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8.xml" ContentType="application/vnd.openxmlformats-officedocument.themeOverrid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9.xml" ContentType="application/vnd.openxmlformats-officedocument.themeOverrid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10.xml" ContentType="application/vnd.openxmlformats-officedocument.themeOverride+xml"/>
  <Override PartName="/ppt/notesSlides/notesSlide14.xml" ContentType="application/vnd.openxmlformats-officedocument.presentationml.notesSlide+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3.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4.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5.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6.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7.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8.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9.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20.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1.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5.xml" ContentType="application/vnd.openxmlformats-officedocument.presentationml.notesSlide+xml"/>
  <Override PartName="/ppt/charts/chart22.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3.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4.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5.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16.xml" ContentType="application/vnd.openxmlformats-officedocument.presentationml.notesSlide+xml"/>
  <Override PartName="/ppt/charts/chart26.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7.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8.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9.xml" ContentType="application/vnd.openxmlformats-officedocument.drawingml.chart+xml"/>
  <Override PartName="/ppt/charts/style28.xml" ContentType="application/vnd.ms-office.chartstyle+xml"/>
  <Override PartName="/ppt/charts/colors28.xml" ContentType="application/vnd.ms-office.chartcolorstyle+xml"/>
  <Override PartName="/ppt/notesSlides/notesSlide17.xml" ContentType="application/vnd.openxmlformats-officedocument.presentationml.notesSlide+xml"/>
  <Override PartName="/ppt/charts/chart30.xml" ContentType="application/vnd.openxmlformats-officedocument.drawingml.chart+xml"/>
  <Override PartName="/ppt/charts/style29.xml" ContentType="application/vnd.ms-office.chartstyle+xml"/>
  <Override PartName="/ppt/charts/colors29.xml" ContentType="application/vnd.ms-office.chartcolorstyle+xml"/>
  <Override PartName="/ppt/theme/themeOverride11.xml" ContentType="application/vnd.openxmlformats-officedocument.themeOverride+xml"/>
  <Override PartName="/ppt/charts/chart31.xml" ContentType="application/vnd.openxmlformats-officedocument.drawingml.chart+xml"/>
  <Override PartName="/ppt/charts/style30.xml" ContentType="application/vnd.ms-office.chartstyle+xml"/>
  <Override PartName="/ppt/charts/colors30.xml" ContentType="application/vnd.ms-office.chartcolorstyle+xml"/>
  <Override PartName="/ppt/theme/themeOverride12.xml" ContentType="application/vnd.openxmlformats-officedocument.themeOverride+xml"/>
  <Override PartName="/ppt/charts/chart32.xml" ContentType="application/vnd.openxmlformats-officedocument.drawingml.chart+xml"/>
  <Override PartName="/ppt/theme/themeOverride13.xml" ContentType="application/vnd.openxmlformats-officedocument.themeOverride+xml"/>
  <Override PartName="/ppt/charts/chart33.xml" ContentType="application/vnd.openxmlformats-officedocument.drawingml.chart+xml"/>
  <Override PartName="/ppt/theme/themeOverride14.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34.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35.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36.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37.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8.xml" ContentType="application/vnd.openxmlformats-officedocument.drawingml.chart+xml"/>
  <Override PartName="/ppt/charts/style35.xml" ContentType="application/vnd.ms-office.chartstyle+xml"/>
  <Override PartName="/ppt/charts/colors35.xml" ContentType="application/vnd.ms-office.chartcolorstyle+xml"/>
  <Override PartName="/ppt/charts/chart39.xml" ContentType="application/vnd.openxmlformats-officedocument.drawingml.chart+xml"/>
  <Override PartName="/ppt/charts/style36.xml" ContentType="application/vnd.ms-office.chartstyle+xml"/>
  <Override PartName="/ppt/charts/colors36.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40.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41.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42.xml" ContentType="application/vnd.openxmlformats-officedocument.drawingml.chart+xml"/>
  <Override PartName="/ppt/charts/style39.xml" ContentType="application/vnd.ms-office.chartstyle+xml"/>
  <Override PartName="/ppt/charts/colors39.xml" ContentType="application/vnd.ms-office.chartcolorstyle+xml"/>
  <Override PartName="/ppt/notesSlides/notesSlide22.xml" ContentType="application/vnd.openxmlformats-officedocument.presentationml.notesSlide+xml"/>
  <Override PartName="/ppt/charts/chart43.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44.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45.xml" ContentType="application/vnd.openxmlformats-officedocument.drawingml.chart+xml"/>
  <Override PartName="/ppt/charts/style42.xml" ContentType="application/vnd.ms-office.chartstyle+xml"/>
  <Override PartName="/ppt/charts/colors42.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46.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47.xml" ContentType="application/vnd.openxmlformats-officedocument.drawingml.chart+xml"/>
  <Override PartName="/ppt/charts/style44.xml" ContentType="application/vnd.ms-office.chartstyle+xml"/>
  <Override PartName="/ppt/charts/colors44.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48.xml" ContentType="application/vnd.openxmlformats-officedocument.drawingml.chart+xml"/>
  <Override PartName="/ppt/charts/style45.xml" ContentType="application/vnd.ms-office.chartstyle+xml"/>
  <Override PartName="/ppt/charts/colors45.xml" ContentType="application/vnd.ms-office.chartcolorstyle+xml"/>
  <Override PartName="/ppt/notesSlides/notesSlide34.xml" ContentType="application/vnd.openxmlformats-officedocument.presentationml.notesSlide+xml"/>
  <Override PartName="/ppt/charts/chart49.xml" ContentType="application/vnd.openxmlformats-officedocument.drawingml.chart+xml"/>
  <Override PartName="/ppt/charts/style46.xml" ContentType="application/vnd.ms-office.chartstyle+xml"/>
  <Override PartName="/ppt/charts/colors46.xml" ContentType="application/vnd.ms-office.chartcolorstyle+xml"/>
  <Override PartName="/ppt/theme/themeOverride15.xml" ContentType="application/vnd.openxmlformats-officedocument.themeOverride+xml"/>
  <Override PartName="/ppt/notesSlides/notesSlide35.xml" ContentType="application/vnd.openxmlformats-officedocument.presentationml.notesSlide+xml"/>
  <Override PartName="/ppt/charts/chart50.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51.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52.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53.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54.xml" ContentType="application/vnd.openxmlformats-officedocument.drawingml.chart+xml"/>
  <Override PartName="/ppt/charts/style51.xml" ContentType="application/vnd.ms-office.chartstyle+xml"/>
  <Override PartName="/ppt/charts/colors51.xml" ContentType="application/vnd.ms-office.chartcolorstyl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941" r:id="rId1"/>
  </p:sldMasterIdLst>
  <p:notesMasterIdLst>
    <p:notesMasterId r:id="rId89"/>
  </p:notesMasterIdLst>
  <p:handoutMasterIdLst>
    <p:handoutMasterId r:id="rId90"/>
  </p:handoutMasterIdLst>
  <p:sldIdLst>
    <p:sldId id="672" r:id="rId2"/>
    <p:sldId id="2147308288" r:id="rId3"/>
    <p:sldId id="2147308233" r:id="rId4"/>
    <p:sldId id="2744" r:id="rId5"/>
    <p:sldId id="2147308223" r:id="rId6"/>
    <p:sldId id="2147308226" r:id="rId7"/>
    <p:sldId id="2147308523" r:id="rId8"/>
    <p:sldId id="2147308495" r:id="rId9"/>
    <p:sldId id="2147308543" r:id="rId10"/>
    <p:sldId id="2147308341" r:id="rId11"/>
    <p:sldId id="2147308458" r:id="rId12"/>
    <p:sldId id="2147308472" r:id="rId13"/>
    <p:sldId id="2147308546" r:id="rId14"/>
    <p:sldId id="2147308564" r:id="rId15"/>
    <p:sldId id="2147308356" r:id="rId16"/>
    <p:sldId id="2147308584" r:id="rId17"/>
    <p:sldId id="2147308597" r:id="rId18"/>
    <p:sldId id="2147308598" r:id="rId19"/>
    <p:sldId id="2147308599" r:id="rId20"/>
    <p:sldId id="2147308586" r:id="rId21"/>
    <p:sldId id="2147308600" r:id="rId22"/>
    <p:sldId id="2147308601" r:id="rId23"/>
    <p:sldId id="2147308602" r:id="rId24"/>
    <p:sldId id="2147308603" r:id="rId25"/>
    <p:sldId id="2147308604" r:id="rId26"/>
    <p:sldId id="2147308605" r:id="rId27"/>
    <p:sldId id="2147308606" r:id="rId28"/>
    <p:sldId id="2147308607" r:id="rId29"/>
    <p:sldId id="2147308608" r:id="rId30"/>
    <p:sldId id="2147308609" r:id="rId31"/>
    <p:sldId id="2147308610" r:id="rId32"/>
    <p:sldId id="2147308565" r:id="rId33"/>
    <p:sldId id="2147308168" r:id="rId34"/>
    <p:sldId id="2147308332" r:id="rId35"/>
    <p:sldId id="2147308380" r:id="rId36"/>
    <p:sldId id="2147308381" r:id="rId37"/>
    <p:sldId id="2147308524" r:id="rId38"/>
    <p:sldId id="2147308286" r:id="rId39"/>
    <p:sldId id="2147308287" r:id="rId40"/>
    <p:sldId id="1912" r:id="rId41"/>
    <p:sldId id="2147308566" r:id="rId42"/>
    <p:sldId id="2147308474" r:id="rId43"/>
    <p:sldId id="2500" r:id="rId44"/>
    <p:sldId id="2714" r:id="rId45"/>
    <p:sldId id="2147308434" r:id="rId46"/>
    <p:sldId id="3789" r:id="rId47"/>
    <p:sldId id="317" r:id="rId48"/>
    <p:sldId id="2147308509" r:id="rId49"/>
    <p:sldId id="2147308538" r:id="rId50"/>
    <p:sldId id="2147308525" r:id="rId51"/>
    <p:sldId id="2147308510" r:id="rId52"/>
    <p:sldId id="2147308322" r:id="rId53"/>
    <p:sldId id="2147308526" r:id="rId54"/>
    <p:sldId id="2728" r:id="rId55"/>
    <p:sldId id="2147308521" r:id="rId56"/>
    <p:sldId id="2147308567" r:id="rId57"/>
    <p:sldId id="2147308529" r:id="rId58"/>
    <p:sldId id="2147308493" r:id="rId59"/>
    <p:sldId id="2147308570" r:id="rId60"/>
    <p:sldId id="3944" r:id="rId61"/>
    <p:sldId id="2147308476" r:id="rId62"/>
    <p:sldId id="3895" r:id="rId63"/>
    <p:sldId id="2147308578" r:id="rId64"/>
    <p:sldId id="2147308579" r:id="rId65"/>
    <p:sldId id="2147308580" r:id="rId66"/>
    <p:sldId id="2147308488" r:id="rId67"/>
    <p:sldId id="1440" r:id="rId68"/>
    <p:sldId id="2147308339" r:id="rId69"/>
    <p:sldId id="2147308491" r:id="rId70"/>
    <p:sldId id="256" r:id="rId71"/>
    <p:sldId id="1254" r:id="rId72"/>
    <p:sldId id="2147308594" r:id="rId73"/>
    <p:sldId id="302" r:id="rId74"/>
    <p:sldId id="291" r:id="rId75"/>
    <p:sldId id="2147308581" r:id="rId76"/>
    <p:sldId id="2147308467" r:id="rId77"/>
    <p:sldId id="2147308478" r:id="rId78"/>
    <p:sldId id="2147308593" r:id="rId79"/>
    <p:sldId id="2147308520" r:id="rId80"/>
    <p:sldId id="2147308582" r:id="rId81"/>
    <p:sldId id="2147308583" r:id="rId82"/>
    <p:sldId id="2147308396" r:id="rId83"/>
    <p:sldId id="2147308391" r:id="rId84"/>
    <p:sldId id="2147308393" r:id="rId85"/>
    <p:sldId id="2147308406" r:id="rId86"/>
    <p:sldId id="2147308251" r:id="rId87"/>
    <p:sldId id="2147308244" r:id="rId88"/>
  </p:sldIdLst>
  <p:sldSz cx="9144000" cy="5143500" type="screen16x9"/>
  <p:notesSz cx="7315200" cy="9601200"/>
  <p:defaultTextStyle>
    <a:defPPr>
      <a:defRPr lang="en-US"/>
    </a:defPPr>
    <a:lvl1pPr algn="l" rtl="0" fontAlgn="base">
      <a:spcBef>
        <a:spcPct val="0"/>
      </a:spcBef>
      <a:spcAft>
        <a:spcPct val="0"/>
      </a:spcAft>
      <a:defRPr sz="1600" b="1" kern="1200">
        <a:solidFill>
          <a:schemeClr val="tx1"/>
        </a:solidFill>
        <a:latin typeface="Comic Sans MS" pitchFamily="66" charset="0"/>
        <a:ea typeface="+mn-ea"/>
        <a:cs typeface="+mn-cs"/>
      </a:defRPr>
    </a:lvl1pPr>
    <a:lvl2pPr marL="457200" algn="l" rtl="0" fontAlgn="base">
      <a:spcBef>
        <a:spcPct val="0"/>
      </a:spcBef>
      <a:spcAft>
        <a:spcPct val="0"/>
      </a:spcAft>
      <a:defRPr sz="1600" b="1" kern="1200">
        <a:solidFill>
          <a:schemeClr val="tx1"/>
        </a:solidFill>
        <a:latin typeface="Comic Sans MS" pitchFamily="66" charset="0"/>
        <a:ea typeface="+mn-ea"/>
        <a:cs typeface="+mn-cs"/>
      </a:defRPr>
    </a:lvl2pPr>
    <a:lvl3pPr marL="914400" algn="l" rtl="0" fontAlgn="base">
      <a:spcBef>
        <a:spcPct val="0"/>
      </a:spcBef>
      <a:spcAft>
        <a:spcPct val="0"/>
      </a:spcAft>
      <a:defRPr sz="1600" b="1" kern="1200">
        <a:solidFill>
          <a:schemeClr val="tx1"/>
        </a:solidFill>
        <a:latin typeface="Comic Sans MS" pitchFamily="66" charset="0"/>
        <a:ea typeface="+mn-ea"/>
        <a:cs typeface="+mn-cs"/>
      </a:defRPr>
    </a:lvl3pPr>
    <a:lvl4pPr marL="1371600" algn="l" rtl="0" fontAlgn="base">
      <a:spcBef>
        <a:spcPct val="0"/>
      </a:spcBef>
      <a:spcAft>
        <a:spcPct val="0"/>
      </a:spcAft>
      <a:defRPr sz="1600" b="1" kern="1200">
        <a:solidFill>
          <a:schemeClr val="tx1"/>
        </a:solidFill>
        <a:latin typeface="Comic Sans MS" pitchFamily="66" charset="0"/>
        <a:ea typeface="+mn-ea"/>
        <a:cs typeface="+mn-cs"/>
      </a:defRPr>
    </a:lvl4pPr>
    <a:lvl5pPr marL="1828800" algn="l" rtl="0" fontAlgn="base">
      <a:spcBef>
        <a:spcPct val="0"/>
      </a:spcBef>
      <a:spcAft>
        <a:spcPct val="0"/>
      </a:spcAft>
      <a:defRPr sz="1600" b="1" kern="1200">
        <a:solidFill>
          <a:schemeClr val="tx1"/>
        </a:solidFill>
        <a:latin typeface="Comic Sans MS" pitchFamily="66" charset="0"/>
        <a:ea typeface="+mn-ea"/>
        <a:cs typeface="+mn-cs"/>
      </a:defRPr>
    </a:lvl5pPr>
    <a:lvl6pPr marL="2286000" algn="l" defTabSz="914400" rtl="0" eaLnBrk="1" latinLnBrk="0" hangingPunct="1">
      <a:defRPr sz="1600" b="1" kern="1200">
        <a:solidFill>
          <a:schemeClr val="tx1"/>
        </a:solidFill>
        <a:latin typeface="Comic Sans MS" pitchFamily="66" charset="0"/>
        <a:ea typeface="+mn-ea"/>
        <a:cs typeface="+mn-cs"/>
      </a:defRPr>
    </a:lvl6pPr>
    <a:lvl7pPr marL="2743200" algn="l" defTabSz="914400" rtl="0" eaLnBrk="1" latinLnBrk="0" hangingPunct="1">
      <a:defRPr sz="1600" b="1" kern="1200">
        <a:solidFill>
          <a:schemeClr val="tx1"/>
        </a:solidFill>
        <a:latin typeface="Comic Sans MS" pitchFamily="66" charset="0"/>
        <a:ea typeface="+mn-ea"/>
        <a:cs typeface="+mn-cs"/>
      </a:defRPr>
    </a:lvl7pPr>
    <a:lvl8pPr marL="3200400" algn="l" defTabSz="914400" rtl="0" eaLnBrk="1" latinLnBrk="0" hangingPunct="1">
      <a:defRPr sz="1600" b="1" kern="1200">
        <a:solidFill>
          <a:schemeClr val="tx1"/>
        </a:solidFill>
        <a:latin typeface="Comic Sans MS" pitchFamily="66" charset="0"/>
        <a:ea typeface="+mn-ea"/>
        <a:cs typeface="+mn-cs"/>
      </a:defRPr>
    </a:lvl8pPr>
    <a:lvl9pPr marL="3657600" algn="l" defTabSz="914400" rtl="0" eaLnBrk="1" latinLnBrk="0" hangingPunct="1">
      <a:defRPr sz="1600" b="1" kern="1200">
        <a:solidFill>
          <a:schemeClr val="tx1"/>
        </a:solidFill>
        <a:latin typeface="Comic Sans MS" pitchFamily="66" charset="0"/>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3023" userDrawn="1">
          <p15:clr>
            <a:srgbClr val="A4A3A4"/>
          </p15:clr>
        </p15:guide>
        <p15:guide id="2" pos="2304"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CB45FF4-2A45-D949-628C-7A6CB84C7368}" name="SONG GAO" initials="SG" userId="S::song.gao_wisc.edu#ext#@buckeyemailosu.onmicrosoft.com::c6c0d79f-5053-4263-acae-a870eddf6df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C01A"/>
    <a:srgbClr val="33CC33"/>
    <a:srgbClr val="335EF2"/>
    <a:srgbClr val="66FF99"/>
    <a:srgbClr val="666699"/>
    <a:srgbClr val="808080"/>
    <a:srgbClr val="9D0000"/>
    <a:srgbClr val="8282C1"/>
    <a:srgbClr val="F9FFF0"/>
    <a:srgbClr val="69E7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9E2F6A-B856-419A-8706-16A6EF302277}" v="77" dt="2024-04-16T08:12:36.003"/>
    <p1510:client id="{0259442F-C825-1BB7-1709-25F59AD9A360}" v="3" dt="2024-04-15T12:39:17.321"/>
    <p1510:client id="{1B3AF0BE-15A7-2337-B114-A150C322E18A}" v="1" dt="2024-04-15T15:23:15.949"/>
    <p1510:client id="{5271C900-BCD4-DA4C-AD3B-7A8157912099}" v="7" dt="2024-04-15T15:22:33.328"/>
    <p1510:client id="{6FF4529C-0965-49B5-A2F8-948B1010F5F0}" v="25" dt="2024-04-15T12:46:56.694"/>
    <p1510:client id="{8084BCF1-0431-78D9-F584-ABBA949DA86E}" v="5" dt="2024-04-15T15:21:59.998"/>
    <p1510:client id="{91D12932-CED3-4320-9345-1D849E9816C7}" v="22" dt="2024-04-15T10:03:05.802"/>
    <p1510:client id="{CD1002C3-5E76-8317-A33A-9568D1F2A7CE}" v="8" dt="2024-04-15T14:35:49.52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674"/>
    <p:restoredTop sz="94669"/>
  </p:normalViewPr>
  <p:slideViewPr>
    <p:cSldViewPr snapToGrid="0">
      <p:cViewPr varScale="1">
        <p:scale>
          <a:sx n="86" d="100"/>
          <a:sy n="86" d="100"/>
        </p:scale>
        <p:origin x="250" y="22"/>
      </p:cViewPr>
      <p:guideLst>
        <p:guide orient="horz" pos="1620"/>
        <p:guide pos="2880"/>
      </p:guideLst>
    </p:cSldViewPr>
  </p:slideViewPr>
  <p:notesTextViewPr>
    <p:cViewPr>
      <p:scale>
        <a:sx n="1" d="1"/>
        <a:sy n="1" d="1"/>
      </p:scale>
      <p:origin x="0" y="0"/>
    </p:cViewPr>
  </p:notesTextViewPr>
  <p:sorterViewPr>
    <p:cViewPr varScale="1">
      <p:scale>
        <a:sx n="1" d="1"/>
        <a:sy n="1" d="1"/>
      </p:scale>
      <p:origin x="0" y="-19250"/>
    </p:cViewPr>
  </p:sorterViewPr>
  <p:notesViewPr>
    <p:cSldViewPr snapToGrid="0">
      <p:cViewPr varScale="1">
        <p:scale>
          <a:sx n="66" d="100"/>
          <a:sy n="66" d="100"/>
        </p:scale>
        <p:origin x="0" y="0"/>
      </p:cViewPr>
      <p:guideLst>
        <p:guide orient="horz" pos="3023"/>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handoutMaster" Target="handoutMasters/handoutMaster1.xml"/><Relationship Id="rId95" Type="http://schemas.microsoft.com/office/2016/11/relationships/changesInfo" Target="changesInfos/changesInfo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9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microsoft.com/office/2018/10/relationships/authors" Target="author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en, Chen Chun" userId="S::chen.10252@buckeyemail.osu.edu::a7ba43d0-fda6-41d5-ace0-89a3dfd5baee" providerId="AD" clId="Web-{0259442F-C825-1BB7-1709-25F59AD9A360}"/>
    <pc:docChg chg="modSld">
      <pc:chgData name="Chen, Chen Chun" userId="S::chen.10252@buckeyemail.osu.edu::a7ba43d0-fda6-41d5-ace0-89a3dfd5baee" providerId="AD" clId="Web-{0259442F-C825-1BB7-1709-25F59AD9A360}" dt="2024-04-15T12:39:17.321" v="2"/>
      <pc:docMkLst>
        <pc:docMk/>
      </pc:docMkLst>
      <pc:sldChg chg="addSp delSp">
        <pc:chgData name="Chen, Chen Chun" userId="S::chen.10252@buckeyemail.osu.edu::a7ba43d0-fda6-41d5-ace0-89a3dfd5baee" providerId="AD" clId="Web-{0259442F-C825-1BB7-1709-25F59AD9A360}" dt="2024-04-15T12:39:17.321" v="2"/>
        <pc:sldMkLst>
          <pc:docMk/>
          <pc:sldMk cId="32261970" sldId="2147308497"/>
        </pc:sldMkLst>
        <pc:spChg chg="add">
          <ac:chgData name="Chen, Chen Chun" userId="S::chen.10252@buckeyemail.osu.edu::a7ba43d0-fda6-41d5-ace0-89a3dfd5baee" providerId="AD" clId="Web-{0259442F-C825-1BB7-1709-25F59AD9A360}" dt="2024-04-15T12:39:07.883" v="0"/>
          <ac:spMkLst>
            <pc:docMk/>
            <pc:sldMk cId="32261970" sldId="2147308497"/>
            <ac:spMk id="4" creationId="{1E602E07-AD40-0F21-E948-695A128E9BA5}"/>
          </ac:spMkLst>
        </pc:spChg>
        <pc:spChg chg="add">
          <ac:chgData name="Chen, Chen Chun" userId="S::chen.10252@buckeyemail.osu.edu::a7ba43d0-fda6-41d5-ace0-89a3dfd5baee" providerId="AD" clId="Web-{0259442F-C825-1BB7-1709-25F59AD9A360}" dt="2024-04-15T12:39:07.914" v="1"/>
          <ac:spMkLst>
            <pc:docMk/>
            <pc:sldMk cId="32261970" sldId="2147308497"/>
            <ac:spMk id="7" creationId="{279EFDC7-16CD-04E9-88EF-1C85D0A92E31}"/>
          </ac:spMkLst>
        </pc:spChg>
        <pc:spChg chg="del">
          <ac:chgData name="Chen, Chen Chun" userId="S::chen.10252@buckeyemail.osu.edu::a7ba43d0-fda6-41d5-ace0-89a3dfd5baee" providerId="AD" clId="Web-{0259442F-C825-1BB7-1709-25F59AD9A360}" dt="2024-04-15T12:39:17.321" v="2"/>
          <ac:spMkLst>
            <pc:docMk/>
            <pc:sldMk cId="32261970" sldId="2147308497"/>
            <ac:spMk id="9" creationId="{6B8698E1-4681-E84B-BBF9-CEA1F71015BA}"/>
          </ac:spMkLst>
        </pc:spChg>
      </pc:sldChg>
    </pc:docChg>
  </pc:docChgLst>
  <pc:docChgLst>
    <pc:chgData name="Chen, Chen Chun" userId="a7ba43d0-fda6-41d5-ace0-89a3dfd5baee" providerId="ADAL" clId="{5271C900-BCD4-DA4C-AD3B-7A8157912099}"/>
    <pc:docChg chg="modSld">
      <pc:chgData name="Chen, Chen Chun" userId="a7ba43d0-fda6-41d5-ace0-89a3dfd5baee" providerId="ADAL" clId="{5271C900-BCD4-DA4C-AD3B-7A8157912099}" dt="2024-04-15T15:22:33.328" v="6" actId="1076"/>
      <pc:docMkLst>
        <pc:docMk/>
      </pc:docMkLst>
      <pc:sldChg chg="modSp mod">
        <pc:chgData name="Chen, Chen Chun" userId="a7ba43d0-fda6-41d5-ace0-89a3dfd5baee" providerId="ADAL" clId="{5271C900-BCD4-DA4C-AD3B-7A8157912099}" dt="2024-04-15T15:22:33.328" v="6" actId="1076"/>
        <pc:sldMkLst>
          <pc:docMk/>
          <pc:sldMk cId="32261970" sldId="2147308497"/>
        </pc:sldMkLst>
        <pc:spChg chg="mod">
          <ac:chgData name="Chen, Chen Chun" userId="a7ba43d0-fda6-41d5-ace0-89a3dfd5baee" providerId="ADAL" clId="{5271C900-BCD4-DA4C-AD3B-7A8157912099}" dt="2024-04-15T15:22:33.328" v="6" actId="1076"/>
          <ac:spMkLst>
            <pc:docMk/>
            <pc:sldMk cId="32261970" sldId="2147308497"/>
            <ac:spMk id="4" creationId="{1E602E07-AD40-0F21-E948-695A128E9BA5}"/>
          </ac:spMkLst>
        </pc:spChg>
      </pc:sldChg>
    </pc:docChg>
  </pc:docChgLst>
  <pc:docChgLst>
    <pc:chgData name="Panda, Dhabaleswar" userId="7d7c126f-78ab-4bc0-bf9f-639ecb050345" providerId="ADAL" clId="{5CB12E1C-E6B4-45A7-AFA3-D79EB808430D}"/>
    <pc:docChg chg="custSel addSld delSld modSld sldOrd modMainMaster">
      <pc:chgData name="Panda, Dhabaleswar" userId="7d7c126f-78ab-4bc0-bf9f-639ecb050345" providerId="ADAL" clId="{5CB12E1C-E6B4-45A7-AFA3-D79EB808430D}" dt="2022-10-20T03:41:50.484" v="58"/>
      <pc:docMkLst>
        <pc:docMk/>
      </pc:docMkLst>
      <pc:sldChg chg="modSp mod">
        <pc:chgData name="Panda, Dhabaleswar" userId="7d7c126f-78ab-4bc0-bf9f-639ecb050345" providerId="ADAL" clId="{5CB12E1C-E6B4-45A7-AFA3-D79EB808430D}" dt="2022-10-19T09:26:51.337" v="26" actId="20577"/>
        <pc:sldMkLst>
          <pc:docMk/>
          <pc:sldMk cId="1227105103" sldId="257"/>
        </pc:sldMkLst>
        <pc:spChg chg="mod">
          <ac:chgData name="Panda, Dhabaleswar" userId="7d7c126f-78ab-4bc0-bf9f-639ecb050345" providerId="ADAL" clId="{5CB12E1C-E6B4-45A7-AFA3-D79EB808430D}" dt="2022-10-19T09:26:51.337" v="26" actId="20577"/>
          <ac:spMkLst>
            <pc:docMk/>
            <pc:sldMk cId="1227105103" sldId="257"/>
            <ac:spMk id="2" creationId="{6BCCC937-25A3-4D38-BC34-A14FC32FF7FE}"/>
          </ac:spMkLst>
        </pc:spChg>
      </pc:sldChg>
      <pc:sldChg chg="modSp mod">
        <pc:chgData name="Panda, Dhabaleswar" userId="7d7c126f-78ab-4bc0-bf9f-639ecb050345" providerId="ADAL" clId="{5CB12E1C-E6B4-45A7-AFA3-D79EB808430D}" dt="2022-10-19T09:25:43.115" v="22" actId="20577"/>
        <pc:sldMkLst>
          <pc:docMk/>
          <pc:sldMk cId="0" sldId="672"/>
        </pc:sldMkLst>
        <pc:spChg chg="mod">
          <ac:chgData name="Panda, Dhabaleswar" userId="7d7c126f-78ab-4bc0-bf9f-639ecb050345" providerId="ADAL" clId="{5CB12E1C-E6B4-45A7-AFA3-D79EB808430D}" dt="2022-10-19T09:25:43.115" v="22" actId="20577"/>
          <ac:spMkLst>
            <pc:docMk/>
            <pc:sldMk cId="0" sldId="672"/>
            <ac:spMk id="5" creationId="{00000000-0000-0000-0000-000000000000}"/>
          </ac:spMkLst>
        </pc:spChg>
      </pc:sldChg>
      <pc:sldChg chg="add">
        <pc:chgData name="Panda, Dhabaleswar" userId="7d7c126f-78ab-4bc0-bf9f-639ecb050345" providerId="ADAL" clId="{5CB12E1C-E6B4-45A7-AFA3-D79EB808430D}" dt="2022-10-20T03:41:30.007" v="57"/>
        <pc:sldMkLst>
          <pc:docMk/>
          <pc:sldMk cId="1835743075" sldId="2323"/>
        </pc:sldMkLst>
      </pc:sldChg>
      <pc:sldChg chg="del ord">
        <pc:chgData name="Panda, Dhabaleswar" userId="7d7c126f-78ab-4bc0-bf9f-639ecb050345" providerId="ADAL" clId="{5CB12E1C-E6B4-45A7-AFA3-D79EB808430D}" dt="2022-10-19T09:30:41.249" v="50" actId="47"/>
        <pc:sldMkLst>
          <pc:docMk/>
          <pc:sldMk cId="3173532613" sldId="2725"/>
        </pc:sldMkLst>
      </pc:sldChg>
      <pc:sldChg chg="add">
        <pc:chgData name="Panda, Dhabaleswar" userId="7d7c126f-78ab-4bc0-bf9f-639ecb050345" providerId="ADAL" clId="{5CB12E1C-E6B4-45A7-AFA3-D79EB808430D}" dt="2022-10-19T09:30:36.556" v="49"/>
        <pc:sldMkLst>
          <pc:docMk/>
          <pc:sldMk cId="3766582591" sldId="3941"/>
        </pc:sldMkLst>
      </pc:sldChg>
      <pc:sldChg chg="del">
        <pc:chgData name="Panda, Dhabaleswar" userId="7d7c126f-78ab-4bc0-bf9f-639ecb050345" providerId="ADAL" clId="{5CB12E1C-E6B4-45A7-AFA3-D79EB808430D}" dt="2022-10-19T09:33:40.328" v="55" actId="47"/>
        <pc:sldMkLst>
          <pc:docMk/>
          <pc:sldMk cId="670442725" sldId="3942"/>
        </pc:sldMkLst>
      </pc:sldChg>
      <pc:sldChg chg="del">
        <pc:chgData name="Panda, Dhabaleswar" userId="7d7c126f-78ab-4bc0-bf9f-639ecb050345" providerId="ADAL" clId="{5CB12E1C-E6B4-45A7-AFA3-D79EB808430D}" dt="2022-10-19T09:31:58.677" v="52" actId="47"/>
        <pc:sldMkLst>
          <pc:docMk/>
          <pc:sldMk cId="3941900368" sldId="2147308212"/>
        </pc:sldMkLst>
      </pc:sldChg>
      <pc:sldChg chg="del">
        <pc:chgData name="Panda, Dhabaleswar" userId="7d7c126f-78ab-4bc0-bf9f-639ecb050345" providerId="ADAL" clId="{5CB12E1C-E6B4-45A7-AFA3-D79EB808430D}" dt="2022-10-19T09:32:12.394" v="53" actId="47"/>
        <pc:sldMkLst>
          <pc:docMk/>
          <pc:sldMk cId="1068629637" sldId="2147308220"/>
        </pc:sldMkLst>
      </pc:sldChg>
      <pc:sldChg chg="modSp mod">
        <pc:chgData name="Panda, Dhabaleswar" userId="7d7c126f-78ab-4bc0-bf9f-639ecb050345" providerId="ADAL" clId="{5CB12E1C-E6B4-45A7-AFA3-D79EB808430D}" dt="2022-10-19T09:26:34.776" v="24" actId="20577"/>
        <pc:sldMkLst>
          <pc:docMk/>
          <pc:sldMk cId="30605188" sldId="2147308245"/>
        </pc:sldMkLst>
        <pc:spChg chg="mod">
          <ac:chgData name="Panda, Dhabaleswar" userId="7d7c126f-78ab-4bc0-bf9f-639ecb050345" providerId="ADAL" clId="{5CB12E1C-E6B4-45A7-AFA3-D79EB808430D}" dt="2022-10-19T09:26:34.776" v="24" actId="20577"/>
          <ac:spMkLst>
            <pc:docMk/>
            <pc:sldMk cId="30605188" sldId="2147308245"/>
            <ac:spMk id="6" creationId="{00000000-0000-0000-0000-000000000000}"/>
          </ac:spMkLst>
        </pc:spChg>
      </pc:sldChg>
      <pc:sldChg chg="add">
        <pc:chgData name="Panda, Dhabaleswar" userId="7d7c126f-78ab-4bc0-bf9f-639ecb050345" providerId="ADAL" clId="{5CB12E1C-E6B4-45A7-AFA3-D79EB808430D}" dt="2022-10-20T03:41:50.484" v="58"/>
        <pc:sldMkLst>
          <pc:docMk/>
          <pc:sldMk cId="3461530137" sldId="2147308251"/>
        </pc:sldMkLst>
      </pc:sldChg>
      <pc:sldChg chg="add">
        <pc:chgData name="Panda, Dhabaleswar" userId="7d7c126f-78ab-4bc0-bf9f-639ecb050345" providerId="ADAL" clId="{5CB12E1C-E6B4-45A7-AFA3-D79EB808430D}" dt="2022-10-19T09:30:36.556" v="49"/>
        <pc:sldMkLst>
          <pc:docMk/>
          <pc:sldMk cId="2027514583" sldId="2147308253"/>
        </pc:sldMkLst>
      </pc:sldChg>
      <pc:sldChg chg="modSp add mod">
        <pc:chgData name="Panda, Dhabaleswar" userId="7d7c126f-78ab-4bc0-bf9f-639ecb050345" providerId="ADAL" clId="{5CB12E1C-E6B4-45A7-AFA3-D79EB808430D}" dt="2022-10-19T09:31:20.087" v="51" actId="313"/>
        <pc:sldMkLst>
          <pc:docMk/>
          <pc:sldMk cId="1225431411" sldId="2147308254"/>
        </pc:sldMkLst>
        <pc:spChg chg="mod">
          <ac:chgData name="Panda, Dhabaleswar" userId="7d7c126f-78ab-4bc0-bf9f-639ecb050345" providerId="ADAL" clId="{5CB12E1C-E6B4-45A7-AFA3-D79EB808430D}" dt="2022-10-19T09:31:20.087" v="51" actId="313"/>
          <ac:spMkLst>
            <pc:docMk/>
            <pc:sldMk cId="1225431411" sldId="2147308254"/>
            <ac:spMk id="233" creationId="{00000000-0000-0000-0000-000000000000}"/>
          </ac:spMkLst>
        </pc:spChg>
      </pc:sldChg>
      <pc:sldChg chg="del">
        <pc:chgData name="Panda, Dhabaleswar" userId="7d7c126f-78ab-4bc0-bf9f-639ecb050345" providerId="ADAL" clId="{5CB12E1C-E6B4-45A7-AFA3-D79EB808430D}" dt="2022-10-19T09:27:53.996" v="46" actId="47"/>
        <pc:sldMkLst>
          <pc:docMk/>
          <pc:sldMk cId="741445337" sldId="2147308256"/>
        </pc:sldMkLst>
      </pc:sldChg>
      <pc:sldChg chg="del">
        <pc:chgData name="Panda, Dhabaleswar" userId="7d7c126f-78ab-4bc0-bf9f-639ecb050345" providerId="ADAL" clId="{5CB12E1C-E6B4-45A7-AFA3-D79EB808430D}" dt="2022-10-19T09:32:45.118" v="54" actId="47"/>
        <pc:sldMkLst>
          <pc:docMk/>
          <pc:sldMk cId="4266639621" sldId="2147308257"/>
        </pc:sldMkLst>
      </pc:sldChg>
      <pc:sldChg chg="add">
        <pc:chgData name="Panda, Dhabaleswar" userId="7d7c126f-78ab-4bc0-bf9f-639ecb050345" providerId="ADAL" clId="{5CB12E1C-E6B4-45A7-AFA3-D79EB808430D}" dt="2022-10-20T03:40:25.045" v="56"/>
        <pc:sldMkLst>
          <pc:docMk/>
          <pc:sldMk cId="2833858251" sldId="2147308287"/>
        </pc:sldMkLst>
      </pc:sldChg>
      <pc:sldMasterChg chg="modSp mod">
        <pc:chgData name="Panda, Dhabaleswar" userId="7d7c126f-78ab-4bc0-bf9f-639ecb050345" providerId="ADAL" clId="{5CB12E1C-E6B4-45A7-AFA3-D79EB808430D}" dt="2022-10-19T09:27:17.221" v="45" actId="20577"/>
        <pc:sldMasterMkLst>
          <pc:docMk/>
          <pc:sldMasterMk cId="1377343188" sldId="2147483941"/>
        </pc:sldMasterMkLst>
        <pc:spChg chg="mod">
          <ac:chgData name="Panda, Dhabaleswar" userId="7d7c126f-78ab-4bc0-bf9f-639ecb050345" providerId="ADAL" clId="{5CB12E1C-E6B4-45A7-AFA3-D79EB808430D}" dt="2022-10-19T09:27:17.221" v="45" actId="20577"/>
          <ac:spMkLst>
            <pc:docMk/>
            <pc:sldMasterMk cId="1377343188" sldId="2147483941"/>
            <ac:spMk id="9" creationId="{00000000-0000-0000-0000-000000000000}"/>
          </ac:spMkLst>
        </pc:spChg>
      </pc:sldMasterChg>
    </pc:docChg>
  </pc:docChgLst>
  <pc:docChgLst>
    <pc:chgData name="Panda, Dhabaleswar" userId="7d7c126f-78ab-4bc0-bf9f-639ecb050345" providerId="ADAL" clId="{9CF471F8-0FC9-40EC-B436-00E81BE60BCD}"/>
    <pc:docChg chg="undo custSel addSld delSld modSld sldOrd modMainMaster">
      <pc:chgData name="Panda, Dhabaleswar" userId="7d7c126f-78ab-4bc0-bf9f-639ecb050345" providerId="ADAL" clId="{9CF471F8-0FC9-40EC-B436-00E81BE60BCD}" dt="2023-12-02T22:01:25.041" v="442" actId="20577"/>
      <pc:docMkLst>
        <pc:docMk/>
      </pc:docMkLst>
      <pc:sldChg chg="modSp add del mod">
        <pc:chgData name="Panda, Dhabaleswar" userId="7d7c126f-78ab-4bc0-bf9f-639ecb050345" providerId="ADAL" clId="{9CF471F8-0FC9-40EC-B436-00E81BE60BCD}" dt="2023-12-02T12:04:59.613" v="181" actId="47"/>
        <pc:sldMkLst>
          <pc:docMk/>
          <pc:sldMk cId="3057973383" sldId="298"/>
        </pc:sldMkLst>
        <pc:spChg chg="mod">
          <ac:chgData name="Panda, Dhabaleswar" userId="7d7c126f-78ab-4bc0-bf9f-639ecb050345" providerId="ADAL" clId="{9CF471F8-0FC9-40EC-B436-00E81BE60BCD}" dt="2023-12-02T12:03:52.676" v="175" actId="20577"/>
          <ac:spMkLst>
            <pc:docMk/>
            <pc:sldMk cId="3057973383" sldId="298"/>
            <ac:spMk id="3" creationId="{7010CF48-1F28-D773-6D28-F971AEC049C4}"/>
          </ac:spMkLst>
        </pc:spChg>
      </pc:sldChg>
      <pc:sldChg chg="add">
        <pc:chgData name="Panda, Dhabaleswar" userId="7d7c126f-78ab-4bc0-bf9f-639ecb050345" providerId="ADAL" clId="{9CF471F8-0FC9-40EC-B436-00E81BE60BCD}" dt="2023-12-02T12:07:31.414" v="224"/>
        <pc:sldMkLst>
          <pc:docMk/>
          <pc:sldMk cId="4000838918" sldId="307"/>
        </pc:sldMkLst>
      </pc:sldChg>
      <pc:sldChg chg="add">
        <pc:chgData name="Panda, Dhabaleswar" userId="7d7c126f-78ab-4bc0-bf9f-639ecb050345" providerId="ADAL" clId="{9CF471F8-0FC9-40EC-B436-00E81BE60BCD}" dt="2023-12-02T12:08:15.292" v="225"/>
        <pc:sldMkLst>
          <pc:docMk/>
          <pc:sldMk cId="3877022183" sldId="320"/>
        </pc:sldMkLst>
      </pc:sldChg>
      <pc:sldChg chg="modSp mod">
        <pc:chgData name="Panda, Dhabaleswar" userId="7d7c126f-78ab-4bc0-bf9f-639ecb050345" providerId="ADAL" clId="{9CF471F8-0FC9-40EC-B436-00E81BE60BCD}" dt="2023-12-02T11:55:09.304" v="83" actId="20577"/>
        <pc:sldMkLst>
          <pc:docMk/>
          <pc:sldMk cId="0" sldId="672"/>
        </pc:sldMkLst>
        <pc:spChg chg="mod">
          <ac:chgData name="Panda, Dhabaleswar" userId="7d7c126f-78ab-4bc0-bf9f-639ecb050345" providerId="ADAL" clId="{9CF471F8-0FC9-40EC-B436-00E81BE60BCD}" dt="2023-12-02T11:55:09.304" v="83" actId="20577"/>
          <ac:spMkLst>
            <pc:docMk/>
            <pc:sldMk cId="0" sldId="672"/>
            <ac:spMk id="5" creationId="{00000000-0000-0000-0000-000000000000}"/>
          </ac:spMkLst>
        </pc:spChg>
        <pc:spChg chg="mod">
          <ac:chgData name="Panda, Dhabaleswar" userId="7d7c126f-78ab-4bc0-bf9f-639ecb050345" providerId="ADAL" clId="{9CF471F8-0FC9-40EC-B436-00E81BE60BCD}" dt="2023-12-02T11:54:52.975" v="39" actId="20577"/>
          <ac:spMkLst>
            <pc:docMk/>
            <pc:sldMk cId="0" sldId="672"/>
            <ac:spMk id="6" creationId="{00000000-0000-0000-0000-000000000000}"/>
          </ac:spMkLst>
        </pc:spChg>
      </pc:sldChg>
      <pc:sldChg chg="add">
        <pc:chgData name="Panda, Dhabaleswar" userId="7d7c126f-78ab-4bc0-bf9f-639ecb050345" providerId="ADAL" clId="{9CF471F8-0FC9-40EC-B436-00E81BE60BCD}" dt="2023-12-02T12:24:09.085" v="343"/>
        <pc:sldMkLst>
          <pc:docMk/>
          <pc:sldMk cId="908090424" sldId="1619"/>
        </pc:sldMkLst>
      </pc:sldChg>
      <pc:sldChg chg="add">
        <pc:chgData name="Panda, Dhabaleswar" userId="7d7c126f-78ab-4bc0-bf9f-639ecb050345" providerId="ADAL" clId="{9CF471F8-0FC9-40EC-B436-00E81BE60BCD}" dt="2023-12-02T12:24:09.085" v="343"/>
        <pc:sldMkLst>
          <pc:docMk/>
          <pc:sldMk cId="911566139" sldId="1620"/>
        </pc:sldMkLst>
      </pc:sldChg>
      <pc:sldChg chg="add">
        <pc:chgData name="Panda, Dhabaleswar" userId="7d7c126f-78ab-4bc0-bf9f-639ecb050345" providerId="ADAL" clId="{9CF471F8-0FC9-40EC-B436-00E81BE60BCD}" dt="2023-12-02T12:24:09.085" v="343"/>
        <pc:sldMkLst>
          <pc:docMk/>
          <pc:sldMk cId="3146695565" sldId="1624"/>
        </pc:sldMkLst>
      </pc:sldChg>
      <pc:sldChg chg="del">
        <pc:chgData name="Panda, Dhabaleswar" userId="7d7c126f-78ab-4bc0-bf9f-639ecb050345" providerId="ADAL" clId="{9CF471F8-0FC9-40EC-B436-00E81BE60BCD}" dt="2023-12-02T12:01:33.267" v="145" actId="47"/>
        <pc:sldMkLst>
          <pc:docMk/>
          <pc:sldMk cId="2039965748" sldId="1645"/>
        </pc:sldMkLst>
      </pc:sldChg>
      <pc:sldChg chg="add">
        <pc:chgData name="Panda, Dhabaleswar" userId="7d7c126f-78ab-4bc0-bf9f-639ecb050345" providerId="ADAL" clId="{9CF471F8-0FC9-40EC-B436-00E81BE60BCD}" dt="2023-12-02T12:24:09.085" v="343"/>
        <pc:sldMkLst>
          <pc:docMk/>
          <pc:sldMk cId="1041475955" sldId="1819"/>
        </pc:sldMkLst>
      </pc:sldChg>
      <pc:sldChg chg="del">
        <pc:chgData name="Panda, Dhabaleswar" userId="7d7c126f-78ab-4bc0-bf9f-639ecb050345" providerId="ADAL" clId="{9CF471F8-0FC9-40EC-B436-00E81BE60BCD}" dt="2023-12-02T12:13:25.215" v="313" actId="47"/>
        <pc:sldMkLst>
          <pc:docMk/>
          <pc:sldMk cId="4198667421" sldId="1998"/>
        </pc:sldMkLst>
      </pc:sldChg>
      <pc:sldChg chg="del">
        <pc:chgData name="Panda, Dhabaleswar" userId="7d7c126f-78ab-4bc0-bf9f-639ecb050345" providerId="ADAL" clId="{9CF471F8-0FC9-40EC-B436-00E81BE60BCD}" dt="2023-12-02T12:13:25.215" v="313" actId="47"/>
        <pc:sldMkLst>
          <pc:docMk/>
          <pc:sldMk cId="3806481493" sldId="2112"/>
        </pc:sldMkLst>
      </pc:sldChg>
      <pc:sldChg chg="modSp mod">
        <pc:chgData name="Panda, Dhabaleswar" userId="7d7c126f-78ab-4bc0-bf9f-639ecb050345" providerId="ADAL" clId="{9CF471F8-0FC9-40EC-B436-00E81BE60BCD}" dt="2023-12-02T21:55:00.343" v="416" actId="20577"/>
        <pc:sldMkLst>
          <pc:docMk/>
          <pc:sldMk cId="3765166806" sldId="2196"/>
        </pc:sldMkLst>
        <pc:spChg chg="mod">
          <ac:chgData name="Panda, Dhabaleswar" userId="7d7c126f-78ab-4bc0-bf9f-639ecb050345" providerId="ADAL" clId="{9CF471F8-0FC9-40EC-B436-00E81BE60BCD}" dt="2023-12-02T21:55:00.343" v="416" actId="20577"/>
          <ac:spMkLst>
            <pc:docMk/>
            <pc:sldMk cId="3765166806" sldId="2196"/>
            <ac:spMk id="61442" creationId="{00000000-0000-0000-0000-000000000000}"/>
          </ac:spMkLst>
        </pc:spChg>
      </pc:sldChg>
      <pc:sldChg chg="del">
        <pc:chgData name="Panda, Dhabaleswar" userId="7d7c126f-78ab-4bc0-bf9f-639ecb050345" providerId="ADAL" clId="{9CF471F8-0FC9-40EC-B436-00E81BE60BCD}" dt="2023-12-02T12:13:25.215" v="313" actId="47"/>
        <pc:sldMkLst>
          <pc:docMk/>
          <pc:sldMk cId="3370550525" sldId="2309"/>
        </pc:sldMkLst>
      </pc:sldChg>
      <pc:sldChg chg="del">
        <pc:chgData name="Panda, Dhabaleswar" userId="7d7c126f-78ab-4bc0-bf9f-639ecb050345" providerId="ADAL" clId="{9CF471F8-0FC9-40EC-B436-00E81BE60BCD}" dt="2023-12-02T12:13:25.215" v="313" actId="47"/>
        <pc:sldMkLst>
          <pc:docMk/>
          <pc:sldMk cId="1531083363" sldId="2551"/>
        </pc:sldMkLst>
      </pc:sldChg>
      <pc:sldChg chg="modSp mod">
        <pc:chgData name="Panda, Dhabaleswar" userId="7d7c126f-78ab-4bc0-bf9f-639ecb050345" providerId="ADAL" clId="{9CF471F8-0FC9-40EC-B436-00E81BE60BCD}" dt="2023-12-02T21:54:13.940" v="376" actId="20577"/>
        <pc:sldMkLst>
          <pc:docMk/>
          <pc:sldMk cId="186124069" sldId="2744"/>
        </pc:sldMkLst>
        <pc:spChg chg="mod">
          <ac:chgData name="Panda, Dhabaleswar" userId="7d7c126f-78ab-4bc0-bf9f-639ecb050345" providerId="ADAL" clId="{9CF471F8-0FC9-40EC-B436-00E81BE60BCD}" dt="2023-12-02T21:54:13.940" v="376" actId="20577"/>
          <ac:spMkLst>
            <pc:docMk/>
            <pc:sldMk cId="186124069" sldId="2744"/>
            <ac:spMk id="2" creationId="{00000000-0000-0000-0000-000000000000}"/>
          </ac:spMkLst>
        </pc:spChg>
      </pc:sldChg>
      <pc:sldChg chg="del">
        <pc:chgData name="Panda, Dhabaleswar" userId="7d7c126f-78ab-4bc0-bf9f-639ecb050345" providerId="ADAL" clId="{9CF471F8-0FC9-40EC-B436-00E81BE60BCD}" dt="2023-12-02T12:13:25.215" v="313" actId="47"/>
        <pc:sldMkLst>
          <pc:docMk/>
          <pc:sldMk cId="3305491603" sldId="3988"/>
        </pc:sldMkLst>
      </pc:sldChg>
      <pc:sldChg chg="modSp mod">
        <pc:chgData name="Panda, Dhabaleswar" userId="7d7c126f-78ab-4bc0-bf9f-639ecb050345" providerId="ADAL" clId="{9CF471F8-0FC9-40EC-B436-00E81BE60BCD}" dt="2023-12-02T22:01:25.041" v="442" actId="20577"/>
        <pc:sldMkLst>
          <pc:docMk/>
          <pc:sldMk cId="1625774115" sldId="2147308181"/>
        </pc:sldMkLst>
        <pc:spChg chg="mod">
          <ac:chgData name="Panda, Dhabaleswar" userId="7d7c126f-78ab-4bc0-bf9f-639ecb050345" providerId="ADAL" clId="{9CF471F8-0FC9-40EC-B436-00E81BE60BCD}" dt="2023-12-02T22:01:25.041" v="442" actId="20577"/>
          <ac:spMkLst>
            <pc:docMk/>
            <pc:sldMk cId="1625774115" sldId="2147308181"/>
            <ac:spMk id="2" creationId="{00000000-0000-0000-0000-000000000000}"/>
          </ac:spMkLst>
        </pc:spChg>
      </pc:sldChg>
      <pc:sldChg chg="ord">
        <pc:chgData name="Panda, Dhabaleswar" userId="7d7c126f-78ab-4bc0-bf9f-639ecb050345" providerId="ADAL" clId="{9CF471F8-0FC9-40EC-B436-00E81BE60BCD}" dt="2023-12-02T21:53:29.763" v="350"/>
        <pc:sldMkLst>
          <pc:docMk/>
          <pc:sldMk cId="3698097886" sldId="2147308195"/>
        </pc:sldMkLst>
      </pc:sldChg>
      <pc:sldChg chg="modSp add mod">
        <pc:chgData name="Panda, Dhabaleswar" userId="7d7c126f-78ab-4bc0-bf9f-639ecb050345" providerId="ADAL" clId="{9CF471F8-0FC9-40EC-B436-00E81BE60BCD}" dt="2023-12-02T12:06:27.514" v="223" actId="20577"/>
        <pc:sldMkLst>
          <pc:docMk/>
          <pc:sldMk cId="2066122210" sldId="2147308207"/>
        </pc:sldMkLst>
        <pc:spChg chg="mod">
          <ac:chgData name="Panda, Dhabaleswar" userId="7d7c126f-78ab-4bc0-bf9f-639ecb050345" providerId="ADAL" clId="{9CF471F8-0FC9-40EC-B436-00E81BE60BCD}" dt="2023-12-02T12:06:20.740" v="212" actId="20577"/>
          <ac:spMkLst>
            <pc:docMk/>
            <pc:sldMk cId="2066122210" sldId="2147308207"/>
            <ac:spMk id="2" creationId="{0557A403-F85C-6EC4-A3A0-F48DCA3DEE8C}"/>
          </ac:spMkLst>
        </pc:spChg>
        <pc:spChg chg="mod">
          <ac:chgData name="Panda, Dhabaleswar" userId="7d7c126f-78ab-4bc0-bf9f-639ecb050345" providerId="ADAL" clId="{9CF471F8-0FC9-40EC-B436-00E81BE60BCD}" dt="2023-12-02T12:06:27.514" v="223" actId="20577"/>
          <ac:spMkLst>
            <pc:docMk/>
            <pc:sldMk cId="2066122210" sldId="2147308207"/>
            <ac:spMk id="3" creationId="{81789451-07A1-DB35-EF36-1485AB5D7064}"/>
          </ac:spMkLst>
        </pc:spChg>
      </pc:sldChg>
      <pc:sldChg chg="modSp mod">
        <pc:chgData name="Panda, Dhabaleswar" userId="7d7c126f-78ab-4bc0-bf9f-639ecb050345" providerId="ADAL" clId="{9CF471F8-0FC9-40EC-B436-00E81BE60BCD}" dt="2023-12-02T12:10:42.728" v="292" actId="15"/>
        <pc:sldMkLst>
          <pc:docMk/>
          <pc:sldMk cId="118614948" sldId="2147308226"/>
        </pc:sldMkLst>
        <pc:spChg chg="mod">
          <ac:chgData name="Panda, Dhabaleswar" userId="7d7c126f-78ab-4bc0-bf9f-639ecb050345" providerId="ADAL" clId="{9CF471F8-0FC9-40EC-B436-00E81BE60BCD}" dt="2023-12-02T12:10:42.728" v="292" actId="15"/>
          <ac:spMkLst>
            <pc:docMk/>
            <pc:sldMk cId="118614948" sldId="2147308226"/>
            <ac:spMk id="2" creationId="{00000000-0000-0000-0000-000000000000}"/>
          </ac:spMkLst>
        </pc:spChg>
      </pc:sldChg>
      <pc:sldChg chg="del">
        <pc:chgData name="Panda, Dhabaleswar" userId="7d7c126f-78ab-4bc0-bf9f-639ecb050345" providerId="ADAL" clId="{9CF471F8-0FC9-40EC-B436-00E81BE60BCD}" dt="2023-12-02T12:13:25.215" v="313" actId="47"/>
        <pc:sldMkLst>
          <pc:docMk/>
          <pc:sldMk cId="1002959229" sldId="2147308228"/>
        </pc:sldMkLst>
      </pc:sldChg>
      <pc:sldChg chg="del">
        <pc:chgData name="Panda, Dhabaleswar" userId="7d7c126f-78ab-4bc0-bf9f-639ecb050345" providerId="ADAL" clId="{9CF471F8-0FC9-40EC-B436-00E81BE60BCD}" dt="2023-12-02T12:13:25.215" v="313" actId="47"/>
        <pc:sldMkLst>
          <pc:docMk/>
          <pc:sldMk cId="2637514041" sldId="2147308230"/>
        </pc:sldMkLst>
      </pc:sldChg>
      <pc:sldChg chg="del">
        <pc:chgData name="Panda, Dhabaleswar" userId="7d7c126f-78ab-4bc0-bf9f-639ecb050345" providerId="ADAL" clId="{9CF471F8-0FC9-40EC-B436-00E81BE60BCD}" dt="2023-12-02T12:13:25.215" v="313" actId="47"/>
        <pc:sldMkLst>
          <pc:docMk/>
          <pc:sldMk cId="3909503577" sldId="2147308238"/>
        </pc:sldMkLst>
      </pc:sldChg>
      <pc:sldChg chg="del">
        <pc:chgData name="Panda, Dhabaleswar" userId="7d7c126f-78ab-4bc0-bf9f-639ecb050345" providerId="ADAL" clId="{9CF471F8-0FC9-40EC-B436-00E81BE60BCD}" dt="2023-12-02T12:13:25.215" v="313" actId="47"/>
        <pc:sldMkLst>
          <pc:docMk/>
          <pc:sldMk cId="3600350668" sldId="2147308239"/>
        </pc:sldMkLst>
      </pc:sldChg>
      <pc:sldChg chg="del">
        <pc:chgData name="Panda, Dhabaleswar" userId="7d7c126f-78ab-4bc0-bf9f-639ecb050345" providerId="ADAL" clId="{9CF471F8-0FC9-40EC-B436-00E81BE60BCD}" dt="2023-12-02T12:13:25.215" v="313" actId="47"/>
        <pc:sldMkLst>
          <pc:docMk/>
          <pc:sldMk cId="2338847830" sldId="2147308252"/>
        </pc:sldMkLst>
      </pc:sldChg>
      <pc:sldChg chg="del">
        <pc:chgData name="Panda, Dhabaleswar" userId="7d7c126f-78ab-4bc0-bf9f-639ecb050345" providerId="ADAL" clId="{9CF471F8-0FC9-40EC-B436-00E81BE60BCD}" dt="2023-12-02T12:13:25.215" v="313" actId="47"/>
        <pc:sldMkLst>
          <pc:docMk/>
          <pc:sldMk cId="3261979281" sldId="2147308279"/>
        </pc:sldMkLst>
      </pc:sldChg>
      <pc:sldChg chg="del">
        <pc:chgData name="Panda, Dhabaleswar" userId="7d7c126f-78ab-4bc0-bf9f-639ecb050345" providerId="ADAL" clId="{9CF471F8-0FC9-40EC-B436-00E81BE60BCD}" dt="2023-12-02T12:13:25.215" v="313" actId="47"/>
        <pc:sldMkLst>
          <pc:docMk/>
          <pc:sldMk cId="533801597" sldId="2147308280"/>
        </pc:sldMkLst>
      </pc:sldChg>
      <pc:sldChg chg="del">
        <pc:chgData name="Panda, Dhabaleswar" userId="7d7c126f-78ab-4bc0-bf9f-639ecb050345" providerId="ADAL" clId="{9CF471F8-0FC9-40EC-B436-00E81BE60BCD}" dt="2023-12-02T21:53:12.994" v="344" actId="47"/>
        <pc:sldMkLst>
          <pc:docMk/>
          <pc:sldMk cId="3725450373" sldId="2147308289"/>
        </pc:sldMkLst>
      </pc:sldChg>
      <pc:sldChg chg="del">
        <pc:chgData name="Panda, Dhabaleswar" userId="7d7c126f-78ab-4bc0-bf9f-639ecb050345" providerId="ADAL" clId="{9CF471F8-0FC9-40EC-B436-00E81BE60BCD}" dt="2023-12-02T21:53:14.113" v="345" actId="47"/>
        <pc:sldMkLst>
          <pc:docMk/>
          <pc:sldMk cId="1498026427" sldId="2147308290"/>
        </pc:sldMkLst>
      </pc:sldChg>
      <pc:sldChg chg="modSp mod">
        <pc:chgData name="Panda, Dhabaleswar" userId="7d7c126f-78ab-4bc0-bf9f-639ecb050345" providerId="ADAL" clId="{9CF471F8-0FC9-40EC-B436-00E81BE60BCD}" dt="2023-12-02T22:00:15.884" v="427" actId="20577"/>
        <pc:sldMkLst>
          <pc:docMk/>
          <pc:sldMk cId="1673944257" sldId="2147308344"/>
        </pc:sldMkLst>
        <pc:spChg chg="mod">
          <ac:chgData name="Panda, Dhabaleswar" userId="7d7c126f-78ab-4bc0-bf9f-639ecb050345" providerId="ADAL" clId="{9CF471F8-0FC9-40EC-B436-00E81BE60BCD}" dt="2023-12-02T22:00:15.884" v="427" actId="20577"/>
          <ac:spMkLst>
            <pc:docMk/>
            <pc:sldMk cId="1673944257" sldId="2147308344"/>
            <ac:spMk id="2" creationId="{00000000-0000-0000-0000-000000000000}"/>
          </ac:spMkLst>
        </pc:spChg>
      </pc:sldChg>
      <pc:sldChg chg="modSp mod">
        <pc:chgData name="Panda, Dhabaleswar" userId="7d7c126f-78ab-4bc0-bf9f-639ecb050345" providerId="ADAL" clId="{9CF471F8-0FC9-40EC-B436-00E81BE60BCD}" dt="2023-12-02T12:13:54.054" v="314" actId="20577"/>
        <pc:sldMkLst>
          <pc:docMk/>
          <pc:sldMk cId="1020669947" sldId="2147308345"/>
        </pc:sldMkLst>
        <pc:spChg chg="mod">
          <ac:chgData name="Panda, Dhabaleswar" userId="7d7c126f-78ab-4bc0-bf9f-639ecb050345" providerId="ADAL" clId="{9CF471F8-0FC9-40EC-B436-00E81BE60BCD}" dt="2023-12-02T12:13:54.054" v="314" actId="20577"/>
          <ac:spMkLst>
            <pc:docMk/>
            <pc:sldMk cId="1020669947" sldId="2147308345"/>
            <ac:spMk id="2" creationId="{00000000-0000-0000-0000-000000000000}"/>
          </ac:spMkLst>
        </pc:spChg>
      </pc:sldChg>
      <pc:sldChg chg="modSp mod">
        <pc:chgData name="Panda, Dhabaleswar" userId="7d7c126f-78ab-4bc0-bf9f-639ecb050345" providerId="ADAL" clId="{9CF471F8-0FC9-40EC-B436-00E81BE60BCD}" dt="2023-12-02T21:59:00.960" v="419" actId="20577"/>
        <pc:sldMkLst>
          <pc:docMk/>
          <pc:sldMk cId="3016111264" sldId="2147308347"/>
        </pc:sldMkLst>
        <pc:spChg chg="mod">
          <ac:chgData name="Panda, Dhabaleswar" userId="7d7c126f-78ab-4bc0-bf9f-639ecb050345" providerId="ADAL" clId="{9CF471F8-0FC9-40EC-B436-00E81BE60BCD}" dt="2023-12-02T21:59:00.960" v="419" actId="20577"/>
          <ac:spMkLst>
            <pc:docMk/>
            <pc:sldMk cId="3016111264" sldId="2147308347"/>
            <ac:spMk id="2" creationId="{00000000-0000-0000-0000-000000000000}"/>
          </ac:spMkLst>
        </pc:spChg>
      </pc:sldChg>
      <pc:sldChg chg="del">
        <pc:chgData name="Panda, Dhabaleswar" userId="7d7c126f-78ab-4bc0-bf9f-639ecb050345" providerId="ADAL" clId="{9CF471F8-0FC9-40EC-B436-00E81BE60BCD}" dt="2023-12-02T12:13:25.215" v="313" actId="47"/>
        <pc:sldMkLst>
          <pc:docMk/>
          <pc:sldMk cId="788204325" sldId="2147308348"/>
        </pc:sldMkLst>
      </pc:sldChg>
      <pc:sldChg chg="del">
        <pc:chgData name="Panda, Dhabaleswar" userId="7d7c126f-78ab-4bc0-bf9f-639ecb050345" providerId="ADAL" clId="{9CF471F8-0FC9-40EC-B436-00E81BE60BCD}" dt="2023-12-02T12:13:25.215" v="313" actId="47"/>
        <pc:sldMkLst>
          <pc:docMk/>
          <pc:sldMk cId="3674630429" sldId="2147308349"/>
        </pc:sldMkLst>
      </pc:sldChg>
      <pc:sldChg chg="del">
        <pc:chgData name="Panda, Dhabaleswar" userId="7d7c126f-78ab-4bc0-bf9f-639ecb050345" providerId="ADAL" clId="{9CF471F8-0FC9-40EC-B436-00E81BE60BCD}" dt="2023-12-02T12:13:25.215" v="313" actId="47"/>
        <pc:sldMkLst>
          <pc:docMk/>
          <pc:sldMk cId="592236347" sldId="2147308350"/>
        </pc:sldMkLst>
      </pc:sldChg>
      <pc:sldChg chg="del">
        <pc:chgData name="Panda, Dhabaleswar" userId="7d7c126f-78ab-4bc0-bf9f-639ecb050345" providerId="ADAL" clId="{9CF471F8-0FC9-40EC-B436-00E81BE60BCD}" dt="2023-12-02T12:13:25.215" v="313" actId="47"/>
        <pc:sldMkLst>
          <pc:docMk/>
          <pc:sldMk cId="1036771342" sldId="2147308360"/>
        </pc:sldMkLst>
      </pc:sldChg>
      <pc:sldChg chg="del">
        <pc:chgData name="Panda, Dhabaleswar" userId="7d7c126f-78ab-4bc0-bf9f-639ecb050345" providerId="ADAL" clId="{9CF471F8-0FC9-40EC-B436-00E81BE60BCD}" dt="2023-12-02T12:13:25.215" v="313" actId="47"/>
        <pc:sldMkLst>
          <pc:docMk/>
          <pc:sldMk cId="3878511119" sldId="2147308362"/>
        </pc:sldMkLst>
      </pc:sldChg>
      <pc:sldChg chg="del">
        <pc:chgData name="Panda, Dhabaleswar" userId="7d7c126f-78ab-4bc0-bf9f-639ecb050345" providerId="ADAL" clId="{9CF471F8-0FC9-40EC-B436-00E81BE60BCD}" dt="2023-12-02T12:00:33.409" v="144" actId="47"/>
        <pc:sldMkLst>
          <pc:docMk/>
          <pc:sldMk cId="591765741" sldId="2147308457"/>
        </pc:sldMkLst>
      </pc:sldChg>
      <pc:sldChg chg="ord">
        <pc:chgData name="Panda, Dhabaleswar" userId="7d7c126f-78ab-4bc0-bf9f-639ecb050345" providerId="ADAL" clId="{9CF471F8-0FC9-40EC-B436-00E81BE60BCD}" dt="2023-12-02T21:56:59.553" v="418"/>
        <pc:sldMkLst>
          <pc:docMk/>
          <pc:sldMk cId="1647573029" sldId="2147308458"/>
        </pc:sldMkLst>
      </pc:sldChg>
      <pc:sldChg chg="modSp add mod">
        <pc:chgData name="Panda, Dhabaleswar" userId="7d7c126f-78ab-4bc0-bf9f-639ecb050345" providerId="ADAL" clId="{9CF471F8-0FC9-40EC-B436-00E81BE60BCD}" dt="2023-12-02T11:59:39.474" v="143" actId="404"/>
        <pc:sldMkLst>
          <pc:docMk/>
          <pc:sldMk cId="1811523234" sldId="2147308459"/>
        </pc:sldMkLst>
        <pc:spChg chg="mod">
          <ac:chgData name="Panda, Dhabaleswar" userId="7d7c126f-78ab-4bc0-bf9f-639ecb050345" providerId="ADAL" clId="{9CF471F8-0FC9-40EC-B436-00E81BE60BCD}" dt="2023-12-02T11:59:39.474" v="143" actId="404"/>
          <ac:spMkLst>
            <pc:docMk/>
            <pc:sldMk cId="1811523234" sldId="2147308459"/>
            <ac:spMk id="2" creationId="{00000000-0000-0000-0000-000000000000}"/>
          </ac:spMkLst>
        </pc:spChg>
      </pc:sldChg>
      <pc:sldChg chg="modSp del mod">
        <pc:chgData name="Panda, Dhabaleswar" userId="7d7c126f-78ab-4bc0-bf9f-639ecb050345" providerId="ADAL" clId="{9CF471F8-0FC9-40EC-B436-00E81BE60BCD}" dt="2023-12-02T12:11:03.902" v="296" actId="47"/>
        <pc:sldMkLst>
          <pc:docMk/>
          <pc:sldMk cId="3548786291" sldId="2147308491"/>
        </pc:sldMkLst>
        <pc:spChg chg="mod">
          <ac:chgData name="Panda, Dhabaleswar" userId="7d7c126f-78ab-4bc0-bf9f-639ecb050345" providerId="ADAL" clId="{9CF471F8-0FC9-40EC-B436-00E81BE60BCD}" dt="2023-12-02T12:10:05.577" v="259" actId="14100"/>
          <ac:spMkLst>
            <pc:docMk/>
            <pc:sldMk cId="3548786291" sldId="2147308491"/>
            <ac:spMk id="2" creationId="{00000000-0000-0000-0000-000000000000}"/>
          </ac:spMkLst>
        </pc:spChg>
      </pc:sldChg>
      <pc:sldChg chg="addSp delSp modSp mod">
        <pc:chgData name="Panda, Dhabaleswar" userId="7d7c126f-78ab-4bc0-bf9f-639ecb050345" providerId="ADAL" clId="{9CF471F8-0FC9-40EC-B436-00E81BE60BCD}" dt="2023-12-02T12:11:46.449" v="302" actId="1076"/>
        <pc:sldMkLst>
          <pc:docMk/>
          <pc:sldMk cId="2324978549" sldId="2147308492"/>
        </pc:sldMkLst>
        <pc:spChg chg="del">
          <ac:chgData name="Panda, Dhabaleswar" userId="7d7c126f-78ab-4bc0-bf9f-639ecb050345" providerId="ADAL" clId="{9CF471F8-0FC9-40EC-B436-00E81BE60BCD}" dt="2023-12-02T12:04:17.864" v="177" actId="478"/>
          <ac:spMkLst>
            <pc:docMk/>
            <pc:sldMk cId="2324978549" sldId="2147308492"/>
            <ac:spMk id="2" creationId="{00000000-0000-0000-0000-000000000000}"/>
          </ac:spMkLst>
        </pc:spChg>
        <pc:spChg chg="add del mod">
          <ac:chgData name="Panda, Dhabaleswar" userId="7d7c126f-78ab-4bc0-bf9f-639ecb050345" providerId="ADAL" clId="{9CF471F8-0FC9-40EC-B436-00E81BE60BCD}" dt="2023-12-02T12:04:42.571" v="179" actId="478"/>
          <ac:spMkLst>
            <pc:docMk/>
            <pc:sldMk cId="2324978549" sldId="2147308492"/>
            <ac:spMk id="4" creationId="{EFF43A14-2B11-3CFB-AB21-283A4CF77576}"/>
          </ac:spMkLst>
        </pc:spChg>
        <pc:spChg chg="del">
          <ac:chgData name="Panda, Dhabaleswar" userId="7d7c126f-78ab-4bc0-bf9f-639ecb050345" providerId="ADAL" clId="{9CF471F8-0FC9-40EC-B436-00E81BE60BCD}" dt="2023-12-02T12:04:46.396" v="180" actId="478"/>
          <ac:spMkLst>
            <pc:docMk/>
            <pc:sldMk cId="2324978549" sldId="2147308492"/>
            <ac:spMk id="5" creationId="{00000000-0000-0000-0000-000000000000}"/>
          </ac:spMkLst>
        </pc:spChg>
        <pc:spChg chg="add mod">
          <ac:chgData name="Panda, Dhabaleswar" userId="7d7c126f-78ab-4bc0-bf9f-639ecb050345" providerId="ADAL" clId="{9CF471F8-0FC9-40EC-B436-00E81BE60BCD}" dt="2023-12-02T12:11:42.527" v="301" actId="1076"/>
          <ac:spMkLst>
            <pc:docMk/>
            <pc:sldMk cId="2324978549" sldId="2147308492"/>
            <ac:spMk id="6" creationId="{60550564-66FB-7AE0-A87D-EEA791173912}"/>
          </ac:spMkLst>
        </pc:spChg>
        <pc:spChg chg="add mod">
          <ac:chgData name="Panda, Dhabaleswar" userId="7d7c126f-78ab-4bc0-bf9f-639ecb050345" providerId="ADAL" clId="{9CF471F8-0FC9-40EC-B436-00E81BE60BCD}" dt="2023-12-02T12:11:46.449" v="302" actId="1076"/>
          <ac:spMkLst>
            <pc:docMk/>
            <pc:sldMk cId="2324978549" sldId="2147308492"/>
            <ac:spMk id="7" creationId="{1EF229C1-3682-634C-E07A-270227A12049}"/>
          </ac:spMkLst>
        </pc:spChg>
        <pc:spChg chg="add mod">
          <ac:chgData name="Panda, Dhabaleswar" userId="7d7c126f-78ab-4bc0-bf9f-639ecb050345" providerId="ADAL" clId="{9CF471F8-0FC9-40EC-B436-00E81BE60BCD}" dt="2023-12-02T12:04:46.396" v="180" actId="478"/>
          <ac:spMkLst>
            <pc:docMk/>
            <pc:sldMk cId="2324978549" sldId="2147308492"/>
            <ac:spMk id="9" creationId="{D97C44E5-F06B-C472-6CA0-F97CD3967CAB}"/>
          </ac:spMkLst>
        </pc:spChg>
      </pc:sldChg>
      <pc:sldChg chg="add del">
        <pc:chgData name="Panda, Dhabaleswar" userId="7d7c126f-78ab-4bc0-bf9f-639ecb050345" providerId="ADAL" clId="{9CF471F8-0FC9-40EC-B436-00E81BE60BCD}" dt="2023-12-02T12:12:13.495" v="306" actId="47"/>
        <pc:sldMkLst>
          <pc:docMk/>
          <pc:sldMk cId="540079415" sldId="2147308498"/>
        </pc:sldMkLst>
      </pc:sldChg>
      <pc:sldChg chg="modSp add mod ord">
        <pc:chgData name="Panda, Dhabaleswar" userId="7d7c126f-78ab-4bc0-bf9f-639ecb050345" providerId="ADAL" clId="{9CF471F8-0FC9-40EC-B436-00E81BE60BCD}" dt="2023-12-02T12:11:24.062" v="300" actId="113"/>
        <pc:sldMkLst>
          <pc:docMk/>
          <pc:sldMk cId="2766217017" sldId="2147308499"/>
        </pc:sldMkLst>
        <pc:spChg chg="mod">
          <ac:chgData name="Panda, Dhabaleswar" userId="7d7c126f-78ab-4bc0-bf9f-639ecb050345" providerId="ADAL" clId="{9CF471F8-0FC9-40EC-B436-00E81BE60BCD}" dt="2023-12-02T12:11:24.062" v="300" actId="113"/>
          <ac:spMkLst>
            <pc:docMk/>
            <pc:sldMk cId="2766217017" sldId="2147308499"/>
            <ac:spMk id="2" creationId="{00000000-0000-0000-0000-000000000000}"/>
          </ac:spMkLst>
        </pc:spChg>
      </pc:sldChg>
      <pc:sldChg chg="modSp add mod ord">
        <pc:chgData name="Panda, Dhabaleswar" userId="7d7c126f-78ab-4bc0-bf9f-639ecb050345" providerId="ADAL" clId="{9CF471F8-0FC9-40EC-B436-00E81BE60BCD}" dt="2023-12-02T12:12:37.219" v="312" actId="207"/>
        <pc:sldMkLst>
          <pc:docMk/>
          <pc:sldMk cId="1090965073" sldId="2147308500"/>
        </pc:sldMkLst>
        <pc:spChg chg="mod">
          <ac:chgData name="Panda, Dhabaleswar" userId="7d7c126f-78ab-4bc0-bf9f-639ecb050345" providerId="ADAL" clId="{9CF471F8-0FC9-40EC-B436-00E81BE60BCD}" dt="2023-12-02T12:12:37.219" v="312" actId="207"/>
          <ac:spMkLst>
            <pc:docMk/>
            <pc:sldMk cId="1090965073" sldId="2147308500"/>
            <ac:spMk id="2" creationId="{00000000-0000-0000-0000-000000000000}"/>
          </ac:spMkLst>
        </pc:spChg>
      </pc:sldChg>
      <pc:sldMasterChg chg="modSp mod">
        <pc:chgData name="Panda, Dhabaleswar" userId="7d7c126f-78ab-4bc0-bf9f-639ecb050345" providerId="ADAL" clId="{9CF471F8-0FC9-40EC-B436-00E81BE60BCD}" dt="2023-12-02T12:14:17.656" v="342" actId="20577"/>
        <pc:sldMasterMkLst>
          <pc:docMk/>
          <pc:sldMasterMk cId="1377343188" sldId="2147483941"/>
        </pc:sldMasterMkLst>
        <pc:spChg chg="mod">
          <ac:chgData name="Panda, Dhabaleswar" userId="7d7c126f-78ab-4bc0-bf9f-639ecb050345" providerId="ADAL" clId="{9CF471F8-0FC9-40EC-B436-00E81BE60BCD}" dt="2023-12-02T12:14:17.656" v="342" actId="20577"/>
          <ac:spMkLst>
            <pc:docMk/>
            <pc:sldMasterMk cId="1377343188" sldId="2147483941"/>
            <ac:spMk id="9" creationId="{00000000-0000-0000-0000-000000000000}"/>
          </ac:spMkLst>
        </pc:spChg>
      </pc:sldMasterChg>
    </pc:docChg>
  </pc:docChgLst>
  <pc:docChgLst>
    <pc:chgData name="Dhabaleswar Panda" userId="7d7c126f-78ab-4bc0-bf9f-639ecb050345" providerId="ADAL" clId="{91D12932-CED3-4320-9345-1D849E9816C7}"/>
    <pc:docChg chg="undo custSel addSld delSld modSld sldOrd">
      <pc:chgData name="Dhabaleswar Panda" userId="7d7c126f-78ab-4bc0-bf9f-639ecb050345" providerId="ADAL" clId="{91D12932-CED3-4320-9345-1D849E9816C7}" dt="2024-04-15T10:15:31.369" v="948" actId="20577"/>
      <pc:docMkLst>
        <pc:docMk/>
      </pc:docMkLst>
      <pc:sldChg chg="modSp mod">
        <pc:chgData name="Dhabaleswar Panda" userId="7d7c126f-78ab-4bc0-bf9f-639ecb050345" providerId="ADAL" clId="{91D12932-CED3-4320-9345-1D849E9816C7}" dt="2024-04-15T10:15:31.369" v="948" actId="20577"/>
        <pc:sldMkLst>
          <pc:docMk/>
          <pc:sldMk cId="2013773665" sldId="279"/>
        </pc:sldMkLst>
        <pc:spChg chg="mod">
          <ac:chgData name="Dhabaleswar Panda" userId="7d7c126f-78ab-4bc0-bf9f-639ecb050345" providerId="ADAL" clId="{91D12932-CED3-4320-9345-1D849E9816C7}" dt="2024-04-15T10:15:31.369" v="948" actId="20577"/>
          <ac:spMkLst>
            <pc:docMk/>
            <pc:sldMk cId="2013773665" sldId="279"/>
            <ac:spMk id="22530" creationId="{00000000-0000-0000-0000-000000000000}"/>
          </ac:spMkLst>
        </pc:spChg>
      </pc:sldChg>
      <pc:sldChg chg="add">
        <pc:chgData name="Dhabaleswar Panda" userId="7d7c126f-78ab-4bc0-bf9f-639ecb050345" providerId="ADAL" clId="{91D12932-CED3-4320-9345-1D849E9816C7}" dt="2024-04-15T08:09:05.064" v="446"/>
        <pc:sldMkLst>
          <pc:docMk/>
          <pc:sldMk cId="0" sldId="280"/>
        </pc:sldMkLst>
      </pc:sldChg>
      <pc:sldChg chg="add">
        <pc:chgData name="Dhabaleswar Panda" userId="7d7c126f-78ab-4bc0-bf9f-639ecb050345" providerId="ADAL" clId="{91D12932-CED3-4320-9345-1D849E9816C7}" dt="2024-04-15T08:09:05.064" v="446"/>
        <pc:sldMkLst>
          <pc:docMk/>
          <pc:sldMk cId="0" sldId="281"/>
        </pc:sldMkLst>
      </pc:sldChg>
      <pc:sldChg chg="add del">
        <pc:chgData name="Dhabaleswar Panda" userId="7d7c126f-78ab-4bc0-bf9f-639ecb050345" providerId="ADAL" clId="{91D12932-CED3-4320-9345-1D849E9816C7}" dt="2024-04-15T08:17:58.282" v="589" actId="47"/>
        <pc:sldMkLst>
          <pc:docMk/>
          <pc:sldMk cId="0" sldId="283"/>
        </pc:sldMkLst>
      </pc:sldChg>
      <pc:sldChg chg="add del">
        <pc:chgData name="Dhabaleswar Panda" userId="7d7c126f-78ab-4bc0-bf9f-639ecb050345" providerId="ADAL" clId="{91D12932-CED3-4320-9345-1D849E9816C7}" dt="2024-04-15T08:17:59.293" v="590" actId="47"/>
        <pc:sldMkLst>
          <pc:docMk/>
          <pc:sldMk cId="0" sldId="284"/>
        </pc:sldMkLst>
      </pc:sldChg>
      <pc:sldChg chg="del">
        <pc:chgData name="Dhabaleswar Panda" userId="7d7c126f-78ab-4bc0-bf9f-639ecb050345" providerId="ADAL" clId="{91D12932-CED3-4320-9345-1D849E9816C7}" dt="2024-04-15T08:28:54.527" v="747" actId="47"/>
        <pc:sldMkLst>
          <pc:docMk/>
          <pc:sldMk cId="0" sldId="286"/>
        </pc:sldMkLst>
      </pc:sldChg>
      <pc:sldChg chg="add ord">
        <pc:chgData name="Dhabaleswar Panda" userId="7d7c126f-78ab-4bc0-bf9f-639ecb050345" providerId="ADAL" clId="{91D12932-CED3-4320-9345-1D849E9816C7}" dt="2024-04-15T08:38:08.012" v="773"/>
        <pc:sldMkLst>
          <pc:docMk/>
          <pc:sldMk cId="78157028" sldId="291"/>
        </pc:sldMkLst>
      </pc:sldChg>
      <pc:sldChg chg="add">
        <pc:chgData name="Dhabaleswar Panda" userId="7d7c126f-78ab-4bc0-bf9f-639ecb050345" providerId="ADAL" clId="{91D12932-CED3-4320-9345-1D849E9816C7}" dt="2024-04-15T08:09:05.064" v="446"/>
        <pc:sldMkLst>
          <pc:docMk/>
          <pc:sldMk cId="3002003085" sldId="316"/>
        </pc:sldMkLst>
      </pc:sldChg>
      <pc:sldChg chg="del">
        <pc:chgData name="Dhabaleswar Panda" userId="7d7c126f-78ab-4bc0-bf9f-639ecb050345" providerId="ADAL" clId="{91D12932-CED3-4320-9345-1D849E9816C7}" dt="2024-04-15T00:17:21.845" v="0" actId="47"/>
        <pc:sldMkLst>
          <pc:docMk/>
          <pc:sldMk cId="2838975556" sldId="1338"/>
        </pc:sldMkLst>
      </pc:sldChg>
      <pc:sldChg chg="modSp del mod">
        <pc:chgData name="Dhabaleswar Panda" userId="7d7c126f-78ab-4bc0-bf9f-639ecb050345" providerId="ADAL" clId="{91D12932-CED3-4320-9345-1D849E9816C7}" dt="2024-04-15T08:09:42.561" v="447" actId="47"/>
        <pc:sldMkLst>
          <pc:docMk/>
          <pc:sldMk cId="1339897324" sldId="1912"/>
        </pc:sldMkLst>
        <pc:spChg chg="mod">
          <ac:chgData name="Dhabaleswar Panda" userId="7d7c126f-78ab-4bc0-bf9f-639ecb050345" providerId="ADAL" clId="{91D12932-CED3-4320-9345-1D849E9816C7}" dt="2024-04-15T08:05:59.051" v="437" actId="20577"/>
          <ac:spMkLst>
            <pc:docMk/>
            <pc:sldMk cId="1339897324" sldId="1912"/>
            <ac:spMk id="3" creationId="{6C9872A5-5C49-4E69-B9C4-07C0C0B1E8CD}"/>
          </ac:spMkLst>
        </pc:spChg>
      </pc:sldChg>
      <pc:sldChg chg="del">
        <pc:chgData name="Dhabaleswar Panda" userId="7d7c126f-78ab-4bc0-bf9f-639ecb050345" providerId="ADAL" clId="{91D12932-CED3-4320-9345-1D849E9816C7}" dt="2024-04-15T08:14:30.704" v="587" actId="47"/>
        <pc:sldMkLst>
          <pc:docMk/>
          <pc:sldMk cId="2049738991" sldId="2235"/>
        </pc:sldMkLst>
      </pc:sldChg>
      <pc:sldChg chg="modSp mod">
        <pc:chgData name="Dhabaleswar Panda" userId="7d7c126f-78ab-4bc0-bf9f-639ecb050345" providerId="ADAL" clId="{91D12932-CED3-4320-9345-1D849E9816C7}" dt="2024-04-15T10:07:30.248" v="939" actId="20577"/>
        <pc:sldMkLst>
          <pc:docMk/>
          <pc:sldMk cId="987259612" sldId="2500"/>
        </pc:sldMkLst>
        <pc:spChg chg="mod">
          <ac:chgData name="Dhabaleswar Panda" userId="7d7c126f-78ab-4bc0-bf9f-639ecb050345" providerId="ADAL" clId="{91D12932-CED3-4320-9345-1D849E9816C7}" dt="2024-04-15T10:07:30.248" v="939" actId="20577"/>
          <ac:spMkLst>
            <pc:docMk/>
            <pc:sldMk cId="987259612" sldId="2500"/>
            <ac:spMk id="2" creationId="{00000000-0000-0000-0000-000000000000}"/>
          </ac:spMkLst>
        </pc:spChg>
      </pc:sldChg>
      <pc:sldChg chg="del">
        <pc:chgData name="Dhabaleswar Panda" userId="7d7c126f-78ab-4bc0-bf9f-639ecb050345" providerId="ADAL" clId="{91D12932-CED3-4320-9345-1D849E9816C7}" dt="2024-04-15T10:10:06.903" v="943" actId="47"/>
        <pc:sldMkLst>
          <pc:docMk/>
          <pc:sldMk cId="881428697" sldId="2592"/>
        </pc:sldMkLst>
      </pc:sldChg>
      <pc:sldChg chg="del">
        <pc:chgData name="Dhabaleswar Panda" userId="7d7c126f-78ab-4bc0-bf9f-639ecb050345" providerId="ADAL" clId="{91D12932-CED3-4320-9345-1D849E9816C7}" dt="2024-04-15T10:10:05.961" v="942" actId="47"/>
        <pc:sldMkLst>
          <pc:docMk/>
          <pc:sldMk cId="358370771" sldId="2654"/>
        </pc:sldMkLst>
      </pc:sldChg>
      <pc:sldChg chg="del">
        <pc:chgData name="Dhabaleswar Panda" userId="7d7c126f-78ab-4bc0-bf9f-639ecb050345" providerId="ADAL" clId="{91D12932-CED3-4320-9345-1D849E9816C7}" dt="2024-04-15T10:10:07.840" v="944" actId="47"/>
        <pc:sldMkLst>
          <pc:docMk/>
          <pc:sldMk cId="1035901114" sldId="2676"/>
        </pc:sldMkLst>
      </pc:sldChg>
      <pc:sldChg chg="del">
        <pc:chgData name="Dhabaleswar Panda" userId="7d7c126f-78ab-4bc0-bf9f-639ecb050345" providerId="ADAL" clId="{91D12932-CED3-4320-9345-1D849E9816C7}" dt="2024-04-15T08:23:22.616" v="669" actId="47"/>
        <pc:sldMkLst>
          <pc:docMk/>
          <pc:sldMk cId="3700787672" sldId="3825"/>
        </pc:sldMkLst>
      </pc:sldChg>
      <pc:sldChg chg="add">
        <pc:chgData name="Dhabaleswar Panda" userId="7d7c126f-78ab-4bc0-bf9f-639ecb050345" providerId="ADAL" clId="{91D12932-CED3-4320-9345-1D849E9816C7}" dt="2024-04-15T08:33:44.658" v="769"/>
        <pc:sldMkLst>
          <pc:docMk/>
          <pc:sldMk cId="1065463927" sldId="3895"/>
        </pc:sldMkLst>
      </pc:sldChg>
      <pc:sldChg chg="add">
        <pc:chgData name="Dhabaleswar Panda" userId="7d7c126f-78ab-4bc0-bf9f-639ecb050345" providerId="ADAL" clId="{91D12932-CED3-4320-9345-1D849E9816C7}" dt="2024-04-15T08:33:44.658" v="769"/>
        <pc:sldMkLst>
          <pc:docMk/>
          <pc:sldMk cId="2598957149" sldId="3944"/>
        </pc:sldMkLst>
      </pc:sldChg>
      <pc:sldChg chg="del">
        <pc:chgData name="Dhabaleswar Panda" userId="7d7c126f-78ab-4bc0-bf9f-639ecb050345" providerId="ADAL" clId="{91D12932-CED3-4320-9345-1D849E9816C7}" dt="2024-04-15T07:46:12.593" v="379" actId="47"/>
        <pc:sldMkLst>
          <pc:docMk/>
          <pc:sldMk cId="3039433109" sldId="3973"/>
        </pc:sldMkLst>
      </pc:sldChg>
      <pc:sldChg chg="add">
        <pc:chgData name="Dhabaleswar Panda" userId="7d7c126f-78ab-4bc0-bf9f-639ecb050345" providerId="ADAL" clId="{91D12932-CED3-4320-9345-1D849E9816C7}" dt="2024-04-15T08:09:05.064" v="446"/>
        <pc:sldMkLst>
          <pc:docMk/>
          <pc:sldMk cId="2027972890" sldId="2147308168"/>
        </pc:sldMkLst>
      </pc:sldChg>
      <pc:sldChg chg="del">
        <pc:chgData name="Dhabaleswar Panda" userId="7d7c126f-78ab-4bc0-bf9f-639ecb050345" providerId="ADAL" clId="{91D12932-CED3-4320-9345-1D849E9816C7}" dt="2024-04-15T08:14:14.157" v="586" actId="47"/>
        <pc:sldMkLst>
          <pc:docMk/>
          <pc:sldMk cId="3764526092" sldId="2147308219"/>
        </pc:sldMkLst>
      </pc:sldChg>
      <pc:sldChg chg="modSp mod">
        <pc:chgData name="Dhabaleswar Panda" userId="7d7c126f-78ab-4bc0-bf9f-639ecb050345" providerId="ADAL" clId="{91D12932-CED3-4320-9345-1D849E9816C7}" dt="2024-04-15T08:04:53.451" v="435" actId="403"/>
        <pc:sldMkLst>
          <pc:docMk/>
          <pc:sldMk cId="118614948" sldId="2147308226"/>
        </pc:sldMkLst>
        <pc:spChg chg="mod">
          <ac:chgData name="Dhabaleswar Panda" userId="7d7c126f-78ab-4bc0-bf9f-639ecb050345" providerId="ADAL" clId="{91D12932-CED3-4320-9345-1D849E9816C7}" dt="2024-04-15T08:04:53.451" v="435" actId="403"/>
          <ac:spMkLst>
            <pc:docMk/>
            <pc:sldMk cId="118614948" sldId="2147308226"/>
            <ac:spMk id="2" creationId="{00000000-0000-0000-0000-000000000000}"/>
          </ac:spMkLst>
        </pc:spChg>
      </pc:sldChg>
      <pc:sldChg chg="del">
        <pc:chgData name="Dhabaleswar Panda" userId="7d7c126f-78ab-4bc0-bf9f-639ecb050345" providerId="ADAL" clId="{91D12932-CED3-4320-9345-1D849E9816C7}" dt="2024-04-15T08:34:07.760" v="770" actId="47"/>
        <pc:sldMkLst>
          <pc:docMk/>
          <pc:sldMk cId="2287691939" sldId="2147308243"/>
        </pc:sldMkLst>
      </pc:sldChg>
      <pc:sldChg chg="del">
        <pc:chgData name="Dhabaleswar Panda" userId="7d7c126f-78ab-4bc0-bf9f-639ecb050345" providerId="ADAL" clId="{91D12932-CED3-4320-9345-1D849E9816C7}" dt="2024-04-15T08:09:42.561" v="447" actId="47"/>
        <pc:sldMkLst>
          <pc:docMk/>
          <pc:sldMk cId="1098939606" sldId="2147308286"/>
        </pc:sldMkLst>
      </pc:sldChg>
      <pc:sldChg chg="modSp del mod">
        <pc:chgData name="Dhabaleswar Panda" userId="7d7c126f-78ab-4bc0-bf9f-639ecb050345" providerId="ADAL" clId="{91D12932-CED3-4320-9345-1D849E9816C7}" dt="2024-04-15T08:09:42.561" v="447" actId="47"/>
        <pc:sldMkLst>
          <pc:docMk/>
          <pc:sldMk cId="2833858251" sldId="2147308287"/>
        </pc:sldMkLst>
        <pc:spChg chg="mod">
          <ac:chgData name="Dhabaleswar Panda" userId="7d7c126f-78ab-4bc0-bf9f-639ecb050345" providerId="ADAL" clId="{91D12932-CED3-4320-9345-1D849E9816C7}" dt="2024-04-15T08:05:53.294" v="436" actId="20577"/>
          <ac:spMkLst>
            <pc:docMk/>
            <pc:sldMk cId="2833858251" sldId="2147308287"/>
            <ac:spMk id="2" creationId="{00000000-0000-0000-0000-000000000000}"/>
          </ac:spMkLst>
        </pc:spChg>
      </pc:sldChg>
      <pc:sldChg chg="add">
        <pc:chgData name="Dhabaleswar Panda" userId="7d7c126f-78ab-4bc0-bf9f-639ecb050345" providerId="ADAL" clId="{91D12932-CED3-4320-9345-1D849E9816C7}" dt="2024-04-15T08:38:03.082" v="771"/>
        <pc:sldMkLst>
          <pc:docMk/>
          <pc:sldMk cId="2163828216" sldId="2147308290"/>
        </pc:sldMkLst>
      </pc:sldChg>
      <pc:sldChg chg="del">
        <pc:chgData name="Dhabaleswar Panda" userId="7d7c126f-78ab-4bc0-bf9f-639ecb050345" providerId="ADAL" clId="{91D12932-CED3-4320-9345-1D849E9816C7}" dt="2024-04-15T10:10:05.114" v="941" actId="47"/>
        <pc:sldMkLst>
          <pc:docMk/>
          <pc:sldMk cId="2090824632" sldId="2147308291"/>
        </pc:sldMkLst>
      </pc:sldChg>
      <pc:sldChg chg="add">
        <pc:chgData name="Dhabaleswar Panda" userId="7d7c126f-78ab-4bc0-bf9f-639ecb050345" providerId="ADAL" clId="{91D12932-CED3-4320-9345-1D849E9816C7}" dt="2024-04-15T08:09:05.064" v="446"/>
        <pc:sldMkLst>
          <pc:docMk/>
          <pc:sldMk cId="2485370786" sldId="2147308332"/>
        </pc:sldMkLst>
      </pc:sldChg>
      <pc:sldChg chg="add">
        <pc:chgData name="Dhabaleswar Panda" userId="7d7c126f-78ab-4bc0-bf9f-639ecb050345" providerId="ADAL" clId="{91D12932-CED3-4320-9345-1D849E9816C7}" dt="2024-04-15T08:17:53.943" v="588"/>
        <pc:sldMkLst>
          <pc:docMk/>
          <pc:sldMk cId="2136445534" sldId="2147308337"/>
        </pc:sldMkLst>
      </pc:sldChg>
      <pc:sldChg chg="addSp delSp modSp mod">
        <pc:chgData name="Dhabaleswar Panda" userId="7d7c126f-78ab-4bc0-bf9f-639ecb050345" providerId="ADAL" clId="{91D12932-CED3-4320-9345-1D849E9816C7}" dt="2024-04-15T07:44:47.185" v="378" actId="20577"/>
        <pc:sldMkLst>
          <pc:docMk/>
          <pc:sldMk cId="1734783346" sldId="2147308341"/>
        </pc:sldMkLst>
        <pc:spChg chg="mod">
          <ac:chgData name="Dhabaleswar Panda" userId="7d7c126f-78ab-4bc0-bf9f-639ecb050345" providerId="ADAL" clId="{91D12932-CED3-4320-9345-1D849E9816C7}" dt="2024-04-15T07:34:33.137" v="83" actId="1076"/>
          <ac:spMkLst>
            <pc:docMk/>
            <pc:sldMk cId="1734783346" sldId="2147308341"/>
            <ac:spMk id="2" creationId="{00000000-0000-0000-0000-000000000000}"/>
          </ac:spMkLst>
        </pc:spChg>
        <pc:spChg chg="mod">
          <ac:chgData name="Dhabaleswar Panda" userId="7d7c126f-78ab-4bc0-bf9f-639ecb050345" providerId="ADAL" clId="{91D12932-CED3-4320-9345-1D849E9816C7}" dt="2024-04-15T07:44:47.185" v="378" actId="20577"/>
          <ac:spMkLst>
            <pc:docMk/>
            <pc:sldMk cId="1734783346" sldId="2147308341"/>
            <ac:spMk id="3" creationId="{00000000-0000-0000-0000-000000000000}"/>
          </ac:spMkLst>
        </pc:spChg>
        <pc:spChg chg="add mod">
          <ac:chgData name="Dhabaleswar Panda" userId="7d7c126f-78ab-4bc0-bf9f-639ecb050345" providerId="ADAL" clId="{91D12932-CED3-4320-9345-1D849E9816C7}" dt="2024-04-15T07:38:25.867" v="279" actId="14100"/>
          <ac:spMkLst>
            <pc:docMk/>
            <pc:sldMk cId="1734783346" sldId="2147308341"/>
            <ac:spMk id="6" creationId="{0E87CA24-EB11-B47B-A3D5-DB8AD724DCEC}"/>
          </ac:spMkLst>
        </pc:spChg>
        <pc:spChg chg="mod topLvl">
          <ac:chgData name="Dhabaleswar Panda" userId="7d7c126f-78ab-4bc0-bf9f-639ecb050345" providerId="ADAL" clId="{91D12932-CED3-4320-9345-1D849E9816C7}" dt="2024-04-15T07:37:18.868" v="110" actId="164"/>
          <ac:spMkLst>
            <pc:docMk/>
            <pc:sldMk cId="1734783346" sldId="2147308341"/>
            <ac:spMk id="7" creationId="{00000000-0000-0000-0000-000000000000}"/>
          </ac:spMkLst>
        </pc:spChg>
        <pc:spChg chg="mod topLvl">
          <ac:chgData name="Dhabaleswar Panda" userId="7d7c126f-78ab-4bc0-bf9f-639ecb050345" providerId="ADAL" clId="{91D12932-CED3-4320-9345-1D849E9816C7}" dt="2024-04-15T07:37:18.868" v="110" actId="164"/>
          <ac:spMkLst>
            <pc:docMk/>
            <pc:sldMk cId="1734783346" sldId="2147308341"/>
            <ac:spMk id="8" creationId="{00000000-0000-0000-0000-000000000000}"/>
          </ac:spMkLst>
        </pc:spChg>
        <pc:spChg chg="mod topLvl">
          <ac:chgData name="Dhabaleswar Panda" userId="7d7c126f-78ab-4bc0-bf9f-639ecb050345" providerId="ADAL" clId="{91D12932-CED3-4320-9345-1D849E9816C7}" dt="2024-04-15T07:37:18.868" v="110" actId="164"/>
          <ac:spMkLst>
            <pc:docMk/>
            <pc:sldMk cId="1734783346" sldId="2147308341"/>
            <ac:spMk id="9" creationId="{00000000-0000-0000-0000-000000000000}"/>
          </ac:spMkLst>
        </pc:spChg>
        <pc:spChg chg="add mod">
          <ac:chgData name="Dhabaleswar Panda" userId="7d7c126f-78ab-4bc0-bf9f-639ecb050345" providerId="ADAL" clId="{91D12932-CED3-4320-9345-1D849E9816C7}" dt="2024-04-15T07:39:25.150" v="283" actId="207"/>
          <ac:spMkLst>
            <pc:docMk/>
            <pc:sldMk cId="1734783346" sldId="2147308341"/>
            <ac:spMk id="10" creationId="{DB30E48B-0FD3-27E4-1971-87E1C8A1308D}"/>
          </ac:spMkLst>
        </pc:spChg>
        <pc:spChg chg="mod topLvl">
          <ac:chgData name="Dhabaleswar Panda" userId="7d7c126f-78ab-4bc0-bf9f-639ecb050345" providerId="ADAL" clId="{91D12932-CED3-4320-9345-1D849E9816C7}" dt="2024-04-15T07:37:18.868" v="110" actId="164"/>
          <ac:spMkLst>
            <pc:docMk/>
            <pc:sldMk cId="1734783346" sldId="2147308341"/>
            <ac:spMk id="11" creationId="{00000000-0000-0000-0000-000000000000}"/>
          </ac:spMkLst>
        </pc:spChg>
        <pc:spChg chg="add mod">
          <ac:chgData name="Dhabaleswar Panda" userId="7d7c126f-78ab-4bc0-bf9f-639ecb050345" providerId="ADAL" clId="{91D12932-CED3-4320-9345-1D849E9816C7}" dt="2024-04-15T07:44:07.243" v="343" actId="20577"/>
          <ac:spMkLst>
            <pc:docMk/>
            <pc:sldMk cId="1734783346" sldId="2147308341"/>
            <ac:spMk id="12" creationId="{8952DB32-D632-4121-DE31-434D164AF43F}"/>
          </ac:spMkLst>
        </pc:spChg>
        <pc:spChg chg="mod topLvl">
          <ac:chgData name="Dhabaleswar Panda" userId="7d7c126f-78ab-4bc0-bf9f-639ecb050345" providerId="ADAL" clId="{91D12932-CED3-4320-9345-1D849E9816C7}" dt="2024-04-15T07:36:52.054" v="109" actId="165"/>
          <ac:spMkLst>
            <pc:docMk/>
            <pc:sldMk cId="1734783346" sldId="2147308341"/>
            <ac:spMk id="13" creationId="{00000000-0000-0000-0000-000000000000}"/>
          </ac:spMkLst>
        </pc:spChg>
        <pc:spChg chg="add mod">
          <ac:chgData name="Dhabaleswar Panda" userId="7d7c126f-78ab-4bc0-bf9f-639ecb050345" providerId="ADAL" clId="{91D12932-CED3-4320-9345-1D849E9816C7}" dt="2024-04-15T07:39:54.346" v="285" actId="207"/>
          <ac:spMkLst>
            <pc:docMk/>
            <pc:sldMk cId="1734783346" sldId="2147308341"/>
            <ac:spMk id="14" creationId="{9666017C-67AE-C463-D037-BF89F4634509}"/>
          </ac:spMkLst>
        </pc:spChg>
        <pc:spChg chg="mod topLvl">
          <ac:chgData name="Dhabaleswar Panda" userId="7d7c126f-78ab-4bc0-bf9f-639ecb050345" providerId="ADAL" clId="{91D12932-CED3-4320-9345-1D849E9816C7}" dt="2024-04-15T07:36:52.054" v="109" actId="165"/>
          <ac:spMkLst>
            <pc:docMk/>
            <pc:sldMk cId="1734783346" sldId="2147308341"/>
            <ac:spMk id="21" creationId="{00000000-0000-0000-0000-000000000000}"/>
          </ac:spMkLst>
        </pc:spChg>
        <pc:spChg chg="mod topLvl">
          <ac:chgData name="Dhabaleswar Panda" userId="7d7c126f-78ab-4bc0-bf9f-639ecb050345" providerId="ADAL" clId="{91D12932-CED3-4320-9345-1D849E9816C7}" dt="2024-04-15T07:36:52.054" v="109" actId="165"/>
          <ac:spMkLst>
            <pc:docMk/>
            <pc:sldMk cId="1734783346" sldId="2147308341"/>
            <ac:spMk id="22" creationId="{00000000-0000-0000-0000-000000000000}"/>
          </ac:spMkLst>
        </pc:spChg>
        <pc:spChg chg="mod topLvl">
          <ac:chgData name="Dhabaleswar Panda" userId="7d7c126f-78ab-4bc0-bf9f-639ecb050345" providerId="ADAL" clId="{91D12932-CED3-4320-9345-1D849E9816C7}" dt="2024-04-15T07:36:52.054" v="109" actId="165"/>
          <ac:spMkLst>
            <pc:docMk/>
            <pc:sldMk cId="1734783346" sldId="2147308341"/>
            <ac:spMk id="23" creationId="{00000000-0000-0000-0000-000000000000}"/>
          </ac:spMkLst>
        </pc:spChg>
        <pc:spChg chg="mod topLvl">
          <ac:chgData name="Dhabaleswar Panda" userId="7d7c126f-78ab-4bc0-bf9f-639ecb050345" providerId="ADAL" clId="{91D12932-CED3-4320-9345-1D849E9816C7}" dt="2024-04-15T07:36:52.054" v="109" actId="165"/>
          <ac:spMkLst>
            <pc:docMk/>
            <pc:sldMk cId="1734783346" sldId="2147308341"/>
            <ac:spMk id="24" creationId="{00000000-0000-0000-0000-000000000000}"/>
          </ac:spMkLst>
        </pc:spChg>
        <pc:spChg chg="mod topLvl">
          <ac:chgData name="Dhabaleswar Panda" userId="7d7c126f-78ab-4bc0-bf9f-639ecb050345" providerId="ADAL" clId="{91D12932-CED3-4320-9345-1D849E9816C7}" dt="2024-04-15T07:36:52.054" v="109" actId="165"/>
          <ac:spMkLst>
            <pc:docMk/>
            <pc:sldMk cId="1734783346" sldId="2147308341"/>
            <ac:spMk id="25" creationId="{00000000-0000-0000-0000-000000000000}"/>
          </ac:spMkLst>
        </pc:spChg>
        <pc:spChg chg="mod topLvl">
          <ac:chgData name="Dhabaleswar Panda" userId="7d7c126f-78ab-4bc0-bf9f-639ecb050345" providerId="ADAL" clId="{91D12932-CED3-4320-9345-1D849E9816C7}" dt="2024-04-15T07:36:52.054" v="109" actId="165"/>
          <ac:spMkLst>
            <pc:docMk/>
            <pc:sldMk cId="1734783346" sldId="2147308341"/>
            <ac:spMk id="26" creationId="{00000000-0000-0000-0000-000000000000}"/>
          </ac:spMkLst>
        </pc:spChg>
        <pc:spChg chg="mod topLvl">
          <ac:chgData name="Dhabaleswar Panda" userId="7d7c126f-78ab-4bc0-bf9f-639ecb050345" providerId="ADAL" clId="{91D12932-CED3-4320-9345-1D849E9816C7}" dt="2024-04-15T07:41:18.189" v="312" actId="404"/>
          <ac:spMkLst>
            <pc:docMk/>
            <pc:sldMk cId="1734783346" sldId="2147308341"/>
            <ac:spMk id="27" creationId="{00000000-0000-0000-0000-000000000000}"/>
          </ac:spMkLst>
        </pc:spChg>
        <pc:spChg chg="mod topLvl">
          <ac:chgData name="Dhabaleswar Panda" userId="7d7c126f-78ab-4bc0-bf9f-639ecb050345" providerId="ADAL" clId="{91D12932-CED3-4320-9345-1D849E9816C7}" dt="2024-04-15T07:36:52.054" v="109" actId="165"/>
          <ac:spMkLst>
            <pc:docMk/>
            <pc:sldMk cId="1734783346" sldId="2147308341"/>
            <ac:spMk id="30" creationId="{00000000-0000-0000-0000-000000000000}"/>
          </ac:spMkLst>
        </pc:spChg>
        <pc:spChg chg="mod topLvl">
          <ac:chgData name="Dhabaleswar Panda" userId="7d7c126f-78ab-4bc0-bf9f-639ecb050345" providerId="ADAL" clId="{91D12932-CED3-4320-9345-1D849E9816C7}" dt="2024-04-15T07:36:52.054" v="109" actId="165"/>
          <ac:spMkLst>
            <pc:docMk/>
            <pc:sldMk cId="1734783346" sldId="2147308341"/>
            <ac:spMk id="31" creationId="{00000000-0000-0000-0000-000000000000}"/>
          </ac:spMkLst>
        </pc:spChg>
        <pc:spChg chg="mod topLvl">
          <ac:chgData name="Dhabaleswar Panda" userId="7d7c126f-78ab-4bc0-bf9f-639ecb050345" providerId="ADAL" clId="{91D12932-CED3-4320-9345-1D849E9816C7}" dt="2024-04-15T07:41:30.285" v="313" actId="404"/>
          <ac:spMkLst>
            <pc:docMk/>
            <pc:sldMk cId="1734783346" sldId="2147308341"/>
            <ac:spMk id="32" creationId="{00000000-0000-0000-0000-000000000000}"/>
          </ac:spMkLst>
        </pc:spChg>
        <pc:spChg chg="mod topLvl">
          <ac:chgData name="Dhabaleswar Panda" userId="7d7c126f-78ab-4bc0-bf9f-639ecb050345" providerId="ADAL" clId="{91D12932-CED3-4320-9345-1D849E9816C7}" dt="2024-04-15T07:36:52.054" v="109" actId="165"/>
          <ac:spMkLst>
            <pc:docMk/>
            <pc:sldMk cId="1734783346" sldId="2147308341"/>
            <ac:spMk id="36" creationId="{00000000-0000-0000-0000-000000000000}"/>
          </ac:spMkLst>
        </pc:spChg>
        <pc:spChg chg="mod topLvl">
          <ac:chgData name="Dhabaleswar Panda" userId="7d7c126f-78ab-4bc0-bf9f-639ecb050345" providerId="ADAL" clId="{91D12932-CED3-4320-9345-1D849E9816C7}" dt="2024-04-15T07:36:52.054" v="109" actId="165"/>
          <ac:spMkLst>
            <pc:docMk/>
            <pc:sldMk cId="1734783346" sldId="2147308341"/>
            <ac:spMk id="37" creationId="{00000000-0000-0000-0000-000000000000}"/>
          </ac:spMkLst>
        </pc:spChg>
        <pc:spChg chg="mod topLvl">
          <ac:chgData name="Dhabaleswar Panda" userId="7d7c126f-78ab-4bc0-bf9f-639ecb050345" providerId="ADAL" clId="{91D12932-CED3-4320-9345-1D849E9816C7}" dt="2024-04-15T07:36:52.054" v="109" actId="165"/>
          <ac:spMkLst>
            <pc:docMk/>
            <pc:sldMk cId="1734783346" sldId="2147308341"/>
            <ac:spMk id="38" creationId="{00000000-0000-0000-0000-000000000000}"/>
          </ac:spMkLst>
        </pc:spChg>
        <pc:spChg chg="mod topLvl">
          <ac:chgData name="Dhabaleswar Panda" userId="7d7c126f-78ab-4bc0-bf9f-639ecb050345" providerId="ADAL" clId="{91D12932-CED3-4320-9345-1D849E9816C7}" dt="2024-04-15T07:36:52.054" v="109" actId="165"/>
          <ac:spMkLst>
            <pc:docMk/>
            <pc:sldMk cId="1734783346" sldId="2147308341"/>
            <ac:spMk id="39" creationId="{00000000-0000-0000-0000-000000000000}"/>
          </ac:spMkLst>
        </pc:spChg>
        <pc:spChg chg="mod topLvl">
          <ac:chgData name="Dhabaleswar Panda" userId="7d7c126f-78ab-4bc0-bf9f-639ecb050345" providerId="ADAL" clId="{91D12932-CED3-4320-9345-1D849E9816C7}" dt="2024-04-15T07:36:52.054" v="109" actId="165"/>
          <ac:spMkLst>
            <pc:docMk/>
            <pc:sldMk cId="1734783346" sldId="2147308341"/>
            <ac:spMk id="40" creationId="{00000000-0000-0000-0000-000000000000}"/>
          </ac:spMkLst>
        </pc:spChg>
        <pc:spChg chg="mod topLvl">
          <ac:chgData name="Dhabaleswar Panda" userId="7d7c126f-78ab-4bc0-bf9f-639ecb050345" providerId="ADAL" clId="{91D12932-CED3-4320-9345-1D849E9816C7}" dt="2024-04-15T07:36:52.054" v="109" actId="165"/>
          <ac:spMkLst>
            <pc:docMk/>
            <pc:sldMk cId="1734783346" sldId="2147308341"/>
            <ac:spMk id="41" creationId="{00000000-0000-0000-0000-000000000000}"/>
          </ac:spMkLst>
        </pc:spChg>
        <pc:spChg chg="mod topLvl">
          <ac:chgData name="Dhabaleswar Panda" userId="7d7c126f-78ab-4bc0-bf9f-639ecb050345" providerId="ADAL" clId="{91D12932-CED3-4320-9345-1D849E9816C7}" dt="2024-04-15T07:36:52.054" v="109" actId="165"/>
          <ac:spMkLst>
            <pc:docMk/>
            <pc:sldMk cId="1734783346" sldId="2147308341"/>
            <ac:spMk id="42" creationId="{00000000-0000-0000-0000-000000000000}"/>
          </ac:spMkLst>
        </pc:spChg>
        <pc:spChg chg="mod topLvl">
          <ac:chgData name="Dhabaleswar Panda" userId="7d7c126f-78ab-4bc0-bf9f-639ecb050345" providerId="ADAL" clId="{91D12932-CED3-4320-9345-1D849E9816C7}" dt="2024-04-15T07:41:00.791" v="311" actId="404"/>
          <ac:spMkLst>
            <pc:docMk/>
            <pc:sldMk cId="1734783346" sldId="2147308341"/>
            <ac:spMk id="43" creationId="{00000000-0000-0000-0000-000000000000}"/>
          </ac:spMkLst>
        </pc:spChg>
        <pc:spChg chg="mod topLvl">
          <ac:chgData name="Dhabaleswar Panda" userId="7d7c126f-78ab-4bc0-bf9f-639ecb050345" providerId="ADAL" clId="{91D12932-CED3-4320-9345-1D849E9816C7}" dt="2024-04-15T07:36:52.054" v="109" actId="165"/>
          <ac:spMkLst>
            <pc:docMk/>
            <pc:sldMk cId="1734783346" sldId="2147308341"/>
            <ac:spMk id="44" creationId="{00000000-0000-0000-0000-000000000000}"/>
          </ac:spMkLst>
        </pc:spChg>
        <pc:spChg chg="mod topLvl">
          <ac:chgData name="Dhabaleswar Panda" userId="7d7c126f-78ab-4bc0-bf9f-639ecb050345" providerId="ADAL" clId="{91D12932-CED3-4320-9345-1D849E9816C7}" dt="2024-04-15T07:36:52.054" v="109" actId="165"/>
          <ac:spMkLst>
            <pc:docMk/>
            <pc:sldMk cId="1734783346" sldId="2147308341"/>
            <ac:spMk id="45" creationId="{00000000-0000-0000-0000-000000000000}"/>
          </ac:spMkLst>
        </pc:spChg>
        <pc:spChg chg="mod topLvl">
          <ac:chgData name="Dhabaleswar Panda" userId="7d7c126f-78ab-4bc0-bf9f-639ecb050345" providerId="ADAL" clId="{91D12932-CED3-4320-9345-1D849E9816C7}" dt="2024-04-15T07:36:52.054" v="109" actId="165"/>
          <ac:spMkLst>
            <pc:docMk/>
            <pc:sldMk cId="1734783346" sldId="2147308341"/>
            <ac:spMk id="46" creationId="{00000000-0000-0000-0000-000000000000}"/>
          </ac:spMkLst>
        </pc:spChg>
        <pc:spChg chg="mod topLvl">
          <ac:chgData name="Dhabaleswar Panda" userId="7d7c126f-78ab-4bc0-bf9f-639ecb050345" providerId="ADAL" clId="{91D12932-CED3-4320-9345-1D849E9816C7}" dt="2024-04-15T07:36:52.054" v="109" actId="165"/>
          <ac:spMkLst>
            <pc:docMk/>
            <pc:sldMk cId="1734783346" sldId="2147308341"/>
            <ac:spMk id="47" creationId="{00000000-0000-0000-0000-000000000000}"/>
          </ac:spMkLst>
        </pc:spChg>
        <pc:spChg chg="mod topLvl">
          <ac:chgData name="Dhabaleswar Panda" userId="7d7c126f-78ab-4bc0-bf9f-639ecb050345" providerId="ADAL" clId="{91D12932-CED3-4320-9345-1D849E9816C7}" dt="2024-04-15T07:36:52.054" v="109" actId="165"/>
          <ac:spMkLst>
            <pc:docMk/>
            <pc:sldMk cId="1734783346" sldId="2147308341"/>
            <ac:spMk id="48" creationId="{00000000-0000-0000-0000-000000000000}"/>
          </ac:spMkLst>
        </pc:spChg>
        <pc:spChg chg="mod topLvl">
          <ac:chgData name="Dhabaleswar Panda" userId="7d7c126f-78ab-4bc0-bf9f-639ecb050345" providerId="ADAL" clId="{91D12932-CED3-4320-9345-1D849E9816C7}" dt="2024-04-15T07:36:52.054" v="109" actId="165"/>
          <ac:spMkLst>
            <pc:docMk/>
            <pc:sldMk cId="1734783346" sldId="2147308341"/>
            <ac:spMk id="49" creationId="{00000000-0000-0000-0000-000000000000}"/>
          </ac:spMkLst>
        </pc:spChg>
        <pc:spChg chg="mod topLvl">
          <ac:chgData name="Dhabaleswar Panda" userId="7d7c126f-78ab-4bc0-bf9f-639ecb050345" providerId="ADAL" clId="{91D12932-CED3-4320-9345-1D849E9816C7}" dt="2024-04-15T07:36:52.054" v="109" actId="165"/>
          <ac:spMkLst>
            <pc:docMk/>
            <pc:sldMk cId="1734783346" sldId="2147308341"/>
            <ac:spMk id="50" creationId="{00000000-0000-0000-0000-000000000000}"/>
          </ac:spMkLst>
        </pc:spChg>
        <pc:spChg chg="mod topLvl">
          <ac:chgData name="Dhabaleswar Panda" userId="7d7c126f-78ab-4bc0-bf9f-639ecb050345" providerId="ADAL" clId="{91D12932-CED3-4320-9345-1D849E9816C7}" dt="2024-04-15T07:36:52.054" v="109" actId="165"/>
          <ac:spMkLst>
            <pc:docMk/>
            <pc:sldMk cId="1734783346" sldId="2147308341"/>
            <ac:spMk id="51" creationId="{00000000-0000-0000-0000-000000000000}"/>
          </ac:spMkLst>
        </pc:spChg>
        <pc:spChg chg="mod topLvl">
          <ac:chgData name="Dhabaleswar Panda" userId="7d7c126f-78ab-4bc0-bf9f-639ecb050345" providerId="ADAL" clId="{91D12932-CED3-4320-9345-1D849E9816C7}" dt="2024-04-15T07:36:52.054" v="109" actId="165"/>
          <ac:spMkLst>
            <pc:docMk/>
            <pc:sldMk cId="1734783346" sldId="2147308341"/>
            <ac:spMk id="52" creationId="{00000000-0000-0000-0000-000000000000}"/>
          </ac:spMkLst>
        </pc:spChg>
        <pc:spChg chg="mod topLvl">
          <ac:chgData name="Dhabaleswar Panda" userId="7d7c126f-78ab-4bc0-bf9f-639ecb050345" providerId="ADAL" clId="{91D12932-CED3-4320-9345-1D849E9816C7}" dt="2024-04-15T07:36:52.054" v="109" actId="165"/>
          <ac:spMkLst>
            <pc:docMk/>
            <pc:sldMk cId="1734783346" sldId="2147308341"/>
            <ac:spMk id="53" creationId="{00000000-0000-0000-0000-000000000000}"/>
          </ac:spMkLst>
        </pc:spChg>
        <pc:spChg chg="mod topLvl">
          <ac:chgData name="Dhabaleswar Panda" userId="7d7c126f-78ab-4bc0-bf9f-639ecb050345" providerId="ADAL" clId="{91D12932-CED3-4320-9345-1D849E9816C7}" dt="2024-04-15T07:36:52.054" v="109" actId="165"/>
          <ac:spMkLst>
            <pc:docMk/>
            <pc:sldMk cId="1734783346" sldId="2147308341"/>
            <ac:spMk id="54" creationId="{00000000-0000-0000-0000-000000000000}"/>
          </ac:spMkLst>
        </pc:spChg>
        <pc:spChg chg="mod topLvl">
          <ac:chgData name="Dhabaleswar Panda" userId="7d7c126f-78ab-4bc0-bf9f-639ecb050345" providerId="ADAL" clId="{91D12932-CED3-4320-9345-1D849E9816C7}" dt="2024-04-15T07:43:28.887" v="337" actId="14100"/>
          <ac:spMkLst>
            <pc:docMk/>
            <pc:sldMk cId="1734783346" sldId="2147308341"/>
            <ac:spMk id="55" creationId="{00000000-0000-0000-0000-000000000000}"/>
          </ac:spMkLst>
        </pc:spChg>
        <pc:spChg chg="mod topLvl">
          <ac:chgData name="Dhabaleswar Panda" userId="7d7c126f-78ab-4bc0-bf9f-639ecb050345" providerId="ADAL" clId="{91D12932-CED3-4320-9345-1D849E9816C7}" dt="2024-04-15T07:43:35.930" v="338" actId="1076"/>
          <ac:spMkLst>
            <pc:docMk/>
            <pc:sldMk cId="1734783346" sldId="2147308341"/>
            <ac:spMk id="56" creationId="{00000000-0000-0000-0000-000000000000}"/>
          </ac:spMkLst>
        </pc:spChg>
        <pc:spChg chg="mod topLvl">
          <ac:chgData name="Dhabaleswar Panda" userId="7d7c126f-78ab-4bc0-bf9f-639ecb050345" providerId="ADAL" clId="{91D12932-CED3-4320-9345-1D849E9816C7}" dt="2024-04-15T07:43:52.080" v="342" actId="403"/>
          <ac:spMkLst>
            <pc:docMk/>
            <pc:sldMk cId="1734783346" sldId="2147308341"/>
            <ac:spMk id="57" creationId="{00000000-0000-0000-0000-000000000000}"/>
          </ac:spMkLst>
        </pc:spChg>
        <pc:grpChg chg="add del mod">
          <ac:chgData name="Dhabaleswar Panda" userId="7d7c126f-78ab-4bc0-bf9f-639ecb050345" providerId="ADAL" clId="{91D12932-CED3-4320-9345-1D849E9816C7}" dt="2024-04-15T07:36:52.054" v="109" actId="165"/>
          <ac:grpSpMkLst>
            <pc:docMk/>
            <pc:sldMk cId="1734783346" sldId="2147308341"/>
            <ac:grpSpMk id="4" creationId="{6A343D37-A911-FF0B-E581-0A7E6F36F9AB}"/>
          </ac:grpSpMkLst>
        </pc:grpChg>
        <pc:grpChg chg="add mod">
          <ac:chgData name="Dhabaleswar Panda" userId="7d7c126f-78ab-4bc0-bf9f-639ecb050345" providerId="ADAL" clId="{91D12932-CED3-4320-9345-1D849E9816C7}" dt="2024-04-15T07:37:18.868" v="110" actId="164"/>
          <ac:grpSpMkLst>
            <pc:docMk/>
            <pc:sldMk cId="1734783346" sldId="2147308341"/>
            <ac:grpSpMk id="5" creationId="{D91D0738-A10A-BD4E-9F6D-ED9D3110C443}"/>
          </ac:grpSpMkLst>
        </pc:grpChg>
      </pc:sldChg>
      <pc:sldChg chg="add">
        <pc:chgData name="Dhabaleswar Panda" userId="7d7c126f-78ab-4bc0-bf9f-639ecb050345" providerId="ADAL" clId="{91D12932-CED3-4320-9345-1D849E9816C7}" dt="2024-04-15T08:17:53.943" v="588"/>
        <pc:sldMkLst>
          <pc:docMk/>
          <pc:sldMk cId="1371056029" sldId="2147308342"/>
        </pc:sldMkLst>
      </pc:sldChg>
      <pc:sldChg chg="add">
        <pc:chgData name="Dhabaleswar Panda" userId="7d7c126f-78ab-4bc0-bf9f-639ecb050345" providerId="ADAL" clId="{91D12932-CED3-4320-9345-1D849E9816C7}" dt="2024-04-15T08:38:03.082" v="771"/>
        <pc:sldMkLst>
          <pc:docMk/>
          <pc:sldMk cId="2795470926" sldId="2147308347"/>
        </pc:sldMkLst>
      </pc:sldChg>
      <pc:sldChg chg="add">
        <pc:chgData name="Dhabaleswar Panda" userId="7d7c126f-78ab-4bc0-bf9f-639ecb050345" providerId="ADAL" clId="{91D12932-CED3-4320-9345-1D849E9816C7}" dt="2024-04-15T08:09:05.064" v="446"/>
        <pc:sldMkLst>
          <pc:docMk/>
          <pc:sldMk cId="2421949814" sldId="2147308380"/>
        </pc:sldMkLst>
      </pc:sldChg>
      <pc:sldChg chg="add">
        <pc:chgData name="Dhabaleswar Panda" userId="7d7c126f-78ab-4bc0-bf9f-639ecb050345" providerId="ADAL" clId="{91D12932-CED3-4320-9345-1D849E9816C7}" dt="2024-04-15T08:09:05.064" v="446"/>
        <pc:sldMkLst>
          <pc:docMk/>
          <pc:sldMk cId="3984507233" sldId="2147308381"/>
        </pc:sldMkLst>
      </pc:sldChg>
      <pc:sldChg chg="del">
        <pc:chgData name="Dhabaleswar Panda" userId="7d7c126f-78ab-4bc0-bf9f-639ecb050345" providerId="ADAL" clId="{91D12932-CED3-4320-9345-1D849E9816C7}" dt="2024-04-15T10:10:04.197" v="940" actId="47"/>
        <pc:sldMkLst>
          <pc:docMk/>
          <pc:sldMk cId="721690452" sldId="2147308382"/>
        </pc:sldMkLst>
      </pc:sldChg>
      <pc:sldChg chg="add del">
        <pc:chgData name="Dhabaleswar Panda" userId="7d7c126f-78ab-4bc0-bf9f-639ecb050345" providerId="ADAL" clId="{91D12932-CED3-4320-9345-1D849E9816C7}" dt="2024-04-15T08:38:13.472" v="774" actId="47"/>
        <pc:sldMkLst>
          <pc:docMk/>
          <pc:sldMk cId="3457017038" sldId="2147308389"/>
        </pc:sldMkLst>
      </pc:sldChg>
      <pc:sldChg chg="del">
        <pc:chgData name="Dhabaleswar Panda" userId="7d7c126f-78ab-4bc0-bf9f-639ecb050345" providerId="ADAL" clId="{91D12932-CED3-4320-9345-1D849E9816C7}" dt="2024-04-15T08:40:33.273" v="780" actId="47"/>
        <pc:sldMkLst>
          <pc:docMk/>
          <pc:sldMk cId="32721055" sldId="2147308402"/>
        </pc:sldMkLst>
      </pc:sldChg>
      <pc:sldChg chg="modSp mod">
        <pc:chgData name="Dhabaleswar Panda" userId="7d7c126f-78ab-4bc0-bf9f-639ecb050345" providerId="ADAL" clId="{91D12932-CED3-4320-9345-1D849E9816C7}" dt="2024-04-15T08:27:04.725" v="686" actId="207"/>
        <pc:sldMkLst>
          <pc:docMk/>
          <pc:sldMk cId="566121392" sldId="2147308450"/>
        </pc:sldMkLst>
        <pc:spChg chg="mod">
          <ac:chgData name="Dhabaleswar Panda" userId="7d7c126f-78ab-4bc0-bf9f-639ecb050345" providerId="ADAL" clId="{91D12932-CED3-4320-9345-1D849E9816C7}" dt="2024-04-15T08:27:04.725" v="686" actId="207"/>
          <ac:spMkLst>
            <pc:docMk/>
            <pc:sldMk cId="566121392" sldId="2147308450"/>
            <ac:spMk id="4" creationId="{C41FAD4B-D139-F0E5-7749-F2CBF48D49BC}"/>
          </ac:spMkLst>
        </pc:spChg>
      </pc:sldChg>
      <pc:sldChg chg="del">
        <pc:chgData name="Dhabaleswar Panda" userId="7d7c126f-78ab-4bc0-bf9f-639ecb050345" providerId="ADAL" clId="{91D12932-CED3-4320-9345-1D849E9816C7}" dt="2024-04-15T08:41:40.154" v="782" actId="47"/>
        <pc:sldMkLst>
          <pc:docMk/>
          <pc:sldMk cId="2825048157" sldId="2147308465"/>
        </pc:sldMkLst>
      </pc:sldChg>
      <pc:sldChg chg="add">
        <pc:chgData name="Dhabaleswar Panda" userId="7d7c126f-78ab-4bc0-bf9f-639ecb050345" providerId="ADAL" clId="{91D12932-CED3-4320-9345-1D849E9816C7}" dt="2024-04-15T08:41:37.733" v="781"/>
        <pc:sldMkLst>
          <pc:docMk/>
          <pc:sldMk cId="1011209349" sldId="2147308469"/>
        </pc:sldMkLst>
      </pc:sldChg>
      <pc:sldChg chg="add del">
        <pc:chgData name="Dhabaleswar Panda" userId="7d7c126f-78ab-4bc0-bf9f-639ecb050345" providerId="ADAL" clId="{91D12932-CED3-4320-9345-1D849E9816C7}" dt="2024-04-15T08:40:19.211" v="779" actId="47"/>
        <pc:sldMkLst>
          <pc:docMk/>
          <pc:sldMk cId="721947036" sldId="2147308475"/>
        </pc:sldMkLst>
      </pc:sldChg>
      <pc:sldChg chg="add">
        <pc:chgData name="Dhabaleswar Panda" userId="7d7c126f-78ab-4bc0-bf9f-639ecb050345" providerId="ADAL" clId="{91D12932-CED3-4320-9345-1D849E9816C7}" dt="2024-04-15T08:33:44.658" v="769"/>
        <pc:sldMkLst>
          <pc:docMk/>
          <pc:sldMk cId="1874753607" sldId="2147308476"/>
        </pc:sldMkLst>
      </pc:sldChg>
      <pc:sldChg chg="add">
        <pc:chgData name="Dhabaleswar Panda" userId="7d7c126f-78ab-4bc0-bf9f-639ecb050345" providerId="ADAL" clId="{91D12932-CED3-4320-9345-1D849E9816C7}" dt="2024-04-15T08:38:03.082" v="771"/>
        <pc:sldMkLst>
          <pc:docMk/>
          <pc:sldMk cId="1327139516" sldId="2147308478"/>
        </pc:sldMkLst>
      </pc:sldChg>
      <pc:sldChg chg="add">
        <pc:chgData name="Dhabaleswar Panda" userId="7d7c126f-78ab-4bc0-bf9f-639ecb050345" providerId="ADAL" clId="{91D12932-CED3-4320-9345-1D849E9816C7}" dt="2024-04-15T08:33:44.658" v="769"/>
        <pc:sldMkLst>
          <pc:docMk/>
          <pc:sldMk cId="2948962469" sldId="2147308493"/>
        </pc:sldMkLst>
      </pc:sldChg>
      <pc:sldChg chg="del">
        <pc:chgData name="Dhabaleswar Panda" userId="7d7c126f-78ab-4bc0-bf9f-639ecb050345" providerId="ADAL" clId="{91D12932-CED3-4320-9345-1D849E9816C7}" dt="2024-04-15T08:43:21.729" v="789" actId="47"/>
        <pc:sldMkLst>
          <pc:docMk/>
          <pc:sldMk cId="2646239655" sldId="2147308502"/>
        </pc:sldMkLst>
      </pc:sldChg>
      <pc:sldChg chg="del">
        <pc:chgData name="Dhabaleswar Panda" userId="7d7c126f-78ab-4bc0-bf9f-639ecb050345" providerId="ADAL" clId="{91D12932-CED3-4320-9345-1D849E9816C7}" dt="2024-04-15T08:06:30.565" v="441" actId="47"/>
        <pc:sldMkLst>
          <pc:docMk/>
          <pc:sldMk cId="2081103534" sldId="2147308508"/>
        </pc:sldMkLst>
      </pc:sldChg>
      <pc:sldChg chg="modSp add mod ord">
        <pc:chgData name="Dhabaleswar Panda" userId="7d7c126f-78ab-4bc0-bf9f-639ecb050345" providerId="ADAL" clId="{91D12932-CED3-4320-9345-1D849E9816C7}" dt="2024-04-15T08:06:50.812" v="445" actId="113"/>
        <pc:sldMkLst>
          <pc:docMk/>
          <pc:sldMk cId="3105062978" sldId="2147308522"/>
        </pc:sldMkLst>
        <pc:spChg chg="mod">
          <ac:chgData name="Dhabaleswar Panda" userId="7d7c126f-78ab-4bc0-bf9f-639ecb050345" providerId="ADAL" clId="{91D12932-CED3-4320-9345-1D849E9816C7}" dt="2024-04-15T08:06:50.812" v="445" actId="113"/>
          <ac:spMkLst>
            <pc:docMk/>
            <pc:sldMk cId="3105062978" sldId="2147308522"/>
            <ac:spMk id="2" creationId="{00000000-0000-0000-0000-000000000000}"/>
          </ac:spMkLst>
        </pc:spChg>
      </pc:sldChg>
      <pc:sldChg chg="modSp add mod">
        <pc:chgData name="Dhabaleswar Panda" userId="7d7c126f-78ab-4bc0-bf9f-639ecb050345" providerId="ADAL" clId="{91D12932-CED3-4320-9345-1D849E9816C7}" dt="2024-04-15T08:13:47.632" v="585" actId="1076"/>
        <pc:sldMkLst>
          <pc:docMk/>
          <pc:sldMk cId="515044378" sldId="2147308523"/>
        </pc:sldMkLst>
        <pc:spChg chg="mod">
          <ac:chgData name="Dhabaleswar Panda" userId="7d7c126f-78ab-4bc0-bf9f-639ecb050345" providerId="ADAL" clId="{91D12932-CED3-4320-9345-1D849E9816C7}" dt="2024-04-15T08:13:47.632" v="585" actId="1076"/>
          <ac:spMkLst>
            <pc:docMk/>
            <pc:sldMk cId="515044378" sldId="2147308523"/>
            <ac:spMk id="2" creationId="{00000000-0000-0000-0000-000000000000}"/>
          </ac:spMkLst>
        </pc:spChg>
      </pc:sldChg>
      <pc:sldChg chg="add">
        <pc:chgData name="Dhabaleswar Panda" userId="7d7c126f-78ab-4bc0-bf9f-639ecb050345" providerId="ADAL" clId="{91D12932-CED3-4320-9345-1D849E9816C7}" dt="2024-04-15T08:17:53.943" v="588"/>
        <pc:sldMkLst>
          <pc:docMk/>
          <pc:sldMk cId="3748727636" sldId="2147308524"/>
        </pc:sldMkLst>
      </pc:sldChg>
      <pc:sldChg chg="modSp add mod ord">
        <pc:chgData name="Dhabaleswar Panda" userId="7d7c126f-78ab-4bc0-bf9f-639ecb050345" providerId="ADAL" clId="{91D12932-CED3-4320-9345-1D849E9816C7}" dt="2024-04-15T10:05:41.229" v="893" actId="20577"/>
        <pc:sldMkLst>
          <pc:docMk/>
          <pc:sldMk cId="3520796234" sldId="2147308525"/>
        </pc:sldMkLst>
        <pc:spChg chg="mod">
          <ac:chgData name="Dhabaleswar Panda" userId="7d7c126f-78ab-4bc0-bf9f-639ecb050345" providerId="ADAL" clId="{91D12932-CED3-4320-9345-1D849E9816C7}" dt="2024-04-15T10:05:41.229" v="893" actId="20577"/>
          <ac:spMkLst>
            <pc:docMk/>
            <pc:sldMk cId="3520796234" sldId="2147308525"/>
            <ac:spMk id="2" creationId="{00000000-0000-0000-0000-000000000000}"/>
          </ac:spMkLst>
        </pc:spChg>
      </pc:sldChg>
      <pc:sldChg chg="modSp add mod ord">
        <pc:chgData name="Dhabaleswar Panda" userId="7d7c126f-78ab-4bc0-bf9f-639ecb050345" providerId="ADAL" clId="{91D12932-CED3-4320-9345-1D849E9816C7}" dt="2024-04-15T10:06:33.105" v="930" actId="20577"/>
        <pc:sldMkLst>
          <pc:docMk/>
          <pc:sldMk cId="413131360" sldId="2147308526"/>
        </pc:sldMkLst>
        <pc:spChg chg="mod">
          <ac:chgData name="Dhabaleswar Panda" userId="7d7c126f-78ab-4bc0-bf9f-639ecb050345" providerId="ADAL" clId="{91D12932-CED3-4320-9345-1D849E9816C7}" dt="2024-04-15T10:06:33.105" v="930" actId="20577"/>
          <ac:spMkLst>
            <pc:docMk/>
            <pc:sldMk cId="413131360" sldId="2147308526"/>
            <ac:spMk id="2" creationId="{00000000-0000-0000-0000-000000000000}"/>
          </ac:spMkLst>
        </pc:spChg>
      </pc:sldChg>
      <pc:sldChg chg="modSp add mod ord">
        <pc:chgData name="Dhabaleswar Panda" userId="7d7c126f-78ab-4bc0-bf9f-639ecb050345" providerId="ADAL" clId="{91D12932-CED3-4320-9345-1D849E9816C7}" dt="2024-04-15T08:29:48.752" v="756" actId="207"/>
        <pc:sldMkLst>
          <pc:docMk/>
          <pc:sldMk cId="3756172433" sldId="2147308527"/>
        </pc:sldMkLst>
        <pc:spChg chg="mod">
          <ac:chgData name="Dhabaleswar Panda" userId="7d7c126f-78ab-4bc0-bf9f-639ecb050345" providerId="ADAL" clId="{91D12932-CED3-4320-9345-1D849E9816C7}" dt="2024-04-15T08:29:48.752" v="756" actId="207"/>
          <ac:spMkLst>
            <pc:docMk/>
            <pc:sldMk cId="3756172433" sldId="2147308527"/>
            <ac:spMk id="2" creationId="{00000000-0000-0000-0000-000000000000}"/>
          </ac:spMkLst>
        </pc:spChg>
      </pc:sldChg>
      <pc:sldChg chg="modSp add mod">
        <pc:chgData name="Dhabaleswar Panda" userId="7d7c126f-78ab-4bc0-bf9f-639ecb050345" providerId="ADAL" clId="{91D12932-CED3-4320-9345-1D849E9816C7}" dt="2024-04-15T08:30:35.108" v="763" actId="207"/>
        <pc:sldMkLst>
          <pc:docMk/>
          <pc:sldMk cId="3495918436" sldId="2147308528"/>
        </pc:sldMkLst>
        <pc:spChg chg="mod">
          <ac:chgData name="Dhabaleswar Panda" userId="7d7c126f-78ab-4bc0-bf9f-639ecb050345" providerId="ADAL" clId="{91D12932-CED3-4320-9345-1D849E9816C7}" dt="2024-04-15T08:30:35.108" v="763" actId="207"/>
          <ac:spMkLst>
            <pc:docMk/>
            <pc:sldMk cId="3495918436" sldId="2147308528"/>
            <ac:spMk id="2" creationId="{00000000-0000-0000-0000-000000000000}"/>
          </ac:spMkLst>
        </pc:spChg>
      </pc:sldChg>
      <pc:sldChg chg="addSp modSp add mod ord">
        <pc:chgData name="Dhabaleswar Panda" userId="7d7c126f-78ab-4bc0-bf9f-639ecb050345" providerId="ADAL" clId="{91D12932-CED3-4320-9345-1D849E9816C7}" dt="2024-04-15T08:32:22.574" v="768" actId="1076"/>
        <pc:sldMkLst>
          <pc:docMk/>
          <pc:sldMk cId="2575356276" sldId="2147308529"/>
        </pc:sldMkLst>
        <pc:spChg chg="add mod">
          <ac:chgData name="Dhabaleswar Panda" userId="7d7c126f-78ab-4bc0-bf9f-639ecb050345" providerId="ADAL" clId="{91D12932-CED3-4320-9345-1D849E9816C7}" dt="2024-04-15T08:32:22.574" v="768" actId="1076"/>
          <ac:spMkLst>
            <pc:docMk/>
            <pc:sldMk cId="2575356276" sldId="2147308529"/>
            <ac:spMk id="5" creationId="{BF7DA338-BB4E-D733-D946-3BECAB549A5B}"/>
          </ac:spMkLst>
        </pc:spChg>
      </pc:sldChg>
      <pc:sldChg chg="modSp add mod">
        <pc:chgData name="Dhabaleswar Panda" userId="7d7c126f-78ab-4bc0-bf9f-639ecb050345" providerId="ADAL" clId="{91D12932-CED3-4320-9345-1D849E9816C7}" dt="2024-04-15T08:42:25.815" v="785" actId="113"/>
        <pc:sldMkLst>
          <pc:docMk/>
          <pc:sldMk cId="3484381177" sldId="2147308530"/>
        </pc:sldMkLst>
        <pc:spChg chg="mod">
          <ac:chgData name="Dhabaleswar Panda" userId="7d7c126f-78ab-4bc0-bf9f-639ecb050345" providerId="ADAL" clId="{91D12932-CED3-4320-9345-1D849E9816C7}" dt="2024-04-15T08:42:25.815" v="785" actId="113"/>
          <ac:spMkLst>
            <pc:docMk/>
            <pc:sldMk cId="3484381177" sldId="2147308530"/>
            <ac:spMk id="2" creationId="{00000000-0000-0000-0000-000000000000}"/>
          </ac:spMkLst>
        </pc:spChg>
      </pc:sldChg>
      <pc:sldChg chg="add">
        <pc:chgData name="Dhabaleswar Panda" userId="7d7c126f-78ab-4bc0-bf9f-639ecb050345" providerId="ADAL" clId="{91D12932-CED3-4320-9345-1D849E9816C7}" dt="2024-04-15T08:38:03.082" v="771"/>
        <pc:sldMkLst>
          <pc:docMk/>
          <pc:sldMk cId="2547842590" sldId="2147308531"/>
        </pc:sldMkLst>
      </pc:sldChg>
      <pc:sldChg chg="add">
        <pc:chgData name="Dhabaleswar Panda" userId="7d7c126f-78ab-4bc0-bf9f-639ecb050345" providerId="ADAL" clId="{91D12932-CED3-4320-9345-1D849E9816C7}" dt="2024-04-15T08:38:03.082" v="771"/>
        <pc:sldMkLst>
          <pc:docMk/>
          <pc:sldMk cId="1925352380" sldId="2147308532"/>
        </pc:sldMkLst>
      </pc:sldChg>
      <pc:sldChg chg="add ord">
        <pc:chgData name="Dhabaleswar Panda" userId="7d7c126f-78ab-4bc0-bf9f-639ecb050345" providerId="ADAL" clId="{91D12932-CED3-4320-9345-1D849E9816C7}" dt="2024-04-15T08:43:20.181" v="788"/>
        <pc:sldMkLst>
          <pc:docMk/>
          <pc:sldMk cId="2984915904" sldId="2147308533"/>
        </pc:sldMkLst>
      </pc:sldChg>
      <pc:sldChg chg="add del ord">
        <pc:chgData name="Dhabaleswar Panda" userId="7d7c126f-78ab-4bc0-bf9f-639ecb050345" providerId="ADAL" clId="{91D12932-CED3-4320-9345-1D849E9816C7}" dt="2024-04-15T08:39:12.889" v="778" actId="47"/>
        <pc:sldMkLst>
          <pc:docMk/>
          <pc:sldMk cId="4069885245" sldId="2147308533"/>
        </pc:sldMkLst>
      </pc:sldChg>
      <pc:sldChg chg="add">
        <pc:chgData name="Dhabaleswar Panda" userId="7d7c126f-78ab-4bc0-bf9f-639ecb050345" providerId="ADAL" clId="{91D12932-CED3-4320-9345-1D849E9816C7}" dt="2024-04-15T08:47:45.327" v="790"/>
        <pc:sldMkLst>
          <pc:docMk/>
          <pc:sldMk cId="1450064035" sldId="2147308534"/>
        </pc:sldMkLst>
      </pc:sldChg>
      <pc:sldChg chg="modSp add mod">
        <pc:chgData name="Dhabaleswar Panda" userId="7d7c126f-78ab-4bc0-bf9f-639ecb050345" providerId="ADAL" clId="{91D12932-CED3-4320-9345-1D849E9816C7}" dt="2024-04-15T08:49:43.097" v="820" actId="14100"/>
        <pc:sldMkLst>
          <pc:docMk/>
          <pc:sldMk cId="1147422402" sldId="2147308535"/>
        </pc:sldMkLst>
        <pc:spChg chg="mod">
          <ac:chgData name="Dhabaleswar Panda" userId="7d7c126f-78ab-4bc0-bf9f-639ecb050345" providerId="ADAL" clId="{91D12932-CED3-4320-9345-1D849E9816C7}" dt="2024-04-15T08:48:54.864" v="801" actId="20577"/>
          <ac:spMkLst>
            <pc:docMk/>
            <pc:sldMk cId="1147422402" sldId="2147308535"/>
            <ac:spMk id="2" creationId="{43885DDF-80F9-7403-39EC-71EB1EA2A475}"/>
          </ac:spMkLst>
        </pc:spChg>
        <pc:spChg chg="mod">
          <ac:chgData name="Dhabaleswar Panda" userId="7d7c126f-78ab-4bc0-bf9f-639ecb050345" providerId="ADAL" clId="{91D12932-CED3-4320-9345-1D849E9816C7}" dt="2024-04-15T08:49:43.097" v="820" actId="14100"/>
          <ac:spMkLst>
            <pc:docMk/>
            <pc:sldMk cId="1147422402" sldId="2147308535"/>
            <ac:spMk id="5" creationId="{1DA000F7-C8B8-C11A-5A83-FB9424B96D2F}"/>
          </ac:spMkLst>
        </pc:spChg>
        <pc:spChg chg="mod">
          <ac:chgData name="Dhabaleswar Panda" userId="7d7c126f-78ab-4bc0-bf9f-639ecb050345" providerId="ADAL" clId="{91D12932-CED3-4320-9345-1D849E9816C7}" dt="2024-04-15T08:49:13.787" v="816" actId="20577"/>
          <ac:spMkLst>
            <pc:docMk/>
            <pc:sldMk cId="1147422402" sldId="2147308535"/>
            <ac:spMk id="8" creationId="{49A6D3C0-97DB-22A2-2E3D-7E0845CC4B6D}"/>
          </ac:spMkLst>
        </pc:spChg>
        <pc:spChg chg="mod">
          <ac:chgData name="Dhabaleswar Panda" userId="7d7c126f-78ab-4bc0-bf9f-639ecb050345" providerId="ADAL" clId="{91D12932-CED3-4320-9345-1D849E9816C7}" dt="2024-04-15T08:49:04.400" v="806" actId="20577"/>
          <ac:spMkLst>
            <pc:docMk/>
            <pc:sldMk cId="1147422402" sldId="2147308535"/>
            <ac:spMk id="10" creationId="{1F7A3C21-6ABB-7B79-0A9B-7B2C34950F53}"/>
          </ac:spMkLst>
        </pc:spChg>
      </pc:sldChg>
      <pc:sldChg chg="modSp add mod">
        <pc:chgData name="Dhabaleswar Panda" userId="7d7c126f-78ab-4bc0-bf9f-639ecb050345" providerId="ADAL" clId="{91D12932-CED3-4320-9345-1D849E9816C7}" dt="2024-04-15T08:50:39.746" v="826" actId="20577"/>
        <pc:sldMkLst>
          <pc:docMk/>
          <pc:sldMk cId="3364033125" sldId="2147308536"/>
        </pc:sldMkLst>
        <pc:spChg chg="mod">
          <ac:chgData name="Dhabaleswar Panda" userId="7d7c126f-78ab-4bc0-bf9f-639ecb050345" providerId="ADAL" clId="{91D12932-CED3-4320-9345-1D849E9816C7}" dt="2024-04-15T08:50:39.746" v="826" actId="20577"/>
          <ac:spMkLst>
            <pc:docMk/>
            <pc:sldMk cId="3364033125" sldId="2147308536"/>
            <ac:spMk id="10" creationId="{4524D9A9-334E-CDC9-AE96-2E96DC6E4C58}"/>
          </ac:spMkLst>
        </pc:spChg>
        <pc:spChg chg="mod">
          <ac:chgData name="Dhabaleswar Panda" userId="7d7c126f-78ab-4bc0-bf9f-639ecb050345" providerId="ADAL" clId="{91D12932-CED3-4320-9345-1D849E9816C7}" dt="2024-04-15T08:50:22.705" v="821" actId="207"/>
          <ac:spMkLst>
            <pc:docMk/>
            <pc:sldMk cId="3364033125" sldId="2147308536"/>
            <ac:spMk id="11" creationId="{523E5D4B-A12C-7546-F55C-424975903813}"/>
          </ac:spMkLst>
        </pc:spChg>
      </pc:sldChg>
      <pc:sldChg chg="add">
        <pc:chgData name="Dhabaleswar Panda" userId="7d7c126f-78ab-4bc0-bf9f-639ecb050345" providerId="ADAL" clId="{91D12932-CED3-4320-9345-1D849E9816C7}" dt="2024-04-15T10:02:08.432" v="827"/>
        <pc:sldMkLst>
          <pc:docMk/>
          <pc:sldMk cId="3439550567" sldId="2147308537"/>
        </pc:sldMkLst>
      </pc:sldChg>
      <pc:sldChg chg="add">
        <pc:chgData name="Dhabaleswar Panda" userId="7d7c126f-78ab-4bc0-bf9f-639ecb050345" providerId="ADAL" clId="{91D12932-CED3-4320-9345-1D849E9816C7}" dt="2024-04-15T10:03:05.802" v="828"/>
        <pc:sldMkLst>
          <pc:docMk/>
          <pc:sldMk cId="45839742" sldId="2147308538"/>
        </pc:sldMkLst>
      </pc:sldChg>
      <pc:sldChg chg="add">
        <pc:chgData name="Dhabaleswar Panda" userId="7d7c126f-78ab-4bc0-bf9f-639ecb050345" providerId="ADAL" clId="{91D12932-CED3-4320-9345-1D849E9816C7}" dt="2024-04-15T10:03:05.802" v="828"/>
        <pc:sldMkLst>
          <pc:docMk/>
          <pc:sldMk cId="3831000015" sldId="2147308539"/>
        </pc:sldMkLst>
      </pc:sldChg>
      <pc:sldChg chg="add">
        <pc:chgData name="Dhabaleswar Panda" userId="7d7c126f-78ab-4bc0-bf9f-639ecb050345" providerId="ADAL" clId="{91D12932-CED3-4320-9345-1D849E9816C7}" dt="2024-04-15T10:03:05.802" v="828"/>
        <pc:sldMkLst>
          <pc:docMk/>
          <pc:sldMk cId="3179362924" sldId="2147308540"/>
        </pc:sldMkLst>
      </pc:sldChg>
      <pc:sldMasterChg chg="delSldLayout">
        <pc:chgData name="Dhabaleswar Panda" userId="7d7c126f-78ab-4bc0-bf9f-639ecb050345" providerId="ADAL" clId="{91D12932-CED3-4320-9345-1D849E9816C7}" dt="2024-04-15T08:28:54.527" v="747" actId="47"/>
        <pc:sldMasterMkLst>
          <pc:docMk/>
          <pc:sldMasterMk cId="1377343188" sldId="2147483941"/>
        </pc:sldMasterMkLst>
        <pc:sldLayoutChg chg="del">
          <pc:chgData name="Dhabaleswar Panda" userId="7d7c126f-78ab-4bc0-bf9f-639ecb050345" providerId="ADAL" clId="{91D12932-CED3-4320-9345-1D849E9816C7}" dt="2024-04-15T08:14:30.704" v="587" actId="47"/>
          <pc:sldLayoutMkLst>
            <pc:docMk/>
            <pc:sldMasterMk cId="1377343188" sldId="2147483941"/>
            <pc:sldLayoutMk cId="2633084427" sldId="2147483946"/>
          </pc:sldLayoutMkLst>
        </pc:sldLayoutChg>
        <pc:sldLayoutChg chg="del">
          <pc:chgData name="Dhabaleswar Panda" userId="7d7c126f-78ab-4bc0-bf9f-639ecb050345" providerId="ADAL" clId="{91D12932-CED3-4320-9345-1D849E9816C7}" dt="2024-04-15T08:28:54.527" v="747" actId="47"/>
          <pc:sldLayoutMkLst>
            <pc:docMk/>
            <pc:sldMasterMk cId="1377343188" sldId="2147483941"/>
            <pc:sldLayoutMk cId="4082564679" sldId="2147483949"/>
          </pc:sldLayoutMkLst>
        </pc:sldLayoutChg>
      </pc:sldMasterChg>
    </pc:docChg>
  </pc:docChgLst>
  <pc:docChgLst>
    <pc:chgData name="Chen, Chen Chun" userId="S::chen.10252@buckeyemail.osu.edu::a7ba43d0-fda6-41d5-ace0-89a3dfd5baee" providerId="AD" clId="Web-{8084BCF1-0431-78D9-F584-ABBA949DA86E}"/>
    <pc:docChg chg="modSld">
      <pc:chgData name="Chen, Chen Chun" userId="S::chen.10252@buckeyemail.osu.edu::a7ba43d0-fda6-41d5-ace0-89a3dfd5baee" providerId="AD" clId="Web-{8084BCF1-0431-78D9-F584-ABBA949DA86E}" dt="2024-04-15T15:21:56.779" v="3" actId="20577"/>
      <pc:docMkLst>
        <pc:docMk/>
      </pc:docMkLst>
      <pc:sldChg chg="modSp">
        <pc:chgData name="Chen, Chen Chun" userId="S::chen.10252@buckeyemail.osu.edu::a7ba43d0-fda6-41d5-ace0-89a3dfd5baee" providerId="AD" clId="Web-{8084BCF1-0431-78D9-F584-ABBA949DA86E}" dt="2024-04-15T15:21:56.779" v="3" actId="20577"/>
        <pc:sldMkLst>
          <pc:docMk/>
          <pc:sldMk cId="32261970" sldId="2147308497"/>
        </pc:sldMkLst>
        <pc:spChg chg="mod">
          <ac:chgData name="Chen, Chen Chun" userId="S::chen.10252@buckeyemail.osu.edu::a7ba43d0-fda6-41d5-ace0-89a3dfd5baee" providerId="AD" clId="Web-{8084BCF1-0431-78D9-F584-ABBA949DA86E}" dt="2024-04-15T15:21:56.779" v="3" actId="20577"/>
          <ac:spMkLst>
            <pc:docMk/>
            <pc:sldMk cId="32261970" sldId="2147308497"/>
            <ac:spMk id="4" creationId="{1E602E07-AD40-0F21-E948-695A128E9BA5}"/>
          </ac:spMkLst>
        </pc:spChg>
      </pc:sldChg>
    </pc:docChg>
  </pc:docChgLst>
  <pc:docChgLst>
    <pc:chgData name="Chen, Chen Chun" userId="S::chen.10252@buckeyemail.osu.edu::a7ba43d0-fda6-41d5-ace0-89a3dfd5baee" providerId="AD" clId="Web-{1B3AF0BE-15A7-2337-B114-A150C322E18A}"/>
    <pc:docChg chg="modSld">
      <pc:chgData name="Chen, Chen Chun" userId="S::chen.10252@buckeyemail.osu.edu::a7ba43d0-fda6-41d5-ace0-89a3dfd5baee" providerId="AD" clId="Web-{1B3AF0BE-15A7-2337-B114-A150C322E18A}" dt="2024-04-15T15:23:15.949" v="0" actId="14100"/>
      <pc:docMkLst>
        <pc:docMk/>
      </pc:docMkLst>
      <pc:sldChg chg="modSp">
        <pc:chgData name="Chen, Chen Chun" userId="S::chen.10252@buckeyemail.osu.edu::a7ba43d0-fda6-41d5-ace0-89a3dfd5baee" providerId="AD" clId="Web-{1B3AF0BE-15A7-2337-B114-A150C322E18A}" dt="2024-04-15T15:23:15.949" v="0" actId="14100"/>
        <pc:sldMkLst>
          <pc:docMk/>
          <pc:sldMk cId="32261970" sldId="2147308497"/>
        </pc:sldMkLst>
        <pc:spChg chg="mod">
          <ac:chgData name="Chen, Chen Chun" userId="S::chen.10252@buckeyemail.osu.edu::a7ba43d0-fda6-41d5-ace0-89a3dfd5baee" providerId="AD" clId="Web-{1B3AF0BE-15A7-2337-B114-A150C322E18A}" dt="2024-04-15T15:23:15.949" v="0" actId="14100"/>
          <ac:spMkLst>
            <pc:docMk/>
            <pc:sldMk cId="32261970" sldId="2147308497"/>
            <ac:spMk id="7" creationId="{279EFDC7-16CD-04E9-88EF-1C85D0A92E31}"/>
          </ac:spMkLst>
        </pc:spChg>
      </pc:sldChg>
    </pc:docChg>
  </pc:docChgLst>
  <pc:docChgLst>
    <pc:chgData name="Dhabaleswar Panda" userId="7d7c126f-78ab-4bc0-bf9f-639ecb050345" providerId="ADAL" clId="{6FF4529C-0965-49B5-A2F8-948B1010F5F0}"/>
    <pc:docChg chg="modSld">
      <pc:chgData name="Dhabaleswar Panda" userId="7d7c126f-78ab-4bc0-bf9f-639ecb050345" providerId="ADAL" clId="{6FF4529C-0965-49B5-A2F8-948B1010F5F0}" dt="2024-04-15T12:46:56.694" v="24" actId="20577"/>
      <pc:docMkLst>
        <pc:docMk/>
      </pc:docMkLst>
      <pc:sldChg chg="modSp mod">
        <pc:chgData name="Dhabaleswar Panda" userId="7d7c126f-78ab-4bc0-bf9f-639ecb050345" providerId="ADAL" clId="{6FF4529C-0965-49B5-A2F8-948B1010F5F0}" dt="2024-04-15T12:39:25.768" v="18" actId="1035"/>
        <pc:sldMkLst>
          <pc:docMk/>
          <pc:sldMk cId="32261970" sldId="2147308497"/>
        </pc:sldMkLst>
        <pc:spChg chg="mod">
          <ac:chgData name="Dhabaleswar Panda" userId="7d7c126f-78ab-4bc0-bf9f-639ecb050345" providerId="ADAL" clId="{6FF4529C-0965-49B5-A2F8-948B1010F5F0}" dt="2024-04-15T12:39:25.768" v="18" actId="1035"/>
          <ac:spMkLst>
            <pc:docMk/>
            <pc:sldMk cId="32261970" sldId="2147308497"/>
            <ac:spMk id="7" creationId="{279EFDC7-16CD-04E9-88EF-1C85D0A92E31}"/>
          </ac:spMkLst>
        </pc:spChg>
      </pc:sldChg>
      <pc:sldChg chg="modSp mod">
        <pc:chgData name="Dhabaleswar Panda" userId="7d7c126f-78ab-4bc0-bf9f-639ecb050345" providerId="ADAL" clId="{6FF4529C-0965-49B5-A2F8-948B1010F5F0}" dt="2024-04-15T12:46:56.694" v="24" actId="20577"/>
        <pc:sldMkLst>
          <pc:docMk/>
          <pc:sldMk cId="45839742" sldId="2147308538"/>
        </pc:sldMkLst>
        <pc:spChg chg="mod">
          <ac:chgData name="Dhabaleswar Panda" userId="7d7c126f-78ab-4bc0-bf9f-639ecb050345" providerId="ADAL" clId="{6FF4529C-0965-49B5-A2F8-948B1010F5F0}" dt="2024-04-15T12:46:56.694" v="24" actId="20577"/>
          <ac:spMkLst>
            <pc:docMk/>
            <pc:sldMk cId="45839742" sldId="2147308538"/>
            <ac:spMk id="16" creationId="{C8F1BF89-3EB0-47B1-85D5-37B811DE19C6}"/>
          </ac:spMkLst>
        </pc:spChg>
      </pc:sldChg>
    </pc:docChg>
  </pc:docChgLst>
  <pc:docChgLst>
    <pc:chgData name="Gulhane, Radha" userId="S::gulhane.2@buckeyemail.osu.edu::eb362012-b73a-4c5c-879a-91c381c7c658" providerId="AD" clId="Web-{CD1002C3-5E76-8317-A33A-9568D1F2A7CE}"/>
    <pc:docChg chg="modSld">
      <pc:chgData name="Gulhane, Radha" userId="S::gulhane.2@buckeyemail.osu.edu::eb362012-b73a-4c5c-879a-91c381c7c658" providerId="AD" clId="Web-{CD1002C3-5E76-8317-A33A-9568D1F2A7CE}" dt="2024-04-15T14:35:49.527" v="5" actId="14100"/>
      <pc:docMkLst>
        <pc:docMk/>
      </pc:docMkLst>
      <pc:sldChg chg="modSp">
        <pc:chgData name="Gulhane, Radha" userId="S::gulhane.2@buckeyemail.osu.edu::eb362012-b73a-4c5c-879a-91c381c7c658" providerId="AD" clId="Web-{CD1002C3-5E76-8317-A33A-9568D1F2A7CE}" dt="2024-04-15T14:35:49.527" v="5" actId="14100"/>
        <pc:sldMkLst>
          <pc:docMk/>
          <pc:sldMk cId="3364033125" sldId="2147308536"/>
        </pc:sldMkLst>
        <pc:spChg chg="mod">
          <ac:chgData name="Gulhane, Radha" userId="S::gulhane.2@buckeyemail.osu.edu::eb362012-b73a-4c5c-879a-91c381c7c658" providerId="AD" clId="Web-{CD1002C3-5E76-8317-A33A-9568D1F2A7CE}" dt="2024-04-15T14:35:34.698" v="2" actId="14100"/>
          <ac:spMkLst>
            <pc:docMk/>
            <pc:sldMk cId="3364033125" sldId="2147308536"/>
            <ac:spMk id="25" creationId="{8C7B3F4B-1760-093E-53AA-329C61371DF0}"/>
          </ac:spMkLst>
        </pc:spChg>
        <pc:spChg chg="mod">
          <ac:chgData name="Gulhane, Radha" userId="S::gulhane.2@buckeyemail.osu.edu::eb362012-b73a-4c5c-879a-91c381c7c658" providerId="AD" clId="Web-{CD1002C3-5E76-8317-A33A-9568D1F2A7CE}" dt="2024-04-15T14:35:49.527" v="5" actId="14100"/>
          <ac:spMkLst>
            <pc:docMk/>
            <pc:sldMk cId="3364033125" sldId="2147308536"/>
            <ac:spMk id="33" creationId="{7AE478EF-F49B-A9B2-0D31-A8807455E532}"/>
          </ac:spMkLst>
        </pc:spChg>
      </pc:sldChg>
    </pc:docChg>
  </pc:docChgLst>
  <pc:docChgLst>
    <pc:chgData name="Chen, Chen Chun" userId="a7ba43d0-fda6-41d5-ace0-89a3dfd5baee" providerId="ADAL" clId="{9EB32749-124E-DA4C-B9C9-DFA67B6EEBFC}"/>
    <pc:docChg chg="undo custSel modSld">
      <pc:chgData name="Chen, Chen Chun" userId="a7ba43d0-fda6-41d5-ace0-89a3dfd5baee" providerId="ADAL" clId="{9EB32749-124E-DA4C-B9C9-DFA67B6EEBFC}" dt="2024-04-15T12:43:27.455" v="135"/>
      <pc:docMkLst>
        <pc:docMk/>
      </pc:docMkLst>
      <pc:sldChg chg="addSp delSp modSp mod">
        <pc:chgData name="Chen, Chen Chun" userId="a7ba43d0-fda6-41d5-ace0-89a3dfd5baee" providerId="ADAL" clId="{9EB32749-124E-DA4C-B9C9-DFA67B6EEBFC}" dt="2024-04-15T12:42:52.600" v="134" actId="27918"/>
        <pc:sldMkLst>
          <pc:docMk/>
          <pc:sldMk cId="32261970" sldId="2147308497"/>
        </pc:sldMkLst>
        <pc:spChg chg="add del mod">
          <ac:chgData name="Chen, Chen Chun" userId="a7ba43d0-fda6-41d5-ace0-89a3dfd5baee" providerId="ADAL" clId="{9EB32749-124E-DA4C-B9C9-DFA67B6EEBFC}" dt="2024-04-15T12:25:44.916" v="43"/>
          <ac:spMkLst>
            <pc:docMk/>
            <pc:sldMk cId="32261970" sldId="2147308497"/>
            <ac:spMk id="2" creationId="{4CB88F99-8672-F018-73D3-7406E9DCB1E8}"/>
          </ac:spMkLst>
        </pc:spChg>
        <pc:spChg chg="mod">
          <ac:chgData name="Chen, Chen Chun" userId="a7ba43d0-fda6-41d5-ace0-89a3dfd5baee" providerId="ADAL" clId="{9EB32749-124E-DA4C-B9C9-DFA67B6EEBFC}" dt="2024-04-15T12:26:45.413" v="60" actId="20577"/>
          <ac:spMkLst>
            <pc:docMk/>
            <pc:sldMk cId="32261970" sldId="2147308497"/>
            <ac:spMk id="9" creationId="{6B8698E1-4681-E84B-BBF9-CEA1F71015BA}"/>
          </ac:spMkLst>
        </pc:spChg>
        <pc:graphicFrameChg chg="mod">
          <ac:chgData name="Chen, Chen Chun" userId="a7ba43d0-fda6-41d5-ace0-89a3dfd5baee" providerId="ADAL" clId="{9EB32749-124E-DA4C-B9C9-DFA67B6EEBFC}" dt="2024-04-15T12:42:29.153" v="129"/>
          <ac:graphicFrameMkLst>
            <pc:docMk/>
            <pc:sldMk cId="32261970" sldId="2147308497"/>
            <ac:graphicFrameMk id="6" creationId="{4527B127-663B-B8C4-6D6B-BCD9E76FAFBB}"/>
          </ac:graphicFrameMkLst>
        </pc:graphicFrameChg>
        <pc:graphicFrameChg chg="mod">
          <ac:chgData name="Chen, Chen Chun" userId="a7ba43d0-fda6-41d5-ace0-89a3dfd5baee" providerId="ADAL" clId="{9EB32749-124E-DA4C-B9C9-DFA67B6EEBFC}" dt="2024-04-15T12:42:32.352" v="130"/>
          <ac:graphicFrameMkLst>
            <pc:docMk/>
            <pc:sldMk cId="32261970" sldId="2147308497"/>
            <ac:graphicFrameMk id="8" creationId="{5BDE15D9-F02A-DD24-9A9F-612E0319AA1B}"/>
          </ac:graphicFrameMkLst>
        </pc:graphicFrameChg>
      </pc:sldChg>
      <pc:sldChg chg="modSp mod">
        <pc:chgData name="Chen, Chen Chun" userId="a7ba43d0-fda6-41d5-ace0-89a3dfd5baee" providerId="ADAL" clId="{9EB32749-124E-DA4C-B9C9-DFA67B6EEBFC}" dt="2024-04-15T12:43:27.455" v="135"/>
        <pc:sldMkLst>
          <pc:docMk/>
          <pc:sldMk cId="3439550567" sldId="2147308537"/>
        </pc:sldMkLst>
        <pc:graphicFrameChg chg="mod">
          <ac:chgData name="Chen, Chen Chun" userId="a7ba43d0-fda6-41d5-ace0-89a3dfd5baee" providerId="ADAL" clId="{9EB32749-124E-DA4C-B9C9-DFA67B6EEBFC}" dt="2024-04-15T12:42:37.186" v="131"/>
          <ac:graphicFrameMkLst>
            <pc:docMk/>
            <pc:sldMk cId="3439550567" sldId="2147308537"/>
            <ac:graphicFrameMk id="6" creationId="{4527B127-663B-B8C4-6D6B-BCD9E76FAFBB}"/>
          </ac:graphicFrameMkLst>
        </pc:graphicFrameChg>
        <pc:graphicFrameChg chg="mod">
          <ac:chgData name="Chen, Chen Chun" userId="a7ba43d0-fda6-41d5-ace0-89a3dfd5baee" providerId="ADAL" clId="{9EB32749-124E-DA4C-B9C9-DFA67B6EEBFC}" dt="2024-04-15T12:43:27.455" v="135"/>
          <ac:graphicFrameMkLst>
            <pc:docMk/>
            <pc:sldMk cId="3439550567" sldId="2147308537"/>
            <ac:graphicFrameMk id="8" creationId="{5BDE15D9-F02A-DD24-9A9F-612E0319AA1B}"/>
          </ac:graphicFrameMkLst>
        </pc:graphicFrameChg>
      </pc:sldChg>
    </pc:docChg>
  </pc:docChgLst>
  <pc:docChgLst>
    <pc:chgData name="Subramoni, Hari" userId="646c302d-4dec-456f-a485-35f3b1ee927c" providerId="ADAL" clId="{C3E3084C-9889-48A5-BAA7-00ED4F0AC205}"/>
    <pc:docChg chg="undo custSel addSld delSld modSld modMainMaster">
      <pc:chgData name="Subramoni, Hari" userId="646c302d-4dec-456f-a485-35f3b1ee927c" providerId="ADAL" clId="{C3E3084C-9889-48A5-BAA7-00ED4F0AC205}" dt="2022-09-12T14:57:16.484" v="217"/>
      <pc:docMkLst>
        <pc:docMk/>
      </pc:docMkLst>
      <pc:sldChg chg="addSp delSp modSp mod">
        <pc:chgData name="Subramoni, Hari" userId="646c302d-4dec-456f-a485-35f3b1ee927c" providerId="ADAL" clId="{C3E3084C-9889-48A5-BAA7-00ED4F0AC205}" dt="2022-09-12T14:34:42.793" v="11" actId="1076"/>
        <pc:sldMkLst>
          <pc:docMk/>
          <pc:sldMk cId="0" sldId="672"/>
        </pc:sldMkLst>
        <pc:spChg chg="add del mod">
          <ac:chgData name="Subramoni, Hari" userId="646c302d-4dec-456f-a485-35f3b1ee927c" providerId="ADAL" clId="{C3E3084C-9889-48A5-BAA7-00ED4F0AC205}" dt="2022-09-12T14:33:51.717" v="2" actId="478"/>
          <ac:spMkLst>
            <pc:docMk/>
            <pc:sldMk cId="0" sldId="672"/>
            <ac:spMk id="4" creationId="{F1926624-E763-4185-8001-FD2D13D59D63}"/>
          </ac:spMkLst>
        </pc:spChg>
        <pc:spChg chg="mod">
          <ac:chgData name="Subramoni, Hari" userId="646c302d-4dec-456f-a485-35f3b1ee927c" providerId="ADAL" clId="{C3E3084C-9889-48A5-BAA7-00ED4F0AC205}" dt="2022-09-12T14:33:53.584" v="3" actId="6549"/>
          <ac:spMkLst>
            <pc:docMk/>
            <pc:sldMk cId="0" sldId="672"/>
            <ac:spMk id="5" creationId="{00000000-0000-0000-0000-000000000000}"/>
          </ac:spMkLst>
        </pc:spChg>
        <pc:spChg chg="del">
          <ac:chgData name="Subramoni, Hari" userId="646c302d-4dec-456f-a485-35f3b1ee927c" providerId="ADAL" clId="{C3E3084C-9889-48A5-BAA7-00ED4F0AC205}" dt="2022-09-12T14:33:48.853" v="1" actId="478"/>
          <ac:spMkLst>
            <pc:docMk/>
            <pc:sldMk cId="0" sldId="672"/>
            <ac:spMk id="7" creationId="{00000000-0000-0000-0000-000000000000}"/>
          </ac:spMkLst>
        </pc:spChg>
        <pc:spChg chg="mod">
          <ac:chgData name="Subramoni, Hari" userId="646c302d-4dec-456f-a485-35f3b1ee927c" providerId="ADAL" clId="{C3E3084C-9889-48A5-BAA7-00ED4F0AC205}" dt="2022-09-12T14:34:09.149" v="5" actId="164"/>
          <ac:spMkLst>
            <pc:docMk/>
            <pc:sldMk cId="0" sldId="672"/>
            <ac:spMk id="9" creationId="{E70FCD0F-D92C-184C-BFAC-7A00C68F82F2}"/>
          </ac:spMkLst>
        </pc:spChg>
        <pc:spChg chg="mod">
          <ac:chgData name="Subramoni, Hari" userId="646c302d-4dec-456f-a485-35f3b1ee927c" providerId="ADAL" clId="{C3E3084C-9889-48A5-BAA7-00ED4F0AC205}" dt="2022-09-12T14:34:09.149" v="5" actId="164"/>
          <ac:spMkLst>
            <pc:docMk/>
            <pc:sldMk cId="0" sldId="672"/>
            <ac:spMk id="10" creationId="{428CA600-224F-F544-8DBB-910772F7D03D}"/>
          </ac:spMkLst>
        </pc:spChg>
        <pc:spChg chg="add mod">
          <ac:chgData name="Subramoni, Hari" userId="646c302d-4dec-456f-a485-35f3b1ee927c" providerId="ADAL" clId="{C3E3084C-9889-48A5-BAA7-00ED4F0AC205}" dt="2022-09-12T14:34:24.728" v="8" actId="1076"/>
          <ac:spMkLst>
            <pc:docMk/>
            <pc:sldMk cId="0" sldId="672"/>
            <ac:spMk id="11" creationId="{697C9037-E001-49D7-B6E7-9DAE7CA7EFA3}"/>
          </ac:spMkLst>
        </pc:spChg>
        <pc:spChg chg="add mod">
          <ac:chgData name="Subramoni, Hari" userId="646c302d-4dec-456f-a485-35f3b1ee927c" providerId="ADAL" clId="{C3E3084C-9889-48A5-BAA7-00ED4F0AC205}" dt="2022-09-12T14:34:42.793" v="11" actId="1076"/>
          <ac:spMkLst>
            <pc:docMk/>
            <pc:sldMk cId="0" sldId="672"/>
            <ac:spMk id="12" creationId="{CA68A5CF-7B05-4C5D-A119-5B4FE5606883}"/>
          </ac:spMkLst>
        </pc:spChg>
        <pc:grpChg chg="add mod">
          <ac:chgData name="Subramoni, Hari" userId="646c302d-4dec-456f-a485-35f3b1ee927c" providerId="ADAL" clId="{C3E3084C-9889-48A5-BAA7-00ED4F0AC205}" dt="2022-09-12T14:34:11.681" v="6" actId="1076"/>
          <ac:grpSpMkLst>
            <pc:docMk/>
            <pc:sldMk cId="0" sldId="672"/>
            <ac:grpSpMk id="13" creationId="{6291E77C-9291-4F1F-8620-1936A42A96EE}"/>
          </ac:grpSpMkLst>
        </pc:grpChg>
        <pc:picChg chg="mod">
          <ac:chgData name="Subramoni, Hari" userId="646c302d-4dec-456f-a485-35f3b1ee927c" providerId="ADAL" clId="{C3E3084C-9889-48A5-BAA7-00ED4F0AC205}" dt="2022-09-12T14:34:09.149" v="5" actId="164"/>
          <ac:picMkLst>
            <pc:docMk/>
            <pc:sldMk cId="0" sldId="672"/>
            <ac:picMk id="8" creationId="{262553D7-992D-CE42-8C97-72D02A211754}"/>
          </ac:picMkLst>
        </pc:picChg>
      </pc:sldChg>
      <pc:sldChg chg="add">
        <pc:chgData name="Subramoni, Hari" userId="646c302d-4dec-456f-a485-35f3b1ee927c" providerId="ADAL" clId="{C3E3084C-9889-48A5-BAA7-00ED4F0AC205}" dt="2022-09-12T14:39:17.531" v="87"/>
        <pc:sldMkLst>
          <pc:docMk/>
          <pc:sldMk cId="1898735126" sldId="937"/>
        </pc:sldMkLst>
      </pc:sldChg>
      <pc:sldChg chg="del">
        <pc:chgData name="Subramoni, Hari" userId="646c302d-4dec-456f-a485-35f3b1ee927c" providerId="ADAL" clId="{C3E3084C-9889-48A5-BAA7-00ED4F0AC205}" dt="2022-09-12T14:39:38.390" v="88" actId="47"/>
        <pc:sldMkLst>
          <pc:docMk/>
          <pc:sldMk cId="700090374" sldId="2167"/>
        </pc:sldMkLst>
      </pc:sldChg>
      <pc:sldChg chg="add">
        <pc:chgData name="Subramoni, Hari" userId="646c302d-4dec-456f-a485-35f3b1ee927c" providerId="ADAL" clId="{C3E3084C-9889-48A5-BAA7-00ED4F0AC205}" dt="2022-09-12T14:51:24.605" v="130"/>
        <pc:sldMkLst>
          <pc:docMk/>
          <pc:sldMk cId="2056803941" sldId="2237"/>
        </pc:sldMkLst>
      </pc:sldChg>
      <pc:sldChg chg="add">
        <pc:chgData name="Subramoni, Hari" userId="646c302d-4dec-456f-a485-35f3b1ee927c" providerId="ADAL" clId="{C3E3084C-9889-48A5-BAA7-00ED4F0AC205}" dt="2022-09-12T14:53:28.662" v="137"/>
        <pc:sldMkLst>
          <pc:docMk/>
          <pc:sldMk cId="2174331515" sldId="2260"/>
        </pc:sldMkLst>
      </pc:sldChg>
      <pc:sldChg chg="add">
        <pc:chgData name="Subramoni, Hari" userId="646c302d-4dec-456f-a485-35f3b1ee927c" providerId="ADAL" clId="{C3E3084C-9889-48A5-BAA7-00ED4F0AC205}" dt="2022-09-12T14:41:23.822" v="119"/>
        <pc:sldMkLst>
          <pc:docMk/>
          <pc:sldMk cId="1325834332" sldId="2264"/>
        </pc:sldMkLst>
      </pc:sldChg>
      <pc:sldChg chg="add">
        <pc:chgData name="Subramoni, Hari" userId="646c302d-4dec-456f-a485-35f3b1ee927c" providerId="ADAL" clId="{C3E3084C-9889-48A5-BAA7-00ED4F0AC205}" dt="2022-09-12T14:41:23.822" v="119"/>
        <pc:sldMkLst>
          <pc:docMk/>
          <pc:sldMk cId="502651462" sldId="2265"/>
        </pc:sldMkLst>
      </pc:sldChg>
      <pc:sldChg chg="add">
        <pc:chgData name="Subramoni, Hari" userId="646c302d-4dec-456f-a485-35f3b1ee927c" providerId="ADAL" clId="{C3E3084C-9889-48A5-BAA7-00ED4F0AC205}" dt="2022-09-12T14:51:24.605" v="130"/>
        <pc:sldMkLst>
          <pc:docMk/>
          <pc:sldMk cId="2454107646" sldId="2323"/>
        </pc:sldMkLst>
      </pc:sldChg>
      <pc:sldChg chg="del">
        <pc:chgData name="Subramoni, Hari" userId="646c302d-4dec-456f-a485-35f3b1ee927c" providerId="ADAL" clId="{C3E3084C-9889-48A5-BAA7-00ED4F0AC205}" dt="2022-09-12T14:51:06.552" v="129" actId="47"/>
        <pc:sldMkLst>
          <pc:docMk/>
          <pc:sldMk cId="3392236454" sldId="2410"/>
        </pc:sldMkLst>
      </pc:sldChg>
      <pc:sldChg chg="del">
        <pc:chgData name="Subramoni, Hari" userId="646c302d-4dec-456f-a485-35f3b1ee927c" providerId="ADAL" clId="{C3E3084C-9889-48A5-BAA7-00ED4F0AC205}" dt="2022-09-12T14:52:16.913" v="132" actId="47"/>
        <pc:sldMkLst>
          <pc:docMk/>
          <pc:sldMk cId="2139532231" sldId="2739"/>
        </pc:sldMkLst>
      </pc:sldChg>
      <pc:sldChg chg="del">
        <pc:chgData name="Subramoni, Hari" userId="646c302d-4dec-456f-a485-35f3b1ee927c" providerId="ADAL" clId="{C3E3084C-9889-48A5-BAA7-00ED4F0AC205}" dt="2022-09-12T14:35:58.619" v="13" actId="47"/>
        <pc:sldMkLst>
          <pc:docMk/>
          <pc:sldMk cId="4007752756" sldId="3594"/>
        </pc:sldMkLst>
      </pc:sldChg>
      <pc:sldChg chg="add">
        <pc:chgData name="Subramoni, Hari" userId="646c302d-4dec-456f-a485-35f3b1ee927c" providerId="ADAL" clId="{C3E3084C-9889-48A5-BAA7-00ED4F0AC205}" dt="2022-09-12T14:51:24.605" v="130"/>
        <pc:sldMkLst>
          <pc:docMk/>
          <pc:sldMk cId="1267521000" sldId="3751"/>
        </pc:sldMkLst>
      </pc:sldChg>
      <pc:sldChg chg="del">
        <pc:chgData name="Subramoni, Hari" userId="646c302d-4dec-456f-a485-35f3b1ee927c" providerId="ADAL" clId="{C3E3084C-9889-48A5-BAA7-00ED4F0AC205}" dt="2022-09-12T14:49:51.829" v="123" actId="47"/>
        <pc:sldMkLst>
          <pc:docMk/>
          <pc:sldMk cId="2951069338" sldId="3844"/>
        </pc:sldMkLst>
      </pc:sldChg>
      <pc:sldChg chg="add del">
        <pc:chgData name="Subramoni, Hari" userId="646c302d-4dec-456f-a485-35f3b1ee927c" providerId="ADAL" clId="{C3E3084C-9889-48A5-BAA7-00ED4F0AC205}" dt="2022-09-12T14:49:53.436" v="124"/>
        <pc:sldMkLst>
          <pc:docMk/>
          <pc:sldMk cId="3090375349" sldId="3889"/>
        </pc:sldMkLst>
      </pc:sldChg>
      <pc:sldChg chg="del">
        <pc:chgData name="Subramoni, Hari" userId="646c302d-4dec-456f-a485-35f3b1ee927c" providerId="ADAL" clId="{C3E3084C-9889-48A5-BAA7-00ED4F0AC205}" dt="2022-09-12T14:39:38.390" v="88" actId="47"/>
        <pc:sldMkLst>
          <pc:docMk/>
          <pc:sldMk cId="1396772391" sldId="3911"/>
        </pc:sldMkLst>
      </pc:sldChg>
      <pc:sldChg chg="add">
        <pc:chgData name="Subramoni, Hari" userId="646c302d-4dec-456f-a485-35f3b1ee927c" providerId="ADAL" clId="{C3E3084C-9889-48A5-BAA7-00ED4F0AC205}" dt="2022-09-12T14:35:56.951" v="12"/>
        <pc:sldMkLst>
          <pc:docMk/>
          <pc:sldMk cId="3425287457" sldId="3913"/>
        </pc:sldMkLst>
      </pc:sldChg>
      <pc:sldChg chg="add">
        <pc:chgData name="Subramoni, Hari" userId="646c302d-4dec-456f-a485-35f3b1ee927c" providerId="ADAL" clId="{C3E3084C-9889-48A5-BAA7-00ED4F0AC205}" dt="2022-09-12T14:53:28.662" v="137"/>
        <pc:sldMkLst>
          <pc:docMk/>
          <pc:sldMk cId="163486847" sldId="3922"/>
        </pc:sldMkLst>
      </pc:sldChg>
      <pc:sldChg chg="add">
        <pc:chgData name="Subramoni, Hari" userId="646c302d-4dec-456f-a485-35f3b1ee927c" providerId="ADAL" clId="{C3E3084C-9889-48A5-BAA7-00ED4F0AC205}" dt="2022-09-12T14:53:28.662" v="137"/>
        <pc:sldMkLst>
          <pc:docMk/>
          <pc:sldMk cId="1717690953" sldId="3939"/>
        </pc:sldMkLst>
      </pc:sldChg>
      <pc:sldChg chg="add">
        <pc:chgData name="Subramoni, Hari" userId="646c302d-4dec-456f-a485-35f3b1ee927c" providerId="ADAL" clId="{C3E3084C-9889-48A5-BAA7-00ED4F0AC205}" dt="2022-09-12T14:52:33.626" v="133"/>
        <pc:sldMkLst>
          <pc:docMk/>
          <pc:sldMk cId="485253831" sldId="3943"/>
        </pc:sldMkLst>
      </pc:sldChg>
      <pc:sldChg chg="add">
        <pc:chgData name="Subramoni, Hari" userId="646c302d-4dec-456f-a485-35f3b1ee927c" providerId="ADAL" clId="{C3E3084C-9889-48A5-BAA7-00ED4F0AC205}" dt="2022-09-12T14:52:33.626" v="133"/>
        <pc:sldMkLst>
          <pc:docMk/>
          <pc:sldMk cId="2598957149" sldId="3944"/>
        </pc:sldMkLst>
      </pc:sldChg>
      <pc:sldChg chg="add">
        <pc:chgData name="Subramoni, Hari" userId="646c302d-4dec-456f-a485-35f3b1ee927c" providerId="ADAL" clId="{C3E3084C-9889-48A5-BAA7-00ED4F0AC205}" dt="2022-09-12T14:50:46.043" v="128"/>
        <pc:sldMkLst>
          <pc:docMk/>
          <pc:sldMk cId="3611010523" sldId="3953"/>
        </pc:sldMkLst>
      </pc:sldChg>
      <pc:sldChg chg="add del">
        <pc:chgData name="Subramoni, Hari" userId="646c302d-4dec-456f-a485-35f3b1ee927c" providerId="ADAL" clId="{C3E3084C-9889-48A5-BAA7-00ED4F0AC205}" dt="2022-09-12T14:51:24.605" v="130"/>
        <pc:sldMkLst>
          <pc:docMk/>
          <pc:sldMk cId="3039433109" sldId="3973"/>
        </pc:sldMkLst>
      </pc:sldChg>
      <pc:sldChg chg="add">
        <pc:chgData name="Subramoni, Hari" userId="646c302d-4dec-456f-a485-35f3b1ee927c" providerId="ADAL" clId="{C3E3084C-9889-48A5-BAA7-00ED4F0AC205}" dt="2022-09-12T14:50:46.043" v="128"/>
        <pc:sldMkLst>
          <pc:docMk/>
          <pc:sldMk cId="2908090003" sldId="3977"/>
        </pc:sldMkLst>
      </pc:sldChg>
      <pc:sldChg chg="add del">
        <pc:chgData name="Subramoni, Hari" userId="646c302d-4dec-456f-a485-35f3b1ee927c" providerId="ADAL" clId="{C3E3084C-9889-48A5-BAA7-00ED4F0AC205}" dt="2022-09-12T14:51:24.605" v="130"/>
        <pc:sldMkLst>
          <pc:docMk/>
          <pc:sldMk cId="1030434451" sldId="2147308178"/>
        </pc:sldMkLst>
      </pc:sldChg>
      <pc:sldChg chg="del">
        <pc:chgData name="Subramoni, Hari" userId="646c302d-4dec-456f-a485-35f3b1ee927c" providerId="ADAL" clId="{C3E3084C-9889-48A5-BAA7-00ED4F0AC205}" dt="2022-09-12T14:39:38.390" v="88" actId="47"/>
        <pc:sldMkLst>
          <pc:docMk/>
          <pc:sldMk cId="1735165503" sldId="2147308179"/>
        </pc:sldMkLst>
      </pc:sldChg>
      <pc:sldChg chg="del">
        <pc:chgData name="Subramoni, Hari" userId="646c302d-4dec-456f-a485-35f3b1ee927c" providerId="ADAL" clId="{C3E3084C-9889-48A5-BAA7-00ED4F0AC205}" dt="2022-09-12T14:37:27.717" v="17" actId="47"/>
        <pc:sldMkLst>
          <pc:docMk/>
          <pc:sldMk cId="2018126147" sldId="2147308192"/>
        </pc:sldMkLst>
      </pc:sldChg>
      <pc:sldChg chg="del">
        <pc:chgData name="Subramoni, Hari" userId="646c302d-4dec-456f-a485-35f3b1ee927c" providerId="ADAL" clId="{C3E3084C-9889-48A5-BAA7-00ED4F0AC205}" dt="2022-09-12T14:54:44.717" v="179" actId="47"/>
        <pc:sldMkLst>
          <pc:docMk/>
          <pc:sldMk cId="929002479" sldId="2147308195"/>
        </pc:sldMkLst>
      </pc:sldChg>
      <pc:sldChg chg="add">
        <pc:chgData name="Subramoni, Hari" userId="646c302d-4dec-456f-a485-35f3b1ee927c" providerId="ADAL" clId="{C3E3084C-9889-48A5-BAA7-00ED4F0AC205}" dt="2022-09-12T14:51:24.605" v="130"/>
        <pc:sldMkLst>
          <pc:docMk/>
          <pc:sldMk cId="1573459442" sldId="2147308205"/>
        </pc:sldMkLst>
      </pc:sldChg>
      <pc:sldChg chg="add">
        <pc:chgData name="Subramoni, Hari" userId="646c302d-4dec-456f-a485-35f3b1ee927c" providerId="ADAL" clId="{C3E3084C-9889-48A5-BAA7-00ED4F0AC205}" dt="2022-09-12T14:50:12.454" v="125"/>
        <pc:sldMkLst>
          <pc:docMk/>
          <pc:sldMk cId="3941900368" sldId="2147308212"/>
        </pc:sldMkLst>
      </pc:sldChg>
      <pc:sldChg chg="add">
        <pc:chgData name="Subramoni, Hari" userId="646c302d-4dec-456f-a485-35f3b1ee927c" providerId="ADAL" clId="{C3E3084C-9889-48A5-BAA7-00ED4F0AC205}" dt="2022-09-12T14:53:28.662" v="137"/>
        <pc:sldMkLst>
          <pc:docMk/>
          <pc:sldMk cId="836582035" sldId="2147308213"/>
        </pc:sldMkLst>
      </pc:sldChg>
      <pc:sldChg chg="add">
        <pc:chgData name="Subramoni, Hari" userId="646c302d-4dec-456f-a485-35f3b1ee927c" providerId="ADAL" clId="{C3E3084C-9889-48A5-BAA7-00ED4F0AC205}" dt="2022-09-12T14:50:29.812" v="126"/>
        <pc:sldMkLst>
          <pc:docMk/>
          <pc:sldMk cId="1386506460" sldId="2147308215"/>
        </pc:sldMkLst>
      </pc:sldChg>
      <pc:sldChg chg="add del">
        <pc:chgData name="Subramoni, Hari" userId="646c302d-4dec-456f-a485-35f3b1ee927c" providerId="ADAL" clId="{C3E3084C-9889-48A5-BAA7-00ED4F0AC205}" dt="2022-09-12T14:50:34.909" v="127" actId="47"/>
        <pc:sldMkLst>
          <pc:docMk/>
          <pc:sldMk cId="3764526092" sldId="2147308219"/>
        </pc:sldMkLst>
      </pc:sldChg>
      <pc:sldChg chg="add">
        <pc:chgData name="Subramoni, Hari" userId="646c302d-4dec-456f-a485-35f3b1ee927c" providerId="ADAL" clId="{C3E3084C-9889-48A5-BAA7-00ED4F0AC205}" dt="2022-09-12T14:51:24.605" v="130"/>
        <pc:sldMkLst>
          <pc:docMk/>
          <pc:sldMk cId="1068629637" sldId="2147308220"/>
        </pc:sldMkLst>
      </pc:sldChg>
      <pc:sldChg chg="add">
        <pc:chgData name="Subramoni, Hari" userId="646c302d-4dec-456f-a485-35f3b1ee927c" providerId="ADAL" clId="{C3E3084C-9889-48A5-BAA7-00ED4F0AC205}" dt="2022-09-12T14:50:12.454" v="125"/>
        <pc:sldMkLst>
          <pc:docMk/>
          <pc:sldMk cId="3265741090" sldId="2147308221"/>
        </pc:sldMkLst>
      </pc:sldChg>
      <pc:sldChg chg="modSp mod">
        <pc:chgData name="Subramoni, Hari" userId="646c302d-4dec-456f-a485-35f3b1ee927c" providerId="ADAL" clId="{C3E3084C-9889-48A5-BAA7-00ED4F0AC205}" dt="2022-09-12T14:54:10.229" v="178" actId="207"/>
        <pc:sldMkLst>
          <pc:docMk/>
          <pc:sldMk cId="118614948" sldId="2147308226"/>
        </pc:sldMkLst>
        <pc:spChg chg="mod">
          <ac:chgData name="Subramoni, Hari" userId="646c302d-4dec-456f-a485-35f3b1ee927c" providerId="ADAL" clId="{C3E3084C-9889-48A5-BAA7-00ED4F0AC205}" dt="2022-09-12T14:54:10.229" v="178" actId="207"/>
          <ac:spMkLst>
            <pc:docMk/>
            <pc:sldMk cId="118614948" sldId="2147308226"/>
            <ac:spMk id="2" creationId="{00000000-0000-0000-0000-000000000000}"/>
          </ac:spMkLst>
        </pc:spChg>
      </pc:sldChg>
      <pc:sldChg chg="modSp mod">
        <pc:chgData name="Subramoni, Hari" userId="646c302d-4dec-456f-a485-35f3b1ee927c" providerId="ADAL" clId="{C3E3084C-9889-48A5-BAA7-00ED4F0AC205}" dt="2022-09-12T14:57:16.484" v="217"/>
        <pc:sldMkLst>
          <pc:docMk/>
          <pc:sldMk cId="1512396790" sldId="2147308228"/>
        </pc:sldMkLst>
        <pc:spChg chg="mod">
          <ac:chgData name="Subramoni, Hari" userId="646c302d-4dec-456f-a485-35f3b1ee927c" providerId="ADAL" clId="{C3E3084C-9889-48A5-BAA7-00ED4F0AC205}" dt="2022-09-12T14:57:16.484" v="217"/>
          <ac:spMkLst>
            <pc:docMk/>
            <pc:sldMk cId="1512396790" sldId="2147308228"/>
            <ac:spMk id="2" creationId="{00000000-0000-0000-0000-000000000000}"/>
          </ac:spMkLst>
        </pc:spChg>
      </pc:sldChg>
      <pc:sldChg chg="del">
        <pc:chgData name="Subramoni, Hari" userId="646c302d-4dec-456f-a485-35f3b1ee927c" providerId="ADAL" clId="{C3E3084C-9889-48A5-BAA7-00ED4F0AC205}" dt="2022-09-12T14:51:06.552" v="129" actId="47"/>
        <pc:sldMkLst>
          <pc:docMk/>
          <pc:sldMk cId="4203359816" sldId="2147308229"/>
        </pc:sldMkLst>
      </pc:sldChg>
      <pc:sldChg chg="modSp mod">
        <pc:chgData name="Subramoni, Hari" userId="646c302d-4dec-456f-a485-35f3b1ee927c" providerId="ADAL" clId="{C3E3084C-9889-48A5-BAA7-00ED4F0AC205}" dt="2022-09-12T14:54:49.394" v="180"/>
        <pc:sldMkLst>
          <pc:docMk/>
          <pc:sldMk cId="4139930180" sldId="2147308230"/>
        </pc:sldMkLst>
        <pc:spChg chg="mod">
          <ac:chgData name="Subramoni, Hari" userId="646c302d-4dec-456f-a485-35f3b1ee927c" providerId="ADAL" clId="{C3E3084C-9889-48A5-BAA7-00ED4F0AC205}" dt="2022-09-12T14:54:49.394" v="180"/>
          <ac:spMkLst>
            <pc:docMk/>
            <pc:sldMk cId="4139930180" sldId="2147308230"/>
            <ac:spMk id="2" creationId="{00000000-0000-0000-0000-000000000000}"/>
          </ac:spMkLst>
        </pc:spChg>
      </pc:sldChg>
      <pc:sldChg chg="modSp mod">
        <pc:chgData name="Subramoni, Hari" userId="646c302d-4dec-456f-a485-35f3b1ee927c" providerId="ADAL" clId="{C3E3084C-9889-48A5-BAA7-00ED4F0AC205}" dt="2022-09-12T14:54:55.989" v="181"/>
        <pc:sldMkLst>
          <pc:docMk/>
          <pc:sldMk cId="1298791510" sldId="2147308231"/>
        </pc:sldMkLst>
        <pc:spChg chg="mod">
          <ac:chgData name="Subramoni, Hari" userId="646c302d-4dec-456f-a485-35f3b1ee927c" providerId="ADAL" clId="{C3E3084C-9889-48A5-BAA7-00ED4F0AC205}" dt="2022-09-12T14:54:55.989" v="181"/>
          <ac:spMkLst>
            <pc:docMk/>
            <pc:sldMk cId="1298791510" sldId="2147308231"/>
            <ac:spMk id="2" creationId="{00000000-0000-0000-0000-000000000000}"/>
          </ac:spMkLst>
        </pc:spChg>
      </pc:sldChg>
      <pc:sldChg chg="modSp mod">
        <pc:chgData name="Subramoni, Hari" userId="646c302d-4dec-456f-a485-35f3b1ee927c" providerId="ADAL" clId="{C3E3084C-9889-48A5-BAA7-00ED4F0AC205}" dt="2022-09-12T14:55:02.476" v="182"/>
        <pc:sldMkLst>
          <pc:docMk/>
          <pc:sldMk cId="2306850958" sldId="2147308232"/>
        </pc:sldMkLst>
        <pc:spChg chg="mod">
          <ac:chgData name="Subramoni, Hari" userId="646c302d-4dec-456f-a485-35f3b1ee927c" providerId="ADAL" clId="{C3E3084C-9889-48A5-BAA7-00ED4F0AC205}" dt="2022-09-12T14:55:02.476" v="182"/>
          <ac:spMkLst>
            <pc:docMk/>
            <pc:sldMk cId="2306850958" sldId="2147308232"/>
            <ac:spMk id="2" creationId="{00000000-0000-0000-0000-000000000000}"/>
          </ac:spMkLst>
        </pc:spChg>
      </pc:sldChg>
      <pc:sldChg chg="del">
        <pc:chgData name="Subramoni, Hari" userId="646c302d-4dec-456f-a485-35f3b1ee927c" providerId="ADAL" clId="{C3E3084C-9889-48A5-BAA7-00ED4F0AC205}" dt="2022-09-12T14:37:21.503" v="15" actId="47"/>
        <pc:sldMkLst>
          <pc:docMk/>
          <pc:sldMk cId="3912166136" sldId="2147308235"/>
        </pc:sldMkLst>
      </pc:sldChg>
      <pc:sldChg chg="del">
        <pc:chgData name="Subramoni, Hari" userId="646c302d-4dec-456f-a485-35f3b1ee927c" providerId="ADAL" clId="{C3E3084C-9889-48A5-BAA7-00ED4F0AC205}" dt="2022-09-12T14:49:16.754" v="122" actId="47"/>
        <pc:sldMkLst>
          <pc:docMk/>
          <pc:sldMk cId="3689192599" sldId="2147308238"/>
        </pc:sldMkLst>
      </pc:sldChg>
      <pc:sldChg chg="add">
        <pc:chgData name="Subramoni, Hari" userId="646c302d-4dec-456f-a485-35f3b1ee927c" providerId="ADAL" clId="{C3E3084C-9889-48A5-BAA7-00ED4F0AC205}" dt="2022-09-12T14:37:18.972" v="14"/>
        <pc:sldMkLst>
          <pc:docMk/>
          <pc:sldMk cId="2412967057" sldId="2147308239"/>
        </pc:sldMkLst>
      </pc:sldChg>
      <pc:sldChg chg="add">
        <pc:chgData name="Subramoni, Hari" userId="646c302d-4dec-456f-a485-35f3b1ee927c" providerId="ADAL" clId="{C3E3084C-9889-48A5-BAA7-00ED4F0AC205}" dt="2022-09-12T14:51:24.605" v="130"/>
        <pc:sldMkLst>
          <pc:docMk/>
          <pc:sldMk cId="1834863397" sldId="2147308241"/>
        </pc:sldMkLst>
      </pc:sldChg>
      <pc:sldChg chg="add">
        <pc:chgData name="Subramoni, Hari" userId="646c302d-4dec-456f-a485-35f3b1ee927c" providerId="ADAL" clId="{C3E3084C-9889-48A5-BAA7-00ED4F0AC205}" dt="2022-09-12T14:41:23.822" v="119"/>
        <pc:sldMkLst>
          <pc:docMk/>
          <pc:sldMk cId="4237442826" sldId="2147308243"/>
        </pc:sldMkLst>
      </pc:sldChg>
      <pc:sldChg chg="modSp add mod">
        <pc:chgData name="Subramoni, Hari" userId="646c302d-4dec-456f-a485-35f3b1ee927c" providerId="ADAL" clId="{C3E3084C-9889-48A5-BAA7-00ED4F0AC205}" dt="2022-09-12T14:39:46.021" v="118" actId="20577"/>
        <pc:sldMkLst>
          <pc:docMk/>
          <pc:sldMk cId="995595841" sldId="2147308244"/>
        </pc:sldMkLst>
        <pc:spChg chg="mod">
          <ac:chgData name="Subramoni, Hari" userId="646c302d-4dec-456f-a485-35f3b1ee927c" providerId="ADAL" clId="{C3E3084C-9889-48A5-BAA7-00ED4F0AC205}" dt="2022-09-12T14:39:46.021" v="118" actId="20577"/>
          <ac:spMkLst>
            <pc:docMk/>
            <pc:sldMk cId="995595841" sldId="2147308244"/>
            <ac:spMk id="121" creationId="{00000000-0000-0000-0000-000000000000}"/>
          </ac:spMkLst>
        </pc:spChg>
      </pc:sldChg>
      <pc:sldChg chg="modSp add mod">
        <pc:chgData name="Subramoni, Hari" userId="646c302d-4dec-456f-a485-35f3b1ee927c" providerId="ADAL" clId="{C3E3084C-9889-48A5-BAA7-00ED4F0AC205}" dt="2022-09-12T14:37:31.491" v="19" actId="20577"/>
        <pc:sldMkLst>
          <pc:docMk/>
          <pc:sldMk cId="30605188" sldId="2147308245"/>
        </pc:sldMkLst>
        <pc:spChg chg="mod">
          <ac:chgData name="Subramoni, Hari" userId="646c302d-4dec-456f-a485-35f3b1ee927c" providerId="ADAL" clId="{C3E3084C-9889-48A5-BAA7-00ED4F0AC205}" dt="2022-09-12T14:37:31.491" v="19" actId="20577"/>
          <ac:spMkLst>
            <pc:docMk/>
            <pc:sldMk cId="30605188" sldId="2147308245"/>
            <ac:spMk id="6" creationId="{00000000-0000-0000-0000-000000000000}"/>
          </ac:spMkLst>
        </pc:spChg>
      </pc:sldChg>
      <pc:sldChg chg="modSp add mod">
        <pc:chgData name="Subramoni, Hari" userId="646c302d-4dec-456f-a485-35f3b1ee927c" providerId="ADAL" clId="{C3E3084C-9889-48A5-BAA7-00ED4F0AC205}" dt="2022-09-12T14:53:53.258" v="172" actId="207"/>
        <pc:sldMkLst>
          <pc:docMk/>
          <pc:sldMk cId="128506406" sldId="2147308246"/>
        </pc:sldMkLst>
        <pc:spChg chg="mod">
          <ac:chgData name="Subramoni, Hari" userId="646c302d-4dec-456f-a485-35f3b1ee927c" providerId="ADAL" clId="{C3E3084C-9889-48A5-BAA7-00ED4F0AC205}" dt="2022-09-12T14:53:53.258" v="172" actId="207"/>
          <ac:spMkLst>
            <pc:docMk/>
            <pc:sldMk cId="128506406" sldId="2147308246"/>
            <ac:spMk id="2" creationId="{00000000-0000-0000-0000-000000000000}"/>
          </ac:spMkLst>
        </pc:spChg>
      </pc:sldChg>
      <pc:sldChg chg="add">
        <pc:chgData name="Subramoni, Hari" userId="646c302d-4dec-456f-a485-35f3b1ee927c" providerId="ADAL" clId="{C3E3084C-9889-48A5-BAA7-00ED4F0AC205}" dt="2022-09-12T14:39:17.531" v="87"/>
        <pc:sldMkLst>
          <pc:docMk/>
          <pc:sldMk cId="2415124364" sldId="2147308247"/>
        </pc:sldMkLst>
      </pc:sldChg>
      <pc:sldChg chg="add">
        <pc:chgData name="Subramoni, Hari" userId="646c302d-4dec-456f-a485-35f3b1ee927c" providerId="ADAL" clId="{C3E3084C-9889-48A5-BAA7-00ED4F0AC205}" dt="2022-09-12T14:39:17.531" v="87"/>
        <pc:sldMkLst>
          <pc:docMk/>
          <pc:sldMk cId="3917534609" sldId="2147308248"/>
        </pc:sldMkLst>
      </pc:sldChg>
      <pc:sldChg chg="add">
        <pc:chgData name="Subramoni, Hari" userId="646c302d-4dec-456f-a485-35f3b1ee927c" providerId="ADAL" clId="{C3E3084C-9889-48A5-BAA7-00ED4F0AC205}" dt="2022-09-12T14:41:23.822" v="119"/>
        <pc:sldMkLst>
          <pc:docMk/>
          <pc:sldMk cId="2383567446" sldId="2147308249"/>
        </pc:sldMkLst>
      </pc:sldChg>
      <pc:sldChg chg="add">
        <pc:chgData name="Subramoni, Hari" userId="646c302d-4dec-456f-a485-35f3b1ee927c" providerId="ADAL" clId="{C3E3084C-9889-48A5-BAA7-00ED4F0AC205}" dt="2022-09-12T14:41:23.822" v="119"/>
        <pc:sldMkLst>
          <pc:docMk/>
          <pc:sldMk cId="3641389885" sldId="2147308250"/>
        </pc:sldMkLst>
      </pc:sldChg>
      <pc:sldChg chg="add">
        <pc:chgData name="Subramoni, Hari" userId="646c302d-4dec-456f-a485-35f3b1ee927c" providerId="ADAL" clId="{C3E3084C-9889-48A5-BAA7-00ED4F0AC205}" dt="2022-09-12T14:41:23.822" v="119"/>
        <pc:sldMkLst>
          <pc:docMk/>
          <pc:sldMk cId="3899598482" sldId="2147308251"/>
        </pc:sldMkLst>
      </pc:sldChg>
      <pc:sldChg chg="add">
        <pc:chgData name="Subramoni, Hari" userId="646c302d-4dec-456f-a485-35f3b1ee927c" providerId="ADAL" clId="{C3E3084C-9889-48A5-BAA7-00ED4F0AC205}" dt="2022-09-12T14:41:23.822" v="119"/>
        <pc:sldMkLst>
          <pc:docMk/>
          <pc:sldMk cId="3996395861" sldId="2147308252"/>
        </pc:sldMkLst>
      </pc:sldChg>
      <pc:sldChg chg="add">
        <pc:chgData name="Subramoni, Hari" userId="646c302d-4dec-456f-a485-35f3b1ee927c" providerId="ADAL" clId="{C3E3084C-9889-48A5-BAA7-00ED4F0AC205}" dt="2022-09-12T14:41:23.822" v="119"/>
        <pc:sldMkLst>
          <pc:docMk/>
          <pc:sldMk cId="4081121969" sldId="2147308253"/>
        </pc:sldMkLst>
      </pc:sldChg>
      <pc:sldChg chg="add">
        <pc:chgData name="Subramoni, Hari" userId="646c302d-4dec-456f-a485-35f3b1ee927c" providerId="ADAL" clId="{C3E3084C-9889-48A5-BAA7-00ED4F0AC205}" dt="2022-09-12T14:45:50.466" v="120"/>
        <pc:sldMkLst>
          <pc:docMk/>
          <pc:sldMk cId="1567144837" sldId="2147308254"/>
        </pc:sldMkLst>
      </pc:sldChg>
      <pc:sldChg chg="add">
        <pc:chgData name="Subramoni, Hari" userId="646c302d-4dec-456f-a485-35f3b1ee927c" providerId="ADAL" clId="{C3E3084C-9889-48A5-BAA7-00ED4F0AC205}" dt="2022-09-12T14:51:24.605" v="130"/>
        <pc:sldMkLst>
          <pc:docMk/>
          <pc:sldMk cId="741445337" sldId="2147308256"/>
        </pc:sldMkLst>
      </pc:sldChg>
      <pc:sldChg chg="add">
        <pc:chgData name="Subramoni, Hari" userId="646c302d-4dec-456f-a485-35f3b1ee927c" providerId="ADAL" clId="{C3E3084C-9889-48A5-BAA7-00ED4F0AC205}" dt="2022-09-12T14:51:24.605" v="130"/>
        <pc:sldMkLst>
          <pc:docMk/>
          <pc:sldMk cId="4266639621" sldId="2147308257"/>
        </pc:sldMkLst>
      </pc:sldChg>
      <pc:sldChg chg="add del">
        <pc:chgData name="Subramoni, Hari" userId="646c302d-4dec-456f-a485-35f3b1ee927c" providerId="ADAL" clId="{C3E3084C-9889-48A5-BAA7-00ED4F0AC205}" dt="2022-09-12T14:50:34.909" v="127" actId="47"/>
        <pc:sldMkLst>
          <pc:docMk/>
          <pc:sldMk cId="1423252964" sldId="2147308259"/>
        </pc:sldMkLst>
      </pc:sldChg>
      <pc:sldChg chg="add">
        <pc:chgData name="Subramoni, Hari" userId="646c302d-4dec-456f-a485-35f3b1ee927c" providerId="ADAL" clId="{C3E3084C-9889-48A5-BAA7-00ED4F0AC205}" dt="2022-09-12T14:47:56.027" v="121"/>
        <pc:sldMkLst>
          <pc:docMk/>
          <pc:sldMk cId="613836760" sldId="2147308262"/>
        </pc:sldMkLst>
      </pc:sldChg>
      <pc:sldChg chg="add">
        <pc:chgData name="Subramoni, Hari" userId="646c302d-4dec-456f-a485-35f3b1ee927c" providerId="ADAL" clId="{C3E3084C-9889-48A5-BAA7-00ED4F0AC205}" dt="2022-09-12T14:49:53.436" v="124"/>
        <pc:sldMkLst>
          <pc:docMk/>
          <pc:sldMk cId="2951069338" sldId="2147308263"/>
        </pc:sldMkLst>
      </pc:sldChg>
      <pc:sldChg chg="add">
        <pc:chgData name="Subramoni, Hari" userId="646c302d-4dec-456f-a485-35f3b1ee927c" providerId="ADAL" clId="{C3E3084C-9889-48A5-BAA7-00ED4F0AC205}" dt="2022-09-12T14:50:12.454" v="125"/>
        <pc:sldMkLst>
          <pc:docMk/>
          <pc:sldMk cId="2361538315" sldId="2147308264"/>
        </pc:sldMkLst>
      </pc:sldChg>
      <pc:sldChg chg="add">
        <pc:chgData name="Subramoni, Hari" userId="646c302d-4dec-456f-a485-35f3b1ee927c" providerId="ADAL" clId="{C3E3084C-9889-48A5-BAA7-00ED4F0AC205}" dt="2022-09-12T14:50:12.454" v="125"/>
        <pc:sldMkLst>
          <pc:docMk/>
          <pc:sldMk cId="3582950103" sldId="2147308265"/>
        </pc:sldMkLst>
      </pc:sldChg>
      <pc:sldChg chg="add">
        <pc:chgData name="Subramoni, Hari" userId="646c302d-4dec-456f-a485-35f3b1ee927c" providerId="ADAL" clId="{C3E3084C-9889-48A5-BAA7-00ED4F0AC205}" dt="2022-09-12T14:50:29.812" v="126"/>
        <pc:sldMkLst>
          <pc:docMk/>
          <pc:sldMk cId="1219886081" sldId="2147308266"/>
        </pc:sldMkLst>
      </pc:sldChg>
      <pc:sldChg chg="add">
        <pc:chgData name="Subramoni, Hari" userId="646c302d-4dec-456f-a485-35f3b1ee927c" providerId="ADAL" clId="{C3E3084C-9889-48A5-BAA7-00ED4F0AC205}" dt="2022-09-12T14:50:29.812" v="126"/>
        <pc:sldMkLst>
          <pc:docMk/>
          <pc:sldMk cId="4042396678" sldId="2147308267"/>
        </pc:sldMkLst>
      </pc:sldChg>
      <pc:sldChg chg="add">
        <pc:chgData name="Subramoni, Hari" userId="646c302d-4dec-456f-a485-35f3b1ee927c" providerId="ADAL" clId="{C3E3084C-9889-48A5-BAA7-00ED4F0AC205}" dt="2022-09-12T14:50:29.812" v="126"/>
        <pc:sldMkLst>
          <pc:docMk/>
          <pc:sldMk cId="4239910821" sldId="2147308268"/>
        </pc:sldMkLst>
      </pc:sldChg>
      <pc:sldChg chg="add">
        <pc:chgData name="Subramoni, Hari" userId="646c302d-4dec-456f-a485-35f3b1ee927c" providerId="ADAL" clId="{C3E3084C-9889-48A5-BAA7-00ED4F0AC205}" dt="2022-09-12T14:52:15.394" v="131"/>
        <pc:sldMkLst>
          <pc:docMk/>
          <pc:sldMk cId="2892886845" sldId="2147308269"/>
        </pc:sldMkLst>
      </pc:sldChg>
      <pc:sldChg chg="add del">
        <pc:chgData name="Subramoni, Hari" userId="646c302d-4dec-456f-a485-35f3b1ee927c" providerId="ADAL" clId="{C3E3084C-9889-48A5-BAA7-00ED4F0AC205}" dt="2022-09-12T14:52:49.772" v="136" actId="47"/>
        <pc:sldMkLst>
          <pc:docMk/>
          <pc:sldMk cId="931634949" sldId="2147308270"/>
        </pc:sldMkLst>
      </pc:sldChg>
      <pc:sldChg chg="add">
        <pc:chgData name="Subramoni, Hari" userId="646c302d-4dec-456f-a485-35f3b1ee927c" providerId="ADAL" clId="{C3E3084C-9889-48A5-BAA7-00ED4F0AC205}" dt="2022-09-12T14:52:33.626" v="133"/>
        <pc:sldMkLst>
          <pc:docMk/>
          <pc:sldMk cId="3258468171" sldId="2147308271"/>
        </pc:sldMkLst>
      </pc:sldChg>
      <pc:sldChg chg="add">
        <pc:chgData name="Subramoni, Hari" userId="646c302d-4dec-456f-a485-35f3b1ee927c" providerId="ADAL" clId="{C3E3084C-9889-48A5-BAA7-00ED4F0AC205}" dt="2022-09-12T14:52:33.626" v="133"/>
        <pc:sldMkLst>
          <pc:docMk/>
          <pc:sldMk cId="1512430924" sldId="2147308272"/>
        </pc:sldMkLst>
      </pc:sldChg>
      <pc:sldChg chg="add">
        <pc:chgData name="Subramoni, Hari" userId="646c302d-4dec-456f-a485-35f3b1ee927c" providerId="ADAL" clId="{C3E3084C-9889-48A5-BAA7-00ED4F0AC205}" dt="2022-09-12T14:53:28.662" v="137"/>
        <pc:sldMkLst>
          <pc:docMk/>
          <pc:sldMk cId="687078732" sldId="2147308273"/>
        </pc:sldMkLst>
      </pc:sldChg>
      <pc:sldChg chg="modSp add mod">
        <pc:chgData name="Subramoni, Hari" userId="646c302d-4dec-456f-a485-35f3b1ee927c" providerId="ADAL" clId="{C3E3084C-9889-48A5-BAA7-00ED4F0AC205}" dt="2022-09-12T14:55:34.832" v="186" actId="20577"/>
        <pc:sldMkLst>
          <pc:docMk/>
          <pc:sldMk cId="1717450908" sldId="2147308274"/>
        </pc:sldMkLst>
        <pc:spChg chg="mod">
          <ac:chgData name="Subramoni, Hari" userId="646c302d-4dec-456f-a485-35f3b1ee927c" providerId="ADAL" clId="{C3E3084C-9889-48A5-BAA7-00ED4F0AC205}" dt="2022-09-12T14:55:34.832" v="186" actId="20577"/>
          <ac:spMkLst>
            <pc:docMk/>
            <pc:sldMk cId="1717450908" sldId="2147308274"/>
            <ac:spMk id="2" creationId="{00000000-0000-0000-0000-000000000000}"/>
          </ac:spMkLst>
        </pc:spChg>
      </pc:sldChg>
      <pc:sldChg chg="modSp add mod">
        <pc:chgData name="Subramoni, Hari" userId="646c302d-4dec-456f-a485-35f3b1ee927c" providerId="ADAL" clId="{C3E3084C-9889-48A5-BAA7-00ED4F0AC205}" dt="2022-09-12T14:55:59.689" v="191" actId="207"/>
        <pc:sldMkLst>
          <pc:docMk/>
          <pc:sldMk cId="1157546469" sldId="2147308275"/>
        </pc:sldMkLst>
        <pc:spChg chg="mod">
          <ac:chgData name="Subramoni, Hari" userId="646c302d-4dec-456f-a485-35f3b1ee927c" providerId="ADAL" clId="{C3E3084C-9889-48A5-BAA7-00ED4F0AC205}" dt="2022-09-12T14:55:59.689" v="191" actId="207"/>
          <ac:spMkLst>
            <pc:docMk/>
            <pc:sldMk cId="1157546469" sldId="2147308275"/>
            <ac:spMk id="2" creationId="{00000000-0000-0000-0000-000000000000}"/>
          </ac:spMkLst>
        </pc:spChg>
      </pc:sldChg>
      <pc:sldMasterChg chg="modSp mod delSldLayout">
        <pc:chgData name="Subramoni, Hari" userId="646c302d-4dec-456f-a485-35f3b1ee927c" providerId="ADAL" clId="{C3E3084C-9889-48A5-BAA7-00ED4F0AC205}" dt="2022-09-12T14:56:18.762" v="216" actId="20577"/>
        <pc:sldMasterMkLst>
          <pc:docMk/>
          <pc:sldMasterMk cId="1377343188" sldId="2147483941"/>
        </pc:sldMasterMkLst>
        <pc:spChg chg="mod">
          <ac:chgData name="Subramoni, Hari" userId="646c302d-4dec-456f-a485-35f3b1ee927c" providerId="ADAL" clId="{C3E3084C-9889-48A5-BAA7-00ED4F0AC205}" dt="2022-09-12T14:56:18.762" v="216" actId="20577"/>
          <ac:spMkLst>
            <pc:docMk/>
            <pc:sldMasterMk cId="1377343188" sldId="2147483941"/>
            <ac:spMk id="9" creationId="{00000000-0000-0000-0000-000000000000}"/>
          </ac:spMkLst>
        </pc:spChg>
        <pc:sldLayoutChg chg="del">
          <pc:chgData name="Subramoni, Hari" userId="646c302d-4dec-456f-a485-35f3b1ee927c" providerId="ADAL" clId="{C3E3084C-9889-48A5-BAA7-00ED4F0AC205}" dt="2022-09-12T14:51:06.552" v="129" actId="47"/>
          <pc:sldLayoutMkLst>
            <pc:docMk/>
            <pc:sldMasterMk cId="1377343188" sldId="2147483941"/>
            <pc:sldLayoutMk cId="1571833784" sldId="2147483950"/>
          </pc:sldLayoutMkLst>
        </pc:sldLayoutChg>
        <pc:sldLayoutChg chg="del">
          <pc:chgData name="Subramoni, Hari" userId="646c302d-4dec-456f-a485-35f3b1ee927c" providerId="ADAL" clId="{C3E3084C-9889-48A5-BAA7-00ED4F0AC205}" dt="2022-09-12T14:54:44.717" v="179" actId="47"/>
          <pc:sldLayoutMkLst>
            <pc:docMk/>
            <pc:sldMasterMk cId="1377343188" sldId="2147483941"/>
            <pc:sldLayoutMk cId="2819384506" sldId="2147483957"/>
          </pc:sldLayoutMkLst>
        </pc:sldLayoutChg>
        <pc:sldLayoutChg chg="del">
          <pc:chgData name="Subramoni, Hari" userId="646c302d-4dec-456f-a485-35f3b1ee927c" providerId="ADAL" clId="{C3E3084C-9889-48A5-BAA7-00ED4F0AC205}" dt="2022-09-12T14:39:38.390" v="88" actId="47"/>
          <pc:sldLayoutMkLst>
            <pc:docMk/>
            <pc:sldMasterMk cId="1377343188" sldId="2147483941"/>
            <pc:sldLayoutMk cId="4168614796" sldId="2147483961"/>
          </pc:sldLayoutMkLst>
        </pc:sldLayoutChg>
      </pc:sldMasterChg>
    </pc:docChg>
  </pc:docChgLst>
  <pc:docChgLst>
    <pc:chgData name="Dhabaleswar Panda" userId="7d7c126f-78ab-4bc0-bf9f-639ecb050345" providerId="ADAL" clId="{019E2F6A-B856-419A-8706-16A6EF302277}"/>
    <pc:docChg chg="custSel addSld delSld modSld">
      <pc:chgData name="Dhabaleswar Panda" userId="7d7c126f-78ab-4bc0-bf9f-639ecb050345" providerId="ADAL" clId="{019E2F6A-B856-419A-8706-16A6EF302277}" dt="2024-04-16T08:12:36.003" v="109"/>
      <pc:docMkLst>
        <pc:docMk/>
      </pc:docMkLst>
      <pc:sldChg chg="modSp mod">
        <pc:chgData name="Dhabaleswar Panda" userId="7d7c126f-78ab-4bc0-bf9f-639ecb050345" providerId="ADAL" clId="{019E2F6A-B856-419A-8706-16A6EF302277}" dt="2024-04-16T08:08:04.324" v="108" actId="20577"/>
        <pc:sldMkLst>
          <pc:docMk/>
          <pc:sldMk cId="650338057" sldId="3789"/>
        </pc:sldMkLst>
        <pc:spChg chg="mod">
          <ac:chgData name="Dhabaleswar Panda" userId="7d7c126f-78ab-4bc0-bf9f-639ecb050345" providerId="ADAL" clId="{019E2F6A-B856-419A-8706-16A6EF302277}" dt="2024-04-16T08:08:04.324" v="108" actId="20577"/>
          <ac:spMkLst>
            <pc:docMk/>
            <pc:sldMk cId="650338057" sldId="3789"/>
            <ac:spMk id="11" creationId="{A01F13DA-D1D3-D143-B32D-7E23983EA249}"/>
          </ac:spMkLst>
        </pc:spChg>
      </pc:sldChg>
      <pc:sldChg chg="modSp">
        <pc:chgData name="Dhabaleswar Panda" userId="7d7c126f-78ab-4bc0-bf9f-639ecb050345" providerId="ADAL" clId="{019E2F6A-B856-419A-8706-16A6EF302277}" dt="2024-04-16T08:07:13.931" v="95" actId="2"/>
        <pc:sldMkLst>
          <pc:docMk/>
          <pc:sldMk cId="1030434451" sldId="2147308178"/>
        </pc:sldMkLst>
        <pc:graphicFrameChg chg="mod">
          <ac:chgData name="Dhabaleswar Panda" userId="7d7c126f-78ab-4bc0-bf9f-639ecb050345" providerId="ADAL" clId="{019E2F6A-B856-419A-8706-16A6EF302277}" dt="2024-04-16T08:07:13.931" v="95" actId="2"/>
          <ac:graphicFrameMkLst>
            <pc:docMk/>
            <pc:sldMk cId="1030434451" sldId="2147308178"/>
            <ac:graphicFrameMk id="7" creationId="{1D79F208-FDCE-40B2-B8AD-17C06A4C9E73}"/>
          </ac:graphicFrameMkLst>
        </pc:graphicFrameChg>
      </pc:sldChg>
      <pc:sldChg chg="del">
        <pc:chgData name="Dhabaleswar Panda" userId="7d7c126f-78ab-4bc0-bf9f-639ecb050345" providerId="ADAL" clId="{019E2F6A-B856-419A-8706-16A6EF302277}" dt="2024-04-16T07:45:50.352" v="0" actId="47"/>
        <pc:sldMkLst>
          <pc:docMk/>
          <pc:sldMk cId="3698097886" sldId="2147308195"/>
        </pc:sldMkLst>
      </pc:sldChg>
      <pc:sldChg chg="add">
        <pc:chgData name="Dhabaleswar Panda" userId="7d7c126f-78ab-4bc0-bf9f-639ecb050345" providerId="ADAL" clId="{019E2F6A-B856-419A-8706-16A6EF302277}" dt="2024-04-16T08:12:36.003" v="109"/>
        <pc:sldMkLst>
          <pc:docMk/>
          <pc:sldMk cId="2090824632" sldId="2147308291"/>
        </pc:sldMkLst>
      </pc:sldChg>
      <pc:sldChg chg="modSp mod">
        <pc:chgData name="Dhabaleswar Panda" userId="7d7c126f-78ab-4bc0-bf9f-639ecb050345" providerId="ADAL" clId="{019E2F6A-B856-419A-8706-16A6EF302277}" dt="2024-04-16T07:52:39.700" v="3" actId="33524"/>
        <pc:sldMkLst>
          <pc:docMk/>
          <pc:sldMk cId="3078306519" sldId="2147308309"/>
        </pc:sldMkLst>
        <pc:spChg chg="mod">
          <ac:chgData name="Dhabaleswar Panda" userId="7d7c126f-78ab-4bc0-bf9f-639ecb050345" providerId="ADAL" clId="{019E2F6A-B856-419A-8706-16A6EF302277}" dt="2024-04-16T07:52:39.700" v="3" actId="33524"/>
          <ac:spMkLst>
            <pc:docMk/>
            <pc:sldMk cId="3078306519" sldId="2147308309"/>
            <ac:spMk id="2" creationId="{9A66946F-C5B8-5B87-0E8F-95651FBD53DD}"/>
          </ac:spMkLst>
        </pc:spChg>
      </pc:sldChg>
      <pc:sldChg chg="modSp mod">
        <pc:chgData name="Dhabaleswar Panda" userId="7d7c126f-78ab-4bc0-bf9f-639ecb050345" providerId="ADAL" clId="{019E2F6A-B856-419A-8706-16A6EF302277}" dt="2024-04-16T08:06:44.507" v="94" actId="313"/>
        <pc:sldMkLst>
          <pc:docMk/>
          <pc:sldMk cId="1734783346" sldId="2147308341"/>
        </pc:sldMkLst>
        <pc:spChg chg="mod">
          <ac:chgData name="Dhabaleswar Panda" userId="7d7c126f-78ab-4bc0-bf9f-639ecb050345" providerId="ADAL" clId="{019E2F6A-B856-419A-8706-16A6EF302277}" dt="2024-04-16T08:06:44.507" v="94" actId="313"/>
          <ac:spMkLst>
            <pc:docMk/>
            <pc:sldMk cId="1734783346" sldId="2147308341"/>
            <ac:spMk id="3" creationId="{00000000-0000-0000-0000-000000000000}"/>
          </ac:spMkLst>
        </pc:spChg>
      </pc:sldChg>
      <pc:sldChg chg="add">
        <pc:chgData name="Dhabaleswar Panda" userId="7d7c126f-78ab-4bc0-bf9f-639ecb050345" providerId="ADAL" clId="{019E2F6A-B856-419A-8706-16A6EF302277}" dt="2024-04-16T08:12:36.003" v="109"/>
        <pc:sldMkLst>
          <pc:docMk/>
          <pc:sldMk cId="721690452" sldId="2147308382"/>
        </pc:sldMkLst>
      </pc:sldChg>
      <pc:sldChg chg="modSp mod">
        <pc:chgData name="Dhabaleswar Panda" userId="7d7c126f-78ab-4bc0-bf9f-639ecb050345" providerId="ADAL" clId="{019E2F6A-B856-419A-8706-16A6EF302277}" dt="2024-04-16T08:03:40.848" v="88" actId="207"/>
        <pc:sldMkLst>
          <pc:docMk/>
          <pc:sldMk cId="298680095" sldId="2147308452"/>
        </pc:sldMkLst>
        <pc:spChg chg="mod">
          <ac:chgData name="Dhabaleswar Panda" userId="7d7c126f-78ab-4bc0-bf9f-639ecb050345" providerId="ADAL" clId="{019E2F6A-B856-419A-8706-16A6EF302277}" dt="2024-04-16T08:03:40.848" v="88" actId="207"/>
          <ac:spMkLst>
            <pc:docMk/>
            <pc:sldMk cId="298680095" sldId="2147308452"/>
            <ac:spMk id="3" creationId="{8E71E466-9A72-6F1D-1C3E-C6A3FB71C69B}"/>
          </ac:spMkLst>
        </pc:spChg>
      </pc:sldChg>
      <pc:sldChg chg="del">
        <pc:chgData name="Dhabaleswar Panda" userId="7d7c126f-78ab-4bc0-bf9f-639ecb050345" providerId="ADAL" clId="{019E2F6A-B856-419A-8706-16A6EF302277}" dt="2024-04-16T07:46:15.299" v="1" actId="47"/>
        <pc:sldMkLst>
          <pc:docMk/>
          <pc:sldMk cId="257520767" sldId="2147308506"/>
        </pc:sldMkLst>
      </pc:sldChg>
      <pc:sldChg chg="modSp mod">
        <pc:chgData name="Dhabaleswar Panda" userId="7d7c126f-78ab-4bc0-bf9f-639ecb050345" providerId="ADAL" clId="{019E2F6A-B856-419A-8706-16A6EF302277}" dt="2024-04-16T08:06:35.257" v="93" actId="20577"/>
        <pc:sldMkLst>
          <pc:docMk/>
          <pc:sldMk cId="515044378" sldId="2147308523"/>
        </pc:sldMkLst>
        <pc:spChg chg="mod">
          <ac:chgData name="Dhabaleswar Panda" userId="7d7c126f-78ab-4bc0-bf9f-639ecb050345" providerId="ADAL" clId="{019E2F6A-B856-419A-8706-16A6EF302277}" dt="2024-04-16T08:06:35.257" v="93" actId="20577"/>
          <ac:spMkLst>
            <pc:docMk/>
            <pc:sldMk cId="515044378" sldId="2147308523"/>
            <ac:spMk id="2" creationId="{00000000-0000-0000-0000-000000000000}"/>
          </ac:spMkLst>
        </pc:spChg>
      </pc:sldChg>
      <pc:sldChg chg="modSp mod">
        <pc:chgData name="Dhabaleswar Panda" userId="7d7c126f-78ab-4bc0-bf9f-639ecb050345" providerId="ADAL" clId="{019E2F6A-B856-419A-8706-16A6EF302277}" dt="2024-04-16T08:05:46.277" v="92" actId="207"/>
        <pc:sldMkLst>
          <pc:docMk/>
          <pc:sldMk cId="2984915904" sldId="2147308533"/>
        </pc:sldMkLst>
        <pc:spChg chg="mod">
          <ac:chgData name="Dhabaleswar Panda" userId="7d7c126f-78ab-4bc0-bf9f-639ecb050345" providerId="ADAL" clId="{019E2F6A-B856-419A-8706-16A6EF302277}" dt="2024-04-16T08:05:46.277" v="92" actId="207"/>
          <ac:spMkLst>
            <pc:docMk/>
            <pc:sldMk cId="2984915904" sldId="2147308533"/>
            <ac:spMk id="2" creationId="{00000000-0000-0000-0000-000000000000}"/>
          </ac:spMkLst>
        </pc:spChg>
      </pc:sldChg>
      <pc:sldChg chg="addSp modSp mod">
        <pc:chgData name="Dhabaleswar Panda" userId="7d7c126f-78ab-4bc0-bf9f-639ecb050345" providerId="ADAL" clId="{019E2F6A-B856-419A-8706-16A6EF302277}" dt="2024-04-16T08:02:45.812" v="87" actId="1076"/>
        <pc:sldMkLst>
          <pc:docMk/>
          <pc:sldMk cId="3364033125" sldId="2147308536"/>
        </pc:sldMkLst>
        <pc:spChg chg="add mod">
          <ac:chgData name="Dhabaleswar Panda" userId="7d7c126f-78ab-4bc0-bf9f-639ecb050345" providerId="ADAL" clId="{019E2F6A-B856-419A-8706-16A6EF302277}" dt="2024-04-16T08:02:45.812" v="87" actId="1076"/>
          <ac:spMkLst>
            <pc:docMk/>
            <pc:sldMk cId="3364033125" sldId="2147308536"/>
            <ac:spMk id="2" creationId="{D5E9D03A-1D49-3C48-3BCC-9CDB11ED7926}"/>
          </ac:spMkLst>
        </pc:spChg>
        <pc:spChg chg="mod">
          <ac:chgData name="Dhabaleswar Panda" userId="7d7c126f-78ab-4bc0-bf9f-639ecb050345" providerId="ADAL" clId="{019E2F6A-B856-419A-8706-16A6EF302277}" dt="2024-04-16T07:59:01.535" v="25" actId="20577"/>
          <ac:spMkLst>
            <pc:docMk/>
            <pc:sldMk cId="3364033125" sldId="2147308536"/>
            <ac:spMk id="11" creationId="{523E5D4B-A12C-7546-F55C-424975903813}"/>
          </ac:spMkLst>
        </pc:spChg>
        <pc:grpChg chg="mod">
          <ac:chgData name="Dhabaleswar Panda" userId="7d7c126f-78ab-4bc0-bf9f-639ecb050345" providerId="ADAL" clId="{019E2F6A-B856-419A-8706-16A6EF302277}" dt="2024-04-16T07:59:10.494" v="26" actId="14100"/>
          <ac:grpSpMkLst>
            <pc:docMk/>
            <pc:sldMk cId="3364033125" sldId="2147308536"/>
            <ac:grpSpMk id="38" creationId="{357524B4-142C-ECF1-CA6B-1ED9C2EDAFF2}"/>
          </ac:grpSpMkLst>
        </pc:grpChg>
      </pc:sldChg>
    </pc:docChg>
  </pc:docChgLst>
  <pc:docChgLst>
    <pc:chgData name="Panda, Dhabaleswar" userId="7d7c126f-78ab-4bc0-bf9f-639ecb050345" providerId="ADAL" clId="{E3FA1DA9-4085-4E7D-89A5-BF575BBCA471}"/>
    <pc:docChg chg="delSld">
      <pc:chgData name="Panda, Dhabaleswar" userId="7d7c126f-78ab-4bc0-bf9f-639ecb050345" providerId="ADAL" clId="{E3FA1DA9-4085-4E7D-89A5-BF575BBCA471}" dt="2022-10-20T03:43:32.902" v="2" actId="47"/>
      <pc:docMkLst>
        <pc:docMk/>
      </pc:docMkLst>
      <pc:sldChg chg="del">
        <pc:chgData name="Panda, Dhabaleswar" userId="7d7c126f-78ab-4bc0-bf9f-639ecb050345" providerId="ADAL" clId="{E3FA1DA9-4085-4E7D-89A5-BF575BBCA471}" dt="2022-10-20T03:43:32.902" v="2" actId="47"/>
        <pc:sldMkLst>
          <pc:docMk/>
          <pc:sldMk cId="641975788" sldId="2147308196"/>
        </pc:sldMkLst>
      </pc:sldChg>
      <pc:sldChg chg="del">
        <pc:chgData name="Panda, Dhabaleswar" userId="7d7c126f-78ab-4bc0-bf9f-639ecb050345" providerId="ADAL" clId="{E3FA1DA9-4085-4E7D-89A5-BF575BBCA471}" dt="2022-10-20T03:43:27.123" v="1" actId="47"/>
        <pc:sldMkLst>
          <pc:docMk/>
          <pc:sldMk cId="1573459442" sldId="2147308205"/>
        </pc:sldMkLst>
      </pc:sldChg>
      <pc:sldChg chg="del">
        <pc:chgData name="Panda, Dhabaleswar" userId="7d7c126f-78ab-4bc0-bf9f-639ecb050345" providerId="ADAL" clId="{E3FA1DA9-4085-4E7D-89A5-BF575BBCA471}" dt="2022-10-20T03:43:20.661" v="0" actId="47"/>
        <pc:sldMkLst>
          <pc:docMk/>
          <pc:sldMk cId="1219886081" sldId="2147308266"/>
        </pc:sldMkLst>
      </pc:sldChg>
    </pc:docChg>
  </pc:docChgLst>
</pc:chgInfo>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7.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8.xlsx"/></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1.xml"/><Relationship Id="rId1" Type="http://schemas.microsoft.com/office/2011/relationships/chartStyle" Target="style11.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2.xml"/><Relationship Id="rId1" Type="http://schemas.microsoft.com/office/2011/relationships/chartStyle" Target="style12.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3.xml"/><Relationship Id="rId1" Type="http://schemas.microsoft.com/office/2011/relationships/chartStyle" Target="style13.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4.xml"/><Relationship Id="rId1" Type="http://schemas.microsoft.com/office/2011/relationships/chartStyle" Target="style14.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5.xml"/><Relationship Id="rId1" Type="http://schemas.microsoft.com/office/2011/relationships/chartStyle" Target="style15.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6.xml"/><Relationship Id="rId1" Type="http://schemas.microsoft.com/office/2011/relationships/chartStyle" Target="style1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7.xml"/><Relationship Id="rId1" Type="http://schemas.microsoft.com/office/2011/relationships/chartStyle" Target="style17.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8.xml"/><Relationship Id="rId1" Type="http://schemas.microsoft.com/office/2011/relationships/chartStyle" Target="style18.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https://buckeyemailosu-my.sharepoint.com/personal/michalowicz_2_buckeyemail_osu_edu/Documents/MUG_2024_Frontier_MVP-4.0b_results.xlsx" TargetMode="Externa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9.xml"/><Relationship Id="rId1" Type="http://schemas.microsoft.com/office/2011/relationships/chartStyle" Target="style19.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20.xml"/><Relationship Id="rId1" Type="http://schemas.microsoft.com/office/2011/relationships/chartStyle" Target="style20.xml"/></Relationships>
</file>

<file path=ppt/charts/_rels/chart22.xml.rels><?xml version="1.0" encoding="UTF-8" standalone="yes"?>
<Relationships xmlns="http://schemas.openxmlformats.org/package/2006/relationships"><Relationship Id="rId3" Type="http://schemas.openxmlformats.org/officeDocument/2006/relationships/oleObject" Target="file:///\\Users\goutham\Library\Containers\com.microsoft.Excel\Data\Library\Application%20Support\Microsoft\PPAM_DK_2024%20(version%201).xlsb" TargetMode="External"/><Relationship Id="rId2" Type="http://schemas.microsoft.com/office/2011/relationships/chartColorStyle" Target="colors21.xml"/><Relationship Id="rId1" Type="http://schemas.microsoft.com/office/2011/relationships/chartStyle" Target="style21.xml"/></Relationships>
</file>

<file path=ppt/charts/_rels/chart23.xml.rels><?xml version="1.0" encoding="UTF-8" standalone="yes"?>
<Relationships xmlns="http://schemas.openxmlformats.org/package/2006/relationships"><Relationship Id="rId3" Type="http://schemas.openxmlformats.org/officeDocument/2006/relationships/oleObject" Target="file:///\\Users\goutham\Library\Containers\com.microsoft.Excel\Data\Library\Application%20Support\Microsoft\PPAM_DK_2024%20(version%201).xlsb" TargetMode="External"/><Relationship Id="rId2" Type="http://schemas.microsoft.com/office/2011/relationships/chartColorStyle" Target="colors22.xml"/><Relationship Id="rId1" Type="http://schemas.microsoft.com/office/2011/relationships/chartStyle" Target="style22.xml"/></Relationships>
</file>

<file path=ppt/charts/_rels/chart24.xml.rels><?xml version="1.0" encoding="UTF-8" standalone="yes"?>
<Relationships xmlns="http://schemas.openxmlformats.org/package/2006/relationships"><Relationship Id="rId3" Type="http://schemas.openxmlformats.org/officeDocument/2006/relationships/oleObject" Target="file:///\\Users\goutham\Library\Containers\com.microsoft.Excel\Data\Library\Application%20Support\Microsoft\PPAM_DK_2024%20(version%201).xlsb" TargetMode="External"/><Relationship Id="rId2" Type="http://schemas.microsoft.com/office/2011/relationships/chartColorStyle" Target="colors23.xml"/><Relationship Id="rId1" Type="http://schemas.microsoft.com/office/2011/relationships/chartStyle" Target="style23.xml"/></Relationships>
</file>

<file path=ppt/charts/_rels/chart25.xml.rels><?xml version="1.0" encoding="UTF-8" standalone="yes"?>
<Relationships xmlns="http://schemas.openxmlformats.org/package/2006/relationships"><Relationship Id="rId3" Type="http://schemas.openxmlformats.org/officeDocument/2006/relationships/oleObject" Target="file:///\\Users\goutham\Library\Containers\com.microsoft.Excel\Data\Library\Application%20Support\Microsoft\PPAM_DK_2024%20(version%201).xlsb" TargetMode="External"/><Relationship Id="rId2" Type="http://schemas.microsoft.com/office/2011/relationships/chartColorStyle" Target="colors24.xml"/><Relationship Id="rId1" Type="http://schemas.microsoft.com/office/2011/relationships/chartStyle" Target="style24.xml"/></Relationships>
</file>

<file path=ppt/charts/_rels/chart26.xml.rels><?xml version="1.0" encoding="UTF-8" standalone="yes"?>
<Relationships xmlns="http://schemas.openxmlformats.org/package/2006/relationships"><Relationship Id="rId3" Type="http://schemas.openxmlformats.org/officeDocument/2006/relationships/oleObject" Target="file:///\\Users\goutham\Library\Containers\com.microsoft.Excel\Data\Library\Application%20Support\Microsoft\PPAM_DK_2024%20(version%201).xlsb" TargetMode="External"/><Relationship Id="rId2" Type="http://schemas.microsoft.com/office/2011/relationships/chartColorStyle" Target="colors25.xml"/><Relationship Id="rId1" Type="http://schemas.microsoft.com/office/2011/relationships/chartStyle" Target="style25.xml"/></Relationships>
</file>

<file path=ppt/charts/_rels/chart27.xml.rels><?xml version="1.0" encoding="UTF-8" standalone="yes"?>
<Relationships xmlns="http://schemas.openxmlformats.org/package/2006/relationships"><Relationship Id="rId3" Type="http://schemas.openxmlformats.org/officeDocument/2006/relationships/oleObject" Target="file:///\\Users\goutham\Library\Containers\com.microsoft.Excel\Data\Library\Application%20Support\Microsoft\PPAM_DK_2024%20(version%201).xlsb" TargetMode="External"/><Relationship Id="rId2" Type="http://schemas.microsoft.com/office/2011/relationships/chartColorStyle" Target="colors26.xml"/><Relationship Id="rId1" Type="http://schemas.microsoft.com/office/2011/relationships/chartStyle" Target="style26.xml"/></Relationships>
</file>

<file path=ppt/charts/_rels/chart28.xml.rels><?xml version="1.0" encoding="UTF-8" standalone="yes"?>
<Relationships xmlns="http://schemas.openxmlformats.org/package/2006/relationships"><Relationship Id="rId3" Type="http://schemas.openxmlformats.org/officeDocument/2006/relationships/oleObject" Target="file:///\\Users\goutham\Library\Containers\com.microsoft.Excel\Data\Library\Application%20Support\Microsoft\PPAM_DK_2024%20(version%201).xlsb" TargetMode="External"/><Relationship Id="rId2" Type="http://schemas.microsoft.com/office/2011/relationships/chartColorStyle" Target="colors27.xml"/><Relationship Id="rId1" Type="http://schemas.microsoft.com/office/2011/relationships/chartStyle" Target="style27.xml"/></Relationships>
</file>

<file path=ppt/charts/_rels/chart29.xml.rels><?xml version="1.0" encoding="UTF-8" standalone="yes"?>
<Relationships xmlns="http://schemas.openxmlformats.org/package/2006/relationships"><Relationship Id="rId3" Type="http://schemas.openxmlformats.org/officeDocument/2006/relationships/oleObject" Target="file:///\\Users\goutham\Library\Containers\com.microsoft.Excel\Data\Library\Application%20Support\Microsoft\PPAM_DK_2024%20(version%201).xlsb" TargetMode="External"/><Relationship Id="rId2" Type="http://schemas.microsoft.com/office/2011/relationships/chartColorStyle" Target="colors28.xml"/><Relationship Id="rId1" Type="http://schemas.microsoft.com/office/2011/relationships/chartStyle" Target="style28.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https://buckeyemailosu-my.sharepoint.com/personal/michalowicz_2_buckeyemail_osu_edu/Documents/MUG_2024_Frontier_MVP-4.0b_results.xlsx" TargetMode="External"/></Relationships>
</file>

<file path=ppt/charts/_rels/chart30.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29.xml"/><Relationship Id="rId1" Type="http://schemas.microsoft.com/office/2011/relationships/chartStyle" Target="style29.xml"/></Relationships>
</file>

<file path=ppt/charts/_rels/chart31.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30.xml"/><Relationship Id="rId1" Type="http://schemas.microsoft.com/office/2011/relationships/chartStyle" Target="style30.xml"/><Relationship Id="rId4" Type="http://schemas.openxmlformats.org/officeDocument/2006/relationships/oleObject" Target="https://buckeyemailosu-my.sharepoint.com/personal/michalowicz_2_buckeyemail_osu_edu/Documents/PPAM_DK_2024.xlsx" TargetMode="External"/></Relationships>
</file>

<file path=ppt/charts/_rels/chart32.xml.rels><?xml version="1.0" encoding="UTF-8" standalone="yes"?>
<Relationships xmlns="http://schemas.openxmlformats.org/package/2006/relationships"><Relationship Id="rId2" Type="http://schemas.openxmlformats.org/officeDocument/2006/relationships/oleObject" Target="https://buckeyemailosu-my.sharepoint.com/personal/michalowicz_2_buckeyemail_osu_edu/Documents/PPAM_DK_2024.xlsx" TargetMode="External"/><Relationship Id="rId1" Type="http://schemas.openxmlformats.org/officeDocument/2006/relationships/themeOverride" Target="../theme/themeOverride13.xml"/></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themeOverride" Target="../theme/themeOverride14.xml"/></Relationships>
</file>

<file path=ppt/charts/_rels/chart34.xml.rels><?xml version="1.0" encoding="UTF-8" standalone="yes"?>
<Relationships xmlns="http://schemas.openxmlformats.org/package/2006/relationships"><Relationship Id="rId3" Type="http://schemas.openxmlformats.org/officeDocument/2006/relationships/oleObject" Target="https://buckeyemailosu-my.sharepoint.com/personal/xu_2452_buckeyemail_osu_edu/Documents/rs/Papers/PPoPP25/PPAM_DK_2024.xlsx" TargetMode="External"/><Relationship Id="rId2" Type="http://schemas.microsoft.com/office/2011/relationships/chartColorStyle" Target="colors31.xml"/><Relationship Id="rId1" Type="http://schemas.microsoft.com/office/2011/relationships/chartStyle" Target="style31.xml"/></Relationships>
</file>

<file path=ppt/charts/_rels/chart35.xml.rels><?xml version="1.0" encoding="UTF-8" standalone="yes"?>
<Relationships xmlns="http://schemas.openxmlformats.org/package/2006/relationships"><Relationship Id="rId3" Type="http://schemas.openxmlformats.org/officeDocument/2006/relationships/oleObject" Target="https://buckeyemailosu-my.sharepoint.com/personal/xu_2452_buckeyemail_osu_edu/Documents/rs/Papers/PPoPP25/PPAM_DK_2024.xlsx" TargetMode="External"/><Relationship Id="rId2" Type="http://schemas.microsoft.com/office/2011/relationships/chartColorStyle" Target="colors32.xml"/><Relationship Id="rId1" Type="http://schemas.microsoft.com/office/2011/relationships/chartStyle" Target="style32.xml"/></Relationships>
</file>

<file path=ppt/charts/_rels/chart36.xml.rels><?xml version="1.0" encoding="UTF-8" standalone="yes"?>
<Relationships xmlns="http://schemas.openxmlformats.org/package/2006/relationships"><Relationship Id="rId3" Type="http://schemas.openxmlformats.org/officeDocument/2006/relationships/oleObject" Target="https://buckeyemailosu-my.sharepoint.com/personal/xu_2452_buckeyemail_osu_edu/Documents/rs/Papers/PPoPP25/PPAM_DK_2024.xlsx" TargetMode="External"/><Relationship Id="rId2" Type="http://schemas.microsoft.com/office/2011/relationships/chartColorStyle" Target="colors33.xml"/><Relationship Id="rId1" Type="http://schemas.microsoft.com/office/2011/relationships/chartStyle" Target="style33.xml"/></Relationships>
</file>

<file path=ppt/charts/_rels/chart37.xml.rels><?xml version="1.0" encoding="UTF-8" standalone="yes"?>
<Relationships xmlns="http://schemas.openxmlformats.org/package/2006/relationships"><Relationship Id="rId3" Type="http://schemas.openxmlformats.org/officeDocument/2006/relationships/oleObject" Target="https://buckeyemailosu-my.sharepoint.com/personal/xu_2452_buckeyemail_osu_edu/Documents/rs/Papers/PPoPP25/PPAM_DK_2024.xlsx" TargetMode="External"/><Relationship Id="rId2" Type="http://schemas.microsoft.com/office/2011/relationships/chartColorStyle" Target="colors34.xml"/><Relationship Id="rId1" Type="http://schemas.microsoft.com/office/2011/relationships/chartStyle" Target="style34.xml"/></Relationships>
</file>

<file path=ppt/charts/_rels/chart38.xml.rels><?xml version="1.0" encoding="UTF-8" standalone="yes"?>
<Relationships xmlns="http://schemas.openxmlformats.org/package/2006/relationships"><Relationship Id="rId3" Type="http://schemas.openxmlformats.org/officeDocument/2006/relationships/oleObject" Target="https://buckeyemailosu-my.sharepoint.com/personal/xu_2452_buckeyemail_osu_edu/Documents/rs/Papers/PPoPP25/PPAM_DK_2024.xlsx" TargetMode="External"/><Relationship Id="rId2" Type="http://schemas.microsoft.com/office/2011/relationships/chartColorStyle" Target="colors35.xml"/><Relationship Id="rId1" Type="http://schemas.microsoft.com/office/2011/relationships/chartStyle" Target="style35.xml"/></Relationships>
</file>

<file path=ppt/charts/_rels/chart39.xml.rels><?xml version="1.0" encoding="UTF-8" standalone="yes"?>
<Relationships xmlns="http://schemas.openxmlformats.org/package/2006/relationships"><Relationship Id="rId3" Type="http://schemas.openxmlformats.org/officeDocument/2006/relationships/oleObject" Target="https://buckeyemailosu-my.sharepoint.com/personal/xu_2452_buckeyemail_osu_edu/Documents/rs/Papers/PPoPP25/PPAM_DK_2024.xlsx" TargetMode="External"/><Relationship Id="rId2" Type="http://schemas.microsoft.com/office/2011/relationships/chartColorStyle" Target="colors36.xml"/><Relationship Id="rId1" Type="http://schemas.microsoft.com/office/2011/relationships/chartStyle" Target="style36.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1.xlsx"/></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37.xml"/><Relationship Id="rId1" Type="http://schemas.microsoft.com/office/2011/relationships/chartStyle" Target="style37.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38.xml"/><Relationship Id="rId1" Type="http://schemas.microsoft.com/office/2011/relationships/chartStyle" Target="style38.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39.xml"/><Relationship Id="rId1" Type="http://schemas.microsoft.com/office/2011/relationships/chartStyle" Target="style39.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40.xml"/><Relationship Id="rId1" Type="http://schemas.microsoft.com/office/2011/relationships/chartStyle" Target="style40.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41.xml"/><Relationship Id="rId1" Type="http://schemas.microsoft.com/office/2011/relationships/chartStyle" Target="style41.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42.xml"/><Relationship Id="rId1" Type="http://schemas.microsoft.com/office/2011/relationships/chartStyle" Target="style42.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43.xml"/><Relationship Id="rId1" Type="http://schemas.microsoft.com/office/2011/relationships/chartStyle" Target="style43.xml"/></Relationships>
</file>

<file path=ppt/charts/_rels/chart47.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44.xml"/><Relationship Id="rId1" Type="http://schemas.microsoft.com/office/2011/relationships/chartStyle" Target="style44.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45.xml"/><Relationship Id="rId1" Type="http://schemas.microsoft.com/office/2011/relationships/chartStyle" Target="style45.xml"/></Relationships>
</file>

<file path=ppt/charts/_rels/chart49.xml.rels><?xml version="1.0" encoding="UTF-8" standalone="yes"?>
<Relationships xmlns="http://schemas.openxmlformats.org/package/2006/relationships"><Relationship Id="rId3" Type="http://schemas.openxmlformats.org/officeDocument/2006/relationships/themeOverride" Target="../theme/themeOverride15.xml"/><Relationship Id="rId2" Type="http://schemas.microsoft.com/office/2011/relationships/chartColorStyle" Target="colors46.xml"/><Relationship Id="rId1" Type="http://schemas.microsoft.com/office/2011/relationships/chartStyle" Target="style46.xml"/><Relationship Id="rId4" Type="http://schemas.openxmlformats.org/officeDocument/2006/relationships/oleObject" Target="file:///C:\Users\arpan\Desktop\study\mypapers\dlsc\final_frontera.xlsx" TargetMode="Externa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2.xlsx"/></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47.xml"/><Relationship Id="rId1" Type="http://schemas.microsoft.com/office/2011/relationships/chartStyle" Target="style47.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48.xml"/><Relationship Id="rId1" Type="http://schemas.microsoft.com/office/2011/relationships/chartStyle" Target="style48.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49.xml"/><Relationship Id="rId1" Type="http://schemas.microsoft.com/office/2011/relationships/chartStyle" Target="style49.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50.xml"/><Relationship Id="rId1" Type="http://schemas.microsoft.com/office/2011/relationships/chartStyle" Target="style50.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51.xml"/><Relationship Id="rId1" Type="http://schemas.microsoft.com/office/2011/relationships/chartStyle" Target="style51.xm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3.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4.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5.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3497938313397588E-2"/>
          <c:y val="1.5806018238249203E-2"/>
          <c:w val="0.9054367206285675"/>
          <c:h val="0.81416413065030702"/>
        </c:manualLayout>
      </c:layout>
      <c:lineChart>
        <c:grouping val="standard"/>
        <c:varyColors val="0"/>
        <c:ser>
          <c:idx val="0"/>
          <c:order val="0"/>
          <c:tx>
            <c:strRef>
              <c:f>Sheet1!$B$1</c:f>
              <c:strCache>
                <c:ptCount val="1"/>
                <c:pt idx="0">
                  <c:v>Cumlative Download Count</c:v>
                </c:pt>
              </c:strCache>
            </c:strRef>
          </c:tx>
          <c:dPt>
            <c:idx val="1047956"/>
            <c:marker>
              <c:symbol val="square"/>
              <c:size val="5"/>
              <c:spPr>
                <a:ln w="9525">
                  <a:noFill/>
                </a:ln>
              </c:spPr>
            </c:marker>
            <c:bubble3D val="0"/>
            <c:extLst>
              <c:ext xmlns:c16="http://schemas.microsoft.com/office/drawing/2014/chart" uri="{C3380CC4-5D6E-409C-BE32-E72D297353CC}">
                <c16:uniqueId val="{00000000-3CB2-8A48-97CD-91E20F1DD650}"/>
              </c:ext>
            </c:extLst>
          </c:dPt>
          <c:cat>
            <c:numRef>
              <c:f>Sheet1!$A$2:$A$1047961</c:f>
              <c:numCache>
                <c:formatCode>[$-409]mmm\-yy;@</c:formatCode>
                <c:ptCount val="1047960"/>
                <c:pt idx="0">
                  <c:v>38240</c:v>
                </c:pt>
                <c:pt idx="1">
                  <c:v>38295</c:v>
                </c:pt>
                <c:pt idx="2">
                  <c:v>38466</c:v>
                </c:pt>
                <c:pt idx="3">
                  <c:v>38535</c:v>
                </c:pt>
                <c:pt idx="4">
                  <c:v>38585</c:v>
                </c:pt>
                <c:pt idx="5">
                  <c:v>38657</c:v>
                </c:pt>
                <c:pt idx="6">
                  <c:v>38692</c:v>
                </c:pt>
                <c:pt idx="7">
                  <c:v>38732</c:v>
                </c:pt>
                <c:pt idx="8">
                  <c:v>38790</c:v>
                </c:pt>
                <c:pt idx="9">
                  <c:v>38818</c:v>
                </c:pt>
                <c:pt idx="10">
                  <c:v>38857</c:v>
                </c:pt>
                <c:pt idx="11">
                  <c:v>38884</c:v>
                </c:pt>
                <c:pt idx="12">
                  <c:v>38928</c:v>
                </c:pt>
                <c:pt idx="13">
                  <c:v>38959</c:v>
                </c:pt>
                <c:pt idx="14">
                  <c:v>39012</c:v>
                </c:pt>
                <c:pt idx="15">
                  <c:v>39031</c:v>
                </c:pt>
                <c:pt idx="16">
                  <c:v>39122</c:v>
                </c:pt>
                <c:pt idx="17">
                  <c:v>39199</c:v>
                </c:pt>
                <c:pt idx="18">
                  <c:v>39248</c:v>
                </c:pt>
                <c:pt idx="19">
                  <c:v>39289</c:v>
                </c:pt>
                <c:pt idx="20">
                  <c:v>39339</c:v>
                </c:pt>
                <c:pt idx="21">
                  <c:v>39381</c:v>
                </c:pt>
                <c:pt idx="22">
                  <c:v>39498</c:v>
                </c:pt>
                <c:pt idx="23">
                  <c:v>39506</c:v>
                </c:pt>
                <c:pt idx="24">
                  <c:v>39598</c:v>
                </c:pt>
                <c:pt idx="25">
                  <c:v>39609</c:v>
                </c:pt>
                <c:pt idx="26">
                  <c:v>39611</c:v>
                </c:pt>
                <c:pt idx="27">
                  <c:v>39611</c:v>
                </c:pt>
                <c:pt idx="28">
                  <c:v>39631</c:v>
                </c:pt>
                <c:pt idx="29">
                  <c:v>39680</c:v>
                </c:pt>
                <c:pt idx="30">
                  <c:v>39719</c:v>
                </c:pt>
                <c:pt idx="31">
                  <c:v>39758</c:v>
                </c:pt>
                <c:pt idx="32">
                  <c:v>39766</c:v>
                </c:pt>
                <c:pt idx="33">
                  <c:v>39966</c:v>
                </c:pt>
                <c:pt idx="34">
                  <c:v>40056</c:v>
                </c:pt>
                <c:pt idx="35">
                  <c:v>40115</c:v>
                </c:pt>
                <c:pt idx="36">
                  <c:v>40207</c:v>
                </c:pt>
                <c:pt idx="37">
                  <c:v>40249</c:v>
                </c:pt>
                <c:pt idx="38">
                  <c:v>40302</c:v>
                </c:pt>
                <c:pt idx="39">
                  <c:v>40350</c:v>
                </c:pt>
                <c:pt idx="40">
                  <c:v>40370</c:v>
                </c:pt>
                <c:pt idx="41">
                  <c:v>40494</c:v>
                </c:pt>
                <c:pt idx="42">
                  <c:v>40535</c:v>
                </c:pt>
                <c:pt idx="43">
                  <c:v>40595</c:v>
                </c:pt>
                <c:pt idx="44">
                  <c:v>40611</c:v>
                </c:pt>
                <c:pt idx="45">
                  <c:v>40651</c:v>
                </c:pt>
                <c:pt idx="46">
                  <c:v>40697</c:v>
                </c:pt>
                <c:pt idx="47">
                  <c:v>40744</c:v>
                </c:pt>
                <c:pt idx="48">
                  <c:v>40806</c:v>
                </c:pt>
                <c:pt idx="49">
                  <c:v>40830</c:v>
                </c:pt>
                <c:pt idx="50">
                  <c:v>40856</c:v>
                </c:pt>
                <c:pt idx="51">
                  <c:v>40941</c:v>
                </c:pt>
                <c:pt idx="52">
                  <c:v>40990</c:v>
                </c:pt>
                <c:pt idx="53">
                  <c:v>41029</c:v>
                </c:pt>
                <c:pt idx="54">
                  <c:v>41221</c:v>
                </c:pt>
                <c:pt idx="55">
                  <c:v>41333</c:v>
                </c:pt>
                <c:pt idx="56">
                  <c:v>41380</c:v>
                </c:pt>
                <c:pt idx="57">
                  <c:v>41400</c:v>
                </c:pt>
                <c:pt idx="58">
                  <c:v>41510</c:v>
                </c:pt>
                <c:pt idx="59">
                  <c:v>41602</c:v>
                </c:pt>
                <c:pt idx="60">
                  <c:v>41656</c:v>
                </c:pt>
                <c:pt idx="61">
                  <c:v>41722</c:v>
                </c:pt>
                <c:pt idx="62">
                  <c:v>41784</c:v>
                </c:pt>
                <c:pt idx="63">
                  <c:v>41810</c:v>
                </c:pt>
                <c:pt idx="64">
                  <c:v>41865</c:v>
                </c:pt>
                <c:pt idx="65">
                  <c:v>41975</c:v>
                </c:pt>
                <c:pt idx="66">
                  <c:v>41992</c:v>
                </c:pt>
                <c:pt idx="67">
                  <c:v>41987</c:v>
                </c:pt>
                <c:pt idx="68">
                  <c:v>42078</c:v>
                </c:pt>
                <c:pt idx="69">
                  <c:v>42109</c:v>
                </c:pt>
                <c:pt idx="70">
                  <c:v>42170</c:v>
                </c:pt>
                <c:pt idx="71">
                  <c:v>42200</c:v>
                </c:pt>
                <c:pt idx="72">
                  <c:v>42231</c:v>
                </c:pt>
                <c:pt idx="73">
                  <c:v>42262</c:v>
                </c:pt>
                <c:pt idx="74">
                  <c:v>42292</c:v>
                </c:pt>
                <c:pt idx="75">
                  <c:v>42323</c:v>
                </c:pt>
                <c:pt idx="76">
                  <c:v>42405</c:v>
                </c:pt>
                <c:pt idx="77">
                  <c:v>42479</c:v>
                </c:pt>
                <c:pt idx="78">
                  <c:v>42506</c:v>
                </c:pt>
                <c:pt idx="79">
                  <c:v>42518</c:v>
                </c:pt>
                <c:pt idx="80">
                  <c:v>42566</c:v>
                </c:pt>
                <c:pt idx="81">
                  <c:v>42590</c:v>
                </c:pt>
                <c:pt idx="82">
                  <c:v>42622</c:v>
                </c:pt>
                <c:pt idx="83">
                  <c:v>42823</c:v>
                </c:pt>
                <c:pt idx="84">
                  <c:v>42851</c:v>
                </c:pt>
                <c:pt idx="85">
                  <c:v>42957</c:v>
                </c:pt>
                <c:pt idx="86">
                  <c:v>43038</c:v>
                </c:pt>
                <c:pt idx="87">
                  <c:v>43049</c:v>
                </c:pt>
                <c:pt idx="88">
                  <c:v>43150</c:v>
                </c:pt>
                <c:pt idx="89">
                  <c:v>43175</c:v>
                </c:pt>
                <c:pt idx="90">
                  <c:v>43304</c:v>
                </c:pt>
                <c:pt idx="91">
                  <c:v>43364</c:v>
                </c:pt>
                <c:pt idx="92">
                  <c:v>43414</c:v>
                </c:pt>
                <c:pt idx="93">
                  <c:v>43525</c:v>
                </c:pt>
                <c:pt idx="94">
                  <c:v>43540</c:v>
                </c:pt>
                <c:pt idx="95">
                  <c:v>43685</c:v>
                </c:pt>
                <c:pt idx="96">
                  <c:v>43686</c:v>
                </c:pt>
                <c:pt idx="97">
                  <c:v>43693</c:v>
                </c:pt>
                <c:pt idx="98">
                  <c:v>43817</c:v>
                </c:pt>
                <c:pt idx="99">
                  <c:v>43839</c:v>
                </c:pt>
                <c:pt idx="100">
                  <c:v>43892</c:v>
                </c:pt>
                <c:pt idx="101">
                  <c:v>43983</c:v>
                </c:pt>
                <c:pt idx="102">
                  <c:v>43986</c:v>
                </c:pt>
                <c:pt idx="103">
                  <c:v>43992</c:v>
                </c:pt>
                <c:pt idx="104">
                  <c:v>44066</c:v>
                </c:pt>
                <c:pt idx="105">
                  <c:v>44098</c:v>
                </c:pt>
                <c:pt idx="106">
                  <c:v>44136</c:v>
                </c:pt>
                <c:pt idx="107">
                  <c:v>44172</c:v>
                </c:pt>
                <c:pt idx="108">
                  <c:v>44176</c:v>
                </c:pt>
                <c:pt idx="109">
                  <c:v>44241</c:v>
                </c:pt>
                <c:pt idx="110">
                  <c:v>44327</c:v>
                </c:pt>
                <c:pt idx="111">
                  <c:v>44420</c:v>
                </c:pt>
                <c:pt idx="112">
                  <c:v>44622</c:v>
                </c:pt>
                <c:pt idx="113">
                  <c:v>44708</c:v>
                </c:pt>
                <c:pt idx="114">
                  <c:v>44881</c:v>
                </c:pt>
                <c:pt idx="115">
                  <c:v>45022</c:v>
                </c:pt>
                <c:pt idx="116">
                  <c:v>45056</c:v>
                </c:pt>
                <c:pt idx="117">
                  <c:v>45117</c:v>
                </c:pt>
                <c:pt idx="118">
                  <c:v>45126</c:v>
                </c:pt>
                <c:pt idx="119">
                  <c:v>45229</c:v>
                </c:pt>
                <c:pt idx="120">
                  <c:v>45231</c:v>
                </c:pt>
                <c:pt idx="121">
                  <c:v>45239</c:v>
                </c:pt>
                <c:pt idx="122">
                  <c:v>45359</c:v>
                </c:pt>
                <c:pt idx="123">
                  <c:v>45499</c:v>
                </c:pt>
                <c:pt idx="124">
                  <c:v>45520</c:v>
                </c:pt>
              </c:numCache>
            </c:numRef>
          </c:cat>
          <c:val>
            <c:numRef>
              <c:f>Sheet1!$B$2:$B$1047961</c:f>
              <c:numCache>
                <c:formatCode>#,##0</c:formatCode>
                <c:ptCount val="1047960"/>
                <c:pt idx="0" formatCode="General">
                  <c:v>863</c:v>
                </c:pt>
                <c:pt idx="1">
                  <c:v>1114</c:v>
                </c:pt>
                <c:pt idx="2">
                  <c:v>1332</c:v>
                </c:pt>
                <c:pt idx="3">
                  <c:v>1638</c:v>
                </c:pt>
                <c:pt idx="4">
                  <c:v>1823</c:v>
                </c:pt>
                <c:pt idx="5">
                  <c:v>2047</c:v>
                </c:pt>
                <c:pt idx="6">
                  <c:v>2208</c:v>
                </c:pt>
                <c:pt idx="7">
                  <c:v>2409</c:v>
                </c:pt>
                <c:pt idx="8" formatCode="General">
                  <c:v>2681</c:v>
                </c:pt>
                <c:pt idx="9" formatCode="General">
                  <c:v>3127</c:v>
                </c:pt>
                <c:pt idx="10" formatCode="General">
                  <c:v>3615</c:v>
                </c:pt>
                <c:pt idx="11" formatCode="General">
                  <c:v>3991</c:v>
                </c:pt>
                <c:pt idx="12" formatCode="General">
                  <c:v>4562</c:v>
                </c:pt>
                <c:pt idx="13" formatCode="General">
                  <c:v>4974</c:v>
                </c:pt>
                <c:pt idx="14" formatCode="General">
                  <c:v>5681</c:v>
                </c:pt>
                <c:pt idx="15" formatCode="General">
                  <c:v>5991</c:v>
                </c:pt>
                <c:pt idx="16" formatCode="General">
                  <c:v>8479</c:v>
                </c:pt>
                <c:pt idx="17" formatCode="General">
                  <c:v>10018</c:v>
                </c:pt>
                <c:pt idx="18" formatCode="General">
                  <c:v>11025</c:v>
                </c:pt>
                <c:pt idx="19" formatCode="General">
                  <c:v>11900</c:v>
                </c:pt>
                <c:pt idx="20" formatCode="General">
                  <c:v>13574</c:v>
                </c:pt>
                <c:pt idx="21" formatCode="General">
                  <c:v>14578</c:v>
                </c:pt>
                <c:pt idx="22" formatCode="General">
                  <c:v>17102</c:v>
                </c:pt>
                <c:pt idx="23" formatCode="General">
                  <c:v>17310</c:v>
                </c:pt>
                <c:pt idx="24" formatCode="General">
                  <c:v>20167</c:v>
                </c:pt>
                <c:pt idx="25" formatCode="General">
                  <c:v>20522</c:v>
                </c:pt>
                <c:pt idx="26" formatCode="General">
                  <c:v>20622</c:v>
                </c:pt>
                <c:pt idx="27" formatCode="General">
                  <c:v>20622</c:v>
                </c:pt>
                <c:pt idx="28" formatCode="General">
                  <c:v>21262</c:v>
                </c:pt>
                <c:pt idx="29" formatCode="General">
                  <c:v>22330</c:v>
                </c:pt>
                <c:pt idx="30" formatCode="General">
                  <c:v>23302</c:v>
                </c:pt>
                <c:pt idx="31" formatCode="General">
                  <c:v>24475</c:v>
                </c:pt>
                <c:pt idx="32" formatCode="General">
                  <c:v>24798</c:v>
                </c:pt>
                <c:pt idx="33" formatCode="General">
                  <c:v>29948</c:v>
                </c:pt>
                <c:pt idx="34" formatCode="General">
                  <c:v>32786</c:v>
                </c:pt>
                <c:pt idx="35" formatCode="General">
                  <c:v>34639</c:v>
                </c:pt>
                <c:pt idx="36" formatCode="General">
                  <c:v>37105</c:v>
                </c:pt>
                <c:pt idx="37" formatCode="General">
                  <c:v>38775</c:v>
                </c:pt>
                <c:pt idx="38" formatCode="General">
                  <c:v>40322</c:v>
                </c:pt>
                <c:pt idx="39" formatCode="General">
                  <c:v>42741</c:v>
                </c:pt>
                <c:pt idx="40" formatCode="General">
                  <c:v>43198</c:v>
                </c:pt>
                <c:pt idx="41" formatCode="General">
                  <c:v>46130</c:v>
                </c:pt>
                <c:pt idx="42" formatCode="General">
                  <c:v>47538</c:v>
                </c:pt>
                <c:pt idx="43" formatCode="General">
                  <c:v>54324</c:v>
                </c:pt>
                <c:pt idx="44" formatCode="General">
                  <c:v>55688</c:v>
                </c:pt>
                <c:pt idx="45" formatCode="General">
                  <c:v>62718</c:v>
                </c:pt>
                <c:pt idx="46" formatCode="General">
                  <c:v>67890</c:v>
                </c:pt>
                <c:pt idx="47" formatCode="General">
                  <c:v>72247</c:v>
                </c:pt>
                <c:pt idx="48" formatCode="General">
                  <c:v>78220</c:v>
                </c:pt>
                <c:pt idx="49" formatCode="General">
                  <c:v>80206</c:v>
                </c:pt>
                <c:pt idx="50" formatCode="General">
                  <c:v>84957</c:v>
                </c:pt>
                <c:pt idx="51" formatCode="General">
                  <c:v>94715</c:v>
                </c:pt>
                <c:pt idx="52" formatCode="General">
                  <c:v>101956</c:v>
                </c:pt>
                <c:pt idx="53" formatCode="General">
                  <c:v>107681</c:v>
                </c:pt>
                <c:pt idx="54" formatCode="General">
                  <c:v>137317</c:v>
                </c:pt>
                <c:pt idx="55" formatCode="General">
                  <c:v>157681</c:v>
                </c:pt>
                <c:pt idx="56" formatCode="General">
                  <c:v>164622</c:v>
                </c:pt>
                <c:pt idx="57" formatCode="General">
                  <c:v>167428</c:v>
                </c:pt>
                <c:pt idx="58" formatCode="General">
                  <c:v>181622</c:v>
                </c:pt>
                <c:pt idx="59" formatCode="General">
                  <c:v>194000</c:v>
                </c:pt>
                <c:pt idx="60" formatCode="General">
                  <c:v>200823</c:v>
                </c:pt>
                <c:pt idx="61" formatCode="General">
                  <c:v>204395</c:v>
                </c:pt>
                <c:pt idx="62" formatCode="General">
                  <c:v>212800</c:v>
                </c:pt>
                <c:pt idx="63" formatCode="General">
                  <c:v>214800</c:v>
                </c:pt>
                <c:pt idx="64" formatCode="General">
                  <c:v>221000</c:v>
                </c:pt>
                <c:pt idx="65" formatCode="General">
                  <c:v>227094</c:v>
                </c:pt>
                <c:pt idx="66" formatCode="General">
                  <c:v>228488</c:v>
                </c:pt>
                <c:pt idx="67" formatCode="General">
                  <c:v>238000</c:v>
                </c:pt>
                <c:pt idx="68">
                  <c:v>240157</c:v>
                </c:pt>
                <c:pt idx="69">
                  <c:v>248403</c:v>
                </c:pt>
                <c:pt idx="70">
                  <c:v>269939</c:v>
                </c:pt>
                <c:pt idx="71">
                  <c:v>277000</c:v>
                </c:pt>
                <c:pt idx="72">
                  <c:v>281855</c:v>
                </c:pt>
                <c:pt idx="73" formatCode="General">
                  <c:v>285559</c:v>
                </c:pt>
                <c:pt idx="74" formatCode="General">
                  <c:v>292000</c:v>
                </c:pt>
                <c:pt idx="75">
                  <c:v>304900</c:v>
                </c:pt>
                <c:pt idx="76">
                  <c:v>347278</c:v>
                </c:pt>
                <c:pt idx="77">
                  <c:v>363000</c:v>
                </c:pt>
                <c:pt idx="78" formatCode="General">
                  <c:v>374458</c:v>
                </c:pt>
                <c:pt idx="79" formatCode="General">
                  <c:v>377000</c:v>
                </c:pt>
                <c:pt idx="80" formatCode="General">
                  <c:v>381000</c:v>
                </c:pt>
                <c:pt idx="81" formatCode="General">
                  <c:v>383000</c:v>
                </c:pt>
                <c:pt idx="82">
                  <c:v>387000</c:v>
                </c:pt>
                <c:pt idx="83">
                  <c:v>412000</c:v>
                </c:pt>
                <c:pt idx="84" formatCode="General">
                  <c:v>413000</c:v>
                </c:pt>
                <c:pt idx="85">
                  <c:v>424000</c:v>
                </c:pt>
                <c:pt idx="86">
                  <c:v>431000</c:v>
                </c:pt>
                <c:pt idx="87">
                  <c:v>432400</c:v>
                </c:pt>
                <c:pt idx="88">
                  <c:v>445000</c:v>
                </c:pt>
                <c:pt idx="89" formatCode="General">
                  <c:v>455000</c:v>
                </c:pt>
                <c:pt idx="90" formatCode="General">
                  <c:v>484000</c:v>
                </c:pt>
                <c:pt idx="91" formatCode="General">
                  <c:v>494000</c:v>
                </c:pt>
                <c:pt idx="92" formatCode="General">
                  <c:v>505000</c:v>
                </c:pt>
                <c:pt idx="93" formatCode="General">
                  <c:v>525000</c:v>
                </c:pt>
                <c:pt idx="94" formatCode="General">
                  <c:v>528000</c:v>
                </c:pt>
                <c:pt idx="95" formatCode="General">
                  <c:v>558000</c:v>
                </c:pt>
                <c:pt idx="96" formatCode="General">
                  <c:v>559000</c:v>
                </c:pt>
                <c:pt idx="97" formatCode="General">
                  <c:v>561000</c:v>
                </c:pt>
                <c:pt idx="98" formatCode="General">
                  <c:v>620000</c:v>
                </c:pt>
                <c:pt idx="99" formatCode="General">
                  <c:v>650000</c:v>
                </c:pt>
                <c:pt idx="100" formatCode="General">
                  <c:v>704000</c:v>
                </c:pt>
                <c:pt idx="101">
                  <c:v>758000</c:v>
                </c:pt>
                <c:pt idx="102">
                  <c:v>760000</c:v>
                </c:pt>
                <c:pt idx="103">
                  <c:v>764000</c:v>
                </c:pt>
                <c:pt idx="104" formatCode="General">
                  <c:v>820000</c:v>
                </c:pt>
                <c:pt idx="105" formatCode="General">
                  <c:v>864000</c:v>
                </c:pt>
                <c:pt idx="106" formatCode="General">
                  <c:v>1000000</c:v>
                </c:pt>
                <c:pt idx="107" formatCode="General">
                  <c:v>1160000</c:v>
                </c:pt>
                <c:pt idx="108" formatCode="General">
                  <c:v>1167000</c:v>
                </c:pt>
                <c:pt idx="109">
                  <c:v>1239734</c:v>
                </c:pt>
                <c:pt idx="110" formatCode="General">
                  <c:v>1360000</c:v>
                </c:pt>
                <c:pt idx="111" formatCode="General">
                  <c:v>1419000</c:v>
                </c:pt>
                <c:pt idx="112" formatCode="General">
                  <c:v>1500000</c:v>
                </c:pt>
                <c:pt idx="113" formatCode="General">
                  <c:v>1580000</c:v>
                </c:pt>
                <c:pt idx="114" formatCode="General">
                  <c:v>1638000</c:v>
                </c:pt>
                <c:pt idx="115" formatCode="General">
                  <c:v>1669230</c:v>
                </c:pt>
                <c:pt idx="116" formatCode="General">
                  <c:v>1675636</c:v>
                </c:pt>
                <c:pt idx="117" formatCode="General">
                  <c:v>1689659</c:v>
                </c:pt>
                <c:pt idx="118" formatCode="General">
                  <c:v>1691783</c:v>
                </c:pt>
                <c:pt idx="119" formatCode="General">
                  <c:v>1731000</c:v>
                </c:pt>
                <c:pt idx="120" formatCode="General">
                  <c:v>1732000</c:v>
                </c:pt>
                <c:pt idx="121" formatCode="General">
                  <c:v>1735000</c:v>
                </c:pt>
                <c:pt idx="122" formatCode="General">
                  <c:v>1813774</c:v>
                </c:pt>
                <c:pt idx="123" formatCode="General">
                  <c:v>1813774</c:v>
                </c:pt>
                <c:pt idx="124" formatCode="General">
                  <c:v>1813774</c:v>
                </c:pt>
              </c:numCache>
            </c:numRef>
          </c:val>
          <c:smooth val="0"/>
          <c:extLst>
            <c:ext xmlns:c16="http://schemas.microsoft.com/office/drawing/2014/chart" uri="{C3380CC4-5D6E-409C-BE32-E72D297353CC}">
              <c16:uniqueId val="{00000001-3CB2-8A48-97CD-91E20F1DD650}"/>
            </c:ext>
          </c:extLst>
        </c:ser>
        <c:dLbls>
          <c:showLegendKey val="0"/>
          <c:showVal val="0"/>
          <c:showCatName val="0"/>
          <c:showSerName val="0"/>
          <c:showPercent val="0"/>
          <c:showBubbleSize val="0"/>
        </c:dLbls>
        <c:marker val="1"/>
        <c:smooth val="0"/>
        <c:axId val="120598256"/>
        <c:axId val="119013184"/>
      </c:lineChart>
      <c:dateAx>
        <c:axId val="120598256"/>
        <c:scaling>
          <c:orientation val="minMax"/>
        </c:scaling>
        <c:delete val="0"/>
        <c:axPos val="b"/>
        <c:title>
          <c:tx>
            <c:rich>
              <a:bodyPr/>
              <a:lstStyle/>
              <a:p>
                <a:pPr>
                  <a:defRPr/>
                </a:pPr>
                <a:r>
                  <a:rPr lang="en-US" dirty="0"/>
                  <a:t>Timeline</a:t>
                </a:r>
              </a:p>
            </c:rich>
          </c:tx>
          <c:overlay val="0"/>
        </c:title>
        <c:numFmt formatCode="[$-409]mmm\-yy;@" sourceLinked="1"/>
        <c:majorTickMark val="out"/>
        <c:minorTickMark val="none"/>
        <c:tickLblPos val="nextTo"/>
        <c:spPr>
          <a:ln>
            <a:solidFill>
              <a:schemeClr val="tx1"/>
            </a:solidFill>
          </a:ln>
        </c:spPr>
        <c:txPr>
          <a:bodyPr rot="-5400000" vert="horz"/>
          <a:lstStyle/>
          <a:p>
            <a:pPr>
              <a:defRPr/>
            </a:pPr>
            <a:endParaRPr lang="en-US"/>
          </a:p>
        </c:txPr>
        <c:crossAx val="119013184"/>
        <c:crosses val="autoZero"/>
        <c:auto val="1"/>
        <c:lblOffset val="100"/>
        <c:baseTimeUnit val="days"/>
      </c:dateAx>
      <c:valAx>
        <c:axId val="119013184"/>
        <c:scaling>
          <c:orientation val="minMax"/>
        </c:scaling>
        <c:delete val="0"/>
        <c:axPos val="l"/>
        <c:majorGridlines/>
        <c:title>
          <c:tx>
            <c:rich>
              <a:bodyPr rot="-5400000" vert="horz"/>
              <a:lstStyle/>
              <a:p>
                <a:pPr>
                  <a:defRPr/>
                </a:pPr>
                <a:r>
                  <a:rPr lang="en-US" dirty="0"/>
                  <a:t>Number of Downloads</a:t>
                </a:r>
              </a:p>
            </c:rich>
          </c:tx>
          <c:overlay val="0"/>
        </c:title>
        <c:numFmt formatCode="General" sourceLinked="0"/>
        <c:majorTickMark val="out"/>
        <c:minorTickMark val="none"/>
        <c:tickLblPos val="nextTo"/>
        <c:spPr>
          <a:ln>
            <a:solidFill>
              <a:schemeClr val="tx1"/>
            </a:solidFill>
          </a:ln>
        </c:spPr>
        <c:crossAx val="120598256"/>
        <c:crosses val="autoZero"/>
        <c:crossBetween val="between"/>
      </c:valAx>
      <c:spPr>
        <a:ln>
          <a:solidFill>
            <a:srgbClr val="000000"/>
          </a:solidFill>
        </a:ln>
      </c:spPr>
    </c:plotArea>
    <c:plotVisOnly val="1"/>
    <c:dispBlanksAs val="gap"/>
    <c:showDLblsOverMax val="0"/>
  </c:chart>
  <c:txPr>
    <a:bodyPr/>
    <a:lstStyle/>
    <a:p>
      <a:pPr>
        <a:defRPr sz="1200"/>
      </a:pPr>
      <a:endParaRPr lang="en-US"/>
    </a:p>
  </c:txPr>
  <c:externalData r:id="rId1">
    <c:autoUpdate val="0"/>
  </c:externalData>
  <c:userShapes r:id="rId2"/>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'32-node-coll'!$L$3</c:f>
              <c:strCache>
                <c:ptCount val="1"/>
                <c:pt idx="0">
                  <c:v>cray-mpich</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'32-node-coll'!$A$31:$A$51</c:f>
              <c:strCache>
                <c:ptCount val="21"/>
                <c:pt idx="0">
                  <c:v>1</c:v>
                </c:pt>
                <c:pt idx="1">
                  <c:v>2</c:v>
                </c:pt>
                <c:pt idx="2">
                  <c:v>4</c:v>
                </c:pt>
                <c:pt idx="3">
                  <c:v>8</c:v>
                </c:pt>
                <c:pt idx="4">
                  <c:v>16</c:v>
                </c:pt>
                <c:pt idx="5">
                  <c:v>32</c:v>
                </c:pt>
                <c:pt idx="6">
                  <c:v>64</c:v>
                </c:pt>
                <c:pt idx="7">
                  <c:v>128</c:v>
                </c:pt>
                <c:pt idx="8">
                  <c:v>256</c:v>
                </c:pt>
                <c:pt idx="9">
                  <c:v>512</c:v>
                </c:pt>
                <c:pt idx="10">
                  <c:v>1KB</c:v>
                </c:pt>
                <c:pt idx="11">
                  <c:v>2KB</c:v>
                </c:pt>
                <c:pt idx="12">
                  <c:v>4KB</c:v>
                </c:pt>
                <c:pt idx="13">
                  <c:v>8KB</c:v>
                </c:pt>
                <c:pt idx="14">
                  <c:v>16KB</c:v>
                </c:pt>
                <c:pt idx="15">
                  <c:v>32KB</c:v>
                </c:pt>
                <c:pt idx="16">
                  <c:v>64KB</c:v>
                </c:pt>
                <c:pt idx="17">
                  <c:v>128KB</c:v>
                </c:pt>
                <c:pt idx="18">
                  <c:v>256KB</c:v>
                </c:pt>
                <c:pt idx="19">
                  <c:v>512KB</c:v>
                </c:pt>
                <c:pt idx="20">
                  <c:v>1MB</c:v>
                </c:pt>
              </c:strCache>
            </c:strRef>
          </c:cat>
          <c:val>
            <c:numRef>
              <c:f>'32-node-coll'!$L$31:$L$51</c:f>
              <c:numCache>
                <c:formatCode>General</c:formatCode>
                <c:ptCount val="21"/>
                <c:pt idx="0">
                  <c:v>27.16</c:v>
                </c:pt>
                <c:pt idx="1">
                  <c:v>27.19</c:v>
                </c:pt>
                <c:pt idx="2">
                  <c:v>27.21</c:v>
                </c:pt>
                <c:pt idx="3">
                  <c:v>27.29</c:v>
                </c:pt>
                <c:pt idx="4">
                  <c:v>27.49</c:v>
                </c:pt>
                <c:pt idx="5">
                  <c:v>51.98</c:v>
                </c:pt>
                <c:pt idx="6">
                  <c:v>52.31</c:v>
                </c:pt>
                <c:pt idx="7">
                  <c:v>52.96</c:v>
                </c:pt>
                <c:pt idx="8">
                  <c:v>54.68</c:v>
                </c:pt>
                <c:pt idx="9">
                  <c:v>61.64</c:v>
                </c:pt>
                <c:pt idx="10">
                  <c:v>70.05</c:v>
                </c:pt>
                <c:pt idx="11">
                  <c:v>81.400000000000006</c:v>
                </c:pt>
                <c:pt idx="12">
                  <c:v>102.69</c:v>
                </c:pt>
                <c:pt idx="13">
                  <c:v>136.62</c:v>
                </c:pt>
                <c:pt idx="14">
                  <c:v>175.4</c:v>
                </c:pt>
                <c:pt idx="15">
                  <c:v>245.69</c:v>
                </c:pt>
                <c:pt idx="16">
                  <c:v>364.04</c:v>
                </c:pt>
                <c:pt idx="17">
                  <c:v>583.1</c:v>
                </c:pt>
                <c:pt idx="18">
                  <c:v>1027.7</c:v>
                </c:pt>
                <c:pt idx="19">
                  <c:v>1885.88</c:v>
                </c:pt>
                <c:pt idx="20">
                  <c:v>3598.97</c:v>
                </c:pt>
              </c:numCache>
            </c:numRef>
          </c:val>
          <c:smooth val="0"/>
          <c:extLst>
            <c:ext xmlns:c16="http://schemas.microsoft.com/office/drawing/2014/chart" uri="{C3380CC4-5D6E-409C-BE32-E72D297353CC}">
              <c16:uniqueId val="{00000000-7F3F-4D02-B060-C5772197230A}"/>
            </c:ext>
          </c:extLst>
        </c:ser>
        <c:ser>
          <c:idx val="1"/>
          <c:order val="1"/>
          <c:tx>
            <c:strRef>
              <c:f>'32-node-coll'!$M$3</c:f>
              <c:strCache>
                <c:ptCount val="1"/>
                <c:pt idx="0">
                  <c:v>MVP-4.0b</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'32-node-coll'!$A$31:$A$51</c:f>
              <c:strCache>
                <c:ptCount val="21"/>
                <c:pt idx="0">
                  <c:v>1</c:v>
                </c:pt>
                <c:pt idx="1">
                  <c:v>2</c:v>
                </c:pt>
                <c:pt idx="2">
                  <c:v>4</c:v>
                </c:pt>
                <c:pt idx="3">
                  <c:v>8</c:v>
                </c:pt>
                <c:pt idx="4">
                  <c:v>16</c:v>
                </c:pt>
                <c:pt idx="5">
                  <c:v>32</c:v>
                </c:pt>
                <c:pt idx="6">
                  <c:v>64</c:v>
                </c:pt>
                <c:pt idx="7">
                  <c:v>128</c:v>
                </c:pt>
                <c:pt idx="8">
                  <c:v>256</c:v>
                </c:pt>
                <c:pt idx="9">
                  <c:v>512</c:v>
                </c:pt>
                <c:pt idx="10">
                  <c:v>1KB</c:v>
                </c:pt>
                <c:pt idx="11">
                  <c:v>2KB</c:v>
                </c:pt>
                <c:pt idx="12">
                  <c:v>4KB</c:v>
                </c:pt>
                <c:pt idx="13">
                  <c:v>8KB</c:v>
                </c:pt>
                <c:pt idx="14">
                  <c:v>16KB</c:v>
                </c:pt>
                <c:pt idx="15">
                  <c:v>32KB</c:v>
                </c:pt>
                <c:pt idx="16">
                  <c:v>64KB</c:v>
                </c:pt>
                <c:pt idx="17">
                  <c:v>128KB</c:v>
                </c:pt>
                <c:pt idx="18">
                  <c:v>256KB</c:v>
                </c:pt>
                <c:pt idx="19">
                  <c:v>512KB</c:v>
                </c:pt>
                <c:pt idx="20">
                  <c:v>1MB</c:v>
                </c:pt>
              </c:strCache>
            </c:strRef>
          </c:cat>
          <c:val>
            <c:numRef>
              <c:f>'32-node-coll'!$M$31:$M$51</c:f>
              <c:numCache>
                <c:formatCode>General</c:formatCode>
                <c:ptCount val="21"/>
                <c:pt idx="0">
                  <c:v>26.73</c:v>
                </c:pt>
                <c:pt idx="1">
                  <c:v>26.72</c:v>
                </c:pt>
                <c:pt idx="2">
                  <c:v>26.71</c:v>
                </c:pt>
                <c:pt idx="3">
                  <c:v>26.84</c:v>
                </c:pt>
                <c:pt idx="4">
                  <c:v>26.9</c:v>
                </c:pt>
                <c:pt idx="5">
                  <c:v>51.27</c:v>
                </c:pt>
                <c:pt idx="6">
                  <c:v>51.37</c:v>
                </c:pt>
                <c:pt idx="7">
                  <c:v>52.22</c:v>
                </c:pt>
                <c:pt idx="8">
                  <c:v>53.8</c:v>
                </c:pt>
                <c:pt idx="9">
                  <c:v>59.3</c:v>
                </c:pt>
                <c:pt idx="10">
                  <c:v>66.819999999999993</c:v>
                </c:pt>
                <c:pt idx="11">
                  <c:v>76.7</c:v>
                </c:pt>
                <c:pt idx="12">
                  <c:v>94.31</c:v>
                </c:pt>
                <c:pt idx="13">
                  <c:v>125.52</c:v>
                </c:pt>
                <c:pt idx="14">
                  <c:v>164.64</c:v>
                </c:pt>
                <c:pt idx="15">
                  <c:v>224.95</c:v>
                </c:pt>
                <c:pt idx="16">
                  <c:v>331.26</c:v>
                </c:pt>
                <c:pt idx="17">
                  <c:v>527.03</c:v>
                </c:pt>
                <c:pt idx="18">
                  <c:v>929.34</c:v>
                </c:pt>
                <c:pt idx="19">
                  <c:v>1689.8</c:v>
                </c:pt>
                <c:pt idx="20">
                  <c:v>3190.45</c:v>
                </c:pt>
              </c:numCache>
            </c:numRef>
          </c:val>
          <c:smooth val="0"/>
          <c:extLst>
            <c:ext xmlns:c16="http://schemas.microsoft.com/office/drawing/2014/chart" uri="{C3380CC4-5D6E-409C-BE32-E72D297353CC}">
              <c16:uniqueId val="{00000001-7F3F-4D02-B060-C5772197230A}"/>
            </c:ext>
          </c:extLst>
        </c:ser>
        <c:dLbls>
          <c:showLegendKey val="0"/>
          <c:showVal val="0"/>
          <c:showCatName val="0"/>
          <c:showSerName val="0"/>
          <c:showPercent val="0"/>
          <c:showBubbleSize val="0"/>
        </c:dLbls>
        <c:marker val="1"/>
        <c:smooth val="0"/>
        <c:axId val="921826480"/>
        <c:axId val="921829360"/>
      </c:lineChart>
      <c:catAx>
        <c:axId val="921826480"/>
        <c:scaling>
          <c:orientation val="minMax"/>
        </c:scaling>
        <c:delete val="0"/>
        <c:axPos val="b"/>
        <c:title>
          <c:tx>
            <c:rich>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r>
                  <a:rPr lang="en-US"/>
                  <a:t>Message size (bytes)</a:t>
                </a:r>
              </a:p>
            </c:rich>
          </c:tx>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crossAx val="921829360"/>
        <c:crosses val="autoZero"/>
        <c:auto val="1"/>
        <c:lblAlgn val="ctr"/>
        <c:lblOffset val="100"/>
        <c:noMultiLvlLbl val="0"/>
      </c:catAx>
      <c:valAx>
        <c:axId val="92182936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r>
                  <a:rPr lang="en-US"/>
                  <a:t>Latency (us)</a:t>
                </a:r>
              </a:p>
            </c:rich>
          </c:tx>
          <c:overlay val="0"/>
          <c:spPr>
            <a:noFill/>
            <a:ln>
              <a:noFill/>
            </a:ln>
            <a:effectLst/>
          </c:spPr>
          <c:txPr>
            <a:bodyPr rot="-54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crossAx val="921826480"/>
        <c:crosses val="autoZero"/>
        <c:crossBetween val="between"/>
      </c:valAx>
      <c:spPr>
        <a:noFill/>
        <a:ln>
          <a:noFill/>
        </a:ln>
        <a:effectLst/>
      </c:spPr>
    </c:plotArea>
    <c:legend>
      <c:legendPos val="l"/>
      <c:layout>
        <c:manualLayout>
          <c:xMode val="edge"/>
          <c:yMode val="edge"/>
          <c:x val="0.21434200157604413"/>
          <c:y val="0.21286837275340237"/>
          <c:w val="0.25076525008841982"/>
          <c:h val="0.24265282893131021"/>
        </c:manualLayout>
      </c:layout>
      <c:overlay val="1"/>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100">
          <a:solidFill>
            <a:sysClr val="windowText" lastClr="000000"/>
          </a:solidFill>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'256-node-coll'!$J$3</c:f>
              <c:strCache>
                <c:ptCount val="1"/>
                <c:pt idx="0">
                  <c:v>cray-mpich</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'256-node-coll'!$A$15:$A$24</c:f>
              <c:strCache>
                <c:ptCount val="10"/>
                <c:pt idx="0">
                  <c:v>2KB</c:v>
                </c:pt>
                <c:pt idx="1">
                  <c:v>4KB</c:v>
                </c:pt>
                <c:pt idx="2">
                  <c:v>8KB</c:v>
                </c:pt>
                <c:pt idx="3">
                  <c:v>16KB</c:v>
                </c:pt>
                <c:pt idx="4">
                  <c:v>32KB</c:v>
                </c:pt>
                <c:pt idx="5">
                  <c:v>64KB</c:v>
                </c:pt>
                <c:pt idx="6">
                  <c:v>128KB</c:v>
                </c:pt>
                <c:pt idx="7">
                  <c:v>256KB</c:v>
                </c:pt>
                <c:pt idx="8">
                  <c:v>512KB</c:v>
                </c:pt>
                <c:pt idx="9">
                  <c:v>1MB</c:v>
                </c:pt>
              </c:strCache>
            </c:strRef>
          </c:cat>
          <c:val>
            <c:numRef>
              <c:f>'256-node-coll'!$J$15:$J$24</c:f>
              <c:numCache>
                <c:formatCode>General</c:formatCode>
                <c:ptCount val="10"/>
                <c:pt idx="0">
                  <c:v>108.81</c:v>
                </c:pt>
                <c:pt idx="1">
                  <c:v>145.28</c:v>
                </c:pt>
                <c:pt idx="2">
                  <c:v>160.25</c:v>
                </c:pt>
                <c:pt idx="3">
                  <c:v>205.19</c:v>
                </c:pt>
                <c:pt idx="4">
                  <c:v>267.13</c:v>
                </c:pt>
                <c:pt idx="5">
                  <c:v>382.3</c:v>
                </c:pt>
                <c:pt idx="6">
                  <c:v>579.79999999999995</c:v>
                </c:pt>
                <c:pt idx="7">
                  <c:v>986.43</c:v>
                </c:pt>
                <c:pt idx="8">
                  <c:v>1795.84</c:v>
                </c:pt>
                <c:pt idx="9">
                  <c:v>3415.45</c:v>
                </c:pt>
              </c:numCache>
            </c:numRef>
          </c:val>
          <c:smooth val="0"/>
          <c:extLst>
            <c:ext xmlns:c16="http://schemas.microsoft.com/office/drawing/2014/chart" uri="{C3380CC4-5D6E-409C-BE32-E72D297353CC}">
              <c16:uniqueId val="{00000000-08E2-44BF-8112-B5DFF975041C}"/>
            </c:ext>
          </c:extLst>
        </c:ser>
        <c:ser>
          <c:idx val="1"/>
          <c:order val="1"/>
          <c:tx>
            <c:strRef>
              <c:f>'256-node-coll'!$K$3</c:f>
              <c:strCache>
                <c:ptCount val="1"/>
                <c:pt idx="0">
                  <c:v>MVP-4.0b</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'256-node-coll'!$A$15:$A$24</c:f>
              <c:strCache>
                <c:ptCount val="10"/>
                <c:pt idx="0">
                  <c:v>2KB</c:v>
                </c:pt>
                <c:pt idx="1">
                  <c:v>4KB</c:v>
                </c:pt>
                <c:pt idx="2">
                  <c:v>8KB</c:v>
                </c:pt>
                <c:pt idx="3">
                  <c:v>16KB</c:v>
                </c:pt>
                <c:pt idx="4">
                  <c:v>32KB</c:v>
                </c:pt>
                <c:pt idx="5">
                  <c:v>64KB</c:v>
                </c:pt>
                <c:pt idx="6">
                  <c:v>128KB</c:v>
                </c:pt>
                <c:pt idx="7">
                  <c:v>256KB</c:v>
                </c:pt>
                <c:pt idx="8">
                  <c:v>512KB</c:v>
                </c:pt>
                <c:pt idx="9">
                  <c:v>1MB</c:v>
                </c:pt>
              </c:strCache>
            </c:strRef>
          </c:cat>
          <c:val>
            <c:numRef>
              <c:f>'256-node-coll'!$K$15:$K$24</c:f>
              <c:numCache>
                <c:formatCode>General</c:formatCode>
                <c:ptCount val="10"/>
                <c:pt idx="0">
                  <c:v>105.46</c:v>
                </c:pt>
                <c:pt idx="1">
                  <c:v>151.91999999999999</c:v>
                </c:pt>
                <c:pt idx="2">
                  <c:v>150.25</c:v>
                </c:pt>
                <c:pt idx="3">
                  <c:v>185.56</c:v>
                </c:pt>
                <c:pt idx="4">
                  <c:v>247.17</c:v>
                </c:pt>
                <c:pt idx="5">
                  <c:v>349.96</c:v>
                </c:pt>
                <c:pt idx="6">
                  <c:v>532.51</c:v>
                </c:pt>
                <c:pt idx="7">
                  <c:v>915.95</c:v>
                </c:pt>
                <c:pt idx="8">
                  <c:v>1636.02</c:v>
                </c:pt>
                <c:pt idx="9">
                  <c:v>3054.57</c:v>
                </c:pt>
              </c:numCache>
            </c:numRef>
          </c:val>
          <c:smooth val="0"/>
          <c:extLst>
            <c:ext xmlns:c16="http://schemas.microsoft.com/office/drawing/2014/chart" uri="{C3380CC4-5D6E-409C-BE32-E72D297353CC}">
              <c16:uniqueId val="{00000001-08E2-44BF-8112-B5DFF975041C}"/>
            </c:ext>
          </c:extLst>
        </c:ser>
        <c:dLbls>
          <c:showLegendKey val="0"/>
          <c:showVal val="0"/>
          <c:showCatName val="0"/>
          <c:showSerName val="0"/>
          <c:showPercent val="0"/>
          <c:showBubbleSize val="0"/>
        </c:dLbls>
        <c:marker val="1"/>
        <c:smooth val="0"/>
        <c:axId val="885770319"/>
        <c:axId val="885766479"/>
      </c:lineChart>
      <c:catAx>
        <c:axId val="885770319"/>
        <c:scaling>
          <c:orientation val="minMax"/>
        </c:scaling>
        <c:delete val="0"/>
        <c:axPos val="b"/>
        <c:title>
          <c:tx>
            <c:rich>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r>
                  <a:rPr lang="en-US"/>
                  <a:t>Message Size (bytes)</a:t>
                </a:r>
              </a:p>
            </c:rich>
          </c:tx>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885766479"/>
        <c:crosses val="autoZero"/>
        <c:auto val="1"/>
        <c:lblAlgn val="ctr"/>
        <c:lblOffset val="100"/>
        <c:noMultiLvlLbl val="0"/>
      </c:catAx>
      <c:valAx>
        <c:axId val="88576647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r>
                  <a:rPr lang="en-US"/>
                  <a:t>Latency (us(</a:t>
                </a:r>
              </a:p>
            </c:rich>
          </c:tx>
          <c:overlay val="0"/>
          <c:spPr>
            <a:noFill/>
            <a:ln>
              <a:noFill/>
            </a:ln>
            <a:effectLst/>
          </c:spPr>
          <c:txPr>
            <a:bodyPr rot="-54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885770319"/>
        <c:crosses val="autoZero"/>
        <c:crossBetween val="between"/>
      </c:valAx>
      <c:spPr>
        <a:noFill/>
        <a:ln>
          <a:noFill/>
        </a:ln>
        <a:effectLst/>
      </c:spPr>
    </c:plotArea>
    <c:legend>
      <c:legendPos val="l"/>
      <c:layout>
        <c:manualLayout>
          <c:xMode val="edge"/>
          <c:yMode val="edge"/>
          <c:x val="0.24167795643795087"/>
          <c:y val="0.19581377302098299"/>
          <c:w val="0.26047033272560088"/>
          <c:h val="0.25008355550774858"/>
        </c:manualLayout>
      </c:layout>
      <c:overlay val="1"/>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200">
          <a:solidFill>
            <a:sysClr val="windowText" lastClr="000000"/>
          </a:solidFill>
        </a:defRPr>
      </a:pPr>
      <a:endParaRPr lang="en-U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606938797720755"/>
          <c:y val="7.6122163133825499E-2"/>
          <c:w val="0.79351111397380414"/>
          <c:h val="0.74131055259391099"/>
        </c:manualLayout>
      </c:layout>
      <c:barChart>
        <c:barDir val="col"/>
        <c:grouping val="clustered"/>
        <c:varyColors val="0"/>
        <c:ser>
          <c:idx val="0"/>
          <c:order val="0"/>
          <c:tx>
            <c:strRef>
              <c:f>Sheet1!$B$1</c:f>
              <c:strCache>
                <c:ptCount val="1"/>
                <c:pt idx="0">
                  <c:v>Cray-MPICH</c:v>
                </c:pt>
              </c:strCache>
            </c:strRef>
          </c:tx>
          <c:spPr>
            <a:solidFill>
              <a:schemeClr val="accent1"/>
            </a:solidFill>
            <a:ln>
              <a:noFill/>
            </a:ln>
            <a:effectLst/>
          </c:spPr>
          <c:invertIfNegative val="0"/>
          <c:cat>
            <c:strRef>
              <c:f>Sheet1!$A$2:$A$9</c:f>
              <c:strCache>
                <c:ptCount val="8"/>
                <c:pt idx="0">
                  <c:v>32</c:v>
                </c:pt>
                <c:pt idx="1">
                  <c:v>64</c:v>
                </c:pt>
                <c:pt idx="2">
                  <c:v>128</c:v>
                </c:pt>
                <c:pt idx="3">
                  <c:v>256</c:v>
                </c:pt>
                <c:pt idx="4">
                  <c:v>512</c:v>
                </c:pt>
                <c:pt idx="5">
                  <c:v>1K</c:v>
                </c:pt>
                <c:pt idx="6">
                  <c:v>2K</c:v>
                </c:pt>
                <c:pt idx="7">
                  <c:v>4K</c:v>
                </c:pt>
              </c:strCache>
            </c:strRef>
          </c:cat>
          <c:val>
            <c:numRef>
              <c:f>Sheet1!$B$2:$B$9</c:f>
              <c:numCache>
                <c:formatCode>General</c:formatCode>
                <c:ptCount val="8"/>
                <c:pt idx="0">
                  <c:v>46.63</c:v>
                </c:pt>
                <c:pt idx="1">
                  <c:v>93.09</c:v>
                </c:pt>
                <c:pt idx="2">
                  <c:v>186.14</c:v>
                </c:pt>
                <c:pt idx="3">
                  <c:v>369.6</c:v>
                </c:pt>
                <c:pt idx="4">
                  <c:v>739.1</c:v>
                </c:pt>
                <c:pt idx="5">
                  <c:v>1480.4</c:v>
                </c:pt>
                <c:pt idx="6">
                  <c:v>2967.94</c:v>
                </c:pt>
                <c:pt idx="7">
                  <c:v>5924.62</c:v>
                </c:pt>
              </c:numCache>
            </c:numRef>
          </c:val>
          <c:extLst>
            <c:ext xmlns:c16="http://schemas.microsoft.com/office/drawing/2014/chart" uri="{C3380CC4-5D6E-409C-BE32-E72D297353CC}">
              <c16:uniqueId val="{00000000-54DD-E94A-8611-9A1F00D1502C}"/>
            </c:ext>
          </c:extLst>
        </c:ser>
        <c:ser>
          <c:idx val="1"/>
          <c:order val="1"/>
          <c:tx>
            <c:strRef>
              <c:f>Sheet1!$C$1</c:f>
              <c:strCache>
                <c:ptCount val="1"/>
                <c:pt idx="0">
                  <c:v>MVAPICH-Plus 4.0b</c:v>
                </c:pt>
              </c:strCache>
            </c:strRef>
          </c:tx>
          <c:spPr>
            <a:solidFill>
              <a:schemeClr val="accent2"/>
            </a:solidFill>
            <a:ln>
              <a:noFill/>
            </a:ln>
            <a:effectLst/>
          </c:spPr>
          <c:invertIfNegative val="0"/>
          <c:cat>
            <c:strRef>
              <c:f>Sheet1!$A$2:$A$9</c:f>
              <c:strCache>
                <c:ptCount val="8"/>
                <c:pt idx="0">
                  <c:v>32</c:v>
                </c:pt>
                <c:pt idx="1">
                  <c:v>64</c:v>
                </c:pt>
                <c:pt idx="2">
                  <c:v>128</c:v>
                </c:pt>
                <c:pt idx="3">
                  <c:v>256</c:v>
                </c:pt>
                <c:pt idx="4">
                  <c:v>512</c:v>
                </c:pt>
                <c:pt idx="5">
                  <c:v>1K</c:v>
                </c:pt>
                <c:pt idx="6">
                  <c:v>2K</c:v>
                </c:pt>
                <c:pt idx="7">
                  <c:v>4K</c:v>
                </c:pt>
              </c:strCache>
            </c:strRef>
          </c:cat>
          <c:val>
            <c:numRef>
              <c:f>Sheet1!$C$2:$C$9</c:f>
              <c:numCache>
                <c:formatCode>General</c:formatCode>
                <c:ptCount val="8"/>
                <c:pt idx="0">
                  <c:v>63.86</c:v>
                </c:pt>
                <c:pt idx="1">
                  <c:v>127.4</c:v>
                </c:pt>
                <c:pt idx="2">
                  <c:v>253.99</c:v>
                </c:pt>
                <c:pt idx="3">
                  <c:v>475.44</c:v>
                </c:pt>
                <c:pt idx="4">
                  <c:v>950.87</c:v>
                </c:pt>
                <c:pt idx="5">
                  <c:v>1899.22</c:v>
                </c:pt>
                <c:pt idx="6">
                  <c:v>3794.35</c:v>
                </c:pt>
                <c:pt idx="7">
                  <c:v>7588.3</c:v>
                </c:pt>
              </c:numCache>
            </c:numRef>
          </c:val>
          <c:extLst>
            <c:ext xmlns:c16="http://schemas.microsoft.com/office/drawing/2014/chart" uri="{C3380CC4-5D6E-409C-BE32-E72D297353CC}">
              <c16:uniqueId val="{00000001-54DD-E94A-8611-9A1F00D1502C}"/>
            </c:ext>
          </c:extLst>
        </c:ser>
        <c:dLbls>
          <c:showLegendKey val="0"/>
          <c:showVal val="0"/>
          <c:showCatName val="0"/>
          <c:showSerName val="0"/>
          <c:showPercent val="0"/>
          <c:showBubbleSize val="0"/>
        </c:dLbls>
        <c:gapWidth val="150"/>
        <c:axId val="858963279"/>
        <c:axId val="858847919"/>
      </c:barChart>
      <c:catAx>
        <c:axId val="858963279"/>
        <c:scaling>
          <c:orientation val="minMax"/>
        </c:scaling>
        <c:delete val="0"/>
        <c:axPos val="b"/>
        <c:title>
          <c:tx>
            <c:rich>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r>
                  <a:rPr lang="en-US"/>
                  <a:t>Message Size</a:t>
                </a:r>
              </a:p>
            </c:rich>
          </c:tx>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858847919"/>
        <c:crosses val="autoZero"/>
        <c:auto val="1"/>
        <c:lblAlgn val="ctr"/>
        <c:lblOffset val="100"/>
        <c:noMultiLvlLbl val="0"/>
      </c:catAx>
      <c:valAx>
        <c:axId val="85884791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r>
                  <a:rPr lang="en-US"/>
                  <a:t>Bandwidth (MB/s)</a:t>
                </a:r>
              </a:p>
            </c:rich>
          </c:tx>
          <c:overlay val="0"/>
          <c:spPr>
            <a:noFill/>
            <a:ln>
              <a:noFill/>
            </a:ln>
            <a:effectLst/>
          </c:spPr>
          <c:txPr>
            <a:bodyPr rot="-54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858963279"/>
        <c:crosses val="autoZero"/>
        <c:crossBetween val="between"/>
      </c:valAx>
      <c:spPr>
        <a:noFill/>
        <a:ln>
          <a:noFill/>
        </a:ln>
        <a:effectLst/>
      </c:spPr>
    </c:plotArea>
    <c:legend>
      <c:legendPos val="b"/>
      <c:layout>
        <c:manualLayout>
          <c:xMode val="edge"/>
          <c:yMode val="edge"/>
          <c:x val="0.16410579032723172"/>
          <c:y val="8.9441658684996345E-2"/>
          <c:w val="0.38893058650252527"/>
          <c:h val="0.17546979894858653"/>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377121495408642"/>
          <c:y val="8.2842213063053768E-2"/>
          <c:w val="0.75913644934967772"/>
          <c:h val="0.71206905844818591"/>
        </c:manualLayout>
      </c:layout>
      <c:barChart>
        <c:barDir val="col"/>
        <c:grouping val="clustered"/>
        <c:varyColors val="0"/>
        <c:ser>
          <c:idx val="0"/>
          <c:order val="0"/>
          <c:tx>
            <c:strRef>
              <c:f>Sheet1!$B$1</c:f>
              <c:strCache>
                <c:ptCount val="1"/>
                <c:pt idx="0">
                  <c:v>Cray-MPICH</c:v>
                </c:pt>
              </c:strCache>
            </c:strRef>
          </c:tx>
          <c:spPr>
            <a:solidFill>
              <a:schemeClr val="accent1"/>
            </a:solidFill>
            <a:ln>
              <a:noFill/>
            </a:ln>
            <a:effectLst/>
          </c:spPr>
          <c:invertIfNegative val="0"/>
          <c:cat>
            <c:strRef>
              <c:f>Sheet1!$A$2:$A$11</c:f>
              <c:strCache>
                <c:ptCount val="10"/>
                <c:pt idx="0">
                  <c:v>8K</c:v>
                </c:pt>
                <c:pt idx="1">
                  <c:v>16K</c:v>
                </c:pt>
                <c:pt idx="2">
                  <c:v>32K</c:v>
                </c:pt>
                <c:pt idx="3">
                  <c:v>64K</c:v>
                </c:pt>
                <c:pt idx="4">
                  <c:v>128K</c:v>
                </c:pt>
                <c:pt idx="5">
                  <c:v>256K</c:v>
                </c:pt>
                <c:pt idx="6">
                  <c:v>512K</c:v>
                </c:pt>
                <c:pt idx="7">
                  <c:v>1M</c:v>
                </c:pt>
                <c:pt idx="8">
                  <c:v>2M</c:v>
                </c:pt>
                <c:pt idx="9">
                  <c:v>4M</c:v>
                </c:pt>
              </c:strCache>
            </c:strRef>
          </c:cat>
          <c:val>
            <c:numRef>
              <c:f>Sheet1!$B$2:$B$11</c:f>
              <c:numCache>
                <c:formatCode>General</c:formatCode>
                <c:ptCount val="10"/>
                <c:pt idx="0">
                  <c:v>10955.04</c:v>
                </c:pt>
                <c:pt idx="1">
                  <c:v>21795.83</c:v>
                </c:pt>
                <c:pt idx="2">
                  <c:v>26653.69</c:v>
                </c:pt>
                <c:pt idx="3">
                  <c:v>31295.41</c:v>
                </c:pt>
                <c:pt idx="4">
                  <c:v>34255.61</c:v>
                </c:pt>
                <c:pt idx="5">
                  <c:v>36044.550000000003</c:v>
                </c:pt>
                <c:pt idx="6">
                  <c:v>36987.120000000003</c:v>
                </c:pt>
                <c:pt idx="7">
                  <c:v>37525.910000000003</c:v>
                </c:pt>
                <c:pt idx="8">
                  <c:v>37784.629999999997</c:v>
                </c:pt>
                <c:pt idx="9">
                  <c:v>37918.06</c:v>
                </c:pt>
              </c:numCache>
            </c:numRef>
          </c:val>
          <c:extLst>
            <c:ext xmlns:c16="http://schemas.microsoft.com/office/drawing/2014/chart" uri="{C3380CC4-5D6E-409C-BE32-E72D297353CC}">
              <c16:uniqueId val="{00000000-7FD4-864D-8E52-80E0079AC288}"/>
            </c:ext>
          </c:extLst>
        </c:ser>
        <c:ser>
          <c:idx val="1"/>
          <c:order val="1"/>
          <c:tx>
            <c:strRef>
              <c:f>Sheet1!$C$1</c:f>
              <c:strCache>
                <c:ptCount val="1"/>
                <c:pt idx="0">
                  <c:v>MVAPICH-Plus 4.0b</c:v>
                </c:pt>
              </c:strCache>
            </c:strRef>
          </c:tx>
          <c:spPr>
            <a:solidFill>
              <a:schemeClr val="accent2"/>
            </a:solidFill>
            <a:ln>
              <a:noFill/>
            </a:ln>
            <a:effectLst/>
          </c:spPr>
          <c:invertIfNegative val="0"/>
          <c:cat>
            <c:strRef>
              <c:f>Sheet1!$A$2:$A$11</c:f>
              <c:strCache>
                <c:ptCount val="10"/>
                <c:pt idx="0">
                  <c:v>8K</c:v>
                </c:pt>
                <c:pt idx="1">
                  <c:v>16K</c:v>
                </c:pt>
                <c:pt idx="2">
                  <c:v>32K</c:v>
                </c:pt>
                <c:pt idx="3">
                  <c:v>64K</c:v>
                </c:pt>
                <c:pt idx="4">
                  <c:v>128K</c:v>
                </c:pt>
                <c:pt idx="5">
                  <c:v>256K</c:v>
                </c:pt>
                <c:pt idx="6">
                  <c:v>512K</c:v>
                </c:pt>
                <c:pt idx="7">
                  <c:v>1M</c:v>
                </c:pt>
                <c:pt idx="8">
                  <c:v>2M</c:v>
                </c:pt>
                <c:pt idx="9">
                  <c:v>4M</c:v>
                </c:pt>
              </c:strCache>
            </c:strRef>
          </c:cat>
          <c:val>
            <c:numRef>
              <c:f>Sheet1!$C$2:$C$11</c:f>
              <c:numCache>
                <c:formatCode>General</c:formatCode>
                <c:ptCount val="10"/>
                <c:pt idx="0">
                  <c:v>13303.49</c:v>
                </c:pt>
                <c:pt idx="1">
                  <c:v>21255.58</c:v>
                </c:pt>
                <c:pt idx="2">
                  <c:v>28506.720000000001</c:v>
                </c:pt>
                <c:pt idx="3">
                  <c:v>32676.22</c:v>
                </c:pt>
                <c:pt idx="4">
                  <c:v>35109</c:v>
                </c:pt>
                <c:pt idx="5">
                  <c:v>36494.82</c:v>
                </c:pt>
                <c:pt idx="6">
                  <c:v>37229.89</c:v>
                </c:pt>
                <c:pt idx="7">
                  <c:v>37644.93</c:v>
                </c:pt>
                <c:pt idx="8">
                  <c:v>37842.199999999997</c:v>
                </c:pt>
                <c:pt idx="9">
                  <c:v>37951.96</c:v>
                </c:pt>
              </c:numCache>
            </c:numRef>
          </c:val>
          <c:extLst>
            <c:ext xmlns:c16="http://schemas.microsoft.com/office/drawing/2014/chart" uri="{C3380CC4-5D6E-409C-BE32-E72D297353CC}">
              <c16:uniqueId val="{00000001-7FD4-864D-8E52-80E0079AC288}"/>
            </c:ext>
          </c:extLst>
        </c:ser>
        <c:dLbls>
          <c:showLegendKey val="0"/>
          <c:showVal val="0"/>
          <c:showCatName val="0"/>
          <c:showSerName val="0"/>
          <c:showPercent val="0"/>
          <c:showBubbleSize val="0"/>
        </c:dLbls>
        <c:gapWidth val="150"/>
        <c:axId val="858963279"/>
        <c:axId val="858847919"/>
      </c:barChart>
      <c:catAx>
        <c:axId val="858963279"/>
        <c:scaling>
          <c:orientation val="minMax"/>
        </c:scaling>
        <c:delete val="0"/>
        <c:axPos val="b"/>
        <c:title>
          <c:tx>
            <c:rich>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r>
                  <a:rPr lang="en-US"/>
                  <a:t>Message Size</a:t>
                </a:r>
              </a:p>
            </c:rich>
          </c:tx>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858847919"/>
        <c:crosses val="autoZero"/>
        <c:auto val="1"/>
        <c:lblAlgn val="ctr"/>
        <c:lblOffset val="100"/>
        <c:noMultiLvlLbl val="0"/>
      </c:catAx>
      <c:valAx>
        <c:axId val="85884791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r>
                  <a:rPr lang="en-US"/>
                  <a:t>Bandwidth (MB/s)</a:t>
                </a:r>
              </a:p>
            </c:rich>
          </c:tx>
          <c:overlay val="0"/>
          <c:spPr>
            <a:noFill/>
            <a:ln>
              <a:noFill/>
            </a:ln>
            <a:effectLst/>
          </c:spPr>
          <c:txPr>
            <a:bodyPr rot="-54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858963279"/>
        <c:crosses val="autoZero"/>
        <c:crossBetween val="between"/>
      </c:valAx>
      <c:spPr>
        <a:noFill/>
        <a:ln>
          <a:noFill/>
        </a:ln>
        <a:effectLst/>
      </c:spPr>
    </c:plotArea>
    <c:legend>
      <c:legendPos val="b"/>
      <c:layout>
        <c:manualLayout>
          <c:xMode val="edge"/>
          <c:yMode val="edge"/>
          <c:x val="0.16880696023176539"/>
          <c:y val="2.9508403126637566E-3"/>
          <c:w val="0.76174664995988906"/>
          <c:h val="8.6028048943044111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606938797720755"/>
          <c:y val="5.7354404126057669E-2"/>
          <c:w val="0.80761481280763925"/>
          <c:h val="0.7600785566139896"/>
        </c:manualLayout>
      </c:layout>
      <c:lineChart>
        <c:grouping val="standard"/>
        <c:varyColors val="0"/>
        <c:ser>
          <c:idx val="0"/>
          <c:order val="0"/>
          <c:tx>
            <c:strRef>
              <c:f>Sheet1!$B$1</c:f>
              <c:strCache>
                <c:ptCount val="1"/>
                <c:pt idx="0">
                  <c:v>Cray-MPICH</c:v>
                </c:pt>
              </c:strCache>
            </c:strRef>
          </c:tx>
          <c:spPr>
            <a:ln w="28575" cap="rnd">
              <a:solidFill>
                <a:schemeClr val="accent1"/>
              </a:solidFill>
              <a:round/>
            </a:ln>
            <a:effectLst/>
          </c:spPr>
          <c:marker>
            <c:symbol val="square"/>
            <c:size val="5"/>
            <c:spPr>
              <a:solidFill>
                <a:schemeClr val="accent1"/>
              </a:solidFill>
              <a:ln w="9525">
                <a:solidFill>
                  <a:schemeClr val="accent1"/>
                </a:solidFill>
              </a:ln>
              <a:effectLst/>
            </c:spPr>
          </c:marker>
          <c:cat>
            <c:strRef>
              <c:f>Sheet1!$A$2:$A$14</c:f>
              <c:strCache>
                <c:ptCount val="13"/>
                <c:pt idx="0">
                  <c:v>1</c:v>
                </c:pt>
                <c:pt idx="1">
                  <c:v>2</c:v>
                </c:pt>
                <c:pt idx="2">
                  <c:v>4</c:v>
                </c:pt>
                <c:pt idx="3">
                  <c:v>8</c:v>
                </c:pt>
                <c:pt idx="4">
                  <c:v>16</c:v>
                </c:pt>
                <c:pt idx="5">
                  <c:v>32</c:v>
                </c:pt>
                <c:pt idx="6">
                  <c:v>64</c:v>
                </c:pt>
                <c:pt idx="7">
                  <c:v>128</c:v>
                </c:pt>
                <c:pt idx="8">
                  <c:v>256</c:v>
                </c:pt>
                <c:pt idx="9">
                  <c:v>512</c:v>
                </c:pt>
                <c:pt idx="10">
                  <c:v>1K</c:v>
                </c:pt>
                <c:pt idx="11">
                  <c:v>2K</c:v>
                </c:pt>
                <c:pt idx="12">
                  <c:v>4K</c:v>
                </c:pt>
              </c:strCache>
            </c:strRef>
          </c:cat>
          <c:val>
            <c:numRef>
              <c:f>Sheet1!$B$2:$B$14</c:f>
              <c:numCache>
                <c:formatCode>General</c:formatCode>
                <c:ptCount val="13"/>
                <c:pt idx="0">
                  <c:v>4.1100000000000003</c:v>
                </c:pt>
                <c:pt idx="1">
                  <c:v>4.1100000000000003</c:v>
                </c:pt>
                <c:pt idx="2">
                  <c:v>4.0999999999999996</c:v>
                </c:pt>
                <c:pt idx="3">
                  <c:v>4.0999999999999996</c:v>
                </c:pt>
                <c:pt idx="4">
                  <c:v>4.1100000000000003</c:v>
                </c:pt>
                <c:pt idx="5">
                  <c:v>4.1100000000000003</c:v>
                </c:pt>
                <c:pt idx="6">
                  <c:v>3.57</c:v>
                </c:pt>
                <c:pt idx="7">
                  <c:v>3.75</c:v>
                </c:pt>
                <c:pt idx="8">
                  <c:v>4.72</c:v>
                </c:pt>
                <c:pt idx="9">
                  <c:v>4.79</c:v>
                </c:pt>
                <c:pt idx="10">
                  <c:v>10.92</c:v>
                </c:pt>
                <c:pt idx="11">
                  <c:v>11.21</c:v>
                </c:pt>
                <c:pt idx="12">
                  <c:v>11.4</c:v>
                </c:pt>
              </c:numCache>
            </c:numRef>
          </c:val>
          <c:smooth val="0"/>
          <c:extLst>
            <c:ext xmlns:c16="http://schemas.microsoft.com/office/drawing/2014/chart" uri="{C3380CC4-5D6E-409C-BE32-E72D297353CC}">
              <c16:uniqueId val="{00000000-9DB0-6041-BB9A-2DDD6F88BB0F}"/>
            </c:ext>
          </c:extLst>
        </c:ser>
        <c:ser>
          <c:idx val="1"/>
          <c:order val="1"/>
          <c:tx>
            <c:strRef>
              <c:f>Sheet1!$C$1</c:f>
              <c:strCache>
                <c:ptCount val="1"/>
                <c:pt idx="0">
                  <c:v>MVAPICH-Plus 4.0b</c:v>
                </c:pt>
              </c:strCache>
            </c:strRef>
          </c:tx>
          <c:spPr>
            <a:ln w="28575" cap="rnd">
              <a:solidFill>
                <a:schemeClr val="accent2"/>
              </a:solidFill>
              <a:round/>
            </a:ln>
            <a:effectLst/>
          </c:spPr>
          <c:marker>
            <c:symbol val="square"/>
            <c:size val="5"/>
            <c:spPr>
              <a:solidFill>
                <a:schemeClr val="accent2"/>
              </a:solidFill>
              <a:ln w="9525">
                <a:solidFill>
                  <a:schemeClr val="accent2"/>
                </a:solidFill>
              </a:ln>
              <a:effectLst/>
            </c:spPr>
          </c:marker>
          <c:cat>
            <c:strRef>
              <c:f>Sheet1!$A$2:$A$14</c:f>
              <c:strCache>
                <c:ptCount val="13"/>
                <c:pt idx="0">
                  <c:v>1</c:v>
                </c:pt>
                <c:pt idx="1">
                  <c:v>2</c:v>
                </c:pt>
                <c:pt idx="2">
                  <c:v>4</c:v>
                </c:pt>
                <c:pt idx="3">
                  <c:v>8</c:v>
                </c:pt>
                <c:pt idx="4">
                  <c:v>16</c:v>
                </c:pt>
                <c:pt idx="5">
                  <c:v>32</c:v>
                </c:pt>
                <c:pt idx="6">
                  <c:v>64</c:v>
                </c:pt>
                <c:pt idx="7">
                  <c:v>128</c:v>
                </c:pt>
                <c:pt idx="8">
                  <c:v>256</c:v>
                </c:pt>
                <c:pt idx="9">
                  <c:v>512</c:v>
                </c:pt>
                <c:pt idx="10">
                  <c:v>1K</c:v>
                </c:pt>
                <c:pt idx="11">
                  <c:v>2K</c:v>
                </c:pt>
                <c:pt idx="12">
                  <c:v>4K</c:v>
                </c:pt>
              </c:strCache>
            </c:strRef>
          </c:cat>
          <c:val>
            <c:numRef>
              <c:f>Sheet1!$C$2:$C$14</c:f>
              <c:numCache>
                <c:formatCode>General</c:formatCode>
                <c:ptCount val="13"/>
                <c:pt idx="0">
                  <c:v>3.94</c:v>
                </c:pt>
                <c:pt idx="1">
                  <c:v>3.91</c:v>
                </c:pt>
                <c:pt idx="2">
                  <c:v>3.92</c:v>
                </c:pt>
                <c:pt idx="3">
                  <c:v>3.91</c:v>
                </c:pt>
                <c:pt idx="4">
                  <c:v>3.91</c:v>
                </c:pt>
                <c:pt idx="5">
                  <c:v>3.92</c:v>
                </c:pt>
                <c:pt idx="6">
                  <c:v>3.67</c:v>
                </c:pt>
                <c:pt idx="7">
                  <c:v>3.77</c:v>
                </c:pt>
                <c:pt idx="8">
                  <c:v>4.74</c:v>
                </c:pt>
                <c:pt idx="9">
                  <c:v>4.7699999999999996</c:v>
                </c:pt>
                <c:pt idx="10">
                  <c:v>4.8899999999999997</c:v>
                </c:pt>
                <c:pt idx="11">
                  <c:v>5.0599999999999996</c:v>
                </c:pt>
                <c:pt idx="12">
                  <c:v>5.19</c:v>
                </c:pt>
              </c:numCache>
            </c:numRef>
          </c:val>
          <c:smooth val="0"/>
          <c:extLst>
            <c:ext xmlns:c16="http://schemas.microsoft.com/office/drawing/2014/chart" uri="{C3380CC4-5D6E-409C-BE32-E72D297353CC}">
              <c16:uniqueId val="{00000001-9DB0-6041-BB9A-2DDD6F88BB0F}"/>
            </c:ext>
          </c:extLst>
        </c:ser>
        <c:dLbls>
          <c:showLegendKey val="0"/>
          <c:showVal val="0"/>
          <c:showCatName val="0"/>
          <c:showSerName val="0"/>
          <c:showPercent val="0"/>
          <c:showBubbleSize val="0"/>
        </c:dLbls>
        <c:marker val="1"/>
        <c:smooth val="0"/>
        <c:axId val="858963279"/>
        <c:axId val="858847919"/>
      </c:lineChart>
      <c:catAx>
        <c:axId val="858963279"/>
        <c:scaling>
          <c:orientation val="minMax"/>
        </c:scaling>
        <c:delete val="0"/>
        <c:axPos val="b"/>
        <c:title>
          <c:tx>
            <c:rich>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r>
                  <a:rPr lang="en-US"/>
                  <a:t>Message Size</a:t>
                </a:r>
              </a:p>
            </c:rich>
          </c:tx>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858847919"/>
        <c:crosses val="autoZero"/>
        <c:auto val="1"/>
        <c:lblAlgn val="ctr"/>
        <c:lblOffset val="100"/>
        <c:tickLblSkip val="2"/>
        <c:noMultiLvlLbl val="0"/>
      </c:catAx>
      <c:valAx>
        <c:axId val="85884791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r>
                  <a:rPr lang="en-US"/>
                  <a:t>Latency (us)</a:t>
                </a:r>
              </a:p>
            </c:rich>
          </c:tx>
          <c:overlay val="0"/>
          <c:spPr>
            <a:noFill/>
            <a:ln>
              <a:noFill/>
            </a:ln>
            <a:effectLst/>
          </c:spPr>
          <c:txPr>
            <a:bodyPr rot="-54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858963279"/>
        <c:crosses val="autoZero"/>
        <c:crossBetween val="between"/>
      </c:valAx>
      <c:spPr>
        <a:noFill/>
        <a:ln>
          <a:noFill/>
        </a:ln>
        <a:effectLst/>
      </c:spPr>
    </c:plotArea>
    <c:legend>
      <c:legendPos val="b"/>
      <c:layout>
        <c:manualLayout>
          <c:xMode val="edge"/>
          <c:yMode val="edge"/>
          <c:x val="0.16880702327184344"/>
          <c:y val="6.4871983648058379E-2"/>
          <c:w val="0.43285287912842935"/>
          <c:h val="0.24709829421684959"/>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606938797720755"/>
          <c:y val="5.7354404126057669E-2"/>
          <c:w val="0.80761481280763925"/>
          <c:h val="0.7600785566139896"/>
        </c:manualLayout>
      </c:layout>
      <c:lineChart>
        <c:grouping val="standard"/>
        <c:varyColors val="0"/>
        <c:ser>
          <c:idx val="0"/>
          <c:order val="0"/>
          <c:tx>
            <c:strRef>
              <c:f>Sheet1!$B$1</c:f>
              <c:strCache>
                <c:ptCount val="1"/>
                <c:pt idx="0">
                  <c:v>Cray-MPICH</c:v>
                </c:pt>
              </c:strCache>
            </c:strRef>
          </c:tx>
          <c:spPr>
            <a:ln w="28575" cap="rnd">
              <a:solidFill>
                <a:schemeClr val="accent1"/>
              </a:solidFill>
              <a:round/>
            </a:ln>
            <a:effectLst/>
          </c:spPr>
          <c:marker>
            <c:symbol val="square"/>
            <c:size val="5"/>
            <c:spPr>
              <a:solidFill>
                <a:schemeClr val="accent1"/>
              </a:solidFill>
              <a:ln w="9525">
                <a:solidFill>
                  <a:schemeClr val="accent1"/>
                </a:solidFill>
              </a:ln>
              <a:effectLst/>
            </c:spPr>
          </c:marker>
          <c:cat>
            <c:strRef>
              <c:f>Sheet1!$A$2:$A$7</c:f>
              <c:strCache>
                <c:ptCount val="6"/>
                <c:pt idx="0">
                  <c:v>8K</c:v>
                </c:pt>
                <c:pt idx="1">
                  <c:v>16K</c:v>
                </c:pt>
                <c:pt idx="2">
                  <c:v>32K</c:v>
                </c:pt>
                <c:pt idx="3">
                  <c:v>64K</c:v>
                </c:pt>
                <c:pt idx="4">
                  <c:v>128K</c:v>
                </c:pt>
                <c:pt idx="5">
                  <c:v>256K</c:v>
                </c:pt>
              </c:strCache>
            </c:strRef>
          </c:cat>
          <c:val>
            <c:numRef>
              <c:f>Sheet1!$B$2:$B$7</c:f>
              <c:numCache>
                <c:formatCode>General</c:formatCode>
                <c:ptCount val="6"/>
                <c:pt idx="0">
                  <c:v>17.13</c:v>
                </c:pt>
                <c:pt idx="1">
                  <c:v>17.68</c:v>
                </c:pt>
                <c:pt idx="2">
                  <c:v>21.03</c:v>
                </c:pt>
                <c:pt idx="3">
                  <c:v>23.43</c:v>
                </c:pt>
                <c:pt idx="4">
                  <c:v>28.01</c:v>
                </c:pt>
                <c:pt idx="5">
                  <c:v>36.92</c:v>
                </c:pt>
              </c:numCache>
            </c:numRef>
          </c:val>
          <c:smooth val="0"/>
          <c:extLst>
            <c:ext xmlns:c16="http://schemas.microsoft.com/office/drawing/2014/chart" uri="{C3380CC4-5D6E-409C-BE32-E72D297353CC}">
              <c16:uniqueId val="{00000000-C6FF-1746-89AB-1ED1D139AC92}"/>
            </c:ext>
          </c:extLst>
        </c:ser>
        <c:ser>
          <c:idx val="1"/>
          <c:order val="1"/>
          <c:tx>
            <c:strRef>
              <c:f>Sheet1!$C$1</c:f>
              <c:strCache>
                <c:ptCount val="1"/>
                <c:pt idx="0">
                  <c:v>MVAPICH-Plus 4.0b</c:v>
                </c:pt>
              </c:strCache>
            </c:strRef>
          </c:tx>
          <c:spPr>
            <a:ln w="28575" cap="rnd">
              <a:solidFill>
                <a:schemeClr val="accent2"/>
              </a:solidFill>
              <a:round/>
            </a:ln>
            <a:effectLst/>
          </c:spPr>
          <c:marker>
            <c:symbol val="square"/>
            <c:size val="5"/>
            <c:spPr>
              <a:solidFill>
                <a:schemeClr val="accent2"/>
              </a:solidFill>
              <a:ln w="9525">
                <a:solidFill>
                  <a:schemeClr val="accent2"/>
                </a:solidFill>
              </a:ln>
              <a:effectLst/>
            </c:spPr>
          </c:marker>
          <c:cat>
            <c:strRef>
              <c:f>Sheet1!$A$2:$A$7</c:f>
              <c:strCache>
                <c:ptCount val="6"/>
                <c:pt idx="0">
                  <c:v>8K</c:v>
                </c:pt>
                <c:pt idx="1">
                  <c:v>16K</c:v>
                </c:pt>
                <c:pt idx="2">
                  <c:v>32K</c:v>
                </c:pt>
                <c:pt idx="3">
                  <c:v>64K</c:v>
                </c:pt>
                <c:pt idx="4">
                  <c:v>128K</c:v>
                </c:pt>
                <c:pt idx="5">
                  <c:v>256K</c:v>
                </c:pt>
              </c:strCache>
            </c:strRef>
          </c:cat>
          <c:val>
            <c:numRef>
              <c:f>Sheet1!$C$2:$C$7</c:f>
              <c:numCache>
                <c:formatCode>General</c:formatCode>
                <c:ptCount val="6"/>
                <c:pt idx="0">
                  <c:v>7.92</c:v>
                </c:pt>
                <c:pt idx="1">
                  <c:v>8.92</c:v>
                </c:pt>
                <c:pt idx="2">
                  <c:v>10.39</c:v>
                </c:pt>
                <c:pt idx="3">
                  <c:v>12.45</c:v>
                </c:pt>
                <c:pt idx="4">
                  <c:v>19.8</c:v>
                </c:pt>
                <c:pt idx="5">
                  <c:v>31.54</c:v>
                </c:pt>
              </c:numCache>
            </c:numRef>
          </c:val>
          <c:smooth val="0"/>
          <c:extLst>
            <c:ext xmlns:c16="http://schemas.microsoft.com/office/drawing/2014/chart" uri="{C3380CC4-5D6E-409C-BE32-E72D297353CC}">
              <c16:uniqueId val="{00000001-C6FF-1746-89AB-1ED1D139AC92}"/>
            </c:ext>
          </c:extLst>
        </c:ser>
        <c:dLbls>
          <c:showLegendKey val="0"/>
          <c:showVal val="0"/>
          <c:showCatName val="0"/>
          <c:showSerName val="0"/>
          <c:showPercent val="0"/>
          <c:showBubbleSize val="0"/>
        </c:dLbls>
        <c:marker val="1"/>
        <c:smooth val="0"/>
        <c:axId val="858963279"/>
        <c:axId val="858847919"/>
      </c:lineChart>
      <c:catAx>
        <c:axId val="858963279"/>
        <c:scaling>
          <c:orientation val="minMax"/>
        </c:scaling>
        <c:delete val="0"/>
        <c:axPos val="b"/>
        <c:title>
          <c:tx>
            <c:rich>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r>
                  <a:rPr lang="en-US"/>
                  <a:t>Message Size</a:t>
                </a:r>
              </a:p>
            </c:rich>
          </c:tx>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858847919"/>
        <c:crosses val="autoZero"/>
        <c:auto val="1"/>
        <c:lblAlgn val="ctr"/>
        <c:lblOffset val="100"/>
        <c:tickLblSkip val="1"/>
        <c:noMultiLvlLbl val="0"/>
      </c:catAx>
      <c:valAx>
        <c:axId val="85884791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r>
                  <a:rPr lang="en-US"/>
                  <a:t>Latency (us)</a:t>
                </a:r>
              </a:p>
            </c:rich>
          </c:tx>
          <c:overlay val="0"/>
          <c:spPr>
            <a:noFill/>
            <a:ln>
              <a:noFill/>
            </a:ln>
            <a:effectLst/>
          </c:spPr>
          <c:txPr>
            <a:bodyPr rot="-54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858963279"/>
        <c:crosses val="autoZero"/>
        <c:crossBetween val="between"/>
      </c:valAx>
      <c:spPr>
        <a:noFill/>
        <a:ln>
          <a:noFill/>
        </a:ln>
        <a:effectLst/>
      </c:spPr>
    </c:plotArea>
    <c:legend>
      <c:legendPos val="b"/>
      <c:layout>
        <c:manualLayout>
          <c:xMode val="edge"/>
          <c:yMode val="edge"/>
          <c:x val="0.17957638440307713"/>
          <c:y val="6.6931686870935925E-2"/>
          <c:w val="0.51209223970873219"/>
          <c:h val="0.17078309353122084"/>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427678564487774"/>
          <c:y val="5.7354404126057669E-2"/>
          <c:w val="0.77940741513996903"/>
          <c:h val="0.7600785566139896"/>
        </c:manualLayout>
      </c:layout>
      <c:lineChart>
        <c:grouping val="standard"/>
        <c:varyColors val="0"/>
        <c:ser>
          <c:idx val="0"/>
          <c:order val="0"/>
          <c:tx>
            <c:strRef>
              <c:f>Sheet1!$B$1</c:f>
              <c:strCache>
                <c:ptCount val="1"/>
                <c:pt idx="0">
                  <c:v>Cray-MPICH</c:v>
                </c:pt>
              </c:strCache>
            </c:strRef>
          </c:tx>
          <c:spPr>
            <a:ln w="28575" cap="rnd">
              <a:solidFill>
                <a:schemeClr val="accent1"/>
              </a:solidFill>
              <a:round/>
            </a:ln>
            <a:effectLst/>
          </c:spPr>
          <c:marker>
            <c:symbol val="square"/>
            <c:size val="5"/>
            <c:spPr>
              <a:solidFill>
                <a:schemeClr val="accent1"/>
              </a:solidFill>
              <a:ln w="9525">
                <a:solidFill>
                  <a:schemeClr val="accent1"/>
                </a:solidFill>
              </a:ln>
              <a:effectLst/>
            </c:spPr>
          </c:marker>
          <c:cat>
            <c:strRef>
              <c:f>Sheet1!$A$2:$A$12</c:f>
              <c:strCache>
                <c:ptCount val="11"/>
                <c:pt idx="0">
                  <c:v>1M</c:v>
                </c:pt>
                <c:pt idx="1">
                  <c:v>2M</c:v>
                </c:pt>
                <c:pt idx="2">
                  <c:v>4M</c:v>
                </c:pt>
                <c:pt idx="3">
                  <c:v>8M</c:v>
                </c:pt>
                <c:pt idx="4">
                  <c:v>16M</c:v>
                </c:pt>
                <c:pt idx="5">
                  <c:v>32M</c:v>
                </c:pt>
                <c:pt idx="6">
                  <c:v>64M</c:v>
                </c:pt>
                <c:pt idx="7">
                  <c:v>128M</c:v>
                </c:pt>
                <c:pt idx="8">
                  <c:v>256M</c:v>
                </c:pt>
                <c:pt idx="9">
                  <c:v>512M</c:v>
                </c:pt>
                <c:pt idx="10">
                  <c:v>1G</c:v>
                </c:pt>
              </c:strCache>
            </c:strRef>
          </c:cat>
          <c:val>
            <c:numRef>
              <c:f>Sheet1!$B$2:$B$12</c:f>
              <c:numCache>
                <c:formatCode>General</c:formatCode>
                <c:ptCount val="11"/>
                <c:pt idx="0">
                  <c:v>165.21</c:v>
                </c:pt>
                <c:pt idx="1">
                  <c:v>214.84</c:v>
                </c:pt>
                <c:pt idx="2">
                  <c:v>316.98</c:v>
                </c:pt>
                <c:pt idx="3">
                  <c:v>520.02</c:v>
                </c:pt>
                <c:pt idx="4">
                  <c:v>1041.8699999999999</c:v>
                </c:pt>
                <c:pt idx="5">
                  <c:v>2087.44</c:v>
                </c:pt>
                <c:pt idx="6">
                  <c:v>4178.74</c:v>
                </c:pt>
                <c:pt idx="7">
                  <c:v>8432.08</c:v>
                </c:pt>
                <c:pt idx="8">
                  <c:v>16881.52</c:v>
                </c:pt>
                <c:pt idx="9">
                  <c:v>33794.080000000002</c:v>
                </c:pt>
                <c:pt idx="10">
                  <c:v>67565.740000000005</c:v>
                </c:pt>
              </c:numCache>
            </c:numRef>
          </c:val>
          <c:smooth val="0"/>
          <c:extLst>
            <c:ext xmlns:c16="http://schemas.microsoft.com/office/drawing/2014/chart" uri="{C3380CC4-5D6E-409C-BE32-E72D297353CC}">
              <c16:uniqueId val="{00000000-FCB8-574C-9BD5-BC947DB5A23B}"/>
            </c:ext>
          </c:extLst>
        </c:ser>
        <c:ser>
          <c:idx val="1"/>
          <c:order val="1"/>
          <c:tx>
            <c:strRef>
              <c:f>Sheet1!$C$1</c:f>
              <c:strCache>
                <c:ptCount val="1"/>
                <c:pt idx="0">
                  <c:v>MVAPICH-Plus 4.0b</c:v>
                </c:pt>
              </c:strCache>
            </c:strRef>
          </c:tx>
          <c:spPr>
            <a:ln w="28575" cap="rnd">
              <a:solidFill>
                <a:schemeClr val="accent2"/>
              </a:solidFill>
              <a:round/>
            </a:ln>
            <a:effectLst/>
          </c:spPr>
          <c:marker>
            <c:symbol val="square"/>
            <c:size val="5"/>
            <c:spPr>
              <a:solidFill>
                <a:schemeClr val="accent2"/>
              </a:solidFill>
              <a:ln w="9525">
                <a:solidFill>
                  <a:schemeClr val="accent2"/>
                </a:solidFill>
              </a:ln>
              <a:effectLst/>
            </c:spPr>
          </c:marker>
          <c:cat>
            <c:strRef>
              <c:f>Sheet1!$A$2:$A$12</c:f>
              <c:strCache>
                <c:ptCount val="11"/>
                <c:pt idx="0">
                  <c:v>1M</c:v>
                </c:pt>
                <c:pt idx="1">
                  <c:v>2M</c:v>
                </c:pt>
                <c:pt idx="2">
                  <c:v>4M</c:v>
                </c:pt>
                <c:pt idx="3">
                  <c:v>8M</c:v>
                </c:pt>
                <c:pt idx="4">
                  <c:v>16M</c:v>
                </c:pt>
                <c:pt idx="5">
                  <c:v>32M</c:v>
                </c:pt>
                <c:pt idx="6">
                  <c:v>64M</c:v>
                </c:pt>
                <c:pt idx="7">
                  <c:v>128M</c:v>
                </c:pt>
                <c:pt idx="8">
                  <c:v>256M</c:v>
                </c:pt>
                <c:pt idx="9">
                  <c:v>512M</c:v>
                </c:pt>
                <c:pt idx="10">
                  <c:v>1G</c:v>
                </c:pt>
              </c:strCache>
            </c:strRef>
          </c:cat>
          <c:val>
            <c:numRef>
              <c:f>Sheet1!$C$2:$C$12</c:f>
              <c:numCache>
                <c:formatCode>General</c:formatCode>
                <c:ptCount val="11"/>
                <c:pt idx="0">
                  <c:v>310.47000000000003</c:v>
                </c:pt>
                <c:pt idx="1">
                  <c:v>354.23</c:v>
                </c:pt>
                <c:pt idx="2">
                  <c:v>420.37</c:v>
                </c:pt>
                <c:pt idx="3">
                  <c:v>532.04</c:v>
                </c:pt>
                <c:pt idx="4">
                  <c:v>749.11</c:v>
                </c:pt>
                <c:pt idx="5">
                  <c:v>1192.23</c:v>
                </c:pt>
                <c:pt idx="6">
                  <c:v>2092.61</c:v>
                </c:pt>
                <c:pt idx="7">
                  <c:v>3942.9</c:v>
                </c:pt>
                <c:pt idx="8">
                  <c:v>7635.55</c:v>
                </c:pt>
                <c:pt idx="9">
                  <c:v>14984.08</c:v>
                </c:pt>
                <c:pt idx="10">
                  <c:v>29609.02</c:v>
                </c:pt>
              </c:numCache>
            </c:numRef>
          </c:val>
          <c:smooth val="0"/>
          <c:extLst>
            <c:ext xmlns:c16="http://schemas.microsoft.com/office/drawing/2014/chart" uri="{C3380CC4-5D6E-409C-BE32-E72D297353CC}">
              <c16:uniqueId val="{00000001-FCB8-574C-9BD5-BC947DB5A23B}"/>
            </c:ext>
          </c:extLst>
        </c:ser>
        <c:dLbls>
          <c:showLegendKey val="0"/>
          <c:showVal val="0"/>
          <c:showCatName val="0"/>
          <c:showSerName val="0"/>
          <c:showPercent val="0"/>
          <c:showBubbleSize val="0"/>
        </c:dLbls>
        <c:marker val="1"/>
        <c:smooth val="0"/>
        <c:axId val="858963279"/>
        <c:axId val="858847919"/>
      </c:lineChart>
      <c:catAx>
        <c:axId val="858963279"/>
        <c:scaling>
          <c:orientation val="minMax"/>
        </c:scaling>
        <c:delete val="0"/>
        <c:axPos val="b"/>
        <c:title>
          <c:tx>
            <c:rich>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r>
                  <a:rPr lang="en-US"/>
                  <a:t>Message Size</a:t>
                </a:r>
              </a:p>
            </c:rich>
          </c:tx>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858847919"/>
        <c:crosses val="autoZero"/>
        <c:auto val="1"/>
        <c:lblAlgn val="ctr"/>
        <c:lblOffset val="100"/>
        <c:tickLblSkip val="2"/>
        <c:noMultiLvlLbl val="0"/>
      </c:catAx>
      <c:valAx>
        <c:axId val="85884791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r>
                  <a:rPr lang="en-US"/>
                  <a:t>Latency (us)</a:t>
                </a:r>
              </a:p>
            </c:rich>
          </c:tx>
          <c:overlay val="0"/>
          <c:spPr>
            <a:noFill/>
            <a:ln>
              <a:noFill/>
            </a:ln>
            <a:effectLst/>
          </c:spPr>
          <c:txPr>
            <a:bodyPr rot="-54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858963279"/>
        <c:crosses val="autoZero"/>
        <c:crossBetween val="between"/>
      </c:valAx>
      <c:spPr>
        <a:noFill/>
        <a:ln>
          <a:noFill/>
        </a:ln>
        <a:effectLst/>
      </c:spPr>
    </c:plotArea>
    <c:legend>
      <c:legendPos val="b"/>
      <c:layout>
        <c:manualLayout>
          <c:xMode val="edge"/>
          <c:yMode val="edge"/>
          <c:x val="0.19231318799490194"/>
          <c:y val="5.925443401883821E-2"/>
          <c:w val="0.43153040401667742"/>
          <c:h val="0.19706689867684857"/>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427678564487774"/>
          <c:y val="5.7354404126057669E-2"/>
          <c:w val="0.77940741513996903"/>
          <c:h val="0.7600785566139896"/>
        </c:manualLayout>
      </c:layout>
      <c:lineChart>
        <c:grouping val="standard"/>
        <c:varyColors val="0"/>
        <c:ser>
          <c:idx val="0"/>
          <c:order val="0"/>
          <c:tx>
            <c:strRef>
              <c:f>Sheet1!$B$1</c:f>
              <c:strCache>
                <c:ptCount val="1"/>
                <c:pt idx="0">
                  <c:v>Cray-MPICH</c:v>
                </c:pt>
              </c:strCache>
            </c:strRef>
          </c:tx>
          <c:spPr>
            <a:ln w="28575" cap="rnd">
              <a:solidFill>
                <a:schemeClr val="accent1"/>
              </a:solidFill>
              <a:round/>
            </a:ln>
            <a:effectLst/>
          </c:spPr>
          <c:marker>
            <c:symbol val="square"/>
            <c:size val="5"/>
            <c:spPr>
              <a:solidFill>
                <a:schemeClr val="accent1"/>
              </a:solidFill>
              <a:ln w="9525">
                <a:solidFill>
                  <a:schemeClr val="accent1"/>
                </a:solidFill>
              </a:ln>
              <a:effectLst/>
            </c:spPr>
          </c:marker>
          <c:cat>
            <c:strRef>
              <c:f>Sheet1!$A$2:$A$12</c:f>
              <c:strCache>
                <c:ptCount val="11"/>
                <c:pt idx="0">
                  <c:v>1M</c:v>
                </c:pt>
                <c:pt idx="1">
                  <c:v>2M</c:v>
                </c:pt>
                <c:pt idx="2">
                  <c:v>4M</c:v>
                </c:pt>
                <c:pt idx="3">
                  <c:v>8M</c:v>
                </c:pt>
                <c:pt idx="4">
                  <c:v>16M</c:v>
                </c:pt>
                <c:pt idx="5">
                  <c:v>32M</c:v>
                </c:pt>
                <c:pt idx="6">
                  <c:v>64M</c:v>
                </c:pt>
                <c:pt idx="7">
                  <c:v>128M</c:v>
                </c:pt>
                <c:pt idx="8">
                  <c:v>256M</c:v>
                </c:pt>
                <c:pt idx="9">
                  <c:v>512M</c:v>
                </c:pt>
                <c:pt idx="10">
                  <c:v>1G</c:v>
                </c:pt>
              </c:strCache>
            </c:strRef>
          </c:cat>
          <c:val>
            <c:numRef>
              <c:f>Sheet1!$B$2:$B$12</c:f>
              <c:numCache>
                <c:formatCode>General</c:formatCode>
                <c:ptCount val="11"/>
                <c:pt idx="0">
                  <c:v>127.57</c:v>
                </c:pt>
                <c:pt idx="1">
                  <c:v>167.91</c:v>
                </c:pt>
                <c:pt idx="2">
                  <c:v>246.97</c:v>
                </c:pt>
                <c:pt idx="3">
                  <c:v>402.09</c:v>
                </c:pt>
                <c:pt idx="4">
                  <c:v>809.95</c:v>
                </c:pt>
                <c:pt idx="5">
                  <c:v>1622.97</c:v>
                </c:pt>
                <c:pt idx="6">
                  <c:v>3262.93</c:v>
                </c:pt>
                <c:pt idx="7">
                  <c:v>6570.69</c:v>
                </c:pt>
                <c:pt idx="8">
                  <c:v>13210.25</c:v>
                </c:pt>
                <c:pt idx="9">
                  <c:v>26373.46</c:v>
                </c:pt>
                <c:pt idx="10">
                  <c:v>52766.51</c:v>
                </c:pt>
              </c:numCache>
            </c:numRef>
          </c:val>
          <c:smooth val="0"/>
          <c:extLst>
            <c:ext xmlns:c16="http://schemas.microsoft.com/office/drawing/2014/chart" uri="{C3380CC4-5D6E-409C-BE32-E72D297353CC}">
              <c16:uniqueId val="{00000000-BE82-0B44-80BB-7FDD91B2344A}"/>
            </c:ext>
          </c:extLst>
        </c:ser>
        <c:ser>
          <c:idx val="1"/>
          <c:order val="1"/>
          <c:tx>
            <c:strRef>
              <c:f>Sheet1!$C$1</c:f>
              <c:strCache>
                <c:ptCount val="1"/>
                <c:pt idx="0">
                  <c:v>MVAPICH-Plus 4.0b</c:v>
                </c:pt>
              </c:strCache>
            </c:strRef>
          </c:tx>
          <c:spPr>
            <a:ln w="28575" cap="rnd">
              <a:solidFill>
                <a:schemeClr val="accent2"/>
              </a:solidFill>
              <a:round/>
            </a:ln>
            <a:effectLst/>
          </c:spPr>
          <c:marker>
            <c:symbol val="square"/>
            <c:size val="5"/>
            <c:spPr>
              <a:solidFill>
                <a:schemeClr val="accent2"/>
              </a:solidFill>
              <a:ln w="9525">
                <a:solidFill>
                  <a:schemeClr val="accent2"/>
                </a:solidFill>
              </a:ln>
              <a:effectLst/>
            </c:spPr>
          </c:marker>
          <c:cat>
            <c:strRef>
              <c:f>Sheet1!$A$2:$A$12</c:f>
              <c:strCache>
                <c:ptCount val="11"/>
                <c:pt idx="0">
                  <c:v>1M</c:v>
                </c:pt>
                <c:pt idx="1">
                  <c:v>2M</c:v>
                </c:pt>
                <c:pt idx="2">
                  <c:v>4M</c:v>
                </c:pt>
                <c:pt idx="3">
                  <c:v>8M</c:v>
                </c:pt>
                <c:pt idx="4">
                  <c:v>16M</c:v>
                </c:pt>
                <c:pt idx="5">
                  <c:v>32M</c:v>
                </c:pt>
                <c:pt idx="6">
                  <c:v>64M</c:v>
                </c:pt>
                <c:pt idx="7">
                  <c:v>128M</c:v>
                </c:pt>
                <c:pt idx="8">
                  <c:v>256M</c:v>
                </c:pt>
                <c:pt idx="9">
                  <c:v>512M</c:v>
                </c:pt>
                <c:pt idx="10">
                  <c:v>1G</c:v>
                </c:pt>
              </c:strCache>
            </c:strRef>
          </c:cat>
          <c:val>
            <c:numRef>
              <c:f>Sheet1!$C$2:$C$12</c:f>
              <c:numCache>
                <c:formatCode>General</c:formatCode>
                <c:ptCount val="11"/>
                <c:pt idx="0">
                  <c:v>265.06</c:v>
                </c:pt>
                <c:pt idx="1">
                  <c:v>297.05</c:v>
                </c:pt>
                <c:pt idx="2">
                  <c:v>364.75</c:v>
                </c:pt>
                <c:pt idx="3">
                  <c:v>502.95</c:v>
                </c:pt>
                <c:pt idx="4">
                  <c:v>775.14</c:v>
                </c:pt>
                <c:pt idx="5">
                  <c:v>1323.71</c:v>
                </c:pt>
                <c:pt idx="6">
                  <c:v>2420.19</c:v>
                </c:pt>
                <c:pt idx="7">
                  <c:v>4602.03</c:v>
                </c:pt>
                <c:pt idx="8">
                  <c:v>8990.2199999999993</c:v>
                </c:pt>
                <c:pt idx="9">
                  <c:v>17785.89</c:v>
                </c:pt>
                <c:pt idx="10">
                  <c:v>35395.14</c:v>
                </c:pt>
              </c:numCache>
            </c:numRef>
          </c:val>
          <c:smooth val="0"/>
          <c:extLst>
            <c:ext xmlns:c16="http://schemas.microsoft.com/office/drawing/2014/chart" uri="{C3380CC4-5D6E-409C-BE32-E72D297353CC}">
              <c16:uniqueId val="{00000001-BE82-0B44-80BB-7FDD91B2344A}"/>
            </c:ext>
          </c:extLst>
        </c:ser>
        <c:dLbls>
          <c:showLegendKey val="0"/>
          <c:showVal val="0"/>
          <c:showCatName val="0"/>
          <c:showSerName val="0"/>
          <c:showPercent val="0"/>
          <c:showBubbleSize val="0"/>
        </c:dLbls>
        <c:marker val="1"/>
        <c:smooth val="0"/>
        <c:axId val="858963279"/>
        <c:axId val="858847919"/>
      </c:lineChart>
      <c:catAx>
        <c:axId val="858963279"/>
        <c:scaling>
          <c:orientation val="minMax"/>
        </c:scaling>
        <c:delete val="0"/>
        <c:axPos val="b"/>
        <c:title>
          <c:tx>
            <c:rich>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r>
                  <a:rPr lang="en-US"/>
                  <a:t>Message Size</a:t>
                </a:r>
              </a:p>
            </c:rich>
          </c:tx>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858847919"/>
        <c:crosses val="autoZero"/>
        <c:auto val="1"/>
        <c:lblAlgn val="ctr"/>
        <c:lblOffset val="100"/>
        <c:tickLblSkip val="2"/>
        <c:noMultiLvlLbl val="0"/>
      </c:catAx>
      <c:valAx>
        <c:axId val="85884791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r>
                  <a:rPr lang="en-US"/>
                  <a:t>Latency (us)</a:t>
                </a:r>
              </a:p>
            </c:rich>
          </c:tx>
          <c:overlay val="0"/>
          <c:spPr>
            <a:noFill/>
            <a:ln>
              <a:noFill/>
            </a:ln>
            <a:effectLst/>
          </c:spPr>
          <c:txPr>
            <a:bodyPr rot="-54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858963279"/>
        <c:crosses val="autoZero"/>
        <c:crossBetween val="between"/>
      </c:valAx>
      <c:spPr>
        <a:noFill/>
        <a:ln>
          <a:noFill/>
        </a:ln>
        <a:effectLst/>
      </c:spPr>
    </c:plotArea>
    <c:legend>
      <c:legendPos val="b"/>
      <c:layout>
        <c:manualLayout>
          <c:xMode val="edge"/>
          <c:yMode val="edge"/>
          <c:x val="0.19231318799490194"/>
          <c:y val="5.925443401883821E-2"/>
          <c:w val="0.48047483187233175"/>
          <c:h val="0.16954622850155887"/>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427678564487774"/>
          <c:y val="5.7354404126057669E-2"/>
          <c:w val="0.77940741513996903"/>
          <c:h val="0.7600785566139896"/>
        </c:manualLayout>
      </c:layout>
      <c:lineChart>
        <c:grouping val="standard"/>
        <c:varyColors val="0"/>
        <c:ser>
          <c:idx val="0"/>
          <c:order val="0"/>
          <c:tx>
            <c:strRef>
              <c:f>Sheet1!$B$1</c:f>
              <c:strCache>
                <c:ptCount val="1"/>
                <c:pt idx="0">
                  <c:v>Cray-MPICH</c:v>
                </c:pt>
              </c:strCache>
            </c:strRef>
          </c:tx>
          <c:spPr>
            <a:ln w="28575" cap="rnd">
              <a:solidFill>
                <a:schemeClr val="accent1"/>
              </a:solidFill>
              <a:round/>
            </a:ln>
            <a:effectLst/>
          </c:spPr>
          <c:marker>
            <c:symbol val="square"/>
            <c:size val="5"/>
            <c:spPr>
              <a:solidFill>
                <a:schemeClr val="accent1"/>
              </a:solidFill>
              <a:ln w="9525">
                <a:solidFill>
                  <a:schemeClr val="accent1"/>
                </a:solidFill>
              </a:ln>
              <a:effectLst/>
            </c:spPr>
          </c:marker>
          <c:cat>
            <c:strRef>
              <c:f>Sheet1!$A$2:$A$12</c:f>
              <c:strCache>
                <c:ptCount val="11"/>
                <c:pt idx="0">
                  <c:v>1M</c:v>
                </c:pt>
                <c:pt idx="1">
                  <c:v>2M</c:v>
                </c:pt>
                <c:pt idx="2">
                  <c:v>4M</c:v>
                </c:pt>
                <c:pt idx="3">
                  <c:v>8M</c:v>
                </c:pt>
                <c:pt idx="4">
                  <c:v>16M</c:v>
                </c:pt>
                <c:pt idx="5">
                  <c:v>32M</c:v>
                </c:pt>
                <c:pt idx="6">
                  <c:v>64M</c:v>
                </c:pt>
                <c:pt idx="7">
                  <c:v>128M</c:v>
                </c:pt>
                <c:pt idx="8">
                  <c:v>256M</c:v>
                </c:pt>
                <c:pt idx="9">
                  <c:v>512M</c:v>
                </c:pt>
                <c:pt idx="10">
                  <c:v>1G</c:v>
                </c:pt>
              </c:strCache>
            </c:strRef>
          </c:cat>
          <c:val>
            <c:numRef>
              <c:f>Sheet1!$B$2:$B$12</c:f>
              <c:numCache>
                <c:formatCode>General</c:formatCode>
                <c:ptCount val="11"/>
                <c:pt idx="0">
                  <c:v>300.07</c:v>
                </c:pt>
                <c:pt idx="1">
                  <c:v>441.13</c:v>
                </c:pt>
                <c:pt idx="2">
                  <c:v>715.28</c:v>
                </c:pt>
                <c:pt idx="3">
                  <c:v>1281.3</c:v>
                </c:pt>
                <c:pt idx="4">
                  <c:v>2582.64</c:v>
                </c:pt>
                <c:pt idx="5">
                  <c:v>5173.67</c:v>
                </c:pt>
                <c:pt idx="6">
                  <c:v>10349.92</c:v>
                </c:pt>
                <c:pt idx="7">
                  <c:v>20699.96</c:v>
                </c:pt>
                <c:pt idx="8">
                  <c:v>41430.25</c:v>
                </c:pt>
                <c:pt idx="9">
                  <c:v>82850.44</c:v>
                </c:pt>
                <c:pt idx="10">
                  <c:v>165699.67000000001</c:v>
                </c:pt>
              </c:numCache>
            </c:numRef>
          </c:val>
          <c:smooth val="0"/>
          <c:extLst>
            <c:ext xmlns:c16="http://schemas.microsoft.com/office/drawing/2014/chart" uri="{C3380CC4-5D6E-409C-BE32-E72D297353CC}">
              <c16:uniqueId val="{00000000-00AA-0E4D-BC74-61982CE0144A}"/>
            </c:ext>
          </c:extLst>
        </c:ser>
        <c:ser>
          <c:idx val="1"/>
          <c:order val="1"/>
          <c:tx>
            <c:strRef>
              <c:f>Sheet1!$C$1</c:f>
              <c:strCache>
                <c:ptCount val="1"/>
                <c:pt idx="0">
                  <c:v>MVAPICH-Plus 4.0b</c:v>
                </c:pt>
              </c:strCache>
            </c:strRef>
          </c:tx>
          <c:spPr>
            <a:ln w="28575" cap="rnd">
              <a:solidFill>
                <a:schemeClr val="accent2"/>
              </a:solidFill>
              <a:round/>
            </a:ln>
            <a:effectLst/>
          </c:spPr>
          <c:marker>
            <c:symbol val="square"/>
            <c:size val="5"/>
            <c:spPr>
              <a:solidFill>
                <a:schemeClr val="accent2"/>
              </a:solidFill>
              <a:ln w="9525">
                <a:solidFill>
                  <a:schemeClr val="accent2"/>
                </a:solidFill>
              </a:ln>
              <a:effectLst/>
            </c:spPr>
          </c:marker>
          <c:cat>
            <c:strRef>
              <c:f>Sheet1!$A$2:$A$12</c:f>
              <c:strCache>
                <c:ptCount val="11"/>
                <c:pt idx="0">
                  <c:v>1M</c:v>
                </c:pt>
                <c:pt idx="1">
                  <c:v>2M</c:v>
                </c:pt>
                <c:pt idx="2">
                  <c:v>4M</c:v>
                </c:pt>
                <c:pt idx="3">
                  <c:v>8M</c:v>
                </c:pt>
                <c:pt idx="4">
                  <c:v>16M</c:v>
                </c:pt>
                <c:pt idx="5">
                  <c:v>32M</c:v>
                </c:pt>
                <c:pt idx="6">
                  <c:v>64M</c:v>
                </c:pt>
                <c:pt idx="7">
                  <c:v>128M</c:v>
                </c:pt>
                <c:pt idx="8">
                  <c:v>256M</c:v>
                </c:pt>
                <c:pt idx="9">
                  <c:v>512M</c:v>
                </c:pt>
                <c:pt idx="10">
                  <c:v>1G</c:v>
                </c:pt>
              </c:strCache>
            </c:strRef>
          </c:cat>
          <c:val>
            <c:numRef>
              <c:f>Sheet1!$C$2:$C$12</c:f>
              <c:numCache>
                <c:formatCode>General</c:formatCode>
                <c:ptCount val="11"/>
                <c:pt idx="0">
                  <c:v>718.48</c:v>
                </c:pt>
                <c:pt idx="1">
                  <c:v>844.11</c:v>
                </c:pt>
                <c:pt idx="2">
                  <c:v>1196.08</c:v>
                </c:pt>
                <c:pt idx="3">
                  <c:v>1469.16</c:v>
                </c:pt>
                <c:pt idx="4">
                  <c:v>1941.41</c:v>
                </c:pt>
                <c:pt idx="5">
                  <c:v>2771.46</c:v>
                </c:pt>
                <c:pt idx="6">
                  <c:v>4555.62</c:v>
                </c:pt>
                <c:pt idx="7">
                  <c:v>8032.86</c:v>
                </c:pt>
                <c:pt idx="8">
                  <c:v>14808.44</c:v>
                </c:pt>
                <c:pt idx="9">
                  <c:v>27705.95</c:v>
                </c:pt>
                <c:pt idx="10">
                  <c:v>52884.09</c:v>
                </c:pt>
              </c:numCache>
            </c:numRef>
          </c:val>
          <c:smooth val="0"/>
          <c:extLst>
            <c:ext xmlns:c16="http://schemas.microsoft.com/office/drawing/2014/chart" uri="{C3380CC4-5D6E-409C-BE32-E72D297353CC}">
              <c16:uniqueId val="{00000001-00AA-0E4D-BC74-61982CE0144A}"/>
            </c:ext>
          </c:extLst>
        </c:ser>
        <c:dLbls>
          <c:showLegendKey val="0"/>
          <c:showVal val="0"/>
          <c:showCatName val="0"/>
          <c:showSerName val="0"/>
          <c:showPercent val="0"/>
          <c:showBubbleSize val="0"/>
        </c:dLbls>
        <c:marker val="1"/>
        <c:smooth val="0"/>
        <c:axId val="858963279"/>
        <c:axId val="858847919"/>
      </c:lineChart>
      <c:catAx>
        <c:axId val="858963279"/>
        <c:scaling>
          <c:orientation val="minMax"/>
        </c:scaling>
        <c:delete val="0"/>
        <c:axPos val="b"/>
        <c:title>
          <c:tx>
            <c:rich>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r>
                  <a:rPr lang="en-US"/>
                  <a:t>Message Size</a:t>
                </a:r>
              </a:p>
            </c:rich>
          </c:tx>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858847919"/>
        <c:crosses val="autoZero"/>
        <c:auto val="1"/>
        <c:lblAlgn val="ctr"/>
        <c:lblOffset val="100"/>
        <c:tickLblSkip val="2"/>
        <c:noMultiLvlLbl val="0"/>
      </c:catAx>
      <c:valAx>
        <c:axId val="85884791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r>
                  <a:rPr lang="en-US"/>
                  <a:t>Latency (us)</a:t>
                </a:r>
              </a:p>
            </c:rich>
          </c:tx>
          <c:overlay val="0"/>
          <c:spPr>
            <a:noFill/>
            <a:ln>
              <a:noFill/>
            </a:ln>
            <a:effectLst/>
          </c:spPr>
          <c:txPr>
            <a:bodyPr rot="-54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858963279"/>
        <c:crosses val="autoZero"/>
        <c:crossBetween val="between"/>
      </c:valAx>
      <c:spPr>
        <a:noFill/>
        <a:ln>
          <a:noFill/>
        </a:ln>
        <a:effectLst/>
      </c:spPr>
    </c:plotArea>
    <c:legend>
      <c:legendPos val="b"/>
      <c:layout>
        <c:manualLayout>
          <c:xMode val="edge"/>
          <c:yMode val="edge"/>
          <c:x val="0.19231318799490194"/>
          <c:y val="5.925443401883821E-2"/>
          <c:w val="0.48047483187233175"/>
          <c:h val="0.16954622850155887"/>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427678564487774"/>
          <c:y val="5.7354404126057669E-2"/>
          <c:w val="0.77940741513996903"/>
          <c:h val="0.7600785566139896"/>
        </c:manualLayout>
      </c:layout>
      <c:lineChart>
        <c:grouping val="standard"/>
        <c:varyColors val="0"/>
        <c:ser>
          <c:idx val="0"/>
          <c:order val="0"/>
          <c:tx>
            <c:strRef>
              <c:f>Sheet1!$B$1</c:f>
              <c:strCache>
                <c:ptCount val="1"/>
                <c:pt idx="0">
                  <c:v>Cray-MPICH</c:v>
                </c:pt>
              </c:strCache>
            </c:strRef>
          </c:tx>
          <c:spPr>
            <a:ln w="28575" cap="rnd">
              <a:solidFill>
                <a:schemeClr val="accent1"/>
              </a:solidFill>
              <a:round/>
            </a:ln>
            <a:effectLst/>
          </c:spPr>
          <c:marker>
            <c:symbol val="square"/>
            <c:size val="5"/>
            <c:spPr>
              <a:solidFill>
                <a:schemeClr val="accent1"/>
              </a:solidFill>
              <a:ln w="9525">
                <a:solidFill>
                  <a:schemeClr val="accent1"/>
                </a:solidFill>
              </a:ln>
              <a:effectLst/>
            </c:spPr>
          </c:marker>
          <c:cat>
            <c:strRef>
              <c:f>Sheet1!$A$2:$A$12</c:f>
              <c:strCache>
                <c:ptCount val="11"/>
                <c:pt idx="0">
                  <c:v>1M</c:v>
                </c:pt>
                <c:pt idx="1">
                  <c:v>2M</c:v>
                </c:pt>
                <c:pt idx="2">
                  <c:v>4M</c:v>
                </c:pt>
                <c:pt idx="3">
                  <c:v>8M</c:v>
                </c:pt>
                <c:pt idx="4">
                  <c:v>16M</c:v>
                </c:pt>
                <c:pt idx="5">
                  <c:v>32M</c:v>
                </c:pt>
                <c:pt idx="6">
                  <c:v>64M</c:v>
                </c:pt>
                <c:pt idx="7">
                  <c:v>128M</c:v>
                </c:pt>
                <c:pt idx="8">
                  <c:v>256M</c:v>
                </c:pt>
                <c:pt idx="9">
                  <c:v>512M</c:v>
                </c:pt>
                <c:pt idx="10">
                  <c:v>1G</c:v>
                </c:pt>
              </c:strCache>
            </c:strRef>
          </c:cat>
          <c:val>
            <c:numRef>
              <c:f>Sheet1!$B$2:$B$12</c:f>
              <c:numCache>
                <c:formatCode>General</c:formatCode>
                <c:ptCount val="11"/>
                <c:pt idx="0">
                  <c:v>164.1</c:v>
                </c:pt>
                <c:pt idx="1">
                  <c:v>242.61</c:v>
                </c:pt>
                <c:pt idx="2">
                  <c:v>403.41</c:v>
                </c:pt>
                <c:pt idx="3">
                  <c:v>719.1</c:v>
                </c:pt>
                <c:pt idx="4">
                  <c:v>1451.77</c:v>
                </c:pt>
                <c:pt idx="5">
                  <c:v>2916.38</c:v>
                </c:pt>
                <c:pt idx="6">
                  <c:v>5846.65</c:v>
                </c:pt>
                <c:pt idx="7">
                  <c:v>11704.57</c:v>
                </c:pt>
                <c:pt idx="8">
                  <c:v>23422.94</c:v>
                </c:pt>
                <c:pt idx="9">
                  <c:v>46855.82</c:v>
                </c:pt>
                <c:pt idx="10">
                  <c:v>93726.12</c:v>
                </c:pt>
              </c:numCache>
            </c:numRef>
          </c:val>
          <c:smooth val="0"/>
          <c:extLst>
            <c:ext xmlns:c16="http://schemas.microsoft.com/office/drawing/2014/chart" uri="{C3380CC4-5D6E-409C-BE32-E72D297353CC}">
              <c16:uniqueId val="{00000000-E3A0-4749-AE51-9780978DAE02}"/>
            </c:ext>
          </c:extLst>
        </c:ser>
        <c:ser>
          <c:idx val="1"/>
          <c:order val="1"/>
          <c:tx>
            <c:strRef>
              <c:f>Sheet1!$C$1</c:f>
              <c:strCache>
                <c:ptCount val="1"/>
                <c:pt idx="0">
                  <c:v>MVAPICH-Plus 4.0b</c:v>
                </c:pt>
              </c:strCache>
            </c:strRef>
          </c:tx>
          <c:spPr>
            <a:ln w="28575" cap="rnd">
              <a:solidFill>
                <a:schemeClr val="accent2"/>
              </a:solidFill>
              <a:round/>
            </a:ln>
            <a:effectLst/>
          </c:spPr>
          <c:marker>
            <c:symbol val="square"/>
            <c:size val="5"/>
            <c:spPr>
              <a:solidFill>
                <a:schemeClr val="accent2"/>
              </a:solidFill>
              <a:ln w="9525">
                <a:solidFill>
                  <a:schemeClr val="accent2"/>
                </a:solidFill>
              </a:ln>
              <a:effectLst/>
            </c:spPr>
          </c:marker>
          <c:cat>
            <c:strRef>
              <c:f>Sheet1!$A$2:$A$12</c:f>
              <c:strCache>
                <c:ptCount val="11"/>
                <c:pt idx="0">
                  <c:v>1M</c:v>
                </c:pt>
                <c:pt idx="1">
                  <c:v>2M</c:v>
                </c:pt>
                <c:pt idx="2">
                  <c:v>4M</c:v>
                </c:pt>
                <c:pt idx="3">
                  <c:v>8M</c:v>
                </c:pt>
                <c:pt idx="4">
                  <c:v>16M</c:v>
                </c:pt>
                <c:pt idx="5">
                  <c:v>32M</c:v>
                </c:pt>
                <c:pt idx="6">
                  <c:v>64M</c:v>
                </c:pt>
                <c:pt idx="7">
                  <c:v>128M</c:v>
                </c:pt>
                <c:pt idx="8">
                  <c:v>256M</c:v>
                </c:pt>
                <c:pt idx="9">
                  <c:v>512M</c:v>
                </c:pt>
                <c:pt idx="10">
                  <c:v>1G</c:v>
                </c:pt>
              </c:strCache>
            </c:strRef>
          </c:cat>
          <c:val>
            <c:numRef>
              <c:f>Sheet1!$C$2:$C$12</c:f>
              <c:numCache>
                <c:formatCode>General</c:formatCode>
                <c:ptCount val="11"/>
                <c:pt idx="0">
                  <c:v>257.60000000000002</c:v>
                </c:pt>
                <c:pt idx="1">
                  <c:v>291.36</c:v>
                </c:pt>
                <c:pt idx="2">
                  <c:v>358.25</c:v>
                </c:pt>
                <c:pt idx="3">
                  <c:v>494.96</c:v>
                </c:pt>
                <c:pt idx="4">
                  <c:v>830.17</c:v>
                </c:pt>
                <c:pt idx="5">
                  <c:v>1363.11</c:v>
                </c:pt>
                <c:pt idx="6">
                  <c:v>2443.62</c:v>
                </c:pt>
                <c:pt idx="7">
                  <c:v>4725.8500000000004</c:v>
                </c:pt>
                <c:pt idx="8">
                  <c:v>9176.01</c:v>
                </c:pt>
                <c:pt idx="9">
                  <c:v>17962.37</c:v>
                </c:pt>
                <c:pt idx="10">
                  <c:v>35526.44</c:v>
                </c:pt>
              </c:numCache>
            </c:numRef>
          </c:val>
          <c:smooth val="0"/>
          <c:extLst>
            <c:ext xmlns:c16="http://schemas.microsoft.com/office/drawing/2014/chart" uri="{C3380CC4-5D6E-409C-BE32-E72D297353CC}">
              <c16:uniqueId val="{00000001-E3A0-4749-AE51-9780978DAE02}"/>
            </c:ext>
          </c:extLst>
        </c:ser>
        <c:dLbls>
          <c:showLegendKey val="0"/>
          <c:showVal val="0"/>
          <c:showCatName val="0"/>
          <c:showSerName val="0"/>
          <c:showPercent val="0"/>
          <c:showBubbleSize val="0"/>
        </c:dLbls>
        <c:marker val="1"/>
        <c:smooth val="0"/>
        <c:axId val="858963279"/>
        <c:axId val="858847919"/>
      </c:lineChart>
      <c:catAx>
        <c:axId val="858963279"/>
        <c:scaling>
          <c:orientation val="minMax"/>
        </c:scaling>
        <c:delete val="0"/>
        <c:axPos val="b"/>
        <c:title>
          <c:tx>
            <c:rich>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r>
                  <a:rPr lang="en-US"/>
                  <a:t>Message Size</a:t>
                </a:r>
              </a:p>
            </c:rich>
          </c:tx>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858847919"/>
        <c:crosses val="autoZero"/>
        <c:auto val="1"/>
        <c:lblAlgn val="ctr"/>
        <c:lblOffset val="100"/>
        <c:tickLblSkip val="2"/>
        <c:noMultiLvlLbl val="0"/>
      </c:catAx>
      <c:valAx>
        <c:axId val="85884791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r>
                  <a:rPr lang="en-US"/>
                  <a:t>Latency (us)</a:t>
                </a:r>
              </a:p>
            </c:rich>
          </c:tx>
          <c:overlay val="0"/>
          <c:spPr>
            <a:noFill/>
            <a:ln>
              <a:noFill/>
            </a:ln>
            <a:effectLst/>
          </c:spPr>
          <c:txPr>
            <a:bodyPr rot="-54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858963279"/>
        <c:crosses val="autoZero"/>
        <c:crossBetween val="between"/>
      </c:valAx>
      <c:spPr>
        <a:noFill/>
        <a:ln>
          <a:noFill/>
        </a:ln>
        <a:effectLst/>
      </c:spPr>
    </c:plotArea>
    <c:legend>
      <c:legendPos val="b"/>
      <c:layout>
        <c:manualLayout>
          <c:xMode val="edge"/>
          <c:yMode val="edge"/>
          <c:x val="0.19231318799490194"/>
          <c:y val="5.925443401883821E-2"/>
          <c:w val="0.43153040401667742"/>
          <c:h val="0.19706689867684857"/>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0"/>
          <c:order val="0"/>
          <c:tx>
            <c:strRef>
              <c:f>'Intra-pt2pt'!$B$6</c:f>
              <c:strCache>
                <c:ptCount val="1"/>
                <c:pt idx="0">
                  <c:v>cray-mpich</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'Intra-pt2pt'!$A$22:$A$29</c:f>
              <c:strCache>
                <c:ptCount val="8"/>
                <c:pt idx="0">
                  <c:v>32KB</c:v>
                </c:pt>
                <c:pt idx="1">
                  <c:v>64KB</c:v>
                </c:pt>
                <c:pt idx="2">
                  <c:v>128KB</c:v>
                </c:pt>
                <c:pt idx="3">
                  <c:v>256KB</c:v>
                </c:pt>
                <c:pt idx="4">
                  <c:v>512KB</c:v>
                </c:pt>
                <c:pt idx="5">
                  <c:v>1MB</c:v>
                </c:pt>
                <c:pt idx="6">
                  <c:v>2MB</c:v>
                </c:pt>
                <c:pt idx="7">
                  <c:v>4MB</c:v>
                </c:pt>
              </c:strCache>
            </c:strRef>
          </c:cat>
          <c:val>
            <c:numRef>
              <c:f>'Intra-pt2pt'!$B$22:$B$29</c:f>
              <c:numCache>
                <c:formatCode>General</c:formatCode>
                <c:ptCount val="8"/>
                <c:pt idx="0">
                  <c:v>5.48</c:v>
                </c:pt>
                <c:pt idx="1">
                  <c:v>7.94</c:v>
                </c:pt>
                <c:pt idx="2">
                  <c:v>12.44</c:v>
                </c:pt>
                <c:pt idx="3">
                  <c:v>21.64</c:v>
                </c:pt>
                <c:pt idx="4">
                  <c:v>38.85</c:v>
                </c:pt>
                <c:pt idx="5">
                  <c:v>74</c:v>
                </c:pt>
                <c:pt idx="6">
                  <c:v>143.37</c:v>
                </c:pt>
                <c:pt idx="7">
                  <c:v>281.87</c:v>
                </c:pt>
              </c:numCache>
            </c:numRef>
          </c:val>
          <c:smooth val="0"/>
          <c:extLst>
            <c:ext xmlns:c16="http://schemas.microsoft.com/office/drawing/2014/chart" uri="{C3380CC4-5D6E-409C-BE32-E72D297353CC}">
              <c16:uniqueId val="{00000000-B311-444D-B7E4-C1667BF213E3}"/>
            </c:ext>
          </c:extLst>
        </c:ser>
        <c:ser>
          <c:idx val="1"/>
          <c:order val="1"/>
          <c:tx>
            <c:strRef>
              <c:f>'Intra-pt2pt'!$C$6</c:f>
              <c:strCache>
                <c:ptCount val="1"/>
                <c:pt idx="0">
                  <c:v>MVP-4.0b</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'Intra-pt2pt'!$A$22:$A$29</c:f>
              <c:strCache>
                <c:ptCount val="8"/>
                <c:pt idx="0">
                  <c:v>32KB</c:v>
                </c:pt>
                <c:pt idx="1">
                  <c:v>64KB</c:v>
                </c:pt>
                <c:pt idx="2">
                  <c:v>128KB</c:v>
                </c:pt>
                <c:pt idx="3">
                  <c:v>256KB</c:v>
                </c:pt>
                <c:pt idx="4">
                  <c:v>512KB</c:v>
                </c:pt>
                <c:pt idx="5">
                  <c:v>1MB</c:v>
                </c:pt>
                <c:pt idx="6">
                  <c:v>2MB</c:v>
                </c:pt>
                <c:pt idx="7">
                  <c:v>4MB</c:v>
                </c:pt>
              </c:strCache>
            </c:strRef>
          </c:cat>
          <c:val>
            <c:numRef>
              <c:f>'Intra-pt2pt'!$C$22:$C$29</c:f>
              <c:numCache>
                <c:formatCode>General</c:formatCode>
                <c:ptCount val="8"/>
                <c:pt idx="0">
                  <c:v>3.35</c:v>
                </c:pt>
                <c:pt idx="1">
                  <c:v>4.6399999999999997</c:v>
                </c:pt>
                <c:pt idx="2">
                  <c:v>7.79</c:v>
                </c:pt>
                <c:pt idx="3">
                  <c:v>14.43</c:v>
                </c:pt>
                <c:pt idx="4">
                  <c:v>25.03</c:v>
                </c:pt>
                <c:pt idx="5">
                  <c:v>45.77</c:v>
                </c:pt>
                <c:pt idx="6">
                  <c:v>88.54</c:v>
                </c:pt>
                <c:pt idx="7">
                  <c:v>175.82</c:v>
                </c:pt>
              </c:numCache>
            </c:numRef>
          </c:val>
          <c:smooth val="0"/>
          <c:extLst>
            <c:ext xmlns:c16="http://schemas.microsoft.com/office/drawing/2014/chart" uri="{C3380CC4-5D6E-409C-BE32-E72D297353CC}">
              <c16:uniqueId val="{00000001-B311-444D-B7E4-C1667BF213E3}"/>
            </c:ext>
          </c:extLst>
        </c:ser>
        <c:dLbls>
          <c:showLegendKey val="0"/>
          <c:showVal val="0"/>
          <c:showCatName val="0"/>
          <c:showSerName val="0"/>
          <c:showPercent val="0"/>
          <c:showBubbleSize val="0"/>
        </c:dLbls>
        <c:marker val="1"/>
        <c:smooth val="0"/>
        <c:axId val="1634659759"/>
        <c:axId val="1634657359"/>
      </c:lineChart>
      <c:catAx>
        <c:axId val="1634659759"/>
        <c:scaling>
          <c:orientation val="minMax"/>
        </c:scaling>
        <c:delete val="0"/>
        <c:axPos val="b"/>
        <c:title>
          <c:tx>
            <c:rich>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r>
                  <a:rPr lang="en-US"/>
                  <a:t>Message Size (bytes)</a:t>
                </a:r>
              </a:p>
            </c:rich>
          </c:tx>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634657359"/>
        <c:crosses val="autoZero"/>
        <c:auto val="1"/>
        <c:lblAlgn val="ctr"/>
        <c:lblOffset val="100"/>
        <c:noMultiLvlLbl val="0"/>
      </c:catAx>
      <c:valAx>
        <c:axId val="1634657359"/>
        <c:scaling>
          <c:orientation val="minMax"/>
          <c:max val="30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r>
                  <a:rPr lang="en-US"/>
                  <a:t>Latency (us)</a:t>
                </a:r>
              </a:p>
            </c:rich>
          </c:tx>
          <c:overlay val="0"/>
          <c:spPr>
            <a:noFill/>
            <a:ln>
              <a:noFill/>
            </a:ln>
            <a:effectLst/>
          </c:spPr>
          <c:txPr>
            <a:bodyPr rot="-54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634659759"/>
        <c:crosses val="autoZero"/>
        <c:crossBetween val="between"/>
      </c:valAx>
      <c:spPr>
        <a:noFill/>
        <a:ln>
          <a:noFill/>
        </a:ln>
        <a:effectLst/>
      </c:spPr>
    </c:plotArea>
    <c:legend>
      <c:legendPos val="t"/>
      <c:layout>
        <c:manualLayout>
          <c:xMode val="edge"/>
          <c:yMode val="edge"/>
          <c:x val="0.32872521653783288"/>
          <c:y val="6.5127971335487519E-2"/>
          <c:w val="0.36636763450976967"/>
          <c:h val="0.21168795804322751"/>
        </c:manualLayout>
      </c:layout>
      <c:overlay val="1"/>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200">
          <a:solidFill>
            <a:sysClr val="windowText" lastClr="000000"/>
          </a:solidFill>
        </a:defRPr>
      </a:pPr>
      <a:endParaRPr lang="en-US"/>
    </a:p>
  </c:txPr>
  <c:externalData r:id="rId4">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427678564487774"/>
          <c:y val="5.7354404126057669E-2"/>
          <c:w val="0.77940741513996903"/>
          <c:h val="0.7600785566139896"/>
        </c:manualLayout>
      </c:layout>
      <c:lineChart>
        <c:grouping val="standard"/>
        <c:varyColors val="0"/>
        <c:ser>
          <c:idx val="0"/>
          <c:order val="0"/>
          <c:tx>
            <c:strRef>
              <c:f>Sheet1!$B$1</c:f>
              <c:strCache>
                <c:ptCount val="1"/>
                <c:pt idx="0">
                  <c:v>Cray-MPICH</c:v>
                </c:pt>
              </c:strCache>
            </c:strRef>
          </c:tx>
          <c:spPr>
            <a:ln w="28575" cap="rnd">
              <a:solidFill>
                <a:schemeClr val="accent1"/>
              </a:solidFill>
              <a:round/>
            </a:ln>
            <a:effectLst/>
          </c:spPr>
          <c:marker>
            <c:symbol val="square"/>
            <c:size val="5"/>
            <c:spPr>
              <a:solidFill>
                <a:schemeClr val="accent1"/>
              </a:solidFill>
              <a:ln w="9525">
                <a:solidFill>
                  <a:schemeClr val="accent1"/>
                </a:solidFill>
              </a:ln>
              <a:effectLst/>
            </c:spPr>
          </c:marker>
          <c:cat>
            <c:strRef>
              <c:f>Sheet1!$A$2:$A$12</c:f>
              <c:strCache>
                <c:ptCount val="11"/>
                <c:pt idx="0">
                  <c:v>1M</c:v>
                </c:pt>
                <c:pt idx="1">
                  <c:v>2M</c:v>
                </c:pt>
                <c:pt idx="2">
                  <c:v>4M</c:v>
                </c:pt>
                <c:pt idx="3">
                  <c:v>8M</c:v>
                </c:pt>
                <c:pt idx="4">
                  <c:v>16M</c:v>
                </c:pt>
                <c:pt idx="5">
                  <c:v>32M</c:v>
                </c:pt>
                <c:pt idx="6">
                  <c:v>64M</c:v>
                </c:pt>
                <c:pt idx="7">
                  <c:v>128M</c:v>
                </c:pt>
                <c:pt idx="8">
                  <c:v>256M</c:v>
                </c:pt>
                <c:pt idx="9">
                  <c:v>512M</c:v>
                </c:pt>
                <c:pt idx="10">
                  <c:v>1G</c:v>
                </c:pt>
              </c:strCache>
            </c:strRef>
          </c:cat>
          <c:val>
            <c:numRef>
              <c:f>Sheet1!$B$2:$B$12</c:f>
              <c:numCache>
                <c:formatCode>General</c:formatCode>
                <c:ptCount val="11"/>
                <c:pt idx="0">
                  <c:v>342.84</c:v>
                </c:pt>
                <c:pt idx="1">
                  <c:v>488.99</c:v>
                </c:pt>
                <c:pt idx="2">
                  <c:v>779.64</c:v>
                </c:pt>
                <c:pt idx="3">
                  <c:v>1381.6</c:v>
                </c:pt>
                <c:pt idx="4">
                  <c:v>2778.4</c:v>
                </c:pt>
                <c:pt idx="5">
                  <c:v>5557.55</c:v>
                </c:pt>
                <c:pt idx="6">
                  <c:v>11120.81</c:v>
                </c:pt>
                <c:pt idx="7">
                  <c:v>22275.29</c:v>
                </c:pt>
                <c:pt idx="8">
                  <c:v>44556.24</c:v>
                </c:pt>
                <c:pt idx="9">
                  <c:v>89142.39</c:v>
                </c:pt>
                <c:pt idx="10">
                  <c:v>178250.72</c:v>
                </c:pt>
              </c:numCache>
            </c:numRef>
          </c:val>
          <c:smooth val="0"/>
          <c:extLst>
            <c:ext xmlns:c16="http://schemas.microsoft.com/office/drawing/2014/chart" uri="{C3380CC4-5D6E-409C-BE32-E72D297353CC}">
              <c16:uniqueId val="{00000000-FCB8-574C-9BD5-BC947DB5A23B}"/>
            </c:ext>
          </c:extLst>
        </c:ser>
        <c:ser>
          <c:idx val="1"/>
          <c:order val="1"/>
          <c:tx>
            <c:strRef>
              <c:f>Sheet1!$C$1</c:f>
              <c:strCache>
                <c:ptCount val="1"/>
                <c:pt idx="0">
                  <c:v>MVAPICH-Plus 4.0b</c:v>
                </c:pt>
              </c:strCache>
            </c:strRef>
          </c:tx>
          <c:spPr>
            <a:ln w="28575" cap="rnd">
              <a:solidFill>
                <a:schemeClr val="accent2"/>
              </a:solidFill>
              <a:round/>
            </a:ln>
            <a:effectLst/>
          </c:spPr>
          <c:marker>
            <c:symbol val="square"/>
            <c:size val="5"/>
            <c:spPr>
              <a:solidFill>
                <a:schemeClr val="accent2"/>
              </a:solidFill>
              <a:ln w="9525">
                <a:solidFill>
                  <a:schemeClr val="accent2"/>
                </a:solidFill>
              </a:ln>
              <a:effectLst/>
            </c:spPr>
          </c:marker>
          <c:cat>
            <c:strRef>
              <c:f>Sheet1!$A$2:$A$12</c:f>
              <c:strCache>
                <c:ptCount val="11"/>
                <c:pt idx="0">
                  <c:v>1M</c:v>
                </c:pt>
                <c:pt idx="1">
                  <c:v>2M</c:v>
                </c:pt>
                <c:pt idx="2">
                  <c:v>4M</c:v>
                </c:pt>
                <c:pt idx="3">
                  <c:v>8M</c:v>
                </c:pt>
                <c:pt idx="4">
                  <c:v>16M</c:v>
                </c:pt>
                <c:pt idx="5">
                  <c:v>32M</c:v>
                </c:pt>
                <c:pt idx="6">
                  <c:v>64M</c:v>
                </c:pt>
                <c:pt idx="7">
                  <c:v>128M</c:v>
                </c:pt>
                <c:pt idx="8">
                  <c:v>256M</c:v>
                </c:pt>
                <c:pt idx="9">
                  <c:v>512M</c:v>
                </c:pt>
                <c:pt idx="10">
                  <c:v>1G</c:v>
                </c:pt>
              </c:strCache>
            </c:strRef>
          </c:cat>
          <c:val>
            <c:numRef>
              <c:f>Sheet1!$C$2:$C$12</c:f>
              <c:numCache>
                <c:formatCode>General</c:formatCode>
                <c:ptCount val="11"/>
                <c:pt idx="0">
                  <c:v>836.34</c:v>
                </c:pt>
                <c:pt idx="1">
                  <c:v>1009.9</c:v>
                </c:pt>
                <c:pt idx="2">
                  <c:v>1324.98</c:v>
                </c:pt>
                <c:pt idx="3">
                  <c:v>1620.03</c:v>
                </c:pt>
                <c:pt idx="4">
                  <c:v>2139.1799999999998</c:v>
                </c:pt>
                <c:pt idx="5">
                  <c:v>3104.55</c:v>
                </c:pt>
                <c:pt idx="6">
                  <c:v>5113.67</c:v>
                </c:pt>
                <c:pt idx="7">
                  <c:v>8917.59</c:v>
                </c:pt>
                <c:pt idx="8">
                  <c:v>16614.11</c:v>
                </c:pt>
                <c:pt idx="9">
                  <c:v>30887.89</c:v>
                </c:pt>
                <c:pt idx="10">
                  <c:v>59300.27</c:v>
                </c:pt>
              </c:numCache>
            </c:numRef>
          </c:val>
          <c:smooth val="0"/>
          <c:extLst>
            <c:ext xmlns:c16="http://schemas.microsoft.com/office/drawing/2014/chart" uri="{C3380CC4-5D6E-409C-BE32-E72D297353CC}">
              <c16:uniqueId val="{00000001-FCB8-574C-9BD5-BC947DB5A23B}"/>
            </c:ext>
          </c:extLst>
        </c:ser>
        <c:dLbls>
          <c:showLegendKey val="0"/>
          <c:showVal val="0"/>
          <c:showCatName val="0"/>
          <c:showSerName val="0"/>
          <c:showPercent val="0"/>
          <c:showBubbleSize val="0"/>
        </c:dLbls>
        <c:marker val="1"/>
        <c:smooth val="0"/>
        <c:axId val="858963279"/>
        <c:axId val="858847919"/>
      </c:lineChart>
      <c:catAx>
        <c:axId val="858963279"/>
        <c:scaling>
          <c:orientation val="minMax"/>
        </c:scaling>
        <c:delete val="0"/>
        <c:axPos val="b"/>
        <c:title>
          <c:tx>
            <c:rich>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r>
                  <a:rPr lang="en-US"/>
                  <a:t>Message Size</a:t>
                </a:r>
              </a:p>
            </c:rich>
          </c:tx>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858847919"/>
        <c:crosses val="autoZero"/>
        <c:auto val="1"/>
        <c:lblAlgn val="ctr"/>
        <c:lblOffset val="100"/>
        <c:tickLblSkip val="2"/>
        <c:noMultiLvlLbl val="0"/>
      </c:catAx>
      <c:valAx>
        <c:axId val="85884791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r>
                  <a:rPr lang="en-US"/>
                  <a:t>Latency (us)</a:t>
                </a:r>
              </a:p>
            </c:rich>
          </c:tx>
          <c:overlay val="0"/>
          <c:spPr>
            <a:noFill/>
            <a:ln>
              <a:noFill/>
            </a:ln>
            <a:effectLst/>
          </c:spPr>
          <c:txPr>
            <a:bodyPr rot="-54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858963279"/>
        <c:crosses val="autoZero"/>
        <c:crossBetween val="between"/>
      </c:valAx>
      <c:spPr>
        <a:noFill/>
        <a:ln>
          <a:noFill/>
        </a:ln>
        <a:effectLst/>
      </c:spPr>
    </c:plotArea>
    <c:legend>
      <c:legendPos val="b"/>
      <c:layout>
        <c:manualLayout>
          <c:xMode val="edge"/>
          <c:yMode val="edge"/>
          <c:x val="0.19231318799490194"/>
          <c:y val="5.925443401883821E-2"/>
          <c:w val="0.43153040401667742"/>
          <c:h val="0.19706689867684857"/>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427678564487774"/>
          <c:y val="5.7354404126057669E-2"/>
          <c:w val="0.77940741513996903"/>
          <c:h val="0.7600785566139896"/>
        </c:manualLayout>
      </c:layout>
      <c:lineChart>
        <c:grouping val="standard"/>
        <c:varyColors val="0"/>
        <c:ser>
          <c:idx val="0"/>
          <c:order val="0"/>
          <c:tx>
            <c:strRef>
              <c:f>Sheet1!$B$1</c:f>
              <c:strCache>
                <c:ptCount val="1"/>
                <c:pt idx="0">
                  <c:v>Cray-MPICH</c:v>
                </c:pt>
              </c:strCache>
            </c:strRef>
          </c:tx>
          <c:spPr>
            <a:ln w="28575" cap="rnd">
              <a:solidFill>
                <a:schemeClr val="accent1"/>
              </a:solidFill>
              <a:round/>
            </a:ln>
            <a:effectLst/>
          </c:spPr>
          <c:marker>
            <c:symbol val="square"/>
            <c:size val="5"/>
            <c:spPr>
              <a:solidFill>
                <a:schemeClr val="accent1"/>
              </a:solidFill>
              <a:ln w="9525">
                <a:solidFill>
                  <a:schemeClr val="accent1"/>
                </a:solidFill>
              </a:ln>
              <a:effectLst/>
            </c:spPr>
          </c:marker>
          <c:cat>
            <c:strRef>
              <c:f>Sheet1!$A$2:$A$12</c:f>
              <c:strCache>
                <c:ptCount val="11"/>
                <c:pt idx="0">
                  <c:v>1M</c:v>
                </c:pt>
                <c:pt idx="1">
                  <c:v>2M</c:v>
                </c:pt>
                <c:pt idx="2">
                  <c:v>4M</c:v>
                </c:pt>
                <c:pt idx="3">
                  <c:v>8M</c:v>
                </c:pt>
                <c:pt idx="4">
                  <c:v>16M</c:v>
                </c:pt>
                <c:pt idx="5">
                  <c:v>32M</c:v>
                </c:pt>
                <c:pt idx="6">
                  <c:v>64M</c:v>
                </c:pt>
                <c:pt idx="7">
                  <c:v>128M</c:v>
                </c:pt>
                <c:pt idx="8">
                  <c:v>256M</c:v>
                </c:pt>
                <c:pt idx="9">
                  <c:v>512M</c:v>
                </c:pt>
                <c:pt idx="10">
                  <c:v>1G</c:v>
                </c:pt>
              </c:strCache>
            </c:strRef>
          </c:cat>
          <c:val>
            <c:numRef>
              <c:f>Sheet1!$B$2:$B$12</c:f>
              <c:numCache>
                <c:formatCode>General</c:formatCode>
                <c:ptCount val="11"/>
                <c:pt idx="0">
                  <c:v>377.63</c:v>
                </c:pt>
                <c:pt idx="1">
                  <c:v>527.44000000000005</c:v>
                </c:pt>
                <c:pt idx="2">
                  <c:v>822.33</c:v>
                </c:pt>
                <c:pt idx="3">
                  <c:v>1445.34</c:v>
                </c:pt>
                <c:pt idx="4">
                  <c:v>2905.2</c:v>
                </c:pt>
                <c:pt idx="5">
                  <c:v>5823.45</c:v>
                </c:pt>
                <c:pt idx="6">
                  <c:v>11656.37</c:v>
                </c:pt>
                <c:pt idx="7">
                  <c:v>23320.240000000002</c:v>
                </c:pt>
                <c:pt idx="8">
                  <c:v>46675.88</c:v>
                </c:pt>
                <c:pt idx="9">
                  <c:v>93267.520000000004</c:v>
                </c:pt>
                <c:pt idx="10">
                  <c:v>186597.03</c:v>
                </c:pt>
              </c:numCache>
            </c:numRef>
          </c:val>
          <c:smooth val="0"/>
          <c:extLst>
            <c:ext xmlns:c16="http://schemas.microsoft.com/office/drawing/2014/chart" uri="{C3380CC4-5D6E-409C-BE32-E72D297353CC}">
              <c16:uniqueId val="{00000000-6011-984D-A4C1-F4AAEBFD449D}"/>
            </c:ext>
          </c:extLst>
        </c:ser>
        <c:ser>
          <c:idx val="1"/>
          <c:order val="1"/>
          <c:tx>
            <c:strRef>
              <c:f>Sheet1!$C$1</c:f>
              <c:strCache>
                <c:ptCount val="1"/>
                <c:pt idx="0">
                  <c:v>MVAPICH-Plus 4.0b</c:v>
                </c:pt>
              </c:strCache>
            </c:strRef>
          </c:tx>
          <c:spPr>
            <a:ln w="28575" cap="rnd">
              <a:solidFill>
                <a:schemeClr val="accent2"/>
              </a:solidFill>
              <a:round/>
            </a:ln>
            <a:effectLst/>
          </c:spPr>
          <c:marker>
            <c:symbol val="square"/>
            <c:size val="5"/>
            <c:spPr>
              <a:solidFill>
                <a:schemeClr val="accent2"/>
              </a:solidFill>
              <a:ln w="9525">
                <a:solidFill>
                  <a:schemeClr val="accent2"/>
                </a:solidFill>
              </a:ln>
              <a:effectLst/>
            </c:spPr>
          </c:marker>
          <c:cat>
            <c:strRef>
              <c:f>Sheet1!$A$2:$A$12</c:f>
              <c:strCache>
                <c:ptCount val="11"/>
                <c:pt idx="0">
                  <c:v>1M</c:v>
                </c:pt>
                <c:pt idx="1">
                  <c:v>2M</c:v>
                </c:pt>
                <c:pt idx="2">
                  <c:v>4M</c:v>
                </c:pt>
                <c:pt idx="3">
                  <c:v>8M</c:v>
                </c:pt>
                <c:pt idx="4">
                  <c:v>16M</c:v>
                </c:pt>
                <c:pt idx="5">
                  <c:v>32M</c:v>
                </c:pt>
                <c:pt idx="6">
                  <c:v>64M</c:v>
                </c:pt>
                <c:pt idx="7">
                  <c:v>128M</c:v>
                </c:pt>
                <c:pt idx="8">
                  <c:v>256M</c:v>
                </c:pt>
                <c:pt idx="9">
                  <c:v>512M</c:v>
                </c:pt>
                <c:pt idx="10">
                  <c:v>1G</c:v>
                </c:pt>
              </c:strCache>
            </c:strRef>
          </c:cat>
          <c:val>
            <c:numRef>
              <c:f>Sheet1!$C$2:$C$12</c:f>
              <c:numCache>
                <c:formatCode>General</c:formatCode>
                <c:ptCount val="11"/>
                <c:pt idx="0">
                  <c:v>971.93</c:v>
                </c:pt>
                <c:pt idx="1">
                  <c:v>1162.31</c:v>
                </c:pt>
                <c:pt idx="2">
                  <c:v>1450.82</c:v>
                </c:pt>
                <c:pt idx="3">
                  <c:v>1748.87</c:v>
                </c:pt>
                <c:pt idx="4">
                  <c:v>2293.1</c:v>
                </c:pt>
                <c:pt idx="5">
                  <c:v>3415.37</c:v>
                </c:pt>
                <c:pt idx="6">
                  <c:v>5490.07</c:v>
                </c:pt>
                <c:pt idx="7">
                  <c:v>9584.17</c:v>
                </c:pt>
                <c:pt idx="8">
                  <c:v>17812.29</c:v>
                </c:pt>
                <c:pt idx="9">
                  <c:v>33165.03</c:v>
                </c:pt>
                <c:pt idx="10">
                  <c:v>63739.68</c:v>
                </c:pt>
              </c:numCache>
            </c:numRef>
          </c:val>
          <c:smooth val="0"/>
          <c:extLst>
            <c:ext xmlns:c16="http://schemas.microsoft.com/office/drawing/2014/chart" uri="{C3380CC4-5D6E-409C-BE32-E72D297353CC}">
              <c16:uniqueId val="{00000001-6011-984D-A4C1-F4AAEBFD449D}"/>
            </c:ext>
          </c:extLst>
        </c:ser>
        <c:dLbls>
          <c:showLegendKey val="0"/>
          <c:showVal val="0"/>
          <c:showCatName val="0"/>
          <c:showSerName val="0"/>
          <c:showPercent val="0"/>
          <c:showBubbleSize val="0"/>
        </c:dLbls>
        <c:marker val="1"/>
        <c:smooth val="0"/>
        <c:axId val="858963279"/>
        <c:axId val="858847919"/>
      </c:lineChart>
      <c:catAx>
        <c:axId val="858963279"/>
        <c:scaling>
          <c:orientation val="minMax"/>
        </c:scaling>
        <c:delete val="0"/>
        <c:axPos val="b"/>
        <c:title>
          <c:tx>
            <c:rich>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r>
                  <a:rPr lang="en-US"/>
                  <a:t>Message Size</a:t>
                </a:r>
              </a:p>
            </c:rich>
          </c:tx>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858847919"/>
        <c:crosses val="autoZero"/>
        <c:auto val="1"/>
        <c:lblAlgn val="ctr"/>
        <c:lblOffset val="100"/>
        <c:tickLblSkip val="2"/>
        <c:noMultiLvlLbl val="0"/>
      </c:catAx>
      <c:valAx>
        <c:axId val="85884791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r>
                  <a:rPr lang="en-US"/>
                  <a:t>Latency (us)</a:t>
                </a:r>
              </a:p>
            </c:rich>
          </c:tx>
          <c:overlay val="0"/>
          <c:spPr>
            <a:noFill/>
            <a:ln>
              <a:noFill/>
            </a:ln>
            <a:effectLst/>
          </c:spPr>
          <c:txPr>
            <a:bodyPr rot="-54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858963279"/>
        <c:crosses val="autoZero"/>
        <c:crossBetween val="between"/>
      </c:valAx>
      <c:spPr>
        <a:noFill/>
        <a:ln>
          <a:noFill/>
        </a:ln>
        <a:effectLst/>
      </c:spPr>
    </c:plotArea>
    <c:legend>
      <c:legendPos val="b"/>
      <c:layout>
        <c:manualLayout>
          <c:xMode val="edge"/>
          <c:yMode val="edge"/>
          <c:x val="0.19231318799490194"/>
          <c:y val="5.925443401883821E-2"/>
          <c:w val="0.43153040401667742"/>
          <c:h val="0.19706689867684857"/>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sz="1100" dirty="0"/>
              <a:t>Intranode CPU Latency</a:t>
            </a:r>
          </a:p>
        </c:rich>
      </c:tx>
      <c:layout>
        <c:manualLayout>
          <c:xMode val="edge"/>
          <c:yMode val="edge"/>
          <c:x val="0.30226852369702251"/>
          <c:y val="0"/>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3156234146716245"/>
          <c:y val="0.10617225947950229"/>
          <c:w val="0.83609159285886181"/>
          <c:h val="0.68001219090999976"/>
        </c:manualLayout>
      </c:layout>
      <c:lineChart>
        <c:grouping val="standard"/>
        <c:varyColors val="0"/>
        <c:ser>
          <c:idx val="0"/>
          <c:order val="0"/>
          <c:tx>
            <c:strRef>
              <c:f>'Isambard CPU'!$B$8</c:f>
              <c:strCache>
                <c:ptCount val="1"/>
                <c:pt idx="0">
                  <c:v>CrayMPICH</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'Isambard CPU'!$A$9:$A$25</c:f>
              <c:numCache>
                <c:formatCode>General</c:formatCode>
                <c:ptCount val="17"/>
                <c:pt idx="0">
                  <c:v>1</c:v>
                </c:pt>
                <c:pt idx="1">
                  <c:v>2</c:v>
                </c:pt>
                <c:pt idx="2">
                  <c:v>4</c:v>
                </c:pt>
                <c:pt idx="3">
                  <c:v>8</c:v>
                </c:pt>
                <c:pt idx="4">
                  <c:v>16</c:v>
                </c:pt>
                <c:pt idx="5">
                  <c:v>32</c:v>
                </c:pt>
                <c:pt idx="6">
                  <c:v>64</c:v>
                </c:pt>
                <c:pt idx="7">
                  <c:v>128</c:v>
                </c:pt>
                <c:pt idx="8">
                  <c:v>256</c:v>
                </c:pt>
                <c:pt idx="9">
                  <c:v>512</c:v>
                </c:pt>
                <c:pt idx="10">
                  <c:v>1024</c:v>
                </c:pt>
                <c:pt idx="11">
                  <c:v>2048</c:v>
                </c:pt>
                <c:pt idx="12">
                  <c:v>4096</c:v>
                </c:pt>
                <c:pt idx="13">
                  <c:v>8192</c:v>
                </c:pt>
                <c:pt idx="14">
                  <c:v>16384</c:v>
                </c:pt>
                <c:pt idx="15">
                  <c:v>32768</c:v>
                </c:pt>
                <c:pt idx="16">
                  <c:v>65536</c:v>
                </c:pt>
              </c:numCache>
            </c:numRef>
          </c:cat>
          <c:val>
            <c:numRef>
              <c:f>'Isambard CPU'!$B$9:$B$25</c:f>
              <c:numCache>
                <c:formatCode>General</c:formatCode>
                <c:ptCount val="17"/>
                <c:pt idx="0">
                  <c:v>0.74</c:v>
                </c:pt>
                <c:pt idx="1">
                  <c:v>0.73</c:v>
                </c:pt>
                <c:pt idx="2">
                  <c:v>0.73</c:v>
                </c:pt>
                <c:pt idx="3">
                  <c:v>0.73</c:v>
                </c:pt>
                <c:pt idx="4">
                  <c:v>0.73</c:v>
                </c:pt>
                <c:pt idx="5">
                  <c:v>0.74</c:v>
                </c:pt>
                <c:pt idx="6">
                  <c:v>0.75</c:v>
                </c:pt>
                <c:pt idx="7">
                  <c:v>0.76</c:v>
                </c:pt>
                <c:pt idx="8">
                  <c:v>0.77</c:v>
                </c:pt>
                <c:pt idx="9">
                  <c:v>0.77</c:v>
                </c:pt>
                <c:pt idx="10">
                  <c:v>0.84</c:v>
                </c:pt>
                <c:pt idx="11">
                  <c:v>0.99</c:v>
                </c:pt>
                <c:pt idx="12">
                  <c:v>1.05</c:v>
                </c:pt>
                <c:pt idx="13">
                  <c:v>2.5</c:v>
                </c:pt>
                <c:pt idx="14">
                  <c:v>2.62</c:v>
                </c:pt>
                <c:pt idx="15">
                  <c:v>2.92</c:v>
                </c:pt>
                <c:pt idx="16">
                  <c:v>3.56</c:v>
                </c:pt>
              </c:numCache>
            </c:numRef>
          </c:val>
          <c:smooth val="0"/>
          <c:extLst>
            <c:ext xmlns:c16="http://schemas.microsoft.com/office/drawing/2014/chart" uri="{C3380CC4-5D6E-409C-BE32-E72D297353CC}">
              <c16:uniqueId val="{00000000-4BBE-744C-BED3-789EF9592634}"/>
            </c:ext>
          </c:extLst>
        </c:ser>
        <c:ser>
          <c:idx val="1"/>
          <c:order val="1"/>
          <c:tx>
            <c:strRef>
              <c:f>'Isambard CPU'!$C$8</c:f>
              <c:strCache>
                <c:ptCount val="1"/>
                <c:pt idx="0">
                  <c:v>MVP-4.0b</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'Isambard CPU'!$A$9:$A$25</c:f>
              <c:numCache>
                <c:formatCode>General</c:formatCode>
                <c:ptCount val="17"/>
                <c:pt idx="0">
                  <c:v>1</c:v>
                </c:pt>
                <c:pt idx="1">
                  <c:v>2</c:v>
                </c:pt>
                <c:pt idx="2">
                  <c:v>4</c:v>
                </c:pt>
                <c:pt idx="3">
                  <c:v>8</c:v>
                </c:pt>
                <c:pt idx="4">
                  <c:v>16</c:v>
                </c:pt>
                <c:pt idx="5">
                  <c:v>32</c:v>
                </c:pt>
                <c:pt idx="6">
                  <c:v>64</c:v>
                </c:pt>
                <c:pt idx="7">
                  <c:v>128</c:v>
                </c:pt>
                <c:pt idx="8">
                  <c:v>256</c:v>
                </c:pt>
                <c:pt idx="9">
                  <c:v>512</c:v>
                </c:pt>
                <c:pt idx="10">
                  <c:v>1024</c:v>
                </c:pt>
                <c:pt idx="11">
                  <c:v>2048</c:v>
                </c:pt>
                <c:pt idx="12">
                  <c:v>4096</c:v>
                </c:pt>
                <c:pt idx="13">
                  <c:v>8192</c:v>
                </c:pt>
                <c:pt idx="14">
                  <c:v>16384</c:v>
                </c:pt>
                <c:pt idx="15">
                  <c:v>32768</c:v>
                </c:pt>
                <c:pt idx="16">
                  <c:v>65536</c:v>
                </c:pt>
              </c:numCache>
            </c:numRef>
          </c:cat>
          <c:val>
            <c:numRef>
              <c:f>'Isambard CPU'!$C$9:$C$25</c:f>
              <c:numCache>
                <c:formatCode>General</c:formatCode>
                <c:ptCount val="17"/>
                <c:pt idx="0">
                  <c:v>0.43</c:v>
                </c:pt>
                <c:pt idx="1">
                  <c:v>0.53</c:v>
                </c:pt>
                <c:pt idx="2">
                  <c:v>0.43</c:v>
                </c:pt>
                <c:pt idx="3">
                  <c:v>0.51</c:v>
                </c:pt>
                <c:pt idx="4">
                  <c:v>0.5</c:v>
                </c:pt>
                <c:pt idx="5">
                  <c:v>0.5</c:v>
                </c:pt>
                <c:pt idx="6">
                  <c:v>0.48</c:v>
                </c:pt>
                <c:pt idx="7">
                  <c:v>0.49</c:v>
                </c:pt>
                <c:pt idx="8">
                  <c:v>0.53</c:v>
                </c:pt>
                <c:pt idx="9">
                  <c:v>0.55000000000000004</c:v>
                </c:pt>
                <c:pt idx="10">
                  <c:v>0.75</c:v>
                </c:pt>
                <c:pt idx="11">
                  <c:v>0.77</c:v>
                </c:pt>
                <c:pt idx="12">
                  <c:v>0.84</c:v>
                </c:pt>
                <c:pt idx="13">
                  <c:v>0.93</c:v>
                </c:pt>
                <c:pt idx="14">
                  <c:v>1.91</c:v>
                </c:pt>
                <c:pt idx="15">
                  <c:v>2.2400000000000002</c:v>
                </c:pt>
                <c:pt idx="16">
                  <c:v>2.97</c:v>
                </c:pt>
              </c:numCache>
            </c:numRef>
          </c:val>
          <c:smooth val="0"/>
          <c:extLst>
            <c:ext xmlns:c16="http://schemas.microsoft.com/office/drawing/2014/chart" uri="{C3380CC4-5D6E-409C-BE32-E72D297353CC}">
              <c16:uniqueId val="{00000001-4BBE-744C-BED3-789EF9592634}"/>
            </c:ext>
          </c:extLst>
        </c:ser>
        <c:dLbls>
          <c:showLegendKey val="0"/>
          <c:showVal val="0"/>
          <c:showCatName val="0"/>
          <c:showSerName val="0"/>
          <c:showPercent val="0"/>
          <c:showBubbleSize val="0"/>
        </c:dLbls>
        <c:marker val="1"/>
        <c:smooth val="0"/>
        <c:axId val="228138656"/>
        <c:axId val="228079072"/>
      </c:lineChart>
      <c:catAx>
        <c:axId val="228138656"/>
        <c:scaling>
          <c:orientation val="minMax"/>
        </c:scaling>
        <c:delete val="0"/>
        <c:axPos val="b"/>
        <c:title>
          <c:tx>
            <c:rich>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a:t>Message Size (Bytes)</a:t>
                </a:r>
              </a:p>
            </c:rich>
          </c:tx>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228079072"/>
        <c:crosses val="autoZero"/>
        <c:auto val="1"/>
        <c:lblAlgn val="ctr"/>
        <c:lblOffset val="100"/>
        <c:tickMarkSkip val="1"/>
        <c:noMultiLvlLbl val="0"/>
      </c:catAx>
      <c:valAx>
        <c:axId val="2280790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a:t>Latency (us)</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228138656"/>
        <c:crosses val="autoZero"/>
        <c:crossBetween val="between"/>
      </c:valAx>
      <c:spPr>
        <a:noFill/>
        <a:ln>
          <a:noFill/>
        </a:ln>
        <a:effectLst/>
      </c:spPr>
    </c:plotArea>
    <c:legend>
      <c:legendPos val="b"/>
      <c:layout>
        <c:manualLayout>
          <c:xMode val="edge"/>
          <c:yMode val="edge"/>
          <c:x val="0.12093316996702645"/>
          <c:y val="0.14124506097387643"/>
          <c:w val="0.54056748696603674"/>
          <c:h val="6.0921004008073001E-2"/>
        </c:manualLayout>
      </c:layout>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sz="1100" dirty="0"/>
              <a:t>Intranode CPU Latency</a:t>
            </a:r>
          </a:p>
        </c:rich>
      </c:tx>
      <c:layout>
        <c:manualLayout>
          <c:xMode val="edge"/>
          <c:yMode val="edge"/>
          <c:x val="0.30881415119048627"/>
          <c:y val="0"/>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3384316262764281"/>
          <c:y val="0.13389891696750902"/>
          <c:w val="0.8409850970384436"/>
          <c:h val="0.69664793492356658"/>
        </c:manualLayout>
      </c:layout>
      <c:lineChart>
        <c:grouping val="standard"/>
        <c:varyColors val="0"/>
        <c:ser>
          <c:idx val="0"/>
          <c:order val="0"/>
          <c:tx>
            <c:strRef>
              <c:f>'Isambard CPU'!$B$8</c:f>
              <c:strCache>
                <c:ptCount val="1"/>
                <c:pt idx="0">
                  <c:v>CrayMPICH</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'Isambard CPU'!$A$26:$A$31</c:f>
              <c:numCache>
                <c:formatCode>General</c:formatCode>
                <c:ptCount val="6"/>
                <c:pt idx="0">
                  <c:v>131072</c:v>
                </c:pt>
                <c:pt idx="1">
                  <c:v>262144</c:v>
                </c:pt>
                <c:pt idx="2">
                  <c:v>524288</c:v>
                </c:pt>
                <c:pt idx="3">
                  <c:v>1048576</c:v>
                </c:pt>
                <c:pt idx="4">
                  <c:v>2097152</c:v>
                </c:pt>
                <c:pt idx="5">
                  <c:v>4194304</c:v>
                </c:pt>
              </c:numCache>
            </c:numRef>
          </c:cat>
          <c:val>
            <c:numRef>
              <c:f>'Isambard CPU'!$B$26:$B$31</c:f>
              <c:numCache>
                <c:formatCode>General</c:formatCode>
                <c:ptCount val="6"/>
                <c:pt idx="0">
                  <c:v>5.04</c:v>
                </c:pt>
                <c:pt idx="1">
                  <c:v>7.88</c:v>
                </c:pt>
                <c:pt idx="2">
                  <c:v>20.85</c:v>
                </c:pt>
                <c:pt idx="3">
                  <c:v>52.27</c:v>
                </c:pt>
                <c:pt idx="4">
                  <c:v>105.75</c:v>
                </c:pt>
                <c:pt idx="5">
                  <c:v>209.61</c:v>
                </c:pt>
              </c:numCache>
            </c:numRef>
          </c:val>
          <c:smooth val="0"/>
          <c:extLst>
            <c:ext xmlns:c16="http://schemas.microsoft.com/office/drawing/2014/chart" uri="{C3380CC4-5D6E-409C-BE32-E72D297353CC}">
              <c16:uniqueId val="{00000000-735D-EA46-A3C3-D51815B8EECD}"/>
            </c:ext>
          </c:extLst>
        </c:ser>
        <c:ser>
          <c:idx val="1"/>
          <c:order val="1"/>
          <c:tx>
            <c:strRef>
              <c:f>'Isambard CPU'!$C$8</c:f>
              <c:strCache>
                <c:ptCount val="1"/>
                <c:pt idx="0">
                  <c:v>MVP-4.0b</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'Isambard CPU'!$A$26:$A$31</c:f>
              <c:numCache>
                <c:formatCode>General</c:formatCode>
                <c:ptCount val="6"/>
                <c:pt idx="0">
                  <c:v>131072</c:v>
                </c:pt>
                <c:pt idx="1">
                  <c:v>262144</c:v>
                </c:pt>
                <c:pt idx="2">
                  <c:v>524288</c:v>
                </c:pt>
                <c:pt idx="3">
                  <c:v>1048576</c:v>
                </c:pt>
                <c:pt idx="4">
                  <c:v>2097152</c:v>
                </c:pt>
                <c:pt idx="5">
                  <c:v>4194304</c:v>
                </c:pt>
              </c:numCache>
            </c:numRef>
          </c:cat>
          <c:val>
            <c:numRef>
              <c:f>'Isambard CPU'!$C$26:$C$31</c:f>
              <c:numCache>
                <c:formatCode>General</c:formatCode>
                <c:ptCount val="6"/>
                <c:pt idx="0">
                  <c:v>4.5</c:v>
                </c:pt>
                <c:pt idx="1">
                  <c:v>7.82</c:v>
                </c:pt>
                <c:pt idx="2">
                  <c:v>20.32</c:v>
                </c:pt>
                <c:pt idx="3">
                  <c:v>40.64</c:v>
                </c:pt>
                <c:pt idx="4">
                  <c:v>85.26</c:v>
                </c:pt>
                <c:pt idx="5">
                  <c:v>169.48</c:v>
                </c:pt>
              </c:numCache>
            </c:numRef>
          </c:val>
          <c:smooth val="0"/>
          <c:extLst>
            <c:ext xmlns:c16="http://schemas.microsoft.com/office/drawing/2014/chart" uri="{C3380CC4-5D6E-409C-BE32-E72D297353CC}">
              <c16:uniqueId val="{00000001-735D-EA46-A3C3-D51815B8EECD}"/>
            </c:ext>
          </c:extLst>
        </c:ser>
        <c:dLbls>
          <c:showLegendKey val="0"/>
          <c:showVal val="0"/>
          <c:showCatName val="0"/>
          <c:showSerName val="0"/>
          <c:showPercent val="0"/>
          <c:showBubbleSize val="0"/>
        </c:dLbls>
        <c:marker val="1"/>
        <c:smooth val="0"/>
        <c:axId val="228138656"/>
        <c:axId val="228079072"/>
      </c:lineChart>
      <c:catAx>
        <c:axId val="228138656"/>
        <c:scaling>
          <c:orientation val="minMax"/>
        </c:scaling>
        <c:delete val="0"/>
        <c:axPos val="b"/>
        <c:title>
          <c:tx>
            <c:rich>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a:t>Messag</a:t>
                </a:r>
                <a:r>
                  <a:rPr lang="en-US" baseline="0"/>
                  <a:t>e Size (Bytes)</a:t>
                </a:r>
                <a:endParaRPr lang="en-US"/>
              </a:p>
            </c:rich>
          </c:tx>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228079072"/>
        <c:crosses val="autoZero"/>
        <c:auto val="1"/>
        <c:lblAlgn val="ctr"/>
        <c:lblOffset val="100"/>
        <c:tickMarkSkip val="1"/>
        <c:noMultiLvlLbl val="0"/>
      </c:catAx>
      <c:valAx>
        <c:axId val="2280790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a:t>Latency (us)</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228138656"/>
        <c:crosses val="autoZero"/>
        <c:crossBetween val="between"/>
      </c:valAx>
      <c:spPr>
        <a:noFill/>
        <a:ln>
          <a:noFill/>
        </a:ln>
        <a:effectLst/>
      </c:spPr>
    </c:plotArea>
    <c:legend>
      <c:legendPos val="b"/>
      <c:layout>
        <c:manualLayout>
          <c:xMode val="edge"/>
          <c:yMode val="edge"/>
          <c:x val="0.12093316996702645"/>
          <c:y val="0.14124506097387643"/>
          <c:w val="0.57598983029028727"/>
          <c:h val="6.0921004008073001E-2"/>
        </c:manualLayout>
      </c:layout>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sz="1100" dirty="0"/>
              <a:t>Intranode CPU BIBW</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6337270341207349"/>
          <c:y val="0.14856481481481484"/>
          <c:w val="0.806071741032371"/>
          <c:h val="0.69310914260717416"/>
        </c:manualLayout>
      </c:layout>
      <c:barChart>
        <c:barDir val="col"/>
        <c:grouping val="clustered"/>
        <c:varyColors val="0"/>
        <c:ser>
          <c:idx val="0"/>
          <c:order val="0"/>
          <c:tx>
            <c:strRef>
              <c:f>'Isambard CPU'!$H$8</c:f>
              <c:strCache>
                <c:ptCount val="1"/>
                <c:pt idx="0">
                  <c:v>CrayMPICH</c:v>
                </c:pt>
              </c:strCache>
            </c:strRef>
          </c:tx>
          <c:spPr>
            <a:solidFill>
              <a:schemeClr val="accent1"/>
            </a:solidFill>
            <a:ln>
              <a:noFill/>
            </a:ln>
            <a:effectLst/>
          </c:spPr>
          <c:invertIfNegative val="0"/>
          <c:cat>
            <c:numRef>
              <c:f>'Isambard CPU'!$A$16:$A$24</c:f>
              <c:numCache>
                <c:formatCode>General</c:formatCode>
                <c:ptCount val="9"/>
                <c:pt idx="0">
                  <c:v>128</c:v>
                </c:pt>
                <c:pt idx="1">
                  <c:v>256</c:v>
                </c:pt>
                <c:pt idx="2">
                  <c:v>512</c:v>
                </c:pt>
                <c:pt idx="3">
                  <c:v>1024</c:v>
                </c:pt>
                <c:pt idx="4">
                  <c:v>2048</c:v>
                </c:pt>
                <c:pt idx="5">
                  <c:v>4096</c:v>
                </c:pt>
                <c:pt idx="6">
                  <c:v>8192</c:v>
                </c:pt>
                <c:pt idx="7">
                  <c:v>16384</c:v>
                </c:pt>
                <c:pt idx="8">
                  <c:v>32768</c:v>
                </c:pt>
              </c:numCache>
            </c:numRef>
          </c:cat>
          <c:val>
            <c:numRef>
              <c:f>'Isambard CPU'!$H$16:$H$24</c:f>
              <c:numCache>
                <c:formatCode>General</c:formatCode>
                <c:ptCount val="9"/>
                <c:pt idx="0">
                  <c:v>717.74</c:v>
                </c:pt>
                <c:pt idx="1">
                  <c:v>1391.07</c:v>
                </c:pt>
                <c:pt idx="2">
                  <c:v>2605.63</c:v>
                </c:pt>
                <c:pt idx="3">
                  <c:v>4249.2700000000004</c:v>
                </c:pt>
                <c:pt idx="4">
                  <c:v>7047.17</c:v>
                </c:pt>
                <c:pt idx="5">
                  <c:v>12707.76</c:v>
                </c:pt>
                <c:pt idx="6">
                  <c:v>7705.13</c:v>
                </c:pt>
                <c:pt idx="7">
                  <c:v>14614.57</c:v>
                </c:pt>
                <c:pt idx="8">
                  <c:v>27542.95</c:v>
                </c:pt>
              </c:numCache>
            </c:numRef>
          </c:val>
          <c:extLst>
            <c:ext xmlns:c16="http://schemas.microsoft.com/office/drawing/2014/chart" uri="{C3380CC4-5D6E-409C-BE32-E72D297353CC}">
              <c16:uniqueId val="{00000000-72F4-AF48-A55B-8B36E5D346FD}"/>
            </c:ext>
          </c:extLst>
        </c:ser>
        <c:ser>
          <c:idx val="1"/>
          <c:order val="1"/>
          <c:tx>
            <c:strRef>
              <c:f>'Isambard CPU'!$I$8</c:f>
              <c:strCache>
                <c:ptCount val="1"/>
                <c:pt idx="0">
                  <c:v>MVP-4.0b</c:v>
                </c:pt>
              </c:strCache>
            </c:strRef>
          </c:tx>
          <c:spPr>
            <a:solidFill>
              <a:schemeClr val="accent2"/>
            </a:solidFill>
            <a:ln>
              <a:noFill/>
            </a:ln>
            <a:effectLst/>
          </c:spPr>
          <c:invertIfNegative val="0"/>
          <c:cat>
            <c:numRef>
              <c:f>'Isambard CPU'!$A$16:$A$24</c:f>
              <c:numCache>
                <c:formatCode>General</c:formatCode>
                <c:ptCount val="9"/>
                <c:pt idx="0">
                  <c:v>128</c:v>
                </c:pt>
                <c:pt idx="1">
                  <c:v>256</c:v>
                </c:pt>
                <c:pt idx="2">
                  <c:v>512</c:v>
                </c:pt>
                <c:pt idx="3">
                  <c:v>1024</c:v>
                </c:pt>
                <c:pt idx="4">
                  <c:v>2048</c:v>
                </c:pt>
                <c:pt idx="5">
                  <c:v>4096</c:v>
                </c:pt>
                <c:pt idx="6">
                  <c:v>8192</c:v>
                </c:pt>
                <c:pt idx="7">
                  <c:v>16384</c:v>
                </c:pt>
                <c:pt idx="8">
                  <c:v>32768</c:v>
                </c:pt>
              </c:numCache>
            </c:numRef>
          </c:cat>
          <c:val>
            <c:numRef>
              <c:f>'Isambard CPU'!$I$16:$I$24</c:f>
              <c:numCache>
                <c:formatCode>General</c:formatCode>
                <c:ptCount val="9"/>
                <c:pt idx="0">
                  <c:v>1010.3</c:v>
                </c:pt>
                <c:pt idx="1">
                  <c:v>1925.06</c:v>
                </c:pt>
                <c:pt idx="2">
                  <c:v>3485.86</c:v>
                </c:pt>
                <c:pt idx="3">
                  <c:v>5546.12</c:v>
                </c:pt>
                <c:pt idx="4">
                  <c:v>9588.64</c:v>
                </c:pt>
                <c:pt idx="5">
                  <c:v>15925.2</c:v>
                </c:pt>
                <c:pt idx="6">
                  <c:v>24635.200000000001</c:v>
                </c:pt>
                <c:pt idx="7">
                  <c:v>18278.39</c:v>
                </c:pt>
                <c:pt idx="8">
                  <c:v>32564.92</c:v>
                </c:pt>
              </c:numCache>
            </c:numRef>
          </c:val>
          <c:extLst>
            <c:ext xmlns:c16="http://schemas.microsoft.com/office/drawing/2014/chart" uri="{C3380CC4-5D6E-409C-BE32-E72D297353CC}">
              <c16:uniqueId val="{00000001-72F4-AF48-A55B-8B36E5D346FD}"/>
            </c:ext>
          </c:extLst>
        </c:ser>
        <c:dLbls>
          <c:showLegendKey val="0"/>
          <c:showVal val="0"/>
          <c:showCatName val="0"/>
          <c:showSerName val="0"/>
          <c:showPercent val="0"/>
          <c:showBubbleSize val="0"/>
        </c:dLbls>
        <c:gapWidth val="219"/>
        <c:overlap val="-27"/>
        <c:axId val="644644512"/>
        <c:axId val="1563380399"/>
      </c:barChart>
      <c:catAx>
        <c:axId val="644644512"/>
        <c:scaling>
          <c:orientation val="minMax"/>
        </c:scaling>
        <c:delete val="0"/>
        <c:axPos val="b"/>
        <c:title>
          <c:tx>
            <c:rich>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a:t>Message Size (Bytes)</a:t>
                </a:r>
              </a:p>
            </c:rich>
          </c:tx>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1563380399"/>
        <c:crosses val="autoZero"/>
        <c:auto val="1"/>
        <c:lblAlgn val="ctr"/>
        <c:lblOffset val="100"/>
        <c:noMultiLvlLbl val="0"/>
      </c:catAx>
      <c:valAx>
        <c:axId val="156338039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a:t>Bandwidth (MB/s)</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644644512"/>
        <c:crosses val="autoZero"/>
        <c:crossBetween val="between"/>
      </c:valAx>
      <c:spPr>
        <a:noFill/>
        <a:ln>
          <a:noFill/>
        </a:ln>
        <a:effectLst/>
      </c:spPr>
    </c:plotArea>
    <c:legend>
      <c:legendPos val="b"/>
      <c:layout>
        <c:manualLayout>
          <c:xMode val="edge"/>
          <c:yMode val="edge"/>
          <c:x val="0.18689982502187227"/>
          <c:y val="0.1579855643044619"/>
          <c:w val="0.42129418390583134"/>
          <c:h val="6.6964754405699295E-2"/>
        </c:manualLayout>
      </c:layout>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sz="1050" dirty="0"/>
              <a:t>Intranode CPU BIBW</a:t>
            </a:r>
          </a:p>
        </c:rich>
      </c:tx>
      <c:layout>
        <c:manualLayout>
          <c:xMode val="edge"/>
          <c:yMode val="edge"/>
          <c:x val="0.31384778477363556"/>
          <c:y val="2.0227321111642601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4309428367192056"/>
          <c:y val="0.11075918285869917"/>
          <c:w val="0.82230465371077277"/>
          <c:h val="0.70825751648084367"/>
        </c:manualLayout>
      </c:layout>
      <c:barChart>
        <c:barDir val="col"/>
        <c:grouping val="clustered"/>
        <c:varyColors val="0"/>
        <c:ser>
          <c:idx val="0"/>
          <c:order val="0"/>
          <c:tx>
            <c:strRef>
              <c:f>'Isambard CPU'!$H$8</c:f>
              <c:strCache>
                <c:ptCount val="1"/>
                <c:pt idx="0">
                  <c:v>CrayMPICH</c:v>
                </c:pt>
              </c:strCache>
            </c:strRef>
          </c:tx>
          <c:spPr>
            <a:solidFill>
              <a:schemeClr val="accent1"/>
            </a:solidFill>
            <a:ln>
              <a:noFill/>
            </a:ln>
            <a:effectLst/>
          </c:spPr>
          <c:invertIfNegative val="0"/>
          <c:cat>
            <c:numRef>
              <c:f>'Isambard CPU'!$A$9:$A$15</c:f>
              <c:numCache>
                <c:formatCode>General</c:formatCode>
                <c:ptCount val="7"/>
                <c:pt idx="0">
                  <c:v>1</c:v>
                </c:pt>
                <c:pt idx="1">
                  <c:v>2</c:v>
                </c:pt>
                <c:pt idx="2">
                  <c:v>4</c:v>
                </c:pt>
                <c:pt idx="3">
                  <c:v>8</c:v>
                </c:pt>
                <c:pt idx="4">
                  <c:v>16</c:v>
                </c:pt>
                <c:pt idx="5">
                  <c:v>32</c:v>
                </c:pt>
                <c:pt idx="6">
                  <c:v>64</c:v>
                </c:pt>
              </c:numCache>
            </c:numRef>
          </c:cat>
          <c:val>
            <c:numRef>
              <c:f>'Isambard CPU'!$H$9:$H$15</c:f>
              <c:numCache>
                <c:formatCode>General</c:formatCode>
                <c:ptCount val="7"/>
                <c:pt idx="0">
                  <c:v>5.79</c:v>
                </c:pt>
                <c:pt idx="1">
                  <c:v>11.71</c:v>
                </c:pt>
                <c:pt idx="2">
                  <c:v>23.39</c:v>
                </c:pt>
                <c:pt idx="3">
                  <c:v>46.5</c:v>
                </c:pt>
                <c:pt idx="4">
                  <c:v>92.78</c:v>
                </c:pt>
                <c:pt idx="5">
                  <c:v>185.81</c:v>
                </c:pt>
                <c:pt idx="6">
                  <c:v>366.48</c:v>
                </c:pt>
              </c:numCache>
            </c:numRef>
          </c:val>
          <c:extLst>
            <c:ext xmlns:c16="http://schemas.microsoft.com/office/drawing/2014/chart" uri="{C3380CC4-5D6E-409C-BE32-E72D297353CC}">
              <c16:uniqueId val="{00000000-D4B9-E04C-B93F-5B0C8E2E84C8}"/>
            </c:ext>
          </c:extLst>
        </c:ser>
        <c:ser>
          <c:idx val="1"/>
          <c:order val="1"/>
          <c:tx>
            <c:strRef>
              <c:f>'Isambard CPU'!$I$8</c:f>
              <c:strCache>
                <c:ptCount val="1"/>
                <c:pt idx="0">
                  <c:v>MVP-4.0b</c:v>
                </c:pt>
              </c:strCache>
            </c:strRef>
          </c:tx>
          <c:spPr>
            <a:solidFill>
              <a:schemeClr val="accent2"/>
            </a:solidFill>
            <a:ln>
              <a:noFill/>
            </a:ln>
            <a:effectLst/>
          </c:spPr>
          <c:invertIfNegative val="0"/>
          <c:cat>
            <c:numRef>
              <c:f>'Isambard CPU'!$A$9:$A$15</c:f>
              <c:numCache>
                <c:formatCode>General</c:formatCode>
                <c:ptCount val="7"/>
                <c:pt idx="0">
                  <c:v>1</c:v>
                </c:pt>
                <c:pt idx="1">
                  <c:v>2</c:v>
                </c:pt>
                <c:pt idx="2">
                  <c:v>4</c:v>
                </c:pt>
                <c:pt idx="3">
                  <c:v>8</c:v>
                </c:pt>
                <c:pt idx="4">
                  <c:v>16</c:v>
                </c:pt>
                <c:pt idx="5">
                  <c:v>32</c:v>
                </c:pt>
                <c:pt idx="6">
                  <c:v>64</c:v>
                </c:pt>
              </c:numCache>
            </c:numRef>
          </c:cat>
          <c:val>
            <c:numRef>
              <c:f>'Isambard CPU'!$I$9:$I$15</c:f>
              <c:numCache>
                <c:formatCode>General</c:formatCode>
                <c:ptCount val="7"/>
                <c:pt idx="0">
                  <c:v>8.4</c:v>
                </c:pt>
                <c:pt idx="1">
                  <c:v>16.95</c:v>
                </c:pt>
                <c:pt idx="2">
                  <c:v>33.369999999999997</c:v>
                </c:pt>
                <c:pt idx="3">
                  <c:v>67.37</c:v>
                </c:pt>
                <c:pt idx="4">
                  <c:v>135.29</c:v>
                </c:pt>
                <c:pt idx="5">
                  <c:v>269.91000000000003</c:v>
                </c:pt>
                <c:pt idx="6">
                  <c:v>540.33000000000004</c:v>
                </c:pt>
              </c:numCache>
            </c:numRef>
          </c:val>
          <c:extLst>
            <c:ext xmlns:c16="http://schemas.microsoft.com/office/drawing/2014/chart" uri="{C3380CC4-5D6E-409C-BE32-E72D297353CC}">
              <c16:uniqueId val="{00000001-D4B9-E04C-B93F-5B0C8E2E84C8}"/>
            </c:ext>
          </c:extLst>
        </c:ser>
        <c:dLbls>
          <c:showLegendKey val="0"/>
          <c:showVal val="0"/>
          <c:showCatName val="0"/>
          <c:showSerName val="0"/>
          <c:showPercent val="0"/>
          <c:showBubbleSize val="0"/>
        </c:dLbls>
        <c:gapWidth val="219"/>
        <c:overlap val="-27"/>
        <c:axId val="644644512"/>
        <c:axId val="1563380399"/>
      </c:barChart>
      <c:catAx>
        <c:axId val="644644512"/>
        <c:scaling>
          <c:orientation val="minMax"/>
        </c:scaling>
        <c:delete val="0"/>
        <c:axPos val="b"/>
        <c:title>
          <c:tx>
            <c:rich>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a:t>Message Size (Bytes)</a:t>
                </a:r>
              </a:p>
            </c:rich>
          </c:tx>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1563380399"/>
        <c:crosses val="autoZero"/>
        <c:auto val="1"/>
        <c:lblAlgn val="ctr"/>
        <c:lblOffset val="100"/>
        <c:noMultiLvlLbl val="0"/>
      </c:catAx>
      <c:valAx>
        <c:axId val="156338039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a:t>Bandwidth (MB/s)</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644644512"/>
        <c:crosses val="autoZero"/>
        <c:crossBetween val="between"/>
      </c:valAx>
      <c:spPr>
        <a:noFill/>
        <a:ln>
          <a:noFill/>
        </a:ln>
        <a:effectLst/>
      </c:spPr>
    </c:plotArea>
    <c:legend>
      <c:legendPos val="b"/>
      <c:layout>
        <c:manualLayout>
          <c:xMode val="edge"/>
          <c:yMode val="edge"/>
          <c:x val="0.12499512560929883"/>
          <c:y val="0.12227127859017621"/>
          <c:w val="0.54123400315787629"/>
          <c:h val="6.6964754405699295E-2"/>
        </c:manualLayout>
      </c:layout>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sz="1100" dirty="0"/>
              <a:t>Intranode GPU Latency</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9.5689303682645374E-2"/>
          <c:y val="0.13389891696750902"/>
          <c:w val="0.87913909514279831"/>
          <c:h val="0.71328391026593374"/>
        </c:manualLayout>
      </c:layout>
      <c:lineChart>
        <c:grouping val="standard"/>
        <c:varyColors val="0"/>
        <c:ser>
          <c:idx val="0"/>
          <c:order val="0"/>
          <c:tx>
            <c:strRef>
              <c:f>'Isambard GPU'!$B$10</c:f>
              <c:strCache>
                <c:ptCount val="1"/>
                <c:pt idx="0">
                  <c:v>CrayMPICH</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'Isambard GPU'!$A$11:$A$21</c:f>
              <c:numCache>
                <c:formatCode>General</c:formatCode>
                <c:ptCount val="11"/>
                <c:pt idx="0">
                  <c:v>1</c:v>
                </c:pt>
                <c:pt idx="1">
                  <c:v>2</c:v>
                </c:pt>
                <c:pt idx="2">
                  <c:v>4</c:v>
                </c:pt>
                <c:pt idx="3">
                  <c:v>8</c:v>
                </c:pt>
                <c:pt idx="4">
                  <c:v>16</c:v>
                </c:pt>
                <c:pt idx="5">
                  <c:v>32</c:v>
                </c:pt>
                <c:pt idx="6">
                  <c:v>64</c:v>
                </c:pt>
                <c:pt idx="7">
                  <c:v>128</c:v>
                </c:pt>
                <c:pt idx="8">
                  <c:v>256</c:v>
                </c:pt>
                <c:pt idx="9">
                  <c:v>512</c:v>
                </c:pt>
                <c:pt idx="10">
                  <c:v>1024</c:v>
                </c:pt>
              </c:numCache>
            </c:numRef>
          </c:cat>
          <c:val>
            <c:numRef>
              <c:f>'Isambard GPU'!$B$11:$B$21</c:f>
              <c:numCache>
                <c:formatCode>General</c:formatCode>
                <c:ptCount val="11"/>
                <c:pt idx="0">
                  <c:v>14.87</c:v>
                </c:pt>
                <c:pt idx="1">
                  <c:v>14.82</c:v>
                </c:pt>
                <c:pt idx="2">
                  <c:v>14.82</c:v>
                </c:pt>
                <c:pt idx="3">
                  <c:v>14.79</c:v>
                </c:pt>
                <c:pt idx="4">
                  <c:v>14.81</c:v>
                </c:pt>
                <c:pt idx="5">
                  <c:v>14.83</c:v>
                </c:pt>
                <c:pt idx="6">
                  <c:v>14.83</c:v>
                </c:pt>
                <c:pt idx="7">
                  <c:v>14.86</c:v>
                </c:pt>
                <c:pt idx="8">
                  <c:v>14.89</c:v>
                </c:pt>
                <c:pt idx="9">
                  <c:v>15.12</c:v>
                </c:pt>
                <c:pt idx="10">
                  <c:v>8.7799999999999994</c:v>
                </c:pt>
              </c:numCache>
            </c:numRef>
          </c:val>
          <c:smooth val="0"/>
          <c:extLst>
            <c:ext xmlns:c16="http://schemas.microsoft.com/office/drawing/2014/chart" uri="{C3380CC4-5D6E-409C-BE32-E72D297353CC}">
              <c16:uniqueId val="{00000000-A711-214B-8308-CB790D12A4B2}"/>
            </c:ext>
          </c:extLst>
        </c:ser>
        <c:ser>
          <c:idx val="1"/>
          <c:order val="1"/>
          <c:tx>
            <c:strRef>
              <c:f>'Isambard GPU'!$C$10</c:f>
              <c:strCache>
                <c:ptCount val="1"/>
                <c:pt idx="0">
                  <c:v>MVP-4.0b</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'Isambard GPU'!$A$11:$A$21</c:f>
              <c:numCache>
                <c:formatCode>General</c:formatCode>
                <c:ptCount val="11"/>
                <c:pt idx="0">
                  <c:v>1</c:v>
                </c:pt>
                <c:pt idx="1">
                  <c:v>2</c:v>
                </c:pt>
                <c:pt idx="2">
                  <c:v>4</c:v>
                </c:pt>
                <c:pt idx="3">
                  <c:v>8</c:v>
                </c:pt>
                <c:pt idx="4">
                  <c:v>16</c:v>
                </c:pt>
                <c:pt idx="5">
                  <c:v>32</c:v>
                </c:pt>
                <c:pt idx="6">
                  <c:v>64</c:v>
                </c:pt>
                <c:pt idx="7">
                  <c:v>128</c:v>
                </c:pt>
                <c:pt idx="8">
                  <c:v>256</c:v>
                </c:pt>
                <c:pt idx="9">
                  <c:v>512</c:v>
                </c:pt>
                <c:pt idx="10">
                  <c:v>1024</c:v>
                </c:pt>
              </c:numCache>
            </c:numRef>
          </c:cat>
          <c:val>
            <c:numRef>
              <c:f>'Isambard GPU'!$C$11:$C$21</c:f>
              <c:numCache>
                <c:formatCode>General</c:formatCode>
                <c:ptCount val="11"/>
                <c:pt idx="0">
                  <c:v>3.46</c:v>
                </c:pt>
                <c:pt idx="1">
                  <c:v>3.48</c:v>
                </c:pt>
                <c:pt idx="2">
                  <c:v>3.45</c:v>
                </c:pt>
                <c:pt idx="3">
                  <c:v>3.45</c:v>
                </c:pt>
                <c:pt idx="4">
                  <c:v>3.44</c:v>
                </c:pt>
                <c:pt idx="5">
                  <c:v>3.44</c:v>
                </c:pt>
                <c:pt idx="6">
                  <c:v>3.53</c:v>
                </c:pt>
                <c:pt idx="7">
                  <c:v>3.54</c:v>
                </c:pt>
                <c:pt idx="8">
                  <c:v>4.2699999999999996</c:v>
                </c:pt>
                <c:pt idx="9">
                  <c:v>4.88</c:v>
                </c:pt>
                <c:pt idx="10">
                  <c:v>6.14</c:v>
                </c:pt>
              </c:numCache>
            </c:numRef>
          </c:val>
          <c:smooth val="0"/>
          <c:extLst>
            <c:ext xmlns:c16="http://schemas.microsoft.com/office/drawing/2014/chart" uri="{C3380CC4-5D6E-409C-BE32-E72D297353CC}">
              <c16:uniqueId val="{00000001-A711-214B-8308-CB790D12A4B2}"/>
            </c:ext>
          </c:extLst>
        </c:ser>
        <c:dLbls>
          <c:showLegendKey val="0"/>
          <c:showVal val="0"/>
          <c:showCatName val="0"/>
          <c:showSerName val="0"/>
          <c:showPercent val="0"/>
          <c:showBubbleSize val="0"/>
        </c:dLbls>
        <c:marker val="1"/>
        <c:smooth val="0"/>
        <c:axId val="228138656"/>
        <c:axId val="228079072"/>
      </c:lineChart>
      <c:catAx>
        <c:axId val="228138656"/>
        <c:scaling>
          <c:orientation val="minMax"/>
        </c:scaling>
        <c:delete val="0"/>
        <c:axPos val="b"/>
        <c:title>
          <c:tx>
            <c:rich>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a:t>Message Size (Bytes)</a:t>
                </a:r>
              </a:p>
            </c:rich>
          </c:tx>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228079072"/>
        <c:crosses val="autoZero"/>
        <c:auto val="1"/>
        <c:lblAlgn val="ctr"/>
        <c:lblOffset val="100"/>
        <c:tickMarkSkip val="1"/>
        <c:noMultiLvlLbl val="0"/>
      </c:catAx>
      <c:valAx>
        <c:axId val="2280790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a:t>Latency (us)</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228138656"/>
        <c:crosses val="autoZero"/>
        <c:crossBetween val="between"/>
      </c:valAx>
      <c:spPr>
        <a:noFill/>
        <a:ln>
          <a:noFill/>
        </a:ln>
        <a:effectLst/>
      </c:spPr>
    </c:plotArea>
    <c:legend>
      <c:legendPos val="b"/>
      <c:layout>
        <c:manualLayout>
          <c:xMode val="edge"/>
          <c:yMode val="edge"/>
          <c:x val="5.7400131586638849E-2"/>
          <c:y val="0.23443365193296761"/>
          <c:w val="0.61353476785156824"/>
          <c:h val="6.3679690982023474E-2"/>
        </c:manualLayout>
      </c:layout>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a:t>Intranode GPU BIBW</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2341082659478884"/>
          <c:y val="0.13682494599393669"/>
          <c:w val="0.85070678142612099"/>
          <c:h val="0.69914492700845321"/>
        </c:manualLayout>
      </c:layout>
      <c:barChart>
        <c:barDir val="col"/>
        <c:grouping val="clustered"/>
        <c:varyColors val="0"/>
        <c:ser>
          <c:idx val="0"/>
          <c:order val="0"/>
          <c:tx>
            <c:strRef>
              <c:f>'Isambard GPU'!$H$10</c:f>
              <c:strCache>
                <c:ptCount val="1"/>
                <c:pt idx="0">
                  <c:v>CrayMPICH</c:v>
                </c:pt>
              </c:strCache>
            </c:strRef>
          </c:tx>
          <c:spPr>
            <a:solidFill>
              <a:schemeClr val="accent1"/>
            </a:solidFill>
            <a:ln>
              <a:noFill/>
            </a:ln>
            <a:effectLst/>
          </c:spPr>
          <c:invertIfNegative val="0"/>
          <c:cat>
            <c:numRef>
              <c:f>'Isambard GPU'!$A$14:$A$20</c:f>
              <c:numCache>
                <c:formatCode>General</c:formatCode>
                <c:ptCount val="7"/>
                <c:pt idx="0">
                  <c:v>8</c:v>
                </c:pt>
                <c:pt idx="1">
                  <c:v>16</c:v>
                </c:pt>
                <c:pt idx="2">
                  <c:v>32</c:v>
                </c:pt>
                <c:pt idx="3">
                  <c:v>64</c:v>
                </c:pt>
                <c:pt idx="4">
                  <c:v>128</c:v>
                </c:pt>
                <c:pt idx="5">
                  <c:v>256</c:v>
                </c:pt>
                <c:pt idx="6">
                  <c:v>512</c:v>
                </c:pt>
              </c:numCache>
            </c:numRef>
          </c:cat>
          <c:val>
            <c:numRef>
              <c:f>'Isambard GPU'!$H$14:$H$20</c:f>
              <c:numCache>
                <c:formatCode>General</c:formatCode>
                <c:ptCount val="7"/>
                <c:pt idx="0">
                  <c:v>1.02</c:v>
                </c:pt>
                <c:pt idx="1">
                  <c:v>2.04</c:v>
                </c:pt>
                <c:pt idx="2">
                  <c:v>4.09</c:v>
                </c:pt>
                <c:pt idx="3">
                  <c:v>8.17</c:v>
                </c:pt>
                <c:pt idx="4">
                  <c:v>16.29</c:v>
                </c:pt>
                <c:pt idx="5">
                  <c:v>32.5</c:v>
                </c:pt>
                <c:pt idx="6">
                  <c:v>64.400000000000006</c:v>
                </c:pt>
              </c:numCache>
            </c:numRef>
          </c:val>
          <c:extLst>
            <c:ext xmlns:c16="http://schemas.microsoft.com/office/drawing/2014/chart" uri="{C3380CC4-5D6E-409C-BE32-E72D297353CC}">
              <c16:uniqueId val="{00000000-4123-7A48-AF5B-286CC4DEB110}"/>
            </c:ext>
          </c:extLst>
        </c:ser>
        <c:ser>
          <c:idx val="1"/>
          <c:order val="1"/>
          <c:tx>
            <c:strRef>
              <c:f>'Isambard GPU'!$I$10</c:f>
              <c:strCache>
                <c:ptCount val="1"/>
                <c:pt idx="0">
                  <c:v>MVP-4.0b</c:v>
                </c:pt>
              </c:strCache>
            </c:strRef>
          </c:tx>
          <c:spPr>
            <a:solidFill>
              <a:schemeClr val="accent2"/>
            </a:solidFill>
            <a:ln>
              <a:noFill/>
            </a:ln>
            <a:effectLst/>
          </c:spPr>
          <c:invertIfNegative val="0"/>
          <c:cat>
            <c:numRef>
              <c:f>'Isambard GPU'!$A$14:$A$20</c:f>
              <c:numCache>
                <c:formatCode>General</c:formatCode>
                <c:ptCount val="7"/>
                <c:pt idx="0">
                  <c:v>8</c:v>
                </c:pt>
                <c:pt idx="1">
                  <c:v>16</c:v>
                </c:pt>
                <c:pt idx="2">
                  <c:v>32</c:v>
                </c:pt>
                <c:pt idx="3">
                  <c:v>64</c:v>
                </c:pt>
                <c:pt idx="4">
                  <c:v>128</c:v>
                </c:pt>
                <c:pt idx="5">
                  <c:v>256</c:v>
                </c:pt>
                <c:pt idx="6">
                  <c:v>512</c:v>
                </c:pt>
              </c:numCache>
            </c:numRef>
          </c:cat>
          <c:val>
            <c:numRef>
              <c:f>'Isambard GPU'!$I$14:$I$20</c:f>
              <c:numCache>
                <c:formatCode>General</c:formatCode>
                <c:ptCount val="7"/>
                <c:pt idx="0">
                  <c:v>4.57</c:v>
                </c:pt>
                <c:pt idx="1">
                  <c:v>9.27</c:v>
                </c:pt>
                <c:pt idx="2">
                  <c:v>18.55</c:v>
                </c:pt>
                <c:pt idx="3">
                  <c:v>36.590000000000003</c:v>
                </c:pt>
                <c:pt idx="4">
                  <c:v>73.28</c:v>
                </c:pt>
                <c:pt idx="5">
                  <c:v>116.91</c:v>
                </c:pt>
                <c:pt idx="6">
                  <c:v>193.63</c:v>
                </c:pt>
              </c:numCache>
            </c:numRef>
          </c:val>
          <c:extLst>
            <c:ext xmlns:c16="http://schemas.microsoft.com/office/drawing/2014/chart" uri="{C3380CC4-5D6E-409C-BE32-E72D297353CC}">
              <c16:uniqueId val="{00000001-4123-7A48-AF5B-286CC4DEB110}"/>
            </c:ext>
          </c:extLst>
        </c:ser>
        <c:dLbls>
          <c:showLegendKey val="0"/>
          <c:showVal val="0"/>
          <c:showCatName val="0"/>
          <c:showSerName val="0"/>
          <c:showPercent val="0"/>
          <c:showBubbleSize val="0"/>
        </c:dLbls>
        <c:gapWidth val="219"/>
        <c:overlap val="-27"/>
        <c:axId val="1672626783"/>
        <c:axId val="1672551071"/>
      </c:barChart>
      <c:catAx>
        <c:axId val="1672626783"/>
        <c:scaling>
          <c:orientation val="minMax"/>
        </c:scaling>
        <c:delete val="0"/>
        <c:axPos val="b"/>
        <c:title>
          <c:tx>
            <c:rich>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a:t>Message Size (Bytes)</a:t>
                </a:r>
              </a:p>
            </c:rich>
          </c:tx>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1672551071"/>
        <c:crosses val="autoZero"/>
        <c:auto val="1"/>
        <c:lblAlgn val="ctr"/>
        <c:lblOffset val="100"/>
        <c:noMultiLvlLbl val="0"/>
      </c:catAx>
      <c:valAx>
        <c:axId val="167255107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a:t>Bandwidth(MB/s)</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1672626783"/>
        <c:crosses val="autoZero"/>
        <c:crossBetween val="between"/>
      </c:valAx>
      <c:spPr>
        <a:noFill/>
        <a:ln>
          <a:noFill/>
        </a:ln>
        <a:effectLst/>
      </c:spPr>
    </c:plotArea>
    <c:legend>
      <c:legendPos val="b"/>
      <c:layout>
        <c:manualLayout>
          <c:xMode val="edge"/>
          <c:yMode val="edge"/>
          <c:x val="0.12629180176007412"/>
          <c:y val="0.15568008426020621"/>
          <c:w val="0.42270225843339043"/>
          <c:h val="6.2252281587338205E-2"/>
        </c:manualLayout>
      </c:layout>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sz="1100" dirty="0" err="1"/>
              <a:t>Allreduce</a:t>
            </a:r>
            <a:r>
              <a:rPr lang="en-US" sz="1100" dirty="0"/>
              <a:t> (8N, 8PPN)</a:t>
            </a:r>
          </a:p>
        </c:rich>
      </c:tx>
      <c:layout>
        <c:manualLayout>
          <c:xMode val="edge"/>
          <c:yMode val="edge"/>
          <c:x val="0.33955948305849626"/>
          <c:y val="5.7762087512746316E-3"/>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2949898935229898"/>
          <c:y val="0.10239853657249778"/>
          <c:w val="0.83994544213180033"/>
          <c:h val="0.68328774525009162"/>
        </c:manualLayout>
      </c:layout>
      <c:lineChart>
        <c:grouping val="standard"/>
        <c:varyColors val="0"/>
        <c:ser>
          <c:idx val="0"/>
          <c:order val="0"/>
          <c:tx>
            <c:strRef>
              <c:f>'Isambard GPU'!$T$79</c:f>
              <c:strCache>
                <c:ptCount val="1"/>
                <c:pt idx="0">
                  <c:v>Cray MPICH</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'Isambard GPU'!$S$80:$S$93</c:f>
              <c:numCache>
                <c:formatCode>General</c:formatCode>
                <c:ptCount val="14"/>
                <c:pt idx="0">
                  <c:v>4</c:v>
                </c:pt>
                <c:pt idx="1">
                  <c:v>8</c:v>
                </c:pt>
                <c:pt idx="2">
                  <c:v>16</c:v>
                </c:pt>
                <c:pt idx="3">
                  <c:v>32</c:v>
                </c:pt>
                <c:pt idx="4">
                  <c:v>64</c:v>
                </c:pt>
                <c:pt idx="5">
                  <c:v>128</c:v>
                </c:pt>
                <c:pt idx="6">
                  <c:v>256</c:v>
                </c:pt>
                <c:pt idx="7">
                  <c:v>512</c:v>
                </c:pt>
                <c:pt idx="8">
                  <c:v>1024</c:v>
                </c:pt>
                <c:pt idx="9">
                  <c:v>2048</c:v>
                </c:pt>
                <c:pt idx="10">
                  <c:v>4096</c:v>
                </c:pt>
                <c:pt idx="11">
                  <c:v>8192</c:v>
                </c:pt>
                <c:pt idx="12">
                  <c:v>16384</c:v>
                </c:pt>
                <c:pt idx="13">
                  <c:v>32768</c:v>
                </c:pt>
              </c:numCache>
            </c:numRef>
          </c:cat>
          <c:val>
            <c:numRef>
              <c:f>'Isambard GPU'!$T$80:$T$93</c:f>
              <c:numCache>
                <c:formatCode>General</c:formatCode>
                <c:ptCount val="14"/>
                <c:pt idx="0">
                  <c:v>47.55</c:v>
                </c:pt>
                <c:pt idx="1">
                  <c:v>46.5</c:v>
                </c:pt>
                <c:pt idx="2">
                  <c:v>46.48</c:v>
                </c:pt>
                <c:pt idx="3">
                  <c:v>46.67</c:v>
                </c:pt>
                <c:pt idx="4">
                  <c:v>46.65</c:v>
                </c:pt>
                <c:pt idx="5">
                  <c:v>47.04</c:v>
                </c:pt>
                <c:pt idx="6">
                  <c:v>56.7</c:v>
                </c:pt>
                <c:pt idx="7">
                  <c:v>57.87</c:v>
                </c:pt>
                <c:pt idx="8">
                  <c:v>84.51</c:v>
                </c:pt>
                <c:pt idx="9">
                  <c:v>92.18</c:v>
                </c:pt>
                <c:pt idx="10">
                  <c:v>142</c:v>
                </c:pt>
                <c:pt idx="11">
                  <c:v>154.91</c:v>
                </c:pt>
                <c:pt idx="12">
                  <c:v>162.31</c:v>
                </c:pt>
                <c:pt idx="13">
                  <c:v>170.36</c:v>
                </c:pt>
              </c:numCache>
            </c:numRef>
          </c:val>
          <c:smooth val="0"/>
          <c:extLst>
            <c:ext xmlns:c16="http://schemas.microsoft.com/office/drawing/2014/chart" uri="{C3380CC4-5D6E-409C-BE32-E72D297353CC}">
              <c16:uniqueId val="{00000000-C5ED-614F-B6A3-C9EE7AF3348C}"/>
            </c:ext>
          </c:extLst>
        </c:ser>
        <c:ser>
          <c:idx val="1"/>
          <c:order val="1"/>
          <c:tx>
            <c:strRef>
              <c:f>'Isambard GPU'!$V$79</c:f>
              <c:strCache>
                <c:ptCount val="1"/>
                <c:pt idx="0">
                  <c:v>MVP-4.0b</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'Isambard GPU'!$S$80:$S$93</c:f>
              <c:numCache>
                <c:formatCode>General</c:formatCode>
                <c:ptCount val="14"/>
                <c:pt idx="0">
                  <c:v>4</c:v>
                </c:pt>
                <c:pt idx="1">
                  <c:v>8</c:v>
                </c:pt>
                <c:pt idx="2">
                  <c:v>16</c:v>
                </c:pt>
                <c:pt idx="3">
                  <c:v>32</c:v>
                </c:pt>
                <c:pt idx="4">
                  <c:v>64</c:v>
                </c:pt>
                <c:pt idx="5">
                  <c:v>128</c:v>
                </c:pt>
                <c:pt idx="6">
                  <c:v>256</c:v>
                </c:pt>
                <c:pt idx="7">
                  <c:v>512</c:v>
                </c:pt>
                <c:pt idx="8">
                  <c:v>1024</c:v>
                </c:pt>
                <c:pt idx="9">
                  <c:v>2048</c:v>
                </c:pt>
                <c:pt idx="10">
                  <c:v>4096</c:v>
                </c:pt>
                <c:pt idx="11">
                  <c:v>8192</c:v>
                </c:pt>
                <c:pt idx="12">
                  <c:v>16384</c:v>
                </c:pt>
                <c:pt idx="13">
                  <c:v>32768</c:v>
                </c:pt>
              </c:numCache>
            </c:numRef>
          </c:cat>
          <c:val>
            <c:numRef>
              <c:f>'Isambard GPU'!$V$80:$V$93</c:f>
              <c:numCache>
                <c:formatCode>General</c:formatCode>
                <c:ptCount val="14"/>
                <c:pt idx="0">
                  <c:v>31.22</c:v>
                </c:pt>
                <c:pt idx="1">
                  <c:v>30.91</c:v>
                </c:pt>
                <c:pt idx="2">
                  <c:v>30.85</c:v>
                </c:pt>
                <c:pt idx="3">
                  <c:v>46.31</c:v>
                </c:pt>
                <c:pt idx="4">
                  <c:v>46.18</c:v>
                </c:pt>
                <c:pt idx="5">
                  <c:v>46.34</c:v>
                </c:pt>
                <c:pt idx="6">
                  <c:v>46.9</c:v>
                </c:pt>
                <c:pt idx="7">
                  <c:v>50.99</c:v>
                </c:pt>
                <c:pt idx="8">
                  <c:v>56.42</c:v>
                </c:pt>
                <c:pt idx="9">
                  <c:v>62.58</c:v>
                </c:pt>
                <c:pt idx="10">
                  <c:v>64.58</c:v>
                </c:pt>
                <c:pt idx="11">
                  <c:v>71.239999999999995</c:v>
                </c:pt>
                <c:pt idx="12">
                  <c:v>92.45</c:v>
                </c:pt>
                <c:pt idx="13">
                  <c:v>130.1</c:v>
                </c:pt>
              </c:numCache>
            </c:numRef>
          </c:val>
          <c:smooth val="0"/>
          <c:extLst>
            <c:ext xmlns:c16="http://schemas.microsoft.com/office/drawing/2014/chart" uri="{C3380CC4-5D6E-409C-BE32-E72D297353CC}">
              <c16:uniqueId val="{00000001-C5ED-614F-B6A3-C9EE7AF3348C}"/>
            </c:ext>
          </c:extLst>
        </c:ser>
        <c:ser>
          <c:idx val="2"/>
          <c:order val="2"/>
          <c:tx>
            <c:strRef>
              <c:f>'Isambard GPU'!$U$79</c:f>
              <c:strCache>
                <c:ptCount val="1"/>
                <c:pt idx="0">
                  <c:v>NCCL 2.22.3</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numRef>
              <c:f>'Isambard GPU'!$S$80:$S$93</c:f>
              <c:numCache>
                <c:formatCode>General</c:formatCode>
                <c:ptCount val="14"/>
                <c:pt idx="0">
                  <c:v>4</c:v>
                </c:pt>
                <c:pt idx="1">
                  <c:v>8</c:v>
                </c:pt>
                <c:pt idx="2">
                  <c:v>16</c:v>
                </c:pt>
                <c:pt idx="3">
                  <c:v>32</c:v>
                </c:pt>
                <c:pt idx="4">
                  <c:v>64</c:v>
                </c:pt>
                <c:pt idx="5">
                  <c:v>128</c:v>
                </c:pt>
                <c:pt idx="6">
                  <c:v>256</c:v>
                </c:pt>
                <c:pt idx="7">
                  <c:v>512</c:v>
                </c:pt>
                <c:pt idx="8">
                  <c:v>1024</c:v>
                </c:pt>
                <c:pt idx="9">
                  <c:v>2048</c:v>
                </c:pt>
                <c:pt idx="10">
                  <c:v>4096</c:v>
                </c:pt>
                <c:pt idx="11">
                  <c:v>8192</c:v>
                </c:pt>
                <c:pt idx="12">
                  <c:v>16384</c:v>
                </c:pt>
                <c:pt idx="13">
                  <c:v>32768</c:v>
                </c:pt>
              </c:numCache>
            </c:numRef>
          </c:cat>
          <c:val>
            <c:numRef>
              <c:f>'Isambard GPU'!$U$80:$U$93</c:f>
              <c:numCache>
                <c:formatCode>General</c:formatCode>
                <c:ptCount val="14"/>
                <c:pt idx="0">
                  <c:v>131.29</c:v>
                </c:pt>
                <c:pt idx="1">
                  <c:v>129.74</c:v>
                </c:pt>
                <c:pt idx="2">
                  <c:v>129.56</c:v>
                </c:pt>
                <c:pt idx="3">
                  <c:v>130.13999999999999</c:v>
                </c:pt>
                <c:pt idx="4">
                  <c:v>132.66999999999999</c:v>
                </c:pt>
                <c:pt idx="5">
                  <c:v>138.77000000000001</c:v>
                </c:pt>
                <c:pt idx="6">
                  <c:v>138.76</c:v>
                </c:pt>
                <c:pt idx="7">
                  <c:v>148.88999999999999</c:v>
                </c:pt>
                <c:pt idx="8">
                  <c:v>151.03</c:v>
                </c:pt>
                <c:pt idx="9">
                  <c:v>160.15</c:v>
                </c:pt>
                <c:pt idx="10">
                  <c:v>172.96</c:v>
                </c:pt>
                <c:pt idx="11">
                  <c:v>260.66000000000003</c:v>
                </c:pt>
                <c:pt idx="12">
                  <c:v>512.24</c:v>
                </c:pt>
                <c:pt idx="13">
                  <c:v>631.85</c:v>
                </c:pt>
              </c:numCache>
            </c:numRef>
          </c:val>
          <c:smooth val="0"/>
          <c:extLst>
            <c:ext xmlns:c16="http://schemas.microsoft.com/office/drawing/2014/chart" uri="{C3380CC4-5D6E-409C-BE32-E72D297353CC}">
              <c16:uniqueId val="{00000002-C5ED-614F-B6A3-C9EE7AF3348C}"/>
            </c:ext>
          </c:extLst>
        </c:ser>
        <c:dLbls>
          <c:showLegendKey val="0"/>
          <c:showVal val="0"/>
          <c:showCatName val="0"/>
          <c:showSerName val="0"/>
          <c:showPercent val="0"/>
          <c:showBubbleSize val="0"/>
        </c:dLbls>
        <c:marker val="1"/>
        <c:smooth val="0"/>
        <c:axId val="1547042303"/>
        <c:axId val="1547044015"/>
      </c:lineChart>
      <c:catAx>
        <c:axId val="1547042303"/>
        <c:scaling>
          <c:orientation val="minMax"/>
        </c:scaling>
        <c:delete val="0"/>
        <c:axPos val="b"/>
        <c:title>
          <c:tx>
            <c:rich>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a:t>Message Size(Bytes)</a:t>
                </a:r>
              </a:p>
            </c:rich>
          </c:tx>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1547044015"/>
        <c:crosses val="autoZero"/>
        <c:auto val="1"/>
        <c:lblAlgn val="ctr"/>
        <c:lblOffset val="100"/>
        <c:noMultiLvlLbl val="0"/>
      </c:catAx>
      <c:valAx>
        <c:axId val="154704401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a:t>Latency (us)</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1547042303"/>
        <c:crosses val="autoZero"/>
        <c:crossBetween val="between"/>
      </c:valAx>
      <c:spPr>
        <a:noFill/>
        <a:ln>
          <a:noFill/>
        </a:ln>
        <a:effectLst/>
      </c:spPr>
    </c:plotArea>
    <c:legend>
      <c:legendPos val="b"/>
      <c:layout>
        <c:manualLayout>
          <c:xMode val="edge"/>
          <c:yMode val="edge"/>
          <c:x val="0.12495846209436062"/>
          <c:y val="0.11993183164034323"/>
          <c:w val="0.79862786235698913"/>
          <c:h val="6.5725873847073901E-2"/>
        </c:manualLayout>
      </c:layout>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sz="1100" dirty="0" err="1"/>
              <a:t>Allreduce</a:t>
            </a:r>
            <a:r>
              <a:rPr lang="en-US" sz="1100" dirty="0"/>
              <a:t> (8N, 8PPN)</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9756890447319872"/>
          <c:y val="0.12962765713192839"/>
          <c:w val="0.78847793082781936"/>
          <c:h val="0.64404764102687917"/>
        </c:manualLayout>
      </c:layout>
      <c:lineChart>
        <c:grouping val="standard"/>
        <c:varyColors val="0"/>
        <c:ser>
          <c:idx val="0"/>
          <c:order val="0"/>
          <c:tx>
            <c:strRef>
              <c:f>'Isambard GPU'!$T$79</c:f>
              <c:strCache>
                <c:ptCount val="1"/>
                <c:pt idx="0">
                  <c:v>Cray MPICH</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'Isambard GPU'!$S$94:$S$108</c:f>
              <c:strCache>
                <c:ptCount val="15"/>
                <c:pt idx="0">
                  <c:v>65536</c:v>
                </c:pt>
                <c:pt idx="1">
                  <c:v>131072</c:v>
                </c:pt>
                <c:pt idx="2">
                  <c:v>262144</c:v>
                </c:pt>
                <c:pt idx="3">
                  <c:v>524288</c:v>
                </c:pt>
                <c:pt idx="4">
                  <c:v>1M</c:v>
                </c:pt>
                <c:pt idx="5">
                  <c:v>2M</c:v>
                </c:pt>
                <c:pt idx="6">
                  <c:v>4M</c:v>
                </c:pt>
                <c:pt idx="7">
                  <c:v>8M</c:v>
                </c:pt>
                <c:pt idx="8">
                  <c:v>16M</c:v>
                </c:pt>
                <c:pt idx="9">
                  <c:v>32M</c:v>
                </c:pt>
                <c:pt idx="10">
                  <c:v>64M</c:v>
                </c:pt>
                <c:pt idx="11">
                  <c:v>128M</c:v>
                </c:pt>
                <c:pt idx="12">
                  <c:v>256M</c:v>
                </c:pt>
                <c:pt idx="13">
                  <c:v>512M</c:v>
                </c:pt>
                <c:pt idx="14">
                  <c:v>1G</c:v>
                </c:pt>
              </c:strCache>
            </c:strRef>
          </c:cat>
          <c:val>
            <c:numRef>
              <c:f>'Isambard GPU'!$T$94:$T$108</c:f>
              <c:numCache>
                <c:formatCode>General</c:formatCode>
                <c:ptCount val="15"/>
                <c:pt idx="0">
                  <c:v>185.29</c:v>
                </c:pt>
                <c:pt idx="1">
                  <c:v>182.74</c:v>
                </c:pt>
                <c:pt idx="2">
                  <c:v>194.88</c:v>
                </c:pt>
                <c:pt idx="3">
                  <c:v>212.16</c:v>
                </c:pt>
                <c:pt idx="4">
                  <c:v>238.78</c:v>
                </c:pt>
                <c:pt idx="5">
                  <c:v>272.89999999999998</c:v>
                </c:pt>
                <c:pt idx="6">
                  <c:v>341.9</c:v>
                </c:pt>
                <c:pt idx="7">
                  <c:v>477.28</c:v>
                </c:pt>
                <c:pt idx="8">
                  <c:v>958.41</c:v>
                </c:pt>
                <c:pt idx="9">
                  <c:v>1933.41</c:v>
                </c:pt>
                <c:pt idx="10">
                  <c:v>3873.65</c:v>
                </c:pt>
                <c:pt idx="11">
                  <c:v>7758.66</c:v>
                </c:pt>
                <c:pt idx="12">
                  <c:v>15552.92</c:v>
                </c:pt>
                <c:pt idx="13">
                  <c:v>31068.19</c:v>
                </c:pt>
                <c:pt idx="14">
                  <c:v>62109.52</c:v>
                </c:pt>
              </c:numCache>
            </c:numRef>
          </c:val>
          <c:smooth val="0"/>
          <c:extLst>
            <c:ext xmlns:c16="http://schemas.microsoft.com/office/drawing/2014/chart" uri="{C3380CC4-5D6E-409C-BE32-E72D297353CC}">
              <c16:uniqueId val="{00000000-D58F-0147-95E9-C605232708CD}"/>
            </c:ext>
          </c:extLst>
        </c:ser>
        <c:ser>
          <c:idx val="1"/>
          <c:order val="1"/>
          <c:tx>
            <c:strRef>
              <c:f>'Isambard GPU'!$V$79</c:f>
              <c:strCache>
                <c:ptCount val="1"/>
                <c:pt idx="0">
                  <c:v>MVP-4.0b</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'Isambard GPU'!$S$94:$S$108</c:f>
              <c:strCache>
                <c:ptCount val="15"/>
                <c:pt idx="0">
                  <c:v>65536</c:v>
                </c:pt>
                <c:pt idx="1">
                  <c:v>131072</c:v>
                </c:pt>
                <c:pt idx="2">
                  <c:v>262144</c:v>
                </c:pt>
                <c:pt idx="3">
                  <c:v>524288</c:v>
                </c:pt>
                <c:pt idx="4">
                  <c:v>1M</c:v>
                </c:pt>
                <c:pt idx="5">
                  <c:v>2M</c:v>
                </c:pt>
                <c:pt idx="6">
                  <c:v>4M</c:v>
                </c:pt>
                <c:pt idx="7">
                  <c:v>8M</c:v>
                </c:pt>
                <c:pt idx="8">
                  <c:v>16M</c:v>
                </c:pt>
                <c:pt idx="9">
                  <c:v>32M</c:v>
                </c:pt>
                <c:pt idx="10">
                  <c:v>64M</c:v>
                </c:pt>
                <c:pt idx="11">
                  <c:v>128M</c:v>
                </c:pt>
                <c:pt idx="12">
                  <c:v>256M</c:v>
                </c:pt>
                <c:pt idx="13">
                  <c:v>512M</c:v>
                </c:pt>
                <c:pt idx="14">
                  <c:v>1G</c:v>
                </c:pt>
              </c:strCache>
            </c:strRef>
          </c:cat>
          <c:val>
            <c:numRef>
              <c:f>'Isambard GPU'!$V$94:$V$108</c:f>
              <c:numCache>
                <c:formatCode>General</c:formatCode>
                <c:ptCount val="15"/>
                <c:pt idx="0">
                  <c:v>271.26</c:v>
                </c:pt>
                <c:pt idx="1">
                  <c:v>281.45</c:v>
                </c:pt>
                <c:pt idx="2">
                  <c:v>296.17</c:v>
                </c:pt>
                <c:pt idx="3">
                  <c:v>321.24</c:v>
                </c:pt>
                <c:pt idx="4">
                  <c:v>334.66</c:v>
                </c:pt>
                <c:pt idx="5">
                  <c:v>361.65</c:v>
                </c:pt>
                <c:pt idx="6">
                  <c:v>415.45</c:v>
                </c:pt>
                <c:pt idx="7">
                  <c:v>517.78</c:v>
                </c:pt>
                <c:pt idx="8">
                  <c:v>718.85</c:v>
                </c:pt>
                <c:pt idx="9">
                  <c:v>1122.46</c:v>
                </c:pt>
                <c:pt idx="10">
                  <c:v>1933.02</c:v>
                </c:pt>
                <c:pt idx="11">
                  <c:v>3548.29</c:v>
                </c:pt>
                <c:pt idx="12">
                  <c:v>6786.98</c:v>
                </c:pt>
                <c:pt idx="13">
                  <c:v>13211.95</c:v>
                </c:pt>
                <c:pt idx="14">
                  <c:v>25989</c:v>
                </c:pt>
              </c:numCache>
            </c:numRef>
          </c:val>
          <c:smooth val="0"/>
          <c:extLst>
            <c:ext xmlns:c16="http://schemas.microsoft.com/office/drawing/2014/chart" uri="{C3380CC4-5D6E-409C-BE32-E72D297353CC}">
              <c16:uniqueId val="{00000001-D58F-0147-95E9-C605232708CD}"/>
            </c:ext>
          </c:extLst>
        </c:ser>
        <c:ser>
          <c:idx val="2"/>
          <c:order val="2"/>
          <c:tx>
            <c:strRef>
              <c:f>'Isambard GPU'!$U$79</c:f>
              <c:strCache>
                <c:ptCount val="1"/>
                <c:pt idx="0">
                  <c:v>NCCL 2.22.3</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'Isambard GPU'!$S$94:$S$108</c:f>
              <c:strCache>
                <c:ptCount val="15"/>
                <c:pt idx="0">
                  <c:v>65536</c:v>
                </c:pt>
                <c:pt idx="1">
                  <c:v>131072</c:v>
                </c:pt>
                <c:pt idx="2">
                  <c:v>262144</c:v>
                </c:pt>
                <c:pt idx="3">
                  <c:v>524288</c:v>
                </c:pt>
                <c:pt idx="4">
                  <c:v>1M</c:v>
                </c:pt>
                <c:pt idx="5">
                  <c:v>2M</c:v>
                </c:pt>
                <c:pt idx="6">
                  <c:v>4M</c:v>
                </c:pt>
                <c:pt idx="7">
                  <c:v>8M</c:v>
                </c:pt>
                <c:pt idx="8">
                  <c:v>16M</c:v>
                </c:pt>
                <c:pt idx="9">
                  <c:v>32M</c:v>
                </c:pt>
                <c:pt idx="10">
                  <c:v>64M</c:v>
                </c:pt>
                <c:pt idx="11">
                  <c:v>128M</c:v>
                </c:pt>
                <c:pt idx="12">
                  <c:v>256M</c:v>
                </c:pt>
                <c:pt idx="13">
                  <c:v>512M</c:v>
                </c:pt>
                <c:pt idx="14">
                  <c:v>1G</c:v>
                </c:pt>
              </c:strCache>
            </c:strRef>
          </c:cat>
          <c:val>
            <c:numRef>
              <c:f>'Isambard GPU'!$U$94:$U$108</c:f>
              <c:numCache>
                <c:formatCode>General</c:formatCode>
                <c:ptCount val="15"/>
                <c:pt idx="0">
                  <c:v>587.79</c:v>
                </c:pt>
                <c:pt idx="1">
                  <c:v>731.56</c:v>
                </c:pt>
                <c:pt idx="2">
                  <c:v>58767.4</c:v>
                </c:pt>
                <c:pt idx="3">
                  <c:v>2442.4899999999998</c:v>
                </c:pt>
                <c:pt idx="4">
                  <c:v>4225.91</c:v>
                </c:pt>
                <c:pt idx="5">
                  <c:v>5933.82</c:v>
                </c:pt>
                <c:pt idx="6">
                  <c:v>9391.85</c:v>
                </c:pt>
                <c:pt idx="7">
                  <c:v>19589.900000000001</c:v>
                </c:pt>
                <c:pt idx="8">
                  <c:v>18032.39</c:v>
                </c:pt>
                <c:pt idx="9">
                  <c:v>37243.9</c:v>
                </c:pt>
                <c:pt idx="10">
                  <c:v>74210.52</c:v>
                </c:pt>
                <c:pt idx="11">
                  <c:v>131945.01999999999</c:v>
                </c:pt>
                <c:pt idx="12">
                  <c:v>244247.44</c:v>
                </c:pt>
                <c:pt idx="13">
                  <c:v>492392.44</c:v>
                </c:pt>
                <c:pt idx="14">
                  <c:v>1012468.83</c:v>
                </c:pt>
              </c:numCache>
            </c:numRef>
          </c:val>
          <c:smooth val="0"/>
          <c:extLst>
            <c:ext xmlns:c16="http://schemas.microsoft.com/office/drawing/2014/chart" uri="{C3380CC4-5D6E-409C-BE32-E72D297353CC}">
              <c16:uniqueId val="{00000002-D58F-0147-95E9-C605232708CD}"/>
            </c:ext>
          </c:extLst>
        </c:ser>
        <c:dLbls>
          <c:showLegendKey val="0"/>
          <c:showVal val="0"/>
          <c:showCatName val="0"/>
          <c:showSerName val="0"/>
          <c:showPercent val="0"/>
          <c:showBubbleSize val="0"/>
        </c:dLbls>
        <c:marker val="1"/>
        <c:smooth val="0"/>
        <c:axId val="1547042303"/>
        <c:axId val="1547044015"/>
      </c:lineChart>
      <c:catAx>
        <c:axId val="1547042303"/>
        <c:scaling>
          <c:orientation val="minMax"/>
        </c:scaling>
        <c:delete val="0"/>
        <c:axPos val="b"/>
        <c:title>
          <c:tx>
            <c:rich>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a:t>Message Size(Bytes)</a:t>
                </a:r>
              </a:p>
            </c:rich>
          </c:tx>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1547044015"/>
        <c:crosses val="autoZero"/>
        <c:auto val="1"/>
        <c:lblAlgn val="ctr"/>
        <c:lblOffset val="100"/>
        <c:tickMarkSkip val="1"/>
        <c:noMultiLvlLbl val="0"/>
      </c:catAx>
      <c:valAx>
        <c:axId val="154704401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a:t>Latency (us)</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1547042303"/>
        <c:crosses val="autoZero"/>
        <c:crossBetween val="between"/>
      </c:valAx>
      <c:spPr>
        <a:noFill/>
        <a:ln>
          <a:noFill/>
        </a:ln>
        <a:effectLst/>
      </c:spPr>
    </c:plotArea>
    <c:legend>
      <c:legendPos val="b"/>
      <c:layout>
        <c:manualLayout>
          <c:xMode val="edge"/>
          <c:yMode val="edge"/>
          <c:x val="0.22107549089898651"/>
          <c:y val="0.15081985683453886"/>
          <c:w val="0.70645388890703342"/>
          <c:h val="6.5725873847073901E-2"/>
        </c:manualLayout>
      </c:layout>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0"/>
          <c:order val="0"/>
          <c:tx>
            <c:strRef>
              <c:f>'Intra-pt2pt'!$B$6</c:f>
              <c:strCache>
                <c:ptCount val="1"/>
                <c:pt idx="0">
                  <c:v>cray-mpich</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'Intra-pt2pt'!$A$7:$A$21</c:f>
              <c:strCache>
                <c:ptCount val="15"/>
                <c:pt idx="0">
                  <c:v>1</c:v>
                </c:pt>
                <c:pt idx="1">
                  <c:v>2</c:v>
                </c:pt>
                <c:pt idx="2">
                  <c:v>4</c:v>
                </c:pt>
                <c:pt idx="3">
                  <c:v>8</c:v>
                </c:pt>
                <c:pt idx="4">
                  <c:v>16</c:v>
                </c:pt>
                <c:pt idx="5">
                  <c:v>32</c:v>
                </c:pt>
                <c:pt idx="6">
                  <c:v>64</c:v>
                </c:pt>
                <c:pt idx="7">
                  <c:v>128</c:v>
                </c:pt>
                <c:pt idx="8">
                  <c:v>256</c:v>
                </c:pt>
                <c:pt idx="9">
                  <c:v>512</c:v>
                </c:pt>
                <c:pt idx="10">
                  <c:v>1KB</c:v>
                </c:pt>
                <c:pt idx="11">
                  <c:v>2KB</c:v>
                </c:pt>
                <c:pt idx="12">
                  <c:v>4KB</c:v>
                </c:pt>
                <c:pt idx="13">
                  <c:v>8KB</c:v>
                </c:pt>
                <c:pt idx="14">
                  <c:v>16KB</c:v>
                </c:pt>
              </c:strCache>
            </c:strRef>
          </c:cat>
          <c:val>
            <c:numRef>
              <c:f>'Intra-pt2pt'!$B$7:$B$21</c:f>
              <c:numCache>
                <c:formatCode>General</c:formatCode>
                <c:ptCount val="15"/>
                <c:pt idx="0">
                  <c:v>0.67</c:v>
                </c:pt>
                <c:pt idx="1">
                  <c:v>0.66</c:v>
                </c:pt>
                <c:pt idx="2">
                  <c:v>0.66</c:v>
                </c:pt>
                <c:pt idx="3">
                  <c:v>0.66</c:v>
                </c:pt>
                <c:pt idx="4">
                  <c:v>0.66</c:v>
                </c:pt>
                <c:pt idx="5">
                  <c:v>0.64</c:v>
                </c:pt>
                <c:pt idx="6">
                  <c:v>0.71</c:v>
                </c:pt>
                <c:pt idx="7">
                  <c:v>0.73</c:v>
                </c:pt>
                <c:pt idx="8">
                  <c:v>0.76</c:v>
                </c:pt>
                <c:pt idx="9">
                  <c:v>0.85</c:v>
                </c:pt>
                <c:pt idx="10">
                  <c:v>0.92</c:v>
                </c:pt>
                <c:pt idx="11">
                  <c:v>1.1299999999999999</c:v>
                </c:pt>
                <c:pt idx="12">
                  <c:v>1.4</c:v>
                </c:pt>
                <c:pt idx="13">
                  <c:v>2.19</c:v>
                </c:pt>
                <c:pt idx="14">
                  <c:v>4.37</c:v>
                </c:pt>
              </c:numCache>
            </c:numRef>
          </c:val>
          <c:smooth val="0"/>
          <c:extLst>
            <c:ext xmlns:c16="http://schemas.microsoft.com/office/drawing/2014/chart" uri="{C3380CC4-5D6E-409C-BE32-E72D297353CC}">
              <c16:uniqueId val="{00000000-16AA-449E-BFCB-8CCFEBA886DE}"/>
            </c:ext>
          </c:extLst>
        </c:ser>
        <c:ser>
          <c:idx val="1"/>
          <c:order val="1"/>
          <c:tx>
            <c:strRef>
              <c:f>'Intra-pt2pt'!$C$6</c:f>
              <c:strCache>
                <c:ptCount val="1"/>
                <c:pt idx="0">
                  <c:v>MVP-4.0b</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'Intra-pt2pt'!$A$7:$A$21</c:f>
              <c:strCache>
                <c:ptCount val="15"/>
                <c:pt idx="0">
                  <c:v>1</c:v>
                </c:pt>
                <c:pt idx="1">
                  <c:v>2</c:v>
                </c:pt>
                <c:pt idx="2">
                  <c:v>4</c:v>
                </c:pt>
                <c:pt idx="3">
                  <c:v>8</c:v>
                </c:pt>
                <c:pt idx="4">
                  <c:v>16</c:v>
                </c:pt>
                <c:pt idx="5">
                  <c:v>32</c:v>
                </c:pt>
                <c:pt idx="6">
                  <c:v>64</c:v>
                </c:pt>
                <c:pt idx="7">
                  <c:v>128</c:v>
                </c:pt>
                <c:pt idx="8">
                  <c:v>256</c:v>
                </c:pt>
                <c:pt idx="9">
                  <c:v>512</c:v>
                </c:pt>
                <c:pt idx="10">
                  <c:v>1KB</c:v>
                </c:pt>
                <c:pt idx="11">
                  <c:v>2KB</c:v>
                </c:pt>
                <c:pt idx="12">
                  <c:v>4KB</c:v>
                </c:pt>
                <c:pt idx="13">
                  <c:v>8KB</c:v>
                </c:pt>
                <c:pt idx="14">
                  <c:v>16KB</c:v>
                </c:pt>
              </c:strCache>
            </c:strRef>
          </c:cat>
          <c:val>
            <c:numRef>
              <c:f>'Intra-pt2pt'!$C$7:$C$21</c:f>
              <c:numCache>
                <c:formatCode>General</c:formatCode>
                <c:ptCount val="15"/>
                <c:pt idx="0">
                  <c:v>0.42</c:v>
                </c:pt>
                <c:pt idx="1">
                  <c:v>0.41</c:v>
                </c:pt>
                <c:pt idx="2">
                  <c:v>0.41</c:v>
                </c:pt>
                <c:pt idx="3">
                  <c:v>0.41</c:v>
                </c:pt>
                <c:pt idx="4">
                  <c:v>0.4</c:v>
                </c:pt>
                <c:pt idx="5">
                  <c:v>0.4</c:v>
                </c:pt>
                <c:pt idx="6">
                  <c:v>0.42</c:v>
                </c:pt>
                <c:pt idx="7">
                  <c:v>0.43</c:v>
                </c:pt>
                <c:pt idx="8">
                  <c:v>0.44</c:v>
                </c:pt>
                <c:pt idx="9">
                  <c:v>0.46</c:v>
                </c:pt>
                <c:pt idx="10">
                  <c:v>0.49</c:v>
                </c:pt>
                <c:pt idx="11">
                  <c:v>0.54</c:v>
                </c:pt>
                <c:pt idx="12">
                  <c:v>0.62</c:v>
                </c:pt>
                <c:pt idx="13">
                  <c:v>0.81</c:v>
                </c:pt>
                <c:pt idx="14">
                  <c:v>2.64</c:v>
                </c:pt>
              </c:numCache>
            </c:numRef>
          </c:val>
          <c:smooth val="0"/>
          <c:extLst>
            <c:ext xmlns:c16="http://schemas.microsoft.com/office/drawing/2014/chart" uri="{C3380CC4-5D6E-409C-BE32-E72D297353CC}">
              <c16:uniqueId val="{00000001-16AA-449E-BFCB-8CCFEBA886DE}"/>
            </c:ext>
          </c:extLst>
        </c:ser>
        <c:dLbls>
          <c:showLegendKey val="0"/>
          <c:showVal val="0"/>
          <c:showCatName val="0"/>
          <c:showSerName val="0"/>
          <c:showPercent val="0"/>
          <c:showBubbleSize val="0"/>
        </c:dLbls>
        <c:marker val="1"/>
        <c:smooth val="0"/>
        <c:axId val="1634659759"/>
        <c:axId val="1634657359"/>
      </c:lineChart>
      <c:catAx>
        <c:axId val="1634659759"/>
        <c:scaling>
          <c:orientation val="minMax"/>
        </c:scaling>
        <c:delete val="0"/>
        <c:axPos val="b"/>
        <c:title>
          <c:tx>
            <c:rich>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r>
                  <a:rPr lang="en-US"/>
                  <a:t>Message Size (bytes)</a:t>
                </a:r>
              </a:p>
            </c:rich>
          </c:tx>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634657359"/>
        <c:crosses val="autoZero"/>
        <c:auto val="1"/>
        <c:lblAlgn val="ctr"/>
        <c:lblOffset val="100"/>
        <c:noMultiLvlLbl val="0"/>
      </c:catAx>
      <c:valAx>
        <c:axId val="1634657359"/>
        <c:scaling>
          <c:orientation val="minMax"/>
          <c:max val="5"/>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r>
                  <a:rPr lang="en-US"/>
                  <a:t>Latency (us)</a:t>
                </a:r>
              </a:p>
            </c:rich>
          </c:tx>
          <c:overlay val="0"/>
          <c:spPr>
            <a:noFill/>
            <a:ln>
              <a:noFill/>
            </a:ln>
            <a:effectLst/>
          </c:spPr>
          <c:txPr>
            <a:bodyPr rot="-54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634659759"/>
        <c:crosses val="autoZero"/>
        <c:crossBetween val="between"/>
      </c:valAx>
      <c:spPr>
        <a:noFill/>
        <a:ln>
          <a:noFill/>
        </a:ln>
        <a:effectLst/>
      </c:spPr>
    </c:plotArea>
    <c:legend>
      <c:legendPos val="l"/>
      <c:layout>
        <c:manualLayout>
          <c:xMode val="edge"/>
          <c:yMode val="edge"/>
          <c:x val="0.35359745971978696"/>
          <c:y val="7.6623827504208972E-2"/>
          <c:w val="0.3473259772157018"/>
          <c:h val="0.24757449588642502"/>
        </c:manualLayout>
      </c:layout>
      <c:overlay val="1"/>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200">
          <a:solidFill>
            <a:sysClr val="windowText" lastClr="000000"/>
          </a:solidFill>
        </a:defRPr>
      </a:pPr>
      <a:endParaRPr lang="en-US"/>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en-US" sz="1400" dirty="0"/>
              <a:t>Intra-socket Latency (1N, 2PPN)</a:t>
            </a:r>
          </a:p>
        </c:rich>
      </c:tx>
      <c:layout>
        <c:manualLayout>
          <c:xMode val="edge"/>
          <c:yMode val="edge"/>
          <c:x val="0.19894824189689761"/>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0.17237065847793459"/>
          <c:y val="0.19452585908471995"/>
          <c:w val="0.78663677564272794"/>
          <c:h val="0.57886316955528372"/>
        </c:manualLayout>
      </c:layout>
      <c:lineChart>
        <c:grouping val="standard"/>
        <c:varyColors val="0"/>
        <c:ser>
          <c:idx val="0"/>
          <c:order val="0"/>
          <c:tx>
            <c:strRef>
              <c:f>'Vista CPU-OFI'!$B$3</c:f>
              <c:strCache>
                <c:ptCount val="1"/>
                <c:pt idx="0">
                  <c:v>OMPI-5.0.5</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'Vista CPU-OFI'!$A$4:$A$16</c:f>
              <c:numCache>
                <c:formatCode>General</c:formatCode>
                <c:ptCount val="13"/>
                <c:pt idx="0">
                  <c:v>1</c:v>
                </c:pt>
                <c:pt idx="1">
                  <c:v>2</c:v>
                </c:pt>
                <c:pt idx="2">
                  <c:v>4</c:v>
                </c:pt>
                <c:pt idx="3">
                  <c:v>8</c:v>
                </c:pt>
                <c:pt idx="4">
                  <c:v>16</c:v>
                </c:pt>
                <c:pt idx="5">
                  <c:v>32</c:v>
                </c:pt>
                <c:pt idx="6">
                  <c:v>64</c:v>
                </c:pt>
                <c:pt idx="7">
                  <c:v>128</c:v>
                </c:pt>
                <c:pt idx="8">
                  <c:v>256</c:v>
                </c:pt>
                <c:pt idx="9">
                  <c:v>512</c:v>
                </c:pt>
                <c:pt idx="10">
                  <c:v>1024</c:v>
                </c:pt>
                <c:pt idx="11">
                  <c:v>2048</c:v>
                </c:pt>
                <c:pt idx="12">
                  <c:v>4096</c:v>
                </c:pt>
              </c:numCache>
            </c:numRef>
          </c:cat>
          <c:val>
            <c:numRef>
              <c:f>'Vista CPU-OFI'!$B$4:$B$16</c:f>
              <c:numCache>
                <c:formatCode>General</c:formatCode>
                <c:ptCount val="13"/>
                <c:pt idx="0">
                  <c:v>0.31</c:v>
                </c:pt>
                <c:pt idx="1">
                  <c:v>0.31</c:v>
                </c:pt>
                <c:pt idx="2">
                  <c:v>0.31</c:v>
                </c:pt>
                <c:pt idx="3">
                  <c:v>0.31</c:v>
                </c:pt>
                <c:pt idx="4">
                  <c:v>0.31</c:v>
                </c:pt>
                <c:pt idx="5">
                  <c:v>0.35</c:v>
                </c:pt>
                <c:pt idx="6">
                  <c:v>0.35</c:v>
                </c:pt>
                <c:pt idx="7">
                  <c:v>0.43</c:v>
                </c:pt>
                <c:pt idx="8">
                  <c:v>0.5</c:v>
                </c:pt>
                <c:pt idx="9">
                  <c:v>0.57999999999999996</c:v>
                </c:pt>
                <c:pt idx="10">
                  <c:v>0.64</c:v>
                </c:pt>
                <c:pt idx="11">
                  <c:v>0.73</c:v>
                </c:pt>
                <c:pt idx="12">
                  <c:v>0.76</c:v>
                </c:pt>
              </c:numCache>
            </c:numRef>
          </c:val>
          <c:smooth val="0"/>
          <c:extLst>
            <c:ext xmlns:c16="http://schemas.microsoft.com/office/drawing/2014/chart" uri="{C3380CC4-5D6E-409C-BE32-E72D297353CC}">
              <c16:uniqueId val="{00000000-DB9A-4CE1-9E05-5D44306FF65B}"/>
            </c:ext>
          </c:extLst>
        </c:ser>
        <c:ser>
          <c:idx val="1"/>
          <c:order val="1"/>
          <c:tx>
            <c:strRef>
              <c:f>'Vista CPU-OFI'!$C$3</c:f>
              <c:strCache>
                <c:ptCount val="1"/>
                <c:pt idx="0">
                  <c:v>MVP-4.0b</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'Vista CPU-OFI'!$A$4:$A$16</c:f>
              <c:numCache>
                <c:formatCode>General</c:formatCode>
                <c:ptCount val="13"/>
                <c:pt idx="0">
                  <c:v>1</c:v>
                </c:pt>
                <c:pt idx="1">
                  <c:v>2</c:v>
                </c:pt>
                <c:pt idx="2">
                  <c:v>4</c:v>
                </c:pt>
                <c:pt idx="3">
                  <c:v>8</c:v>
                </c:pt>
                <c:pt idx="4">
                  <c:v>16</c:v>
                </c:pt>
                <c:pt idx="5">
                  <c:v>32</c:v>
                </c:pt>
                <c:pt idx="6">
                  <c:v>64</c:v>
                </c:pt>
                <c:pt idx="7">
                  <c:v>128</c:v>
                </c:pt>
                <c:pt idx="8">
                  <c:v>256</c:v>
                </c:pt>
                <c:pt idx="9">
                  <c:v>512</c:v>
                </c:pt>
                <c:pt idx="10">
                  <c:v>1024</c:v>
                </c:pt>
                <c:pt idx="11">
                  <c:v>2048</c:v>
                </c:pt>
                <c:pt idx="12">
                  <c:v>4096</c:v>
                </c:pt>
              </c:numCache>
            </c:numRef>
          </c:cat>
          <c:val>
            <c:numRef>
              <c:f>'Vista CPU-OFI'!$C$4:$C$16</c:f>
              <c:numCache>
                <c:formatCode>General</c:formatCode>
                <c:ptCount val="13"/>
                <c:pt idx="0">
                  <c:v>0.24</c:v>
                </c:pt>
                <c:pt idx="1">
                  <c:v>0.24</c:v>
                </c:pt>
                <c:pt idx="2">
                  <c:v>0.25</c:v>
                </c:pt>
                <c:pt idx="3">
                  <c:v>0.25</c:v>
                </c:pt>
                <c:pt idx="4">
                  <c:v>0.24</c:v>
                </c:pt>
                <c:pt idx="5">
                  <c:v>0.28999999999999998</c:v>
                </c:pt>
                <c:pt idx="6">
                  <c:v>0.28999999999999998</c:v>
                </c:pt>
                <c:pt idx="7">
                  <c:v>0.35</c:v>
                </c:pt>
                <c:pt idx="8">
                  <c:v>0.4</c:v>
                </c:pt>
                <c:pt idx="9">
                  <c:v>0.49</c:v>
                </c:pt>
                <c:pt idx="10">
                  <c:v>0.56999999999999995</c:v>
                </c:pt>
                <c:pt idx="11">
                  <c:v>0.67</c:v>
                </c:pt>
                <c:pt idx="12">
                  <c:v>0.7</c:v>
                </c:pt>
              </c:numCache>
            </c:numRef>
          </c:val>
          <c:smooth val="0"/>
          <c:extLst>
            <c:ext xmlns:c16="http://schemas.microsoft.com/office/drawing/2014/chart" uri="{C3380CC4-5D6E-409C-BE32-E72D297353CC}">
              <c16:uniqueId val="{00000001-DB9A-4CE1-9E05-5D44306FF65B}"/>
            </c:ext>
          </c:extLst>
        </c:ser>
        <c:dLbls>
          <c:showLegendKey val="0"/>
          <c:showVal val="0"/>
          <c:showCatName val="0"/>
          <c:showSerName val="0"/>
          <c:showPercent val="0"/>
          <c:showBubbleSize val="0"/>
        </c:dLbls>
        <c:marker val="1"/>
        <c:smooth val="0"/>
        <c:axId val="757334735"/>
        <c:axId val="757343375"/>
      </c:lineChart>
      <c:catAx>
        <c:axId val="7573347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757343375"/>
        <c:crosses val="autoZero"/>
        <c:auto val="1"/>
        <c:lblAlgn val="ctr"/>
        <c:lblOffset val="100"/>
        <c:noMultiLvlLbl val="0"/>
      </c:catAx>
      <c:valAx>
        <c:axId val="75734337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r>
                  <a:rPr lang="en-US"/>
                  <a:t>Latency (us)</a:t>
                </a:r>
              </a:p>
            </c:rich>
          </c:tx>
          <c:overlay val="0"/>
          <c:spPr>
            <a:noFill/>
            <a:ln>
              <a:noFill/>
            </a:ln>
            <a:effectLst/>
          </c:spPr>
          <c:txPr>
            <a:bodyPr rot="-54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757334735"/>
        <c:crosses val="autoZero"/>
        <c:crossBetween val="between"/>
      </c:valAx>
      <c:spPr>
        <a:noFill/>
        <a:ln>
          <a:noFill/>
        </a:ln>
        <a:effectLst/>
      </c:spPr>
    </c:plotArea>
    <c:legend>
      <c:legendPos val="b"/>
      <c:layout>
        <c:manualLayout>
          <c:xMode val="edge"/>
          <c:yMode val="edge"/>
          <c:x val="0.1965502952836739"/>
          <c:y val="0.22110544413929981"/>
          <c:w val="0.55203635045856214"/>
          <c:h val="9.8919480279707372E-2"/>
        </c:manualLayout>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900">
          <a:solidFill>
            <a:sysClr val="windowText" lastClr="000000"/>
          </a:solidFill>
        </a:defRPr>
      </a:pPr>
      <a:endParaRPr lang="en-US"/>
    </a:p>
  </c:txPr>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en-US" sz="1400"/>
              <a:t>Intra-socket Bandwidth (1N, 2PPN)</a:t>
            </a:r>
          </a:p>
        </c:rich>
      </c:tx>
      <c:layout>
        <c:manualLayout>
          <c:xMode val="edge"/>
          <c:yMode val="edge"/>
          <c:x val="0.22123544171066925"/>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0.2070726769464992"/>
          <c:y val="0.12571787321575872"/>
          <c:w val="0.75635823155328852"/>
          <c:h val="0.65708086394508769"/>
        </c:manualLayout>
      </c:layout>
      <c:lineChart>
        <c:grouping val="standard"/>
        <c:varyColors val="0"/>
        <c:ser>
          <c:idx val="0"/>
          <c:order val="0"/>
          <c:tx>
            <c:strRef>
              <c:f>'Vista CPU-OFI'!$E$3</c:f>
              <c:strCache>
                <c:ptCount val="1"/>
                <c:pt idx="0">
                  <c:v>OMPI-5.0.5</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'Vista CPU-OFI'!$A$4:$A$16</c:f>
              <c:numCache>
                <c:formatCode>General</c:formatCode>
                <c:ptCount val="13"/>
                <c:pt idx="0">
                  <c:v>1</c:v>
                </c:pt>
                <c:pt idx="1">
                  <c:v>2</c:v>
                </c:pt>
                <c:pt idx="2">
                  <c:v>4</c:v>
                </c:pt>
                <c:pt idx="3">
                  <c:v>8</c:v>
                </c:pt>
                <c:pt idx="4">
                  <c:v>16</c:v>
                </c:pt>
                <c:pt idx="5">
                  <c:v>32</c:v>
                </c:pt>
                <c:pt idx="6">
                  <c:v>64</c:v>
                </c:pt>
                <c:pt idx="7">
                  <c:v>128</c:v>
                </c:pt>
                <c:pt idx="8">
                  <c:v>256</c:v>
                </c:pt>
                <c:pt idx="9">
                  <c:v>512</c:v>
                </c:pt>
                <c:pt idx="10">
                  <c:v>1024</c:v>
                </c:pt>
                <c:pt idx="11">
                  <c:v>2048</c:v>
                </c:pt>
                <c:pt idx="12">
                  <c:v>4096</c:v>
                </c:pt>
              </c:numCache>
            </c:numRef>
          </c:cat>
          <c:val>
            <c:numRef>
              <c:f>'Vista CPU-OFI'!$E$4:$E$16</c:f>
              <c:numCache>
                <c:formatCode>General</c:formatCode>
                <c:ptCount val="13"/>
                <c:pt idx="0">
                  <c:v>6.2</c:v>
                </c:pt>
                <c:pt idx="1">
                  <c:v>12.37</c:v>
                </c:pt>
                <c:pt idx="2">
                  <c:v>24.89</c:v>
                </c:pt>
                <c:pt idx="3">
                  <c:v>49.83</c:v>
                </c:pt>
                <c:pt idx="4">
                  <c:v>99.65</c:v>
                </c:pt>
                <c:pt idx="5">
                  <c:v>194.95</c:v>
                </c:pt>
                <c:pt idx="6">
                  <c:v>389.18</c:v>
                </c:pt>
                <c:pt idx="7">
                  <c:v>656.74</c:v>
                </c:pt>
                <c:pt idx="8">
                  <c:v>1239.82</c:v>
                </c:pt>
                <c:pt idx="9">
                  <c:v>2050.1</c:v>
                </c:pt>
                <c:pt idx="10">
                  <c:v>3408.33</c:v>
                </c:pt>
                <c:pt idx="11">
                  <c:v>6669.91</c:v>
                </c:pt>
                <c:pt idx="12">
                  <c:v>12650.96</c:v>
                </c:pt>
              </c:numCache>
            </c:numRef>
          </c:val>
          <c:smooth val="0"/>
          <c:extLst>
            <c:ext xmlns:c16="http://schemas.microsoft.com/office/drawing/2014/chart" uri="{C3380CC4-5D6E-409C-BE32-E72D297353CC}">
              <c16:uniqueId val="{00000000-06EC-40A2-B347-0F7850CA6423}"/>
            </c:ext>
          </c:extLst>
        </c:ser>
        <c:ser>
          <c:idx val="1"/>
          <c:order val="1"/>
          <c:tx>
            <c:strRef>
              <c:f>'Vista CPU-OFI'!$F$3</c:f>
              <c:strCache>
                <c:ptCount val="1"/>
                <c:pt idx="0">
                  <c:v>MVP-4.0b</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'Vista CPU-OFI'!$A$4:$A$16</c:f>
              <c:numCache>
                <c:formatCode>General</c:formatCode>
                <c:ptCount val="13"/>
                <c:pt idx="0">
                  <c:v>1</c:v>
                </c:pt>
                <c:pt idx="1">
                  <c:v>2</c:v>
                </c:pt>
                <c:pt idx="2">
                  <c:v>4</c:v>
                </c:pt>
                <c:pt idx="3">
                  <c:v>8</c:v>
                </c:pt>
                <c:pt idx="4">
                  <c:v>16</c:v>
                </c:pt>
                <c:pt idx="5">
                  <c:v>32</c:v>
                </c:pt>
                <c:pt idx="6">
                  <c:v>64</c:v>
                </c:pt>
                <c:pt idx="7">
                  <c:v>128</c:v>
                </c:pt>
                <c:pt idx="8">
                  <c:v>256</c:v>
                </c:pt>
                <c:pt idx="9">
                  <c:v>512</c:v>
                </c:pt>
                <c:pt idx="10">
                  <c:v>1024</c:v>
                </c:pt>
                <c:pt idx="11">
                  <c:v>2048</c:v>
                </c:pt>
                <c:pt idx="12">
                  <c:v>4096</c:v>
                </c:pt>
              </c:numCache>
            </c:numRef>
          </c:cat>
          <c:val>
            <c:numRef>
              <c:f>'Vista CPU-OFI'!$F$4:$F$16</c:f>
              <c:numCache>
                <c:formatCode>General</c:formatCode>
                <c:ptCount val="13"/>
                <c:pt idx="0">
                  <c:v>8.0399999999999991</c:v>
                </c:pt>
                <c:pt idx="1">
                  <c:v>16.670000000000002</c:v>
                </c:pt>
                <c:pt idx="2">
                  <c:v>33.18</c:v>
                </c:pt>
                <c:pt idx="3">
                  <c:v>66.62</c:v>
                </c:pt>
                <c:pt idx="4">
                  <c:v>133.65</c:v>
                </c:pt>
                <c:pt idx="5">
                  <c:v>252.11</c:v>
                </c:pt>
                <c:pt idx="6">
                  <c:v>509.61</c:v>
                </c:pt>
                <c:pt idx="7">
                  <c:v>866.98</c:v>
                </c:pt>
                <c:pt idx="8">
                  <c:v>1673.45</c:v>
                </c:pt>
                <c:pt idx="9">
                  <c:v>2735.25</c:v>
                </c:pt>
                <c:pt idx="10">
                  <c:v>4129.05</c:v>
                </c:pt>
                <c:pt idx="11">
                  <c:v>8053.44</c:v>
                </c:pt>
                <c:pt idx="12">
                  <c:v>15024.91</c:v>
                </c:pt>
              </c:numCache>
            </c:numRef>
          </c:val>
          <c:smooth val="0"/>
          <c:extLst>
            <c:ext xmlns:c16="http://schemas.microsoft.com/office/drawing/2014/chart" uri="{C3380CC4-5D6E-409C-BE32-E72D297353CC}">
              <c16:uniqueId val="{00000001-06EC-40A2-B347-0F7850CA6423}"/>
            </c:ext>
          </c:extLst>
        </c:ser>
        <c:dLbls>
          <c:showLegendKey val="0"/>
          <c:showVal val="0"/>
          <c:showCatName val="0"/>
          <c:showSerName val="0"/>
          <c:showPercent val="0"/>
          <c:showBubbleSize val="0"/>
        </c:dLbls>
        <c:marker val="1"/>
        <c:smooth val="0"/>
        <c:axId val="757334735"/>
        <c:axId val="757343375"/>
      </c:lineChart>
      <c:catAx>
        <c:axId val="7573347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crossAx val="757343375"/>
        <c:crosses val="autoZero"/>
        <c:auto val="1"/>
        <c:lblAlgn val="ctr"/>
        <c:lblOffset val="100"/>
        <c:noMultiLvlLbl val="0"/>
      </c:catAx>
      <c:valAx>
        <c:axId val="75734337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50" b="0" i="0" u="none" strike="noStrike" kern="1200" baseline="0">
                    <a:solidFill>
                      <a:sysClr val="windowText" lastClr="000000"/>
                    </a:solidFill>
                    <a:latin typeface="+mn-lt"/>
                    <a:ea typeface="+mn-ea"/>
                    <a:cs typeface="+mn-cs"/>
                  </a:defRPr>
                </a:pPr>
                <a:r>
                  <a:rPr lang="en-US" sz="1050"/>
                  <a:t>Bandwidth (MB/s)</a:t>
                </a:r>
              </a:p>
            </c:rich>
          </c:tx>
          <c:overlay val="0"/>
          <c:spPr>
            <a:noFill/>
            <a:ln>
              <a:noFill/>
            </a:ln>
            <a:effectLst/>
          </c:spPr>
          <c:txPr>
            <a:bodyPr rot="-5400000" spcFirstLastPara="1" vertOverflow="ellipsis" vert="horz" wrap="square" anchor="ctr" anchorCtr="1"/>
            <a:lstStyle/>
            <a:p>
              <a:pPr>
                <a:defRPr sz="1050" b="0"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757334735"/>
        <c:crosses val="autoZero"/>
        <c:crossBetween val="between"/>
        <c:majorUnit val="4000"/>
      </c:valAx>
      <c:spPr>
        <a:noFill/>
        <a:ln>
          <a:noFill/>
        </a:ln>
        <a:effectLst/>
      </c:spPr>
    </c:plotArea>
    <c:legend>
      <c:legendPos val="b"/>
      <c:layout>
        <c:manualLayout>
          <c:xMode val="edge"/>
          <c:yMode val="edge"/>
          <c:x val="0.29349745534618127"/>
          <c:y val="0.14309736623194014"/>
          <c:w val="0.52603682667192997"/>
          <c:h val="9.9916204617360518E-2"/>
        </c:manualLayout>
      </c:layout>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000">
          <a:solidFill>
            <a:sysClr val="windowText" lastClr="000000"/>
          </a:solidFill>
        </a:defRPr>
      </a:pPr>
      <a:endParaRPr lang="en-US"/>
    </a:p>
  </c:txPr>
  <c:externalData r:id="rId4">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vert="horz"/>
          <a:lstStyle/>
          <a:p>
            <a:pPr>
              <a:defRPr/>
            </a:pPr>
            <a:r>
              <a:rPr lang="en-US"/>
              <a:t>Reduce (32N, 64 PPN, Large Msgs)</a:t>
            </a:r>
          </a:p>
        </c:rich>
      </c:tx>
      <c:overlay val="0"/>
      <c:spPr>
        <a:noFill/>
        <a:ln>
          <a:noFill/>
        </a:ln>
        <a:effectLst/>
      </c:spPr>
    </c:title>
    <c:autoTitleDeleted val="0"/>
    <c:plotArea>
      <c:layout>
        <c:manualLayout>
          <c:layoutTarget val="inner"/>
          <c:xMode val="edge"/>
          <c:yMode val="edge"/>
          <c:x val="0.17631013940231915"/>
          <c:y val="0.18153100262658928"/>
          <c:w val="0.78712076909746853"/>
          <c:h val="0.45561632672048491"/>
        </c:manualLayout>
      </c:layout>
      <c:lineChart>
        <c:grouping val="standard"/>
        <c:varyColors val="0"/>
        <c:ser>
          <c:idx val="0"/>
          <c:order val="0"/>
          <c:tx>
            <c:strRef>
              <c:f>'Vista CPU-OFI'!$J$244</c:f>
              <c:strCache>
                <c:ptCount val="1"/>
                <c:pt idx="0">
                  <c:v>OMPI-5.0.5</c:v>
                </c:pt>
              </c:strCache>
            </c:strRef>
          </c:tx>
          <c:marker>
            <c:symbol val="circle"/>
            <c:size val="5"/>
            <c:spPr>
              <a:solidFill>
                <a:schemeClr val="accent1"/>
              </a:solidFill>
              <a:ln w="9525">
                <a:solidFill>
                  <a:schemeClr val="accent1"/>
                </a:solidFill>
              </a:ln>
              <a:effectLst/>
            </c:spPr>
          </c:marker>
          <c:cat>
            <c:numRef>
              <c:f>'Vista CPU-OFI'!$I$260:$I$267</c:f>
              <c:numCache>
                <c:formatCode>General</c:formatCode>
                <c:ptCount val="8"/>
                <c:pt idx="0">
                  <c:v>32768</c:v>
                </c:pt>
                <c:pt idx="1">
                  <c:v>65536</c:v>
                </c:pt>
                <c:pt idx="2">
                  <c:v>131072</c:v>
                </c:pt>
                <c:pt idx="3">
                  <c:v>262144</c:v>
                </c:pt>
                <c:pt idx="4">
                  <c:v>524288</c:v>
                </c:pt>
                <c:pt idx="5">
                  <c:v>1048576</c:v>
                </c:pt>
                <c:pt idx="6">
                  <c:v>2097152</c:v>
                </c:pt>
                <c:pt idx="7">
                  <c:v>4194304</c:v>
                </c:pt>
              </c:numCache>
            </c:numRef>
          </c:cat>
          <c:val>
            <c:numRef>
              <c:f>'Vista CPU-OFI'!$J$260:$J$267</c:f>
              <c:numCache>
                <c:formatCode>General</c:formatCode>
                <c:ptCount val="8"/>
                <c:pt idx="0">
                  <c:v>44.92</c:v>
                </c:pt>
                <c:pt idx="1">
                  <c:v>80.34</c:v>
                </c:pt>
                <c:pt idx="2">
                  <c:v>148.84</c:v>
                </c:pt>
                <c:pt idx="3">
                  <c:v>285.83</c:v>
                </c:pt>
                <c:pt idx="4">
                  <c:v>584.02</c:v>
                </c:pt>
                <c:pt idx="5">
                  <c:v>1159.96</c:v>
                </c:pt>
                <c:pt idx="6">
                  <c:v>2541.52</c:v>
                </c:pt>
                <c:pt idx="7">
                  <c:v>5556.76</c:v>
                </c:pt>
              </c:numCache>
            </c:numRef>
          </c:val>
          <c:smooth val="0"/>
          <c:extLst>
            <c:ext xmlns:c16="http://schemas.microsoft.com/office/drawing/2014/chart" uri="{C3380CC4-5D6E-409C-BE32-E72D297353CC}">
              <c16:uniqueId val="{00000000-5F1C-47AF-8186-3D3B8764F2B1}"/>
            </c:ext>
          </c:extLst>
        </c:ser>
        <c:ser>
          <c:idx val="1"/>
          <c:order val="1"/>
          <c:tx>
            <c:strRef>
              <c:f>'Vista CPU-OFI'!$K$244</c:f>
              <c:strCache>
                <c:ptCount val="1"/>
                <c:pt idx="0">
                  <c:v>MVP-4.0b</c:v>
                </c:pt>
              </c:strCache>
            </c:strRef>
          </c:tx>
          <c:marker>
            <c:symbol val="circle"/>
            <c:size val="5"/>
            <c:spPr>
              <a:solidFill>
                <a:schemeClr val="accent2"/>
              </a:solidFill>
              <a:ln w="9525">
                <a:solidFill>
                  <a:schemeClr val="accent2"/>
                </a:solidFill>
              </a:ln>
              <a:effectLst/>
            </c:spPr>
          </c:marker>
          <c:cat>
            <c:numRef>
              <c:f>'Vista CPU-OFI'!$I$260:$I$267</c:f>
              <c:numCache>
                <c:formatCode>General</c:formatCode>
                <c:ptCount val="8"/>
                <c:pt idx="0">
                  <c:v>32768</c:v>
                </c:pt>
                <c:pt idx="1">
                  <c:v>65536</c:v>
                </c:pt>
                <c:pt idx="2">
                  <c:v>131072</c:v>
                </c:pt>
                <c:pt idx="3">
                  <c:v>262144</c:v>
                </c:pt>
                <c:pt idx="4">
                  <c:v>524288</c:v>
                </c:pt>
                <c:pt idx="5">
                  <c:v>1048576</c:v>
                </c:pt>
                <c:pt idx="6">
                  <c:v>2097152</c:v>
                </c:pt>
                <c:pt idx="7">
                  <c:v>4194304</c:v>
                </c:pt>
              </c:numCache>
            </c:numRef>
          </c:cat>
          <c:val>
            <c:numRef>
              <c:f>'Vista CPU-OFI'!$K$260:$K$267</c:f>
              <c:numCache>
                <c:formatCode>General</c:formatCode>
                <c:ptCount val="8"/>
                <c:pt idx="0">
                  <c:v>42.39</c:v>
                </c:pt>
                <c:pt idx="1">
                  <c:v>67.2</c:v>
                </c:pt>
                <c:pt idx="2">
                  <c:v>102.5</c:v>
                </c:pt>
                <c:pt idx="3">
                  <c:v>166.56</c:v>
                </c:pt>
                <c:pt idx="4">
                  <c:v>308.97000000000003</c:v>
                </c:pt>
                <c:pt idx="5">
                  <c:v>621.48</c:v>
                </c:pt>
                <c:pt idx="6">
                  <c:v>1480.44</c:v>
                </c:pt>
                <c:pt idx="7">
                  <c:v>3470.86</c:v>
                </c:pt>
              </c:numCache>
            </c:numRef>
          </c:val>
          <c:smooth val="0"/>
          <c:extLst>
            <c:ext xmlns:c16="http://schemas.microsoft.com/office/drawing/2014/chart" uri="{C3380CC4-5D6E-409C-BE32-E72D297353CC}">
              <c16:uniqueId val="{00000001-5F1C-47AF-8186-3D3B8764F2B1}"/>
            </c:ext>
          </c:extLst>
        </c:ser>
        <c:dLbls>
          <c:showLegendKey val="0"/>
          <c:showVal val="0"/>
          <c:showCatName val="0"/>
          <c:showSerName val="0"/>
          <c:showPercent val="0"/>
          <c:showBubbleSize val="0"/>
        </c:dLbls>
        <c:marker val="1"/>
        <c:smooth val="0"/>
        <c:axId val="1404002911"/>
        <c:axId val="1404003391"/>
      </c:lineChart>
      <c:catAx>
        <c:axId val="1404002911"/>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vert="horz"/>
              <a:lstStyle/>
              <a:p>
                <a:pPr>
                  <a:defRPr/>
                </a:pPr>
                <a:r>
                  <a:rPr lang="en-US"/>
                  <a:t>Message Size (bytes)</a:t>
                </a:r>
              </a:p>
            </c:rich>
          </c:tx>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1404003391"/>
        <c:crosses val="autoZero"/>
        <c:auto val="1"/>
        <c:lblAlgn val="ctr"/>
        <c:lblOffset val="100"/>
        <c:noMultiLvlLbl val="0"/>
      </c:catAx>
      <c:valAx>
        <c:axId val="1404003391"/>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vert="horz"/>
              <a:lstStyle/>
              <a:p>
                <a:pPr>
                  <a:defRPr/>
                </a:pPr>
                <a:r>
                  <a:rPr lang="en-US"/>
                  <a:t>Latency (us)</a:t>
                </a:r>
              </a:p>
            </c:rich>
          </c:tx>
          <c:overlay val="0"/>
          <c:spPr>
            <a:noFill/>
            <a:ln>
              <a:noFill/>
            </a:ln>
            <a:effectLst/>
          </c:spPr>
        </c:title>
        <c:numFmt formatCode="General" sourceLinked="1"/>
        <c:majorTickMark val="none"/>
        <c:minorTickMark val="none"/>
        <c:tickLblPos val="nextTo"/>
        <c:spPr>
          <a:noFill/>
          <a:ln>
            <a:noFill/>
          </a:ln>
          <a:effectLst/>
        </c:spPr>
        <c:txPr>
          <a:bodyPr rot="-60000000" vert="horz"/>
          <a:lstStyle/>
          <a:p>
            <a:pPr>
              <a:defRPr/>
            </a:pPr>
            <a:endParaRPr lang="en-US"/>
          </a:p>
        </c:txPr>
        <c:crossAx val="1404002911"/>
        <c:crosses val="autoZero"/>
        <c:crossBetween val="between"/>
      </c:valAx>
    </c:plotArea>
    <c:legend>
      <c:legendPos val="t"/>
      <c:overlay val="0"/>
    </c:legend>
    <c:plotVisOnly val="1"/>
    <c:dispBlanksAs val="gap"/>
    <c:showDLblsOverMax val="0"/>
    <c:extLst/>
  </c:chart>
  <c:spPr>
    <a:solidFill>
      <a:schemeClr val="bg1"/>
    </a:solidFill>
    <a:ln w="9525" cap="flat" cmpd="sng" algn="ctr">
      <a:noFill/>
      <a:round/>
    </a:ln>
    <a:effectLst/>
  </c:spPr>
  <c:txPr>
    <a:bodyPr/>
    <a:lstStyle/>
    <a:p>
      <a:pPr>
        <a:defRPr sz="900" b="0">
          <a:solidFill>
            <a:sysClr val="windowText" lastClr="000000"/>
          </a:solidFill>
        </a:defRPr>
      </a:pPr>
      <a:endParaRPr lang="en-US"/>
    </a:p>
  </c:txPr>
  <c:externalData r:id="rId2">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vert="horz"/>
          <a:lstStyle/>
          <a:p>
            <a:pPr>
              <a:defRPr/>
            </a:pPr>
            <a:r>
              <a:rPr lang="en-US"/>
              <a:t>Allreduce (32N, 64 PPN, Large Msgs)</a:t>
            </a:r>
          </a:p>
        </c:rich>
      </c:tx>
      <c:overlay val="0"/>
      <c:spPr>
        <a:noFill/>
        <a:ln>
          <a:noFill/>
        </a:ln>
        <a:effectLst/>
      </c:spPr>
    </c:title>
    <c:autoTitleDeleted val="0"/>
    <c:plotArea>
      <c:layout/>
      <c:lineChart>
        <c:grouping val="standard"/>
        <c:varyColors val="0"/>
        <c:ser>
          <c:idx val="0"/>
          <c:order val="0"/>
          <c:tx>
            <c:strRef>
              <c:f>'Vista CPU-OFI'!$B$247</c:f>
              <c:strCache>
                <c:ptCount val="1"/>
                <c:pt idx="0">
                  <c:v>OMPI-5.0.5</c:v>
                </c:pt>
              </c:strCache>
            </c:strRef>
          </c:tx>
          <c:marker>
            <c:symbol val="circle"/>
            <c:size val="5"/>
            <c:spPr>
              <a:solidFill>
                <a:schemeClr val="accent1"/>
              </a:solidFill>
              <a:ln w="9525">
                <a:solidFill>
                  <a:schemeClr val="accent1"/>
                </a:solidFill>
              </a:ln>
              <a:effectLst/>
            </c:spPr>
          </c:marker>
          <c:cat>
            <c:numRef>
              <c:f>'Vista CPU-OFI'!$A$295:$A$302</c:f>
              <c:numCache>
                <c:formatCode>General</c:formatCode>
                <c:ptCount val="8"/>
                <c:pt idx="0">
                  <c:v>32768</c:v>
                </c:pt>
                <c:pt idx="1">
                  <c:v>65536</c:v>
                </c:pt>
                <c:pt idx="2">
                  <c:v>131072</c:v>
                </c:pt>
                <c:pt idx="3">
                  <c:v>262144</c:v>
                </c:pt>
                <c:pt idx="4">
                  <c:v>524288</c:v>
                </c:pt>
                <c:pt idx="5">
                  <c:v>1048576</c:v>
                </c:pt>
                <c:pt idx="6">
                  <c:v>2097152</c:v>
                </c:pt>
                <c:pt idx="7">
                  <c:v>4194304</c:v>
                </c:pt>
              </c:numCache>
            </c:numRef>
          </c:cat>
          <c:val>
            <c:numRef>
              <c:f>'Vista CPU-OFI'!$B$295:$B$302</c:f>
              <c:numCache>
                <c:formatCode>General</c:formatCode>
                <c:ptCount val="8"/>
                <c:pt idx="0">
                  <c:v>1407.18</c:v>
                </c:pt>
                <c:pt idx="1">
                  <c:v>1695.57</c:v>
                </c:pt>
                <c:pt idx="2">
                  <c:v>2672.62</c:v>
                </c:pt>
                <c:pt idx="3">
                  <c:v>5335.03</c:v>
                </c:pt>
                <c:pt idx="4">
                  <c:v>11900.27</c:v>
                </c:pt>
                <c:pt idx="5">
                  <c:v>21164.880000000001</c:v>
                </c:pt>
                <c:pt idx="6">
                  <c:v>45891.08</c:v>
                </c:pt>
                <c:pt idx="7">
                  <c:v>95869.63</c:v>
                </c:pt>
              </c:numCache>
            </c:numRef>
          </c:val>
          <c:smooth val="0"/>
          <c:extLst>
            <c:ext xmlns:c16="http://schemas.microsoft.com/office/drawing/2014/chart" uri="{C3380CC4-5D6E-409C-BE32-E72D297353CC}">
              <c16:uniqueId val="{00000000-176E-4148-A121-D15B88290D14}"/>
            </c:ext>
          </c:extLst>
        </c:ser>
        <c:ser>
          <c:idx val="1"/>
          <c:order val="1"/>
          <c:tx>
            <c:strRef>
              <c:f>'Vista CPU-OFI'!$C$247</c:f>
              <c:strCache>
                <c:ptCount val="1"/>
                <c:pt idx="0">
                  <c:v>MVP-4.0b</c:v>
                </c:pt>
              </c:strCache>
            </c:strRef>
          </c:tx>
          <c:marker>
            <c:symbol val="circle"/>
            <c:size val="5"/>
            <c:spPr>
              <a:solidFill>
                <a:schemeClr val="accent2"/>
              </a:solidFill>
              <a:ln w="9525">
                <a:solidFill>
                  <a:schemeClr val="accent2"/>
                </a:solidFill>
              </a:ln>
              <a:effectLst/>
            </c:spPr>
          </c:marker>
          <c:cat>
            <c:numRef>
              <c:f>'Vista CPU-OFI'!$A$295:$A$302</c:f>
              <c:numCache>
                <c:formatCode>General</c:formatCode>
                <c:ptCount val="8"/>
                <c:pt idx="0">
                  <c:v>32768</c:v>
                </c:pt>
                <c:pt idx="1">
                  <c:v>65536</c:v>
                </c:pt>
                <c:pt idx="2">
                  <c:v>131072</c:v>
                </c:pt>
                <c:pt idx="3">
                  <c:v>262144</c:v>
                </c:pt>
                <c:pt idx="4">
                  <c:v>524288</c:v>
                </c:pt>
                <c:pt idx="5">
                  <c:v>1048576</c:v>
                </c:pt>
                <c:pt idx="6">
                  <c:v>2097152</c:v>
                </c:pt>
                <c:pt idx="7">
                  <c:v>4194304</c:v>
                </c:pt>
              </c:numCache>
            </c:numRef>
          </c:cat>
          <c:val>
            <c:numRef>
              <c:f>'Vista CPU-OFI'!$C$295:$C$302</c:f>
              <c:numCache>
                <c:formatCode>General</c:formatCode>
                <c:ptCount val="8"/>
                <c:pt idx="0">
                  <c:v>845.72</c:v>
                </c:pt>
                <c:pt idx="1">
                  <c:v>875.19</c:v>
                </c:pt>
                <c:pt idx="2">
                  <c:v>1080.9100000000001</c:v>
                </c:pt>
                <c:pt idx="3">
                  <c:v>1605.29</c:v>
                </c:pt>
                <c:pt idx="4">
                  <c:v>2313.62</c:v>
                </c:pt>
                <c:pt idx="5">
                  <c:v>4191.7700000000004</c:v>
                </c:pt>
                <c:pt idx="6">
                  <c:v>6582.07</c:v>
                </c:pt>
                <c:pt idx="7">
                  <c:v>12256.89</c:v>
                </c:pt>
              </c:numCache>
            </c:numRef>
          </c:val>
          <c:smooth val="0"/>
          <c:extLst>
            <c:ext xmlns:c16="http://schemas.microsoft.com/office/drawing/2014/chart" uri="{C3380CC4-5D6E-409C-BE32-E72D297353CC}">
              <c16:uniqueId val="{00000001-176E-4148-A121-D15B88290D14}"/>
            </c:ext>
          </c:extLst>
        </c:ser>
        <c:dLbls>
          <c:showLegendKey val="0"/>
          <c:showVal val="0"/>
          <c:showCatName val="0"/>
          <c:showSerName val="0"/>
          <c:showPercent val="0"/>
          <c:showBubbleSize val="0"/>
        </c:dLbls>
        <c:marker val="1"/>
        <c:smooth val="0"/>
        <c:axId val="1404002911"/>
        <c:axId val="1404003391"/>
      </c:lineChart>
      <c:catAx>
        <c:axId val="1404002911"/>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vert="horz"/>
              <a:lstStyle/>
              <a:p>
                <a:pPr>
                  <a:defRPr/>
                </a:pPr>
                <a:r>
                  <a:rPr lang="en-US"/>
                  <a:t>Message Size (bytes)</a:t>
                </a:r>
              </a:p>
            </c:rich>
          </c:tx>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1404003391"/>
        <c:crosses val="autoZero"/>
        <c:auto val="1"/>
        <c:lblAlgn val="ctr"/>
        <c:lblOffset val="100"/>
        <c:noMultiLvlLbl val="0"/>
      </c:catAx>
      <c:valAx>
        <c:axId val="1404003391"/>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vert="horz"/>
              <a:lstStyle/>
              <a:p>
                <a:pPr>
                  <a:defRPr/>
                </a:pPr>
                <a:r>
                  <a:rPr lang="en-US"/>
                  <a:t>Latency (us)</a:t>
                </a:r>
              </a:p>
            </c:rich>
          </c:tx>
          <c:overlay val="0"/>
          <c:spPr>
            <a:noFill/>
            <a:ln>
              <a:noFill/>
            </a:ln>
            <a:effectLst/>
          </c:spPr>
        </c:title>
        <c:numFmt formatCode="General" sourceLinked="1"/>
        <c:majorTickMark val="none"/>
        <c:minorTickMark val="none"/>
        <c:tickLblPos val="nextTo"/>
        <c:spPr>
          <a:noFill/>
          <a:ln>
            <a:noFill/>
          </a:ln>
          <a:effectLst/>
        </c:spPr>
        <c:txPr>
          <a:bodyPr rot="-60000000" vert="horz"/>
          <a:lstStyle/>
          <a:p>
            <a:pPr>
              <a:defRPr/>
            </a:pPr>
            <a:endParaRPr lang="en-US"/>
          </a:p>
        </c:txPr>
        <c:crossAx val="1404002911"/>
        <c:crosses val="autoZero"/>
        <c:crossBetween val="between"/>
      </c:valAx>
    </c:plotArea>
    <c:legend>
      <c:legendPos val="t"/>
      <c:overlay val="0"/>
    </c:legend>
    <c:plotVisOnly val="1"/>
    <c:dispBlanksAs val="gap"/>
    <c:showDLblsOverMax val="0"/>
    <c:extLst/>
  </c:chart>
  <c:spPr>
    <a:solidFill>
      <a:schemeClr val="bg1"/>
    </a:solidFill>
    <a:ln w="9525" cap="flat" cmpd="sng" algn="ctr">
      <a:noFill/>
      <a:round/>
    </a:ln>
    <a:effectLst/>
  </c:spPr>
  <c:txPr>
    <a:bodyPr/>
    <a:lstStyle/>
    <a:p>
      <a:pPr>
        <a:defRPr sz="900" b="0">
          <a:solidFill>
            <a:sysClr val="windowText" lastClr="000000"/>
          </a:solidFill>
        </a:defRPr>
      </a:pPr>
      <a:endParaRPr lang="en-US"/>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80" b="1" i="0" u="none" strike="noStrike" kern="1200" spc="0" baseline="0">
                <a:solidFill>
                  <a:schemeClr val="tx1">
                    <a:lumMod val="65000"/>
                    <a:lumOff val="35000"/>
                  </a:schemeClr>
                </a:solidFill>
                <a:latin typeface="+mn-lt"/>
                <a:ea typeface="+mn-ea"/>
                <a:cs typeface="+mn-cs"/>
              </a:defRPr>
            </a:pPr>
            <a:r>
              <a:rPr lang="en-US" b="1"/>
              <a:t>4 nodes Allreduce (Large Msgs)</a:t>
            </a:r>
          </a:p>
        </c:rich>
      </c:tx>
      <c:overlay val="0"/>
      <c:spPr>
        <a:noFill/>
        <a:ln>
          <a:noFill/>
        </a:ln>
        <a:effectLst/>
      </c:spPr>
      <c:txPr>
        <a:bodyPr rot="0" spcFirstLastPara="1" vertOverflow="ellipsis" vert="horz" wrap="square" anchor="ctr" anchorCtr="1"/>
        <a:lstStyle/>
        <a:p>
          <a:pPr>
            <a:defRPr sz="108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'Stampede3 GPU'!$J$33</c:f>
              <c:strCache>
                <c:ptCount val="1"/>
                <c:pt idx="0">
                  <c:v>Intel MPI</c:v>
                </c:pt>
              </c:strCache>
            </c:strRef>
          </c:tx>
          <c:spPr>
            <a:ln w="28575" cap="rnd">
              <a:solidFill>
                <a:schemeClr val="accent1"/>
              </a:solidFill>
              <a:round/>
            </a:ln>
            <a:effectLst/>
          </c:spPr>
          <c:marker>
            <c:symbol val="none"/>
          </c:marker>
          <c:cat>
            <c:strRef>
              <c:f>'Stampede3 GPU'!$I$50:$I$62</c:f>
              <c:strCache>
                <c:ptCount val="13"/>
                <c:pt idx="0">
                  <c:v>256K</c:v>
                </c:pt>
                <c:pt idx="1">
                  <c:v>512K</c:v>
                </c:pt>
                <c:pt idx="2">
                  <c:v>1M</c:v>
                </c:pt>
                <c:pt idx="3">
                  <c:v>2M</c:v>
                </c:pt>
                <c:pt idx="4">
                  <c:v>4M</c:v>
                </c:pt>
                <c:pt idx="5">
                  <c:v>8M</c:v>
                </c:pt>
                <c:pt idx="6">
                  <c:v>16M</c:v>
                </c:pt>
                <c:pt idx="7">
                  <c:v>32M</c:v>
                </c:pt>
                <c:pt idx="8">
                  <c:v>64M</c:v>
                </c:pt>
                <c:pt idx="9">
                  <c:v>128M</c:v>
                </c:pt>
                <c:pt idx="10">
                  <c:v>256M</c:v>
                </c:pt>
                <c:pt idx="11">
                  <c:v>512M</c:v>
                </c:pt>
                <c:pt idx="12">
                  <c:v>1G</c:v>
                </c:pt>
              </c:strCache>
            </c:strRef>
          </c:cat>
          <c:val>
            <c:numRef>
              <c:f>'Stampede3 GPU'!$J$50:$J$62</c:f>
              <c:numCache>
                <c:formatCode>General</c:formatCode>
                <c:ptCount val="13"/>
                <c:pt idx="0">
                  <c:v>716.79</c:v>
                </c:pt>
                <c:pt idx="1">
                  <c:v>1254.26</c:v>
                </c:pt>
                <c:pt idx="2">
                  <c:v>2295.0300000000002</c:v>
                </c:pt>
                <c:pt idx="3">
                  <c:v>4528.05</c:v>
                </c:pt>
                <c:pt idx="4">
                  <c:v>9018.08</c:v>
                </c:pt>
                <c:pt idx="5">
                  <c:v>17936.37</c:v>
                </c:pt>
                <c:pt idx="6">
                  <c:v>35844.75</c:v>
                </c:pt>
                <c:pt idx="7">
                  <c:v>71469.850000000006</c:v>
                </c:pt>
                <c:pt idx="8">
                  <c:v>143052.18</c:v>
                </c:pt>
                <c:pt idx="9">
                  <c:v>287714.07</c:v>
                </c:pt>
                <c:pt idx="10">
                  <c:v>613343.65</c:v>
                </c:pt>
                <c:pt idx="11">
                  <c:v>1227580.1100000001</c:v>
                </c:pt>
                <c:pt idx="12">
                  <c:v>2450331.9900000002</c:v>
                </c:pt>
              </c:numCache>
            </c:numRef>
          </c:val>
          <c:smooth val="0"/>
          <c:extLst>
            <c:ext xmlns:c16="http://schemas.microsoft.com/office/drawing/2014/chart" uri="{C3380CC4-5D6E-409C-BE32-E72D297353CC}">
              <c16:uniqueId val="{00000000-FEF8-4FEE-8B2E-1A0C201F805B}"/>
            </c:ext>
          </c:extLst>
        </c:ser>
        <c:ser>
          <c:idx val="1"/>
          <c:order val="1"/>
          <c:tx>
            <c:strRef>
              <c:f>'Stampede3 GPU'!$K$33</c:f>
              <c:strCache>
                <c:ptCount val="1"/>
                <c:pt idx="0">
                  <c:v>MVP-4.0b</c:v>
                </c:pt>
              </c:strCache>
            </c:strRef>
          </c:tx>
          <c:spPr>
            <a:ln w="28575" cap="rnd">
              <a:solidFill>
                <a:schemeClr val="accent2"/>
              </a:solidFill>
              <a:round/>
            </a:ln>
            <a:effectLst/>
          </c:spPr>
          <c:marker>
            <c:symbol val="none"/>
          </c:marker>
          <c:cat>
            <c:strRef>
              <c:f>'Stampede3 GPU'!$I$50:$I$62</c:f>
              <c:strCache>
                <c:ptCount val="13"/>
                <c:pt idx="0">
                  <c:v>256K</c:v>
                </c:pt>
                <c:pt idx="1">
                  <c:v>512K</c:v>
                </c:pt>
                <c:pt idx="2">
                  <c:v>1M</c:v>
                </c:pt>
                <c:pt idx="3">
                  <c:v>2M</c:v>
                </c:pt>
                <c:pt idx="4">
                  <c:v>4M</c:v>
                </c:pt>
                <c:pt idx="5">
                  <c:v>8M</c:v>
                </c:pt>
                <c:pt idx="6">
                  <c:v>16M</c:v>
                </c:pt>
                <c:pt idx="7">
                  <c:v>32M</c:v>
                </c:pt>
                <c:pt idx="8">
                  <c:v>64M</c:v>
                </c:pt>
                <c:pt idx="9">
                  <c:v>128M</c:v>
                </c:pt>
                <c:pt idx="10">
                  <c:v>256M</c:v>
                </c:pt>
                <c:pt idx="11">
                  <c:v>512M</c:v>
                </c:pt>
                <c:pt idx="12">
                  <c:v>1G</c:v>
                </c:pt>
              </c:strCache>
            </c:strRef>
          </c:cat>
          <c:val>
            <c:numRef>
              <c:f>'Stampede3 GPU'!$K$50:$K$62</c:f>
              <c:numCache>
                <c:formatCode>General</c:formatCode>
                <c:ptCount val="13"/>
                <c:pt idx="0">
                  <c:v>617.14</c:v>
                </c:pt>
                <c:pt idx="1">
                  <c:v>683.08199999999999</c:v>
                </c:pt>
                <c:pt idx="2">
                  <c:v>859.15200000000004</c:v>
                </c:pt>
                <c:pt idx="3">
                  <c:v>1161.0820000000001</c:v>
                </c:pt>
                <c:pt idx="4">
                  <c:v>1740.73</c:v>
                </c:pt>
                <c:pt idx="5">
                  <c:v>3944.1480000000001</c:v>
                </c:pt>
                <c:pt idx="6">
                  <c:v>5374.1260000000002</c:v>
                </c:pt>
                <c:pt idx="7">
                  <c:v>13471.258</c:v>
                </c:pt>
                <c:pt idx="8">
                  <c:v>22865.806</c:v>
                </c:pt>
                <c:pt idx="9">
                  <c:v>37500.205999999998</c:v>
                </c:pt>
                <c:pt idx="10">
                  <c:v>63521.813999999998</c:v>
                </c:pt>
                <c:pt idx="11">
                  <c:v>119418.086</c:v>
                </c:pt>
                <c:pt idx="12">
                  <c:v>216829.66</c:v>
                </c:pt>
              </c:numCache>
            </c:numRef>
          </c:val>
          <c:smooth val="0"/>
          <c:extLst>
            <c:ext xmlns:c16="http://schemas.microsoft.com/office/drawing/2014/chart" uri="{C3380CC4-5D6E-409C-BE32-E72D297353CC}">
              <c16:uniqueId val="{00000001-FEF8-4FEE-8B2E-1A0C201F805B}"/>
            </c:ext>
          </c:extLst>
        </c:ser>
        <c:dLbls>
          <c:showLegendKey val="0"/>
          <c:showVal val="0"/>
          <c:showCatName val="0"/>
          <c:showSerName val="0"/>
          <c:showPercent val="0"/>
          <c:showBubbleSize val="0"/>
        </c:dLbls>
        <c:smooth val="0"/>
        <c:axId val="637357063"/>
        <c:axId val="637400071"/>
      </c:lineChart>
      <c:catAx>
        <c:axId val="637357063"/>
        <c:scaling>
          <c:orientation val="minMax"/>
        </c:scaling>
        <c:delete val="0"/>
        <c:axPos val="b"/>
        <c:title>
          <c:tx>
            <c:rich>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r>
                  <a:rPr lang="en-US" b="1"/>
                  <a:t>Message Size (Byte)</a:t>
                </a:r>
              </a:p>
            </c:rich>
          </c:tx>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637400071"/>
        <c:crosses val="autoZero"/>
        <c:auto val="1"/>
        <c:lblAlgn val="ctr"/>
        <c:lblOffset val="100"/>
        <c:tickLblSkip val="2"/>
        <c:noMultiLvlLbl val="0"/>
      </c:catAx>
      <c:valAx>
        <c:axId val="63740007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r>
                  <a:rPr lang="en-US" b="1"/>
                  <a:t>Latency (us)</a:t>
                </a:r>
              </a:p>
            </c:rich>
          </c:tx>
          <c:overlay val="0"/>
          <c:spPr>
            <a:noFill/>
            <a:ln>
              <a:noFill/>
            </a:ln>
            <a:effectLst/>
          </c:spPr>
          <c:txPr>
            <a:bodyPr rot="-54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crossAx val="637357063"/>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900"/>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80" b="1" i="0" u="none" strike="noStrike" kern="1200" spc="0" baseline="0">
                <a:solidFill>
                  <a:schemeClr val="tx1">
                    <a:lumMod val="65000"/>
                    <a:lumOff val="35000"/>
                  </a:schemeClr>
                </a:solidFill>
                <a:latin typeface="+mn-lt"/>
                <a:ea typeface="+mn-ea"/>
                <a:cs typeface="+mn-cs"/>
              </a:defRPr>
            </a:pPr>
            <a:r>
              <a:rPr lang="en-US" b="1" dirty="0"/>
              <a:t>Intra-node Pt2pt Latency</a:t>
            </a:r>
          </a:p>
        </c:rich>
      </c:tx>
      <c:overlay val="0"/>
      <c:spPr>
        <a:noFill/>
        <a:ln>
          <a:noFill/>
        </a:ln>
        <a:effectLst/>
      </c:spPr>
      <c:txPr>
        <a:bodyPr rot="0" spcFirstLastPara="1" vertOverflow="ellipsis" vert="horz" wrap="square" anchor="ctr" anchorCtr="1"/>
        <a:lstStyle/>
        <a:p>
          <a:pPr>
            <a:defRPr sz="108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'Stampede3 CPU'!$B$3</c:f>
              <c:strCache>
                <c:ptCount val="1"/>
                <c:pt idx="0">
                  <c:v>Intel MPI</c:v>
                </c:pt>
              </c:strCache>
            </c:strRef>
          </c:tx>
          <c:spPr>
            <a:ln w="28575" cap="rnd">
              <a:solidFill>
                <a:schemeClr val="accent1"/>
              </a:solidFill>
              <a:round/>
            </a:ln>
            <a:effectLst/>
          </c:spPr>
          <c:marker>
            <c:symbol val="none"/>
          </c:marker>
          <c:cat>
            <c:strRef>
              <c:f>'Stampede3 CPU'!$A$4:$A$19</c:f>
              <c:strCache>
                <c:ptCount val="16"/>
                <c:pt idx="0">
                  <c:v>1</c:v>
                </c:pt>
                <c:pt idx="1">
                  <c:v>2</c:v>
                </c:pt>
                <c:pt idx="2">
                  <c:v>4</c:v>
                </c:pt>
                <c:pt idx="3">
                  <c:v>8</c:v>
                </c:pt>
                <c:pt idx="4">
                  <c:v>16</c:v>
                </c:pt>
                <c:pt idx="5">
                  <c:v>32</c:v>
                </c:pt>
                <c:pt idx="6">
                  <c:v>64</c:v>
                </c:pt>
                <c:pt idx="7">
                  <c:v>128</c:v>
                </c:pt>
                <c:pt idx="8">
                  <c:v>256</c:v>
                </c:pt>
                <c:pt idx="9">
                  <c:v>512</c:v>
                </c:pt>
                <c:pt idx="10">
                  <c:v>1K</c:v>
                </c:pt>
                <c:pt idx="11">
                  <c:v>2K</c:v>
                </c:pt>
                <c:pt idx="12">
                  <c:v>4K</c:v>
                </c:pt>
                <c:pt idx="13">
                  <c:v>8K</c:v>
                </c:pt>
                <c:pt idx="14">
                  <c:v>16K</c:v>
                </c:pt>
                <c:pt idx="15">
                  <c:v>32K</c:v>
                </c:pt>
              </c:strCache>
            </c:strRef>
          </c:cat>
          <c:val>
            <c:numRef>
              <c:f>'Stampede3 CPU'!$B$4:$B$19</c:f>
              <c:numCache>
                <c:formatCode>General</c:formatCode>
                <c:ptCount val="16"/>
                <c:pt idx="0">
                  <c:v>0.5</c:v>
                </c:pt>
                <c:pt idx="1">
                  <c:v>0.47</c:v>
                </c:pt>
                <c:pt idx="2">
                  <c:v>0.47</c:v>
                </c:pt>
                <c:pt idx="3">
                  <c:v>0.47</c:v>
                </c:pt>
                <c:pt idx="4">
                  <c:v>0.47</c:v>
                </c:pt>
                <c:pt idx="5">
                  <c:v>0.6</c:v>
                </c:pt>
                <c:pt idx="6">
                  <c:v>0.7</c:v>
                </c:pt>
                <c:pt idx="7">
                  <c:v>0.72</c:v>
                </c:pt>
                <c:pt idx="8">
                  <c:v>0.81</c:v>
                </c:pt>
                <c:pt idx="9">
                  <c:v>0.81</c:v>
                </c:pt>
                <c:pt idx="10">
                  <c:v>1.04</c:v>
                </c:pt>
                <c:pt idx="11">
                  <c:v>1.22</c:v>
                </c:pt>
                <c:pt idx="12">
                  <c:v>1.54</c:v>
                </c:pt>
                <c:pt idx="13">
                  <c:v>2.14</c:v>
                </c:pt>
                <c:pt idx="14">
                  <c:v>3.53</c:v>
                </c:pt>
                <c:pt idx="15">
                  <c:v>6.49</c:v>
                </c:pt>
              </c:numCache>
            </c:numRef>
          </c:val>
          <c:smooth val="0"/>
          <c:extLst>
            <c:ext xmlns:c16="http://schemas.microsoft.com/office/drawing/2014/chart" uri="{C3380CC4-5D6E-409C-BE32-E72D297353CC}">
              <c16:uniqueId val="{00000000-A6E5-4F20-8FCB-6F56AAA276E3}"/>
            </c:ext>
          </c:extLst>
        </c:ser>
        <c:ser>
          <c:idx val="1"/>
          <c:order val="1"/>
          <c:tx>
            <c:strRef>
              <c:f>'Stampede3 CPU'!$C$3</c:f>
              <c:strCache>
                <c:ptCount val="1"/>
                <c:pt idx="0">
                  <c:v>MVP-4.0b</c:v>
                </c:pt>
              </c:strCache>
            </c:strRef>
          </c:tx>
          <c:spPr>
            <a:ln w="28575" cap="rnd">
              <a:solidFill>
                <a:schemeClr val="accent2"/>
              </a:solidFill>
              <a:round/>
            </a:ln>
            <a:effectLst/>
          </c:spPr>
          <c:marker>
            <c:symbol val="none"/>
          </c:marker>
          <c:cat>
            <c:strRef>
              <c:f>'Stampede3 CPU'!$A$4:$A$19</c:f>
              <c:strCache>
                <c:ptCount val="16"/>
                <c:pt idx="0">
                  <c:v>1</c:v>
                </c:pt>
                <c:pt idx="1">
                  <c:v>2</c:v>
                </c:pt>
                <c:pt idx="2">
                  <c:v>4</c:v>
                </c:pt>
                <c:pt idx="3">
                  <c:v>8</c:v>
                </c:pt>
                <c:pt idx="4">
                  <c:v>16</c:v>
                </c:pt>
                <c:pt idx="5">
                  <c:v>32</c:v>
                </c:pt>
                <c:pt idx="6">
                  <c:v>64</c:v>
                </c:pt>
                <c:pt idx="7">
                  <c:v>128</c:v>
                </c:pt>
                <c:pt idx="8">
                  <c:v>256</c:v>
                </c:pt>
                <c:pt idx="9">
                  <c:v>512</c:v>
                </c:pt>
                <c:pt idx="10">
                  <c:v>1K</c:v>
                </c:pt>
                <c:pt idx="11">
                  <c:v>2K</c:v>
                </c:pt>
                <c:pt idx="12">
                  <c:v>4K</c:v>
                </c:pt>
                <c:pt idx="13">
                  <c:v>8K</c:v>
                </c:pt>
                <c:pt idx="14">
                  <c:v>16K</c:v>
                </c:pt>
                <c:pt idx="15">
                  <c:v>32K</c:v>
                </c:pt>
              </c:strCache>
            </c:strRef>
          </c:cat>
          <c:val>
            <c:numRef>
              <c:f>'Stampede3 CPU'!$C$4:$C$19</c:f>
              <c:numCache>
                <c:formatCode>General</c:formatCode>
                <c:ptCount val="16"/>
                <c:pt idx="0">
                  <c:v>0.56000000000000005</c:v>
                </c:pt>
                <c:pt idx="1">
                  <c:v>0.56999999999999995</c:v>
                </c:pt>
                <c:pt idx="2">
                  <c:v>0.56999999999999995</c:v>
                </c:pt>
                <c:pt idx="3">
                  <c:v>0.57999999999999996</c:v>
                </c:pt>
                <c:pt idx="4">
                  <c:v>0.57999999999999996</c:v>
                </c:pt>
                <c:pt idx="5">
                  <c:v>0.57999999999999996</c:v>
                </c:pt>
                <c:pt idx="6">
                  <c:v>0.67</c:v>
                </c:pt>
                <c:pt idx="7">
                  <c:v>0.73</c:v>
                </c:pt>
                <c:pt idx="8">
                  <c:v>0.76</c:v>
                </c:pt>
                <c:pt idx="9">
                  <c:v>0.81</c:v>
                </c:pt>
                <c:pt idx="10">
                  <c:v>0.97</c:v>
                </c:pt>
                <c:pt idx="11">
                  <c:v>1.21</c:v>
                </c:pt>
                <c:pt idx="12">
                  <c:v>1.7</c:v>
                </c:pt>
                <c:pt idx="13">
                  <c:v>2.7</c:v>
                </c:pt>
                <c:pt idx="14">
                  <c:v>2.63</c:v>
                </c:pt>
                <c:pt idx="15">
                  <c:v>3.57</c:v>
                </c:pt>
              </c:numCache>
            </c:numRef>
          </c:val>
          <c:smooth val="0"/>
          <c:extLst>
            <c:ext xmlns:c16="http://schemas.microsoft.com/office/drawing/2014/chart" uri="{C3380CC4-5D6E-409C-BE32-E72D297353CC}">
              <c16:uniqueId val="{00000001-A6E5-4F20-8FCB-6F56AAA276E3}"/>
            </c:ext>
          </c:extLst>
        </c:ser>
        <c:dLbls>
          <c:showLegendKey val="0"/>
          <c:showVal val="0"/>
          <c:showCatName val="0"/>
          <c:showSerName val="0"/>
          <c:showPercent val="0"/>
          <c:showBubbleSize val="0"/>
        </c:dLbls>
        <c:smooth val="0"/>
        <c:axId val="637357063"/>
        <c:axId val="637400071"/>
      </c:lineChart>
      <c:catAx>
        <c:axId val="637357063"/>
        <c:scaling>
          <c:orientation val="minMax"/>
        </c:scaling>
        <c:delete val="0"/>
        <c:axPos val="b"/>
        <c:title>
          <c:tx>
            <c:rich>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r>
                  <a:rPr lang="en-US" b="1"/>
                  <a:t>Message Size (Byte)</a:t>
                </a:r>
              </a:p>
            </c:rich>
          </c:tx>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7400071"/>
        <c:crosses val="autoZero"/>
        <c:auto val="1"/>
        <c:lblAlgn val="ctr"/>
        <c:lblOffset val="100"/>
        <c:tickLblSkip val="2"/>
        <c:noMultiLvlLbl val="0"/>
      </c:catAx>
      <c:valAx>
        <c:axId val="637400071"/>
        <c:scaling>
          <c:orientation val="minMax"/>
          <c:max val="8"/>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r>
                  <a:rPr lang="en-US" b="1"/>
                  <a:t>Latency (us)</a:t>
                </a:r>
              </a:p>
            </c:rich>
          </c:tx>
          <c:overlay val="0"/>
          <c:spPr>
            <a:noFill/>
            <a:ln>
              <a:noFill/>
            </a:ln>
            <a:effectLst/>
          </c:spPr>
          <c:txPr>
            <a:bodyPr rot="-54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7357063"/>
        <c:crosses val="autoZero"/>
        <c:crossBetween val="between"/>
        <c:majorUnit val="2"/>
      </c:valAx>
      <c:spPr>
        <a:noFill/>
        <a:ln>
          <a:noFill/>
        </a:ln>
        <a:effectLst/>
      </c:spPr>
    </c:plotArea>
    <c:legend>
      <c:legendPos val="t"/>
      <c:layout>
        <c:manualLayout>
          <c:xMode val="edge"/>
          <c:yMode val="edge"/>
          <c:x val="0.14997380600642865"/>
          <c:y val="0.25747420353326783"/>
          <c:w val="0.31049596417923481"/>
          <c:h val="0.16033081541467639"/>
        </c:manualLayout>
      </c:layout>
      <c:overlay val="1"/>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900"/>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80" b="1" i="0" u="none" strike="noStrike" kern="1200" spc="0" baseline="0">
                <a:solidFill>
                  <a:schemeClr val="tx1">
                    <a:lumMod val="65000"/>
                    <a:lumOff val="35000"/>
                  </a:schemeClr>
                </a:solidFill>
                <a:latin typeface="+mn-lt"/>
                <a:ea typeface="+mn-ea"/>
                <a:cs typeface="+mn-cs"/>
              </a:defRPr>
            </a:pPr>
            <a:r>
              <a:rPr lang="en-US" b="1" dirty="0"/>
              <a:t>Inter-node Pt2pt Latency</a:t>
            </a:r>
          </a:p>
        </c:rich>
      </c:tx>
      <c:overlay val="0"/>
      <c:spPr>
        <a:noFill/>
        <a:ln>
          <a:noFill/>
        </a:ln>
        <a:effectLst/>
      </c:spPr>
      <c:txPr>
        <a:bodyPr rot="0" spcFirstLastPara="1" vertOverflow="ellipsis" vert="horz" wrap="square" anchor="ctr" anchorCtr="1"/>
        <a:lstStyle/>
        <a:p>
          <a:pPr>
            <a:defRPr sz="108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'Stampede3 CPU'!$H$3</c:f>
              <c:strCache>
                <c:ptCount val="1"/>
                <c:pt idx="0">
                  <c:v>Intel MPI</c:v>
                </c:pt>
              </c:strCache>
            </c:strRef>
          </c:tx>
          <c:spPr>
            <a:ln w="28575" cap="rnd">
              <a:solidFill>
                <a:schemeClr val="accent1"/>
              </a:solidFill>
              <a:round/>
            </a:ln>
            <a:effectLst/>
          </c:spPr>
          <c:marker>
            <c:symbol val="none"/>
          </c:marker>
          <c:cat>
            <c:strRef>
              <c:f>'Stampede3 CPU'!$G$4:$G$19</c:f>
              <c:strCache>
                <c:ptCount val="16"/>
                <c:pt idx="0">
                  <c:v>1</c:v>
                </c:pt>
                <c:pt idx="1">
                  <c:v>2</c:v>
                </c:pt>
                <c:pt idx="2">
                  <c:v>4</c:v>
                </c:pt>
                <c:pt idx="3">
                  <c:v>8</c:v>
                </c:pt>
                <c:pt idx="4">
                  <c:v>16</c:v>
                </c:pt>
                <c:pt idx="5">
                  <c:v>32</c:v>
                </c:pt>
                <c:pt idx="6">
                  <c:v>64</c:v>
                </c:pt>
                <c:pt idx="7">
                  <c:v>128</c:v>
                </c:pt>
                <c:pt idx="8">
                  <c:v>256</c:v>
                </c:pt>
                <c:pt idx="9">
                  <c:v>512</c:v>
                </c:pt>
                <c:pt idx="10">
                  <c:v>1K</c:v>
                </c:pt>
                <c:pt idx="11">
                  <c:v>2K</c:v>
                </c:pt>
                <c:pt idx="12">
                  <c:v>4K</c:v>
                </c:pt>
                <c:pt idx="13">
                  <c:v>8K</c:v>
                </c:pt>
                <c:pt idx="14">
                  <c:v>16K</c:v>
                </c:pt>
                <c:pt idx="15">
                  <c:v>32K</c:v>
                </c:pt>
              </c:strCache>
            </c:strRef>
          </c:cat>
          <c:val>
            <c:numRef>
              <c:f>'Stampede3 CPU'!$H$4:$H$19</c:f>
              <c:numCache>
                <c:formatCode>General</c:formatCode>
                <c:ptCount val="16"/>
                <c:pt idx="0">
                  <c:v>1.1399999999999999</c:v>
                </c:pt>
                <c:pt idx="1">
                  <c:v>1.1399999999999999</c:v>
                </c:pt>
                <c:pt idx="2">
                  <c:v>1.1299999999999999</c:v>
                </c:pt>
                <c:pt idx="3">
                  <c:v>1.1399999999999999</c:v>
                </c:pt>
                <c:pt idx="4">
                  <c:v>1.28</c:v>
                </c:pt>
                <c:pt idx="5">
                  <c:v>1.29</c:v>
                </c:pt>
                <c:pt idx="6">
                  <c:v>1.3</c:v>
                </c:pt>
                <c:pt idx="7">
                  <c:v>1.31</c:v>
                </c:pt>
                <c:pt idx="8">
                  <c:v>1.35</c:v>
                </c:pt>
                <c:pt idx="9">
                  <c:v>1.42</c:v>
                </c:pt>
                <c:pt idx="10">
                  <c:v>1.53</c:v>
                </c:pt>
                <c:pt idx="11">
                  <c:v>1.74</c:v>
                </c:pt>
                <c:pt idx="12">
                  <c:v>2.15</c:v>
                </c:pt>
                <c:pt idx="13">
                  <c:v>2.56</c:v>
                </c:pt>
                <c:pt idx="14">
                  <c:v>7.61</c:v>
                </c:pt>
                <c:pt idx="15">
                  <c:v>13.41</c:v>
                </c:pt>
              </c:numCache>
            </c:numRef>
          </c:val>
          <c:smooth val="0"/>
          <c:extLst>
            <c:ext xmlns:c16="http://schemas.microsoft.com/office/drawing/2014/chart" uri="{C3380CC4-5D6E-409C-BE32-E72D297353CC}">
              <c16:uniqueId val="{00000000-9C33-4B0D-BEB6-D7D1ED6917D9}"/>
            </c:ext>
          </c:extLst>
        </c:ser>
        <c:ser>
          <c:idx val="1"/>
          <c:order val="1"/>
          <c:tx>
            <c:strRef>
              <c:f>'Stampede3 CPU'!$I$3</c:f>
              <c:strCache>
                <c:ptCount val="1"/>
                <c:pt idx="0">
                  <c:v>MVP-4.0b</c:v>
                </c:pt>
              </c:strCache>
            </c:strRef>
          </c:tx>
          <c:spPr>
            <a:ln w="28575" cap="rnd">
              <a:solidFill>
                <a:schemeClr val="accent2"/>
              </a:solidFill>
              <a:round/>
            </a:ln>
            <a:effectLst/>
          </c:spPr>
          <c:marker>
            <c:symbol val="none"/>
          </c:marker>
          <c:cat>
            <c:strRef>
              <c:f>'Stampede3 CPU'!$G$4:$G$19</c:f>
              <c:strCache>
                <c:ptCount val="16"/>
                <c:pt idx="0">
                  <c:v>1</c:v>
                </c:pt>
                <c:pt idx="1">
                  <c:v>2</c:v>
                </c:pt>
                <c:pt idx="2">
                  <c:v>4</c:v>
                </c:pt>
                <c:pt idx="3">
                  <c:v>8</c:v>
                </c:pt>
                <c:pt idx="4">
                  <c:v>16</c:v>
                </c:pt>
                <c:pt idx="5">
                  <c:v>32</c:v>
                </c:pt>
                <c:pt idx="6">
                  <c:v>64</c:v>
                </c:pt>
                <c:pt idx="7">
                  <c:v>128</c:v>
                </c:pt>
                <c:pt idx="8">
                  <c:v>256</c:v>
                </c:pt>
                <c:pt idx="9">
                  <c:v>512</c:v>
                </c:pt>
                <c:pt idx="10">
                  <c:v>1K</c:v>
                </c:pt>
                <c:pt idx="11">
                  <c:v>2K</c:v>
                </c:pt>
                <c:pt idx="12">
                  <c:v>4K</c:v>
                </c:pt>
                <c:pt idx="13">
                  <c:v>8K</c:v>
                </c:pt>
                <c:pt idx="14">
                  <c:v>16K</c:v>
                </c:pt>
                <c:pt idx="15">
                  <c:v>32K</c:v>
                </c:pt>
              </c:strCache>
            </c:strRef>
          </c:cat>
          <c:val>
            <c:numRef>
              <c:f>'Stampede3 CPU'!$I$4:$I$19</c:f>
              <c:numCache>
                <c:formatCode>General</c:formatCode>
                <c:ptCount val="16"/>
                <c:pt idx="0">
                  <c:v>1.22</c:v>
                </c:pt>
                <c:pt idx="1">
                  <c:v>1.22</c:v>
                </c:pt>
                <c:pt idx="2">
                  <c:v>1.23</c:v>
                </c:pt>
                <c:pt idx="3">
                  <c:v>1.22</c:v>
                </c:pt>
                <c:pt idx="4">
                  <c:v>1.41</c:v>
                </c:pt>
                <c:pt idx="5">
                  <c:v>1.41</c:v>
                </c:pt>
                <c:pt idx="6">
                  <c:v>1.43</c:v>
                </c:pt>
                <c:pt idx="7">
                  <c:v>1.42</c:v>
                </c:pt>
                <c:pt idx="8">
                  <c:v>1.46</c:v>
                </c:pt>
                <c:pt idx="9">
                  <c:v>1.54</c:v>
                </c:pt>
                <c:pt idx="10">
                  <c:v>1.66</c:v>
                </c:pt>
                <c:pt idx="11">
                  <c:v>1.89</c:v>
                </c:pt>
                <c:pt idx="12">
                  <c:v>2.2999999999999998</c:v>
                </c:pt>
                <c:pt idx="13">
                  <c:v>2.67</c:v>
                </c:pt>
                <c:pt idx="14">
                  <c:v>7.75</c:v>
                </c:pt>
                <c:pt idx="15">
                  <c:v>8.7799999999999994</c:v>
                </c:pt>
              </c:numCache>
            </c:numRef>
          </c:val>
          <c:smooth val="0"/>
          <c:extLst>
            <c:ext xmlns:c16="http://schemas.microsoft.com/office/drawing/2014/chart" uri="{C3380CC4-5D6E-409C-BE32-E72D297353CC}">
              <c16:uniqueId val="{00000001-9C33-4B0D-BEB6-D7D1ED6917D9}"/>
            </c:ext>
          </c:extLst>
        </c:ser>
        <c:dLbls>
          <c:showLegendKey val="0"/>
          <c:showVal val="0"/>
          <c:showCatName val="0"/>
          <c:showSerName val="0"/>
          <c:showPercent val="0"/>
          <c:showBubbleSize val="0"/>
        </c:dLbls>
        <c:smooth val="0"/>
        <c:axId val="637357063"/>
        <c:axId val="637400071"/>
      </c:lineChart>
      <c:catAx>
        <c:axId val="637357063"/>
        <c:scaling>
          <c:orientation val="minMax"/>
        </c:scaling>
        <c:delete val="0"/>
        <c:axPos val="b"/>
        <c:title>
          <c:tx>
            <c:rich>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r>
                  <a:rPr lang="en-US" b="1"/>
                  <a:t>Message Size (Byte)</a:t>
                </a:r>
              </a:p>
            </c:rich>
          </c:tx>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7400071"/>
        <c:crosses val="autoZero"/>
        <c:auto val="1"/>
        <c:lblAlgn val="ctr"/>
        <c:lblOffset val="100"/>
        <c:tickLblSkip val="2"/>
        <c:noMultiLvlLbl val="0"/>
      </c:catAx>
      <c:valAx>
        <c:axId val="63740007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r>
                  <a:rPr lang="en-US" b="1"/>
                  <a:t>Latency (us)</a:t>
                </a:r>
              </a:p>
            </c:rich>
          </c:tx>
          <c:overlay val="0"/>
          <c:spPr>
            <a:noFill/>
            <a:ln>
              <a:noFill/>
            </a:ln>
            <a:effectLst/>
          </c:spPr>
          <c:txPr>
            <a:bodyPr rot="-54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7357063"/>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900"/>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80" b="1" i="0" u="none" strike="noStrike" kern="1200" spc="0" baseline="0">
                <a:solidFill>
                  <a:schemeClr val="tx1">
                    <a:lumMod val="65000"/>
                    <a:lumOff val="35000"/>
                  </a:schemeClr>
                </a:solidFill>
                <a:latin typeface="+mn-lt"/>
                <a:ea typeface="+mn-ea"/>
                <a:cs typeface="+mn-cs"/>
              </a:defRPr>
            </a:pPr>
            <a:r>
              <a:rPr lang="en-US" b="1"/>
              <a:t>Intra-node Pt2pt Bandwidth</a:t>
            </a:r>
          </a:p>
        </c:rich>
      </c:tx>
      <c:layout>
        <c:manualLayout>
          <c:xMode val="edge"/>
          <c:yMode val="edge"/>
          <c:x val="0.25420678444374195"/>
          <c:y val="2.2160664819944598E-2"/>
        </c:manualLayout>
      </c:layout>
      <c:overlay val="0"/>
      <c:spPr>
        <a:noFill/>
        <a:ln>
          <a:noFill/>
        </a:ln>
        <a:effectLst/>
      </c:spPr>
      <c:txPr>
        <a:bodyPr rot="0" spcFirstLastPara="1" vertOverflow="ellipsis" vert="horz" wrap="square" anchor="ctr" anchorCtr="1"/>
        <a:lstStyle/>
        <a:p>
          <a:pPr>
            <a:defRPr sz="108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'Stampede3 CPU'!$B$30</c:f>
              <c:strCache>
                <c:ptCount val="1"/>
                <c:pt idx="0">
                  <c:v>Intel MPI</c:v>
                </c:pt>
              </c:strCache>
            </c:strRef>
          </c:tx>
          <c:spPr>
            <a:ln w="28575" cap="rnd">
              <a:solidFill>
                <a:schemeClr val="accent1"/>
              </a:solidFill>
              <a:round/>
            </a:ln>
            <a:effectLst/>
          </c:spPr>
          <c:marker>
            <c:symbol val="none"/>
          </c:marker>
          <c:cat>
            <c:strRef>
              <c:f>'Stampede3 CPU'!$A$31:$A$53</c:f>
              <c:strCache>
                <c:ptCount val="23"/>
                <c:pt idx="0">
                  <c:v>1</c:v>
                </c:pt>
                <c:pt idx="1">
                  <c:v>2</c:v>
                </c:pt>
                <c:pt idx="2">
                  <c:v>4</c:v>
                </c:pt>
                <c:pt idx="3">
                  <c:v>8</c:v>
                </c:pt>
                <c:pt idx="4">
                  <c:v>16</c:v>
                </c:pt>
                <c:pt idx="5">
                  <c:v>32</c:v>
                </c:pt>
                <c:pt idx="6">
                  <c:v>64</c:v>
                </c:pt>
                <c:pt idx="7">
                  <c:v>128</c:v>
                </c:pt>
                <c:pt idx="8">
                  <c:v>256</c:v>
                </c:pt>
                <c:pt idx="9">
                  <c:v>512</c:v>
                </c:pt>
                <c:pt idx="10">
                  <c:v>1K</c:v>
                </c:pt>
                <c:pt idx="11">
                  <c:v>2K</c:v>
                </c:pt>
                <c:pt idx="12">
                  <c:v>4K</c:v>
                </c:pt>
                <c:pt idx="13">
                  <c:v>8K</c:v>
                </c:pt>
                <c:pt idx="14">
                  <c:v>16K</c:v>
                </c:pt>
                <c:pt idx="15">
                  <c:v>32K</c:v>
                </c:pt>
                <c:pt idx="16">
                  <c:v>64K</c:v>
                </c:pt>
                <c:pt idx="17">
                  <c:v>128K</c:v>
                </c:pt>
                <c:pt idx="18">
                  <c:v>256K</c:v>
                </c:pt>
                <c:pt idx="19">
                  <c:v>512K</c:v>
                </c:pt>
                <c:pt idx="20">
                  <c:v>1M</c:v>
                </c:pt>
                <c:pt idx="21">
                  <c:v>2M</c:v>
                </c:pt>
                <c:pt idx="22">
                  <c:v>4M</c:v>
                </c:pt>
              </c:strCache>
            </c:strRef>
          </c:cat>
          <c:val>
            <c:numRef>
              <c:f>'Stampede3 CPU'!$B$31:$B$53</c:f>
              <c:numCache>
                <c:formatCode>General</c:formatCode>
                <c:ptCount val="23"/>
                <c:pt idx="0">
                  <c:v>3.85</c:v>
                </c:pt>
                <c:pt idx="1">
                  <c:v>7.68</c:v>
                </c:pt>
                <c:pt idx="2">
                  <c:v>15.35</c:v>
                </c:pt>
                <c:pt idx="3">
                  <c:v>30.59</c:v>
                </c:pt>
                <c:pt idx="4">
                  <c:v>62</c:v>
                </c:pt>
                <c:pt idx="5">
                  <c:v>88.04</c:v>
                </c:pt>
                <c:pt idx="6">
                  <c:v>235.86</c:v>
                </c:pt>
                <c:pt idx="7">
                  <c:v>501.18</c:v>
                </c:pt>
                <c:pt idx="8">
                  <c:v>983.19</c:v>
                </c:pt>
                <c:pt idx="9">
                  <c:v>606.26</c:v>
                </c:pt>
                <c:pt idx="10">
                  <c:v>1240.17</c:v>
                </c:pt>
                <c:pt idx="11">
                  <c:v>1832.05</c:v>
                </c:pt>
                <c:pt idx="12">
                  <c:v>3136.81</c:v>
                </c:pt>
                <c:pt idx="13">
                  <c:v>4408.82</c:v>
                </c:pt>
                <c:pt idx="14">
                  <c:v>5735.38</c:v>
                </c:pt>
                <c:pt idx="15">
                  <c:v>9703.3799999999992</c:v>
                </c:pt>
                <c:pt idx="16">
                  <c:v>13143.65</c:v>
                </c:pt>
                <c:pt idx="17">
                  <c:v>16376.54</c:v>
                </c:pt>
                <c:pt idx="18">
                  <c:v>18443.75</c:v>
                </c:pt>
                <c:pt idx="19">
                  <c:v>18413.78</c:v>
                </c:pt>
                <c:pt idx="20">
                  <c:v>8574.7900000000009</c:v>
                </c:pt>
                <c:pt idx="21">
                  <c:v>5659.66</c:v>
                </c:pt>
                <c:pt idx="22">
                  <c:v>5793.48</c:v>
                </c:pt>
              </c:numCache>
            </c:numRef>
          </c:val>
          <c:smooth val="0"/>
          <c:extLst>
            <c:ext xmlns:c16="http://schemas.microsoft.com/office/drawing/2014/chart" uri="{C3380CC4-5D6E-409C-BE32-E72D297353CC}">
              <c16:uniqueId val="{00000000-2DB8-4B65-A3AC-00DDBB11F868}"/>
            </c:ext>
          </c:extLst>
        </c:ser>
        <c:ser>
          <c:idx val="1"/>
          <c:order val="1"/>
          <c:tx>
            <c:strRef>
              <c:f>'Stampede3 CPU'!$C$30</c:f>
              <c:strCache>
                <c:ptCount val="1"/>
                <c:pt idx="0">
                  <c:v>MVP-4.0b</c:v>
                </c:pt>
              </c:strCache>
            </c:strRef>
          </c:tx>
          <c:spPr>
            <a:ln w="28575" cap="rnd">
              <a:solidFill>
                <a:schemeClr val="accent2"/>
              </a:solidFill>
              <a:round/>
            </a:ln>
            <a:effectLst/>
          </c:spPr>
          <c:marker>
            <c:symbol val="none"/>
          </c:marker>
          <c:cat>
            <c:strRef>
              <c:f>'Stampede3 CPU'!$A$31:$A$53</c:f>
              <c:strCache>
                <c:ptCount val="23"/>
                <c:pt idx="0">
                  <c:v>1</c:v>
                </c:pt>
                <c:pt idx="1">
                  <c:v>2</c:v>
                </c:pt>
                <c:pt idx="2">
                  <c:v>4</c:v>
                </c:pt>
                <c:pt idx="3">
                  <c:v>8</c:v>
                </c:pt>
                <c:pt idx="4">
                  <c:v>16</c:v>
                </c:pt>
                <c:pt idx="5">
                  <c:v>32</c:v>
                </c:pt>
                <c:pt idx="6">
                  <c:v>64</c:v>
                </c:pt>
                <c:pt idx="7">
                  <c:v>128</c:v>
                </c:pt>
                <c:pt idx="8">
                  <c:v>256</c:v>
                </c:pt>
                <c:pt idx="9">
                  <c:v>512</c:v>
                </c:pt>
                <c:pt idx="10">
                  <c:v>1K</c:v>
                </c:pt>
                <c:pt idx="11">
                  <c:v>2K</c:v>
                </c:pt>
                <c:pt idx="12">
                  <c:v>4K</c:v>
                </c:pt>
                <c:pt idx="13">
                  <c:v>8K</c:v>
                </c:pt>
                <c:pt idx="14">
                  <c:v>16K</c:v>
                </c:pt>
                <c:pt idx="15">
                  <c:v>32K</c:v>
                </c:pt>
                <c:pt idx="16">
                  <c:v>64K</c:v>
                </c:pt>
                <c:pt idx="17">
                  <c:v>128K</c:v>
                </c:pt>
                <c:pt idx="18">
                  <c:v>256K</c:v>
                </c:pt>
                <c:pt idx="19">
                  <c:v>512K</c:v>
                </c:pt>
                <c:pt idx="20">
                  <c:v>1M</c:v>
                </c:pt>
                <c:pt idx="21">
                  <c:v>2M</c:v>
                </c:pt>
                <c:pt idx="22">
                  <c:v>4M</c:v>
                </c:pt>
              </c:strCache>
            </c:strRef>
          </c:cat>
          <c:val>
            <c:numRef>
              <c:f>'Stampede3 CPU'!$C$31:$C$53</c:f>
              <c:numCache>
                <c:formatCode>General</c:formatCode>
                <c:ptCount val="23"/>
                <c:pt idx="0">
                  <c:v>4.78</c:v>
                </c:pt>
                <c:pt idx="1">
                  <c:v>10.09</c:v>
                </c:pt>
                <c:pt idx="2">
                  <c:v>19.690000000000001</c:v>
                </c:pt>
                <c:pt idx="3">
                  <c:v>36.15</c:v>
                </c:pt>
                <c:pt idx="4">
                  <c:v>76.19</c:v>
                </c:pt>
                <c:pt idx="5">
                  <c:v>145.57</c:v>
                </c:pt>
                <c:pt idx="6">
                  <c:v>222.83</c:v>
                </c:pt>
                <c:pt idx="7">
                  <c:v>450.61</c:v>
                </c:pt>
                <c:pt idx="8">
                  <c:v>911.94</c:v>
                </c:pt>
                <c:pt idx="9">
                  <c:v>1329.99</c:v>
                </c:pt>
                <c:pt idx="10">
                  <c:v>2285.9899999999998</c:v>
                </c:pt>
                <c:pt idx="11">
                  <c:v>3605.97</c:v>
                </c:pt>
                <c:pt idx="12">
                  <c:v>4818.13</c:v>
                </c:pt>
                <c:pt idx="13">
                  <c:v>6507.96</c:v>
                </c:pt>
                <c:pt idx="14">
                  <c:v>11529.99</c:v>
                </c:pt>
                <c:pt idx="15">
                  <c:v>12558.74</c:v>
                </c:pt>
                <c:pt idx="16">
                  <c:v>16150.61</c:v>
                </c:pt>
                <c:pt idx="17">
                  <c:v>19397.009999999998</c:v>
                </c:pt>
                <c:pt idx="18">
                  <c:v>20974.47</c:v>
                </c:pt>
                <c:pt idx="19">
                  <c:v>21938.22</c:v>
                </c:pt>
                <c:pt idx="20">
                  <c:v>13280.46</c:v>
                </c:pt>
                <c:pt idx="21">
                  <c:v>10133.23</c:v>
                </c:pt>
                <c:pt idx="22">
                  <c:v>10202.33</c:v>
                </c:pt>
              </c:numCache>
            </c:numRef>
          </c:val>
          <c:smooth val="0"/>
          <c:extLst>
            <c:ext xmlns:c16="http://schemas.microsoft.com/office/drawing/2014/chart" uri="{C3380CC4-5D6E-409C-BE32-E72D297353CC}">
              <c16:uniqueId val="{00000001-2DB8-4B65-A3AC-00DDBB11F868}"/>
            </c:ext>
          </c:extLst>
        </c:ser>
        <c:dLbls>
          <c:showLegendKey val="0"/>
          <c:showVal val="0"/>
          <c:showCatName val="0"/>
          <c:showSerName val="0"/>
          <c:showPercent val="0"/>
          <c:showBubbleSize val="0"/>
        </c:dLbls>
        <c:smooth val="0"/>
        <c:axId val="637357063"/>
        <c:axId val="637400071"/>
      </c:lineChart>
      <c:catAx>
        <c:axId val="637357063"/>
        <c:scaling>
          <c:orientation val="minMax"/>
        </c:scaling>
        <c:delete val="0"/>
        <c:axPos val="b"/>
        <c:title>
          <c:tx>
            <c:rich>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r>
                  <a:rPr lang="en-US" b="1"/>
                  <a:t>Message Size (Byte)</a:t>
                </a:r>
              </a:p>
            </c:rich>
          </c:tx>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7400071"/>
        <c:crosses val="autoZero"/>
        <c:auto val="1"/>
        <c:lblAlgn val="ctr"/>
        <c:lblOffset val="100"/>
        <c:noMultiLvlLbl val="0"/>
      </c:catAx>
      <c:valAx>
        <c:axId val="63740007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r>
                  <a:rPr lang="en-US" b="1"/>
                  <a:t>Bandwidth (MB/s)</a:t>
                </a:r>
              </a:p>
            </c:rich>
          </c:tx>
          <c:overlay val="0"/>
          <c:spPr>
            <a:noFill/>
            <a:ln>
              <a:noFill/>
            </a:ln>
            <a:effectLst/>
          </c:spPr>
          <c:txPr>
            <a:bodyPr rot="-54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7357063"/>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900"/>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80" b="1" i="0" u="none" strike="noStrike" kern="1200" spc="0" baseline="0">
                <a:solidFill>
                  <a:schemeClr val="tx1">
                    <a:lumMod val="65000"/>
                    <a:lumOff val="35000"/>
                  </a:schemeClr>
                </a:solidFill>
                <a:latin typeface="+mn-lt"/>
                <a:ea typeface="+mn-ea"/>
                <a:cs typeface="+mn-cs"/>
              </a:defRPr>
            </a:pPr>
            <a:r>
              <a:rPr lang="en-US" b="1" dirty="0"/>
              <a:t>Inter-node Pt2pt Bandwidth</a:t>
            </a:r>
          </a:p>
        </c:rich>
      </c:tx>
      <c:layout>
        <c:manualLayout>
          <c:xMode val="edge"/>
          <c:yMode val="edge"/>
          <c:x val="0.25420678444374195"/>
          <c:y val="2.2160664819944598E-2"/>
        </c:manualLayout>
      </c:layout>
      <c:overlay val="0"/>
      <c:spPr>
        <a:noFill/>
        <a:ln>
          <a:noFill/>
        </a:ln>
        <a:effectLst/>
      </c:spPr>
      <c:txPr>
        <a:bodyPr rot="0" spcFirstLastPara="1" vertOverflow="ellipsis" vert="horz" wrap="square" anchor="ctr" anchorCtr="1"/>
        <a:lstStyle/>
        <a:p>
          <a:pPr>
            <a:defRPr sz="108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'Stampede3 CPU'!$H$30</c:f>
              <c:strCache>
                <c:ptCount val="1"/>
                <c:pt idx="0">
                  <c:v>Intel MPI</c:v>
                </c:pt>
              </c:strCache>
            </c:strRef>
          </c:tx>
          <c:spPr>
            <a:ln w="28575" cap="rnd">
              <a:solidFill>
                <a:schemeClr val="accent1"/>
              </a:solidFill>
              <a:round/>
            </a:ln>
            <a:effectLst/>
          </c:spPr>
          <c:marker>
            <c:symbol val="none"/>
          </c:marker>
          <c:cat>
            <c:strRef>
              <c:f>'Stampede3 CPU'!$G$31:$G$53</c:f>
              <c:strCache>
                <c:ptCount val="23"/>
                <c:pt idx="0">
                  <c:v>1</c:v>
                </c:pt>
                <c:pt idx="1">
                  <c:v>2</c:v>
                </c:pt>
                <c:pt idx="2">
                  <c:v>4</c:v>
                </c:pt>
                <c:pt idx="3">
                  <c:v>8</c:v>
                </c:pt>
                <c:pt idx="4">
                  <c:v>16</c:v>
                </c:pt>
                <c:pt idx="5">
                  <c:v>32</c:v>
                </c:pt>
                <c:pt idx="6">
                  <c:v>64</c:v>
                </c:pt>
                <c:pt idx="7">
                  <c:v>128</c:v>
                </c:pt>
                <c:pt idx="8">
                  <c:v>256</c:v>
                </c:pt>
                <c:pt idx="9">
                  <c:v>512</c:v>
                </c:pt>
                <c:pt idx="10">
                  <c:v>1K</c:v>
                </c:pt>
                <c:pt idx="11">
                  <c:v>2K</c:v>
                </c:pt>
                <c:pt idx="12">
                  <c:v>4K</c:v>
                </c:pt>
                <c:pt idx="13">
                  <c:v>8K</c:v>
                </c:pt>
                <c:pt idx="14">
                  <c:v>16K</c:v>
                </c:pt>
                <c:pt idx="15">
                  <c:v>32K</c:v>
                </c:pt>
                <c:pt idx="16">
                  <c:v>64K</c:v>
                </c:pt>
                <c:pt idx="17">
                  <c:v>128K</c:v>
                </c:pt>
                <c:pt idx="18">
                  <c:v>256K</c:v>
                </c:pt>
                <c:pt idx="19">
                  <c:v>512K</c:v>
                </c:pt>
                <c:pt idx="20">
                  <c:v>1M</c:v>
                </c:pt>
                <c:pt idx="21">
                  <c:v>2M</c:v>
                </c:pt>
                <c:pt idx="22">
                  <c:v>4M</c:v>
                </c:pt>
              </c:strCache>
            </c:strRef>
          </c:cat>
          <c:val>
            <c:numRef>
              <c:f>'Stampede3 CPU'!$H$31:$H$53</c:f>
              <c:numCache>
                <c:formatCode>General</c:formatCode>
                <c:ptCount val="23"/>
                <c:pt idx="0">
                  <c:v>4</c:v>
                </c:pt>
                <c:pt idx="1">
                  <c:v>7.99</c:v>
                </c:pt>
                <c:pt idx="2">
                  <c:v>16.07</c:v>
                </c:pt>
                <c:pt idx="3">
                  <c:v>32.03</c:v>
                </c:pt>
                <c:pt idx="4">
                  <c:v>61.06</c:v>
                </c:pt>
                <c:pt idx="5">
                  <c:v>122.14</c:v>
                </c:pt>
                <c:pt idx="6">
                  <c:v>245.7</c:v>
                </c:pt>
                <c:pt idx="7">
                  <c:v>479.13</c:v>
                </c:pt>
                <c:pt idx="8">
                  <c:v>917.36</c:v>
                </c:pt>
                <c:pt idx="9">
                  <c:v>1628.69</c:v>
                </c:pt>
                <c:pt idx="10">
                  <c:v>2938.25</c:v>
                </c:pt>
                <c:pt idx="11">
                  <c:v>5051.8599999999997</c:v>
                </c:pt>
                <c:pt idx="12">
                  <c:v>6931.99</c:v>
                </c:pt>
                <c:pt idx="13">
                  <c:v>7037.95</c:v>
                </c:pt>
                <c:pt idx="14">
                  <c:v>7248.99</c:v>
                </c:pt>
                <c:pt idx="15">
                  <c:v>8928.5499999999993</c:v>
                </c:pt>
                <c:pt idx="16">
                  <c:v>10372.58</c:v>
                </c:pt>
                <c:pt idx="17">
                  <c:v>12084.15</c:v>
                </c:pt>
                <c:pt idx="18">
                  <c:v>12248.3</c:v>
                </c:pt>
                <c:pt idx="19">
                  <c:v>12321.48</c:v>
                </c:pt>
                <c:pt idx="20">
                  <c:v>12361.71</c:v>
                </c:pt>
                <c:pt idx="21">
                  <c:v>12388.71</c:v>
                </c:pt>
                <c:pt idx="22">
                  <c:v>12385.14</c:v>
                </c:pt>
              </c:numCache>
            </c:numRef>
          </c:val>
          <c:smooth val="0"/>
          <c:extLst>
            <c:ext xmlns:c16="http://schemas.microsoft.com/office/drawing/2014/chart" uri="{C3380CC4-5D6E-409C-BE32-E72D297353CC}">
              <c16:uniqueId val="{00000000-BEB9-4618-BED9-57642B80CDA1}"/>
            </c:ext>
          </c:extLst>
        </c:ser>
        <c:ser>
          <c:idx val="1"/>
          <c:order val="1"/>
          <c:tx>
            <c:strRef>
              <c:f>'Stampede3 CPU'!$I$30</c:f>
              <c:strCache>
                <c:ptCount val="1"/>
                <c:pt idx="0">
                  <c:v>MVP-4.0b</c:v>
                </c:pt>
              </c:strCache>
            </c:strRef>
          </c:tx>
          <c:spPr>
            <a:ln w="28575" cap="rnd">
              <a:solidFill>
                <a:schemeClr val="accent2"/>
              </a:solidFill>
              <a:round/>
            </a:ln>
            <a:effectLst/>
          </c:spPr>
          <c:marker>
            <c:symbol val="none"/>
          </c:marker>
          <c:cat>
            <c:strRef>
              <c:f>'Stampede3 CPU'!$G$31:$G$53</c:f>
              <c:strCache>
                <c:ptCount val="23"/>
                <c:pt idx="0">
                  <c:v>1</c:v>
                </c:pt>
                <c:pt idx="1">
                  <c:v>2</c:v>
                </c:pt>
                <c:pt idx="2">
                  <c:v>4</c:v>
                </c:pt>
                <c:pt idx="3">
                  <c:v>8</c:v>
                </c:pt>
                <c:pt idx="4">
                  <c:v>16</c:v>
                </c:pt>
                <c:pt idx="5">
                  <c:v>32</c:v>
                </c:pt>
                <c:pt idx="6">
                  <c:v>64</c:v>
                </c:pt>
                <c:pt idx="7">
                  <c:v>128</c:v>
                </c:pt>
                <c:pt idx="8">
                  <c:v>256</c:v>
                </c:pt>
                <c:pt idx="9">
                  <c:v>512</c:v>
                </c:pt>
                <c:pt idx="10">
                  <c:v>1K</c:v>
                </c:pt>
                <c:pt idx="11">
                  <c:v>2K</c:v>
                </c:pt>
                <c:pt idx="12">
                  <c:v>4K</c:v>
                </c:pt>
                <c:pt idx="13">
                  <c:v>8K</c:v>
                </c:pt>
                <c:pt idx="14">
                  <c:v>16K</c:v>
                </c:pt>
                <c:pt idx="15">
                  <c:v>32K</c:v>
                </c:pt>
                <c:pt idx="16">
                  <c:v>64K</c:v>
                </c:pt>
                <c:pt idx="17">
                  <c:v>128K</c:v>
                </c:pt>
                <c:pt idx="18">
                  <c:v>256K</c:v>
                </c:pt>
                <c:pt idx="19">
                  <c:v>512K</c:v>
                </c:pt>
                <c:pt idx="20">
                  <c:v>1M</c:v>
                </c:pt>
                <c:pt idx="21">
                  <c:v>2M</c:v>
                </c:pt>
                <c:pt idx="22">
                  <c:v>4M</c:v>
                </c:pt>
              </c:strCache>
            </c:strRef>
          </c:cat>
          <c:val>
            <c:numRef>
              <c:f>'Stampede3 CPU'!$I$31:$I$53</c:f>
              <c:numCache>
                <c:formatCode>General</c:formatCode>
                <c:ptCount val="23"/>
                <c:pt idx="0">
                  <c:v>3.84</c:v>
                </c:pt>
                <c:pt idx="1">
                  <c:v>7.67</c:v>
                </c:pt>
                <c:pt idx="2">
                  <c:v>15.44</c:v>
                </c:pt>
                <c:pt idx="3">
                  <c:v>30.83</c:v>
                </c:pt>
                <c:pt idx="4">
                  <c:v>58.74</c:v>
                </c:pt>
                <c:pt idx="5">
                  <c:v>117.92</c:v>
                </c:pt>
                <c:pt idx="6">
                  <c:v>237.3</c:v>
                </c:pt>
                <c:pt idx="7">
                  <c:v>402.14</c:v>
                </c:pt>
                <c:pt idx="8">
                  <c:v>790.76</c:v>
                </c:pt>
                <c:pt idx="9">
                  <c:v>1518.39</c:v>
                </c:pt>
                <c:pt idx="10">
                  <c:v>2806.51</c:v>
                </c:pt>
                <c:pt idx="11">
                  <c:v>4925.93</c:v>
                </c:pt>
                <c:pt idx="12">
                  <c:v>6641.16</c:v>
                </c:pt>
                <c:pt idx="13">
                  <c:v>7146.16</c:v>
                </c:pt>
                <c:pt idx="14">
                  <c:v>7386.13</c:v>
                </c:pt>
                <c:pt idx="15">
                  <c:v>8235.4699999999993</c:v>
                </c:pt>
                <c:pt idx="16">
                  <c:v>10131.09</c:v>
                </c:pt>
                <c:pt idx="17">
                  <c:v>12083.64</c:v>
                </c:pt>
                <c:pt idx="18">
                  <c:v>12241.89</c:v>
                </c:pt>
                <c:pt idx="19">
                  <c:v>12319.22</c:v>
                </c:pt>
                <c:pt idx="20">
                  <c:v>12358.73</c:v>
                </c:pt>
                <c:pt idx="21">
                  <c:v>12388.92</c:v>
                </c:pt>
                <c:pt idx="22">
                  <c:v>12380.21</c:v>
                </c:pt>
              </c:numCache>
            </c:numRef>
          </c:val>
          <c:smooth val="0"/>
          <c:extLst>
            <c:ext xmlns:c16="http://schemas.microsoft.com/office/drawing/2014/chart" uri="{C3380CC4-5D6E-409C-BE32-E72D297353CC}">
              <c16:uniqueId val="{00000001-BEB9-4618-BED9-57642B80CDA1}"/>
            </c:ext>
          </c:extLst>
        </c:ser>
        <c:dLbls>
          <c:showLegendKey val="0"/>
          <c:showVal val="0"/>
          <c:showCatName val="0"/>
          <c:showSerName val="0"/>
          <c:showPercent val="0"/>
          <c:showBubbleSize val="0"/>
        </c:dLbls>
        <c:smooth val="0"/>
        <c:axId val="637357063"/>
        <c:axId val="637400071"/>
      </c:lineChart>
      <c:catAx>
        <c:axId val="637357063"/>
        <c:scaling>
          <c:orientation val="minMax"/>
        </c:scaling>
        <c:delete val="0"/>
        <c:axPos val="b"/>
        <c:title>
          <c:tx>
            <c:rich>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r>
                  <a:rPr lang="en-US" b="1"/>
                  <a:t>Message Size (Byte)</a:t>
                </a:r>
              </a:p>
            </c:rich>
          </c:tx>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7400071"/>
        <c:crosses val="autoZero"/>
        <c:auto val="1"/>
        <c:lblAlgn val="ctr"/>
        <c:lblOffset val="100"/>
        <c:noMultiLvlLbl val="0"/>
      </c:catAx>
      <c:valAx>
        <c:axId val="637400071"/>
        <c:scaling>
          <c:orientation val="minMax"/>
          <c:max val="15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r>
                  <a:rPr lang="en-US" b="1"/>
                  <a:t>Bandwidth (MB/s)</a:t>
                </a:r>
              </a:p>
            </c:rich>
          </c:tx>
          <c:overlay val="0"/>
          <c:spPr>
            <a:noFill/>
            <a:ln>
              <a:noFill/>
            </a:ln>
            <a:effectLst/>
          </c:spPr>
          <c:txPr>
            <a:bodyPr rot="-54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crossAx val="637357063"/>
        <c:crosses val="autoZero"/>
        <c:crossBetween val="between"/>
        <c:majorUnit val="3000"/>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900"/>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80" b="1" i="0" u="none" strike="noStrike" kern="1200" spc="0" baseline="0">
                <a:solidFill>
                  <a:schemeClr val="tx1">
                    <a:lumMod val="65000"/>
                    <a:lumOff val="35000"/>
                  </a:schemeClr>
                </a:solidFill>
                <a:latin typeface="+mn-lt"/>
                <a:ea typeface="+mn-ea"/>
                <a:cs typeface="+mn-cs"/>
              </a:defRPr>
            </a:pPr>
            <a:r>
              <a:rPr lang="en-US" b="1"/>
              <a:t>4 nodes Allreduce (Small Msgs)</a:t>
            </a:r>
          </a:p>
        </c:rich>
      </c:tx>
      <c:overlay val="0"/>
      <c:spPr>
        <a:noFill/>
        <a:ln>
          <a:noFill/>
        </a:ln>
        <a:effectLst/>
      </c:spPr>
      <c:txPr>
        <a:bodyPr rot="0" spcFirstLastPara="1" vertOverflow="ellipsis" vert="horz" wrap="square" anchor="ctr" anchorCtr="1"/>
        <a:lstStyle/>
        <a:p>
          <a:pPr>
            <a:defRPr sz="108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'Stampede3 GPU'!$J$33</c:f>
              <c:strCache>
                <c:ptCount val="1"/>
                <c:pt idx="0">
                  <c:v>Intel MPI</c:v>
                </c:pt>
              </c:strCache>
            </c:strRef>
          </c:tx>
          <c:spPr>
            <a:ln w="28575" cap="rnd">
              <a:solidFill>
                <a:schemeClr val="accent1"/>
              </a:solidFill>
              <a:round/>
            </a:ln>
            <a:effectLst/>
          </c:spPr>
          <c:marker>
            <c:symbol val="none"/>
          </c:marker>
          <c:cat>
            <c:strRef>
              <c:f>'Stampede3 GPU'!$I$34:$I$49</c:f>
              <c:strCache>
                <c:ptCount val="16"/>
                <c:pt idx="0">
                  <c:v>4</c:v>
                </c:pt>
                <c:pt idx="1">
                  <c:v>8</c:v>
                </c:pt>
                <c:pt idx="2">
                  <c:v>16</c:v>
                </c:pt>
                <c:pt idx="3">
                  <c:v>32</c:v>
                </c:pt>
                <c:pt idx="4">
                  <c:v>64</c:v>
                </c:pt>
                <c:pt idx="5">
                  <c:v>128</c:v>
                </c:pt>
                <c:pt idx="6">
                  <c:v>256</c:v>
                </c:pt>
                <c:pt idx="7">
                  <c:v>512</c:v>
                </c:pt>
                <c:pt idx="8">
                  <c:v>1K</c:v>
                </c:pt>
                <c:pt idx="9">
                  <c:v>2K</c:v>
                </c:pt>
                <c:pt idx="10">
                  <c:v>4K</c:v>
                </c:pt>
                <c:pt idx="11">
                  <c:v>8K</c:v>
                </c:pt>
                <c:pt idx="12">
                  <c:v>16K</c:v>
                </c:pt>
                <c:pt idx="13">
                  <c:v>32K</c:v>
                </c:pt>
                <c:pt idx="14">
                  <c:v>64K</c:v>
                </c:pt>
                <c:pt idx="15">
                  <c:v>128K</c:v>
                </c:pt>
              </c:strCache>
            </c:strRef>
          </c:cat>
          <c:val>
            <c:numRef>
              <c:f>'Stampede3 GPU'!$J$34:$J$49</c:f>
              <c:numCache>
                <c:formatCode>General</c:formatCode>
                <c:ptCount val="16"/>
                <c:pt idx="0">
                  <c:v>13.69</c:v>
                </c:pt>
                <c:pt idx="1">
                  <c:v>10.92</c:v>
                </c:pt>
                <c:pt idx="2">
                  <c:v>10.66</c:v>
                </c:pt>
                <c:pt idx="3">
                  <c:v>11.74</c:v>
                </c:pt>
                <c:pt idx="4">
                  <c:v>11.5</c:v>
                </c:pt>
                <c:pt idx="5">
                  <c:v>11.48</c:v>
                </c:pt>
                <c:pt idx="6">
                  <c:v>15.13</c:v>
                </c:pt>
                <c:pt idx="7">
                  <c:v>19.010000000000002</c:v>
                </c:pt>
                <c:pt idx="8">
                  <c:v>174.24</c:v>
                </c:pt>
                <c:pt idx="9">
                  <c:v>173.27</c:v>
                </c:pt>
                <c:pt idx="10">
                  <c:v>176.07</c:v>
                </c:pt>
                <c:pt idx="11">
                  <c:v>185.24</c:v>
                </c:pt>
                <c:pt idx="12">
                  <c:v>204.76</c:v>
                </c:pt>
                <c:pt idx="13">
                  <c:v>232.19</c:v>
                </c:pt>
                <c:pt idx="14">
                  <c:v>312.67</c:v>
                </c:pt>
                <c:pt idx="15">
                  <c:v>449.45</c:v>
                </c:pt>
              </c:numCache>
            </c:numRef>
          </c:val>
          <c:smooth val="0"/>
          <c:extLst>
            <c:ext xmlns:c16="http://schemas.microsoft.com/office/drawing/2014/chart" uri="{C3380CC4-5D6E-409C-BE32-E72D297353CC}">
              <c16:uniqueId val="{00000000-4614-44EB-A55D-E98FFD1B739D}"/>
            </c:ext>
          </c:extLst>
        </c:ser>
        <c:ser>
          <c:idx val="1"/>
          <c:order val="1"/>
          <c:tx>
            <c:strRef>
              <c:f>'Stampede3 GPU'!$K$33</c:f>
              <c:strCache>
                <c:ptCount val="1"/>
                <c:pt idx="0">
                  <c:v>MVP-4.0b</c:v>
                </c:pt>
              </c:strCache>
            </c:strRef>
          </c:tx>
          <c:spPr>
            <a:ln w="28575" cap="rnd">
              <a:solidFill>
                <a:schemeClr val="accent2"/>
              </a:solidFill>
              <a:round/>
            </a:ln>
            <a:effectLst/>
          </c:spPr>
          <c:marker>
            <c:symbol val="none"/>
          </c:marker>
          <c:cat>
            <c:strRef>
              <c:f>'Stampede3 GPU'!$I$34:$I$49</c:f>
              <c:strCache>
                <c:ptCount val="16"/>
                <c:pt idx="0">
                  <c:v>4</c:v>
                </c:pt>
                <c:pt idx="1">
                  <c:v>8</c:v>
                </c:pt>
                <c:pt idx="2">
                  <c:v>16</c:v>
                </c:pt>
                <c:pt idx="3">
                  <c:v>32</c:v>
                </c:pt>
                <c:pt idx="4">
                  <c:v>64</c:v>
                </c:pt>
                <c:pt idx="5">
                  <c:v>128</c:v>
                </c:pt>
                <c:pt idx="6">
                  <c:v>256</c:v>
                </c:pt>
                <c:pt idx="7">
                  <c:v>512</c:v>
                </c:pt>
                <c:pt idx="8">
                  <c:v>1K</c:v>
                </c:pt>
                <c:pt idx="9">
                  <c:v>2K</c:v>
                </c:pt>
                <c:pt idx="10">
                  <c:v>4K</c:v>
                </c:pt>
                <c:pt idx="11">
                  <c:v>8K</c:v>
                </c:pt>
                <c:pt idx="12">
                  <c:v>16K</c:v>
                </c:pt>
                <c:pt idx="13">
                  <c:v>32K</c:v>
                </c:pt>
                <c:pt idx="14">
                  <c:v>64K</c:v>
                </c:pt>
                <c:pt idx="15">
                  <c:v>128K</c:v>
                </c:pt>
              </c:strCache>
            </c:strRef>
          </c:cat>
          <c:val>
            <c:numRef>
              <c:f>'Stampede3 GPU'!$K$34:$K$49</c:f>
              <c:numCache>
                <c:formatCode>General</c:formatCode>
                <c:ptCount val="16"/>
                <c:pt idx="0">
                  <c:v>10.27</c:v>
                </c:pt>
                <c:pt idx="1">
                  <c:v>10.36</c:v>
                </c:pt>
                <c:pt idx="2">
                  <c:v>11.51</c:v>
                </c:pt>
                <c:pt idx="3">
                  <c:v>12.044</c:v>
                </c:pt>
                <c:pt idx="4">
                  <c:v>13.404</c:v>
                </c:pt>
                <c:pt idx="5">
                  <c:v>16.533999999999999</c:v>
                </c:pt>
                <c:pt idx="6">
                  <c:v>20.28</c:v>
                </c:pt>
                <c:pt idx="7">
                  <c:v>37.008000000000003</c:v>
                </c:pt>
                <c:pt idx="8">
                  <c:v>64.524000000000001</c:v>
                </c:pt>
                <c:pt idx="9">
                  <c:v>38.107999999999997</c:v>
                </c:pt>
                <c:pt idx="10">
                  <c:v>42.5</c:v>
                </c:pt>
                <c:pt idx="11">
                  <c:v>52.704000000000001</c:v>
                </c:pt>
                <c:pt idx="12">
                  <c:v>67.432000000000002</c:v>
                </c:pt>
                <c:pt idx="13">
                  <c:v>97.77</c:v>
                </c:pt>
                <c:pt idx="14">
                  <c:v>155.88800000000001</c:v>
                </c:pt>
                <c:pt idx="15">
                  <c:v>555.48599999999999</c:v>
                </c:pt>
              </c:numCache>
            </c:numRef>
          </c:val>
          <c:smooth val="0"/>
          <c:extLst>
            <c:ext xmlns:c16="http://schemas.microsoft.com/office/drawing/2014/chart" uri="{C3380CC4-5D6E-409C-BE32-E72D297353CC}">
              <c16:uniqueId val="{00000001-4614-44EB-A55D-E98FFD1B739D}"/>
            </c:ext>
          </c:extLst>
        </c:ser>
        <c:dLbls>
          <c:showLegendKey val="0"/>
          <c:showVal val="0"/>
          <c:showCatName val="0"/>
          <c:showSerName val="0"/>
          <c:showPercent val="0"/>
          <c:showBubbleSize val="0"/>
        </c:dLbls>
        <c:smooth val="0"/>
        <c:axId val="637357063"/>
        <c:axId val="637400071"/>
      </c:lineChart>
      <c:catAx>
        <c:axId val="637357063"/>
        <c:scaling>
          <c:orientation val="minMax"/>
        </c:scaling>
        <c:delete val="0"/>
        <c:axPos val="b"/>
        <c:title>
          <c:tx>
            <c:rich>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r>
                  <a:rPr lang="en-US" b="1"/>
                  <a:t>Message Size (Byte)</a:t>
                </a:r>
              </a:p>
            </c:rich>
          </c:tx>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7400071"/>
        <c:crosses val="autoZero"/>
        <c:auto val="1"/>
        <c:lblAlgn val="ctr"/>
        <c:lblOffset val="100"/>
        <c:tickLblSkip val="2"/>
        <c:noMultiLvlLbl val="0"/>
      </c:catAx>
      <c:valAx>
        <c:axId val="63740007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r>
                  <a:rPr lang="en-US" b="1"/>
                  <a:t>Latency (us)</a:t>
                </a:r>
              </a:p>
            </c:rich>
          </c:tx>
          <c:overlay val="0"/>
          <c:spPr>
            <a:noFill/>
            <a:ln>
              <a:noFill/>
            </a:ln>
            <a:effectLst/>
          </c:spPr>
          <c:txPr>
            <a:bodyPr rot="-54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7357063"/>
        <c:crosses val="autoZero"/>
        <c:crossBetween val="between"/>
      </c:valAx>
      <c:spPr>
        <a:noFill/>
        <a:ln>
          <a:noFill/>
        </a:ln>
        <a:effectLst/>
      </c:spPr>
    </c:plotArea>
    <c:legend>
      <c:legendPos val="t"/>
      <c:layout>
        <c:manualLayout>
          <c:xMode val="edge"/>
          <c:yMode val="edge"/>
          <c:x val="0.15371795941696728"/>
          <c:y val="0.1935027218849204"/>
          <c:w val="0.39661027920642861"/>
          <c:h val="0.16937583738699047"/>
        </c:manualLayout>
      </c:layout>
      <c:overlay val="1"/>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9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0"/>
          <c:order val="0"/>
          <c:tx>
            <c:strRef>
              <c:f>'Intra-pt2pt'!$D$6</c:f>
              <c:strCache>
                <c:ptCount val="1"/>
                <c:pt idx="0">
                  <c:v>cray-mpich</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'Intra-pt2pt'!$A$7:$A$18</c:f>
              <c:strCache>
                <c:ptCount val="12"/>
                <c:pt idx="0">
                  <c:v>1</c:v>
                </c:pt>
                <c:pt idx="1">
                  <c:v>2</c:v>
                </c:pt>
                <c:pt idx="2">
                  <c:v>4</c:v>
                </c:pt>
                <c:pt idx="3">
                  <c:v>8</c:v>
                </c:pt>
                <c:pt idx="4">
                  <c:v>16</c:v>
                </c:pt>
                <c:pt idx="5">
                  <c:v>32</c:v>
                </c:pt>
                <c:pt idx="6">
                  <c:v>64</c:v>
                </c:pt>
                <c:pt idx="7">
                  <c:v>128</c:v>
                </c:pt>
                <c:pt idx="8">
                  <c:v>256</c:v>
                </c:pt>
                <c:pt idx="9">
                  <c:v>512</c:v>
                </c:pt>
                <c:pt idx="10">
                  <c:v>1KB</c:v>
                </c:pt>
                <c:pt idx="11">
                  <c:v>2KB</c:v>
                </c:pt>
              </c:strCache>
            </c:strRef>
          </c:cat>
          <c:val>
            <c:numRef>
              <c:f>'Intra-pt2pt'!$D$7:$D$18</c:f>
              <c:numCache>
                <c:formatCode>General</c:formatCode>
                <c:ptCount val="12"/>
                <c:pt idx="0">
                  <c:v>3.78</c:v>
                </c:pt>
                <c:pt idx="1">
                  <c:v>8.31</c:v>
                </c:pt>
                <c:pt idx="2">
                  <c:v>17.34</c:v>
                </c:pt>
                <c:pt idx="3">
                  <c:v>33.58</c:v>
                </c:pt>
                <c:pt idx="4">
                  <c:v>67.540000000000006</c:v>
                </c:pt>
                <c:pt idx="5">
                  <c:v>135.41999999999999</c:v>
                </c:pt>
                <c:pt idx="6">
                  <c:v>249.66</c:v>
                </c:pt>
                <c:pt idx="7">
                  <c:v>519.05999999999995</c:v>
                </c:pt>
                <c:pt idx="8">
                  <c:v>943.81</c:v>
                </c:pt>
                <c:pt idx="9">
                  <c:v>1621.15</c:v>
                </c:pt>
                <c:pt idx="10">
                  <c:v>2703.73</c:v>
                </c:pt>
                <c:pt idx="11">
                  <c:v>3332.31</c:v>
                </c:pt>
              </c:numCache>
            </c:numRef>
          </c:val>
          <c:smooth val="0"/>
          <c:extLst>
            <c:ext xmlns:c16="http://schemas.microsoft.com/office/drawing/2014/chart" uri="{C3380CC4-5D6E-409C-BE32-E72D297353CC}">
              <c16:uniqueId val="{00000000-57EF-440D-96DE-7AF617C0D71A}"/>
            </c:ext>
          </c:extLst>
        </c:ser>
        <c:ser>
          <c:idx val="1"/>
          <c:order val="1"/>
          <c:tx>
            <c:strRef>
              <c:f>'Intra-pt2pt'!$E$6</c:f>
              <c:strCache>
                <c:ptCount val="1"/>
                <c:pt idx="0">
                  <c:v>MVP-4.0b</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'Intra-pt2pt'!$A$7:$A$18</c:f>
              <c:strCache>
                <c:ptCount val="12"/>
                <c:pt idx="0">
                  <c:v>1</c:v>
                </c:pt>
                <c:pt idx="1">
                  <c:v>2</c:v>
                </c:pt>
                <c:pt idx="2">
                  <c:v>4</c:v>
                </c:pt>
                <c:pt idx="3">
                  <c:v>8</c:v>
                </c:pt>
                <c:pt idx="4">
                  <c:v>16</c:v>
                </c:pt>
                <c:pt idx="5">
                  <c:v>32</c:v>
                </c:pt>
                <c:pt idx="6">
                  <c:v>64</c:v>
                </c:pt>
                <c:pt idx="7">
                  <c:v>128</c:v>
                </c:pt>
                <c:pt idx="8">
                  <c:v>256</c:v>
                </c:pt>
                <c:pt idx="9">
                  <c:v>512</c:v>
                </c:pt>
                <c:pt idx="10">
                  <c:v>1KB</c:v>
                </c:pt>
                <c:pt idx="11">
                  <c:v>2KB</c:v>
                </c:pt>
              </c:strCache>
            </c:strRef>
          </c:cat>
          <c:val>
            <c:numRef>
              <c:f>'Intra-pt2pt'!$E$7:$E$18</c:f>
              <c:numCache>
                <c:formatCode>General</c:formatCode>
                <c:ptCount val="12"/>
                <c:pt idx="0">
                  <c:v>7.81</c:v>
                </c:pt>
                <c:pt idx="1">
                  <c:v>15.07</c:v>
                </c:pt>
                <c:pt idx="2">
                  <c:v>34.36</c:v>
                </c:pt>
                <c:pt idx="3">
                  <c:v>69.44</c:v>
                </c:pt>
                <c:pt idx="4">
                  <c:v>138.41</c:v>
                </c:pt>
                <c:pt idx="5">
                  <c:v>277.98</c:v>
                </c:pt>
                <c:pt idx="6">
                  <c:v>549.42999999999995</c:v>
                </c:pt>
                <c:pt idx="7">
                  <c:v>1067.02</c:v>
                </c:pt>
                <c:pt idx="8">
                  <c:v>2099.8000000000002</c:v>
                </c:pt>
                <c:pt idx="9">
                  <c:v>3361.84</c:v>
                </c:pt>
                <c:pt idx="10">
                  <c:v>6369.52</c:v>
                </c:pt>
                <c:pt idx="11">
                  <c:v>11762.22</c:v>
                </c:pt>
              </c:numCache>
            </c:numRef>
          </c:val>
          <c:smooth val="0"/>
          <c:extLst>
            <c:ext xmlns:c16="http://schemas.microsoft.com/office/drawing/2014/chart" uri="{C3380CC4-5D6E-409C-BE32-E72D297353CC}">
              <c16:uniqueId val="{00000001-57EF-440D-96DE-7AF617C0D71A}"/>
            </c:ext>
          </c:extLst>
        </c:ser>
        <c:dLbls>
          <c:showLegendKey val="0"/>
          <c:showVal val="0"/>
          <c:showCatName val="0"/>
          <c:showSerName val="0"/>
          <c:showPercent val="0"/>
          <c:showBubbleSize val="0"/>
        </c:dLbls>
        <c:marker val="1"/>
        <c:smooth val="0"/>
        <c:axId val="1634659759"/>
        <c:axId val="1634657359"/>
      </c:lineChart>
      <c:catAx>
        <c:axId val="1634659759"/>
        <c:scaling>
          <c:orientation val="minMax"/>
        </c:scaling>
        <c:delete val="0"/>
        <c:axPos val="b"/>
        <c:title>
          <c:tx>
            <c:rich>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r>
                  <a:rPr lang="en-US"/>
                  <a:t>Message Size (bytes)</a:t>
                </a:r>
              </a:p>
            </c:rich>
          </c:tx>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634657359"/>
        <c:crosses val="autoZero"/>
        <c:auto val="1"/>
        <c:lblAlgn val="ctr"/>
        <c:lblOffset val="100"/>
        <c:noMultiLvlLbl val="0"/>
      </c:catAx>
      <c:valAx>
        <c:axId val="1634657359"/>
        <c:scaling>
          <c:orientation val="minMax"/>
          <c:max val="12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r>
                  <a:rPr lang="en-US" dirty="0"/>
                  <a:t>Uni-Bandwidth (MB/s)</a:t>
                </a:r>
              </a:p>
            </c:rich>
          </c:tx>
          <c:overlay val="0"/>
          <c:spPr>
            <a:noFill/>
            <a:ln>
              <a:noFill/>
            </a:ln>
            <a:effectLst/>
          </c:spPr>
          <c:txPr>
            <a:bodyPr rot="-54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634659759"/>
        <c:crosses val="autoZero"/>
        <c:crossBetween val="between"/>
        <c:majorUnit val="3000"/>
      </c:valAx>
      <c:spPr>
        <a:noFill/>
        <a:ln>
          <a:noFill/>
        </a:ln>
        <a:effectLst/>
      </c:spPr>
    </c:plotArea>
    <c:legend>
      <c:legendPos val="l"/>
      <c:layout>
        <c:manualLayout>
          <c:xMode val="edge"/>
          <c:yMode val="edge"/>
          <c:x val="0.29526839864223037"/>
          <c:y val="9.3073117400029937E-2"/>
          <c:w val="0.41552766356009324"/>
          <c:h val="0.18445522503495404"/>
        </c:manualLayout>
      </c:layout>
      <c:overlay val="1"/>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200">
          <a:solidFill>
            <a:sysClr val="windowText" lastClr="000000"/>
          </a:solidFill>
        </a:defRPr>
      </a:pPr>
      <a:endParaRPr lang="en-US"/>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017308681104263"/>
          <c:y val="5.7354404126057669E-2"/>
          <c:w val="0.79351111397380414"/>
          <c:h val="0.7600785566139896"/>
        </c:manualLayout>
      </c:layout>
      <c:lineChart>
        <c:grouping val="standard"/>
        <c:varyColors val="0"/>
        <c:ser>
          <c:idx val="0"/>
          <c:order val="0"/>
          <c:tx>
            <c:strRef>
              <c:f>Sheet1!$B$1</c:f>
              <c:strCache>
                <c:ptCount val="1"/>
                <c:pt idx="0">
                  <c:v>Intel MPI 2024.1</c:v>
                </c:pt>
              </c:strCache>
            </c:strRef>
          </c:tx>
          <c:spPr>
            <a:ln w="28575" cap="rnd">
              <a:solidFill>
                <a:schemeClr val="accent1"/>
              </a:solidFill>
              <a:round/>
            </a:ln>
            <a:effectLst/>
          </c:spPr>
          <c:marker>
            <c:symbol val="square"/>
            <c:size val="5"/>
            <c:spPr>
              <a:solidFill>
                <a:schemeClr val="accent1"/>
              </a:solidFill>
              <a:ln w="9525">
                <a:solidFill>
                  <a:schemeClr val="accent1"/>
                </a:solidFill>
              </a:ln>
              <a:effectLst/>
            </c:spPr>
          </c:marker>
          <c:cat>
            <c:strRef>
              <c:f>Sheet1!$A$2:$A$12</c:f>
              <c:strCache>
                <c:ptCount val="11"/>
                <c:pt idx="0">
                  <c:v>1M</c:v>
                </c:pt>
                <c:pt idx="1">
                  <c:v>2M</c:v>
                </c:pt>
                <c:pt idx="2">
                  <c:v>4M</c:v>
                </c:pt>
                <c:pt idx="3">
                  <c:v>8M</c:v>
                </c:pt>
                <c:pt idx="4">
                  <c:v>16M</c:v>
                </c:pt>
                <c:pt idx="5">
                  <c:v>32M</c:v>
                </c:pt>
                <c:pt idx="6">
                  <c:v>64M</c:v>
                </c:pt>
                <c:pt idx="7">
                  <c:v>128M</c:v>
                </c:pt>
                <c:pt idx="8">
                  <c:v>256M</c:v>
                </c:pt>
                <c:pt idx="9">
                  <c:v>512M</c:v>
                </c:pt>
                <c:pt idx="10">
                  <c:v>1G</c:v>
                </c:pt>
              </c:strCache>
            </c:strRef>
          </c:cat>
          <c:val>
            <c:numRef>
              <c:f>Sheet1!$B$2:$B$12</c:f>
              <c:numCache>
                <c:formatCode>General</c:formatCode>
                <c:ptCount val="11"/>
                <c:pt idx="0">
                  <c:v>431.31</c:v>
                </c:pt>
                <c:pt idx="1">
                  <c:v>738</c:v>
                </c:pt>
                <c:pt idx="2">
                  <c:v>1329.29</c:v>
                </c:pt>
                <c:pt idx="3">
                  <c:v>2555.09</c:v>
                </c:pt>
                <c:pt idx="4">
                  <c:v>4898.2</c:v>
                </c:pt>
                <c:pt idx="5">
                  <c:v>9655.41</c:v>
                </c:pt>
                <c:pt idx="6">
                  <c:v>19127.080000000002</c:v>
                </c:pt>
                <c:pt idx="7">
                  <c:v>37396.97</c:v>
                </c:pt>
                <c:pt idx="8">
                  <c:v>75261.7</c:v>
                </c:pt>
                <c:pt idx="9">
                  <c:v>150706.28</c:v>
                </c:pt>
              </c:numCache>
            </c:numRef>
          </c:val>
          <c:smooth val="0"/>
          <c:extLst>
            <c:ext xmlns:c16="http://schemas.microsoft.com/office/drawing/2014/chart" uri="{C3380CC4-5D6E-409C-BE32-E72D297353CC}">
              <c16:uniqueId val="{00000000-4F37-0940-9FE9-F2A95164936E}"/>
            </c:ext>
          </c:extLst>
        </c:ser>
        <c:ser>
          <c:idx val="1"/>
          <c:order val="1"/>
          <c:tx>
            <c:strRef>
              <c:f>Sheet1!$C$1</c:f>
              <c:strCache>
                <c:ptCount val="1"/>
                <c:pt idx="0">
                  <c:v>MVAPICH-Plus 4.0b</c:v>
                </c:pt>
              </c:strCache>
            </c:strRef>
          </c:tx>
          <c:spPr>
            <a:ln w="28575" cap="rnd">
              <a:solidFill>
                <a:schemeClr val="accent2"/>
              </a:solidFill>
              <a:round/>
            </a:ln>
            <a:effectLst/>
          </c:spPr>
          <c:marker>
            <c:symbol val="square"/>
            <c:size val="5"/>
            <c:spPr>
              <a:solidFill>
                <a:schemeClr val="accent2"/>
              </a:solidFill>
              <a:ln w="9525">
                <a:solidFill>
                  <a:schemeClr val="accent2"/>
                </a:solidFill>
              </a:ln>
              <a:effectLst/>
            </c:spPr>
          </c:marker>
          <c:cat>
            <c:strRef>
              <c:f>Sheet1!$A$2:$A$12</c:f>
              <c:strCache>
                <c:ptCount val="11"/>
                <c:pt idx="0">
                  <c:v>1M</c:v>
                </c:pt>
                <c:pt idx="1">
                  <c:v>2M</c:v>
                </c:pt>
                <c:pt idx="2">
                  <c:v>4M</c:v>
                </c:pt>
                <c:pt idx="3">
                  <c:v>8M</c:v>
                </c:pt>
                <c:pt idx="4">
                  <c:v>16M</c:v>
                </c:pt>
                <c:pt idx="5">
                  <c:v>32M</c:v>
                </c:pt>
                <c:pt idx="6">
                  <c:v>64M</c:v>
                </c:pt>
                <c:pt idx="7">
                  <c:v>128M</c:v>
                </c:pt>
                <c:pt idx="8">
                  <c:v>256M</c:v>
                </c:pt>
                <c:pt idx="9">
                  <c:v>512M</c:v>
                </c:pt>
                <c:pt idx="10">
                  <c:v>1G</c:v>
                </c:pt>
              </c:strCache>
            </c:strRef>
          </c:cat>
          <c:val>
            <c:numRef>
              <c:f>Sheet1!$C$2:$C$12</c:f>
              <c:numCache>
                <c:formatCode>General</c:formatCode>
                <c:ptCount val="11"/>
                <c:pt idx="0">
                  <c:v>761</c:v>
                </c:pt>
                <c:pt idx="1">
                  <c:v>892.73</c:v>
                </c:pt>
                <c:pt idx="2">
                  <c:v>893.48</c:v>
                </c:pt>
                <c:pt idx="3">
                  <c:v>893.99</c:v>
                </c:pt>
                <c:pt idx="4">
                  <c:v>924.42</c:v>
                </c:pt>
                <c:pt idx="5">
                  <c:v>1135.3699999999999</c:v>
                </c:pt>
                <c:pt idx="6">
                  <c:v>1513.47</c:v>
                </c:pt>
                <c:pt idx="7">
                  <c:v>2209.39</c:v>
                </c:pt>
                <c:pt idx="8">
                  <c:v>4049.63</c:v>
                </c:pt>
                <c:pt idx="9">
                  <c:v>9503.52</c:v>
                </c:pt>
                <c:pt idx="10">
                  <c:v>14778.78</c:v>
                </c:pt>
              </c:numCache>
            </c:numRef>
          </c:val>
          <c:smooth val="0"/>
          <c:extLst>
            <c:ext xmlns:c16="http://schemas.microsoft.com/office/drawing/2014/chart" uri="{C3380CC4-5D6E-409C-BE32-E72D297353CC}">
              <c16:uniqueId val="{00000001-4F37-0940-9FE9-F2A95164936E}"/>
            </c:ext>
          </c:extLst>
        </c:ser>
        <c:dLbls>
          <c:showLegendKey val="0"/>
          <c:showVal val="0"/>
          <c:showCatName val="0"/>
          <c:showSerName val="0"/>
          <c:showPercent val="0"/>
          <c:showBubbleSize val="0"/>
        </c:dLbls>
        <c:marker val="1"/>
        <c:smooth val="0"/>
        <c:axId val="858963279"/>
        <c:axId val="858847919"/>
      </c:lineChart>
      <c:catAx>
        <c:axId val="858963279"/>
        <c:scaling>
          <c:orientation val="minMax"/>
        </c:scaling>
        <c:delete val="0"/>
        <c:axPos val="b"/>
        <c:title>
          <c:tx>
            <c:rich>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r>
                  <a:rPr lang="en-US"/>
                  <a:t>Message Size</a:t>
                </a:r>
              </a:p>
            </c:rich>
          </c:tx>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858847919"/>
        <c:crosses val="autoZero"/>
        <c:auto val="1"/>
        <c:lblAlgn val="ctr"/>
        <c:lblOffset val="100"/>
        <c:tickLblSkip val="1"/>
        <c:noMultiLvlLbl val="0"/>
      </c:catAx>
      <c:valAx>
        <c:axId val="85884791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r>
                  <a:rPr lang="en-US"/>
                  <a:t>Latency (us)</a:t>
                </a:r>
              </a:p>
            </c:rich>
          </c:tx>
          <c:overlay val="0"/>
          <c:spPr>
            <a:noFill/>
            <a:ln>
              <a:noFill/>
            </a:ln>
            <a:effectLst/>
          </c:spPr>
          <c:txPr>
            <a:bodyPr rot="-54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858963279"/>
        <c:crosses val="autoZero"/>
        <c:crossBetween val="between"/>
      </c:valAx>
      <c:spPr>
        <a:noFill/>
        <a:ln>
          <a:noFill/>
        </a:ln>
        <a:effectLst/>
      </c:spPr>
    </c:plotArea>
    <c:legend>
      <c:legendPos val="b"/>
      <c:layout>
        <c:manualLayout>
          <c:xMode val="edge"/>
          <c:yMode val="edge"/>
          <c:x val="0.16880702327184344"/>
          <c:y val="7.0515152760073085E-2"/>
          <c:w val="0.38050926166717447"/>
          <c:h val="0.14327121810534418"/>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017308681104263"/>
          <c:y val="5.7354404126057669E-2"/>
          <c:w val="0.79351111397380414"/>
          <c:h val="0.7600785566139896"/>
        </c:manualLayout>
      </c:layout>
      <c:lineChart>
        <c:grouping val="standard"/>
        <c:varyColors val="0"/>
        <c:ser>
          <c:idx val="0"/>
          <c:order val="0"/>
          <c:tx>
            <c:strRef>
              <c:f>Sheet1!$B$1</c:f>
              <c:strCache>
                <c:ptCount val="1"/>
                <c:pt idx="0">
                  <c:v>Intel MPI 2024.1</c:v>
                </c:pt>
              </c:strCache>
            </c:strRef>
          </c:tx>
          <c:spPr>
            <a:ln w="28575" cap="rnd">
              <a:solidFill>
                <a:schemeClr val="accent1"/>
              </a:solidFill>
              <a:round/>
            </a:ln>
            <a:effectLst/>
          </c:spPr>
          <c:marker>
            <c:symbol val="square"/>
            <c:size val="5"/>
            <c:spPr>
              <a:solidFill>
                <a:schemeClr val="accent1"/>
              </a:solidFill>
              <a:ln w="9525">
                <a:solidFill>
                  <a:schemeClr val="accent1"/>
                </a:solidFill>
              </a:ln>
              <a:effectLst/>
            </c:spPr>
          </c:marker>
          <c:cat>
            <c:strRef>
              <c:f>Sheet1!$A$2:$A$12</c:f>
              <c:strCache>
                <c:ptCount val="11"/>
                <c:pt idx="0">
                  <c:v>1M</c:v>
                </c:pt>
                <c:pt idx="1">
                  <c:v>2M</c:v>
                </c:pt>
                <c:pt idx="2">
                  <c:v>4M</c:v>
                </c:pt>
                <c:pt idx="3">
                  <c:v>8M</c:v>
                </c:pt>
                <c:pt idx="4">
                  <c:v>16M</c:v>
                </c:pt>
                <c:pt idx="5">
                  <c:v>32M</c:v>
                </c:pt>
                <c:pt idx="6">
                  <c:v>64M</c:v>
                </c:pt>
                <c:pt idx="7">
                  <c:v>128M</c:v>
                </c:pt>
                <c:pt idx="8">
                  <c:v>256M</c:v>
                </c:pt>
                <c:pt idx="9">
                  <c:v>512M</c:v>
                </c:pt>
                <c:pt idx="10">
                  <c:v>1G</c:v>
                </c:pt>
              </c:strCache>
            </c:strRef>
          </c:cat>
          <c:val>
            <c:numRef>
              <c:f>Sheet1!$B$2:$B$12</c:f>
              <c:numCache>
                <c:formatCode>General</c:formatCode>
                <c:ptCount val="11"/>
                <c:pt idx="0">
                  <c:v>631.57000000000005</c:v>
                </c:pt>
                <c:pt idx="1">
                  <c:v>1148.3800000000001</c:v>
                </c:pt>
                <c:pt idx="2">
                  <c:v>1598.47</c:v>
                </c:pt>
                <c:pt idx="3">
                  <c:v>2791.13</c:v>
                </c:pt>
                <c:pt idx="4">
                  <c:v>5184.16</c:v>
                </c:pt>
                <c:pt idx="5">
                  <c:v>9939.6200000000008</c:v>
                </c:pt>
                <c:pt idx="6">
                  <c:v>19499.349999999999</c:v>
                </c:pt>
                <c:pt idx="7">
                  <c:v>38595.78</c:v>
                </c:pt>
                <c:pt idx="8">
                  <c:v>76273.679999999993</c:v>
                </c:pt>
                <c:pt idx="9">
                  <c:v>152926.91</c:v>
                </c:pt>
              </c:numCache>
            </c:numRef>
          </c:val>
          <c:smooth val="0"/>
          <c:extLst>
            <c:ext xmlns:c16="http://schemas.microsoft.com/office/drawing/2014/chart" uri="{C3380CC4-5D6E-409C-BE32-E72D297353CC}">
              <c16:uniqueId val="{00000000-D561-F94C-BA77-50BEDC70F120}"/>
            </c:ext>
          </c:extLst>
        </c:ser>
        <c:ser>
          <c:idx val="1"/>
          <c:order val="1"/>
          <c:tx>
            <c:strRef>
              <c:f>Sheet1!$C$1</c:f>
              <c:strCache>
                <c:ptCount val="1"/>
                <c:pt idx="0">
                  <c:v>MVAPICH-Plus 4.0b</c:v>
                </c:pt>
              </c:strCache>
            </c:strRef>
          </c:tx>
          <c:spPr>
            <a:ln w="28575" cap="rnd">
              <a:solidFill>
                <a:schemeClr val="accent2"/>
              </a:solidFill>
              <a:round/>
            </a:ln>
            <a:effectLst/>
          </c:spPr>
          <c:marker>
            <c:symbol val="square"/>
            <c:size val="5"/>
            <c:spPr>
              <a:solidFill>
                <a:schemeClr val="accent2"/>
              </a:solidFill>
              <a:ln w="9525">
                <a:solidFill>
                  <a:schemeClr val="accent2"/>
                </a:solidFill>
              </a:ln>
              <a:effectLst/>
            </c:spPr>
          </c:marker>
          <c:cat>
            <c:strRef>
              <c:f>Sheet1!$A$2:$A$12</c:f>
              <c:strCache>
                <c:ptCount val="11"/>
                <c:pt idx="0">
                  <c:v>1M</c:v>
                </c:pt>
                <c:pt idx="1">
                  <c:v>2M</c:v>
                </c:pt>
                <c:pt idx="2">
                  <c:v>4M</c:v>
                </c:pt>
                <c:pt idx="3">
                  <c:v>8M</c:v>
                </c:pt>
                <c:pt idx="4">
                  <c:v>16M</c:v>
                </c:pt>
                <c:pt idx="5">
                  <c:v>32M</c:v>
                </c:pt>
                <c:pt idx="6">
                  <c:v>64M</c:v>
                </c:pt>
                <c:pt idx="7">
                  <c:v>128M</c:v>
                </c:pt>
                <c:pt idx="8">
                  <c:v>256M</c:v>
                </c:pt>
                <c:pt idx="9">
                  <c:v>512M</c:v>
                </c:pt>
                <c:pt idx="10">
                  <c:v>1G</c:v>
                </c:pt>
              </c:strCache>
            </c:strRef>
          </c:cat>
          <c:val>
            <c:numRef>
              <c:f>Sheet1!$C$2:$C$12</c:f>
              <c:numCache>
                <c:formatCode>General</c:formatCode>
                <c:ptCount val="11"/>
                <c:pt idx="0">
                  <c:v>1232.3399999999999</c:v>
                </c:pt>
                <c:pt idx="1">
                  <c:v>1553.04</c:v>
                </c:pt>
                <c:pt idx="2">
                  <c:v>1949.94</c:v>
                </c:pt>
                <c:pt idx="3">
                  <c:v>2788.33</c:v>
                </c:pt>
                <c:pt idx="4">
                  <c:v>3561.48</c:v>
                </c:pt>
                <c:pt idx="5">
                  <c:v>5958.04</c:v>
                </c:pt>
                <c:pt idx="6">
                  <c:v>12993.78</c:v>
                </c:pt>
                <c:pt idx="7">
                  <c:v>24487.41</c:v>
                </c:pt>
                <c:pt idx="8">
                  <c:v>44154.89</c:v>
                </c:pt>
                <c:pt idx="9">
                  <c:v>80901.89</c:v>
                </c:pt>
                <c:pt idx="10">
                  <c:v>156661.13</c:v>
                </c:pt>
              </c:numCache>
            </c:numRef>
          </c:val>
          <c:smooth val="0"/>
          <c:extLst>
            <c:ext xmlns:c16="http://schemas.microsoft.com/office/drawing/2014/chart" uri="{C3380CC4-5D6E-409C-BE32-E72D297353CC}">
              <c16:uniqueId val="{00000001-D561-F94C-BA77-50BEDC70F120}"/>
            </c:ext>
          </c:extLst>
        </c:ser>
        <c:dLbls>
          <c:showLegendKey val="0"/>
          <c:showVal val="0"/>
          <c:showCatName val="0"/>
          <c:showSerName val="0"/>
          <c:showPercent val="0"/>
          <c:showBubbleSize val="0"/>
        </c:dLbls>
        <c:marker val="1"/>
        <c:smooth val="0"/>
        <c:axId val="858963279"/>
        <c:axId val="858847919"/>
      </c:lineChart>
      <c:catAx>
        <c:axId val="858963279"/>
        <c:scaling>
          <c:orientation val="minMax"/>
        </c:scaling>
        <c:delete val="0"/>
        <c:axPos val="b"/>
        <c:title>
          <c:tx>
            <c:rich>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r>
                  <a:rPr lang="en-US"/>
                  <a:t>Message Size</a:t>
                </a:r>
              </a:p>
            </c:rich>
          </c:tx>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858847919"/>
        <c:crosses val="autoZero"/>
        <c:auto val="1"/>
        <c:lblAlgn val="ctr"/>
        <c:lblOffset val="100"/>
        <c:tickLblSkip val="1"/>
        <c:noMultiLvlLbl val="0"/>
      </c:catAx>
      <c:valAx>
        <c:axId val="85884791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r>
                  <a:rPr lang="en-US"/>
                  <a:t>Latency (us)</a:t>
                </a:r>
              </a:p>
            </c:rich>
          </c:tx>
          <c:overlay val="0"/>
          <c:spPr>
            <a:noFill/>
            <a:ln>
              <a:noFill/>
            </a:ln>
            <a:effectLst/>
          </c:spPr>
          <c:txPr>
            <a:bodyPr rot="-54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858963279"/>
        <c:crosses val="autoZero"/>
        <c:crossBetween val="between"/>
      </c:valAx>
      <c:spPr>
        <a:noFill/>
        <a:ln>
          <a:noFill/>
        </a:ln>
        <a:effectLst/>
      </c:spPr>
    </c:plotArea>
    <c:legend>
      <c:legendPos val="b"/>
      <c:layout>
        <c:manualLayout>
          <c:xMode val="edge"/>
          <c:yMode val="edge"/>
          <c:x val="0.16880702327184344"/>
          <c:y val="7.0515152760073085E-2"/>
          <c:w val="0.55245907810824091"/>
          <c:h val="0.14327121810534418"/>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017308681104263"/>
          <c:y val="5.7354404126057669E-2"/>
          <c:w val="0.79351111397380414"/>
          <c:h val="0.7600785566139896"/>
        </c:manualLayout>
      </c:layout>
      <c:lineChart>
        <c:grouping val="standard"/>
        <c:varyColors val="0"/>
        <c:ser>
          <c:idx val="0"/>
          <c:order val="0"/>
          <c:tx>
            <c:strRef>
              <c:f>Sheet1!$B$1</c:f>
              <c:strCache>
                <c:ptCount val="1"/>
                <c:pt idx="0">
                  <c:v>Intel MPI 2024.1</c:v>
                </c:pt>
              </c:strCache>
            </c:strRef>
          </c:tx>
          <c:spPr>
            <a:ln w="28575" cap="rnd">
              <a:solidFill>
                <a:schemeClr val="accent1"/>
              </a:solidFill>
              <a:round/>
            </a:ln>
            <a:effectLst/>
          </c:spPr>
          <c:marker>
            <c:symbol val="square"/>
            <c:size val="5"/>
            <c:spPr>
              <a:solidFill>
                <a:schemeClr val="accent1"/>
              </a:solidFill>
              <a:ln w="9525">
                <a:solidFill>
                  <a:schemeClr val="accent1"/>
                </a:solidFill>
              </a:ln>
              <a:effectLst/>
            </c:spPr>
          </c:marker>
          <c:cat>
            <c:strRef>
              <c:f>Sheet1!$A$2:$A$12</c:f>
              <c:strCache>
                <c:ptCount val="11"/>
                <c:pt idx="0">
                  <c:v>1M</c:v>
                </c:pt>
                <c:pt idx="1">
                  <c:v>2M</c:v>
                </c:pt>
                <c:pt idx="2">
                  <c:v>4M</c:v>
                </c:pt>
                <c:pt idx="3">
                  <c:v>8M</c:v>
                </c:pt>
                <c:pt idx="4">
                  <c:v>16M</c:v>
                </c:pt>
                <c:pt idx="5">
                  <c:v>32M</c:v>
                </c:pt>
                <c:pt idx="6">
                  <c:v>64M</c:v>
                </c:pt>
                <c:pt idx="7">
                  <c:v>128M</c:v>
                </c:pt>
                <c:pt idx="8">
                  <c:v>256M</c:v>
                </c:pt>
                <c:pt idx="9">
                  <c:v>512M</c:v>
                </c:pt>
                <c:pt idx="10">
                  <c:v>1G</c:v>
                </c:pt>
              </c:strCache>
            </c:strRef>
          </c:cat>
          <c:val>
            <c:numRef>
              <c:f>Sheet1!$B$2:$B$12</c:f>
              <c:numCache>
                <c:formatCode>General</c:formatCode>
                <c:ptCount val="11"/>
                <c:pt idx="0">
                  <c:v>949.73</c:v>
                </c:pt>
                <c:pt idx="1">
                  <c:v>1893.17</c:v>
                </c:pt>
                <c:pt idx="2">
                  <c:v>2547.58</c:v>
                </c:pt>
                <c:pt idx="3">
                  <c:v>4368.82</c:v>
                </c:pt>
                <c:pt idx="4">
                  <c:v>8049.67</c:v>
                </c:pt>
                <c:pt idx="5">
                  <c:v>15239.36</c:v>
                </c:pt>
                <c:pt idx="6">
                  <c:v>30335.38</c:v>
                </c:pt>
                <c:pt idx="7">
                  <c:v>58997.8</c:v>
                </c:pt>
                <c:pt idx="8">
                  <c:v>118774.02</c:v>
                </c:pt>
                <c:pt idx="9">
                  <c:v>237950.86</c:v>
                </c:pt>
              </c:numCache>
            </c:numRef>
          </c:val>
          <c:smooth val="0"/>
          <c:extLst>
            <c:ext xmlns:c16="http://schemas.microsoft.com/office/drawing/2014/chart" uri="{C3380CC4-5D6E-409C-BE32-E72D297353CC}">
              <c16:uniqueId val="{00000000-837F-4A48-9706-D806580CE710}"/>
            </c:ext>
          </c:extLst>
        </c:ser>
        <c:ser>
          <c:idx val="1"/>
          <c:order val="1"/>
          <c:tx>
            <c:strRef>
              <c:f>Sheet1!$C$1</c:f>
              <c:strCache>
                <c:ptCount val="1"/>
                <c:pt idx="0">
                  <c:v>MVAPICH-Plus 4.0b</c:v>
                </c:pt>
              </c:strCache>
            </c:strRef>
          </c:tx>
          <c:spPr>
            <a:ln w="28575" cap="rnd">
              <a:solidFill>
                <a:schemeClr val="accent2"/>
              </a:solidFill>
              <a:round/>
            </a:ln>
            <a:effectLst/>
          </c:spPr>
          <c:marker>
            <c:symbol val="square"/>
            <c:size val="5"/>
            <c:spPr>
              <a:solidFill>
                <a:schemeClr val="accent2"/>
              </a:solidFill>
              <a:ln w="9525">
                <a:solidFill>
                  <a:schemeClr val="accent2"/>
                </a:solidFill>
              </a:ln>
              <a:effectLst/>
            </c:spPr>
          </c:marker>
          <c:cat>
            <c:strRef>
              <c:f>Sheet1!$A$2:$A$12</c:f>
              <c:strCache>
                <c:ptCount val="11"/>
                <c:pt idx="0">
                  <c:v>1M</c:v>
                </c:pt>
                <c:pt idx="1">
                  <c:v>2M</c:v>
                </c:pt>
                <c:pt idx="2">
                  <c:v>4M</c:v>
                </c:pt>
                <c:pt idx="3">
                  <c:v>8M</c:v>
                </c:pt>
                <c:pt idx="4">
                  <c:v>16M</c:v>
                </c:pt>
                <c:pt idx="5">
                  <c:v>32M</c:v>
                </c:pt>
                <c:pt idx="6">
                  <c:v>64M</c:v>
                </c:pt>
                <c:pt idx="7">
                  <c:v>128M</c:v>
                </c:pt>
                <c:pt idx="8">
                  <c:v>256M</c:v>
                </c:pt>
                <c:pt idx="9">
                  <c:v>512M</c:v>
                </c:pt>
                <c:pt idx="10">
                  <c:v>1G</c:v>
                </c:pt>
              </c:strCache>
            </c:strRef>
          </c:cat>
          <c:val>
            <c:numRef>
              <c:f>Sheet1!$C$2:$C$12</c:f>
              <c:numCache>
                <c:formatCode>General</c:formatCode>
                <c:ptCount val="11"/>
                <c:pt idx="0">
                  <c:v>1419.53</c:v>
                </c:pt>
                <c:pt idx="1">
                  <c:v>1878.51</c:v>
                </c:pt>
                <c:pt idx="2">
                  <c:v>2415.69</c:v>
                </c:pt>
                <c:pt idx="3">
                  <c:v>3439.84</c:v>
                </c:pt>
                <c:pt idx="4">
                  <c:v>4733.66</c:v>
                </c:pt>
                <c:pt idx="5">
                  <c:v>9918.42</c:v>
                </c:pt>
                <c:pt idx="6">
                  <c:v>22865.59</c:v>
                </c:pt>
                <c:pt idx="7">
                  <c:v>37377.300000000003</c:v>
                </c:pt>
                <c:pt idx="8">
                  <c:v>65449.38</c:v>
                </c:pt>
                <c:pt idx="9">
                  <c:v>121550.48</c:v>
                </c:pt>
                <c:pt idx="10">
                  <c:v>237365.79</c:v>
                </c:pt>
              </c:numCache>
            </c:numRef>
          </c:val>
          <c:smooth val="0"/>
          <c:extLst>
            <c:ext xmlns:c16="http://schemas.microsoft.com/office/drawing/2014/chart" uri="{C3380CC4-5D6E-409C-BE32-E72D297353CC}">
              <c16:uniqueId val="{00000001-837F-4A48-9706-D806580CE710}"/>
            </c:ext>
          </c:extLst>
        </c:ser>
        <c:dLbls>
          <c:showLegendKey val="0"/>
          <c:showVal val="0"/>
          <c:showCatName val="0"/>
          <c:showSerName val="0"/>
          <c:showPercent val="0"/>
          <c:showBubbleSize val="0"/>
        </c:dLbls>
        <c:marker val="1"/>
        <c:smooth val="0"/>
        <c:axId val="858963279"/>
        <c:axId val="858847919"/>
      </c:lineChart>
      <c:catAx>
        <c:axId val="858963279"/>
        <c:scaling>
          <c:orientation val="minMax"/>
        </c:scaling>
        <c:delete val="0"/>
        <c:axPos val="b"/>
        <c:title>
          <c:tx>
            <c:rich>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r>
                  <a:rPr lang="en-US"/>
                  <a:t>Message Size</a:t>
                </a:r>
              </a:p>
            </c:rich>
          </c:tx>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858847919"/>
        <c:crosses val="autoZero"/>
        <c:auto val="1"/>
        <c:lblAlgn val="ctr"/>
        <c:lblOffset val="100"/>
        <c:tickLblSkip val="1"/>
        <c:noMultiLvlLbl val="0"/>
      </c:catAx>
      <c:valAx>
        <c:axId val="85884791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r>
                  <a:rPr lang="en-US"/>
                  <a:t>Latency (us)</a:t>
                </a:r>
              </a:p>
            </c:rich>
          </c:tx>
          <c:overlay val="0"/>
          <c:spPr>
            <a:noFill/>
            <a:ln>
              <a:noFill/>
            </a:ln>
            <a:effectLst/>
          </c:spPr>
          <c:txPr>
            <a:bodyPr rot="-54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858963279"/>
        <c:crosses val="autoZero"/>
        <c:crossBetween val="between"/>
      </c:valAx>
      <c:spPr>
        <a:noFill/>
        <a:ln>
          <a:noFill/>
        </a:ln>
        <a:effectLst/>
      </c:spPr>
    </c:plotArea>
    <c:legend>
      <c:legendPos val="b"/>
      <c:layout>
        <c:manualLayout>
          <c:xMode val="edge"/>
          <c:yMode val="edge"/>
          <c:x val="0.16880702327184344"/>
          <c:y val="7.0515152760073085E-2"/>
          <c:w val="0.38050926166717447"/>
          <c:h val="0.14327121810534418"/>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017308681104263"/>
          <c:y val="5.7354404126057669E-2"/>
          <c:w val="0.79351111397380414"/>
          <c:h val="0.7600785566139896"/>
        </c:manualLayout>
      </c:layout>
      <c:lineChart>
        <c:grouping val="standard"/>
        <c:varyColors val="0"/>
        <c:ser>
          <c:idx val="0"/>
          <c:order val="0"/>
          <c:tx>
            <c:strRef>
              <c:f>Sheet1!$B$1</c:f>
              <c:strCache>
                <c:ptCount val="1"/>
                <c:pt idx="0">
                  <c:v>Intel MPI 2024.1</c:v>
                </c:pt>
              </c:strCache>
            </c:strRef>
          </c:tx>
          <c:spPr>
            <a:ln w="28575" cap="rnd">
              <a:solidFill>
                <a:schemeClr val="accent1"/>
              </a:solidFill>
              <a:round/>
            </a:ln>
            <a:effectLst/>
          </c:spPr>
          <c:marker>
            <c:symbol val="square"/>
            <c:size val="5"/>
            <c:spPr>
              <a:solidFill>
                <a:schemeClr val="accent1"/>
              </a:solidFill>
              <a:ln w="9525">
                <a:solidFill>
                  <a:schemeClr val="accent1"/>
                </a:solidFill>
              </a:ln>
              <a:effectLst/>
            </c:spPr>
          </c:marker>
          <c:cat>
            <c:strRef>
              <c:f>Sheet1!$A$2:$A$9</c:f>
              <c:strCache>
                <c:ptCount val="8"/>
                <c:pt idx="0">
                  <c:v>256K</c:v>
                </c:pt>
                <c:pt idx="1">
                  <c:v>512K</c:v>
                </c:pt>
                <c:pt idx="2">
                  <c:v>1M</c:v>
                </c:pt>
                <c:pt idx="3">
                  <c:v>2M</c:v>
                </c:pt>
                <c:pt idx="4">
                  <c:v>4M</c:v>
                </c:pt>
                <c:pt idx="5">
                  <c:v>8M</c:v>
                </c:pt>
                <c:pt idx="6">
                  <c:v>16M</c:v>
                </c:pt>
                <c:pt idx="7">
                  <c:v>32M</c:v>
                </c:pt>
              </c:strCache>
            </c:strRef>
          </c:cat>
          <c:val>
            <c:numRef>
              <c:f>Sheet1!$B$2:$B$9</c:f>
              <c:numCache>
                <c:formatCode>General</c:formatCode>
                <c:ptCount val="8"/>
                <c:pt idx="0">
                  <c:v>87.02</c:v>
                </c:pt>
                <c:pt idx="1">
                  <c:v>154.12</c:v>
                </c:pt>
                <c:pt idx="2">
                  <c:v>373.2</c:v>
                </c:pt>
                <c:pt idx="3">
                  <c:v>729.43</c:v>
                </c:pt>
                <c:pt idx="4">
                  <c:v>1607.67</c:v>
                </c:pt>
                <c:pt idx="5">
                  <c:v>3089.4</c:v>
                </c:pt>
                <c:pt idx="6">
                  <c:v>5951.76</c:v>
                </c:pt>
                <c:pt idx="7">
                  <c:v>12244.88</c:v>
                </c:pt>
              </c:numCache>
            </c:numRef>
          </c:val>
          <c:smooth val="0"/>
          <c:extLst>
            <c:ext xmlns:c16="http://schemas.microsoft.com/office/drawing/2014/chart" uri="{C3380CC4-5D6E-409C-BE32-E72D297353CC}">
              <c16:uniqueId val="{00000000-4F37-0940-9FE9-F2A95164936E}"/>
            </c:ext>
          </c:extLst>
        </c:ser>
        <c:ser>
          <c:idx val="1"/>
          <c:order val="1"/>
          <c:tx>
            <c:strRef>
              <c:f>Sheet1!$C$1</c:f>
              <c:strCache>
                <c:ptCount val="1"/>
                <c:pt idx="0">
                  <c:v>MVAPICH-Plus 4.0b</c:v>
                </c:pt>
              </c:strCache>
            </c:strRef>
          </c:tx>
          <c:spPr>
            <a:ln w="28575" cap="rnd">
              <a:solidFill>
                <a:schemeClr val="accent2"/>
              </a:solidFill>
              <a:round/>
            </a:ln>
            <a:effectLst/>
          </c:spPr>
          <c:marker>
            <c:symbol val="square"/>
            <c:size val="5"/>
            <c:spPr>
              <a:solidFill>
                <a:schemeClr val="accent2"/>
              </a:solidFill>
              <a:ln w="9525">
                <a:solidFill>
                  <a:schemeClr val="accent2"/>
                </a:solidFill>
              </a:ln>
              <a:effectLst/>
            </c:spPr>
          </c:marker>
          <c:cat>
            <c:strRef>
              <c:f>Sheet1!$A$2:$A$9</c:f>
              <c:strCache>
                <c:ptCount val="8"/>
                <c:pt idx="0">
                  <c:v>256K</c:v>
                </c:pt>
                <c:pt idx="1">
                  <c:v>512K</c:v>
                </c:pt>
                <c:pt idx="2">
                  <c:v>1M</c:v>
                </c:pt>
                <c:pt idx="3">
                  <c:v>2M</c:v>
                </c:pt>
                <c:pt idx="4">
                  <c:v>4M</c:v>
                </c:pt>
                <c:pt idx="5">
                  <c:v>8M</c:v>
                </c:pt>
                <c:pt idx="6">
                  <c:v>16M</c:v>
                </c:pt>
                <c:pt idx="7">
                  <c:v>32M</c:v>
                </c:pt>
              </c:strCache>
            </c:strRef>
          </c:cat>
          <c:val>
            <c:numRef>
              <c:f>Sheet1!$C$2:$C$9</c:f>
              <c:numCache>
                <c:formatCode>General</c:formatCode>
                <c:ptCount val="8"/>
                <c:pt idx="0">
                  <c:v>126.09</c:v>
                </c:pt>
                <c:pt idx="1">
                  <c:v>242.73</c:v>
                </c:pt>
                <c:pt idx="2">
                  <c:v>318.33</c:v>
                </c:pt>
                <c:pt idx="3">
                  <c:v>408.06</c:v>
                </c:pt>
                <c:pt idx="4">
                  <c:v>408.79</c:v>
                </c:pt>
                <c:pt idx="5">
                  <c:v>408.82</c:v>
                </c:pt>
                <c:pt idx="6">
                  <c:v>420.17</c:v>
                </c:pt>
                <c:pt idx="7">
                  <c:v>515.96</c:v>
                </c:pt>
              </c:numCache>
            </c:numRef>
          </c:val>
          <c:smooth val="0"/>
          <c:extLst>
            <c:ext xmlns:c16="http://schemas.microsoft.com/office/drawing/2014/chart" uri="{C3380CC4-5D6E-409C-BE32-E72D297353CC}">
              <c16:uniqueId val="{00000001-4F37-0940-9FE9-F2A95164936E}"/>
            </c:ext>
          </c:extLst>
        </c:ser>
        <c:dLbls>
          <c:showLegendKey val="0"/>
          <c:showVal val="0"/>
          <c:showCatName val="0"/>
          <c:showSerName val="0"/>
          <c:showPercent val="0"/>
          <c:showBubbleSize val="0"/>
        </c:dLbls>
        <c:marker val="1"/>
        <c:smooth val="0"/>
        <c:axId val="858963279"/>
        <c:axId val="858847919"/>
      </c:lineChart>
      <c:catAx>
        <c:axId val="858963279"/>
        <c:scaling>
          <c:orientation val="minMax"/>
        </c:scaling>
        <c:delete val="0"/>
        <c:axPos val="b"/>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a:t>Message Size</a:t>
                </a:r>
              </a:p>
            </c:rich>
          </c:tx>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58847919"/>
        <c:crosses val="autoZero"/>
        <c:auto val="1"/>
        <c:lblAlgn val="ctr"/>
        <c:lblOffset val="100"/>
        <c:tickLblSkip val="1"/>
        <c:noMultiLvlLbl val="0"/>
      </c:catAx>
      <c:valAx>
        <c:axId val="858847919"/>
        <c:scaling>
          <c:orientation val="minMax"/>
          <c:max val="16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a:t>Latency (us)</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58963279"/>
        <c:crosses val="autoZero"/>
        <c:crossBetween val="between"/>
      </c:valAx>
      <c:spPr>
        <a:noFill/>
        <a:ln>
          <a:noFill/>
        </a:ln>
        <a:effectLst/>
      </c:spPr>
    </c:plotArea>
    <c:legend>
      <c:legendPos val="b"/>
      <c:layout>
        <c:manualLayout>
          <c:xMode val="edge"/>
          <c:yMode val="edge"/>
          <c:x val="0.16880702327184344"/>
          <c:y val="7.0515152760073085E-2"/>
          <c:w val="0.57342857558001303"/>
          <c:h val="0.14327121810534418"/>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017308681104263"/>
          <c:y val="5.7354404126057669E-2"/>
          <c:w val="0.79351111397380414"/>
          <c:h val="0.7600785566139896"/>
        </c:manualLayout>
      </c:layout>
      <c:lineChart>
        <c:grouping val="standard"/>
        <c:varyColors val="0"/>
        <c:ser>
          <c:idx val="0"/>
          <c:order val="0"/>
          <c:tx>
            <c:strRef>
              <c:f>Sheet1!$B$1</c:f>
              <c:strCache>
                <c:ptCount val="1"/>
                <c:pt idx="0">
                  <c:v>Intel MPI 2024.1</c:v>
                </c:pt>
              </c:strCache>
            </c:strRef>
          </c:tx>
          <c:spPr>
            <a:ln w="28575" cap="rnd">
              <a:solidFill>
                <a:schemeClr val="accent1"/>
              </a:solidFill>
              <a:round/>
            </a:ln>
            <a:effectLst/>
          </c:spPr>
          <c:marker>
            <c:symbol val="square"/>
            <c:size val="5"/>
            <c:spPr>
              <a:solidFill>
                <a:schemeClr val="accent1"/>
              </a:solidFill>
              <a:ln w="9525">
                <a:solidFill>
                  <a:schemeClr val="accent1"/>
                </a:solidFill>
              </a:ln>
              <a:effectLst/>
            </c:spPr>
          </c:marker>
          <c:cat>
            <c:strRef>
              <c:f>Sheet1!$A$2:$A$9</c:f>
              <c:strCache>
                <c:ptCount val="8"/>
                <c:pt idx="0">
                  <c:v>256K</c:v>
                </c:pt>
                <c:pt idx="1">
                  <c:v>512K</c:v>
                </c:pt>
                <c:pt idx="2">
                  <c:v>1M</c:v>
                </c:pt>
                <c:pt idx="3">
                  <c:v>2M</c:v>
                </c:pt>
                <c:pt idx="4">
                  <c:v>4M</c:v>
                </c:pt>
                <c:pt idx="5">
                  <c:v>8M</c:v>
                </c:pt>
                <c:pt idx="6">
                  <c:v>16M</c:v>
                </c:pt>
                <c:pt idx="7">
                  <c:v>32M</c:v>
                </c:pt>
              </c:strCache>
            </c:strRef>
          </c:cat>
          <c:val>
            <c:numRef>
              <c:f>Sheet1!$B$2:$B$9</c:f>
              <c:numCache>
                <c:formatCode>General</c:formatCode>
                <c:ptCount val="8"/>
                <c:pt idx="0">
                  <c:v>95.51</c:v>
                </c:pt>
                <c:pt idx="1">
                  <c:v>172.91</c:v>
                </c:pt>
                <c:pt idx="2">
                  <c:v>339.49</c:v>
                </c:pt>
                <c:pt idx="3">
                  <c:v>676.13</c:v>
                </c:pt>
                <c:pt idx="4">
                  <c:v>1491.37</c:v>
                </c:pt>
                <c:pt idx="5">
                  <c:v>3086.2</c:v>
                </c:pt>
                <c:pt idx="6">
                  <c:v>5917.17</c:v>
                </c:pt>
                <c:pt idx="7">
                  <c:v>13571.39</c:v>
                </c:pt>
              </c:numCache>
            </c:numRef>
          </c:val>
          <c:smooth val="0"/>
          <c:extLst>
            <c:ext xmlns:c16="http://schemas.microsoft.com/office/drawing/2014/chart" uri="{C3380CC4-5D6E-409C-BE32-E72D297353CC}">
              <c16:uniqueId val="{00000000-D561-F94C-BA77-50BEDC70F120}"/>
            </c:ext>
          </c:extLst>
        </c:ser>
        <c:ser>
          <c:idx val="1"/>
          <c:order val="1"/>
          <c:tx>
            <c:strRef>
              <c:f>Sheet1!$C$1</c:f>
              <c:strCache>
                <c:ptCount val="1"/>
                <c:pt idx="0">
                  <c:v>MVAPICH-Plus 4.0b</c:v>
                </c:pt>
              </c:strCache>
            </c:strRef>
          </c:tx>
          <c:spPr>
            <a:ln w="28575" cap="rnd">
              <a:solidFill>
                <a:schemeClr val="accent2"/>
              </a:solidFill>
              <a:round/>
            </a:ln>
            <a:effectLst/>
          </c:spPr>
          <c:marker>
            <c:symbol val="square"/>
            <c:size val="5"/>
            <c:spPr>
              <a:solidFill>
                <a:schemeClr val="accent2"/>
              </a:solidFill>
              <a:ln w="9525">
                <a:solidFill>
                  <a:schemeClr val="accent2"/>
                </a:solidFill>
              </a:ln>
              <a:effectLst/>
            </c:spPr>
          </c:marker>
          <c:cat>
            <c:strRef>
              <c:f>Sheet1!$A$2:$A$9</c:f>
              <c:strCache>
                <c:ptCount val="8"/>
                <c:pt idx="0">
                  <c:v>256K</c:v>
                </c:pt>
                <c:pt idx="1">
                  <c:v>512K</c:v>
                </c:pt>
                <c:pt idx="2">
                  <c:v>1M</c:v>
                </c:pt>
                <c:pt idx="3">
                  <c:v>2M</c:v>
                </c:pt>
                <c:pt idx="4">
                  <c:v>4M</c:v>
                </c:pt>
                <c:pt idx="5">
                  <c:v>8M</c:v>
                </c:pt>
                <c:pt idx="6">
                  <c:v>16M</c:v>
                </c:pt>
                <c:pt idx="7">
                  <c:v>32M</c:v>
                </c:pt>
              </c:strCache>
            </c:strRef>
          </c:cat>
          <c:val>
            <c:numRef>
              <c:f>Sheet1!$C$2:$C$9</c:f>
              <c:numCache>
                <c:formatCode>General</c:formatCode>
                <c:ptCount val="8"/>
                <c:pt idx="0">
                  <c:v>107.91</c:v>
                </c:pt>
                <c:pt idx="1">
                  <c:v>198.2</c:v>
                </c:pt>
                <c:pt idx="2">
                  <c:v>321.33999999999997</c:v>
                </c:pt>
                <c:pt idx="3">
                  <c:v>410.73</c:v>
                </c:pt>
                <c:pt idx="4">
                  <c:v>411.43</c:v>
                </c:pt>
                <c:pt idx="5">
                  <c:v>411.89</c:v>
                </c:pt>
                <c:pt idx="6">
                  <c:v>422.08</c:v>
                </c:pt>
                <c:pt idx="7">
                  <c:v>517.25</c:v>
                </c:pt>
              </c:numCache>
            </c:numRef>
          </c:val>
          <c:smooth val="0"/>
          <c:extLst>
            <c:ext xmlns:c16="http://schemas.microsoft.com/office/drawing/2014/chart" uri="{C3380CC4-5D6E-409C-BE32-E72D297353CC}">
              <c16:uniqueId val="{00000001-D561-F94C-BA77-50BEDC70F120}"/>
            </c:ext>
          </c:extLst>
        </c:ser>
        <c:dLbls>
          <c:showLegendKey val="0"/>
          <c:showVal val="0"/>
          <c:showCatName val="0"/>
          <c:showSerName val="0"/>
          <c:showPercent val="0"/>
          <c:showBubbleSize val="0"/>
        </c:dLbls>
        <c:marker val="1"/>
        <c:smooth val="0"/>
        <c:axId val="858963279"/>
        <c:axId val="858847919"/>
      </c:lineChart>
      <c:catAx>
        <c:axId val="858963279"/>
        <c:scaling>
          <c:orientation val="minMax"/>
        </c:scaling>
        <c:delete val="0"/>
        <c:axPos val="b"/>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a:t>Message Size</a:t>
                </a:r>
              </a:p>
            </c:rich>
          </c:tx>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58847919"/>
        <c:crosses val="autoZero"/>
        <c:auto val="1"/>
        <c:lblAlgn val="ctr"/>
        <c:lblOffset val="100"/>
        <c:tickLblSkip val="1"/>
        <c:noMultiLvlLbl val="0"/>
      </c:catAx>
      <c:valAx>
        <c:axId val="858847919"/>
        <c:scaling>
          <c:orientation val="minMax"/>
          <c:max val="16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a:t>Latency (us)</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58963279"/>
        <c:crosses val="autoZero"/>
        <c:crossBetween val="between"/>
      </c:valAx>
      <c:spPr>
        <a:noFill/>
        <a:ln>
          <a:noFill/>
        </a:ln>
        <a:effectLst/>
      </c:spPr>
    </c:plotArea>
    <c:legend>
      <c:legendPos val="b"/>
      <c:layout>
        <c:manualLayout>
          <c:xMode val="edge"/>
          <c:yMode val="edge"/>
          <c:x val="0.16880702327184344"/>
          <c:y val="7.0515152760073085E-2"/>
          <c:w val="0.50213228417598788"/>
          <c:h val="0.14327121810534418"/>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017308681104263"/>
          <c:y val="5.7354404126057669E-2"/>
          <c:w val="0.79351111397380414"/>
          <c:h val="0.7600785566139896"/>
        </c:manualLayout>
      </c:layout>
      <c:lineChart>
        <c:grouping val="standard"/>
        <c:varyColors val="0"/>
        <c:ser>
          <c:idx val="0"/>
          <c:order val="0"/>
          <c:tx>
            <c:strRef>
              <c:f>Sheet1!$B$1</c:f>
              <c:strCache>
                <c:ptCount val="1"/>
                <c:pt idx="0">
                  <c:v>Intel MPI 2024.1</c:v>
                </c:pt>
              </c:strCache>
            </c:strRef>
          </c:tx>
          <c:spPr>
            <a:ln w="28575" cap="rnd">
              <a:solidFill>
                <a:schemeClr val="accent1"/>
              </a:solidFill>
              <a:round/>
            </a:ln>
            <a:effectLst/>
          </c:spPr>
          <c:marker>
            <c:symbol val="square"/>
            <c:size val="5"/>
            <c:spPr>
              <a:solidFill>
                <a:schemeClr val="accent1"/>
              </a:solidFill>
              <a:ln w="9525">
                <a:solidFill>
                  <a:schemeClr val="accent1"/>
                </a:solidFill>
              </a:ln>
              <a:effectLst/>
            </c:spPr>
          </c:marker>
          <c:cat>
            <c:strRef>
              <c:f>Sheet1!$A$2:$A$9</c:f>
              <c:strCache>
                <c:ptCount val="8"/>
                <c:pt idx="0">
                  <c:v>256K</c:v>
                </c:pt>
                <c:pt idx="1">
                  <c:v>512K</c:v>
                </c:pt>
                <c:pt idx="2">
                  <c:v>1M</c:v>
                </c:pt>
                <c:pt idx="3">
                  <c:v>2M</c:v>
                </c:pt>
                <c:pt idx="4">
                  <c:v>4M</c:v>
                </c:pt>
                <c:pt idx="5">
                  <c:v>8M</c:v>
                </c:pt>
                <c:pt idx="6">
                  <c:v>16M</c:v>
                </c:pt>
                <c:pt idx="7">
                  <c:v>32M</c:v>
                </c:pt>
              </c:strCache>
            </c:strRef>
          </c:cat>
          <c:val>
            <c:numRef>
              <c:f>Sheet1!$B$2:$B$9</c:f>
              <c:numCache>
                <c:formatCode>General</c:formatCode>
                <c:ptCount val="8"/>
                <c:pt idx="0">
                  <c:v>106.93</c:v>
                </c:pt>
                <c:pt idx="1">
                  <c:v>186.36</c:v>
                </c:pt>
                <c:pt idx="2">
                  <c:v>359.41</c:v>
                </c:pt>
                <c:pt idx="3">
                  <c:v>723.6</c:v>
                </c:pt>
                <c:pt idx="4">
                  <c:v>1681.42</c:v>
                </c:pt>
                <c:pt idx="5">
                  <c:v>3425.9</c:v>
                </c:pt>
                <c:pt idx="6">
                  <c:v>6601.5</c:v>
                </c:pt>
                <c:pt idx="7">
                  <c:v>14610.52</c:v>
                </c:pt>
              </c:numCache>
            </c:numRef>
          </c:val>
          <c:smooth val="0"/>
          <c:extLst>
            <c:ext xmlns:c16="http://schemas.microsoft.com/office/drawing/2014/chart" uri="{C3380CC4-5D6E-409C-BE32-E72D297353CC}">
              <c16:uniqueId val="{00000000-837F-4A48-9706-D806580CE710}"/>
            </c:ext>
          </c:extLst>
        </c:ser>
        <c:ser>
          <c:idx val="1"/>
          <c:order val="1"/>
          <c:tx>
            <c:strRef>
              <c:f>Sheet1!$C$1</c:f>
              <c:strCache>
                <c:ptCount val="1"/>
                <c:pt idx="0">
                  <c:v>MVAPICH-Plus 4.0b</c:v>
                </c:pt>
              </c:strCache>
            </c:strRef>
          </c:tx>
          <c:spPr>
            <a:ln w="28575" cap="rnd">
              <a:solidFill>
                <a:schemeClr val="accent2"/>
              </a:solidFill>
              <a:round/>
            </a:ln>
            <a:effectLst/>
          </c:spPr>
          <c:marker>
            <c:symbol val="square"/>
            <c:size val="5"/>
            <c:spPr>
              <a:solidFill>
                <a:schemeClr val="accent2"/>
              </a:solidFill>
              <a:ln w="9525">
                <a:solidFill>
                  <a:schemeClr val="accent2"/>
                </a:solidFill>
              </a:ln>
              <a:effectLst/>
            </c:spPr>
          </c:marker>
          <c:cat>
            <c:strRef>
              <c:f>Sheet1!$A$2:$A$9</c:f>
              <c:strCache>
                <c:ptCount val="8"/>
                <c:pt idx="0">
                  <c:v>256K</c:v>
                </c:pt>
                <c:pt idx="1">
                  <c:v>512K</c:v>
                </c:pt>
                <c:pt idx="2">
                  <c:v>1M</c:v>
                </c:pt>
                <c:pt idx="3">
                  <c:v>2M</c:v>
                </c:pt>
                <c:pt idx="4">
                  <c:v>4M</c:v>
                </c:pt>
                <c:pt idx="5">
                  <c:v>8M</c:v>
                </c:pt>
                <c:pt idx="6">
                  <c:v>16M</c:v>
                </c:pt>
                <c:pt idx="7">
                  <c:v>32M</c:v>
                </c:pt>
              </c:strCache>
            </c:strRef>
          </c:cat>
          <c:val>
            <c:numRef>
              <c:f>Sheet1!$C$2:$C$9</c:f>
              <c:numCache>
                <c:formatCode>General</c:formatCode>
                <c:ptCount val="8"/>
                <c:pt idx="0">
                  <c:v>107.05</c:v>
                </c:pt>
                <c:pt idx="1">
                  <c:v>246.42</c:v>
                </c:pt>
                <c:pt idx="2">
                  <c:v>318.85000000000002</c:v>
                </c:pt>
                <c:pt idx="3">
                  <c:v>411.98</c:v>
                </c:pt>
                <c:pt idx="4">
                  <c:v>411.97</c:v>
                </c:pt>
                <c:pt idx="5">
                  <c:v>412.51</c:v>
                </c:pt>
                <c:pt idx="6">
                  <c:v>423.59</c:v>
                </c:pt>
                <c:pt idx="7">
                  <c:v>520.33000000000004</c:v>
                </c:pt>
              </c:numCache>
            </c:numRef>
          </c:val>
          <c:smooth val="0"/>
          <c:extLst>
            <c:ext xmlns:c16="http://schemas.microsoft.com/office/drawing/2014/chart" uri="{C3380CC4-5D6E-409C-BE32-E72D297353CC}">
              <c16:uniqueId val="{00000001-837F-4A48-9706-D806580CE710}"/>
            </c:ext>
          </c:extLst>
        </c:ser>
        <c:dLbls>
          <c:showLegendKey val="0"/>
          <c:showVal val="0"/>
          <c:showCatName val="0"/>
          <c:showSerName val="0"/>
          <c:showPercent val="0"/>
          <c:showBubbleSize val="0"/>
        </c:dLbls>
        <c:marker val="1"/>
        <c:smooth val="0"/>
        <c:axId val="858963279"/>
        <c:axId val="858847919"/>
      </c:lineChart>
      <c:catAx>
        <c:axId val="858963279"/>
        <c:scaling>
          <c:orientation val="minMax"/>
        </c:scaling>
        <c:delete val="0"/>
        <c:axPos val="b"/>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a:t>Message Size</a:t>
                </a:r>
              </a:p>
            </c:rich>
          </c:tx>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58847919"/>
        <c:crosses val="autoZero"/>
        <c:auto val="1"/>
        <c:lblAlgn val="ctr"/>
        <c:lblOffset val="100"/>
        <c:tickLblSkip val="1"/>
        <c:noMultiLvlLbl val="0"/>
      </c:catAx>
      <c:valAx>
        <c:axId val="858847919"/>
        <c:scaling>
          <c:orientation val="minMax"/>
          <c:max val="16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a:t>Latency (us)</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58963279"/>
        <c:crosses val="autoZero"/>
        <c:crossBetween val="between"/>
      </c:valAx>
      <c:spPr>
        <a:noFill/>
        <a:ln>
          <a:noFill/>
        </a:ln>
        <a:effectLst/>
      </c:spPr>
    </c:plotArea>
    <c:legend>
      <c:legendPos val="b"/>
      <c:layout>
        <c:manualLayout>
          <c:xMode val="edge"/>
          <c:yMode val="edge"/>
          <c:x val="0.16880702327184344"/>
          <c:y val="7.0515152760073085E-2"/>
          <c:w val="0.49793838468163348"/>
          <c:h val="0.14327121810534418"/>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sz="1320" b="0" i="0" u="none" strike="noStrike" kern="1200" spc="0" baseline="0">
                <a:solidFill>
                  <a:schemeClr val="tx1">
                    <a:lumMod val="65000"/>
                    <a:lumOff val="35000"/>
                  </a:schemeClr>
                </a:solidFill>
                <a:latin typeface="+mn-lt"/>
                <a:ea typeface="+mn-ea"/>
                <a:cs typeface="+mn-cs"/>
              </a:defRPr>
            </a:pPr>
            <a:r>
              <a:rPr lang="en-US" dirty="0"/>
              <a:t>Total Solve Time, BF-3 (PETSc), 32 PPN</a:t>
            </a:r>
            <a:endParaRPr lang="zh-CN"/>
          </a:p>
        </c:rich>
      </c:tx>
      <c:overlay val="0"/>
      <c:spPr>
        <a:noFill/>
        <a:ln>
          <a:noFill/>
        </a:ln>
        <a:effectLst/>
      </c:spPr>
      <c:txPr>
        <a:bodyPr rot="0" spcFirstLastPara="1" vertOverflow="ellipsis" vert="horz" wrap="square" anchor="ctr" anchorCtr="1"/>
        <a:lstStyle/>
        <a:p>
          <a:pPr algn="ctr" rtl="0">
            <a:defRPr sz="132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3205493960561518"/>
          <c:y val="0.22950956110385057"/>
          <c:w val="0.86308565411434857"/>
          <c:h val="0.61778166560013459"/>
        </c:manualLayout>
      </c:layout>
      <c:barChart>
        <c:barDir val="col"/>
        <c:grouping val="clustered"/>
        <c:varyColors val="0"/>
        <c:ser>
          <c:idx val="1"/>
          <c:order val="0"/>
          <c:tx>
            <c:strRef>
              <c:f>Sheet1!$B$1</c:f>
              <c:strCache>
                <c:ptCount val="1"/>
                <c:pt idx="0">
                  <c:v>PETSc</c:v>
                </c:pt>
              </c:strCache>
            </c:strRef>
          </c:tx>
          <c:spPr>
            <a:solidFill>
              <a:srgbClr val="FF0000"/>
            </a:solidFill>
            <a:ln>
              <a:noFill/>
            </a:ln>
            <a:effectLst/>
          </c:spPr>
          <c:invertIfNegative val="0"/>
          <c:cat>
            <c:numRef>
              <c:f>Sheet1!$A$2:$A$4</c:f>
              <c:numCache>
                <c:formatCode>General</c:formatCode>
                <c:ptCount val="3"/>
                <c:pt idx="0">
                  <c:v>2</c:v>
                </c:pt>
                <c:pt idx="1">
                  <c:v>4</c:v>
                </c:pt>
                <c:pt idx="2">
                  <c:v>8</c:v>
                </c:pt>
              </c:numCache>
            </c:numRef>
          </c:cat>
          <c:val>
            <c:numRef>
              <c:f>Sheet1!$B$2:$B$4</c:f>
              <c:numCache>
                <c:formatCode>General</c:formatCode>
                <c:ptCount val="3"/>
                <c:pt idx="0">
                  <c:v>20.212596699999999</c:v>
                </c:pt>
                <c:pt idx="1">
                  <c:v>11.85355</c:v>
                </c:pt>
                <c:pt idx="2">
                  <c:v>7.4561400000000004</c:v>
                </c:pt>
              </c:numCache>
            </c:numRef>
          </c:val>
          <c:extLst>
            <c:ext xmlns:c16="http://schemas.microsoft.com/office/drawing/2014/chart" uri="{C3380CC4-5D6E-409C-BE32-E72D297353CC}">
              <c16:uniqueId val="{00000001-4A42-2941-ABE4-D48321561B3F}"/>
            </c:ext>
          </c:extLst>
        </c:ser>
        <c:ser>
          <c:idx val="2"/>
          <c:order val="1"/>
          <c:tx>
            <c:strRef>
              <c:f>Sheet1!$C$1</c:f>
              <c:strCache>
                <c:ptCount val="1"/>
                <c:pt idx="0">
                  <c:v>PETSc-Offloaded</c:v>
                </c:pt>
              </c:strCache>
            </c:strRef>
          </c:tx>
          <c:spPr>
            <a:solidFill>
              <a:srgbClr val="76B900"/>
            </a:solidFill>
            <a:ln>
              <a:noFill/>
            </a:ln>
            <a:effectLst/>
          </c:spPr>
          <c:invertIfNegative val="0"/>
          <c:cat>
            <c:numRef>
              <c:f>Sheet1!$A$2:$A$4</c:f>
              <c:numCache>
                <c:formatCode>General</c:formatCode>
                <c:ptCount val="3"/>
                <c:pt idx="0">
                  <c:v>2</c:v>
                </c:pt>
                <c:pt idx="1">
                  <c:v>4</c:v>
                </c:pt>
                <c:pt idx="2">
                  <c:v>8</c:v>
                </c:pt>
              </c:numCache>
            </c:numRef>
          </c:cat>
          <c:val>
            <c:numRef>
              <c:f>Sheet1!$C$2:$C$4</c:f>
              <c:numCache>
                <c:formatCode>General</c:formatCode>
                <c:ptCount val="3"/>
                <c:pt idx="0">
                  <c:v>15.266826699999999</c:v>
                </c:pt>
                <c:pt idx="1">
                  <c:v>9.0768799999999992</c:v>
                </c:pt>
                <c:pt idx="2">
                  <c:v>6.0924133300000003</c:v>
                </c:pt>
              </c:numCache>
            </c:numRef>
          </c:val>
          <c:extLst>
            <c:ext xmlns:c16="http://schemas.microsoft.com/office/drawing/2014/chart" uri="{C3380CC4-5D6E-409C-BE32-E72D297353CC}">
              <c16:uniqueId val="{00000002-4A42-2941-ABE4-D48321561B3F}"/>
            </c:ext>
          </c:extLst>
        </c:ser>
        <c:dLbls>
          <c:showLegendKey val="0"/>
          <c:showVal val="0"/>
          <c:showCatName val="0"/>
          <c:showSerName val="0"/>
          <c:showPercent val="0"/>
          <c:showBubbleSize val="0"/>
        </c:dLbls>
        <c:gapWidth val="150"/>
        <c:axId val="612332816"/>
        <c:axId val="612335360"/>
      </c:barChart>
      <c:catAx>
        <c:axId val="612332816"/>
        <c:scaling>
          <c:orientation val="minMax"/>
        </c:scaling>
        <c:delete val="0"/>
        <c:axPos val="b"/>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dirty="0"/>
                  <a:t>Nodes</a:t>
                </a:r>
              </a:p>
            </c:rich>
          </c:tx>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612335360"/>
        <c:crosses val="autoZero"/>
        <c:auto val="1"/>
        <c:lblAlgn val="ctr"/>
        <c:lblOffset val="100"/>
        <c:noMultiLvlLbl val="0"/>
      </c:catAx>
      <c:valAx>
        <c:axId val="612335360"/>
        <c:scaling>
          <c:orientation val="minMax"/>
          <c:max val="21"/>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lgn="ctr" rtl="0">
                  <a:defRPr sz="1100" b="0" i="0" u="none" strike="noStrike" kern="1200" baseline="0">
                    <a:solidFill>
                      <a:schemeClr val="tx1">
                        <a:lumMod val="65000"/>
                        <a:lumOff val="35000"/>
                      </a:schemeClr>
                    </a:solidFill>
                    <a:latin typeface="+mn-lt"/>
                    <a:ea typeface="+mn-ea"/>
                    <a:cs typeface="+mn-cs"/>
                  </a:defRPr>
                </a:pPr>
                <a:r>
                  <a:rPr lang="en-US" dirty="0"/>
                  <a:t>Total</a:t>
                </a:r>
                <a:r>
                  <a:rPr lang="en-US" baseline="0" dirty="0"/>
                  <a:t> Solve Time (s)</a:t>
                </a:r>
                <a:endParaRPr lang="en-US" dirty="0"/>
              </a:p>
            </c:rich>
          </c:tx>
          <c:overlay val="0"/>
          <c:spPr>
            <a:noFill/>
            <a:ln>
              <a:noFill/>
            </a:ln>
            <a:effectLst/>
          </c:spPr>
          <c:txPr>
            <a:bodyPr rot="-5400000" spcFirstLastPara="1" vertOverflow="ellipsis" vert="horz" wrap="square" anchor="ctr" anchorCtr="1"/>
            <a:lstStyle/>
            <a:p>
              <a:pPr algn="ctr" rtl="0">
                <a:defRPr sz="11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61233281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1" i="0" u="none" strike="noStrike" kern="1200" spc="0" baseline="0">
                <a:solidFill>
                  <a:schemeClr val="tx1">
                    <a:lumMod val="65000"/>
                    <a:lumOff val="35000"/>
                  </a:schemeClr>
                </a:solidFill>
                <a:latin typeface="+mn-lt"/>
                <a:ea typeface="+mn-ea"/>
                <a:cs typeface="+mn-cs"/>
              </a:defRPr>
            </a:pPr>
            <a:r>
              <a:rPr lang="en-US" dirty="0"/>
              <a:t>MPI library usage 1 Jan 2021—1 Sep 2021</a:t>
            </a:r>
          </a:p>
        </c:rich>
      </c:tx>
      <c:overlay val="0"/>
      <c:spPr>
        <a:noFill/>
        <a:ln>
          <a:noFill/>
        </a:ln>
        <a:effectLst/>
      </c:spPr>
      <c:txPr>
        <a:bodyPr rot="0" spcFirstLastPara="1" vertOverflow="ellipsis" vert="horz" wrap="square" anchor="ctr" anchorCtr="1"/>
        <a:lstStyle/>
        <a:p>
          <a:pPr>
            <a:defRPr sz="96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strRef>
              <c:f>Sheet1!$A$1:$A$5</c:f>
              <c:strCache>
                <c:ptCount val="5"/>
                <c:pt idx="0">
                  <c:v>mvapich2/2.3.5</c:v>
                </c:pt>
                <c:pt idx="1">
                  <c:v>mvapich2/2.3.3</c:v>
                </c:pt>
                <c:pt idx="2">
                  <c:v>openmpi/4.0.2</c:v>
                </c:pt>
                <c:pt idx="3">
                  <c:v>openmpi/4.0.5</c:v>
                </c:pt>
                <c:pt idx="4">
                  <c:v>intelmpi</c:v>
                </c:pt>
              </c:strCache>
            </c:strRef>
          </c:cat>
          <c:val>
            <c:numRef>
              <c:f>Sheet1!$B$1:$B$5</c:f>
              <c:numCache>
                <c:formatCode>General</c:formatCode>
                <c:ptCount val="5"/>
                <c:pt idx="0">
                  <c:v>3091</c:v>
                </c:pt>
                <c:pt idx="1">
                  <c:v>222150</c:v>
                </c:pt>
                <c:pt idx="2">
                  <c:v>414873</c:v>
                </c:pt>
                <c:pt idx="3">
                  <c:v>30828</c:v>
                </c:pt>
                <c:pt idx="4">
                  <c:v>314875</c:v>
                </c:pt>
              </c:numCache>
            </c:numRef>
          </c:val>
          <c:extLst>
            <c:ext xmlns:c16="http://schemas.microsoft.com/office/drawing/2014/chart" uri="{C3380CC4-5D6E-409C-BE32-E72D297353CC}">
              <c16:uniqueId val="{00000000-78A9-F740-A7FF-20D8ED2FACC5}"/>
            </c:ext>
          </c:extLst>
        </c:ser>
        <c:dLbls>
          <c:showLegendKey val="0"/>
          <c:showVal val="0"/>
          <c:showCatName val="0"/>
          <c:showSerName val="0"/>
          <c:showPercent val="0"/>
          <c:showBubbleSize val="0"/>
        </c:dLbls>
        <c:gapWidth val="219"/>
        <c:overlap val="-27"/>
        <c:axId val="459571648"/>
        <c:axId val="460019040"/>
      </c:barChart>
      <c:catAx>
        <c:axId val="459571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1" i="0" u="none" strike="noStrike" kern="1200" baseline="0">
                <a:solidFill>
                  <a:schemeClr val="tx1">
                    <a:lumMod val="65000"/>
                    <a:lumOff val="35000"/>
                  </a:schemeClr>
                </a:solidFill>
                <a:latin typeface="+mn-lt"/>
                <a:ea typeface="+mn-ea"/>
                <a:cs typeface="+mn-cs"/>
              </a:defRPr>
            </a:pPr>
            <a:endParaRPr lang="en-US"/>
          </a:p>
        </c:txPr>
        <c:crossAx val="460019040"/>
        <c:crosses val="autoZero"/>
        <c:auto val="1"/>
        <c:lblAlgn val="ctr"/>
        <c:lblOffset val="100"/>
        <c:noMultiLvlLbl val="0"/>
      </c:catAx>
      <c:valAx>
        <c:axId val="460019040"/>
        <c:scaling>
          <c:logBase val="10"/>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1" i="0" u="none" strike="noStrike" kern="1200" baseline="0">
                <a:solidFill>
                  <a:schemeClr val="tx1">
                    <a:lumMod val="65000"/>
                    <a:lumOff val="35000"/>
                  </a:schemeClr>
                </a:solidFill>
                <a:latin typeface="+mn-lt"/>
                <a:ea typeface="+mn-ea"/>
                <a:cs typeface="+mn-cs"/>
              </a:defRPr>
            </a:pPr>
            <a:endParaRPr lang="en-US"/>
          </a:p>
        </c:txPr>
        <c:crossAx val="4595716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b="1"/>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92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2"/>
          <c:order val="0"/>
          <c:tx>
            <c:strRef>
              <c:f>Sheet1!$C$1</c:f>
              <c:strCache>
                <c:ptCount val="1"/>
                <c:pt idx="0">
                  <c:v>MVAPICH2-GDR 2.3.4</c:v>
                </c:pt>
              </c:strCache>
            </c:strRef>
          </c:tx>
          <c:spPr>
            <a:solidFill>
              <a:schemeClr val="tx2"/>
            </a:solidFill>
            <a:ln>
              <a:noFill/>
            </a:ln>
            <a:effectLst/>
          </c:spPr>
          <c:invertIfNegative val="0"/>
          <c:cat>
            <c:numRef>
              <c:f>Sheet1!$A$2:$A$13</c:f>
              <c:numCache>
                <c:formatCode>General</c:formatCode>
                <c:ptCount val="12"/>
                <c:pt idx="0">
                  <c:v>1</c:v>
                </c:pt>
                <c:pt idx="1">
                  <c:v>2</c:v>
                </c:pt>
                <c:pt idx="2">
                  <c:v>4</c:v>
                </c:pt>
                <c:pt idx="3">
                  <c:v>6</c:v>
                </c:pt>
                <c:pt idx="4">
                  <c:v>12</c:v>
                </c:pt>
                <c:pt idx="5">
                  <c:v>24</c:v>
                </c:pt>
                <c:pt idx="6">
                  <c:v>48</c:v>
                </c:pt>
                <c:pt idx="7">
                  <c:v>96</c:v>
                </c:pt>
                <c:pt idx="8">
                  <c:v>192</c:v>
                </c:pt>
                <c:pt idx="9">
                  <c:v>384</c:v>
                </c:pt>
                <c:pt idx="10">
                  <c:v>768</c:v>
                </c:pt>
                <c:pt idx="11">
                  <c:v>1536</c:v>
                </c:pt>
              </c:numCache>
            </c:numRef>
          </c:cat>
          <c:val>
            <c:numRef>
              <c:f>Sheet1!$C$2:$C$13</c:f>
              <c:numCache>
                <c:formatCode>General</c:formatCode>
                <c:ptCount val="12"/>
                <c:pt idx="0">
                  <c:v>410.38</c:v>
                </c:pt>
                <c:pt idx="1">
                  <c:v>812.39</c:v>
                </c:pt>
                <c:pt idx="2">
                  <c:v>1597.62</c:v>
                </c:pt>
                <c:pt idx="3">
                  <c:v>2237.98</c:v>
                </c:pt>
                <c:pt idx="4">
                  <c:v>4459.8</c:v>
                </c:pt>
                <c:pt idx="5">
                  <c:v>8821.7800000000007</c:v>
                </c:pt>
                <c:pt idx="6">
                  <c:v>17548.740000000002</c:v>
                </c:pt>
                <c:pt idx="7">
                  <c:v>34892.720000000001</c:v>
                </c:pt>
                <c:pt idx="8">
                  <c:v>70066.850000000006</c:v>
                </c:pt>
                <c:pt idx="9">
                  <c:v>135483.01999999999</c:v>
                </c:pt>
                <c:pt idx="10">
                  <c:v>255271.74</c:v>
                </c:pt>
                <c:pt idx="11">
                  <c:v>422972.49</c:v>
                </c:pt>
              </c:numCache>
            </c:numRef>
          </c:val>
          <c:extLst>
            <c:ext xmlns:c16="http://schemas.microsoft.com/office/drawing/2014/chart" uri="{C3380CC4-5D6E-409C-BE32-E72D297353CC}">
              <c16:uniqueId val="{00000000-D47A-D54A-A90F-76D318F1F377}"/>
            </c:ext>
          </c:extLst>
        </c:ser>
        <c:dLbls>
          <c:showLegendKey val="0"/>
          <c:showVal val="0"/>
          <c:showCatName val="0"/>
          <c:showSerName val="0"/>
          <c:showPercent val="0"/>
          <c:showBubbleSize val="0"/>
        </c:dLbls>
        <c:gapWidth val="150"/>
        <c:axId val="496969160"/>
        <c:axId val="496969944"/>
      </c:barChart>
      <c:catAx>
        <c:axId val="496969160"/>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dirty="0"/>
                  <a:t>Number of GPUs</a:t>
                </a: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496969944"/>
        <c:crosses val="autoZero"/>
        <c:auto val="1"/>
        <c:lblAlgn val="ctr"/>
        <c:lblOffset val="100"/>
        <c:noMultiLvlLbl val="0"/>
      </c:catAx>
      <c:valAx>
        <c:axId val="4969699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dirty="0"/>
                  <a:t>Image per second</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496969160"/>
        <c:crosses val="autoZero"/>
        <c:crossBetween val="between"/>
        <c:dispUnits>
          <c:builtInUnit val="thousands"/>
          <c:dispUnitsLbl>
            <c:tx>
              <c:rich>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b="1"/>
                    <a:t>Thousands</a:t>
                  </a:r>
                </a:p>
              </c:rich>
            </c:tx>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dispUnitsLbl>
        </c:dispUnits>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chemeClr val="tx1"/>
          </a:solidFill>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1"/>
          <c:order val="1"/>
          <c:tx>
            <c:strRef>
              <c:f>TF!$R$5</c:f>
              <c:strCache>
                <c:ptCount val="1"/>
                <c:pt idx="0">
                  <c:v>MVAPICH2-X </c:v>
                </c:pt>
              </c:strCache>
            </c:strRef>
          </c:tx>
          <c:spPr>
            <a:ln w="28575" cap="rnd">
              <a:solidFill>
                <a:schemeClr val="accent2"/>
              </a:solidFill>
              <a:round/>
            </a:ln>
            <a:effectLst/>
          </c:spPr>
          <c:marker>
            <c:symbol val="none"/>
          </c:marker>
          <c:cat>
            <c:numRef>
              <c:f>TF!$P$6:$P$17</c:f>
              <c:numCache>
                <c:formatCode>General</c:formatCode>
                <c:ptCount val="12"/>
                <c:pt idx="0">
                  <c:v>1</c:v>
                </c:pt>
                <c:pt idx="1">
                  <c:v>2</c:v>
                </c:pt>
                <c:pt idx="2">
                  <c:v>4</c:v>
                </c:pt>
                <c:pt idx="3">
                  <c:v>8</c:v>
                </c:pt>
                <c:pt idx="4">
                  <c:v>16</c:v>
                </c:pt>
                <c:pt idx="5">
                  <c:v>32</c:v>
                </c:pt>
                <c:pt idx="6">
                  <c:v>64</c:v>
                </c:pt>
                <c:pt idx="7">
                  <c:v>128</c:v>
                </c:pt>
                <c:pt idx="8">
                  <c:v>256</c:v>
                </c:pt>
                <c:pt idx="9">
                  <c:v>512</c:v>
                </c:pt>
                <c:pt idx="10">
                  <c:v>1024</c:v>
                </c:pt>
                <c:pt idx="11">
                  <c:v>2048</c:v>
                </c:pt>
              </c:numCache>
            </c:numRef>
          </c:cat>
          <c:val>
            <c:numRef>
              <c:f>TF!$R$6:$R$17</c:f>
              <c:numCache>
                <c:formatCode>General</c:formatCode>
                <c:ptCount val="12"/>
                <c:pt idx="0">
                  <c:v>139.833333333333</c:v>
                </c:pt>
                <c:pt idx="1">
                  <c:v>277.56666666666598</c:v>
                </c:pt>
                <c:pt idx="2">
                  <c:v>553.19999999999902</c:v>
                </c:pt>
                <c:pt idx="3">
                  <c:v>1100</c:v>
                </c:pt>
                <c:pt idx="4">
                  <c:v>2192.3333333333298</c:v>
                </c:pt>
                <c:pt idx="5">
                  <c:v>4379</c:v>
                </c:pt>
                <c:pt idx="6">
                  <c:v>8715.3333333333303</c:v>
                </c:pt>
                <c:pt idx="7">
                  <c:v>17399.333333333299</c:v>
                </c:pt>
                <c:pt idx="8">
                  <c:v>34658.333333333299</c:v>
                </c:pt>
                <c:pt idx="9">
                  <c:v>69067</c:v>
                </c:pt>
                <c:pt idx="10">
                  <c:v>136917</c:v>
                </c:pt>
                <c:pt idx="11">
                  <c:v>267062</c:v>
                </c:pt>
              </c:numCache>
            </c:numRef>
          </c:val>
          <c:smooth val="0"/>
          <c:extLst>
            <c:ext xmlns:c16="http://schemas.microsoft.com/office/drawing/2014/chart" uri="{C3380CC4-5D6E-409C-BE32-E72D297353CC}">
              <c16:uniqueId val="{00000000-D1D4-4A7D-B3B9-44BB5AB89C78}"/>
            </c:ext>
          </c:extLst>
        </c:ser>
        <c:ser>
          <c:idx val="2"/>
          <c:order val="2"/>
          <c:tx>
            <c:strRef>
              <c:f>TF!$S$5</c:f>
              <c:strCache>
                <c:ptCount val="1"/>
                <c:pt idx="0">
                  <c:v>Ideal</c:v>
                </c:pt>
              </c:strCache>
            </c:strRef>
          </c:tx>
          <c:spPr>
            <a:ln w="28575" cap="rnd">
              <a:solidFill>
                <a:schemeClr val="accent3"/>
              </a:solidFill>
              <a:prstDash val="sysDot"/>
              <a:round/>
            </a:ln>
            <a:effectLst/>
          </c:spPr>
          <c:marker>
            <c:symbol val="circle"/>
            <c:size val="5"/>
            <c:spPr>
              <a:solidFill>
                <a:schemeClr val="accent3"/>
              </a:solidFill>
              <a:ln w="9525">
                <a:solidFill>
                  <a:schemeClr val="accent3"/>
                </a:solidFill>
              </a:ln>
              <a:effectLst/>
            </c:spPr>
          </c:marker>
          <c:cat>
            <c:numRef>
              <c:f>TF!$P$6:$P$17</c:f>
              <c:numCache>
                <c:formatCode>General</c:formatCode>
                <c:ptCount val="12"/>
                <c:pt idx="0">
                  <c:v>1</c:v>
                </c:pt>
                <c:pt idx="1">
                  <c:v>2</c:v>
                </c:pt>
                <c:pt idx="2">
                  <c:v>4</c:v>
                </c:pt>
                <c:pt idx="3">
                  <c:v>8</c:v>
                </c:pt>
                <c:pt idx="4">
                  <c:v>16</c:v>
                </c:pt>
                <c:pt idx="5">
                  <c:v>32</c:v>
                </c:pt>
                <c:pt idx="6">
                  <c:v>64</c:v>
                </c:pt>
                <c:pt idx="7">
                  <c:v>128</c:v>
                </c:pt>
                <c:pt idx="8">
                  <c:v>256</c:v>
                </c:pt>
                <c:pt idx="9">
                  <c:v>512</c:v>
                </c:pt>
                <c:pt idx="10">
                  <c:v>1024</c:v>
                </c:pt>
                <c:pt idx="11">
                  <c:v>2048</c:v>
                </c:pt>
              </c:numCache>
            </c:numRef>
          </c:cat>
          <c:val>
            <c:numRef>
              <c:f>TF!$S$6:$S$17</c:f>
              <c:numCache>
                <c:formatCode>General</c:formatCode>
                <c:ptCount val="12"/>
                <c:pt idx="0">
                  <c:v>141.433333333333</c:v>
                </c:pt>
                <c:pt idx="1">
                  <c:v>282.86666666666599</c:v>
                </c:pt>
                <c:pt idx="2">
                  <c:v>565.73333333333198</c:v>
                </c:pt>
                <c:pt idx="3">
                  <c:v>1131.466666666664</c:v>
                </c:pt>
                <c:pt idx="4">
                  <c:v>2262.9333333333279</c:v>
                </c:pt>
                <c:pt idx="5">
                  <c:v>4525.8666666666559</c:v>
                </c:pt>
                <c:pt idx="6">
                  <c:v>9051.7333333333117</c:v>
                </c:pt>
                <c:pt idx="7">
                  <c:v>18103.466666666623</c:v>
                </c:pt>
                <c:pt idx="8">
                  <c:v>36206.933333333247</c:v>
                </c:pt>
                <c:pt idx="9">
                  <c:v>72413.866666666494</c:v>
                </c:pt>
                <c:pt idx="10">
                  <c:v>144827.73333333299</c:v>
                </c:pt>
                <c:pt idx="11">
                  <c:v>289655.46666666598</c:v>
                </c:pt>
              </c:numCache>
            </c:numRef>
          </c:val>
          <c:smooth val="0"/>
          <c:extLst>
            <c:ext xmlns:c16="http://schemas.microsoft.com/office/drawing/2014/chart" uri="{C3380CC4-5D6E-409C-BE32-E72D297353CC}">
              <c16:uniqueId val="{00000001-D1D4-4A7D-B3B9-44BB5AB89C78}"/>
            </c:ext>
          </c:extLst>
        </c:ser>
        <c:dLbls>
          <c:showLegendKey val="0"/>
          <c:showVal val="0"/>
          <c:showCatName val="0"/>
          <c:showSerName val="0"/>
          <c:showPercent val="0"/>
          <c:showBubbleSize val="0"/>
        </c:dLbls>
        <c:smooth val="0"/>
        <c:axId val="1083118495"/>
        <c:axId val="966447039"/>
        <c:extLst>
          <c:ext xmlns:c15="http://schemas.microsoft.com/office/drawing/2012/chart" uri="{02D57815-91ED-43cb-92C2-25804820EDAC}">
            <c15:filteredLineSeries>
              <c15:ser>
                <c:idx val="0"/>
                <c:order val="0"/>
                <c:tx>
                  <c:strRef>
                    <c:extLst>
                      <c:ext uri="{02D57815-91ED-43cb-92C2-25804820EDAC}">
                        <c15:formulaRef>
                          <c15:sqref>TF!$Q$5</c15:sqref>
                        </c15:formulaRef>
                      </c:ext>
                    </c:extLst>
                    <c:strCache>
                      <c:ptCount val="1"/>
                      <c:pt idx="0">
                        <c:v>IMPI</c:v>
                      </c:pt>
                    </c:strCache>
                  </c:strRef>
                </c:tx>
                <c:spPr>
                  <a:ln w="28575" cap="rnd">
                    <a:solidFill>
                      <a:schemeClr val="accent1"/>
                    </a:solidFill>
                    <a:round/>
                  </a:ln>
                  <a:effectLst/>
                </c:spPr>
                <c:marker>
                  <c:symbol val="none"/>
                </c:marker>
                <c:cat>
                  <c:numRef>
                    <c:extLst>
                      <c:ext uri="{02D57815-91ED-43cb-92C2-25804820EDAC}">
                        <c15:formulaRef>
                          <c15:sqref>TF!$P$6:$P$17</c15:sqref>
                        </c15:formulaRef>
                      </c:ext>
                    </c:extLst>
                    <c:numCache>
                      <c:formatCode>General</c:formatCode>
                      <c:ptCount val="12"/>
                      <c:pt idx="0">
                        <c:v>1</c:v>
                      </c:pt>
                      <c:pt idx="1">
                        <c:v>2</c:v>
                      </c:pt>
                      <c:pt idx="2">
                        <c:v>4</c:v>
                      </c:pt>
                      <c:pt idx="3">
                        <c:v>8</c:v>
                      </c:pt>
                      <c:pt idx="4">
                        <c:v>16</c:v>
                      </c:pt>
                      <c:pt idx="5">
                        <c:v>32</c:v>
                      </c:pt>
                      <c:pt idx="6">
                        <c:v>64</c:v>
                      </c:pt>
                      <c:pt idx="7">
                        <c:v>128</c:v>
                      </c:pt>
                      <c:pt idx="8">
                        <c:v>256</c:v>
                      </c:pt>
                      <c:pt idx="9">
                        <c:v>512</c:v>
                      </c:pt>
                      <c:pt idx="10">
                        <c:v>1024</c:v>
                      </c:pt>
                      <c:pt idx="11">
                        <c:v>2048</c:v>
                      </c:pt>
                    </c:numCache>
                  </c:numRef>
                </c:cat>
                <c:val>
                  <c:numRef>
                    <c:extLst>
                      <c:ext uri="{02D57815-91ED-43cb-92C2-25804820EDAC}">
                        <c15:formulaRef>
                          <c15:sqref>TF!$Q$6:$Q$17</c15:sqref>
                        </c15:formulaRef>
                      </c:ext>
                    </c:extLst>
                    <c:numCache>
                      <c:formatCode>General</c:formatCode>
                      <c:ptCount val="12"/>
                      <c:pt idx="0">
                        <c:v>141.433333333333</c:v>
                      </c:pt>
                      <c:pt idx="1">
                        <c:v>281.599999999999</c:v>
                      </c:pt>
                      <c:pt idx="2">
                        <c:v>554.53333333333296</c:v>
                      </c:pt>
                      <c:pt idx="3">
                        <c:v>1104.3333333333301</c:v>
                      </c:pt>
                      <c:pt idx="4">
                        <c:v>2194</c:v>
                      </c:pt>
                      <c:pt idx="5">
                        <c:v>4383.6666666666597</c:v>
                      </c:pt>
                      <c:pt idx="6">
                        <c:v>8736.3333333333303</c:v>
                      </c:pt>
                      <c:pt idx="7">
                        <c:v>17415.333333333299</c:v>
                      </c:pt>
                      <c:pt idx="8">
                        <c:v>34681.666666666599</c:v>
                      </c:pt>
                      <c:pt idx="9">
                        <c:v>68939.666666666599</c:v>
                      </c:pt>
                      <c:pt idx="10">
                        <c:v>137534.39000000001</c:v>
                      </c:pt>
                      <c:pt idx="11">
                        <c:v>273455.66666666599</c:v>
                      </c:pt>
                    </c:numCache>
                  </c:numRef>
                </c:val>
                <c:smooth val="0"/>
                <c:extLst>
                  <c:ext xmlns:c16="http://schemas.microsoft.com/office/drawing/2014/chart" uri="{C3380CC4-5D6E-409C-BE32-E72D297353CC}">
                    <c16:uniqueId val="{00000002-D1D4-4A7D-B3B9-44BB5AB89C78}"/>
                  </c:ext>
                </c:extLst>
              </c15:ser>
            </c15:filteredLineSeries>
          </c:ext>
        </c:extLst>
      </c:lineChart>
      <c:catAx>
        <c:axId val="1083118495"/>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dirty="0"/>
                  <a:t>Nodes</a:t>
                </a: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966447039"/>
        <c:crosses val="autoZero"/>
        <c:auto val="1"/>
        <c:lblAlgn val="ctr"/>
        <c:lblOffset val="100"/>
        <c:noMultiLvlLbl val="0"/>
      </c:catAx>
      <c:valAx>
        <c:axId val="966447039"/>
        <c:scaling>
          <c:logBase val="2"/>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dirty="0"/>
                  <a:t>Images per sec</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08311849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chemeClr val="tx1"/>
          </a:solidFill>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0"/>
          <c:order val="0"/>
          <c:tx>
            <c:strRef>
              <c:f>'Intra-pt2pt'!$D$6</c:f>
              <c:strCache>
                <c:ptCount val="1"/>
                <c:pt idx="0">
                  <c:v>cray-mpich</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'Intra-pt2pt'!$A$19:$A$29</c:f>
              <c:strCache>
                <c:ptCount val="11"/>
                <c:pt idx="0">
                  <c:v>4KB</c:v>
                </c:pt>
                <c:pt idx="1">
                  <c:v>8KB</c:v>
                </c:pt>
                <c:pt idx="2">
                  <c:v>16KB</c:v>
                </c:pt>
                <c:pt idx="3">
                  <c:v>32KB</c:v>
                </c:pt>
                <c:pt idx="4">
                  <c:v>64KB</c:v>
                </c:pt>
                <c:pt idx="5">
                  <c:v>128KB</c:v>
                </c:pt>
                <c:pt idx="6">
                  <c:v>256KB</c:v>
                </c:pt>
                <c:pt idx="7">
                  <c:v>512KB</c:v>
                </c:pt>
                <c:pt idx="8">
                  <c:v>1MB</c:v>
                </c:pt>
                <c:pt idx="9">
                  <c:v>2MB</c:v>
                </c:pt>
                <c:pt idx="10">
                  <c:v>4MB</c:v>
                </c:pt>
              </c:strCache>
            </c:strRef>
          </c:cat>
          <c:val>
            <c:numRef>
              <c:f>'Intra-pt2pt'!$D$19:$D$29</c:f>
              <c:numCache>
                <c:formatCode>General</c:formatCode>
                <c:ptCount val="11"/>
                <c:pt idx="0">
                  <c:v>5566.02</c:v>
                </c:pt>
                <c:pt idx="1">
                  <c:v>6740.06</c:v>
                </c:pt>
                <c:pt idx="2">
                  <c:v>6194.28</c:v>
                </c:pt>
                <c:pt idx="3">
                  <c:v>8596.44</c:v>
                </c:pt>
                <c:pt idx="4">
                  <c:v>11569.94</c:v>
                </c:pt>
                <c:pt idx="5">
                  <c:v>13858.02</c:v>
                </c:pt>
                <c:pt idx="6">
                  <c:v>15778.19</c:v>
                </c:pt>
                <c:pt idx="7">
                  <c:v>16224.25</c:v>
                </c:pt>
                <c:pt idx="8">
                  <c:v>17303.37</c:v>
                </c:pt>
                <c:pt idx="9">
                  <c:v>17847.439999999999</c:v>
                </c:pt>
                <c:pt idx="10">
                  <c:v>18031.18</c:v>
                </c:pt>
              </c:numCache>
            </c:numRef>
          </c:val>
          <c:smooth val="0"/>
          <c:extLst>
            <c:ext xmlns:c16="http://schemas.microsoft.com/office/drawing/2014/chart" uri="{C3380CC4-5D6E-409C-BE32-E72D297353CC}">
              <c16:uniqueId val="{00000000-5E57-4C4F-9B43-CC6669A1C0D8}"/>
            </c:ext>
          </c:extLst>
        </c:ser>
        <c:ser>
          <c:idx val="1"/>
          <c:order val="1"/>
          <c:tx>
            <c:strRef>
              <c:f>'Intra-pt2pt'!$E$6</c:f>
              <c:strCache>
                <c:ptCount val="1"/>
                <c:pt idx="0">
                  <c:v>MVP-4.0b</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'Intra-pt2pt'!$A$19:$A$29</c:f>
              <c:strCache>
                <c:ptCount val="11"/>
                <c:pt idx="0">
                  <c:v>4KB</c:v>
                </c:pt>
                <c:pt idx="1">
                  <c:v>8KB</c:v>
                </c:pt>
                <c:pt idx="2">
                  <c:v>16KB</c:v>
                </c:pt>
                <c:pt idx="3">
                  <c:v>32KB</c:v>
                </c:pt>
                <c:pt idx="4">
                  <c:v>64KB</c:v>
                </c:pt>
                <c:pt idx="5">
                  <c:v>128KB</c:v>
                </c:pt>
                <c:pt idx="6">
                  <c:v>256KB</c:v>
                </c:pt>
                <c:pt idx="7">
                  <c:v>512KB</c:v>
                </c:pt>
                <c:pt idx="8">
                  <c:v>1MB</c:v>
                </c:pt>
                <c:pt idx="9">
                  <c:v>2MB</c:v>
                </c:pt>
                <c:pt idx="10">
                  <c:v>4MB</c:v>
                </c:pt>
              </c:strCache>
            </c:strRef>
          </c:cat>
          <c:val>
            <c:numRef>
              <c:f>'Intra-pt2pt'!$E$19:$E$29</c:f>
              <c:numCache>
                <c:formatCode>General</c:formatCode>
                <c:ptCount val="11"/>
                <c:pt idx="0">
                  <c:v>18025.86</c:v>
                </c:pt>
                <c:pt idx="1">
                  <c:v>22372.46</c:v>
                </c:pt>
                <c:pt idx="2">
                  <c:v>10795.9</c:v>
                </c:pt>
                <c:pt idx="3">
                  <c:v>13880.03</c:v>
                </c:pt>
                <c:pt idx="4">
                  <c:v>18672.64</c:v>
                </c:pt>
                <c:pt idx="5">
                  <c:v>21360.39</c:v>
                </c:pt>
                <c:pt idx="6">
                  <c:v>21554.85</c:v>
                </c:pt>
                <c:pt idx="7">
                  <c:v>22198.06</c:v>
                </c:pt>
                <c:pt idx="8">
                  <c:v>23319.05</c:v>
                </c:pt>
                <c:pt idx="9">
                  <c:v>24068.639999999999</c:v>
                </c:pt>
                <c:pt idx="10">
                  <c:v>24475.11</c:v>
                </c:pt>
              </c:numCache>
            </c:numRef>
          </c:val>
          <c:smooth val="0"/>
          <c:extLst>
            <c:ext xmlns:c16="http://schemas.microsoft.com/office/drawing/2014/chart" uri="{C3380CC4-5D6E-409C-BE32-E72D297353CC}">
              <c16:uniqueId val="{00000001-5E57-4C4F-9B43-CC6669A1C0D8}"/>
            </c:ext>
          </c:extLst>
        </c:ser>
        <c:dLbls>
          <c:showLegendKey val="0"/>
          <c:showVal val="0"/>
          <c:showCatName val="0"/>
          <c:showSerName val="0"/>
          <c:showPercent val="0"/>
          <c:showBubbleSize val="0"/>
        </c:dLbls>
        <c:marker val="1"/>
        <c:smooth val="0"/>
        <c:axId val="1634659759"/>
        <c:axId val="1634657359"/>
      </c:lineChart>
      <c:catAx>
        <c:axId val="1634659759"/>
        <c:scaling>
          <c:orientation val="minMax"/>
        </c:scaling>
        <c:delete val="0"/>
        <c:axPos val="b"/>
        <c:title>
          <c:tx>
            <c:rich>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r>
                  <a:rPr lang="en-US"/>
                  <a:t>Message Size (bytes)</a:t>
                </a:r>
              </a:p>
            </c:rich>
          </c:tx>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634657359"/>
        <c:crosses val="autoZero"/>
        <c:auto val="1"/>
        <c:lblAlgn val="ctr"/>
        <c:lblOffset val="100"/>
        <c:noMultiLvlLbl val="0"/>
      </c:catAx>
      <c:valAx>
        <c:axId val="1634657359"/>
        <c:scaling>
          <c:orientation val="minMax"/>
          <c:max val="25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r>
                  <a:rPr lang="en-US" dirty="0"/>
                  <a:t>Uni-Bandwidth (MB/s)</a:t>
                </a:r>
              </a:p>
            </c:rich>
          </c:tx>
          <c:overlay val="0"/>
          <c:spPr>
            <a:noFill/>
            <a:ln>
              <a:noFill/>
            </a:ln>
            <a:effectLst/>
          </c:spPr>
          <c:txPr>
            <a:bodyPr rot="-54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634659759"/>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200">
          <a:solidFill>
            <a:sysClr val="windowText" lastClr="000000"/>
          </a:solidFill>
        </a:defRPr>
      </a:pPr>
      <a:endParaRPr lang="en-US"/>
    </a:p>
  </c:txPr>
  <c:externalData r:id="rId4">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210671659719486"/>
          <c:y val="4.3714069375924022E-2"/>
          <c:w val="0.75702655779037598"/>
          <c:h val="0.74755962772667839"/>
        </c:manualLayout>
      </c:layout>
      <c:barChart>
        <c:barDir val="col"/>
        <c:grouping val="clustered"/>
        <c:varyColors val="0"/>
        <c:ser>
          <c:idx val="0"/>
          <c:order val="0"/>
          <c:tx>
            <c:strRef>
              <c:f>Sheet1!$B$1</c:f>
              <c:strCache>
                <c:ptCount val="1"/>
                <c:pt idx="0">
                  <c:v>Intel MPI 2024.1</c:v>
                </c:pt>
              </c:strCache>
            </c:strRef>
          </c:tx>
          <c:spPr>
            <a:solidFill>
              <a:schemeClr val="accent1"/>
            </a:solidFill>
            <a:ln>
              <a:noFill/>
            </a:ln>
            <a:effectLst/>
          </c:spPr>
          <c:invertIfNegative val="0"/>
          <c:cat>
            <c:numRef>
              <c:f>Sheet1!$A$2:$A$4</c:f>
              <c:numCache>
                <c:formatCode>General</c:formatCode>
                <c:ptCount val="3"/>
                <c:pt idx="0">
                  <c:v>32</c:v>
                </c:pt>
                <c:pt idx="1">
                  <c:v>64</c:v>
                </c:pt>
                <c:pt idx="2">
                  <c:v>128</c:v>
                </c:pt>
              </c:numCache>
            </c:numRef>
          </c:cat>
          <c:val>
            <c:numRef>
              <c:f>Sheet1!$B$2:$B$4</c:f>
              <c:numCache>
                <c:formatCode>General</c:formatCode>
                <c:ptCount val="3"/>
                <c:pt idx="0">
                  <c:v>723.4</c:v>
                </c:pt>
                <c:pt idx="1">
                  <c:v>1033.5999999999999</c:v>
                </c:pt>
                <c:pt idx="2">
                  <c:v>1314.24</c:v>
                </c:pt>
              </c:numCache>
            </c:numRef>
          </c:val>
          <c:extLst>
            <c:ext xmlns:c16="http://schemas.microsoft.com/office/drawing/2014/chart" uri="{C3380CC4-5D6E-409C-BE32-E72D297353CC}">
              <c16:uniqueId val="{00000000-58E7-FE48-9E1D-D2F23B86B30A}"/>
            </c:ext>
          </c:extLst>
        </c:ser>
        <c:ser>
          <c:idx val="1"/>
          <c:order val="1"/>
          <c:tx>
            <c:strRef>
              <c:f>Sheet1!$C$1</c:f>
              <c:strCache>
                <c:ptCount val="1"/>
                <c:pt idx="0">
                  <c:v>MVAPICH-Plus 4.0a</c:v>
                </c:pt>
              </c:strCache>
            </c:strRef>
          </c:tx>
          <c:spPr>
            <a:solidFill>
              <a:schemeClr val="accent2"/>
            </a:solidFill>
            <a:ln>
              <a:noFill/>
            </a:ln>
            <a:effectLst/>
          </c:spPr>
          <c:invertIfNegative val="0"/>
          <c:cat>
            <c:numRef>
              <c:f>Sheet1!$A$2:$A$4</c:f>
              <c:numCache>
                <c:formatCode>General</c:formatCode>
                <c:ptCount val="3"/>
                <c:pt idx="0">
                  <c:v>32</c:v>
                </c:pt>
                <c:pt idx="1">
                  <c:v>64</c:v>
                </c:pt>
                <c:pt idx="2">
                  <c:v>128</c:v>
                </c:pt>
              </c:numCache>
            </c:numRef>
          </c:cat>
          <c:val>
            <c:numRef>
              <c:f>Sheet1!$C$2:$C$4</c:f>
              <c:numCache>
                <c:formatCode>General</c:formatCode>
                <c:ptCount val="3"/>
                <c:pt idx="0">
                  <c:v>1216.0999999999999</c:v>
                </c:pt>
                <c:pt idx="1">
                  <c:v>1390.5</c:v>
                </c:pt>
                <c:pt idx="2">
                  <c:v>1537.32</c:v>
                </c:pt>
              </c:numCache>
            </c:numRef>
          </c:val>
          <c:extLst>
            <c:ext xmlns:c16="http://schemas.microsoft.com/office/drawing/2014/chart" uri="{C3380CC4-5D6E-409C-BE32-E72D297353CC}">
              <c16:uniqueId val="{00000001-58E7-FE48-9E1D-D2F23B86B30A}"/>
            </c:ext>
          </c:extLst>
        </c:ser>
        <c:dLbls>
          <c:showLegendKey val="0"/>
          <c:showVal val="0"/>
          <c:showCatName val="0"/>
          <c:showSerName val="0"/>
          <c:showPercent val="0"/>
          <c:showBubbleSize val="0"/>
        </c:dLbls>
        <c:gapWidth val="150"/>
        <c:axId val="2053464319"/>
        <c:axId val="1958594815"/>
      </c:barChart>
      <c:catAx>
        <c:axId val="2053464319"/>
        <c:scaling>
          <c:orientation val="minMax"/>
        </c:scaling>
        <c:delete val="0"/>
        <c:axPos val="b"/>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dirty="0"/>
                  <a:t>Batch Size</a:t>
                </a:r>
              </a:p>
            </c:rich>
          </c:tx>
          <c:layout>
            <c:manualLayout>
              <c:xMode val="edge"/>
              <c:yMode val="edge"/>
              <c:x val="0.42594980314960629"/>
              <c:y val="0.8702423492322817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58594815"/>
        <c:crosses val="autoZero"/>
        <c:auto val="1"/>
        <c:lblAlgn val="ctr"/>
        <c:lblOffset val="100"/>
        <c:noMultiLvlLbl val="0"/>
      </c:catAx>
      <c:valAx>
        <c:axId val="195859481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dirty="0"/>
                  <a:t>Throughput (GFlops/s)</a:t>
                </a:r>
              </a:p>
            </c:rich>
          </c:tx>
          <c:layout>
            <c:manualLayout>
              <c:xMode val="edge"/>
              <c:yMode val="edge"/>
              <c:x val="2.0215836766972452E-2"/>
              <c:y val="9.3110026505749566E-2"/>
            </c:manualLayout>
          </c:layout>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53464319"/>
        <c:crosses val="autoZero"/>
        <c:crossBetween val="between"/>
      </c:valAx>
      <c:spPr>
        <a:noFill/>
        <a:ln>
          <a:noFill/>
        </a:ln>
        <a:effectLst/>
      </c:spPr>
    </c:plotArea>
    <c:legend>
      <c:legendPos val="b"/>
      <c:layout>
        <c:manualLayout>
          <c:xMode val="edge"/>
          <c:yMode val="edge"/>
          <c:x val="0.18670178645287683"/>
          <c:y val="4.2122122523769644E-2"/>
          <c:w val="0.37575066630935733"/>
          <c:h val="0.19213123414869837"/>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210671659719486"/>
          <c:y val="4.3714069375924022E-2"/>
          <c:w val="0.75702655779037598"/>
          <c:h val="0.74755962772667839"/>
        </c:manualLayout>
      </c:layout>
      <c:barChart>
        <c:barDir val="col"/>
        <c:grouping val="clustered"/>
        <c:varyColors val="0"/>
        <c:ser>
          <c:idx val="0"/>
          <c:order val="0"/>
          <c:tx>
            <c:strRef>
              <c:f>Sheet1!$B$1</c:f>
              <c:strCache>
                <c:ptCount val="1"/>
                <c:pt idx="0">
                  <c:v>Intel MPI 2024.1</c:v>
                </c:pt>
              </c:strCache>
            </c:strRef>
          </c:tx>
          <c:spPr>
            <a:solidFill>
              <a:schemeClr val="accent1"/>
            </a:solidFill>
            <a:ln>
              <a:noFill/>
            </a:ln>
            <a:effectLst/>
          </c:spPr>
          <c:invertIfNegative val="0"/>
          <c:cat>
            <c:numRef>
              <c:f>Sheet1!$A$2:$A$4</c:f>
              <c:numCache>
                <c:formatCode>General</c:formatCode>
                <c:ptCount val="3"/>
                <c:pt idx="0">
                  <c:v>32</c:v>
                </c:pt>
                <c:pt idx="1">
                  <c:v>64</c:v>
                </c:pt>
                <c:pt idx="2">
                  <c:v>128</c:v>
                </c:pt>
              </c:numCache>
            </c:numRef>
          </c:cat>
          <c:val>
            <c:numRef>
              <c:f>Sheet1!$B$2:$B$4</c:f>
              <c:numCache>
                <c:formatCode>General</c:formatCode>
                <c:ptCount val="3"/>
                <c:pt idx="0">
                  <c:v>1615.22</c:v>
                </c:pt>
                <c:pt idx="1">
                  <c:v>2232.46</c:v>
                </c:pt>
                <c:pt idx="2">
                  <c:v>2765.48</c:v>
                </c:pt>
              </c:numCache>
            </c:numRef>
          </c:val>
          <c:extLst>
            <c:ext xmlns:c16="http://schemas.microsoft.com/office/drawing/2014/chart" uri="{C3380CC4-5D6E-409C-BE32-E72D297353CC}">
              <c16:uniqueId val="{00000000-2E0B-6141-B68D-56AC10199F1C}"/>
            </c:ext>
          </c:extLst>
        </c:ser>
        <c:ser>
          <c:idx val="1"/>
          <c:order val="1"/>
          <c:tx>
            <c:strRef>
              <c:f>Sheet1!$C$1</c:f>
              <c:strCache>
                <c:ptCount val="1"/>
                <c:pt idx="0">
                  <c:v>MVAPICH-Plus 4.0a</c:v>
                </c:pt>
              </c:strCache>
            </c:strRef>
          </c:tx>
          <c:spPr>
            <a:solidFill>
              <a:schemeClr val="accent2"/>
            </a:solidFill>
            <a:ln>
              <a:noFill/>
            </a:ln>
            <a:effectLst/>
          </c:spPr>
          <c:invertIfNegative val="0"/>
          <c:cat>
            <c:numRef>
              <c:f>Sheet1!$A$2:$A$4</c:f>
              <c:numCache>
                <c:formatCode>General</c:formatCode>
                <c:ptCount val="3"/>
                <c:pt idx="0">
                  <c:v>32</c:v>
                </c:pt>
                <c:pt idx="1">
                  <c:v>64</c:v>
                </c:pt>
                <c:pt idx="2">
                  <c:v>128</c:v>
                </c:pt>
              </c:numCache>
            </c:numRef>
          </c:cat>
          <c:val>
            <c:numRef>
              <c:f>Sheet1!$C$2:$C$4</c:f>
              <c:numCache>
                <c:formatCode>General</c:formatCode>
                <c:ptCount val="3"/>
                <c:pt idx="0">
                  <c:v>1858.28</c:v>
                </c:pt>
                <c:pt idx="1">
                  <c:v>2456.2600000000002</c:v>
                </c:pt>
                <c:pt idx="2">
                  <c:v>2858.22</c:v>
                </c:pt>
              </c:numCache>
            </c:numRef>
          </c:val>
          <c:extLst>
            <c:ext xmlns:c16="http://schemas.microsoft.com/office/drawing/2014/chart" uri="{C3380CC4-5D6E-409C-BE32-E72D297353CC}">
              <c16:uniqueId val="{00000001-2E0B-6141-B68D-56AC10199F1C}"/>
            </c:ext>
          </c:extLst>
        </c:ser>
        <c:dLbls>
          <c:showLegendKey val="0"/>
          <c:showVal val="0"/>
          <c:showCatName val="0"/>
          <c:showSerName val="0"/>
          <c:showPercent val="0"/>
          <c:showBubbleSize val="0"/>
        </c:dLbls>
        <c:gapWidth val="150"/>
        <c:axId val="2053464319"/>
        <c:axId val="1958594815"/>
      </c:barChart>
      <c:catAx>
        <c:axId val="2053464319"/>
        <c:scaling>
          <c:orientation val="minMax"/>
        </c:scaling>
        <c:delete val="0"/>
        <c:axPos val="b"/>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dirty="0"/>
                  <a:t>Batch Size</a:t>
                </a:r>
              </a:p>
            </c:rich>
          </c:tx>
          <c:layout>
            <c:manualLayout>
              <c:xMode val="edge"/>
              <c:yMode val="edge"/>
              <c:x val="0.42594980314960629"/>
              <c:y val="0.8702423492322817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58594815"/>
        <c:crosses val="autoZero"/>
        <c:auto val="1"/>
        <c:lblAlgn val="ctr"/>
        <c:lblOffset val="100"/>
        <c:noMultiLvlLbl val="0"/>
      </c:catAx>
      <c:valAx>
        <c:axId val="195859481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dirty="0"/>
                  <a:t>Throughput (GFlops/s)</a:t>
                </a:r>
              </a:p>
            </c:rich>
          </c:tx>
          <c:layout>
            <c:manualLayout>
              <c:xMode val="edge"/>
              <c:yMode val="edge"/>
              <c:x val="2.0215836766972452E-2"/>
              <c:y val="9.3110026505749566E-2"/>
            </c:manualLayout>
          </c:layout>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53464319"/>
        <c:crosses val="autoZero"/>
        <c:crossBetween val="between"/>
      </c:valAx>
      <c:spPr>
        <a:noFill/>
        <a:ln>
          <a:noFill/>
        </a:ln>
        <a:effectLst/>
      </c:spPr>
    </c:plotArea>
    <c:legend>
      <c:legendPos val="b"/>
      <c:layout>
        <c:manualLayout>
          <c:xMode val="edge"/>
          <c:yMode val="edge"/>
          <c:x val="0.18670178645287683"/>
          <c:y val="4.2122122523769644E-2"/>
          <c:w val="0.37575066630935733"/>
          <c:h val="0.19213123414869837"/>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210671659719486"/>
          <c:y val="4.3714069375924022E-2"/>
          <c:w val="0.75702655779037598"/>
          <c:h val="0.74755962772667839"/>
        </c:manualLayout>
      </c:layout>
      <c:barChart>
        <c:barDir val="col"/>
        <c:grouping val="clustered"/>
        <c:varyColors val="0"/>
        <c:ser>
          <c:idx val="0"/>
          <c:order val="0"/>
          <c:tx>
            <c:strRef>
              <c:f>Sheet1!$B$1</c:f>
              <c:strCache>
                <c:ptCount val="1"/>
                <c:pt idx="0">
                  <c:v>Intel MPI 2024.1</c:v>
                </c:pt>
              </c:strCache>
            </c:strRef>
          </c:tx>
          <c:spPr>
            <a:solidFill>
              <a:schemeClr val="accent1"/>
            </a:solidFill>
            <a:ln>
              <a:noFill/>
            </a:ln>
            <a:effectLst/>
          </c:spPr>
          <c:invertIfNegative val="0"/>
          <c:cat>
            <c:numRef>
              <c:f>Sheet1!$A$2:$A$4</c:f>
              <c:numCache>
                <c:formatCode>General</c:formatCode>
                <c:ptCount val="3"/>
                <c:pt idx="0">
                  <c:v>32</c:v>
                </c:pt>
                <c:pt idx="1">
                  <c:v>64</c:v>
                </c:pt>
                <c:pt idx="2">
                  <c:v>128</c:v>
                </c:pt>
              </c:numCache>
            </c:numRef>
          </c:cat>
          <c:val>
            <c:numRef>
              <c:f>Sheet1!$B$2:$B$4</c:f>
              <c:numCache>
                <c:formatCode>General</c:formatCode>
                <c:ptCount val="3"/>
                <c:pt idx="0">
                  <c:v>2531.4</c:v>
                </c:pt>
                <c:pt idx="1">
                  <c:v>3765.52</c:v>
                </c:pt>
                <c:pt idx="2">
                  <c:v>4932.68</c:v>
                </c:pt>
              </c:numCache>
            </c:numRef>
          </c:val>
          <c:extLst>
            <c:ext xmlns:c16="http://schemas.microsoft.com/office/drawing/2014/chart" uri="{C3380CC4-5D6E-409C-BE32-E72D297353CC}">
              <c16:uniqueId val="{00000000-F3D7-194F-8624-27DB7865FAAE}"/>
            </c:ext>
          </c:extLst>
        </c:ser>
        <c:ser>
          <c:idx val="1"/>
          <c:order val="1"/>
          <c:tx>
            <c:strRef>
              <c:f>Sheet1!$C$1</c:f>
              <c:strCache>
                <c:ptCount val="1"/>
                <c:pt idx="0">
                  <c:v>MVAPICH-Plus 4.0a</c:v>
                </c:pt>
              </c:strCache>
            </c:strRef>
          </c:tx>
          <c:spPr>
            <a:solidFill>
              <a:schemeClr val="accent2"/>
            </a:solidFill>
            <a:ln>
              <a:noFill/>
            </a:ln>
            <a:effectLst/>
          </c:spPr>
          <c:invertIfNegative val="0"/>
          <c:cat>
            <c:numRef>
              <c:f>Sheet1!$A$2:$A$4</c:f>
              <c:numCache>
                <c:formatCode>General</c:formatCode>
                <c:ptCount val="3"/>
                <c:pt idx="0">
                  <c:v>32</c:v>
                </c:pt>
                <c:pt idx="1">
                  <c:v>64</c:v>
                </c:pt>
                <c:pt idx="2">
                  <c:v>128</c:v>
                </c:pt>
              </c:numCache>
            </c:numRef>
          </c:cat>
          <c:val>
            <c:numRef>
              <c:f>Sheet1!$C$2:$C$4</c:f>
              <c:numCache>
                <c:formatCode>General</c:formatCode>
                <c:ptCount val="3"/>
                <c:pt idx="0">
                  <c:v>3519.66</c:v>
                </c:pt>
                <c:pt idx="1">
                  <c:v>4686.62</c:v>
                </c:pt>
                <c:pt idx="2">
                  <c:v>5536.4</c:v>
                </c:pt>
              </c:numCache>
            </c:numRef>
          </c:val>
          <c:extLst>
            <c:ext xmlns:c16="http://schemas.microsoft.com/office/drawing/2014/chart" uri="{C3380CC4-5D6E-409C-BE32-E72D297353CC}">
              <c16:uniqueId val="{00000001-F3D7-194F-8624-27DB7865FAAE}"/>
            </c:ext>
          </c:extLst>
        </c:ser>
        <c:dLbls>
          <c:showLegendKey val="0"/>
          <c:showVal val="0"/>
          <c:showCatName val="0"/>
          <c:showSerName val="0"/>
          <c:showPercent val="0"/>
          <c:showBubbleSize val="0"/>
        </c:dLbls>
        <c:gapWidth val="150"/>
        <c:axId val="2053464319"/>
        <c:axId val="1958594815"/>
      </c:barChart>
      <c:catAx>
        <c:axId val="2053464319"/>
        <c:scaling>
          <c:orientation val="minMax"/>
        </c:scaling>
        <c:delete val="0"/>
        <c:axPos val="b"/>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dirty="0"/>
                  <a:t>Batch Size</a:t>
                </a:r>
              </a:p>
            </c:rich>
          </c:tx>
          <c:layout>
            <c:manualLayout>
              <c:xMode val="edge"/>
              <c:yMode val="edge"/>
              <c:x val="0.42594980314960629"/>
              <c:y val="0.8702423492322817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58594815"/>
        <c:crosses val="autoZero"/>
        <c:auto val="1"/>
        <c:lblAlgn val="ctr"/>
        <c:lblOffset val="100"/>
        <c:noMultiLvlLbl val="0"/>
      </c:catAx>
      <c:valAx>
        <c:axId val="195859481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dirty="0"/>
                  <a:t>Throughput (GFlops/s)</a:t>
                </a:r>
              </a:p>
            </c:rich>
          </c:tx>
          <c:layout>
            <c:manualLayout>
              <c:xMode val="edge"/>
              <c:yMode val="edge"/>
              <c:x val="2.0215836766972452E-2"/>
              <c:y val="9.3110026505749566E-2"/>
            </c:manualLayout>
          </c:layout>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53464319"/>
        <c:crosses val="autoZero"/>
        <c:crossBetween val="between"/>
      </c:valAx>
      <c:spPr>
        <a:noFill/>
        <a:ln>
          <a:noFill/>
        </a:ln>
        <a:effectLst/>
      </c:spPr>
    </c:plotArea>
    <c:legend>
      <c:legendPos val="b"/>
      <c:layout>
        <c:manualLayout>
          <c:xMode val="edge"/>
          <c:yMode val="edge"/>
          <c:x val="0.18670178645287683"/>
          <c:y val="4.2122122523769644E-2"/>
          <c:w val="0.37575066630935733"/>
          <c:h val="0.19213123414869837"/>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altLang="zh-CN" sz="1800" dirty="0">
                <a:solidFill>
                  <a:schemeClr val="bg1">
                    <a:lumMod val="60000"/>
                    <a:lumOff val="40000"/>
                  </a:schemeClr>
                </a:solidFill>
              </a:rPr>
              <a:t>All-to-All runtime / timestep (PSDNS)</a:t>
            </a:r>
          </a:p>
        </c:rich>
      </c:tx>
      <c:layout>
        <c:manualLayout>
          <c:xMode val="edge"/>
          <c:yMode val="edge"/>
          <c:x val="0.10913159859821712"/>
          <c:y val="3.0735098841489596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4742696234885908"/>
          <c:y val="0.15605813363138893"/>
          <c:w val="0.83943304771616634"/>
          <c:h val="0.67416398855691551"/>
        </c:manualLayout>
      </c:layout>
      <c:barChart>
        <c:barDir val="col"/>
        <c:grouping val="clustered"/>
        <c:varyColors val="0"/>
        <c:ser>
          <c:idx val="0"/>
          <c:order val="0"/>
          <c:tx>
            <c:strRef>
              <c:f>Sheet1!$B$1</c:f>
              <c:strCache>
                <c:ptCount val="1"/>
                <c:pt idx="0">
                  <c:v>MVAPICH2-GDR-2.3.7 + Compression (zfp rate: 24)</c:v>
                </c:pt>
              </c:strCache>
            </c:strRef>
          </c:tx>
          <c:spPr>
            <a:solidFill>
              <a:srgbClr val="0070C0"/>
            </a:solidFill>
            <a:ln>
              <a:noFill/>
            </a:ln>
            <a:effectLst/>
          </c:spPr>
          <c:invertIfNegative val="0"/>
          <c:cat>
            <c:numRef>
              <c:f>Sheet1!$A$2:$A$6</c:f>
              <c:numCache>
                <c:formatCode>General</c:formatCode>
                <c:ptCount val="5"/>
                <c:pt idx="0">
                  <c:v>16</c:v>
                </c:pt>
                <c:pt idx="1">
                  <c:v>32</c:v>
                </c:pt>
                <c:pt idx="2">
                  <c:v>64</c:v>
                </c:pt>
                <c:pt idx="3">
                  <c:v>128</c:v>
                </c:pt>
                <c:pt idx="4">
                  <c:v>256</c:v>
                </c:pt>
              </c:numCache>
            </c:numRef>
          </c:cat>
          <c:val>
            <c:numRef>
              <c:f>Sheet1!$B$2:$B$6</c:f>
              <c:numCache>
                <c:formatCode>General</c:formatCode>
                <c:ptCount val="5"/>
                <c:pt idx="0">
                  <c:v>15.5</c:v>
                </c:pt>
                <c:pt idx="1">
                  <c:v>19</c:v>
                </c:pt>
                <c:pt idx="2">
                  <c:v>78</c:v>
                </c:pt>
                <c:pt idx="3">
                  <c:v>164.1</c:v>
                </c:pt>
                <c:pt idx="4">
                  <c:v>192.4</c:v>
                </c:pt>
              </c:numCache>
            </c:numRef>
          </c:val>
          <c:extLst>
            <c:ext xmlns:c16="http://schemas.microsoft.com/office/drawing/2014/chart" uri="{C3380CC4-5D6E-409C-BE32-E72D297353CC}">
              <c16:uniqueId val="{00000000-21C4-459D-8522-170A64342B64}"/>
            </c:ext>
          </c:extLst>
        </c:ser>
        <c:ser>
          <c:idx val="1"/>
          <c:order val="1"/>
          <c:tx>
            <c:strRef>
              <c:f>Sheet1!$C$1</c:f>
              <c:strCache>
                <c:ptCount val="1"/>
                <c:pt idx="0">
                  <c:v>Proposed (zfp rate:24)</c:v>
                </c:pt>
              </c:strCache>
            </c:strRef>
          </c:tx>
          <c:spPr>
            <a:solidFill>
              <a:schemeClr val="accent2">
                <a:lumMod val="75000"/>
              </a:schemeClr>
            </a:solidFill>
            <a:ln>
              <a:noFill/>
            </a:ln>
            <a:effectLst/>
          </c:spPr>
          <c:invertIfNegative val="0"/>
          <c:cat>
            <c:numRef>
              <c:f>Sheet1!$A$2:$A$6</c:f>
              <c:numCache>
                <c:formatCode>General</c:formatCode>
                <c:ptCount val="5"/>
                <c:pt idx="0">
                  <c:v>16</c:v>
                </c:pt>
                <c:pt idx="1">
                  <c:v>32</c:v>
                </c:pt>
                <c:pt idx="2">
                  <c:v>64</c:v>
                </c:pt>
                <c:pt idx="3">
                  <c:v>128</c:v>
                </c:pt>
                <c:pt idx="4">
                  <c:v>256</c:v>
                </c:pt>
              </c:numCache>
            </c:numRef>
          </c:cat>
          <c:val>
            <c:numRef>
              <c:f>Sheet1!$C$2:$C$6</c:f>
              <c:numCache>
                <c:formatCode>General</c:formatCode>
                <c:ptCount val="5"/>
                <c:pt idx="0">
                  <c:v>12.1</c:v>
                </c:pt>
                <c:pt idx="1">
                  <c:v>17</c:v>
                </c:pt>
                <c:pt idx="2">
                  <c:v>55.199999999999996</c:v>
                </c:pt>
                <c:pt idx="3">
                  <c:v>122.7</c:v>
                </c:pt>
                <c:pt idx="4">
                  <c:v>137</c:v>
                </c:pt>
              </c:numCache>
            </c:numRef>
          </c:val>
          <c:extLst>
            <c:ext xmlns:c16="http://schemas.microsoft.com/office/drawing/2014/chart" uri="{C3380CC4-5D6E-409C-BE32-E72D297353CC}">
              <c16:uniqueId val="{00000001-21C4-459D-8522-170A64342B64}"/>
            </c:ext>
          </c:extLst>
        </c:ser>
        <c:dLbls>
          <c:showLegendKey val="0"/>
          <c:showVal val="0"/>
          <c:showCatName val="0"/>
          <c:showSerName val="0"/>
          <c:showPercent val="0"/>
          <c:showBubbleSize val="0"/>
        </c:dLbls>
        <c:gapWidth val="219"/>
        <c:overlap val="-27"/>
        <c:axId val="532529567"/>
        <c:axId val="532530815"/>
      </c:barChart>
      <c:catAx>
        <c:axId val="532529567"/>
        <c:scaling>
          <c:orientation val="minMax"/>
        </c:scaling>
        <c:delete val="0"/>
        <c:axPos val="b"/>
        <c:title>
          <c:tx>
            <c:rich>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altLang="zh-CN" sz="1400" dirty="0">
                    <a:solidFill>
                      <a:schemeClr val="tx1"/>
                    </a:solidFill>
                  </a:rPr>
                  <a:t>GPUs</a:t>
                </a:r>
              </a:p>
            </c:rich>
          </c:tx>
          <c:layout>
            <c:manualLayout>
              <c:xMode val="edge"/>
              <c:yMode val="edge"/>
              <c:x val="0.51441961804781811"/>
              <c:y val="0.9104816505255404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532530815"/>
        <c:crosses val="autoZero"/>
        <c:auto val="1"/>
        <c:lblAlgn val="ctr"/>
        <c:lblOffset val="100"/>
        <c:noMultiLvlLbl val="0"/>
      </c:catAx>
      <c:valAx>
        <c:axId val="532530815"/>
        <c:scaling>
          <c:logBase val="10"/>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altLang="zh-CN" sz="1400" dirty="0">
                    <a:solidFill>
                      <a:schemeClr val="tx1"/>
                    </a:solidFill>
                  </a:rPr>
                  <a:t>Latency</a:t>
                </a:r>
                <a:r>
                  <a:rPr lang="en-US" altLang="zh-CN" sz="1400" baseline="0" dirty="0">
                    <a:solidFill>
                      <a:schemeClr val="tx1"/>
                    </a:solidFill>
                  </a:rPr>
                  <a:t> (ms)</a:t>
                </a:r>
                <a:endParaRPr lang="en-US" altLang="zh-CN" sz="1400" dirty="0">
                  <a:solidFill>
                    <a:schemeClr val="tx1"/>
                  </a:solidFill>
                </a:endParaRPr>
              </a:p>
            </c:rich>
          </c:tx>
          <c:layout>
            <c:manualLayout>
              <c:xMode val="edge"/>
              <c:yMode val="edge"/>
              <c:x val="1.733810417324189E-3"/>
              <c:y val="0.31673928361789716"/>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General" sourceLinked="1"/>
        <c:majorTickMark val="out"/>
        <c:minorTickMark val="out"/>
        <c:tickLblPos val="nextTo"/>
        <c:spPr>
          <a:noFill/>
          <a:ln>
            <a:solidFill>
              <a:schemeClr val="bg1"/>
            </a:solid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532529567"/>
        <c:crosses val="autoZero"/>
        <c:crossBetween val="between"/>
      </c:valAx>
      <c:spPr>
        <a:noFill/>
        <a:ln>
          <a:noFill/>
        </a:ln>
        <a:effectLst/>
      </c:spPr>
    </c:plotArea>
    <c:legend>
      <c:legendPos val="t"/>
      <c:layout>
        <c:manualLayout>
          <c:xMode val="edge"/>
          <c:yMode val="edge"/>
          <c:x val="0.15030078484197198"/>
          <c:y val="0.16718333983836042"/>
          <c:w val="0.80271920593529367"/>
          <c:h val="0.1643010031710675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altLang="zh-CN" sz="1800" dirty="0">
                <a:solidFill>
                  <a:schemeClr val="bg1">
                    <a:lumMod val="60000"/>
                    <a:lumOff val="40000"/>
                  </a:schemeClr>
                </a:solidFill>
              </a:rPr>
              <a:t>All-to-All runtime (DeepSpeed)</a:t>
            </a:r>
          </a:p>
        </c:rich>
      </c:tx>
      <c:layout>
        <c:manualLayout>
          <c:xMode val="edge"/>
          <c:yMode val="edge"/>
          <c:x val="0.15439757989625788"/>
          <c:y val="3.5245408806326935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4742696234885908"/>
          <c:y val="0.15605813363138893"/>
          <c:w val="0.83943304771616634"/>
          <c:h val="0.67416398855691551"/>
        </c:manualLayout>
      </c:layout>
      <c:barChart>
        <c:barDir val="col"/>
        <c:grouping val="clustered"/>
        <c:varyColors val="0"/>
        <c:ser>
          <c:idx val="0"/>
          <c:order val="0"/>
          <c:tx>
            <c:strRef>
              <c:f>Sheet1!$B$1</c:f>
              <c:strCache>
                <c:ptCount val="1"/>
                <c:pt idx="0">
                  <c:v>MVAPICH2-GDR-2.3.7 + Compression(zfp rate:16)</c:v>
                </c:pt>
              </c:strCache>
            </c:strRef>
          </c:tx>
          <c:spPr>
            <a:solidFill>
              <a:srgbClr val="0070C0"/>
            </a:solidFill>
            <a:ln>
              <a:noFill/>
            </a:ln>
            <a:effectLst/>
          </c:spPr>
          <c:invertIfNegative val="0"/>
          <c:cat>
            <c:numRef>
              <c:f>Sheet1!$A$2:$A$6</c:f>
              <c:numCache>
                <c:formatCode>General</c:formatCode>
                <c:ptCount val="5"/>
                <c:pt idx="0">
                  <c:v>8</c:v>
                </c:pt>
                <c:pt idx="1">
                  <c:v>16</c:v>
                </c:pt>
                <c:pt idx="2">
                  <c:v>32</c:v>
                </c:pt>
                <c:pt idx="3">
                  <c:v>64</c:v>
                </c:pt>
                <c:pt idx="4">
                  <c:v>128</c:v>
                </c:pt>
              </c:numCache>
            </c:numRef>
          </c:cat>
          <c:val>
            <c:numRef>
              <c:f>Sheet1!$B$2:$B$6</c:f>
              <c:numCache>
                <c:formatCode>General</c:formatCode>
                <c:ptCount val="5"/>
                <c:pt idx="0">
                  <c:v>7.9401000000000002</c:v>
                </c:pt>
                <c:pt idx="1">
                  <c:v>8.8986000000000001</c:v>
                </c:pt>
                <c:pt idx="2">
                  <c:v>20.202100000000002</c:v>
                </c:pt>
                <c:pt idx="3">
                  <c:v>21.886900000000001</c:v>
                </c:pt>
                <c:pt idx="4">
                  <c:v>48.212600000000002</c:v>
                </c:pt>
              </c:numCache>
            </c:numRef>
          </c:val>
          <c:extLst>
            <c:ext xmlns:c16="http://schemas.microsoft.com/office/drawing/2014/chart" uri="{C3380CC4-5D6E-409C-BE32-E72D297353CC}">
              <c16:uniqueId val="{00000000-5C61-4D5C-B405-1CAFB9DE0C64}"/>
            </c:ext>
          </c:extLst>
        </c:ser>
        <c:ser>
          <c:idx val="1"/>
          <c:order val="1"/>
          <c:tx>
            <c:strRef>
              <c:f>Sheet1!$C$1</c:f>
              <c:strCache>
                <c:ptCount val="1"/>
                <c:pt idx="0">
                  <c:v>MVAPICH2-GDR-2.3.7 + Compression(zfp rate:8)</c:v>
                </c:pt>
              </c:strCache>
            </c:strRef>
          </c:tx>
          <c:spPr>
            <a:solidFill>
              <a:srgbClr val="00B0F0"/>
            </a:solidFill>
            <a:ln>
              <a:noFill/>
            </a:ln>
            <a:effectLst/>
          </c:spPr>
          <c:invertIfNegative val="0"/>
          <c:cat>
            <c:numRef>
              <c:f>Sheet1!$A$2:$A$6</c:f>
              <c:numCache>
                <c:formatCode>General</c:formatCode>
                <c:ptCount val="5"/>
                <c:pt idx="0">
                  <c:v>8</c:v>
                </c:pt>
                <c:pt idx="1">
                  <c:v>16</c:v>
                </c:pt>
                <c:pt idx="2">
                  <c:v>32</c:v>
                </c:pt>
                <c:pt idx="3">
                  <c:v>64</c:v>
                </c:pt>
                <c:pt idx="4">
                  <c:v>128</c:v>
                </c:pt>
              </c:numCache>
            </c:numRef>
          </c:cat>
          <c:val>
            <c:numRef>
              <c:f>Sheet1!$C$2:$C$6</c:f>
              <c:numCache>
                <c:formatCode>General</c:formatCode>
                <c:ptCount val="5"/>
                <c:pt idx="0">
                  <c:v>4.4581999999999997</c:v>
                </c:pt>
                <c:pt idx="1">
                  <c:v>4.9801000000000002</c:v>
                </c:pt>
                <c:pt idx="2">
                  <c:v>11.329499999999999</c:v>
                </c:pt>
                <c:pt idx="3">
                  <c:v>12.872400000000001</c:v>
                </c:pt>
                <c:pt idx="4">
                  <c:v>27.507300000000001</c:v>
                </c:pt>
              </c:numCache>
            </c:numRef>
          </c:val>
          <c:extLst>
            <c:ext xmlns:c16="http://schemas.microsoft.com/office/drawing/2014/chart" uri="{C3380CC4-5D6E-409C-BE32-E72D297353CC}">
              <c16:uniqueId val="{00000001-5C61-4D5C-B405-1CAFB9DE0C64}"/>
            </c:ext>
          </c:extLst>
        </c:ser>
        <c:ser>
          <c:idx val="2"/>
          <c:order val="2"/>
          <c:tx>
            <c:strRef>
              <c:f>Sheet1!$D$1</c:f>
              <c:strCache>
                <c:ptCount val="1"/>
                <c:pt idx="0">
                  <c:v>Proposed (zfp rate:16)</c:v>
                </c:pt>
              </c:strCache>
            </c:strRef>
          </c:tx>
          <c:spPr>
            <a:solidFill>
              <a:schemeClr val="accent6"/>
            </a:solidFill>
            <a:ln>
              <a:noFill/>
            </a:ln>
            <a:effectLst/>
          </c:spPr>
          <c:invertIfNegative val="0"/>
          <c:cat>
            <c:numRef>
              <c:f>Sheet1!$A$2:$A$6</c:f>
              <c:numCache>
                <c:formatCode>General</c:formatCode>
                <c:ptCount val="5"/>
                <c:pt idx="0">
                  <c:v>8</c:v>
                </c:pt>
                <c:pt idx="1">
                  <c:v>16</c:v>
                </c:pt>
                <c:pt idx="2">
                  <c:v>32</c:v>
                </c:pt>
                <c:pt idx="3">
                  <c:v>64</c:v>
                </c:pt>
                <c:pt idx="4">
                  <c:v>128</c:v>
                </c:pt>
              </c:numCache>
            </c:numRef>
          </c:cat>
          <c:val>
            <c:numRef>
              <c:f>Sheet1!$D$2:$D$6</c:f>
              <c:numCache>
                <c:formatCode>General</c:formatCode>
                <c:ptCount val="5"/>
                <c:pt idx="0">
                  <c:v>6.4570999999999996</c:v>
                </c:pt>
                <c:pt idx="1">
                  <c:v>7.0673000000000004</c:v>
                </c:pt>
                <c:pt idx="2">
                  <c:v>14.871499999999999</c:v>
                </c:pt>
                <c:pt idx="3">
                  <c:v>17.521000000000001</c:v>
                </c:pt>
                <c:pt idx="4">
                  <c:v>39.525799999999997</c:v>
                </c:pt>
              </c:numCache>
            </c:numRef>
          </c:val>
          <c:extLst>
            <c:ext xmlns:c16="http://schemas.microsoft.com/office/drawing/2014/chart" uri="{C3380CC4-5D6E-409C-BE32-E72D297353CC}">
              <c16:uniqueId val="{00000002-5C61-4D5C-B405-1CAFB9DE0C64}"/>
            </c:ext>
          </c:extLst>
        </c:ser>
        <c:ser>
          <c:idx val="3"/>
          <c:order val="3"/>
          <c:tx>
            <c:strRef>
              <c:f>Sheet1!$E$1</c:f>
              <c:strCache>
                <c:ptCount val="1"/>
                <c:pt idx="0">
                  <c:v>Proposed (zfp rate:8)</c:v>
                </c:pt>
              </c:strCache>
            </c:strRef>
          </c:tx>
          <c:spPr>
            <a:solidFill>
              <a:srgbClr val="FF0000"/>
            </a:solidFill>
            <a:ln>
              <a:noFill/>
            </a:ln>
            <a:effectLst/>
          </c:spPr>
          <c:invertIfNegative val="0"/>
          <c:cat>
            <c:numRef>
              <c:f>Sheet1!$A$2:$A$6</c:f>
              <c:numCache>
                <c:formatCode>General</c:formatCode>
                <c:ptCount val="5"/>
                <c:pt idx="0">
                  <c:v>8</c:v>
                </c:pt>
                <c:pt idx="1">
                  <c:v>16</c:v>
                </c:pt>
                <c:pt idx="2">
                  <c:v>32</c:v>
                </c:pt>
                <c:pt idx="3">
                  <c:v>64</c:v>
                </c:pt>
                <c:pt idx="4">
                  <c:v>128</c:v>
                </c:pt>
              </c:numCache>
            </c:numRef>
          </c:cat>
          <c:val>
            <c:numRef>
              <c:f>Sheet1!$E$2:$E$6</c:f>
              <c:numCache>
                <c:formatCode>General</c:formatCode>
                <c:ptCount val="5"/>
                <c:pt idx="0">
                  <c:v>3.1431</c:v>
                </c:pt>
                <c:pt idx="1">
                  <c:v>3.9864999999999999</c:v>
                </c:pt>
                <c:pt idx="2">
                  <c:v>9.4099000000000004</c:v>
                </c:pt>
                <c:pt idx="3">
                  <c:v>11.0007</c:v>
                </c:pt>
                <c:pt idx="4">
                  <c:v>24.093499999999999</c:v>
                </c:pt>
              </c:numCache>
            </c:numRef>
          </c:val>
          <c:extLst>
            <c:ext xmlns:c16="http://schemas.microsoft.com/office/drawing/2014/chart" uri="{C3380CC4-5D6E-409C-BE32-E72D297353CC}">
              <c16:uniqueId val="{00000003-5C61-4D5C-B405-1CAFB9DE0C64}"/>
            </c:ext>
          </c:extLst>
        </c:ser>
        <c:dLbls>
          <c:showLegendKey val="0"/>
          <c:showVal val="0"/>
          <c:showCatName val="0"/>
          <c:showSerName val="0"/>
          <c:showPercent val="0"/>
          <c:showBubbleSize val="0"/>
        </c:dLbls>
        <c:gapWidth val="219"/>
        <c:overlap val="-27"/>
        <c:axId val="532529567"/>
        <c:axId val="532530815"/>
      </c:barChart>
      <c:catAx>
        <c:axId val="532529567"/>
        <c:scaling>
          <c:orientation val="minMax"/>
        </c:scaling>
        <c:delete val="0"/>
        <c:axPos val="b"/>
        <c:title>
          <c:tx>
            <c:rich>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altLang="zh-CN" sz="1400" dirty="0">
                    <a:solidFill>
                      <a:schemeClr val="tx1"/>
                    </a:solidFill>
                  </a:rPr>
                  <a:t>GPUs</a:t>
                </a:r>
              </a:p>
            </c:rich>
          </c:tx>
          <c:layout>
            <c:manualLayout>
              <c:xMode val="edge"/>
              <c:yMode val="edge"/>
              <c:x val="0.51441961804781811"/>
              <c:y val="0.9104816505255404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532530815"/>
        <c:crosses val="autoZero"/>
        <c:auto val="1"/>
        <c:lblAlgn val="ctr"/>
        <c:lblOffset val="100"/>
        <c:noMultiLvlLbl val="0"/>
      </c:catAx>
      <c:valAx>
        <c:axId val="53253081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altLang="zh-CN" sz="1400" dirty="0">
                    <a:solidFill>
                      <a:schemeClr val="tx1"/>
                    </a:solidFill>
                  </a:rPr>
                  <a:t>Latency</a:t>
                </a:r>
                <a:r>
                  <a:rPr lang="en-US" altLang="zh-CN" sz="1400" baseline="0" dirty="0">
                    <a:solidFill>
                      <a:schemeClr val="tx1"/>
                    </a:solidFill>
                  </a:rPr>
                  <a:t> (ms)</a:t>
                </a:r>
                <a:endParaRPr lang="en-US" altLang="zh-CN" sz="1400" dirty="0">
                  <a:solidFill>
                    <a:schemeClr val="tx1"/>
                  </a:solidFill>
                </a:endParaRPr>
              </a:p>
            </c:rich>
          </c:tx>
          <c:layout>
            <c:manualLayout>
              <c:xMode val="edge"/>
              <c:yMode val="edge"/>
              <c:x val="1.733810417324189E-3"/>
              <c:y val="0.31673928361789716"/>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General" sourceLinked="1"/>
        <c:majorTickMark val="out"/>
        <c:minorTickMark val="out"/>
        <c:tickLblPos val="nextTo"/>
        <c:spPr>
          <a:noFill/>
          <a:ln>
            <a:solidFill>
              <a:schemeClr val="bg1"/>
            </a:solid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532529567"/>
        <c:crosses val="autoZero"/>
        <c:crossBetween val="between"/>
      </c:valAx>
      <c:spPr>
        <a:noFill/>
        <a:ln>
          <a:noFill/>
        </a:ln>
        <a:effectLst/>
      </c:spPr>
    </c:plotArea>
    <c:legend>
      <c:legendPos val="t"/>
      <c:layout>
        <c:manualLayout>
          <c:xMode val="edge"/>
          <c:yMode val="edge"/>
          <c:x val="0.14741299568787139"/>
          <c:y val="0.16267302987352308"/>
          <c:w val="0.77210795874690874"/>
          <c:h val="0.27673344174650566"/>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0"/>
          <c:order val="0"/>
          <c:tx>
            <c:strRef>
              <c:f>'Intra-pt2pt'!$F$6</c:f>
              <c:strCache>
                <c:ptCount val="1"/>
                <c:pt idx="0">
                  <c:v>cray-mpich</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'Intra-pt2pt'!$A$7:$A$18</c:f>
              <c:strCache>
                <c:ptCount val="12"/>
                <c:pt idx="0">
                  <c:v>1</c:v>
                </c:pt>
                <c:pt idx="1">
                  <c:v>2</c:v>
                </c:pt>
                <c:pt idx="2">
                  <c:v>4</c:v>
                </c:pt>
                <c:pt idx="3">
                  <c:v>8</c:v>
                </c:pt>
                <c:pt idx="4">
                  <c:v>16</c:v>
                </c:pt>
                <c:pt idx="5">
                  <c:v>32</c:v>
                </c:pt>
                <c:pt idx="6">
                  <c:v>64</c:v>
                </c:pt>
                <c:pt idx="7">
                  <c:v>128</c:v>
                </c:pt>
                <c:pt idx="8">
                  <c:v>256</c:v>
                </c:pt>
                <c:pt idx="9">
                  <c:v>512</c:v>
                </c:pt>
                <c:pt idx="10">
                  <c:v>1KB</c:v>
                </c:pt>
                <c:pt idx="11">
                  <c:v>2KB</c:v>
                </c:pt>
              </c:strCache>
            </c:strRef>
          </c:cat>
          <c:val>
            <c:numRef>
              <c:f>'Intra-pt2pt'!$F$7:$F$18</c:f>
              <c:numCache>
                <c:formatCode>General</c:formatCode>
                <c:ptCount val="12"/>
                <c:pt idx="0">
                  <c:v>5.71</c:v>
                </c:pt>
                <c:pt idx="1">
                  <c:v>11.91</c:v>
                </c:pt>
                <c:pt idx="2">
                  <c:v>24.11</c:v>
                </c:pt>
                <c:pt idx="3">
                  <c:v>47.96</c:v>
                </c:pt>
                <c:pt idx="4">
                  <c:v>95.91</c:v>
                </c:pt>
                <c:pt idx="5">
                  <c:v>189.29</c:v>
                </c:pt>
                <c:pt idx="6">
                  <c:v>358.99</c:v>
                </c:pt>
                <c:pt idx="7">
                  <c:v>721.2</c:v>
                </c:pt>
                <c:pt idx="8">
                  <c:v>1316.45</c:v>
                </c:pt>
                <c:pt idx="9">
                  <c:v>1810.18</c:v>
                </c:pt>
                <c:pt idx="10">
                  <c:v>3502.28</c:v>
                </c:pt>
                <c:pt idx="11">
                  <c:v>4840.79</c:v>
                </c:pt>
              </c:numCache>
            </c:numRef>
          </c:val>
          <c:smooth val="0"/>
          <c:extLst>
            <c:ext xmlns:c16="http://schemas.microsoft.com/office/drawing/2014/chart" uri="{C3380CC4-5D6E-409C-BE32-E72D297353CC}">
              <c16:uniqueId val="{00000000-A3BA-4CB5-B7C4-AB990AE40D37}"/>
            </c:ext>
          </c:extLst>
        </c:ser>
        <c:ser>
          <c:idx val="1"/>
          <c:order val="1"/>
          <c:tx>
            <c:strRef>
              <c:f>'Intra-pt2pt'!$G$6</c:f>
              <c:strCache>
                <c:ptCount val="1"/>
                <c:pt idx="0">
                  <c:v>MVP-4.0b</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'Intra-pt2pt'!$A$7:$A$18</c:f>
              <c:strCache>
                <c:ptCount val="12"/>
                <c:pt idx="0">
                  <c:v>1</c:v>
                </c:pt>
                <c:pt idx="1">
                  <c:v>2</c:v>
                </c:pt>
                <c:pt idx="2">
                  <c:v>4</c:v>
                </c:pt>
                <c:pt idx="3">
                  <c:v>8</c:v>
                </c:pt>
                <c:pt idx="4">
                  <c:v>16</c:v>
                </c:pt>
                <c:pt idx="5">
                  <c:v>32</c:v>
                </c:pt>
                <c:pt idx="6">
                  <c:v>64</c:v>
                </c:pt>
                <c:pt idx="7">
                  <c:v>128</c:v>
                </c:pt>
                <c:pt idx="8">
                  <c:v>256</c:v>
                </c:pt>
                <c:pt idx="9">
                  <c:v>512</c:v>
                </c:pt>
                <c:pt idx="10">
                  <c:v>1KB</c:v>
                </c:pt>
                <c:pt idx="11">
                  <c:v>2KB</c:v>
                </c:pt>
              </c:strCache>
            </c:strRef>
          </c:cat>
          <c:val>
            <c:numRef>
              <c:f>'Intra-pt2pt'!$G$7:$G$18</c:f>
              <c:numCache>
                <c:formatCode>General</c:formatCode>
                <c:ptCount val="12"/>
                <c:pt idx="0">
                  <c:v>8.83</c:v>
                </c:pt>
                <c:pt idx="1">
                  <c:v>19.920000000000002</c:v>
                </c:pt>
                <c:pt idx="2">
                  <c:v>40.03</c:v>
                </c:pt>
                <c:pt idx="3">
                  <c:v>80.02</c:v>
                </c:pt>
                <c:pt idx="4">
                  <c:v>161.29</c:v>
                </c:pt>
                <c:pt idx="5">
                  <c:v>320.37</c:v>
                </c:pt>
                <c:pt idx="6">
                  <c:v>636.78</c:v>
                </c:pt>
                <c:pt idx="7">
                  <c:v>1239.69</c:v>
                </c:pt>
                <c:pt idx="8">
                  <c:v>2468.2800000000002</c:v>
                </c:pt>
                <c:pt idx="9">
                  <c:v>4138.5600000000004</c:v>
                </c:pt>
                <c:pt idx="10">
                  <c:v>7666.71</c:v>
                </c:pt>
                <c:pt idx="11">
                  <c:v>12795.6</c:v>
                </c:pt>
              </c:numCache>
            </c:numRef>
          </c:val>
          <c:smooth val="0"/>
          <c:extLst>
            <c:ext xmlns:c16="http://schemas.microsoft.com/office/drawing/2014/chart" uri="{C3380CC4-5D6E-409C-BE32-E72D297353CC}">
              <c16:uniqueId val="{00000001-A3BA-4CB5-B7C4-AB990AE40D37}"/>
            </c:ext>
          </c:extLst>
        </c:ser>
        <c:dLbls>
          <c:showLegendKey val="0"/>
          <c:showVal val="0"/>
          <c:showCatName val="0"/>
          <c:showSerName val="0"/>
          <c:showPercent val="0"/>
          <c:showBubbleSize val="0"/>
        </c:dLbls>
        <c:marker val="1"/>
        <c:smooth val="0"/>
        <c:axId val="1634659759"/>
        <c:axId val="1634657359"/>
      </c:lineChart>
      <c:catAx>
        <c:axId val="1634659759"/>
        <c:scaling>
          <c:orientation val="minMax"/>
        </c:scaling>
        <c:delete val="0"/>
        <c:axPos val="b"/>
        <c:title>
          <c:tx>
            <c:rich>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r>
                  <a:rPr lang="en-US"/>
                  <a:t>Message Size (bytes)</a:t>
                </a:r>
              </a:p>
            </c:rich>
          </c:tx>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634657359"/>
        <c:crosses val="autoZero"/>
        <c:auto val="1"/>
        <c:lblAlgn val="ctr"/>
        <c:lblOffset val="100"/>
        <c:noMultiLvlLbl val="0"/>
      </c:catAx>
      <c:valAx>
        <c:axId val="163465735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r>
                  <a:rPr lang="en-US"/>
                  <a:t>Bi-Bandwidth (MB/s)</a:t>
                </a:r>
              </a:p>
            </c:rich>
          </c:tx>
          <c:overlay val="0"/>
          <c:spPr>
            <a:noFill/>
            <a:ln>
              <a:noFill/>
            </a:ln>
            <a:effectLst/>
          </c:spPr>
          <c:txPr>
            <a:bodyPr rot="-54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634659759"/>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200">
          <a:solidFill>
            <a:sysClr val="windowText" lastClr="000000"/>
          </a:solidFill>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0"/>
          <c:order val="0"/>
          <c:tx>
            <c:strRef>
              <c:f>'Intra-pt2pt'!$F$6</c:f>
              <c:strCache>
                <c:ptCount val="1"/>
                <c:pt idx="0">
                  <c:v>cray-mpich</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'Intra-pt2pt'!$A$19:$A$29</c:f>
              <c:strCache>
                <c:ptCount val="11"/>
                <c:pt idx="0">
                  <c:v>4KB</c:v>
                </c:pt>
                <c:pt idx="1">
                  <c:v>8KB</c:v>
                </c:pt>
                <c:pt idx="2">
                  <c:v>16KB</c:v>
                </c:pt>
                <c:pt idx="3">
                  <c:v>32KB</c:v>
                </c:pt>
                <c:pt idx="4">
                  <c:v>64KB</c:v>
                </c:pt>
                <c:pt idx="5">
                  <c:v>128KB</c:v>
                </c:pt>
                <c:pt idx="6">
                  <c:v>256KB</c:v>
                </c:pt>
                <c:pt idx="7">
                  <c:v>512KB</c:v>
                </c:pt>
                <c:pt idx="8">
                  <c:v>1MB</c:v>
                </c:pt>
                <c:pt idx="9">
                  <c:v>2MB</c:v>
                </c:pt>
                <c:pt idx="10">
                  <c:v>4MB</c:v>
                </c:pt>
              </c:strCache>
            </c:strRef>
          </c:cat>
          <c:val>
            <c:numRef>
              <c:f>'Intra-pt2pt'!$F$19:$F$29</c:f>
              <c:numCache>
                <c:formatCode>General</c:formatCode>
                <c:ptCount val="11"/>
                <c:pt idx="0">
                  <c:v>6991.55</c:v>
                </c:pt>
                <c:pt idx="1">
                  <c:v>8077.07</c:v>
                </c:pt>
                <c:pt idx="2">
                  <c:v>7514.2</c:v>
                </c:pt>
                <c:pt idx="3">
                  <c:v>12066.13</c:v>
                </c:pt>
                <c:pt idx="4">
                  <c:v>17746.169999999998</c:v>
                </c:pt>
                <c:pt idx="5">
                  <c:v>23041.95</c:v>
                </c:pt>
                <c:pt idx="6">
                  <c:v>26640.05</c:v>
                </c:pt>
                <c:pt idx="7">
                  <c:v>28068.959999999999</c:v>
                </c:pt>
                <c:pt idx="8">
                  <c:v>29844.2</c:v>
                </c:pt>
                <c:pt idx="9">
                  <c:v>30686.959999999999</c:v>
                </c:pt>
                <c:pt idx="10">
                  <c:v>31190.04</c:v>
                </c:pt>
              </c:numCache>
            </c:numRef>
          </c:val>
          <c:smooth val="0"/>
          <c:extLst>
            <c:ext xmlns:c16="http://schemas.microsoft.com/office/drawing/2014/chart" uri="{C3380CC4-5D6E-409C-BE32-E72D297353CC}">
              <c16:uniqueId val="{00000000-9030-48FC-9C69-F17001E390D5}"/>
            </c:ext>
          </c:extLst>
        </c:ser>
        <c:ser>
          <c:idx val="1"/>
          <c:order val="1"/>
          <c:tx>
            <c:strRef>
              <c:f>'Intra-pt2pt'!$G$6</c:f>
              <c:strCache>
                <c:ptCount val="1"/>
                <c:pt idx="0">
                  <c:v>MVP-4.0b</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'Intra-pt2pt'!$A$19:$A$29</c:f>
              <c:strCache>
                <c:ptCount val="11"/>
                <c:pt idx="0">
                  <c:v>4KB</c:v>
                </c:pt>
                <c:pt idx="1">
                  <c:v>8KB</c:v>
                </c:pt>
                <c:pt idx="2">
                  <c:v>16KB</c:v>
                </c:pt>
                <c:pt idx="3">
                  <c:v>32KB</c:v>
                </c:pt>
                <c:pt idx="4">
                  <c:v>64KB</c:v>
                </c:pt>
                <c:pt idx="5">
                  <c:v>128KB</c:v>
                </c:pt>
                <c:pt idx="6">
                  <c:v>256KB</c:v>
                </c:pt>
                <c:pt idx="7">
                  <c:v>512KB</c:v>
                </c:pt>
                <c:pt idx="8">
                  <c:v>1MB</c:v>
                </c:pt>
                <c:pt idx="9">
                  <c:v>2MB</c:v>
                </c:pt>
                <c:pt idx="10">
                  <c:v>4MB</c:v>
                </c:pt>
              </c:strCache>
            </c:strRef>
          </c:cat>
          <c:val>
            <c:numRef>
              <c:f>'Intra-pt2pt'!$G$19:$G$29</c:f>
              <c:numCache>
                <c:formatCode>General</c:formatCode>
                <c:ptCount val="11"/>
                <c:pt idx="0">
                  <c:v>18731.84</c:v>
                </c:pt>
                <c:pt idx="1">
                  <c:v>26902.15</c:v>
                </c:pt>
                <c:pt idx="2">
                  <c:v>12228.63</c:v>
                </c:pt>
                <c:pt idx="3">
                  <c:v>16219.41</c:v>
                </c:pt>
                <c:pt idx="4">
                  <c:v>22772.83</c:v>
                </c:pt>
                <c:pt idx="5">
                  <c:v>27990.81</c:v>
                </c:pt>
                <c:pt idx="6">
                  <c:v>27423.79</c:v>
                </c:pt>
                <c:pt idx="7">
                  <c:v>30217.02</c:v>
                </c:pt>
                <c:pt idx="8">
                  <c:v>31506.48</c:v>
                </c:pt>
                <c:pt idx="9">
                  <c:v>32359.27</c:v>
                </c:pt>
                <c:pt idx="10">
                  <c:v>32446.560000000001</c:v>
                </c:pt>
              </c:numCache>
            </c:numRef>
          </c:val>
          <c:smooth val="0"/>
          <c:extLst>
            <c:ext xmlns:c16="http://schemas.microsoft.com/office/drawing/2014/chart" uri="{C3380CC4-5D6E-409C-BE32-E72D297353CC}">
              <c16:uniqueId val="{00000001-9030-48FC-9C69-F17001E390D5}"/>
            </c:ext>
          </c:extLst>
        </c:ser>
        <c:dLbls>
          <c:showLegendKey val="0"/>
          <c:showVal val="0"/>
          <c:showCatName val="0"/>
          <c:showSerName val="0"/>
          <c:showPercent val="0"/>
          <c:showBubbleSize val="0"/>
        </c:dLbls>
        <c:marker val="1"/>
        <c:smooth val="0"/>
        <c:axId val="1634659759"/>
        <c:axId val="1634657359"/>
      </c:lineChart>
      <c:catAx>
        <c:axId val="1634659759"/>
        <c:scaling>
          <c:orientation val="minMax"/>
        </c:scaling>
        <c:delete val="0"/>
        <c:axPos val="b"/>
        <c:title>
          <c:tx>
            <c:rich>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r>
                  <a:rPr lang="en-US"/>
                  <a:t>Message Size (bytes)</a:t>
                </a:r>
              </a:p>
            </c:rich>
          </c:tx>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634657359"/>
        <c:crosses val="autoZero"/>
        <c:auto val="1"/>
        <c:lblAlgn val="ctr"/>
        <c:lblOffset val="100"/>
        <c:noMultiLvlLbl val="0"/>
      </c:catAx>
      <c:valAx>
        <c:axId val="163465735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r>
                  <a:rPr lang="en-US"/>
                  <a:t>Bi-Bandwidth (MB/s)</a:t>
                </a:r>
              </a:p>
            </c:rich>
          </c:tx>
          <c:overlay val="0"/>
          <c:spPr>
            <a:noFill/>
            <a:ln>
              <a:noFill/>
            </a:ln>
            <a:effectLst/>
          </c:spPr>
          <c:txPr>
            <a:bodyPr rot="-54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634659759"/>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200">
          <a:solidFill>
            <a:sysClr val="windowText" lastClr="000000"/>
          </a:solidFill>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'64-node-coll'!$L$111</c:f>
              <c:strCache>
                <c:ptCount val="1"/>
                <c:pt idx="0">
                  <c:v>cray-mpich</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'64-node-coll'!$A$124:$A$132</c:f>
              <c:strCache>
                <c:ptCount val="9"/>
                <c:pt idx="0">
                  <c:v>4KB</c:v>
                </c:pt>
                <c:pt idx="1">
                  <c:v>8KB</c:v>
                </c:pt>
                <c:pt idx="2">
                  <c:v>16KB</c:v>
                </c:pt>
                <c:pt idx="3">
                  <c:v>32KB</c:v>
                </c:pt>
                <c:pt idx="4">
                  <c:v>64KB</c:v>
                </c:pt>
                <c:pt idx="5">
                  <c:v>128KB</c:v>
                </c:pt>
                <c:pt idx="6">
                  <c:v>256KB</c:v>
                </c:pt>
                <c:pt idx="7">
                  <c:v>512KB</c:v>
                </c:pt>
                <c:pt idx="8">
                  <c:v>1MB</c:v>
                </c:pt>
              </c:strCache>
            </c:strRef>
          </c:cat>
          <c:val>
            <c:numRef>
              <c:f>'64-node-coll'!$L$124:$L$132</c:f>
              <c:numCache>
                <c:formatCode>General</c:formatCode>
                <c:ptCount val="9"/>
                <c:pt idx="0">
                  <c:v>10.72</c:v>
                </c:pt>
                <c:pt idx="1">
                  <c:v>17.739999999999998</c:v>
                </c:pt>
                <c:pt idx="2">
                  <c:v>40.799999999999997</c:v>
                </c:pt>
                <c:pt idx="3">
                  <c:v>86.51</c:v>
                </c:pt>
                <c:pt idx="4">
                  <c:v>199.74</c:v>
                </c:pt>
                <c:pt idx="5">
                  <c:v>440.97</c:v>
                </c:pt>
                <c:pt idx="6">
                  <c:v>941.29</c:v>
                </c:pt>
                <c:pt idx="7">
                  <c:v>2024.93</c:v>
                </c:pt>
                <c:pt idx="8">
                  <c:v>4260.3900000000003</c:v>
                </c:pt>
              </c:numCache>
            </c:numRef>
          </c:val>
          <c:smooth val="0"/>
          <c:extLst>
            <c:ext xmlns:c16="http://schemas.microsoft.com/office/drawing/2014/chart" uri="{C3380CC4-5D6E-409C-BE32-E72D297353CC}">
              <c16:uniqueId val="{00000000-AA8C-4CF5-BB3B-58B231B87191}"/>
            </c:ext>
          </c:extLst>
        </c:ser>
        <c:ser>
          <c:idx val="1"/>
          <c:order val="1"/>
          <c:tx>
            <c:strRef>
              <c:f>'64-node-coll'!$M$111</c:f>
              <c:strCache>
                <c:ptCount val="1"/>
                <c:pt idx="0">
                  <c:v>MVP-4.0b</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'64-node-coll'!$A$124:$A$132</c:f>
              <c:strCache>
                <c:ptCount val="9"/>
                <c:pt idx="0">
                  <c:v>4KB</c:v>
                </c:pt>
                <c:pt idx="1">
                  <c:v>8KB</c:v>
                </c:pt>
                <c:pt idx="2">
                  <c:v>16KB</c:v>
                </c:pt>
                <c:pt idx="3">
                  <c:v>32KB</c:v>
                </c:pt>
                <c:pt idx="4">
                  <c:v>64KB</c:v>
                </c:pt>
                <c:pt idx="5">
                  <c:v>128KB</c:v>
                </c:pt>
                <c:pt idx="6">
                  <c:v>256KB</c:v>
                </c:pt>
                <c:pt idx="7">
                  <c:v>512KB</c:v>
                </c:pt>
                <c:pt idx="8">
                  <c:v>1MB</c:v>
                </c:pt>
              </c:strCache>
            </c:strRef>
          </c:cat>
          <c:val>
            <c:numRef>
              <c:f>'64-node-coll'!$M$124:$M$132</c:f>
              <c:numCache>
                <c:formatCode>General</c:formatCode>
                <c:ptCount val="9"/>
                <c:pt idx="0">
                  <c:v>8.0500000000000007</c:v>
                </c:pt>
                <c:pt idx="1">
                  <c:v>13.9</c:v>
                </c:pt>
                <c:pt idx="2">
                  <c:v>32.479999999999997</c:v>
                </c:pt>
                <c:pt idx="3">
                  <c:v>69.069999999999993</c:v>
                </c:pt>
                <c:pt idx="4">
                  <c:v>163.68</c:v>
                </c:pt>
                <c:pt idx="5">
                  <c:v>370.6</c:v>
                </c:pt>
                <c:pt idx="6">
                  <c:v>824.13</c:v>
                </c:pt>
                <c:pt idx="7">
                  <c:v>1807.35</c:v>
                </c:pt>
                <c:pt idx="8">
                  <c:v>3849.47</c:v>
                </c:pt>
              </c:numCache>
            </c:numRef>
          </c:val>
          <c:smooth val="0"/>
          <c:extLst>
            <c:ext xmlns:c16="http://schemas.microsoft.com/office/drawing/2014/chart" uri="{C3380CC4-5D6E-409C-BE32-E72D297353CC}">
              <c16:uniqueId val="{00000001-AA8C-4CF5-BB3B-58B231B87191}"/>
            </c:ext>
          </c:extLst>
        </c:ser>
        <c:dLbls>
          <c:showLegendKey val="0"/>
          <c:showVal val="0"/>
          <c:showCatName val="0"/>
          <c:showSerName val="0"/>
          <c:showPercent val="0"/>
          <c:showBubbleSize val="0"/>
        </c:dLbls>
        <c:marker val="1"/>
        <c:smooth val="0"/>
        <c:axId val="937934992"/>
        <c:axId val="937935472"/>
      </c:lineChart>
      <c:catAx>
        <c:axId val="93793499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r>
                  <a:rPr lang="en-US"/>
                  <a:t>Message size (bytes)</a:t>
                </a:r>
              </a:p>
            </c:rich>
          </c:tx>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crossAx val="937935472"/>
        <c:crosses val="autoZero"/>
        <c:auto val="1"/>
        <c:lblAlgn val="ctr"/>
        <c:lblOffset val="100"/>
        <c:noMultiLvlLbl val="0"/>
      </c:catAx>
      <c:valAx>
        <c:axId val="937935472"/>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r>
                  <a:rPr lang="en-US"/>
                  <a:t>Latency (us)</a:t>
                </a:r>
              </a:p>
            </c:rich>
          </c:tx>
          <c:overlay val="0"/>
          <c:spPr>
            <a:noFill/>
            <a:ln>
              <a:noFill/>
            </a:ln>
            <a:effectLst/>
          </c:spPr>
          <c:txPr>
            <a:bodyPr rot="-54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crossAx val="937934992"/>
        <c:crosses val="autoZero"/>
        <c:crossBetween val="between"/>
      </c:valAx>
      <c:spPr>
        <a:noFill/>
        <a:ln>
          <a:noFill/>
        </a:ln>
        <a:effectLst/>
      </c:spPr>
    </c:plotArea>
    <c:legend>
      <c:legendPos val="l"/>
      <c:layout>
        <c:manualLayout>
          <c:xMode val="edge"/>
          <c:yMode val="edge"/>
          <c:x val="0.28629146026824281"/>
          <c:y val="0.30176494114712571"/>
          <c:w val="0.24490318302001496"/>
          <c:h val="0.20262712256818347"/>
        </c:manualLayout>
      </c:layout>
      <c:overlay val="1"/>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100">
          <a:solidFill>
            <a:sysClr val="windowText" lastClr="000000"/>
          </a:solidFill>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'32-node-coll'!$L$3</c:f>
              <c:strCache>
                <c:ptCount val="1"/>
                <c:pt idx="0">
                  <c:v>cray-mpich</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'32-node-coll'!$A$4:$A$24</c:f>
              <c:strCache>
                <c:ptCount val="21"/>
                <c:pt idx="0">
                  <c:v>1</c:v>
                </c:pt>
                <c:pt idx="1">
                  <c:v>2</c:v>
                </c:pt>
                <c:pt idx="2">
                  <c:v>4</c:v>
                </c:pt>
                <c:pt idx="3">
                  <c:v>8</c:v>
                </c:pt>
                <c:pt idx="4">
                  <c:v>16</c:v>
                </c:pt>
                <c:pt idx="5">
                  <c:v>32</c:v>
                </c:pt>
                <c:pt idx="6">
                  <c:v>64</c:v>
                </c:pt>
                <c:pt idx="7">
                  <c:v>128</c:v>
                </c:pt>
                <c:pt idx="8">
                  <c:v>256</c:v>
                </c:pt>
                <c:pt idx="9">
                  <c:v>512</c:v>
                </c:pt>
                <c:pt idx="10">
                  <c:v>1KB</c:v>
                </c:pt>
                <c:pt idx="11">
                  <c:v>2KB</c:v>
                </c:pt>
                <c:pt idx="12">
                  <c:v>4KB</c:v>
                </c:pt>
                <c:pt idx="13">
                  <c:v>8KB</c:v>
                </c:pt>
                <c:pt idx="14">
                  <c:v>16KB</c:v>
                </c:pt>
                <c:pt idx="15">
                  <c:v>32KB</c:v>
                </c:pt>
                <c:pt idx="16">
                  <c:v>64KB</c:v>
                </c:pt>
                <c:pt idx="17">
                  <c:v>128KB</c:v>
                </c:pt>
                <c:pt idx="18">
                  <c:v>256KB</c:v>
                </c:pt>
                <c:pt idx="19">
                  <c:v>512KB</c:v>
                </c:pt>
                <c:pt idx="20">
                  <c:v>1MB</c:v>
                </c:pt>
              </c:strCache>
            </c:strRef>
          </c:cat>
          <c:val>
            <c:numRef>
              <c:f>'32-node-coll'!$L$4:$L$24</c:f>
              <c:numCache>
                <c:formatCode>General</c:formatCode>
                <c:ptCount val="21"/>
                <c:pt idx="0">
                  <c:v>37.159999999999997</c:v>
                </c:pt>
                <c:pt idx="1">
                  <c:v>39.76</c:v>
                </c:pt>
                <c:pt idx="2">
                  <c:v>43.47</c:v>
                </c:pt>
                <c:pt idx="3">
                  <c:v>46.86</c:v>
                </c:pt>
                <c:pt idx="4">
                  <c:v>54.3</c:v>
                </c:pt>
                <c:pt idx="5">
                  <c:v>63.93</c:v>
                </c:pt>
                <c:pt idx="6">
                  <c:v>80.38</c:v>
                </c:pt>
                <c:pt idx="7">
                  <c:v>114.02</c:v>
                </c:pt>
                <c:pt idx="8">
                  <c:v>173.28</c:v>
                </c:pt>
                <c:pt idx="9">
                  <c:v>6914.49</c:v>
                </c:pt>
                <c:pt idx="10">
                  <c:v>7028.29</c:v>
                </c:pt>
                <c:pt idx="11">
                  <c:v>7271.38</c:v>
                </c:pt>
                <c:pt idx="12">
                  <c:v>7545.3</c:v>
                </c:pt>
                <c:pt idx="13">
                  <c:v>14007.94</c:v>
                </c:pt>
                <c:pt idx="14">
                  <c:v>20046.259999999998</c:v>
                </c:pt>
                <c:pt idx="15">
                  <c:v>37725.72</c:v>
                </c:pt>
                <c:pt idx="16">
                  <c:v>82057.100000000006</c:v>
                </c:pt>
                <c:pt idx="17">
                  <c:v>164477.94</c:v>
                </c:pt>
                <c:pt idx="18">
                  <c:v>306205.61</c:v>
                </c:pt>
                <c:pt idx="19">
                  <c:v>613299.78</c:v>
                </c:pt>
                <c:pt idx="20">
                  <c:v>1211471.1000000001</c:v>
                </c:pt>
              </c:numCache>
            </c:numRef>
          </c:val>
          <c:smooth val="0"/>
          <c:extLst>
            <c:ext xmlns:c16="http://schemas.microsoft.com/office/drawing/2014/chart" uri="{C3380CC4-5D6E-409C-BE32-E72D297353CC}">
              <c16:uniqueId val="{00000000-6292-499E-8EED-A3BF354187CB}"/>
            </c:ext>
          </c:extLst>
        </c:ser>
        <c:ser>
          <c:idx val="1"/>
          <c:order val="1"/>
          <c:tx>
            <c:strRef>
              <c:f>'32-node-coll'!$M$3</c:f>
              <c:strCache>
                <c:ptCount val="1"/>
                <c:pt idx="0">
                  <c:v>MVP-4.0b</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'32-node-coll'!$A$4:$A$24</c:f>
              <c:strCache>
                <c:ptCount val="21"/>
                <c:pt idx="0">
                  <c:v>1</c:v>
                </c:pt>
                <c:pt idx="1">
                  <c:v>2</c:v>
                </c:pt>
                <c:pt idx="2">
                  <c:v>4</c:v>
                </c:pt>
                <c:pt idx="3">
                  <c:v>8</c:v>
                </c:pt>
                <c:pt idx="4">
                  <c:v>16</c:v>
                </c:pt>
                <c:pt idx="5">
                  <c:v>32</c:v>
                </c:pt>
                <c:pt idx="6">
                  <c:v>64</c:v>
                </c:pt>
                <c:pt idx="7">
                  <c:v>128</c:v>
                </c:pt>
                <c:pt idx="8">
                  <c:v>256</c:v>
                </c:pt>
                <c:pt idx="9">
                  <c:v>512</c:v>
                </c:pt>
                <c:pt idx="10">
                  <c:v>1KB</c:v>
                </c:pt>
                <c:pt idx="11">
                  <c:v>2KB</c:v>
                </c:pt>
                <c:pt idx="12">
                  <c:v>4KB</c:v>
                </c:pt>
                <c:pt idx="13">
                  <c:v>8KB</c:v>
                </c:pt>
                <c:pt idx="14">
                  <c:v>16KB</c:v>
                </c:pt>
                <c:pt idx="15">
                  <c:v>32KB</c:v>
                </c:pt>
                <c:pt idx="16">
                  <c:v>64KB</c:v>
                </c:pt>
                <c:pt idx="17">
                  <c:v>128KB</c:v>
                </c:pt>
                <c:pt idx="18">
                  <c:v>256KB</c:v>
                </c:pt>
                <c:pt idx="19">
                  <c:v>512KB</c:v>
                </c:pt>
                <c:pt idx="20">
                  <c:v>1MB</c:v>
                </c:pt>
              </c:strCache>
            </c:strRef>
          </c:cat>
          <c:val>
            <c:numRef>
              <c:f>'32-node-coll'!$M$4:$M$24</c:f>
              <c:numCache>
                <c:formatCode>General</c:formatCode>
                <c:ptCount val="21"/>
                <c:pt idx="0">
                  <c:v>36.82</c:v>
                </c:pt>
                <c:pt idx="1">
                  <c:v>39.47</c:v>
                </c:pt>
                <c:pt idx="2">
                  <c:v>43.13</c:v>
                </c:pt>
                <c:pt idx="3">
                  <c:v>46.05</c:v>
                </c:pt>
                <c:pt idx="4">
                  <c:v>54.23</c:v>
                </c:pt>
                <c:pt idx="5">
                  <c:v>64.52</c:v>
                </c:pt>
                <c:pt idx="6">
                  <c:v>83.21</c:v>
                </c:pt>
                <c:pt idx="7">
                  <c:v>122.16</c:v>
                </c:pt>
                <c:pt idx="8">
                  <c:v>334.39</c:v>
                </c:pt>
                <c:pt idx="9">
                  <c:v>6868.05</c:v>
                </c:pt>
                <c:pt idx="10">
                  <c:v>6974.98</c:v>
                </c:pt>
                <c:pt idx="11">
                  <c:v>7196.46</c:v>
                </c:pt>
                <c:pt idx="12">
                  <c:v>7395.95</c:v>
                </c:pt>
                <c:pt idx="13">
                  <c:v>13702.92</c:v>
                </c:pt>
                <c:pt idx="14">
                  <c:v>15926.34</c:v>
                </c:pt>
                <c:pt idx="15">
                  <c:v>27451.14</c:v>
                </c:pt>
                <c:pt idx="16">
                  <c:v>55598.74</c:v>
                </c:pt>
                <c:pt idx="17">
                  <c:v>112634.76</c:v>
                </c:pt>
                <c:pt idx="18">
                  <c:v>226793.26</c:v>
                </c:pt>
                <c:pt idx="19">
                  <c:v>452265.15</c:v>
                </c:pt>
                <c:pt idx="20">
                  <c:v>929515.64</c:v>
                </c:pt>
              </c:numCache>
            </c:numRef>
          </c:val>
          <c:smooth val="0"/>
          <c:extLst>
            <c:ext xmlns:c16="http://schemas.microsoft.com/office/drawing/2014/chart" uri="{C3380CC4-5D6E-409C-BE32-E72D297353CC}">
              <c16:uniqueId val="{00000001-6292-499E-8EED-A3BF354187CB}"/>
            </c:ext>
          </c:extLst>
        </c:ser>
        <c:dLbls>
          <c:showLegendKey val="0"/>
          <c:showVal val="0"/>
          <c:showCatName val="0"/>
          <c:showSerName val="0"/>
          <c:showPercent val="0"/>
          <c:showBubbleSize val="0"/>
        </c:dLbls>
        <c:marker val="1"/>
        <c:smooth val="0"/>
        <c:axId val="921826480"/>
        <c:axId val="921829360"/>
      </c:lineChart>
      <c:catAx>
        <c:axId val="92182648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r>
                  <a:rPr lang="en-US"/>
                  <a:t>Message size (bytes)</a:t>
                </a:r>
              </a:p>
            </c:rich>
          </c:tx>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crossAx val="921829360"/>
        <c:crosses val="autoZero"/>
        <c:auto val="1"/>
        <c:lblAlgn val="ctr"/>
        <c:lblOffset val="100"/>
        <c:noMultiLvlLbl val="0"/>
      </c:catAx>
      <c:valAx>
        <c:axId val="921829360"/>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r>
                  <a:rPr lang="en-US"/>
                  <a:t>Latency (us)</a:t>
                </a:r>
              </a:p>
            </c:rich>
          </c:tx>
          <c:overlay val="0"/>
          <c:spPr>
            <a:noFill/>
            <a:ln>
              <a:noFill/>
            </a:ln>
            <a:effectLst/>
          </c:spPr>
          <c:txPr>
            <a:bodyPr rot="-54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crossAx val="921826480"/>
        <c:crosses val="autoZero"/>
        <c:crossBetween val="between"/>
        <c:dispUnits>
          <c:builtInUnit val="hundredThousands"/>
          <c:dispUnitsLbl>
            <c:spPr>
              <a:noFill/>
              <a:ln>
                <a:noFill/>
              </a:ln>
              <a:effectLst/>
            </c:spPr>
            <c:txPr>
              <a:bodyPr rot="-54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dispUnitsLbl>
        </c:dispUnits>
      </c:valAx>
      <c:spPr>
        <a:noFill/>
        <a:ln>
          <a:noFill/>
        </a:ln>
        <a:effectLst/>
      </c:spPr>
    </c:plotArea>
    <c:legend>
      <c:legendPos val="l"/>
      <c:layout>
        <c:manualLayout>
          <c:xMode val="edge"/>
          <c:yMode val="edge"/>
          <c:x val="0.25531914893617019"/>
          <c:y val="0.24853018372703412"/>
          <c:w val="0.25076525008841982"/>
          <c:h val="0.23821716729853212"/>
        </c:manualLayout>
      </c:layout>
      <c:overlay val="1"/>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100">
          <a:solidFill>
            <a:sysClr val="windowText" lastClr="000000"/>
          </a:solidFill>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png"/><Relationship Id="rId1" Type="http://schemas.openxmlformats.org/officeDocument/2006/relationships/image" Target="../media/image80.jpeg"/><Relationship Id="rId5" Type="http://schemas.openxmlformats.org/officeDocument/2006/relationships/image" Target="../media/image94.jpeg"/><Relationship Id="rId4" Type="http://schemas.openxmlformats.org/officeDocument/2006/relationships/image" Target="../media/image93.png"/></Relationships>
</file>

<file path=ppt/diagrams/_rels/drawing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png"/><Relationship Id="rId1" Type="http://schemas.openxmlformats.org/officeDocument/2006/relationships/image" Target="../media/image80.jpeg"/><Relationship Id="rId5" Type="http://schemas.openxmlformats.org/officeDocument/2006/relationships/image" Target="../media/image94.jpeg"/><Relationship Id="rId4" Type="http://schemas.openxmlformats.org/officeDocument/2006/relationships/image" Target="../media/image93.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AE787F-F5BD-7A4C-B4CB-8356CC1D0F3E}" type="doc">
      <dgm:prSet loTypeId="urn:microsoft.com/office/officeart/2005/8/layout/cycle8" loCatId="" qsTypeId="urn:microsoft.com/office/officeart/2005/8/quickstyle/simple4" qsCatId="simple" csTypeId="urn:microsoft.com/office/officeart/2005/8/colors/colorful2" csCatId="colorful" phldr="1"/>
      <dgm:spPr/>
    </dgm:pt>
    <dgm:pt modelId="{EAE7DA36-012B-BE4A-BABE-425CAE93B580}">
      <dgm:prSet phldrT="[Text]" custT="1"/>
      <dgm:spPr/>
      <dgm:t>
        <a:bodyPr/>
        <a:lstStyle/>
        <a:p>
          <a:pPr>
            <a:lnSpc>
              <a:spcPct val="100000"/>
            </a:lnSpc>
            <a:spcAft>
              <a:spcPts val="0"/>
            </a:spcAft>
          </a:pPr>
          <a:r>
            <a:rPr lang="en-US" sz="2000" dirty="0"/>
            <a:t>Deep/</a:t>
          </a:r>
        </a:p>
        <a:p>
          <a:pPr>
            <a:lnSpc>
              <a:spcPct val="90000"/>
            </a:lnSpc>
            <a:spcAft>
              <a:spcPct val="35000"/>
            </a:spcAft>
          </a:pPr>
          <a:r>
            <a:rPr lang="en-US" sz="2000" dirty="0"/>
            <a:t>Machine Learning </a:t>
          </a:r>
          <a:r>
            <a:rPr lang="en-US" sz="1200" dirty="0"/>
            <a:t>(TensorFlow, PyTorch, cuML, etc.)</a:t>
          </a:r>
          <a:endParaRPr lang="en-US" sz="1800" dirty="0"/>
        </a:p>
      </dgm:t>
    </dgm:pt>
    <dgm:pt modelId="{92CC7FFF-3578-474C-A964-E18B98047BB8}" type="parTrans" cxnId="{A3B311FF-E25C-3944-A86F-EF15AD89E33D}">
      <dgm:prSet/>
      <dgm:spPr/>
      <dgm:t>
        <a:bodyPr/>
        <a:lstStyle/>
        <a:p>
          <a:endParaRPr lang="en-US"/>
        </a:p>
      </dgm:t>
    </dgm:pt>
    <dgm:pt modelId="{54F0C4F1-922F-F843-9387-930D6928FD1D}" type="sibTrans" cxnId="{A3B311FF-E25C-3944-A86F-EF15AD89E33D}">
      <dgm:prSet/>
      <dgm:spPr/>
      <dgm:t>
        <a:bodyPr/>
        <a:lstStyle/>
        <a:p>
          <a:endParaRPr lang="en-US"/>
        </a:p>
      </dgm:t>
    </dgm:pt>
    <dgm:pt modelId="{9FD689D6-9E08-A543-A7DF-2A07A14DCFBF}">
      <dgm:prSet phldrT="[Text]" custT="1"/>
      <dgm:spPr/>
      <dgm:t>
        <a:bodyPr/>
        <a:lstStyle/>
        <a:p>
          <a:r>
            <a:rPr lang="en-US" sz="1800" dirty="0"/>
            <a:t>Big Data </a:t>
          </a:r>
          <a:r>
            <a:rPr lang="en-US" sz="1400" dirty="0"/>
            <a:t>(Hadoop, Spark)</a:t>
          </a:r>
          <a:r>
            <a:rPr lang="en-US" sz="1800" dirty="0"/>
            <a:t>, Data Science</a:t>
          </a:r>
          <a:br>
            <a:rPr lang="en-US" sz="1800" dirty="0"/>
          </a:br>
          <a:r>
            <a:rPr lang="en-US" sz="1200" dirty="0"/>
            <a:t>(Dask)</a:t>
          </a:r>
          <a:endParaRPr lang="en-US" sz="1100" dirty="0"/>
        </a:p>
      </dgm:t>
    </dgm:pt>
    <dgm:pt modelId="{BF138654-3E5A-C248-BFD5-04CA1C2E709A}" type="parTrans" cxnId="{584D3984-E947-6047-BB38-F37C91F3F816}">
      <dgm:prSet/>
      <dgm:spPr/>
      <dgm:t>
        <a:bodyPr/>
        <a:lstStyle/>
        <a:p>
          <a:endParaRPr lang="en-US"/>
        </a:p>
      </dgm:t>
    </dgm:pt>
    <dgm:pt modelId="{4BC25AD8-F028-9147-B319-4A8F341C0CD7}" type="sibTrans" cxnId="{584D3984-E947-6047-BB38-F37C91F3F816}">
      <dgm:prSet/>
      <dgm:spPr/>
      <dgm:t>
        <a:bodyPr/>
        <a:lstStyle/>
        <a:p>
          <a:endParaRPr lang="en-US"/>
        </a:p>
      </dgm:t>
    </dgm:pt>
    <dgm:pt modelId="{771A9200-F7C9-C247-9A21-152D6C18570D}">
      <dgm:prSet phldrT="[Text]" custT="1"/>
      <dgm:spPr/>
      <dgm:t>
        <a:bodyPr/>
        <a:lstStyle/>
        <a:p>
          <a:r>
            <a:rPr lang="en-US" sz="2000" dirty="0"/>
            <a:t>HPC </a:t>
          </a:r>
          <a:br>
            <a:rPr lang="en-US" sz="1500" dirty="0"/>
          </a:br>
          <a:r>
            <a:rPr lang="en-US" sz="1100" dirty="0"/>
            <a:t>(MPI, PGAS, etc.</a:t>
          </a:r>
          <a:r>
            <a:rPr lang="en-US" sz="1000" dirty="0"/>
            <a:t>)</a:t>
          </a:r>
          <a:endParaRPr lang="en-US" sz="1100" dirty="0"/>
        </a:p>
      </dgm:t>
    </dgm:pt>
    <dgm:pt modelId="{2FABD33C-1189-BE4F-9E87-FF5F28C343F7}" type="parTrans" cxnId="{C5BE29C1-9610-CD4B-AE94-4E545D150F51}">
      <dgm:prSet/>
      <dgm:spPr/>
      <dgm:t>
        <a:bodyPr/>
        <a:lstStyle/>
        <a:p>
          <a:endParaRPr lang="en-US"/>
        </a:p>
      </dgm:t>
    </dgm:pt>
    <dgm:pt modelId="{7E19B4C2-75D0-064D-B50D-7D24863D01A3}" type="sibTrans" cxnId="{C5BE29C1-9610-CD4B-AE94-4E545D150F51}">
      <dgm:prSet/>
      <dgm:spPr/>
      <dgm:t>
        <a:bodyPr/>
        <a:lstStyle/>
        <a:p>
          <a:endParaRPr lang="en-US"/>
        </a:p>
      </dgm:t>
    </dgm:pt>
    <dgm:pt modelId="{59285A7E-A82E-4048-A2A5-E9F12229A593}" type="pres">
      <dgm:prSet presAssocID="{34AE787F-F5BD-7A4C-B4CB-8356CC1D0F3E}" presName="compositeShape" presStyleCnt="0">
        <dgm:presLayoutVars>
          <dgm:chMax val="7"/>
          <dgm:dir/>
          <dgm:resizeHandles val="exact"/>
        </dgm:presLayoutVars>
      </dgm:prSet>
      <dgm:spPr/>
    </dgm:pt>
    <dgm:pt modelId="{E433776F-49F2-5348-A925-09F47214B99C}" type="pres">
      <dgm:prSet presAssocID="{34AE787F-F5BD-7A4C-B4CB-8356CC1D0F3E}" presName="wedge1" presStyleLbl="node1" presStyleIdx="0" presStyleCnt="3"/>
      <dgm:spPr/>
    </dgm:pt>
    <dgm:pt modelId="{8FAAF0A0-91DF-1848-8F5C-686003B2F9A6}" type="pres">
      <dgm:prSet presAssocID="{34AE787F-F5BD-7A4C-B4CB-8356CC1D0F3E}" presName="dummy1a" presStyleCnt="0"/>
      <dgm:spPr/>
    </dgm:pt>
    <dgm:pt modelId="{6C1A04C9-986F-D447-8B77-4997688B90F5}" type="pres">
      <dgm:prSet presAssocID="{34AE787F-F5BD-7A4C-B4CB-8356CC1D0F3E}" presName="dummy1b" presStyleCnt="0"/>
      <dgm:spPr/>
    </dgm:pt>
    <dgm:pt modelId="{25D51026-2F1B-1B48-96E2-6F80AC0D6BC6}" type="pres">
      <dgm:prSet presAssocID="{34AE787F-F5BD-7A4C-B4CB-8356CC1D0F3E}" presName="wedge1Tx" presStyleLbl="node1" presStyleIdx="0" presStyleCnt="3">
        <dgm:presLayoutVars>
          <dgm:chMax val="0"/>
          <dgm:chPref val="0"/>
          <dgm:bulletEnabled val="1"/>
        </dgm:presLayoutVars>
      </dgm:prSet>
      <dgm:spPr/>
    </dgm:pt>
    <dgm:pt modelId="{EE7BCCCA-EA65-E140-9D87-6ECF9A5628F3}" type="pres">
      <dgm:prSet presAssocID="{34AE787F-F5BD-7A4C-B4CB-8356CC1D0F3E}" presName="wedge2" presStyleLbl="node1" presStyleIdx="1" presStyleCnt="3"/>
      <dgm:spPr/>
    </dgm:pt>
    <dgm:pt modelId="{A3F5FB2B-65F6-FC40-8A4B-16ECB6FFBD9F}" type="pres">
      <dgm:prSet presAssocID="{34AE787F-F5BD-7A4C-B4CB-8356CC1D0F3E}" presName="dummy2a" presStyleCnt="0"/>
      <dgm:spPr/>
    </dgm:pt>
    <dgm:pt modelId="{8BD6C87A-56D4-8E40-BD88-49C30BB633F7}" type="pres">
      <dgm:prSet presAssocID="{34AE787F-F5BD-7A4C-B4CB-8356CC1D0F3E}" presName="dummy2b" presStyleCnt="0"/>
      <dgm:spPr/>
    </dgm:pt>
    <dgm:pt modelId="{F36A4AC7-5CE4-BA4D-A173-D4300D735470}" type="pres">
      <dgm:prSet presAssocID="{34AE787F-F5BD-7A4C-B4CB-8356CC1D0F3E}" presName="wedge2Tx" presStyleLbl="node1" presStyleIdx="1" presStyleCnt="3">
        <dgm:presLayoutVars>
          <dgm:chMax val="0"/>
          <dgm:chPref val="0"/>
          <dgm:bulletEnabled val="1"/>
        </dgm:presLayoutVars>
      </dgm:prSet>
      <dgm:spPr/>
    </dgm:pt>
    <dgm:pt modelId="{43B90930-D4F0-734B-AB4E-5BB7860567BB}" type="pres">
      <dgm:prSet presAssocID="{34AE787F-F5BD-7A4C-B4CB-8356CC1D0F3E}" presName="wedge3" presStyleLbl="node1" presStyleIdx="2" presStyleCnt="3"/>
      <dgm:spPr/>
    </dgm:pt>
    <dgm:pt modelId="{D94EF743-4543-1E43-BAF6-EDF68863232C}" type="pres">
      <dgm:prSet presAssocID="{34AE787F-F5BD-7A4C-B4CB-8356CC1D0F3E}" presName="dummy3a" presStyleCnt="0"/>
      <dgm:spPr/>
    </dgm:pt>
    <dgm:pt modelId="{4879C32D-C15C-A644-8ED0-65F4899D1792}" type="pres">
      <dgm:prSet presAssocID="{34AE787F-F5BD-7A4C-B4CB-8356CC1D0F3E}" presName="dummy3b" presStyleCnt="0"/>
      <dgm:spPr/>
    </dgm:pt>
    <dgm:pt modelId="{A3589214-F30F-2342-A461-F6D088C1234C}" type="pres">
      <dgm:prSet presAssocID="{34AE787F-F5BD-7A4C-B4CB-8356CC1D0F3E}" presName="wedge3Tx" presStyleLbl="node1" presStyleIdx="2" presStyleCnt="3">
        <dgm:presLayoutVars>
          <dgm:chMax val="0"/>
          <dgm:chPref val="0"/>
          <dgm:bulletEnabled val="1"/>
        </dgm:presLayoutVars>
      </dgm:prSet>
      <dgm:spPr/>
    </dgm:pt>
    <dgm:pt modelId="{70CF985F-00A3-5046-BECD-A642B402F6D6}" type="pres">
      <dgm:prSet presAssocID="{54F0C4F1-922F-F843-9387-930D6928FD1D}" presName="arrowWedge1" presStyleLbl="fgSibTrans2D1" presStyleIdx="0" presStyleCnt="3"/>
      <dgm:spPr/>
    </dgm:pt>
    <dgm:pt modelId="{E3FA65DC-07DE-6A46-9154-698974AA293C}" type="pres">
      <dgm:prSet presAssocID="{4BC25AD8-F028-9147-B319-4A8F341C0CD7}" presName="arrowWedge2" presStyleLbl="fgSibTrans2D1" presStyleIdx="1" presStyleCnt="3"/>
      <dgm:spPr/>
    </dgm:pt>
    <dgm:pt modelId="{B66CCB4E-4355-C541-AAE5-57C9B93B29A0}" type="pres">
      <dgm:prSet presAssocID="{7E19B4C2-75D0-064D-B50D-7D24863D01A3}" presName="arrowWedge3" presStyleLbl="fgSibTrans2D1" presStyleIdx="2" presStyleCnt="3"/>
      <dgm:spPr/>
    </dgm:pt>
  </dgm:ptLst>
  <dgm:cxnLst>
    <dgm:cxn modelId="{5687C61F-6B23-476E-92C3-D3C685823202}" type="presOf" srcId="{9FD689D6-9E08-A543-A7DF-2A07A14DCFBF}" destId="{F36A4AC7-5CE4-BA4D-A173-D4300D735470}" srcOrd="1" destOrd="0" presId="urn:microsoft.com/office/officeart/2005/8/layout/cycle8"/>
    <dgm:cxn modelId="{52D5C821-8A1E-447C-9CE9-8E0EC8D894B9}" type="presOf" srcId="{771A9200-F7C9-C247-9A21-152D6C18570D}" destId="{43B90930-D4F0-734B-AB4E-5BB7860567BB}" srcOrd="0" destOrd="0" presId="urn:microsoft.com/office/officeart/2005/8/layout/cycle8"/>
    <dgm:cxn modelId="{B7F8BD46-4DB4-40FB-8B4F-43106079B32F}" type="presOf" srcId="{EAE7DA36-012B-BE4A-BABE-425CAE93B580}" destId="{E433776F-49F2-5348-A925-09F47214B99C}" srcOrd="0" destOrd="0" presId="urn:microsoft.com/office/officeart/2005/8/layout/cycle8"/>
    <dgm:cxn modelId="{567F837B-E04C-41C7-9073-C76D478AB407}" type="presOf" srcId="{34AE787F-F5BD-7A4C-B4CB-8356CC1D0F3E}" destId="{59285A7E-A82E-4048-A2A5-E9F12229A593}" srcOrd="0" destOrd="0" presId="urn:microsoft.com/office/officeart/2005/8/layout/cycle8"/>
    <dgm:cxn modelId="{584D3984-E947-6047-BB38-F37C91F3F816}" srcId="{34AE787F-F5BD-7A4C-B4CB-8356CC1D0F3E}" destId="{9FD689D6-9E08-A543-A7DF-2A07A14DCFBF}" srcOrd="1" destOrd="0" parTransId="{BF138654-3E5A-C248-BFD5-04CA1C2E709A}" sibTransId="{4BC25AD8-F028-9147-B319-4A8F341C0CD7}"/>
    <dgm:cxn modelId="{C5BE29C1-9610-CD4B-AE94-4E545D150F51}" srcId="{34AE787F-F5BD-7A4C-B4CB-8356CC1D0F3E}" destId="{771A9200-F7C9-C247-9A21-152D6C18570D}" srcOrd="2" destOrd="0" parTransId="{2FABD33C-1189-BE4F-9E87-FF5F28C343F7}" sibTransId="{7E19B4C2-75D0-064D-B50D-7D24863D01A3}"/>
    <dgm:cxn modelId="{0D98C8CA-50DC-4B19-951D-33EB680B3E34}" type="presOf" srcId="{771A9200-F7C9-C247-9A21-152D6C18570D}" destId="{A3589214-F30F-2342-A461-F6D088C1234C}" srcOrd="1" destOrd="0" presId="urn:microsoft.com/office/officeart/2005/8/layout/cycle8"/>
    <dgm:cxn modelId="{D1D102D3-E797-4D7F-A3CB-5E7B06B974E3}" type="presOf" srcId="{EAE7DA36-012B-BE4A-BABE-425CAE93B580}" destId="{25D51026-2F1B-1B48-96E2-6F80AC0D6BC6}" srcOrd="1" destOrd="0" presId="urn:microsoft.com/office/officeart/2005/8/layout/cycle8"/>
    <dgm:cxn modelId="{0CD5DBD4-B4E7-4854-BC23-E8C48E1A20D3}" type="presOf" srcId="{9FD689D6-9E08-A543-A7DF-2A07A14DCFBF}" destId="{EE7BCCCA-EA65-E140-9D87-6ECF9A5628F3}" srcOrd="0" destOrd="0" presId="urn:microsoft.com/office/officeart/2005/8/layout/cycle8"/>
    <dgm:cxn modelId="{A3B311FF-E25C-3944-A86F-EF15AD89E33D}" srcId="{34AE787F-F5BD-7A4C-B4CB-8356CC1D0F3E}" destId="{EAE7DA36-012B-BE4A-BABE-425CAE93B580}" srcOrd="0" destOrd="0" parTransId="{92CC7FFF-3578-474C-A964-E18B98047BB8}" sibTransId="{54F0C4F1-922F-F843-9387-930D6928FD1D}"/>
    <dgm:cxn modelId="{B573B0CD-092A-4674-8C50-539AC87E47AC}" type="presParOf" srcId="{59285A7E-A82E-4048-A2A5-E9F12229A593}" destId="{E433776F-49F2-5348-A925-09F47214B99C}" srcOrd="0" destOrd="0" presId="urn:microsoft.com/office/officeart/2005/8/layout/cycle8"/>
    <dgm:cxn modelId="{02D7939A-A019-441E-8ACA-D7E0239B3D01}" type="presParOf" srcId="{59285A7E-A82E-4048-A2A5-E9F12229A593}" destId="{8FAAF0A0-91DF-1848-8F5C-686003B2F9A6}" srcOrd="1" destOrd="0" presId="urn:microsoft.com/office/officeart/2005/8/layout/cycle8"/>
    <dgm:cxn modelId="{8FA8BF98-248E-4F39-9E50-E64D7A6E71B7}" type="presParOf" srcId="{59285A7E-A82E-4048-A2A5-E9F12229A593}" destId="{6C1A04C9-986F-D447-8B77-4997688B90F5}" srcOrd="2" destOrd="0" presId="urn:microsoft.com/office/officeart/2005/8/layout/cycle8"/>
    <dgm:cxn modelId="{64D0E959-8499-48A9-8709-51DF6FA501F7}" type="presParOf" srcId="{59285A7E-A82E-4048-A2A5-E9F12229A593}" destId="{25D51026-2F1B-1B48-96E2-6F80AC0D6BC6}" srcOrd="3" destOrd="0" presId="urn:microsoft.com/office/officeart/2005/8/layout/cycle8"/>
    <dgm:cxn modelId="{0C61DCCE-4418-42A1-A86C-635A95989C18}" type="presParOf" srcId="{59285A7E-A82E-4048-A2A5-E9F12229A593}" destId="{EE7BCCCA-EA65-E140-9D87-6ECF9A5628F3}" srcOrd="4" destOrd="0" presId="urn:microsoft.com/office/officeart/2005/8/layout/cycle8"/>
    <dgm:cxn modelId="{41C0BF3B-F9A4-487D-941A-74950448CAC0}" type="presParOf" srcId="{59285A7E-A82E-4048-A2A5-E9F12229A593}" destId="{A3F5FB2B-65F6-FC40-8A4B-16ECB6FFBD9F}" srcOrd="5" destOrd="0" presId="urn:microsoft.com/office/officeart/2005/8/layout/cycle8"/>
    <dgm:cxn modelId="{9E364936-7748-4387-8D09-37E4162E49A3}" type="presParOf" srcId="{59285A7E-A82E-4048-A2A5-E9F12229A593}" destId="{8BD6C87A-56D4-8E40-BD88-49C30BB633F7}" srcOrd="6" destOrd="0" presId="urn:microsoft.com/office/officeart/2005/8/layout/cycle8"/>
    <dgm:cxn modelId="{2AE11A51-456F-4EAC-8F5A-63538C60F57A}" type="presParOf" srcId="{59285A7E-A82E-4048-A2A5-E9F12229A593}" destId="{F36A4AC7-5CE4-BA4D-A173-D4300D735470}" srcOrd="7" destOrd="0" presId="urn:microsoft.com/office/officeart/2005/8/layout/cycle8"/>
    <dgm:cxn modelId="{E54E5109-87CE-41C8-9F4D-8E331CE322AB}" type="presParOf" srcId="{59285A7E-A82E-4048-A2A5-E9F12229A593}" destId="{43B90930-D4F0-734B-AB4E-5BB7860567BB}" srcOrd="8" destOrd="0" presId="urn:microsoft.com/office/officeart/2005/8/layout/cycle8"/>
    <dgm:cxn modelId="{4E6E2F08-FBDE-4BD9-9812-969DE4E8EB06}" type="presParOf" srcId="{59285A7E-A82E-4048-A2A5-E9F12229A593}" destId="{D94EF743-4543-1E43-BAF6-EDF68863232C}" srcOrd="9" destOrd="0" presId="urn:microsoft.com/office/officeart/2005/8/layout/cycle8"/>
    <dgm:cxn modelId="{18C1ED77-F702-4D21-9768-E31EBE473720}" type="presParOf" srcId="{59285A7E-A82E-4048-A2A5-E9F12229A593}" destId="{4879C32D-C15C-A644-8ED0-65F4899D1792}" srcOrd="10" destOrd="0" presId="urn:microsoft.com/office/officeart/2005/8/layout/cycle8"/>
    <dgm:cxn modelId="{6DD7CFE7-C6BF-4DB5-88CE-6AAF086FF46A}" type="presParOf" srcId="{59285A7E-A82E-4048-A2A5-E9F12229A593}" destId="{A3589214-F30F-2342-A461-F6D088C1234C}" srcOrd="11" destOrd="0" presId="urn:microsoft.com/office/officeart/2005/8/layout/cycle8"/>
    <dgm:cxn modelId="{E6C7A371-1AD8-4D33-B548-67F81EAE932A}" type="presParOf" srcId="{59285A7E-A82E-4048-A2A5-E9F12229A593}" destId="{70CF985F-00A3-5046-BECD-A642B402F6D6}" srcOrd="12" destOrd="0" presId="urn:microsoft.com/office/officeart/2005/8/layout/cycle8"/>
    <dgm:cxn modelId="{9164D407-17F8-4A02-99D4-BB2C1A516B19}" type="presParOf" srcId="{59285A7E-A82E-4048-A2A5-E9F12229A593}" destId="{E3FA65DC-07DE-6A46-9154-698974AA293C}" srcOrd="13" destOrd="0" presId="urn:microsoft.com/office/officeart/2005/8/layout/cycle8"/>
    <dgm:cxn modelId="{755BA480-2C69-4FF2-AA0F-E33A11FA03C5}" type="presParOf" srcId="{59285A7E-A82E-4048-A2A5-E9F12229A593}" destId="{B66CCB4E-4355-C541-AAE5-57C9B93B29A0}"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4AE787F-F5BD-7A4C-B4CB-8356CC1D0F3E}" type="doc">
      <dgm:prSet loTypeId="urn:microsoft.com/office/officeart/2005/8/layout/cycle8" loCatId="" qsTypeId="urn:microsoft.com/office/officeart/2005/8/quickstyle/simple4" qsCatId="simple" csTypeId="urn:microsoft.com/office/officeart/2005/8/colors/colorful2" csCatId="colorful" phldr="1"/>
      <dgm:spPr/>
    </dgm:pt>
    <dgm:pt modelId="{EAE7DA36-012B-BE4A-BABE-425CAE93B580}">
      <dgm:prSet phldrT="[Text]" custT="1"/>
      <dgm:spPr/>
      <dgm:t>
        <a:bodyPr/>
        <a:lstStyle/>
        <a:p>
          <a:pPr>
            <a:lnSpc>
              <a:spcPct val="100000"/>
            </a:lnSpc>
            <a:spcAft>
              <a:spcPts val="0"/>
            </a:spcAft>
          </a:pPr>
          <a:r>
            <a:rPr lang="en-US" sz="2000" dirty="0"/>
            <a:t>Deep/</a:t>
          </a:r>
        </a:p>
        <a:p>
          <a:pPr>
            <a:lnSpc>
              <a:spcPct val="90000"/>
            </a:lnSpc>
            <a:spcAft>
              <a:spcPct val="35000"/>
            </a:spcAft>
          </a:pPr>
          <a:r>
            <a:rPr lang="en-US" sz="2000" dirty="0"/>
            <a:t>Machine Learning </a:t>
          </a:r>
          <a:r>
            <a:rPr lang="en-US" sz="1200" dirty="0"/>
            <a:t>(TensorFlow, PyTorch, cuML, etc.)</a:t>
          </a:r>
          <a:endParaRPr lang="en-US" sz="1800" dirty="0"/>
        </a:p>
      </dgm:t>
    </dgm:pt>
    <dgm:pt modelId="{92CC7FFF-3578-474C-A964-E18B98047BB8}" type="parTrans" cxnId="{A3B311FF-E25C-3944-A86F-EF15AD89E33D}">
      <dgm:prSet/>
      <dgm:spPr/>
      <dgm:t>
        <a:bodyPr/>
        <a:lstStyle/>
        <a:p>
          <a:endParaRPr lang="en-US"/>
        </a:p>
      </dgm:t>
    </dgm:pt>
    <dgm:pt modelId="{54F0C4F1-922F-F843-9387-930D6928FD1D}" type="sibTrans" cxnId="{A3B311FF-E25C-3944-A86F-EF15AD89E33D}">
      <dgm:prSet/>
      <dgm:spPr/>
      <dgm:t>
        <a:bodyPr/>
        <a:lstStyle/>
        <a:p>
          <a:endParaRPr lang="en-US"/>
        </a:p>
      </dgm:t>
    </dgm:pt>
    <dgm:pt modelId="{9FD689D6-9E08-A543-A7DF-2A07A14DCFBF}">
      <dgm:prSet phldrT="[Text]" custT="1"/>
      <dgm:spPr/>
      <dgm:t>
        <a:bodyPr/>
        <a:lstStyle/>
        <a:p>
          <a:r>
            <a:rPr lang="en-US" sz="1800" dirty="0"/>
            <a:t>Big Data </a:t>
          </a:r>
          <a:r>
            <a:rPr lang="en-US" sz="1400" dirty="0"/>
            <a:t>(Hadoop, Spark)</a:t>
          </a:r>
          <a:r>
            <a:rPr lang="en-US" sz="1800" dirty="0"/>
            <a:t>, Data Science</a:t>
          </a:r>
          <a:br>
            <a:rPr lang="en-US" sz="1800" dirty="0"/>
          </a:br>
          <a:r>
            <a:rPr lang="en-US" sz="1200" dirty="0"/>
            <a:t>(Dask)</a:t>
          </a:r>
          <a:endParaRPr lang="en-US" sz="1100" dirty="0"/>
        </a:p>
      </dgm:t>
    </dgm:pt>
    <dgm:pt modelId="{BF138654-3E5A-C248-BFD5-04CA1C2E709A}" type="parTrans" cxnId="{584D3984-E947-6047-BB38-F37C91F3F816}">
      <dgm:prSet/>
      <dgm:spPr/>
      <dgm:t>
        <a:bodyPr/>
        <a:lstStyle/>
        <a:p>
          <a:endParaRPr lang="en-US"/>
        </a:p>
      </dgm:t>
    </dgm:pt>
    <dgm:pt modelId="{4BC25AD8-F028-9147-B319-4A8F341C0CD7}" type="sibTrans" cxnId="{584D3984-E947-6047-BB38-F37C91F3F816}">
      <dgm:prSet/>
      <dgm:spPr/>
      <dgm:t>
        <a:bodyPr/>
        <a:lstStyle/>
        <a:p>
          <a:endParaRPr lang="en-US"/>
        </a:p>
      </dgm:t>
    </dgm:pt>
    <dgm:pt modelId="{771A9200-F7C9-C247-9A21-152D6C18570D}">
      <dgm:prSet phldrT="[Text]" custT="1"/>
      <dgm:spPr/>
      <dgm:t>
        <a:bodyPr/>
        <a:lstStyle/>
        <a:p>
          <a:r>
            <a:rPr lang="en-US" sz="2000" dirty="0"/>
            <a:t>HPC </a:t>
          </a:r>
          <a:br>
            <a:rPr lang="en-US" sz="1500" dirty="0"/>
          </a:br>
          <a:r>
            <a:rPr lang="en-US" sz="1100" dirty="0"/>
            <a:t>(MPI, PGAS, etc.</a:t>
          </a:r>
          <a:r>
            <a:rPr lang="en-US" sz="1000" dirty="0"/>
            <a:t>)</a:t>
          </a:r>
          <a:endParaRPr lang="en-US" sz="1100" dirty="0"/>
        </a:p>
      </dgm:t>
    </dgm:pt>
    <dgm:pt modelId="{2FABD33C-1189-BE4F-9E87-FF5F28C343F7}" type="parTrans" cxnId="{C5BE29C1-9610-CD4B-AE94-4E545D150F51}">
      <dgm:prSet/>
      <dgm:spPr/>
      <dgm:t>
        <a:bodyPr/>
        <a:lstStyle/>
        <a:p>
          <a:endParaRPr lang="en-US"/>
        </a:p>
      </dgm:t>
    </dgm:pt>
    <dgm:pt modelId="{7E19B4C2-75D0-064D-B50D-7D24863D01A3}" type="sibTrans" cxnId="{C5BE29C1-9610-CD4B-AE94-4E545D150F51}">
      <dgm:prSet/>
      <dgm:spPr/>
      <dgm:t>
        <a:bodyPr/>
        <a:lstStyle/>
        <a:p>
          <a:endParaRPr lang="en-US"/>
        </a:p>
      </dgm:t>
    </dgm:pt>
    <dgm:pt modelId="{59285A7E-A82E-4048-A2A5-E9F12229A593}" type="pres">
      <dgm:prSet presAssocID="{34AE787F-F5BD-7A4C-B4CB-8356CC1D0F3E}" presName="compositeShape" presStyleCnt="0">
        <dgm:presLayoutVars>
          <dgm:chMax val="7"/>
          <dgm:dir/>
          <dgm:resizeHandles val="exact"/>
        </dgm:presLayoutVars>
      </dgm:prSet>
      <dgm:spPr/>
    </dgm:pt>
    <dgm:pt modelId="{E433776F-49F2-5348-A925-09F47214B99C}" type="pres">
      <dgm:prSet presAssocID="{34AE787F-F5BD-7A4C-B4CB-8356CC1D0F3E}" presName="wedge1" presStyleLbl="node1" presStyleIdx="0" presStyleCnt="3"/>
      <dgm:spPr/>
    </dgm:pt>
    <dgm:pt modelId="{8FAAF0A0-91DF-1848-8F5C-686003B2F9A6}" type="pres">
      <dgm:prSet presAssocID="{34AE787F-F5BD-7A4C-B4CB-8356CC1D0F3E}" presName="dummy1a" presStyleCnt="0"/>
      <dgm:spPr/>
    </dgm:pt>
    <dgm:pt modelId="{6C1A04C9-986F-D447-8B77-4997688B90F5}" type="pres">
      <dgm:prSet presAssocID="{34AE787F-F5BD-7A4C-B4CB-8356CC1D0F3E}" presName="dummy1b" presStyleCnt="0"/>
      <dgm:spPr/>
    </dgm:pt>
    <dgm:pt modelId="{25D51026-2F1B-1B48-96E2-6F80AC0D6BC6}" type="pres">
      <dgm:prSet presAssocID="{34AE787F-F5BD-7A4C-B4CB-8356CC1D0F3E}" presName="wedge1Tx" presStyleLbl="node1" presStyleIdx="0" presStyleCnt="3">
        <dgm:presLayoutVars>
          <dgm:chMax val="0"/>
          <dgm:chPref val="0"/>
          <dgm:bulletEnabled val="1"/>
        </dgm:presLayoutVars>
      </dgm:prSet>
      <dgm:spPr/>
    </dgm:pt>
    <dgm:pt modelId="{EE7BCCCA-EA65-E140-9D87-6ECF9A5628F3}" type="pres">
      <dgm:prSet presAssocID="{34AE787F-F5BD-7A4C-B4CB-8356CC1D0F3E}" presName="wedge2" presStyleLbl="node1" presStyleIdx="1" presStyleCnt="3"/>
      <dgm:spPr/>
    </dgm:pt>
    <dgm:pt modelId="{A3F5FB2B-65F6-FC40-8A4B-16ECB6FFBD9F}" type="pres">
      <dgm:prSet presAssocID="{34AE787F-F5BD-7A4C-B4CB-8356CC1D0F3E}" presName="dummy2a" presStyleCnt="0"/>
      <dgm:spPr/>
    </dgm:pt>
    <dgm:pt modelId="{8BD6C87A-56D4-8E40-BD88-49C30BB633F7}" type="pres">
      <dgm:prSet presAssocID="{34AE787F-F5BD-7A4C-B4CB-8356CC1D0F3E}" presName="dummy2b" presStyleCnt="0"/>
      <dgm:spPr/>
    </dgm:pt>
    <dgm:pt modelId="{F36A4AC7-5CE4-BA4D-A173-D4300D735470}" type="pres">
      <dgm:prSet presAssocID="{34AE787F-F5BD-7A4C-B4CB-8356CC1D0F3E}" presName="wedge2Tx" presStyleLbl="node1" presStyleIdx="1" presStyleCnt="3">
        <dgm:presLayoutVars>
          <dgm:chMax val="0"/>
          <dgm:chPref val="0"/>
          <dgm:bulletEnabled val="1"/>
        </dgm:presLayoutVars>
      </dgm:prSet>
      <dgm:spPr/>
    </dgm:pt>
    <dgm:pt modelId="{43B90930-D4F0-734B-AB4E-5BB7860567BB}" type="pres">
      <dgm:prSet presAssocID="{34AE787F-F5BD-7A4C-B4CB-8356CC1D0F3E}" presName="wedge3" presStyleLbl="node1" presStyleIdx="2" presStyleCnt="3"/>
      <dgm:spPr/>
    </dgm:pt>
    <dgm:pt modelId="{D94EF743-4543-1E43-BAF6-EDF68863232C}" type="pres">
      <dgm:prSet presAssocID="{34AE787F-F5BD-7A4C-B4CB-8356CC1D0F3E}" presName="dummy3a" presStyleCnt="0"/>
      <dgm:spPr/>
    </dgm:pt>
    <dgm:pt modelId="{4879C32D-C15C-A644-8ED0-65F4899D1792}" type="pres">
      <dgm:prSet presAssocID="{34AE787F-F5BD-7A4C-B4CB-8356CC1D0F3E}" presName="dummy3b" presStyleCnt="0"/>
      <dgm:spPr/>
    </dgm:pt>
    <dgm:pt modelId="{A3589214-F30F-2342-A461-F6D088C1234C}" type="pres">
      <dgm:prSet presAssocID="{34AE787F-F5BD-7A4C-B4CB-8356CC1D0F3E}" presName="wedge3Tx" presStyleLbl="node1" presStyleIdx="2" presStyleCnt="3">
        <dgm:presLayoutVars>
          <dgm:chMax val="0"/>
          <dgm:chPref val="0"/>
          <dgm:bulletEnabled val="1"/>
        </dgm:presLayoutVars>
      </dgm:prSet>
      <dgm:spPr/>
    </dgm:pt>
    <dgm:pt modelId="{70CF985F-00A3-5046-BECD-A642B402F6D6}" type="pres">
      <dgm:prSet presAssocID="{54F0C4F1-922F-F843-9387-930D6928FD1D}" presName="arrowWedge1" presStyleLbl="fgSibTrans2D1" presStyleIdx="0" presStyleCnt="3"/>
      <dgm:spPr/>
    </dgm:pt>
    <dgm:pt modelId="{E3FA65DC-07DE-6A46-9154-698974AA293C}" type="pres">
      <dgm:prSet presAssocID="{4BC25AD8-F028-9147-B319-4A8F341C0CD7}" presName="arrowWedge2" presStyleLbl="fgSibTrans2D1" presStyleIdx="1" presStyleCnt="3"/>
      <dgm:spPr/>
    </dgm:pt>
    <dgm:pt modelId="{B66CCB4E-4355-C541-AAE5-57C9B93B29A0}" type="pres">
      <dgm:prSet presAssocID="{7E19B4C2-75D0-064D-B50D-7D24863D01A3}" presName="arrowWedge3" presStyleLbl="fgSibTrans2D1" presStyleIdx="2" presStyleCnt="3"/>
      <dgm:spPr/>
    </dgm:pt>
  </dgm:ptLst>
  <dgm:cxnLst>
    <dgm:cxn modelId="{5687C61F-6B23-476E-92C3-D3C685823202}" type="presOf" srcId="{9FD689D6-9E08-A543-A7DF-2A07A14DCFBF}" destId="{F36A4AC7-5CE4-BA4D-A173-D4300D735470}" srcOrd="1" destOrd="0" presId="urn:microsoft.com/office/officeart/2005/8/layout/cycle8"/>
    <dgm:cxn modelId="{52D5C821-8A1E-447C-9CE9-8E0EC8D894B9}" type="presOf" srcId="{771A9200-F7C9-C247-9A21-152D6C18570D}" destId="{43B90930-D4F0-734B-AB4E-5BB7860567BB}" srcOrd="0" destOrd="0" presId="urn:microsoft.com/office/officeart/2005/8/layout/cycle8"/>
    <dgm:cxn modelId="{B7F8BD46-4DB4-40FB-8B4F-43106079B32F}" type="presOf" srcId="{EAE7DA36-012B-BE4A-BABE-425CAE93B580}" destId="{E433776F-49F2-5348-A925-09F47214B99C}" srcOrd="0" destOrd="0" presId="urn:microsoft.com/office/officeart/2005/8/layout/cycle8"/>
    <dgm:cxn modelId="{567F837B-E04C-41C7-9073-C76D478AB407}" type="presOf" srcId="{34AE787F-F5BD-7A4C-B4CB-8356CC1D0F3E}" destId="{59285A7E-A82E-4048-A2A5-E9F12229A593}" srcOrd="0" destOrd="0" presId="urn:microsoft.com/office/officeart/2005/8/layout/cycle8"/>
    <dgm:cxn modelId="{584D3984-E947-6047-BB38-F37C91F3F816}" srcId="{34AE787F-F5BD-7A4C-B4CB-8356CC1D0F3E}" destId="{9FD689D6-9E08-A543-A7DF-2A07A14DCFBF}" srcOrd="1" destOrd="0" parTransId="{BF138654-3E5A-C248-BFD5-04CA1C2E709A}" sibTransId="{4BC25AD8-F028-9147-B319-4A8F341C0CD7}"/>
    <dgm:cxn modelId="{C5BE29C1-9610-CD4B-AE94-4E545D150F51}" srcId="{34AE787F-F5BD-7A4C-B4CB-8356CC1D0F3E}" destId="{771A9200-F7C9-C247-9A21-152D6C18570D}" srcOrd="2" destOrd="0" parTransId="{2FABD33C-1189-BE4F-9E87-FF5F28C343F7}" sibTransId="{7E19B4C2-75D0-064D-B50D-7D24863D01A3}"/>
    <dgm:cxn modelId="{0D98C8CA-50DC-4B19-951D-33EB680B3E34}" type="presOf" srcId="{771A9200-F7C9-C247-9A21-152D6C18570D}" destId="{A3589214-F30F-2342-A461-F6D088C1234C}" srcOrd="1" destOrd="0" presId="urn:microsoft.com/office/officeart/2005/8/layout/cycle8"/>
    <dgm:cxn modelId="{D1D102D3-E797-4D7F-A3CB-5E7B06B974E3}" type="presOf" srcId="{EAE7DA36-012B-BE4A-BABE-425CAE93B580}" destId="{25D51026-2F1B-1B48-96E2-6F80AC0D6BC6}" srcOrd="1" destOrd="0" presId="urn:microsoft.com/office/officeart/2005/8/layout/cycle8"/>
    <dgm:cxn modelId="{0CD5DBD4-B4E7-4854-BC23-E8C48E1A20D3}" type="presOf" srcId="{9FD689D6-9E08-A543-A7DF-2A07A14DCFBF}" destId="{EE7BCCCA-EA65-E140-9D87-6ECF9A5628F3}" srcOrd="0" destOrd="0" presId="urn:microsoft.com/office/officeart/2005/8/layout/cycle8"/>
    <dgm:cxn modelId="{A3B311FF-E25C-3944-A86F-EF15AD89E33D}" srcId="{34AE787F-F5BD-7A4C-B4CB-8356CC1D0F3E}" destId="{EAE7DA36-012B-BE4A-BABE-425CAE93B580}" srcOrd="0" destOrd="0" parTransId="{92CC7FFF-3578-474C-A964-E18B98047BB8}" sibTransId="{54F0C4F1-922F-F843-9387-930D6928FD1D}"/>
    <dgm:cxn modelId="{B573B0CD-092A-4674-8C50-539AC87E47AC}" type="presParOf" srcId="{59285A7E-A82E-4048-A2A5-E9F12229A593}" destId="{E433776F-49F2-5348-A925-09F47214B99C}" srcOrd="0" destOrd="0" presId="urn:microsoft.com/office/officeart/2005/8/layout/cycle8"/>
    <dgm:cxn modelId="{02D7939A-A019-441E-8ACA-D7E0239B3D01}" type="presParOf" srcId="{59285A7E-A82E-4048-A2A5-E9F12229A593}" destId="{8FAAF0A0-91DF-1848-8F5C-686003B2F9A6}" srcOrd="1" destOrd="0" presId="urn:microsoft.com/office/officeart/2005/8/layout/cycle8"/>
    <dgm:cxn modelId="{8FA8BF98-248E-4F39-9E50-E64D7A6E71B7}" type="presParOf" srcId="{59285A7E-A82E-4048-A2A5-E9F12229A593}" destId="{6C1A04C9-986F-D447-8B77-4997688B90F5}" srcOrd="2" destOrd="0" presId="urn:microsoft.com/office/officeart/2005/8/layout/cycle8"/>
    <dgm:cxn modelId="{64D0E959-8499-48A9-8709-51DF6FA501F7}" type="presParOf" srcId="{59285A7E-A82E-4048-A2A5-E9F12229A593}" destId="{25D51026-2F1B-1B48-96E2-6F80AC0D6BC6}" srcOrd="3" destOrd="0" presId="urn:microsoft.com/office/officeart/2005/8/layout/cycle8"/>
    <dgm:cxn modelId="{0C61DCCE-4418-42A1-A86C-635A95989C18}" type="presParOf" srcId="{59285A7E-A82E-4048-A2A5-E9F12229A593}" destId="{EE7BCCCA-EA65-E140-9D87-6ECF9A5628F3}" srcOrd="4" destOrd="0" presId="urn:microsoft.com/office/officeart/2005/8/layout/cycle8"/>
    <dgm:cxn modelId="{41C0BF3B-F9A4-487D-941A-74950448CAC0}" type="presParOf" srcId="{59285A7E-A82E-4048-A2A5-E9F12229A593}" destId="{A3F5FB2B-65F6-FC40-8A4B-16ECB6FFBD9F}" srcOrd="5" destOrd="0" presId="urn:microsoft.com/office/officeart/2005/8/layout/cycle8"/>
    <dgm:cxn modelId="{9E364936-7748-4387-8D09-37E4162E49A3}" type="presParOf" srcId="{59285A7E-A82E-4048-A2A5-E9F12229A593}" destId="{8BD6C87A-56D4-8E40-BD88-49C30BB633F7}" srcOrd="6" destOrd="0" presId="urn:microsoft.com/office/officeart/2005/8/layout/cycle8"/>
    <dgm:cxn modelId="{2AE11A51-456F-4EAC-8F5A-63538C60F57A}" type="presParOf" srcId="{59285A7E-A82E-4048-A2A5-E9F12229A593}" destId="{F36A4AC7-5CE4-BA4D-A173-D4300D735470}" srcOrd="7" destOrd="0" presId="urn:microsoft.com/office/officeart/2005/8/layout/cycle8"/>
    <dgm:cxn modelId="{E54E5109-87CE-41C8-9F4D-8E331CE322AB}" type="presParOf" srcId="{59285A7E-A82E-4048-A2A5-E9F12229A593}" destId="{43B90930-D4F0-734B-AB4E-5BB7860567BB}" srcOrd="8" destOrd="0" presId="urn:microsoft.com/office/officeart/2005/8/layout/cycle8"/>
    <dgm:cxn modelId="{4E6E2F08-FBDE-4BD9-9812-969DE4E8EB06}" type="presParOf" srcId="{59285A7E-A82E-4048-A2A5-E9F12229A593}" destId="{D94EF743-4543-1E43-BAF6-EDF68863232C}" srcOrd="9" destOrd="0" presId="urn:microsoft.com/office/officeart/2005/8/layout/cycle8"/>
    <dgm:cxn modelId="{18C1ED77-F702-4D21-9768-E31EBE473720}" type="presParOf" srcId="{59285A7E-A82E-4048-A2A5-E9F12229A593}" destId="{4879C32D-C15C-A644-8ED0-65F4899D1792}" srcOrd="10" destOrd="0" presId="urn:microsoft.com/office/officeart/2005/8/layout/cycle8"/>
    <dgm:cxn modelId="{6DD7CFE7-C6BF-4DB5-88CE-6AAF086FF46A}" type="presParOf" srcId="{59285A7E-A82E-4048-A2A5-E9F12229A593}" destId="{A3589214-F30F-2342-A461-F6D088C1234C}" srcOrd="11" destOrd="0" presId="urn:microsoft.com/office/officeart/2005/8/layout/cycle8"/>
    <dgm:cxn modelId="{E6C7A371-1AD8-4D33-B548-67F81EAE932A}" type="presParOf" srcId="{59285A7E-A82E-4048-A2A5-E9F12229A593}" destId="{70CF985F-00A3-5046-BECD-A642B402F6D6}" srcOrd="12" destOrd="0" presId="urn:microsoft.com/office/officeart/2005/8/layout/cycle8"/>
    <dgm:cxn modelId="{9164D407-17F8-4A02-99D4-BB2C1A516B19}" type="presParOf" srcId="{59285A7E-A82E-4048-A2A5-E9F12229A593}" destId="{E3FA65DC-07DE-6A46-9154-698974AA293C}" srcOrd="13" destOrd="0" presId="urn:microsoft.com/office/officeart/2005/8/layout/cycle8"/>
    <dgm:cxn modelId="{755BA480-2C69-4FF2-AA0F-E33A11FA03C5}" type="presParOf" srcId="{59285A7E-A82E-4048-A2A5-E9F12229A593}" destId="{B66CCB4E-4355-C541-AAE5-57C9B93B29A0}"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4AE787F-F5BD-7A4C-B4CB-8356CC1D0F3E}" type="doc">
      <dgm:prSet loTypeId="urn:microsoft.com/office/officeart/2005/8/layout/cycle8" loCatId="" qsTypeId="urn:microsoft.com/office/officeart/2005/8/quickstyle/simple4" qsCatId="simple" csTypeId="urn:microsoft.com/office/officeart/2005/8/colors/colorful2" csCatId="colorful" phldr="1"/>
      <dgm:spPr/>
    </dgm:pt>
    <dgm:pt modelId="{EAE7DA36-012B-BE4A-BABE-425CAE93B580}">
      <dgm:prSet phldrT="[Text]" custT="1"/>
      <dgm:spPr/>
      <dgm:t>
        <a:bodyPr/>
        <a:lstStyle/>
        <a:p>
          <a:pPr>
            <a:lnSpc>
              <a:spcPct val="100000"/>
            </a:lnSpc>
            <a:spcAft>
              <a:spcPts val="0"/>
            </a:spcAft>
          </a:pPr>
          <a:r>
            <a:rPr lang="en-US" sz="2000" dirty="0"/>
            <a:t>Deep/</a:t>
          </a:r>
        </a:p>
        <a:p>
          <a:pPr>
            <a:lnSpc>
              <a:spcPct val="90000"/>
            </a:lnSpc>
            <a:spcAft>
              <a:spcPct val="35000"/>
            </a:spcAft>
          </a:pPr>
          <a:r>
            <a:rPr lang="en-US" sz="2000" dirty="0"/>
            <a:t>Machine Learning </a:t>
          </a:r>
          <a:r>
            <a:rPr lang="en-US" sz="1200" dirty="0"/>
            <a:t>(TensorFlow, PyTorch, cuML, etc.)</a:t>
          </a:r>
          <a:endParaRPr lang="en-US" sz="1800" dirty="0"/>
        </a:p>
      </dgm:t>
    </dgm:pt>
    <dgm:pt modelId="{92CC7FFF-3578-474C-A964-E18B98047BB8}" type="parTrans" cxnId="{A3B311FF-E25C-3944-A86F-EF15AD89E33D}">
      <dgm:prSet/>
      <dgm:spPr/>
      <dgm:t>
        <a:bodyPr/>
        <a:lstStyle/>
        <a:p>
          <a:endParaRPr lang="en-US"/>
        </a:p>
      </dgm:t>
    </dgm:pt>
    <dgm:pt modelId="{54F0C4F1-922F-F843-9387-930D6928FD1D}" type="sibTrans" cxnId="{A3B311FF-E25C-3944-A86F-EF15AD89E33D}">
      <dgm:prSet/>
      <dgm:spPr/>
      <dgm:t>
        <a:bodyPr/>
        <a:lstStyle/>
        <a:p>
          <a:endParaRPr lang="en-US"/>
        </a:p>
      </dgm:t>
    </dgm:pt>
    <dgm:pt modelId="{9FD689D6-9E08-A543-A7DF-2A07A14DCFBF}">
      <dgm:prSet phldrT="[Text]" custT="1"/>
      <dgm:spPr/>
      <dgm:t>
        <a:bodyPr/>
        <a:lstStyle/>
        <a:p>
          <a:r>
            <a:rPr lang="en-US" sz="1800" dirty="0"/>
            <a:t>Big Data </a:t>
          </a:r>
          <a:r>
            <a:rPr lang="en-US" sz="1400" dirty="0"/>
            <a:t>(Hadoop, Spark)</a:t>
          </a:r>
          <a:r>
            <a:rPr lang="en-US" sz="1800" dirty="0"/>
            <a:t>, Data Science</a:t>
          </a:r>
          <a:br>
            <a:rPr lang="en-US" sz="1800" dirty="0"/>
          </a:br>
          <a:r>
            <a:rPr lang="en-US" sz="1200" dirty="0"/>
            <a:t>(Dask)</a:t>
          </a:r>
          <a:endParaRPr lang="en-US" sz="1100" dirty="0"/>
        </a:p>
      </dgm:t>
    </dgm:pt>
    <dgm:pt modelId="{BF138654-3E5A-C248-BFD5-04CA1C2E709A}" type="parTrans" cxnId="{584D3984-E947-6047-BB38-F37C91F3F816}">
      <dgm:prSet/>
      <dgm:spPr/>
      <dgm:t>
        <a:bodyPr/>
        <a:lstStyle/>
        <a:p>
          <a:endParaRPr lang="en-US"/>
        </a:p>
      </dgm:t>
    </dgm:pt>
    <dgm:pt modelId="{4BC25AD8-F028-9147-B319-4A8F341C0CD7}" type="sibTrans" cxnId="{584D3984-E947-6047-BB38-F37C91F3F816}">
      <dgm:prSet/>
      <dgm:spPr/>
      <dgm:t>
        <a:bodyPr/>
        <a:lstStyle/>
        <a:p>
          <a:endParaRPr lang="en-US"/>
        </a:p>
      </dgm:t>
    </dgm:pt>
    <dgm:pt modelId="{771A9200-F7C9-C247-9A21-152D6C18570D}">
      <dgm:prSet phldrT="[Text]" custT="1"/>
      <dgm:spPr/>
      <dgm:t>
        <a:bodyPr/>
        <a:lstStyle/>
        <a:p>
          <a:r>
            <a:rPr lang="en-US" sz="2000" dirty="0"/>
            <a:t>HPC </a:t>
          </a:r>
          <a:br>
            <a:rPr lang="en-US" sz="1500" dirty="0"/>
          </a:br>
          <a:r>
            <a:rPr lang="en-US" sz="1100" dirty="0"/>
            <a:t>(MPI, PGAS, etc.</a:t>
          </a:r>
          <a:r>
            <a:rPr lang="en-US" sz="1000" dirty="0"/>
            <a:t>)</a:t>
          </a:r>
          <a:endParaRPr lang="en-US" sz="1100" dirty="0"/>
        </a:p>
      </dgm:t>
    </dgm:pt>
    <dgm:pt modelId="{2FABD33C-1189-BE4F-9E87-FF5F28C343F7}" type="parTrans" cxnId="{C5BE29C1-9610-CD4B-AE94-4E545D150F51}">
      <dgm:prSet/>
      <dgm:spPr/>
      <dgm:t>
        <a:bodyPr/>
        <a:lstStyle/>
        <a:p>
          <a:endParaRPr lang="en-US"/>
        </a:p>
      </dgm:t>
    </dgm:pt>
    <dgm:pt modelId="{7E19B4C2-75D0-064D-B50D-7D24863D01A3}" type="sibTrans" cxnId="{C5BE29C1-9610-CD4B-AE94-4E545D150F51}">
      <dgm:prSet/>
      <dgm:spPr/>
      <dgm:t>
        <a:bodyPr/>
        <a:lstStyle/>
        <a:p>
          <a:endParaRPr lang="en-US"/>
        </a:p>
      </dgm:t>
    </dgm:pt>
    <dgm:pt modelId="{59285A7E-A82E-4048-A2A5-E9F12229A593}" type="pres">
      <dgm:prSet presAssocID="{34AE787F-F5BD-7A4C-B4CB-8356CC1D0F3E}" presName="compositeShape" presStyleCnt="0">
        <dgm:presLayoutVars>
          <dgm:chMax val="7"/>
          <dgm:dir/>
          <dgm:resizeHandles val="exact"/>
        </dgm:presLayoutVars>
      </dgm:prSet>
      <dgm:spPr/>
    </dgm:pt>
    <dgm:pt modelId="{E433776F-49F2-5348-A925-09F47214B99C}" type="pres">
      <dgm:prSet presAssocID="{34AE787F-F5BD-7A4C-B4CB-8356CC1D0F3E}" presName="wedge1" presStyleLbl="node1" presStyleIdx="0" presStyleCnt="3"/>
      <dgm:spPr/>
    </dgm:pt>
    <dgm:pt modelId="{8FAAF0A0-91DF-1848-8F5C-686003B2F9A6}" type="pres">
      <dgm:prSet presAssocID="{34AE787F-F5BD-7A4C-B4CB-8356CC1D0F3E}" presName="dummy1a" presStyleCnt="0"/>
      <dgm:spPr/>
    </dgm:pt>
    <dgm:pt modelId="{6C1A04C9-986F-D447-8B77-4997688B90F5}" type="pres">
      <dgm:prSet presAssocID="{34AE787F-F5BD-7A4C-B4CB-8356CC1D0F3E}" presName="dummy1b" presStyleCnt="0"/>
      <dgm:spPr/>
    </dgm:pt>
    <dgm:pt modelId="{25D51026-2F1B-1B48-96E2-6F80AC0D6BC6}" type="pres">
      <dgm:prSet presAssocID="{34AE787F-F5BD-7A4C-B4CB-8356CC1D0F3E}" presName="wedge1Tx" presStyleLbl="node1" presStyleIdx="0" presStyleCnt="3">
        <dgm:presLayoutVars>
          <dgm:chMax val="0"/>
          <dgm:chPref val="0"/>
          <dgm:bulletEnabled val="1"/>
        </dgm:presLayoutVars>
      </dgm:prSet>
      <dgm:spPr/>
    </dgm:pt>
    <dgm:pt modelId="{EE7BCCCA-EA65-E140-9D87-6ECF9A5628F3}" type="pres">
      <dgm:prSet presAssocID="{34AE787F-F5BD-7A4C-B4CB-8356CC1D0F3E}" presName="wedge2" presStyleLbl="node1" presStyleIdx="1" presStyleCnt="3"/>
      <dgm:spPr/>
    </dgm:pt>
    <dgm:pt modelId="{A3F5FB2B-65F6-FC40-8A4B-16ECB6FFBD9F}" type="pres">
      <dgm:prSet presAssocID="{34AE787F-F5BD-7A4C-B4CB-8356CC1D0F3E}" presName="dummy2a" presStyleCnt="0"/>
      <dgm:spPr/>
    </dgm:pt>
    <dgm:pt modelId="{8BD6C87A-56D4-8E40-BD88-49C30BB633F7}" type="pres">
      <dgm:prSet presAssocID="{34AE787F-F5BD-7A4C-B4CB-8356CC1D0F3E}" presName="dummy2b" presStyleCnt="0"/>
      <dgm:spPr/>
    </dgm:pt>
    <dgm:pt modelId="{F36A4AC7-5CE4-BA4D-A173-D4300D735470}" type="pres">
      <dgm:prSet presAssocID="{34AE787F-F5BD-7A4C-B4CB-8356CC1D0F3E}" presName="wedge2Tx" presStyleLbl="node1" presStyleIdx="1" presStyleCnt="3">
        <dgm:presLayoutVars>
          <dgm:chMax val="0"/>
          <dgm:chPref val="0"/>
          <dgm:bulletEnabled val="1"/>
        </dgm:presLayoutVars>
      </dgm:prSet>
      <dgm:spPr/>
    </dgm:pt>
    <dgm:pt modelId="{43B90930-D4F0-734B-AB4E-5BB7860567BB}" type="pres">
      <dgm:prSet presAssocID="{34AE787F-F5BD-7A4C-B4CB-8356CC1D0F3E}" presName="wedge3" presStyleLbl="node1" presStyleIdx="2" presStyleCnt="3"/>
      <dgm:spPr/>
    </dgm:pt>
    <dgm:pt modelId="{D94EF743-4543-1E43-BAF6-EDF68863232C}" type="pres">
      <dgm:prSet presAssocID="{34AE787F-F5BD-7A4C-B4CB-8356CC1D0F3E}" presName="dummy3a" presStyleCnt="0"/>
      <dgm:spPr/>
    </dgm:pt>
    <dgm:pt modelId="{4879C32D-C15C-A644-8ED0-65F4899D1792}" type="pres">
      <dgm:prSet presAssocID="{34AE787F-F5BD-7A4C-B4CB-8356CC1D0F3E}" presName="dummy3b" presStyleCnt="0"/>
      <dgm:spPr/>
    </dgm:pt>
    <dgm:pt modelId="{A3589214-F30F-2342-A461-F6D088C1234C}" type="pres">
      <dgm:prSet presAssocID="{34AE787F-F5BD-7A4C-B4CB-8356CC1D0F3E}" presName="wedge3Tx" presStyleLbl="node1" presStyleIdx="2" presStyleCnt="3">
        <dgm:presLayoutVars>
          <dgm:chMax val="0"/>
          <dgm:chPref val="0"/>
          <dgm:bulletEnabled val="1"/>
        </dgm:presLayoutVars>
      </dgm:prSet>
      <dgm:spPr/>
    </dgm:pt>
    <dgm:pt modelId="{70CF985F-00A3-5046-BECD-A642B402F6D6}" type="pres">
      <dgm:prSet presAssocID="{54F0C4F1-922F-F843-9387-930D6928FD1D}" presName="arrowWedge1" presStyleLbl="fgSibTrans2D1" presStyleIdx="0" presStyleCnt="3"/>
      <dgm:spPr/>
    </dgm:pt>
    <dgm:pt modelId="{E3FA65DC-07DE-6A46-9154-698974AA293C}" type="pres">
      <dgm:prSet presAssocID="{4BC25AD8-F028-9147-B319-4A8F341C0CD7}" presName="arrowWedge2" presStyleLbl="fgSibTrans2D1" presStyleIdx="1" presStyleCnt="3"/>
      <dgm:spPr/>
    </dgm:pt>
    <dgm:pt modelId="{B66CCB4E-4355-C541-AAE5-57C9B93B29A0}" type="pres">
      <dgm:prSet presAssocID="{7E19B4C2-75D0-064D-B50D-7D24863D01A3}" presName="arrowWedge3" presStyleLbl="fgSibTrans2D1" presStyleIdx="2" presStyleCnt="3"/>
      <dgm:spPr/>
    </dgm:pt>
  </dgm:ptLst>
  <dgm:cxnLst>
    <dgm:cxn modelId="{5687C61F-6B23-476E-92C3-D3C685823202}" type="presOf" srcId="{9FD689D6-9E08-A543-A7DF-2A07A14DCFBF}" destId="{F36A4AC7-5CE4-BA4D-A173-D4300D735470}" srcOrd="1" destOrd="0" presId="urn:microsoft.com/office/officeart/2005/8/layout/cycle8"/>
    <dgm:cxn modelId="{52D5C821-8A1E-447C-9CE9-8E0EC8D894B9}" type="presOf" srcId="{771A9200-F7C9-C247-9A21-152D6C18570D}" destId="{43B90930-D4F0-734B-AB4E-5BB7860567BB}" srcOrd="0" destOrd="0" presId="urn:microsoft.com/office/officeart/2005/8/layout/cycle8"/>
    <dgm:cxn modelId="{B7F8BD46-4DB4-40FB-8B4F-43106079B32F}" type="presOf" srcId="{EAE7DA36-012B-BE4A-BABE-425CAE93B580}" destId="{E433776F-49F2-5348-A925-09F47214B99C}" srcOrd="0" destOrd="0" presId="urn:microsoft.com/office/officeart/2005/8/layout/cycle8"/>
    <dgm:cxn modelId="{567F837B-E04C-41C7-9073-C76D478AB407}" type="presOf" srcId="{34AE787F-F5BD-7A4C-B4CB-8356CC1D0F3E}" destId="{59285A7E-A82E-4048-A2A5-E9F12229A593}" srcOrd="0" destOrd="0" presId="urn:microsoft.com/office/officeart/2005/8/layout/cycle8"/>
    <dgm:cxn modelId="{584D3984-E947-6047-BB38-F37C91F3F816}" srcId="{34AE787F-F5BD-7A4C-B4CB-8356CC1D0F3E}" destId="{9FD689D6-9E08-A543-A7DF-2A07A14DCFBF}" srcOrd="1" destOrd="0" parTransId="{BF138654-3E5A-C248-BFD5-04CA1C2E709A}" sibTransId="{4BC25AD8-F028-9147-B319-4A8F341C0CD7}"/>
    <dgm:cxn modelId="{C5BE29C1-9610-CD4B-AE94-4E545D150F51}" srcId="{34AE787F-F5BD-7A4C-B4CB-8356CC1D0F3E}" destId="{771A9200-F7C9-C247-9A21-152D6C18570D}" srcOrd="2" destOrd="0" parTransId="{2FABD33C-1189-BE4F-9E87-FF5F28C343F7}" sibTransId="{7E19B4C2-75D0-064D-B50D-7D24863D01A3}"/>
    <dgm:cxn modelId="{0D98C8CA-50DC-4B19-951D-33EB680B3E34}" type="presOf" srcId="{771A9200-F7C9-C247-9A21-152D6C18570D}" destId="{A3589214-F30F-2342-A461-F6D088C1234C}" srcOrd="1" destOrd="0" presId="urn:microsoft.com/office/officeart/2005/8/layout/cycle8"/>
    <dgm:cxn modelId="{D1D102D3-E797-4D7F-A3CB-5E7B06B974E3}" type="presOf" srcId="{EAE7DA36-012B-BE4A-BABE-425CAE93B580}" destId="{25D51026-2F1B-1B48-96E2-6F80AC0D6BC6}" srcOrd="1" destOrd="0" presId="urn:microsoft.com/office/officeart/2005/8/layout/cycle8"/>
    <dgm:cxn modelId="{0CD5DBD4-B4E7-4854-BC23-E8C48E1A20D3}" type="presOf" srcId="{9FD689D6-9E08-A543-A7DF-2A07A14DCFBF}" destId="{EE7BCCCA-EA65-E140-9D87-6ECF9A5628F3}" srcOrd="0" destOrd="0" presId="urn:microsoft.com/office/officeart/2005/8/layout/cycle8"/>
    <dgm:cxn modelId="{A3B311FF-E25C-3944-A86F-EF15AD89E33D}" srcId="{34AE787F-F5BD-7A4C-B4CB-8356CC1D0F3E}" destId="{EAE7DA36-012B-BE4A-BABE-425CAE93B580}" srcOrd="0" destOrd="0" parTransId="{92CC7FFF-3578-474C-A964-E18B98047BB8}" sibTransId="{54F0C4F1-922F-F843-9387-930D6928FD1D}"/>
    <dgm:cxn modelId="{B573B0CD-092A-4674-8C50-539AC87E47AC}" type="presParOf" srcId="{59285A7E-A82E-4048-A2A5-E9F12229A593}" destId="{E433776F-49F2-5348-A925-09F47214B99C}" srcOrd="0" destOrd="0" presId="urn:microsoft.com/office/officeart/2005/8/layout/cycle8"/>
    <dgm:cxn modelId="{02D7939A-A019-441E-8ACA-D7E0239B3D01}" type="presParOf" srcId="{59285A7E-A82E-4048-A2A5-E9F12229A593}" destId="{8FAAF0A0-91DF-1848-8F5C-686003B2F9A6}" srcOrd="1" destOrd="0" presId="urn:microsoft.com/office/officeart/2005/8/layout/cycle8"/>
    <dgm:cxn modelId="{8FA8BF98-248E-4F39-9E50-E64D7A6E71B7}" type="presParOf" srcId="{59285A7E-A82E-4048-A2A5-E9F12229A593}" destId="{6C1A04C9-986F-D447-8B77-4997688B90F5}" srcOrd="2" destOrd="0" presId="urn:microsoft.com/office/officeart/2005/8/layout/cycle8"/>
    <dgm:cxn modelId="{64D0E959-8499-48A9-8709-51DF6FA501F7}" type="presParOf" srcId="{59285A7E-A82E-4048-A2A5-E9F12229A593}" destId="{25D51026-2F1B-1B48-96E2-6F80AC0D6BC6}" srcOrd="3" destOrd="0" presId="urn:microsoft.com/office/officeart/2005/8/layout/cycle8"/>
    <dgm:cxn modelId="{0C61DCCE-4418-42A1-A86C-635A95989C18}" type="presParOf" srcId="{59285A7E-A82E-4048-A2A5-E9F12229A593}" destId="{EE7BCCCA-EA65-E140-9D87-6ECF9A5628F3}" srcOrd="4" destOrd="0" presId="urn:microsoft.com/office/officeart/2005/8/layout/cycle8"/>
    <dgm:cxn modelId="{41C0BF3B-F9A4-487D-941A-74950448CAC0}" type="presParOf" srcId="{59285A7E-A82E-4048-A2A5-E9F12229A593}" destId="{A3F5FB2B-65F6-FC40-8A4B-16ECB6FFBD9F}" srcOrd="5" destOrd="0" presId="urn:microsoft.com/office/officeart/2005/8/layout/cycle8"/>
    <dgm:cxn modelId="{9E364936-7748-4387-8D09-37E4162E49A3}" type="presParOf" srcId="{59285A7E-A82E-4048-A2A5-E9F12229A593}" destId="{8BD6C87A-56D4-8E40-BD88-49C30BB633F7}" srcOrd="6" destOrd="0" presId="urn:microsoft.com/office/officeart/2005/8/layout/cycle8"/>
    <dgm:cxn modelId="{2AE11A51-456F-4EAC-8F5A-63538C60F57A}" type="presParOf" srcId="{59285A7E-A82E-4048-A2A5-E9F12229A593}" destId="{F36A4AC7-5CE4-BA4D-A173-D4300D735470}" srcOrd="7" destOrd="0" presId="urn:microsoft.com/office/officeart/2005/8/layout/cycle8"/>
    <dgm:cxn modelId="{E54E5109-87CE-41C8-9F4D-8E331CE322AB}" type="presParOf" srcId="{59285A7E-A82E-4048-A2A5-E9F12229A593}" destId="{43B90930-D4F0-734B-AB4E-5BB7860567BB}" srcOrd="8" destOrd="0" presId="urn:microsoft.com/office/officeart/2005/8/layout/cycle8"/>
    <dgm:cxn modelId="{4E6E2F08-FBDE-4BD9-9812-969DE4E8EB06}" type="presParOf" srcId="{59285A7E-A82E-4048-A2A5-E9F12229A593}" destId="{D94EF743-4543-1E43-BAF6-EDF68863232C}" srcOrd="9" destOrd="0" presId="urn:microsoft.com/office/officeart/2005/8/layout/cycle8"/>
    <dgm:cxn modelId="{18C1ED77-F702-4D21-9768-E31EBE473720}" type="presParOf" srcId="{59285A7E-A82E-4048-A2A5-E9F12229A593}" destId="{4879C32D-C15C-A644-8ED0-65F4899D1792}" srcOrd="10" destOrd="0" presId="urn:microsoft.com/office/officeart/2005/8/layout/cycle8"/>
    <dgm:cxn modelId="{6DD7CFE7-C6BF-4DB5-88CE-6AAF086FF46A}" type="presParOf" srcId="{59285A7E-A82E-4048-A2A5-E9F12229A593}" destId="{A3589214-F30F-2342-A461-F6D088C1234C}" srcOrd="11" destOrd="0" presId="urn:microsoft.com/office/officeart/2005/8/layout/cycle8"/>
    <dgm:cxn modelId="{E6C7A371-1AD8-4D33-B548-67F81EAE932A}" type="presParOf" srcId="{59285A7E-A82E-4048-A2A5-E9F12229A593}" destId="{70CF985F-00A3-5046-BECD-A642B402F6D6}" srcOrd="12" destOrd="0" presId="urn:microsoft.com/office/officeart/2005/8/layout/cycle8"/>
    <dgm:cxn modelId="{9164D407-17F8-4A02-99D4-BB2C1A516B19}" type="presParOf" srcId="{59285A7E-A82E-4048-A2A5-E9F12229A593}" destId="{E3FA65DC-07DE-6A46-9154-698974AA293C}" srcOrd="13" destOrd="0" presId="urn:microsoft.com/office/officeart/2005/8/layout/cycle8"/>
    <dgm:cxn modelId="{755BA480-2C69-4FF2-AA0F-E33A11FA03C5}" type="presParOf" srcId="{59285A7E-A82E-4048-A2A5-E9F12229A593}" destId="{B66CCB4E-4355-C541-AAE5-57C9B93B29A0}"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E670328-43DA-4E29-8743-0DE534CB1420}" type="doc">
      <dgm:prSet loTypeId="urn:microsoft.com/office/officeart/2005/8/layout/pList2" loCatId="list" qsTypeId="urn:microsoft.com/office/officeart/2005/8/quickstyle/simple1" qsCatId="simple" csTypeId="urn:microsoft.com/office/officeart/2005/8/colors/colorful3" csCatId="colorful" phldr="1"/>
      <dgm:spPr/>
    </dgm:pt>
    <dgm:pt modelId="{6BC601BF-5C5F-490A-A8D7-65755FF445F0}">
      <dgm:prSet phldrT="[Text]"/>
      <dgm:spPr/>
      <dgm:t>
        <a:bodyPr/>
        <a:lstStyle/>
        <a:p>
          <a:r>
            <a:rPr lang="en-US" dirty="0"/>
            <a:t>Crop Health Issues</a:t>
          </a:r>
        </a:p>
      </dgm:t>
    </dgm:pt>
    <dgm:pt modelId="{4A56E6F6-AB9C-4918-BBEF-97FF188DC081}" type="parTrans" cxnId="{5ECA2925-3B2B-484A-8113-EE90CD814A37}">
      <dgm:prSet/>
      <dgm:spPr/>
      <dgm:t>
        <a:bodyPr/>
        <a:lstStyle/>
        <a:p>
          <a:endParaRPr lang="en-US"/>
        </a:p>
      </dgm:t>
    </dgm:pt>
    <dgm:pt modelId="{C6C62967-1856-45EF-A42A-179479D3862E}" type="sibTrans" cxnId="{5ECA2925-3B2B-484A-8113-EE90CD814A37}">
      <dgm:prSet/>
      <dgm:spPr/>
      <dgm:t>
        <a:bodyPr/>
        <a:lstStyle/>
        <a:p>
          <a:endParaRPr lang="en-US"/>
        </a:p>
      </dgm:t>
    </dgm:pt>
    <dgm:pt modelId="{F1B9D285-BFBD-441E-8014-E0E48F135E79}">
      <dgm:prSet phldrT="[Text]"/>
      <dgm:spPr/>
      <dgm:t>
        <a:bodyPr/>
        <a:lstStyle/>
        <a:p>
          <a:r>
            <a:rPr lang="en-US" dirty="0"/>
            <a:t>HPC-Enabled Data Harvesting &amp; Preparation</a:t>
          </a:r>
        </a:p>
      </dgm:t>
    </dgm:pt>
    <dgm:pt modelId="{AF1041F6-F5B8-4A39-9A8D-C0594CD90624}" type="parTrans" cxnId="{8290D257-B239-41A0-8E39-95596BA88DB9}">
      <dgm:prSet/>
      <dgm:spPr/>
      <dgm:t>
        <a:bodyPr/>
        <a:lstStyle/>
        <a:p>
          <a:endParaRPr lang="en-US"/>
        </a:p>
      </dgm:t>
    </dgm:pt>
    <dgm:pt modelId="{D3A25F61-E34C-4A02-B234-1C003F5B5998}" type="sibTrans" cxnId="{8290D257-B239-41A0-8E39-95596BA88DB9}">
      <dgm:prSet/>
      <dgm:spPr/>
      <dgm:t>
        <a:bodyPr/>
        <a:lstStyle/>
        <a:p>
          <a:endParaRPr lang="en-US"/>
        </a:p>
      </dgm:t>
    </dgm:pt>
    <dgm:pt modelId="{A4E7F372-D515-49A7-A14D-09771245C042}">
      <dgm:prSet phldrT="[Text]"/>
      <dgm:spPr/>
      <dgm:t>
        <a:bodyPr/>
        <a:lstStyle/>
        <a:p>
          <a:r>
            <a:rPr lang="en-US" dirty="0"/>
            <a:t>HPC for Ag AI</a:t>
          </a:r>
        </a:p>
      </dgm:t>
    </dgm:pt>
    <dgm:pt modelId="{FC92C5F8-C291-4718-9FB2-266D9CDB7548}" type="parTrans" cxnId="{1F499F6F-0F99-43D8-B242-78FCD95C90C3}">
      <dgm:prSet/>
      <dgm:spPr/>
      <dgm:t>
        <a:bodyPr/>
        <a:lstStyle/>
        <a:p>
          <a:endParaRPr lang="en-US"/>
        </a:p>
      </dgm:t>
    </dgm:pt>
    <dgm:pt modelId="{3EE8A103-C662-4BC0-8C55-486010EADE38}" type="sibTrans" cxnId="{1F499F6F-0F99-43D8-B242-78FCD95C90C3}">
      <dgm:prSet/>
      <dgm:spPr/>
      <dgm:t>
        <a:bodyPr/>
        <a:lstStyle/>
        <a:p>
          <a:endParaRPr lang="en-US"/>
        </a:p>
      </dgm:t>
    </dgm:pt>
    <dgm:pt modelId="{D32C7DBE-AA6A-430D-93E2-19A7EF3B08F5}">
      <dgm:prSet phldrT="[Text]"/>
      <dgm:spPr>
        <a:solidFill>
          <a:srgbClr val="FFC000"/>
        </a:solidFill>
      </dgm:spPr>
      <dgm:t>
        <a:bodyPr/>
        <a:lstStyle/>
        <a:p>
          <a:r>
            <a:rPr lang="en-US" dirty="0"/>
            <a:t>From HPC to the field: Computing Continuum</a:t>
          </a:r>
        </a:p>
      </dgm:t>
    </dgm:pt>
    <dgm:pt modelId="{E555715E-A15E-4FF5-9DD4-C9D4B620EF6E}" type="parTrans" cxnId="{732D336C-7AC5-480D-A3D4-EEB45CF3233E}">
      <dgm:prSet/>
      <dgm:spPr/>
      <dgm:t>
        <a:bodyPr/>
        <a:lstStyle/>
        <a:p>
          <a:endParaRPr lang="en-US"/>
        </a:p>
      </dgm:t>
    </dgm:pt>
    <dgm:pt modelId="{A9498A11-1916-4DDD-A2D9-A21A4F30668C}" type="sibTrans" cxnId="{732D336C-7AC5-480D-A3D4-EEB45CF3233E}">
      <dgm:prSet/>
      <dgm:spPr/>
      <dgm:t>
        <a:bodyPr/>
        <a:lstStyle/>
        <a:p>
          <a:endParaRPr lang="en-US"/>
        </a:p>
      </dgm:t>
    </dgm:pt>
    <dgm:pt modelId="{7BA23D96-84E2-4183-AA82-E61729A296B8}">
      <dgm:prSet phldrT="[Text]"/>
      <dgm:spPr>
        <a:solidFill>
          <a:schemeClr val="accent2">
            <a:lumMod val="75000"/>
          </a:schemeClr>
        </a:solidFill>
      </dgm:spPr>
      <dgm:t>
        <a:bodyPr/>
        <a:lstStyle/>
        <a:p>
          <a:r>
            <a:rPr lang="en-US" dirty="0"/>
            <a:t>Crop Management Interventions</a:t>
          </a:r>
        </a:p>
      </dgm:t>
    </dgm:pt>
    <dgm:pt modelId="{EDC302D1-AA39-4D9A-A99A-AD239249151D}" type="parTrans" cxnId="{65A34495-4298-47D8-9985-6CE45F7EE083}">
      <dgm:prSet/>
      <dgm:spPr/>
      <dgm:t>
        <a:bodyPr/>
        <a:lstStyle/>
        <a:p>
          <a:endParaRPr lang="en-US"/>
        </a:p>
      </dgm:t>
    </dgm:pt>
    <dgm:pt modelId="{B2334894-0C21-4A94-9CC2-E797246DC0E9}" type="sibTrans" cxnId="{65A34495-4298-47D8-9985-6CE45F7EE083}">
      <dgm:prSet/>
      <dgm:spPr/>
      <dgm:t>
        <a:bodyPr/>
        <a:lstStyle/>
        <a:p>
          <a:endParaRPr lang="en-US"/>
        </a:p>
      </dgm:t>
    </dgm:pt>
    <dgm:pt modelId="{2FF582A0-1CDC-42C8-819F-13ABA422070D}" type="pres">
      <dgm:prSet presAssocID="{1E670328-43DA-4E29-8743-0DE534CB1420}" presName="Name0" presStyleCnt="0">
        <dgm:presLayoutVars>
          <dgm:dir/>
          <dgm:resizeHandles val="exact"/>
        </dgm:presLayoutVars>
      </dgm:prSet>
      <dgm:spPr/>
    </dgm:pt>
    <dgm:pt modelId="{955C8E25-F8E7-45D0-B062-90A35D764FE0}" type="pres">
      <dgm:prSet presAssocID="{1E670328-43DA-4E29-8743-0DE534CB1420}" presName="bkgdShp" presStyleLbl="alignAccFollowNode1" presStyleIdx="0" presStyleCnt="1" custScaleX="57187" custScaleY="205899" custLinFactNeighborX="0" custLinFactNeighborY="34439"/>
      <dgm:spPr>
        <a:ln>
          <a:solidFill>
            <a:schemeClr val="tx1">
              <a:alpha val="90000"/>
            </a:schemeClr>
          </a:solidFill>
        </a:ln>
      </dgm:spPr>
    </dgm:pt>
    <dgm:pt modelId="{92F6BC3F-6788-4E71-93D2-41C21702918C}" type="pres">
      <dgm:prSet presAssocID="{1E670328-43DA-4E29-8743-0DE534CB1420}" presName="linComp" presStyleCnt="0"/>
      <dgm:spPr/>
    </dgm:pt>
    <dgm:pt modelId="{E0667357-3C7D-4811-9A9A-90395F830C53}" type="pres">
      <dgm:prSet presAssocID="{6BC601BF-5C5F-490A-A8D7-65755FF445F0}" presName="compNode" presStyleCnt="0"/>
      <dgm:spPr/>
    </dgm:pt>
    <dgm:pt modelId="{3FE147F1-4C26-4C6A-9522-E1B5619D9CCF}" type="pres">
      <dgm:prSet presAssocID="{6BC601BF-5C5F-490A-A8D7-65755FF445F0}" presName="node" presStyleLbl="node1" presStyleIdx="0" presStyleCnt="5" custScaleY="51443" custLinFactNeighborX="-1796" custLinFactNeighborY="-33396">
        <dgm:presLayoutVars>
          <dgm:bulletEnabled val="1"/>
        </dgm:presLayoutVars>
      </dgm:prSet>
      <dgm:spPr/>
    </dgm:pt>
    <dgm:pt modelId="{F43D8BE4-5D89-4393-A14A-6F1C9A93FF64}" type="pres">
      <dgm:prSet presAssocID="{6BC601BF-5C5F-490A-A8D7-65755FF445F0}" presName="invisiNode" presStyleLbl="node1" presStyleIdx="0" presStyleCnt="5"/>
      <dgm:spPr/>
    </dgm:pt>
    <dgm:pt modelId="{4CCB8566-91AE-4DF1-8372-8EF2BA44B3C1}" type="pres">
      <dgm:prSet presAssocID="{6BC601BF-5C5F-490A-A8D7-65755FF445F0}" presName="imagNode" presStyleLbl="fgImgPlace1" presStyleIdx="0" presStyleCnt="5"/>
      <dgm:spPr>
        <a:blipFill>
          <a:blip xmlns:r="http://schemas.openxmlformats.org/officeDocument/2006/relationships" r:embed="rId1"/>
          <a:srcRect/>
          <a:stretch>
            <a:fillRect l="-45000" r="-45000"/>
          </a:stretch>
        </a:blipFill>
      </dgm:spPr>
    </dgm:pt>
    <dgm:pt modelId="{2297B901-42E2-4BB2-B1D3-3FCD18979111}" type="pres">
      <dgm:prSet presAssocID="{C6C62967-1856-45EF-A42A-179479D3862E}" presName="sibTrans" presStyleLbl="sibTrans2D1" presStyleIdx="0" presStyleCnt="0"/>
      <dgm:spPr/>
    </dgm:pt>
    <dgm:pt modelId="{DF01B4F2-BB1C-4A39-B7D7-0591E53CE18D}" type="pres">
      <dgm:prSet presAssocID="{F1B9D285-BFBD-441E-8014-E0E48F135E79}" presName="compNode" presStyleCnt="0"/>
      <dgm:spPr/>
    </dgm:pt>
    <dgm:pt modelId="{E187D6B4-D7E0-45C7-ABF8-B41558264CBA}" type="pres">
      <dgm:prSet presAssocID="{F1B9D285-BFBD-441E-8014-E0E48F135E79}" presName="node" presStyleLbl="node1" presStyleIdx="1" presStyleCnt="5" custScaleY="51443" custLinFactNeighborX="-1796" custLinFactNeighborY="-33396">
        <dgm:presLayoutVars>
          <dgm:bulletEnabled val="1"/>
        </dgm:presLayoutVars>
      </dgm:prSet>
      <dgm:spPr/>
    </dgm:pt>
    <dgm:pt modelId="{07514061-5335-4EC4-A28A-DF716CAFACD5}" type="pres">
      <dgm:prSet presAssocID="{F1B9D285-BFBD-441E-8014-E0E48F135E79}" presName="invisiNode" presStyleLbl="node1" presStyleIdx="1" presStyleCnt="5"/>
      <dgm:spPr/>
    </dgm:pt>
    <dgm:pt modelId="{FBEFD717-4A29-47C9-AF7B-566FA321FD61}" type="pres">
      <dgm:prSet presAssocID="{F1B9D285-BFBD-441E-8014-E0E48F135E79}" presName="imagNode" presStyleLbl="fgImgPlace1" presStyleIdx="1" presStyleCnt="5"/>
      <dgm:spPr>
        <a:blipFill>
          <a:blip xmlns:r="http://schemas.openxmlformats.org/officeDocument/2006/relationships" r:embed="rId2"/>
          <a:srcRect/>
          <a:stretch>
            <a:fillRect l="-34000" r="-34000"/>
          </a:stretch>
        </a:blipFill>
      </dgm:spPr>
    </dgm:pt>
    <dgm:pt modelId="{AA3756A6-71D5-4FD8-A630-C4F50422B3D8}" type="pres">
      <dgm:prSet presAssocID="{D3A25F61-E34C-4A02-B234-1C003F5B5998}" presName="sibTrans" presStyleLbl="sibTrans2D1" presStyleIdx="0" presStyleCnt="0"/>
      <dgm:spPr/>
    </dgm:pt>
    <dgm:pt modelId="{FBE5B3AF-0A54-4183-A81B-145BB3434013}" type="pres">
      <dgm:prSet presAssocID="{A4E7F372-D515-49A7-A14D-09771245C042}" presName="compNode" presStyleCnt="0"/>
      <dgm:spPr/>
    </dgm:pt>
    <dgm:pt modelId="{6B2910AD-4571-43FF-8678-8BDCD1439F6C}" type="pres">
      <dgm:prSet presAssocID="{A4E7F372-D515-49A7-A14D-09771245C042}" presName="node" presStyleLbl="node1" presStyleIdx="2" presStyleCnt="5" custScaleY="51443" custLinFactNeighborX="-1796" custLinFactNeighborY="-33396">
        <dgm:presLayoutVars>
          <dgm:bulletEnabled val="1"/>
        </dgm:presLayoutVars>
      </dgm:prSet>
      <dgm:spPr/>
    </dgm:pt>
    <dgm:pt modelId="{81E70D1F-3B46-4CAC-83DD-77BC37BB510E}" type="pres">
      <dgm:prSet presAssocID="{A4E7F372-D515-49A7-A14D-09771245C042}" presName="invisiNode" presStyleLbl="node1" presStyleIdx="2" presStyleCnt="5"/>
      <dgm:spPr/>
    </dgm:pt>
    <dgm:pt modelId="{069F8431-F45F-4EAC-9A2B-B6646ADAF9CC}" type="pres">
      <dgm:prSet presAssocID="{A4E7F372-D515-49A7-A14D-09771245C042}" presName="imagNode" presStyleLbl="fgImgPlace1" presStyleIdx="2" presStyleCnt="5" custScaleX="97008" custScaleY="85227"/>
      <dgm:spPr>
        <a:blipFill dpi="0" rotWithShape="1">
          <a:blip xmlns:r="http://schemas.openxmlformats.org/officeDocument/2006/relationships" r:embed="rId3"/>
          <a:srcRect/>
          <a:tile tx="0" ty="0" sx="12000" sy="25000" flip="none" algn="tl"/>
        </a:blipFill>
      </dgm:spPr>
    </dgm:pt>
    <dgm:pt modelId="{34B008E0-66A1-4414-9DDD-6E0ACF339236}" type="pres">
      <dgm:prSet presAssocID="{3EE8A103-C662-4BC0-8C55-486010EADE38}" presName="sibTrans" presStyleLbl="sibTrans2D1" presStyleIdx="0" presStyleCnt="0"/>
      <dgm:spPr/>
    </dgm:pt>
    <dgm:pt modelId="{A4678340-455F-4778-84FE-4500052A61B6}" type="pres">
      <dgm:prSet presAssocID="{D32C7DBE-AA6A-430D-93E2-19A7EF3B08F5}" presName="compNode" presStyleCnt="0"/>
      <dgm:spPr/>
    </dgm:pt>
    <dgm:pt modelId="{06E0A9F3-9C36-4930-A5D1-8BD9A5B138B5}" type="pres">
      <dgm:prSet presAssocID="{D32C7DBE-AA6A-430D-93E2-19A7EF3B08F5}" presName="node" presStyleLbl="node1" presStyleIdx="3" presStyleCnt="5" custScaleY="51443" custLinFactNeighborX="-1796" custLinFactNeighborY="-33396">
        <dgm:presLayoutVars>
          <dgm:bulletEnabled val="1"/>
        </dgm:presLayoutVars>
      </dgm:prSet>
      <dgm:spPr/>
    </dgm:pt>
    <dgm:pt modelId="{A55CFFCE-AEFC-4DBE-9CA4-6F0E9CBB46BB}" type="pres">
      <dgm:prSet presAssocID="{D32C7DBE-AA6A-430D-93E2-19A7EF3B08F5}" presName="invisiNode" presStyleLbl="node1" presStyleIdx="3" presStyleCnt="5"/>
      <dgm:spPr/>
    </dgm:pt>
    <dgm:pt modelId="{DB27553A-05AC-42BE-8597-94744E8D02D3}" type="pres">
      <dgm:prSet presAssocID="{D32C7DBE-AA6A-430D-93E2-19A7EF3B08F5}" presName="imagNode" presStyleLbl="fgImgPlace1" presStyleIdx="3" presStyleCnt="5"/>
      <dgm:spPr>
        <a:blipFill dpi="0" rotWithShape="1">
          <a:blip xmlns:r="http://schemas.openxmlformats.org/officeDocument/2006/relationships" r:embed="rId4"/>
          <a:srcRect/>
          <a:tile tx="0" ty="0" sx="72000" sy="60000" flip="none" algn="tl"/>
        </a:blipFill>
      </dgm:spPr>
    </dgm:pt>
    <dgm:pt modelId="{7E689A9E-4A66-45FA-9107-DA7D03437D66}" type="pres">
      <dgm:prSet presAssocID="{A9498A11-1916-4DDD-A2D9-A21A4F30668C}" presName="sibTrans" presStyleLbl="sibTrans2D1" presStyleIdx="0" presStyleCnt="0"/>
      <dgm:spPr/>
    </dgm:pt>
    <dgm:pt modelId="{D8A71B70-1074-4E52-9528-41FA8EAA332C}" type="pres">
      <dgm:prSet presAssocID="{7BA23D96-84E2-4183-AA82-E61729A296B8}" presName="compNode" presStyleCnt="0"/>
      <dgm:spPr/>
    </dgm:pt>
    <dgm:pt modelId="{D90DDB14-8660-400B-8761-29AE89BF5F0F}" type="pres">
      <dgm:prSet presAssocID="{7BA23D96-84E2-4183-AA82-E61729A296B8}" presName="node" presStyleLbl="node1" presStyleIdx="4" presStyleCnt="5" custScaleY="51443" custLinFactNeighborX="-1796" custLinFactNeighborY="-33396">
        <dgm:presLayoutVars>
          <dgm:bulletEnabled val="1"/>
        </dgm:presLayoutVars>
      </dgm:prSet>
      <dgm:spPr/>
    </dgm:pt>
    <dgm:pt modelId="{1D7CF666-94AB-4097-AECB-2733B9E4FAEB}" type="pres">
      <dgm:prSet presAssocID="{7BA23D96-84E2-4183-AA82-E61729A296B8}" presName="invisiNode" presStyleLbl="node1" presStyleIdx="4" presStyleCnt="5"/>
      <dgm:spPr/>
    </dgm:pt>
    <dgm:pt modelId="{A978037D-B116-4E45-BAC4-2FEA531436A7}" type="pres">
      <dgm:prSet presAssocID="{7BA23D96-84E2-4183-AA82-E61729A296B8}" presName="imagNode" presStyleLbl="fgImgPlace1" presStyleIdx="4" presStyleCnt="5"/>
      <dgm:spPr>
        <a:blipFill>
          <a:blip xmlns:r="http://schemas.openxmlformats.org/officeDocument/2006/relationships" r:embed="rId5"/>
          <a:srcRect/>
          <a:stretch>
            <a:fillRect l="-34000" r="-34000"/>
          </a:stretch>
        </a:blipFill>
      </dgm:spPr>
    </dgm:pt>
  </dgm:ptLst>
  <dgm:cxnLst>
    <dgm:cxn modelId="{76DC5A06-A178-4E5C-91EE-938A432A0F96}" type="presOf" srcId="{A4E7F372-D515-49A7-A14D-09771245C042}" destId="{6B2910AD-4571-43FF-8678-8BDCD1439F6C}" srcOrd="0" destOrd="0" presId="urn:microsoft.com/office/officeart/2005/8/layout/pList2"/>
    <dgm:cxn modelId="{50F64709-D57C-4F55-81A8-CB3A9350BF83}" type="presOf" srcId="{6BC601BF-5C5F-490A-A8D7-65755FF445F0}" destId="{3FE147F1-4C26-4C6A-9522-E1B5619D9CCF}" srcOrd="0" destOrd="0" presId="urn:microsoft.com/office/officeart/2005/8/layout/pList2"/>
    <dgm:cxn modelId="{FDA14114-F71F-4BF7-AF13-BA3001DC52EC}" type="presOf" srcId="{D3A25F61-E34C-4A02-B234-1C003F5B5998}" destId="{AA3756A6-71D5-4FD8-A630-C4F50422B3D8}" srcOrd="0" destOrd="0" presId="urn:microsoft.com/office/officeart/2005/8/layout/pList2"/>
    <dgm:cxn modelId="{58E60B15-2B62-4F91-B8FE-99D7E4DCEB21}" type="presOf" srcId="{1E670328-43DA-4E29-8743-0DE534CB1420}" destId="{2FF582A0-1CDC-42C8-819F-13ABA422070D}" srcOrd="0" destOrd="0" presId="urn:microsoft.com/office/officeart/2005/8/layout/pList2"/>
    <dgm:cxn modelId="{AEB0E11A-8D21-4A58-B782-88EB220FE7E2}" type="presOf" srcId="{3EE8A103-C662-4BC0-8C55-486010EADE38}" destId="{34B008E0-66A1-4414-9DDD-6E0ACF339236}" srcOrd="0" destOrd="0" presId="urn:microsoft.com/office/officeart/2005/8/layout/pList2"/>
    <dgm:cxn modelId="{5ECA2925-3B2B-484A-8113-EE90CD814A37}" srcId="{1E670328-43DA-4E29-8743-0DE534CB1420}" destId="{6BC601BF-5C5F-490A-A8D7-65755FF445F0}" srcOrd="0" destOrd="0" parTransId="{4A56E6F6-AB9C-4918-BBEF-97FF188DC081}" sibTransId="{C6C62967-1856-45EF-A42A-179479D3862E}"/>
    <dgm:cxn modelId="{732D336C-7AC5-480D-A3D4-EEB45CF3233E}" srcId="{1E670328-43DA-4E29-8743-0DE534CB1420}" destId="{D32C7DBE-AA6A-430D-93E2-19A7EF3B08F5}" srcOrd="3" destOrd="0" parTransId="{E555715E-A15E-4FF5-9DD4-C9D4B620EF6E}" sibTransId="{A9498A11-1916-4DDD-A2D9-A21A4F30668C}"/>
    <dgm:cxn modelId="{1F499F6F-0F99-43D8-B242-78FCD95C90C3}" srcId="{1E670328-43DA-4E29-8743-0DE534CB1420}" destId="{A4E7F372-D515-49A7-A14D-09771245C042}" srcOrd="2" destOrd="0" parTransId="{FC92C5F8-C291-4718-9FB2-266D9CDB7548}" sibTransId="{3EE8A103-C662-4BC0-8C55-486010EADE38}"/>
    <dgm:cxn modelId="{8290D257-B239-41A0-8E39-95596BA88DB9}" srcId="{1E670328-43DA-4E29-8743-0DE534CB1420}" destId="{F1B9D285-BFBD-441E-8014-E0E48F135E79}" srcOrd="1" destOrd="0" parTransId="{AF1041F6-F5B8-4A39-9A8D-C0594CD90624}" sibTransId="{D3A25F61-E34C-4A02-B234-1C003F5B5998}"/>
    <dgm:cxn modelId="{E59A6A7E-7DB7-43C4-8C82-6BB98B89D1D4}" type="presOf" srcId="{F1B9D285-BFBD-441E-8014-E0E48F135E79}" destId="{E187D6B4-D7E0-45C7-ABF8-B41558264CBA}" srcOrd="0" destOrd="0" presId="urn:microsoft.com/office/officeart/2005/8/layout/pList2"/>
    <dgm:cxn modelId="{65A34495-4298-47D8-9985-6CE45F7EE083}" srcId="{1E670328-43DA-4E29-8743-0DE534CB1420}" destId="{7BA23D96-84E2-4183-AA82-E61729A296B8}" srcOrd="4" destOrd="0" parTransId="{EDC302D1-AA39-4D9A-A99A-AD239249151D}" sibTransId="{B2334894-0C21-4A94-9CC2-E797246DC0E9}"/>
    <dgm:cxn modelId="{250DE59F-78F1-4A8F-A4DA-495307D7867B}" type="presOf" srcId="{C6C62967-1856-45EF-A42A-179479D3862E}" destId="{2297B901-42E2-4BB2-B1D3-3FCD18979111}" srcOrd="0" destOrd="0" presId="urn:microsoft.com/office/officeart/2005/8/layout/pList2"/>
    <dgm:cxn modelId="{4D3725C1-1D8A-4C38-8B4E-936B815CF171}" type="presOf" srcId="{A9498A11-1916-4DDD-A2D9-A21A4F30668C}" destId="{7E689A9E-4A66-45FA-9107-DA7D03437D66}" srcOrd="0" destOrd="0" presId="urn:microsoft.com/office/officeart/2005/8/layout/pList2"/>
    <dgm:cxn modelId="{4E8A41CB-357E-47B1-B097-C881C6B2B458}" type="presOf" srcId="{7BA23D96-84E2-4183-AA82-E61729A296B8}" destId="{D90DDB14-8660-400B-8761-29AE89BF5F0F}" srcOrd="0" destOrd="0" presId="urn:microsoft.com/office/officeart/2005/8/layout/pList2"/>
    <dgm:cxn modelId="{AAFCF8D0-C33D-46B6-870B-B1164E43B4D3}" type="presOf" srcId="{D32C7DBE-AA6A-430D-93E2-19A7EF3B08F5}" destId="{06E0A9F3-9C36-4930-A5D1-8BD9A5B138B5}" srcOrd="0" destOrd="0" presId="urn:microsoft.com/office/officeart/2005/8/layout/pList2"/>
    <dgm:cxn modelId="{1FFC1C12-4035-4E3D-91C8-579CA94F4456}" type="presParOf" srcId="{2FF582A0-1CDC-42C8-819F-13ABA422070D}" destId="{955C8E25-F8E7-45D0-B062-90A35D764FE0}" srcOrd="0" destOrd="0" presId="urn:microsoft.com/office/officeart/2005/8/layout/pList2"/>
    <dgm:cxn modelId="{F0CD46A2-6FB4-448C-9AA6-B1725521C641}" type="presParOf" srcId="{2FF582A0-1CDC-42C8-819F-13ABA422070D}" destId="{92F6BC3F-6788-4E71-93D2-41C21702918C}" srcOrd="1" destOrd="0" presId="urn:microsoft.com/office/officeart/2005/8/layout/pList2"/>
    <dgm:cxn modelId="{3E06D59E-418E-477F-B191-79E4FEC30E41}" type="presParOf" srcId="{92F6BC3F-6788-4E71-93D2-41C21702918C}" destId="{E0667357-3C7D-4811-9A9A-90395F830C53}" srcOrd="0" destOrd="0" presId="urn:microsoft.com/office/officeart/2005/8/layout/pList2"/>
    <dgm:cxn modelId="{1024BF8E-5731-4359-AC4E-2580DE62B3AA}" type="presParOf" srcId="{E0667357-3C7D-4811-9A9A-90395F830C53}" destId="{3FE147F1-4C26-4C6A-9522-E1B5619D9CCF}" srcOrd="0" destOrd="0" presId="urn:microsoft.com/office/officeart/2005/8/layout/pList2"/>
    <dgm:cxn modelId="{BB35D825-72EE-4ED4-9D25-3C9D8BBF13A6}" type="presParOf" srcId="{E0667357-3C7D-4811-9A9A-90395F830C53}" destId="{F43D8BE4-5D89-4393-A14A-6F1C9A93FF64}" srcOrd="1" destOrd="0" presId="urn:microsoft.com/office/officeart/2005/8/layout/pList2"/>
    <dgm:cxn modelId="{A40CEDE6-9D93-4F46-9F0E-81585493A8D2}" type="presParOf" srcId="{E0667357-3C7D-4811-9A9A-90395F830C53}" destId="{4CCB8566-91AE-4DF1-8372-8EF2BA44B3C1}" srcOrd="2" destOrd="0" presId="urn:microsoft.com/office/officeart/2005/8/layout/pList2"/>
    <dgm:cxn modelId="{2F75ECD5-74D1-4A1A-94CF-B34E9331A108}" type="presParOf" srcId="{92F6BC3F-6788-4E71-93D2-41C21702918C}" destId="{2297B901-42E2-4BB2-B1D3-3FCD18979111}" srcOrd="1" destOrd="0" presId="urn:microsoft.com/office/officeart/2005/8/layout/pList2"/>
    <dgm:cxn modelId="{0C5A9915-E6C6-489A-B71D-E66BCE6A7C07}" type="presParOf" srcId="{92F6BC3F-6788-4E71-93D2-41C21702918C}" destId="{DF01B4F2-BB1C-4A39-B7D7-0591E53CE18D}" srcOrd="2" destOrd="0" presId="urn:microsoft.com/office/officeart/2005/8/layout/pList2"/>
    <dgm:cxn modelId="{67D511A4-7FC8-4248-91CC-A47268DB7246}" type="presParOf" srcId="{DF01B4F2-BB1C-4A39-B7D7-0591E53CE18D}" destId="{E187D6B4-D7E0-45C7-ABF8-B41558264CBA}" srcOrd="0" destOrd="0" presId="urn:microsoft.com/office/officeart/2005/8/layout/pList2"/>
    <dgm:cxn modelId="{FFEAB658-5587-4E87-9835-102734BE05C7}" type="presParOf" srcId="{DF01B4F2-BB1C-4A39-B7D7-0591E53CE18D}" destId="{07514061-5335-4EC4-A28A-DF716CAFACD5}" srcOrd="1" destOrd="0" presId="urn:microsoft.com/office/officeart/2005/8/layout/pList2"/>
    <dgm:cxn modelId="{65D870C6-8B2C-4A46-9386-CCF493EEDF5F}" type="presParOf" srcId="{DF01B4F2-BB1C-4A39-B7D7-0591E53CE18D}" destId="{FBEFD717-4A29-47C9-AF7B-566FA321FD61}" srcOrd="2" destOrd="0" presId="urn:microsoft.com/office/officeart/2005/8/layout/pList2"/>
    <dgm:cxn modelId="{620FB1F1-AC21-42E9-B06F-98CFC306E8E5}" type="presParOf" srcId="{92F6BC3F-6788-4E71-93D2-41C21702918C}" destId="{AA3756A6-71D5-4FD8-A630-C4F50422B3D8}" srcOrd="3" destOrd="0" presId="urn:microsoft.com/office/officeart/2005/8/layout/pList2"/>
    <dgm:cxn modelId="{D79755C5-38D1-40B9-9FD5-999D3AA61459}" type="presParOf" srcId="{92F6BC3F-6788-4E71-93D2-41C21702918C}" destId="{FBE5B3AF-0A54-4183-A81B-145BB3434013}" srcOrd="4" destOrd="0" presId="urn:microsoft.com/office/officeart/2005/8/layout/pList2"/>
    <dgm:cxn modelId="{46377195-4EC0-40AD-BDC5-078885B3E4BB}" type="presParOf" srcId="{FBE5B3AF-0A54-4183-A81B-145BB3434013}" destId="{6B2910AD-4571-43FF-8678-8BDCD1439F6C}" srcOrd="0" destOrd="0" presId="urn:microsoft.com/office/officeart/2005/8/layout/pList2"/>
    <dgm:cxn modelId="{EBA4FDE7-025F-492A-A5EF-E4992C354416}" type="presParOf" srcId="{FBE5B3AF-0A54-4183-A81B-145BB3434013}" destId="{81E70D1F-3B46-4CAC-83DD-77BC37BB510E}" srcOrd="1" destOrd="0" presId="urn:microsoft.com/office/officeart/2005/8/layout/pList2"/>
    <dgm:cxn modelId="{4DFE1F33-988A-4C26-A008-153CA4C3E4B8}" type="presParOf" srcId="{FBE5B3AF-0A54-4183-A81B-145BB3434013}" destId="{069F8431-F45F-4EAC-9A2B-B6646ADAF9CC}" srcOrd="2" destOrd="0" presId="urn:microsoft.com/office/officeart/2005/8/layout/pList2"/>
    <dgm:cxn modelId="{61C262AB-858A-4A16-9A1A-C730D044C276}" type="presParOf" srcId="{92F6BC3F-6788-4E71-93D2-41C21702918C}" destId="{34B008E0-66A1-4414-9DDD-6E0ACF339236}" srcOrd="5" destOrd="0" presId="urn:microsoft.com/office/officeart/2005/8/layout/pList2"/>
    <dgm:cxn modelId="{05BF6829-FF22-4B03-BDF2-E9E32118DC8B}" type="presParOf" srcId="{92F6BC3F-6788-4E71-93D2-41C21702918C}" destId="{A4678340-455F-4778-84FE-4500052A61B6}" srcOrd="6" destOrd="0" presId="urn:microsoft.com/office/officeart/2005/8/layout/pList2"/>
    <dgm:cxn modelId="{EB5C8170-F5F4-4E0E-B2FF-F145203C7014}" type="presParOf" srcId="{A4678340-455F-4778-84FE-4500052A61B6}" destId="{06E0A9F3-9C36-4930-A5D1-8BD9A5B138B5}" srcOrd="0" destOrd="0" presId="urn:microsoft.com/office/officeart/2005/8/layout/pList2"/>
    <dgm:cxn modelId="{D0C5BA99-893C-4C1A-BE34-B51276E1D6F3}" type="presParOf" srcId="{A4678340-455F-4778-84FE-4500052A61B6}" destId="{A55CFFCE-AEFC-4DBE-9CA4-6F0E9CBB46BB}" srcOrd="1" destOrd="0" presId="urn:microsoft.com/office/officeart/2005/8/layout/pList2"/>
    <dgm:cxn modelId="{E8C45CFD-D47B-42A5-AE5C-E22F5B16B056}" type="presParOf" srcId="{A4678340-455F-4778-84FE-4500052A61B6}" destId="{DB27553A-05AC-42BE-8597-94744E8D02D3}" srcOrd="2" destOrd="0" presId="urn:microsoft.com/office/officeart/2005/8/layout/pList2"/>
    <dgm:cxn modelId="{075B5360-BA61-435A-B3E1-E2CCA38EC724}" type="presParOf" srcId="{92F6BC3F-6788-4E71-93D2-41C21702918C}" destId="{7E689A9E-4A66-45FA-9107-DA7D03437D66}" srcOrd="7" destOrd="0" presId="urn:microsoft.com/office/officeart/2005/8/layout/pList2"/>
    <dgm:cxn modelId="{B63B84B2-0AEE-4967-85C1-5F9C91BCD44E}" type="presParOf" srcId="{92F6BC3F-6788-4E71-93D2-41C21702918C}" destId="{D8A71B70-1074-4E52-9528-41FA8EAA332C}" srcOrd="8" destOrd="0" presId="urn:microsoft.com/office/officeart/2005/8/layout/pList2"/>
    <dgm:cxn modelId="{117961DA-148A-4CB9-ABE2-B4A2CDC1E72F}" type="presParOf" srcId="{D8A71B70-1074-4E52-9528-41FA8EAA332C}" destId="{D90DDB14-8660-400B-8761-29AE89BF5F0F}" srcOrd="0" destOrd="0" presId="urn:microsoft.com/office/officeart/2005/8/layout/pList2"/>
    <dgm:cxn modelId="{863240DB-4730-4C93-82E2-720A00932694}" type="presParOf" srcId="{D8A71B70-1074-4E52-9528-41FA8EAA332C}" destId="{1D7CF666-94AB-4097-AECB-2733B9E4FAEB}" srcOrd="1" destOrd="0" presId="urn:microsoft.com/office/officeart/2005/8/layout/pList2"/>
    <dgm:cxn modelId="{AFCC6FAA-81FD-44E5-B15F-F3B8482237B7}" type="presParOf" srcId="{D8A71B70-1074-4E52-9528-41FA8EAA332C}" destId="{A978037D-B116-4E45-BAC4-2FEA531436A7}"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33776F-49F2-5348-A925-09F47214B99C}">
      <dsp:nvSpPr>
        <dsp:cNvPr id="0" name=""/>
        <dsp:cNvSpPr/>
      </dsp:nvSpPr>
      <dsp:spPr>
        <a:xfrm>
          <a:off x="2101667" y="236366"/>
          <a:ext cx="3054581" cy="3054581"/>
        </a:xfrm>
        <a:prstGeom prst="pie">
          <a:avLst>
            <a:gd name="adj1" fmla="val 16200000"/>
            <a:gd name="adj2" fmla="val 180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100000"/>
            </a:lnSpc>
            <a:spcBef>
              <a:spcPct val="0"/>
            </a:spcBef>
            <a:spcAft>
              <a:spcPts val="0"/>
            </a:spcAft>
            <a:buNone/>
          </a:pPr>
          <a:r>
            <a:rPr lang="en-US" sz="2000" kern="1200" dirty="0"/>
            <a:t>Deep/</a:t>
          </a:r>
        </a:p>
        <a:p>
          <a:pPr marL="0" lvl="0" indent="0" algn="ctr" defTabSz="889000">
            <a:lnSpc>
              <a:spcPct val="90000"/>
            </a:lnSpc>
            <a:spcBef>
              <a:spcPct val="0"/>
            </a:spcBef>
            <a:spcAft>
              <a:spcPct val="35000"/>
            </a:spcAft>
            <a:buNone/>
          </a:pPr>
          <a:r>
            <a:rPr lang="en-US" sz="2000" kern="1200" dirty="0"/>
            <a:t>Machine Learning </a:t>
          </a:r>
          <a:r>
            <a:rPr lang="en-US" sz="1200" kern="1200" dirty="0"/>
            <a:t>(TensorFlow, PyTorch, cuML, etc.)</a:t>
          </a:r>
          <a:endParaRPr lang="en-US" sz="1800" kern="1200" dirty="0"/>
        </a:p>
      </dsp:txBody>
      <dsp:txXfrm>
        <a:off x="3711504" y="883646"/>
        <a:ext cx="1090921" cy="909101"/>
      </dsp:txXfrm>
    </dsp:sp>
    <dsp:sp modelId="{EE7BCCCA-EA65-E140-9D87-6ECF9A5628F3}">
      <dsp:nvSpPr>
        <dsp:cNvPr id="0" name=""/>
        <dsp:cNvSpPr/>
      </dsp:nvSpPr>
      <dsp:spPr>
        <a:xfrm>
          <a:off x="2038757" y="345458"/>
          <a:ext cx="3054581" cy="3054581"/>
        </a:xfrm>
        <a:prstGeom prst="pie">
          <a:avLst>
            <a:gd name="adj1" fmla="val 1800000"/>
            <a:gd name="adj2" fmla="val 9000000"/>
          </a:avLst>
        </a:prstGeom>
        <a:gradFill rotWithShape="0">
          <a:gsLst>
            <a:gs pos="0">
              <a:schemeClr val="accent2">
                <a:hueOff val="6299977"/>
                <a:satOff val="-45513"/>
                <a:lumOff val="4706"/>
                <a:alphaOff val="0"/>
                <a:shade val="51000"/>
                <a:satMod val="130000"/>
              </a:schemeClr>
            </a:gs>
            <a:gs pos="80000">
              <a:schemeClr val="accent2">
                <a:hueOff val="6299977"/>
                <a:satOff val="-45513"/>
                <a:lumOff val="4706"/>
                <a:alphaOff val="0"/>
                <a:shade val="93000"/>
                <a:satMod val="130000"/>
              </a:schemeClr>
            </a:gs>
            <a:gs pos="100000">
              <a:schemeClr val="accent2">
                <a:hueOff val="6299977"/>
                <a:satOff val="-45513"/>
                <a:lumOff val="470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Big Data </a:t>
          </a:r>
          <a:r>
            <a:rPr lang="en-US" sz="1400" kern="1200" dirty="0"/>
            <a:t>(Hadoop, Spark)</a:t>
          </a:r>
          <a:r>
            <a:rPr lang="en-US" sz="1800" kern="1200" dirty="0"/>
            <a:t>, Data Science</a:t>
          </a:r>
          <a:br>
            <a:rPr lang="en-US" sz="1800" kern="1200" dirty="0"/>
          </a:br>
          <a:r>
            <a:rPr lang="en-US" sz="1200" kern="1200" dirty="0"/>
            <a:t>(Dask)</a:t>
          </a:r>
          <a:endParaRPr lang="en-US" sz="1100" kern="1200" dirty="0"/>
        </a:p>
      </dsp:txBody>
      <dsp:txXfrm>
        <a:off x="2766039" y="2327299"/>
        <a:ext cx="1636382" cy="800009"/>
      </dsp:txXfrm>
    </dsp:sp>
    <dsp:sp modelId="{43B90930-D4F0-734B-AB4E-5BB7860567BB}">
      <dsp:nvSpPr>
        <dsp:cNvPr id="0" name=""/>
        <dsp:cNvSpPr/>
      </dsp:nvSpPr>
      <dsp:spPr>
        <a:xfrm>
          <a:off x="1975848" y="236366"/>
          <a:ext cx="3054581" cy="3054581"/>
        </a:xfrm>
        <a:prstGeom prst="pie">
          <a:avLst>
            <a:gd name="adj1" fmla="val 9000000"/>
            <a:gd name="adj2" fmla="val 16200000"/>
          </a:avLst>
        </a:prstGeom>
        <a:gradFill rotWithShape="0">
          <a:gsLst>
            <a:gs pos="0">
              <a:schemeClr val="accent2">
                <a:hueOff val="12599953"/>
                <a:satOff val="-91026"/>
                <a:lumOff val="9413"/>
                <a:alphaOff val="0"/>
                <a:shade val="51000"/>
                <a:satMod val="130000"/>
              </a:schemeClr>
            </a:gs>
            <a:gs pos="80000">
              <a:schemeClr val="accent2">
                <a:hueOff val="12599953"/>
                <a:satOff val="-91026"/>
                <a:lumOff val="9413"/>
                <a:alphaOff val="0"/>
                <a:shade val="93000"/>
                <a:satMod val="130000"/>
              </a:schemeClr>
            </a:gs>
            <a:gs pos="100000">
              <a:schemeClr val="accent2">
                <a:hueOff val="12599953"/>
                <a:satOff val="-91026"/>
                <a:lumOff val="941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HPC </a:t>
          </a:r>
          <a:br>
            <a:rPr lang="en-US" sz="1500" kern="1200" dirty="0"/>
          </a:br>
          <a:r>
            <a:rPr lang="en-US" sz="1100" kern="1200" dirty="0"/>
            <a:t>(MPI, PGAS, etc.</a:t>
          </a:r>
          <a:r>
            <a:rPr lang="en-US" sz="1000" kern="1200" dirty="0"/>
            <a:t>)</a:t>
          </a:r>
          <a:endParaRPr lang="en-US" sz="1100" kern="1200" dirty="0"/>
        </a:p>
      </dsp:txBody>
      <dsp:txXfrm>
        <a:off x="2329670" y="883646"/>
        <a:ext cx="1090921" cy="909101"/>
      </dsp:txXfrm>
    </dsp:sp>
    <dsp:sp modelId="{70CF985F-00A3-5046-BECD-A642B402F6D6}">
      <dsp:nvSpPr>
        <dsp:cNvPr id="0" name=""/>
        <dsp:cNvSpPr/>
      </dsp:nvSpPr>
      <dsp:spPr>
        <a:xfrm>
          <a:off x="1912826" y="47273"/>
          <a:ext cx="3432767" cy="3432767"/>
        </a:xfrm>
        <a:prstGeom prst="circularArrow">
          <a:avLst>
            <a:gd name="adj1" fmla="val 5085"/>
            <a:gd name="adj2" fmla="val 327528"/>
            <a:gd name="adj3" fmla="val 1472472"/>
            <a:gd name="adj4" fmla="val 16199432"/>
            <a:gd name="adj5" fmla="val 5932"/>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3FA65DC-07DE-6A46-9154-698974AA293C}">
      <dsp:nvSpPr>
        <dsp:cNvPr id="0" name=""/>
        <dsp:cNvSpPr/>
      </dsp:nvSpPr>
      <dsp:spPr>
        <a:xfrm>
          <a:off x="1849664" y="156172"/>
          <a:ext cx="3432767" cy="3432767"/>
        </a:xfrm>
        <a:prstGeom prst="circularArrow">
          <a:avLst>
            <a:gd name="adj1" fmla="val 5085"/>
            <a:gd name="adj2" fmla="val 327528"/>
            <a:gd name="adj3" fmla="val 8671970"/>
            <a:gd name="adj4" fmla="val 1800502"/>
            <a:gd name="adj5" fmla="val 5932"/>
          </a:avLst>
        </a:prstGeom>
        <a:gradFill rotWithShape="0">
          <a:gsLst>
            <a:gs pos="0">
              <a:schemeClr val="accent2">
                <a:hueOff val="6299977"/>
                <a:satOff val="-45513"/>
                <a:lumOff val="4706"/>
                <a:alphaOff val="0"/>
                <a:shade val="51000"/>
                <a:satMod val="130000"/>
              </a:schemeClr>
            </a:gs>
            <a:gs pos="80000">
              <a:schemeClr val="accent2">
                <a:hueOff val="6299977"/>
                <a:satOff val="-45513"/>
                <a:lumOff val="4706"/>
                <a:alphaOff val="0"/>
                <a:shade val="93000"/>
                <a:satMod val="130000"/>
              </a:schemeClr>
            </a:gs>
            <a:gs pos="100000">
              <a:schemeClr val="accent2">
                <a:hueOff val="6299977"/>
                <a:satOff val="-45513"/>
                <a:lumOff val="470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66CCB4E-4355-C541-AAE5-57C9B93B29A0}">
      <dsp:nvSpPr>
        <dsp:cNvPr id="0" name=""/>
        <dsp:cNvSpPr/>
      </dsp:nvSpPr>
      <dsp:spPr>
        <a:xfrm>
          <a:off x="1786502" y="47273"/>
          <a:ext cx="3432767" cy="3432767"/>
        </a:xfrm>
        <a:prstGeom prst="circularArrow">
          <a:avLst>
            <a:gd name="adj1" fmla="val 5085"/>
            <a:gd name="adj2" fmla="val 327528"/>
            <a:gd name="adj3" fmla="val 15873039"/>
            <a:gd name="adj4" fmla="val 9000000"/>
            <a:gd name="adj5" fmla="val 5932"/>
          </a:avLst>
        </a:prstGeom>
        <a:gradFill rotWithShape="0">
          <a:gsLst>
            <a:gs pos="0">
              <a:schemeClr val="accent2">
                <a:hueOff val="12599953"/>
                <a:satOff val="-91026"/>
                <a:lumOff val="9413"/>
                <a:alphaOff val="0"/>
                <a:shade val="51000"/>
                <a:satMod val="130000"/>
              </a:schemeClr>
            </a:gs>
            <a:gs pos="80000">
              <a:schemeClr val="accent2">
                <a:hueOff val="12599953"/>
                <a:satOff val="-91026"/>
                <a:lumOff val="9413"/>
                <a:alphaOff val="0"/>
                <a:shade val="93000"/>
                <a:satMod val="130000"/>
              </a:schemeClr>
            </a:gs>
            <a:gs pos="100000">
              <a:schemeClr val="accent2">
                <a:hueOff val="12599953"/>
                <a:satOff val="-91026"/>
                <a:lumOff val="941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33776F-49F2-5348-A925-09F47214B99C}">
      <dsp:nvSpPr>
        <dsp:cNvPr id="0" name=""/>
        <dsp:cNvSpPr/>
      </dsp:nvSpPr>
      <dsp:spPr>
        <a:xfrm>
          <a:off x="2101667" y="236366"/>
          <a:ext cx="3054581" cy="3054581"/>
        </a:xfrm>
        <a:prstGeom prst="pie">
          <a:avLst>
            <a:gd name="adj1" fmla="val 16200000"/>
            <a:gd name="adj2" fmla="val 180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100000"/>
            </a:lnSpc>
            <a:spcBef>
              <a:spcPct val="0"/>
            </a:spcBef>
            <a:spcAft>
              <a:spcPts val="0"/>
            </a:spcAft>
            <a:buNone/>
          </a:pPr>
          <a:r>
            <a:rPr lang="en-US" sz="2000" kern="1200" dirty="0"/>
            <a:t>Deep/</a:t>
          </a:r>
        </a:p>
        <a:p>
          <a:pPr marL="0" lvl="0" indent="0" algn="ctr" defTabSz="889000">
            <a:lnSpc>
              <a:spcPct val="90000"/>
            </a:lnSpc>
            <a:spcBef>
              <a:spcPct val="0"/>
            </a:spcBef>
            <a:spcAft>
              <a:spcPct val="35000"/>
            </a:spcAft>
            <a:buNone/>
          </a:pPr>
          <a:r>
            <a:rPr lang="en-US" sz="2000" kern="1200" dirty="0"/>
            <a:t>Machine Learning </a:t>
          </a:r>
          <a:r>
            <a:rPr lang="en-US" sz="1200" kern="1200" dirty="0"/>
            <a:t>(TensorFlow, PyTorch, cuML, etc.)</a:t>
          </a:r>
          <a:endParaRPr lang="en-US" sz="1800" kern="1200" dirty="0"/>
        </a:p>
      </dsp:txBody>
      <dsp:txXfrm>
        <a:off x="3711504" y="883646"/>
        <a:ext cx="1090921" cy="909101"/>
      </dsp:txXfrm>
    </dsp:sp>
    <dsp:sp modelId="{EE7BCCCA-EA65-E140-9D87-6ECF9A5628F3}">
      <dsp:nvSpPr>
        <dsp:cNvPr id="0" name=""/>
        <dsp:cNvSpPr/>
      </dsp:nvSpPr>
      <dsp:spPr>
        <a:xfrm>
          <a:off x="2038757" y="345458"/>
          <a:ext cx="3054581" cy="3054581"/>
        </a:xfrm>
        <a:prstGeom prst="pie">
          <a:avLst>
            <a:gd name="adj1" fmla="val 1800000"/>
            <a:gd name="adj2" fmla="val 9000000"/>
          </a:avLst>
        </a:prstGeom>
        <a:gradFill rotWithShape="0">
          <a:gsLst>
            <a:gs pos="0">
              <a:schemeClr val="accent2">
                <a:hueOff val="6299977"/>
                <a:satOff val="-45513"/>
                <a:lumOff val="4706"/>
                <a:alphaOff val="0"/>
                <a:shade val="51000"/>
                <a:satMod val="130000"/>
              </a:schemeClr>
            </a:gs>
            <a:gs pos="80000">
              <a:schemeClr val="accent2">
                <a:hueOff val="6299977"/>
                <a:satOff val="-45513"/>
                <a:lumOff val="4706"/>
                <a:alphaOff val="0"/>
                <a:shade val="93000"/>
                <a:satMod val="130000"/>
              </a:schemeClr>
            </a:gs>
            <a:gs pos="100000">
              <a:schemeClr val="accent2">
                <a:hueOff val="6299977"/>
                <a:satOff val="-45513"/>
                <a:lumOff val="470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Big Data </a:t>
          </a:r>
          <a:r>
            <a:rPr lang="en-US" sz="1400" kern="1200" dirty="0"/>
            <a:t>(Hadoop, Spark)</a:t>
          </a:r>
          <a:r>
            <a:rPr lang="en-US" sz="1800" kern="1200" dirty="0"/>
            <a:t>, Data Science</a:t>
          </a:r>
          <a:br>
            <a:rPr lang="en-US" sz="1800" kern="1200" dirty="0"/>
          </a:br>
          <a:r>
            <a:rPr lang="en-US" sz="1200" kern="1200" dirty="0"/>
            <a:t>(Dask)</a:t>
          </a:r>
          <a:endParaRPr lang="en-US" sz="1100" kern="1200" dirty="0"/>
        </a:p>
      </dsp:txBody>
      <dsp:txXfrm>
        <a:off x="2766039" y="2327299"/>
        <a:ext cx="1636382" cy="800009"/>
      </dsp:txXfrm>
    </dsp:sp>
    <dsp:sp modelId="{43B90930-D4F0-734B-AB4E-5BB7860567BB}">
      <dsp:nvSpPr>
        <dsp:cNvPr id="0" name=""/>
        <dsp:cNvSpPr/>
      </dsp:nvSpPr>
      <dsp:spPr>
        <a:xfrm>
          <a:off x="1975848" y="236366"/>
          <a:ext cx="3054581" cy="3054581"/>
        </a:xfrm>
        <a:prstGeom prst="pie">
          <a:avLst>
            <a:gd name="adj1" fmla="val 9000000"/>
            <a:gd name="adj2" fmla="val 16200000"/>
          </a:avLst>
        </a:prstGeom>
        <a:gradFill rotWithShape="0">
          <a:gsLst>
            <a:gs pos="0">
              <a:schemeClr val="accent2">
                <a:hueOff val="12599953"/>
                <a:satOff val="-91026"/>
                <a:lumOff val="9413"/>
                <a:alphaOff val="0"/>
                <a:shade val="51000"/>
                <a:satMod val="130000"/>
              </a:schemeClr>
            </a:gs>
            <a:gs pos="80000">
              <a:schemeClr val="accent2">
                <a:hueOff val="12599953"/>
                <a:satOff val="-91026"/>
                <a:lumOff val="9413"/>
                <a:alphaOff val="0"/>
                <a:shade val="93000"/>
                <a:satMod val="130000"/>
              </a:schemeClr>
            </a:gs>
            <a:gs pos="100000">
              <a:schemeClr val="accent2">
                <a:hueOff val="12599953"/>
                <a:satOff val="-91026"/>
                <a:lumOff val="941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HPC </a:t>
          </a:r>
          <a:br>
            <a:rPr lang="en-US" sz="1500" kern="1200" dirty="0"/>
          </a:br>
          <a:r>
            <a:rPr lang="en-US" sz="1100" kern="1200" dirty="0"/>
            <a:t>(MPI, PGAS, etc.</a:t>
          </a:r>
          <a:r>
            <a:rPr lang="en-US" sz="1000" kern="1200" dirty="0"/>
            <a:t>)</a:t>
          </a:r>
          <a:endParaRPr lang="en-US" sz="1100" kern="1200" dirty="0"/>
        </a:p>
      </dsp:txBody>
      <dsp:txXfrm>
        <a:off x="2329670" y="883646"/>
        <a:ext cx="1090921" cy="909101"/>
      </dsp:txXfrm>
    </dsp:sp>
    <dsp:sp modelId="{70CF985F-00A3-5046-BECD-A642B402F6D6}">
      <dsp:nvSpPr>
        <dsp:cNvPr id="0" name=""/>
        <dsp:cNvSpPr/>
      </dsp:nvSpPr>
      <dsp:spPr>
        <a:xfrm>
          <a:off x="1912826" y="47273"/>
          <a:ext cx="3432767" cy="3432767"/>
        </a:xfrm>
        <a:prstGeom prst="circularArrow">
          <a:avLst>
            <a:gd name="adj1" fmla="val 5085"/>
            <a:gd name="adj2" fmla="val 327528"/>
            <a:gd name="adj3" fmla="val 1472472"/>
            <a:gd name="adj4" fmla="val 16199432"/>
            <a:gd name="adj5" fmla="val 5932"/>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3FA65DC-07DE-6A46-9154-698974AA293C}">
      <dsp:nvSpPr>
        <dsp:cNvPr id="0" name=""/>
        <dsp:cNvSpPr/>
      </dsp:nvSpPr>
      <dsp:spPr>
        <a:xfrm>
          <a:off x="1849664" y="156172"/>
          <a:ext cx="3432767" cy="3432767"/>
        </a:xfrm>
        <a:prstGeom prst="circularArrow">
          <a:avLst>
            <a:gd name="adj1" fmla="val 5085"/>
            <a:gd name="adj2" fmla="val 327528"/>
            <a:gd name="adj3" fmla="val 8671970"/>
            <a:gd name="adj4" fmla="val 1800502"/>
            <a:gd name="adj5" fmla="val 5932"/>
          </a:avLst>
        </a:prstGeom>
        <a:gradFill rotWithShape="0">
          <a:gsLst>
            <a:gs pos="0">
              <a:schemeClr val="accent2">
                <a:hueOff val="6299977"/>
                <a:satOff val="-45513"/>
                <a:lumOff val="4706"/>
                <a:alphaOff val="0"/>
                <a:shade val="51000"/>
                <a:satMod val="130000"/>
              </a:schemeClr>
            </a:gs>
            <a:gs pos="80000">
              <a:schemeClr val="accent2">
                <a:hueOff val="6299977"/>
                <a:satOff val="-45513"/>
                <a:lumOff val="4706"/>
                <a:alphaOff val="0"/>
                <a:shade val="93000"/>
                <a:satMod val="130000"/>
              </a:schemeClr>
            </a:gs>
            <a:gs pos="100000">
              <a:schemeClr val="accent2">
                <a:hueOff val="6299977"/>
                <a:satOff val="-45513"/>
                <a:lumOff val="470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66CCB4E-4355-C541-AAE5-57C9B93B29A0}">
      <dsp:nvSpPr>
        <dsp:cNvPr id="0" name=""/>
        <dsp:cNvSpPr/>
      </dsp:nvSpPr>
      <dsp:spPr>
        <a:xfrm>
          <a:off x="1786502" y="47273"/>
          <a:ext cx="3432767" cy="3432767"/>
        </a:xfrm>
        <a:prstGeom prst="circularArrow">
          <a:avLst>
            <a:gd name="adj1" fmla="val 5085"/>
            <a:gd name="adj2" fmla="val 327528"/>
            <a:gd name="adj3" fmla="val 15873039"/>
            <a:gd name="adj4" fmla="val 9000000"/>
            <a:gd name="adj5" fmla="val 5932"/>
          </a:avLst>
        </a:prstGeom>
        <a:gradFill rotWithShape="0">
          <a:gsLst>
            <a:gs pos="0">
              <a:schemeClr val="accent2">
                <a:hueOff val="12599953"/>
                <a:satOff val="-91026"/>
                <a:lumOff val="9413"/>
                <a:alphaOff val="0"/>
                <a:shade val="51000"/>
                <a:satMod val="130000"/>
              </a:schemeClr>
            </a:gs>
            <a:gs pos="80000">
              <a:schemeClr val="accent2">
                <a:hueOff val="12599953"/>
                <a:satOff val="-91026"/>
                <a:lumOff val="9413"/>
                <a:alphaOff val="0"/>
                <a:shade val="93000"/>
                <a:satMod val="130000"/>
              </a:schemeClr>
            </a:gs>
            <a:gs pos="100000">
              <a:schemeClr val="accent2">
                <a:hueOff val="12599953"/>
                <a:satOff val="-91026"/>
                <a:lumOff val="941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33776F-49F2-5348-A925-09F47214B99C}">
      <dsp:nvSpPr>
        <dsp:cNvPr id="0" name=""/>
        <dsp:cNvSpPr/>
      </dsp:nvSpPr>
      <dsp:spPr>
        <a:xfrm>
          <a:off x="2101667" y="236366"/>
          <a:ext cx="3054581" cy="3054581"/>
        </a:xfrm>
        <a:prstGeom prst="pie">
          <a:avLst>
            <a:gd name="adj1" fmla="val 16200000"/>
            <a:gd name="adj2" fmla="val 180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100000"/>
            </a:lnSpc>
            <a:spcBef>
              <a:spcPct val="0"/>
            </a:spcBef>
            <a:spcAft>
              <a:spcPts val="0"/>
            </a:spcAft>
            <a:buNone/>
          </a:pPr>
          <a:r>
            <a:rPr lang="en-US" sz="2000" kern="1200" dirty="0"/>
            <a:t>Deep/</a:t>
          </a:r>
        </a:p>
        <a:p>
          <a:pPr marL="0" lvl="0" indent="0" algn="ctr" defTabSz="889000">
            <a:lnSpc>
              <a:spcPct val="90000"/>
            </a:lnSpc>
            <a:spcBef>
              <a:spcPct val="0"/>
            </a:spcBef>
            <a:spcAft>
              <a:spcPct val="35000"/>
            </a:spcAft>
            <a:buNone/>
          </a:pPr>
          <a:r>
            <a:rPr lang="en-US" sz="2000" kern="1200" dirty="0"/>
            <a:t>Machine Learning </a:t>
          </a:r>
          <a:r>
            <a:rPr lang="en-US" sz="1200" kern="1200" dirty="0"/>
            <a:t>(TensorFlow, PyTorch, cuML, etc.)</a:t>
          </a:r>
          <a:endParaRPr lang="en-US" sz="1800" kern="1200" dirty="0"/>
        </a:p>
      </dsp:txBody>
      <dsp:txXfrm>
        <a:off x="3711504" y="883646"/>
        <a:ext cx="1090921" cy="909101"/>
      </dsp:txXfrm>
    </dsp:sp>
    <dsp:sp modelId="{EE7BCCCA-EA65-E140-9D87-6ECF9A5628F3}">
      <dsp:nvSpPr>
        <dsp:cNvPr id="0" name=""/>
        <dsp:cNvSpPr/>
      </dsp:nvSpPr>
      <dsp:spPr>
        <a:xfrm>
          <a:off x="2038757" y="345458"/>
          <a:ext cx="3054581" cy="3054581"/>
        </a:xfrm>
        <a:prstGeom prst="pie">
          <a:avLst>
            <a:gd name="adj1" fmla="val 1800000"/>
            <a:gd name="adj2" fmla="val 9000000"/>
          </a:avLst>
        </a:prstGeom>
        <a:gradFill rotWithShape="0">
          <a:gsLst>
            <a:gs pos="0">
              <a:schemeClr val="accent2">
                <a:hueOff val="6299977"/>
                <a:satOff val="-45513"/>
                <a:lumOff val="4706"/>
                <a:alphaOff val="0"/>
                <a:shade val="51000"/>
                <a:satMod val="130000"/>
              </a:schemeClr>
            </a:gs>
            <a:gs pos="80000">
              <a:schemeClr val="accent2">
                <a:hueOff val="6299977"/>
                <a:satOff val="-45513"/>
                <a:lumOff val="4706"/>
                <a:alphaOff val="0"/>
                <a:shade val="93000"/>
                <a:satMod val="130000"/>
              </a:schemeClr>
            </a:gs>
            <a:gs pos="100000">
              <a:schemeClr val="accent2">
                <a:hueOff val="6299977"/>
                <a:satOff val="-45513"/>
                <a:lumOff val="470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Big Data </a:t>
          </a:r>
          <a:r>
            <a:rPr lang="en-US" sz="1400" kern="1200" dirty="0"/>
            <a:t>(Hadoop, Spark)</a:t>
          </a:r>
          <a:r>
            <a:rPr lang="en-US" sz="1800" kern="1200" dirty="0"/>
            <a:t>, Data Science</a:t>
          </a:r>
          <a:br>
            <a:rPr lang="en-US" sz="1800" kern="1200" dirty="0"/>
          </a:br>
          <a:r>
            <a:rPr lang="en-US" sz="1200" kern="1200" dirty="0"/>
            <a:t>(Dask)</a:t>
          </a:r>
          <a:endParaRPr lang="en-US" sz="1100" kern="1200" dirty="0"/>
        </a:p>
      </dsp:txBody>
      <dsp:txXfrm>
        <a:off x="2766039" y="2327299"/>
        <a:ext cx="1636382" cy="800009"/>
      </dsp:txXfrm>
    </dsp:sp>
    <dsp:sp modelId="{43B90930-D4F0-734B-AB4E-5BB7860567BB}">
      <dsp:nvSpPr>
        <dsp:cNvPr id="0" name=""/>
        <dsp:cNvSpPr/>
      </dsp:nvSpPr>
      <dsp:spPr>
        <a:xfrm>
          <a:off x="1975848" y="236366"/>
          <a:ext cx="3054581" cy="3054581"/>
        </a:xfrm>
        <a:prstGeom prst="pie">
          <a:avLst>
            <a:gd name="adj1" fmla="val 9000000"/>
            <a:gd name="adj2" fmla="val 16200000"/>
          </a:avLst>
        </a:prstGeom>
        <a:gradFill rotWithShape="0">
          <a:gsLst>
            <a:gs pos="0">
              <a:schemeClr val="accent2">
                <a:hueOff val="12599953"/>
                <a:satOff val="-91026"/>
                <a:lumOff val="9413"/>
                <a:alphaOff val="0"/>
                <a:shade val="51000"/>
                <a:satMod val="130000"/>
              </a:schemeClr>
            </a:gs>
            <a:gs pos="80000">
              <a:schemeClr val="accent2">
                <a:hueOff val="12599953"/>
                <a:satOff val="-91026"/>
                <a:lumOff val="9413"/>
                <a:alphaOff val="0"/>
                <a:shade val="93000"/>
                <a:satMod val="130000"/>
              </a:schemeClr>
            </a:gs>
            <a:gs pos="100000">
              <a:schemeClr val="accent2">
                <a:hueOff val="12599953"/>
                <a:satOff val="-91026"/>
                <a:lumOff val="941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HPC </a:t>
          </a:r>
          <a:br>
            <a:rPr lang="en-US" sz="1500" kern="1200" dirty="0"/>
          </a:br>
          <a:r>
            <a:rPr lang="en-US" sz="1100" kern="1200" dirty="0"/>
            <a:t>(MPI, PGAS, etc.</a:t>
          </a:r>
          <a:r>
            <a:rPr lang="en-US" sz="1000" kern="1200" dirty="0"/>
            <a:t>)</a:t>
          </a:r>
          <a:endParaRPr lang="en-US" sz="1100" kern="1200" dirty="0"/>
        </a:p>
      </dsp:txBody>
      <dsp:txXfrm>
        <a:off x="2329670" y="883646"/>
        <a:ext cx="1090921" cy="909101"/>
      </dsp:txXfrm>
    </dsp:sp>
    <dsp:sp modelId="{70CF985F-00A3-5046-BECD-A642B402F6D6}">
      <dsp:nvSpPr>
        <dsp:cNvPr id="0" name=""/>
        <dsp:cNvSpPr/>
      </dsp:nvSpPr>
      <dsp:spPr>
        <a:xfrm>
          <a:off x="1912826" y="47273"/>
          <a:ext cx="3432767" cy="3432767"/>
        </a:xfrm>
        <a:prstGeom prst="circularArrow">
          <a:avLst>
            <a:gd name="adj1" fmla="val 5085"/>
            <a:gd name="adj2" fmla="val 327528"/>
            <a:gd name="adj3" fmla="val 1472472"/>
            <a:gd name="adj4" fmla="val 16199432"/>
            <a:gd name="adj5" fmla="val 5932"/>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3FA65DC-07DE-6A46-9154-698974AA293C}">
      <dsp:nvSpPr>
        <dsp:cNvPr id="0" name=""/>
        <dsp:cNvSpPr/>
      </dsp:nvSpPr>
      <dsp:spPr>
        <a:xfrm>
          <a:off x="1849664" y="156172"/>
          <a:ext cx="3432767" cy="3432767"/>
        </a:xfrm>
        <a:prstGeom prst="circularArrow">
          <a:avLst>
            <a:gd name="adj1" fmla="val 5085"/>
            <a:gd name="adj2" fmla="val 327528"/>
            <a:gd name="adj3" fmla="val 8671970"/>
            <a:gd name="adj4" fmla="val 1800502"/>
            <a:gd name="adj5" fmla="val 5932"/>
          </a:avLst>
        </a:prstGeom>
        <a:gradFill rotWithShape="0">
          <a:gsLst>
            <a:gs pos="0">
              <a:schemeClr val="accent2">
                <a:hueOff val="6299977"/>
                <a:satOff val="-45513"/>
                <a:lumOff val="4706"/>
                <a:alphaOff val="0"/>
                <a:shade val="51000"/>
                <a:satMod val="130000"/>
              </a:schemeClr>
            </a:gs>
            <a:gs pos="80000">
              <a:schemeClr val="accent2">
                <a:hueOff val="6299977"/>
                <a:satOff val="-45513"/>
                <a:lumOff val="4706"/>
                <a:alphaOff val="0"/>
                <a:shade val="93000"/>
                <a:satMod val="130000"/>
              </a:schemeClr>
            </a:gs>
            <a:gs pos="100000">
              <a:schemeClr val="accent2">
                <a:hueOff val="6299977"/>
                <a:satOff val="-45513"/>
                <a:lumOff val="470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66CCB4E-4355-C541-AAE5-57C9B93B29A0}">
      <dsp:nvSpPr>
        <dsp:cNvPr id="0" name=""/>
        <dsp:cNvSpPr/>
      </dsp:nvSpPr>
      <dsp:spPr>
        <a:xfrm>
          <a:off x="1786502" y="47273"/>
          <a:ext cx="3432767" cy="3432767"/>
        </a:xfrm>
        <a:prstGeom prst="circularArrow">
          <a:avLst>
            <a:gd name="adj1" fmla="val 5085"/>
            <a:gd name="adj2" fmla="val 327528"/>
            <a:gd name="adj3" fmla="val 15873039"/>
            <a:gd name="adj4" fmla="val 9000000"/>
            <a:gd name="adj5" fmla="val 5932"/>
          </a:avLst>
        </a:prstGeom>
        <a:gradFill rotWithShape="0">
          <a:gsLst>
            <a:gs pos="0">
              <a:schemeClr val="accent2">
                <a:hueOff val="12599953"/>
                <a:satOff val="-91026"/>
                <a:lumOff val="9413"/>
                <a:alphaOff val="0"/>
                <a:shade val="51000"/>
                <a:satMod val="130000"/>
              </a:schemeClr>
            </a:gs>
            <a:gs pos="80000">
              <a:schemeClr val="accent2">
                <a:hueOff val="12599953"/>
                <a:satOff val="-91026"/>
                <a:lumOff val="9413"/>
                <a:alphaOff val="0"/>
                <a:shade val="93000"/>
                <a:satMod val="130000"/>
              </a:schemeClr>
            </a:gs>
            <a:gs pos="100000">
              <a:schemeClr val="accent2">
                <a:hueOff val="12599953"/>
                <a:satOff val="-91026"/>
                <a:lumOff val="941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5C8E25-F8E7-45D0-B062-90A35D764FE0}">
      <dsp:nvSpPr>
        <dsp:cNvPr id="0" name=""/>
        <dsp:cNvSpPr/>
      </dsp:nvSpPr>
      <dsp:spPr>
        <a:xfrm>
          <a:off x="1401327" y="280988"/>
          <a:ext cx="3743617" cy="3761062"/>
        </a:xfrm>
        <a:prstGeom prst="roundRect">
          <a:avLst>
            <a:gd name="adj" fmla="val 10000"/>
          </a:avLst>
        </a:prstGeom>
        <a:solidFill>
          <a:schemeClr val="accent3">
            <a:tint val="40000"/>
            <a:alpha val="90000"/>
            <a:hueOff val="0"/>
            <a:satOff val="0"/>
            <a:lumOff val="0"/>
            <a:alphaOff val="0"/>
          </a:schemeClr>
        </a:solidFill>
        <a:ln w="25400" cap="flat" cmpd="sng" algn="ctr">
          <a:solidFill>
            <a:schemeClr val="tx1">
              <a:alpha val="90000"/>
            </a:schemeClr>
          </a:solidFill>
          <a:prstDash val="solid"/>
        </a:ln>
        <a:effectLst/>
      </dsp:spPr>
      <dsp:style>
        <a:lnRef idx="2">
          <a:scrgbClr r="0" g="0" b="0"/>
        </a:lnRef>
        <a:fillRef idx="1">
          <a:scrgbClr r="0" g="0" b="0"/>
        </a:fillRef>
        <a:effectRef idx="0">
          <a:scrgbClr r="0" g="0" b="0"/>
        </a:effectRef>
        <a:fontRef idx="minor"/>
      </dsp:style>
    </dsp:sp>
    <dsp:sp modelId="{4CCB8566-91AE-4DF1-8372-8EF2BA44B3C1}">
      <dsp:nvSpPr>
        <dsp:cNvPr id="0" name=""/>
        <dsp:cNvSpPr/>
      </dsp:nvSpPr>
      <dsp:spPr>
        <a:xfrm>
          <a:off x="198491" y="1133683"/>
          <a:ext cx="1138757" cy="1339546"/>
        </a:xfrm>
        <a:prstGeom prst="roundRect">
          <a:avLst>
            <a:gd name="adj" fmla="val 10000"/>
          </a:avLst>
        </a:prstGeom>
        <a:blipFill>
          <a:blip xmlns:r="http://schemas.openxmlformats.org/officeDocument/2006/relationships" r:embed="rId1"/>
          <a:srcRect/>
          <a:stretch>
            <a:fillRect l="-45000" r="-4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FE147F1-4C26-4C6A-9522-E1B5619D9CCF}">
      <dsp:nvSpPr>
        <dsp:cNvPr id="0" name=""/>
        <dsp:cNvSpPr/>
      </dsp:nvSpPr>
      <dsp:spPr>
        <a:xfrm rot="10800000">
          <a:off x="178039" y="2513227"/>
          <a:ext cx="1138757" cy="1148504"/>
        </a:xfrm>
        <a:prstGeom prst="round2SameRect">
          <a:avLst>
            <a:gd name="adj1" fmla="val 10500"/>
            <a:gd name="adj2" fmla="val 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en-US" sz="1200" kern="1200" dirty="0"/>
            <a:t>Crop Health Issues</a:t>
          </a:r>
        </a:p>
      </dsp:txBody>
      <dsp:txXfrm rot="10800000">
        <a:off x="213060" y="2513227"/>
        <a:ext cx="1068715" cy="1113483"/>
      </dsp:txXfrm>
    </dsp:sp>
    <dsp:sp modelId="{FBEFD717-4A29-47C9-AF7B-566FA321FD61}">
      <dsp:nvSpPr>
        <dsp:cNvPr id="0" name=""/>
        <dsp:cNvSpPr/>
      </dsp:nvSpPr>
      <dsp:spPr>
        <a:xfrm>
          <a:off x="1451124" y="1133683"/>
          <a:ext cx="1138757" cy="1339546"/>
        </a:xfrm>
        <a:prstGeom prst="roundRect">
          <a:avLst>
            <a:gd name="adj" fmla="val 10000"/>
          </a:avLst>
        </a:prstGeom>
        <a:blipFill>
          <a:blip xmlns:r="http://schemas.openxmlformats.org/officeDocument/2006/relationships" r:embed="rId2"/>
          <a:srcRect/>
          <a:stretch>
            <a:fillRect l="-34000" r="-3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187D6B4-D7E0-45C7-ABF8-B41558264CBA}">
      <dsp:nvSpPr>
        <dsp:cNvPr id="0" name=""/>
        <dsp:cNvSpPr/>
      </dsp:nvSpPr>
      <dsp:spPr>
        <a:xfrm rot="10800000">
          <a:off x="1430672" y="2513227"/>
          <a:ext cx="1138757" cy="1148504"/>
        </a:xfrm>
        <a:prstGeom prst="round2SameRect">
          <a:avLst>
            <a:gd name="adj1" fmla="val 10500"/>
            <a:gd name="adj2" fmla="val 0"/>
          </a:avLst>
        </a:prstGeom>
        <a:solidFill>
          <a:schemeClr val="accent3">
            <a:hueOff val="-3600000"/>
            <a:satOff val="-2244"/>
            <a:lumOff val="-1735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en-US" sz="1200" kern="1200" dirty="0"/>
            <a:t>HPC-Enabled Data Harvesting &amp; Preparation</a:t>
          </a:r>
        </a:p>
      </dsp:txBody>
      <dsp:txXfrm rot="10800000">
        <a:off x="1465693" y="2513227"/>
        <a:ext cx="1068715" cy="1113483"/>
      </dsp:txXfrm>
    </dsp:sp>
    <dsp:sp modelId="{069F8431-F45F-4EAC-9A2B-B6646ADAF9CC}">
      <dsp:nvSpPr>
        <dsp:cNvPr id="0" name=""/>
        <dsp:cNvSpPr/>
      </dsp:nvSpPr>
      <dsp:spPr>
        <a:xfrm>
          <a:off x="2720793" y="1232628"/>
          <a:ext cx="1104685" cy="1141655"/>
        </a:xfrm>
        <a:prstGeom prst="roundRect">
          <a:avLst>
            <a:gd name="adj" fmla="val 10000"/>
          </a:avLst>
        </a:prstGeom>
        <a:blipFill dpi="0" rotWithShape="1">
          <a:blip xmlns:r="http://schemas.openxmlformats.org/officeDocument/2006/relationships" r:embed="rId3"/>
          <a:srcRect/>
          <a:tile tx="0" ty="0" sx="12000" sy="25000" flip="none" algn="tl"/>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B2910AD-4571-43FF-8678-8BDCD1439F6C}">
      <dsp:nvSpPr>
        <dsp:cNvPr id="0" name=""/>
        <dsp:cNvSpPr/>
      </dsp:nvSpPr>
      <dsp:spPr>
        <a:xfrm rot="10800000">
          <a:off x="2683305" y="2513227"/>
          <a:ext cx="1138757" cy="1148504"/>
        </a:xfrm>
        <a:prstGeom prst="round2SameRect">
          <a:avLst>
            <a:gd name="adj1" fmla="val 10500"/>
            <a:gd name="adj2" fmla="val 0"/>
          </a:avLst>
        </a:prstGeom>
        <a:solidFill>
          <a:schemeClr val="accent3">
            <a:hueOff val="-7200000"/>
            <a:satOff val="-4487"/>
            <a:lumOff val="-3470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en-US" sz="1200" kern="1200" dirty="0"/>
            <a:t>HPC for Ag AI</a:t>
          </a:r>
        </a:p>
      </dsp:txBody>
      <dsp:txXfrm rot="10800000">
        <a:off x="2718326" y="2513227"/>
        <a:ext cx="1068715" cy="1113483"/>
      </dsp:txXfrm>
    </dsp:sp>
    <dsp:sp modelId="{DB27553A-05AC-42BE-8597-94744E8D02D3}">
      <dsp:nvSpPr>
        <dsp:cNvPr id="0" name=""/>
        <dsp:cNvSpPr/>
      </dsp:nvSpPr>
      <dsp:spPr>
        <a:xfrm>
          <a:off x="3956390" y="1133683"/>
          <a:ext cx="1138757" cy="1339546"/>
        </a:xfrm>
        <a:prstGeom prst="roundRect">
          <a:avLst>
            <a:gd name="adj" fmla="val 10000"/>
          </a:avLst>
        </a:prstGeom>
        <a:blipFill dpi="0" rotWithShape="1">
          <a:blip xmlns:r="http://schemas.openxmlformats.org/officeDocument/2006/relationships" r:embed="rId4"/>
          <a:srcRect/>
          <a:tile tx="0" ty="0" sx="72000" sy="60000" flip="none" algn="tl"/>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6E0A9F3-9C36-4930-A5D1-8BD9A5B138B5}">
      <dsp:nvSpPr>
        <dsp:cNvPr id="0" name=""/>
        <dsp:cNvSpPr/>
      </dsp:nvSpPr>
      <dsp:spPr>
        <a:xfrm rot="10800000">
          <a:off x="3935938" y="2513227"/>
          <a:ext cx="1138757" cy="1148504"/>
        </a:xfrm>
        <a:prstGeom prst="round2SameRect">
          <a:avLst>
            <a:gd name="adj1" fmla="val 10500"/>
            <a:gd name="adj2" fmla="val 0"/>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en-US" sz="1200" kern="1200" dirty="0"/>
            <a:t>From HPC to the field: Computing Continuum</a:t>
          </a:r>
        </a:p>
      </dsp:txBody>
      <dsp:txXfrm rot="10800000">
        <a:off x="3970959" y="2513227"/>
        <a:ext cx="1068715" cy="1113483"/>
      </dsp:txXfrm>
    </dsp:sp>
    <dsp:sp modelId="{A978037D-B116-4E45-BAC4-2FEA531436A7}">
      <dsp:nvSpPr>
        <dsp:cNvPr id="0" name=""/>
        <dsp:cNvSpPr/>
      </dsp:nvSpPr>
      <dsp:spPr>
        <a:xfrm>
          <a:off x="5209024" y="1133683"/>
          <a:ext cx="1138757" cy="1339546"/>
        </a:xfrm>
        <a:prstGeom prst="roundRect">
          <a:avLst>
            <a:gd name="adj" fmla="val 10000"/>
          </a:avLst>
        </a:prstGeom>
        <a:blipFill>
          <a:blip xmlns:r="http://schemas.openxmlformats.org/officeDocument/2006/relationships" r:embed="rId5"/>
          <a:srcRect/>
          <a:stretch>
            <a:fillRect l="-34000" r="-3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90DDB14-8660-400B-8761-29AE89BF5F0F}">
      <dsp:nvSpPr>
        <dsp:cNvPr id="0" name=""/>
        <dsp:cNvSpPr/>
      </dsp:nvSpPr>
      <dsp:spPr>
        <a:xfrm rot="10800000">
          <a:off x="5188572" y="2513227"/>
          <a:ext cx="1138757" cy="1148504"/>
        </a:xfrm>
        <a:prstGeom prst="round2SameRect">
          <a:avLst>
            <a:gd name="adj1" fmla="val 10500"/>
            <a:gd name="adj2" fmla="val 0"/>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en-US" sz="1200" kern="1200" dirty="0"/>
            <a:t>Crop Management Interventions</a:t>
          </a:r>
        </a:p>
      </dsp:txBody>
      <dsp:txXfrm rot="10800000">
        <a:off x="5223593" y="2513227"/>
        <a:ext cx="1068715" cy="1113483"/>
      </dsp:txXfrm>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0.16641</cdr:x>
      <cdr:y>0.39874</cdr:y>
    </cdr:from>
    <cdr:to>
      <cdr:x>0.20888</cdr:x>
      <cdr:y>0.6401</cdr:y>
    </cdr:to>
    <cdr:sp macro="" textlink="">
      <cdr:nvSpPr>
        <cdr:cNvPr id="2" name="TextBox 1"/>
        <cdr:cNvSpPr txBox="1"/>
      </cdr:nvSpPr>
      <cdr:spPr bwMode="auto">
        <a:xfrm xmlns:a="http://schemas.openxmlformats.org/drawingml/2006/main" rot="16200000">
          <a:off x="1144988" y="2102950"/>
          <a:ext cx="1065401" cy="379715"/>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vert="horz" wrap="square" lIns="92075" tIns="46038" rIns="92075" bIns="46038" numCol="1" rtlCol="0" anchor="t" anchorCtr="0" compatLnSpc="1">
          <a:prstTxWarp prst="textNoShape">
            <a:avLst/>
          </a:prstTxWarp>
        </a:bodyPr>
        <a:lstStyle xmlns:a="http://schemas.openxmlformats.org/drawingml/2006/main"/>
        <a:p xmlns:a="http://schemas.openxmlformats.org/drawingml/2006/main">
          <a:pPr marL="342900" marR="0" indent="-342900" algn="l" defTabSz="914400" rtl="0" eaLnBrk="0" fontAlgn="base" latinLnBrk="0" hangingPunct="0">
            <a:lnSpc>
              <a:spcPct val="120000"/>
            </a:lnSpc>
            <a:spcBef>
              <a:spcPct val="20000"/>
            </a:spcBef>
            <a:spcAft>
              <a:spcPct val="0"/>
            </a:spcAft>
            <a:buClrTx/>
            <a:buSzTx/>
            <a:buFontTx/>
            <a:buNone/>
            <a:tabLst/>
          </a:pPr>
          <a:r>
            <a:rPr kumimoji="1" lang="en-US" sz="1200" b="1" i="0" u="none" strike="noStrike" kern="0" cap="none" spc="0" normalizeH="0" baseline="0" noProof="0" dirty="0">
              <a:ln>
                <a:noFill/>
              </a:ln>
              <a:effectLst/>
              <a:uLnTx/>
              <a:uFillTx/>
              <a:latin typeface="+mj-lt"/>
              <a:ea typeface="+mn-ea"/>
              <a:cs typeface="Calibri" pitchFamily="34" charset="0"/>
            </a:rPr>
            <a:t>MV 0.9.4</a:t>
          </a:r>
        </a:p>
      </cdr:txBody>
    </cdr:sp>
  </cdr:relSizeAnchor>
  <cdr:relSizeAnchor xmlns:cdr="http://schemas.openxmlformats.org/drawingml/2006/chartDrawing">
    <cdr:from>
      <cdr:x>0.22084</cdr:x>
      <cdr:y>0.36768</cdr:y>
    </cdr:from>
    <cdr:to>
      <cdr:x>0.24903</cdr:x>
      <cdr:y>0.64177</cdr:y>
    </cdr:to>
    <cdr:sp macro="" textlink="">
      <cdr:nvSpPr>
        <cdr:cNvPr id="3" name="TextBox 1"/>
        <cdr:cNvSpPr txBox="1"/>
      </cdr:nvSpPr>
      <cdr:spPr bwMode="auto">
        <a:xfrm xmlns:a="http://schemas.openxmlformats.org/drawingml/2006/main" rot="16200000">
          <a:off x="1495602" y="2101894"/>
          <a:ext cx="1209876" cy="252041"/>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horz" wrap="square" lIns="92075" tIns="46038" rIns="92075" bIns="46038" numCol="1" rtlCol="0" anchor="t" anchorCtr="0" compatLnSpc="1">
          <a:prstTxWarp prst="textNoShape">
            <a:avLst/>
          </a:prstTxWarp>
        </a:bodyPr>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marL="342900" marR="0" indent="-342900" algn="l" defTabSz="914400" rtl="0" eaLnBrk="0" fontAlgn="base" latinLnBrk="0" hangingPunct="0">
            <a:lnSpc>
              <a:spcPct val="120000"/>
            </a:lnSpc>
            <a:spcBef>
              <a:spcPct val="20000"/>
            </a:spcBef>
            <a:spcAft>
              <a:spcPct val="0"/>
            </a:spcAft>
            <a:buClrTx/>
            <a:buSzTx/>
            <a:buFontTx/>
            <a:buNone/>
            <a:tabLst/>
          </a:pPr>
          <a:r>
            <a:rPr kumimoji="1" lang="en-US" sz="1200" b="1" i="0" u="none" strike="noStrike" kern="0" cap="none" spc="0" normalizeH="0" baseline="0" noProof="0" dirty="0">
              <a:ln>
                <a:noFill/>
              </a:ln>
              <a:effectLst/>
              <a:uLnTx/>
              <a:uFillTx/>
              <a:latin typeface="Calibri"/>
              <a:cs typeface="Calibri" pitchFamily="34" charset="0"/>
            </a:rPr>
            <a:t>MV2 0.9.0</a:t>
          </a:r>
        </a:p>
      </cdr:txBody>
    </cdr:sp>
  </cdr:relSizeAnchor>
  <cdr:relSizeAnchor xmlns:cdr="http://schemas.openxmlformats.org/drawingml/2006/chartDrawing">
    <cdr:from>
      <cdr:x>0.29871</cdr:x>
      <cdr:y>0.36322</cdr:y>
    </cdr:from>
    <cdr:to>
      <cdr:x>0.3269</cdr:x>
      <cdr:y>0.63731</cdr:y>
    </cdr:to>
    <cdr:sp macro="" textlink="">
      <cdr:nvSpPr>
        <cdr:cNvPr id="4" name="TextBox 1"/>
        <cdr:cNvSpPr txBox="1"/>
      </cdr:nvSpPr>
      <cdr:spPr bwMode="auto">
        <a:xfrm xmlns:a="http://schemas.openxmlformats.org/drawingml/2006/main" rot="16200000">
          <a:off x="2191788" y="2082237"/>
          <a:ext cx="1209877" cy="252041"/>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horz" wrap="square" lIns="92075" tIns="46038" rIns="92075" bIns="46038" numCol="1" rtlCol="0" anchor="t" anchorCtr="0" compatLnSpc="1">
          <a:prstTxWarp prst="textNoShape">
            <a:avLst/>
          </a:prstTxWarp>
        </a:bodyPr>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marL="342900" marR="0" indent="-342900" algn="l" defTabSz="914400" rtl="0" eaLnBrk="0" fontAlgn="base" latinLnBrk="0" hangingPunct="0">
            <a:lnSpc>
              <a:spcPct val="120000"/>
            </a:lnSpc>
            <a:spcBef>
              <a:spcPct val="20000"/>
            </a:spcBef>
            <a:spcAft>
              <a:spcPct val="0"/>
            </a:spcAft>
            <a:buClrTx/>
            <a:buSzTx/>
            <a:buFontTx/>
            <a:buNone/>
            <a:tabLst/>
          </a:pPr>
          <a:r>
            <a:rPr kumimoji="1" lang="en-US" sz="1200" b="1" i="0" u="none" strike="noStrike" kern="0" cap="none" spc="0" normalizeH="0" baseline="0" noProof="0" dirty="0">
              <a:ln>
                <a:noFill/>
              </a:ln>
              <a:effectLst/>
              <a:uLnTx/>
              <a:uFillTx/>
              <a:latin typeface="Calibri"/>
              <a:cs typeface="Calibri" pitchFamily="34" charset="0"/>
            </a:rPr>
            <a:t>MV2 0.9.8</a:t>
          </a:r>
        </a:p>
      </cdr:txBody>
    </cdr:sp>
  </cdr:relSizeAnchor>
  <cdr:relSizeAnchor xmlns:cdr="http://schemas.openxmlformats.org/drawingml/2006/chartDrawing">
    <cdr:from>
      <cdr:x>0.37136</cdr:x>
      <cdr:y>0.35025</cdr:y>
    </cdr:from>
    <cdr:to>
      <cdr:x>0.39956</cdr:x>
      <cdr:y>0.62434</cdr:y>
    </cdr:to>
    <cdr:sp macro="" textlink="">
      <cdr:nvSpPr>
        <cdr:cNvPr id="5" name="TextBox 1"/>
        <cdr:cNvSpPr txBox="1"/>
      </cdr:nvSpPr>
      <cdr:spPr bwMode="auto">
        <a:xfrm xmlns:a="http://schemas.openxmlformats.org/drawingml/2006/main" rot="16200000">
          <a:off x="3785039" y="2712447"/>
          <a:ext cx="1620221" cy="336174"/>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horz" wrap="square" lIns="92075" tIns="46038" rIns="92075" bIns="46038" numCol="1" rtlCol="0" anchor="t" anchorCtr="0" compatLnSpc="1">
          <a:prstTxWarp prst="textNoShape">
            <a:avLst/>
          </a:prstTxWarp>
        </a:bodyPr>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marL="342900" marR="0" indent="-342900" algn="l" defTabSz="914400" rtl="0" eaLnBrk="0" fontAlgn="base" latinLnBrk="0" hangingPunct="0">
            <a:lnSpc>
              <a:spcPct val="120000"/>
            </a:lnSpc>
            <a:spcBef>
              <a:spcPct val="20000"/>
            </a:spcBef>
            <a:spcAft>
              <a:spcPct val="0"/>
            </a:spcAft>
            <a:buClrTx/>
            <a:buSzTx/>
            <a:buFontTx/>
            <a:buNone/>
            <a:tabLst/>
          </a:pPr>
          <a:r>
            <a:rPr kumimoji="1" lang="en-US" sz="1200" b="1" i="0" u="none" strike="noStrike" kern="0" cap="none" spc="0" normalizeH="0" baseline="0" noProof="0" dirty="0">
              <a:ln>
                <a:noFill/>
              </a:ln>
              <a:effectLst/>
              <a:uLnTx/>
              <a:uFillTx/>
              <a:latin typeface="Calibri"/>
              <a:cs typeface="Calibri" pitchFamily="34" charset="0"/>
            </a:rPr>
            <a:t>MV2</a:t>
          </a:r>
          <a:r>
            <a:rPr kumimoji="1" lang="en-US" sz="1200" b="1" i="0" u="none" strike="noStrike" kern="0" cap="none" spc="0" normalizeH="0" noProof="0" dirty="0">
              <a:ln>
                <a:noFill/>
              </a:ln>
              <a:effectLst/>
              <a:uLnTx/>
              <a:uFillTx/>
              <a:latin typeface="Calibri"/>
              <a:cs typeface="Calibri" pitchFamily="34" charset="0"/>
            </a:rPr>
            <a:t> 1.0</a:t>
          </a:r>
          <a:endParaRPr kumimoji="1" lang="en-US" sz="1200" b="1" i="0" u="none" strike="noStrike" kern="0" cap="none" spc="0" normalizeH="0" baseline="0" noProof="0" dirty="0">
            <a:ln>
              <a:noFill/>
            </a:ln>
            <a:effectLst/>
            <a:uLnTx/>
            <a:uFillTx/>
            <a:latin typeface="Calibri"/>
            <a:cs typeface="Calibri" pitchFamily="34" charset="0"/>
          </a:endParaRPr>
        </a:p>
      </cdr:txBody>
    </cdr:sp>
  </cdr:relSizeAnchor>
  <cdr:relSizeAnchor xmlns:cdr="http://schemas.openxmlformats.org/drawingml/2006/chartDrawing">
    <cdr:from>
      <cdr:x>0.42256</cdr:x>
      <cdr:y>0.33513</cdr:y>
    </cdr:from>
    <cdr:to>
      <cdr:x>0.45075</cdr:x>
      <cdr:y>0.60922</cdr:y>
    </cdr:to>
    <cdr:sp macro="" textlink="">
      <cdr:nvSpPr>
        <cdr:cNvPr id="6" name="TextBox 1"/>
        <cdr:cNvSpPr txBox="1"/>
      </cdr:nvSpPr>
      <cdr:spPr bwMode="auto">
        <a:xfrm xmlns:a="http://schemas.openxmlformats.org/drawingml/2006/main" rot="16200000">
          <a:off x="3299075" y="1958249"/>
          <a:ext cx="1209877" cy="252042"/>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horz" wrap="square" lIns="92075" tIns="46038" rIns="92075" bIns="46038" numCol="1" rtlCol="0" anchor="t" anchorCtr="0" compatLnSpc="1">
          <a:prstTxWarp prst="textNoShape">
            <a:avLst/>
          </a:prstTxWarp>
        </a:bodyPr>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marL="342900" marR="0" indent="-342900" algn="l" defTabSz="914400" rtl="0" eaLnBrk="0" fontAlgn="base" latinLnBrk="0" hangingPunct="0">
            <a:lnSpc>
              <a:spcPct val="120000"/>
            </a:lnSpc>
            <a:spcBef>
              <a:spcPct val="20000"/>
            </a:spcBef>
            <a:spcAft>
              <a:spcPct val="0"/>
            </a:spcAft>
            <a:buClrTx/>
            <a:buSzTx/>
            <a:buFontTx/>
            <a:buNone/>
            <a:tabLst/>
          </a:pPr>
          <a:r>
            <a:rPr kumimoji="1" lang="en-US" sz="1200" b="1" i="0" u="none" strike="noStrike" kern="0" cap="none" spc="0" normalizeH="0" baseline="0" noProof="0" dirty="0">
              <a:ln>
                <a:noFill/>
              </a:ln>
              <a:effectLst/>
              <a:uLnTx/>
              <a:uFillTx/>
              <a:latin typeface="Calibri"/>
              <a:cs typeface="Calibri" pitchFamily="34" charset="0"/>
            </a:rPr>
            <a:t>MV</a:t>
          </a:r>
          <a:r>
            <a:rPr kumimoji="1" lang="en-US" sz="1200" b="1" i="0" u="none" strike="noStrike" kern="0" cap="none" spc="0" normalizeH="0" noProof="0" dirty="0">
              <a:ln>
                <a:noFill/>
              </a:ln>
              <a:effectLst/>
              <a:uLnTx/>
              <a:uFillTx/>
              <a:latin typeface="Calibri"/>
              <a:cs typeface="Calibri" pitchFamily="34" charset="0"/>
            </a:rPr>
            <a:t> 1.0</a:t>
          </a:r>
          <a:endParaRPr kumimoji="1" lang="en-US" sz="1200" b="1" i="0" u="none" strike="noStrike" kern="0" cap="none" spc="0" normalizeH="0" baseline="0" noProof="0" dirty="0">
            <a:ln>
              <a:noFill/>
            </a:ln>
            <a:effectLst/>
            <a:uLnTx/>
            <a:uFillTx/>
            <a:latin typeface="Calibri"/>
            <a:cs typeface="Calibri" pitchFamily="34" charset="0"/>
          </a:endParaRPr>
        </a:p>
      </cdr:txBody>
    </cdr:sp>
  </cdr:relSizeAnchor>
  <cdr:relSizeAnchor xmlns:cdr="http://schemas.openxmlformats.org/drawingml/2006/chartDrawing">
    <cdr:from>
      <cdr:x>0.45153</cdr:x>
      <cdr:y>0.31939</cdr:y>
    </cdr:from>
    <cdr:to>
      <cdr:x>0.47972</cdr:x>
      <cdr:y>0.59348</cdr:y>
    </cdr:to>
    <cdr:sp macro="" textlink="">
      <cdr:nvSpPr>
        <cdr:cNvPr id="7" name="TextBox 1"/>
        <cdr:cNvSpPr txBox="1"/>
      </cdr:nvSpPr>
      <cdr:spPr bwMode="auto">
        <a:xfrm xmlns:a="http://schemas.openxmlformats.org/drawingml/2006/main" rot="16200000">
          <a:off x="3558091" y="1888772"/>
          <a:ext cx="1209876" cy="252041"/>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horz" wrap="square" lIns="92075" tIns="46038" rIns="92075" bIns="46038" numCol="1" rtlCol="0" anchor="t" anchorCtr="0" compatLnSpc="1">
          <a:prstTxWarp prst="textNoShape">
            <a:avLst/>
          </a:prstTxWarp>
        </a:bodyPr>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marL="342900" marR="0" indent="-342900" algn="l" defTabSz="914400" rtl="0" eaLnBrk="0" fontAlgn="base" latinLnBrk="0" hangingPunct="0">
            <a:lnSpc>
              <a:spcPct val="120000"/>
            </a:lnSpc>
            <a:spcBef>
              <a:spcPct val="20000"/>
            </a:spcBef>
            <a:spcAft>
              <a:spcPct val="0"/>
            </a:spcAft>
            <a:buClrTx/>
            <a:buSzTx/>
            <a:buFontTx/>
            <a:buNone/>
            <a:tabLst/>
          </a:pPr>
          <a:r>
            <a:rPr kumimoji="1" lang="en-US" sz="1200" b="1" i="0" u="none" strike="noStrike" kern="0" cap="none" spc="0" normalizeH="0" baseline="0" noProof="0" dirty="0">
              <a:ln>
                <a:noFill/>
              </a:ln>
              <a:effectLst/>
              <a:uLnTx/>
              <a:uFillTx/>
              <a:latin typeface="Calibri"/>
              <a:cs typeface="Calibri" pitchFamily="34" charset="0"/>
            </a:rPr>
            <a:t>MV2</a:t>
          </a:r>
          <a:r>
            <a:rPr kumimoji="1" lang="en-US" sz="1200" b="1" i="0" u="none" strike="noStrike" kern="0" cap="none" spc="0" normalizeH="0" noProof="0" dirty="0">
              <a:ln>
                <a:noFill/>
              </a:ln>
              <a:effectLst/>
              <a:uLnTx/>
              <a:uFillTx/>
              <a:latin typeface="Calibri"/>
              <a:cs typeface="Calibri" pitchFamily="34" charset="0"/>
            </a:rPr>
            <a:t> 1.0.3</a:t>
          </a:r>
          <a:endParaRPr kumimoji="1" lang="en-US" sz="1200" b="1" i="0" u="none" strike="noStrike" kern="0" cap="none" spc="0" normalizeH="0" baseline="0" noProof="0" dirty="0">
            <a:ln>
              <a:noFill/>
            </a:ln>
            <a:effectLst/>
            <a:uLnTx/>
            <a:uFillTx/>
            <a:latin typeface="Calibri"/>
            <a:cs typeface="Calibri" pitchFamily="34" charset="0"/>
          </a:endParaRPr>
        </a:p>
      </cdr:txBody>
    </cdr:sp>
  </cdr:relSizeAnchor>
  <cdr:relSizeAnchor xmlns:cdr="http://schemas.openxmlformats.org/drawingml/2006/chartDrawing">
    <cdr:from>
      <cdr:x>0.48517</cdr:x>
      <cdr:y>0.30832</cdr:y>
    </cdr:from>
    <cdr:to>
      <cdr:x>0.51337</cdr:x>
      <cdr:y>0.5824</cdr:y>
    </cdr:to>
    <cdr:sp macro="" textlink="">
      <cdr:nvSpPr>
        <cdr:cNvPr id="8" name="TextBox 1"/>
        <cdr:cNvSpPr txBox="1"/>
      </cdr:nvSpPr>
      <cdr:spPr bwMode="auto">
        <a:xfrm xmlns:a="http://schemas.openxmlformats.org/drawingml/2006/main" rot="16200000">
          <a:off x="3858958" y="1839804"/>
          <a:ext cx="1209832" cy="252131"/>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horz" wrap="square" lIns="92075" tIns="46038" rIns="92075" bIns="46038" numCol="1" rtlCol="0" anchor="t" anchorCtr="0" compatLnSpc="1">
          <a:prstTxWarp prst="textNoShape">
            <a:avLst/>
          </a:prstTxWarp>
        </a:bodyPr>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marL="342900" marR="0" indent="-342900" algn="l" defTabSz="914400" rtl="0" eaLnBrk="0" fontAlgn="base" latinLnBrk="0" hangingPunct="0">
            <a:lnSpc>
              <a:spcPct val="120000"/>
            </a:lnSpc>
            <a:spcBef>
              <a:spcPct val="20000"/>
            </a:spcBef>
            <a:spcAft>
              <a:spcPct val="0"/>
            </a:spcAft>
            <a:buClrTx/>
            <a:buSzTx/>
            <a:buFontTx/>
            <a:buNone/>
            <a:tabLst/>
          </a:pPr>
          <a:r>
            <a:rPr kumimoji="1" lang="en-US" sz="1200" b="1" i="0" u="none" strike="noStrike" kern="0" cap="none" spc="0" normalizeH="0" baseline="0" noProof="0" dirty="0">
              <a:ln>
                <a:noFill/>
              </a:ln>
              <a:effectLst/>
              <a:uLnTx/>
              <a:uFillTx/>
              <a:latin typeface="Calibri"/>
              <a:cs typeface="Calibri" pitchFamily="34" charset="0"/>
            </a:rPr>
            <a:t>MV</a:t>
          </a:r>
          <a:r>
            <a:rPr kumimoji="1" lang="en-US" sz="1200" b="1" i="0" u="none" strike="noStrike" kern="0" cap="none" spc="0" normalizeH="0" noProof="0" dirty="0">
              <a:ln>
                <a:noFill/>
              </a:ln>
              <a:effectLst/>
              <a:uLnTx/>
              <a:uFillTx/>
              <a:latin typeface="Calibri"/>
              <a:cs typeface="Calibri" pitchFamily="34" charset="0"/>
            </a:rPr>
            <a:t> 1.1</a:t>
          </a:r>
          <a:endParaRPr kumimoji="1" lang="en-US" sz="1200" b="1" i="0" u="none" strike="noStrike" kern="0" cap="none" spc="0" normalizeH="0" baseline="0" noProof="0" dirty="0">
            <a:ln>
              <a:noFill/>
            </a:ln>
            <a:effectLst/>
            <a:uLnTx/>
            <a:uFillTx/>
            <a:latin typeface="Calibri"/>
            <a:cs typeface="Calibri" pitchFamily="34" charset="0"/>
          </a:endParaRPr>
        </a:p>
      </cdr:txBody>
    </cdr:sp>
  </cdr:relSizeAnchor>
  <cdr:relSizeAnchor xmlns:cdr="http://schemas.openxmlformats.org/drawingml/2006/chartDrawing">
    <cdr:from>
      <cdr:x>0.56302</cdr:x>
      <cdr:y>0.30719</cdr:y>
    </cdr:from>
    <cdr:to>
      <cdr:x>0.59121</cdr:x>
      <cdr:y>0.58128</cdr:y>
    </cdr:to>
    <cdr:sp macro="" textlink="">
      <cdr:nvSpPr>
        <cdr:cNvPr id="9" name="TextBox 1"/>
        <cdr:cNvSpPr txBox="1"/>
      </cdr:nvSpPr>
      <cdr:spPr bwMode="auto">
        <a:xfrm xmlns:a="http://schemas.openxmlformats.org/drawingml/2006/main" rot="16200000">
          <a:off x="4554933" y="1834915"/>
          <a:ext cx="1209876" cy="252041"/>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horz" wrap="square" lIns="92075" tIns="46038" rIns="92075" bIns="46038" numCol="1" rtlCol="0" anchor="t" anchorCtr="0" compatLnSpc="1">
          <a:prstTxWarp prst="textNoShape">
            <a:avLst/>
          </a:prstTxWarp>
        </a:bodyPr>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marL="342900" marR="0" indent="-342900" algn="l" defTabSz="914400" rtl="0" eaLnBrk="0" fontAlgn="base" latinLnBrk="0" hangingPunct="0">
            <a:lnSpc>
              <a:spcPct val="120000"/>
            </a:lnSpc>
            <a:spcBef>
              <a:spcPct val="20000"/>
            </a:spcBef>
            <a:spcAft>
              <a:spcPct val="0"/>
            </a:spcAft>
            <a:buClrTx/>
            <a:buSzTx/>
            <a:buFontTx/>
            <a:buNone/>
            <a:tabLst/>
          </a:pPr>
          <a:r>
            <a:rPr kumimoji="1" lang="en-US" sz="1200" b="1" i="0" u="none" strike="noStrike" kern="0" cap="none" spc="0" normalizeH="0" baseline="0" noProof="0" dirty="0">
              <a:ln>
                <a:noFill/>
              </a:ln>
              <a:effectLst/>
              <a:uLnTx/>
              <a:uFillTx/>
              <a:latin typeface="Calibri"/>
              <a:cs typeface="Calibri" pitchFamily="34" charset="0"/>
            </a:rPr>
            <a:t>MV2</a:t>
          </a:r>
          <a:r>
            <a:rPr kumimoji="1" lang="en-US" sz="1200" b="1" i="0" u="none" strike="noStrike" kern="0" cap="none" spc="0" normalizeH="0" noProof="0" dirty="0">
              <a:ln>
                <a:noFill/>
              </a:ln>
              <a:effectLst/>
              <a:uLnTx/>
              <a:uFillTx/>
              <a:latin typeface="Calibri"/>
              <a:cs typeface="Calibri" pitchFamily="34" charset="0"/>
            </a:rPr>
            <a:t> 1.4</a:t>
          </a:r>
          <a:endParaRPr kumimoji="1" lang="en-US" sz="1200" b="1" i="0" u="none" strike="noStrike" kern="0" cap="none" spc="0" normalizeH="0" baseline="0" noProof="0" dirty="0">
            <a:ln>
              <a:noFill/>
            </a:ln>
            <a:effectLst/>
            <a:uLnTx/>
            <a:uFillTx/>
            <a:latin typeface="Calibri"/>
            <a:cs typeface="Calibri" pitchFamily="34" charset="0"/>
          </a:endParaRPr>
        </a:p>
      </cdr:txBody>
    </cdr:sp>
  </cdr:relSizeAnchor>
  <cdr:relSizeAnchor xmlns:cdr="http://schemas.openxmlformats.org/drawingml/2006/chartDrawing">
    <cdr:from>
      <cdr:x>0.62563</cdr:x>
      <cdr:y>0.27874</cdr:y>
    </cdr:from>
    <cdr:to>
      <cdr:x>0.65382</cdr:x>
      <cdr:y>0.55282</cdr:y>
    </cdr:to>
    <cdr:sp macro="" textlink="">
      <cdr:nvSpPr>
        <cdr:cNvPr id="10" name="TextBox 1"/>
        <cdr:cNvSpPr txBox="1"/>
      </cdr:nvSpPr>
      <cdr:spPr bwMode="auto">
        <a:xfrm xmlns:a="http://schemas.openxmlformats.org/drawingml/2006/main" rot="16200000">
          <a:off x="5114768" y="1709284"/>
          <a:ext cx="1209833" cy="252041"/>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horz" wrap="square" lIns="92075" tIns="46038" rIns="92075" bIns="46038" numCol="1" rtlCol="0" anchor="t" anchorCtr="0" compatLnSpc="1">
          <a:prstTxWarp prst="textNoShape">
            <a:avLst/>
          </a:prstTxWarp>
        </a:bodyPr>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marL="342900" marR="0" indent="-342900" algn="l" defTabSz="914400" rtl="0" eaLnBrk="0" fontAlgn="base" latinLnBrk="0" hangingPunct="0">
            <a:lnSpc>
              <a:spcPct val="120000"/>
            </a:lnSpc>
            <a:spcBef>
              <a:spcPct val="20000"/>
            </a:spcBef>
            <a:spcAft>
              <a:spcPct val="0"/>
            </a:spcAft>
            <a:buClrTx/>
            <a:buSzTx/>
            <a:buFontTx/>
            <a:buNone/>
            <a:tabLst/>
          </a:pPr>
          <a:r>
            <a:rPr kumimoji="1" lang="en-US" sz="1200" b="1" i="0" u="none" strike="noStrike" kern="0" cap="none" spc="0" normalizeH="0" baseline="0" noProof="0" dirty="0">
              <a:ln>
                <a:noFill/>
              </a:ln>
              <a:effectLst/>
              <a:uLnTx/>
              <a:uFillTx/>
              <a:latin typeface="Calibri"/>
              <a:cs typeface="Calibri" pitchFamily="34" charset="0"/>
            </a:rPr>
            <a:t>MV2</a:t>
          </a:r>
          <a:r>
            <a:rPr kumimoji="1" lang="en-US" sz="1200" b="1" i="0" u="none" strike="noStrike" kern="0" cap="none" spc="0" normalizeH="0" noProof="0" dirty="0">
              <a:ln>
                <a:noFill/>
              </a:ln>
              <a:effectLst/>
              <a:uLnTx/>
              <a:uFillTx/>
              <a:latin typeface="Calibri"/>
              <a:cs typeface="Calibri" pitchFamily="34" charset="0"/>
            </a:rPr>
            <a:t> 1.5</a:t>
          </a:r>
          <a:endParaRPr kumimoji="1" lang="en-US" sz="1200" b="1" i="0" u="none" strike="noStrike" kern="0" cap="none" spc="0" normalizeH="0" baseline="0" noProof="0" dirty="0">
            <a:ln>
              <a:noFill/>
            </a:ln>
            <a:effectLst/>
            <a:uLnTx/>
            <a:uFillTx/>
            <a:latin typeface="Calibri"/>
            <a:cs typeface="Calibri" pitchFamily="34" charset="0"/>
          </a:endParaRPr>
        </a:p>
      </cdr:txBody>
    </cdr:sp>
  </cdr:relSizeAnchor>
  <cdr:relSizeAnchor xmlns:cdr="http://schemas.openxmlformats.org/drawingml/2006/chartDrawing">
    <cdr:from>
      <cdr:x>0.67058</cdr:x>
      <cdr:y>0.22712</cdr:y>
    </cdr:from>
    <cdr:to>
      <cdr:x>0.69877</cdr:x>
      <cdr:y>0.5012</cdr:y>
    </cdr:to>
    <cdr:sp macro="" textlink="">
      <cdr:nvSpPr>
        <cdr:cNvPr id="11" name="TextBox 1"/>
        <cdr:cNvSpPr txBox="1"/>
      </cdr:nvSpPr>
      <cdr:spPr bwMode="auto">
        <a:xfrm xmlns:a="http://schemas.openxmlformats.org/drawingml/2006/main" rot="16200000">
          <a:off x="5516594" y="1481430"/>
          <a:ext cx="1209832" cy="252042"/>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horz" wrap="square" lIns="92075" tIns="46038" rIns="92075" bIns="46038" numCol="1" rtlCol="0" anchor="t" anchorCtr="0" compatLnSpc="1">
          <a:prstTxWarp prst="textNoShape">
            <a:avLst/>
          </a:prstTxWarp>
        </a:bodyPr>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marL="342900" marR="0" indent="-342900" algn="l" defTabSz="914400" rtl="0" eaLnBrk="0" fontAlgn="base" latinLnBrk="0" hangingPunct="0">
            <a:lnSpc>
              <a:spcPct val="120000"/>
            </a:lnSpc>
            <a:spcBef>
              <a:spcPct val="20000"/>
            </a:spcBef>
            <a:spcAft>
              <a:spcPct val="0"/>
            </a:spcAft>
            <a:buClrTx/>
            <a:buSzTx/>
            <a:buFontTx/>
            <a:buNone/>
            <a:tabLst/>
          </a:pPr>
          <a:r>
            <a:rPr kumimoji="1" lang="en-US" sz="1200" b="1" i="0" u="none" strike="noStrike" kern="0" cap="none" spc="0" normalizeH="0" baseline="0" noProof="0" dirty="0">
              <a:ln>
                <a:noFill/>
              </a:ln>
              <a:effectLst/>
              <a:uLnTx/>
              <a:uFillTx/>
              <a:latin typeface="Calibri"/>
              <a:cs typeface="Calibri" pitchFamily="34" charset="0"/>
            </a:rPr>
            <a:t>MV2</a:t>
          </a:r>
          <a:r>
            <a:rPr kumimoji="1" lang="en-US" sz="1200" b="1" i="0" u="none" strike="noStrike" kern="0" cap="none" spc="0" normalizeH="0" noProof="0" dirty="0">
              <a:ln>
                <a:noFill/>
              </a:ln>
              <a:effectLst/>
              <a:uLnTx/>
              <a:uFillTx/>
              <a:latin typeface="Calibri"/>
              <a:cs typeface="Calibri" pitchFamily="34" charset="0"/>
            </a:rPr>
            <a:t> 1.6</a:t>
          </a:r>
          <a:endParaRPr kumimoji="1" lang="en-US" sz="1200" b="1" i="0" u="none" strike="noStrike" kern="0" cap="none" spc="0" normalizeH="0" baseline="0" noProof="0" dirty="0">
            <a:ln>
              <a:noFill/>
            </a:ln>
            <a:effectLst/>
            <a:uLnTx/>
            <a:uFillTx/>
            <a:latin typeface="Calibri"/>
            <a:cs typeface="Calibri" pitchFamily="34" charset="0"/>
          </a:endParaRPr>
        </a:p>
      </cdr:txBody>
    </cdr:sp>
  </cdr:relSizeAnchor>
  <cdr:relSizeAnchor xmlns:cdr="http://schemas.openxmlformats.org/drawingml/2006/chartDrawing">
    <cdr:from>
      <cdr:x>0.73032</cdr:x>
      <cdr:y>0.16981</cdr:y>
    </cdr:from>
    <cdr:to>
      <cdr:x>0.75851</cdr:x>
      <cdr:y>0.44389</cdr:y>
    </cdr:to>
    <cdr:sp macro="" textlink="">
      <cdr:nvSpPr>
        <cdr:cNvPr id="12" name="TextBox 1"/>
        <cdr:cNvSpPr txBox="1"/>
      </cdr:nvSpPr>
      <cdr:spPr bwMode="auto">
        <a:xfrm xmlns:a="http://schemas.openxmlformats.org/drawingml/2006/main" rot="16200000">
          <a:off x="6050720" y="1228451"/>
          <a:ext cx="1209832" cy="252041"/>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horz" wrap="square" lIns="92075" tIns="46038" rIns="92075" bIns="46038" numCol="1" rtlCol="0" anchor="t" anchorCtr="0" compatLnSpc="1">
          <a:prstTxWarp prst="textNoShape">
            <a:avLst/>
          </a:prstTxWarp>
        </a:bodyPr>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marL="342900" marR="0" indent="-342900" algn="l" defTabSz="914400" rtl="0" eaLnBrk="0" fontAlgn="base" latinLnBrk="0" hangingPunct="0">
            <a:lnSpc>
              <a:spcPct val="120000"/>
            </a:lnSpc>
            <a:spcBef>
              <a:spcPct val="20000"/>
            </a:spcBef>
            <a:spcAft>
              <a:spcPct val="0"/>
            </a:spcAft>
            <a:buClrTx/>
            <a:buSzTx/>
            <a:buFontTx/>
            <a:buNone/>
            <a:tabLst/>
          </a:pPr>
          <a:r>
            <a:rPr kumimoji="1" lang="en-US" sz="1200" b="1" i="0" u="none" strike="noStrike" kern="0" cap="none" spc="0" normalizeH="0" baseline="0" noProof="0" dirty="0">
              <a:ln>
                <a:noFill/>
              </a:ln>
              <a:effectLst/>
              <a:uLnTx/>
              <a:uFillTx/>
              <a:latin typeface="Calibri"/>
              <a:cs typeface="Calibri" pitchFamily="34" charset="0"/>
            </a:rPr>
            <a:t>MV2</a:t>
          </a:r>
          <a:r>
            <a:rPr kumimoji="1" lang="en-US" sz="1200" b="1" i="0" u="none" strike="noStrike" kern="0" cap="none" spc="0" normalizeH="0" noProof="0" dirty="0">
              <a:ln>
                <a:noFill/>
              </a:ln>
              <a:effectLst/>
              <a:uLnTx/>
              <a:uFillTx/>
              <a:latin typeface="Calibri"/>
              <a:cs typeface="Calibri" pitchFamily="34" charset="0"/>
            </a:rPr>
            <a:t> 1.7</a:t>
          </a:r>
          <a:endParaRPr kumimoji="1" lang="en-US" sz="1200" b="1" i="0" u="none" strike="noStrike" kern="0" cap="none" spc="0" normalizeH="0" baseline="0" noProof="0" dirty="0">
            <a:ln>
              <a:noFill/>
            </a:ln>
            <a:effectLst/>
            <a:uLnTx/>
            <a:uFillTx/>
            <a:latin typeface="Calibri"/>
            <a:cs typeface="Calibri" pitchFamily="34" charset="0"/>
          </a:endParaRPr>
        </a:p>
      </cdr:txBody>
    </cdr:sp>
  </cdr:relSizeAnchor>
  <cdr:relSizeAnchor xmlns:cdr="http://schemas.openxmlformats.org/drawingml/2006/chartDrawing">
    <cdr:from>
      <cdr:x>0.76397</cdr:x>
      <cdr:y>0.1197</cdr:y>
    </cdr:from>
    <cdr:to>
      <cdr:x>0.79216</cdr:x>
      <cdr:y>0.39378</cdr:y>
    </cdr:to>
    <cdr:sp macro="" textlink="">
      <cdr:nvSpPr>
        <cdr:cNvPr id="13" name="TextBox 1"/>
        <cdr:cNvSpPr txBox="1"/>
      </cdr:nvSpPr>
      <cdr:spPr bwMode="auto">
        <a:xfrm xmlns:a="http://schemas.openxmlformats.org/drawingml/2006/main" rot="16200000">
          <a:off x="6351606" y="1007272"/>
          <a:ext cx="1209833" cy="252041"/>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horz" wrap="square" lIns="92075" tIns="46038" rIns="92075" bIns="46038" numCol="1" rtlCol="0" anchor="t" anchorCtr="0" compatLnSpc="1">
          <a:prstTxWarp prst="textNoShape">
            <a:avLst/>
          </a:prstTxWarp>
        </a:bodyPr>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marL="342900" marR="0" indent="-342900" algn="l" defTabSz="914400" rtl="0" eaLnBrk="0" fontAlgn="base" latinLnBrk="0" hangingPunct="0">
            <a:lnSpc>
              <a:spcPct val="120000"/>
            </a:lnSpc>
            <a:spcBef>
              <a:spcPct val="20000"/>
            </a:spcBef>
            <a:spcAft>
              <a:spcPct val="0"/>
            </a:spcAft>
            <a:buClrTx/>
            <a:buSzTx/>
            <a:buFontTx/>
            <a:buNone/>
            <a:tabLst/>
          </a:pPr>
          <a:r>
            <a:rPr kumimoji="1" lang="en-US" sz="1200" b="1" i="0" u="none" strike="noStrike" kern="0" cap="none" spc="0" normalizeH="0" baseline="0" noProof="0" dirty="0">
              <a:ln>
                <a:noFill/>
              </a:ln>
              <a:effectLst/>
              <a:uLnTx/>
              <a:uFillTx/>
              <a:latin typeface="Calibri"/>
              <a:cs typeface="Calibri" pitchFamily="34" charset="0"/>
            </a:rPr>
            <a:t>MV2</a:t>
          </a:r>
          <a:r>
            <a:rPr kumimoji="1" lang="en-US" sz="1200" b="1" i="0" u="none" strike="noStrike" kern="0" cap="none" spc="0" normalizeH="0" noProof="0" dirty="0">
              <a:ln>
                <a:noFill/>
              </a:ln>
              <a:effectLst/>
              <a:uLnTx/>
              <a:uFillTx/>
              <a:latin typeface="Calibri"/>
              <a:cs typeface="Calibri" pitchFamily="34" charset="0"/>
            </a:rPr>
            <a:t> 1.8</a:t>
          </a:r>
          <a:endParaRPr kumimoji="1" lang="en-US" sz="1200" b="1" i="0" u="none" strike="noStrike" kern="0" cap="none" spc="0" normalizeH="0" baseline="0" noProof="0" dirty="0">
            <a:ln>
              <a:noFill/>
            </a:ln>
            <a:effectLst/>
            <a:uLnTx/>
            <a:uFillTx/>
            <a:latin typeface="Calibri"/>
            <a:cs typeface="Calibri" pitchFamily="34" charset="0"/>
          </a:endParaRPr>
        </a:p>
      </cdr:txBody>
    </cdr:sp>
  </cdr:relSizeAnchor>
  <cdr:relSizeAnchor xmlns:cdr="http://schemas.openxmlformats.org/drawingml/2006/chartDrawing">
    <cdr:from>
      <cdr:x>0.82822</cdr:x>
      <cdr:y>0.07311</cdr:y>
    </cdr:from>
    <cdr:to>
      <cdr:x>0.85642</cdr:x>
      <cdr:y>0.34719</cdr:y>
    </cdr:to>
    <cdr:sp macro="" textlink="">
      <cdr:nvSpPr>
        <cdr:cNvPr id="14" name="TextBox 1"/>
        <cdr:cNvSpPr txBox="1"/>
      </cdr:nvSpPr>
      <cdr:spPr bwMode="auto">
        <a:xfrm xmlns:a="http://schemas.openxmlformats.org/drawingml/2006/main" rot="16200000">
          <a:off x="6724427" y="1110768"/>
          <a:ext cx="1613109" cy="252131"/>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horz" wrap="square" lIns="92075" tIns="46038" rIns="92075" bIns="46038" numCol="1" rtlCol="0" anchor="t" anchorCtr="0" compatLnSpc="1">
          <a:prstTxWarp prst="textNoShape">
            <a:avLst/>
          </a:prstTxWarp>
        </a:bodyPr>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marL="342900" marR="0" indent="-342900" algn="l" defTabSz="914400" rtl="0" eaLnBrk="0" fontAlgn="base" latinLnBrk="0" hangingPunct="0">
            <a:lnSpc>
              <a:spcPct val="120000"/>
            </a:lnSpc>
            <a:spcBef>
              <a:spcPct val="20000"/>
            </a:spcBef>
            <a:spcAft>
              <a:spcPct val="0"/>
            </a:spcAft>
            <a:buClrTx/>
            <a:buSzTx/>
            <a:buFontTx/>
            <a:buNone/>
            <a:tabLst/>
          </a:pPr>
          <a:r>
            <a:rPr kumimoji="1" lang="en-US" sz="1200" b="1" i="0" u="none" strike="noStrike" kern="0" cap="none" spc="0" normalizeH="0" baseline="0" noProof="0" dirty="0">
              <a:ln>
                <a:noFill/>
              </a:ln>
              <a:effectLst/>
              <a:uLnTx/>
              <a:uFillTx/>
              <a:latin typeface="Calibri"/>
              <a:cs typeface="Calibri" pitchFamily="34" charset="0"/>
            </a:rPr>
            <a:t>MV2</a:t>
          </a:r>
          <a:r>
            <a:rPr kumimoji="1" lang="en-US" sz="1200" b="1" i="0" u="none" strike="noStrike" kern="0" cap="none" spc="0" normalizeH="0" noProof="0" dirty="0">
              <a:ln>
                <a:noFill/>
              </a:ln>
              <a:effectLst/>
              <a:uLnTx/>
              <a:uFillTx/>
              <a:latin typeface="Calibri"/>
              <a:cs typeface="Calibri" pitchFamily="34" charset="0"/>
            </a:rPr>
            <a:t> 1.9</a:t>
          </a:r>
          <a:endParaRPr kumimoji="1" lang="en-US" sz="1200" b="1" i="0" u="none" strike="noStrike" kern="0" cap="none" spc="0" normalizeH="0" baseline="0" noProof="0" dirty="0">
            <a:ln>
              <a:noFill/>
            </a:ln>
            <a:effectLst/>
            <a:uLnTx/>
            <a:uFillTx/>
            <a:latin typeface="Calibri"/>
            <a:cs typeface="Calibri" pitchFamily="34" charset="0"/>
          </a:endParaRPr>
        </a:p>
      </cdr:txBody>
    </cdr:sp>
  </cdr:relSizeAnchor>
  <cdr:relSizeAnchor xmlns:cdr="http://schemas.openxmlformats.org/drawingml/2006/chartDrawing">
    <cdr:from>
      <cdr:x>0.85528</cdr:x>
      <cdr:y>0.00392</cdr:y>
    </cdr:from>
    <cdr:to>
      <cdr:x>0.88348</cdr:x>
      <cdr:y>0.278</cdr:y>
    </cdr:to>
    <cdr:sp macro="" textlink="">
      <cdr:nvSpPr>
        <cdr:cNvPr id="16" name="TextBox 1"/>
        <cdr:cNvSpPr txBox="1"/>
      </cdr:nvSpPr>
      <cdr:spPr bwMode="auto">
        <a:xfrm xmlns:a="http://schemas.openxmlformats.org/drawingml/2006/main" rot="16200000">
          <a:off x="6966433" y="703585"/>
          <a:ext cx="1613109" cy="252131"/>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horz" wrap="square" lIns="92075" tIns="46038" rIns="92075" bIns="46038" numCol="1" rtlCol="0" anchor="t" anchorCtr="0" compatLnSpc="1">
          <a:prstTxWarp prst="textNoShape">
            <a:avLst/>
          </a:prstTxWarp>
        </a:bodyPr>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marL="342900" marR="0" indent="-342900" algn="l" defTabSz="914400" rtl="0" eaLnBrk="0" fontAlgn="base" latinLnBrk="0" hangingPunct="0">
            <a:lnSpc>
              <a:spcPct val="120000"/>
            </a:lnSpc>
            <a:spcBef>
              <a:spcPct val="20000"/>
            </a:spcBef>
            <a:spcAft>
              <a:spcPct val="0"/>
            </a:spcAft>
            <a:buClrTx/>
            <a:buSzTx/>
            <a:buFontTx/>
            <a:buNone/>
            <a:tabLst/>
          </a:pPr>
          <a:r>
            <a:rPr kumimoji="1" lang="en-US" sz="1200" b="1" i="0" u="none" strike="noStrike" kern="0" cap="none" spc="0" normalizeH="0" baseline="0" noProof="0" dirty="0">
              <a:ln>
                <a:noFill/>
              </a:ln>
              <a:effectLst/>
              <a:uLnTx/>
              <a:uFillTx/>
              <a:latin typeface="Calibri"/>
              <a:cs typeface="Calibri" pitchFamily="34" charset="0"/>
            </a:rPr>
            <a:t>MV2-GDR 2.0b</a:t>
          </a:r>
        </a:p>
      </cdr:txBody>
    </cdr:sp>
  </cdr:relSizeAnchor>
  <cdr:relSizeAnchor xmlns:cdr="http://schemas.openxmlformats.org/drawingml/2006/chartDrawing">
    <cdr:from>
      <cdr:x>0.88466</cdr:x>
      <cdr:y>0.00145</cdr:y>
    </cdr:from>
    <cdr:to>
      <cdr:x>0.91145</cdr:x>
      <cdr:y>0.26026</cdr:y>
    </cdr:to>
    <cdr:sp macro="" textlink="">
      <cdr:nvSpPr>
        <cdr:cNvPr id="19" name="TextBox 1"/>
        <cdr:cNvSpPr txBox="1"/>
      </cdr:nvSpPr>
      <cdr:spPr bwMode="auto">
        <a:xfrm xmlns:a="http://schemas.openxmlformats.org/drawingml/2006/main" rot="16200000">
          <a:off x="7458100" y="457844"/>
          <a:ext cx="1142428" cy="239524"/>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horz" wrap="square" lIns="92075" tIns="46038" rIns="92075" bIns="46038" numCol="1" rtlCol="0" anchor="t" anchorCtr="0" compatLnSpc="1">
          <a:prstTxWarp prst="textNoShape">
            <a:avLst/>
          </a:prstTxWarp>
        </a:bodyPr>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marL="342900" marR="0" indent="-342900" algn="l" defTabSz="914400" rtl="0" eaLnBrk="0" fontAlgn="base" latinLnBrk="0" hangingPunct="0">
            <a:lnSpc>
              <a:spcPct val="120000"/>
            </a:lnSpc>
            <a:spcBef>
              <a:spcPct val="20000"/>
            </a:spcBef>
            <a:spcAft>
              <a:spcPct val="0"/>
            </a:spcAft>
            <a:buClrTx/>
            <a:buSzTx/>
            <a:buFontTx/>
            <a:buNone/>
            <a:tabLst/>
          </a:pPr>
          <a:r>
            <a:rPr kumimoji="1" lang="en-US" sz="1200" b="1" i="0" u="none" strike="noStrike" kern="0" cap="none" spc="0" normalizeH="0" baseline="0" noProof="0" dirty="0">
              <a:ln>
                <a:noFill/>
              </a:ln>
              <a:effectLst/>
              <a:uLnTx/>
              <a:uFillTx/>
              <a:latin typeface="Calibri"/>
              <a:cs typeface="Calibri" pitchFamily="34" charset="0"/>
            </a:rPr>
            <a:t>MV2-MIC 2.0</a:t>
          </a:r>
        </a:p>
      </cdr:txBody>
    </cdr:sp>
  </cdr:relSizeAnchor>
  <cdr:relSizeAnchor xmlns:cdr="http://schemas.openxmlformats.org/drawingml/2006/chartDrawing">
    <cdr:from>
      <cdr:x>0.98103</cdr:x>
      <cdr:y>0.37031</cdr:y>
    </cdr:from>
    <cdr:to>
      <cdr:x>1</cdr:x>
      <cdr:y>0.74269</cdr:y>
    </cdr:to>
    <cdr:sp macro="" textlink="">
      <cdr:nvSpPr>
        <cdr:cNvPr id="20" name="TextBox 1"/>
        <cdr:cNvSpPr txBox="1"/>
      </cdr:nvSpPr>
      <cdr:spPr bwMode="auto">
        <a:xfrm xmlns:a="http://schemas.openxmlformats.org/drawingml/2006/main" rot="16200000">
          <a:off x="8030533" y="2382421"/>
          <a:ext cx="1650925" cy="169607"/>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horz" wrap="square" lIns="92075" tIns="46038" rIns="92075" bIns="46038" numCol="1" rtlCol="0" anchor="ctr" anchorCtr="0" compatLnSpc="1">
          <a:prstTxWarp prst="textNoShape">
            <a:avLst/>
          </a:prstTxWarp>
        </a:bodyPr>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marL="342900" marR="0" indent="-342900" algn="l" defTabSz="914400" rtl="0" eaLnBrk="0" fontAlgn="base" latinLnBrk="0" hangingPunct="0">
            <a:lnSpc>
              <a:spcPct val="120000"/>
            </a:lnSpc>
            <a:spcBef>
              <a:spcPct val="20000"/>
            </a:spcBef>
            <a:spcAft>
              <a:spcPct val="0"/>
            </a:spcAft>
            <a:buClrTx/>
            <a:buSzTx/>
            <a:buFontTx/>
            <a:buNone/>
            <a:tabLst/>
          </a:pPr>
          <a:r>
            <a:rPr kumimoji="1" lang="en-US" sz="1200" b="1" i="0" u="none" strike="noStrike" kern="0" cap="none" spc="0" normalizeH="0" baseline="0" noProof="0" dirty="0">
              <a:ln>
                <a:noFill/>
              </a:ln>
              <a:effectLst/>
              <a:uLnTx/>
              <a:uFillTx/>
              <a:latin typeface="Calibri"/>
              <a:cs typeface="Calibri" pitchFamily="34" charset="0"/>
            </a:rPr>
            <a:t>MVAPICH-Plus 4.0b</a:t>
          </a:r>
        </a:p>
      </cdr:txBody>
    </cdr:sp>
  </cdr:relSizeAnchor>
  <cdr:relSizeAnchor xmlns:cdr="http://schemas.openxmlformats.org/drawingml/2006/chartDrawing">
    <cdr:from>
      <cdr:x>0.93656</cdr:x>
      <cdr:y>0.23996</cdr:y>
    </cdr:from>
    <cdr:to>
      <cdr:x>0.96524</cdr:x>
      <cdr:y>0.48886</cdr:y>
    </cdr:to>
    <cdr:sp macro="" textlink="">
      <cdr:nvSpPr>
        <cdr:cNvPr id="22" name="TextBox 1"/>
        <cdr:cNvSpPr txBox="1"/>
      </cdr:nvSpPr>
      <cdr:spPr bwMode="auto">
        <a:xfrm xmlns:a="http://schemas.openxmlformats.org/drawingml/2006/main" rot="16200000">
          <a:off x="7950038" y="1487406"/>
          <a:ext cx="1103487" cy="256422"/>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horz" wrap="square" lIns="92075" tIns="46038" rIns="92075" bIns="46038" numCol="1" rtlCol="0" anchor="t" anchorCtr="0" compatLnSpc="1">
          <a:prstTxWarp prst="textNoShape">
            <a:avLst/>
          </a:prstTxWarp>
        </a:bodyPr>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marL="342900" marR="0" indent="-342900" algn="l" defTabSz="914400" rtl="0" eaLnBrk="0" fontAlgn="base" latinLnBrk="0" hangingPunct="0">
            <a:lnSpc>
              <a:spcPct val="120000"/>
            </a:lnSpc>
            <a:spcBef>
              <a:spcPct val="20000"/>
            </a:spcBef>
            <a:spcAft>
              <a:spcPct val="0"/>
            </a:spcAft>
            <a:buClrTx/>
            <a:buSzTx/>
            <a:buFontTx/>
            <a:buNone/>
            <a:tabLst/>
          </a:pPr>
          <a:r>
            <a:rPr kumimoji="1" lang="en-US" sz="1200" b="1" i="0" u="none" strike="noStrike" kern="0" cap="none" spc="0" normalizeH="0" baseline="0" noProof="0" dirty="0">
              <a:ln>
                <a:noFill/>
              </a:ln>
              <a:effectLst/>
              <a:uLnTx/>
              <a:uFillTx/>
              <a:latin typeface="Calibri"/>
              <a:cs typeface="Calibri" pitchFamily="34" charset="0"/>
            </a:rPr>
            <a:t>MV2-X</a:t>
          </a:r>
          <a:r>
            <a:rPr kumimoji="1" lang="en-US" sz="1200" b="1" i="0" u="none" strike="noStrike" kern="0" cap="none" spc="0" normalizeH="0" noProof="0" dirty="0">
              <a:ln>
                <a:noFill/>
              </a:ln>
              <a:effectLst/>
              <a:uLnTx/>
              <a:uFillTx/>
              <a:latin typeface="Calibri"/>
              <a:cs typeface="Calibri" pitchFamily="34" charset="0"/>
            </a:rPr>
            <a:t> </a:t>
          </a:r>
          <a:r>
            <a:rPr kumimoji="1" lang="en-US" sz="1200" b="1" i="0" u="none" strike="noStrike" kern="0" cap="none" spc="0" normalizeH="0" baseline="0" noProof="0" dirty="0">
              <a:ln>
                <a:noFill/>
              </a:ln>
              <a:effectLst/>
              <a:uLnTx/>
              <a:uFillTx/>
              <a:latin typeface="Calibri"/>
              <a:cs typeface="Calibri" pitchFamily="34" charset="0"/>
            </a:rPr>
            <a:t>2.3</a:t>
          </a:r>
        </a:p>
      </cdr:txBody>
    </cdr:sp>
  </cdr:relSizeAnchor>
  <cdr:relSizeAnchor xmlns:cdr="http://schemas.openxmlformats.org/drawingml/2006/chartDrawing">
    <cdr:from>
      <cdr:x>0.88925</cdr:x>
      <cdr:y>0.20227</cdr:y>
    </cdr:from>
    <cdr:to>
      <cdr:x>0.91714</cdr:x>
      <cdr:y>0.44195</cdr:y>
    </cdr:to>
    <cdr:sp macro="" textlink="">
      <cdr:nvSpPr>
        <cdr:cNvPr id="24" name="TextBox 1"/>
        <cdr:cNvSpPr txBox="1"/>
      </cdr:nvSpPr>
      <cdr:spPr bwMode="auto">
        <a:xfrm xmlns:a="http://schemas.openxmlformats.org/drawingml/2006/main" rot="16200000">
          <a:off x="10058613" y="1737839"/>
          <a:ext cx="1416814" cy="332479"/>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horz" wrap="square" lIns="92075" tIns="46038" rIns="92075" bIns="46038" numCol="1" rtlCol="0" anchor="t" anchorCtr="0" compatLnSpc="1">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342900" marR="0" indent="-342900" algn="l" defTabSz="914400" rtl="0" eaLnBrk="0" fontAlgn="base" latinLnBrk="0" hangingPunct="0">
            <a:lnSpc>
              <a:spcPct val="120000"/>
            </a:lnSpc>
            <a:spcBef>
              <a:spcPct val="20000"/>
            </a:spcBef>
            <a:spcAft>
              <a:spcPct val="0"/>
            </a:spcAft>
            <a:buClrTx/>
            <a:buSzTx/>
            <a:buFontTx/>
            <a:buNone/>
            <a:tabLst/>
          </a:pPr>
          <a:r>
            <a:rPr kumimoji="1" lang="en-US" sz="1200" b="1" i="0" u="none" strike="noStrike" kern="0" cap="none" spc="0" normalizeH="0" baseline="0" noProof="0" dirty="0">
              <a:ln>
                <a:noFill/>
              </a:ln>
              <a:effectLst/>
              <a:uLnTx/>
              <a:uFillTx/>
              <a:latin typeface="Calibri"/>
              <a:cs typeface="Calibri" pitchFamily="34" charset="0"/>
            </a:rPr>
            <a:t>MV2</a:t>
          </a:r>
          <a:r>
            <a:rPr kumimoji="1" lang="en-US" sz="1200" b="1" i="0" u="none" strike="noStrike" kern="0" cap="none" spc="0" normalizeH="0" noProof="0" dirty="0">
              <a:ln>
                <a:noFill/>
              </a:ln>
              <a:effectLst/>
              <a:uLnTx/>
              <a:uFillTx/>
              <a:latin typeface="Calibri"/>
              <a:cs typeface="Calibri" pitchFamily="34" charset="0"/>
            </a:rPr>
            <a:t> </a:t>
          </a:r>
          <a:r>
            <a:rPr kumimoji="1" lang="en-US" sz="1200" b="1" dirty="0">
              <a:latin typeface="Calibri"/>
              <a:cs typeface="Calibri" pitchFamily="34" charset="0"/>
            </a:rPr>
            <a:t>Virt 2.2</a:t>
          </a:r>
          <a:endParaRPr kumimoji="1" lang="en-US" sz="1200" b="1" i="0" u="none" strike="noStrike" kern="0" cap="none" spc="0" normalizeH="0" baseline="0" noProof="0" dirty="0">
            <a:ln>
              <a:noFill/>
            </a:ln>
            <a:effectLst/>
            <a:uLnTx/>
            <a:uFillTx/>
            <a:latin typeface="Calibri"/>
            <a:cs typeface="Calibri" pitchFamily="34" charset="0"/>
          </a:endParaRPr>
        </a:p>
      </cdr:txBody>
    </cdr:sp>
  </cdr:relSizeAnchor>
  <cdr:relSizeAnchor xmlns:cdr="http://schemas.openxmlformats.org/drawingml/2006/chartDrawing">
    <cdr:from>
      <cdr:x>0.93619</cdr:x>
      <cdr:y>0.56173</cdr:y>
    </cdr:from>
    <cdr:to>
      <cdr:x>0.95516</cdr:x>
      <cdr:y>0.85364</cdr:y>
    </cdr:to>
    <cdr:sp macro="" textlink="">
      <cdr:nvSpPr>
        <cdr:cNvPr id="23" name="TextBox 1"/>
        <cdr:cNvSpPr txBox="1"/>
      </cdr:nvSpPr>
      <cdr:spPr bwMode="auto">
        <a:xfrm xmlns:a="http://schemas.openxmlformats.org/drawingml/2006/main" rot="16200000">
          <a:off x="7808050" y="3052676"/>
          <a:ext cx="1294170" cy="169607"/>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horz" wrap="square" lIns="92075" tIns="46038" rIns="92075" bIns="46038" numCol="1" rtlCol="0" anchor="t" anchorCtr="0" compatLnSpc="1">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342900" marR="0" indent="-342900" algn="l" defTabSz="914400" rtl="0" eaLnBrk="0" fontAlgn="base" latinLnBrk="0" hangingPunct="0">
            <a:lnSpc>
              <a:spcPct val="120000"/>
            </a:lnSpc>
            <a:spcBef>
              <a:spcPct val="20000"/>
            </a:spcBef>
            <a:spcAft>
              <a:spcPct val="0"/>
            </a:spcAft>
            <a:buClrTx/>
            <a:buSzTx/>
            <a:buFontTx/>
            <a:buNone/>
            <a:tabLst/>
          </a:pPr>
          <a:r>
            <a:rPr kumimoji="1" lang="en-US" sz="1200" b="1" i="0" u="none" strike="noStrike" kern="0" cap="none" spc="0" normalizeH="0" baseline="0" noProof="0" dirty="0">
              <a:ln>
                <a:noFill/>
              </a:ln>
              <a:effectLst/>
              <a:uLnTx/>
              <a:uFillTx/>
              <a:latin typeface="Calibri"/>
              <a:cs typeface="Calibri" pitchFamily="34" charset="0"/>
            </a:rPr>
            <a:t>OSU INAM </a:t>
          </a:r>
          <a:r>
            <a:rPr kumimoji="1" lang="en-US" sz="1200" b="1" dirty="0">
              <a:latin typeface="Calibri"/>
              <a:cs typeface="Calibri" pitchFamily="34" charset="0"/>
            </a:rPr>
            <a:t>1.0</a:t>
          </a:r>
          <a:endParaRPr kumimoji="1" lang="en-US" sz="1200" b="1" i="0" u="none" strike="noStrike" kern="0" cap="none" spc="0" normalizeH="0" baseline="0" noProof="0" dirty="0">
            <a:ln>
              <a:noFill/>
            </a:ln>
            <a:effectLst/>
            <a:uLnTx/>
            <a:uFillTx/>
            <a:latin typeface="Calibri"/>
            <a:cs typeface="Calibri" pitchFamily="34" charset="0"/>
          </a:endParaRPr>
        </a:p>
      </cdr:txBody>
    </cdr:sp>
  </cdr:relSizeAnchor>
  <cdr:relSizeAnchor xmlns:cdr="http://schemas.openxmlformats.org/drawingml/2006/chartDrawing">
    <cdr:from>
      <cdr:x>0.91314</cdr:x>
      <cdr:y>0</cdr:y>
    </cdr:from>
    <cdr:to>
      <cdr:x>0.93211</cdr:x>
      <cdr:y>0.29191</cdr:y>
    </cdr:to>
    <cdr:sp macro="" textlink="">
      <cdr:nvSpPr>
        <cdr:cNvPr id="26" name="TextBox 1">
          <a:extLst xmlns:a="http://schemas.openxmlformats.org/drawingml/2006/main">
            <a:ext uri="{FF2B5EF4-FFF2-40B4-BE49-F238E27FC236}">
              <a16:creationId xmlns:a16="http://schemas.microsoft.com/office/drawing/2014/main" id="{28FE136C-6EB6-49E4-A2FF-2F739E462A7C}"/>
            </a:ext>
          </a:extLst>
        </cdr:cNvPr>
        <cdr:cNvSpPr txBox="1"/>
      </cdr:nvSpPr>
      <cdr:spPr bwMode="auto">
        <a:xfrm xmlns:a="http://schemas.openxmlformats.org/drawingml/2006/main" rot="16200000">
          <a:off x="7601912" y="15026"/>
          <a:ext cx="1294170" cy="169607"/>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horz" wrap="square" lIns="92075" tIns="46038" rIns="92075" bIns="46038" numCol="1" rtlCol="0" anchor="t" anchorCtr="0" compatLnSpc="1">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342900" marR="0" indent="-342900" algn="l" defTabSz="914400" rtl="0" eaLnBrk="0" fontAlgn="base" latinLnBrk="0" hangingPunct="0">
            <a:lnSpc>
              <a:spcPct val="120000"/>
            </a:lnSpc>
            <a:spcBef>
              <a:spcPct val="20000"/>
            </a:spcBef>
            <a:spcAft>
              <a:spcPct val="0"/>
            </a:spcAft>
            <a:buClrTx/>
            <a:buSzTx/>
            <a:buFontTx/>
            <a:buNone/>
            <a:tabLst/>
          </a:pPr>
          <a:r>
            <a:rPr kumimoji="1" lang="en-US" sz="1200" b="1" i="0" u="none" strike="noStrike" kern="0" cap="none" spc="0" normalizeH="0" baseline="0" noProof="0" dirty="0">
              <a:ln>
                <a:noFill/>
              </a:ln>
              <a:effectLst/>
              <a:uLnTx/>
              <a:uFillTx/>
              <a:latin typeface="Calibri"/>
              <a:cs typeface="Calibri" pitchFamily="34" charset="0"/>
            </a:rPr>
            <a:t>MV2-Azure  2.3.2</a:t>
          </a:r>
        </a:p>
      </cdr:txBody>
    </cdr:sp>
  </cdr:relSizeAnchor>
  <cdr:relSizeAnchor xmlns:cdr="http://schemas.openxmlformats.org/drawingml/2006/chartDrawing">
    <cdr:from>
      <cdr:x>0.96524</cdr:x>
      <cdr:y>0.12813</cdr:y>
    </cdr:from>
    <cdr:to>
      <cdr:x>0.98421</cdr:x>
      <cdr:y>0.42003</cdr:y>
    </cdr:to>
    <cdr:sp macro="" textlink="">
      <cdr:nvSpPr>
        <cdr:cNvPr id="27" name="TextBox 1">
          <a:extLst xmlns:a="http://schemas.openxmlformats.org/drawingml/2006/main">
            <a:ext uri="{FF2B5EF4-FFF2-40B4-BE49-F238E27FC236}">
              <a16:creationId xmlns:a16="http://schemas.microsoft.com/office/drawing/2014/main" id="{C994280E-63CF-4B2F-B7BE-6D45DFB1F4DE}"/>
            </a:ext>
          </a:extLst>
        </cdr:cNvPr>
        <cdr:cNvSpPr txBox="1"/>
      </cdr:nvSpPr>
      <cdr:spPr bwMode="auto">
        <a:xfrm xmlns:a="http://schemas.openxmlformats.org/drawingml/2006/main" rot="16200000">
          <a:off x="8067733" y="1130317"/>
          <a:ext cx="1294126" cy="169607"/>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horz" wrap="square" lIns="92075" tIns="46038" rIns="92075" bIns="46038" numCol="1" rtlCol="0" anchor="t" anchorCtr="0" compatLnSpc="1">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342900" marR="0" indent="-342900" algn="l" defTabSz="914400" rtl="0" eaLnBrk="0" fontAlgn="base" latinLnBrk="0" hangingPunct="0">
            <a:lnSpc>
              <a:spcPct val="120000"/>
            </a:lnSpc>
            <a:spcBef>
              <a:spcPct val="20000"/>
            </a:spcBef>
            <a:spcAft>
              <a:spcPct val="0"/>
            </a:spcAft>
            <a:buClrTx/>
            <a:buSzTx/>
            <a:buFontTx/>
            <a:buNone/>
            <a:tabLst/>
          </a:pPr>
          <a:r>
            <a:rPr kumimoji="1" lang="en-US" sz="1100" b="1" i="0" u="none" strike="noStrike" kern="0" cap="none" spc="0" normalizeH="0" baseline="0" noProof="0" dirty="0">
              <a:ln>
                <a:noFill/>
              </a:ln>
              <a:effectLst/>
              <a:uLnTx/>
              <a:uFillTx/>
              <a:latin typeface="Calibri"/>
              <a:cs typeface="Calibri" pitchFamily="34" charset="0"/>
            </a:rPr>
            <a:t>MVAPICH 3.0</a:t>
          </a:r>
          <a:r>
            <a:rPr kumimoji="1" lang="en-US" sz="1100" b="1" i="0" u="none" strike="noStrike" kern="0" cap="none" spc="0" normalizeH="0" noProof="0" dirty="0">
              <a:ln>
                <a:noFill/>
              </a:ln>
              <a:effectLst/>
              <a:uLnTx/>
              <a:uFillTx/>
              <a:latin typeface="Calibri"/>
              <a:cs typeface="Calibri" pitchFamily="34" charset="0"/>
            </a:rPr>
            <a:t> GA</a:t>
          </a:r>
          <a:endParaRPr kumimoji="1" lang="en-US" sz="1100" b="1" i="0" u="none" strike="noStrike" kern="0" cap="none" spc="0" normalizeH="0" baseline="0" noProof="0" dirty="0">
            <a:ln>
              <a:noFill/>
            </a:ln>
            <a:effectLst/>
            <a:uLnTx/>
            <a:uFillTx/>
            <a:latin typeface="Calibri"/>
            <a:cs typeface="Calibri" pitchFamily="34" charset="0"/>
          </a:endParaRPr>
        </a:p>
      </cdr:txBody>
    </cdr:sp>
  </cdr:relSizeAnchor>
  <cdr:relSizeAnchor xmlns:cdr="http://schemas.openxmlformats.org/drawingml/2006/chartDrawing">
    <cdr:from>
      <cdr:x>0.95575</cdr:x>
      <cdr:y>0.54062</cdr:y>
    </cdr:from>
    <cdr:to>
      <cdr:x>0.97472</cdr:x>
      <cdr:y>0.83254</cdr:y>
    </cdr:to>
    <cdr:sp macro="" textlink="">
      <cdr:nvSpPr>
        <cdr:cNvPr id="15" name="TextBox 1">
          <a:extLst xmlns:a="http://schemas.openxmlformats.org/drawingml/2006/main">
            <a:ext uri="{FF2B5EF4-FFF2-40B4-BE49-F238E27FC236}">
              <a16:creationId xmlns:a16="http://schemas.microsoft.com/office/drawing/2014/main" id="{D1E2AA17-2596-EC53-1F54-D2F00BF43845}"/>
            </a:ext>
          </a:extLst>
        </cdr:cNvPr>
        <cdr:cNvSpPr txBox="1"/>
      </cdr:nvSpPr>
      <cdr:spPr bwMode="auto">
        <a:xfrm xmlns:a="http://schemas.openxmlformats.org/drawingml/2006/main" rot="16200000">
          <a:off x="7982907" y="2959117"/>
          <a:ext cx="1294170" cy="169607"/>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horz" wrap="square" lIns="92075" tIns="46038" rIns="92075" bIns="46038" numCol="1" rtlCol="0" anchor="t" anchorCtr="0" compatLnSpc="1">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342900" marR="0" indent="-342900" algn="l" defTabSz="914400" rtl="0" eaLnBrk="0" fontAlgn="base" latinLnBrk="0" hangingPunct="0">
            <a:lnSpc>
              <a:spcPct val="120000"/>
            </a:lnSpc>
            <a:spcBef>
              <a:spcPct val="20000"/>
            </a:spcBef>
            <a:spcAft>
              <a:spcPct val="0"/>
            </a:spcAft>
            <a:buClrTx/>
            <a:buSzTx/>
            <a:buFontTx/>
            <a:buNone/>
            <a:tabLst/>
          </a:pPr>
          <a:r>
            <a:rPr kumimoji="1" lang="en-US" sz="1200" b="1" i="0" u="none" strike="noStrike" kern="0" cap="none" spc="0" normalizeH="0" baseline="0" noProof="0" dirty="0">
              <a:ln>
                <a:noFill/>
              </a:ln>
              <a:effectLst/>
              <a:uLnTx/>
              <a:uFillTx/>
              <a:latin typeface="Calibri"/>
              <a:cs typeface="Calibri" pitchFamily="34" charset="0"/>
            </a:rPr>
            <a:t>OMB 7.4</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65378" name="Rectangle 2050"/>
          <p:cNvSpPr>
            <a:spLocks noGrp="1" noChangeArrowheads="1"/>
          </p:cNvSpPr>
          <p:nvPr>
            <p:ph type="hdr" sz="quarter"/>
          </p:nvPr>
        </p:nvSpPr>
        <p:spPr bwMode="auto">
          <a:xfrm>
            <a:off x="1" y="1"/>
            <a:ext cx="3170238" cy="479425"/>
          </a:xfrm>
          <a:prstGeom prst="rect">
            <a:avLst/>
          </a:prstGeom>
          <a:noFill/>
          <a:ln w="12700" cap="sq">
            <a:noFill/>
            <a:miter lim="800000"/>
            <a:headEnd type="none" w="sm" len="sm"/>
            <a:tailEnd type="none" w="sm" len="sm"/>
          </a:ln>
          <a:effectLst/>
        </p:spPr>
        <p:txBody>
          <a:bodyPr vert="horz" wrap="square" lIns="96634" tIns="48316" rIns="96634" bIns="48316" numCol="1" anchor="t" anchorCtr="0" compatLnSpc="1">
            <a:prstTxWarp prst="textNoShape">
              <a:avLst/>
            </a:prstTxWarp>
          </a:bodyPr>
          <a:lstStyle>
            <a:lvl1pPr algn="l" defTabSz="966764" eaLnBrk="0" hangingPunct="0">
              <a:defRPr sz="1400" b="0"/>
            </a:lvl1pPr>
          </a:lstStyle>
          <a:p>
            <a:pPr>
              <a:defRPr/>
            </a:pPr>
            <a:endParaRPr lang="en-US" dirty="0"/>
          </a:p>
        </p:txBody>
      </p:sp>
      <p:sp>
        <p:nvSpPr>
          <p:cNvPr id="1765379" name="Rectangle 2051"/>
          <p:cNvSpPr>
            <a:spLocks noGrp="1" noChangeArrowheads="1"/>
          </p:cNvSpPr>
          <p:nvPr>
            <p:ph type="dt" sz="quarter" idx="1"/>
          </p:nvPr>
        </p:nvSpPr>
        <p:spPr bwMode="auto">
          <a:xfrm>
            <a:off x="4144963" y="1"/>
            <a:ext cx="3170237" cy="479425"/>
          </a:xfrm>
          <a:prstGeom prst="rect">
            <a:avLst/>
          </a:prstGeom>
          <a:noFill/>
          <a:ln w="12700" cap="sq">
            <a:noFill/>
            <a:miter lim="800000"/>
            <a:headEnd type="none" w="sm" len="sm"/>
            <a:tailEnd type="none" w="sm" len="sm"/>
          </a:ln>
          <a:effectLst/>
        </p:spPr>
        <p:txBody>
          <a:bodyPr vert="horz" wrap="square" lIns="96634" tIns="48316" rIns="96634" bIns="48316" numCol="1" anchor="t" anchorCtr="0" compatLnSpc="1">
            <a:prstTxWarp prst="textNoShape">
              <a:avLst/>
            </a:prstTxWarp>
          </a:bodyPr>
          <a:lstStyle>
            <a:lvl1pPr algn="r" defTabSz="966764" eaLnBrk="0" hangingPunct="0">
              <a:defRPr sz="1400" b="0"/>
            </a:lvl1pPr>
          </a:lstStyle>
          <a:p>
            <a:pPr>
              <a:defRPr/>
            </a:pPr>
            <a:endParaRPr lang="en-US" dirty="0"/>
          </a:p>
        </p:txBody>
      </p:sp>
      <p:sp>
        <p:nvSpPr>
          <p:cNvPr id="1765380" name="Rectangle 2052"/>
          <p:cNvSpPr>
            <a:spLocks noGrp="1" noChangeArrowheads="1"/>
          </p:cNvSpPr>
          <p:nvPr>
            <p:ph type="ftr" sz="quarter" idx="2"/>
          </p:nvPr>
        </p:nvSpPr>
        <p:spPr bwMode="auto">
          <a:xfrm>
            <a:off x="1" y="9121776"/>
            <a:ext cx="3170238" cy="479425"/>
          </a:xfrm>
          <a:prstGeom prst="rect">
            <a:avLst/>
          </a:prstGeom>
          <a:noFill/>
          <a:ln w="12700" cap="sq">
            <a:noFill/>
            <a:miter lim="800000"/>
            <a:headEnd type="none" w="sm" len="sm"/>
            <a:tailEnd type="none" w="sm" len="sm"/>
          </a:ln>
          <a:effectLst/>
        </p:spPr>
        <p:txBody>
          <a:bodyPr vert="horz" wrap="square" lIns="96634" tIns="48316" rIns="96634" bIns="48316" numCol="1" anchor="b" anchorCtr="0" compatLnSpc="1">
            <a:prstTxWarp prst="textNoShape">
              <a:avLst/>
            </a:prstTxWarp>
          </a:bodyPr>
          <a:lstStyle>
            <a:lvl1pPr algn="l" defTabSz="966764" eaLnBrk="0" hangingPunct="0">
              <a:defRPr sz="1400" b="0"/>
            </a:lvl1pPr>
          </a:lstStyle>
          <a:p>
            <a:pPr>
              <a:defRPr/>
            </a:pPr>
            <a:endParaRPr lang="en-US" dirty="0"/>
          </a:p>
        </p:txBody>
      </p:sp>
      <p:sp>
        <p:nvSpPr>
          <p:cNvPr id="1765381" name="Rectangle 2053"/>
          <p:cNvSpPr>
            <a:spLocks noGrp="1" noChangeArrowheads="1"/>
          </p:cNvSpPr>
          <p:nvPr>
            <p:ph type="sldNum" sz="quarter" idx="3"/>
          </p:nvPr>
        </p:nvSpPr>
        <p:spPr bwMode="auto">
          <a:xfrm>
            <a:off x="4144963" y="9121776"/>
            <a:ext cx="3170237" cy="479425"/>
          </a:xfrm>
          <a:prstGeom prst="rect">
            <a:avLst/>
          </a:prstGeom>
          <a:noFill/>
          <a:ln w="12700" cap="sq">
            <a:noFill/>
            <a:miter lim="800000"/>
            <a:headEnd type="none" w="sm" len="sm"/>
            <a:tailEnd type="none" w="sm" len="sm"/>
          </a:ln>
          <a:effectLst/>
        </p:spPr>
        <p:txBody>
          <a:bodyPr vert="horz" wrap="square" lIns="96634" tIns="48316" rIns="96634" bIns="48316" numCol="1" anchor="b" anchorCtr="0" compatLnSpc="1">
            <a:prstTxWarp prst="textNoShape">
              <a:avLst/>
            </a:prstTxWarp>
          </a:bodyPr>
          <a:lstStyle>
            <a:lvl1pPr algn="r" defTabSz="966764" eaLnBrk="0" hangingPunct="0">
              <a:defRPr sz="1400" b="0"/>
            </a:lvl1pPr>
          </a:lstStyle>
          <a:p>
            <a:pPr>
              <a:defRPr/>
            </a:pPr>
            <a:fld id="{3749E3D7-144B-45AB-A43E-EFB84A93935C}" type="slidenum">
              <a:rPr lang="en-US"/>
              <a:pPr>
                <a:defRPr/>
              </a:pPr>
              <a:t>‹#›</a:t>
            </a:fld>
            <a:endParaRPr lang="en-US" dirty="0"/>
          </a:p>
        </p:txBody>
      </p:sp>
    </p:spTree>
    <p:extLst>
      <p:ext uri="{BB962C8B-B14F-4D97-AF65-F5344CB8AC3E}">
        <p14:creationId xmlns:p14="http://schemas.microsoft.com/office/powerpoint/2010/main" val="130953441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hdr" sz="quarter"/>
          </p:nvPr>
        </p:nvSpPr>
        <p:spPr bwMode="auto">
          <a:xfrm>
            <a:off x="1" y="1"/>
            <a:ext cx="3170238" cy="479425"/>
          </a:xfrm>
          <a:prstGeom prst="rect">
            <a:avLst/>
          </a:prstGeom>
          <a:noFill/>
          <a:ln w="12700" cap="sq">
            <a:noFill/>
            <a:miter lim="800000"/>
            <a:headEnd type="none" w="sm" len="sm"/>
            <a:tailEnd type="none" w="sm" len="sm"/>
          </a:ln>
          <a:effectLst/>
        </p:spPr>
        <p:txBody>
          <a:bodyPr vert="horz" wrap="square" lIns="96634" tIns="48316" rIns="96634" bIns="48316" numCol="1" anchor="t" anchorCtr="0" compatLnSpc="1">
            <a:prstTxWarp prst="textNoShape">
              <a:avLst/>
            </a:prstTxWarp>
          </a:bodyPr>
          <a:lstStyle>
            <a:lvl1pPr algn="l" defTabSz="966764" eaLnBrk="0" hangingPunct="0">
              <a:defRPr sz="1400" b="0"/>
            </a:lvl1pPr>
          </a:lstStyle>
          <a:p>
            <a:pPr>
              <a:defRPr/>
            </a:pPr>
            <a:endParaRPr lang="en-US" dirty="0"/>
          </a:p>
        </p:txBody>
      </p:sp>
      <p:sp>
        <p:nvSpPr>
          <p:cNvPr id="84995" name="Rectangle 3"/>
          <p:cNvSpPr>
            <a:spLocks noGrp="1" noChangeArrowheads="1"/>
          </p:cNvSpPr>
          <p:nvPr>
            <p:ph type="dt" idx="1"/>
          </p:nvPr>
        </p:nvSpPr>
        <p:spPr bwMode="auto">
          <a:xfrm>
            <a:off x="4144963" y="1"/>
            <a:ext cx="3170237" cy="479425"/>
          </a:xfrm>
          <a:prstGeom prst="rect">
            <a:avLst/>
          </a:prstGeom>
          <a:noFill/>
          <a:ln w="12700" cap="sq">
            <a:noFill/>
            <a:miter lim="800000"/>
            <a:headEnd type="none" w="sm" len="sm"/>
            <a:tailEnd type="none" w="sm" len="sm"/>
          </a:ln>
          <a:effectLst/>
        </p:spPr>
        <p:txBody>
          <a:bodyPr vert="horz" wrap="square" lIns="96634" tIns="48316" rIns="96634" bIns="48316" numCol="1" anchor="t" anchorCtr="0" compatLnSpc="1">
            <a:prstTxWarp prst="textNoShape">
              <a:avLst/>
            </a:prstTxWarp>
          </a:bodyPr>
          <a:lstStyle>
            <a:lvl1pPr algn="r" defTabSz="966764" eaLnBrk="0" hangingPunct="0">
              <a:defRPr sz="1400" b="0"/>
            </a:lvl1pPr>
          </a:lstStyle>
          <a:p>
            <a:pPr>
              <a:defRPr/>
            </a:pPr>
            <a:endParaRPr lang="en-US" dirty="0"/>
          </a:p>
        </p:txBody>
      </p:sp>
      <p:sp>
        <p:nvSpPr>
          <p:cNvPr id="172036" name="Rectangle 4"/>
          <p:cNvSpPr>
            <a:spLocks noGrp="1" noRot="1" noChangeAspect="1" noChangeArrowheads="1" noTextEdit="1"/>
          </p:cNvSpPr>
          <p:nvPr>
            <p:ph type="sldImg" idx="2"/>
          </p:nvPr>
        </p:nvSpPr>
        <p:spPr bwMode="auto">
          <a:xfrm>
            <a:off x="458788" y="720725"/>
            <a:ext cx="6399212" cy="3598863"/>
          </a:xfrm>
          <a:prstGeom prst="rect">
            <a:avLst/>
          </a:prstGeom>
          <a:noFill/>
          <a:ln w="9525">
            <a:solidFill>
              <a:srgbClr val="000000"/>
            </a:solidFill>
            <a:miter lim="800000"/>
            <a:headEnd/>
            <a:tailEnd/>
          </a:ln>
        </p:spPr>
      </p:sp>
      <p:sp>
        <p:nvSpPr>
          <p:cNvPr id="84997" name="Rectangle 5"/>
          <p:cNvSpPr>
            <a:spLocks noGrp="1" noChangeArrowheads="1"/>
          </p:cNvSpPr>
          <p:nvPr>
            <p:ph type="body" sz="quarter" idx="3"/>
          </p:nvPr>
        </p:nvSpPr>
        <p:spPr bwMode="auto">
          <a:xfrm>
            <a:off x="974725" y="4559301"/>
            <a:ext cx="5365750" cy="4321175"/>
          </a:xfrm>
          <a:prstGeom prst="rect">
            <a:avLst/>
          </a:prstGeom>
          <a:noFill/>
          <a:ln w="12700" cap="sq">
            <a:noFill/>
            <a:miter lim="800000"/>
            <a:headEnd type="none" w="sm" len="sm"/>
            <a:tailEnd type="none" w="sm" len="sm"/>
          </a:ln>
          <a:effectLst/>
        </p:spPr>
        <p:txBody>
          <a:bodyPr vert="horz" wrap="square" lIns="96634" tIns="48316" rIns="96634" bIns="4831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4998" name="Rectangle 6"/>
          <p:cNvSpPr>
            <a:spLocks noGrp="1" noChangeArrowheads="1"/>
          </p:cNvSpPr>
          <p:nvPr>
            <p:ph type="ftr" sz="quarter" idx="4"/>
          </p:nvPr>
        </p:nvSpPr>
        <p:spPr bwMode="auto">
          <a:xfrm>
            <a:off x="1" y="9121776"/>
            <a:ext cx="3170238" cy="479425"/>
          </a:xfrm>
          <a:prstGeom prst="rect">
            <a:avLst/>
          </a:prstGeom>
          <a:noFill/>
          <a:ln w="12700" cap="sq">
            <a:noFill/>
            <a:miter lim="800000"/>
            <a:headEnd type="none" w="sm" len="sm"/>
            <a:tailEnd type="none" w="sm" len="sm"/>
          </a:ln>
          <a:effectLst/>
        </p:spPr>
        <p:txBody>
          <a:bodyPr vert="horz" wrap="square" lIns="96634" tIns="48316" rIns="96634" bIns="48316" numCol="1" anchor="b" anchorCtr="0" compatLnSpc="1">
            <a:prstTxWarp prst="textNoShape">
              <a:avLst/>
            </a:prstTxWarp>
          </a:bodyPr>
          <a:lstStyle>
            <a:lvl1pPr algn="l" defTabSz="966764" eaLnBrk="0" hangingPunct="0">
              <a:defRPr sz="1400" b="0"/>
            </a:lvl1pPr>
          </a:lstStyle>
          <a:p>
            <a:pPr>
              <a:defRPr/>
            </a:pPr>
            <a:endParaRPr lang="en-US" dirty="0"/>
          </a:p>
        </p:txBody>
      </p:sp>
      <p:sp>
        <p:nvSpPr>
          <p:cNvPr id="84999" name="Rectangle 7"/>
          <p:cNvSpPr>
            <a:spLocks noGrp="1" noChangeArrowheads="1"/>
          </p:cNvSpPr>
          <p:nvPr>
            <p:ph type="sldNum" sz="quarter" idx="5"/>
          </p:nvPr>
        </p:nvSpPr>
        <p:spPr bwMode="auto">
          <a:xfrm>
            <a:off x="4144963" y="9121776"/>
            <a:ext cx="3170237" cy="479425"/>
          </a:xfrm>
          <a:prstGeom prst="rect">
            <a:avLst/>
          </a:prstGeom>
          <a:noFill/>
          <a:ln w="12700" cap="sq">
            <a:noFill/>
            <a:miter lim="800000"/>
            <a:headEnd type="none" w="sm" len="sm"/>
            <a:tailEnd type="none" w="sm" len="sm"/>
          </a:ln>
          <a:effectLst/>
        </p:spPr>
        <p:txBody>
          <a:bodyPr vert="horz" wrap="square" lIns="96634" tIns="48316" rIns="96634" bIns="48316" numCol="1" anchor="b" anchorCtr="0" compatLnSpc="1">
            <a:prstTxWarp prst="textNoShape">
              <a:avLst/>
            </a:prstTxWarp>
          </a:bodyPr>
          <a:lstStyle>
            <a:lvl1pPr algn="r" defTabSz="966764" eaLnBrk="0" hangingPunct="0">
              <a:defRPr sz="1400" b="0"/>
            </a:lvl1pPr>
          </a:lstStyle>
          <a:p>
            <a:pPr>
              <a:defRPr/>
            </a:pPr>
            <a:fld id="{1DEAF90F-3EA9-43EF-825C-876F9E96E406}" type="slidenum">
              <a:rPr lang="en-US"/>
              <a:pPr>
                <a:defRPr/>
              </a:pPr>
              <a:t>‹#›</a:t>
            </a:fld>
            <a:endParaRPr lang="en-US" dirty="0"/>
          </a:p>
        </p:txBody>
      </p:sp>
    </p:spTree>
    <p:extLst>
      <p:ext uri="{BB962C8B-B14F-4D97-AF65-F5344CB8AC3E}">
        <p14:creationId xmlns:p14="http://schemas.microsoft.com/office/powerpoint/2010/main" val="1550249941"/>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kumimoji="1" sz="1200" kern="1200">
        <a:solidFill>
          <a:schemeClr val="tx1"/>
        </a:solidFill>
        <a:latin typeface="Comic Sans MS" pitchFamily="66" charset="0"/>
        <a:ea typeface="+mn-ea"/>
        <a:cs typeface="+mn-cs"/>
      </a:defRPr>
    </a:lvl1pPr>
    <a:lvl2pPr marL="457200" algn="l" rtl="0" eaLnBrk="0" fontAlgn="base" hangingPunct="0">
      <a:spcBef>
        <a:spcPct val="30000"/>
      </a:spcBef>
      <a:spcAft>
        <a:spcPct val="0"/>
      </a:spcAft>
      <a:defRPr kumimoji="1" sz="1200" kern="1200">
        <a:solidFill>
          <a:schemeClr val="tx1"/>
        </a:solidFill>
        <a:latin typeface="Comic Sans MS" pitchFamily="66" charset="0"/>
        <a:ea typeface="+mn-ea"/>
        <a:cs typeface="+mn-cs"/>
      </a:defRPr>
    </a:lvl2pPr>
    <a:lvl3pPr marL="914400" algn="l" rtl="0" eaLnBrk="0" fontAlgn="base" hangingPunct="0">
      <a:spcBef>
        <a:spcPct val="30000"/>
      </a:spcBef>
      <a:spcAft>
        <a:spcPct val="0"/>
      </a:spcAft>
      <a:defRPr kumimoji="1" sz="1200" kern="1200">
        <a:solidFill>
          <a:schemeClr val="tx1"/>
        </a:solidFill>
        <a:latin typeface="Comic Sans MS" pitchFamily="66"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Comic Sans MS" pitchFamily="66"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Comic Sans MS" pitchFamily="6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9212" cy="3598863"/>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DEAF90F-3EA9-43EF-825C-876F9E96E406}" type="slidenum">
              <a:rPr lang="en-US" smtClean="0"/>
              <a:pPr>
                <a:defRPr/>
              </a:pPr>
              <a:t>1</a:t>
            </a:fld>
            <a:endParaRPr lang="en-US" dirty="0"/>
          </a:p>
        </p:txBody>
      </p:sp>
    </p:spTree>
    <p:extLst>
      <p:ext uri="{BB962C8B-B14F-4D97-AF65-F5344CB8AC3E}">
        <p14:creationId xmlns:p14="http://schemas.microsoft.com/office/powerpoint/2010/main" val="35001672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DEAF90F-3EA9-43EF-825C-876F9E96E406}" type="slidenum">
              <a:rPr lang="en-US" smtClean="0"/>
              <a:pPr>
                <a:defRPr/>
              </a:pPr>
              <a:t>11</a:t>
            </a:fld>
            <a:endParaRPr lang="en-US" dirty="0"/>
          </a:p>
        </p:txBody>
      </p:sp>
    </p:spTree>
    <p:extLst>
      <p:ext uri="{BB962C8B-B14F-4D97-AF65-F5344CB8AC3E}">
        <p14:creationId xmlns:p14="http://schemas.microsoft.com/office/powerpoint/2010/main" val="41141212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xfrm>
            <a:off x="401638" y="696913"/>
            <a:ext cx="6183312" cy="3479800"/>
          </a:xfrm>
          <a:ln/>
        </p:spPr>
      </p:sp>
      <p:sp>
        <p:nvSpPr>
          <p:cNvPr id="62467" name="Notes Placeholder 2"/>
          <p:cNvSpPr>
            <a:spLocks noGrp="1"/>
          </p:cNvSpPr>
          <p:nvPr>
            <p:ph type="body" idx="1"/>
          </p:nvPr>
        </p:nvSpPr>
        <p:spPr>
          <a:noFill/>
          <a:ln w="9525"/>
        </p:spPr>
        <p:txBody>
          <a:bodyPr/>
          <a:lstStyle/>
          <a:p>
            <a:endParaRPr lang="en-US" dirty="0"/>
          </a:p>
        </p:txBody>
      </p:sp>
      <p:sp>
        <p:nvSpPr>
          <p:cNvPr id="62468" name="Slide Number Placeholder 3"/>
          <p:cNvSpPr>
            <a:spLocks noGrp="1"/>
          </p:cNvSpPr>
          <p:nvPr>
            <p:ph type="sldNum" sz="quarter" idx="5"/>
          </p:nvPr>
        </p:nvSpPr>
        <p:spPr>
          <a:noFill/>
        </p:spPr>
        <p:txBody>
          <a:bodyPr/>
          <a:lstStyle/>
          <a:p>
            <a:fld id="{F7E68974-081F-4505-A38B-57B6F60B7670}" type="slidenum">
              <a:rPr lang="en-US" smtClean="0">
                <a:solidFill>
                  <a:srgbClr val="000000"/>
                </a:solidFill>
              </a:rPr>
              <a:pPr/>
              <a:t>12</a:t>
            </a:fld>
            <a:endParaRPr lang="en-US" dirty="0">
              <a:solidFill>
                <a:srgbClr val="000000"/>
              </a:solidFill>
            </a:endParaRPr>
          </a:p>
        </p:txBody>
      </p:sp>
    </p:spTree>
    <p:extLst>
      <p:ext uri="{BB962C8B-B14F-4D97-AF65-F5344CB8AC3E}">
        <p14:creationId xmlns:p14="http://schemas.microsoft.com/office/powerpoint/2010/main" val="8639352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75" y="720725"/>
            <a:ext cx="6396038" cy="3598863"/>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DEAF90F-3EA9-43EF-825C-876F9E96E406}" type="slidenum">
              <a:rPr lang="en-US" smtClean="0"/>
              <a:pPr>
                <a:defRPr/>
              </a:pPr>
              <a:t>14</a:t>
            </a:fld>
            <a:endParaRPr lang="en-US" dirty="0"/>
          </a:p>
        </p:txBody>
      </p:sp>
    </p:spTree>
    <p:extLst>
      <p:ext uri="{BB962C8B-B14F-4D97-AF65-F5344CB8AC3E}">
        <p14:creationId xmlns:p14="http://schemas.microsoft.com/office/powerpoint/2010/main" val="17656663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xfrm>
            <a:off x="401638" y="696913"/>
            <a:ext cx="6183312" cy="3479800"/>
          </a:xfrm>
          <a:ln/>
        </p:spPr>
      </p:sp>
      <p:sp>
        <p:nvSpPr>
          <p:cNvPr id="54275" name="Notes Placeholder 2"/>
          <p:cNvSpPr>
            <a:spLocks noGrp="1"/>
          </p:cNvSpPr>
          <p:nvPr>
            <p:ph type="body" idx="1"/>
          </p:nvPr>
        </p:nvSpPr>
        <p:spPr>
          <a:noFill/>
          <a:ln w="9525"/>
        </p:spPr>
        <p:txBody>
          <a:bodyPr/>
          <a:lstStyle/>
          <a:p>
            <a:endParaRPr lang="en-US" dirty="0"/>
          </a:p>
        </p:txBody>
      </p:sp>
    </p:spTree>
    <p:extLst>
      <p:ext uri="{BB962C8B-B14F-4D97-AF65-F5344CB8AC3E}">
        <p14:creationId xmlns:p14="http://schemas.microsoft.com/office/powerpoint/2010/main" val="19775565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xfrm>
            <a:off x="401638" y="696913"/>
            <a:ext cx="6183312" cy="3479800"/>
          </a:xfrm>
          <a:ln/>
        </p:spPr>
      </p:sp>
      <p:sp>
        <p:nvSpPr>
          <p:cNvPr id="54275" name="Notes Placeholder 2"/>
          <p:cNvSpPr>
            <a:spLocks noGrp="1"/>
          </p:cNvSpPr>
          <p:nvPr>
            <p:ph type="body" idx="1"/>
          </p:nvPr>
        </p:nvSpPr>
        <p:spPr>
          <a:noFill/>
          <a:ln w="9525"/>
        </p:spPr>
        <p:txBody>
          <a:bodyPr/>
          <a:lstStyle/>
          <a:p>
            <a:endParaRPr lang="en-US" dirty="0"/>
          </a:p>
        </p:txBody>
      </p:sp>
    </p:spTree>
    <p:extLst>
      <p:ext uri="{BB962C8B-B14F-4D97-AF65-F5344CB8AC3E}">
        <p14:creationId xmlns:p14="http://schemas.microsoft.com/office/powerpoint/2010/main" val="30206192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xfrm>
            <a:off x="401638" y="696913"/>
            <a:ext cx="6183312" cy="3479800"/>
          </a:xfrm>
          <a:ln/>
        </p:spPr>
      </p:sp>
      <p:sp>
        <p:nvSpPr>
          <p:cNvPr id="54275" name="Notes Placeholder 2"/>
          <p:cNvSpPr>
            <a:spLocks noGrp="1"/>
          </p:cNvSpPr>
          <p:nvPr>
            <p:ph type="body" idx="1"/>
          </p:nvPr>
        </p:nvSpPr>
        <p:spPr>
          <a:noFill/>
          <a:ln w="9525"/>
        </p:spPr>
        <p:txBody>
          <a:bodyPr/>
          <a:lstStyle/>
          <a:p>
            <a:endParaRPr lang="en-US" dirty="0"/>
          </a:p>
        </p:txBody>
      </p:sp>
    </p:spTree>
    <p:extLst>
      <p:ext uri="{BB962C8B-B14F-4D97-AF65-F5344CB8AC3E}">
        <p14:creationId xmlns:p14="http://schemas.microsoft.com/office/powerpoint/2010/main" val="21596496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xfrm>
            <a:off x="401638" y="696913"/>
            <a:ext cx="6183312" cy="3479800"/>
          </a:xfrm>
          <a:ln/>
        </p:spPr>
      </p:sp>
      <p:sp>
        <p:nvSpPr>
          <p:cNvPr id="54275" name="Notes Placeholder 2"/>
          <p:cNvSpPr>
            <a:spLocks noGrp="1"/>
          </p:cNvSpPr>
          <p:nvPr>
            <p:ph type="body" idx="1"/>
          </p:nvPr>
        </p:nvSpPr>
        <p:spPr>
          <a:noFill/>
          <a:ln w="9525"/>
        </p:spPr>
        <p:txBody>
          <a:bodyPr/>
          <a:lstStyle/>
          <a:p>
            <a:endParaRPr lang="en-US" dirty="0"/>
          </a:p>
        </p:txBody>
      </p:sp>
    </p:spTree>
    <p:extLst>
      <p:ext uri="{BB962C8B-B14F-4D97-AF65-F5344CB8AC3E}">
        <p14:creationId xmlns:p14="http://schemas.microsoft.com/office/powerpoint/2010/main" val="18865171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xfrm>
            <a:off x="401638" y="696913"/>
            <a:ext cx="6183312" cy="3479800"/>
          </a:xfrm>
          <a:ln/>
        </p:spPr>
      </p:sp>
      <p:sp>
        <p:nvSpPr>
          <p:cNvPr id="54275" name="Notes Placeholder 2"/>
          <p:cNvSpPr>
            <a:spLocks noGrp="1"/>
          </p:cNvSpPr>
          <p:nvPr>
            <p:ph type="body" idx="1"/>
          </p:nvPr>
        </p:nvSpPr>
        <p:spPr>
          <a:noFill/>
          <a:ln w="9525"/>
        </p:spPr>
        <p:txBody>
          <a:bodyPr/>
          <a:lstStyle/>
          <a:p>
            <a:endParaRPr lang="en-US" dirty="0"/>
          </a:p>
        </p:txBody>
      </p:sp>
    </p:spTree>
    <p:extLst>
      <p:ext uri="{BB962C8B-B14F-4D97-AF65-F5344CB8AC3E}">
        <p14:creationId xmlns:p14="http://schemas.microsoft.com/office/powerpoint/2010/main" val="42830243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xfrm>
            <a:off x="401638" y="696913"/>
            <a:ext cx="6183312" cy="3479800"/>
          </a:xfrm>
          <a:ln/>
        </p:spPr>
      </p:sp>
      <p:sp>
        <p:nvSpPr>
          <p:cNvPr id="54275" name="Notes Placeholder 2"/>
          <p:cNvSpPr>
            <a:spLocks noGrp="1"/>
          </p:cNvSpPr>
          <p:nvPr>
            <p:ph type="body" idx="1"/>
          </p:nvPr>
        </p:nvSpPr>
        <p:spPr>
          <a:noFill/>
          <a:ln w="9525"/>
        </p:spPr>
        <p:txBody>
          <a:bodyPr/>
          <a:lstStyle/>
          <a:p>
            <a:endParaRPr lang="en-US" dirty="0"/>
          </a:p>
        </p:txBody>
      </p:sp>
    </p:spTree>
    <p:extLst>
      <p:ext uri="{BB962C8B-B14F-4D97-AF65-F5344CB8AC3E}">
        <p14:creationId xmlns:p14="http://schemas.microsoft.com/office/powerpoint/2010/main" val="8283231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DEAF90F-3EA9-43EF-825C-876F9E96E406}" type="slidenum">
              <a:rPr lang="en-US" smtClean="0"/>
              <a:pPr>
                <a:defRPr/>
              </a:pPr>
              <a:t>28</a:t>
            </a:fld>
            <a:endParaRPr lang="en-US" dirty="0"/>
          </a:p>
        </p:txBody>
      </p:sp>
    </p:spTree>
    <p:extLst>
      <p:ext uri="{BB962C8B-B14F-4D97-AF65-F5344CB8AC3E}">
        <p14:creationId xmlns:p14="http://schemas.microsoft.com/office/powerpoint/2010/main" val="892126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75" y="720725"/>
            <a:ext cx="6396038" cy="3598863"/>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DEAF90F-3EA9-43EF-825C-876F9E96E406}" type="slidenum">
              <a:rPr lang="en-US" smtClean="0"/>
              <a:pPr>
                <a:defRPr/>
              </a:pPr>
              <a:t>2</a:t>
            </a:fld>
            <a:endParaRPr lang="en-US" dirty="0"/>
          </a:p>
        </p:txBody>
      </p:sp>
    </p:spTree>
    <p:extLst>
      <p:ext uri="{BB962C8B-B14F-4D97-AF65-F5344CB8AC3E}">
        <p14:creationId xmlns:p14="http://schemas.microsoft.com/office/powerpoint/2010/main" val="10200410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xfrm>
            <a:off x="401638" y="696913"/>
            <a:ext cx="6183312" cy="3479800"/>
          </a:xfrm>
          <a:ln/>
        </p:spPr>
      </p:sp>
      <p:sp>
        <p:nvSpPr>
          <p:cNvPr id="54275" name="Notes Placeholder 2"/>
          <p:cNvSpPr>
            <a:spLocks noGrp="1"/>
          </p:cNvSpPr>
          <p:nvPr>
            <p:ph type="body" idx="1"/>
          </p:nvPr>
        </p:nvSpPr>
        <p:spPr>
          <a:noFill/>
          <a:ln w="9525"/>
        </p:spPr>
        <p:txBody>
          <a:bodyPr/>
          <a:lstStyle/>
          <a:p>
            <a:endParaRPr lang="en-US" dirty="0"/>
          </a:p>
        </p:txBody>
      </p:sp>
    </p:spTree>
    <p:extLst>
      <p:ext uri="{BB962C8B-B14F-4D97-AF65-F5344CB8AC3E}">
        <p14:creationId xmlns:p14="http://schemas.microsoft.com/office/powerpoint/2010/main" val="12413890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F16212-57DD-4748-8DFC-2CB6B08868F2}" type="slidenum">
              <a:rPr lang="en-US" smtClean="0"/>
              <a:t>30</a:t>
            </a:fld>
            <a:endParaRPr lang="en-US"/>
          </a:p>
        </p:txBody>
      </p:sp>
    </p:spTree>
    <p:extLst>
      <p:ext uri="{BB962C8B-B14F-4D97-AF65-F5344CB8AC3E}">
        <p14:creationId xmlns:p14="http://schemas.microsoft.com/office/powerpoint/2010/main" val="19044282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F16212-57DD-4748-8DFC-2CB6B08868F2}" type="slidenum">
              <a:rPr lang="en-US" smtClean="0"/>
              <a:t>31</a:t>
            </a:fld>
            <a:endParaRPr lang="en-US"/>
          </a:p>
        </p:txBody>
      </p:sp>
    </p:spTree>
    <p:extLst>
      <p:ext uri="{BB962C8B-B14F-4D97-AF65-F5344CB8AC3E}">
        <p14:creationId xmlns:p14="http://schemas.microsoft.com/office/powerpoint/2010/main" val="17232363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75" y="720725"/>
            <a:ext cx="6396038" cy="3598863"/>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DEAF90F-3EA9-43EF-825C-876F9E96E406}" type="slidenum">
              <a:rPr lang="en-US" smtClean="0"/>
              <a:pPr>
                <a:defRPr/>
              </a:pPr>
              <a:t>32</a:t>
            </a:fld>
            <a:endParaRPr lang="en-US" dirty="0"/>
          </a:p>
        </p:txBody>
      </p:sp>
    </p:spTree>
    <p:extLst>
      <p:ext uri="{BB962C8B-B14F-4D97-AF65-F5344CB8AC3E}">
        <p14:creationId xmlns:p14="http://schemas.microsoft.com/office/powerpoint/2010/main" val="40792997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DEAF90F-3EA9-43EF-825C-876F9E96E406}" type="slidenum">
              <a:rPr lang="en-US" smtClean="0"/>
              <a:pPr>
                <a:defRPr/>
              </a:pPr>
              <a:t>33</a:t>
            </a:fld>
            <a:endParaRPr lang="en-US" dirty="0"/>
          </a:p>
        </p:txBody>
      </p:sp>
    </p:spTree>
    <p:extLst>
      <p:ext uri="{BB962C8B-B14F-4D97-AF65-F5344CB8AC3E}">
        <p14:creationId xmlns:p14="http://schemas.microsoft.com/office/powerpoint/2010/main" val="36821804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83" name="Google Shape;83;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189986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DEAF90F-3EA9-43EF-825C-876F9E96E406}" type="slidenum">
              <a:rPr lang="en-US" smtClean="0"/>
              <a:pPr>
                <a:defRPr/>
              </a:pPr>
              <a:t>35</a:t>
            </a:fld>
            <a:endParaRPr lang="en-US" dirty="0"/>
          </a:p>
        </p:txBody>
      </p:sp>
    </p:spTree>
    <p:extLst>
      <p:ext uri="{BB962C8B-B14F-4D97-AF65-F5344CB8AC3E}">
        <p14:creationId xmlns:p14="http://schemas.microsoft.com/office/powerpoint/2010/main" val="8914678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large node count (strong scaling) : host compute per process decreases, data exchange cost increases therefore benefits slightly decrease</a:t>
            </a:r>
          </a:p>
        </p:txBody>
      </p:sp>
      <p:sp>
        <p:nvSpPr>
          <p:cNvPr id="4" name="Slide Number Placeholder 3"/>
          <p:cNvSpPr>
            <a:spLocks noGrp="1"/>
          </p:cNvSpPr>
          <p:nvPr>
            <p:ph type="sldNum" sz="quarter" idx="10"/>
          </p:nvPr>
        </p:nvSpPr>
        <p:spPr/>
        <p:txBody>
          <a:bodyPr/>
          <a:lstStyle/>
          <a:p>
            <a:pPr>
              <a:defRPr/>
            </a:pPr>
            <a:fld id="{1DEAF90F-3EA9-43EF-825C-876F9E96E406}" type="slidenum">
              <a:rPr lang="en-US" smtClean="0"/>
              <a:pPr>
                <a:defRPr/>
              </a:pPr>
              <a:t>37</a:t>
            </a:fld>
            <a:endParaRPr lang="en-US" dirty="0"/>
          </a:p>
        </p:txBody>
      </p:sp>
    </p:spTree>
    <p:extLst>
      <p:ext uri="{BB962C8B-B14F-4D97-AF65-F5344CB8AC3E}">
        <p14:creationId xmlns:p14="http://schemas.microsoft.com/office/powerpoint/2010/main" val="20432111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1638" y="696913"/>
            <a:ext cx="6183312" cy="34798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418CC5C-A1ED-4689-823B-182DBFDA25FA}" type="slidenum">
              <a:rPr lang="zh-CN" altLang="en-US" smtClean="0"/>
              <a:pPr/>
              <a:t>39</a:t>
            </a:fld>
            <a:endParaRPr lang="en-US" altLang="zh-CN" dirty="0"/>
          </a:p>
        </p:txBody>
      </p:sp>
    </p:spTree>
    <p:extLst>
      <p:ext uri="{BB962C8B-B14F-4D97-AF65-F5344CB8AC3E}">
        <p14:creationId xmlns:p14="http://schemas.microsoft.com/office/powerpoint/2010/main" val="25259637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75" y="720725"/>
            <a:ext cx="6396038" cy="3598863"/>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DEAF90F-3EA9-43EF-825C-876F9E96E406}" type="slidenum">
              <a:rPr lang="en-US" smtClean="0"/>
              <a:pPr>
                <a:defRPr/>
              </a:pPr>
              <a:t>41</a:t>
            </a:fld>
            <a:endParaRPr lang="en-US" dirty="0"/>
          </a:p>
        </p:txBody>
      </p:sp>
    </p:spTree>
    <p:extLst>
      <p:ext uri="{BB962C8B-B14F-4D97-AF65-F5344CB8AC3E}">
        <p14:creationId xmlns:p14="http://schemas.microsoft.com/office/powerpoint/2010/main" val="30871414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75" y="720725"/>
            <a:ext cx="6396038" cy="3598863"/>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DEAF90F-3EA9-43EF-825C-876F9E96E406}" type="slidenum">
              <a:rPr lang="en-US" smtClean="0"/>
              <a:pPr>
                <a:defRPr/>
              </a:pPr>
              <a:t>3</a:t>
            </a:fld>
            <a:endParaRPr lang="en-US" dirty="0"/>
          </a:p>
        </p:txBody>
      </p:sp>
    </p:spTree>
    <p:extLst>
      <p:ext uri="{BB962C8B-B14F-4D97-AF65-F5344CB8AC3E}">
        <p14:creationId xmlns:p14="http://schemas.microsoft.com/office/powerpoint/2010/main" val="10200410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DEAF90F-3EA9-43EF-825C-876F9E96E406}" type="slidenum">
              <a:rPr lang="en-US" smtClean="0"/>
              <a:pPr>
                <a:defRPr/>
              </a:pPr>
              <a:t>42</a:t>
            </a:fld>
            <a:endParaRPr lang="en-US" dirty="0"/>
          </a:p>
        </p:txBody>
      </p:sp>
    </p:spTree>
    <p:extLst>
      <p:ext uri="{BB962C8B-B14F-4D97-AF65-F5344CB8AC3E}">
        <p14:creationId xmlns:p14="http://schemas.microsoft.com/office/powerpoint/2010/main" val="40496341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Tree>
    <p:extLst>
      <p:ext uri="{BB962C8B-B14F-4D97-AF65-F5344CB8AC3E}">
        <p14:creationId xmlns:p14="http://schemas.microsoft.com/office/powerpoint/2010/main" val="20329459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75" y="720725"/>
            <a:ext cx="6396038" cy="3598863"/>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DEAF90F-3EA9-43EF-825C-876F9E96E406}" type="slidenum">
              <a:rPr lang="en-US" smtClean="0"/>
              <a:pPr>
                <a:defRPr/>
              </a:pPr>
              <a:t>44</a:t>
            </a:fld>
            <a:endParaRPr lang="en-US" dirty="0"/>
          </a:p>
        </p:txBody>
      </p:sp>
    </p:spTree>
    <p:extLst>
      <p:ext uri="{BB962C8B-B14F-4D97-AF65-F5344CB8AC3E}">
        <p14:creationId xmlns:p14="http://schemas.microsoft.com/office/powerpoint/2010/main" val="18740976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is calculated based on the images/second performance. It might be different when actual training happens. </a:t>
            </a:r>
          </a:p>
        </p:txBody>
      </p:sp>
    </p:spTree>
    <p:extLst>
      <p:ext uri="{BB962C8B-B14F-4D97-AF65-F5344CB8AC3E}">
        <p14:creationId xmlns:p14="http://schemas.microsoft.com/office/powerpoint/2010/main" val="16150409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performance degrades for BS 64 for PPN8</a:t>
            </a:r>
          </a:p>
        </p:txBody>
      </p:sp>
      <p:sp>
        <p:nvSpPr>
          <p:cNvPr id="4" name="Slide Number Placeholder 3"/>
          <p:cNvSpPr>
            <a:spLocks noGrp="1"/>
          </p:cNvSpPr>
          <p:nvPr>
            <p:ph type="sldNum" sz="quarter" idx="5"/>
          </p:nvPr>
        </p:nvSpPr>
        <p:spPr/>
        <p:txBody>
          <a:bodyPr/>
          <a:lstStyle/>
          <a:p>
            <a:pPr>
              <a:defRPr/>
            </a:pPr>
            <a:fld id="{1DEAF90F-3EA9-43EF-825C-876F9E96E406}" type="slidenum">
              <a:rPr lang="en-US">
                <a:solidFill>
                  <a:srgbClr val="000000"/>
                </a:solidFill>
              </a:rPr>
              <a:pPr>
                <a:defRPr/>
              </a:pPr>
              <a:t>46</a:t>
            </a:fld>
            <a:endParaRPr lang="en-US" dirty="0">
              <a:solidFill>
                <a:srgbClr val="000000"/>
              </a:solidFill>
            </a:endParaRPr>
          </a:p>
        </p:txBody>
      </p:sp>
    </p:spTree>
    <p:extLst>
      <p:ext uri="{BB962C8B-B14F-4D97-AF65-F5344CB8AC3E}">
        <p14:creationId xmlns:p14="http://schemas.microsoft.com/office/powerpoint/2010/main" val="35630959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F16212-57DD-4748-8DFC-2CB6B08868F2}" type="slidenum">
              <a:rPr lang="en-US" smtClean="0"/>
              <a:t>47</a:t>
            </a:fld>
            <a:endParaRPr lang="en-US" dirty="0"/>
          </a:p>
        </p:txBody>
      </p:sp>
    </p:spTree>
    <p:extLst>
      <p:ext uri="{BB962C8B-B14F-4D97-AF65-F5344CB8AC3E}">
        <p14:creationId xmlns:p14="http://schemas.microsoft.com/office/powerpoint/2010/main" val="15827678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FFFF"/>
              </a:solidFill>
              <a:latin typeface="Comic Sans MS"/>
            </a:endParaRPr>
          </a:p>
          <a:p>
            <a:pPr>
              <a:spcBef>
                <a:spcPts val="0"/>
              </a:spcBef>
              <a:spcAft>
                <a:spcPts val="0"/>
              </a:spcAft>
            </a:pPr>
            <a:endParaRPr lang="en-US" sz="800" b="1" dirty="0">
              <a:solidFill>
                <a:schemeClr val="bg1">
                  <a:lumMod val="60000"/>
                  <a:lumOff val="40000"/>
                </a:schemeClr>
              </a:solidFill>
              <a:latin typeface="Arial"/>
              <a:cs typeface="Arial"/>
            </a:endParaRPr>
          </a:p>
        </p:txBody>
      </p:sp>
      <p:sp>
        <p:nvSpPr>
          <p:cNvPr id="4" name="Slide Number Placeholder 3"/>
          <p:cNvSpPr>
            <a:spLocks noGrp="1"/>
          </p:cNvSpPr>
          <p:nvPr>
            <p:ph type="sldNum" sz="quarter" idx="5"/>
          </p:nvPr>
        </p:nvSpPr>
        <p:spPr/>
        <p:txBody>
          <a:bodyPr/>
          <a:lstStyle/>
          <a:p>
            <a:pPr>
              <a:defRPr/>
            </a:pPr>
            <a:fld id="{1DEAF90F-3EA9-43EF-825C-876F9E96E406}" type="slidenum">
              <a:rPr lang="en-US"/>
              <a:pPr>
                <a:defRPr/>
              </a:pPr>
              <a:t>49</a:t>
            </a:fld>
            <a:endParaRPr lang="en-US" dirty="0"/>
          </a:p>
        </p:txBody>
      </p:sp>
    </p:spTree>
    <p:extLst>
      <p:ext uri="{BB962C8B-B14F-4D97-AF65-F5344CB8AC3E}">
        <p14:creationId xmlns:p14="http://schemas.microsoft.com/office/powerpoint/2010/main" val="29805315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Tree>
    <p:extLst>
      <p:ext uri="{BB962C8B-B14F-4D97-AF65-F5344CB8AC3E}">
        <p14:creationId xmlns:p14="http://schemas.microsoft.com/office/powerpoint/2010/main" val="18996523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138674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982939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DEAF90F-3EA9-43EF-825C-876F9E96E406}" type="slidenum">
              <a:rPr lang="en-US" smtClean="0"/>
              <a:pPr>
                <a:defRPr/>
              </a:pPr>
              <a:t>5</a:t>
            </a:fld>
            <a:endParaRPr lang="en-US" dirty="0"/>
          </a:p>
        </p:txBody>
      </p:sp>
    </p:spTree>
    <p:extLst>
      <p:ext uri="{BB962C8B-B14F-4D97-AF65-F5344CB8AC3E}">
        <p14:creationId xmlns:p14="http://schemas.microsoft.com/office/powerpoint/2010/main" val="40496341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Tree>
    <p:extLst>
      <p:ext uri="{BB962C8B-B14F-4D97-AF65-F5344CB8AC3E}">
        <p14:creationId xmlns:p14="http://schemas.microsoft.com/office/powerpoint/2010/main" val="3956096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975787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75" y="720725"/>
            <a:ext cx="6396038" cy="3598863"/>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DEAF90F-3EA9-43EF-825C-876F9E96E406}" type="slidenum">
              <a:rPr lang="en-US" smtClean="0"/>
              <a:pPr>
                <a:defRPr/>
              </a:pPr>
              <a:t>56</a:t>
            </a:fld>
            <a:endParaRPr lang="en-US" dirty="0"/>
          </a:p>
        </p:txBody>
      </p:sp>
    </p:spTree>
    <p:extLst>
      <p:ext uri="{BB962C8B-B14F-4D97-AF65-F5344CB8AC3E}">
        <p14:creationId xmlns:p14="http://schemas.microsoft.com/office/powerpoint/2010/main" val="39776813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DEAF90F-3EA9-43EF-825C-876F9E96E406}" type="slidenum">
              <a:rPr lang="en-US" smtClean="0"/>
              <a:pPr>
                <a:defRPr/>
              </a:pPr>
              <a:t>57</a:t>
            </a:fld>
            <a:endParaRPr lang="en-US" dirty="0"/>
          </a:p>
        </p:txBody>
      </p:sp>
    </p:spTree>
    <p:extLst>
      <p:ext uri="{BB962C8B-B14F-4D97-AF65-F5344CB8AC3E}">
        <p14:creationId xmlns:p14="http://schemas.microsoft.com/office/powerpoint/2010/main" val="37229743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570389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75" y="720725"/>
            <a:ext cx="6396038" cy="3598863"/>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DEAF90F-3EA9-43EF-825C-876F9E96E406}" type="slidenum">
              <a:rPr lang="en-US" smtClean="0"/>
              <a:pPr>
                <a:defRPr/>
              </a:pPr>
              <a:t>63</a:t>
            </a:fld>
            <a:endParaRPr lang="en-US" dirty="0"/>
          </a:p>
        </p:txBody>
      </p:sp>
    </p:spTree>
    <p:extLst>
      <p:ext uri="{BB962C8B-B14F-4D97-AF65-F5344CB8AC3E}">
        <p14:creationId xmlns:p14="http://schemas.microsoft.com/office/powerpoint/2010/main" val="34784459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75" y="720725"/>
            <a:ext cx="6396038" cy="3598863"/>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DEAF90F-3EA9-43EF-825C-876F9E96E406}" type="slidenum">
              <a:rPr lang="en-US" smtClean="0"/>
              <a:pPr>
                <a:defRPr/>
              </a:pPr>
              <a:t>64</a:t>
            </a:fld>
            <a:endParaRPr lang="en-US" dirty="0"/>
          </a:p>
        </p:txBody>
      </p:sp>
    </p:spTree>
    <p:extLst>
      <p:ext uri="{BB962C8B-B14F-4D97-AF65-F5344CB8AC3E}">
        <p14:creationId xmlns:p14="http://schemas.microsoft.com/office/powerpoint/2010/main" val="10200410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Health and Medicine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Agriculture and Environment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Communications and Collaboration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Mobility, Machines and Manufacturing</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AI for Social Good</a:t>
            </a:r>
          </a:p>
          <a:p>
            <a:endParaRPr lang="en-US" dirty="0"/>
          </a:p>
        </p:txBody>
      </p:sp>
      <p:sp>
        <p:nvSpPr>
          <p:cNvPr id="4" name="Slide Number Placeholder 3"/>
          <p:cNvSpPr>
            <a:spLocks noGrp="1"/>
          </p:cNvSpPr>
          <p:nvPr>
            <p:ph type="sldNum" sz="quarter" idx="5"/>
          </p:nvPr>
        </p:nvSpPr>
        <p:spPr/>
        <p:txBody>
          <a:bodyPr/>
          <a:lstStyle/>
          <a:p>
            <a:pPr>
              <a:defRPr/>
            </a:pPr>
            <a:fld id="{1DEAF90F-3EA9-43EF-825C-876F9E96E406}" type="slidenum">
              <a:rPr lang="en-US" smtClean="0"/>
              <a:pPr>
                <a:defRPr/>
              </a:pPr>
              <a:t>65</a:t>
            </a:fld>
            <a:endParaRPr lang="en-US" dirty="0"/>
          </a:p>
        </p:txBody>
      </p:sp>
    </p:spTree>
    <p:extLst>
      <p:ext uri="{BB962C8B-B14F-4D97-AF65-F5344CB8AC3E}">
        <p14:creationId xmlns:p14="http://schemas.microsoft.com/office/powerpoint/2010/main" val="157172529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Welcome to the BOF on </a:t>
            </a:r>
            <a:r>
              <a:rPr lang="en-US" sz="1800" b="1" dirty="0">
                <a:solidFill>
                  <a:schemeClr val="tx1"/>
                </a:solidFill>
              </a:rPr>
              <a:t>AI4CI4AI and CI4AI: </a:t>
            </a:r>
            <a:r>
              <a:rPr lang="en-US" sz="1400" b="1" dirty="0">
                <a:solidFill>
                  <a:srgbClr val="005EA4"/>
                </a:solidFill>
              </a:rPr>
              <a:t>Community Input for ICICLE, </a:t>
            </a:r>
            <a:r>
              <a:rPr lang="en-US" sz="1200" b="1" dirty="0">
                <a:solidFill>
                  <a:srgbClr val="7030A0"/>
                </a:solidFill>
              </a:rPr>
              <a:t>the National Cyberinfrastructure </a:t>
            </a:r>
            <a:r>
              <a:rPr lang="en-US" sz="1200" b="1" dirty="0">
                <a:solidFill>
                  <a:srgbClr val="00B050"/>
                </a:solidFill>
              </a:rPr>
              <a:t>for AI. </a:t>
            </a:r>
            <a:r>
              <a:rPr lang="en-US" sz="1200" b="0" dirty="0">
                <a:solidFill>
                  <a:srgbClr val="00B050"/>
                </a:solidFill>
              </a:rPr>
              <a:t>We have an excellent panel of experts to describe the mission of ICICLE, the recently awarded NSF AI Research Institute.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rgbClr val="00B05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B050"/>
                </a:solidFill>
              </a:rPr>
              <a:t>My name is Vipin Chaudhary and I am the Kevin J Kranzusch Professor and Chair of Computer and Data Science at Case Western Reserve University and I will moderate the BOF. In the panel are Professor DK Panda, University Distinguished Scholar of Computer Science and Engineering at The Ohio State University; Professor Beth Plale, the </a:t>
            </a:r>
            <a:r>
              <a:rPr lang="en-US" sz="1200" b="0" i="0" kern="1200" dirty="0">
                <a:solidFill>
                  <a:schemeClr val="tx1"/>
                </a:solidFill>
                <a:effectLst/>
                <a:latin typeface="+mn-lt"/>
                <a:ea typeface="+mn-ea"/>
                <a:cs typeface="+mn-cs"/>
              </a:rPr>
              <a:t>Michael A. and Laurie Burns McRobbie Bicentennial Professor of Computer Engineering and Executive Director of the IU Pervasive Technology Institute at Indiana University; and Professor Rudi Eigenmann, Professor in the Department of Electrical and Computer Engineering at University of Delaware.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rgbClr val="00B05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B050"/>
                </a:solidFill>
              </a:rPr>
              <a:t>ICICLE formally started on Nov 1 of this year, so we are within our first month. Please visit the website, icicle.ai for details as we start ramping up our activities.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rgbClr val="00B05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B050"/>
                </a:solidFill>
              </a:rPr>
              <a:t>Please use the chat in zoom to write your questions, comments, etc. and we will answer and discuss those after the brief presentation.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rgbClr val="00B050"/>
              </a:solidFill>
            </a:endParaRPr>
          </a:p>
          <a:p>
            <a:r>
              <a:rPr lang="en-US" sz="1200" kern="1200" dirty="0">
                <a:solidFill>
                  <a:schemeClr val="tx1"/>
                </a:solidFill>
                <a:effectLst/>
                <a:latin typeface="+mn-lt"/>
                <a:ea typeface="+mn-ea"/>
                <a:cs typeface="+mn-cs"/>
              </a:rPr>
              <a:t>To get things started, let me start with a short video to motivate the creation of ICICLE.</a:t>
            </a:r>
          </a:p>
          <a:p>
            <a:endParaRPr lang="en-US" dirty="0"/>
          </a:p>
        </p:txBody>
      </p:sp>
      <p:sp>
        <p:nvSpPr>
          <p:cNvPr id="4" name="Slide Number Placeholder 3"/>
          <p:cNvSpPr>
            <a:spLocks noGrp="1"/>
          </p:cNvSpPr>
          <p:nvPr>
            <p:ph type="sldNum" sz="quarter" idx="5"/>
          </p:nvPr>
        </p:nvSpPr>
        <p:spPr/>
        <p:txBody>
          <a:bodyPr/>
          <a:lstStyle/>
          <a:p>
            <a:fld id="{BEFD28B8-678F-4F26-B6AC-5DCEFDBC113C}" type="slidenum">
              <a:rPr lang="en-US" smtClean="0"/>
              <a:pPr/>
              <a:t>66</a:t>
            </a:fld>
            <a:endParaRPr lang="en-US" dirty="0"/>
          </a:p>
        </p:txBody>
      </p:sp>
    </p:spTree>
    <p:extLst>
      <p:ext uri="{BB962C8B-B14F-4D97-AF65-F5344CB8AC3E}">
        <p14:creationId xmlns:p14="http://schemas.microsoft.com/office/powerpoint/2010/main" val="33977081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Welcome to the BOF on </a:t>
            </a:r>
            <a:r>
              <a:rPr lang="en-US" sz="1800" b="1" dirty="0">
                <a:solidFill>
                  <a:schemeClr val="tx1"/>
                </a:solidFill>
              </a:rPr>
              <a:t>AI4CI4AI and CI4AI: </a:t>
            </a:r>
            <a:r>
              <a:rPr lang="en-US" sz="1400" b="1" dirty="0">
                <a:solidFill>
                  <a:srgbClr val="005EA4"/>
                </a:solidFill>
              </a:rPr>
              <a:t>Community Input for ICICLE, </a:t>
            </a:r>
            <a:r>
              <a:rPr lang="en-US" sz="1200" b="1" dirty="0">
                <a:solidFill>
                  <a:srgbClr val="7030A0"/>
                </a:solidFill>
              </a:rPr>
              <a:t>the National Cyberinfrastructure </a:t>
            </a:r>
            <a:r>
              <a:rPr lang="en-US" sz="1200" b="1" dirty="0">
                <a:solidFill>
                  <a:srgbClr val="00B050"/>
                </a:solidFill>
              </a:rPr>
              <a:t>for AI. </a:t>
            </a:r>
            <a:r>
              <a:rPr lang="en-US" sz="1200" b="0" dirty="0">
                <a:solidFill>
                  <a:srgbClr val="00B050"/>
                </a:solidFill>
              </a:rPr>
              <a:t>We have an excellent panel of experts to describe the mission of ICICLE, the recently awarded NSF AI Research Institute.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rgbClr val="00B05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B050"/>
                </a:solidFill>
              </a:rPr>
              <a:t>My name is Vipin Chaudhary and I am the Kevin J Kranzusch Professor and Chair of Computer and Data Science at Case Western Reserve University and I will moderate the BOF. In the panel are Professor DK Panda, University Distinguished Scholar of Computer Science and Engineering at The Ohio State University; Professor Beth Plale, the </a:t>
            </a:r>
            <a:r>
              <a:rPr lang="en-US" sz="1200" b="0" i="0" kern="1200" dirty="0">
                <a:solidFill>
                  <a:schemeClr val="tx1"/>
                </a:solidFill>
                <a:effectLst/>
                <a:latin typeface="+mn-lt"/>
                <a:ea typeface="+mn-ea"/>
                <a:cs typeface="+mn-cs"/>
              </a:rPr>
              <a:t>Michael A. and Laurie Burns McRobbie Bicentennial Professor of Computer Engineering and Executive Director of the IU Pervasive Technology Institute at Indiana University; and Professor Rudi Eigenmann, Professor in the Department of Electrical and Computer Engineering at University of Delaware.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rgbClr val="00B05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B050"/>
                </a:solidFill>
              </a:rPr>
              <a:t>ICICLE formally started on Nov 1 of this year, so we are within our first month. Please visit the website, icicle.ai for details as we start ramping up our activities.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rgbClr val="00B05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B050"/>
                </a:solidFill>
              </a:rPr>
              <a:t>Please use the chat in zoom to write your questions, comments, etc. and we will answer and discuss those after the brief presentation.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rgbClr val="00B050"/>
              </a:solidFill>
            </a:endParaRPr>
          </a:p>
          <a:p>
            <a:r>
              <a:rPr lang="en-US" sz="1200" kern="1200" dirty="0">
                <a:solidFill>
                  <a:schemeClr val="tx1"/>
                </a:solidFill>
                <a:effectLst/>
                <a:latin typeface="+mn-lt"/>
                <a:ea typeface="+mn-ea"/>
                <a:cs typeface="+mn-cs"/>
              </a:rPr>
              <a:t>To get things started, let me start with a short video to motivate the creation of ICICLE.</a:t>
            </a:r>
          </a:p>
          <a:p>
            <a:endParaRPr lang="en-US" dirty="0"/>
          </a:p>
        </p:txBody>
      </p:sp>
      <p:sp>
        <p:nvSpPr>
          <p:cNvPr id="4" name="Slide Number Placeholder 3"/>
          <p:cNvSpPr>
            <a:spLocks noGrp="1"/>
          </p:cNvSpPr>
          <p:nvPr>
            <p:ph type="sldNum" sz="quarter" idx="5"/>
          </p:nvPr>
        </p:nvSpPr>
        <p:spPr/>
        <p:txBody>
          <a:bodyPr/>
          <a:lstStyle/>
          <a:p>
            <a:fld id="{BEFD28B8-678F-4F26-B6AC-5DCEFDBC113C}" type="slidenum">
              <a:rPr lang="en-US" smtClean="0"/>
              <a:pPr/>
              <a:t>67</a:t>
            </a:fld>
            <a:endParaRPr lang="en-US" dirty="0"/>
          </a:p>
        </p:txBody>
      </p:sp>
    </p:spTree>
    <p:extLst>
      <p:ext uri="{BB962C8B-B14F-4D97-AF65-F5344CB8AC3E}">
        <p14:creationId xmlns:p14="http://schemas.microsoft.com/office/powerpoint/2010/main" val="34327872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75" y="720725"/>
            <a:ext cx="6396038" cy="3598863"/>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DEAF90F-3EA9-43EF-825C-876F9E96E406}" type="slidenum">
              <a:rPr lang="en-US" smtClean="0"/>
              <a:pPr>
                <a:defRPr/>
              </a:pPr>
              <a:t>6</a:t>
            </a:fld>
            <a:endParaRPr lang="en-US" dirty="0"/>
          </a:p>
        </p:txBody>
      </p:sp>
    </p:spTree>
    <p:extLst>
      <p:ext uri="{BB962C8B-B14F-4D97-AF65-F5344CB8AC3E}">
        <p14:creationId xmlns:p14="http://schemas.microsoft.com/office/powerpoint/2010/main" val="102004108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Health and Medicine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Agriculture and Environment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Communications and Collaboration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Mobility, Machines and Manufacturing</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AI for Social Good</a:t>
            </a:r>
          </a:p>
          <a:p>
            <a:endParaRPr lang="en-US" dirty="0"/>
          </a:p>
        </p:txBody>
      </p:sp>
      <p:sp>
        <p:nvSpPr>
          <p:cNvPr id="4" name="Slide Number Placeholder 3"/>
          <p:cNvSpPr>
            <a:spLocks noGrp="1"/>
          </p:cNvSpPr>
          <p:nvPr>
            <p:ph type="sldNum" sz="quarter" idx="5"/>
          </p:nvPr>
        </p:nvSpPr>
        <p:spPr/>
        <p:txBody>
          <a:bodyPr/>
          <a:lstStyle/>
          <a:p>
            <a:pPr>
              <a:defRPr/>
            </a:pPr>
            <a:fld id="{1DEAF90F-3EA9-43EF-825C-876F9E96E406}" type="slidenum">
              <a:rPr lang="en-US" smtClean="0"/>
              <a:pPr>
                <a:defRPr/>
              </a:pPr>
              <a:t>68</a:t>
            </a:fld>
            <a:endParaRPr lang="en-US" dirty="0"/>
          </a:p>
        </p:txBody>
      </p:sp>
    </p:spTree>
    <p:extLst>
      <p:ext uri="{BB962C8B-B14F-4D97-AF65-F5344CB8AC3E}">
        <p14:creationId xmlns:p14="http://schemas.microsoft.com/office/powerpoint/2010/main" val="15717252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ICICLE has 13 participating institutes with 46 investigators. These are spread all over the US geographically and has many other collaborators including international institutions, industry, other AI institutes, national labs, and research institutes.</a:t>
            </a:r>
          </a:p>
          <a:p>
            <a:endParaRPr lang="en-US" dirty="0"/>
          </a:p>
        </p:txBody>
      </p:sp>
      <p:sp>
        <p:nvSpPr>
          <p:cNvPr id="4" name="Slide Number Placeholder 3"/>
          <p:cNvSpPr>
            <a:spLocks noGrp="1"/>
          </p:cNvSpPr>
          <p:nvPr>
            <p:ph type="sldNum" sz="quarter" idx="5"/>
          </p:nvPr>
        </p:nvSpPr>
        <p:spPr/>
        <p:txBody>
          <a:bodyPr/>
          <a:lstStyle/>
          <a:p>
            <a:fld id="{BEFD28B8-678F-4F26-B6AC-5DCEFDBC113C}" type="slidenum">
              <a:rPr lang="en-US" smtClean="0"/>
              <a:pPr/>
              <a:t>69</a:t>
            </a:fld>
            <a:endParaRPr lang="en-US" dirty="0"/>
          </a:p>
        </p:txBody>
      </p:sp>
    </p:spTree>
    <p:extLst>
      <p:ext uri="{BB962C8B-B14F-4D97-AF65-F5344CB8AC3E}">
        <p14:creationId xmlns:p14="http://schemas.microsoft.com/office/powerpoint/2010/main" val="9770105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EFD28B8-678F-4F26-B6AC-5DCEFDBC113C}" type="slidenum">
              <a:rPr lang="en-US" smtClean="0"/>
              <a:pPr/>
              <a:t>71</a:t>
            </a:fld>
            <a:endParaRPr lang="en-US" dirty="0"/>
          </a:p>
        </p:txBody>
      </p:sp>
    </p:spTree>
    <p:extLst>
      <p:ext uri="{BB962C8B-B14F-4D97-AF65-F5344CB8AC3E}">
        <p14:creationId xmlns:p14="http://schemas.microsoft.com/office/powerpoint/2010/main" val="2618986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1638" y="696913"/>
            <a:ext cx="6183312" cy="34798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DEAF90F-3EA9-43EF-825C-876F9E96E406}" type="slidenum">
              <a:rPr lang="en-US" smtClean="0"/>
              <a:pPr>
                <a:defRPr/>
              </a:pPr>
              <a:t>72</a:t>
            </a:fld>
            <a:endParaRPr lang="en-US" dirty="0"/>
          </a:p>
        </p:txBody>
      </p:sp>
    </p:spTree>
    <p:extLst>
      <p:ext uri="{BB962C8B-B14F-4D97-AF65-F5344CB8AC3E}">
        <p14:creationId xmlns:p14="http://schemas.microsoft.com/office/powerpoint/2010/main" val="342333756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DEAF90F-3EA9-43EF-825C-876F9E96E406}" type="slidenum">
              <a:rPr lang="en-US" smtClean="0"/>
              <a:pPr>
                <a:defRPr/>
              </a:pPr>
              <a:t>75</a:t>
            </a:fld>
            <a:endParaRPr lang="en-US" dirty="0"/>
          </a:p>
        </p:txBody>
      </p:sp>
    </p:spTree>
    <p:extLst>
      <p:ext uri="{BB962C8B-B14F-4D97-AF65-F5344CB8AC3E}">
        <p14:creationId xmlns:p14="http://schemas.microsoft.com/office/powerpoint/2010/main" val="5546557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endParaRPr lang="en-US" dirty="0">
              <a:latin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66764" rtl="0" eaLnBrk="0" fontAlgn="base" latinLnBrk="0" hangingPunct="0">
              <a:lnSpc>
                <a:spcPct val="100000"/>
              </a:lnSpc>
              <a:spcBef>
                <a:spcPct val="0"/>
              </a:spcBef>
              <a:spcAft>
                <a:spcPct val="0"/>
              </a:spcAft>
              <a:buClrTx/>
              <a:buSzTx/>
              <a:buFontTx/>
              <a:buNone/>
              <a:tabLst/>
              <a:defRPr/>
            </a:pPr>
            <a:fld id="{BEFD28B8-678F-4F26-B6AC-5DCEFDBC113C}" type="slidenum">
              <a:rPr kumimoji="0" lang="en-US" sz="1400" b="0" i="0" u="none" strike="noStrike" kern="1200" cap="none" spc="0" normalizeH="0" baseline="0" noProof="0" smtClean="0">
                <a:ln>
                  <a:noFill/>
                </a:ln>
                <a:solidFill>
                  <a:srgbClr val="000000"/>
                </a:solidFill>
                <a:effectLst/>
                <a:uLnTx/>
                <a:uFillTx/>
                <a:latin typeface="Comic Sans MS" pitchFamily="66" charset="0"/>
                <a:ea typeface="+mn-ea"/>
                <a:cs typeface="+mn-cs"/>
              </a:rPr>
              <a:pPr marL="0" marR="0" lvl="0" indent="0" algn="r" defTabSz="966764" rtl="0" eaLnBrk="0" fontAlgn="base" latinLnBrk="0" hangingPunct="0">
                <a:lnSpc>
                  <a:spcPct val="100000"/>
                </a:lnSpc>
                <a:spcBef>
                  <a:spcPct val="0"/>
                </a:spcBef>
                <a:spcAft>
                  <a:spcPct val="0"/>
                </a:spcAft>
                <a:buClrTx/>
                <a:buSzTx/>
                <a:buFontTx/>
                <a:buNone/>
                <a:tabLst/>
                <a:defRPr/>
              </a:pPr>
              <a:t>77</a:t>
            </a:fld>
            <a:endParaRPr kumimoji="0" lang="en-US" sz="1400" b="0" i="0" u="none" strike="noStrike" kern="1200" cap="none" spc="0" normalizeH="0" baseline="0" noProof="0" dirty="0">
              <a:ln>
                <a:noFill/>
              </a:ln>
              <a:solidFill>
                <a:srgbClr val="000000"/>
              </a:solidFill>
              <a:effectLst/>
              <a:uLnTx/>
              <a:uFillTx/>
              <a:latin typeface="Comic Sans MS" pitchFamily="66" charset="0"/>
              <a:ea typeface="+mn-ea"/>
              <a:cs typeface="+mn-cs"/>
            </a:endParaRPr>
          </a:p>
        </p:txBody>
      </p:sp>
    </p:spTree>
    <p:extLst>
      <p:ext uri="{BB962C8B-B14F-4D97-AF65-F5344CB8AC3E}">
        <p14:creationId xmlns:p14="http://schemas.microsoft.com/office/powerpoint/2010/main" val="304868208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1638" y="696913"/>
            <a:ext cx="6183312" cy="34798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DEAF90F-3EA9-43EF-825C-876F9E96E406}" type="slidenum">
              <a:rPr lang="en-US" smtClean="0"/>
              <a:pPr>
                <a:defRPr/>
              </a:pPr>
              <a:t>78</a:t>
            </a:fld>
            <a:endParaRPr lang="en-US" dirty="0"/>
          </a:p>
        </p:txBody>
      </p:sp>
    </p:spTree>
    <p:extLst>
      <p:ext uri="{BB962C8B-B14F-4D97-AF65-F5344CB8AC3E}">
        <p14:creationId xmlns:p14="http://schemas.microsoft.com/office/powerpoint/2010/main" val="86925850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75" y="720725"/>
            <a:ext cx="6396038" cy="3598863"/>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DEAF90F-3EA9-43EF-825C-876F9E96E406}" type="slidenum">
              <a:rPr lang="en-US" smtClean="0"/>
              <a:pPr>
                <a:defRPr/>
              </a:pPr>
              <a:t>80</a:t>
            </a:fld>
            <a:endParaRPr lang="en-US" dirty="0"/>
          </a:p>
        </p:txBody>
      </p:sp>
    </p:spTree>
    <p:extLst>
      <p:ext uri="{BB962C8B-B14F-4D97-AF65-F5344CB8AC3E}">
        <p14:creationId xmlns:p14="http://schemas.microsoft.com/office/powerpoint/2010/main" val="411990968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1638" y="696913"/>
            <a:ext cx="6183312" cy="34798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DEAF90F-3EA9-43EF-825C-876F9E96E406}" type="slidenum">
              <a:rPr lang="en-US" smtClean="0"/>
              <a:pPr>
                <a:defRPr/>
              </a:pPr>
              <a:t>81</a:t>
            </a:fld>
            <a:endParaRPr lang="en-US" dirty="0"/>
          </a:p>
        </p:txBody>
      </p:sp>
    </p:spTree>
    <p:extLst>
      <p:ext uri="{BB962C8B-B14F-4D97-AF65-F5344CB8AC3E}">
        <p14:creationId xmlns:p14="http://schemas.microsoft.com/office/powerpoint/2010/main" val="67940345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1638" y="696913"/>
            <a:ext cx="6183312" cy="34798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DEAF90F-3EA9-43EF-825C-876F9E96E406}" type="slidenum">
              <a:rPr lang="en-US" smtClean="0"/>
              <a:pPr>
                <a:defRPr/>
              </a:pPr>
              <a:t>83</a:t>
            </a:fld>
            <a:endParaRPr lang="en-US" dirty="0"/>
          </a:p>
        </p:txBody>
      </p:sp>
    </p:spTree>
    <p:extLst>
      <p:ext uri="{BB962C8B-B14F-4D97-AF65-F5344CB8AC3E}">
        <p14:creationId xmlns:p14="http://schemas.microsoft.com/office/powerpoint/2010/main" val="4228169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75" y="720725"/>
            <a:ext cx="6396038" cy="3598863"/>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DEAF90F-3EA9-43EF-825C-876F9E96E406}" type="slidenum">
              <a:rPr lang="en-US" smtClean="0"/>
              <a:pPr>
                <a:defRPr/>
              </a:pPr>
              <a:t>7</a:t>
            </a:fld>
            <a:endParaRPr lang="en-US" dirty="0"/>
          </a:p>
        </p:txBody>
      </p:sp>
    </p:spTree>
    <p:extLst>
      <p:ext uri="{BB962C8B-B14F-4D97-AF65-F5344CB8AC3E}">
        <p14:creationId xmlns:p14="http://schemas.microsoft.com/office/powerpoint/2010/main" val="177875160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92138" y="771525"/>
            <a:ext cx="6842125" cy="3848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DEAF90F-3EA9-43EF-825C-876F9E96E406}" type="slidenum">
              <a:rPr lang="en-US" smtClean="0"/>
              <a:pPr>
                <a:defRPr/>
              </a:pPr>
              <a:t>84</a:t>
            </a:fld>
            <a:endParaRPr lang="en-US" dirty="0"/>
          </a:p>
        </p:txBody>
      </p:sp>
    </p:spTree>
    <p:extLst>
      <p:ext uri="{BB962C8B-B14F-4D97-AF65-F5344CB8AC3E}">
        <p14:creationId xmlns:p14="http://schemas.microsoft.com/office/powerpoint/2010/main" val="312829075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92138" y="771525"/>
            <a:ext cx="6842125" cy="3848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DEAF90F-3EA9-43EF-825C-876F9E96E406}" type="slidenum">
              <a:rPr lang="en-US" smtClean="0"/>
              <a:pPr>
                <a:defRPr/>
              </a:pPr>
              <a:t>85</a:t>
            </a:fld>
            <a:endParaRPr lang="en-US" dirty="0"/>
          </a:p>
        </p:txBody>
      </p:sp>
    </p:spTree>
    <p:extLst>
      <p:ext uri="{BB962C8B-B14F-4D97-AF65-F5344CB8AC3E}">
        <p14:creationId xmlns:p14="http://schemas.microsoft.com/office/powerpoint/2010/main" val="312829075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DEAF90F-3EA9-43EF-825C-876F9E96E406}" type="slidenum">
              <a:rPr lang="en-US" smtClean="0">
                <a:solidFill>
                  <a:prstClr val="black"/>
                </a:solidFill>
              </a:rPr>
              <a:pPr>
                <a:defRPr/>
              </a:pPr>
              <a:t>86</a:t>
            </a:fld>
            <a:endParaRPr lang="en-US" dirty="0">
              <a:solidFill>
                <a:prstClr val="black"/>
              </a:solidFill>
            </a:endParaRPr>
          </a:p>
        </p:txBody>
      </p:sp>
    </p:spTree>
    <p:extLst>
      <p:ext uri="{BB962C8B-B14F-4D97-AF65-F5344CB8AC3E}">
        <p14:creationId xmlns:p14="http://schemas.microsoft.com/office/powerpoint/2010/main" val="279473894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DEAF90F-3EA9-43EF-825C-876F9E96E406}" type="slidenum">
              <a:rPr lang="en-US" smtClean="0"/>
              <a:pPr>
                <a:defRPr/>
              </a:pPr>
              <a:t>87</a:t>
            </a:fld>
            <a:endParaRPr lang="en-US" dirty="0"/>
          </a:p>
        </p:txBody>
      </p:sp>
    </p:spTree>
    <p:extLst>
      <p:ext uri="{BB962C8B-B14F-4D97-AF65-F5344CB8AC3E}">
        <p14:creationId xmlns:p14="http://schemas.microsoft.com/office/powerpoint/2010/main" val="2959191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xfrm>
            <a:off x="401638" y="696913"/>
            <a:ext cx="6183312" cy="3479800"/>
          </a:xfrm>
          <a:ln/>
        </p:spPr>
      </p:sp>
      <p:sp>
        <p:nvSpPr>
          <p:cNvPr id="54275" name="Notes Placeholder 2"/>
          <p:cNvSpPr>
            <a:spLocks noGrp="1"/>
          </p:cNvSpPr>
          <p:nvPr>
            <p:ph type="body" idx="1"/>
          </p:nvPr>
        </p:nvSpPr>
        <p:spPr>
          <a:noFill/>
          <a:ln w="9525"/>
        </p:spPr>
        <p:txBody>
          <a:bodyPr/>
          <a:lstStyle/>
          <a:p>
            <a:endParaRPr lang="en-US" dirty="0"/>
          </a:p>
        </p:txBody>
      </p:sp>
      <p:sp>
        <p:nvSpPr>
          <p:cNvPr id="54276" name="Slide Number Placeholder 3"/>
          <p:cNvSpPr>
            <a:spLocks noGrp="1"/>
          </p:cNvSpPr>
          <p:nvPr>
            <p:ph type="sldNum" sz="quarter" idx="5"/>
          </p:nvPr>
        </p:nvSpPr>
        <p:spPr>
          <a:noFill/>
        </p:spPr>
        <p:txBody>
          <a:bodyPr/>
          <a:lstStyle/>
          <a:p>
            <a:fld id="{33CA7853-FEA0-404D-A28E-1EBB2C87A31A}" type="slidenum">
              <a:rPr lang="en-US" smtClean="0"/>
              <a:pPr/>
              <a:t>8</a:t>
            </a:fld>
            <a:endParaRPr lang="en-US" dirty="0"/>
          </a:p>
        </p:txBody>
      </p:sp>
    </p:spTree>
    <p:extLst>
      <p:ext uri="{BB962C8B-B14F-4D97-AF65-F5344CB8AC3E}">
        <p14:creationId xmlns:p14="http://schemas.microsoft.com/office/powerpoint/2010/main" val="8043425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1638" y="696913"/>
            <a:ext cx="6183312" cy="3479800"/>
          </a:xfrm>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30377958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DEAF90F-3EA9-43EF-825C-876F9E96E406}" type="slidenum">
              <a:rPr lang="en-US" smtClean="0"/>
              <a:pPr>
                <a:defRPr/>
              </a:pPr>
              <a:t>10</a:t>
            </a:fld>
            <a:endParaRPr lang="en-US" dirty="0"/>
          </a:p>
        </p:txBody>
      </p:sp>
    </p:spTree>
    <p:extLst>
      <p:ext uri="{BB962C8B-B14F-4D97-AF65-F5344CB8AC3E}">
        <p14:creationId xmlns:p14="http://schemas.microsoft.com/office/powerpoint/2010/main" val="31217837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图片 117"/>
          <p:cNvPicPr>
            <a:picLocks noChangeAspect="1"/>
          </p:cNvPicPr>
          <p:nvPr userDrawn="1"/>
        </p:nvPicPr>
        <p:blipFill>
          <a:blip r:embed="rId2" cstate="print"/>
          <a:stretch>
            <a:fillRect/>
          </a:stretch>
        </p:blipFill>
        <p:spPr>
          <a:xfrm>
            <a:off x="3616400" y="-2416"/>
            <a:ext cx="1780050" cy="849989"/>
          </a:xfrm>
          <a:prstGeom prst="rect">
            <a:avLst/>
          </a:prstGeom>
        </p:spPr>
      </p:pic>
      <p:sp>
        <p:nvSpPr>
          <p:cNvPr id="22556" name="Rectangle 28"/>
          <p:cNvSpPr>
            <a:spLocks noGrp="1" noChangeArrowheads="1"/>
          </p:cNvSpPr>
          <p:nvPr>
            <p:ph type="ctrTitle" sz="quarter"/>
          </p:nvPr>
        </p:nvSpPr>
        <p:spPr>
          <a:xfrm>
            <a:off x="685800" y="931197"/>
            <a:ext cx="8206530" cy="1137233"/>
          </a:xfrm>
          <a:prstGeom prst="rect">
            <a:avLst/>
          </a:prstGeom>
        </p:spPr>
        <p:txBody>
          <a:bodyPr/>
          <a:lstStyle>
            <a:lvl1pPr>
              <a:lnSpc>
                <a:spcPct val="100000"/>
              </a:lnSpc>
              <a:defRPr sz="3200">
                <a:latin typeface="Calibri" pitchFamily="34" charset="0"/>
                <a:cs typeface="Calibri" pitchFamily="34" charset="0"/>
              </a:defRPr>
            </a:lvl1pPr>
          </a:lstStyle>
          <a:p>
            <a:r>
              <a:rPr lang="en-US"/>
              <a:t>Click to edit Master title style</a:t>
            </a:r>
          </a:p>
        </p:txBody>
      </p:sp>
      <p:sp>
        <p:nvSpPr>
          <p:cNvPr id="22557" name="Rectangle 29"/>
          <p:cNvSpPr>
            <a:spLocks noGrp="1" noChangeArrowheads="1"/>
          </p:cNvSpPr>
          <p:nvPr>
            <p:ph type="subTitle" sz="quarter" idx="1" hasCustomPrompt="1"/>
          </p:nvPr>
        </p:nvSpPr>
        <p:spPr>
          <a:xfrm>
            <a:off x="2909464" y="3079866"/>
            <a:ext cx="3898669" cy="1314450"/>
          </a:xfrm>
        </p:spPr>
        <p:txBody>
          <a:bodyPr/>
          <a:lstStyle>
            <a:lvl1pPr marL="0" indent="0" algn="ctr">
              <a:buFontTx/>
              <a:buNone/>
              <a:defRPr sz="1600" b="1">
                <a:latin typeface="Calibri" pitchFamily="34" charset="0"/>
                <a:cs typeface="Calibri" pitchFamily="34" charset="0"/>
              </a:defRPr>
            </a:lvl1pPr>
          </a:lstStyle>
          <a:p>
            <a:r>
              <a:rPr lang="en-US"/>
              <a:t>Presenter Information</a:t>
            </a:r>
          </a:p>
        </p:txBody>
      </p:sp>
      <p:sp>
        <p:nvSpPr>
          <p:cNvPr id="16" name="Rectangle 15"/>
          <p:cNvSpPr/>
          <p:nvPr userDrawn="1"/>
        </p:nvSpPr>
        <p:spPr bwMode="auto">
          <a:xfrm>
            <a:off x="0" y="5087683"/>
            <a:ext cx="9144000" cy="55841"/>
          </a:xfrm>
          <a:prstGeom prst="rect">
            <a:avLst/>
          </a:prstGeom>
          <a:solidFill>
            <a:schemeClr val="tx2"/>
          </a:solidFill>
          <a:ln w="12700" cap="sq">
            <a:solidFill>
              <a:schemeClr val="tx1">
                <a:alpha val="25000"/>
              </a:schemeClr>
            </a:solidFill>
            <a:miter lim="800000"/>
            <a:headEnd type="none" w="sm" len="sm"/>
            <a:tailEnd type="none" w="sm" len="sm"/>
          </a:ln>
          <a:effectLst/>
        </p:spPr>
        <p:txBody>
          <a:bodyPr wrap="square" rtlCol="0" anchor="ctr">
            <a:noAutofit/>
          </a:bodyPr>
          <a:lstStyle/>
          <a:p>
            <a:pPr algn="ctr" eaLnBrk="0" hangingPunct="0">
              <a:lnSpc>
                <a:spcPct val="110000"/>
              </a:lnSpc>
              <a:spcBef>
                <a:spcPct val="20000"/>
              </a:spcBef>
            </a:pPr>
            <a:endParaRPr lang="en-US" dirty="0">
              <a:solidFill>
                <a:srgbClr val="CD052B"/>
              </a:solidFill>
              <a:latin typeface="Calibri"/>
            </a:endParaRP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 y="20"/>
            <a:ext cx="2391311" cy="847553"/>
          </a:xfrm>
          <a:prstGeom prst="rect">
            <a:avLst/>
          </a:prstGeom>
        </p:spPr>
      </p:pic>
      <p:pic>
        <p:nvPicPr>
          <p:cNvPr id="8" name="Picture 2" descr="HiDL"/>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658959" y="0"/>
            <a:ext cx="1485041" cy="97841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4617555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90204" y="904011"/>
            <a:ext cx="7867996" cy="3828011"/>
          </a:xfrm>
        </p:spPr>
        <p:txBody>
          <a:bodyPr/>
          <a:lstStyle>
            <a:lvl1pPr>
              <a:lnSpc>
                <a:spcPct val="120000"/>
              </a:lnSpc>
              <a:defRPr sz="1800"/>
            </a:lvl1pPr>
            <a:lvl2pPr>
              <a:lnSpc>
                <a:spcPct val="120000"/>
              </a:lnSpc>
              <a:defRPr sz="1600"/>
            </a:lvl2pPr>
            <a:lvl3pPr>
              <a:lnSpc>
                <a:spcPct val="120000"/>
              </a:lnSpc>
              <a:defRPr sz="1400"/>
            </a:lvl3pPr>
            <a:lvl4pPr>
              <a:lnSpc>
                <a:spcPct val="120000"/>
              </a:lnSpc>
              <a:defRPr sz="1400"/>
            </a:lvl4pPr>
            <a:lvl5pPr>
              <a:lnSpc>
                <a:spcPct val="120000"/>
              </a:lnSpc>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2"/>
          <p:cNvSpPr>
            <a:spLocks noGrp="1"/>
          </p:cNvSpPr>
          <p:nvPr>
            <p:ph type="title"/>
          </p:nvPr>
        </p:nvSpPr>
        <p:spPr>
          <a:xfrm>
            <a:off x="581892" y="179024"/>
            <a:ext cx="8096595" cy="579576"/>
          </a:xfrm>
          <a:prstGeom prst="rect">
            <a:avLst/>
          </a:prstGeom>
        </p:spPr>
        <p:txBody>
          <a:bodyPr/>
          <a:lstStyle>
            <a:lvl1pPr algn="l">
              <a:defRPr sz="2600">
                <a:latin typeface="Calibri" pitchFamily="34" charset="0"/>
                <a:cs typeface="Calibri" pitchFamily="34" charset="0"/>
              </a:defRPr>
            </a:lvl1pPr>
          </a:lstStyle>
          <a:p>
            <a:r>
              <a:rPr lang="en-US"/>
              <a:t>Click to edit Master title style</a:t>
            </a:r>
          </a:p>
        </p:txBody>
      </p:sp>
    </p:spTree>
    <p:extLst>
      <p:ext uri="{BB962C8B-B14F-4D97-AF65-F5344CB8AC3E}">
        <p14:creationId xmlns:p14="http://schemas.microsoft.com/office/powerpoint/2010/main" val="9195761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73578" y="897780"/>
            <a:ext cx="3922222" cy="3834245"/>
          </a:xfrm>
        </p:spPr>
        <p:txBody>
          <a:bodyPr/>
          <a:lstStyle>
            <a:lvl1pPr>
              <a:defRPr sz="20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4009"/>
            <a:ext cx="3810000" cy="3828012"/>
          </a:xfrm>
        </p:spPr>
        <p:txBody>
          <a:bodyPr/>
          <a:lstStyle>
            <a:lvl1pPr>
              <a:defRPr sz="20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p:cNvSpPr>
            <a:spLocks noGrp="1"/>
          </p:cNvSpPr>
          <p:nvPr>
            <p:ph type="title"/>
          </p:nvPr>
        </p:nvSpPr>
        <p:spPr>
          <a:xfrm>
            <a:off x="581905" y="206322"/>
            <a:ext cx="8121535" cy="573340"/>
          </a:xfrm>
          <a:prstGeom prst="rect">
            <a:avLst/>
          </a:prstGeom>
        </p:spPr>
        <p:txBody>
          <a:bodyPr/>
          <a:lstStyle>
            <a:lvl1pPr algn="l" rtl="0" eaLnBrk="0" fontAlgn="base" hangingPunct="0">
              <a:spcBef>
                <a:spcPct val="0"/>
              </a:spcBef>
              <a:spcAft>
                <a:spcPct val="0"/>
              </a:spcAft>
              <a:defRPr kumimoji="1" lang="en-US" sz="2600" b="1" dirty="0" smtClean="0">
                <a:solidFill>
                  <a:schemeClr val="tx2"/>
                </a:solidFill>
                <a:latin typeface="Calibri" pitchFamily="34" charset="0"/>
                <a:ea typeface="+mj-ea"/>
                <a:cs typeface="Calibri" pitchFamily="34" charset="0"/>
              </a:defRPr>
            </a:lvl1pPr>
          </a:lstStyle>
          <a:p>
            <a:r>
              <a:rPr lang="en-US"/>
              <a:t>Click to edit Master title style</a:t>
            </a:r>
          </a:p>
        </p:txBody>
      </p:sp>
    </p:spTree>
    <p:extLst>
      <p:ext uri="{BB962C8B-B14F-4D97-AF65-F5344CB8AC3E}">
        <p14:creationId xmlns:p14="http://schemas.microsoft.com/office/powerpoint/2010/main" val="4282609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5"/>
          <p:cNvSpPr>
            <a:spLocks noGrp="1"/>
          </p:cNvSpPr>
          <p:nvPr>
            <p:ph type="title"/>
          </p:nvPr>
        </p:nvSpPr>
        <p:spPr>
          <a:xfrm>
            <a:off x="581891" y="206347"/>
            <a:ext cx="8096596" cy="579575"/>
          </a:xfrm>
          <a:prstGeom prst="rect">
            <a:avLst/>
          </a:prstGeom>
        </p:spPr>
        <p:txBody>
          <a:bodyPr/>
          <a:lstStyle>
            <a:lvl1pPr algn="l" rtl="0" eaLnBrk="0" fontAlgn="base" hangingPunct="0">
              <a:spcBef>
                <a:spcPct val="0"/>
              </a:spcBef>
              <a:spcAft>
                <a:spcPct val="0"/>
              </a:spcAft>
              <a:defRPr kumimoji="1" lang="en-US" sz="2600" b="1" dirty="0" smtClean="0">
                <a:solidFill>
                  <a:schemeClr val="tx2"/>
                </a:solidFill>
                <a:latin typeface="Calibri" pitchFamily="34" charset="0"/>
                <a:ea typeface="+mj-ea"/>
                <a:cs typeface="Calibri" pitchFamily="34" charset="0"/>
              </a:defRPr>
            </a:lvl1pPr>
          </a:lstStyle>
          <a:p>
            <a:r>
              <a:rPr lang="en-US"/>
              <a:t>Click to edit Master title style</a:t>
            </a:r>
          </a:p>
        </p:txBody>
      </p:sp>
    </p:spTree>
    <p:extLst>
      <p:ext uri="{BB962C8B-B14F-4D97-AF65-F5344CB8AC3E}">
        <p14:creationId xmlns:p14="http://schemas.microsoft.com/office/powerpoint/2010/main" val="761814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type="obj">
  <p:cSld name="2_Title and Content">
    <p:spTree>
      <p:nvGrpSpPr>
        <p:cNvPr id="1" name="Shape 20"/>
        <p:cNvGrpSpPr/>
        <p:nvPr/>
      </p:nvGrpSpPr>
      <p:grpSpPr>
        <a:xfrm>
          <a:off x="0" y="0"/>
          <a:ext cx="0" cy="0"/>
          <a:chOff x="0" y="0"/>
          <a:chExt cx="0" cy="0"/>
        </a:xfrm>
      </p:grpSpPr>
      <p:sp>
        <p:nvSpPr>
          <p:cNvPr id="21" name="Google Shape;21;p9"/>
          <p:cNvSpPr txBox="1">
            <a:spLocks noGrp="1"/>
          </p:cNvSpPr>
          <p:nvPr>
            <p:ph type="title"/>
          </p:nvPr>
        </p:nvSpPr>
        <p:spPr>
          <a:xfrm>
            <a:off x="291314" y="163075"/>
            <a:ext cx="8587673" cy="74680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55A1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9"/>
          <p:cNvSpPr txBox="1">
            <a:spLocks noGrp="1"/>
          </p:cNvSpPr>
          <p:nvPr>
            <p:ph type="body" idx="1"/>
          </p:nvPr>
        </p:nvSpPr>
        <p:spPr>
          <a:xfrm>
            <a:off x="291314" y="1030095"/>
            <a:ext cx="8587673" cy="3760362"/>
          </a:xfrm>
          <a:prstGeom prst="rect">
            <a:avLst/>
          </a:prstGeom>
          <a:noFill/>
          <a:ln>
            <a:noFill/>
          </a:ln>
        </p:spPr>
        <p:txBody>
          <a:bodyPr spcFirstLastPara="1" wrap="square" lIns="91425" tIns="45700" rIns="91425" bIns="45700" anchor="t" anchorCtr="0">
            <a:normAutofit/>
          </a:bodyPr>
          <a:lstStyle>
            <a:lvl1pPr marL="342900" lvl="0" indent="-257175" algn="l">
              <a:lnSpc>
                <a:spcPct val="114000"/>
              </a:lnSpc>
              <a:spcBef>
                <a:spcPts val="750"/>
              </a:spcBef>
              <a:spcAft>
                <a:spcPts val="0"/>
              </a:spcAft>
              <a:buClr>
                <a:schemeClr val="dk1"/>
              </a:buClr>
              <a:buSzPts val="1800"/>
              <a:buChar char="•"/>
              <a:defRPr/>
            </a:lvl1pPr>
            <a:lvl2pPr marL="685800" lvl="1" indent="-257175" algn="l">
              <a:lnSpc>
                <a:spcPct val="114000"/>
              </a:lnSpc>
              <a:spcBef>
                <a:spcPts val="375"/>
              </a:spcBef>
              <a:spcAft>
                <a:spcPts val="0"/>
              </a:spcAft>
              <a:buClr>
                <a:schemeClr val="dk1"/>
              </a:buClr>
              <a:buSzPts val="1800"/>
              <a:buChar char="•"/>
              <a:defRPr/>
            </a:lvl2pPr>
            <a:lvl3pPr marL="1028700" lvl="2" indent="-257175" algn="l">
              <a:lnSpc>
                <a:spcPct val="114000"/>
              </a:lnSpc>
              <a:spcBef>
                <a:spcPts val="375"/>
              </a:spcBef>
              <a:spcAft>
                <a:spcPts val="0"/>
              </a:spcAft>
              <a:buClr>
                <a:schemeClr val="dk1"/>
              </a:buClr>
              <a:buSzPts val="1800"/>
              <a:buChar char="•"/>
              <a:defRPr/>
            </a:lvl3pPr>
            <a:lvl4pPr marL="1371600" lvl="3" indent="-257175" algn="l">
              <a:lnSpc>
                <a:spcPct val="114000"/>
              </a:lnSpc>
              <a:spcBef>
                <a:spcPts val="375"/>
              </a:spcBef>
              <a:spcAft>
                <a:spcPts val="0"/>
              </a:spcAft>
              <a:buClr>
                <a:schemeClr val="dk1"/>
              </a:buClr>
              <a:buSzPts val="1800"/>
              <a:buChar char="•"/>
              <a:defRPr/>
            </a:lvl4pPr>
            <a:lvl5pPr marL="1714500" lvl="4" indent="-257175" algn="l">
              <a:lnSpc>
                <a:spcPct val="114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9829034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44729" y="810491"/>
            <a:ext cx="7867996" cy="3828011"/>
          </a:xfrm>
        </p:spPr>
        <p:txBody>
          <a:bodyPr/>
          <a:lstStyle>
            <a:lvl1pPr>
              <a:lnSpc>
                <a:spcPct val="120000"/>
              </a:lnSpc>
              <a:defRPr/>
            </a:lvl1pPr>
            <a:lvl2pPr>
              <a:lnSpc>
                <a:spcPct val="120000"/>
              </a:lnSpc>
              <a:defRPr/>
            </a:lvl2pPr>
            <a:lvl3pPr>
              <a:lnSpc>
                <a:spcPct val="120000"/>
              </a:lnSpc>
              <a:defRPr/>
            </a:lvl3pPr>
            <a:lvl4pPr>
              <a:lnSpc>
                <a:spcPct val="120000"/>
              </a:lnSpc>
              <a:defRPr/>
            </a:lvl4pPr>
            <a:lvl5pPr>
              <a:lnSpc>
                <a:spcPct val="12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2"/>
          <p:cNvSpPr>
            <a:spLocks noGrp="1"/>
          </p:cNvSpPr>
          <p:nvPr>
            <p:ph type="title"/>
          </p:nvPr>
        </p:nvSpPr>
        <p:spPr>
          <a:xfrm>
            <a:off x="444728" y="55899"/>
            <a:ext cx="7511812" cy="579576"/>
          </a:xfrm>
          <a:prstGeom prst="rect">
            <a:avLst/>
          </a:prstGeom>
        </p:spPr>
        <p:txBody>
          <a:bodyPr/>
          <a:lstStyle>
            <a:lvl1pPr algn="l">
              <a:defRPr sz="2700">
                <a:latin typeface="Calibri" pitchFamily="34" charset="0"/>
                <a:cs typeface="Calibri" pitchFamily="34" charset="0"/>
              </a:defRPr>
            </a:lvl1pPr>
          </a:lstStyle>
          <a:p>
            <a:r>
              <a:rPr lang="en-US"/>
              <a:t>Click to edit Master title style</a:t>
            </a:r>
          </a:p>
        </p:txBody>
      </p:sp>
    </p:spTree>
    <p:extLst>
      <p:ext uri="{BB962C8B-B14F-4D97-AF65-F5344CB8AC3E}">
        <p14:creationId xmlns:p14="http://schemas.microsoft.com/office/powerpoint/2010/main" val="9112849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14" name="Slide Number Placeholder 5">
            <a:extLst>
              <a:ext uri="{FF2B5EF4-FFF2-40B4-BE49-F238E27FC236}">
                <a16:creationId xmlns:a16="http://schemas.microsoft.com/office/drawing/2014/main" id="{51886D77-89BE-43E7-B705-71D8209F2215}"/>
              </a:ext>
            </a:extLst>
          </p:cNvPr>
          <p:cNvSpPr txBox="1">
            <a:spLocks/>
          </p:cNvSpPr>
          <p:nvPr userDrawn="1"/>
        </p:nvSpPr>
        <p:spPr>
          <a:xfrm>
            <a:off x="8115300" y="4882064"/>
            <a:ext cx="838200" cy="228013"/>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en-US" sz="1050" dirty="0"/>
          </a:p>
        </p:txBody>
      </p:sp>
    </p:spTree>
    <p:extLst>
      <p:ext uri="{BB962C8B-B14F-4D97-AF65-F5344CB8AC3E}">
        <p14:creationId xmlns:p14="http://schemas.microsoft.com/office/powerpoint/2010/main" val="30165912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2_Title Slide">
    <p:spTree>
      <p:nvGrpSpPr>
        <p:cNvPr id="1" name=""/>
        <p:cNvGrpSpPr/>
        <p:nvPr/>
      </p:nvGrpSpPr>
      <p:grpSpPr>
        <a:xfrm>
          <a:off x="0" y="0"/>
          <a:ext cx="0" cy="0"/>
          <a:chOff x="0" y="0"/>
          <a:chExt cx="0" cy="0"/>
        </a:xfrm>
      </p:grpSpPr>
      <p:sp>
        <p:nvSpPr>
          <p:cNvPr id="50" name="PlaceHolder 1"/>
          <p:cNvSpPr>
            <a:spLocks noGrp="1"/>
          </p:cNvSpPr>
          <p:nvPr>
            <p:ph type="title"/>
          </p:nvPr>
        </p:nvSpPr>
        <p:spPr>
          <a:xfrm>
            <a:off x="685800" y="67320"/>
            <a:ext cx="8206560" cy="1137240"/>
          </a:xfrm>
          <a:prstGeom prst="rect">
            <a:avLst/>
          </a:prstGeom>
        </p:spPr>
        <p:txBody>
          <a:bodyPr lIns="0" tIns="0" rIns="0" bIns="0" anchor="ctr">
            <a:noAutofit/>
          </a:bodyPr>
          <a:lstStyle/>
          <a:p>
            <a:pPr algn="ctr"/>
            <a:endParaRPr lang="en-US" sz="3200" b="0" strike="noStrike" spc="-1">
              <a:latin typeface="Arial"/>
            </a:endParaRPr>
          </a:p>
        </p:txBody>
      </p:sp>
      <p:sp>
        <p:nvSpPr>
          <p:cNvPr id="51" name="PlaceHolder 2"/>
          <p:cNvSpPr>
            <a:spLocks noGrp="1"/>
          </p:cNvSpPr>
          <p:nvPr>
            <p:ph type="subTitle"/>
          </p:nvPr>
        </p:nvSpPr>
        <p:spPr>
          <a:xfrm>
            <a:off x="457200" y="1203480"/>
            <a:ext cx="8229240" cy="2982600"/>
          </a:xfrm>
          <a:prstGeom prst="rect">
            <a:avLst/>
          </a:prstGeom>
        </p:spPr>
        <p:txBody>
          <a:bodyPr lIns="0" tIns="0" rIns="0" bIns="0" anchor="ctr">
            <a:noAutofit/>
          </a:bodyPr>
          <a:lstStyle/>
          <a:p>
            <a:pPr algn="ctr"/>
            <a:endParaRPr lang="en-US" sz="3200" b="0" strike="noStrike" spc="-1">
              <a:latin typeface="Arial"/>
            </a:endParaRPr>
          </a:p>
        </p:txBody>
      </p:sp>
    </p:spTree>
    <p:extLst>
      <p:ext uri="{BB962C8B-B14F-4D97-AF65-F5344CB8AC3E}">
        <p14:creationId xmlns:p14="http://schemas.microsoft.com/office/powerpoint/2010/main" val="34699886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Organizational Char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C1534-9D13-43E9-BC8B-5694C28527ED}"/>
              </a:ext>
            </a:extLst>
          </p:cNvPr>
          <p:cNvSpPr>
            <a:spLocks noGrp="1"/>
          </p:cNvSpPr>
          <p:nvPr>
            <p:ph type="title" hasCustomPrompt="1"/>
          </p:nvPr>
        </p:nvSpPr>
        <p:spPr>
          <a:xfrm>
            <a:off x="371804" y="231524"/>
            <a:ext cx="2151174" cy="503092"/>
          </a:xfrm>
        </p:spPr>
        <p:txBody>
          <a:bodyPr bIns="0" anchor="b">
            <a:noAutofit/>
          </a:bodyPr>
          <a:lstStyle>
            <a:lvl1pPr>
              <a:defRPr sz="2700" b="1" cap="all" baseline="0"/>
            </a:lvl1pPr>
          </a:lstStyle>
          <a:p>
            <a:r>
              <a:rPr lang="en-US"/>
              <a:t>add title</a:t>
            </a:r>
          </a:p>
        </p:txBody>
      </p:sp>
      <p:sp>
        <p:nvSpPr>
          <p:cNvPr id="8" name="Text Placeholder 7">
            <a:extLst>
              <a:ext uri="{FF2B5EF4-FFF2-40B4-BE49-F238E27FC236}">
                <a16:creationId xmlns:a16="http://schemas.microsoft.com/office/drawing/2014/main" id="{183C82E0-1F49-4A07-A8B3-E2F2CBAC03B1}"/>
              </a:ext>
            </a:extLst>
          </p:cNvPr>
          <p:cNvSpPr>
            <a:spLocks noGrp="1"/>
          </p:cNvSpPr>
          <p:nvPr>
            <p:ph type="body" sz="quarter" idx="13" hasCustomPrompt="1"/>
          </p:nvPr>
        </p:nvSpPr>
        <p:spPr>
          <a:xfrm>
            <a:off x="371803" y="734615"/>
            <a:ext cx="2151174" cy="273845"/>
          </a:xfrm>
        </p:spPr>
        <p:txBody>
          <a:bodyPr tIns="0">
            <a:noAutofit/>
          </a:bodyPr>
          <a:lstStyle>
            <a:lvl1pPr marL="0" indent="0">
              <a:spcBef>
                <a:spcPts val="675"/>
              </a:spcBef>
              <a:buNone/>
              <a:defRPr sz="1500" b="1">
                <a:latin typeface="+mj-lt"/>
              </a:defRPr>
            </a:lvl1pPr>
          </a:lstStyle>
          <a:p>
            <a:pPr lvl="0"/>
            <a:r>
              <a:rPr lang="en-US"/>
              <a:t>Click to add subtitle</a:t>
            </a:r>
          </a:p>
        </p:txBody>
      </p:sp>
      <p:sp>
        <p:nvSpPr>
          <p:cNvPr id="72" name="Text Placeholder 52">
            <a:extLst>
              <a:ext uri="{FF2B5EF4-FFF2-40B4-BE49-F238E27FC236}">
                <a16:creationId xmlns:a16="http://schemas.microsoft.com/office/drawing/2014/main" id="{3F032376-C2CA-10DF-1A75-895804A2070C}"/>
              </a:ext>
            </a:extLst>
          </p:cNvPr>
          <p:cNvSpPr>
            <a:spLocks noGrp="1"/>
          </p:cNvSpPr>
          <p:nvPr>
            <p:ph type="body" sz="quarter" idx="32" hasCustomPrompt="1"/>
          </p:nvPr>
        </p:nvSpPr>
        <p:spPr>
          <a:xfrm>
            <a:off x="1333257" y="2290452"/>
            <a:ext cx="685800" cy="685800"/>
          </a:xfrm>
          <a:prstGeom prst="ellipse">
            <a:avLst/>
          </a:prstGeom>
          <a:solidFill>
            <a:schemeClr val="accent1">
              <a:lumMod val="20000"/>
              <a:lumOff val="80000"/>
            </a:schemeClr>
          </a:solidFill>
        </p:spPr>
        <p:txBody>
          <a:bodyPr lIns="0" tIns="45720" rIns="0">
            <a:normAutofit/>
          </a:bodyPr>
          <a:lstStyle>
            <a:lvl1pPr marL="0" indent="0" algn="ctr">
              <a:buNone/>
              <a:defRPr sz="675" b="1">
                <a:latin typeface="+mn-lt"/>
              </a:defRPr>
            </a:lvl1pPr>
          </a:lstStyle>
          <a:p>
            <a:pPr lvl="0"/>
            <a:r>
              <a:rPr lang="en-US"/>
              <a:t>Click to add text</a:t>
            </a:r>
          </a:p>
        </p:txBody>
      </p:sp>
      <p:sp>
        <p:nvSpPr>
          <p:cNvPr id="73" name="Text Placeholder 54">
            <a:extLst>
              <a:ext uri="{FF2B5EF4-FFF2-40B4-BE49-F238E27FC236}">
                <a16:creationId xmlns:a16="http://schemas.microsoft.com/office/drawing/2014/main" id="{23A81A1A-928C-7B51-67CA-9DD2CDD28154}"/>
              </a:ext>
            </a:extLst>
          </p:cNvPr>
          <p:cNvSpPr>
            <a:spLocks noGrp="1"/>
          </p:cNvSpPr>
          <p:nvPr>
            <p:ph type="body" sz="quarter" idx="33" hasCustomPrompt="1"/>
          </p:nvPr>
        </p:nvSpPr>
        <p:spPr>
          <a:xfrm>
            <a:off x="1397955" y="2665717"/>
            <a:ext cx="566974" cy="332519"/>
          </a:xfrm>
        </p:spPr>
        <p:txBody>
          <a:bodyPr lIns="0" tIns="0" rIns="0">
            <a:noAutofit/>
          </a:bodyPr>
          <a:lstStyle>
            <a:lvl1pPr marL="0" indent="0" algn="ctr">
              <a:lnSpc>
                <a:spcPct val="100000"/>
              </a:lnSpc>
              <a:spcBef>
                <a:spcPts val="0"/>
              </a:spcBef>
              <a:buNone/>
              <a:defRPr sz="675">
                <a:solidFill>
                  <a:schemeClr val="accent1">
                    <a:lumMod val="50000"/>
                  </a:schemeClr>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add text</a:t>
            </a:r>
          </a:p>
        </p:txBody>
      </p:sp>
      <p:sp>
        <p:nvSpPr>
          <p:cNvPr id="80" name="Text Placeholder 52">
            <a:extLst>
              <a:ext uri="{FF2B5EF4-FFF2-40B4-BE49-F238E27FC236}">
                <a16:creationId xmlns:a16="http://schemas.microsoft.com/office/drawing/2014/main" id="{E033D854-6589-A502-E00E-6899CDDBEDC5}"/>
              </a:ext>
            </a:extLst>
          </p:cNvPr>
          <p:cNvSpPr>
            <a:spLocks noGrp="1"/>
          </p:cNvSpPr>
          <p:nvPr>
            <p:ph type="body" sz="quarter" idx="40" hasCustomPrompt="1"/>
          </p:nvPr>
        </p:nvSpPr>
        <p:spPr>
          <a:xfrm>
            <a:off x="2522977" y="776567"/>
            <a:ext cx="685800" cy="685800"/>
          </a:xfrm>
          <a:prstGeom prst="ellipse">
            <a:avLst/>
          </a:prstGeom>
          <a:solidFill>
            <a:schemeClr val="accent2">
              <a:lumMod val="20000"/>
              <a:lumOff val="80000"/>
            </a:schemeClr>
          </a:solidFill>
        </p:spPr>
        <p:txBody>
          <a:bodyPr lIns="0" tIns="45720" rIns="0">
            <a:normAutofit/>
          </a:bodyPr>
          <a:lstStyle>
            <a:lvl1pPr marL="0" indent="0" algn="ctr">
              <a:buNone/>
              <a:defRPr sz="675" b="1">
                <a:latin typeface="+mn-lt"/>
              </a:defRPr>
            </a:lvl1pPr>
          </a:lstStyle>
          <a:p>
            <a:pPr lvl="0"/>
            <a:r>
              <a:rPr lang="en-US"/>
              <a:t>Click to add text</a:t>
            </a:r>
          </a:p>
        </p:txBody>
      </p:sp>
      <p:sp>
        <p:nvSpPr>
          <p:cNvPr id="81" name="Text Placeholder 54">
            <a:extLst>
              <a:ext uri="{FF2B5EF4-FFF2-40B4-BE49-F238E27FC236}">
                <a16:creationId xmlns:a16="http://schemas.microsoft.com/office/drawing/2014/main" id="{95C38672-A198-1017-3C7B-1648B8141652}"/>
              </a:ext>
            </a:extLst>
          </p:cNvPr>
          <p:cNvSpPr>
            <a:spLocks noGrp="1"/>
          </p:cNvSpPr>
          <p:nvPr>
            <p:ph type="body" sz="quarter" idx="41" hasCustomPrompt="1"/>
          </p:nvPr>
        </p:nvSpPr>
        <p:spPr>
          <a:xfrm>
            <a:off x="2570629" y="1136013"/>
            <a:ext cx="595391" cy="332519"/>
          </a:xfrm>
        </p:spPr>
        <p:txBody>
          <a:bodyPr lIns="0" tIns="0" rIns="0">
            <a:noAutofit/>
          </a:bodyPr>
          <a:lstStyle>
            <a:lvl1pPr marL="0" indent="0" algn="ctr">
              <a:buNone/>
              <a:defRPr sz="675">
                <a:solidFill>
                  <a:schemeClr val="tx2">
                    <a:lumMod val="50000"/>
                  </a:schemeClr>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add text</a:t>
            </a:r>
          </a:p>
        </p:txBody>
      </p:sp>
      <p:sp>
        <p:nvSpPr>
          <p:cNvPr id="58" name="Text Placeholder 52">
            <a:extLst>
              <a:ext uri="{FF2B5EF4-FFF2-40B4-BE49-F238E27FC236}">
                <a16:creationId xmlns:a16="http://schemas.microsoft.com/office/drawing/2014/main" id="{252C1DCB-178A-D612-9896-45AA289B9A2C}"/>
              </a:ext>
            </a:extLst>
          </p:cNvPr>
          <p:cNvSpPr>
            <a:spLocks noGrp="1"/>
          </p:cNvSpPr>
          <p:nvPr>
            <p:ph type="body" sz="quarter" idx="18" hasCustomPrompt="1"/>
          </p:nvPr>
        </p:nvSpPr>
        <p:spPr>
          <a:xfrm>
            <a:off x="2343986" y="2187582"/>
            <a:ext cx="891540" cy="891540"/>
          </a:xfrm>
          <a:prstGeom prst="ellipse">
            <a:avLst/>
          </a:prstGeom>
          <a:solidFill>
            <a:schemeClr val="accent1">
              <a:lumMod val="40000"/>
              <a:lumOff val="60000"/>
            </a:schemeClr>
          </a:solidFill>
        </p:spPr>
        <p:txBody>
          <a:bodyPr lIns="0" tIns="91440" rIns="0">
            <a:normAutofit/>
          </a:bodyPr>
          <a:lstStyle>
            <a:lvl1pPr marL="0" indent="0" algn="ctr">
              <a:buNone/>
              <a:defRPr sz="900" b="1">
                <a:latin typeface="+mn-lt"/>
              </a:defRPr>
            </a:lvl1pPr>
          </a:lstStyle>
          <a:p>
            <a:pPr lvl="0"/>
            <a:r>
              <a:rPr lang="en-US"/>
              <a:t>Click to add text</a:t>
            </a:r>
          </a:p>
        </p:txBody>
      </p:sp>
      <p:sp>
        <p:nvSpPr>
          <p:cNvPr id="59" name="Text Placeholder 54">
            <a:extLst>
              <a:ext uri="{FF2B5EF4-FFF2-40B4-BE49-F238E27FC236}">
                <a16:creationId xmlns:a16="http://schemas.microsoft.com/office/drawing/2014/main" id="{694E069D-D467-CAA5-AF27-B0213F60ADDB}"/>
              </a:ext>
            </a:extLst>
          </p:cNvPr>
          <p:cNvSpPr>
            <a:spLocks noGrp="1"/>
          </p:cNvSpPr>
          <p:nvPr>
            <p:ph type="body" sz="quarter" idx="19" hasCustomPrompt="1"/>
          </p:nvPr>
        </p:nvSpPr>
        <p:spPr>
          <a:xfrm>
            <a:off x="2406706" y="2671452"/>
            <a:ext cx="779132" cy="234334"/>
          </a:xfrm>
        </p:spPr>
        <p:txBody>
          <a:bodyPr lIns="0" rIns="0">
            <a:noAutofit/>
          </a:bodyPr>
          <a:lstStyle>
            <a:lvl1pPr marL="0" indent="0" algn="ctr">
              <a:buNone/>
              <a:defRPr sz="750">
                <a:solidFill>
                  <a:schemeClr val="accent1">
                    <a:lumMod val="50000"/>
                  </a:schemeClr>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add text</a:t>
            </a:r>
          </a:p>
        </p:txBody>
      </p:sp>
      <p:sp>
        <p:nvSpPr>
          <p:cNvPr id="70" name="Text Placeholder 52">
            <a:extLst>
              <a:ext uri="{FF2B5EF4-FFF2-40B4-BE49-F238E27FC236}">
                <a16:creationId xmlns:a16="http://schemas.microsoft.com/office/drawing/2014/main" id="{BF192749-E649-0568-1B46-3A92022E4849}"/>
              </a:ext>
            </a:extLst>
          </p:cNvPr>
          <p:cNvSpPr>
            <a:spLocks noGrp="1"/>
          </p:cNvSpPr>
          <p:nvPr>
            <p:ph type="body" sz="quarter" idx="30" hasCustomPrompt="1"/>
          </p:nvPr>
        </p:nvSpPr>
        <p:spPr>
          <a:xfrm>
            <a:off x="2560025" y="3631513"/>
            <a:ext cx="685800" cy="685800"/>
          </a:xfrm>
          <a:prstGeom prst="ellipse">
            <a:avLst/>
          </a:prstGeom>
          <a:solidFill>
            <a:schemeClr val="accent4">
              <a:lumMod val="20000"/>
              <a:lumOff val="80000"/>
            </a:schemeClr>
          </a:solidFill>
        </p:spPr>
        <p:txBody>
          <a:bodyPr lIns="0" tIns="45720" rIns="0">
            <a:normAutofit/>
          </a:bodyPr>
          <a:lstStyle>
            <a:lvl1pPr marL="0" indent="0" algn="ctr">
              <a:buNone/>
              <a:defRPr sz="675" b="1">
                <a:latin typeface="+mn-lt"/>
              </a:defRPr>
            </a:lvl1pPr>
          </a:lstStyle>
          <a:p>
            <a:pPr lvl="0"/>
            <a:r>
              <a:rPr lang="en-US"/>
              <a:t>Click to add text</a:t>
            </a:r>
          </a:p>
        </p:txBody>
      </p:sp>
      <p:sp>
        <p:nvSpPr>
          <p:cNvPr id="71" name="Text Placeholder 54">
            <a:extLst>
              <a:ext uri="{FF2B5EF4-FFF2-40B4-BE49-F238E27FC236}">
                <a16:creationId xmlns:a16="http://schemas.microsoft.com/office/drawing/2014/main" id="{FA2A5EEF-8844-36D9-8EA5-96BE67D72282}"/>
              </a:ext>
            </a:extLst>
          </p:cNvPr>
          <p:cNvSpPr>
            <a:spLocks noGrp="1"/>
          </p:cNvSpPr>
          <p:nvPr>
            <p:ph type="body" sz="quarter" idx="31" hasCustomPrompt="1"/>
          </p:nvPr>
        </p:nvSpPr>
        <p:spPr>
          <a:xfrm>
            <a:off x="2624722" y="3994418"/>
            <a:ext cx="566974" cy="273844"/>
          </a:xfrm>
        </p:spPr>
        <p:txBody>
          <a:bodyPr lIns="0" tIns="0" rIns="0">
            <a:noAutofit/>
          </a:bodyPr>
          <a:lstStyle>
            <a:lvl1pPr marL="0" indent="0" algn="ctr">
              <a:buNone/>
              <a:defRPr sz="675">
                <a:solidFill>
                  <a:schemeClr val="accent4">
                    <a:lumMod val="50000"/>
                  </a:schemeClr>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add text</a:t>
            </a:r>
          </a:p>
        </p:txBody>
      </p:sp>
      <p:sp>
        <p:nvSpPr>
          <p:cNvPr id="14" name="Text Placeholder 52">
            <a:extLst>
              <a:ext uri="{FF2B5EF4-FFF2-40B4-BE49-F238E27FC236}">
                <a16:creationId xmlns:a16="http://schemas.microsoft.com/office/drawing/2014/main" id="{B16DB739-CDF4-1866-920A-E858CB40A8D0}"/>
              </a:ext>
            </a:extLst>
          </p:cNvPr>
          <p:cNvSpPr>
            <a:spLocks noGrp="1"/>
          </p:cNvSpPr>
          <p:nvPr>
            <p:ph type="body" sz="quarter" idx="56" hasCustomPrompt="1"/>
          </p:nvPr>
        </p:nvSpPr>
        <p:spPr>
          <a:xfrm>
            <a:off x="3235328" y="291892"/>
            <a:ext cx="685800" cy="685800"/>
          </a:xfrm>
          <a:prstGeom prst="ellipse">
            <a:avLst/>
          </a:prstGeom>
          <a:solidFill>
            <a:schemeClr val="accent2">
              <a:lumMod val="20000"/>
              <a:lumOff val="80000"/>
            </a:schemeClr>
          </a:solidFill>
        </p:spPr>
        <p:txBody>
          <a:bodyPr lIns="0" tIns="45720" rIns="0">
            <a:normAutofit/>
          </a:bodyPr>
          <a:lstStyle>
            <a:lvl1pPr marL="0" indent="0" algn="ctr">
              <a:buNone/>
              <a:defRPr sz="675" b="1">
                <a:latin typeface="+mn-lt"/>
              </a:defRPr>
            </a:lvl1pPr>
          </a:lstStyle>
          <a:p>
            <a:pPr lvl="0"/>
            <a:r>
              <a:rPr lang="en-US"/>
              <a:t>Click to add text</a:t>
            </a:r>
          </a:p>
        </p:txBody>
      </p:sp>
      <p:sp>
        <p:nvSpPr>
          <p:cNvPr id="15" name="Text Placeholder 54">
            <a:extLst>
              <a:ext uri="{FF2B5EF4-FFF2-40B4-BE49-F238E27FC236}">
                <a16:creationId xmlns:a16="http://schemas.microsoft.com/office/drawing/2014/main" id="{DB23861E-4C62-55D5-E98F-5B1C00B74665}"/>
              </a:ext>
            </a:extLst>
          </p:cNvPr>
          <p:cNvSpPr>
            <a:spLocks noGrp="1"/>
          </p:cNvSpPr>
          <p:nvPr>
            <p:ph type="body" sz="quarter" idx="57" hasCustomPrompt="1"/>
          </p:nvPr>
        </p:nvSpPr>
        <p:spPr>
          <a:xfrm>
            <a:off x="3289450" y="651337"/>
            <a:ext cx="595391" cy="332519"/>
          </a:xfrm>
        </p:spPr>
        <p:txBody>
          <a:bodyPr lIns="0" tIns="0" rIns="0">
            <a:noAutofit/>
          </a:bodyPr>
          <a:lstStyle>
            <a:lvl1pPr marL="0" indent="0" algn="ctr">
              <a:buNone/>
              <a:defRPr sz="675">
                <a:solidFill>
                  <a:schemeClr val="tx2">
                    <a:lumMod val="50000"/>
                  </a:schemeClr>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add text</a:t>
            </a:r>
          </a:p>
        </p:txBody>
      </p:sp>
      <p:sp>
        <p:nvSpPr>
          <p:cNvPr id="60" name="Text Placeholder 52">
            <a:extLst>
              <a:ext uri="{FF2B5EF4-FFF2-40B4-BE49-F238E27FC236}">
                <a16:creationId xmlns:a16="http://schemas.microsoft.com/office/drawing/2014/main" id="{50AFC0C3-DFF9-04CF-469C-28353892DA38}"/>
              </a:ext>
            </a:extLst>
          </p:cNvPr>
          <p:cNvSpPr>
            <a:spLocks noGrp="1"/>
          </p:cNvSpPr>
          <p:nvPr>
            <p:ph type="body" sz="quarter" idx="20" hasCustomPrompt="1"/>
          </p:nvPr>
        </p:nvSpPr>
        <p:spPr>
          <a:xfrm>
            <a:off x="3244927" y="1085960"/>
            <a:ext cx="891540" cy="891540"/>
          </a:xfrm>
          <a:prstGeom prst="ellipse">
            <a:avLst/>
          </a:prstGeom>
          <a:solidFill>
            <a:schemeClr val="accent2">
              <a:lumMod val="40000"/>
              <a:lumOff val="60000"/>
            </a:schemeClr>
          </a:solidFill>
        </p:spPr>
        <p:txBody>
          <a:bodyPr lIns="0" tIns="91440" rIns="0">
            <a:normAutofit/>
          </a:bodyPr>
          <a:lstStyle>
            <a:lvl1pPr marL="0" indent="0" algn="ctr">
              <a:buNone/>
              <a:defRPr sz="900" b="1">
                <a:latin typeface="+mn-lt"/>
              </a:defRPr>
            </a:lvl1pPr>
          </a:lstStyle>
          <a:p>
            <a:pPr lvl="0"/>
            <a:r>
              <a:rPr lang="en-US"/>
              <a:t>Click to add text</a:t>
            </a:r>
          </a:p>
        </p:txBody>
      </p:sp>
      <p:sp>
        <p:nvSpPr>
          <p:cNvPr id="61" name="Text Placeholder 54">
            <a:extLst>
              <a:ext uri="{FF2B5EF4-FFF2-40B4-BE49-F238E27FC236}">
                <a16:creationId xmlns:a16="http://schemas.microsoft.com/office/drawing/2014/main" id="{2F91F985-8052-BC50-9071-4F94BA229F41}"/>
              </a:ext>
            </a:extLst>
          </p:cNvPr>
          <p:cNvSpPr>
            <a:spLocks noGrp="1"/>
          </p:cNvSpPr>
          <p:nvPr>
            <p:ph type="body" sz="quarter" idx="21" hasCustomPrompt="1"/>
          </p:nvPr>
        </p:nvSpPr>
        <p:spPr>
          <a:xfrm>
            <a:off x="3314117" y="1559805"/>
            <a:ext cx="779132" cy="234334"/>
          </a:xfrm>
        </p:spPr>
        <p:txBody>
          <a:bodyPr lIns="0" rIns="0">
            <a:noAutofit/>
          </a:bodyPr>
          <a:lstStyle>
            <a:lvl1pPr marL="0" indent="0" algn="ctr">
              <a:buNone/>
              <a:defRPr sz="750">
                <a:solidFill>
                  <a:schemeClr val="tx2">
                    <a:lumMod val="50000"/>
                  </a:schemeClr>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add text</a:t>
            </a:r>
          </a:p>
        </p:txBody>
      </p:sp>
      <p:sp>
        <p:nvSpPr>
          <p:cNvPr id="56" name="Text Placeholder 52">
            <a:extLst>
              <a:ext uri="{FF2B5EF4-FFF2-40B4-BE49-F238E27FC236}">
                <a16:creationId xmlns:a16="http://schemas.microsoft.com/office/drawing/2014/main" id="{23F05332-AB09-36DC-23BC-7C089F43765C}"/>
              </a:ext>
            </a:extLst>
          </p:cNvPr>
          <p:cNvSpPr>
            <a:spLocks noGrp="1"/>
          </p:cNvSpPr>
          <p:nvPr>
            <p:ph type="body" sz="quarter" idx="16" hasCustomPrompt="1"/>
          </p:nvPr>
        </p:nvSpPr>
        <p:spPr>
          <a:xfrm>
            <a:off x="3390341" y="3207596"/>
            <a:ext cx="891540" cy="891540"/>
          </a:xfrm>
          <a:prstGeom prst="ellipse">
            <a:avLst/>
          </a:prstGeom>
          <a:solidFill>
            <a:schemeClr val="accent4">
              <a:lumMod val="40000"/>
              <a:lumOff val="60000"/>
            </a:schemeClr>
          </a:solidFill>
        </p:spPr>
        <p:txBody>
          <a:bodyPr lIns="0" tIns="91440" rIns="0">
            <a:normAutofit/>
          </a:bodyPr>
          <a:lstStyle>
            <a:lvl1pPr marL="0" indent="0" algn="ctr">
              <a:buNone/>
              <a:defRPr sz="900" b="1">
                <a:latin typeface="+mn-lt"/>
              </a:defRPr>
            </a:lvl1pPr>
          </a:lstStyle>
          <a:p>
            <a:pPr lvl="0"/>
            <a:r>
              <a:rPr lang="en-US"/>
              <a:t>Click to add text</a:t>
            </a:r>
          </a:p>
        </p:txBody>
      </p:sp>
      <p:sp>
        <p:nvSpPr>
          <p:cNvPr id="57" name="Text Placeholder 54">
            <a:extLst>
              <a:ext uri="{FF2B5EF4-FFF2-40B4-BE49-F238E27FC236}">
                <a16:creationId xmlns:a16="http://schemas.microsoft.com/office/drawing/2014/main" id="{E0A4968C-C9EF-95A7-24CA-1A013804DC92}"/>
              </a:ext>
            </a:extLst>
          </p:cNvPr>
          <p:cNvSpPr>
            <a:spLocks noGrp="1"/>
          </p:cNvSpPr>
          <p:nvPr>
            <p:ph type="body" sz="quarter" idx="17" hasCustomPrompt="1"/>
          </p:nvPr>
        </p:nvSpPr>
        <p:spPr>
          <a:xfrm>
            <a:off x="3459532" y="3681442"/>
            <a:ext cx="779132" cy="234334"/>
          </a:xfrm>
        </p:spPr>
        <p:txBody>
          <a:bodyPr lIns="0" rIns="0">
            <a:noAutofit/>
          </a:bodyPr>
          <a:lstStyle>
            <a:lvl1pPr marL="0" indent="0" algn="ctr">
              <a:buNone/>
              <a:defRPr sz="750">
                <a:solidFill>
                  <a:schemeClr val="accent4">
                    <a:lumMod val="50000"/>
                  </a:schemeClr>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add text</a:t>
            </a:r>
          </a:p>
        </p:txBody>
      </p:sp>
      <p:sp>
        <p:nvSpPr>
          <p:cNvPr id="5" name="Text Placeholder 52">
            <a:extLst>
              <a:ext uri="{FF2B5EF4-FFF2-40B4-BE49-F238E27FC236}">
                <a16:creationId xmlns:a16="http://schemas.microsoft.com/office/drawing/2014/main" id="{A287DB0E-0FC3-8196-1A94-D525829F398D}"/>
              </a:ext>
            </a:extLst>
          </p:cNvPr>
          <p:cNvSpPr>
            <a:spLocks noGrp="1"/>
          </p:cNvSpPr>
          <p:nvPr>
            <p:ph type="body" sz="quarter" idx="52" hasCustomPrompt="1"/>
          </p:nvPr>
        </p:nvSpPr>
        <p:spPr>
          <a:xfrm>
            <a:off x="3155634" y="4190664"/>
            <a:ext cx="685800" cy="685800"/>
          </a:xfrm>
          <a:prstGeom prst="ellipse">
            <a:avLst/>
          </a:prstGeom>
          <a:solidFill>
            <a:schemeClr val="accent4">
              <a:lumMod val="20000"/>
              <a:lumOff val="80000"/>
            </a:schemeClr>
          </a:solidFill>
        </p:spPr>
        <p:txBody>
          <a:bodyPr lIns="0" tIns="45720" rIns="0">
            <a:normAutofit/>
          </a:bodyPr>
          <a:lstStyle>
            <a:lvl1pPr marL="0" indent="0" algn="ctr">
              <a:buNone/>
              <a:defRPr sz="675" b="1">
                <a:latin typeface="+mn-lt"/>
              </a:defRPr>
            </a:lvl1pPr>
          </a:lstStyle>
          <a:p>
            <a:pPr lvl="0"/>
            <a:r>
              <a:rPr lang="en-US"/>
              <a:t>Click to add text</a:t>
            </a:r>
          </a:p>
        </p:txBody>
      </p:sp>
      <p:sp>
        <p:nvSpPr>
          <p:cNvPr id="6" name="Text Placeholder 54">
            <a:extLst>
              <a:ext uri="{FF2B5EF4-FFF2-40B4-BE49-F238E27FC236}">
                <a16:creationId xmlns:a16="http://schemas.microsoft.com/office/drawing/2014/main" id="{C7FEF325-22A7-B460-5A29-F01E703CA23D}"/>
              </a:ext>
            </a:extLst>
          </p:cNvPr>
          <p:cNvSpPr>
            <a:spLocks noGrp="1"/>
          </p:cNvSpPr>
          <p:nvPr>
            <p:ph type="body" sz="quarter" idx="53" hasCustomPrompt="1"/>
          </p:nvPr>
        </p:nvSpPr>
        <p:spPr>
          <a:xfrm>
            <a:off x="3226801" y="4575516"/>
            <a:ext cx="566974" cy="273844"/>
          </a:xfrm>
        </p:spPr>
        <p:txBody>
          <a:bodyPr lIns="0" tIns="0" rIns="0">
            <a:noAutofit/>
          </a:bodyPr>
          <a:lstStyle>
            <a:lvl1pPr marL="0" indent="0" algn="ctr">
              <a:buNone/>
              <a:defRPr sz="675">
                <a:solidFill>
                  <a:schemeClr val="accent4">
                    <a:lumMod val="50000"/>
                  </a:schemeClr>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add text</a:t>
            </a:r>
          </a:p>
        </p:txBody>
      </p:sp>
      <p:sp>
        <p:nvSpPr>
          <p:cNvPr id="53" name="Text Placeholder 52">
            <a:extLst>
              <a:ext uri="{FF2B5EF4-FFF2-40B4-BE49-F238E27FC236}">
                <a16:creationId xmlns:a16="http://schemas.microsoft.com/office/drawing/2014/main" id="{BA39D87F-0F57-8051-BC53-21C76607BCEF}"/>
              </a:ext>
            </a:extLst>
          </p:cNvPr>
          <p:cNvSpPr>
            <a:spLocks noGrp="1"/>
          </p:cNvSpPr>
          <p:nvPr>
            <p:ph type="body" sz="quarter" idx="14" hasCustomPrompt="1"/>
          </p:nvPr>
        </p:nvSpPr>
        <p:spPr>
          <a:xfrm>
            <a:off x="4099594" y="2119002"/>
            <a:ext cx="1028700" cy="1028700"/>
          </a:xfrm>
          <a:prstGeom prst="ellipse">
            <a:avLst/>
          </a:prstGeom>
          <a:solidFill>
            <a:schemeClr val="bg2">
              <a:lumMod val="85000"/>
            </a:schemeClr>
          </a:solidFill>
        </p:spPr>
        <p:txBody>
          <a:bodyPr lIns="0" tIns="164592" rIns="0">
            <a:normAutofit/>
          </a:bodyPr>
          <a:lstStyle>
            <a:lvl1pPr marL="0" indent="0" algn="ctr">
              <a:buNone/>
              <a:defRPr sz="1050" b="1">
                <a:latin typeface="+mn-lt"/>
              </a:defRPr>
            </a:lvl1pPr>
          </a:lstStyle>
          <a:p>
            <a:pPr lvl="0"/>
            <a:r>
              <a:rPr lang="en-US"/>
              <a:t>Click to add text</a:t>
            </a:r>
          </a:p>
        </p:txBody>
      </p:sp>
      <p:sp>
        <p:nvSpPr>
          <p:cNvPr id="55" name="Text Placeholder 54">
            <a:extLst>
              <a:ext uri="{FF2B5EF4-FFF2-40B4-BE49-F238E27FC236}">
                <a16:creationId xmlns:a16="http://schemas.microsoft.com/office/drawing/2014/main" id="{4BD9D20E-1CED-AAF2-BD65-81D2E1A78FB1}"/>
              </a:ext>
            </a:extLst>
          </p:cNvPr>
          <p:cNvSpPr>
            <a:spLocks noGrp="1"/>
          </p:cNvSpPr>
          <p:nvPr>
            <p:ph type="body" sz="quarter" idx="15" hasCustomPrompt="1"/>
          </p:nvPr>
        </p:nvSpPr>
        <p:spPr>
          <a:xfrm>
            <a:off x="4189774" y="2703579"/>
            <a:ext cx="868061" cy="234334"/>
          </a:xfrm>
        </p:spPr>
        <p:txBody>
          <a:bodyPr lIns="0" rIns="0">
            <a:noAutofit/>
          </a:bodyPr>
          <a:lstStyle>
            <a:lvl1pPr marL="0" indent="0" algn="ctr">
              <a:buNone/>
              <a:defRPr sz="825"/>
            </a:lvl1pPr>
            <a:lvl2pPr marL="342900" indent="0">
              <a:buNone/>
              <a:defRPr/>
            </a:lvl2pPr>
            <a:lvl3pPr marL="685800" indent="0">
              <a:buNone/>
              <a:defRPr/>
            </a:lvl3pPr>
            <a:lvl4pPr marL="1028700" indent="0">
              <a:buNone/>
              <a:defRPr/>
            </a:lvl4pPr>
            <a:lvl5pPr marL="1371600" indent="0">
              <a:buNone/>
              <a:defRPr/>
            </a:lvl5pPr>
          </a:lstStyle>
          <a:p>
            <a:pPr lvl="0"/>
            <a:r>
              <a:rPr lang="en-US"/>
              <a:t>Click to add text</a:t>
            </a:r>
          </a:p>
        </p:txBody>
      </p:sp>
      <p:sp>
        <p:nvSpPr>
          <p:cNvPr id="82" name="Text Placeholder 52">
            <a:extLst>
              <a:ext uri="{FF2B5EF4-FFF2-40B4-BE49-F238E27FC236}">
                <a16:creationId xmlns:a16="http://schemas.microsoft.com/office/drawing/2014/main" id="{B571A34F-7F74-D8A8-50F2-435BCE8ED48B}"/>
              </a:ext>
            </a:extLst>
          </p:cNvPr>
          <p:cNvSpPr>
            <a:spLocks noGrp="1"/>
          </p:cNvSpPr>
          <p:nvPr>
            <p:ph type="body" sz="quarter" idx="42" hasCustomPrompt="1"/>
          </p:nvPr>
        </p:nvSpPr>
        <p:spPr>
          <a:xfrm>
            <a:off x="5153636" y="313487"/>
            <a:ext cx="685800" cy="685800"/>
          </a:xfrm>
          <a:prstGeom prst="ellipse">
            <a:avLst/>
          </a:prstGeom>
          <a:solidFill>
            <a:schemeClr val="accent3">
              <a:lumMod val="20000"/>
              <a:lumOff val="80000"/>
            </a:schemeClr>
          </a:solidFill>
        </p:spPr>
        <p:txBody>
          <a:bodyPr lIns="0" tIns="45720" rIns="0">
            <a:normAutofit/>
          </a:bodyPr>
          <a:lstStyle>
            <a:lvl1pPr marL="0" indent="0" algn="ctr">
              <a:buNone/>
              <a:defRPr sz="675" b="1">
                <a:latin typeface="+mn-lt"/>
              </a:defRPr>
            </a:lvl1pPr>
          </a:lstStyle>
          <a:p>
            <a:pPr lvl="0"/>
            <a:r>
              <a:rPr lang="en-US"/>
              <a:t>Click to add text</a:t>
            </a:r>
          </a:p>
        </p:txBody>
      </p:sp>
      <p:sp>
        <p:nvSpPr>
          <p:cNvPr id="83" name="Text Placeholder 54">
            <a:extLst>
              <a:ext uri="{FF2B5EF4-FFF2-40B4-BE49-F238E27FC236}">
                <a16:creationId xmlns:a16="http://schemas.microsoft.com/office/drawing/2014/main" id="{E8F1DAAE-C1FB-F64E-50B6-F9B797B65E53}"/>
              </a:ext>
            </a:extLst>
          </p:cNvPr>
          <p:cNvSpPr>
            <a:spLocks noGrp="1"/>
          </p:cNvSpPr>
          <p:nvPr>
            <p:ph type="body" sz="quarter" idx="43" hasCustomPrompt="1"/>
          </p:nvPr>
        </p:nvSpPr>
        <p:spPr>
          <a:xfrm>
            <a:off x="5219955" y="696194"/>
            <a:ext cx="566974" cy="332519"/>
          </a:xfrm>
        </p:spPr>
        <p:txBody>
          <a:bodyPr lIns="0" tIns="0" rIns="0">
            <a:noAutofit/>
          </a:bodyPr>
          <a:lstStyle>
            <a:lvl1pPr marL="0" indent="0" algn="ctr">
              <a:buNone/>
              <a:defRPr sz="675">
                <a:solidFill>
                  <a:schemeClr val="accent3">
                    <a:lumMod val="50000"/>
                  </a:schemeClr>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add text</a:t>
            </a:r>
          </a:p>
        </p:txBody>
      </p:sp>
      <p:sp>
        <p:nvSpPr>
          <p:cNvPr id="62" name="Text Placeholder 52">
            <a:extLst>
              <a:ext uri="{FF2B5EF4-FFF2-40B4-BE49-F238E27FC236}">
                <a16:creationId xmlns:a16="http://schemas.microsoft.com/office/drawing/2014/main" id="{151BDB62-1FFE-EE54-1CA1-F8276F6FDCB0}"/>
              </a:ext>
            </a:extLst>
          </p:cNvPr>
          <p:cNvSpPr>
            <a:spLocks noGrp="1"/>
          </p:cNvSpPr>
          <p:nvPr>
            <p:ph type="body" sz="quarter" idx="22" hasCustomPrompt="1"/>
          </p:nvPr>
        </p:nvSpPr>
        <p:spPr>
          <a:xfrm>
            <a:off x="5024203" y="1093580"/>
            <a:ext cx="891540" cy="891540"/>
          </a:xfrm>
          <a:prstGeom prst="ellipse">
            <a:avLst/>
          </a:prstGeom>
          <a:solidFill>
            <a:schemeClr val="accent3">
              <a:lumMod val="40000"/>
              <a:lumOff val="60000"/>
            </a:schemeClr>
          </a:solidFill>
        </p:spPr>
        <p:txBody>
          <a:bodyPr lIns="0" tIns="91440" rIns="0">
            <a:normAutofit/>
          </a:bodyPr>
          <a:lstStyle>
            <a:lvl1pPr marL="0" indent="0" algn="ctr">
              <a:buNone/>
              <a:defRPr sz="900" b="1">
                <a:latin typeface="+mn-lt"/>
              </a:defRPr>
            </a:lvl1pPr>
          </a:lstStyle>
          <a:p>
            <a:pPr lvl="0"/>
            <a:r>
              <a:rPr lang="en-US"/>
              <a:t>Click to add text</a:t>
            </a:r>
          </a:p>
        </p:txBody>
      </p:sp>
      <p:sp>
        <p:nvSpPr>
          <p:cNvPr id="63" name="Text Placeholder 54">
            <a:extLst>
              <a:ext uri="{FF2B5EF4-FFF2-40B4-BE49-F238E27FC236}">
                <a16:creationId xmlns:a16="http://schemas.microsoft.com/office/drawing/2014/main" id="{A963B55F-12B6-A2BF-8F36-5971DD01BBEC}"/>
              </a:ext>
            </a:extLst>
          </p:cNvPr>
          <p:cNvSpPr>
            <a:spLocks noGrp="1"/>
          </p:cNvSpPr>
          <p:nvPr>
            <p:ph type="body" sz="quarter" idx="23" hasCustomPrompt="1"/>
          </p:nvPr>
        </p:nvSpPr>
        <p:spPr>
          <a:xfrm>
            <a:off x="5093393" y="1567425"/>
            <a:ext cx="779132" cy="234334"/>
          </a:xfrm>
        </p:spPr>
        <p:txBody>
          <a:bodyPr lIns="0" rIns="0">
            <a:noAutofit/>
          </a:bodyPr>
          <a:lstStyle>
            <a:lvl1pPr marL="0" indent="0" algn="ctr">
              <a:buNone/>
              <a:defRPr sz="750">
                <a:solidFill>
                  <a:schemeClr val="accent3">
                    <a:lumMod val="50000"/>
                  </a:schemeClr>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add text</a:t>
            </a:r>
          </a:p>
        </p:txBody>
      </p:sp>
      <p:sp>
        <p:nvSpPr>
          <p:cNvPr id="66" name="Text Placeholder 52">
            <a:extLst>
              <a:ext uri="{FF2B5EF4-FFF2-40B4-BE49-F238E27FC236}">
                <a16:creationId xmlns:a16="http://schemas.microsoft.com/office/drawing/2014/main" id="{A44C24EC-EAC9-6110-3929-CFBE6F93EA3C}"/>
              </a:ext>
            </a:extLst>
          </p:cNvPr>
          <p:cNvSpPr>
            <a:spLocks noGrp="1"/>
          </p:cNvSpPr>
          <p:nvPr>
            <p:ph type="body" sz="quarter" idx="26" hasCustomPrompt="1"/>
          </p:nvPr>
        </p:nvSpPr>
        <p:spPr>
          <a:xfrm>
            <a:off x="5031475" y="3215066"/>
            <a:ext cx="891540" cy="891540"/>
          </a:xfrm>
          <a:prstGeom prst="ellipse">
            <a:avLst/>
          </a:prstGeom>
          <a:solidFill>
            <a:schemeClr val="accent5">
              <a:lumMod val="40000"/>
              <a:lumOff val="60000"/>
            </a:schemeClr>
          </a:solidFill>
        </p:spPr>
        <p:txBody>
          <a:bodyPr lIns="0" tIns="91440" rIns="0">
            <a:normAutofit/>
          </a:bodyPr>
          <a:lstStyle>
            <a:lvl1pPr marL="0" indent="0" algn="ctr">
              <a:buNone/>
              <a:defRPr sz="900" b="1">
                <a:latin typeface="+mn-lt"/>
              </a:defRPr>
            </a:lvl1pPr>
          </a:lstStyle>
          <a:p>
            <a:pPr lvl="0"/>
            <a:r>
              <a:rPr lang="en-US"/>
              <a:t>Click to add text</a:t>
            </a:r>
          </a:p>
        </p:txBody>
      </p:sp>
      <p:sp>
        <p:nvSpPr>
          <p:cNvPr id="67" name="Text Placeholder 54">
            <a:extLst>
              <a:ext uri="{FF2B5EF4-FFF2-40B4-BE49-F238E27FC236}">
                <a16:creationId xmlns:a16="http://schemas.microsoft.com/office/drawing/2014/main" id="{87697604-99F4-F3ED-2CEA-028184FF5E92}"/>
              </a:ext>
            </a:extLst>
          </p:cNvPr>
          <p:cNvSpPr>
            <a:spLocks noGrp="1"/>
          </p:cNvSpPr>
          <p:nvPr>
            <p:ph type="body" sz="quarter" idx="27" hasCustomPrompt="1"/>
          </p:nvPr>
        </p:nvSpPr>
        <p:spPr>
          <a:xfrm>
            <a:off x="5122910" y="3688912"/>
            <a:ext cx="710034" cy="280511"/>
          </a:xfrm>
        </p:spPr>
        <p:txBody>
          <a:bodyPr lIns="0" rIns="0">
            <a:noAutofit/>
          </a:bodyPr>
          <a:lstStyle>
            <a:lvl1pPr marL="0" indent="0" algn="ctr">
              <a:buNone/>
              <a:defRPr sz="750">
                <a:solidFill>
                  <a:schemeClr val="accent5">
                    <a:lumMod val="50000"/>
                  </a:schemeClr>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add text</a:t>
            </a:r>
          </a:p>
        </p:txBody>
      </p:sp>
      <p:sp>
        <p:nvSpPr>
          <p:cNvPr id="7" name="Text Placeholder 52">
            <a:extLst>
              <a:ext uri="{FF2B5EF4-FFF2-40B4-BE49-F238E27FC236}">
                <a16:creationId xmlns:a16="http://schemas.microsoft.com/office/drawing/2014/main" id="{82811A69-C44D-E0D9-82E6-F7539BF61275}"/>
              </a:ext>
            </a:extLst>
          </p:cNvPr>
          <p:cNvSpPr>
            <a:spLocks noGrp="1"/>
          </p:cNvSpPr>
          <p:nvPr>
            <p:ph type="body" sz="quarter" idx="54" hasCustomPrompt="1"/>
          </p:nvPr>
        </p:nvSpPr>
        <p:spPr>
          <a:xfrm>
            <a:off x="5935225" y="656387"/>
            <a:ext cx="685800" cy="685800"/>
          </a:xfrm>
          <a:prstGeom prst="ellipse">
            <a:avLst/>
          </a:prstGeom>
          <a:solidFill>
            <a:schemeClr val="accent3">
              <a:lumMod val="20000"/>
              <a:lumOff val="80000"/>
            </a:schemeClr>
          </a:solidFill>
        </p:spPr>
        <p:txBody>
          <a:bodyPr lIns="0" tIns="45720" rIns="0">
            <a:normAutofit/>
          </a:bodyPr>
          <a:lstStyle>
            <a:lvl1pPr marL="0" indent="0" algn="ctr">
              <a:buNone/>
              <a:defRPr sz="675" b="1">
                <a:latin typeface="+mn-lt"/>
              </a:defRPr>
            </a:lvl1pPr>
          </a:lstStyle>
          <a:p>
            <a:pPr lvl="0"/>
            <a:r>
              <a:rPr lang="en-US"/>
              <a:t>Click to add text</a:t>
            </a:r>
          </a:p>
        </p:txBody>
      </p:sp>
      <p:sp>
        <p:nvSpPr>
          <p:cNvPr id="9" name="Text Placeholder 54">
            <a:extLst>
              <a:ext uri="{FF2B5EF4-FFF2-40B4-BE49-F238E27FC236}">
                <a16:creationId xmlns:a16="http://schemas.microsoft.com/office/drawing/2014/main" id="{F006EDA9-819F-FE58-DAD1-97A5FC7770A4}"/>
              </a:ext>
            </a:extLst>
          </p:cNvPr>
          <p:cNvSpPr>
            <a:spLocks noGrp="1"/>
          </p:cNvSpPr>
          <p:nvPr>
            <p:ph type="body" sz="quarter" idx="55" hasCustomPrompt="1"/>
          </p:nvPr>
        </p:nvSpPr>
        <p:spPr>
          <a:xfrm>
            <a:off x="6006392" y="1019293"/>
            <a:ext cx="566974" cy="332519"/>
          </a:xfrm>
        </p:spPr>
        <p:txBody>
          <a:bodyPr lIns="0" tIns="0" rIns="0">
            <a:noAutofit/>
          </a:bodyPr>
          <a:lstStyle>
            <a:lvl1pPr marL="0" indent="0" algn="ctr">
              <a:buNone/>
              <a:defRPr sz="675">
                <a:solidFill>
                  <a:schemeClr val="accent3">
                    <a:lumMod val="50000"/>
                  </a:schemeClr>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add text</a:t>
            </a:r>
          </a:p>
        </p:txBody>
      </p:sp>
      <p:sp>
        <p:nvSpPr>
          <p:cNvPr id="64" name="Text Placeholder 52">
            <a:extLst>
              <a:ext uri="{FF2B5EF4-FFF2-40B4-BE49-F238E27FC236}">
                <a16:creationId xmlns:a16="http://schemas.microsoft.com/office/drawing/2014/main" id="{A47FCBB4-440E-68D8-9C0C-3401B15A6E45}"/>
              </a:ext>
            </a:extLst>
          </p:cNvPr>
          <p:cNvSpPr>
            <a:spLocks noGrp="1"/>
          </p:cNvSpPr>
          <p:nvPr>
            <p:ph type="body" sz="quarter" idx="24" hasCustomPrompt="1"/>
          </p:nvPr>
        </p:nvSpPr>
        <p:spPr>
          <a:xfrm>
            <a:off x="5926114" y="2187582"/>
            <a:ext cx="891540" cy="891540"/>
          </a:xfrm>
          <a:prstGeom prst="ellipse">
            <a:avLst/>
          </a:prstGeom>
          <a:solidFill>
            <a:schemeClr val="accent6">
              <a:lumMod val="40000"/>
              <a:lumOff val="60000"/>
            </a:schemeClr>
          </a:solidFill>
        </p:spPr>
        <p:txBody>
          <a:bodyPr lIns="0" tIns="91440" rIns="0">
            <a:normAutofit/>
          </a:bodyPr>
          <a:lstStyle>
            <a:lvl1pPr marL="0" indent="0" algn="ctr">
              <a:buNone/>
              <a:defRPr sz="900" b="1">
                <a:latin typeface="+mn-lt"/>
              </a:defRPr>
            </a:lvl1pPr>
          </a:lstStyle>
          <a:p>
            <a:pPr lvl="0"/>
            <a:r>
              <a:rPr lang="en-US"/>
              <a:t>Click to add text</a:t>
            </a:r>
          </a:p>
        </p:txBody>
      </p:sp>
      <p:sp>
        <p:nvSpPr>
          <p:cNvPr id="65" name="Text Placeholder 54">
            <a:extLst>
              <a:ext uri="{FF2B5EF4-FFF2-40B4-BE49-F238E27FC236}">
                <a16:creationId xmlns:a16="http://schemas.microsoft.com/office/drawing/2014/main" id="{9204EB5C-C435-F6E1-2FDE-163E3CB1C5A0}"/>
              </a:ext>
            </a:extLst>
          </p:cNvPr>
          <p:cNvSpPr>
            <a:spLocks noGrp="1"/>
          </p:cNvSpPr>
          <p:nvPr>
            <p:ph type="body" sz="quarter" idx="25" hasCustomPrompt="1"/>
          </p:nvPr>
        </p:nvSpPr>
        <p:spPr>
          <a:xfrm>
            <a:off x="5988835" y="2672502"/>
            <a:ext cx="779132" cy="234334"/>
          </a:xfrm>
        </p:spPr>
        <p:txBody>
          <a:bodyPr lIns="0" rIns="0">
            <a:noAutofit/>
          </a:bodyPr>
          <a:lstStyle>
            <a:lvl1pPr marL="0" indent="0" algn="ctr">
              <a:buNone/>
              <a:defRPr sz="750">
                <a:solidFill>
                  <a:schemeClr val="accent6">
                    <a:lumMod val="50000"/>
                  </a:schemeClr>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add text</a:t>
            </a:r>
          </a:p>
        </p:txBody>
      </p:sp>
      <p:sp>
        <p:nvSpPr>
          <p:cNvPr id="16" name="Text Placeholder 52">
            <a:extLst>
              <a:ext uri="{FF2B5EF4-FFF2-40B4-BE49-F238E27FC236}">
                <a16:creationId xmlns:a16="http://schemas.microsoft.com/office/drawing/2014/main" id="{63F46D58-E5BB-03D6-1727-D6B538B7F5A5}"/>
              </a:ext>
            </a:extLst>
          </p:cNvPr>
          <p:cNvSpPr>
            <a:spLocks noGrp="1"/>
          </p:cNvSpPr>
          <p:nvPr>
            <p:ph type="body" sz="quarter" idx="58" hasCustomPrompt="1"/>
          </p:nvPr>
        </p:nvSpPr>
        <p:spPr>
          <a:xfrm>
            <a:off x="6661547" y="1512856"/>
            <a:ext cx="685800" cy="685800"/>
          </a:xfrm>
          <a:prstGeom prst="ellipse">
            <a:avLst/>
          </a:prstGeom>
          <a:solidFill>
            <a:schemeClr val="accent6">
              <a:lumMod val="20000"/>
              <a:lumOff val="80000"/>
            </a:schemeClr>
          </a:solidFill>
        </p:spPr>
        <p:txBody>
          <a:bodyPr lIns="0" tIns="45720" rIns="0">
            <a:normAutofit/>
          </a:bodyPr>
          <a:lstStyle>
            <a:lvl1pPr marL="0" indent="0" algn="ctr">
              <a:buNone/>
              <a:defRPr sz="675" b="1">
                <a:latin typeface="+mn-lt"/>
              </a:defRPr>
            </a:lvl1pPr>
          </a:lstStyle>
          <a:p>
            <a:pPr lvl="0"/>
            <a:r>
              <a:rPr lang="en-US"/>
              <a:t>Click to add text</a:t>
            </a:r>
          </a:p>
        </p:txBody>
      </p:sp>
      <p:sp>
        <p:nvSpPr>
          <p:cNvPr id="17" name="Text Placeholder 54">
            <a:extLst>
              <a:ext uri="{FF2B5EF4-FFF2-40B4-BE49-F238E27FC236}">
                <a16:creationId xmlns:a16="http://schemas.microsoft.com/office/drawing/2014/main" id="{75228716-9846-49D6-A990-333A892BEE5D}"/>
              </a:ext>
            </a:extLst>
          </p:cNvPr>
          <p:cNvSpPr>
            <a:spLocks noGrp="1"/>
          </p:cNvSpPr>
          <p:nvPr>
            <p:ph type="body" sz="quarter" idx="59" hasCustomPrompt="1"/>
          </p:nvPr>
        </p:nvSpPr>
        <p:spPr>
          <a:xfrm>
            <a:off x="6719775" y="1895563"/>
            <a:ext cx="566974" cy="323861"/>
          </a:xfrm>
        </p:spPr>
        <p:txBody>
          <a:bodyPr lIns="0" tIns="0" rIns="0">
            <a:noAutofit/>
          </a:bodyPr>
          <a:lstStyle>
            <a:lvl1pPr marL="0" indent="0" algn="ctr">
              <a:buNone/>
              <a:defRPr sz="675">
                <a:solidFill>
                  <a:schemeClr val="accent6">
                    <a:lumMod val="50000"/>
                  </a:schemeClr>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add text</a:t>
            </a:r>
          </a:p>
        </p:txBody>
      </p:sp>
      <p:sp>
        <p:nvSpPr>
          <p:cNvPr id="84" name="Text Placeholder 52">
            <a:extLst>
              <a:ext uri="{FF2B5EF4-FFF2-40B4-BE49-F238E27FC236}">
                <a16:creationId xmlns:a16="http://schemas.microsoft.com/office/drawing/2014/main" id="{F60E31F9-09A8-D36B-F31E-5D9F6A107801}"/>
              </a:ext>
            </a:extLst>
          </p:cNvPr>
          <p:cNvSpPr>
            <a:spLocks noGrp="1"/>
          </p:cNvSpPr>
          <p:nvPr>
            <p:ph type="body" sz="quarter" idx="44" hasCustomPrompt="1"/>
          </p:nvPr>
        </p:nvSpPr>
        <p:spPr>
          <a:xfrm>
            <a:off x="7076357" y="2290452"/>
            <a:ext cx="685800" cy="685800"/>
          </a:xfrm>
          <a:prstGeom prst="ellipse">
            <a:avLst/>
          </a:prstGeom>
          <a:solidFill>
            <a:schemeClr val="accent6">
              <a:lumMod val="20000"/>
              <a:lumOff val="80000"/>
            </a:schemeClr>
          </a:solidFill>
        </p:spPr>
        <p:txBody>
          <a:bodyPr lIns="0" tIns="45720" rIns="0">
            <a:normAutofit/>
          </a:bodyPr>
          <a:lstStyle>
            <a:lvl1pPr marL="0" indent="0" algn="ctr">
              <a:buNone/>
              <a:defRPr sz="675" b="1">
                <a:latin typeface="+mn-lt"/>
              </a:defRPr>
            </a:lvl1pPr>
          </a:lstStyle>
          <a:p>
            <a:pPr lvl="0"/>
            <a:r>
              <a:rPr lang="en-US"/>
              <a:t>Click to add text</a:t>
            </a:r>
          </a:p>
        </p:txBody>
      </p:sp>
      <p:sp>
        <p:nvSpPr>
          <p:cNvPr id="85" name="Text Placeholder 54">
            <a:extLst>
              <a:ext uri="{FF2B5EF4-FFF2-40B4-BE49-F238E27FC236}">
                <a16:creationId xmlns:a16="http://schemas.microsoft.com/office/drawing/2014/main" id="{153F6B4E-43CD-FE67-A4F8-970E88223780}"/>
              </a:ext>
            </a:extLst>
          </p:cNvPr>
          <p:cNvSpPr>
            <a:spLocks noGrp="1"/>
          </p:cNvSpPr>
          <p:nvPr>
            <p:ph type="body" sz="quarter" idx="45" hasCustomPrompt="1"/>
          </p:nvPr>
        </p:nvSpPr>
        <p:spPr>
          <a:xfrm>
            <a:off x="7141054" y="2665717"/>
            <a:ext cx="566974" cy="323861"/>
          </a:xfrm>
        </p:spPr>
        <p:txBody>
          <a:bodyPr lIns="0" tIns="0" rIns="0">
            <a:noAutofit/>
          </a:bodyPr>
          <a:lstStyle>
            <a:lvl1pPr marL="0" indent="0" algn="ctr">
              <a:buNone/>
              <a:defRPr sz="675">
                <a:solidFill>
                  <a:schemeClr val="accent6">
                    <a:lumMod val="50000"/>
                  </a:schemeClr>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add text</a:t>
            </a:r>
          </a:p>
        </p:txBody>
      </p:sp>
      <p:sp>
        <p:nvSpPr>
          <p:cNvPr id="86" name="Text Placeholder 52">
            <a:extLst>
              <a:ext uri="{FF2B5EF4-FFF2-40B4-BE49-F238E27FC236}">
                <a16:creationId xmlns:a16="http://schemas.microsoft.com/office/drawing/2014/main" id="{0E2E379D-1729-12C2-97BC-53C1307FCFAE}"/>
              </a:ext>
            </a:extLst>
          </p:cNvPr>
          <p:cNvSpPr>
            <a:spLocks noGrp="1"/>
          </p:cNvSpPr>
          <p:nvPr>
            <p:ph type="body" sz="quarter" idx="46" hasCustomPrompt="1"/>
          </p:nvPr>
        </p:nvSpPr>
        <p:spPr>
          <a:xfrm>
            <a:off x="6677390" y="3033742"/>
            <a:ext cx="685800" cy="685800"/>
          </a:xfrm>
          <a:prstGeom prst="ellipse">
            <a:avLst/>
          </a:prstGeom>
          <a:solidFill>
            <a:schemeClr val="accent6">
              <a:lumMod val="20000"/>
              <a:lumOff val="80000"/>
            </a:schemeClr>
          </a:solidFill>
        </p:spPr>
        <p:txBody>
          <a:bodyPr lIns="0" tIns="45720" rIns="0">
            <a:normAutofit/>
          </a:bodyPr>
          <a:lstStyle>
            <a:lvl1pPr marL="0" indent="0" algn="ctr">
              <a:buNone/>
              <a:defRPr sz="675" b="1">
                <a:latin typeface="+mn-lt"/>
              </a:defRPr>
            </a:lvl1pPr>
          </a:lstStyle>
          <a:p>
            <a:pPr lvl="0"/>
            <a:r>
              <a:rPr lang="en-US"/>
              <a:t>Click to add text</a:t>
            </a:r>
          </a:p>
        </p:txBody>
      </p:sp>
      <p:sp>
        <p:nvSpPr>
          <p:cNvPr id="87" name="Text Placeholder 54">
            <a:extLst>
              <a:ext uri="{FF2B5EF4-FFF2-40B4-BE49-F238E27FC236}">
                <a16:creationId xmlns:a16="http://schemas.microsoft.com/office/drawing/2014/main" id="{2A616659-5D3F-8832-A1E1-CE3F177A3D49}"/>
              </a:ext>
            </a:extLst>
          </p:cNvPr>
          <p:cNvSpPr>
            <a:spLocks noGrp="1"/>
          </p:cNvSpPr>
          <p:nvPr>
            <p:ph type="body" sz="quarter" idx="47" hasCustomPrompt="1"/>
          </p:nvPr>
        </p:nvSpPr>
        <p:spPr>
          <a:xfrm>
            <a:off x="6722677" y="3396647"/>
            <a:ext cx="609359" cy="257775"/>
          </a:xfrm>
        </p:spPr>
        <p:txBody>
          <a:bodyPr lIns="0" tIns="0" rIns="0">
            <a:noAutofit/>
          </a:bodyPr>
          <a:lstStyle>
            <a:lvl1pPr marL="0" indent="0" algn="ctr">
              <a:buNone/>
              <a:defRPr sz="675">
                <a:solidFill>
                  <a:schemeClr val="accent6">
                    <a:lumMod val="50000"/>
                  </a:schemeClr>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add text</a:t>
            </a:r>
          </a:p>
        </p:txBody>
      </p:sp>
    </p:spTree>
    <p:extLst>
      <p:ext uri="{BB962C8B-B14F-4D97-AF65-F5344CB8AC3E}">
        <p14:creationId xmlns:p14="http://schemas.microsoft.com/office/powerpoint/2010/main" val="9766075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descr="hibd.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57901" y="4979059"/>
            <a:ext cx="551332" cy="159439"/>
          </a:xfrm>
          <a:prstGeom prst="rect">
            <a:avLst/>
          </a:prstGeom>
        </p:spPr>
      </p:pic>
      <p:sp>
        <p:nvSpPr>
          <p:cNvPr id="7" name="Rectangle 6"/>
          <p:cNvSpPr/>
          <p:nvPr userDrawn="1"/>
        </p:nvSpPr>
        <p:spPr bwMode="auto">
          <a:xfrm>
            <a:off x="0" y="4983851"/>
            <a:ext cx="9144000" cy="172627"/>
          </a:xfrm>
          <a:prstGeom prst="rect">
            <a:avLst/>
          </a:prstGeom>
          <a:solidFill>
            <a:schemeClr val="tx2"/>
          </a:solidFill>
          <a:ln w="12700" cap="sq">
            <a:solidFill>
              <a:schemeClr val="tx1">
                <a:alpha val="25000"/>
              </a:schemeClr>
            </a:solidFill>
            <a:miter lim="800000"/>
            <a:headEnd type="none" w="sm" len="sm"/>
            <a:tailEnd type="none" w="sm" len="sm"/>
          </a:ln>
          <a:effectLst/>
        </p:spPr>
        <p:txBody>
          <a:bodyPr wrap="square" rtlCol="0" anchor="ctr">
            <a:noAutofit/>
          </a:bodyPr>
          <a:lstStyle/>
          <a:p>
            <a:pPr algn="ctr" eaLnBrk="0" hangingPunct="0">
              <a:lnSpc>
                <a:spcPct val="110000"/>
              </a:lnSpc>
              <a:spcBef>
                <a:spcPct val="20000"/>
              </a:spcBef>
            </a:pPr>
            <a:endParaRPr lang="en-US" dirty="0">
              <a:solidFill>
                <a:srgbClr val="000000"/>
              </a:solidFill>
            </a:endParaRPr>
          </a:p>
        </p:txBody>
      </p:sp>
      <p:sp>
        <p:nvSpPr>
          <p:cNvPr id="11" name="Rectangle 21"/>
          <p:cNvSpPr txBox="1">
            <a:spLocks noChangeArrowheads="1"/>
          </p:cNvSpPr>
          <p:nvPr userDrawn="1"/>
        </p:nvSpPr>
        <p:spPr bwMode="auto">
          <a:xfrm>
            <a:off x="0" y="4976754"/>
            <a:ext cx="9144000" cy="141094"/>
          </a:xfrm>
          <a:prstGeom prst="rect">
            <a:avLst/>
          </a:prstGeom>
          <a:noFill/>
          <a:ln w="12700" cap="sq">
            <a:noFill/>
            <a:miter lim="800000"/>
            <a:headEnd type="none" w="sm" len="sm"/>
            <a:tailEnd type="none" w="sm" len="sm"/>
          </a:ln>
          <a:effectLst/>
        </p:spPr>
        <p:txBody>
          <a:bodyPr vert="horz" wrap="square" lIns="91440" tIns="45720" rIns="91440" bIns="45720" numCol="1" anchor="ctr" anchorCtr="0" compatLnSpc="1">
            <a:prstTxWarp prst="textNoShape">
              <a:avLst/>
            </a:prstTxWarp>
          </a:bodyPr>
          <a:lstStyle>
            <a:defPPr>
              <a:defRPr lang="en-US"/>
            </a:defPPr>
            <a:lvl1pPr algn="r" rtl="0" eaLnBrk="0" fontAlgn="base" hangingPunct="0">
              <a:spcBef>
                <a:spcPct val="50000"/>
              </a:spcBef>
              <a:spcAft>
                <a:spcPct val="0"/>
              </a:spcAft>
              <a:defRPr sz="1000" b="1" kern="1200">
                <a:solidFill>
                  <a:srgbClr val="FFFFFF"/>
                </a:solidFill>
                <a:latin typeface="Calibri" pitchFamily="34" charset="0"/>
                <a:ea typeface="+mn-ea"/>
                <a:cs typeface="Calibri" pitchFamily="34" charset="0"/>
              </a:defRPr>
            </a:lvl1pPr>
            <a:lvl2pPr marL="457200" algn="l" rtl="0" fontAlgn="base">
              <a:spcBef>
                <a:spcPct val="0"/>
              </a:spcBef>
              <a:spcAft>
                <a:spcPct val="0"/>
              </a:spcAft>
              <a:defRPr sz="1600" b="1" kern="1200">
                <a:solidFill>
                  <a:schemeClr val="tx1"/>
                </a:solidFill>
                <a:latin typeface="Comic Sans MS" pitchFamily="66" charset="0"/>
                <a:ea typeface="+mn-ea"/>
                <a:cs typeface="+mn-cs"/>
              </a:defRPr>
            </a:lvl2pPr>
            <a:lvl3pPr marL="914400" algn="l" rtl="0" fontAlgn="base">
              <a:spcBef>
                <a:spcPct val="0"/>
              </a:spcBef>
              <a:spcAft>
                <a:spcPct val="0"/>
              </a:spcAft>
              <a:defRPr sz="1600" b="1" kern="1200">
                <a:solidFill>
                  <a:schemeClr val="tx1"/>
                </a:solidFill>
                <a:latin typeface="Comic Sans MS" pitchFamily="66" charset="0"/>
                <a:ea typeface="+mn-ea"/>
                <a:cs typeface="+mn-cs"/>
              </a:defRPr>
            </a:lvl3pPr>
            <a:lvl4pPr marL="1371600" algn="l" rtl="0" fontAlgn="base">
              <a:spcBef>
                <a:spcPct val="0"/>
              </a:spcBef>
              <a:spcAft>
                <a:spcPct val="0"/>
              </a:spcAft>
              <a:defRPr sz="1600" b="1" kern="1200">
                <a:solidFill>
                  <a:schemeClr val="tx1"/>
                </a:solidFill>
                <a:latin typeface="Comic Sans MS" pitchFamily="66" charset="0"/>
                <a:ea typeface="+mn-ea"/>
                <a:cs typeface="+mn-cs"/>
              </a:defRPr>
            </a:lvl4pPr>
            <a:lvl5pPr marL="1828800" algn="l" rtl="0" fontAlgn="base">
              <a:spcBef>
                <a:spcPct val="0"/>
              </a:spcBef>
              <a:spcAft>
                <a:spcPct val="0"/>
              </a:spcAft>
              <a:defRPr sz="1600" b="1" kern="1200">
                <a:solidFill>
                  <a:schemeClr val="tx1"/>
                </a:solidFill>
                <a:latin typeface="Comic Sans MS" pitchFamily="66" charset="0"/>
                <a:ea typeface="+mn-ea"/>
                <a:cs typeface="+mn-cs"/>
              </a:defRPr>
            </a:lvl5pPr>
            <a:lvl6pPr marL="2286000" algn="l" defTabSz="914400" rtl="0" eaLnBrk="1" latinLnBrk="0" hangingPunct="1">
              <a:defRPr sz="1600" b="1" kern="1200">
                <a:solidFill>
                  <a:schemeClr val="tx1"/>
                </a:solidFill>
                <a:latin typeface="Comic Sans MS" pitchFamily="66" charset="0"/>
                <a:ea typeface="+mn-ea"/>
                <a:cs typeface="+mn-cs"/>
              </a:defRPr>
            </a:lvl6pPr>
            <a:lvl7pPr marL="2743200" algn="l" defTabSz="914400" rtl="0" eaLnBrk="1" latinLnBrk="0" hangingPunct="1">
              <a:defRPr sz="1600" b="1" kern="1200">
                <a:solidFill>
                  <a:schemeClr val="tx1"/>
                </a:solidFill>
                <a:latin typeface="Comic Sans MS" pitchFamily="66" charset="0"/>
                <a:ea typeface="+mn-ea"/>
                <a:cs typeface="+mn-cs"/>
              </a:defRPr>
            </a:lvl7pPr>
            <a:lvl8pPr marL="3200400" algn="l" defTabSz="914400" rtl="0" eaLnBrk="1" latinLnBrk="0" hangingPunct="1">
              <a:defRPr sz="1600" b="1" kern="1200">
                <a:solidFill>
                  <a:schemeClr val="tx1"/>
                </a:solidFill>
                <a:latin typeface="Comic Sans MS" pitchFamily="66" charset="0"/>
                <a:ea typeface="+mn-ea"/>
                <a:cs typeface="+mn-cs"/>
              </a:defRPr>
            </a:lvl8pPr>
            <a:lvl9pPr marL="3657600" algn="l" defTabSz="914400" rtl="0" eaLnBrk="1" latinLnBrk="0" hangingPunct="1">
              <a:defRPr sz="1600" b="1" kern="1200">
                <a:solidFill>
                  <a:schemeClr val="tx1"/>
                </a:solidFill>
                <a:latin typeface="Comic Sans MS" pitchFamily="66" charset="0"/>
                <a:ea typeface="+mn-ea"/>
                <a:cs typeface="+mn-cs"/>
              </a:defRPr>
            </a:lvl9pPr>
          </a:lstStyle>
          <a:p>
            <a:pPr algn="ctr">
              <a:defRPr/>
            </a:pPr>
            <a:endParaRPr lang="en-US" dirty="0"/>
          </a:p>
        </p:txBody>
      </p:sp>
      <p:sp>
        <p:nvSpPr>
          <p:cNvPr id="40968" name="Rectangle 18"/>
          <p:cNvSpPr>
            <a:spLocks noGrp="1" noChangeArrowheads="1"/>
          </p:cNvSpPr>
          <p:nvPr>
            <p:ph type="body" idx="1"/>
          </p:nvPr>
        </p:nvSpPr>
        <p:spPr bwMode="auto">
          <a:xfrm>
            <a:off x="590204" y="773084"/>
            <a:ext cx="7867996" cy="3940233"/>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342900" lvl="0" indent="-342900" algn="l" rtl="0" eaLnBrk="1" fontAlgn="base" hangingPunct="1">
              <a:lnSpc>
                <a:spcPct val="120000"/>
              </a:lnSpc>
              <a:spcBef>
                <a:spcPct val="20000"/>
              </a:spcBef>
              <a:spcAft>
                <a:spcPct val="0"/>
              </a:spcAft>
              <a:buClr>
                <a:srgbClr val="1F497D"/>
              </a:buClr>
              <a:buFont typeface="Wingdings" pitchFamily="2" charset="2"/>
              <a:buChar char="§"/>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p:cNvSpPr/>
          <p:nvPr userDrawn="1"/>
        </p:nvSpPr>
        <p:spPr bwMode="auto">
          <a:xfrm>
            <a:off x="0" y="25"/>
            <a:ext cx="9144000" cy="55841"/>
          </a:xfrm>
          <a:prstGeom prst="rect">
            <a:avLst/>
          </a:prstGeom>
          <a:solidFill>
            <a:schemeClr val="tx2"/>
          </a:solidFill>
          <a:ln w="12700" cap="sq">
            <a:solidFill>
              <a:schemeClr val="tx1">
                <a:alpha val="25000"/>
              </a:schemeClr>
            </a:solidFill>
            <a:miter lim="800000"/>
            <a:headEnd type="none" w="sm" len="sm"/>
            <a:tailEnd type="none" w="sm" len="sm"/>
          </a:ln>
          <a:effectLst/>
        </p:spPr>
        <p:txBody>
          <a:bodyPr wrap="square" rtlCol="0" anchor="ctr">
            <a:noAutofit/>
          </a:bodyPr>
          <a:lstStyle/>
          <a:p>
            <a:pPr algn="ctr" eaLnBrk="0" hangingPunct="0">
              <a:lnSpc>
                <a:spcPct val="110000"/>
              </a:lnSpc>
              <a:spcBef>
                <a:spcPct val="20000"/>
              </a:spcBef>
            </a:pPr>
            <a:endParaRPr lang="en-US" dirty="0">
              <a:solidFill>
                <a:srgbClr val="CD052B"/>
              </a:solidFill>
              <a:latin typeface="Calibri"/>
            </a:endParaRPr>
          </a:p>
        </p:txBody>
      </p:sp>
      <p:sp>
        <p:nvSpPr>
          <p:cNvPr id="21" name="Rectangle 21"/>
          <p:cNvSpPr txBox="1">
            <a:spLocks noChangeArrowheads="1"/>
          </p:cNvSpPr>
          <p:nvPr userDrawn="1"/>
        </p:nvSpPr>
        <p:spPr bwMode="auto">
          <a:xfrm>
            <a:off x="8543975" y="4969893"/>
            <a:ext cx="600075" cy="160931"/>
          </a:xfrm>
          <a:prstGeom prst="rect">
            <a:avLst/>
          </a:prstGeom>
          <a:noFill/>
          <a:ln w="12700" cap="sq">
            <a:noFill/>
            <a:miter lim="800000"/>
            <a:headEnd type="none" w="sm" len="sm"/>
            <a:tailEnd type="none" w="sm" len="sm"/>
          </a:ln>
          <a:effectLst/>
        </p:spPr>
        <p:txBody>
          <a:bodyPr vert="horz" wrap="square" lIns="91440" tIns="45720" rIns="91440" bIns="45720" numCol="1" anchor="ctr" anchorCtr="0" compatLnSpc="1">
            <a:prstTxWarp prst="textNoShape">
              <a:avLst/>
            </a:prstTxWarp>
          </a:bodyPr>
          <a:lstStyle>
            <a:defPPr>
              <a:defRPr lang="en-US"/>
            </a:defPPr>
            <a:lvl1pPr algn="r" rtl="0" eaLnBrk="0" fontAlgn="base" hangingPunct="0">
              <a:spcBef>
                <a:spcPct val="50000"/>
              </a:spcBef>
              <a:spcAft>
                <a:spcPct val="0"/>
              </a:spcAft>
              <a:defRPr sz="1200" b="1" kern="1200">
                <a:solidFill>
                  <a:srgbClr val="FFFFFF"/>
                </a:solidFill>
                <a:latin typeface="Calibri" pitchFamily="34" charset="0"/>
                <a:ea typeface="+mn-ea"/>
                <a:cs typeface="Calibri" pitchFamily="34" charset="0"/>
              </a:defRPr>
            </a:lvl1pPr>
            <a:lvl2pPr marL="457200" algn="l" rtl="0" fontAlgn="base">
              <a:spcBef>
                <a:spcPct val="0"/>
              </a:spcBef>
              <a:spcAft>
                <a:spcPct val="0"/>
              </a:spcAft>
              <a:defRPr sz="1600" b="1" kern="1200">
                <a:solidFill>
                  <a:schemeClr val="tx1"/>
                </a:solidFill>
                <a:latin typeface="Comic Sans MS" pitchFamily="66" charset="0"/>
                <a:ea typeface="+mn-ea"/>
                <a:cs typeface="+mn-cs"/>
              </a:defRPr>
            </a:lvl2pPr>
            <a:lvl3pPr marL="914400" algn="l" rtl="0" fontAlgn="base">
              <a:spcBef>
                <a:spcPct val="0"/>
              </a:spcBef>
              <a:spcAft>
                <a:spcPct val="0"/>
              </a:spcAft>
              <a:defRPr sz="1600" b="1" kern="1200">
                <a:solidFill>
                  <a:schemeClr val="tx1"/>
                </a:solidFill>
                <a:latin typeface="Comic Sans MS" pitchFamily="66" charset="0"/>
                <a:ea typeface="+mn-ea"/>
                <a:cs typeface="+mn-cs"/>
              </a:defRPr>
            </a:lvl3pPr>
            <a:lvl4pPr marL="1371600" algn="l" rtl="0" fontAlgn="base">
              <a:spcBef>
                <a:spcPct val="0"/>
              </a:spcBef>
              <a:spcAft>
                <a:spcPct val="0"/>
              </a:spcAft>
              <a:defRPr sz="1600" b="1" kern="1200">
                <a:solidFill>
                  <a:schemeClr val="tx1"/>
                </a:solidFill>
                <a:latin typeface="Comic Sans MS" pitchFamily="66" charset="0"/>
                <a:ea typeface="+mn-ea"/>
                <a:cs typeface="+mn-cs"/>
              </a:defRPr>
            </a:lvl4pPr>
            <a:lvl5pPr marL="1828800" algn="l" rtl="0" fontAlgn="base">
              <a:spcBef>
                <a:spcPct val="0"/>
              </a:spcBef>
              <a:spcAft>
                <a:spcPct val="0"/>
              </a:spcAft>
              <a:defRPr sz="1600" b="1" kern="1200">
                <a:solidFill>
                  <a:schemeClr val="tx1"/>
                </a:solidFill>
                <a:latin typeface="Comic Sans MS" pitchFamily="66" charset="0"/>
                <a:ea typeface="+mn-ea"/>
                <a:cs typeface="+mn-cs"/>
              </a:defRPr>
            </a:lvl5pPr>
            <a:lvl6pPr marL="2286000" algn="l" defTabSz="914400" rtl="0" eaLnBrk="1" latinLnBrk="0" hangingPunct="1">
              <a:defRPr sz="1600" b="1" kern="1200">
                <a:solidFill>
                  <a:schemeClr val="tx1"/>
                </a:solidFill>
                <a:latin typeface="Comic Sans MS" pitchFamily="66" charset="0"/>
                <a:ea typeface="+mn-ea"/>
                <a:cs typeface="+mn-cs"/>
              </a:defRPr>
            </a:lvl6pPr>
            <a:lvl7pPr marL="2743200" algn="l" defTabSz="914400" rtl="0" eaLnBrk="1" latinLnBrk="0" hangingPunct="1">
              <a:defRPr sz="1600" b="1" kern="1200">
                <a:solidFill>
                  <a:schemeClr val="tx1"/>
                </a:solidFill>
                <a:latin typeface="Comic Sans MS" pitchFamily="66" charset="0"/>
                <a:ea typeface="+mn-ea"/>
                <a:cs typeface="+mn-cs"/>
              </a:defRPr>
            </a:lvl7pPr>
            <a:lvl8pPr marL="3200400" algn="l" defTabSz="914400" rtl="0" eaLnBrk="1" latinLnBrk="0" hangingPunct="1">
              <a:defRPr sz="1600" b="1" kern="1200">
                <a:solidFill>
                  <a:schemeClr val="tx1"/>
                </a:solidFill>
                <a:latin typeface="Comic Sans MS" pitchFamily="66" charset="0"/>
                <a:ea typeface="+mn-ea"/>
                <a:cs typeface="+mn-cs"/>
              </a:defRPr>
            </a:lvl8pPr>
            <a:lvl9pPr marL="3657600" algn="l" defTabSz="914400" rtl="0" eaLnBrk="1" latinLnBrk="0" hangingPunct="1">
              <a:defRPr sz="1600" b="1" kern="1200">
                <a:solidFill>
                  <a:schemeClr val="tx1"/>
                </a:solidFill>
                <a:latin typeface="Comic Sans MS" pitchFamily="66" charset="0"/>
                <a:ea typeface="+mn-ea"/>
                <a:cs typeface="+mn-cs"/>
              </a:defRPr>
            </a:lvl9pPr>
          </a:lstStyle>
          <a:p>
            <a:pPr>
              <a:defRPr/>
            </a:pPr>
            <a:fld id="{8138377F-5938-4BA9-803E-C530EB23E949}" type="slidenum">
              <a:rPr lang="en-US" smtClean="0"/>
              <a:pPr>
                <a:defRPr/>
              </a:pPr>
              <a:t>‹#›</a:t>
            </a:fld>
            <a:endParaRPr lang="en-US" dirty="0"/>
          </a:p>
        </p:txBody>
      </p:sp>
      <p:sp>
        <p:nvSpPr>
          <p:cNvPr id="8" name="Rectangle 21"/>
          <p:cNvSpPr txBox="1">
            <a:spLocks noChangeArrowheads="1"/>
          </p:cNvSpPr>
          <p:nvPr userDrawn="1"/>
        </p:nvSpPr>
        <p:spPr bwMode="auto">
          <a:xfrm>
            <a:off x="1930" y="4969893"/>
            <a:ext cx="2757162" cy="206205"/>
          </a:xfrm>
          <a:prstGeom prst="rect">
            <a:avLst/>
          </a:prstGeom>
          <a:noFill/>
          <a:ln w="12700" cap="sq">
            <a:noFill/>
            <a:miter lim="800000"/>
            <a:headEnd type="none" w="sm" len="sm"/>
            <a:tailEnd type="none" w="sm" len="sm"/>
          </a:ln>
          <a:effectLst/>
        </p:spPr>
        <p:txBody>
          <a:bodyPr vert="horz" wrap="square" lIns="91440" tIns="45720" rIns="91440" bIns="45720" numCol="1" anchor="ctr" anchorCtr="0" compatLnSpc="1">
            <a:prstTxWarp prst="textNoShape">
              <a:avLst/>
            </a:prstTxWarp>
          </a:bodyPr>
          <a:lstStyle>
            <a:defPPr>
              <a:defRPr lang="en-US"/>
            </a:defPPr>
            <a:lvl1pPr algn="r" rtl="0" eaLnBrk="0" fontAlgn="base" hangingPunct="0">
              <a:spcBef>
                <a:spcPct val="50000"/>
              </a:spcBef>
              <a:spcAft>
                <a:spcPct val="0"/>
              </a:spcAft>
              <a:defRPr sz="1000" b="1" kern="1200">
                <a:solidFill>
                  <a:srgbClr val="FFFFFF"/>
                </a:solidFill>
                <a:latin typeface="Calibri" pitchFamily="34" charset="0"/>
                <a:ea typeface="+mn-ea"/>
                <a:cs typeface="Calibri" pitchFamily="34" charset="0"/>
              </a:defRPr>
            </a:lvl1pPr>
            <a:lvl2pPr marL="457200" algn="l" rtl="0" fontAlgn="base">
              <a:spcBef>
                <a:spcPct val="0"/>
              </a:spcBef>
              <a:spcAft>
                <a:spcPct val="0"/>
              </a:spcAft>
              <a:defRPr sz="1600" b="1" kern="1200">
                <a:solidFill>
                  <a:schemeClr val="tx1"/>
                </a:solidFill>
                <a:latin typeface="Comic Sans MS" pitchFamily="66" charset="0"/>
                <a:ea typeface="+mn-ea"/>
                <a:cs typeface="+mn-cs"/>
              </a:defRPr>
            </a:lvl2pPr>
            <a:lvl3pPr marL="914400" algn="l" rtl="0" fontAlgn="base">
              <a:spcBef>
                <a:spcPct val="0"/>
              </a:spcBef>
              <a:spcAft>
                <a:spcPct val="0"/>
              </a:spcAft>
              <a:defRPr sz="1600" b="1" kern="1200">
                <a:solidFill>
                  <a:schemeClr val="tx1"/>
                </a:solidFill>
                <a:latin typeface="Comic Sans MS" pitchFamily="66" charset="0"/>
                <a:ea typeface="+mn-ea"/>
                <a:cs typeface="+mn-cs"/>
              </a:defRPr>
            </a:lvl3pPr>
            <a:lvl4pPr marL="1371600" algn="l" rtl="0" fontAlgn="base">
              <a:spcBef>
                <a:spcPct val="0"/>
              </a:spcBef>
              <a:spcAft>
                <a:spcPct val="0"/>
              </a:spcAft>
              <a:defRPr sz="1600" b="1" kern="1200">
                <a:solidFill>
                  <a:schemeClr val="tx1"/>
                </a:solidFill>
                <a:latin typeface="Comic Sans MS" pitchFamily="66" charset="0"/>
                <a:ea typeface="+mn-ea"/>
                <a:cs typeface="+mn-cs"/>
              </a:defRPr>
            </a:lvl4pPr>
            <a:lvl5pPr marL="1828800" algn="l" rtl="0" fontAlgn="base">
              <a:spcBef>
                <a:spcPct val="0"/>
              </a:spcBef>
              <a:spcAft>
                <a:spcPct val="0"/>
              </a:spcAft>
              <a:defRPr sz="1600" b="1" kern="1200">
                <a:solidFill>
                  <a:schemeClr val="tx1"/>
                </a:solidFill>
                <a:latin typeface="Comic Sans MS" pitchFamily="66" charset="0"/>
                <a:ea typeface="+mn-ea"/>
                <a:cs typeface="+mn-cs"/>
              </a:defRPr>
            </a:lvl5pPr>
            <a:lvl6pPr marL="2286000" algn="l" defTabSz="914400" rtl="0" eaLnBrk="1" latinLnBrk="0" hangingPunct="1">
              <a:defRPr sz="1600" b="1" kern="1200">
                <a:solidFill>
                  <a:schemeClr val="tx1"/>
                </a:solidFill>
                <a:latin typeface="Comic Sans MS" pitchFamily="66" charset="0"/>
                <a:ea typeface="+mn-ea"/>
                <a:cs typeface="+mn-cs"/>
              </a:defRPr>
            </a:lvl6pPr>
            <a:lvl7pPr marL="2743200" algn="l" defTabSz="914400" rtl="0" eaLnBrk="1" latinLnBrk="0" hangingPunct="1">
              <a:defRPr sz="1600" b="1" kern="1200">
                <a:solidFill>
                  <a:schemeClr val="tx1"/>
                </a:solidFill>
                <a:latin typeface="Comic Sans MS" pitchFamily="66" charset="0"/>
                <a:ea typeface="+mn-ea"/>
                <a:cs typeface="+mn-cs"/>
              </a:defRPr>
            </a:lvl7pPr>
            <a:lvl8pPr marL="3200400" algn="l" defTabSz="914400" rtl="0" eaLnBrk="1" latinLnBrk="0" hangingPunct="1">
              <a:defRPr sz="1600" b="1" kern="1200">
                <a:solidFill>
                  <a:schemeClr val="tx1"/>
                </a:solidFill>
                <a:latin typeface="Comic Sans MS" pitchFamily="66" charset="0"/>
                <a:ea typeface="+mn-ea"/>
                <a:cs typeface="+mn-cs"/>
              </a:defRPr>
            </a:lvl8pPr>
            <a:lvl9pPr marL="3657600" algn="l" defTabSz="914400" rtl="0" eaLnBrk="1" latinLnBrk="0" hangingPunct="1">
              <a:defRPr sz="1600" b="1" kern="1200">
                <a:solidFill>
                  <a:schemeClr val="tx1"/>
                </a:solidFill>
                <a:latin typeface="Comic Sans MS" pitchFamily="66" charset="0"/>
                <a:ea typeface="+mn-ea"/>
                <a:cs typeface="+mn-cs"/>
              </a:defRPr>
            </a:lvl9pPr>
          </a:lstStyle>
          <a:p>
            <a:pPr algn="l">
              <a:defRPr/>
            </a:pPr>
            <a:r>
              <a:rPr lang="en-US" sz="1200" dirty="0"/>
              <a:t>Network Based Computing</a:t>
            </a:r>
            <a:r>
              <a:rPr lang="en-US" sz="1200" baseline="0" dirty="0"/>
              <a:t> Laboratory</a:t>
            </a:r>
            <a:endParaRPr lang="en-US" dirty="0"/>
          </a:p>
        </p:txBody>
      </p:sp>
      <p:sp>
        <p:nvSpPr>
          <p:cNvPr id="9" name="Rectangle 21"/>
          <p:cNvSpPr txBox="1">
            <a:spLocks noChangeArrowheads="1"/>
          </p:cNvSpPr>
          <p:nvPr userDrawn="1"/>
        </p:nvSpPr>
        <p:spPr bwMode="auto">
          <a:xfrm>
            <a:off x="3440006" y="5010139"/>
            <a:ext cx="2263988" cy="129565"/>
          </a:xfrm>
          <a:prstGeom prst="rect">
            <a:avLst/>
          </a:prstGeom>
          <a:noFill/>
          <a:ln w="12700" cap="sq">
            <a:noFill/>
            <a:miter lim="800000"/>
            <a:headEnd type="none" w="sm" len="sm"/>
            <a:tailEnd type="none" w="sm" len="sm"/>
          </a:ln>
          <a:effectLst/>
        </p:spPr>
        <p:txBody>
          <a:bodyPr vert="horz" wrap="square" lIns="91440" tIns="45720" rIns="91440" bIns="45720" numCol="1" anchor="ctr" anchorCtr="0" compatLnSpc="1">
            <a:prstTxWarp prst="textNoShape">
              <a:avLst/>
            </a:prstTxWarp>
          </a:bodyPr>
          <a:lstStyle>
            <a:defPPr>
              <a:defRPr lang="en-US"/>
            </a:defPPr>
            <a:lvl1pPr algn="r" rtl="0" eaLnBrk="0" fontAlgn="base" hangingPunct="0">
              <a:spcBef>
                <a:spcPct val="50000"/>
              </a:spcBef>
              <a:spcAft>
                <a:spcPct val="0"/>
              </a:spcAft>
              <a:defRPr sz="1000" b="1" kern="1200">
                <a:solidFill>
                  <a:srgbClr val="FFFFFF"/>
                </a:solidFill>
                <a:latin typeface="Calibri" pitchFamily="34" charset="0"/>
                <a:ea typeface="+mn-ea"/>
                <a:cs typeface="Calibri" pitchFamily="34" charset="0"/>
              </a:defRPr>
            </a:lvl1pPr>
            <a:lvl2pPr marL="457200" algn="l" rtl="0" fontAlgn="base">
              <a:spcBef>
                <a:spcPct val="0"/>
              </a:spcBef>
              <a:spcAft>
                <a:spcPct val="0"/>
              </a:spcAft>
              <a:defRPr sz="1600" b="1" kern="1200">
                <a:solidFill>
                  <a:schemeClr val="tx1"/>
                </a:solidFill>
                <a:latin typeface="Comic Sans MS" pitchFamily="66" charset="0"/>
                <a:ea typeface="+mn-ea"/>
                <a:cs typeface="+mn-cs"/>
              </a:defRPr>
            </a:lvl2pPr>
            <a:lvl3pPr marL="914400" algn="l" rtl="0" fontAlgn="base">
              <a:spcBef>
                <a:spcPct val="0"/>
              </a:spcBef>
              <a:spcAft>
                <a:spcPct val="0"/>
              </a:spcAft>
              <a:defRPr sz="1600" b="1" kern="1200">
                <a:solidFill>
                  <a:schemeClr val="tx1"/>
                </a:solidFill>
                <a:latin typeface="Comic Sans MS" pitchFamily="66" charset="0"/>
                <a:ea typeface="+mn-ea"/>
                <a:cs typeface="+mn-cs"/>
              </a:defRPr>
            </a:lvl3pPr>
            <a:lvl4pPr marL="1371600" algn="l" rtl="0" fontAlgn="base">
              <a:spcBef>
                <a:spcPct val="0"/>
              </a:spcBef>
              <a:spcAft>
                <a:spcPct val="0"/>
              </a:spcAft>
              <a:defRPr sz="1600" b="1" kern="1200">
                <a:solidFill>
                  <a:schemeClr val="tx1"/>
                </a:solidFill>
                <a:latin typeface="Comic Sans MS" pitchFamily="66" charset="0"/>
                <a:ea typeface="+mn-ea"/>
                <a:cs typeface="+mn-cs"/>
              </a:defRPr>
            </a:lvl4pPr>
            <a:lvl5pPr marL="1828800" algn="l" rtl="0" fontAlgn="base">
              <a:spcBef>
                <a:spcPct val="0"/>
              </a:spcBef>
              <a:spcAft>
                <a:spcPct val="0"/>
              </a:spcAft>
              <a:defRPr sz="1600" b="1" kern="1200">
                <a:solidFill>
                  <a:schemeClr val="tx1"/>
                </a:solidFill>
                <a:latin typeface="Comic Sans MS" pitchFamily="66" charset="0"/>
                <a:ea typeface="+mn-ea"/>
                <a:cs typeface="+mn-cs"/>
              </a:defRPr>
            </a:lvl5pPr>
            <a:lvl6pPr marL="2286000" algn="l" defTabSz="914400" rtl="0" eaLnBrk="1" latinLnBrk="0" hangingPunct="1">
              <a:defRPr sz="1600" b="1" kern="1200">
                <a:solidFill>
                  <a:schemeClr val="tx1"/>
                </a:solidFill>
                <a:latin typeface="Comic Sans MS" pitchFamily="66" charset="0"/>
                <a:ea typeface="+mn-ea"/>
                <a:cs typeface="+mn-cs"/>
              </a:defRPr>
            </a:lvl6pPr>
            <a:lvl7pPr marL="2743200" algn="l" defTabSz="914400" rtl="0" eaLnBrk="1" latinLnBrk="0" hangingPunct="1">
              <a:defRPr sz="1600" b="1" kern="1200">
                <a:solidFill>
                  <a:schemeClr val="tx1"/>
                </a:solidFill>
                <a:latin typeface="Comic Sans MS" pitchFamily="66" charset="0"/>
                <a:ea typeface="+mn-ea"/>
                <a:cs typeface="+mn-cs"/>
              </a:defRPr>
            </a:lvl7pPr>
            <a:lvl8pPr marL="3200400" algn="l" defTabSz="914400" rtl="0" eaLnBrk="1" latinLnBrk="0" hangingPunct="1">
              <a:defRPr sz="1600" b="1" kern="1200">
                <a:solidFill>
                  <a:schemeClr val="tx1"/>
                </a:solidFill>
                <a:latin typeface="Comic Sans MS" pitchFamily="66" charset="0"/>
                <a:ea typeface="+mn-ea"/>
                <a:cs typeface="+mn-cs"/>
              </a:defRPr>
            </a:lvl8pPr>
            <a:lvl9pPr marL="3657600" algn="l" defTabSz="914400" rtl="0" eaLnBrk="1" latinLnBrk="0" hangingPunct="1">
              <a:defRPr sz="1600" b="1" kern="1200">
                <a:solidFill>
                  <a:schemeClr val="tx1"/>
                </a:solidFill>
                <a:latin typeface="Comic Sans MS" pitchFamily="66" charset="0"/>
                <a:ea typeface="+mn-ea"/>
                <a:cs typeface="+mn-cs"/>
              </a:defRPr>
            </a:lvl9pPr>
          </a:lstStyle>
          <a:p>
            <a:pPr algn="ctr">
              <a:defRPr/>
            </a:pPr>
            <a:r>
              <a:rPr lang="en-US" sz="1200" baseline="0" dirty="0"/>
              <a:t>PPAM ‘24</a:t>
            </a:r>
            <a:endParaRPr lang="en-US" dirty="0"/>
          </a:p>
        </p:txBody>
      </p:sp>
    </p:spTree>
    <p:extLst>
      <p:ext uri="{BB962C8B-B14F-4D97-AF65-F5344CB8AC3E}">
        <p14:creationId xmlns:p14="http://schemas.microsoft.com/office/powerpoint/2010/main" val="1377343188"/>
      </p:ext>
    </p:extLst>
  </p:cSld>
  <p:clrMap bg1="lt1" tx1="dk1" bg2="lt2" tx2="dk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7" r:id="rId5"/>
    <p:sldLayoutId id="2147483954" r:id="rId6"/>
    <p:sldLayoutId id="2147483955" r:id="rId7"/>
    <p:sldLayoutId id="2147483956" r:id="rId8"/>
    <p:sldLayoutId id="2147483957" r:id="rId9"/>
  </p:sldLayoutIdLst>
  <p:hf sldNum="0" hdr="0" dt="0"/>
  <p:txStyles>
    <p:titleStyle>
      <a:lvl1pPr algn="ctr" rtl="0" eaLnBrk="0" fontAlgn="base" hangingPunct="0">
        <a:spcBef>
          <a:spcPct val="0"/>
        </a:spcBef>
        <a:spcAft>
          <a:spcPct val="0"/>
        </a:spcAft>
        <a:defRPr kumimoji="1" sz="3200" b="1">
          <a:solidFill>
            <a:schemeClr val="tx2"/>
          </a:solidFill>
          <a:latin typeface="Calibri" pitchFamily="34" charset="0"/>
          <a:ea typeface="+mj-ea"/>
          <a:cs typeface="Calibri" pitchFamily="34" charset="0"/>
        </a:defRPr>
      </a:lvl1pPr>
      <a:lvl2pPr algn="ctr" rtl="0" eaLnBrk="0" fontAlgn="base" hangingPunct="0">
        <a:spcBef>
          <a:spcPct val="0"/>
        </a:spcBef>
        <a:spcAft>
          <a:spcPct val="0"/>
        </a:spcAft>
        <a:defRPr kumimoji="1" sz="3200" b="1">
          <a:solidFill>
            <a:schemeClr val="tx2"/>
          </a:solidFill>
          <a:latin typeface="Comic Sans MS" pitchFamily="66" charset="0"/>
        </a:defRPr>
      </a:lvl2pPr>
      <a:lvl3pPr algn="ctr" rtl="0" eaLnBrk="0" fontAlgn="base" hangingPunct="0">
        <a:spcBef>
          <a:spcPct val="0"/>
        </a:spcBef>
        <a:spcAft>
          <a:spcPct val="0"/>
        </a:spcAft>
        <a:defRPr kumimoji="1" sz="3200" b="1">
          <a:solidFill>
            <a:schemeClr val="tx2"/>
          </a:solidFill>
          <a:latin typeface="Comic Sans MS" pitchFamily="66" charset="0"/>
        </a:defRPr>
      </a:lvl3pPr>
      <a:lvl4pPr algn="ctr" rtl="0" eaLnBrk="0" fontAlgn="base" hangingPunct="0">
        <a:spcBef>
          <a:spcPct val="0"/>
        </a:spcBef>
        <a:spcAft>
          <a:spcPct val="0"/>
        </a:spcAft>
        <a:defRPr kumimoji="1" sz="3200" b="1">
          <a:solidFill>
            <a:schemeClr val="tx2"/>
          </a:solidFill>
          <a:latin typeface="Comic Sans MS" pitchFamily="66" charset="0"/>
        </a:defRPr>
      </a:lvl4pPr>
      <a:lvl5pPr algn="ctr" rtl="0" eaLnBrk="0" fontAlgn="base" hangingPunct="0">
        <a:spcBef>
          <a:spcPct val="0"/>
        </a:spcBef>
        <a:spcAft>
          <a:spcPct val="0"/>
        </a:spcAft>
        <a:defRPr kumimoji="1" sz="3200" b="1">
          <a:solidFill>
            <a:schemeClr val="tx2"/>
          </a:solidFill>
          <a:latin typeface="Comic Sans MS" pitchFamily="66" charset="0"/>
        </a:defRPr>
      </a:lvl5pPr>
      <a:lvl6pPr marL="457200" algn="ctr" rtl="0" eaLnBrk="0" fontAlgn="base" hangingPunct="0">
        <a:spcBef>
          <a:spcPct val="0"/>
        </a:spcBef>
        <a:spcAft>
          <a:spcPct val="0"/>
        </a:spcAft>
        <a:defRPr kumimoji="1" sz="3200" b="1">
          <a:solidFill>
            <a:schemeClr val="tx2"/>
          </a:solidFill>
          <a:latin typeface="Comic Sans MS" pitchFamily="66" charset="0"/>
        </a:defRPr>
      </a:lvl6pPr>
      <a:lvl7pPr marL="914400" algn="ctr" rtl="0" eaLnBrk="0" fontAlgn="base" hangingPunct="0">
        <a:spcBef>
          <a:spcPct val="0"/>
        </a:spcBef>
        <a:spcAft>
          <a:spcPct val="0"/>
        </a:spcAft>
        <a:defRPr kumimoji="1" sz="3200" b="1">
          <a:solidFill>
            <a:schemeClr val="tx2"/>
          </a:solidFill>
          <a:latin typeface="Comic Sans MS" pitchFamily="66" charset="0"/>
        </a:defRPr>
      </a:lvl7pPr>
      <a:lvl8pPr marL="1371600" algn="ctr" rtl="0" eaLnBrk="0" fontAlgn="base" hangingPunct="0">
        <a:spcBef>
          <a:spcPct val="0"/>
        </a:spcBef>
        <a:spcAft>
          <a:spcPct val="0"/>
        </a:spcAft>
        <a:defRPr kumimoji="1" sz="3200" b="1">
          <a:solidFill>
            <a:schemeClr val="tx2"/>
          </a:solidFill>
          <a:latin typeface="Comic Sans MS" pitchFamily="66" charset="0"/>
        </a:defRPr>
      </a:lvl8pPr>
      <a:lvl9pPr marL="1828800" algn="ctr" rtl="0" eaLnBrk="0" fontAlgn="base" hangingPunct="0">
        <a:spcBef>
          <a:spcPct val="0"/>
        </a:spcBef>
        <a:spcAft>
          <a:spcPct val="0"/>
        </a:spcAft>
        <a:defRPr kumimoji="1" sz="3200" b="1">
          <a:solidFill>
            <a:schemeClr val="tx2"/>
          </a:solidFill>
          <a:latin typeface="Comic Sans MS" pitchFamily="66" charset="0"/>
        </a:defRPr>
      </a:lvl9pPr>
    </p:titleStyle>
    <p:bodyStyle>
      <a:lvl1pPr marL="342900" indent="-342900" algn="l" rtl="0" eaLnBrk="0" fontAlgn="base" hangingPunct="0">
        <a:lnSpc>
          <a:spcPct val="120000"/>
        </a:lnSpc>
        <a:spcBef>
          <a:spcPct val="20000"/>
        </a:spcBef>
        <a:spcAft>
          <a:spcPct val="0"/>
        </a:spcAft>
        <a:buChar char="•"/>
        <a:defRPr kumimoji="1" lang="en-US" sz="1800" dirty="0" smtClean="0">
          <a:solidFill>
            <a:schemeClr val="tx1"/>
          </a:solidFill>
          <a:latin typeface="Calibri" pitchFamily="34" charset="0"/>
          <a:ea typeface="+mn-ea"/>
          <a:cs typeface="Calibri" pitchFamily="34" charset="0"/>
        </a:defRPr>
      </a:lvl1pPr>
      <a:lvl2pPr marL="742950" indent="-285750" algn="l" rtl="0" eaLnBrk="0" fontAlgn="base" hangingPunct="0">
        <a:lnSpc>
          <a:spcPct val="120000"/>
        </a:lnSpc>
        <a:spcBef>
          <a:spcPct val="20000"/>
        </a:spcBef>
        <a:spcAft>
          <a:spcPct val="0"/>
        </a:spcAft>
        <a:buChar char="–"/>
        <a:defRPr kumimoji="1" sz="1600">
          <a:solidFill>
            <a:schemeClr val="tx1"/>
          </a:solidFill>
          <a:latin typeface="Calibri" pitchFamily="34" charset="0"/>
          <a:cs typeface="Calibri" pitchFamily="34" charset="0"/>
        </a:defRPr>
      </a:lvl2pPr>
      <a:lvl3pPr marL="1143000" indent="-228600" algn="l" rtl="0" eaLnBrk="0" fontAlgn="base" hangingPunct="0">
        <a:lnSpc>
          <a:spcPct val="120000"/>
        </a:lnSpc>
        <a:spcBef>
          <a:spcPct val="20000"/>
        </a:spcBef>
        <a:spcAft>
          <a:spcPct val="0"/>
        </a:spcAft>
        <a:buChar char="•"/>
        <a:defRPr kumimoji="1" sz="1400">
          <a:solidFill>
            <a:schemeClr val="tx1"/>
          </a:solidFill>
          <a:latin typeface="Calibri" pitchFamily="34" charset="0"/>
          <a:cs typeface="Calibri" pitchFamily="34" charset="0"/>
        </a:defRPr>
      </a:lvl3pPr>
      <a:lvl4pPr marL="1600200" indent="-228600" algn="l" rtl="0" eaLnBrk="0" fontAlgn="base" hangingPunct="0">
        <a:lnSpc>
          <a:spcPct val="120000"/>
        </a:lnSpc>
        <a:spcBef>
          <a:spcPct val="20000"/>
        </a:spcBef>
        <a:spcAft>
          <a:spcPct val="0"/>
        </a:spcAft>
        <a:buChar char="–"/>
        <a:defRPr kumimoji="1" sz="1400">
          <a:solidFill>
            <a:schemeClr val="tx1"/>
          </a:solidFill>
          <a:latin typeface="Calibri" pitchFamily="34" charset="0"/>
          <a:cs typeface="Calibri" pitchFamily="34" charset="0"/>
        </a:defRPr>
      </a:lvl4pPr>
      <a:lvl5pPr marL="2057400" indent="-228600" algn="l" rtl="0" eaLnBrk="0" fontAlgn="base" hangingPunct="0">
        <a:lnSpc>
          <a:spcPct val="120000"/>
        </a:lnSpc>
        <a:spcBef>
          <a:spcPct val="20000"/>
        </a:spcBef>
        <a:spcAft>
          <a:spcPct val="0"/>
        </a:spcAft>
        <a:buChar char="•"/>
        <a:defRPr kumimoji="1" sz="1400">
          <a:solidFill>
            <a:schemeClr val="tx1"/>
          </a:solidFill>
          <a:latin typeface="Calibri" pitchFamily="34" charset="0"/>
          <a:cs typeface="Calibri" pitchFamily="34" charset="0"/>
        </a:defRPr>
      </a:lvl5pPr>
      <a:lvl6pPr marL="2514600" indent="-228600" algn="l" rtl="0" eaLnBrk="0" fontAlgn="base" hangingPunct="0">
        <a:spcBef>
          <a:spcPct val="20000"/>
        </a:spcBef>
        <a:spcAft>
          <a:spcPct val="0"/>
        </a:spcAft>
        <a:buChar char="•"/>
        <a:defRPr kumimoji="1" sz="1600">
          <a:solidFill>
            <a:schemeClr val="tx1"/>
          </a:solidFill>
          <a:latin typeface="+mn-lt"/>
        </a:defRPr>
      </a:lvl6pPr>
      <a:lvl7pPr marL="2971800" indent="-228600" algn="l" rtl="0" eaLnBrk="0" fontAlgn="base" hangingPunct="0">
        <a:spcBef>
          <a:spcPct val="20000"/>
        </a:spcBef>
        <a:spcAft>
          <a:spcPct val="0"/>
        </a:spcAft>
        <a:buChar char="•"/>
        <a:defRPr kumimoji="1" sz="1600">
          <a:solidFill>
            <a:schemeClr val="tx1"/>
          </a:solidFill>
          <a:latin typeface="+mn-lt"/>
        </a:defRPr>
      </a:lvl7pPr>
      <a:lvl8pPr marL="3429000" indent="-228600" algn="l" rtl="0" eaLnBrk="0" fontAlgn="base" hangingPunct="0">
        <a:spcBef>
          <a:spcPct val="20000"/>
        </a:spcBef>
        <a:spcAft>
          <a:spcPct val="0"/>
        </a:spcAft>
        <a:buChar char="•"/>
        <a:defRPr kumimoji="1" sz="1600">
          <a:solidFill>
            <a:schemeClr val="tx1"/>
          </a:solidFill>
          <a:latin typeface="+mn-lt"/>
        </a:defRPr>
      </a:lvl8pPr>
      <a:lvl9pPr marL="3886200" indent="-228600" algn="l" rtl="0" eaLnBrk="0" fontAlgn="base" hangingPunct="0">
        <a:spcBef>
          <a:spcPct val="20000"/>
        </a:spcBef>
        <a:spcAft>
          <a:spcPct val="0"/>
        </a:spcAft>
        <a:buChar char="•"/>
        <a:defRPr kumimoji="1"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panda@cse.ohio-state.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hyperlink" Target="http://www.cse.ohio-state.edu/~panda" TargetMode="External"/><Relationship Id="rId4" Type="http://schemas.openxmlformats.org/officeDocument/2006/relationships/hyperlink" Target="https://twitter.com/mvapich"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mailto:panda@cse.ohio-state.edu"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nowlab.cse.ohio-state.edu/member/panda/" TargetMode="External"/><Relationship Id="rId7"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nowlab.cse.ohio-state.edu/member/bayatpou/" TargetMode="External"/><Relationship Id="rId5" Type="http://schemas.openxmlformats.org/officeDocument/2006/relationships/hyperlink" Target="http://nowlab.cse.ohio-state.edu/member/chuc/" TargetMode="External"/><Relationship Id="rId4" Type="http://schemas.openxmlformats.org/officeDocument/2006/relationships/hyperlink" Target="http://nowlab.cse.ohio-state.edu/member/subramon/"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mailto:panda@cse.ohio-state.edu"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hyperlink" Target="mailto:panda@cse.ohio-state.edu" TargetMode="External"/><Relationship Id="rId3" Type="http://schemas.openxmlformats.org/officeDocument/2006/relationships/chart" Target="../charts/chart3.xml"/><Relationship Id="rId7" Type="http://schemas.openxmlformats.org/officeDocument/2006/relationships/chart" Target="../charts/chart7.xml"/><Relationship Id="rId2" Type="http://schemas.openxmlformats.org/officeDocument/2006/relationships/chart" Target="../charts/chart2.xml"/><Relationship Id="rId1" Type="http://schemas.openxmlformats.org/officeDocument/2006/relationships/slideLayout" Target="../slideLayouts/slideLayout2.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chart" Target="../charts/chart4.xml"/></Relationships>
</file>

<file path=ppt/slides/_rels/slide17.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2.xml"/><Relationship Id="rId6" Type="http://schemas.openxmlformats.org/officeDocument/2006/relationships/hyperlink" Target="mailto:panda@cse.ohio-state.edu" TargetMode="External"/><Relationship Id="rId5" Type="http://schemas.openxmlformats.org/officeDocument/2006/relationships/chart" Target="../charts/chart11.xml"/><Relationship Id="rId4" Type="http://schemas.openxmlformats.org/officeDocument/2006/relationships/chart" Target="../charts/char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chart" Target="../charts/chart17.xml"/><Relationship Id="rId3" Type="http://schemas.openxmlformats.org/officeDocument/2006/relationships/chart" Target="../charts/chart13.xml"/><Relationship Id="rId7" Type="http://schemas.openxmlformats.org/officeDocument/2006/relationships/chart" Target="../charts/chart16.xml"/><Relationship Id="rId2" Type="http://schemas.openxmlformats.org/officeDocument/2006/relationships/chart" Target="../charts/chart12.xml"/><Relationship Id="rId1" Type="http://schemas.openxmlformats.org/officeDocument/2006/relationships/slideLayout" Target="../slideLayouts/slideLayout2.xml"/><Relationship Id="rId6" Type="http://schemas.openxmlformats.org/officeDocument/2006/relationships/chart" Target="../charts/chart15.xml"/><Relationship Id="rId5" Type="http://schemas.openxmlformats.org/officeDocument/2006/relationships/hyperlink" Target="mailto:panda@cse.ohio-state.edu" TargetMode="External"/><Relationship Id="rId4" Type="http://schemas.openxmlformats.org/officeDocument/2006/relationships/chart" Target="../charts/char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chart" Target="../charts/chart18.xml"/><Relationship Id="rId1" Type="http://schemas.openxmlformats.org/officeDocument/2006/relationships/slideLayout" Target="../slideLayouts/slideLayout2.xml"/><Relationship Id="rId6" Type="http://schemas.openxmlformats.org/officeDocument/2006/relationships/chart" Target="../charts/chart21.xml"/><Relationship Id="rId5" Type="http://schemas.openxmlformats.org/officeDocument/2006/relationships/hyperlink" Target="mailto:panda@cse.ohio-state.edu" TargetMode="External"/><Relationship Id="rId4" Type="http://schemas.openxmlformats.org/officeDocument/2006/relationships/chart" Target="../charts/chart2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chart" Target="../charts/chart22.xml"/><Relationship Id="rId1" Type="http://schemas.openxmlformats.org/officeDocument/2006/relationships/slideLayout" Target="../slideLayouts/slideLayout2.xml"/><Relationship Id="rId6" Type="http://schemas.openxmlformats.org/officeDocument/2006/relationships/hyperlink" Target="mailto:panda@cse.ohio-state.edu" TargetMode="External"/><Relationship Id="rId5" Type="http://schemas.openxmlformats.org/officeDocument/2006/relationships/chart" Target="../charts/chart25.xml"/><Relationship Id="rId4" Type="http://schemas.openxmlformats.org/officeDocument/2006/relationships/chart" Target="../charts/chart2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chart" Target="../charts/chart26.xml"/><Relationship Id="rId1" Type="http://schemas.openxmlformats.org/officeDocument/2006/relationships/slideLayout" Target="../slideLayouts/slideLayout2.xml"/><Relationship Id="rId6" Type="http://schemas.openxmlformats.org/officeDocument/2006/relationships/hyperlink" Target="mailto:panda@cse.ohio-state.edu" TargetMode="External"/><Relationship Id="rId5" Type="http://schemas.openxmlformats.org/officeDocument/2006/relationships/chart" Target="../charts/chart29.xml"/><Relationship Id="rId4" Type="http://schemas.openxmlformats.org/officeDocument/2006/relationships/chart" Target="../charts/chart2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chart" Target="../charts/chart30.xml"/><Relationship Id="rId1" Type="http://schemas.openxmlformats.org/officeDocument/2006/relationships/slideLayout" Target="../slideLayouts/slideLayout2.xml"/><Relationship Id="rId6" Type="http://schemas.openxmlformats.org/officeDocument/2006/relationships/hyperlink" Target="mailto:panda@cse.ohio-state.edu" TargetMode="External"/><Relationship Id="rId5" Type="http://schemas.openxmlformats.org/officeDocument/2006/relationships/chart" Target="../charts/chart33.xml"/><Relationship Id="rId4" Type="http://schemas.openxmlformats.org/officeDocument/2006/relationships/chart" Target="../charts/chart3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chart" Target="../charts/chart38.xml"/><Relationship Id="rId3" Type="http://schemas.openxmlformats.org/officeDocument/2006/relationships/chart" Target="../charts/chart34.xml"/><Relationship Id="rId7" Type="http://schemas.openxmlformats.org/officeDocument/2006/relationships/chart" Target="../charts/chart37.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chart" Target="../charts/chart36.xml"/><Relationship Id="rId5" Type="http://schemas.openxmlformats.org/officeDocument/2006/relationships/chart" Target="../charts/chart35.xml"/><Relationship Id="rId4" Type="http://schemas.openxmlformats.org/officeDocument/2006/relationships/hyperlink" Target="mailto:panda@cse.ohio-state.edu" TargetMode="External"/><Relationship Id="rId9" Type="http://schemas.openxmlformats.org/officeDocument/2006/relationships/chart" Target="../charts/chart3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mailto:panda@cse.ohio-state.edu" TargetMode="External"/><Relationship Id="rId5" Type="http://schemas.openxmlformats.org/officeDocument/2006/relationships/chart" Target="../charts/chart42.xml"/><Relationship Id="rId4" Type="http://schemas.openxmlformats.org/officeDocument/2006/relationships/chart" Target="../charts/chart41.xml"/></Relationships>
</file>

<file path=ppt/slides/_rels/slide31.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mailto:panda@cse.ohio-state.edu" TargetMode="External"/><Relationship Id="rId5" Type="http://schemas.openxmlformats.org/officeDocument/2006/relationships/chart" Target="../charts/chart45.xml"/><Relationship Id="rId4" Type="http://schemas.openxmlformats.org/officeDocument/2006/relationships/chart" Target="../charts/chart4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mvapich.cse.ohio-stae.edu/" TargetMode="External"/><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image" Target="../media/image13.png"/><Relationship Id="rId4" Type="http://schemas.openxmlformats.org/officeDocument/2006/relationships/hyperlink" Target="mailto:contact@x-scalesolutions.com"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6.xml.rels><?xml version="1.0" encoding="UTF-8" standalone="yes"?>
<Relationships xmlns="http://schemas.openxmlformats.org/package/2006/relationships"><Relationship Id="rId3" Type="http://schemas.openxmlformats.org/officeDocument/2006/relationships/hyperlink" Target="mailto:panda@cse.ohio-state.edu" TargetMode="External"/><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chart" Target="../charts/chart47.xml"/><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hyperlink" Target="http://mug.mvapich.cse.ohio-state.edu/static/media/mug/presentations/18/moody-mug-18.pdf" TargetMode="External"/><Relationship Id="rId5" Type="http://schemas.openxmlformats.org/officeDocument/2006/relationships/hyperlink" Target="https://www.cbsnews.com/sanfrancisco/news/i-just-could-not-believe-it-livermore-team-celebrates-nasas-historic-strike-on-distant-asteroid/" TargetMode="External"/><Relationship Id="rId4" Type="http://schemas.openxmlformats.org/officeDocument/2006/relationships/hyperlink" Target="https://twitter.com/NASA/status/1574539270987173903?s=20&amp;t=u_4wIV9Cui2xyn9QLj286Q"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github.com/OSU-Nowlab/MPI4DL"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hyperlink" Target="http://hidl.cse.ohio-state.edu/" TargetMode="External"/></Relationships>
</file>

<file path=ppt/slides/_rels/slide45.xml.rels><?xml version="1.0" encoding="UTF-8" standalone="yes"?>
<Relationships xmlns="http://schemas.openxmlformats.org/package/2006/relationships"><Relationship Id="rId3" Type="http://schemas.openxmlformats.org/officeDocument/2006/relationships/chart" Target="../charts/chart48.xm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chart" Target="../charts/chart49.xm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hyperlink" Target="mailto:panda@cse.ohio-state.edu" TargetMode="External"/><Relationship Id="rId5" Type="http://schemas.openxmlformats.org/officeDocument/2006/relationships/chart" Target="../charts/chart52.xml"/><Relationship Id="rId4" Type="http://schemas.openxmlformats.org/officeDocument/2006/relationships/chart" Target="../charts/chart51.xml"/></Relationships>
</file>

<file path=ppt/slides/_rels/slide48.xml.rels><?xml version="1.0" encoding="UTF-8" standalone="yes"?>
<Relationships xmlns="http://schemas.openxmlformats.org/package/2006/relationships"><Relationship Id="rId3" Type="http://schemas.openxmlformats.org/officeDocument/2006/relationships/chart" Target="../charts/chart54.xml"/><Relationship Id="rId2" Type="http://schemas.openxmlformats.org/officeDocument/2006/relationships/chart" Target="../charts/chart53.xml"/><Relationship Id="rId1" Type="http://schemas.openxmlformats.org/officeDocument/2006/relationships/slideLayout" Target="../slideLayouts/slideLayout2.xml"/><Relationship Id="rId4" Type="http://schemas.openxmlformats.org/officeDocument/2006/relationships/hyperlink" Target="mailto:panda@cse.ohio-state.edu"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hyperlink" Target="mailto:panda@cse.ohio-state.edu"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hyperlink" Target="mailto:panda@cse.ohio-state.edu" TargetMode="External"/><Relationship Id="rId4" Type="http://schemas.openxmlformats.org/officeDocument/2006/relationships/image" Target="../media/image26.png"/></Relationships>
</file>

<file path=ppt/slides/_rels/slide5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hyperlink" Target="mailto:panda@cse.ohio-state.edu" TargetMode="External"/><Relationship Id="rId4" Type="http://schemas.openxmlformats.org/officeDocument/2006/relationships/image" Target="../media/image37.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6.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3.jpe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hyperlink" Target="http://icicle.ai/" TargetMode="External"/><Relationship Id="rId5" Type="http://schemas.openxmlformats.org/officeDocument/2006/relationships/image" Target="../media/image42.tiff"/><Relationship Id="rId4" Type="http://schemas.openxmlformats.org/officeDocument/2006/relationships/image" Target="../media/image41.jpeg"/></Relationships>
</file>

<file path=ppt/slides/_rels/slide6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4.jpeg"/><Relationship Id="rId2" Type="http://schemas.openxmlformats.org/officeDocument/2006/relationships/notesSlide" Target="../notesSlides/notesSlide50.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6.png"/></Relationships>
</file>

<file path=ppt/slides/_rels/slide69.xml.rels><?xml version="1.0" encoding="UTF-8" standalone="yes"?>
<Relationships xmlns="http://schemas.openxmlformats.org/package/2006/relationships"><Relationship Id="rId13" Type="http://schemas.openxmlformats.org/officeDocument/2006/relationships/image" Target="../media/image55.jpeg"/><Relationship Id="rId18" Type="http://schemas.openxmlformats.org/officeDocument/2006/relationships/image" Target="../media/image60.png"/><Relationship Id="rId26" Type="http://schemas.openxmlformats.org/officeDocument/2006/relationships/image" Target="../media/image68.png"/><Relationship Id="rId3" Type="http://schemas.openxmlformats.org/officeDocument/2006/relationships/image" Target="../media/image45.png"/><Relationship Id="rId21" Type="http://schemas.openxmlformats.org/officeDocument/2006/relationships/image" Target="../media/image63.png"/><Relationship Id="rId7" Type="http://schemas.openxmlformats.org/officeDocument/2006/relationships/image" Target="../media/image49.png"/><Relationship Id="rId12" Type="http://schemas.openxmlformats.org/officeDocument/2006/relationships/image" Target="../media/image54.png"/><Relationship Id="rId17" Type="http://schemas.openxmlformats.org/officeDocument/2006/relationships/image" Target="../media/image59.png"/><Relationship Id="rId25" Type="http://schemas.openxmlformats.org/officeDocument/2006/relationships/image" Target="../media/image67.png"/><Relationship Id="rId33" Type="http://schemas.openxmlformats.org/officeDocument/2006/relationships/image" Target="../media/image75.png"/><Relationship Id="rId2" Type="http://schemas.openxmlformats.org/officeDocument/2006/relationships/notesSlide" Target="../notesSlides/notesSlide51.xml"/><Relationship Id="rId16" Type="http://schemas.openxmlformats.org/officeDocument/2006/relationships/image" Target="../media/image58.png"/><Relationship Id="rId20" Type="http://schemas.openxmlformats.org/officeDocument/2006/relationships/image" Target="../media/image62.png"/><Relationship Id="rId29" Type="http://schemas.openxmlformats.org/officeDocument/2006/relationships/image" Target="../media/image71.emf"/><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53.png"/><Relationship Id="rId24" Type="http://schemas.openxmlformats.org/officeDocument/2006/relationships/image" Target="../media/image66.png"/><Relationship Id="rId32" Type="http://schemas.openxmlformats.org/officeDocument/2006/relationships/image" Target="../media/image74.emf"/><Relationship Id="rId5" Type="http://schemas.openxmlformats.org/officeDocument/2006/relationships/image" Target="../media/image47.png"/><Relationship Id="rId15" Type="http://schemas.openxmlformats.org/officeDocument/2006/relationships/image" Target="../media/image57.png"/><Relationship Id="rId23" Type="http://schemas.openxmlformats.org/officeDocument/2006/relationships/image" Target="../media/image65.png"/><Relationship Id="rId28" Type="http://schemas.openxmlformats.org/officeDocument/2006/relationships/image" Target="../media/image70.png"/><Relationship Id="rId10" Type="http://schemas.openxmlformats.org/officeDocument/2006/relationships/image" Target="../media/image52.png"/><Relationship Id="rId19" Type="http://schemas.openxmlformats.org/officeDocument/2006/relationships/image" Target="../media/image61.jpeg"/><Relationship Id="rId31" Type="http://schemas.openxmlformats.org/officeDocument/2006/relationships/image" Target="../media/image73.jpeg"/><Relationship Id="rId4" Type="http://schemas.openxmlformats.org/officeDocument/2006/relationships/image" Target="../media/image46.jpeg"/><Relationship Id="rId9" Type="http://schemas.openxmlformats.org/officeDocument/2006/relationships/image" Target="../media/image51.jpeg"/><Relationship Id="rId14" Type="http://schemas.openxmlformats.org/officeDocument/2006/relationships/image" Target="../media/image56.png"/><Relationship Id="rId22" Type="http://schemas.openxmlformats.org/officeDocument/2006/relationships/image" Target="../media/image64.png"/><Relationship Id="rId27" Type="http://schemas.openxmlformats.org/officeDocument/2006/relationships/image" Target="../media/image69.png"/><Relationship Id="rId30" Type="http://schemas.openxmlformats.org/officeDocument/2006/relationships/image" Target="../media/image72.png"/><Relationship Id="rId8" Type="http://schemas.openxmlformats.org/officeDocument/2006/relationships/image" Target="../media/image50.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7.jpeg"/><Relationship Id="rId7" Type="http://schemas.openxmlformats.org/officeDocument/2006/relationships/image" Target="../media/image81.png"/><Relationship Id="rId2" Type="http://schemas.openxmlformats.org/officeDocument/2006/relationships/image" Target="../media/image76.png"/><Relationship Id="rId1" Type="http://schemas.openxmlformats.org/officeDocument/2006/relationships/slideLayout" Target="../slideLayouts/slideLayout8.xml"/><Relationship Id="rId6" Type="http://schemas.openxmlformats.org/officeDocument/2006/relationships/image" Target="../media/image80.jpeg"/><Relationship Id="rId5" Type="http://schemas.openxmlformats.org/officeDocument/2006/relationships/image" Target="../media/image79.png"/><Relationship Id="rId4" Type="http://schemas.openxmlformats.org/officeDocument/2006/relationships/image" Target="../media/image78.png"/></Relationships>
</file>

<file path=ppt/slides/_rels/slide71.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2.png"/><Relationship Id="rId7" Type="http://schemas.openxmlformats.org/officeDocument/2006/relationships/image" Target="../media/image85.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microsoft.com/office/2007/relationships/hdphoto" Target="../media/hdphoto1.wdp"/></Relationships>
</file>

<file path=ppt/slides/_rels/slide7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5.png"/></Relationships>
</file>

<file path=ppt/slides/_rels/slide77.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98.png"/><Relationship Id="rId2" Type="http://schemas.openxmlformats.org/officeDocument/2006/relationships/notesSlide" Target="../notesSlides/notesSlide55.xml"/><Relationship Id="rId1" Type="http://schemas.openxmlformats.org/officeDocument/2006/relationships/slideLayout" Target="../slideLayouts/slideLayout3.xml"/><Relationship Id="rId6" Type="http://schemas.openxmlformats.org/officeDocument/2006/relationships/hyperlink" Target="http://149.165.155.188:2298/" TargetMode="External"/><Relationship Id="rId5" Type="http://schemas.openxmlformats.org/officeDocument/2006/relationships/hyperlink" Target="https://pypi.org/project/SoftwarePilot/" TargetMode="External"/><Relationship Id="rId4" Type="http://schemas.openxmlformats.org/officeDocument/2006/relationships/image" Target="../media/image97.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mvapich.cse.ohio-state.edu/"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hyperlink" Target="mailto:panda@cse.ohio-state.edu" TargetMode="External"/><Relationship Id="rId2" Type="http://schemas.openxmlformats.org/officeDocument/2006/relationships/hyperlink" Target="http://mug.mvapich.cse.ohio-state.edu/" TargetMode="Externa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8" Type="http://schemas.openxmlformats.org/officeDocument/2006/relationships/image" Target="../media/image104.jpeg"/><Relationship Id="rId13" Type="http://schemas.openxmlformats.org/officeDocument/2006/relationships/image" Target="../media/image109.jpeg"/><Relationship Id="rId18" Type="http://schemas.openxmlformats.org/officeDocument/2006/relationships/image" Target="../media/image114.png"/><Relationship Id="rId3" Type="http://schemas.openxmlformats.org/officeDocument/2006/relationships/image" Target="../media/image99.jpeg"/><Relationship Id="rId21" Type="http://schemas.openxmlformats.org/officeDocument/2006/relationships/image" Target="../media/image117.png"/><Relationship Id="rId7" Type="http://schemas.openxmlformats.org/officeDocument/2006/relationships/image" Target="../media/image103.jpeg"/><Relationship Id="rId12" Type="http://schemas.openxmlformats.org/officeDocument/2006/relationships/image" Target="../media/image108.gif"/><Relationship Id="rId17" Type="http://schemas.openxmlformats.org/officeDocument/2006/relationships/image" Target="../media/image113.jpeg"/><Relationship Id="rId2" Type="http://schemas.openxmlformats.org/officeDocument/2006/relationships/notesSlide" Target="../notesSlides/notesSlide59.xml"/><Relationship Id="rId16" Type="http://schemas.openxmlformats.org/officeDocument/2006/relationships/image" Target="../media/image112.png"/><Relationship Id="rId20" Type="http://schemas.openxmlformats.org/officeDocument/2006/relationships/image" Target="../media/image116.png"/><Relationship Id="rId1" Type="http://schemas.openxmlformats.org/officeDocument/2006/relationships/slideLayout" Target="../slideLayouts/slideLayout4.xml"/><Relationship Id="rId6" Type="http://schemas.openxmlformats.org/officeDocument/2006/relationships/image" Target="../media/image102.jpeg"/><Relationship Id="rId11" Type="http://schemas.openxmlformats.org/officeDocument/2006/relationships/image" Target="../media/image107.jpeg"/><Relationship Id="rId24" Type="http://schemas.openxmlformats.org/officeDocument/2006/relationships/image" Target="../media/image120.png"/><Relationship Id="rId5" Type="http://schemas.openxmlformats.org/officeDocument/2006/relationships/image" Target="../media/image101.gif"/><Relationship Id="rId15" Type="http://schemas.openxmlformats.org/officeDocument/2006/relationships/image" Target="../media/image111.png"/><Relationship Id="rId23" Type="http://schemas.openxmlformats.org/officeDocument/2006/relationships/image" Target="../media/image119.png"/><Relationship Id="rId10" Type="http://schemas.openxmlformats.org/officeDocument/2006/relationships/image" Target="../media/image106.png"/><Relationship Id="rId19" Type="http://schemas.openxmlformats.org/officeDocument/2006/relationships/image" Target="../media/image115.png"/><Relationship Id="rId4" Type="http://schemas.openxmlformats.org/officeDocument/2006/relationships/image" Target="../media/image100.gif"/><Relationship Id="rId9" Type="http://schemas.openxmlformats.org/officeDocument/2006/relationships/image" Target="../media/image105.jpeg"/><Relationship Id="rId14" Type="http://schemas.openxmlformats.org/officeDocument/2006/relationships/image" Target="../media/image110.jpeg"/><Relationship Id="rId22" Type="http://schemas.openxmlformats.org/officeDocument/2006/relationships/image" Target="../media/image118.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hyperlink" Target="mailto:panda@cse.ohio-state.edu" TargetMode="External"/><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hyperlink" Target="http://nowlab.cse.ohio-state.edu/" TargetMode="External"/><Relationship Id="rId7" Type="http://schemas.openxmlformats.org/officeDocument/2006/relationships/image" Target="../media/image2.png"/><Relationship Id="rId2" Type="http://schemas.openxmlformats.org/officeDocument/2006/relationships/notesSlide" Target="../notesSlides/notesSlide63.xml"/><Relationship Id="rId1" Type="http://schemas.openxmlformats.org/officeDocument/2006/relationships/slideLayout" Target="../slideLayouts/slideLayout4.xml"/><Relationship Id="rId6" Type="http://schemas.openxmlformats.org/officeDocument/2006/relationships/image" Target="../media/image121.png"/><Relationship Id="rId5" Type="http://schemas.openxmlformats.org/officeDocument/2006/relationships/image" Target="../media/image3.png"/><Relationship Id="rId4" Type="http://schemas.openxmlformats.org/officeDocument/2006/relationships/hyperlink" Target="mailto:panda@cse.ohio-state.edu" TargetMode="Externa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sz="quarter"/>
          </p:nvPr>
        </p:nvSpPr>
        <p:spPr>
          <a:xfrm>
            <a:off x="256009" y="1089197"/>
            <a:ext cx="8660254" cy="921367"/>
          </a:xfrm>
        </p:spPr>
        <p:txBody>
          <a:bodyPr/>
          <a:lstStyle/>
          <a:p>
            <a:r>
              <a:rPr lang="en-US" sz="2800" dirty="0">
                <a:ea typeface="Calibri" panose="020F0502020204030204" pitchFamily="34" charset="0"/>
              </a:rPr>
              <a:t>Designing Converged  Middleware for HPC, AI, Big Data, and Data Science</a:t>
            </a:r>
            <a:br>
              <a:rPr lang="en-US" sz="2000" dirty="0">
                <a:effectLst/>
                <a:latin typeface="Calibri" panose="020F0502020204030204" pitchFamily="34" charset="0"/>
                <a:ea typeface="Calibri" panose="020F0502020204030204" pitchFamily="34" charset="0"/>
                <a:cs typeface="Times New Roman" panose="02020603050405020304" pitchFamily="18" charset="0"/>
              </a:rPr>
            </a:br>
            <a:br>
              <a:rPr lang="en-US" sz="4000" dirty="0"/>
            </a:br>
            <a:endParaRPr lang="en-US" dirty="0">
              <a:solidFill>
                <a:srgbClr val="C00000"/>
              </a:solidFill>
            </a:endParaRPr>
          </a:p>
        </p:txBody>
      </p:sp>
      <p:sp>
        <p:nvSpPr>
          <p:cNvPr id="2" name="TextBox 1"/>
          <p:cNvSpPr txBox="1"/>
          <p:nvPr/>
        </p:nvSpPr>
        <p:spPr bwMode="auto">
          <a:xfrm>
            <a:off x="-1462527" y="885041"/>
            <a:ext cx="184666" cy="415498"/>
          </a:xfrm>
          <a:prstGeom prst="rect">
            <a:avLst/>
          </a:prstGeom>
          <a:noFill/>
          <a:ln w="12700" cap="sq">
            <a:noFill/>
            <a:miter lim="800000"/>
            <a:headEnd type="none" w="sm" len="sm"/>
            <a:tailEnd type="none" w="sm" len="sm"/>
          </a:ln>
        </p:spPr>
        <p:txBody>
          <a:bodyPr wrap="none" rtlCol="0">
            <a:spAutoFit/>
          </a:bodyPr>
          <a:lstStyle/>
          <a:p>
            <a:pPr algn="ctr" eaLnBrk="0" hangingPunct="0">
              <a:lnSpc>
                <a:spcPct val="120000"/>
              </a:lnSpc>
            </a:pPr>
            <a:endParaRPr lang="en-US" sz="1800" dirty="0">
              <a:latin typeface="+mj-lt"/>
              <a:cs typeface="Arial" pitchFamily="34" charset="0"/>
              <a:hlinkClick r:id="rId3"/>
            </a:endParaRPr>
          </a:p>
        </p:txBody>
      </p:sp>
      <p:sp>
        <p:nvSpPr>
          <p:cNvPr id="5" name="Rectangle 5"/>
          <p:cNvSpPr>
            <a:spLocks noChangeArrowheads="1"/>
          </p:cNvSpPr>
          <p:nvPr/>
        </p:nvSpPr>
        <p:spPr bwMode="auto">
          <a:xfrm>
            <a:off x="630993" y="2336151"/>
            <a:ext cx="7910286" cy="887201"/>
          </a:xfrm>
          <a:prstGeom prst="rect">
            <a:avLst/>
          </a:prstGeom>
          <a:noFill/>
          <a:ln w="9525">
            <a:noFill/>
            <a:miter lim="800000"/>
            <a:headEnd/>
            <a:tailEnd/>
          </a:ln>
        </p:spPr>
        <p:txBody>
          <a:bodyPr lIns="92075" tIns="46038" rIns="92075" bIns="46038"/>
          <a:lstStyle/>
          <a:p>
            <a:pPr algn="ctr" eaLnBrk="0" hangingPunct="0">
              <a:spcBef>
                <a:spcPct val="20000"/>
              </a:spcBef>
            </a:pPr>
            <a:r>
              <a:rPr lang="en-US" sz="2000" dirty="0">
                <a:solidFill>
                  <a:schemeClr val="bg1">
                    <a:lumMod val="60000"/>
                    <a:lumOff val="40000"/>
                  </a:schemeClr>
                </a:solidFill>
                <a:latin typeface="+mj-lt"/>
              </a:rPr>
              <a:t>Keynote Talk at PPAM Conference (September ‘24) </a:t>
            </a:r>
          </a:p>
          <a:p>
            <a:pPr algn="ctr" eaLnBrk="0" hangingPunct="0">
              <a:spcBef>
                <a:spcPct val="20000"/>
              </a:spcBef>
            </a:pPr>
            <a:r>
              <a:rPr kumimoji="1" lang="en-US" sz="2000" dirty="0">
                <a:solidFill>
                  <a:srgbClr val="000000"/>
                </a:solidFill>
                <a:latin typeface="Calibri" pitchFamily="34" charset="0"/>
                <a:cs typeface="Calibri" pitchFamily="34" charset="0"/>
              </a:rPr>
              <a:t>by</a:t>
            </a:r>
          </a:p>
        </p:txBody>
      </p:sp>
      <p:grpSp>
        <p:nvGrpSpPr>
          <p:cNvPr id="13" name="Group 12">
            <a:extLst>
              <a:ext uri="{FF2B5EF4-FFF2-40B4-BE49-F238E27FC236}">
                <a16:creationId xmlns:a16="http://schemas.microsoft.com/office/drawing/2014/main" id="{6291E77C-9291-4F1F-8620-1936A42A96EE}"/>
              </a:ext>
            </a:extLst>
          </p:cNvPr>
          <p:cNvGrpSpPr/>
          <p:nvPr/>
        </p:nvGrpSpPr>
        <p:grpSpPr>
          <a:xfrm>
            <a:off x="256009" y="2941198"/>
            <a:ext cx="2065887" cy="636609"/>
            <a:chOff x="37031" y="4379866"/>
            <a:chExt cx="2065887" cy="636609"/>
          </a:xfrm>
        </p:grpSpPr>
        <p:sp>
          <p:nvSpPr>
            <p:cNvPr id="9" name="Rectangle 8">
              <a:extLst>
                <a:ext uri="{FF2B5EF4-FFF2-40B4-BE49-F238E27FC236}">
                  <a16:creationId xmlns:a16="http://schemas.microsoft.com/office/drawing/2014/main" id="{E70FCD0F-D92C-184C-BFAC-7A00C68F82F2}"/>
                </a:ext>
              </a:extLst>
            </p:cNvPr>
            <p:cNvSpPr/>
            <p:nvPr/>
          </p:nvSpPr>
          <p:spPr>
            <a:xfrm>
              <a:off x="570528" y="4379866"/>
              <a:ext cx="993605" cy="276999"/>
            </a:xfrm>
            <a:prstGeom prst="rect">
              <a:avLst/>
            </a:prstGeom>
          </p:spPr>
          <p:txBody>
            <a:bodyPr wrap="none">
              <a:spAutoFit/>
            </a:bodyPr>
            <a:lstStyle/>
            <a:p>
              <a:r>
                <a:rPr lang="en-US" sz="1200" i="1" dirty="0">
                  <a:solidFill>
                    <a:srgbClr val="0070C0"/>
                  </a:solidFill>
                  <a:latin typeface="+mn-lt"/>
                </a:rPr>
                <a:t>Follow us on</a:t>
              </a:r>
            </a:p>
          </p:txBody>
        </p:sp>
        <p:sp>
          <p:nvSpPr>
            <p:cNvPr id="10" name="Rectangle 9">
              <a:extLst>
                <a:ext uri="{FF2B5EF4-FFF2-40B4-BE49-F238E27FC236}">
                  <a16:creationId xmlns:a16="http://schemas.microsoft.com/office/drawing/2014/main" id="{428CA600-224F-F544-8DBB-910772F7D03D}"/>
                </a:ext>
              </a:extLst>
            </p:cNvPr>
            <p:cNvSpPr/>
            <p:nvPr/>
          </p:nvSpPr>
          <p:spPr>
            <a:xfrm>
              <a:off x="37031" y="4739476"/>
              <a:ext cx="2065887" cy="276999"/>
            </a:xfrm>
            <a:prstGeom prst="rect">
              <a:avLst/>
            </a:prstGeom>
          </p:spPr>
          <p:txBody>
            <a:bodyPr wrap="none">
              <a:spAutoFit/>
            </a:bodyPr>
            <a:lstStyle/>
            <a:p>
              <a:r>
                <a:rPr lang="en-US" sz="1200" dirty="0">
                  <a:latin typeface="+mn-lt"/>
                  <a:hlinkClick r:id="rId4"/>
                </a:rPr>
                <a:t>https://twitter.com/mvapich</a:t>
              </a:r>
              <a:r>
                <a:rPr lang="en-US" sz="1200" dirty="0">
                  <a:latin typeface="+mn-lt"/>
                </a:rPr>
                <a:t> </a:t>
              </a:r>
            </a:p>
          </p:txBody>
        </p:sp>
      </p:grpSp>
      <p:sp>
        <p:nvSpPr>
          <p:cNvPr id="11" name="Subtitle 6">
            <a:extLst>
              <a:ext uri="{FF2B5EF4-FFF2-40B4-BE49-F238E27FC236}">
                <a16:creationId xmlns:a16="http://schemas.microsoft.com/office/drawing/2014/main" id="{697C9037-E001-49D7-B6E7-9DAE7CA7EFA3}"/>
              </a:ext>
            </a:extLst>
          </p:cNvPr>
          <p:cNvSpPr>
            <a:spLocks noGrp="1"/>
          </p:cNvSpPr>
          <p:nvPr>
            <p:ph type="subTitle" sz="quarter" idx="1"/>
          </p:nvPr>
        </p:nvSpPr>
        <p:spPr>
          <a:xfrm>
            <a:off x="2356168" y="3563385"/>
            <a:ext cx="4459937" cy="1395888"/>
          </a:xfrm>
        </p:spPr>
        <p:txBody>
          <a:bodyPr/>
          <a:lstStyle/>
          <a:p>
            <a:pPr>
              <a:lnSpc>
                <a:spcPct val="80000"/>
              </a:lnSpc>
              <a:spcBef>
                <a:spcPts val="1333"/>
              </a:spcBef>
            </a:pPr>
            <a:r>
              <a:rPr lang="en-US" dirty="0"/>
              <a:t>Dhabaleswar K. (DK) Panda</a:t>
            </a:r>
          </a:p>
          <a:p>
            <a:pPr>
              <a:lnSpc>
                <a:spcPct val="80000"/>
              </a:lnSpc>
              <a:spcBef>
                <a:spcPts val="1333"/>
              </a:spcBef>
            </a:pPr>
            <a:r>
              <a:rPr lang="en-US" b="0" dirty="0"/>
              <a:t>The Ohio State University</a:t>
            </a:r>
          </a:p>
          <a:p>
            <a:pPr>
              <a:lnSpc>
                <a:spcPct val="80000"/>
              </a:lnSpc>
              <a:spcBef>
                <a:spcPts val="1333"/>
              </a:spcBef>
            </a:pPr>
            <a:r>
              <a:rPr lang="en-US" b="0" dirty="0">
                <a:solidFill>
                  <a:schemeClr val="tx2"/>
                </a:solidFill>
              </a:rPr>
              <a:t>E-mail: panda@cse.ohio-state.edu</a:t>
            </a:r>
          </a:p>
          <a:p>
            <a:pPr>
              <a:lnSpc>
                <a:spcPct val="80000"/>
              </a:lnSpc>
              <a:spcBef>
                <a:spcPts val="1333"/>
              </a:spcBef>
            </a:pPr>
            <a:r>
              <a:rPr lang="en-US" b="0" dirty="0">
                <a:solidFill>
                  <a:schemeClr val="tx2"/>
                </a:solidFill>
                <a:hlinkClick r:id="rId5"/>
              </a:rPr>
              <a:t>http://www.cse.ohio-state.edu/~panda</a:t>
            </a:r>
            <a:endParaRPr lang="en-US" b="0" dirty="0">
              <a:solidFill>
                <a:schemeClr val="tx2"/>
              </a:solidFill>
            </a:endParaRPr>
          </a:p>
        </p:txBody>
      </p:sp>
      <p:pic>
        <p:nvPicPr>
          <p:cNvPr id="3" name="Picture 2" descr="A black x symbol with white background&#10;&#10;Description automatically generated">
            <a:extLst>
              <a:ext uri="{FF2B5EF4-FFF2-40B4-BE49-F238E27FC236}">
                <a16:creationId xmlns:a16="http://schemas.microsoft.com/office/drawing/2014/main" id="{0C83006B-85C9-A13C-7D76-38A67F232057}"/>
              </a:ext>
            </a:extLst>
          </p:cNvPr>
          <p:cNvPicPr>
            <a:picLocks noChangeAspect="1"/>
          </p:cNvPicPr>
          <p:nvPr/>
        </p:nvPicPr>
        <p:blipFill>
          <a:blip r:embed="rId6"/>
          <a:stretch>
            <a:fillRect/>
          </a:stretch>
        </p:blipFill>
        <p:spPr>
          <a:xfrm>
            <a:off x="379192" y="2886052"/>
            <a:ext cx="410314" cy="36426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5585" y="19913"/>
            <a:ext cx="8823644" cy="579576"/>
          </a:xfrm>
        </p:spPr>
        <p:txBody>
          <a:bodyPr lIns="91438" tIns="45719" rIns="91438" bIns="45719"/>
          <a:lstStyle/>
          <a:p>
            <a:r>
              <a:rPr lang="en-US" sz="2400" dirty="0"/>
              <a:t>MVAPICH Architecture (HPC, DL/ML, Big Data, &amp; Data Science)</a:t>
            </a:r>
          </a:p>
        </p:txBody>
      </p:sp>
      <p:sp>
        <p:nvSpPr>
          <p:cNvPr id="2" name="TextBox 1"/>
          <p:cNvSpPr txBox="1"/>
          <p:nvPr/>
        </p:nvSpPr>
        <p:spPr bwMode="auto">
          <a:xfrm>
            <a:off x="4132503" y="4684967"/>
            <a:ext cx="922877" cy="313930"/>
          </a:xfrm>
          <a:prstGeom prst="rect">
            <a:avLst/>
          </a:prstGeom>
          <a:noFill/>
          <a:ln w="12700" cap="sq">
            <a:noFill/>
            <a:miter lim="800000"/>
            <a:headEnd type="none" w="sm" len="sm"/>
            <a:tailEnd type="none" w="sm" len="sm"/>
          </a:ln>
        </p:spPr>
        <p:txBody>
          <a:bodyPr wrap="none" lIns="91438" tIns="45719" rIns="91438" bIns="45719" rtlCol="0">
            <a:spAutoFit/>
          </a:bodyPr>
          <a:lstStyle/>
          <a:p>
            <a:pPr algn="ctr" eaLnBrk="0" hangingPunct="0">
              <a:lnSpc>
                <a:spcPct val="120000"/>
              </a:lnSpc>
            </a:pPr>
            <a:r>
              <a:rPr lang="en-US" sz="1200" baseline="30000" dirty="0">
                <a:solidFill>
                  <a:srgbClr val="FF0000"/>
                </a:solidFill>
                <a:latin typeface="+mn-lt"/>
                <a:cs typeface="Arial" pitchFamily="34" charset="0"/>
              </a:rPr>
              <a:t>*</a:t>
            </a:r>
            <a:r>
              <a:rPr lang="en-US" sz="1200" dirty="0">
                <a:solidFill>
                  <a:srgbClr val="FF0000"/>
                </a:solidFill>
                <a:latin typeface="+mn-lt"/>
                <a:cs typeface="Arial" pitchFamily="34" charset="0"/>
              </a:rPr>
              <a:t> Upcoming</a:t>
            </a:r>
            <a:endParaRPr lang="en-US" sz="1200" dirty="0">
              <a:solidFill>
                <a:srgbClr val="FF0000"/>
              </a:solidFill>
              <a:latin typeface="+mn-lt"/>
              <a:cs typeface="Arial" pitchFamily="34" charset="0"/>
              <a:hlinkClick r:id="rId3"/>
            </a:endParaRPr>
          </a:p>
        </p:txBody>
      </p:sp>
      <p:grpSp>
        <p:nvGrpSpPr>
          <p:cNvPr id="5" name="Group 4">
            <a:extLst>
              <a:ext uri="{FF2B5EF4-FFF2-40B4-BE49-F238E27FC236}">
                <a16:creationId xmlns:a16="http://schemas.microsoft.com/office/drawing/2014/main" id="{D91D0738-A10A-BD4E-9F6D-ED9D3110C443}"/>
              </a:ext>
            </a:extLst>
          </p:cNvPr>
          <p:cNvGrpSpPr/>
          <p:nvPr/>
        </p:nvGrpSpPr>
        <p:grpSpPr>
          <a:xfrm>
            <a:off x="340827" y="1392653"/>
            <a:ext cx="8278097" cy="867242"/>
            <a:chOff x="340827" y="1392653"/>
            <a:chExt cx="8278097" cy="867242"/>
          </a:xfrm>
        </p:grpSpPr>
        <p:sp>
          <p:nvSpPr>
            <p:cNvPr id="7" name="Rectangle 6"/>
            <p:cNvSpPr>
              <a:spLocks noChangeArrowheads="1"/>
            </p:cNvSpPr>
            <p:nvPr/>
          </p:nvSpPr>
          <p:spPr bwMode="auto">
            <a:xfrm>
              <a:off x="340827" y="1392653"/>
              <a:ext cx="8278097" cy="867242"/>
            </a:xfrm>
            <a:prstGeom prst="rect">
              <a:avLst/>
            </a:prstGeom>
            <a:solidFill>
              <a:srgbClr val="FFFFFF"/>
            </a:solidFill>
            <a:ln w="12700" cap="sq">
              <a:solidFill>
                <a:schemeClr val="tx1"/>
              </a:solidFill>
              <a:miter lim="800000"/>
              <a:headEnd type="none" w="sm" len="sm"/>
              <a:tailEnd type="none" w="sm" len="sm"/>
            </a:ln>
          </p:spPr>
          <p:txBody>
            <a:bodyPr wrap="none" lIns="91438" tIns="45719" rIns="91438" bIns="45719" anchor="t"/>
            <a:lstStyle/>
            <a:p>
              <a:pPr algn="ctr"/>
              <a:r>
                <a:rPr lang="en-US" sz="1100" dirty="0">
                  <a:solidFill>
                    <a:schemeClr val="bg2"/>
                  </a:solidFill>
                  <a:latin typeface="+mn-lt"/>
                </a:rPr>
                <a:t>High Performance Parallel Programming Models</a:t>
              </a:r>
            </a:p>
          </p:txBody>
        </p:sp>
        <p:sp>
          <p:nvSpPr>
            <p:cNvPr id="8" name="Rectangle 9"/>
            <p:cNvSpPr>
              <a:spLocks noChangeArrowheads="1"/>
            </p:cNvSpPr>
            <p:nvPr/>
          </p:nvSpPr>
          <p:spPr bwMode="auto">
            <a:xfrm>
              <a:off x="545071" y="1709970"/>
              <a:ext cx="2475709" cy="481357"/>
            </a:xfrm>
            <a:prstGeom prst="rect">
              <a:avLst/>
            </a:prstGeom>
            <a:solidFill>
              <a:schemeClr val="accent3">
                <a:lumMod val="20000"/>
                <a:lumOff val="80000"/>
              </a:schemeClr>
            </a:solidFill>
            <a:ln w="12700" cap="sq">
              <a:solidFill>
                <a:schemeClr val="tx1"/>
              </a:solidFill>
              <a:miter lim="800000"/>
              <a:headEnd type="none" w="sm" len="sm"/>
              <a:tailEnd type="none" w="sm" len="sm"/>
            </a:ln>
          </p:spPr>
          <p:txBody>
            <a:bodyPr wrap="none" lIns="91438" tIns="45719" rIns="91438" bIns="45719" anchor="ctr"/>
            <a:lstStyle/>
            <a:p>
              <a:pPr algn="ctr"/>
              <a:r>
                <a:rPr lang="en-US" sz="1100" dirty="0">
                  <a:solidFill>
                    <a:srgbClr val="C00000"/>
                  </a:solidFill>
                  <a:latin typeface="+mj-lt"/>
                </a:rPr>
                <a:t>Message Passing Interface</a:t>
              </a:r>
            </a:p>
            <a:p>
              <a:pPr algn="ctr"/>
              <a:r>
                <a:rPr lang="en-US" sz="1100" dirty="0">
                  <a:solidFill>
                    <a:srgbClr val="C00000"/>
                  </a:solidFill>
                  <a:latin typeface="+mj-lt"/>
                </a:rPr>
                <a:t>(MPI)</a:t>
              </a:r>
            </a:p>
          </p:txBody>
        </p:sp>
        <p:sp>
          <p:nvSpPr>
            <p:cNvPr id="9" name="Rectangle 9"/>
            <p:cNvSpPr>
              <a:spLocks noChangeArrowheads="1"/>
            </p:cNvSpPr>
            <p:nvPr/>
          </p:nvSpPr>
          <p:spPr bwMode="auto">
            <a:xfrm>
              <a:off x="3131405" y="1699808"/>
              <a:ext cx="2738126" cy="481357"/>
            </a:xfrm>
            <a:prstGeom prst="rect">
              <a:avLst/>
            </a:prstGeom>
            <a:solidFill>
              <a:schemeClr val="accent3">
                <a:lumMod val="20000"/>
                <a:lumOff val="80000"/>
              </a:schemeClr>
            </a:solidFill>
            <a:ln w="12700" cap="sq">
              <a:solidFill>
                <a:schemeClr val="tx1"/>
              </a:solidFill>
              <a:miter lim="800000"/>
              <a:headEnd type="none" w="sm" len="sm"/>
              <a:tailEnd type="none" w="sm" len="sm"/>
            </a:ln>
          </p:spPr>
          <p:txBody>
            <a:bodyPr wrap="none" lIns="91438" tIns="45719" rIns="91438" bIns="45719" anchor="ctr"/>
            <a:lstStyle/>
            <a:p>
              <a:pPr algn="ctr"/>
              <a:r>
                <a:rPr lang="en-US" sz="1100" dirty="0">
                  <a:solidFill>
                    <a:srgbClr val="C00000"/>
                  </a:solidFill>
                  <a:latin typeface="+mj-lt"/>
                </a:rPr>
                <a:t>PGAS</a:t>
              </a:r>
            </a:p>
            <a:p>
              <a:pPr algn="ctr"/>
              <a:r>
                <a:rPr lang="en-US" sz="1100" dirty="0">
                  <a:solidFill>
                    <a:srgbClr val="C00000"/>
                  </a:solidFill>
                  <a:latin typeface="+mj-lt"/>
                </a:rPr>
                <a:t>(UPC, OpenSHMEM, CAF, UPC++)</a:t>
              </a:r>
              <a:endParaRPr lang="en-US" sz="1400" baseline="30000" dirty="0">
                <a:solidFill>
                  <a:srgbClr val="C00000"/>
                </a:solidFill>
                <a:latin typeface="+mj-lt"/>
              </a:endParaRPr>
            </a:p>
          </p:txBody>
        </p:sp>
        <p:sp>
          <p:nvSpPr>
            <p:cNvPr id="11" name="Rectangle 9"/>
            <p:cNvSpPr>
              <a:spLocks noChangeArrowheads="1"/>
            </p:cNvSpPr>
            <p:nvPr/>
          </p:nvSpPr>
          <p:spPr bwMode="auto">
            <a:xfrm>
              <a:off x="5986978" y="1699038"/>
              <a:ext cx="2475709" cy="481357"/>
            </a:xfrm>
            <a:prstGeom prst="rect">
              <a:avLst/>
            </a:prstGeom>
            <a:solidFill>
              <a:schemeClr val="accent3">
                <a:lumMod val="20000"/>
                <a:lumOff val="80000"/>
              </a:schemeClr>
            </a:solidFill>
            <a:ln w="12700" cap="sq">
              <a:solidFill>
                <a:schemeClr val="tx1"/>
              </a:solidFill>
              <a:miter lim="800000"/>
              <a:headEnd type="none" w="sm" len="sm"/>
              <a:tailEnd type="none" w="sm" len="sm"/>
            </a:ln>
          </p:spPr>
          <p:txBody>
            <a:bodyPr wrap="none" lIns="91438" tIns="45719" rIns="91438" bIns="45719" anchor="ctr"/>
            <a:lstStyle/>
            <a:p>
              <a:pPr algn="ctr"/>
              <a:r>
                <a:rPr lang="en-US" sz="1100" dirty="0">
                  <a:solidFill>
                    <a:srgbClr val="C00000"/>
                  </a:solidFill>
                  <a:latin typeface="+mj-lt"/>
                </a:rPr>
                <a:t>Hybrid --- MPI + X</a:t>
              </a:r>
            </a:p>
            <a:p>
              <a:pPr algn="ctr"/>
              <a:r>
                <a:rPr lang="en-US" sz="1100" dirty="0">
                  <a:solidFill>
                    <a:srgbClr val="C00000"/>
                  </a:solidFill>
                  <a:latin typeface="+mj-lt"/>
                </a:rPr>
                <a:t>(MPI + PGAS + OpenMP/Cilk)</a:t>
              </a:r>
            </a:p>
          </p:txBody>
        </p:sp>
      </p:grpSp>
      <p:sp>
        <p:nvSpPr>
          <p:cNvPr id="13" name="Rectangle 12"/>
          <p:cNvSpPr>
            <a:spLocks noChangeArrowheads="1"/>
          </p:cNvSpPr>
          <p:nvPr/>
        </p:nvSpPr>
        <p:spPr bwMode="auto">
          <a:xfrm>
            <a:off x="335889" y="2410979"/>
            <a:ext cx="8278097" cy="2272196"/>
          </a:xfrm>
          <a:prstGeom prst="rect">
            <a:avLst/>
          </a:prstGeom>
          <a:solidFill>
            <a:srgbClr val="FFFFFF"/>
          </a:solidFill>
          <a:ln w="12700" cap="sq">
            <a:solidFill>
              <a:schemeClr val="tx1"/>
            </a:solidFill>
            <a:miter lim="800000"/>
            <a:headEnd type="none" w="sm" len="sm"/>
            <a:tailEnd type="none" w="sm" len="sm"/>
          </a:ln>
        </p:spPr>
        <p:txBody>
          <a:bodyPr wrap="none" lIns="91438" tIns="45719" rIns="91438" bIns="45719" anchor="t"/>
          <a:lstStyle/>
          <a:p>
            <a:pPr algn="ctr"/>
            <a:r>
              <a:rPr lang="en-US" dirty="0">
                <a:solidFill>
                  <a:srgbClr val="C00000"/>
                </a:solidFill>
                <a:latin typeface="+mn-lt"/>
              </a:rPr>
              <a:t>High Performance and Scalable Communication Runtime</a:t>
            </a:r>
            <a:endParaRPr lang="en-US" sz="1100" dirty="0">
              <a:solidFill>
                <a:srgbClr val="C00000"/>
              </a:solidFill>
              <a:latin typeface="+mn-lt"/>
            </a:endParaRPr>
          </a:p>
        </p:txBody>
      </p:sp>
      <p:sp>
        <p:nvSpPr>
          <p:cNvPr id="36" name="Rectangle 9"/>
          <p:cNvSpPr>
            <a:spLocks noChangeArrowheads="1"/>
          </p:cNvSpPr>
          <p:nvPr/>
        </p:nvSpPr>
        <p:spPr bwMode="auto">
          <a:xfrm>
            <a:off x="400139" y="2702046"/>
            <a:ext cx="8135905" cy="788696"/>
          </a:xfrm>
          <a:prstGeom prst="rect">
            <a:avLst/>
          </a:prstGeom>
          <a:solidFill>
            <a:schemeClr val="accent3">
              <a:lumMod val="60000"/>
              <a:lumOff val="40000"/>
            </a:schemeClr>
          </a:solidFill>
          <a:ln w="12700" cap="sq">
            <a:solidFill>
              <a:schemeClr val="tx1"/>
            </a:solidFill>
            <a:miter lim="800000"/>
            <a:headEnd type="none" w="sm" len="sm"/>
            <a:tailEnd type="none" w="sm" len="sm"/>
          </a:ln>
        </p:spPr>
        <p:txBody>
          <a:bodyPr wrap="none" lIns="91438" tIns="45719" rIns="91438" bIns="45719" anchor="t"/>
          <a:lstStyle/>
          <a:p>
            <a:pPr algn="ctr"/>
            <a:r>
              <a:rPr lang="en-US" sz="1400" dirty="0">
                <a:solidFill>
                  <a:srgbClr val="C00000"/>
                </a:solidFill>
                <a:latin typeface="+mj-lt"/>
              </a:rPr>
              <a:t>Diverse APIs and Mechanisms</a:t>
            </a:r>
            <a:endParaRPr lang="en-US" sz="1100" dirty="0">
              <a:solidFill>
                <a:srgbClr val="C00000"/>
              </a:solidFill>
              <a:latin typeface="+mj-lt"/>
            </a:endParaRPr>
          </a:p>
        </p:txBody>
      </p:sp>
      <p:sp>
        <p:nvSpPr>
          <p:cNvPr id="21" name="Rectangle 20"/>
          <p:cNvSpPr/>
          <p:nvPr/>
        </p:nvSpPr>
        <p:spPr bwMode="auto">
          <a:xfrm>
            <a:off x="474313" y="2966030"/>
            <a:ext cx="714838" cy="455490"/>
          </a:xfrm>
          <a:prstGeom prst="rect">
            <a:avLst/>
          </a:prstGeom>
          <a:solidFill>
            <a:schemeClr val="tx2">
              <a:lumMod val="20000"/>
              <a:lumOff val="80000"/>
            </a:schemeClr>
          </a:solidFill>
          <a:ln w="12700" cap="sq">
            <a:solidFill>
              <a:schemeClr val="bg2">
                <a:lumMod val="95000"/>
                <a:lumOff val="5000"/>
                <a:alpha val="25000"/>
              </a:schemeClr>
            </a:solidFill>
            <a:miter lim="800000"/>
            <a:headEnd type="none" w="sm" len="sm"/>
            <a:tailEnd type="none" w="sm" len="sm"/>
          </a:ln>
          <a:effectLst>
            <a:outerShdw blurRad="50800" dist="38100" dir="2700000" algn="tl" rotWithShape="0">
              <a:prstClr val="black">
                <a:alpha val="40000"/>
              </a:prstClr>
            </a:outerShdw>
          </a:effectLst>
        </p:spPr>
        <p:txBody>
          <a:bodyPr wrap="square" lIns="91438" tIns="45719" rIns="91438" bIns="45719" rtlCol="0" anchor="ctr">
            <a:noAutofit/>
          </a:bodyPr>
          <a:lstStyle/>
          <a:p>
            <a:pPr algn="ctr" eaLnBrk="0" hangingPunct="0">
              <a:lnSpc>
                <a:spcPct val="110000"/>
              </a:lnSpc>
              <a:spcBef>
                <a:spcPct val="20000"/>
              </a:spcBef>
            </a:pPr>
            <a:r>
              <a:rPr lang="en-US" sz="800" dirty="0">
                <a:solidFill>
                  <a:schemeClr val="bg2"/>
                </a:solidFill>
                <a:latin typeface="+mj-lt"/>
              </a:rPr>
              <a:t>Point-to-point Primitives</a:t>
            </a:r>
          </a:p>
        </p:txBody>
      </p:sp>
      <p:sp>
        <p:nvSpPr>
          <p:cNvPr id="22" name="Rectangle 21"/>
          <p:cNvSpPr/>
          <p:nvPr/>
        </p:nvSpPr>
        <p:spPr bwMode="auto">
          <a:xfrm>
            <a:off x="1284219" y="2970894"/>
            <a:ext cx="719340" cy="455490"/>
          </a:xfrm>
          <a:prstGeom prst="rect">
            <a:avLst/>
          </a:prstGeom>
          <a:solidFill>
            <a:schemeClr val="tx2">
              <a:lumMod val="20000"/>
              <a:lumOff val="80000"/>
            </a:schemeClr>
          </a:solidFill>
          <a:ln w="12700" cap="sq">
            <a:solidFill>
              <a:schemeClr val="bg2">
                <a:lumMod val="95000"/>
                <a:lumOff val="5000"/>
                <a:alpha val="25000"/>
              </a:schemeClr>
            </a:solidFill>
            <a:miter lim="800000"/>
            <a:headEnd type="none" w="sm" len="sm"/>
            <a:tailEnd type="none" w="sm" len="sm"/>
          </a:ln>
          <a:effectLst>
            <a:outerShdw blurRad="50800" dist="38100" dir="2700000" algn="tl" rotWithShape="0">
              <a:prstClr val="black">
                <a:alpha val="40000"/>
              </a:prstClr>
            </a:outerShdw>
          </a:effectLst>
        </p:spPr>
        <p:txBody>
          <a:bodyPr wrap="square" lIns="91438" tIns="45719" rIns="91438" bIns="45719" rtlCol="0" anchor="ctr">
            <a:noAutofit/>
          </a:bodyPr>
          <a:lstStyle/>
          <a:p>
            <a:pPr algn="ctr" eaLnBrk="0" hangingPunct="0">
              <a:lnSpc>
                <a:spcPct val="110000"/>
              </a:lnSpc>
              <a:spcBef>
                <a:spcPct val="20000"/>
              </a:spcBef>
            </a:pPr>
            <a:r>
              <a:rPr lang="en-US" sz="800" dirty="0">
                <a:solidFill>
                  <a:schemeClr val="bg2"/>
                </a:solidFill>
                <a:latin typeface="+mj-lt"/>
              </a:rPr>
              <a:t>Collectives Algorithms</a:t>
            </a:r>
          </a:p>
        </p:txBody>
      </p:sp>
      <p:sp>
        <p:nvSpPr>
          <p:cNvPr id="23" name="Rectangle 22"/>
          <p:cNvSpPr/>
          <p:nvPr/>
        </p:nvSpPr>
        <p:spPr bwMode="auto">
          <a:xfrm>
            <a:off x="2888721" y="2966034"/>
            <a:ext cx="719340" cy="455490"/>
          </a:xfrm>
          <a:prstGeom prst="rect">
            <a:avLst/>
          </a:prstGeom>
          <a:solidFill>
            <a:schemeClr val="tx2">
              <a:lumMod val="20000"/>
              <a:lumOff val="80000"/>
            </a:schemeClr>
          </a:solidFill>
          <a:ln w="12700" cap="sq">
            <a:solidFill>
              <a:schemeClr val="bg2">
                <a:lumMod val="95000"/>
                <a:lumOff val="5000"/>
                <a:alpha val="25000"/>
              </a:schemeClr>
            </a:solidFill>
            <a:miter lim="800000"/>
            <a:headEnd type="none" w="sm" len="sm"/>
            <a:tailEnd type="none" w="sm" len="sm"/>
          </a:ln>
          <a:effectLst>
            <a:outerShdw blurRad="50800" dist="38100" dir="2700000" algn="tl" rotWithShape="0">
              <a:prstClr val="black">
                <a:alpha val="40000"/>
              </a:prstClr>
            </a:outerShdw>
          </a:effectLst>
        </p:spPr>
        <p:txBody>
          <a:bodyPr wrap="square" lIns="91438" tIns="45719" rIns="91438" bIns="45719" rtlCol="0" anchor="ctr">
            <a:noAutofit/>
          </a:bodyPr>
          <a:lstStyle/>
          <a:p>
            <a:pPr algn="ctr" eaLnBrk="0" hangingPunct="0">
              <a:lnSpc>
                <a:spcPct val="110000"/>
              </a:lnSpc>
              <a:spcBef>
                <a:spcPct val="20000"/>
              </a:spcBef>
            </a:pPr>
            <a:r>
              <a:rPr lang="en-US" sz="800" dirty="0">
                <a:solidFill>
                  <a:schemeClr val="bg2"/>
                </a:solidFill>
                <a:latin typeface="+mj-lt"/>
              </a:rPr>
              <a:t>Energy-</a:t>
            </a:r>
          </a:p>
          <a:p>
            <a:pPr algn="ctr" eaLnBrk="0" hangingPunct="0">
              <a:lnSpc>
                <a:spcPct val="110000"/>
              </a:lnSpc>
              <a:spcBef>
                <a:spcPct val="20000"/>
              </a:spcBef>
            </a:pPr>
            <a:r>
              <a:rPr lang="en-US" sz="800" dirty="0">
                <a:solidFill>
                  <a:schemeClr val="bg2"/>
                </a:solidFill>
                <a:latin typeface="+mj-lt"/>
              </a:rPr>
              <a:t>Awareness</a:t>
            </a:r>
          </a:p>
        </p:txBody>
      </p:sp>
      <p:sp>
        <p:nvSpPr>
          <p:cNvPr id="24" name="Rectangle 23"/>
          <p:cNvSpPr/>
          <p:nvPr/>
        </p:nvSpPr>
        <p:spPr bwMode="auto">
          <a:xfrm>
            <a:off x="3702396" y="2970898"/>
            <a:ext cx="719340" cy="455490"/>
          </a:xfrm>
          <a:prstGeom prst="rect">
            <a:avLst/>
          </a:prstGeom>
          <a:solidFill>
            <a:schemeClr val="tx2">
              <a:lumMod val="20000"/>
              <a:lumOff val="80000"/>
            </a:schemeClr>
          </a:solidFill>
          <a:ln w="12700" cap="sq">
            <a:solidFill>
              <a:schemeClr val="bg2">
                <a:lumMod val="95000"/>
                <a:lumOff val="5000"/>
                <a:alpha val="25000"/>
              </a:schemeClr>
            </a:solidFill>
            <a:miter lim="800000"/>
            <a:headEnd type="none" w="sm" len="sm"/>
            <a:tailEnd type="none" w="sm" len="sm"/>
          </a:ln>
          <a:effectLst>
            <a:outerShdw blurRad="50800" dist="38100" dir="2700000" algn="tl" rotWithShape="0">
              <a:prstClr val="black">
                <a:alpha val="40000"/>
              </a:prstClr>
            </a:outerShdw>
          </a:effectLst>
        </p:spPr>
        <p:txBody>
          <a:bodyPr wrap="square" lIns="91438" tIns="45719" rIns="91438" bIns="45719" rtlCol="0" anchor="ctr">
            <a:noAutofit/>
          </a:bodyPr>
          <a:lstStyle/>
          <a:p>
            <a:pPr algn="ctr" eaLnBrk="0" hangingPunct="0">
              <a:lnSpc>
                <a:spcPct val="110000"/>
              </a:lnSpc>
              <a:spcBef>
                <a:spcPct val="20000"/>
              </a:spcBef>
            </a:pPr>
            <a:r>
              <a:rPr lang="en-US" sz="800" dirty="0">
                <a:solidFill>
                  <a:schemeClr val="bg2"/>
                </a:solidFill>
                <a:latin typeface="+mj-lt"/>
              </a:rPr>
              <a:t>Remote Memory Access</a:t>
            </a:r>
          </a:p>
        </p:txBody>
      </p:sp>
      <p:sp>
        <p:nvSpPr>
          <p:cNvPr id="25" name="Rectangle 24"/>
          <p:cNvSpPr/>
          <p:nvPr/>
        </p:nvSpPr>
        <p:spPr bwMode="auto">
          <a:xfrm>
            <a:off x="4509952" y="2975426"/>
            <a:ext cx="719340" cy="455490"/>
          </a:xfrm>
          <a:prstGeom prst="rect">
            <a:avLst/>
          </a:prstGeom>
          <a:solidFill>
            <a:schemeClr val="tx2">
              <a:lumMod val="20000"/>
              <a:lumOff val="80000"/>
            </a:schemeClr>
          </a:solidFill>
          <a:ln w="12700" cap="sq">
            <a:solidFill>
              <a:schemeClr val="bg2">
                <a:lumMod val="95000"/>
                <a:lumOff val="5000"/>
                <a:alpha val="25000"/>
              </a:schemeClr>
            </a:solidFill>
            <a:miter lim="800000"/>
            <a:headEnd type="none" w="sm" len="sm"/>
            <a:tailEnd type="none" w="sm" len="sm"/>
          </a:ln>
          <a:effectLst>
            <a:outerShdw blurRad="50800" dist="38100" dir="2700000" algn="tl" rotWithShape="0">
              <a:prstClr val="black">
                <a:alpha val="40000"/>
              </a:prstClr>
            </a:outerShdw>
          </a:effectLst>
        </p:spPr>
        <p:txBody>
          <a:bodyPr wrap="square" lIns="91438" tIns="45719" rIns="91438" bIns="45719" rtlCol="0" anchor="ctr">
            <a:noAutofit/>
          </a:bodyPr>
          <a:lstStyle/>
          <a:p>
            <a:pPr algn="ctr" eaLnBrk="0" hangingPunct="0">
              <a:lnSpc>
                <a:spcPct val="110000"/>
              </a:lnSpc>
              <a:spcBef>
                <a:spcPct val="20000"/>
              </a:spcBef>
            </a:pPr>
            <a:r>
              <a:rPr lang="en-US" sz="800" dirty="0">
                <a:solidFill>
                  <a:schemeClr val="bg2"/>
                </a:solidFill>
                <a:latin typeface="+mj-lt"/>
              </a:rPr>
              <a:t>I/O and</a:t>
            </a:r>
          </a:p>
          <a:p>
            <a:pPr algn="ctr" eaLnBrk="0" hangingPunct="0">
              <a:lnSpc>
                <a:spcPct val="110000"/>
              </a:lnSpc>
              <a:spcBef>
                <a:spcPct val="20000"/>
              </a:spcBef>
            </a:pPr>
            <a:r>
              <a:rPr lang="en-US" sz="800" dirty="0">
                <a:solidFill>
                  <a:schemeClr val="bg2"/>
                </a:solidFill>
                <a:latin typeface="+mj-lt"/>
              </a:rPr>
              <a:t>File Systems</a:t>
            </a:r>
          </a:p>
        </p:txBody>
      </p:sp>
      <p:sp>
        <p:nvSpPr>
          <p:cNvPr id="26" name="Rectangle 25"/>
          <p:cNvSpPr/>
          <p:nvPr/>
        </p:nvSpPr>
        <p:spPr bwMode="auto">
          <a:xfrm>
            <a:off x="5323627" y="2970902"/>
            <a:ext cx="719340" cy="455490"/>
          </a:xfrm>
          <a:prstGeom prst="rect">
            <a:avLst/>
          </a:prstGeom>
          <a:solidFill>
            <a:schemeClr val="tx2">
              <a:lumMod val="20000"/>
              <a:lumOff val="80000"/>
            </a:schemeClr>
          </a:solidFill>
          <a:ln w="12700" cap="sq">
            <a:solidFill>
              <a:schemeClr val="bg2">
                <a:lumMod val="95000"/>
                <a:lumOff val="5000"/>
                <a:alpha val="25000"/>
              </a:schemeClr>
            </a:solidFill>
            <a:miter lim="800000"/>
            <a:headEnd type="none" w="sm" len="sm"/>
            <a:tailEnd type="none" w="sm" len="sm"/>
          </a:ln>
          <a:effectLst>
            <a:outerShdw blurRad="50800" dist="38100" dir="2700000" algn="tl" rotWithShape="0">
              <a:prstClr val="black">
                <a:alpha val="40000"/>
              </a:prstClr>
            </a:outerShdw>
          </a:effectLst>
        </p:spPr>
        <p:txBody>
          <a:bodyPr wrap="square" lIns="91438" tIns="45719" rIns="91438" bIns="45719" rtlCol="0" anchor="ctr">
            <a:noAutofit/>
          </a:bodyPr>
          <a:lstStyle/>
          <a:p>
            <a:pPr algn="ctr" eaLnBrk="0" hangingPunct="0">
              <a:lnSpc>
                <a:spcPct val="110000"/>
              </a:lnSpc>
              <a:spcBef>
                <a:spcPct val="20000"/>
              </a:spcBef>
            </a:pPr>
            <a:r>
              <a:rPr lang="en-US" sz="800" dirty="0">
                <a:solidFill>
                  <a:schemeClr val="bg2"/>
                </a:solidFill>
                <a:latin typeface="+mj-lt"/>
              </a:rPr>
              <a:t>Fault</a:t>
            </a:r>
          </a:p>
          <a:p>
            <a:pPr algn="ctr" eaLnBrk="0" hangingPunct="0">
              <a:lnSpc>
                <a:spcPct val="110000"/>
              </a:lnSpc>
              <a:spcBef>
                <a:spcPct val="20000"/>
              </a:spcBef>
            </a:pPr>
            <a:r>
              <a:rPr lang="en-US" sz="800" dirty="0">
                <a:solidFill>
                  <a:schemeClr val="bg2"/>
                </a:solidFill>
                <a:latin typeface="+mj-lt"/>
              </a:rPr>
              <a:t>Tolerance</a:t>
            </a:r>
          </a:p>
        </p:txBody>
      </p:sp>
      <p:sp>
        <p:nvSpPr>
          <p:cNvPr id="27" name="Rectangle 26"/>
          <p:cNvSpPr/>
          <p:nvPr/>
        </p:nvSpPr>
        <p:spPr bwMode="auto">
          <a:xfrm>
            <a:off x="6139172" y="2966212"/>
            <a:ext cx="738470" cy="455490"/>
          </a:xfrm>
          <a:prstGeom prst="rect">
            <a:avLst/>
          </a:prstGeom>
          <a:solidFill>
            <a:schemeClr val="tx2">
              <a:lumMod val="20000"/>
              <a:lumOff val="80000"/>
            </a:schemeClr>
          </a:solidFill>
          <a:ln w="12700" cap="sq">
            <a:solidFill>
              <a:schemeClr val="bg2">
                <a:lumMod val="95000"/>
                <a:lumOff val="5000"/>
                <a:alpha val="25000"/>
              </a:schemeClr>
            </a:solidFill>
            <a:miter lim="800000"/>
            <a:headEnd type="none" w="sm" len="sm"/>
            <a:tailEnd type="none" w="sm" len="sm"/>
          </a:ln>
          <a:effectLst>
            <a:outerShdw blurRad="50800" dist="38100" dir="2700000" algn="tl" rotWithShape="0">
              <a:prstClr val="black">
                <a:alpha val="40000"/>
              </a:prstClr>
            </a:outerShdw>
          </a:effectLst>
        </p:spPr>
        <p:txBody>
          <a:bodyPr wrap="square" lIns="91438" tIns="45719" rIns="91438" bIns="45719" rtlCol="0" anchor="ctr">
            <a:noAutofit/>
          </a:bodyPr>
          <a:lstStyle/>
          <a:p>
            <a:pPr algn="ctr" eaLnBrk="0" hangingPunct="0">
              <a:lnSpc>
                <a:spcPct val="110000"/>
              </a:lnSpc>
              <a:spcBef>
                <a:spcPct val="20000"/>
              </a:spcBef>
            </a:pPr>
            <a:r>
              <a:rPr lang="en-US" sz="700" dirty="0">
                <a:solidFill>
                  <a:schemeClr val="bg2"/>
                </a:solidFill>
                <a:latin typeface="+mj-lt"/>
              </a:rPr>
              <a:t>Virtualization</a:t>
            </a:r>
          </a:p>
        </p:txBody>
      </p:sp>
      <p:sp>
        <p:nvSpPr>
          <p:cNvPr id="30" name="Rectangle 29"/>
          <p:cNvSpPr/>
          <p:nvPr/>
        </p:nvSpPr>
        <p:spPr bwMode="auto">
          <a:xfrm>
            <a:off x="6946775" y="2961343"/>
            <a:ext cx="719340" cy="473056"/>
          </a:xfrm>
          <a:prstGeom prst="rect">
            <a:avLst/>
          </a:prstGeom>
          <a:solidFill>
            <a:schemeClr val="tx2">
              <a:lumMod val="20000"/>
              <a:lumOff val="80000"/>
            </a:schemeClr>
          </a:solidFill>
          <a:ln w="12700" cap="sq">
            <a:solidFill>
              <a:schemeClr val="bg2">
                <a:lumMod val="95000"/>
                <a:lumOff val="5000"/>
                <a:alpha val="25000"/>
              </a:schemeClr>
            </a:solidFill>
            <a:miter lim="800000"/>
            <a:headEnd type="none" w="sm" len="sm"/>
            <a:tailEnd type="none" w="sm" len="sm"/>
          </a:ln>
          <a:effectLst>
            <a:outerShdw blurRad="50800" dist="38100" dir="2700000" algn="tl" rotWithShape="0">
              <a:prstClr val="black">
                <a:alpha val="40000"/>
              </a:prstClr>
            </a:outerShdw>
          </a:effectLst>
        </p:spPr>
        <p:txBody>
          <a:bodyPr wrap="square" lIns="91438" tIns="45719" rIns="91438" bIns="45719" rtlCol="0" anchor="ctr">
            <a:noAutofit/>
          </a:bodyPr>
          <a:lstStyle/>
          <a:p>
            <a:pPr algn="ctr" eaLnBrk="0" hangingPunct="0">
              <a:lnSpc>
                <a:spcPct val="110000"/>
              </a:lnSpc>
              <a:spcBef>
                <a:spcPct val="20000"/>
              </a:spcBef>
            </a:pPr>
            <a:r>
              <a:rPr lang="en-US" sz="800" dirty="0">
                <a:solidFill>
                  <a:schemeClr val="bg2"/>
                </a:solidFill>
                <a:latin typeface="+mj-lt"/>
              </a:rPr>
              <a:t>Active Messages</a:t>
            </a:r>
          </a:p>
        </p:txBody>
      </p:sp>
      <p:sp>
        <p:nvSpPr>
          <p:cNvPr id="31" name="Rectangle 30"/>
          <p:cNvSpPr/>
          <p:nvPr/>
        </p:nvSpPr>
        <p:spPr bwMode="auto">
          <a:xfrm>
            <a:off x="2089879" y="2966204"/>
            <a:ext cx="719340" cy="455490"/>
          </a:xfrm>
          <a:prstGeom prst="rect">
            <a:avLst/>
          </a:prstGeom>
          <a:solidFill>
            <a:schemeClr val="tx2">
              <a:lumMod val="20000"/>
              <a:lumOff val="80000"/>
            </a:schemeClr>
          </a:solidFill>
          <a:ln w="12700" cap="sq">
            <a:solidFill>
              <a:schemeClr val="bg2">
                <a:lumMod val="95000"/>
                <a:lumOff val="5000"/>
                <a:alpha val="25000"/>
              </a:schemeClr>
            </a:solidFill>
            <a:miter lim="800000"/>
            <a:headEnd type="none" w="sm" len="sm"/>
            <a:tailEnd type="none" w="sm" len="sm"/>
          </a:ln>
          <a:effectLst>
            <a:outerShdw blurRad="50800" dist="38100" dir="2700000" algn="tl" rotWithShape="0">
              <a:prstClr val="black">
                <a:alpha val="40000"/>
              </a:prstClr>
            </a:outerShdw>
          </a:effectLst>
        </p:spPr>
        <p:txBody>
          <a:bodyPr wrap="square" lIns="91438" tIns="45719" rIns="91438" bIns="45719" rtlCol="0" anchor="ctr">
            <a:noAutofit/>
          </a:bodyPr>
          <a:lstStyle/>
          <a:p>
            <a:pPr algn="ctr" eaLnBrk="0" hangingPunct="0">
              <a:lnSpc>
                <a:spcPct val="110000"/>
              </a:lnSpc>
              <a:spcBef>
                <a:spcPct val="20000"/>
              </a:spcBef>
            </a:pPr>
            <a:r>
              <a:rPr lang="en-US" sz="800" dirty="0">
                <a:solidFill>
                  <a:schemeClr val="bg2"/>
                </a:solidFill>
                <a:latin typeface="+mj-lt"/>
              </a:rPr>
              <a:t>Job Startup</a:t>
            </a:r>
          </a:p>
        </p:txBody>
      </p:sp>
      <p:sp>
        <p:nvSpPr>
          <p:cNvPr id="32" name="Rectangle 31"/>
          <p:cNvSpPr/>
          <p:nvPr/>
        </p:nvSpPr>
        <p:spPr bwMode="auto">
          <a:xfrm>
            <a:off x="7742549" y="2956653"/>
            <a:ext cx="719340" cy="473056"/>
          </a:xfrm>
          <a:prstGeom prst="rect">
            <a:avLst/>
          </a:prstGeom>
          <a:solidFill>
            <a:schemeClr val="tx2">
              <a:lumMod val="20000"/>
              <a:lumOff val="80000"/>
            </a:schemeClr>
          </a:solidFill>
          <a:ln w="12700" cap="sq">
            <a:solidFill>
              <a:schemeClr val="bg2">
                <a:lumMod val="95000"/>
                <a:lumOff val="5000"/>
                <a:alpha val="25000"/>
              </a:schemeClr>
            </a:solidFill>
            <a:miter lim="800000"/>
            <a:headEnd type="none" w="sm" len="sm"/>
            <a:tailEnd type="none" w="sm" len="sm"/>
          </a:ln>
          <a:effectLst>
            <a:outerShdw blurRad="50800" dist="38100" dir="2700000" algn="tl" rotWithShape="0">
              <a:prstClr val="black">
                <a:alpha val="40000"/>
              </a:prstClr>
            </a:outerShdw>
          </a:effectLst>
        </p:spPr>
        <p:txBody>
          <a:bodyPr wrap="square" lIns="91438" tIns="45719" rIns="91438" bIns="45719" rtlCol="0" anchor="ctr">
            <a:noAutofit/>
          </a:bodyPr>
          <a:lstStyle/>
          <a:p>
            <a:pPr algn="ctr" eaLnBrk="0" hangingPunct="0">
              <a:lnSpc>
                <a:spcPct val="110000"/>
              </a:lnSpc>
              <a:spcBef>
                <a:spcPct val="20000"/>
              </a:spcBef>
            </a:pPr>
            <a:r>
              <a:rPr lang="en-US" sz="700" dirty="0">
                <a:solidFill>
                  <a:schemeClr val="bg2"/>
                </a:solidFill>
                <a:latin typeface="+mj-lt"/>
              </a:rPr>
              <a:t>Introspection &amp; Analysis</a:t>
            </a:r>
          </a:p>
        </p:txBody>
      </p:sp>
      <p:sp>
        <p:nvSpPr>
          <p:cNvPr id="37" name="Rectangle 9"/>
          <p:cNvSpPr>
            <a:spLocks noChangeArrowheads="1"/>
          </p:cNvSpPr>
          <p:nvPr/>
        </p:nvSpPr>
        <p:spPr bwMode="auto">
          <a:xfrm>
            <a:off x="395201" y="3542360"/>
            <a:ext cx="4048173" cy="1084480"/>
          </a:xfrm>
          <a:prstGeom prst="rect">
            <a:avLst/>
          </a:prstGeom>
          <a:solidFill>
            <a:srgbClr val="B0C9FF"/>
          </a:solidFill>
          <a:ln w="12700" cap="sq">
            <a:solidFill>
              <a:schemeClr val="tx1"/>
            </a:solidFill>
            <a:miter lim="800000"/>
            <a:headEnd type="none" w="sm" len="sm"/>
            <a:tailEnd type="none" w="sm" len="sm"/>
          </a:ln>
          <a:effectLst/>
        </p:spPr>
        <p:txBody>
          <a:bodyPr wrap="none" lIns="91438" tIns="45719" rIns="91438" bIns="45719" anchor="t"/>
          <a:lstStyle/>
          <a:p>
            <a:pPr algn="ctr"/>
            <a:r>
              <a:rPr lang="en-US" sz="1400" dirty="0">
                <a:solidFill>
                  <a:schemeClr val="bg2"/>
                </a:solidFill>
                <a:latin typeface="+mj-lt"/>
              </a:rPr>
              <a:t>Support for Modern Networking Technology</a:t>
            </a:r>
          </a:p>
          <a:p>
            <a:pPr algn="ctr"/>
            <a:r>
              <a:rPr lang="en-US" sz="1100" dirty="0">
                <a:solidFill>
                  <a:srgbClr val="C00000"/>
                </a:solidFill>
                <a:latin typeface="+mj-lt"/>
              </a:rPr>
              <a:t>(InfiniBand, iWARP, RoCE, Omni-Path, EFA, Rockport, Slingshot)</a:t>
            </a:r>
          </a:p>
        </p:txBody>
      </p:sp>
      <p:sp>
        <p:nvSpPr>
          <p:cNvPr id="38" name="Rectangle 9"/>
          <p:cNvSpPr>
            <a:spLocks noChangeArrowheads="1"/>
          </p:cNvSpPr>
          <p:nvPr/>
        </p:nvSpPr>
        <p:spPr bwMode="auto">
          <a:xfrm>
            <a:off x="4542229" y="3537669"/>
            <a:ext cx="3998728" cy="1084480"/>
          </a:xfrm>
          <a:prstGeom prst="rect">
            <a:avLst/>
          </a:prstGeom>
          <a:solidFill>
            <a:srgbClr val="B0C9FF"/>
          </a:solidFill>
          <a:ln w="12700" cap="sq">
            <a:solidFill>
              <a:schemeClr val="tx1"/>
            </a:solidFill>
            <a:miter lim="800000"/>
            <a:headEnd type="none" w="sm" len="sm"/>
            <a:tailEnd type="none" w="sm" len="sm"/>
          </a:ln>
          <a:effectLst/>
        </p:spPr>
        <p:txBody>
          <a:bodyPr wrap="none" lIns="91438" tIns="45719" rIns="91438" bIns="45719" anchor="t"/>
          <a:lstStyle/>
          <a:p>
            <a:pPr algn="ctr"/>
            <a:r>
              <a:rPr lang="en-US" sz="1400" dirty="0">
                <a:solidFill>
                  <a:schemeClr val="bg2"/>
                </a:solidFill>
                <a:latin typeface="+mj-lt"/>
              </a:rPr>
              <a:t>Support for Modern Multi-/Many-core Architectures</a:t>
            </a:r>
          </a:p>
          <a:p>
            <a:pPr algn="ctr"/>
            <a:r>
              <a:rPr lang="en-US" sz="1100" dirty="0">
                <a:solidFill>
                  <a:srgbClr val="C00000"/>
                </a:solidFill>
                <a:latin typeface="+mj-lt"/>
              </a:rPr>
              <a:t>(Intel-Xeon, AMD, OpenPOWER, ARM, GPU (NVIDIA, AMD), </a:t>
            </a:r>
            <a:r>
              <a:rPr lang="en-US" sz="1100" dirty="0">
                <a:solidFill>
                  <a:schemeClr val="bg1">
                    <a:lumMod val="60000"/>
                    <a:lumOff val="40000"/>
                  </a:schemeClr>
                </a:solidFill>
                <a:latin typeface="+mj-lt"/>
              </a:rPr>
              <a:t>DPU</a:t>
            </a:r>
            <a:r>
              <a:rPr lang="en-US" sz="1100" dirty="0">
                <a:solidFill>
                  <a:srgbClr val="C00000"/>
                </a:solidFill>
                <a:latin typeface="+mj-lt"/>
              </a:rPr>
              <a:t>)</a:t>
            </a:r>
          </a:p>
        </p:txBody>
      </p:sp>
      <p:sp>
        <p:nvSpPr>
          <p:cNvPr id="39" name="Rectangle 9"/>
          <p:cNvSpPr>
            <a:spLocks noChangeArrowheads="1"/>
          </p:cNvSpPr>
          <p:nvPr/>
        </p:nvSpPr>
        <p:spPr bwMode="auto">
          <a:xfrm>
            <a:off x="459454" y="3969592"/>
            <a:ext cx="1779418" cy="605606"/>
          </a:xfrm>
          <a:prstGeom prst="rect">
            <a:avLst/>
          </a:prstGeom>
          <a:solidFill>
            <a:schemeClr val="accent2">
              <a:lumMod val="40000"/>
              <a:lumOff val="60000"/>
            </a:schemeClr>
          </a:solidFill>
          <a:ln w="12700" cap="sq">
            <a:solidFill>
              <a:schemeClr val="tx1"/>
            </a:solidFill>
            <a:miter lim="800000"/>
            <a:headEnd type="none" w="sm" len="sm"/>
            <a:tailEnd type="none" w="sm" len="sm"/>
          </a:ln>
        </p:spPr>
        <p:txBody>
          <a:bodyPr wrap="none" lIns="91438" tIns="45719" rIns="91438" bIns="45719" anchor="t"/>
          <a:lstStyle/>
          <a:p>
            <a:pPr algn="ctr"/>
            <a:r>
              <a:rPr lang="en-US" sz="1100" dirty="0">
                <a:solidFill>
                  <a:srgbClr val="C00000"/>
                </a:solidFill>
                <a:latin typeface="+mj-lt"/>
              </a:rPr>
              <a:t>Transport Protocols</a:t>
            </a:r>
          </a:p>
        </p:txBody>
      </p:sp>
      <p:sp>
        <p:nvSpPr>
          <p:cNvPr id="40" name="Rectangle 9"/>
          <p:cNvSpPr>
            <a:spLocks noChangeArrowheads="1"/>
          </p:cNvSpPr>
          <p:nvPr/>
        </p:nvSpPr>
        <p:spPr bwMode="auto">
          <a:xfrm>
            <a:off x="2288298" y="3964902"/>
            <a:ext cx="2105646" cy="605606"/>
          </a:xfrm>
          <a:prstGeom prst="rect">
            <a:avLst/>
          </a:prstGeom>
          <a:solidFill>
            <a:schemeClr val="accent2">
              <a:lumMod val="40000"/>
              <a:lumOff val="60000"/>
            </a:schemeClr>
          </a:solidFill>
          <a:ln w="12700" cap="sq">
            <a:solidFill>
              <a:schemeClr val="tx1"/>
            </a:solidFill>
            <a:miter lim="800000"/>
            <a:headEnd type="none" w="sm" len="sm"/>
            <a:tailEnd type="none" w="sm" len="sm"/>
          </a:ln>
        </p:spPr>
        <p:txBody>
          <a:bodyPr wrap="none" lIns="91438" tIns="45719" rIns="91438" bIns="45719" anchor="t"/>
          <a:lstStyle/>
          <a:p>
            <a:pPr algn="ctr"/>
            <a:r>
              <a:rPr lang="en-US" sz="1100" dirty="0">
                <a:solidFill>
                  <a:srgbClr val="C00000"/>
                </a:solidFill>
                <a:latin typeface="+mj-lt"/>
              </a:rPr>
              <a:t>Modern Features</a:t>
            </a:r>
          </a:p>
        </p:txBody>
      </p:sp>
      <p:sp>
        <p:nvSpPr>
          <p:cNvPr id="42" name="Rectangle 41"/>
          <p:cNvSpPr/>
          <p:nvPr/>
        </p:nvSpPr>
        <p:spPr bwMode="auto">
          <a:xfrm>
            <a:off x="503944" y="4204316"/>
            <a:ext cx="380604" cy="305164"/>
          </a:xfrm>
          <a:prstGeom prst="rect">
            <a:avLst/>
          </a:prstGeom>
          <a:solidFill>
            <a:schemeClr val="accent5">
              <a:lumMod val="60000"/>
              <a:lumOff val="40000"/>
            </a:schemeClr>
          </a:solidFill>
          <a:ln w="12700" cap="sq">
            <a:solidFill>
              <a:schemeClr val="tx1">
                <a:alpha val="25000"/>
              </a:schemeClr>
            </a:solidFill>
            <a:miter lim="800000"/>
            <a:headEnd type="none" w="sm" len="sm"/>
            <a:tailEnd type="none" w="sm" len="sm"/>
          </a:ln>
          <a:effectLst>
            <a:outerShdw blurRad="50800" dist="38100" dir="2700000" algn="tl" rotWithShape="0">
              <a:prstClr val="black">
                <a:alpha val="40000"/>
              </a:prstClr>
            </a:outerShdw>
          </a:effectLst>
        </p:spPr>
        <p:txBody>
          <a:bodyPr wrap="square" lIns="91438" tIns="45719" rIns="91438" bIns="45719" rtlCol="0" anchor="ctr">
            <a:noAutofit/>
          </a:bodyPr>
          <a:lstStyle/>
          <a:p>
            <a:pPr algn="ctr" eaLnBrk="0" hangingPunct="0">
              <a:lnSpc>
                <a:spcPct val="110000"/>
              </a:lnSpc>
              <a:spcBef>
                <a:spcPct val="20000"/>
              </a:spcBef>
            </a:pPr>
            <a:r>
              <a:rPr lang="en-US" sz="1000" dirty="0">
                <a:solidFill>
                  <a:schemeClr val="tx1">
                    <a:lumMod val="95000"/>
                    <a:lumOff val="5000"/>
                  </a:schemeClr>
                </a:solidFill>
                <a:latin typeface="+mj-lt"/>
              </a:rPr>
              <a:t>RC</a:t>
            </a:r>
          </a:p>
        </p:txBody>
      </p:sp>
      <p:sp>
        <p:nvSpPr>
          <p:cNvPr id="43" name="Rectangle 42"/>
          <p:cNvSpPr/>
          <p:nvPr/>
        </p:nvSpPr>
        <p:spPr bwMode="auto">
          <a:xfrm>
            <a:off x="933962" y="4209014"/>
            <a:ext cx="385554" cy="305164"/>
          </a:xfrm>
          <a:prstGeom prst="rect">
            <a:avLst/>
          </a:prstGeom>
          <a:solidFill>
            <a:schemeClr val="accent5">
              <a:lumMod val="60000"/>
              <a:lumOff val="40000"/>
            </a:schemeClr>
          </a:solidFill>
          <a:ln w="12700" cap="sq">
            <a:solidFill>
              <a:schemeClr val="tx1">
                <a:alpha val="25000"/>
              </a:schemeClr>
            </a:solidFill>
            <a:miter lim="800000"/>
            <a:headEnd type="none" w="sm" len="sm"/>
            <a:tailEnd type="none" w="sm" len="sm"/>
          </a:ln>
          <a:effectLst>
            <a:outerShdw blurRad="50800" dist="38100" dir="2700000" algn="tl" rotWithShape="0">
              <a:prstClr val="black">
                <a:alpha val="40000"/>
              </a:prstClr>
            </a:outerShdw>
          </a:effectLst>
        </p:spPr>
        <p:txBody>
          <a:bodyPr wrap="square" lIns="91438" tIns="45719" rIns="91438" bIns="45719" rtlCol="0" anchor="ctr">
            <a:noAutofit/>
          </a:bodyPr>
          <a:lstStyle/>
          <a:p>
            <a:pPr algn="ctr" eaLnBrk="0" hangingPunct="0">
              <a:lnSpc>
                <a:spcPct val="110000"/>
              </a:lnSpc>
              <a:spcBef>
                <a:spcPct val="20000"/>
              </a:spcBef>
            </a:pPr>
            <a:r>
              <a:rPr lang="en-US" sz="900" dirty="0">
                <a:solidFill>
                  <a:schemeClr val="tx1">
                    <a:lumMod val="95000"/>
                    <a:lumOff val="5000"/>
                  </a:schemeClr>
                </a:solidFill>
                <a:latin typeface="+mj-lt"/>
              </a:rPr>
              <a:t>SRD</a:t>
            </a:r>
          </a:p>
        </p:txBody>
      </p:sp>
      <p:sp>
        <p:nvSpPr>
          <p:cNvPr id="44" name="Rectangle 43"/>
          <p:cNvSpPr/>
          <p:nvPr/>
        </p:nvSpPr>
        <p:spPr bwMode="auto">
          <a:xfrm>
            <a:off x="1373864" y="4209998"/>
            <a:ext cx="380604" cy="305164"/>
          </a:xfrm>
          <a:prstGeom prst="rect">
            <a:avLst/>
          </a:prstGeom>
          <a:solidFill>
            <a:schemeClr val="accent5">
              <a:lumMod val="60000"/>
              <a:lumOff val="40000"/>
            </a:schemeClr>
          </a:solidFill>
          <a:ln w="12700" cap="sq">
            <a:solidFill>
              <a:schemeClr val="tx1">
                <a:alpha val="25000"/>
              </a:schemeClr>
            </a:solidFill>
            <a:miter lim="800000"/>
            <a:headEnd type="none" w="sm" len="sm"/>
            <a:tailEnd type="none" w="sm" len="sm"/>
          </a:ln>
          <a:effectLst>
            <a:outerShdw blurRad="50800" dist="38100" dir="2700000" algn="tl" rotWithShape="0">
              <a:prstClr val="black">
                <a:alpha val="40000"/>
              </a:prstClr>
            </a:outerShdw>
          </a:effectLst>
        </p:spPr>
        <p:txBody>
          <a:bodyPr wrap="square" lIns="91438" tIns="45719" rIns="91438" bIns="45719" rtlCol="0" anchor="ctr">
            <a:noAutofit/>
          </a:bodyPr>
          <a:lstStyle/>
          <a:p>
            <a:pPr algn="ctr" eaLnBrk="0" hangingPunct="0">
              <a:lnSpc>
                <a:spcPct val="110000"/>
              </a:lnSpc>
              <a:spcBef>
                <a:spcPct val="20000"/>
              </a:spcBef>
            </a:pPr>
            <a:r>
              <a:rPr lang="en-US" sz="1000" dirty="0">
                <a:solidFill>
                  <a:schemeClr val="tx1">
                    <a:lumMod val="95000"/>
                    <a:lumOff val="5000"/>
                  </a:schemeClr>
                </a:solidFill>
                <a:latin typeface="+mj-lt"/>
              </a:rPr>
              <a:t>UD</a:t>
            </a:r>
          </a:p>
        </p:txBody>
      </p:sp>
      <p:sp>
        <p:nvSpPr>
          <p:cNvPr id="45" name="Rectangle 44"/>
          <p:cNvSpPr/>
          <p:nvPr/>
        </p:nvSpPr>
        <p:spPr bwMode="auto">
          <a:xfrm>
            <a:off x="1813766" y="4209024"/>
            <a:ext cx="380604" cy="305164"/>
          </a:xfrm>
          <a:prstGeom prst="rect">
            <a:avLst/>
          </a:prstGeom>
          <a:solidFill>
            <a:schemeClr val="accent5">
              <a:lumMod val="60000"/>
              <a:lumOff val="40000"/>
            </a:schemeClr>
          </a:solidFill>
          <a:ln w="12700" cap="sq">
            <a:solidFill>
              <a:schemeClr val="tx1">
                <a:alpha val="25000"/>
              </a:schemeClr>
            </a:solidFill>
            <a:miter lim="800000"/>
            <a:headEnd type="none" w="sm" len="sm"/>
            <a:tailEnd type="none" w="sm" len="sm"/>
          </a:ln>
          <a:effectLst>
            <a:outerShdw blurRad="50800" dist="38100" dir="2700000" algn="tl" rotWithShape="0">
              <a:prstClr val="black">
                <a:alpha val="40000"/>
              </a:prstClr>
            </a:outerShdw>
          </a:effectLst>
        </p:spPr>
        <p:txBody>
          <a:bodyPr wrap="square" lIns="91438" tIns="45719" rIns="91438" bIns="45719" rtlCol="0" anchor="ctr">
            <a:noAutofit/>
          </a:bodyPr>
          <a:lstStyle/>
          <a:p>
            <a:pPr algn="ctr" eaLnBrk="0" hangingPunct="0">
              <a:lnSpc>
                <a:spcPct val="110000"/>
              </a:lnSpc>
              <a:spcBef>
                <a:spcPct val="20000"/>
              </a:spcBef>
            </a:pPr>
            <a:r>
              <a:rPr lang="en-US" sz="1000" dirty="0">
                <a:solidFill>
                  <a:schemeClr val="tx1">
                    <a:lumMod val="95000"/>
                    <a:lumOff val="5000"/>
                  </a:schemeClr>
                </a:solidFill>
                <a:latin typeface="+mj-lt"/>
              </a:rPr>
              <a:t>DC</a:t>
            </a:r>
          </a:p>
        </p:txBody>
      </p:sp>
      <p:sp>
        <p:nvSpPr>
          <p:cNvPr id="46" name="Rectangle 45"/>
          <p:cNvSpPr/>
          <p:nvPr/>
        </p:nvSpPr>
        <p:spPr bwMode="auto">
          <a:xfrm>
            <a:off x="2327853" y="4194926"/>
            <a:ext cx="454729" cy="319249"/>
          </a:xfrm>
          <a:prstGeom prst="rect">
            <a:avLst/>
          </a:prstGeom>
          <a:solidFill>
            <a:schemeClr val="accent5">
              <a:lumMod val="60000"/>
              <a:lumOff val="40000"/>
            </a:schemeClr>
          </a:solidFill>
          <a:ln w="12700" cap="sq">
            <a:solidFill>
              <a:schemeClr val="tx1">
                <a:alpha val="25000"/>
              </a:schemeClr>
            </a:solidFill>
            <a:miter lim="800000"/>
            <a:headEnd type="none" w="sm" len="sm"/>
            <a:tailEnd type="none" w="sm" len="sm"/>
          </a:ln>
          <a:effectLst>
            <a:outerShdw blurRad="50800" dist="38100" dir="2700000" algn="tl" rotWithShape="0">
              <a:prstClr val="black">
                <a:alpha val="40000"/>
              </a:prstClr>
            </a:outerShdw>
          </a:effectLst>
        </p:spPr>
        <p:txBody>
          <a:bodyPr wrap="square" lIns="91438" tIns="45719" rIns="91438" bIns="45719" rtlCol="0" anchor="ctr">
            <a:noAutofit/>
          </a:bodyPr>
          <a:lstStyle/>
          <a:p>
            <a:pPr algn="ctr" eaLnBrk="0" hangingPunct="0">
              <a:lnSpc>
                <a:spcPct val="110000"/>
              </a:lnSpc>
              <a:spcBef>
                <a:spcPct val="20000"/>
              </a:spcBef>
            </a:pPr>
            <a:r>
              <a:rPr lang="en-US" sz="1000" dirty="0">
                <a:solidFill>
                  <a:schemeClr val="tx1">
                    <a:lumMod val="95000"/>
                    <a:lumOff val="5000"/>
                  </a:schemeClr>
                </a:solidFill>
                <a:latin typeface="+mj-lt"/>
              </a:rPr>
              <a:t>UMR</a:t>
            </a:r>
          </a:p>
        </p:txBody>
      </p:sp>
      <p:sp>
        <p:nvSpPr>
          <p:cNvPr id="47" name="Rectangle 46"/>
          <p:cNvSpPr/>
          <p:nvPr/>
        </p:nvSpPr>
        <p:spPr bwMode="auto">
          <a:xfrm>
            <a:off x="2846839" y="4199624"/>
            <a:ext cx="469569" cy="319249"/>
          </a:xfrm>
          <a:prstGeom prst="rect">
            <a:avLst/>
          </a:prstGeom>
          <a:solidFill>
            <a:schemeClr val="accent5">
              <a:lumMod val="60000"/>
              <a:lumOff val="40000"/>
            </a:schemeClr>
          </a:solidFill>
          <a:ln w="12700" cap="sq">
            <a:solidFill>
              <a:schemeClr val="tx1">
                <a:alpha val="25000"/>
              </a:schemeClr>
            </a:solidFill>
            <a:miter lim="800000"/>
            <a:headEnd type="none" w="sm" len="sm"/>
            <a:tailEnd type="none" w="sm" len="sm"/>
          </a:ln>
          <a:effectLst>
            <a:outerShdw blurRad="50800" dist="38100" dir="2700000" algn="tl" rotWithShape="0">
              <a:prstClr val="black">
                <a:alpha val="40000"/>
              </a:prstClr>
            </a:outerShdw>
          </a:effectLst>
        </p:spPr>
        <p:txBody>
          <a:bodyPr wrap="square" lIns="91438" tIns="45719" rIns="91438" bIns="45719" rtlCol="0" anchor="ctr">
            <a:noAutofit/>
          </a:bodyPr>
          <a:lstStyle/>
          <a:p>
            <a:pPr algn="ctr" eaLnBrk="0" hangingPunct="0">
              <a:lnSpc>
                <a:spcPct val="110000"/>
              </a:lnSpc>
              <a:spcBef>
                <a:spcPct val="20000"/>
              </a:spcBef>
            </a:pPr>
            <a:r>
              <a:rPr lang="en-US" sz="1000" dirty="0">
                <a:solidFill>
                  <a:schemeClr val="tx1">
                    <a:lumMod val="95000"/>
                    <a:lumOff val="5000"/>
                  </a:schemeClr>
                </a:solidFill>
                <a:latin typeface="+mj-lt"/>
              </a:rPr>
              <a:t>ODP</a:t>
            </a:r>
            <a:endParaRPr lang="en-US" sz="1000" baseline="30000" dirty="0">
              <a:solidFill>
                <a:schemeClr val="tx1">
                  <a:lumMod val="95000"/>
                  <a:lumOff val="5000"/>
                </a:schemeClr>
              </a:solidFill>
              <a:latin typeface="+mj-lt"/>
            </a:endParaRPr>
          </a:p>
        </p:txBody>
      </p:sp>
      <p:sp>
        <p:nvSpPr>
          <p:cNvPr id="48" name="Rectangle 47"/>
          <p:cNvSpPr/>
          <p:nvPr/>
        </p:nvSpPr>
        <p:spPr bwMode="auto">
          <a:xfrm>
            <a:off x="3350269" y="4194934"/>
            <a:ext cx="489330" cy="319249"/>
          </a:xfrm>
          <a:prstGeom prst="rect">
            <a:avLst/>
          </a:prstGeom>
          <a:solidFill>
            <a:schemeClr val="accent5">
              <a:lumMod val="60000"/>
              <a:lumOff val="40000"/>
            </a:schemeClr>
          </a:solidFill>
          <a:ln w="12700" cap="sq">
            <a:solidFill>
              <a:schemeClr val="tx1">
                <a:alpha val="25000"/>
              </a:schemeClr>
            </a:solidFill>
            <a:miter lim="800000"/>
            <a:headEnd type="none" w="sm" len="sm"/>
            <a:tailEnd type="none" w="sm" len="sm"/>
          </a:ln>
          <a:effectLst>
            <a:outerShdw blurRad="50800" dist="38100" dir="2700000" algn="tl" rotWithShape="0">
              <a:prstClr val="black">
                <a:alpha val="40000"/>
              </a:prstClr>
            </a:outerShdw>
          </a:effectLst>
        </p:spPr>
        <p:txBody>
          <a:bodyPr wrap="square" lIns="91438" tIns="45719" rIns="91438" bIns="45719" rtlCol="0" anchor="ctr">
            <a:noAutofit/>
          </a:bodyPr>
          <a:lstStyle/>
          <a:p>
            <a:pPr algn="ctr" eaLnBrk="0" hangingPunct="0">
              <a:lnSpc>
                <a:spcPct val="110000"/>
              </a:lnSpc>
              <a:spcBef>
                <a:spcPct val="20000"/>
              </a:spcBef>
            </a:pPr>
            <a:r>
              <a:rPr lang="en-US" sz="1000" dirty="0">
                <a:solidFill>
                  <a:schemeClr val="tx1">
                    <a:lumMod val="95000"/>
                    <a:lumOff val="5000"/>
                  </a:schemeClr>
                </a:solidFill>
                <a:latin typeface="+mj-lt"/>
              </a:rPr>
              <a:t>SR-IOV</a:t>
            </a:r>
          </a:p>
        </p:txBody>
      </p:sp>
      <p:sp>
        <p:nvSpPr>
          <p:cNvPr id="49" name="Rectangle 48"/>
          <p:cNvSpPr/>
          <p:nvPr/>
        </p:nvSpPr>
        <p:spPr bwMode="auto">
          <a:xfrm>
            <a:off x="3870005" y="4190245"/>
            <a:ext cx="484374" cy="319249"/>
          </a:xfrm>
          <a:prstGeom prst="rect">
            <a:avLst/>
          </a:prstGeom>
          <a:solidFill>
            <a:schemeClr val="accent5">
              <a:lumMod val="60000"/>
              <a:lumOff val="40000"/>
            </a:schemeClr>
          </a:solidFill>
          <a:ln w="12700" cap="sq">
            <a:solidFill>
              <a:schemeClr val="tx1">
                <a:alpha val="25000"/>
              </a:schemeClr>
            </a:solidFill>
            <a:miter lim="800000"/>
            <a:headEnd type="none" w="sm" len="sm"/>
            <a:tailEnd type="none" w="sm" len="sm"/>
          </a:ln>
          <a:effectLst>
            <a:outerShdw blurRad="50800" dist="38100" dir="2700000" algn="tl" rotWithShape="0">
              <a:prstClr val="black">
                <a:alpha val="40000"/>
              </a:prstClr>
            </a:outerShdw>
          </a:effectLst>
        </p:spPr>
        <p:txBody>
          <a:bodyPr wrap="square" lIns="91438" tIns="45719" rIns="91438" bIns="45719" rtlCol="0" anchor="ctr">
            <a:noAutofit/>
          </a:bodyPr>
          <a:lstStyle/>
          <a:p>
            <a:pPr algn="ctr" eaLnBrk="0" hangingPunct="0">
              <a:lnSpc>
                <a:spcPct val="110000"/>
              </a:lnSpc>
              <a:spcBef>
                <a:spcPct val="20000"/>
              </a:spcBef>
            </a:pPr>
            <a:r>
              <a:rPr lang="en-US" sz="1000" dirty="0">
                <a:solidFill>
                  <a:schemeClr val="tx1">
                    <a:lumMod val="95000"/>
                    <a:lumOff val="5000"/>
                  </a:schemeClr>
                </a:solidFill>
                <a:latin typeface="+mj-lt"/>
              </a:rPr>
              <a:t>Multi Rail</a:t>
            </a:r>
          </a:p>
        </p:txBody>
      </p:sp>
      <p:sp>
        <p:nvSpPr>
          <p:cNvPr id="50" name="Rectangle 9"/>
          <p:cNvSpPr>
            <a:spLocks noChangeArrowheads="1"/>
          </p:cNvSpPr>
          <p:nvPr/>
        </p:nvSpPr>
        <p:spPr bwMode="auto">
          <a:xfrm>
            <a:off x="4606490" y="3983676"/>
            <a:ext cx="1942530" cy="605606"/>
          </a:xfrm>
          <a:prstGeom prst="rect">
            <a:avLst/>
          </a:prstGeom>
          <a:solidFill>
            <a:schemeClr val="accent2">
              <a:lumMod val="40000"/>
              <a:lumOff val="60000"/>
            </a:schemeClr>
          </a:solidFill>
          <a:ln w="12700" cap="sq">
            <a:solidFill>
              <a:schemeClr val="tx1"/>
            </a:solidFill>
            <a:miter lim="800000"/>
            <a:headEnd type="none" w="sm" len="sm"/>
            <a:tailEnd type="none" w="sm" len="sm"/>
          </a:ln>
        </p:spPr>
        <p:txBody>
          <a:bodyPr wrap="none" lIns="91438" tIns="45719" rIns="91438" bIns="45719" anchor="t"/>
          <a:lstStyle/>
          <a:p>
            <a:pPr algn="ctr"/>
            <a:r>
              <a:rPr lang="en-US" sz="1100" dirty="0">
                <a:solidFill>
                  <a:srgbClr val="C00000"/>
                </a:solidFill>
                <a:latin typeface="+mj-lt"/>
              </a:rPr>
              <a:t>Transport Mechanisms</a:t>
            </a:r>
          </a:p>
        </p:txBody>
      </p:sp>
      <p:sp>
        <p:nvSpPr>
          <p:cNvPr id="51" name="Rectangle 50"/>
          <p:cNvSpPr/>
          <p:nvPr/>
        </p:nvSpPr>
        <p:spPr bwMode="auto">
          <a:xfrm>
            <a:off x="4622699" y="4209002"/>
            <a:ext cx="478067" cy="300461"/>
          </a:xfrm>
          <a:prstGeom prst="rect">
            <a:avLst/>
          </a:prstGeom>
          <a:solidFill>
            <a:schemeClr val="accent5">
              <a:lumMod val="60000"/>
              <a:lumOff val="40000"/>
            </a:schemeClr>
          </a:solidFill>
          <a:ln w="12700" cap="sq">
            <a:solidFill>
              <a:schemeClr val="tx1">
                <a:alpha val="25000"/>
              </a:schemeClr>
            </a:solidFill>
            <a:miter lim="800000"/>
            <a:headEnd type="none" w="sm" len="sm"/>
            <a:tailEnd type="none" w="sm" len="sm"/>
          </a:ln>
          <a:effectLst>
            <a:outerShdw blurRad="50800" dist="38100" dir="2700000" algn="tl" rotWithShape="0">
              <a:prstClr val="black">
                <a:alpha val="40000"/>
              </a:prstClr>
            </a:outerShdw>
          </a:effectLst>
        </p:spPr>
        <p:txBody>
          <a:bodyPr wrap="square" lIns="91438" tIns="45719" rIns="91438" bIns="45719" rtlCol="0" anchor="ctr">
            <a:noAutofit/>
          </a:bodyPr>
          <a:lstStyle/>
          <a:p>
            <a:pPr algn="ctr" eaLnBrk="0" hangingPunct="0">
              <a:lnSpc>
                <a:spcPct val="110000"/>
              </a:lnSpc>
              <a:spcBef>
                <a:spcPct val="20000"/>
              </a:spcBef>
            </a:pPr>
            <a:r>
              <a:rPr lang="en-US" sz="600" dirty="0">
                <a:solidFill>
                  <a:schemeClr val="tx1">
                    <a:lumMod val="95000"/>
                    <a:lumOff val="5000"/>
                  </a:schemeClr>
                </a:solidFill>
                <a:latin typeface="+mj-lt"/>
              </a:rPr>
              <a:t>Shared Memory</a:t>
            </a:r>
          </a:p>
        </p:txBody>
      </p:sp>
      <p:sp>
        <p:nvSpPr>
          <p:cNvPr id="52" name="Rectangle 51"/>
          <p:cNvSpPr/>
          <p:nvPr/>
        </p:nvSpPr>
        <p:spPr bwMode="auto">
          <a:xfrm>
            <a:off x="5134998" y="4209002"/>
            <a:ext cx="346371" cy="300337"/>
          </a:xfrm>
          <a:prstGeom prst="rect">
            <a:avLst/>
          </a:prstGeom>
          <a:solidFill>
            <a:schemeClr val="accent5">
              <a:lumMod val="60000"/>
              <a:lumOff val="40000"/>
            </a:schemeClr>
          </a:solidFill>
          <a:ln w="12700" cap="sq">
            <a:solidFill>
              <a:schemeClr val="tx1">
                <a:alpha val="25000"/>
              </a:schemeClr>
            </a:solidFill>
            <a:miter lim="800000"/>
            <a:headEnd type="none" w="sm" len="sm"/>
            <a:tailEnd type="none" w="sm" len="sm"/>
          </a:ln>
          <a:effectLst>
            <a:outerShdw blurRad="50800" dist="38100" dir="2700000" algn="tl" rotWithShape="0">
              <a:prstClr val="black">
                <a:alpha val="40000"/>
              </a:prstClr>
            </a:outerShdw>
          </a:effectLst>
        </p:spPr>
        <p:txBody>
          <a:bodyPr wrap="square" lIns="91438" tIns="45719" rIns="91438" bIns="45719" rtlCol="0" anchor="ctr">
            <a:noAutofit/>
          </a:bodyPr>
          <a:lstStyle/>
          <a:p>
            <a:pPr algn="ctr" eaLnBrk="0" hangingPunct="0">
              <a:lnSpc>
                <a:spcPct val="110000"/>
              </a:lnSpc>
              <a:spcBef>
                <a:spcPct val="20000"/>
              </a:spcBef>
            </a:pPr>
            <a:r>
              <a:rPr lang="en-US" sz="600" dirty="0">
                <a:solidFill>
                  <a:schemeClr val="tx1">
                    <a:lumMod val="95000"/>
                    <a:lumOff val="5000"/>
                  </a:schemeClr>
                </a:solidFill>
                <a:latin typeface="+mj-lt"/>
              </a:rPr>
              <a:t>CMA</a:t>
            </a:r>
          </a:p>
        </p:txBody>
      </p:sp>
      <p:sp>
        <p:nvSpPr>
          <p:cNvPr id="53" name="Rectangle 52"/>
          <p:cNvSpPr/>
          <p:nvPr/>
        </p:nvSpPr>
        <p:spPr bwMode="auto">
          <a:xfrm>
            <a:off x="5513659" y="4209002"/>
            <a:ext cx="473319" cy="300466"/>
          </a:xfrm>
          <a:prstGeom prst="rect">
            <a:avLst/>
          </a:prstGeom>
          <a:solidFill>
            <a:schemeClr val="accent5">
              <a:lumMod val="60000"/>
              <a:lumOff val="40000"/>
            </a:schemeClr>
          </a:solidFill>
          <a:ln w="12700" cap="sq">
            <a:solidFill>
              <a:schemeClr val="tx1">
                <a:alpha val="25000"/>
              </a:schemeClr>
            </a:solidFill>
            <a:miter lim="800000"/>
            <a:headEnd type="none" w="sm" len="sm"/>
            <a:tailEnd type="none" w="sm" len="sm"/>
          </a:ln>
          <a:effectLst>
            <a:outerShdw blurRad="50800" dist="38100" dir="2700000" algn="tl" rotWithShape="0">
              <a:prstClr val="black">
                <a:alpha val="40000"/>
              </a:prstClr>
            </a:outerShdw>
          </a:effectLst>
        </p:spPr>
        <p:txBody>
          <a:bodyPr wrap="square" lIns="91438" tIns="45719" rIns="91438" bIns="45719" rtlCol="0" anchor="ctr">
            <a:noAutofit/>
          </a:bodyPr>
          <a:lstStyle/>
          <a:p>
            <a:pPr algn="ctr" eaLnBrk="0" hangingPunct="0">
              <a:lnSpc>
                <a:spcPct val="110000"/>
              </a:lnSpc>
              <a:spcBef>
                <a:spcPct val="20000"/>
              </a:spcBef>
            </a:pPr>
            <a:r>
              <a:rPr lang="en-US" sz="500" dirty="0">
                <a:solidFill>
                  <a:schemeClr val="tx1">
                    <a:lumMod val="95000"/>
                    <a:lumOff val="5000"/>
                  </a:schemeClr>
                </a:solidFill>
                <a:latin typeface="+mj-lt"/>
              </a:rPr>
              <a:t>IVSHMEM</a:t>
            </a:r>
          </a:p>
        </p:txBody>
      </p:sp>
      <p:sp>
        <p:nvSpPr>
          <p:cNvPr id="54" name="Rectangle 9"/>
          <p:cNvSpPr>
            <a:spLocks noChangeArrowheads="1"/>
          </p:cNvSpPr>
          <p:nvPr/>
        </p:nvSpPr>
        <p:spPr bwMode="auto">
          <a:xfrm>
            <a:off x="6598448" y="3978986"/>
            <a:ext cx="1888160" cy="605606"/>
          </a:xfrm>
          <a:prstGeom prst="rect">
            <a:avLst/>
          </a:prstGeom>
          <a:solidFill>
            <a:schemeClr val="accent2">
              <a:lumMod val="40000"/>
              <a:lumOff val="60000"/>
            </a:schemeClr>
          </a:solidFill>
          <a:ln w="12700" cap="sq">
            <a:solidFill>
              <a:schemeClr val="tx1"/>
            </a:solidFill>
            <a:miter lim="800000"/>
            <a:headEnd type="none" w="sm" len="sm"/>
            <a:tailEnd type="none" w="sm" len="sm"/>
          </a:ln>
        </p:spPr>
        <p:txBody>
          <a:bodyPr wrap="none" lIns="91438" tIns="45719" rIns="91438" bIns="45719" anchor="t"/>
          <a:lstStyle/>
          <a:p>
            <a:pPr algn="ctr"/>
            <a:r>
              <a:rPr lang="en-US" sz="1100" dirty="0">
                <a:solidFill>
                  <a:srgbClr val="C00000"/>
                </a:solidFill>
                <a:latin typeface="+mj-lt"/>
              </a:rPr>
              <a:t>Modern Features</a:t>
            </a:r>
          </a:p>
        </p:txBody>
      </p:sp>
      <p:sp>
        <p:nvSpPr>
          <p:cNvPr id="55" name="Rectangle 54"/>
          <p:cNvSpPr/>
          <p:nvPr/>
        </p:nvSpPr>
        <p:spPr bwMode="auto">
          <a:xfrm>
            <a:off x="6616366" y="4204324"/>
            <a:ext cx="540619" cy="319249"/>
          </a:xfrm>
          <a:prstGeom prst="rect">
            <a:avLst/>
          </a:prstGeom>
          <a:solidFill>
            <a:schemeClr val="accent5">
              <a:lumMod val="60000"/>
              <a:lumOff val="40000"/>
            </a:schemeClr>
          </a:solidFill>
          <a:ln w="12700" cap="sq">
            <a:solidFill>
              <a:schemeClr val="tx1">
                <a:alpha val="25000"/>
              </a:schemeClr>
            </a:solidFill>
            <a:miter lim="800000"/>
            <a:headEnd type="none" w="sm" len="sm"/>
            <a:tailEnd type="none" w="sm" len="sm"/>
          </a:ln>
          <a:effectLst>
            <a:outerShdw blurRad="50800" dist="38100" dir="2700000" algn="tl" rotWithShape="0">
              <a:prstClr val="black">
                <a:alpha val="40000"/>
              </a:prstClr>
            </a:outerShdw>
          </a:effectLst>
        </p:spPr>
        <p:txBody>
          <a:bodyPr wrap="square" lIns="91438" tIns="45719" rIns="91438" bIns="45719" rtlCol="0" anchor="ctr">
            <a:noAutofit/>
          </a:bodyPr>
          <a:lstStyle/>
          <a:p>
            <a:pPr algn="ctr" eaLnBrk="0" hangingPunct="0">
              <a:lnSpc>
                <a:spcPct val="110000"/>
              </a:lnSpc>
              <a:spcBef>
                <a:spcPct val="20000"/>
              </a:spcBef>
            </a:pPr>
            <a:r>
              <a:rPr lang="en-US" sz="1050" dirty="0">
                <a:solidFill>
                  <a:schemeClr val="tx1">
                    <a:lumMod val="95000"/>
                    <a:lumOff val="5000"/>
                  </a:schemeClr>
                </a:solidFill>
                <a:latin typeface="+mj-lt"/>
              </a:rPr>
              <a:t>CXL*</a:t>
            </a:r>
          </a:p>
        </p:txBody>
      </p:sp>
      <p:sp>
        <p:nvSpPr>
          <p:cNvPr id="56" name="Rectangle 55"/>
          <p:cNvSpPr/>
          <p:nvPr/>
        </p:nvSpPr>
        <p:spPr bwMode="auto">
          <a:xfrm>
            <a:off x="7219894" y="4207064"/>
            <a:ext cx="590741" cy="319249"/>
          </a:xfrm>
          <a:prstGeom prst="rect">
            <a:avLst/>
          </a:prstGeom>
          <a:solidFill>
            <a:schemeClr val="accent5">
              <a:lumMod val="60000"/>
              <a:lumOff val="40000"/>
            </a:schemeClr>
          </a:solidFill>
          <a:ln w="12700" cap="sq">
            <a:solidFill>
              <a:schemeClr val="tx1">
                <a:alpha val="25000"/>
              </a:schemeClr>
            </a:solidFill>
            <a:miter lim="800000"/>
            <a:headEnd type="none" w="sm" len="sm"/>
            <a:tailEnd type="none" w="sm" len="sm"/>
          </a:ln>
          <a:effectLst>
            <a:outerShdw blurRad="50800" dist="38100" dir="2700000" algn="tl" rotWithShape="0">
              <a:prstClr val="black">
                <a:alpha val="40000"/>
              </a:prstClr>
            </a:outerShdw>
          </a:effectLst>
        </p:spPr>
        <p:txBody>
          <a:bodyPr wrap="square" lIns="91438" tIns="45719" rIns="91438" bIns="45719" rtlCol="0" anchor="ctr">
            <a:noAutofit/>
          </a:bodyPr>
          <a:lstStyle/>
          <a:p>
            <a:pPr algn="ctr" eaLnBrk="0" hangingPunct="0">
              <a:lnSpc>
                <a:spcPct val="110000"/>
              </a:lnSpc>
              <a:spcBef>
                <a:spcPct val="20000"/>
              </a:spcBef>
            </a:pPr>
            <a:r>
              <a:rPr lang="en-US" sz="1000" dirty="0">
                <a:solidFill>
                  <a:schemeClr val="tx1">
                    <a:lumMod val="95000"/>
                    <a:lumOff val="5000"/>
                  </a:schemeClr>
                </a:solidFill>
                <a:latin typeface="+mj-lt"/>
              </a:rPr>
              <a:t>NVLink</a:t>
            </a:r>
            <a:endParaRPr lang="en-US" sz="1000" baseline="30000" dirty="0">
              <a:solidFill>
                <a:schemeClr val="tx1">
                  <a:lumMod val="95000"/>
                  <a:lumOff val="5000"/>
                </a:schemeClr>
              </a:solidFill>
              <a:latin typeface="+mj-lt"/>
            </a:endParaRPr>
          </a:p>
        </p:txBody>
      </p:sp>
      <p:sp>
        <p:nvSpPr>
          <p:cNvPr id="57" name="Rectangle 56"/>
          <p:cNvSpPr/>
          <p:nvPr/>
        </p:nvSpPr>
        <p:spPr bwMode="auto">
          <a:xfrm>
            <a:off x="7873544" y="4195824"/>
            <a:ext cx="597846" cy="319249"/>
          </a:xfrm>
          <a:prstGeom prst="rect">
            <a:avLst/>
          </a:prstGeom>
          <a:solidFill>
            <a:schemeClr val="accent5">
              <a:lumMod val="60000"/>
              <a:lumOff val="40000"/>
            </a:schemeClr>
          </a:solidFill>
          <a:ln w="12700" cap="sq">
            <a:solidFill>
              <a:schemeClr val="tx1">
                <a:alpha val="25000"/>
              </a:schemeClr>
            </a:solidFill>
            <a:miter lim="800000"/>
            <a:headEnd type="none" w="sm" len="sm"/>
            <a:tailEnd type="none" w="sm" len="sm"/>
          </a:ln>
          <a:effectLst>
            <a:outerShdw blurRad="50800" dist="38100" dir="2700000" algn="tl" rotWithShape="0">
              <a:prstClr val="black">
                <a:alpha val="40000"/>
              </a:prstClr>
            </a:outerShdw>
          </a:effectLst>
        </p:spPr>
        <p:txBody>
          <a:bodyPr wrap="square" lIns="91438" tIns="45719" rIns="91438" bIns="45719" rtlCol="0" anchor="ctr">
            <a:noAutofit/>
          </a:bodyPr>
          <a:lstStyle/>
          <a:p>
            <a:pPr algn="ctr" eaLnBrk="0" hangingPunct="0">
              <a:lnSpc>
                <a:spcPct val="110000"/>
              </a:lnSpc>
              <a:spcBef>
                <a:spcPct val="20000"/>
              </a:spcBef>
            </a:pPr>
            <a:r>
              <a:rPr lang="en-US" sz="1000" dirty="0">
                <a:solidFill>
                  <a:schemeClr val="tx1">
                    <a:lumMod val="95000"/>
                    <a:lumOff val="5000"/>
                  </a:schemeClr>
                </a:solidFill>
                <a:latin typeface="+mj-lt"/>
              </a:rPr>
              <a:t>xGMI</a:t>
            </a:r>
            <a:r>
              <a:rPr lang="en-US" sz="1050" dirty="0">
                <a:solidFill>
                  <a:schemeClr val="tx1">
                    <a:lumMod val="95000"/>
                    <a:lumOff val="5000"/>
                  </a:schemeClr>
                </a:solidFill>
                <a:latin typeface="+mj-lt"/>
              </a:rPr>
              <a:t>*</a:t>
            </a:r>
          </a:p>
        </p:txBody>
      </p:sp>
      <p:sp>
        <p:nvSpPr>
          <p:cNvPr id="41" name="Rectangle 40"/>
          <p:cNvSpPr/>
          <p:nvPr/>
        </p:nvSpPr>
        <p:spPr bwMode="auto">
          <a:xfrm>
            <a:off x="6025080" y="4209002"/>
            <a:ext cx="500338" cy="301444"/>
          </a:xfrm>
          <a:prstGeom prst="rect">
            <a:avLst/>
          </a:prstGeom>
          <a:solidFill>
            <a:schemeClr val="accent5">
              <a:lumMod val="60000"/>
              <a:lumOff val="40000"/>
            </a:schemeClr>
          </a:solidFill>
          <a:ln w="12700" cap="sq">
            <a:solidFill>
              <a:schemeClr val="tx1">
                <a:alpha val="25000"/>
              </a:schemeClr>
            </a:solidFill>
            <a:miter lim="800000"/>
            <a:headEnd type="none" w="sm" len="sm"/>
            <a:tailEnd type="none" w="sm" len="sm"/>
          </a:ln>
          <a:effectLst>
            <a:outerShdw blurRad="50800" dist="38100" dir="2700000" algn="tl" rotWithShape="0">
              <a:prstClr val="black">
                <a:alpha val="40000"/>
              </a:prstClr>
            </a:outerShdw>
          </a:effectLst>
        </p:spPr>
        <p:txBody>
          <a:bodyPr wrap="square" lIns="91438" tIns="45719" rIns="91438" bIns="45719" rtlCol="0" anchor="ctr">
            <a:noAutofit/>
          </a:bodyPr>
          <a:lstStyle/>
          <a:p>
            <a:pPr algn="ctr" eaLnBrk="0" hangingPunct="0">
              <a:lnSpc>
                <a:spcPct val="110000"/>
              </a:lnSpc>
              <a:spcBef>
                <a:spcPct val="20000"/>
              </a:spcBef>
            </a:pPr>
            <a:r>
              <a:rPr lang="en-US" sz="600" dirty="0">
                <a:solidFill>
                  <a:schemeClr val="tx1">
                    <a:lumMod val="95000"/>
                    <a:lumOff val="5000"/>
                  </a:schemeClr>
                </a:solidFill>
                <a:latin typeface="+mj-lt"/>
              </a:rPr>
              <a:t>XPMEM</a:t>
            </a:r>
          </a:p>
        </p:txBody>
      </p:sp>
      <p:sp>
        <p:nvSpPr>
          <p:cNvPr id="6" name="Rectangle 5">
            <a:extLst>
              <a:ext uri="{FF2B5EF4-FFF2-40B4-BE49-F238E27FC236}">
                <a16:creationId xmlns:a16="http://schemas.microsoft.com/office/drawing/2014/main" id="{0E87CA24-EB11-B47B-A3D5-DB8AD724DCEC}"/>
              </a:ext>
            </a:extLst>
          </p:cNvPr>
          <p:cNvSpPr>
            <a:spLocks noChangeArrowheads="1"/>
          </p:cNvSpPr>
          <p:nvPr/>
        </p:nvSpPr>
        <p:spPr bwMode="auto">
          <a:xfrm>
            <a:off x="335889" y="646415"/>
            <a:ext cx="8278097" cy="704011"/>
          </a:xfrm>
          <a:prstGeom prst="rect">
            <a:avLst/>
          </a:prstGeom>
          <a:solidFill>
            <a:srgbClr val="FFFFFF"/>
          </a:solidFill>
          <a:ln w="12700" cap="sq">
            <a:solidFill>
              <a:schemeClr val="tx1"/>
            </a:solidFill>
            <a:miter lim="800000"/>
            <a:headEnd type="none" w="sm" len="sm"/>
            <a:tailEnd type="none" w="sm" len="sm"/>
          </a:ln>
        </p:spPr>
        <p:txBody>
          <a:bodyPr wrap="none" lIns="91438" tIns="45719" rIns="91438" bIns="45719" anchor="t"/>
          <a:lstStyle/>
          <a:p>
            <a:pPr algn="ctr"/>
            <a:endParaRPr lang="en-US" sz="1100" dirty="0">
              <a:solidFill>
                <a:schemeClr val="bg2"/>
              </a:solidFill>
              <a:latin typeface="+mn-lt"/>
            </a:endParaRPr>
          </a:p>
        </p:txBody>
      </p:sp>
      <p:sp>
        <p:nvSpPr>
          <p:cNvPr id="10" name="Rectangle 9">
            <a:extLst>
              <a:ext uri="{FF2B5EF4-FFF2-40B4-BE49-F238E27FC236}">
                <a16:creationId xmlns:a16="http://schemas.microsoft.com/office/drawing/2014/main" id="{DB30E48B-0FD3-27E4-1971-87E1C8A1308D}"/>
              </a:ext>
            </a:extLst>
          </p:cNvPr>
          <p:cNvSpPr>
            <a:spLocks noChangeArrowheads="1"/>
          </p:cNvSpPr>
          <p:nvPr/>
        </p:nvSpPr>
        <p:spPr bwMode="auto">
          <a:xfrm>
            <a:off x="540133" y="800502"/>
            <a:ext cx="2475709" cy="481357"/>
          </a:xfrm>
          <a:prstGeom prst="rect">
            <a:avLst/>
          </a:prstGeom>
          <a:solidFill>
            <a:schemeClr val="accent1">
              <a:lumMod val="60000"/>
              <a:lumOff val="40000"/>
            </a:schemeClr>
          </a:solidFill>
          <a:ln w="12700" cap="sq">
            <a:solidFill>
              <a:schemeClr val="tx1"/>
            </a:solidFill>
            <a:miter lim="800000"/>
            <a:headEnd type="none" w="sm" len="sm"/>
            <a:tailEnd type="none" w="sm" len="sm"/>
          </a:ln>
        </p:spPr>
        <p:txBody>
          <a:bodyPr wrap="none" lIns="91438" tIns="45719" rIns="91438" bIns="45719" anchor="ctr"/>
          <a:lstStyle/>
          <a:p>
            <a:pPr algn="ctr"/>
            <a:r>
              <a:rPr lang="en-US" sz="1100" dirty="0">
                <a:solidFill>
                  <a:srgbClr val="C00000"/>
                </a:solidFill>
                <a:latin typeface="+mj-lt"/>
              </a:rPr>
              <a:t>HPC</a:t>
            </a:r>
          </a:p>
        </p:txBody>
      </p:sp>
      <p:sp>
        <p:nvSpPr>
          <p:cNvPr id="12" name="Rectangle 9">
            <a:extLst>
              <a:ext uri="{FF2B5EF4-FFF2-40B4-BE49-F238E27FC236}">
                <a16:creationId xmlns:a16="http://schemas.microsoft.com/office/drawing/2014/main" id="{8952DB32-D632-4121-DE31-434D164AF43F}"/>
              </a:ext>
            </a:extLst>
          </p:cNvPr>
          <p:cNvSpPr>
            <a:spLocks noChangeArrowheads="1"/>
          </p:cNvSpPr>
          <p:nvPr/>
        </p:nvSpPr>
        <p:spPr bwMode="auto">
          <a:xfrm>
            <a:off x="3126467" y="790340"/>
            <a:ext cx="2738126" cy="481357"/>
          </a:xfrm>
          <a:prstGeom prst="rect">
            <a:avLst/>
          </a:prstGeom>
          <a:solidFill>
            <a:schemeClr val="accent5"/>
          </a:solidFill>
          <a:ln w="12700" cap="sq">
            <a:solidFill>
              <a:schemeClr val="tx1"/>
            </a:solidFill>
            <a:miter lim="800000"/>
            <a:headEnd type="none" w="sm" len="sm"/>
            <a:tailEnd type="none" w="sm" len="sm"/>
          </a:ln>
        </p:spPr>
        <p:txBody>
          <a:bodyPr wrap="none" lIns="91438" tIns="45719" rIns="91438" bIns="45719" anchor="ctr"/>
          <a:lstStyle/>
          <a:p>
            <a:pPr algn="ctr"/>
            <a:r>
              <a:rPr lang="en-US" sz="1100" dirty="0">
                <a:solidFill>
                  <a:srgbClr val="C00000"/>
                </a:solidFill>
                <a:latin typeface="+mj-lt"/>
              </a:rPr>
              <a:t>Deep/Machine Learning</a:t>
            </a:r>
          </a:p>
        </p:txBody>
      </p:sp>
      <p:sp>
        <p:nvSpPr>
          <p:cNvPr id="14" name="Rectangle 9">
            <a:extLst>
              <a:ext uri="{FF2B5EF4-FFF2-40B4-BE49-F238E27FC236}">
                <a16:creationId xmlns:a16="http://schemas.microsoft.com/office/drawing/2014/main" id="{9666017C-67AE-C463-D037-BF89F4634509}"/>
              </a:ext>
            </a:extLst>
          </p:cNvPr>
          <p:cNvSpPr>
            <a:spLocks noChangeArrowheads="1"/>
          </p:cNvSpPr>
          <p:nvPr/>
        </p:nvSpPr>
        <p:spPr bwMode="auto">
          <a:xfrm>
            <a:off x="5982040" y="789570"/>
            <a:ext cx="2475709" cy="481357"/>
          </a:xfrm>
          <a:prstGeom prst="rect">
            <a:avLst/>
          </a:prstGeom>
          <a:solidFill>
            <a:srgbClr val="FFC000"/>
          </a:solidFill>
          <a:ln w="12700" cap="sq">
            <a:solidFill>
              <a:schemeClr val="tx1"/>
            </a:solidFill>
            <a:miter lim="800000"/>
            <a:headEnd type="none" w="sm" len="sm"/>
            <a:tailEnd type="none" w="sm" len="sm"/>
          </a:ln>
        </p:spPr>
        <p:txBody>
          <a:bodyPr wrap="none" lIns="91438" tIns="45719" rIns="91438" bIns="45719" anchor="ctr"/>
          <a:lstStyle/>
          <a:p>
            <a:pPr algn="ctr"/>
            <a:r>
              <a:rPr lang="en-US" sz="1100" dirty="0">
                <a:solidFill>
                  <a:srgbClr val="C00000"/>
                </a:solidFill>
                <a:latin typeface="+mj-lt"/>
              </a:rPr>
              <a:t>Big Data &amp; Data Science</a:t>
            </a:r>
          </a:p>
        </p:txBody>
      </p:sp>
    </p:spTree>
    <p:extLst>
      <p:ext uri="{BB962C8B-B14F-4D97-AF65-F5344CB8AC3E}">
        <p14:creationId xmlns:p14="http://schemas.microsoft.com/office/powerpoint/2010/main" val="17347833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087" y="141869"/>
            <a:ext cx="8446179" cy="575410"/>
          </a:xfrm>
        </p:spPr>
        <p:txBody>
          <a:bodyPr lIns="68580" tIns="34290" rIns="68580" bIns="34290">
            <a:normAutofit/>
          </a:bodyPr>
          <a:lstStyle/>
          <a:p>
            <a:r>
              <a:rPr lang="en-US" sz="2400" dirty="0"/>
              <a:t>Milestones/Releases Progressing with Community Developments </a:t>
            </a:r>
          </a:p>
        </p:txBody>
      </p:sp>
      <p:sp>
        <p:nvSpPr>
          <p:cNvPr id="5" name="TextBox 4">
            <a:extLst>
              <a:ext uri="{FF2B5EF4-FFF2-40B4-BE49-F238E27FC236}">
                <a16:creationId xmlns:a16="http://schemas.microsoft.com/office/drawing/2014/main" id="{1FDDAC17-D579-D6C1-E1DC-D2273F796FF6}"/>
              </a:ext>
            </a:extLst>
          </p:cNvPr>
          <p:cNvSpPr txBox="1"/>
          <p:nvPr/>
        </p:nvSpPr>
        <p:spPr bwMode="auto">
          <a:xfrm>
            <a:off x="468331" y="4605145"/>
            <a:ext cx="8448074" cy="413631"/>
          </a:xfrm>
          <a:prstGeom prst="rect">
            <a:avLst/>
          </a:prstGeom>
          <a:noFill/>
          <a:ln w="12700" cap="sq">
            <a:noFill/>
            <a:miter lim="800000"/>
            <a:headEnd type="none" w="sm" len="sm"/>
            <a:tailEnd type="none" w="sm" len="sm"/>
          </a:ln>
        </p:spPr>
        <p:txBody>
          <a:bodyPr wrap="square" lIns="91432" tIns="45716" rIns="91432" bIns="45716" rtlCol="0">
            <a:spAutoFit/>
          </a:bodyPr>
          <a:lstStyle/>
          <a:p>
            <a:pPr eaLnBrk="0" hangingPunct="0">
              <a:lnSpc>
                <a:spcPct val="120000"/>
              </a:lnSpc>
            </a:pPr>
            <a:r>
              <a:rPr lang="en-US" sz="900" dirty="0">
                <a:solidFill>
                  <a:schemeClr val="bg1">
                    <a:lumMod val="40000"/>
                    <a:lumOff val="60000"/>
                  </a:schemeClr>
                </a:solidFill>
                <a:latin typeface="+mn-lt"/>
                <a:hlinkClick r:id="rId3">
                  <a:extLst>
                    <a:ext uri="{A12FA001-AC4F-418D-AE19-62706E023703}">
                      <ahyp:hlinkClr xmlns:ahyp="http://schemas.microsoft.com/office/drawing/2018/hyperlinkcolor" val="tx"/>
                    </a:ext>
                  </a:extLst>
                </a:hlinkClick>
              </a:rPr>
              <a:t>DK Panda</a:t>
            </a:r>
            <a:r>
              <a:rPr lang="en-US" sz="900" dirty="0">
                <a:solidFill>
                  <a:schemeClr val="bg1">
                    <a:lumMod val="40000"/>
                    <a:lumOff val="60000"/>
                  </a:schemeClr>
                </a:solidFill>
                <a:latin typeface="+mn-lt"/>
              </a:rPr>
              <a:t>, </a:t>
            </a:r>
            <a:r>
              <a:rPr lang="en-US" sz="900" dirty="0">
                <a:solidFill>
                  <a:schemeClr val="bg1">
                    <a:lumMod val="40000"/>
                    <a:lumOff val="60000"/>
                  </a:schemeClr>
                </a:solidFill>
                <a:latin typeface="+mn-lt"/>
                <a:hlinkClick r:id="rId4">
                  <a:extLst>
                    <a:ext uri="{A12FA001-AC4F-418D-AE19-62706E023703}">
                      <ahyp:hlinkClr xmlns:ahyp="http://schemas.microsoft.com/office/drawing/2018/hyperlinkcolor" val="tx"/>
                    </a:ext>
                  </a:extLst>
                </a:hlinkClick>
              </a:rPr>
              <a:t>H. Subramoni</a:t>
            </a:r>
            <a:r>
              <a:rPr lang="en-US" sz="900" dirty="0">
                <a:solidFill>
                  <a:schemeClr val="bg1">
                    <a:lumMod val="40000"/>
                    <a:lumOff val="60000"/>
                  </a:schemeClr>
                </a:solidFill>
                <a:latin typeface="+mn-lt"/>
              </a:rPr>
              <a:t>, </a:t>
            </a:r>
            <a:r>
              <a:rPr lang="en-US" sz="900" dirty="0">
                <a:solidFill>
                  <a:schemeClr val="bg1">
                    <a:lumMod val="40000"/>
                    <a:lumOff val="60000"/>
                  </a:schemeClr>
                </a:solidFill>
                <a:latin typeface="+mn-lt"/>
                <a:hlinkClick r:id="rId5">
                  <a:extLst>
                    <a:ext uri="{A12FA001-AC4F-418D-AE19-62706E023703}">
                      <ahyp:hlinkClr xmlns:ahyp="http://schemas.microsoft.com/office/drawing/2018/hyperlinkcolor" val="tx"/>
                    </a:ext>
                  </a:extLst>
                </a:hlinkClick>
              </a:rPr>
              <a:t>C. Chu</a:t>
            </a:r>
            <a:r>
              <a:rPr lang="en-US" sz="900" dirty="0">
                <a:solidFill>
                  <a:schemeClr val="bg1">
                    <a:lumMod val="40000"/>
                    <a:lumOff val="60000"/>
                  </a:schemeClr>
                </a:solidFill>
                <a:latin typeface="+mn-lt"/>
              </a:rPr>
              <a:t>, and </a:t>
            </a:r>
            <a:r>
              <a:rPr lang="en-US" sz="900" dirty="0">
                <a:solidFill>
                  <a:schemeClr val="bg1">
                    <a:lumMod val="40000"/>
                    <a:lumOff val="60000"/>
                  </a:schemeClr>
                </a:solidFill>
                <a:latin typeface="+mn-lt"/>
                <a:hlinkClick r:id="rId6">
                  <a:extLst>
                    <a:ext uri="{A12FA001-AC4F-418D-AE19-62706E023703}">
                      <ahyp:hlinkClr xmlns:ahyp="http://schemas.microsoft.com/office/drawing/2018/hyperlinkcolor" val="tx"/>
                    </a:ext>
                  </a:extLst>
                </a:hlinkClick>
              </a:rPr>
              <a:t>M. Bayatpour</a:t>
            </a:r>
            <a:r>
              <a:rPr lang="en-US" sz="900" dirty="0">
                <a:solidFill>
                  <a:schemeClr val="bg1">
                    <a:lumMod val="40000"/>
                    <a:lumOff val="60000"/>
                  </a:schemeClr>
                </a:solidFill>
                <a:latin typeface="+mn-lt"/>
              </a:rPr>
              <a:t>, The MVAPICH project: Transforming Research into High-Performance MPI Library for HPC Community , Journal of Computational Science (JOCS), Special Issue on Translational Computer Science, Oct 2020. </a:t>
            </a:r>
          </a:p>
        </p:txBody>
      </p:sp>
      <p:pic>
        <p:nvPicPr>
          <p:cNvPr id="8" name="Picture 7" descr="A diagram of a software development process&#10;&#10;Description automatically generated">
            <a:extLst>
              <a:ext uri="{FF2B5EF4-FFF2-40B4-BE49-F238E27FC236}">
                <a16:creationId xmlns:a16="http://schemas.microsoft.com/office/drawing/2014/main" id="{2FCA98E0-F703-D8BA-454A-44D335BEAAC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59228" y="3195278"/>
            <a:ext cx="5406682" cy="1452765"/>
          </a:xfrm>
          <a:prstGeom prst="rect">
            <a:avLst/>
          </a:prstGeom>
        </p:spPr>
      </p:pic>
      <p:sp>
        <p:nvSpPr>
          <p:cNvPr id="91" name="Right Arrow 9">
            <a:extLst>
              <a:ext uri="{FF2B5EF4-FFF2-40B4-BE49-F238E27FC236}">
                <a16:creationId xmlns:a16="http://schemas.microsoft.com/office/drawing/2014/main" id="{A5E00C59-CFC8-6B87-705F-19784E0CD472}"/>
              </a:ext>
            </a:extLst>
          </p:cNvPr>
          <p:cNvSpPr/>
          <p:nvPr/>
        </p:nvSpPr>
        <p:spPr>
          <a:xfrm>
            <a:off x="163739" y="1768181"/>
            <a:ext cx="8712003" cy="79726"/>
          </a:xfrm>
          <a:prstGeom prst="rightArrow">
            <a:avLst/>
          </a:prstGeom>
          <a:gradFill rotWithShape="1">
            <a:gsLst>
              <a:gs pos="0">
                <a:srgbClr val="A5A5A5">
                  <a:satMod val="103000"/>
                  <a:lumMod val="102000"/>
                  <a:tint val="94000"/>
                </a:srgbClr>
              </a:gs>
              <a:gs pos="50000">
                <a:srgbClr val="A5A5A5">
                  <a:satMod val="110000"/>
                  <a:lumMod val="100000"/>
                  <a:shade val="100000"/>
                </a:srgbClr>
              </a:gs>
              <a:gs pos="100000">
                <a:srgbClr val="A5A5A5">
                  <a:lumMod val="99000"/>
                  <a:satMod val="120000"/>
                  <a:shade val="78000"/>
                </a:srgbClr>
              </a:gs>
            </a:gsLst>
            <a:lin ang="5400000" scaled="0"/>
          </a:gradFill>
          <a:ln w="6350" cap="flat" cmpd="sng" algn="ctr">
            <a:solidFill>
              <a:srgbClr val="A5A5A5"/>
            </a:solidFill>
            <a:prstDash val="solid"/>
            <a:miter lim="800000"/>
          </a:ln>
          <a:effectLst/>
        </p:spPr>
        <p:txBody>
          <a:bodyPr rtlCol="0" anchor="ctr"/>
          <a:lstStyle/>
          <a:p>
            <a:pPr algn="ctr" defTabSz="685800" fontAlgn="auto">
              <a:spcBef>
                <a:spcPts val="0"/>
              </a:spcBef>
              <a:spcAft>
                <a:spcPts val="0"/>
              </a:spcAft>
              <a:defRPr/>
            </a:pPr>
            <a:endParaRPr lang="en-US" sz="1050" b="0" kern="0" dirty="0">
              <a:solidFill>
                <a:prstClr val="white"/>
              </a:solidFill>
              <a:latin typeface="Calibri" panose="020F0502020204030204"/>
            </a:endParaRPr>
          </a:p>
        </p:txBody>
      </p:sp>
      <p:sp>
        <p:nvSpPr>
          <p:cNvPr id="92" name="Oval 91">
            <a:extLst>
              <a:ext uri="{FF2B5EF4-FFF2-40B4-BE49-F238E27FC236}">
                <a16:creationId xmlns:a16="http://schemas.microsoft.com/office/drawing/2014/main" id="{EB827488-F702-9F8F-FE78-B725F1BE3616}"/>
              </a:ext>
            </a:extLst>
          </p:cNvPr>
          <p:cNvSpPr/>
          <p:nvPr/>
        </p:nvSpPr>
        <p:spPr>
          <a:xfrm>
            <a:off x="224644" y="1724223"/>
            <a:ext cx="197287" cy="192355"/>
          </a:xfrm>
          <a:prstGeom prst="ellipse">
            <a:avLst/>
          </a:prstGeom>
          <a:noFill/>
          <a:ln w="12700" cap="flat" cmpd="sng" algn="ctr">
            <a:solidFill>
              <a:srgbClr val="4472C4">
                <a:shade val="50000"/>
              </a:srgbClr>
            </a:solidFill>
            <a:prstDash val="lgDash"/>
            <a:miter lim="800000"/>
          </a:ln>
          <a:effectLst/>
        </p:spPr>
        <p:txBody>
          <a:bodyPr rtlCol="0" anchor="ctr"/>
          <a:lstStyle/>
          <a:p>
            <a:pPr algn="ctr" defTabSz="685800" fontAlgn="auto">
              <a:spcBef>
                <a:spcPts val="0"/>
              </a:spcBef>
              <a:spcAft>
                <a:spcPts val="0"/>
              </a:spcAft>
              <a:defRPr/>
            </a:pPr>
            <a:endParaRPr lang="en-US" sz="1050" b="0" kern="0" dirty="0">
              <a:solidFill>
                <a:prstClr val="white"/>
              </a:solidFill>
              <a:latin typeface="Calibri" panose="020F0502020204030204"/>
            </a:endParaRPr>
          </a:p>
        </p:txBody>
      </p:sp>
      <p:sp>
        <p:nvSpPr>
          <p:cNvPr id="93" name="Oval 92">
            <a:extLst>
              <a:ext uri="{FF2B5EF4-FFF2-40B4-BE49-F238E27FC236}">
                <a16:creationId xmlns:a16="http://schemas.microsoft.com/office/drawing/2014/main" id="{9B8660E1-7BC6-9020-2596-968F0E468FD6}"/>
              </a:ext>
            </a:extLst>
          </p:cNvPr>
          <p:cNvSpPr/>
          <p:nvPr/>
        </p:nvSpPr>
        <p:spPr>
          <a:xfrm>
            <a:off x="267553" y="1764666"/>
            <a:ext cx="111467" cy="111467"/>
          </a:xfrm>
          <a:prstGeom prst="ellipse">
            <a:avLst/>
          </a:prstGeom>
          <a:solidFill>
            <a:srgbClr val="4472C4"/>
          </a:solidFill>
          <a:ln w="12700" cap="flat" cmpd="sng" algn="ctr">
            <a:noFill/>
            <a:prstDash val="lgDash"/>
            <a:miter lim="800000"/>
          </a:ln>
          <a:effectLst/>
        </p:spPr>
        <p:txBody>
          <a:bodyPr rtlCol="0" anchor="ctr"/>
          <a:lstStyle/>
          <a:p>
            <a:pPr algn="ctr" defTabSz="685800" fontAlgn="auto">
              <a:spcBef>
                <a:spcPts val="0"/>
              </a:spcBef>
              <a:spcAft>
                <a:spcPts val="0"/>
              </a:spcAft>
              <a:defRPr/>
            </a:pPr>
            <a:endParaRPr lang="en-US" sz="1050" b="0" kern="0" dirty="0">
              <a:solidFill>
                <a:prstClr val="white"/>
              </a:solidFill>
              <a:latin typeface="Calibri" panose="020F0502020204030204"/>
            </a:endParaRPr>
          </a:p>
        </p:txBody>
      </p:sp>
      <p:cxnSp>
        <p:nvCxnSpPr>
          <p:cNvPr id="94" name="Straight Connector 93">
            <a:extLst>
              <a:ext uri="{FF2B5EF4-FFF2-40B4-BE49-F238E27FC236}">
                <a16:creationId xmlns:a16="http://schemas.microsoft.com/office/drawing/2014/main" id="{45373868-B416-A578-166F-987E0ED26980}"/>
              </a:ext>
            </a:extLst>
          </p:cNvPr>
          <p:cNvCxnSpPr>
            <a:cxnSpLocks/>
            <a:stCxn id="93" idx="4"/>
            <a:endCxn id="96" idx="0"/>
          </p:cNvCxnSpPr>
          <p:nvPr/>
        </p:nvCxnSpPr>
        <p:spPr>
          <a:xfrm flipH="1">
            <a:off x="320509" y="1876133"/>
            <a:ext cx="2778" cy="314586"/>
          </a:xfrm>
          <a:prstGeom prst="line">
            <a:avLst/>
          </a:prstGeom>
          <a:noFill/>
          <a:ln w="12700" cap="flat" cmpd="sng" algn="ctr">
            <a:solidFill>
              <a:srgbClr val="44546A"/>
            </a:solidFill>
            <a:prstDash val="solid"/>
            <a:miter lim="800000"/>
          </a:ln>
          <a:effectLst/>
        </p:spPr>
      </p:cxnSp>
      <p:sp>
        <p:nvSpPr>
          <p:cNvPr id="95" name="TextBox 94">
            <a:extLst>
              <a:ext uri="{FF2B5EF4-FFF2-40B4-BE49-F238E27FC236}">
                <a16:creationId xmlns:a16="http://schemas.microsoft.com/office/drawing/2014/main" id="{1F1DE2C9-63CF-5448-AC50-51221E018409}"/>
              </a:ext>
            </a:extLst>
          </p:cNvPr>
          <p:cNvSpPr txBox="1"/>
          <p:nvPr/>
        </p:nvSpPr>
        <p:spPr>
          <a:xfrm>
            <a:off x="93031" y="1529760"/>
            <a:ext cx="460383" cy="253916"/>
          </a:xfrm>
          <a:prstGeom prst="rect">
            <a:avLst/>
          </a:prstGeom>
          <a:noFill/>
        </p:spPr>
        <p:txBody>
          <a:bodyPr wrap="none" rtlCol="0">
            <a:spAutoFit/>
          </a:bodyPr>
          <a:lstStyle/>
          <a:p>
            <a:pPr algn="ctr" fontAlgn="auto">
              <a:spcBef>
                <a:spcPts val="0"/>
              </a:spcBef>
              <a:spcAft>
                <a:spcPts val="0"/>
              </a:spcAft>
            </a:pPr>
            <a:r>
              <a:rPr lang="en-US" sz="1050" b="0" dirty="0">
                <a:solidFill>
                  <a:prstClr val="black"/>
                </a:solidFill>
                <a:effectLst>
                  <a:outerShdw blurRad="50800" dist="38100" dir="5400000" algn="t" rotWithShape="0">
                    <a:prstClr val="black">
                      <a:alpha val="40000"/>
                    </a:prstClr>
                  </a:outerShdw>
                </a:effectLst>
                <a:latin typeface="Calibri" panose="020F0502020204030204"/>
              </a:rPr>
              <a:t>1994</a:t>
            </a:r>
          </a:p>
        </p:txBody>
      </p:sp>
      <p:sp>
        <p:nvSpPr>
          <p:cNvPr id="96" name="TextBox 95">
            <a:extLst>
              <a:ext uri="{FF2B5EF4-FFF2-40B4-BE49-F238E27FC236}">
                <a16:creationId xmlns:a16="http://schemas.microsoft.com/office/drawing/2014/main" id="{139D7147-F481-2001-899D-01D056BAE5F2}"/>
              </a:ext>
            </a:extLst>
          </p:cNvPr>
          <p:cNvSpPr txBox="1"/>
          <p:nvPr/>
        </p:nvSpPr>
        <p:spPr>
          <a:xfrm>
            <a:off x="63868" y="2190719"/>
            <a:ext cx="513282" cy="253916"/>
          </a:xfrm>
          <a:prstGeom prst="rect">
            <a:avLst/>
          </a:prstGeom>
          <a:noFill/>
        </p:spPr>
        <p:txBody>
          <a:bodyPr wrap="none" rtlCol="0">
            <a:spAutoFit/>
          </a:bodyPr>
          <a:lstStyle/>
          <a:p>
            <a:pPr algn="ctr" fontAlgn="auto">
              <a:spcBef>
                <a:spcPts val="0"/>
              </a:spcBef>
              <a:spcAft>
                <a:spcPts val="0"/>
              </a:spcAft>
            </a:pPr>
            <a:r>
              <a:rPr lang="en-US" sz="1050" b="0" dirty="0">
                <a:solidFill>
                  <a:srgbClr val="44546A"/>
                </a:solidFill>
                <a:latin typeface="Calibri" panose="020F0502020204030204"/>
              </a:rPr>
              <a:t>MPI-1</a:t>
            </a:r>
          </a:p>
        </p:txBody>
      </p:sp>
      <p:sp>
        <p:nvSpPr>
          <p:cNvPr id="97" name="Oval 96">
            <a:extLst>
              <a:ext uri="{FF2B5EF4-FFF2-40B4-BE49-F238E27FC236}">
                <a16:creationId xmlns:a16="http://schemas.microsoft.com/office/drawing/2014/main" id="{90335AF7-F903-8BC0-CCA4-68108D23CC56}"/>
              </a:ext>
            </a:extLst>
          </p:cNvPr>
          <p:cNvSpPr/>
          <p:nvPr/>
        </p:nvSpPr>
        <p:spPr>
          <a:xfrm>
            <a:off x="976514" y="1724223"/>
            <a:ext cx="197287" cy="192355"/>
          </a:xfrm>
          <a:prstGeom prst="ellipse">
            <a:avLst/>
          </a:prstGeom>
          <a:noFill/>
          <a:ln w="12700" cap="flat" cmpd="sng" algn="ctr">
            <a:solidFill>
              <a:srgbClr val="4472C4">
                <a:shade val="50000"/>
              </a:srgbClr>
            </a:solidFill>
            <a:prstDash val="lgDash"/>
            <a:miter lim="800000"/>
          </a:ln>
          <a:effectLst/>
        </p:spPr>
        <p:txBody>
          <a:bodyPr rtlCol="0" anchor="ctr"/>
          <a:lstStyle/>
          <a:p>
            <a:pPr algn="ctr" defTabSz="685800" fontAlgn="auto">
              <a:spcBef>
                <a:spcPts val="0"/>
              </a:spcBef>
              <a:spcAft>
                <a:spcPts val="0"/>
              </a:spcAft>
              <a:defRPr/>
            </a:pPr>
            <a:endParaRPr lang="en-US" sz="1050" b="0" kern="0" dirty="0">
              <a:solidFill>
                <a:prstClr val="white"/>
              </a:solidFill>
              <a:latin typeface="Calibri" panose="020F0502020204030204"/>
            </a:endParaRPr>
          </a:p>
        </p:txBody>
      </p:sp>
      <p:sp>
        <p:nvSpPr>
          <p:cNvPr id="98" name="Oval 97">
            <a:extLst>
              <a:ext uri="{FF2B5EF4-FFF2-40B4-BE49-F238E27FC236}">
                <a16:creationId xmlns:a16="http://schemas.microsoft.com/office/drawing/2014/main" id="{0EF4CF91-E9F3-050E-94B2-6049854B9D6B}"/>
              </a:ext>
            </a:extLst>
          </p:cNvPr>
          <p:cNvSpPr/>
          <p:nvPr/>
        </p:nvSpPr>
        <p:spPr>
          <a:xfrm>
            <a:off x="1019424" y="1764666"/>
            <a:ext cx="111467" cy="111467"/>
          </a:xfrm>
          <a:prstGeom prst="ellipse">
            <a:avLst/>
          </a:prstGeom>
          <a:solidFill>
            <a:srgbClr val="4472C4"/>
          </a:solidFill>
          <a:ln w="12700" cap="flat" cmpd="sng" algn="ctr">
            <a:noFill/>
            <a:prstDash val="lgDash"/>
            <a:miter lim="800000"/>
          </a:ln>
          <a:effectLst/>
        </p:spPr>
        <p:txBody>
          <a:bodyPr rtlCol="0" anchor="ctr"/>
          <a:lstStyle/>
          <a:p>
            <a:pPr algn="ctr" defTabSz="685800" fontAlgn="auto">
              <a:spcBef>
                <a:spcPts val="0"/>
              </a:spcBef>
              <a:spcAft>
                <a:spcPts val="0"/>
              </a:spcAft>
              <a:defRPr/>
            </a:pPr>
            <a:endParaRPr lang="en-US" sz="1050" b="0" kern="0" dirty="0">
              <a:solidFill>
                <a:prstClr val="white"/>
              </a:solidFill>
              <a:latin typeface="Calibri" panose="020F0502020204030204"/>
            </a:endParaRPr>
          </a:p>
        </p:txBody>
      </p:sp>
      <p:cxnSp>
        <p:nvCxnSpPr>
          <p:cNvPr id="99" name="Straight Connector 98">
            <a:extLst>
              <a:ext uri="{FF2B5EF4-FFF2-40B4-BE49-F238E27FC236}">
                <a16:creationId xmlns:a16="http://schemas.microsoft.com/office/drawing/2014/main" id="{956A4387-500A-0C9C-C28D-EB7A9A34CA0C}"/>
              </a:ext>
            </a:extLst>
          </p:cNvPr>
          <p:cNvCxnSpPr>
            <a:cxnSpLocks/>
            <a:stCxn id="98" idx="4"/>
            <a:endCxn id="101" idx="0"/>
          </p:cNvCxnSpPr>
          <p:nvPr/>
        </p:nvCxnSpPr>
        <p:spPr>
          <a:xfrm>
            <a:off x="1075158" y="1876133"/>
            <a:ext cx="5395" cy="575960"/>
          </a:xfrm>
          <a:prstGeom prst="line">
            <a:avLst/>
          </a:prstGeom>
          <a:noFill/>
          <a:ln w="12700" cap="flat" cmpd="sng" algn="ctr">
            <a:solidFill>
              <a:srgbClr val="44546A"/>
            </a:solidFill>
            <a:prstDash val="solid"/>
            <a:miter lim="800000"/>
          </a:ln>
          <a:effectLst/>
        </p:spPr>
      </p:cxnSp>
      <p:sp>
        <p:nvSpPr>
          <p:cNvPr id="100" name="TextBox 99">
            <a:extLst>
              <a:ext uri="{FF2B5EF4-FFF2-40B4-BE49-F238E27FC236}">
                <a16:creationId xmlns:a16="http://schemas.microsoft.com/office/drawing/2014/main" id="{2B96EAEE-2820-67D9-3F71-DA12D088E1E4}"/>
              </a:ext>
            </a:extLst>
          </p:cNvPr>
          <p:cNvSpPr txBox="1"/>
          <p:nvPr/>
        </p:nvSpPr>
        <p:spPr>
          <a:xfrm>
            <a:off x="864993" y="1892072"/>
            <a:ext cx="460383" cy="253916"/>
          </a:xfrm>
          <a:prstGeom prst="rect">
            <a:avLst/>
          </a:prstGeom>
          <a:noFill/>
        </p:spPr>
        <p:txBody>
          <a:bodyPr wrap="none" rtlCol="0">
            <a:spAutoFit/>
          </a:bodyPr>
          <a:lstStyle/>
          <a:p>
            <a:pPr algn="ctr" fontAlgn="auto">
              <a:spcBef>
                <a:spcPts val="0"/>
              </a:spcBef>
              <a:spcAft>
                <a:spcPts val="0"/>
              </a:spcAft>
            </a:pPr>
            <a:r>
              <a:rPr lang="en-US" sz="1050" b="0" dirty="0">
                <a:solidFill>
                  <a:prstClr val="black"/>
                </a:solidFill>
                <a:effectLst>
                  <a:outerShdw blurRad="50800" dist="38100" dir="5400000" algn="t" rotWithShape="0">
                    <a:prstClr val="black">
                      <a:alpha val="40000"/>
                    </a:prstClr>
                  </a:outerShdw>
                </a:effectLst>
                <a:latin typeface="Calibri" panose="020F0502020204030204"/>
              </a:rPr>
              <a:t>2001</a:t>
            </a:r>
          </a:p>
        </p:txBody>
      </p:sp>
      <p:sp>
        <p:nvSpPr>
          <p:cNvPr id="101" name="TextBox 100">
            <a:extLst>
              <a:ext uri="{FF2B5EF4-FFF2-40B4-BE49-F238E27FC236}">
                <a16:creationId xmlns:a16="http://schemas.microsoft.com/office/drawing/2014/main" id="{2C05CF31-9DF9-7198-2FA5-D58A1028DF7D}"/>
              </a:ext>
            </a:extLst>
          </p:cNvPr>
          <p:cNvSpPr txBox="1"/>
          <p:nvPr/>
        </p:nvSpPr>
        <p:spPr>
          <a:xfrm>
            <a:off x="519341" y="2452093"/>
            <a:ext cx="1122423" cy="253916"/>
          </a:xfrm>
          <a:prstGeom prst="rect">
            <a:avLst/>
          </a:prstGeom>
          <a:noFill/>
        </p:spPr>
        <p:txBody>
          <a:bodyPr wrap="none" rtlCol="0">
            <a:spAutoFit/>
          </a:bodyPr>
          <a:lstStyle/>
          <a:p>
            <a:pPr algn="ctr" fontAlgn="auto">
              <a:spcBef>
                <a:spcPts val="0"/>
              </a:spcBef>
              <a:spcAft>
                <a:spcPts val="0"/>
              </a:spcAft>
            </a:pPr>
            <a:r>
              <a:rPr lang="en-US" sz="1050" b="0" dirty="0">
                <a:solidFill>
                  <a:srgbClr val="44546A"/>
                </a:solidFill>
                <a:latin typeface="Calibri" panose="020F0502020204030204"/>
              </a:rPr>
              <a:t>RDMA InfiniBand</a:t>
            </a:r>
          </a:p>
        </p:txBody>
      </p:sp>
      <p:sp>
        <p:nvSpPr>
          <p:cNvPr id="102" name="TextBox 101">
            <a:extLst>
              <a:ext uri="{FF2B5EF4-FFF2-40B4-BE49-F238E27FC236}">
                <a16:creationId xmlns:a16="http://schemas.microsoft.com/office/drawing/2014/main" id="{2798EF74-1958-15F4-25E9-943AD8A3E75F}"/>
              </a:ext>
            </a:extLst>
          </p:cNvPr>
          <p:cNvSpPr txBox="1"/>
          <p:nvPr/>
        </p:nvSpPr>
        <p:spPr>
          <a:xfrm>
            <a:off x="689259" y="898127"/>
            <a:ext cx="782587" cy="253916"/>
          </a:xfrm>
          <a:prstGeom prst="rect">
            <a:avLst/>
          </a:prstGeom>
          <a:noFill/>
        </p:spPr>
        <p:txBody>
          <a:bodyPr wrap="none" rtlCol="0">
            <a:spAutoFit/>
          </a:bodyPr>
          <a:lstStyle/>
          <a:p>
            <a:pPr algn="ctr" fontAlgn="auto">
              <a:spcBef>
                <a:spcPts val="0"/>
              </a:spcBef>
              <a:spcAft>
                <a:spcPts val="0"/>
              </a:spcAft>
            </a:pPr>
            <a:r>
              <a:rPr lang="en-US" sz="1050" b="0" dirty="0">
                <a:solidFill>
                  <a:srgbClr val="4472C4"/>
                </a:solidFill>
                <a:latin typeface="Calibri" panose="020F0502020204030204"/>
              </a:rPr>
              <a:t>MVAPICH1</a:t>
            </a:r>
          </a:p>
        </p:txBody>
      </p:sp>
      <p:sp>
        <p:nvSpPr>
          <p:cNvPr id="103" name="Oval 102">
            <a:extLst>
              <a:ext uri="{FF2B5EF4-FFF2-40B4-BE49-F238E27FC236}">
                <a16:creationId xmlns:a16="http://schemas.microsoft.com/office/drawing/2014/main" id="{20F69556-84F1-D6FA-CE5B-ADFC0C5993A6}"/>
              </a:ext>
            </a:extLst>
          </p:cNvPr>
          <p:cNvSpPr/>
          <p:nvPr/>
        </p:nvSpPr>
        <p:spPr>
          <a:xfrm>
            <a:off x="1833951" y="1724757"/>
            <a:ext cx="197287" cy="192355"/>
          </a:xfrm>
          <a:prstGeom prst="ellipse">
            <a:avLst/>
          </a:prstGeom>
          <a:noFill/>
          <a:ln w="12700" cap="flat" cmpd="sng" algn="ctr">
            <a:solidFill>
              <a:srgbClr val="4472C4">
                <a:shade val="50000"/>
              </a:srgbClr>
            </a:solidFill>
            <a:prstDash val="lgDash"/>
            <a:miter lim="800000"/>
          </a:ln>
          <a:effectLst/>
        </p:spPr>
        <p:txBody>
          <a:bodyPr rtlCol="0" anchor="ctr"/>
          <a:lstStyle/>
          <a:p>
            <a:pPr algn="ctr" defTabSz="685800" fontAlgn="auto">
              <a:spcBef>
                <a:spcPts val="0"/>
              </a:spcBef>
              <a:spcAft>
                <a:spcPts val="0"/>
              </a:spcAft>
              <a:defRPr/>
            </a:pPr>
            <a:endParaRPr lang="en-US" sz="1050" b="0" kern="0" dirty="0">
              <a:solidFill>
                <a:prstClr val="white"/>
              </a:solidFill>
              <a:latin typeface="Calibri" panose="020F0502020204030204"/>
            </a:endParaRPr>
          </a:p>
        </p:txBody>
      </p:sp>
      <p:sp>
        <p:nvSpPr>
          <p:cNvPr id="104" name="Oval 103">
            <a:extLst>
              <a:ext uri="{FF2B5EF4-FFF2-40B4-BE49-F238E27FC236}">
                <a16:creationId xmlns:a16="http://schemas.microsoft.com/office/drawing/2014/main" id="{AF4CC9FE-14DE-2917-3F54-4FDDE5924509}"/>
              </a:ext>
            </a:extLst>
          </p:cNvPr>
          <p:cNvSpPr/>
          <p:nvPr/>
        </p:nvSpPr>
        <p:spPr>
          <a:xfrm>
            <a:off x="1876861" y="1765200"/>
            <a:ext cx="111467" cy="111467"/>
          </a:xfrm>
          <a:prstGeom prst="ellipse">
            <a:avLst/>
          </a:prstGeom>
          <a:solidFill>
            <a:srgbClr val="4472C4"/>
          </a:solidFill>
          <a:ln w="12700" cap="flat" cmpd="sng" algn="ctr">
            <a:noFill/>
            <a:prstDash val="lgDash"/>
            <a:miter lim="800000"/>
          </a:ln>
          <a:effectLst/>
        </p:spPr>
        <p:txBody>
          <a:bodyPr rtlCol="0" anchor="ctr"/>
          <a:lstStyle/>
          <a:p>
            <a:pPr algn="ctr" defTabSz="685800" fontAlgn="auto">
              <a:spcBef>
                <a:spcPts val="0"/>
              </a:spcBef>
              <a:spcAft>
                <a:spcPts val="0"/>
              </a:spcAft>
              <a:defRPr/>
            </a:pPr>
            <a:endParaRPr lang="en-US" sz="1050" b="0" kern="0" dirty="0">
              <a:solidFill>
                <a:prstClr val="white"/>
              </a:solidFill>
              <a:latin typeface="Calibri" panose="020F0502020204030204"/>
            </a:endParaRPr>
          </a:p>
        </p:txBody>
      </p:sp>
      <p:cxnSp>
        <p:nvCxnSpPr>
          <p:cNvPr id="105" name="Straight Connector 104">
            <a:extLst>
              <a:ext uri="{FF2B5EF4-FFF2-40B4-BE49-F238E27FC236}">
                <a16:creationId xmlns:a16="http://schemas.microsoft.com/office/drawing/2014/main" id="{2D9B2982-670A-35AE-794B-EFA2EB6796AC}"/>
              </a:ext>
            </a:extLst>
          </p:cNvPr>
          <p:cNvCxnSpPr>
            <a:cxnSpLocks/>
            <a:stCxn id="166" idx="4"/>
            <a:endCxn id="107" idx="0"/>
          </p:cNvCxnSpPr>
          <p:nvPr/>
        </p:nvCxnSpPr>
        <p:spPr>
          <a:xfrm>
            <a:off x="741939" y="1870460"/>
            <a:ext cx="0" cy="325063"/>
          </a:xfrm>
          <a:prstGeom prst="line">
            <a:avLst/>
          </a:prstGeom>
          <a:noFill/>
          <a:ln w="12700" cap="flat" cmpd="sng" algn="ctr">
            <a:solidFill>
              <a:srgbClr val="44546A"/>
            </a:solidFill>
            <a:prstDash val="solid"/>
            <a:miter lim="800000"/>
          </a:ln>
          <a:effectLst/>
        </p:spPr>
      </p:cxnSp>
      <p:sp>
        <p:nvSpPr>
          <p:cNvPr id="106" name="TextBox 105">
            <a:extLst>
              <a:ext uri="{FF2B5EF4-FFF2-40B4-BE49-F238E27FC236}">
                <a16:creationId xmlns:a16="http://schemas.microsoft.com/office/drawing/2014/main" id="{26A2A682-999E-7277-59C6-A317F3E19923}"/>
              </a:ext>
            </a:extLst>
          </p:cNvPr>
          <p:cNvSpPr txBox="1"/>
          <p:nvPr/>
        </p:nvSpPr>
        <p:spPr>
          <a:xfrm>
            <a:off x="1702402" y="1893348"/>
            <a:ext cx="460383" cy="253916"/>
          </a:xfrm>
          <a:prstGeom prst="rect">
            <a:avLst/>
          </a:prstGeom>
          <a:noFill/>
        </p:spPr>
        <p:txBody>
          <a:bodyPr wrap="none" rtlCol="0">
            <a:spAutoFit/>
          </a:bodyPr>
          <a:lstStyle/>
          <a:p>
            <a:pPr algn="ctr" fontAlgn="auto">
              <a:spcBef>
                <a:spcPts val="0"/>
              </a:spcBef>
              <a:spcAft>
                <a:spcPts val="0"/>
              </a:spcAft>
            </a:pPr>
            <a:r>
              <a:rPr lang="en-US" sz="1050" b="0" dirty="0">
                <a:solidFill>
                  <a:prstClr val="black"/>
                </a:solidFill>
                <a:effectLst>
                  <a:outerShdw blurRad="50800" dist="38100" dir="5400000" algn="t" rotWithShape="0">
                    <a:prstClr val="black">
                      <a:alpha val="40000"/>
                    </a:prstClr>
                  </a:outerShdw>
                </a:effectLst>
                <a:latin typeface="Calibri" panose="020F0502020204030204"/>
              </a:rPr>
              <a:t>2004</a:t>
            </a:r>
          </a:p>
        </p:txBody>
      </p:sp>
      <p:sp>
        <p:nvSpPr>
          <p:cNvPr id="107" name="TextBox 106">
            <a:extLst>
              <a:ext uri="{FF2B5EF4-FFF2-40B4-BE49-F238E27FC236}">
                <a16:creationId xmlns:a16="http://schemas.microsoft.com/office/drawing/2014/main" id="{3600F9C5-FD04-ABE9-6935-7BF7991DDD27}"/>
              </a:ext>
            </a:extLst>
          </p:cNvPr>
          <p:cNvSpPr txBox="1"/>
          <p:nvPr/>
        </p:nvSpPr>
        <p:spPr>
          <a:xfrm>
            <a:off x="485298" y="2195523"/>
            <a:ext cx="513282" cy="253916"/>
          </a:xfrm>
          <a:prstGeom prst="rect">
            <a:avLst/>
          </a:prstGeom>
          <a:noFill/>
        </p:spPr>
        <p:txBody>
          <a:bodyPr wrap="none" rtlCol="0">
            <a:spAutoFit/>
          </a:bodyPr>
          <a:lstStyle/>
          <a:p>
            <a:pPr algn="ctr" fontAlgn="auto">
              <a:spcBef>
                <a:spcPts val="0"/>
              </a:spcBef>
              <a:spcAft>
                <a:spcPts val="0"/>
              </a:spcAft>
            </a:pPr>
            <a:r>
              <a:rPr lang="en-US" sz="1050" b="0" dirty="0">
                <a:solidFill>
                  <a:srgbClr val="44546A"/>
                </a:solidFill>
                <a:latin typeface="Calibri" panose="020F0502020204030204"/>
              </a:rPr>
              <a:t>MPI-2</a:t>
            </a:r>
          </a:p>
        </p:txBody>
      </p:sp>
      <p:sp>
        <p:nvSpPr>
          <p:cNvPr id="108" name="Oval 107">
            <a:extLst>
              <a:ext uri="{FF2B5EF4-FFF2-40B4-BE49-F238E27FC236}">
                <a16:creationId xmlns:a16="http://schemas.microsoft.com/office/drawing/2014/main" id="{F0FDA10B-43C0-6675-D0C9-AC03126D0E06}"/>
              </a:ext>
            </a:extLst>
          </p:cNvPr>
          <p:cNvSpPr/>
          <p:nvPr/>
        </p:nvSpPr>
        <p:spPr>
          <a:xfrm>
            <a:off x="2604960" y="1715862"/>
            <a:ext cx="197287" cy="192355"/>
          </a:xfrm>
          <a:prstGeom prst="ellipse">
            <a:avLst/>
          </a:prstGeom>
          <a:noFill/>
          <a:ln w="12700" cap="flat" cmpd="sng" algn="ctr">
            <a:solidFill>
              <a:srgbClr val="4472C4">
                <a:shade val="50000"/>
              </a:srgbClr>
            </a:solidFill>
            <a:prstDash val="lgDash"/>
            <a:miter lim="800000"/>
          </a:ln>
          <a:effectLst/>
        </p:spPr>
        <p:txBody>
          <a:bodyPr rtlCol="0" anchor="ctr"/>
          <a:lstStyle/>
          <a:p>
            <a:pPr algn="ctr" defTabSz="685800" fontAlgn="auto">
              <a:spcBef>
                <a:spcPts val="0"/>
              </a:spcBef>
              <a:spcAft>
                <a:spcPts val="0"/>
              </a:spcAft>
              <a:defRPr/>
            </a:pPr>
            <a:endParaRPr lang="en-US" sz="1050" b="0" kern="0" dirty="0">
              <a:solidFill>
                <a:prstClr val="white"/>
              </a:solidFill>
              <a:latin typeface="Calibri" panose="020F0502020204030204"/>
            </a:endParaRPr>
          </a:p>
        </p:txBody>
      </p:sp>
      <p:sp>
        <p:nvSpPr>
          <p:cNvPr id="109" name="Oval 108">
            <a:extLst>
              <a:ext uri="{FF2B5EF4-FFF2-40B4-BE49-F238E27FC236}">
                <a16:creationId xmlns:a16="http://schemas.microsoft.com/office/drawing/2014/main" id="{AEC27638-93DE-CCBF-F066-ED045F5AFB6A}"/>
              </a:ext>
            </a:extLst>
          </p:cNvPr>
          <p:cNvSpPr/>
          <p:nvPr/>
        </p:nvSpPr>
        <p:spPr>
          <a:xfrm>
            <a:off x="2647870" y="1756306"/>
            <a:ext cx="111467" cy="111467"/>
          </a:xfrm>
          <a:prstGeom prst="ellipse">
            <a:avLst/>
          </a:prstGeom>
          <a:solidFill>
            <a:srgbClr val="4472C4"/>
          </a:solidFill>
          <a:ln w="12700" cap="flat" cmpd="sng" algn="ctr">
            <a:noFill/>
            <a:prstDash val="lgDash"/>
            <a:miter lim="800000"/>
          </a:ln>
          <a:effectLst/>
        </p:spPr>
        <p:txBody>
          <a:bodyPr rtlCol="0" anchor="ctr"/>
          <a:lstStyle/>
          <a:p>
            <a:pPr algn="ctr" defTabSz="685800" fontAlgn="auto">
              <a:spcBef>
                <a:spcPts val="0"/>
              </a:spcBef>
              <a:spcAft>
                <a:spcPts val="0"/>
              </a:spcAft>
              <a:defRPr/>
            </a:pPr>
            <a:endParaRPr lang="en-US" sz="1050" b="0" kern="0" dirty="0">
              <a:solidFill>
                <a:prstClr val="white"/>
              </a:solidFill>
              <a:latin typeface="Calibri" panose="020F0502020204030204"/>
            </a:endParaRPr>
          </a:p>
        </p:txBody>
      </p:sp>
      <p:cxnSp>
        <p:nvCxnSpPr>
          <p:cNvPr id="110" name="Straight Connector 109">
            <a:extLst>
              <a:ext uri="{FF2B5EF4-FFF2-40B4-BE49-F238E27FC236}">
                <a16:creationId xmlns:a16="http://schemas.microsoft.com/office/drawing/2014/main" id="{41DC3150-DB40-0AFB-E31C-1A5D17506EC5}"/>
              </a:ext>
            </a:extLst>
          </p:cNvPr>
          <p:cNvCxnSpPr>
            <a:cxnSpLocks/>
            <a:stCxn id="109" idx="4"/>
            <a:endCxn id="112" idx="0"/>
          </p:cNvCxnSpPr>
          <p:nvPr/>
        </p:nvCxnSpPr>
        <p:spPr>
          <a:xfrm>
            <a:off x="2703604" y="1867773"/>
            <a:ext cx="4213" cy="311698"/>
          </a:xfrm>
          <a:prstGeom prst="line">
            <a:avLst/>
          </a:prstGeom>
          <a:noFill/>
          <a:ln w="12700" cap="flat" cmpd="sng" algn="ctr">
            <a:solidFill>
              <a:srgbClr val="44546A"/>
            </a:solidFill>
            <a:prstDash val="solid"/>
            <a:miter lim="800000"/>
          </a:ln>
          <a:effectLst/>
        </p:spPr>
      </p:cxnSp>
      <p:sp>
        <p:nvSpPr>
          <p:cNvPr id="111" name="TextBox 110">
            <a:extLst>
              <a:ext uri="{FF2B5EF4-FFF2-40B4-BE49-F238E27FC236}">
                <a16:creationId xmlns:a16="http://schemas.microsoft.com/office/drawing/2014/main" id="{B898082F-2208-5BB3-2E3A-5A58AC3DF655}"/>
              </a:ext>
            </a:extLst>
          </p:cNvPr>
          <p:cNvSpPr txBox="1"/>
          <p:nvPr/>
        </p:nvSpPr>
        <p:spPr>
          <a:xfrm>
            <a:off x="2473411" y="1878495"/>
            <a:ext cx="460383" cy="253916"/>
          </a:xfrm>
          <a:prstGeom prst="rect">
            <a:avLst/>
          </a:prstGeom>
          <a:noFill/>
        </p:spPr>
        <p:txBody>
          <a:bodyPr wrap="none" rtlCol="0">
            <a:spAutoFit/>
          </a:bodyPr>
          <a:lstStyle/>
          <a:p>
            <a:pPr algn="ctr" fontAlgn="auto">
              <a:spcBef>
                <a:spcPts val="0"/>
              </a:spcBef>
              <a:spcAft>
                <a:spcPts val="0"/>
              </a:spcAft>
            </a:pPr>
            <a:r>
              <a:rPr lang="en-US" sz="1050" b="0" dirty="0">
                <a:solidFill>
                  <a:prstClr val="black"/>
                </a:solidFill>
                <a:effectLst>
                  <a:outerShdw blurRad="50800" dist="38100" dir="5400000" algn="t" rotWithShape="0">
                    <a:prstClr val="black">
                      <a:alpha val="40000"/>
                    </a:prstClr>
                  </a:outerShdw>
                </a:effectLst>
                <a:latin typeface="Calibri" panose="020F0502020204030204"/>
              </a:rPr>
              <a:t>2010</a:t>
            </a:r>
          </a:p>
        </p:txBody>
      </p:sp>
      <p:sp>
        <p:nvSpPr>
          <p:cNvPr id="112" name="TextBox 111">
            <a:extLst>
              <a:ext uri="{FF2B5EF4-FFF2-40B4-BE49-F238E27FC236}">
                <a16:creationId xmlns:a16="http://schemas.microsoft.com/office/drawing/2014/main" id="{19DFE362-E24D-11C0-B84E-6D21B6D7885D}"/>
              </a:ext>
            </a:extLst>
          </p:cNvPr>
          <p:cNvSpPr txBox="1"/>
          <p:nvPr/>
        </p:nvSpPr>
        <p:spPr>
          <a:xfrm>
            <a:off x="2255609" y="2179471"/>
            <a:ext cx="904415" cy="415498"/>
          </a:xfrm>
          <a:prstGeom prst="rect">
            <a:avLst/>
          </a:prstGeom>
          <a:noFill/>
        </p:spPr>
        <p:txBody>
          <a:bodyPr wrap="none" rtlCol="0">
            <a:spAutoFit/>
          </a:bodyPr>
          <a:lstStyle/>
          <a:p>
            <a:pPr algn="ctr" fontAlgn="auto">
              <a:spcBef>
                <a:spcPts val="0"/>
              </a:spcBef>
              <a:spcAft>
                <a:spcPts val="0"/>
              </a:spcAft>
            </a:pPr>
            <a:r>
              <a:rPr lang="en-US" sz="1050" b="0" dirty="0">
                <a:solidFill>
                  <a:srgbClr val="44546A"/>
                </a:solidFill>
                <a:latin typeface="Calibri" panose="020F0502020204030204"/>
              </a:rPr>
              <a:t>PGAS</a:t>
            </a:r>
          </a:p>
          <a:p>
            <a:pPr algn="ctr" fontAlgn="auto">
              <a:spcBef>
                <a:spcPts val="0"/>
              </a:spcBef>
              <a:spcAft>
                <a:spcPts val="0"/>
              </a:spcAft>
            </a:pPr>
            <a:r>
              <a:rPr lang="en-US" sz="1050" b="0" dirty="0">
                <a:solidFill>
                  <a:srgbClr val="44546A"/>
                </a:solidFill>
                <a:latin typeface="Calibri" panose="020F0502020204030204"/>
              </a:rPr>
              <a:t>GPU Systems</a:t>
            </a:r>
          </a:p>
        </p:txBody>
      </p:sp>
      <p:sp>
        <p:nvSpPr>
          <p:cNvPr id="113" name="Oval 112">
            <a:extLst>
              <a:ext uri="{FF2B5EF4-FFF2-40B4-BE49-F238E27FC236}">
                <a16:creationId xmlns:a16="http://schemas.microsoft.com/office/drawing/2014/main" id="{102B27AD-5629-8B60-3438-DB1D26EBBE0A}"/>
              </a:ext>
            </a:extLst>
          </p:cNvPr>
          <p:cNvSpPr/>
          <p:nvPr/>
        </p:nvSpPr>
        <p:spPr>
          <a:xfrm>
            <a:off x="3109009" y="1713035"/>
            <a:ext cx="197287" cy="192355"/>
          </a:xfrm>
          <a:prstGeom prst="ellipse">
            <a:avLst/>
          </a:prstGeom>
          <a:noFill/>
          <a:ln w="12700" cap="flat" cmpd="sng" algn="ctr">
            <a:solidFill>
              <a:srgbClr val="4472C4">
                <a:shade val="50000"/>
              </a:srgbClr>
            </a:solidFill>
            <a:prstDash val="lgDash"/>
            <a:miter lim="800000"/>
          </a:ln>
          <a:effectLst/>
        </p:spPr>
        <p:txBody>
          <a:bodyPr rtlCol="0" anchor="ctr"/>
          <a:lstStyle/>
          <a:p>
            <a:pPr algn="ctr" defTabSz="685800" fontAlgn="auto">
              <a:spcBef>
                <a:spcPts val="0"/>
              </a:spcBef>
              <a:spcAft>
                <a:spcPts val="0"/>
              </a:spcAft>
              <a:defRPr/>
            </a:pPr>
            <a:endParaRPr lang="en-US" sz="1050" b="0" kern="0" dirty="0">
              <a:solidFill>
                <a:prstClr val="white"/>
              </a:solidFill>
              <a:latin typeface="Calibri" panose="020F0502020204030204"/>
            </a:endParaRPr>
          </a:p>
        </p:txBody>
      </p:sp>
      <p:sp>
        <p:nvSpPr>
          <p:cNvPr id="114" name="Oval 113">
            <a:extLst>
              <a:ext uri="{FF2B5EF4-FFF2-40B4-BE49-F238E27FC236}">
                <a16:creationId xmlns:a16="http://schemas.microsoft.com/office/drawing/2014/main" id="{7F5D6E30-DCE1-EE6F-B3FB-4041224C12C2}"/>
              </a:ext>
            </a:extLst>
          </p:cNvPr>
          <p:cNvSpPr/>
          <p:nvPr/>
        </p:nvSpPr>
        <p:spPr>
          <a:xfrm>
            <a:off x="3151919" y="1753479"/>
            <a:ext cx="111467" cy="111467"/>
          </a:xfrm>
          <a:prstGeom prst="ellipse">
            <a:avLst/>
          </a:prstGeom>
          <a:solidFill>
            <a:srgbClr val="4472C4"/>
          </a:solidFill>
          <a:ln w="12700" cap="flat" cmpd="sng" algn="ctr">
            <a:noFill/>
            <a:prstDash val="lgDash"/>
            <a:miter lim="800000"/>
          </a:ln>
          <a:effectLst/>
        </p:spPr>
        <p:txBody>
          <a:bodyPr rtlCol="0" anchor="ctr"/>
          <a:lstStyle/>
          <a:p>
            <a:pPr algn="ctr" defTabSz="685800" fontAlgn="auto">
              <a:spcBef>
                <a:spcPts val="0"/>
              </a:spcBef>
              <a:spcAft>
                <a:spcPts val="0"/>
              </a:spcAft>
              <a:defRPr/>
            </a:pPr>
            <a:endParaRPr lang="en-US" sz="1050" b="0" kern="0" dirty="0">
              <a:solidFill>
                <a:prstClr val="white"/>
              </a:solidFill>
              <a:latin typeface="Calibri" panose="020F0502020204030204"/>
            </a:endParaRPr>
          </a:p>
        </p:txBody>
      </p:sp>
      <p:cxnSp>
        <p:nvCxnSpPr>
          <p:cNvPr id="115" name="Straight Connector 114">
            <a:extLst>
              <a:ext uri="{FF2B5EF4-FFF2-40B4-BE49-F238E27FC236}">
                <a16:creationId xmlns:a16="http://schemas.microsoft.com/office/drawing/2014/main" id="{0551E77E-ECED-13EE-75BE-617D1B8957EE}"/>
              </a:ext>
            </a:extLst>
          </p:cNvPr>
          <p:cNvCxnSpPr>
            <a:cxnSpLocks/>
            <a:stCxn id="116" idx="2"/>
            <a:endCxn id="114" idx="0"/>
          </p:cNvCxnSpPr>
          <p:nvPr/>
        </p:nvCxnSpPr>
        <p:spPr>
          <a:xfrm>
            <a:off x="3206684" y="1676144"/>
            <a:ext cx="969" cy="77335"/>
          </a:xfrm>
          <a:prstGeom prst="line">
            <a:avLst/>
          </a:prstGeom>
          <a:noFill/>
          <a:ln w="12700" cap="flat" cmpd="sng" algn="ctr">
            <a:solidFill>
              <a:srgbClr val="4472C4"/>
            </a:solidFill>
            <a:prstDash val="solid"/>
            <a:miter lim="800000"/>
          </a:ln>
          <a:effectLst/>
        </p:spPr>
      </p:cxnSp>
      <p:sp>
        <p:nvSpPr>
          <p:cNvPr id="116" name="TextBox 115">
            <a:extLst>
              <a:ext uri="{FF2B5EF4-FFF2-40B4-BE49-F238E27FC236}">
                <a16:creationId xmlns:a16="http://schemas.microsoft.com/office/drawing/2014/main" id="{64A3AB0B-97B0-270D-3368-28942E7B9BBA}"/>
              </a:ext>
            </a:extLst>
          </p:cNvPr>
          <p:cNvSpPr txBox="1"/>
          <p:nvPr/>
        </p:nvSpPr>
        <p:spPr>
          <a:xfrm>
            <a:off x="2759285" y="1422228"/>
            <a:ext cx="894797" cy="253916"/>
          </a:xfrm>
          <a:prstGeom prst="rect">
            <a:avLst/>
          </a:prstGeom>
          <a:noFill/>
        </p:spPr>
        <p:txBody>
          <a:bodyPr wrap="none" rtlCol="0">
            <a:spAutoFit/>
          </a:bodyPr>
          <a:lstStyle/>
          <a:p>
            <a:pPr algn="ctr" fontAlgn="auto">
              <a:spcBef>
                <a:spcPts val="0"/>
              </a:spcBef>
              <a:spcAft>
                <a:spcPts val="0"/>
              </a:spcAft>
            </a:pPr>
            <a:r>
              <a:rPr lang="en-US" sz="1050" b="0" dirty="0">
                <a:solidFill>
                  <a:srgbClr val="4472C4"/>
                </a:solidFill>
                <a:latin typeface="Calibri" panose="020F0502020204030204"/>
              </a:rPr>
              <a:t>MVAPICH2-X</a:t>
            </a:r>
          </a:p>
        </p:txBody>
      </p:sp>
      <p:sp>
        <p:nvSpPr>
          <p:cNvPr id="117" name="TextBox 116">
            <a:extLst>
              <a:ext uri="{FF2B5EF4-FFF2-40B4-BE49-F238E27FC236}">
                <a16:creationId xmlns:a16="http://schemas.microsoft.com/office/drawing/2014/main" id="{E79E4F19-782B-FEAD-6309-A6067B8B6E8C}"/>
              </a:ext>
            </a:extLst>
          </p:cNvPr>
          <p:cNvSpPr txBox="1"/>
          <p:nvPr/>
        </p:nvSpPr>
        <p:spPr>
          <a:xfrm>
            <a:off x="2986431" y="1893813"/>
            <a:ext cx="460383" cy="253916"/>
          </a:xfrm>
          <a:prstGeom prst="rect">
            <a:avLst/>
          </a:prstGeom>
          <a:noFill/>
        </p:spPr>
        <p:txBody>
          <a:bodyPr wrap="none" rtlCol="0">
            <a:spAutoFit/>
          </a:bodyPr>
          <a:lstStyle/>
          <a:p>
            <a:pPr algn="ctr" fontAlgn="auto">
              <a:spcBef>
                <a:spcPts val="0"/>
              </a:spcBef>
              <a:spcAft>
                <a:spcPts val="0"/>
              </a:spcAft>
            </a:pPr>
            <a:r>
              <a:rPr lang="en-US" sz="1050" b="0" dirty="0">
                <a:solidFill>
                  <a:prstClr val="black"/>
                </a:solidFill>
                <a:effectLst>
                  <a:outerShdw blurRad="50800" dist="38100" dir="5400000" algn="t" rotWithShape="0">
                    <a:prstClr val="black">
                      <a:alpha val="40000"/>
                    </a:prstClr>
                  </a:outerShdw>
                </a:effectLst>
                <a:latin typeface="Calibri" panose="020F0502020204030204"/>
              </a:rPr>
              <a:t>2011</a:t>
            </a:r>
          </a:p>
        </p:txBody>
      </p:sp>
      <p:sp>
        <p:nvSpPr>
          <p:cNvPr id="118" name="Oval 117">
            <a:extLst>
              <a:ext uri="{FF2B5EF4-FFF2-40B4-BE49-F238E27FC236}">
                <a16:creationId xmlns:a16="http://schemas.microsoft.com/office/drawing/2014/main" id="{8780F56D-BC93-0EC1-E1DD-0E441F100CCD}"/>
              </a:ext>
            </a:extLst>
          </p:cNvPr>
          <p:cNvSpPr/>
          <p:nvPr/>
        </p:nvSpPr>
        <p:spPr>
          <a:xfrm>
            <a:off x="1402296" y="1718858"/>
            <a:ext cx="197287" cy="192355"/>
          </a:xfrm>
          <a:prstGeom prst="ellipse">
            <a:avLst/>
          </a:prstGeom>
          <a:noFill/>
          <a:ln w="12700" cap="flat" cmpd="sng" algn="ctr">
            <a:solidFill>
              <a:srgbClr val="4472C4">
                <a:shade val="50000"/>
              </a:srgbClr>
            </a:solidFill>
            <a:prstDash val="lgDash"/>
            <a:miter lim="800000"/>
          </a:ln>
          <a:effectLst/>
        </p:spPr>
        <p:txBody>
          <a:bodyPr rtlCol="0" anchor="ctr"/>
          <a:lstStyle/>
          <a:p>
            <a:pPr algn="ctr" defTabSz="685800" fontAlgn="auto">
              <a:spcBef>
                <a:spcPts val="0"/>
              </a:spcBef>
              <a:spcAft>
                <a:spcPts val="0"/>
              </a:spcAft>
              <a:defRPr/>
            </a:pPr>
            <a:endParaRPr lang="en-US" sz="1050" b="0" kern="0" dirty="0">
              <a:solidFill>
                <a:prstClr val="white"/>
              </a:solidFill>
              <a:latin typeface="Calibri" panose="020F0502020204030204"/>
            </a:endParaRPr>
          </a:p>
        </p:txBody>
      </p:sp>
      <p:sp>
        <p:nvSpPr>
          <p:cNvPr id="119" name="Oval 118">
            <a:extLst>
              <a:ext uri="{FF2B5EF4-FFF2-40B4-BE49-F238E27FC236}">
                <a16:creationId xmlns:a16="http://schemas.microsoft.com/office/drawing/2014/main" id="{BE9F3857-F473-7B49-7986-0AA83E61EFE9}"/>
              </a:ext>
            </a:extLst>
          </p:cNvPr>
          <p:cNvSpPr/>
          <p:nvPr/>
        </p:nvSpPr>
        <p:spPr>
          <a:xfrm>
            <a:off x="1445206" y="1759302"/>
            <a:ext cx="111467" cy="111467"/>
          </a:xfrm>
          <a:prstGeom prst="ellipse">
            <a:avLst/>
          </a:prstGeom>
          <a:solidFill>
            <a:srgbClr val="4472C4"/>
          </a:solidFill>
          <a:ln w="12700" cap="flat" cmpd="sng" algn="ctr">
            <a:noFill/>
            <a:prstDash val="lgDash"/>
            <a:miter lim="800000"/>
          </a:ln>
          <a:effectLst/>
        </p:spPr>
        <p:txBody>
          <a:bodyPr rtlCol="0" anchor="ctr"/>
          <a:lstStyle/>
          <a:p>
            <a:pPr algn="ctr" defTabSz="685800" fontAlgn="auto">
              <a:spcBef>
                <a:spcPts val="0"/>
              </a:spcBef>
              <a:spcAft>
                <a:spcPts val="0"/>
              </a:spcAft>
              <a:defRPr/>
            </a:pPr>
            <a:endParaRPr lang="en-US" sz="1050" b="0" kern="0" dirty="0">
              <a:solidFill>
                <a:prstClr val="white"/>
              </a:solidFill>
              <a:latin typeface="Calibri" panose="020F0502020204030204"/>
            </a:endParaRPr>
          </a:p>
        </p:txBody>
      </p:sp>
      <p:cxnSp>
        <p:nvCxnSpPr>
          <p:cNvPr id="120" name="Straight Connector 119">
            <a:extLst>
              <a:ext uri="{FF2B5EF4-FFF2-40B4-BE49-F238E27FC236}">
                <a16:creationId xmlns:a16="http://schemas.microsoft.com/office/drawing/2014/main" id="{E2E4E19C-6DAA-86B7-9C13-488CDDE54A2D}"/>
              </a:ext>
            </a:extLst>
          </p:cNvPr>
          <p:cNvCxnSpPr>
            <a:cxnSpLocks/>
            <a:stCxn id="121" idx="2"/>
            <a:endCxn id="119" idx="0"/>
          </p:cNvCxnSpPr>
          <p:nvPr/>
        </p:nvCxnSpPr>
        <p:spPr>
          <a:xfrm>
            <a:off x="1498284" y="1458512"/>
            <a:ext cx="2656" cy="300790"/>
          </a:xfrm>
          <a:prstGeom prst="line">
            <a:avLst/>
          </a:prstGeom>
          <a:noFill/>
          <a:ln w="12700" cap="flat" cmpd="sng" algn="ctr">
            <a:solidFill>
              <a:srgbClr val="4472C4"/>
            </a:solidFill>
            <a:prstDash val="solid"/>
            <a:miter lim="800000"/>
          </a:ln>
          <a:effectLst/>
        </p:spPr>
      </p:cxnSp>
      <p:sp>
        <p:nvSpPr>
          <p:cNvPr id="121" name="TextBox 120">
            <a:extLst>
              <a:ext uri="{FF2B5EF4-FFF2-40B4-BE49-F238E27FC236}">
                <a16:creationId xmlns:a16="http://schemas.microsoft.com/office/drawing/2014/main" id="{C16DE702-99C1-13C6-1342-35959E7A2BA5}"/>
              </a:ext>
            </a:extLst>
          </p:cNvPr>
          <p:cNvSpPr txBox="1"/>
          <p:nvPr/>
        </p:nvSpPr>
        <p:spPr>
          <a:xfrm>
            <a:off x="1266489" y="1204596"/>
            <a:ext cx="463589" cy="253916"/>
          </a:xfrm>
          <a:prstGeom prst="rect">
            <a:avLst/>
          </a:prstGeom>
          <a:noFill/>
        </p:spPr>
        <p:txBody>
          <a:bodyPr wrap="none" rtlCol="0">
            <a:spAutoFit/>
          </a:bodyPr>
          <a:lstStyle/>
          <a:p>
            <a:pPr algn="ctr" fontAlgn="auto">
              <a:spcBef>
                <a:spcPts val="0"/>
              </a:spcBef>
              <a:spcAft>
                <a:spcPts val="0"/>
              </a:spcAft>
            </a:pPr>
            <a:r>
              <a:rPr lang="en-US" sz="1050" b="0" dirty="0">
                <a:solidFill>
                  <a:srgbClr val="4472C4"/>
                </a:solidFill>
                <a:latin typeface="Calibri" panose="020F0502020204030204"/>
              </a:rPr>
              <a:t>OMB</a:t>
            </a:r>
          </a:p>
        </p:txBody>
      </p:sp>
      <p:sp>
        <p:nvSpPr>
          <p:cNvPr id="122" name="TextBox 121">
            <a:extLst>
              <a:ext uri="{FF2B5EF4-FFF2-40B4-BE49-F238E27FC236}">
                <a16:creationId xmlns:a16="http://schemas.microsoft.com/office/drawing/2014/main" id="{DBE068F0-5008-FCE0-C809-72521E9EB3F6}"/>
              </a:ext>
            </a:extLst>
          </p:cNvPr>
          <p:cNvSpPr txBox="1"/>
          <p:nvPr/>
        </p:nvSpPr>
        <p:spPr>
          <a:xfrm>
            <a:off x="1248939" y="1892657"/>
            <a:ext cx="460383" cy="253916"/>
          </a:xfrm>
          <a:prstGeom prst="rect">
            <a:avLst/>
          </a:prstGeom>
          <a:noFill/>
        </p:spPr>
        <p:txBody>
          <a:bodyPr wrap="none" rtlCol="0">
            <a:spAutoFit/>
          </a:bodyPr>
          <a:lstStyle/>
          <a:p>
            <a:pPr algn="ctr" fontAlgn="auto">
              <a:spcBef>
                <a:spcPts val="0"/>
              </a:spcBef>
              <a:spcAft>
                <a:spcPts val="0"/>
              </a:spcAft>
            </a:pPr>
            <a:r>
              <a:rPr lang="en-US" sz="1050" b="0" dirty="0">
                <a:solidFill>
                  <a:prstClr val="black"/>
                </a:solidFill>
                <a:effectLst>
                  <a:outerShdw blurRad="50800" dist="38100" dir="5400000" algn="t" rotWithShape="0">
                    <a:prstClr val="black">
                      <a:alpha val="40000"/>
                    </a:prstClr>
                  </a:outerShdw>
                </a:effectLst>
                <a:latin typeface="Calibri" panose="020F0502020204030204"/>
              </a:rPr>
              <a:t>2003</a:t>
            </a:r>
          </a:p>
        </p:txBody>
      </p:sp>
      <p:sp>
        <p:nvSpPr>
          <p:cNvPr id="123" name="Oval 122">
            <a:extLst>
              <a:ext uri="{FF2B5EF4-FFF2-40B4-BE49-F238E27FC236}">
                <a16:creationId xmlns:a16="http://schemas.microsoft.com/office/drawing/2014/main" id="{1FF22B4F-017C-27AD-E5AF-AFCCFDED3DFE}"/>
              </a:ext>
            </a:extLst>
          </p:cNvPr>
          <p:cNvSpPr/>
          <p:nvPr/>
        </p:nvSpPr>
        <p:spPr>
          <a:xfrm>
            <a:off x="4593726" y="1733039"/>
            <a:ext cx="197287" cy="192355"/>
          </a:xfrm>
          <a:prstGeom prst="ellipse">
            <a:avLst/>
          </a:prstGeom>
          <a:noFill/>
          <a:ln w="12700" cap="flat" cmpd="sng" algn="ctr">
            <a:solidFill>
              <a:srgbClr val="4472C4">
                <a:shade val="50000"/>
              </a:srgbClr>
            </a:solidFill>
            <a:prstDash val="lgDash"/>
            <a:miter lim="800000"/>
          </a:ln>
          <a:effectLst/>
        </p:spPr>
        <p:txBody>
          <a:bodyPr rtlCol="0" anchor="ctr"/>
          <a:lstStyle/>
          <a:p>
            <a:pPr algn="ctr" defTabSz="685800" fontAlgn="auto">
              <a:spcBef>
                <a:spcPts val="0"/>
              </a:spcBef>
              <a:spcAft>
                <a:spcPts val="0"/>
              </a:spcAft>
              <a:defRPr/>
            </a:pPr>
            <a:endParaRPr lang="en-US" sz="1050" b="0" kern="0" dirty="0">
              <a:solidFill>
                <a:prstClr val="white"/>
              </a:solidFill>
              <a:latin typeface="Calibri" panose="020F0502020204030204"/>
            </a:endParaRPr>
          </a:p>
        </p:txBody>
      </p:sp>
      <p:sp>
        <p:nvSpPr>
          <p:cNvPr id="124" name="Oval 123">
            <a:extLst>
              <a:ext uri="{FF2B5EF4-FFF2-40B4-BE49-F238E27FC236}">
                <a16:creationId xmlns:a16="http://schemas.microsoft.com/office/drawing/2014/main" id="{55BD4628-1670-E155-4C70-BBD0A06E7AC4}"/>
              </a:ext>
            </a:extLst>
          </p:cNvPr>
          <p:cNvSpPr/>
          <p:nvPr/>
        </p:nvSpPr>
        <p:spPr>
          <a:xfrm>
            <a:off x="4636635" y="1773483"/>
            <a:ext cx="111467" cy="111467"/>
          </a:xfrm>
          <a:prstGeom prst="ellipse">
            <a:avLst/>
          </a:prstGeom>
          <a:solidFill>
            <a:srgbClr val="4472C4"/>
          </a:solidFill>
          <a:ln w="12700" cap="flat" cmpd="sng" algn="ctr">
            <a:noFill/>
            <a:prstDash val="lgDash"/>
            <a:miter lim="800000"/>
          </a:ln>
          <a:effectLst/>
        </p:spPr>
        <p:txBody>
          <a:bodyPr rtlCol="0" anchor="ctr"/>
          <a:lstStyle/>
          <a:p>
            <a:pPr algn="ctr" defTabSz="685800" fontAlgn="auto">
              <a:spcBef>
                <a:spcPts val="0"/>
              </a:spcBef>
              <a:spcAft>
                <a:spcPts val="0"/>
              </a:spcAft>
              <a:defRPr/>
            </a:pPr>
            <a:endParaRPr lang="en-US" sz="1050" b="0" kern="0" dirty="0">
              <a:solidFill>
                <a:prstClr val="white"/>
              </a:solidFill>
              <a:latin typeface="Calibri" panose="020F0502020204030204"/>
            </a:endParaRPr>
          </a:p>
        </p:txBody>
      </p:sp>
      <p:cxnSp>
        <p:nvCxnSpPr>
          <p:cNvPr id="125" name="Straight Connector 124">
            <a:extLst>
              <a:ext uri="{FF2B5EF4-FFF2-40B4-BE49-F238E27FC236}">
                <a16:creationId xmlns:a16="http://schemas.microsoft.com/office/drawing/2014/main" id="{D0D94474-CC34-52B6-859A-AD6281330FBC}"/>
              </a:ext>
            </a:extLst>
          </p:cNvPr>
          <p:cNvCxnSpPr>
            <a:cxnSpLocks/>
            <a:stCxn id="126" idx="2"/>
            <a:endCxn id="124" idx="0"/>
          </p:cNvCxnSpPr>
          <p:nvPr/>
        </p:nvCxnSpPr>
        <p:spPr>
          <a:xfrm>
            <a:off x="4692368" y="983065"/>
            <a:ext cx="1" cy="790418"/>
          </a:xfrm>
          <a:prstGeom prst="line">
            <a:avLst/>
          </a:prstGeom>
          <a:noFill/>
          <a:ln w="12700" cap="flat" cmpd="sng" algn="ctr">
            <a:solidFill>
              <a:srgbClr val="4472C4"/>
            </a:solidFill>
            <a:prstDash val="solid"/>
            <a:miter lim="800000"/>
          </a:ln>
          <a:effectLst/>
        </p:spPr>
      </p:cxnSp>
      <p:sp>
        <p:nvSpPr>
          <p:cNvPr id="126" name="TextBox 125">
            <a:extLst>
              <a:ext uri="{FF2B5EF4-FFF2-40B4-BE49-F238E27FC236}">
                <a16:creationId xmlns:a16="http://schemas.microsoft.com/office/drawing/2014/main" id="{3D58FD00-7272-28F4-6883-8E4262A391C7}"/>
              </a:ext>
            </a:extLst>
          </p:cNvPr>
          <p:cNvSpPr txBox="1"/>
          <p:nvPr/>
        </p:nvSpPr>
        <p:spPr>
          <a:xfrm>
            <a:off x="4159208" y="567567"/>
            <a:ext cx="1066319" cy="415498"/>
          </a:xfrm>
          <a:prstGeom prst="rect">
            <a:avLst/>
          </a:prstGeom>
          <a:noFill/>
        </p:spPr>
        <p:txBody>
          <a:bodyPr wrap="none" rtlCol="0">
            <a:spAutoFit/>
          </a:bodyPr>
          <a:lstStyle/>
          <a:p>
            <a:pPr algn="ctr" fontAlgn="auto">
              <a:spcBef>
                <a:spcPts val="0"/>
              </a:spcBef>
              <a:spcAft>
                <a:spcPts val="0"/>
              </a:spcAft>
            </a:pPr>
            <a:r>
              <a:rPr lang="en-US" sz="1050" b="0" dirty="0">
                <a:solidFill>
                  <a:srgbClr val="4472C4"/>
                </a:solidFill>
                <a:latin typeface="Calibri" panose="020F0502020204030204"/>
              </a:rPr>
              <a:t>MVAPICH2-GDR</a:t>
            </a:r>
          </a:p>
          <a:p>
            <a:pPr algn="ctr" fontAlgn="auto">
              <a:spcBef>
                <a:spcPts val="0"/>
              </a:spcBef>
              <a:spcAft>
                <a:spcPts val="0"/>
              </a:spcAft>
            </a:pPr>
            <a:r>
              <a:rPr lang="en-US" sz="1050" b="0" dirty="0">
                <a:solidFill>
                  <a:srgbClr val="4472C4"/>
                </a:solidFill>
                <a:latin typeface="Calibri" panose="020F0502020204030204"/>
              </a:rPr>
              <a:t>MVAPICH2-MIC</a:t>
            </a:r>
          </a:p>
        </p:txBody>
      </p:sp>
      <p:sp>
        <p:nvSpPr>
          <p:cNvPr id="127" name="TextBox 126">
            <a:extLst>
              <a:ext uri="{FF2B5EF4-FFF2-40B4-BE49-F238E27FC236}">
                <a16:creationId xmlns:a16="http://schemas.microsoft.com/office/drawing/2014/main" id="{CEA57627-8A04-C4E4-C465-8694E5F1FCCC}"/>
              </a:ext>
            </a:extLst>
          </p:cNvPr>
          <p:cNvSpPr txBox="1"/>
          <p:nvPr/>
        </p:nvSpPr>
        <p:spPr>
          <a:xfrm>
            <a:off x="4477216" y="1895216"/>
            <a:ext cx="460383" cy="253916"/>
          </a:xfrm>
          <a:prstGeom prst="rect">
            <a:avLst/>
          </a:prstGeom>
          <a:noFill/>
        </p:spPr>
        <p:txBody>
          <a:bodyPr wrap="none" rtlCol="0">
            <a:spAutoFit/>
          </a:bodyPr>
          <a:lstStyle/>
          <a:p>
            <a:pPr algn="ctr" fontAlgn="auto">
              <a:spcBef>
                <a:spcPts val="0"/>
              </a:spcBef>
              <a:spcAft>
                <a:spcPts val="0"/>
              </a:spcAft>
            </a:pPr>
            <a:r>
              <a:rPr lang="en-US" sz="1050" b="0" dirty="0">
                <a:solidFill>
                  <a:prstClr val="black"/>
                </a:solidFill>
                <a:effectLst>
                  <a:outerShdw blurRad="50800" dist="38100" dir="5400000" algn="t" rotWithShape="0">
                    <a:prstClr val="black">
                      <a:alpha val="40000"/>
                    </a:prstClr>
                  </a:outerShdw>
                </a:effectLst>
                <a:latin typeface="Calibri" panose="020F0502020204030204"/>
              </a:rPr>
              <a:t>2014</a:t>
            </a:r>
          </a:p>
        </p:txBody>
      </p:sp>
      <p:sp>
        <p:nvSpPr>
          <p:cNvPr id="128" name="Oval 127">
            <a:extLst>
              <a:ext uri="{FF2B5EF4-FFF2-40B4-BE49-F238E27FC236}">
                <a16:creationId xmlns:a16="http://schemas.microsoft.com/office/drawing/2014/main" id="{B8B72620-7E7E-15C1-4FE2-F28A6BCFC8E1}"/>
              </a:ext>
            </a:extLst>
          </p:cNvPr>
          <p:cNvSpPr/>
          <p:nvPr/>
        </p:nvSpPr>
        <p:spPr>
          <a:xfrm>
            <a:off x="5200200" y="1727675"/>
            <a:ext cx="197287" cy="192355"/>
          </a:xfrm>
          <a:prstGeom prst="ellipse">
            <a:avLst/>
          </a:prstGeom>
          <a:noFill/>
          <a:ln w="12700" cap="flat" cmpd="sng" algn="ctr">
            <a:solidFill>
              <a:srgbClr val="4472C4">
                <a:shade val="50000"/>
              </a:srgbClr>
            </a:solidFill>
            <a:prstDash val="lgDash"/>
            <a:miter lim="800000"/>
          </a:ln>
          <a:effectLst/>
        </p:spPr>
        <p:txBody>
          <a:bodyPr rtlCol="0" anchor="ctr"/>
          <a:lstStyle/>
          <a:p>
            <a:pPr algn="ctr" defTabSz="685800" fontAlgn="auto">
              <a:spcBef>
                <a:spcPts val="0"/>
              </a:spcBef>
              <a:spcAft>
                <a:spcPts val="0"/>
              </a:spcAft>
              <a:defRPr/>
            </a:pPr>
            <a:endParaRPr lang="en-US" sz="1050" b="0" kern="0" dirty="0">
              <a:solidFill>
                <a:prstClr val="white"/>
              </a:solidFill>
              <a:latin typeface="Calibri" panose="020F0502020204030204"/>
            </a:endParaRPr>
          </a:p>
        </p:txBody>
      </p:sp>
      <p:sp>
        <p:nvSpPr>
          <p:cNvPr id="129" name="Oval 128">
            <a:extLst>
              <a:ext uri="{FF2B5EF4-FFF2-40B4-BE49-F238E27FC236}">
                <a16:creationId xmlns:a16="http://schemas.microsoft.com/office/drawing/2014/main" id="{EAF4B8B5-2A21-C67A-1C19-F9239A3027AC}"/>
              </a:ext>
            </a:extLst>
          </p:cNvPr>
          <p:cNvSpPr/>
          <p:nvPr/>
        </p:nvSpPr>
        <p:spPr>
          <a:xfrm>
            <a:off x="5243110" y="1768118"/>
            <a:ext cx="111467" cy="111467"/>
          </a:xfrm>
          <a:prstGeom prst="ellipse">
            <a:avLst/>
          </a:prstGeom>
          <a:solidFill>
            <a:srgbClr val="4472C4"/>
          </a:solidFill>
          <a:ln w="12700" cap="flat" cmpd="sng" algn="ctr">
            <a:noFill/>
            <a:prstDash val="lgDash"/>
            <a:miter lim="800000"/>
          </a:ln>
          <a:effectLst/>
        </p:spPr>
        <p:txBody>
          <a:bodyPr rtlCol="0" anchor="ctr"/>
          <a:lstStyle/>
          <a:p>
            <a:pPr algn="ctr" defTabSz="685800" fontAlgn="auto">
              <a:spcBef>
                <a:spcPts val="0"/>
              </a:spcBef>
              <a:spcAft>
                <a:spcPts val="0"/>
              </a:spcAft>
              <a:defRPr/>
            </a:pPr>
            <a:endParaRPr lang="en-US" sz="1050" b="0" kern="0" dirty="0">
              <a:solidFill>
                <a:prstClr val="white"/>
              </a:solidFill>
              <a:latin typeface="Calibri" panose="020F0502020204030204"/>
            </a:endParaRPr>
          </a:p>
        </p:txBody>
      </p:sp>
      <p:cxnSp>
        <p:nvCxnSpPr>
          <p:cNvPr id="130" name="Straight Connector 129">
            <a:extLst>
              <a:ext uri="{FF2B5EF4-FFF2-40B4-BE49-F238E27FC236}">
                <a16:creationId xmlns:a16="http://schemas.microsoft.com/office/drawing/2014/main" id="{FB45149D-E781-947E-0B2C-6533238151A4}"/>
              </a:ext>
            </a:extLst>
          </p:cNvPr>
          <p:cNvCxnSpPr>
            <a:cxnSpLocks/>
            <a:stCxn id="131" idx="2"/>
            <a:endCxn id="129" idx="0"/>
          </p:cNvCxnSpPr>
          <p:nvPr/>
        </p:nvCxnSpPr>
        <p:spPr>
          <a:xfrm>
            <a:off x="5297543" y="1591207"/>
            <a:ext cx="1301" cy="176911"/>
          </a:xfrm>
          <a:prstGeom prst="line">
            <a:avLst/>
          </a:prstGeom>
          <a:noFill/>
          <a:ln w="12700" cap="flat" cmpd="sng" algn="ctr">
            <a:solidFill>
              <a:srgbClr val="4472C4"/>
            </a:solidFill>
            <a:prstDash val="solid"/>
            <a:miter lim="800000"/>
          </a:ln>
          <a:effectLst/>
        </p:spPr>
      </p:cxnSp>
      <p:sp>
        <p:nvSpPr>
          <p:cNvPr id="131" name="TextBox 130">
            <a:extLst>
              <a:ext uri="{FF2B5EF4-FFF2-40B4-BE49-F238E27FC236}">
                <a16:creationId xmlns:a16="http://schemas.microsoft.com/office/drawing/2014/main" id="{6553F1D0-D649-D10C-ED22-7A8544C15FE5}"/>
              </a:ext>
            </a:extLst>
          </p:cNvPr>
          <p:cNvSpPr txBox="1"/>
          <p:nvPr/>
        </p:nvSpPr>
        <p:spPr>
          <a:xfrm>
            <a:off x="4786024" y="1014126"/>
            <a:ext cx="1023037" cy="577081"/>
          </a:xfrm>
          <a:prstGeom prst="rect">
            <a:avLst/>
          </a:prstGeom>
          <a:noFill/>
        </p:spPr>
        <p:txBody>
          <a:bodyPr wrap="none" rtlCol="0">
            <a:spAutoFit/>
          </a:bodyPr>
          <a:lstStyle/>
          <a:p>
            <a:pPr algn="ctr" fontAlgn="auto">
              <a:spcBef>
                <a:spcPts val="0"/>
              </a:spcBef>
              <a:spcAft>
                <a:spcPts val="0"/>
              </a:spcAft>
            </a:pPr>
            <a:r>
              <a:rPr lang="en-US" sz="1050" b="0" dirty="0">
                <a:solidFill>
                  <a:srgbClr val="4472C4"/>
                </a:solidFill>
                <a:latin typeface="Calibri" panose="020F0502020204030204"/>
              </a:rPr>
              <a:t>MVAPICH2-Virt</a:t>
            </a:r>
          </a:p>
          <a:p>
            <a:pPr algn="ctr" fontAlgn="auto">
              <a:spcBef>
                <a:spcPts val="0"/>
              </a:spcBef>
              <a:spcAft>
                <a:spcPts val="0"/>
              </a:spcAft>
            </a:pPr>
            <a:r>
              <a:rPr lang="en-US" sz="1050" b="0" dirty="0">
                <a:solidFill>
                  <a:srgbClr val="4472C4"/>
                </a:solidFill>
                <a:latin typeface="Calibri" panose="020F0502020204030204"/>
              </a:rPr>
              <a:t>MVAPICH2-EA</a:t>
            </a:r>
          </a:p>
          <a:p>
            <a:pPr algn="ctr" fontAlgn="auto">
              <a:spcBef>
                <a:spcPts val="0"/>
              </a:spcBef>
              <a:spcAft>
                <a:spcPts val="0"/>
              </a:spcAft>
            </a:pPr>
            <a:r>
              <a:rPr lang="en-US" sz="1050" b="0" dirty="0">
                <a:solidFill>
                  <a:srgbClr val="4472C4"/>
                </a:solidFill>
                <a:latin typeface="Calibri" panose="020F0502020204030204"/>
              </a:rPr>
              <a:t>OSU-INAM</a:t>
            </a:r>
          </a:p>
        </p:txBody>
      </p:sp>
      <p:sp>
        <p:nvSpPr>
          <p:cNvPr id="132" name="TextBox 131">
            <a:extLst>
              <a:ext uri="{FF2B5EF4-FFF2-40B4-BE49-F238E27FC236}">
                <a16:creationId xmlns:a16="http://schemas.microsoft.com/office/drawing/2014/main" id="{D8EAF47A-2494-C6F2-0C8F-44EEB9F26CDB}"/>
              </a:ext>
            </a:extLst>
          </p:cNvPr>
          <p:cNvSpPr txBox="1"/>
          <p:nvPr/>
        </p:nvSpPr>
        <p:spPr>
          <a:xfrm>
            <a:off x="5084319" y="1886111"/>
            <a:ext cx="460383" cy="253916"/>
          </a:xfrm>
          <a:prstGeom prst="rect">
            <a:avLst/>
          </a:prstGeom>
          <a:noFill/>
        </p:spPr>
        <p:txBody>
          <a:bodyPr wrap="none" rtlCol="0">
            <a:spAutoFit/>
          </a:bodyPr>
          <a:lstStyle/>
          <a:p>
            <a:pPr algn="ctr" fontAlgn="auto">
              <a:spcBef>
                <a:spcPts val="0"/>
              </a:spcBef>
              <a:spcAft>
                <a:spcPts val="0"/>
              </a:spcAft>
            </a:pPr>
            <a:r>
              <a:rPr lang="en-US" sz="1050" b="0" dirty="0">
                <a:solidFill>
                  <a:prstClr val="black"/>
                </a:solidFill>
                <a:effectLst>
                  <a:outerShdw blurRad="50800" dist="38100" dir="5400000" algn="t" rotWithShape="0">
                    <a:prstClr val="black">
                      <a:alpha val="40000"/>
                    </a:prstClr>
                  </a:outerShdw>
                </a:effectLst>
                <a:latin typeface="Calibri" panose="020F0502020204030204"/>
              </a:rPr>
              <a:t>2015</a:t>
            </a:r>
          </a:p>
        </p:txBody>
      </p:sp>
      <p:sp>
        <p:nvSpPr>
          <p:cNvPr id="133" name="Oval 132">
            <a:extLst>
              <a:ext uri="{FF2B5EF4-FFF2-40B4-BE49-F238E27FC236}">
                <a16:creationId xmlns:a16="http://schemas.microsoft.com/office/drawing/2014/main" id="{0D6775B8-99AC-AF97-02E1-00AB467AEAEF}"/>
              </a:ext>
            </a:extLst>
          </p:cNvPr>
          <p:cNvSpPr/>
          <p:nvPr/>
        </p:nvSpPr>
        <p:spPr>
          <a:xfrm>
            <a:off x="6437123" y="1726791"/>
            <a:ext cx="197287" cy="192355"/>
          </a:xfrm>
          <a:prstGeom prst="ellipse">
            <a:avLst/>
          </a:prstGeom>
          <a:noFill/>
          <a:ln w="12700" cap="flat" cmpd="sng" algn="ctr">
            <a:solidFill>
              <a:srgbClr val="4472C4">
                <a:shade val="50000"/>
              </a:srgbClr>
            </a:solidFill>
            <a:prstDash val="lgDash"/>
            <a:miter lim="800000"/>
          </a:ln>
          <a:effectLst/>
        </p:spPr>
        <p:txBody>
          <a:bodyPr rtlCol="0" anchor="ctr"/>
          <a:lstStyle/>
          <a:p>
            <a:pPr algn="ctr" defTabSz="685800" fontAlgn="auto">
              <a:spcBef>
                <a:spcPts val="0"/>
              </a:spcBef>
              <a:spcAft>
                <a:spcPts val="0"/>
              </a:spcAft>
              <a:defRPr/>
            </a:pPr>
            <a:endParaRPr lang="en-US" sz="1050" b="0" kern="0" dirty="0">
              <a:solidFill>
                <a:prstClr val="white"/>
              </a:solidFill>
              <a:latin typeface="Calibri" panose="020F0502020204030204"/>
            </a:endParaRPr>
          </a:p>
        </p:txBody>
      </p:sp>
      <p:sp>
        <p:nvSpPr>
          <p:cNvPr id="134" name="Oval 133">
            <a:extLst>
              <a:ext uri="{FF2B5EF4-FFF2-40B4-BE49-F238E27FC236}">
                <a16:creationId xmlns:a16="http://schemas.microsoft.com/office/drawing/2014/main" id="{7FFED712-18C9-8A94-5E44-B32810E19A5C}"/>
              </a:ext>
            </a:extLst>
          </p:cNvPr>
          <p:cNvSpPr/>
          <p:nvPr/>
        </p:nvSpPr>
        <p:spPr>
          <a:xfrm>
            <a:off x="6480033" y="1767235"/>
            <a:ext cx="111467" cy="111467"/>
          </a:xfrm>
          <a:prstGeom prst="ellipse">
            <a:avLst/>
          </a:prstGeom>
          <a:solidFill>
            <a:srgbClr val="4472C4"/>
          </a:solidFill>
          <a:ln w="12700" cap="flat" cmpd="sng" algn="ctr">
            <a:noFill/>
            <a:prstDash val="lgDash"/>
            <a:miter lim="800000"/>
          </a:ln>
          <a:effectLst/>
        </p:spPr>
        <p:txBody>
          <a:bodyPr rtlCol="0" anchor="ctr"/>
          <a:lstStyle/>
          <a:p>
            <a:pPr algn="ctr" defTabSz="685800" fontAlgn="auto">
              <a:spcBef>
                <a:spcPts val="0"/>
              </a:spcBef>
              <a:spcAft>
                <a:spcPts val="0"/>
              </a:spcAft>
              <a:defRPr/>
            </a:pPr>
            <a:endParaRPr lang="en-US" sz="1050" b="0" kern="0" dirty="0">
              <a:solidFill>
                <a:prstClr val="white"/>
              </a:solidFill>
              <a:latin typeface="Calibri" panose="020F0502020204030204"/>
            </a:endParaRPr>
          </a:p>
        </p:txBody>
      </p:sp>
      <p:cxnSp>
        <p:nvCxnSpPr>
          <p:cNvPr id="135" name="Straight Connector 134">
            <a:extLst>
              <a:ext uri="{FF2B5EF4-FFF2-40B4-BE49-F238E27FC236}">
                <a16:creationId xmlns:a16="http://schemas.microsoft.com/office/drawing/2014/main" id="{9197A505-B8DF-F256-7F49-0BCB474C59A2}"/>
              </a:ext>
            </a:extLst>
          </p:cNvPr>
          <p:cNvCxnSpPr>
            <a:cxnSpLocks/>
            <a:stCxn id="136" idx="2"/>
            <a:endCxn id="134" idx="0"/>
          </p:cNvCxnSpPr>
          <p:nvPr/>
        </p:nvCxnSpPr>
        <p:spPr>
          <a:xfrm>
            <a:off x="6535766" y="1560638"/>
            <a:ext cx="1" cy="206597"/>
          </a:xfrm>
          <a:prstGeom prst="line">
            <a:avLst/>
          </a:prstGeom>
          <a:noFill/>
          <a:ln w="12700" cap="flat" cmpd="sng" algn="ctr">
            <a:solidFill>
              <a:srgbClr val="4472C4"/>
            </a:solidFill>
            <a:prstDash val="solid"/>
            <a:miter lim="800000"/>
          </a:ln>
          <a:effectLst/>
        </p:spPr>
      </p:cxnSp>
      <p:sp>
        <p:nvSpPr>
          <p:cNvPr id="136" name="TextBox 135">
            <a:extLst>
              <a:ext uri="{FF2B5EF4-FFF2-40B4-BE49-F238E27FC236}">
                <a16:creationId xmlns:a16="http://schemas.microsoft.com/office/drawing/2014/main" id="{D7DD104F-8EC0-7DA5-842D-3CD7425109BF}"/>
              </a:ext>
            </a:extLst>
          </p:cNvPr>
          <p:cNvSpPr txBox="1"/>
          <p:nvPr/>
        </p:nvSpPr>
        <p:spPr>
          <a:xfrm>
            <a:off x="5936883" y="1145140"/>
            <a:ext cx="1197765" cy="415498"/>
          </a:xfrm>
          <a:prstGeom prst="rect">
            <a:avLst/>
          </a:prstGeom>
          <a:noFill/>
        </p:spPr>
        <p:txBody>
          <a:bodyPr wrap="none" rtlCol="0">
            <a:spAutoFit/>
          </a:bodyPr>
          <a:lstStyle/>
          <a:p>
            <a:pPr algn="ctr" fontAlgn="auto">
              <a:spcBef>
                <a:spcPts val="0"/>
              </a:spcBef>
              <a:spcAft>
                <a:spcPts val="0"/>
              </a:spcAft>
            </a:pPr>
            <a:r>
              <a:rPr lang="en-US" sz="1050" b="0" dirty="0">
                <a:solidFill>
                  <a:srgbClr val="4472C4"/>
                </a:solidFill>
                <a:latin typeface="Calibri" panose="020F0502020204030204"/>
              </a:rPr>
              <a:t>MVAPICH2-Azure</a:t>
            </a:r>
          </a:p>
          <a:p>
            <a:pPr algn="ctr" fontAlgn="auto">
              <a:spcBef>
                <a:spcPts val="0"/>
              </a:spcBef>
              <a:spcAft>
                <a:spcPts val="0"/>
              </a:spcAft>
            </a:pPr>
            <a:r>
              <a:rPr lang="en-US" sz="1050" b="0" dirty="0">
                <a:solidFill>
                  <a:srgbClr val="4472C4"/>
                </a:solidFill>
                <a:latin typeface="Calibri" panose="020F0502020204030204"/>
              </a:rPr>
              <a:t>MVAPICH2-X-AWS</a:t>
            </a:r>
          </a:p>
        </p:txBody>
      </p:sp>
      <p:sp>
        <p:nvSpPr>
          <p:cNvPr id="137" name="TextBox 136">
            <a:extLst>
              <a:ext uri="{FF2B5EF4-FFF2-40B4-BE49-F238E27FC236}">
                <a16:creationId xmlns:a16="http://schemas.microsoft.com/office/drawing/2014/main" id="{5022A7BB-C909-E0F3-8A69-5F464049C598}"/>
              </a:ext>
            </a:extLst>
          </p:cNvPr>
          <p:cNvSpPr txBox="1"/>
          <p:nvPr/>
        </p:nvSpPr>
        <p:spPr>
          <a:xfrm>
            <a:off x="6319616" y="1881342"/>
            <a:ext cx="460383" cy="253916"/>
          </a:xfrm>
          <a:prstGeom prst="rect">
            <a:avLst/>
          </a:prstGeom>
          <a:noFill/>
        </p:spPr>
        <p:txBody>
          <a:bodyPr wrap="none" rtlCol="0">
            <a:spAutoFit/>
          </a:bodyPr>
          <a:lstStyle/>
          <a:p>
            <a:pPr algn="ctr" fontAlgn="auto">
              <a:spcBef>
                <a:spcPts val="0"/>
              </a:spcBef>
              <a:spcAft>
                <a:spcPts val="0"/>
              </a:spcAft>
            </a:pPr>
            <a:r>
              <a:rPr lang="en-US" sz="1050" b="0" dirty="0">
                <a:solidFill>
                  <a:prstClr val="black"/>
                </a:solidFill>
                <a:effectLst>
                  <a:outerShdw blurRad="50800" dist="38100" dir="5400000" algn="t" rotWithShape="0">
                    <a:prstClr val="black">
                      <a:alpha val="40000"/>
                    </a:prstClr>
                  </a:outerShdw>
                </a:effectLst>
                <a:latin typeface="Calibri" panose="020F0502020204030204"/>
              </a:rPr>
              <a:t>2019</a:t>
            </a:r>
          </a:p>
        </p:txBody>
      </p:sp>
      <p:sp>
        <p:nvSpPr>
          <p:cNvPr id="138" name="Oval 137">
            <a:extLst>
              <a:ext uri="{FF2B5EF4-FFF2-40B4-BE49-F238E27FC236}">
                <a16:creationId xmlns:a16="http://schemas.microsoft.com/office/drawing/2014/main" id="{4BD410F7-800D-C432-3823-C19C6D2A062E}"/>
              </a:ext>
            </a:extLst>
          </p:cNvPr>
          <p:cNvSpPr/>
          <p:nvPr/>
        </p:nvSpPr>
        <p:spPr>
          <a:xfrm>
            <a:off x="3667585" y="1724223"/>
            <a:ext cx="197287" cy="192355"/>
          </a:xfrm>
          <a:prstGeom prst="ellipse">
            <a:avLst/>
          </a:prstGeom>
          <a:noFill/>
          <a:ln w="12700" cap="flat" cmpd="sng" algn="ctr">
            <a:solidFill>
              <a:srgbClr val="4472C4">
                <a:shade val="50000"/>
              </a:srgbClr>
            </a:solidFill>
            <a:prstDash val="lgDash"/>
            <a:miter lim="800000"/>
          </a:ln>
          <a:effectLst/>
        </p:spPr>
        <p:txBody>
          <a:bodyPr rtlCol="0" anchor="ctr"/>
          <a:lstStyle/>
          <a:p>
            <a:pPr algn="ctr" defTabSz="685800" fontAlgn="auto">
              <a:spcBef>
                <a:spcPts val="0"/>
              </a:spcBef>
              <a:spcAft>
                <a:spcPts val="0"/>
              </a:spcAft>
              <a:defRPr/>
            </a:pPr>
            <a:endParaRPr lang="en-US" sz="1050" b="0" kern="0" dirty="0">
              <a:solidFill>
                <a:prstClr val="white"/>
              </a:solidFill>
              <a:latin typeface="Calibri" panose="020F0502020204030204"/>
            </a:endParaRPr>
          </a:p>
        </p:txBody>
      </p:sp>
      <p:sp>
        <p:nvSpPr>
          <p:cNvPr id="139" name="Oval 138">
            <a:extLst>
              <a:ext uri="{FF2B5EF4-FFF2-40B4-BE49-F238E27FC236}">
                <a16:creationId xmlns:a16="http://schemas.microsoft.com/office/drawing/2014/main" id="{B23F8758-98CB-FF9B-B302-8140645E33EB}"/>
              </a:ext>
            </a:extLst>
          </p:cNvPr>
          <p:cNvSpPr/>
          <p:nvPr/>
        </p:nvSpPr>
        <p:spPr>
          <a:xfrm>
            <a:off x="3706765" y="1764666"/>
            <a:ext cx="111467" cy="111467"/>
          </a:xfrm>
          <a:prstGeom prst="ellipse">
            <a:avLst/>
          </a:prstGeom>
          <a:solidFill>
            <a:srgbClr val="4472C4"/>
          </a:solidFill>
          <a:ln w="12700" cap="flat" cmpd="sng" algn="ctr">
            <a:noFill/>
            <a:prstDash val="lgDash"/>
            <a:miter lim="800000"/>
          </a:ln>
          <a:effectLst/>
        </p:spPr>
        <p:txBody>
          <a:bodyPr rtlCol="0" anchor="ctr"/>
          <a:lstStyle/>
          <a:p>
            <a:pPr algn="ctr" defTabSz="685800" fontAlgn="auto">
              <a:spcBef>
                <a:spcPts val="0"/>
              </a:spcBef>
              <a:spcAft>
                <a:spcPts val="0"/>
              </a:spcAft>
              <a:defRPr/>
            </a:pPr>
            <a:endParaRPr lang="en-US" sz="1050" b="0" kern="0" dirty="0">
              <a:solidFill>
                <a:prstClr val="white"/>
              </a:solidFill>
              <a:latin typeface="Calibri" panose="020F0502020204030204"/>
            </a:endParaRPr>
          </a:p>
        </p:txBody>
      </p:sp>
      <p:cxnSp>
        <p:nvCxnSpPr>
          <p:cNvPr id="140" name="Straight Connector 139">
            <a:extLst>
              <a:ext uri="{FF2B5EF4-FFF2-40B4-BE49-F238E27FC236}">
                <a16:creationId xmlns:a16="http://schemas.microsoft.com/office/drawing/2014/main" id="{C065314C-873E-E05B-134A-D96CEBDCE42B}"/>
              </a:ext>
            </a:extLst>
          </p:cNvPr>
          <p:cNvCxnSpPr>
            <a:cxnSpLocks/>
            <a:stCxn id="139" idx="4"/>
            <a:endCxn id="142" idx="0"/>
          </p:cNvCxnSpPr>
          <p:nvPr/>
        </p:nvCxnSpPr>
        <p:spPr>
          <a:xfrm>
            <a:off x="3762499" y="1876133"/>
            <a:ext cx="8487" cy="382752"/>
          </a:xfrm>
          <a:prstGeom prst="line">
            <a:avLst/>
          </a:prstGeom>
          <a:noFill/>
          <a:ln w="12700" cap="flat" cmpd="sng" algn="ctr">
            <a:solidFill>
              <a:srgbClr val="44546A"/>
            </a:solidFill>
            <a:prstDash val="solid"/>
            <a:miter lim="800000"/>
          </a:ln>
          <a:effectLst/>
        </p:spPr>
      </p:cxnSp>
      <p:sp>
        <p:nvSpPr>
          <p:cNvPr id="141" name="TextBox 140">
            <a:extLst>
              <a:ext uri="{FF2B5EF4-FFF2-40B4-BE49-F238E27FC236}">
                <a16:creationId xmlns:a16="http://schemas.microsoft.com/office/drawing/2014/main" id="{DBC97808-87A1-0B5E-6C33-279A0D6843E7}"/>
              </a:ext>
            </a:extLst>
          </p:cNvPr>
          <p:cNvSpPr txBox="1"/>
          <p:nvPr/>
        </p:nvSpPr>
        <p:spPr>
          <a:xfrm>
            <a:off x="3540521" y="1890836"/>
            <a:ext cx="460383" cy="253916"/>
          </a:xfrm>
          <a:prstGeom prst="rect">
            <a:avLst/>
          </a:prstGeom>
          <a:noFill/>
        </p:spPr>
        <p:txBody>
          <a:bodyPr wrap="none" rtlCol="0">
            <a:spAutoFit/>
          </a:bodyPr>
          <a:lstStyle/>
          <a:p>
            <a:pPr algn="ctr" fontAlgn="auto">
              <a:spcBef>
                <a:spcPts val="0"/>
              </a:spcBef>
              <a:spcAft>
                <a:spcPts val="0"/>
              </a:spcAft>
            </a:pPr>
            <a:r>
              <a:rPr lang="en-US" sz="1050" b="0" dirty="0">
                <a:solidFill>
                  <a:prstClr val="black"/>
                </a:solidFill>
                <a:effectLst>
                  <a:outerShdw blurRad="50800" dist="38100" dir="5400000" algn="t" rotWithShape="0">
                    <a:prstClr val="black">
                      <a:alpha val="40000"/>
                    </a:prstClr>
                  </a:outerShdw>
                </a:effectLst>
                <a:latin typeface="Calibri" panose="020F0502020204030204"/>
              </a:rPr>
              <a:t>2012</a:t>
            </a:r>
          </a:p>
        </p:txBody>
      </p:sp>
      <p:sp>
        <p:nvSpPr>
          <p:cNvPr id="142" name="TextBox 141">
            <a:extLst>
              <a:ext uri="{FF2B5EF4-FFF2-40B4-BE49-F238E27FC236}">
                <a16:creationId xmlns:a16="http://schemas.microsoft.com/office/drawing/2014/main" id="{6E60B4B8-7827-BD60-B94A-46186BE69A36}"/>
              </a:ext>
            </a:extLst>
          </p:cNvPr>
          <p:cNvSpPr txBox="1"/>
          <p:nvPr/>
        </p:nvSpPr>
        <p:spPr>
          <a:xfrm>
            <a:off x="3514345" y="2258885"/>
            <a:ext cx="513282" cy="253916"/>
          </a:xfrm>
          <a:prstGeom prst="rect">
            <a:avLst/>
          </a:prstGeom>
          <a:noFill/>
        </p:spPr>
        <p:txBody>
          <a:bodyPr wrap="none" rtlCol="0">
            <a:spAutoFit/>
          </a:bodyPr>
          <a:lstStyle/>
          <a:p>
            <a:pPr algn="ctr" fontAlgn="auto">
              <a:spcBef>
                <a:spcPts val="0"/>
              </a:spcBef>
              <a:spcAft>
                <a:spcPts val="0"/>
              </a:spcAft>
            </a:pPr>
            <a:r>
              <a:rPr lang="en-US" sz="1050" b="0" dirty="0">
                <a:solidFill>
                  <a:srgbClr val="44546A"/>
                </a:solidFill>
                <a:latin typeface="Calibri" panose="020F0502020204030204"/>
              </a:rPr>
              <a:t>MPI-3</a:t>
            </a:r>
          </a:p>
        </p:txBody>
      </p:sp>
      <p:cxnSp>
        <p:nvCxnSpPr>
          <p:cNvPr id="143" name="Straight Connector 142">
            <a:extLst>
              <a:ext uri="{FF2B5EF4-FFF2-40B4-BE49-F238E27FC236}">
                <a16:creationId xmlns:a16="http://schemas.microsoft.com/office/drawing/2014/main" id="{E1AA3D4E-F59F-0D16-169F-F2CE68E0BF96}"/>
              </a:ext>
            </a:extLst>
          </p:cNvPr>
          <p:cNvCxnSpPr>
            <a:cxnSpLocks/>
            <a:stCxn id="144" idx="2"/>
            <a:endCxn id="139" idx="0"/>
          </p:cNvCxnSpPr>
          <p:nvPr/>
        </p:nvCxnSpPr>
        <p:spPr>
          <a:xfrm flipH="1">
            <a:off x="3762499" y="1382316"/>
            <a:ext cx="3729" cy="382350"/>
          </a:xfrm>
          <a:prstGeom prst="line">
            <a:avLst/>
          </a:prstGeom>
          <a:noFill/>
          <a:ln w="12700" cap="flat" cmpd="sng" algn="ctr">
            <a:solidFill>
              <a:srgbClr val="4472C4"/>
            </a:solidFill>
            <a:prstDash val="solid"/>
            <a:miter lim="800000"/>
          </a:ln>
          <a:effectLst/>
        </p:spPr>
      </p:cxnSp>
      <p:sp>
        <p:nvSpPr>
          <p:cNvPr id="144" name="TextBox 143">
            <a:extLst>
              <a:ext uri="{FF2B5EF4-FFF2-40B4-BE49-F238E27FC236}">
                <a16:creationId xmlns:a16="http://schemas.microsoft.com/office/drawing/2014/main" id="{1BEF1ECC-4AB0-A901-45D7-E89DDD9A6FBD}"/>
              </a:ext>
            </a:extLst>
          </p:cNvPr>
          <p:cNvSpPr txBox="1"/>
          <p:nvPr/>
        </p:nvSpPr>
        <p:spPr>
          <a:xfrm>
            <a:off x="3223377" y="966818"/>
            <a:ext cx="1085702" cy="415498"/>
          </a:xfrm>
          <a:prstGeom prst="rect">
            <a:avLst/>
          </a:prstGeom>
          <a:noFill/>
        </p:spPr>
        <p:txBody>
          <a:bodyPr wrap="square" rtlCol="0">
            <a:spAutoFit/>
          </a:bodyPr>
          <a:lstStyle/>
          <a:p>
            <a:pPr algn="ctr" fontAlgn="auto">
              <a:spcBef>
                <a:spcPts val="0"/>
              </a:spcBef>
              <a:spcAft>
                <a:spcPts val="0"/>
              </a:spcAft>
            </a:pPr>
            <a:r>
              <a:rPr lang="en-US" sz="1050" b="0" dirty="0">
                <a:solidFill>
                  <a:srgbClr val="4472C4"/>
                </a:solidFill>
                <a:latin typeface="Calibri" panose="020F0502020204030204"/>
              </a:rPr>
              <a:t>MPI-3 Support</a:t>
            </a:r>
          </a:p>
          <a:p>
            <a:pPr algn="ctr" fontAlgn="auto">
              <a:spcBef>
                <a:spcPts val="0"/>
              </a:spcBef>
              <a:spcAft>
                <a:spcPts val="0"/>
              </a:spcAft>
            </a:pPr>
            <a:r>
              <a:rPr lang="en-US" sz="1050" b="0" dirty="0">
                <a:solidFill>
                  <a:srgbClr val="4472C4"/>
                </a:solidFill>
                <a:latin typeface="Calibri" panose="020F0502020204030204"/>
              </a:rPr>
              <a:t>OMB-GPU</a:t>
            </a:r>
          </a:p>
        </p:txBody>
      </p:sp>
      <p:sp>
        <p:nvSpPr>
          <p:cNvPr id="145" name="Oval 144">
            <a:extLst>
              <a:ext uri="{FF2B5EF4-FFF2-40B4-BE49-F238E27FC236}">
                <a16:creationId xmlns:a16="http://schemas.microsoft.com/office/drawing/2014/main" id="{2AF587B2-91B6-017B-E949-26D1ACFD691F}"/>
              </a:ext>
            </a:extLst>
          </p:cNvPr>
          <p:cNvSpPr/>
          <p:nvPr/>
        </p:nvSpPr>
        <p:spPr>
          <a:xfrm>
            <a:off x="4120757" y="1724223"/>
            <a:ext cx="197287" cy="192355"/>
          </a:xfrm>
          <a:prstGeom prst="ellipse">
            <a:avLst/>
          </a:prstGeom>
          <a:noFill/>
          <a:ln w="12700" cap="flat" cmpd="sng" algn="ctr">
            <a:solidFill>
              <a:srgbClr val="4472C4">
                <a:shade val="50000"/>
              </a:srgbClr>
            </a:solidFill>
            <a:prstDash val="lgDash"/>
            <a:miter lim="800000"/>
          </a:ln>
          <a:effectLst/>
        </p:spPr>
        <p:txBody>
          <a:bodyPr rtlCol="0" anchor="ctr"/>
          <a:lstStyle/>
          <a:p>
            <a:pPr algn="ctr" defTabSz="685800" fontAlgn="auto">
              <a:spcBef>
                <a:spcPts val="0"/>
              </a:spcBef>
              <a:spcAft>
                <a:spcPts val="0"/>
              </a:spcAft>
              <a:defRPr/>
            </a:pPr>
            <a:endParaRPr lang="en-US" sz="1050" b="0" kern="0" dirty="0">
              <a:solidFill>
                <a:prstClr val="white"/>
              </a:solidFill>
              <a:latin typeface="Calibri" panose="020F0502020204030204"/>
            </a:endParaRPr>
          </a:p>
        </p:txBody>
      </p:sp>
      <p:sp>
        <p:nvSpPr>
          <p:cNvPr id="146" name="Oval 145">
            <a:extLst>
              <a:ext uri="{FF2B5EF4-FFF2-40B4-BE49-F238E27FC236}">
                <a16:creationId xmlns:a16="http://schemas.microsoft.com/office/drawing/2014/main" id="{48509FEC-8333-8F39-5ED8-FE3417A10CC0}"/>
              </a:ext>
            </a:extLst>
          </p:cNvPr>
          <p:cNvSpPr/>
          <p:nvPr/>
        </p:nvSpPr>
        <p:spPr>
          <a:xfrm>
            <a:off x="4159936" y="1764666"/>
            <a:ext cx="111467" cy="111467"/>
          </a:xfrm>
          <a:prstGeom prst="ellipse">
            <a:avLst/>
          </a:prstGeom>
          <a:solidFill>
            <a:srgbClr val="4472C4"/>
          </a:solidFill>
          <a:ln w="12700" cap="flat" cmpd="sng" algn="ctr">
            <a:noFill/>
            <a:prstDash val="lgDash"/>
            <a:miter lim="800000"/>
          </a:ln>
          <a:effectLst/>
        </p:spPr>
        <p:txBody>
          <a:bodyPr rtlCol="0" anchor="ctr"/>
          <a:lstStyle/>
          <a:p>
            <a:pPr algn="ctr" defTabSz="685800" fontAlgn="auto">
              <a:spcBef>
                <a:spcPts val="0"/>
              </a:spcBef>
              <a:spcAft>
                <a:spcPts val="0"/>
              </a:spcAft>
              <a:defRPr/>
            </a:pPr>
            <a:endParaRPr lang="en-US" sz="1050" b="0" kern="0" dirty="0">
              <a:solidFill>
                <a:prstClr val="white"/>
              </a:solidFill>
              <a:latin typeface="Calibri" panose="020F0502020204030204"/>
            </a:endParaRPr>
          </a:p>
        </p:txBody>
      </p:sp>
      <p:cxnSp>
        <p:nvCxnSpPr>
          <p:cNvPr id="147" name="Straight Connector 146">
            <a:extLst>
              <a:ext uri="{FF2B5EF4-FFF2-40B4-BE49-F238E27FC236}">
                <a16:creationId xmlns:a16="http://schemas.microsoft.com/office/drawing/2014/main" id="{747365E9-7708-60FA-4BEA-DED42AD1EDAD}"/>
              </a:ext>
            </a:extLst>
          </p:cNvPr>
          <p:cNvCxnSpPr>
            <a:cxnSpLocks/>
            <a:stCxn id="146" idx="4"/>
            <a:endCxn id="149" idx="0"/>
          </p:cNvCxnSpPr>
          <p:nvPr/>
        </p:nvCxnSpPr>
        <p:spPr>
          <a:xfrm>
            <a:off x="4215670" y="1876133"/>
            <a:ext cx="12140" cy="797571"/>
          </a:xfrm>
          <a:prstGeom prst="line">
            <a:avLst/>
          </a:prstGeom>
          <a:noFill/>
          <a:ln w="12700" cap="flat" cmpd="sng" algn="ctr">
            <a:solidFill>
              <a:srgbClr val="44546A"/>
            </a:solidFill>
            <a:prstDash val="solid"/>
            <a:miter lim="800000"/>
          </a:ln>
          <a:effectLst/>
        </p:spPr>
      </p:cxnSp>
      <p:sp>
        <p:nvSpPr>
          <p:cNvPr id="148" name="TextBox 147">
            <a:extLst>
              <a:ext uri="{FF2B5EF4-FFF2-40B4-BE49-F238E27FC236}">
                <a16:creationId xmlns:a16="http://schemas.microsoft.com/office/drawing/2014/main" id="{C5BA8DB4-3DE0-6D92-5F83-7C55553AB293}"/>
              </a:ext>
            </a:extLst>
          </p:cNvPr>
          <p:cNvSpPr txBox="1"/>
          <p:nvPr/>
        </p:nvSpPr>
        <p:spPr>
          <a:xfrm>
            <a:off x="3993609" y="1895216"/>
            <a:ext cx="460383" cy="253916"/>
          </a:xfrm>
          <a:prstGeom prst="rect">
            <a:avLst/>
          </a:prstGeom>
          <a:noFill/>
        </p:spPr>
        <p:txBody>
          <a:bodyPr wrap="none" rtlCol="0">
            <a:spAutoFit/>
          </a:bodyPr>
          <a:lstStyle/>
          <a:p>
            <a:pPr algn="ctr" fontAlgn="auto">
              <a:spcBef>
                <a:spcPts val="0"/>
              </a:spcBef>
              <a:spcAft>
                <a:spcPts val="0"/>
              </a:spcAft>
            </a:pPr>
            <a:r>
              <a:rPr lang="en-US" sz="1050" b="0" dirty="0">
                <a:solidFill>
                  <a:prstClr val="black"/>
                </a:solidFill>
                <a:effectLst>
                  <a:outerShdw blurRad="50800" dist="38100" dir="5400000" algn="t" rotWithShape="0">
                    <a:prstClr val="black">
                      <a:alpha val="40000"/>
                    </a:prstClr>
                  </a:outerShdw>
                </a:effectLst>
                <a:latin typeface="Calibri" panose="020F0502020204030204"/>
              </a:rPr>
              <a:t>2013</a:t>
            </a:r>
          </a:p>
        </p:txBody>
      </p:sp>
      <p:sp>
        <p:nvSpPr>
          <p:cNvPr id="149" name="TextBox 148">
            <a:extLst>
              <a:ext uri="{FF2B5EF4-FFF2-40B4-BE49-F238E27FC236}">
                <a16:creationId xmlns:a16="http://schemas.microsoft.com/office/drawing/2014/main" id="{65317856-3AD5-29F9-9FB6-191AFBE6B748}"/>
              </a:ext>
            </a:extLst>
          </p:cNvPr>
          <p:cNvSpPr txBox="1"/>
          <p:nvPr/>
        </p:nvSpPr>
        <p:spPr>
          <a:xfrm>
            <a:off x="3571787" y="2673704"/>
            <a:ext cx="1312045" cy="253916"/>
          </a:xfrm>
          <a:prstGeom prst="rect">
            <a:avLst/>
          </a:prstGeom>
          <a:noFill/>
        </p:spPr>
        <p:txBody>
          <a:bodyPr wrap="square" rtlCol="0">
            <a:spAutoFit/>
          </a:bodyPr>
          <a:lstStyle/>
          <a:p>
            <a:pPr algn="ctr" fontAlgn="auto">
              <a:spcBef>
                <a:spcPts val="0"/>
              </a:spcBef>
              <a:spcAft>
                <a:spcPts val="0"/>
              </a:spcAft>
            </a:pPr>
            <a:r>
              <a:rPr lang="en-US" sz="1050" b="0" dirty="0">
                <a:solidFill>
                  <a:srgbClr val="44546A"/>
                </a:solidFill>
                <a:latin typeface="Calibri" panose="020F0502020204030204"/>
              </a:rPr>
              <a:t>GPUDirect RDMA</a:t>
            </a:r>
          </a:p>
        </p:txBody>
      </p:sp>
      <p:cxnSp>
        <p:nvCxnSpPr>
          <p:cNvPr id="150" name="Straight Connector 149">
            <a:extLst>
              <a:ext uri="{FF2B5EF4-FFF2-40B4-BE49-F238E27FC236}">
                <a16:creationId xmlns:a16="http://schemas.microsoft.com/office/drawing/2014/main" id="{EE934D9A-4161-56D8-ADE8-89937B5B06F8}"/>
              </a:ext>
            </a:extLst>
          </p:cNvPr>
          <p:cNvCxnSpPr>
            <a:cxnSpLocks/>
            <a:stCxn id="114" idx="4"/>
            <a:endCxn id="151" idx="0"/>
          </p:cNvCxnSpPr>
          <p:nvPr/>
        </p:nvCxnSpPr>
        <p:spPr>
          <a:xfrm>
            <a:off x="3207653" y="1864946"/>
            <a:ext cx="1736" cy="687590"/>
          </a:xfrm>
          <a:prstGeom prst="line">
            <a:avLst/>
          </a:prstGeom>
          <a:noFill/>
          <a:ln w="12700" cap="flat" cmpd="sng" algn="ctr">
            <a:solidFill>
              <a:srgbClr val="44546A"/>
            </a:solidFill>
            <a:prstDash val="solid"/>
            <a:miter lim="800000"/>
          </a:ln>
          <a:effectLst/>
        </p:spPr>
      </p:cxnSp>
      <p:sp>
        <p:nvSpPr>
          <p:cNvPr id="151" name="TextBox 150">
            <a:extLst>
              <a:ext uri="{FF2B5EF4-FFF2-40B4-BE49-F238E27FC236}">
                <a16:creationId xmlns:a16="http://schemas.microsoft.com/office/drawing/2014/main" id="{39D06E17-0F49-6658-8C04-6C4182C5BC2C}"/>
              </a:ext>
            </a:extLst>
          </p:cNvPr>
          <p:cNvSpPr txBox="1"/>
          <p:nvPr/>
        </p:nvSpPr>
        <p:spPr>
          <a:xfrm>
            <a:off x="2766799" y="2552536"/>
            <a:ext cx="885179" cy="253916"/>
          </a:xfrm>
          <a:prstGeom prst="rect">
            <a:avLst/>
          </a:prstGeom>
          <a:noFill/>
        </p:spPr>
        <p:txBody>
          <a:bodyPr wrap="none" rtlCol="0">
            <a:spAutoFit/>
          </a:bodyPr>
          <a:lstStyle/>
          <a:p>
            <a:pPr algn="ctr" fontAlgn="auto">
              <a:spcBef>
                <a:spcPts val="0"/>
              </a:spcBef>
              <a:spcAft>
                <a:spcPts val="0"/>
              </a:spcAft>
            </a:pPr>
            <a:r>
              <a:rPr lang="en-US" sz="1050" b="0" dirty="0">
                <a:solidFill>
                  <a:srgbClr val="44546A"/>
                </a:solidFill>
                <a:latin typeface="Calibri" panose="020F0502020204030204"/>
              </a:rPr>
              <a:t>MIC Systems</a:t>
            </a:r>
          </a:p>
        </p:txBody>
      </p:sp>
      <p:cxnSp>
        <p:nvCxnSpPr>
          <p:cNvPr id="152" name="Straight Connector 151">
            <a:extLst>
              <a:ext uri="{FF2B5EF4-FFF2-40B4-BE49-F238E27FC236}">
                <a16:creationId xmlns:a16="http://schemas.microsoft.com/office/drawing/2014/main" id="{5D05F2FA-74B6-85B4-F972-91D12A253944}"/>
              </a:ext>
            </a:extLst>
          </p:cNvPr>
          <p:cNvCxnSpPr>
            <a:cxnSpLocks/>
            <a:stCxn id="134" idx="4"/>
            <a:endCxn id="153" idx="0"/>
          </p:cNvCxnSpPr>
          <p:nvPr/>
        </p:nvCxnSpPr>
        <p:spPr>
          <a:xfrm>
            <a:off x="6535767" y="1878702"/>
            <a:ext cx="542" cy="371063"/>
          </a:xfrm>
          <a:prstGeom prst="line">
            <a:avLst/>
          </a:prstGeom>
          <a:noFill/>
          <a:ln w="12700" cap="flat" cmpd="sng" algn="ctr">
            <a:solidFill>
              <a:srgbClr val="44546A"/>
            </a:solidFill>
            <a:prstDash val="solid"/>
            <a:miter lim="800000"/>
          </a:ln>
          <a:effectLst/>
        </p:spPr>
      </p:cxnSp>
      <p:sp>
        <p:nvSpPr>
          <p:cNvPr id="153" name="TextBox 152">
            <a:extLst>
              <a:ext uri="{FF2B5EF4-FFF2-40B4-BE49-F238E27FC236}">
                <a16:creationId xmlns:a16="http://schemas.microsoft.com/office/drawing/2014/main" id="{6F3EC439-82CC-1B08-8190-B02CEF1A54AC}"/>
              </a:ext>
            </a:extLst>
          </p:cNvPr>
          <p:cNvSpPr txBox="1"/>
          <p:nvPr/>
        </p:nvSpPr>
        <p:spPr>
          <a:xfrm>
            <a:off x="5970275" y="2249765"/>
            <a:ext cx="1132068" cy="253916"/>
          </a:xfrm>
          <a:prstGeom prst="rect">
            <a:avLst/>
          </a:prstGeom>
          <a:noFill/>
        </p:spPr>
        <p:txBody>
          <a:bodyPr wrap="square" rtlCol="0">
            <a:spAutoFit/>
          </a:bodyPr>
          <a:lstStyle/>
          <a:p>
            <a:pPr algn="ctr" fontAlgn="auto">
              <a:spcBef>
                <a:spcPts val="0"/>
              </a:spcBef>
              <a:spcAft>
                <a:spcPts val="0"/>
              </a:spcAft>
            </a:pPr>
            <a:r>
              <a:rPr lang="en-US" sz="1050" b="0" dirty="0">
                <a:solidFill>
                  <a:srgbClr val="44546A"/>
                </a:solidFill>
                <a:latin typeface="Calibri" panose="020F0502020204030204"/>
              </a:rPr>
              <a:t>RDMA Cloud</a:t>
            </a:r>
          </a:p>
        </p:txBody>
      </p:sp>
      <p:sp>
        <p:nvSpPr>
          <p:cNvPr id="154" name="Oval 153">
            <a:extLst>
              <a:ext uri="{FF2B5EF4-FFF2-40B4-BE49-F238E27FC236}">
                <a16:creationId xmlns:a16="http://schemas.microsoft.com/office/drawing/2014/main" id="{B5097232-0E24-1942-0749-683538A5AD78}"/>
              </a:ext>
            </a:extLst>
          </p:cNvPr>
          <p:cNvSpPr/>
          <p:nvPr/>
        </p:nvSpPr>
        <p:spPr>
          <a:xfrm>
            <a:off x="5727032" y="1733039"/>
            <a:ext cx="197287" cy="192355"/>
          </a:xfrm>
          <a:prstGeom prst="ellipse">
            <a:avLst/>
          </a:prstGeom>
          <a:noFill/>
          <a:ln w="12700" cap="flat" cmpd="sng" algn="ctr">
            <a:solidFill>
              <a:srgbClr val="4472C4">
                <a:shade val="50000"/>
              </a:srgbClr>
            </a:solidFill>
            <a:prstDash val="lgDash"/>
            <a:miter lim="800000"/>
          </a:ln>
          <a:effectLst/>
        </p:spPr>
        <p:txBody>
          <a:bodyPr rtlCol="0" anchor="ctr"/>
          <a:lstStyle/>
          <a:p>
            <a:pPr algn="ctr" defTabSz="685800" fontAlgn="auto">
              <a:spcBef>
                <a:spcPts val="0"/>
              </a:spcBef>
              <a:spcAft>
                <a:spcPts val="0"/>
              </a:spcAft>
              <a:defRPr/>
            </a:pPr>
            <a:endParaRPr lang="en-US" sz="1050" b="0" kern="0" dirty="0">
              <a:solidFill>
                <a:prstClr val="white"/>
              </a:solidFill>
              <a:latin typeface="Calibri" panose="020F0502020204030204"/>
            </a:endParaRPr>
          </a:p>
        </p:txBody>
      </p:sp>
      <p:sp>
        <p:nvSpPr>
          <p:cNvPr id="155" name="Oval 154">
            <a:extLst>
              <a:ext uri="{FF2B5EF4-FFF2-40B4-BE49-F238E27FC236}">
                <a16:creationId xmlns:a16="http://schemas.microsoft.com/office/drawing/2014/main" id="{8B2EC25C-46FB-EBE1-7350-E20DA482C6DE}"/>
              </a:ext>
            </a:extLst>
          </p:cNvPr>
          <p:cNvSpPr/>
          <p:nvPr/>
        </p:nvSpPr>
        <p:spPr>
          <a:xfrm>
            <a:off x="5769941" y="1773483"/>
            <a:ext cx="111467" cy="111467"/>
          </a:xfrm>
          <a:prstGeom prst="ellipse">
            <a:avLst/>
          </a:prstGeom>
          <a:solidFill>
            <a:srgbClr val="4472C4"/>
          </a:solidFill>
          <a:ln w="12700" cap="flat" cmpd="sng" algn="ctr">
            <a:noFill/>
            <a:prstDash val="lgDash"/>
            <a:miter lim="800000"/>
          </a:ln>
          <a:effectLst/>
        </p:spPr>
        <p:txBody>
          <a:bodyPr rtlCol="0" anchor="ctr"/>
          <a:lstStyle/>
          <a:p>
            <a:pPr algn="ctr" defTabSz="685800" fontAlgn="auto">
              <a:spcBef>
                <a:spcPts val="0"/>
              </a:spcBef>
              <a:spcAft>
                <a:spcPts val="0"/>
              </a:spcAft>
              <a:defRPr/>
            </a:pPr>
            <a:endParaRPr lang="en-US" sz="1050" b="0" kern="0" dirty="0">
              <a:solidFill>
                <a:prstClr val="white"/>
              </a:solidFill>
              <a:latin typeface="Calibri" panose="020F0502020204030204"/>
            </a:endParaRPr>
          </a:p>
        </p:txBody>
      </p:sp>
      <p:sp>
        <p:nvSpPr>
          <p:cNvPr id="156" name="TextBox 155">
            <a:extLst>
              <a:ext uri="{FF2B5EF4-FFF2-40B4-BE49-F238E27FC236}">
                <a16:creationId xmlns:a16="http://schemas.microsoft.com/office/drawing/2014/main" id="{F3243DDC-C622-6976-0EE2-73D44C45017E}"/>
              </a:ext>
            </a:extLst>
          </p:cNvPr>
          <p:cNvSpPr txBox="1"/>
          <p:nvPr/>
        </p:nvSpPr>
        <p:spPr>
          <a:xfrm>
            <a:off x="5331302" y="595801"/>
            <a:ext cx="980407" cy="415498"/>
          </a:xfrm>
          <a:prstGeom prst="rect">
            <a:avLst/>
          </a:prstGeom>
          <a:noFill/>
        </p:spPr>
        <p:txBody>
          <a:bodyPr wrap="square" rtlCol="0">
            <a:spAutoFit/>
          </a:bodyPr>
          <a:lstStyle/>
          <a:p>
            <a:pPr algn="ctr" fontAlgn="auto">
              <a:spcBef>
                <a:spcPts val="0"/>
              </a:spcBef>
              <a:spcAft>
                <a:spcPts val="0"/>
              </a:spcAft>
            </a:pPr>
            <a:r>
              <a:rPr lang="en-US" sz="1050" b="0" dirty="0">
                <a:solidFill>
                  <a:srgbClr val="4472C4"/>
                </a:solidFill>
                <a:latin typeface="Calibri" panose="020F0502020204030204"/>
              </a:rPr>
              <a:t>Scale COSMO</a:t>
            </a:r>
          </a:p>
          <a:p>
            <a:pPr algn="ctr" fontAlgn="auto">
              <a:spcBef>
                <a:spcPts val="0"/>
              </a:spcBef>
              <a:spcAft>
                <a:spcPts val="0"/>
              </a:spcAft>
            </a:pPr>
            <a:r>
              <a:rPr lang="en-US" sz="1050" b="0" dirty="0">
                <a:solidFill>
                  <a:srgbClr val="4472C4"/>
                </a:solidFill>
                <a:latin typeface="Calibri" panose="020F0502020204030204"/>
              </a:rPr>
              <a:t>OSU-Caffe</a:t>
            </a:r>
          </a:p>
        </p:txBody>
      </p:sp>
      <p:sp>
        <p:nvSpPr>
          <p:cNvPr id="157" name="TextBox 156">
            <a:extLst>
              <a:ext uri="{FF2B5EF4-FFF2-40B4-BE49-F238E27FC236}">
                <a16:creationId xmlns:a16="http://schemas.microsoft.com/office/drawing/2014/main" id="{5D466D1C-0D4F-92C5-7B18-D59EE8157469}"/>
              </a:ext>
            </a:extLst>
          </p:cNvPr>
          <p:cNvSpPr txBox="1"/>
          <p:nvPr/>
        </p:nvSpPr>
        <p:spPr>
          <a:xfrm>
            <a:off x="5591314" y="1890023"/>
            <a:ext cx="460383" cy="253916"/>
          </a:xfrm>
          <a:prstGeom prst="rect">
            <a:avLst/>
          </a:prstGeom>
          <a:noFill/>
        </p:spPr>
        <p:txBody>
          <a:bodyPr wrap="none" rtlCol="0">
            <a:spAutoFit/>
          </a:bodyPr>
          <a:lstStyle/>
          <a:p>
            <a:pPr algn="ctr" fontAlgn="auto">
              <a:spcBef>
                <a:spcPts val="0"/>
              </a:spcBef>
              <a:spcAft>
                <a:spcPts val="0"/>
              </a:spcAft>
            </a:pPr>
            <a:r>
              <a:rPr lang="en-US" sz="1050" b="0" dirty="0">
                <a:solidFill>
                  <a:prstClr val="black"/>
                </a:solidFill>
                <a:effectLst>
                  <a:outerShdw blurRad="50800" dist="38100" dir="5400000" algn="t" rotWithShape="0">
                    <a:prstClr val="black">
                      <a:alpha val="40000"/>
                    </a:prstClr>
                  </a:outerShdw>
                </a:effectLst>
                <a:latin typeface="Calibri" panose="020F0502020204030204"/>
              </a:rPr>
              <a:t>2016</a:t>
            </a:r>
          </a:p>
        </p:txBody>
      </p:sp>
      <p:cxnSp>
        <p:nvCxnSpPr>
          <p:cNvPr id="158" name="Straight Connector 157">
            <a:extLst>
              <a:ext uri="{FF2B5EF4-FFF2-40B4-BE49-F238E27FC236}">
                <a16:creationId xmlns:a16="http://schemas.microsoft.com/office/drawing/2014/main" id="{4A5DFF0B-342A-C638-85EE-638EA1DDE88C}"/>
              </a:ext>
            </a:extLst>
          </p:cNvPr>
          <p:cNvCxnSpPr>
            <a:cxnSpLocks/>
            <a:stCxn id="102" idx="2"/>
            <a:endCxn id="98" idx="0"/>
          </p:cNvCxnSpPr>
          <p:nvPr/>
        </p:nvCxnSpPr>
        <p:spPr>
          <a:xfrm flipH="1">
            <a:off x="1075158" y="1152043"/>
            <a:ext cx="5395" cy="612623"/>
          </a:xfrm>
          <a:prstGeom prst="line">
            <a:avLst/>
          </a:prstGeom>
          <a:noFill/>
          <a:ln w="12700" cap="flat" cmpd="sng" algn="ctr">
            <a:solidFill>
              <a:srgbClr val="4472C4"/>
            </a:solidFill>
            <a:prstDash val="solid"/>
            <a:miter lim="800000"/>
          </a:ln>
          <a:effectLst/>
        </p:spPr>
      </p:cxnSp>
      <p:cxnSp>
        <p:nvCxnSpPr>
          <p:cNvPr id="159" name="Straight Connector 158">
            <a:extLst>
              <a:ext uri="{FF2B5EF4-FFF2-40B4-BE49-F238E27FC236}">
                <a16:creationId xmlns:a16="http://schemas.microsoft.com/office/drawing/2014/main" id="{CC0ADDB0-FD85-9A9C-6611-70A70C0E22B4}"/>
              </a:ext>
            </a:extLst>
          </p:cNvPr>
          <p:cNvCxnSpPr>
            <a:cxnSpLocks/>
            <a:stCxn id="155" idx="4"/>
            <a:endCxn id="160" idx="0"/>
          </p:cNvCxnSpPr>
          <p:nvPr/>
        </p:nvCxnSpPr>
        <p:spPr>
          <a:xfrm flipH="1">
            <a:off x="5824400" y="1884950"/>
            <a:ext cx="1275" cy="639438"/>
          </a:xfrm>
          <a:prstGeom prst="line">
            <a:avLst/>
          </a:prstGeom>
          <a:noFill/>
          <a:ln w="12700" cap="flat" cmpd="sng" algn="ctr">
            <a:solidFill>
              <a:srgbClr val="44546A"/>
            </a:solidFill>
            <a:prstDash val="solid"/>
            <a:miter lim="800000"/>
          </a:ln>
          <a:effectLst/>
        </p:spPr>
      </p:cxnSp>
      <p:sp>
        <p:nvSpPr>
          <p:cNvPr id="160" name="TextBox 159">
            <a:extLst>
              <a:ext uri="{FF2B5EF4-FFF2-40B4-BE49-F238E27FC236}">
                <a16:creationId xmlns:a16="http://schemas.microsoft.com/office/drawing/2014/main" id="{984C684D-D273-319B-A3E5-D63549AE9FC0}"/>
              </a:ext>
            </a:extLst>
          </p:cNvPr>
          <p:cNvSpPr txBox="1"/>
          <p:nvPr/>
        </p:nvSpPr>
        <p:spPr>
          <a:xfrm>
            <a:off x="5403688" y="2524388"/>
            <a:ext cx="841424" cy="253916"/>
          </a:xfrm>
          <a:prstGeom prst="rect">
            <a:avLst/>
          </a:prstGeom>
          <a:noFill/>
        </p:spPr>
        <p:txBody>
          <a:bodyPr wrap="square" rtlCol="0">
            <a:spAutoFit/>
          </a:bodyPr>
          <a:lstStyle/>
          <a:p>
            <a:pPr algn="ctr" fontAlgn="auto">
              <a:spcBef>
                <a:spcPts val="0"/>
              </a:spcBef>
              <a:spcAft>
                <a:spcPts val="0"/>
              </a:spcAft>
            </a:pPr>
            <a:r>
              <a:rPr lang="en-US" sz="1050" b="0" dirty="0">
                <a:solidFill>
                  <a:srgbClr val="44546A"/>
                </a:solidFill>
                <a:latin typeface="Calibri" panose="020F0502020204030204"/>
              </a:rPr>
              <a:t>HPC for DL</a:t>
            </a:r>
          </a:p>
        </p:txBody>
      </p:sp>
      <p:sp>
        <p:nvSpPr>
          <p:cNvPr id="161" name="Right Arrow 222">
            <a:extLst>
              <a:ext uri="{FF2B5EF4-FFF2-40B4-BE49-F238E27FC236}">
                <a16:creationId xmlns:a16="http://schemas.microsoft.com/office/drawing/2014/main" id="{07E3C90E-965D-561D-CF2C-3E876864DEF8}"/>
              </a:ext>
            </a:extLst>
          </p:cNvPr>
          <p:cNvSpPr/>
          <p:nvPr/>
        </p:nvSpPr>
        <p:spPr>
          <a:xfrm>
            <a:off x="257449" y="538356"/>
            <a:ext cx="2370734" cy="374846"/>
          </a:xfrm>
          <a:prstGeom prst="rightArrow">
            <a:avLst/>
          </a:prstGeom>
          <a:solidFill>
            <a:srgbClr val="4472C4"/>
          </a:solidFill>
          <a:ln w="12700" cap="flat" cmpd="sng" algn="ctr">
            <a:noFill/>
            <a:prstDash val="solid"/>
            <a:miter lim="800000"/>
          </a:ln>
          <a:effectLst/>
        </p:spPr>
        <p:txBody>
          <a:bodyPr rtlCol="0" anchor="ctr"/>
          <a:lstStyle/>
          <a:p>
            <a:pPr algn="ctr" defTabSz="685800" fontAlgn="auto">
              <a:spcBef>
                <a:spcPts val="0"/>
              </a:spcBef>
              <a:spcAft>
                <a:spcPts val="0"/>
              </a:spcAft>
              <a:defRPr/>
            </a:pPr>
            <a:r>
              <a:rPr lang="en-US" sz="1050" b="0" kern="0" dirty="0">
                <a:solidFill>
                  <a:prstClr val="white"/>
                </a:solidFill>
                <a:effectLst>
                  <a:outerShdw blurRad="50800" dist="38100" dir="5400000" algn="t" rotWithShape="0">
                    <a:prstClr val="black">
                      <a:alpha val="40000"/>
                    </a:prstClr>
                  </a:outerShdw>
                </a:effectLst>
                <a:latin typeface="Calibri" panose="020F0502020204030204"/>
              </a:rPr>
              <a:t>MVAPICH Research Milestones </a:t>
            </a:r>
          </a:p>
        </p:txBody>
      </p:sp>
      <p:sp>
        <p:nvSpPr>
          <p:cNvPr id="162" name="Right Arrow 223">
            <a:extLst>
              <a:ext uri="{FF2B5EF4-FFF2-40B4-BE49-F238E27FC236}">
                <a16:creationId xmlns:a16="http://schemas.microsoft.com/office/drawing/2014/main" id="{E4E4D853-24CB-7D89-CFE8-82F6BBCBA900}"/>
              </a:ext>
            </a:extLst>
          </p:cNvPr>
          <p:cNvSpPr/>
          <p:nvPr/>
        </p:nvSpPr>
        <p:spPr>
          <a:xfrm>
            <a:off x="257450" y="2749500"/>
            <a:ext cx="2370733" cy="374846"/>
          </a:xfrm>
          <a:prstGeom prst="rightArrow">
            <a:avLst/>
          </a:prstGeom>
          <a:solidFill>
            <a:srgbClr val="44546A"/>
          </a:solidFill>
          <a:ln w="12700" cap="flat" cmpd="sng" algn="ctr">
            <a:noFill/>
            <a:prstDash val="solid"/>
            <a:miter lim="800000"/>
          </a:ln>
          <a:effectLst/>
        </p:spPr>
        <p:txBody>
          <a:bodyPr rtlCol="0" anchor="ctr"/>
          <a:lstStyle/>
          <a:p>
            <a:pPr algn="ctr" defTabSz="685800" fontAlgn="auto">
              <a:spcBef>
                <a:spcPts val="0"/>
              </a:spcBef>
              <a:spcAft>
                <a:spcPts val="0"/>
              </a:spcAft>
              <a:defRPr/>
            </a:pPr>
            <a:r>
              <a:rPr lang="en-US" sz="1050" b="0" kern="0" dirty="0">
                <a:solidFill>
                  <a:prstClr val="white"/>
                </a:solidFill>
                <a:effectLst>
                  <a:outerShdw blurRad="50800" dist="38100" dir="5400000" algn="t" rotWithShape="0">
                    <a:prstClr val="black">
                      <a:alpha val="40000"/>
                    </a:prstClr>
                  </a:outerShdw>
                </a:effectLst>
                <a:latin typeface="Calibri" panose="020F0502020204030204"/>
              </a:rPr>
              <a:t>HPC Community Developments</a:t>
            </a:r>
          </a:p>
        </p:txBody>
      </p:sp>
      <p:sp>
        <p:nvSpPr>
          <p:cNvPr id="163" name="TextBox 162">
            <a:extLst>
              <a:ext uri="{FF2B5EF4-FFF2-40B4-BE49-F238E27FC236}">
                <a16:creationId xmlns:a16="http://schemas.microsoft.com/office/drawing/2014/main" id="{B069CB1C-71B9-08E6-DB3F-9AE821C80E06}"/>
              </a:ext>
            </a:extLst>
          </p:cNvPr>
          <p:cNvSpPr txBox="1"/>
          <p:nvPr/>
        </p:nvSpPr>
        <p:spPr>
          <a:xfrm>
            <a:off x="1472848" y="902393"/>
            <a:ext cx="920199" cy="253916"/>
          </a:xfrm>
          <a:prstGeom prst="rect">
            <a:avLst/>
          </a:prstGeom>
          <a:noFill/>
        </p:spPr>
        <p:txBody>
          <a:bodyPr wrap="square" rtlCol="0">
            <a:spAutoFit/>
          </a:bodyPr>
          <a:lstStyle/>
          <a:p>
            <a:pPr algn="ctr" fontAlgn="auto">
              <a:spcBef>
                <a:spcPts val="0"/>
              </a:spcBef>
              <a:spcAft>
                <a:spcPts val="0"/>
              </a:spcAft>
            </a:pPr>
            <a:r>
              <a:rPr lang="en-US" sz="1050" b="0" dirty="0">
                <a:solidFill>
                  <a:srgbClr val="4472C4"/>
                </a:solidFill>
                <a:latin typeface="Calibri" panose="020F0502020204030204"/>
              </a:rPr>
              <a:t>MVAPICH2</a:t>
            </a:r>
          </a:p>
        </p:txBody>
      </p:sp>
      <p:cxnSp>
        <p:nvCxnSpPr>
          <p:cNvPr id="164" name="Straight Connector 163">
            <a:extLst>
              <a:ext uri="{FF2B5EF4-FFF2-40B4-BE49-F238E27FC236}">
                <a16:creationId xmlns:a16="http://schemas.microsoft.com/office/drawing/2014/main" id="{1525C49B-75C1-7399-2466-D505811A8CAE}"/>
              </a:ext>
            </a:extLst>
          </p:cNvPr>
          <p:cNvCxnSpPr>
            <a:cxnSpLocks/>
            <a:stCxn id="163" idx="2"/>
            <a:endCxn id="104" idx="0"/>
          </p:cNvCxnSpPr>
          <p:nvPr/>
        </p:nvCxnSpPr>
        <p:spPr>
          <a:xfrm flipH="1">
            <a:off x="1932595" y="1156309"/>
            <a:ext cx="353" cy="608891"/>
          </a:xfrm>
          <a:prstGeom prst="line">
            <a:avLst/>
          </a:prstGeom>
          <a:noFill/>
          <a:ln w="12700" cap="flat" cmpd="sng" algn="ctr">
            <a:solidFill>
              <a:srgbClr val="4472C4"/>
            </a:solidFill>
            <a:prstDash val="solid"/>
            <a:miter lim="800000"/>
          </a:ln>
          <a:effectLst/>
        </p:spPr>
      </p:cxnSp>
      <p:sp>
        <p:nvSpPr>
          <p:cNvPr id="165" name="Oval 164">
            <a:extLst>
              <a:ext uri="{FF2B5EF4-FFF2-40B4-BE49-F238E27FC236}">
                <a16:creationId xmlns:a16="http://schemas.microsoft.com/office/drawing/2014/main" id="{2589C6DD-B123-AC73-8E04-B68D5D98A6B4}"/>
              </a:ext>
            </a:extLst>
          </p:cNvPr>
          <p:cNvSpPr/>
          <p:nvPr/>
        </p:nvSpPr>
        <p:spPr>
          <a:xfrm>
            <a:off x="648227" y="1718549"/>
            <a:ext cx="197287" cy="192355"/>
          </a:xfrm>
          <a:prstGeom prst="ellipse">
            <a:avLst/>
          </a:prstGeom>
          <a:noFill/>
          <a:ln w="12700" cap="flat" cmpd="sng" algn="ctr">
            <a:solidFill>
              <a:srgbClr val="4472C4">
                <a:shade val="50000"/>
              </a:srgbClr>
            </a:solidFill>
            <a:prstDash val="lgDash"/>
            <a:miter lim="800000"/>
          </a:ln>
          <a:effectLst/>
        </p:spPr>
        <p:txBody>
          <a:bodyPr rtlCol="0" anchor="ctr"/>
          <a:lstStyle/>
          <a:p>
            <a:pPr algn="ctr" defTabSz="685800" fontAlgn="auto">
              <a:spcBef>
                <a:spcPts val="0"/>
              </a:spcBef>
              <a:spcAft>
                <a:spcPts val="0"/>
              </a:spcAft>
              <a:defRPr/>
            </a:pPr>
            <a:endParaRPr lang="en-US" sz="1050" b="0" kern="0" dirty="0">
              <a:solidFill>
                <a:prstClr val="white"/>
              </a:solidFill>
              <a:latin typeface="Calibri" panose="020F0502020204030204"/>
            </a:endParaRPr>
          </a:p>
        </p:txBody>
      </p:sp>
      <p:sp>
        <p:nvSpPr>
          <p:cNvPr id="166" name="Oval 165">
            <a:extLst>
              <a:ext uri="{FF2B5EF4-FFF2-40B4-BE49-F238E27FC236}">
                <a16:creationId xmlns:a16="http://schemas.microsoft.com/office/drawing/2014/main" id="{E8DC27B3-33B5-9934-C98A-E57516342867}"/>
              </a:ext>
            </a:extLst>
          </p:cNvPr>
          <p:cNvSpPr/>
          <p:nvPr/>
        </p:nvSpPr>
        <p:spPr>
          <a:xfrm>
            <a:off x="686205" y="1758993"/>
            <a:ext cx="111467" cy="111467"/>
          </a:xfrm>
          <a:prstGeom prst="ellipse">
            <a:avLst/>
          </a:prstGeom>
          <a:solidFill>
            <a:srgbClr val="4472C4"/>
          </a:solidFill>
          <a:ln w="12700" cap="flat" cmpd="sng" algn="ctr">
            <a:noFill/>
            <a:prstDash val="lgDash"/>
            <a:miter lim="800000"/>
          </a:ln>
          <a:effectLst/>
        </p:spPr>
        <p:txBody>
          <a:bodyPr rtlCol="0" anchor="ctr"/>
          <a:lstStyle/>
          <a:p>
            <a:pPr algn="ctr" defTabSz="685800" fontAlgn="auto">
              <a:spcBef>
                <a:spcPts val="0"/>
              </a:spcBef>
              <a:spcAft>
                <a:spcPts val="0"/>
              </a:spcAft>
              <a:defRPr/>
            </a:pPr>
            <a:endParaRPr lang="en-US" sz="1050" b="0" kern="0" dirty="0">
              <a:solidFill>
                <a:prstClr val="white"/>
              </a:solidFill>
              <a:latin typeface="Calibri" panose="020F0502020204030204"/>
            </a:endParaRPr>
          </a:p>
        </p:txBody>
      </p:sp>
      <p:sp>
        <p:nvSpPr>
          <p:cNvPr id="167" name="TextBox 166">
            <a:extLst>
              <a:ext uri="{FF2B5EF4-FFF2-40B4-BE49-F238E27FC236}">
                <a16:creationId xmlns:a16="http://schemas.microsoft.com/office/drawing/2014/main" id="{0F6E9C45-F906-0A5C-42C0-9E403427A3D2}"/>
              </a:ext>
            </a:extLst>
          </p:cNvPr>
          <p:cNvSpPr txBox="1"/>
          <p:nvPr/>
        </p:nvSpPr>
        <p:spPr>
          <a:xfrm>
            <a:off x="524537" y="1526684"/>
            <a:ext cx="460383" cy="253916"/>
          </a:xfrm>
          <a:prstGeom prst="rect">
            <a:avLst/>
          </a:prstGeom>
          <a:noFill/>
        </p:spPr>
        <p:txBody>
          <a:bodyPr wrap="none" rtlCol="0">
            <a:spAutoFit/>
          </a:bodyPr>
          <a:lstStyle/>
          <a:p>
            <a:pPr algn="ctr" fontAlgn="auto">
              <a:spcBef>
                <a:spcPts val="0"/>
              </a:spcBef>
              <a:spcAft>
                <a:spcPts val="0"/>
              </a:spcAft>
            </a:pPr>
            <a:r>
              <a:rPr lang="en-US" sz="1050" b="0" dirty="0">
                <a:solidFill>
                  <a:prstClr val="black"/>
                </a:solidFill>
                <a:effectLst>
                  <a:outerShdw blurRad="50800" dist="38100" dir="5400000" algn="t" rotWithShape="0">
                    <a:prstClr val="black">
                      <a:alpha val="40000"/>
                    </a:prstClr>
                  </a:outerShdw>
                </a:effectLst>
                <a:latin typeface="Calibri" panose="020F0502020204030204"/>
              </a:rPr>
              <a:t>1997</a:t>
            </a:r>
          </a:p>
        </p:txBody>
      </p:sp>
      <p:sp>
        <p:nvSpPr>
          <p:cNvPr id="168" name="TextBox 167">
            <a:extLst>
              <a:ext uri="{FF2B5EF4-FFF2-40B4-BE49-F238E27FC236}">
                <a16:creationId xmlns:a16="http://schemas.microsoft.com/office/drawing/2014/main" id="{2E6B4D21-F10D-2CF2-7133-3C75E8EFD7AD}"/>
              </a:ext>
            </a:extLst>
          </p:cNvPr>
          <p:cNvSpPr txBox="1"/>
          <p:nvPr/>
        </p:nvSpPr>
        <p:spPr>
          <a:xfrm>
            <a:off x="2113227" y="1081053"/>
            <a:ext cx="1176108" cy="369332"/>
          </a:xfrm>
          <a:prstGeom prst="rect">
            <a:avLst/>
          </a:prstGeom>
          <a:noFill/>
        </p:spPr>
        <p:txBody>
          <a:bodyPr wrap="square" rtlCol="0">
            <a:spAutoFit/>
          </a:bodyPr>
          <a:lstStyle/>
          <a:p>
            <a:pPr algn="ctr" fontAlgn="auto">
              <a:spcBef>
                <a:spcPts val="0"/>
              </a:spcBef>
              <a:spcAft>
                <a:spcPts val="0"/>
              </a:spcAft>
            </a:pPr>
            <a:r>
              <a:rPr lang="en-US" sz="900" b="0" dirty="0">
                <a:solidFill>
                  <a:srgbClr val="4472C4"/>
                </a:solidFill>
                <a:latin typeface="Calibri" panose="020F0502020204030204"/>
              </a:rPr>
              <a:t>Scale Earthquake Simulation</a:t>
            </a:r>
          </a:p>
        </p:txBody>
      </p:sp>
      <p:cxnSp>
        <p:nvCxnSpPr>
          <p:cNvPr id="169" name="Straight Connector 168">
            <a:extLst>
              <a:ext uri="{FF2B5EF4-FFF2-40B4-BE49-F238E27FC236}">
                <a16:creationId xmlns:a16="http://schemas.microsoft.com/office/drawing/2014/main" id="{E9241563-AA35-3521-3915-83F9D03DD45C}"/>
              </a:ext>
            </a:extLst>
          </p:cNvPr>
          <p:cNvCxnSpPr>
            <a:cxnSpLocks/>
            <a:stCxn id="168" idx="2"/>
            <a:endCxn id="109" idx="0"/>
          </p:cNvCxnSpPr>
          <p:nvPr/>
        </p:nvCxnSpPr>
        <p:spPr>
          <a:xfrm>
            <a:off x="2701281" y="1450385"/>
            <a:ext cx="2323" cy="305921"/>
          </a:xfrm>
          <a:prstGeom prst="line">
            <a:avLst/>
          </a:prstGeom>
          <a:noFill/>
          <a:ln w="12700" cap="flat" cmpd="sng" algn="ctr">
            <a:solidFill>
              <a:srgbClr val="4472C4"/>
            </a:solidFill>
            <a:prstDash val="solid"/>
            <a:miter lim="800000"/>
          </a:ln>
          <a:effectLst/>
        </p:spPr>
      </p:cxnSp>
      <p:sp>
        <p:nvSpPr>
          <p:cNvPr id="170" name="Oval 169">
            <a:extLst>
              <a:ext uri="{FF2B5EF4-FFF2-40B4-BE49-F238E27FC236}">
                <a16:creationId xmlns:a16="http://schemas.microsoft.com/office/drawing/2014/main" id="{201B552B-0F50-70D3-5F95-ED75E7FC9003}"/>
              </a:ext>
            </a:extLst>
          </p:cNvPr>
          <p:cNvSpPr/>
          <p:nvPr/>
        </p:nvSpPr>
        <p:spPr>
          <a:xfrm>
            <a:off x="7052269" y="1715862"/>
            <a:ext cx="197287" cy="192355"/>
          </a:xfrm>
          <a:prstGeom prst="ellipse">
            <a:avLst/>
          </a:prstGeom>
          <a:noFill/>
          <a:ln w="12700" cap="flat" cmpd="sng" algn="ctr">
            <a:solidFill>
              <a:srgbClr val="4472C4">
                <a:shade val="50000"/>
              </a:srgbClr>
            </a:solidFill>
            <a:prstDash val="lgDash"/>
            <a:miter lim="800000"/>
          </a:ln>
          <a:effectLst/>
        </p:spPr>
        <p:txBody>
          <a:bodyPr rtlCol="0" anchor="ctr"/>
          <a:lstStyle/>
          <a:p>
            <a:pPr algn="ctr" defTabSz="685800" fontAlgn="auto">
              <a:spcBef>
                <a:spcPts val="0"/>
              </a:spcBef>
              <a:spcAft>
                <a:spcPts val="0"/>
              </a:spcAft>
              <a:defRPr/>
            </a:pPr>
            <a:endParaRPr lang="en-US" sz="1050" b="0" kern="0" dirty="0">
              <a:solidFill>
                <a:prstClr val="white"/>
              </a:solidFill>
              <a:latin typeface="Calibri" panose="020F0502020204030204"/>
            </a:endParaRPr>
          </a:p>
        </p:txBody>
      </p:sp>
      <p:sp>
        <p:nvSpPr>
          <p:cNvPr id="171" name="Oval 170">
            <a:extLst>
              <a:ext uri="{FF2B5EF4-FFF2-40B4-BE49-F238E27FC236}">
                <a16:creationId xmlns:a16="http://schemas.microsoft.com/office/drawing/2014/main" id="{6C90A8C7-CF33-3C5A-5A6A-C5BFFA06EF9B}"/>
              </a:ext>
            </a:extLst>
          </p:cNvPr>
          <p:cNvSpPr/>
          <p:nvPr/>
        </p:nvSpPr>
        <p:spPr>
          <a:xfrm>
            <a:off x="7095178" y="1756306"/>
            <a:ext cx="111467" cy="111467"/>
          </a:xfrm>
          <a:prstGeom prst="ellipse">
            <a:avLst/>
          </a:prstGeom>
          <a:solidFill>
            <a:srgbClr val="4472C4"/>
          </a:solidFill>
          <a:ln w="12700" cap="flat" cmpd="sng" algn="ctr">
            <a:noFill/>
            <a:prstDash val="lgDash"/>
            <a:miter lim="800000"/>
          </a:ln>
          <a:effectLst/>
        </p:spPr>
        <p:txBody>
          <a:bodyPr rtlCol="0" anchor="ctr"/>
          <a:lstStyle/>
          <a:p>
            <a:pPr algn="ctr" defTabSz="685800" fontAlgn="auto">
              <a:spcBef>
                <a:spcPts val="0"/>
              </a:spcBef>
              <a:spcAft>
                <a:spcPts val="0"/>
              </a:spcAft>
              <a:defRPr/>
            </a:pPr>
            <a:endParaRPr lang="en-US" sz="1050" b="0" kern="0" dirty="0">
              <a:solidFill>
                <a:prstClr val="white"/>
              </a:solidFill>
              <a:latin typeface="Calibri" panose="020F0502020204030204"/>
            </a:endParaRPr>
          </a:p>
        </p:txBody>
      </p:sp>
      <p:cxnSp>
        <p:nvCxnSpPr>
          <p:cNvPr id="172" name="Straight Connector 171">
            <a:extLst>
              <a:ext uri="{FF2B5EF4-FFF2-40B4-BE49-F238E27FC236}">
                <a16:creationId xmlns:a16="http://schemas.microsoft.com/office/drawing/2014/main" id="{080D0897-208E-FA43-B6FC-35F276CED9E2}"/>
              </a:ext>
            </a:extLst>
          </p:cNvPr>
          <p:cNvCxnSpPr>
            <a:cxnSpLocks/>
            <a:stCxn id="173" idx="2"/>
            <a:endCxn id="171" idx="0"/>
          </p:cNvCxnSpPr>
          <p:nvPr/>
        </p:nvCxnSpPr>
        <p:spPr>
          <a:xfrm>
            <a:off x="7150912" y="927250"/>
            <a:ext cx="0" cy="829056"/>
          </a:xfrm>
          <a:prstGeom prst="line">
            <a:avLst/>
          </a:prstGeom>
          <a:noFill/>
          <a:ln w="12700" cap="flat" cmpd="sng" algn="ctr">
            <a:solidFill>
              <a:srgbClr val="4472C4"/>
            </a:solidFill>
            <a:prstDash val="solid"/>
            <a:miter lim="800000"/>
          </a:ln>
          <a:effectLst/>
        </p:spPr>
      </p:cxnSp>
      <p:sp>
        <p:nvSpPr>
          <p:cNvPr id="173" name="TextBox 172">
            <a:extLst>
              <a:ext uri="{FF2B5EF4-FFF2-40B4-BE49-F238E27FC236}">
                <a16:creationId xmlns:a16="http://schemas.microsoft.com/office/drawing/2014/main" id="{930BC49A-C7C8-B925-87B1-770DD9BD366B}"/>
              </a:ext>
            </a:extLst>
          </p:cNvPr>
          <p:cNvSpPr txBox="1"/>
          <p:nvPr/>
        </p:nvSpPr>
        <p:spPr>
          <a:xfrm>
            <a:off x="6615148" y="673334"/>
            <a:ext cx="1071528" cy="253916"/>
          </a:xfrm>
          <a:prstGeom prst="rect">
            <a:avLst/>
          </a:prstGeom>
          <a:noFill/>
        </p:spPr>
        <p:txBody>
          <a:bodyPr wrap="square" rtlCol="0">
            <a:spAutoFit/>
          </a:bodyPr>
          <a:lstStyle/>
          <a:p>
            <a:pPr algn="ctr" fontAlgn="auto">
              <a:spcBef>
                <a:spcPts val="0"/>
              </a:spcBef>
              <a:spcAft>
                <a:spcPts val="0"/>
              </a:spcAft>
            </a:pPr>
            <a:r>
              <a:rPr lang="en-US" sz="1050" b="0" dirty="0">
                <a:solidFill>
                  <a:srgbClr val="4472C4"/>
                </a:solidFill>
                <a:latin typeface="Calibri" panose="020F0502020204030204"/>
              </a:rPr>
              <a:t>Scale DL</a:t>
            </a:r>
          </a:p>
        </p:txBody>
      </p:sp>
      <p:sp>
        <p:nvSpPr>
          <p:cNvPr id="174" name="TextBox 173">
            <a:extLst>
              <a:ext uri="{FF2B5EF4-FFF2-40B4-BE49-F238E27FC236}">
                <a16:creationId xmlns:a16="http://schemas.microsoft.com/office/drawing/2014/main" id="{B60BB7B1-95EA-16DB-459B-8E61B185ADA5}"/>
              </a:ext>
            </a:extLst>
          </p:cNvPr>
          <p:cNvSpPr txBox="1"/>
          <p:nvPr/>
        </p:nvSpPr>
        <p:spPr>
          <a:xfrm>
            <a:off x="6926399" y="1881429"/>
            <a:ext cx="460383" cy="253916"/>
          </a:xfrm>
          <a:prstGeom prst="rect">
            <a:avLst/>
          </a:prstGeom>
          <a:noFill/>
        </p:spPr>
        <p:txBody>
          <a:bodyPr wrap="none" rtlCol="0">
            <a:spAutoFit/>
          </a:bodyPr>
          <a:lstStyle/>
          <a:p>
            <a:pPr algn="ctr" fontAlgn="auto">
              <a:spcBef>
                <a:spcPts val="0"/>
              </a:spcBef>
              <a:spcAft>
                <a:spcPts val="0"/>
              </a:spcAft>
            </a:pPr>
            <a:r>
              <a:rPr lang="en-US" sz="1050" b="0" dirty="0">
                <a:solidFill>
                  <a:prstClr val="black"/>
                </a:solidFill>
                <a:effectLst>
                  <a:outerShdw blurRad="50800" dist="38100" dir="5400000" algn="t" rotWithShape="0">
                    <a:prstClr val="black">
                      <a:alpha val="40000"/>
                    </a:prstClr>
                  </a:outerShdw>
                </a:effectLst>
                <a:latin typeface="Calibri" panose="020F0502020204030204"/>
              </a:rPr>
              <a:t>2020</a:t>
            </a:r>
          </a:p>
        </p:txBody>
      </p:sp>
      <p:cxnSp>
        <p:nvCxnSpPr>
          <p:cNvPr id="175" name="Straight Connector 174">
            <a:extLst>
              <a:ext uri="{FF2B5EF4-FFF2-40B4-BE49-F238E27FC236}">
                <a16:creationId xmlns:a16="http://schemas.microsoft.com/office/drawing/2014/main" id="{2AFF3A75-14C2-C075-91F3-80DA681CB8D1}"/>
              </a:ext>
            </a:extLst>
          </p:cNvPr>
          <p:cNvCxnSpPr>
            <a:cxnSpLocks/>
            <a:stCxn id="156" idx="2"/>
            <a:endCxn id="155" idx="0"/>
          </p:cNvCxnSpPr>
          <p:nvPr/>
        </p:nvCxnSpPr>
        <p:spPr>
          <a:xfrm>
            <a:off x="5821506" y="1011299"/>
            <a:ext cx="4169" cy="762184"/>
          </a:xfrm>
          <a:prstGeom prst="line">
            <a:avLst/>
          </a:prstGeom>
          <a:noFill/>
          <a:ln w="12700" cap="flat" cmpd="sng" algn="ctr">
            <a:solidFill>
              <a:srgbClr val="4472C4"/>
            </a:solidFill>
            <a:prstDash val="solid"/>
            <a:miter lim="800000"/>
          </a:ln>
          <a:effectLst/>
        </p:spPr>
      </p:cxnSp>
      <p:sp>
        <p:nvSpPr>
          <p:cNvPr id="179" name="Oval 178">
            <a:extLst>
              <a:ext uri="{FF2B5EF4-FFF2-40B4-BE49-F238E27FC236}">
                <a16:creationId xmlns:a16="http://schemas.microsoft.com/office/drawing/2014/main" id="{D6B76B47-B5D1-71C4-F930-A36EC793A9A6}"/>
              </a:ext>
            </a:extLst>
          </p:cNvPr>
          <p:cNvSpPr/>
          <p:nvPr/>
        </p:nvSpPr>
        <p:spPr>
          <a:xfrm>
            <a:off x="7560020" y="1723476"/>
            <a:ext cx="197287" cy="192355"/>
          </a:xfrm>
          <a:prstGeom prst="ellipse">
            <a:avLst/>
          </a:prstGeom>
          <a:noFill/>
          <a:ln w="12700" cap="flat" cmpd="sng" algn="ctr">
            <a:solidFill>
              <a:srgbClr val="4472C4">
                <a:shade val="50000"/>
              </a:srgbClr>
            </a:solidFill>
            <a:prstDash val="lgDash"/>
            <a:miter lim="800000"/>
          </a:ln>
          <a:effectLst/>
        </p:spPr>
        <p:txBody>
          <a:bodyPr rtlCol="0" anchor="ctr"/>
          <a:lstStyle/>
          <a:p>
            <a:pPr algn="ctr" defTabSz="685800" fontAlgn="auto">
              <a:spcBef>
                <a:spcPts val="0"/>
              </a:spcBef>
              <a:spcAft>
                <a:spcPts val="0"/>
              </a:spcAft>
              <a:defRPr/>
            </a:pPr>
            <a:endParaRPr lang="en-US" sz="1050" b="0" kern="0" dirty="0">
              <a:solidFill>
                <a:prstClr val="white"/>
              </a:solidFill>
              <a:latin typeface="Calibri" panose="020F0502020204030204"/>
            </a:endParaRPr>
          </a:p>
        </p:txBody>
      </p:sp>
      <p:sp>
        <p:nvSpPr>
          <p:cNvPr id="180" name="Oval 179">
            <a:extLst>
              <a:ext uri="{FF2B5EF4-FFF2-40B4-BE49-F238E27FC236}">
                <a16:creationId xmlns:a16="http://schemas.microsoft.com/office/drawing/2014/main" id="{95EB2320-69C6-D0BA-C443-1701B3182D5E}"/>
              </a:ext>
            </a:extLst>
          </p:cNvPr>
          <p:cNvSpPr/>
          <p:nvPr/>
        </p:nvSpPr>
        <p:spPr>
          <a:xfrm>
            <a:off x="7602929" y="1763920"/>
            <a:ext cx="111467" cy="111467"/>
          </a:xfrm>
          <a:prstGeom prst="ellipse">
            <a:avLst/>
          </a:prstGeom>
          <a:solidFill>
            <a:srgbClr val="4472C4"/>
          </a:solidFill>
          <a:ln w="12700" cap="flat" cmpd="sng" algn="ctr">
            <a:noFill/>
            <a:prstDash val="lgDash"/>
            <a:miter lim="800000"/>
          </a:ln>
          <a:effectLst/>
        </p:spPr>
        <p:txBody>
          <a:bodyPr rtlCol="0" anchor="ctr"/>
          <a:lstStyle/>
          <a:p>
            <a:pPr algn="ctr" defTabSz="685800" fontAlgn="auto">
              <a:spcBef>
                <a:spcPts val="0"/>
              </a:spcBef>
              <a:spcAft>
                <a:spcPts val="0"/>
              </a:spcAft>
              <a:defRPr/>
            </a:pPr>
            <a:endParaRPr lang="en-US" sz="1050" b="0" kern="0" dirty="0">
              <a:solidFill>
                <a:prstClr val="white"/>
              </a:solidFill>
              <a:latin typeface="Calibri" panose="020F0502020204030204"/>
            </a:endParaRPr>
          </a:p>
        </p:txBody>
      </p:sp>
      <p:sp>
        <p:nvSpPr>
          <p:cNvPr id="181" name="TextBox 180">
            <a:extLst>
              <a:ext uri="{FF2B5EF4-FFF2-40B4-BE49-F238E27FC236}">
                <a16:creationId xmlns:a16="http://schemas.microsoft.com/office/drawing/2014/main" id="{01DFFE94-E72F-D826-C2DB-93F4C8D68EAB}"/>
              </a:ext>
            </a:extLst>
          </p:cNvPr>
          <p:cNvSpPr txBox="1"/>
          <p:nvPr/>
        </p:nvSpPr>
        <p:spPr>
          <a:xfrm>
            <a:off x="7434149" y="1889043"/>
            <a:ext cx="460383" cy="253916"/>
          </a:xfrm>
          <a:prstGeom prst="rect">
            <a:avLst/>
          </a:prstGeom>
          <a:noFill/>
        </p:spPr>
        <p:txBody>
          <a:bodyPr wrap="none" rtlCol="0">
            <a:spAutoFit/>
          </a:bodyPr>
          <a:lstStyle/>
          <a:p>
            <a:pPr algn="ctr" fontAlgn="auto">
              <a:spcBef>
                <a:spcPts val="0"/>
              </a:spcBef>
              <a:spcAft>
                <a:spcPts val="0"/>
              </a:spcAft>
            </a:pPr>
            <a:r>
              <a:rPr lang="en-US" sz="1050" b="0" dirty="0">
                <a:solidFill>
                  <a:prstClr val="black"/>
                </a:solidFill>
                <a:effectLst>
                  <a:outerShdw blurRad="50800" dist="38100" dir="5400000" algn="t" rotWithShape="0">
                    <a:prstClr val="black">
                      <a:alpha val="40000"/>
                    </a:prstClr>
                  </a:outerShdw>
                </a:effectLst>
                <a:latin typeface="Calibri" panose="020F0502020204030204"/>
              </a:rPr>
              <a:t>2021</a:t>
            </a:r>
          </a:p>
        </p:txBody>
      </p:sp>
      <p:sp>
        <p:nvSpPr>
          <p:cNvPr id="182" name="Oval 181">
            <a:extLst>
              <a:ext uri="{FF2B5EF4-FFF2-40B4-BE49-F238E27FC236}">
                <a16:creationId xmlns:a16="http://schemas.microsoft.com/office/drawing/2014/main" id="{C457A9A4-5FB5-98B0-AEC9-475B560CF7C4}"/>
              </a:ext>
            </a:extLst>
          </p:cNvPr>
          <p:cNvSpPr/>
          <p:nvPr/>
        </p:nvSpPr>
        <p:spPr>
          <a:xfrm>
            <a:off x="8010551" y="1724807"/>
            <a:ext cx="197287" cy="192355"/>
          </a:xfrm>
          <a:prstGeom prst="ellipse">
            <a:avLst/>
          </a:prstGeom>
          <a:noFill/>
          <a:ln w="12700" cap="flat" cmpd="sng" algn="ctr">
            <a:solidFill>
              <a:srgbClr val="4472C4">
                <a:shade val="50000"/>
              </a:srgbClr>
            </a:solidFill>
            <a:prstDash val="lgDash"/>
            <a:miter lim="800000"/>
          </a:ln>
          <a:effectLst/>
        </p:spPr>
        <p:txBody>
          <a:bodyPr rtlCol="0" anchor="ctr"/>
          <a:lstStyle/>
          <a:p>
            <a:pPr algn="ctr" defTabSz="685800" fontAlgn="auto">
              <a:spcBef>
                <a:spcPts val="0"/>
              </a:spcBef>
              <a:spcAft>
                <a:spcPts val="0"/>
              </a:spcAft>
              <a:defRPr/>
            </a:pPr>
            <a:endParaRPr lang="en-US" sz="1050" b="0" kern="0" dirty="0">
              <a:solidFill>
                <a:prstClr val="white"/>
              </a:solidFill>
              <a:latin typeface="Calibri" panose="020F0502020204030204"/>
            </a:endParaRPr>
          </a:p>
        </p:txBody>
      </p:sp>
      <p:sp>
        <p:nvSpPr>
          <p:cNvPr id="183" name="Oval 182">
            <a:extLst>
              <a:ext uri="{FF2B5EF4-FFF2-40B4-BE49-F238E27FC236}">
                <a16:creationId xmlns:a16="http://schemas.microsoft.com/office/drawing/2014/main" id="{48494261-3407-8FF6-43DF-13D2BEDA1C2F}"/>
              </a:ext>
            </a:extLst>
          </p:cNvPr>
          <p:cNvSpPr/>
          <p:nvPr/>
        </p:nvSpPr>
        <p:spPr>
          <a:xfrm>
            <a:off x="8053460" y="1765251"/>
            <a:ext cx="111467" cy="111467"/>
          </a:xfrm>
          <a:prstGeom prst="ellipse">
            <a:avLst/>
          </a:prstGeom>
          <a:solidFill>
            <a:srgbClr val="4472C4"/>
          </a:solidFill>
          <a:ln w="12700" cap="flat" cmpd="sng" algn="ctr">
            <a:noFill/>
            <a:prstDash val="lgDash"/>
            <a:miter lim="800000"/>
          </a:ln>
          <a:effectLst/>
        </p:spPr>
        <p:txBody>
          <a:bodyPr rtlCol="0" anchor="ctr"/>
          <a:lstStyle/>
          <a:p>
            <a:pPr algn="ctr" defTabSz="685800" fontAlgn="auto">
              <a:spcBef>
                <a:spcPts val="0"/>
              </a:spcBef>
              <a:spcAft>
                <a:spcPts val="0"/>
              </a:spcAft>
              <a:defRPr/>
            </a:pPr>
            <a:endParaRPr lang="en-US" sz="1050" b="0" kern="0" dirty="0">
              <a:solidFill>
                <a:prstClr val="white"/>
              </a:solidFill>
              <a:latin typeface="Calibri" panose="020F0502020204030204"/>
            </a:endParaRPr>
          </a:p>
        </p:txBody>
      </p:sp>
      <p:sp>
        <p:nvSpPr>
          <p:cNvPr id="184" name="TextBox 183">
            <a:extLst>
              <a:ext uri="{FF2B5EF4-FFF2-40B4-BE49-F238E27FC236}">
                <a16:creationId xmlns:a16="http://schemas.microsoft.com/office/drawing/2014/main" id="{010BA26B-A9A0-D392-3474-4DB14C26CCA0}"/>
              </a:ext>
            </a:extLst>
          </p:cNvPr>
          <p:cNvSpPr txBox="1"/>
          <p:nvPr/>
        </p:nvSpPr>
        <p:spPr>
          <a:xfrm>
            <a:off x="7884680" y="1890374"/>
            <a:ext cx="460383" cy="253916"/>
          </a:xfrm>
          <a:prstGeom prst="rect">
            <a:avLst/>
          </a:prstGeom>
          <a:noFill/>
        </p:spPr>
        <p:txBody>
          <a:bodyPr wrap="none" rtlCol="0">
            <a:spAutoFit/>
          </a:bodyPr>
          <a:lstStyle/>
          <a:p>
            <a:pPr algn="ctr" fontAlgn="auto">
              <a:spcBef>
                <a:spcPts val="0"/>
              </a:spcBef>
              <a:spcAft>
                <a:spcPts val="0"/>
              </a:spcAft>
            </a:pPr>
            <a:r>
              <a:rPr lang="en-US" sz="1050" b="0" dirty="0">
                <a:solidFill>
                  <a:prstClr val="black"/>
                </a:solidFill>
                <a:effectLst>
                  <a:outerShdw blurRad="50800" dist="38100" dir="5400000" algn="t" rotWithShape="0">
                    <a:prstClr val="black">
                      <a:alpha val="40000"/>
                    </a:prstClr>
                  </a:outerShdw>
                </a:effectLst>
                <a:latin typeface="Calibri" panose="020F0502020204030204"/>
              </a:rPr>
              <a:t>2022</a:t>
            </a:r>
          </a:p>
        </p:txBody>
      </p:sp>
      <p:sp>
        <p:nvSpPr>
          <p:cNvPr id="185" name="Oval 184">
            <a:extLst>
              <a:ext uri="{FF2B5EF4-FFF2-40B4-BE49-F238E27FC236}">
                <a16:creationId xmlns:a16="http://schemas.microsoft.com/office/drawing/2014/main" id="{0BF98EF2-1971-3C24-53BF-DAF34FB8FD63}"/>
              </a:ext>
            </a:extLst>
          </p:cNvPr>
          <p:cNvSpPr/>
          <p:nvPr/>
        </p:nvSpPr>
        <p:spPr>
          <a:xfrm>
            <a:off x="8424980" y="1715775"/>
            <a:ext cx="197287" cy="192355"/>
          </a:xfrm>
          <a:prstGeom prst="ellipse">
            <a:avLst/>
          </a:prstGeom>
          <a:noFill/>
          <a:ln w="12700" cap="flat" cmpd="sng" algn="ctr">
            <a:solidFill>
              <a:srgbClr val="4472C4">
                <a:shade val="50000"/>
              </a:srgbClr>
            </a:solidFill>
            <a:prstDash val="lgDash"/>
            <a:miter lim="800000"/>
          </a:ln>
          <a:effectLst/>
        </p:spPr>
        <p:txBody>
          <a:bodyPr rtlCol="0" anchor="ctr"/>
          <a:lstStyle/>
          <a:p>
            <a:pPr algn="ctr" defTabSz="685800" fontAlgn="auto">
              <a:spcBef>
                <a:spcPts val="0"/>
              </a:spcBef>
              <a:spcAft>
                <a:spcPts val="0"/>
              </a:spcAft>
              <a:defRPr/>
            </a:pPr>
            <a:endParaRPr lang="en-US" sz="1050" b="0" kern="0" dirty="0">
              <a:solidFill>
                <a:prstClr val="white"/>
              </a:solidFill>
              <a:latin typeface="Calibri" panose="020F0502020204030204"/>
            </a:endParaRPr>
          </a:p>
        </p:txBody>
      </p:sp>
      <p:sp>
        <p:nvSpPr>
          <p:cNvPr id="186" name="Oval 185">
            <a:extLst>
              <a:ext uri="{FF2B5EF4-FFF2-40B4-BE49-F238E27FC236}">
                <a16:creationId xmlns:a16="http://schemas.microsoft.com/office/drawing/2014/main" id="{AF1637BB-8D5D-A454-BC47-7D34B33585A1}"/>
              </a:ext>
            </a:extLst>
          </p:cNvPr>
          <p:cNvSpPr/>
          <p:nvPr/>
        </p:nvSpPr>
        <p:spPr>
          <a:xfrm>
            <a:off x="8467889" y="1756219"/>
            <a:ext cx="111467" cy="111467"/>
          </a:xfrm>
          <a:prstGeom prst="ellipse">
            <a:avLst/>
          </a:prstGeom>
          <a:solidFill>
            <a:srgbClr val="4472C4"/>
          </a:solidFill>
          <a:ln w="12700" cap="flat" cmpd="sng" algn="ctr">
            <a:noFill/>
            <a:prstDash val="lgDash"/>
            <a:miter lim="800000"/>
          </a:ln>
          <a:effectLst/>
        </p:spPr>
        <p:txBody>
          <a:bodyPr rtlCol="0" anchor="ctr"/>
          <a:lstStyle/>
          <a:p>
            <a:pPr algn="ctr" defTabSz="685800" fontAlgn="auto">
              <a:spcBef>
                <a:spcPts val="0"/>
              </a:spcBef>
              <a:spcAft>
                <a:spcPts val="0"/>
              </a:spcAft>
              <a:defRPr/>
            </a:pPr>
            <a:endParaRPr lang="en-US" sz="1050" b="0" kern="0" dirty="0">
              <a:solidFill>
                <a:prstClr val="white"/>
              </a:solidFill>
              <a:latin typeface="Calibri" panose="020F0502020204030204"/>
            </a:endParaRPr>
          </a:p>
        </p:txBody>
      </p:sp>
      <p:sp>
        <p:nvSpPr>
          <p:cNvPr id="187" name="TextBox 186">
            <a:extLst>
              <a:ext uri="{FF2B5EF4-FFF2-40B4-BE49-F238E27FC236}">
                <a16:creationId xmlns:a16="http://schemas.microsoft.com/office/drawing/2014/main" id="{F2B8F516-9C9D-2CF8-2DFD-AB69A57DC3C5}"/>
              </a:ext>
            </a:extLst>
          </p:cNvPr>
          <p:cNvSpPr txBox="1"/>
          <p:nvPr/>
        </p:nvSpPr>
        <p:spPr>
          <a:xfrm>
            <a:off x="8299109" y="1881342"/>
            <a:ext cx="460383" cy="253916"/>
          </a:xfrm>
          <a:prstGeom prst="rect">
            <a:avLst/>
          </a:prstGeom>
          <a:noFill/>
        </p:spPr>
        <p:txBody>
          <a:bodyPr wrap="none" rtlCol="0">
            <a:spAutoFit/>
          </a:bodyPr>
          <a:lstStyle/>
          <a:p>
            <a:pPr algn="ctr" fontAlgn="auto">
              <a:spcBef>
                <a:spcPts val="0"/>
              </a:spcBef>
              <a:spcAft>
                <a:spcPts val="0"/>
              </a:spcAft>
            </a:pPr>
            <a:r>
              <a:rPr lang="en-US" sz="1050" b="0" dirty="0">
                <a:solidFill>
                  <a:prstClr val="black"/>
                </a:solidFill>
                <a:effectLst>
                  <a:outerShdw blurRad="50800" dist="38100" dir="5400000" algn="t" rotWithShape="0">
                    <a:prstClr val="black">
                      <a:alpha val="40000"/>
                    </a:prstClr>
                  </a:outerShdw>
                </a:effectLst>
                <a:latin typeface="Calibri" panose="020F0502020204030204"/>
              </a:rPr>
              <a:t>2023</a:t>
            </a:r>
          </a:p>
        </p:txBody>
      </p:sp>
      <p:cxnSp>
        <p:nvCxnSpPr>
          <p:cNvPr id="188" name="Straight Connector 187">
            <a:extLst>
              <a:ext uri="{FF2B5EF4-FFF2-40B4-BE49-F238E27FC236}">
                <a16:creationId xmlns:a16="http://schemas.microsoft.com/office/drawing/2014/main" id="{3DEA398D-93EF-B82B-F7E4-CDF5E31B0651}"/>
              </a:ext>
            </a:extLst>
          </p:cNvPr>
          <p:cNvCxnSpPr>
            <a:cxnSpLocks/>
            <a:stCxn id="189" idx="2"/>
          </p:cNvCxnSpPr>
          <p:nvPr/>
        </p:nvCxnSpPr>
        <p:spPr>
          <a:xfrm flipH="1" flipV="1">
            <a:off x="7646627" y="1717791"/>
            <a:ext cx="2406" cy="116570"/>
          </a:xfrm>
          <a:prstGeom prst="line">
            <a:avLst/>
          </a:prstGeom>
          <a:noFill/>
          <a:ln w="12700" cap="flat" cmpd="sng" algn="ctr">
            <a:solidFill>
              <a:srgbClr val="4472C4"/>
            </a:solidFill>
            <a:prstDash val="solid"/>
            <a:miter lim="800000"/>
          </a:ln>
          <a:effectLst/>
        </p:spPr>
      </p:cxnSp>
      <p:sp>
        <p:nvSpPr>
          <p:cNvPr id="189" name="TextBox 188">
            <a:extLst>
              <a:ext uri="{FF2B5EF4-FFF2-40B4-BE49-F238E27FC236}">
                <a16:creationId xmlns:a16="http://schemas.microsoft.com/office/drawing/2014/main" id="{1D027F13-9F58-6D41-3AC6-501CA99EED14}"/>
              </a:ext>
            </a:extLst>
          </p:cNvPr>
          <p:cNvSpPr txBox="1"/>
          <p:nvPr/>
        </p:nvSpPr>
        <p:spPr>
          <a:xfrm>
            <a:off x="7139903" y="1095697"/>
            <a:ext cx="1018260" cy="738664"/>
          </a:xfrm>
          <a:prstGeom prst="rect">
            <a:avLst/>
          </a:prstGeom>
          <a:noFill/>
        </p:spPr>
        <p:txBody>
          <a:bodyPr wrap="square" rtlCol="0">
            <a:spAutoFit/>
          </a:bodyPr>
          <a:lstStyle/>
          <a:p>
            <a:pPr algn="ctr" fontAlgn="auto">
              <a:spcBef>
                <a:spcPts val="0"/>
              </a:spcBef>
              <a:spcAft>
                <a:spcPts val="0"/>
              </a:spcAft>
            </a:pPr>
            <a:r>
              <a:rPr lang="en-US" sz="1050" b="0" dirty="0">
                <a:solidFill>
                  <a:srgbClr val="4472C4"/>
                </a:solidFill>
                <a:latin typeface="Calibri" panose="020F0502020204030204"/>
              </a:rPr>
              <a:t>MVAPICH2-GDR</a:t>
            </a:r>
          </a:p>
          <a:p>
            <a:pPr algn="ctr" fontAlgn="auto">
              <a:spcBef>
                <a:spcPts val="0"/>
              </a:spcBef>
              <a:spcAft>
                <a:spcPts val="0"/>
              </a:spcAft>
            </a:pPr>
            <a:r>
              <a:rPr lang="en-US" sz="1050" b="0" dirty="0">
                <a:solidFill>
                  <a:srgbClr val="4472C4"/>
                </a:solidFill>
                <a:latin typeface="Calibri" panose="020F0502020204030204"/>
              </a:rPr>
              <a:t>On-the-fly</a:t>
            </a:r>
          </a:p>
          <a:p>
            <a:pPr algn="ctr" fontAlgn="auto">
              <a:spcBef>
                <a:spcPts val="0"/>
              </a:spcBef>
              <a:spcAft>
                <a:spcPts val="0"/>
              </a:spcAft>
            </a:pPr>
            <a:r>
              <a:rPr lang="en-US" sz="1050" b="0" dirty="0">
                <a:solidFill>
                  <a:srgbClr val="4472C4"/>
                </a:solidFill>
                <a:latin typeface="Calibri" panose="020F0502020204030204"/>
              </a:rPr>
              <a:t>Compression</a:t>
            </a:r>
          </a:p>
        </p:txBody>
      </p:sp>
      <p:cxnSp>
        <p:nvCxnSpPr>
          <p:cNvPr id="191" name="Straight Connector 190">
            <a:extLst>
              <a:ext uri="{FF2B5EF4-FFF2-40B4-BE49-F238E27FC236}">
                <a16:creationId xmlns:a16="http://schemas.microsoft.com/office/drawing/2014/main" id="{EA4414BA-C6A1-7BD0-A12C-0B0E8ABD0812}"/>
              </a:ext>
            </a:extLst>
          </p:cNvPr>
          <p:cNvCxnSpPr>
            <a:cxnSpLocks/>
            <a:stCxn id="181" idx="0"/>
            <a:endCxn id="192" idx="0"/>
          </p:cNvCxnSpPr>
          <p:nvPr/>
        </p:nvCxnSpPr>
        <p:spPr>
          <a:xfrm>
            <a:off x="7664341" y="1889043"/>
            <a:ext cx="0" cy="401467"/>
          </a:xfrm>
          <a:prstGeom prst="line">
            <a:avLst/>
          </a:prstGeom>
          <a:noFill/>
          <a:ln w="12700" cap="flat" cmpd="sng" algn="ctr">
            <a:solidFill>
              <a:srgbClr val="44546A"/>
            </a:solidFill>
            <a:prstDash val="solid"/>
            <a:miter lim="800000"/>
          </a:ln>
          <a:effectLst/>
        </p:spPr>
      </p:cxnSp>
      <p:sp>
        <p:nvSpPr>
          <p:cNvPr id="192" name="TextBox 191">
            <a:extLst>
              <a:ext uri="{FF2B5EF4-FFF2-40B4-BE49-F238E27FC236}">
                <a16:creationId xmlns:a16="http://schemas.microsoft.com/office/drawing/2014/main" id="{6EFC7014-FE77-B1B5-F8C2-998D93960E84}"/>
              </a:ext>
            </a:extLst>
          </p:cNvPr>
          <p:cNvSpPr txBox="1"/>
          <p:nvPr/>
        </p:nvSpPr>
        <p:spPr>
          <a:xfrm>
            <a:off x="7290319" y="2290510"/>
            <a:ext cx="748044" cy="738664"/>
          </a:xfrm>
          <a:prstGeom prst="rect">
            <a:avLst/>
          </a:prstGeom>
          <a:noFill/>
        </p:spPr>
        <p:txBody>
          <a:bodyPr wrap="square" rtlCol="0">
            <a:spAutoFit/>
          </a:bodyPr>
          <a:lstStyle/>
          <a:p>
            <a:pPr algn="ctr" fontAlgn="auto">
              <a:spcBef>
                <a:spcPts val="0"/>
              </a:spcBef>
              <a:spcAft>
                <a:spcPts val="0"/>
              </a:spcAft>
            </a:pPr>
            <a:r>
              <a:rPr lang="en-US" sz="1050" b="0" dirty="0">
                <a:solidFill>
                  <a:srgbClr val="44546A"/>
                </a:solidFill>
                <a:latin typeface="Calibri" panose="020F0502020204030204"/>
              </a:rPr>
              <a:t>Dense</a:t>
            </a:r>
          </a:p>
          <a:p>
            <a:pPr algn="ctr" fontAlgn="auto">
              <a:spcBef>
                <a:spcPts val="0"/>
              </a:spcBef>
              <a:spcAft>
                <a:spcPts val="0"/>
              </a:spcAft>
            </a:pPr>
            <a:r>
              <a:rPr lang="en-US" sz="1050" b="0" dirty="0">
                <a:solidFill>
                  <a:srgbClr val="44546A"/>
                </a:solidFill>
                <a:latin typeface="Calibri" panose="020F0502020204030204"/>
              </a:rPr>
              <a:t>Multi-GPU</a:t>
            </a:r>
          </a:p>
          <a:p>
            <a:pPr algn="ctr" fontAlgn="auto">
              <a:spcBef>
                <a:spcPts val="0"/>
              </a:spcBef>
              <a:spcAft>
                <a:spcPts val="0"/>
              </a:spcAft>
            </a:pPr>
            <a:r>
              <a:rPr lang="en-US" sz="1050" b="0" dirty="0">
                <a:solidFill>
                  <a:srgbClr val="44546A"/>
                </a:solidFill>
                <a:latin typeface="Calibri" panose="020F0502020204030204"/>
              </a:rPr>
              <a:t>Systems</a:t>
            </a:r>
          </a:p>
        </p:txBody>
      </p:sp>
      <p:sp>
        <p:nvSpPr>
          <p:cNvPr id="197" name="TextBox 196">
            <a:extLst>
              <a:ext uri="{FF2B5EF4-FFF2-40B4-BE49-F238E27FC236}">
                <a16:creationId xmlns:a16="http://schemas.microsoft.com/office/drawing/2014/main" id="{6CD92C48-D281-92EF-662E-3602A0C79BFC}"/>
              </a:ext>
            </a:extLst>
          </p:cNvPr>
          <p:cNvSpPr txBox="1"/>
          <p:nvPr/>
        </p:nvSpPr>
        <p:spPr>
          <a:xfrm>
            <a:off x="8008608" y="1102058"/>
            <a:ext cx="1018260" cy="415498"/>
          </a:xfrm>
          <a:prstGeom prst="rect">
            <a:avLst/>
          </a:prstGeom>
          <a:noFill/>
        </p:spPr>
        <p:txBody>
          <a:bodyPr wrap="square" rtlCol="0">
            <a:spAutoFit/>
          </a:bodyPr>
          <a:lstStyle/>
          <a:p>
            <a:pPr algn="ctr" fontAlgn="auto">
              <a:spcBef>
                <a:spcPts val="0"/>
              </a:spcBef>
              <a:spcAft>
                <a:spcPts val="0"/>
              </a:spcAft>
            </a:pPr>
            <a:r>
              <a:rPr lang="en-US" sz="1050" b="0" dirty="0">
                <a:solidFill>
                  <a:srgbClr val="4472C4"/>
                </a:solidFill>
                <a:latin typeface="Calibri" panose="020F0502020204030204"/>
              </a:rPr>
              <a:t>MPI4Dask</a:t>
            </a:r>
          </a:p>
          <a:p>
            <a:pPr algn="ctr" fontAlgn="auto">
              <a:spcBef>
                <a:spcPts val="0"/>
              </a:spcBef>
              <a:spcAft>
                <a:spcPts val="0"/>
              </a:spcAft>
            </a:pPr>
            <a:r>
              <a:rPr lang="en-US" sz="1050" b="0" dirty="0">
                <a:solidFill>
                  <a:srgbClr val="4472C4"/>
                </a:solidFill>
                <a:latin typeface="Calibri" panose="020F0502020204030204"/>
              </a:rPr>
              <a:t>MPI4Spark</a:t>
            </a:r>
          </a:p>
        </p:txBody>
      </p:sp>
      <p:cxnSp>
        <p:nvCxnSpPr>
          <p:cNvPr id="198" name="Straight Connector 197">
            <a:extLst>
              <a:ext uri="{FF2B5EF4-FFF2-40B4-BE49-F238E27FC236}">
                <a16:creationId xmlns:a16="http://schemas.microsoft.com/office/drawing/2014/main" id="{65C4B77D-71E6-8EC3-3BAD-EFFC49EB3851}"/>
              </a:ext>
            </a:extLst>
          </p:cNvPr>
          <p:cNvCxnSpPr>
            <a:cxnSpLocks/>
          </p:cNvCxnSpPr>
          <p:nvPr/>
        </p:nvCxnSpPr>
        <p:spPr>
          <a:xfrm flipH="1">
            <a:off x="8104142" y="1095697"/>
            <a:ext cx="10730" cy="597722"/>
          </a:xfrm>
          <a:prstGeom prst="line">
            <a:avLst/>
          </a:prstGeom>
          <a:noFill/>
          <a:ln w="12700" cap="flat" cmpd="sng" algn="ctr">
            <a:solidFill>
              <a:srgbClr val="4472C4"/>
            </a:solidFill>
            <a:prstDash val="solid"/>
            <a:miter lim="800000"/>
          </a:ln>
          <a:effectLst/>
        </p:spPr>
      </p:cxnSp>
      <p:cxnSp>
        <p:nvCxnSpPr>
          <p:cNvPr id="199" name="Straight Connector 198">
            <a:extLst>
              <a:ext uri="{FF2B5EF4-FFF2-40B4-BE49-F238E27FC236}">
                <a16:creationId xmlns:a16="http://schemas.microsoft.com/office/drawing/2014/main" id="{EDF3ADAE-71B0-8C64-C55A-C16962D03E7D}"/>
              </a:ext>
            </a:extLst>
          </p:cNvPr>
          <p:cNvCxnSpPr>
            <a:cxnSpLocks/>
          </p:cNvCxnSpPr>
          <p:nvPr/>
        </p:nvCxnSpPr>
        <p:spPr>
          <a:xfrm>
            <a:off x="8516940" y="1466346"/>
            <a:ext cx="1" cy="229679"/>
          </a:xfrm>
          <a:prstGeom prst="line">
            <a:avLst/>
          </a:prstGeom>
          <a:noFill/>
          <a:ln w="12700" cap="flat" cmpd="sng" algn="ctr">
            <a:solidFill>
              <a:srgbClr val="4472C4"/>
            </a:solidFill>
            <a:prstDash val="solid"/>
            <a:miter lim="800000"/>
          </a:ln>
          <a:effectLst/>
        </p:spPr>
      </p:cxnSp>
      <p:sp>
        <p:nvSpPr>
          <p:cNvPr id="200" name="TextBox 199">
            <a:extLst>
              <a:ext uri="{FF2B5EF4-FFF2-40B4-BE49-F238E27FC236}">
                <a16:creationId xmlns:a16="http://schemas.microsoft.com/office/drawing/2014/main" id="{6FC73170-2343-D049-4490-97BD74E98133}"/>
              </a:ext>
            </a:extLst>
          </p:cNvPr>
          <p:cNvSpPr txBox="1"/>
          <p:nvPr/>
        </p:nvSpPr>
        <p:spPr>
          <a:xfrm>
            <a:off x="7537228" y="488342"/>
            <a:ext cx="1085702" cy="577081"/>
          </a:xfrm>
          <a:prstGeom prst="rect">
            <a:avLst/>
          </a:prstGeom>
          <a:noFill/>
        </p:spPr>
        <p:txBody>
          <a:bodyPr wrap="square" rtlCol="0">
            <a:spAutoFit/>
          </a:bodyPr>
          <a:lstStyle/>
          <a:p>
            <a:pPr algn="ctr" fontAlgn="auto">
              <a:spcBef>
                <a:spcPts val="0"/>
              </a:spcBef>
              <a:spcAft>
                <a:spcPts val="0"/>
              </a:spcAft>
            </a:pPr>
            <a:r>
              <a:rPr lang="en-US" sz="1050" b="0" dirty="0">
                <a:solidFill>
                  <a:srgbClr val="4472C4"/>
                </a:solidFill>
                <a:latin typeface="Calibri" panose="020F0502020204030204"/>
              </a:rPr>
              <a:t>MVAPICH2-J</a:t>
            </a:r>
          </a:p>
          <a:p>
            <a:pPr algn="ctr" fontAlgn="auto">
              <a:spcBef>
                <a:spcPts val="0"/>
              </a:spcBef>
              <a:spcAft>
                <a:spcPts val="0"/>
              </a:spcAft>
            </a:pPr>
            <a:r>
              <a:rPr lang="en-US" sz="1050" b="0" dirty="0">
                <a:solidFill>
                  <a:srgbClr val="4472C4"/>
                </a:solidFill>
                <a:latin typeface="Calibri" panose="020F0502020204030204"/>
              </a:rPr>
              <a:t>OMB-Py</a:t>
            </a:r>
          </a:p>
          <a:p>
            <a:pPr algn="ctr" fontAlgn="auto">
              <a:spcBef>
                <a:spcPts val="0"/>
              </a:spcBef>
              <a:spcAft>
                <a:spcPts val="0"/>
              </a:spcAft>
            </a:pPr>
            <a:r>
              <a:rPr lang="en-US" sz="1050" b="0" dirty="0">
                <a:solidFill>
                  <a:srgbClr val="4472C4"/>
                </a:solidFill>
                <a:latin typeface="Calibri" panose="020F0502020204030204"/>
              </a:rPr>
              <a:t>OMB-J</a:t>
            </a:r>
          </a:p>
        </p:txBody>
      </p:sp>
      <p:cxnSp>
        <p:nvCxnSpPr>
          <p:cNvPr id="202" name="Straight Connector 201">
            <a:extLst>
              <a:ext uri="{FF2B5EF4-FFF2-40B4-BE49-F238E27FC236}">
                <a16:creationId xmlns:a16="http://schemas.microsoft.com/office/drawing/2014/main" id="{4ABF90CC-7A82-59D0-C43E-26D8C29FBEEF}"/>
              </a:ext>
            </a:extLst>
          </p:cNvPr>
          <p:cNvCxnSpPr>
            <a:cxnSpLocks/>
            <a:stCxn id="187" idx="0"/>
            <a:endCxn id="203" idx="0"/>
          </p:cNvCxnSpPr>
          <p:nvPr/>
        </p:nvCxnSpPr>
        <p:spPr>
          <a:xfrm flipH="1">
            <a:off x="8521573" y="1881342"/>
            <a:ext cx="7728" cy="437752"/>
          </a:xfrm>
          <a:prstGeom prst="line">
            <a:avLst/>
          </a:prstGeom>
          <a:noFill/>
          <a:ln w="12700" cap="flat" cmpd="sng" algn="ctr">
            <a:solidFill>
              <a:srgbClr val="44546A"/>
            </a:solidFill>
            <a:prstDash val="solid"/>
            <a:miter lim="800000"/>
          </a:ln>
          <a:effectLst/>
        </p:spPr>
      </p:cxnSp>
      <p:sp>
        <p:nvSpPr>
          <p:cNvPr id="203" name="TextBox 202">
            <a:extLst>
              <a:ext uri="{FF2B5EF4-FFF2-40B4-BE49-F238E27FC236}">
                <a16:creationId xmlns:a16="http://schemas.microsoft.com/office/drawing/2014/main" id="{8B1BFBB8-355F-5553-EF5E-71C8DF0918D3}"/>
              </a:ext>
            </a:extLst>
          </p:cNvPr>
          <p:cNvSpPr txBox="1"/>
          <p:nvPr/>
        </p:nvSpPr>
        <p:spPr>
          <a:xfrm>
            <a:off x="8147551" y="2319094"/>
            <a:ext cx="748044" cy="577081"/>
          </a:xfrm>
          <a:prstGeom prst="rect">
            <a:avLst/>
          </a:prstGeom>
          <a:noFill/>
        </p:spPr>
        <p:txBody>
          <a:bodyPr wrap="square" rtlCol="0">
            <a:spAutoFit/>
          </a:bodyPr>
          <a:lstStyle/>
          <a:p>
            <a:pPr algn="ctr" fontAlgn="auto">
              <a:spcBef>
                <a:spcPts val="0"/>
              </a:spcBef>
              <a:spcAft>
                <a:spcPts val="0"/>
              </a:spcAft>
            </a:pPr>
            <a:r>
              <a:rPr lang="en-US" sz="1050" b="0" dirty="0">
                <a:solidFill>
                  <a:srgbClr val="44546A"/>
                </a:solidFill>
                <a:latin typeface="Calibri" panose="020F0502020204030204"/>
              </a:rPr>
              <a:t>HPC for Data Science</a:t>
            </a:r>
          </a:p>
        </p:txBody>
      </p:sp>
    </p:spTree>
    <p:extLst>
      <p:ext uri="{BB962C8B-B14F-4D97-AF65-F5344CB8AC3E}">
        <p14:creationId xmlns:p14="http://schemas.microsoft.com/office/powerpoint/2010/main" val="16475730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Rectangle 3"/>
          <p:cNvSpPr>
            <a:spLocks noGrp="1" noChangeArrowheads="1"/>
          </p:cNvSpPr>
          <p:nvPr>
            <p:ph type="title"/>
          </p:nvPr>
        </p:nvSpPr>
        <p:spPr>
          <a:xfrm>
            <a:off x="261356" y="157414"/>
            <a:ext cx="8527805" cy="377222"/>
          </a:xfrm>
        </p:spPr>
        <p:txBody>
          <a:bodyPr lIns="91438" tIns="45719" rIns="91438" bIns="45719"/>
          <a:lstStyle/>
          <a:p>
            <a:r>
              <a:rPr lang="en-US" dirty="0"/>
              <a:t>MPI (MVAPICH)-driven Converged Software Stack for </a:t>
            </a:r>
            <a:br>
              <a:rPr lang="en-US" dirty="0"/>
            </a:br>
            <a:r>
              <a:rPr lang="en-US" dirty="0"/>
              <a:t>HPC, AI, Big Data, and Data Science</a:t>
            </a:r>
          </a:p>
        </p:txBody>
      </p:sp>
      <p:sp>
        <p:nvSpPr>
          <p:cNvPr id="4" name="Rectangle 3">
            <a:extLst>
              <a:ext uri="{FF2B5EF4-FFF2-40B4-BE49-F238E27FC236}">
                <a16:creationId xmlns:a16="http://schemas.microsoft.com/office/drawing/2014/main" id="{1F502CCC-04AD-5E75-88CE-359051BD61D5}"/>
              </a:ext>
            </a:extLst>
          </p:cNvPr>
          <p:cNvSpPr/>
          <p:nvPr/>
        </p:nvSpPr>
        <p:spPr bwMode="auto">
          <a:xfrm>
            <a:off x="1615610" y="2684712"/>
            <a:ext cx="5101119" cy="1051817"/>
          </a:xfrm>
          <a:prstGeom prst="rect">
            <a:avLst/>
          </a:prstGeom>
          <a:solidFill>
            <a:schemeClr val="accent5">
              <a:lumMod val="60000"/>
              <a:lumOff val="40000"/>
            </a:schemeClr>
          </a:solidFill>
          <a:ln w="12700" cap="sq">
            <a:solidFill>
              <a:schemeClr val="tx1">
                <a:alpha val="25000"/>
              </a:schemeClr>
            </a:solidFill>
            <a:miter lim="800000"/>
            <a:headEnd type="none" w="sm" len="sm"/>
            <a:tailEnd type="none" w="sm" len="sm"/>
          </a:ln>
          <a:effectLst>
            <a:outerShdw blurRad="50800" dist="38100" dir="2700000" algn="tl" rotWithShape="0">
              <a:prstClr val="black">
                <a:alpha val="40000"/>
              </a:prstClr>
            </a:outerShdw>
          </a:effectLst>
        </p:spPr>
        <p:txBody>
          <a:bodyPr wrap="square" rtlCol="0" anchor="ctr">
            <a:noAutofit/>
          </a:bodyPr>
          <a:lstStyle/>
          <a:p>
            <a:pPr algn="ctr" eaLnBrk="0" hangingPunct="0">
              <a:lnSpc>
                <a:spcPct val="110000"/>
              </a:lnSpc>
              <a:spcBef>
                <a:spcPct val="20000"/>
              </a:spcBef>
            </a:pPr>
            <a:r>
              <a:rPr lang="en-US" sz="1200" dirty="0">
                <a:solidFill>
                  <a:schemeClr val="tx1">
                    <a:lumMod val="95000"/>
                    <a:lumOff val="5000"/>
                  </a:schemeClr>
                </a:solidFill>
                <a:latin typeface="+mj-lt"/>
              </a:rPr>
              <a:t>MVAPICH MPI Library</a:t>
            </a:r>
          </a:p>
          <a:p>
            <a:pPr algn="ctr" eaLnBrk="0" hangingPunct="0">
              <a:lnSpc>
                <a:spcPct val="110000"/>
              </a:lnSpc>
              <a:spcBef>
                <a:spcPct val="20000"/>
              </a:spcBef>
            </a:pPr>
            <a:endParaRPr lang="en-US" sz="1200" dirty="0">
              <a:solidFill>
                <a:schemeClr val="tx1">
                  <a:lumMod val="95000"/>
                  <a:lumOff val="5000"/>
                </a:schemeClr>
              </a:solidFill>
              <a:latin typeface="+mj-lt"/>
            </a:endParaRPr>
          </a:p>
          <a:p>
            <a:pPr algn="ctr" eaLnBrk="0" hangingPunct="0">
              <a:lnSpc>
                <a:spcPct val="110000"/>
              </a:lnSpc>
              <a:spcBef>
                <a:spcPct val="20000"/>
              </a:spcBef>
            </a:pPr>
            <a:endParaRPr lang="en-US" sz="1200" dirty="0">
              <a:solidFill>
                <a:schemeClr val="tx1">
                  <a:lumMod val="95000"/>
                  <a:lumOff val="5000"/>
                </a:schemeClr>
              </a:solidFill>
              <a:latin typeface="+mj-lt"/>
            </a:endParaRPr>
          </a:p>
          <a:p>
            <a:pPr algn="ctr" eaLnBrk="0" hangingPunct="0">
              <a:lnSpc>
                <a:spcPct val="110000"/>
              </a:lnSpc>
              <a:spcBef>
                <a:spcPct val="20000"/>
              </a:spcBef>
            </a:pPr>
            <a:endParaRPr lang="en-US" sz="1200" dirty="0">
              <a:solidFill>
                <a:schemeClr val="tx1">
                  <a:lumMod val="95000"/>
                  <a:lumOff val="5000"/>
                </a:schemeClr>
              </a:solidFill>
              <a:latin typeface="+mj-lt"/>
            </a:endParaRPr>
          </a:p>
        </p:txBody>
      </p:sp>
      <p:sp>
        <p:nvSpPr>
          <p:cNvPr id="5" name="Rectangle 4">
            <a:extLst>
              <a:ext uri="{FF2B5EF4-FFF2-40B4-BE49-F238E27FC236}">
                <a16:creationId xmlns:a16="http://schemas.microsoft.com/office/drawing/2014/main" id="{4153750B-EC8C-50F3-635C-A4097218C8FE}"/>
              </a:ext>
            </a:extLst>
          </p:cNvPr>
          <p:cNvSpPr/>
          <p:nvPr/>
        </p:nvSpPr>
        <p:spPr bwMode="auto">
          <a:xfrm>
            <a:off x="1833936" y="3174019"/>
            <a:ext cx="1047965" cy="254285"/>
          </a:xfrm>
          <a:prstGeom prst="rect">
            <a:avLst/>
          </a:prstGeom>
          <a:solidFill>
            <a:schemeClr val="accent1">
              <a:lumMod val="60000"/>
              <a:lumOff val="40000"/>
            </a:schemeClr>
          </a:solidFill>
          <a:ln w="12700" cap="sq">
            <a:solidFill>
              <a:schemeClr val="tx1">
                <a:alpha val="25000"/>
              </a:schemeClr>
            </a:solidFill>
            <a:miter lim="800000"/>
            <a:headEnd type="none" w="sm" len="sm"/>
            <a:tailEnd type="none" w="sm" len="sm"/>
          </a:ln>
          <a:effectLst>
            <a:outerShdw blurRad="50800" dist="38100" dir="2700000" algn="tl" rotWithShape="0">
              <a:prstClr val="black">
                <a:alpha val="40000"/>
              </a:prstClr>
            </a:outerShdw>
          </a:effectLst>
        </p:spPr>
        <p:txBody>
          <a:bodyPr wrap="square" rtlCol="0" anchor="ctr">
            <a:noAutofit/>
          </a:bodyPr>
          <a:lstStyle/>
          <a:p>
            <a:pPr algn="ctr" eaLnBrk="0" hangingPunct="0">
              <a:lnSpc>
                <a:spcPct val="110000"/>
              </a:lnSpc>
              <a:spcBef>
                <a:spcPct val="20000"/>
              </a:spcBef>
            </a:pPr>
            <a:r>
              <a:rPr lang="en-US" sz="1200" dirty="0">
                <a:solidFill>
                  <a:schemeClr val="tx1">
                    <a:lumMod val="95000"/>
                    <a:lumOff val="5000"/>
                  </a:schemeClr>
                </a:solidFill>
                <a:latin typeface="+mj-lt"/>
              </a:rPr>
              <a:t>CPUs</a:t>
            </a:r>
          </a:p>
        </p:txBody>
      </p:sp>
      <p:sp>
        <p:nvSpPr>
          <p:cNvPr id="6" name="Rectangle 5">
            <a:extLst>
              <a:ext uri="{FF2B5EF4-FFF2-40B4-BE49-F238E27FC236}">
                <a16:creationId xmlns:a16="http://schemas.microsoft.com/office/drawing/2014/main" id="{0EACB538-9075-D83E-E12C-368F2E5556F9}"/>
              </a:ext>
            </a:extLst>
          </p:cNvPr>
          <p:cNvSpPr/>
          <p:nvPr/>
        </p:nvSpPr>
        <p:spPr bwMode="auto">
          <a:xfrm>
            <a:off x="5492819" y="3170167"/>
            <a:ext cx="1137507" cy="254283"/>
          </a:xfrm>
          <a:prstGeom prst="rect">
            <a:avLst/>
          </a:prstGeom>
          <a:solidFill>
            <a:srgbClr val="FFFF00"/>
          </a:solidFill>
          <a:ln w="12700" cap="sq">
            <a:solidFill>
              <a:schemeClr val="tx1">
                <a:alpha val="25000"/>
              </a:schemeClr>
            </a:solidFill>
            <a:miter lim="800000"/>
            <a:headEnd type="none" w="sm" len="sm"/>
            <a:tailEnd type="none" w="sm" len="sm"/>
          </a:ln>
          <a:effectLst>
            <a:outerShdw blurRad="50800" dist="38100" dir="2700000" algn="tl" rotWithShape="0">
              <a:prstClr val="black">
                <a:alpha val="40000"/>
              </a:prstClr>
            </a:outerShdw>
          </a:effectLst>
        </p:spPr>
        <p:txBody>
          <a:bodyPr wrap="square" rtlCol="0" anchor="ctr">
            <a:noAutofit/>
          </a:bodyPr>
          <a:lstStyle/>
          <a:p>
            <a:pPr algn="ctr" eaLnBrk="0" hangingPunct="0">
              <a:lnSpc>
                <a:spcPct val="110000"/>
              </a:lnSpc>
              <a:spcBef>
                <a:spcPct val="20000"/>
              </a:spcBef>
            </a:pPr>
            <a:r>
              <a:rPr lang="en-US" sz="1200" dirty="0">
                <a:solidFill>
                  <a:schemeClr val="tx1">
                    <a:lumMod val="95000"/>
                    <a:lumOff val="5000"/>
                  </a:schemeClr>
                </a:solidFill>
                <a:latin typeface="+mj-lt"/>
              </a:rPr>
              <a:t>Interconnects</a:t>
            </a:r>
          </a:p>
        </p:txBody>
      </p:sp>
      <p:sp>
        <p:nvSpPr>
          <p:cNvPr id="7" name="Rectangle 6">
            <a:extLst>
              <a:ext uri="{FF2B5EF4-FFF2-40B4-BE49-F238E27FC236}">
                <a16:creationId xmlns:a16="http://schemas.microsoft.com/office/drawing/2014/main" id="{807AC4E4-A1A8-85C2-DCF5-A40E4442A527}"/>
              </a:ext>
            </a:extLst>
          </p:cNvPr>
          <p:cNvSpPr/>
          <p:nvPr/>
        </p:nvSpPr>
        <p:spPr bwMode="auto">
          <a:xfrm>
            <a:off x="3061698" y="3170166"/>
            <a:ext cx="1047965" cy="254285"/>
          </a:xfrm>
          <a:prstGeom prst="rect">
            <a:avLst/>
          </a:prstGeom>
          <a:solidFill>
            <a:schemeClr val="accent2"/>
          </a:solidFill>
          <a:ln w="12700" cap="sq">
            <a:solidFill>
              <a:schemeClr val="tx1">
                <a:alpha val="25000"/>
              </a:schemeClr>
            </a:solidFill>
            <a:miter lim="800000"/>
            <a:headEnd type="none" w="sm" len="sm"/>
            <a:tailEnd type="none" w="sm" len="sm"/>
          </a:ln>
          <a:effectLst>
            <a:outerShdw blurRad="50800" dist="38100" dir="2700000" algn="tl" rotWithShape="0">
              <a:prstClr val="black">
                <a:alpha val="40000"/>
              </a:prstClr>
            </a:outerShdw>
          </a:effectLst>
        </p:spPr>
        <p:txBody>
          <a:bodyPr wrap="square" rtlCol="0" anchor="ctr">
            <a:noAutofit/>
          </a:bodyPr>
          <a:lstStyle/>
          <a:p>
            <a:pPr algn="ctr" eaLnBrk="0" hangingPunct="0">
              <a:lnSpc>
                <a:spcPct val="110000"/>
              </a:lnSpc>
              <a:spcBef>
                <a:spcPct val="20000"/>
              </a:spcBef>
            </a:pPr>
            <a:r>
              <a:rPr lang="en-US" sz="1200" dirty="0">
                <a:solidFill>
                  <a:schemeClr val="tx1">
                    <a:lumMod val="95000"/>
                    <a:lumOff val="5000"/>
                  </a:schemeClr>
                </a:solidFill>
                <a:latin typeface="+mj-lt"/>
              </a:rPr>
              <a:t>GPUs</a:t>
            </a:r>
          </a:p>
        </p:txBody>
      </p:sp>
      <p:sp>
        <p:nvSpPr>
          <p:cNvPr id="8" name="Rectangle 7">
            <a:extLst>
              <a:ext uri="{FF2B5EF4-FFF2-40B4-BE49-F238E27FC236}">
                <a16:creationId xmlns:a16="http://schemas.microsoft.com/office/drawing/2014/main" id="{C953FF4D-4A05-E405-356F-6BCD6919C0A4}"/>
              </a:ext>
            </a:extLst>
          </p:cNvPr>
          <p:cNvSpPr/>
          <p:nvPr/>
        </p:nvSpPr>
        <p:spPr bwMode="auto">
          <a:xfrm>
            <a:off x="4299734" y="3170165"/>
            <a:ext cx="1047965" cy="254285"/>
          </a:xfrm>
          <a:prstGeom prst="rect">
            <a:avLst/>
          </a:prstGeom>
          <a:solidFill>
            <a:schemeClr val="accent5"/>
          </a:solidFill>
          <a:ln w="12700" cap="sq">
            <a:solidFill>
              <a:schemeClr val="tx1">
                <a:alpha val="25000"/>
              </a:schemeClr>
            </a:solidFill>
            <a:miter lim="800000"/>
            <a:headEnd type="none" w="sm" len="sm"/>
            <a:tailEnd type="none" w="sm" len="sm"/>
          </a:ln>
          <a:effectLst>
            <a:outerShdw blurRad="50800" dist="38100" dir="2700000" algn="tl" rotWithShape="0">
              <a:prstClr val="black">
                <a:alpha val="40000"/>
              </a:prstClr>
            </a:outerShdw>
          </a:effectLst>
        </p:spPr>
        <p:txBody>
          <a:bodyPr wrap="square" rtlCol="0" anchor="ctr">
            <a:noAutofit/>
          </a:bodyPr>
          <a:lstStyle/>
          <a:p>
            <a:pPr algn="ctr" eaLnBrk="0" hangingPunct="0">
              <a:lnSpc>
                <a:spcPct val="110000"/>
              </a:lnSpc>
              <a:spcBef>
                <a:spcPct val="20000"/>
              </a:spcBef>
            </a:pPr>
            <a:r>
              <a:rPr lang="en-US" sz="1200" dirty="0">
                <a:solidFill>
                  <a:schemeClr val="tx1">
                    <a:lumMod val="95000"/>
                    <a:lumOff val="5000"/>
                  </a:schemeClr>
                </a:solidFill>
                <a:latin typeface="+mj-lt"/>
              </a:rPr>
              <a:t>DPUs/IPUs</a:t>
            </a:r>
          </a:p>
        </p:txBody>
      </p:sp>
      <p:sp>
        <p:nvSpPr>
          <p:cNvPr id="9" name="Rectangle 8">
            <a:extLst>
              <a:ext uri="{FF2B5EF4-FFF2-40B4-BE49-F238E27FC236}">
                <a16:creationId xmlns:a16="http://schemas.microsoft.com/office/drawing/2014/main" id="{518867AA-8BA0-266F-236F-8EB5F492D801}"/>
              </a:ext>
            </a:extLst>
          </p:cNvPr>
          <p:cNvSpPr/>
          <p:nvPr/>
        </p:nvSpPr>
        <p:spPr bwMode="auto">
          <a:xfrm>
            <a:off x="2465791" y="1205234"/>
            <a:ext cx="720476" cy="1171254"/>
          </a:xfrm>
          <a:prstGeom prst="rect">
            <a:avLst/>
          </a:prstGeom>
          <a:solidFill>
            <a:schemeClr val="tx2">
              <a:lumMod val="20000"/>
              <a:lumOff val="80000"/>
            </a:schemeClr>
          </a:solidFill>
          <a:ln w="12700" cap="sq">
            <a:solidFill>
              <a:schemeClr val="tx1">
                <a:alpha val="25000"/>
              </a:schemeClr>
            </a:solidFill>
            <a:miter lim="800000"/>
            <a:headEnd type="none" w="sm" len="sm"/>
            <a:tailEnd type="none" w="sm" len="sm"/>
          </a:ln>
          <a:effectLst>
            <a:outerShdw blurRad="50800" dist="38100" dir="2700000" algn="tl" rotWithShape="0">
              <a:prstClr val="black">
                <a:alpha val="40000"/>
              </a:prstClr>
            </a:outerShdw>
          </a:effectLst>
        </p:spPr>
        <p:txBody>
          <a:bodyPr wrap="square" rtlCol="0" anchor="ctr">
            <a:noAutofit/>
          </a:bodyPr>
          <a:lstStyle/>
          <a:p>
            <a:pPr algn="ctr" eaLnBrk="0" hangingPunct="0">
              <a:lnSpc>
                <a:spcPct val="110000"/>
              </a:lnSpc>
              <a:spcBef>
                <a:spcPct val="20000"/>
              </a:spcBef>
            </a:pPr>
            <a:r>
              <a:rPr lang="en-US" sz="1200" dirty="0">
                <a:solidFill>
                  <a:schemeClr val="tx1">
                    <a:lumMod val="95000"/>
                    <a:lumOff val="5000"/>
                  </a:schemeClr>
                </a:solidFill>
                <a:latin typeface="+mj-lt"/>
              </a:rPr>
              <a:t>HPC</a:t>
            </a:r>
          </a:p>
        </p:txBody>
      </p:sp>
      <p:sp>
        <p:nvSpPr>
          <p:cNvPr id="10" name="Rectangle 9">
            <a:extLst>
              <a:ext uri="{FF2B5EF4-FFF2-40B4-BE49-F238E27FC236}">
                <a16:creationId xmlns:a16="http://schemas.microsoft.com/office/drawing/2014/main" id="{B5248F59-BADE-C275-11E4-1BF7BCBBE09B}"/>
              </a:ext>
            </a:extLst>
          </p:cNvPr>
          <p:cNvSpPr/>
          <p:nvPr/>
        </p:nvSpPr>
        <p:spPr bwMode="auto">
          <a:xfrm>
            <a:off x="3667875" y="1201380"/>
            <a:ext cx="1013288" cy="1171254"/>
          </a:xfrm>
          <a:prstGeom prst="rect">
            <a:avLst/>
          </a:prstGeom>
          <a:solidFill>
            <a:schemeClr val="tx2">
              <a:lumMod val="60000"/>
              <a:lumOff val="40000"/>
            </a:schemeClr>
          </a:solidFill>
          <a:ln w="12700" cap="sq">
            <a:solidFill>
              <a:schemeClr val="tx1">
                <a:alpha val="25000"/>
              </a:schemeClr>
            </a:solidFill>
            <a:miter lim="800000"/>
            <a:headEnd type="none" w="sm" len="sm"/>
            <a:tailEnd type="none" w="sm" len="sm"/>
          </a:ln>
          <a:effectLst>
            <a:outerShdw blurRad="50800" dist="38100" dir="2700000" algn="tl" rotWithShape="0">
              <a:prstClr val="black">
                <a:alpha val="40000"/>
              </a:prstClr>
            </a:outerShdw>
          </a:effectLst>
        </p:spPr>
        <p:txBody>
          <a:bodyPr wrap="square" rtlCol="0" anchor="ctr">
            <a:noAutofit/>
          </a:bodyPr>
          <a:lstStyle/>
          <a:p>
            <a:pPr algn="ctr" eaLnBrk="0" hangingPunct="0">
              <a:lnSpc>
                <a:spcPct val="110000"/>
              </a:lnSpc>
              <a:spcBef>
                <a:spcPct val="20000"/>
              </a:spcBef>
            </a:pPr>
            <a:r>
              <a:rPr lang="en-US" sz="1200" dirty="0">
                <a:solidFill>
                  <a:schemeClr val="tx1">
                    <a:lumMod val="95000"/>
                    <a:lumOff val="5000"/>
                  </a:schemeClr>
                </a:solidFill>
                <a:latin typeface="+mj-lt"/>
              </a:rPr>
              <a:t>AI</a:t>
            </a:r>
          </a:p>
          <a:p>
            <a:pPr algn="ctr" eaLnBrk="0" hangingPunct="0">
              <a:lnSpc>
                <a:spcPct val="110000"/>
              </a:lnSpc>
              <a:spcBef>
                <a:spcPct val="20000"/>
              </a:spcBef>
            </a:pPr>
            <a:r>
              <a:rPr lang="en-US" sz="1200" dirty="0">
                <a:solidFill>
                  <a:schemeClr val="tx1">
                    <a:lumMod val="95000"/>
                    <a:lumOff val="5000"/>
                  </a:schemeClr>
                </a:solidFill>
                <a:latin typeface="+mj-lt"/>
              </a:rPr>
              <a:t>(Deep Learning &amp; machine Learning)</a:t>
            </a:r>
          </a:p>
        </p:txBody>
      </p:sp>
      <p:sp>
        <p:nvSpPr>
          <p:cNvPr id="11" name="Rectangle 10">
            <a:extLst>
              <a:ext uri="{FF2B5EF4-FFF2-40B4-BE49-F238E27FC236}">
                <a16:creationId xmlns:a16="http://schemas.microsoft.com/office/drawing/2014/main" id="{FBD87E64-028A-0C75-F8DE-A5998F0456CE}"/>
              </a:ext>
            </a:extLst>
          </p:cNvPr>
          <p:cNvSpPr/>
          <p:nvPr/>
        </p:nvSpPr>
        <p:spPr bwMode="auto">
          <a:xfrm>
            <a:off x="5080566" y="1201379"/>
            <a:ext cx="720476" cy="1171254"/>
          </a:xfrm>
          <a:prstGeom prst="rect">
            <a:avLst/>
          </a:prstGeom>
          <a:solidFill>
            <a:srgbClr val="00B0F0"/>
          </a:solidFill>
          <a:ln w="12700" cap="sq">
            <a:solidFill>
              <a:schemeClr val="tx1">
                <a:alpha val="25000"/>
              </a:schemeClr>
            </a:solidFill>
            <a:miter lim="800000"/>
            <a:headEnd type="none" w="sm" len="sm"/>
            <a:tailEnd type="none" w="sm" len="sm"/>
          </a:ln>
          <a:effectLst>
            <a:outerShdw blurRad="50800" dist="38100" dir="2700000" algn="tl" rotWithShape="0">
              <a:prstClr val="black">
                <a:alpha val="40000"/>
              </a:prstClr>
            </a:outerShdw>
          </a:effectLst>
        </p:spPr>
        <p:txBody>
          <a:bodyPr wrap="square" rtlCol="0" anchor="ctr">
            <a:noAutofit/>
          </a:bodyPr>
          <a:lstStyle/>
          <a:p>
            <a:pPr algn="ctr" eaLnBrk="0" hangingPunct="0">
              <a:lnSpc>
                <a:spcPct val="110000"/>
              </a:lnSpc>
              <a:spcBef>
                <a:spcPct val="20000"/>
              </a:spcBef>
            </a:pPr>
            <a:r>
              <a:rPr lang="en-US" sz="1200" dirty="0">
                <a:solidFill>
                  <a:schemeClr val="tx1">
                    <a:lumMod val="95000"/>
                    <a:lumOff val="5000"/>
                  </a:schemeClr>
                </a:solidFill>
                <a:latin typeface="+mj-lt"/>
              </a:rPr>
              <a:t>Big Data and Data Science</a:t>
            </a:r>
          </a:p>
        </p:txBody>
      </p:sp>
      <p:sp>
        <p:nvSpPr>
          <p:cNvPr id="14" name="Google Shape;296;p53">
            <a:extLst>
              <a:ext uri="{FF2B5EF4-FFF2-40B4-BE49-F238E27FC236}">
                <a16:creationId xmlns:a16="http://schemas.microsoft.com/office/drawing/2014/main" id="{B4DD8776-EB73-E2F0-00E6-565D1CA532B9}"/>
              </a:ext>
            </a:extLst>
          </p:cNvPr>
          <p:cNvSpPr txBox="1"/>
          <p:nvPr/>
        </p:nvSpPr>
        <p:spPr>
          <a:xfrm>
            <a:off x="881108" y="3909903"/>
            <a:ext cx="2883852"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2667"/>
              <a:buFont typeface="Arial"/>
              <a:buNone/>
            </a:pPr>
            <a:r>
              <a:rPr lang="en-US" sz="2000" b="0" i="0" u="none" strike="noStrike" cap="none" dirty="0">
                <a:solidFill>
                  <a:srgbClr val="002060"/>
                </a:solidFill>
                <a:latin typeface="Arial"/>
                <a:ea typeface="Arial"/>
                <a:cs typeface="Arial"/>
                <a:sym typeface="Arial"/>
              </a:rPr>
              <a:t>Scaling &amp; </a:t>
            </a:r>
          </a:p>
          <a:p>
            <a:pPr marL="0" marR="0" lvl="0" indent="0" algn="ctr" rtl="0">
              <a:lnSpc>
                <a:spcPct val="120000"/>
              </a:lnSpc>
              <a:spcBef>
                <a:spcPts val="0"/>
              </a:spcBef>
              <a:spcAft>
                <a:spcPts val="0"/>
              </a:spcAft>
              <a:buClr>
                <a:srgbClr val="000000"/>
              </a:buClr>
              <a:buSzPts val="2667"/>
              <a:buFont typeface="Arial"/>
              <a:buNone/>
            </a:pPr>
            <a:r>
              <a:rPr lang="en-US" sz="2000" b="0" dirty="0">
                <a:solidFill>
                  <a:srgbClr val="002060"/>
                </a:solidFill>
                <a:latin typeface="Arial"/>
                <a:ea typeface="Arial"/>
                <a:cs typeface="Arial"/>
                <a:sym typeface="Arial"/>
              </a:rPr>
              <a:t>Performance Portability </a:t>
            </a:r>
            <a:r>
              <a:rPr lang="en-US" sz="2000" b="0" i="0" u="none" strike="noStrike" cap="none" dirty="0">
                <a:solidFill>
                  <a:srgbClr val="002060"/>
                </a:solidFill>
                <a:latin typeface="Arial"/>
                <a:ea typeface="Arial"/>
                <a:cs typeface="Arial"/>
                <a:sym typeface="Arial"/>
              </a:rPr>
              <a:t> </a:t>
            </a:r>
            <a:endParaRPr sz="2000" b="0" i="0" u="sng" strike="noStrike" cap="none" dirty="0">
              <a:solidFill>
                <a:srgbClr val="002060"/>
              </a:solidFill>
              <a:latin typeface="Arial"/>
              <a:ea typeface="Arial"/>
              <a:cs typeface="Arial"/>
              <a:sym typeface="Arial"/>
              <a:hlinkClick r:id="rId3">
                <a:extLst>
                  <a:ext uri="{A12FA001-AC4F-418D-AE19-62706E023703}">
                    <ahyp:hlinkClr xmlns:ahyp="http://schemas.microsoft.com/office/drawing/2018/hyperlinkcolor" val="tx"/>
                  </a:ext>
                </a:extLst>
              </a:hlinkClick>
            </a:endParaRPr>
          </a:p>
        </p:txBody>
      </p:sp>
      <p:sp>
        <p:nvSpPr>
          <p:cNvPr id="16" name="Google Shape;297;p53">
            <a:extLst>
              <a:ext uri="{FF2B5EF4-FFF2-40B4-BE49-F238E27FC236}">
                <a16:creationId xmlns:a16="http://schemas.microsoft.com/office/drawing/2014/main" id="{2FE4D1DE-7D54-978A-0A0B-52331B6D75F2}"/>
              </a:ext>
            </a:extLst>
          </p:cNvPr>
          <p:cNvSpPr txBox="1"/>
          <p:nvPr/>
        </p:nvSpPr>
        <p:spPr>
          <a:xfrm>
            <a:off x="4166169" y="3942120"/>
            <a:ext cx="4843191" cy="75709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2667"/>
              <a:buFont typeface="Arial"/>
              <a:buNone/>
            </a:pPr>
            <a:r>
              <a:rPr lang="en-US" sz="1800" b="0" i="0" u="none" strike="noStrike" cap="none" dirty="0">
                <a:solidFill>
                  <a:srgbClr val="C55A11"/>
                </a:solidFill>
                <a:latin typeface="Arial"/>
                <a:ea typeface="Arial"/>
                <a:cs typeface="Arial"/>
                <a:sym typeface="Arial"/>
              </a:rPr>
              <a:t>Vendor Neutrality</a:t>
            </a:r>
            <a:endParaRPr sz="1050" b="0" i="0" u="none" strike="noStrike" cap="none" dirty="0">
              <a:solidFill>
                <a:srgbClr val="000000"/>
              </a:solidFill>
              <a:latin typeface="Arial"/>
              <a:ea typeface="Arial"/>
              <a:cs typeface="Arial"/>
              <a:sym typeface="Arial"/>
            </a:endParaRPr>
          </a:p>
          <a:p>
            <a:pPr marL="0" marR="0" lvl="0" indent="0" algn="ctr" rtl="0">
              <a:lnSpc>
                <a:spcPct val="120000"/>
              </a:lnSpc>
              <a:spcBef>
                <a:spcPts val="0"/>
              </a:spcBef>
              <a:spcAft>
                <a:spcPts val="0"/>
              </a:spcAft>
              <a:buClr>
                <a:srgbClr val="000000"/>
              </a:buClr>
              <a:buSzPts val="2667"/>
              <a:buFont typeface="Arial"/>
              <a:buNone/>
            </a:pPr>
            <a:r>
              <a:rPr lang="en-US" sz="1800" b="0" i="0" u="none" strike="noStrike" cap="none" dirty="0">
                <a:solidFill>
                  <a:srgbClr val="C55A11"/>
                </a:solidFill>
                <a:latin typeface="Arial"/>
                <a:ea typeface="Arial"/>
                <a:cs typeface="Arial"/>
                <a:sym typeface="Arial"/>
              </a:rPr>
              <a:t>CPU (3) x Interconnects (4) x GPUs (3)</a:t>
            </a:r>
            <a:endParaRPr sz="1800" b="0" i="0" u="sng" strike="noStrike" cap="none" dirty="0">
              <a:solidFill>
                <a:srgbClr val="C55A11"/>
              </a:solidFill>
              <a:latin typeface="Arial"/>
              <a:ea typeface="Arial"/>
              <a:cs typeface="Arial"/>
              <a:sym typeface="Arial"/>
              <a:hlinkClick r:id="rId3">
                <a:extLst>
                  <a:ext uri="{A12FA001-AC4F-418D-AE19-62706E023703}">
                    <ahyp:hlinkClr xmlns:ahyp="http://schemas.microsoft.com/office/drawing/2018/hyperlinkcolor" val="tx"/>
                  </a:ext>
                </a:extLst>
              </a:hlinkClick>
            </a:endParaRPr>
          </a:p>
        </p:txBody>
      </p:sp>
      <p:sp>
        <p:nvSpPr>
          <p:cNvPr id="18" name="Google Shape;296;p53">
            <a:extLst>
              <a:ext uri="{FF2B5EF4-FFF2-40B4-BE49-F238E27FC236}">
                <a16:creationId xmlns:a16="http://schemas.microsoft.com/office/drawing/2014/main" id="{BE4431BF-A27F-C73D-942F-A5E5A7F42437}"/>
              </a:ext>
            </a:extLst>
          </p:cNvPr>
          <p:cNvSpPr txBox="1"/>
          <p:nvPr/>
        </p:nvSpPr>
        <p:spPr>
          <a:xfrm>
            <a:off x="6308893" y="1749549"/>
            <a:ext cx="2883852" cy="75709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2667"/>
              <a:buFont typeface="Arial"/>
              <a:buNone/>
            </a:pPr>
            <a:r>
              <a:rPr lang="en-US" sz="1800" b="0" dirty="0">
                <a:solidFill>
                  <a:schemeClr val="tx2">
                    <a:lumMod val="60000"/>
                    <a:lumOff val="40000"/>
                  </a:schemeClr>
                </a:solidFill>
                <a:latin typeface="Arial"/>
                <a:ea typeface="Arial"/>
                <a:cs typeface="Arial"/>
                <a:sym typeface="Arial"/>
              </a:rPr>
              <a:t>Unified Support for </a:t>
            </a:r>
          </a:p>
          <a:p>
            <a:pPr marL="0" marR="0" lvl="0" indent="0" algn="ctr" rtl="0">
              <a:lnSpc>
                <a:spcPct val="120000"/>
              </a:lnSpc>
              <a:spcBef>
                <a:spcPts val="0"/>
              </a:spcBef>
              <a:spcAft>
                <a:spcPts val="0"/>
              </a:spcAft>
              <a:buClr>
                <a:srgbClr val="000000"/>
              </a:buClr>
              <a:buSzPts val="2667"/>
              <a:buFont typeface="Arial"/>
              <a:buNone/>
            </a:pPr>
            <a:r>
              <a:rPr lang="en-US" sz="1800" b="0" i="0" u="none" strike="noStrike" cap="none" dirty="0">
                <a:solidFill>
                  <a:schemeClr val="tx2">
                    <a:lumMod val="60000"/>
                    <a:lumOff val="40000"/>
                  </a:schemeClr>
                </a:solidFill>
                <a:latin typeface="Arial"/>
                <a:ea typeface="Arial"/>
                <a:cs typeface="Arial"/>
                <a:sym typeface="Arial"/>
              </a:rPr>
              <a:t>On-Premise and Clouds </a:t>
            </a:r>
            <a:endParaRPr sz="1800" b="0" i="0" u="sng" strike="noStrike" cap="none" dirty="0">
              <a:solidFill>
                <a:schemeClr val="tx2">
                  <a:lumMod val="60000"/>
                  <a:lumOff val="40000"/>
                </a:schemeClr>
              </a:solidFill>
              <a:latin typeface="Arial"/>
              <a:ea typeface="Arial"/>
              <a:cs typeface="Arial"/>
              <a:sym typeface="Arial"/>
              <a:hlinkClick r:id="rId3">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918233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FE7B09A-EF29-453C-929A-67086DF88E6F}"/>
              </a:ext>
            </a:extLst>
          </p:cNvPr>
          <p:cNvSpPr>
            <a:spLocks noGrp="1"/>
          </p:cNvSpPr>
          <p:nvPr>
            <p:ph idx="1"/>
          </p:nvPr>
        </p:nvSpPr>
        <p:spPr>
          <a:xfrm>
            <a:off x="535172" y="601133"/>
            <a:ext cx="7867996" cy="4207935"/>
          </a:xfrm>
        </p:spPr>
        <p:txBody>
          <a:bodyPr/>
          <a:lstStyle/>
          <a:p>
            <a:pPr marL="256687" indent="-256687"/>
            <a:r>
              <a:rPr lang="en-US" sz="1400" dirty="0"/>
              <a:t>Released on 08/26/2024</a:t>
            </a:r>
            <a:endParaRPr lang="en-US" dirty="0"/>
          </a:p>
          <a:p>
            <a:pPr marL="256687" indent="-256687"/>
            <a:r>
              <a:rPr lang="en-US" sz="1400" dirty="0"/>
              <a:t>Supports all features of MPI 4.1 standard</a:t>
            </a:r>
          </a:p>
          <a:p>
            <a:pPr marL="256687" indent="-256687"/>
            <a:r>
              <a:rPr lang="en-US" sz="1400" dirty="0"/>
              <a:t>Advanced MPI with unified MVAPICH2-GDR and MVAPICH2-X features</a:t>
            </a:r>
          </a:p>
          <a:p>
            <a:pPr marL="256687" indent="-256687"/>
            <a:r>
              <a:rPr lang="en-US" sz="1400" dirty="0">
                <a:solidFill>
                  <a:srgbClr val="FF0000"/>
                </a:solidFill>
              </a:rPr>
              <a:t>Support for both OFI and UCX</a:t>
            </a:r>
          </a:p>
          <a:p>
            <a:pPr marL="256687" indent="-256687"/>
            <a:r>
              <a:rPr lang="en-US" sz="1400" dirty="0">
                <a:solidFill>
                  <a:srgbClr val="FF0000"/>
                </a:solidFill>
              </a:rPr>
              <a:t>Support for</a:t>
            </a:r>
          </a:p>
          <a:p>
            <a:pPr marL="656726" lvl="1" indent="-256687"/>
            <a:r>
              <a:rPr lang="en-US" sz="1200" dirty="0">
                <a:solidFill>
                  <a:srgbClr val="FF0000"/>
                </a:solidFill>
              </a:rPr>
              <a:t>Major CPUs (x86-Intel, x86-AMD, and ARM)</a:t>
            </a:r>
          </a:p>
          <a:p>
            <a:pPr marL="656726" lvl="1" indent="-256687"/>
            <a:r>
              <a:rPr lang="en-US" sz="1200" dirty="0">
                <a:solidFill>
                  <a:srgbClr val="FF0000"/>
                </a:solidFill>
              </a:rPr>
              <a:t>Major GPUs (NVIDIA, AMD, and Intel)</a:t>
            </a:r>
          </a:p>
          <a:p>
            <a:pPr marL="656726" lvl="1" indent="-256687"/>
            <a:r>
              <a:rPr lang="en-US" sz="1200" dirty="0">
                <a:solidFill>
                  <a:srgbClr val="FF0000"/>
                </a:solidFill>
              </a:rPr>
              <a:t>Major </a:t>
            </a:r>
            <a:r>
              <a:rPr lang="en-US" sz="1400" dirty="0">
                <a:solidFill>
                  <a:srgbClr val="FF0000"/>
                </a:solidFill>
              </a:rPr>
              <a:t>HPC interconnects (</a:t>
            </a:r>
            <a:r>
              <a:rPr lang="en-US" sz="1050" dirty="0">
                <a:solidFill>
                  <a:srgbClr val="FF0000"/>
                </a:solidFill>
                <a:latin typeface="Calibri"/>
                <a:cs typeface="Calibri"/>
              </a:rPr>
              <a:t>InfiniBand, Omni-Path, ROCE, Slingshot, OPX, Ethernet/iWARP)</a:t>
            </a:r>
          </a:p>
          <a:p>
            <a:pPr marL="256687" indent="-256687"/>
            <a:r>
              <a:rPr lang="en-US" sz="1200" dirty="0">
                <a:solidFill>
                  <a:srgbClr val="FF0000"/>
                </a:solidFill>
              </a:rPr>
              <a:t>Support for CUDA-aware MPI and on-the-fly compression (Allgather, Alltoall, Allreduce, and Reduce_Scatter)</a:t>
            </a:r>
          </a:p>
          <a:p>
            <a:pPr marL="256687" indent="-256687"/>
            <a:r>
              <a:rPr lang="en-US" sz="1400" dirty="0">
                <a:solidFill>
                  <a:schemeClr val="accent1">
                    <a:lumMod val="75000"/>
                  </a:schemeClr>
                </a:solidFill>
                <a:latin typeface="+mn-lt"/>
              </a:rPr>
              <a:t>Optimized designs for converged software stack with next-generation workflows</a:t>
            </a:r>
          </a:p>
          <a:p>
            <a:pPr marL="685290" lvl="1" indent="-342407" defTabSz="914288">
              <a:lnSpc>
                <a:spcPct val="90000"/>
              </a:lnSpc>
              <a:buFont typeface="Arial"/>
              <a:buChar char="•"/>
              <a:defRPr/>
            </a:pPr>
            <a:r>
              <a:rPr lang="en-US" sz="1200" dirty="0">
                <a:solidFill>
                  <a:schemeClr val="accent1">
                    <a:lumMod val="75000"/>
                  </a:schemeClr>
                </a:solidFill>
                <a:latin typeface="+mn-lt"/>
              </a:rPr>
              <a:t>DL (MPI4DL)</a:t>
            </a:r>
          </a:p>
          <a:p>
            <a:pPr marL="985311" lvl="2" indent="-342407" defTabSz="914288">
              <a:lnSpc>
                <a:spcPct val="90000"/>
              </a:lnSpc>
              <a:buFont typeface="Arial"/>
              <a:buChar char="•"/>
              <a:defRPr/>
            </a:pPr>
            <a:r>
              <a:rPr lang="en-US" sz="1050" dirty="0">
                <a:solidFill>
                  <a:schemeClr val="accent1">
                    <a:lumMod val="75000"/>
                  </a:schemeClr>
                </a:solidFill>
                <a:latin typeface="+mn-lt"/>
              </a:rPr>
              <a:t>Available from hidl.cse.ohio-state.edu</a:t>
            </a:r>
          </a:p>
          <a:p>
            <a:pPr marL="685290" lvl="1" indent="-342407" defTabSz="914288">
              <a:lnSpc>
                <a:spcPct val="90000"/>
              </a:lnSpc>
              <a:buFont typeface="Arial"/>
              <a:buChar char="•"/>
              <a:defRPr/>
            </a:pPr>
            <a:r>
              <a:rPr lang="en-US" sz="1200" dirty="0">
                <a:solidFill>
                  <a:schemeClr val="accent1">
                    <a:lumMod val="75000"/>
                  </a:schemeClr>
                </a:solidFill>
                <a:latin typeface="+mn-lt"/>
              </a:rPr>
              <a:t>ML (MPI4cuML)</a:t>
            </a:r>
          </a:p>
          <a:p>
            <a:pPr marL="985311" lvl="2" indent="-342407" defTabSz="914288">
              <a:lnSpc>
                <a:spcPct val="90000"/>
              </a:lnSpc>
              <a:buFont typeface="Arial"/>
              <a:buChar char="•"/>
              <a:defRPr/>
            </a:pPr>
            <a:r>
              <a:rPr lang="en-US" sz="1050" dirty="0">
                <a:solidFill>
                  <a:schemeClr val="accent1">
                    <a:lumMod val="75000"/>
                  </a:schemeClr>
                </a:solidFill>
                <a:latin typeface="+mn-lt"/>
              </a:rPr>
              <a:t>Available from hidl.cse.ohio-state.edu</a:t>
            </a:r>
            <a:endParaRPr lang="en-US" sz="1200" dirty="0">
              <a:solidFill>
                <a:schemeClr val="accent1">
                  <a:lumMod val="75000"/>
                </a:schemeClr>
              </a:solidFill>
              <a:latin typeface="+mn-lt"/>
            </a:endParaRPr>
          </a:p>
          <a:p>
            <a:pPr marL="685290" lvl="1" indent="-342407" defTabSz="914288">
              <a:lnSpc>
                <a:spcPct val="90000"/>
              </a:lnSpc>
              <a:buFont typeface="Arial"/>
              <a:buChar char="•"/>
              <a:defRPr/>
            </a:pPr>
            <a:r>
              <a:rPr lang="en-US" sz="1200" dirty="0">
                <a:solidFill>
                  <a:schemeClr val="accent1">
                    <a:lumMod val="75000"/>
                  </a:schemeClr>
                </a:solidFill>
                <a:latin typeface="+mn-lt"/>
              </a:rPr>
              <a:t>Big Data (MPI4Spark)</a:t>
            </a:r>
          </a:p>
          <a:p>
            <a:pPr marL="985311" lvl="2" indent="-342407" defTabSz="914288">
              <a:lnSpc>
                <a:spcPct val="90000"/>
              </a:lnSpc>
              <a:buFont typeface="Arial"/>
              <a:buChar char="•"/>
              <a:defRPr/>
            </a:pPr>
            <a:r>
              <a:rPr lang="en-US" sz="1050" dirty="0">
                <a:solidFill>
                  <a:schemeClr val="accent1">
                    <a:lumMod val="75000"/>
                  </a:schemeClr>
                </a:solidFill>
                <a:latin typeface="+mn-lt"/>
              </a:rPr>
              <a:t>Available from hibd.cse.ohio-state.edu</a:t>
            </a:r>
          </a:p>
          <a:p>
            <a:pPr marL="685290" lvl="1" indent="-342407" defTabSz="914288">
              <a:lnSpc>
                <a:spcPct val="90000"/>
              </a:lnSpc>
              <a:buFont typeface="Arial"/>
              <a:buChar char="•"/>
              <a:defRPr/>
            </a:pPr>
            <a:r>
              <a:rPr lang="en-US" sz="1200" dirty="0">
                <a:solidFill>
                  <a:schemeClr val="accent1">
                    <a:lumMod val="75000"/>
                  </a:schemeClr>
                </a:solidFill>
                <a:latin typeface="+mn-lt"/>
              </a:rPr>
              <a:t>Data Science (MPI4Dask)</a:t>
            </a:r>
          </a:p>
          <a:p>
            <a:pPr marL="985311" lvl="2" indent="-342407" defTabSz="914288">
              <a:lnSpc>
                <a:spcPct val="90000"/>
              </a:lnSpc>
              <a:buFont typeface="Arial"/>
              <a:buChar char="•"/>
              <a:defRPr/>
            </a:pPr>
            <a:r>
              <a:rPr lang="en-US" sz="1050" dirty="0">
                <a:solidFill>
                  <a:schemeClr val="accent1">
                    <a:lumMod val="75000"/>
                  </a:schemeClr>
                </a:solidFill>
                <a:latin typeface="+mn-lt"/>
                <a:cs typeface="Calibri"/>
              </a:rPr>
              <a:t>Available from hibd.cse.ohio-state.edu</a:t>
            </a:r>
          </a:p>
        </p:txBody>
      </p:sp>
      <p:sp>
        <p:nvSpPr>
          <p:cNvPr id="3" name="Title 2">
            <a:extLst>
              <a:ext uri="{FF2B5EF4-FFF2-40B4-BE49-F238E27FC236}">
                <a16:creationId xmlns:a16="http://schemas.microsoft.com/office/drawing/2014/main" id="{8E5E6C42-D73D-4B77-9EB2-E6C9C31B685C}"/>
              </a:ext>
            </a:extLst>
          </p:cNvPr>
          <p:cNvSpPr>
            <a:spLocks noGrp="1"/>
          </p:cNvSpPr>
          <p:nvPr>
            <p:ph type="title"/>
          </p:nvPr>
        </p:nvSpPr>
        <p:spPr>
          <a:xfrm>
            <a:off x="420872" y="142982"/>
            <a:ext cx="8096595" cy="579576"/>
          </a:xfrm>
        </p:spPr>
        <p:txBody>
          <a:bodyPr/>
          <a:lstStyle/>
          <a:p>
            <a:r>
              <a:rPr lang="en-US" dirty="0"/>
              <a:t>MVAPICH-Plus 4.0b</a:t>
            </a:r>
          </a:p>
        </p:txBody>
      </p:sp>
    </p:spTree>
    <p:extLst>
      <p:ext uri="{BB962C8B-B14F-4D97-AF65-F5344CB8AC3E}">
        <p14:creationId xmlns:p14="http://schemas.microsoft.com/office/powerpoint/2010/main" val="30898981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3293" y="482486"/>
            <a:ext cx="7867996" cy="3945954"/>
          </a:xfrm>
        </p:spPr>
        <p:txBody>
          <a:bodyPr/>
          <a:lstStyle/>
          <a:p>
            <a:r>
              <a:rPr lang="en-US" b="1" dirty="0">
                <a:solidFill>
                  <a:schemeClr val="accent2"/>
                </a:solidFill>
              </a:rPr>
              <a:t>MVAPICH MPI Library Project</a:t>
            </a:r>
          </a:p>
          <a:p>
            <a:pPr lvl="1"/>
            <a:r>
              <a:rPr lang="en-US" sz="1200" dirty="0">
                <a:solidFill>
                  <a:schemeClr val="accent3"/>
                </a:solidFill>
              </a:rPr>
              <a:t>Overview</a:t>
            </a:r>
          </a:p>
          <a:p>
            <a:pPr lvl="1"/>
            <a:r>
              <a:rPr lang="en-US" sz="1200" dirty="0">
                <a:solidFill>
                  <a:schemeClr val="accent3"/>
                </a:solidFill>
              </a:rPr>
              <a:t>Converged software stack for HPC, AI, Big Data, and Data Science</a:t>
            </a:r>
          </a:p>
          <a:p>
            <a:pPr lvl="1"/>
            <a:r>
              <a:rPr lang="en-US" sz="1200" b="1" dirty="0">
                <a:solidFill>
                  <a:schemeClr val="accent2"/>
                </a:solidFill>
              </a:rPr>
              <a:t>Sample performance numbers on leading systems</a:t>
            </a:r>
          </a:p>
          <a:p>
            <a:pPr lvl="1"/>
            <a:r>
              <a:rPr lang="en-US" sz="1200" dirty="0"/>
              <a:t>Exploiting Smart-NICs (Bluefield-2 and Blufield-3)</a:t>
            </a:r>
          </a:p>
          <a:p>
            <a:pPr lvl="1"/>
            <a:r>
              <a:rPr lang="en-US" sz="1200" dirty="0"/>
              <a:t>Broader Impact</a:t>
            </a:r>
          </a:p>
          <a:p>
            <a:r>
              <a:rPr lang="en-US" dirty="0"/>
              <a:t>High-Performance Deep Learning/Machine Learning (HiDL) Project</a:t>
            </a:r>
          </a:p>
          <a:p>
            <a:pPr lvl="1"/>
            <a:r>
              <a:rPr lang="en-US" dirty="0"/>
              <a:t>Training and Inference</a:t>
            </a:r>
          </a:p>
          <a:p>
            <a:r>
              <a:rPr lang="en-US" dirty="0"/>
              <a:t>High-Performance Big Data and Data Science (HiBD) Project</a:t>
            </a:r>
          </a:p>
          <a:p>
            <a:pPr lvl="1"/>
            <a:r>
              <a:rPr lang="en-US" dirty="0"/>
              <a:t>Accelerating Spark and Data Science Applications with Dask</a:t>
            </a:r>
          </a:p>
          <a:p>
            <a:r>
              <a:rPr lang="en-US" sz="1800" dirty="0"/>
              <a:t>Overview of ICICLE NSF-AI Institute</a:t>
            </a:r>
          </a:p>
          <a:p>
            <a:r>
              <a:rPr lang="en-US" dirty="0"/>
              <a:t>Conclusions</a:t>
            </a:r>
          </a:p>
        </p:txBody>
      </p:sp>
      <p:sp>
        <p:nvSpPr>
          <p:cNvPr id="5" name="Title 4"/>
          <p:cNvSpPr>
            <a:spLocks noGrp="1"/>
          </p:cNvSpPr>
          <p:nvPr>
            <p:ph type="title"/>
          </p:nvPr>
        </p:nvSpPr>
        <p:spPr>
          <a:xfrm>
            <a:off x="353293" y="64403"/>
            <a:ext cx="8096595" cy="579576"/>
          </a:xfrm>
        </p:spPr>
        <p:txBody>
          <a:bodyPr/>
          <a:lstStyle/>
          <a:p>
            <a:r>
              <a:rPr lang="en-US" dirty="0"/>
              <a:t>Presentation Overview</a:t>
            </a:r>
          </a:p>
        </p:txBody>
      </p:sp>
    </p:spTree>
    <p:extLst>
      <p:ext uri="{BB962C8B-B14F-4D97-AF65-F5344CB8AC3E}">
        <p14:creationId xmlns:p14="http://schemas.microsoft.com/office/powerpoint/2010/main" val="17541039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Content Placeholder 1"/>
          <p:cNvSpPr>
            <a:spLocks noGrp="1"/>
          </p:cNvSpPr>
          <p:nvPr>
            <p:ph idx="1"/>
          </p:nvPr>
        </p:nvSpPr>
        <p:spPr>
          <a:xfrm>
            <a:off x="496389" y="586721"/>
            <a:ext cx="7577710" cy="4137061"/>
          </a:xfrm>
        </p:spPr>
        <p:txBody>
          <a:bodyPr/>
          <a:lstStyle/>
          <a:p>
            <a:pPr marL="256699" indent="-256699">
              <a:lnSpc>
                <a:spcPct val="130000"/>
              </a:lnSpc>
            </a:pPr>
            <a:r>
              <a:rPr lang="en-US" b="1" dirty="0">
                <a:solidFill>
                  <a:schemeClr val="accent2"/>
                </a:solidFill>
              </a:rPr>
              <a:t>AMD CPU + AMD GPU + Slingshot (Frontier@ORNL and Tioga@LLNL)</a:t>
            </a:r>
          </a:p>
          <a:p>
            <a:pPr marL="556730" lvl="1" indent="-256699">
              <a:lnSpc>
                <a:spcPct val="130000"/>
              </a:lnSpc>
            </a:pPr>
            <a:r>
              <a:rPr lang="en-US" sz="1350" b="1" dirty="0">
                <a:solidFill>
                  <a:schemeClr val="accent2"/>
                </a:solidFill>
              </a:rPr>
              <a:t>CPU-based</a:t>
            </a:r>
          </a:p>
          <a:p>
            <a:pPr marL="556730" lvl="1" indent="-256699">
              <a:lnSpc>
                <a:spcPct val="130000"/>
              </a:lnSpc>
            </a:pPr>
            <a:r>
              <a:rPr lang="en-US" sz="1350" dirty="0"/>
              <a:t>GPU-based</a:t>
            </a:r>
          </a:p>
          <a:p>
            <a:pPr marL="256699" indent="-256699">
              <a:lnSpc>
                <a:spcPct val="130000"/>
              </a:lnSpc>
            </a:pPr>
            <a:r>
              <a:rPr lang="en-US" dirty="0">
                <a:latin typeface="Calibri"/>
                <a:cs typeface="Calibri"/>
              </a:rPr>
              <a:t>Grace (ARM) CPU + Hopper (NVIDIA GPU) + Slingshot (Isamabard@Bristol)</a:t>
            </a:r>
          </a:p>
          <a:p>
            <a:pPr marL="556730" lvl="1" indent="-256699">
              <a:lnSpc>
                <a:spcPct val="130000"/>
              </a:lnSpc>
            </a:pPr>
            <a:r>
              <a:rPr lang="en-US" sz="1350" dirty="0">
                <a:latin typeface="Calibri"/>
                <a:cs typeface="Calibri"/>
              </a:rPr>
              <a:t>CPU-based</a:t>
            </a:r>
          </a:p>
          <a:p>
            <a:pPr marL="556730" lvl="1" indent="-256699">
              <a:lnSpc>
                <a:spcPct val="130000"/>
              </a:lnSpc>
            </a:pPr>
            <a:r>
              <a:rPr lang="en-US" sz="1350" dirty="0">
                <a:latin typeface="Calibri"/>
                <a:cs typeface="Calibri"/>
              </a:rPr>
              <a:t>GPU-based</a:t>
            </a:r>
            <a:endParaRPr lang="en-US" sz="2400" dirty="0"/>
          </a:p>
          <a:p>
            <a:pPr marL="256699" indent="-256699">
              <a:lnSpc>
                <a:spcPct val="130000"/>
              </a:lnSpc>
            </a:pPr>
            <a:r>
              <a:rPr lang="en-US" dirty="0">
                <a:latin typeface="Calibri"/>
                <a:cs typeface="Calibri"/>
              </a:rPr>
              <a:t>Grace (ARM) CPU + Hopper (NVIDIA GPU) + InfiniBand (Vista@TACC)</a:t>
            </a:r>
          </a:p>
          <a:p>
            <a:pPr marL="556730" lvl="1" indent="-256699">
              <a:lnSpc>
                <a:spcPct val="130000"/>
              </a:lnSpc>
            </a:pPr>
            <a:r>
              <a:rPr lang="en-US" sz="1350" dirty="0">
                <a:latin typeface="Calibri"/>
                <a:cs typeface="Calibri"/>
              </a:rPr>
              <a:t>CPU-based</a:t>
            </a:r>
          </a:p>
          <a:p>
            <a:pPr marL="256699" indent="-256699">
              <a:lnSpc>
                <a:spcPct val="130000"/>
              </a:lnSpc>
            </a:pPr>
            <a:r>
              <a:rPr lang="en-US" dirty="0">
                <a:latin typeface="Calibri"/>
                <a:cs typeface="Calibri"/>
              </a:rPr>
              <a:t>Intel SPR CPU + Intel GPU + Cornelis Networks (Stampede3@TACC)</a:t>
            </a:r>
          </a:p>
          <a:p>
            <a:pPr marL="556730" lvl="1" indent="-256699">
              <a:lnSpc>
                <a:spcPct val="130000"/>
              </a:lnSpc>
            </a:pPr>
            <a:r>
              <a:rPr lang="en-US" sz="1350" dirty="0">
                <a:latin typeface="Calibri"/>
                <a:cs typeface="Calibri"/>
              </a:rPr>
              <a:t>CPU-based</a:t>
            </a:r>
          </a:p>
          <a:p>
            <a:pPr marL="556730" lvl="1" indent="-256699">
              <a:lnSpc>
                <a:spcPct val="130000"/>
              </a:lnSpc>
            </a:pPr>
            <a:r>
              <a:rPr lang="en-US" sz="1350" dirty="0">
                <a:latin typeface="Calibri"/>
                <a:cs typeface="Calibri"/>
              </a:rPr>
              <a:t>GPU-based</a:t>
            </a:r>
            <a:endParaRPr lang="en-US" sz="2400" dirty="0"/>
          </a:p>
          <a:p>
            <a:pPr marL="0" indent="0">
              <a:lnSpc>
                <a:spcPct val="130000"/>
              </a:lnSpc>
              <a:buNone/>
            </a:pPr>
            <a:endParaRPr lang="en-US" sz="2400" dirty="0"/>
          </a:p>
          <a:p>
            <a:pPr marL="0" indent="0">
              <a:lnSpc>
                <a:spcPct val="130000"/>
              </a:lnSpc>
              <a:buNone/>
            </a:pPr>
            <a:endParaRPr lang="en-US" sz="1500" dirty="0">
              <a:solidFill>
                <a:schemeClr val="bg2"/>
              </a:solidFill>
              <a:latin typeface="Calibri"/>
              <a:cs typeface="Calibri"/>
            </a:endParaRPr>
          </a:p>
        </p:txBody>
      </p:sp>
      <p:sp>
        <p:nvSpPr>
          <p:cNvPr id="20484" name="Title 4"/>
          <p:cNvSpPr>
            <a:spLocks noGrp="1"/>
          </p:cNvSpPr>
          <p:nvPr>
            <p:ph type="title"/>
          </p:nvPr>
        </p:nvSpPr>
        <p:spPr>
          <a:xfrm>
            <a:off x="496389" y="134841"/>
            <a:ext cx="6699328" cy="486734"/>
          </a:xfrm>
        </p:spPr>
        <p:txBody>
          <a:bodyPr lIns="68580" tIns="34290" rIns="68580" bIns="34290" anchor="t"/>
          <a:lstStyle/>
          <a:p>
            <a:r>
              <a:rPr lang="en-US" sz="2100" dirty="0">
                <a:latin typeface="Calibri"/>
                <a:cs typeface="Calibri"/>
              </a:rPr>
              <a:t>Sample Performance Numbers with MVAPICH-Plus 4.0b</a:t>
            </a:r>
            <a:endParaRPr lang="en-US" sz="2100" dirty="0"/>
          </a:p>
        </p:txBody>
      </p:sp>
    </p:spTree>
    <p:extLst>
      <p:ext uri="{BB962C8B-B14F-4D97-AF65-F5344CB8AC3E}">
        <p14:creationId xmlns:p14="http://schemas.microsoft.com/office/powerpoint/2010/main" val="33475430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A5006BA9-E320-491C-BB6C-5738DC8CF413}"/>
              </a:ext>
            </a:extLst>
          </p:cNvPr>
          <p:cNvGraphicFramePr>
            <a:graphicFrameLocks/>
          </p:cNvGraphicFramePr>
          <p:nvPr/>
        </p:nvGraphicFramePr>
        <p:xfrm>
          <a:off x="2933971" y="621743"/>
          <a:ext cx="3199210" cy="1950007"/>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a:extLst>
              <a:ext uri="{FF2B5EF4-FFF2-40B4-BE49-F238E27FC236}">
                <a16:creationId xmlns:a16="http://schemas.microsoft.com/office/drawing/2014/main" id="{F93F84F6-7A70-DC27-DC83-886AAA430115}"/>
              </a:ext>
            </a:extLst>
          </p:cNvPr>
          <p:cNvSpPr>
            <a:spLocks noGrp="1"/>
          </p:cNvSpPr>
          <p:nvPr>
            <p:ph type="title"/>
          </p:nvPr>
        </p:nvSpPr>
        <p:spPr/>
        <p:txBody>
          <a:bodyPr/>
          <a:lstStyle/>
          <a:p>
            <a:r>
              <a:rPr lang="en-US" sz="2400" dirty="0"/>
              <a:t>Intra-node CPU-CPU Results against Cray-MPICH on Frontier (Slingshot 11)</a:t>
            </a:r>
          </a:p>
        </p:txBody>
      </p:sp>
      <p:graphicFrame>
        <p:nvGraphicFramePr>
          <p:cNvPr id="6" name="Chart 5">
            <a:extLst>
              <a:ext uri="{FF2B5EF4-FFF2-40B4-BE49-F238E27FC236}">
                <a16:creationId xmlns:a16="http://schemas.microsoft.com/office/drawing/2014/main" id="{DAB6163E-D209-1125-5C2D-1C5EF455540E}"/>
              </a:ext>
            </a:extLst>
          </p:cNvPr>
          <p:cNvGraphicFramePr>
            <a:graphicFrameLocks/>
          </p:cNvGraphicFramePr>
          <p:nvPr/>
        </p:nvGraphicFramePr>
        <p:xfrm>
          <a:off x="0" y="621744"/>
          <a:ext cx="3016990" cy="195000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12">
            <a:extLst>
              <a:ext uri="{FF2B5EF4-FFF2-40B4-BE49-F238E27FC236}">
                <a16:creationId xmlns:a16="http://schemas.microsoft.com/office/drawing/2014/main" id="{E25093D2-9ED3-49A7-A148-B7A42F1D6E29}"/>
              </a:ext>
            </a:extLst>
          </p:cNvPr>
          <p:cNvGraphicFramePr>
            <a:graphicFrameLocks/>
          </p:cNvGraphicFramePr>
          <p:nvPr/>
        </p:nvGraphicFramePr>
        <p:xfrm>
          <a:off x="6056332" y="574127"/>
          <a:ext cx="3010820" cy="199762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Chart 13">
            <a:extLst>
              <a:ext uri="{FF2B5EF4-FFF2-40B4-BE49-F238E27FC236}">
                <a16:creationId xmlns:a16="http://schemas.microsoft.com/office/drawing/2014/main" id="{51E7D1CC-AAAB-41EE-A9BF-7E533CA798BC}"/>
              </a:ext>
            </a:extLst>
          </p:cNvPr>
          <p:cNvGraphicFramePr>
            <a:graphicFrameLocks/>
          </p:cNvGraphicFramePr>
          <p:nvPr/>
        </p:nvGraphicFramePr>
        <p:xfrm>
          <a:off x="-6051" y="2571750"/>
          <a:ext cx="3199210" cy="195000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5" name="Chart 14">
            <a:extLst>
              <a:ext uri="{FF2B5EF4-FFF2-40B4-BE49-F238E27FC236}">
                <a16:creationId xmlns:a16="http://schemas.microsoft.com/office/drawing/2014/main" id="{378B46A8-2B85-43D4-9887-B88C460864F9}"/>
              </a:ext>
            </a:extLst>
          </p:cNvPr>
          <p:cNvGraphicFramePr>
            <a:graphicFrameLocks/>
          </p:cNvGraphicFramePr>
          <p:nvPr/>
        </p:nvGraphicFramePr>
        <p:xfrm>
          <a:off x="3087669" y="2571750"/>
          <a:ext cx="2789651" cy="1997623"/>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7" name="Chart 16">
            <a:extLst>
              <a:ext uri="{FF2B5EF4-FFF2-40B4-BE49-F238E27FC236}">
                <a16:creationId xmlns:a16="http://schemas.microsoft.com/office/drawing/2014/main" id="{087FEA1A-5554-4458-BF2F-273DA4A6D523}"/>
              </a:ext>
            </a:extLst>
          </p:cNvPr>
          <p:cNvGraphicFramePr>
            <a:graphicFrameLocks/>
          </p:cNvGraphicFramePr>
          <p:nvPr/>
        </p:nvGraphicFramePr>
        <p:xfrm>
          <a:off x="6056332" y="2571750"/>
          <a:ext cx="3061754" cy="1997623"/>
        </p:xfrm>
        <a:graphic>
          <a:graphicData uri="http://schemas.openxmlformats.org/drawingml/2006/chart">
            <c:chart xmlns:c="http://schemas.openxmlformats.org/drawingml/2006/chart" xmlns:r="http://schemas.openxmlformats.org/officeDocument/2006/relationships" r:id="rId7"/>
          </a:graphicData>
        </a:graphic>
      </p:graphicFrame>
      <p:cxnSp>
        <p:nvCxnSpPr>
          <p:cNvPr id="4" name="Straight Arrow Connector 3">
            <a:extLst>
              <a:ext uri="{FF2B5EF4-FFF2-40B4-BE49-F238E27FC236}">
                <a16:creationId xmlns:a16="http://schemas.microsoft.com/office/drawing/2014/main" id="{8DBF44E0-08FA-10C9-9DA4-361B4844D2BD}"/>
              </a:ext>
            </a:extLst>
          </p:cNvPr>
          <p:cNvCxnSpPr/>
          <p:nvPr/>
        </p:nvCxnSpPr>
        <p:spPr bwMode="auto">
          <a:xfrm>
            <a:off x="2839065" y="884903"/>
            <a:ext cx="0" cy="361336"/>
          </a:xfrm>
          <a:prstGeom prst="straightConnector1">
            <a:avLst/>
          </a:prstGeom>
          <a:solidFill>
            <a:schemeClr val="accent1"/>
          </a:solidFill>
          <a:ln w="12700" cap="sq" cmpd="sng" algn="ctr">
            <a:solidFill>
              <a:srgbClr val="FF0000"/>
            </a:solidFill>
            <a:prstDash val="solid"/>
            <a:round/>
            <a:headEnd type="triangle"/>
            <a:tailEnd type="triangle"/>
          </a:ln>
          <a:effectLst/>
        </p:spPr>
      </p:cxnSp>
      <p:cxnSp>
        <p:nvCxnSpPr>
          <p:cNvPr id="5" name="Straight Arrow Connector 4">
            <a:extLst>
              <a:ext uri="{FF2B5EF4-FFF2-40B4-BE49-F238E27FC236}">
                <a16:creationId xmlns:a16="http://schemas.microsoft.com/office/drawing/2014/main" id="{55784B5A-0F71-7C64-57C9-3CE8382557F3}"/>
              </a:ext>
            </a:extLst>
          </p:cNvPr>
          <p:cNvCxnSpPr/>
          <p:nvPr/>
        </p:nvCxnSpPr>
        <p:spPr bwMode="auto">
          <a:xfrm>
            <a:off x="5918889" y="816078"/>
            <a:ext cx="0" cy="361336"/>
          </a:xfrm>
          <a:prstGeom prst="straightConnector1">
            <a:avLst/>
          </a:prstGeom>
          <a:solidFill>
            <a:schemeClr val="accent1"/>
          </a:solidFill>
          <a:ln w="12700" cap="sq" cmpd="sng" algn="ctr">
            <a:solidFill>
              <a:srgbClr val="FF0000"/>
            </a:solidFill>
            <a:prstDash val="solid"/>
            <a:round/>
            <a:headEnd type="triangle"/>
            <a:tailEnd type="triangle"/>
          </a:ln>
          <a:effectLst/>
        </p:spPr>
      </p:cxnSp>
      <p:sp>
        <p:nvSpPr>
          <p:cNvPr id="8" name="TextBox 7">
            <a:extLst>
              <a:ext uri="{FF2B5EF4-FFF2-40B4-BE49-F238E27FC236}">
                <a16:creationId xmlns:a16="http://schemas.microsoft.com/office/drawing/2014/main" id="{0F06B407-34C6-1B50-5587-C6EE3FE4C957}"/>
              </a:ext>
            </a:extLst>
          </p:cNvPr>
          <p:cNvSpPr txBox="1"/>
          <p:nvPr/>
        </p:nvSpPr>
        <p:spPr bwMode="auto">
          <a:xfrm>
            <a:off x="5584877" y="534205"/>
            <a:ext cx="542135" cy="281872"/>
          </a:xfrm>
          <a:prstGeom prst="rect">
            <a:avLst/>
          </a:prstGeom>
          <a:noFill/>
          <a:ln w="12700" cap="sq">
            <a:noFill/>
            <a:miter lim="800000"/>
            <a:headEnd type="none" w="sm" len="sm"/>
            <a:tailEnd type="none" w="sm" len="sm"/>
          </a:ln>
        </p:spPr>
        <p:txBody>
          <a:bodyPr wrap="none" rtlCol="0">
            <a:spAutoFit/>
          </a:bodyPr>
          <a:lstStyle/>
          <a:p>
            <a:pPr algn="ctr" eaLnBrk="0" hangingPunct="0">
              <a:lnSpc>
                <a:spcPct val="120000"/>
              </a:lnSpc>
            </a:pPr>
            <a:r>
              <a:rPr lang="en-US" sz="1100" dirty="0">
                <a:solidFill>
                  <a:srgbClr val="FF0000"/>
                </a:solidFill>
                <a:latin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37.6%</a:t>
            </a:r>
          </a:p>
        </p:txBody>
      </p:sp>
      <p:sp>
        <p:nvSpPr>
          <p:cNvPr id="9" name="TextBox 8">
            <a:extLst>
              <a:ext uri="{FF2B5EF4-FFF2-40B4-BE49-F238E27FC236}">
                <a16:creationId xmlns:a16="http://schemas.microsoft.com/office/drawing/2014/main" id="{532F6FD0-1C4F-B8EB-06AF-94EDC0A6FF1D}"/>
              </a:ext>
            </a:extLst>
          </p:cNvPr>
          <p:cNvSpPr txBox="1"/>
          <p:nvPr/>
        </p:nvSpPr>
        <p:spPr bwMode="auto">
          <a:xfrm>
            <a:off x="2548618" y="2720040"/>
            <a:ext cx="542136" cy="281872"/>
          </a:xfrm>
          <a:prstGeom prst="rect">
            <a:avLst/>
          </a:prstGeom>
          <a:noFill/>
          <a:ln w="12700" cap="sq">
            <a:noFill/>
            <a:miter lim="800000"/>
            <a:headEnd type="none" w="sm" len="sm"/>
            <a:tailEnd type="none" w="sm" len="sm"/>
          </a:ln>
        </p:spPr>
        <p:txBody>
          <a:bodyPr wrap="none" rtlCol="0">
            <a:spAutoFit/>
          </a:bodyPr>
          <a:lstStyle/>
          <a:p>
            <a:pPr algn="ctr" eaLnBrk="0" hangingPunct="0">
              <a:lnSpc>
                <a:spcPct val="120000"/>
              </a:lnSpc>
            </a:pPr>
            <a:r>
              <a:rPr lang="en-US" sz="1100" dirty="0">
                <a:solidFill>
                  <a:srgbClr val="FF0000"/>
                </a:solidFill>
                <a:latin typeface="Calibri" panose="020F0502020204030204" pitchFamily="34" charset="0"/>
                <a:cs typeface="Calibri" panose="020F0502020204030204" pitchFamily="34" charset="0"/>
              </a:rPr>
              <a:t>35.6%</a:t>
            </a:r>
            <a:endParaRPr lang="en-US" sz="1100" dirty="0">
              <a:solidFill>
                <a:srgbClr val="FF0000"/>
              </a:solidFill>
              <a:latin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endParaRPr>
          </a:p>
        </p:txBody>
      </p:sp>
      <p:sp>
        <p:nvSpPr>
          <p:cNvPr id="10" name="TextBox 9">
            <a:extLst>
              <a:ext uri="{FF2B5EF4-FFF2-40B4-BE49-F238E27FC236}">
                <a16:creationId xmlns:a16="http://schemas.microsoft.com/office/drawing/2014/main" id="{55EEC28A-0FD0-9954-37F0-764C2DCC0EE5}"/>
              </a:ext>
            </a:extLst>
          </p:cNvPr>
          <p:cNvSpPr txBox="1"/>
          <p:nvPr/>
        </p:nvSpPr>
        <p:spPr bwMode="auto">
          <a:xfrm>
            <a:off x="8675432" y="1008770"/>
            <a:ext cx="320922" cy="281872"/>
          </a:xfrm>
          <a:prstGeom prst="rect">
            <a:avLst/>
          </a:prstGeom>
          <a:noFill/>
          <a:ln w="12700" cap="sq">
            <a:noFill/>
            <a:miter lim="800000"/>
            <a:headEnd type="none" w="sm" len="sm"/>
            <a:tailEnd type="none" w="sm" len="sm"/>
          </a:ln>
        </p:spPr>
        <p:txBody>
          <a:bodyPr wrap="none" rtlCol="0">
            <a:spAutoFit/>
          </a:bodyPr>
          <a:lstStyle/>
          <a:p>
            <a:pPr algn="ctr" eaLnBrk="0" hangingPunct="0">
              <a:lnSpc>
                <a:spcPct val="120000"/>
              </a:lnSpc>
            </a:pPr>
            <a:r>
              <a:rPr lang="en-US" sz="1100" dirty="0">
                <a:solidFill>
                  <a:srgbClr val="FF0000"/>
                </a:solidFill>
                <a:latin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4x</a:t>
            </a:r>
          </a:p>
        </p:txBody>
      </p:sp>
      <p:sp>
        <p:nvSpPr>
          <p:cNvPr id="11" name="TextBox 10">
            <a:extLst>
              <a:ext uri="{FF2B5EF4-FFF2-40B4-BE49-F238E27FC236}">
                <a16:creationId xmlns:a16="http://schemas.microsoft.com/office/drawing/2014/main" id="{4BEF529F-7B8D-37F4-106C-1D84AFC709C4}"/>
              </a:ext>
            </a:extLst>
          </p:cNvPr>
          <p:cNvSpPr txBox="1"/>
          <p:nvPr/>
        </p:nvSpPr>
        <p:spPr bwMode="auto">
          <a:xfrm>
            <a:off x="5750204" y="3028006"/>
            <a:ext cx="503664" cy="281872"/>
          </a:xfrm>
          <a:prstGeom prst="rect">
            <a:avLst/>
          </a:prstGeom>
          <a:noFill/>
          <a:ln w="12700" cap="sq">
            <a:noFill/>
            <a:miter lim="800000"/>
            <a:headEnd type="none" w="sm" len="sm"/>
            <a:tailEnd type="none" w="sm" len="sm"/>
          </a:ln>
        </p:spPr>
        <p:txBody>
          <a:bodyPr wrap="none" rtlCol="0">
            <a:spAutoFit/>
          </a:bodyPr>
          <a:lstStyle/>
          <a:p>
            <a:pPr algn="ctr" eaLnBrk="0" hangingPunct="0">
              <a:lnSpc>
                <a:spcPct val="120000"/>
              </a:lnSpc>
            </a:pPr>
            <a:r>
              <a:rPr lang="en-US" sz="1100" dirty="0">
                <a:solidFill>
                  <a:srgbClr val="FF0000"/>
                </a:solidFill>
                <a:latin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2.60x</a:t>
            </a:r>
          </a:p>
        </p:txBody>
      </p:sp>
      <p:cxnSp>
        <p:nvCxnSpPr>
          <p:cNvPr id="12" name="Straight Arrow Connector 11">
            <a:extLst>
              <a:ext uri="{FF2B5EF4-FFF2-40B4-BE49-F238E27FC236}">
                <a16:creationId xmlns:a16="http://schemas.microsoft.com/office/drawing/2014/main" id="{D2278D17-CC12-A063-D81D-186A1B494CD7}"/>
              </a:ext>
            </a:extLst>
          </p:cNvPr>
          <p:cNvCxnSpPr>
            <a:cxnSpLocks/>
          </p:cNvCxnSpPr>
          <p:nvPr/>
        </p:nvCxnSpPr>
        <p:spPr bwMode="auto">
          <a:xfrm>
            <a:off x="3044698" y="3037565"/>
            <a:ext cx="0" cy="290628"/>
          </a:xfrm>
          <a:prstGeom prst="straightConnector1">
            <a:avLst/>
          </a:prstGeom>
          <a:solidFill>
            <a:schemeClr val="accent1"/>
          </a:solidFill>
          <a:ln w="12700" cap="sq" cmpd="sng" algn="ctr">
            <a:solidFill>
              <a:srgbClr val="FF0000"/>
            </a:solidFill>
            <a:prstDash val="solid"/>
            <a:round/>
            <a:headEnd type="triangle"/>
            <a:tailEnd type="triangle"/>
          </a:ln>
          <a:effectLst/>
        </p:spPr>
      </p:cxnSp>
      <p:cxnSp>
        <p:nvCxnSpPr>
          <p:cNvPr id="18" name="Straight Arrow Connector 17">
            <a:extLst>
              <a:ext uri="{FF2B5EF4-FFF2-40B4-BE49-F238E27FC236}">
                <a16:creationId xmlns:a16="http://schemas.microsoft.com/office/drawing/2014/main" id="{489F36E8-92BF-DB0D-EB16-143B055BCB23}"/>
              </a:ext>
            </a:extLst>
          </p:cNvPr>
          <p:cNvCxnSpPr>
            <a:cxnSpLocks/>
          </p:cNvCxnSpPr>
          <p:nvPr/>
        </p:nvCxnSpPr>
        <p:spPr bwMode="auto">
          <a:xfrm>
            <a:off x="5812761" y="3068117"/>
            <a:ext cx="0" cy="685948"/>
          </a:xfrm>
          <a:prstGeom prst="straightConnector1">
            <a:avLst/>
          </a:prstGeom>
          <a:solidFill>
            <a:schemeClr val="accent1"/>
          </a:solidFill>
          <a:ln w="12700" cap="sq" cmpd="sng" algn="ctr">
            <a:solidFill>
              <a:srgbClr val="FF0000"/>
            </a:solidFill>
            <a:prstDash val="solid"/>
            <a:round/>
            <a:headEnd type="triangle"/>
            <a:tailEnd type="triangle"/>
          </a:ln>
          <a:effectLst/>
        </p:spPr>
      </p:cxnSp>
      <p:cxnSp>
        <p:nvCxnSpPr>
          <p:cNvPr id="22" name="Straight Arrow Connector 21">
            <a:extLst>
              <a:ext uri="{FF2B5EF4-FFF2-40B4-BE49-F238E27FC236}">
                <a16:creationId xmlns:a16="http://schemas.microsoft.com/office/drawing/2014/main" id="{1ECB5028-518A-98EE-4ADC-24DE8CB196DC}"/>
              </a:ext>
            </a:extLst>
          </p:cNvPr>
          <p:cNvCxnSpPr>
            <a:cxnSpLocks/>
          </p:cNvCxnSpPr>
          <p:nvPr/>
        </p:nvCxnSpPr>
        <p:spPr bwMode="auto">
          <a:xfrm>
            <a:off x="8939267" y="806732"/>
            <a:ext cx="0" cy="685948"/>
          </a:xfrm>
          <a:prstGeom prst="straightConnector1">
            <a:avLst/>
          </a:prstGeom>
          <a:solidFill>
            <a:schemeClr val="accent1"/>
          </a:solidFill>
          <a:ln w="12700" cap="sq" cmpd="sng" algn="ctr">
            <a:solidFill>
              <a:srgbClr val="FF0000"/>
            </a:solidFill>
            <a:prstDash val="solid"/>
            <a:round/>
            <a:headEnd type="triangle"/>
            <a:tailEnd type="triangle"/>
          </a:ln>
          <a:effectLst/>
        </p:spPr>
      </p:cxnSp>
      <p:sp>
        <p:nvSpPr>
          <p:cNvPr id="2" name="TextBox 1">
            <a:extLst>
              <a:ext uri="{FF2B5EF4-FFF2-40B4-BE49-F238E27FC236}">
                <a16:creationId xmlns:a16="http://schemas.microsoft.com/office/drawing/2014/main" id="{7CB30DB4-B6D0-2DA3-015F-58FE979756D3}"/>
              </a:ext>
            </a:extLst>
          </p:cNvPr>
          <p:cNvSpPr txBox="1"/>
          <p:nvPr/>
        </p:nvSpPr>
        <p:spPr bwMode="auto">
          <a:xfrm>
            <a:off x="2661120" y="598824"/>
            <a:ext cx="431528" cy="281872"/>
          </a:xfrm>
          <a:prstGeom prst="rect">
            <a:avLst/>
          </a:prstGeom>
          <a:noFill/>
          <a:ln w="12700" cap="sq">
            <a:noFill/>
            <a:miter lim="800000"/>
            <a:headEnd type="none" w="sm" len="sm"/>
            <a:tailEnd type="none" w="sm" len="sm"/>
          </a:ln>
        </p:spPr>
        <p:txBody>
          <a:bodyPr wrap="none" rtlCol="0">
            <a:spAutoFit/>
          </a:bodyPr>
          <a:lstStyle/>
          <a:p>
            <a:pPr algn="ctr" eaLnBrk="0" hangingPunct="0">
              <a:lnSpc>
                <a:spcPct val="120000"/>
              </a:lnSpc>
            </a:pPr>
            <a:r>
              <a:rPr lang="en-US" sz="1100" dirty="0">
                <a:solidFill>
                  <a:srgbClr val="FF0000"/>
                </a:solidFill>
                <a:latin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39%</a:t>
            </a:r>
          </a:p>
        </p:txBody>
      </p:sp>
    </p:spTree>
    <p:extLst>
      <p:ext uri="{BB962C8B-B14F-4D97-AF65-F5344CB8AC3E}">
        <p14:creationId xmlns:p14="http://schemas.microsoft.com/office/powerpoint/2010/main" val="3871487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C56DCE-2C0F-CA82-2290-2953030EC3AD}"/>
              </a:ext>
            </a:extLst>
          </p:cNvPr>
          <p:cNvSpPr>
            <a:spLocks noGrp="1"/>
          </p:cNvSpPr>
          <p:nvPr>
            <p:ph type="title"/>
          </p:nvPr>
        </p:nvSpPr>
        <p:spPr>
          <a:xfrm>
            <a:off x="440822" y="139985"/>
            <a:ext cx="8096595" cy="579576"/>
          </a:xfrm>
        </p:spPr>
        <p:txBody>
          <a:bodyPr/>
          <a:lstStyle/>
          <a:p>
            <a:r>
              <a:rPr lang="en-US" dirty="0"/>
              <a:t>Large-Scale Collective Performance on Frontier against Cray-MPICH (Slingshot 11)  </a:t>
            </a:r>
          </a:p>
        </p:txBody>
      </p:sp>
      <p:graphicFrame>
        <p:nvGraphicFramePr>
          <p:cNvPr id="5" name="Chart 4">
            <a:extLst>
              <a:ext uri="{FF2B5EF4-FFF2-40B4-BE49-F238E27FC236}">
                <a16:creationId xmlns:a16="http://schemas.microsoft.com/office/drawing/2014/main" id="{28A23EF1-8983-E810-7A76-0D7325BCB8DC}"/>
              </a:ext>
            </a:extLst>
          </p:cNvPr>
          <p:cNvGraphicFramePr>
            <a:graphicFrameLocks/>
          </p:cNvGraphicFramePr>
          <p:nvPr/>
        </p:nvGraphicFramePr>
        <p:xfrm>
          <a:off x="4821368" y="854137"/>
          <a:ext cx="4125516" cy="241876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a:extLst>
              <a:ext uri="{FF2B5EF4-FFF2-40B4-BE49-F238E27FC236}">
                <a16:creationId xmlns:a16="http://schemas.microsoft.com/office/drawing/2014/main" id="{EF9DFF42-415A-99E1-4517-F7840293E5AE}"/>
              </a:ext>
            </a:extLst>
          </p:cNvPr>
          <p:cNvGraphicFramePr>
            <a:graphicFrameLocks/>
          </p:cNvGraphicFramePr>
          <p:nvPr/>
        </p:nvGraphicFramePr>
        <p:xfrm>
          <a:off x="581891" y="1020299"/>
          <a:ext cx="4029075" cy="225260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id="{1484876F-3F6B-4E1B-9076-583FDBA8B296}"/>
              </a:ext>
            </a:extLst>
          </p:cNvPr>
          <p:cNvGraphicFramePr>
            <a:graphicFrameLocks/>
          </p:cNvGraphicFramePr>
          <p:nvPr/>
        </p:nvGraphicFramePr>
        <p:xfrm>
          <a:off x="601114" y="2921067"/>
          <a:ext cx="4029075" cy="201979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ontent Placeholder 9">
            <a:extLst>
              <a:ext uri="{FF2B5EF4-FFF2-40B4-BE49-F238E27FC236}">
                <a16:creationId xmlns:a16="http://schemas.microsoft.com/office/drawing/2014/main" id="{B4A7F4B8-7527-046D-CAA9-58709D8B8AE5}"/>
              </a:ext>
            </a:extLst>
          </p:cNvPr>
          <p:cNvGraphicFramePr>
            <a:graphicFrameLocks noGrp="1"/>
          </p:cNvGraphicFramePr>
          <p:nvPr>
            <p:ph idx="1"/>
          </p:nvPr>
        </p:nvGraphicFramePr>
        <p:xfrm>
          <a:off x="4834704" y="2921067"/>
          <a:ext cx="4098843" cy="2082448"/>
        </p:xfrm>
        <a:graphic>
          <a:graphicData uri="http://schemas.openxmlformats.org/drawingml/2006/chart">
            <c:chart xmlns:c="http://schemas.openxmlformats.org/drawingml/2006/chart" xmlns:r="http://schemas.openxmlformats.org/officeDocument/2006/relationships" r:id="rId5"/>
          </a:graphicData>
        </a:graphic>
      </p:graphicFrame>
      <p:sp>
        <p:nvSpPr>
          <p:cNvPr id="2" name="TextBox 1">
            <a:extLst>
              <a:ext uri="{FF2B5EF4-FFF2-40B4-BE49-F238E27FC236}">
                <a16:creationId xmlns:a16="http://schemas.microsoft.com/office/drawing/2014/main" id="{1ED33355-5A43-A6A6-11F9-21C4DE975ED4}"/>
              </a:ext>
            </a:extLst>
          </p:cNvPr>
          <p:cNvSpPr txBox="1"/>
          <p:nvPr/>
        </p:nvSpPr>
        <p:spPr bwMode="auto">
          <a:xfrm>
            <a:off x="1873733" y="2965128"/>
            <a:ext cx="2314288" cy="333553"/>
          </a:xfrm>
          <a:prstGeom prst="rect">
            <a:avLst/>
          </a:prstGeom>
          <a:noFill/>
          <a:ln w="12700" cap="sq">
            <a:noFill/>
            <a:miter lim="800000"/>
            <a:headEnd type="none" w="sm" len="sm"/>
            <a:tailEnd type="none" w="sm" len="sm"/>
          </a:ln>
        </p:spPr>
        <p:txBody>
          <a:bodyPr wrap="none" rtlCol="0">
            <a:spAutoFit/>
          </a:bodyPr>
          <a:lstStyle/>
          <a:p>
            <a:pPr algn="ctr" eaLnBrk="0" hangingPunct="0">
              <a:lnSpc>
                <a:spcPct val="120000"/>
              </a:lnSpc>
            </a:pPr>
            <a:r>
              <a:rPr lang="en-US" sz="1400" b="0" dirty="0" err="1">
                <a:latin typeface="Calibri" panose="020F0502020204030204" pitchFamily="34" charset="0"/>
                <a:cs typeface="Calibri" panose="020F0502020204030204" pitchFamily="34" charset="0"/>
              </a:rPr>
              <a:t>MPI_Allreduce</a:t>
            </a:r>
            <a:r>
              <a:rPr lang="en-US" sz="1400" b="0" dirty="0">
                <a:latin typeface="Calibri" panose="020F0502020204030204" pitchFamily="34" charset="0"/>
                <a:cs typeface="Calibri" panose="020F0502020204030204" pitchFamily="34" charset="0"/>
              </a:rPr>
              <a:t> (32N, 32 PPN)</a:t>
            </a:r>
          </a:p>
        </p:txBody>
      </p:sp>
      <p:sp>
        <p:nvSpPr>
          <p:cNvPr id="4" name="TextBox 3">
            <a:extLst>
              <a:ext uri="{FF2B5EF4-FFF2-40B4-BE49-F238E27FC236}">
                <a16:creationId xmlns:a16="http://schemas.microsoft.com/office/drawing/2014/main" id="{96612D47-6476-B72B-C6F9-B31682E5AF4D}"/>
              </a:ext>
            </a:extLst>
          </p:cNvPr>
          <p:cNvSpPr txBox="1"/>
          <p:nvPr/>
        </p:nvSpPr>
        <p:spPr bwMode="auto">
          <a:xfrm>
            <a:off x="1907511" y="990903"/>
            <a:ext cx="2284408" cy="333553"/>
          </a:xfrm>
          <a:prstGeom prst="rect">
            <a:avLst/>
          </a:prstGeom>
          <a:noFill/>
          <a:ln w="12700" cap="sq">
            <a:noFill/>
            <a:miter lim="800000"/>
            <a:headEnd type="none" w="sm" len="sm"/>
            <a:tailEnd type="none" w="sm" len="sm"/>
          </a:ln>
        </p:spPr>
        <p:txBody>
          <a:bodyPr wrap="none" rtlCol="0">
            <a:spAutoFit/>
          </a:bodyPr>
          <a:lstStyle/>
          <a:p>
            <a:pPr algn="ctr" eaLnBrk="0" hangingPunct="0">
              <a:lnSpc>
                <a:spcPct val="120000"/>
              </a:lnSpc>
            </a:pPr>
            <a:r>
              <a:rPr lang="en-US" sz="1400" b="0" dirty="0" err="1">
                <a:latin typeface="Calibri" panose="020F0502020204030204" pitchFamily="34" charset="0"/>
                <a:cs typeface="Calibri" panose="020F0502020204030204" pitchFamily="34" charset="0"/>
              </a:rPr>
              <a:t>MPI_Allgather</a:t>
            </a:r>
            <a:r>
              <a:rPr lang="en-US" sz="1400" b="0" dirty="0">
                <a:latin typeface="Calibri" panose="020F0502020204030204" pitchFamily="34" charset="0"/>
                <a:cs typeface="Calibri" panose="020F0502020204030204" pitchFamily="34" charset="0"/>
              </a:rPr>
              <a:t> (32N, 32 PPN)</a:t>
            </a:r>
          </a:p>
        </p:txBody>
      </p:sp>
      <p:sp>
        <p:nvSpPr>
          <p:cNvPr id="6" name="TextBox 5">
            <a:extLst>
              <a:ext uri="{FF2B5EF4-FFF2-40B4-BE49-F238E27FC236}">
                <a16:creationId xmlns:a16="http://schemas.microsoft.com/office/drawing/2014/main" id="{D731C239-29ED-584C-7E06-79305DFAA243}"/>
              </a:ext>
            </a:extLst>
          </p:cNvPr>
          <p:cNvSpPr txBox="1"/>
          <p:nvPr/>
        </p:nvSpPr>
        <p:spPr bwMode="auto">
          <a:xfrm>
            <a:off x="6140021" y="2965128"/>
            <a:ext cx="2260491" cy="307777"/>
          </a:xfrm>
          <a:prstGeom prst="rect">
            <a:avLst/>
          </a:prstGeom>
          <a:noFill/>
          <a:ln w="12700" cap="sq">
            <a:noFill/>
            <a:miter lim="800000"/>
            <a:headEnd type="none" w="sm" len="sm"/>
            <a:tailEnd type="none" w="sm" len="sm"/>
          </a:ln>
        </p:spPr>
        <p:txBody>
          <a:bodyPr wrap="none" rtlCol="0">
            <a:spAutoFit/>
          </a:bodyPr>
          <a:lstStyle/>
          <a:p>
            <a:pPr algn="ctr" rtl="0">
              <a:defRPr sz="1440" b="0" i="0" u="none" strike="noStrike" kern="1200" spc="0" baseline="0">
                <a:solidFill>
                  <a:sysClr val="windowText" lastClr="000000"/>
                </a:solidFill>
                <a:latin typeface="+mn-lt"/>
                <a:ea typeface="+mn-ea"/>
                <a:cs typeface="+mn-cs"/>
              </a:defRPr>
            </a:pPr>
            <a:r>
              <a:rPr lang="en-US" sz="1400" dirty="0" err="1"/>
              <a:t>MPI_Gather</a:t>
            </a:r>
            <a:r>
              <a:rPr lang="en-US" sz="1400" dirty="0"/>
              <a:t> (256 N, 16 PPN)</a:t>
            </a:r>
          </a:p>
        </p:txBody>
      </p:sp>
      <p:sp>
        <p:nvSpPr>
          <p:cNvPr id="12" name="TextBox 11">
            <a:extLst>
              <a:ext uri="{FF2B5EF4-FFF2-40B4-BE49-F238E27FC236}">
                <a16:creationId xmlns:a16="http://schemas.microsoft.com/office/drawing/2014/main" id="{C6150EB9-00A0-288C-B553-ED0B3348C85A}"/>
              </a:ext>
            </a:extLst>
          </p:cNvPr>
          <p:cNvSpPr txBox="1"/>
          <p:nvPr/>
        </p:nvSpPr>
        <p:spPr bwMode="auto">
          <a:xfrm>
            <a:off x="6140021" y="990903"/>
            <a:ext cx="2129044" cy="307777"/>
          </a:xfrm>
          <a:prstGeom prst="rect">
            <a:avLst/>
          </a:prstGeom>
          <a:noFill/>
          <a:ln w="12700" cap="sq">
            <a:noFill/>
            <a:miter lim="800000"/>
            <a:headEnd type="none" w="sm" len="sm"/>
            <a:tailEnd type="none" w="sm" len="sm"/>
          </a:ln>
        </p:spPr>
        <p:txBody>
          <a:bodyPr wrap="none" rtlCol="0">
            <a:spAutoFit/>
          </a:bodyPr>
          <a:lstStyle/>
          <a:p>
            <a:pPr algn="ctr" rtl="0">
              <a:defRPr sz="1320" b="0" i="0" u="none" strike="noStrike" kern="1200" spc="0" baseline="0">
                <a:solidFill>
                  <a:sysClr val="windowText" lastClr="000000"/>
                </a:solidFill>
                <a:latin typeface="+mn-lt"/>
                <a:ea typeface="+mn-ea"/>
                <a:cs typeface="+mn-cs"/>
              </a:defRPr>
            </a:pPr>
            <a:r>
              <a:rPr lang="en-US" sz="1400" dirty="0" err="1"/>
              <a:t>MPI_Gather</a:t>
            </a:r>
            <a:r>
              <a:rPr lang="en-US" sz="1400" dirty="0"/>
              <a:t> (64N, 32 PPN)</a:t>
            </a:r>
          </a:p>
        </p:txBody>
      </p:sp>
      <p:sp>
        <p:nvSpPr>
          <p:cNvPr id="13" name="TextBox 12">
            <a:extLst>
              <a:ext uri="{FF2B5EF4-FFF2-40B4-BE49-F238E27FC236}">
                <a16:creationId xmlns:a16="http://schemas.microsoft.com/office/drawing/2014/main" id="{490E9ED3-F9EA-6201-3B13-ED62340F0A9F}"/>
              </a:ext>
            </a:extLst>
          </p:cNvPr>
          <p:cNvSpPr txBox="1"/>
          <p:nvPr/>
        </p:nvSpPr>
        <p:spPr bwMode="auto">
          <a:xfrm>
            <a:off x="4404296" y="1310704"/>
            <a:ext cx="431529" cy="281872"/>
          </a:xfrm>
          <a:prstGeom prst="rect">
            <a:avLst/>
          </a:prstGeom>
          <a:noFill/>
          <a:ln w="12700" cap="sq">
            <a:noFill/>
            <a:miter lim="800000"/>
            <a:headEnd type="none" w="sm" len="sm"/>
            <a:tailEnd type="none" w="sm" len="sm"/>
          </a:ln>
        </p:spPr>
        <p:txBody>
          <a:bodyPr wrap="none" rtlCol="0">
            <a:spAutoFit/>
          </a:bodyPr>
          <a:lstStyle/>
          <a:p>
            <a:pPr algn="ctr" eaLnBrk="0" hangingPunct="0">
              <a:lnSpc>
                <a:spcPct val="120000"/>
              </a:lnSpc>
            </a:pPr>
            <a:r>
              <a:rPr lang="en-US" sz="1100" dirty="0">
                <a:solidFill>
                  <a:srgbClr val="FF0000"/>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24%</a:t>
            </a:r>
          </a:p>
        </p:txBody>
      </p:sp>
      <p:cxnSp>
        <p:nvCxnSpPr>
          <p:cNvPr id="14" name="Straight Arrow Connector 13">
            <a:extLst>
              <a:ext uri="{FF2B5EF4-FFF2-40B4-BE49-F238E27FC236}">
                <a16:creationId xmlns:a16="http://schemas.microsoft.com/office/drawing/2014/main" id="{91A6ABA0-BE5F-260B-15BF-975163BEFF1F}"/>
              </a:ext>
            </a:extLst>
          </p:cNvPr>
          <p:cNvCxnSpPr>
            <a:cxnSpLocks/>
          </p:cNvCxnSpPr>
          <p:nvPr/>
        </p:nvCxnSpPr>
        <p:spPr bwMode="auto">
          <a:xfrm>
            <a:off x="4466846" y="1298680"/>
            <a:ext cx="0" cy="355459"/>
          </a:xfrm>
          <a:prstGeom prst="straightConnector1">
            <a:avLst/>
          </a:prstGeom>
          <a:solidFill>
            <a:schemeClr val="accent1"/>
          </a:solidFill>
          <a:ln w="12700" cap="sq" cmpd="sng" algn="ctr">
            <a:solidFill>
              <a:srgbClr val="FF0000"/>
            </a:solidFill>
            <a:prstDash val="solid"/>
            <a:round/>
            <a:headEnd type="triangle"/>
            <a:tailEnd type="triangle"/>
          </a:ln>
          <a:effectLst/>
        </p:spPr>
      </p:cxnSp>
      <p:sp>
        <p:nvSpPr>
          <p:cNvPr id="15" name="TextBox 14">
            <a:extLst>
              <a:ext uri="{FF2B5EF4-FFF2-40B4-BE49-F238E27FC236}">
                <a16:creationId xmlns:a16="http://schemas.microsoft.com/office/drawing/2014/main" id="{2467F624-ACCE-0CE4-F7AC-7306491FA30D}"/>
              </a:ext>
            </a:extLst>
          </p:cNvPr>
          <p:cNvSpPr txBox="1"/>
          <p:nvPr/>
        </p:nvSpPr>
        <p:spPr bwMode="auto">
          <a:xfrm>
            <a:off x="8737789" y="3092977"/>
            <a:ext cx="431529" cy="281872"/>
          </a:xfrm>
          <a:prstGeom prst="rect">
            <a:avLst/>
          </a:prstGeom>
          <a:noFill/>
          <a:ln w="12700" cap="sq">
            <a:noFill/>
            <a:miter lim="800000"/>
            <a:headEnd type="none" w="sm" len="sm"/>
            <a:tailEnd type="none" w="sm" len="sm"/>
          </a:ln>
        </p:spPr>
        <p:txBody>
          <a:bodyPr wrap="none" rtlCol="0">
            <a:spAutoFit/>
          </a:bodyPr>
          <a:lstStyle/>
          <a:p>
            <a:pPr algn="ctr" eaLnBrk="0" hangingPunct="0">
              <a:lnSpc>
                <a:spcPct val="120000"/>
              </a:lnSpc>
            </a:pPr>
            <a:r>
              <a:rPr lang="en-US" sz="1100" dirty="0">
                <a:solidFill>
                  <a:srgbClr val="FF0000"/>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15%</a:t>
            </a:r>
          </a:p>
        </p:txBody>
      </p:sp>
      <p:cxnSp>
        <p:nvCxnSpPr>
          <p:cNvPr id="16" name="Straight Arrow Connector 15">
            <a:extLst>
              <a:ext uri="{FF2B5EF4-FFF2-40B4-BE49-F238E27FC236}">
                <a16:creationId xmlns:a16="http://schemas.microsoft.com/office/drawing/2014/main" id="{29B330E1-E496-1ED7-C996-4EDA5FDE1721}"/>
              </a:ext>
            </a:extLst>
          </p:cNvPr>
          <p:cNvCxnSpPr>
            <a:cxnSpLocks/>
          </p:cNvCxnSpPr>
          <p:nvPr/>
        </p:nvCxnSpPr>
        <p:spPr bwMode="auto">
          <a:xfrm>
            <a:off x="4489120" y="3078406"/>
            <a:ext cx="0" cy="281872"/>
          </a:xfrm>
          <a:prstGeom prst="straightConnector1">
            <a:avLst/>
          </a:prstGeom>
          <a:solidFill>
            <a:schemeClr val="accent1"/>
          </a:solidFill>
          <a:ln w="12700" cap="sq" cmpd="sng" algn="ctr">
            <a:solidFill>
              <a:srgbClr val="FF0000"/>
            </a:solidFill>
            <a:prstDash val="solid"/>
            <a:round/>
            <a:headEnd type="triangle"/>
            <a:tailEnd type="triangle"/>
          </a:ln>
          <a:effectLst/>
        </p:spPr>
      </p:cxnSp>
      <p:cxnSp>
        <p:nvCxnSpPr>
          <p:cNvPr id="22" name="Straight Arrow Connector 21">
            <a:extLst>
              <a:ext uri="{FF2B5EF4-FFF2-40B4-BE49-F238E27FC236}">
                <a16:creationId xmlns:a16="http://schemas.microsoft.com/office/drawing/2014/main" id="{4AA760FA-7F32-F7A7-B78E-75F9C5D2D032}"/>
              </a:ext>
            </a:extLst>
          </p:cNvPr>
          <p:cNvCxnSpPr>
            <a:cxnSpLocks/>
          </p:cNvCxnSpPr>
          <p:nvPr/>
        </p:nvCxnSpPr>
        <p:spPr bwMode="auto">
          <a:xfrm>
            <a:off x="8745520" y="3158806"/>
            <a:ext cx="0" cy="220482"/>
          </a:xfrm>
          <a:prstGeom prst="straightConnector1">
            <a:avLst/>
          </a:prstGeom>
          <a:solidFill>
            <a:schemeClr val="accent1"/>
          </a:solidFill>
          <a:ln w="12700" cap="sq" cmpd="sng" algn="ctr">
            <a:solidFill>
              <a:srgbClr val="FF0000"/>
            </a:solidFill>
            <a:prstDash val="solid"/>
            <a:round/>
            <a:headEnd type="triangle"/>
            <a:tailEnd type="triangle"/>
          </a:ln>
          <a:effectLst/>
        </p:spPr>
      </p:cxnSp>
      <p:cxnSp>
        <p:nvCxnSpPr>
          <p:cNvPr id="24" name="Straight Arrow Connector 23">
            <a:extLst>
              <a:ext uri="{FF2B5EF4-FFF2-40B4-BE49-F238E27FC236}">
                <a16:creationId xmlns:a16="http://schemas.microsoft.com/office/drawing/2014/main" id="{9CA6C6D1-BFAE-2D78-6C89-452337C9AF3E}"/>
              </a:ext>
            </a:extLst>
          </p:cNvPr>
          <p:cNvCxnSpPr>
            <a:cxnSpLocks/>
          </p:cNvCxnSpPr>
          <p:nvPr/>
        </p:nvCxnSpPr>
        <p:spPr bwMode="auto">
          <a:xfrm>
            <a:off x="8704807" y="1020299"/>
            <a:ext cx="0" cy="252476"/>
          </a:xfrm>
          <a:prstGeom prst="straightConnector1">
            <a:avLst/>
          </a:prstGeom>
          <a:solidFill>
            <a:schemeClr val="accent1"/>
          </a:solidFill>
          <a:ln w="12700" cap="sq" cmpd="sng" algn="ctr">
            <a:solidFill>
              <a:srgbClr val="FF0000"/>
            </a:solidFill>
            <a:prstDash val="solid"/>
            <a:round/>
            <a:headEnd type="triangle"/>
            <a:tailEnd type="triangle"/>
          </a:ln>
          <a:effectLst/>
        </p:spPr>
      </p:cxnSp>
      <p:sp>
        <p:nvSpPr>
          <p:cNvPr id="26" name="TextBox 25">
            <a:extLst>
              <a:ext uri="{FF2B5EF4-FFF2-40B4-BE49-F238E27FC236}">
                <a16:creationId xmlns:a16="http://schemas.microsoft.com/office/drawing/2014/main" id="{ABBDCB1F-DF23-B0CF-777C-DC8C9B1E852D}"/>
              </a:ext>
            </a:extLst>
          </p:cNvPr>
          <p:cNvSpPr txBox="1"/>
          <p:nvPr/>
        </p:nvSpPr>
        <p:spPr bwMode="auto">
          <a:xfrm>
            <a:off x="4441550" y="3044225"/>
            <a:ext cx="431529" cy="281872"/>
          </a:xfrm>
          <a:prstGeom prst="rect">
            <a:avLst/>
          </a:prstGeom>
          <a:noFill/>
          <a:ln w="12700" cap="sq">
            <a:noFill/>
            <a:miter lim="800000"/>
            <a:headEnd type="none" w="sm" len="sm"/>
            <a:tailEnd type="none" w="sm" len="sm"/>
          </a:ln>
        </p:spPr>
        <p:txBody>
          <a:bodyPr wrap="none" rtlCol="0">
            <a:spAutoFit/>
          </a:bodyPr>
          <a:lstStyle/>
          <a:p>
            <a:pPr algn="ctr" eaLnBrk="0" hangingPunct="0">
              <a:lnSpc>
                <a:spcPct val="120000"/>
              </a:lnSpc>
            </a:pPr>
            <a:r>
              <a:rPr lang="en-US" sz="1100" dirty="0">
                <a:solidFill>
                  <a:srgbClr val="FF0000"/>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12%</a:t>
            </a:r>
          </a:p>
        </p:txBody>
      </p:sp>
      <p:sp>
        <p:nvSpPr>
          <p:cNvPr id="27" name="TextBox 26">
            <a:extLst>
              <a:ext uri="{FF2B5EF4-FFF2-40B4-BE49-F238E27FC236}">
                <a16:creationId xmlns:a16="http://schemas.microsoft.com/office/drawing/2014/main" id="{44E58F87-8B21-DA0B-C338-5C616BCD8A4A}"/>
              </a:ext>
            </a:extLst>
          </p:cNvPr>
          <p:cNvSpPr txBox="1"/>
          <p:nvPr/>
        </p:nvSpPr>
        <p:spPr bwMode="auto">
          <a:xfrm>
            <a:off x="8689689" y="990903"/>
            <a:ext cx="431529" cy="281872"/>
          </a:xfrm>
          <a:prstGeom prst="rect">
            <a:avLst/>
          </a:prstGeom>
          <a:noFill/>
          <a:ln w="12700" cap="sq">
            <a:noFill/>
            <a:miter lim="800000"/>
            <a:headEnd type="none" w="sm" len="sm"/>
            <a:tailEnd type="none" w="sm" len="sm"/>
          </a:ln>
        </p:spPr>
        <p:txBody>
          <a:bodyPr wrap="none" rtlCol="0">
            <a:spAutoFit/>
          </a:bodyPr>
          <a:lstStyle/>
          <a:p>
            <a:pPr algn="ctr" eaLnBrk="0" hangingPunct="0">
              <a:lnSpc>
                <a:spcPct val="120000"/>
              </a:lnSpc>
            </a:pPr>
            <a:r>
              <a:rPr lang="en-US" sz="1100" dirty="0">
                <a:solidFill>
                  <a:srgbClr val="FF0000"/>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10%</a:t>
            </a:r>
          </a:p>
        </p:txBody>
      </p:sp>
    </p:spTree>
    <p:extLst>
      <p:ext uri="{BB962C8B-B14F-4D97-AF65-F5344CB8AC3E}">
        <p14:creationId xmlns:p14="http://schemas.microsoft.com/office/powerpoint/2010/main" val="16166575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Content Placeholder 1"/>
          <p:cNvSpPr>
            <a:spLocks noGrp="1"/>
          </p:cNvSpPr>
          <p:nvPr>
            <p:ph idx="1"/>
          </p:nvPr>
        </p:nvSpPr>
        <p:spPr>
          <a:xfrm>
            <a:off x="496389" y="586721"/>
            <a:ext cx="7577710" cy="4137061"/>
          </a:xfrm>
        </p:spPr>
        <p:txBody>
          <a:bodyPr/>
          <a:lstStyle/>
          <a:p>
            <a:pPr marL="256699" indent="-256699">
              <a:lnSpc>
                <a:spcPct val="130000"/>
              </a:lnSpc>
            </a:pPr>
            <a:r>
              <a:rPr lang="en-US" b="1" dirty="0">
                <a:solidFill>
                  <a:schemeClr val="accent2"/>
                </a:solidFill>
              </a:rPr>
              <a:t>AMD CPU + AMD GPU + Slingshot (</a:t>
            </a:r>
            <a:r>
              <a:rPr lang="en-US" b="1" dirty="0" err="1">
                <a:solidFill>
                  <a:schemeClr val="accent2"/>
                </a:solidFill>
              </a:rPr>
              <a:t>Frontier@ORNL</a:t>
            </a:r>
            <a:r>
              <a:rPr lang="en-US" b="1" dirty="0">
                <a:solidFill>
                  <a:schemeClr val="accent2"/>
                </a:solidFill>
              </a:rPr>
              <a:t> and </a:t>
            </a:r>
            <a:r>
              <a:rPr lang="en-US" b="1" dirty="0" err="1">
                <a:solidFill>
                  <a:schemeClr val="accent2"/>
                </a:solidFill>
              </a:rPr>
              <a:t>Tioga@LLNL</a:t>
            </a:r>
            <a:r>
              <a:rPr lang="en-US" b="1" dirty="0">
                <a:solidFill>
                  <a:schemeClr val="accent2"/>
                </a:solidFill>
              </a:rPr>
              <a:t>)</a:t>
            </a:r>
          </a:p>
          <a:p>
            <a:pPr marL="556730" lvl="1" indent="-256699">
              <a:lnSpc>
                <a:spcPct val="130000"/>
              </a:lnSpc>
            </a:pPr>
            <a:r>
              <a:rPr lang="en-US" sz="1350" dirty="0">
                <a:solidFill>
                  <a:schemeClr val="accent3"/>
                </a:solidFill>
              </a:rPr>
              <a:t>CPU-based</a:t>
            </a:r>
          </a:p>
          <a:p>
            <a:pPr marL="556730" lvl="1" indent="-256699">
              <a:lnSpc>
                <a:spcPct val="130000"/>
              </a:lnSpc>
            </a:pPr>
            <a:r>
              <a:rPr lang="en-US" sz="1350" b="1" dirty="0">
                <a:solidFill>
                  <a:schemeClr val="accent2"/>
                </a:solidFill>
              </a:rPr>
              <a:t>GPU-based</a:t>
            </a:r>
          </a:p>
          <a:p>
            <a:pPr marL="256699" indent="-256699">
              <a:lnSpc>
                <a:spcPct val="130000"/>
              </a:lnSpc>
            </a:pPr>
            <a:r>
              <a:rPr lang="en-US" dirty="0">
                <a:latin typeface="Calibri"/>
                <a:cs typeface="Calibri"/>
              </a:rPr>
              <a:t>Grace (ARM) CPU + Hopper (NVIDIA GPU) + Slingshot (</a:t>
            </a:r>
            <a:r>
              <a:rPr lang="en-US" dirty="0" err="1">
                <a:latin typeface="Calibri"/>
                <a:cs typeface="Calibri"/>
              </a:rPr>
              <a:t>Isamabard@Bristol</a:t>
            </a:r>
            <a:r>
              <a:rPr lang="en-US" dirty="0">
                <a:latin typeface="Calibri"/>
                <a:cs typeface="Calibri"/>
              </a:rPr>
              <a:t>)</a:t>
            </a:r>
          </a:p>
          <a:p>
            <a:pPr marL="556730" lvl="1" indent="-256699">
              <a:lnSpc>
                <a:spcPct val="130000"/>
              </a:lnSpc>
            </a:pPr>
            <a:r>
              <a:rPr lang="en-US" sz="1350" dirty="0">
                <a:latin typeface="Calibri"/>
                <a:cs typeface="Calibri"/>
              </a:rPr>
              <a:t>CPU-based</a:t>
            </a:r>
          </a:p>
          <a:p>
            <a:pPr marL="556730" lvl="1" indent="-256699">
              <a:lnSpc>
                <a:spcPct val="130000"/>
              </a:lnSpc>
            </a:pPr>
            <a:r>
              <a:rPr lang="en-US" sz="1350" dirty="0">
                <a:latin typeface="Calibri"/>
                <a:cs typeface="Calibri"/>
              </a:rPr>
              <a:t>GPU-based</a:t>
            </a:r>
            <a:endParaRPr lang="en-US" sz="2400" dirty="0"/>
          </a:p>
          <a:p>
            <a:pPr marL="256699" indent="-256699">
              <a:lnSpc>
                <a:spcPct val="130000"/>
              </a:lnSpc>
            </a:pPr>
            <a:r>
              <a:rPr lang="en-US" dirty="0">
                <a:latin typeface="Calibri"/>
                <a:cs typeface="Calibri"/>
              </a:rPr>
              <a:t>Grace (ARM) CPU + Hopper (NVIDIA GPU) + InfiniBand (</a:t>
            </a:r>
            <a:r>
              <a:rPr lang="en-US" dirty="0" err="1">
                <a:latin typeface="Calibri"/>
                <a:cs typeface="Calibri"/>
              </a:rPr>
              <a:t>Vista@TACC</a:t>
            </a:r>
            <a:r>
              <a:rPr lang="en-US" dirty="0">
                <a:latin typeface="Calibri"/>
                <a:cs typeface="Calibri"/>
              </a:rPr>
              <a:t>)</a:t>
            </a:r>
          </a:p>
          <a:p>
            <a:pPr marL="556730" lvl="1" indent="-256699">
              <a:lnSpc>
                <a:spcPct val="130000"/>
              </a:lnSpc>
            </a:pPr>
            <a:r>
              <a:rPr lang="en-US" sz="1350" dirty="0">
                <a:latin typeface="Calibri"/>
                <a:cs typeface="Calibri"/>
              </a:rPr>
              <a:t>CPU-based</a:t>
            </a:r>
          </a:p>
          <a:p>
            <a:pPr marL="256699" indent="-256699">
              <a:lnSpc>
                <a:spcPct val="130000"/>
              </a:lnSpc>
            </a:pPr>
            <a:r>
              <a:rPr lang="en-US" dirty="0">
                <a:latin typeface="Calibri"/>
                <a:cs typeface="Calibri"/>
              </a:rPr>
              <a:t>Intel SPR CPU + Intel GPU + Cornelis Networks (Stampede3@TACC)</a:t>
            </a:r>
          </a:p>
          <a:p>
            <a:pPr marL="556730" lvl="1" indent="-256699">
              <a:lnSpc>
                <a:spcPct val="130000"/>
              </a:lnSpc>
            </a:pPr>
            <a:r>
              <a:rPr lang="en-US" sz="1350" dirty="0">
                <a:latin typeface="Calibri"/>
                <a:cs typeface="Calibri"/>
              </a:rPr>
              <a:t>CPU-based</a:t>
            </a:r>
          </a:p>
          <a:p>
            <a:pPr marL="556730" lvl="1" indent="-256699">
              <a:lnSpc>
                <a:spcPct val="130000"/>
              </a:lnSpc>
            </a:pPr>
            <a:r>
              <a:rPr lang="en-US" sz="1350" dirty="0">
                <a:latin typeface="Calibri"/>
                <a:cs typeface="Calibri"/>
              </a:rPr>
              <a:t>GPU-based</a:t>
            </a:r>
            <a:endParaRPr lang="en-US" sz="2400" dirty="0"/>
          </a:p>
          <a:p>
            <a:pPr marL="0" indent="0">
              <a:lnSpc>
                <a:spcPct val="130000"/>
              </a:lnSpc>
              <a:buNone/>
            </a:pPr>
            <a:endParaRPr lang="en-US" sz="2400" dirty="0"/>
          </a:p>
          <a:p>
            <a:pPr marL="0" indent="0">
              <a:lnSpc>
                <a:spcPct val="130000"/>
              </a:lnSpc>
              <a:buNone/>
            </a:pPr>
            <a:endParaRPr lang="en-US" sz="1500" dirty="0">
              <a:solidFill>
                <a:schemeClr val="bg2"/>
              </a:solidFill>
              <a:latin typeface="Calibri"/>
              <a:cs typeface="Calibri"/>
            </a:endParaRPr>
          </a:p>
        </p:txBody>
      </p:sp>
      <p:sp>
        <p:nvSpPr>
          <p:cNvPr id="20484" name="Title 4"/>
          <p:cNvSpPr>
            <a:spLocks noGrp="1"/>
          </p:cNvSpPr>
          <p:nvPr>
            <p:ph type="title"/>
          </p:nvPr>
        </p:nvSpPr>
        <p:spPr>
          <a:xfrm>
            <a:off x="496389" y="134841"/>
            <a:ext cx="6699328" cy="486734"/>
          </a:xfrm>
        </p:spPr>
        <p:txBody>
          <a:bodyPr lIns="68580" tIns="34290" rIns="68580" bIns="34290" anchor="t"/>
          <a:lstStyle/>
          <a:p>
            <a:r>
              <a:rPr lang="en-US" sz="2100" dirty="0">
                <a:latin typeface="Calibri"/>
                <a:cs typeface="Calibri"/>
              </a:rPr>
              <a:t>Sample Performance Numbers with MVAPICH-Plus 4.0b</a:t>
            </a:r>
            <a:endParaRPr lang="en-US" sz="2100" dirty="0"/>
          </a:p>
        </p:txBody>
      </p:sp>
    </p:spTree>
    <p:extLst>
      <p:ext uri="{BB962C8B-B14F-4D97-AF65-F5344CB8AC3E}">
        <p14:creationId xmlns:p14="http://schemas.microsoft.com/office/powerpoint/2010/main" val="39082213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AFD0EA-4D8B-323C-1F11-CCFA5A7B4B4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C0A39AA-5F6A-E728-D83B-3EBEDC2BE038}"/>
              </a:ext>
            </a:extLst>
          </p:cNvPr>
          <p:cNvSpPr>
            <a:spLocks noGrp="1"/>
          </p:cNvSpPr>
          <p:nvPr>
            <p:ph type="title"/>
          </p:nvPr>
        </p:nvSpPr>
        <p:spPr/>
        <p:txBody>
          <a:bodyPr/>
          <a:lstStyle/>
          <a:p>
            <a:r>
              <a:rPr lang="en-US" sz="2400" dirty="0"/>
              <a:t>MVAPICH-PLUS on Tioga (AMD MI250X) </a:t>
            </a:r>
          </a:p>
        </p:txBody>
      </p:sp>
      <p:graphicFrame>
        <p:nvGraphicFramePr>
          <p:cNvPr id="4" name="Content Placeholder 3">
            <a:extLst>
              <a:ext uri="{FF2B5EF4-FFF2-40B4-BE49-F238E27FC236}">
                <a16:creationId xmlns:a16="http://schemas.microsoft.com/office/drawing/2014/main" id="{B632984B-C8F7-9D8D-65EA-E28165C7245C}"/>
              </a:ext>
            </a:extLst>
          </p:cNvPr>
          <p:cNvGraphicFramePr>
            <a:graphicFrameLocks noGrp="1"/>
          </p:cNvGraphicFramePr>
          <p:nvPr>
            <p:ph idx="1"/>
          </p:nvPr>
        </p:nvGraphicFramePr>
        <p:xfrm>
          <a:off x="383910" y="758600"/>
          <a:ext cx="2724643" cy="184589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ontent Placeholder 3">
            <a:extLst>
              <a:ext uri="{FF2B5EF4-FFF2-40B4-BE49-F238E27FC236}">
                <a16:creationId xmlns:a16="http://schemas.microsoft.com/office/drawing/2014/main" id="{6206A5C0-F1C3-D1F0-D72E-25F32250CBEC}"/>
              </a:ext>
            </a:extLst>
          </p:cNvPr>
          <p:cNvGraphicFramePr>
            <a:graphicFrameLocks/>
          </p:cNvGraphicFramePr>
          <p:nvPr/>
        </p:nvGraphicFramePr>
        <p:xfrm>
          <a:off x="383910" y="2817919"/>
          <a:ext cx="2724643" cy="1845896"/>
        </p:xfrm>
        <a:graphic>
          <a:graphicData uri="http://schemas.openxmlformats.org/drawingml/2006/chart">
            <c:chart xmlns:c="http://schemas.openxmlformats.org/drawingml/2006/chart" xmlns:r="http://schemas.openxmlformats.org/officeDocument/2006/relationships" r:id="rId3"/>
          </a:graphicData>
        </a:graphic>
      </p:graphicFrame>
      <p:sp>
        <p:nvSpPr>
          <p:cNvPr id="6" name="Content Placeholder 1">
            <a:extLst>
              <a:ext uri="{FF2B5EF4-FFF2-40B4-BE49-F238E27FC236}">
                <a16:creationId xmlns:a16="http://schemas.microsoft.com/office/drawing/2014/main" id="{F66D1FB2-95A8-608E-D66E-9EEF88EDD6C7}"/>
              </a:ext>
            </a:extLst>
          </p:cNvPr>
          <p:cNvSpPr txBox="1">
            <a:spLocks/>
          </p:cNvSpPr>
          <p:nvPr/>
        </p:nvSpPr>
        <p:spPr bwMode="auto">
          <a:xfrm>
            <a:off x="331210" y="2571750"/>
            <a:ext cx="2724643" cy="217082"/>
          </a:xfrm>
          <a:prstGeom prst="rect">
            <a:avLst/>
          </a:prstGeom>
          <a:noFill/>
          <a:ln w="9525">
            <a:noFill/>
            <a:miter lim="800000"/>
            <a:headEnd/>
            <a:tailEnd/>
          </a:ln>
        </p:spPr>
        <p:txBody>
          <a:bodyPr vert="horz" wrap="square" lIns="69056" tIns="34529" rIns="69056" bIns="34529" numCol="1" anchor="t" anchorCtr="0" compatLnSpc="1">
            <a:prstTxWarp prst="textNoShape">
              <a:avLst/>
            </a:prstTxWarp>
          </a:bodyPr>
          <a:lstStyle>
            <a:lvl1pPr marL="457189" indent="-457189" algn="l" rtl="0" eaLnBrk="1" fontAlgn="base" hangingPunct="1">
              <a:lnSpc>
                <a:spcPct val="120000"/>
              </a:lnSpc>
              <a:spcBef>
                <a:spcPct val="20000"/>
              </a:spcBef>
              <a:spcAft>
                <a:spcPct val="0"/>
              </a:spcAft>
              <a:buChar char="•"/>
              <a:defRPr kumimoji="1" lang="en-US" sz="2400">
                <a:solidFill>
                  <a:schemeClr val="tx1"/>
                </a:solidFill>
                <a:latin typeface="Calibri" pitchFamily="34" charset="0"/>
                <a:ea typeface="+mn-ea"/>
                <a:cs typeface="Calibri" pitchFamily="34" charset="0"/>
              </a:defRPr>
            </a:lvl1pPr>
            <a:lvl2pPr marL="990575" indent="-380990" algn="l" rtl="0" eaLnBrk="1" fontAlgn="base" hangingPunct="1">
              <a:lnSpc>
                <a:spcPct val="120000"/>
              </a:lnSpc>
              <a:spcBef>
                <a:spcPct val="20000"/>
              </a:spcBef>
              <a:spcAft>
                <a:spcPct val="0"/>
              </a:spcAft>
              <a:buChar char="–"/>
              <a:defRPr kumimoji="1" sz="2133">
                <a:solidFill>
                  <a:schemeClr val="tx1"/>
                </a:solidFill>
                <a:latin typeface="Calibri" pitchFamily="34" charset="0"/>
                <a:cs typeface="Calibri" pitchFamily="34" charset="0"/>
              </a:defRPr>
            </a:lvl2pPr>
            <a:lvl3pPr marL="1523962" indent="-304792" algn="l" rtl="0" eaLnBrk="1" fontAlgn="base" hangingPunct="1">
              <a:lnSpc>
                <a:spcPct val="120000"/>
              </a:lnSpc>
              <a:spcBef>
                <a:spcPct val="20000"/>
              </a:spcBef>
              <a:spcAft>
                <a:spcPct val="0"/>
              </a:spcAft>
              <a:buChar char="•"/>
              <a:defRPr kumimoji="1" sz="1867">
                <a:solidFill>
                  <a:schemeClr val="tx1"/>
                </a:solidFill>
                <a:latin typeface="Calibri" pitchFamily="34" charset="0"/>
                <a:cs typeface="Calibri" pitchFamily="34" charset="0"/>
              </a:defRPr>
            </a:lvl3pPr>
            <a:lvl4pPr marL="2133547" indent="-304792" algn="l" rtl="0" eaLnBrk="1" fontAlgn="base" hangingPunct="1">
              <a:lnSpc>
                <a:spcPct val="120000"/>
              </a:lnSpc>
              <a:spcBef>
                <a:spcPct val="20000"/>
              </a:spcBef>
              <a:spcAft>
                <a:spcPct val="0"/>
              </a:spcAft>
              <a:buChar char="–"/>
              <a:defRPr kumimoji="1" sz="1867">
                <a:solidFill>
                  <a:schemeClr val="tx1"/>
                </a:solidFill>
                <a:latin typeface="Calibri" pitchFamily="34" charset="0"/>
                <a:cs typeface="Calibri" pitchFamily="34" charset="0"/>
              </a:defRPr>
            </a:lvl4pPr>
            <a:lvl5pPr marL="2743131" indent="-304792" algn="l" rtl="0" eaLnBrk="1" fontAlgn="base" hangingPunct="1">
              <a:lnSpc>
                <a:spcPct val="120000"/>
              </a:lnSpc>
              <a:spcBef>
                <a:spcPct val="20000"/>
              </a:spcBef>
              <a:spcAft>
                <a:spcPct val="0"/>
              </a:spcAft>
              <a:buChar char="•"/>
              <a:defRPr kumimoji="1" sz="1867">
                <a:solidFill>
                  <a:schemeClr val="tx1"/>
                </a:solidFill>
                <a:latin typeface="Calibri" pitchFamily="34" charset="0"/>
                <a:cs typeface="Calibri" pitchFamily="34" charset="0"/>
              </a:defRPr>
            </a:lvl5pPr>
            <a:lvl6pPr marL="3352716" indent="-304792" algn="l" rtl="0" eaLnBrk="1" fontAlgn="base" hangingPunct="1">
              <a:spcBef>
                <a:spcPct val="20000"/>
              </a:spcBef>
              <a:spcAft>
                <a:spcPct val="0"/>
              </a:spcAft>
              <a:buChar char="•"/>
              <a:defRPr kumimoji="1" sz="2133">
                <a:solidFill>
                  <a:schemeClr val="tx1"/>
                </a:solidFill>
                <a:latin typeface="+mn-lt"/>
              </a:defRPr>
            </a:lvl6pPr>
            <a:lvl7pPr marL="3962301" indent="-304792" algn="l" rtl="0" eaLnBrk="1" fontAlgn="base" hangingPunct="1">
              <a:spcBef>
                <a:spcPct val="20000"/>
              </a:spcBef>
              <a:spcAft>
                <a:spcPct val="0"/>
              </a:spcAft>
              <a:buChar char="•"/>
              <a:defRPr kumimoji="1" sz="2133">
                <a:solidFill>
                  <a:schemeClr val="tx1"/>
                </a:solidFill>
                <a:latin typeface="+mn-lt"/>
              </a:defRPr>
            </a:lvl7pPr>
            <a:lvl8pPr marL="4571886" indent="-304792" algn="l" rtl="0" eaLnBrk="1" fontAlgn="base" hangingPunct="1">
              <a:spcBef>
                <a:spcPct val="20000"/>
              </a:spcBef>
              <a:spcAft>
                <a:spcPct val="0"/>
              </a:spcAft>
              <a:buChar char="•"/>
              <a:defRPr kumimoji="1" sz="2133">
                <a:solidFill>
                  <a:schemeClr val="tx1"/>
                </a:solidFill>
                <a:latin typeface="+mn-lt"/>
              </a:defRPr>
            </a:lvl8pPr>
            <a:lvl9pPr marL="5181470" indent="-304792" algn="l" rtl="0" eaLnBrk="1" fontAlgn="base" hangingPunct="1">
              <a:spcBef>
                <a:spcPct val="20000"/>
              </a:spcBef>
              <a:spcAft>
                <a:spcPct val="0"/>
              </a:spcAft>
              <a:buChar char="•"/>
              <a:defRPr kumimoji="1" sz="2133">
                <a:solidFill>
                  <a:schemeClr val="tx1"/>
                </a:solidFill>
                <a:latin typeface="+mn-lt"/>
              </a:defRPr>
            </a:lvl9pPr>
          </a:lstStyle>
          <a:p>
            <a:pPr marL="0" indent="0" algn="ctr">
              <a:buNone/>
            </a:pPr>
            <a:r>
              <a:rPr lang="en-US" sz="1000" kern="0" dirty="0">
                <a:solidFill>
                  <a:srgbClr val="C00000"/>
                </a:solidFill>
              </a:rPr>
              <a:t>2 nodes, 1 GPN – Small Message (osu_bibw)</a:t>
            </a:r>
          </a:p>
        </p:txBody>
      </p:sp>
      <p:sp>
        <p:nvSpPr>
          <p:cNvPr id="7" name="Content Placeholder 1">
            <a:extLst>
              <a:ext uri="{FF2B5EF4-FFF2-40B4-BE49-F238E27FC236}">
                <a16:creationId xmlns:a16="http://schemas.microsoft.com/office/drawing/2014/main" id="{87D2C2D0-C1AF-D550-0A8B-8B40DCCAD826}"/>
              </a:ext>
            </a:extLst>
          </p:cNvPr>
          <p:cNvSpPr txBox="1">
            <a:spLocks/>
          </p:cNvSpPr>
          <p:nvPr/>
        </p:nvSpPr>
        <p:spPr bwMode="auto">
          <a:xfrm>
            <a:off x="331209" y="4601982"/>
            <a:ext cx="2724643" cy="217082"/>
          </a:xfrm>
          <a:prstGeom prst="rect">
            <a:avLst/>
          </a:prstGeom>
          <a:noFill/>
          <a:ln w="9525">
            <a:noFill/>
            <a:miter lim="800000"/>
            <a:headEnd/>
            <a:tailEnd/>
          </a:ln>
        </p:spPr>
        <p:txBody>
          <a:bodyPr vert="horz" wrap="square" lIns="69056" tIns="34529" rIns="69056" bIns="34529" numCol="1" anchor="t" anchorCtr="0" compatLnSpc="1">
            <a:prstTxWarp prst="textNoShape">
              <a:avLst/>
            </a:prstTxWarp>
          </a:bodyPr>
          <a:lstStyle>
            <a:lvl1pPr marL="457189" indent="-457189" algn="l" rtl="0" eaLnBrk="1" fontAlgn="base" hangingPunct="1">
              <a:lnSpc>
                <a:spcPct val="120000"/>
              </a:lnSpc>
              <a:spcBef>
                <a:spcPct val="20000"/>
              </a:spcBef>
              <a:spcAft>
                <a:spcPct val="0"/>
              </a:spcAft>
              <a:buChar char="•"/>
              <a:defRPr kumimoji="1" lang="en-US" sz="2400">
                <a:solidFill>
                  <a:schemeClr val="tx1"/>
                </a:solidFill>
                <a:latin typeface="Calibri" pitchFamily="34" charset="0"/>
                <a:ea typeface="+mn-ea"/>
                <a:cs typeface="Calibri" pitchFamily="34" charset="0"/>
              </a:defRPr>
            </a:lvl1pPr>
            <a:lvl2pPr marL="990575" indent="-380990" algn="l" rtl="0" eaLnBrk="1" fontAlgn="base" hangingPunct="1">
              <a:lnSpc>
                <a:spcPct val="120000"/>
              </a:lnSpc>
              <a:spcBef>
                <a:spcPct val="20000"/>
              </a:spcBef>
              <a:spcAft>
                <a:spcPct val="0"/>
              </a:spcAft>
              <a:buChar char="–"/>
              <a:defRPr kumimoji="1" sz="2133">
                <a:solidFill>
                  <a:schemeClr val="tx1"/>
                </a:solidFill>
                <a:latin typeface="Calibri" pitchFamily="34" charset="0"/>
                <a:cs typeface="Calibri" pitchFamily="34" charset="0"/>
              </a:defRPr>
            </a:lvl2pPr>
            <a:lvl3pPr marL="1523962" indent="-304792" algn="l" rtl="0" eaLnBrk="1" fontAlgn="base" hangingPunct="1">
              <a:lnSpc>
                <a:spcPct val="120000"/>
              </a:lnSpc>
              <a:spcBef>
                <a:spcPct val="20000"/>
              </a:spcBef>
              <a:spcAft>
                <a:spcPct val="0"/>
              </a:spcAft>
              <a:buChar char="•"/>
              <a:defRPr kumimoji="1" sz="1867">
                <a:solidFill>
                  <a:schemeClr val="tx1"/>
                </a:solidFill>
                <a:latin typeface="Calibri" pitchFamily="34" charset="0"/>
                <a:cs typeface="Calibri" pitchFamily="34" charset="0"/>
              </a:defRPr>
            </a:lvl3pPr>
            <a:lvl4pPr marL="2133547" indent="-304792" algn="l" rtl="0" eaLnBrk="1" fontAlgn="base" hangingPunct="1">
              <a:lnSpc>
                <a:spcPct val="120000"/>
              </a:lnSpc>
              <a:spcBef>
                <a:spcPct val="20000"/>
              </a:spcBef>
              <a:spcAft>
                <a:spcPct val="0"/>
              </a:spcAft>
              <a:buChar char="–"/>
              <a:defRPr kumimoji="1" sz="1867">
                <a:solidFill>
                  <a:schemeClr val="tx1"/>
                </a:solidFill>
                <a:latin typeface="Calibri" pitchFamily="34" charset="0"/>
                <a:cs typeface="Calibri" pitchFamily="34" charset="0"/>
              </a:defRPr>
            </a:lvl4pPr>
            <a:lvl5pPr marL="2743131" indent="-304792" algn="l" rtl="0" eaLnBrk="1" fontAlgn="base" hangingPunct="1">
              <a:lnSpc>
                <a:spcPct val="120000"/>
              </a:lnSpc>
              <a:spcBef>
                <a:spcPct val="20000"/>
              </a:spcBef>
              <a:spcAft>
                <a:spcPct val="0"/>
              </a:spcAft>
              <a:buChar char="•"/>
              <a:defRPr kumimoji="1" sz="1867">
                <a:solidFill>
                  <a:schemeClr val="tx1"/>
                </a:solidFill>
                <a:latin typeface="Calibri" pitchFamily="34" charset="0"/>
                <a:cs typeface="Calibri" pitchFamily="34" charset="0"/>
              </a:defRPr>
            </a:lvl5pPr>
            <a:lvl6pPr marL="3352716" indent="-304792" algn="l" rtl="0" eaLnBrk="1" fontAlgn="base" hangingPunct="1">
              <a:spcBef>
                <a:spcPct val="20000"/>
              </a:spcBef>
              <a:spcAft>
                <a:spcPct val="0"/>
              </a:spcAft>
              <a:buChar char="•"/>
              <a:defRPr kumimoji="1" sz="2133">
                <a:solidFill>
                  <a:schemeClr val="tx1"/>
                </a:solidFill>
                <a:latin typeface="+mn-lt"/>
              </a:defRPr>
            </a:lvl6pPr>
            <a:lvl7pPr marL="3962301" indent="-304792" algn="l" rtl="0" eaLnBrk="1" fontAlgn="base" hangingPunct="1">
              <a:spcBef>
                <a:spcPct val="20000"/>
              </a:spcBef>
              <a:spcAft>
                <a:spcPct val="0"/>
              </a:spcAft>
              <a:buChar char="•"/>
              <a:defRPr kumimoji="1" sz="2133">
                <a:solidFill>
                  <a:schemeClr val="tx1"/>
                </a:solidFill>
                <a:latin typeface="+mn-lt"/>
              </a:defRPr>
            </a:lvl7pPr>
            <a:lvl8pPr marL="4571886" indent="-304792" algn="l" rtl="0" eaLnBrk="1" fontAlgn="base" hangingPunct="1">
              <a:spcBef>
                <a:spcPct val="20000"/>
              </a:spcBef>
              <a:spcAft>
                <a:spcPct val="0"/>
              </a:spcAft>
              <a:buChar char="•"/>
              <a:defRPr kumimoji="1" sz="2133">
                <a:solidFill>
                  <a:schemeClr val="tx1"/>
                </a:solidFill>
                <a:latin typeface="+mn-lt"/>
              </a:defRPr>
            </a:lvl8pPr>
            <a:lvl9pPr marL="5181470" indent="-304792" algn="l" rtl="0" eaLnBrk="1" fontAlgn="base" hangingPunct="1">
              <a:spcBef>
                <a:spcPct val="20000"/>
              </a:spcBef>
              <a:spcAft>
                <a:spcPct val="0"/>
              </a:spcAft>
              <a:buChar char="•"/>
              <a:defRPr kumimoji="1" sz="2133">
                <a:solidFill>
                  <a:schemeClr val="tx1"/>
                </a:solidFill>
                <a:latin typeface="+mn-lt"/>
              </a:defRPr>
            </a:lvl9pPr>
          </a:lstStyle>
          <a:p>
            <a:pPr marL="0" indent="0" algn="ctr">
              <a:buNone/>
            </a:pPr>
            <a:r>
              <a:rPr lang="en-US" sz="1000" kern="0" dirty="0">
                <a:solidFill>
                  <a:srgbClr val="C00000"/>
                </a:solidFill>
              </a:rPr>
              <a:t>2 nodes, 1 GPN – Large Message (osu_bibw)</a:t>
            </a:r>
          </a:p>
        </p:txBody>
      </p:sp>
      <p:graphicFrame>
        <p:nvGraphicFramePr>
          <p:cNvPr id="8" name="Content Placeholder 3">
            <a:extLst>
              <a:ext uri="{FF2B5EF4-FFF2-40B4-BE49-F238E27FC236}">
                <a16:creationId xmlns:a16="http://schemas.microsoft.com/office/drawing/2014/main" id="{678728E0-3003-F6BD-D5C0-94B734BE78FC}"/>
              </a:ext>
            </a:extLst>
          </p:cNvPr>
          <p:cNvGraphicFramePr>
            <a:graphicFrameLocks/>
          </p:cNvGraphicFramePr>
          <p:nvPr/>
        </p:nvGraphicFramePr>
        <p:xfrm>
          <a:off x="3267867" y="754898"/>
          <a:ext cx="2724644" cy="1845897"/>
        </p:xfrm>
        <a:graphic>
          <a:graphicData uri="http://schemas.openxmlformats.org/drawingml/2006/chart">
            <c:chart xmlns:c="http://schemas.openxmlformats.org/drawingml/2006/chart" xmlns:r="http://schemas.openxmlformats.org/officeDocument/2006/relationships" r:id="rId4"/>
          </a:graphicData>
        </a:graphic>
      </p:graphicFrame>
      <p:cxnSp>
        <p:nvCxnSpPr>
          <p:cNvPr id="9" name="Straight Arrow Connector 8">
            <a:extLst>
              <a:ext uri="{FF2B5EF4-FFF2-40B4-BE49-F238E27FC236}">
                <a16:creationId xmlns:a16="http://schemas.microsoft.com/office/drawing/2014/main" id="{153E751E-00C5-5024-43B5-391AD4225223}"/>
              </a:ext>
            </a:extLst>
          </p:cNvPr>
          <p:cNvCxnSpPr>
            <a:cxnSpLocks/>
          </p:cNvCxnSpPr>
          <p:nvPr/>
        </p:nvCxnSpPr>
        <p:spPr bwMode="auto">
          <a:xfrm>
            <a:off x="2815319" y="971935"/>
            <a:ext cx="0" cy="272249"/>
          </a:xfrm>
          <a:prstGeom prst="straightConnector1">
            <a:avLst/>
          </a:prstGeom>
          <a:solidFill>
            <a:schemeClr val="accent1"/>
          </a:solidFill>
          <a:ln w="12700" cap="sq" cmpd="sng" algn="ctr">
            <a:solidFill>
              <a:srgbClr val="FF0000"/>
            </a:solidFill>
            <a:prstDash val="solid"/>
            <a:round/>
            <a:headEnd type="triangle"/>
            <a:tailEnd type="triangle"/>
          </a:ln>
          <a:effectLst/>
        </p:spPr>
      </p:cxnSp>
      <p:sp>
        <p:nvSpPr>
          <p:cNvPr id="11" name="TextBox 10">
            <a:extLst>
              <a:ext uri="{FF2B5EF4-FFF2-40B4-BE49-F238E27FC236}">
                <a16:creationId xmlns:a16="http://schemas.microsoft.com/office/drawing/2014/main" id="{48941D83-2607-4BD8-736D-58FC395E884C}"/>
              </a:ext>
            </a:extLst>
          </p:cNvPr>
          <p:cNvSpPr txBox="1"/>
          <p:nvPr/>
        </p:nvSpPr>
        <p:spPr bwMode="auto">
          <a:xfrm>
            <a:off x="2311472" y="971935"/>
            <a:ext cx="542135" cy="281872"/>
          </a:xfrm>
          <a:prstGeom prst="rect">
            <a:avLst/>
          </a:prstGeom>
          <a:noFill/>
          <a:ln w="12700" cap="sq">
            <a:noFill/>
            <a:miter lim="800000"/>
            <a:headEnd type="none" w="sm" len="sm"/>
            <a:tailEnd type="none" w="sm" len="sm"/>
          </a:ln>
        </p:spPr>
        <p:txBody>
          <a:bodyPr wrap="square" rtlCol="0">
            <a:spAutoFit/>
          </a:bodyPr>
          <a:lstStyle/>
          <a:p>
            <a:pPr algn="ctr" eaLnBrk="0" hangingPunct="0">
              <a:lnSpc>
                <a:spcPct val="120000"/>
              </a:lnSpc>
            </a:pPr>
            <a:r>
              <a:rPr lang="en-US" sz="1100" dirty="0">
                <a:solidFill>
                  <a:srgbClr val="FF0000"/>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28.1%</a:t>
            </a:r>
          </a:p>
        </p:txBody>
      </p:sp>
      <p:sp>
        <p:nvSpPr>
          <p:cNvPr id="12" name="TextBox 11">
            <a:extLst>
              <a:ext uri="{FF2B5EF4-FFF2-40B4-BE49-F238E27FC236}">
                <a16:creationId xmlns:a16="http://schemas.microsoft.com/office/drawing/2014/main" id="{4E53ED41-83EC-E322-6DF8-4C9D5A6336A7}"/>
              </a:ext>
            </a:extLst>
          </p:cNvPr>
          <p:cNvSpPr txBox="1"/>
          <p:nvPr/>
        </p:nvSpPr>
        <p:spPr bwMode="auto">
          <a:xfrm>
            <a:off x="5366493" y="1210014"/>
            <a:ext cx="542135" cy="281872"/>
          </a:xfrm>
          <a:prstGeom prst="rect">
            <a:avLst/>
          </a:prstGeom>
          <a:noFill/>
          <a:ln w="12700" cap="sq">
            <a:noFill/>
            <a:miter lim="800000"/>
            <a:headEnd type="none" w="sm" len="sm"/>
            <a:tailEnd type="none" w="sm" len="sm"/>
          </a:ln>
        </p:spPr>
        <p:txBody>
          <a:bodyPr wrap="square" rtlCol="0">
            <a:spAutoFit/>
          </a:bodyPr>
          <a:lstStyle/>
          <a:p>
            <a:pPr algn="ctr" eaLnBrk="0" hangingPunct="0">
              <a:lnSpc>
                <a:spcPct val="120000"/>
              </a:lnSpc>
            </a:pPr>
            <a:r>
              <a:rPr lang="en-US" sz="1100" dirty="0">
                <a:solidFill>
                  <a:srgbClr val="FF0000"/>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54.5%</a:t>
            </a:r>
          </a:p>
        </p:txBody>
      </p:sp>
      <p:cxnSp>
        <p:nvCxnSpPr>
          <p:cNvPr id="13" name="Straight Arrow Connector 12">
            <a:extLst>
              <a:ext uri="{FF2B5EF4-FFF2-40B4-BE49-F238E27FC236}">
                <a16:creationId xmlns:a16="http://schemas.microsoft.com/office/drawing/2014/main" id="{6F64D9AF-5DE0-C943-DD76-24A9E8891625}"/>
              </a:ext>
            </a:extLst>
          </p:cNvPr>
          <p:cNvCxnSpPr>
            <a:cxnSpLocks/>
          </p:cNvCxnSpPr>
          <p:nvPr/>
        </p:nvCxnSpPr>
        <p:spPr bwMode="auto">
          <a:xfrm>
            <a:off x="5834486" y="981558"/>
            <a:ext cx="0" cy="633058"/>
          </a:xfrm>
          <a:prstGeom prst="straightConnector1">
            <a:avLst/>
          </a:prstGeom>
          <a:solidFill>
            <a:schemeClr val="accent1"/>
          </a:solidFill>
          <a:ln w="12700" cap="sq" cmpd="sng" algn="ctr">
            <a:solidFill>
              <a:srgbClr val="FF0000"/>
            </a:solidFill>
            <a:prstDash val="solid"/>
            <a:round/>
            <a:headEnd type="triangle"/>
            <a:tailEnd type="triangle"/>
          </a:ln>
          <a:effectLst/>
        </p:spPr>
      </p:cxnSp>
      <p:sp>
        <p:nvSpPr>
          <p:cNvPr id="15" name="Content Placeholder 1">
            <a:extLst>
              <a:ext uri="{FF2B5EF4-FFF2-40B4-BE49-F238E27FC236}">
                <a16:creationId xmlns:a16="http://schemas.microsoft.com/office/drawing/2014/main" id="{77340E36-A332-81D5-E2E1-A581C18069C2}"/>
              </a:ext>
            </a:extLst>
          </p:cNvPr>
          <p:cNvSpPr txBox="1">
            <a:spLocks/>
          </p:cNvSpPr>
          <p:nvPr/>
        </p:nvSpPr>
        <p:spPr bwMode="auto">
          <a:xfrm>
            <a:off x="3267867" y="2571750"/>
            <a:ext cx="2724643" cy="217082"/>
          </a:xfrm>
          <a:prstGeom prst="rect">
            <a:avLst/>
          </a:prstGeom>
          <a:noFill/>
          <a:ln w="9525">
            <a:noFill/>
            <a:miter lim="800000"/>
            <a:headEnd/>
            <a:tailEnd/>
          </a:ln>
        </p:spPr>
        <p:txBody>
          <a:bodyPr vert="horz" wrap="square" lIns="69056" tIns="34529" rIns="69056" bIns="34529" numCol="1" anchor="t" anchorCtr="0" compatLnSpc="1">
            <a:prstTxWarp prst="textNoShape">
              <a:avLst/>
            </a:prstTxWarp>
          </a:bodyPr>
          <a:lstStyle>
            <a:lvl1pPr marL="457189" indent="-457189" algn="l" rtl="0" eaLnBrk="1" fontAlgn="base" hangingPunct="1">
              <a:lnSpc>
                <a:spcPct val="120000"/>
              </a:lnSpc>
              <a:spcBef>
                <a:spcPct val="20000"/>
              </a:spcBef>
              <a:spcAft>
                <a:spcPct val="0"/>
              </a:spcAft>
              <a:buChar char="•"/>
              <a:defRPr kumimoji="1" lang="en-US" sz="2400">
                <a:solidFill>
                  <a:schemeClr val="tx1"/>
                </a:solidFill>
                <a:latin typeface="Calibri" pitchFamily="34" charset="0"/>
                <a:ea typeface="+mn-ea"/>
                <a:cs typeface="Calibri" pitchFamily="34" charset="0"/>
              </a:defRPr>
            </a:lvl1pPr>
            <a:lvl2pPr marL="990575" indent="-380990" algn="l" rtl="0" eaLnBrk="1" fontAlgn="base" hangingPunct="1">
              <a:lnSpc>
                <a:spcPct val="120000"/>
              </a:lnSpc>
              <a:spcBef>
                <a:spcPct val="20000"/>
              </a:spcBef>
              <a:spcAft>
                <a:spcPct val="0"/>
              </a:spcAft>
              <a:buChar char="–"/>
              <a:defRPr kumimoji="1" sz="2133">
                <a:solidFill>
                  <a:schemeClr val="tx1"/>
                </a:solidFill>
                <a:latin typeface="Calibri" pitchFamily="34" charset="0"/>
                <a:cs typeface="Calibri" pitchFamily="34" charset="0"/>
              </a:defRPr>
            </a:lvl2pPr>
            <a:lvl3pPr marL="1523962" indent="-304792" algn="l" rtl="0" eaLnBrk="1" fontAlgn="base" hangingPunct="1">
              <a:lnSpc>
                <a:spcPct val="120000"/>
              </a:lnSpc>
              <a:spcBef>
                <a:spcPct val="20000"/>
              </a:spcBef>
              <a:spcAft>
                <a:spcPct val="0"/>
              </a:spcAft>
              <a:buChar char="•"/>
              <a:defRPr kumimoji="1" sz="1867">
                <a:solidFill>
                  <a:schemeClr val="tx1"/>
                </a:solidFill>
                <a:latin typeface="Calibri" pitchFamily="34" charset="0"/>
                <a:cs typeface="Calibri" pitchFamily="34" charset="0"/>
              </a:defRPr>
            </a:lvl3pPr>
            <a:lvl4pPr marL="2133547" indent="-304792" algn="l" rtl="0" eaLnBrk="1" fontAlgn="base" hangingPunct="1">
              <a:lnSpc>
                <a:spcPct val="120000"/>
              </a:lnSpc>
              <a:spcBef>
                <a:spcPct val="20000"/>
              </a:spcBef>
              <a:spcAft>
                <a:spcPct val="0"/>
              </a:spcAft>
              <a:buChar char="–"/>
              <a:defRPr kumimoji="1" sz="1867">
                <a:solidFill>
                  <a:schemeClr val="tx1"/>
                </a:solidFill>
                <a:latin typeface="Calibri" pitchFamily="34" charset="0"/>
                <a:cs typeface="Calibri" pitchFamily="34" charset="0"/>
              </a:defRPr>
            </a:lvl4pPr>
            <a:lvl5pPr marL="2743131" indent="-304792" algn="l" rtl="0" eaLnBrk="1" fontAlgn="base" hangingPunct="1">
              <a:lnSpc>
                <a:spcPct val="120000"/>
              </a:lnSpc>
              <a:spcBef>
                <a:spcPct val="20000"/>
              </a:spcBef>
              <a:spcAft>
                <a:spcPct val="0"/>
              </a:spcAft>
              <a:buChar char="•"/>
              <a:defRPr kumimoji="1" sz="1867">
                <a:solidFill>
                  <a:schemeClr val="tx1"/>
                </a:solidFill>
                <a:latin typeface="Calibri" pitchFamily="34" charset="0"/>
                <a:cs typeface="Calibri" pitchFamily="34" charset="0"/>
              </a:defRPr>
            </a:lvl5pPr>
            <a:lvl6pPr marL="3352716" indent="-304792" algn="l" rtl="0" eaLnBrk="1" fontAlgn="base" hangingPunct="1">
              <a:spcBef>
                <a:spcPct val="20000"/>
              </a:spcBef>
              <a:spcAft>
                <a:spcPct val="0"/>
              </a:spcAft>
              <a:buChar char="•"/>
              <a:defRPr kumimoji="1" sz="2133">
                <a:solidFill>
                  <a:schemeClr val="tx1"/>
                </a:solidFill>
                <a:latin typeface="+mn-lt"/>
              </a:defRPr>
            </a:lvl6pPr>
            <a:lvl7pPr marL="3962301" indent="-304792" algn="l" rtl="0" eaLnBrk="1" fontAlgn="base" hangingPunct="1">
              <a:spcBef>
                <a:spcPct val="20000"/>
              </a:spcBef>
              <a:spcAft>
                <a:spcPct val="0"/>
              </a:spcAft>
              <a:buChar char="•"/>
              <a:defRPr kumimoji="1" sz="2133">
                <a:solidFill>
                  <a:schemeClr val="tx1"/>
                </a:solidFill>
                <a:latin typeface="+mn-lt"/>
              </a:defRPr>
            </a:lvl7pPr>
            <a:lvl8pPr marL="4571886" indent="-304792" algn="l" rtl="0" eaLnBrk="1" fontAlgn="base" hangingPunct="1">
              <a:spcBef>
                <a:spcPct val="20000"/>
              </a:spcBef>
              <a:spcAft>
                <a:spcPct val="0"/>
              </a:spcAft>
              <a:buChar char="•"/>
              <a:defRPr kumimoji="1" sz="2133">
                <a:solidFill>
                  <a:schemeClr val="tx1"/>
                </a:solidFill>
                <a:latin typeface="+mn-lt"/>
              </a:defRPr>
            </a:lvl8pPr>
            <a:lvl9pPr marL="5181470" indent="-304792" algn="l" rtl="0" eaLnBrk="1" fontAlgn="base" hangingPunct="1">
              <a:spcBef>
                <a:spcPct val="20000"/>
              </a:spcBef>
              <a:spcAft>
                <a:spcPct val="0"/>
              </a:spcAft>
              <a:buChar char="•"/>
              <a:defRPr kumimoji="1" sz="2133">
                <a:solidFill>
                  <a:schemeClr val="tx1"/>
                </a:solidFill>
                <a:latin typeface="+mn-lt"/>
              </a:defRPr>
            </a:lvl9pPr>
          </a:lstStyle>
          <a:p>
            <a:pPr marL="0" indent="0" algn="ctr">
              <a:buNone/>
            </a:pPr>
            <a:r>
              <a:rPr lang="en-US" sz="1000" kern="0" dirty="0">
                <a:solidFill>
                  <a:srgbClr val="C00000"/>
                </a:solidFill>
              </a:rPr>
              <a:t>2 nodes, 1 GPN – Small Message (</a:t>
            </a:r>
            <a:r>
              <a:rPr lang="en-US" sz="1000" kern="0" dirty="0" err="1">
                <a:solidFill>
                  <a:srgbClr val="C00000"/>
                </a:solidFill>
              </a:rPr>
              <a:t>osu_alltoall</a:t>
            </a:r>
            <a:r>
              <a:rPr lang="en-US" sz="1000" kern="0" dirty="0">
                <a:solidFill>
                  <a:srgbClr val="C00000"/>
                </a:solidFill>
              </a:rPr>
              <a:t>)</a:t>
            </a:r>
          </a:p>
        </p:txBody>
      </p:sp>
      <p:graphicFrame>
        <p:nvGraphicFramePr>
          <p:cNvPr id="16" name="Content Placeholder 3">
            <a:extLst>
              <a:ext uri="{FF2B5EF4-FFF2-40B4-BE49-F238E27FC236}">
                <a16:creationId xmlns:a16="http://schemas.microsoft.com/office/drawing/2014/main" id="{774C70E2-2B30-6B22-85A2-135FC7401F55}"/>
              </a:ext>
            </a:extLst>
          </p:cNvPr>
          <p:cNvGraphicFramePr>
            <a:graphicFrameLocks/>
          </p:cNvGraphicFramePr>
          <p:nvPr/>
        </p:nvGraphicFramePr>
        <p:xfrm>
          <a:off x="3267867" y="2870156"/>
          <a:ext cx="2724640" cy="1845897"/>
        </p:xfrm>
        <a:graphic>
          <a:graphicData uri="http://schemas.openxmlformats.org/drawingml/2006/chart">
            <c:chart xmlns:c="http://schemas.openxmlformats.org/drawingml/2006/chart" xmlns:r="http://schemas.openxmlformats.org/officeDocument/2006/relationships" r:id="rId6"/>
          </a:graphicData>
        </a:graphic>
      </p:graphicFrame>
      <p:sp>
        <p:nvSpPr>
          <p:cNvPr id="17" name="Content Placeholder 1">
            <a:extLst>
              <a:ext uri="{FF2B5EF4-FFF2-40B4-BE49-F238E27FC236}">
                <a16:creationId xmlns:a16="http://schemas.microsoft.com/office/drawing/2014/main" id="{0DD2C6AC-5CD2-9846-55C4-A107EEF29E76}"/>
              </a:ext>
            </a:extLst>
          </p:cNvPr>
          <p:cNvSpPr txBox="1">
            <a:spLocks/>
          </p:cNvSpPr>
          <p:nvPr/>
        </p:nvSpPr>
        <p:spPr bwMode="auto">
          <a:xfrm>
            <a:off x="3320568" y="4601982"/>
            <a:ext cx="2724643" cy="217082"/>
          </a:xfrm>
          <a:prstGeom prst="rect">
            <a:avLst/>
          </a:prstGeom>
          <a:noFill/>
          <a:ln w="9525">
            <a:noFill/>
            <a:miter lim="800000"/>
            <a:headEnd/>
            <a:tailEnd/>
          </a:ln>
        </p:spPr>
        <p:txBody>
          <a:bodyPr vert="horz" wrap="square" lIns="69056" tIns="34529" rIns="69056" bIns="34529" numCol="1" anchor="t" anchorCtr="0" compatLnSpc="1">
            <a:prstTxWarp prst="textNoShape">
              <a:avLst/>
            </a:prstTxWarp>
          </a:bodyPr>
          <a:lstStyle>
            <a:lvl1pPr marL="457189" indent="-457189" algn="l" rtl="0" eaLnBrk="1" fontAlgn="base" hangingPunct="1">
              <a:lnSpc>
                <a:spcPct val="120000"/>
              </a:lnSpc>
              <a:spcBef>
                <a:spcPct val="20000"/>
              </a:spcBef>
              <a:spcAft>
                <a:spcPct val="0"/>
              </a:spcAft>
              <a:buChar char="•"/>
              <a:defRPr kumimoji="1" lang="en-US" sz="2400">
                <a:solidFill>
                  <a:schemeClr val="tx1"/>
                </a:solidFill>
                <a:latin typeface="Calibri" pitchFamily="34" charset="0"/>
                <a:ea typeface="+mn-ea"/>
                <a:cs typeface="Calibri" pitchFamily="34" charset="0"/>
              </a:defRPr>
            </a:lvl1pPr>
            <a:lvl2pPr marL="990575" indent="-380990" algn="l" rtl="0" eaLnBrk="1" fontAlgn="base" hangingPunct="1">
              <a:lnSpc>
                <a:spcPct val="120000"/>
              </a:lnSpc>
              <a:spcBef>
                <a:spcPct val="20000"/>
              </a:spcBef>
              <a:spcAft>
                <a:spcPct val="0"/>
              </a:spcAft>
              <a:buChar char="–"/>
              <a:defRPr kumimoji="1" sz="2133">
                <a:solidFill>
                  <a:schemeClr val="tx1"/>
                </a:solidFill>
                <a:latin typeface="Calibri" pitchFamily="34" charset="0"/>
                <a:cs typeface="Calibri" pitchFamily="34" charset="0"/>
              </a:defRPr>
            </a:lvl2pPr>
            <a:lvl3pPr marL="1523962" indent="-304792" algn="l" rtl="0" eaLnBrk="1" fontAlgn="base" hangingPunct="1">
              <a:lnSpc>
                <a:spcPct val="120000"/>
              </a:lnSpc>
              <a:spcBef>
                <a:spcPct val="20000"/>
              </a:spcBef>
              <a:spcAft>
                <a:spcPct val="0"/>
              </a:spcAft>
              <a:buChar char="•"/>
              <a:defRPr kumimoji="1" sz="1867">
                <a:solidFill>
                  <a:schemeClr val="tx1"/>
                </a:solidFill>
                <a:latin typeface="Calibri" pitchFamily="34" charset="0"/>
                <a:cs typeface="Calibri" pitchFamily="34" charset="0"/>
              </a:defRPr>
            </a:lvl3pPr>
            <a:lvl4pPr marL="2133547" indent="-304792" algn="l" rtl="0" eaLnBrk="1" fontAlgn="base" hangingPunct="1">
              <a:lnSpc>
                <a:spcPct val="120000"/>
              </a:lnSpc>
              <a:spcBef>
                <a:spcPct val="20000"/>
              </a:spcBef>
              <a:spcAft>
                <a:spcPct val="0"/>
              </a:spcAft>
              <a:buChar char="–"/>
              <a:defRPr kumimoji="1" sz="1867">
                <a:solidFill>
                  <a:schemeClr val="tx1"/>
                </a:solidFill>
                <a:latin typeface="Calibri" pitchFamily="34" charset="0"/>
                <a:cs typeface="Calibri" pitchFamily="34" charset="0"/>
              </a:defRPr>
            </a:lvl4pPr>
            <a:lvl5pPr marL="2743131" indent="-304792" algn="l" rtl="0" eaLnBrk="1" fontAlgn="base" hangingPunct="1">
              <a:lnSpc>
                <a:spcPct val="120000"/>
              </a:lnSpc>
              <a:spcBef>
                <a:spcPct val="20000"/>
              </a:spcBef>
              <a:spcAft>
                <a:spcPct val="0"/>
              </a:spcAft>
              <a:buChar char="•"/>
              <a:defRPr kumimoji="1" sz="1867">
                <a:solidFill>
                  <a:schemeClr val="tx1"/>
                </a:solidFill>
                <a:latin typeface="Calibri" pitchFamily="34" charset="0"/>
                <a:cs typeface="Calibri" pitchFamily="34" charset="0"/>
              </a:defRPr>
            </a:lvl5pPr>
            <a:lvl6pPr marL="3352716" indent="-304792" algn="l" rtl="0" eaLnBrk="1" fontAlgn="base" hangingPunct="1">
              <a:spcBef>
                <a:spcPct val="20000"/>
              </a:spcBef>
              <a:spcAft>
                <a:spcPct val="0"/>
              </a:spcAft>
              <a:buChar char="•"/>
              <a:defRPr kumimoji="1" sz="2133">
                <a:solidFill>
                  <a:schemeClr val="tx1"/>
                </a:solidFill>
                <a:latin typeface="+mn-lt"/>
              </a:defRPr>
            </a:lvl6pPr>
            <a:lvl7pPr marL="3962301" indent="-304792" algn="l" rtl="0" eaLnBrk="1" fontAlgn="base" hangingPunct="1">
              <a:spcBef>
                <a:spcPct val="20000"/>
              </a:spcBef>
              <a:spcAft>
                <a:spcPct val="0"/>
              </a:spcAft>
              <a:buChar char="•"/>
              <a:defRPr kumimoji="1" sz="2133">
                <a:solidFill>
                  <a:schemeClr val="tx1"/>
                </a:solidFill>
                <a:latin typeface="+mn-lt"/>
              </a:defRPr>
            </a:lvl7pPr>
            <a:lvl8pPr marL="4571886" indent="-304792" algn="l" rtl="0" eaLnBrk="1" fontAlgn="base" hangingPunct="1">
              <a:spcBef>
                <a:spcPct val="20000"/>
              </a:spcBef>
              <a:spcAft>
                <a:spcPct val="0"/>
              </a:spcAft>
              <a:buChar char="•"/>
              <a:defRPr kumimoji="1" sz="2133">
                <a:solidFill>
                  <a:schemeClr val="tx1"/>
                </a:solidFill>
                <a:latin typeface="+mn-lt"/>
              </a:defRPr>
            </a:lvl8pPr>
            <a:lvl9pPr marL="5181470" indent="-304792" algn="l" rtl="0" eaLnBrk="1" fontAlgn="base" hangingPunct="1">
              <a:spcBef>
                <a:spcPct val="20000"/>
              </a:spcBef>
              <a:spcAft>
                <a:spcPct val="0"/>
              </a:spcAft>
              <a:buChar char="•"/>
              <a:defRPr kumimoji="1" sz="2133">
                <a:solidFill>
                  <a:schemeClr val="tx1"/>
                </a:solidFill>
                <a:latin typeface="+mn-lt"/>
              </a:defRPr>
            </a:lvl9pPr>
          </a:lstStyle>
          <a:p>
            <a:pPr marL="0" indent="0" algn="ctr">
              <a:buNone/>
            </a:pPr>
            <a:r>
              <a:rPr lang="en-US" sz="1000" kern="0" dirty="0">
                <a:solidFill>
                  <a:srgbClr val="C00000"/>
                </a:solidFill>
              </a:rPr>
              <a:t>2 nodes, 1 GPN – Large Message (</a:t>
            </a:r>
            <a:r>
              <a:rPr lang="en-US" sz="1000" kern="0" dirty="0" err="1">
                <a:solidFill>
                  <a:srgbClr val="C00000"/>
                </a:solidFill>
              </a:rPr>
              <a:t>osu_alltoall</a:t>
            </a:r>
            <a:r>
              <a:rPr lang="en-US" sz="1000" kern="0" dirty="0">
                <a:solidFill>
                  <a:srgbClr val="C00000"/>
                </a:solidFill>
              </a:rPr>
              <a:t>)</a:t>
            </a:r>
          </a:p>
        </p:txBody>
      </p:sp>
      <p:cxnSp>
        <p:nvCxnSpPr>
          <p:cNvPr id="18" name="Straight Arrow Connector 17">
            <a:extLst>
              <a:ext uri="{FF2B5EF4-FFF2-40B4-BE49-F238E27FC236}">
                <a16:creationId xmlns:a16="http://schemas.microsoft.com/office/drawing/2014/main" id="{D6276485-F524-D400-D714-C9BF72F5649F}"/>
              </a:ext>
            </a:extLst>
          </p:cNvPr>
          <p:cNvCxnSpPr>
            <a:cxnSpLocks/>
          </p:cNvCxnSpPr>
          <p:nvPr/>
        </p:nvCxnSpPr>
        <p:spPr bwMode="auto">
          <a:xfrm>
            <a:off x="4630187" y="3707915"/>
            <a:ext cx="0" cy="246378"/>
          </a:xfrm>
          <a:prstGeom prst="straightConnector1">
            <a:avLst/>
          </a:prstGeom>
          <a:solidFill>
            <a:schemeClr val="accent1"/>
          </a:solidFill>
          <a:ln w="12700" cap="sq" cmpd="sng" algn="ctr">
            <a:solidFill>
              <a:srgbClr val="FF0000"/>
            </a:solidFill>
            <a:prstDash val="solid"/>
            <a:round/>
            <a:headEnd type="triangle"/>
            <a:tailEnd type="triangle"/>
          </a:ln>
          <a:effectLst/>
        </p:spPr>
      </p:cxnSp>
      <p:sp>
        <p:nvSpPr>
          <p:cNvPr id="19" name="TextBox 18">
            <a:extLst>
              <a:ext uri="{FF2B5EF4-FFF2-40B4-BE49-F238E27FC236}">
                <a16:creationId xmlns:a16="http://schemas.microsoft.com/office/drawing/2014/main" id="{BB1444C1-0894-2C3B-D398-092852FF7142}"/>
              </a:ext>
            </a:extLst>
          </p:cNvPr>
          <p:cNvSpPr txBox="1"/>
          <p:nvPr/>
        </p:nvSpPr>
        <p:spPr bwMode="auto">
          <a:xfrm>
            <a:off x="4613711" y="3672421"/>
            <a:ext cx="542135" cy="281872"/>
          </a:xfrm>
          <a:prstGeom prst="rect">
            <a:avLst/>
          </a:prstGeom>
          <a:noFill/>
          <a:ln w="12700" cap="sq">
            <a:noFill/>
            <a:miter lim="800000"/>
            <a:headEnd type="none" w="sm" len="sm"/>
            <a:tailEnd type="none" w="sm" len="sm"/>
          </a:ln>
        </p:spPr>
        <p:txBody>
          <a:bodyPr wrap="square" rtlCol="0">
            <a:spAutoFit/>
          </a:bodyPr>
          <a:lstStyle/>
          <a:p>
            <a:pPr algn="ctr" eaLnBrk="0" hangingPunct="0">
              <a:lnSpc>
                <a:spcPct val="120000"/>
              </a:lnSpc>
            </a:pPr>
            <a:r>
              <a:rPr lang="en-US" sz="1100" dirty="0">
                <a:solidFill>
                  <a:srgbClr val="FF0000"/>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52.6%</a:t>
            </a:r>
          </a:p>
        </p:txBody>
      </p:sp>
      <p:graphicFrame>
        <p:nvGraphicFramePr>
          <p:cNvPr id="21" name="Content Placeholder 3">
            <a:extLst>
              <a:ext uri="{FF2B5EF4-FFF2-40B4-BE49-F238E27FC236}">
                <a16:creationId xmlns:a16="http://schemas.microsoft.com/office/drawing/2014/main" id="{14191EAF-6020-ACD1-5851-789F944E2A99}"/>
              </a:ext>
            </a:extLst>
          </p:cNvPr>
          <p:cNvGraphicFramePr>
            <a:graphicFrameLocks/>
          </p:cNvGraphicFramePr>
          <p:nvPr/>
        </p:nvGraphicFramePr>
        <p:xfrm>
          <a:off x="6151821" y="2817919"/>
          <a:ext cx="2724640" cy="1845896"/>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2" name="Content Placeholder 3">
            <a:extLst>
              <a:ext uri="{FF2B5EF4-FFF2-40B4-BE49-F238E27FC236}">
                <a16:creationId xmlns:a16="http://schemas.microsoft.com/office/drawing/2014/main" id="{B19AE478-A9FC-907A-E903-EF718964CB69}"/>
              </a:ext>
            </a:extLst>
          </p:cNvPr>
          <p:cNvGraphicFramePr>
            <a:graphicFrameLocks/>
          </p:cNvGraphicFramePr>
          <p:nvPr/>
        </p:nvGraphicFramePr>
        <p:xfrm>
          <a:off x="6151816" y="756789"/>
          <a:ext cx="2724645" cy="1845896"/>
        </p:xfrm>
        <a:graphic>
          <a:graphicData uri="http://schemas.openxmlformats.org/drawingml/2006/chart">
            <c:chart xmlns:c="http://schemas.openxmlformats.org/drawingml/2006/chart" xmlns:r="http://schemas.openxmlformats.org/officeDocument/2006/relationships" r:id="rId8"/>
          </a:graphicData>
        </a:graphic>
      </p:graphicFrame>
      <p:cxnSp>
        <p:nvCxnSpPr>
          <p:cNvPr id="23" name="Straight Arrow Connector 22">
            <a:extLst>
              <a:ext uri="{FF2B5EF4-FFF2-40B4-BE49-F238E27FC236}">
                <a16:creationId xmlns:a16="http://schemas.microsoft.com/office/drawing/2014/main" id="{40C5F914-50BF-C712-3EEA-27A36B274907}"/>
              </a:ext>
            </a:extLst>
          </p:cNvPr>
          <p:cNvCxnSpPr>
            <a:cxnSpLocks/>
          </p:cNvCxnSpPr>
          <p:nvPr/>
        </p:nvCxnSpPr>
        <p:spPr bwMode="auto">
          <a:xfrm>
            <a:off x="8709417" y="1083345"/>
            <a:ext cx="0" cy="333563"/>
          </a:xfrm>
          <a:prstGeom prst="straightConnector1">
            <a:avLst/>
          </a:prstGeom>
          <a:solidFill>
            <a:schemeClr val="accent1"/>
          </a:solidFill>
          <a:ln w="12700" cap="sq" cmpd="sng" algn="ctr">
            <a:solidFill>
              <a:srgbClr val="FF0000"/>
            </a:solidFill>
            <a:prstDash val="solid"/>
            <a:round/>
            <a:headEnd type="triangle"/>
            <a:tailEnd type="triangle"/>
          </a:ln>
          <a:effectLst/>
        </p:spPr>
      </p:cxnSp>
      <p:cxnSp>
        <p:nvCxnSpPr>
          <p:cNvPr id="25" name="Straight Arrow Connector 24">
            <a:extLst>
              <a:ext uri="{FF2B5EF4-FFF2-40B4-BE49-F238E27FC236}">
                <a16:creationId xmlns:a16="http://schemas.microsoft.com/office/drawing/2014/main" id="{9172F742-24A9-6E1C-1BE7-1E73EC234930}"/>
              </a:ext>
            </a:extLst>
          </p:cNvPr>
          <p:cNvCxnSpPr>
            <a:cxnSpLocks/>
          </p:cNvCxnSpPr>
          <p:nvPr/>
        </p:nvCxnSpPr>
        <p:spPr bwMode="auto">
          <a:xfrm>
            <a:off x="8707320" y="3212825"/>
            <a:ext cx="0" cy="552756"/>
          </a:xfrm>
          <a:prstGeom prst="straightConnector1">
            <a:avLst/>
          </a:prstGeom>
          <a:solidFill>
            <a:schemeClr val="accent1"/>
          </a:solidFill>
          <a:ln w="12700" cap="sq" cmpd="sng" algn="ctr">
            <a:solidFill>
              <a:srgbClr val="FF0000"/>
            </a:solidFill>
            <a:prstDash val="solid"/>
            <a:round/>
            <a:headEnd type="triangle"/>
            <a:tailEnd type="triangle"/>
          </a:ln>
          <a:effectLst/>
        </p:spPr>
      </p:cxnSp>
      <p:sp>
        <p:nvSpPr>
          <p:cNvPr id="27" name="TextBox 26">
            <a:extLst>
              <a:ext uri="{FF2B5EF4-FFF2-40B4-BE49-F238E27FC236}">
                <a16:creationId xmlns:a16="http://schemas.microsoft.com/office/drawing/2014/main" id="{812FB041-9B0F-0769-69E6-D29D13F10320}"/>
              </a:ext>
            </a:extLst>
          </p:cNvPr>
          <p:cNvSpPr txBox="1"/>
          <p:nvPr/>
        </p:nvSpPr>
        <p:spPr bwMode="auto">
          <a:xfrm>
            <a:off x="8217955" y="1114511"/>
            <a:ext cx="542135" cy="281872"/>
          </a:xfrm>
          <a:prstGeom prst="rect">
            <a:avLst/>
          </a:prstGeom>
          <a:noFill/>
          <a:ln w="12700" cap="sq">
            <a:noFill/>
            <a:miter lim="800000"/>
            <a:headEnd type="none" w="sm" len="sm"/>
            <a:tailEnd type="none" w="sm" len="sm"/>
          </a:ln>
        </p:spPr>
        <p:txBody>
          <a:bodyPr wrap="square" rtlCol="0">
            <a:spAutoFit/>
          </a:bodyPr>
          <a:lstStyle/>
          <a:p>
            <a:pPr algn="ctr" eaLnBrk="0" hangingPunct="0">
              <a:lnSpc>
                <a:spcPct val="120000"/>
              </a:lnSpc>
            </a:pPr>
            <a:r>
              <a:rPr lang="en-US" sz="1100" dirty="0">
                <a:solidFill>
                  <a:srgbClr val="FF0000"/>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33%</a:t>
            </a:r>
          </a:p>
        </p:txBody>
      </p:sp>
      <p:sp>
        <p:nvSpPr>
          <p:cNvPr id="28" name="TextBox 27">
            <a:extLst>
              <a:ext uri="{FF2B5EF4-FFF2-40B4-BE49-F238E27FC236}">
                <a16:creationId xmlns:a16="http://schemas.microsoft.com/office/drawing/2014/main" id="{B3FCD9B8-9FBA-3CF7-6B87-557190DF0865}"/>
              </a:ext>
            </a:extLst>
          </p:cNvPr>
          <p:cNvSpPr txBox="1"/>
          <p:nvPr/>
        </p:nvSpPr>
        <p:spPr bwMode="auto">
          <a:xfrm>
            <a:off x="8288167" y="3390549"/>
            <a:ext cx="542135" cy="281872"/>
          </a:xfrm>
          <a:prstGeom prst="rect">
            <a:avLst/>
          </a:prstGeom>
          <a:noFill/>
          <a:ln w="12700" cap="sq">
            <a:noFill/>
            <a:miter lim="800000"/>
            <a:headEnd type="none" w="sm" len="sm"/>
            <a:tailEnd type="none" w="sm" len="sm"/>
          </a:ln>
        </p:spPr>
        <p:txBody>
          <a:bodyPr wrap="square" rtlCol="0">
            <a:spAutoFit/>
          </a:bodyPr>
          <a:lstStyle/>
          <a:p>
            <a:pPr algn="ctr" eaLnBrk="0" hangingPunct="0">
              <a:lnSpc>
                <a:spcPct val="120000"/>
              </a:lnSpc>
            </a:pPr>
            <a:r>
              <a:rPr lang="en-US" sz="1100" dirty="0">
                <a:solidFill>
                  <a:srgbClr val="FF0000"/>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56%</a:t>
            </a:r>
          </a:p>
        </p:txBody>
      </p:sp>
      <p:sp>
        <p:nvSpPr>
          <p:cNvPr id="29" name="Content Placeholder 1">
            <a:extLst>
              <a:ext uri="{FF2B5EF4-FFF2-40B4-BE49-F238E27FC236}">
                <a16:creationId xmlns:a16="http://schemas.microsoft.com/office/drawing/2014/main" id="{082E4AC8-4606-BF0A-D26F-9E960398687C}"/>
              </a:ext>
            </a:extLst>
          </p:cNvPr>
          <p:cNvSpPr txBox="1">
            <a:spLocks/>
          </p:cNvSpPr>
          <p:nvPr/>
        </p:nvSpPr>
        <p:spPr bwMode="auto">
          <a:xfrm>
            <a:off x="6204524" y="2574031"/>
            <a:ext cx="2724643" cy="217082"/>
          </a:xfrm>
          <a:prstGeom prst="rect">
            <a:avLst/>
          </a:prstGeom>
          <a:noFill/>
          <a:ln w="9525">
            <a:noFill/>
            <a:miter lim="800000"/>
            <a:headEnd/>
            <a:tailEnd/>
          </a:ln>
        </p:spPr>
        <p:txBody>
          <a:bodyPr vert="horz" wrap="square" lIns="69056" tIns="34529" rIns="69056" bIns="34529" numCol="1" anchor="t" anchorCtr="0" compatLnSpc="1">
            <a:prstTxWarp prst="textNoShape">
              <a:avLst/>
            </a:prstTxWarp>
          </a:bodyPr>
          <a:lstStyle>
            <a:lvl1pPr marL="457189" indent="-457189" algn="l" rtl="0" eaLnBrk="1" fontAlgn="base" hangingPunct="1">
              <a:lnSpc>
                <a:spcPct val="120000"/>
              </a:lnSpc>
              <a:spcBef>
                <a:spcPct val="20000"/>
              </a:spcBef>
              <a:spcAft>
                <a:spcPct val="0"/>
              </a:spcAft>
              <a:buChar char="•"/>
              <a:defRPr kumimoji="1" lang="en-US" sz="2400">
                <a:solidFill>
                  <a:schemeClr val="tx1"/>
                </a:solidFill>
                <a:latin typeface="Calibri" pitchFamily="34" charset="0"/>
                <a:ea typeface="+mn-ea"/>
                <a:cs typeface="Calibri" pitchFamily="34" charset="0"/>
              </a:defRPr>
            </a:lvl1pPr>
            <a:lvl2pPr marL="990575" indent="-380990" algn="l" rtl="0" eaLnBrk="1" fontAlgn="base" hangingPunct="1">
              <a:lnSpc>
                <a:spcPct val="120000"/>
              </a:lnSpc>
              <a:spcBef>
                <a:spcPct val="20000"/>
              </a:spcBef>
              <a:spcAft>
                <a:spcPct val="0"/>
              </a:spcAft>
              <a:buChar char="–"/>
              <a:defRPr kumimoji="1" sz="2133">
                <a:solidFill>
                  <a:schemeClr val="tx1"/>
                </a:solidFill>
                <a:latin typeface="Calibri" pitchFamily="34" charset="0"/>
                <a:cs typeface="Calibri" pitchFamily="34" charset="0"/>
              </a:defRPr>
            </a:lvl2pPr>
            <a:lvl3pPr marL="1523962" indent="-304792" algn="l" rtl="0" eaLnBrk="1" fontAlgn="base" hangingPunct="1">
              <a:lnSpc>
                <a:spcPct val="120000"/>
              </a:lnSpc>
              <a:spcBef>
                <a:spcPct val="20000"/>
              </a:spcBef>
              <a:spcAft>
                <a:spcPct val="0"/>
              </a:spcAft>
              <a:buChar char="•"/>
              <a:defRPr kumimoji="1" sz="1867">
                <a:solidFill>
                  <a:schemeClr val="tx1"/>
                </a:solidFill>
                <a:latin typeface="Calibri" pitchFamily="34" charset="0"/>
                <a:cs typeface="Calibri" pitchFamily="34" charset="0"/>
              </a:defRPr>
            </a:lvl3pPr>
            <a:lvl4pPr marL="2133547" indent="-304792" algn="l" rtl="0" eaLnBrk="1" fontAlgn="base" hangingPunct="1">
              <a:lnSpc>
                <a:spcPct val="120000"/>
              </a:lnSpc>
              <a:spcBef>
                <a:spcPct val="20000"/>
              </a:spcBef>
              <a:spcAft>
                <a:spcPct val="0"/>
              </a:spcAft>
              <a:buChar char="–"/>
              <a:defRPr kumimoji="1" sz="1867">
                <a:solidFill>
                  <a:schemeClr val="tx1"/>
                </a:solidFill>
                <a:latin typeface="Calibri" pitchFamily="34" charset="0"/>
                <a:cs typeface="Calibri" pitchFamily="34" charset="0"/>
              </a:defRPr>
            </a:lvl4pPr>
            <a:lvl5pPr marL="2743131" indent="-304792" algn="l" rtl="0" eaLnBrk="1" fontAlgn="base" hangingPunct="1">
              <a:lnSpc>
                <a:spcPct val="120000"/>
              </a:lnSpc>
              <a:spcBef>
                <a:spcPct val="20000"/>
              </a:spcBef>
              <a:spcAft>
                <a:spcPct val="0"/>
              </a:spcAft>
              <a:buChar char="•"/>
              <a:defRPr kumimoji="1" sz="1867">
                <a:solidFill>
                  <a:schemeClr val="tx1"/>
                </a:solidFill>
                <a:latin typeface="Calibri" pitchFamily="34" charset="0"/>
                <a:cs typeface="Calibri" pitchFamily="34" charset="0"/>
              </a:defRPr>
            </a:lvl5pPr>
            <a:lvl6pPr marL="3352716" indent="-304792" algn="l" rtl="0" eaLnBrk="1" fontAlgn="base" hangingPunct="1">
              <a:spcBef>
                <a:spcPct val="20000"/>
              </a:spcBef>
              <a:spcAft>
                <a:spcPct val="0"/>
              </a:spcAft>
              <a:buChar char="•"/>
              <a:defRPr kumimoji="1" sz="2133">
                <a:solidFill>
                  <a:schemeClr val="tx1"/>
                </a:solidFill>
                <a:latin typeface="+mn-lt"/>
              </a:defRPr>
            </a:lvl6pPr>
            <a:lvl7pPr marL="3962301" indent="-304792" algn="l" rtl="0" eaLnBrk="1" fontAlgn="base" hangingPunct="1">
              <a:spcBef>
                <a:spcPct val="20000"/>
              </a:spcBef>
              <a:spcAft>
                <a:spcPct val="0"/>
              </a:spcAft>
              <a:buChar char="•"/>
              <a:defRPr kumimoji="1" sz="2133">
                <a:solidFill>
                  <a:schemeClr val="tx1"/>
                </a:solidFill>
                <a:latin typeface="+mn-lt"/>
              </a:defRPr>
            </a:lvl7pPr>
            <a:lvl8pPr marL="4571886" indent="-304792" algn="l" rtl="0" eaLnBrk="1" fontAlgn="base" hangingPunct="1">
              <a:spcBef>
                <a:spcPct val="20000"/>
              </a:spcBef>
              <a:spcAft>
                <a:spcPct val="0"/>
              </a:spcAft>
              <a:buChar char="•"/>
              <a:defRPr kumimoji="1" sz="2133">
                <a:solidFill>
                  <a:schemeClr val="tx1"/>
                </a:solidFill>
                <a:latin typeface="+mn-lt"/>
              </a:defRPr>
            </a:lvl8pPr>
            <a:lvl9pPr marL="5181470" indent="-304792" algn="l" rtl="0" eaLnBrk="1" fontAlgn="base" hangingPunct="1">
              <a:spcBef>
                <a:spcPct val="20000"/>
              </a:spcBef>
              <a:spcAft>
                <a:spcPct val="0"/>
              </a:spcAft>
              <a:buChar char="•"/>
              <a:defRPr kumimoji="1" sz="2133">
                <a:solidFill>
                  <a:schemeClr val="tx1"/>
                </a:solidFill>
                <a:latin typeface="+mn-lt"/>
              </a:defRPr>
            </a:lvl9pPr>
          </a:lstStyle>
          <a:p>
            <a:pPr marL="0" indent="0" algn="ctr">
              <a:buNone/>
            </a:pPr>
            <a:r>
              <a:rPr lang="en-US" sz="1000" kern="0" dirty="0">
                <a:solidFill>
                  <a:srgbClr val="C00000"/>
                </a:solidFill>
              </a:rPr>
              <a:t>1 nodes, 4 GPN – Small Message (</a:t>
            </a:r>
            <a:r>
              <a:rPr lang="en-US" sz="1000" kern="0" dirty="0" err="1">
                <a:solidFill>
                  <a:srgbClr val="C00000"/>
                </a:solidFill>
              </a:rPr>
              <a:t>osu_allreduce</a:t>
            </a:r>
            <a:r>
              <a:rPr lang="en-US" sz="1000" kern="0" dirty="0">
                <a:solidFill>
                  <a:srgbClr val="C00000"/>
                </a:solidFill>
              </a:rPr>
              <a:t>)</a:t>
            </a:r>
          </a:p>
        </p:txBody>
      </p:sp>
      <p:sp>
        <p:nvSpPr>
          <p:cNvPr id="30" name="Content Placeholder 1">
            <a:extLst>
              <a:ext uri="{FF2B5EF4-FFF2-40B4-BE49-F238E27FC236}">
                <a16:creationId xmlns:a16="http://schemas.microsoft.com/office/drawing/2014/main" id="{1CEA2059-26AB-2654-FBBD-9F6173A2C7C0}"/>
              </a:ext>
            </a:extLst>
          </p:cNvPr>
          <p:cNvSpPr txBox="1">
            <a:spLocks/>
          </p:cNvSpPr>
          <p:nvPr/>
        </p:nvSpPr>
        <p:spPr bwMode="auto">
          <a:xfrm>
            <a:off x="6257223" y="4602545"/>
            <a:ext cx="2724643" cy="217082"/>
          </a:xfrm>
          <a:prstGeom prst="rect">
            <a:avLst/>
          </a:prstGeom>
          <a:noFill/>
          <a:ln w="9525">
            <a:noFill/>
            <a:miter lim="800000"/>
            <a:headEnd/>
            <a:tailEnd/>
          </a:ln>
        </p:spPr>
        <p:txBody>
          <a:bodyPr vert="horz" wrap="square" lIns="69056" tIns="34529" rIns="69056" bIns="34529" numCol="1" anchor="t" anchorCtr="0" compatLnSpc="1">
            <a:prstTxWarp prst="textNoShape">
              <a:avLst/>
            </a:prstTxWarp>
          </a:bodyPr>
          <a:lstStyle>
            <a:lvl1pPr marL="457189" indent="-457189" algn="l" rtl="0" eaLnBrk="1" fontAlgn="base" hangingPunct="1">
              <a:lnSpc>
                <a:spcPct val="120000"/>
              </a:lnSpc>
              <a:spcBef>
                <a:spcPct val="20000"/>
              </a:spcBef>
              <a:spcAft>
                <a:spcPct val="0"/>
              </a:spcAft>
              <a:buChar char="•"/>
              <a:defRPr kumimoji="1" lang="en-US" sz="2400">
                <a:solidFill>
                  <a:schemeClr val="tx1"/>
                </a:solidFill>
                <a:latin typeface="Calibri" pitchFamily="34" charset="0"/>
                <a:ea typeface="+mn-ea"/>
                <a:cs typeface="Calibri" pitchFamily="34" charset="0"/>
              </a:defRPr>
            </a:lvl1pPr>
            <a:lvl2pPr marL="990575" indent="-380990" algn="l" rtl="0" eaLnBrk="1" fontAlgn="base" hangingPunct="1">
              <a:lnSpc>
                <a:spcPct val="120000"/>
              </a:lnSpc>
              <a:spcBef>
                <a:spcPct val="20000"/>
              </a:spcBef>
              <a:spcAft>
                <a:spcPct val="0"/>
              </a:spcAft>
              <a:buChar char="–"/>
              <a:defRPr kumimoji="1" sz="2133">
                <a:solidFill>
                  <a:schemeClr val="tx1"/>
                </a:solidFill>
                <a:latin typeface="Calibri" pitchFamily="34" charset="0"/>
                <a:cs typeface="Calibri" pitchFamily="34" charset="0"/>
              </a:defRPr>
            </a:lvl2pPr>
            <a:lvl3pPr marL="1523962" indent="-304792" algn="l" rtl="0" eaLnBrk="1" fontAlgn="base" hangingPunct="1">
              <a:lnSpc>
                <a:spcPct val="120000"/>
              </a:lnSpc>
              <a:spcBef>
                <a:spcPct val="20000"/>
              </a:spcBef>
              <a:spcAft>
                <a:spcPct val="0"/>
              </a:spcAft>
              <a:buChar char="•"/>
              <a:defRPr kumimoji="1" sz="1867">
                <a:solidFill>
                  <a:schemeClr val="tx1"/>
                </a:solidFill>
                <a:latin typeface="Calibri" pitchFamily="34" charset="0"/>
                <a:cs typeface="Calibri" pitchFamily="34" charset="0"/>
              </a:defRPr>
            </a:lvl3pPr>
            <a:lvl4pPr marL="2133547" indent="-304792" algn="l" rtl="0" eaLnBrk="1" fontAlgn="base" hangingPunct="1">
              <a:lnSpc>
                <a:spcPct val="120000"/>
              </a:lnSpc>
              <a:spcBef>
                <a:spcPct val="20000"/>
              </a:spcBef>
              <a:spcAft>
                <a:spcPct val="0"/>
              </a:spcAft>
              <a:buChar char="–"/>
              <a:defRPr kumimoji="1" sz="1867">
                <a:solidFill>
                  <a:schemeClr val="tx1"/>
                </a:solidFill>
                <a:latin typeface="Calibri" pitchFamily="34" charset="0"/>
                <a:cs typeface="Calibri" pitchFamily="34" charset="0"/>
              </a:defRPr>
            </a:lvl4pPr>
            <a:lvl5pPr marL="2743131" indent="-304792" algn="l" rtl="0" eaLnBrk="1" fontAlgn="base" hangingPunct="1">
              <a:lnSpc>
                <a:spcPct val="120000"/>
              </a:lnSpc>
              <a:spcBef>
                <a:spcPct val="20000"/>
              </a:spcBef>
              <a:spcAft>
                <a:spcPct val="0"/>
              </a:spcAft>
              <a:buChar char="•"/>
              <a:defRPr kumimoji="1" sz="1867">
                <a:solidFill>
                  <a:schemeClr val="tx1"/>
                </a:solidFill>
                <a:latin typeface="Calibri" pitchFamily="34" charset="0"/>
                <a:cs typeface="Calibri" pitchFamily="34" charset="0"/>
              </a:defRPr>
            </a:lvl5pPr>
            <a:lvl6pPr marL="3352716" indent="-304792" algn="l" rtl="0" eaLnBrk="1" fontAlgn="base" hangingPunct="1">
              <a:spcBef>
                <a:spcPct val="20000"/>
              </a:spcBef>
              <a:spcAft>
                <a:spcPct val="0"/>
              </a:spcAft>
              <a:buChar char="•"/>
              <a:defRPr kumimoji="1" sz="2133">
                <a:solidFill>
                  <a:schemeClr val="tx1"/>
                </a:solidFill>
                <a:latin typeface="+mn-lt"/>
              </a:defRPr>
            </a:lvl6pPr>
            <a:lvl7pPr marL="3962301" indent="-304792" algn="l" rtl="0" eaLnBrk="1" fontAlgn="base" hangingPunct="1">
              <a:spcBef>
                <a:spcPct val="20000"/>
              </a:spcBef>
              <a:spcAft>
                <a:spcPct val="0"/>
              </a:spcAft>
              <a:buChar char="•"/>
              <a:defRPr kumimoji="1" sz="2133">
                <a:solidFill>
                  <a:schemeClr val="tx1"/>
                </a:solidFill>
                <a:latin typeface="+mn-lt"/>
              </a:defRPr>
            </a:lvl7pPr>
            <a:lvl8pPr marL="4571886" indent="-304792" algn="l" rtl="0" eaLnBrk="1" fontAlgn="base" hangingPunct="1">
              <a:spcBef>
                <a:spcPct val="20000"/>
              </a:spcBef>
              <a:spcAft>
                <a:spcPct val="0"/>
              </a:spcAft>
              <a:buChar char="•"/>
              <a:defRPr kumimoji="1" sz="2133">
                <a:solidFill>
                  <a:schemeClr val="tx1"/>
                </a:solidFill>
                <a:latin typeface="+mn-lt"/>
              </a:defRPr>
            </a:lvl8pPr>
            <a:lvl9pPr marL="5181470" indent="-304792" algn="l" rtl="0" eaLnBrk="1" fontAlgn="base" hangingPunct="1">
              <a:spcBef>
                <a:spcPct val="20000"/>
              </a:spcBef>
              <a:spcAft>
                <a:spcPct val="0"/>
              </a:spcAft>
              <a:buChar char="•"/>
              <a:defRPr kumimoji="1" sz="2133">
                <a:solidFill>
                  <a:schemeClr val="tx1"/>
                </a:solidFill>
                <a:latin typeface="+mn-lt"/>
              </a:defRPr>
            </a:lvl9pPr>
          </a:lstStyle>
          <a:p>
            <a:pPr marL="0" indent="0" algn="ctr">
              <a:buNone/>
            </a:pPr>
            <a:r>
              <a:rPr lang="en-US" sz="1000" kern="0" dirty="0">
                <a:solidFill>
                  <a:srgbClr val="C00000"/>
                </a:solidFill>
              </a:rPr>
              <a:t>1 nodes, 8 GPN – Small Message (</a:t>
            </a:r>
            <a:r>
              <a:rPr lang="en-US" sz="1000" kern="0" dirty="0" err="1">
                <a:solidFill>
                  <a:srgbClr val="C00000"/>
                </a:solidFill>
              </a:rPr>
              <a:t>osu_allreduce</a:t>
            </a:r>
            <a:r>
              <a:rPr lang="en-US" sz="1000" kern="0" dirty="0">
                <a:solidFill>
                  <a:srgbClr val="C00000"/>
                </a:solidFill>
              </a:rPr>
              <a:t>)</a:t>
            </a:r>
          </a:p>
        </p:txBody>
      </p:sp>
    </p:spTree>
    <p:extLst>
      <p:ext uri="{BB962C8B-B14F-4D97-AF65-F5344CB8AC3E}">
        <p14:creationId xmlns:p14="http://schemas.microsoft.com/office/powerpoint/2010/main" val="3972760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81892" y="515483"/>
            <a:ext cx="7867996" cy="4248618"/>
          </a:xfrm>
        </p:spPr>
        <p:txBody>
          <a:bodyPr/>
          <a:lstStyle/>
          <a:p>
            <a:pPr marL="0" indent="0" algn="ctr">
              <a:buNone/>
            </a:pPr>
            <a:r>
              <a:rPr lang="en-US" sz="2800" b="1" dirty="0">
                <a:latin typeface="Calibri"/>
                <a:cs typeface="Calibri"/>
              </a:rPr>
              <a:t>Computing</a:t>
            </a:r>
            <a:r>
              <a:rPr lang="en-US" sz="2800" dirty="0">
                <a:latin typeface="Calibri"/>
                <a:cs typeface="Calibri"/>
              </a:rPr>
              <a:t> has been evolving over the last three decades with multiple </a:t>
            </a:r>
            <a:r>
              <a:rPr lang="en-US" sz="2800" b="1" dirty="0">
                <a:latin typeface="Calibri"/>
                <a:cs typeface="Calibri"/>
              </a:rPr>
              <a:t>phases:</a:t>
            </a:r>
            <a:endParaRPr lang="en-US" dirty="0"/>
          </a:p>
          <a:p>
            <a:pPr marL="0" indent="0" algn="ctr">
              <a:buNone/>
            </a:pPr>
            <a:endParaRPr lang="en-US" sz="2800" b="1" dirty="0"/>
          </a:p>
        </p:txBody>
      </p:sp>
      <p:sp>
        <p:nvSpPr>
          <p:cNvPr id="3" name="Content Placeholder 1">
            <a:extLst>
              <a:ext uri="{FF2B5EF4-FFF2-40B4-BE49-F238E27FC236}">
                <a16:creationId xmlns:a16="http://schemas.microsoft.com/office/drawing/2014/main" id="{E2E1F80A-D64A-DC98-6FD5-CBD99F49E677}"/>
              </a:ext>
            </a:extLst>
          </p:cNvPr>
          <p:cNvSpPr>
            <a:spLocks noGrp="1"/>
          </p:cNvSpPr>
          <p:nvPr/>
        </p:nvSpPr>
        <p:spPr bwMode="auto">
          <a:xfrm>
            <a:off x="122613" y="1466039"/>
            <a:ext cx="8880763" cy="3290442"/>
          </a:xfrm>
          <a:prstGeom prst="rect">
            <a:avLst/>
          </a:prstGeom>
          <a:noFill/>
          <a:ln w="9525">
            <a:noFill/>
            <a:miter lim="800000"/>
            <a:headEnd/>
            <a:tailEnd/>
          </a:ln>
        </p:spPr>
        <p:txBody>
          <a:bodyPr vert="horz" wrap="square" lIns="92071" tIns="46036" rIns="92071" bIns="46036" numCol="1" anchor="t" anchorCtr="0" compatLnSpc="1">
            <a:prstTxWarp prst="textNoShape">
              <a:avLst/>
            </a:prstTxWarp>
          </a:bodyPr>
          <a:lstStyle>
            <a:lvl1pPr marL="342884" indent="-342884" algn="l" rtl="0" eaLnBrk="0" fontAlgn="base" hangingPunct="0">
              <a:lnSpc>
                <a:spcPct val="120000"/>
              </a:lnSpc>
              <a:spcBef>
                <a:spcPct val="20000"/>
              </a:spcBef>
              <a:spcAft>
                <a:spcPct val="0"/>
              </a:spcAft>
              <a:buChar char="•"/>
              <a:defRPr kumimoji="1" lang="en-US" sz="1800">
                <a:solidFill>
                  <a:schemeClr val="tx1"/>
                </a:solidFill>
                <a:latin typeface="Calibri" pitchFamily="34" charset="0"/>
                <a:ea typeface="+mn-ea"/>
                <a:cs typeface="Calibri" pitchFamily="34" charset="0"/>
              </a:defRPr>
            </a:lvl1pPr>
            <a:lvl2pPr marL="742913" indent="-285736" algn="l" rtl="0" eaLnBrk="0" fontAlgn="base" hangingPunct="0">
              <a:lnSpc>
                <a:spcPct val="120000"/>
              </a:lnSpc>
              <a:spcBef>
                <a:spcPct val="20000"/>
              </a:spcBef>
              <a:spcAft>
                <a:spcPct val="0"/>
              </a:spcAft>
              <a:buChar char="–"/>
              <a:defRPr kumimoji="1" sz="1600">
                <a:solidFill>
                  <a:schemeClr val="tx1"/>
                </a:solidFill>
                <a:latin typeface="Calibri" pitchFamily="34" charset="0"/>
                <a:cs typeface="Calibri" pitchFamily="34" charset="0"/>
              </a:defRPr>
            </a:lvl2pPr>
            <a:lvl3pPr marL="1142944" indent="-228588" algn="l" rtl="0" eaLnBrk="0" fontAlgn="base" hangingPunct="0">
              <a:lnSpc>
                <a:spcPct val="120000"/>
              </a:lnSpc>
              <a:spcBef>
                <a:spcPct val="20000"/>
              </a:spcBef>
              <a:spcAft>
                <a:spcPct val="0"/>
              </a:spcAft>
              <a:buChar char="•"/>
              <a:defRPr kumimoji="1" sz="1400">
                <a:solidFill>
                  <a:schemeClr val="tx1"/>
                </a:solidFill>
                <a:latin typeface="Calibri" pitchFamily="34" charset="0"/>
                <a:cs typeface="Calibri" pitchFamily="34" charset="0"/>
              </a:defRPr>
            </a:lvl3pPr>
            <a:lvl4pPr marL="1600120" indent="-228588" algn="l" rtl="0" eaLnBrk="0" fontAlgn="base" hangingPunct="0">
              <a:lnSpc>
                <a:spcPct val="120000"/>
              </a:lnSpc>
              <a:spcBef>
                <a:spcPct val="20000"/>
              </a:spcBef>
              <a:spcAft>
                <a:spcPct val="0"/>
              </a:spcAft>
              <a:buChar char="–"/>
              <a:defRPr kumimoji="1" sz="1400">
                <a:solidFill>
                  <a:schemeClr val="tx1"/>
                </a:solidFill>
                <a:latin typeface="Calibri" pitchFamily="34" charset="0"/>
                <a:cs typeface="Calibri" pitchFamily="34" charset="0"/>
              </a:defRPr>
            </a:lvl4pPr>
            <a:lvl5pPr marL="2057297" indent="-228588" algn="l" rtl="0" eaLnBrk="0" fontAlgn="base" hangingPunct="0">
              <a:lnSpc>
                <a:spcPct val="120000"/>
              </a:lnSpc>
              <a:spcBef>
                <a:spcPct val="20000"/>
              </a:spcBef>
              <a:spcAft>
                <a:spcPct val="0"/>
              </a:spcAft>
              <a:buChar char="•"/>
              <a:defRPr kumimoji="1" sz="1400">
                <a:solidFill>
                  <a:schemeClr val="tx1"/>
                </a:solidFill>
                <a:latin typeface="Calibri" pitchFamily="34" charset="0"/>
                <a:cs typeface="Calibri" pitchFamily="34" charset="0"/>
              </a:defRPr>
            </a:lvl5pPr>
            <a:lvl6pPr marL="2514474" indent="-228588" algn="l" rtl="0" eaLnBrk="0" fontAlgn="base" hangingPunct="0">
              <a:spcBef>
                <a:spcPct val="20000"/>
              </a:spcBef>
              <a:spcAft>
                <a:spcPct val="0"/>
              </a:spcAft>
              <a:buChar char="•"/>
              <a:defRPr kumimoji="1" sz="1600">
                <a:solidFill>
                  <a:schemeClr val="tx1"/>
                </a:solidFill>
                <a:latin typeface="+mn-lt"/>
              </a:defRPr>
            </a:lvl6pPr>
            <a:lvl7pPr marL="2971652" indent="-228588" algn="l" rtl="0" eaLnBrk="0" fontAlgn="base" hangingPunct="0">
              <a:spcBef>
                <a:spcPct val="20000"/>
              </a:spcBef>
              <a:spcAft>
                <a:spcPct val="0"/>
              </a:spcAft>
              <a:buChar char="•"/>
              <a:defRPr kumimoji="1" sz="1600">
                <a:solidFill>
                  <a:schemeClr val="tx1"/>
                </a:solidFill>
                <a:latin typeface="+mn-lt"/>
              </a:defRPr>
            </a:lvl7pPr>
            <a:lvl8pPr marL="3428829" indent="-228588" algn="l" rtl="0" eaLnBrk="0" fontAlgn="base" hangingPunct="0">
              <a:spcBef>
                <a:spcPct val="20000"/>
              </a:spcBef>
              <a:spcAft>
                <a:spcPct val="0"/>
              </a:spcAft>
              <a:buChar char="•"/>
              <a:defRPr kumimoji="1" sz="1600">
                <a:solidFill>
                  <a:schemeClr val="tx1"/>
                </a:solidFill>
                <a:latin typeface="+mn-lt"/>
              </a:defRPr>
            </a:lvl8pPr>
            <a:lvl9pPr marL="3886006" indent="-228588" algn="l" rtl="0" eaLnBrk="0" fontAlgn="base" hangingPunct="0">
              <a:spcBef>
                <a:spcPct val="20000"/>
              </a:spcBef>
              <a:spcAft>
                <a:spcPct val="0"/>
              </a:spcAft>
              <a:buChar char="•"/>
              <a:defRPr kumimoji="1" sz="1600">
                <a:solidFill>
                  <a:schemeClr val="tx1"/>
                </a:solidFill>
                <a:latin typeface="+mn-lt"/>
              </a:defRPr>
            </a:lvl9pPr>
          </a:lstStyle>
          <a:p>
            <a:pPr marL="0" indent="0">
              <a:buNone/>
            </a:pPr>
            <a:endParaRPr lang="en-US" sz="2800" dirty="0"/>
          </a:p>
          <a:p>
            <a:pPr marL="342265" indent="-342265">
              <a:buFont typeface="Arial" panose="020B0604020202020204" pitchFamily="34" charset="0"/>
              <a:buChar char="•"/>
            </a:pPr>
            <a:r>
              <a:rPr lang="en-US" sz="2800" b="1" dirty="0">
                <a:latin typeface="Calibri"/>
                <a:cs typeface="Calibri"/>
              </a:rPr>
              <a:t>Phase 1 (1975-): </a:t>
            </a:r>
            <a:r>
              <a:rPr lang="en-US" sz="2400" b="1" dirty="0">
                <a:latin typeface="Calibri"/>
                <a:cs typeface="Calibri"/>
              </a:rPr>
              <a:t>Scientific Computing/HPC</a:t>
            </a:r>
          </a:p>
          <a:p>
            <a:pPr marL="342265" indent="-342265">
              <a:buFont typeface="Arial" panose="020B0604020202020204" pitchFamily="34" charset="0"/>
              <a:buChar char="•"/>
            </a:pPr>
            <a:r>
              <a:rPr lang="en-US" sz="2800" b="1" dirty="0">
                <a:latin typeface="Calibri"/>
                <a:cs typeface="Calibri"/>
              </a:rPr>
              <a:t>Phase 2 (2000-): </a:t>
            </a:r>
            <a:r>
              <a:rPr lang="en-US" sz="2400" b="1" dirty="0">
                <a:latin typeface="Calibri"/>
                <a:cs typeface="Calibri"/>
              </a:rPr>
              <a:t>HPC + Big Data Analytics</a:t>
            </a:r>
          </a:p>
          <a:p>
            <a:pPr marL="342265" indent="-342265">
              <a:buFont typeface="Arial" panose="020B0604020202020204" pitchFamily="34" charset="0"/>
              <a:buChar char="•"/>
            </a:pPr>
            <a:r>
              <a:rPr lang="en-US" sz="2800" b="1" dirty="0">
                <a:latin typeface="Calibri"/>
                <a:cs typeface="Calibri"/>
              </a:rPr>
              <a:t>Phase 3: (2010-): </a:t>
            </a:r>
            <a:r>
              <a:rPr lang="en-US" sz="2400" b="1" dirty="0">
                <a:latin typeface="Calibri"/>
                <a:cs typeface="Calibri"/>
              </a:rPr>
              <a:t>HPC + AI (Machine Learning/</a:t>
            </a:r>
            <a:r>
              <a:rPr lang="en-US" sz="2400" dirty="0">
                <a:latin typeface="Calibri"/>
                <a:cs typeface="Calibri"/>
              </a:rPr>
              <a:t>Deep Learning</a:t>
            </a:r>
            <a:r>
              <a:rPr lang="en-US" sz="2400" b="1" dirty="0">
                <a:latin typeface="Calibri"/>
                <a:cs typeface="Calibri"/>
              </a:rPr>
              <a:t>)</a:t>
            </a:r>
          </a:p>
          <a:p>
            <a:pPr marL="0" indent="0" algn="ctr">
              <a:buNone/>
            </a:pPr>
            <a:endParaRPr lang="en-US" sz="2800" b="1" dirty="0"/>
          </a:p>
        </p:txBody>
      </p:sp>
    </p:spTree>
    <p:extLst>
      <p:ext uri="{BB962C8B-B14F-4D97-AF65-F5344CB8AC3E}">
        <p14:creationId xmlns:p14="http://schemas.microsoft.com/office/powerpoint/2010/main" val="32714020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 name="Content Placeholder 3">
            <a:extLst>
              <a:ext uri="{FF2B5EF4-FFF2-40B4-BE49-F238E27FC236}">
                <a16:creationId xmlns:a16="http://schemas.microsoft.com/office/drawing/2014/main" id="{B089672F-A33C-2DC7-919E-95806492CE03}"/>
              </a:ext>
            </a:extLst>
          </p:cNvPr>
          <p:cNvGraphicFramePr>
            <a:graphicFrameLocks/>
          </p:cNvGraphicFramePr>
          <p:nvPr/>
        </p:nvGraphicFramePr>
        <p:xfrm>
          <a:off x="5109417" y="657935"/>
          <a:ext cx="2724645" cy="184589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1" name="Content Placeholder 3">
            <a:extLst>
              <a:ext uri="{FF2B5EF4-FFF2-40B4-BE49-F238E27FC236}">
                <a16:creationId xmlns:a16="http://schemas.microsoft.com/office/drawing/2014/main" id="{018CEE67-F56A-A2C9-2DE0-DCE7EE4C66BB}"/>
              </a:ext>
            </a:extLst>
          </p:cNvPr>
          <p:cNvGraphicFramePr>
            <a:graphicFrameLocks/>
          </p:cNvGraphicFramePr>
          <p:nvPr/>
        </p:nvGraphicFramePr>
        <p:xfrm>
          <a:off x="1307319" y="657935"/>
          <a:ext cx="2724640" cy="1845896"/>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a:extLst>
              <a:ext uri="{FF2B5EF4-FFF2-40B4-BE49-F238E27FC236}">
                <a16:creationId xmlns:a16="http://schemas.microsoft.com/office/drawing/2014/main" id="{831FBE27-025C-893B-9938-C2192E992B25}"/>
              </a:ext>
            </a:extLst>
          </p:cNvPr>
          <p:cNvSpPr>
            <a:spLocks noGrp="1"/>
          </p:cNvSpPr>
          <p:nvPr>
            <p:ph type="title"/>
          </p:nvPr>
        </p:nvSpPr>
        <p:spPr/>
        <p:txBody>
          <a:bodyPr/>
          <a:lstStyle/>
          <a:p>
            <a:r>
              <a:rPr lang="en-US" sz="2400" dirty="0"/>
              <a:t>MVAPICH-PLUS on Frontier (AMD MI250X) </a:t>
            </a:r>
          </a:p>
        </p:txBody>
      </p:sp>
      <p:graphicFrame>
        <p:nvGraphicFramePr>
          <p:cNvPr id="21" name="Content Placeholder 3">
            <a:extLst>
              <a:ext uri="{FF2B5EF4-FFF2-40B4-BE49-F238E27FC236}">
                <a16:creationId xmlns:a16="http://schemas.microsoft.com/office/drawing/2014/main" id="{0FEF8F78-6CEE-EA98-3BE6-1AAB9519D7B2}"/>
              </a:ext>
            </a:extLst>
          </p:cNvPr>
          <p:cNvGraphicFramePr>
            <a:graphicFrameLocks/>
          </p:cNvGraphicFramePr>
          <p:nvPr/>
        </p:nvGraphicFramePr>
        <p:xfrm>
          <a:off x="1307972" y="2719065"/>
          <a:ext cx="2724640" cy="1845896"/>
        </p:xfrm>
        <a:graphic>
          <a:graphicData uri="http://schemas.openxmlformats.org/drawingml/2006/chart">
            <c:chart xmlns:c="http://schemas.openxmlformats.org/drawingml/2006/chart" xmlns:r="http://schemas.openxmlformats.org/officeDocument/2006/relationships" r:id="rId4"/>
          </a:graphicData>
        </a:graphic>
      </p:graphicFrame>
      <p:cxnSp>
        <p:nvCxnSpPr>
          <p:cNvPr id="23" name="Straight Arrow Connector 22">
            <a:extLst>
              <a:ext uri="{FF2B5EF4-FFF2-40B4-BE49-F238E27FC236}">
                <a16:creationId xmlns:a16="http://schemas.microsoft.com/office/drawing/2014/main" id="{CFD98BF8-B0D1-577E-7CE0-D065D2E63626}"/>
              </a:ext>
            </a:extLst>
          </p:cNvPr>
          <p:cNvCxnSpPr>
            <a:cxnSpLocks/>
          </p:cNvCxnSpPr>
          <p:nvPr/>
        </p:nvCxnSpPr>
        <p:spPr bwMode="auto">
          <a:xfrm flipH="1">
            <a:off x="3863471" y="902111"/>
            <a:ext cx="2097" cy="720741"/>
          </a:xfrm>
          <a:prstGeom prst="straightConnector1">
            <a:avLst/>
          </a:prstGeom>
          <a:solidFill>
            <a:schemeClr val="accent1"/>
          </a:solidFill>
          <a:ln w="12700" cap="sq" cmpd="sng" algn="ctr">
            <a:solidFill>
              <a:srgbClr val="FF0000"/>
            </a:solidFill>
            <a:prstDash val="solid"/>
            <a:round/>
            <a:headEnd type="triangle"/>
            <a:tailEnd type="triangle"/>
          </a:ln>
          <a:effectLst/>
        </p:spPr>
      </p:cxnSp>
      <p:sp>
        <p:nvSpPr>
          <p:cNvPr id="27" name="TextBox 26">
            <a:extLst>
              <a:ext uri="{FF2B5EF4-FFF2-40B4-BE49-F238E27FC236}">
                <a16:creationId xmlns:a16="http://schemas.microsoft.com/office/drawing/2014/main" id="{AFA5522D-603B-477A-8044-40C5D9FDA05E}"/>
              </a:ext>
            </a:extLst>
          </p:cNvPr>
          <p:cNvSpPr txBox="1"/>
          <p:nvPr/>
        </p:nvSpPr>
        <p:spPr bwMode="auto">
          <a:xfrm>
            <a:off x="3757485" y="1068653"/>
            <a:ext cx="542135" cy="281872"/>
          </a:xfrm>
          <a:prstGeom prst="rect">
            <a:avLst/>
          </a:prstGeom>
          <a:noFill/>
          <a:ln w="12700" cap="sq">
            <a:noFill/>
            <a:miter lim="800000"/>
            <a:headEnd type="none" w="sm" len="sm"/>
            <a:tailEnd type="none" w="sm" len="sm"/>
          </a:ln>
        </p:spPr>
        <p:txBody>
          <a:bodyPr wrap="square" rtlCol="0">
            <a:spAutoFit/>
          </a:bodyPr>
          <a:lstStyle/>
          <a:p>
            <a:pPr algn="ctr" eaLnBrk="0" hangingPunct="0">
              <a:lnSpc>
                <a:spcPct val="120000"/>
              </a:lnSpc>
            </a:pPr>
            <a:r>
              <a:rPr lang="en-US" sz="1100" dirty="0">
                <a:solidFill>
                  <a:srgbClr val="FF0000"/>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62%</a:t>
            </a:r>
          </a:p>
        </p:txBody>
      </p:sp>
      <p:sp>
        <p:nvSpPr>
          <p:cNvPr id="29" name="Content Placeholder 1">
            <a:extLst>
              <a:ext uri="{FF2B5EF4-FFF2-40B4-BE49-F238E27FC236}">
                <a16:creationId xmlns:a16="http://schemas.microsoft.com/office/drawing/2014/main" id="{8101BE8A-D57E-35DF-9A56-7ADE413FA83A}"/>
              </a:ext>
            </a:extLst>
          </p:cNvPr>
          <p:cNvSpPr txBox="1">
            <a:spLocks/>
          </p:cNvSpPr>
          <p:nvPr/>
        </p:nvSpPr>
        <p:spPr bwMode="auto">
          <a:xfrm>
            <a:off x="1360675" y="2475177"/>
            <a:ext cx="2724643" cy="217082"/>
          </a:xfrm>
          <a:prstGeom prst="rect">
            <a:avLst/>
          </a:prstGeom>
          <a:noFill/>
          <a:ln w="9525">
            <a:noFill/>
            <a:miter lim="800000"/>
            <a:headEnd/>
            <a:tailEnd/>
          </a:ln>
        </p:spPr>
        <p:txBody>
          <a:bodyPr vert="horz" wrap="square" lIns="69056" tIns="34529" rIns="69056" bIns="34529" numCol="1" anchor="t" anchorCtr="0" compatLnSpc="1">
            <a:prstTxWarp prst="textNoShape">
              <a:avLst/>
            </a:prstTxWarp>
          </a:bodyPr>
          <a:lstStyle>
            <a:lvl1pPr marL="457189" indent="-457189" algn="l" rtl="0" eaLnBrk="1" fontAlgn="base" hangingPunct="1">
              <a:lnSpc>
                <a:spcPct val="120000"/>
              </a:lnSpc>
              <a:spcBef>
                <a:spcPct val="20000"/>
              </a:spcBef>
              <a:spcAft>
                <a:spcPct val="0"/>
              </a:spcAft>
              <a:buChar char="•"/>
              <a:defRPr kumimoji="1" lang="en-US" sz="2400">
                <a:solidFill>
                  <a:schemeClr val="tx1"/>
                </a:solidFill>
                <a:latin typeface="Calibri" pitchFamily="34" charset="0"/>
                <a:ea typeface="+mn-ea"/>
                <a:cs typeface="Calibri" pitchFamily="34" charset="0"/>
              </a:defRPr>
            </a:lvl1pPr>
            <a:lvl2pPr marL="990575" indent="-380990" algn="l" rtl="0" eaLnBrk="1" fontAlgn="base" hangingPunct="1">
              <a:lnSpc>
                <a:spcPct val="120000"/>
              </a:lnSpc>
              <a:spcBef>
                <a:spcPct val="20000"/>
              </a:spcBef>
              <a:spcAft>
                <a:spcPct val="0"/>
              </a:spcAft>
              <a:buChar char="–"/>
              <a:defRPr kumimoji="1" sz="2133">
                <a:solidFill>
                  <a:schemeClr val="tx1"/>
                </a:solidFill>
                <a:latin typeface="Calibri" pitchFamily="34" charset="0"/>
                <a:cs typeface="Calibri" pitchFamily="34" charset="0"/>
              </a:defRPr>
            </a:lvl2pPr>
            <a:lvl3pPr marL="1523962" indent="-304792" algn="l" rtl="0" eaLnBrk="1" fontAlgn="base" hangingPunct="1">
              <a:lnSpc>
                <a:spcPct val="120000"/>
              </a:lnSpc>
              <a:spcBef>
                <a:spcPct val="20000"/>
              </a:spcBef>
              <a:spcAft>
                <a:spcPct val="0"/>
              </a:spcAft>
              <a:buChar char="•"/>
              <a:defRPr kumimoji="1" sz="1867">
                <a:solidFill>
                  <a:schemeClr val="tx1"/>
                </a:solidFill>
                <a:latin typeface="Calibri" pitchFamily="34" charset="0"/>
                <a:cs typeface="Calibri" pitchFamily="34" charset="0"/>
              </a:defRPr>
            </a:lvl3pPr>
            <a:lvl4pPr marL="2133547" indent="-304792" algn="l" rtl="0" eaLnBrk="1" fontAlgn="base" hangingPunct="1">
              <a:lnSpc>
                <a:spcPct val="120000"/>
              </a:lnSpc>
              <a:spcBef>
                <a:spcPct val="20000"/>
              </a:spcBef>
              <a:spcAft>
                <a:spcPct val="0"/>
              </a:spcAft>
              <a:buChar char="–"/>
              <a:defRPr kumimoji="1" sz="1867">
                <a:solidFill>
                  <a:schemeClr val="tx1"/>
                </a:solidFill>
                <a:latin typeface="Calibri" pitchFamily="34" charset="0"/>
                <a:cs typeface="Calibri" pitchFamily="34" charset="0"/>
              </a:defRPr>
            </a:lvl4pPr>
            <a:lvl5pPr marL="2743131" indent="-304792" algn="l" rtl="0" eaLnBrk="1" fontAlgn="base" hangingPunct="1">
              <a:lnSpc>
                <a:spcPct val="120000"/>
              </a:lnSpc>
              <a:spcBef>
                <a:spcPct val="20000"/>
              </a:spcBef>
              <a:spcAft>
                <a:spcPct val="0"/>
              </a:spcAft>
              <a:buChar char="•"/>
              <a:defRPr kumimoji="1" sz="1867">
                <a:solidFill>
                  <a:schemeClr val="tx1"/>
                </a:solidFill>
                <a:latin typeface="Calibri" pitchFamily="34" charset="0"/>
                <a:cs typeface="Calibri" pitchFamily="34" charset="0"/>
              </a:defRPr>
            </a:lvl5pPr>
            <a:lvl6pPr marL="3352716" indent="-304792" algn="l" rtl="0" eaLnBrk="1" fontAlgn="base" hangingPunct="1">
              <a:spcBef>
                <a:spcPct val="20000"/>
              </a:spcBef>
              <a:spcAft>
                <a:spcPct val="0"/>
              </a:spcAft>
              <a:buChar char="•"/>
              <a:defRPr kumimoji="1" sz="2133">
                <a:solidFill>
                  <a:schemeClr val="tx1"/>
                </a:solidFill>
                <a:latin typeface="+mn-lt"/>
              </a:defRPr>
            </a:lvl6pPr>
            <a:lvl7pPr marL="3962301" indent="-304792" algn="l" rtl="0" eaLnBrk="1" fontAlgn="base" hangingPunct="1">
              <a:spcBef>
                <a:spcPct val="20000"/>
              </a:spcBef>
              <a:spcAft>
                <a:spcPct val="0"/>
              </a:spcAft>
              <a:buChar char="•"/>
              <a:defRPr kumimoji="1" sz="2133">
                <a:solidFill>
                  <a:schemeClr val="tx1"/>
                </a:solidFill>
                <a:latin typeface="+mn-lt"/>
              </a:defRPr>
            </a:lvl7pPr>
            <a:lvl8pPr marL="4571886" indent="-304792" algn="l" rtl="0" eaLnBrk="1" fontAlgn="base" hangingPunct="1">
              <a:spcBef>
                <a:spcPct val="20000"/>
              </a:spcBef>
              <a:spcAft>
                <a:spcPct val="0"/>
              </a:spcAft>
              <a:buChar char="•"/>
              <a:defRPr kumimoji="1" sz="2133">
                <a:solidFill>
                  <a:schemeClr val="tx1"/>
                </a:solidFill>
                <a:latin typeface="+mn-lt"/>
              </a:defRPr>
            </a:lvl8pPr>
            <a:lvl9pPr marL="5181470" indent="-304792" algn="l" rtl="0" eaLnBrk="1" fontAlgn="base" hangingPunct="1">
              <a:spcBef>
                <a:spcPct val="20000"/>
              </a:spcBef>
              <a:spcAft>
                <a:spcPct val="0"/>
              </a:spcAft>
              <a:buChar char="•"/>
              <a:defRPr kumimoji="1" sz="2133">
                <a:solidFill>
                  <a:schemeClr val="tx1"/>
                </a:solidFill>
                <a:latin typeface="+mn-lt"/>
              </a:defRPr>
            </a:lvl9pPr>
          </a:lstStyle>
          <a:p>
            <a:pPr marL="0" indent="0" algn="ctr">
              <a:buNone/>
            </a:pPr>
            <a:r>
              <a:rPr lang="en-US" sz="1000" kern="0" dirty="0">
                <a:solidFill>
                  <a:srgbClr val="C00000"/>
                </a:solidFill>
              </a:rPr>
              <a:t>1 nodes, 8 GPN – Small Message (</a:t>
            </a:r>
            <a:r>
              <a:rPr lang="en-US" sz="1000" kern="0" dirty="0" err="1">
                <a:solidFill>
                  <a:srgbClr val="C00000"/>
                </a:solidFill>
              </a:rPr>
              <a:t>osu_allreduce</a:t>
            </a:r>
            <a:r>
              <a:rPr lang="en-US" sz="1000" kern="0" dirty="0">
                <a:solidFill>
                  <a:srgbClr val="C00000"/>
                </a:solidFill>
              </a:rPr>
              <a:t>)</a:t>
            </a:r>
          </a:p>
        </p:txBody>
      </p:sp>
      <p:sp>
        <p:nvSpPr>
          <p:cNvPr id="30" name="Content Placeholder 1">
            <a:extLst>
              <a:ext uri="{FF2B5EF4-FFF2-40B4-BE49-F238E27FC236}">
                <a16:creationId xmlns:a16="http://schemas.microsoft.com/office/drawing/2014/main" id="{0D374B83-D603-98EA-6F5F-D2E76FC50DFF}"/>
              </a:ext>
            </a:extLst>
          </p:cNvPr>
          <p:cNvSpPr txBox="1">
            <a:spLocks/>
          </p:cNvSpPr>
          <p:nvPr/>
        </p:nvSpPr>
        <p:spPr bwMode="auto">
          <a:xfrm>
            <a:off x="1413374" y="4503691"/>
            <a:ext cx="2724643" cy="217082"/>
          </a:xfrm>
          <a:prstGeom prst="rect">
            <a:avLst/>
          </a:prstGeom>
          <a:noFill/>
          <a:ln w="9525">
            <a:noFill/>
            <a:miter lim="800000"/>
            <a:headEnd/>
            <a:tailEnd/>
          </a:ln>
        </p:spPr>
        <p:txBody>
          <a:bodyPr vert="horz" wrap="square" lIns="69056" tIns="34529" rIns="69056" bIns="34529" numCol="1" anchor="t" anchorCtr="0" compatLnSpc="1">
            <a:prstTxWarp prst="textNoShape">
              <a:avLst/>
            </a:prstTxWarp>
          </a:bodyPr>
          <a:lstStyle>
            <a:lvl1pPr marL="457189" indent="-457189" algn="l" rtl="0" eaLnBrk="1" fontAlgn="base" hangingPunct="1">
              <a:lnSpc>
                <a:spcPct val="120000"/>
              </a:lnSpc>
              <a:spcBef>
                <a:spcPct val="20000"/>
              </a:spcBef>
              <a:spcAft>
                <a:spcPct val="0"/>
              </a:spcAft>
              <a:buChar char="•"/>
              <a:defRPr kumimoji="1" lang="en-US" sz="2400">
                <a:solidFill>
                  <a:schemeClr val="tx1"/>
                </a:solidFill>
                <a:latin typeface="Calibri" pitchFamily="34" charset="0"/>
                <a:ea typeface="+mn-ea"/>
                <a:cs typeface="Calibri" pitchFamily="34" charset="0"/>
              </a:defRPr>
            </a:lvl1pPr>
            <a:lvl2pPr marL="990575" indent="-380990" algn="l" rtl="0" eaLnBrk="1" fontAlgn="base" hangingPunct="1">
              <a:lnSpc>
                <a:spcPct val="120000"/>
              </a:lnSpc>
              <a:spcBef>
                <a:spcPct val="20000"/>
              </a:spcBef>
              <a:spcAft>
                <a:spcPct val="0"/>
              </a:spcAft>
              <a:buChar char="–"/>
              <a:defRPr kumimoji="1" sz="2133">
                <a:solidFill>
                  <a:schemeClr val="tx1"/>
                </a:solidFill>
                <a:latin typeface="Calibri" pitchFamily="34" charset="0"/>
                <a:cs typeface="Calibri" pitchFamily="34" charset="0"/>
              </a:defRPr>
            </a:lvl2pPr>
            <a:lvl3pPr marL="1523962" indent="-304792" algn="l" rtl="0" eaLnBrk="1" fontAlgn="base" hangingPunct="1">
              <a:lnSpc>
                <a:spcPct val="120000"/>
              </a:lnSpc>
              <a:spcBef>
                <a:spcPct val="20000"/>
              </a:spcBef>
              <a:spcAft>
                <a:spcPct val="0"/>
              </a:spcAft>
              <a:buChar char="•"/>
              <a:defRPr kumimoji="1" sz="1867">
                <a:solidFill>
                  <a:schemeClr val="tx1"/>
                </a:solidFill>
                <a:latin typeface="Calibri" pitchFamily="34" charset="0"/>
                <a:cs typeface="Calibri" pitchFamily="34" charset="0"/>
              </a:defRPr>
            </a:lvl3pPr>
            <a:lvl4pPr marL="2133547" indent="-304792" algn="l" rtl="0" eaLnBrk="1" fontAlgn="base" hangingPunct="1">
              <a:lnSpc>
                <a:spcPct val="120000"/>
              </a:lnSpc>
              <a:spcBef>
                <a:spcPct val="20000"/>
              </a:spcBef>
              <a:spcAft>
                <a:spcPct val="0"/>
              </a:spcAft>
              <a:buChar char="–"/>
              <a:defRPr kumimoji="1" sz="1867">
                <a:solidFill>
                  <a:schemeClr val="tx1"/>
                </a:solidFill>
                <a:latin typeface="Calibri" pitchFamily="34" charset="0"/>
                <a:cs typeface="Calibri" pitchFamily="34" charset="0"/>
              </a:defRPr>
            </a:lvl4pPr>
            <a:lvl5pPr marL="2743131" indent="-304792" algn="l" rtl="0" eaLnBrk="1" fontAlgn="base" hangingPunct="1">
              <a:lnSpc>
                <a:spcPct val="120000"/>
              </a:lnSpc>
              <a:spcBef>
                <a:spcPct val="20000"/>
              </a:spcBef>
              <a:spcAft>
                <a:spcPct val="0"/>
              </a:spcAft>
              <a:buChar char="•"/>
              <a:defRPr kumimoji="1" sz="1867">
                <a:solidFill>
                  <a:schemeClr val="tx1"/>
                </a:solidFill>
                <a:latin typeface="Calibri" pitchFamily="34" charset="0"/>
                <a:cs typeface="Calibri" pitchFamily="34" charset="0"/>
              </a:defRPr>
            </a:lvl5pPr>
            <a:lvl6pPr marL="3352716" indent="-304792" algn="l" rtl="0" eaLnBrk="1" fontAlgn="base" hangingPunct="1">
              <a:spcBef>
                <a:spcPct val="20000"/>
              </a:spcBef>
              <a:spcAft>
                <a:spcPct val="0"/>
              </a:spcAft>
              <a:buChar char="•"/>
              <a:defRPr kumimoji="1" sz="2133">
                <a:solidFill>
                  <a:schemeClr val="tx1"/>
                </a:solidFill>
                <a:latin typeface="+mn-lt"/>
              </a:defRPr>
            </a:lvl6pPr>
            <a:lvl7pPr marL="3962301" indent="-304792" algn="l" rtl="0" eaLnBrk="1" fontAlgn="base" hangingPunct="1">
              <a:spcBef>
                <a:spcPct val="20000"/>
              </a:spcBef>
              <a:spcAft>
                <a:spcPct val="0"/>
              </a:spcAft>
              <a:buChar char="•"/>
              <a:defRPr kumimoji="1" sz="2133">
                <a:solidFill>
                  <a:schemeClr val="tx1"/>
                </a:solidFill>
                <a:latin typeface="+mn-lt"/>
              </a:defRPr>
            </a:lvl7pPr>
            <a:lvl8pPr marL="4571886" indent="-304792" algn="l" rtl="0" eaLnBrk="1" fontAlgn="base" hangingPunct="1">
              <a:spcBef>
                <a:spcPct val="20000"/>
              </a:spcBef>
              <a:spcAft>
                <a:spcPct val="0"/>
              </a:spcAft>
              <a:buChar char="•"/>
              <a:defRPr kumimoji="1" sz="2133">
                <a:solidFill>
                  <a:schemeClr val="tx1"/>
                </a:solidFill>
                <a:latin typeface="+mn-lt"/>
              </a:defRPr>
            </a:lvl8pPr>
            <a:lvl9pPr marL="5181470" indent="-304792" algn="l" rtl="0" eaLnBrk="1" fontAlgn="base" hangingPunct="1">
              <a:spcBef>
                <a:spcPct val="20000"/>
              </a:spcBef>
              <a:spcAft>
                <a:spcPct val="0"/>
              </a:spcAft>
              <a:buChar char="•"/>
              <a:defRPr kumimoji="1" sz="2133">
                <a:solidFill>
                  <a:schemeClr val="tx1"/>
                </a:solidFill>
                <a:latin typeface="+mn-lt"/>
              </a:defRPr>
            </a:lvl9pPr>
          </a:lstStyle>
          <a:p>
            <a:pPr marL="0" indent="0" algn="ctr">
              <a:buNone/>
            </a:pPr>
            <a:r>
              <a:rPr lang="en-US" sz="1000" kern="0" dirty="0">
                <a:solidFill>
                  <a:srgbClr val="C00000"/>
                </a:solidFill>
              </a:rPr>
              <a:t>4 nodes, 8 GPN – Small Message (</a:t>
            </a:r>
            <a:r>
              <a:rPr lang="en-US" sz="1000" kern="0" dirty="0" err="1">
                <a:solidFill>
                  <a:srgbClr val="C00000"/>
                </a:solidFill>
              </a:rPr>
              <a:t>osu_allreduce</a:t>
            </a:r>
            <a:r>
              <a:rPr lang="en-US" sz="1000" kern="0" dirty="0">
                <a:solidFill>
                  <a:srgbClr val="C00000"/>
                </a:solidFill>
              </a:rPr>
              <a:t>)</a:t>
            </a:r>
          </a:p>
        </p:txBody>
      </p:sp>
      <p:graphicFrame>
        <p:nvGraphicFramePr>
          <p:cNvPr id="33" name="Content Placeholder 3">
            <a:extLst>
              <a:ext uri="{FF2B5EF4-FFF2-40B4-BE49-F238E27FC236}">
                <a16:creationId xmlns:a16="http://schemas.microsoft.com/office/drawing/2014/main" id="{D424ED18-A0E7-6F3C-A87D-442412E904BC}"/>
              </a:ext>
            </a:extLst>
          </p:cNvPr>
          <p:cNvGraphicFramePr>
            <a:graphicFrameLocks/>
          </p:cNvGraphicFramePr>
          <p:nvPr/>
        </p:nvGraphicFramePr>
        <p:xfrm>
          <a:off x="5109422" y="2719065"/>
          <a:ext cx="2724640" cy="1845896"/>
        </p:xfrm>
        <a:graphic>
          <a:graphicData uri="http://schemas.openxmlformats.org/drawingml/2006/chart">
            <c:chart xmlns:c="http://schemas.openxmlformats.org/drawingml/2006/chart" xmlns:r="http://schemas.openxmlformats.org/officeDocument/2006/relationships" r:id="rId6"/>
          </a:graphicData>
        </a:graphic>
      </p:graphicFrame>
      <p:sp>
        <p:nvSpPr>
          <p:cNvPr id="37" name="TextBox 36">
            <a:extLst>
              <a:ext uri="{FF2B5EF4-FFF2-40B4-BE49-F238E27FC236}">
                <a16:creationId xmlns:a16="http://schemas.microsoft.com/office/drawing/2014/main" id="{EA762E21-1768-A12D-64B6-88017D3589C3}"/>
              </a:ext>
            </a:extLst>
          </p:cNvPr>
          <p:cNvSpPr txBox="1"/>
          <p:nvPr/>
        </p:nvSpPr>
        <p:spPr bwMode="auto">
          <a:xfrm>
            <a:off x="7559139" y="1194080"/>
            <a:ext cx="542135" cy="281872"/>
          </a:xfrm>
          <a:prstGeom prst="rect">
            <a:avLst/>
          </a:prstGeom>
          <a:noFill/>
          <a:ln w="12700" cap="sq">
            <a:noFill/>
            <a:miter lim="800000"/>
            <a:headEnd type="none" w="sm" len="sm"/>
            <a:tailEnd type="none" w="sm" len="sm"/>
          </a:ln>
        </p:spPr>
        <p:txBody>
          <a:bodyPr wrap="square" rtlCol="0">
            <a:spAutoFit/>
          </a:bodyPr>
          <a:lstStyle/>
          <a:p>
            <a:pPr algn="ctr" eaLnBrk="0" hangingPunct="0">
              <a:lnSpc>
                <a:spcPct val="120000"/>
              </a:lnSpc>
            </a:pPr>
            <a:r>
              <a:rPr lang="en-US" sz="1100" dirty="0">
                <a:solidFill>
                  <a:srgbClr val="FF0000"/>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68%</a:t>
            </a:r>
          </a:p>
        </p:txBody>
      </p:sp>
      <p:sp>
        <p:nvSpPr>
          <p:cNvPr id="38" name="TextBox 37">
            <a:extLst>
              <a:ext uri="{FF2B5EF4-FFF2-40B4-BE49-F238E27FC236}">
                <a16:creationId xmlns:a16="http://schemas.microsoft.com/office/drawing/2014/main" id="{1758F81C-23EF-99CA-8CE6-2C4CEAA1BD99}"/>
              </a:ext>
            </a:extLst>
          </p:cNvPr>
          <p:cNvSpPr txBox="1"/>
          <p:nvPr/>
        </p:nvSpPr>
        <p:spPr bwMode="auto">
          <a:xfrm>
            <a:off x="7554836" y="3249412"/>
            <a:ext cx="542135" cy="281872"/>
          </a:xfrm>
          <a:prstGeom prst="rect">
            <a:avLst/>
          </a:prstGeom>
          <a:noFill/>
          <a:ln w="12700" cap="sq">
            <a:noFill/>
            <a:miter lim="800000"/>
            <a:headEnd type="none" w="sm" len="sm"/>
            <a:tailEnd type="none" w="sm" len="sm"/>
          </a:ln>
        </p:spPr>
        <p:txBody>
          <a:bodyPr wrap="square" rtlCol="0">
            <a:spAutoFit/>
          </a:bodyPr>
          <a:lstStyle/>
          <a:p>
            <a:pPr algn="ctr" eaLnBrk="0" hangingPunct="0">
              <a:lnSpc>
                <a:spcPct val="120000"/>
              </a:lnSpc>
            </a:pPr>
            <a:r>
              <a:rPr lang="en-US" sz="1100" dirty="0">
                <a:solidFill>
                  <a:srgbClr val="FF0000"/>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56%</a:t>
            </a:r>
          </a:p>
        </p:txBody>
      </p:sp>
      <p:sp>
        <p:nvSpPr>
          <p:cNvPr id="39" name="Content Placeholder 1">
            <a:extLst>
              <a:ext uri="{FF2B5EF4-FFF2-40B4-BE49-F238E27FC236}">
                <a16:creationId xmlns:a16="http://schemas.microsoft.com/office/drawing/2014/main" id="{B81364CE-D3A6-FDD5-7D91-01F45398481B}"/>
              </a:ext>
            </a:extLst>
          </p:cNvPr>
          <p:cNvSpPr txBox="1">
            <a:spLocks/>
          </p:cNvSpPr>
          <p:nvPr/>
        </p:nvSpPr>
        <p:spPr bwMode="auto">
          <a:xfrm>
            <a:off x="5162125" y="2475177"/>
            <a:ext cx="2724643" cy="217082"/>
          </a:xfrm>
          <a:prstGeom prst="rect">
            <a:avLst/>
          </a:prstGeom>
          <a:noFill/>
          <a:ln w="9525">
            <a:noFill/>
            <a:miter lim="800000"/>
            <a:headEnd/>
            <a:tailEnd/>
          </a:ln>
        </p:spPr>
        <p:txBody>
          <a:bodyPr vert="horz" wrap="square" lIns="69056" tIns="34529" rIns="69056" bIns="34529" numCol="1" anchor="t" anchorCtr="0" compatLnSpc="1">
            <a:prstTxWarp prst="textNoShape">
              <a:avLst/>
            </a:prstTxWarp>
          </a:bodyPr>
          <a:lstStyle>
            <a:lvl1pPr marL="457189" indent="-457189" algn="l" rtl="0" eaLnBrk="1" fontAlgn="base" hangingPunct="1">
              <a:lnSpc>
                <a:spcPct val="120000"/>
              </a:lnSpc>
              <a:spcBef>
                <a:spcPct val="20000"/>
              </a:spcBef>
              <a:spcAft>
                <a:spcPct val="0"/>
              </a:spcAft>
              <a:buChar char="•"/>
              <a:defRPr kumimoji="1" lang="en-US" sz="2400">
                <a:solidFill>
                  <a:schemeClr val="tx1"/>
                </a:solidFill>
                <a:latin typeface="Calibri" pitchFamily="34" charset="0"/>
                <a:ea typeface="+mn-ea"/>
                <a:cs typeface="Calibri" pitchFamily="34" charset="0"/>
              </a:defRPr>
            </a:lvl1pPr>
            <a:lvl2pPr marL="990575" indent="-380990" algn="l" rtl="0" eaLnBrk="1" fontAlgn="base" hangingPunct="1">
              <a:lnSpc>
                <a:spcPct val="120000"/>
              </a:lnSpc>
              <a:spcBef>
                <a:spcPct val="20000"/>
              </a:spcBef>
              <a:spcAft>
                <a:spcPct val="0"/>
              </a:spcAft>
              <a:buChar char="–"/>
              <a:defRPr kumimoji="1" sz="2133">
                <a:solidFill>
                  <a:schemeClr val="tx1"/>
                </a:solidFill>
                <a:latin typeface="Calibri" pitchFamily="34" charset="0"/>
                <a:cs typeface="Calibri" pitchFamily="34" charset="0"/>
              </a:defRPr>
            </a:lvl2pPr>
            <a:lvl3pPr marL="1523962" indent="-304792" algn="l" rtl="0" eaLnBrk="1" fontAlgn="base" hangingPunct="1">
              <a:lnSpc>
                <a:spcPct val="120000"/>
              </a:lnSpc>
              <a:spcBef>
                <a:spcPct val="20000"/>
              </a:spcBef>
              <a:spcAft>
                <a:spcPct val="0"/>
              </a:spcAft>
              <a:buChar char="•"/>
              <a:defRPr kumimoji="1" sz="1867">
                <a:solidFill>
                  <a:schemeClr val="tx1"/>
                </a:solidFill>
                <a:latin typeface="Calibri" pitchFamily="34" charset="0"/>
                <a:cs typeface="Calibri" pitchFamily="34" charset="0"/>
              </a:defRPr>
            </a:lvl3pPr>
            <a:lvl4pPr marL="2133547" indent="-304792" algn="l" rtl="0" eaLnBrk="1" fontAlgn="base" hangingPunct="1">
              <a:lnSpc>
                <a:spcPct val="120000"/>
              </a:lnSpc>
              <a:spcBef>
                <a:spcPct val="20000"/>
              </a:spcBef>
              <a:spcAft>
                <a:spcPct val="0"/>
              </a:spcAft>
              <a:buChar char="–"/>
              <a:defRPr kumimoji="1" sz="1867">
                <a:solidFill>
                  <a:schemeClr val="tx1"/>
                </a:solidFill>
                <a:latin typeface="Calibri" pitchFamily="34" charset="0"/>
                <a:cs typeface="Calibri" pitchFamily="34" charset="0"/>
              </a:defRPr>
            </a:lvl4pPr>
            <a:lvl5pPr marL="2743131" indent="-304792" algn="l" rtl="0" eaLnBrk="1" fontAlgn="base" hangingPunct="1">
              <a:lnSpc>
                <a:spcPct val="120000"/>
              </a:lnSpc>
              <a:spcBef>
                <a:spcPct val="20000"/>
              </a:spcBef>
              <a:spcAft>
                <a:spcPct val="0"/>
              </a:spcAft>
              <a:buChar char="•"/>
              <a:defRPr kumimoji="1" sz="1867">
                <a:solidFill>
                  <a:schemeClr val="tx1"/>
                </a:solidFill>
                <a:latin typeface="Calibri" pitchFamily="34" charset="0"/>
                <a:cs typeface="Calibri" pitchFamily="34" charset="0"/>
              </a:defRPr>
            </a:lvl5pPr>
            <a:lvl6pPr marL="3352716" indent="-304792" algn="l" rtl="0" eaLnBrk="1" fontAlgn="base" hangingPunct="1">
              <a:spcBef>
                <a:spcPct val="20000"/>
              </a:spcBef>
              <a:spcAft>
                <a:spcPct val="0"/>
              </a:spcAft>
              <a:buChar char="•"/>
              <a:defRPr kumimoji="1" sz="2133">
                <a:solidFill>
                  <a:schemeClr val="tx1"/>
                </a:solidFill>
                <a:latin typeface="+mn-lt"/>
              </a:defRPr>
            </a:lvl6pPr>
            <a:lvl7pPr marL="3962301" indent="-304792" algn="l" rtl="0" eaLnBrk="1" fontAlgn="base" hangingPunct="1">
              <a:spcBef>
                <a:spcPct val="20000"/>
              </a:spcBef>
              <a:spcAft>
                <a:spcPct val="0"/>
              </a:spcAft>
              <a:buChar char="•"/>
              <a:defRPr kumimoji="1" sz="2133">
                <a:solidFill>
                  <a:schemeClr val="tx1"/>
                </a:solidFill>
                <a:latin typeface="+mn-lt"/>
              </a:defRPr>
            </a:lvl7pPr>
            <a:lvl8pPr marL="4571886" indent="-304792" algn="l" rtl="0" eaLnBrk="1" fontAlgn="base" hangingPunct="1">
              <a:spcBef>
                <a:spcPct val="20000"/>
              </a:spcBef>
              <a:spcAft>
                <a:spcPct val="0"/>
              </a:spcAft>
              <a:buChar char="•"/>
              <a:defRPr kumimoji="1" sz="2133">
                <a:solidFill>
                  <a:schemeClr val="tx1"/>
                </a:solidFill>
                <a:latin typeface="+mn-lt"/>
              </a:defRPr>
            </a:lvl8pPr>
            <a:lvl9pPr marL="5181470" indent="-304792" algn="l" rtl="0" eaLnBrk="1" fontAlgn="base" hangingPunct="1">
              <a:spcBef>
                <a:spcPct val="20000"/>
              </a:spcBef>
              <a:spcAft>
                <a:spcPct val="0"/>
              </a:spcAft>
              <a:buChar char="•"/>
              <a:defRPr kumimoji="1" sz="2133">
                <a:solidFill>
                  <a:schemeClr val="tx1"/>
                </a:solidFill>
                <a:latin typeface="+mn-lt"/>
              </a:defRPr>
            </a:lvl9pPr>
          </a:lstStyle>
          <a:p>
            <a:pPr marL="0" indent="0" algn="ctr">
              <a:buNone/>
            </a:pPr>
            <a:r>
              <a:rPr lang="en-US" sz="1000" kern="0" dirty="0">
                <a:solidFill>
                  <a:srgbClr val="C00000"/>
                </a:solidFill>
              </a:rPr>
              <a:t>2 nodes, 8 GPN – Small Message (</a:t>
            </a:r>
            <a:r>
              <a:rPr lang="en-US" sz="1000" kern="0" dirty="0" err="1">
                <a:solidFill>
                  <a:srgbClr val="C00000"/>
                </a:solidFill>
              </a:rPr>
              <a:t>osu_allreduce</a:t>
            </a:r>
            <a:r>
              <a:rPr lang="en-US" sz="1000" kern="0" dirty="0">
                <a:solidFill>
                  <a:srgbClr val="C00000"/>
                </a:solidFill>
              </a:rPr>
              <a:t>)</a:t>
            </a:r>
          </a:p>
        </p:txBody>
      </p:sp>
      <p:sp>
        <p:nvSpPr>
          <p:cNvPr id="40" name="Content Placeholder 1">
            <a:extLst>
              <a:ext uri="{FF2B5EF4-FFF2-40B4-BE49-F238E27FC236}">
                <a16:creationId xmlns:a16="http://schemas.microsoft.com/office/drawing/2014/main" id="{4186BDD9-9BF1-32EF-938C-0E2DA9589258}"/>
              </a:ext>
            </a:extLst>
          </p:cNvPr>
          <p:cNvSpPr txBox="1">
            <a:spLocks/>
          </p:cNvSpPr>
          <p:nvPr/>
        </p:nvSpPr>
        <p:spPr bwMode="auto">
          <a:xfrm>
            <a:off x="5214824" y="4503691"/>
            <a:ext cx="2724643" cy="217082"/>
          </a:xfrm>
          <a:prstGeom prst="rect">
            <a:avLst/>
          </a:prstGeom>
          <a:noFill/>
          <a:ln w="9525">
            <a:noFill/>
            <a:miter lim="800000"/>
            <a:headEnd/>
            <a:tailEnd/>
          </a:ln>
        </p:spPr>
        <p:txBody>
          <a:bodyPr vert="horz" wrap="square" lIns="69056" tIns="34529" rIns="69056" bIns="34529" numCol="1" anchor="t" anchorCtr="0" compatLnSpc="1">
            <a:prstTxWarp prst="textNoShape">
              <a:avLst/>
            </a:prstTxWarp>
          </a:bodyPr>
          <a:lstStyle>
            <a:lvl1pPr marL="457189" indent="-457189" algn="l" rtl="0" eaLnBrk="1" fontAlgn="base" hangingPunct="1">
              <a:lnSpc>
                <a:spcPct val="120000"/>
              </a:lnSpc>
              <a:spcBef>
                <a:spcPct val="20000"/>
              </a:spcBef>
              <a:spcAft>
                <a:spcPct val="0"/>
              </a:spcAft>
              <a:buChar char="•"/>
              <a:defRPr kumimoji="1" lang="en-US" sz="2400">
                <a:solidFill>
                  <a:schemeClr val="tx1"/>
                </a:solidFill>
                <a:latin typeface="Calibri" pitchFamily="34" charset="0"/>
                <a:ea typeface="+mn-ea"/>
                <a:cs typeface="Calibri" pitchFamily="34" charset="0"/>
              </a:defRPr>
            </a:lvl1pPr>
            <a:lvl2pPr marL="990575" indent="-380990" algn="l" rtl="0" eaLnBrk="1" fontAlgn="base" hangingPunct="1">
              <a:lnSpc>
                <a:spcPct val="120000"/>
              </a:lnSpc>
              <a:spcBef>
                <a:spcPct val="20000"/>
              </a:spcBef>
              <a:spcAft>
                <a:spcPct val="0"/>
              </a:spcAft>
              <a:buChar char="–"/>
              <a:defRPr kumimoji="1" sz="2133">
                <a:solidFill>
                  <a:schemeClr val="tx1"/>
                </a:solidFill>
                <a:latin typeface="Calibri" pitchFamily="34" charset="0"/>
                <a:cs typeface="Calibri" pitchFamily="34" charset="0"/>
              </a:defRPr>
            </a:lvl2pPr>
            <a:lvl3pPr marL="1523962" indent="-304792" algn="l" rtl="0" eaLnBrk="1" fontAlgn="base" hangingPunct="1">
              <a:lnSpc>
                <a:spcPct val="120000"/>
              </a:lnSpc>
              <a:spcBef>
                <a:spcPct val="20000"/>
              </a:spcBef>
              <a:spcAft>
                <a:spcPct val="0"/>
              </a:spcAft>
              <a:buChar char="•"/>
              <a:defRPr kumimoji="1" sz="1867">
                <a:solidFill>
                  <a:schemeClr val="tx1"/>
                </a:solidFill>
                <a:latin typeface="Calibri" pitchFamily="34" charset="0"/>
                <a:cs typeface="Calibri" pitchFamily="34" charset="0"/>
              </a:defRPr>
            </a:lvl3pPr>
            <a:lvl4pPr marL="2133547" indent="-304792" algn="l" rtl="0" eaLnBrk="1" fontAlgn="base" hangingPunct="1">
              <a:lnSpc>
                <a:spcPct val="120000"/>
              </a:lnSpc>
              <a:spcBef>
                <a:spcPct val="20000"/>
              </a:spcBef>
              <a:spcAft>
                <a:spcPct val="0"/>
              </a:spcAft>
              <a:buChar char="–"/>
              <a:defRPr kumimoji="1" sz="1867">
                <a:solidFill>
                  <a:schemeClr val="tx1"/>
                </a:solidFill>
                <a:latin typeface="Calibri" pitchFamily="34" charset="0"/>
                <a:cs typeface="Calibri" pitchFamily="34" charset="0"/>
              </a:defRPr>
            </a:lvl4pPr>
            <a:lvl5pPr marL="2743131" indent="-304792" algn="l" rtl="0" eaLnBrk="1" fontAlgn="base" hangingPunct="1">
              <a:lnSpc>
                <a:spcPct val="120000"/>
              </a:lnSpc>
              <a:spcBef>
                <a:spcPct val="20000"/>
              </a:spcBef>
              <a:spcAft>
                <a:spcPct val="0"/>
              </a:spcAft>
              <a:buChar char="•"/>
              <a:defRPr kumimoji="1" sz="1867">
                <a:solidFill>
                  <a:schemeClr val="tx1"/>
                </a:solidFill>
                <a:latin typeface="Calibri" pitchFamily="34" charset="0"/>
                <a:cs typeface="Calibri" pitchFamily="34" charset="0"/>
              </a:defRPr>
            </a:lvl5pPr>
            <a:lvl6pPr marL="3352716" indent="-304792" algn="l" rtl="0" eaLnBrk="1" fontAlgn="base" hangingPunct="1">
              <a:spcBef>
                <a:spcPct val="20000"/>
              </a:spcBef>
              <a:spcAft>
                <a:spcPct val="0"/>
              </a:spcAft>
              <a:buChar char="•"/>
              <a:defRPr kumimoji="1" sz="2133">
                <a:solidFill>
                  <a:schemeClr val="tx1"/>
                </a:solidFill>
                <a:latin typeface="+mn-lt"/>
              </a:defRPr>
            </a:lvl6pPr>
            <a:lvl7pPr marL="3962301" indent="-304792" algn="l" rtl="0" eaLnBrk="1" fontAlgn="base" hangingPunct="1">
              <a:spcBef>
                <a:spcPct val="20000"/>
              </a:spcBef>
              <a:spcAft>
                <a:spcPct val="0"/>
              </a:spcAft>
              <a:buChar char="•"/>
              <a:defRPr kumimoji="1" sz="2133">
                <a:solidFill>
                  <a:schemeClr val="tx1"/>
                </a:solidFill>
                <a:latin typeface="+mn-lt"/>
              </a:defRPr>
            </a:lvl7pPr>
            <a:lvl8pPr marL="4571886" indent="-304792" algn="l" rtl="0" eaLnBrk="1" fontAlgn="base" hangingPunct="1">
              <a:spcBef>
                <a:spcPct val="20000"/>
              </a:spcBef>
              <a:spcAft>
                <a:spcPct val="0"/>
              </a:spcAft>
              <a:buChar char="•"/>
              <a:defRPr kumimoji="1" sz="2133">
                <a:solidFill>
                  <a:schemeClr val="tx1"/>
                </a:solidFill>
                <a:latin typeface="+mn-lt"/>
              </a:defRPr>
            </a:lvl8pPr>
            <a:lvl9pPr marL="5181470" indent="-304792" algn="l" rtl="0" eaLnBrk="1" fontAlgn="base" hangingPunct="1">
              <a:spcBef>
                <a:spcPct val="20000"/>
              </a:spcBef>
              <a:spcAft>
                <a:spcPct val="0"/>
              </a:spcAft>
              <a:buChar char="•"/>
              <a:defRPr kumimoji="1" sz="2133">
                <a:solidFill>
                  <a:schemeClr val="tx1"/>
                </a:solidFill>
                <a:latin typeface="+mn-lt"/>
              </a:defRPr>
            </a:lvl9pPr>
          </a:lstStyle>
          <a:p>
            <a:pPr marL="0" indent="0" algn="ctr">
              <a:buNone/>
            </a:pPr>
            <a:r>
              <a:rPr lang="en-US" sz="1000" kern="0" dirty="0">
                <a:solidFill>
                  <a:srgbClr val="C00000"/>
                </a:solidFill>
              </a:rPr>
              <a:t>8 nodes, 8 GPN – Small Message (</a:t>
            </a:r>
            <a:r>
              <a:rPr lang="en-US" sz="1000" kern="0" dirty="0" err="1">
                <a:solidFill>
                  <a:srgbClr val="C00000"/>
                </a:solidFill>
              </a:rPr>
              <a:t>osu_allreduce</a:t>
            </a:r>
            <a:r>
              <a:rPr lang="en-US" sz="1000" kern="0" dirty="0">
                <a:solidFill>
                  <a:srgbClr val="C00000"/>
                </a:solidFill>
              </a:rPr>
              <a:t>)</a:t>
            </a:r>
          </a:p>
        </p:txBody>
      </p:sp>
      <p:cxnSp>
        <p:nvCxnSpPr>
          <p:cNvPr id="43" name="Straight Arrow Connector 42">
            <a:extLst>
              <a:ext uri="{FF2B5EF4-FFF2-40B4-BE49-F238E27FC236}">
                <a16:creationId xmlns:a16="http://schemas.microsoft.com/office/drawing/2014/main" id="{E910B67F-C5C0-D386-530E-EC39233C8ED3}"/>
              </a:ext>
            </a:extLst>
          </p:cNvPr>
          <p:cNvCxnSpPr>
            <a:cxnSpLocks/>
          </p:cNvCxnSpPr>
          <p:nvPr/>
        </p:nvCxnSpPr>
        <p:spPr bwMode="auto">
          <a:xfrm flipH="1">
            <a:off x="7662824" y="1044590"/>
            <a:ext cx="2097" cy="720741"/>
          </a:xfrm>
          <a:prstGeom prst="straightConnector1">
            <a:avLst/>
          </a:prstGeom>
          <a:solidFill>
            <a:schemeClr val="accent1"/>
          </a:solidFill>
          <a:ln w="12700" cap="sq" cmpd="sng" algn="ctr">
            <a:solidFill>
              <a:srgbClr val="FF0000"/>
            </a:solidFill>
            <a:prstDash val="solid"/>
            <a:round/>
            <a:headEnd type="triangle"/>
            <a:tailEnd type="triangle"/>
          </a:ln>
          <a:effectLst/>
        </p:spPr>
      </p:cxnSp>
      <p:sp>
        <p:nvSpPr>
          <p:cNvPr id="44" name="TextBox 43">
            <a:extLst>
              <a:ext uri="{FF2B5EF4-FFF2-40B4-BE49-F238E27FC236}">
                <a16:creationId xmlns:a16="http://schemas.microsoft.com/office/drawing/2014/main" id="{AB5C432D-D086-BCA3-A299-7B5D5B4CB9D1}"/>
              </a:ext>
            </a:extLst>
          </p:cNvPr>
          <p:cNvSpPr txBox="1"/>
          <p:nvPr/>
        </p:nvSpPr>
        <p:spPr bwMode="auto">
          <a:xfrm>
            <a:off x="3784624" y="3215220"/>
            <a:ext cx="542135" cy="281872"/>
          </a:xfrm>
          <a:prstGeom prst="rect">
            <a:avLst/>
          </a:prstGeom>
          <a:noFill/>
          <a:ln w="12700" cap="sq">
            <a:noFill/>
            <a:miter lim="800000"/>
            <a:headEnd type="none" w="sm" len="sm"/>
            <a:tailEnd type="none" w="sm" len="sm"/>
          </a:ln>
        </p:spPr>
        <p:txBody>
          <a:bodyPr wrap="square" rtlCol="0">
            <a:spAutoFit/>
          </a:bodyPr>
          <a:lstStyle/>
          <a:p>
            <a:pPr algn="ctr" eaLnBrk="0" hangingPunct="0">
              <a:lnSpc>
                <a:spcPct val="120000"/>
              </a:lnSpc>
            </a:pPr>
            <a:r>
              <a:rPr lang="en-US" sz="1100" dirty="0">
                <a:solidFill>
                  <a:srgbClr val="FF0000"/>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62%</a:t>
            </a:r>
          </a:p>
        </p:txBody>
      </p:sp>
      <p:cxnSp>
        <p:nvCxnSpPr>
          <p:cNvPr id="45" name="Straight Arrow Connector 44">
            <a:extLst>
              <a:ext uri="{FF2B5EF4-FFF2-40B4-BE49-F238E27FC236}">
                <a16:creationId xmlns:a16="http://schemas.microsoft.com/office/drawing/2014/main" id="{F1FA4F5C-B6F6-0F93-ABA9-6DE485FA32DE}"/>
              </a:ext>
            </a:extLst>
          </p:cNvPr>
          <p:cNvCxnSpPr>
            <a:cxnSpLocks/>
          </p:cNvCxnSpPr>
          <p:nvPr/>
        </p:nvCxnSpPr>
        <p:spPr bwMode="auto">
          <a:xfrm flipH="1">
            <a:off x="3858007" y="3029978"/>
            <a:ext cx="2097" cy="720741"/>
          </a:xfrm>
          <a:prstGeom prst="straightConnector1">
            <a:avLst/>
          </a:prstGeom>
          <a:solidFill>
            <a:schemeClr val="accent1"/>
          </a:solidFill>
          <a:ln w="12700" cap="sq" cmpd="sng" algn="ctr">
            <a:solidFill>
              <a:srgbClr val="FF0000"/>
            </a:solidFill>
            <a:prstDash val="solid"/>
            <a:round/>
            <a:headEnd type="triangle"/>
            <a:tailEnd type="triangle"/>
          </a:ln>
          <a:effectLst/>
        </p:spPr>
      </p:cxnSp>
      <p:cxnSp>
        <p:nvCxnSpPr>
          <p:cNvPr id="46" name="Straight Arrow Connector 45">
            <a:extLst>
              <a:ext uri="{FF2B5EF4-FFF2-40B4-BE49-F238E27FC236}">
                <a16:creationId xmlns:a16="http://schemas.microsoft.com/office/drawing/2014/main" id="{10AA8488-B97C-F213-BCD1-8F96AA280282}"/>
              </a:ext>
            </a:extLst>
          </p:cNvPr>
          <p:cNvCxnSpPr>
            <a:cxnSpLocks/>
          </p:cNvCxnSpPr>
          <p:nvPr/>
        </p:nvCxnSpPr>
        <p:spPr bwMode="auto">
          <a:xfrm flipH="1">
            <a:off x="7658246" y="2995785"/>
            <a:ext cx="2097" cy="720741"/>
          </a:xfrm>
          <a:prstGeom prst="straightConnector1">
            <a:avLst/>
          </a:prstGeom>
          <a:solidFill>
            <a:schemeClr val="accent1"/>
          </a:solidFill>
          <a:ln w="12700" cap="sq" cmpd="sng" algn="ctr">
            <a:solidFill>
              <a:srgbClr val="FF0000"/>
            </a:solidFill>
            <a:prstDash val="solid"/>
            <a:round/>
            <a:headEnd type="triangle"/>
            <a:tailEnd type="triangle"/>
          </a:ln>
          <a:effectLst/>
        </p:spPr>
      </p:cxnSp>
    </p:spTree>
    <p:extLst>
      <p:ext uri="{BB962C8B-B14F-4D97-AF65-F5344CB8AC3E}">
        <p14:creationId xmlns:p14="http://schemas.microsoft.com/office/powerpoint/2010/main" val="6838792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Content Placeholder 1"/>
          <p:cNvSpPr>
            <a:spLocks noGrp="1"/>
          </p:cNvSpPr>
          <p:nvPr>
            <p:ph idx="1"/>
          </p:nvPr>
        </p:nvSpPr>
        <p:spPr>
          <a:xfrm>
            <a:off x="496389" y="586721"/>
            <a:ext cx="7577710" cy="4137061"/>
          </a:xfrm>
        </p:spPr>
        <p:txBody>
          <a:bodyPr/>
          <a:lstStyle/>
          <a:p>
            <a:pPr marL="256699" indent="-256699">
              <a:lnSpc>
                <a:spcPct val="130000"/>
              </a:lnSpc>
            </a:pPr>
            <a:r>
              <a:rPr lang="en-US" dirty="0">
                <a:solidFill>
                  <a:schemeClr val="accent3"/>
                </a:solidFill>
              </a:rPr>
              <a:t>AMD CPU + AMD GPU + Slingshot (</a:t>
            </a:r>
            <a:r>
              <a:rPr lang="en-US" dirty="0" err="1">
                <a:solidFill>
                  <a:schemeClr val="accent3"/>
                </a:solidFill>
              </a:rPr>
              <a:t>Frontier@ORNL</a:t>
            </a:r>
            <a:r>
              <a:rPr lang="en-US" dirty="0">
                <a:solidFill>
                  <a:schemeClr val="accent3"/>
                </a:solidFill>
              </a:rPr>
              <a:t> and </a:t>
            </a:r>
            <a:r>
              <a:rPr lang="en-US" dirty="0" err="1">
                <a:solidFill>
                  <a:schemeClr val="accent3"/>
                </a:solidFill>
              </a:rPr>
              <a:t>Tioga@LLNL</a:t>
            </a:r>
            <a:r>
              <a:rPr lang="en-US" dirty="0">
                <a:solidFill>
                  <a:schemeClr val="accent3"/>
                </a:solidFill>
              </a:rPr>
              <a:t>)</a:t>
            </a:r>
          </a:p>
          <a:p>
            <a:pPr marL="556730" lvl="1" indent="-256699">
              <a:lnSpc>
                <a:spcPct val="130000"/>
              </a:lnSpc>
            </a:pPr>
            <a:r>
              <a:rPr lang="en-US" sz="1350" dirty="0">
                <a:solidFill>
                  <a:schemeClr val="accent3"/>
                </a:solidFill>
              </a:rPr>
              <a:t>CPU-based</a:t>
            </a:r>
          </a:p>
          <a:p>
            <a:pPr marL="556730" lvl="1" indent="-256699">
              <a:lnSpc>
                <a:spcPct val="130000"/>
              </a:lnSpc>
            </a:pPr>
            <a:r>
              <a:rPr lang="en-US" sz="1350" dirty="0">
                <a:solidFill>
                  <a:schemeClr val="accent3"/>
                </a:solidFill>
              </a:rPr>
              <a:t>GPU-based</a:t>
            </a:r>
          </a:p>
          <a:p>
            <a:pPr marL="256699" indent="-256699">
              <a:lnSpc>
                <a:spcPct val="130000"/>
              </a:lnSpc>
            </a:pPr>
            <a:r>
              <a:rPr lang="en-US" b="1" dirty="0">
                <a:solidFill>
                  <a:schemeClr val="accent2"/>
                </a:solidFill>
                <a:latin typeface="Calibri"/>
                <a:cs typeface="Calibri"/>
              </a:rPr>
              <a:t>Grace (ARM) CPU + Hopper (NVIDIA GPU) + Slingshot (</a:t>
            </a:r>
            <a:r>
              <a:rPr lang="en-US" b="1" dirty="0" err="1">
                <a:solidFill>
                  <a:schemeClr val="accent2"/>
                </a:solidFill>
                <a:latin typeface="Calibri"/>
                <a:cs typeface="Calibri"/>
              </a:rPr>
              <a:t>Isamabard@Bristol</a:t>
            </a:r>
            <a:r>
              <a:rPr lang="en-US" b="1" dirty="0">
                <a:solidFill>
                  <a:schemeClr val="accent2"/>
                </a:solidFill>
                <a:latin typeface="Calibri"/>
                <a:cs typeface="Calibri"/>
              </a:rPr>
              <a:t>)</a:t>
            </a:r>
          </a:p>
          <a:p>
            <a:pPr marL="556730" lvl="1" indent="-256699">
              <a:lnSpc>
                <a:spcPct val="130000"/>
              </a:lnSpc>
            </a:pPr>
            <a:r>
              <a:rPr lang="en-US" sz="1350" b="1" dirty="0">
                <a:solidFill>
                  <a:schemeClr val="accent2"/>
                </a:solidFill>
                <a:latin typeface="Calibri"/>
                <a:cs typeface="Calibri"/>
              </a:rPr>
              <a:t>CPU-based</a:t>
            </a:r>
          </a:p>
          <a:p>
            <a:pPr marL="556730" lvl="1" indent="-256699">
              <a:lnSpc>
                <a:spcPct val="130000"/>
              </a:lnSpc>
            </a:pPr>
            <a:r>
              <a:rPr lang="en-US" sz="1350" dirty="0">
                <a:latin typeface="Calibri"/>
                <a:cs typeface="Calibri"/>
              </a:rPr>
              <a:t>GPU-based</a:t>
            </a:r>
            <a:endParaRPr lang="en-US" sz="2400" dirty="0"/>
          </a:p>
          <a:p>
            <a:pPr marL="256699" indent="-256699">
              <a:lnSpc>
                <a:spcPct val="130000"/>
              </a:lnSpc>
            </a:pPr>
            <a:r>
              <a:rPr lang="en-US" dirty="0">
                <a:latin typeface="Calibri"/>
                <a:cs typeface="Calibri"/>
              </a:rPr>
              <a:t>Grace (ARM) CPU + Hopper (NVIDIA GPU) + InfiniBand (</a:t>
            </a:r>
            <a:r>
              <a:rPr lang="en-US" dirty="0" err="1">
                <a:latin typeface="Calibri"/>
                <a:cs typeface="Calibri"/>
              </a:rPr>
              <a:t>Vista@TACC</a:t>
            </a:r>
            <a:r>
              <a:rPr lang="en-US" dirty="0">
                <a:latin typeface="Calibri"/>
                <a:cs typeface="Calibri"/>
              </a:rPr>
              <a:t>)</a:t>
            </a:r>
          </a:p>
          <a:p>
            <a:pPr marL="556730" lvl="1" indent="-256699">
              <a:lnSpc>
                <a:spcPct val="130000"/>
              </a:lnSpc>
            </a:pPr>
            <a:r>
              <a:rPr lang="en-US" sz="1350" dirty="0">
                <a:latin typeface="Calibri"/>
                <a:cs typeface="Calibri"/>
              </a:rPr>
              <a:t>CPU-based</a:t>
            </a:r>
          </a:p>
          <a:p>
            <a:pPr marL="256699" indent="-256699">
              <a:lnSpc>
                <a:spcPct val="130000"/>
              </a:lnSpc>
            </a:pPr>
            <a:r>
              <a:rPr lang="en-US" dirty="0">
                <a:latin typeface="Calibri"/>
                <a:cs typeface="Calibri"/>
              </a:rPr>
              <a:t>Intel SPR CPU + Intel GPU + Cornelis Networks (Stampede3@TACC)</a:t>
            </a:r>
          </a:p>
          <a:p>
            <a:pPr marL="556730" lvl="1" indent="-256699">
              <a:lnSpc>
                <a:spcPct val="130000"/>
              </a:lnSpc>
            </a:pPr>
            <a:r>
              <a:rPr lang="en-US" sz="1350" dirty="0">
                <a:latin typeface="Calibri"/>
                <a:cs typeface="Calibri"/>
              </a:rPr>
              <a:t>CPU-based</a:t>
            </a:r>
          </a:p>
          <a:p>
            <a:pPr marL="556730" lvl="1" indent="-256699">
              <a:lnSpc>
                <a:spcPct val="130000"/>
              </a:lnSpc>
            </a:pPr>
            <a:r>
              <a:rPr lang="en-US" sz="1350" dirty="0">
                <a:latin typeface="Calibri"/>
                <a:cs typeface="Calibri"/>
              </a:rPr>
              <a:t>GPU-based</a:t>
            </a:r>
            <a:endParaRPr lang="en-US" sz="2400" dirty="0"/>
          </a:p>
          <a:p>
            <a:pPr marL="0" indent="0">
              <a:lnSpc>
                <a:spcPct val="130000"/>
              </a:lnSpc>
              <a:buNone/>
            </a:pPr>
            <a:endParaRPr lang="en-US" sz="2400" dirty="0"/>
          </a:p>
          <a:p>
            <a:pPr marL="0" indent="0">
              <a:lnSpc>
                <a:spcPct val="130000"/>
              </a:lnSpc>
              <a:buNone/>
            </a:pPr>
            <a:endParaRPr lang="en-US" sz="1500" dirty="0">
              <a:solidFill>
                <a:schemeClr val="bg2"/>
              </a:solidFill>
              <a:latin typeface="Calibri"/>
              <a:cs typeface="Calibri"/>
            </a:endParaRPr>
          </a:p>
        </p:txBody>
      </p:sp>
      <p:sp>
        <p:nvSpPr>
          <p:cNvPr id="20484" name="Title 4"/>
          <p:cNvSpPr>
            <a:spLocks noGrp="1"/>
          </p:cNvSpPr>
          <p:nvPr>
            <p:ph type="title"/>
          </p:nvPr>
        </p:nvSpPr>
        <p:spPr>
          <a:xfrm>
            <a:off x="496389" y="134841"/>
            <a:ext cx="6699328" cy="486734"/>
          </a:xfrm>
        </p:spPr>
        <p:txBody>
          <a:bodyPr lIns="68580" tIns="34290" rIns="68580" bIns="34290" anchor="t"/>
          <a:lstStyle/>
          <a:p>
            <a:r>
              <a:rPr lang="en-US" sz="2100" dirty="0">
                <a:latin typeface="Calibri"/>
                <a:cs typeface="Calibri"/>
              </a:rPr>
              <a:t>Sample Performance Numbers with MVAPICH-Plus 4.0b</a:t>
            </a:r>
            <a:endParaRPr lang="en-US" sz="2100" dirty="0"/>
          </a:p>
        </p:txBody>
      </p:sp>
    </p:spTree>
    <p:extLst>
      <p:ext uri="{BB962C8B-B14F-4D97-AF65-F5344CB8AC3E}">
        <p14:creationId xmlns:p14="http://schemas.microsoft.com/office/powerpoint/2010/main" val="39957937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93F84F6-7A70-DC27-DC83-886AAA430115}"/>
              </a:ext>
            </a:extLst>
          </p:cNvPr>
          <p:cNvSpPr>
            <a:spLocks noGrp="1"/>
          </p:cNvSpPr>
          <p:nvPr>
            <p:ph type="title"/>
          </p:nvPr>
        </p:nvSpPr>
        <p:spPr>
          <a:xfrm>
            <a:off x="581892" y="78440"/>
            <a:ext cx="8096595" cy="404178"/>
          </a:xfrm>
        </p:spPr>
        <p:txBody>
          <a:bodyPr/>
          <a:lstStyle/>
          <a:p>
            <a:r>
              <a:rPr lang="en-US" sz="2200" dirty="0"/>
              <a:t>Scaling MVAPICH-Plus 4.0b on ISAMBARD (UK Bristol, Grace-Grace)</a:t>
            </a:r>
          </a:p>
        </p:txBody>
      </p:sp>
      <p:graphicFrame>
        <p:nvGraphicFramePr>
          <p:cNvPr id="2" name="Chart 1">
            <a:extLst>
              <a:ext uri="{FF2B5EF4-FFF2-40B4-BE49-F238E27FC236}">
                <a16:creationId xmlns:a16="http://schemas.microsoft.com/office/drawing/2014/main" id="{CB1B2EE5-D31B-2413-BFDC-E413CFED2324}"/>
              </a:ext>
            </a:extLst>
          </p:cNvPr>
          <p:cNvGraphicFramePr>
            <a:graphicFrameLocks/>
          </p:cNvGraphicFramePr>
          <p:nvPr/>
        </p:nvGraphicFramePr>
        <p:xfrm>
          <a:off x="581892" y="495200"/>
          <a:ext cx="3540276" cy="229023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3">
            <a:extLst>
              <a:ext uri="{FF2B5EF4-FFF2-40B4-BE49-F238E27FC236}">
                <a16:creationId xmlns:a16="http://schemas.microsoft.com/office/drawing/2014/main" id="{B395EA7A-CED5-C0B7-C42B-10F5C647F57D}"/>
              </a:ext>
            </a:extLst>
          </p:cNvPr>
          <p:cNvGraphicFramePr>
            <a:graphicFrameLocks/>
          </p:cNvGraphicFramePr>
          <p:nvPr/>
        </p:nvGraphicFramePr>
        <p:xfrm>
          <a:off x="4716398" y="539202"/>
          <a:ext cx="3661487" cy="229023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A1AD9853-9451-E897-80A8-49FE9F8F8730}"/>
              </a:ext>
            </a:extLst>
          </p:cNvPr>
          <p:cNvGraphicFramePr>
            <a:graphicFrameLocks/>
          </p:cNvGraphicFramePr>
          <p:nvPr/>
        </p:nvGraphicFramePr>
        <p:xfrm>
          <a:off x="4900075" y="2708789"/>
          <a:ext cx="3778412" cy="226704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Chart 6">
            <a:extLst>
              <a:ext uri="{FF2B5EF4-FFF2-40B4-BE49-F238E27FC236}">
                <a16:creationId xmlns:a16="http://schemas.microsoft.com/office/drawing/2014/main" id="{3CBED840-A8FF-A4FD-95DC-DB071CE60559}"/>
              </a:ext>
            </a:extLst>
          </p:cNvPr>
          <p:cNvGraphicFramePr>
            <a:graphicFrameLocks/>
          </p:cNvGraphicFramePr>
          <p:nvPr/>
        </p:nvGraphicFramePr>
        <p:xfrm>
          <a:off x="887873" y="2796791"/>
          <a:ext cx="3356053" cy="2179045"/>
        </p:xfrm>
        <a:graphic>
          <a:graphicData uri="http://schemas.openxmlformats.org/drawingml/2006/chart">
            <c:chart xmlns:c="http://schemas.openxmlformats.org/drawingml/2006/chart" xmlns:r="http://schemas.openxmlformats.org/officeDocument/2006/relationships" r:id="rId5"/>
          </a:graphicData>
        </a:graphic>
      </p:graphicFrame>
      <p:cxnSp>
        <p:nvCxnSpPr>
          <p:cNvPr id="15" name="Straight Arrow Connector 14">
            <a:extLst>
              <a:ext uri="{FF2B5EF4-FFF2-40B4-BE49-F238E27FC236}">
                <a16:creationId xmlns:a16="http://schemas.microsoft.com/office/drawing/2014/main" id="{8EB00A24-D848-213B-3D01-1AB27C4B9F82}"/>
              </a:ext>
            </a:extLst>
          </p:cNvPr>
          <p:cNvCxnSpPr/>
          <p:nvPr/>
        </p:nvCxnSpPr>
        <p:spPr bwMode="auto">
          <a:xfrm flipV="1">
            <a:off x="3401568" y="1380744"/>
            <a:ext cx="0" cy="457200"/>
          </a:xfrm>
          <a:prstGeom prst="straightConnector1">
            <a:avLst/>
          </a:prstGeom>
          <a:ln>
            <a:solidFill>
              <a:schemeClr val="tx2"/>
            </a:solidFill>
            <a:headEnd type="triangle" w="med" len="med"/>
            <a:tailEnd type="none" w="med" len="med"/>
          </a:ln>
        </p:spPr>
        <p:style>
          <a:lnRef idx="1">
            <a:schemeClr val="accent2"/>
          </a:lnRef>
          <a:fillRef idx="0">
            <a:schemeClr val="accent2"/>
          </a:fillRef>
          <a:effectRef idx="0">
            <a:schemeClr val="accent2"/>
          </a:effectRef>
          <a:fontRef idx="minor">
            <a:schemeClr val="tx1"/>
          </a:fontRef>
        </p:style>
      </p:cxnSp>
      <p:sp>
        <p:nvSpPr>
          <p:cNvPr id="16" name="TextBox 15">
            <a:extLst>
              <a:ext uri="{FF2B5EF4-FFF2-40B4-BE49-F238E27FC236}">
                <a16:creationId xmlns:a16="http://schemas.microsoft.com/office/drawing/2014/main" id="{D9557F9F-1A04-55CC-A557-8C2B6702A44D}"/>
              </a:ext>
            </a:extLst>
          </p:cNvPr>
          <p:cNvSpPr txBox="1"/>
          <p:nvPr/>
        </p:nvSpPr>
        <p:spPr bwMode="auto">
          <a:xfrm>
            <a:off x="2680969" y="1402445"/>
            <a:ext cx="680133" cy="281872"/>
          </a:xfrm>
          <a:prstGeom prst="rect">
            <a:avLst/>
          </a:prstGeom>
          <a:noFill/>
          <a:ln w="12700" cap="sq">
            <a:noFill/>
            <a:miter lim="800000"/>
            <a:headEnd type="none" w="sm" len="sm"/>
            <a:tailEnd type="none" w="sm" len="sm"/>
          </a:ln>
        </p:spPr>
        <p:txBody>
          <a:bodyPr wrap="square" rtlCol="0">
            <a:spAutoFit/>
          </a:bodyPr>
          <a:lstStyle/>
          <a:p>
            <a:pPr algn="ctr" eaLnBrk="0" hangingPunct="0">
              <a:lnSpc>
                <a:spcPct val="120000"/>
              </a:lnSpc>
            </a:pPr>
            <a:r>
              <a:rPr lang="en-US" sz="1100" dirty="0">
                <a:solidFill>
                  <a:srgbClr val="FF0000"/>
                </a:solidFill>
                <a:latin typeface="+mj-lt"/>
                <a:cs typeface="Arial" pitchFamily="34" charset="0"/>
                <a:hlinkClick r:id="rId6">
                  <a:extLst>
                    <a:ext uri="{A12FA001-AC4F-418D-AE19-62706E023703}">
                      <ahyp:hlinkClr xmlns:ahyp="http://schemas.microsoft.com/office/drawing/2018/hyperlinkcolor" val="tx"/>
                    </a:ext>
                  </a:extLst>
                </a:hlinkClick>
              </a:rPr>
              <a:t>62.80%</a:t>
            </a:r>
          </a:p>
        </p:txBody>
      </p:sp>
      <p:cxnSp>
        <p:nvCxnSpPr>
          <p:cNvPr id="18" name="Straight Arrow Connector 17">
            <a:extLst>
              <a:ext uri="{FF2B5EF4-FFF2-40B4-BE49-F238E27FC236}">
                <a16:creationId xmlns:a16="http://schemas.microsoft.com/office/drawing/2014/main" id="{AF327D60-A6F5-F30A-5652-B8E9DE55C534}"/>
              </a:ext>
            </a:extLst>
          </p:cNvPr>
          <p:cNvCxnSpPr/>
          <p:nvPr/>
        </p:nvCxnSpPr>
        <p:spPr bwMode="auto">
          <a:xfrm flipV="1">
            <a:off x="8156448" y="1060704"/>
            <a:ext cx="0" cy="256032"/>
          </a:xfrm>
          <a:prstGeom prst="straightConnector1">
            <a:avLst/>
          </a:prstGeom>
          <a:ln>
            <a:solidFill>
              <a:schemeClr val="tx2"/>
            </a:solidFill>
            <a:headEnd type="triangle" w="med" len="med"/>
            <a:tailEnd type="none" w="med" len="med"/>
          </a:ln>
        </p:spPr>
        <p:style>
          <a:lnRef idx="1">
            <a:schemeClr val="accent2"/>
          </a:lnRef>
          <a:fillRef idx="0">
            <a:schemeClr val="accent2"/>
          </a:fillRef>
          <a:effectRef idx="0">
            <a:schemeClr val="accent2"/>
          </a:effectRef>
          <a:fontRef idx="minor">
            <a:schemeClr val="tx1"/>
          </a:fontRef>
        </p:style>
      </p:cxnSp>
      <p:sp>
        <p:nvSpPr>
          <p:cNvPr id="20" name="TextBox 19">
            <a:extLst>
              <a:ext uri="{FF2B5EF4-FFF2-40B4-BE49-F238E27FC236}">
                <a16:creationId xmlns:a16="http://schemas.microsoft.com/office/drawing/2014/main" id="{44EC1F40-815F-30BE-D0E0-B7E4EAA255A0}"/>
              </a:ext>
            </a:extLst>
          </p:cNvPr>
          <p:cNvSpPr txBox="1"/>
          <p:nvPr/>
        </p:nvSpPr>
        <p:spPr bwMode="auto">
          <a:xfrm>
            <a:off x="8156448" y="1034864"/>
            <a:ext cx="680133" cy="281872"/>
          </a:xfrm>
          <a:prstGeom prst="rect">
            <a:avLst/>
          </a:prstGeom>
          <a:noFill/>
          <a:ln w="12700" cap="sq">
            <a:noFill/>
            <a:miter lim="800000"/>
            <a:headEnd type="none" w="sm" len="sm"/>
            <a:tailEnd type="none" w="sm" len="sm"/>
          </a:ln>
        </p:spPr>
        <p:txBody>
          <a:bodyPr wrap="square" rtlCol="0">
            <a:spAutoFit/>
          </a:bodyPr>
          <a:lstStyle/>
          <a:p>
            <a:pPr algn="ctr" eaLnBrk="0" hangingPunct="0">
              <a:lnSpc>
                <a:spcPct val="120000"/>
              </a:lnSpc>
            </a:pPr>
            <a:r>
              <a:rPr lang="en-US" sz="1100" dirty="0">
                <a:solidFill>
                  <a:srgbClr val="FF0000"/>
                </a:solidFill>
                <a:latin typeface="+mj-lt"/>
                <a:cs typeface="Arial" pitchFamily="34" charset="0"/>
                <a:hlinkClick r:id="rId6">
                  <a:extLst>
                    <a:ext uri="{A12FA001-AC4F-418D-AE19-62706E023703}">
                      <ahyp:hlinkClr xmlns:ahyp="http://schemas.microsoft.com/office/drawing/2018/hyperlinkcolor" val="tx"/>
                    </a:ext>
                  </a:extLst>
                </a:hlinkClick>
              </a:rPr>
              <a:t>22.25%</a:t>
            </a:r>
          </a:p>
        </p:txBody>
      </p:sp>
      <p:cxnSp>
        <p:nvCxnSpPr>
          <p:cNvPr id="22" name="Straight Arrow Connector 21">
            <a:extLst>
              <a:ext uri="{FF2B5EF4-FFF2-40B4-BE49-F238E27FC236}">
                <a16:creationId xmlns:a16="http://schemas.microsoft.com/office/drawing/2014/main" id="{8B0EAA2D-24CE-E51F-5DAC-AEFDC65055B6}"/>
              </a:ext>
            </a:extLst>
          </p:cNvPr>
          <p:cNvCxnSpPr/>
          <p:nvPr/>
        </p:nvCxnSpPr>
        <p:spPr bwMode="auto">
          <a:xfrm flipV="1">
            <a:off x="3867912" y="3182112"/>
            <a:ext cx="0" cy="374904"/>
          </a:xfrm>
          <a:prstGeom prst="straightConnector1">
            <a:avLst/>
          </a:prstGeom>
          <a:ln>
            <a:solidFill>
              <a:schemeClr val="tx2"/>
            </a:solidFill>
            <a:headEnd type="none" w="med" len="med"/>
            <a:tailEnd type="triangle"/>
          </a:ln>
        </p:spPr>
        <p:style>
          <a:lnRef idx="1">
            <a:schemeClr val="accent2"/>
          </a:lnRef>
          <a:fillRef idx="0">
            <a:schemeClr val="accent2"/>
          </a:fillRef>
          <a:effectRef idx="0">
            <a:schemeClr val="accent2"/>
          </a:effectRef>
          <a:fontRef idx="minor">
            <a:schemeClr val="tx1"/>
          </a:fontRef>
        </p:style>
      </p:cxnSp>
      <p:sp>
        <p:nvSpPr>
          <p:cNvPr id="23" name="TextBox 22">
            <a:extLst>
              <a:ext uri="{FF2B5EF4-FFF2-40B4-BE49-F238E27FC236}">
                <a16:creationId xmlns:a16="http://schemas.microsoft.com/office/drawing/2014/main" id="{58AA2B69-C40D-0DC4-60AA-593F8A2581FF}"/>
              </a:ext>
            </a:extLst>
          </p:cNvPr>
          <p:cNvSpPr txBox="1"/>
          <p:nvPr/>
        </p:nvSpPr>
        <p:spPr bwMode="auto">
          <a:xfrm>
            <a:off x="3209582" y="3212969"/>
            <a:ext cx="680133" cy="281872"/>
          </a:xfrm>
          <a:prstGeom prst="rect">
            <a:avLst/>
          </a:prstGeom>
          <a:noFill/>
          <a:ln w="12700" cap="sq">
            <a:noFill/>
            <a:miter lim="800000"/>
            <a:headEnd type="none" w="sm" len="sm"/>
            <a:tailEnd type="none" w="sm" len="sm"/>
          </a:ln>
        </p:spPr>
        <p:txBody>
          <a:bodyPr wrap="square" rtlCol="0">
            <a:spAutoFit/>
          </a:bodyPr>
          <a:lstStyle/>
          <a:p>
            <a:pPr algn="ctr" eaLnBrk="0" hangingPunct="0">
              <a:lnSpc>
                <a:spcPct val="120000"/>
              </a:lnSpc>
            </a:pPr>
            <a:r>
              <a:rPr lang="en-US" sz="1100" dirty="0">
                <a:solidFill>
                  <a:srgbClr val="FF0000"/>
                </a:solidFill>
                <a:latin typeface="+mj-lt"/>
                <a:cs typeface="Arial" pitchFamily="34" charset="0"/>
                <a:hlinkClick r:id="rId6">
                  <a:extLst>
                    <a:ext uri="{A12FA001-AC4F-418D-AE19-62706E023703}">
                      <ahyp:hlinkClr xmlns:ahyp="http://schemas.microsoft.com/office/drawing/2018/hyperlinkcolor" val="tx"/>
                    </a:ext>
                  </a:extLst>
                </a:hlinkClick>
              </a:rPr>
              <a:t>47.44%</a:t>
            </a:r>
          </a:p>
        </p:txBody>
      </p:sp>
      <p:cxnSp>
        <p:nvCxnSpPr>
          <p:cNvPr id="25" name="Straight Arrow Connector 24">
            <a:extLst>
              <a:ext uri="{FF2B5EF4-FFF2-40B4-BE49-F238E27FC236}">
                <a16:creationId xmlns:a16="http://schemas.microsoft.com/office/drawing/2014/main" id="{760F6F69-60BA-9313-11F5-3772E8CE5FAC}"/>
              </a:ext>
            </a:extLst>
          </p:cNvPr>
          <p:cNvCxnSpPr/>
          <p:nvPr/>
        </p:nvCxnSpPr>
        <p:spPr bwMode="auto">
          <a:xfrm flipV="1">
            <a:off x="7653528" y="3494841"/>
            <a:ext cx="0" cy="720543"/>
          </a:xfrm>
          <a:prstGeom prst="straightConnector1">
            <a:avLst/>
          </a:prstGeom>
          <a:ln>
            <a:solidFill>
              <a:schemeClr val="tx2"/>
            </a:solidFill>
            <a:headEnd type="none" w="med" len="med"/>
            <a:tailEnd type="triangle"/>
          </a:ln>
        </p:spPr>
        <p:style>
          <a:lnRef idx="1">
            <a:schemeClr val="accent2"/>
          </a:lnRef>
          <a:fillRef idx="0">
            <a:schemeClr val="accent2"/>
          </a:fillRef>
          <a:effectRef idx="0">
            <a:schemeClr val="accent2"/>
          </a:effectRef>
          <a:fontRef idx="minor">
            <a:schemeClr val="tx1"/>
          </a:fontRef>
        </p:style>
      </p:cxnSp>
      <p:sp>
        <p:nvSpPr>
          <p:cNvPr id="26" name="TextBox 25">
            <a:extLst>
              <a:ext uri="{FF2B5EF4-FFF2-40B4-BE49-F238E27FC236}">
                <a16:creationId xmlns:a16="http://schemas.microsoft.com/office/drawing/2014/main" id="{D9D60654-C3E8-3D1A-E44B-0DD0566B9B6C}"/>
              </a:ext>
            </a:extLst>
          </p:cNvPr>
          <p:cNvSpPr txBox="1"/>
          <p:nvPr/>
        </p:nvSpPr>
        <p:spPr bwMode="auto">
          <a:xfrm>
            <a:off x="6970216" y="3475254"/>
            <a:ext cx="680133" cy="281872"/>
          </a:xfrm>
          <a:prstGeom prst="rect">
            <a:avLst/>
          </a:prstGeom>
          <a:noFill/>
          <a:ln w="12700" cap="sq">
            <a:noFill/>
            <a:miter lim="800000"/>
            <a:headEnd type="none" w="sm" len="sm"/>
            <a:tailEnd type="none" w="sm" len="sm"/>
          </a:ln>
        </p:spPr>
        <p:txBody>
          <a:bodyPr wrap="square" rtlCol="0">
            <a:spAutoFit/>
          </a:bodyPr>
          <a:lstStyle/>
          <a:p>
            <a:pPr algn="ctr" eaLnBrk="0" hangingPunct="0">
              <a:lnSpc>
                <a:spcPct val="120000"/>
              </a:lnSpc>
            </a:pPr>
            <a:r>
              <a:rPr lang="en-US" sz="1100" dirty="0">
                <a:solidFill>
                  <a:srgbClr val="FF0000"/>
                </a:solidFill>
                <a:latin typeface="+mj-lt"/>
                <a:cs typeface="Arial" pitchFamily="34" charset="0"/>
                <a:hlinkClick r:id="rId6">
                  <a:extLst>
                    <a:ext uri="{A12FA001-AC4F-418D-AE19-62706E023703}">
                      <ahyp:hlinkClr xmlns:ahyp="http://schemas.microsoft.com/office/drawing/2018/hyperlinkcolor" val="tx"/>
                    </a:ext>
                  </a:extLst>
                </a:hlinkClick>
              </a:rPr>
              <a:t>219.72%</a:t>
            </a:r>
          </a:p>
        </p:txBody>
      </p:sp>
    </p:spTree>
    <p:extLst>
      <p:ext uri="{BB962C8B-B14F-4D97-AF65-F5344CB8AC3E}">
        <p14:creationId xmlns:p14="http://schemas.microsoft.com/office/powerpoint/2010/main" val="27949707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Content Placeholder 1"/>
          <p:cNvSpPr>
            <a:spLocks noGrp="1"/>
          </p:cNvSpPr>
          <p:nvPr>
            <p:ph idx="1"/>
          </p:nvPr>
        </p:nvSpPr>
        <p:spPr>
          <a:xfrm>
            <a:off x="496389" y="586721"/>
            <a:ext cx="7577710" cy="4137061"/>
          </a:xfrm>
        </p:spPr>
        <p:txBody>
          <a:bodyPr/>
          <a:lstStyle/>
          <a:p>
            <a:pPr marL="256699" indent="-256699">
              <a:lnSpc>
                <a:spcPct val="130000"/>
              </a:lnSpc>
            </a:pPr>
            <a:r>
              <a:rPr lang="en-US" dirty="0">
                <a:solidFill>
                  <a:schemeClr val="accent3"/>
                </a:solidFill>
              </a:rPr>
              <a:t>AMD CPU + AMD GPU + Slingshot (</a:t>
            </a:r>
            <a:r>
              <a:rPr lang="en-US" dirty="0" err="1">
                <a:solidFill>
                  <a:schemeClr val="accent3"/>
                </a:solidFill>
              </a:rPr>
              <a:t>Frontier@ORNL</a:t>
            </a:r>
            <a:r>
              <a:rPr lang="en-US" dirty="0">
                <a:solidFill>
                  <a:schemeClr val="accent3"/>
                </a:solidFill>
              </a:rPr>
              <a:t> and </a:t>
            </a:r>
            <a:r>
              <a:rPr lang="en-US" dirty="0" err="1">
                <a:solidFill>
                  <a:schemeClr val="accent3"/>
                </a:solidFill>
              </a:rPr>
              <a:t>Tioga@LLNL</a:t>
            </a:r>
            <a:r>
              <a:rPr lang="en-US" dirty="0">
                <a:solidFill>
                  <a:schemeClr val="accent3"/>
                </a:solidFill>
              </a:rPr>
              <a:t>)</a:t>
            </a:r>
          </a:p>
          <a:p>
            <a:pPr marL="556730" lvl="1" indent="-256699">
              <a:lnSpc>
                <a:spcPct val="130000"/>
              </a:lnSpc>
            </a:pPr>
            <a:r>
              <a:rPr lang="en-US" sz="1350" dirty="0">
                <a:solidFill>
                  <a:schemeClr val="accent3"/>
                </a:solidFill>
              </a:rPr>
              <a:t>CPU-based</a:t>
            </a:r>
          </a:p>
          <a:p>
            <a:pPr marL="556730" lvl="1" indent="-256699">
              <a:lnSpc>
                <a:spcPct val="130000"/>
              </a:lnSpc>
            </a:pPr>
            <a:r>
              <a:rPr lang="en-US" sz="1350" dirty="0">
                <a:solidFill>
                  <a:schemeClr val="accent3"/>
                </a:solidFill>
              </a:rPr>
              <a:t>GPU-based</a:t>
            </a:r>
          </a:p>
          <a:p>
            <a:pPr marL="256699" indent="-256699">
              <a:lnSpc>
                <a:spcPct val="130000"/>
              </a:lnSpc>
            </a:pPr>
            <a:r>
              <a:rPr lang="en-US" b="1" dirty="0">
                <a:solidFill>
                  <a:schemeClr val="accent2"/>
                </a:solidFill>
                <a:latin typeface="Calibri"/>
                <a:cs typeface="Calibri"/>
              </a:rPr>
              <a:t>Grace (ARM) CPU + Hopper (NVIDIA GPU) + Slingshot (</a:t>
            </a:r>
            <a:r>
              <a:rPr lang="en-US" b="1" dirty="0" err="1">
                <a:solidFill>
                  <a:schemeClr val="accent2"/>
                </a:solidFill>
                <a:latin typeface="Calibri"/>
                <a:cs typeface="Calibri"/>
              </a:rPr>
              <a:t>Isamabard@Bristol</a:t>
            </a:r>
            <a:r>
              <a:rPr lang="en-US" b="1" dirty="0">
                <a:solidFill>
                  <a:schemeClr val="accent2"/>
                </a:solidFill>
                <a:latin typeface="Calibri"/>
                <a:cs typeface="Calibri"/>
              </a:rPr>
              <a:t>)</a:t>
            </a:r>
          </a:p>
          <a:p>
            <a:pPr marL="556730" lvl="1" indent="-256699">
              <a:lnSpc>
                <a:spcPct val="130000"/>
              </a:lnSpc>
            </a:pPr>
            <a:r>
              <a:rPr lang="en-US" sz="1350" dirty="0">
                <a:solidFill>
                  <a:schemeClr val="accent3"/>
                </a:solidFill>
                <a:latin typeface="Calibri"/>
                <a:cs typeface="Calibri"/>
              </a:rPr>
              <a:t>CPU-based</a:t>
            </a:r>
          </a:p>
          <a:p>
            <a:pPr marL="556730" lvl="1" indent="-256699">
              <a:lnSpc>
                <a:spcPct val="130000"/>
              </a:lnSpc>
            </a:pPr>
            <a:r>
              <a:rPr lang="en-US" sz="1350" b="1" dirty="0">
                <a:solidFill>
                  <a:schemeClr val="accent2"/>
                </a:solidFill>
                <a:latin typeface="Calibri"/>
                <a:cs typeface="Calibri"/>
              </a:rPr>
              <a:t>GPU-based</a:t>
            </a:r>
            <a:endParaRPr lang="en-US" sz="2400" b="1" dirty="0">
              <a:solidFill>
                <a:schemeClr val="accent2"/>
              </a:solidFill>
            </a:endParaRPr>
          </a:p>
          <a:p>
            <a:pPr marL="256699" indent="-256699">
              <a:lnSpc>
                <a:spcPct val="130000"/>
              </a:lnSpc>
            </a:pPr>
            <a:r>
              <a:rPr lang="en-US" dirty="0">
                <a:latin typeface="Calibri"/>
                <a:cs typeface="Calibri"/>
              </a:rPr>
              <a:t>Grace (ARM) CPU + Hopper (NVIDIA GPU) + InfiniBand (</a:t>
            </a:r>
            <a:r>
              <a:rPr lang="en-US" dirty="0" err="1">
                <a:latin typeface="Calibri"/>
                <a:cs typeface="Calibri"/>
              </a:rPr>
              <a:t>Vista@TACC</a:t>
            </a:r>
            <a:r>
              <a:rPr lang="en-US" dirty="0">
                <a:latin typeface="Calibri"/>
                <a:cs typeface="Calibri"/>
              </a:rPr>
              <a:t>)</a:t>
            </a:r>
          </a:p>
          <a:p>
            <a:pPr marL="556730" lvl="1" indent="-256699">
              <a:lnSpc>
                <a:spcPct val="130000"/>
              </a:lnSpc>
            </a:pPr>
            <a:r>
              <a:rPr lang="en-US" sz="1350" dirty="0">
                <a:latin typeface="Calibri"/>
                <a:cs typeface="Calibri"/>
              </a:rPr>
              <a:t>CPU-based</a:t>
            </a:r>
          </a:p>
          <a:p>
            <a:pPr marL="256699" indent="-256699">
              <a:lnSpc>
                <a:spcPct val="130000"/>
              </a:lnSpc>
            </a:pPr>
            <a:r>
              <a:rPr lang="en-US" dirty="0">
                <a:latin typeface="Calibri"/>
                <a:cs typeface="Calibri"/>
              </a:rPr>
              <a:t>Intel SPR CPU + Intel GPU + Cornelis Networks (Stampede3@TACC)</a:t>
            </a:r>
          </a:p>
          <a:p>
            <a:pPr marL="556730" lvl="1" indent="-256699">
              <a:lnSpc>
                <a:spcPct val="130000"/>
              </a:lnSpc>
            </a:pPr>
            <a:r>
              <a:rPr lang="en-US" sz="1350" dirty="0">
                <a:latin typeface="Calibri"/>
                <a:cs typeface="Calibri"/>
              </a:rPr>
              <a:t>CPU-based</a:t>
            </a:r>
          </a:p>
          <a:p>
            <a:pPr marL="556730" lvl="1" indent="-256699">
              <a:lnSpc>
                <a:spcPct val="130000"/>
              </a:lnSpc>
            </a:pPr>
            <a:r>
              <a:rPr lang="en-US" sz="1350" dirty="0">
                <a:latin typeface="Calibri"/>
                <a:cs typeface="Calibri"/>
              </a:rPr>
              <a:t>GPU-based</a:t>
            </a:r>
            <a:endParaRPr lang="en-US" sz="2400" dirty="0"/>
          </a:p>
          <a:p>
            <a:pPr marL="0" indent="0">
              <a:lnSpc>
                <a:spcPct val="130000"/>
              </a:lnSpc>
              <a:buNone/>
            </a:pPr>
            <a:endParaRPr lang="en-US" sz="2400" dirty="0"/>
          </a:p>
          <a:p>
            <a:pPr marL="0" indent="0">
              <a:lnSpc>
                <a:spcPct val="130000"/>
              </a:lnSpc>
              <a:buNone/>
            </a:pPr>
            <a:endParaRPr lang="en-US" sz="1500" dirty="0">
              <a:solidFill>
                <a:schemeClr val="bg2"/>
              </a:solidFill>
              <a:latin typeface="Calibri"/>
              <a:cs typeface="Calibri"/>
            </a:endParaRPr>
          </a:p>
        </p:txBody>
      </p:sp>
      <p:sp>
        <p:nvSpPr>
          <p:cNvPr id="20484" name="Title 4"/>
          <p:cNvSpPr>
            <a:spLocks noGrp="1"/>
          </p:cNvSpPr>
          <p:nvPr>
            <p:ph type="title"/>
          </p:nvPr>
        </p:nvSpPr>
        <p:spPr>
          <a:xfrm>
            <a:off x="496389" y="134841"/>
            <a:ext cx="6699328" cy="486734"/>
          </a:xfrm>
        </p:spPr>
        <p:txBody>
          <a:bodyPr lIns="68580" tIns="34290" rIns="68580" bIns="34290" anchor="t"/>
          <a:lstStyle/>
          <a:p>
            <a:r>
              <a:rPr lang="en-US" sz="2100" dirty="0">
                <a:latin typeface="Calibri"/>
                <a:cs typeface="Calibri"/>
              </a:rPr>
              <a:t>Sample Performance Numbers with MVAPICH-Plus 4.0b</a:t>
            </a:r>
            <a:endParaRPr lang="en-US" sz="2100" dirty="0"/>
          </a:p>
        </p:txBody>
      </p:sp>
    </p:spTree>
    <p:extLst>
      <p:ext uri="{BB962C8B-B14F-4D97-AF65-F5344CB8AC3E}">
        <p14:creationId xmlns:p14="http://schemas.microsoft.com/office/powerpoint/2010/main" val="7630147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93F84F6-7A70-DC27-DC83-886AAA430115}"/>
              </a:ext>
            </a:extLst>
          </p:cNvPr>
          <p:cNvSpPr>
            <a:spLocks noGrp="1"/>
          </p:cNvSpPr>
          <p:nvPr>
            <p:ph type="title"/>
          </p:nvPr>
        </p:nvSpPr>
        <p:spPr>
          <a:xfrm>
            <a:off x="581892" y="78440"/>
            <a:ext cx="8196348" cy="404178"/>
          </a:xfrm>
        </p:spPr>
        <p:txBody>
          <a:bodyPr/>
          <a:lstStyle/>
          <a:p>
            <a:r>
              <a:rPr lang="en-US" sz="2200" dirty="0"/>
              <a:t>Scaling MVAPICH-Plus 4.0b on ISAMBARD (UK Bristol, Grace-Hopper)</a:t>
            </a:r>
          </a:p>
        </p:txBody>
      </p:sp>
      <p:graphicFrame>
        <p:nvGraphicFramePr>
          <p:cNvPr id="9" name="Chart 8">
            <a:extLst>
              <a:ext uri="{FF2B5EF4-FFF2-40B4-BE49-F238E27FC236}">
                <a16:creationId xmlns:a16="http://schemas.microsoft.com/office/drawing/2014/main" id="{8088836A-70CA-006C-06D6-6086B157CFAD}"/>
              </a:ext>
            </a:extLst>
          </p:cNvPr>
          <p:cNvGraphicFramePr>
            <a:graphicFrameLocks/>
          </p:cNvGraphicFramePr>
          <p:nvPr/>
        </p:nvGraphicFramePr>
        <p:xfrm>
          <a:off x="659901" y="334221"/>
          <a:ext cx="4020165" cy="249885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hart 9">
            <a:extLst>
              <a:ext uri="{FF2B5EF4-FFF2-40B4-BE49-F238E27FC236}">
                <a16:creationId xmlns:a16="http://schemas.microsoft.com/office/drawing/2014/main" id="{773D6FF6-81AB-3054-FE89-4E31F34149F4}"/>
              </a:ext>
            </a:extLst>
          </p:cNvPr>
          <p:cNvGraphicFramePr>
            <a:graphicFrameLocks/>
          </p:cNvGraphicFramePr>
          <p:nvPr/>
        </p:nvGraphicFramePr>
        <p:xfrm>
          <a:off x="5121710" y="482617"/>
          <a:ext cx="3917760" cy="249885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a:extLst>
              <a:ext uri="{FF2B5EF4-FFF2-40B4-BE49-F238E27FC236}">
                <a16:creationId xmlns:a16="http://schemas.microsoft.com/office/drawing/2014/main" id="{B33E3345-17EA-8818-1AEC-A1039F8DBDAF}"/>
              </a:ext>
            </a:extLst>
          </p:cNvPr>
          <p:cNvGraphicFramePr>
            <a:graphicFrameLocks/>
          </p:cNvGraphicFramePr>
          <p:nvPr/>
        </p:nvGraphicFramePr>
        <p:xfrm>
          <a:off x="822144" y="2787353"/>
          <a:ext cx="3857922" cy="219867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Chart 11">
            <a:extLst>
              <a:ext uri="{FF2B5EF4-FFF2-40B4-BE49-F238E27FC236}">
                <a16:creationId xmlns:a16="http://schemas.microsoft.com/office/drawing/2014/main" id="{E53DBCC6-B111-6EE6-43B8-1E8F3A6778F8}"/>
              </a:ext>
            </a:extLst>
          </p:cNvPr>
          <p:cNvGraphicFramePr>
            <a:graphicFrameLocks/>
          </p:cNvGraphicFramePr>
          <p:nvPr/>
        </p:nvGraphicFramePr>
        <p:xfrm>
          <a:off x="5181549" y="2896248"/>
          <a:ext cx="3857922" cy="2112381"/>
        </p:xfrm>
        <a:graphic>
          <a:graphicData uri="http://schemas.openxmlformats.org/drawingml/2006/chart">
            <c:chart xmlns:c="http://schemas.openxmlformats.org/drawingml/2006/chart" xmlns:r="http://schemas.openxmlformats.org/officeDocument/2006/relationships" r:id="rId5"/>
          </a:graphicData>
        </a:graphic>
      </p:graphicFrame>
      <p:cxnSp>
        <p:nvCxnSpPr>
          <p:cNvPr id="14" name="Straight Arrow Connector 13">
            <a:extLst>
              <a:ext uri="{FF2B5EF4-FFF2-40B4-BE49-F238E27FC236}">
                <a16:creationId xmlns:a16="http://schemas.microsoft.com/office/drawing/2014/main" id="{075903B4-D70E-BF4E-F3BF-D1B2B4524AFE}"/>
              </a:ext>
            </a:extLst>
          </p:cNvPr>
          <p:cNvCxnSpPr/>
          <p:nvPr/>
        </p:nvCxnSpPr>
        <p:spPr bwMode="auto">
          <a:xfrm flipV="1">
            <a:off x="3447288" y="868680"/>
            <a:ext cx="0" cy="1069848"/>
          </a:xfrm>
          <a:prstGeom prst="straightConnector1">
            <a:avLst/>
          </a:prstGeom>
          <a:ln>
            <a:solidFill>
              <a:schemeClr val="tx2"/>
            </a:solidFill>
            <a:headEnd type="triangl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6" name="Straight Arrow Connector 15">
            <a:extLst>
              <a:ext uri="{FF2B5EF4-FFF2-40B4-BE49-F238E27FC236}">
                <a16:creationId xmlns:a16="http://schemas.microsoft.com/office/drawing/2014/main" id="{8D884FCE-4EBF-592D-4712-C58C09C43367}"/>
              </a:ext>
            </a:extLst>
          </p:cNvPr>
          <p:cNvCxnSpPr>
            <a:cxnSpLocks/>
          </p:cNvCxnSpPr>
          <p:nvPr/>
        </p:nvCxnSpPr>
        <p:spPr bwMode="auto">
          <a:xfrm flipV="1">
            <a:off x="7662672" y="2066544"/>
            <a:ext cx="0" cy="347472"/>
          </a:xfrm>
          <a:prstGeom prst="straightConnector1">
            <a:avLst/>
          </a:prstGeom>
          <a:ln>
            <a:solidFill>
              <a:schemeClr val="tx2"/>
            </a:solidFill>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19" name="Straight Arrow Connector 18">
            <a:extLst>
              <a:ext uri="{FF2B5EF4-FFF2-40B4-BE49-F238E27FC236}">
                <a16:creationId xmlns:a16="http://schemas.microsoft.com/office/drawing/2014/main" id="{E7C1C9E6-B6F5-5103-5DC0-18E354A9AAF7}"/>
              </a:ext>
            </a:extLst>
          </p:cNvPr>
          <p:cNvCxnSpPr/>
          <p:nvPr/>
        </p:nvCxnSpPr>
        <p:spPr bwMode="auto">
          <a:xfrm flipV="1">
            <a:off x="3749040" y="4215384"/>
            <a:ext cx="0" cy="182880"/>
          </a:xfrm>
          <a:prstGeom prst="straightConnector1">
            <a:avLst/>
          </a:prstGeom>
          <a:ln>
            <a:solidFill>
              <a:schemeClr val="tx2"/>
            </a:solidFill>
            <a:headEnd type="triangl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21" name="Straight Arrow Connector 20">
            <a:extLst>
              <a:ext uri="{FF2B5EF4-FFF2-40B4-BE49-F238E27FC236}">
                <a16:creationId xmlns:a16="http://schemas.microsoft.com/office/drawing/2014/main" id="{4CEA1286-6D1E-3E1E-37EC-FCC310E57A60}"/>
              </a:ext>
            </a:extLst>
          </p:cNvPr>
          <p:cNvCxnSpPr/>
          <p:nvPr/>
        </p:nvCxnSpPr>
        <p:spPr bwMode="auto">
          <a:xfrm flipV="1">
            <a:off x="4215384" y="3502152"/>
            <a:ext cx="0" cy="813816"/>
          </a:xfrm>
          <a:prstGeom prst="straightConnector1">
            <a:avLst/>
          </a:prstGeom>
          <a:ln>
            <a:solidFill>
              <a:schemeClr val="tx2"/>
            </a:solidFill>
            <a:headEnd type="triangl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23" name="Straight Arrow Connector 22">
            <a:extLst>
              <a:ext uri="{FF2B5EF4-FFF2-40B4-BE49-F238E27FC236}">
                <a16:creationId xmlns:a16="http://schemas.microsoft.com/office/drawing/2014/main" id="{3F267696-4F70-9E83-F764-1B4EB24C7122}"/>
              </a:ext>
            </a:extLst>
          </p:cNvPr>
          <p:cNvCxnSpPr>
            <a:cxnSpLocks/>
          </p:cNvCxnSpPr>
          <p:nvPr/>
        </p:nvCxnSpPr>
        <p:spPr bwMode="auto">
          <a:xfrm flipV="1">
            <a:off x="8915400" y="3419856"/>
            <a:ext cx="0" cy="978408"/>
          </a:xfrm>
          <a:prstGeom prst="straightConnector1">
            <a:avLst/>
          </a:prstGeom>
          <a:ln>
            <a:solidFill>
              <a:schemeClr val="tx2"/>
            </a:solidFill>
            <a:headEnd type="triangle" w="med" len="med"/>
            <a:tailEnd type="none" w="med" len="med"/>
          </a:ln>
        </p:spPr>
        <p:style>
          <a:lnRef idx="1">
            <a:schemeClr val="accent2"/>
          </a:lnRef>
          <a:fillRef idx="0">
            <a:schemeClr val="accent2"/>
          </a:fillRef>
          <a:effectRef idx="0">
            <a:schemeClr val="accent2"/>
          </a:effectRef>
          <a:fontRef idx="minor">
            <a:schemeClr val="tx1"/>
          </a:fontRef>
        </p:style>
      </p:cxnSp>
      <p:sp>
        <p:nvSpPr>
          <p:cNvPr id="2" name="TextBox 1">
            <a:extLst>
              <a:ext uri="{FF2B5EF4-FFF2-40B4-BE49-F238E27FC236}">
                <a16:creationId xmlns:a16="http://schemas.microsoft.com/office/drawing/2014/main" id="{D7F9A458-860E-CD6C-9B0F-CBA47390FD98}"/>
              </a:ext>
            </a:extLst>
          </p:cNvPr>
          <p:cNvSpPr txBox="1"/>
          <p:nvPr/>
        </p:nvSpPr>
        <p:spPr bwMode="auto">
          <a:xfrm>
            <a:off x="2934038" y="1066755"/>
            <a:ext cx="580440" cy="264688"/>
          </a:xfrm>
          <a:prstGeom prst="rect">
            <a:avLst/>
          </a:prstGeom>
          <a:noFill/>
          <a:ln w="12700" cap="sq">
            <a:noFill/>
            <a:miter lim="800000"/>
            <a:headEnd type="none" w="sm" len="sm"/>
            <a:tailEnd type="none" w="sm" len="sm"/>
          </a:ln>
        </p:spPr>
        <p:txBody>
          <a:bodyPr wrap="square" rtlCol="0">
            <a:spAutoFit/>
          </a:bodyPr>
          <a:lstStyle/>
          <a:p>
            <a:pPr algn="ctr" eaLnBrk="0" hangingPunct="0">
              <a:lnSpc>
                <a:spcPct val="120000"/>
              </a:lnSpc>
            </a:pPr>
            <a:r>
              <a:rPr lang="en-US" sz="1000" dirty="0">
                <a:solidFill>
                  <a:srgbClr val="FF0000"/>
                </a:solidFill>
                <a:latin typeface="+mj-lt"/>
                <a:cs typeface="Arial" pitchFamily="34" charset="0"/>
                <a:hlinkClick r:id="rId6">
                  <a:extLst>
                    <a:ext uri="{A12FA001-AC4F-418D-AE19-62706E023703}">
                      <ahyp:hlinkClr xmlns:ahyp="http://schemas.microsoft.com/office/drawing/2018/hyperlinkcolor" val="tx"/>
                    </a:ext>
                  </a:extLst>
                </a:hlinkClick>
              </a:rPr>
              <a:t>76.48%</a:t>
            </a:r>
          </a:p>
        </p:txBody>
      </p:sp>
      <p:sp>
        <p:nvSpPr>
          <p:cNvPr id="4" name="TextBox 3">
            <a:extLst>
              <a:ext uri="{FF2B5EF4-FFF2-40B4-BE49-F238E27FC236}">
                <a16:creationId xmlns:a16="http://schemas.microsoft.com/office/drawing/2014/main" id="{EAE6A5FC-E685-2704-8C10-73B40E113823}"/>
              </a:ext>
            </a:extLst>
          </p:cNvPr>
          <p:cNvSpPr txBox="1"/>
          <p:nvPr/>
        </p:nvSpPr>
        <p:spPr bwMode="auto">
          <a:xfrm>
            <a:off x="7021008" y="1934199"/>
            <a:ext cx="658019" cy="264688"/>
          </a:xfrm>
          <a:prstGeom prst="rect">
            <a:avLst/>
          </a:prstGeom>
          <a:noFill/>
          <a:ln w="12700" cap="sq">
            <a:noFill/>
            <a:miter lim="800000"/>
            <a:headEnd type="none" w="sm" len="sm"/>
            <a:tailEnd type="none" w="sm" len="sm"/>
          </a:ln>
        </p:spPr>
        <p:txBody>
          <a:bodyPr wrap="square" rtlCol="0">
            <a:spAutoFit/>
          </a:bodyPr>
          <a:lstStyle/>
          <a:p>
            <a:pPr algn="ctr" eaLnBrk="0" hangingPunct="0">
              <a:lnSpc>
                <a:spcPct val="120000"/>
              </a:lnSpc>
            </a:pPr>
            <a:r>
              <a:rPr lang="en-US" sz="1000" dirty="0">
                <a:solidFill>
                  <a:srgbClr val="FF0000"/>
                </a:solidFill>
                <a:latin typeface="+mj-lt"/>
                <a:cs typeface="Arial" pitchFamily="34" charset="0"/>
                <a:hlinkClick r:id="rId6">
                  <a:extLst>
                    <a:ext uri="{A12FA001-AC4F-418D-AE19-62706E023703}">
                      <ahyp:hlinkClr xmlns:ahyp="http://schemas.microsoft.com/office/drawing/2018/hyperlinkcolor" val="tx"/>
                    </a:ext>
                  </a:extLst>
                </a:hlinkClick>
              </a:rPr>
              <a:t>349.85%</a:t>
            </a:r>
          </a:p>
        </p:txBody>
      </p:sp>
      <p:sp>
        <p:nvSpPr>
          <p:cNvPr id="5" name="TextBox 4">
            <a:extLst>
              <a:ext uri="{FF2B5EF4-FFF2-40B4-BE49-F238E27FC236}">
                <a16:creationId xmlns:a16="http://schemas.microsoft.com/office/drawing/2014/main" id="{89B93353-96A8-7645-8EC9-F7081842B72C}"/>
              </a:ext>
            </a:extLst>
          </p:cNvPr>
          <p:cNvSpPr txBox="1"/>
          <p:nvPr/>
        </p:nvSpPr>
        <p:spPr bwMode="auto">
          <a:xfrm>
            <a:off x="3185468" y="3886690"/>
            <a:ext cx="658019" cy="264688"/>
          </a:xfrm>
          <a:prstGeom prst="rect">
            <a:avLst/>
          </a:prstGeom>
          <a:noFill/>
          <a:ln w="12700" cap="sq">
            <a:noFill/>
            <a:miter lim="800000"/>
            <a:headEnd type="none" w="sm" len="sm"/>
            <a:tailEnd type="none" w="sm" len="sm"/>
          </a:ln>
        </p:spPr>
        <p:txBody>
          <a:bodyPr wrap="square" rtlCol="0">
            <a:spAutoFit/>
          </a:bodyPr>
          <a:lstStyle/>
          <a:p>
            <a:pPr algn="ctr" eaLnBrk="0" hangingPunct="0">
              <a:lnSpc>
                <a:spcPct val="120000"/>
              </a:lnSpc>
            </a:pPr>
            <a:r>
              <a:rPr lang="en-US" sz="1000" dirty="0">
                <a:solidFill>
                  <a:srgbClr val="FF0000"/>
                </a:solidFill>
                <a:latin typeface="+mj-lt"/>
                <a:cs typeface="Arial" pitchFamily="34" charset="0"/>
                <a:hlinkClick r:id="rId6">
                  <a:extLst>
                    <a:ext uri="{A12FA001-AC4F-418D-AE19-62706E023703}">
                      <ahyp:hlinkClr xmlns:ahyp="http://schemas.microsoft.com/office/drawing/2018/hyperlinkcolor" val="tx"/>
                    </a:ext>
                  </a:extLst>
                </a:hlinkClick>
              </a:rPr>
              <a:t>54.52%</a:t>
            </a:r>
          </a:p>
        </p:txBody>
      </p:sp>
      <p:sp>
        <p:nvSpPr>
          <p:cNvPr id="6" name="TextBox 5">
            <a:extLst>
              <a:ext uri="{FF2B5EF4-FFF2-40B4-BE49-F238E27FC236}">
                <a16:creationId xmlns:a16="http://schemas.microsoft.com/office/drawing/2014/main" id="{DC26FA67-D9EA-6AF6-47A3-52277D25AAE3}"/>
              </a:ext>
            </a:extLst>
          </p:cNvPr>
          <p:cNvSpPr txBox="1"/>
          <p:nvPr/>
        </p:nvSpPr>
        <p:spPr bwMode="auto">
          <a:xfrm>
            <a:off x="3564552" y="3276509"/>
            <a:ext cx="658019" cy="264688"/>
          </a:xfrm>
          <a:prstGeom prst="rect">
            <a:avLst/>
          </a:prstGeom>
          <a:noFill/>
          <a:ln w="12700" cap="sq">
            <a:noFill/>
            <a:miter lim="800000"/>
            <a:headEnd type="none" w="sm" len="sm"/>
            <a:tailEnd type="none" w="sm" len="sm"/>
          </a:ln>
        </p:spPr>
        <p:txBody>
          <a:bodyPr wrap="square" rtlCol="0">
            <a:spAutoFit/>
          </a:bodyPr>
          <a:lstStyle/>
          <a:p>
            <a:pPr algn="ctr" eaLnBrk="0" hangingPunct="0">
              <a:lnSpc>
                <a:spcPct val="120000"/>
              </a:lnSpc>
            </a:pPr>
            <a:r>
              <a:rPr lang="en-US" sz="1000" dirty="0">
                <a:solidFill>
                  <a:srgbClr val="FF0000"/>
                </a:solidFill>
                <a:latin typeface="+mj-lt"/>
                <a:cs typeface="Arial" pitchFamily="34" charset="0"/>
                <a:hlinkClick r:id="rId6">
                  <a:extLst>
                    <a:ext uri="{A12FA001-AC4F-418D-AE19-62706E023703}">
                      <ahyp:hlinkClr xmlns:ahyp="http://schemas.microsoft.com/office/drawing/2018/hyperlinkcolor" val="tx"/>
                    </a:ext>
                  </a:extLst>
                </a:hlinkClick>
              </a:rPr>
              <a:t>81.95%</a:t>
            </a:r>
          </a:p>
        </p:txBody>
      </p:sp>
      <p:sp>
        <p:nvSpPr>
          <p:cNvPr id="7" name="TextBox 6">
            <a:extLst>
              <a:ext uri="{FF2B5EF4-FFF2-40B4-BE49-F238E27FC236}">
                <a16:creationId xmlns:a16="http://schemas.microsoft.com/office/drawing/2014/main" id="{6561A433-6931-EEB8-A79D-4600E8137F9C}"/>
              </a:ext>
            </a:extLst>
          </p:cNvPr>
          <p:cNvSpPr txBox="1"/>
          <p:nvPr/>
        </p:nvSpPr>
        <p:spPr bwMode="auto">
          <a:xfrm>
            <a:off x="8227461" y="3331356"/>
            <a:ext cx="658019" cy="264688"/>
          </a:xfrm>
          <a:prstGeom prst="rect">
            <a:avLst/>
          </a:prstGeom>
          <a:noFill/>
          <a:ln w="12700" cap="sq">
            <a:noFill/>
            <a:miter lim="800000"/>
            <a:headEnd type="none" w="sm" len="sm"/>
            <a:tailEnd type="none" w="sm" len="sm"/>
          </a:ln>
        </p:spPr>
        <p:txBody>
          <a:bodyPr wrap="square" rtlCol="0">
            <a:spAutoFit/>
          </a:bodyPr>
          <a:lstStyle/>
          <a:p>
            <a:pPr algn="ctr" eaLnBrk="0" hangingPunct="0">
              <a:lnSpc>
                <a:spcPct val="120000"/>
              </a:lnSpc>
            </a:pPr>
            <a:r>
              <a:rPr lang="en-US" sz="1000" dirty="0">
                <a:solidFill>
                  <a:srgbClr val="FF0000"/>
                </a:solidFill>
                <a:latin typeface="+mj-lt"/>
                <a:cs typeface="Arial" pitchFamily="34" charset="0"/>
                <a:hlinkClick r:id="rId6">
                  <a:extLst>
                    <a:ext uri="{A12FA001-AC4F-418D-AE19-62706E023703}">
                      <ahyp:hlinkClr xmlns:ahyp="http://schemas.microsoft.com/office/drawing/2018/hyperlinkcolor" val="tx"/>
                    </a:ext>
                  </a:extLst>
                </a:hlinkClick>
              </a:rPr>
              <a:t>97.43%</a:t>
            </a:r>
          </a:p>
        </p:txBody>
      </p:sp>
    </p:spTree>
    <p:extLst>
      <p:ext uri="{BB962C8B-B14F-4D97-AF65-F5344CB8AC3E}">
        <p14:creationId xmlns:p14="http://schemas.microsoft.com/office/powerpoint/2010/main" val="5355471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Content Placeholder 1"/>
          <p:cNvSpPr>
            <a:spLocks noGrp="1"/>
          </p:cNvSpPr>
          <p:nvPr>
            <p:ph idx="1"/>
          </p:nvPr>
        </p:nvSpPr>
        <p:spPr>
          <a:xfrm>
            <a:off x="496389" y="586721"/>
            <a:ext cx="7577710" cy="4137061"/>
          </a:xfrm>
        </p:spPr>
        <p:txBody>
          <a:bodyPr/>
          <a:lstStyle/>
          <a:p>
            <a:pPr marL="256699" indent="-256699">
              <a:lnSpc>
                <a:spcPct val="130000"/>
              </a:lnSpc>
            </a:pPr>
            <a:r>
              <a:rPr lang="en-US" dirty="0">
                <a:solidFill>
                  <a:schemeClr val="accent3"/>
                </a:solidFill>
              </a:rPr>
              <a:t>AMD CPU + AMD GPU + Slingshot (</a:t>
            </a:r>
            <a:r>
              <a:rPr lang="en-US" dirty="0" err="1">
                <a:solidFill>
                  <a:schemeClr val="accent3"/>
                </a:solidFill>
              </a:rPr>
              <a:t>Frontier@ORNL</a:t>
            </a:r>
            <a:r>
              <a:rPr lang="en-US" dirty="0">
                <a:solidFill>
                  <a:schemeClr val="accent3"/>
                </a:solidFill>
              </a:rPr>
              <a:t> and </a:t>
            </a:r>
            <a:r>
              <a:rPr lang="en-US" dirty="0" err="1">
                <a:solidFill>
                  <a:schemeClr val="accent3"/>
                </a:solidFill>
              </a:rPr>
              <a:t>Tioga@LLNL</a:t>
            </a:r>
            <a:r>
              <a:rPr lang="en-US" dirty="0">
                <a:solidFill>
                  <a:schemeClr val="accent3"/>
                </a:solidFill>
              </a:rPr>
              <a:t>)</a:t>
            </a:r>
          </a:p>
          <a:p>
            <a:pPr marL="556730" lvl="1" indent="-256699">
              <a:lnSpc>
                <a:spcPct val="130000"/>
              </a:lnSpc>
            </a:pPr>
            <a:r>
              <a:rPr lang="en-US" sz="1350" dirty="0">
                <a:solidFill>
                  <a:schemeClr val="accent3"/>
                </a:solidFill>
              </a:rPr>
              <a:t>CPU-based</a:t>
            </a:r>
          </a:p>
          <a:p>
            <a:pPr marL="556730" lvl="1" indent="-256699">
              <a:lnSpc>
                <a:spcPct val="130000"/>
              </a:lnSpc>
            </a:pPr>
            <a:r>
              <a:rPr lang="en-US" sz="1350" dirty="0">
                <a:solidFill>
                  <a:schemeClr val="accent3"/>
                </a:solidFill>
              </a:rPr>
              <a:t>GPU-based</a:t>
            </a:r>
          </a:p>
          <a:p>
            <a:pPr marL="256699" indent="-256699">
              <a:lnSpc>
                <a:spcPct val="130000"/>
              </a:lnSpc>
            </a:pPr>
            <a:r>
              <a:rPr lang="en-US" dirty="0">
                <a:solidFill>
                  <a:schemeClr val="accent3"/>
                </a:solidFill>
                <a:latin typeface="Calibri"/>
                <a:cs typeface="Calibri"/>
              </a:rPr>
              <a:t>Grace (ARM) CPU + Hopper (NVIDIA GPU) + Slingshot (</a:t>
            </a:r>
            <a:r>
              <a:rPr lang="en-US" dirty="0" err="1">
                <a:solidFill>
                  <a:schemeClr val="accent3"/>
                </a:solidFill>
                <a:latin typeface="Calibri"/>
                <a:cs typeface="Calibri"/>
              </a:rPr>
              <a:t>Isamabard@Bristol</a:t>
            </a:r>
            <a:r>
              <a:rPr lang="en-US" dirty="0">
                <a:solidFill>
                  <a:schemeClr val="accent3"/>
                </a:solidFill>
                <a:latin typeface="Calibri"/>
                <a:cs typeface="Calibri"/>
              </a:rPr>
              <a:t>)</a:t>
            </a:r>
          </a:p>
          <a:p>
            <a:pPr marL="556730" lvl="1" indent="-256699">
              <a:lnSpc>
                <a:spcPct val="130000"/>
              </a:lnSpc>
            </a:pPr>
            <a:r>
              <a:rPr lang="en-US" sz="1350" dirty="0">
                <a:solidFill>
                  <a:schemeClr val="accent3"/>
                </a:solidFill>
                <a:latin typeface="Calibri"/>
                <a:cs typeface="Calibri"/>
              </a:rPr>
              <a:t>CPU-based</a:t>
            </a:r>
          </a:p>
          <a:p>
            <a:pPr marL="556730" lvl="1" indent="-256699">
              <a:lnSpc>
                <a:spcPct val="130000"/>
              </a:lnSpc>
            </a:pPr>
            <a:r>
              <a:rPr lang="en-US" sz="1350" dirty="0">
                <a:solidFill>
                  <a:schemeClr val="accent3"/>
                </a:solidFill>
                <a:latin typeface="Calibri"/>
                <a:cs typeface="Calibri"/>
              </a:rPr>
              <a:t>GPU-based</a:t>
            </a:r>
            <a:endParaRPr lang="en-US" sz="2400" dirty="0">
              <a:solidFill>
                <a:schemeClr val="accent3"/>
              </a:solidFill>
            </a:endParaRPr>
          </a:p>
          <a:p>
            <a:pPr marL="256699" indent="-256699">
              <a:lnSpc>
                <a:spcPct val="130000"/>
              </a:lnSpc>
            </a:pPr>
            <a:r>
              <a:rPr lang="en-US" b="1" dirty="0">
                <a:solidFill>
                  <a:schemeClr val="accent2"/>
                </a:solidFill>
                <a:latin typeface="Calibri"/>
                <a:cs typeface="Calibri"/>
              </a:rPr>
              <a:t>Grace (ARM) CPU + Hopper (NVIDIA GPU) + InfiniBand (</a:t>
            </a:r>
            <a:r>
              <a:rPr lang="en-US" b="1" dirty="0" err="1">
                <a:solidFill>
                  <a:schemeClr val="accent2"/>
                </a:solidFill>
                <a:latin typeface="Calibri"/>
                <a:cs typeface="Calibri"/>
              </a:rPr>
              <a:t>Vista@TACC</a:t>
            </a:r>
            <a:r>
              <a:rPr lang="en-US" b="1" dirty="0">
                <a:solidFill>
                  <a:schemeClr val="accent2"/>
                </a:solidFill>
                <a:latin typeface="Calibri"/>
                <a:cs typeface="Calibri"/>
              </a:rPr>
              <a:t>)</a:t>
            </a:r>
          </a:p>
          <a:p>
            <a:pPr marL="556730" lvl="1" indent="-256699">
              <a:lnSpc>
                <a:spcPct val="130000"/>
              </a:lnSpc>
            </a:pPr>
            <a:r>
              <a:rPr lang="en-US" sz="1350" b="1" dirty="0">
                <a:solidFill>
                  <a:schemeClr val="accent2"/>
                </a:solidFill>
                <a:latin typeface="Calibri"/>
                <a:cs typeface="Calibri"/>
              </a:rPr>
              <a:t>CPU-based</a:t>
            </a:r>
          </a:p>
          <a:p>
            <a:pPr marL="256699" indent="-256699">
              <a:lnSpc>
                <a:spcPct val="130000"/>
              </a:lnSpc>
            </a:pPr>
            <a:r>
              <a:rPr lang="en-US" dirty="0">
                <a:latin typeface="Calibri"/>
                <a:cs typeface="Calibri"/>
              </a:rPr>
              <a:t>Intel SPR CPU + Intel GPU + Cornelis Networks (Stampede3@TACC)</a:t>
            </a:r>
          </a:p>
          <a:p>
            <a:pPr marL="556730" lvl="1" indent="-256699">
              <a:lnSpc>
                <a:spcPct val="130000"/>
              </a:lnSpc>
            </a:pPr>
            <a:r>
              <a:rPr lang="en-US" sz="1350" dirty="0">
                <a:latin typeface="Calibri"/>
                <a:cs typeface="Calibri"/>
              </a:rPr>
              <a:t>CPU-based</a:t>
            </a:r>
          </a:p>
          <a:p>
            <a:pPr marL="556730" lvl="1" indent="-256699">
              <a:lnSpc>
                <a:spcPct val="130000"/>
              </a:lnSpc>
            </a:pPr>
            <a:r>
              <a:rPr lang="en-US" sz="1350" dirty="0">
                <a:latin typeface="Calibri"/>
                <a:cs typeface="Calibri"/>
              </a:rPr>
              <a:t>GPU-based</a:t>
            </a:r>
            <a:endParaRPr lang="en-US" sz="2400" dirty="0"/>
          </a:p>
          <a:p>
            <a:pPr marL="0" indent="0">
              <a:lnSpc>
                <a:spcPct val="130000"/>
              </a:lnSpc>
              <a:buNone/>
            </a:pPr>
            <a:endParaRPr lang="en-US" sz="2400" dirty="0"/>
          </a:p>
          <a:p>
            <a:pPr marL="0" indent="0">
              <a:lnSpc>
                <a:spcPct val="130000"/>
              </a:lnSpc>
              <a:buNone/>
            </a:pPr>
            <a:endParaRPr lang="en-US" sz="1500" dirty="0">
              <a:solidFill>
                <a:schemeClr val="bg2"/>
              </a:solidFill>
              <a:latin typeface="Calibri"/>
              <a:cs typeface="Calibri"/>
            </a:endParaRPr>
          </a:p>
        </p:txBody>
      </p:sp>
      <p:sp>
        <p:nvSpPr>
          <p:cNvPr id="20484" name="Title 4"/>
          <p:cNvSpPr>
            <a:spLocks noGrp="1"/>
          </p:cNvSpPr>
          <p:nvPr>
            <p:ph type="title"/>
          </p:nvPr>
        </p:nvSpPr>
        <p:spPr>
          <a:xfrm>
            <a:off x="496389" y="134841"/>
            <a:ext cx="6699328" cy="486734"/>
          </a:xfrm>
        </p:spPr>
        <p:txBody>
          <a:bodyPr lIns="68580" tIns="34290" rIns="68580" bIns="34290" anchor="t"/>
          <a:lstStyle/>
          <a:p>
            <a:r>
              <a:rPr lang="en-US" sz="2100" dirty="0">
                <a:latin typeface="Calibri"/>
                <a:cs typeface="Calibri"/>
              </a:rPr>
              <a:t>Sample Performance Numbers with MVAPICH-Plus 4.0b</a:t>
            </a:r>
            <a:endParaRPr lang="en-US" sz="2100" dirty="0"/>
          </a:p>
        </p:txBody>
      </p:sp>
    </p:spTree>
    <p:extLst>
      <p:ext uri="{BB962C8B-B14F-4D97-AF65-F5344CB8AC3E}">
        <p14:creationId xmlns:p14="http://schemas.microsoft.com/office/powerpoint/2010/main" val="24791244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93F84F6-7A70-DC27-DC83-886AAA430115}"/>
              </a:ext>
            </a:extLst>
          </p:cNvPr>
          <p:cNvSpPr>
            <a:spLocks noGrp="1"/>
          </p:cNvSpPr>
          <p:nvPr>
            <p:ph type="title"/>
          </p:nvPr>
        </p:nvSpPr>
        <p:spPr/>
        <p:txBody>
          <a:bodyPr/>
          <a:lstStyle/>
          <a:p>
            <a:r>
              <a:rPr lang="en-US" sz="2400" dirty="0"/>
              <a:t>Scaling MVAPICH-Plus 4.0b on Vista (TACC, Grace-Grace)</a:t>
            </a:r>
          </a:p>
        </p:txBody>
      </p:sp>
      <p:graphicFrame>
        <p:nvGraphicFramePr>
          <p:cNvPr id="5" name="Chart 4">
            <a:extLst>
              <a:ext uri="{FF2B5EF4-FFF2-40B4-BE49-F238E27FC236}">
                <a16:creationId xmlns:a16="http://schemas.microsoft.com/office/drawing/2014/main" id="{5157C59A-BE1C-C306-7C7E-21F6E435D87D}"/>
              </a:ext>
            </a:extLst>
          </p:cNvPr>
          <p:cNvGraphicFramePr>
            <a:graphicFrameLocks/>
          </p:cNvGraphicFramePr>
          <p:nvPr/>
        </p:nvGraphicFramePr>
        <p:xfrm>
          <a:off x="0" y="581900"/>
          <a:ext cx="4075105" cy="216655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a:extLst>
              <a:ext uri="{FF2B5EF4-FFF2-40B4-BE49-F238E27FC236}">
                <a16:creationId xmlns:a16="http://schemas.microsoft.com/office/drawing/2014/main" id="{54E3D323-B3D0-4FFE-BBD8-E6A6DE2BF34C}"/>
              </a:ext>
            </a:extLst>
          </p:cNvPr>
          <p:cNvGraphicFramePr>
            <a:graphicFrameLocks/>
          </p:cNvGraphicFramePr>
          <p:nvPr/>
        </p:nvGraphicFramePr>
        <p:xfrm>
          <a:off x="4075106" y="581900"/>
          <a:ext cx="4692810" cy="21665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11">
            <a:extLst>
              <a:ext uri="{FF2B5EF4-FFF2-40B4-BE49-F238E27FC236}">
                <a16:creationId xmlns:a16="http://schemas.microsoft.com/office/drawing/2014/main" id="{52C362B7-8EA6-42C4-8D97-E596F5C5D288}"/>
              </a:ext>
            </a:extLst>
          </p:cNvPr>
          <p:cNvGraphicFramePr>
            <a:graphicFrameLocks/>
          </p:cNvGraphicFramePr>
          <p:nvPr/>
        </p:nvGraphicFramePr>
        <p:xfrm>
          <a:off x="-1" y="2571750"/>
          <a:ext cx="4075107" cy="239272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9" name="Chart 18">
            <a:extLst>
              <a:ext uri="{FF2B5EF4-FFF2-40B4-BE49-F238E27FC236}">
                <a16:creationId xmlns:a16="http://schemas.microsoft.com/office/drawing/2014/main" id="{25EC7797-8291-4493-A771-0C6B00DB1AD3}"/>
              </a:ext>
            </a:extLst>
          </p:cNvPr>
          <p:cNvGraphicFramePr>
            <a:graphicFrameLocks/>
          </p:cNvGraphicFramePr>
          <p:nvPr/>
        </p:nvGraphicFramePr>
        <p:xfrm>
          <a:off x="4262400" y="2628000"/>
          <a:ext cx="4505516" cy="2336475"/>
        </p:xfrm>
        <a:graphic>
          <a:graphicData uri="http://schemas.openxmlformats.org/drawingml/2006/chart">
            <c:chart xmlns:c="http://schemas.openxmlformats.org/drawingml/2006/chart" xmlns:r="http://schemas.openxmlformats.org/officeDocument/2006/relationships" r:id="rId5"/>
          </a:graphicData>
        </a:graphic>
      </p:graphicFrame>
      <p:cxnSp>
        <p:nvCxnSpPr>
          <p:cNvPr id="4" name="Straight Arrow Connector 3">
            <a:extLst>
              <a:ext uri="{FF2B5EF4-FFF2-40B4-BE49-F238E27FC236}">
                <a16:creationId xmlns:a16="http://schemas.microsoft.com/office/drawing/2014/main" id="{76E30EFC-4C56-F5A1-E513-200F8020DD44}"/>
              </a:ext>
            </a:extLst>
          </p:cNvPr>
          <p:cNvCxnSpPr>
            <a:cxnSpLocks/>
          </p:cNvCxnSpPr>
          <p:nvPr/>
        </p:nvCxnSpPr>
        <p:spPr bwMode="auto">
          <a:xfrm>
            <a:off x="8467200" y="3572453"/>
            <a:ext cx="0" cy="704347"/>
          </a:xfrm>
          <a:prstGeom prst="straightConnector1">
            <a:avLst/>
          </a:prstGeom>
          <a:solidFill>
            <a:schemeClr val="accent1"/>
          </a:solidFill>
          <a:ln w="38100" cap="sq" cmpd="sng" algn="ctr">
            <a:solidFill>
              <a:srgbClr val="C00000"/>
            </a:solidFill>
            <a:prstDash val="solid"/>
            <a:round/>
            <a:headEnd type="none" w="med" len="med"/>
            <a:tailEnd type="triangle"/>
          </a:ln>
          <a:effectLst/>
        </p:spPr>
      </p:cxnSp>
      <p:sp>
        <p:nvSpPr>
          <p:cNvPr id="6" name="TextBox 5">
            <a:extLst>
              <a:ext uri="{FF2B5EF4-FFF2-40B4-BE49-F238E27FC236}">
                <a16:creationId xmlns:a16="http://schemas.microsoft.com/office/drawing/2014/main" id="{2DBC267F-6B06-BB4F-5A91-8F53CF003AD0}"/>
              </a:ext>
            </a:extLst>
          </p:cNvPr>
          <p:cNvSpPr txBox="1"/>
          <p:nvPr/>
        </p:nvSpPr>
        <p:spPr bwMode="auto">
          <a:xfrm>
            <a:off x="8394473" y="3522845"/>
            <a:ext cx="746885" cy="333617"/>
          </a:xfrm>
          <a:prstGeom prst="rect">
            <a:avLst/>
          </a:prstGeom>
          <a:noFill/>
          <a:ln w="12700" cap="sq">
            <a:noFill/>
            <a:miter lim="800000"/>
            <a:headEnd type="none" w="sm" len="sm"/>
            <a:tailEnd type="none" w="sm" len="sm"/>
          </a:ln>
        </p:spPr>
        <p:txBody>
          <a:bodyPr wrap="square" rtlCol="0">
            <a:spAutoFit/>
          </a:bodyPr>
          <a:lstStyle/>
          <a:p>
            <a:pPr algn="ctr" eaLnBrk="0" hangingPunct="0">
              <a:lnSpc>
                <a:spcPct val="120000"/>
              </a:lnSpc>
            </a:pPr>
            <a:r>
              <a:rPr lang="en-US" sz="1400" dirty="0">
                <a:solidFill>
                  <a:srgbClr val="C00000"/>
                </a:solidFill>
                <a:latin typeface="+mj-lt"/>
                <a:cs typeface="Arial" pitchFamily="34" charset="0"/>
                <a:hlinkClick r:id="rId6">
                  <a:extLst>
                    <a:ext uri="{A12FA001-AC4F-418D-AE19-62706E023703}">
                      <ahyp:hlinkClr xmlns:ahyp="http://schemas.microsoft.com/office/drawing/2018/hyperlinkcolor" val="tx"/>
                    </a:ext>
                  </a:extLst>
                </a:hlinkClick>
              </a:rPr>
              <a:t>7.82x</a:t>
            </a:r>
          </a:p>
        </p:txBody>
      </p:sp>
    </p:spTree>
    <p:extLst>
      <p:ext uri="{BB962C8B-B14F-4D97-AF65-F5344CB8AC3E}">
        <p14:creationId xmlns:p14="http://schemas.microsoft.com/office/powerpoint/2010/main" val="6556225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Content Placeholder 1"/>
          <p:cNvSpPr>
            <a:spLocks noGrp="1"/>
          </p:cNvSpPr>
          <p:nvPr>
            <p:ph idx="1"/>
          </p:nvPr>
        </p:nvSpPr>
        <p:spPr>
          <a:xfrm>
            <a:off x="496389" y="586721"/>
            <a:ext cx="7577710" cy="4137061"/>
          </a:xfrm>
        </p:spPr>
        <p:txBody>
          <a:bodyPr/>
          <a:lstStyle/>
          <a:p>
            <a:pPr marL="256699" indent="-256699">
              <a:lnSpc>
                <a:spcPct val="130000"/>
              </a:lnSpc>
            </a:pPr>
            <a:r>
              <a:rPr lang="en-US" dirty="0">
                <a:solidFill>
                  <a:schemeClr val="accent3"/>
                </a:solidFill>
              </a:rPr>
              <a:t>AMD CPU + AMD GPU + Slingshot (</a:t>
            </a:r>
            <a:r>
              <a:rPr lang="en-US" dirty="0" err="1">
                <a:solidFill>
                  <a:schemeClr val="accent3"/>
                </a:solidFill>
              </a:rPr>
              <a:t>Frontier@ORNL</a:t>
            </a:r>
            <a:r>
              <a:rPr lang="en-US" dirty="0">
                <a:solidFill>
                  <a:schemeClr val="accent3"/>
                </a:solidFill>
              </a:rPr>
              <a:t> and </a:t>
            </a:r>
            <a:r>
              <a:rPr lang="en-US" dirty="0" err="1">
                <a:solidFill>
                  <a:schemeClr val="accent3"/>
                </a:solidFill>
              </a:rPr>
              <a:t>Tioga@LLNL</a:t>
            </a:r>
            <a:r>
              <a:rPr lang="en-US" dirty="0">
                <a:solidFill>
                  <a:schemeClr val="accent3"/>
                </a:solidFill>
              </a:rPr>
              <a:t>)</a:t>
            </a:r>
          </a:p>
          <a:p>
            <a:pPr marL="556730" lvl="1" indent="-256699">
              <a:lnSpc>
                <a:spcPct val="130000"/>
              </a:lnSpc>
            </a:pPr>
            <a:r>
              <a:rPr lang="en-US" sz="1350" dirty="0">
                <a:solidFill>
                  <a:schemeClr val="accent3"/>
                </a:solidFill>
              </a:rPr>
              <a:t>CPU-based</a:t>
            </a:r>
          </a:p>
          <a:p>
            <a:pPr marL="556730" lvl="1" indent="-256699">
              <a:lnSpc>
                <a:spcPct val="130000"/>
              </a:lnSpc>
            </a:pPr>
            <a:r>
              <a:rPr lang="en-US" sz="1350" dirty="0">
                <a:solidFill>
                  <a:schemeClr val="accent3"/>
                </a:solidFill>
              </a:rPr>
              <a:t>GPU-based</a:t>
            </a:r>
          </a:p>
          <a:p>
            <a:pPr marL="256699" indent="-256699">
              <a:lnSpc>
                <a:spcPct val="130000"/>
              </a:lnSpc>
            </a:pPr>
            <a:r>
              <a:rPr lang="en-US" dirty="0">
                <a:solidFill>
                  <a:schemeClr val="accent3"/>
                </a:solidFill>
                <a:latin typeface="Calibri"/>
                <a:cs typeface="Calibri"/>
              </a:rPr>
              <a:t>Grace (ARM) CPU + Hopper (NVIDIA GPU) + Slingshot (</a:t>
            </a:r>
            <a:r>
              <a:rPr lang="en-US" dirty="0" err="1">
                <a:solidFill>
                  <a:schemeClr val="accent3"/>
                </a:solidFill>
                <a:latin typeface="Calibri"/>
                <a:cs typeface="Calibri"/>
              </a:rPr>
              <a:t>Isamabard@Bristol</a:t>
            </a:r>
            <a:r>
              <a:rPr lang="en-US" dirty="0">
                <a:solidFill>
                  <a:schemeClr val="accent3"/>
                </a:solidFill>
                <a:latin typeface="Calibri"/>
                <a:cs typeface="Calibri"/>
              </a:rPr>
              <a:t>)</a:t>
            </a:r>
          </a:p>
          <a:p>
            <a:pPr marL="556730" lvl="1" indent="-256699">
              <a:lnSpc>
                <a:spcPct val="130000"/>
              </a:lnSpc>
            </a:pPr>
            <a:r>
              <a:rPr lang="en-US" sz="1350" dirty="0">
                <a:solidFill>
                  <a:schemeClr val="accent3"/>
                </a:solidFill>
                <a:latin typeface="Calibri"/>
                <a:cs typeface="Calibri"/>
              </a:rPr>
              <a:t>CPU-based</a:t>
            </a:r>
          </a:p>
          <a:p>
            <a:pPr marL="556730" lvl="1" indent="-256699">
              <a:lnSpc>
                <a:spcPct val="130000"/>
              </a:lnSpc>
            </a:pPr>
            <a:r>
              <a:rPr lang="en-US" sz="1350" dirty="0">
                <a:solidFill>
                  <a:schemeClr val="accent3"/>
                </a:solidFill>
                <a:latin typeface="Calibri"/>
                <a:cs typeface="Calibri"/>
              </a:rPr>
              <a:t>GPU-based</a:t>
            </a:r>
            <a:endParaRPr lang="en-US" sz="2400" dirty="0">
              <a:solidFill>
                <a:schemeClr val="accent3"/>
              </a:solidFill>
            </a:endParaRPr>
          </a:p>
          <a:p>
            <a:pPr marL="256699" indent="-256699">
              <a:lnSpc>
                <a:spcPct val="130000"/>
              </a:lnSpc>
            </a:pPr>
            <a:r>
              <a:rPr lang="en-US" dirty="0">
                <a:solidFill>
                  <a:schemeClr val="accent3"/>
                </a:solidFill>
                <a:latin typeface="Calibri"/>
                <a:cs typeface="Calibri"/>
              </a:rPr>
              <a:t>Grace (ARM) CPU + Hopper (NVIDIA GPU) + InfiniBand (</a:t>
            </a:r>
            <a:r>
              <a:rPr lang="en-US" dirty="0" err="1">
                <a:solidFill>
                  <a:schemeClr val="accent3"/>
                </a:solidFill>
                <a:latin typeface="Calibri"/>
                <a:cs typeface="Calibri"/>
              </a:rPr>
              <a:t>Vista@TACC</a:t>
            </a:r>
            <a:r>
              <a:rPr lang="en-US" dirty="0">
                <a:solidFill>
                  <a:schemeClr val="accent3"/>
                </a:solidFill>
                <a:latin typeface="Calibri"/>
                <a:cs typeface="Calibri"/>
              </a:rPr>
              <a:t>)</a:t>
            </a:r>
          </a:p>
          <a:p>
            <a:pPr marL="556730" lvl="1" indent="-256699">
              <a:lnSpc>
                <a:spcPct val="130000"/>
              </a:lnSpc>
            </a:pPr>
            <a:r>
              <a:rPr lang="en-US" sz="1350" dirty="0">
                <a:solidFill>
                  <a:schemeClr val="accent3"/>
                </a:solidFill>
                <a:latin typeface="Calibri"/>
                <a:cs typeface="Calibri"/>
              </a:rPr>
              <a:t>CPU-based</a:t>
            </a:r>
          </a:p>
          <a:p>
            <a:pPr marL="556730" lvl="1" indent="-256699">
              <a:lnSpc>
                <a:spcPct val="130000"/>
              </a:lnSpc>
            </a:pPr>
            <a:r>
              <a:rPr lang="en-US" sz="1350" dirty="0">
                <a:solidFill>
                  <a:schemeClr val="accent3"/>
                </a:solidFill>
                <a:latin typeface="Calibri"/>
                <a:cs typeface="Calibri"/>
              </a:rPr>
              <a:t>GPU-based</a:t>
            </a:r>
            <a:endParaRPr lang="en-US" sz="2400" dirty="0">
              <a:solidFill>
                <a:schemeClr val="accent3"/>
              </a:solidFill>
            </a:endParaRPr>
          </a:p>
          <a:p>
            <a:pPr marL="256699" indent="-256699">
              <a:lnSpc>
                <a:spcPct val="130000"/>
              </a:lnSpc>
            </a:pPr>
            <a:r>
              <a:rPr lang="en-US" b="1" dirty="0">
                <a:solidFill>
                  <a:schemeClr val="accent2"/>
                </a:solidFill>
                <a:latin typeface="Calibri"/>
                <a:cs typeface="Calibri"/>
              </a:rPr>
              <a:t>Intel SPR CPU + Intel GPU + Cornelis Networks (Stampede3@TACC)</a:t>
            </a:r>
          </a:p>
          <a:p>
            <a:pPr marL="556730" lvl="1" indent="-256699">
              <a:lnSpc>
                <a:spcPct val="130000"/>
              </a:lnSpc>
            </a:pPr>
            <a:r>
              <a:rPr lang="en-US" sz="1350" b="1" dirty="0">
                <a:solidFill>
                  <a:schemeClr val="accent2"/>
                </a:solidFill>
                <a:latin typeface="Calibri"/>
                <a:cs typeface="Calibri"/>
              </a:rPr>
              <a:t>CPU-based</a:t>
            </a:r>
          </a:p>
          <a:p>
            <a:pPr marL="556730" lvl="1" indent="-256699">
              <a:lnSpc>
                <a:spcPct val="130000"/>
              </a:lnSpc>
            </a:pPr>
            <a:r>
              <a:rPr lang="en-US" sz="1350" dirty="0">
                <a:latin typeface="Calibri"/>
                <a:cs typeface="Calibri"/>
              </a:rPr>
              <a:t>GPU-based</a:t>
            </a:r>
            <a:endParaRPr lang="en-US" sz="2400" dirty="0"/>
          </a:p>
          <a:p>
            <a:pPr marL="0" indent="0">
              <a:lnSpc>
                <a:spcPct val="130000"/>
              </a:lnSpc>
              <a:buNone/>
            </a:pPr>
            <a:endParaRPr lang="en-US" sz="2400" dirty="0"/>
          </a:p>
          <a:p>
            <a:pPr marL="0" indent="0">
              <a:lnSpc>
                <a:spcPct val="130000"/>
              </a:lnSpc>
              <a:buNone/>
            </a:pPr>
            <a:endParaRPr lang="en-US" sz="1500" dirty="0">
              <a:solidFill>
                <a:schemeClr val="bg2"/>
              </a:solidFill>
              <a:latin typeface="Calibri"/>
              <a:cs typeface="Calibri"/>
            </a:endParaRPr>
          </a:p>
        </p:txBody>
      </p:sp>
      <p:sp>
        <p:nvSpPr>
          <p:cNvPr id="20484" name="Title 4"/>
          <p:cNvSpPr>
            <a:spLocks noGrp="1"/>
          </p:cNvSpPr>
          <p:nvPr>
            <p:ph type="title"/>
          </p:nvPr>
        </p:nvSpPr>
        <p:spPr>
          <a:xfrm>
            <a:off x="496389" y="134841"/>
            <a:ext cx="6699328" cy="486734"/>
          </a:xfrm>
        </p:spPr>
        <p:txBody>
          <a:bodyPr lIns="68580" tIns="34290" rIns="68580" bIns="34290" anchor="t"/>
          <a:lstStyle/>
          <a:p>
            <a:r>
              <a:rPr lang="en-US" sz="2100" dirty="0">
                <a:latin typeface="Calibri"/>
                <a:cs typeface="Calibri"/>
              </a:rPr>
              <a:t>Sample Performance Numbers with MVAPICH-Plus 4.0b</a:t>
            </a:r>
            <a:endParaRPr lang="en-US" sz="2100" dirty="0"/>
          </a:p>
        </p:txBody>
      </p:sp>
    </p:spTree>
    <p:extLst>
      <p:ext uri="{BB962C8B-B14F-4D97-AF65-F5344CB8AC3E}">
        <p14:creationId xmlns:p14="http://schemas.microsoft.com/office/powerpoint/2010/main" val="23621341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hart 14">
            <a:extLst>
              <a:ext uri="{FF2B5EF4-FFF2-40B4-BE49-F238E27FC236}">
                <a16:creationId xmlns:a16="http://schemas.microsoft.com/office/drawing/2014/main" id="{FF97F24C-560A-4264-8589-ED630DD5DF6E}"/>
              </a:ext>
              <a:ext uri="{147F2762-F138-4A5C-976F-8EAC2B608ADB}">
                <a16:predDERef xmlns:a16="http://schemas.microsoft.com/office/drawing/2014/main" pred="{39599EBF-6AF3-4F11-985D-A05B1C18B303}"/>
              </a:ext>
            </a:extLst>
          </p:cNvPr>
          <p:cNvGraphicFramePr>
            <a:graphicFrameLocks/>
          </p:cNvGraphicFramePr>
          <p:nvPr/>
        </p:nvGraphicFramePr>
        <p:xfrm>
          <a:off x="5876677" y="2748226"/>
          <a:ext cx="3151492" cy="2128348"/>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a:extLst>
              <a:ext uri="{FF2B5EF4-FFF2-40B4-BE49-F238E27FC236}">
                <a16:creationId xmlns:a16="http://schemas.microsoft.com/office/drawing/2014/main" id="{F93F84F6-7A70-DC27-DC83-886AAA430115}"/>
              </a:ext>
            </a:extLst>
          </p:cNvPr>
          <p:cNvSpPr>
            <a:spLocks noGrp="1"/>
          </p:cNvSpPr>
          <p:nvPr>
            <p:ph type="title"/>
          </p:nvPr>
        </p:nvSpPr>
        <p:spPr/>
        <p:txBody>
          <a:bodyPr/>
          <a:lstStyle/>
          <a:p>
            <a:r>
              <a:rPr lang="en-US" sz="2000" dirty="0"/>
              <a:t>Scaling MVAPICH-Plus 4.0b on Stampede3 (TACC, Sapphire Rapids)</a:t>
            </a:r>
          </a:p>
        </p:txBody>
      </p:sp>
      <p:cxnSp>
        <p:nvCxnSpPr>
          <p:cNvPr id="4" name="Straight Arrow Connector 3">
            <a:extLst>
              <a:ext uri="{FF2B5EF4-FFF2-40B4-BE49-F238E27FC236}">
                <a16:creationId xmlns:a16="http://schemas.microsoft.com/office/drawing/2014/main" id="{76E30EFC-4C56-F5A1-E513-200F8020DD44}"/>
              </a:ext>
            </a:extLst>
          </p:cNvPr>
          <p:cNvCxnSpPr>
            <a:cxnSpLocks/>
          </p:cNvCxnSpPr>
          <p:nvPr/>
        </p:nvCxnSpPr>
        <p:spPr bwMode="auto">
          <a:xfrm>
            <a:off x="8838040" y="3665004"/>
            <a:ext cx="0" cy="611796"/>
          </a:xfrm>
          <a:prstGeom prst="straightConnector1">
            <a:avLst/>
          </a:prstGeom>
          <a:solidFill>
            <a:schemeClr val="accent1"/>
          </a:solidFill>
          <a:ln w="34925" cap="sq" cmpd="sng" algn="ctr">
            <a:solidFill>
              <a:srgbClr val="C00000"/>
            </a:solidFill>
            <a:prstDash val="solid"/>
            <a:round/>
            <a:headEnd type="none" w="med" len="med"/>
            <a:tailEnd type="triangle"/>
          </a:ln>
          <a:effectLst/>
        </p:spPr>
      </p:cxnSp>
      <p:sp>
        <p:nvSpPr>
          <p:cNvPr id="6" name="TextBox 5">
            <a:extLst>
              <a:ext uri="{FF2B5EF4-FFF2-40B4-BE49-F238E27FC236}">
                <a16:creationId xmlns:a16="http://schemas.microsoft.com/office/drawing/2014/main" id="{2DBC267F-6B06-BB4F-5A91-8F53CF003AD0}"/>
              </a:ext>
            </a:extLst>
          </p:cNvPr>
          <p:cNvSpPr txBox="1"/>
          <p:nvPr/>
        </p:nvSpPr>
        <p:spPr bwMode="auto">
          <a:xfrm>
            <a:off x="8464597" y="3210888"/>
            <a:ext cx="746885" cy="299184"/>
          </a:xfrm>
          <a:prstGeom prst="rect">
            <a:avLst/>
          </a:prstGeom>
          <a:noFill/>
          <a:ln w="12700" cap="sq">
            <a:noFill/>
            <a:miter lim="800000"/>
            <a:headEnd type="none" w="sm" len="sm"/>
            <a:tailEnd type="none" w="sm" len="sm"/>
          </a:ln>
        </p:spPr>
        <p:txBody>
          <a:bodyPr wrap="square" rtlCol="0">
            <a:spAutoFit/>
          </a:bodyPr>
          <a:lstStyle/>
          <a:p>
            <a:pPr algn="ctr" eaLnBrk="0" hangingPunct="0">
              <a:lnSpc>
                <a:spcPct val="120000"/>
              </a:lnSpc>
            </a:pPr>
            <a:r>
              <a:rPr lang="en-US" sz="1200" dirty="0">
                <a:solidFill>
                  <a:srgbClr val="C00000"/>
                </a:solidFill>
                <a:latin typeface="+mj-lt"/>
                <a:cs typeface="Arial" pitchFamily="34" charset="0"/>
                <a:hlinkClick r:id="rId4">
                  <a:extLst>
                    <a:ext uri="{A12FA001-AC4F-418D-AE19-62706E023703}">
                      <ahyp:hlinkClr xmlns:ahyp="http://schemas.microsoft.com/office/drawing/2018/hyperlinkcolor" val="tx"/>
                    </a:ext>
                  </a:extLst>
                </a:hlinkClick>
              </a:rPr>
              <a:t>11.3x</a:t>
            </a:r>
          </a:p>
        </p:txBody>
      </p:sp>
      <p:graphicFrame>
        <p:nvGraphicFramePr>
          <p:cNvPr id="2" name="Chart 1">
            <a:extLst>
              <a:ext uri="{FF2B5EF4-FFF2-40B4-BE49-F238E27FC236}">
                <a16:creationId xmlns:a16="http://schemas.microsoft.com/office/drawing/2014/main" id="{23547379-BAAF-D3DD-9501-6DBD5BA7C3D0}"/>
              </a:ext>
            </a:extLst>
          </p:cNvPr>
          <p:cNvGraphicFramePr>
            <a:graphicFrameLocks/>
          </p:cNvGraphicFramePr>
          <p:nvPr/>
        </p:nvGraphicFramePr>
        <p:xfrm>
          <a:off x="150647" y="724301"/>
          <a:ext cx="2892367" cy="200897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Chart 8">
            <a:extLst>
              <a:ext uri="{FF2B5EF4-FFF2-40B4-BE49-F238E27FC236}">
                <a16:creationId xmlns:a16="http://schemas.microsoft.com/office/drawing/2014/main" id="{DD3EEBB0-96EE-4783-8826-AA5FC8F8976A}"/>
              </a:ext>
              <a:ext uri="{147F2762-F138-4A5C-976F-8EAC2B608ADB}">
                <a16:predDERef xmlns:a16="http://schemas.microsoft.com/office/drawing/2014/main" pred="{8F697FA7-2044-427F-BC14-1059703F06D8}"/>
              </a:ext>
            </a:extLst>
          </p:cNvPr>
          <p:cNvGraphicFramePr>
            <a:graphicFrameLocks/>
          </p:cNvGraphicFramePr>
          <p:nvPr/>
        </p:nvGraphicFramePr>
        <p:xfrm>
          <a:off x="2936334" y="709617"/>
          <a:ext cx="3075707" cy="207264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1" name="Chart 10">
            <a:extLst>
              <a:ext uri="{FF2B5EF4-FFF2-40B4-BE49-F238E27FC236}">
                <a16:creationId xmlns:a16="http://schemas.microsoft.com/office/drawing/2014/main" id="{D42A7AE1-F576-4374-A6D8-721F5F06B243}"/>
              </a:ext>
              <a:ext uri="{147F2762-F138-4A5C-976F-8EAC2B608ADB}">
                <a16:predDERef xmlns:a16="http://schemas.microsoft.com/office/drawing/2014/main" pred="{7A699C1A-6392-43DD-945E-3C63EE5442C9}"/>
              </a:ext>
            </a:extLst>
          </p:cNvPr>
          <p:cNvGraphicFramePr>
            <a:graphicFrameLocks/>
          </p:cNvGraphicFramePr>
          <p:nvPr/>
        </p:nvGraphicFramePr>
        <p:xfrm>
          <a:off x="5887720" y="758600"/>
          <a:ext cx="3175465" cy="2038341"/>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3" name="Chart 12">
            <a:extLst>
              <a:ext uri="{FF2B5EF4-FFF2-40B4-BE49-F238E27FC236}">
                <a16:creationId xmlns:a16="http://schemas.microsoft.com/office/drawing/2014/main" id="{0DD5DE71-D4C4-40D8-9511-6C4A82DAB251}"/>
              </a:ext>
              <a:ext uri="{147F2762-F138-4A5C-976F-8EAC2B608ADB}">
                <a16:predDERef xmlns:a16="http://schemas.microsoft.com/office/drawing/2014/main" pred="{D42A7AE1-F576-4374-A6D8-721F5F06B243}"/>
              </a:ext>
            </a:extLst>
          </p:cNvPr>
          <p:cNvGraphicFramePr>
            <a:graphicFrameLocks/>
          </p:cNvGraphicFramePr>
          <p:nvPr/>
        </p:nvGraphicFramePr>
        <p:xfrm>
          <a:off x="137343" y="2747957"/>
          <a:ext cx="2840183" cy="196446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4" name="Chart 13">
            <a:extLst>
              <a:ext uri="{FF2B5EF4-FFF2-40B4-BE49-F238E27FC236}">
                <a16:creationId xmlns:a16="http://schemas.microsoft.com/office/drawing/2014/main" id="{39599EBF-6AF3-4F11-985D-A05B1C18B303}"/>
              </a:ext>
            </a:extLst>
          </p:cNvPr>
          <p:cNvGraphicFramePr>
            <a:graphicFrameLocks/>
          </p:cNvGraphicFramePr>
          <p:nvPr/>
        </p:nvGraphicFramePr>
        <p:xfrm>
          <a:off x="2886454" y="2733273"/>
          <a:ext cx="3175465" cy="2071175"/>
        </p:xfrm>
        <a:graphic>
          <a:graphicData uri="http://schemas.openxmlformats.org/drawingml/2006/chart">
            <c:chart xmlns:c="http://schemas.openxmlformats.org/drawingml/2006/chart" xmlns:r="http://schemas.openxmlformats.org/officeDocument/2006/relationships" r:id="rId9"/>
          </a:graphicData>
        </a:graphic>
      </p:graphicFrame>
      <p:sp>
        <p:nvSpPr>
          <p:cNvPr id="16" name="TextBox 15">
            <a:extLst>
              <a:ext uri="{FF2B5EF4-FFF2-40B4-BE49-F238E27FC236}">
                <a16:creationId xmlns:a16="http://schemas.microsoft.com/office/drawing/2014/main" id="{D0475B78-9566-D422-696E-79D2948A0C0B}"/>
              </a:ext>
            </a:extLst>
          </p:cNvPr>
          <p:cNvSpPr txBox="1"/>
          <p:nvPr/>
        </p:nvSpPr>
        <p:spPr bwMode="auto">
          <a:xfrm>
            <a:off x="2446776" y="1003933"/>
            <a:ext cx="746885" cy="299184"/>
          </a:xfrm>
          <a:prstGeom prst="rect">
            <a:avLst/>
          </a:prstGeom>
          <a:noFill/>
          <a:ln w="12700" cap="sq">
            <a:noFill/>
            <a:miter lim="800000"/>
            <a:headEnd type="none" w="sm" len="sm"/>
            <a:tailEnd type="none" w="sm" len="sm"/>
          </a:ln>
        </p:spPr>
        <p:txBody>
          <a:bodyPr wrap="square" rtlCol="0">
            <a:spAutoFit/>
          </a:bodyPr>
          <a:lstStyle/>
          <a:p>
            <a:pPr algn="ctr" eaLnBrk="0" hangingPunct="0">
              <a:lnSpc>
                <a:spcPct val="120000"/>
              </a:lnSpc>
            </a:pPr>
            <a:r>
              <a:rPr lang="en-US" sz="1200" dirty="0">
                <a:solidFill>
                  <a:srgbClr val="C00000"/>
                </a:solidFill>
                <a:latin typeface="+mj-lt"/>
                <a:cs typeface="Arial" pitchFamily="34" charset="0"/>
                <a:hlinkClick r:id="rId4">
                  <a:extLst>
                    <a:ext uri="{A12FA001-AC4F-418D-AE19-62706E023703}">
                      <ahyp:hlinkClr xmlns:ahyp="http://schemas.microsoft.com/office/drawing/2018/hyperlinkcolor" val="tx"/>
                    </a:ext>
                  </a:extLst>
                </a:hlinkClick>
              </a:rPr>
              <a:t>1.81x</a:t>
            </a:r>
          </a:p>
        </p:txBody>
      </p:sp>
      <p:cxnSp>
        <p:nvCxnSpPr>
          <p:cNvPr id="17" name="Straight Arrow Connector 16">
            <a:extLst>
              <a:ext uri="{FF2B5EF4-FFF2-40B4-BE49-F238E27FC236}">
                <a16:creationId xmlns:a16="http://schemas.microsoft.com/office/drawing/2014/main" id="{F5794195-03D9-B1CE-E739-D05AB833E9EB}"/>
              </a:ext>
            </a:extLst>
          </p:cNvPr>
          <p:cNvCxnSpPr>
            <a:cxnSpLocks/>
          </p:cNvCxnSpPr>
          <p:nvPr/>
        </p:nvCxnSpPr>
        <p:spPr bwMode="auto">
          <a:xfrm>
            <a:off x="2867148" y="1352101"/>
            <a:ext cx="0" cy="376686"/>
          </a:xfrm>
          <a:prstGeom prst="straightConnector1">
            <a:avLst/>
          </a:prstGeom>
          <a:solidFill>
            <a:schemeClr val="accent1"/>
          </a:solidFill>
          <a:ln w="31750" cap="sq" cmpd="sng" algn="ctr">
            <a:solidFill>
              <a:srgbClr val="C00000"/>
            </a:solidFill>
            <a:prstDash val="solid"/>
            <a:round/>
            <a:headEnd type="none" w="med" len="med"/>
            <a:tailEnd type="triangle"/>
          </a:ln>
          <a:effectLst/>
        </p:spPr>
      </p:cxnSp>
      <p:cxnSp>
        <p:nvCxnSpPr>
          <p:cNvPr id="21" name="Straight Arrow Connector 20">
            <a:extLst>
              <a:ext uri="{FF2B5EF4-FFF2-40B4-BE49-F238E27FC236}">
                <a16:creationId xmlns:a16="http://schemas.microsoft.com/office/drawing/2014/main" id="{7ECB1535-D329-2C69-EF2D-F82F5547466F}"/>
              </a:ext>
            </a:extLst>
          </p:cNvPr>
          <p:cNvCxnSpPr>
            <a:cxnSpLocks/>
          </p:cNvCxnSpPr>
          <p:nvPr/>
        </p:nvCxnSpPr>
        <p:spPr bwMode="auto">
          <a:xfrm>
            <a:off x="5828700" y="1468656"/>
            <a:ext cx="0" cy="295767"/>
          </a:xfrm>
          <a:prstGeom prst="straightConnector1">
            <a:avLst/>
          </a:prstGeom>
          <a:solidFill>
            <a:schemeClr val="accent1"/>
          </a:solidFill>
          <a:ln w="31750" cap="sq" cmpd="sng" algn="ctr">
            <a:solidFill>
              <a:srgbClr val="C00000"/>
            </a:solidFill>
            <a:prstDash val="solid"/>
            <a:round/>
            <a:headEnd type="none" w="med" len="med"/>
            <a:tailEnd type="triangle"/>
          </a:ln>
          <a:effectLst/>
        </p:spPr>
      </p:cxnSp>
      <p:sp>
        <p:nvSpPr>
          <p:cNvPr id="23" name="TextBox 22">
            <a:extLst>
              <a:ext uri="{FF2B5EF4-FFF2-40B4-BE49-F238E27FC236}">
                <a16:creationId xmlns:a16="http://schemas.microsoft.com/office/drawing/2014/main" id="{4E961880-B8E2-5D01-B66E-AD01FA090AC0}"/>
              </a:ext>
            </a:extLst>
          </p:cNvPr>
          <p:cNvSpPr txBox="1"/>
          <p:nvPr/>
        </p:nvSpPr>
        <p:spPr bwMode="auto">
          <a:xfrm>
            <a:off x="5455258" y="1095579"/>
            <a:ext cx="746885" cy="299184"/>
          </a:xfrm>
          <a:prstGeom prst="rect">
            <a:avLst/>
          </a:prstGeom>
          <a:noFill/>
          <a:ln w="12700" cap="sq">
            <a:noFill/>
            <a:miter lim="800000"/>
            <a:headEnd type="none" w="sm" len="sm"/>
            <a:tailEnd type="none" w="sm" len="sm"/>
          </a:ln>
        </p:spPr>
        <p:txBody>
          <a:bodyPr wrap="square" rtlCol="0">
            <a:spAutoFit/>
          </a:bodyPr>
          <a:lstStyle/>
          <a:p>
            <a:pPr algn="ctr" eaLnBrk="0" hangingPunct="0">
              <a:lnSpc>
                <a:spcPct val="120000"/>
              </a:lnSpc>
            </a:pPr>
            <a:r>
              <a:rPr lang="en-US" sz="1200" dirty="0">
                <a:solidFill>
                  <a:srgbClr val="C00000"/>
                </a:solidFill>
                <a:latin typeface="+mj-lt"/>
                <a:cs typeface="Arial" pitchFamily="34" charset="0"/>
                <a:hlinkClick r:id="rId4">
                  <a:extLst>
                    <a:ext uri="{A12FA001-AC4F-418D-AE19-62706E023703}">
                      <ahyp:hlinkClr xmlns:ahyp="http://schemas.microsoft.com/office/drawing/2018/hyperlinkcolor" val="tx"/>
                    </a:ext>
                  </a:extLst>
                </a:hlinkClick>
              </a:rPr>
              <a:t>1.52x</a:t>
            </a:r>
          </a:p>
        </p:txBody>
      </p:sp>
      <p:cxnSp>
        <p:nvCxnSpPr>
          <p:cNvPr id="24" name="Straight Arrow Connector 23">
            <a:extLst>
              <a:ext uri="{FF2B5EF4-FFF2-40B4-BE49-F238E27FC236}">
                <a16:creationId xmlns:a16="http://schemas.microsoft.com/office/drawing/2014/main" id="{D8AFAFAA-CCFD-F18B-8719-10AF8D67BCD1}"/>
              </a:ext>
            </a:extLst>
          </p:cNvPr>
          <p:cNvCxnSpPr>
            <a:cxnSpLocks/>
          </p:cNvCxnSpPr>
          <p:nvPr/>
        </p:nvCxnSpPr>
        <p:spPr bwMode="auto">
          <a:xfrm>
            <a:off x="5091305" y="3967480"/>
            <a:ext cx="0" cy="218440"/>
          </a:xfrm>
          <a:prstGeom prst="straightConnector1">
            <a:avLst/>
          </a:prstGeom>
          <a:solidFill>
            <a:schemeClr val="accent1"/>
          </a:solidFill>
          <a:ln w="31750" cap="sq" cmpd="sng" algn="ctr">
            <a:solidFill>
              <a:srgbClr val="C00000"/>
            </a:solidFill>
            <a:prstDash val="solid"/>
            <a:round/>
            <a:headEnd type="none" w="med" len="med"/>
            <a:tailEnd type="triangle"/>
          </a:ln>
          <a:effectLst/>
        </p:spPr>
      </p:cxnSp>
      <p:sp>
        <p:nvSpPr>
          <p:cNvPr id="26" name="TextBox 25">
            <a:extLst>
              <a:ext uri="{FF2B5EF4-FFF2-40B4-BE49-F238E27FC236}">
                <a16:creationId xmlns:a16="http://schemas.microsoft.com/office/drawing/2014/main" id="{78BE7573-7569-1A6E-AA3C-E7C565E38E57}"/>
              </a:ext>
            </a:extLst>
          </p:cNvPr>
          <p:cNvSpPr txBox="1"/>
          <p:nvPr/>
        </p:nvSpPr>
        <p:spPr bwMode="auto">
          <a:xfrm>
            <a:off x="4701831" y="3609421"/>
            <a:ext cx="746885" cy="299184"/>
          </a:xfrm>
          <a:prstGeom prst="rect">
            <a:avLst/>
          </a:prstGeom>
          <a:noFill/>
          <a:ln w="12700" cap="sq">
            <a:noFill/>
            <a:miter lim="800000"/>
            <a:headEnd type="none" w="sm" len="sm"/>
            <a:tailEnd type="none" w="sm" len="sm"/>
          </a:ln>
        </p:spPr>
        <p:txBody>
          <a:bodyPr wrap="square" rtlCol="0">
            <a:spAutoFit/>
          </a:bodyPr>
          <a:lstStyle/>
          <a:p>
            <a:pPr algn="ctr" eaLnBrk="0" hangingPunct="0">
              <a:lnSpc>
                <a:spcPct val="120000"/>
              </a:lnSpc>
            </a:pPr>
            <a:r>
              <a:rPr lang="en-US" sz="1200" dirty="0">
                <a:solidFill>
                  <a:srgbClr val="C00000"/>
                </a:solidFill>
                <a:latin typeface="+mj-lt"/>
                <a:cs typeface="Arial" pitchFamily="34" charset="0"/>
                <a:hlinkClick r:id="rId4">
                  <a:extLst>
                    <a:ext uri="{A12FA001-AC4F-418D-AE19-62706E023703}">
                      <ahyp:hlinkClr xmlns:ahyp="http://schemas.microsoft.com/office/drawing/2018/hyperlinkcolor" val="tx"/>
                    </a:ext>
                  </a:extLst>
                </a:hlinkClick>
              </a:rPr>
              <a:t>4.14x</a:t>
            </a:r>
          </a:p>
        </p:txBody>
      </p:sp>
    </p:spTree>
    <p:extLst>
      <p:ext uri="{BB962C8B-B14F-4D97-AF65-F5344CB8AC3E}">
        <p14:creationId xmlns:p14="http://schemas.microsoft.com/office/powerpoint/2010/main" val="17582693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Content Placeholder 1"/>
          <p:cNvSpPr>
            <a:spLocks noGrp="1"/>
          </p:cNvSpPr>
          <p:nvPr>
            <p:ph idx="1"/>
          </p:nvPr>
        </p:nvSpPr>
        <p:spPr>
          <a:xfrm>
            <a:off x="496389" y="586721"/>
            <a:ext cx="7577710" cy="4137061"/>
          </a:xfrm>
        </p:spPr>
        <p:txBody>
          <a:bodyPr/>
          <a:lstStyle/>
          <a:p>
            <a:pPr marL="256699" indent="-256699">
              <a:lnSpc>
                <a:spcPct val="130000"/>
              </a:lnSpc>
            </a:pPr>
            <a:r>
              <a:rPr lang="en-US" dirty="0">
                <a:solidFill>
                  <a:schemeClr val="accent3"/>
                </a:solidFill>
              </a:rPr>
              <a:t>AMD CPU + AMD GPU + Slingshot (</a:t>
            </a:r>
            <a:r>
              <a:rPr lang="en-US" dirty="0" err="1">
                <a:solidFill>
                  <a:schemeClr val="accent3"/>
                </a:solidFill>
              </a:rPr>
              <a:t>Frontier@ORNL</a:t>
            </a:r>
            <a:r>
              <a:rPr lang="en-US" dirty="0">
                <a:solidFill>
                  <a:schemeClr val="accent3"/>
                </a:solidFill>
              </a:rPr>
              <a:t> and </a:t>
            </a:r>
            <a:r>
              <a:rPr lang="en-US" dirty="0" err="1">
                <a:solidFill>
                  <a:schemeClr val="accent3"/>
                </a:solidFill>
              </a:rPr>
              <a:t>Tioga@LLNL</a:t>
            </a:r>
            <a:r>
              <a:rPr lang="en-US" dirty="0">
                <a:solidFill>
                  <a:schemeClr val="accent3"/>
                </a:solidFill>
              </a:rPr>
              <a:t>)</a:t>
            </a:r>
          </a:p>
          <a:p>
            <a:pPr marL="556730" lvl="1" indent="-256699">
              <a:lnSpc>
                <a:spcPct val="130000"/>
              </a:lnSpc>
            </a:pPr>
            <a:r>
              <a:rPr lang="en-US" sz="1350" dirty="0">
                <a:solidFill>
                  <a:schemeClr val="accent3"/>
                </a:solidFill>
              </a:rPr>
              <a:t>CPU-based</a:t>
            </a:r>
          </a:p>
          <a:p>
            <a:pPr marL="556730" lvl="1" indent="-256699">
              <a:lnSpc>
                <a:spcPct val="130000"/>
              </a:lnSpc>
            </a:pPr>
            <a:r>
              <a:rPr lang="en-US" sz="1350" dirty="0">
                <a:solidFill>
                  <a:schemeClr val="accent3"/>
                </a:solidFill>
              </a:rPr>
              <a:t>GPU-based</a:t>
            </a:r>
          </a:p>
          <a:p>
            <a:pPr marL="256699" indent="-256699">
              <a:lnSpc>
                <a:spcPct val="130000"/>
              </a:lnSpc>
            </a:pPr>
            <a:r>
              <a:rPr lang="en-US" dirty="0">
                <a:solidFill>
                  <a:schemeClr val="accent3"/>
                </a:solidFill>
                <a:latin typeface="Calibri"/>
                <a:cs typeface="Calibri"/>
              </a:rPr>
              <a:t>Grace (ARM) CPU + Hopper (NVIDIA GPU) + Slingshot (</a:t>
            </a:r>
            <a:r>
              <a:rPr lang="en-US" dirty="0" err="1">
                <a:solidFill>
                  <a:schemeClr val="accent3"/>
                </a:solidFill>
                <a:latin typeface="Calibri"/>
                <a:cs typeface="Calibri"/>
              </a:rPr>
              <a:t>Isamabard@Bristol</a:t>
            </a:r>
            <a:r>
              <a:rPr lang="en-US" dirty="0">
                <a:solidFill>
                  <a:schemeClr val="accent3"/>
                </a:solidFill>
                <a:latin typeface="Calibri"/>
                <a:cs typeface="Calibri"/>
              </a:rPr>
              <a:t>)</a:t>
            </a:r>
          </a:p>
          <a:p>
            <a:pPr marL="556730" lvl="1" indent="-256699">
              <a:lnSpc>
                <a:spcPct val="130000"/>
              </a:lnSpc>
            </a:pPr>
            <a:r>
              <a:rPr lang="en-US" sz="1350" dirty="0">
                <a:solidFill>
                  <a:schemeClr val="accent3"/>
                </a:solidFill>
                <a:latin typeface="Calibri"/>
                <a:cs typeface="Calibri"/>
              </a:rPr>
              <a:t>CPU-based</a:t>
            </a:r>
          </a:p>
          <a:p>
            <a:pPr marL="556730" lvl="1" indent="-256699">
              <a:lnSpc>
                <a:spcPct val="130000"/>
              </a:lnSpc>
            </a:pPr>
            <a:r>
              <a:rPr lang="en-US" sz="1350" dirty="0">
                <a:solidFill>
                  <a:schemeClr val="accent3"/>
                </a:solidFill>
                <a:latin typeface="Calibri"/>
                <a:cs typeface="Calibri"/>
              </a:rPr>
              <a:t>GPU-based</a:t>
            </a:r>
            <a:endParaRPr lang="en-US" sz="2400" dirty="0">
              <a:solidFill>
                <a:schemeClr val="accent3"/>
              </a:solidFill>
            </a:endParaRPr>
          </a:p>
          <a:p>
            <a:pPr marL="256699" indent="-256699">
              <a:lnSpc>
                <a:spcPct val="130000"/>
              </a:lnSpc>
            </a:pPr>
            <a:r>
              <a:rPr lang="en-US" dirty="0">
                <a:solidFill>
                  <a:schemeClr val="accent3"/>
                </a:solidFill>
                <a:latin typeface="Calibri"/>
                <a:cs typeface="Calibri"/>
              </a:rPr>
              <a:t>Grace (ARM) CPU + Hopper (NVIDIA GPU) + InfiniBand (</a:t>
            </a:r>
            <a:r>
              <a:rPr lang="en-US" dirty="0" err="1">
                <a:solidFill>
                  <a:schemeClr val="accent3"/>
                </a:solidFill>
                <a:latin typeface="Calibri"/>
                <a:cs typeface="Calibri"/>
              </a:rPr>
              <a:t>Vista@TACC</a:t>
            </a:r>
            <a:r>
              <a:rPr lang="en-US" dirty="0">
                <a:solidFill>
                  <a:schemeClr val="accent3"/>
                </a:solidFill>
                <a:latin typeface="Calibri"/>
                <a:cs typeface="Calibri"/>
              </a:rPr>
              <a:t>)</a:t>
            </a:r>
          </a:p>
          <a:p>
            <a:pPr marL="556730" lvl="1" indent="-256699">
              <a:lnSpc>
                <a:spcPct val="130000"/>
              </a:lnSpc>
            </a:pPr>
            <a:r>
              <a:rPr lang="en-US" sz="1350" dirty="0">
                <a:solidFill>
                  <a:schemeClr val="accent3"/>
                </a:solidFill>
                <a:latin typeface="Calibri"/>
                <a:cs typeface="Calibri"/>
              </a:rPr>
              <a:t>CPU-based</a:t>
            </a:r>
          </a:p>
          <a:p>
            <a:pPr marL="556730" lvl="1" indent="-256699">
              <a:lnSpc>
                <a:spcPct val="130000"/>
              </a:lnSpc>
            </a:pPr>
            <a:r>
              <a:rPr lang="en-US" sz="1350" dirty="0">
                <a:solidFill>
                  <a:schemeClr val="accent3"/>
                </a:solidFill>
                <a:latin typeface="Calibri"/>
                <a:cs typeface="Calibri"/>
              </a:rPr>
              <a:t>GPU-based</a:t>
            </a:r>
            <a:endParaRPr lang="en-US" sz="2400" dirty="0">
              <a:solidFill>
                <a:schemeClr val="accent3"/>
              </a:solidFill>
            </a:endParaRPr>
          </a:p>
          <a:p>
            <a:pPr marL="256699" indent="-256699">
              <a:lnSpc>
                <a:spcPct val="130000"/>
              </a:lnSpc>
            </a:pPr>
            <a:r>
              <a:rPr lang="en-US" b="1" dirty="0">
                <a:solidFill>
                  <a:schemeClr val="accent2"/>
                </a:solidFill>
                <a:latin typeface="Calibri"/>
                <a:cs typeface="Calibri"/>
              </a:rPr>
              <a:t>Intel SPR CPU + Intel GPU + Cornelis Networks (Stampede3@TACC)</a:t>
            </a:r>
          </a:p>
          <a:p>
            <a:pPr marL="556730" lvl="1" indent="-256699">
              <a:lnSpc>
                <a:spcPct val="130000"/>
              </a:lnSpc>
            </a:pPr>
            <a:r>
              <a:rPr lang="en-US" sz="1350" dirty="0">
                <a:solidFill>
                  <a:schemeClr val="accent3"/>
                </a:solidFill>
                <a:latin typeface="Calibri"/>
                <a:cs typeface="Calibri"/>
              </a:rPr>
              <a:t>CPU-based</a:t>
            </a:r>
          </a:p>
          <a:p>
            <a:pPr marL="556730" lvl="1" indent="-256699">
              <a:lnSpc>
                <a:spcPct val="130000"/>
              </a:lnSpc>
            </a:pPr>
            <a:r>
              <a:rPr lang="en-US" sz="1350" b="1" dirty="0">
                <a:solidFill>
                  <a:schemeClr val="accent2"/>
                </a:solidFill>
                <a:latin typeface="Calibri"/>
                <a:cs typeface="Calibri"/>
              </a:rPr>
              <a:t>GPU-based</a:t>
            </a:r>
            <a:endParaRPr lang="en-US" sz="2400" b="1" dirty="0">
              <a:solidFill>
                <a:schemeClr val="accent2"/>
              </a:solidFill>
            </a:endParaRPr>
          </a:p>
          <a:p>
            <a:pPr marL="0" indent="0">
              <a:lnSpc>
                <a:spcPct val="130000"/>
              </a:lnSpc>
              <a:buNone/>
            </a:pPr>
            <a:endParaRPr lang="en-US" sz="2400" dirty="0"/>
          </a:p>
          <a:p>
            <a:pPr marL="0" indent="0">
              <a:lnSpc>
                <a:spcPct val="130000"/>
              </a:lnSpc>
              <a:buNone/>
            </a:pPr>
            <a:endParaRPr lang="en-US" sz="1500" dirty="0">
              <a:solidFill>
                <a:schemeClr val="bg2"/>
              </a:solidFill>
              <a:latin typeface="Calibri"/>
              <a:cs typeface="Calibri"/>
            </a:endParaRPr>
          </a:p>
        </p:txBody>
      </p:sp>
      <p:sp>
        <p:nvSpPr>
          <p:cNvPr id="20484" name="Title 4"/>
          <p:cNvSpPr>
            <a:spLocks noGrp="1"/>
          </p:cNvSpPr>
          <p:nvPr>
            <p:ph type="title"/>
          </p:nvPr>
        </p:nvSpPr>
        <p:spPr>
          <a:xfrm>
            <a:off x="496389" y="134841"/>
            <a:ext cx="6699328" cy="486734"/>
          </a:xfrm>
        </p:spPr>
        <p:txBody>
          <a:bodyPr lIns="68580" tIns="34290" rIns="68580" bIns="34290" anchor="t"/>
          <a:lstStyle/>
          <a:p>
            <a:r>
              <a:rPr lang="en-US" sz="2100" dirty="0">
                <a:latin typeface="Calibri"/>
                <a:cs typeface="Calibri"/>
              </a:rPr>
              <a:t>Sample Performance Numbers with MVAPICH-Plus 4.0b</a:t>
            </a:r>
            <a:endParaRPr lang="en-US" sz="2100" dirty="0"/>
          </a:p>
        </p:txBody>
      </p:sp>
    </p:spTree>
    <p:extLst>
      <p:ext uri="{BB962C8B-B14F-4D97-AF65-F5344CB8AC3E}">
        <p14:creationId xmlns:p14="http://schemas.microsoft.com/office/powerpoint/2010/main" val="38190259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Group 59">
            <a:extLst>
              <a:ext uri="{FF2B5EF4-FFF2-40B4-BE49-F238E27FC236}">
                <a16:creationId xmlns:a16="http://schemas.microsoft.com/office/drawing/2014/main" id="{A5D7D1AA-51AC-417A-B83A-2F865C763E38}"/>
              </a:ext>
            </a:extLst>
          </p:cNvPr>
          <p:cNvGrpSpPr/>
          <p:nvPr/>
        </p:nvGrpSpPr>
        <p:grpSpPr>
          <a:xfrm>
            <a:off x="5471081" y="2072268"/>
            <a:ext cx="1219781" cy="909274"/>
            <a:chOff x="5441515" y="2070191"/>
            <a:chExt cx="1243396" cy="926878"/>
          </a:xfrm>
        </p:grpSpPr>
        <p:pic>
          <p:nvPicPr>
            <p:cNvPr id="61" name="Picture 8" descr="Hybridcloud - Hybrid Cloud, HD Png Download , Transparent Png Image -  PNGitem">
              <a:extLst>
                <a:ext uri="{FF2B5EF4-FFF2-40B4-BE49-F238E27FC236}">
                  <a16:creationId xmlns:a16="http://schemas.microsoft.com/office/drawing/2014/main" id="{DD8C0585-3638-4490-B18A-E604D2C410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1515" y="2070191"/>
              <a:ext cx="1243396" cy="758168"/>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a:extLst>
                <a:ext uri="{FF2B5EF4-FFF2-40B4-BE49-F238E27FC236}">
                  <a16:creationId xmlns:a16="http://schemas.microsoft.com/office/drawing/2014/main" id="{E1BD8840-895A-41AF-A5AD-CA95E8CE922A}"/>
                </a:ext>
              </a:extLst>
            </p:cNvPr>
            <p:cNvSpPr txBox="1"/>
            <p:nvPr/>
          </p:nvSpPr>
          <p:spPr>
            <a:xfrm>
              <a:off x="5492892" y="2714707"/>
              <a:ext cx="1169804" cy="282362"/>
            </a:xfrm>
            <a:prstGeom prst="rect">
              <a:avLst/>
            </a:prstGeom>
            <a:noFill/>
          </p:spPr>
          <p:txBody>
            <a:bodyPr wrap="square" rtlCol="0">
              <a:spAutoFit/>
            </a:bodyPr>
            <a:lstStyle/>
            <a:p>
              <a:pPr algn="ctr" fontAlgn="auto">
                <a:spcBef>
                  <a:spcPts val="0"/>
                </a:spcBef>
                <a:spcAft>
                  <a:spcPts val="0"/>
                </a:spcAft>
              </a:pPr>
              <a:r>
                <a:rPr lang="en-US" sz="1200" b="0" dirty="0">
                  <a:solidFill>
                    <a:srgbClr val="C00000"/>
                  </a:solidFill>
                  <a:latin typeface="Calibri" panose="020F0502020204030204"/>
                </a:rPr>
                <a:t>Clouds</a:t>
              </a:r>
            </a:p>
          </p:txBody>
        </p:sp>
      </p:grpSp>
      <p:grpSp>
        <p:nvGrpSpPr>
          <p:cNvPr id="70" name="Group 69">
            <a:extLst>
              <a:ext uri="{FF2B5EF4-FFF2-40B4-BE49-F238E27FC236}">
                <a16:creationId xmlns:a16="http://schemas.microsoft.com/office/drawing/2014/main" id="{20381B45-28D1-46E9-ACA4-8B8AA65BCFCB}"/>
              </a:ext>
            </a:extLst>
          </p:cNvPr>
          <p:cNvGrpSpPr/>
          <p:nvPr/>
        </p:nvGrpSpPr>
        <p:grpSpPr>
          <a:xfrm>
            <a:off x="6338012" y="2758893"/>
            <a:ext cx="1147587" cy="1131080"/>
            <a:chOff x="6340459" y="2709272"/>
            <a:chExt cx="1169804" cy="1152976"/>
          </a:xfrm>
        </p:grpSpPr>
        <p:pic>
          <p:nvPicPr>
            <p:cNvPr id="71" name="Picture 70" descr="Diagram&#10;&#10;Description automatically generated">
              <a:extLst>
                <a:ext uri="{FF2B5EF4-FFF2-40B4-BE49-F238E27FC236}">
                  <a16:creationId xmlns:a16="http://schemas.microsoft.com/office/drawing/2014/main" id="{3D49A2D6-3D58-47CB-83E1-844F8BAF6969}"/>
                </a:ext>
              </a:extLst>
            </p:cNvPr>
            <p:cNvPicPr>
              <a:picLocks noChangeAspect="1"/>
            </p:cNvPicPr>
            <p:nvPr/>
          </p:nvPicPr>
          <p:blipFill rotWithShape="1">
            <a:blip r:embed="rId4"/>
            <a:srcRect l="61712" t="67457" r="26025" b="9521"/>
            <a:stretch/>
          </p:blipFill>
          <p:spPr>
            <a:xfrm>
              <a:off x="6548433" y="2709272"/>
              <a:ext cx="753857" cy="746876"/>
            </a:xfrm>
            <a:prstGeom prst="rect">
              <a:avLst/>
            </a:prstGeom>
          </p:spPr>
        </p:pic>
        <p:sp>
          <p:nvSpPr>
            <p:cNvPr id="72" name="TextBox 71">
              <a:extLst>
                <a:ext uri="{FF2B5EF4-FFF2-40B4-BE49-F238E27FC236}">
                  <a16:creationId xmlns:a16="http://schemas.microsoft.com/office/drawing/2014/main" id="{4AC5699B-6E08-47A4-ACB0-116228FDBEB7}"/>
                </a:ext>
              </a:extLst>
            </p:cNvPr>
            <p:cNvSpPr txBox="1"/>
            <p:nvPr/>
          </p:nvSpPr>
          <p:spPr>
            <a:xfrm>
              <a:off x="6340459" y="3391645"/>
              <a:ext cx="1169804" cy="470603"/>
            </a:xfrm>
            <a:prstGeom prst="rect">
              <a:avLst/>
            </a:prstGeom>
            <a:noFill/>
          </p:spPr>
          <p:txBody>
            <a:bodyPr wrap="square" rtlCol="0">
              <a:spAutoFit/>
            </a:bodyPr>
            <a:lstStyle/>
            <a:p>
              <a:pPr algn="ctr" fontAlgn="auto">
                <a:spcBef>
                  <a:spcPts val="0"/>
                </a:spcBef>
                <a:spcAft>
                  <a:spcPts val="0"/>
                </a:spcAft>
              </a:pPr>
              <a:r>
                <a:rPr lang="en-US" sz="1200" b="0" dirty="0">
                  <a:solidFill>
                    <a:srgbClr val="C00000"/>
                  </a:solidFill>
                  <a:latin typeface="Calibri" panose="020F0502020204030204"/>
                </a:rPr>
                <a:t>HPC Systems &amp; Data Centers</a:t>
              </a:r>
            </a:p>
          </p:txBody>
        </p:sp>
      </p:grpSp>
      <p:grpSp>
        <p:nvGrpSpPr>
          <p:cNvPr id="33" name="Group 32">
            <a:extLst>
              <a:ext uri="{FF2B5EF4-FFF2-40B4-BE49-F238E27FC236}">
                <a16:creationId xmlns:a16="http://schemas.microsoft.com/office/drawing/2014/main" id="{06892782-3F94-47F1-BB44-193696294287}"/>
              </a:ext>
            </a:extLst>
          </p:cNvPr>
          <p:cNvGrpSpPr/>
          <p:nvPr/>
        </p:nvGrpSpPr>
        <p:grpSpPr>
          <a:xfrm>
            <a:off x="1161549" y="1786454"/>
            <a:ext cx="2328514" cy="2230858"/>
            <a:chOff x="1801346" y="2422227"/>
            <a:chExt cx="1174079" cy="1124839"/>
          </a:xfrm>
        </p:grpSpPr>
        <p:pic>
          <p:nvPicPr>
            <p:cNvPr id="34" name="Picture 33" descr="Diagram&#10;&#10;Description automatically generated">
              <a:extLst>
                <a:ext uri="{FF2B5EF4-FFF2-40B4-BE49-F238E27FC236}">
                  <a16:creationId xmlns:a16="http://schemas.microsoft.com/office/drawing/2014/main" id="{EE9B9614-A04C-43F2-8C3E-2A44C9745061}"/>
                </a:ext>
              </a:extLst>
            </p:cNvPr>
            <p:cNvPicPr>
              <a:picLocks noChangeAspect="1"/>
            </p:cNvPicPr>
            <p:nvPr/>
          </p:nvPicPr>
          <p:blipFill rotWithShape="1">
            <a:blip r:embed="rId4"/>
            <a:srcRect l="61712" t="67457" r="26025" b="9521"/>
            <a:stretch/>
          </p:blipFill>
          <p:spPr>
            <a:xfrm>
              <a:off x="2011458" y="2422227"/>
              <a:ext cx="753857" cy="746876"/>
            </a:xfrm>
            <a:prstGeom prst="rect">
              <a:avLst/>
            </a:prstGeom>
          </p:spPr>
        </p:pic>
        <p:sp>
          <p:nvSpPr>
            <p:cNvPr id="35" name="TextBox 34">
              <a:extLst>
                <a:ext uri="{FF2B5EF4-FFF2-40B4-BE49-F238E27FC236}">
                  <a16:creationId xmlns:a16="http://schemas.microsoft.com/office/drawing/2014/main" id="{B212140D-91A3-4E01-AE25-8E8EADD1DE76}"/>
                </a:ext>
              </a:extLst>
            </p:cNvPr>
            <p:cNvSpPr txBox="1"/>
            <p:nvPr/>
          </p:nvSpPr>
          <p:spPr>
            <a:xfrm>
              <a:off x="1801346" y="3128062"/>
              <a:ext cx="1174079" cy="419004"/>
            </a:xfrm>
            <a:prstGeom prst="rect">
              <a:avLst/>
            </a:prstGeom>
            <a:noFill/>
          </p:spPr>
          <p:txBody>
            <a:bodyPr wrap="square" rtlCol="0">
              <a:spAutoFit/>
            </a:bodyPr>
            <a:lstStyle/>
            <a:p>
              <a:pPr algn="ctr" fontAlgn="auto">
                <a:spcBef>
                  <a:spcPts val="0"/>
                </a:spcBef>
                <a:spcAft>
                  <a:spcPts val="0"/>
                </a:spcAft>
              </a:pPr>
              <a:r>
                <a:rPr lang="en-US" sz="2400" b="0" dirty="0">
                  <a:solidFill>
                    <a:srgbClr val="C00000"/>
                  </a:solidFill>
                  <a:latin typeface="Calibri" panose="020F0502020204030204"/>
                </a:rPr>
                <a:t>HPC Systems &amp; Data Centers</a:t>
              </a:r>
            </a:p>
          </p:txBody>
        </p:sp>
      </p:grpSp>
      <p:sp>
        <p:nvSpPr>
          <p:cNvPr id="2" name="Content Placeholder 1"/>
          <p:cNvSpPr>
            <a:spLocks noGrp="1"/>
          </p:cNvSpPr>
          <p:nvPr>
            <p:ph idx="1"/>
          </p:nvPr>
        </p:nvSpPr>
        <p:spPr>
          <a:xfrm>
            <a:off x="609826" y="129370"/>
            <a:ext cx="7867996" cy="581680"/>
          </a:xfrm>
        </p:spPr>
        <p:txBody>
          <a:bodyPr/>
          <a:lstStyle/>
          <a:p>
            <a:pPr marL="0" indent="0" algn="ctr">
              <a:buNone/>
            </a:pPr>
            <a:r>
              <a:rPr lang="en-US" sz="2400" b="1" dirty="0">
                <a:solidFill>
                  <a:srgbClr val="C00000"/>
                </a:solidFill>
                <a:latin typeface="Calibri"/>
                <a:cs typeface="Calibri"/>
              </a:rPr>
              <a:t>Emergence of the Computing Continuum</a:t>
            </a:r>
            <a:endParaRPr lang="en-US" dirty="0">
              <a:latin typeface="Calibri"/>
              <a:cs typeface="Calibri"/>
            </a:endParaRPr>
          </a:p>
        </p:txBody>
      </p:sp>
      <p:grpSp>
        <p:nvGrpSpPr>
          <p:cNvPr id="26" name="Group 25">
            <a:extLst>
              <a:ext uri="{FF2B5EF4-FFF2-40B4-BE49-F238E27FC236}">
                <a16:creationId xmlns:a16="http://schemas.microsoft.com/office/drawing/2014/main" id="{63D81F3E-CE8D-4988-A401-85B8A19A7301}"/>
              </a:ext>
            </a:extLst>
          </p:cNvPr>
          <p:cNvGrpSpPr/>
          <p:nvPr/>
        </p:nvGrpSpPr>
        <p:grpSpPr>
          <a:xfrm>
            <a:off x="444029" y="1047779"/>
            <a:ext cx="3763554" cy="3763554"/>
            <a:chOff x="470179" y="921185"/>
            <a:chExt cx="3836416" cy="3836416"/>
          </a:xfrm>
        </p:grpSpPr>
        <p:sp>
          <p:nvSpPr>
            <p:cNvPr id="27" name="Arrow: Circular 26">
              <a:extLst>
                <a:ext uri="{FF2B5EF4-FFF2-40B4-BE49-F238E27FC236}">
                  <a16:creationId xmlns:a16="http://schemas.microsoft.com/office/drawing/2014/main" id="{0CF9CB9E-2E64-4AA4-B776-86AC82F053D5}"/>
                </a:ext>
              </a:extLst>
            </p:cNvPr>
            <p:cNvSpPr/>
            <p:nvPr/>
          </p:nvSpPr>
          <p:spPr>
            <a:xfrm>
              <a:off x="470179" y="921185"/>
              <a:ext cx="3836416" cy="3836416"/>
            </a:xfrm>
            <a:prstGeom prst="circularArrow">
              <a:avLst>
                <a:gd name="adj1" fmla="val 11864"/>
                <a:gd name="adj2" fmla="val 327528"/>
                <a:gd name="adj3" fmla="val 1261835"/>
                <a:gd name="adj4" fmla="val 16199432"/>
                <a:gd name="adj5" fmla="val 5932"/>
              </a:avLst>
            </a:prstGeom>
            <a:solidFill>
              <a:srgbClr val="4472C4">
                <a:tint val="60000"/>
                <a:hueOff val="0"/>
                <a:satOff val="0"/>
                <a:lumOff val="0"/>
                <a:alphaOff val="0"/>
              </a:srgbClr>
            </a:solidFill>
            <a:ln>
              <a:noFill/>
            </a:ln>
            <a:effectLst/>
          </p:spPr>
          <p:txBody>
            <a:bodyPr/>
            <a:lstStyle/>
            <a:p>
              <a:endParaRPr lang="en-US" dirty="0"/>
            </a:p>
          </p:txBody>
        </p:sp>
        <p:sp>
          <p:nvSpPr>
            <p:cNvPr id="28" name="Arrow: Circular 27">
              <a:extLst>
                <a:ext uri="{FF2B5EF4-FFF2-40B4-BE49-F238E27FC236}">
                  <a16:creationId xmlns:a16="http://schemas.microsoft.com/office/drawing/2014/main" id="{82C9A169-7C79-47EE-A14F-02C3A4DA371C}"/>
                </a:ext>
              </a:extLst>
            </p:cNvPr>
            <p:cNvSpPr/>
            <p:nvPr/>
          </p:nvSpPr>
          <p:spPr>
            <a:xfrm>
              <a:off x="470179" y="921185"/>
              <a:ext cx="3836416" cy="3836416"/>
            </a:xfrm>
            <a:prstGeom prst="circularArrow">
              <a:avLst>
                <a:gd name="adj1" fmla="val 11864"/>
                <a:gd name="adj2" fmla="val 327528"/>
                <a:gd name="adj3" fmla="val 8525784"/>
                <a:gd name="adj4" fmla="val 1800502"/>
                <a:gd name="adj5" fmla="val 5932"/>
              </a:avLst>
            </a:prstGeom>
            <a:solidFill>
              <a:srgbClr val="4472C4">
                <a:tint val="60000"/>
                <a:hueOff val="0"/>
                <a:satOff val="0"/>
                <a:lumOff val="0"/>
                <a:alphaOff val="0"/>
              </a:srgbClr>
            </a:solidFill>
            <a:ln>
              <a:noFill/>
            </a:ln>
            <a:effectLst/>
          </p:spPr>
          <p:txBody>
            <a:bodyPr/>
            <a:lstStyle/>
            <a:p>
              <a:endParaRPr lang="en-US" dirty="0"/>
            </a:p>
          </p:txBody>
        </p:sp>
        <p:sp>
          <p:nvSpPr>
            <p:cNvPr id="29" name="Arrow: Circular 28">
              <a:extLst>
                <a:ext uri="{FF2B5EF4-FFF2-40B4-BE49-F238E27FC236}">
                  <a16:creationId xmlns:a16="http://schemas.microsoft.com/office/drawing/2014/main" id="{8C852F2C-BD4D-40BE-ACF2-E0D6540A2B0E}"/>
                </a:ext>
              </a:extLst>
            </p:cNvPr>
            <p:cNvSpPr/>
            <p:nvPr/>
          </p:nvSpPr>
          <p:spPr>
            <a:xfrm>
              <a:off x="470179" y="921185"/>
              <a:ext cx="3836416" cy="3836416"/>
            </a:xfrm>
            <a:prstGeom prst="circularArrow">
              <a:avLst>
                <a:gd name="adj1" fmla="val 12354"/>
                <a:gd name="adj2" fmla="val 327528"/>
                <a:gd name="adj3" fmla="val 15653875"/>
                <a:gd name="adj4" fmla="val 9000000"/>
                <a:gd name="adj5" fmla="val 6177"/>
              </a:avLst>
            </a:prstGeom>
            <a:solidFill>
              <a:srgbClr val="4472C4">
                <a:tint val="60000"/>
                <a:hueOff val="0"/>
                <a:satOff val="0"/>
                <a:lumOff val="0"/>
                <a:alphaOff val="0"/>
              </a:srgbClr>
            </a:solidFill>
            <a:ln>
              <a:noFill/>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273FBC59-9315-4D7C-A1B7-25B7A558788E}"/>
                </a:ext>
              </a:extLst>
            </p:cNvPr>
            <p:cNvSpPr/>
            <p:nvPr/>
          </p:nvSpPr>
          <p:spPr>
            <a:xfrm rot="17716250">
              <a:off x="402369" y="1611770"/>
              <a:ext cx="2700762" cy="1851551"/>
            </a:xfrm>
            <a:prstGeom prst="rect">
              <a:avLst/>
            </a:prstGeom>
            <a:noFill/>
          </p:spPr>
          <p:txBody>
            <a:bodyPr spcFirstLastPara="1" wrap="none" lIns="91440" tIns="45720" rIns="91440" bIns="45720" numCol="1">
              <a:prstTxWarp prst="textArchUp">
                <a:avLst>
                  <a:gd name="adj" fmla="val 12284730"/>
                </a:avLst>
              </a:prstTxWarp>
              <a:spAutoFit/>
            </a:bodyP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a:rPr>
                <a:t>1. Scientific Computing</a:t>
              </a:r>
            </a:p>
          </p:txBody>
        </p:sp>
        <p:sp>
          <p:nvSpPr>
            <p:cNvPr id="31" name="Rectangle 30">
              <a:extLst>
                <a:ext uri="{FF2B5EF4-FFF2-40B4-BE49-F238E27FC236}">
                  <a16:creationId xmlns:a16="http://schemas.microsoft.com/office/drawing/2014/main" id="{A66960A6-20BE-461A-9946-31C1C3B69C0A}"/>
                </a:ext>
              </a:extLst>
            </p:cNvPr>
            <p:cNvSpPr/>
            <p:nvPr/>
          </p:nvSpPr>
          <p:spPr>
            <a:xfrm rot="3449784">
              <a:off x="1636695" y="1496453"/>
              <a:ext cx="2700762" cy="1851551"/>
            </a:xfrm>
            <a:prstGeom prst="rect">
              <a:avLst/>
            </a:prstGeom>
            <a:noFill/>
          </p:spPr>
          <p:txBody>
            <a:bodyPr spcFirstLastPara="1" wrap="none" lIns="91440" tIns="45720" rIns="91440" bIns="45720" numCol="1">
              <a:prstTxWarp prst="textArchUp">
                <a:avLst>
                  <a:gd name="adj" fmla="val 12284730"/>
                </a:avLst>
              </a:prstTxWarp>
              <a:spAutoFit/>
            </a:bodyP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a:rPr>
                <a:t>2. Big Data &amp; Data Science</a:t>
              </a:r>
            </a:p>
          </p:txBody>
        </p:sp>
        <p:sp>
          <p:nvSpPr>
            <p:cNvPr id="32" name="Rectangle 31">
              <a:extLst>
                <a:ext uri="{FF2B5EF4-FFF2-40B4-BE49-F238E27FC236}">
                  <a16:creationId xmlns:a16="http://schemas.microsoft.com/office/drawing/2014/main" id="{E755E415-11F5-4738-91C4-3BD90034067C}"/>
                </a:ext>
              </a:extLst>
            </p:cNvPr>
            <p:cNvSpPr/>
            <p:nvPr/>
          </p:nvSpPr>
          <p:spPr>
            <a:xfrm>
              <a:off x="639186" y="1918255"/>
              <a:ext cx="3571011" cy="2617709"/>
            </a:xfrm>
            <a:prstGeom prst="rect">
              <a:avLst/>
            </a:prstGeom>
            <a:noFill/>
          </p:spPr>
          <p:txBody>
            <a:bodyPr spcFirstLastPara="1" wrap="none" lIns="91440" tIns="45720" rIns="91440" bIns="45720" numCol="1">
              <a:prstTxWarp prst="textArchDown">
                <a:avLst>
                  <a:gd name="adj" fmla="val 2645553"/>
                </a:avLst>
              </a:prstTxWarp>
              <a:spAutoFit/>
            </a:bodyP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en-US" sz="2667"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a:rPr>
                <a:t>3. Artificial Intelligence</a:t>
              </a:r>
            </a:p>
          </p:txBody>
        </p:sp>
      </p:grpSp>
      <p:grpSp>
        <p:nvGrpSpPr>
          <p:cNvPr id="57" name="Group 56">
            <a:extLst>
              <a:ext uri="{FF2B5EF4-FFF2-40B4-BE49-F238E27FC236}">
                <a16:creationId xmlns:a16="http://schemas.microsoft.com/office/drawing/2014/main" id="{0E241478-0B34-4F84-B522-138C7F3CF44F}"/>
              </a:ext>
            </a:extLst>
          </p:cNvPr>
          <p:cNvGrpSpPr/>
          <p:nvPr/>
        </p:nvGrpSpPr>
        <p:grpSpPr>
          <a:xfrm>
            <a:off x="7236717" y="2050452"/>
            <a:ext cx="903082" cy="1140954"/>
            <a:chOff x="7313139" y="2044437"/>
            <a:chExt cx="920566" cy="1163041"/>
          </a:xfrm>
        </p:grpSpPr>
        <p:pic>
          <p:nvPicPr>
            <p:cNvPr id="58" name="Picture 2" descr="Diagram&#10;&#10;Description automatically generated">
              <a:extLst>
                <a:ext uri="{FF2B5EF4-FFF2-40B4-BE49-F238E27FC236}">
                  <a16:creationId xmlns:a16="http://schemas.microsoft.com/office/drawing/2014/main" id="{45436901-3037-4CE7-B71B-5C1D0F0ABD49}"/>
                </a:ext>
              </a:extLst>
            </p:cNvPr>
            <p:cNvPicPr>
              <a:picLocks noChangeAspect="1"/>
            </p:cNvPicPr>
            <p:nvPr/>
          </p:nvPicPr>
          <p:blipFill rotWithShape="1">
            <a:blip r:embed="rId4"/>
            <a:srcRect l="1952" t="70054" r="85652" b="8807"/>
            <a:stretch/>
          </p:blipFill>
          <p:spPr>
            <a:xfrm>
              <a:off x="7404870" y="2044437"/>
              <a:ext cx="762000" cy="685801"/>
            </a:xfrm>
            <a:prstGeom prst="rect">
              <a:avLst/>
            </a:prstGeom>
          </p:spPr>
        </p:pic>
        <p:sp>
          <p:nvSpPr>
            <p:cNvPr id="59" name="TextBox 58">
              <a:extLst>
                <a:ext uri="{FF2B5EF4-FFF2-40B4-BE49-F238E27FC236}">
                  <a16:creationId xmlns:a16="http://schemas.microsoft.com/office/drawing/2014/main" id="{8AEF607F-7DBB-4CC7-BF0B-96F1D32C8118}"/>
                </a:ext>
              </a:extLst>
            </p:cNvPr>
            <p:cNvSpPr txBox="1"/>
            <p:nvPr/>
          </p:nvSpPr>
          <p:spPr>
            <a:xfrm>
              <a:off x="7313139" y="2736875"/>
              <a:ext cx="920566" cy="470603"/>
            </a:xfrm>
            <a:prstGeom prst="rect">
              <a:avLst/>
            </a:prstGeom>
            <a:noFill/>
          </p:spPr>
          <p:txBody>
            <a:bodyPr wrap="square" rtlCol="0">
              <a:spAutoFit/>
            </a:bodyPr>
            <a:lstStyle/>
            <a:p>
              <a:pPr algn="ctr" fontAlgn="auto">
                <a:spcBef>
                  <a:spcPts val="0"/>
                </a:spcBef>
                <a:spcAft>
                  <a:spcPts val="0"/>
                </a:spcAft>
              </a:pPr>
              <a:r>
                <a:rPr lang="en-US" sz="1200" b="0" dirty="0">
                  <a:solidFill>
                    <a:srgbClr val="C00000"/>
                  </a:solidFill>
                  <a:latin typeface="Calibri" panose="020F0502020204030204"/>
                </a:rPr>
                <a:t>On Field Sensors</a:t>
              </a:r>
            </a:p>
          </p:txBody>
        </p:sp>
      </p:grpSp>
      <p:grpSp>
        <p:nvGrpSpPr>
          <p:cNvPr id="73" name="Group 72">
            <a:extLst>
              <a:ext uri="{FF2B5EF4-FFF2-40B4-BE49-F238E27FC236}">
                <a16:creationId xmlns:a16="http://schemas.microsoft.com/office/drawing/2014/main" id="{887D5918-2E00-4A80-B53F-CF105728312C}"/>
              </a:ext>
            </a:extLst>
          </p:cNvPr>
          <p:cNvGrpSpPr/>
          <p:nvPr/>
        </p:nvGrpSpPr>
        <p:grpSpPr>
          <a:xfrm>
            <a:off x="6352212" y="1603390"/>
            <a:ext cx="1082618" cy="1035875"/>
            <a:chOff x="6340459" y="1484864"/>
            <a:chExt cx="1103577" cy="1055930"/>
          </a:xfrm>
        </p:grpSpPr>
        <p:sp>
          <p:nvSpPr>
            <p:cNvPr id="74" name="TextBox 73">
              <a:extLst>
                <a:ext uri="{FF2B5EF4-FFF2-40B4-BE49-F238E27FC236}">
                  <a16:creationId xmlns:a16="http://schemas.microsoft.com/office/drawing/2014/main" id="{DBA3A710-ABF2-4640-A943-ABD1BBDF34AF}"/>
                </a:ext>
              </a:extLst>
            </p:cNvPr>
            <p:cNvSpPr txBox="1"/>
            <p:nvPr/>
          </p:nvSpPr>
          <p:spPr>
            <a:xfrm>
              <a:off x="6340459" y="2070191"/>
              <a:ext cx="1089289" cy="470603"/>
            </a:xfrm>
            <a:prstGeom prst="rect">
              <a:avLst/>
            </a:prstGeom>
            <a:noFill/>
          </p:spPr>
          <p:txBody>
            <a:bodyPr wrap="square" rtlCol="0">
              <a:spAutoFit/>
            </a:bodyPr>
            <a:lstStyle/>
            <a:p>
              <a:pPr algn="ctr" fontAlgn="auto">
                <a:spcBef>
                  <a:spcPts val="0"/>
                </a:spcBef>
                <a:spcAft>
                  <a:spcPts val="0"/>
                </a:spcAft>
              </a:pPr>
              <a:r>
                <a:rPr lang="en-US" sz="1200" b="0" dirty="0">
                  <a:solidFill>
                    <a:srgbClr val="C00000"/>
                  </a:solidFill>
                  <a:latin typeface="Calibri" panose="020F0502020204030204"/>
                </a:rPr>
                <a:t>Edge &amp; Near Edge</a:t>
              </a:r>
            </a:p>
          </p:txBody>
        </p:sp>
        <p:grpSp>
          <p:nvGrpSpPr>
            <p:cNvPr id="75" name="Group 74">
              <a:extLst>
                <a:ext uri="{FF2B5EF4-FFF2-40B4-BE49-F238E27FC236}">
                  <a16:creationId xmlns:a16="http://schemas.microsoft.com/office/drawing/2014/main" id="{70251F75-A22B-4F51-A6F4-E06928F5FABD}"/>
                </a:ext>
              </a:extLst>
            </p:cNvPr>
            <p:cNvGrpSpPr/>
            <p:nvPr/>
          </p:nvGrpSpPr>
          <p:grpSpPr>
            <a:xfrm>
              <a:off x="6360617" y="1484864"/>
              <a:ext cx="1083419" cy="648317"/>
              <a:chOff x="4065197" y="385899"/>
              <a:chExt cx="1977945" cy="1183600"/>
            </a:xfrm>
          </p:grpSpPr>
          <p:pic>
            <p:nvPicPr>
              <p:cNvPr id="76" name="Picture 6" descr="Laptop - Kostenlose computer Icons">
                <a:extLst>
                  <a:ext uri="{FF2B5EF4-FFF2-40B4-BE49-F238E27FC236}">
                    <a16:creationId xmlns:a16="http://schemas.microsoft.com/office/drawing/2014/main" id="{762DA774-8A55-4101-922B-D5355693659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6587" b="13168"/>
              <a:stretch/>
            </p:blipFill>
            <p:spPr bwMode="auto">
              <a:xfrm>
                <a:off x="4065197" y="385899"/>
                <a:ext cx="1684973" cy="1183600"/>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4" descr="Smartphone - Kostenlose technologie Icons">
                <a:extLst>
                  <a:ext uri="{FF2B5EF4-FFF2-40B4-BE49-F238E27FC236}">
                    <a16:creationId xmlns:a16="http://schemas.microsoft.com/office/drawing/2014/main" id="{751BF3FF-9F4D-419A-9646-65C686748EC6}"/>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8586" r="21302"/>
              <a:stretch/>
            </p:blipFill>
            <p:spPr bwMode="auto">
              <a:xfrm>
                <a:off x="5644071" y="541600"/>
                <a:ext cx="399071" cy="663879"/>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78" name="Group 77">
            <a:extLst>
              <a:ext uri="{FF2B5EF4-FFF2-40B4-BE49-F238E27FC236}">
                <a16:creationId xmlns:a16="http://schemas.microsoft.com/office/drawing/2014/main" id="{7DCAD740-7671-4AF5-BFE3-22C08A7D7D14}"/>
              </a:ext>
            </a:extLst>
          </p:cNvPr>
          <p:cNvGrpSpPr/>
          <p:nvPr/>
        </p:nvGrpSpPr>
        <p:grpSpPr>
          <a:xfrm>
            <a:off x="5016504" y="1047779"/>
            <a:ext cx="3763554" cy="3763554"/>
            <a:chOff x="470179" y="921185"/>
            <a:chExt cx="3836416" cy="3836416"/>
          </a:xfrm>
        </p:grpSpPr>
        <p:sp>
          <p:nvSpPr>
            <p:cNvPr id="79" name="Arrow: Circular 78">
              <a:extLst>
                <a:ext uri="{FF2B5EF4-FFF2-40B4-BE49-F238E27FC236}">
                  <a16:creationId xmlns:a16="http://schemas.microsoft.com/office/drawing/2014/main" id="{60B11810-5EB6-4892-9C3A-5A1BF9CFBCDE}"/>
                </a:ext>
              </a:extLst>
            </p:cNvPr>
            <p:cNvSpPr/>
            <p:nvPr/>
          </p:nvSpPr>
          <p:spPr>
            <a:xfrm>
              <a:off x="470179" y="921185"/>
              <a:ext cx="3836416" cy="3836416"/>
            </a:xfrm>
            <a:prstGeom prst="circularArrow">
              <a:avLst>
                <a:gd name="adj1" fmla="val 11864"/>
                <a:gd name="adj2" fmla="val 327528"/>
                <a:gd name="adj3" fmla="val 1261835"/>
                <a:gd name="adj4" fmla="val 16199432"/>
                <a:gd name="adj5" fmla="val 5932"/>
              </a:avLst>
            </a:prstGeom>
            <a:solidFill>
              <a:srgbClr val="4472C4">
                <a:tint val="60000"/>
                <a:hueOff val="0"/>
                <a:satOff val="0"/>
                <a:lumOff val="0"/>
                <a:alphaOff val="0"/>
              </a:srgbClr>
            </a:solidFill>
            <a:ln>
              <a:noFill/>
            </a:ln>
            <a:effectLst/>
          </p:spPr>
          <p:txBody>
            <a:bodyPr/>
            <a:lstStyle/>
            <a:p>
              <a:endParaRPr lang="en-US" dirty="0"/>
            </a:p>
          </p:txBody>
        </p:sp>
        <p:sp>
          <p:nvSpPr>
            <p:cNvPr id="80" name="Arrow: Circular 79">
              <a:extLst>
                <a:ext uri="{FF2B5EF4-FFF2-40B4-BE49-F238E27FC236}">
                  <a16:creationId xmlns:a16="http://schemas.microsoft.com/office/drawing/2014/main" id="{911E6AF1-869B-4F66-9D9D-2F85FE3130DC}"/>
                </a:ext>
              </a:extLst>
            </p:cNvPr>
            <p:cNvSpPr/>
            <p:nvPr/>
          </p:nvSpPr>
          <p:spPr>
            <a:xfrm>
              <a:off x="470179" y="921185"/>
              <a:ext cx="3836416" cy="3836416"/>
            </a:xfrm>
            <a:prstGeom prst="circularArrow">
              <a:avLst>
                <a:gd name="adj1" fmla="val 11864"/>
                <a:gd name="adj2" fmla="val 327528"/>
                <a:gd name="adj3" fmla="val 8525784"/>
                <a:gd name="adj4" fmla="val 1800502"/>
                <a:gd name="adj5" fmla="val 5932"/>
              </a:avLst>
            </a:prstGeom>
            <a:solidFill>
              <a:srgbClr val="4472C4">
                <a:tint val="60000"/>
                <a:hueOff val="0"/>
                <a:satOff val="0"/>
                <a:lumOff val="0"/>
                <a:alphaOff val="0"/>
              </a:srgbClr>
            </a:solidFill>
            <a:ln>
              <a:noFill/>
            </a:ln>
            <a:effectLst/>
          </p:spPr>
          <p:txBody>
            <a:bodyPr/>
            <a:lstStyle/>
            <a:p>
              <a:endParaRPr lang="en-US" dirty="0"/>
            </a:p>
          </p:txBody>
        </p:sp>
        <p:sp>
          <p:nvSpPr>
            <p:cNvPr id="81" name="Arrow: Circular 80">
              <a:extLst>
                <a:ext uri="{FF2B5EF4-FFF2-40B4-BE49-F238E27FC236}">
                  <a16:creationId xmlns:a16="http://schemas.microsoft.com/office/drawing/2014/main" id="{5C59E724-E228-409F-8F92-CFD7EFD53F67}"/>
                </a:ext>
              </a:extLst>
            </p:cNvPr>
            <p:cNvSpPr/>
            <p:nvPr/>
          </p:nvSpPr>
          <p:spPr>
            <a:xfrm>
              <a:off x="470179" y="921185"/>
              <a:ext cx="3836416" cy="3836416"/>
            </a:xfrm>
            <a:prstGeom prst="circularArrow">
              <a:avLst>
                <a:gd name="adj1" fmla="val 12354"/>
                <a:gd name="adj2" fmla="val 327528"/>
                <a:gd name="adj3" fmla="val 15653875"/>
                <a:gd name="adj4" fmla="val 9000000"/>
                <a:gd name="adj5" fmla="val 6177"/>
              </a:avLst>
            </a:prstGeom>
            <a:solidFill>
              <a:srgbClr val="4472C4">
                <a:tint val="60000"/>
                <a:hueOff val="0"/>
                <a:satOff val="0"/>
                <a:lumOff val="0"/>
                <a:alphaOff val="0"/>
              </a:srgbClr>
            </a:solidFill>
            <a:ln>
              <a:noFill/>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2" name="Rectangle 81">
              <a:extLst>
                <a:ext uri="{FF2B5EF4-FFF2-40B4-BE49-F238E27FC236}">
                  <a16:creationId xmlns:a16="http://schemas.microsoft.com/office/drawing/2014/main" id="{CBFD82A8-B6D2-488C-ACC1-5D8AB1B24404}"/>
                </a:ext>
              </a:extLst>
            </p:cNvPr>
            <p:cNvSpPr/>
            <p:nvPr/>
          </p:nvSpPr>
          <p:spPr>
            <a:xfrm rot="17716250">
              <a:off x="402369" y="1611770"/>
              <a:ext cx="2700762" cy="1851551"/>
            </a:xfrm>
            <a:prstGeom prst="rect">
              <a:avLst/>
            </a:prstGeom>
            <a:noFill/>
          </p:spPr>
          <p:txBody>
            <a:bodyPr spcFirstLastPara="1" wrap="none" lIns="91440" tIns="45720" rIns="91440" bIns="45720" numCol="1">
              <a:prstTxWarp prst="textArchUp">
                <a:avLst>
                  <a:gd name="adj" fmla="val 12284730"/>
                </a:avLst>
              </a:prstTxWarp>
              <a:spAutoFit/>
            </a:bodyP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a:rPr>
                <a:t>1. Scientific Computing</a:t>
              </a:r>
            </a:p>
          </p:txBody>
        </p:sp>
        <p:sp>
          <p:nvSpPr>
            <p:cNvPr id="83" name="Rectangle 82">
              <a:extLst>
                <a:ext uri="{FF2B5EF4-FFF2-40B4-BE49-F238E27FC236}">
                  <a16:creationId xmlns:a16="http://schemas.microsoft.com/office/drawing/2014/main" id="{3FD10D6E-D7EA-44BA-BCAB-C4CBC119CA3B}"/>
                </a:ext>
              </a:extLst>
            </p:cNvPr>
            <p:cNvSpPr/>
            <p:nvPr/>
          </p:nvSpPr>
          <p:spPr>
            <a:xfrm rot="3449784">
              <a:off x="1636695" y="1496453"/>
              <a:ext cx="2700762" cy="1851551"/>
            </a:xfrm>
            <a:prstGeom prst="rect">
              <a:avLst/>
            </a:prstGeom>
            <a:noFill/>
          </p:spPr>
          <p:txBody>
            <a:bodyPr spcFirstLastPara="1" wrap="none" lIns="91440" tIns="45720" rIns="91440" bIns="45720" numCol="1">
              <a:prstTxWarp prst="textArchUp">
                <a:avLst>
                  <a:gd name="adj" fmla="val 12284730"/>
                </a:avLst>
              </a:prstTxWarp>
              <a:spAutoFit/>
            </a:bodyP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a:rPr>
                <a:t>2. Big Data &amp; Data Science</a:t>
              </a:r>
            </a:p>
          </p:txBody>
        </p:sp>
        <p:sp>
          <p:nvSpPr>
            <p:cNvPr id="84" name="Rectangle 83">
              <a:extLst>
                <a:ext uri="{FF2B5EF4-FFF2-40B4-BE49-F238E27FC236}">
                  <a16:creationId xmlns:a16="http://schemas.microsoft.com/office/drawing/2014/main" id="{BF6AD6E9-12EB-4436-8DB6-7D975A24EABA}"/>
                </a:ext>
              </a:extLst>
            </p:cNvPr>
            <p:cNvSpPr/>
            <p:nvPr/>
          </p:nvSpPr>
          <p:spPr>
            <a:xfrm>
              <a:off x="639186" y="1918255"/>
              <a:ext cx="3571011" cy="2617709"/>
            </a:xfrm>
            <a:prstGeom prst="rect">
              <a:avLst/>
            </a:prstGeom>
            <a:noFill/>
          </p:spPr>
          <p:txBody>
            <a:bodyPr spcFirstLastPara="1" wrap="none" lIns="91440" tIns="45720" rIns="91440" bIns="45720" numCol="1">
              <a:prstTxWarp prst="textArchDown">
                <a:avLst>
                  <a:gd name="adj" fmla="val 2645553"/>
                </a:avLst>
              </a:prstTxWarp>
              <a:spAutoFit/>
            </a:bodyP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en-US" sz="2667"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a:rPr>
                <a:t>3. Artificial Intelligence</a:t>
              </a:r>
            </a:p>
          </p:txBody>
        </p:sp>
      </p:grpSp>
      <p:sp>
        <p:nvSpPr>
          <p:cNvPr id="85" name="Rectangle 84">
            <a:extLst>
              <a:ext uri="{FF2B5EF4-FFF2-40B4-BE49-F238E27FC236}">
                <a16:creationId xmlns:a16="http://schemas.microsoft.com/office/drawing/2014/main" id="{8718DE66-5DEE-4F1C-818B-751E5A084B4E}"/>
              </a:ext>
            </a:extLst>
          </p:cNvPr>
          <p:cNvSpPr/>
          <p:nvPr/>
        </p:nvSpPr>
        <p:spPr>
          <a:xfrm>
            <a:off x="5199123" y="1183135"/>
            <a:ext cx="3385133" cy="2900611"/>
          </a:xfrm>
          <a:prstGeom prst="rect">
            <a:avLst/>
          </a:prstGeom>
          <a:noFill/>
        </p:spPr>
        <p:txBody>
          <a:bodyPr spcFirstLastPara="1" wrap="none" lIns="91440" tIns="45720" rIns="91440" bIns="45720" numCol="1" anchor="t">
            <a:prstTxWarp prst="textArchDown">
              <a:avLst>
                <a:gd name="adj" fmla="val 2132402"/>
              </a:avLst>
            </a:prstTxWarp>
            <a:spAutoFit/>
          </a:bodyPr>
          <a:lstStyle/>
          <a:p>
            <a:pPr algn="ctr" defTabSz="914377">
              <a:defRPr/>
            </a:pPr>
            <a:r>
              <a:rPr lang="en-US" sz="2000" b="0" kern="0" dirty="0">
                <a:ln w="0"/>
                <a:solidFill>
                  <a:srgbClr val="C00000"/>
                </a:solidFill>
                <a:effectLst>
                  <a:outerShdw blurRad="38100" dist="19050" dir="2700000" algn="tl" rotWithShape="0">
                    <a:srgbClr val="000000">
                      <a:alpha val="40000"/>
                    </a:srgbClr>
                  </a:outerShdw>
                </a:effectLst>
                <a:latin typeface="Calibri"/>
              </a:rPr>
              <a:t>Computing Continuum</a:t>
            </a:r>
            <a:endParaRPr lang="en-US" sz="2000" b="0" kern="0" dirty="0">
              <a:ln w="0"/>
              <a:solidFill>
                <a:srgbClr val="C00000"/>
              </a:solidFill>
              <a:effectLst>
                <a:outerShdw blurRad="38100" dist="19050" dir="2700000" algn="tl" rotWithShape="0">
                  <a:srgbClr val="000000">
                    <a:alpha val="40000"/>
                  </a:srgbClr>
                </a:outerShdw>
              </a:effectLst>
              <a:latin typeface="Calibri"/>
              <a:cs typeface="Calibri"/>
            </a:endParaRPr>
          </a:p>
        </p:txBody>
      </p:sp>
      <p:sp>
        <p:nvSpPr>
          <p:cNvPr id="3" name="Arrow: Right 2">
            <a:extLst>
              <a:ext uri="{FF2B5EF4-FFF2-40B4-BE49-F238E27FC236}">
                <a16:creationId xmlns:a16="http://schemas.microsoft.com/office/drawing/2014/main" id="{26F08138-20FA-4B5A-A0D7-2561B123EDA8}"/>
              </a:ext>
            </a:extLst>
          </p:cNvPr>
          <p:cNvSpPr/>
          <p:nvPr/>
        </p:nvSpPr>
        <p:spPr bwMode="auto">
          <a:xfrm>
            <a:off x="4265366" y="2639267"/>
            <a:ext cx="727438" cy="342275"/>
          </a:xfrm>
          <a:prstGeom prst="rightArrow">
            <a:avLst/>
          </a:prstGeom>
          <a:solidFill>
            <a:schemeClr val="tx2"/>
          </a:solidFill>
          <a:ln w="19050" cap="sq" cmpd="sng">
            <a:noFill/>
            <a:miter lim="800000"/>
            <a:headEnd type="none" w="sm" len="sm"/>
            <a:tailEnd type="none" w="sm" len="sm"/>
          </a:ln>
          <a:effectLst>
            <a:outerShdw blurRad="50800" dist="38100" dir="2700000" algn="tl" rotWithShape="0">
              <a:prstClr val="black">
                <a:alpha val="40000"/>
              </a:prstClr>
            </a:outerShdw>
          </a:effectLst>
        </p:spPr>
        <p:txBody>
          <a:bodyPr wrap="square" rtlCol="0" anchor="ctr">
            <a:noAutofit/>
          </a:bodyPr>
          <a:lstStyle/>
          <a:p>
            <a:pPr algn="ctr" eaLnBrk="0" hangingPunct="0">
              <a:lnSpc>
                <a:spcPct val="110000"/>
              </a:lnSpc>
              <a:spcBef>
                <a:spcPct val="20000"/>
              </a:spcBef>
            </a:pPr>
            <a:endParaRPr lang="en-US" dirty="0">
              <a:ln>
                <a:solidFill>
                  <a:schemeClr val="bg2"/>
                </a:solidFill>
              </a:ln>
              <a:solidFill>
                <a:schemeClr val="tx1">
                  <a:lumMod val="95000"/>
                  <a:lumOff val="5000"/>
                </a:schemeClr>
              </a:solidFill>
              <a:latin typeface="+mj-lt"/>
            </a:endParaRPr>
          </a:p>
        </p:txBody>
      </p:sp>
    </p:spTree>
    <p:extLst>
      <p:ext uri="{BB962C8B-B14F-4D97-AF65-F5344CB8AC3E}">
        <p14:creationId xmlns:p14="http://schemas.microsoft.com/office/powerpoint/2010/main" val="18951260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9645BB-1D94-4A4A-86AA-216303B5B5CF}"/>
              </a:ext>
            </a:extLst>
          </p:cNvPr>
          <p:cNvSpPr>
            <a:spLocks noGrp="1"/>
          </p:cNvSpPr>
          <p:nvPr>
            <p:ph type="title"/>
          </p:nvPr>
        </p:nvSpPr>
        <p:spPr/>
        <p:txBody>
          <a:bodyPr/>
          <a:lstStyle/>
          <a:p>
            <a:r>
              <a:rPr lang="en-US" sz="2400" dirty="0">
                <a:latin typeface="+mn-lt"/>
              </a:rPr>
              <a:t>Benchmark-level Evaluations – Allreduce (Intel GPU)</a:t>
            </a:r>
          </a:p>
        </p:txBody>
      </p:sp>
      <p:graphicFrame>
        <p:nvGraphicFramePr>
          <p:cNvPr id="8" name="Content Placeholder 3">
            <a:extLst>
              <a:ext uri="{FF2B5EF4-FFF2-40B4-BE49-F238E27FC236}">
                <a16:creationId xmlns:a16="http://schemas.microsoft.com/office/drawing/2014/main" id="{58B3AD76-E805-C279-3068-AC8E7EAE7F2F}"/>
              </a:ext>
            </a:extLst>
          </p:cNvPr>
          <p:cNvGraphicFramePr>
            <a:graphicFrameLocks/>
          </p:cNvGraphicFramePr>
          <p:nvPr/>
        </p:nvGraphicFramePr>
        <p:xfrm>
          <a:off x="0" y="1007983"/>
          <a:ext cx="3028208" cy="2537582"/>
        </p:xfrm>
        <a:graphic>
          <a:graphicData uri="http://schemas.openxmlformats.org/drawingml/2006/chart">
            <c:chart xmlns:c="http://schemas.openxmlformats.org/drawingml/2006/chart" xmlns:r="http://schemas.openxmlformats.org/officeDocument/2006/relationships" r:id="rId3"/>
          </a:graphicData>
        </a:graphic>
      </p:graphicFrame>
      <p:sp>
        <p:nvSpPr>
          <p:cNvPr id="9" name="Content Placeholder 1">
            <a:extLst>
              <a:ext uri="{FF2B5EF4-FFF2-40B4-BE49-F238E27FC236}">
                <a16:creationId xmlns:a16="http://schemas.microsoft.com/office/drawing/2014/main" id="{B338E51D-BC7B-36BB-9022-B39874EE8E02}"/>
              </a:ext>
            </a:extLst>
          </p:cNvPr>
          <p:cNvSpPr txBox="1">
            <a:spLocks/>
          </p:cNvSpPr>
          <p:nvPr/>
        </p:nvSpPr>
        <p:spPr bwMode="auto">
          <a:xfrm>
            <a:off x="1" y="3537439"/>
            <a:ext cx="3028208" cy="434165"/>
          </a:xfrm>
          <a:prstGeom prst="rect">
            <a:avLst/>
          </a:prstGeom>
          <a:noFill/>
          <a:ln w="9525">
            <a:noFill/>
            <a:miter lim="800000"/>
            <a:headEnd/>
            <a:tailEnd/>
          </a:ln>
        </p:spPr>
        <p:txBody>
          <a:bodyPr vert="horz" wrap="square" lIns="69056" tIns="34529" rIns="69056" bIns="34529" numCol="1" anchor="t" anchorCtr="0" compatLnSpc="1">
            <a:prstTxWarp prst="textNoShape">
              <a:avLst/>
            </a:prstTxWarp>
          </a:bodyPr>
          <a:lstStyle>
            <a:lvl1pPr marL="457189" indent="-457189" algn="l" rtl="0" eaLnBrk="1" fontAlgn="base" hangingPunct="1">
              <a:lnSpc>
                <a:spcPct val="120000"/>
              </a:lnSpc>
              <a:spcBef>
                <a:spcPct val="20000"/>
              </a:spcBef>
              <a:spcAft>
                <a:spcPct val="0"/>
              </a:spcAft>
              <a:buChar char="•"/>
              <a:defRPr kumimoji="1" lang="en-US" sz="2400">
                <a:solidFill>
                  <a:schemeClr val="tx1"/>
                </a:solidFill>
                <a:latin typeface="Calibri" pitchFamily="34" charset="0"/>
                <a:ea typeface="+mn-ea"/>
                <a:cs typeface="Calibri" pitchFamily="34" charset="0"/>
              </a:defRPr>
            </a:lvl1pPr>
            <a:lvl2pPr marL="990575" indent="-380990" algn="l" rtl="0" eaLnBrk="1" fontAlgn="base" hangingPunct="1">
              <a:lnSpc>
                <a:spcPct val="120000"/>
              </a:lnSpc>
              <a:spcBef>
                <a:spcPct val="20000"/>
              </a:spcBef>
              <a:spcAft>
                <a:spcPct val="0"/>
              </a:spcAft>
              <a:buChar char="–"/>
              <a:defRPr kumimoji="1" sz="2133">
                <a:solidFill>
                  <a:schemeClr val="tx1"/>
                </a:solidFill>
                <a:latin typeface="Calibri" pitchFamily="34" charset="0"/>
                <a:cs typeface="Calibri" pitchFamily="34" charset="0"/>
              </a:defRPr>
            </a:lvl2pPr>
            <a:lvl3pPr marL="1523962" indent="-304792" algn="l" rtl="0" eaLnBrk="1" fontAlgn="base" hangingPunct="1">
              <a:lnSpc>
                <a:spcPct val="120000"/>
              </a:lnSpc>
              <a:spcBef>
                <a:spcPct val="20000"/>
              </a:spcBef>
              <a:spcAft>
                <a:spcPct val="0"/>
              </a:spcAft>
              <a:buChar char="•"/>
              <a:defRPr kumimoji="1" sz="1867">
                <a:solidFill>
                  <a:schemeClr val="tx1"/>
                </a:solidFill>
                <a:latin typeface="Calibri" pitchFamily="34" charset="0"/>
                <a:cs typeface="Calibri" pitchFamily="34" charset="0"/>
              </a:defRPr>
            </a:lvl3pPr>
            <a:lvl4pPr marL="2133547" indent="-304792" algn="l" rtl="0" eaLnBrk="1" fontAlgn="base" hangingPunct="1">
              <a:lnSpc>
                <a:spcPct val="120000"/>
              </a:lnSpc>
              <a:spcBef>
                <a:spcPct val="20000"/>
              </a:spcBef>
              <a:spcAft>
                <a:spcPct val="0"/>
              </a:spcAft>
              <a:buChar char="–"/>
              <a:defRPr kumimoji="1" sz="1867">
                <a:solidFill>
                  <a:schemeClr val="tx1"/>
                </a:solidFill>
                <a:latin typeface="Calibri" pitchFamily="34" charset="0"/>
                <a:cs typeface="Calibri" pitchFamily="34" charset="0"/>
              </a:defRPr>
            </a:lvl4pPr>
            <a:lvl5pPr marL="2743131" indent="-304792" algn="l" rtl="0" eaLnBrk="1" fontAlgn="base" hangingPunct="1">
              <a:lnSpc>
                <a:spcPct val="120000"/>
              </a:lnSpc>
              <a:spcBef>
                <a:spcPct val="20000"/>
              </a:spcBef>
              <a:spcAft>
                <a:spcPct val="0"/>
              </a:spcAft>
              <a:buChar char="•"/>
              <a:defRPr kumimoji="1" sz="1867">
                <a:solidFill>
                  <a:schemeClr val="tx1"/>
                </a:solidFill>
                <a:latin typeface="Calibri" pitchFamily="34" charset="0"/>
                <a:cs typeface="Calibri" pitchFamily="34" charset="0"/>
              </a:defRPr>
            </a:lvl5pPr>
            <a:lvl6pPr marL="3352716" indent="-304792" algn="l" rtl="0" eaLnBrk="1" fontAlgn="base" hangingPunct="1">
              <a:spcBef>
                <a:spcPct val="20000"/>
              </a:spcBef>
              <a:spcAft>
                <a:spcPct val="0"/>
              </a:spcAft>
              <a:buChar char="•"/>
              <a:defRPr kumimoji="1" sz="2133">
                <a:solidFill>
                  <a:schemeClr val="tx1"/>
                </a:solidFill>
                <a:latin typeface="+mn-lt"/>
              </a:defRPr>
            </a:lvl6pPr>
            <a:lvl7pPr marL="3962301" indent="-304792" algn="l" rtl="0" eaLnBrk="1" fontAlgn="base" hangingPunct="1">
              <a:spcBef>
                <a:spcPct val="20000"/>
              </a:spcBef>
              <a:spcAft>
                <a:spcPct val="0"/>
              </a:spcAft>
              <a:buChar char="•"/>
              <a:defRPr kumimoji="1" sz="2133">
                <a:solidFill>
                  <a:schemeClr val="tx1"/>
                </a:solidFill>
                <a:latin typeface="+mn-lt"/>
              </a:defRPr>
            </a:lvl7pPr>
            <a:lvl8pPr marL="4571886" indent="-304792" algn="l" rtl="0" eaLnBrk="1" fontAlgn="base" hangingPunct="1">
              <a:spcBef>
                <a:spcPct val="20000"/>
              </a:spcBef>
              <a:spcAft>
                <a:spcPct val="0"/>
              </a:spcAft>
              <a:buChar char="•"/>
              <a:defRPr kumimoji="1" sz="2133">
                <a:solidFill>
                  <a:schemeClr val="tx1"/>
                </a:solidFill>
                <a:latin typeface="+mn-lt"/>
              </a:defRPr>
            </a:lvl8pPr>
            <a:lvl9pPr marL="5181470" indent="-304792" algn="l" rtl="0" eaLnBrk="1" fontAlgn="base" hangingPunct="1">
              <a:spcBef>
                <a:spcPct val="20000"/>
              </a:spcBef>
              <a:spcAft>
                <a:spcPct val="0"/>
              </a:spcAft>
              <a:buChar char="•"/>
              <a:defRPr kumimoji="1" sz="2133">
                <a:solidFill>
                  <a:schemeClr val="tx1"/>
                </a:solidFill>
                <a:latin typeface="+mn-lt"/>
              </a:defRPr>
            </a:lvl9pPr>
          </a:lstStyle>
          <a:p>
            <a:pPr marL="0" indent="0" algn="ctr">
              <a:buNone/>
            </a:pPr>
            <a:r>
              <a:rPr lang="en-US" sz="1350" kern="0" dirty="0">
                <a:solidFill>
                  <a:srgbClr val="C00000"/>
                </a:solidFill>
              </a:rPr>
              <a:t>1 nodes, 4 GPN – Large Message</a:t>
            </a:r>
          </a:p>
        </p:txBody>
      </p:sp>
      <p:graphicFrame>
        <p:nvGraphicFramePr>
          <p:cNvPr id="7" name="Content Placeholder 3">
            <a:extLst>
              <a:ext uri="{FF2B5EF4-FFF2-40B4-BE49-F238E27FC236}">
                <a16:creationId xmlns:a16="http://schemas.microsoft.com/office/drawing/2014/main" id="{EA730375-B4A9-5B66-299E-7663B4EB76BD}"/>
              </a:ext>
            </a:extLst>
          </p:cNvPr>
          <p:cNvGraphicFramePr>
            <a:graphicFrameLocks/>
          </p:cNvGraphicFramePr>
          <p:nvPr/>
        </p:nvGraphicFramePr>
        <p:xfrm>
          <a:off x="3057896" y="1007982"/>
          <a:ext cx="3028208" cy="253758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ontent Placeholder 3">
            <a:extLst>
              <a:ext uri="{FF2B5EF4-FFF2-40B4-BE49-F238E27FC236}">
                <a16:creationId xmlns:a16="http://schemas.microsoft.com/office/drawing/2014/main" id="{C750EC76-A85A-3552-5A7A-29C843D9E375}"/>
              </a:ext>
            </a:extLst>
          </p:cNvPr>
          <p:cNvGraphicFramePr>
            <a:graphicFrameLocks/>
          </p:cNvGraphicFramePr>
          <p:nvPr/>
        </p:nvGraphicFramePr>
        <p:xfrm>
          <a:off x="6086104" y="1020871"/>
          <a:ext cx="3028208" cy="2537582"/>
        </p:xfrm>
        <a:graphic>
          <a:graphicData uri="http://schemas.openxmlformats.org/drawingml/2006/chart">
            <c:chart xmlns:c="http://schemas.openxmlformats.org/drawingml/2006/chart" xmlns:r="http://schemas.openxmlformats.org/officeDocument/2006/relationships" r:id="rId5"/>
          </a:graphicData>
        </a:graphic>
      </p:graphicFrame>
      <p:sp>
        <p:nvSpPr>
          <p:cNvPr id="11" name="Content Placeholder 1">
            <a:extLst>
              <a:ext uri="{FF2B5EF4-FFF2-40B4-BE49-F238E27FC236}">
                <a16:creationId xmlns:a16="http://schemas.microsoft.com/office/drawing/2014/main" id="{2C80E97D-8FDF-E3C2-89E9-1FE2CB2DBC29}"/>
              </a:ext>
            </a:extLst>
          </p:cNvPr>
          <p:cNvSpPr txBox="1">
            <a:spLocks/>
          </p:cNvSpPr>
          <p:nvPr/>
        </p:nvSpPr>
        <p:spPr bwMode="auto">
          <a:xfrm>
            <a:off x="3057896" y="3537439"/>
            <a:ext cx="3028208" cy="434165"/>
          </a:xfrm>
          <a:prstGeom prst="rect">
            <a:avLst/>
          </a:prstGeom>
          <a:noFill/>
          <a:ln w="9525">
            <a:noFill/>
            <a:miter lim="800000"/>
            <a:headEnd/>
            <a:tailEnd/>
          </a:ln>
        </p:spPr>
        <p:txBody>
          <a:bodyPr vert="horz" wrap="square" lIns="69056" tIns="34529" rIns="69056" bIns="34529" numCol="1" anchor="t" anchorCtr="0" compatLnSpc="1">
            <a:prstTxWarp prst="textNoShape">
              <a:avLst/>
            </a:prstTxWarp>
          </a:bodyPr>
          <a:lstStyle>
            <a:lvl1pPr marL="457189" indent="-457189" algn="l" rtl="0" eaLnBrk="1" fontAlgn="base" hangingPunct="1">
              <a:lnSpc>
                <a:spcPct val="120000"/>
              </a:lnSpc>
              <a:spcBef>
                <a:spcPct val="20000"/>
              </a:spcBef>
              <a:spcAft>
                <a:spcPct val="0"/>
              </a:spcAft>
              <a:buChar char="•"/>
              <a:defRPr kumimoji="1" lang="en-US" sz="2400">
                <a:solidFill>
                  <a:schemeClr val="tx1"/>
                </a:solidFill>
                <a:latin typeface="Calibri" pitchFamily="34" charset="0"/>
                <a:ea typeface="+mn-ea"/>
                <a:cs typeface="Calibri" pitchFamily="34" charset="0"/>
              </a:defRPr>
            </a:lvl1pPr>
            <a:lvl2pPr marL="990575" indent="-380990" algn="l" rtl="0" eaLnBrk="1" fontAlgn="base" hangingPunct="1">
              <a:lnSpc>
                <a:spcPct val="120000"/>
              </a:lnSpc>
              <a:spcBef>
                <a:spcPct val="20000"/>
              </a:spcBef>
              <a:spcAft>
                <a:spcPct val="0"/>
              </a:spcAft>
              <a:buChar char="–"/>
              <a:defRPr kumimoji="1" sz="2133">
                <a:solidFill>
                  <a:schemeClr val="tx1"/>
                </a:solidFill>
                <a:latin typeface="Calibri" pitchFamily="34" charset="0"/>
                <a:cs typeface="Calibri" pitchFamily="34" charset="0"/>
              </a:defRPr>
            </a:lvl2pPr>
            <a:lvl3pPr marL="1523962" indent="-304792" algn="l" rtl="0" eaLnBrk="1" fontAlgn="base" hangingPunct="1">
              <a:lnSpc>
                <a:spcPct val="120000"/>
              </a:lnSpc>
              <a:spcBef>
                <a:spcPct val="20000"/>
              </a:spcBef>
              <a:spcAft>
                <a:spcPct val="0"/>
              </a:spcAft>
              <a:buChar char="•"/>
              <a:defRPr kumimoji="1" sz="1867">
                <a:solidFill>
                  <a:schemeClr val="tx1"/>
                </a:solidFill>
                <a:latin typeface="Calibri" pitchFamily="34" charset="0"/>
                <a:cs typeface="Calibri" pitchFamily="34" charset="0"/>
              </a:defRPr>
            </a:lvl3pPr>
            <a:lvl4pPr marL="2133547" indent="-304792" algn="l" rtl="0" eaLnBrk="1" fontAlgn="base" hangingPunct="1">
              <a:lnSpc>
                <a:spcPct val="120000"/>
              </a:lnSpc>
              <a:spcBef>
                <a:spcPct val="20000"/>
              </a:spcBef>
              <a:spcAft>
                <a:spcPct val="0"/>
              </a:spcAft>
              <a:buChar char="–"/>
              <a:defRPr kumimoji="1" sz="1867">
                <a:solidFill>
                  <a:schemeClr val="tx1"/>
                </a:solidFill>
                <a:latin typeface="Calibri" pitchFamily="34" charset="0"/>
                <a:cs typeface="Calibri" pitchFamily="34" charset="0"/>
              </a:defRPr>
            </a:lvl4pPr>
            <a:lvl5pPr marL="2743131" indent="-304792" algn="l" rtl="0" eaLnBrk="1" fontAlgn="base" hangingPunct="1">
              <a:lnSpc>
                <a:spcPct val="120000"/>
              </a:lnSpc>
              <a:spcBef>
                <a:spcPct val="20000"/>
              </a:spcBef>
              <a:spcAft>
                <a:spcPct val="0"/>
              </a:spcAft>
              <a:buChar char="•"/>
              <a:defRPr kumimoji="1" sz="1867">
                <a:solidFill>
                  <a:schemeClr val="tx1"/>
                </a:solidFill>
                <a:latin typeface="Calibri" pitchFamily="34" charset="0"/>
                <a:cs typeface="Calibri" pitchFamily="34" charset="0"/>
              </a:defRPr>
            </a:lvl5pPr>
            <a:lvl6pPr marL="3352716" indent="-304792" algn="l" rtl="0" eaLnBrk="1" fontAlgn="base" hangingPunct="1">
              <a:spcBef>
                <a:spcPct val="20000"/>
              </a:spcBef>
              <a:spcAft>
                <a:spcPct val="0"/>
              </a:spcAft>
              <a:buChar char="•"/>
              <a:defRPr kumimoji="1" sz="2133">
                <a:solidFill>
                  <a:schemeClr val="tx1"/>
                </a:solidFill>
                <a:latin typeface="+mn-lt"/>
              </a:defRPr>
            </a:lvl6pPr>
            <a:lvl7pPr marL="3962301" indent="-304792" algn="l" rtl="0" eaLnBrk="1" fontAlgn="base" hangingPunct="1">
              <a:spcBef>
                <a:spcPct val="20000"/>
              </a:spcBef>
              <a:spcAft>
                <a:spcPct val="0"/>
              </a:spcAft>
              <a:buChar char="•"/>
              <a:defRPr kumimoji="1" sz="2133">
                <a:solidFill>
                  <a:schemeClr val="tx1"/>
                </a:solidFill>
                <a:latin typeface="+mn-lt"/>
              </a:defRPr>
            </a:lvl7pPr>
            <a:lvl8pPr marL="4571886" indent="-304792" algn="l" rtl="0" eaLnBrk="1" fontAlgn="base" hangingPunct="1">
              <a:spcBef>
                <a:spcPct val="20000"/>
              </a:spcBef>
              <a:spcAft>
                <a:spcPct val="0"/>
              </a:spcAft>
              <a:buChar char="•"/>
              <a:defRPr kumimoji="1" sz="2133">
                <a:solidFill>
                  <a:schemeClr val="tx1"/>
                </a:solidFill>
                <a:latin typeface="+mn-lt"/>
              </a:defRPr>
            </a:lvl8pPr>
            <a:lvl9pPr marL="5181470" indent="-304792" algn="l" rtl="0" eaLnBrk="1" fontAlgn="base" hangingPunct="1">
              <a:spcBef>
                <a:spcPct val="20000"/>
              </a:spcBef>
              <a:spcAft>
                <a:spcPct val="0"/>
              </a:spcAft>
              <a:buChar char="•"/>
              <a:defRPr kumimoji="1" sz="2133">
                <a:solidFill>
                  <a:schemeClr val="tx1"/>
                </a:solidFill>
                <a:latin typeface="+mn-lt"/>
              </a:defRPr>
            </a:lvl9pPr>
          </a:lstStyle>
          <a:p>
            <a:pPr marL="0" indent="0" algn="ctr">
              <a:buNone/>
            </a:pPr>
            <a:r>
              <a:rPr lang="en-US" sz="1350" kern="0" dirty="0">
                <a:solidFill>
                  <a:srgbClr val="C00000"/>
                </a:solidFill>
              </a:rPr>
              <a:t>2 nodes, 4 GPN – Large Message</a:t>
            </a:r>
          </a:p>
        </p:txBody>
      </p:sp>
      <p:sp>
        <p:nvSpPr>
          <p:cNvPr id="14" name="Content Placeholder 1">
            <a:extLst>
              <a:ext uri="{FF2B5EF4-FFF2-40B4-BE49-F238E27FC236}">
                <a16:creationId xmlns:a16="http://schemas.microsoft.com/office/drawing/2014/main" id="{1EA7C1C4-9048-C3D3-FE43-D2E3C4EA3841}"/>
              </a:ext>
            </a:extLst>
          </p:cNvPr>
          <p:cNvSpPr txBox="1">
            <a:spLocks/>
          </p:cNvSpPr>
          <p:nvPr/>
        </p:nvSpPr>
        <p:spPr bwMode="auto">
          <a:xfrm>
            <a:off x="6115792" y="3537439"/>
            <a:ext cx="3028208" cy="434165"/>
          </a:xfrm>
          <a:prstGeom prst="rect">
            <a:avLst/>
          </a:prstGeom>
          <a:noFill/>
          <a:ln w="9525">
            <a:noFill/>
            <a:miter lim="800000"/>
            <a:headEnd/>
            <a:tailEnd/>
          </a:ln>
        </p:spPr>
        <p:txBody>
          <a:bodyPr vert="horz" wrap="square" lIns="69056" tIns="34529" rIns="69056" bIns="34529" numCol="1" anchor="t" anchorCtr="0" compatLnSpc="1">
            <a:prstTxWarp prst="textNoShape">
              <a:avLst/>
            </a:prstTxWarp>
          </a:bodyPr>
          <a:lstStyle>
            <a:lvl1pPr marL="457189" indent="-457189" algn="l" rtl="0" eaLnBrk="1" fontAlgn="base" hangingPunct="1">
              <a:lnSpc>
                <a:spcPct val="120000"/>
              </a:lnSpc>
              <a:spcBef>
                <a:spcPct val="20000"/>
              </a:spcBef>
              <a:spcAft>
                <a:spcPct val="0"/>
              </a:spcAft>
              <a:buChar char="•"/>
              <a:defRPr kumimoji="1" lang="en-US" sz="2400">
                <a:solidFill>
                  <a:schemeClr val="tx1"/>
                </a:solidFill>
                <a:latin typeface="Calibri" pitchFamily="34" charset="0"/>
                <a:ea typeface="+mn-ea"/>
                <a:cs typeface="Calibri" pitchFamily="34" charset="0"/>
              </a:defRPr>
            </a:lvl1pPr>
            <a:lvl2pPr marL="990575" indent="-380990" algn="l" rtl="0" eaLnBrk="1" fontAlgn="base" hangingPunct="1">
              <a:lnSpc>
                <a:spcPct val="120000"/>
              </a:lnSpc>
              <a:spcBef>
                <a:spcPct val="20000"/>
              </a:spcBef>
              <a:spcAft>
                <a:spcPct val="0"/>
              </a:spcAft>
              <a:buChar char="–"/>
              <a:defRPr kumimoji="1" sz="2133">
                <a:solidFill>
                  <a:schemeClr val="tx1"/>
                </a:solidFill>
                <a:latin typeface="Calibri" pitchFamily="34" charset="0"/>
                <a:cs typeface="Calibri" pitchFamily="34" charset="0"/>
              </a:defRPr>
            </a:lvl2pPr>
            <a:lvl3pPr marL="1523962" indent="-304792" algn="l" rtl="0" eaLnBrk="1" fontAlgn="base" hangingPunct="1">
              <a:lnSpc>
                <a:spcPct val="120000"/>
              </a:lnSpc>
              <a:spcBef>
                <a:spcPct val="20000"/>
              </a:spcBef>
              <a:spcAft>
                <a:spcPct val="0"/>
              </a:spcAft>
              <a:buChar char="•"/>
              <a:defRPr kumimoji="1" sz="1867">
                <a:solidFill>
                  <a:schemeClr val="tx1"/>
                </a:solidFill>
                <a:latin typeface="Calibri" pitchFamily="34" charset="0"/>
                <a:cs typeface="Calibri" pitchFamily="34" charset="0"/>
              </a:defRPr>
            </a:lvl3pPr>
            <a:lvl4pPr marL="2133547" indent="-304792" algn="l" rtl="0" eaLnBrk="1" fontAlgn="base" hangingPunct="1">
              <a:lnSpc>
                <a:spcPct val="120000"/>
              </a:lnSpc>
              <a:spcBef>
                <a:spcPct val="20000"/>
              </a:spcBef>
              <a:spcAft>
                <a:spcPct val="0"/>
              </a:spcAft>
              <a:buChar char="–"/>
              <a:defRPr kumimoji="1" sz="1867">
                <a:solidFill>
                  <a:schemeClr val="tx1"/>
                </a:solidFill>
                <a:latin typeface="Calibri" pitchFamily="34" charset="0"/>
                <a:cs typeface="Calibri" pitchFamily="34" charset="0"/>
              </a:defRPr>
            </a:lvl4pPr>
            <a:lvl5pPr marL="2743131" indent="-304792" algn="l" rtl="0" eaLnBrk="1" fontAlgn="base" hangingPunct="1">
              <a:lnSpc>
                <a:spcPct val="120000"/>
              </a:lnSpc>
              <a:spcBef>
                <a:spcPct val="20000"/>
              </a:spcBef>
              <a:spcAft>
                <a:spcPct val="0"/>
              </a:spcAft>
              <a:buChar char="•"/>
              <a:defRPr kumimoji="1" sz="1867">
                <a:solidFill>
                  <a:schemeClr val="tx1"/>
                </a:solidFill>
                <a:latin typeface="Calibri" pitchFamily="34" charset="0"/>
                <a:cs typeface="Calibri" pitchFamily="34" charset="0"/>
              </a:defRPr>
            </a:lvl5pPr>
            <a:lvl6pPr marL="3352716" indent="-304792" algn="l" rtl="0" eaLnBrk="1" fontAlgn="base" hangingPunct="1">
              <a:spcBef>
                <a:spcPct val="20000"/>
              </a:spcBef>
              <a:spcAft>
                <a:spcPct val="0"/>
              </a:spcAft>
              <a:buChar char="•"/>
              <a:defRPr kumimoji="1" sz="2133">
                <a:solidFill>
                  <a:schemeClr val="tx1"/>
                </a:solidFill>
                <a:latin typeface="+mn-lt"/>
              </a:defRPr>
            </a:lvl6pPr>
            <a:lvl7pPr marL="3962301" indent="-304792" algn="l" rtl="0" eaLnBrk="1" fontAlgn="base" hangingPunct="1">
              <a:spcBef>
                <a:spcPct val="20000"/>
              </a:spcBef>
              <a:spcAft>
                <a:spcPct val="0"/>
              </a:spcAft>
              <a:buChar char="•"/>
              <a:defRPr kumimoji="1" sz="2133">
                <a:solidFill>
                  <a:schemeClr val="tx1"/>
                </a:solidFill>
                <a:latin typeface="+mn-lt"/>
              </a:defRPr>
            </a:lvl7pPr>
            <a:lvl8pPr marL="4571886" indent="-304792" algn="l" rtl="0" eaLnBrk="1" fontAlgn="base" hangingPunct="1">
              <a:spcBef>
                <a:spcPct val="20000"/>
              </a:spcBef>
              <a:spcAft>
                <a:spcPct val="0"/>
              </a:spcAft>
              <a:buChar char="•"/>
              <a:defRPr kumimoji="1" sz="2133">
                <a:solidFill>
                  <a:schemeClr val="tx1"/>
                </a:solidFill>
                <a:latin typeface="+mn-lt"/>
              </a:defRPr>
            </a:lvl8pPr>
            <a:lvl9pPr marL="5181470" indent="-304792" algn="l" rtl="0" eaLnBrk="1" fontAlgn="base" hangingPunct="1">
              <a:spcBef>
                <a:spcPct val="20000"/>
              </a:spcBef>
              <a:spcAft>
                <a:spcPct val="0"/>
              </a:spcAft>
              <a:buChar char="•"/>
              <a:defRPr kumimoji="1" sz="2133">
                <a:solidFill>
                  <a:schemeClr val="tx1"/>
                </a:solidFill>
                <a:latin typeface="+mn-lt"/>
              </a:defRPr>
            </a:lvl9pPr>
          </a:lstStyle>
          <a:p>
            <a:pPr marL="0" indent="0" algn="ctr">
              <a:buNone/>
            </a:pPr>
            <a:r>
              <a:rPr lang="en-US" sz="1350" kern="0" dirty="0">
                <a:solidFill>
                  <a:srgbClr val="C00000"/>
                </a:solidFill>
              </a:rPr>
              <a:t>4 nodes, 4 GPN – Large Message</a:t>
            </a:r>
          </a:p>
        </p:txBody>
      </p:sp>
      <p:cxnSp>
        <p:nvCxnSpPr>
          <p:cNvPr id="15" name="Straight Arrow Connector 14">
            <a:extLst>
              <a:ext uri="{FF2B5EF4-FFF2-40B4-BE49-F238E27FC236}">
                <a16:creationId xmlns:a16="http://schemas.microsoft.com/office/drawing/2014/main" id="{B3B9B0CA-4B9F-C64C-0E53-4F01C1219671}"/>
              </a:ext>
            </a:extLst>
          </p:cNvPr>
          <p:cNvCxnSpPr>
            <a:cxnSpLocks/>
          </p:cNvCxnSpPr>
          <p:nvPr/>
        </p:nvCxnSpPr>
        <p:spPr bwMode="auto">
          <a:xfrm>
            <a:off x="2634306" y="1347899"/>
            <a:ext cx="0" cy="1545021"/>
          </a:xfrm>
          <a:prstGeom prst="straightConnector1">
            <a:avLst/>
          </a:prstGeom>
          <a:solidFill>
            <a:schemeClr val="accent1"/>
          </a:solidFill>
          <a:ln w="19050" cap="sq" cmpd="sng" algn="ctr">
            <a:solidFill>
              <a:srgbClr val="FF0000"/>
            </a:solidFill>
            <a:prstDash val="solid"/>
            <a:round/>
            <a:headEnd type="triangle"/>
            <a:tailEnd type="triangle"/>
          </a:ln>
          <a:effectLst/>
        </p:spPr>
      </p:cxnSp>
      <p:sp>
        <p:nvSpPr>
          <p:cNvPr id="16" name="TextBox 15">
            <a:extLst>
              <a:ext uri="{FF2B5EF4-FFF2-40B4-BE49-F238E27FC236}">
                <a16:creationId xmlns:a16="http://schemas.microsoft.com/office/drawing/2014/main" id="{E3450925-EC1F-9D81-5E99-BA30BF14CEFE}"/>
              </a:ext>
            </a:extLst>
          </p:cNvPr>
          <p:cNvSpPr txBox="1"/>
          <p:nvPr/>
        </p:nvSpPr>
        <p:spPr bwMode="auto">
          <a:xfrm>
            <a:off x="2572801" y="2120410"/>
            <a:ext cx="532518" cy="299184"/>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rtlCol="0">
            <a:spAutoFit/>
          </a:bodyPr>
          <a:lstStyle/>
          <a:p>
            <a:pPr algn="ctr" eaLnBrk="0" hangingPunct="0">
              <a:lnSpc>
                <a:spcPct val="120000"/>
              </a:lnSpc>
            </a:pPr>
            <a:r>
              <a:rPr lang="en-US" sz="1200" b="0" dirty="0">
                <a:ln>
                  <a:solidFill>
                    <a:schemeClr val="tx2"/>
                  </a:solidFill>
                </a:ln>
                <a:solidFill>
                  <a:schemeClr val="tx2"/>
                </a:solidFill>
                <a:latin typeface="+mj-lt"/>
                <a:cs typeface="Arial" pitchFamily="34" charset="0"/>
                <a:hlinkClick r:id="rId6">
                  <a:extLst>
                    <a:ext uri="{A12FA001-AC4F-418D-AE19-62706E023703}">
                      <ahyp:hlinkClr xmlns:ahyp="http://schemas.microsoft.com/office/drawing/2018/hyperlinkcolor" val="tx"/>
                    </a:ext>
                  </a:extLst>
                </a:hlinkClick>
              </a:rPr>
              <a:t>15.8x</a:t>
            </a:r>
            <a:endParaRPr lang="en-US" sz="1350" b="0" dirty="0">
              <a:ln>
                <a:solidFill>
                  <a:schemeClr val="tx2"/>
                </a:solidFill>
              </a:ln>
              <a:solidFill>
                <a:schemeClr val="tx2"/>
              </a:solidFill>
              <a:latin typeface="+mj-lt"/>
              <a:cs typeface="Arial" pitchFamily="34" charset="0"/>
              <a:hlinkClick r:id="rId6">
                <a:extLst>
                  <a:ext uri="{A12FA001-AC4F-418D-AE19-62706E023703}">
                    <ahyp:hlinkClr xmlns:ahyp="http://schemas.microsoft.com/office/drawing/2018/hyperlinkcolor" val="tx"/>
                  </a:ext>
                </a:extLst>
              </a:hlinkClick>
            </a:endParaRPr>
          </a:p>
        </p:txBody>
      </p:sp>
      <p:cxnSp>
        <p:nvCxnSpPr>
          <p:cNvPr id="20" name="Straight Arrow Connector 19">
            <a:extLst>
              <a:ext uri="{FF2B5EF4-FFF2-40B4-BE49-F238E27FC236}">
                <a16:creationId xmlns:a16="http://schemas.microsoft.com/office/drawing/2014/main" id="{CF833807-9DBB-0FBF-63D4-ABE54A98AB86}"/>
              </a:ext>
            </a:extLst>
          </p:cNvPr>
          <p:cNvCxnSpPr>
            <a:cxnSpLocks/>
          </p:cNvCxnSpPr>
          <p:nvPr/>
        </p:nvCxnSpPr>
        <p:spPr bwMode="auto">
          <a:xfrm>
            <a:off x="5682581" y="1490972"/>
            <a:ext cx="0" cy="668905"/>
          </a:xfrm>
          <a:prstGeom prst="straightConnector1">
            <a:avLst/>
          </a:prstGeom>
          <a:solidFill>
            <a:schemeClr val="accent1"/>
          </a:solidFill>
          <a:ln w="19050" cap="sq" cmpd="sng" algn="ctr">
            <a:solidFill>
              <a:srgbClr val="FF0000"/>
            </a:solidFill>
            <a:prstDash val="solid"/>
            <a:round/>
            <a:headEnd type="triangle"/>
            <a:tailEnd type="triangle"/>
          </a:ln>
          <a:effectLst/>
        </p:spPr>
      </p:cxnSp>
      <p:sp>
        <p:nvSpPr>
          <p:cNvPr id="22" name="TextBox 21">
            <a:extLst>
              <a:ext uri="{FF2B5EF4-FFF2-40B4-BE49-F238E27FC236}">
                <a16:creationId xmlns:a16="http://schemas.microsoft.com/office/drawing/2014/main" id="{C3041F7D-0C18-FFF1-EEAD-F3E144D49D2D}"/>
              </a:ext>
            </a:extLst>
          </p:cNvPr>
          <p:cNvSpPr txBox="1"/>
          <p:nvPr/>
        </p:nvSpPr>
        <p:spPr bwMode="auto">
          <a:xfrm>
            <a:off x="5688140" y="1674469"/>
            <a:ext cx="453970" cy="299184"/>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rtlCol="0">
            <a:spAutoFit/>
          </a:bodyPr>
          <a:lstStyle/>
          <a:p>
            <a:pPr algn="ctr" eaLnBrk="0" hangingPunct="0">
              <a:lnSpc>
                <a:spcPct val="120000"/>
              </a:lnSpc>
            </a:pPr>
            <a:r>
              <a:rPr lang="en-US" sz="1200" b="0" dirty="0">
                <a:ln>
                  <a:solidFill>
                    <a:schemeClr val="tx2"/>
                  </a:solidFill>
                </a:ln>
                <a:solidFill>
                  <a:schemeClr val="tx2"/>
                </a:solidFill>
                <a:latin typeface="+mj-lt"/>
                <a:cs typeface="Arial" pitchFamily="34" charset="0"/>
                <a:hlinkClick r:id="rId6">
                  <a:extLst>
                    <a:ext uri="{A12FA001-AC4F-418D-AE19-62706E023703}">
                      <ahyp:hlinkClr xmlns:ahyp="http://schemas.microsoft.com/office/drawing/2018/hyperlinkcolor" val="tx"/>
                    </a:ext>
                  </a:extLst>
                </a:hlinkClick>
              </a:rPr>
              <a:t>47%</a:t>
            </a:r>
            <a:endParaRPr lang="en-US" sz="1350" b="0" dirty="0">
              <a:ln>
                <a:solidFill>
                  <a:schemeClr val="tx2"/>
                </a:solidFill>
              </a:ln>
              <a:solidFill>
                <a:schemeClr val="tx2"/>
              </a:solidFill>
              <a:latin typeface="+mj-lt"/>
              <a:cs typeface="Arial" pitchFamily="34" charset="0"/>
              <a:hlinkClick r:id="rId6">
                <a:extLst>
                  <a:ext uri="{A12FA001-AC4F-418D-AE19-62706E023703}">
                    <ahyp:hlinkClr xmlns:ahyp="http://schemas.microsoft.com/office/drawing/2018/hyperlinkcolor" val="tx"/>
                  </a:ext>
                </a:extLst>
              </a:hlinkClick>
            </a:endParaRPr>
          </a:p>
        </p:txBody>
      </p:sp>
      <p:cxnSp>
        <p:nvCxnSpPr>
          <p:cNvPr id="23" name="Straight Arrow Connector 22">
            <a:extLst>
              <a:ext uri="{FF2B5EF4-FFF2-40B4-BE49-F238E27FC236}">
                <a16:creationId xmlns:a16="http://schemas.microsoft.com/office/drawing/2014/main" id="{297ACBF3-2318-B6A2-9296-9BA6704517AC}"/>
              </a:ext>
            </a:extLst>
          </p:cNvPr>
          <p:cNvCxnSpPr>
            <a:cxnSpLocks/>
          </p:cNvCxnSpPr>
          <p:nvPr/>
        </p:nvCxnSpPr>
        <p:spPr bwMode="auto">
          <a:xfrm>
            <a:off x="8705621" y="1324251"/>
            <a:ext cx="0" cy="796159"/>
          </a:xfrm>
          <a:prstGeom prst="straightConnector1">
            <a:avLst/>
          </a:prstGeom>
          <a:solidFill>
            <a:schemeClr val="accent1"/>
          </a:solidFill>
          <a:ln w="19050" cap="sq" cmpd="sng" algn="ctr">
            <a:solidFill>
              <a:srgbClr val="FF0000"/>
            </a:solidFill>
            <a:prstDash val="solid"/>
            <a:round/>
            <a:headEnd type="triangle"/>
            <a:tailEnd type="triangle"/>
          </a:ln>
          <a:effectLst/>
        </p:spPr>
      </p:cxnSp>
      <p:sp>
        <p:nvSpPr>
          <p:cNvPr id="25" name="TextBox 24">
            <a:extLst>
              <a:ext uri="{FF2B5EF4-FFF2-40B4-BE49-F238E27FC236}">
                <a16:creationId xmlns:a16="http://schemas.microsoft.com/office/drawing/2014/main" id="{9DB28DF9-FA76-F76B-57B9-240CD553C27B}"/>
              </a:ext>
            </a:extLst>
          </p:cNvPr>
          <p:cNvSpPr txBox="1"/>
          <p:nvPr/>
        </p:nvSpPr>
        <p:spPr bwMode="auto">
          <a:xfrm>
            <a:off x="8119727" y="1420147"/>
            <a:ext cx="585894" cy="299184"/>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ctr" eaLnBrk="0" hangingPunct="0">
              <a:lnSpc>
                <a:spcPct val="120000"/>
              </a:lnSpc>
            </a:pPr>
            <a:r>
              <a:rPr lang="en-US" sz="1200" b="0" dirty="0">
                <a:ln>
                  <a:solidFill>
                    <a:schemeClr val="tx2"/>
                  </a:solidFill>
                </a:ln>
                <a:solidFill>
                  <a:schemeClr val="tx2"/>
                </a:solidFill>
                <a:latin typeface="+mj-lt"/>
                <a:cs typeface="Arial" pitchFamily="34" charset="0"/>
                <a:hlinkClick r:id="rId6">
                  <a:extLst>
                    <a:ext uri="{A12FA001-AC4F-418D-AE19-62706E023703}">
                      <ahyp:hlinkClr xmlns:ahyp="http://schemas.microsoft.com/office/drawing/2018/hyperlinkcolor" val="tx"/>
                    </a:ext>
                  </a:extLst>
                </a:hlinkClick>
              </a:rPr>
              <a:t>49%</a:t>
            </a:r>
            <a:endParaRPr lang="en-US" sz="1350" b="0" dirty="0">
              <a:ln>
                <a:solidFill>
                  <a:schemeClr val="tx2"/>
                </a:solidFill>
              </a:ln>
              <a:solidFill>
                <a:schemeClr val="tx2"/>
              </a:solidFill>
              <a:latin typeface="+mj-lt"/>
              <a:cs typeface="Arial" pitchFamily="34" charset="0"/>
              <a:hlinkClick r:id="rId6">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1310488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9645BB-1D94-4A4A-86AA-216303B5B5CF}"/>
              </a:ext>
            </a:extLst>
          </p:cNvPr>
          <p:cNvSpPr>
            <a:spLocks noGrp="1"/>
          </p:cNvSpPr>
          <p:nvPr>
            <p:ph type="title"/>
          </p:nvPr>
        </p:nvSpPr>
        <p:spPr/>
        <p:txBody>
          <a:bodyPr/>
          <a:lstStyle/>
          <a:p>
            <a:r>
              <a:rPr lang="en-US" sz="2400" dirty="0">
                <a:latin typeface="+mn-lt"/>
              </a:rPr>
              <a:t>Benchmark-level Evaluations – Other Reduction-based Collectives (Intel GPU)</a:t>
            </a:r>
          </a:p>
        </p:txBody>
      </p:sp>
      <p:graphicFrame>
        <p:nvGraphicFramePr>
          <p:cNvPr id="8" name="Content Placeholder 3">
            <a:extLst>
              <a:ext uri="{FF2B5EF4-FFF2-40B4-BE49-F238E27FC236}">
                <a16:creationId xmlns:a16="http://schemas.microsoft.com/office/drawing/2014/main" id="{58B3AD76-E805-C279-3068-AC8E7EAE7F2F}"/>
              </a:ext>
            </a:extLst>
          </p:cNvPr>
          <p:cNvGraphicFramePr>
            <a:graphicFrameLocks/>
          </p:cNvGraphicFramePr>
          <p:nvPr/>
        </p:nvGraphicFramePr>
        <p:xfrm>
          <a:off x="0" y="1020871"/>
          <a:ext cx="3028208" cy="2537582"/>
        </p:xfrm>
        <a:graphic>
          <a:graphicData uri="http://schemas.openxmlformats.org/drawingml/2006/chart">
            <c:chart xmlns:c="http://schemas.openxmlformats.org/drawingml/2006/chart" xmlns:r="http://schemas.openxmlformats.org/officeDocument/2006/relationships" r:id="rId3"/>
          </a:graphicData>
        </a:graphic>
      </p:graphicFrame>
      <p:sp>
        <p:nvSpPr>
          <p:cNvPr id="9" name="Content Placeholder 1">
            <a:extLst>
              <a:ext uri="{FF2B5EF4-FFF2-40B4-BE49-F238E27FC236}">
                <a16:creationId xmlns:a16="http://schemas.microsoft.com/office/drawing/2014/main" id="{B338E51D-BC7B-36BB-9022-B39874EE8E02}"/>
              </a:ext>
            </a:extLst>
          </p:cNvPr>
          <p:cNvSpPr txBox="1">
            <a:spLocks/>
          </p:cNvSpPr>
          <p:nvPr/>
        </p:nvSpPr>
        <p:spPr bwMode="auto">
          <a:xfrm>
            <a:off x="1" y="3537439"/>
            <a:ext cx="3028208" cy="434165"/>
          </a:xfrm>
          <a:prstGeom prst="rect">
            <a:avLst/>
          </a:prstGeom>
          <a:noFill/>
          <a:ln w="9525">
            <a:noFill/>
            <a:miter lim="800000"/>
            <a:headEnd/>
            <a:tailEnd/>
          </a:ln>
        </p:spPr>
        <p:txBody>
          <a:bodyPr vert="horz" wrap="square" lIns="69056" tIns="34529" rIns="69056" bIns="34529" numCol="1" anchor="t" anchorCtr="0" compatLnSpc="1">
            <a:prstTxWarp prst="textNoShape">
              <a:avLst/>
            </a:prstTxWarp>
          </a:bodyPr>
          <a:lstStyle>
            <a:lvl1pPr marL="457189" indent="-457189" algn="l" rtl="0" eaLnBrk="1" fontAlgn="base" hangingPunct="1">
              <a:lnSpc>
                <a:spcPct val="120000"/>
              </a:lnSpc>
              <a:spcBef>
                <a:spcPct val="20000"/>
              </a:spcBef>
              <a:spcAft>
                <a:spcPct val="0"/>
              </a:spcAft>
              <a:buChar char="•"/>
              <a:defRPr kumimoji="1" lang="en-US" sz="2400">
                <a:solidFill>
                  <a:schemeClr val="tx1"/>
                </a:solidFill>
                <a:latin typeface="Calibri" pitchFamily="34" charset="0"/>
                <a:ea typeface="+mn-ea"/>
                <a:cs typeface="Calibri" pitchFamily="34" charset="0"/>
              </a:defRPr>
            </a:lvl1pPr>
            <a:lvl2pPr marL="990575" indent="-380990" algn="l" rtl="0" eaLnBrk="1" fontAlgn="base" hangingPunct="1">
              <a:lnSpc>
                <a:spcPct val="120000"/>
              </a:lnSpc>
              <a:spcBef>
                <a:spcPct val="20000"/>
              </a:spcBef>
              <a:spcAft>
                <a:spcPct val="0"/>
              </a:spcAft>
              <a:buChar char="–"/>
              <a:defRPr kumimoji="1" sz="2133">
                <a:solidFill>
                  <a:schemeClr val="tx1"/>
                </a:solidFill>
                <a:latin typeface="Calibri" pitchFamily="34" charset="0"/>
                <a:cs typeface="Calibri" pitchFamily="34" charset="0"/>
              </a:defRPr>
            </a:lvl2pPr>
            <a:lvl3pPr marL="1523962" indent="-304792" algn="l" rtl="0" eaLnBrk="1" fontAlgn="base" hangingPunct="1">
              <a:lnSpc>
                <a:spcPct val="120000"/>
              </a:lnSpc>
              <a:spcBef>
                <a:spcPct val="20000"/>
              </a:spcBef>
              <a:spcAft>
                <a:spcPct val="0"/>
              </a:spcAft>
              <a:buChar char="•"/>
              <a:defRPr kumimoji="1" sz="1867">
                <a:solidFill>
                  <a:schemeClr val="tx1"/>
                </a:solidFill>
                <a:latin typeface="Calibri" pitchFamily="34" charset="0"/>
                <a:cs typeface="Calibri" pitchFamily="34" charset="0"/>
              </a:defRPr>
            </a:lvl3pPr>
            <a:lvl4pPr marL="2133547" indent="-304792" algn="l" rtl="0" eaLnBrk="1" fontAlgn="base" hangingPunct="1">
              <a:lnSpc>
                <a:spcPct val="120000"/>
              </a:lnSpc>
              <a:spcBef>
                <a:spcPct val="20000"/>
              </a:spcBef>
              <a:spcAft>
                <a:spcPct val="0"/>
              </a:spcAft>
              <a:buChar char="–"/>
              <a:defRPr kumimoji="1" sz="1867">
                <a:solidFill>
                  <a:schemeClr val="tx1"/>
                </a:solidFill>
                <a:latin typeface="Calibri" pitchFamily="34" charset="0"/>
                <a:cs typeface="Calibri" pitchFamily="34" charset="0"/>
              </a:defRPr>
            </a:lvl4pPr>
            <a:lvl5pPr marL="2743131" indent="-304792" algn="l" rtl="0" eaLnBrk="1" fontAlgn="base" hangingPunct="1">
              <a:lnSpc>
                <a:spcPct val="120000"/>
              </a:lnSpc>
              <a:spcBef>
                <a:spcPct val="20000"/>
              </a:spcBef>
              <a:spcAft>
                <a:spcPct val="0"/>
              </a:spcAft>
              <a:buChar char="•"/>
              <a:defRPr kumimoji="1" sz="1867">
                <a:solidFill>
                  <a:schemeClr val="tx1"/>
                </a:solidFill>
                <a:latin typeface="Calibri" pitchFamily="34" charset="0"/>
                <a:cs typeface="Calibri" pitchFamily="34" charset="0"/>
              </a:defRPr>
            </a:lvl5pPr>
            <a:lvl6pPr marL="3352716" indent="-304792" algn="l" rtl="0" eaLnBrk="1" fontAlgn="base" hangingPunct="1">
              <a:spcBef>
                <a:spcPct val="20000"/>
              </a:spcBef>
              <a:spcAft>
                <a:spcPct val="0"/>
              </a:spcAft>
              <a:buChar char="•"/>
              <a:defRPr kumimoji="1" sz="2133">
                <a:solidFill>
                  <a:schemeClr val="tx1"/>
                </a:solidFill>
                <a:latin typeface="+mn-lt"/>
              </a:defRPr>
            </a:lvl6pPr>
            <a:lvl7pPr marL="3962301" indent="-304792" algn="l" rtl="0" eaLnBrk="1" fontAlgn="base" hangingPunct="1">
              <a:spcBef>
                <a:spcPct val="20000"/>
              </a:spcBef>
              <a:spcAft>
                <a:spcPct val="0"/>
              </a:spcAft>
              <a:buChar char="•"/>
              <a:defRPr kumimoji="1" sz="2133">
                <a:solidFill>
                  <a:schemeClr val="tx1"/>
                </a:solidFill>
                <a:latin typeface="+mn-lt"/>
              </a:defRPr>
            </a:lvl7pPr>
            <a:lvl8pPr marL="4571886" indent="-304792" algn="l" rtl="0" eaLnBrk="1" fontAlgn="base" hangingPunct="1">
              <a:spcBef>
                <a:spcPct val="20000"/>
              </a:spcBef>
              <a:spcAft>
                <a:spcPct val="0"/>
              </a:spcAft>
              <a:buChar char="•"/>
              <a:defRPr kumimoji="1" sz="2133">
                <a:solidFill>
                  <a:schemeClr val="tx1"/>
                </a:solidFill>
                <a:latin typeface="+mn-lt"/>
              </a:defRPr>
            </a:lvl8pPr>
            <a:lvl9pPr marL="5181470" indent="-304792" algn="l" rtl="0" eaLnBrk="1" fontAlgn="base" hangingPunct="1">
              <a:spcBef>
                <a:spcPct val="20000"/>
              </a:spcBef>
              <a:spcAft>
                <a:spcPct val="0"/>
              </a:spcAft>
              <a:buChar char="•"/>
              <a:defRPr kumimoji="1" sz="2133">
                <a:solidFill>
                  <a:schemeClr val="tx1"/>
                </a:solidFill>
                <a:latin typeface="+mn-lt"/>
              </a:defRPr>
            </a:lvl9pPr>
          </a:lstStyle>
          <a:p>
            <a:pPr marL="0" indent="0" algn="ctr">
              <a:buNone/>
            </a:pPr>
            <a:r>
              <a:rPr lang="en-US" sz="1350" kern="0" dirty="0">
                <a:solidFill>
                  <a:srgbClr val="C00000"/>
                </a:solidFill>
              </a:rPr>
              <a:t>1 nodes, 4 GPN – Reduce</a:t>
            </a:r>
          </a:p>
        </p:txBody>
      </p:sp>
      <p:graphicFrame>
        <p:nvGraphicFramePr>
          <p:cNvPr id="7" name="Content Placeholder 3">
            <a:extLst>
              <a:ext uri="{FF2B5EF4-FFF2-40B4-BE49-F238E27FC236}">
                <a16:creationId xmlns:a16="http://schemas.microsoft.com/office/drawing/2014/main" id="{EA730375-B4A9-5B66-299E-7663B4EB76BD}"/>
              </a:ext>
            </a:extLst>
          </p:cNvPr>
          <p:cNvGraphicFramePr>
            <a:graphicFrameLocks/>
          </p:cNvGraphicFramePr>
          <p:nvPr/>
        </p:nvGraphicFramePr>
        <p:xfrm>
          <a:off x="3057896" y="1007982"/>
          <a:ext cx="3028208" cy="253758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ontent Placeholder 3">
            <a:extLst>
              <a:ext uri="{FF2B5EF4-FFF2-40B4-BE49-F238E27FC236}">
                <a16:creationId xmlns:a16="http://schemas.microsoft.com/office/drawing/2014/main" id="{C750EC76-A85A-3552-5A7A-29C843D9E375}"/>
              </a:ext>
            </a:extLst>
          </p:cNvPr>
          <p:cNvGraphicFramePr>
            <a:graphicFrameLocks/>
          </p:cNvGraphicFramePr>
          <p:nvPr/>
        </p:nvGraphicFramePr>
        <p:xfrm>
          <a:off x="6086104" y="1020871"/>
          <a:ext cx="3028208" cy="2537582"/>
        </p:xfrm>
        <a:graphic>
          <a:graphicData uri="http://schemas.openxmlformats.org/drawingml/2006/chart">
            <c:chart xmlns:c="http://schemas.openxmlformats.org/drawingml/2006/chart" xmlns:r="http://schemas.openxmlformats.org/officeDocument/2006/relationships" r:id="rId5"/>
          </a:graphicData>
        </a:graphic>
      </p:graphicFrame>
      <p:sp>
        <p:nvSpPr>
          <p:cNvPr id="11" name="Content Placeholder 1">
            <a:extLst>
              <a:ext uri="{FF2B5EF4-FFF2-40B4-BE49-F238E27FC236}">
                <a16:creationId xmlns:a16="http://schemas.microsoft.com/office/drawing/2014/main" id="{2C80E97D-8FDF-E3C2-89E9-1FE2CB2DBC29}"/>
              </a:ext>
            </a:extLst>
          </p:cNvPr>
          <p:cNvSpPr txBox="1">
            <a:spLocks/>
          </p:cNvSpPr>
          <p:nvPr/>
        </p:nvSpPr>
        <p:spPr bwMode="auto">
          <a:xfrm>
            <a:off x="3057896" y="3537439"/>
            <a:ext cx="3028208" cy="434165"/>
          </a:xfrm>
          <a:prstGeom prst="rect">
            <a:avLst/>
          </a:prstGeom>
          <a:noFill/>
          <a:ln w="9525">
            <a:noFill/>
            <a:miter lim="800000"/>
            <a:headEnd/>
            <a:tailEnd/>
          </a:ln>
        </p:spPr>
        <p:txBody>
          <a:bodyPr vert="horz" wrap="square" lIns="69056" tIns="34529" rIns="69056" bIns="34529" numCol="1" anchor="t" anchorCtr="0" compatLnSpc="1">
            <a:prstTxWarp prst="textNoShape">
              <a:avLst/>
            </a:prstTxWarp>
          </a:bodyPr>
          <a:lstStyle>
            <a:lvl1pPr marL="457189" indent="-457189" algn="l" rtl="0" eaLnBrk="1" fontAlgn="base" hangingPunct="1">
              <a:lnSpc>
                <a:spcPct val="120000"/>
              </a:lnSpc>
              <a:spcBef>
                <a:spcPct val="20000"/>
              </a:spcBef>
              <a:spcAft>
                <a:spcPct val="0"/>
              </a:spcAft>
              <a:buChar char="•"/>
              <a:defRPr kumimoji="1" lang="en-US" sz="2400">
                <a:solidFill>
                  <a:schemeClr val="tx1"/>
                </a:solidFill>
                <a:latin typeface="Calibri" pitchFamily="34" charset="0"/>
                <a:ea typeface="+mn-ea"/>
                <a:cs typeface="Calibri" pitchFamily="34" charset="0"/>
              </a:defRPr>
            </a:lvl1pPr>
            <a:lvl2pPr marL="990575" indent="-380990" algn="l" rtl="0" eaLnBrk="1" fontAlgn="base" hangingPunct="1">
              <a:lnSpc>
                <a:spcPct val="120000"/>
              </a:lnSpc>
              <a:spcBef>
                <a:spcPct val="20000"/>
              </a:spcBef>
              <a:spcAft>
                <a:spcPct val="0"/>
              </a:spcAft>
              <a:buChar char="–"/>
              <a:defRPr kumimoji="1" sz="2133">
                <a:solidFill>
                  <a:schemeClr val="tx1"/>
                </a:solidFill>
                <a:latin typeface="Calibri" pitchFamily="34" charset="0"/>
                <a:cs typeface="Calibri" pitchFamily="34" charset="0"/>
              </a:defRPr>
            </a:lvl2pPr>
            <a:lvl3pPr marL="1523962" indent="-304792" algn="l" rtl="0" eaLnBrk="1" fontAlgn="base" hangingPunct="1">
              <a:lnSpc>
                <a:spcPct val="120000"/>
              </a:lnSpc>
              <a:spcBef>
                <a:spcPct val="20000"/>
              </a:spcBef>
              <a:spcAft>
                <a:spcPct val="0"/>
              </a:spcAft>
              <a:buChar char="•"/>
              <a:defRPr kumimoji="1" sz="1867">
                <a:solidFill>
                  <a:schemeClr val="tx1"/>
                </a:solidFill>
                <a:latin typeface="Calibri" pitchFamily="34" charset="0"/>
                <a:cs typeface="Calibri" pitchFamily="34" charset="0"/>
              </a:defRPr>
            </a:lvl3pPr>
            <a:lvl4pPr marL="2133547" indent="-304792" algn="l" rtl="0" eaLnBrk="1" fontAlgn="base" hangingPunct="1">
              <a:lnSpc>
                <a:spcPct val="120000"/>
              </a:lnSpc>
              <a:spcBef>
                <a:spcPct val="20000"/>
              </a:spcBef>
              <a:spcAft>
                <a:spcPct val="0"/>
              </a:spcAft>
              <a:buChar char="–"/>
              <a:defRPr kumimoji="1" sz="1867">
                <a:solidFill>
                  <a:schemeClr val="tx1"/>
                </a:solidFill>
                <a:latin typeface="Calibri" pitchFamily="34" charset="0"/>
                <a:cs typeface="Calibri" pitchFamily="34" charset="0"/>
              </a:defRPr>
            </a:lvl4pPr>
            <a:lvl5pPr marL="2743131" indent="-304792" algn="l" rtl="0" eaLnBrk="1" fontAlgn="base" hangingPunct="1">
              <a:lnSpc>
                <a:spcPct val="120000"/>
              </a:lnSpc>
              <a:spcBef>
                <a:spcPct val="20000"/>
              </a:spcBef>
              <a:spcAft>
                <a:spcPct val="0"/>
              </a:spcAft>
              <a:buChar char="•"/>
              <a:defRPr kumimoji="1" sz="1867">
                <a:solidFill>
                  <a:schemeClr val="tx1"/>
                </a:solidFill>
                <a:latin typeface="Calibri" pitchFamily="34" charset="0"/>
                <a:cs typeface="Calibri" pitchFamily="34" charset="0"/>
              </a:defRPr>
            </a:lvl5pPr>
            <a:lvl6pPr marL="3352716" indent="-304792" algn="l" rtl="0" eaLnBrk="1" fontAlgn="base" hangingPunct="1">
              <a:spcBef>
                <a:spcPct val="20000"/>
              </a:spcBef>
              <a:spcAft>
                <a:spcPct val="0"/>
              </a:spcAft>
              <a:buChar char="•"/>
              <a:defRPr kumimoji="1" sz="2133">
                <a:solidFill>
                  <a:schemeClr val="tx1"/>
                </a:solidFill>
                <a:latin typeface="+mn-lt"/>
              </a:defRPr>
            </a:lvl6pPr>
            <a:lvl7pPr marL="3962301" indent="-304792" algn="l" rtl="0" eaLnBrk="1" fontAlgn="base" hangingPunct="1">
              <a:spcBef>
                <a:spcPct val="20000"/>
              </a:spcBef>
              <a:spcAft>
                <a:spcPct val="0"/>
              </a:spcAft>
              <a:buChar char="•"/>
              <a:defRPr kumimoji="1" sz="2133">
                <a:solidFill>
                  <a:schemeClr val="tx1"/>
                </a:solidFill>
                <a:latin typeface="+mn-lt"/>
              </a:defRPr>
            </a:lvl7pPr>
            <a:lvl8pPr marL="4571886" indent="-304792" algn="l" rtl="0" eaLnBrk="1" fontAlgn="base" hangingPunct="1">
              <a:spcBef>
                <a:spcPct val="20000"/>
              </a:spcBef>
              <a:spcAft>
                <a:spcPct val="0"/>
              </a:spcAft>
              <a:buChar char="•"/>
              <a:defRPr kumimoji="1" sz="2133">
                <a:solidFill>
                  <a:schemeClr val="tx1"/>
                </a:solidFill>
                <a:latin typeface="+mn-lt"/>
              </a:defRPr>
            </a:lvl8pPr>
            <a:lvl9pPr marL="5181470" indent="-304792" algn="l" rtl="0" eaLnBrk="1" fontAlgn="base" hangingPunct="1">
              <a:spcBef>
                <a:spcPct val="20000"/>
              </a:spcBef>
              <a:spcAft>
                <a:spcPct val="0"/>
              </a:spcAft>
              <a:buChar char="•"/>
              <a:defRPr kumimoji="1" sz="2133">
                <a:solidFill>
                  <a:schemeClr val="tx1"/>
                </a:solidFill>
                <a:latin typeface="+mn-lt"/>
              </a:defRPr>
            </a:lvl9pPr>
          </a:lstStyle>
          <a:p>
            <a:pPr marL="0" indent="0" algn="ctr">
              <a:buNone/>
            </a:pPr>
            <a:r>
              <a:rPr lang="en-US" sz="1350" kern="0" dirty="0">
                <a:solidFill>
                  <a:srgbClr val="C00000"/>
                </a:solidFill>
              </a:rPr>
              <a:t>1 nodes, 4 GPN – </a:t>
            </a:r>
            <a:r>
              <a:rPr lang="en-US" sz="1350" kern="0" dirty="0" err="1">
                <a:solidFill>
                  <a:srgbClr val="C00000"/>
                </a:solidFill>
              </a:rPr>
              <a:t>Reduce_scatter</a:t>
            </a:r>
            <a:endParaRPr lang="en-US" sz="1350" kern="0" dirty="0">
              <a:solidFill>
                <a:srgbClr val="C00000"/>
              </a:solidFill>
            </a:endParaRPr>
          </a:p>
        </p:txBody>
      </p:sp>
      <p:sp>
        <p:nvSpPr>
          <p:cNvPr id="14" name="Content Placeholder 1">
            <a:extLst>
              <a:ext uri="{FF2B5EF4-FFF2-40B4-BE49-F238E27FC236}">
                <a16:creationId xmlns:a16="http://schemas.microsoft.com/office/drawing/2014/main" id="{1EA7C1C4-9048-C3D3-FE43-D2E3C4EA3841}"/>
              </a:ext>
            </a:extLst>
          </p:cNvPr>
          <p:cNvSpPr txBox="1">
            <a:spLocks/>
          </p:cNvSpPr>
          <p:nvPr/>
        </p:nvSpPr>
        <p:spPr bwMode="auto">
          <a:xfrm>
            <a:off x="6115792" y="3537439"/>
            <a:ext cx="3028208" cy="434165"/>
          </a:xfrm>
          <a:prstGeom prst="rect">
            <a:avLst/>
          </a:prstGeom>
          <a:noFill/>
          <a:ln w="9525">
            <a:noFill/>
            <a:miter lim="800000"/>
            <a:headEnd/>
            <a:tailEnd/>
          </a:ln>
        </p:spPr>
        <p:txBody>
          <a:bodyPr vert="horz" wrap="square" lIns="69056" tIns="34529" rIns="69056" bIns="34529" numCol="1" anchor="t" anchorCtr="0" compatLnSpc="1">
            <a:prstTxWarp prst="textNoShape">
              <a:avLst/>
            </a:prstTxWarp>
          </a:bodyPr>
          <a:lstStyle>
            <a:lvl1pPr marL="457189" indent="-457189" algn="l" rtl="0" eaLnBrk="1" fontAlgn="base" hangingPunct="1">
              <a:lnSpc>
                <a:spcPct val="120000"/>
              </a:lnSpc>
              <a:spcBef>
                <a:spcPct val="20000"/>
              </a:spcBef>
              <a:spcAft>
                <a:spcPct val="0"/>
              </a:spcAft>
              <a:buChar char="•"/>
              <a:defRPr kumimoji="1" lang="en-US" sz="2400">
                <a:solidFill>
                  <a:schemeClr val="tx1"/>
                </a:solidFill>
                <a:latin typeface="Calibri" pitchFamily="34" charset="0"/>
                <a:ea typeface="+mn-ea"/>
                <a:cs typeface="Calibri" pitchFamily="34" charset="0"/>
              </a:defRPr>
            </a:lvl1pPr>
            <a:lvl2pPr marL="990575" indent="-380990" algn="l" rtl="0" eaLnBrk="1" fontAlgn="base" hangingPunct="1">
              <a:lnSpc>
                <a:spcPct val="120000"/>
              </a:lnSpc>
              <a:spcBef>
                <a:spcPct val="20000"/>
              </a:spcBef>
              <a:spcAft>
                <a:spcPct val="0"/>
              </a:spcAft>
              <a:buChar char="–"/>
              <a:defRPr kumimoji="1" sz="2133">
                <a:solidFill>
                  <a:schemeClr val="tx1"/>
                </a:solidFill>
                <a:latin typeface="Calibri" pitchFamily="34" charset="0"/>
                <a:cs typeface="Calibri" pitchFamily="34" charset="0"/>
              </a:defRPr>
            </a:lvl2pPr>
            <a:lvl3pPr marL="1523962" indent="-304792" algn="l" rtl="0" eaLnBrk="1" fontAlgn="base" hangingPunct="1">
              <a:lnSpc>
                <a:spcPct val="120000"/>
              </a:lnSpc>
              <a:spcBef>
                <a:spcPct val="20000"/>
              </a:spcBef>
              <a:spcAft>
                <a:spcPct val="0"/>
              </a:spcAft>
              <a:buChar char="•"/>
              <a:defRPr kumimoji="1" sz="1867">
                <a:solidFill>
                  <a:schemeClr val="tx1"/>
                </a:solidFill>
                <a:latin typeface="Calibri" pitchFamily="34" charset="0"/>
                <a:cs typeface="Calibri" pitchFamily="34" charset="0"/>
              </a:defRPr>
            </a:lvl3pPr>
            <a:lvl4pPr marL="2133547" indent="-304792" algn="l" rtl="0" eaLnBrk="1" fontAlgn="base" hangingPunct="1">
              <a:lnSpc>
                <a:spcPct val="120000"/>
              </a:lnSpc>
              <a:spcBef>
                <a:spcPct val="20000"/>
              </a:spcBef>
              <a:spcAft>
                <a:spcPct val="0"/>
              </a:spcAft>
              <a:buChar char="–"/>
              <a:defRPr kumimoji="1" sz="1867">
                <a:solidFill>
                  <a:schemeClr val="tx1"/>
                </a:solidFill>
                <a:latin typeface="Calibri" pitchFamily="34" charset="0"/>
                <a:cs typeface="Calibri" pitchFamily="34" charset="0"/>
              </a:defRPr>
            </a:lvl4pPr>
            <a:lvl5pPr marL="2743131" indent="-304792" algn="l" rtl="0" eaLnBrk="1" fontAlgn="base" hangingPunct="1">
              <a:lnSpc>
                <a:spcPct val="120000"/>
              </a:lnSpc>
              <a:spcBef>
                <a:spcPct val="20000"/>
              </a:spcBef>
              <a:spcAft>
                <a:spcPct val="0"/>
              </a:spcAft>
              <a:buChar char="•"/>
              <a:defRPr kumimoji="1" sz="1867">
                <a:solidFill>
                  <a:schemeClr val="tx1"/>
                </a:solidFill>
                <a:latin typeface="Calibri" pitchFamily="34" charset="0"/>
                <a:cs typeface="Calibri" pitchFamily="34" charset="0"/>
              </a:defRPr>
            </a:lvl5pPr>
            <a:lvl6pPr marL="3352716" indent="-304792" algn="l" rtl="0" eaLnBrk="1" fontAlgn="base" hangingPunct="1">
              <a:spcBef>
                <a:spcPct val="20000"/>
              </a:spcBef>
              <a:spcAft>
                <a:spcPct val="0"/>
              </a:spcAft>
              <a:buChar char="•"/>
              <a:defRPr kumimoji="1" sz="2133">
                <a:solidFill>
                  <a:schemeClr val="tx1"/>
                </a:solidFill>
                <a:latin typeface="+mn-lt"/>
              </a:defRPr>
            </a:lvl6pPr>
            <a:lvl7pPr marL="3962301" indent="-304792" algn="l" rtl="0" eaLnBrk="1" fontAlgn="base" hangingPunct="1">
              <a:spcBef>
                <a:spcPct val="20000"/>
              </a:spcBef>
              <a:spcAft>
                <a:spcPct val="0"/>
              </a:spcAft>
              <a:buChar char="•"/>
              <a:defRPr kumimoji="1" sz="2133">
                <a:solidFill>
                  <a:schemeClr val="tx1"/>
                </a:solidFill>
                <a:latin typeface="+mn-lt"/>
              </a:defRPr>
            </a:lvl7pPr>
            <a:lvl8pPr marL="4571886" indent="-304792" algn="l" rtl="0" eaLnBrk="1" fontAlgn="base" hangingPunct="1">
              <a:spcBef>
                <a:spcPct val="20000"/>
              </a:spcBef>
              <a:spcAft>
                <a:spcPct val="0"/>
              </a:spcAft>
              <a:buChar char="•"/>
              <a:defRPr kumimoji="1" sz="2133">
                <a:solidFill>
                  <a:schemeClr val="tx1"/>
                </a:solidFill>
                <a:latin typeface="+mn-lt"/>
              </a:defRPr>
            </a:lvl8pPr>
            <a:lvl9pPr marL="5181470" indent="-304792" algn="l" rtl="0" eaLnBrk="1" fontAlgn="base" hangingPunct="1">
              <a:spcBef>
                <a:spcPct val="20000"/>
              </a:spcBef>
              <a:spcAft>
                <a:spcPct val="0"/>
              </a:spcAft>
              <a:buChar char="•"/>
              <a:defRPr kumimoji="1" sz="2133">
                <a:solidFill>
                  <a:schemeClr val="tx1"/>
                </a:solidFill>
                <a:latin typeface="+mn-lt"/>
              </a:defRPr>
            </a:lvl9pPr>
          </a:lstStyle>
          <a:p>
            <a:pPr marL="0" indent="0" algn="ctr">
              <a:buNone/>
            </a:pPr>
            <a:r>
              <a:rPr lang="en-US" sz="1350" kern="0" dirty="0">
                <a:solidFill>
                  <a:srgbClr val="C00000"/>
                </a:solidFill>
              </a:rPr>
              <a:t>1 nodes, 4 GPN – </a:t>
            </a:r>
            <a:r>
              <a:rPr lang="en-US" sz="1350" kern="0" dirty="0" err="1">
                <a:solidFill>
                  <a:srgbClr val="C00000"/>
                </a:solidFill>
              </a:rPr>
              <a:t>Reduce_scatter_block</a:t>
            </a:r>
            <a:endParaRPr lang="en-US" sz="1350" kern="0" dirty="0">
              <a:solidFill>
                <a:srgbClr val="C00000"/>
              </a:solidFill>
            </a:endParaRPr>
          </a:p>
        </p:txBody>
      </p:sp>
      <p:cxnSp>
        <p:nvCxnSpPr>
          <p:cNvPr id="15" name="Straight Arrow Connector 14">
            <a:extLst>
              <a:ext uri="{FF2B5EF4-FFF2-40B4-BE49-F238E27FC236}">
                <a16:creationId xmlns:a16="http://schemas.microsoft.com/office/drawing/2014/main" id="{B3B9B0CA-4B9F-C64C-0E53-4F01C1219671}"/>
              </a:ext>
            </a:extLst>
          </p:cNvPr>
          <p:cNvCxnSpPr>
            <a:cxnSpLocks/>
          </p:cNvCxnSpPr>
          <p:nvPr/>
        </p:nvCxnSpPr>
        <p:spPr bwMode="auto">
          <a:xfrm>
            <a:off x="2801431" y="1670871"/>
            <a:ext cx="0" cy="1308812"/>
          </a:xfrm>
          <a:prstGeom prst="straightConnector1">
            <a:avLst/>
          </a:prstGeom>
          <a:solidFill>
            <a:schemeClr val="accent1"/>
          </a:solidFill>
          <a:ln w="19050" cap="sq" cmpd="sng" algn="ctr">
            <a:solidFill>
              <a:srgbClr val="FF0000"/>
            </a:solidFill>
            <a:prstDash val="solid"/>
            <a:round/>
            <a:headEnd type="triangle"/>
            <a:tailEnd type="triangle"/>
          </a:ln>
          <a:effectLst/>
        </p:spPr>
      </p:cxnSp>
      <p:sp>
        <p:nvSpPr>
          <p:cNvPr id="16" name="TextBox 15">
            <a:extLst>
              <a:ext uri="{FF2B5EF4-FFF2-40B4-BE49-F238E27FC236}">
                <a16:creationId xmlns:a16="http://schemas.microsoft.com/office/drawing/2014/main" id="{E3450925-EC1F-9D81-5E99-BA30BF14CEFE}"/>
              </a:ext>
            </a:extLst>
          </p:cNvPr>
          <p:cNvSpPr txBox="1"/>
          <p:nvPr/>
        </p:nvSpPr>
        <p:spPr bwMode="auto">
          <a:xfrm>
            <a:off x="2761950" y="2571750"/>
            <a:ext cx="532518" cy="299184"/>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rtlCol="0">
            <a:spAutoFit/>
          </a:bodyPr>
          <a:lstStyle/>
          <a:p>
            <a:pPr algn="ctr" eaLnBrk="0" hangingPunct="0">
              <a:lnSpc>
                <a:spcPct val="120000"/>
              </a:lnSpc>
            </a:pPr>
            <a:r>
              <a:rPr lang="en-US" sz="1200" b="0" dirty="0">
                <a:ln>
                  <a:solidFill>
                    <a:schemeClr val="tx2"/>
                  </a:solidFill>
                </a:ln>
                <a:solidFill>
                  <a:schemeClr val="tx2"/>
                </a:solidFill>
                <a:latin typeface="+mj-lt"/>
                <a:cs typeface="Arial" pitchFamily="34" charset="0"/>
                <a:hlinkClick r:id="rId6">
                  <a:extLst>
                    <a:ext uri="{A12FA001-AC4F-418D-AE19-62706E023703}">
                      <ahyp:hlinkClr xmlns:ahyp="http://schemas.microsoft.com/office/drawing/2018/hyperlinkcolor" val="tx"/>
                    </a:ext>
                  </a:extLst>
                </a:hlinkClick>
              </a:rPr>
              <a:t>13.8x</a:t>
            </a:r>
            <a:endParaRPr lang="en-US" sz="1350" b="0" dirty="0">
              <a:ln>
                <a:solidFill>
                  <a:schemeClr val="tx2"/>
                </a:solidFill>
              </a:ln>
              <a:solidFill>
                <a:schemeClr val="tx2"/>
              </a:solidFill>
              <a:latin typeface="+mj-lt"/>
              <a:cs typeface="Arial" pitchFamily="34" charset="0"/>
              <a:hlinkClick r:id="rId6">
                <a:extLst>
                  <a:ext uri="{A12FA001-AC4F-418D-AE19-62706E023703}">
                    <ahyp:hlinkClr xmlns:ahyp="http://schemas.microsoft.com/office/drawing/2018/hyperlinkcolor" val="tx"/>
                  </a:ext>
                </a:extLst>
              </a:hlinkClick>
            </a:endParaRPr>
          </a:p>
        </p:txBody>
      </p:sp>
      <p:cxnSp>
        <p:nvCxnSpPr>
          <p:cNvPr id="20" name="Straight Arrow Connector 19">
            <a:extLst>
              <a:ext uri="{FF2B5EF4-FFF2-40B4-BE49-F238E27FC236}">
                <a16:creationId xmlns:a16="http://schemas.microsoft.com/office/drawing/2014/main" id="{CF833807-9DBB-0FBF-63D4-ABE54A98AB86}"/>
              </a:ext>
            </a:extLst>
          </p:cNvPr>
          <p:cNvCxnSpPr>
            <a:cxnSpLocks/>
          </p:cNvCxnSpPr>
          <p:nvPr/>
        </p:nvCxnSpPr>
        <p:spPr bwMode="auto">
          <a:xfrm>
            <a:off x="5859059" y="1507646"/>
            <a:ext cx="0" cy="1472037"/>
          </a:xfrm>
          <a:prstGeom prst="straightConnector1">
            <a:avLst/>
          </a:prstGeom>
          <a:solidFill>
            <a:schemeClr val="accent1"/>
          </a:solidFill>
          <a:ln w="19050" cap="sq" cmpd="sng" algn="ctr">
            <a:solidFill>
              <a:srgbClr val="FF0000"/>
            </a:solidFill>
            <a:prstDash val="solid"/>
            <a:round/>
            <a:headEnd type="triangle"/>
            <a:tailEnd type="triangle"/>
          </a:ln>
          <a:effectLst/>
        </p:spPr>
      </p:cxnSp>
      <p:sp>
        <p:nvSpPr>
          <p:cNvPr id="22" name="TextBox 21">
            <a:extLst>
              <a:ext uri="{FF2B5EF4-FFF2-40B4-BE49-F238E27FC236}">
                <a16:creationId xmlns:a16="http://schemas.microsoft.com/office/drawing/2014/main" id="{C3041F7D-0C18-FFF1-EEAD-F3E144D49D2D}"/>
              </a:ext>
            </a:extLst>
          </p:cNvPr>
          <p:cNvSpPr txBox="1"/>
          <p:nvPr/>
        </p:nvSpPr>
        <p:spPr bwMode="auto">
          <a:xfrm>
            <a:off x="5774242" y="2563559"/>
            <a:ext cx="575799" cy="325025"/>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rtlCol="0">
            <a:spAutoFit/>
          </a:bodyPr>
          <a:lstStyle/>
          <a:p>
            <a:pPr algn="ctr" eaLnBrk="0" hangingPunct="0">
              <a:lnSpc>
                <a:spcPct val="120000"/>
              </a:lnSpc>
            </a:pPr>
            <a:r>
              <a:rPr lang="en-US" sz="1350" b="0" dirty="0">
                <a:ln>
                  <a:solidFill>
                    <a:schemeClr val="tx2"/>
                  </a:solidFill>
                </a:ln>
                <a:solidFill>
                  <a:schemeClr val="tx2"/>
                </a:solidFill>
                <a:latin typeface="+mj-lt"/>
                <a:cs typeface="Arial" pitchFamily="34" charset="0"/>
                <a:hlinkClick r:id="rId6">
                  <a:extLst>
                    <a:ext uri="{A12FA001-AC4F-418D-AE19-62706E023703}">
                      <ahyp:hlinkClr xmlns:ahyp="http://schemas.microsoft.com/office/drawing/2018/hyperlinkcolor" val="tx"/>
                    </a:ext>
                  </a:extLst>
                </a:hlinkClick>
              </a:rPr>
              <a:t>20.4x</a:t>
            </a:r>
          </a:p>
        </p:txBody>
      </p:sp>
      <p:sp>
        <p:nvSpPr>
          <p:cNvPr id="25" name="TextBox 24">
            <a:extLst>
              <a:ext uri="{FF2B5EF4-FFF2-40B4-BE49-F238E27FC236}">
                <a16:creationId xmlns:a16="http://schemas.microsoft.com/office/drawing/2014/main" id="{9DB28DF9-FA76-F76B-57B9-240CD553C27B}"/>
              </a:ext>
            </a:extLst>
          </p:cNvPr>
          <p:cNvSpPr txBox="1"/>
          <p:nvPr/>
        </p:nvSpPr>
        <p:spPr bwMode="auto">
          <a:xfrm>
            <a:off x="8352006" y="2571750"/>
            <a:ext cx="603189" cy="299184"/>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ctr" eaLnBrk="0" hangingPunct="0">
              <a:lnSpc>
                <a:spcPct val="120000"/>
              </a:lnSpc>
            </a:pPr>
            <a:r>
              <a:rPr lang="en-US" sz="1200" b="0" dirty="0">
                <a:ln>
                  <a:solidFill>
                    <a:schemeClr val="tx2"/>
                  </a:solidFill>
                </a:ln>
                <a:solidFill>
                  <a:schemeClr val="tx2"/>
                </a:solidFill>
                <a:latin typeface="+mj-lt"/>
                <a:cs typeface="Arial" pitchFamily="34" charset="0"/>
                <a:hlinkClick r:id="rId6">
                  <a:extLst>
                    <a:ext uri="{A12FA001-AC4F-418D-AE19-62706E023703}">
                      <ahyp:hlinkClr xmlns:ahyp="http://schemas.microsoft.com/office/drawing/2018/hyperlinkcolor" val="tx"/>
                    </a:ext>
                  </a:extLst>
                </a:hlinkClick>
              </a:rPr>
              <a:t>22.5x</a:t>
            </a:r>
            <a:endParaRPr lang="en-US" sz="1350" b="0" dirty="0">
              <a:ln>
                <a:solidFill>
                  <a:schemeClr val="tx2"/>
                </a:solidFill>
              </a:ln>
              <a:solidFill>
                <a:schemeClr val="tx2"/>
              </a:solidFill>
              <a:latin typeface="+mj-lt"/>
              <a:cs typeface="Arial" pitchFamily="34" charset="0"/>
              <a:hlinkClick r:id="rId6">
                <a:extLst>
                  <a:ext uri="{A12FA001-AC4F-418D-AE19-62706E023703}">
                    <ahyp:hlinkClr xmlns:ahyp="http://schemas.microsoft.com/office/drawing/2018/hyperlinkcolor" val="tx"/>
                  </a:ext>
                </a:extLst>
              </a:hlinkClick>
            </a:endParaRPr>
          </a:p>
        </p:txBody>
      </p:sp>
      <p:cxnSp>
        <p:nvCxnSpPr>
          <p:cNvPr id="5" name="Straight Arrow Connector 4">
            <a:extLst>
              <a:ext uri="{FF2B5EF4-FFF2-40B4-BE49-F238E27FC236}">
                <a16:creationId xmlns:a16="http://schemas.microsoft.com/office/drawing/2014/main" id="{38742F75-2DDB-79D1-C264-DA4A8C0BE95C}"/>
              </a:ext>
            </a:extLst>
          </p:cNvPr>
          <p:cNvCxnSpPr>
            <a:cxnSpLocks/>
          </p:cNvCxnSpPr>
          <p:nvPr/>
        </p:nvCxnSpPr>
        <p:spPr bwMode="auto">
          <a:xfrm>
            <a:off x="8888534" y="1393740"/>
            <a:ext cx="0" cy="1585943"/>
          </a:xfrm>
          <a:prstGeom prst="straightConnector1">
            <a:avLst/>
          </a:prstGeom>
          <a:solidFill>
            <a:schemeClr val="accent1"/>
          </a:solidFill>
          <a:ln w="19050" cap="sq" cmpd="sng" algn="ctr">
            <a:solidFill>
              <a:srgbClr val="FF0000"/>
            </a:solidFill>
            <a:prstDash val="solid"/>
            <a:round/>
            <a:headEnd type="triangle"/>
            <a:tailEnd type="triangle"/>
          </a:ln>
          <a:effectLst/>
        </p:spPr>
      </p:cxnSp>
    </p:spTree>
    <p:extLst>
      <p:ext uri="{BB962C8B-B14F-4D97-AF65-F5344CB8AC3E}">
        <p14:creationId xmlns:p14="http://schemas.microsoft.com/office/powerpoint/2010/main" val="20780998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3293" y="482486"/>
            <a:ext cx="7867996" cy="3945954"/>
          </a:xfrm>
        </p:spPr>
        <p:txBody>
          <a:bodyPr/>
          <a:lstStyle/>
          <a:p>
            <a:r>
              <a:rPr lang="en-US" b="1" dirty="0">
                <a:solidFill>
                  <a:schemeClr val="accent2"/>
                </a:solidFill>
              </a:rPr>
              <a:t>MVAPICH MPI Library Project</a:t>
            </a:r>
          </a:p>
          <a:p>
            <a:pPr lvl="1"/>
            <a:r>
              <a:rPr lang="en-US" sz="1200" dirty="0">
                <a:solidFill>
                  <a:schemeClr val="accent3"/>
                </a:solidFill>
              </a:rPr>
              <a:t>Overview</a:t>
            </a:r>
          </a:p>
          <a:p>
            <a:pPr lvl="1"/>
            <a:r>
              <a:rPr lang="en-US" sz="1200" dirty="0">
                <a:solidFill>
                  <a:schemeClr val="accent3"/>
                </a:solidFill>
              </a:rPr>
              <a:t>Converged software stack for HPC, AI, Big Data, and Data Science</a:t>
            </a:r>
          </a:p>
          <a:p>
            <a:pPr lvl="1"/>
            <a:r>
              <a:rPr lang="en-US" sz="1200" dirty="0">
                <a:solidFill>
                  <a:schemeClr val="accent3"/>
                </a:solidFill>
              </a:rPr>
              <a:t>Sample performance numbers on leading systems</a:t>
            </a:r>
          </a:p>
          <a:p>
            <a:pPr lvl="1"/>
            <a:r>
              <a:rPr lang="en-US" sz="1200" b="1" dirty="0">
                <a:solidFill>
                  <a:schemeClr val="accent2"/>
                </a:solidFill>
              </a:rPr>
              <a:t>Exploiting Smart-NICs (Bluefield-2 and Blufield-3)</a:t>
            </a:r>
          </a:p>
          <a:p>
            <a:pPr lvl="1"/>
            <a:r>
              <a:rPr lang="en-US" sz="1200" b="1" dirty="0">
                <a:solidFill>
                  <a:schemeClr val="accent2"/>
                </a:solidFill>
              </a:rPr>
              <a:t>Broader Impact</a:t>
            </a:r>
          </a:p>
          <a:p>
            <a:r>
              <a:rPr lang="en-US" dirty="0"/>
              <a:t>High-Performance Deep Learning/Machine Learning (HiDL) Project</a:t>
            </a:r>
          </a:p>
          <a:p>
            <a:pPr lvl="1"/>
            <a:r>
              <a:rPr lang="en-US" dirty="0"/>
              <a:t>Training and Inference</a:t>
            </a:r>
          </a:p>
          <a:p>
            <a:r>
              <a:rPr lang="en-US" dirty="0"/>
              <a:t>High-Performance Big Data and Data Science (HiBD) Project</a:t>
            </a:r>
          </a:p>
          <a:p>
            <a:pPr lvl="1"/>
            <a:r>
              <a:rPr lang="en-US" dirty="0"/>
              <a:t>Accelerating Spark and Data Science Applications with Dask</a:t>
            </a:r>
          </a:p>
          <a:p>
            <a:r>
              <a:rPr lang="en-US" sz="1800" dirty="0"/>
              <a:t>Overview of ICICLE NSF-AI Institute</a:t>
            </a:r>
          </a:p>
          <a:p>
            <a:r>
              <a:rPr lang="en-US" dirty="0"/>
              <a:t>Conclusions</a:t>
            </a:r>
          </a:p>
        </p:txBody>
      </p:sp>
      <p:sp>
        <p:nvSpPr>
          <p:cNvPr id="5" name="Title 4"/>
          <p:cNvSpPr>
            <a:spLocks noGrp="1"/>
          </p:cNvSpPr>
          <p:nvPr>
            <p:ph type="title"/>
          </p:nvPr>
        </p:nvSpPr>
        <p:spPr>
          <a:xfrm>
            <a:off x="353293" y="64403"/>
            <a:ext cx="8096595" cy="579576"/>
          </a:xfrm>
        </p:spPr>
        <p:txBody>
          <a:bodyPr/>
          <a:lstStyle/>
          <a:p>
            <a:r>
              <a:rPr lang="en-US" dirty="0"/>
              <a:t>Presentation Overview</a:t>
            </a:r>
          </a:p>
        </p:txBody>
      </p:sp>
    </p:spTree>
    <p:extLst>
      <p:ext uri="{BB962C8B-B14F-4D97-AF65-F5344CB8AC3E}">
        <p14:creationId xmlns:p14="http://schemas.microsoft.com/office/powerpoint/2010/main" val="5624792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D4215-66C3-E84D-AE5D-F38DDC6E3A3B}"/>
              </a:ext>
            </a:extLst>
          </p:cNvPr>
          <p:cNvSpPr>
            <a:spLocks noGrp="1"/>
          </p:cNvSpPr>
          <p:nvPr>
            <p:ph type="title"/>
          </p:nvPr>
        </p:nvSpPr>
        <p:spPr>
          <a:xfrm>
            <a:off x="373729" y="160191"/>
            <a:ext cx="8096595" cy="579576"/>
          </a:xfrm>
        </p:spPr>
        <p:txBody>
          <a:bodyPr/>
          <a:lstStyle/>
          <a:p>
            <a:r>
              <a:rPr lang="en-US" sz="2700" dirty="0"/>
              <a:t>Accelerating Applications with BlueField-3 DPU</a:t>
            </a:r>
          </a:p>
        </p:txBody>
      </p:sp>
      <p:sp>
        <p:nvSpPr>
          <p:cNvPr id="3" name="Content Placeholder 2">
            <a:extLst>
              <a:ext uri="{FF2B5EF4-FFF2-40B4-BE49-F238E27FC236}">
                <a16:creationId xmlns:a16="http://schemas.microsoft.com/office/drawing/2014/main" id="{8645F42D-09B6-4044-A609-672CDDCB2C1E}"/>
              </a:ext>
            </a:extLst>
          </p:cNvPr>
          <p:cNvSpPr>
            <a:spLocks noGrp="1"/>
          </p:cNvSpPr>
          <p:nvPr>
            <p:ph idx="1"/>
          </p:nvPr>
        </p:nvSpPr>
        <p:spPr>
          <a:xfrm>
            <a:off x="457201" y="944653"/>
            <a:ext cx="3910083" cy="2781187"/>
          </a:xfrm>
        </p:spPr>
        <p:txBody>
          <a:bodyPr>
            <a:noAutofit/>
          </a:bodyPr>
          <a:lstStyle/>
          <a:p>
            <a:r>
              <a:rPr lang="en-US" sz="2001" dirty="0"/>
              <a:t>InfiniBand network adapter with up to 400Gbps speed</a:t>
            </a:r>
          </a:p>
          <a:p>
            <a:r>
              <a:rPr lang="en-US" sz="2001" dirty="0"/>
              <a:t>System-on-chip containing 16 64-bit ARMv8.2 A78 cores with 2.75 GHz each</a:t>
            </a:r>
          </a:p>
          <a:p>
            <a:r>
              <a:rPr lang="en-US" sz="2001" dirty="0"/>
              <a:t>16 GB of memory for the ARM cores</a:t>
            </a:r>
          </a:p>
        </p:txBody>
      </p:sp>
      <p:pic>
        <p:nvPicPr>
          <p:cNvPr id="6" name="Google Shape;79;p3">
            <a:extLst>
              <a:ext uri="{FF2B5EF4-FFF2-40B4-BE49-F238E27FC236}">
                <a16:creationId xmlns:a16="http://schemas.microsoft.com/office/drawing/2014/main" id="{0DBE6618-4D77-402C-9C68-BBB5904B867A}"/>
              </a:ext>
            </a:extLst>
          </p:cNvPr>
          <p:cNvPicPr preferRelativeResize="0"/>
          <p:nvPr/>
        </p:nvPicPr>
        <p:blipFill rotWithShape="1">
          <a:blip r:embed="rId3">
            <a:alphaModFix/>
          </a:blip>
          <a:srcRect/>
          <a:stretch/>
        </p:blipFill>
        <p:spPr>
          <a:xfrm>
            <a:off x="4577002" y="944653"/>
            <a:ext cx="4046700" cy="2477679"/>
          </a:xfrm>
          <a:prstGeom prst="rect">
            <a:avLst/>
          </a:prstGeom>
          <a:noFill/>
          <a:ln>
            <a:noFill/>
          </a:ln>
        </p:spPr>
      </p:pic>
    </p:spTree>
    <p:extLst>
      <p:ext uri="{BB962C8B-B14F-4D97-AF65-F5344CB8AC3E}">
        <p14:creationId xmlns:p14="http://schemas.microsoft.com/office/powerpoint/2010/main" val="20279728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21"/>
          <p:cNvSpPr txBox="1">
            <a:spLocks noGrp="1"/>
          </p:cNvSpPr>
          <p:nvPr>
            <p:ph type="title"/>
          </p:nvPr>
        </p:nvSpPr>
        <p:spPr>
          <a:xfrm>
            <a:off x="191012" y="34715"/>
            <a:ext cx="8587673" cy="746808"/>
          </a:xfrm>
          <a:prstGeom prst="rect">
            <a:avLst/>
          </a:prstGeom>
          <a:noFill/>
          <a:ln>
            <a:noFill/>
          </a:ln>
        </p:spPr>
        <p:txBody>
          <a:bodyPr spcFirstLastPara="1" wrap="square" lIns="68569" tIns="34275" rIns="68569" bIns="34275" anchor="ctr" anchorCtr="0">
            <a:normAutofit/>
          </a:bodyPr>
          <a:lstStyle/>
          <a:p>
            <a:pPr>
              <a:buSzPts val="4400"/>
            </a:pPr>
            <a:r>
              <a:rPr lang="en-US" sz="2700" dirty="0"/>
              <a:t>MVAPICH2-DPU 2023.10 Library Release</a:t>
            </a:r>
            <a:endParaRPr sz="2700" dirty="0"/>
          </a:p>
        </p:txBody>
      </p:sp>
      <p:sp>
        <p:nvSpPr>
          <p:cNvPr id="86" name="Google Shape;86;p21"/>
          <p:cNvSpPr txBox="1">
            <a:spLocks noGrp="1"/>
          </p:cNvSpPr>
          <p:nvPr>
            <p:ph type="body" idx="1"/>
          </p:nvPr>
        </p:nvSpPr>
        <p:spPr>
          <a:xfrm>
            <a:off x="191012" y="1288721"/>
            <a:ext cx="8788275" cy="2540853"/>
          </a:xfrm>
          <a:prstGeom prst="rect">
            <a:avLst/>
          </a:prstGeom>
          <a:noFill/>
          <a:ln>
            <a:noFill/>
          </a:ln>
        </p:spPr>
        <p:txBody>
          <a:bodyPr spcFirstLastPara="1" vert="horz" wrap="square" lIns="68569" tIns="34275" rIns="68569" bIns="34275" numCol="1" anchor="t" anchorCtr="0" compatLnSpc="1">
            <a:prstTxWarp prst="textNoShape">
              <a:avLst/>
            </a:prstTxWarp>
            <a:normAutofit fontScale="92500"/>
          </a:bodyPr>
          <a:lstStyle/>
          <a:p>
            <a:pPr indent="-342900">
              <a:buSzPct val="100000"/>
            </a:pPr>
            <a:r>
              <a:rPr lang="en-US" dirty="0"/>
              <a:t>Released on 10/23</a:t>
            </a:r>
          </a:p>
          <a:p>
            <a:pPr indent="-342900">
              <a:buSzPct val="100000"/>
            </a:pPr>
            <a:r>
              <a:rPr lang="en-US" dirty="0"/>
              <a:t>Supports all features available with the MVAPICH2 release (</a:t>
            </a:r>
            <a:r>
              <a:rPr lang="en-US" u="sng" dirty="0">
                <a:solidFill>
                  <a:schemeClr val="hlink"/>
                </a:solidFill>
                <a:hlinkClick r:id="rId3"/>
              </a:rPr>
              <a:t>http://mvapich.cse.ohio-state.edu</a:t>
            </a:r>
            <a:r>
              <a:rPr lang="en-US" dirty="0"/>
              <a:t>)</a:t>
            </a:r>
            <a:endParaRPr dirty="0"/>
          </a:p>
          <a:p>
            <a:pPr indent="-342900">
              <a:buSzPct val="100000"/>
            </a:pPr>
            <a:r>
              <a:rPr lang="en-US" dirty="0"/>
              <a:t>Novel GVMI-based framework to offload non-blocking collectives to DPU</a:t>
            </a:r>
            <a:endParaRPr dirty="0"/>
          </a:p>
          <a:p>
            <a:pPr indent="-342900">
              <a:buSzPct val="100000"/>
            </a:pPr>
            <a:r>
              <a:rPr lang="en-US" dirty="0"/>
              <a:t>Offloads non-blocking Alltoall (MPI_Ialltoall) to DPU</a:t>
            </a:r>
          </a:p>
          <a:p>
            <a:pPr indent="-342900">
              <a:buSzPct val="100000"/>
            </a:pPr>
            <a:r>
              <a:rPr lang="en-US" dirty="0"/>
              <a:t>Offloads non-blocking Bcast (MPI_Ibcast) to DPU</a:t>
            </a:r>
          </a:p>
          <a:p>
            <a:pPr indent="-342900">
              <a:buSzPct val="100000"/>
            </a:pPr>
            <a:r>
              <a:rPr lang="en-US" dirty="0"/>
              <a:t>Offloads non-blocking Alltoallv (MPI_Ialltoall) to DPU</a:t>
            </a:r>
            <a:endParaRPr dirty="0"/>
          </a:p>
        </p:txBody>
      </p:sp>
      <p:sp>
        <p:nvSpPr>
          <p:cNvPr id="4" name="Google Shape;87;p4">
            <a:extLst>
              <a:ext uri="{FF2B5EF4-FFF2-40B4-BE49-F238E27FC236}">
                <a16:creationId xmlns:a16="http://schemas.microsoft.com/office/drawing/2014/main" id="{7ADA8FE3-A3FA-4AC3-865A-E0AFC748E157}"/>
              </a:ext>
            </a:extLst>
          </p:cNvPr>
          <p:cNvSpPr txBox="1"/>
          <p:nvPr/>
        </p:nvSpPr>
        <p:spPr>
          <a:xfrm>
            <a:off x="875016" y="4040599"/>
            <a:ext cx="7219665" cy="889103"/>
          </a:xfrm>
          <a:prstGeom prst="rect">
            <a:avLst/>
          </a:prstGeom>
          <a:noFill/>
          <a:ln>
            <a:noFill/>
          </a:ln>
        </p:spPr>
        <p:txBody>
          <a:bodyPr spcFirstLastPara="1" wrap="square" lIns="68569" tIns="34275" rIns="68569" bIns="34275" anchor="t" anchorCtr="0">
            <a:normAutofit/>
          </a:bodyPr>
          <a:lstStyle/>
          <a:p>
            <a:pPr algn="ctr">
              <a:lnSpc>
                <a:spcPct val="114000"/>
              </a:lnSpc>
              <a:spcBef>
                <a:spcPts val="0"/>
              </a:spcBef>
              <a:spcAft>
                <a:spcPts val="0"/>
              </a:spcAft>
              <a:buClr>
                <a:schemeClr val="accent2"/>
              </a:buClr>
              <a:buSzPts val="2800"/>
            </a:pPr>
            <a:r>
              <a:rPr lang="en-US" sz="2200" dirty="0">
                <a:solidFill>
                  <a:schemeClr val="accent2"/>
                </a:solidFill>
                <a:latin typeface="Calibri"/>
                <a:ea typeface="Calibri"/>
                <a:cs typeface="Calibri"/>
                <a:sym typeface="Calibri"/>
              </a:rPr>
              <a:t>Available from X-ScaleSolutions, please send a note to </a:t>
            </a:r>
            <a:r>
              <a:rPr lang="en-US" sz="2200" u="sng" dirty="0">
                <a:solidFill>
                  <a:schemeClr val="accent2"/>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contactus@x-scalesolutions.com</a:t>
            </a:r>
            <a:r>
              <a:rPr lang="en-US" sz="2200" dirty="0">
                <a:solidFill>
                  <a:schemeClr val="accent2"/>
                </a:solidFill>
                <a:latin typeface="Calibri"/>
                <a:ea typeface="Calibri"/>
                <a:cs typeface="Calibri"/>
                <a:sym typeface="Calibri"/>
              </a:rPr>
              <a:t> to get a trial license.</a:t>
            </a:r>
            <a:endParaRPr sz="1000" dirty="0"/>
          </a:p>
        </p:txBody>
      </p:sp>
      <p:pic>
        <p:nvPicPr>
          <p:cNvPr id="5" name="Google Shape;314;p6">
            <a:extLst>
              <a:ext uri="{FF2B5EF4-FFF2-40B4-BE49-F238E27FC236}">
                <a16:creationId xmlns:a16="http://schemas.microsoft.com/office/drawing/2014/main" id="{C42BFF67-CA33-4946-B36F-771E7F1E45B6}"/>
              </a:ext>
            </a:extLst>
          </p:cNvPr>
          <p:cNvPicPr preferRelativeResize="0"/>
          <p:nvPr/>
        </p:nvPicPr>
        <p:blipFill rotWithShape="1">
          <a:blip r:embed="rId5">
            <a:alphaModFix/>
          </a:blip>
          <a:srcRect/>
          <a:stretch/>
        </p:blipFill>
        <p:spPr>
          <a:xfrm>
            <a:off x="5626814" y="692853"/>
            <a:ext cx="3151871" cy="417541"/>
          </a:xfrm>
          <a:prstGeom prst="rect">
            <a:avLst/>
          </a:prstGeom>
          <a:noFill/>
          <a:ln>
            <a:noFill/>
          </a:ln>
        </p:spPr>
      </p:pic>
    </p:spTree>
    <p:extLst>
      <p:ext uri="{BB962C8B-B14F-4D97-AF65-F5344CB8AC3E}">
        <p14:creationId xmlns:p14="http://schemas.microsoft.com/office/powerpoint/2010/main" val="24853707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316" y="184291"/>
            <a:ext cx="8387519" cy="579576"/>
          </a:xfrm>
        </p:spPr>
        <p:txBody>
          <a:bodyPr/>
          <a:lstStyle/>
          <a:p>
            <a:r>
              <a:rPr lang="en-US" sz="2400" dirty="0">
                <a:latin typeface="Calibri" charset="0"/>
                <a:ea typeface="Calibri" charset="0"/>
                <a:cs typeface="Calibri" charset="0"/>
              </a:rPr>
              <a:t>Total Execution Time with osu_Ialltoall (32 nodes), BF-2</a:t>
            </a:r>
          </a:p>
        </p:txBody>
      </p:sp>
      <p:sp>
        <p:nvSpPr>
          <p:cNvPr id="9" name="TextBox 8">
            <a:extLst>
              <a:ext uri="{FF2B5EF4-FFF2-40B4-BE49-F238E27FC236}">
                <a16:creationId xmlns:a16="http://schemas.microsoft.com/office/drawing/2014/main" id="{D06F1F16-90B5-48E2-B4D0-63F54DA8681C}"/>
              </a:ext>
            </a:extLst>
          </p:cNvPr>
          <p:cNvSpPr txBox="1"/>
          <p:nvPr/>
        </p:nvSpPr>
        <p:spPr>
          <a:xfrm>
            <a:off x="1300899" y="4247354"/>
            <a:ext cx="6793872" cy="369332"/>
          </a:xfrm>
          <a:prstGeom prst="rect">
            <a:avLst/>
          </a:prstGeom>
          <a:noFill/>
          <a:ln>
            <a:noFill/>
          </a:ln>
        </p:spPr>
        <p:txBody>
          <a:bodyPr wrap="square" rtlCol="0">
            <a:spAutoFit/>
          </a:bodyPr>
          <a:lstStyle/>
          <a:p>
            <a:pPr algn="ctr"/>
            <a:r>
              <a:rPr lang="en-US" sz="1800" dirty="0">
                <a:solidFill>
                  <a:srgbClr val="7EBA00"/>
                </a:solidFill>
                <a:latin typeface="Calibri" panose="020F0502020204030204" pitchFamily="34" charset="0"/>
                <a:ea typeface="Arial" charset="0"/>
                <a:cs typeface="Calibri" panose="020F0502020204030204" pitchFamily="34" charset="0"/>
              </a:rPr>
              <a:t>Benefits in Total execution time (Compute + Communication)</a:t>
            </a:r>
          </a:p>
        </p:txBody>
      </p:sp>
      <p:grpSp>
        <p:nvGrpSpPr>
          <p:cNvPr id="27" name="Group 26">
            <a:extLst>
              <a:ext uri="{FF2B5EF4-FFF2-40B4-BE49-F238E27FC236}">
                <a16:creationId xmlns:a16="http://schemas.microsoft.com/office/drawing/2014/main" id="{F8487AD1-924D-405D-A455-4029699ABE36}"/>
              </a:ext>
            </a:extLst>
          </p:cNvPr>
          <p:cNvGrpSpPr/>
          <p:nvPr/>
        </p:nvGrpSpPr>
        <p:grpSpPr>
          <a:xfrm>
            <a:off x="222310" y="1166912"/>
            <a:ext cx="4572000" cy="2743200"/>
            <a:chOff x="4572001" y="1376637"/>
            <a:chExt cx="4572000" cy="2743200"/>
          </a:xfrm>
        </p:grpSpPr>
        <p:pic>
          <p:nvPicPr>
            <p:cNvPr id="28" name="Google Shape;77;p14" title="Chart">
              <a:extLst>
                <a:ext uri="{FF2B5EF4-FFF2-40B4-BE49-F238E27FC236}">
                  <a16:creationId xmlns:a16="http://schemas.microsoft.com/office/drawing/2014/main" id="{06C5A118-CFC3-4F22-A71E-28DAF82A5263}"/>
                </a:ext>
              </a:extLst>
            </p:cNvPr>
            <p:cNvPicPr preferRelativeResize="0"/>
            <p:nvPr/>
          </p:nvPicPr>
          <p:blipFill>
            <a:blip r:embed="rId3">
              <a:alphaModFix/>
            </a:blip>
            <a:stretch>
              <a:fillRect/>
            </a:stretch>
          </p:blipFill>
          <p:spPr>
            <a:xfrm>
              <a:off x="4572001" y="1376637"/>
              <a:ext cx="4572000" cy="2743200"/>
            </a:xfrm>
            <a:prstGeom prst="rect">
              <a:avLst/>
            </a:prstGeom>
            <a:noFill/>
            <a:ln>
              <a:noFill/>
            </a:ln>
          </p:spPr>
        </p:pic>
        <p:cxnSp>
          <p:nvCxnSpPr>
            <p:cNvPr id="29" name="Google Shape;82;p14">
              <a:extLst>
                <a:ext uri="{FF2B5EF4-FFF2-40B4-BE49-F238E27FC236}">
                  <a16:creationId xmlns:a16="http://schemas.microsoft.com/office/drawing/2014/main" id="{2093F750-F8BC-42AE-B3F9-DFB247E622E2}"/>
                </a:ext>
              </a:extLst>
            </p:cNvPr>
            <p:cNvCxnSpPr/>
            <p:nvPr/>
          </p:nvCxnSpPr>
          <p:spPr>
            <a:xfrm>
              <a:off x="5915150" y="3212950"/>
              <a:ext cx="0" cy="147300"/>
            </a:xfrm>
            <a:prstGeom prst="straightConnector1">
              <a:avLst/>
            </a:prstGeom>
            <a:noFill/>
            <a:ln w="19050" cap="flat" cmpd="sng">
              <a:solidFill>
                <a:srgbClr val="FF0000"/>
              </a:solidFill>
              <a:prstDash val="solid"/>
              <a:round/>
              <a:headEnd type="none" w="med" len="med"/>
              <a:tailEnd type="triangle" w="med" len="med"/>
            </a:ln>
          </p:spPr>
        </p:cxnSp>
        <p:cxnSp>
          <p:nvCxnSpPr>
            <p:cNvPr id="30" name="Google Shape;83;p14">
              <a:extLst>
                <a:ext uri="{FF2B5EF4-FFF2-40B4-BE49-F238E27FC236}">
                  <a16:creationId xmlns:a16="http://schemas.microsoft.com/office/drawing/2014/main" id="{BD506D64-8C4A-4998-BB2D-09A81BBA3606}"/>
                </a:ext>
              </a:extLst>
            </p:cNvPr>
            <p:cNvCxnSpPr/>
            <p:nvPr/>
          </p:nvCxnSpPr>
          <p:spPr>
            <a:xfrm>
              <a:off x="6799025" y="3083325"/>
              <a:ext cx="0" cy="277200"/>
            </a:xfrm>
            <a:prstGeom prst="straightConnector1">
              <a:avLst/>
            </a:prstGeom>
            <a:noFill/>
            <a:ln w="19050" cap="flat" cmpd="sng">
              <a:solidFill>
                <a:srgbClr val="FF0000"/>
              </a:solidFill>
              <a:prstDash val="solid"/>
              <a:round/>
              <a:headEnd type="none" w="med" len="med"/>
              <a:tailEnd type="triangle" w="med" len="med"/>
            </a:ln>
          </p:spPr>
        </p:cxnSp>
        <p:cxnSp>
          <p:nvCxnSpPr>
            <p:cNvPr id="31" name="Google Shape;84;p14">
              <a:extLst>
                <a:ext uri="{FF2B5EF4-FFF2-40B4-BE49-F238E27FC236}">
                  <a16:creationId xmlns:a16="http://schemas.microsoft.com/office/drawing/2014/main" id="{4324326E-DBB7-40B3-977F-2CB946A66518}"/>
                </a:ext>
              </a:extLst>
            </p:cNvPr>
            <p:cNvCxnSpPr/>
            <p:nvPr/>
          </p:nvCxnSpPr>
          <p:spPr>
            <a:xfrm>
              <a:off x="7664375" y="2824075"/>
              <a:ext cx="0" cy="499800"/>
            </a:xfrm>
            <a:prstGeom prst="straightConnector1">
              <a:avLst/>
            </a:prstGeom>
            <a:noFill/>
            <a:ln w="19050" cap="flat" cmpd="sng">
              <a:solidFill>
                <a:srgbClr val="FF0000"/>
              </a:solidFill>
              <a:prstDash val="solid"/>
              <a:round/>
              <a:headEnd type="none" w="med" len="med"/>
              <a:tailEnd type="triangle" w="med" len="med"/>
            </a:ln>
          </p:spPr>
        </p:cxnSp>
        <p:cxnSp>
          <p:nvCxnSpPr>
            <p:cNvPr id="32" name="Google Shape;85;p14">
              <a:extLst>
                <a:ext uri="{FF2B5EF4-FFF2-40B4-BE49-F238E27FC236}">
                  <a16:creationId xmlns:a16="http://schemas.microsoft.com/office/drawing/2014/main" id="{25CCDE38-282C-40DF-8C7D-4AB8B6CBF1F9}"/>
                </a:ext>
              </a:extLst>
            </p:cNvPr>
            <p:cNvCxnSpPr/>
            <p:nvPr/>
          </p:nvCxnSpPr>
          <p:spPr>
            <a:xfrm>
              <a:off x="8548250" y="2250525"/>
              <a:ext cx="0" cy="995400"/>
            </a:xfrm>
            <a:prstGeom prst="straightConnector1">
              <a:avLst/>
            </a:prstGeom>
            <a:noFill/>
            <a:ln w="19050" cap="flat" cmpd="sng">
              <a:solidFill>
                <a:srgbClr val="FF0000"/>
              </a:solidFill>
              <a:prstDash val="solid"/>
              <a:round/>
              <a:headEnd type="none" w="med" len="med"/>
              <a:tailEnd type="triangle" w="med" len="med"/>
            </a:ln>
          </p:spPr>
        </p:cxnSp>
        <p:sp>
          <p:nvSpPr>
            <p:cNvPr id="33" name="Google Shape;90;p14">
              <a:extLst>
                <a:ext uri="{FF2B5EF4-FFF2-40B4-BE49-F238E27FC236}">
                  <a16:creationId xmlns:a16="http://schemas.microsoft.com/office/drawing/2014/main" id="{72DCFA83-3DE5-44D4-BF18-D0ADFDDCD06E}"/>
                </a:ext>
              </a:extLst>
            </p:cNvPr>
            <p:cNvSpPr txBox="1"/>
            <p:nvPr/>
          </p:nvSpPr>
          <p:spPr>
            <a:xfrm>
              <a:off x="5745438" y="2862275"/>
              <a:ext cx="745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0000"/>
                  </a:solidFill>
                </a:rPr>
                <a:t>75%</a:t>
              </a:r>
              <a:endParaRPr dirty="0">
                <a:solidFill>
                  <a:srgbClr val="FF0000"/>
                </a:solidFill>
              </a:endParaRPr>
            </a:p>
          </p:txBody>
        </p:sp>
        <p:sp>
          <p:nvSpPr>
            <p:cNvPr id="34" name="Google Shape;91;p14">
              <a:extLst>
                <a:ext uri="{FF2B5EF4-FFF2-40B4-BE49-F238E27FC236}">
                  <a16:creationId xmlns:a16="http://schemas.microsoft.com/office/drawing/2014/main" id="{F2F6B15D-3F6A-40DF-884D-5646C70E7051}"/>
                </a:ext>
              </a:extLst>
            </p:cNvPr>
            <p:cNvSpPr txBox="1"/>
            <p:nvPr/>
          </p:nvSpPr>
          <p:spPr>
            <a:xfrm>
              <a:off x="6602400" y="2734200"/>
              <a:ext cx="745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0000"/>
                  </a:solidFill>
                </a:rPr>
                <a:t>84%</a:t>
              </a:r>
              <a:endParaRPr dirty="0">
                <a:solidFill>
                  <a:srgbClr val="FF0000"/>
                </a:solidFill>
              </a:endParaRPr>
            </a:p>
          </p:txBody>
        </p:sp>
        <p:sp>
          <p:nvSpPr>
            <p:cNvPr id="35" name="Google Shape;92;p14">
              <a:extLst>
                <a:ext uri="{FF2B5EF4-FFF2-40B4-BE49-F238E27FC236}">
                  <a16:creationId xmlns:a16="http://schemas.microsoft.com/office/drawing/2014/main" id="{8360D101-18F0-4F9E-8488-6943BBB76791}"/>
                </a:ext>
              </a:extLst>
            </p:cNvPr>
            <p:cNvSpPr txBox="1"/>
            <p:nvPr/>
          </p:nvSpPr>
          <p:spPr>
            <a:xfrm>
              <a:off x="7490900" y="2511625"/>
              <a:ext cx="745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0000"/>
                  </a:solidFill>
                </a:rPr>
                <a:t>84%</a:t>
              </a:r>
              <a:endParaRPr dirty="0">
                <a:solidFill>
                  <a:srgbClr val="FF0000"/>
                </a:solidFill>
              </a:endParaRPr>
            </a:p>
          </p:txBody>
        </p:sp>
        <p:sp>
          <p:nvSpPr>
            <p:cNvPr id="36" name="Google Shape;93;p14">
              <a:extLst>
                <a:ext uri="{FF2B5EF4-FFF2-40B4-BE49-F238E27FC236}">
                  <a16:creationId xmlns:a16="http://schemas.microsoft.com/office/drawing/2014/main" id="{E175BA88-1975-47A0-8002-B34D68222F5D}"/>
                </a:ext>
              </a:extLst>
            </p:cNvPr>
            <p:cNvSpPr txBox="1"/>
            <p:nvPr/>
          </p:nvSpPr>
          <p:spPr>
            <a:xfrm>
              <a:off x="8398500" y="1951075"/>
              <a:ext cx="745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0000"/>
                  </a:solidFill>
                </a:rPr>
                <a:t>84%</a:t>
              </a:r>
              <a:endParaRPr dirty="0">
                <a:solidFill>
                  <a:srgbClr val="FF0000"/>
                </a:solidFill>
              </a:endParaRPr>
            </a:p>
          </p:txBody>
        </p:sp>
      </p:grpSp>
      <p:pic>
        <p:nvPicPr>
          <p:cNvPr id="37" name="Google Shape;55;p13" title="Chart">
            <a:extLst>
              <a:ext uri="{FF2B5EF4-FFF2-40B4-BE49-F238E27FC236}">
                <a16:creationId xmlns:a16="http://schemas.microsoft.com/office/drawing/2014/main" id="{12450965-5174-4C7D-A02C-3980C8D44298}"/>
              </a:ext>
            </a:extLst>
          </p:cNvPr>
          <p:cNvPicPr preferRelativeResize="0"/>
          <p:nvPr/>
        </p:nvPicPr>
        <p:blipFill>
          <a:blip r:embed="rId4">
            <a:alphaModFix/>
          </a:blip>
          <a:stretch>
            <a:fillRect/>
          </a:stretch>
        </p:blipFill>
        <p:spPr>
          <a:xfrm>
            <a:off x="4547853" y="1141936"/>
            <a:ext cx="4515474" cy="2792059"/>
          </a:xfrm>
          <a:prstGeom prst="rect">
            <a:avLst/>
          </a:prstGeom>
          <a:noFill/>
          <a:ln>
            <a:noFill/>
          </a:ln>
        </p:spPr>
      </p:pic>
      <p:cxnSp>
        <p:nvCxnSpPr>
          <p:cNvPr id="38" name="Google Shape;60;p13">
            <a:extLst>
              <a:ext uri="{FF2B5EF4-FFF2-40B4-BE49-F238E27FC236}">
                <a16:creationId xmlns:a16="http://schemas.microsoft.com/office/drawing/2014/main" id="{2C39CD30-67A6-4D44-BA7C-6111BB791A26}"/>
              </a:ext>
            </a:extLst>
          </p:cNvPr>
          <p:cNvCxnSpPr/>
          <p:nvPr/>
        </p:nvCxnSpPr>
        <p:spPr>
          <a:xfrm>
            <a:off x="5881753" y="3005708"/>
            <a:ext cx="0" cy="123600"/>
          </a:xfrm>
          <a:prstGeom prst="straightConnector1">
            <a:avLst/>
          </a:prstGeom>
          <a:noFill/>
          <a:ln w="19050" cap="flat" cmpd="sng">
            <a:solidFill>
              <a:srgbClr val="FF0000"/>
            </a:solidFill>
            <a:prstDash val="solid"/>
            <a:round/>
            <a:headEnd type="none" w="med" len="med"/>
            <a:tailEnd type="triangle" w="med" len="med"/>
          </a:ln>
        </p:spPr>
      </p:cxnSp>
      <p:cxnSp>
        <p:nvCxnSpPr>
          <p:cNvPr id="39" name="Google Shape;61;p13">
            <a:extLst>
              <a:ext uri="{FF2B5EF4-FFF2-40B4-BE49-F238E27FC236}">
                <a16:creationId xmlns:a16="http://schemas.microsoft.com/office/drawing/2014/main" id="{B21071C0-B179-4AC1-A715-06ED717BA057}"/>
              </a:ext>
            </a:extLst>
          </p:cNvPr>
          <p:cNvCxnSpPr/>
          <p:nvPr/>
        </p:nvCxnSpPr>
        <p:spPr>
          <a:xfrm>
            <a:off x="6751753" y="2848308"/>
            <a:ext cx="0" cy="178800"/>
          </a:xfrm>
          <a:prstGeom prst="straightConnector1">
            <a:avLst/>
          </a:prstGeom>
          <a:noFill/>
          <a:ln w="19050" cap="flat" cmpd="sng">
            <a:solidFill>
              <a:srgbClr val="FF0000"/>
            </a:solidFill>
            <a:prstDash val="solid"/>
            <a:round/>
            <a:headEnd type="none" w="med" len="med"/>
            <a:tailEnd type="triangle" w="med" len="med"/>
          </a:ln>
        </p:spPr>
      </p:cxnSp>
      <p:cxnSp>
        <p:nvCxnSpPr>
          <p:cNvPr id="40" name="Google Shape;62;p13">
            <a:extLst>
              <a:ext uri="{FF2B5EF4-FFF2-40B4-BE49-F238E27FC236}">
                <a16:creationId xmlns:a16="http://schemas.microsoft.com/office/drawing/2014/main" id="{D8C9C6AF-2BF0-4BD6-8289-F21623B3E06C}"/>
              </a:ext>
            </a:extLst>
          </p:cNvPr>
          <p:cNvCxnSpPr/>
          <p:nvPr/>
        </p:nvCxnSpPr>
        <p:spPr>
          <a:xfrm>
            <a:off x="7621728" y="2533483"/>
            <a:ext cx="0" cy="296100"/>
          </a:xfrm>
          <a:prstGeom prst="straightConnector1">
            <a:avLst/>
          </a:prstGeom>
          <a:noFill/>
          <a:ln w="19050" cap="flat" cmpd="sng">
            <a:solidFill>
              <a:srgbClr val="FF0000"/>
            </a:solidFill>
            <a:prstDash val="solid"/>
            <a:round/>
            <a:headEnd type="none" w="med" len="med"/>
            <a:tailEnd type="triangle" w="med" len="med"/>
          </a:ln>
        </p:spPr>
      </p:cxnSp>
      <p:cxnSp>
        <p:nvCxnSpPr>
          <p:cNvPr id="41" name="Google Shape;63;p13">
            <a:extLst>
              <a:ext uri="{FF2B5EF4-FFF2-40B4-BE49-F238E27FC236}">
                <a16:creationId xmlns:a16="http://schemas.microsoft.com/office/drawing/2014/main" id="{BF2C9DC6-92D3-43AB-9688-0E1037CABCE7}"/>
              </a:ext>
            </a:extLst>
          </p:cNvPr>
          <p:cNvCxnSpPr/>
          <p:nvPr/>
        </p:nvCxnSpPr>
        <p:spPr>
          <a:xfrm>
            <a:off x="8496353" y="1860746"/>
            <a:ext cx="0" cy="583200"/>
          </a:xfrm>
          <a:prstGeom prst="straightConnector1">
            <a:avLst/>
          </a:prstGeom>
          <a:noFill/>
          <a:ln w="19050" cap="flat" cmpd="sng">
            <a:solidFill>
              <a:srgbClr val="FF0000"/>
            </a:solidFill>
            <a:prstDash val="solid"/>
            <a:round/>
            <a:headEnd type="none" w="med" len="med"/>
            <a:tailEnd type="triangle" w="med" len="med"/>
          </a:ln>
        </p:spPr>
      </p:cxnSp>
      <p:sp>
        <p:nvSpPr>
          <p:cNvPr id="42" name="Google Shape;69;p13">
            <a:extLst>
              <a:ext uri="{FF2B5EF4-FFF2-40B4-BE49-F238E27FC236}">
                <a16:creationId xmlns:a16="http://schemas.microsoft.com/office/drawing/2014/main" id="{715517BE-EEE7-407B-914E-C4AADA653409}"/>
              </a:ext>
            </a:extLst>
          </p:cNvPr>
          <p:cNvSpPr txBox="1"/>
          <p:nvPr/>
        </p:nvSpPr>
        <p:spPr>
          <a:xfrm>
            <a:off x="7478553" y="2198108"/>
            <a:ext cx="745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0000"/>
                </a:solidFill>
              </a:rPr>
              <a:t>46%</a:t>
            </a:r>
            <a:endParaRPr dirty="0">
              <a:solidFill>
                <a:srgbClr val="FF0000"/>
              </a:solidFill>
            </a:endParaRPr>
          </a:p>
        </p:txBody>
      </p:sp>
      <p:sp>
        <p:nvSpPr>
          <p:cNvPr id="43" name="Google Shape;70;p13">
            <a:extLst>
              <a:ext uri="{FF2B5EF4-FFF2-40B4-BE49-F238E27FC236}">
                <a16:creationId xmlns:a16="http://schemas.microsoft.com/office/drawing/2014/main" id="{A65901A5-9053-4CBD-8E8C-CDE0F67BFA2C}"/>
              </a:ext>
            </a:extLst>
          </p:cNvPr>
          <p:cNvSpPr txBox="1"/>
          <p:nvPr/>
        </p:nvSpPr>
        <p:spPr>
          <a:xfrm>
            <a:off x="6584678" y="2513858"/>
            <a:ext cx="745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0000"/>
                </a:solidFill>
              </a:rPr>
              <a:t>46%</a:t>
            </a:r>
            <a:endParaRPr dirty="0">
              <a:solidFill>
                <a:srgbClr val="FF0000"/>
              </a:solidFill>
            </a:endParaRPr>
          </a:p>
        </p:txBody>
      </p:sp>
      <p:sp>
        <p:nvSpPr>
          <p:cNvPr id="44" name="Google Shape;71;p13">
            <a:extLst>
              <a:ext uri="{FF2B5EF4-FFF2-40B4-BE49-F238E27FC236}">
                <a16:creationId xmlns:a16="http://schemas.microsoft.com/office/drawing/2014/main" id="{E55F2CBA-8C69-4D61-9B67-F9EBF1DDD145}"/>
              </a:ext>
            </a:extLst>
          </p:cNvPr>
          <p:cNvSpPr txBox="1"/>
          <p:nvPr/>
        </p:nvSpPr>
        <p:spPr>
          <a:xfrm>
            <a:off x="5712041" y="2681633"/>
            <a:ext cx="745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0000"/>
                </a:solidFill>
              </a:rPr>
              <a:t>46%</a:t>
            </a:r>
            <a:endParaRPr dirty="0">
              <a:solidFill>
                <a:srgbClr val="FF0000"/>
              </a:solidFill>
            </a:endParaRPr>
          </a:p>
        </p:txBody>
      </p:sp>
      <p:sp>
        <p:nvSpPr>
          <p:cNvPr id="45" name="Google Shape;68;p13">
            <a:extLst>
              <a:ext uri="{FF2B5EF4-FFF2-40B4-BE49-F238E27FC236}">
                <a16:creationId xmlns:a16="http://schemas.microsoft.com/office/drawing/2014/main" id="{F9C7B7EF-208F-4120-B54E-6EB7004A1C0C}"/>
              </a:ext>
            </a:extLst>
          </p:cNvPr>
          <p:cNvSpPr txBox="1"/>
          <p:nvPr/>
        </p:nvSpPr>
        <p:spPr>
          <a:xfrm>
            <a:off x="8282185" y="1506686"/>
            <a:ext cx="745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0000"/>
                </a:solidFill>
              </a:rPr>
              <a:t>46%</a:t>
            </a:r>
            <a:endParaRPr dirty="0">
              <a:solidFill>
                <a:srgbClr val="FF0000"/>
              </a:solidFill>
            </a:endParaRPr>
          </a:p>
        </p:txBody>
      </p:sp>
    </p:spTree>
    <p:extLst>
      <p:ext uri="{BB962C8B-B14F-4D97-AF65-F5344CB8AC3E}">
        <p14:creationId xmlns:p14="http://schemas.microsoft.com/office/powerpoint/2010/main" val="24219498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400" y="267341"/>
            <a:ext cx="8229600" cy="314274"/>
          </a:xfrm>
        </p:spPr>
        <p:txBody>
          <a:bodyPr>
            <a:noAutofit/>
          </a:bodyPr>
          <a:lstStyle/>
          <a:p>
            <a:r>
              <a:rPr lang="en-US" sz="2400" dirty="0">
                <a:latin typeface="Calibri" charset="0"/>
                <a:ea typeface="Calibri" charset="0"/>
                <a:cs typeface="Calibri" charset="0"/>
              </a:rPr>
              <a:t>P3DFFT Application Execution Time (32 nodes), BF-2</a:t>
            </a:r>
          </a:p>
        </p:txBody>
      </p:sp>
      <p:sp>
        <p:nvSpPr>
          <p:cNvPr id="18" name="TextBox 17">
            <a:extLst>
              <a:ext uri="{FF2B5EF4-FFF2-40B4-BE49-F238E27FC236}">
                <a16:creationId xmlns:a16="http://schemas.microsoft.com/office/drawing/2014/main" id="{E4F72B66-A5EF-43D3-BB7D-01AB2B9C358E}"/>
              </a:ext>
            </a:extLst>
          </p:cNvPr>
          <p:cNvSpPr txBox="1"/>
          <p:nvPr/>
        </p:nvSpPr>
        <p:spPr>
          <a:xfrm>
            <a:off x="3872511" y="4243658"/>
            <a:ext cx="3254637" cy="646331"/>
          </a:xfrm>
          <a:prstGeom prst="rect">
            <a:avLst/>
          </a:prstGeom>
          <a:noFill/>
        </p:spPr>
        <p:txBody>
          <a:bodyPr wrap="square" rtlCol="0">
            <a:spAutoFit/>
          </a:bodyPr>
          <a:lstStyle/>
          <a:p>
            <a:pPr algn="ctr"/>
            <a:r>
              <a:rPr lang="en-US" sz="1800" dirty="0">
                <a:solidFill>
                  <a:srgbClr val="7EBA00"/>
                </a:solidFill>
                <a:latin typeface="Calibri" panose="020F0502020204030204" pitchFamily="34" charset="0"/>
                <a:ea typeface="Arial" charset="0"/>
                <a:cs typeface="Calibri" panose="020F0502020204030204" pitchFamily="34" charset="0"/>
              </a:rPr>
              <a:t>Benefits in application-level</a:t>
            </a:r>
          </a:p>
          <a:p>
            <a:pPr algn="ctr"/>
            <a:r>
              <a:rPr lang="en-US" sz="1800" dirty="0">
                <a:solidFill>
                  <a:srgbClr val="7EBA00"/>
                </a:solidFill>
                <a:latin typeface="Calibri" panose="020F0502020204030204" pitchFamily="34" charset="0"/>
                <a:ea typeface="Arial" charset="0"/>
                <a:cs typeface="Calibri" panose="020F0502020204030204" pitchFamily="34" charset="0"/>
              </a:rPr>
              <a:t>execution time</a:t>
            </a:r>
          </a:p>
        </p:txBody>
      </p:sp>
      <p:grpSp>
        <p:nvGrpSpPr>
          <p:cNvPr id="22" name="Group 21">
            <a:extLst>
              <a:ext uri="{FF2B5EF4-FFF2-40B4-BE49-F238E27FC236}">
                <a16:creationId xmlns:a16="http://schemas.microsoft.com/office/drawing/2014/main" id="{C2BE1C8C-C2D5-4162-A0C2-784AA5DD4515}"/>
              </a:ext>
            </a:extLst>
          </p:cNvPr>
          <p:cNvGrpSpPr/>
          <p:nvPr/>
        </p:nvGrpSpPr>
        <p:grpSpPr>
          <a:xfrm>
            <a:off x="2139641" y="867497"/>
            <a:ext cx="5943881" cy="3296338"/>
            <a:chOff x="2793253" y="1577152"/>
            <a:chExt cx="6686642" cy="3983803"/>
          </a:xfrm>
        </p:grpSpPr>
        <p:pic>
          <p:nvPicPr>
            <p:cNvPr id="23" name="Content Placeholder 16">
              <a:extLst>
                <a:ext uri="{FF2B5EF4-FFF2-40B4-BE49-F238E27FC236}">
                  <a16:creationId xmlns:a16="http://schemas.microsoft.com/office/drawing/2014/main" id="{1739594A-0F81-4B5C-9152-E49F7A206E02}"/>
                </a:ext>
              </a:extLst>
            </p:cNvPr>
            <p:cNvPicPr>
              <a:picLocks noChangeAspect="1"/>
            </p:cNvPicPr>
            <p:nvPr/>
          </p:nvPicPr>
          <p:blipFill>
            <a:blip r:embed="rId2"/>
            <a:stretch>
              <a:fillRect/>
            </a:stretch>
          </p:blipFill>
          <p:spPr>
            <a:xfrm>
              <a:off x="2793253" y="1577152"/>
              <a:ext cx="6627919" cy="3983803"/>
            </a:xfrm>
            <a:prstGeom prst="rect">
              <a:avLst/>
            </a:prstGeom>
          </p:spPr>
        </p:pic>
        <p:cxnSp>
          <p:nvCxnSpPr>
            <p:cNvPr id="24" name="Straight Arrow Connector 23">
              <a:extLst>
                <a:ext uri="{FF2B5EF4-FFF2-40B4-BE49-F238E27FC236}">
                  <a16:creationId xmlns:a16="http://schemas.microsoft.com/office/drawing/2014/main" id="{A957AA76-6A70-47C3-AFC6-8C1529E57313}"/>
                </a:ext>
              </a:extLst>
            </p:cNvPr>
            <p:cNvCxnSpPr>
              <a:cxnSpLocks/>
            </p:cNvCxnSpPr>
            <p:nvPr/>
          </p:nvCxnSpPr>
          <p:spPr>
            <a:xfrm>
              <a:off x="8812711" y="1922103"/>
              <a:ext cx="0" cy="56730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FED38C9C-4E58-47B5-A8FB-29FF30FC8E21}"/>
                </a:ext>
              </a:extLst>
            </p:cNvPr>
            <p:cNvSpPr txBox="1"/>
            <p:nvPr/>
          </p:nvSpPr>
          <p:spPr>
            <a:xfrm>
              <a:off x="8896081" y="1996751"/>
              <a:ext cx="583814" cy="369332"/>
            </a:xfrm>
            <a:prstGeom prst="rect">
              <a:avLst/>
            </a:prstGeom>
            <a:noFill/>
          </p:spPr>
          <p:txBody>
            <a:bodyPr wrap="none" rtlCol="0">
              <a:spAutoFit/>
            </a:bodyPr>
            <a:lstStyle/>
            <a:p>
              <a:r>
                <a:rPr lang="en-US" dirty="0">
                  <a:solidFill>
                    <a:srgbClr val="FF0000"/>
                  </a:solidFill>
                </a:rPr>
                <a:t>24%</a:t>
              </a:r>
            </a:p>
          </p:txBody>
        </p:sp>
        <p:cxnSp>
          <p:nvCxnSpPr>
            <p:cNvPr id="26" name="Straight Arrow Connector 25">
              <a:extLst>
                <a:ext uri="{FF2B5EF4-FFF2-40B4-BE49-F238E27FC236}">
                  <a16:creationId xmlns:a16="http://schemas.microsoft.com/office/drawing/2014/main" id="{A4660D87-5C7E-47E5-ADC0-1E86978CCF28}"/>
                </a:ext>
              </a:extLst>
            </p:cNvPr>
            <p:cNvCxnSpPr>
              <a:cxnSpLocks/>
            </p:cNvCxnSpPr>
            <p:nvPr/>
          </p:nvCxnSpPr>
          <p:spPr>
            <a:xfrm>
              <a:off x="7696148" y="3098928"/>
              <a:ext cx="0" cy="261333"/>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5B15A1F8-8049-481A-AD1B-F721E25B638C}"/>
                </a:ext>
              </a:extLst>
            </p:cNvPr>
            <p:cNvSpPr txBox="1"/>
            <p:nvPr/>
          </p:nvSpPr>
          <p:spPr>
            <a:xfrm>
              <a:off x="7749267" y="3028183"/>
              <a:ext cx="583814" cy="369332"/>
            </a:xfrm>
            <a:prstGeom prst="rect">
              <a:avLst/>
            </a:prstGeom>
            <a:noFill/>
          </p:spPr>
          <p:txBody>
            <a:bodyPr wrap="none" rtlCol="0">
              <a:spAutoFit/>
            </a:bodyPr>
            <a:lstStyle/>
            <a:p>
              <a:r>
                <a:rPr lang="en-US" dirty="0">
                  <a:solidFill>
                    <a:srgbClr val="FF0000"/>
                  </a:solidFill>
                </a:rPr>
                <a:t>24%</a:t>
              </a:r>
            </a:p>
          </p:txBody>
        </p:sp>
        <p:sp>
          <p:nvSpPr>
            <p:cNvPr id="28" name="TextBox 27">
              <a:extLst>
                <a:ext uri="{FF2B5EF4-FFF2-40B4-BE49-F238E27FC236}">
                  <a16:creationId xmlns:a16="http://schemas.microsoft.com/office/drawing/2014/main" id="{0F46B832-0E31-4906-B283-BB3BF070C962}"/>
                </a:ext>
              </a:extLst>
            </p:cNvPr>
            <p:cNvSpPr txBox="1"/>
            <p:nvPr/>
          </p:nvSpPr>
          <p:spPr>
            <a:xfrm>
              <a:off x="6578888" y="3523476"/>
              <a:ext cx="583814" cy="369332"/>
            </a:xfrm>
            <a:prstGeom prst="rect">
              <a:avLst/>
            </a:prstGeom>
            <a:noFill/>
          </p:spPr>
          <p:txBody>
            <a:bodyPr wrap="none" rtlCol="0">
              <a:spAutoFit/>
            </a:bodyPr>
            <a:lstStyle/>
            <a:p>
              <a:r>
                <a:rPr lang="en-US" dirty="0">
                  <a:solidFill>
                    <a:srgbClr val="FF0000"/>
                  </a:solidFill>
                </a:rPr>
                <a:t>23%</a:t>
              </a:r>
            </a:p>
          </p:txBody>
        </p:sp>
        <p:cxnSp>
          <p:nvCxnSpPr>
            <p:cNvPr id="29" name="Straight Arrow Connector 28">
              <a:extLst>
                <a:ext uri="{FF2B5EF4-FFF2-40B4-BE49-F238E27FC236}">
                  <a16:creationId xmlns:a16="http://schemas.microsoft.com/office/drawing/2014/main" id="{53003202-1FAD-4A1F-B0D2-B65C841865C7}"/>
                </a:ext>
              </a:extLst>
            </p:cNvPr>
            <p:cNvCxnSpPr>
              <a:cxnSpLocks/>
            </p:cNvCxnSpPr>
            <p:nvPr/>
          </p:nvCxnSpPr>
          <p:spPr>
            <a:xfrm>
              <a:off x="6544009" y="3669753"/>
              <a:ext cx="0" cy="11887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7" name="TextBox 6">
            <a:extLst>
              <a:ext uri="{FF2B5EF4-FFF2-40B4-BE49-F238E27FC236}">
                <a16:creationId xmlns:a16="http://schemas.microsoft.com/office/drawing/2014/main" id="{E6E841BA-37E8-4EF7-BE77-B399619B34F1}"/>
              </a:ext>
            </a:extLst>
          </p:cNvPr>
          <p:cNvSpPr txBox="1"/>
          <p:nvPr/>
        </p:nvSpPr>
        <p:spPr bwMode="auto">
          <a:xfrm>
            <a:off x="69719" y="1615239"/>
            <a:ext cx="2064989" cy="663515"/>
          </a:xfrm>
          <a:prstGeom prst="rect">
            <a:avLst/>
          </a:prstGeom>
          <a:noFill/>
          <a:ln w="12700" cap="sq">
            <a:noFill/>
            <a:miter lim="800000"/>
            <a:headEnd type="none" w="sm" len="sm"/>
            <a:tailEnd type="none" w="sm" len="sm"/>
          </a:ln>
        </p:spPr>
        <p:txBody>
          <a:bodyPr wrap="none" rtlCol="0">
            <a:spAutoFit/>
          </a:bodyPr>
          <a:lstStyle/>
          <a:p>
            <a:pPr algn="ctr" eaLnBrk="0" hangingPunct="0">
              <a:lnSpc>
                <a:spcPct val="120000"/>
              </a:lnSpc>
            </a:pPr>
            <a:r>
              <a:rPr lang="en-US" dirty="0">
                <a:solidFill>
                  <a:srgbClr val="00B050"/>
                </a:solidFill>
                <a:latin typeface="+mj-lt"/>
                <a:cs typeface="Arial" pitchFamily="34" charset="0"/>
              </a:rPr>
              <a:t>32 nodes with 32 ppn </a:t>
            </a:r>
          </a:p>
          <a:p>
            <a:pPr algn="ctr" eaLnBrk="0" hangingPunct="0">
              <a:lnSpc>
                <a:spcPct val="120000"/>
              </a:lnSpc>
            </a:pPr>
            <a:r>
              <a:rPr lang="en-US" dirty="0">
                <a:solidFill>
                  <a:srgbClr val="00B050"/>
                </a:solidFill>
                <a:latin typeface="+mj-lt"/>
                <a:cs typeface="Arial" pitchFamily="34" charset="0"/>
              </a:rPr>
              <a:t>(1,024 processes)</a:t>
            </a:r>
            <a:endParaRPr lang="en-US" dirty="0">
              <a:solidFill>
                <a:srgbClr val="00B050"/>
              </a:solidFill>
              <a:latin typeface="+mj-lt"/>
              <a:cs typeface="Arial" pitchFamily="34" charset="0"/>
              <a:hlinkClick r:id="rId3">
                <a:extLst>
                  <a:ext uri="{A12FA001-AC4F-418D-AE19-62706E023703}">
                    <ahyp:hlinkClr xmlns:ahyp="http://schemas.microsoft.com/office/drawing/2018/hyperlinkcolor" val="tx"/>
                  </a:ext>
                </a:extLst>
              </a:hlinkClick>
            </a:endParaRPr>
          </a:p>
        </p:txBody>
      </p:sp>
      <p:sp>
        <p:nvSpPr>
          <p:cNvPr id="31" name="TextBox 30">
            <a:extLst>
              <a:ext uri="{FF2B5EF4-FFF2-40B4-BE49-F238E27FC236}">
                <a16:creationId xmlns:a16="http://schemas.microsoft.com/office/drawing/2014/main" id="{30885D98-AA1F-4281-A132-847F490F4AB0}"/>
              </a:ext>
            </a:extLst>
          </p:cNvPr>
          <p:cNvSpPr txBox="1"/>
          <p:nvPr/>
        </p:nvSpPr>
        <p:spPr bwMode="auto">
          <a:xfrm>
            <a:off x="211400" y="2637209"/>
            <a:ext cx="1812419" cy="368049"/>
          </a:xfrm>
          <a:prstGeom prst="rect">
            <a:avLst/>
          </a:prstGeom>
          <a:noFill/>
          <a:ln w="12700" cap="sq">
            <a:noFill/>
            <a:miter lim="800000"/>
            <a:headEnd type="none" w="sm" len="sm"/>
            <a:tailEnd type="none" w="sm" len="sm"/>
          </a:ln>
        </p:spPr>
        <p:txBody>
          <a:bodyPr wrap="none" rtlCol="0">
            <a:spAutoFit/>
          </a:bodyPr>
          <a:lstStyle/>
          <a:p>
            <a:pPr algn="ctr" eaLnBrk="0" hangingPunct="0">
              <a:lnSpc>
                <a:spcPct val="120000"/>
              </a:lnSpc>
            </a:pPr>
            <a:r>
              <a:rPr lang="en-US" dirty="0">
                <a:solidFill>
                  <a:srgbClr val="00B050"/>
                </a:solidFill>
                <a:latin typeface="+mj-lt"/>
                <a:cs typeface="Arial" pitchFamily="34" charset="0"/>
              </a:rPr>
              <a:t>32x32 process grid </a:t>
            </a:r>
            <a:endParaRPr lang="en-US" dirty="0">
              <a:solidFill>
                <a:srgbClr val="00B050"/>
              </a:solidFill>
              <a:latin typeface="+mj-lt"/>
              <a:cs typeface="Arial" pitchFamily="34" charset="0"/>
              <a:hlinkClick r:id="rId3">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39845072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357" y="91813"/>
            <a:ext cx="8892007" cy="579576"/>
          </a:xfrm>
        </p:spPr>
        <p:txBody>
          <a:bodyPr/>
          <a:lstStyle/>
          <a:p>
            <a:r>
              <a:rPr lang="en-US" sz="2400" dirty="0">
                <a:latin typeface="Calibri" charset="0"/>
                <a:ea typeface="Calibri" charset="0"/>
                <a:cs typeface="Calibri" charset="0"/>
              </a:rPr>
              <a:t>Offloading MPI Point-to-Point and Reduction with PETSc (BF-3)</a:t>
            </a:r>
          </a:p>
        </p:txBody>
      </p:sp>
      <p:sp>
        <p:nvSpPr>
          <p:cNvPr id="9" name="TextBox 8">
            <a:extLst>
              <a:ext uri="{FF2B5EF4-FFF2-40B4-BE49-F238E27FC236}">
                <a16:creationId xmlns:a16="http://schemas.microsoft.com/office/drawing/2014/main" id="{D06F1F16-90B5-48E2-B4D0-63F54DA8681C}"/>
              </a:ext>
            </a:extLst>
          </p:cNvPr>
          <p:cNvSpPr txBox="1"/>
          <p:nvPr/>
        </p:nvSpPr>
        <p:spPr>
          <a:xfrm>
            <a:off x="2786331" y="4268396"/>
            <a:ext cx="6793872" cy="369332"/>
          </a:xfrm>
          <a:prstGeom prst="rect">
            <a:avLst/>
          </a:prstGeom>
          <a:noFill/>
          <a:ln>
            <a:noFill/>
          </a:ln>
        </p:spPr>
        <p:txBody>
          <a:bodyPr wrap="square" rtlCol="0">
            <a:spAutoFit/>
          </a:bodyPr>
          <a:lstStyle/>
          <a:p>
            <a:pPr algn="ctr"/>
            <a:r>
              <a:rPr lang="en-US" sz="1800" dirty="0">
                <a:solidFill>
                  <a:srgbClr val="7EBA00"/>
                </a:solidFill>
                <a:latin typeface="Calibri" panose="020F0502020204030204" pitchFamily="34" charset="0"/>
                <a:ea typeface="Arial" charset="0"/>
                <a:cs typeface="Calibri" panose="020F0502020204030204" pitchFamily="34" charset="0"/>
              </a:rPr>
              <a:t>Benefits in Total execution time (Compute + Communication)</a:t>
            </a:r>
          </a:p>
        </p:txBody>
      </p:sp>
      <p:graphicFrame>
        <p:nvGraphicFramePr>
          <p:cNvPr id="12" name="Content Placeholder 5">
            <a:extLst>
              <a:ext uri="{FF2B5EF4-FFF2-40B4-BE49-F238E27FC236}">
                <a16:creationId xmlns:a16="http://schemas.microsoft.com/office/drawing/2014/main" id="{B10AAD94-0FC2-9A4E-B3C3-DBD93337EB7B}"/>
              </a:ext>
            </a:extLst>
          </p:cNvPr>
          <p:cNvGraphicFramePr>
            <a:graphicFrameLocks/>
          </p:cNvGraphicFramePr>
          <p:nvPr/>
        </p:nvGraphicFramePr>
        <p:xfrm>
          <a:off x="3455470" y="492835"/>
          <a:ext cx="5226976" cy="3436371"/>
        </p:xfrm>
        <a:graphic>
          <a:graphicData uri="http://schemas.openxmlformats.org/drawingml/2006/chart">
            <c:chart xmlns:c="http://schemas.openxmlformats.org/drawingml/2006/chart" xmlns:r="http://schemas.openxmlformats.org/officeDocument/2006/relationships" r:id="rId3"/>
          </a:graphicData>
        </a:graphic>
      </p:graphicFrame>
      <p:cxnSp>
        <p:nvCxnSpPr>
          <p:cNvPr id="21" name="Straight Arrow Connector 20">
            <a:extLst>
              <a:ext uri="{FF2B5EF4-FFF2-40B4-BE49-F238E27FC236}">
                <a16:creationId xmlns:a16="http://schemas.microsoft.com/office/drawing/2014/main" id="{19C373CD-17F4-6346-9B5F-C77710BCC2DA}"/>
              </a:ext>
            </a:extLst>
          </p:cNvPr>
          <p:cNvCxnSpPr>
            <a:cxnSpLocks/>
          </p:cNvCxnSpPr>
          <p:nvPr/>
        </p:nvCxnSpPr>
        <p:spPr>
          <a:xfrm>
            <a:off x="5104156" y="1511208"/>
            <a:ext cx="0" cy="269916"/>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CB9A7045-72D5-C349-96DF-2C8FC21806D6}"/>
              </a:ext>
            </a:extLst>
          </p:cNvPr>
          <p:cNvSpPr txBox="1"/>
          <p:nvPr/>
        </p:nvSpPr>
        <p:spPr>
          <a:xfrm>
            <a:off x="7879967" y="2281979"/>
            <a:ext cx="584080" cy="323165"/>
          </a:xfrm>
          <a:prstGeom prst="rect">
            <a:avLst/>
          </a:prstGeom>
          <a:noFill/>
        </p:spPr>
        <p:txBody>
          <a:bodyPr wrap="square" rtlCol="0">
            <a:spAutoFit/>
          </a:bodyPr>
          <a:lstStyle/>
          <a:p>
            <a:r>
              <a:rPr lang="en-US" sz="1500" dirty="0">
                <a:solidFill>
                  <a:srgbClr val="FF0000"/>
                </a:solidFill>
                <a:latin typeface="Calibri" charset="0"/>
                <a:ea typeface="Calibri" charset="0"/>
                <a:cs typeface="Calibri" charset="0"/>
              </a:rPr>
              <a:t>18%</a:t>
            </a:r>
          </a:p>
        </p:txBody>
      </p:sp>
      <p:grpSp>
        <p:nvGrpSpPr>
          <p:cNvPr id="3" name="Group 2">
            <a:extLst>
              <a:ext uri="{FF2B5EF4-FFF2-40B4-BE49-F238E27FC236}">
                <a16:creationId xmlns:a16="http://schemas.microsoft.com/office/drawing/2014/main" id="{CF46B0F1-D6D0-4BEC-8249-67A48411EA25}"/>
              </a:ext>
            </a:extLst>
          </p:cNvPr>
          <p:cNvGrpSpPr/>
          <p:nvPr/>
        </p:nvGrpSpPr>
        <p:grpSpPr>
          <a:xfrm>
            <a:off x="6334924" y="1983497"/>
            <a:ext cx="584080" cy="484747"/>
            <a:chOff x="4049884" y="5921418"/>
            <a:chExt cx="1168159" cy="969493"/>
          </a:xfrm>
        </p:grpSpPr>
        <p:cxnSp>
          <p:nvCxnSpPr>
            <p:cNvPr id="31" name="Straight Arrow Connector 30">
              <a:extLst>
                <a:ext uri="{FF2B5EF4-FFF2-40B4-BE49-F238E27FC236}">
                  <a16:creationId xmlns:a16="http://schemas.microsoft.com/office/drawing/2014/main" id="{97EB8B14-946C-5440-88EF-68C38F7FEF26}"/>
                </a:ext>
              </a:extLst>
            </p:cNvPr>
            <p:cNvCxnSpPr>
              <a:cxnSpLocks/>
            </p:cNvCxnSpPr>
            <p:nvPr/>
          </p:nvCxnSpPr>
          <p:spPr>
            <a:xfrm>
              <a:off x="4507818" y="6431385"/>
              <a:ext cx="0" cy="45952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2CCB6451-AB1F-3D44-85ED-DC8B5E28514A}"/>
                </a:ext>
              </a:extLst>
            </p:cNvPr>
            <p:cNvSpPr txBox="1"/>
            <p:nvPr/>
          </p:nvSpPr>
          <p:spPr>
            <a:xfrm>
              <a:off x="4049884" y="5921418"/>
              <a:ext cx="1168159" cy="646329"/>
            </a:xfrm>
            <a:prstGeom prst="rect">
              <a:avLst/>
            </a:prstGeom>
            <a:noFill/>
          </p:spPr>
          <p:txBody>
            <a:bodyPr wrap="square" rtlCol="0">
              <a:spAutoFit/>
            </a:bodyPr>
            <a:lstStyle/>
            <a:p>
              <a:r>
                <a:rPr lang="en-US" sz="1500" dirty="0">
                  <a:solidFill>
                    <a:srgbClr val="FF0000"/>
                  </a:solidFill>
                  <a:latin typeface="Calibri" charset="0"/>
                  <a:ea typeface="Calibri" charset="0"/>
                  <a:cs typeface="Calibri" charset="0"/>
                </a:rPr>
                <a:t>23%</a:t>
              </a:r>
            </a:p>
          </p:txBody>
        </p:sp>
      </p:grpSp>
      <p:cxnSp>
        <p:nvCxnSpPr>
          <p:cNvPr id="40" name="Straight Arrow Connector 39">
            <a:extLst>
              <a:ext uri="{FF2B5EF4-FFF2-40B4-BE49-F238E27FC236}">
                <a16:creationId xmlns:a16="http://schemas.microsoft.com/office/drawing/2014/main" id="{82693333-6144-46DD-82DF-3815C6067813}"/>
              </a:ext>
            </a:extLst>
          </p:cNvPr>
          <p:cNvCxnSpPr>
            <a:cxnSpLocks/>
          </p:cNvCxnSpPr>
          <p:nvPr/>
        </p:nvCxnSpPr>
        <p:spPr>
          <a:xfrm>
            <a:off x="8089636" y="2550716"/>
            <a:ext cx="0" cy="19653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7D5CC853-344E-4022-9CE3-E39CD7CA644B}"/>
              </a:ext>
            </a:extLst>
          </p:cNvPr>
          <p:cNvSpPr txBox="1"/>
          <p:nvPr/>
        </p:nvSpPr>
        <p:spPr>
          <a:xfrm>
            <a:off x="4889551" y="1238327"/>
            <a:ext cx="584080" cy="323165"/>
          </a:xfrm>
          <a:prstGeom prst="rect">
            <a:avLst/>
          </a:prstGeom>
          <a:noFill/>
        </p:spPr>
        <p:txBody>
          <a:bodyPr wrap="square" rtlCol="0">
            <a:spAutoFit/>
          </a:bodyPr>
          <a:lstStyle/>
          <a:p>
            <a:r>
              <a:rPr lang="en-US" sz="1500" dirty="0">
                <a:solidFill>
                  <a:srgbClr val="FF0000"/>
                </a:solidFill>
                <a:latin typeface="Calibri" charset="0"/>
                <a:ea typeface="Calibri" charset="0"/>
                <a:cs typeface="Calibri" charset="0"/>
              </a:rPr>
              <a:t>24%</a:t>
            </a:r>
          </a:p>
        </p:txBody>
      </p:sp>
      <p:sp>
        <p:nvSpPr>
          <p:cNvPr id="29" name="TextBox 28">
            <a:extLst>
              <a:ext uri="{FF2B5EF4-FFF2-40B4-BE49-F238E27FC236}">
                <a16:creationId xmlns:a16="http://schemas.microsoft.com/office/drawing/2014/main" id="{DD59A44C-7E4B-0A48-8E08-EEBD15D2452B}"/>
              </a:ext>
            </a:extLst>
          </p:cNvPr>
          <p:cNvSpPr txBox="1"/>
          <p:nvPr/>
        </p:nvSpPr>
        <p:spPr bwMode="auto">
          <a:xfrm>
            <a:off x="192358" y="642669"/>
            <a:ext cx="2977294" cy="4209166"/>
          </a:xfrm>
          <a:prstGeom prst="rect">
            <a:avLst/>
          </a:prstGeom>
          <a:noFill/>
          <a:ln w="12700" cap="sq">
            <a:noFill/>
            <a:miter lim="800000"/>
            <a:headEnd type="none" w="sm" len="sm"/>
            <a:tailEnd type="none" w="sm" len="sm"/>
          </a:ln>
        </p:spPr>
        <p:txBody>
          <a:bodyPr wrap="square" rtlCol="0">
            <a:spAutoFit/>
          </a:bodyPr>
          <a:lstStyle/>
          <a:p>
            <a:pPr marL="285750" indent="-285750" eaLnBrk="0" hangingPunct="0">
              <a:lnSpc>
                <a:spcPct val="120000"/>
              </a:lnSpc>
              <a:buFont typeface="Arial" panose="020B0604020202020204" pitchFamily="34" charset="0"/>
              <a:buChar char="•"/>
            </a:pPr>
            <a:r>
              <a:rPr lang="en-US" b="0" dirty="0">
                <a:latin typeface="+mj-lt"/>
                <a:cs typeface="Arial" pitchFamily="34" charset="0"/>
              </a:rPr>
              <a:t>PETSc:</a:t>
            </a:r>
          </a:p>
          <a:p>
            <a:pPr marL="742950" lvl="1" indent="-285750" eaLnBrk="0" hangingPunct="0">
              <a:lnSpc>
                <a:spcPct val="120000"/>
              </a:lnSpc>
              <a:buFont typeface="Arial" panose="020B0604020202020204" pitchFamily="34" charset="0"/>
              <a:buChar char="•"/>
            </a:pPr>
            <a:r>
              <a:rPr lang="en-US" b="0" dirty="0">
                <a:latin typeface="+mj-lt"/>
                <a:cs typeface="Arial" pitchFamily="34" charset="0"/>
              </a:rPr>
              <a:t>Solves 3D Laplacian with 27-point finite difference stencil</a:t>
            </a:r>
          </a:p>
          <a:p>
            <a:pPr marL="285750" indent="-285750" eaLnBrk="0" hangingPunct="0">
              <a:lnSpc>
                <a:spcPct val="120000"/>
              </a:lnSpc>
              <a:buFont typeface="Arial" panose="020B0604020202020204" pitchFamily="34" charset="0"/>
              <a:buChar char="•"/>
            </a:pPr>
            <a:r>
              <a:rPr lang="en-US" b="0" dirty="0">
                <a:latin typeface="+mj-lt"/>
                <a:cs typeface="Arial" pitchFamily="34" charset="0"/>
              </a:rPr>
              <a:t>Modified Solver Algorithm to efficiently offload reduction  (compute + communication) operations to the DPU</a:t>
            </a:r>
          </a:p>
          <a:p>
            <a:pPr marL="285750" indent="-285750" eaLnBrk="0" hangingPunct="0">
              <a:lnSpc>
                <a:spcPct val="120000"/>
              </a:lnSpc>
              <a:buFont typeface="Arial" panose="020B0604020202020204" pitchFamily="34" charset="0"/>
              <a:buChar char="•"/>
            </a:pPr>
            <a:r>
              <a:rPr lang="en-US" b="0" dirty="0">
                <a:latin typeface="+mj-lt"/>
                <a:cs typeface="Arial" pitchFamily="34" charset="0"/>
              </a:rPr>
              <a:t>Problem Size: 256X256X256</a:t>
            </a:r>
          </a:p>
          <a:p>
            <a:pPr marL="742950" lvl="1" indent="-285750" eaLnBrk="0" hangingPunct="0">
              <a:lnSpc>
                <a:spcPct val="120000"/>
              </a:lnSpc>
              <a:buFont typeface="Arial" panose="020B0604020202020204" pitchFamily="34" charset="0"/>
              <a:buChar char="•"/>
            </a:pPr>
            <a:r>
              <a:rPr lang="en-US" b="0" dirty="0">
                <a:latin typeface="+mj-lt"/>
                <a:cs typeface="Arial" pitchFamily="34" charset="0"/>
              </a:rPr>
              <a:t>Strong Scaling Run</a:t>
            </a:r>
          </a:p>
          <a:p>
            <a:pPr marL="742950" lvl="1" indent="-285750" eaLnBrk="0" hangingPunct="0">
              <a:lnSpc>
                <a:spcPct val="120000"/>
              </a:lnSpc>
              <a:buFont typeface="Arial" panose="020B0604020202020204" pitchFamily="34" charset="0"/>
              <a:buChar char="•"/>
            </a:pPr>
            <a:r>
              <a:rPr lang="en-US" b="0" dirty="0">
                <a:latin typeface="+mj-lt"/>
                <a:cs typeface="Arial" pitchFamily="34" charset="0"/>
              </a:rPr>
              <a:t>% Host-to-DPU data exchange cost increases for large node count</a:t>
            </a:r>
          </a:p>
          <a:p>
            <a:pPr marL="742950" lvl="1" indent="-285750" eaLnBrk="0" hangingPunct="0">
              <a:lnSpc>
                <a:spcPct val="120000"/>
              </a:lnSpc>
              <a:buFont typeface="Arial" panose="020B0604020202020204" pitchFamily="34" charset="0"/>
              <a:buChar char="•"/>
            </a:pPr>
            <a:r>
              <a:rPr lang="en-US" b="0" dirty="0">
                <a:solidFill>
                  <a:srgbClr val="FF0000"/>
                </a:solidFill>
                <a:latin typeface="+mj-lt"/>
                <a:cs typeface="Arial" pitchFamily="34" charset="0"/>
              </a:rPr>
              <a:t>Up to 24% benefits</a:t>
            </a:r>
          </a:p>
        </p:txBody>
      </p:sp>
    </p:spTree>
    <p:extLst>
      <p:ext uri="{BB962C8B-B14F-4D97-AF65-F5344CB8AC3E}">
        <p14:creationId xmlns:p14="http://schemas.microsoft.com/office/powerpoint/2010/main" val="37487276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36A28-2B6E-4B4A-A420-C4CAEEC05380}"/>
              </a:ext>
            </a:extLst>
          </p:cNvPr>
          <p:cNvSpPr>
            <a:spLocks noGrp="1"/>
          </p:cNvSpPr>
          <p:nvPr>
            <p:ph type="title"/>
          </p:nvPr>
        </p:nvSpPr>
        <p:spPr/>
        <p:txBody>
          <a:bodyPr/>
          <a:lstStyle/>
          <a:p>
            <a:r>
              <a:rPr lang="en-US" dirty="0">
                <a:cs typeface="Arial"/>
              </a:rPr>
              <a:t>Rapid adoption of MVAPICH2 on INL HPC systems</a:t>
            </a:r>
            <a:endParaRPr lang="en-US" dirty="0"/>
          </a:p>
        </p:txBody>
      </p:sp>
      <p:pic>
        <p:nvPicPr>
          <p:cNvPr id="2050" name="Picture 2">
            <a:extLst>
              <a:ext uri="{FF2B5EF4-FFF2-40B4-BE49-F238E27FC236}">
                <a16:creationId xmlns:a16="http://schemas.microsoft.com/office/drawing/2014/main" id="{42AB4546-46A4-CFEF-1BEC-877221A784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100" y="1080862"/>
            <a:ext cx="4672440" cy="335545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Chart 2">
            <a:extLst>
              <a:ext uri="{FF2B5EF4-FFF2-40B4-BE49-F238E27FC236}">
                <a16:creationId xmlns:a16="http://schemas.microsoft.com/office/drawing/2014/main" id="{4FCBC605-CC66-21AA-68FA-803D6C0DA6DD}"/>
              </a:ext>
            </a:extLst>
          </p:cNvPr>
          <p:cNvGraphicFramePr>
            <a:graphicFrameLocks/>
          </p:cNvGraphicFramePr>
          <p:nvPr/>
        </p:nvGraphicFramePr>
        <p:xfrm>
          <a:off x="4924540" y="1080862"/>
          <a:ext cx="4219460" cy="3421949"/>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a:extLst>
              <a:ext uri="{FF2B5EF4-FFF2-40B4-BE49-F238E27FC236}">
                <a16:creationId xmlns:a16="http://schemas.microsoft.com/office/drawing/2014/main" id="{877911CE-406A-47D8-93AC-26844C7D90BF}"/>
              </a:ext>
            </a:extLst>
          </p:cNvPr>
          <p:cNvSpPr/>
          <p:nvPr/>
        </p:nvSpPr>
        <p:spPr>
          <a:xfrm>
            <a:off x="-42348" y="4502811"/>
            <a:ext cx="8707772" cy="461665"/>
          </a:xfrm>
          <a:prstGeom prst="rect">
            <a:avLst/>
          </a:prstGeom>
        </p:spPr>
        <p:txBody>
          <a:bodyPr wrap="square">
            <a:spAutoFit/>
          </a:bodyPr>
          <a:lstStyle/>
          <a:p>
            <a:pPr lvl="1"/>
            <a:r>
              <a:rPr lang="en-US" sz="1200" dirty="0">
                <a:solidFill>
                  <a:schemeClr val="bg1">
                    <a:lumMod val="60000"/>
                    <a:lumOff val="40000"/>
                  </a:schemeClr>
                </a:solidFill>
                <a:latin typeface="+mn-lt"/>
                <a:cs typeface="Calibri" panose="020F0502020204030204" pitchFamily="34" charset="0"/>
              </a:rPr>
              <a:t>M. Anderson, Aggressive Asynchronous Communication in the MOOSE framework using MVAPICH2, 10</a:t>
            </a:r>
            <a:r>
              <a:rPr lang="en-US" sz="1200" baseline="30000" dirty="0">
                <a:solidFill>
                  <a:schemeClr val="bg1">
                    <a:lumMod val="60000"/>
                    <a:lumOff val="40000"/>
                  </a:schemeClr>
                </a:solidFill>
                <a:latin typeface="+mn-lt"/>
                <a:cs typeface="Calibri" panose="020F0502020204030204" pitchFamily="34" charset="0"/>
              </a:rPr>
              <a:t>th</a:t>
            </a:r>
            <a:r>
              <a:rPr lang="en-US" sz="1200" dirty="0">
                <a:solidFill>
                  <a:schemeClr val="bg1">
                    <a:lumMod val="60000"/>
                    <a:lumOff val="40000"/>
                  </a:schemeClr>
                </a:solidFill>
                <a:latin typeface="+mn-lt"/>
                <a:cs typeface="Calibri" panose="020F0502020204030204" pitchFamily="34" charset="0"/>
              </a:rPr>
              <a:t> Annual MVAPICH User Group Conference (MUG), Aug 2022</a:t>
            </a:r>
          </a:p>
        </p:txBody>
      </p:sp>
    </p:spTree>
    <p:extLst>
      <p:ext uri="{BB962C8B-B14F-4D97-AF65-F5344CB8AC3E}">
        <p14:creationId xmlns:p14="http://schemas.microsoft.com/office/powerpoint/2010/main" val="10989396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6630" y="716975"/>
            <a:ext cx="5244488" cy="3629551"/>
          </a:xfrm>
        </p:spPr>
        <p:txBody>
          <a:bodyPr/>
          <a:lstStyle/>
          <a:p>
            <a:r>
              <a:rPr lang="en-US" dirty="0">
                <a:solidFill>
                  <a:srgbClr val="000000"/>
                </a:solidFill>
                <a:latin typeface="Calibri"/>
                <a:cs typeface="Calibri"/>
              </a:rPr>
              <a:t>Near-Earth asteroids (NEAs) have caused recent and ancient global catastrophes </a:t>
            </a:r>
            <a:endParaRPr lang="en-US" dirty="0">
              <a:solidFill>
                <a:srgbClr val="000000"/>
              </a:solidFill>
            </a:endParaRPr>
          </a:p>
          <a:p>
            <a:pPr lvl="1"/>
            <a:r>
              <a:rPr lang="en-US" dirty="0">
                <a:solidFill>
                  <a:srgbClr val="000000"/>
                </a:solidFill>
                <a:latin typeface="Calibri"/>
                <a:cs typeface="Calibri"/>
              </a:rPr>
              <a:t>LLNL scientists research ways to prevent NEAs using methods known as asteroid deflection </a:t>
            </a:r>
          </a:p>
          <a:p>
            <a:pPr lvl="1"/>
            <a:r>
              <a:rPr lang="en-US" dirty="0">
                <a:solidFill>
                  <a:srgbClr val="000000"/>
                </a:solidFill>
                <a:latin typeface="Calibri"/>
                <a:cs typeface="Calibri"/>
              </a:rPr>
              <a:t>Joint NASA-LLNL research modelled various asteroid deflection methods (</a:t>
            </a:r>
            <a:r>
              <a:rPr lang="en-US" dirty="0">
                <a:solidFill>
                  <a:srgbClr val="FF0000"/>
                </a:solidFill>
                <a:latin typeface="Calibri"/>
                <a:cs typeface="Calibri"/>
              </a:rPr>
              <a:t>NASA's DART mission</a:t>
            </a:r>
            <a:r>
              <a:rPr lang="en-US" dirty="0">
                <a:solidFill>
                  <a:srgbClr val="000000"/>
                </a:solidFill>
                <a:latin typeface="Calibri"/>
                <a:cs typeface="Calibri"/>
              </a:rPr>
              <a:t>)</a:t>
            </a:r>
            <a:endParaRPr lang="en-US" dirty="0">
              <a:latin typeface="Calibri"/>
              <a:cs typeface="Calibri"/>
            </a:endParaRPr>
          </a:p>
          <a:p>
            <a:r>
              <a:rPr lang="en-US" dirty="0">
                <a:solidFill>
                  <a:srgbClr val="FF0000"/>
                </a:solidFill>
                <a:latin typeface="Calibri"/>
                <a:cs typeface="Calibri"/>
              </a:rPr>
              <a:t>MVAPICH2 </a:t>
            </a:r>
            <a:r>
              <a:rPr lang="en-US" dirty="0">
                <a:solidFill>
                  <a:srgbClr val="000000"/>
                </a:solidFill>
                <a:latin typeface="Calibri"/>
                <a:cs typeface="Calibri"/>
              </a:rPr>
              <a:t>lived at the core of the (</a:t>
            </a:r>
            <a:r>
              <a:rPr lang="en-US" dirty="0">
                <a:solidFill>
                  <a:srgbClr val="FF0000"/>
                </a:solidFill>
                <a:latin typeface="Calibri"/>
                <a:cs typeface="Calibri"/>
              </a:rPr>
              <a:t>NASA-DART mission</a:t>
            </a:r>
            <a:r>
              <a:rPr lang="en-US" dirty="0">
                <a:solidFill>
                  <a:srgbClr val="000000"/>
                </a:solidFill>
                <a:latin typeface="Calibri"/>
                <a:cs typeface="Calibri"/>
              </a:rPr>
              <a:t>) and enabled scalability </a:t>
            </a:r>
          </a:p>
          <a:p>
            <a:pPr lvl="1"/>
            <a:r>
              <a:rPr lang="en-US" dirty="0">
                <a:latin typeface="Calibri"/>
                <a:cs typeface="Calibri"/>
              </a:rPr>
              <a:t>Underneath large-scale hydrodynamical and gravitational simulations required to compute the impact such as Spheral models</a:t>
            </a:r>
            <a:endParaRPr lang="en-US" dirty="0"/>
          </a:p>
        </p:txBody>
      </p:sp>
      <p:sp>
        <p:nvSpPr>
          <p:cNvPr id="2" name="Title 1"/>
          <p:cNvSpPr>
            <a:spLocks noGrp="1"/>
          </p:cNvSpPr>
          <p:nvPr>
            <p:ph type="title"/>
          </p:nvPr>
        </p:nvSpPr>
        <p:spPr>
          <a:xfrm>
            <a:off x="250189" y="137399"/>
            <a:ext cx="8096595" cy="579576"/>
          </a:xfrm>
        </p:spPr>
        <p:txBody>
          <a:bodyPr lIns="91440" tIns="45720" rIns="91440" bIns="45720" anchor="t"/>
          <a:lstStyle/>
          <a:p>
            <a:r>
              <a:rPr lang="en-US" altLang="zh-CN" dirty="0">
                <a:latin typeface="Calibri"/>
                <a:ea typeface="宋体"/>
                <a:cs typeface="Calibri"/>
              </a:rPr>
              <a:t>MVAPICH2 enabling life-changing NASA's DART mission</a:t>
            </a:r>
            <a:br>
              <a:rPr lang="en-US" altLang="zh-CN" dirty="0">
                <a:latin typeface="Calibri"/>
                <a:ea typeface="宋体"/>
                <a:cs typeface="Calibri"/>
              </a:rPr>
            </a:br>
            <a:endParaRPr lang="en-US" dirty="0"/>
          </a:p>
        </p:txBody>
      </p:sp>
      <p:pic>
        <p:nvPicPr>
          <p:cNvPr id="4" name="Picture 4" descr="Graphical user interface, website&#10;&#10;Description automatically generated">
            <a:extLst>
              <a:ext uri="{FF2B5EF4-FFF2-40B4-BE49-F238E27FC236}">
                <a16:creationId xmlns:a16="http://schemas.microsoft.com/office/drawing/2014/main" id="{25C033A8-5F47-4BFE-B207-B2FF8EF93630}"/>
              </a:ext>
            </a:extLst>
          </p:cNvPr>
          <p:cNvPicPr>
            <a:picLocks noChangeAspect="1"/>
          </p:cNvPicPr>
          <p:nvPr/>
        </p:nvPicPr>
        <p:blipFill>
          <a:blip r:embed="rId3"/>
          <a:stretch>
            <a:fillRect/>
          </a:stretch>
        </p:blipFill>
        <p:spPr>
          <a:xfrm>
            <a:off x="5311659" y="1781795"/>
            <a:ext cx="2206715" cy="2249654"/>
          </a:xfrm>
          <a:prstGeom prst="rect">
            <a:avLst/>
          </a:prstGeom>
        </p:spPr>
      </p:pic>
      <p:sp>
        <p:nvSpPr>
          <p:cNvPr id="17" name="Content Placeholder 2">
            <a:extLst>
              <a:ext uri="{FF2B5EF4-FFF2-40B4-BE49-F238E27FC236}">
                <a16:creationId xmlns:a16="http://schemas.microsoft.com/office/drawing/2014/main" id="{F8798EB6-2C78-B795-E012-0DB8B3E1554C}"/>
              </a:ext>
            </a:extLst>
          </p:cNvPr>
          <p:cNvSpPr txBox="1">
            <a:spLocks/>
          </p:cNvSpPr>
          <p:nvPr/>
        </p:nvSpPr>
        <p:spPr bwMode="auto">
          <a:xfrm>
            <a:off x="5495255" y="3935960"/>
            <a:ext cx="3258179" cy="1148405"/>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lnSpc>
                <a:spcPct val="120000"/>
              </a:lnSpc>
              <a:spcBef>
                <a:spcPct val="20000"/>
              </a:spcBef>
              <a:spcAft>
                <a:spcPct val="0"/>
              </a:spcAft>
              <a:buChar char="•"/>
              <a:defRPr kumimoji="1" lang="en-US" sz="1800">
                <a:solidFill>
                  <a:schemeClr val="tx1"/>
                </a:solidFill>
                <a:latin typeface="Calibri" pitchFamily="34" charset="0"/>
                <a:ea typeface="+mn-ea"/>
                <a:cs typeface="Calibri" pitchFamily="34" charset="0"/>
              </a:defRPr>
            </a:lvl1pPr>
            <a:lvl2pPr marL="742950" indent="-285750" algn="l" rtl="0" eaLnBrk="0" fontAlgn="base" hangingPunct="0">
              <a:lnSpc>
                <a:spcPct val="120000"/>
              </a:lnSpc>
              <a:spcBef>
                <a:spcPct val="20000"/>
              </a:spcBef>
              <a:spcAft>
                <a:spcPct val="0"/>
              </a:spcAft>
              <a:buChar char="–"/>
              <a:defRPr kumimoji="1" sz="1600">
                <a:solidFill>
                  <a:schemeClr val="tx1"/>
                </a:solidFill>
                <a:latin typeface="Calibri" pitchFamily="34" charset="0"/>
                <a:cs typeface="Calibri" pitchFamily="34" charset="0"/>
              </a:defRPr>
            </a:lvl2pPr>
            <a:lvl3pPr marL="1143000" indent="-228600" algn="l" rtl="0" eaLnBrk="0" fontAlgn="base" hangingPunct="0">
              <a:lnSpc>
                <a:spcPct val="120000"/>
              </a:lnSpc>
              <a:spcBef>
                <a:spcPct val="20000"/>
              </a:spcBef>
              <a:spcAft>
                <a:spcPct val="0"/>
              </a:spcAft>
              <a:buChar char="•"/>
              <a:defRPr kumimoji="1" sz="1400">
                <a:solidFill>
                  <a:schemeClr val="tx1"/>
                </a:solidFill>
                <a:latin typeface="Calibri" pitchFamily="34" charset="0"/>
                <a:cs typeface="Calibri" pitchFamily="34" charset="0"/>
              </a:defRPr>
            </a:lvl3pPr>
            <a:lvl4pPr marL="1600200" indent="-228600" algn="l" rtl="0" eaLnBrk="0" fontAlgn="base" hangingPunct="0">
              <a:lnSpc>
                <a:spcPct val="120000"/>
              </a:lnSpc>
              <a:spcBef>
                <a:spcPct val="20000"/>
              </a:spcBef>
              <a:spcAft>
                <a:spcPct val="0"/>
              </a:spcAft>
              <a:buChar char="–"/>
              <a:defRPr kumimoji="1" sz="1400">
                <a:solidFill>
                  <a:schemeClr val="tx1"/>
                </a:solidFill>
                <a:latin typeface="Calibri" pitchFamily="34" charset="0"/>
                <a:cs typeface="Calibri" pitchFamily="34" charset="0"/>
              </a:defRPr>
            </a:lvl4pPr>
            <a:lvl5pPr marL="2057400" indent="-228600" algn="l" rtl="0" eaLnBrk="0" fontAlgn="base" hangingPunct="0">
              <a:lnSpc>
                <a:spcPct val="120000"/>
              </a:lnSpc>
              <a:spcBef>
                <a:spcPct val="20000"/>
              </a:spcBef>
              <a:spcAft>
                <a:spcPct val="0"/>
              </a:spcAft>
              <a:buChar char="•"/>
              <a:defRPr kumimoji="1" sz="1400">
                <a:solidFill>
                  <a:schemeClr val="tx1"/>
                </a:solidFill>
                <a:latin typeface="Calibri" pitchFamily="34" charset="0"/>
                <a:cs typeface="Calibri" pitchFamily="34" charset="0"/>
              </a:defRPr>
            </a:lvl5pPr>
            <a:lvl6pPr marL="2514600" indent="-228600" algn="l" rtl="0" eaLnBrk="0" fontAlgn="base" hangingPunct="0">
              <a:spcBef>
                <a:spcPct val="20000"/>
              </a:spcBef>
              <a:spcAft>
                <a:spcPct val="0"/>
              </a:spcAft>
              <a:buChar char="•"/>
              <a:defRPr kumimoji="1" sz="1600">
                <a:solidFill>
                  <a:schemeClr val="tx1"/>
                </a:solidFill>
                <a:latin typeface="+mn-lt"/>
              </a:defRPr>
            </a:lvl6pPr>
            <a:lvl7pPr marL="2971800" indent="-228600" algn="l" rtl="0" eaLnBrk="0" fontAlgn="base" hangingPunct="0">
              <a:spcBef>
                <a:spcPct val="20000"/>
              </a:spcBef>
              <a:spcAft>
                <a:spcPct val="0"/>
              </a:spcAft>
              <a:buChar char="•"/>
              <a:defRPr kumimoji="1" sz="1600">
                <a:solidFill>
                  <a:schemeClr val="tx1"/>
                </a:solidFill>
                <a:latin typeface="+mn-lt"/>
              </a:defRPr>
            </a:lvl7pPr>
            <a:lvl8pPr marL="3429000" indent="-228600" algn="l" rtl="0" eaLnBrk="0" fontAlgn="base" hangingPunct="0">
              <a:spcBef>
                <a:spcPct val="20000"/>
              </a:spcBef>
              <a:spcAft>
                <a:spcPct val="0"/>
              </a:spcAft>
              <a:buChar char="•"/>
              <a:defRPr kumimoji="1" sz="1600">
                <a:solidFill>
                  <a:schemeClr val="tx1"/>
                </a:solidFill>
                <a:latin typeface="+mn-lt"/>
              </a:defRPr>
            </a:lvl8pPr>
            <a:lvl9pPr marL="3886200" indent="-228600" algn="l" rtl="0" eaLnBrk="0" fontAlgn="base" hangingPunct="0">
              <a:spcBef>
                <a:spcPct val="20000"/>
              </a:spcBef>
              <a:spcAft>
                <a:spcPct val="0"/>
              </a:spcAft>
              <a:buChar char="•"/>
              <a:defRPr kumimoji="1" sz="1600">
                <a:solidFill>
                  <a:schemeClr val="tx1"/>
                </a:solidFill>
                <a:latin typeface="+mn-lt"/>
              </a:defRPr>
            </a:lvl9pPr>
          </a:lstStyle>
          <a:p>
            <a:pPr marL="0" indent="0">
              <a:lnSpc>
                <a:spcPct val="100000"/>
              </a:lnSpc>
              <a:spcBef>
                <a:spcPts val="0"/>
              </a:spcBef>
              <a:spcAft>
                <a:spcPts val="0"/>
              </a:spcAft>
            </a:pPr>
            <a:r>
              <a:rPr lang="en-US" sz="800" b="0" kern="0" dirty="0">
                <a:latin typeface="Calibri"/>
                <a:cs typeface="Calibri"/>
                <a:hlinkClick r:id="rId4"/>
              </a:rPr>
              <a:t>https://twitter.com/NASA/status/1574539270987173903?s=20&amp;t=u_4wIV9Cui2xyn9QLj286Q</a:t>
            </a:r>
            <a:endParaRPr lang="en-US" sz="800" b="0" kern="0" dirty="0">
              <a:latin typeface="Calibri"/>
              <a:cs typeface="Calibri"/>
            </a:endParaRPr>
          </a:p>
          <a:p>
            <a:pPr marL="0" indent="0">
              <a:lnSpc>
                <a:spcPct val="100000"/>
              </a:lnSpc>
              <a:spcBef>
                <a:spcPts val="0"/>
              </a:spcBef>
              <a:spcAft>
                <a:spcPts val="0"/>
              </a:spcAft>
            </a:pPr>
            <a:endParaRPr lang="en-US" sz="800" b="0" kern="0" dirty="0">
              <a:latin typeface="Calibri"/>
              <a:cs typeface="Calibri"/>
            </a:endParaRPr>
          </a:p>
          <a:p>
            <a:pPr marL="0" indent="0">
              <a:lnSpc>
                <a:spcPct val="100000"/>
              </a:lnSpc>
              <a:spcBef>
                <a:spcPts val="0"/>
              </a:spcBef>
              <a:spcAft>
                <a:spcPts val="0"/>
              </a:spcAft>
            </a:pPr>
            <a:r>
              <a:rPr lang="en-US" sz="800" b="0" kern="0" dirty="0">
                <a:latin typeface="Calibri"/>
                <a:cs typeface="Calibri"/>
                <a:hlinkClick r:id="rId5"/>
              </a:rPr>
              <a:t>https://www.cbsnews.com/sanfrancisco/news/i-just-could-not-believe-it-livermore-team-celebrates-nasas-historic-strike-on-distant-asteroid/</a:t>
            </a:r>
            <a:endParaRPr lang="en-US" sz="800" dirty="0"/>
          </a:p>
          <a:p>
            <a:pPr marL="0" indent="0">
              <a:lnSpc>
                <a:spcPct val="100000"/>
              </a:lnSpc>
              <a:spcBef>
                <a:spcPts val="0"/>
              </a:spcBef>
              <a:spcAft>
                <a:spcPts val="0"/>
              </a:spcAft>
              <a:buNone/>
            </a:pPr>
            <a:endParaRPr lang="en-US" sz="800" b="0" kern="0" dirty="0">
              <a:latin typeface="Calibri"/>
              <a:cs typeface="Calibri"/>
            </a:endParaRPr>
          </a:p>
          <a:p>
            <a:pPr marL="0" indent="0">
              <a:lnSpc>
                <a:spcPct val="100000"/>
              </a:lnSpc>
              <a:spcBef>
                <a:spcPts val="0"/>
              </a:spcBef>
              <a:spcAft>
                <a:spcPts val="0"/>
              </a:spcAft>
            </a:pPr>
            <a:r>
              <a:rPr lang="en-US" sz="800" b="0" dirty="0">
                <a:latin typeface="Calibri"/>
                <a:cs typeface="Calibri"/>
                <a:hlinkClick r:id="rId6"/>
              </a:rPr>
              <a:t>http://mug.mvapich.cse.ohio-state.edu/static/media/mug/presentations/18/moody-mug-18.pdf</a:t>
            </a:r>
            <a:endParaRPr lang="en-US" sz="800" dirty="0">
              <a:latin typeface="Calibri"/>
              <a:cs typeface="Calibri"/>
            </a:endParaRPr>
          </a:p>
          <a:p>
            <a:pPr marL="0" indent="0">
              <a:lnSpc>
                <a:spcPct val="50000"/>
              </a:lnSpc>
              <a:spcBef>
                <a:spcPts val="0"/>
              </a:spcBef>
              <a:spcAft>
                <a:spcPts val="0"/>
              </a:spcAft>
              <a:buFontTx/>
              <a:buChar char="•"/>
            </a:pPr>
            <a:endParaRPr lang="en-US" sz="800" b="0" kern="0" dirty="0">
              <a:latin typeface="Calibri"/>
              <a:cs typeface="Calibri"/>
            </a:endParaRPr>
          </a:p>
          <a:p>
            <a:pPr>
              <a:lnSpc>
                <a:spcPct val="50000"/>
              </a:lnSpc>
              <a:buFont typeface="Arial"/>
              <a:buChar char="•"/>
            </a:pPr>
            <a:endParaRPr lang="en-US" sz="800" b="0" kern="0" dirty="0">
              <a:latin typeface="Calibri"/>
              <a:cs typeface="Calibri"/>
            </a:endParaRPr>
          </a:p>
        </p:txBody>
      </p:sp>
      <p:pic>
        <p:nvPicPr>
          <p:cNvPr id="18" name="Picture 18" descr="A picture containing text, sign, black, night sky&#10;&#10;Description automatically generated">
            <a:extLst>
              <a:ext uri="{FF2B5EF4-FFF2-40B4-BE49-F238E27FC236}">
                <a16:creationId xmlns:a16="http://schemas.microsoft.com/office/drawing/2014/main" id="{EC0FDA8E-8687-B056-2C13-3469FC6841DC}"/>
              </a:ext>
            </a:extLst>
          </p:cNvPr>
          <p:cNvPicPr>
            <a:picLocks noChangeAspect="1"/>
          </p:cNvPicPr>
          <p:nvPr/>
        </p:nvPicPr>
        <p:blipFill>
          <a:blip r:embed="rId7"/>
          <a:stretch>
            <a:fillRect/>
          </a:stretch>
        </p:blipFill>
        <p:spPr>
          <a:xfrm>
            <a:off x="6943029" y="567418"/>
            <a:ext cx="2122914" cy="1436916"/>
          </a:xfrm>
          <a:prstGeom prst="rect">
            <a:avLst/>
          </a:prstGeom>
        </p:spPr>
      </p:pic>
    </p:spTree>
    <p:extLst>
      <p:ext uri="{BB962C8B-B14F-4D97-AF65-F5344CB8AC3E}">
        <p14:creationId xmlns:p14="http://schemas.microsoft.com/office/powerpoint/2010/main" val="28338582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03412" y="1257446"/>
            <a:ext cx="8108577" cy="2497047"/>
          </a:xfrm>
        </p:spPr>
        <p:txBody>
          <a:bodyPr>
            <a:normAutofit/>
          </a:bodyPr>
          <a:lstStyle/>
          <a:p>
            <a:pPr marL="0" indent="0" algn="ctr">
              <a:buNone/>
            </a:pPr>
            <a:r>
              <a:rPr lang="en-US" sz="2800" b="1" i="1" dirty="0">
                <a:solidFill>
                  <a:schemeClr val="bg1">
                    <a:lumMod val="40000"/>
                    <a:lumOff val="60000"/>
                  </a:schemeClr>
                </a:solidFill>
              </a:rPr>
              <a:t>How to design </a:t>
            </a:r>
            <a:r>
              <a:rPr lang="en-US" sz="2800" b="1" i="1" dirty="0">
                <a:solidFill>
                  <a:schemeClr val="tx2"/>
                </a:solidFill>
              </a:rPr>
              <a:t>high-performance and scalable middleware </a:t>
            </a:r>
            <a:r>
              <a:rPr lang="en-US" sz="2800" b="1" i="1" dirty="0">
                <a:solidFill>
                  <a:schemeClr val="bg1">
                    <a:lumMod val="40000"/>
                    <a:lumOff val="60000"/>
                  </a:schemeClr>
                </a:solidFill>
              </a:rPr>
              <a:t>while taking advantage of </a:t>
            </a:r>
            <a:r>
              <a:rPr lang="en-US" sz="2800" b="1" i="1" dirty="0">
                <a:solidFill>
                  <a:schemeClr val="tx2"/>
                </a:solidFill>
              </a:rPr>
              <a:t>heterogeneous (CPU + GPU + DPU/IPU (xPU)) HPC and Cloud resources</a:t>
            </a:r>
            <a:r>
              <a:rPr lang="en-US" sz="2800" b="1" i="1" dirty="0">
                <a:solidFill>
                  <a:schemeClr val="bg1">
                    <a:lumMod val="40000"/>
                    <a:lumOff val="60000"/>
                  </a:schemeClr>
                </a:solidFill>
              </a:rPr>
              <a:t>?</a:t>
            </a:r>
          </a:p>
        </p:txBody>
      </p:sp>
      <p:sp>
        <p:nvSpPr>
          <p:cNvPr id="3" name="Title 2"/>
          <p:cNvSpPr>
            <a:spLocks noGrp="1"/>
          </p:cNvSpPr>
          <p:nvPr>
            <p:ph type="title"/>
          </p:nvPr>
        </p:nvSpPr>
        <p:spPr>
          <a:xfrm>
            <a:off x="275626" y="215606"/>
            <a:ext cx="8236363" cy="579576"/>
          </a:xfrm>
        </p:spPr>
        <p:txBody>
          <a:bodyPr/>
          <a:lstStyle/>
          <a:p>
            <a:r>
              <a:rPr lang="en-US" dirty="0"/>
              <a:t>Broad Challenge: </a:t>
            </a:r>
          </a:p>
        </p:txBody>
      </p:sp>
    </p:spTree>
    <p:extLst>
      <p:ext uri="{BB962C8B-B14F-4D97-AF65-F5344CB8AC3E}">
        <p14:creationId xmlns:p14="http://schemas.microsoft.com/office/powerpoint/2010/main" val="1861240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C2BB6EE-9918-49F4-9F4D-A13E2BEBCEAC}"/>
              </a:ext>
            </a:extLst>
          </p:cNvPr>
          <p:cNvSpPr>
            <a:spLocks noGrp="1"/>
          </p:cNvSpPr>
          <p:nvPr>
            <p:ph idx="1"/>
          </p:nvPr>
        </p:nvSpPr>
        <p:spPr>
          <a:xfrm>
            <a:off x="273035" y="744758"/>
            <a:ext cx="5429072" cy="2053934"/>
          </a:xfrm>
        </p:spPr>
        <p:txBody>
          <a:bodyPr/>
          <a:lstStyle/>
          <a:p>
            <a:r>
              <a:rPr lang="en-US" sz="1600" dirty="0"/>
              <a:t> LLNL’s National Ignition Facility (NIF) conducted the first controlled fusion experiment in history![1]</a:t>
            </a:r>
          </a:p>
          <a:p>
            <a:r>
              <a:rPr lang="en-US" sz="1600" dirty="0"/>
              <a:t>MVAPICH, being the default MPI library on the LLNL systems, has been enabling the thousands of simulation jobs that have led to this amazing achievement!</a:t>
            </a:r>
          </a:p>
          <a:p>
            <a:r>
              <a:rPr lang="en-US" sz="1100" dirty="0">
                <a:solidFill>
                  <a:schemeClr val="bg1">
                    <a:lumMod val="60000"/>
                    <a:lumOff val="40000"/>
                  </a:schemeClr>
                </a:solidFill>
              </a:rPr>
              <a:t>[1] https://www.llnl.gov/news/national-ignition-facility-achieves-fusion-ignition</a:t>
            </a:r>
          </a:p>
        </p:txBody>
      </p:sp>
      <p:sp>
        <p:nvSpPr>
          <p:cNvPr id="3" name="Title 2">
            <a:extLst>
              <a:ext uri="{FF2B5EF4-FFF2-40B4-BE49-F238E27FC236}">
                <a16:creationId xmlns:a16="http://schemas.microsoft.com/office/drawing/2014/main" id="{6C9872A5-5C49-4E69-B9C4-07C0C0B1E8CD}"/>
              </a:ext>
            </a:extLst>
          </p:cNvPr>
          <p:cNvSpPr>
            <a:spLocks noGrp="1"/>
          </p:cNvSpPr>
          <p:nvPr>
            <p:ph type="title"/>
          </p:nvPr>
        </p:nvSpPr>
        <p:spPr/>
        <p:txBody>
          <a:bodyPr/>
          <a:lstStyle/>
          <a:p>
            <a:r>
              <a:rPr lang="en-US" altLang="zh-CN" dirty="0">
                <a:latin typeface="Calibri"/>
                <a:ea typeface="宋体"/>
                <a:cs typeface="Calibri"/>
              </a:rPr>
              <a:t>MVAPICH2 enabling Nuclear Fusion Research</a:t>
            </a:r>
            <a:endParaRPr lang="en-US" dirty="0"/>
          </a:p>
        </p:txBody>
      </p:sp>
      <p:pic>
        <p:nvPicPr>
          <p:cNvPr id="1026" name="Picture 2" descr="X-rays 121322">
            <a:extLst>
              <a:ext uri="{FF2B5EF4-FFF2-40B4-BE49-F238E27FC236}">
                <a16:creationId xmlns:a16="http://schemas.microsoft.com/office/drawing/2014/main" id="{DB077819-C72C-4BCE-A38B-E5BC3706CD9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11931" y="2837193"/>
            <a:ext cx="2629194" cy="167293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hlraum 121322">
            <a:extLst>
              <a:ext uri="{FF2B5EF4-FFF2-40B4-BE49-F238E27FC236}">
                <a16:creationId xmlns:a16="http://schemas.microsoft.com/office/drawing/2014/main" id="{1A4C3414-4EA8-4C72-8D2E-A527B219D61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18073" y="2837193"/>
            <a:ext cx="2507854" cy="167293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arget chamber 121322">
            <a:extLst>
              <a:ext uri="{FF2B5EF4-FFF2-40B4-BE49-F238E27FC236}">
                <a16:creationId xmlns:a16="http://schemas.microsoft.com/office/drawing/2014/main" id="{161B0932-D414-4091-9D8D-2EAFA80026F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3188" y="2837194"/>
            <a:ext cx="2507853" cy="167293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gnition graphic 12_13_2022">
            <a:extLst>
              <a:ext uri="{FF2B5EF4-FFF2-40B4-BE49-F238E27FC236}">
                <a16:creationId xmlns:a16="http://schemas.microsoft.com/office/drawing/2014/main" id="{CC8A1F91-79FD-4C49-8664-8B6F6F6E0E9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95109" y="782794"/>
            <a:ext cx="2975856" cy="1672935"/>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a:extLst>
              <a:ext uri="{FF2B5EF4-FFF2-40B4-BE49-F238E27FC236}">
                <a16:creationId xmlns:a16="http://schemas.microsoft.com/office/drawing/2014/main" id="{98019A2F-6555-485D-AD61-5C6956A4AD02}"/>
              </a:ext>
            </a:extLst>
          </p:cNvPr>
          <p:cNvSpPr txBox="1">
            <a:spLocks/>
          </p:cNvSpPr>
          <p:nvPr/>
        </p:nvSpPr>
        <p:spPr bwMode="auto">
          <a:xfrm>
            <a:off x="117172" y="4521893"/>
            <a:ext cx="3024050" cy="442583"/>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lnSpc>
                <a:spcPct val="120000"/>
              </a:lnSpc>
              <a:spcBef>
                <a:spcPct val="20000"/>
              </a:spcBef>
              <a:spcAft>
                <a:spcPct val="0"/>
              </a:spcAft>
              <a:buChar char="•"/>
              <a:defRPr kumimoji="1" lang="en-US" sz="1800">
                <a:solidFill>
                  <a:schemeClr val="tx1"/>
                </a:solidFill>
                <a:latin typeface="Calibri" pitchFamily="34" charset="0"/>
                <a:ea typeface="+mn-ea"/>
                <a:cs typeface="Calibri" pitchFamily="34" charset="0"/>
              </a:defRPr>
            </a:lvl1pPr>
            <a:lvl2pPr marL="742950" indent="-285750" algn="l" rtl="0" eaLnBrk="0" fontAlgn="base" hangingPunct="0">
              <a:lnSpc>
                <a:spcPct val="120000"/>
              </a:lnSpc>
              <a:spcBef>
                <a:spcPct val="20000"/>
              </a:spcBef>
              <a:spcAft>
                <a:spcPct val="0"/>
              </a:spcAft>
              <a:buChar char="–"/>
              <a:defRPr kumimoji="1" sz="1600">
                <a:solidFill>
                  <a:schemeClr val="tx1"/>
                </a:solidFill>
                <a:latin typeface="Calibri" pitchFamily="34" charset="0"/>
                <a:cs typeface="Calibri" pitchFamily="34" charset="0"/>
              </a:defRPr>
            </a:lvl2pPr>
            <a:lvl3pPr marL="1143000" indent="-228600" algn="l" rtl="0" eaLnBrk="0" fontAlgn="base" hangingPunct="0">
              <a:lnSpc>
                <a:spcPct val="120000"/>
              </a:lnSpc>
              <a:spcBef>
                <a:spcPct val="20000"/>
              </a:spcBef>
              <a:spcAft>
                <a:spcPct val="0"/>
              </a:spcAft>
              <a:buChar char="•"/>
              <a:defRPr kumimoji="1" sz="1400">
                <a:solidFill>
                  <a:schemeClr val="tx1"/>
                </a:solidFill>
                <a:latin typeface="Calibri" pitchFamily="34" charset="0"/>
                <a:cs typeface="Calibri" pitchFamily="34" charset="0"/>
              </a:defRPr>
            </a:lvl3pPr>
            <a:lvl4pPr marL="1600200" indent="-228600" algn="l" rtl="0" eaLnBrk="0" fontAlgn="base" hangingPunct="0">
              <a:lnSpc>
                <a:spcPct val="120000"/>
              </a:lnSpc>
              <a:spcBef>
                <a:spcPct val="20000"/>
              </a:spcBef>
              <a:spcAft>
                <a:spcPct val="0"/>
              </a:spcAft>
              <a:buChar char="–"/>
              <a:defRPr kumimoji="1" sz="1400">
                <a:solidFill>
                  <a:schemeClr val="tx1"/>
                </a:solidFill>
                <a:latin typeface="Calibri" pitchFamily="34" charset="0"/>
                <a:cs typeface="Calibri" pitchFamily="34" charset="0"/>
              </a:defRPr>
            </a:lvl4pPr>
            <a:lvl5pPr marL="2057400" indent="-228600" algn="l" rtl="0" eaLnBrk="0" fontAlgn="base" hangingPunct="0">
              <a:lnSpc>
                <a:spcPct val="120000"/>
              </a:lnSpc>
              <a:spcBef>
                <a:spcPct val="20000"/>
              </a:spcBef>
              <a:spcAft>
                <a:spcPct val="0"/>
              </a:spcAft>
              <a:buChar char="•"/>
              <a:defRPr kumimoji="1" sz="1400">
                <a:solidFill>
                  <a:schemeClr val="tx1"/>
                </a:solidFill>
                <a:latin typeface="Calibri" pitchFamily="34" charset="0"/>
                <a:cs typeface="Calibri" pitchFamily="34" charset="0"/>
              </a:defRPr>
            </a:lvl5pPr>
            <a:lvl6pPr marL="2514600" indent="-228600" algn="l" rtl="0" eaLnBrk="0" fontAlgn="base" hangingPunct="0">
              <a:spcBef>
                <a:spcPct val="20000"/>
              </a:spcBef>
              <a:spcAft>
                <a:spcPct val="0"/>
              </a:spcAft>
              <a:buChar char="•"/>
              <a:defRPr kumimoji="1" sz="1600">
                <a:solidFill>
                  <a:schemeClr val="tx1"/>
                </a:solidFill>
                <a:latin typeface="+mn-lt"/>
              </a:defRPr>
            </a:lvl6pPr>
            <a:lvl7pPr marL="2971800" indent="-228600" algn="l" rtl="0" eaLnBrk="0" fontAlgn="base" hangingPunct="0">
              <a:spcBef>
                <a:spcPct val="20000"/>
              </a:spcBef>
              <a:spcAft>
                <a:spcPct val="0"/>
              </a:spcAft>
              <a:buChar char="•"/>
              <a:defRPr kumimoji="1" sz="1600">
                <a:solidFill>
                  <a:schemeClr val="tx1"/>
                </a:solidFill>
                <a:latin typeface="+mn-lt"/>
              </a:defRPr>
            </a:lvl7pPr>
            <a:lvl8pPr marL="3429000" indent="-228600" algn="l" rtl="0" eaLnBrk="0" fontAlgn="base" hangingPunct="0">
              <a:spcBef>
                <a:spcPct val="20000"/>
              </a:spcBef>
              <a:spcAft>
                <a:spcPct val="0"/>
              </a:spcAft>
              <a:buChar char="•"/>
              <a:defRPr kumimoji="1" sz="1600">
                <a:solidFill>
                  <a:schemeClr val="tx1"/>
                </a:solidFill>
                <a:latin typeface="+mn-lt"/>
              </a:defRPr>
            </a:lvl8pPr>
            <a:lvl9pPr marL="3886200" indent="-228600" algn="l" rtl="0" eaLnBrk="0" fontAlgn="base" hangingPunct="0">
              <a:spcBef>
                <a:spcPct val="20000"/>
              </a:spcBef>
              <a:spcAft>
                <a:spcPct val="0"/>
              </a:spcAft>
              <a:buChar char="•"/>
              <a:defRPr kumimoji="1" sz="1600">
                <a:solidFill>
                  <a:schemeClr val="tx1"/>
                </a:solidFill>
                <a:latin typeface="+mn-lt"/>
              </a:defRPr>
            </a:lvl9pPr>
          </a:lstStyle>
          <a:p>
            <a:pPr marL="0" indent="0" algn="ctr">
              <a:lnSpc>
                <a:spcPct val="100000"/>
              </a:lnSpc>
              <a:spcBef>
                <a:spcPts val="0"/>
              </a:spcBef>
              <a:spcAft>
                <a:spcPts val="0"/>
              </a:spcAft>
              <a:buNone/>
            </a:pPr>
            <a:r>
              <a:rPr lang="en-US" sz="800" dirty="0">
                <a:solidFill>
                  <a:schemeClr val="bg1">
                    <a:lumMod val="40000"/>
                    <a:lumOff val="60000"/>
                  </a:schemeClr>
                </a:solidFill>
              </a:rPr>
              <a:t>The target chamber of LLNL’s National Ignition Facility, where 192 laser beams delivered more than 2 million joules of ultraviolet energy to a tiny fuel pellet to create fusion ignition on Dec. 5, 2022.</a:t>
            </a:r>
            <a:endParaRPr lang="en-US" sz="800" b="0" kern="0" dirty="0">
              <a:solidFill>
                <a:schemeClr val="bg1">
                  <a:lumMod val="40000"/>
                  <a:lumOff val="60000"/>
                </a:schemeClr>
              </a:solidFill>
              <a:latin typeface="Calibri"/>
              <a:cs typeface="Calibri"/>
            </a:endParaRPr>
          </a:p>
        </p:txBody>
      </p:sp>
      <p:sp>
        <p:nvSpPr>
          <p:cNvPr id="9" name="Content Placeholder 2">
            <a:extLst>
              <a:ext uri="{FF2B5EF4-FFF2-40B4-BE49-F238E27FC236}">
                <a16:creationId xmlns:a16="http://schemas.microsoft.com/office/drawing/2014/main" id="{FDDD9F70-4B97-42E3-86A1-7ACAA75D5213}"/>
              </a:ext>
            </a:extLst>
          </p:cNvPr>
          <p:cNvSpPr txBox="1">
            <a:spLocks/>
          </p:cNvSpPr>
          <p:nvPr/>
        </p:nvSpPr>
        <p:spPr bwMode="auto">
          <a:xfrm>
            <a:off x="3141222" y="4533657"/>
            <a:ext cx="2753887" cy="442583"/>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lnSpc>
                <a:spcPct val="120000"/>
              </a:lnSpc>
              <a:spcBef>
                <a:spcPct val="20000"/>
              </a:spcBef>
              <a:spcAft>
                <a:spcPct val="0"/>
              </a:spcAft>
              <a:buChar char="•"/>
              <a:defRPr kumimoji="1" lang="en-US" sz="1800">
                <a:solidFill>
                  <a:schemeClr val="tx1"/>
                </a:solidFill>
                <a:latin typeface="Calibri" pitchFamily="34" charset="0"/>
                <a:ea typeface="+mn-ea"/>
                <a:cs typeface="Calibri" pitchFamily="34" charset="0"/>
              </a:defRPr>
            </a:lvl1pPr>
            <a:lvl2pPr marL="742950" indent="-285750" algn="l" rtl="0" eaLnBrk="0" fontAlgn="base" hangingPunct="0">
              <a:lnSpc>
                <a:spcPct val="120000"/>
              </a:lnSpc>
              <a:spcBef>
                <a:spcPct val="20000"/>
              </a:spcBef>
              <a:spcAft>
                <a:spcPct val="0"/>
              </a:spcAft>
              <a:buChar char="–"/>
              <a:defRPr kumimoji="1" sz="1600">
                <a:solidFill>
                  <a:schemeClr val="tx1"/>
                </a:solidFill>
                <a:latin typeface="Calibri" pitchFamily="34" charset="0"/>
                <a:cs typeface="Calibri" pitchFamily="34" charset="0"/>
              </a:defRPr>
            </a:lvl2pPr>
            <a:lvl3pPr marL="1143000" indent="-228600" algn="l" rtl="0" eaLnBrk="0" fontAlgn="base" hangingPunct="0">
              <a:lnSpc>
                <a:spcPct val="120000"/>
              </a:lnSpc>
              <a:spcBef>
                <a:spcPct val="20000"/>
              </a:spcBef>
              <a:spcAft>
                <a:spcPct val="0"/>
              </a:spcAft>
              <a:buChar char="•"/>
              <a:defRPr kumimoji="1" sz="1400">
                <a:solidFill>
                  <a:schemeClr val="tx1"/>
                </a:solidFill>
                <a:latin typeface="Calibri" pitchFamily="34" charset="0"/>
                <a:cs typeface="Calibri" pitchFamily="34" charset="0"/>
              </a:defRPr>
            </a:lvl3pPr>
            <a:lvl4pPr marL="1600200" indent="-228600" algn="l" rtl="0" eaLnBrk="0" fontAlgn="base" hangingPunct="0">
              <a:lnSpc>
                <a:spcPct val="120000"/>
              </a:lnSpc>
              <a:spcBef>
                <a:spcPct val="20000"/>
              </a:spcBef>
              <a:spcAft>
                <a:spcPct val="0"/>
              </a:spcAft>
              <a:buChar char="–"/>
              <a:defRPr kumimoji="1" sz="1400">
                <a:solidFill>
                  <a:schemeClr val="tx1"/>
                </a:solidFill>
                <a:latin typeface="Calibri" pitchFamily="34" charset="0"/>
                <a:cs typeface="Calibri" pitchFamily="34" charset="0"/>
              </a:defRPr>
            </a:lvl4pPr>
            <a:lvl5pPr marL="2057400" indent="-228600" algn="l" rtl="0" eaLnBrk="0" fontAlgn="base" hangingPunct="0">
              <a:lnSpc>
                <a:spcPct val="120000"/>
              </a:lnSpc>
              <a:spcBef>
                <a:spcPct val="20000"/>
              </a:spcBef>
              <a:spcAft>
                <a:spcPct val="0"/>
              </a:spcAft>
              <a:buChar char="•"/>
              <a:defRPr kumimoji="1" sz="1400">
                <a:solidFill>
                  <a:schemeClr val="tx1"/>
                </a:solidFill>
                <a:latin typeface="Calibri" pitchFamily="34" charset="0"/>
                <a:cs typeface="Calibri" pitchFamily="34" charset="0"/>
              </a:defRPr>
            </a:lvl5pPr>
            <a:lvl6pPr marL="2514600" indent="-228600" algn="l" rtl="0" eaLnBrk="0" fontAlgn="base" hangingPunct="0">
              <a:spcBef>
                <a:spcPct val="20000"/>
              </a:spcBef>
              <a:spcAft>
                <a:spcPct val="0"/>
              </a:spcAft>
              <a:buChar char="•"/>
              <a:defRPr kumimoji="1" sz="1600">
                <a:solidFill>
                  <a:schemeClr val="tx1"/>
                </a:solidFill>
                <a:latin typeface="+mn-lt"/>
              </a:defRPr>
            </a:lvl6pPr>
            <a:lvl7pPr marL="2971800" indent="-228600" algn="l" rtl="0" eaLnBrk="0" fontAlgn="base" hangingPunct="0">
              <a:spcBef>
                <a:spcPct val="20000"/>
              </a:spcBef>
              <a:spcAft>
                <a:spcPct val="0"/>
              </a:spcAft>
              <a:buChar char="•"/>
              <a:defRPr kumimoji="1" sz="1600">
                <a:solidFill>
                  <a:schemeClr val="tx1"/>
                </a:solidFill>
                <a:latin typeface="+mn-lt"/>
              </a:defRPr>
            </a:lvl7pPr>
            <a:lvl8pPr marL="3429000" indent="-228600" algn="l" rtl="0" eaLnBrk="0" fontAlgn="base" hangingPunct="0">
              <a:spcBef>
                <a:spcPct val="20000"/>
              </a:spcBef>
              <a:spcAft>
                <a:spcPct val="0"/>
              </a:spcAft>
              <a:buChar char="•"/>
              <a:defRPr kumimoji="1" sz="1600">
                <a:solidFill>
                  <a:schemeClr val="tx1"/>
                </a:solidFill>
                <a:latin typeface="+mn-lt"/>
              </a:defRPr>
            </a:lvl8pPr>
            <a:lvl9pPr marL="3886200" indent="-228600" algn="l" rtl="0" eaLnBrk="0" fontAlgn="base" hangingPunct="0">
              <a:spcBef>
                <a:spcPct val="20000"/>
              </a:spcBef>
              <a:spcAft>
                <a:spcPct val="0"/>
              </a:spcAft>
              <a:buChar char="•"/>
              <a:defRPr kumimoji="1" sz="1600">
                <a:solidFill>
                  <a:schemeClr val="tx1"/>
                </a:solidFill>
                <a:latin typeface="+mn-lt"/>
              </a:defRPr>
            </a:lvl9pPr>
          </a:lstStyle>
          <a:p>
            <a:pPr marL="0" indent="0" algn="ctr">
              <a:lnSpc>
                <a:spcPct val="100000"/>
              </a:lnSpc>
              <a:spcBef>
                <a:spcPts val="0"/>
              </a:spcBef>
              <a:spcAft>
                <a:spcPts val="0"/>
              </a:spcAft>
              <a:buNone/>
            </a:pPr>
            <a:r>
              <a:rPr lang="en-US" sz="800" dirty="0">
                <a:solidFill>
                  <a:schemeClr val="bg1">
                    <a:lumMod val="40000"/>
                    <a:lumOff val="60000"/>
                  </a:schemeClr>
                </a:solidFill>
              </a:rPr>
              <a:t>The hohlraum that houses the type of cryogenic target used to achieve ignition on Dec. 5, 2022, at LLNL’s National Ignition Facility.</a:t>
            </a:r>
          </a:p>
        </p:txBody>
      </p:sp>
      <p:sp>
        <p:nvSpPr>
          <p:cNvPr id="10" name="Content Placeholder 2">
            <a:extLst>
              <a:ext uri="{FF2B5EF4-FFF2-40B4-BE49-F238E27FC236}">
                <a16:creationId xmlns:a16="http://schemas.microsoft.com/office/drawing/2014/main" id="{8F7B501F-A3B1-4B75-BFEC-63C82C380398}"/>
              </a:ext>
            </a:extLst>
          </p:cNvPr>
          <p:cNvSpPr txBox="1">
            <a:spLocks/>
          </p:cNvSpPr>
          <p:nvPr/>
        </p:nvSpPr>
        <p:spPr bwMode="auto">
          <a:xfrm>
            <a:off x="5791292" y="4521893"/>
            <a:ext cx="3470473" cy="442583"/>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lnSpc>
                <a:spcPct val="120000"/>
              </a:lnSpc>
              <a:spcBef>
                <a:spcPct val="20000"/>
              </a:spcBef>
              <a:spcAft>
                <a:spcPct val="0"/>
              </a:spcAft>
              <a:buChar char="•"/>
              <a:defRPr kumimoji="1" lang="en-US" sz="1800">
                <a:solidFill>
                  <a:schemeClr val="tx1"/>
                </a:solidFill>
                <a:latin typeface="Calibri" pitchFamily="34" charset="0"/>
                <a:ea typeface="+mn-ea"/>
                <a:cs typeface="Calibri" pitchFamily="34" charset="0"/>
              </a:defRPr>
            </a:lvl1pPr>
            <a:lvl2pPr marL="742950" indent="-285750" algn="l" rtl="0" eaLnBrk="0" fontAlgn="base" hangingPunct="0">
              <a:lnSpc>
                <a:spcPct val="120000"/>
              </a:lnSpc>
              <a:spcBef>
                <a:spcPct val="20000"/>
              </a:spcBef>
              <a:spcAft>
                <a:spcPct val="0"/>
              </a:spcAft>
              <a:buChar char="–"/>
              <a:defRPr kumimoji="1" sz="1600">
                <a:solidFill>
                  <a:schemeClr val="tx1"/>
                </a:solidFill>
                <a:latin typeface="Calibri" pitchFamily="34" charset="0"/>
                <a:cs typeface="Calibri" pitchFamily="34" charset="0"/>
              </a:defRPr>
            </a:lvl2pPr>
            <a:lvl3pPr marL="1143000" indent="-228600" algn="l" rtl="0" eaLnBrk="0" fontAlgn="base" hangingPunct="0">
              <a:lnSpc>
                <a:spcPct val="120000"/>
              </a:lnSpc>
              <a:spcBef>
                <a:spcPct val="20000"/>
              </a:spcBef>
              <a:spcAft>
                <a:spcPct val="0"/>
              </a:spcAft>
              <a:buChar char="•"/>
              <a:defRPr kumimoji="1" sz="1400">
                <a:solidFill>
                  <a:schemeClr val="tx1"/>
                </a:solidFill>
                <a:latin typeface="Calibri" pitchFamily="34" charset="0"/>
                <a:cs typeface="Calibri" pitchFamily="34" charset="0"/>
              </a:defRPr>
            </a:lvl3pPr>
            <a:lvl4pPr marL="1600200" indent="-228600" algn="l" rtl="0" eaLnBrk="0" fontAlgn="base" hangingPunct="0">
              <a:lnSpc>
                <a:spcPct val="120000"/>
              </a:lnSpc>
              <a:spcBef>
                <a:spcPct val="20000"/>
              </a:spcBef>
              <a:spcAft>
                <a:spcPct val="0"/>
              </a:spcAft>
              <a:buChar char="–"/>
              <a:defRPr kumimoji="1" sz="1400">
                <a:solidFill>
                  <a:schemeClr val="tx1"/>
                </a:solidFill>
                <a:latin typeface="Calibri" pitchFamily="34" charset="0"/>
                <a:cs typeface="Calibri" pitchFamily="34" charset="0"/>
              </a:defRPr>
            </a:lvl4pPr>
            <a:lvl5pPr marL="2057400" indent="-228600" algn="l" rtl="0" eaLnBrk="0" fontAlgn="base" hangingPunct="0">
              <a:lnSpc>
                <a:spcPct val="120000"/>
              </a:lnSpc>
              <a:spcBef>
                <a:spcPct val="20000"/>
              </a:spcBef>
              <a:spcAft>
                <a:spcPct val="0"/>
              </a:spcAft>
              <a:buChar char="•"/>
              <a:defRPr kumimoji="1" sz="1400">
                <a:solidFill>
                  <a:schemeClr val="tx1"/>
                </a:solidFill>
                <a:latin typeface="Calibri" pitchFamily="34" charset="0"/>
                <a:cs typeface="Calibri" pitchFamily="34" charset="0"/>
              </a:defRPr>
            </a:lvl5pPr>
            <a:lvl6pPr marL="2514600" indent="-228600" algn="l" rtl="0" eaLnBrk="0" fontAlgn="base" hangingPunct="0">
              <a:spcBef>
                <a:spcPct val="20000"/>
              </a:spcBef>
              <a:spcAft>
                <a:spcPct val="0"/>
              </a:spcAft>
              <a:buChar char="•"/>
              <a:defRPr kumimoji="1" sz="1600">
                <a:solidFill>
                  <a:schemeClr val="tx1"/>
                </a:solidFill>
                <a:latin typeface="+mn-lt"/>
              </a:defRPr>
            </a:lvl6pPr>
            <a:lvl7pPr marL="2971800" indent="-228600" algn="l" rtl="0" eaLnBrk="0" fontAlgn="base" hangingPunct="0">
              <a:spcBef>
                <a:spcPct val="20000"/>
              </a:spcBef>
              <a:spcAft>
                <a:spcPct val="0"/>
              </a:spcAft>
              <a:buChar char="•"/>
              <a:defRPr kumimoji="1" sz="1600">
                <a:solidFill>
                  <a:schemeClr val="tx1"/>
                </a:solidFill>
                <a:latin typeface="+mn-lt"/>
              </a:defRPr>
            </a:lvl7pPr>
            <a:lvl8pPr marL="3429000" indent="-228600" algn="l" rtl="0" eaLnBrk="0" fontAlgn="base" hangingPunct="0">
              <a:spcBef>
                <a:spcPct val="20000"/>
              </a:spcBef>
              <a:spcAft>
                <a:spcPct val="0"/>
              </a:spcAft>
              <a:buChar char="•"/>
              <a:defRPr kumimoji="1" sz="1600">
                <a:solidFill>
                  <a:schemeClr val="tx1"/>
                </a:solidFill>
                <a:latin typeface="+mn-lt"/>
              </a:defRPr>
            </a:lvl8pPr>
            <a:lvl9pPr marL="3886200" indent="-228600" algn="l" rtl="0" eaLnBrk="0" fontAlgn="base" hangingPunct="0">
              <a:spcBef>
                <a:spcPct val="20000"/>
              </a:spcBef>
              <a:spcAft>
                <a:spcPct val="0"/>
              </a:spcAft>
              <a:buChar char="•"/>
              <a:defRPr kumimoji="1" sz="1600">
                <a:solidFill>
                  <a:schemeClr val="tx1"/>
                </a:solidFill>
                <a:latin typeface="+mn-lt"/>
              </a:defRPr>
            </a:lvl9pPr>
          </a:lstStyle>
          <a:p>
            <a:pPr marL="0" indent="0" algn="ctr">
              <a:lnSpc>
                <a:spcPct val="100000"/>
              </a:lnSpc>
              <a:spcBef>
                <a:spcPts val="0"/>
              </a:spcBef>
              <a:spcAft>
                <a:spcPts val="0"/>
              </a:spcAft>
              <a:buNone/>
            </a:pPr>
            <a:r>
              <a:rPr lang="en-US" sz="800" dirty="0">
                <a:solidFill>
                  <a:schemeClr val="bg1">
                    <a:lumMod val="40000"/>
                    <a:lumOff val="60000"/>
                  </a:schemeClr>
                </a:solidFill>
              </a:rPr>
              <a:t>To create fusion ignition, the National Ignition Facility’s laser energy is converted into X-rays inside the hohlraum, which then compress a fuel capsule until it implodes, creating a high temperature, high pressure plasma.</a:t>
            </a:r>
          </a:p>
        </p:txBody>
      </p:sp>
    </p:spTree>
    <p:extLst>
      <p:ext uri="{BB962C8B-B14F-4D97-AF65-F5344CB8AC3E}">
        <p14:creationId xmlns:p14="http://schemas.microsoft.com/office/powerpoint/2010/main" val="13398973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3293" y="482486"/>
            <a:ext cx="7867996" cy="3945954"/>
          </a:xfrm>
        </p:spPr>
        <p:txBody>
          <a:bodyPr/>
          <a:lstStyle/>
          <a:p>
            <a:r>
              <a:rPr lang="en-US" dirty="0">
                <a:solidFill>
                  <a:schemeClr val="accent3"/>
                </a:solidFill>
              </a:rPr>
              <a:t>MVAPICH MPI Library Project</a:t>
            </a:r>
          </a:p>
          <a:p>
            <a:pPr lvl="1"/>
            <a:r>
              <a:rPr lang="en-US" sz="1200" dirty="0">
                <a:solidFill>
                  <a:schemeClr val="accent3"/>
                </a:solidFill>
              </a:rPr>
              <a:t>Overview</a:t>
            </a:r>
          </a:p>
          <a:p>
            <a:pPr lvl="1"/>
            <a:r>
              <a:rPr lang="en-US" sz="1200" dirty="0">
                <a:solidFill>
                  <a:schemeClr val="accent3"/>
                </a:solidFill>
              </a:rPr>
              <a:t>Converged software stack for HPC, AI, Big Data, and Data Science</a:t>
            </a:r>
          </a:p>
          <a:p>
            <a:pPr lvl="1"/>
            <a:r>
              <a:rPr lang="en-US" sz="1200" dirty="0">
                <a:solidFill>
                  <a:schemeClr val="accent3"/>
                </a:solidFill>
              </a:rPr>
              <a:t>Sample performance numbers on leading systems</a:t>
            </a:r>
          </a:p>
          <a:p>
            <a:pPr lvl="1"/>
            <a:r>
              <a:rPr lang="en-US" sz="1200" dirty="0">
                <a:solidFill>
                  <a:schemeClr val="accent3"/>
                </a:solidFill>
              </a:rPr>
              <a:t>Exploiting Smart-NICs (Bluefield-2 and Blufield-3)</a:t>
            </a:r>
          </a:p>
          <a:p>
            <a:pPr lvl="1"/>
            <a:r>
              <a:rPr lang="en-US" sz="1200" dirty="0">
                <a:solidFill>
                  <a:schemeClr val="accent3"/>
                </a:solidFill>
              </a:rPr>
              <a:t>Broader Impact</a:t>
            </a:r>
          </a:p>
          <a:p>
            <a:r>
              <a:rPr lang="en-US" b="1" dirty="0">
                <a:solidFill>
                  <a:schemeClr val="accent2"/>
                </a:solidFill>
              </a:rPr>
              <a:t>High-Performance Deep Learning/Machine Learning (HiDL) Project</a:t>
            </a:r>
          </a:p>
          <a:p>
            <a:pPr lvl="1"/>
            <a:r>
              <a:rPr lang="en-US" b="1" dirty="0">
                <a:solidFill>
                  <a:schemeClr val="accent2"/>
                </a:solidFill>
              </a:rPr>
              <a:t>Training and Inference</a:t>
            </a:r>
          </a:p>
          <a:p>
            <a:r>
              <a:rPr lang="en-US" dirty="0"/>
              <a:t>High-Performance Big Data and Data Science (HiBD) Project</a:t>
            </a:r>
          </a:p>
          <a:p>
            <a:pPr lvl="1"/>
            <a:r>
              <a:rPr lang="en-US" dirty="0"/>
              <a:t>Accelerating Spark and Data Science Applications with Dask</a:t>
            </a:r>
          </a:p>
          <a:p>
            <a:r>
              <a:rPr lang="en-US" sz="1800" dirty="0"/>
              <a:t>Overview of ICICLE NSF-AI Institute</a:t>
            </a:r>
          </a:p>
          <a:p>
            <a:r>
              <a:rPr lang="en-US" dirty="0"/>
              <a:t>Conclusions</a:t>
            </a:r>
          </a:p>
        </p:txBody>
      </p:sp>
      <p:sp>
        <p:nvSpPr>
          <p:cNvPr id="5" name="Title 4"/>
          <p:cNvSpPr>
            <a:spLocks noGrp="1"/>
          </p:cNvSpPr>
          <p:nvPr>
            <p:ph type="title"/>
          </p:nvPr>
        </p:nvSpPr>
        <p:spPr>
          <a:xfrm>
            <a:off x="353293" y="64403"/>
            <a:ext cx="8096595" cy="579576"/>
          </a:xfrm>
        </p:spPr>
        <p:txBody>
          <a:bodyPr/>
          <a:lstStyle/>
          <a:p>
            <a:r>
              <a:rPr lang="en-US" dirty="0"/>
              <a:t>Presentation Overview</a:t>
            </a:r>
          </a:p>
        </p:txBody>
      </p:sp>
    </p:spTree>
    <p:extLst>
      <p:ext uri="{BB962C8B-B14F-4D97-AF65-F5344CB8AC3E}">
        <p14:creationId xmlns:p14="http://schemas.microsoft.com/office/powerpoint/2010/main" val="885189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795916" y="1079622"/>
          <a:ext cx="7132097" cy="36364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a:xfrm>
            <a:off x="220008" y="226977"/>
            <a:ext cx="8283912" cy="575410"/>
          </a:xfrm>
        </p:spPr>
        <p:txBody>
          <a:bodyPr lIns="68580" tIns="34290" rIns="68580" bIns="34290">
            <a:normAutofit fontScale="90000"/>
          </a:bodyPr>
          <a:lstStyle/>
          <a:p>
            <a:r>
              <a:rPr lang="en-US" sz="2400" dirty="0"/>
              <a:t>MVAPICH-Driven Converged Software Stack for AI, Big Data and Data Science</a:t>
            </a:r>
          </a:p>
        </p:txBody>
      </p:sp>
      <p:sp>
        <p:nvSpPr>
          <p:cNvPr id="3" name="TextBox 2">
            <a:extLst>
              <a:ext uri="{FF2B5EF4-FFF2-40B4-BE49-F238E27FC236}">
                <a16:creationId xmlns:a16="http://schemas.microsoft.com/office/drawing/2014/main" id="{15599659-05F4-9E32-30C7-F062B6DBE72E}"/>
              </a:ext>
            </a:extLst>
          </p:cNvPr>
          <p:cNvSpPr txBox="1"/>
          <p:nvPr/>
        </p:nvSpPr>
        <p:spPr bwMode="auto">
          <a:xfrm>
            <a:off x="6259287" y="1193905"/>
            <a:ext cx="1668726" cy="1788986"/>
          </a:xfrm>
          <a:prstGeom prst="rect">
            <a:avLst/>
          </a:prstGeom>
          <a:noFill/>
          <a:ln w="9525">
            <a:noFill/>
            <a:miter lim="800000"/>
            <a:headEnd/>
            <a:tailEnd/>
          </a:ln>
        </p:spPr>
        <p:txBody>
          <a:bodyPr vert="horz" wrap="none" lIns="69056" tIns="34529" rIns="69056" bIns="34529" numCol="1" rtlCol="0" anchor="t" anchorCtr="0" compatLnSpc="1">
            <a:prstTxWarp prst="textNoShape">
              <a:avLst/>
            </a:prstTxWarp>
            <a:spAutoFit/>
          </a:bodyPr>
          <a:lstStyle/>
          <a:p>
            <a:pPr marL="257175" indent="-257175" defTabSz="685800" eaLnBrk="0" hangingPunct="0">
              <a:lnSpc>
                <a:spcPct val="120000"/>
              </a:lnSpc>
              <a:spcBef>
                <a:spcPct val="20000"/>
              </a:spcBef>
              <a:buFontTx/>
              <a:buChar char="•"/>
            </a:pPr>
            <a:r>
              <a:rPr kumimoji="1" lang="en-US" sz="2100" kern="0" dirty="0">
                <a:solidFill>
                  <a:schemeClr val="accent2"/>
                </a:solidFill>
                <a:latin typeface="+mj-lt"/>
                <a:cs typeface="Calibri" pitchFamily="34" charset="0"/>
              </a:rPr>
              <a:t>MPI4DL</a:t>
            </a:r>
          </a:p>
          <a:p>
            <a:pPr marL="257175" indent="-257175" defTabSz="685800" eaLnBrk="0" hangingPunct="0">
              <a:lnSpc>
                <a:spcPct val="120000"/>
              </a:lnSpc>
              <a:spcBef>
                <a:spcPct val="20000"/>
              </a:spcBef>
              <a:buFontTx/>
              <a:buChar char="•"/>
            </a:pPr>
            <a:r>
              <a:rPr kumimoji="1" lang="en-US" sz="2100" kern="0" dirty="0">
                <a:solidFill>
                  <a:schemeClr val="accent2"/>
                </a:solidFill>
                <a:latin typeface="+mj-lt"/>
                <a:cs typeface="Calibri" pitchFamily="34" charset="0"/>
              </a:rPr>
              <a:t>MPI4cuML</a:t>
            </a:r>
          </a:p>
          <a:p>
            <a:pPr marL="257175" indent="-257175" defTabSz="685800" eaLnBrk="0" hangingPunct="0">
              <a:lnSpc>
                <a:spcPct val="120000"/>
              </a:lnSpc>
              <a:spcBef>
                <a:spcPct val="20000"/>
              </a:spcBef>
              <a:buFontTx/>
              <a:buChar char="•"/>
            </a:pPr>
            <a:r>
              <a:rPr kumimoji="1" lang="en-US" sz="2100" kern="0" dirty="0">
                <a:solidFill>
                  <a:schemeClr val="accent2"/>
                </a:solidFill>
                <a:latin typeface="+mj-lt"/>
                <a:cs typeface="Calibri" pitchFamily="34" charset="0"/>
              </a:rPr>
              <a:t>MCR-DL</a:t>
            </a:r>
          </a:p>
          <a:p>
            <a:pPr marL="257175" indent="-257175" defTabSz="685800" eaLnBrk="0" hangingPunct="0">
              <a:lnSpc>
                <a:spcPct val="120000"/>
              </a:lnSpc>
              <a:spcBef>
                <a:spcPct val="20000"/>
              </a:spcBef>
              <a:buFontTx/>
              <a:buChar char="•"/>
            </a:pPr>
            <a:r>
              <a:rPr kumimoji="1" lang="en-US" sz="2100" kern="0" dirty="0">
                <a:solidFill>
                  <a:schemeClr val="accent2"/>
                </a:solidFill>
                <a:latin typeface="+mj-lt"/>
                <a:cs typeface="Calibri" pitchFamily="34" charset="0"/>
              </a:rPr>
              <a:t>ParaInfer-X</a:t>
            </a:r>
          </a:p>
        </p:txBody>
      </p:sp>
      <p:sp>
        <p:nvSpPr>
          <p:cNvPr id="6" name="TextBox 5">
            <a:extLst>
              <a:ext uri="{FF2B5EF4-FFF2-40B4-BE49-F238E27FC236}">
                <a16:creationId xmlns:a16="http://schemas.microsoft.com/office/drawing/2014/main" id="{5B4E6966-5933-6837-7CAC-D667F3A06D1C}"/>
              </a:ext>
            </a:extLst>
          </p:cNvPr>
          <p:cNvSpPr txBox="1"/>
          <p:nvPr/>
        </p:nvSpPr>
        <p:spPr bwMode="auto">
          <a:xfrm>
            <a:off x="952800" y="1656707"/>
            <a:ext cx="1484381" cy="431691"/>
          </a:xfrm>
          <a:prstGeom prst="rect">
            <a:avLst/>
          </a:prstGeom>
          <a:noFill/>
          <a:ln w="9525">
            <a:noFill/>
            <a:miter lim="800000"/>
            <a:headEnd/>
            <a:tailEnd/>
          </a:ln>
        </p:spPr>
        <p:txBody>
          <a:bodyPr vert="horz" wrap="none" lIns="69056" tIns="34529" rIns="69056" bIns="34529" numCol="1" rtlCol="0" anchor="t" anchorCtr="0" compatLnSpc="1">
            <a:prstTxWarp prst="textNoShape">
              <a:avLst/>
            </a:prstTxWarp>
            <a:spAutoFit/>
          </a:bodyPr>
          <a:lstStyle/>
          <a:p>
            <a:pPr marL="257175" indent="-257175" defTabSz="685800" eaLnBrk="0" hangingPunct="0">
              <a:lnSpc>
                <a:spcPct val="120000"/>
              </a:lnSpc>
              <a:spcBef>
                <a:spcPct val="20000"/>
              </a:spcBef>
              <a:buFontTx/>
              <a:buChar char="•"/>
            </a:pPr>
            <a:r>
              <a:rPr kumimoji="1" lang="en-US" sz="2100" kern="0" dirty="0">
                <a:solidFill>
                  <a:srgbClr val="B2B2B2"/>
                </a:solidFill>
                <a:latin typeface="+mj-lt"/>
                <a:cs typeface="Calibri" pitchFamily="34" charset="0"/>
              </a:rPr>
              <a:t>MVAPICH</a:t>
            </a:r>
          </a:p>
        </p:txBody>
      </p:sp>
    </p:spTree>
    <p:extLst>
      <p:ext uri="{BB962C8B-B14F-4D97-AF65-F5344CB8AC3E}">
        <p14:creationId xmlns:p14="http://schemas.microsoft.com/office/powerpoint/2010/main" val="31774883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5269" y="763360"/>
            <a:ext cx="8470673" cy="4029076"/>
          </a:xfrm>
        </p:spPr>
        <p:txBody>
          <a:bodyPr/>
          <a:lstStyle/>
          <a:p>
            <a:r>
              <a:rPr lang="en-US" sz="1600" b="1" dirty="0">
                <a:solidFill>
                  <a:schemeClr val="accent2"/>
                </a:solidFill>
              </a:rPr>
              <a:t>MPI-Driven High-Performance Distributed Training</a:t>
            </a:r>
          </a:p>
          <a:p>
            <a:pPr lvl="1"/>
            <a:r>
              <a:rPr lang="en-US" sz="1400" b="1" dirty="0">
                <a:solidFill>
                  <a:schemeClr val="accent2"/>
                </a:solidFill>
              </a:rPr>
              <a:t>Exploiting Hybrid (Data and Model) Parallelism for out-of-core training</a:t>
            </a:r>
          </a:p>
          <a:p>
            <a:pPr lvl="1"/>
            <a:r>
              <a:rPr lang="en-US" sz="1400" b="1" dirty="0">
                <a:solidFill>
                  <a:schemeClr val="accent2"/>
                </a:solidFill>
              </a:rPr>
              <a:t>Exploiting on-the-fly compression for LLM training</a:t>
            </a:r>
          </a:p>
          <a:p>
            <a:r>
              <a:rPr lang="en-US" sz="1600" dirty="0"/>
              <a:t>Accelerating Parallel Inference </a:t>
            </a:r>
          </a:p>
          <a:p>
            <a:pPr lvl="1"/>
            <a:r>
              <a:rPr lang="en-US" sz="1400" dirty="0"/>
              <a:t>In-flight Batching and MOE Models</a:t>
            </a:r>
          </a:p>
          <a:p>
            <a:r>
              <a:rPr lang="en-US" sz="1600" dirty="0"/>
              <a:t>Accelerating CuML Applications</a:t>
            </a:r>
          </a:p>
          <a:p>
            <a:pPr marL="0" indent="0">
              <a:buNone/>
            </a:pPr>
            <a:endParaRPr lang="en-US" sz="2100" dirty="0"/>
          </a:p>
        </p:txBody>
      </p:sp>
      <p:sp>
        <p:nvSpPr>
          <p:cNvPr id="3" name="Title 2"/>
          <p:cNvSpPr>
            <a:spLocks noGrp="1"/>
          </p:cNvSpPr>
          <p:nvPr>
            <p:ph type="title"/>
          </p:nvPr>
        </p:nvSpPr>
        <p:spPr>
          <a:xfrm>
            <a:off x="305269" y="140604"/>
            <a:ext cx="8096595" cy="579576"/>
          </a:xfrm>
        </p:spPr>
        <p:txBody>
          <a:bodyPr/>
          <a:lstStyle/>
          <a:p>
            <a:r>
              <a:rPr lang="en-US" dirty="0"/>
              <a:t>Sample Designs and Solutions</a:t>
            </a:r>
          </a:p>
        </p:txBody>
      </p:sp>
    </p:spTree>
    <p:extLst>
      <p:ext uri="{BB962C8B-B14F-4D97-AF65-F5344CB8AC3E}">
        <p14:creationId xmlns:p14="http://schemas.microsoft.com/office/powerpoint/2010/main" val="9872596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042" y="99425"/>
            <a:ext cx="8772675" cy="579576"/>
          </a:xfrm>
        </p:spPr>
        <p:txBody>
          <a:bodyPr/>
          <a:lstStyle/>
          <a:p>
            <a:r>
              <a:rPr lang="en-US" dirty="0">
                <a:latin typeface="+mn-lt"/>
              </a:rPr>
              <a:t>MVAPICH2 (MPI)-driven Infrastructure for ML/DL Training: MPI4DL</a:t>
            </a:r>
          </a:p>
        </p:txBody>
      </p:sp>
      <p:grpSp>
        <p:nvGrpSpPr>
          <p:cNvPr id="2" name="Group 1">
            <a:extLst>
              <a:ext uri="{FF2B5EF4-FFF2-40B4-BE49-F238E27FC236}">
                <a16:creationId xmlns:a16="http://schemas.microsoft.com/office/drawing/2014/main" id="{FF0D4062-954D-CCDD-DB5B-9644204CB713}"/>
              </a:ext>
            </a:extLst>
          </p:cNvPr>
          <p:cNvGrpSpPr/>
          <p:nvPr/>
        </p:nvGrpSpPr>
        <p:grpSpPr>
          <a:xfrm>
            <a:off x="613659" y="777439"/>
            <a:ext cx="7804745" cy="3361425"/>
            <a:chOff x="295284" y="592337"/>
            <a:chExt cx="8570415" cy="3921733"/>
          </a:xfrm>
        </p:grpSpPr>
        <p:grpSp>
          <p:nvGrpSpPr>
            <p:cNvPr id="23" name="Group 22">
              <a:extLst>
                <a:ext uri="{FF2B5EF4-FFF2-40B4-BE49-F238E27FC236}">
                  <a16:creationId xmlns:a16="http://schemas.microsoft.com/office/drawing/2014/main" id="{30B2096E-A7EB-478F-87A9-F790347501E0}"/>
                </a:ext>
              </a:extLst>
            </p:cNvPr>
            <p:cNvGrpSpPr/>
            <p:nvPr/>
          </p:nvGrpSpPr>
          <p:grpSpPr>
            <a:xfrm>
              <a:off x="295284" y="805627"/>
              <a:ext cx="4138034" cy="3632660"/>
              <a:chOff x="3274383" y="1334957"/>
              <a:chExt cx="5956447" cy="4843546"/>
            </a:xfrm>
          </p:grpSpPr>
          <p:sp>
            <p:nvSpPr>
              <p:cNvPr id="25" name="Rounded Rectangle 8">
                <a:extLst>
                  <a:ext uri="{FF2B5EF4-FFF2-40B4-BE49-F238E27FC236}">
                    <a16:creationId xmlns:a16="http://schemas.microsoft.com/office/drawing/2014/main" id="{3F2275FA-80CC-45F6-9090-B3D787F60D3C}"/>
                  </a:ext>
                </a:extLst>
              </p:cNvPr>
              <p:cNvSpPr/>
              <p:nvPr/>
            </p:nvSpPr>
            <p:spPr bwMode="auto">
              <a:xfrm>
                <a:off x="3274383" y="5270978"/>
                <a:ext cx="3186692" cy="907525"/>
              </a:xfrm>
              <a:prstGeom prst="roundRect">
                <a:avLst/>
              </a:prstGeom>
              <a:solidFill>
                <a:srgbClr val="FFFDA9"/>
              </a:solidFill>
              <a:ln w="19050" cap="sq" cmpd="sng">
                <a:solidFill>
                  <a:schemeClr val="accent4"/>
                </a:solidFill>
                <a:miter lim="800000"/>
                <a:headEnd type="none" w="sm" len="sm"/>
                <a:tailEnd type="none" w="sm" len="sm"/>
              </a:ln>
              <a:effectLst>
                <a:outerShdw blurRad="50800" dist="38100" dir="2700000" algn="tl" rotWithShape="0">
                  <a:prstClr val="black">
                    <a:alpha val="40000"/>
                  </a:prstClr>
                </a:outerShdw>
              </a:effectLst>
            </p:spPr>
            <p:txBody>
              <a:bodyPr wrap="square" rtlCol="0" anchor="ctr">
                <a:noAutofit/>
              </a:bodyPr>
              <a:lstStyle/>
              <a:p>
                <a:pPr algn="ctr" eaLnBrk="0" hangingPunct="0">
                  <a:lnSpc>
                    <a:spcPct val="110000"/>
                  </a:lnSpc>
                  <a:spcBef>
                    <a:spcPct val="20000"/>
                  </a:spcBef>
                </a:pPr>
                <a:r>
                  <a:rPr lang="en-US" sz="1200" b="0" dirty="0">
                    <a:solidFill>
                      <a:schemeClr val="tx1">
                        <a:lumMod val="95000"/>
                        <a:lumOff val="5000"/>
                      </a:schemeClr>
                    </a:solidFill>
                    <a:latin typeface="+mn-lt"/>
                  </a:rPr>
                  <a:t>MVAPICH2 or MVAPICH2-X for CPU Training</a:t>
                </a:r>
              </a:p>
            </p:txBody>
          </p:sp>
          <p:sp>
            <p:nvSpPr>
              <p:cNvPr id="26" name="Rounded Rectangle 10">
                <a:extLst>
                  <a:ext uri="{FF2B5EF4-FFF2-40B4-BE49-F238E27FC236}">
                    <a16:creationId xmlns:a16="http://schemas.microsoft.com/office/drawing/2014/main" id="{B36DCDBF-25F0-44BB-A480-E167F93E1A3D}"/>
                  </a:ext>
                </a:extLst>
              </p:cNvPr>
              <p:cNvSpPr/>
              <p:nvPr/>
            </p:nvSpPr>
            <p:spPr bwMode="auto">
              <a:xfrm>
                <a:off x="6547979" y="5270978"/>
                <a:ext cx="2658405" cy="907525"/>
              </a:xfrm>
              <a:prstGeom prst="roundRect">
                <a:avLst/>
              </a:prstGeom>
              <a:solidFill>
                <a:schemeClr val="accent5">
                  <a:lumMod val="60000"/>
                  <a:lumOff val="40000"/>
                </a:schemeClr>
              </a:solidFill>
              <a:ln w="19050" cap="sq" cmpd="sng">
                <a:solidFill>
                  <a:schemeClr val="tx1"/>
                </a:solidFill>
                <a:miter lim="800000"/>
                <a:headEnd type="none" w="sm" len="sm"/>
                <a:tailEnd type="none" w="sm" len="sm"/>
              </a:ln>
              <a:effectLst>
                <a:outerShdw blurRad="50800" dist="38100" dir="2700000" algn="tl" rotWithShape="0">
                  <a:prstClr val="black">
                    <a:alpha val="40000"/>
                  </a:prstClr>
                </a:outerShdw>
              </a:effectLst>
            </p:spPr>
            <p:txBody>
              <a:bodyPr wrap="square" rtlCol="0" anchor="ctr">
                <a:noAutofit/>
              </a:bodyPr>
              <a:lstStyle/>
              <a:p>
                <a:pPr algn="ctr" eaLnBrk="0" hangingPunct="0">
                  <a:lnSpc>
                    <a:spcPct val="110000"/>
                  </a:lnSpc>
                  <a:spcBef>
                    <a:spcPct val="20000"/>
                  </a:spcBef>
                </a:pPr>
                <a:r>
                  <a:rPr lang="en-US" sz="1200" b="0" dirty="0">
                    <a:solidFill>
                      <a:schemeClr val="tx1">
                        <a:lumMod val="95000"/>
                        <a:lumOff val="5000"/>
                      </a:schemeClr>
                    </a:solidFill>
                    <a:latin typeface="+mn-lt"/>
                  </a:rPr>
                  <a:t>MVAPICH2-GDR for </a:t>
                </a:r>
              </a:p>
              <a:p>
                <a:pPr algn="ctr" eaLnBrk="0" hangingPunct="0">
                  <a:lnSpc>
                    <a:spcPct val="110000"/>
                  </a:lnSpc>
                  <a:spcBef>
                    <a:spcPct val="20000"/>
                  </a:spcBef>
                </a:pPr>
                <a:r>
                  <a:rPr lang="en-US" sz="1200" b="0" dirty="0">
                    <a:solidFill>
                      <a:schemeClr val="tx1">
                        <a:lumMod val="95000"/>
                        <a:lumOff val="5000"/>
                      </a:schemeClr>
                    </a:solidFill>
                    <a:latin typeface="+mn-lt"/>
                  </a:rPr>
                  <a:t>GPU Training</a:t>
                </a:r>
              </a:p>
            </p:txBody>
          </p:sp>
          <p:grpSp>
            <p:nvGrpSpPr>
              <p:cNvPr id="27" name="Group 26">
                <a:extLst>
                  <a:ext uri="{FF2B5EF4-FFF2-40B4-BE49-F238E27FC236}">
                    <a16:creationId xmlns:a16="http://schemas.microsoft.com/office/drawing/2014/main" id="{42A1AC71-45EB-4BAB-9B7D-BA8AECCCD5E4}"/>
                  </a:ext>
                </a:extLst>
              </p:cNvPr>
              <p:cNvGrpSpPr/>
              <p:nvPr/>
            </p:nvGrpSpPr>
            <p:grpSpPr>
              <a:xfrm>
                <a:off x="3281502" y="2621738"/>
                <a:ext cx="5875995" cy="2090057"/>
                <a:chOff x="1876927" y="2117557"/>
                <a:chExt cx="4406996" cy="1567543"/>
              </a:xfrm>
            </p:grpSpPr>
            <p:sp>
              <p:nvSpPr>
                <p:cNvPr id="34" name="Rectangle 33">
                  <a:extLst>
                    <a:ext uri="{FF2B5EF4-FFF2-40B4-BE49-F238E27FC236}">
                      <a16:creationId xmlns:a16="http://schemas.microsoft.com/office/drawing/2014/main" id="{9E6B91A4-C36D-45EA-9DA6-D894A17CB4DA}"/>
                    </a:ext>
                  </a:extLst>
                </p:cNvPr>
                <p:cNvSpPr/>
                <p:nvPr/>
              </p:nvSpPr>
              <p:spPr bwMode="auto">
                <a:xfrm>
                  <a:off x="1973180" y="2935705"/>
                  <a:ext cx="4216782" cy="611891"/>
                </a:xfrm>
                <a:prstGeom prst="rect">
                  <a:avLst/>
                </a:prstGeom>
                <a:solidFill>
                  <a:srgbClr val="D6D7FF"/>
                </a:solidFill>
                <a:ln w="19050" cap="sq" cmpd="sng">
                  <a:solidFill>
                    <a:schemeClr val="tx1"/>
                  </a:solidFill>
                  <a:miter lim="800000"/>
                  <a:headEnd type="none" w="sm" len="sm"/>
                  <a:tailEnd type="none" w="sm" len="sm"/>
                </a:ln>
                <a:effectLst>
                  <a:outerShdw blurRad="50800" dist="38100" dir="2700000" algn="tl" rotWithShape="0">
                    <a:prstClr val="black">
                      <a:alpha val="40000"/>
                    </a:prstClr>
                  </a:outerShdw>
                </a:effectLst>
              </p:spPr>
              <p:txBody>
                <a:bodyPr wrap="square" rtlCol="0" anchor="ctr">
                  <a:noAutofit/>
                </a:bodyPr>
                <a:lstStyle/>
                <a:p>
                  <a:pPr algn="ctr" eaLnBrk="0" hangingPunct="0">
                    <a:lnSpc>
                      <a:spcPct val="110000"/>
                    </a:lnSpc>
                    <a:spcBef>
                      <a:spcPct val="20000"/>
                    </a:spcBef>
                  </a:pPr>
                  <a:r>
                    <a:rPr lang="en-US" sz="1400" b="0" dirty="0">
                      <a:solidFill>
                        <a:schemeClr val="bg2"/>
                      </a:solidFill>
                      <a:latin typeface="+mn-lt"/>
                    </a:rPr>
                    <a:t>Horovod</a:t>
                  </a:r>
                </a:p>
              </p:txBody>
            </p:sp>
            <p:sp>
              <p:nvSpPr>
                <p:cNvPr id="35" name="Rectangle 34">
                  <a:extLst>
                    <a:ext uri="{FF2B5EF4-FFF2-40B4-BE49-F238E27FC236}">
                      <a16:creationId xmlns:a16="http://schemas.microsoft.com/office/drawing/2014/main" id="{188DAF8D-7885-4EF0-B05B-BA3DBDFB4CD0}"/>
                    </a:ext>
                  </a:extLst>
                </p:cNvPr>
                <p:cNvSpPr/>
                <p:nvPr/>
              </p:nvSpPr>
              <p:spPr bwMode="auto">
                <a:xfrm>
                  <a:off x="1973179" y="2268810"/>
                  <a:ext cx="1271910" cy="378136"/>
                </a:xfrm>
                <a:prstGeom prst="rect">
                  <a:avLst/>
                </a:prstGeom>
                <a:solidFill>
                  <a:schemeClr val="accent1">
                    <a:lumMod val="60000"/>
                    <a:lumOff val="40000"/>
                  </a:schemeClr>
                </a:solidFill>
                <a:ln w="19050" cap="sq" cmpd="sng">
                  <a:solidFill>
                    <a:schemeClr val="tx1"/>
                  </a:solidFill>
                  <a:miter lim="800000"/>
                  <a:headEnd type="none" w="sm" len="sm"/>
                  <a:tailEnd type="none" w="sm" len="sm"/>
                </a:ln>
                <a:effectLst>
                  <a:outerShdw blurRad="50800" dist="38100" dir="2700000" algn="tl" rotWithShape="0">
                    <a:prstClr val="black">
                      <a:alpha val="40000"/>
                    </a:prstClr>
                  </a:outerShdw>
                </a:effectLst>
              </p:spPr>
              <p:txBody>
                <a:bodyPr wrap="square" rtlCol="0" anchor="ctr">
                  <a:noAutofit/>
                </a:bodyPr>
                <a:lstStyle/>
                <a:p>
                  <a:pPr algn="ctr" eaLnBrk="0" hangingPunct="0">
                    <a:lnSpc>
                      <a:spcPct val="110000"/>
                    </a:lnSpc>
                    <a:spcBef>
                      <a:spcPct val="20000"/>
                    </a:spcBef>
                  </a:pPr>
                  <a:r>
                    <a:rPr lang="en-US" sz="800" b="0" dirty="0">
                      <a:solidFill>
                        <a:schemeClr val="tx1">
                          <a:lumMod val="95000"/>
                          <a:lumOff val="5000"/>
                        </a:schemeClr>
                      </a:solidFill>
                      <a:latin typeface="+mn-lt"/>
                    </a:rPr>
                    <a:t>TensorFlow</a:t>
                  </a:r>
                </a:p>
              </p:txBody>
            </p:sp>
            <p:sp>
              <p:nvSpPr>
                <p:cNvPr id="36" name="Rectangle 35">
                  <a:extLst>
                    <a:ext uri="{FF2B5EF4-FFF2-40B4-BE49-F238E27FC236}">
                      <a16:creationId xmlns:a16="http://schemas.microsoft.com/office/drawing/2014/main" id="{E3181868-69FF-443A-B2D1-1118C9B0F135}"/>
                    </a:ext>
                  </a:extLst>
                </p:cNvPr>
                <p:cNvSpPr/>
                <p:nvPr/>
              </p:nvSpPr>
              <p:spPr bwMode="auto">
                <a:xfrm>
                  <a:off x="3477365" y="2268810"/>
                  <a:ext cx="1271910" cy="378136"/>
                </a:xfrm>
                <a:prstGeom prst="rect">
                  <a:avLst/>
                </a:prstGeom>
                <a:solidFill>
                  <a:schemeClr val="accent1">
                    <a:lumMod val="60000"/>
                    <a:lumOff val="40000"/>
                  </a:schemeClr>
                </a:solidFill>
                <a:ln w="19050" cap="sq" cmpd="sng">
                  <a:solidFill>
                    <a:schemeClr val="tx1"/>
                  </a:solidFill>
                  <a:miter lim="800000"/>
                  <a:headEnd type="none" w="sm" len="sm"/>
                  <a:tailEnd type="none" w="sm" len="sm"/>
                </a:ln>
                <a:effectLst>
                  <a:outerShdw blurRad="50800" dist="38100" dir="2700000" algn="tl" rotWithShape="0">
                    <a:prstClr val="black">
                      <a:alpha val="40000"/>
                    </a:prstClr>
                  </a:outerShdw>
                </a:effectLst>
              </p:spPr>
              <p:txBody>
                <a:bodyPr wrap="square" rtlCol="0" anchor="ctr">
                  <a:noAutofit/>
                </a:bodyPr>
                <a:lstStyle/>
                <a:p>
                  <a:pPr algn="ctr" eaLnBrk="0" hangingPunct="0">
                    <a:lnSpc>
                      <a:spcPct val="110000"/>
                    </a:lnSpc>
                    <a:spcBef>
                      <a:spcPct val="20000"/>
                    </a:spcBef>
                  </a:pPr>
                  <a:r>
                    <a:rPr lang="en-US" sz="800" b="0" dirty="0">
                      <a:solidFill>
                        <a:schemeClr val="tx1">
                          <a:lumMod val="95000"/>
                          <a:lumOff val="5000"/>
                        </a:schemeClr>
                      </a:solidFill>
                      <a:latin typeface="+mn-lt"/>
                    </a:rPr>
                    <a:t>PyTorch</a:t>
                  </a:r>
                </a:p>
              </p:txBody>
            </p:sp>
            <p:sp>
              <p:nvSpPr>
                <p:cNvPr id="37" name="Rectangle 36">
                  <a:extLst>
                    <a:ext uri="{FF2B5EF4-FFF2-40B4-BE49-F238E27FC236}">
                      <a16:creationId xmlns:a16="http://schemas.microsoft.com/office/drawing/2014/main" id="{4DF464EC-A44B-4BC8-A069-6AA6DCF897B4}"/>
                    </a:ext>
                  </a:extLst>
                </p:cNvPr>
                <p:cNvSpPr/>
                <p:nvPr/>
              </p:nvSpPr>
              <p:spPr bwMode="auto">
                <a:xfrm>
                  <a:off x="4918051" y="2268810"/>
                  <a:ext cx="1271910" cy="378136"/>
                </a:xfrm>
                <a:prstGeom prst="rect">
                  <a:avLst/>
                </a:prstGeom>
                <a:solidFill>
                  <a:schemeClr val="accent1">
                    <a:lumMod val="60000"/>
                    <a:lumOff val="40000"/>
                  </a:schemeClr>
                </a:solidFill>
                <a:ln w="19050" cap="sq" cmpd="sng">
                  <a:solidFill>
                    <a:schemeClr val="tx1"/>
                  </a:solidFill>
                  <a:miter lim="800000"/>
                  <a:headEnd type="none" w="sm" len="sm"/>
                  <a:tailEnd type="none" w="sm" len="sm"/>
                </a:ln>
                <a:effectLst>
                  <a:outerShdw blurRad="50800" dist="38100" dir="2700000" algn="tl" rotWithShape="0">
                    <a:prstClr val="black">
                      <a:alpha val="40000"/>
                    </a:prstClr>
                  </a:outerShdw>
                </a:effectLst>
              </p:spPr>
              <p:txBody>
                <a:bodyPr wrap="square" rtlCol="0" anchor="ctr">
                  <a:noAutofit/>
                </a:bodyPr>
                <a:lstStyle/>
                <a:p>
                  <a:pPr algn="ctr" eaLnBrk="0" hangingPunct="0">
                    <a:lnSpc>
                      <a:spcPct val="110000"/>
                    </a:lnSpc>
                    <a:spcBef>
                      <a:spcPct val="20000"/>
                    </a:spcBef>
                  </a:pPr>
                  <a:r>
                    <a:rPr lang="en-US" sz="800" b="0" dirty="0">
                      <a:solidFill>
                        <a:schemeClr val="tx1">
                          <a:lumMod val="95000"/>
                          <a:lumOff val="5000"/>
                        </a:schemeClr>
                      </a:solidFill>
                      <a:latin typeface="+mn-lt"/>
                    </a:rPr>
                    <a:t>MXNet</a:t>
                  </a:r>
                </a:p>
              </p:txBody>
            </p:sp>
            <p:sp>
              <p:nvSpPr>
                <p:cNvPr id="38" name="Rectangle 37">
                  <a:extLst>
                    <a:ext uri="{FF2B5EF4-FFF2-40B4-BE49-F238E27FC236}">
                      <a16:creationId xmlns:a16="http://schemas.microsoft.com/office/drawing/2014/main" id="{7696DDE1-AC75-48E3-AF11-E6BD1518BF05}"/>
                    </a:ext>
                  </a:extLst>
                </p:cNvPr>
                <p:cNvSpPr/>
                <p:nvPr/>
              </p:nvSpPr>
              <p:spPr bwMode="auto">
                <a:xfrm>
                  <a:off x="1876927" y="2117557"/>
                  <a:ext cx="4406996" cy="1567543"/>
                </a:xfrm>
                <a:prstGeom prst="rect">
                  <a:avLst/>
                </a:prstGeom>
                <a:noFill/>
                <a:ln w="19050" cap="sq" cmpd="sng">
                  <a:solidFill>
                    <a:schemeClr val="tx1"/>
                  </a:solidFill>
                  <a:miter lim="800000"/>
                  <a:headEnd type="none" w="sm" len="sm"/>
                  <a:tailEnd type="none" w="sm" len="sm"/>
                </a:ln>
                <a:effectLst>
                  <a:outerShdw blurRad="50800" dist="38100" dir="2700000" algn="tl" rotWithShape="0">
                    <a:prstClr val="black">
                      <a:alpha val="40000"/>
                    </a:prstClr>
                  </a:outerShdw>
                </a:effectLst>
              </p:spPr>
              <p:txBody>
                <a:bodyPr wrap="square" rtlCol="0" anchor="ctr">
                  <a:noAutofit/>
                </a:bodyPr>
                <a:lstStyle/>
                <a:p>
                  <a:pPr algn="ctr" eaLnBrk="0" hangingPunct="0">
                    <a:lnSpc>
                      <a:spcPct val="110000"/>
                    </a:lnSpc>
                    <a:spcBef>
                      <a:spcPct val="20000"/>
                    </a:spcBef>
                  </a:pPr>
                  <a:endParaRPr lang="en-US" sz="1400" b="0" dirty="0">
                    <a:solidFill>
                      <a:schemeClr val="tx1">
                        <a:lumMod val="95000"/>
                        <a:lumOff val="5000"/>
                      </a:schemeClr>
                    </a:solidFill>
                    <a:latin typeface="+mn-lt"/>
                  </a:endParaRPr>
                </a:p>
              </p:txBody>
            </p:sp>
          </p:grpSp>
          <p:sp>
            <p:nvSpPr>
              <p:cNvPr id="28" name="Oval 27">
                <a:extLst>
                  <a:ext uri="{FF2B5EF4-FFF2-40B4-BE49-F238E27FC236}">
                    <a16:creationId xmlns:a16="http://schemas.microsoft.com/office/drawing/2014/main" id="{01E3CB57-94D2-4B97-AB63-389251110F84}"/>
                  </a:ext>
                </a:extLst>
              </p:cNvPr>
              <p:cNvSpPr/>
              <p:nvPr/>
            </p:nvSpPr>
            <p:spPr bwMode="auto">
              <a:xfrm>
                <a:off x="3281502" y="1334957"/>
                <a:ext cx="5949328" cy="901769"/>
              </a:xfrm>
              <a:prstGeom prst="ellipse">
                <a:avLst/>
              </a:prstGeom>
              <a:solidFill>
                <a:schemeClr val="accent2">
                  <a:lumMod val="40000"/>
                  <a:lumOff val="60000"/>
                </a:schemeClr>
              </a:solidFill>
              <a:ln w="19050" cap="sq" cmpd="sng">
                <a:solidFill>
                  <a:schemeClr val="tx1"/>
                </a:solidFill>
                <a:miter lim="800000"/>
                <a:headEnd type="none" w="sm" len="sm"/>
                <a:tailEnd type="none" w="sm" len="sm"/>
              </a:ln>
              <a:effectLst>
                <a:outerShdw blurRad="50800" dist="38100" dir="2700000" algn="tl" rotWithShape="0">
                  <a:prstClr val="black">
                    <a:alpha val="40000"/>
                  </a:prstClr>
                </a:outerShdw>
              </a:effectLst>
            </p:spPr>
            <p:txBody>
              <a:bodyPr wrap="square" rtlCol="0" anchor="ctr">
                <a:noAutofit/>
              </a:bodyPr>
              <a:lstStyle/>
              <a:p>
                <a:pPr algn="ctr" eaLnBrk="0" hangingPunct="0">
                  <a:lnSpc>
                    <a:spcPct val="110000"/>
                  </a:lnSpc>
                  <a:spcBef>
                    <a:spcPct val="20000"/>
                  </a:spcBef>
                </a:pPr>
                <a:r>
                  <a:rPr lang="en-US" sz="1400" b="0" dirty="0">
                    <a:solidFill>
                      <a:schemeClr val="tx1">
                        <a:lumMod val="95000"/>
                        <a:lumOff val="5000"/>
                      </a:schemeClr>
                    </a:solidFill>
                    <a:latin typeface="+mn-lt"/>
                  </a:rPr>
                  <a:t>ML/DL Applications</a:t>
                </a:r>
              </a:p>
            </p:txBody>
          </p:sp>
          <p:cxnSp>
            <p:nvCxnSpPr>
              <p:cNvPr id="29" name="Straight Arrow Connector 28">
                <a:extLst>
                  <a:ext uri="{FF2B5EF4-FFF2-40B4-BE49-F238E27FC236}">
                    <a16:creationId xmlns:a16="http://schemas.microsoft.com/office/drawing/2014/main" id="{20E3BAB7-1926-4ABC-BE62-C001722C1C4C}"/>
                  </a:ext>
                </a:extLst>
              </p:cNvPr>
              <p:cNvCxnSpPr>
                <a:cxnSpLocks/>
                <a:stCxn id="38" idx="2"/>
                <a:endCxn id="25" idx="0"/>
              </p:cNvCxnSpPr>
              <p:nvPr/>
            </p:nvCxnSpPr>
            <p:spPr bwMode="auto">
              <a:xfrm flipH="1">
                <a:off x="4867730" y="4711795"/>
                <a:ext cx="1351771" cy="559183"/>
              </a:xfrm>
              <a:prstGeom prst="straightConnector1">
                <a:avLst/>
              </a:prstGeom>
              <a:solidFill>
                <a:schemeClr val="accent1"/>
              </a:solidFill>
              <a:ln w="28575" cap="sq" cmpd="sng" algn="ctr">
                <a:solidFill>
                  <a:schemeClr val="tx1"/>
                </a:solidFill>
                <a:prstDash val="solid"/>
                <a:round/>
                <a:headEnd type="none" w="med" len="med"/>
                <a:tailEnd type="triangle"/>
              </a:ln>
              <a:effectLst/>
            </p:spPr>
          </p:cxnSp>
          <p:cxnSp>
            <p:nvCxnSpPr>
              <p:cNvPr id="30" name="Straight Arrow Connector 29">
                <a:extLst>
                  <a:ext uri="{FF2B5EF4-FFF2-40B4-BE49-F238E27FC236}">
                    <a16:creationId xmlns:a16="http://schemas.microsoft.com/office/drawing/2014/main" id="{3CEB0F8F-0278-4AF6-A85D-BFD2C56ADAF9}"/>
                  </a:ext>
                </a:extLst>
              </p:cNvPr>
              <p:cNvCxnSpPr>
                <a:stCxn id="38" idx="2"/>
                <a:endCxn id="26" idx="0"/>
              </p:cNvCxnSpPr>
              <p:nvPr/>
            </p:nvCxnSpPr>
            <p:spPr bwMode="auto">
              <a:xfrm>
                <a:off x="6219499" y="4711795"/>
                <a:ext cx="1657683" cy="559183"/>
              </a:xfrm>
              <a:prstGeom prst="straightConnector1">
                <a:avLst/>
              </a:prstGeom>
              <a:solidFill>
                <a:schemeClr val="accent1"/>
              </a:solidFill>
              <a:ln w="28575" cap="sq" cmpd="sng" algn="ctr">
                <a:solidFill>
                  <a:schemeClr val="tx1"/>
                </a:solidFill>
                <a:prstDash val="solid"/>
                <a:round/>
                <a:headEnd type="none" w="med" len="med"/>
                <a:tailEnd type="triangle"/>
              </a:ln>
              <a:effectLst/>
            </p:spPr>
          </p:cxnSp>
          <p:cxnSp>
            <p:nvCxnSpPr>
              <p:cNvPr id="31" name="Straight Arrow Connector 30">
                <a:extLst>
                  <a:ext uri="{FF2B5EF4-FFF2-40B4-BE49-F238E27FC236}">
                    <a16:creationId xmlns:a16="http://schemas.microsoft.com/office/drawing/2014/main" id="{4149973D-F34F-4A8A-A411-EE2747379C5A}"/>
                  </a:ext>
                </a:extLst>
              </p:cNvPr>
              <p:cNvCxnSpPr>
                <a:stCxn id="28" idx="4"/>
                <a:endCxn id="35" idx="0"/>
              </p:cNvCxnSpPr>
              <p:nvPr/>
            </p:nvCxnSpPr>
            <p:spPr bwMode="auto">
              <a:xfrm flipH="1">
                <a:off x="4257778" y="2236726"/>
                <a:ext cx="1998388" cy="586683"/>
              </a:xfrm>
              <a:prstGeom prst="straightConnector1">
                <a:avLst/>
              </a:prstGeom>
              <a:solidFill>
                <a:schemeClr val="accent1"/>
              </a:solidFill>
              <a:ln w="12700" cap="sq" cmpd="sng" algn="ctr">
                <a:solidFill>
                  <a:schemeClr val="tx1"/>
                </a:solidFill>
                <a:prstDash val="solid"/>
                <a:round/>
                <a:headEnd type="none" w="med" len="med"/>
                <a:tailEnd type="triangle"/>
              </a:ln>
              <a:effectLst/>
            </p:spPr>
          </p:cxnSp>
          <p:cxnSp>
            <p:nvCxnSpPr>
              <p:cNvPr id="32" name="Straight Arrow Connector 31">
                <a:extLst>
                  <a:ext uri="{FF2B5EF4-FFF2-40B4-BE49-F238E27FC236}">
                    <a16:creationId xmlns:a16="http://schemas.microsoft.com/office/drawing/2014/main" id="{7E68F2F8-5CD7-4563-A4DD-D7079D86B73B}"/>
                  </a:ext>
                </a:extLst>
              </p:cNvPr>
              <p:cNvCxnSpPr>
                <a:stCxn id="28" idx="4"/>
                <a:endCxn id="36" idx="0"/>
              </p:cNvCxnSpPr>
              <p:nvPr/>
            </p:nvCxnSpPr>
            <p:spPr bwMode="auto">
              <a:xfrm>
                <a:off x="6256166" y="2236726"/>
                <a:ext cx="7193" cy="586683"/>
              </a:xfrm>
              <a:prstGeom prst="straightConnector1">
                <a:avLst/>
              </a:prstGeom>
              <a:solidFill>
                <a:schemeClr val="accent1"/>
              </a:solidFill>
              <a:ln w="12700" cap="sq" cmpd="sng" algn="ctr">
                <a:solidFill>
                  <a:schemeClr val="tx1"/>
                </a:solidFill>
                <a:prstDash val="solid"/>
                <a:round/>
                <a:headEnd type="none" w="med" len="med"/>
                <a:tailEnd type="triangle"/>
              </a:ln>
              <a:effectLst/>
            </p:spPr>
          </p:cxnSp>
          <p:cxnSp>
            <p:nvCxnSpPr>
              <p:cNvPr id="33" name="Straight Arrow Connector 32">
                <a:extLst>
                  <a:ext uri="{FF2B5EF4-FFF2-40B4-BE49-F238E27FC236}">
                    <a16:creationId xmlns:a16="http://schemas.microsoft.com/office/drawing/2014/main" id="{90F1BC96-B6B9-4B8B-8A0C-B9E5B9B89B34}"/>
                  </a:ext>
                </a:extLst>
              </p:cNvPr>
              <p:cNvCxnSpPr>
                <a:stCxn id="28" idx="4"/>
                <a:endCxn id="37" idx="0"/>
              </p:cNvCxnSpPr>
              <p:nvPr/>
            </p:nvCxnSpPr>
            <p:spPr bwMode="auto">
              <a:xfrm>
                <a:off x="6256166" y="2236726"/>
                <a:ext cx="1928108" cy="586683"/>
              </a:xfrm>
              <a:prstGeom prst="straightConnector1">
                <a:avLst/>
              </a:prstGeom>
              <a:solidFill>
                <a:schemeClr val="accent1"/>
              </a:solidFill>
              <a:ln w="12700" cap="sq" cmpd="sng" algn="ctr">
                <a:solidFill>
                  <a:schemeClr val="tx1"/>
                </a:solidFill>
                <a:prstDash val="solid"/>
                <a:round/>
                <a:headEnd type="none" w="med" len="med"/>
                <a:tailEnd type="triangle"/>
              </a:ln>
              <a:effectLst/>
            </p:spPr>
          </p:cxnSp>
        </p:grpSp>
        <p:grpSp>
          <p:nvGrpSpPr>
            <p:cNvPr id="39" name="Group 38">
              <a:extLst>
                <a:ext uri="{FF2B5EF4-FFF2-40B4-BE49-F238E27FC236}">
                  <a16:creationId xmlns:a16="http://schemas.microsoft.com/office/drawing/2014/main" id="{0BE9404B-2D54-4B28-A91E-40A01AE656E6}"/>
                </a:ext>
              </a:extLst>
            </p:cNvPr>
            <p:cNvGrpSpPr/>
            <p:nvPr/>
          </p:nvGrpSpPr>
          <p:grpSpPr>
            <a:xfrm>
              <a:off x="4727666" y="804347"/>
              <a:ext cx="4138033" cy="3632660"/>
              <a:chOff x="3274112" y="1334957"/>
              <a:chExt cx="5956718" cy="4843546"/>
            </a:xfrm>
          </p:grpSpPr>
          <p:sp>
            <p:nvSpPr>
              <p:cNvPr id="40" name="Rounded Rectangle 8">
                <a:extLst>
                  <a:ext uri="{FF2B5EF4-FFF2-40B4-BE49-F238E27FC236}">
                    <a16:creationId xmlns:a16="http://schemas.microsoft.com/office/drawing/2014/main" id="{0037E314-F0C5-481D-B29C-EB3DEF288903}"/>
                  </a:ext>
                </a:extLst>
              </p:cNvPr>
              <p:cNvSpPr/>
              <p:nvPr/>
            </p:nvSpPr>
            <p:spPr bwMode="auto">
              <a:xfrm>
                <a:off x="3274112" y="5270978"/>
                <a:ext cx="3186963" cy="907525"/>
              </a:xfrm>
              <a:prstGeom prst="roundRect">
                <a:avLst/>
              </a:prstGeom>
              <a:solidFill>
                <a:srgbClr val="FFFDA9"/>
              </a:solidFill>
              <a:ln w="19050" cap="sq" cmpd="sng">
                <a:solidFill>
                  <a:schemeClr val="accent4"/>
                </a:solidFill>
                <a:miter lim="800000"/>
                <a:headEnd type="none" w="sm" len="sm"/>
                <a:tailEnd type="none" w="sm" len="sm"/>
              </a:ln>
              <a:effectLst>
                <a:outerShdw blurRad="50800" dist="38100" dir="2700000" algn="tl" rotWithShape="0">
                  <a:prstClr val="black">
                    <a:alpha val="40000"/>
                  </a:prstClr>
                </a:outerShdw>
              </a:effectLst>
            </p:spPr>
            <p:txBody>
              <a:bodyPr wrap="square" rtlCol="0" anchor="ctr">
                <a:noAutofit/>
              </a:bodyPr>
              <a:lstStyle/>
              <a:p>
                <a:pPr algn="ctr" eaLnBrk="0" hangingPunct="0">
                  <a:lnSpc>
                    <a:spcPct val="110000"/>
                  </a:lnSpc>
                  <a:spcBef>
                    <a:spcPct val="20000"/>
                  </a:spcBef>
                </a:pPr>
                <a:r>
                  <a:rPr lang="en-US" sz="1200" b="0" dirty="0">
                    <a:solidFill>
                      <a:schemeClr val="tx1">
                        <a:lumMod val="95000"/>
                        <a:lumOff val="5000"/>
                      </a:schemeClr>
                    </a:solidFill>
                    <a:latin typeface="+mn-lt"/>
                  </a:rPr>
                  <a:t>MVAPICH2 or MVAPICH2-X for CPU Training</a:t>
                </a:r>
              </a:p>
            </p:txBody>
          </p:sp>
          <p:sp>
            <p:nvSpPr>
              <p:cNvPr id="41" name="Rounded Rectangle 10">
                <a:extLst>
                  <a:ext uri="{FF2B5EF4-FFF2-40B4-BE49-F238E27FC236}">
                    <a16:creationId xmlns:a16="http://schemas.microsoft.com/office/drawing/2014/main" id="{1EDF32ED-EE4A-4E11-BC12-05E9CCBCA0AC}"/>
                  </a:ext>
                </a:extLst>
              </p:cNvPr>
              <p:cNvSpPr/>
              <p:nvPr/>
            </p:nvSpPr>
            <p:spPr bwMode="auto">
              <a:xfrm>
                <a:off x="6547979" y="5270978"/>
                <a:ext cx="2658405" cy="907525"/>
              </a:xfrm>
              <a:prstGeom prst="roundRect">
                <a:avLst/>
              </a:prstGeom>
              <a:solidFill>
                <a:schemeClr val="accent5">
                  <a:lumMod val="60000"/>
                  <a:lumOff val="40000"/>
                </a:schemeClr>
              </a:solidFill>
              <a:ln w="19050" cap="sq" cmpd="sng">
                <a:solidFill>
                  <a:schemeClr val="tx1"/>
                </a:solidFill>
                <a:miter lim="800000"/>
                <a:headEnd type="none" w="sm" len="sm"/>
                <a:tailEnd type="none" w="sm" len="sm"/>
              </a:ln>
              <a:effectLst>
                <a:outerShdw blurRad="50800" dist="38100" dir="2700000" algn="tl" rotWithShape="0">
                  <a:prstClr val="black">
                    <a:alpha val="40000"/>
                  </a:prstClr>
                </a:outerShdw>
              </a:effectLst>
            </p:spPr>
            <p:txBody>
              <a:bodyPr wrap="square" rtlCol="0" anchor="ctr">
                <a:noAutofit/>
              </a:bodyPr>
              <a:lstStyle/>
              <a:p>
                <a:pPr algn="ctr" eaLnBrk="0" hangingPunct="0">
                  <a:lnSpc>
                    <a:spcPct val="110000"/>
                  </a:lnSpc>
                  <a:spcBef>
                    <a:spcPct val="20000"/>
                  </a:spcBef>
                </a:pPr>
                <a:r>
                  <a:rPr lang="en-US" sz="1200" b="0" dirty="0">
                    <a:solidFill>
                      <a:schemeClr val="tx1">
                        <a:lumMod val="95000"/>
                        <a:lumOff val="5000"/>
                      </a:schemeClr>
                    </a:solidFill>
                    <a:latin typeface="+mn-lt"/>
                  </a:rPr>
                  <a:t>MVAPICH2-GDR for </a:t>
                </a:r>
              </a:p>
              <a:p>
                <a:pPr algn="ctr" eaLnBrk="0" hangingPunct="0">
                  <a:lnSpc>
                    <a:spcPct val="110000"/>
                  </a:lnSpc>
                  <a:spcBef>
                    <a:spcPct val="20000"/>
                  </a:spcBef>
                </a:pPr>
                <a:r>
                  <a:rPr lang="en-US" sz="1200" b="0" dirty="0">
                    <a:solidFill>
                      <a:schemeClr val="tx1">
                        <a:lumMod val="95000"/>
                        <a:lumOff val="5000"/>
                      </a:schemeClr>
                    </a:solidFill>
                    <a:latin typeface="+mn-lt"/>
                  </a:rPr>
                  <a:t>GPU Training</a:t>
                </a:r>
              </a:p>
            </p:txBody>
          </p:sp>
          <p:grpSp>
            <p:nvGrpSpPr>
              <p:cNvPr id="42" name="Group 41">
                <a:extLst>
                  <a:ext uri="{FF2B5EF4-FFF2-40B4-BE49-F238E27FC236}">
                    <a16:creationId xmlns:a16="http://schemas.microsoft.com/office/drawing/2014/main" id="{C0AC94A5-E38B-48AD-8BEA-2A9981315682}"/>
                  </a:ext>
                </a:extLst>
              </p:cNvPr>
              <p:cNvGrpSpPr/>
              <p:nvPr/>
            </p:nvGrpSpPr>
            <p:grpSpPr>
              <a:xfrm>
                <a:off x="3281502" y="2621738"/>
                <a:ext cx="5875995" cy="2090057"/>
                <a:chOff x="1876927" y="2117557"/>
                <a:chExt cx="4406996" cy="1567543"/>
              </a:xfrm>
            </p:grpSpPr>
            <p:sp>
              <p:nvSpPr>
                <p:cNvPr id="47" name="Rectangle 46">
                  <a:extLst>
                    <a:ext uri="{FF2B5EF4-FFF2-40B4-BE49-F238E27FC236}">
                      <a16:creationId xmlns:a16="http://schemas.microsoft.com/office/drawing/2014/main" id="{2C8D3E31-56B3-4ADC-A1D7-958F8FE37360}"/>
                    </a:ext>
                  </a:extLst>
                </p:cNvPr>
                <p:cNvSpPr/>
                <p:nvPr/>
              </p:nvSpPr>
              <p:spPr bwMode="auto">
                <a:xfrm>
                  <a:off x="2132439" y="2943974"/>
                  <a:ext cx="1974425" cy="611891"/>
                </a:xfrm>
                <a:prstGeom prst="rect">
                  <a:avLst/>
                </a:prstGeom>
                <a:solidFill>
                  <a:srgbClr val="D6D7FF"/>
                </a:solidFill>
                <a:ln w="19050" cap="sq" cmpd="sng">
                  <a:solidFill>
                    <a:schemeClr val="tx1"/>
                  </a:solidFill>
                  <a:miter lim="800000"/>
                  <a:headEnd type="none" w="sm" len="sm"/>
                  <a:tailEnd type="none" w="sm" len="sm"/>
                </a:ln>
                <a:effectLst>
                  <a:outerShdw blurRad="50800" dist="38100" dir="2700000" algn="tl" rotWithShape="0">
                    <a:prstClr val="black">
                      <a:alpha val="40000"/>
                    </a:prstClr>
                  </a:outerShdw>
                </a:effectLst>
              </p:spPr>
              <p:txBody>
                <a:bodyPr wrap="square" rtlCol="0" anchor="ctr">
                  <a:noAutofit/>
                </a:bodyPr>
                <a:lstStyle/>
                <a:p>
                  <a:pPr algn="ctr" eaLnBrk="0" hangingPunct="0">
                    <a:lnSpc>
                      <a:spcPct val="110000"/>
                    </a:lnSpc>
                    <a:spcBef>
                      <a:spcPct val="20000"/>
                    </a:spcBef>
                  </a:pPr>
                  <a:r>
                    <a:rPr lang="en-US" sz="1400" b="0" dirty="0">
                      <a:solidFill>
                        <a:schemeClr val="bg2"/>
                      </a:solidFill>
                      <a:latin typeface="+mn-lt"/>
                    </a:rPr>
                    <a:t>Torch.distributed</a:t>
                  </a:r>
                </a:p>
              </p:txBody>
            </p:sp>
            <p:sp>
              <p:nvSpPr>
                <p:cNvPr id="48" name="Rectangle 47">
                  <a:extLst>
                    <a:ext uri="{FF2B5EF4-FFF2-40B4-BE49-F238E27FC236}">
                      <a16:creationId xmlns:a16="http://schemas.microsoft.com/office/drawing/2014/main" id="{91CD1565-471C-4AD3-BDCD-FC207544F902}"/>
                    </a:ext>
                  </a:extLst>
                </p:cNvPr>
                <p:cNvSpPr/>
                <p:nvPr/>
              </p:nvSpPr>
              <p:spPr bwMode="auto">
                <a:xfrm>
                  <a:off x="3343262" y="2277079"/>
                  <a:ext cx="1529326" cy="378136"/>
                </a:xfrm>
                <a:prstGeom prst="rect">
                  <a:avLst/>
                </a:prstGeom>
                <a:solidFill>
                  <a:schemeClr val="accent1">
                    <a:lumMod val="60000"/>
                    <a:lumOff val="40000"/>
                  </a:schemeClr>
                </a:solidFill>
                <a:ln w="19050" cap="sq" cmpd="sng">
                  <a:solidFill>
                    <a:schemeClr val="tx1"/>
                  </a:solidFill>
                  <a:miter lim="800000"/>
                  <a:headEnd type="none" w="sm" len="sm"/>
                  <a:tailEnd type="none" w="sm" len="sm"/>
                </a:ln>
                <a:effectLst>
                  <a:outerShdw blurRad="50800" dist="38100" dir="2700000" algn="tl" rotWithShape="0">
                    <a:prstClr val="black">
                      <a:alpha val="40000"/>
                    </a:prstClr>
                  </a:outerShdw>
                </a:effectLst>
              </p:spPr>
              <p:txBody>
                <a:bodyPr wrap="square" rtlCol="0" anchor="ctr">
                  <a:noAutofit/>
                </a:bodyPr>
                <a:lstStyle/>
                <a:p>
                  <a:pPr algn="ctr" eaLnBrk="0" hangingPunct="0">
                    <a:lnSpc>
                      <a:spcPct val="110000"/>
                    </a:lnSpc>
                    <a:spcBef>
                      <a:spcPct val="20000"/>
                    </a:spcBef>
                  </a:pPr>
                  <a:r>
                    <a:rPr lang="en-US" sz="1400" b="0" dirty="0">
                      <a:solidFill>
                        <a:schemeClr val="tx1">
                          <a:lumMod val="95000"/>
                          <a:lumOff val="5000"/>
                        </a:schemeClr>
                      </a:solidFill>
                      <a:latin typeface="+mn-lt"/>
                    </a:rPr>
                    <a:t>PyTorch</a:t>
                  </a:r>
                </a:p>
              </p:txBody>
            </p:sp>
            <p:sp>
              <p:nvSpPr>
                <p:cNvPr id="49" name="Rectangle 48">
                  <a:extLst>
                    <a:ext uri="{FF2B5EF4-FFF2-40B4-BE49-F238E27FC236}">
                      <a16:creationId xmlns:a16="http://schemas.microsoft.com/office/drawing/2014/main" id="{62F7C5C1-DF1B-4F28-B604-0AABEC4A9D3F}"/>
                    </a:ext>
                  </a:extLst>
                </p:cNvPr>
                <p:cNvSpPr/>
                <p:nvPr/>
              </p:nvSpPr>
              <p:spPr bwMode="auto">
                <a:xfrm>
                  <a:off x="1876927" y="2117557"/>
                  <a:ext cx="4406996" cy="1567543"/>
                </a:xfrm>
                <a:prstGeom prst="rect">
                  <a:avLst/>
                </a:prstGeom>
                <a:noFill/>
                <a:ln w="19050" cap="sq" cmpd="sng">
                  <a:solidFill>
                    <a:schemeClr val="tx1"/>
                  </a:solidFill>
                  <a:miter lim="800000"/>
                  <a:headEnd type="none" w="sm" len="sm"/>
                  <a:tailEnd type="none" w="sm" len="sm"/>
                </a:ln>
                <a:effectLst>
                  <a:outerShdw blurRad="50800" dist="38100" dir="2700000" algn="tl" rotWithShape="0">
                    <a:prstClr val="black">
                      <a:alpha val="40000"/>
                    </a:prstClr>
                  </a:outerShdw>
                </a:effectLst>
              </p:spPr>
              <p:txBody>
                <a:bodyPr wrap="square" rtlCol="0" anchor="ctr">
                  <a:noAutofit/>
                </a:bodyPr>
                <a:lstStyle/>
                <a:p>
                  <a:pPr algn="ctr" eaLnBrk="0" hangingPunct="0">
                    <a:lnSpc>
                      <a:spcPct val="110000"/>
                    </a:lnSpc>
                    <a:spcBef>
                      <a:spcPct val="20000"/>
                    </a:spcBef>
                  </a:pPr>
                  <a:endParaRPr lang="en-US" sz="1400" b="0" dirty="0">
                    <a:solidFill>
                      <a:schemeClr val="tx1">
                        <a:lumMod val="95000"/>
                        <a:lumOff val="5000"/>
                      </a:schemeClr>
                    </a:solidFill>
                    <a:latin typeface="+mn-lt"/>
                  </a:endParaRPr>
                </a:p>
              </p:txBody>
            </p:sp>
          </p:grpSp>
          <p:sp>
            <p:nvSpPr>
              <p:cNvPr id="43" name="Oval 42">
                <a:extLst>
                  <a:ext uri="{FF2B5EF4-FFF2-40B4-BE49-F238E27FC236}">
                    <a16:creationId xmlns:a16="http://schemas.microsoft.com/office/drawing/2014/main" id="{8D1E30EC-35E2-4206-9A10-3892AD4DF347}"/>
                  </a:ext>
                </a:extLst>
              </p:cNvPr>
              <p:cNvSpPr/>
              <p:nvPr/>
            </p:nvSpPr>
            <p:spPr bwMode="auto">
              <a:xfrm>
                <a:off x="3281502" y="1334957"/>
                <a:ext cx="5949328" cy="901769"/>
              </a:xfrm>
              <a:prstGeom prst="ellipse">
                <a:avLst/>
              </a:prstGeom>
              <a:solidFill>
                <a:schemeClr val="accent2">
                  <a:lumMod val="40000"/>
                  <a:lumOff val="60000"/>
                </a:schemeClr>
              </a:solidFill>
              <a:ln w="19050" cap="sq" cmpd="sng">
                <a:solidFill>
                  <a:schemeClr val="tx1"/>
                </a:solidFill>
                <a:miter lim="800000"/>
                <a:headEnd type="none" w="sm" len="sm"/>
                <a:tailEnd type="none" w="sm" len="sm"/>
              </a:ln>
              <a:effectLst>
                <a:outerShdw blurRad="50800" dist="38100" dir="2700000" algn="tl" rotWithShape="0">
                  <a:prstClr val="black">
                    <a:alpha val="40000"/>
                  </a:prstClr>
                </a:outerShdw>
              </a:effectLst>
            </p:spPr>
            <p:txBody>
              <a:bodyPr wrap="square" rtlCol="0" anchor="ctr">
                <a:noAutofit/>
              </a:bodyPr>
              <a:lstStyle/>
              <a:p>
                <a:pPr algn="ctr" eaLnBrk="0" hangingPunct="0">
                  <a:lnSpc>
                    <a:spcPct val="110000"/>
                  </a:lnSpc>
                  <a:spcBef>
                    <a:spcPct val="20000"/>
                  </a:spcBef>
                </a:pPr>
                <a:r>
                  <a:rPr lang="en-US" sz="1400" b="0" dirty="0">
                    <a:solidFill>
                      <a:schemeClr val="tx1">
                        <a:lumMod val="95000"/>
                        <a:lumOff val="5000"/>
                      </a:schemeClr>
                    </a:solidFill>
                    <a:latin typeface="+mn-lt"/>
                  </a:rPr>
                  <a:t>ML/DL Applications</a:t>
                </a:r>
              </a:p>
            </p:txBody>
          </p:sp>
          <p:cxnSp>
            <p:nvCxnSpPr>
              <p:cNvPr id="44" name="Straight Arrow Connector 43">
                <a:extLst>
                  <a:ext uri="{FF2B5EF4-FFF2-40B4-BE49-F238E27FC236}">
                    <a16:creationId xmlns:a16="http://schemas.microsoft.com/office/drawing/2014/main" id="{26F0F32C-AE19-4FC2-A099-15465A68DB6B}"/>
                  </a:ext>
                </a:extLst>
              </p:cNvPr>
              <p:cNvCxnSpPr>
                <a:cxnSpLocks/>
                <a:stCxn id="49" idx="2"/>
                <a:endCxn id="40" idx="0"/>
              </p:cNvCxnSpPr>
              <p:nvPr/>
            </p:nvCxnSpPr>
            <p:spPr bwMode="auto">
              <a:xfrm flipH="1">
                <a:off x="4867593" y="4711795"/>
                <a:ext cx="1351907" cy="559183"/>
              </a:xfrm>
              <a:prstGeom prst="straightConnector1">
                <a:avLst/>
              </a:prstGeom>
              <a:solidFill>
                <a:schemeClr val="accent1"/>
              </a:solidFill>
              <a:ln w="28575" cap="sq" cmpd="sng" algn="ctr">
                <a:solidFill>
                  <a:schemeClr val="tx1"/>
                </a:solidFill>
                <a:prstDash val="solid"/>
                <a:round/>
                <a:headEnd type="none" w="med" len="med"/>
                <a:tailEnd type="triangle"/>
              </a:ln>
              <a:effectLst/>
            </p:spPr>
          </p:cxnSp>
          <p:cxnSp>
            <p:nvCxnSpPr>
              <p:cNvPr id="45" name="Straight Arrow Connector 44">
                <a:extLst>
                  <a:ext uri="{FF2B5EF4-FFF2-40B4-BE49-F238E27FC236}">
                    <a16:creationId xmlns:a16="http://schemas.microsoft.com/office/drawing/2014/main" id="{EED3F4CC-6AEB-454E-8492-813969B77F0C}"/>
                  </a:ext>
                </a:extLst>
              </p:cNvPr>
              <p:cNvCxnSpPr>
                <a:cxnSpLocks/>
                <a:stCxn id="49" idx="2"/>
                <a:endCxn id="41" idx="0"/>
              </p:cNvCxnSpPr>
              <p:nvPr/>
            </p:nvCxnSpPr>
            <p:spPr bwMode="auto">
              <a:xfrm>
                <a:off x="6219499" y="4711795"/>
                <a:ext cx="1657683" cy="559183"/>
              </a:xfrm>
              <a:prstGeom prst="straightConnector1">
                <a:avLst/>
              </a:prstGeom>
              <a:solidFill>
                <a:schemeClr val="accent1"/>
              </a:solidFill>
              <a:ln w="28575" cap="sq" cmpd="sng" algn="ctr">
                <a:solidFill>
                  <a:schemeClr val="tx1"/>
                </a:solidFill>
                <a:prstDash val="solid"/>
                <a:round/>
                <a:headEnd type="none" w="med" len="med"/>
                <a:tailEnd type="triangle"/>
              </a:ln>
              <a:effectLst/>
            </p:spPr>
          </p:cxnSp>
          <p:cxnSp>
            <p:nvCxnSpPr>
              <p:cNvPr id="46" name="Straight Arrow Connector 45">
                <a:extLst>
                  <a:ext uri="{FF2B5EF4-FFF2-40B4-BE49-F238E27FC236}">
                    <a16:creationId xmlns:a16="http://schemas.microsoft.com/office/drawing/2014/main" id="{6F64CC65-BA83-47C2-82A5-CCAF008C1FC2}"/>
                  </a:ext>
                </a:extLst>
              </p:cNvPr>
              <p:cNvCxnSpPr>
                <a:cxnSpLocks/>
                <a:stCxn id="43" idx="4"/>
                <a:endCxn id="48" idx="0"/>
              </p:cNvCxnSpPr>
              <p:nvPr/>
            </p:nvCxnSpPr>
            <p:spPr bwMode="auto">
              <a:xfrm>
                <a:off x="6256166" y="2236726"/>
                <a:ext cx="0" cy="597708"/>
              </a:xfrm>
              <a:prstGeom prst="straightConnector1">
                <a:avLst/>
              </a:prstGeom>
              <a:solidFill>
                <a:schemeClr val="accent1"/>
              </a:solidFill>
              <a:ln w="12700" cap="sq" cmpd="sng" algn="ctr">
                <a:solidFill>
                  <a:schemeClr val="tx1"/>
                </a:solidFill>
                <a:prstDash val="solid"/>
                <a:round/>
                <a:headEnd type="none" w="med" len="med"/>
                <a:tailEnd type="triangle"/>
              </a:ln>
              <a:effectLst/>
            </p:spPr>
          </p:cxnSp>
        </p:grpSp>
        <p:cxnSp>
          <p:nvCxnSpPr>
            <p:cNvPr id="53" name="Straight Connector 52">
              <a:extLst>
                <a:ext uri="{FF2B5EF4-FFF2-40B4-BE49-F238E27FC236}">
                  <a16:creationId xmlns:a16="http://schemas.microsoft.com/office/drawing/2014/main" id="{33A4CC39-F12F-4444-B8D1-7A46B9729087}"/>
                </a:ext>
              </a:extLst>
            </p:cNvPr>
            <p:cNvCxnSpPr>
              <a:cxnSpLocks/>
            </p:cNvCxnSpPr>
            <p:nvPr/>
          </p:nvCxnSpPr>
          <p:spPr bwMode="auto">
            <a:xfrm flipH="1">
              <a:off x="4579157" y="592337"/>
              <a:ext cx="14630" cy="3921733"/>
            </a:xfrm>
            <a:prstGeom prst="line">
              <a:avLst/>
            </a:prstGeom>
            <a:solidFill>
              <a:schemeClr val="accent1"/>
            </a:solidFill>
            <a:ln w="28575" cap="sq" cmpd="sng" algn="ctr">
              <a:solidFill>
                <a:srgbClr val="C00000"/>
              </a:solidFill>
              <a:prstDash val="sysDash"/>
              <a:round/>
              <a:headEnd type="none" w="med" len="med"/>
              <a:tailEnd type="none" w="med" len="med"/>
            </a:ln>
            <a:effectLst/>
          </p:spPr>
        </p:cxnSp>
        <p:sp>
          <p:nvSpPr>
            <p:cNvPr id="6" name="Rectangle 5">
              <a:extLst>
                <a:ext uri="{FF2B5EF4-FFF2-40B4-BE49-F238E27FC236}">
                  <a16:creationId xmlns:a16="http://schemas.microsoft.com/office/drawing/2014/main" id="{3FD816F4-D9FD-44FE-A53F-23C4FFF411A8}"/>
                </a:ext>
              </a:extLst>
            </p:cNvPr>
            <p:cNvSpPr/>
            <p:nvPr/>
          </p:nvSpPr>
          <p:spPr bwMode="auto">
            <a:xfrm>
              <a:off x="6798267" y="2591237"/>
              <a:ext cx="1828800" cy="611891"/>
            </a:xfrm>
            <a:prstGeom prst="rect">
              <a:avLst/>
            </a:prstGeom>
            <a:solidFill>
              <a:srgbClr val="D6D7FF"/>
            </a:solidFill>
            <a:ln w="19050" cap="sq" cmpd="sng">
              <a:solidFill>
                <a:schemeClr val="tx1"/>
              </a:solidFill>
              <a:miter lim="800000"/>
              <a:headEnd type="none" w="sm" len="sm"/>
              <a:tailEnd type="none" w="sm" len="sm"/>
            </a:ln>
            <a:effectLst>
              <a:outerShdw blurRad="50800" dist="38100" dir="2700000" algn="tl" rotWithShape="0">
                <a:prstClr val="black">
                  <a:alpha val="40000"/>
                </a:prstClr>
              </a:outerShdw>
            </a:effectLst>
          </p:spPr>
          <p:txBody>
            <a:bodyPr wrap="square" rtlCol="0" anchor="ctr">
              <a:noAutofit/>
            </a:bodyPr>
            <a:lstStyle/>
            <a:p>
              <a:pPr algn="ctr" eaLnBrk="0" hangingPunct="0">
                <a:lnSpc>
                  <a:spcPct val="110000"/>
                </a:lnSpc>
                <a:spcBef>
                  <a:spcPct val="20000"/>
                </a:spcBef>
              </a:pPr>
              <a:r>
                <a:rPr lang="en-US" sz="1400" b="0" dirty="0">
                  <a:solidFill>
                    <a:schemeClr val="bg2"/>
                  </a:solidFill>
                  <a:latin typeface="+mn-lt"/>
                </a:rPr>
                <a:t>DeepSpeed</a:t>
              </a:r>
            </a:p>
          </p:txBody>
        </p:sp>
        <p:sp>
          <p:nvSpPr>
            <p:cNvPr id="4" name="Oval 3">
              <a:extLst>
                <a:ext uri="{FF2B5EF4-FFF2-40B4-BE49-F238E27FC236}">
                  <a16:creationId xmlns:a16="http://schemas.microsoft.com/office/drawing/2014/main" id="{8AB3FF13-6DD0-4947-BE34-FC1FDA2B8E35}"/>
                </a:ext>
              </a:extLst>
            </p:cNvPr>
            <p:cNvSpPr/>
            <p:nvPr/>
          </p:nvSpPr>
          <p:spPr bwMode="auto">
            <a:xfrm>
              <a:off x="377181" y="2477402"/>
              <a:ext cx="8309611" cy="848818"/>
            </a:xfrm>
            <a:prstGeom prst="ellipse">
              <a:avLst/>
            </a:prstGeom>
            <a:noFill/>
            <a:ln w="28575" cap="sq">
              <a:solidFill>
                <a:srgbClr val="FF0000">
                  <a:alpha val="88000"/>
                </a:srgbClr>
              </a:solidFill>
              <a:miter lim="800000"/>
              <a:headEnd type="none" w="sm" len="sm"/>
              <a:tailEnd type="none" w="sm" len="sm"/>
            </a:ln>
            <a:effectLst>
              <a:outerShdw blurRad="50800" dist="38100" dir="2700000" algn="tl" rotWithShape="0">
                <a:prstClr val="black">
                  <a:alpha val="40000"/>
                </a:prstClr>
              </a:outerShdw>
            </a:effectLst>
          </p:spPr>
          <p:txBody>
            <a:bodyPr wrap="square" rtlCol="0" anchor="ctr">
              <a:noAutofit/>
            </a:bodyPr>
            <a:lstStyle/>
            <a:p>
              <a:pPr algn="ctr" eaLnBrk="0" hangingPunct="0">
                <a:lnSpc>
                  <a:spcPct val="110000"/>
                </a:lnSpc>
                <a:spcBef>
                  <a:spcPct val="20000"/>
                </a:spcBef>
              </a:pPr>
              <a:endParaRPr lang="en-US" sz="1400" dirty="0">
                <a:solidFill>
                  <a:schemeClr val="tx1">
                    <a:lumMod val="95000"/>
                    <a:lumOff val="5000"/>
                  </a:schemeClr>
                </a:solidFill>
                <a:latin typeface="+mj-lt"/>
              </a:endParaRPr>
            </a:p>
          </p:txBody>
        </p:sp>
      </p:grpSp>
      <p:sp>
        <p:nvSpPr>
          <p:cNvPr id="50" name="TextBox 49"/>
          <p:cNvSpPr txBox="1"/>
          <p:nvPr/>
        </p:nvSpPr>
        <p:spPr>
          <a:xfrm>
            <a:off x="890981" y="4225076"/>
            <a:ext cx="7518154" cy="738664"/>
          </a:xfrm>
          <a:prstGeom prst="rect">
            <a:avLst/>
          </a:prstGeom>
          <a:noFill/>
        </p:spPr>
        <p:txBody>
          <a:bodyPr wrap="square" rtlCol="0">
            <a:spAutoFit/>
          </a:bodyPr>
          <a:lstStyle/>
          <a:p>
            <a:r>
              <a:rPr lang="en-US" sz="2100" dirty="0">
                <a:solidFill>
                  <a:srgbClr val="FF0000"/>
                </a:solidFill>
                <a:latin typeface="+mn-lt"/>
              </a:rPr>
              <a:t>More details available from: </a:t>
            </a:r>
            <a:r>
              <a:rPr lang="en-US" sz="2100" dirty="0">
                <a:solidFill>
                  <a:srgbClr val="FF0000"/>
                </a:solidFill>
                <a:latin typeface="+mn-lt"/>
                <a:hlinkClick r:id="rId3"/>
              </a:rPr>
              <a:t>https://github.com/OSU-Nowlab/MPI4DL</a:t>
            </a:r>
            <a:r>
              <a:rPr lang="en-US" sz="2100" dirty="0">
                <a:solidFill>
                  <a:srgbClr val="FF0000"/>
                </a:solidFill>
                <a:latin typeface="+mn-lt"/>
              </a:rPr>
              <a:t>  and </a:t>
            </a:r>
            <a:r>
              <a:rPr lang="en-US" sz="2100" dirty="0">
                <a:latin typeface="+mn-lt"/>
                <a:hlinkClick r:id="rId4"/>
              </a:rPr>
              <a:t>http://hidl.cse.ohio-state.edu</a:t>
            </a:r>
            <a:r>
              <a:rPr lang="en-US" sz="2100" dirty="0">
                <a:latin typeface="+mn-lt"/>
              </a:rPr>
              <a:t> </a:t>
            </a:r>
          </a:p>
        </p:txBody>
      </p:sp>
    </p:spTree>
    <p:extLst>
      <p:ext uri="{BB962C8B-B14F-4D97-AF65-F5344CB8AC3E}">
        <p14:creationId xmlns:p14="http://schemas.microsoft.com/office/powerpoint/2010/main" val="20991118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E8E4267-DFBD-3E4C-882D-2215DA4AD2EE}"/>
              </a:ext>
            </a:extLst>
          </p:cNvPr>
          <p:cNvSpPr>
            <a:spLocks noGrp="1"/>
          </p:cNvSpPr>
          <p:nvPr>
            <p:ph type="title"/>
          </p:nvPr>
        </p:nvSpPr>
        <p:spPr>
          <a:xfrm>
            <a:off x="157652" y="68843"/>
            <a:ext cx="8921064" cy="579576"/>
          </a:xfrm>
        </p:spPr>
        <p:txBody>
          <a:bodyPr/>
          <a:lstStyle/>
          <a:p>
            <a:r>
              <a:rPr lang="en-US" dirty="0"/>
              <a:t>Distributed TensorFlow on ORNL Summit (1,536 GPUs)</a:t>
            </a:r>
          </a:p>
        </p:txBody>
      </p:sp>
      <p:sp>
        <p:nvSpPr>
          <p:cNvPr id="5" name="Content Placeholder 1">
            <a:extLst>
              <a:ext uri="{FF2B5EF4-FFF2-40B4-BE49-F238E27FC236}">
                <a16:creationId xmlns:a16="http://schemas.microsoft.com/office/drawing/2014/main" id="{3273A35A-FE6E-8749-B21A-0411BAB5DBFE}"/>
              </a:ext>
            </a:extLst>
          </p:cNvPr>
          <p:cNvSpPr txBox="1">
            <a:spLocks/>
          </p:cNvSpPr>
          <p:nvPr/>
        </p:nvSpPr>
        <p:spPr bwMode="auto">
          <a:xfrm>
            <a:off x="65287" y="635097"/>
            <a:ext cx="2642114" cy="3680411"/>
          </a:xfrm>
          <a:prstGeom prst="rect">
            <a:avLst/>
          </a:prstGeom>
          <a:noFill/>
          <a:ln w="9525">
            <a:noFill/>
            <a:miter lim="800000"/>
            <a:headEnd/>
            <a:tailEnd/>
          </a:ln>
        </p:spPr>
        <p:txBody>
          <a:bodyPr vert="horz" wrap="square" lIns="69056" tIns="34529" rIns="69056" bIns="34529" numCol="1" anchor="t" anchorCtr="0" compatLnSpc="1">
            <a:prstTxWarp prst="textNoShape">
              <a:avLst/>
            </a:prstTxWarp>
          </a:bodyPr>
          <a:lstStyle>
            <a:lvl1pPr marL="342891" indent="-342891" algn="l" rtl="0" eaLnBrk="0" fontAlgn="base" hangingPunct="0">
              <a:lnSpc>
                <a:spcPct val="120000"/>
              </a:lnSpc>
              <a:spcBef>
                <a:spcPct val="20000"/>
              </a:spcBef>
              <a:spcAft>
                <a:spcPct val="0"/>
              </a:spcAft>
              <a:buChar char="•"/>
              <a:defRPr kumimoji="1" lang="en-US" sz="2400">
                <a:solidFill>
                  <a:schemeClr val="tx1"/>
                </a:solidFill>
                <a:latin typeface="Calibri" pitchFamily="34" charset="0"/>
                <a:ea typeface="+mn-ea"/>
                <a:cs typeface="Calibri" pitchFamily="34" charset="0"/>
              </a:defRPr>
            </a:lvl1pPr>
            <a:lvl2pPr marL="742932" indent="-285744" algn="l" rtl="0" eaLnBrk="0" fontAlgn="base" hangingPunct="0">
              <a:lnSpc>
                <a:spcPct val="120000"/>
              </a:lnSpc>
              <a:spcBef>
                <a:spcPct val="20000"/>
              </a:spcBef>
              <a:spcAft>
                <a:spcPct val="0"/>
              </a:spcAft>
              <a:buChar char="–"/>
              <a:defRPr kumimoji="1" sz="2000">
                <a:solidFill>
                  <a:schemeClr val="tx1"/>
                </a:solidFill>
                <a:latin typeface="Calibri" pitchFamily="34" charset="0"/>
                <a:cs typeface="Calibri" pitchFamily="34" charset="0"/>
              </a:defRPr>
            </a:lvl2pPr>
            <a:lvl3pPr marL="1142971" indent="-228594" algn="l" rtl="0" eaLnBrk="0" fontAlgn="base" hangingPunct="0">
              <a:lnSpc>
                <a:spcPct val="120000"/>
              </a:lnSpc>
              <a:spcBef>
                <a:spcPct val="20000"/>
              </a:spcBef>
              <a:spcAft>
                <a:spcPct val="0"/>
              </a:spcAft>
              <a:buChar char="•"/>
              <a:defRPr kumimoji="1" sz="1800">
                <a:solidFill>
                  <a:schemeClr val="tx1"/>
                </a:solidFill>
                <a:latin typeface="Calibri" pitchFamily="34" charset="0"/>
                <a:cs typeface="Calibri" pitchFamily="34" charset="0"/>
              </a:defRPr>
            </a:lvl3pPr>
            <a:lvl4pPr marL="1600160" indent="-228594" algn="l" rtl="0" eaLnBrk="0" fontAlgn="base" hangingPunct="0">
              <a:lnSpc>
                <a:spcPct val="120000"/>
              </a:lnSpc>
              <a:spcBef>
                <a:spcPct val="20000"/>
              </a:spcBef>
              <a:spcAft>
                <a:spcPct val="0"/>
              </a:spcAft>
              <a:buChar char="–"/>
              <a:defRPr kumimoji="1" sz="1800">
                <a:solidFill>
                  <a:schemeClr val="tx1"/>
                </a:solidFill>
                <a:latin typeface="Calibri" pitchFamily="34" charset="0"/>
                <a:cs typeface="Calibri" pitchFamily="34" charset="0"/>
              </a:defRPr>
            </a:lvl4pPr>
            <a:lvl5pPr marL="2057349" indent="-228594" algn="l" rtl="0" eaLnBrk="0" fontAlgn="base" hangingPunct="0">
              <a:lnSpc>
                <a:spcPct val="120000"/>
              </a:lnSpc>
              <a:spcBef>
                <a:spcPct val="20000"/>
              </a:spcBef>
              <a:spcAft>
                <a:spcPct val="0"/>
              </a:spcAft>
              <a:buChar char="•"/>
              <a:defRPr kumimoji="1" sz="1800">
                <a:solidFill>
                  <a:schemeClr val="tx1"/>
                </a:solidFill>
                <a:latin typeface="Calibri" pitchFamily="34" charset="0"/>
                <a:cs typeface="Calibri" pitchFamily="34" charset="0"/>
              </a:defRPr>
            </a:lvl5pPr>
            <a:lvl6pPr marL="2514537" indent="-228594" algn="l" rtl="0" eaLnBrk="0" fontAlgn="base" hangingPunct="0">
              <a:spcBef>
                <a:spcPct val="20000"/>
              </a:spcBef>
              <a:spcAft>
                <a:spcPct val="0"/>
              </a:spcAft>
              <a:buChar char="•"/>
              <a:defRPr kumimoji="1" sz="1600">
                <a:solidFill>
                  <a:schemeClr val="tx1"/>
                </a:solidFill>
                <a:latin typeface="+mn-lt"/>
              </a:defRPr>
            </a:lvl6pPr>
            <a:lvl7pPr marL="2971726" indent="-228594" algn="l" rtl="0" eaLnBrk="0" fontAlgn="base" hangingPunct="0">
              <a:spcBef>
                <a:spcPct val="20000"/>
              </a:spcBef>
              <a:spcAft>
                <a:spcPct val="0"/>
              </a:spcAft>
              <a:buChar char="•"/>
              <a:defRPr kumimoji="1" sz="1600">
                <a:solidFill>
                  <a:schemeClr val="tx1"/>
                </a:solidFill>
                <a:latin typeface="+mn-lt"/>
              </a:defRPr>
            </a:lvl7pPr>
            <a:lvl8pPr marL="3428914" indent="-228594" algn="l" rtl="0" eaLnBrk="0" fontAlgn="base" hangingPunct="0">
              <a:spcBef>
                <a:spcPct val="20000"/>
              </a:spcBef>
              <a:spcAft>
                <a:spcPct val="0"/>
              </a:spcAft>
              <a:buChar char="•"/>
              <a:defRPr kumimoji="1" sz="1600">
                <a:solidFill>
                  <a:schemeClr val="tx1"/>
                </a:solidFill>
                <a:latin typeface="+mn-lt"/>
              </a:defRPr>
            </a:lvl8pPr>
            <a:lvl9pPr marL="3886103" indent="-228594" algn="l" rtl="0" eaLnBrk="0" fontAlgn="base" hangingPunct="0">
              <a:spcBef>
                <a:spcPct val="20000"/>
              </a:spcBef>
              <a:spcAft>
                <a:spcPct val="0"/>
              </a:spcAft>
              <a:buChar char="•"/>
              <a:defRPr kumimoji="1" sz="1600">
                <a:solidFill>
                  <a:schemeClr val="tx1"/>
                </a:solidFill>
                <a:latin typeface="+mn-lt"/>
              </a:defRPr>
            </a:lvl9pPr>
          </a:lstStyle>
          <a:p>
            <a:pPr marL="342857" indent="-342857" defTabSz="914310"/>
            <a:r>
              <a:rPr lang="en-US" sz="1500" b="0" kern="0" dirty="0">
                <a:solidFill>
                  <a:srgbClr val="000000"/>
                </a:solidFill>
              </a:rPr>
              <a:t>ResNet-50 Training using TensorFlow benchmark on SUMMIT -- 1536 Volta GPUs!</a:t>
            </a:r>
          </a:p>
          <a:p>
            <a:pPr marL="342857" indent="-342857" defTabSz="914310"/>
            <a:endParaRPr lang="en-US" sz="1500" b="0" kern="0" dirty="0">
              <a:solidFill>
                <a:srgbClr val="000000"/>
              </a:solidFill>
            </a:endParaRPr>
          </a:p>
          <a:p>
            <a:pPr marL="342857" indent="-342857" defTabSz="914310"/>
            <a:r>
              <a:rPr lang="en-US" sz="1500" b="0" kern="0" dirty="0">
                <a:solidFill>
                  <a:srgbClr val="000000"/>
                </a:solidFill>
              </a:rPr>
              <a:t>1,281,167 (1.2 mil.) images</a:t>
            </a:r>
          </a:p>
          <a:p>
            <a:pPr marL="342857" indent="-342857" defTabSz="914310"/>
            <a:endParaRPr lang="en-US" sz="1500" b="0" kern="0" dirty="0">
              <a:solidFill>
                <a:srgbClr val="000000"/>
              </a:solidFill>
            </a:endParaRPr>
          </a:p>
          <a:p>
            <a:pPr marL="342857" indent="-342857" defTabSz="914310"/>
            <a:r>
              <a:rPr lang="en-US" sz="1500" b="0" kern="0" dirty="0">
                <a:solidFill>
                  <a:srgbClr val="000000"/>
                </a:solidFill>
              </a:rPr>
              <a:t>Time/epoch = 3 seconds</a:t>
            </a:r>
          </a:p>
          <a:p>
            <a:pPr marL="342857" indent="-342857" defTabSz="914310"/>
            <a:endParaRPr lang="en-US" sz="1500" b="0" kern="0" dirty="0">
              <a:solidFill>
                <a:srgbClr val="000000"/>
              </a:solidFill>
            </a:endParaRPr>
          </a:p>
          <a:p>
            <a:pPr marL="342857" indent="-342857" defTabSz="914310"/>
            <a:r>
              <a:rPr lang="en-US" sz="1500" b="0" kern="0" dirty="0">
                <a:solidFill>
                  <a:srgbClr val="000000"/>
                </a:solidFill>
              </a:rPr>
              <a:t>Total Time (90 epochs)        = 3 x 90 = 270 seconds = </a:t>
            </a:r>
            <a:r>
              <a:rPr lang="en-US" sz="1500" kern="0" dirty="0">
                <a:solidFill>
                  <a:srgbClr val="C00000"/>
                </a:solidFill>
              </a:rPr>
              <a:t>4.5 minutes!</a:t>
            </a:r>
          </a:p>
          <a:p>
            <a:pPr marL="342857" indent="-342857" defTabSz="914310"/>
            <a:endParaRPr lang="en-US" sz="1500" b="0" kern="0" dirty="0">
              <a:solidFill>
                <a:srgbClr val="000000"/>
              </a:solidFill>
            </a:endParaRPr>
          </a:p>
        </p:txBody>
      </p:sp>
      <p:graphicFrame>
        <p:nvGraphicFramePr>
          <p:cNvPr id="7" name="Content Placeholder 3">
            <a:extLst>
              <a:ext uri="{FF2B5EF4-FFF2-40B4-BE49-F238E27FC236}">
                <a16:creationId xmlns:a16="http://schemas.microsoft.com/office/drawing/2014/main" id="{1AF6321F-03AD-424B-A176-B0B9AFDF0B33}"/>
              </a:ext>
            </a:extLst>
          </p:cNvPr>
          <p:cNvGraphicFramePr>
            <a:graphicFrameLocks/>
          </p:cNvGraphicFramePr>
          <p:nvPr/>
        </p:nvGraphicFramePr>
        <p:xfrm>
          <a:off x="2544100" y="814982"/>
          <a:ext cx="6534614" cy="3513537"/>
        </p:xfrm>
        <a:graphic>
          <a:graphicData uri="http://schemas.openxmlformats.org/drawingml/2006/chart">
            <c:chart xmlns:c="http://schemas.openxmlformats.org/drawingml/2006/chart" xmlns:r="http://schemas.openxmlformats.org/officeDocument/2006/relationships" r:id="rId3"/>
          </a:graphicData>
        </a:graphic>
      </p:graphicFrame>
      <p:sp>
        <p:nvSpPr>
          <p:cNvPr id="17" name="TextBox 16">
            <a:extLst>
              <a:ext uri="{FF2B5EF4-FFF2-40B4-BE49-F238E27FC236}">
                <a16:creationId xmlns:a16="http://schemas.microsoft.com/office/drawing/2014/main" id="{DDF7AAD6-04D2-8C4C-B2A8-3D3C83FCCAC8}"/>
              </a:ext>
            </a:extLst>
          </p:cNvPr>
          <p:cNvSpPr txBox="1"/>
          <p:nvPr/>
        </p:nvSpPr>
        <p:spPr bwMode="auto">
          <a:xfrm>
            <a:off x="170008" y="4653186"/>
            <a:ext cx="8908711" cy="276584"/>
          </a:xfrm>
          <a:prstGeom prst="rect">
            <a:avLst/>
          </a:prstGeom>
          <a:noFill/>
          <a:ln w="9525">
            <a:noFill/>
            <a:miter lim="800000"/>
            <a:headEnd/>
            <a:tailEnd/>
          </a:ln>
        </p:spPr>
        <p:txBody>
          <a:bodyPr vert="horz" wrap="square" lIns="69056" tIns="34529" rIns="69056" bIns="34529" numCol="1" rtlCol="0" anchor="t" anchorCtr="0" compatLnSpc="1">
            <a:prstTxWarp prst="textNoShape">
              <a:avLst/>
            </a:prstTxWarp>
            <a:spAutoFit/>
          </a:bodyPr>
          <a:lstStyle/>
          <a:p>
            <a:pPr algn="ctr" defTabSz="914310" eaLnBrk="0" hangingPunct="0">
              <a:lnSpc>
                <a:spcPct val="120000"/>
              </a:lnSpc>
              <a:spcBef>
                <a:spcPct val="20000"/>
              </a:spcBef>
            </a:pPr>
            <a:r>
              <a:rPr kumimoji="1" lang="en-US" sz="1200" i="1" kern="0" dirty="0">
                <a:solidFill>
                  <a:srgbClr val="000066">
                    <a:lumMod val="60000"/>
                    <a:lumOff val="40000"/>
                  </a:srgbClr>
                </a:solidFill>
                <a:latin typeface="+mj-lt"/>
                <a:cs typeface="Calibri" pitchFamily="34" charset="0"/>
              </a:rPr>
              <a:t>Platform: The Summit Supercomputer (#2 on Top500.org) – 6 NVIDIA Volta GPUs per node connected with NVLink, CUDA 10.1</a:t>
            </a:r>
          </a:p>
        </p:txBody>
      </p:sp>
      <p:sp>
        <p:nvSpPr>
          <p:cNvPr id="6" name="TextBox 5">
            <a:extLst>
              <a:ext uri="{FF2B5EF4-FFF2-40B4-BE49-F238E27FC236}">
                <a16:creationId xmlns:a16="http://schemas.microsoft.com/office/drawing/2014/main" id="{7D04158C-4BF8-7942-B5AC-09E8970AEF9F}"/>
              </a:ext>
            </a:extLst>
          </p:cNvPr>
          <p:cNvSpPr txBox="1"/>
          <p:nvPr/>
        </p:nvSpPr>
        <p:spPr bwMode="auto">
          <a:xfrm>
            <a:off x="0" y="4415867"/>
            <a:ext cx="3815644" cy="273918"/>
          </a:xfrm>
          <a:prstGeom prst="rect">
            <a:avLst/>
          </a:prstGeom>
          <a:noFill/>
          <a:ln w="9525">
            <a:noFill/>
            <a:miter lim="800000"/>
            <a:headEnd/>
            <a:tailEnd/>
          </a:ln>
        </p:spPr>
        <p:txBody>
          <a:bodyPr vert="horz" wrap="square" lIns="92071" tIns="46036" rIns="92071" bIns="46036" numCol="1" rtlCol="0" anchor="t" anchorCtr="0" compatLnSpc="1">
            <a:prstTxWarp prst="textNoShape">
              <a:avLst/>
            </a:prstTxWarp>
            <a:spAutoFit/>
          </a:bodyPr>
          <a:lstStyle/>
          <a:p>
            <a:pPr marL="342812" indent="-342812" defTabSz="914175" eaLnBrk="0" hangingPunct="0">
              <a:lnSpc>
                <a:spcPct val="120000"/>
              </a:lnSpc>
              <a:spcBef>
                <a:spcPct val="20000"/>
              </a:spcBef>
            </a:pPr>
            <a:r>
              <a:rPr kumimoji="1" lang="en-US" sz="1050" b="0" kern="0" dirty="0">
                <a:solidFill>
                  <a:srgbClr val="C00000"/>
                </a:solidFill>
                <a:latin typeface="Calibri"/>
                <a:cs typeface="Calibri" pitchFamily="34" charset="0"/>
              </a:rPr>
              <a:t>*We observed issues for NCCL2 beyond 384 GPUs </a:t>
            </a:r>
          </a:p>
        </p:txBody>
      </p:sp>
      <p:sp>
        <p:nvSpPr>
          <p:cNvPr id="8" name="TextBox 7">
            <a:extLst>
              <a:ext uri="{FF2B5EF4-FFF2-40B4-BE49-F238E27FC236}">
                <a16:creationId xmlns:a16="http://schemas.microsoft.com/office/drawing/2014/main" id="{14607CAA-6E8F-374B-88B4-69ACB19690AE}"/>
              </a:ext>
            </a:extLst>
          </p:cNvPr>
          <p:cNvSpPr txBox="1"/>
          <p:nvPr/>
        </p:nvSpPr>
        <p:spPr bwMode="auto">
          <a:xfrm>
            <a:off x="4039252" y="1634642"/>
            <a:ext cx="3804354" cy="664153"/>
          </a:xfrm>
          <a:prstGeom prst="rect">
            <a:avLst/>
          </a:prstGeom>
          <a:noFill/>
          <a:ln w="9525">
            <a:noFill/>
            <a:miter lim="800000"/>
            <a:headEnd/>
            <a:tailEnd/>
          </a:ln>
        </p:spPr>
        <p:txBody>
          <a:bodyPr vert="horz" wrap="square" lIns="92071" tIns="46036" rIns="92071" bIns="46036" numCol="1" rtlCol="0" anchor="t" anchorCtr="0" compatLnSpc="1">
            <a:prstTxWarp prst="textNoShape">
              <a:avLst/>
            </a:prstTxWarp>
            <a:spAutoFit/>
          </a:bodyPr>
          <a:lstStyle/>
          <a:p>
            <a:pPr marL="342812" indent="-342812" algn="ctr" defTabSz="914175" eaLnBrk="0" hangingPunct="0">
              <a:lnSpc>
                <a:spcPct val="120000"/>
              </a:lnSpc>
              <a:spcBef>
                <a:spcPct val="20000"/>
              </a:spcBef>
            </a:pPr>
            <a:r>
              <a:rPr kumimoji="1" lang="en-US" i="1" kern="0" dirty="0">
                <a:solidFill>
                  <a:srgbClr val="C00000"/>
                </a:solidFill>
                <a:latin typeface="Calibri"/>
                <a:cs typeface="Calibri" pitchFamily="34" charset="0"/>
              </a:rPr>
              <a:t>MVAPICH2-GDR reaching ~0.42 million images per second for ImageNet-1k!</a:t>
            </a:r>
          </a:p>
        </p:txBody>
      </p:sp>
      <p:sp>
        <p:nvSpPr>
          <p:cNvPr id="9" name="TextBox 8">
            <a:extLst>
              <a:ext uri="{FF2B5EF4-FFF2-40B4-BE49-F238E27FC236}">
                <a16:creationId xmlns:a16="http://schemas.microsoft.com/office/drawing/2014/main" id="{C25B8888-50AB-064E-B254-2115061A9048}"/>
              </a:ext>
            </a:extLst>
          </p:cNvPr>
          <p:cNvSpPr txBox="1"/>
          <p:nvPr/>
        </p:nvSpPr>
        <p:spPr bwMode="auto">
          <a:xfrm>
            <a:off x="4129942" y="1178122"/>
            <a:ext cx="3527778" cy="368688"/>
          </a:xfrm>
          <a:prstGeom prst="rect">
            <a:avLst/>
          </a:prstGeom>
          <a:noFill/>
          <a:ln w="9525">
            <a:noFill/>
            <a:miter lim="800000"/>
            <a:headEnd/>
            <a:tailEnd/>
          </a:ln>
        </p:spPr>
        <p:txBody>
          <a:bodyPr vert="horz" wrap="square" lIns="92071" tIns="46036" rIns="92071" bIns="46036" numCol="1" rtlCol="0" anchor="t" anchorCtr="0" compatLnSpc="1">
            <a:prstTxWarp prst="textNoShape">
              <a:avLst/>
            </a:prstTxWarp>
            <a:spAutoFit/>
          </a:bodyPr>
          <a:lstStyle/>
          <a:p>
            <a:pPr marL="342812" indent="-342812" algn="ctr" defTabSz="914175" eaLnBrk="0" hangingPunct="0">
              <a:lnSpc>
                <a:spcPct val="120000"/>
              </a:lnSpc>
              <a:spcBef>
                <a:spcPct val="20000"/>
              </a:spcBef>
            </a:pPr>
            <a:r>
              <a:rPr kumimoji="1" lang="en-US" i="1" kern="0" dirty="0">
                <a:solidFill>
                  <a:srgbClr val="C00000"/>
                </a:solidFill>
                <a:latin typeface="Calibri"/>
                <a:cs typeface="Calibri" pitchFamily="34" charset="0"/>
              </a:rPr>
              <a:t>ImageNet-1k has 1.2 million images</a:t>
            </a:r>
          </a:p>
        </p:txBody>
      </p:sp>
    </p:spTree>
    <p:extLst>
      <p:ext uri="{BB962C8B-B14F-4D97-AF65-F5344CB8AC3E}">
        <p14:creationId xmlns:p14="http://schemas.microsoft.com/office/powerpoint/2010/main" val="28754251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B8C70A-2CA3-D940-94D8-6275498A3BC1}"/>
              </a:ext>
            </a:extLst>
          </p:cNvPr>
          <p:cNvSpPr>
            <a:spLocks noGrp="1"/>
          </p:cNvSpPr>
          <p:nvPr>
            <p:ph type="title"/>
          </p:nvPr>
        </p:nvSpPr>
        <p:spPr>
          <a:xfrm>
            <a:off x="158864" y="149333"/>
            <a:ext cx="8826273" cy="579576"/>
          </a:xfrm>
        </p:spPr>
        <p:txBody>
          <a:bodyPr/>
          <a:lstStyle/>
          <a:p>
            <a:r>
              <a:rPr lang="en-US" dirty="0"/>
              <a:t>Distributed TensorFlow on TACC Frontera (2048 CPU nodes)</a:t>
            </a:r>
          </a:p>
        </p:txBody>
      </p:sp>
      <p:sp>
        <p:nvSpPr>
          <p:cNvPr id="11" name="Content Placeholder 1">
            <a:extLst>
              <a:ext uri="{FF2B5EF4-FFF2-40B4-BE49-F238E27FC236}">
                <a16:creationId xmlns:a16="http://schemas.microsoft.com/office/drawing/2014/main" id="{A01F13DA-D1D3-D143-B32D-7E23983EA249}"/>
              </a:ext>
            </a:extLst>
          </p:cNvPr>
          <p:cNvSpPr txBox="1">
            <a:spLocks/>
          </p:cNvSpPr>
          <p:nvPr/>
        </p:nvSpPr>
        <p:spPr bwMode="auto">
          <a:xfrm>
            <a:off x="158863" y="661693"/>
            <a:ext cx="4048298" cy="3626216"/>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lnSpc>
                <a:spcPct val="120000"/>
              </a:lnSpc>
              <a:spcBef>
                <a:spcPct val="20000"/>
              </a:spcBef>
              <a:spcAft>
                <a:spcPct val="0"/>
              </a:spcAft>
              <a:buChar char="•"/>
              <a:defRPr kumimoji="1" lang="en-US" sz="1800">
                <a:solidFill>
                  <a:schemeClr val="tx1"/>
                </a:solidFill>
                <a:latin typeface="Calibri" pitchFamily="34" charset="0"/>
                <a:ea typeface="+mn-ea"/>
                <a:cs typeface="Calibri" pitchFamily="34" charset="0"/>
              </a:defRPr>
            </a:lvl1pPr>
            <a:lvl2pPr marL="742950" indent="-285750" algn="l" rtl="0" eaLnBrk="0" fontAlgn="base" hangingPunct="0">
              <a:lnSpc>
                <a:spcPct val="120000"/>
              </a:lnSpc>
              <a:spcBef>
                <a:spcPct val="20000"/>
              </a:spcBef>
              <a:spcAft>
                <a:spcPct val="0"/>
              </a:spcAft>
              <a:buChar char="–"/>
              <a:defRPr kumimoji="1" sz="1600">
                <a:solidFill>
                  <a:schemeClr val="tx1"/>
                </a:solidFill>
                <a:latin typeface="Calibri" pitchFamily="34" charset="0"/>
                <a:cs typeface="Calibri" pitchFamily="34" charset="0"/>
              </a:defRPr>
            </a:lvl2pPr>
            <a:lvl3pPr marL="1143000" indent="-228600" algn="l" rtl="0" eaLnBrk="0" fontAlgn="base" hangingPunct="0">
              <a:lnSpc>
                <a:spcPct val="120000"/>
              </a:lnSpc>
              <a:spcBef>
                <a:spcPct val="20000"/>
              </a:spcBef>
              <a:spcAft>
                <a:spcPct val="0"/>
              </a:spcAft>
              <a:buChar char="•"/>
              <a:defRPr kumimoji="1" sz="1400">
                <a:solidFill>
                  <a:schemeClr val="tx1"/>
                </a:solidFill>
                <a:latin typeface="Calibri" pitchFamily="34" charset="0"/>
                <a:cs typeface="Calibri" pitchFamily="34" charset="0"/>
              </a:defRPr>
            </a:lvl3pPr>
            <a:lvl4pPr marL="1600200" indent="-228600" algn="l" rtl="0" eaLnBrk="0" fontAlgn="base" hangingPunct="0">
              <a:lnSpc>
                <a:spcPct val="120000"/>
              </a:lnSpc>
              <a:spcBef>
                <a:spcPct val="20000"/>
              </a:spcBef>
              <a:spcAft>
                <a:spcPct val="0"/>
              </a:spcAft>
              <a:buChar char="–"/>
              <a:defRPr kumimoji="1" sz="1400">
                <a:solidFill>
                  <a:schemeClr val="tx1"/>
                </a:solidFill>
                <a:latin typeface="Calibri" pitchFamily="34" charset="0"/>
                <a:cs typeface="Calibri" pitchFamily="34" charset="0"/>
              </a:defRPr>
            </a:lvl4pPr>
            <a:lvl5pPr marL="2057400" indent="-228600" algn="l" rtl="0" eaLnBrk="0" fontAlgn="base" hangingPunct="0">
              <a:lnSpc>
                <a:spcPct val="120000"/>
              </a:lnSpc>
              <a:spcBef>
                <a:spcPct val="20000"/>
              </a:spcBef>
              <a:spcAft>
                <a:spcPct val="0"/>
              </a:spcAft>
              <a:buChar char="•"/>
              <a:defRPr kumimoji="1" sz="1400">
                <a:solidFill>
                  <a:schemeClr val="tx1"/>
                </a:solidFill>
                <a:latin typeface="Calibri" pitchFamily="34" charset="0"/>
                <a:cs typeface="Calibri" pitchFamily="34" charset="0"/>
              </a:defRPr>
            </a:lvl5pPr>
            <a:lvl6pPr marL="2514600" indent="-228600" algn="l" rtl="0" eaLnBrk="0" fontAlgn="base" hangingPunct="0">
              <a:spcBef>
                <a:spcPct val="20000"/>
              </a:spcBef>
              <a:spcAft>
                <a:spcPct val="0"/>
              </a:spcAft>
              <a:buChar char="•"/>
              <a:defRPr kumimoji="1" sz="1600">
                <a:solidFill>
                  <a:schemeClr val="tx1"/>
                </a:solidFill>
                <a:latin typeface="+mn-lt"/>
              </a:defRPr>
            </a:lvl6pPr>
            <a:lvl7pPr marL="2971800" indent="-228600" algn="l" rtl="0" eaLnBrk="0" fontAlgn="base" hangingPunct="0">
              <a:spcBef>
                <a:spcPct val="20000"/>
              </a:spcBef>
              <a:spcAft>
                <a:spcPct val="0"/>
              </a:spcAft>
              <a:buChar char="•"/>
              <a:defRPr kumimoji="1" sz="1600">
                <a:solidFill>
                  <a:schemeClr val="tx1"/>
                </a:solidFill>
                <a:latin typeface="+mn-lt"/>
              </a:defRPr>
            </a:lvl7pPr>
            <a:lvl8pPr marL="3429000" indent="-228600" algn="l" rtl="0" eaLnBrk="0" fontAlgn="base" hangingPunct="0">
              <a:spcBef>
                <a:spcPct val="20000"/>
              </a:spcBef>
              <a:spcAft>
                <a:spcPct val="0"/>
              </a:spcAft>
              <a:buChar char="•"/>
              <a:defRPr kumimoji="1" sz="1600">
                <a:solidFill>
                  <a:schemeClr val="tx1"/>
                </a:solidFill>
                <a:latin typeface="+mn-lt"/>
              </a:defRPr>
            </a:lvl8pPr>
            <a:lvl9pPr marL="3886200" indent="-228600" algn="l" rtl="0" eaLnBrk="0" fontAlgn="base" hangingPunct="0">
              <a:spcBef>
                <a:spcPct val="20000"/>
              </a:spcBef>
              <a:spcAft>
                <a:spcPct val="0"/>
              </a:spcAft>
              <a:buChar char="•"/>
              <a:defRPr kumimoji="1" sz="1600">
                <a:solidFill>
                  <a:schemeClr val="tx1"/>
                </a:solidFill>
                <a:latin typeface="+mn-lt"/>
              </a:defRPr>
            </a:lvl9pPr>
          </a:lstStyle>
          <a:p>
            <a:pPr defTabSz="914378"/>
            <a:r>
              <a:rPr lang="en-US" sz="1600" b="0" kern="0" dirty="0"/>
              <a:t>Scaled TensorFlow to 2048 nodes on Frontera using MVAPICH2</a:t>
            </a:r>
          </a:p>
          <a:p>
            <a:pPr defTabSz="914378"/>
            <a:endParaRPr lang="en-US" sz="1600" b="0" kern="0" dirty="0"/>
          </a:p>
          <a:p>
            <a:pPr defTabSz="914378"/>
            <a:r>
              <a:rPr lang="en-US" sz="1600" b="0" kern="0" dirty="0"/>
              <a:t>MVAPICH2 delivers close to the ideal performance for DNN training</a:t>
            </a:r>
          </a:p>
          <a:p>
            <a:pPr defTabSz="914378"/>
            <a:endParaRPr lang="en-US" sz="1600" b="0" kern="0" dirty="0"/>
          </a:p>
          <a:p>
            <a:pPr defTabSz="914378"/>
            <a:r>
              <a:rPr lang="en-US" sz="1600" b="0" kern="0" dirty="0"/>
              <a:t>Report a peak of </a:t>
            </a:r>
            <a:r>
              <a:rPr lang="en-US" sz="1600" b="0" kern="0" dirty="0">
                <a:solidFill>
                  <a:srgbClr val="C00000"/>
                </a:solidFill>
              </a:rPr>
              <a:t>260,000 images/sec </a:t>
            </a:r>
            <a:r>
              <a:rPr lang="en-US" sz="1600" b="0" kern="0" dirty="0"/>
              <a:t>on 2048 nodes</a:t>
            </a:r>
          </a:p>
          <a:p>
            <a:pPr defTabSz="914378"/>
            <a:endParaRPr lang="en-US" sz="1600" b="0" kern="0" dirty="0"/>
          </a:p>
          <a:p>
            <a:pPr defTabSz="914378"/>
            <a:r>
              <a:rPr lang="en-US" sz="1600" b="0" kern="0" dirty="0"/>
              <a:t>On 2048 nodes, ResNet-50 can be trained in </a:t>
            </a:r>
            <a:r>
              <a:rPr lang="en-US" sz="1600" b="0" kern="0" dirty="0">
                <a:solidFill>
                  <a:srgbClr val="C00000"/>
                </a:solidFill>
              </a:rPr>
              <a:t>7 minutes! </a:t>
            </a:r>
            <a:endParaRPr lang="en-US" sz="1600" b="0" kern="0" dirty="0"/>
          </a:p>
          <a:p>
            <a:pPr defTabSz="914378"/>
            <a:endParaRPr lang="en-US" sz="1600" b="0" kern="0" dirty="0"/>
          </a:p>
        </p:txBody>
      </p:sp>
      <p:sp>
        <p:nvSpPr>
          <p:cNvPr id="6" name="Rectangle 5">
            <a:extLst>
              <a:ext uri="{FF2B5EF4-FFF2-40B4-BE49-F238E27FC236}">
                <a16:creationId xmlns:a16="http://schemas.microsoft.com/office/drawing/2014/main" id="{C7CE2E3E-F61F-184B-A8A6-3C62B8A1ABC3}"/>
              </a:ext>
            </a:extLst>
          </p:cNvPr>
          <p:cNvSpPr/>
          <p:nvPr/>
        </p:nvSpPr>
        <p:spPr>
          <a:xfrm>
            <a:off x="158864" y="4420554"/>
            <a:ext cx="8868049" cy="461665"/>
          </a:xfrm>
          <a:prstGeom prst="rect">
            <a:avLst/>
          </a:prstGeom>
        </p:spPr>
        <p:txBody>
          <a:bodyPr wrap="square">
            <a:spAutoFit/>
          </a:bodyPr>
          <a:lstStyle/>
          <a:p>
            <a:pPr lvl="1"/>
            <a:r>
              <a:rPr lang="en-US" sz="1200" dirty="0">
                <a:solidFill>
                  <a:schemeClr val="bg1">
                    <a:lumMod val="60000"/>
                    <a:lumOff val="40000"/>
                  </a:schemeClr>
                </a:solidFill>
                <a:latin typeface="+mn-lt"/>
                <a:cs typeface="Calibri" panose="020F0502020204030204" pitchFamily="34" charset="0"/>
              </a:rPr>
              <a:t>A. Jain, A. A. Awan, H. Subramoni, DK Panda, “</a:t>
            </a:r>
            <a:r>
              <a:rPr lang="en-US" sz="1200" dirty="0">
                <a:solidFill>
                  <a:schemeClr val="bg1">
                    <a:lumMod val="60000"/>
                    <a:lumOff val="40000"/>
                  </a:schemeClr>
                </a:solidFill>
                <a:latin typeface="+mn-lt"/>
              </a:rPr>
              <a:t>Scaling TensorFlow, PyTorch, and MXNet using MVAPICH2 for High-Performance Deep Learning on Frontera</a:t>
            </a:r>
            <a:r>
              <a:rPr lang="en-US" sz="1200" dirty="0">
                <a:solidFill>
                  <a:schemeClr val="bg1">
                    <a:lumMod val="60000"/>
                    <a:lumOff val="40000"/>
                  </a:schemeClr>
                </a:solidFill>
                <a:latin typeface="+mn-lt"/>
                <a:cs typeface="Calibri" panose="020F0502020204030204" pitchFamily="34" charset="0"/>
              </a:rPr>
              <a:t>”, DLS ’19 (SC ’19 Workshop). </a:t>
            </a:r>
          </a:p>
        </p:txBody>
      </p:sp>
      <p:graphicFrame>
        <p:nvGraphicFramePr>
          <p:cNvPr id="8" name="Chart 7">
            <a:extLst>
              <a:ext uri="{FF2B5EF4-FFF2-40B4-BE49-F238E27FC236}">
                <a16:creationId xmlns:a16="http://schemas.microsoft.com/office/drawing/2014/main" id="{6813338A-2418-44E9-B83A-8F2EAB896303}"/>
              </a:ext>
            </a:extLst>
          </p:cNvPr>
          <p:cNvGraphicFramePr>
            <a:graphicFrameLocks/>
          </p:cNvGraphicFramePr>
          <p:nvPr/>
        </p:nvGraphicFramePr>
        <p:xfrm>
          <a:off x="3975410" y="1035152"/>
          <a:ext cx="5051502" cy="310195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503380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9645BB-1D94-4A4A-86AA-216303B5B5CF}"/>
              </a:ext>
            </a:extLst>
          </p:cNvPr>
          <p:cNvSpPr>
            <a:spLocks noGrp="1"/>
          </p:cNvSpPr>
          <p:nvPr>
            <p:ph type="title"/>
          </p:nvPr>
        </p:nvSpPr>
        <p:spPr/>
        <p:txBody>
          <a:bodyPr/>
          <a:lstStyle/>
          <a:p>
            <a:r>
              <a:rPr lang="en-US" sz="2400" dirty="0">
                <a:latin typeface="+mn-lt"/>
              </a:rPr>
              <a:t>Application-level Evaluations – PyTorch + Horovod (Intel GPU)</a:t>
            </a:r>
          </a:p>
        </p:txBody>
      </p:sp>
      <p:sp>
        <p:nvSpPr>
          <p:cNvPr id="5" name="Content Placeholder 1">
            <a:extLst>
              <a:ext uri="{FF2B5EF4-FFF2-40B4-BE49-F238E27FC236}">
                <a16:creationId xmlns:a16="http://schemas.microsoft.com/office/drawing/2014/main" id="{FEF929F3-2F9E-D947-B6BD-FEEBA3BBBF23}"/>
              </a:ext>
            </a:extLst>
          </p:cNvPr>
          <p:cNvSpPr txBox="1">
            <a:spLocks/>
          </p:cNvSpPr>
          <p:nvPr/>
        </p:nvSpPr>
        <p:spPr bwMode="auto">
          <a:xfrm>
            <a:off x="1" y="3537439"/>
            <a:ext cx="3028208" cy="434165"/>
          </a:xfrm>
          <a:prstGeom prst="rect">
            <a:avLst/>
          </a:prstGeom>
          <a:noFill/>
          <a:ln w="9525">
            <a:noFill/>
            <a:miter lim="800000"/>
            <a:headEnd/>
            <a:tailEnd/>
          </a:ln>
        </p:spPr>
        <p:txBody>
          <a:bodyPr vert="horz" wrap="square" lIns="69056" tIns="34529" rIns="69056" bIns="34529" numCol="1" anchor="t" anchorCtr="0" compatLnSpc="1">
            <a:prstTxWarp prst="textNoShape">
              <a:avLst/>
            </a:prstTxWarp>
          </a:bodyPr>
          <a:lstStyle>
            <a:lvl1pPr marL="457189" indent="-457189" algn="l" rtl="0" eaLnBrk="1" fontAlgn="base" hangingPunct="1">
              <a:lnSpc>
                <a:spcPct val="120000"/>
              </a:lnSpc>
              <a:spcBef>
                <a:spcPct val="20000"/>
              </a:spcBef>
              <a:spcAft>
                <a:spcPct val="0"/>
              </a:spcAft>
              <a:buChar char="•"/>
              <a:defRPr kumimoji="1" lang="en-US" sz="2400">
                <a:solidFill>
                  <a:schemeClr val="tx1"/>
                </a:solidFill>
                <a:latin typeface="Calibri" pitchFamily="34" charset="0"/>
                <a:ea typeface="+mn-ea"/>
                <a:cs typeface="Calibri" pitchFamily="34" charset="0"/>
              </a:defRPr>
            </a:lvl1pPr>
            <a:lvl2pPr marL="990575" indent="-380990" algn="l" rtl="0" eaLnBrk="1" fontAlgn="base" hangingPunct="1">
              <a:lnSpc>
                <a:spcPct val="120000"/>
              </a:lnSpc>
              <a:spcBef>
                <a:spcPct val="20000"/>
              </a:spcBef>
              <a:spcAft>
                <a:spcPct val="0"/>
              </a:spcAft>
              <a:buChar char="–"/>
              <a:defRPr kumimoji="1" sz="2133">
                <a:solidFill>
                  <a:schemeClr val="tx1"/>
                </a:solidFill>
                <a:latin typeface="Calibri" pitchFamily="34" charset="0"/>
                <a:cs typeface="Calibri" pitchFamily="34" charset="0"/>
              </a:defRPr>
            </a:lvl2pPr>
            <a:lvl3pPr marL="1523962" indent="-304792" algn="l" rtl="0" eaLnBrk="1" fontAlgn="base" hangingPunct="1">
              <a:lnSpc>
                <a:spcPct val="120000"/>
              </a:lnSpc>
              <a:spcBef>
                <a:spcPct val="20000"/>
              </a:spcBef>
              <a:spcAft>
                <a:spcPct val="0"/>
              </a:spcAft>
              <a:buChar char="•"/>
              <a:defRPr kumimoji="1" sz="1867">
                <a:solidFill>
                  <a:schemeClr val="tx1"/>
                </a:solidFill>
                <a:latin typeface="Calibri" pitchFamily="34" charset="0"/>
                <a:cs typeface="Calibri" pitchFamily="34" charset="0"/>
              </a:defRPr>
            </a:lvl3pPr>
            <a:lvl4pPr marL="2133547" indent="-304792" algn="l" rtl="0" eaLnBrk="1" fontAlgn="base" hangingPunct="1">
              <a:lnSpc>
                <a:spcPct val="120000"/>
              </a:lnSpc>
              <a:spcBef>
                <a:spcPct val="20000"/>
              </a:spcBef>
              <a:spcAft>
                <a:spcPct val="0"/>
              </a:spcAft>
              <a:buChar char="–"/>
              <a:defRPr kumimoji="1" sz="1867">
                <a:solidFill>
                  <a:schemeClr val="tx1"/>
                </a:solidFill>
                <a:latin typeface="Calibri" pitchFamily="34" charset="0"/>
                <a:cs typeface="Calibri" pitchFamily="34" charset="0"/>
              </a:defRPr>
            </a:lvl4pPr>
            <a:lvl5pPr marL="2743131" indent="-304792" algn="l" rtl="0" eaLnBrk="1" fontAlgn="base" hangingPunct="1">
              <a:lnSpc>
                <a:spcPct val="120000"/>
              </a:lnSpc>
              <a:spcBef>
                <a:spcPct val="20000"/>
              </a:spcBef>
              <a:spcAft>
                <a:spcPct val="0"/>
              </a:spcAft>
              <a:buChar char="•"/>
              <a:defRPr kumimoji="1" sz="1867">
                <a:solidFill>
                  <a:schemeClr val="tx1"/>
                </a:solidFill>
                <a:latin typeface="Calibri" pitchFamily="34" charset="0"/>
                <a:cs typeface="Calibri" pitchFamily="34" charset="0"/>
              </a:defRPr>
            </a:lvl5pPr>
            <a:lvl6pPr marL="3352716" indent="-304792" algn="l" rtl="0" eaLnBrk="1" fontAlgn="base" hangingPunct="1">
              <a:spcBef>
                <a:spcPct val="20000"/>
              </a:spcBef>
              <a:spcAft>
                <a:spcPct val="0"/>
              </a:spcAft>
              <a:buChar char="•"/>
              <a:defRPr kumimoji="1" sz="2133">
                <a:solidFill>
                  <a:schemeClr val="tx1"/>
                </a:solidFill>
                <a:latin typeface="+mn-lt"/>
              </a:defRPr>
            </a:lvl6pPr>
            <a:lvl7pPr marL="3962301" indent="-304792" algn="l" rtl="0" eaLnBrk="1" fontAlgn="base" hangingPunct="1">
              <a:spcBef>
                <a:spcPct val="20000"/>
              </a:spcBef>
              <a:spcAft>
                <a:spcPct val="0"/>
              </a:spcAft>
              <a:buChar char="•"/>
              <a:defRPr kumimoji="1" sz="2133">
                <a:solidFill>
                  <a:schemeClr val="tx1"/>
                </a:solidFill>
                <a:latin typeface="+mn-lt"/>
              </a:defRPr>
            </a:lvl7pPr>
            <a:lvl8pPr marL="4571886" indent="-304792" algn="l" rtl="0" eaLnBrk="1" fontAlgn="base" hangingPunct="1">
              <a:spcBef>
                <a:spcPct val="20000"/>
              </a:spcBef>
              <a:spcAft>
                <a:spcPct val="0"/>
              </a:spcAft>
              <a:buChar char="•"/>
              <a:defRPr kumimoji="1" sz="2133">
                <a:solidFill>
                  <a:schemeClr val="tx1"/>
                </a:solidFill>
                <a:latin typeface="+mn-lt"/>
              </a:defRPr>
            </a:lvl8pPr>
            <a:lvl9pPr marL="5181470" indent="-304792" algn="l" rtl="0" eaLnBrk="1" fontAlgn="base" hangingPunct="1">
              <a:spcBef>
                <a:spcPct val="20000"/>
              </a:spcBef>
              <a:spcAft>
                <a:spcPct val="0"/>
              </a:spcAft>
              <a:buChar char="•"/>
              <a:defRPr kumimoji="1" sz="2133">
                <a:solidFill>
                  <a:schemeClr val="tx1"/>
                </a:solidFill>
                <a:latin typeface="+mn-lt"/>
              </a:defRPr>
            </a:lvl9pPr>
          </a:lstStyle>
          <a:p>
            <a:pPr marL="0" indent="0" algn="ctr">
              <a:buNone/>
            </a:pPr>
            <a:r>
              <a:rPr lang="en-US" sz="1350" kern="0" dirty="0">
                <a:solidFill>
                  <a:srgbClr val="C00000"/>
                </a:solidFill>
              </a:rPr>
              <a:t>1 nodes, 4 GPN – Large Message</a:t>
            </a:r>
          </a:p>
        </p:txBody>
      </p:sp>
      <p:sp>
        <p:nvSpPr>
          <p:cNvPr id="6" name="Content Placeholder 1">
            <a:extLst>
              <a:ext uri="{FF2B5EF4-FFF2-40B4-BE49-F238E27FC236}">
                <a16:creationId xmlns:a16="http://schemas.microsoft.com/office/drawing/2014/main" id="{7FAD3897-3FC0-59AD-CFD1-09B2E05E586D}"/>
              </a:ext>
            </a:extLst>
          </p:cNvPr>
          <p:cNvSpPr txBox="1">
            <a:spLocks/>
          </p:cNvSpPr>
          <p:nvPr/>
        </p:nvSpPr>
        <p:spPr bwMode="auto">
          <a:xfrm>
            <a:off x="3057896" y="3537439"/>
            <a:ext cx="3028208" cy="434165"/>
          </a:xfrm>
          <a:prstGeom prst="rect">
            <a:avLst/>
          </a:prstGeom>
          <a:noFill/>
          <a:ln w="9525">
            <a:noFill/>
            <a:miter lim="800000"/>
            <a:headEnd/>
            <a:tailEnd/>
          </a:ln>
        </p:spPr>
        <p:txBody>
          <a:bodyPr vert="horz" wrap="square" lIns="69056" tIns="34529" rIns="69056" bIns="34529" numCol="1" anchor="t" anchorCtr="0" compatLnSpc="1">
            <a:prstTxWarp prst="textNoShape">
              <a:avLst/>
            </a:prstTxWarp>
          </a:bodyPr>
          <a:lstStyle>
            <a:lvl1pPr marL="457189" indent="-457189" algn="l" rtl="0" eaLnBrk="1" fontAlgn="base" hangingPunct="1">
              <a:lnSpc>
                <a:spcPct val="120000"/>
              </a:lnSpc>
              <a:spcBef>
                <a:spcPct val="20000"/>
              </a:spcBef>
              <a:spcAft>
                <a:spcPct val="0"/>
              </a:spcAft>
              <a:buChar char="•"/>
              <a:defRPr kumimoji="1" lang="en-US" sz="2400">
                <a:solidFill>
                  <a:schemeClr val="tx1"/>
                </a:solidFill>
                <a:latin typeface="Calibri" pitchFamily="34" charset="0"/>
                <a:ea typeface="+mn-ea"/>
                <a:cs typeface="Calibri" pitchFamily="34" charset="0"/>
              </a:defRPr>
            </a:lvl1pPr>
            <a:lvl2pPr marL="990575" indent="-380990" algn="l" rtl="0" eaLnBrk="1" fontAlgn="base" hangingPunct="1">
              <a:lnSpc>
                <a:spcPct val="120000"/>
              </a:lnSpc>
              <a:spcBef>
                <a:spcPct val="20000"/>
              </a:spcBef>
              <a:spcAft>
                <a:spcPct val="0"/>
              </a:spcAft>
              <a:buChar char="–"/>
              <a:defRPr kumimoji="1" sz="2133">
                <a:solidFill>
                  <a:schemeClr val="tx1"/>
                </a:solidFill>
                <a:latin typeface="Calibri" pitchFamily="34" charset="0"/>
                <a:cs typeface="Calibri" pitchFamily="34" charset="0"/>
              </a:defRPr>
            </a:lvl2pPr>
            <a:lvl3pPr marL="1523962" indent="-304792" algn="l" rtl="0" eaLnBrk="1" fontAlgn="base" hangingPunct="1">
              <a:lnSpc>
                <a:spcPct val="120000"/>
              </a:lnSpc>
              <a:spcBef>
                <a:spcPct val="20000"/>
              </a:spcBef>
              <a:spcAft>
                <a:spcPct val="0"/>
              </a:spcAft>
              <a:buChar char="•"/>
              <a:defRPr kumimoji="1" sz="1867">
                <a:solidFill>
                  <a:schemeClr val="tx1"/>
                </a:solidFill>
                <a:latin typeface="Calibri" pitchFamily="34" charset="0"/>
                <a:cs typeface="Calibri" pitchFamily="34" charset="0"/>
              </a:defRPr>
            </a:lvl3pPr>
            <a:lvl4pPr marL="2133547" indent="-304792" algn="l" rtl="0" eaLnBrk="1" fontAlgn="base" hangingPunct="1">
              <a:lnSpc>
                <a:spcPct val="120000"/>
              </a:lnSpc>
              <a:spcBef>
                <a:spcPct val="20000"/>
              </a:spcBef>
              <a:spcAft>
                <a:spcPct val="0"/>
              </a:spcAft>
              <a:buChar char="–"/>
              <a:defRPr kumimoji="1" sz="1867">
                <a:solidFill>
                  <a:schemeClr val="tx1"/>
                </a:solidFill>
                <a:latin typeface="Calibri" pitchFamily="34" charset="0"/>
                <a:cs typeface="Calibri" pitchFamily="34" charset="0"/>
              </a:defRPr>
            </a:lvl4pPr>
            <a:lvl5pPr marL="2743131" indent="-304792" algn="l" rtl="0" eaLnBrk="1" fontAlgn="base" hangingPunct="1">
              <a:lnSpc>
                <a:spcPct val="120000"/>
              </a:lnSpc>
              <a:spcBef>
                <a:spcPct val="20000"/>
              </a:spcBef>
              <a:spcAft>
                <a:spcPct val="0"/>
              </a:spcAft>
              <a:buChar char="•"/>
              <a:defRPr kumimoji="1" sz="1867">
                <a:solidFill>
                  <a:schemeClr val="tx1"/>
                </a:solidFill>
                <a:latin typeface="Calibri" pitchFamily="34" charset="0"/>
                <a:cs typeface="Calibri" pitchFamily="34" charset="0"/>
              </a:defRPr>
            </a:lvl5pPr>
            <a:lvl6pPr marL="3352716" indent="-304792" algn="l" rtl="0" eaLnBrk="1" fontAlgn="base" hangingPunct="1">
              <a:spcBef>
                <a:spcPct val="20000"/>
              </a:spcBef>
              <a:spcAft>
                <a:spcPct val="0"/>
              </a:spcAft>
              <a:buChar char="•"/>
              <a:defRPr kumimoji="1" sz="2133">
                <a:solidFill>
                  <a:schemeClr val="tx1"/>
                </a:solidFill>
                <a:latin typeface="+mn-lt"/>
              </a:defRPr>
            </a:lvl6pPr>
            <a:lvl7pPr marL="3962301" indent="-304792" algn="l" rtl="0" eaLnBrk="1" fontAlgn="base" hangingPunct="1">
              <a:spcBef>
                <a:spcPct val="20000"/>
              </a:spcBef>
              <a:spcAft>
                <a:spcPct val="0"/>
              </a:spcAft>
              <a:buChar char="•"/>
              <a:defRPr kumimoji="1" sz="2133">
                <a:solidFill>
                  <a:schemeClr val="tx1"/>
                </a:solidFill>
                <a:latin typeface="+mn-lt"/>
              </a:defRPr>
            </a:lvl7pPr>
            <a:lvl8pPr marL="4571886" indent="-304792" algn="l" rtl="0" eaLnBrk="1" fontAlgn="base" hangingPunct="1">
              <a:spcBef>
                <a:spcPct val="20000"/>
              </a:spcBef>
              <a:spcAft>
                <a:spcPct val="0"/>
              </a:spcAft>
              <a:buChar char="•"/>
              <a:defRPr kumimoji="1" sz="2133">
                <a:solidFill>
                  <a:schemeClr val="tx1"/>
                </a:solidFill>
                <a:latin typeface="+mn-lt"/>
              </a:defRPr>
            </a:lvl8pPr>
            <a:lvl9pPr marL="5181470" indent="-304792" algn="l" rtl="0" eaLnBrk="1" fontAlgn="base" hangingPunct="1">
              <a:spcBef>
                <a:spcPct val="20000"/>
              </a:spcBef>
              <a:spcAft>
                <a:spcPct val="0"/>
              </a:spcAft>
              <a:buChar char="•"/>
              <a:defRPr kumimoji="1" sz="2133">
                <a:solidFill>
                  <a:schemeClr val="tx1"/>
                </a:solidFill>
                <a:latin typeface="+mn-lt"/>
              </a:defRPr>
            </a:lvl9pPr>
          </a:lstStyle>
          <a:p>
            <a:pPr marL="0" indent="0" algn="ctr">
              <a:buNone/>
            </a:pPr>
            <a:r>
              <a:rPr lang="en-US" sz="1350" kern="0" dirty="0">
                <a:solidFill>
                  <a:srgbClr val="C00000"/>
                </a:solidFill>
              </a:rPr>
              <a:t>2 nodes, 4 GPN – Large Message</a:t>
            </a:r>
          </a:p>
        </p:txBody>
      </p:sp>
      <p:sp>
        <p:nvSpPr>
          <p:cNvPr id="7" name="Content Placeholder 1">
            <a:extLst>
              <a:ext uri="{FF2B5EF4-FFF2-40B4-BE49-F238E27FC236}">
                <a16:creationId xmlns:a16="http://schemas.microsoft.com/office/drawing/2014/main" id="{D8E4D464-23A4-6956-7289-98E64A0E1AF8}"/>
              </a:ext>
            </a:extLst>
          </p:cNvPr>
          <p:cNvSpPr txBox="1">
            <a:spLocks/>
          </p:cNvSpPr>
          <p:nvPr/>
        </p:nvSpPr>
        <p:spPr bwMode="auto">
          <a:xfrm>
            <a:off x="6115792" y="3537439"/>
            <a:ext cx="3028208" cy="434165"/>
          </a:xfrm>
          <a:prstGeom prst="rect">
            <a:avLst/>
          </a:prstGeom>
          <a:noFill/>
          <a:ln w="9525">
            <a:noFill/>
            <a:miter lim="800000"/>
            <a:headEnd/>
            <a:tailEnd/>
          </a:ln>
        </p:spPr>
        <p:txBody>
          <a:bodyPr vert="horz" wrap="square" lIns="69056" tIns="34529" rIns="69056" bIns="34529" numCol="1" anchor="t" anchorCtr="0" compatLnSpc="1">
            <a:prstTxWarp prst="textNoShape">
              <a:avLst/>
            </a:prstTxWarp>
          </a:bodyPr>
          <a:lstStyle>
            <a:lvl1pPr marL="457189" indent="-457189" algn="l" rtl="0" eaLnBrk="1" fontAlgn="base" hangingPunct="1">
              <a:lnSpc>
                <a:spcPct val="120000"/>
              </a:lnSpc>
              <a:spcBef>
                <a:spcPct val="20000"/>
              </a:spcBef>
              <a:spcAft>
                <a:spcPct val="0"/>
              </a:spcAft>
              <a:buChar char="•"/>
              <a:defRPr kumimoji="1" lang="en-US" sz="2400">
                <a:solidFill>
                  <a:schemeClr val="tx1"/>
                </a:solidFill>
                <a:latin typeface="Calibri" pitchFamily="34" charset="0"/>
                <a:ea typeface="+mn-ea"/>
                <a:cs typeface="Calibri" pitchFamily="34" charset="0"/>
              </a:defRPr>
            </a:lvl1pPr>
            <a:lvl2pPr marL="990575" indent="-380990" algn="l" rtl="0" eaLnBrk="1" fontAlgn="base" hangingPunct="1">
              <a:lnSpc>
                <a:spcPct val="120000"/>
              </a:lnSpc>
              <a:spcBef>
                <a:spcPct val="20000"/>
              </a:spcBef>
              <a:spcAft>
                <a:spcPct val="0"/>
              </a:spcAft>
              <a:buChar char="–"/>
              <a:defRPr kumimoji="1" sz="2133">
                <a:solidFill>
                  <a:schemeClr val="tx1"/>
                </a:solidFill>
                <a:latin typeface="Calibri" pitchFamily="34" charset="0"/>
                <a:cs typeface="Calibri" pitchFamily="34" charset="0"/>
              </a:defRPr>
            </a:lvl2pPr>
            <a:lvl3pPr marL="1523962" indent="-304792" algn="l" rtl="0" eaLnBrk="1" fontAlgn="base" hangingPunct="1">
              <a:lnSpc>
                <a:spcPct val="120000"/>
              </a:lnSpc>
              <a:spcBef>
                <a:spcPct val="20000"/>
              </a:spcBef>
              <a:spcAft>
                <a:spcPct val="0"/>
              </a:spcAft>
              <a:buChar char="•"/>
              <a:defRPr kumimoji="1" sz="1867">
                <a:solidFill>
                  <a:schemeClr val="tx1"/>
                </a:solidFill>
                <a:latin typeface="Calibri" pitchFamily="34" charset="0"/>
                <a:cs typeface="Calibri" pitchFamily="34" charset="0"/>
              </a:defRPr>
            </a:lvl3pPr>
            <a:lvl4pPr marL="2133547" indent="-304792" algn="l" rtl="0" eaLnBrk="1" fontAlgn="base" hangingPunct="1">
              <a:lnSpc>
                <a:spcPct val="120000"/>
              </a:lnSpc>
              <a:spcBef>
                <a:spcPct val="20000"/>
              </a:spcBef>
              <a:spcAft>
                <a:spcPct val="0"/>
              </a:spcAft>
              <a:buChar char="–"/>
              <a:defRPr kumimoji="1" sz="1867">
                <a:solidFill>
                  <a:schemeClr val="tx1"/>
                </a:solidFill>
                <a:latin typeface="Calibri" pitchFamily="34" charset="0"/>
                <a:cs typeface="Calibri" pitchFamily="34" charset="0"/>
              </a:defRPr>
            </a:lvl4pPr>
            <a:lvl5pPr marL="2743131" indent="-304792" algn="l" rtl="0" eaLnBrk="1" fontAlgn="base" hangingPunct="1">
              <a:lnSpc>
                <a:spcPct val="120000"/>
              </a:lnSpc>
              <a:spcBef>
                <a:spcPct val="20000"/>
              </a:spcBef>
              <a:spcAft>
                <a:spcPct val="0"/>
              </a:spcAft>
              <a:buChar char="•"/>
              <a:defRPr kumimoji="1" sz="1867">
                <a:solidFill>
                  <a:schemeClr val="tx1"/>
                </a:solidFill>
                <a:latin typeface="Calibri" pitchFamily="34" charset="0"/>
                <a:cs typeface="Calibri" pitchFamily="34" charset="0"/>
              </a:defRPr>
            </a:lvl5pPr>
            <a:lvl6pPr marL="3352716" indent="-304792" algn="l" rtl="0" eaLnBrk="1" fontAlgn="base" hangingPunct="1">
              <a:spcBef>
                <a:spcPct val="20000"/>
              </a:spcBef>
              <a:spcAft>
                <a:spcPct val="0"/>
              </a:spcAft>
              <a:buChar char="•"/>
              <a:defRPr kumimoji="1" sz="2133">
                <a:solidFill>
                  <a:schemeClr val="tx1"/>
                </a:solidFill>
                <a:latin typeface="+mn-lt"/>
              </a:defRPr>
            </a:lvl6pPr>
            <a:lvl7pPr marL="3962301" indent="-304792" algn="l" rtl="0" eaLnBrk="1" fontAlgn="base" hangingPunct="1">
              <a:spcBef>
                <a:spcPct val="20000"/>
              </a:spcBef>
              <a:spcAft>
                <a:spcPct val="0"/>
              </a:spcAft>
              <a:buChar char="•"/>
              <a:defRPr kumimoji="1" sz="2133">
                <a:solidFill>
                  <a:schemeClr val="tx1"/>
                </a:solidFill>
                <a:latin typeface="+mn-lt"/>
              </a:defRPr>
            </a:lvl7pPr>
            <a:lvl8pPr marL="4571886" indent="-304792" algn="l" rtl="0" eaLnBrk="1" fontAlgn="base" hangingPunct="1">
              <a:spcBef>
                <a:spcPct val="20000"/>
              </a:spcBef>
              <a:spcAft>
                <a:spcPct val="0"/>
              </a:spcAft>
              <a:buChar char="•"/>
              <a:defRPr kumimoji="1" sz="2133">
                <a:solidFill>
                  <a:schemeClr val="tx1"/>
                </a:solidFill>
                <a:latin typeface="+mn-lt"/>
              </a:defRPr>
            </a:lvl8pPr>
            <a:lvl9pPr marL="5181470" indent="-304792" algn="l" rtl="0" eaLnBrk="1" fontAlgn="base" hangingPunct="1">
              <a:spcBef>
                <a:spcPct val="20000"/>
              </a:spcBef>
              <a:spcAft>
                <a:spcPct val="0"/>
              </a:spcAft>
              <a:buChar char="•"/>
              <a:defRPr kumimoji="1" sz="2133">
                <a:solidFill>
                  <a:schemeClr val="tx1"/>
                </a:solidFill>
                <a:latin typeface="+mn-lt"/>
              </a:defRPr>
            </a:lvl9pPr>
          </a:lstStyle>
          <a:p>
            <a:pPr marL="0" indent="0" algn="ctr">
              <a:buNone/>
            </a:pPr>
            <a:r>
              <a:rPr lang="en-US" sz="1350" kern="0" dirty="0">
                <a:solidFill>
                  <a:srgbClr val="C00000"/>
                </a:solidFill>
              </a:rPr>
              <a:t>4 nodes, 4 GPN – Large Message</a:t>
            </a:r>
          </a:p>
        </p:txBody>
      </p:sp>
      <p:graphicFrame>
        <p:nvGraphicFramePr>
          <p:cNvPr id="10" name="Content Placeholder 5">
            <a:extLst>
              <a:ext uri="{FF2B5EF4-FFF2-40B4-BE49-F238E27FC236}">
                <a16:creationId xmlns:a16="http://schemas.microsoft.com/office/drawing/2014/main" id="{9C33BB29-FA93-6B53-36A7-B5908B1CA4C2}"/>
              </a:ext>
            </a:extLst>
          </p:cNvPr>
          <p:cNvGraphicFramePr>
            <a:graphicFrameLocks/>
          </p:cNvGraphicFramePr>
          <p:nvPr>
            <p:extLst>
              <p:ext uri="{D42A27DB-BD31-4B8C-83A1-F6EECF244321}">
                <p14:modId xmlns:p14="http://schemas.microsoft.com/office/powerpoint/2010/main" val="2348659044"/>
              </p:ext>
            </p:extLst>
          </p:nvPr>
        </p:nvGraphicFramePr>
        <p:xfrm>
          <a:off x="0" y="1268142"/>
          <a:ext cx="3028208" cy="224301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ontent Placeholder 5">
            <a:extLst>
              <a:ext uri="{FF2B5EF4-FFF2-40B4-BE49-F238E27FC236}">
                <a16:creationId xmlns:a16="http://schemas.microsoft.com/office/drawing/2014/main" id="{5029093C-C0A0-86A7-AD8C-DE719B9ECF5B}"/>
              </a:ext>
            </a:extLst>
          </p:cNvPr>
          <p:cNvGraphicFramePr>
            <a:graphicFrameLocks/>
          </p:cNvGraphicFramePr>
          <p:nvPr>
            <p:extLst>
              <p:ext uri="{D42A27DB-BD31-4B8C-83A1-F6EECF244321}">
                <p14:modId xmlns:p14="http://schemas.microsoft.com/office/powerpoint/2010/main" val="977070709"/>
              </p:ext>
            </p:extLst>
          </p:nvPr>
        </p:nvGraphicFramePr>
        <p:xfrm>
          <a:off x="3057896" y="1268142"/>
          <a:ext cx="3028208" cy="224301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Content Placeholder 5">
            <a:extLst>
              <a:ext uri="{FF2B5EF4-FFF2-40B4-BE49-F238E27FC236}">
                <a16:creationId xmlns:a16="http://schemas.microsoft.com/office/drawing/2014/main" id="{4CBB094A-D708-E0AC-73E8-4F19C679F14D}"/>
              </a:ext>
            </a:extLst>
          </p:cNvPr>
          <p:cNvGraphicFramePr>
            <a:graphicFrameLocks/>
          </p:cNvGraphicFramePr>
          <p:nvPr>
            <p:extLst>
              <p:ext uri="{D42A27DB-BD31-4B8C-83A1-F6EECF244321}">
                <p14:modId xmlns:p14="http://schemas.microsoft.com/office/powerpoint/2010/main" val="3115628230"/>
              </p:ext>
            </p:extLst>
          </p:nvPr>
        </p:nvGraphicFramePr>
        <p:xfrm>
          <a:off x="6115792" y="1268142"/>
          <a:ext cx="3028208" cy="2243014"/>
        </p:xfrm>
        <a:graphic>
          <a:graphicData uri="http://schemas.openxmlformats.org/drawingml/2006/chart">
            <c:chart xmlns:c="http://schemas.openxmlformats.org/drawingml/2006/chart" xmlns:r="http://schemas.openxmlformats.org/officeDocument/2006/relationships" r:id="rId5"/>
          </a:graphicData>
        </a:graphic>
      </p:graphicFrame>
      <p:cxnSp>
        <p:nvCxnSpPr>
          <p:cNvPr id="2" name="Straight Arrow Connector 1">
            <a:extLst>
              <a:ext uri="{FF2B5EF4-FFF2-40B4-BE49-F238E27FC236}">
                <a16:creationId xmlns:a16="http://schemas.microsoft.com/office/drawing/2014/main" id="{D1162470-2A22-62B4-E4DD-F700F451CFC8}"/>
              </a:ext>
            </a:extLst>
          </p:cNvPr>
          <p:cNvCxnSpPr>
            <a:cxnSpLocks/>
          </p:cNvCxnSpPr>
          <p:nvPr/>
        </p:nvCxnSpPr>
        <p:spPr bwMode="auto">
          <a:xfrm>
            <a:off x="6975351" y="2041635"/>
            <a:ext cx="0" cy="292837"/>
          </a:xfrm>
          <a:prstGeom prst="straightConnector1">
            <a:avLst/>
          </a:prstGeom>
          <a:solidFill>
            <a:schemeClr val="accent1"/>
          </a:solidFill>
          <a:ln w="19050" cap="sq" cmpd="sng" algn="ctr">
            <a:solidFill>
              <a:srgbClr val="FF0000"/>
            </a:solidFill>
            <a:prstDash val="solid"/>
            <a:round/>
            <a:headEnd type="triangle"/>
            <a:tailEnd type="none"/>
          </a:ln>
          <a:effectLst/>
        </p:spPr>
      </p:cxnSp>
      <p:sp>
        <p:nvSpPr>
          <p:cNvPr id="4" name="TextBox 3">
            <a:extLst>
              <a:ext uri="{FF2B5EF4-FFF2-40B4-BE49-F238E27FC236}">
                <a16:creationId xmlns:a16="http://schemas.microsoft.com/office/drawing/2014/main" id="{64E14284-85E2-72AE-D4B7-052A93047FD5}"/>
              </a:ext>
            </a:extLst>
          </p:cNvPr>
          <p:cNvSpPr txBox="1"/>
          <p:nvPr/>
        </p:nvSpPr>
        <p:spPr bwMode="auto">
          <a:xfrm>
            <a:off x="6748366" y="1786038"/>
            <a:ext cx="453970" cy="299184"/>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rtlCol="0">
            <a:spAutoFit/>
          </a:bodyPr>
          <a:lstStyle/>
          <a:p>
            <a:pPr algn="ctr" eaLnBrk="0" hangingPunct="0">
              <a:lnSpc>
                <a:spcPct val="120000"/>
              </a:lnSpc>
            </a:pPr>
            <a:r>
              <a:rPr lang="en-US" sz="1200" dirty="0">
                <a:ln>
                  <a:solidFill>
                    <a:schemeClr val="tx2"/>
                  </a:solidFill>
                </a:ln>
                <a:solidFill>
                  <a:schemeClr val="tx2"/>
                </a:solidFill>
                <a:latin typeface="+mj-lt"/>
                <a:cs typeface="Arial" pitchFamily="34" charset="0"/>
                <a:hlinkClick r:id="rId6">
                  <a:extLst>
                    <a:ext uri="{A12FA001-AC4F-418D-AE19-62706E023703}">
                      <ahyp:hlinkClr xmlns:ahyp="http://schemas.microsoft.com/office/drawing/2018/hyperlinkcolor" val="tx"/>
                    </a:ext>
                  </a:extLst>
                </a:hlinkClick>
              </a:rPr>
              <a:t>28%</a:t>
            </a:r>
            <a:endParaRPr lang="en-US" sz="1350" dirty="0">
              <a:ln>
                <a:solidFill>
                  <a:schemeClr val="tx2"/>
                </a:solidFill>
              </a:ln>
              <a:solidFill>
                <a:schemeClr val="tx2"/>
              </a:solidFill>
              <a:latin typeface="+mj-lt"/>
              <a:cs typeface="Arial" pitchFamily="34" charset="0"/>
              <a:hlinkClick r:id="rId6">
                <a:extLst>
                  <a:ext uri="{A12FA001-AC4F-418D-AE19-62706E023703}">
                    <ahyp:hlinkClr xmlns:ahyp="http://schemas.microsoft.com/office/drawing/2018/hyperlinkcolor" val="tx"/>
                  </a:ext>
                </a:extLst>
              </a:hlinkClick>
            </a:endParaRPr>
          </a:p>
        </p:txBody>
      </p:sp>
      <p:cxnSp>
        <p:nvCxnSpPr>
          <p:cNvPr id="14" name="Straight Arrow Connector 13">
            <a:extLst>
              <a:ext uri="{FF2B5EF4-FFF2-40B4-BE49-F238E27FC236}">
                <a16:creationId xmlns:a16="http://schemas.microsoft.com/office/drawing/2014/main" id="{B8CF3B27-5BCE-1587-97B8-3C2DE141A3A0}"/>
              </a:ext>
            </a:extLst>
          </p:cNvPr>
          <p:cNvCxnSpPr>
            <a:cxnSpLocks/>
          </p:cNvCxnSpPr>
          <p:nvPr/>
        </p:nvCxnSpPr>
        <p:spPr bwMode="auto">
          <a:xfrm>
            <a:off x="2383644" y="1615690"/>
            <a:ext cx="0" cy="189461"/>
          </a:xfrm>
          <a:prstGeom prst="straightConnector1">
            <a:avLst/>
          </a:prstGeom>
          <a:solidFill>
            <a:schemeClr val="accent1"/>
          </a:solidFill>
          <a:ln w="19050" cap="sq" cmpd="sng" algn="ctr">
            <a:solidFill>
              <a:srgbClr val="FF0000"/>
            </a:solidFill>
            <a:prstDash val="solid"/>
            <a:round/>
            <a:headEnd type="triangle"/>
            <a:tailEnd type="none"/>
          </a:ln>
          <a:effectLst/>
        </p:spPr>
      </p:cxnSp>
      <p:sp>
        <p:nvSpPr>
          <p:cNvPr id="15" name="TextBox 14">
            <a:extLst>
              <a:ext uri="{FF2B5EF4-FFF2-40B4-BE49-F238E27FC236}">
                <a16:creationId xmlns:a16="http://schemas.microsoft.com/office/drawing/2014/main" id="{E0293D66-4B2C-F628-5A93-9D00F5007E1C}"/>
              </a:ext>
            </a:extLst>
          </p:cNvPr>
          <p:cNvSpPr txBox="1"/>
          <p:nvPr/>
        </p:nvSpPr>
        <p:spPr bwMode="auto">
          <a:xfrm>
            <a:off x="2156659" y="1329547"/>
            <a:ext cx="453970" cy="299184"/>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rtlCol="0">
            <a:spAutoFit/>
          </a:bodyPr>
          <a:lstStyle/>
          <a:p>
            <a:pPr algn="ctr" eaLnBrk="0" hangingPunct="0">
              <a:lnSpc>
                <a:spcPct val="120000"/>
              </a:lnSpc>
            </a:pPr>
            <a:r>
              <a:rPr lang="en-US" sz="1200" dirty="0">
                <a:ln>
                  <a:solidFill>
                    <a:schemeClr val="tx2"/>
                  </a:solidFill>
                </a:ln>
                <a:solidFill>
                  <a:schemeClr val="tx2"/>
                </a:solidFill>
                <a:latin typeface="+mj-lt"/>
                <a:cs typeface="Arial" pitchFamily="34" charset="0"/>
                <a:hlinkClick r:id="rId6">
                  <a:extLst>
                    <a:ext uri="{A12FA001-AC4F-418D-AE19-62706E023703}">
                      <ahyp:hlinkClr xmlns:ahyp="http://schemas.microsoft.com/office/drawing/2018/hyperlinkcolor" val="tx"/>
                    </a:ext>
                  </a:extLst>
                </a:hlinkClick>
              </a:rPr>
              <a:t>15%</a:t>
            </a:r>
            <a:endParaRPr lang="en-US" sz="1350" dirty="0">
              <a:ln>
                <a:solidFill>
                  <a:schemeClr val="tx2"/>
                </a:solidFill>
              </a:ln>
              <a:solidFill>
                <a:schemeClr val="tx2"/>
              </a:solidFill>
              <a:latin typeface="+mj-lt"/>
              <a:cs typeface="Arial" pitchFamily="34" charset="0"/>
              <a:hlinkClick r:id="rId6">
                <a:extLst>
                  <a:ext uri="{A12FA001-AC4F-418D-AE19-62706E023703}">
                    <ahyp:hlinkClr xmlns:ahyp="http://schemas.microsoft.com/office/drawing/2018/hyperlinkcolor" val="tx"/>
                  </a:ext>
                </a:extLst>
              </a:hlinkClick>
            </a:endParaRPr>
          </a:p>
        </p:txBody>
      </p:sp>
      <p:cxnSp>
        <p:nvCxnSpPr>
          <p:cNvPr id="16" name="Straight Arrow Connector 15">
            <a:extLst>
              <a:ext uri="{FF2B5EF4-FFF2-40B4-BE49-F238E27FC236}">
                <a16:creationId xmlns:a16="http://schemas.microsoft.com/office/drawing/2014/main" id="{F2C0DEE6-F58C-7A28-2C89-2B8E327D86F4}"/>
              </a:ext>
            </a:extLst>
          </p:cNvPr>
          <p:cNvCxnSpPr>
            <a:cxnSpLocks/>
          </p:cNvCxnSpPr>
          <p:nvPr/>
        </p:nvCxnSpPr>
        <p:spPr bwMode="auto">
          <a:xfrm>
            <a:off x="1615075" y="1765463"/>
            <a:ext cx="0" cy="291936"/>
          </a:xfrm>
          <a:prstGeom prst="straightConnector1">
            <a:avLst/>
          </a:prstGeom>
          <a:solidFill>
            <a:schemeClr val="accent1"/>
          </a:solidFill>
          <a:ln w="19050" cap="sq" cmpd="sng" algn="ctr">
            <a:solidFill>
              <a:srgbClr val="FF0000"/>
            </a:solidFill>
            <a:prstDash val="solid"/>
            <a:round/>
            <a:headEnd type="triangle"/>
            <a:tailEnd type="none"/>
          </a:ln>
          <a:effectLst/>
        </p:spPr>
      </p:cxnSp>
      <p:cxnSp>
        <p:nvCxnSpPr>
          <p:cNvPr id="17" name="Straight Arrow Connector 16">
            <a:extLst>
              <a:ext uri="{FF2B5EF4-FFF2-40B4-BE49-F238E27FC236}">
                <a16:creationId xmlns:a16="http://schemas.microsoft.com/office/drawing/2014/main" id="{4E0E2691-C716-5C22-76B1-8B70BE165F5B}"/>
              </a:ext>
            </a:extLst>
          </p:cNvPr>
          <p:cNvCxnSpPr>
            <a:cxnSpLocks/>
          </p:cNvCxnSpPr>
          <p:nvPr/>
        </p:nvCxnSpPr>
        <p:spPr bwMode="auto">
          <a:xfrm>
            <a:off x="854389" y="1911432"/>
            <a:ext cx="0" cy="453395"/>
          </a:xfrm>
          <a:prstGeom prst="straightConnector1">
            <a:avLst/>
          </a:prstGeom>
          <a:solidFill>
            <a:schemeClr val="accent1"/>
          </a:solidFill>
          <a:ln w="19050" cap="sq" cmpd="sng" algn="ctr">
            <a:solidFill>
              <a:srgbClr val="FF0000"/>
            </a:solidFill>
            <a:prstDash val="solid"/>
            <a:round/>
            <a:headEnd type="triangle"/>
            <a:tailEnd type="none"/>
          </a:ln>
          <a:effectLst/>
        </p:spPr>
      </p:cxnSp>
      <p:sp>
        <p:nvSpPr>
          <p:cNvPr id="18" name="TextBox 17">
            <a:extLst>
              <a:ext uri="{FF2B5EF4-FFF2-40B4-BE49-F238E27FC236}">
                <a16:creationId xmlns:a16="http://schemas.microsoft.com/office/drawing/2014/main" id="{926E0BAC-366F-1B52-3E01-87F5DE3E2237}"/>
              </a:ext>
            </a:extLst>
          </p:cNvPr>
          <p:cNvSpPr txBox="1"/>
          <p:nvPr/>
        </p:nvSpPr>
        <p:spPr bwMode="auto">
          <a:xfrm>
            <a:off x="1190424" y="1765463"/>
            <a:ext cx="453970" cy="299184"/>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rtlCol="0">
            <a:spAutoFit/>
          </a:bodyPr>
          <a:lstStyle/>
          <a:p>
            <a:pPr algn="ctr" eaLnBrk="0" hangingPunct="0">
              <a:lnSpc>
                <a:spcPct val="120000"/>
              </a:lnSpc>
            </a:pPr>
            <a:r>
              <a:rPr lang="en-US" sz="1200" dirty="0">
                <a:ln>
                  <a:solidFill>
                    <a:schemeClr val="tx2"/>
                  </a:solidFill>
                </a:ln>
                <a:solidFill>
                  <a:schemeClr val="tx2"/>
                </a:solidFill>
                <a:latin typeface="+mj-lt"/>
                <a:cs typeface="Arial" pitchFamily="34" charset="0"/>
                <a:hlinkClick r:id="rId6">
                  <a:extLst>
                    <a:ext uri="{A12FA001-AC4F-418D-AE19-62706E023703}">
                      <ahyp:hlinkClr xmlns:ahyp="http://schemas.microsoft.com/office/drawing/2018/hyperlinkcolor" val="tx"/>
                    </a:ext>
                  </a:extLst>
                </a:hlinkClick>
              </a:rPr>
              <a:t>26%</a:t>
            </a:r>
            <a:endParaRPr lang="en-US" sz="1350" dirty="0">
              <a:ln>
                <a:solidFill>
                  <a:schemeClr val="tx2"/>
                </a:solidFill>
              </a:ln>
              <a:solidFill>
                <a:schemeClr val="tx2"/>
              </a:solidFill>
              <a:latin typeface="+mj-lt"/>
              <a:cs typeface="Arial" pitchFamily="34" charset="0"/>
              <a:hlinkClick r:id="rId6">
                <a:extLst>
                  <a:ext uri="{A12FA001-AC4F-418D-AE19-62706E023703}">
                    <ahyp:hlinkClr xmlns:ahyp="http://schemas.microsoft.com/office/drawing/2018/hyperlinkcolor" val="tx"/>
                  </a:ext>
                </a:extLst>
              </a:hlinkClick>
            </a:endParaRPr>
          </a:p>
        </p:txBody>
      </p:sp>
      <p:sp>
        <p:nvSpPr>
          <p:cNvPr id="19" name="TextBox 18">
            <a:extLst>
              <a:ext uri="{FF2B5EF4-FFF2-40B4-BE49-F238E27FC236}">
                <a16:creationId xmlns:a16="http://schemas.microsoft.com/office/drawing/2014/main" id="{201ED8C9-ADD0-C5DB-79A3-CA8C9B8749FE}"/>
              </a:ext>
            </a:extLst>
          </p:cNvPr>
          <p:cNvSpPr txBox="1"/>
          <p:nvPr/>
        </p:nvSpPr>
        <p:spPr bwMode="auto">
          <a:xfrm>
            <a:off x="632137" y="1650848"/>
            <a:ext cx="453970" cy="299184"/>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rtlCol="0">
            <a:spAutoFit/>
          </a:bodyPr>
          <a:lstStyle/>
          <a:p>
            <a:pPr algn="ctr" eaLnBrk="0" hangingPunct="0">
              <a:lnSpc>
                <a:spcPct val="120000"/>
              </a:lnSpc>
            </a:pPr>
            <a:r>
              <a:rPr lang="en-US" sz="1200" dirty="0">
                <a:ln>
                  <a:solidFill>
                    <a:schemeClr val="tx2"/>
                  </a:solidFill>
                </a:ln>
                <a:solidFill>
                  <a:schemeClr val="tx2"/>
                </a:solidFill>
                <a:latin typeface="+mj-lt"/>
                <a:cs typeface="Arial" pitchFamily="34" charset="0"/>
                <a:hlinkClick r:id="rId6">
                  <a:extLst>
                    <a:ext uri="{A12FA001-AC4F-418D-AE19-62706E023703}">
                      <ahyp:hlinkClr xmlns:ahyp="http://schemas.microsoft.com/office/drawing/2018/hyperlinkcolor" val="tx"/>
                    </a:ext>
                  </a:extLst>
                </a:hlinkClick>
              </a:rPr>
              <a:t>41%</a:t>
            </a:r>
            <a:endParaRPr lang="en-US" sz="1350" dirty="0">
              <a:ln>
                <a:solidFill>
                  <a:schemeClr val="tx2"/>
                </a:solidFill>
              </a:ln>
              <a:solidFill>
                <a:schemeClr val="tx2"/>
              </a:solidFill>
              <a:latin typeface="+mj-lt"/>
              <a:cs typeface="Arial" pitchFamily="34" charset="0"/>
              <a:hlinkClick r:id="rId6">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39888848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9D7469-8750-4758-9102-F1712A3DA368}"/>
              </a:ext>
            </a:extLst>
          </p:cNvPr>
          <p:cNvSpPr>
            <a:spLocks noGrp="1"/>
          </p:cNvSpPr>
          <p:nvPr>
            <p:ph idx="1"/>
          </p:nvPr>
        </p:nvSpPr>
        <p:spPr>
          <a:xfrm>
            <a:off x="109989" y="3475798"/>
            <a:ext cx="8924022" cy="1031334"/>
          </a:xfrm>
        </p:spPr>
        <p:txBody>
          <a:bodyPr/>
          <a:lstStyle/>
          <a:p>
            <a:pPr algn="l"/>
            <a:r>
              <a:rPr lang="en-US" altLang="zh-CN" dirty="0">
                <a:latin typeface="+mn-lt"/>
              </a:rPr>
              <a:t>Improvement compared to MVAPICH2-GDR-2.3.7 with Point-to-Point compression</a:t>
            </a:r>
          </a:p>
          <a:p>
            <a:pPr lvl="1"/>
            <a:r>
              <a:rPr lang="en-US" altLang="zh-CN" b="0" i="0" u="none" strike="noStrike" baseline="0" dirty="0">
                <a:latin typeface="+mn-lt"/>
              </a:rPr>
              <a:t>3D-FFT: Reduce All-to-All runtime by up to </a:t>
            </a:r>
            <a:r>
              <a:rPr lang="en-US" altLang="zh-CN" b="0" i="0" u="none" strike="noStrike" baseline="0" dirty="0">
                <a:solidFill>
                  <a:srgbClr val="FF0000"/>
                </a:solidFill>
                <a:latin typeface="+mn-lt"/>
              </a:rPr>
              <a:t>29.2% </a:t>
            </a:r>
            <a:r>
              <a:rPr lang="en-US" altLang="zh-CN" b="0" i="0" u="none" strike="noStrike" baseline="0" dirty="0">
                <a:latin typeface="+mn-lt"/>
              </a:rPr>
              <a:t>with ZFP(rate: 24) on 64 GPUs</a:t>
            </a:r>
          </a:p>
          <a:p>
            <a:pPr lvl="1"/>
            <a:r>
              <a:rPr lang="en-US" altLang="zh-CN" dirty="0">
                <a:latin typeface="+mn-lt"/>
              </a:rPr>
              <a:t>DeepSpeed benchmark: </a:t>
            </a:r>
            <a:r>
              <a:rPr lang="en-US" altLang="zh-CN" b="0" i="0" u="none" strike="noStrike" baseline="0" dirty="0">
                <a:latin typeface="+mn-lt"/>
              </a:rPr>
              <a:t>Reduce All-to-All runtime by up to </a:t>
            </a:r>
            <a:r>
              <a:rPr lang="en-US" altLang="zh-CN" dirty="0">
                <a:solidFill>
                  <a:srgbClr val="FF0000"/>
                </a:solidFill>
                <a:latin typeface="+mn-lt"/>
              </a:rPr>
              <a:t>35</a:t>
            </a:r>
            <a:r>
              <a:rPr lang="en-US" altLang="zh-CN" b="0" i="0" u="none" strike="noStrike" baseline="0" dirty="0">
                <a:solidFill>
                  <a:srgbClr val="FF0000"/>
                </a:solidFill>
                <a:latin typeface="+mn-lt"/>
              </a:rPr>
              <a:t>.8% </a:t>
            </a:r>
            <a:r>
              <a:rPr lang="en-US" altLang="zh-CN" b="0" i="0" u="none" strike="noStrike" baseline="0" dirty="0">
                <a:latin typeface="+mn-lt"/>
              </a:rPr>
              <a:t>with ZFP(rate: 16) on 32 GPUs</a:t>
            </a:r>
          </a:p>
          <a:p>
            <a:pPr algn="l"/>
            <a:endParaRPr lang="en-US" altLang="zh-CN" dirty="0"/>
          </a:p>
        </p:txBody>
      </p:sp>
      <p:sp>
        <p:nvSpPr>
          <p:cNvPr id="3" name="Title 2">
            <a:extLst>
              <a:ext uri="{FF2B5EF4-FFF2-40B4-BE49-F238E27FC236}">
                <a16:creationId xmlns:a16="http://schemas.microsoft.com/office/drawing/2014/main" id="{88867818-3DBC-4DA1-9037-F709616A9009}"/>
              </a:ext>
            </a:extLst>
          </p:cNvPr>
          <p:cNvSpPr>
            <a:spLocks noGrp="1"/>
          </p:cNvSpPr>
          <p:nvPr>
            <p:ph type="title"/>
          </p:nvPr>
        </p:nvSpPr>
        <p:spPr>
          <a:xfrm>
            <a:off x="233549" y="165114"/>
            <a:ext cx="8096595" cy="579576"/>
          </a:xfrm>
        </p:spPr>
        <p:txBody>
          <a:bodyPr/>
          <a:lstStyle/>
          <a:p>
            <a:r>
              <a:rPr lang="en-US" altLang="zh-CN" dirty="0"/>
              <a:t>Performance of All-to-All with Online Compression</a:t>
            </a:r>
            <a:endParaRPr lang="zh-CN" altLang="en-US"/>
          </a:p>
        </p:txBody>
      </p:sp>
      <p:graphicFrame>
        <p:nvGraphicFramePr>
          <p:cNvPr id="4" name="Content Placeholder 10">
            <a:extLst>
              <a:ext uri="{FF2B5EF4-FFF2-40B4-BE49-F238E27FC236}">
                <a16:creationId xmlns:a16="http://schemas.microsoft.com/office/drawing/2014/main" id="{10B1CD9B-4653-41E9-A00A-2D7530941B0C}"/>
              </a:ext>
            </a:extLst>
          </p:cNvPr>
          <p:cNvGraphicFramePr>
            <a:graphicFrameLocks/>
          </p:cNvGraphicFramePr>
          <p:nvPr/>
        </p:nvGraphicFramePr>
        <p:xfrm>
          <a:off x="174172" y="638636"/>
          <a:ext cx="4397828" cy="281577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ontent Placeholder 10">
            <a:extLst>
              <a:ext uri="{FF2B5EF4-FFF2-40B4-BE49-F238E27FC236}">
                <a16:creationId xmlns:a16="http://schemas.microsoft.com/office/drawing/2014/main" id="{502920AD-C7B0-4AC9-BE03-8EB404061451}"/>
              </a:ext>
            </a:extLst>
          </p:cNvPr>
          <p:cNvGraphicFramePr>
            <a:graphicFrameLocks/>
          </p:cNvGraphicFramePr>
          <p:nvPr/>
        </p:nvGraphicFramePr>
        <p:xfrm>
          <a:off x="4572001" y="638636"/>
          <a:ext cx="4397828" cy="2815771"/>
        </p:xfrm>
        <a:graphic>
          <a:graphicData uri="http://schemas.openxmlformats.org/drawingml/2006/chart">
            <c:chart xmlns:c="http://schemas.openxmlformats.org/drawingml/2006/chart" xmlns:r="http://schemas.openxmlformats.org/officeDocument/2006/relationships" r:id="rId3"/>
          </a:graphicData>
        </a:graphic>
      </p:graphicFrame>
      <p:grpSp>
        <p:nvGrpSpPr>
          <p:cNvPr id="24" name="Group 23">
            <a:extLst>
              <a:ext uri="{FF2B5EF4-FFF2-40B4-BE49-F238E27FC236}">
                <a16:creationId xmlns:a16="http://schemas.microsoft.com/office/drawing/2014/main" id="{E7A70087-2BDC-40A0-82BB-313411AD7349}"/>
              </a:ext>
            </a:extLst>
          </p:cNvPr>
          <p:cNvGrpSpPr/>
          <p:nvPr/>
        </p:nvGrpSpPr>
        <p:grpSpPr>
          <a:xfrm>
            <a:off x="2574809" y="1466547"/>
            <a:ext cx="671973" cy="416292"/>
            <a:chOff x="2574809" y="2685740"/>
            <a:chExt cx="671973" cy="416292"/>
          </a:xfrm>
        </p:grpSpPr>
        <p:cxnSp>
          <p:nvCxnSpPr>
            <p:cNvPr id="9" name="Straight Connector 8">
              <a:extLst>
                <a:ext uri="{FF2B5EF4-FFF2-40B4-BE49-F238E27FC236}">
                  <a16:creationId xmlns:a16="http://schemas.microsoft.com/office/drawing/2014/main" id="{4268E7B6-50A5-4100-96FE-960DB77003A6}"/>
                </a:ext>
              </a:extLst>
            </p:cNvPr>
            <p:cNvCxnSpPr>
              <a:cxnSpLocks/>
            </p:cNvCxnSpPr>
            <p:nvPr/>
          </p:nvCxnSpPr>
          <p:spPr bwMode="auto">
            <a:xfrm>
              <a:off x="2692400" y="3004458"/>
              <a:ext cx="442686" cy="0"/>
            </a:xfrm>
            <a:prstGeom prst="line">
              <a:avLst/>
            </a:prstGeom>
            <a:solidFill>
              <a:schemeClr val="accent1"/>
            </a:solidFill>
            <a:ln w="12700" cap="sq" cmpd="sng" algn="ctr">
              <a:solidFill>
                <a:srgbClr val="0070C0"/>
              </a:solidFill>
              <a:prstDash val="dash"/>
              <a:round/>
              <a:headEnd type="none" w="med" len="med"/>
              <a:tailEnd type="none" w="med" len="med"/>
            </a:ln>
            <a:effectLst/>
          </p:spPr>
        </p:cxnSp>
        <p:cxnSp>
          <p:nvCxnSpPr>
            <p:cNvPr id="10" name="Straight Connector 9">
              <a:extLst>
                <a:ext uri="{FF2B5EF4-FFF2-40B4-BE49-F238E27FC236}">
                  <a16:creationId xmlns:a16="http://schemas.microsoft.com/office/drawing/2014/main" id="{AF151BE6-73D6-4A08-BA41-E4652A61F8E8}"/>
                </a:ext>
              </a:extLst>
            </p:cNvPr>
            <p:cNvCxnSpPr>
              <a:cxnSpLocks/>
            </p:cNvCxnSpPr>
            <p:nvPr/>
          </p:nvCxnSpPr>
          <p:spPr bwMode="auto">
            <a:xfrm>
              <a:off x="2895600" y="3098800"/>
              <a:ext cx="205560" cy="0"/>
            </a:xfrm>
            <a:prstGeom prst="line">
              <a:avLst/>
            </a:prstGeom>
            <a:solidFill>
              <a:schemeClr val="accent1"/>
            </a:solidFill>
            <a:ln w="12700" cap="sq" cmpd="sng" algn="ctr">
              <a:solidFill>
                <a:srgbClr val="0070C0"/>
              </a:solidFill>
              <a:prstDash val="dash"/>
              <a:round/>
              <a:headEnd type="none" w="med" len="med"/>
              <a:tailEnd type="none" w="med" len="med"/>
            </a:ln>
            <a:effectLst/>
          </p:spPr>
        </p:cxnSp>
        <p:sp>
          <p:nvSpPr>
            <p:cNvPr id="17" name="Arrow: Right 16">
              <a:extLst>
                <a:ext uri="{FF2B5EF4-FFF2-40B4-BE49-F238E27FC236}">
                  <a16:creationId xmlns:a16="http://schemas.microsoft.com/office/drawing/2014/main" id="{3FB19A98-6848-4F53-8777-478AD979B783}"/>
                </a:ext>
              </a:extLst>
            </p:cNvPr>
            <p:cNvSpPr/>
            <p:nvPr/>
          </p:nvSpPr>
          <p:spPr bwMode="auto">
            <a:xfrm rot="5400000">
              <a:off x="3100445" y="3008995"/>
              <a:ext cx="106927" cy="79148"/>
            </a:xfrm>
            <a:prstGeom prst="rightArrow">
              <a:avLst>
                <a:gd name="adj1" fmla="val 50000"/>
                <a:gd name="adj2" fmla="val 50000"/>
              </a:avLst>
            </a:prstGeom>
            <a:solidFill>
              <a:srgbClr val="FF0000"/>
            </a:solidFill>
            <a:ln w="12700" cap="sq">
              <a:solidFill>
                <a:schemeClr val="tx1">
                  <a:alpha val="25000"/>
                </a:schemeClr>
              </a:solidFill>
              <a:miter lim="800000"/>
              <a:headEnd type="none" w="sm" len="sm"/>
              <a:tailEnd type="none" w="sm" len="sm"/>
            </a:ln>
            <a:effectLst>
              <a:outerShdw blurRad="50800" dist="38100" dir="2700000" algn="tl" rotWithShape="0">
                <a:prstClr val="black">
                  <a:alpha val="40000"/>
                </a:prstClr>
              </a:outerShdw>
            </a:effectLst>
          </p:spPr>
          <p:txBody>
            <a:bodyPr wrap="square" rtlCol="0" anchor="ctr">
              <a:noAutofit/>
            </a:bodyPr>
            <a:lstStyle/>
            <a:p>
              <a:pPr algn="ctr" eaLnBrk="0" hangingPunct="0">
                <a:lnSpc>
                  <a:spcPct val="110000"/>
                </a:lnSpc>
                <a:spcBef>
                  <a:spcPct val="20000"/>
                </a:spcBef>
              </a:pPr>
              <a:endParaRPr lang="zh-CN" altLang="en-US" err="1">
                <a:solidFill>
                  <a:schemeClr val="tx1">
                    <a:lumMod val="95000"/>
                    <a:lumOff val="5000"/>
                  </a:schemeClr>
                </a:solidFill>
                <a:latin typeface="+mj-lt"/>
              </a:endParaRPr>
            </a:p>
          </p:txBody>
        </p:sp>
        <p:sp>
          <p:nvSpPr>
            <p:cNvPr id="18" name="TextBox 17">
              <a:extLst>
                <a:ext uri="{FF2B5EF4-FFF2-40B4-BE49-F238E27FC236}">
                  <a16:creationId xmlns:a16="http://schemas.microsoft.com/office/drawing/2014/main" id="{114EEE44-574C-48D2-B74C-0DE3DAF21763}"/>
                </a:ext>
              </a:extLst>
            </p:cNvPr>
            <p:cNvSpPr txBox="1"/>
            <p:nvPr/>
          </p:nvSpPr>
          <p:spPr bwMode="auto">
            <a:xfrm>
              <a:off x="2574809" y="2685740"/>
              <a:ext cx="671973" cy="333617"/>
            </a:xfrm>
            <a:prstGeom prst="rect">
              <a:avLst/>
            </a:prstGeom>
            <a:noFill/>
            <a:ln w="12700" cap="sq">
              <a:noFill/>
              <a:miter lim="800000"/>
              <a:headEnd type="none" w="sm" len="sm"/>
              <a:tailEnd type="none" w="sm" len="sm"/>
            </a:ln>
          </p:spPr>
          <p:txBody>
            <a:bodyPr wrap="square" rtlCol="0">
              <a:spAutoFit/>
            </a:bodyPr>
            <a:lstStyle/>
            <a:p>
              <a:pPr algn="ctr" eaLnBrk="0" hangingPunct="0">
                <a:lnSpc>
                  <a:spcPct val="120000"/>
                </a:lnSpc>
              </a:pPr>
              <a:r>
                <a:rPr lang="en-US" altLang="zh-CN" sz="1400" dirty="0">
                  <a:solidFill>
                    <a:srgbClr val="FF0000"/>
                  </a:solidFill>
                  <a:latin typeface="+mn-lt"/>
                  <a:cs typeface="Arial" pitchFamily="34" charset="0"/>
                </a:rPr>
                <a:t>29.2%</a:t>
              </a:r>
              <a:endParaRPr lang="zh-CN" altLang="en-US" sz="1400">
                <a:solidFill>
                  <a:srgbClr val="FF0000"/>
                </a:solidFill>
                <a:latin typeface="+mn-lt"/>
                <a:cs typeface="Arial" pitchFamily="34" charset="0"/>
                <a:hlinkClick r:id="rId4">
                  <a:extLst>
                    <a:ext uri="{A12FA001-AC4F-418D-AE19-62706E023703}">
                      <ahyp:hlinkClr xmlns:ahyp="http://schemas.microsoft.com/office/drawing/2018/hyperlinkcolor" val="tx"/>
                    </a:ext>
                  </a:extLst>
                </a:hlinkClick>
              </a:endParaRPr>
            </a:p>
          </p:txBody>
        </p:sp>
      </p:grpSp>
      <p:cxnSp>
        <p:nvCxnSpPr>
          <p:cNvPr id="32" name="Straight Connector 31">
            <a:extLst>
              <a:ext uri="{FF2B5EF4-FFF2-40B4-BE49-F238E27FC236}">
                <a16:creationId xmlns:a16="http://schemas.microsoft.com/office/drawing/2014/main" id="{B12B236F-0FF9-4F7D-8167-A18B014A3E4E}"/>
              </a:ext>
            </a:extLst>
          </p:cNvPr>
          <p:cNvCxnSpPr>
            <a:cxnSpLocks/>
          </p:cNvCxnSpPr>
          <p:nvPr/>
        </p:nvCxnSpPr>
        <p:spPr bwMode="auto">
          <a:xfrm>
            <a:off x="6972545" y="2338011"/>
            <a:ext cx="455860" cy="0"/>
          </a:xfrm>
          <a:prstGeom prst="line">
            <a:avLst/>
          </a:prstGeom>
          <a:solidFill>
            <a:schemeClr val="accent1"/>
          </a:solidFill>
          <a:ln w="12700" cap="sq" cmpd="sng" algn="ctr">
            <a:solidFill>
              <a:srgbClr val="0070C0"/>
            </a:solidFill>
            <a:prstDash val="dash"/>
            <a:round/>
            <a:headEnd type="none" w="med" len="med"/>
            <a:tailEnd type="none" w="med" len="med"/>
          </a:ln>
          <a:effectLst/>
        </p:spPr>
      </p:cxnSp>
      <p:cxnSp>
        <p:nvCxnSpPr>
          <p:cNvPr id="33" name="Straight Connector 32">
            <a:extLst>
              <a:ext uri="{FF2B5EF4-FFF2-40B4-BE49-F238E27FC236}">
                <a16:creationId xmlns:a16="http://schemas.microsoft.com/office/drawing/2014/main" id="{56D9C3EF-25C9-4C96-8227-A89E437D27A7}"/>
              </a:ext>
            </a:extLst>
          </p:cNvPr>
          <p:cNvCxnSpPr>
            <a:cxnSpLocks/>
          </p:cNvCxnSpPr>
          <p:nvPr/>
        </p:nvCxnSpPr>
        <p:spPr bwMode="auto">
          <a:xfrm>
            <a:off x="7209670" y="2500933"/>
            <a:ext cx="205560" cy="0"/>
          </a:xfrm>
          <a:prstGeom prst="line">
            <a:avLst/>
          </a:prstGeom>
          <a:solidFill>
            <a:schemeClr val="accent1"/>
          </a:solidFill>
          <a:ln w="12700" cap="sq" cmpd="sng" algn="ctr">
            <a:solidFill>
              <a:srgbClr val="0070C0"/>
            </a:solidFill>
            <a:prstDash val="dash"/>
            <a:round/>
            <a:headEnd type="none" w="med" len="med"/>
            <a:tailEnd type="none" w="med" len="med"/>
          </a:ln>
          <a:effectLst/>
        </p:spPr>
      </p:cxnSp>
      <p:sp>
        <p:nvSpPr>
          <p:cNvPr id="34" name="Arrow: Right 33">
            <a:extLst>
              <a:ext uri="{FF2B5EF4-FFF2-40B4-BE49-F238E27FC236}">
                <a16:creationId xmlns:a16="http://schemas.microsoft.com/office/drawing/2014/main" id="{F83FF187-8DAB-4772-B531-FD0B48521521}"/>
              </a:ext>
            </a:extLst>
          </p:cNvPr>
          <p:cNvSpPr/>
          <p:nvPr/>
        </p:nvSpPr>
        <p:spPr bwMode="auto">
          <a:xfrm rot="5400000">
            <a:off x="7385881" y="2380538"/>
            <a:ext cx="166153" cy="81105"/>
          </a:xfrm>
          <a:prstGeom prst="rightArrow">
            <a:avLst>
              <a:gd name="adj1" fmla="val 50000"/>
              <a:gd name="adj2" fmla="val 50000"/>
            </a:avLst>
          </a:prstGeom>
          <a:solidFill>
            <a:srgbClr val="FF0000"/>
          </a:solidFill>
          <a:ln w="12700" cap="sq">
            <a:solidFill>
              <a:schemeClr val="tx1">
                <a:alpha val="25000"/>
              </a:schemeClr>
            </a:solidFill>
            <a:miter lim="800000"/>
            <a:headEnd type="none" w="sm" len="sm"/>
            <a:tailEnd type="none" w="sm" len="sm"/>
          </a:ln>
          <a:effectLst>
            <a:outerShdw blurRad="50800" dist="38100" dir="2700000" algn="tl" rotWithShape="0">
              <a:prstClr val="black">
                <a:alpha val="40000"/>
              </a:prstClr>
            </a:outerShdw>
          </a:effectLst>
        </p:spPr>
        <p:txBody>
          <a:bodyPr wrap="square" rtlCol="0" anchor="ctr">
            <a:noAutofit/>
          </a:bodyPr>
          <a:lstStyle/>
          <a:p>
            <a:pPr algn="ctr" eaLnBrk="0" hangingPunct="0">
              <a:lnSpc>
                <a:spcPct val="110000"/>
              </a:lnSpc>
              <a:spcBef>
                <a:spcPct val="20000"/>
              </a:spcBef>
            </a:pPr>
            <a:endParaRPr lang="zh-CN" altLang="en-US" err="1">
              <a:solidFill>
                <a:schemeClr val="tx1">
                  <a:lumMod val="95000"/>
                  <a:lumOff val="5000"/>
                </a:schemeClr>
              </a:solidFill>
              <a:latin typeface="+mj-lt"/>
            </a:endParaRPr>
          </a:p>
        </p:txBody>
      </p:sp>
      <p:sp>
        <p:nvSpPr>
          <p:cNvPr id="35" name="TextBox 34">
            <a:extLst>
              <a:ext uri="{FF2B5EF4-FFF2-40B4-BE49-F238E27FC236}">
                <a16:creationId xmlns:a16="http://schemas.microsoft.com/office/drawing/2014/main" id="{0C1ADF73-D35B-41B8-BA56-1773E83A8996}"/>
              </a:ext>
            </a:extLst>
          </p:cNvPr>
          <p:cNvSpPr txBox="1"/>
          <p:nvPr/>
        </p:nvSpPr>
        <p:spPr bwMode="auto">
          <a:xfrm>
            <a:off x="6864488" y="2028818"/>
            <a:ext cx="671973" cy="333617"/>
          </a:xfrm>
          <a:prstGeom prst="rect">
            <a:avLst/>
          </a:prstGeom>
          <a:noFill/>
          <a:ln w="12700" cap="sq">
            <a:noFill/>
            <a:miter lim="800000"/>
            <a:headEnd type="none" w="sm" len="sm"/>
            <a:tailEnd type="none" w="sm" len="sm"/>
          </a:ln>
        </p:spPr>
        <p:txBody>
          <a:bodyPr wrap="square" rtlCol="0">
            <a:spAutoFit/>
          </a:bodyPr>
          <a:lstStyle/>
          <a:p>
            <a:pPr algn="ctr" eaLnBrk="0" hangingPunct="0">
              <a:lnSpc>
                <a:spcPct val="120000"/>
              </a:lnSpc>
            </a:pPr>
            <a:r>
              <a:rPr lang="en-US" altLang="zh-CN" sz="1400" dirty="0">
                <a:solidFill>
                  <a:srgbClr val="FF0000"/>
                </a:solidFill>
                <a:latin typeface="+mn-lt"/>
                <a:cs typeface="Arial" pitchFamily="34" charset="0"/>
              </a:rPr>
              <a:t>35.8%</a:t>
            </a:r>
            <a:endParaRPr lang="zh-CN" altLang="en-US" sz="1400">
              <a:solidFill>
                <a:srgbClr val="FF0000"/>
              </a:solidFill>
              <a:latin typeface="+mn-lt"/>
              <a:cs typeface="Arial" pitchFamily="34" charset="0"/>
              <a:hlinkClick r:id="rId4">
                <a:extLst>
                  <a:ext uri="{A12FA001-AC4F-418D-AE19-62706E023703}">
                    <ahyp:hlinkClr xmlns:ahyp="http://schemas.microsoft.com/office/drawing/2018/hyperlinkcolor" val="tx"/>
                  </a:ext>
                </a:extLst>
              </a:hlinkClick>
            </a:endParaRPr>
          </a:p>
        </p:txBody>
      </p:sp>
      <p:sp>
        <p:nvSpPr>
          <p:cNvPr id="19" name="TextBox 18">
            <a:extLst>
              <a:ext uri="{FF2B5EF4-FFF2-40B4-BE49-F238E27FC236}">
                <a16:creationId xmlns:a16="http://schemas.microsoft.com/office/drawing/2014/main" id="{5E1632CC-386A-410F-82F7-BE7610B590AA}"/>
              </a:ext>
            </a:extLst>
          </p:cNvPr>
          <p:cNvSpPr txBox="1"/>
          <p:nvPr/>
        </p:nvSpPr>
        <p:spPr bwMode="auto">
          <a:xfrm>
            <a:off x="233550" y="4609055"/>
            <a:ext cx="6207972" cy="369332"/>
          </a:xfrm>
          <a:prstGeom prst="rect">
            <a:avLst/>
          </a:prstGeom>
          <a:noFill/>
          <a:ln w="12700" cap="sq">
            <a:noFill/>
            <a:miter lim="800000"/>
            <a:headEnd type="none" w="sm" len="sm"/>
            <a:tailEnd type="none" w="sm" len="sm"/>
          </a:ln>
        </p:spPr>
        <p:txBody>
          <a:bodyPr wrap="square" rtlCol="0">
            <a:spAutoFit/>
          </a:bodyPr>
          <a:lstStyle/>
          <a:p>
            <a:r>
              <a:rPr lang="en-US" altLang="zh-CN" sz="800" dirty="0">
                <a:solidFill>
                  <a:schemeClr val="bg1">
                    <a:lumMod val="60000"/>
                    <a:lumOff val="40000"/>
                  </a:schemeClr>
                </a:solidFill>
                <a:latin typeface="Arial" panose="020B0604020202020204" pitchFamily="34" charset="0"/>
              </a:rPr>
              <a:t>Q. Zhou, P. Kousha, Q. Anthony, K. Khorassani, A. Shafi, H. Subramoni, and D.K. Panda, “</a:t>
            </a:r>
            <a:r>
              <a:rPr lang="en-US" sz="900" dirty="0">
                <a:solidFill>
                  <a:schemeClr val="bg1">
                    <a:lumMod val="60000"/>
                    <a:lumOff val="40000"/>
                  </a:schemeClr>
                </a:solidFill>
                <a:latin typeface="Calibri" panose="020F0502020204030204" pitchFamily="34" charset="0"/>
                <a:cs typeface="Calibri" panose="020F0502020204030204" pitchFamily="34" charset="0"/>
              </a:rPr>
              <a:t>Accelerating MPI All-to-All Communication with Online Compression on Modern GPU Clusters</a:t>
            </a:r>
            <a:r>
              <a:rPr lang="en-US" sz="800" dirty="0">
                <a:solidFill>
                  <a:schemeClr val="bg1">
                    <a:lumMod val="60000"/>
                    <a:lumOff val="40000"/>
                  </a:schemeClr>
                </a:solidFill>
                <a:latin typeface="Arial" panose="020B0604020202020204" pitchFamily="34" charset="0"/>
                <a:cs typeface="Calibri" panose="020F0502020204030204" pitchFamily="34" charset="0"/>
              </a:rPr>
              <a:t>”, ISC ’22.</a:t>
            </a:r>
            <a:endParaRPr lang="en-US" altLang="zh-CN" sz="800" dirty="0">
              <a:solidFill>
                <a:srgbClr val="FF0000"/>
              </a:solidFill>
              <a:latin typeface="Arial" panose="020B0604020202020204" pitchFamily="34" charset="0"/>
            </a:endParaRPr>
          </a:p>
        </p:txBody>
      </p:sp>
    </p:spTree>
    <p:extLst>
      <p:ext uri="{BB962C8B-B14F-4D97-AF65-F5344CB8AC3E}">
        <p14:creationId xmlns:p14="http://schemas.microsoft.com/office/powerpoint/2010/main" val="25527378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9D7469-8750-4758-9102-F1712A3DA368}"/>
              </a:ext>
            </a:extLst>
          </p:cNvPr>
          <p:cNvSpPr>
            <a:spLocks noGrp="1"/>
          </p:cNvSpPr>
          <p:nvPr>
            <p:ph idx="1"/>
          </p:nvPr>
        </p:nvSpPr>
        <p:spPr>
          <a:xfrm>
            <a:off x="109989" y="3326713"/>
            <a:ext cx="8924022" cy="1354353"/>
          </a:xfrm>
        </p:spPr>
        <p:txBody>
          <a:bodyPr/>
          <a:lstStyle/>
          <a:p>
            <a:r>
              <a:rPr lang="en-US" altLang="zh-CN" sz="1600" dirty="0">
                <a:latin typeface="+mn-lt"/>
                <a:ea typeface="宋体"/>
                <a:cs typeface="Calibri"/>
              </a:rPr>
              <a:t>Improvement for DDP training using PyTorch</a:t>
            </a:r>
            <a:endParaRPr lang="en-US" altLang="zh-CN" sz="1600" dirty="0">
              <a:latin typeface="+mn-lt"/>
            </a:endParaRPr>
          </a:p>
          <a:p>
            <a:pPr lvl="1"/>
            <a:r>
              <a:rPr lang="en-US" sz="1200" dirty="0">
                <a:latin typeface="+mn-lt"/>
                <a:cs typeface="Calibri"/>
              </a:rPr>
              <a:t>Use MPI backend with proposed Ring and Recursive-Doubling(RD) AllReduce with Online compression design</a:t>
            </a:r>
            <a:endParaRPr lang="en-US" altLang="zh-CN" sz="1200" b="0" i="0" u="none" strike="noStrike" baseline="0" dirty="0">
              <a:latin typeface="+mn-lt"/>
              <a:cs typeface="Calibri"/>
            </a:endParaRPr>
          </a:p>
          <a:p>
            <a:pPr lvl="1"/>
            <a:r>
              <a:rPr lang="en-US" sz="1200" dirty="0">
                <a:latin typeface="+mn-lt"/>
                <a:cs typeface="Calibri"/>
              </a:rPr>
              <a:t>Wide_ResNet50_2: Reduces the training time by </a:t>
            </a:r>
            <a:r>
              <a:rPr lang="en-US" sz="1200" b="1" dirty="0">
                <a:solidFill>
                  <a:srgbClr val="FF0000"/>
                </a:solidFill>
                <a:latin typeface="+mn-lt"/>
                <a:cs typeface="Calibri"/>
              </a:rPr>
              <a:t>30.1%</a:t>
            </a:r>
            <a:r>
              <a:rPr lang="en-US" sz="1200" dirty="0">
                <a:latin typeface="+mn-lt"/>
                <a:cs typeface="Calibri"/>
              </a:rPr>
              <a:t> (Ring+ZFP, 8 GPUs, rate: 10),  </a:t>
            </a:r>
            <a:r>
              <a:rPr lang="en-US" sz="1200" b="1" dirty="0">
                <a:solidFill>
                  <a:srgbClr val="FF0000"/>
                </a:solidFill>
                <a:latin typeface="+mn-lt"/>
                <a:cs typeface="Calibri"/>
              </a:rPr>
              <a:t>32.3%</a:t>
            </a:r>
            <a:r>
              <a:rPr lang="en-US" sz="1200" dirty="0">
                <a:latin typeface="+mn-lt"/>
                <a:cs typeface="Calibri"/>
              </a:rPr>
              <a:t> (RD+ZFP, 8 GPUs, rate: 8)</a:t>
            </a:r>
            <a:endParaRPr lang="en-US" altLang="zh-CN" sz="1200" b="0" i="0" u="none" strike="noStrike" baseline="0" dirty="0">
              <a:solidFill>
                <a:srgbClr val="000000"/>
              </a:solidFill>
              <a:latin typeface="+mn-lt"/>
              <a:cs typeface="Calibri"/>
            </a:endParaRPr>
          </a:p>
          <a:p>
            <a:pPr lvl="1"/>
            <a:r>
              <a:rPr lang="en-US" sz="1200" dirty="0">
                <a:latin typeface="Calibri"/>
                <a:cs typeface="Calibri"/>
              </a:rPr>
              <a:t>ResNeXt101-32x8d: Reduce the training time by </a:t>
            </a:r>
            <a:r>
              <a:rPr lang="en-US" sz="1200" b="1" dirty="0">
                <a:solidFill>
                  <a:srgbClr val="FF0000"/>
                </a:solidFill>
                <a:latin typeface="Calibri"/>
                <a:cs typeface="Calibri"/>
              </a:rPr>
              <a:t>26.8% </a:t>
            </a:r>
            <a:r>
              <a:rPr lang="en-US" sz="1200" dirty="0">
                <a:latin typeface="Calibri"/>
                <a:cs typeface="Calibri"/>
              </a:rPr>
              <a:t>(Ring+ZFP, 16 GPUs, rate: 10),  </a:t>
            </a:r>
            <a:r>
              <a:rPr lang="en-US" sz="1200" b="1" dirty="0">
                <a:solidFill>
                  <a:srgbClr val="FF0000"/>
                </a:solidFill>
                <a:latin typeface="Calibri"/>
                <a:cs typeface="Calibri"/>
              </a:rPr>
              <a:t>26.3%</a:t>
            </a:r>
            <a:r>
              <a:rPr lang="en-US" sz="1200" dirty="0">
                <a:latin typeface="Calibri"/>
                <a:cs typeface="Calibri"/>
              </a:rPr>
              <a:t> (RD+ZFP, 16 GPUs, rate: 8)</a:t>
            </a:r>
            <a:endParaRPr lang="en-US" altLang="zh-CN" sz="1200" dirty="0">
              <a:latin typeface="Calibri"/>
              <a:cs typeface="Calibri"/>
            </a:endParaRPr>
          </a:p>
          <a:p>
            <a:pPr lvl="1"/>
            <a:r>
              <a:rPr lang="en-US" sz="1200" dirty="0">
                <a:latin typeface="Calibri"/>
                <a:cs typeface="Calibri"/>
              </a:rPr>
              <a:t>ConvNeXt_Base: Reduce the training time by </a:t>
            </a:r>
            <a:r>
              <a:rPr lang="en-US" sz="1200" b="1" dirty="0">
                <a:solidFill>
                  <a:srgbClr val="FF0000"/>
                </a:solidFill>
                <a:latin typeface="Calibri"/>
                <a:cs typeface="Calibri"/>
              </a:rPr>
              <a:t>35.7% </a:t>
            </a:r>
            <a:r>
              <a:rPr lang="en-US" sz="1200" dirty="0">
                <a:latin typeface="Calibri"/>
                <a:cs typeface="Calibri"/>
              </a:rPr>
              <a:t>(Ring+ZFP, 16 GPUs, rate: 10), </a:t>
            </a:r>
            <a:r>
              <a:rPr lang="en-US" sz="1200" b="1" dirty="0">
                <a:solidFill>
                  <a:srgbClr val="FF0000"/>
                </a:solidFill>
                <a:latin typeface="Calibri"/>
                <a:cs typeface="Calibri"/>
              </a:rPr>
              <a:t> 29.4%</a:t>
            </a:r>
            <a:r>
              <a:rPr lang="en-US" sz="1200" dirty="0">
                <a:latin typeface="Calibri"/>
                <a:cs typeface="Calibri"/>
              </a:rPr>
              <a:t> (RD+ZFP, 16 GPUs, rate: 8)</a:t>
            </a:r>
            <a:endParaRPr lang="en-US" altLang="zh-CN" sz="1200" dirty="0">
              <a:latin typeface="Calibri"/>
              <a:cs typeface="Calibri"/>
            </a:endParaRPr>
          </a:p>
          <a:p>
            <a:endParaRPr lang="en-US" altLang="zh-CN" dirty="0"/>
          </a:p>
        </p:txBody>
      </p:sp>
      <p:sp>
        <p:nvSpPr>
          <p:cNvPr id="3" name="Title 2">
            <a:extLst>
              <a:ext uri="{FF2B5EF4-FFF2-40B4-BE49-F238E27FC236}">
                <a16:creationId xmlns:a16="http://schemas.microsoft.com/office/drawing/2014/main" id="{88867818-3DBC-4DA1-9037-F709616A9009}"/>
              </a:ext>
            </a:extLst>
          </p:cNvPr>
          <p:cNvSpPr>
            <a:spLocks noGrp="1"/>
          </p:cNvSpPr>
          <p:nvPr>
            <p:ph type="title"/>
          </p:nvPr>
        </p:nvSpPr>
        <p:spPr>
          <a:xfrm>
            <a:off x="233549" y="165114"/>
            <a:ext cx="8096595" cy="579576"/>
          </a:xfrm>
        </p:spPr>
        <p:txBody>
          <a:bodyPr lIns="91440" tIns="45720" rIns="91440" bIns="45720" anchor="t"/>
          <a:lstStyle/>
          <a:p>
            <a:r>
              <a:rPr lang="en-US" altLang="zh-CN" dirty="0">
                <a:latin typeface="Calibri"/>
                <a:ea typeface="宋体"/>
                <a:cs typeface="Calibri"/>
              </a:rPr>
              <a:t>Performance of AllReduce with Online Compression</a:t>
            </a:r>
            <a:endParaRPr lang="zh-CN" altLang="en-US">
              <a:latin typeface="Calibri"/>
              <a:ea typeface="宋体"/>
              <a:cs typeface="Calibri"/>
            </a:endParaRPr>
          </a:p>
        </p:txBody>
      </p:sp>
      <p:sp>
        <p:nvSpPr>
          <p:cNvPr id="19" name="TextBox 18">
            <a:extLst>
              <a:ext uri="{FF2B5EF4-FFF2-40B4-BE49-F238E27FC236}">
                <a16:creationId xmlns:a16="http://schemas.microsoft.com/office/drawing/2014/main" id="{5E1632CC-386A-410F-82F7-BE7610B590AA}"/>
              </a:ext>
            </a:extLst>
          </p:cNvPr>
          <p:cNvSpPr txBox="1"/>
          <p:nvPr/>
        </p:nvSpPr>
        <p:spPr bwMode="auto">
          <a:xfrm>
            <a:off x="109311" y="4650469"/>
            <a:ext cx="6495608" cy="353943"/>
          </a:xfrm>
          <a:prstGeom prst="rect">
            <a:avLst/>
          </a:prstGeom>
          <a:noFill/>
          <a:ln w="12700" cap="sq">
            <a:noFill/>
            <a:miter lim="800000"/>
            <a:headEnd type="none" w="sm" len="sm"/>
            <a:tailEnd type="none" w="sm" len="sm"/>
          </a:ln>
        </p:spPr>
        <p:txBody>
          <a:bodyPr wrap="square" lIns="91440" tIns="45720" rIns="91440" bIns="45720" rtlCol="0" anchor="t">
            <a:spAutoFit/>
          </a:bodyPr>
          <a:lstStyle/>
          <a:p>
            <a:r>
              <a:rPr lang="en-US" sz="900" dirty="0">
                <a:solidFill>
                  <a:schemeClr val="bg1">
                    <a:lumMod val="60000"/>
                    <a:lumOff val="40000"/>
                  </a:schemeClr>
                </a:solidFill>
                <a:latin typeface="Calibri"/>
                <a:ea typeface="宋体"/>
                <a:cs typeface="Calibri"/>
              </a:rPr>
              <a:t>Q. Zhou, </a:t>
            </a:r>
            <a:r>
              <a:rPr lang="en-US" sz="900" dirty="0">
                <a:solidFill>
                  <a:schemeClr val="bg1">
                    <a:lumMod val="60000"/>
                    <a:lumOff val="40000"/>
                  </a:schemeClr>
                </a:solidFill>
                <a:latin typeface="Calibri"/>
                <a:cs typeface="Calibri"/>
              </a:rPr>
              <a:t>B. Ramesh, </a:t>
            </a:r>
            <a:r>
              <a:rPr lang="en-US" sz="800" dirty="0">
                <a:solidFill>
                  <a:schemeClr val="bg1">
                    <a:lumMod val="60000"/>
                    <a:lumOff val="40000"/>
                  </a:schemeClr>
                </a:solidFill>
                <a:latin typeface="Arial"/>
                <a:ea typeface="宋体"/>
                <a:cs typeface="Arial"/>
              </a:rPr>
              <a:t>A. Shafi, M. Abduljabbar, H. Subramoni, and D.K. Panda, “Accelerating MPI AllReduce Communication with Efficient GPU-Based Compression Schemes on Modern GPU Clusters”, ISC ‘24.</a:t>
            </a:r>
            <a:endParaRPr lang="en-US" altLang="zh-CN" sz="800" dirty="0">
              <a:solidFill>
                <a:schemeClr val="bg1">
                  <a:lumMod val="60000"/>
                  <a:lumOff val="40000"/>
                </a:schemeClr>
              </a:solidFill>
              <a:latin typeface="Arial"/>
              <a:ea typeface="宋体"/>
              <a:cs typeface="Arial"/>
            </a:endParaRPr>
          </a:p>
        </p:txBody>
      </p:sp>
      <p:sp>
        <p:nvSpPr>
          <p:cNvPr id="11" name="TextBox 10">
            <a:extLst>
              <a:ext uri="{FF2B5EF4-FFF2-40B4-BE49-F238E27FC236}">
                <a16:creationId xmlns:a16="http://schemas.microsoft.com/office/drawing/2014/main" id="{1989A8C7-DFD3-250D-507F-0F964E012ABB}"/>
              </a:ext>
            </a:extLst>
          </p:cNvPr>
          <p:cNvSpPr txBox="1"/>
          <p:nvPr/>
        </p:nvSpPr>
        <p:spPr bwMode="auto">
          <a:xfrm>
            <a:off x="596610" y="3170915"/>
            <a:ext cx="7952848" cy="307777"/>
          </a:xfrm>
          <a:prstGeom prst="rect">
            <a:avLst/>
          </a:prstGeom>
          <a:noFill/>
          <a:ln w="12700" cap="sq">
            <a:noFill/>
            <a:miter lim="800000"/>
            <a:headEnd type="none" w="sm" len="sm"/>
            <a:tailEnd type="none" w="sm" len="sm"/>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0" dirty="0">
                <a:latin typeface="Calibri"/>
                <a:cs typeface="Arial"/>
              </a:rPr>
              <a:t>Cluster: Pitzer (V100 GPUs), Dataset: CIFAR10, Batch Size=128, Learning Rate=0.001</a:t>
            </a:r>
            <a:endParaRPr lang="en-US" dirty="0">
              <a:latin typeface="Calibri"/>
              <a:cs typeface="Arial"/>
            </a:endParaRPr>
          </a:p>
        </p:txBody>
      </p:sp>
      <p:pic>
        <p:nvPicPr>
          <p:cNvPr id="12" name="Picture 11">
            <a:extLst>
              <a:ext uri="{FF2B5EF4-FFF2-40B4-BE49-F238E27FC236}">
                <a16:creationId xmlns:a16="http://schemas.microsoft.com/office/drawing/2014/main" id="{1C799DE4-AB5F-6495-E5F8-EBB395D64D5A}"/>
              </a:ext>
            </a:extLst>
          </p:cNvPr>
          <p:cNvPicPr>
            <a:picLocks noChangeAspect="1"/>
          </p:cNvPicPr>
          <p:nvPr/>
        </p:nvPicPr>
        <p:blipFill>
          <a:blip r:embed="rId3"/>
          <a:stretch>
            <a:fillRect/>
          </a:stretch>
        </p:blipFill>
        <p:spPr>
          <a:xfrm>
            <a:off x="99391" y="579088"/>
            <a:ext cx="9144000" cy="2626976"/>
          </a:xfrm>
          <a:prstGeom prst="rect">
            <a:avLst/>
          </a:prstGeom>
        </p:spPr>
      </p:pic>
    </p:spTree>
    <p:extLst>
      <p:ext uri="{BB962C8B-B14F-4D97-AF65-F5344CB8AC3E}">
        <p14:creationId xmlns:p14="http://schemas.microsoft.com/office/powerpoint/2010/main" val="458397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795915" y="1079621"/>
          <a:ext cx="7132097" cy="36364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a:xfrm>
            <a:off x="220008" y="226977"/>
            <a:ext cx="8283912" cy="575410"/>
          </a:xfrm>
        </p:spPr>
        <p:txBody>
          <a:bodyPr lIns="68580" tIns="34290" rIns="68580" bIns="34290">
            <a:normAutofit fontScale="90000"/>
          </a:bodyPr>
          <a:lstStyle/>
          <a:p>
            <a:r>
              <a:rPr lang="en-US" sz="2400" b="1" dirty="0"/>
              <a:t>Increasing Usage of HPC, </a:t>
            </a:r>
            <a:r>
              <a:rPr lang="en-US" sz="2400" dirty="0"/>
              <a:t>AI</a:t>
            </a:r>
            <a:r>
              <a:rPr lang="en-US" sz="2400" b="1" dirty="0"/>
              <a:t>, and Data Science in multiple </a:t>
            </a:r>
            <a:r>
              <a:rPr lang="en-US" sz="2400" dirty="0"/>
              <a:t>Disciplines </a:t>
            </a:r>
            <a:r>
              <a:rPr lang="en-US" sz="2400" b="1" dirty="0"/>
              <a:t>with </a:t>
            </a:r>
            <a:r>
              <a:rPr lang="en-US" sz="2400" dirty="0"/>
              <a:t>Computing Continuum</a:t>
            </a:r>
            <a:r>
              <a:rPr lang="en-US" sz="2400" b="1" dirty="0"/>
              <a:t> </a:t>
            </a:r>
            <a:endParaRPr lang="en-US" sz="2400" dirty="0"/>
          </a:p>
        </p:txBody>
      </p:sp>
      <p:sp>
        <p:nvSpPr>
          <p:cNvPr id="5" name="Rectangle 4"/>
          <p:cNvSpPr/>
          <p:nvPr/>
        </p:nvSpPr>
        <p:spPr>
          <a:xfrm>
            <a:off x="220008" y="2958221"/>
            <a:ext cx="2618981" cy="830997"/>
          </a:xfrm>
          <a:prstGeom prst="rect">
            <a:avLst/>
          </a:prstGeom>
        </p:spPr>
        <p:txBody>
          <a:bodyPr wrap="square">
            <a:spAutoFit/>
          </a:bodyPr>
          <a:lstStyle/>
          <a:p>
            <a:r>
              <a:rPr lang="en-US" dirty="0">
                <a:solidFill>
                  <a:srgbClr val="FF0000"/>
                </a:solidFill>
                <a:latin typeface="Calibri"/>
                <a:cs typeface="Calibri"/>
              </a:rPr>
              <a:t>Convergence of HPC, Deep/Machine Learning, and Data Science!</a:t>
            </a:r>
          </a:p>
        </p:txBody>
      </p:sp>
      <p:sp>
        <p:nvSpPr>
          <p:cNvPr id="6" name="Rectangle 5"/>
          <p:cNvSpPr/>
          <p:nvPr/>
        </p:nvSpPr>
        <p:spPr>
          <a:xfrm>
            <a:off x="6089074" y="3603899"/>
            <a:ext cx="2762788" cy="584775"/>
          </a:xfrm>
          <a:prstGeom prst="rect">
            <a:avLst/>
          </a:prstGeom>
        </p:spPr>
        <p:txBody>
          <a:bodyPr wrap="square">
            <a:spAutoFit/>
          </a:bodyPr>
          <a:lstStyle/>
          <a:p>
            <a:r>
              <a:rPr lang="en-US" dirty="0">
                <a:solidFill>
                  <a:srgbClr val="FF0000"/>
                </a:solidFill>
                <a:latin typeface="Calibri"/>
                <a:cs typeface="Calibri"/>
              </a:rPr>
              <a:t>Increasing Need to Run these applications on the Cloud!!</a:t>
            </a:r>
          </a:p>
        </p:txBody>
      </p:sp>
      <p:sp>
        <p:nvSpPr>
          <p:cNvPr id="7" name="TextBox 6">
            <a:extLst>
              <a:ext uri="{FF2B5EF4-FFF2-40B4-BE49-F238E27FC236}">
                <a16:creationId xmlns:a16="http://schemas.microsoft.com/office/drawing/2014/main" id="{9A1AC1F9-2488-4D57-B6A9-7CEB60983C43}"/>
              </a:ext>
            </a:extLst>
          </p:cNvPr>
          <p:cNvSpPr txBox="1"/>
          <p:nvPr/>
        </p:nvSpPr>
        <p:spPr bwMode="auto">
          <a:xfrm>
            <a:off x="567359" y="4513977"/>
            <a:ext cx="8229240" cy="402546"/>
          </a:xfrm>
          <a:prstGeom prst="rect">
            <a:avLst/>
          </a:prstGeom>
          <a:noFill/>
          <a:ln w="12700" cap="sq">
            <a:noFill/>
            <a:miter lim="800000"/>
            <a:headEnd type="none" w="sm" len="sm"/>
            <a:tailEnd type="none" w="sm" len="sm"/>
          </a:ln>
        </p:spPr>
        <p:txBody>
          <a:bodyPr wrap="none" rtlCol="0">
            <a:spAutoFit/>
          </a:bodyPr>
          <a:lstStyle/>
          <a:p>
            <a:pPr algn="ctr" eaLnBrk="0" hangingPunct="0">
              <a:lnSpc>
                <a:spcPct val="120000"/>
              </a:lnSpc>
            </a:pPr>
            <a:r>
              <a:rPr lang="en-US" sz="1800" dirty="0">
                <a:solidFill>
                  <a:srgbClr val="7030A0"/>
                </a:solidFill>
                <a:latin typeface="+mj-lt"/>
                <a:cs typeface="Arial" pitchFamily="34" charset="0"/>
              </a:rPr>
              <a:t>Can MPI-Driven Converged Middleware be designed and used for all three domains? </a:t>
            </a:r>
            <a:endParaRPr lang="en-US" sz="1800" dirty="0">
              <a:solidFill>
                <a:srgbClr val="7030A0"/>
              </a:solidFill>
              <a:latin typeface="+mj-lt"/>
              <a:cs typeface="Arial" pitchFamily="34" charset="0"/>
              <a:hlinkClick r:id="rId8">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13775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5269" y="763360"/>
            <a:ext cx="8470673" cy="4029076"/>
          </a:xfrm>
        </p:spPr>
        <p:txBody>
          <a:bodyPr/>
          <a:lstStyle/>
          <a:p>
            <a:r>
              <a:rPr lang="en-US" sz="1600" dirty="0">
                <a:solidFill>
                  <a:schemeClr val="accent3"/>
                </a:solidFill>
              </a:rPr>
              <a:t>MPI-Driven High-Performance Distributed Training</a:t>
            </a:r>
          </a:p>
          <a:p>
            <a:pPr lvl="1"/>
            <a:r>
              <a:rPr lang="en-US" sz="1400" dirty="0">
                <a:solidFill>
                  <a:schemeClr val="accent3"/>
                </a:solidFill>
              </a:rPr>
              <a:t>Exploiting Hybrid (Data and Model) Parallelism for out-of-core training</a:t>
            </a:r>
          </a:p>
          <a:p>
            <a:pPr lvl="1"/>
            <a:r>
              <a:rPr lang="en-US" sz="1400" dirty="0">
                <a:solidFill>
                  <a:schemeClr val="accent3"/>
                </a:solidFill>
              </a:rPr>
              <a:t>Exploiting on-the-fly compression for LLM training</a:t>
            </a:r>
          </a:p>
          <a:p>
            <a:r>
              <a:rPr lang="en-US" sz="1600" b="1" dirty="0">
                <a:solidFill>
                  <a:schemeClr val="accent2"/>
                </a:solidFill>
              </a:rPr>
              <a:t>Accelerating Parallel Inference </a:t>
            </a:r>
          </a:p>
          <a:p>
            <a:pPr lvl="1"/>
            <a:r>
              <a:rPr lang="en-US" sz="1400" b="1" dirty="0">
                <a:solidFill>
                  <a:schemeClr val="accent2"/>
                </a:solidFill>
              </a:rPr>
              <a:t>In-flight Batching and MOE Models</a:t>
            </a:r>
          </a:p>
          <a:p>
            <a:r>
              <a:rPr lang="en-US" sz="1600" dirty="0"/>
              <a:t>Accelerating CuML Applications</a:t>
            </a:r>
          </a:p>
          <a:p>
            <a:pPr marL="0" indent="0">
              <a:buNone/>
            </a:pPr>
            <a:endParaRPr lang="en-US" sz="2100" dirty="0"/>
          </a:p>
        </p:txBody>
      </p:sp>
      <p:sp>
        <p:nvSpPr>
          <p:cNvPr id="3" name="Title 2"/>
          <p:cNvSpPr>
            <a:spLocks noGrp="1"/>
          </p:cNvSpPr>
          <p:nvPr>
            <p:ph type="title"/>
          </p:nvPr>
        </p:nvSpPr>
        <p:spPr>
          <a:xfrm>
            <a:off x="305269" y="140604"/>
            <a:ext cx="8096595" cy="579576"/>
          </a:xfrm>
        </p:spPr>
        <p:txBody>
          <a:bodyPr/>
          <a:lstStyle/>
          <a:p>
            <a:r>
              <a:rPr lang="en-US" dirty="0"/>
              <a:t>Sample Designs and Solutions</a:t>
            </a:r>
          </a:p>
        </p:txBody>
      </p:sp>
    </p:spTree>
    <p:extLst>
      <p:ext uri="{BB962C8B-B14F-4D97-AF65-F5344CB8AC3E}">
        <p14:creationId xmlns:p14="http://schemas.microsoft.com/office/powerpoint/2010/main" val="35207962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51858" y="184487"/>
            <a:ext cx="8631650" cy="579576"/>
          </a:xfrm>
        </p:spPr>
        <p:txBody>
          <a:bodyPr lIns="68580" tIns="34290" rIns="68580" bIns="34290" anchor="t">
            <a:normAutofit/>
          </a:bodyPr>
          <a:lstStyle/>
          <a:p>
            <a:r>
              <a:rPr lang="en-US" sz="2400" dirty="0">
                <a:latin typeface="Calibri"/>
                <a:cs typeface="Calibri"/>
              </a:rPr>
              <a:t>Flover: Efficient Parallel Inference on LLMs with Temporal Fusion</a:t>
            </a:r>
            <a:r>
              <a:rPr lang="en-US" sz="1350" baseline="30000" dirty="0">
                <a:latin typeface="Calibri"/>
                <a:cs typeface="Calibri"/>
              </a:rPr>
              <a:t>[1]</a:t>
            </a:r>
            <a:endParaRPr lang="en-US" sz="1350" b="0" baseline="30000" dirty="0">
              <a:latin typeface="Calibri"/>
              <a:cs typeface="Calibri"/>
            </a:endParaRPr>
          </a:p>
          <a:p>
            <a:endParaRPr lang="en-US" sz="2400" b="0" dirty="0">
              <a:latin typeface="Calibri"/>
              <a:cs typeface="Calibri"/>
            </a:endParaRPr>
          </a:p>
          <a:p>
            <a:endParaRPr lang="en-US" dirty="0"/>
          </a:p>
        </p:txBody>
      </p:sp>
      <p:sp>
        <p:nvSpPr>
          <p:cNvPr id="4" name="内容占位符 3">
            <a:extLst>
              <a:ext uri="{FF2B5EF4-FFF2-40B4-BE49-F238E27FC236}">
                <a16:creationId xmlns:a16="http://schemas.microsoft.com/office/drawing/2014/main" id="{D9F2881F-27D4-F454-9912-7827CDFD5F17}"/>
              </a:ext>
            </a:extLst>
          </p:cNvPr>
          <p:cNvSpPr>
            <a:spLocks noGrp="1"/>
          </p:cNvSpPr>
          <p:nvPr>
            <p:ph idx="1"/>
          </p:nvPr>
        </p:nvSpPr>
        <p:spPr>
          <a:xfrm>
            <a:off x="444727" y="635475"/>
            <a:ext cx="8120915" cy="830845"/>
          </a:xfrm>
        </p:spPr>
        <p:txBody>
          <a:bodyPr/>
          <a:lstStyle/>
          <a:p>
            <a:pPr marL="256699" indent="-256699"/>
            <a:r>
              <a:rPr lang="en-US" sz="1350" dirty="0">
                <a:latin typeface="Calibri"/>
                <a:ea typeface="Calibri"/>
                <a:cs typeface="Calibri"/>
              </a:rPr>
              <a:t>When serving multiple requests, how to deliver both low-latency and high-throughput?</a:t>
            </a:r>
            <a:endParaRPr lang="en-US" sz="1350" dirty="0">
              <a:ea typeface="Calibri"/>
            </a:endParaRPr>
          </a:p>
          <a:p>
            <a:pPr marL="256699" indent="-256699"/>
            <a:r>
              <a:rPr lang="en-US" sz="1350" dirty="0">
                <a:solidFill>
                  <a:srgbClr val="FF0000"/>
                </a:solidFill>
                <a:latin typeface="Calibri"/>
                <a:ea typeface="Calibri"/>
                <a:cs typeface="Calibri"/>
              </a:rPr>
              <a:t>For generative models such as GPT, LLaMA, the generation is sequential and regulated by 'for' loop.</a:t>
            </a:r>
          </a:p>
          <a:p>
            <a:pPr marL="556736" lvl="1" indent="-213836"/>
            <a:r>
              <a:rPr lang="en-US" sz="1050" dirty="0">
                <a:solidFill>
                  <a:srgbClr val="FF0000"/>
                </a:solidFill>
                <a:latin typeface="Calibri"/>
                <a:ea typeface="Calibri"/>
                <a:cs typeface="Calibri"/>
              </a:rPr>
              <a:t>For multiple requests that arrive at different time, how do we schedule the inference?</a:t>
            </a:r>
          </a:p>
          <a:p>
            <a:pPr marL="256699" indent="-256699"/>
            <a:endParaRPr lang="en-US" sz="1350" dirty="0">
              <a:solidFill>
                <a:srgbClr val="FF0000"/>
              </a:solidFill>
              <a:ea typeface="Calibri"/>
            </a:endParaRPr>
          </a:p>
          <a:p>
            <a:pPr marL="256699" indent="-256699"/>
            <a:endParaRPr lang="en-US" sz="1350" dirty="0">
              <a:solidFill>
                <a:srgbClr val="FF0000"/>
              </a:solidFill>
              <a:ea typeface="Calibri"/>
            </a:endParaRPr>
          </a:p>
          <a:p>
            <a:pPr marL="256699" indent="-256699"/>
            <a:endParaRPr lang="en-US" sz="1350" dirty="0">
              <a:solidFill>
                <a:srgbClr val="FF0000"/>
              </a:solidFill>
              <a:ea typeface="Calibri"/>
            </a:endParaRPr>
          </a:p>
          <a:p>
            <a:pPr marL="256699" indent="-256699"/>
            <a:endParaRPr lang="en-US" sz="1350" dirty="0">
              <a:solidFill>
                <a:srgbClr val="FF0000"/>
              </a:solidFill>
              <a:ea typeface="Calibri"/>
            </a:endParaRPr>
          </a:p>
          <a:p>
            <a:pPr marL="256699" indent="-256699"/>
            <a:endParaRPr lang="en-US" sz="1350" dirty="0">
              <a:solidFill>
                <a:srgbClr val="FF0000"/>
              </a:solidFill>
              <a:ea typeface="Calibri"/>
            </a:endParaRPr>
          </a:p>
          <a:p>
            <a:pPr marL="256699" indent="-256699"/>
            <a:endParaRPr lang="en-US" sz="1350" dirty="0">
              <a:solidFill>
                <a:srgbClr val="FF0000"/>
              </a:solidFill>
              <a:ea typeface="Calibri"/>
            </a:endParaRPr>
          </a:p>
          <a:p>
            <a:pPr marL="256699" indent="-256699"/>
            <a:endParaRPr lang="en-US" sz="1350" dirty="0">
              <a:solidFill>
                <a:srgbClr val="FF0000"/>
              </a:solidFill>
              <a:ea typeface="Calibri"/>
            </a:endParaRPr>
          </a:p>
          <a:p>
            <a:pPr marL="256699" indent="-256699"/>
            <a:endParaRPr lang="en-US" sz="1350" dirty="0">
              <a:solidFill>
                <a:srgbClr val="FF0000"/>
              </a:solidFill>
              <a:ea typeface="Calibri"/>
            </a:endParaRPr>
          </a:p>
          <a:p>
            <a:pPr marL="256699" indent="-256699"/>
            <a:endParaRPr lang="en-US" sz="1350" dirty="0">
              <a:solidFill>
                <a:srgbClr val="FF0000"/>
              </a:solidFill>
              <a:latin typeface="Calibri"/>
              <a:ea typeface="Calibri"/>
              <a:cs typeface="Calibri"/>
            </a:endParaRPr>
          </a:p>
          <a:p>
            <a:pPr marL="256699" indent="-256699"/>
            <a:endParaRPr lang="en-US" sz="1350" dirty="0">
              <a:solidFill>
                <a:srgbClr val="FF0000"/>
              </a:solidFill>
              <a:ea typeface="Calibri"/>
            </a:endParaRPr>
          </a:p>
        </p:txBody>
      </p:sp>
      <p:pic>
        <p:nvPicPr>
          <p:cNvPr id="2" name="Picture 1" descr="A diagram of a process&#10;&#10;Description automatically generated">
            <a:extLst>
              <a:ext uri="{FF2B5EF4-FFF2-40B4-BE49-F238E27FC236}">
                <a16:creationId xmlns:a16="http://schemas.microsoft.com/office/drawing/2014/main" id="{BC1991F1-38A3-2877-D870-87097C54B5D1}"/>
              </a:ext>
            </a:extLst>
          </p:cNvPr>
          <p:cNvPicPr>
            <a:picLocks noChangeAspect="1"/>
          </p:cNvPicPr>
          <p:nvPr/>
        </p:nvPicPr>
        <p:blipFill>
          <a:blip r:embed="rId3"/>
          <a:stretch>
            <a:fillRect/>
          </a:stretch>
        </p:blipFill>
        <p:spPr>
          <a:xfrm>
            <a:off x="1081501" y="1533091"/>
            <a:ext cx="6581879" cy="2430778"/>
          </a:xfrm>
          <a:prstGeom prst="rect">
            <a:avLst/>
          </a:prstGeom>
        </p:spPr>
      </p:pic>
      <p:pic>
        <p:nvPicPr>
          <p:cNvPr id="8" name="Picture 7" descr="A black background with green text&#10;&#10;Description automatically generated">
            <a:extLst>
              <a:ext uri="{FF2B5EF4-FFF2-40B4-BE49-F238E27FC236}">
                <a16:creationId xmlns:a16="http://schemas.microsoft.com/office/drawing/2014/main" id="{D0A5E46A-032B-CA45-774F-76E8B5097D9F}"/>
              </a:ext>
            </a:extLst>
          </p:cNvPr>
          <p:cNvPicPr>
            <a:picLocks noChangeAspect="1"/>
          </p:cNvPicPr>
          <p:nvPr/>
        </p:nvPicPr>
        <p:blipFill>
          <a:blip r:embed="rId4"/>
          <a:stretch>
            <a:fillRect/>
          </a:stretch>
        </p:blipFill>
        <p:spPr>
          <a:xfrm>
            <a:off x="-81891" y="4039330"/>
            <a:ext cx="7866821" cy="894505"/>
          </a:xfrm>
          <a:prstGeom prst="rect">
            <a:avLst/>
          </a:prstGeom>
        </p:spPr>
      </p:pic>
      <p:sp>
        <p:nvSpPr>
          <p:cNvPr id="7" name="Rectangle 6">
            <a:extLst>
              <a:ext uri="{FF2B5EF4-FFF2-40B4-BE49-F238E27FC236}">
                <a16:creationId xmlns:a16="http://schemas.microsoft.com/office/drawing/2014/main" id="{344C7E29-EBCB-07E2-5520-348AA0561F20}"/>
              </a:ext>
            </a:extLst>
          </p:cNvPr>
          <p:cNvSpPr/>
          <p:nvPr/>
        </p:nvSpPr>
        <p:spPr>
          <a:xfrm>
            <a:off x="0" y="4774347"/>
            <a:ext cx="9218229" cy="184666"/>
          </a:xfrm>
          <a:prstGeom prst="rect">
            <a:avLst/>
          </a:prstGeom>
        </p:spPr>
        <p:txBody>
          <a:bodyPr wrap="square" lIns="68580" tIns="34290" rIns="68580" bIns="34290" anchor="t">
            <a:spAutoFit/>
          </a:bodyPr>
          <a:lstStyle/>
          <a:p>
            <a:pPr marL="0" lvl="1"/>
            <a:r>
              <a:rPr lang="en-US" sz="750" b="0" dirty="0">
                <a:solidFill>
                  <a:srgbClr val="0A0AFF"/>
                </a:solidFill>
                <a:latin typeface="Arial"/>
                <a:cs typeface="Arial"/>
              </a:rPr>
              <a:t>[1] Yao, Jinghan, Nawras Alnaasan, Tian Chen, Aamir Shafi, and Hari Subramoni. "Flover: A Temporal Fusion Framework for Efficient Autoregressive Model Parallel Inference." </a:t>
            </a:r>
            <a:r>
              <a:rPr lang="en-US" sz="750" b="0" i="1" dirty="0">
                <a:solidFill>
                  <a:srgbClr val="0A0AFF"/>
                </a:solidFill>
                <a:latin typeface="Arial"/>
                <a:cs typeface="Arial"/>
              </a:rPr>
              <a:t>In Proceeding of HiPC 23</a:t>
            </a:r>
            <a:endParaRPr lang="en-US" sz="1200" dirty="0">
              <a:solidFill>
                <a:srgbClr val="0A0AFF"/>
              </a:solidFill>
            </a:endParaRPr>
          </a:p>
        </p:txBody>
      </p:sp>
      <p:sp>
        <p:nvSpPr>
          <p:cNvPr id="5" name="TextBox 4">
            <a:extLst>
              <a:ext uri="{FF2B5EF4-FFF2-40B4-BE49-F238E27FC236}">
                <a16:creationId xmlns:a16="http://schemas.microsoft.com/office/drawing/2014/main" id="{05DCD5D5-CA64-CBB5-D777-DB05CCC74BF6}"/>
              </a:ext>
            </a:extLst>
          </p:cNvPr>
          <p:cNvSpPr txBox="1"/>
          <p:nvPr/>
        </p:nvSpPr>
        <p:spPr bwMode="auto">
          <a:xfrm>
            <a:off x="6621537" y="3697023"/>
            <a:ext cx="2553904" cy="485069"/>
          </a:xfrm>
          <a:prstGeom prst="rect">
            <a:avLst/>
          </a:prstGeom>
          <a:noFill/>
          <a:ln w="12700" cap="sq">
            <a:noFill/>
            <a:miter lim="800000"/>
            <a:headEnd type="none" w="sm" len="sm"/>
            <a:tailEnd type="none" w="sm" len="sm"/>
          </a:ln>
        </p:spPr>
        <p:txBody>
          <a:bodyPr wrap="none" rtlCol="0">
            <a:spAutoFit/>
          </a:bodyPr>
          <a:lstStyle/>
          <a:p>
            <a:pPr algn="ctr" eaLnBrk="0" hangingPunct="0">
              <a:lnSpc>
                <a:spcPct val="120000"/>
              </a:lnSpc>
            </a:pPr>
            <a:r>
              <a:rPr lang="en-US" sz="1100" dirty="0">
                <a:solidFill>
                  <a:schemeClr val="tx2"/>
                </a:solidFill>
                <a:latin typeface="+mj-lt"/>
                <a:cs typeface="Arial" pitchFamily="34" charset="0"/>
                <a:hlinkClick r:id="rId5">
                  <a:extLst>
                    <a:ext uri="{A12FA001-AC4F-418D-AE19-62706E023703}">
                      <ahyp:hlinkClr xmlns:ahyp="http://schemas.microsoft.com/office/drawing/2018/hyperlinkcolor" val="tx"/>
                    </a:ext>
                  </a:extLst>
                </a:hlinkClick>
              </a:rPr>
              <a:t>ParaInfer-X Release, </a:t>
            </a:r>
          </a:p>
          <a:p>
            <a:pPr algn="ctr" eaLnBrk="0" hangingPunct="0">
              <a:lnSpc>
                <a:spcPct val="120000"/>
              </a:lnSpc>
            </a:pPr>
            <a:r>
              <a:rPr lang="en-US" sz="1100" dirty="0">
                <a:solidFill>
                  <a:schemeClr val="tx2"/>
                </a:solidFill>
                <a:latin typeface="+mj-lt"/>
                <a:cs typeface="Arial" pitchFamily="34" charset="0"/>
                <a:hlinkClick r:id="rId5">
                  <a:extLst>
                    <a:ext uri="{A12FA001-AC4F-418D-AE19-62706E023703}">
                      <ahyp:hlinkClr xmlns:ahyp="http://schemas.microsoft.com/office/drawing/2018/hyperlinkcolor" val="tx"/>
                    </a:ext>
                  </a:extLst>
                </a:hlinkClick>
              </a:rPr>
              <a:t>https://github.com/OSU-Nowlab/Flover</a:t>
            </a:r>
          </a:p>
        </p:txBody>
      </p:sp>
    </p:spTree>
    <p:extLst>
      <p:ext uri="{BB962C8B-B14F-4D97-AF65-F5344CB8AC3E}">
        <p14:creationId xmlns:p14="http://schemas.microsoft.com/office/powerpoint/2010/main" val="20059489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601417-08A0-B64B-8CC0-81474889C8D7}"/>
              </a:ext>
            </a:extLst>
          </p:cNvPr>
          <p:cNvSpPr>
            <a:spLocks noGrp="1"/>
          </p:cNvSpPr>
          <p:nvPr>
            <p:ph type="title"/>
          </p:nvPr>
        </p:nvSpPr>
        <p:spPr>
          <a:xfrm>
            <a:off x="444727" y="55899"/>
            <a:ext cx="8699273" cy="579576"/>
          </a:xfrm>
        </p:spPr>
        <p:txBody>
          <a:bodyPr/>
          <a:lstStyle/>
          <a:p>
            <a:r>
              <a:rPr lang="en-US" dirty="0"/>
              <a:t>Overall Latency of Inference Requests</a:t>
            </a:r>
          </a:p>
        </p:txBody>
      </p:sp>
      <p:sp>
        <p:nvSpPr>
          <p:cNvPr id="60" name="Content Placeholder 1">
            <a:extLst>
              <a:ext uri="{FF2B5EF4-FFF2-40B4-BE49-F238E27FC236}">
                <a16:creationId xmlns:a16="http://schemas.microsoft.com/office/drawing/2014/main" id="{A2F21464-58D7-D008-7762-FB38DF3DA8CC}"/>
              </a:ext>
            </a:extLst>
          </p:cNvPr>
          <p:cNvSpPr txBox="1">
            <a:spLocks/>
          </p:cNvSpPr>
          <p:nvPr/>
        </p:nvSpPr>
        <p:spPr bwMode="auto">
          <a:xfrm>
            <a:off x="368585" y="635475"/>
            <a:ext cx="8699273" cy="2138665"/>
          </a:xfrm>
          <a:prstGeom prst="rect">
            <a:avLst/>
          </a:prstGeom>
          <a:noFill/>
          <a:ln w="9525">
            <a:noFill/>
            <a:miter lim="800000"/>
            <a:headEnd/>
            <a:tailEnd/>
          </a:ln>
        </p:spPr>
        <p:txBody>
          <a:bodyPr vert="horz" wrap="square" lIns="69056" tIns="34529" rIns="69056" bIns="34529" numCol="1" anchor="t" anchorCtr="0" compatLnSpc="1">
            <a:prstTxWarp prst="textNoShape">
              <a:avLst/>
            </a:prstTxWarp>
          </a:bodyPr>
          <a:lstStyle>
            <a:lvl1pPr marL="342900" indent="-342900" algn="l" rtl="0" eaLnBrk="0" fontAlgn="base" hangingPunct="0">
              <a:lnSpc>
                <a:spcPct val="120000"/>
              </a:lnSpc>
              <a:spcBef>
                <a:spcPct val="20000"/>
              </a:spcBef>
              <a:spcAft>
                <a:spcPct val="0"/>
              </a:spcAft>
              <a:buChar char="•"/>
              <a:defRPr kumimoji="1" lang="en-US" sz="1800">
                <a:solidFill>
                  <a:schemeClr val="tx1"/>
                </a:solidFill>
                <a:latin typeface="Calibri" pitchFamily="34" charset="0"/>
                <a:ea typeface="+mn-ea"/>
                <a:cs typeface="Calibri" pitchFamily="34" charset="0"/>
              </a:defRPr>
            </a:lvl1pPr>
            <a:lvl2pPr marL="742950" indent="-285750" algn="l" rtl="0" eaLnBrk="0" fontAlgn="base" hangingPunct="0">
              <a:lnSpc>
                <a:spcPct val="120000"/>
              </a:lnSpc>
              <a:spcBef>
                <a:spcPct val="20000"/>
              </a:spcBef>
              <a:spcAft>
                <a:spcPct val="0"/>
              </a:spcAft>
              <a:buChar char="–"/>
              <a:defRPr kumimoji="1" sz="1600">
                <a:solidFill>
                  <a:schemeClr val="tx1"/>
                </a:solidFill>
                <a:latin typeface="Calibri" pitchFamily="34" charset="0"/>
                <a:cs typeface="Calibri" pitchFamily="34" charset="0"/>
              </a:defRPr>
            </a:lvl2pPr>
            <a:lvl3pPr marL="1143000" indent="-228600" algn="l" rtl="0" eaLnBrk="0" fontAlgn="base" hangingPunct="0">
              <a:lnSpc>
                <a:spcPct val="120000"/>
              </a:lnSpc>
              <a:spcBef>
                <a:spcPct val="20000"/>
              </a:spcBef>
              <a:spcAft>
                <a:spcPct val="0"/>
              </a:spcAft>
              <a:buChar char="•"/>
              <a:defRPr kumimoji="1" sz="1400">
                <a:solidFill>
                  <a:schemeClr val="tx1"/>
                </a:solidFill>
                <a:latin typeface="Calibri" pitchFamily="34" charset="0"/>
                <a:cs typeface="Calibri" pitchFamily="34" charset="0"/>
              </a:defRPr>
            </a:lvl3pPr>
            <a:lvl4pPr marL="1600200" indent="-228600" algn="l" rtl="0" eaLnBrk="0" fontAlgn="base" hangingPunct="0">
              <a:lnSpc>
                <a:spcPct val="120000"/>
              </a:lnSpc>
              <a:spcBef>
                <a:spcPct val="20000"/>
              </a:spcBef>
              <a:spcAft>
                <a:spcPct val="0"/>
              </a:spcAft>
              <a:buChar char="–"/>
              <a:defRPr kumimoji="1" sz="1400">
                <a:solidFill>
                  <a:schemeClr val="tx1"/>
                </a:solidFill>
                <a:latin typeface="Calibri" pitchFamily="34" charset="0"/>
                <a:cs typeface="Calibri" pitchFamily="34" charset="0"/>
              </a:defRPr>
            </a:lvl4pPr>
            <a:lvl5pPr marL="2057400" indent="-228600" algn="l" rtl="0" eaLnBrk="0" fontAlgn="base" hangingPunct="0">
              <a:lnSpc>
                <a:spcPct val="120000"/>
              </a:lnSpc>
              <a:spcBef>
                <a:spcPct val="20000"/>
              </a:spcBef>
              <a:spcAft>
                <a:spcPct val="0"/>
              </a:spcAft>
              <a:buChar char="•"/>
              <a:defRPr kumimoji="1" sz="1400">
                <a:solidFill>
                  <a:schemeClr val="tx1"/>
                </a:solidFill>
                <a:latin typeface="Calibri" pitchFamily="34" charset="0"/>
                <a:cs typeface="Calibri" pitchFamily="34" charset="0"/>
              </a:defRPr>
            </a:lvl5pPr>
            <a:lvl6pPr marL="2514600" indent="-228600" algn="l" rtl="0" eaLnBrk="0" fontAlgn="base" hangingPunct="0">
              <a:spcBef>
                <a:spcPct val="20000"/>
              </a:spcBef>
              <a:spcAft>
                <a:spcPct val="0"/>
              </a:spcAft>
              <a:buChar char="•"/>
              <a:defRPr kumimoji="1" sz="1600">
                <a:solidFill>
                  <a:schemeClr val="tx1"/>
                </a:solidFill>
                <a:latin typeface="+mn-lt"/>
              </a:defRPr>
            </a:lvl6pPr>
            <a:lvl7pPr marL="2971800" indent="-228600" algn="l" rtl="0" eaLnBrk="0" fontAlgn="base" hangingPunct="0">
              <a:spcBef>
                <a:spcPct val="20000"/>
              </a:spcBef>
              <a:spcAft>
                <a:spcPct val="0"/>
              </a:spcAft>
              <a:buChar char="•"/>
              <a:defRPr kumimoji="1" sz="1600">
                <a:solidFill>
                  <a:schemeClr val="tx1"/>
                </a:solidFill>
                <a:latin typeface="+mn-lt"/>
              </a:defRPr>
            </a:lvl7pPr>
            <a:lvl8pPr marL="3429000" indent="-228600" algn="l" rtl="0" eaLnBrk="0" fontAlgn="base" hangingPunct="0">
              <a:spcBef>
                <a:spcPct val="20000"/>
              </a:spcBef>
              <a:spcAft>
                <a:spcPct val="0"/>
              </a:spcAft>
              <a:buChar char="•"/>
              <a:defRPr kumimoji="1" sz="1600">
                <a:solidFill>
                  <a:schemeClr val="tx1"/>
                </a:solidFill>
                <a:latin typeface="+mn-lt"/>
              </a:defRPr>
            </a:lvl8pPr>
            <a:lvl9pPr marL="3886200" indent="-228600" algn="l" rtl="0" eaLnBrk="0" fontAlgn="base" hangingPunct="0">
              <a:spcBef>
                <a:spcPct val="20000"/>
              </a:spcBef>
              <a:spcAft>
                <a:spcPct val="0"/>
              </a:spcAft>
              <a:buChar char="•"/>
              <a:defRPr kumimoji="1" sz="1600">
                <a:solidFill>
                  <a:schemeClr val="tx1"/>
                </a:solidFill>
                <a:latin typeface="+mn-lt"/>
              </a:defRPr>
            </a:lvl9pPr>
          </a:lstStyle>
          <a:p>
            <a:r>
              <a:rPr lang="en-US" sz="1200" b="0" dirty="0"/>
              <a:t>This experiment analyzes the performance of Flover when processing multiple requests in parallel.</a:t>
            </a:r>
          </a:p>
          <a:p>
            <a:pPr lvl="1"/>
            <a:r>
              <a:rPr lang="en-US" sz="1200" b="0" dirty="0"/>
              <a:t>In this part, we use a constant time interval of 500ms to study the parallel efficiency. </a:t>
            </a:r>
          </a:p>
          <a:p>
            <a:r>
              <a:rPr lang="en-US" sz="1200" b="0" dirty="0"/>
              <a:t>Notice that for all models, the average inference latency for a single request is &gt;&gt; 500ms, therefore it leaves great potential for parallel acceleration.</a:t>
            </a:r>
          </a:p>
          <a:p>
            <a:pPr lvl="1"/>
            <a:r>
              <a:rPr lang="en-US" sz="1200" b="0" dirty="0">
                <a:solidFill>
                  <a:srgbClr val="7030A0"/>
                </a:solidFill>
              </a:rPr>
              <a:t>For GPT-J 6B and Llama 13B, we run on 1 GPU without tensor parallelism. </a:t>
            </a:r>
          </a:p>
          <a:p>
            <a:pPr lvl="1"/>
            <a:r>
              <a:rPr lang="en-US" sz="1200" b="0" dirty="0">
                <a:solidFill>
                  <a:srgbClr val="7030A0"/>
                </a:solidFill>
              </a:rPr>
              <a:t>For Llama 33B, we run on 2 GPUs with tensor parallelism of size 2. </a:t>
            </a:r>
          </a:p>
          <a:p>
            <a:pPr lvl="1"/>
            <a:r>
              <a:rPr lang="en-US" sz="1200" b="0" dirty="0">
                <a:solidFill>
                  <a:srgbClr val="7030A0"/>
                </a:solidFill>
              </a:rPr>
              <a:t>For Llama 65B, we use 4 GPUs to perform degree-4 tensor parallelism.</a:t>
            </a:r>
          </a:p>
          <a:p>
            <a:r>
              <a:rPr lang="en-US" sz="1200" dirty="0">
                <a:solidFill>
                  <a:srgbClr val="FF0000"/>
                </a:solidFill>
                <a:latin typeface="Calibri"/>
                <a:cs typeface="Calibri"/>
              </a:rPr>
              <a:t>Compared to FasterTransformer, our method achieves up to 16.7x speedup in latency to finish all requests.</a:t>
            </a:r>
          </a:p>
        </p:txBody>
      </p:sp>
      <p:pic>
        <p:nvPicPr>
          <p:cNvPr id="4" name="图片 3">
            <a:extLst>
              <a:ext uri="{FF2B5EF4-FFF2-40B4-BE49-F238E27FC236}">
                <a16:creationId xmlns:a16="http://schemas.microsoft.com/office/drawing/2014/main" id="{DD7E45C7-8FF1-E357-39D0-B2B9D2D5C323}"/>
              </a:ext>
            </a:extLst>
          </p:cNvPr>
          <p:cNvPicPr>
            <a:picLocks noChangeAspect="1"/>
          </p:cNvPicPr>
          <p:nvPr/>
        </p:nvPicPr>
        <p:blipFill>
          <a:blip r:embed="rId3"/>
          <a:stretch>
            <a:fillRect/>
          </a:stretch>
        </p:blipFill>
        <p:spPr>
          <a:xfrm>
            <a:off x="292402" y="2863664"/>
            <a:ext cx="8570669" cy="1889624"/>
          </a:xfrm>
          <a:prstGeom prst="rect">
            <a:avLst/>
          </a:prstGeom>
        </p:spPr>
      </p:pic>
    </p:spTree>
    <p:extLst>
      <p:ext uri="{BB962C8B-B14F-4D97-AF65-F5344CB8AC3E}">
        <p14:creationId xmlns:p14="http://schemas.microsoft.com/office/powerpoint/2010/main" val="32477731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5269" y="763360"/>
            <a:ext cx="8470673" cy="4029076"/>
          </a:xfrm>
        </p:spPr>
        <p:txBody>
          <a:bodyPr/>
          <a:lstStyle/>
          <a:p>
            <a:r>
              <a:rPr lang="en-US" sz="1600" dirty="0">
                <a:solidFill>
                  <a:schemeClr val="accent3"/>
                </a:solidFill>
              </a:rPr>
              <a:t>MPI-Driven High-Performance Distributed Training</a:t>
            </a:r>
          </a:p>
          <a:p>
            <a:pPr lvl="1"/>
            <a:r>
              <a:rPr lang="en-US" sz="1400" dirty="0">
                <a:solidFill>
                  <a:schemeClr val="accent3"/>
                </a:solidFill>
              </a:rPr>
              <a:t>Exploiting Hybrid (Data and Model) Parallelism for out-of-core training</a:t>
            </a:r>
          </a:p>
          <a:p>
            <a:pPr lvl="1"/>
            <a:r>
              <a:rPr lang="en-US" sz="1400" dirty="0">
                <a:solidFill>
                  <a:schemeClr val="accent3"/>
                </a:solidFill>
              </a:rPr>
              <a:t>Exploiting on-the-fly compression for LLM training</a:t>
            </a:r>
          </a:p>
          <a:p>
            <a:r>
              <a:rPr lang="en-US" sz="1600" dirty="0">
                <a:solidFill>
                  <a:schemeClr val="accent3"/>
                </a:solidFill>
              </a:rPr>
              <a:t>Accelerating Parallel Inference </a:t>
            </a:r>
          </a:p>
          <a:p>
            <a:pPr lvl="1"/>
            <a:r>
              <a:rPr lang="en-US" sz="1400" dirty="0">
                <a:solidFill>
                  <a:schemeClr val="accent3"/>
                </a:solidFill>
              </a:rPr>
              <a:t>In-flight Batching and MOE Models</a:t>
            </a:r>
          </a:p>
          <a:p>
            <a:r>
              <a:rPr lang="en-US" sz="1600" b="1" dirty="0">
                <a:solidFill>
                  <a:schemeClr val="accent2"/>
                </a:solidFill>
              </a:rPr>
              <a:t>Accelerating CuML Applications</a:t>
            </a:r>
          </a:p>
        </p:txBody>
      </p:sp>
      <p:sp>
        <p:nvSpPr>
          <p:cNvPr id="3" name="Title 2"/>
          <p:cNvSpPr>
            <a:spLocks noGrp="1"/>
          </p:cNvSpPr>
          <p:nvPr>
            <p:ph type="title"/>
          </p:nvPr>
        </p:nvSpPr>
        <p:spPr>
          <a:xfrm>
            <a:off x="305269" y="140604"/>
            <a:ext cx="8096595" cy="579576"/>
          </a:xfrm>
        </p:spPr>
        <p:txBody>
          <a:bodyPr/>
          <a:lstStyle/>
          <a:p>
            <a:r>
              <a:rPr lang="en-US" dirty="0"/>
              <a:t>Sample Designs and Solutions</a:t>
            </a:r>
          </a:p>
        </p:txBody>
      </p:sp>
    </p:spTree>
    <p:extLst>
      <p:ext uri="{BB962C8B-B14F-4D97-AF65-F5344CB8AC3E}">
        <p14:creationId xmlns:p14="http://schemas.microsoft.com/office/powerpoint/2010/main" val="4131313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CA068DE-4807-5B48-8E33-2385F0FE47BB}"/>
              </a:ext>
            </a:extLst>
          </p:cNvPr>
          <p:cNvSpPr>
            <a:spLocks noGrp="1"/>
          </p:cNvSpPr>
          <p:nvPr>
            <p:ph idx="1"/>
          </p:nvPr>
        </p:nvSpPr>
        <p:spPr>
          <a:xfrm>
            <a:off x="444728" y="810490"/>
            <a:ext cx="7867996" cy="3828011"/>
          </a:xfrm>
        </p:spPr>
        <p:txBody>
          <a:bodyPr/>
          <a:lstStyle/>
          <a:p>
            <a:r>
              <a:rPr lang="en-US" dirty="0"/>
              <a:t>Utilize MVAPICH2-GDR (with mpi4py) as communication backend during the training phase (the fit() function) in the Multi-node Multi-GPU (MNMG) setting over cluster of GPUs</a:t>
            </a:r>
          </a:p>
          <a:p>
            <a:r>
              <a:rPr lang="en-US" dirty="0"/>
              <a:t>Communication primitives:</a:t>
            </a:r>
          </a:p>
          <a:p>
            <a:pPr lvl="1"/>
            <a:r>
              <a:rPr lang="en-US" dirty="0"/>
              <a:t>Allreduce</a:t>
            </a:r>
          </a:p>
          <a:p>
            <a:pPr lvl="1"/>
            <a:r>
              <a:rPr lang="en-US" dirty="0"/>
              <a:t>Reduce</a:t>
            </a:r>
          </a:p>
          <a:p>
            <a:pPr lvl="1"/>
            <a:r>
              <a:rPr lang="en-US" dirty="0"/>
              <a:t>Broadcast</a:t>
            </a:r>
          </a:p>
          <a:p>
            <a:r>
              <a:rPr lang="en-US" dirty="0"/>
              <a:t>Exploit optimized collectives</a:t>
            </a:r>
          </a:p>
        </p:txBody>
      </p:sp>
      <p:sp>
        <p:nvSpPr>
          <p:cNvPr id="10" name="Title 9">
            <a:extLst>
              <a:ext uri="{FF2B5EF4-FFF2-40B4-BE49-F238E27FC236}">
                <a16:creationId xmlns:a16="http://schemas.microsoft.com/office/drawing/2014/main" id="{13E87896-CB9F-9E4D-9C0B-BA15B6B042AC}"/>
              </a:ext>
            </a:extLst>
          </p:cNvPr>
          <p:cNvSpPr>
            <a:spLocks noGrp="1"/>
          </p:cNvSpPr>
          <p:nvPr>
            <p:ph type="title"/>
          </p:nvPr>
        </p:nvSpPr>
        <p:spPr>
          <a:xfrm>
            <a:off x="444727" y="55899"/>
            <a:ext cx="7511812" cy="579576"/>
          </a:xfrm>
        </p:spPr>
        <p:txBody>
          <a:bodyPr/>
          <a:lstStyle/>
          <a:p>
            <a:r>
              <a:rPr lang="en-US" dirty="0"/>
              <a:t>Accelerating cuML with MVAPICH2-GDR</a:t>
            </a:r>
          </a:p>
        </p:txBody>
      </p:sp>
      <p:grpSp>
        <p:nvGrpSpPr>
          <p:cNvPr id="23" name="Group 22">
            <a:extLst>
              <a:ext uri="{FF2B5EF4-FFF2-40B4-BE49-F238E27FC236}">
                <a16:creationId xmlns:a16="http://schemas.microsoft.com/office/drawing/2014/main" id="{ED5F4B0D-4D8B-1048-8BC4-64F563113FEF}"/>
              </a:ext>
            </a:extLst>
          </p:cNvPr>
          <p:cNvGrpSpPr/>
          <p:nvPr/>
        </p:nvGrpSpPr>
        <p:grpSpPr>
          <a:xfrm>
            <a:off x="3552940" y="1775014"/>
            <a:ext cx="5347733" cy="3038684"/>
            <a:chOff x="3429000" y="1866100"/>
            <a:chExt cx="5410200" cy="3051559"/>
          </a:xfrm>
        </p:grpSpPr>
        <p:sp>
          <p:nvSpPr>
            <p:cNvPr id="4" name="Rectangle 3">
              <a:extLst>
                <a:ext uri="{FF2B5EF4-FFF2-40B4-BE49-F238E27FC236}">
                  <a16:creationId xmlns:a16="http://schemas.microsoft.com/office/drawing/2014/main" id="{63F2E6E1-0E6C-A64D-9DD4-7C32FE1B6EBA}"/>
                </a:ext>
              </a:extLst>
            </p:cNvPr>
            <p:cNvSpPr/>
            <p:nvPr/>
          </p:nvSpPr>
          <p:spPr>
            <a:xfrm>
              <a:off x="3429000" y="1866100"/>
              <a:ext cx="5410200" cy="379187"/>
            </a:xfrm>
            <a:prstGeom prst="rect">
              <a:avLst/>
            </a:prstGeom>
            <a:solidFill>
              <a:schemeClr val="accent5">
                <a:lumMod val="20000"/>
                <a:lumOff val="80000"/>
              </a:schemeClr>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0" dirty="0">
                  <a:solidFill>
                    <a:schemeClr val="accent4"/>
                  </a:solidFill>
                </a:rPr>
                <a:t>Python</a:t>
              </a:r>
            </a:p>
          </p:txBody>
        </p:sp>
        <p:sp>
          <p:nvSpPr>
            <p:cNvPr id="5" name="Rectangle 4">
              <a:extLst>
                <a:ext uri="{FF2B5EF4-FFF2-40B4-BE49-F238E27FC236}">
                  <a16:creationId xmlns:a16="http://schemas.microsoft.com/office/drawing/2014/main" id="{D276F095-C874-3948-BB8E-93ADFC13DEA3}"/>
                </a:ext>
              </a:extLst>
            </p:cNvPr>
            <p:cNvSpPr/>
            <p:nvPr/>
          </p:nvSpPr>
          <p:spPr>
            <a:xfrm>
              <a:off x="3429000" y="2272156"/>
              <a:ext cx="5410200" cy="419037"/>
            </a:xfrm>
            <a:prstGeom prst="rect">
              <a:avLst/>
            </a:prstGeom>
            <a:solidFill>
              <a:schemeClr val="accent5">
                <a:lumMod val="20000"/>
                <a:lumOff val="80000"/>
              </a:schemeClr>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0" dirty="0">
                  <a:solidFill>
                    <a:schemeClr val="accent4"/>
                  </a:solidFill>
                </a:rPr>
                <a:t>Cython</a:t>
              </a:r>
            </a:p>
          </p:txBody>
        </p:sp>
        <p:sp>
          <p:nvSpPr>
            <p:cNvPr id="6" name="Rectangle 5">
              <a:extLst>
                <a:ext uri="{FF2B5EF4-FFF2-40B4-BE49-F238E27FC236}">
                  <a16:creationId xmlns:a16="http://schemas.microsoft.com/office/drawing/2014/main" id="{DBA9DD9F-0B96-884F-BB68-35D8F6C0DD03}"/>
                </a:ext>
              </a:extLst>
            </p:cNvPr>
            <p:cNvSpPr/>
            <p:nvPr/>
          </p:nvSpPr>
          <p:spPr>
            <a:xfrm>
              <a:off x="3429000" y="2713306"/>
              <a:ext cx="5410200" cy="2204353"/>
            </a:xfrm>
            <a:prstGeom prst="rect">
              <a:avLst/>
            </a:prstGeom>
            <a:solidFill>
              <a:schemeClr val="accent5">
                <a:lumMod val="20000"/>
                <a:lumOff val="80000"/>
              </a:schemeClr>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0" dirty="0">
                <a:solidFill>
                  <a:schemeClr val="accent4"/>
                </a:solidFill>
              </a:endParaRPr>
            </a:p>
          </p:txBody>
        </p:sp>
        <p:sp>
          <p:nvSpPr>
            <p:cNvPr id="7" name="Rectangle 6">
              <a:extLst>
                <a:ext uri="{FF2B5EF4-FFF2-40B4-BE49-F238E27FC236}">
                  <a16:creationId xmlns:a16="http://schemas.microsoft.com/office/drawing/2014/main" id="{CC43B775-901A-974D-A115-C20869D22481}"/>
                </a:ext>
              </a:extLst>
            </p:cNvPr>
            <p:cNvSpPr/>
            <p:nvPr/>
          </p:nvSpPr>
          <p:spPr>
            <a:xfrm>
              <a:off x="4631539" y="3562894"/>
              <a:ext cx="843267" cy="818409"/>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0" dirty="0">
                <a:solidFill>
                  <a:schemeClr val="accent4"/>
                </a:solidFill>
              </a:endParaRPr>
            </a:p>
          </p:txBody>
        </p:sp>
        <p:sp>
          <p:nvSpPr>
            <p:cNvPr id="8" name="Rectangle 7">
              <a:extLst>
                <a:ext uri="{FF2B5EF4-FFF2-40B4-BE49-F238E27FC236}">
                  <a16:creationId xmlns:a16="http://schemas.microsoft.com/office/drawing/2014/main" id="{E1159F16-7F7B-934E-9B6A-A3A8EFD350F4}"/>
                </a:ext>
              </a:extLst>
            </p:cNvPr>
            <p:cNvSpPr/>
            <p:nvPr/>
          </p:nvSpPr>
          <p:spPr>
            <a:xfrm>
              <a:off x="6085773" y="3561199"/>
              <a:ext cx="938642" cy="820105"/>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0" dirty="0">
                <a:solidFill>
                  <a:schemeClr val="accent4"/>
                </a:solidFill>
              </a:endParaRPr>
            </a:p>
          </p:txBody>
        </p:sp>
        <p:sp>
          <p:nvSpPr>
            <p:cNvPr id="9" name="Rectangle 8">
              <a:extLst>
                <a:ext uri="{FF2B5EF4-FFF2-40B4-BE49-F238E27FC236}">
                  <a16:creationId xmlns:a16="http://schemas.microsoft.com/office/drawing/2014/main" id="{DE23B773-05AC-F040-B8B6-A0B1355BF13C}"/>
                </a:ext>
              </a:extLst>
            </p:cNvPr>
            <p:cNvSpPr/>
            <p:nvPr/>
          </p:nvSpPr>
          <p:spPr>
            <a:xfrm>
              <a:off x="5301216" y="3562894"/>
              <a:ext cx="733633" cy="40273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0" dirty="0">
                <a:solidFill>
                  <a:schemeClr val="accent4"/>
                </a:solidFill>
              </a:endParaRPr>
            </a:p>
          </p:txBody>
        </p:sp>
        <p:sp>
          <p:nvSpPr>
            <p:cNvPr id="11" name="Rectangle 10">
              <a:extLst>
                <a:ext uri="{FF2B5EF4-FFF2-40B4-BE49-F238E27FC236}">
                  <a16:creationId xmlns:a16="http://schemas.microsoft.com/office/drawing/2014/main" id="{8940AB13-FB4C-FC46-BA30-7B5A96A80E00}"/>
                </a:ext>
              </a:extLst>
            </p:cNvPr>
            <p:cNvSpPr/>
            <p:nvPr/>
          </p:nvSpPr>
          <p:spPr>
            <a:xfrm>
              <a:off x="5535846" y="4008343"/>
              <a:ext cx="851249" cy="37748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0" dirty="0">
                <a:solidFill>
                  <a:schemeClr val="accent4"/>
                </a:solidFill>
              </a:endParaRPr>
            </a:p>
          </p:txBody>
        </p:sp>
        <p:sp>
          <p:nvSpPr>
            <p:cNvPr id="12" name="TextBox 11">
              <a:extLst>
                <a:ext uri="{FF2B5EF4-FFF2-40B4-BE49-F238E27FC236}">
                  <a16:creationId xmlns:a16="http://schemas.microsoft.com/office/drawing/2014/main" id="{050C24EC-C17C-9A40-93B1-72D6EDE1DB40}"/>
                </a:ext>
              </a:extLst>
            </p:cNvPr>
            <p:cNvSpPr txBox="1"/>
            <p:nvPr/>
          </p:nvSpPr>
          <p:spPr>
            <a:xfrm>
              <a:off x="4640764" y="3625763"/>
              <a:ext cx="1194047" cy="278173"/>
            </a:xfrm>
            <a:prstGeom prst="rect">
              <a:avLst/>
            </a:prstGeom>
            <a:noFill/>
          </p:spPr>
          <p:txBody>
            <a:bodyPr wrap="none" rtlCol="0">
              <a:spAutoFit/>
            </a:bodyPr>
            <a:lstStyle>
              <a:defPPr>
                <a:defRPr lang="en-US"/>
              </a:defPPr>
              <a:lvl1pPr>
                <a:defRPr>
                  <a:solidFill>
                    <a:schemeClr val="dk1"/>
                  </a:solidFill>
                </a:defRPr>
              </a:lvl1pPr>
            </a:lstStyle>
            <a:p>
              <a:r>
                <a:rPr lang="en-US" sz="1200" b="0" dirty="0">
                  <a:solidFill>
                    <a:schemeClr val="accent4"/>
                  </a:solidFill>
                  <a:latin typeface="+mn-lt"/>
                </a:rPr>
                <a:t>cuML Primitives</a:t>
              </a:r>
            </a:p>
          </p:txBody>
        </p:sp>
        <p:sp>
          <p:nvSpPr>
            <p:cNvPr id="13" name="TextBox 12">
              <a:extLst>
                <a:ext uri="{FF2B5EF4-FFF2-40B4-BE49-F238E27FC236}">
                  <a16:creationId xmlns:a16="http://schemas.microsoft.com/office/drawing/2014/main" id="{A9154D31-C57A-A942-8AFB-C974B91FD496}"/>
                </a:ext>
              </a:extLst>
            </p:cNvPr>
            <p:cNvSpPr txBox="1"/>
            <p:nvPr/>
          </p:nvSpPr>
          <p:spPr>
            <a:xfrm>
              <a:off x="5665167" y="4038455"/>
              <a:ext cx="1125220" cy="278173"/>
            </a:xfrm>
            <a:prstGeom prst="rect">
              <a:avLst/>
            </a:prstGeom>
            <a:noFill/>
          </p:spPr>
          <p:txBody>
            <a:bodyPr wrap="none" rtlCol="0">
              <a:spAutoFit/>
            </a:bodyPr>
            <a:lstStyle/>
            <a:p>
              <a:r>
                <a:rPr lang="en-US" sz="1200" b="0" dirty="0">
                  <a:solidFill>
                    <a:schemeClr val="accent4"/>
                  </a:solidFill>
                  <a:latin typeface="+mn-lt"/>
                </a:rPr>
                <a:t>CUDA Libraries</a:t>
              </a:r>
            </a:p>
          </p:txBody>
        </p:sp>
        <p:sp>
          <p:nvSpPr>
            <p:cNvPr id="14" name="Rectangle 13">
              <a:extLst>
                <a:ext uri="{FF2B5EF4-FFF2-40B4-BE49-F238E27FC236}">
                  <a16:creationId xmlns:a16="http://schemas.microsoft.com/office/drawing/2014/main" id="{787EF565-0EFC-874C-9936-AF589719392E}"/>
                </a:ext>
              </a:extLst>
            </p:cNvPr>
            <p:cNvSpPr/>
            <p:nvPr/>
          </p:nvSpPr>
          <p:spPr>
            <a:xfrm>
              <a:off x="3505623" y="4428537"/>
              <a:ext cx="5258221" cy="419037"/>
            </a:xfrm>
            <a:prstGeom prst="rect">
              <a:avLst/>
            </a:prstGeom>
            <a:solidFill>
              <a:schemeClr val="accent6">
                <a:lumMod val="40000"/>
                <a:lumOff val="60000"/>
              </a:schemeClr>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0" dirty="0">
                  <a:solidFill>
                    <a:schemeClr val="accent4"/>
                  </a:solidFill>
                </a:rPr>
                <a:t>CUDA</a:t>
              </a:r>
            </a:p>
          </p:txBody>
        </p:sp>
        <p:sp>
          <p:nvSpPr>
            <p:cNvPr id="15" name="Rectangle 14">
              <a:extLst>
                <a:ext uri="{FF2B5EF4-FFF2-40B4-BE49-F238E27FC236}">
                  <a16:creationId xmlns:a16="http://schemas.microsoft.com/office/drawing/2014/main" id="{E8DCD247-1712-F844-B56B-8A33CEFB8448}"/>
                </a:ext>
              </a:extLst>
            </p:cNvPr>
            <p:cNvSpPr/>
            <p:nvPr/>
          </p:nvSpPr>
          <p:spPr>
            <a:xfrm>
              <a:off x="4631539" y="3078978"/>
              <a:ext cx="4125792" cy="419037"/>
            </a:xfrm>
            <a:prstGeom prst="rect">
              <a:avLst/>
            </a:prstGeom>
            <a:solidFill>
              <a:schemeClr val="accent2">
                <a:lumMod val="40000"/>
                <a:lumOff val="60000"/>
              </a:schemeClr>
            </a:solidFill>
            <a:ln w="9525">
              <a:solidFill>
                <a:srgbClr val="00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200" b="0" dirty="0">
                  <a:solidFill>
                    <a:schemeClr val="accent4"/>
                  </a:solidFill>
                </a:rPr>
                <a:t>cuML Algorithms</a:t>
              </a:r>
            </a:p>
          </p:txBody>
        </p:sp>
        <p:sp>
          <p:nvSpPr>
            <p:cNvPr id="16" name="TextBox 15">
              <a:extLst>
                <a:ext uri="{FF2B5EF4-FFF2-40B4-BE49-F238E27FC236}">
                  <a16:creationId xmlns:a16="http://schemas.microsoft.com/office/drawing/2014/main" id="{F9D96940-1937-A64F-A529-030C4FB9F382}"/>
                </a:ext>
              </a:extLst>
            </p:cNvPr>
            <p:cNvSpPr txBox="1"/>
            <p:nvPr/>
          </p:nvSpPr>
          <p:spPr>
            <a:xfrm>
              <a:off x="4561492" y="2769433"/>
              <a:ext cx="996585" cy="278173"/>
            </a:xfrm>
            <a:prstGeom prst="rect">
              <a:avLst/>
            </a:prstGeom>
            <a:noFill/>
          </p:spPr>
          <p:txBody>
            <a:bodyPr wrap="none" rtlCol="0">
              <a:spAutoFit/>
            </a:bodyPr>
            <a:lstStyle/>
            <a:p>
              <a:r>
                <a:rPr lang="en-US" sz="1200" b="0" dirty="0">
                  <a:solidFill>
                    <a:schemeClr val="accent4"/>
                  </a:solidFill>
                  <a:latin typeface="+mn-lt"/>
                </a:rPr>
                <a:t>CUDA/C/C++</a:t>
              </a:r>
            </a:p>
          </p:txBody>
        </p:sp>
        <p:sp>
          <p:nvSpPr>
            <p:cNvPr id="17" name="Rectangle 16">
              <a:extLst>
                <a:ext uri="{FF2B5EF4-FFF2-40B4-BE49-F238E27FC236}">
                  <a16:creationId xmlns:a16="http://schemas.microsoft.com/office/drawing/2014/main" id="{140D7F86-713E-3C4A-9AA6-5295CD358EA1}"/>
                </a:ext>
              </a:extLst>
            </p:cNvPr>
            <p:cNvSpPr/>
            <p:nvPr/>
          </p:nvSpPr>
          <p:spPr>
            <a:xfrm>
              <a:off x="3508744" y="2328141"/>
              <a:ext cx="1037537" cy="315080"/>
            </a:xfrm>
            <a:prstGeom prst="rect">
              <a:avLst/>
            </a:prstGeom>
            <a:solidFill>
              <a:schemeClr val="accent6">
                <a:lumMod val="40000"/>
                <a:lumOff val="60000"/>
              </a:schemeClr>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0" dirty="0">
                  <a:solidFill>
                    <a:schemeClr val="accent4"/>
                  </a:solidFill>
                </a:rPr>
                <a:t>UCX-Py</a:t>
              </a:r>
            </a:p>
          </p:txBody>
        </p:sp>
        <p:sp>
          <p:nvSpPr>
            <p:cNvPr id="18" name="Rectangle 17">
              <a:extLst>
                <a:ext uri="{FF2B5EF4-FFF2-40B4-BE49-F238E27FC236}">
                  <a16:creationId xmlns:a16="http://schemas.microsoft.com/office/drawing/2014/main" id="{153DEC9E-90E5-9249-9698-8203704E2068}"/>
                </a:ext>
              </a:extLst>
            </p:cNvPr>
            <p:cNvSpPr/>
            <p:nvPr/>
          </p:nvSpPr>
          <p:spPr>
            <a:xfrm>
              <a:off x="3508744" y="1917832"/>
              <a:ext cx="1037537" cy="284411"/>
            </a:xfrm>
            <a:prstGeom prst="rect">
              <a:avLst/>
            </a:prstGeom>
            <a:solidFill>
              <a:schemeClr val="accent2">
                <a:lumMod val="40000"/>
                <a:lumOff val="60000"/>
              </a:schemeClr>
            </a:solidFill>
            <a:ln w="9525">
              <a:solidFill>
                <a:srgbClr val="00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200" b="0" dirty="0">
                  <a:solidFill>
                    <a:schemeClr val="accent4"/>
                  </a:solidFill>
                </a:rPr>
                <a:t>Dask</a:t>
              </a:r>
            </a:p>
          </p:txBody>
        </p:sp>
        <p:sp>
          <p:nvSpPr>
            <p:cNvPr id="19" name="Rectangle 18">
              <a:extLst>
                <a:ext uri="{FF2B5EF4-FFF2-40B4-BE49-F238E27FC236}">
                  <a16:creationId xmlns:a16="http://schemas.microsoft.com/office/drawing/2014/main" id="{05C3EFF4-CB0F-6446-9CBB-5CC049818A8E}"/>
                </a:ext>
              </a:extLst>
            </p:cNvPr>
            <p:cNvSpPr/>
            <p:nvPr/>
          </p:nvSpPr>
          <p:spPr>
            <a:xfrm>
              <a:off x="7075340" y="3570812"/>
              <a:ext cx="560042" cy="810491"/>
            </a:xfrm>
            <a:prstGeom prst="rect">
              <a:avLst/>
            </a:prstGeom>
            <a:solidFill>
              <a:schemeClr val="accent6">
                <a:lumMod val="40000"/>
                <a:lumOff val="60000"/>
              </a:schemeClr>
            </a:solidFill>
            <a:ln w="9525">
              <a:solidFill>
                <a:srgbClr val="00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200" b="0" dirty="0">
                  <a:solidFill>
                    <a:schemeClr val="accent4"/>
                  </a:solidFill>
                </a:rPr>
                <a:t>NCCL</a:t>
              </a:r>
            </a:p>
          </p:txBody>
        </p:sp>
        <p:sp>
          <p:nvSpPr>
            <p:cNvPr id="20" name="Rectangle 19">
              <a:extLst>
                <a:ext uri="{FF2B5EF4-FFF2-40B4-BE49-F238E27FC236}">
                  <a16:creationId xmlns:a16="http://schemas.microsoft.com/office/drawing/2014/main" id="{A9B9BD00-6292-8643-86D0-3CB63C462057}"/>
                </a:ext>
              </a:extLst>
            </p:cNvPr>
            <p:cNvSpPr/>
            <p:nvPr/>
          </p:nvSpPr>
          <p:spPr>
            <a:xfrm>
              <a:off x="7714126" y="3564264"/>
              <a:ext cx="1043205" cy="820105"/>
            </a:xfrm>
            <a:prstGeom prst="rect">
              <a:avLst/>
            </a:prstGeom>
            <a:solidFill>
              <a:srgbClr val="FFFF00"/>
            </a:solidFill>
            <a:ln w="9525">
              <a:solidFill>
                <a:srgbClr val="00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200" b="0" dirty="0">
                  <a:solidFill>
                    <a:schemeClr val="accent4"/>
                  </a:solidFill>
                </a:rPr>
                <a:t>MVAPICH2-GDR</a:t>
              </a:r>
            </a:p>
          </p:txBody>
        </p:sp>
        <p:sp>
          <p:nvSpPr>
            <p:cNvPr id="21" name="Rectangle 20">
              <a:extLst>
                <a:ext uri="{FF2B5EF4-FFF2-40B4-BE49-F238E27FC236}">
                  <a16:creationId xmlns:a16="http://schemas.microsoft.com/office/drawing/2014/main" id="{6903FE73-AE3F-7A44-B092-1424E0392FA1}"/>
                </a:ext>
              </a:extLst>
            </p:cNvPr>
            <p:cNvSpPr/>
            <p:nvPr/>
          </p:nvSpPr>
          <p:spPr>
            <a:xfrm>
              <a:off x="7714127" y="2320441"/>
              <a:ext cx="1043205" cy="315080"/>
            </a:xfrm>
            <a:prstGeom prst="rect">
              <a:avLst/>
            </a:prstGeom>
            <a:solidFill>
              <a:srgbClr val="FFFF00"/>
            </a:solidFill>
            <a:ln w="9525">
              <a:solidFill>
                <a:srgbClr val="00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200" b="0" dirty="0">
                  <a:solidFill>
                    <a:schemeClr val="accent4"/>
                  </a:solidFill>
                </a:rPr>
                <a:t>mpi4py</a:t>
              </a:r>
            </a:p>
          </p:txBody>
        </p:sp>
        <p:sp>
          <p:nvSpPr>
            <p:cNvPr id="22" name="Rectangle 21">
              <a:extLst>
                <a:ext uri="{FF2B5EF4-FFF2-40B4-BE49-F238E27FC236}">
                  <a16:creationId xmlns:a16="http://schemas.microsoft.com/office/drawing/2014/main" id="{1146ABB5-2048-C44A-8287-471D9C79447C}"/>
                </a:ext>
              </a:extLst>
            </p:cNvPr>
            <p:cNvSpPr/>
            <p:nvPr/>
          </p:nvSpPr>
          <p:spPr>
            <a:xfrm>
              <a:off x="3505623" y="2757680"/>
              <a:ext cx="1037537" cy="1609683"/>
            </a:xfrm>
            <a:prstGeom prst="rect">
              <a:avLst/>
            </a:prstGeom>
            <a:solidFill>
              <a:schemeClr val="accent6">
                <a:lumMod val="40000"/>
                <a:lumOff val="60000"/>
              </a:schemeClr>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0" dirty="0">
                  <a:solidFill>
                    <a:schemeClr val="accent4"/>
                  </a:solidFill>
                </a:rPr>
                <a:t>UCX</a:t>
              </a:r>
            </a:p>
          </p:txBody>
        </p:sp>
      </p:grpSp>
    </p:spTree>
    <p:extLst>
      <p:ext uri="{BB962C8B-B14F-4D97-AF65-F5344CB8AC3E}">
        <p14:creationId xmlns:p14="http://schemas.microsoft.com/office/powerpoint/2010/main" val="20153240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D580F4B-CF5F-DD43-BB89-FB14E37238A3}"/>
              </a:ext>
            </a:extLst>
          </p:cNvPr>
          <p:cNvSpPr>
            <a:spLocks noGrp="1"/>
          </p:cNvSpPr>
          <p:nvPr>
            <p:ph type="title"/>
          </p:nvPr>
        </p:nvSpPr>
        <p:spPr>
          <a:xfrm>
            <a:off x="817642" y="-16119"/>
            <a:ext cx="1827262" cy="320854"/>
          </a:xfrm>
        </p:spPr>
        <p:txBody>
          <a:bodyPr/>
          <a:lstStyle/>
          <a:p>
            <a:pPr algn="ctr"/>
            <a:r>
              <a:rPr lang="en-US" sz="1800" dirty="0"/>
              <a:t>K-Means</a:t>
            </a:r>
            <a:endParaRPr lang="en-US" sz="2000" dirty="0"/>
          </a:p>
        </p:txBody>
      </p:sp>
      <p:sp>
        <p:nvSpPr>
          <p:cNvPr id="15" name="Title 2">
            <a:extLst>
              <a:ext uri="{FF2B5EF4-FFF2-40B4-BE49-F238E27FC236}">
                <a16:creationId xmlns:a16="http://schemas.microsoft.com/office/drawing/2014/main" id="{8D769E5E-8490-994E-BF31-F477E50B5542}"/>
              </a:ext>
            </a:extLst>
          </p:cNvPr>
          <p:cNvSpPr txBox="1">
            <a:spLocks/>
          </p:cNvSpPr>
          <p:nvPr/>
        </p:nvSpPr>
        <p:spPr>
          <a:xfrm>
            <a:off x="-431288" y="2270758"/>
            <a:ext cx="4569543" cy="579576"/>
          </a:xfrm>
          <a:prstGeom prst="rect">
            <a:avLst/>
          </a:prstGeom>
        </p:spPr>
        <p:txBody>
          <a:bodyPr/>
          <a:lstStyle>
            <a:lvl1pPr algn="l" rtl="0" eaLnBrk="0" fontAlgn="base" hangingPunct="0">
              <a:spcBef>
                <a:spcPct val="0"/>
              </a:spcBef>
              <a:spcAft>
                <a:spcPct val="0"/>
              </a:spcAft>
              <a:defRPr kumimoji="1" sz="2800" b="1">
                <a:solidFill>
                  <a:schemeClr val="tx2"/>
                </a:solidFill>
                <a:latin typeface="Calibri" pitchFamily="34" charset="0"/>
                <a:ea typeface="+mj-ea"/>
                <a:cs typeface="Calibri" pitchFamily="34" charset="0"/>
              </a:defRPr>
            </a:lvl1pPr>
            <a:lvl2pPr algn="ctr" rtl="0" eaLnBrk="0" fontAlgn="base" hangingPunct="0">
              <a:spcBef>
                <a:spcPct val="0"/>
              </a:spcBef>
              <a:spcAft>
                <a:spcPct val="0"/>
              </a:spcAft>
              <a:defRPr kumimoji="1" sz="3200" b="1">
                <a:solidFill>
                  <a:schemeClr val="tx2"/>
                </a:solidFill>
                <a:latin typeface="Comic Sans MS" pitchFamily="66" charset="0"/>
              </a:defRPr>
            </a:lvl2pPr>
            <a:lvl3pPr algn="ctr" rtl="0" eaLnBrk="0" fontAlgn="base" hangingPunct="0">
              <a:spcBef>
                <a:spcPct val="0"/>
              </a:spcBef>
              <a:spcAft>
                <a:spcPct val="0"/>
              </a:spcAft>
              <a:defRPr kumimoji="1" sz="3200" b="1">
                <a:solidFill>
                  <a:schemeClr val="tx2"/>
                </a:solidFill>
                <a:latin typeface="Comic Sans MS" pitchFamily="66" charset="0"/>
              </a:defRPr>
            </a:lvl3pPr>
            <a:lvl4pPr algn="ctr" rtl="0" eaLnBrk="0" fontAlgn="base" hangingPunct="0">
              <a:spcBef>
                <a:spcPct val="0"/>
              </a:spcBef>
              <a:spcAft>
                <a:spcPct val="0"/>
              </a:spcAft>
              <a:defRPr kumimoji="1" sz="3200" b="1">
                <a:solidFill>
                  <a:schemeClr val="tx2"/>
                </a:solidFill>
                <a:latin typeface="Comic Sans MS" pitchFamily="66" charset="0"/>
              </a:defRPr>
            </a:lvl4pPr>
            <a:lvl5pPr algn="ctr" rtl="0" eaLnBrk="0" fontAlgn="base" hangingPunct="0">
              <a:spcBef>
                <a:spcPct val="0"/>
              </a:spcBef>
              <a:spcAft>
                <a:spcPct val="0"/>
              </a:spcAft>
              <a:defRPr kumimoji="1" sz="3200" b="1">
                <a:solidFill>
                  <a:schemeClr val="tx2"/>
                </a:solidFill>
                <a:latin typeface="Comic Sans MS" pitchFamily="66" charset="0"/>
              </a:defRPr>
            </a:lvl5pPr>
            <a:lvl6pPr marL="457200" algn="ctr" rtl="0" eaLnBrk="0" fontAlgn="base" hangingPunct="0">
              <a:spcBef>
                <a:spcPct val="0"/>
              </a:spcBef>
              <a:spcAft>
                <a:spcPct val="0"/>
              </a:spcAft>
              <a:defRPr kumimoji="1" sz="3200" b="1">
                <a:solidFill>
                  <a:schemeClr val="tx2"/>
                </a:solidFill>
                <a:latin typeface="Comic Sans MS" pitchFamily="66" charset="0"/>
              </a:defRPr>
            </a:lvl6pPr>
            <a:lvl7pPr marL="914400" algn="ctr" rtl="0" eaLnBrk="0" fontAlgn="base" hangingPunct="0">
              <a:spcBef>
                <a:spcPct val="0"/>
              </a:spcBef>
              <a:spcAft>
                <a:spcPct val="0"/>
              </a:spcAft>
              <a:defRPr kumimoji="1" sz="3200" b="1">
                <a:solidFill>
                  <a:schemeClr val="tx2"/>
                </a:solidFill>
                <a:latin typeface="Comic Sans MS" pitchFamily="66" charset="0"/>
              </a:defRPr>
            </a:lvl7pPr>
            <a:lvl8pPr marL="1371600" algn="ctr" rtl="0" eaLnBrk="0" fontAlgn="base" hangingPunct="0">
              <a:spcBef>
                <a:spcPct val="0"/>
              </a:spcBef>
              <a:spcAft>
                <a:spcPct val="0"/>
              </a:spcAft>
              <a:defRPr kumimoji="1" sz="3200" b="1">
                <a:solidFill>
                  <a:schemeClr val="tx2"/>
                </a:solidFill>
                <a:latin typeface="Comic Sans MS" pitchFamily="66" charset="0"/>
              </a:defRPr>
            </a:lvl8pPr>
            <a:lvl9pPr marL="1828800" algn="ctr" rtl="0" eaLnBrk="0" fontAlgn="base" hangingPunct="0">
              <a:spcBef>
                <a:spcPct val="0"/>
              </a:spcBef>
              <a:spcAft>
                <a:spcPct val="0"/>
              </a:spcAft>
              <a:defRPr kumimoji="1" sz="3200" b="1">
                <a:solidFill>
                  <a:schemeClr val="tx2"/>
                </a:solidFill>
                <a:latin typeface="Comic Sans MS" pitchFamily="66" charset="0"/>
              </a:defRPr>
            </a:lvl9pPr>
          </a:lstStyle>
          <a:p>
            <a:pPr algn="ctr"/>
            <a:r>
              <a:rPr lang="en-US" sz="1800" kern="0" dirty="0"/>
              <a:t>Nearest Neighbors</a:t>
            </a:r>
          </a:p>
        </p:txBody>
      </p:sp>
      <p:sp>
        <p:nvSpPr>
          <p:cNvPr id="19" name="Title 2">
            <a:extLst>
              <a:ext uri="{FF2B5EF4-FFF2-40B4-BE49-F238E27FC236}">
                <a16:creationId xmlns:a16="http://schemas.microsoft.com/office/drawing/2014/main" id="{9718FB4F-939D-C046-BC40-93C95FEC76EA}"/>
              </a:ext>
            </a:extLst>
          </p:cNvPr>
          <p:cNvSpPr txBox="1">
            <a:spLocks/>
          </p:cNvSpPr>
          <p:nvPr/>
        </p:nvSpPr>
        <p:spPr>
          <a:xfrm>
            <a:off x="3035013" y="2300850"/>
            <a:ext cx="4574457" cy="304800"/>
          </a:xfrm>
          <a:prstGeom prst="rect">
            <a:avLst/>
          </a:prstGeom>
        </p:spPr>
        <p:txBody>
          <a:bodyPr/>
          <a:lstStyle>
            <a:lvl1pPr algn="l" rtl="0" eaLnBrk="0" fontAlgn="base" hangingPunct="0">
              <a:spcBef>
                <a:spcPct val="0"/>
              </a:spcBef>
              <a:spcAft>
                <a:spcPct val="0"/>
              </a:spcAft>
              <a:defRPr kumimoji="1" sz="2800" b="1">
                <a:solidFill>
                  <a:schemeClr val="tx2"/>
                </a:solidFill>
                <a:latin typeface="Calibri" pitchFamily="34" charset="0"/>
                <a:ea typeface="+mj-ea"/>
                <a:cs typeface="Calibri" pitchFamily="34" charset="0"/>
              </a:defRPr>
            </a:lvl1pPr>
            <a:lvl2pPr algn="ctr" rtl="0" eaLnBrk="0" fontAlgn="base" hangingPunct="0">
              <a:spcBef>
                <a:spcPct val="0"/>
              </a:spcBef>
              <a:spcAft>
                <a:spcPct val="0"/>
              </a:spcAft>
              <a:defRPr kumimoji="1" sz="3200" b="1">
                <a:solidFill>
                  <a:schemeClr val="tx2"/>
                </a:solidFill>
                <a:latin typeface="Comic Sans MS" pitchFamily="66" charset="0"/>
              </a:defRPr>
            </a:lvl2pPr>
            <a:lvl3pPr algn="ctr" rtl="0" eaLnBrk="0" fontAlgn="base" hangingPunct="0">
              <a:spcBef>
                <a:spcPct val="0"/>
              </a:spcBef>
              <a:spcAft>
                <a:spcPct val="0"/>
              </a:spcAft>
              <a:defRPr kumimoji="1" sz="3200" b="1">
                <a:solidFill>
                  <a:schemeClr val="tx2"/>
                </a:solidFill>
                <a:latin typeface="Comic Sans MS" pitchFamily="66" charset="0"/>
              </a:defRPr>
            </a:lvl3pPr>
            <a:lvl4pPr algn="ctr" rtl="0" eaLnBrk="0" fontAlgn="base" hangingPunct="0">
              <a:spcBef>
                <a:spcPct val="0"/>
              </a:spcBef>
              <a:spcAft>
                <a:spcPct val="0"/>
              </a:spcAft>
              <a:defRPr kumimoji="1" sz="3200" b="1">
                <a:solidFill>
                  <a:schemeClr val="tx2"/>
                </a:solidFill>
                <a:latin typeface="Comic Sans MS" pitchFamily="66" charset="0"/>
              </a:defRPr>
            </a:lvl4pPr>
            <a:lvl5pPr algn="ctr" rtl="0" eaLnBrk="0" fontAlgn="base" hangingPunct="0">
              <a:spcBef>
                <a:spcPct val="0"/>
              </a:spcBef>
              <a:spcAft>
                <a:spcPct val="0"/>
              </a:spcAft>
              <a:defRPr kumimoji="1" sz="3200" b="1">
                <a:solidFill>
                  <a:schemeClr val="tx2"/>
                </a:solidFill>
                <a:latin typeface="Comic Sans MS" pitchFamily="66" charset="0"/>
              </a:defRPr>
            </a:lvl5pPr>
            <a:lvl6pPr marL="457200" algn="ctr" rtl="0" eaLnBrk="0" fontAlgn="base" hangingPunct="0">
              <a:spcBef>
                <a:spcPct val="0"/>
              </a:spcBef>
              <a:spcAft>
                <a:spcPct val="0"/>
              </a:spcAft>
              <a:defRPr kumimoji="1" sz="3200" b="1">
                <a:solidFill>
                  <a:schemeClr val="tx2"/>
                </a:solidFill>
                <a:latin typeface="Comic Sans MS" pitchFamily="66" charset="0"/>
              </a:defRPr>
            </a:lvl6pPr>
            <a:lvl7pPr marL="914400" algn="ctr" rtl="0" eaLnBrk="0" fontAlgn="base" hangingPunct="0">
              <a:spcBef>
                <a:spcPct val="0"/>
              </a:spcBef>
              <a:spcAft>
                <a:spcPct val="0"/>
              </a:spcAft>
              <a:defRPr kumimoji="1" sz="3200" b="1">
                <a:solidFill>
                  <a:schemeClr val="tx2"/>
                </a:solidFill>
                <a:latin typeface="Comic Sans MS" pitchFamily="66" charset="0"/>
              </a:defRPr>
            </a:lvl7pPr>
            <a:lvl8pPr marL="1371600" algn="ctr" rtl="0" eaLnBrk="0" fontAlgn="base" hangingPunct="0">
              <a:spcBef>
                <a:spcPct val="0"/>
              </a:spcBef>
              <a:spcAft>
                <a:spcPct val="0"/>
              </a:spcAft>
              <a:defRPr kumimoji="1" sz="3200" b="1">
                <a:solidFill>
                  <a:schemeClr val="tx2"/>
                </a:solidFill>
                <a:latin typeface="Comic Sans MS" pitchFamily="66" charset="0"/>
              </a:defRPr>
            </a:lvl8pPr>
            <a:lvl9pPr marL="1828800" algn="ctr" rtl="0" eaLnBrk="0" fontAlgn="base" hangingPunct="0">
              <a:spcBef>
                <a:spcPct val="0"/>
              </a:spcBef>
              <a:spcAft>
                <a:spcPct val="0"/>
              </a:spcAft>
              <a:defRPr kumimoji="1" sz="3200" b="1">
                <a:solidFill>
                  <a:schemeClr val="tx2"/>
                </a:solidFill>
                <a:latin typeface="Comic Sans MS" pitchFamily="66" charset="0"/>
              </a:defRPr>
            </a:lvl9pPr>
          </a:lstStyle>
          <a:p>
            <a:pPr algn="ctr"/>
            <a:r>
              <a:rPr lang="en-US" sz="1600" kern="0" dirty="0"/>
              <a:t>Truncated</a:t>
            </a:r>
            <a:r>
              <a:rPr lang="en-US" sz="1800" kern="0" dirty="0"/>
              <a:t> SVD</a:t>
            </a:r>
          </a:p>
        </p:txBody>
      </p:sp>
      <p:sp>
        <p:nvSpPr>
          <p:cNvPr id="10" name="Rectangle 9">
            <a:extLst>
              <a:ext uri="{FF2B5EF4-FFF2-40B4-BE49-F238E27FC236}">
                <a16:creationId xmlns:a16="http://schemas.microsoft.com/office/drawing/2014/main" id="{5DB935F2-76BA-4304-BE42-A5E44F5613D0}"/>
              </a:ext>
            </a:extLst>
          </p:cNvPr>
          <p:cNvSpPr/>
          <p:nvPr/>
        </p:nvSpPr>
        <p:spPr>
          <a:xfrm>
            <a:off x="-128934" y="4603669"/>
            <a:ext cx="8707772" cy="461665"/>
          </a:xfrm>
          <a:prstGeom prst="rect">
            <a:avLst/>
          </a:prstGeom>
        </p:spPr>
        <p:txBody>
          <a:bodyPr wrap="square">
            <a:spAutoFit/>
          </a:bodyPr>
          <a:lstStyle/>
          <a:p>
            <a:pPr lvl="1"/>
            <a:r>
              <a:rPr lang="en-US" sz="1200" dirty="0">
                <a:solidFill>
                  <a:schemeClr val="bg1">
                    <a:lumMod val="60000"/>
                    <a:lumOff val="40000"/>
                  </a:schemeClr>
                </a:solidFill>
                <a:latin typeface="+mn-lt"/>
                <a:cs typeface="Calibri" panose="020F0502020204030204" pitchFamily="34" charset="0"/>
              </a:rPr>
              <a:t>M. Ghazimirsaeed , Q. Anthony , A. Shafi , H. Subramoni , and D. K. Panda, Accelerating GPU-based Machine Learning in Python using MPI Library: A Case Study with MVAPICH2-GDR, MLHPC Workshop, Nov 2020</a:t>
            </a:r>
          </a:p>
        </p:txBody>
      </p:sp>
      <p:pic>
        <p:nvPicPr>
          <p:cNvPr id="1026" name="Picture 2" descr="cuML K-Means on Expanse">
            <a:extLst>
              <a:ext uri="{FF2B5EF4-FFF2-40B4-BE49-F238E27FC236}">
                <a16:creationId xmlns:a16="http://schemas.microsoft.com/office/drawing/2014/main" id="{8056EEF1-4289-9BB3-C067-35117A0FA99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9616" y="273310"/>
            <a:ext cx="3319144" cy="210121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ML Linear Regression on Expanse">
            <a:extLst>
              <a:ext uri="{FF2B5EF4-FFF2-40B4-BE49-F238E27FC236}">
                <a16:creationId xmlns:a16="http://schemas.microsoft.com/office/drawing/2014/main" id="{1383D7F6-931C-4ACF-D88F-2ADDE8DD15A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3212" y="273310"/>
            <a:ext cx="3320604" cy="210121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uML Nearest Neighbors on Expanse">
            <a:extLst>
              <a:ext uri="{FF2B5EF4-FFF2-40B4-BE49-F238E27FC236}">
                <a16:creationId xmlns:a16="http://schemas.microsoft.com/office/drawing/2014/main" id="{4865E742-6A9F-FB06-45DE-4AD08855949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048" y="2563288"/>
            <a:ext cx="3316712" cy="210121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uML tSVD on Expanse">
            <a:extLst>
              <a:ext uri="{FF2B5EF4-FFF2-40B4-BE49-F238E27FC236}">
                <a16:creationId xmlns:a16="http://schemas.microsoft.com/office/drawing/2014/main" id="{03E3ECAD-49C1-AEBB-1F54-437CF267E3E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47665" y="2631043"/>
            <a:ext cx="3153491" cy="199781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310997A-CA69-BEA5-0BCD-962A4F1F0E97}"/>
              </a:ext>
            </a:extLst>
          </p:cNvPr>
          <p:cNvSpPr txBox="1"/>
          <p:nvPr/>
        </p:nvSpPr>
        <p:spPr bwMode="auto">
          <a:xfrm>
            <a:off x="2564297" y="408324"/>
            <a:ext cx="675861" cy="328265"/>
          </a:xfrm>
          <a:prstGeom prst="rect">
            <a:avLst/>
          </a:prstGeom>
          <a:noFill/>
          <a:ln w="9525">
            <a:noFill/>
            <a:miter lim="800000"/>
            <a:headEnd/>
            <a:tailEnd/>
          </a:ln>
        </p:spPr>
        <p:txBody>
          <a:bodyPr vert="horz" wrap="square" lIns="69056" tIns="34529" rIns="69056" bIns="34529" numCol="1" rtlCol="0" anchor="t" anchorCtr="0" compatLnSpc="1">
            <a:prstTxWarp prst="textNoShape">
              <a:avLst/>
            </a:prstTxWarp>
            <a:spAutoFit/>
          </a:bodyPr>
          <a:lstStyle/>
          <a:p>
            <a:pPr defTabSz="685800" eaLnBrk="0" hangingPunct="0">
              <a:lnSpc>
                <a:spcPct val="120000"/>
              </a:lnSpc>
              <a:spcBef>
                <a:spcPct val="20000"/>
              </a:spcBef>
            </a:pPr>
            <a:r>
              <a:rPr kumimoji="1" lang="en-US" sz="1500" b="0" kern="0" dirty="0">
                <a:solidFill>
                  <a:srgbClr val="C00000"/>
                </a:solidFill>
                <a:latin typeface="+mj-lt"/>
                <a:cs typeface="Calibri" pitchFamily="34" charset="0"/>
              </a:rPr>
              <a:t>1.6x</a:t>
            </a:r>
          </a:p>
        </p:txBody>
      </p:sp>
      <p:sp>
        <p:nvSpPr>
          <p:cNvPr id="4" name="TextBox 3">
            <a:extLst>
              <a:ext uri="{FF2B5EF4-FFF2-40B4-BE49-F238E27FC236}">
                <a16:creationId xmlns:a16="http://schemas.microsoft.com/office/drawing/2014/main" id="{82EDE147-D881-9237-F739-FC3FB093EBC7}"/>
              </a:ext>
            </a:extLst>
          </p:cNvPr>
          <p:cNvSpPr txBox="1"/>
          <p:nvPr/>
        </p:nvSpPr>
        <p:spPr bwMode="auto">
          <a:xfrm>
            <a:off x="2564297" y="2783532"/>
            <a:ext cx="675861" cy="328265"/>
          </a:xfrm>
          <a:prstGeom prst="rect">
            <a:avLst/>
          </a:prstGeom>
          <a:noFill/>
          <a:ln w="9525">
            <a:noFill/>
            <a:miter lim="800000"/>
            <a:headEnd/>
            <a:tailEnd/>
          </a:ln>
        </p:spPr>
        <p:txBody>
          <a:bodyPr vert="horz" wrap="square" lIns="69056" tIns="34529" rIns="69056" bIns="34529" numCol="1" rtlCol="0" anchor="t" anchorCtr="0" compatLnSpc="1">
            <a:prstTxWarp prst="textNoShape">
              <a:avLst/>
            </a:prstTxWarp>
            <a:spAutoFit/>
          </a:bodyPr>
          <a:lstStyle/>
          <a:p>
            <a:pPr defTabSz="685800" eaLnBrk="0" hangingPunct="0">
              <a:lnSpc>
                <a:spcPct val="120000"/>
              </a:lnSpc>
              <a:spcBef>
                <a:spcPct val="20000"/>
              </a:spcBef>
            </a:pPr>
            <a:r>
              <a:rPr kumimoji="1" lang="en-US" sz="1500" b="0" kern="0" dirty="0">
                <a:solidFill>
                  <a:srgbClr val="C00000"/>
                </a:solidFill>
                <a:latin typeface="+mj-lt"/>
                <a:cs typeface="Calibri" pitchFamily="34" charset="0"/>
              </a:rPr>
              <a:t>1.35x</a:t>
            </a:r>
          </a:p>
        </p:txBody>
      </p:sp>
      <p:sp>
        <p:nvSpPr>
          <p:cNvPr id="5" name="TextBox 4">
            <a:extLst>
              <a:ext uri="{FF2B5EF4-FFF2-40B4-BE49-F238E27FC236}">
                <a16:creationId xmlns:a16="http://schemas.microsoft.com/office/drawing/2014/main" id="{5A4FED67-7B45-8480-A7A8-EC4BE59FD428}"/>
              </a:ext>
            </a:extLst>
          </p:cNvPr>
          <p:cNvSpPr txBox="1"/>
          <p:nvPr/>
        </p:nvSpPr>
        <p:spPr bwMode="auto">
          <a:xfrm>
            <a:off x="5906641" y="2783531"/>
            <a:ext cx="675861" cy="328265"/>
          </a:xfrm>
          <a:prstGeom prst="rect">
            <a:avLst/>
          </a:prstGeom>
          <a:noFill/>
          <a:ln w="9525">
            <a:noFill/>
            <a:miter lim="800000"/>
            <a:headEnd/>
            <a:tailEnd/>
          </a:ln>
        </p:spPr>
        <p:txBody>
          <a:bodyPr vert="horz" wrap="square" lIns="69056" tIns="34529" rIns="69056" bIns="34529" numCol="1" rtlCol="0" anchor="t" anchorCtr="0" compatLnSpc="1">
            <a:prstTxWarp prst="textNoShape">
              <a:avLst/>
            </a:prstTxWarp>
            <a:spAutoFit/>
          </a:bodyPr>
          <a:lstStyle/>
          <a:p>
            <a:pPr defTabSz="685800" eaLnBrk="0" hangingPunct="0">
              <a:lnSpc>
                <a:spcPct val="120000"/>
              </a:lnSpc>
              <a:spcBef>
                <a:spcPct val="20000"/>
              </a:spcBef>
            </a:pPr>
            <a:r>
              <a:rPr kumimoji="1" lang="en-US" sz="1500" b="0" kern="0" dirty="0">
                <a:solidFill>
                  <a:srgbClr val="C00000"/>
                </a:solidFill>
                <a:latin typeface="+mj-lt"/>
                <a:cs typeface="Calibri" pitchFamily="34" charset="0"/>
              </a:rPr>
              <a:t>1.38x</a:t>
            </a:r>
          </a:p>
        </p:txBody>
      </p:sp>
      <p:sp>
        <p:nvSpPr>
          <p:cNvPr id="6" name="TextBox 5">
            <a:extLst>
              <a:ext uri="{FF2B5EF4-FFF2-40B4-BE49-F238E27FC236}">
                <a16:creationId xmlns:a16="http://schemas.microsoft.com/office/drawing/2014/main" id="{D2E605E1-74AF-1308-4ACF-2EDAC543AF2B}"/>
              </a:ext>
            </a:extLst>
          </p:cNvPr>
          <p:cNvSpPr txBox="1"/>
          <p:nvPr/>
        </p:nvSpPr>
        <p:spPr bwMode="auto">
          <a:xfrm>
            <a:off x="5988331" y="802147"/>
            <a:ext cx="675861" cy="328265"/>
          </a:xfrm>
          <a:prstGeom prst="rect">
            <a:avLst/>
          </a:prstGeom>
          <a:noFill/>
          <a:ln w="9525">
            <a:noFill/>
            <a:miter lim="800000"/>
            <a:headEnd/>
            <a:tailEnd/>
          </a:ln>
        </p:spPr>
        <p:txBody>
          <a:bodyPr vert="horz" wrap="square" lIns="69056" tIns="34529" rIns="69056" bIns="34529" numCol="1" rtlCol="0" anchor="t" anchorCtr="0" compatLnSpc="1">
            <a:prstTxWarp prst="textNoShape">
              <a:avLst/>
            </a:prstTxWarp>
            <a:spAutoFit/>
          </a:bodyPr>
          <a:lstStyle/>
          <a:p>
            <a:pPr defTabSz="685800" eaLnBrk="0" hangingPunct="0">
              <a:lnSpc>
                <a:spcPct val="120000"/>
              </a:lnSpc>
              <a:spcBef>
                <a:spcPct val="20000"/>
              </a:spcBef>
            </a:pPr>
            <a:r>
              <a:rPr kumimoji="1" lang="en-US" sz="1500" b="0" kern="0" dirty="0">
                <a:solidFill>
                  <a:srgbClr val="C00000"/>
                </a:solidFill>
                <a:latin typeface="+mj-lt"/>
                <a:cs typeface="Calibri" pitchFamily="34" charset="0"/>
              </a:rPr>
              <a:t>1.23x</a:t>
            </a:r>
          </a:p>
        </p:txBody>
      </p:sp>
      <p:sp>
        <p:nvSpPr>
          <p:cNvPr id="7" name="TextBox 6">
            <a:extLst>
              <a:ext uri="{FF2B5EF4-FFF2-40B4-BE49-F238E27FC236}">
                <a16:creationId xmlns:a16="http://schemas.microsoft.com/office/drawing/2014/main" id="{CBBA5902-7718-BE5C-A9D2-52C3647900E3}"/>
              </a:ext>
            </a:extLst>
          </p:cNvPr>
          <p:cNvSpPr txBox="1"/>
          <p:nvPr/>
        </p:nvSpPr>
        <p:spPr bwMode="auto">
          <a:xfrm>
            <a:off x="7172389" y="473883"/>
            <a:ext cx="2476080" cy="328265"/>
          </a:xfrm>
          <a:prstGeom prst="rect">
            <a:avLst/>
          </a:prstGeom>
          <a:noFill/>
          <a:ln w="9525">
            <a:noFill/>
            <a:miter lim="800000"/>
            <a:headEnd/>
            <a:tailEnd/>
          </a:ln>
        </p:spPr>
        <p:txBody>
          <a:bodyPr vert="horz" wrap="square" lIns="69056" tIns="34529" rIns="69056" bIns="34529" numCol="1" rtlCol="0" anchor="t" anchorCtr="0" compatLnSpc="1">
            <a:prstTxWarp prst="textNoShape">
              <a:avLst/>
            </a:prstTxWarp>
            <a:spAutoFit/>
          </a:bodyPr>
          <a:lstStyle/>
          <a:p>
            <a:pPr defTabSz="685800" eaLnBrk="0" hangingPunct="0">
              <a:lnSpc>
                <a:spcPct val="120000"/>
              </a:lnSpc>
              <a:spcBef>
                <a:spcPct val="20000"/>
              </a:spcBef>
            </a:pPr>
            <a:r>
              <a:rPr kumimoji="1" lang="en-US" sz="1500" kern="0" dirty="0">
                <a:solidFill>
                  <a:schemeClr val="accent4"/>
                </a:solidFill>
                <a:latin typeface="+mj-lt"/>
                <a:cs typeface="Calibri" pitchFamily="34" charset="0"/>
              </a:rPr>
              <a:t>MPI4cuML 0.5</a:t>
            </a:r>
          </a:p>
        </p:txBody>
      </p:sp>
      <p:graphicFrame>
        <p:nvGraphicFramePr>
          <p:cNvPr id="9" name="Table 10">
            <a:extLst>
              <a:ext uri="{FF2B5EF4-FFF2-40B4-BE49-F238E27FC236}">
                <a16:creationId xmlns:a16="http://schemas.microsoft.com/office/drawing/2014/main" id="{1064543F-4FA5-8C91-6091-74210C3C1CB9}"/>
              </a:ext>
            </a:extLst>
          </p:cNvPr>
          <p:cNvGraphicFramePr>
            <a:graphicFrameLocks noGrp="1"/>
          </p:cNvGraphicFramePr>
          <p:nvPr/>
        </p:nvGraphicFramePr>
        <p:xfrm>
          <a:off x="6940910" y="1189046"/>
          <a:ext cx="2051044" cy="3188970"/>
        </p:xfrm>
        <a:graphic>
          <a:graphicData uri="http://schemas.openxmlformats.org/drawingml/2006/table">
            <a:tbl>
              <a:tblPr firstRow="1" bandRow="1">
                <a:tableStyleId>{5C22544A-7EE6-4342-B048-85BDC9FD1C3A}</a:tableStyleId>
              </a:tblPr>
              <a:tblGrid>
                <a:gridCol w="1012229">
                  <a:extLst>
                    <a:ext uri="{9D8B030D-6E8A-4147-A177-3AD203B41FA5}">
                      <a16:colId xmlns:a16="http://schemas.microsoft.com/office/drawing/2014/main" val="4092771541"/>
                    </a:ext>
                  </a:extLst>
                </a:gridCol>
                <a:gridCol w="1038815">
                  <a:extLst>
                    <a:ext uri="{9D8B030D-6E8A-4147-A177-3AD203B41FA5}">
                      <a16:colId xmlns:a16="http://schemas.microsoft.com/office/drawing/2014/main" val="2083836794"/>
                    </a:ext>
                  </a:extLst>
                </a:gridCol>
              </a:tblGrid>
              <a:tr h="278130">
                <a:tc gridSpan="2">
                  <a:txBody>
                    <a:bodyPr/>
                    <a:lstStyle/>
                    <a:p>
                      <a:r>
                        <a:rPr lang="en-US" sz="1200" dirty="0">
                          <a:solidFill>
                            <a:srgbClr val="FFFFFF"/>
                          </a:solidFill>
                        </a:rPr>
                        <a:t>Expanse GPU System</a:t>
                      </a:r>
                    </a:p>
                  </a:txBody>
                  <a:tcPr marL="68580" marR="68580" marT="34290" marB="34290"/>
                </a:tc>
                <a:tc hMerge="1">
                  <a:txBody>
                    <a:bodyPr/>
                    <a:lstStyle/>
                    <a:p>
                      <a:endParaRPr lang="en-US"/>
                    </a:p>
                  </a:txBody>
                  <a:tcPr/>
                </a:tc>
                <a:extLst>
                  <a:ext uri="{0D108BD9-81ED-4DB2-BD59-A6C34878D82A}">
                    <a16:rowId xmlns:a16="http://schemas.microsoft.com/office/drawing/2014/main" val="2495312229"/>
                  </a:ext>
                </a:extLst>
              </a:tr>
              <a:tr h="434340">
                <a:tc>
                  <a:txBody>
                    <a:bodyPr/>
                    <a:lstStyle/>
                    <a:p>
                      <a:r>
                        <a:rPr lang="en-US" sz="1200" dirty="0"/>
                        <a:t>CPU Model</a:t>
                      </a:r>
                    </a:p>
                  </a:txBody>
                  <a:tcPr marL="68580" marR="68580" marT="34290" marB="34290"/>
                </a:tc>
                <a:tc>
                  <a:txBody>
                    <a:bodyPr/>
                    <a:lstStyle/>
                    <a:p>
                      <a:r>
                        <a:rPr lang="en-US" sz="1200" b="0" i="0" kern="1200" dirty="0">
                          <a:solidFill>
                            <a:schemeClr val="dk1"/>
                          </a:solidFill>
                          <a:effectLst/>
                          <a:latin typeface="+mn-lt"/>
                          <a:ea typeface="+mn-ea"/>
                          <a:cs typeface="+mn-cs"/>
                        </a:rPr>
                        <a:t>Intel Xeon Gold 6248</a:t>
                      </a:r>
                      <a:endParaRPr lang="en-US" sz="1200" dirty="0"/>
                    </a:p>
                  </a:txBody>
                  <a:tcPr marL="68580" marR="68580" marT="34290" marB="34290"/>
                </a:tc>
                <a:extLst>
                  <a:ext uri="{0D108BD9-81ED-4DB2-BD59-A6C34878D82A}">
                    <a16:rowId xmlns:a16="http://schemas.microsoft.com/office/drawing/2014/main" val="1371682814"/>
                  </a:ext>
                </a:extLst>
              </a:tr>
              <a:tr h="434340">
                <a:tc>
                  <a:txBody>
                    <a:bodyPr/>
                    <a:lstStyle/>
                    <a:p>
                      <a:r>
                        <a:rPr lang="en-US" sz="1200" dirty="0"/>
                        <a:t>CPU Core Info</a:t>
                      </a:r>
                    </a:p>
                  </a:txBody>
                  <a:tcPr marL="68580" marR="68580" marT="34290" marB="34290"/>
                </a:tc>
                <a:tc>
                  <a:txBody>
                    <a:bodyPr/>
                    <a:lstStyle/>
                    <a:p>
                      <a:r>
                        <a:rPr lang="en-US" sz="1200" b="0" i="0" kern="1200" dirty="0">
                          <a:solidFill>
                            <a:schemeClr val="dk1"/>
                          </a:solidFill>
                          <a:effectLst/>
                          <a:latin typeface="+mn-lt"/>
                          <a:ea typeface="+mn-ea"/>
                          <a:cs typeface="+mn-cs"/>
                        </a:rPr>
                        <a:t>2x20 @ 2.5Ghz</a:t>
                      </a:r>
                      <a:endParaRPr lang="en-US" sz="1200" dirty="0"/>
                    </a:p>
                  </a:txBody>
                  <a:tcPr marL="68580" marR="68580" marT="34290" marB="34290"/>
                </a:tc>
                <a:extLst>
                  <a:ext uri="{0D108BD9-81ED-4DB2-BD59-A6C34878D82A}">
                    <a16:rowId xmlns:a16="http://schemas.microsoft.com/office/drawing/2014/main" val="2696277035"/>
                  </a:ext>
                </a:extLst>
              </a:tr>
              <a:tr h="278130">
                <a:tc>
                  <a:txBody>
                    <a:bodyPr/>
                    <a:lstStyle/>
                    <a:p>
                      <a:r>
                        <a:rPr lang="en-US" sz="1200" dirty="0"/>
                        <a:t>Memory</a:t>
                      </a:r>
                    </a:p>
                  </a:txBody>
                  <a:tcPr marL="68580" marR="68580" marT="34290" marB="34290"/>
                </a:tc>
                <a:tc>
                  <a:txBody>
                    <a:bodyPr/>
                    <a:lstStyle/>
                    <a:p>
                      <a:pPr fontAlgn="t"/>
                      <a:r>
                        <a:rPr lang="en-US" sz="1200" dirty="0">
                          <a:effectLst/>
                        </a:rPr>
                        <a:t>384 GB</a:t>
                      </a:r>
                    </a:p>
                  </a:txBody>
                  <a:tcPr marL="35719" marR="35719" marT="35719" marB="35719"/>
                </a:tc>
                <a:extLst>
                  <a:ext uri="{0D108BD9-81ED-4DB2-BD59-A6C34878D82A}">
                    <a16:rowId xmlns:a16="http://schemas.microsoft.com/office/drawing/2014/main" val="2535003497"/>
                  </a:ext>
                </a:extLst>
              </a:tr>
              <a:tr h="617220">
                <a:tc>
                  <a:txBody>
                    <a:bodyPr/>
                    <a:lstStyle/>
                    <a:p>
                      <a:r>
                        <a:rPr lang="en-US" sz="1200" dirty="0"/>
                        <a:t>Interconnect</a:t>
                      </a:r>
                    </a:p>
                  </a:txBody>
                  <a:tcPr marL="68580" marR="68580" marT="34290" marB="34290"/>
                </a:tc>
                <a:tc>
                  <a:txBody>
                    <a:bodyPr/>
                    <a:lstStyle/>
                    <a:p>
                      <a:r>
                        <a:rPr lang="en-US" sz="1200" b="0" i="0" kern="1200" dirty="0">
                          <a:solidFill>
                            <a:schemeClr val="dk1"/>
                          </a:solidFill>
                          <a:effectLst/>
                          <a:latin typeface="+mn-lt"/>
                          <a:ea typeface="+mn-ea"/>
                          <a:cs typeface="+mn-cs"/>
                        </a:rPr>
                        <a:t>InfiniBand HDR (200 Gbps)</a:t>
                      </a:r>
                      <a:endParaRPr lang="en-US" sz="1200" dirty="0"/>
                    </a:p>
                  </a:txBody>
                  <a:tcPr marL="68580" marR="68580" marT="34290" marB="34290"/>
                </a:tc>
                <a:extLst>
                  <a:ext uri="{0D108BD9-81ED-4DB2-BD59-A6C34878D82A}">
                    <a16:rowId xmlns:a16="http://schemas.microsoft.com/office/drawing/2014/main" val="2775205900"/>
                  </a:ext>
                </a:extLst>
              </a:tr>
              <a:tr h="434340">
                <a:tc>
                  <a:txBody>
                    <a:bodyPr/>
                    <a:lstStyle/>
                    <a:p>
                      <a:r>
                        <a:rPr lang="en-US" sz="1200" dirty="0"/>
                        <a:t>OS</a:t>
                      </a:r>
                    </a:p>
                  </a:txBody>
                  <a:tcPr marL="68580" marR="68580" marT="34290" marB="34290"/>
                </a:tc>
                <a:tc>
                  <a:txBody>
                    <a:bodyPr/>
                    <a:lstStyle/>
                    <a:p>
                      <a:r>
                        <a:rPr lang="en-US" sz="1200" b="0" i="0" kern="1200" dirty="0">
                          <a:solidFill>
                            <a:schemeClr val="dk1"/>
                          </a:solidFill>
                          <a:effectLst/>
                          <a:latin typeface="+mn-lt"/>
                          <a:ea typeface="+mn-ea"/>
                          <a:cs typeface="+mn-cs"/>
                        </a:rPr>
                        <a:t>Rocky Linux 8.5</a:t>
                      </a:r>
                      <a:endParaRPr lang="en-US" sz="1200" dirty="0"/>
                    </a:p>
                  </a:txBody>
                  <a:tcPr marL="68580" marR="68580" marT="34290" marB="34290"/>
                </a:tc>
                <a:extLst>
                  <a:ext uri="{0D108BD9-81ED-4DB2-BD59-A6C34878D82A}">
                    <a16:rowId xmlns:a16="http://schemas.microsoft.com/office/drawing/2014/main" val="3053118482"/>
                  </a:ext>
                </a:extLst>
              </a:tr>
              <a:tr h="434340">
                <a:tc>
                  <a:txBody>
                    <a:bodyPr/>
                    <a:lstStyle/>
                    <a:p>
                      <a:r>
                        <a:rPr lang="en-US" sz="1200" dirty="0"/>
                        <a:t>GPU</a:t>
                      </a:r>
                    </a:p>
                  </a:txBody>
                  <a:tcPr marL="68580" marR="68580" marT="34290" marB="34290"/>
                </a:tc>
                <a:tc>
                  <a:txBody>
                    <a:bodyPr/>
                    <a:lstStyle/>
                    <a:p>
                      <a:r>
                        <a:rPr lang="en-US" sz="1200" b="0" i="0" kern="1200" dirty="0">
                          <a:solidFill>
                            <a:schemeClr val="dk1"/>
                          </a:solidFill>
                          <a:effectLst/>
                          <a:latin typeface="+mn-lt"/>
                          <a:ea typeface="+mn-ea"/>
                          <a:cs typeface="+mn-cs"/>
                        </a:rPr>
                        <a:t>NVIDIA V100 (4/Node)</a:t>
                      </a:r>
                      <a:endParaRPr lang="en-US" sz="1200" dirty="0"/>
                    </a:p>
                  </a:txBody>
                  <a:tcPr marL="68580" marR="68580" marT="34290" marB="34290"/>
                </a:tc>
                <a:extLst>
                  <a:ext uri="{0D108BD9-81ED-4DB2-BD59-A6C34878D82A}">
                    <a16:rowId xmlns:a16="http://schemas.microsoft.com/office/drawing/2014/main" val="1100063998"/>
                  </a:ext>
                </a:extLst>
              </a:tr>
              <a:tr h="278130">
                <a:tc>
                  <a:txBody>
                    <a:bodyPr/>
                    <a:lstStyle/>
                    <a:p>
                      <a:r>
                        <a:rPr lang="en-US" sz="1200" dirty="0"/>
                        <a:t>CUDA</a:t>
                      </a:r>
                    </a:p>
                  </a:txBody>
                  <a:tcPr marL="68580" marR="68580" marT="34290" marB="34290"/>
                </a:tc>
                <a:tc>
                  <a:txBody>
                    <a:bodyPr/>
                    <a:lstStyle/>
                    <a:p>
                      <a:r>
                        <a:rPr lang="en-US" sz="1200" b="0" i="0" kern="1200" dirty="0">
                          <a:solidFill>
                            <a:schemeClr val="dk1"/>
                          </a:solidFill>
                          <a:effectLst/>
                          <a:latin typeface="+mn-lt"/>
                          <a:ea typeface="+mn-ea"/>
                          <a:cs typeface="+mn-cs"/>
                        </a:rPr>
                        <a:t>CUDA 11.2</a:t>
                      </a:r>
                      <a:endParaRPr lang="en-US" sz="1200" dirty="0"/>
                    </a:p>
                  </a:txBody>
                  <a:tcPr marL="68580" marR="68580" marT="34290" marB="34290"/>
                </a:tc>
                <a:extLst>
                  <a:ext uri="{0D108BD9-81ED-4DB2-BD59-A6C34878D82A}">
                    <a16:rowId xmlns:a16="http://schemas.microsoft.com/office/drawing/2014/main" val="2436510847"/>
                  </a:ext>
                </a:extLst>
              </a:tr>
            </a:tbl>
          </a:graphicData>
        </a:graphic>
      </p:graphicFrame>
      <p:sp>
        <p:nvSpPr>
          <p:cNvPr id="8" name="Title 2">
            <a:extLst>
              <a:ext uri="{FF2B5EF4-FFF2-40B4-BE49-F238E27FC236}">
                <a16:creationId xmlns:a16="http://schemas.microsoft.com/office/drawing/2014/main" id="{E2B4B855-9BEA-EC49-9A01-C0529DE9FFD5}"/>
              </a:ext>
            </a:extLst>
          </p:cNvPr>
          <p:cNvSpPr txBox="1">
            <a:spLocks/>
          </p:cNvSpPr>
          <p:nvPr/>
        </p:nvSpPr>
        <p:spPr>
          <a:xfrm>
            <a:off x="3879914" y="-9050"/>
            <a:ext cx="2364657" cy="269685"/>
          </a:xfrm>
          <a:prstGeom prst="rect">
            <a:avLst/>
          </a:prstGeom>
        </p:spPr>
        <p:txBody>
          <a:bodyPr/>
          <a:lstStyle>
            <a:lvl1pPr algn="l" rtl="0" eaLnBrk="0" fontAlgn="base" hangingPunct="0">
              <a:spcBef>
                <a:spcPct val="0"/>
              </a:spcBef>
              <a:spcAft>
                <a:spcPct val="0"/>
              </a:spcAft>
              <a:defRPr kumimoji="1" sz="2800" b="1">
                <a:solidFill>
                  <a:schemeClr val="tx2"/>
                </a:solidFill>
                <a:latin typeface="Calibri" pitchFamily="34" charset="0"/>
                <a:ea typeface="+mj-ea"/>
                <a:cs typeface="Calibri" pitchFamily="34" charset="0"/>
              </a:defRPr>
            </a:lvl1pPr>
            <a:lvl2pPr algn="ctr" rtl="0" eaLnBrk="0" fontAlgn="base" hangingPunct="0">
              <a:spcBef>
                <a:spcPct val="0"/>
              </a:spcBef>
              <a:spcAft>
                <a:spcPct val="0"/>
              </a:spcAft>
              <a:defRPr kumimoji="1" sz="3200" b="1">
                <a:solidFill>
                  <a:schemeClr val="tx2"/>
                </a:solidFill>
                <a:latin typeface="Comic Sans MS" pitchFamily="66" charset="0"/>
              </a:defRPr>
            </a:lvl2pPr>
            <a:lvl3pPr algn="ctr" rtl="0" eaLnBrk="0" fontAlgn="base" hangingPunct="0">
              <a:spcBef>
                <a:spcPct val="0"/>
              </a:spcBef>
              <a:spcAft>
                <a:spcPct val="0"/>
              </a:spcAft>
              <a:defRPr kumimoji="1" sz="3200" b="1">
                <a:solidFill>
                  <a:schemeClr val="tx2"/>
                </a:solidFill>
                <a:latin typeface="Comic Sans MS" pitchFamily="66" charset="0"/>
              </a:defRPr>
            </a:lvl3pPr>
            <a:lvl4pPr algn="ctr" rtl="0" eaLnBrk="0" fontAlgn="base" hangingPunct="0">
              <a:spcBef>
                <a:spcPct val="0"/>
              </a:spcBef>
              <a:spcAft>
                <a:spcPct val="0"/>
              </a:spcAft>
              <a:defRPr kumimoji="1" sz="3200" b="1">
                <a:solidFill>
                  <a:schemeClr val="tx2"/>
                </a:solidFill>
                <a:latin typeface="Comic Sans MS" pitchFamily="66" charset="0"/>
              </a:defRPr>
            </a:lvl4pPr>
            <a:lvl5pPr algn="ctr" rtl="0" eaLnBrk="0" fontAlgn="base" hangingPunct="0">
              <a:spcBef>
                <a:spcPct val="0"/>
              </a:spcBef>
              <a:spcAft>
                <a:spcPct val="0"/>
              </a:spcAft>
              <a:defRPr kumimoji="1" sz="3200" b="1">
                <a:solidFill>
                  <a:schemeClr val="tx2"/>
                </a:solidFill>
                <a:latin typeface="Comic Sans MS" pitchFamily="66" charset="0"/>
              </a:defRPr>
            </a:lvl5pPr>
            <a:lvl6pPr marL="457200" algn="ctr" rtl="0" eaLnBrk="0" fontAlgn="base" hangingPunct="0">
              <a:spcBef>
                <a:spcPct val="0"/>
              </a:spcBef>
              <a:spcAft>
                <a:spcPct val="0"/>
              </a:spcAft>
              <a:defRPr kumimoji="1" sz="3200" b="1">
                <a:solidFill>
                  <a:schemeClr val="tx2"/>
                </a:solidFill>
                <a:latin typeface="Comic Sans MS" pitchFamily="66" charset="0"/>
              </a:defRPr>
            </a:lvl6pPr>
            <a:lvl7pPr marL="914400" algn="ctr" rtl="0" eaLnBrk="0" fontAlgn="base" hangingPunct="0">
              <a:spcBef>
                <a:spcPct val="0"/>
              </a:spcBef>
              <a:spcAft>
                <a:spcPct val="0"/>
              </a:spcAft>
              <a:defRPr kumimoji="1" sz="3200" b="1">
                <a:solidFill>
                  <a:schemeClr val="tx2"/>
                </a:solidFill>
                <a:latin typeface="Comic Sans MS" pitchFamily="66" charset="0"/>
              </a:defRPr>
            </a:lvl7pPr>
            <a:lvl8pPr marL="1371600" algn="ctr" rtl="0" eaLnBrk="0" fontAlgn="base" hangingPunct="0">
              <a:spcBef>
                <a:spcPct val="0"/>
              </a:spcBef>
              <a:spcAft>
                <a:spcPct val="0"/>
              </a:spcAft>
              <a:defRPr kumimoji="1" sz="3200" b="1">
                <a:solidFill>
                  <a:schemeClr val="tx2"/>
                </a:solidFill>
                <a:latin typeface="Comic Sans MS" pitchFamily="66" charset="0"/>
              </a:defRPr>
            </a:lvl8pPr>
            <a:lvl9pPr marL="1828800" algn="ctr" rtl="0" eaLnBrk="0" fontAlgn="base" hangingPunct="0">
              <a:spcBef>
                <a:spcPct val="0"/>
              </a:spcBef>
              <a:spcAft>
                <a:spcPct val="0"/>
              </a:spcAft>
              <a:defRPr kumimoji="1" sz="3200" b="1">
                <a:solidFill>
                  <a:schemeClr val="tx2"/>
                </a:solidFill>
                <a:latin typeface="Comic Sans MS" pitchFamily="66" charset="0"/>
              </a:defRPr>
            </a:lvl9pPr>
          </a:lstStyle>
          <a:p>
            <a:pPr algn="ctr"/>
            <a:r>
              <a:rPr lang="en-US" sz="1800" kern="0" dirty="0"/>
              <a:t>Linear Regression</a:t>
            </a:r>
          </a:p>
        </p:txBody>
      </p:sp>
    </p:spTree>
    <p:extLst>
      <p:ext uri="{BB962C8B-B14F-4D97-AF65-F5344CB8AC3E}">
        <p14:creationId xmlns:p14="http://schemas.microsoft.com/office/powerpoint/2010/main" val="21579372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3293" y="482486"/>
            <a:ext cx="7867996" cy="3945954"/>
          </a:xfrm>
        </p:spPr>
        <p:txBody>
          <a:bodyPr/>
          <a:lstStyle/>
          <a:p>
            <a:r>
              <a:rPr lang="en-US" dirty="0">
                <a:solidFill>
                  <a:schemeClr val="accent3"/>
                </a:solidFill>
              </a:rPr>
              <a:t>MVAPICH MPI Library Project</a:t>
            </a:r>
          </a:p>
          <a:p>
            <a:pPr lvl="1"/>
            <a:r>
              <a:rPr lang="en-US" sz="1200" dirty="0">
                <a:solidFill>
                  <a:schemeClr val="accent3"/>
                </a:solidFill>
              </a:rPr>
              <a:t>Overview</a:t>
            </a:r>
          </a:p>
          <a:p>
            <a:pPr lvl="1"/>
            <a:r>
              <a:rPr lang="en-US" sz="1200" dirty="0">
                <a:solidFill>
                  <a:schemeClr val="accent3"/>
                </a:solidFill>
              </a:rPr>
              <a:t>Converged software stack for HPC, AI, Big Data, and Data Science</a:t>
            </a:r>
          </a:p>
          <a:p>
            <a:pPr lvl="1"/>
            <a:r>
              <a:rPr lang="en-US" sz="1200" dirty="0">
                <a:solidFill>
                  <a:schemeClr val="accent3"/>
                </a:solidFill>
              </a:rPr>
              <a:t>Sample performance numbers on leading systems</a:t>
            </a:r>
          </a:p>
          <a:p>
            <a:pPr lvl="1"/>
            <a:r>
              <a:rPr lang="en-US" sz="1200" dirty="0">
                <a:solidFill>
                  <a:schemeClr val="accent3"/>
                </a:solidFill>
              </a:rPr>
              <a:t>Exploiting Smart-NICs (Bluefield-2 and Blufield-3)</a:t>
            </a:r>
          </a:p>
          <a:p>
            <a:pPr lvl="1"/>
            <a:r>
              <a:rPr lang="en-US" sz="1200" dirty="0">
                <a:solidFill>
                  <a:schemeClr val="accent3"/>
                </a:solidFill>
              </a:rPr>
              <a:t>Broader Impact</a:t>
            </a:r>
          </a:p>
          <a:p>
            <a:r>
              <a:rPr lang="en-US" dirty="0">
                <a:solidFill>
                  <a:schemeClr val="accent3"/>
                </a:solidFill>
              </a:rPr>
              <a:t>High-Performance Deep Learning/Machine Learning (HiDL) Project</a:t>
            </a:r>
          </a:p>
          <a:p>
            <a:pPr lvl="1"/>
            <a:r>
              <a:rPr lang="en-US" dirty="0">
                <a:solidFill>
                  <a:schemeClr val="accent3"/>
                </a:solidFill>
              </a:rPr>
              <a:t>Training and Inference</a:t>
            </a:r>
          </a:p>
          <a:p>
            <a:r>
              <a:rPr lang="en-US" b="1" dirty="0">
                <a:solidFill>
                  <a:schemeClr val="accent2"/>
                </a:solidFill>
              </a:rPr>
              <a:t>High-Performance Big Data and Data Science (HiBD) Project</a:t>
            </a:r>
          </a:p>
          <a:p>
            <a:pPr lvl="1"/>
            <a:r>
              <a:rPr lang="en-US" b="1" dirty="0">
                <a:solidFill>
                  <a:schemeClr val="accent2"/>
                </a:solidFill>
              </a:rPr>
              <a:t>Accelerating Spark and Data Science Applications with Dask</a:t>
            </a:r>
          </a:p>
          <a:p>
            <a:r>
              <a:rPr lang="en-US" sz="1800" dirty="0"/>
              <a:t>Overview of ICICLE NSF-AI Institute</a:t>
            </a:r>
          </a:p>
          <a:p>
            <a:r>
              <a:rPr lang="en-US" dirty="0"/>
              <a:t>Conclusions</a:t>
            </a:r>
          </a:p>
        </p:txBody>
      </p:sp>
      <p:sp>
        <p:nvSpPr>
          <p:cNvPr id="5" name="Title 4"/>
          <p:cNvSpPr>
            <a:spLocks noGrp="1"/>
          </p:cNvSpPr>
          <p:nvPr>
            <p:ph type="title"/>
          </p:nvPr>
        </p:nvSpPr>
        <p:spPr>
          <a:xfrm>
            <a:off x="353293" y="64403"/>
            <a:ext cx="8096595" cy="579576"/>
          </a:xfrm>
        </p:spPr>
        <p:txBody>
          <a:bodyPr/>
          <a:lstStyle/>
          <a:p>
            <a:r>
              <a:rPr lang="en-US" dirty="0"/>
              <a:t>Presentation Overview</a:t>
            </a:r>
          </a:p>
        </p:txBody>
      </p:sp>
    </p:spTree>
    <p:extLst>
      <p:ext uri="{BB962C8B-B14F-4D97-AF65-F5344CB8AC3E}">
        <p14:creationId xmlns:p14="http://schemas.microsoft.com/office/powerpoint/2010/main" val="557023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795916" y="1079622"/>
          <a:ext cx="7132097" cy="36364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a:xfrm>
            <a:off x="220008" y="226977"/>
            <a:ext cx="8283912" cy="575410"/>
          </a:xfrm>
        </p:spPr>
        <p:txBody>
          <a:bodyPr lIns="68580" tIns="34290" rIns="68580" bIns="34290">
            <a:normAutofit fontScale="90000"/>
          </a:bodyPr>
          <a:lstStyle/>
          <a:p>
            <a:r>
              <a:rPr lang="en-US" sz="2400" dirty="0"/>
              <a:t>MVAPICH-Driven Converged Software Stack for AI, Big Data and Data Science</a:t>
            </a:r>
          </a:p>
        </p:txBody>
      </p:sp>
      <p:sp>
        <p:nvSpPr>
          <p:cNvPr id="3" name="TextBox 2">
            <a:extLst>
              <a:ext uri="{FF2B5EF4-FFF2-40B4-BE49-F238E27FC236}">
                <a16:creationId xmlns:a16="http://schemas.microsoft.com/office/drawing/2014/main" id="{15599659-05F4-9E32-30C7-F062B6DBE72E}"/>
              </a:ext>
            </a:extLst>
          </p:cNvPr>
          <p:cNvSpPr txBox="1"/>
          <p:nvPr/>
        </p:nvSpPr>
        <p:spPr bwMode="auto">
          <a:xfrm>
            <a:off x="6259287" y="1193905"/>
            <a:ext cx="1668726" cy="1788986"/>
          </a:xfrm>
          <a:prstGeom prst="rect">
            <a:avLst/>
          </a:prstGeom>
          <a:noFill/>
          <a:ln w="9525">
            <a:noFill/>
            <a:miter lim="800000"/>
            <a:headEnd/>
            <a:tailEnd/>
          </a:ln>
        </p:spPr>
        <p:txBody>
          <a:bodyPr vert="horz" wrap="none" lIns="69056" tIns="34529" rIns="69056" bIns="34529" numCol="1" rtlCol="0" anchor="t" anchorCtr="0" compatLnSpc="1">
            <a:prstTxWarp prst="textNoShape">
              <a:avLst/>
            </a:prstTxWarp>
            <a:spAutoFit/>
          </a:bodyPr>
          <a:lstStyle/>
          <a:p>
            <a:pPr marL="257175" indent="-257175" defTabSz="685800" eaLnBrk="0" hangingPunct="0">
              <a:lnSpc>
                <a:spcPct val="120000"/>
              </a:lnSpc>
              <a:spcBef>
                <a:spcPct val="20000"/>
              </a:spcBef>
              <a:buFontTx/>
              <a:buChar char="•"/>
            </a:pPr>
            <a:r>
              <a:rPr kumimoji="1" lang="en-US" sz="2100" kern="0" dirty="0">
                <a:solidFill>
                  <a:schemeClr val="accent2"/>
                </a:solidFill>
                <a:latin typeface="+mj-lt"/>
                <a:cs typeface="Calibri" pitchFamily="34" charset="0"/>
              </a:rPr>
              <a:t>MPI4DL</a:t>
            </a:r>
          </a:p>
          <a:p>
            <a:pPr marL="257175" indent="-257175" defTabSz="685800" eaLnBrk="0" hangingPunct="0">
              <a:lnSpc>
                <a:spcPct val="120000"/>
              </a:lnSpc>
              <a:spcBef>
                <a:spcPct val="20000"/>
              </a:spcBef>
              <a:buFontTx/>
              <a:buChar char="•"/>
            </a:pPr>
            <a:r>
              <a:rPr kumimoji="1" lang="en-US" sz="2100" kern="0" dirty="0">
                <a:solidFill>
                  <a:schemeClr val="accent2"/>
                </a:solidFill>
                <a:latin typeface="+mj-lt"/>
                <a:cs typeface="Calibri" pitchFamily="34" charset="0"/>
              </a:rPr>
              <a:t>MPI4cuML</a:t>
            </a:r>
          </a:p>
          <a:p>
            <a:pPr marL="257175" indent="-257175" defTabSz="685800" eaLnBrk="0" hangingPunct="0">
              <a:lnSpc>
                <a:spcPct val="120000"/>
              </a:lnSpc>
              <a:spcBef>
                <a:spcPct val="20000"/>
              </a:spcBef>
              <a:buFontTx/>
              <a:buChar char="•"/>
            </a:pPr>
            <a:r>
              <a:rPr kumimoji="1" lang="en-US" sz="2100" kern="0" dirty="0">
                <a:solidFill>
                  <a:schemeClr val="accent2"/>
                </a:solidFill>
                <a:latin typeface="+mj-lt"/>
                <a:cs typeface="Calibri" pitchFamily="34" charset="0"/>
              </a:rPr>
              <a:t>MCR-DL</a:t>
            </a:r>
          </a:p>
          <a:p>
            <a:pPr marL="257175" indent="-257175" defTabSz="685800" eaLnBrk="0" hangingPunct="0">
              <a:lnSpc>
                <a:spcPct val="120000"/>
              </a:lnSpc>
              <a:spcBef>
                <a:spcPct val="20000"/>
              </a:spcBef>
              <a:buFontTx/>
              <a:buChar char="•"/>
            </a:pPr>
            <a:r>
              <a:rPr kumimoji="1" lang="en-US" sz="2100" kern="0" dirty="0">
                <a:solidFill>
                  <a:schemeClr val="accent2"/>
                </a:solidFill>
                <a:latin typeface="+mj-lt"/>
                <a:cs typeface="Calibri" pitchFamily="34" charset="0"/>
              </a:rPr>
              <a:t>ParaInfer-X</a:t>
            </a:r>
          </a:p>
        </p:txBody>
      </p:sp>
      <p:sp>
        <p:nvSpPr>
          <p:cNvPr id="6" name="TextBox 5">
            <a:extLst>
              <a:ext uri="{FF2B5EF4-FFF2-40B4-BE49-F238E27FC236}">
                <a16:creationId xmlns:a16="http://schemas.microsoft.com/office/drawing/2014/main" id="{5B4E6966-5933-6837-7CAC-D667F3A06D1C}"/>
              </a:ext>
            </a:extLst>
          </p:cNvPr>
          <p:cNvSpPr txBox="1"/>
          <p:nvPr/>
        </p:nvSpPr>
        <p:spPr bwMode="auto">
          <a:xfrm>
            <a:off x="952800" y="1656707"/>
            <a:ext cx="1484381" cy="431691"/>
          </a:xfrm>
          <a:prstGeom prst="rect">
            <a:avLst/>
          </a:prstGeom>
          <a:noFill/>
          <a:ln w="9525">
            <a:noFill/>
            <a:miter lim="800000"/>
            <a:headEnd/>
            <a:tailEnd/>
          </a:ln>
        </p:spPr>
        <p:txBody>
          <a:bodyPr vert="horz" wrap="none" lIns="69056" tIns="34529" rIns="69056" bIns="34529" numCol="1" rtlCol="0" anchor="t" anchorCtr="0" compatLnSpc="1">
            <a:prstTxWarp prst="textNoShape">
              <a:avLst/>
            </a:prstTxWarp>
            <a:spAutoFit/>
          </a:bodyPr>
          <a:lstStyle/>
          <a:p>
            <a:pPr marL="257175" indent="-257175" defTabSz="685800" eaLnBrk="0" hangingPunct="0">
              <a:lnSpc>
                <a:spcPct val="120000"/>
              </a:lnSpc>
              <a:spcBef>
                <a:spcPct val="20000"/>
              </a:spcBef>
              <a:buFontTx/>
              <a:buChar char="•"/>
            </a:pPr>
            <a:r>
              <a:rPr kumimoji="1" lang="en-US" sz="2100" kern="0" dirty="0">
                <a:solidFill>
                  <a:srgbClr val="B2B2B2"/>
                </a:solidFill>
                <a:latin typeface="+mj-lt"/>
                <a:cs typeface="Calibri" pitchFamily="34" charset="0"/>
              </a:rPr>
              <a:t>MVAPICH</a:t>
            </a:r>
          </a:p>
        </p:txBody>
      </p:sp>
      <p:sp>
        <p:nvSpPr>
          <p:cNvPr id="5" name="TextBox 4">
            <a:extLst>
              <a:ext uri="{FF2B5EF4-FFF2-40B4-BE49-F238E27FC236}">
                <a16:creationId xmlns:a16="http://schemas.microsoft.com/office/drawing/2014/main" id="{BF7DA338-BB4E-D733-D946-3BECAB549A5B}"/>
              </a:ext>
            </a:extLst>
          </p:cNvPr>
          <p:cNvSpPr txBox="1"/>
          <p:nvPr/>
        </p:nvSpPr>
        <p:spPr bwMode="auto">
          <a:xfrm>
            <a:off x="5815816" y="4018217"/>
            <a:ext cx="1615827" cy="884123"/>
          </a:xfrm>
          <a:prstGeom prst="rect">
            <a:avLst/>
          </a:prstGeom>
          <a:noFill/>
          <a:ln w="9525">
            <a:noFill/>
            <a:miter lim="800000"/>
            <a:headEnd/>
            <a:tailEnd/>
          </a:ln>
        </p:spPr>
        <p:txBody>
          <a:bodyPr vert="horz" wrap="none" lIns="69056" tIns="34529" rIns="69056" bIns="34529" numCol="1" rtlCol="0" anchor="t" anchorCtr="0" compatLnSpc="1">
            <a:prstTxWarp prst="textNoShape">
              <a:avLst/>
            </a:prstTxWarp>
            <a:spAutoFit/>
          </a:bodyPr>
          <a:lstStyle/>
          <a:p>
            <a:pPr marL="257175" indent="-257175" defTabSz="685800" eaLnBrk="0" hangingPunct="0">
              <a:lnSpc>
                <a:spcPct val="120000"/>
              </a:lnSpc>
              <a:spcBef>
                <a:spcPct val="20000"/>
              </a:spcBef>
              <a:buFontTx/>
              <a:buChar char="•"/>
            </a:pPr>
            <a:r>
              <a:rPr kumimoji="1" lang="en-US" sz="2100" kern="0" dirty="0">
                <a:solidFill>
                  <a:srgbClr val="00B050"/>
                </a:solidFill>
                <a:latin typeface="+mj-lt"/>
                <a:cs typeface="Calibri" pitchFamily="34" charset="0"/>
              </a:rPr>
              <a:t>MPI4Spark</a:t>
            </a:r>
          </a:p>
          <a:p>
            <a:pPr marL="257175" indent="-257175" defTabSz="685800" eaLnBrk="0" hangingPunct="0">
              <a:lnSpc>
                <a:spcPct val="120000"/>
              </a:lnSpc>
              <a:spcBef>
                <a:spcPct val="20000"/>
              </a:spcBef>
              <a:buFontTx/>
              <a:buChar char="•"/>
            </a:pPr>
            <a:r>
              <a:rPr kumimoji="1" lang="en-US" sz="2100" kern="0" dirty="0">
                <a:solidFill>
                  <a:srgbClr val="00B050"/>
                </a:solidFill>
                <a:latin typeface="+mj-lt"/>
                <a:cs typeface="Calibri" pitchFamily="34" charset="0"/>
              </a:rPr>
              <a:t>MPI4Dask</a:t>
            </a:r>
          </a:p>
        </p:txBody>
      </p:sp>
    </p:spTree>
    <p:extLst>
      <p:ext uri="{BB962C8B-B14F-4D97-AF65-F5344CB8AC3E}">
        <p14:creationId xmlns:p14="http://schemas.microsoft.com/office/powerpoint/2010/main" val="25753562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CA068DE-4807-5B48-8E33-2385F0FE47BB}"/>
              </a:ext>
            </a:extLst>
          </p:cNvPr>
          <p:cNvSpPr>
            <a:spLocks noGrp="1"/>
          </p:cNvSpPr>
          <p:nvPr>
            <p:ph idx="1"/>
          </p:nvPr>
        </p:nvSpPr>
        <p:spPr>
          <a:xfrm>
            <a:off x="56058" y="625880"/>
            <a:ext cx="5857062" cy="3828011"/>
          </a:xfrm>
        </p:spPr>
        <p:txBody>
          <a:bodyPr/>
          <a:lstStyle/>
          <a:p>
            <a:r>
              <a:rPr lang="en-US" sz="2000" dirty="0"/>
              <a:t>The main motivation of this work is to utilize the communication functionality provided by MVAPICH2 in the Apache Spark framework</a:t>
            </a:r>
          </a:p>
          <a:p>
            <a:r>
              <a:rPr lang="en-US" sz="2000" dirty="0"/>
              <a:t>MPI4Spark relies on Java bindings of the MVAPICH2 library</a:t>
            </a:r>
          </a:p>
          <a:p>
            <a:r>
              <a:rPr lang="en-US" sz="2000" dirty="0"/>
              <a:t>Spark’s default ShuffleManager relies on Netty for communication: </a:t>
            </a:r>
          </a:p>
          <a:p>
            <a:pPr lvl="1"/>
            <a:r>
              <a:rPr lang="en-US" sz="1800" dirty="0"/>
              <a:t>Netty is a Java New I/O (NIO) client/server framework for event-based networking applications</a:t>
            </a:r>
          </a:p>
          <a:p>
            <a:pPr lvl="1"/>
            <a:r>
              <a:rPr lang="en-US" sz="1800" dirty="0"/>
              <a:t>The key idea is to utilize MPI-based point-to-point communication inside Netty</a:t>
            </a:r>
            <a:endParaRPr lang="en-US" sz="2000" dirty="0"/>
          </a:p>
        </p:txBody>
      </p:sp>
      <p:sp>
        <p:nvSpPr>
          <p:cNvPr id="10" name="Title 9">
            <a:extLst>
              <a:ext uri="{FF2B5EF4-FFF2-40B4-BE49-F238E27FC236}">
                <a16:creationId xmlns:a16="http://schemas.microsoft.com/office/drawing/2014/main" id="{13E87896-CB9F-9E4D-9C0B-BA15B6B042AC}"/>
              </a:ext>
            </a:extLst>
          </p:cNvPr>
          <p:cNvSpPr>
            <a:spLocks noGrp="1"/>
          </p:cNvSpPr>
          <p:nvPr>
            <p:ph type="title"/>
          </p:nvPr>
        </p:nvSpPr>
        <p:spPr>
          <a:xfrm>
            <a:off x="304801" y="133350"/>
            <a:ext cx="8096595" cy="579576"/>
          </a:xfrm>
        </p:spPr>
        <p:txBody>
          <a:bodyPr/>
          <a:lstStyle/>
          <a:p>
            <a:r>
              <a:rPr lang="en-US" dirty="0"/>
              <a:t>MPI4Spark: Using MVAPICH2 to Optimize Apache Spark</a:t>
            </a:r>
          </a:p>
        </p:txBody>
      </p:sp>
      <p:pic>
        <p:nvPicPr>
          <p:cNvPr id="4" name="Picture 3" descr="Graphical user interface, website&#10;&#10;Description automatically generated">
            <a:extLst>
              <a:ext uri="{FF2B5EF4-FFF2-40B4-BE49-F238E27FC236}">
                <a16:creationId xmlns:a16="http://schemas.microsoft.com/office/drawing/2014/main" id="{6BBBED1C-C894-DD05-0E39-F9177D1A5F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4358" y="914400"/>
            <a:ext cx="3429643" cy="3484517"/>
          </a:xfrm>
          <a:prstGeom prst="rect">
            <a:avLst/>
          </a:prstGeom>
        </p:spPr>
      </p:pic>
    </p:spTree>
    <p:extLst>
      <p:ext uri="{BB962C8B-B14F-4D97-AF65-F5344CB8AC3E}">
        <p14:creationId xmlns:p14="http://schemas.microsoft.com/office/powerpoint/2010/main" val="29489624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2CB79C1-BD5A-AD9E-F251-E812702A4B98}"/>
              </a:ext>
            </a:extLst>
          </p:cNvPr>
          <p:cNvSpPr>
            <a:spLocks noGrp="1"/>
          </p:cNvSpPr>
          <p:nvPr>
            <p:ph type="title"/>
          </p:nvPr>
        </p:nvSpPr>
        <p:spPr/>
        <p:txBody>
          <a:bodyPr/>
          <a:lstStyle/>
          <a:p>
            <a:r>
              <a:rPr lang="en-US" dirty="0"/>
              <a:t>Performance Evaluation with MPI4Spark + MVP 4.0</a:t>
            </a:r>
          </a:p>
        </p:txBody>
      </p:sp>
      <p:sp>
        <p:nvSpPr>
          <p:cNvPr id="8" name="TextBox 7">
            <a:extLst>
              <a:ext uri="{FF2B5EF4-FFF2-40B4-BE49-F238E27FC236}">
                <a16:creationId xmlns:a16="http://schemas.microsoft.com/office/drawing/2014/main" id="{59B4AEAC-F059-40D8-DACB-115389332FE8}"/>
              </a:ext>
            </a:extLst>
          </p:cNvPr>
          <p:cNvSpPr txBox="1"/>
          <p:nvPr/>
        </p:nvSpPr>
        <p:spPr bwMode="auto">
          <a:xfrm>
            <a:off x="978369" y="3085465"/>
            <a:ext cx="2732964" cy="263632"/>
          </a:xfrm>
          <a:prstGeom prst="rect">
            <a:avLst/>
          </a:prstGeom>
          <a:noFill/>
          <a:ln w="9525">
            <a:noFill/>
            <a:miter lim="800000"/>
            <a:headEnd/>
            <a:tailEnd/>
          </a:ln>
        </p:spPr>
        <p:txBody>
          <a:bodyPr vert="horz" wrap="square" lIns="69056" tIns="34529" rIns="69056" bIns="34529" numCol="1" rtlCol="0" anchor="t" anchorCtr="0" compatLnSpc="1">
            <a:prstTxWarp prst="textNoShape">
              <a:avLst/>
            </a:prstTxWarp>
            <a:spAutoFit/>
          </a:bodyPr>
          <a:lstStyle/>
          <a:p>
            <a:pPr algn="ctr" defTabSz="685800" eaLnBrk="0" hangingPunct="0">
              <a:lnSpc>
                <a:spcPct val="120000"/>
              </a:lnSpc>
              <a:spcBef>
                <a:spcPct val="20000"/>
              </a:spcBef>
            </a:pPr>
            <a:r>
              <a:rPr kumimoji="1" lang="en-US" sz="1125" kern="0" dirty="0">
                <a:solidFill>
                  <a:srgbClr val="C00000"/>
                </a:solidFill>
                <a:latin typeface="+mj-lt"/>
                <a:cs typeface="Calibri" pitchFamily="34" charset="0"/>
              </a:rPr>
              <a:t>OHB-Sortby</a:t>
            </a:r>
          </a:p>
        </p:txBody>
      </p:sp>
      <p:sp>
        <p:nvSpPr>
          <p:cNvPr id="9" name="TextBox 8">
            <a:extLst>
              <a:ext uri="{FF2B5EF4-FFF2-40B4-BE49-F238E27FC236}">
                <a16:creationId xmlns:a16="http://schemas.microsoft.com/office/drawing/2014/main" id="{0BD6ABDA-1C85-DABE-72D3-D92C237EF22B}"/>
              </a:ext>
            </a:extLst>
          </p:cNvPr>
          <p:cNvSpPr txBox="1"/>
          <p:nvPr/>
        </p:nvSpPr>
        <p:spPr bwMode="auto">
          <a:xfrm>
            <a:off x="5640859" y="3054757"/>
            <a:ext cx="2732964" cy="263632"/>
          </a:xfrm>
          <a:prstGeom prst="rect">
            <a:avLst/>
          </a:prstGeom>
          <a:noFill/>
          <a:ln w="9525">
            <a:noFill/>
            <a:miter lim="800000"/>
            <a:headEnd/>
            <a:tailEnd/>
          </a:ln>
        </p:spPr>
        <p:txBody>
          <a:bodyPr vert="horz" wrap="square" lIns="69056" tIns="34529" rIns="69056" bIns="34529" numCol="1" rtlCol="0" anchor="t" anchorCtr="0" compatLnSpc="1">
            <a:prstTxWarp prst="textNoShape">
              <a:avLst/>
            </a:prstTxWarp>
            <a:spAutoFit/>
          </a:bodyPr>
          <a:lstStyle/>
          <a:p>
            <a:pPr algn="ctr" defTabSz="685800" eaLnBrk="0" hangingPunct="0">
              <a:lnSpc>
                <a:spcPct val="120000"/>
              </a:lnSpc>
              <a:spcBef>
                <a:spcPct val="20000"/>
              </a:spcBef>
            </a:pPr>
            <a:r>
              <a:rPr kumimoji="1" lang="en-US" sz="1125" kern="0" dirty="0">
                <a:solidFill>
                  <a:srgbClr val="C00000"/>
                </a:solidFill>
                <a:latin typeface="+mj-lt"/>
                <a:cs typeface="Calibri" pitchFamily="34" charset="0"/>
              </a:rPr>
              <a:t>OHB-Groupby</a:t>
            </a:r>
          </a:p>
        </p:txBody>
      </p:sp>
      <p:sp>
        <p:nvSpPr>
          <p:cNvPr id="10" name="TextBox 9">
            <a:extLst>
              <a:ext uri="{FF2B5EF4-FFF2-40B4-BE49-F238E27FC236}">
                <a16:creationId xmlns:a16="http://schemas.microsoft.com/office/drawing/2014/main" id="{4FBBC929-8ABB-207F-8B32-1D0CC6306B65}"/>
              </a:ext>
            </a:extLst>
          </p:cNvPr>
          <p:cNvSpPr txBox="1"/>
          <p:nvPr/>
        </p:nvSpPr>
        <p:spPr bwMode="auto">
          <a:xfrm>
            <a:off x="399197" y="3582018"/>
            <a:ext cx="8393373" cy="1382721"/>
          </a:xfrm>
          <a:prstGeom prst="rect">
            <a:avLst/>
          </a:prstGeom>
          <a:noFill/>
          <a:ln w="9525">
            <a:noFill/>
            <a:miter lim="800000"/>
            <a:headEnd/>
            <a:tailEnd/>
          </a:ln>
        </p:spPr>
        <p:txBody>
          <a:bodyPr vert="horz" wrap="square" lIns="69056" tIns="34529" rIns="69056" bIns="34529" numCol="1" rtlCol="0" anchor="t" anchorCtr="0" compatLnSpc="1">
            <a:prstTxWarp prst="textNoShape">
              <a:avLst/>
            </a:prstTxWarp>
            <a:spAutoFit/>
          </a:bodyPr>
          <a:lstStyle/>
          <a:p>
            <a:pPr marL="257175" indent="-257175" eaLnBrk="0" hangingPunct="0">
              <a:lnSpc>
                <a:spcPct val="120000"/>
              </a:lnSpc>
              <a:spcBef>
                <a:spcPct val="20000"/>
              </a:spcBef>
              <a:buFontTx/>
              <a:buChar char="•"/>
            </a:pPr>
            <a:r>
              <a:rPr lang="en-US" sz="1350" b="0" dirty="0">
                <a:solidFill>
                  <a:srgbClr val="000000"/>
                </a:solidFill>
                <a:latin typeface="+mn-lt"/>
              </a:rPr>
              <a:t>The following are weak-scaling performance numbers of OHB benchmarks (GroupByTest and SortByTest) executed on the TACC Frontera system using MVAPICH version 4.0</a:t>
            </a:r>
          </a:p>
          <a:p>
            <a:pPr marL="257175" indent="-257175" eaLnBrk="0" hangingPunct="0">
              <a:lnSpc>
                <a:spcPct val="120000"/>
              </a:lnSpc>
              <a:spcBef>
                <a:spcPct val="20000"/>
              </a:spcBef>
              <a:buFontTx/>
              <a:buChar char="•"/>
            </a:pPr>
            <a:r>
              <a:rPr lang="en-US" sz="1350" b="0" dirty="0">
                <a:solidFill>
                  <a:srgbClr val="000000"/>
                </a:solidFill>
                <a:latin typeface="+mn-lt"/>
              </a:rPr>
              <a:t>Speed-ups for the overall total execution time for 32 workers with GroupByTest is 4.1x and 2.6x compared to (regular) Spark and RDMA Spark, and for SortByTest the speed-ups are 3.5 and 1.9x, respectively.</a:t>
            </a:r>
          </a:p>
          <a:p>
            <a:pPr marL="257175" indent="-257175" defTabSz="685800" eaLnBrk="0" hangingPunct="0">
              <a:lnSpc>
                <a:spcPct val="120000"/>
              </a:lnSpc>
              <a:spcBef>
                <a:spcPct val="20000"/>
              </a:spcBef>
              <a:buFontTx/>
              <a:buChar char="•"/>
            </a:pPr>
            <a:endParaRPr kumimoji="1" lang="en-US" sz="1350" b="0" kern="0" dirty="0">
              <a:latin typeface="+mn-lt"/>
              <a:cs typeface="Calibri" pitchFamily="34" charset="0"/>
            </a:endParaRPr>
          </a:p>
        </p:txBody>
      </p:sp>
      <p:pic>
        <p:nvPicPr>
          <p:cNvPr id="14" name="Picture 13" descr="A graph of different colored and gray bars&#10;&#10;Description automatically generated with medium confidence">
            <a:extLst>
              <a:ext uri="{FF2B5EF4-FFF2-40B4-BE49-F238E27FC236}">
                <a16:creationId xmlns:a16="http://schemas.microsoft.com/office/drawing/2014/main" id="{1A49BDDC-2B7A-ADF1-FDCB-6517F2A075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13187" y="694690"/>
            <a:ext cx="3971925" cy="2390775"/>
          </a:xfrm>
          <a:prstGeom prst="rect">
            <a:avLst/>
          </a:prstGeom>
        </p:spPr>
      </p:pic>
      <p:pic>
        <p:nvPicPr>
          <p:cNvPr id="16" name="Picture 15" descr="A graph of different colored bars&#10;&#10;Description automatically generated">
            <a:extLst>
              <a:ext uri="{FF2B5EF4-FFF2-40B4-BE49-F238E27FC236}">
                <a16:creationId xmlns:a16="http://schemas.microsoft.com/office/drawing/2014/main" id="{124E34E6-8216-5FAF-4D5A-735DAFC98C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957" y="761267"/>
            <a:ext cx="4095750" cy="2381250"/>
          </a:xfrm>
          <a:prstGeom prst="rect">
            <a:avLst/>
          </a:prstGeom>
        </p:spPr>
      </p:pic>
      <p:cxnSp>
        <p:nvCxnSpPr>
          <p:cNvPr id="18" name="Straight Arrow Connector 17">
            <a:extLst>
              <a:ext uri="{FF2B5EF4-FFF2-40B4-BE49-F238E27FC236}">
                <a16:creationId xmlns:a16="http://schemas.microsoft.com/office/drawing/2014/main" id="{CEF2FB40-FD8B-6EB8-0F35-6FBB06A8A6D2}"/>
              </a:ext>
            </a:extLst>
          </p:cNvPr>
          <p:cNvCxnSpPr>
            <a:cxnSpLocks/>
          </p:cNvCxnSpPr>
          <p:nvPr/>
        </p:nvCxnSpPr>
        <p:spPr bwMode="auto">
          <a:xfrm>
            <a:off x="3091218" y="1095232"/>
            <a:ext cx="0" cy="1146413"/>
          </a:xfrm>
          <a:prstGeom prst="straightConnector1">
            <a:avLst/>
          </a:prstGeom>
          <a:solidFill>
            <a:schemeClr val="accent1"/>
          </a:solidFill>
          <a:ln w="28575" cap="sq" cmpd="sng" algn="ctr">
            <a:solidFill>
              <a:srgbClr val="C00000"/>
            </a:solidFill>
            <a:prstDash val="solid"/>
            <a:round/>
            <a:headEnd type="none" w="med" len="med"/>
            <a:tailEnd type="triangle"/>
          </a:ln>
          <a:effectLst/>
        </p:spPr>
      </p:cxnSp>
      <p:cxnSp>
        <p:nvCxnSpPr>
          <p:cNvPr id="20" name="Straight Arrow Connector 19">
            <a:extLst>
              <a:ext uri="{FF2B5EF4-FFF2-40B4-BE49-F238E27FC236}">
                <a16:creationId xmlns:a16="http://schemas.microsoft.com/office/drawing/2014/main" id="{F9B965CC-D782-7374-602C-2BE8947CD4FC}"/>
              </a:ext>
            </a:extLst>
          </p:cNvPr>
          <p:cNvCxnSpPr>
            <a:cxnSpLocks/>
          </p:cNvCxnSpPr>
          <p:nvPr/>
        </p:nvCxnSpPr>
        <p:spPr bwMode="auto">
          <a:xfrm>
            <a:off x="3275463" y="1791268"/>
            <a:ext cx="0" cy="450377"/>
          </a:xfrm>
          <a:prstGeom prst="straightConnector1">
            <a:avLst/>
          </a:prstGeom>
          <a:solidFill>
            <a:schemeClr val="accent1"/>
          </a:solidFill>
          <a:ln w="28575" cap="sq" cmpd="sng" algn="ctr">
            <a:solidFill>
              <a:srgbClr val="C00000"/>
            </a:solidFill>
            <a:prstDash val="solid"/>
            <a:round/>
            <a:headEnd type="none" w="med" len="med"/>
            <a:tailEnd type="triangle"/>
          </a:ln>
          <a:effectLst/>
        </p:spPr>
      </p:cxnSp>
      <p:cxnSp>
        <p:nvCxnSpPr>
          <p:cNvPr id="23" name="Straight Arrow Connector 22">
            <a:extLst>
              <a:ext uri="{FF2B5EF4-FFF2-40B4-BE49-F238E27FC236}">
                <a16:creationId xmlns:a16="http://schemas.microsoft.com/office/drawing/2014/main" id="{7E19FA52-858B-7870-B2EC-E2C2F79722F8}"/>
              </a:ext>
            </a:extLst>
          </p:cNvPr>
          <p:cNvCxnSpPr>
            <a:cxnSpLocks/>
          </p:cNvCxnSpPr>
          <p:nvPr/>
        </p:nvCxnSpPr>
        <p:spPr bwMode="auto">
          <a:xfrm>
            <a:off x="7678572" y="1218063"/>
            <a:ext cx="0" cy="1054290"/>
          </a:xfrm>
          <a:prstGeom prst="straightConnector1">
            <a:avLst/>
          </a:prstGeom>
          <a:solidFill>
            <a:schemeClr val="accent1"/>
          </a:solidFill>
          <a:ln w="28575" cap="sq" cmpd="sng" algn="ctr">
            <a:solidFill>
              <a:srgbClr val="C00000"/>
            </a:solidFill>
            <a:prstDash val="solid"/>
            <a:round/>
            <a:headEnd type="none" w="med" len="med"/>
            <a:tailEnd type="triangle"/>
          </a:ln>
          <a:effectLst/>
        </p:spPr>
      </p:cxnSp>
      <p:cxnSp>
        <p:nvCxnSpPr>
          <p:cNvPr id="24" name="Straight Arrow Connector 23">
            <a:extLst>
              <a:ext uri="{FF2B5EF4-FFF2-40B4-BE49-F238E27FC236}">
                <a16:creationId xmlns:a16="http://schemas.microsoft.com/office/drawing/2014/main" id="{47145FC7-BD8C-332F-ECDE-1B6DBCAC27F6}"/>
              </a:ext>
            </a:extLst>
          </p:cNvPr>
          <p:cNvCxnSpPr>
            <a:cxnSpLocks/>
          </p:cNvCxnSpPr>
          <p:nvPr/>
        </p:nvCxnSpPr>
        <p:spPr bwMode="auto">
          <a:xfrm>
            <a:off x="7862817" y="1821976"/>
            <a:ext cx="0" cy="450377"/>
          </a:xfrm>
          <a:prstGeom prst="straightConnector1">
            <a:avLst/>
          </a:prstGeom>
          <a:solidFill>
            <a:schemeClr val="accent1"/>
          </a:solidFill>
          <a:ln w="28575" cap="sq" cmpd="sng" algn="ctr">
            <a:solidFill>
              <a:srgbClr val="C00000"/>
            </a:solidFill>
            <a:prstDash val="solid"/>
            <a:round/>
            <a:headEnd type="none" w="med" len="med"/>
            <a:tailEnd type="triangle"/>
          </a:ln>
          <a:effectLst/>
        </p:spPr>
      </p:cxnSp>
      <p:sp>
        <p:nvSpPr>
          <p:cNvPr id="29" name="TextBox 28">
            <a:extLst>
              <a:ext uri="{FF2B5EF4-FFF2-40B4-BE49-F238E27FC236}">
                <a16:creationId xmlns:a16="http://schemas.microsoft.com/office/drawing/2014/main" id="{C54C5D8E-9D4C-1FC7-8558-71DEA6424BC1}"/>
              </a:ext>
            </a:extLst>
          </p:cNvPr>
          <p:cNvSpPr txBox="1"/>
          <p:nvPr/>
        </p:nvSpPr>
        <p:spPr bwMode="auto">
          <a:xfrm>
            <a:off x="2753436" y="1095232"/>
            <a:ext cx="481084" cy="224839"/>
          </a:xfrm>
          <a:prstGeom prst="rect">
            <a:avLst/>
          </a:prstGeom>
          <a:noFill/>
          <a:ln w="9525">
            <a:noFill/>
            <a:miter lim="800000"/>
            <a:headEnd/>
            <a:tailEnd/>
          </a:ln>
        </p:spPr>
        <p:txBody>
          <a:bodyPr vert="horz" wrap="square" lIns="69056" tIns="34529" rIns="69056" bIns="34529" numCol="1" rtlCol="0" anchor="t" anchorCtr="0" compatLnSpc="1">
            <a:prstTxWarp prst="textNoShape">
              <a:avLst/>
            </a:prstTxWarp>
            <a:spAutoFit/>
          </a:bodyPr>
          <a:lstStyle/>
          <a:p>
            <a:pPr defTabSz="685800" eaLnBrk="0" hangingPunct="0">
              <a:lnSpc>
                <a:spcPct val="120000"/>
              </a:lnSpc>
              <a:spcBef>
                <a:spcPct val="20000"/>
              </a:spcBef>
            </a:pPr>
            <a:r>
              <a:rPr kumimoji="1" lang="en-US" sz="900" kern="0" dirty="0">
                <a:solidFill>
                  <a:srgbClr val="C00000"/>
                </a:solidFill>
                <a:latin typeface="+mj-lt"/>
                <a:cs typeface="Calibri" pitchFamily="34" charset="0"/>
              </a:rPr>
              <a:t>3.5x</a:t>
            </a:r>
          </a:p>
        </p:txBody>
      </p:sp>
      <p:sp>
        <p:nvSpPr>
          <p:cNvPr id="30" name="TextBox 29">
            <a:extLst>
              <a:ext uri="{FF2B5EF4-FFF2-40B4-BE49-F238E27FC236}">
                <a16:creationId xmlns:a16="http://schemas.microsoft.com/office/drawing/2014/main" id="{814D05C7-6814-1B5C-6B57-8D88F2DEB94F}"/>
              </a:ext>
            </a:extLst>
          </p:cNvPr>
          <p:cNvSpPr txBox="1"/>
          <p:nvPr/>
        </p:nvSpPr>
        <p:spPr bwMode="auto">
          <a:xfrm>
            <a:off x="3091218" y="1558346"/>
            <a:ext cx="481084" cy="224839"/>
          </a:xfrm>
          <a:prstGeom prst="rect">
            <a:avLst/>
          </a:prstGeom>
          <a:noFill/>
          <a:ln w="9525">
            <a:noFill/>
            <a:miter lim="800000"/>
            <a:headEnd/>
            <a:tailEnd/>
          </a:ln>
        </p:spPr>
        <p:txBody>
          <a:bodyPr vert="horz" wrap="square" lIns="69056" tIns="34529" rIns="69056" bIns="34529" numCol="1" rtlCol="0" anchor="t" anchorCtr="0" compatLnSpc="1">
            <a:prstTxWarp prst="textNoShape">
              <a:avLst/>
            </a:prstTxWarp>
            <a:spAutoFit/>
          </a:bodyPr>
          <a:lstStyle/>
          <a:p>
            <a:pPr defTabSz="685800" eaLnBrk="0" hangingPunct="0">
              <a:lnSpc>
                <a:spcPct val="120000"/>
              </a:lnSpc>
              <a:spcBef>
                <a:spcPct val="20000"/>
              </a:spcBef>
            </a:pPr>
            <a:r>
              <a:rPr kumimoji="1" lang="en-US" sz="900" kern="0" dirty="0">
                <a:solidFill>
                  <a:srgbClr val="C00000"/>
                </a:solidFill>
                <a:latin typeface="+mj-lt"/>
                <a:cs typeface="Calibri" pitchFamily="34" charset="0"/>
              </a:rPr>
              <a:t>1.9x</a:t>
            </a:r>
          </a:p>
        </p:txBody>
      </p:sp>
      <p:sp>
        <p:nvSpPr>
          <p:cNvPr id="31" name="TextBox 30">
            <a:extLst>
              <a:ext uri="{FF2B5EF4-FFF2-40B4-BE49-F238E27FC236}">
                <a16:creationId xmlns:a16="http://schemas.microsoft.com/office/drawing/2014/main" id="{2841C490-A133-C9AA-1648-691A430A642E}"/>
              </a:ext>
            </a:extLst>
          </p:cNvPr>
          <p:cNvSpPr txBox="1"/>
          <p:nvPr/>
        </p:nvSpPr>
        <p:spPr bwMode="auto">
          <a:xfrm>
            <a:off x="7678572" y="1583051"/>
            <a:ext cx="481084" cy="224839"/>
          </a:xfrm>
          <a:prstGeom prst="rect">
            <a:avLst/>
          </a:prstGeom>
          <a:noFill/>
          <a:ln w="9525">
            <a:noFill/>
            <a:miter lim="800000"/>
            <a:headEnd/>
            <a:tailEnd/>
          </a:ln>
        </p:spPr>
        <p:txBody>
          <a:bodyPr vert="horz" wrap="square" lIns="69056" tIns="34529" rIns="69056" bIns="34529" numCol="1" rtlCol="0" anchor="t" anchorCtr="0" compatLnSpc="1">
            <a:prstTxWarp prst="textNoShape">
              <a:avLst/>
            </a:prstTxWarp>
            <a:spAutoFit/>
          </a:bodyPr>
          <a:lstStyle/>
          <a:p>
            <a:pPr defTabSz="685800" eaLnBrk="0" hangingPunct="0">
              <a:lnSpc>
                <a:spcPct val="120000"/>
              </a:lnSpc>
              <a:spcBef>
                <a:spcPct val="20000"/>
              </a:spcBef>
            </a:pPr>
            <a:r>
              <a:rPr kumimoji="1" lang="en-US" sz="900" kern="0" dirty="0">
                <a:solidFill>
                  <a:srgbClr val="C00000"/>
                </a:solidFill>
                <a:latin typeface="+mj-lt"/>
                <a:cs typeface="Calibri" pitchFamily="34" charset="0"/>
              </a:rPr>
              <a:t>2.6x</a:t>
            </a:r>
          </a:p>
        </p:txBody>
      </p:sp>
      <p:sp>
        <p:nvSpPr>
          <p:cNvPr id="32" name="TextBox 31">
            <a:extLst>
              <a:ext uri="{FF2B5EF4-FFF2-40B4-BE49-F238E27FC236}">
                <a16:creationId xmlns:a16="http://schemas.microsoft.com/office/drawing/2014/main" id="{D78DD626-A856-A205-D661-54DB546725D1}"/>
              </a:ext>
            </a:extLst>
          </p:cNvPr>
          <p:cNvSpPr txBox="1"/>
          <p:nvPr/>
        </p:nvSpPr>
        <p:spPr bwMode="auto">
          <a:xfrm>
            <a:off x="7322515" y="1148164"/>
            <a:ext cx="481084" cy="224839"/>
          </a:xfrm>
          <a:prstGeom prst="rect">
            <a:avLst/>
          </a:prstGeom>
          <a:noFill/>
          <a:ln w="9525">
            <a:noFill/>
            <a:miter lim="800000"/>
            <a:headEnd/>
            <a:tailEnd/>
          </a:ln>
        </p:spPr>
        <p:txBody>
          <a:bodyPr vert="horz" wrap="square" lIns="69056" tIns="34529" rIns="69056" bIns="34529" numCol="1" rtlCol="0" anchor="t" anchorCtr="0" compatLnSpc="1">
            <a:prstTxWarp prst="textNoShape">
              <a:avLst/>
            </a:prstTxWarp>
            <a:spAutoFit/>
          </a:bodyPr>
          <a:lstStyle/>
          <a:p>
            <a:pPr defTabSz="685800" eaLnBrk="0" hangingPunct="0">
              <a:lnSpc>
                <a:spcPct val="120000"/>
              </a:lnSpc>
              <a:spcBef>
                <a:spcPct val="20000"/>
              </a:spcBef>
            </a:pPr>
            <a:r>
              <a:rPr kumimoji="1" lang="en-US" sz="900" kern="0" dirty="0">
                <a:solidFill>
                  <a:srgbClr val="C00000"/>
                </a:solidFill>
                <a:latin typeface="+mj-lt"/>
                <a:cs typeface="Calibri" pitchFamily="34" charset="0"/>
              </a:rPr>
              <a:t>4.1x</a:t>
            </a:r>
          </a:p>
        </p:txBody>
      </p:sp>
    </p:spTree>
    <p:extLst>
      <p:ext uri="{BB962C8B-B14F-4D97-AF65-F5344CB8AC3E}">
        <p14:creationId xmlns:p14="http://schemas.microsoft.com/office/powerpoint/2010/main" val="17341672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5684" y="588622"/>
            <a:ext cx="7867996" cy="3945954"/>
          </a:xfrm>
        </p:spPr>
        <p:txBody>
          <a:bodyPr/>
          <a:lstStyle/>
          <a:p>
            <a:r>
              <a:rPr lang="en-US" sz="2000" b="1" dirty="0">
                <a:solidFill>
                  <a:schemeClr val="accent2"/>
                </a:solidFill>
              </a:rPr>
              <a:t>MVAPICH MPI Library Project</a:t>
            </a:r>
          </a:p>
          <a:p>
            <a:r>
              <a:rPr lang="en-US" sz="2000" dirty="0"/>
              <a:t>High-Performance Deep Learning/Machine Learning (HiDL) Project</a:t>
            </a:r>
          </a:p>
          <a:p>
            <a:pPr lvl="1"/>
            <a:r>
              <a:rPr lang="en-US" sz="1800" dirty="0"/>
              <a:t>Training and Inference</a:t>
            </a:r>
          </a:p>
          <a:p>
            <a:r>
              <a:rPr lang="en-US" sz="2000" dirty="0"/>
              <a:t>High-Performance Big Data and Data Science (HiBD) Project</a:t>
            </a:r>
          </a:p>
          <a:p>
            <a:pPr lvl="1"/>
            <a:r>
              <a:rPr lang="en-US" sz="1800" dirty="0"/>
              <a:t>Accelerating Spark and Data Science Applications with Dask</a:t>
            </a:r>
          </a:p>
          <a:p>
            <a:r>
              <a:rPr lang="en-US" sz="2000" dirty="0"/>
              <a:t>Overview of ICICLE NSF-AI Institute</a:t>
            </a:r>
          </a:p>
          <a:p>
            <a:r>
              <a:rPr lang="en-US" sz="2000" dirty="0"/>
              <a:t>Conclusions</a:t>
            </a:r>
          </a:p>
        </p:txBody>
      </p:sp>
      <p:sp>
        <p:nvSpPr>
          <p:cNvPr id="5" name="Title 4"/>
          <p:cNvSpPr>
            <a:spLocks noGrp="1"/>
          </p:cNvSpPr>
          <p:nvPr>
            <p:ph type="title"/>
          </p:nvPr>
        </p:nvSpPr>
        <p:spPr>
          <a:xfrm>
            <a:off x="353293" y="64403"/>
            <a:ext cx="8096595" cy="579576"/>
          </a:xfrm>
        </p:spPr>
        <p:txBody>
          <a:bodyPr/>
          <a:lstStyle/>
          <a:p>
            <a:r>
              <a:rPr lang="en-US" dirty="0"/>
              <a:t>Presentation Overview</a:t>
            </a:r>
          </a:p>
        </p:txBody>
      </p:sp>
    </p:spTree>
    <p:extLst>
      <p:ext uri="{BB962C8B-B14F-4D97-AF65-F5344CB8AC3E}">
        <p14:creationId xmlns:p14="http://schemas.microsoft.com/office/powerpoint/2010/main" val="1186149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Chart, bar chart&#10;&#10;Description automatically generated">
            <a:extLst>
              <a:ext uri="{FF2B5EF4-FFF2-40B4-BE49-F238E27FC236}">
                <a16:creationId xmlns:a16="http://schemas.microsoft.com/office/drawing/2014/main" id="{F547DF92-9372-A7A5-4B51-3FE24C2563B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69203" y="1035454"/>
            <a:ext cx="3183865" cy="2056514"/>
          </a:xfrm>
        </p:spPr>
      </p:pic>
      <p:sp>
        <p:nvSpPr>
          <p:cNvPr id="3" name="Title 2">
            <a:extLst>
              <a:ext uri="{FF2B5EF4-FFF2-40B4-BE49-F238E27FC236}">
                <a16:creationId xmlns:a16="http://schemas.microsoft.com/office/drawing/2014/main" id="{B3C8C5EA-BA5A-5649-386C-E16D14E0B6BE}"/>
              </a:ext>
            </a:extLst>
          </p:cNvPr>
          <p:cNvSpPr>
            <a:spLocks noGrp="1"/>
          </p:cNvSpPr>
          <p:nvPr>
            <p:ph type="title"/>
          </p:nvPr>
        </p:nvSpPr>
        <p:spPr>
          <a:xfrm>
            <a:off x="202131" y="140563"/>
            <a:ext cx="8476356" cy="579576"/>
          </a:xfrm>
        </p:spPr>
        <p:txBody>
          <a:bodyPr lIns="68580" tIns="34290" rIns="68580" bIns="34290" anchor="t"/>
          <a:lstStyle/>
          <a:p>
            <a:r>
              <a:rPr lang="en-US" sz="2250" dirty="0">
                <a:latin typeface="Calibri"/>
                <a:cs typeface="Calibri"/>
              </a:rPr>
              <a:t>Performance Evaluation with Intel HiBench Workloads - Standalone</a:t>
            </a:r>
            <a:endParaRPr lang="en-US" sz="2250" dirty="0"/>
          </a:p>
        </p:txBody>
      </p:sp>
      <p:pic>
        <p:nvPicPr>
          <p:cNvPr id="7" name="Picture 6" descr="Chart, bar chart&#10;&#10;Description automatically generated">
            <a:extLst>
              <a:ext uri="{FF2B5EF4-FFF2-40B4-BE49-F238E27FC236}">
                <a16:creationId xmlns:a16="http://schemas.microsoft.com/office/drawing/2014/main" id="{98BF9DBF-1BA4-7D4B-8EC2-80760561F5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033090"/>
            <a:ext cx="2920677" cy="2033245"/>
          </a:xfrm>
          <a:prstGeom prst="rect">
            <a:avLst/>
          </a:prstGeom>
        </p:spPr>
      </p:pic>
      <p:pic>
        <p:nvPicPr>
          <p:cNvPr id="9" name="Picture 8" descr="Chart, bar chart&#10;&#10;Description automatically generated">
            <a:extLst>
              <a:ext uri="{FF2B5EF4-FFF2-40B4-BE49-F238E27FC236}">
                <a16:creationId xmlns:a16="http://schemas.microsoft.com/office/drawing/2014/main" id="{118832E0-0A81-3C5F-A1E2-772DD1D217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20105" y="1066935"/>
            <a:ext cx="3090486" cy="1999400"/>
          </a:xfrm>
          <a:prstGeom prst="rect">
            <a:avLst/>
          </a:prstGeom>
        </p:spPr>
      </p:pic>
      <p:sp>
        <p:nvSpPr>
          <p:cNvPr id="10" name="TextBox 9">
            <a:extLst>
              <a:ext uri="{FF2B5EF4-FFF2-40B4-BE49-F238E27FC236}">
                <a16:creationId xmlns:a16="http://schemas.microsoft.com/office/drawing/2014/main" id="{C3BADD42-2950-4776-EC5E-3071D741F5EA}"/>
              </a:ext>
            </a:extLst>
          </p:cNvPr>
          <p:cNvSpPr txBox="1"/>
          <p:nvPr/>
        </p:nvSpPr>
        <p:spPr bwMode="auto">
          <a:xfrm>
            <a:off x="320040" y="916407"/>
            <a:ext cx="2491140" cy="247440"/>
          </a:xfrm>
          <a:prstGeom prst="rect">
            <a:avLst/>
          </a:prstGeom>
          <a:noFill/>
          <a:ln w="12700" cap="sq">
            <a:noFill/>
            <a:miter lim="800000"/>
            <a:headEnd type="none" w="sm" len="sm"/>
            <a:tailEnd type="none" w="sm" len="sm"/>
          </a:ln>
        </p:spPr>
        <p:txBody>
          <a:bodyPr wrap="square" rtlCol="0">
            <a:spAutoFit/>
          </a:bodyPr>
          <a:lstStyle/>
          <a:p>
            <a:pPr algn="ctr" eaLnBrk="0" hangingPunct="0">
              <a:lnSpc>
                <a:spcPct val="120000"/>
              </a:lnSpc>
            </a:pPr>
            <a:r>
              <a:rPr lang="en-US" sz="900" dirty="0">
                <a:solidFill>
                  <a:schemeClr val="bg2"/>
                </a:solidFill>
                <a:latin typeface="+mn-lt"/>
              </a:rPr>
              <a:t>Intel HiBench ML Workloads - </a:t>
            </a:r>
            <a:r>
              <a:rPr lang="en-US" sz="900" dirty="0">
                <a:solidFill>
                  <a:srgbClr val="FF0000"/>
                </a:solidFill>
                <a:latin typeface="+mn-lt"/>
              </a:rPr>
              <a:t>Frontera</a:t>
            </a:r>
            <a:endParaRPr lang="en-US" sz="900" dirty="0">
              <a:solidFill>
                <a:srgbClr val="FF0000"/>
              </a:solidFill>
              <a:latin typeface="+mn-lt"/>
              <a:cs typeface="Arial" pitchFamily="34" charset="0"/>
              <a:hlinkClick r:id="rId5">
                <a:extLst>
                  <a:ext uri="{A12FA001-AC4F-418D-AE19-62706E023703}">
                    <ahyp:hlinkClr xmlns:ahyp="http://schemas.microsoft.com/office/drawing/2018/hyperlinkcolor" val="tx"/>
                  </a:ext>
                </a:extLst>
              </a:hlinkClick>
            </a:endParaRPr>
          </a:p>
        </p:txBody>
      </p:sp>
      <p:sp>
        <p:nvSpPr>
          <p:cNvPr id="11" name="TextBox 10">
            <a:extLst>
              <a:ext uri="{FF2B5EF4-FFF2-40B4-BE49-F238E27FC236}">
                <a16:creationId xmlns:a16="http://schemas.microsoft.com/office/drawing/2014/main" id="{BD534338-8FF7-C04F-56E9-356E1EF013F8}"/>
              </a:ext>
            </a:extLst>
          </p:cNvPr>
          <p:cNvSpPr txBox="1"/>
          <p:nvPr/>
        </p:nvSpPr>
        <p:spPr bwMode="auto">
          <a:xfrm>
            <a:off x="3347028" y="912663"/>
            <a:ext cx="2685214" cy="247440"/>
          </a:xfrm>
          <a:prstGeom prst="rect">
            <a:avLst/>
          </a:prstGeom>
          <a:noFill/>
          <a:ln w="12700" cap="sq">
            <a:noFill/>
            <a:miter lim="800000"/>
            <a:headEnd type="none" w="sm" len="sm"/>
            <a:tailEnd type="none" w="sm" len="sm"/>
          </a:ln>
        </p:spPr>
        <p:txBody>
          <a:bodyPr wrap="square" rtlCol="0">
            <a:spAutoFit/>
          </a:bodyPr>
          <a:lstStyle/>
          <a:p>
            <a:pPr algn="ctr" eaLnBrk="0" hangingPunct="0">
              <a:lnSpc>
                <a:spcPct val="120000"/>
              </a:lnSpc>
            </a:pPr>
            <a:r>
              <a:rPr lang="en-US" sz="900" dirty="0">
                <a:solidFill>
                  <a:schemeClr val="bg2"/>
                </a:solidFill>
                <a:latin typeface="+mn-lt"/>
              </a:rPr>
              <a:t>Intel HiBench Micro/Graph Workloads - </a:t>
            </a:r>
            <a:r>
              <a:rPr lang="en-US" sz="900" dirty="0">
                <a:solidFill>
                  <a:srgbClr val="FF0000"/>
                </a:solidFill>
                <a:latin typeface="+mn-lt"/>
              </a:rPr>
              <a:t>Frontera</a:t>
            </a:r>
            <a:endParaRPr lang="en-US" sz="900" dirty="0">
              <a:solidFill>
                <a:srgbClr val="FF0000"/>
              </a:solidFill>
              <a:latin typeface="+mn-lt"/>
              <a:cs typeface="Arial" pitchFamily="34" charset="0"/>
              <a:hlinkClick r:id="rId5">
                <a:extLst>
                  <a:ext uri="{A12FA001-AC4F-418D-AE19-62706E023703}">
                    <ahyp:hlinkClr xmlns:ahyp="http://schemas.microsoft.com/office/drawing/2018/hyperlinkcolor" val="tx"/>
                  </a:ext>
                </a:extLst>
              </a:hlinkClick>
            </a:endParaRPr>
          </a:p>
        </p:txBody>
      </p:sp>
      <p:sp>
        <p:nvSpPr>
          <p:cNvPr id="12" name="TextBox 11">
            <a:extLst>
              <a:ext uri="{FF2B5EF4-FFF2-40B4-BE49-F238E27FC236}">
                <a16:creationId xmlns:a16="http://schemas.microsoft.com/office/drawing/2014/main" id="{D8C115DA-54A7-AA10-6479-14E4A26A0B79}"/>
              </a:ext>
            </a:extLst>
          </p:cNvPr>
          <p:cNvSpPr txBox="1"/>
          <p:nvPr/>
        </p:nvSpPr>
        <p:spPr bwMode="auto">
          <a:xfrm>
            <a:off x="6388241" y="916409"/>
            <a:ext cx="2713187" cy="247440"/>
          </a:xfrm>
          <a:prstGeom prst="rect">
            <a:avLst/>
          </a:prstGeom>
          <a:noFill/>
          <a:ln w="12700" cap="sq">
            <a:noFill/>
            <a:miter lim="800000"/>
            <a:headEnd type="none" w="sm" len="sm"/>
            <a:tailEnd type="none" w="sm" len="sm"/>
          </a:ln>
        </p:spPr>
        <p:txBody>
          <a:bodyPr wrap="square" rtlCol="0">
            <a:spAutoFit/>
          </a:bodyPr>
          <a:lstStyle/>
          <a:p>
            <a:pPr algn="ctr" eaLnBrk="0" hangingPunct="0">
              <a:lnSpc>
                <a:spcPct val="120000"/>
              </a:lnSpc>
            </a:pPr>
            <a:r>
              <a:rPr lang="en-US" sz="900" dirty="0">
                <a:solidFill>
                  <a:schemeClr val="bg2"/>
                </a:solidFill>
                <a:latin typeface="+mn-lt"/>
              </a:rPr>
              <a:t>Intel HiBench Micro/ML Workloads - </a:t>
            </a:r>
            <a:r>
              <a:rPr lang="en-US" sz="900" dirty="0">
                <a:solidFill>
                  <a:srgbClr val="FF0000"/>
                </a:solidFill>
                <a:latin typeface="+mn-lt"/>
              </a:rPr>
              <a:t>Stampede2</a:t>
            </a:r>
            <a:endParaRPr lang="en-US" sz="900" dirty="0">
              <a:solidFill>
                <a:srgbClr val="FF0000"/>
              </a:solidFill>
              <a:latin typeface="+mn-lt"/>
              <a:cs typeface="Arial" pitchFamily="34" charset="0"/>
              <a:hlinkClick r:id="rId5">
                <a:extLst>
                  <a:ext uri="{A12FA001-AC4F-418D-AE19-62706E023703}">
                    <ahyp:hlinkClr xmlns:ahyp="http://schemas.microsoft.com/office/drawing/2018/hyperlinkcolor" val="tx"/>
                  </a:ext>
                </a:extLst>
              </a:hlinkClick>
            </a:endParaRPr>
          </a:p>
        </p:txBody>
      </p:sp>
      <p:sp>
        <p:nvSpPr>
          <p:cNvPr id="15" name="TextBox 14">
            <a:extLst>
              <a:ext uri="{FF2B5EF4-FFF2-40B4-BE49-F238E27FC236}">
                <a16:creationId xmlns:a16="http://schemas.microsoft.com/office/drawing/2014/main" id="{D3A34F7A-87DC-3014-0A68-2FFA13980E0A}"/>
              </a:ext>
            </a:extLst>
          </p:cNvPr>
          <p:cNvSpPr txBox="1"/>
          <p:nvPr/>
        </p:nvSpPr>
        <p:spPr bwMode="auto">
          <a:xfrm>
            <a:off x="315071" y="2981661"/>
            <a:ext cx="8358447" cy="1712777"/>
          </a:xfrm>
          <a:prstGeom prst="rect">
            <a:avLst/>
          </a:prstGeom>
          <a:noFill/>
          <a:ln w="12700" cap="sq">
            <a:noFill/>
            <a:miter lim="800000"/>
            <a:headEnd type="none" w="sm" len="sm"/>
            <a:tailEnd type="none" w="sm" len="sm"/>
          </a:ln>
        </p:spPr>
        <p:txBody>
          <a:bodyPr wrap="square" lIns="68580" tIns="34290" rIns="68580" bIns="34290" rtlCol="0" anchor="t">
            <a:spAutoFit/>
          </a:bodyPr>
          <a:lstStyle/>
          <a:p>
            <a:pPr marL="285274" indent="-285274" eaLnBrk="0" hangingPunct="0">
              <a:lnSpc>
                <a:spcPct val="120000"/>
              </a:lnSpc>
              <a:buFont typeface="Arial" panose="020B0604020202020204" pitchFamily="34" charset="0"/>
              <a:buChar char="•"/>
            </a:pPr>
            <a:r>
              <a:rPr lang="en-US" sz="1500" b="0" dirty="0">
                <a:latin typeface="+mn-lt"/>
              </a:rPr>
              <a:t>This evaluation was done on the TACC Frontera (IB) and the TACC Stampede2 (OPA) Systems with the standalone cluster manager</a:t>
            </a:r>
            <a:endParaRPr lang="en-US" sz="1200" dirty="0"/>
          </a:p>
          <a:p>
            <a:pPr marL="285274" indent="-285274" eaLnBrk="0" hangingPunct="0">
              <a:lnSpc>
                <a:spcPct val="120000"/>
              </a:lnSpc>
              <a:buFont typeface="Arial" panose="020B0604020202020204" pitchFamily="34" charset="0"/>
              <a:buChar char="•"/>
            </a:pPr>
            <a:r>
              <a:rPr lang="en-US" sz="1500" b="0" dirty="0">
                <a:latin typeface="+mn-lt"/>
              </a:rPr>
              <a:t>This illustrates the portability of MPI4Spark on different interconnects</a:t>
            </a:r>
            <a:endParaRPr lang="en-US" sz="1500" b="0" dirty="0">
              <a:latin typeface="+mn-lt"/>
              <a:cs typeface="Calibri"/>
            </a:endParaRPr>
          </a:p>
          <a:p>
            <a:pPr marL="285274" indent="-285274" eaLnBrk="0" hangingPunct="0">
              <a:lnSpc>
                <a:spcPct val="120000"/>
              </a:lnSpc>
              <a:buFont typeface="Arial" panose="020B0604020202020204" pitchFamily="34" charset="0"/>
              <a:buChar char="•"/>
            </a:pPr>
            <a:r>
              <a:rPr lang="en-US" sz="1500" b="0" dirty="0">
                <a:latin typeface="+mn-lt"/>
              </a:rPr>
              <a:t>We see a speed-up for the LR machine learning workload on Stampede2 of about </a:t>
            </a:r>
            <a:r>
              <a:rPr lang="en-US" sz="1500" dirty="0">
                <a:solidFill>
                  <a:schemeClr val="tx2"/>
                </a:solidFill>
                <a:latin typeface="+mn-lt"/>
              </a:rPr>
              <a:t>2.2x</a:t>
            </a:r>
            <a:endParaRPr lang="en-US" sz="1500" dirty="0">
              <a:solidFill>
                <a:schemeClr val="tx2"/>
              </a:solidFill>
              <a:latin typeface="+mn-lt"/>
              <a:cs typeface="Calibri"/>
            </a:endParaRPr>
          </a:p>
          <a:p>
            <a:pPr marL="285274" indent="-285274" eaLnBrk="0" hangingPunct="0">
              <a:lnSpc>
                <a:spcPct val="120000"/>
              </a:lnSpc>
              <a:buFont typeface="Arial" panose="020B0604020202020204" pitchFamily="34" charset="0"/>
              <a:buChar char="•"/>
            </a:pPr>
            <a:r>
              <a:rPr lang="en-US" sz="1500" b="0" dirty="0">
                <a:latin typeface="+mn-lt"/>
              </a:rPr>
              <a:t>Speed-ups for the LDA machine learning workload on Frontera are </a:t>
            </a:r>
            <a:r>
              <a:rPr lang="en-US" sz="1500" dirty="0">
                <a:solidFill>
                  <a:schemeClr val="tx2"/>
                </a:solidFill>
                <a:latin typeface="+mn-lt"/>
              </a:rPr>
              <a:t>1.7x</a:t>
            </a:r>
            <a:r>
              <a:rPr lang="en-US" sz="1500" b="0" dirty="0">
                <a:latin typeface="+mn-lt"/>
              </a:rPr>
              <a:t> and </a:t>
            </a:r>
            <a:r>
              <a:rPr lang="en-US" sz="1500" dirty="0">
                <a:solidFill>
                  <a:schemeClr val="tx2"/>
                </a:solidFill>
                <a:latin typeface="+mn-lt"/>
              </a:rPr>
              <a:t>1.66x</a:t>
            </a:r>
            <a:r>
              <a:rPr lang="en-US" sz="1500" b="0" dirty="0">
                <a:latin typeface="+mn-lt"/>
              </a:rPr>
              <a:t> compared with IPoIB and RDMA, respectively</a:t>
            </a:r>
            <a:endParaRPr lang="en-US" sz="1500" b="0" dirty="0">
              <a:latin typeface="+mn-lt"/>
              <a:cs typeface="Calibri"/>
            </a:endParaRPr>
          </a:p>
        </p:txBody>
      </p:sp>
      <p:sp>
        <p:nvSpPr>
          <p:cNvPr id="2" name="TextBox 1">
            <a:extLst>
              <a:ext uri="{FF2B5EF4-FFF2-40B4-BE49-F238E27FC236}">
                <a16:creationId xmlns:a16="http://schemas.microsoft.com/office/drawing/2014/main" id="{33A99000-A2B5-D9BA-B5EA-15A4685A4738}"/>
              </a:ext>
            </a:extLst>
          </p:cNvPr>
          <p:cNvSpPr txBox="1"/>
          <p:nvPr/>
        </p:nvSpPr>
        <p:spPr bwMode="auto">
          <a:xfrm>
            <a:off x="385381" y="639308"/>
            <a:ext cx="2480987" cy="299184"/>
          </a:xfrm>
          <a:prstGeom prst="rect">
            <a:avLst/>
          </a:prstGeom>
          <a:solidFill>
            <a:srgbClr val="FFFF00"/>
          </a:solidFill>
          <a:ln w="12700" cap="sq">
            <a:noFill/>
            <a:miter lim="800000"/>
            <a:headEnd type="none" w="sm" len="sm"/>
            <a:tailEnd type="none" w="sm" len="sm"/>
          </a:ln>
        </p:spPr>
        <p:txBody>
          <a:bodyPr wrap="square" rtlCol="0">
            <a:spAutoFit/>
          </a:bodyPr>
          <a:lstStyle/>
          <a:p>
            <a:pPr eaLnBrk="0" hangingPunct="0">
              <a:lnSpc>
                <a:spcPct val="120000"/>
              </a:lnSpc>
            </a:pPr>
            <a:r>
              <a:rPr lang="en-US" sz="1200" b="0" dirty="0">
                <a:latin typeface="+mn-lt"/>
              </a:rPr>
              <a:t>1.4x on average than RDMA-Spark </a:t>
            </a:r>
          </a:p>
        </p:txBody>
      </p:sp>
      <p:sp>
        <p:nvSpPr>
          <p:cNvPr id="13" name="Text Box 8">
            <a:extLst>
              <a:ext uri="{FF2B5EF4-FFF2-40B4-BE49-F238E27FC236}">
                <a16:creationId xmlns:a16="http://schemas.microsoft.com/office/drawing/2014/main" id="{84B16FDD-00B5-CCFC-FE00-BAFD03C3EB5A}"/>
              </a:ext>
            </a:extLst>
          </p:cNvPr>
          <p:cNvSpPr txBox="1">
            <a:spLocks noChangeArrowheads="1"/>
          </p:cNvSpPr>
          <p:nvPr/>
        </p:nvSpPr>
        <p:spPr bwMode="auto">
          <a:xfrm>
            <a:off x="148500" y="4580265"/>
            <a:ext cx="8254968" cy="438899"/>
          </a:xfrm>
          <a:prstGeom prst="rect">
            <a:avLst/>
          </a:prstGeom>
          <a:noFill/>
          <a:ln w="12700" cap="sq">
            <a:noFill/>
            <a:miter lim="800000"/>
            <a:headEnd type="none" w="sm" len="sm"/>
            <a:tailEnd type="none" w="sm" len="sm"/>
          </a:ln>
        </p:spPr>
        <p:txBody>
          <a:bodyPr wrap="square" lIns="91436" tIns="45718" rIns="91436" bIns="45718">
            <a:spAutoFit/>
          </a:bodyPr>
          <a:lstStyle/>
          <a:p>
            <a:pPr>
              <a:lnSpc>
                <a:spcPct val="110000"/>
              </a:lnSpc>
              <a:spcBef>
                <a:spcPct val="50000"/>
              </a:spcBef>
            </a:pPr>
            <a:r>
              <a:rPr lang="en-US" sz="1050" b="0" dirty="0">
                <a:solidFill>
                  <a:srgbClr val="0000FF"/>
                </a:solidFill>
                <a:latin typeface="+mn-lt"/>
              </a:rPr>
              <a:t>K. Al Attar, A. Shafi, M. Abduljabbar, H. Subramoni, D. Panda, Spark Meets MPI: Towards High-Performance Communication Framework for Spark using MPI, IEEE Cluster '22, Sep 2022.</a:t>
            </a:r>
          </a:p>
        </p:txBody>
      </p:sp>
      <p:sp>
        <p:nvSpPr>
          <p:cNvPr id="14" name="TextBox 13">
            <a:extLst>
              <a:ext uri="{FF2B5EF4-FFF2-40B4-BE49-F238E27FC236}">
                <a16:creationId xmlns:a16="http://schemas.microsoft.com/office/drawing/2014/main" id="{0D5B4F69-1528-D86C-F6FF-27099F8BAB9B}"/>
              </a:ext>
            </a:extLst>
          </p:cNvPr>
          <p:cNvSpPr txBox="1"/>
          <p:nvPr/>
        </p:nvSpPr>
        <p:spPr bwMode="auto">
          <a:xfrm>
            <a:off x="3524579" y="642101"/>
            <a:ext cx="2480987" cy="299184"/>
          </a:xfrm>
          <a:prstGeom prst="rect">
            <a:avLst/>
          </a:prstGeom>
          <a:solidFill>
            <a:srgbClr val="FFFF00"/>
          </a:solidFill>
          <a:ln w="12700" cap="sq">
            <a:noFill/>
            <a:miter lim="800000"/>
            <a:headEnd type="none" w="sm" len="sm"/>
            <a:tailEnd type="none" w="sm" len="sm"/>
          </a:ln>
        </p:spPr>
        <p:txBody>
          <a:bodyPr wrap="square" rtlCol="0">
            <a:spAutoFit/>
          </a:bodyPr>
          <a:lstStyle/>
          <a:p>
            <a:pPr eaLnBrk="0" hangingPunct="0">
              <a:lnSpc>
                <a:spcPct val="120000"/>
              </a:lnSpc>
            </a:pPr>
            <a:r>
              <a:rPr lang="en-US" sz="1200" b="0" dirty="0">
                <a:latin typeface="+mn-lt"/>
              </a:rPr>
              <a:t>1.5x on average than Vanilla Spark </a:t>
            </a:r>
          </a:p>
        </p:txBody>
      </p:sp>
      <p:sp>
        <p:nvSpPr>
          <p:cNvPr id="17" name="TextBox 16">
            <a:extLst>
              <a:ext uri="{FF2B5EF4-FFF2-40B4-BE49-F238E27FC236}">
                <a16:creationId xmlns:a16="http://schemas.microsoft.com/office/drawing/2014/main" id="{A4DD1BFE-2C3F-2AC7-9FDE-01152314A5F3}"/>
              </a:ext>
            </a:extLst>
          </p:cNvPr>
          <p:cNvSpPr txBox="1"/>
          <p:nvPr/>
        </p:nvSpPr>
        <p:spPr bwMode="auto">
          <a:xfrm>
            <a:off x="3524579" y="645008"/>
            <a:ext cx="2480987" cy="299184"/>
          </a:xfrm>
          <a:prstGeom prst="rect">
            <a:avLst/>
          </a:prstGeom>
          <a:solidFill>
            <a:srgbClr val="FFFF00"/>
          </a:solidFill>
          <a:ln w="12700" cap="sq">
            <a:noFill/>
            <a:miter lim="800000"/>
            <a:headEnd type="none" w="sm" len="sm"/>
            <a:tailEnd type="none" w="sm" len="sm"/>
          </a:ln>
        </p:spPr>
        <p:txBody>
          <a:bodyPr wrap="square" rtlCol="0">
            <a:spAutoFit/>
          </a:bodyPr>
          <a:lstStyle/>
          <a:p>
            <a:pPr eaLnBrk="0" hangingPunct="0">
              <a:lnSpc>
                <a:spcPct val="120000"/>
              </a:lnSpc>
            </a:pPr>
            <a:r>
              <a:rPr lang="en-US" sz="1200" b="0" dirty="0">
                <a:latin typeface="+mn-lt"/>
              </a:rPr>
              <a:t>1.4x on average than Vanilla Spark </a:t>
            </a:r>
          </a:p>
        </p:txBody>
      </p:sp>
      <p:sp>
        <p:nvSpPr>
          <p:cNvPr id="18" name="TextBox 17">
            <a:extLst>
              <a:ext uri="{FF2B5EF4-FFF2-40B4-BE49-F238E27FC236}">
                <a16:creationId xmlns:a16="http://schemas.microsoft.com/office/drawing/2014/main" id="{101F41E5-65E1-F139-1719-D92FA319A444}"/>
              </a:ext>
            </a:extLst>
          </p:cNvPr>
          <p:cNvSpPr txBox="1"/>
          <p:nvPr/>
        </p:nvSpPr>
        <p:spPr bwMode="auto">
          <a:xfrm>
            <a:off x="6510067" y="626814"/>
            <a:ext cx="2480987" cy="299184"/>
          </a:xfrm>
          <a:prstGeom prst="rect">
            <a:avLst/>
          </a:prstGeom>
          <a:solidFill>
            <a:srgbClr val="FFFF00"/>
          </a:solidFill>
          <a:ln w="12700" cap="sq">
            <a:noFill/>
            <a:miter lim="800000"/>
            <a:headEnd type="none" w="sm" len="sm"/>
            <a:tailEnd type="none" w="sm" len="sm"/>
          </a:ln>
        </p:spPr>
        <p:txBody>
          <a:bodyPr wrap="square" rtlCol="0">
            <a:spAutoFit/>
          </a:bodyPr>
          <a:lstStyle/>
          <a:p>
            <a:pPr eaLnBrk="0" hangingPunct="0">
              <a:lnSpc>
                <a:spcPct val="120000"/>
              </a:lnSpc>
            </a:pPr>
            <a:r>
              <a:rPr lang="en-US" sz="1200" b="0" dirty="0">
                <a:latin typeface="+mn-lt"/>
              </a:rPr>
              <a:t>1.5x on average than Vanilla Spark </a:t>
            </a:r>
          </a:p>
        </p:txBody>
      </p:sp>
    </p:spTree>
    <p:extLst>
      <p:ext uri="{BB962C8B-B14F-4D97-AF65-F5344CB8AC3E}">
        <p14:creationId xmlns:p14="http://schemas.microsoft.com/office/powerpoint/2010/main" val="25989571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95B93E-8AEB-E947-8C81-53E19ED4D50C}"/>
              </a:ext>
            </a:extLst>
          </p:cNvPr>
          <p:cNvSpPr>
            <a:spLocks noGrp="1"/>
          </p:cNvSpPr>
          <p:nvPr>
            <p:ph type="title"/>
          </p:nvPr>
        </p:nvSpPr>
        <p:spPr>
          <a:xfrm>
            <a:off x="358822" y="96375"/>
            <a:ext cx="8096595" cy="579576"/>
          </a:xfrm>
        </p:spPr>
        <p:txBody>
          <a:bodyPr/>
          <a:lstStyle/>
          <a:p>
            <a:r>
              <a:rPr lang="en-US" dirty="0"/>
              <a:t>MPI4Dask in the Dask Architecture</a:t>
            </a:r>
          </a:p>
        </p:txBody>
      </p:sp>
      <p:sp>
        <p:nvSpPr>
          <p:cNvPr id="5" name="Rectangle 4">
            <a:extLst>
              <a:ext uri="{FF2B5EF4-FFF2-40B4-BE49-F238E27FC236}">
                <a16:creationId xmlns:a16="http://schemas.microsoft.com/office/drawing/2014/main" id="{3281910B-097E-D344-BFEF-0D242E314B14}"/>
              </a:ext>
            </a:extLst>
          </p:cNvPr>
          <p:cNvSpPr/>
          <p:nvPr/>
        </p:nvSpPr>
        <p:spPr>
          <a:xfrm>
            <a:off x="1976656" y="2276884"/>
            <a:ext cx="6557744" cy="1133067"/>
          </a:xfrm>
          <a:prstGeom prst="rect">
            <a:avLst/>
          </a:prstGeom>
          <a:solidFill>
            <a:schemeClr val="accent5">
              <a:lumMod val="20000"/>
              <a:lumOff val="80000"/>
            </a:schemeClr>
          </a:solidFill>
          <a:ln>
            <a:solidFill>
              <a:schemeClr val="tx1"/>
            </a:solidFill>
          </a:ln>
          <a:effectLst>
            <a:outerShdw blurRad="40000" dist="20000" dir="5400000" rotWithShape="0">
              <a:srgbClr val="000000">
                <a:alpha val="38000"/>
              </a:srgbClr>
            </a:outerShdw>
          </a:effectLst>
        </p:spPr>
        <p:style>
          <a:lnRef idx="1">
            <a:schemeClr val="accent3"/>
          </a:lnRef>
          <a:fillRef idx="2">
            <a:schemeClr val="accent3"/>
          </a:fillRef>
          <a:effectRef idx="1">
            <a:schemeClr val="accent3"/>
          </a:effectRef>
          <a:fontRef idx="minor">
            <a:schemeClr val="dk1"/>
          </a:fontRef>
        </p:style>
        <p:txBody>
          <a:bodyPr rtlCol="0" anchor="t" anchorCtr="0"/>
          <a:lstStyle/>
          <a:p>
            <a:r>
              <a:rPr lang="en-US" sz="1200" b="0" dirty="0"/>
              <a:t>Distributed</a:t>
            </a:r>
          </a:p>
        </p:txBody>
      </p:sp>
      <p:sp>
        <p:nvSpPr>
          <p:cNvPr id="6" name="Rectangle 5">
            <a:extLst>
              <a:ext uri="{FF2B5EF4-FFF2-40B4-BE49-F238E27FC236}">
                <a16:creationId xmlns:a16="http://schemas.microsoft.com/office/drawing/2014/main" id="{787513B6-6F08-7147-82FB-A34CB33B68C8}"/>
              </a:ext>
            </a:extLst>
          </p:cNvPr>
          <p:cNvSpPr/>
          <p:nvPr/>
        </p:nvSpPr>
        <p:spPr>
          <a:xfrm>
            <a:off x="2166491" y="2524044"/>
            <a:ext cx="1867651" cy="269881"/>
          </a:xfrm>
          <a:prstGeom prst="rect">
            <a:avLst/>
          </a:prstGeom>
          <a:solidFill>
            <a:schemeClr val="accent5">
              <a:lumMod val="60000"/>
              <a:lumOff val="40000"/>
            </a:schemeClr>
          </a:solidFill>
          <a:ln>
            <a:solidFill>
              <a:schemeClr val="tx1"/>
            </a:solidFill>
          </a:ln>
          <a:effectLst>
            <a:outerShdw blurRad="40000" dist="20000" dir="5400000" rotWithShape="0">
              <a:srgbClr val="000000">
                <a:alpha val="38000"/>
              </a:srgb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b="0" dirty="0"/>
              <a:t>Scheduler</a:t>
            </a:r>
          </a:p>
        </p:txBody>
      </p:sp>
      <p:sp>
        <p:nvSpPr>
          <p:cNvPr id="7" name="Rectangle 6">
            <a:extLst>
              <a:ext uri="{FF2B5EF4-FFF2-40B4-BE49-F238E27FC236}">
                <a16:creationId xmlns:a16="http://schemas.microsoft.com/office/drawing/2014/main" id="{AE141BCD-9BC5-F145-B866-6018713F86A4}"/>
              </a:ext>
            </a:extLst>
          </p:cNvPr>
          <p:cNvSpPr/>
          <p:nvPr/>
        </p:nvSpPr>
        <p:spPr>
          <a:xfrm>
            <a:off x="4287145" y="2524044"/>
            <a:ext cx="1867651" cy="269882"/>
          </a:xfrm>
          <a:prstGeom prst="rect">
            <a:avLst/>
          </a:prstGeom>
          <a:solidFill>
            <a:schemeClr val="accent5">
              <a:lumMod val="60000"/>
              <a:lumOff val="40000"/>
            </a:schemeClr>
          </a:solidFill>
          <a:ln>
            <a:solidFill>
              <a:schemeClr val="tx1"/>
            </a:solidFill>
          </a:ln>
          <a:effectLst>
            <a:outerShdw blurRad="40000" dist="20000" dir="5400000" rotWithShape="0">
              <a:srgbClr val="000000">
                <a:alpha val="38000"/>
              </a:srgb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b="0" dirty="0"/>
              <a:t>Worker</a:t>
            </a:r>
          </a:p>
        </p:txBody>
      </p:sp>
      <p:sp>
        <p:nvSpPr>
          <p:cNvPr id="8" name="Rectangle 7">
            <a:extLst>
              <a:ext uri="{FF2B5EF4-FFF2-40B4-BE49-F238E27FC236}">
                <a16:creationId xmlns:a16="http://schemas.microsoft.com/office/drawing/2014/main" id="{324BBD79-1774-654C-B995-4E590E372017}"/>
              </a:ext>
            </a:extLst>
          </p:cNvPr>
          <p:cNvSpPr/>
          <p:nvPr/>
        </p:nvSpPr>
        <p:spPr>
          <a:xfrm>
            <a:off x="6407800" y="2524044"/>
            <a:ext cx="1867651" cy="269882"/>
          </a:xfrm>
          <a:prstGeom prst="rect">
            <a:avLst/>
          </a:prstGeom>
          <a:solidFill>
            <a:schemeClr val="accent5">
              <a:lumMod val="60000"/>
              <a:lumOff val="40000"/>
            </a:schemeClr>
          </a:solidFill>
          <a:ln>
            <a:solidFill>
              <a:schemeClr val="tx1"/>
            </a:solidFill>
          </a:ln>
          <a:effectLst>
            <a:outerShdw blurRad="40000" dist="20000" dir="5400000" rotWithShape="0">
              <a:srgbClr val="000000">
                <a:alpha val="38000"/>
              </a:srgb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b="0" dirty="0"/>
              <a:t>Client</a:t>
            </a:r>
          </a:p>
        </p:txBody>
      </p:sp>
      <p:sp>
        <p:nvSpPr>
          <p:cNvPr id="9" name="Rectangle 8">
            <a:extLst>
              <a:ext uri="{FF2B5EF4-FFF2-40B4-BE49-F238E27FC236}">
                <a16:creationId xmlns:a16="http://schemas.microsoft.com/office/drawing/2014/main" id="{D217BD40-8A63-A947-9FE2-2FCD2C807083}"/>
              </a:ext>
            </a:extLst>
          </p:cNvPr>
          <p:cNvSpPr/>
          <p:nvPr/>
        </p:nvSpPr>
        <p:spPr>
          <a:xfrm>
            <a:off x="2146415" y="2920003"/>
            <a:ext cx="6204436" cy="419058"/>
          </a:xfrm>
          <a:prstGeom prst="rect">
            <a:avLst/>
          </a:prstGeom>
          <a:solidFill>
            <a:schemeClr val="accent6">
              <a:lumMod val="20000"/>
              <a:lumOff val="80000"/>
            </a:schemeClr>
          </a:solidFill>
          <a:ln w="38100">
            <a:solidFill>
              <a:srgbClr val="FF0000"/>
            </a:solidFill>
          </a:ln>
          <a:effectLst>
            <a:outerShdw blurRad="40000" dist="20000" dir="5400000" rotWithShape="0">
              <a:srgbClr val="000000">
                <a:alpha val="38000"/>
              </a:srgbClr>
            </a:outerShdw>
          </a:effectLst>
        </p:spPr>
        <p:style>
          <a:lnRef idx="1">
            <a:schemeClr val="accent3"/>
          </a:lnRef>
          <a:fillRef idx="2">
            <a:schemeClr val="accent3"/>
          </a:fillRef>
          <a:effectRef idx="1">
            <a:schemeClr val="accent3"/>
          </a:effectRef>
          <a:fontRef idx="minor">
            <a:schemeClr val="dk1"/>
          </a:fontRef>
        </p:style>
        <p:txBody>
          <a:bodyPr rtlCol="0" anchor="b" anchorCtr="0"/>
          <a:lstStyle/>
          <a:p>
            <a:r>
              <a:rPr lang="en-US" sz="1200" b="0" dirty="0"/>
              <a:t>Comm Layer</a:t>
            </a:r>
          </a:p>
        </p:txBody>
      </p:sp>
      <p:sp>
        <p:nvSpPr>
          <p:cNvPr id="10" name="Rectangle 9">
            <a:extLst>
              <a:ext uri="{FF2B5EF4-FFF2-40B4-BE49-F238E27FC236}">
                <a16:creationId xmlns:a16="http://schemas.microsoft.com/office/drawing/2014/main" id="{50152AC9-FD16-3B4F-860D-78E642E6D62D}"/>
              </a:ext>
            </a:extLst>
          </p:cNvPr>
          <p:cNvSpPr/>
          <p:nvPr/>
        </p:nvSpPr>
        <p:spPr>
          <a:xfrm>
            <a:off x="3666857" y="2982805"/>
            <a:ext cx="1260648" cy="246965"/>
          </a:xfrm>
          <a:prstGeom prst="rect">
            <a:avLst/>
          </a:prstGeom>
          <a:solidFill>
            <a:schemeClr val="accent6">
              <a:lumMod val="60000"/>
              <a:lumOff val="40000"/>
            </a:schemeClr>
          </a:solidFill>
          <a:ln>
            <a:solidFill>
              <a:schemeClr val="tx1"/>
            </a:solidFill>
          </a:ln>
          <a:effectLst>
            <a:outerShdw blurRad="40000" dist="20000" dir="5400000" rotWithShape="0">
              <a:srgbClr val="000000">
                <a:alpha val="38000"/>
              </a:srgb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b="0" dirty="0"/>
              <a:t>tcp.py</a:t>
            </a:r>
          </a:p>
        </p:txBody>
      </p:sp>
      <p:sp>
        <p:nvSpPr>
          <p:cNvPr id="11" name="Rectangle 10">
            <a:extLst>
              <a:ext uri="{FF2B5EF4-FFF2-40B4-BE49-F238E27FC236}">
                <a16:creationId xmlns:a16="http://schemas.microsoft.com/office/drawing/2014/main" id="{3616C0F4-85BE-6C44-A39C-91DF98FDEE04}"/>
              </a:ext>
            </a:extLst>
          </p:cNvPr>
          <p:cNvSpPr/>
          <p:nvPr/>
        </p:nvSpPr>
        <p:spPr>
          <a:xfrm>
            <a:off x="5188722" y="2980209"/>
            <a:ext cx="1302580" cy="246965"/>
          </a:xfrm>
          <a:prstGeom prst="rect">
            <a:avLst/>
          </a:prstGeom>
          <a:solidFill>
            <a:schemeClr val="accent6">
              <a:lumMod val="60000"/>
              <a:lumOff val="40000"/>
            </a:schemeClr>
          </a:solidFill>
          <a:ln>
            <a:solidFill>
              <a:schemeClr val="tx1"/>
            </a:solidFill>
          </a:ln>
          <a:effectLst>
            <a:outerShdw blurRad="40000" dist="20000" dir="5400000" rotWithShape="0">
              <a:srgbClr val="000000">
                <a:alpha val="38000"/>
              </a:srgb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b="0" dirty="0"/>
              <a:t>ucx.py</a:t>
            </a:r>
          </a:p>
        </p:txBody>
      </p:sp>
      <p:sp>
        <p:nvSpPr>
          <p:cNvPr id="12" name="Rectangle 11">
            <a:extLst>
              <a:ext uri="{FF2B5EF4-FFF2-40B4-BE49-F238E27FC236}">
                <a16:creationId xmlns:a16="http://schemas.microsoft.com/office/drawing/2014/main" id="{5F31BEDF-D919-A84D-83E7-AED2C0509936}"/>
              </a:ext>
            </a:extLst>
          </p:cNvPr>
          <p:cNvSpPr/>
          <p:nvPr/>
        </p:nvSpPr>
        <p:spPr>
          <a:xfrm>
            <a:off x="633904" y="4624184"/>
            <a:ext cx="1221631" cy="309767"/>
          </a:xfrm>
          <a:prstGeom prst="rect">
            <a:avLst/>
          </a:prstGeom>
          <a:solidFill>
            <a:schemeClr val="accent5">
              <a:lumMod val="20000"/>
              <a:lumOff val="80000"/>
            </a:schemeClr>
          </a:solidFill>
          <a:ln>
            <a:solidFill>
              <a:schemeClr val="tx1"/>
            </a:solidFill>
          </a:ln>
          <a:effectLst>
            <a:outerShdw blurRad="40000" dist="20000" dir="5400000" rotWithShape="0">
              <a:srgbClr val="000000">
                <a:alpha val="38000"/>
              </a:srgbClr>
            </a:outerShdw>
          </a:effectLst>
        </p:spPr>
        <p:style>
          <a:lnRef idx="1">
            <a:schemeClr val="accent3"/>
          </a:lnRef>
          <a:fillRef idx="2">
            <a:schemeClr val="accent3"/>
          </a:fillRef>
          <a:effectRef idx="1">
            <a:schemeClr val="accent3"/>
          </a:effectRef>
          <a:fontRef idx="minor">
            <a:schemeClr val="dk1"/>
          </a:fontRef>
        </p:style>
        <p:txBody>
          <a:bodyPr rtlCol="0" anchor="ctr" anchorCtr="0"/>
          <a:lstStyle/>
          <a:p>
            <a:pPr algn="ctr"/>
            <a:r>
              <a:rPr lang="en-US" sz="1200" b="0" dirty="0"/>
              <a:t>Laptops/</a:t>
            </a:r>
          </a:p>
          <a:p>
            <a:pPr algn="ctr"/>
            <a:r>
              <a:rPr lang="en-US" sz="1200" b="0" dirty="0"/>
              <a:t>Desktops</a:t>
            </a:r>
          </a:p>
        </p:txBody>
      </p:sp>
      <p:sp>
        <p:nvSpPr>
          <p:cNvPr id="13" name="Rectangle 12">
            <a:extLst>
              <a:ext uri="{FF2B5EF4-FFF2-40B4-BE49-F238E27FC236}">
                <a16:creationId xmlns:a16="http://schemas.microsoft.com/office/drawing/2014/main" id="{8D0C1F4E-F2E0-8141-B5E6-232267CB4D92}"/>
              </a:ext>
            </a:extLst>
          </p:cNvPr>
          <p:cNvSpPr/>
          <p:nvPr/>
        </p:nvSpPr>
        <p:spPr>
          <a:xfrm>
            <a:off x="2056142" y="1737021"/>
            <a:ext cx="1922002" cy="300275"/>
          </a:xfrm>
          <a:prstGeom prst="rect">
            <a:avLst/>
          </a:prstGeom>
          <a:solidFill>
            <a:schemeClr val="accent2">
              <a:lumMod val="20000"/>
              <a:lumOff val="80000"/>
            </a:schemeClr>
          </a:solidFill>
          <a:ln>
            <a:solidFill>
              <a:schemeClr val="tx1"/>
            </a:solidFill>
          </a:ln>
          <a:effectLst>
            <a:outerShdw blurRad="40000" dist="20000" dir="5400000" rotWithShape="0">
              <a:srgbClr val="000000">
                <a:alpha val="38000"/>
              </a:srgb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b="0" dirty="0"/>
              <a:t>Dask-MPI</a:t>
            </a:r>
          </a:p>
        </p:txBody>
      </p:sp>
      <p:sp>
        <p:nvSpPr>
          <p:cNvPr id="14" name="Rectangle 13">
            <a:extLst>
              <a:ext uri="{FF2B5EF4-FFF2-40B4-BE49-F238E27FC236}">
                <a16:creationId xmlns:a16="http://schemas.microsoft.com/office/drawing/2014/main" id="{F422E42D-B1DC-6946-9371-BC0B8899C972}"/>
              </a:ext>
            </a:extLst>
          </p:cNvPr>
          <p:cNvSpPr/>
          <p:nvPr/>
        </p:nvSpPr>
        <p:spPr>
          <a:xfrm>
            <a:off x="4243689" y="1741899"/>
            <a:ext cx="1922002" cy="295740"/>
          </a:xfrm>
          <a:prstGeom prst="rect">
            <a:avLst/>
          </a:prstGeom>
          <a:solidFill>
            <a:schemeClr val="accent2">
              <a:lumMod val="20000"/>
              <a:lumOff val="80000"/>
            </a:schemeClr>
          </a:solidFill>
          <a:ln>
            <a:solidFill>
              <a:schemeClr val="tx1"/>
            </a:solidFill>
          </a:ln>
          <a:effectLst>
            <a:outerShdw blurRad="40000" dist="20000" dir="5400000" rotWithShape="0">
              <a:srgbClr val="000000">
                <a:alpha val="38000"/>
              </a:srgb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b="0" dirty="0"/>
              <a:t>Dask-CUDA</a:t>
            </a:r>
          </a:p>
        </p:txBody>
      </p:sp>
      <p:sp>
        <p:nvSpPr>
          <p:cNvPr id="15" name="Rectangle 14">
            <a:extLst>
              <a:ext uri="{FF2B5EF4-FFF2-40B4-BE49-F238E27FC236}">
                <a16:creationId xmlns:a16="http://schemas.microsoft.com/office/drawing/2014/main" id="{C7C6D1D7-939E-514E-AEAC-2472A2CD0DCD}"/>
              </a:ext>
            </a:extLst>
          </p:cNvPr>
          <p:cNvSpPr/>
          <p:nvPr/>
        </p:nvSpPr>
        <p:spPr>
          <a:xfrm>
            <a:off x="6428849" y="1750464"/>
            <a:ext cx="1922002" cy="287176"/>
          </a:xfrm>
          <a:prstGeom prst="rect">
            <a:avLst/>
          </a:prstGeom>
          <a:solidFill>
            <a:schemeClr val="accent2">
              <a:lumMod val="20000"/>
              <a:lumOff val="80000"/>
            </a:schemeClr>
          </a:solidFill>
          <a:ln>
            <a:solidFill>
              <a:schemeClr val="tx1"/>
            </a:solidFill>
          </a:ln>
          <a:effectLst>
            <a:outerShdw blurRad="40000" dist="20000" dir="5400000" rotWithShape="0">
              <a:srgbClr val="000000">
                <a:alpha val="38000"/>
              </a:srgb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b="0" dirty="0"/>
              <a:t>Dask-Jobqueue</a:t>
            </a:r>
          </a:p>
        </p:txBody>
      </p:sp>
      <p:sp>
        <p:nvSpPr>
          <p:cNvPr id="16" name="Rectangle 15">
            <a:extLst>
              <a:ext uri="{FF2B5EF4-FFF2-40B4-BE49-F238E27FC236}">
                <a16:creationId xmlns:a16="http://schemas.microsoft.com/office/drawing/2014/main" id="{EE22F83F-9B2C-3B43-BAFF-C0699C25EE6A}"/>
              </a:ext>
            </a:extLst>
          </p:cNvPr>
          <p:cNvSpPr/>
          <p:nvPr/>
        </p:nvSpPr>
        <p:spPr>
          <a:xfrm>
            <a:off x="562371" y="589839"/>
            <a:ext cx="7972030" cy="915040"/>
          </a:xfrm>
          <a:prstGeom prst="rect">
            <a:avLst/>
          </a:prstGeom>
          <a:solidFill>
            <a:schemeClr val="accent5">
              <a:lumMod val="20000"/>
              <a:lumOff val="80000"/>
            </a:schemeClr>
          </a:solidFill>
          <a:ln>
            <a:solidFill>
              <a:schemeClr val="tx1"/>
            </a:solidFill>
          </a:ln>
          <a:effectLst>
            <a:outerShdw blurRad="40000" dist="20000" dir="5400000" rotWithShape="0">
              <a:srgbClr val="000000">
                <a:alpha val="38000"/>
              </a:srgbClr>
            </a:outerShdw>
          </a:effectLst>
        </p:spPr>
        <p:style>
          <a:lnRef idx="1">
            <a:schemeClr val="accent3"/>
          </a:lnRef>
          <a:fillRef idx="2">
            <a:schemeClr val="accent3"/>
          </a:fillRef>
          <a:effectRef idx="1">
            <a:schemeClr val="accent3"/>
          </a:effectRef>
          <a:fontRef idx="minor">
            <a:schemeClr val="dk1"/>
          </a:fontRef>
        </p:style>
        <p:txBody>
          <a:bodyPr rtlCol="0" anchor="t" anchorCtr="0"/>
          <a:lstStyle/>
          <a:p>
            <a:r>
              <a:rPr lang="en-US" sz="1200" b="0" dirty="0"/>
              <a:t>Dask</a:t>
            </a:r>
          </a:p>
        </p:txBody>
      </p:sp>
      <p:sp>
        <p:nvSpPr>
          <p:cNvPr id="17" name="Rectangle 16">
            <a:extLst>
              <a:ext uri="{FF2B5EF4-FFF2-40B4-BE49-F238E27FC236}">
                <a16:creationId xmlns:a16="http://schemas.microsoft.com/office/drawing/2014/main" id="{1DE24A8E-79E7-C445-8C89-6477B9EC017C}"/>
              </a:ext>
            </a:extLst>
          </p:cNvPr>
          <p:cNvSpPr/>
          <p:nvPr/>
        </p:nvSpPr>
        <p:spPr>
          <a:xfrm>
            <a:off x="1307666" y="686413"/>
            <a:ext cx="1175943" cy="436827"/>
          </a:xfrm>
          <a:prstGeom prst="rect">
            <a:avLst/>
          </a:prstGeom>
          <a:solidFill>
            <a:schemeClr val="accent5">
              <a:lumMod val="60000"/>
              <a:lumOff val="40000"/>
            </a:schemeClr>
          </a:solidFill>
          <a:ln>
            <a:solidFill>
              <a:schemeClr val="tx1"/>
            </a:solidFill>
          </a:ln>
          <a:effectLst>
            <a:outerShdw blurRad="40000" dist="20000" dir="5400000" rotWithShape="0">
              <a:srgbClr val="000000">
                <a:alpha val="38000"/>
              </a:srgb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b="0" dirty="0"/>
              <a:t>Dask Bag</a:t>
            </a:r>
          </a:p>
        </p:txBody>
      </p:sp>
      <p:sp>
        <p:nvSpPr>
          <p:cNvPr id="18" name="Rectangle 17">
            <a:extLst>
              <a:ext uri="{FF2B5EF4-FFF2-40B4-BE49-F238E27FC236}">
                <a16:creationId xmlns:a16="http://schemas.microsoft.com/office/drawing/2014/main" id="{42D1ACF5-14C8-9C48-98BC-8EA47F8B0F1F}"/>
              </a:ext>
            </a:extLst>
          </p:cNvPr>
          <p:cNvSpPr/>
          <p:nvPr/>
        </p:nvSpPr>
        <p:spPr>
          <a:xfrm>
            <a:off x="2781512" y="683447"/>
            <a:ext cx="1175943" cy="436827"/>
          </a:xfrm>
          <a:prstGeom prst="rect">
            <a:avLst/>
          </a:prstGeom>
          <a:solidFill>
            <a:schemeClr val="accent5">
              <a:lumMod val="60000"/>
              <a:lumOff val="40000"/>
            </a:schemeClr>
          </a:solidFill>
          <a:ln>
            <a:solidFill>
              <a:schemeClr val="tx1"/>
            </a:solidFill>
          </a:ln>
          <a:effectLst>
            <a:outerShdw blurRad="40000" dist="20000" dir="5400000" rotWithShape="0">
              <a:srgbClr val="000000">
                <a:alpha val="38000"/>
              </a:srgb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b="0" dirty="0"/>
              <a:t>Dask Array</a:t>
            </a:r>
          </a:p>
        </p:txBody>
      </p:sp>
      <p:sp>
        <p:nvSpPr>
          <p:cNvPr id="19" name="Rectangle 18">
            <a:extLst>
              <a:ext uri="{FF2B5EF4-FFF2-40B4-BE49-F238E27FC236}">
                <a16:creationId xmlns:a16="http://schemas.microsoft.com/office/drawing/2014/main" id="{C04311D0-89CC-A842-9478-74DB39C28843}"/>
              </a:ext>
            </a:extLst>
          </p:cNvPr>
          <p:cNvSpPr/>
          <p:nvPr/>
        </p:nvSpPr>
        <p:spPr>
          <a:xfrm>
            <a:off x="4255357" y="683447"/>
            <a:ext cx="1175942" cy="436827"/>
          </a:xfrm>
          <a:prstGeom prst="rect">
            <a:avLst/>
          </a:prstGeom>
          <a:solidFill>
            <a:schemeClr val="accent5">
              <a:lumMod val="60000"/>
              <a:lumOff val="40000"/>
            </a:schemeClr>
          </a:solidFill>
          <a:ln>
            <a:solidFill>
              <a:schemeClr val="tx1"/>
            </a:solidFill>
          </a:ln>
          <a:effectLst>
            <a:outerShdw blurRad="40000" dist="20000" dir="5400000" rotWithShape="0">
              <a:srgbClr val="000000">
                <a:alpha val="38000"/>
              </a:srgb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b="0" dirty="0"/>
              <a:t>Dask DataFrame</a:t>
            </a:r>
          </a:p>
        </p:txBody>
      </p:sp>
      <p:sp>
        <p:nvSpPr>
          <p:cNvPr id="20" name="Rectangle 19">
            <a:extLst>
              <a:ext uri="{FF2B5EF4-FFF2-40B4-BE49-F238E27FC236}">
                <a16:creationId xmlns:a16="http://schemas.microsoft.com/office/drawing/2014/main" id="{08F99FE7-704D-6548-9C9B-957C50ADED71}"/>
              </a:ext>
            </a:extLst>
          </p:cNvPr>
          <p:cNvSpPr/>
          <p:nvPr/>
        </p:nvSpPr>
        <p:spPr>
          <a:xfrm>
            <a:off x="5729202" y="683447"/>
            <a:ext cx="1175942" cy="436827"/>
          </a:xfrm>
          <a:prstGeom prst="rect">
            <a:avLst/>
          </a:prstGeom>
          <a:solidFill>
            <a:schemeClr val="accent5">
              <a:lumMod val="60000"/>
              <a:lumOff val="40000"/>
            </a:schemeClr>
          </a:solidFill>
          <a:ln>
            <a:solidFill>
              <a:schemeClr val="tx1"/>
            </a:solidFill>
          </a:ln>
          <a:effectLst>
            <a:outerShdw blurRad="40000" dist="20000" dir="5400000" rotWithShape="0">
              <a:srgbClr val="000000">
                <a:alpha val="38000"/>
              </a:srgb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b="0" dirty="0"/>
              <a:t>Delayed</a:t>
            </a:r>
          </a:p>
        </p:txBody>
      </p:sp>
      <p:sp>
        <p:nvSpPr>
          <p:cNvPr id="21" name="Rectangle 20">
            <a:extLst>
              <a:ext uri="{FF2B5EF4-FFF2-40B4-BE49-F238E27FC236}">
                <a16:creationId xmlns:a16="http://schemas.microsoft.com/office/drawing/2014/main" id="{FFB39B5C-DC23-C04C-94EB-06468DA63139}"/>
              </a:ext>
            </a:extLst>
          </p:cNvPr>
          <p:cNvSpPr/>
          <p:nvPr/>
        </p:nvSpPr>
        <p:spPr>
          <a:xfrm>
            <a:off x="7201803" y="683447"/>
            <a:ext cx="1175942" cy="436827"/>
          </a:xfrm>
          <a:prstGeom prst="rect">
            <a:avLst/>
          </a:prstGeom>
          <a:solidFill>
            <a:schemeClr val="accent5">
              <a:lumMod val="60000"/>
              <a:lumOff val="40000"/>
            </a:schemeClr>
          </a:solidFill>
          <a:ln>
            <a:solidFill>
              <a:schemeClr val="tx1"/>
            </a:solidFill>
          </a:ln>
          <a:effectLst>
            <a:outerShdw blurRad="40000" dist="20000" dir="5400000" rotWithShape="0">
              <a:srgbClr val="000000">
                <a:alpha val="38000"/>
              </a:srgb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b="0" dirty="0"/>
              <a:t>Future</a:t>
            </a:r>
          </a:p>
        </p:txBody>
      </p:sp>
      <p:sp>
        <p:nvSpPr>
          <p:cNvPr id="22" name="Rectangle 21">
            <a:extLst>
              <a:ext uri="{FF2B5EF4-FFF2-40B4-BE49-F238E27FC236}">
                <a16:creationId xmlns:a16="http://schemas.microsoft.com/office/drawing/2014/main" id="{2D41346F-7096-A54B-A48D-0ACE567A101D}"/>
              </a:ext>
            </a:extLst>
          </p:cNvPr>
          <p:cNvSpPr/>
          <p:nvPr/>
        </p:nvSpPr>
        <p:spPr>
          <a:xfrm>
            <a:off x="636556" y="1198758"/>
            <a:ext cx="7779858" cy="215392"/>
          </a:xfrm>
          <a:prstGeom prst="rect">
            <a:avLst/>
          </a:prstGeom>
          <a:solidFill>
            <a:schemeClr val="accent5">
              <a:lumMod val="60000"/>
              <a:lumOff val="40000"/>
            </a:schemeClr>
          </a:solidFill>
          <a:ln>
            <a:solidFill>
              <a:schemeClr val="tx1"/>
            </a:solidFill>
          </a:ln>
          <a:effectLst>
            <a:outerShdw blurRad="40000" dist="20000" dir="5400000" rotWithShape="0">
              <a:srgbClr val="000000">
                <a:alpha val="38000"/>
              </a:srgb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b="0" dirty="0"/>
              <a:t>Task Graph</a:t>
            </a:r>
          </a:p>
        </p:txBody>
      </p:sp>
      <p:sp>
        <p:nvSpPr>
          <p:cNvPr id="23" name="Rectangle 22">
            <a:extLst>
              <a:ext uri="{FF2B5EF4-FFF2-40B4-BE49-F238E27FC236}">
                <a16:creationId xmlns:a16="http://schemas.microsoft.com/office/drawing/2014/main" id="{29948AEF-8249-5B48-A60A-EADC387FF5D4}"/>
              </a:ext>
            </a:extLst>
          </p:cNvPr>
          <p:cNvSpPr/>
          <p:nvPr/>
        </p:nvSpPr>
        <p:spPr>
          <a:xfrm>
            <a:off x="1976657" y="4624184"/>
            <a:ext cx="6557743" cy="309767"/>
          </a:xfrm>
          <a:prstGeom prst="rect">
            <a:avLst/>
          </a:prstGeom>
          <a:solidFill>
            <a:schemeClr val="accent5">
              <a:lumMod val="20000"/>
              <a:lumOff val="80000"/>
            </a:schemeClr>
          </a:solidFill>
          <a:ln>
            <a:solidFill>
              <a:schemeClr val="tx1"/>
            </a:solidFill>
          </a:ln>
          <a:effectLst>
            <a:outerShdw blurRad="40000" dist="20000" dir="5400000" rotWithShape="0">
              <a:srgbClr val="000000">
                <a:alpha val="38000"/>
              </a:srgbClr>
            </a:outerShdw>
          </a:effectLst>
        </p:spPr>
        <p:style>
          <a:lnRef idx="1">
            <a:schemeClr val="accent3"/>
          </a:lnRef>
          <a:fillRef idx="2">
            <a:schemeClr val="accent3"/>
          </a:fillRef>
          <a:effectRef idx="1">
            <a:schemeClr val="accent3"/>
          </a:effectRef>
          <a:fontRef idx="minor">
            <a:schemeClr val="dk1"/>
          </a:fontRef>
        </p:style>
        <p:txBody>
          <a:bodyPr rtlCol="0" anchor="ctr" anchorCtr="0"/>
          <a:lstStyle/>
          <a:p>
            <a:pPr algn="ctr"/>
            <a:r>
              <a:rPr lang="en-US" sz="1200" b="0" dirty="0"/>
              <a:t>High Performance Computing Hardware</a:t>
            </a:r>
          </a:p>
        </p:txBody>
      </p:sp>
      <p:cxnSp>
        <p:nvCxnSpPr>
          <p:cNvPr id="24" name="Straight Arrow Connector 23">
            <a:extLst>
              <a:ext uri="{FF2B5EF4-FFF2-40B4-BE49-F238E27FC236}">
                <a16:creationId xmlns:a16="http://schemas.microsoft.com/office/drawing/2014/main" id="{3233D38F-4769-0F41-93B2-78F82086F411}"/>
              </a:ext>
            </a:extLst>
          </p:cNvPr>
          <p:cNvCxnSpPr>
            <a:cxnSpLocks/>
            <a:endCxn id="12" idx="0"/>
          </p:cNvCxnSpPr>
          <p:nvPr/>
        </p:nvCxnSpPr>
        <p:spPr>
          <a:xfrm>
            <a:off x="1244719" y="1434702"/>
            <a:ext cx="0" cy="3189482"/>
          </a:xfrm>
          <a:prstGeom prst="straightConnector1">
            <a:avLst/>
          </a:prstGeom>
          <a:ln w="9525">
            <a:solidFill>
              <a:schemeClr val="tx1"/>
            </a:solidFill>
            <a:headEnd type="triangle"/>
            <a:tailEnd type="triangle"/>
          </a:ln>
          <a:effectLst>
            <a:outerShdw blurRad="40000" dist="23000" dir="5400000" rotWithShape="0">
              <a:srgbClr val="000000">
                <a:alpha val="35000"/>
              </a:srgbClr>
            </a:outerShdw>
          </a:effectLst>
        </p:spPr>
        <p:style>
          <a:lnRef idx="3">
            <a:schemeClr val="dk1"/>
          </a:lnRef>
          <a:fillRef idx="0">
            <a:schemeClr val="dk1"/>
          </a:fillRef>
          <a:effectRef idx="2">
            <a:schemeClr val="dk1"/>
          </a:effectRef>
          <a:fontRef idx="minor">
            <a:schemeClr val="tx1"/>
          </a:fontRef>
        </p:style>
      </p:cxnSp>
      <p:cxnSp>
        <p:nvCxnSpPr>
          <p:cNvPr id="25" name="Straight Arrow Connector 24">
            <a:extLst>
              <a:ext uri="{FF2B5EF4-FFF2-40B4-BE49-F238E27FC236}">
                <a16:creationId xmlns:a16="http://schemas.microsoft.com/office/drawing/2014/main" id="{DE30239E-F779-AB47-B5BA-972868C34E5B}"/>
              </a:ext>
            </a:extLst>
          </p:cNvPr>
          <p:cNvCxnSpPr>
            <a:cxnSpLocks/>
            <a:stCxn id="14" idx="2"/>
          </p:cNvCxnSpPr>
          <p:nvPr/>
        </p:nvCxnSpPr>
        <p:spPr>
          <a:xfrm>
            <a:off x="5204690" y="2037640"/>
            <a:ext cx="0" cy="229311"/>
          </a:xfrm>
          <a:prstGeom prst="straightConnector1">
            <a:avLst/>
          </a:prstGeom>
          <a:ln w="9525">
            <a:solidFill>
              <a:schemeClr val="tx1"/>
            </a:solidFill>
            <a:headEnd type="triangle"/>
            <a:tailEnd type="triangle"/>
          </a:ln>
          <a:effectLst>
            <a:outerShdw blurRad="40000" dist="23000" dir="5400000" rotWithShape="0">
              <a:srgbClr val="000000">
                <a:alpha val="35000"/>
              </a:srgbClr>
            </a:outerShdw>
          </a:effectLst>
        </p:spPr>
        <p:style>
          <a:lnRef idx="3">
            <a:schemeClr val="dk1"/>
          </a:lnRef>
          <a:fillRef idx="0">
            <a:schemeClr val="dk1"/>
          </a:fillRef>
          <a:effectRef idx="2">
            <a:schemeClr val="dk1"/>
          </a:effectRef>
          <a:fontRef idx="minor">
            <a:schemeClr val="tx1"/>
          </a:fontRef>
        </p:style>
      </p:cxnSp>
      <p:cxnSp>
        <p:nvCxnSpPr>
          <p:cNvPr id="26" name="Straight Arrow Connector 25">
            <a:extLst>
              <a:ext uri="{FF2B5EF4-FFF2-40B4-BE49-F238E27FC236}">
                <a16:creationId xmlns:a16="http://schemas.microsoft.com/office/drawing/2014/main" id="{1956F0F6-86EF-8B4E-83DE-D711704AF937}"/>
              </a:ext>
            </a:extLst>
          </p:cNvPr>
          <p:cNvCxnSpPr>
            <a:cxnSpLocks/>
            <a:stCxn id="15" idx="2"/>
          </p:cNvCxnSpPr>
          <p:nvPr/>
        </p:nvCxnSpPr>
        <p:spPr>
          <a:xfrm>
            <a:off x="7389849" y="2037639"/>
            <a:ext cx="0" cy="222126"/>
          </a:xfrm>
          <a:prstGeom prst="straightConnector1">
            <a:avLst/>
          </a:prstGeom>
          <a:ln w="9525">
            <a:solidFill>
              <a:schemeClr val="tx1"/>
            </a:solidFill>
            <a:headEnd type="triangle"/>
            <a:tailEnd type="triangle"/>
          </a:ln>
          <a:effectLst>
            <a:outerShdw blurRad="40000" dist="23000" dir="5400000" rotWithShape="0">
              <a:srgbClr val="000000">
                <a:alpha val="35000"/>
              </a:srgbClr>
            </a:outerShdw>
          </a:effectLst>
        </p:spPr>
        <p:style>
          <a:lnRef idx="3">
            <a:schemeClr val="dk1"/>
          </a:lnRef>
          <a:fillRef idx="0">
            <a:schemeClr val="dk1"/>
          </a:fillRef>
          <a:effectRef idx="2">
            <a:schemeClr val="dk1"/>
          </a:effectRef>
          <a:fontRef idx="minor">
            <a:schemeClr val="tx1"/>
          </a:fontRef>
        </p:style>
      </p:cxnSp>
      <p:cxnSp>
        <p:nvCxnSpPr>
          <p:cNvPr id="27" name="Straight Arrow Connector 26">
            <a:extLst>
              <a:ext uri="{FF2B5EF4-FFF2-40B4-BE49-F238E27FC236}">
                <a16:creationId xmlns:a16="http://schemas.microsoft.com/office/drawing/2014/main" id="{364B4F6A-C070-F84B-BF51-8B11BD0410B6}"/>
              </a:ext>
            </a:extLst>
          </p:cNvPr>
          <p:cNvCxnSpPr>
            <a:cxnSpLocks/>
            <a:endCxn id="13" idx="0"/>
          </p:cNvCxnSpPr>
          <p:nvPr/>
        </p:nvCxnSpPr>
        <p:spPr>
          <a:xfrm>
            <a:off x="3017142" y="1504880"/>
            <a:ext cx="0" cy="232141"/>
          </a:xfrm>
          <a:prstGeom prst="straightConnector1">
            <a:avLst/>
          </a:prstGeom>
          <a:ln w="9525">
            <a:solidFill>
              <a:schemeClr val="tx1"/>
            </a:solidFill>
            <a:headEnd type="triangle"/>
            <a:tailEnd type="triangle"/>
          </a:ln>
          <a:effectLst>
            <a:outerShdw blurRad="40000" dist="23000" dir="5400000" rotWithShape="0">
              <a:srgbClr val="000000">
                <a:alpha val="35000"/>
              </a:srgbClr>
            </a:outerShdw>
          </a:effectLst>
        </p:spPr>
        <p:style>
          <a:lnRef idx="3">
            <a:schemeClr val="dk1"/>
          </a:lnRef>
          <a:fillRef idx="0">
            <a:schemeClr val="dk1"/>
          </a:fillRef>
          <a:effectRef idx="2">
            <a:schemeClr val="dk1"/>
          </a:effectRef>
          <a:fontRef idx="minor">
            <a:schemeClr val="tx1"/>
          </a:fontRef>
        </p:style>
      </p:cxnSp>
      <p:cxnSp>
        <p:nvCxnSpPr>
          <p:cNvPr id="28" name="Straight Arrow Connector 27">
            <a:extLst>
              <a:ext uri="{FF2B5EF4-FFF2-40B4-BE49-F238E27FC236}">
                <a16:creationId xmlns:a16="http://schemas.microsoft.com/office/drawing/2014/main" id="{9223BCE6-6086-0047-B7C1-7E96BA2B03FE}"/>
              </a:ext>
            </a:extLst>
          </p:cNvPr>
          <p:cNvCxnSpPr>
            <a:cxnSpLocks/>
            <a:endCxn id="14" idx="0"/>
          </p:cNvCxnSpPr>
          <p:nvPr/>
        </p:nvCxnSpPr>
        <p:spPr>
          <a:xfrm>
            <a:off x="5204690" y="1504879"/>
            <a:ext cx="0" cy="237020"/>
          </a:xfrm>
          <a:prstGeom prst="straightConnector1">
            <a:avLst/>
          </a:prstGeom>
          <a:ln w="9525">
            <a:solidFill>
              <a:schemeClr val="tx1"/>
            </a:solidFill>
            <a:headEnd type="triangle"/>
            <a:tailEnd type="triangle"/>
          </a:ln>
          <a:effectLst>
            <a:outerShdw blurRad="40000" dist="23000" dir="5400000" rotWithShape="0">
              <a:srgbClr val="000000">
                <a:alpha val="35000"/>
              </a:srgbClr>
            </a:outerShdw>
          </a:effectLst>
        </p:spPr>
        <p:style>
          <a:lnRef idx="3">
            <a:schemeClr val="dk1"/>
          </a:lnRef>
          <a:fillRef idx="0">
            <a:schemeClr val="dk1"/>
          </a:fillRef>
          <a:effectRef idx="2">
            <a:schemeClr val="dk1"/>
          </a:effectRef>
          <a:fontRef idx="minor">
            <a:schemeClr val="tx1"/>
          </a:fontRef>
        </p:style>
      </p:cxnSp>
      <p:cxnSp>
        <p:nvCxnSpPr>
          <p:cNvPr id="29" name="Straight Arrow Connector 28">
            <a:extLst>
              <a:ext uri="{FF2B5EF4-FFF2-40B4-BE49-F238E27FC236}">
                <a16:creationId xmlns:a16="http://schemas.microsoft.com/office/drawing/2014/main" id="{DC015E09-CA51-984D-9B10-61B6825FC273}"/>
              </a:ext>
            </a:extLst>
          </p:cNvPr>
          <p:cNvCxnSpPr>
            <a:cxnSpLocks/>
            <a:endCxn id="15" idx="0"/>
          </p:cNvCxnSpPr>
          <p:nvPr/>
        </p:nvCxnSpPr>
        <p:spPr>
          <a:xfrm>
            <a:off x="7389849" y="1504880"/>
            <a:ext cx="0" cy="245584"/>
          </a:xfrm>
          <a:prstGeom prst="straightConnector1">
            <a:avLst/>
          </a:prstGeom>
          <a:ln w="9525">
            <a:solidFill>
              <a:schemeClr val="tx1"/>
            </a:solidFill>
            <a:headEnd type="triangle"/>
            <a:tailEnd type="triangle"/>
          </a:ln>
          <a:effectLst>
            <a:outerShdw blurRad="40000" dist="23000" dir="5400000" rotWithShape="0">
              <a:srgbClr val="000000">
                <a:alpha val="35000"/>
              </a:srgbClr>
            </a:outerShdw>
          </a:effectLst>
        </p:spPr>
        <p:style>
          <a:lnRef idx="3">
            <a:schemeClr val="dk1"/>
          </a:lnRef>
          <a:fillRef idx="0">
            <a:schemeClr val="dk1"/>
          </a:fillRef>
          <a:effectRef idx="2">
            <a:schemeClr val="dk1"/>
          </a:effectRef>
          <a:fontRef idx="minor">
            <a:schemeClr val="tx1"/>
          </a:fontRef>
        </p:style>
      </p:cxnSp>
      <p:cxnSp>
        <p:nvCxnSpPr>
          <p:cNvPr id="30" name="Straight Arrow Connector 29">
            <a:extLst>
              <a:ext uri="{FF2B5EF4-FFF2-40B4-BE49-F238E27FC236}">
                <a16:creationId xmlns:a16="http://schemas.microsoft.com/office/drawing/2014/main" id="{6FA5C1BC-D20C-6F44-A940-D735D68F2121}"/>
              </a:ext>
            </a:extLst>
          </p:cNvPr>
          <p:cNvCxnSpPr>
            <a:cxnSpLocks/>
            <a:stCxn id="13" idx="2"/>
          </p:cNvCxnSpPr>
          <p:nvPr/>
        </p:nvCxnSpPr>
        <p:spPr>
          <a:xfrm>
            <a:off x="3017142" y="2037296"/>
            <a:ext cx="0" cy="229655"/>
          </a:xfrm>
          <a:prstGeom prst="straightConnector1">
            <a:avLst/>
          </a:prstGeom>
          <a:ln w="9525">
            <a:solidFill>
              <a:schemeClr val="tx1"/>
            </a:solidFill>
            <a:headEnd type="triangle"/>
            <a:tailEnd type="triangle"/>
          </a:ln>
          <a:effectLst>
            <a:outerShdw blurRad="40000" dist="23000" dir="5400000" rotWithShape="0">
              <a:srgbClr val="000000">
                <a:alpha val="35000"/>
              </a:srgbClr>
            </a:outerShdw>
          </a:effectLst>
        </p:spPr>
        <p:style>
          <a:lnRef idx="3">
            <a:schemeClr val="dk1"/>
          </a:lnRef>
          <a:fillRef idx="0">
            <a:schemeClr val="dk1"/>
          </a:fillRef>
          <a:effectRef idx="2">
            <a:schemeClr val="dk1"/>
          </a:effectRef>
          <a:fontRef idx="minor">
            <a:schemeClr val="tx1"/>
          </a:fontRef>
        </p:style>
      </p:cxnSp>
      <p:sp>
        <p:nvSpPr>
          <p:cNvPr id="31" name="Rectangle 30">
            <a:extLst>
              <a:ext uri="{FF2B5EF4-FFF2-40B4-BE49-F238E27FC236}">
                <a16:creationId xmlns:a16="http://schemas.microsoft.com/office/drawing/2014/main" id="{8F008EEA-3461-F248-9517-53279F69FB95}"/>
              </a:ext>
            </a:extLst>
          </p:cNvPr>
          <p:cNvSpPr/>
          <p:nvPr/>
        </p:nvSpPr>
        <p:spPr>
          <a:xfrm>
            <a:off x="5209687" y="3537869"/>
            <a:ext cx="1260648" cy="334977"/>
          </a:xfrm>
          <a:prstGeom prst="rect">
            <a:avLst/>
          </a:prstGeom>
          <a:solidFill>
            <a:schemeClr val="accent5">
              <a:lumMod val="20000"/>
              <a:lumOff val="80000"/>
            </a:schemeClr>
          </a:solidFill>
          <a:ln>
            <a:solidFill>
              <a:schemeClr val="tx1"/>
            </a:solidFill>
          </a:ln>
          <a:effectLst>
            <a:outerShdw blurRad="40000" dist="20000" dir="5400000" rotWithShape="0">
              <a:srgbClr val="000000">
                <a:alpha val="38000"/>
              </a:srgb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b="0" dirty="0"/>
              <a:t>UCX-Py </a:t>
            </a:r>
          </a:p>
          <a:p>
            <a:pPr algn="ctr"/>
            <a:r>
              <a:rPr lang="en-US" sz="1100" b="0" dirty="0"/>
              <a:t>(Cython wrappers)</a:t>
            </a:r>
            <a:endParaRPr lang="en-US" sz="1200" b="0" dirty="0"/>
          </a:p>
        </p:txBody>
      </p:sp>
      <p:sp>
        <p:nvSpPr>
          <p:cNvPr id="32" name="Rectangle 31">
            <a:extLst>
              <a:ext uri="{FF2B5EF4-FFF2-40B4-BE49-F238E27FC236}">
                <a16:creationId xmlns:a16="http://schemas.microsoft.com/office/drawing/2014/main" id="{10835943-9D3A-F84A-89EF-21C32756C9DC}"/>
              </a:ext>
            </a:extLst>
          </p:cNvPr>
          <p:cNvSpPr/>
          <p:nvPr/>
        </p:nvSpPr>
        <p:spPr>
          <a:xfrm>
            <a:off x="3666857" y="4086900"/>
            <a:ext cx="1260648" cy="309766"/>
          </a:xfrm>
          <a:prstGeom prst="rect">
            <a:avLst/>
          </a:prstGeom>
          <a:solidFill>
            <a:schemeClr val="accent5">
              <a:lumMod val="20000"/>
              <a:lumOff val="80000"/>
            </a:schemeClr>
          </a:solidFill>
          <a:ln>
            <a:solidFill>
              <a:schemeClr val="tx1"/>
            </a:solidFill>
          </a:ln>
          <a:effectLst>
            <a:outerShdw blurRad="40000" dist="20000" dir="5400000" rotWithShape="0">
              <a:srgbClr val="000000">
                <a:alpha val="38000"/>
              </a:srgb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b="0" dirty="0"/>
              <a:t>TCP</a:t>
            </a:r>
          </a:p>
        </p:txBody>
      </p:sp>
      <p:sp>
        <p:nvSpPr>
          <p:cNvPr id="33" name="Rectangle 32">
            <a:extLst>
              <a:ext uri="{FF2B5EF4-FFF2-40B4-BE49-F238E27FC236}">
                <a16:creationId xmlns:a16="http://schemas.microsoft.com/office/drawing/2014/main" id="{E38C5843-25A0-FD46-A03D-C00ABF7BE505}"/>
              </a:ext>
            </a:extLst>
          </p:cNvPr>
          <p:cNvSpPr/>
          <p:nvPr/>
        </p:nvSpPr>
        <p:spPr>
          <a:xfrm>
            <a:off x="5212006" y="4090785"/>
            <a:ext cx="1260648" cy="309766"/>
          </a:xfrm>
          <a:prstGeom prst="rect">
            <a:avLst/>
          </a:prstGeom>
          <a:solidFill>
            <a:schemeClr val="accent5">
              <a:lumMod val="20000"/>
              <a:lumOff val="80000"/>
            </a:schemeClr>
          </a:solidFill>
          <a:ln>
            <a:solidFill>
              <a:schemeClr val="tx1"/>
            </a:solidFill>
          </a:ln>
          <a:effectLst>
            <a:outerShdw blurRad="40000" dist="20000" dir="5400000" rotWithShape="0">
              <a:srgbClr val="000000">
                <a:alpha val="38000"/>
              </a:srgb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b="0" dirty="0"/>
              <a:t>UCX</a:t>
            </a:r>
          </a:p>
        </p:txBody>
      </p:sp>
      <p:cxnSp>
        <p:nvCxnSpPr>
          <p:cNvPr id="34" name="Straight Arrow Connector 33">
            <a:extLst>
              <a:ext uri="{FF2B5EF4-FFF2-40B4-BE49-F238E27FC236}">
                <a16:creationId xmlns:a16="http://schemas.microsoft.com/office/drawing/2014/main" id="{98A56C12-0D1D-8248-B735-1397D40F332B}"/>
              </a:ext>
            </a:extLst>
          </p:cNvPr>
          <p:cNvCxnSpPr>
            <a:cxnSpLocks/>
            <a:stCxn id="10" idx="2"/>
            <a:endCxn id="32" idx="0"/>
          </p:cNvCxnSpPr>
          <p:nvPr/>
        </p:nvCxnSpPr>
        <p:spPr>
          <a:xfrm>
            <a:off x="4297181" y="3229769"/>
            <a:ext cx="0" cy="857130"/>
          </a:xfrm>
          <a:prstGeom prst="straightConnector1">
            <a:avLst/>
          </a:prstGeom>
          <a:ln w="9525">
            <a:solidFill>
              <a:schemeClr val="tx1"/>
            </a:solidFill>
            <a:headEnd type="triangle"/>
            <a:tailEnd type="triangle"/>
          </a:ln>
          <a:effectLst>
            <a:outerShdw blurRad="40000" dist="23000" dir="5400000" rotWithShape="0">
              <a:srgbClr val="000000">
                <a:alpha val="35000"/>
              </a:srgbClr>
            </a:outerShdw>
          </a:effectLst>
        </p:spPr>
        <p:style>
          <a:lnRef idx="3">
            <a:schemeClr val="dk1"/>
          </a:lnRef>
          <a:fillRef idx="0">
            <a:schemeClr val="dk1"/>
          </a:fillRef>
          <a:effectRef idx="2">
            <a:schemeClr val="dk1"/>
          </a:effectRef>
          <a:fontRef idx="minor">
            <a:schemeClr val="tx1"/>
          </a:fontRef>
        </p:style>
      </p:cxnSp>
      <p:cxnSp>
        <p:nvCxnSpPr>
          <p:cNvPr id="37" name="Straight Arrow Connector 36">
            <a:extLst>
              <a:ext uri="{FF2B5EF4-FFF2-40B4-BE49-F238E27FC236}">
                <a16:creationId xmlns:a16="http://schemas.microsoft.com/office/drawing/2014/main" id="{06C3430A-C4DE-3C49-9D50-C6D0EA63D550}"/>
              </a:ext>
            </a:extLst>
          </p:cNvPr>
          <p:cNvCxnSpPr>
            <a:cxnSpLocks/>
            <a:stCxn id="32" idx="2"/>
          </p:cNvCxnSpPr>
          <p:nvPr/>
        </p:nvCxnSpPr>
        <p:spPr>
          <a:xfrm>
            <a:off x="4297181" y="4396665"/>
            <a:ext cx="0" cy="239278"/>
          </a:xfrm>
          <a:prstGeom prst="straightConnector1">
            <a:avLst/>
          </a:prstGeom>
          <a:ln w="9525">
            <a:solidFill>
              <a:schemeClr val="tx1"/>
            </a:solidFill>
            <a:headEnd type="triangle"/>
            <a:tailEnd type="triangle"/>
          </a:ln>
          <a:effectLst>
            <a:outerShdw blurRad="40000" dist="23000" dir="5400000" rotWithShape="0">
              <a:srgbClr val="000000">
                <a:alpha val="35000"/>
              </a:srgbClr>
            </a:outerShdw>
          </a:effectLst>
        </p:spPr>
        <p:style>
          <a:lnRef idx="3">
            <a:schemeClr val="dk1"/>
          </a:lnRef>
          <a:fillRef idx="0">
            <a:schemeClr val="dk1"/>
          </a:fillRef>
          <a:effectRef idx="2">
            <a:schemeClr val="dk1"/>
          </a:effectRef>
          <a:fontRef idx="minor">
            <a:schemeClr val="tx1"/>
          </a:fontRef>
        </p:style>
      </p:cxnSp>
      <p:cxnSp>
        <p:nvCxnSpPr>
          <p:cNvPr id="38" name="Straight Arrow Connector 37">
            <a:extLst>
              <a:ext uri="{FF2B5EF4-FFF2-40B4-BE49-F238E27FC236}">
                <a16:creationId xmlns:a16="http://schemas.microsoft.com/office/drawing/2014/main" id="{518A05AA-143E-A947-8BF1-94CF3107FBE2}"/>
              </a:ext>
            </a:extLst>
          </p:cNvPr>
          <p:cNvCxnSpPr>
            <a:cxnSpLocks/>
            <a:stCxn id="33" idx="2"/>
          </p:cNvCxnSpPr>
          <p:nvPr/>
        </p:nvCxnSpPr>
        <p:spPr>
          <a:xfrm>
            <a:off x="5842330" y="4400551"/>
            <a:ext cx="0" cy="235393"/>
          </a:xfrm>
          <a:prstGeom prst="straightConnector1">
            <a:avLst/>
          </a:prstGeom>
          <a:ln w="9525">
            <a:solidFill>
              <a:schemeClr val="tx1"/>
            </a:solidFill>
            <a:headEnd type="triangle"/>
            <a:tailEnd type="triangle"/>
          </a:ln>
          <a:effectLst>
            <a:outerShdw blurRad="40000" dist="23000" dir="5400000" rotWithShape="0">
              <a:srgbClr val="000000">
                <a:alpha val="35000"/>
              </a:srgbClr>
            </a:outerShdw>
          </a:effectLst>
        </p:spPr>
        <p:style>
          <a:lnRef idx="3">
            <a:schemeClr val="dk1"/>
          </a:lnRef>
          <a:fillRef idx="0">
            <a:schemeClr val="dk1"/>
          </a:fillRef>
          <a:effectRef idx="2">
            <a:schemeClr val="dk1"/>
          </a:effectRef>
          <a:fontRef idx="minor">
            <a:schemeClr val="tx1"/>
          </a:fontRef>
        </p:style>
      </p:cxnSp>
      <p:sp>
        <p:nvSpPr>
          <p:cNvPr id="39" name="Rectangle 38">
            <a:extLst>
              <a:ext uri="{FF2B5EF4-FFF2-40B4-BE49-F238E27FC236}">
                <a16:creationId xmlns:a16="http://schemas.microsoft.com/office/drawing/2014/main" id="{8F008649-CD9F-5C43-84AE-96F5C0BCD80A}"/>
              </a:ext>
            </a:extLst>
          </p:cNvPr>
          <p:cNvSpPr/>
          <p:nvPr/>
        </p:nvSpPr>
        <p:spPr>
          <a:xfrm>
            <a:off x="6762837" y="2988869"/>
            <a:ext cx="1404070" cy="246966"/>
          </a:xfrm>
          <a:prstGeom prst="rect">
            <a:avLst/>
          </a:prstGeom>
          <a:solidFill>
            <a:srgbClr val="FFFF00"/>
          </a:solidFill>
          <a:ln>
            <a:solidFill>
              <a:schemeClr val="tx1"/>
            </a:solidFill>
          </a:ln>
          <a:effectLst>
            <a:outerShdw blurRad="40000" dist="20000" dir="5400000" rotWithShape="0">
              <a:srgbClr val="000000">
                <a:alpha val="38000"/>
              </a:srgb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b="0" dirty="0"/>
              <a:t>MPI4Dask</a:t>
            </a:r>
          </a:p>
        </p:txBody>
      </p:sp>
      <p:sp>
        <p:nvSpPr>
          <p:cNvPr id="40" name="Rectangle 39">
            <a:extLst>
              <a:ext uri="{FF2B5EF4-FFF2-40B4-BE49-F238E27FC236}">
                <a16:creationId xmlns:a16="http://schemas.microsoft.com/office/drawing/2014/main" id="{2CE9FB11-CE54-2340-9D85-CC98B8ABD465}"/>
              </a:ext>
            </a:extLst>
          </p:cNvPr>
          <p:cNvSpPr/>
          <p:nvPr/>
        </p:nvSpPr>
        <p:spPr>
          <a:xfrm>
            <a:off x="6762836" y="3537869"/>
            <a:ext cx="1404073" cy="309766"/>
          </a:xfrm>
          <a:prstGeom prst="rect">
            <a:avLst/>
          </a:prstGeom>
          <a:solidFill>
            <a:srgbClr val="FFFF00"/>
          </a:solidFill>
          <a:ln>
            <a:solidFill>
              <a:schemeClr val="tx1"/>
            </a:solidFill>
          </a:ln>
          <a:effectLst>
            <a:outerShdw blurRad="40000" dist="20000" dir="5400000" rotWithShape="0">
              <a:srgbClr val="000000">
                <a:alpha val="38000"/>
              </a:srgb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b="0" dirty="0"/>
              <a:t>mpi4py</a:t>
            </a:r>
          </a:p>
        </p:txBody>
      </p:sp>
      <p:sp>
        <p:nvSpPr>
          <p:cNvPr id="42" name="Rectangle 41">
            <a:extLst>
              <a:ext uri="{FF2B5EF4-FFF2-40B4-BE49-F238E27FC236}">
                <a16:creationId xmlns:a16="http://schemas.microsoft.com/office/drawing/2014/main" id="{C9F9F981-7EA2-7249-A512-CCFFFF65C781}"/>
              </a:ext>
            </a:extLst>
          </p:cNvPr>
          <p:cNvSpPr/>
          <p:nvPr/>
        </p:nvSpPr>
        <p:spPr>
          <a:xfrm>
            <a:off x="6762836" y="4090785"/>
            <a:ext cx="1404070" cy="309766"/>
          </a:xfrm>
          <a:prstGeom prst="rect">
            <a:avLst/>
          </a:prstGeom>
          <a:solidFill>
            <a:srgbClr val="FFFF00"/>
          </a:solidFill>
          <a:ln>
            <a:solidFill>
              <a:schemeClr val="tx1"/>
            </a:solidFill>
          </a:ln>
          <a:effectLst>
            <a:outerShdw blurRad="40000" dist="20000" dir="5400000" rotWithShape="0">
              <a:srgbClr val="000000">
                <a:alpha val="38000"/>
              </a:srgb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b="0" dirty="0"/>
              <a:t>MVAPICH2-GDR</a:t>
            </a:r>
          </a:p>
        </p:txBody>
      </p:sp>
      <p:cxnSp>
        <p:nvCxnSpPr>
          <p:cNvPr id="44" name="Straight Arrow Connector 43">
            <a:extLst>
              <a:ext uri="{FF2B5EF4-FFF2-40B4-BE49-F238E27FC236}">
                <a16:creationId xmlns:a16="http://schemas.microsoft.com/office/drawing/2014/main" id="{682811D0-BAA8-6643-9EE4-1BFF30C68B3C}"/>
              </a:ext>
            </a:extLst>
          </p:cNvPr>
          <p:cNvCxnSpPr>
            <a:cxnSpLocks/>
            <a:stCxn id="42" idx="2"/>
          </p:cNvCxnSpPr>
          <p:nvPr/>
        </p:nvCxnSpPr>
        <p:spPr>
          <a:xfrm>
            <a:off x="7464870" y="4400551"/>
            <a:ext cx="0" cy="235393"/>
          </a:xfrm>
          <a:prstGeom prst="straightConnector1">
            <a:avLst/>
          </a:prstGeom>
          <a:ln w="9525">
            <a:solidFill>
              <a:schemeClr val="tx1"/>
            </a:solidFill>
            <a:headEnd type="triangle"/>
            <a:tailEnd type="triangle"/>
          </a:ln>
          <a:effectLst>
            <a:outerShdw blurRad="40000" dist="23000" dir="5400000" rotWithShape="0">
              <a:srgbClr val="000000">
                <a:alpha val="35000"/>
              </a:srgbClr>
            </a:outerShdw>
          </a:effectLst>
        </p:spPr>
        <p:style>
          <a:lnRef idx="3">
            <a:schemeClr val="dk1"/>
          </a:lnRef>
          <a:fillRef idx="0">
            <a:schemeClr val="dk1"/>
          </a:fillRef>
          <a:effectRef idx="2">
            <a:schemeClr val="dk1"/>
          </a:effectRef>
          <a:fontRef idx="minor">
            <a:schemeClr val="tx1"/>
          </a:fontRef>
        </p:style>
      </p:cxnSp>
      <p:cxnSp>
        <p:nvCxnSpPr>
          <p:cNvPr id="68" name="Straight Arrow Connector 67">
            <a:extLst>
              <a:ext uri="{FF2B5EF4-FFF2-40B4-BE49-F238E27FC236}">
                <a16:creationId xmlns:a16="http://schemas.microsoft.com/office/drawing/2014/main" id="{A7BAB76E-6010-F14E-AA52-C10EAACF44CD}"/>
              </a:ext>
            </a:extLst>
          </p:cNvPr>
          <p:cNvCxnSpPr>
            <a:cxnSpLocks/>
            <a:stCxn id="40" idx="2"/>
            <a:endCxn id="42" idx="0"/>
          </p:cNvCxnSpPr>
          <p:nvPr/>
        </p:nvCxnSpPr>
        <p:spPr>
          <a:xfrm flipH="1">
            <a:off x="7464871" y="3847634"/>
            <a:ext cx="2" cy="243150"/>
          </a:xfrm>
          <a:prstGeom prst="straightConnector1">
            <a:avLst/>
          </a:prstGeom>
          <a:ln w="9525">
            <a:solidFill>
              <a:schemeClr val="tx1"/>
            </a:solidFill>
            <a:headEnd type="triangle"/>
            <a:tailEnd type="triangle"/>
          </a:ln>
          <a:effectLst>
            <a:outerShdw blurRad="40000" dist="23000" dir="5400000" rotWithShape="0">
              <a:srgbClr val="000000">
                <a:alpha val="35000"/>
              </a:srgbClr>
            </a:outerShdw>
          </a:effectLst>
        </p:spPr>
        <p:style>
          <a:lnRef idx="3">
            <a:schemeClr val="dk1"/>
          </a:lnRef>
          <a:fillRef idx="0">
            <a:schemeClr val="dk1"/>
          </a:fillRef>
          <a:effectRef idx="2">
            <a:schemeClr val="dk1"/>
          </a:effectRef>
          <a:fontRef idx="minor">
            <a:schemeClr val="tx1"/>
          </a:fontRef>
        </p:style>
      </p:cxnSp>
      <p:cxnSp>
        <p:nvCxnSpPr>
          <p:cNvPr id="71" name="Straight Arrow Connector 70">
            <a:extLst>
              <a:ext uri="{FF2B5EF4-FFF2-40B4-BE49-F238E27FC236}">
                <a16:creationId xmlns:a16="http://schemas.microsoft.com/office/drawing/2014/main" id="{E5354662-528E-5841-AFA1-7BE8466486AC}"/>
              </a:ext>
            </a:extLst>
          </p:cNvPr>
          <p:cNvCxnSpPr>
            <a:cxnSpLocks/>
            <a:stCxn id="31" idx="2"/>
            <a:endCxn id="33" idx="0"/>
          </p:cNvCxnSpPr>
          <p:nvPr/>
        </p:nvCxnSpPr>
        <p:spPr>
          <a:xfrm>
            <a:off x="5840012" y="3872846"/>
            <a:ext cx="2319" cy="217939"/>
          </a:xfrm>
          <a:prstGeom prst="straightConnector1">
            <a:avLst/>
          </a:prstGeom>
          <a:ln w="9525">
            <a:solidFill>
              <a:schemeClr val="tx1"/>
            </a:solidFill>
            <a:headEnd type="triangle"/>
            <a:tailEnd type="triangle"/>
          </a:ln>
          <a:effectLst>
            <a:outerShdw blurRad="40000" dist="23000" dir="5400000" rotWithShape="0">
              <a:srgbClr val="000000">
                <a:alpha val="35000"/>
              </a:srgbClr>
            </a:outerShdw>
          </a:effectLst>
        </p:spPr>
        <p:style>
          <a:lnRef idx="3">
            <a:schemeClr val="dk1"/>
          </a:lnRef>
          <a:fillRef idx="0">
            <a:schemeClr val="dk1"/>
          </a:fillRef>
          <a:effectRef idx="2">
            <a:schemeClr val="dk1"/>
          </a:effectRef>
          <a:fontRef idx="minor">
            <a:schemeClr val="tx1"/>
          </a:fontRef>
        </p:style>
      </p:cxnSp>
      <p:cxnSp>
        <p:nvCxnSpPr>
          <p:cNvPr id="93" name="Straight Arrow Connector 92">
            <a:extLst>
              <a:ext uri="{FF2B5EF4-FFF2-40B4-BE49-F238E27FC236}">
                <a16:creationId xmlns:a16="http://schemas.microsoft.com/office/drawing/2014/main" id="{0C3B0B63-43D3-9B49-91BE-65685244DBB0}"/>
              </a:ext>
            </a:extLst>
          </p:cNvPr>
          <p:cNvCxnSpPr>
            <a:cxnSpLocks/>
            <a:stCxn id="39" idx="2"/>
            <a:endCxn id="40" idx="0"/>
          </p:cNvCxnSpPr>
          <p:nvPr/>
        </p:nvCxnSpPr>
        <p:spPr>
          <a:xfrm>
            <a:off x="7464872" y="3235836"/>
            <a:ext cx="1" cy="302033"/>
          </a:xfrm>
          <a:prstGeom prst="straightConnector1">
            <a:avLst/>
          </a:prstGeom>
          <a:ln w="9525">
            <a:solidFill>
              <a:schemeClr val="tx1"/>
            </a:solidFill>
            <a:headEnd type="triangle"/>
            <a:tailEnd type="triangle"/>
          </a:ln>
          <a:effectLst>
            <a:outerShdw blurRad="40000" dist="23000" dir="5400000" rotWithShape="0">
              <a:srgbClr val="000000">
                <a:alpha val="35000"/>
              </a:srgbClr>
            </a:outerShdw>
          </a:effectLst>
        </p:spPr>
        <p:style>
          <a:lnRef idx="3">
            <a:schemeClr val="dk1"/>
          </a:lnRef>
          <a:fillRef idx="0">
            <a:schemeClr val="dk1"/>
          </a:fillRef>
          <a:effectRef idx="2">
            <a:schemeClr val="dk1"/>
          </a:effectRef>
          <a:fontRef idx="minor">
            <a:schemeClr val="tx1"/>
          </a:fontRef>
        </p:style>
      </p:cxnSp>
      <p:cxnSp>
        <p:nvCxnSpPr>
          <p:cNvPr id="96" name="Straight Arrow Connector 95">
            <a:extLst>
              <a:ext uri="{FF2B5EF4-FFF2-40B4-BE49-F238E27FC236}">
                <a16:creationId xmlns:a16="http://schemas.microsoft.com/office/drawing/2014/main" id="{4408A84E-0BB6-EF42-8E23-57FB0E14FA22}"/>
              </a:ext>
            </a:extLst>
          </p:cNvPr>
          <p:cNvCxnSpPr>
            <a:cxnSpLocks/>
            <a:stCxn id="11" idx="2"/>
            <a:endCxn id="31" idx="0"/>
          </p:cNvCxnSpPr>
          <p:nvPr/>
        </p:nvCxnSpPr>
        <p:spPr>
          <a:xfrm>
            <a:off x="5840011" y="3227174"/>
            <a:ext cx="0" cy="310695"/>
          </a:xfrm>
          <a:prstGeom prst="straightConnector1">
            <a:avLst/>
          </a:prstGeom>
          <a:ln w="9525">
            <a:solidFill>
              <a:schemeClr val="tx1"/>
            </a:solidFill>
            <a:headEnd type="triangle"/>
            <a:tailEnd type="triangle"/>
          </a:ln>
          <a:effectLst>
            <a:outerShdw blurRad="40000" dist="23000" dir="5400000" rotWithShape="0">
              <a:srgbClr val="000000">
                <a:alpha val="35000"/>
              </a:srgbClr>
            </a:outerShdw>
          </a:effectLst>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8747536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D580F4B-CF5F-DD43-BB89-FB14E37238A3}"/>
              </a:ext>
            </a:extLst>
          </p:cNvPr>
          <p:cNvSpPr>
            <a:spLocks noGrp="1"/>
          </p:cNvSpPr>
          <p:nvPr>
            <p:ph type="title"/>
          </p:nvPr>
        </p:nvSpPr>
        <p:spPr>
          <a:xfrm>
            <a:off x="304800" y="141459"/>
            <a:ext cx="8534400" cy="579576"/>
          </a:xfrm>
        </p:spPr>
        <p:txBody>
          <a:bodyPr/>
          <a:lstStyle/>
          <a:p>
            <a:r>
              <a:rPr lang="en-US" dirty="0"/>
              <a:t>cuDF Merge (TACC Frontera GPU Subsystem)</a:t>
            </a:r>
          </a:p>
        </p:txBody>
      </p:sp>
      <p:sp>
        <p:nvSpPr>
          <p:cNvPr id="7" name="Rectangle 6">
            <a:extLst>
              <a:ext uri="{FF2B5EF4-FFF2-40B4-BE49-F238E27FC236}">
                <a16:creationId xmlns:a16="http://schemas.microsoft.com/office/drawing/2014/main" id="{834848B6-5AE4-5548-8697-1A63DF44A5C7}"/>
              </a:ext>
            </a:extLst>
          </p:cNvPr>
          <p:cNvSpPr/>
          <p:nvPr/>
        </p:nvSpPr>
        <p:spPr bwMode="auto">
          <a:xfrm>
            <a:off x="1412423" y="1041602"/>
            <a:ext cx="2334985" cy="304800"/>
          </a:xfrm>
          <a:prstGeom prst="rect">
            <a:avLst/>
          </a:prstGeom>
          <a:solidFill>
            <a:srgbClr val="FFFF00"/>
          </a:solidFill>
          <a:ln w="12700" cap="sq">
            <a:noFill/>
            <a:miter lim="800000"/>
            <a:headEnd type="none" w="sm" len="sm"/>
            <a:tailEnd type="none" w="sm" len="sm"/>
          </a:ln>
          <a:effectLst>
            <a:outerShdw blurRad="50800" dist="38100" dir="2700000" algn="tl" rotWithShape="0">
              <a:prstClr val="black">
                <a:alpha val="40000"/>
              </a:prstClr>
            </a:outerShdw>
          </a:effectLst>
        </p:spPr>
        <p:txBody>
          <a:bodyPr wrap="square" rtlCol="0" anchor="ctr">
            <a:noAutofit/>
          </a:bodyPr>
          <a:lstStyle/>
          <a:p>
            <a:pPr algn="ctr" eaLnBrk="0" hangingPunct="0">
              <a:lnSpc>
                <a:spcPct val="110000"/>
              </a:lnSpc>
              <a:spcBef>
                <a:spcPct val="20000"/>
              </a:spcBef>
            </a:pPr>
            <a:r>
              <a:rPr lang="en-US" dirty="0">
                <a:solidFill>
                  <a:schemeClr val="tx1">
                    <a:lumMod val="95000"/>
                    <a:lumOff val="5000"/>
                  </a:schemeClr>
                </a:solidFill>
                <a:latin typeface="+mj-lt"/>
              </a:rPr>
              <a:t>2.91x better on average</a:t>
            </a:r>
          </a:p>
        </p:txBody>
      </p:sp>
      <p:sp>
        <p:nvSpPr>
          <p:cNvPr id="9" name="Rectangle 8">
            <a:extLst>
              <a:ext uri="{FF2B5EF4-FFF2-40B4-BE49-F238E27FC236}">
                <a16:creationId xmlns:a16="http://schemas.microsoft.com/office/drawing/2014/main" id="{D5F441EA-C081-BF42-996C-9C39285C8BA5}"/>
              </a:ext>
            </a:extLst>
          </p:cNvPr>
          <p:cNvSpPr/>
          <p:nvPr/>
        </p:nvSpPr>
        <p:spPr bwMode="auto">
          <a:xfrm>
            <a:off x="5943601" y="1065524"/>
            <a:ext cx="2256235" cy="304800"/>
          </a:xfrm>
          <a:prstGeom prst="rect">
            <a:avLst/>
          </a:prstGeom>
          <a:solidFill>
            <a:srgbClr val="FFFF00"/>
          </a:solidFill>
          <a:ln w="12700" cap="sq">
            <a:noFill/>
            <a:miter lim="800000"/>
            <a:headEnd type="none" w="sm" len="sm"/>
            <a:tailEnd type="none" w="sm" len="sm"/>
          </a:ln>
          <a:effectLst>
            <a:outerShdw blurRad="50800" dist="38100" dir="2700000" algn="tl" rotWithShape="0">
              <a:prstClr val="black">
                <a:alpha val="40000"/>
              </a:prstClr>
            </a:outerShdw>
          </a:effectLst>
        </p:spPr>
        <p:txBody>
          <a:bodyPr wrap="square" rtlCol="0" anchor="ctr">
            <a:noAutofit/>
          </a:bodyPr>
          <a:lstStyle/>
          <a:p>
            <a:pPr algn="ctr" eaLnBrk="0" hangingPunct="0">
              <a:lnSpc>
                <a:spcPct val="110000"/>
              </a:lnSpc>
              <a:spcBef>
                <a:spcPct val="20000"/>
              </a:spcBef>
            </a:pPr>
            <a:r>
              <a:rPr lang="en-US" dirty="0">
                <a:solidFill>
                  <a:schemeClr val="tx1">
                    <a:lumMod val="95000"/>
                    <a:lumOff val="5000"/>
                  </a:schemeClr>
                </a:solidFill>
                <a:latin typeface="+mj-lt"/>
              </a:rPr>
              <a:t>2.90x better on average</a:t>
            </a:r>
          </a:p>
        </p:txBody>
      </p:sp>
      <p:sp>
        <p:nvSpPr>
          <p:cNvPr id="8" name="Rectangle 7">
            <a:extLst>
              <a:ext uri="{FF2B5EF4-FFF2-40B4-BE49-F238E27FC236}">
                <a16:creationId xmlns:a16="http://schemas.microsoft.com/office/drawing/2014/main" id="{A69FCFEC-CB6A-45F2-86B8-CE5F9AAD1FC8}"/>
              </a:ext>
            </a:extLst>
          </p:cNvPr>
          <p:cNvSpPr/>
          <p:nvPr/>
        </p:nvSpPr>
        <p:spPr>
          <a:xfrm>
            <a:off x="150313" y="4249659"/>
            <a:ext cx="4803824" cy="646331"/>
          </a:xfrm>
          <a:prstGeom prst="rect">
            <a:avLst/>
          </a:prstGeom>
        </p:spPr>
        <p:txBody>
          <a:bodyPr wrap="square">
            <a:spAutoFit/>
          </a:bodyPr>
          <a:lstStyle/>
          <a:p>
            <a:r>
              <a:rPr lang="en-US" sz="1200" dirty="0">
                <a:solidFill>
                  <a:schemeClr val="bg1">
                    <a:lumMod val="60000"/>
                    <a:lumOff val="40000"/>
                  </a:schemeClr>
                </a:solidFill>
                <a:latin typeface="+mn-lt"/>
                <a:cs typeface="Calibri" panose="020F0502020204030204" pitchFamily="34" charset="0"/>
              </a:rPr>
              <a:t>A. Shafi , J. Hashmi , H. Subramoni , and D. K. Panda, Efficient MPI-based Communication for GPU-Accelerated Dask Applications, CCGrid ‘21 https://arxiv.org/abs/2101.08878 </a:t>
            </a:r>
            <a:endParaRPr lang="en-US" dirty="0">
              <a:solidFill>
                <a:schemeClr val="bg1">
                  <a:lumMod val="60000"/>
                  <a:lumOff val="40000"/>
                </a:schemeClr>
              </a:solidFill>
              <a:latin typeface="+mn-lt"/>
              <a:cs typeface="Calibri" panose="020F0502020204030204" pitchFamily="34" charset="0"/>
            </a:endParaRPr>
          </a:p>
        </p:txBody>
      </p:sp>
      <p:pic>
        <p:nvPicPr>
          <p:cNvPr id="2054" name="Picture 6" descr="cudf exectime ri2">
            <a:extLst>
              <a:ext uri="{FF2B5EF4-FFF2-40B4-BE49-F238E27FC236}">
                <a16:creationId xmlns:a16="http://schemas.microsoft.com/office/drawing/2014/main" id="{D26C4CE7-33E0-A949-B71D-5EBC48DB30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312" y="1401830"/>
            <a:ext cx="4415424" cy="281336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udf throughout ri2">
            <a:extLst>
              <a:ext uri="{FF2B5EF4-FFF2-40B4-BE49-F238E27FC236}">
                <a16:creationId xmlns:a16="http://schemas.microsoft.com/office/drawing/2014/main" id="{DBEC54C3-EA60-1D48-BF7D-F8CD841F94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7767" y="1401829"/>
            <a:ext cx="4406743" cy="281336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161E89A-B182-B840-A6FF-73B38CCE26AF}"/>
              </a:ext>
            </a:extLst>
          </p:cNvPr>
          <p:cNvSpPr txBox="1"/>
          <p:nvPr/>
        </p:nvSpPr>
        <p:spPr bwMode="auto">
          <a:xfrm>
            <a:off x="5481129" y="4295375"/>
            <a:ext cx="3626128" cy="612638"/>
          </a:xfrm>
          <a:prstGeom prst="rect">
            <a:avLst/>
          </a:prstGeom>
          <a:noFill/>
          <a:ln w="9525">
            <a:noFill/>
            <a:miter lim="800000"/>
            <a:headEnd/>
            <a:tailEnd/>
          </a:ln>
        </p:spPr>
        <p:txBody>
          <a:bodyPr vert="horz" wrap="square" lIns="69056" tIns="34529" rIns="69056" bIns="34529" numCol="1" rtlCol="0" anchor="t" anchorCtr="0" compatLnSpc="1">
            <a:prstTxWarp prst="textNoShape">
              <a:avLst/>
            </a:prstTxWarp>
            <a:spAutoFit/>
          </a:bodyPr>
          <a:lstStyle/>
          <a:p>
            <a:pPr algn="ctr" eaLnBrk="0" hangingPunct="0">
              <a:lnSpc>
                <a:spcPct val="120000"/>
              </a:lnSpc>
              <a:spcBef>
                <a:spcPct val="20000"/>
              </a:spcBef>
            </a:pPr>
            <a:r>
              <a:rPr kumimoji="1" lang="en-US" sz="1400" kern="0" dirty="0">
                <a:solidFill>
                  <a:srgbClr val="FF0000"/>
                </a:solidFill>
                <a:latin typeface="+mj-lt"/>
                <a:cs typeface="Calibri" pitchFamily="34" charset="0"/>
              </a:rPr>
              <a:t>MPI4Dask 0.2 release</a:t>
            </a:r>
          </a:p>
          <a:p>
            <a:pPr algn="ctr" eaLnBrk="0" hangingPunct="0">
              <a:lnSpc>
                <a:spcPct val="120000"/>
              </a:lnSpc>
              <a:spcBef>
                <a:spcPct val="20000"/>
              </a:spcBef>
            </a:pPr>
            <a:r>
              <a:rPr kumimoji="1" lang="en-US" sz="1400" kern="0" dirty="0">
                <a:solidFill>
                  <a:srgbClr val="FF0000"/>
                </a:solidFill>
                <a:latin typeface="+mj-lt"/>
                <a:cs typeface="Calibri" pitchFamily="34" charset="0"/>
              </a:rPr>
              <a:t>(http://hibd.cse.ohio-state.edu)</a:t>
            </a:r>
            <a:endParaRPr lang="en-US" sz="1400" dirty="0">
              <a:solidFill>
                <a:srgbClr val="FF0000"/>
              </a:solidFill>
              <a:latin typeface="+mj-lt"/>
            </a:endParaRPr>
          </a:p>
        </p:txBody>
      </p:sp>
    </p:spTree>
    <p:extLst>
      <p:ext uri="{BB962C8B-B14F-4D97-AF65-F5344CB8AC3E}">
        <p14:creationId xmlns:p14="http://schemas.microsoft.com/office/powerpoint/2010/main" val="10654639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3293" y="482486"/>
            <a:ext cx="7867996" cy="3945954"/>
          </a:xfrm>
        </p:spPr>
        <p:txBody>
          <a:bodyPr/>
          <a:lstStyle/>
          <a:p>
            <a:r>
              <a:rPr lang="en-US" dirty="0">
                <a:solidFill>
                  <a:schemeClr val="accent3"/>
                </a:solidFill>
              </a:rPr>
              <a:t>MVAPICH MPI Library Project</a:t>
            </a:r>
          </a:p>
          <a:p>
            <a:pPr lvl="1"/>
            <a:r>
              <a:rPr lang="en-US" sz="1200" dirty="0">
                <a:solidFill>
                  <a:schemeClr val="accent3"/>
                </a:solidFill>
              </a:rPr>
              <a:t>Overview</a:t>
            </a:r>
          </a:p>
          <a:p>
            <a:pPr lvl="1"/>
            <a:r>
              <a:rPr lang="en-US" sz="1200" dirty="0">
                <a:solidFill>
                  <a:schemeClr val="accent3"/>
                </a:solidFill>
              </a:rPr>
              <a:t>Converged software stack for HPC, AI, Big Data, and Data Science</a:t>
            </a:r>
          </a:p>
          <a:p>
            <a:pPr lvl="1"/>
            <a:r>
              <a:rPr lang="en-US" sz="1200" dirty="0">
                <a:solidFill>
                  <a:schemeClr val="accent3"/>
                </a:solidFill>
              </a:rPr>
              <a:t>Sample performance numbers on leading systems</a:t>
            </a:r>
          </a:p>
          <a:p>
            <a:pPr lvl="1"/>
            <a:r>
              <a:rPr lang="en-US" sz="1200" dirty="0">
                <a:solidFill>
                  <a:schemeClr val="accent3"/>
                </a:solidFill>
              </a:rPr>
              <a:t>Exploiting Smart-NICs (Bluefield-2 and Blufield-3)</a:t>
            </a:r>
          </a:p>
          <a:p>
            <a:pPr lvl="1"/>
            <a:r>
              <a:rPr lang="en-US" sz="1200" dirty="0">
                <a:solidFill>
                  <a:schemeClr val="accent3"/>
                </a:solidFill>
              </a:rPr>
              <a:t>Broader Impact</a:t>
            </a:r>
          </a:p>
          <a:p>
            <a:r>
              <a:rPr lang="en-US" dirty="0">
                <a:solidFill>
                  <a:schemeClr val="accent3"/>
                </a:solidFill>
              </a:rPr>
              <a:t>High-Performance Deep Learning/Machine Learning (HiDL) Project</a:t>
            </a:r>
          </a:p>
          <a:p>
            <a:pPr lvl="1"/>
            <a:r>
              <a:rPr lang="en-US" dirty="0">
                <a:solidFill>
                  <a:schemeClr val="accent3"/>
                </a:solidFill>
              </a:rPr>
              <a:t>Training and Inference</a:t>
            </a:r>
          </a:p>
          <a:p>
            <a:r>
              <a:rPr lang="en-US" dirty="0">
                <a:solidFill>
                  <a:schemeClr val="accent3"/>
                </a:solidFill>
              </a:rPr>
              <a:t>High-Performance Big Data and Data Science (HiBD) Project</a:t>
            </a:r>
          </a:p>
          <a:p>
            <a:pPr lvl="1"/>
            <a:r>
              <a:rPr lang="en-US" dirty="0">
                <a:solidFill>
                  <a:schemeClr val="accent3"/>
                </a:solidFill>
              </a:rPr>
              <a:t>Accelerating Spark and Data Science Applications with Dask</a:t>
            </a:r>
          </a:p>
          <a:p>
            <a:r>
              <a:rPr lang="en-US" sz="1800" b="1" dirty="0">
                <a:solidFill>
                  <a:schemeClr val="accent2"/>
                </a:solidFill>
              </a:rPr>
              <a:t>Overview of ICICLE NSF-AI Institute</a:t>
            </a:r>
          </a:p>
          <a:p>
            <a:r>
              <a:rPr lang="en-US" dirty="0"/>
              <a:t>Conclusions</a:t>
            </a:r>
          </a:p>
        </p:txBody>
      </p:sp>
      <p:sp>
        <p:nvSpPr>
          <p:cNvPr id="5" name="Title 4"/>
          <p:cNvSpPr>
            <a:spLocks noGrp="1"/>
          </p:cNvSpPr>
          <p:nvPr>
            <p:ph type="title"/>
          </p:nvPr>
        </p:nvSpPr>
        <p:spPr>
          <a:xfrm>
            <a:off x="353293" y="64403"/>
            <a:ext cx="8096595" cy="579576"/>
          </a:xfrm>
        </p:spPr>
        <p:txBody>
          <a:bodyPr/>
          <a:lstStyle/>
          <a:p>
            <a:r>
              <a:rPr lang="en-US" dirty="0"/>
              <a:t>Presentation Overview</a:t>
            </a:r>
          </a:p>
        </p:txBody>
      </p:sp>
    </p:spTree>
    <p:extLst>
      <p:ext uri="{BB962C8B-B14F-4D97-AF65-F5344CB8AC3E}">
        <p14:creationId xmlns:p14="http://schemas.microsoft.com/office/powerpoint/2010/main" val="269803481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Group 59">
            <a:extLst>
              <a:ext uri="{FF2B5EF4-FFF2-40B4-BE49-F238E27FC236}">
                <a16:creationId xmlns:a16="http://schemas.microsoft.com/office/drawing/2014/main" id="{A5D7D1AA-51AC-417A-B83A-2F865C763E38}"/>
              </a:ext>
            </a:extLst>
          </p:cNvPr>
          <p:cNvGrpSpPr/>
          <p:nvPr/>
        </p:nvGrpSpPr>
        <p:grpSpPr>
          <a:xfrm>
            <a:off x="5471081" y="2072268"/>
            <a:ext cx="1219781" cy="909274"/>
            <a:chOff x="5441515" y="2070191"/>
            <a:chExt cx="1243396" cy="926878"/>
          </a:xfrm>
        </p:grpSpPr>
        <p:pic>
          <p:nvPicPr>
            <p:cNvPr id="61" name="Picture 8" descr="Hybridcloud - Hybrid Cloud, HD Png Download , Transparent Png Image -  PNGitem">
              <a:extLst>
                <a:ext uri="{FF2B5EF4-FFF2-40B4-BE49-F238E27FC236}">
                  <a16:creationId xmlns:a16="http://schemas.microsoft.com/office/drawing/2014/main" id="{DD8C0585-3638-4490-B18A-E604D2C410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1515" y="2070191"/>
              <a:ext cx="1243396" cy="758168"/>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a:extLst>
                <a:ext uri="{FF2B5EF4-FFF2-40B4-BE49-F238E27FC236}">
                  <a16:creationId xmlns:a16="http://schemas.microsoft.com/office/drawing/2014/main" id="{E1BD8840-895A-41AF-A5AD-CA95E8CE922A}"/>
                </a:ext>
              </a:extLst>
            </p:cNvPr>
            <p:cNvSpPr txBox="1"/>
            <p:nvPr/>
          </p:nvSpPr>
          <p:spPr>
            <a:xfrm>
              <a:off x="5492892" y="2714707"/>
              <a:ext cx="1169804" cy="282362"/>
            </a:xfrm>
            <a:prstGeom prst="rect">
              <a:avLst/>
            </a:prstGeom>
            <a:noFill/>
          </p:spPr>
          <p:txBody>
            <a:bodyPr wrap="square" rtlCol="0">
              <a:spAutoFit/>
            </a:bodyPr>
            <a:lstStyle/>
            <a:p>
              <a:pPr algn="ctr" fontAlgn="auto">
                <a:spcBef>
                  <a:spcPts val="0"/>
                </a:spcBef>
                <a:spcAft>
                  <a:spcPts val="0"/>
                </a:spcAft>
              </a:pPr>
              <a:r>
                <a:rPr lang="en-US" sz="1200" b="0" dirty="0">
                  <a:solidFill>
                    <a:srgbClr val="C00000"/>
                  </a:solidFill>
                  <a:latin typeface="Calibri" panose="020F0502020204030204"/>
                </a:rPr>
                <a:t>Clouds</a:t>
              </a:r>
            </a:p>
          </p:txBody>
        </p:sp>
      </p:grpSp>
      <p:grpSp>
        <p:nvGrpSpPr>
          <p:cNvPr id="70" name="Group 69">
            <a:extLst>
              <a:ext uri="{FF2B5EF4-FFF2-40B4-BE49-F238E27FC236}">
                <a16:creationId xmlns:a16="http://schemas.microsoft.com/office/drawing/2014/main" id="{20381B45-28D1-46E9-ACA4-8B8AA65BCFCB}"/>
              </a:ext>
            </a:extLst>
          </p:cNvPr>
          <p:cNvGrpSpPr/>
          <p:nvPr/>
        </p:nvGrpSpPr>
        <p:grpSpPr>
          <a:xfrm>
            <a:off x="6338012" y="2758893"/>
            <a:ext cx="1147587" cy="1131080"/>
            <a:chOff x="6340459" y="2709272"/>
            <a:chExt cx="1169804" cy="1152976"/>
          </a:xfrm>
        </p:grpSpPr>
        <p:pic>
          <p:nvPicPr>
            <p:cNvPr id="71" name="Picture 70" descr="Diagram&#10;&#10;Description automatically generated">
              <a:extLst>
                <a:ext uri="{FF2B5EF4-FFF2-40B4-BE49-F238E27FC236}">
                  <a16:creationId xmlns:a16="http://schemas.microsoft.com/office/drawing/2014/main" id="{3D49A2D6-3D58-47CB-83E1-844F8BAF6969}"/>
                </a:ext>
              </a:extLst>
            </p:cNvPr>
            <p:cNvPicPr>
              <a:picLocks noChangeAspect="1"/>
            </p:cNvPicPr>
            <p:nvPr/>
          </p:nvPicPr>
          <p:blipFill rotWithShape="1">
            <a:blip r:embed="rId4"/>
            <a:srcRect l="61712" t="67457" r="26025" b="9521"/>
            <a:stretch/>
          </p:blipFill>
          <p:spPr>
            <a:xfrm>
              <a:off x="6548433" y="2709272"/>
              <a:ext cx="753857" cy="746876"/>
            </a:xfrm>
            <a:prstGeom prst="rect">
              <a:avLst/>
            </a:prstGeom>
          </p:spPr>
        </p:pic>
        <p:sp>
          <p:nvSpPr>
            <p:cNvPr id="72" name="TextBox 71">
              <a:extLst>
                <a:ext uri="{FF2B5EF4-FFF2-40B4-BE49-F238E27FC236}">
                  <a16:creationId xmlns:a16="http://schemas.microsoft.com/office/drawing/2014/main" id="{4AC5699B-6E08-47A4-ACB0-116228FDBEB7}"/>
                </a:ext>
              </a:extLst>
            </p:cNvPr>
            <p:cNvSpPr txBox="1"/>
            <p:nvPr/>
          </p:nvSpPr>
          <p:spPr>
            <a:xfrm>
              <a:off x="6340459" y="3391645"/>
              <a:ext cx="1169804" cy="470603"/>
            </a:xfrm>
            <a:prstGeom prst="rect">
              <a:avLst/>
            </a:prstGeom>
            <a:noFill/>
          </p:spPr>
          <p:txBody>
            <a:bodyPr wrap="square" rtlCol="0">
              <a:spAutoFit/>
            </a:bodyPr>
            <a:lstStyle/>
            <a:p>
              <a:pPr algn="ctr" fontAlgn="auto">
                <a:spcBef>
                  <a:spcPts val="0"/>
                </a:spcBef>
                <a:spcAft>
                  <a:spcPts val="0"/>
                </a:spcAft>
              </a:pPr>
              <a:r>
                <a:rPr lang="en-US" sz="1200" b="0" dirty="0">
                  <a:solidFill>
                    <a:srgbClr val="C00000"/>
                  </a:solidFill>
                  <a:latin typeface="Calibri" panose="020F0502020204030204"/>
                </a:rPr>
                <a:t>HPC Systems &amp; Data Centers</a:t>
              </a:r>
            </a:p>
          </p:txBody>
        </p:sp>
      </p:grpSp>
      <p:grpSp>
        <p:nvGrpSpPr>
          <p:cNvPr id="33" name="Group 32">
            <a:extLst>
              <a:ext uri="{FF2B5EF4-FFF2-40B4-BE49-F238E27FC236}">
                <a16:creationId xmlns:a16="http://schemas.microsoft.com/office/drawing/2014/main" id="{06892782-3F94-47F1-BB44-193696294287}"/>
              </a:ext>
            </a:extLst>
          </p:cNvPr>
          <p:cNvGrpSpPr/>
          <p:nvPr/>
        </p:nvGrpSpPr>
        <p:grpSpPr>
          <a:xfrm>
            <a:off x="1161549" y="1786454"/>
            <a:ext cx="2328514" cy="2230858"/>
            <a:chOff x="1801346" y="2422227"/>
            <a:chExt cx="1174079" cy="1124839"/>
          </a:xfrm>
        </p:grpSpPr>
        <p:pic>
          <p:nvPicPr>
            <p:cNvPr id="34" name="Picture 33" descr="Diagram&#10;&#10;Description automatically generated">
              <a:extLst>
                <a:ext uri="{FF2B5EF4-FFF2-40B4-BE49-F238E27FC236}">
                  <a16:creationId xmlns:a16="http://schemas.microsoft.com/office/drawing/2014/main" id="{EE9B9614-A04C-43F2-8C3E-2A44C9745061}"/>
                </a:ext>
              </a:extLst>
            </p:cNvPr>
            <p:cNvPicPr>
              <a:picLocks noChangeAspect="1"/>
            </p:cNvPicPr>
            <p:nvPr/>
          </p:nvPicPr>
          <p:blipFill rotWithShape="1">
            <a:blip r:embed="rId4"/>
            <a:srcRect l="61712" t="67457" r="26025" b="9521"/>
            <a:stretch/>
          </p:blipFill>
          <p:spPr>
            <a:xfrm>
              <a:off x="2011458" y="2422227"/>
              <a:ext cx="753857" cy="746876"/>
            </a:xfrm>
            <a:prstGeom prst="rect">
              <a:avLst/>
            </a:prstGeom>
          </p:spPr>
        </p:pic>
        <p:sp>
          <p:nvSpPr>
            <p:cNvPr id="35" name="TextBox 34">
              <a:extLst>
                <a:ext uri="{FF2B5EF4-FFF2-40B4-BE49-F238E27FC236}">
                  <a16:creationId xmlns:a16="http://schemas.microsoft.com/office/drawing/2014/main" id="{B212140D-91A3-4E01-AE25-8E8EADD1DE76}"/>
                </a:ext>
              </a:extLst>
            </p:cNvPr>
            <p:cNvSpPr txBox="1"/>
            <p:nvPr/>
          </p:nvSpPr>
          <p:spPr>
            <a:xfrm>
              <a:off x="1801346" y="3128062"/>
              <a:ext cx="1174079" cy="419004"/>
            </a:xfrm>
            <a:prstGeom prst="rect">
              <a:avLst/>
            </a:prstGeom>
            <a:noFill/>
          </p:spPr>
          <p:txBody>
            <a:bodyPr wrap="square" rtlCol="0">
              <a:spAutoFit/>
            </a:bodyPr>
            <a:lstStyle/>
            <a:p>
              <a:pPr algn="ctr" fontAlgn="auto">
                <a:spcBef>
                  <a:spcPts val="0"/>
                </a:spcBef>
                <a:spcAft>
                  <a:spcPts val="0"/>
                </a:spcAft>
              </a:pPr>
              <a:r>
                <a:rPr lang="en-US" sz="2400" b="0" dirty="0">
                  <a:solidFill>
                    <a:srgbClr val="C00000"/>
                  </a:solidFill>
                  <a:latin typeface="Calibri" panose="020F0502020204030204"/>
                </a:rPr>
                <a:t>HPC Systems &amp; Data Centers</a:t>
              </a:r>
            </a:p>
          </p:txBody>
        </p:sp>
      </p:grpSp>
      <p:sp>
        <p:nvSpPr>
          <p:cNvPr id="2" name="Content Placeholder 1"/>
          <p:cNvSpPr>
            <a:spLocks noGrp="1"/>
          </p:cNvSpPr>
          <p:nvPr>
            <p:ph idx="1"/>
          </p:nvPr>
        </p:nvSpPr>
        <p:spPr>
          <a:xfrm>
            <a:off x="609826" y="129370"/>
            <a:ext cx="7867996" cy="581680"/>
          </a:xfrm>
        </p:spPr>
        <p:txBody>
          <a:bodyPr/>
          <a:lstStyle/>
          <a:p>
            <a:pPr marL="0" indent="0" algn="ctr">
              <a:buNone/>
            </a:pPr>
            <a:r>
              <a:rPr lang="en-US" sz="2400" b="1" dirty="0">
                <a:solidFill>
                  <a:srgbClr val="C00000"/>
                </a:solidFill>
                <a:latin typeface="Calibri"/>
                <a:cs typeface="Calibri"/>
              </a:rPr>
              <a:t>Emergence of the Computing Continuum</a:t>
            </a:r>
            <a:endParaRPr lang="en-US" dirty="0">
              <a:latin typeface="Calibri"/>
              <a:cs typeface="Calibri"/>
            </a:endParaRPr>
          </a:p>
        </p:txBody>
      </p:sp>
      <p:grpSp>
        <p:nvGrpSpPr>
          <p:cNvPr id="26" name="Group 25">
            <a:extLst>
              <a:ext uri="{FF2B5EF4-FFF2-40B4-BE49-F238E27FC236}">
                <a16:creationId xmlns:a16="http://schemas.microsoft.com/office/drawing/2014/main" id="{63D81F3E-CE8D-4988-A401-85B8A19A7301}"/>
              </a:ext>
            </a:extLst>
          </p:cNvPr>
          <p:cNvGrpSpPr/>
          <p:nvPr/>
        </p:nvGrpSpPr>
        <p:grpSpPr>
          <a:xfrm>
            <a:off x="444029" y="1047779"/>
            <a:ext cx="3763554" cy="3763554"/>
            <a:chOff x="470179" y="921185"/>
            <a:chExt cx="3836416" cy="3836416"/>
          </a:xfrm>
        </p:grpSpPr>
        <p:sp>
          <p:nvSpPr>
            <p:cNvPr id="27" name="Arrow: Circular 26">
              <a:extLst>
                <a:ext uri="{FF2B5EF4-FFF2-40B4-BE49-F238E27FC236}">
                  <a16:creationId xmlns:a16="http://schemas.microsoft.com/office/drawing/2014/main" id="{0CF9CB9E-2E64-4AA4-B776-86AC82F053D5}"/>
                </a:ext>
              </a:extLst>
            </p:cNvPr>
            <p:cNvSpPr/>
            <p:nvPr/>
          </p:nvSpPr>
          <p:spPr>
            <a:xfrm>
              <a:off x="470179" y="921185"/>
              <a:ext cx="3836416" cy="3836416"/>
            </a:xfrm>
            <a:prstGeom prst="circularArrow">
              <a:avLst>
                <a:gd name="adj1" fmla="val 11864"/>
                <a:gd name="adj2" fmla="val 327528"/>
                <a:gd name="adj3" fmla="val 1261835"/>
                <a:gd name="adj4" fmla="val 16199432"/>
                <a:gd name="adj5" fmla="val 5932"/>
              </a:avLst>
            </a:prstGeom>
            <a:solidFill>
              <a:srgbClr val="4472C4">
                <a:tint val="60000"/>
                <a:hueOff val="0"/>
                <a:satOff val="0"/>
                <a:lumOff val="0"/>
                <a:alphaOff val="0"/>
              </a:srgbClr>
            </a:solidFill>
            <a:ln>
              <a:noFill/>
            </a:ln>
            <a:effectLst/>
          </p:spPr>
          <p:txBody>
            <a:bodyPr/>
            <a:lstStyle/>
            <a:p>
              <a:endParaRPr lang="en-US" dirty="0"/>
            </a:p>
          </p:txBody>
        </p:sp>
        <p:sp>
          <p:nvSpPr>
            <p:cNvPr id="28" name="Arrow: Circular 27">
              <a:extLst>
                <a:ext uri="{FF2B5EF4-FFF2-40B4-BE49-F238E27FC236}">
                  <a16:creationId xmlns:a16="http://schemas.microsoft.com/office/drawing/2014/main" id="{82C9A169-7C79-47EE-A14F-02C3A4DA371C}"/>
                </a:ext>
              </a:extLst>
            </p:cNvPr>
            <p:cNvSpPr/>
            <p:nvPr/>
          </p:nvSpPr>
          <p:spPr>
            <a:xfrm>
              <a:off x="470179" y="921185"/>
              <a:ext cx="3836416" cy="3836416"/>
            </a:xfrm>
            <a:prstGeom prst="circularArrow">
              <a:avLst>
                <a:gd name="adj1" fmla="val 11864"/>
                <a:gd name="adj2" fmla="val 327528"/>
                <a:gd name="adj3" fmla="val 8525784"/>
                <a:gd name="adj4" fmla="val 1800502"/>
                <a:gd name="adj5" fmla="val 5932"/>
              </a:avLst>
            </a:prstGeom>
            <a:solidFill>
              <a:srgbClr val="4472C4">
                <a:tint val="60000"/>
                <a:hueOff val="0"/>
                <a:satOff val="0"/>
                <a:lumOff val="0"/>
                <a:alphaOff val="0"/>
              </a:srgbClr>
            </a:solidFill>
            <a:ln>
              <a:noFill/>
            </a:ln>
            <a:effectLst/>
          </p:spPr>
          <p:txBody>
            <a:bodyPr/>
            <a:lstStyle/>
            <a:p>
              <a:endParaRPr lang="en-US" dirty="0"/>
            </a:p>
          </p:txBody>
        </p:sp>
        <p:sp>
          <p:nvSpPr>
            <p:cNvPr id="29" name="Arrow: Circular 28">
              <a:extLst>
                <a:ext uri="{FF2B5EF4-FFF2-40B4-BE49-F238E27FC236}">
                  <a16:creationId xmlns:a16="http://schemas.microsoft.com/office/drawing/2014/main" id="{8C852F2C-BD4D-40BE-ACF2-E0D6540A2B0E}"/>
                </a:ext>
              </a:extLst>
            </p:cNvPr>
            <p:cNvSpPr/>
            <p:nvPr/>
          </p:nvSpPr>
          <p:spPr>
            <a:xfrm>
              <a:off x="470179" y="921185"/>
              <a:ext cx="3836416" cy="3836416"/>
            </a:xfrm>
            <a:prstGeom prst="circularArrow">
              <a:avLst>
                <a:gd name="adj1" fmla="val 12354"/>
                <a:gd name="adj2" fmla="val 327528"/>
                <a:gd name="adj3" fmla="val 15653875"/>
                <a:gd name="adj4" fmla="val 9000000"/>
                <a:gd name="adj5" fmla="val 6177"/>
              </a:avLst>
            </a:prstGeom>
            <a:solidFill>
              <a:srgbClr val="4472C4">
                <a:tint val="60000"/>
                <a:hueOff val="0"/>
                <a:satOff val="0"/>
                <a:lumOff val="0"/>
                <a:alphaOff val="0"/>
              </a:srgbClr>
            </a:solidFill>
            <a:ln>
              <a:noFill/>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273FBC59-9315-4D7C-A1B7-25B7A558788E}"/>
                </a:ext>
              </a:extLst>
            </p:cNvPr>
            <p:cNvSpPr/>
            <p:nvPr/>
          </p:nvSpPr>
          <p:spPr>
            <a:xfrm rot="17716250">
              <a:off x="402369" y="1611770"/>
              <a:ext cx="2700762" cy="1851551"/>
            </a:xfrm>
            <a:prstGeom prst="rect">
              <a:avLst/>
            </a:prstGeom>
            <a:noFill/>
          </p:spPr>
          <p:txBody>
            <a:bodyPr spcFirstLastPara="1" wrap="none" lIns="91440" tIns="45720" rIns="91440" bIns="45720" numCol="1">
              <a:prstTxWarp prst="textArchUp">
                <a:avLst>
                  <a:gd name="adj" fmla="val 12284730"/>
                </a:avLst>
              </a:prstTxWarp>
              <a:spAutoFit/>
            </a:bodyP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a:rPr>
                <a:t>1. Scientific Computing</a:t>
              </a:r>
            </a:p>
          </p:txBody>
        </p:sp>
        <p:sp>
          <p:nvSpPr>
            <p:cNvPr id="31" name="Rectangle 30">
              <a:extLst>
                <a:ext uri="{FF2B5EF4-FFF2-40B4-BE49-F238E27FC236}">
                  <a16:creationId xmlns:a16="http://schemas.microsoft.com/office/drawing/2014/main" id="{A66960A6-20BE-461A-9946-31C1C3B69C0A}"/>
                </a:ext>
              </a:extLst>
            </p:cNvPr>
            <p:cNvSpPr/>
            <p:nvPr/>
          </p:nvSpPr>
          <p:spPr>
            <a:xfrm rot="3449784">
              <a:off x="1636695" y="1496453"/>
              <a:ext cx="2700762" cy="1851551"/>
            </a:xfrm>
            <a:prstGeom prst="rect">
              <a:avLst/>
            </a:prstGeom>
            <a:noFill/>
          </p:spPr>
          <p:txBody>
            <a:bodyPr spcFirstLastPara="1" wrap="none" lIns="91440" tIns="45720" rIns="91440" bIns="45720" numCol="1">
              <a:prstTxWarp prst="textArchUp">
                <a:avLst>
                  <a:gd name="adj" fmla="val 12284730"/>
                </a:avLst>
              </a:prstTxWarp>
              <a:spAutoFit/>
            </a:bodyP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a:rPr>
                <a:t>2. Big Data &amp; Data Science</a:t>
              </a:r>
            </a:p>
          </p:txBody>
        </p:sp>
        <p:sp>
          <p:nvSpPr>
            <p:cNvPr id="32" name="Rectangle 31">
              <a:extLst>
                <a:ext uri="{FF2B5EF4-FFF2-40B4-BE49-F238E27FC236}">
                  <a16:creationId xmlns:a16="http://schemas.microsoft.com/office/drawing/2014/main" id="{E755E415-11F5-4738-91C4-3BD90034067C}"/>
                </a:ext>
              </a:extLst>
            </p:cNvPr>
            <p:cNvSpPr/>
            <p:nvPr/>
          </p:nvSpPr>
          <p:spPr>
            <a:xfrm>
              <a:off x="639186" y="1918255"/>
              <a:ext cx="3571011" cy="2617709"/>
            </a:xfrm>
            <a:prstGeom prst="rect">
              <a:avLst/>
            </a:prstGeom>
            <a:noFill/>
          </p:spPr>
          <p:txBody>
            <a:bodyPr spcFirstLastPara="1" wrap="none" lIns="91440" tIns="45720" rIns="91440" bIns="45720" numCol="1">
              <a:prstTxWarp prst="textArchDown">
                <a:avLst>
                  <a:gd name="adj" fmla="val 2645553"/>
                </a:avLst>
              </a:prstTxWarp>
              <a:spAutoFit/>
            </a:bodyP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en-US" sz="2667"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a:rPr>
                <a:t>3. Artificial Intelligence</a:t>
              </a:r>
            </a:p>
          </p:txBody>
        </p:sp>
      </p:grpSp>
      <p:grpSp>
        <p:nvGrpSpPr>
          <p:cNvPr id="57" name="Group 56">
            <a:extLst>
              <a:ext uri="{FF2B5EF4-FFF2-40B4-BE49-F238E27FC236}">
                <a16:creationId xmlns:a16="http://schemas.microsoft.com/office/drawing/2014/main" id="{0E241478-0B34-4F84-B522-138C7F3CF44F}"/>
              </a:ext>
            </a:extLst>
          </p:cNvPr>
          <p:cNvGrpSpPr/>
          <p:nvPr/>
        </p:nvGrpSpPr>
        <p:grpSpPr>
          <a:xfrm>
            <a:off x="7236717" y="2050452"/>
            <a:ext cx="903082" cy="1140954"/>
            <a:chOff x="7313139" y="2044437"/>
            <a:chExt cx="920566" cy="1163041"/>
          </a:xfrm>
        </p:grpSpPr>
        <p:pic>
          <p:nvPicPr>
            <p:cNvPr id="58" name="Picture 2" descr="Diagram&#10;&#10;Description automatically generated">
              <a:extLst>
                <a:ext uri="{FF2B5EF4-FFF2-40B4-BE49-F238E27FC236}">
                  <a16:creationId xmlns:a16="http://schemas.microsoft.com/office/drawing/2014/main" id="{45436901-3037-4CE7-B71B-5C1D0F0ABD49}"/>
                </a:ext>
              </a:extLst>
            </p:cNvPr>
            <p:cNvPicPr>
              <a:picLocks noChangeAspect="1"/>
            </p:cNvPicPr>
            <p:nvPr/>
          </p:nvPicPr>
          <p:blipFill rotWithShape="1">
            <a:blip r:embed="rId4"/>
            <a:srcRect l="1952" t="70054" r="85652" b="8807"/>
            <a:stretch/>
          </p:blipFill>
          <p:spPr>
            <a:xfrm>
              <a:off x="7404870" y="2044437"/>
              <a:ext cx="762000" cy="685801"/>
            </a:xfrm>
            <a:prstGeom prst="rect">
              <a:avLst/>
            </a:prstGeom>
          </p:spPr>
        </p:pic>
        <p:sp>
          <p:nvSpPr>
            <p:cNvPr id="59" name="TextBox 58">
              <a:extLst>
                <a:ext uri="{FF2B5EF4-FFF2-40B4-BE49-F238E27FC236}">
                  <a16:creationId xmlns:a16="http://schemas.microsoft.com/office/drawing/2014/main" id="{8AEF607F-7DBB-4CC7-BF0B-96F1D32C8118}"/>
                </a:ext>
              </a:extLst>
            </p:cNvPr>
            <p:cNvSpPr txBox="1"/>
            <p:nvPr/>
          </p:nvSpPr>
          <p:spPr>
            <a:xfrm>
              <a:off x="7313139" y="2736875"/>
              <a:ext cx="920566" cy="470603"/>
            </a:xfrm>
            <a:prstGeom prst="rect">
              <a:avLst/>
            </a:prstGeom>
            <a:noFill/>
          </p:spPr>
          <p:txBody>
            <a:bodyPr wrap="square" rtlCol="0">
              <a:spAutoFit/>
            </a:bodyPr>
            <a:lstStyle/>
            <a:p>
              <a:pPr algn="ctr" fontAlgn="auto">
                <a:spcBef>
                  <a:spcPts val="0"/>
                </a:spcBef>
                <a:spcAft>
                  <a:spcPts val="0"/>
                </a:spcAft>
              </a:pPr>
              <a:r>
                <a:rPr lang="en-US" sz="1200" b="0" dirty="0">
                  <a:solidFill>
                    <a:srgbClr val="C00000"/>
                  </a:solidFill>
                  <a:latin typeface="Calibri" panose="020F0502020204030204"/>
                </a:rPr>
                <a:t>On Field Sensors</a:t>
              </a:r>
            </a:p>
          </p:txBody>
        </p:sp>
      </p:grpSp>
      <p:grpSp>
        <p:nvGrpSpPr>
          <p:cNvPr id="73" name="Group 72">
            <a:extLst>
              <a:ext uri="{FF2B5EF4-FFF2-40B4-BE49-F238E27FC236}">
                <a16:creationId xmlns:a16="http://schemas.microsoft.com/office/drawing/2014/main" id="{887D5918-2E00-4A80-B53F-CF105728312C}"/>
              </a:ext>
            </a:extLst>
          </p:cNvPr>
          <p:cNvGrpSpPr/>
          <p:nvPr/>
        </p:nvGrpSpPr>
        <p:grpSpPr>
          <a:xfrm>
            <a:off x="6352212" y="1603390"/>
            <a:ext cx="1082618" cy="1035875"/>
            <a:chOff x="6340459" y="1484864"/>
            <a:chExt cx="1103577" cy="1055930"/>
          </a:xfrm>
        </p:grpSpPr>
        <p:sp>
          <p:nvSpPr>
            <p:cNvPr id="74" name="TextBox 73">
              <a:extLst>
                <a:ext uri="{FF2B5EF4-FFF2-40B4-BE49-F238E27FC236}">
                  <a16:creationId xmlns:a16="http://schemas.microsoft.com/office/drawing/2014/main" id="{DBA3A710-ABF2-4640-A943-ABD1BBDF34AF}"/>
                </a:ext>
              </a:extLst>
            </p:cNvPr>
            <p:cNvSpPr txBox="1"/>
            <p:nvPr/>
          </p:nvSpPr>
          <p:spPr>
            <a:xfrm>
              <a:off x="6340459" y="2070191"/>
              <a:ext cx="1089289" cy="470603"/>
            </a:xfrm>
            <a:prstGeom prst="rect">
              <a:avLst/>
            </a:prstGeom>
            <a:noFill/>
          </p:spPr>
          <p:txBody>
            <a:bodyPr wrap="square" rtlCol="0">
              <a:spAutoFit/>
            </a:bodyPr>
            <a:lstStyle/>
            <a:p>
              <a:pPr algn="ctr" fontAlgn="auto">
                <a:spcBef>
                  <a:spcPts val="0"/>
                </a:spcBef>
                <a:spcAft>
                  <a:spcPts val="0"/>
                </a:spcAft>
              </a:pPr>
              <a:r>
                <a:rPr lang="en-US" sz="1200" b="0" dirty="0">
                  <a:solidFill>
                    <a:srgbClr val="C00000"/>
                  </a:solidFill>
                  <a:latin typeface="Calibri" panose="020F0502020204030204"/>
                </a:rPr>
                <a:t>Edge &amp; Near Edge</a:t>
              </a:r>
            </a:p>
          </p:txBody>
        </p:sp>
        <p:grpSp>
          <p:nvGrpSpPr>
            <p:cNvPr id="75" name="Group 74">
              <a:extLst>
                <a:ext uri="{FF2B5EF4-FFF2-40B4-BE49-F238E27FC236}">
                  <a16:creationId xmlns:a16="http://schemas.microsoft.com/office/drawing/2014/main" id="{70251F75-A22B-4F51-A6F4-E06928F5FABD}"/>
                </a:ext>
              </a:extLst>
            </p:cNvPr>
            <p:cNvGrpSpPr/>
            <p:nvPr/>
          </p:nvGrpSpPr>
          <p:grpSpPr>
            <a:xfrm>
              <a:off x="6360617" y="1484864"/>
              <a:ext cx="1083419" cy="648317"/>
              <a:chOff x="4065197" y="385899"/>
              <a:chExt cx="1977945" cy="1183600"/>
            </a:xfrm>
          </p:grpSpPr>
          <p:pic>
            <p:nvPicPr>
              <p:cNvPr id="76" name="Picture 6" descr="Laptop - Kostenlose computer Icons">
                <a:extLst>
                  <a:ext uri="{FF2B5EF4-FFF2-40B4-BE49-F238E27FC236}">
                    <a16:creationId xmlns:a16="http://schemas.microsoft.com/office/drawing/2014/main" id="{762DA774-8A55-4101-922B-D5355693659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6587" b="13168"/>
              <a:stretch/>
            </p:blipFill>
            <p:spPr bwMode="auto">
              <a:xfrm>
                <a:off x="4065197" y="385899"/>
                <a:ext cx="1684973" cy="1183600"/>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4" descr="Smartphone - Kostenlose technologie Icons">
                <a:extLst>
                  <a:ext uri="{FF2B5EF4-FFF2-40B4-BE49-F238E27FC236}">
                    <a16:creationId xmlns:a16="http://schemas.microsoft.com/office/drawing/2014/main" id="{751BF3FF-9F4D-419A-9646-65C686748EC6}"/>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8586" r="21302"/>
              <a:stretch/>
            </p:blipFill>
            <p:spPr bwMode="auto">
              <a:xfrm>
                <a:off x="5644071" y="541600"/>
                <a:ext cx="399071" cy="663879"/>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78" name="Group 77">
            <a:extLst>
              <a:ext uri="{FF2B5EF4-FFF2-40B4-BE49-F238E27FC236}">
                <a16:creationId xmlns:a16="http://schemas.microsoft.com/office/drawing/2014/main" id="{7DCAD740-7671-4AF5-BFE3-22C08A7D7D14}"/>
              </a:ext>
            </a:extLst>
          </p:cNvPr>
          <p:cNvGrpSpPr/>
          <p:nvPr/>
        </p:nvGrpSpPr>
        <p:grpSpPr>
          <a:xfrm>
            <a:off x="5016504" y="1047779"/>
            <a:ext cx="3763554" cy="3763554"/>
            <a:chOff x="470179" y="921185"/>
            <a:chExt cx="3836416" cy="3836416"/>
          </a:xfrm>
        </p:grpSpPr>
        <p:sp>
          <p:nvSpPr>
            <p:cNvPr id="79" name="Arrow: Circular 78">
              <a:extLst>
                <a:ext uri="{FF2B5EF4-FFF2-40B4-BE49-F238E27FC236}">
                  <a16:creationId xmlns:a16="http://schemas.microsoft.com/office/drawing/2014/main" id="{60B11810-5EB6-4892-9C3A-5A1BF9CFBCDE}"/>
                </a:ext>
              </a:extLst>
            </p:cNvPr>
            <p:cNvSpPr/>
            <p:nvPr/>
          </p:nvSpPr>
          <p:spPr>
            <a:xfrm>
              <a:off x="470179" y="921185"/>
              <a:ext cx="3836416" cy="3836416"/>
            </a:xfrm>
            <a:prstGeom prst="circularArrow">
              <a:avLst>
                <a:gd name="adj1" fmla="val 11864"/>
                <a:gd name="adj2" fmla="val 327528"/>
                <a:gd name="adj3" fmla="val 1261835"/>
                <a:gd name="adj4" fmla="val 16199432"/>
                <a:gd name="adj5" fmla="val 5932"/>
              </a:avLst>
            </a:prstGeom>
            <a:solidFill>
              <a:srgbClr val="4472C4">
                <a:tint val="60000"/>
                <a:hueOff val="0"/>
                <a:satOff val="0"/>
                <a:lumOff val="0"/>
                <a:alphaOff val="0"/>
              </a:srgbClr>
            </a:solidFill>
            <a:ln>
              <a:noFill/>
            </a:ln>
            <a:effectLst/>
          </p:spPr>
          <p:txBody>
            <a:bodyPr/>
            <a:lstStyle/>
            <a:p>
              <a:endParaRPr lang="en-US" dirty="0"/>
            </a:p>
          </p:txBody>
        </p:sp>
        <p:sp>
          <p:nvSpPr>
            <p:cNvPr id="80" name="Arrow: Circular 79">
              <a:extLst>
                <a:ext uri="{FF2B5EF4-FFF2-40B4-BE49-F238E27FC236}">
                  <a16:creationId xmlns:a16="http://schemas.microsoft.com/office/drawing/2014/main" id="{911E6AF1-869B-4F66-9D9D-2F85FE3130DC}"/>
                </a:ext>
              </a:extLst>
            </p:cNvPr>
            <p:cNvSpPr/>
            <p:nvPr/>
          </p:nvSpPr>
          <p:spPr>
            <a:xfrm>
              <a:off x="470179" y="921185"/>
              <a:ext cx="3836416" cy="3836416"/>
            </a:xfrm>
            <a:prstGeom prst="circularArrow">
              <a:avLst>
                <a:gd name="adj1" fmla="val 11864"/>
                <a:gd name="adj2" fmla="val 327528"/>
                <a:gd name="adj3" fmla="val 8525784"/>
                <a:gd name="adj4" fmla="val 1800502"/>
                <a:gd name="adj5" fmla="val 5932"/>
              </a:avLst>
            </a:prstGeom>
            <a:solidFill>
              <a:srgbClr val="4472C4">
                <a:tint val="60000"/>
                <a:hueOff val="0"/>
                <a:satOff val="0"/>
                <a:lumOff val="0"/>
                <a:alphaOff val="0"/>
              </a:srgbClr>
            </a:solidFill>
            <a:ln>
              <a:noFill/>
            </a:ln>
            <a:effectLst/>
          </p:spPr>
          <p:txBody>
            <a:bodyPr/>
            <a:lstStyle/>
            <a:p>
              <a:endParaRPr lang="en-US" dirty="0"/>
            </a:p>
          </p:txBody>
        </p:sp>
        <p:sp>
          <p:nvSpPr>
            <p:cNvPr id="81" name="Arrow: Circular 80">
              <a:extLst>
                <a:ext uri="{FF2B5EF4-FFF2-40B4-BE49-F238E27FC236}">
                  <a16:creationId xmlns:a16="http://schemas.microsoft.com/office/drawing/2014/main" id="{5C59E724-E228-409F-8F92-CFD7EFD53F67}"/>
                </a:ext>
              </a:extLst>
            </p:cNvPr>
            <p:cNvSpPr/>
            <p:nvPr/>
          </p:nvSpPr>
          <p:spPr>
            <a:xfrm>
              <a:off x="470179" y="921185"/>
              <a:ext cx="3836416" cy="3836416"/>
            </a:xfrm>
            <a:prstGeom prst="circularArrow">
              <a:avLst>
                <a:gd name="adj1" fmla="val 12354"/>
                <a:gd name="adj2" fmla="val 327528"/>
                <a:gd name="adj3" fmla="val 15653875"/>
                <a:gd name="adj4" fmla="val 9000000"/>
                <a:gd name="adj5" fmla="val 6177"/>
              </a:avLst>
            </a:prstGeom>
            <a:solidFill>
              <a:srgbClr val="4472C4">
                <a:tint val="60000"/>
                <a:hueOff val="0"/>
                <a:satOff val="0"/>
                <a:lumOff val="0"/>
                <a:alphaOff val="0"/>
              </a:srgbClr>
            </a:solidFill>
            <a:ln>
              <a:noFill/>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2" name="Rectangle 81">
              <a:extLst>
                <a:ext uri="{FF2B5EF4-FFF2-40B4-BE49-F238E27FC236}">
                  <a16:creationId xmlns:a16="http://schemas.microsoft.com/office/drawing/2014/main" id="{CBFD82A8-B6D2-488C-ACC1-5D8AB1B24404}"/>
                </a:ext>
              </a:extLst>
            </p:cNvPr>
            <p:cNvSpPr/>
            <p:nvPr/>
          </p:nvSpPr>
          <p:spPr>
            <a:xfrm rot="17716250">
              <a:off x="402369" y="1611770"/>
              <a:ext cx="2700762" cy="1851551"/>
            </a:xfrm>
            <a:prstGeom prst="rect">
              <a:avLst/>
            </a:prstGeom>
            <a:noFill/>
          </p:spPr>
          <p:txBody>
            <a:bodyPr spcFirstLastPara="1" wrap="none" lIns="91440" tIns="45720" rIns="91440" bIns="45720" numCol="1">
              <a:prstTxWarp prst="textArchUp">
                <a:avLst>
                  <a:gd name="adj" fmla="val 12284730"/>
                </a:avLst>
              </a:prstTxWarp>
              <a:spAutoFit/>
            </a:bodyP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a:rPr>
                <a:t>1. Scientific Computing</a:t>
              </a:r>
            </a:p>
          </p:txBody>
        </p:sp>
        <p:sp>
          <p:nvSpPr>
            <p:cNvPr id="83" name="Rectangle 82">
              <a:extLst>
                <a:ext uri="{FF2B5EF4-FFF2-40B4-BE49-F238E27FC236}">
                  <a16:creationId xmlns:a16="http://schemas.microsoft.com/office/drawing/2014/main" id="{3FD10D6E-D7EA-44BA-BCAB-C4CBC119CA3B}"/>
                </a:ext>
              </a:extLst>
            </p:cNvPr>
            <p:cNvSpPr/>
            <p:nvPr/>
          </p:nvSpPr>
          <p:spPr>
            <a:xfrm rot="3449784">
              <a:off x="1636695" y="1496453"/>
              <a:ext cx="2700762" cy="1851551"/>
            </a:xfrm>
            <a:prstGeom prst="rect">
              <a:avLst/>
            </a:prstGeom>
            <a:noFill/>
          </p:spPr>
          <p:txBody>
            <a:bodyPr spcFirstLastPara="1" wrap="none" lIns="91440" tIns="45720" rIns="91440" bIns="45720" numCol="1">
              <a:prstTxWarp prst="textArchUp">
                <a:avLst>
                  <a:gd name="adj" fmla="val 12284730"/>
                </a:avLst>
              </a:prstTxWarp>
              <a:spAutoFit/>
            </a:bodyP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a:rPr>
                <a:t>2. Big Data &amp; Data Science</a:t>
              </a:r>
            </a:p>
          </p:txBody>
        </p:sp>
        <p:sp>
          <p:nvSpPr>
            <p:cNvPr id="84" name="Rectangle 83">
              <a:extLst>
                <a:ext uri="{FF2B5EF4-FFF2-40B4-BE49-F238E27FC236}">
                  <a16:creationId xmlns:a16="http://schemas.microsoft.com/office/drawing/2014/main" id="{BF6AD6E9-12EB-4436-8DB6-7D975A24EABA}"/>
                </a:ext>
              </a:extLst>
            </p:cNvPr>
            <p:cNvSpPr/>
            <p:nvPr/>
          </p:nvSpPr>
          <p:spPr>
            <a:xfrm>
              <a:off x="639186" y="1918255"/>
              <a:ext cx="3571011" cy="2617709"/>
            </a:xfrm>
            <a:prstGeom prst="rect">
              <a:avLst/>
            </a:prstGeom>
            <a:noFill/>
          </p:spPr>
          <p:txBody>
            <a:bodyPr spcFirstLastPara="1" wrap="none" lIns="91440" tIns="45720" rIns="91440" bIns="45720" numCol="1">
              <a:prstTxWarp prst="textArchDown">
                <a:avLst>
                  <a:gd name="adj" fmla="val 2645553"/>
                </a:avLst>
              </a:prstTxWarp>
              <a:spAutoFit/>
            </a:bodyP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en-US" sz="2667"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a:rPr>
                <a:t>3. Artificial Intelligence</a:t>
              </a:r>
            </a:p>
          </p:txBody>
        </p:sp>
      </p:grpSp>
      <p:sp>
        <p:nvSpPr>
          <p:cNvPr id="85" name="Rectangle 84">
            <a:extLst>
              <a:ext uri="{FF2B5EF4-FFF2-40B4-BE49-F238E27FC236}">
                <a16:creationId xmlns:a16="http://schemas.microsoft.com/office/drawing/2014/main" id="{8718DE66-5DEE-4F1C-818B-751E5A084B4E}"/>
              </a:ext>
            </a:extLst>
          </p:cNvPr>
          <p:cNvSpPr/>
          <p:nvPr/>
        </p:nvSpPr>
        <p:spPr>
          <a:xfrm>
            <a:off x="5199123" y="1183135"/>
            <a:ext cx="3385133" cy="2900611"/>
          </a:xfrm>
          <a:prstGeom prst="rect">
            <a:avLst/>
          </a:prstGeom>
          <a:noFill/>
        </p:spPr>
        <p:txBody>
          <a:bodyPr spcFirstLastPara="1" wrap="none" lIns="91440" tIns="45720" rIns="91440" bIns="45720" numCol="1" anchor="t">
            <a:prstTxWarp prst="textArchDown">
              <a:avLst>
                <a:gd name="adj" fmla="val 2132402"/>
              </a:avLst>
            </a:prstTxWarp>
            <a:spAutoFit/>
          </a:bodyPr>
          <a:lstStyle/>
          <a:p>
            <a:pPr algn="ctr" defTabSz="914377">
              <a:defRPr/>
            </a:pPr>
            <a:r>
              <a:rPr lang="en-US" sz="2000" b="0" kern="0" dirty="0">
                <a:ln w="0"/>
                <a:solidFill>
                  <a:srgbClr val="C00000"/>
                </a:solidFill>
                <a:effectLst>
                  <a:outerShdw blurRad="38100" dist="19050" dir="2700000" algn="tl" rotWithShape="0">
                    <a:srgbClr val="000000">
                      <a:alpha val="40000"/>
                    </a:srgbClr>
                  </a:outerShdw>
                </a:effectLst>
                <a:latin typeface="Calibri"/>
              </a:rPr>
              <a:t>Computing Continuum</a:t>
            </a:r>
            <a:endParaRPr lang="en-US" sz="2000" b="0" kern="0" dirty="0">
              <a:ln w="0"/>
              <a:solidFill>
                <a:srgbClr val="C00000"/>
              </a:solidFill>
              <a:effectLst>
                <a:outerShdw blurRad="38100" dist="19050" dir="2700000" algn="tl" rotWithShape="0">
                  <a:srgbClr val="000000">
                    <a:alpha val="40000"/>
                  </a:srgbClr>
                </a:outerShdw>
              </a:effectLst>
              <a:latin typeface="Calibri"/>
              <a:cs typeface="Calibri"/>
            </a:endParaRPr>
          </a:p>
        </p:txBody>
      </p:sp>
      <p:sp>
        <p:nvSpPr>
          <p:cNvPr id="3" name="Arrow: Right 2">
            <a:extLst>
              <a:ext uri="{FF2B5EF4-FFF2-40B4-BE49-F238E27FC236}">
                <a16:creationId xmlns:a16="http://schemas.microsoft.com/office/drawing/2014/main" id="{26F08138-20FA-4B5A-A0D7-2561B123EDA8}"/>
              </a:ext>
            </a:extLst>
          </p:cNvPr>
          <p:cNvSpPr/>
          <p:nvPr/>
        </p:nvSpPr>
        <p:spPr bwMode="auto">
          <a:xfrm>
            <a:off x="4265366" y="2639267"/>
            <a:ext cx="727438" cy="342275"/>
          </a:xfrm>
          <a:prstGeom prst="rightArrow">
            <a:avLst/>
          </a:prstGeom>
          <a:solidFill>
            <a:schemeClr val="tx2"/>
          </a:solidFill>
          <a:ln w="19050" cap="sq" cmpd="sng">
            <a:noFill/>
            <a:miter lim="800000"/>
            <a:headEnd type="none" w="sm" len="sm"/>
            <a:tailEnd type="none" w="sm" len="sm"/>
          </a:ln>
          <a:effectLst>
            <a:outerShdw blurRad="50800" dist="38100" dir="2700000" algn="tl" rotWithShape="0">
              <a:prstClr val="black">
                <a:alpha val="40000"/>
              </a:prstClr>
            </a:outerShdw>
          </a:effectLst>
        </p:spPr>
        <p:txBody>
          <a:bodyPr wrap="square" rtlCol="0" anchor="ctr">
            <a:noAutofit/>
          </a:bodyPr>
          <a:lstStyle/>
          <a:p>
            <a:pPr algn="ctr" eaLnBrk="0" hangingPunct="0">
              <a:lnSpc>
                <a:spcPct val="110000"/>
              </a:lnSpc>
              <a:spcBef>
                <a:spcPct val="20000"/>
              </a:spcBef>
            </a:pPr>
            <a:endParaRPr lang="en-US" dirty="0">
              <a:ln>
                <a:solidFill>
                  <a:schemeClr val="bg2"/>
                </a:solidFill>
              </a:ln>
              <a:solidFill>
                <a:schemeClr val="tx1">
                  <a:lumMod val="95000"/>
                  <a:lumOff val="5000"/>
                </a:schemeClr>
              </a:solidFill>
              <a:latin typeface="+mj-lt"/>
            </a:endParaRPr>
          </a:p>
        </p:txBody>
      </p:sp>
    </p:spTree>
    <p:extLst>
      <p:ext uri="{BB962C8B-B14F-4D97-AF65-F5344CB8AC3E}">
        <p14:creationId xmlns:p14="http://schemas.microsoft.com/office/powerpoint/2010/main" val="25998681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A7DF2C4-7A87-425D-B281-760ADF81809C}"/>
              </a:ext>
            </a:extLst>
          </p:cNvPr>
          <p:cNvSpPr>
            <a:spLocks noGrp="1"/>
          </p:cNvSpPr>
          <p:nvPr>
            <p:ph type="title"/>
          </p:nvPr>
        </p:nvSpPr>
        <p:spPr>
          <a:xfrm>
            <a:off x="134527" y="242689"/>
            <a:ext cx="8582630" cy="573340"/>
          </a:xfrm>
        </p:spPr>
        <p:txBody>
          <a:bodyPr/>
          <a:lstStyle/>
          <a:p>
            <a:r>
              <a:rPr lang="en-US" sz="2000" dirty="0">
                <a:latin typeface="Arial"/>
                <a:cs typeface="Arial"/>
              </a:rPr>
              <a:t>Data Movement and Control in Computing Continuum</a:t>
            </a:r>
            <a:endParaRPr lang="en-US" sz="2000" dirty="0"/>
          </a:p>
        </p:txBody>
      </p:sp>
      <p:grpSp>
        <p:nvGrpSpPr>
          <p:cNvPr id="6" name="Group 5">
            <a:extLst>
              <a:ext uri="{FF2B5EF4-FFF2-40B4-BE49-F238E27FC236}">
                <a16:creationId xmlns:a16="http://schemas.microsoft.com/office/drawing/2014/main" id="{30DB021E-B6BB-48B1-8FDC-5F7D0F5ABD43}"/>
              </a:ext>
            </a:extLst>
          </p:cNvPr>
          <p:cNvGrpSpPr/>
          <p:nvPr/>
        </p:nvGrpSpPr>
        <p:grpSpPr>
          <a:xfrm>
            <a:off x="413943" y="1526931"/>
            <a:ext cx="1098824" cy="1297043"/>
            <a:chOff x="7313139" y="2044437"/>
            <a:chExt cx="920566" cy="1075109"/>
          </a:xfrm>
        </p:grpSpPr>
        <p:pic>
          <p:nvPicPr>
            <p:cNvPr id="7" name="Picture 2" descr="Diagram&#10;&#10;Description automatically generated">
              <a:extLst>
                <a:ext uri="{FF2B5EF4-FFF2-40B4-BE49-F238E27FC236}">
                  <a16:creationId xmlns:a16="http://schemas.microsoft.com/office/drawing/2014/main" id="{28D1B02E-8A53-43DA-B47F-99EBECAFB8BF}"/>
                </a:ext>
              </a:extLst>
            </p:cNvPr>
            <p:cNvPicPr>
              <a:picLocks noChangeAspect="1"/>
            </p:cNvPicPr>
            <p:nvPr/>
          </p:nvPicPr>
          <p:blipFill rotWithShape="1">
            <a:blip r:embed="rId3"/>
            <a:srcRect l="1952" t="70054" r="85652" b="8807"/>
            <a:stretch/>
          </p:blipFill>
          <p:spPr>
            <a:xfrm>
              <a:off x="7404870" y="2044437"/>
              <a:ext cx="762000" cy="685801"/>
            </a:xfrm>
            <a:prstGeom prst="rect">
              <a:avLst/>
            </a:prstGeom>
          </p:spPr>
        </p:pic>
        <p:sp>
          <p:nvSpPr>
            <p:cNvPr id="8" name="TextBox 7">
              <a:extLst>
                <a:ext uri="{FF2B5EF4-FFF2-40B4-BE49-F238E27FC236}">
                  <a16:creationId xmlns:a16="http://schemas.microsoft.com/office/drawing/2014/main" id="{A59E0DA2-1C63-4F43-BB54-842F78A86F0F}"/>
                </a:ext>
              </a:extLst>
            </p:cNvPr>
            <p:cNvSpPr txBox="1"/>
            <p:nvPr/>
          </p:nvSpPr>
          <p:spPr>
            <a:xfrm>
              <a:off x="7313139" y="2736875"/>
              <a:ext cx="920566" cy="382671"/>
            </a:xfrm>
            <a:prstGeom prst="rect">
              <a:avLst/>
            </a:prstGeom>
            <a:noFill/>
          </p:spPr>
          <p:txBody>
            <a:bodyPr wrap="square" rtlCol="0">
              <a:spAutoFit/>
            </a:bodyPr>
            <a:lstStyle/>
            <a:p>
              <a:pPr algn="ctr" fontAlgn="auto">
                <a:spcBef>
                  <a:spcPts val="0"/>
                </a:spcBef>
                <a:spcAft>
                  <a:spcPts val="0"/>
                </a:spcAft>
              </a:pPr>
              <a:r>
                <a:rPr lang="en-US" sz="1200" b="0" dirty="0">
                  <a:solidFill>
                    <a:srgbClr val="C00000"/>
                  </a:solidFill>
                  <a:latin typeface="Calibri" panose="020F0502020204030204"/>
                </a:rPr>
                <a:t>On Field Sensors</a:t>
              </a:r>
            </a:p>
          </p:txBody>
        </p:sp>
      </p:grpSp>
      <p:grpSp>
        <p:nvGrpSpPr>
          <p:cNvPr id="9" name="Group 8">
            <a:extLst>
              <a:ext uri="{FF2B5EF4-FFF2-40B4-BE49-F238E27FC236}">
                <a16:creationId xmlns:a16="http://schemas.microsoft.com/office/drawing/2014/main" id="{6821D881-7349-4EB5-94F9-C6FE0E71DC01}"/>
              </a:ext>
            </a:extLst>
          </p:cNvPr>
          <p:cNvGrpSpPr/>
          <p:nvPr/>
        </p:nvGrpSpPr>
        <p:grpSpPr>
          <a:xfrm>
            <a:off x="5062110" y="1596381"/>
            <a:ext cx="1484167" cy="1142598"/>
            <a:chOff x="5441515" y="2070191"/>
            <a:chExt cx="1243396" cy="947092"/>
          </a:xfrm>
        </p:grpSpPr>
        <p:pic>
          <p:nvPicPr>
            <p:cNvPr id="10" name="Picture 8" descr="Hybridcloud - Hybrid Cloud, HD Png Download , Transparent Png Image -  PNGitem">
              <a:extLst>
                <a:ext uri="{FF2B5EF4-FFF2-40B4-BE49-F238E27FC236}">
                  <a16:creationId xmlns:a16="http://schemas.microsoft.com/office/drawing/2014/main" id="{AE4D299C-FB58-469A-8FEC-9D47629154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1515" y="2070191"/>
              <a:ext cx="1243396" cy="75816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7A94EF69-5B37-4FA9-A9FF-EE7EE24B117D}"/>
                </a:ext>
              </a:extLst>
            </p:cNvPr>
            <p:cNvSpPr txBox="1"/>
            <p:nvPr/>
          </p:nvSpPr>
          <p:spPr>
            <a:xfrm>
              <a:off x="5486311" y="2787680"/>
              <a:ext cx="1169804" cy="229603"/>
            </a:xfrm>
            <a:prstGeom prst="rect">
              <a:avLst/>
            </a:prstGeom>
            <a:noFill/>
          </p:spPr>
          <p:txBody>
            <a:bodyPr wrap="square" rtlCol="0">
              <a:spAutoFit/>
            </a:bodyPr>
            <a:lstStyle/>
            <a:p>
              <a:pPr algn="ctr" fontAlgn="auto">
                <a:spcBef>
                  <a:spcPts val="0"/>
                </a:spcBef>
                <a:spcAft>
                  <a:spcPts val="0"/>
                </a:spcAft>
              </a:pPr>
              <a:r>
                <a:rPr lang="en-US" sz="1200" b="0" dirty="0">
                  <a:solidFill>
                    <a:srgbClr val="C00000"/>
                  </a:solidFill>
                  <a:latin typeface="Calibri" panose="020F0502020204030204"/>
                </a:rPr>
                <a:t>Clouds</a:t>
              </a:r>
            </a:p>
          </p:txBody>
        </p:sp>
      </p:grpSp>
      <p:grpSp>
        <p:nvGrpSpPr>
          <p:cNvPr id="12" name="Group 11">
            <a:extLst>
              <a:ext uri="{FF2B5EF4-FFF2-40B4-BE49-F238E27FC236}">
                <a16:creationId xmlns:a16="http://schemas.microsoft.com/office/drawing/2014/main" id="{48F53B67-8655-48C2-B9CA-327D0216A599}"/>
              </a:ext>
            </a:extLst>
          </p:cNvPr>
          <p:cNvGrpSpPr/>
          <p:nvPr/>
        </p:nvGrpSpPr>
        <p:grpSpPr>
          <a:xfrm>
            <a:off x="7237109" y="1615363"/>
            <a:ext cx="1558784" cy="1272525"/>
            <a:chOff x="6301673" y="2709272"/>
            <a:chExt cx="1305908" cy="1054787"/>
          </a:xfrm>
        </p:grpSpPr>
        <p:pic>
          <p:nvPicPr>
            <p:cNvPr id="13" name="Picture 12" descr="Diagram&#10;&#10;Description automatically generated">
              <a:extLst>
                <a:ext uri="{FF2B5EF4-FFF2-40B4-BE49-F238E27FC236}">
                  <a16:creationId xmlns:a16="http://schemas.microsoft.com/office/drawing/2014/main" id="{23F50D0A-D8DA-4BA3-B566-F595996B58CD}"/>
                </a:ext>
              </a:extLst>
            </p:cNvPr>
            <p:cNvPicPr>
              <a:picLocks noChangeAspect="1"/>
            </p:cNvPicPr>
            <p:nvPr/>
          </p:nvPicPr>
          <p:blipFill rotWithShape="1">
            <a:blip r:embed="rId3"/>
            <a:srcRect l="61712" t="67457" r="26025" b="9521"/>
            <a:stretch/>
          </p:blipFill>
          <p:spPr>
            <a:xfrm>
              <a:off x="6548433" y="2709272"/>
              <a:ext cx="753857" cy="746876"/>
            </a:xfrm>
            <a:prstGeom prst="rect">
              <a:avLst/>
            </a:prstGeom>
          </p:spPr>
        </p:pic>
        <p:sp>
          <p:nvSpPr>
            <p:cNvPr id="14" name="TextBox 13">
              <a:extLst>
                <a:ext uri="{FF2B5EF4-FFF2-40B4-BE49-F238E27FC236}">
                  <a16:creationId xmlns:a16="http://schemas.microsoft.com/office/drawing/2014/main" id="{66C88C10-2723-46ED-B4A1-75983F6BA72F}"/>
                </a:ext>
              </a:extLst>
            </p:cNvPr>
            <p:cNvSpPr txBox="1"/>
            <p:nvPr/>
          </p:nvSpPr>
          <p:spPr>
            <a:xfrm>
              <a:off x="6301673" y="3381388"/>
              <a:ext cx="1305908" cy="382671"/>
            </a:xfrm>
            <a:prstGeom prst="rect">
              <a:avLst/>
            </a:prstGeom>
            <a:noFill/>
          </p:spPr>
          <p:txBody>
            <a:bodyPr wrap="square" rtlCol="0">
              <a:spAutoFit/>
            </a:bodyPr>
            <a:lstStyle/>
            <a:p>
              <a:pPr algn="ctr" fontAlgn="auto">
                <a:spcBef>
                  <a:spcPts val="0"/>
                </a:spcBef>
                <a:spcAft>
                  <a:spcPts val="0"/>
                </a:spcAft>
              </a:pPr>
              <a:r>
                <a:rPr lang="en-US" sz="1200" b="0" dirty="0">
                  <a:solidFill>
                    <a:srgbClr val="C00000"/>
                  </a:solidFill>
                  <a:latin typeface="Calibri" panose="020F0502020204030204"/>
                </a:rPr>
                <a:t>HPC Systems &amp; Data Centers</a:t>
              </a:r>
            </a:p>
          </p:txBody>
        </p:sp>
      </p:grpSp>
      <p:grpSp>
        <p:nvGrpSpPr>
          <p:cNvPr id="15" name="Group 14">
            <a:extLst>
              <a:ext uri="{FF2B5EF4-FFF2-40B4-BE49-F238E27FC236}">
                <a16:creationId xmlns:a16="http://schemas.microsoft.com/office/drawing/2014/main" id="{7B93F8E9-1800-401B-B048-EA51607695C7}"/>
              </a:ext>
            </a:extLst>
          </p:cNvPr>
          <p:cNvGrpSpPr/>
          <p:nvPr/>
        </p:nvGrpSpPr>
        <p:grpSpPr>
          <a:xfrm>
            <a:off x="2243159" y="1603431"/>
            <a:ext cx="1755286" cy="981269"/>
            <a:chOff x="6101306" y="1484864"/>
            <a:chExt cx="1470532" cy="813367"/>
          </a:xfrm>
        </p:grpSpPr>
        <p:sp>
          <p:nvSpPr>
            <p:cNvPr id="16" name="TextBox 15">
              <a:extLst>
                <a:ext uri="{FF2B5EF4-FFF2-40B4-BE49-F238E27FC236}">
                  <a16:creationId xmlns:a16="http://schemas.microsoft.com/office/drawing/2014/main" id="{EF778B10-3C57-47A3-B951-185F15D45114}"/>
                </a:ext>
              </a:extLst>
            </p:cNvPr>
            <p:cNvSpPr txBox="1"/>
            <p:nvPr/>
          </p:nvSpPr>
          <p:spPr>
            <a:xfrm>
              <a:off x="6101306" y="2068628"/>
              <a:ext cx="1470532" cy="229603"/>
            </a:xfrm>
            <a:prstGeom prst="rect">
              <a:avLst/>
            </a:prstGeom>
            <a:noFill/>
          </p:spPr>
          <p:txBody>
            <a:bodyPr wrap="square" rtlCol="0">
              <a:spAutoFit/>
            </a:bodyPr>
            <a:lstStyle/>
            <a:p>
              <a:pPr algn="ctr" fontAlgn="auto">
                <a:spcBef>
                  <a:spcPts val="0"/>
                </a:spcBef>
                <a:spcAft>
                  <a:spcPts val="0"/>
                </a:spcAft>
              </a:pPr>
              <a:r>
                <a:rPr lang="en-US" sz="1200" b="0" dirty="0">
                  <a:solidFill>
                    <a:srgbClr val="C00000"/>
                  </a:solidFill>
                  <a:latin typeface="Calibri" panose="020F0502020204030204"/>
                </a:rPr>
                <a:t>Edge &amp; Near Edge</a:t>
              </a:r>
            </a:p>
          </p:txBody>
        </p:sp>
        <p:grpSp>
          <p:nvGrpSpPr>
            <p:cNvPr id="17" name="Group 16">
              <a:extLst>
                <a:ext uri="{FF2B5EF4-FFF2-40B4-BE49-F238E27FC236}">
                  <a16:creationId xmlns:a16="http://schemas.microsoft.com/office/drawing/2014/main" id="{242F4747-BB37-4743-9D11-C9EAAE5815D2}"/>
                </a:ext>
              </a:extLst>
            </p:cNvPr>
            <p:cNvGrpSpPr/>
            <p:nvPr/>
          </p:nvGrpSpPr>
          <p:grpSpPr>
            <a:xfrm>
              <a:off x="6360619" y="1484864"/>
              <a:ext cx="1083420" cy="648317"/>
              <a:chOff x="4065197" y="385899"/>
              <a:chExt cx="1977945" cy="1183600"/>
            </a:xfrm>
          </p:grpSpPr>
          <p:pic>
            <p:nvPicPr>
              <p:cNvPr id="18" name="Picture 6" descr="Laptop - Kostenlose computer Icons">
                <a:extLst>
                  <a:ext uri="{FF2B5EF4-FFF2-40B4-BE49-F238E27FC236}">
                    <a16:creationId xmlns:a16="http://schemas.microsoft.com/office/drawing/2014/main" id="{1F321918-8923-4BF7-AAD2-4245181A22E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6587" b="13168"/>
              <a:stretch/>
            </p:blipFill>
            <p:spPr bwMode="auto">
              <a:xfrm>
                <a:off x="4065197" y="385899"/>
                <a:ext cx="1684973" cy="11836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Smartphone - Kostenlose technologie Icons">
                <a:extLst>
                  <a:ext uri="{FF2B5EF4-FFF2-40B4-BE49-F238E27FC236}">
                    <a16:creationId xmlns:a16="http://schemas.microsoft.com/office/drawing/2014/main" id="{D4E306DF-2FA5-4361-8988-F822AF8E3873}"/>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8586" r="21302"/>
              <a:stretch/>
            </p:blipFill>
            <p:spPr bwMode="auto">
              <a:xfrm>
                <a:off x="5644071" y="541600"/>
                <a:ext cx="399071" cy="66387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7" name="TextBox 26">
            <a:extLst>
              <a:ext uri="{FF2B5EF4-FFF2-40B4-BE49-F238E27FC236}">
                <a16:creationId xmlns:a16="http://schemas.microsoft.com/office/drawing/2014/main" id="{E08BF42D-5CDE-4D85-9834-5BD3555F320C}"/>
              </a:ext>
            </a:extLst>
          </p:cNvPr>
          <p:cNvSpPr txBox="1"/>
          <p:nvPr/>
        </p:nvSpPr>
        <p:spPr>
          <a:xfrm>
            <a:off x="2387934" y="864126"/>
            <a:ext cx="3872963" cy="338554"/>
          </a:xfrm>
          <a:prstGeom prst="rect">
            <a:avLst/>
          </a:prstGeom>
          <a:noFill/>
        </p:spPr>
        <p:txBody>
          <a:bodyPr wrap="square" rtlCol="0">
            <a:spAutoFit/>
          </a:bodyPr>
          <a:lstStyle/>
          <a:p>
            <a:pPr algn="ctr" fontAlgn="auto">
              <a:spcBef>
                <a:spcPts val="0"/>
              </a:spcBef>
              <a:spcAft>
                <a:spcPts val="0"/>
              </a:spcAft>
            </a:pPr>
            <a:r>
              <a:rPr lang="en-US" b="0" dirty="0">
                <a:solidFill>
                  <a:schemeClr val="bg1">
                    <a:lumMod val="40000"/>
                    <a:lumOff val="60000"/>
                  </a:schemeClr>
                </a:solidFill>
                <a:latin typeface="Calibri" panose="020F0502020204030204"/>
              </a:rPr>
              <a:t>Emerging Computing Continuum</a:t>
            </a:r>
          </a:p>
        </p:txBody>
      </p:sp>
      <p:cxnSp>
        <p:nvCxnSpPr>
          <p:cNvPr id="20" name="Straight Arrow Connector 19">
            <a:extLst>
              <a:ext uri="{FF2B5EF4-FFF2-40B4-BE49-F238E27FC236}">
                <a16:creationId xmlns:a16="http://schemas.microsoft.com/office/drawing/2014/main" id="{7A501C7B-6665-476C-BC16-92BD18C38759}"/>
              </a:ext>
            </a:extLst>
          </p:cNvPr>
          <p:cNvCxnSpPr>
            <a:cxnSpLocks/>
          </p:cNvCxnSpPr>
          <p:nvPr/>
        </p:nvCxnSpPr>
        <p:spPr bwMode="auto">
          <a:xfrm>
            <a:off x="1428750" y="3663950"/>
            <a:ext cx="5740670" cy="7432"/>
          </a:xfrm>
          <a:prstGeom prst="straightConnector1">
            <a:avLst/>
          </a:prstGeom>
          <a:solidFill>
            <a:schemeClr val="accent1"/>
          </a:solidFill>
          <a:ln w="57150" cap="sq" cmpd="sng" algn="ctr">
            <a:solidFill>
              <a:schemeClr val="tx1"/>
            </a:solidFill>
            <a:prstDash val="solid"/>
            <a:round/>
            <a:headEnd type="triangle"/>
            <a:tailEnd type="triangle"/>
          </a:ln>
          <a:effectLst/>
        </p:spPr>
      </p:cxnSp>
      <p:sp>
        <p:nvSpPr>
          <p:cNvPr id="43" name="TextBox 42">
            <a:extLst>
              <a:ext uri="{FF2B5EF4-FFF2-40B4-BE49-F238E27FC236}">
                <a16:creationId xmlns:a16="http://schemas.microsoft.com/office/drawing/2014/main" id="{AB70D3E7-F385-4504-9732-C64362A65D4B}"/>
              </a:ext>
            </a:extLst>
          </p:cNvPr>
          <p:cNvSpPr txBox="1"/>
          <p:nvPr/>
        </p:nvSpPr>
        <p:spPr>
          <a:xfrm>
            <a:off x="2387933" y="3069998"/>
            <a:ext cx="3872963" cy="338554"/>
          </a:xfrm>
          <a:prstGeom prst="rect">
            <a:avLst/>
          </a:prstGeom>
          <a:noFill/>
        </p:spPr>
        <p:txBody>
          <a:bodyPr wrap="square" rtlCol="0">
            <a:spAutoFit/>
          </a:bodyPr>
          <a:lstStyle/>
          <a:p>
            <a:pPr algn="ctr" fontAlgn="auto">
              <a:spcBef>
                <a:spcPts val="0"/>
              </a:spcBef>
              <a:spcAft>
                <a:spcPts val="0"/>
              </a:spcAft>
            </a:pPr>
            <a:r>
              <a:rPr lang="en-US" b="0" dirty="0">
                <a:solidFill>
                  <a:schemeClr val="bg1">
                    <a:lumMod val="40000"/>
                    <a:lumOff val="60000"/>
                  </a:schemeClr>
                </a:solidFill>
                <a:latin typeface="Calibri" panose="020F0502020204030204"/>
              </a:rPr>
              <a:t>Data Movement and Control</a:t>
            </a:r>
          </a:p>
        </p:txBody>
      </p:sp>
    </p:spTree>
    <p:extLst>
      <p:ext uri="{BB962C8B-B14F-4D97-AF65-F5344CB8AC3E}">
        <p14:creationId xmlns:p14="http://schemas.microsoft.com/office/powerpoint/2010/main" val="203516638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5F6F4EF8-519F-4086-98AD-2B02F633879A}"/>
              </a:ext>
            </a:extLst>
          </p:cNvPr>
          <p:cNvSpPr txBox="1"/>
          <p:nvPr/>
        </p:nvSpPr>
        <p:spPr>
          <a:xfrm>
            <a:off x="784829" y="1533737"/>
            <a:ext cx="7463281" cy="1815882"/>
          </a:xfrm>
          <a:prstGeom prst="rect">
            <a:avLst/>
          </a:prstGeom>
          <a:noFill/>
        </p:spPr>
        <p:txBody>
          <a:bodyPr wrap="square" lIns="91440" tIns="45720" rIns="91440" bIns="45720" rtlCol="0" anchor="t">
            <a:spAutoFit/>
          </a:bodyPr>
          <a:lstStyle/>
          <a:p>
            <a:pPr algn="ctr"/>
            <a:r>
              <a:rPr lang="en-US" sz="2800" dirty="0">
                <a:solidFill>
                  <a:srgbClr val="C00000"/>
                </a:solidFill>
                <a:latin typeface="+mn-lt"/>
              </a:rPr>
              <a:t>How to Create Intelligent Cyberinfrastructure for Computing Continuum in the Modern AI Era</a:t>
            </a:r>
          </a:p>
          <a:p>
            <a:pPr algn="ctr"/>
            <a:r>
              <a:rPr lang="en-US" sz="2800" dirty="0">
                <a:solidFill>
                  <a:srgbClr val="C00000"/>
                </a:solidFill>
                <a:latin typeface="+mn-lt"/>
              </a:rPr>
              <a:t>&amp; </a:t>
            </a:r>
          </a:p>
          <a:p>
            <a:pPr algn="ctr"/>
            <a:r>
              <a:rPr lang="en-US" sz="2800" dirty="0">
                <a:solidFill>
                  <a:srgbClr val="C00000"/>
                </a:solidFill>
                <a:latin typeface="+mn-lt"/>
              </a:rPr>
              <a:t>Democratizing AI? </a:t>
            </a:r>
          </a:p>
        </p:txBody>
      </p:sp>
      <p:sp>
        <p:nvSpPr>
          <p:cNvPr id="21" name="TextBox 20">
            <a:extLst>
              <a:ext uri="{FF2B5EF4-FFF2-40B4-BE49-F238E27FC236}">
                <a16:creationId xmlns:a16="http://schemas.microsoft.com/office/drawing/2014/main" id="{8E08FEBC-1464-4C69-A1DC-9E2D114E8B12}"/>
              </a:ext>
            </a:extLst>
          </p:cNvPr>
          <p:cNvSpPr txBox="1"/>
          <p:nvPr/>
        </p:nvSpPr>
        <p:spPr>
          <a:xfrm>
            <a:off x="2601541" y="3562965"/>
            <a:ext cx="4117954" cy="523220"/>
          </a:xfrm>
          <a:prstGeom prst="rect">
            <a:avLst/>
          </a:prstGeom>
          <a:noFill/>
        </p:spPr>
        <p:txBody>
          <a:bodyPr wrap="square" rtlCol="0">
            <a:spAutoFit/>
          </a:bodyPr>
          <a:lstStyle/>
          <a:p>
            <a:pPr algn="ctr"/>
            <a:endParaRPr lang="en-US" sz="2800" dirty="0">
              <a:solidFill>
                <a:schemeClr val="bg2"/>
              </a:solidFill>
              <a:latin typeface="+mn-lt"/>
            </a:endParaRPr>
          </a:p>
        </p:txBody>
      </p:sp>
    </p:spTree>
    <p:extLst>
      <p:ext uri="{BB962C8B-B14F-4D97-AF65-F5344CB8AC3E}">
        <p14:creationId xmlns:p14="http://schemas.microsoft.com/office/powerpoint/2010/main" val="425612191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con&#10;&#10;Description automatically generated">
            <a:extLst>
              <a:ext uri="{FF2B5EF4-FFF2-40B4-BE49-F238E27FC236}">
                <a16:creationId xmlns:a16="http://schemas.microsoft.com/office/drawing/2014/main" id="{D972B8C9-D5C3-4808-A9E5-6126EC8B2A25}"/>
              </a:ext>
            </a:extLst>
          </p:cNvPr>
          <p:cNvPicPr>
            <a:picLocks noChangeAspect="1"/>
          </p:cNvPicPr>
          <p:nvPr/>
        </p:nvPicPr>
        <p:blipFill rotWithShape="1">
          <a:blip r:embed="rId3"/>
          <a:srcRect l="12158" t="27558" r="13239"/>
          <a:stretch/>
        </p:blipFill>
        <p:spPr>
          <a:xfrm>
            <a:off x="98288" y="109039"/>
            <a:ext cx="677375" cy="811077"/>
          </a:xfrm>
          <a:prstGeom prst="rect">
            <a:avLst/>
          </a:prstGeom>
          <a:ln>
            <a:solidFill>
              <a:schemeClr val="accent6">
                <a:lumMod val="75000"/>
              </a:schemeClr>
            </a:solidFill>
          </a:ln>
        </p:spPr>
      </p:pic>
      <p:pic>
        <p:nvPicPr>
          <p:cNvPr id="1026" name="Picture 2" descr="NSF 4-Color Bitmap Logo">
            <a:extLst>
              <a:ext uri="{FF2B5EF4-FFF2-40B4-BE49-F238E27FC236}">
                <a16:creationId xmlns:a16="http://schemas.microsoft.com/office/drawing/2014/main" id="{10F0321E-AD2D-084C-876D-F6E70E49B9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69670" y="57232"/>
            <a:ext cx="952500" cy="9525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5F6F4EF8-519F-4086-98AD-2B02F633879A}"/>
              </a:ext>
            </a:extLst>
          </p:cNvPr>
          <p:cNvSpPr txBox="1"/>
          <p:nvPr/>
        </p:nvSpPr>
        <p:spPr>
          <a:xfrm>
            <a:off x="1114323" y="367748"/>
            <a:ext cx="6842235" cy="1384995"/>
          </a:xfrm>
          <a:prstGeom prst="rect">
            <a:avLst/>
          </a:prstGeom>
          <a:noFill/>
        </p:spPr>
        <p:txBody>
          <a:bodyPr wrap="square" lIns="91440" tIns="45720" rIns="91440" bIns="45720" rtlCol="0" anchor="t">
            <a:spAutoFit/>
          </a:bodyPr>
          <a:lstStyle/>
          <a:p>
            <a:pPr algn="ctr"/>
            <a:r>
              <a:rPr lang="en-US" sz="2800" dirty="0">
                <a:solidFill>
                  <a:srgbClr val="C00000"/>
                </a:solidFill>
                <a:latin typeface="+mn-lt"/>
              </a:rPr>
              <a:t>Creating Intelligent Cyberinfrastructure for Democratizing AI: Overview of the Activities at the NSF-AI Institute ICICLE </a:t>
            </a:r>
          </a:p>
        </p:txBody>
      </p:sp>
      <p:grpSp>
        <p:nvGrpSpPr>
          <p:cNvPr id="17" name="Group 16">
            <a:extLst>
              <a:ext uri="{FF2B5EF4-FFF2-40B4-BE49-F238E27FC236}">
                <a16:creationId xmlns:a16="http://schemas.microsoft.com/office/drawing/2014/main" id="{B11C7EDA-B246-4D2F-BEB7-46A58B72A147}"/>
              </a:ext>
            </a:extLst>
          </p:cNvPr>
          <p:cNvGrpSpPr/>
          <p:nvPr/>
        </p:nvGrpSpPr>
        <p:grpSpPr>
          <a:xfrm>
            <a:off x="98288" y="888229"/>
            <a:ext cx="809139" cy="323166"/>
            <a:chOff x="1090467" y="3117883"/>
            <a:chExt cx="1150154" cy="400479"/>
          </a:xfrm>
        </p:grpSpPr>
        <p:pic>
          <p:nvPicPr>
            <p:cNvPr id="18" name="Picture 17">
              <a:extLst>
                <a:ext uri="{FF2B5EF4-FFF2-40B4-BE49-F238E27FC236}">
                  <a16:creationId xmlns:a16="http://schemas.microsoft.com/office/drawing/2014/main" id="{B1E27E63-CB23-4550-8B28-B713E11767E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90467" y="3225725"/>
              <a:ext cx="242232" cy="203185"/>
            </a:xfrm>
            <a:prstGeom prst="rect">
              <a:avLst/>
            </a:prstGeom>
          </p:spPr>
        </p:pic>
        <p:sp>
          <p:nvSpPr>
            <p:cNvPr id="19" name="Rectangle 18">
              <a:extLst>
                <a:ext uri="{FF2B5EF4-FFF2-40B4-BE49-F238E27FC236}">
                  <a16:creationId xmlns:a16="http://schemas.microsoft.com/office/drawing/2014/main" id="{3DE4B5EF-19D7-41C9-B387-ABB7186F63DA}"/>
                </a:ext>
              </a:extLst>
            </p:cNvPr>
            <p:cNvSpPr/>
            <p:nvPr/>
          </p:nvSpPr>
          <p:spPr>
            <a:xfrm>
              <a:off x="1332697" y="3117883"/>
              <a:ext cx="885848" cy="266986"/>
            </a:xfrm>
            <a:prstGeom prst="rect">
              <a:avLst/>
            </a:prstGeom>
          </p:spPr>
          <p:txBody>
            <a:bodyPr wrap="square">
              <a:spAutoFit/>
            </a:bodyPr>
            <a:lstStyle/>
            <a:p>
              <a:r>
                <a:rPr lang="en-US" sz="800" i="1" dirty="0">
                  <a:solidFill>
                    <a:srgbClr val="0070C0"/>
                  </a:solidFill>
                  <a:latin typeface="+mn-lt"/>
                </a:rPr>
                <a:t>Follow us</a:t>
              </a:r>
            </a:p>
          </p:txBody>
        </p:sp>
        <p:sp>
          <p:nvSpPr>
            <p:cNvPr id="20" name="Rectangle 19">
              <a:extLst>
                <a:ext uri="{FF2B5EF4-FFF2-40B4-BE49-F238E27FC236}">
                  <a16:creationId xmlns:a16="http://schemas.microsoft.com/office/drawing/2014/main" id="{368AD9BC-F35E-4662-860A-9F9B6BDDB2B9}"/>
                </a:ext>
              </a:extLst>
            </p:cNvPr>
            <p:cNvSpPr/>
            <p:nvPr/>
          </p:nvSpPr>
          <p:spPr>
            <a:xfrm>
              <a:off x="1310621" y="3251376"/>
              <a:ext cx="930000" cy="266986"/>
            </a:xfrm>
            <a:prstGeom prst="rect">
              <a:avLst/>
            </a:prstGeom>
          </p:spPr>
          <p:txBody>
            <a:bodyPr wrap="square">
              <a:spAutoFit/>
            </a:bodyPr>
            <a:lstStyle/>
            <a:p>
              <a:r>
                <a:rPr lang="en-US" sz="800" dirty="0">
                  <a:latin typeface="+mn-lt"/>
                </a:rPr>
                <a:t>@icicleai </a:t>
              </a:r>
            </a:p>
          </p:txBody>
        </p:sp>
      </p:grpSp>
      <p:sp>
        <p:nvSpPr>
          <p:cNvPr id="13" name="TextBox 12">
            <a:extLst>
              <a:ext uri="{FF2B5EF4-FFF2-40B4-BE49-F238E27FC236}">
                <a16:creationId xmlns:a16="http://schemas.microsoft.com/office/drawing/2014/main" id="{8F4E2D96-CCF7-442C-86D5-8B06CF8EA3E1}"/>
              </a:ext>
            </a:extLst>
          </p:cNvPr>
          <p:cNvSpPr txBox="1"/>
          <p:nvPr/>
        </p:nvSpPr>
        <p:spPr>
          <a:xfrm>
            <a:off x="1376030" y="2441678"/>
            <a:ext cx="6318821" cy="584775"/>
          </a:xfrm>
          <a:prstGeom prst="rect">
            <a:avLst/>
          </a:prstGeom>
          <a:noFill/>
        </p:spPr>
        <p:txBody>
          <a:bodyPr wrap="square" rtlCol="0">
            <a:spAutoFit/>
          </a:bodyPr>
          <a:lstStyle/>
          <a:p>
            <a:pPr algn="ctr"/>
            <a:endParaRPr lang="en-US" sz="3200" dirty="0">
              <a:solidFill>
                <a:schemeClr val="bg2"/>
              </a:solidFill>
              <a:latin typeface="+mn-lt"/>
            </a:endParaRPr>
          </a:p>
        </p:txBody>
      </p:sp>
      <p:sp>
        <p:nvSpPr>
          <p:cNvPr id="15" name="TextBox 14">
            <a:extLst>
              <a:ext uri="{FF2B5EF4-FFF2-40B4-BE49-F238E27FC236}">
                <a16:creationId xmlns:a16="http://schemas.microsoft.com/office/drawing/2014/main" id="{58B53C17-1C09-420C-A9AB-83A2389A1926}"/>
              </a:ext>
            </a:extLst>
          </p:cNvPr>
          <p:cNvSpPr txBox="1"/>
          <p:nvPr/>
        </p:nvSpPr>
        <p:spPr bwMode="auto">
          <a:xfrm>
            <a:off x="3451287" y="2073754"/>
            <a:ext cx="2168307" cy="461665"/>
          </a:xfrm>
          <a:prstGeom prst="rect">
            <a:avLst/>
          </a:prstGeom>
          <a:noFill/>
          <a:ln w="12700" cap="sq">
            <a:noFill/>
            <a:miter lim="800000"/>
            <a:headEnd type="none" w="sm" len="sm"/>
            <a:tailEnd type="none" w="sm" len="sm"/>
          </a:ln>
        </p:spPr>
        <p:txBody>
          <a:bodyPr wrap="square" lIns="91440" tIns="45720" rIns="91440" bIns="45720" anchor="t">
            <a:spAutoFit/>
          </a:bodyPr>
          <a:lstStyle/>
          <a:p>
            <a:pPr algn="ctr"/>
            <a:r>
              <a:rPr lang="en-US" sz="2400" dirty="0">
                <a:latin typeface="+mn-lt"/>
                <a:hlinkClick r:id="rId6"/>
              </a:rPr>
              <a:t>http://icicle.ai</a:t>
            </a:r>
            <a:endParaRPr lang="en-US" sz="2400" dirty="0">
              <a:latin typeface="+mn-lt"/>
              <a:cs typeface="Calibri"/>
            </a:endParaRPr>
          </a:p>
        </p:txBody>
      </p:sp>
      <p:sp>
        <p:nvSpPr>
          <p:cNvPr id="21" name="TextBox 20">
            <a:extLst>
              <a:ext uri="{FF2B5EF4-FFF2-40B4-BE49-F238E27FC236}">
                <a16:creationId xmlns:a16="http://schemas.microsoft.com/office/drawing/2014/main" id="{8E08FEBC-1464-4C69-A1DC-9E2D114E8B12}"/>
              </a:ext>
            </a:extLst>
          </p:cNvPr>
          <p:cNvSpPr txBox="1"/>
          <p:nvPr/>
        </p:nvSpPr>
        <p:spPr>
          <a:xfrm>
            <a:off x="2560318" y="3300637"/>
            <a:ext cx="4117954" cy="523220"/>
          </a:xfrm>
          <a:prstGeom prst="rect">
            <a:avLst/>
          </a:prstGeom>
          <a:noFill/>
        </p:spPr>
        <p:txBody>
          <a:bodyPr wrap="square" rtlCol="0">
            <a:spAutoFit/>
          </a:bodyPr>
          <a:lstStyle/>
          <a:p>
            <a:pPr algn="ctr"/>
            <a:endParaRPr lang="en-US" sz="2800" dirty="0">
              <a:solidFill>
                <a:schemeClr val="bg2"/>
              </a:solidFill>
              <a:latin typeface="+mn-lt"/>
            </a:endParaRPr>
          </a:p>
        </p:txBody>
      </p:sp>
      <p:pic>
        <p:nvPicPr>
          <p:cNvPr id="3" name="Picture 2" descr="A qr code with black squares&#10;&#10;Description automatically generated">
            <a:extLst>
              <a:ext uri="{FF2B5EF4-FFF2-40B4-BE49-F238E27FC236}">
                <a16:creationId xmlns:a16="http://schemas.microsoft.com/office/drawing/2014/main" id="{D6D6146C-0E02-4F13-9A43-4D797EB83A8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40501" y="2903343"/>
            <a:ext cx="1589878" cy="1589878"/>
          </a:xfrm>
          <a:prstGeom prst="rect">
            <a:avLst/>
          </a:prstGeom>
        </p:spPr>
      </p:pic>
      <p:sp>
        <p:nvSpPr>
          <p:cNvPr id="5" name="Subtitle 4">
            <a:extLst>
              <a:ext uri="{FF2B5EF4-FFF2-40B4-BE49-F238E27FC236}">
                <a16:creationId xmlns:a16="http://schemas.microsoft.com/office/drawing/2014/main" id="{34C14EF6-68E8-2C59-AD7A-16E612C7E7E4}"/>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17461715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A7DF2C4-7A87-425D-B281-760ADF81809C}"/>
              </a:ext>
            </a:extLst>
          </p:cNvPr>
          <p:cNvSpPr>
            <a:spLocks noGrp="1"/>
          </p:cNvSpPr>
          <p:nvPr>
            <p:ph type="title"/>
          </p:nvPr>
        </p:nvSpPr>
        <p:spPr>
          <a:xfrm>
            <a:off x="146525" y="156336"/>
            <a:ext cx="10098141" cy="573340"/>
          </a:xfrm>
        </p:spPr>
        <p:txBody>
          <a:bodyPr/>
          <a:lstStyle/>
          <a:p>
            <a:r>
              <a:rPr lang="en-US" sz="2400" dirty="0">
                <a:latin typeface="+mn-lt"/>
                <a:cs typeface="Arial"/>
              </a:rPr>
              <a:t>Objectives: Intelligent CyberInfrastructure for Computing Continuum</a:t>
            </a:r>
            <a:endParaRPr lang="en-US" sz="2400" dirty="0">
              <a:latin typeface="+mn-lt"/>
            </a:endParaRPr>
          </a:p>
        </p:txBody>
      </p:sp>
      <p:grpSp>
        <p:nvGrpSpPr>
          <p:cNvPr id="6" name="Group 5">
            <a:extLst>
              <a:ext uri="{FF2B5EF4-FFF2-40B4-BE49-F238E27FC236}">
                <a16:creationId xmlns:a16="http://schemas.microsoft.com/office/drawing/2014/main" id="{30DB021E-B6BB-48B1-8FDC-5F7D0F5ABD43}"/>
              </a:ext>
            </a:extLst>
          </p:cNvPr>
          <p:cNvGrpSpPr/>
          <p:nvPr/>
        </p:nvGrpSpPr>
        <p:grpSpPr>
          <a:xfrm>
            <a:off x="413943" y="3574137"/>
            <a:ext cx="1098824" cy="1297043"/>
            <a:chOff x="7313139" y="2044437"/>
            <a:chExt cx="920566" cy="1075109"/>
          </a:xfrm>
        </p:grpSpPr>
        <p:pic>
          <p:nvPicPr>
            <p:cNvPr id="7" name="Picture 2" descr="Diagram&#10;&#10;Description automatically generated">
              <a:extLst>
                <a:ext uri="{FF2B5EF4-FFF2-40B4-BE49-F238E27FC236}">
                  <a16:creationId xmlns:a16="http://schemas.microsoft.com/office/drawing/2014/main" id="{28D1B02E-8A53-43DA-B47F-99EBECAFB8BF}"/>
                </a:ext>
              </a:extLst>
            </p:cNvPr>
            <p:cNvPicPr>
              <a:picLocks noChangeAspect="1"/>
            </p:cNvPicPr>
            <p:nvPr/>
          </p:nvPicPr>
          <p:blipFill rotWithShape="1">
            <a:blip r:embed="rId3"/>
            <a:srcRect l="1952" t="70054" r="85652" b="8807"/>
            <a:stretch/>
          </p:blipFill>
          <p:spPr>
            <a:xfrm>
              <a:off x="7404870" y="2044437"/>
              <a:ext cx="762000" cy="685801"/>
            </a:xfrm>
            <a:prstGeom prst="rect">
              <a:avLst/>
            </a:prstGeom>
          </p:spPr>
        </p:pic>
        <p:sp>
          <p:nvSpPr>
            <p:cNvPr id="8" name="TextBox 7">
              <a:extLst>
                <a:ext uri="{FF2B5EF4-FFF2-40B4-BE49-F238E27FC236}">
                  <a16:creationId xmlns:a16="http://schemas.microsoft.com/office/drawing/2014/main" id="{A59E0DA2-1C63-4F43-BB54-842F78A86F0F}"/>
                </a:ext>
              </a:extLst>
            </p:cNvPr>
            <p:cNvSpPr txBox="1"/>
            <p:nvPr/>
          </p:nvSpPr>
          <p:spPr>
            <a:xfrm>
              <a:off x="7313139" y="2736875"/>
              <a:ext cx="920566" cy="382671"/>
            </a:xfrm>
            <a:prstGeom prst="rect">
              <a:avLst/>
            </a:prstGeom>
            <a:noFill/>
          </p:spPr>
          <p:txBody>
            <a:bodyPr wrap="square" rtlCol="0">
              <a:spAutoFit/>
            </a:bodyPr>
            <a:lstStyle/>
            <a:p>
              <a:pPr algn="ctr" fontAlgn="auto">
                <a:spcBef>
                  <a:spcPts val="0"/>
                </a:spcBef>
                <a:spcAft>
                  <a:spcPts val="0"/>
                </a:spcAft>
              </a:pPr>
              <a:r>
                <a:rPr lang="en-US" sz="1200" b="0" dirty="0">
                  <a:solidFill>
                    <a:srgbClr val="C00000"/>
                  </a:solidFill>
                  <a:latin typeface="Calibri" panose="020F0502020204030204"/>
                </a:rPr>
                <a:t>On Field Sensors</a:t>
              </a:r>
            </a:p>
          </p:txBody>
        </p:sp>
      </p:grpSp>
      <p:grpSp>
        <p:nvGrpSpPr>
          <p:cNvPr id="9" name="Group 8">
            <a:extLst>
              <a:ext uri="{FF2B5EF4-FFF2-40B4-BE49-F238E27FC236}">
                <a16:creationId xmlns:a16="http://schemas.microsoft.com/office/drawing/2014/main" id="{6821D881-7349-4EB5-94F9-C6FE0E71DC01}"/>
              </a:ext>
            </a:extLst>
          </p:cNvPr>
          <p:cNvGrpSpPr/>
          <p:nvPr/>
        </p:nvGrpSpPr>
        <p:grpSpPr>
          <a:xfrm>
            <a:off x="5062110" y="3643587"/>
            <a:ext cx="1484167" cy="1142598"/>
            <a:chOff x="5441515" y="2070191"/>
            <a:chExt cx="1243396" cy="947092"/>
          </a:xfrm>
        </p:grpSpPr>
        <p:pic>
          <p:nvPicPr>
            <p:cNvPr id="10" name="Picture 8" descr="Hybridcloud - Hybrid Cloud, HD Png Download , Transparent Png Image -  PNGitem">
              <a:extLst>
                <a:ext uri="{FF2B5EF4-FFF2-40B4-BE49-F238E27FC236}">
                  <a16:creationId xmlns:a16="http://schemas.microsoft.com/office/drawing/2014/main" id="{AE4D299C-FB58-469A-8FEC-9D47629154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1515" y="2070191"/>
              <a:ext cx="1243396" cy="75816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7A94EF69-5B37-4FA9-A9FF-EE7EE24B117D}"/>
                </a:ext>
              </a:extLst>
            </p:cNvPr>
            <p:cNvSpPr txBox="1"/>
            <p:nvPr/>
          </p:nvSpPr>
          <p:spPr>
            <a:xfrm>
              <a:off x="5486311" y="2787680"/>
              <a:ext cx="1169804" cy="229603"/>
            </a:xfrm>
            <a:prstGeom prst="rect">
              <a:avLst/>
            </a:prstGeom>
            <a:noFill/>
          </p:spPr>
          <p:txBody>
            <a:bodyPr wrap="square" rtlCol="0">
              <a:spAutoFit/>
            </a:bodyPr>
            <a:lstStyle/>
            <a:p>
              <a:pPr algn="ctr" fontAlgn="auto">
                <a:spcBef>
                  <a:spcPts val="0"/>
                </a:spcBef>
                <a:spcAft>
                  <a:spcPts val="0"/>
                </a:spcAft>
              </a:pPr>
              <a:r>
                <a:rPr lang="en-US" sz="1200" b="0" dirty="0">
                  <a:solidFill>
                    <a:srgbClr val="C00000"/>
                  </a:solidFill>
                  <a:latin typeface="Calibri" panose="020F0502020204030204"/>
                </a:rPr>
                <a:t>Clouds</a:t>
              </a:r>
            </a:p>
          </p:txBody>
        </p:sp>
      </p:grpSp>
      <p:grpSp>
        <p:nvGrpSpPr>
          <p:cNvPr id="12" name="Group 11">
            <a:extLst>
              <a:ext uri="{FF2B5EF4-FFF2-40B4-BE49-F238E27FC236}">
                <a16:creationId xmlns:a16="http://schemas.microsoft.com/office/drawing/2014/main" id="{48F53B67-8655-48C2-B9CA-327D0216A599}"/>
              </a:ext>
            </a:extLst>
          </p:cNvPr>
          <p:cNvGrpSpPr/>
          <p:nvPr/>
        </p:nvGrpSpPr>
        <p:grpSpPr>
          <a:xfrm>
            <a:off x="7237109" y="3662569"/>
            <a:ext cx="1558784" cy="1272525"/>
            <a:chOff x="6301673" y="2709272"/>
            <a:chExt cx="1305908" cy="1054787"/>
          </a:xfrm>
        </p:grpSpPr>
        <p:pic>
          <p:nvPicPr>
            <p:cNvPr id="13" name="Picture 12" descr="Diagram&#10;&#10;Description automatically generated">
              <a:extLst>
                <a:ext uri="{FF2B5EF4-FFF2-40B4-BE49-F238E27FC236}">
                  <a16:creationId xmlns:a16="http://schemas.microsoft.com/office/drawing/2014/main" id="{23F50D0A-D8DA-4BA3-B566-F595996B58CD}"/>
                </a:ext>
              </a:extLst>
            </p:cNvPr>
            <p:cNvPicPr>
              <a:picLocks noChangeAspect="1"/>
            </p:cNvPicPr>
            <p:nvPr/>
          </p:nvPicPr>
          <p:blipFill rotWithShape="1">
            <a:blip r:embed="rId3"/>
            <a:srcRect l="61712" t="67457" r="26025" b="9521"/>
            <a:stretch/>
          </p:blipFill>
          <p:spPr>
            <a:xfrm>
              <a:off x="6548433" y="2709272"/>
              <a:ext cx="753857" cy="746876"/>
            </a:xfrm>
            <a:prstGeom prst="rect">
              <a:avLst/>
            </a:prstGeom>
          </p:spPr>
        </p:pic>
        <p:sp>
          <p:nvSpPr>
            <p:cNvPr id="14" name="TextBox 13">
              <a:extLst>
                <a:ext uri="{FF2B5EF4-FFF2-40B4-BE49-F238E27FC236}">
                  <a16:creationId xmlns:a16="http://schemas.microsoft.com/office/drawing/2014/main" id="{66C88C10-2723-46ED-B4A1-75983F6BA72F}"/>
                </a:ext>
              </a:extLst>
            </p:cNvPr>
            <p:cNvSpPr txBox="1"/>
            <p:nvPr/>
          </p:nvSpPr>
          <p:spPr>
            <a:xfrm>
              <a:off x="6301673" y="3381388"/>
              <a:ext cx="1305908" cy="382671"/>
            </a:xfrm>
            <a:prstGeom prst="rect">
              <a:avLst/>
            </a:prstGeom>
            <a:noFill/>
          </p:spPr>
          <p:txBody>
            <a:bodyPr wrap="square" rtlCol="0">
              <a:spAutoFit/>
            </a:bodyPr>
            <a:lstStyle/>
            <a:p>
              <a:pPr algn="ctr" fontAlgn="auto">
                <a:spcBef>
                  <a:spcPts val="0"/>
                </a:spcBef>
                <a:spcAft>
                  <a:spcPts val="0"/>
                </a:spcAft>
              </a:pPr>
              <a:r>
                <a:rPr lang="en-US" sz="1200" b="0" dirty="0">
                  <a:solidFill>
                    <a:srgbClr val="C00000"/>
                  </a:solidFill>
                  <a:latin typeface="Calibri" panose="020F0502020204030204"/>
                </a:rPr>
                <a:t>HPC Systems &amp; Data Centers</a:t>
              </a:r>
            </a:p>
          </p:txBody>
        </p:sp>
      </p:grpSp>
      <p:grpSp>
        <p:nvGrpSpPr>
          <p:cNvPr id="15" name="Group 14">
            <a:extLst>
              <a:ext uri="{FF2B5EF4-FFF2-40B4-BE49-F238E27FC236}">
                <a16:creationId xmlns:a16="http://schemas.microsoft.com/office/drawing/2014/main" id="{7B93F8E9-1800-401B-B048-EA51607695C7}"/>
              </a:ext>
            </a:extLst>
          </p:cNvPr>
          <p:cNvGrpSpPr/>
          <p:nvPr/>
        </p:nvGrpSpPr>
        <p:grpSpPr>
          <a:xfrm>
            <a:off x="2243159" y="3650637"/>
            <a:ext cx="1755286" cy="981269"/>
            <a:chOff x="6101306" y="1484864"/>
            <a:chExt cx="1470532" cy="813367"/>
          </a:xfrm>
        </p:grpSpPr>
        <p:sp>
          <p:nvSpPr>
            <p:cNvPr id="16" name="TextBox 15">
              <a:extLst>
                <a:ext uri="{FF2B5EF4-FFF2-40B4-BE49-F238E27FC236}">
                  <a16:creationId xmlns:a16="http://schemas.microsoft.com/office/drawing/2014/main" id="{EF778B10-3C57-47A3-B951-185F15D45114}"/>
                </a:ext>
              </a:extLst>
            </p:cNvPr>
            <p:cNvSpPr txBox="1"/>
            <p:nvPr/>
          </p:nvSpPr>
          <p:spPr>
            <a:xfrm>
              <a:off x="6101306" y="2068628"/>
              <a:ext cx="1470532" cy="229603"/>
            </a:xfrm>
            <a:prstGeom prst="rect">
              <a:avLst/>
            </a:prstGeom>
            <a:noFill/>
          </p:spPr>
          <p:txBody>
            <a:bodyPr wrap="square" rtlCol="0">
              <a:spAutoFit/>
            </a:bodyPr>
            <a:lstStyle/>
            <a:p>
              <a:pPr algn="ctr" fontAlgn="auto">
                <a:spcBef>
                  <a:spcPts val="0"/>
                </a:spcBef>
                <a:spcAft>
                  <a:spcPts val="0"/>
                </a:spcAft>
              </a:pPr>
              <a:r>
                <a:rPr lang="en-US" sz="1200" b="0" dirty="0">
                  <a:solidFill>
                    <a:srgbClr val="C00000"/>
                  </a:solidFill>
                  <a:latin typeface="Calibri" panose="020F0502020204030204"/>
                </a:rPr>
                <a:t>Edge &amp; Near Edge</a:t>
              </a:r>
            </a:p>
          </p:txBody>
        </p:sp>
        <p:grpSp>
          <p:nvGrpSpPr>
            <p:cNvPr id="17" name="Group 16">
              <a:extLst>
                <a:ext uri="{FF2B5EF4-FFF2-40B4-BE49-F238E27FC236}">
                  <a16:creationId xmlns:a16="http://schemas.microsoft.com/office/drawing/2014/main" id="{242F4747-BB37-4743-9D11-C9EAAE5815D2}"/>
                </a:ext>
              </a:extLst>
            </p:cNvPr>
            <p:cNvGrpSpPr/>
            <p:nvPr/>
          </p:nvGrpSpPr>
          <p:grpSpPr>
            <a:xfrm>
              <a:off x="6360619" y="1484864"/>
              <a:ext cx="1083420" cy="648317"/>
              <a:chOff x="4065197" y="385899"/>
              <a:chExt cx="1977945" cy="1183600"/>
            </a:xfrm>
          </p:grpSpPr>
          <p:pic>
            <p:nvPicPr>
              <p:cNvPr id="18" name="Picture 6" descr="Laptop - Kostenlose computer Icons">
                <a:extLst>
                  <a:ext uri="{FF2B5EF4-FFF2-40B4-BE49-F238E27FC236}">
                    <a16:creationId xmlns:a16="http://schemas.microsoft.com/office/drawing/2014/main" id="{1F321918-8923-4BF7-AAD2-4245181A22E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6587" b="13168"/>
              <a:stretch/>
            </p:blipFill>
            <p:spPr bwMode="auto">
              <a:xfrm>
                <a:off x="4065197" y="385899"/>
                <a:ext cx="1684973" cy="11836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Smartphone - Kostenlose technologie Icons">
                <a:extLst>
                  <a:ext uri="{FF2B5EF4-FFF2-40B4-BE49-F238E27FC236}">
                    <a16:creationId xmlns:a16="http://schemas.microsoft.com/office/drawing/2014/main" id="{D4E306DF-2FA5-4361-8988-F822AF8E3873}"/>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8586" r="21302"/>
              <a:stretch/>
            </p:blipFill>
            <p:spPr bwMode="auto">
              <a:xfrm>
                <a:off x="5644071" y="541600"/>
                <a:ext cx="399071" cy="66387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1" name="TextBox 20">
            <a:extLst>
              <a:ext uri="{FF2B5EF4-FFF2-40B4-BE49-F238E27FC236}">
                <a16:creationId xmlns:a16="http://schemas.microsoft.com/office/drawing/2014/main" id="{77BCDCC8-0C5B-41F3-8CDA-DC9100CD0EAD}"/>
              </a:ext>
            </a:extLst>
          </p:cNvPr>
          <p:cNvSpPr txBox="1"/>
          <p:nvPr/>
        </p:nvSpPr>
        <p:spPr>
          <a:xfrm>
            <a:off x="3638805" y="1687155"/>
            <a:ext cx="1445960" cy="461665"/>
          </a:xfrm>
          <a:prstGeom prst="rect">
            <a:avLst/>
          </a:prstGeom>
          <a:noFill/>
        </p:spPr>
        <p:txBody>
          <a:bodyPr wrap="square" rtlCol="0">
            <a:spAutoFit/>
          </a:bodyPr>
          <a:lstStyle/>
          <a:p>
            <a:pPr algn="ctr" fontAlgn="auto">
              <a:spcBef>
                <a:spcPts val="0"/>
              </a:spcBef>
              <a:spcAft>
                <a:spcPts val="0"/>
              </a:spcAft>
            </a:pPr>
            <a:r>
              <a:rPr lang="en-US" sz="1200" b="0" dirty="0">
                <a:solidFill>
                  <a:srgbClr val="C00000"/>
                </a:solidFill>
                <a:latin typeface="Calibri" panose="020F0502020204030204"/>
              </a:rPr>
              <a:t>Smart </a:t>
            </a:r>
          </a:p>
          <a:p>
            <a:pPr algn="ctr" fontAlgn="auto">
              <a:spcBef>
                <a:spcPts val="0"/>
              </a:spcBef>
              <a:spcAft>
                <a:spcPts val="0"/>
              </a:spcAft>
            </a:pPr>
            <a:r>
              <a:rPr lang="en-US" sz="1200" b="0" dirty="0">
                <a:solidFill>
                  <a:srgbClr val="C00000"/>
                </a:solidFill>
                <a:latin typeface="Calibri" panose="020F0502020204030204"/>
              </a:rPr>
              <a:t>Foodsheds</a:t>
            </a:r>
          </a:p>
        </p:txBody>
      </p:sp>
      <p:sp>
        <p:nvSpPr>
          <p:cNvPr id="22" name="TextBox 21">
            <a:extLst>
              <a:ext uri="{FF2B5EF4-FFF2-40B4-BE49-F238E27FC236}">
                <a16:creationId xmlns:a16="http://schemas.microsoft.com/office/drawing/2014/main" id="{D9539EEE-08D5-494A-B9C4-9B02058F10AD}"/>
              </a:ext>
            </a:extLst>
          </p:cNvPr>
          <p:cNvSpPr txBox="1"/>
          <p:nvPr/>
        </p:nvSpPr>
        <p:spPr>
          <a:xfrm>
            <a:off x="7025033" y="1687155"/>
            <a:ext cx="883674" cy="461665"/>
          </a:xfrm>
          <a:prstGeom prst="rect">
            <a:avLst/>
          </a:prstGeom>
          <a:noFill/>
        </p:spPr>
        <p:txBody>
          <a:bodyPr wrap="square" rtlCol="0">
            <a:spAutoFit/>
          </a:bodyPr>
          <a:lstStyle/>
          <a:p>
            <a:pPr algn="ctr" fontAlgn="auto">
              <a:spcBef>
                <a:spcPts val="0"/>
              </a:spcBef>
              <a:spcAft>
                <a:spcPts val="0"/>
              </a:spcAft>
            </a:pPr>
            <a:r>
              <a:rPr lang="en-US" sz="1200" b="0" dirty="0">
                <a:solidFill>
                  <a:srgbClr val="C00000"/>
                </a:solidFill>
                <a:latin typeface="Calibri" panose="020F0502020204030204"/>
              </a:rPr>
              <a:t>Animal Ecology</a:t>
            </a:r>
          </a:p>
        </p:txBody>
      </p:sp>
      <p:sp>
        <p:nvSpPr>
          <p:cNvPr id="23" name="TextBox 22">
            <a:extLst>
              <a:ext uri="{FF2B5EF4-FFF2-40B4-BE49-F238E27FC236}">
                <a16:creationId xmlns:a16="http://schemas.microsoft.com/office/drawing/2014/main" id="{ECEC790A-90BB-4CBE-A1A8-3EB8190DF473}"/>
              </a:ext>
            </a:extLst>
          </p:cNvPr>
          <p:cNvSpPr txBox="1"/>
          <p:nvPr/>
        </p:nvSpPr>
        <p:spPr>
          <a:xfrm>
            <a:off x="1278809" y="1687155"/>
            <a:ext cx="883674" cy="461665"/>
          </a:xfrm>
          <a:prstGeom prst="rect">
            <a:avLst/>
          </a:prstGeom>
          <a:noFill/>
        </p:spPr>
        <p:txBody>
          <a:bodyPr wrap="square" rtlCol="0">
            <a:spAutoFit/>
          </a:bodyPr>
          <a:lstStyle/>
          <a:p>
            <a:pPr algn="ctr" fontAlgn="auto">
              <a:spcBef>
                <a:spcPts val="0"/>
              </a:spcBef>
              <a:spcAft>
                <a:spcPts val="0"/>
              </a:spcAft>
            </a:pPr>
            <a:r>
              <a:rPr lang="en-US" sz="1200" b="0" dirty="0">
                <a:solidFill>
                  <a:srgbClr val="C00000"/>
                </a:solidFill>
                <a:latin typeface="Calibri" panose="020F0502020204030204"/>
              </a:rPr>
              <a:t>Digital </a:t>
            </a:r>
          </a:p>
          <a:p>
            <a:pPr algn="ctr" fontAlgn="auto">
              <a:spcBef>
                <a:spcPts val="0"/>
              </a:spcBef>
              <a:spcAft>
                <a:spcPts val="0"/>
              </a:spcAft>
            </a:pPr>
            <a:r>
              <a:rPr lang="en-US" sz="1200" b="0" dirty="0">
                <a:solidFill>
                  <a:srgbClr val="C00000"/>
                </a:solidFill>
                <a:latin typeface="Calibri" panose="020F0502020204030204"/>
              </a:rPr>
              <a:t>Agriculture</a:t>
            </a:r>
          </a:p>
        </p:txBody>
      </p:sp>
      <p:sp>
        <p:nvSpPr>
          <p:cNvPr id="27" name="TextBox 26">
            <a:extLst>
              <a:ext uri="{FF2B5EF4-FFF2-40B4-BE49-F238E27FC236}">
                <a16:creationId xmlns:a16="http://schemas.microsoft.com/office/drawing/2014/main" id="{E08BF42D-5CDE-4D85-9834-5BD3555F320C}"/>
              </a:ext>
            </a:extLst>
          </p:cNvPr>
          <p:cNvSpPr txBox="1"/>
          <p:nvPr/>
        </p:nvSpPr>
        <p:spPr>
          <a:xfrm>
            <a:off x="2800709" y="4648610"/>
            <a:ext cx="3872963" cy="338554"/>
          </a:xfrm>
          <a:prstGeom prst="rect">
            <a:avLst/>
          </a:prstGeom>
          <a:noFill/>
        </p:spPr>
        <p:txBody>
          <a:bodyPr wrap="square" rtlCol="0">
            <a:spAutoFit/>
          </a:bodyPr>
          <a:lstStyle/>
          <a:p>
            <a:pPr algn="ctr" fontAlgn="auto">
              <a:spcBef>
                <a:spcPts val="0"/>
              </a:spcBef>
              <a:spcAft>
                <a:spcPts val="0"/>
              </a:spcAft>
            </a:pPr>
            <a:r>
              <a:rPr lang="en-US" b="0" dirty="0">
                <a:solidFill>
                  <a:schemeClr val="bg1">
                    <a:lumMod val="40000"/>
                    <a:lumOff val="60000"/>
                  </a:schemeClr>
                </a:solidFill>
                <a:latin typeface="Calibri" panose="020F0502020204030204"/>
              </a:rPr>
              <a:t>Emerging Computing Continuum</a:t>
            </a:r>
          </a:p>
        </p:txBody>
      </p:sp>
      <p:sp>
        <p:nvSpPr>
          <p:cNvPr id="28" name="TextBox 27">
            <a:extLst>
              <a:ext uri="{FF2B5EF4-FFF2-40B4-BE49-F238E27FC236}">
                <a16:creationId xmlns:a16="http://schemas.microsoft.com/office/drawing/2014/main" id="{A6451F1E-DD00-487F-9041-13C990ABA732}"/>
              </a:ext>
            </a:extLst>
          </p:cNvPr>
          <p:cNvSpPr txBox="1"/>
          <p:nvPr/>
        </p:nvSpPr>
        <p:spPr>
          <a:xfrm>
            <a:off x="2673331" y="629850"/>
            <a:ext cx="3872963" cy="338554"/>
          </a:xfrm>
          <a:prstGeom prst="rect">
            <a:avLst/>
          </a:prstGeom>
          <a:noFill/>
        </p:spPr>
        <p:txBody>
          <a:bodyPr wrap="square" rtlCol="0">
            <a:spAutoFit/>
          </a:bodyPr>
          <a:lstStyle/>
          <a:p>
            <a:pPr algn="ctr" fontAlgn="auto">
              <a:spcBef>
                <a:spcPts val="0"/>
              </a:spcBef>
              <a:spcAft>
                <a:spcPts val="0"/>
              </a:spcAft>
            </a:pPr>
            <a:r>
              <a:rPr lang="en-US" b="0" dirty="0">
                <a:solidFill>
                  <a:schemeClr val="bg1">
                    <a:lumMod val="40000"/>
                    <a:lumOff val="60000"/>
                  </a:schemeClr>
                </a:solidFill>
                <a:latin typeface="Calibri" panose="020F0502020204030204"/>
              </a:rPr>
              <a:t>Use Inspired Science Domains</a:t>
            </a:r>
          </a:p>
        </p:txBody>
      </p:sp>
      <p:sp>
        <p:nvSpPr>
          <p:cNvPr id="2" name="Rectangle: Rounded Corners 1">
            <a:extLst>
              <a:ext uri="{FF2B5EF4-FFF2-40B4-BE49-F238E27FC236}">
                <a16:creationId xmlns:a16="http://schemas.microsoft.com/office/drawing/2014/main" id="{3729A782-1ACF-4A0D-A43D-4CFE99256ADC}"/>
              </a:ext>
            </a:extLst>
          </p:cNvPr>
          <p:cNvSpPr/>
          <p:nvPr/>
        </p:nvSpPr>
        <p:spPr bwMode="auto">
          <a:xfrm>
            <a:off x="278341" y="2144514"/>
            <a:ext cx="8582630" cy="1429622"/>
          </a:xfrm>
          <a:prstGeom prst="roundRect">
            <a:avLst/>
          </a:prstGeom>
          <a:solidFill>
            <a:schemeClr val="accent5">
              <a:lumMod val="75000"/>
            </a:schemeClr>
          </a:solidFill>
          <a:ln w="19050" cap="sq" cmpd="sng">
            <a:solidFill>
              <a:schemeClr val="tx1"/>
            </a:solidFill>
            <a:miter lim="800000"/>
            <a:headEnd type="none" w="sm" len="sm"/>
            <a:tailEnd type="none" w="sm" len="sm"/>
          </a:ln>
          <a:effectLst>
            <a:outerShdw blurRad="50800" dist="38100" dir="2700000" algn="tl" rotWithShape="0">
              <a:prstClr val="black">
                <a:alpha val="40000"/>
              </a:prstClr>
            </a:outerShdw>
          </a:effectLst>
        </p:spPr>
        <p:txBody>
          <a:bodyPr wrap="square" rtlCol="0" anchor="t">
            <a:noAutofit/>
          </a:bodyPr>
          <a:lstStyle/>
          <a:p>
            <a:pPr algn="ctr" eaLnBrk="0" hangingPunct="0">
              <a:lnSpc>
                <a:spcPct val="110000"/>
              </a:lnSpc>
              <a:spcBef>
                <a:spcPct val="20000"/>
              </a:spcBef>
            </a:pPr>
            <a:r>
              <a:rPr lang="en-US" dirty="0">
                <a:ln>
                  <a:solidFill>
                    <a:schemeClr val="bg2"/>
                  </a:solidFill>
                </a:ln>
                <a:solidFill>
                  <a:schemeClr val="tx2"/>
                </a:solidFill>
                <a:latin typeface="+mj-lt"/>
              </a:rPr>
              <a:t>ICICLE</a:t>
            </a:r>
            <a:r>
              <a:rPr lang="en-US" dirty="0">
                <a:ln>
                  <a:solidFill>
                    <a:schemeClr val="bg2"/>
                  </a:solidFill>
                </a:ln>
                <a:solidFill>
                  <a:schemeClr val="tx1">
                    <a:lumMod val="95000"/>
                    <a:lumOff val="5000"/>
                  </a:schemeClr>
                </a:solidFill>
                <a:latin typeface="+mj-lt"/>
              </a:rPr>
              <a:t>: </a:t>
            </a:r>
            <a:r>
              <a:rPr lang="en-US" dirty="0">
                <a:ln>
                  <a:solidFill>
                    <a:schemeClr val="bg2"/>
                  </a:solidFill>
                </a:ln>
                <a:solidFill>
                  <a:schemeClr val="tx2"/>
                </a:solidFill>
                <a:latin typeface="+mj-lt"/>
              </a:rPr>
              <a:t>I</a:t>
            </a:r>
            <a:r>
              <a:rPr lang="en-US" dirty="0">
                <a:ln>
                  <a:solidFill>
                    <a:schemeClr val="bg2"/>
                  </a:solidFill>
                </a:ln>
                <a:solidFill>
                  <a:schemeClr val="tx1">
                    <a:lumMod val="95000"/>
                    <a:lumOff val="5000"/>
                  </a:schemeClr>
                </a:solidFill>
                <a:latin typeface="+mj-lt"/>
              </a:rPr>
              <a:t>ntelligent </a:t>
            </a:r>
            <a:r>
              <a:rPr lang="en-US" dirty="0">
                <a:ln>
                  <a:solidFill>
                    <a:schemeClr val="bg2"/>
                  </a:solidFill>
                </a:ln>
                <a:solidFill>
                  <a:schemeClr val="tx2"/>
                </a:solidFill>
                <a:latin typeface="+mj-lt"/>
              </a:rPr>
              <a:t>C</a:t>
            </a:r>
            <a:r>
              <a:rPr lang="en-US" dirty="0">
                <a:ln>
                  <a:solidFill>
                    <a:schemeClr val="bg2"/>
                  </a:solidFill>
                </a:ln>
                <a:solidFill>
                  <a:schemeClr val="tx1">
                    <a:lumMod val="95000"/>
                    <a:lumOff val="5000"/>
                  </a:schemeClr>
                </a:solidFill>
                <a:latin typeface="+mj-lt"/>
              </a:rPr>
              <a:t>yber</a:t>
            </a:r>
            <a:r>
              <a:rPr lang="en-US" dirty="0">
                <a:ln>
                  <a:solidFill>
                    <a:schemeClr val="bg2"/>
                  </a:solidFill>
                </a:ln>
                <a:solidFill>
                  <a:schemeClr val="tx2"/>
                </a:solidFill>
                <a:latin typeface="+mj-lt"/>
              </a:rPr>
              <a:t>I</a:t>
            </a:r>
            <a:r>
              <a:rPr lang="en-US" dirty="0">
                <a:ln>
                  <a:solidFill>
                    <a:schemeClr val="bg2"/>
                  </a:solidFill>
                </a:ln>
                <a:solidFill>
                  <a:schemeClr val="tx1">
                    <a:lumMod val="95000"/>
                    <a:lumOff val="5000"/>
                  </a:schemeClr>
                </a:solidFill>
                <a:latin typeface="+mj-lt"/>
              </a:rPr>
              <a:t>nfrastructure with </a:t>
            </a:r>
            <a:r>
              <a:rPr lang="en-US" dirty="0">
                <a:ln>
                  <a:solidFill>
                    <a:schemeClr val="bg2"/>
                  </a:solidFill>
                </a:ln>
                <a:solidFill>
                  <a:schemeClr val="tx2"/>
                </a:solidFill>
                <a:latin typeface="+mj-lt"/>
              </a:rPr>
              <a:t>C</a:t>
            </a:r>
            <a:r>
              <a:rPr lang="en-US" dirty="0">
                <a:ln>
                  <a:solidFill>
                    <a:schemeClr val="bg2"/>
                  </a:solidFill>
                </a:ln>
                <a:solidFill>
                  <a:schemeClr val="tx1">
                    <a:lumMod val="95000"/>
                    <a:lumOff val="5000"/>
                  </a:schemeClr>
                </a:solidFill>
                <a:latin typeface="+mj-lt"/>
              </a:rPr>
              <a:t>omputational </a:t>
            </a:r>
            <a:r>
              <a:rPr lang="en-US" dirty="0">
                <a:ln>
                  <a:solidFill>
                    <a:schemeClr val="bg2"/>
                  </a:solidFill>
                </a:ln>
                <a:solidFill>
                  <a:schemeClr val="tx2"/>
                </a:solidFill>
                <a:latin typeface="+mj-lt"/>
              </a:rPr>
              <a:t>L</a:t>
            </a:r>
            <a:r>
              <a:rPr lang="en-US" dirty="0">
                <a:ln>
                  <a:solidFill>
                    <a:schemeClr val="bg2"/>
                  </a:solidFill>
                </a:ln>
                <a:solidFill>
                  <a:schemeClr val="tx1">
                    <a:lumMod val="95000"/>
                    <a:lumOff val="5000"/>
                  </a:schemeClr>
                </a:solidFill>
                <a:latin typeface="+mj-lt"/>
              </a:rPr>
              <a:t>earning in the </a:t>
            </a:r>
            <a:r>
              <a:rPr lang="en-US" dirty="0">
                <a:ln>
                  <a:solidFill>
                    <a:schemeClr val="bg2"/>
                  </a:solidFill>
                </a:ln>
                <a:solidFill>
                  <a:schemeClr val="tx2"/>
                </a:solidFill>
                <a:latin typeface="+mj-lt"/>
              </a:rPr>
              <a:t>E</a:t>
            </a:r>
            <a:r>
              <a:rPr lang="en-US" dirty="0">
                <a:ln>
                  <a:solidFill>
                    <a:schemeClr val="bg2"/>
                  </a:solidFill>
                </a:ln>
                <a:solidFill>
                  <a:schemeClr val="tx1">
                    <a:lumMod val="95000"/>
                    <a:lumOff val="5000"/>
                  </a:schemeClr>
                </a:solidFill>
                <a:latin typeface="+mj-lt"/>
              </a:rPr>
              <a:t>nvironment</a:t>
            </a:r>
          </a:p>
        </p:txBody>
      </p:sp>
      <p:sp>
        <p:nvSpPr>
          <p:cNvPr id="3" name="Rectangle 2">
            <a:extLst>
              <a:ext uri="{FF2B5EF4-FFF2-40B4-BE49-F238E27FC236}">
                <a16:creationId xmlns:a16="http://schemas.microsoft.com/office/drawing/2014/main" id="{9069FBC1-2934-4E68-9E37-B2DF1EACE452}"/>
              </a:ext>
            </a:extLst>
          </p:cNvPr>
          <p:cNvSpPr/>
          <p:nvPr/>
        </p:nvSpPr>
        <p:spPr bwMode="auto">
          <a:xfrm>
            <a:off x="777997" y="2528187"/>
            <a:ext cx="7434350" cy="221148"/>
          </a:xfrm>
          <a:prstGeom prst="rect">
            <a:avLst/>
          </a:prstGeom>
          <a:solidFill>
            <a:schemeClr val="accent2">
              <a:lumMod val="40000"/>
              <a:lumOff val="60000"/>
            </a:schemeClr>
          </a:solidFill>
          <a:ln w="19050" cap="sq" cmpd="sng">
            <a:noFill/>
            <a:miter lim="800000"/>
            <a:headEnd type="none" w="sm" len="sm"/>
            <a:tailEnd type="none" w="sm" len="sm"/>
          </a:ln>
          <a:effectLst>
            <a:outerShdw blurRad="50800" dist="38100" dir="2700000" algn="tl" rotWithShape="0">
              <a:prstClr val="black">
                <a:alpha val="40000"/>
              </a:prstClr>
            </a:outerShdw>
          </a:effectLst>
        </p:spPr>
        <p:txBody>
          <a:bodyPr wrap="square" rtlCol="0" anchor="ctr">
            <a:noAutofit/>
          </a:bodyPr>
          <a:lstStyle/>
          <a:p>
            <a:pPr algn="ctr" eaLnBrk="0" hangingPunct="0">
              <a:lnSpc>
                <a:spcPct val="110000"/>
              </a:lnSpc>
              <a:spcBef>
                <a:spcPct val="20000"/>
              </a:spcBef>
            </a:pPr>
            <a:r>
              <a:rPr lang="en-US" sz="1400" b="0" dirty="0">
                <a:ln>
                  <a:solidFill>
                    <a:schemeClr val="bg2"/>
                  </a:solidFill>
                </a:ln>
                <a:solidFill>
                  <a:schemeClr val="tx1">
                    <a:lumMod val="95000"/>
                    <a:lumOff val="5000"/>
                  </a:schemeClr>
                </a:solidFill>
                <a:latin typeface="+mj-lt"/>
              </a:rPr>
              <a:t>Systems AI Foundational Research for CI</a:t>
            </a:r>
          </a:p>
        </p:txBody>
      </p:sp>
      <p:sp>
        <p:nvSpPr>
          <p:cNvPr id="29" name="Rectangle 28">
            <a:extLst>
              <a:ext uri="{FF2B5EF4-FFF2-40B4-BE49-F238E27FC236}">
                <a16:creationId xmlns:a16="http://schemas.microsoft.com/office/drawing/2014/main" id="{9878E0C4-77F8-4844-AE2C-CA024C613F30}"/>
              </a:ext>
            </a:extLst>
          </p:cNvPr>
          <p:cNvSpPr/>
          <p:nvPr/>
        </p:nvSpPr>
        <p:spPr bwMode="auto">
          <a:xfrm>
            <a:off x="779423" y="2825836"/>
            <a:ext cx="7432924" cy="697303"/>
          </a:xfrm>
          <a:prstGeom prst="rect">
            <a:avLst/>
          </a:prstGeom>
          <a:solidFill>
            <a:schemeClr val="accent2">
              <a:lumMod val="75000"/>
            </a:schemeClr>
          </a:solidFill>
          <a:ln w="19050" cap="sq" cmpd="sng">
            <a:noFill/>
            <a:miter lim="800000"/>
            <a:headEnd type="none" w="sm" len="sm"/>
            <a:tailEnd type="none" w="sm" len="sm"/>
          </a:ln>
          <a:effectLst>
            <a:outerShdw blurRad="50800" dist="38100" dir="2700000" algn="tl" rotWithShape="0">
              <a:prstClr val="black">
                <a:alpha val="40000"/>
              </a:prstClr>
            </a:outerShdw>
          </a:effectLst>
        </p:spPr>
        <p:txBody>
          <a:bodyPr wrap="square" rtlCol="0" anchor="t">
            <a:noAutofit/>
          </a:bodyPr>
          <a:lstStyle/>
          <a:p>
            <a:pPr algn="ctr" eaLnBrk="0" hangingPunct="0">
              <a:lnSpc>
                <a:spcPct val="110000"/>
              </a:lnSpc>
              <a:spcBef>
                <a:spcPct val="20000"/>
              </a:spcBef>
            </a:pPr>
            <a:r>
              <a:rPr lang="en-US" sz="1400" b="0" dirty="0">
                <a:ln>
                  <a:solidFill>
                    <a:schemeClr val="bg2"/>
                  </a:solidFill>
                </a:ln>
                <a:solidFill>
                  <a:schemeClr val="tx1">
                    <a:lumMod val="95000"/>
                    <a:lumOff val="5000"/>
                  </a:schemeClr>
                </a:solidFill>
                <a:latin typeface="+mj-lt"/>
              </a:rPr>
              <a:t>Intelligent Cyber Infrastructure</a:t>
            </a:r>
          </a:p>
        </p:txBody>
      </p:sp>
      <p:sp>
        <p:nvSpPr>
          <p:cNvPr id="30" name="Rectangle 29">
            <a:extLst>
              <a:ext uri="{FF2B5EF4-FFF2-40B4-BE49-F238E27FC236}">
                <a16:creationId xmlns:a16="http://schemas.microsoft.com/office/drawing/2014/main" id="{6A3E052B-A501-4BBD-A733-8ED4377D14BD}"/>
              </a:ext>
            </a:extLst>
          </p:cNvPr>
          <p:cNvSpPr/>
          <p:nvPr/>
        </p:nvSpPr>
        <p:spPr bwMode="auto">
          <a:xfrm>
            <a:off x="899962" y="3177822"/>
            <a:ext cx="3483065" cy="221148"/>
          </a:xfrm>
          <a:prstGeom prst="rect">
            <a:avLst/>
          </a:prstGeom>
          <a:solidFill>
            <a:schemeClr val="accent2">
              <a:lumMod val="40000"/>
              <a:lumOff val="60000"/>
            </a:schemeClr>
          </a:solidFill>
          <a:ln w="19050" cap="sq" cmpd="sng">
            <a:noFill/>
            <a:miter lim="800000"/>
            <a:headEnd type="none" w="sm" len="sm"/>
            <a:tailEnd type="none" w="sm" len="sm"/>
          </a:ln>
          <a:effectLst>
            <a:outerShdw blurRad="50800" dist="38100" dir="2700000" algn="tl" rotWithShape="0">
              <a:prstClr val="black">
                <a:alpha val="40000"/>
              </a:prstClr>
            </a:outerShdw>
          </a:effectLst>
        </p:spPr>
        <p:txBody>
          <a:bodyPr wrap="square" rtlCol="0" anchor="ctr">
            <a:noAutofit/>
          </a:bodyPr>
          <a:lstStyle/>
          <a:p>
            <a:pPr algn="ctr" eaLnBrk="0" hangingPunct="0">
              <a:lnSpc>
                <a:spcPct val="110000"/>
              </a:lnSpc>
              <a:spcBef>
                <a:spcPct val="20000"/>
              </a:spcBef>
            </a:pPr>
            <a:r>
              <a:rPr lang="en-US" sz="1400" b="0" dirty="0">
                <a:ln>
                  <a:solidFill>
                    <a:schemeClr val="bg2"/>
                  </a:solidFill>
                </a:ln>
                <a:solidFill>
                  <a:schemeClr val="tx1">
                    <a:lumMod val="95000"/>
                    <a:lumOff val="5000"/>
                  </a:schemeClr>
                </a:solidFill>
                <a:latin typeface="+mj-lt"/>
              </a:rPr>
              <a:t>CI for AI</a:t>
            </a:r>
          </a:p>
        </p:txBody>
      </p:sp>
      <p:sp>
        <p:nvSpPr>
          <p:cNvPr id="31" name="Rectangle 30">
            <a:extLst>
              <a:ext uri="{FF2B5EF4-FFF2-40B4-BE49-F238E27FC236}">
                <a16:creationId xmlns:a16="http://schemas.microsoft.com/office/drawing/2014/main" id="{ACBA6133-C6E8-4BF3-A961-A86DA2C6A107}"/>
              </a:ext>
            </a:extLst>
          </p:cNvPr>
          <p:cNvSpPr/>
          <p:nvPr/>
        </p:nvSpPr>
        <p:spPr bwMode="auto">
          <a:xfrm>
            <a:off x="4495171" y="3170620"/>
            <a:ext cx="3605033" cy="221148"/>
          </a:xfrm>
          <a:prstGeom prst="rect">
            <a:avLst/>
          </a:prstGeom>
          <a:solidFill>
            <a:schemeClr val="accent2">
              <a:lumMod val="40000"/>
              <a:lumOff val="60000"/>
            </a:schemeClr>
          </a:solidFill>
          <a:ln w="19050" cap="sq" cmpd="sng">
            <a:noFill/>
            <a:miter lim="800000"/>
            <a:headEnd type="none" w="sm" len="sm"/>
            <a:tailEnd type="none" w="sm" len="sm"/>
          </a:ln>
          <a:effectLst>
            <a:outerShdw blurRad="50800" dist="38100" dir="2700000" algn="tl" rotWithShape="0">
              <a:prstClr val="black">
                <a:alpha val="40000"/>
              </a:prstClr>
            </a:outerShdw>
          </a:effectLst>
        </p:spPr>
        <p:txBody>
          <a:bodyPr wrap="square" rtlCol="0" anchor="ctr">
            <a:noAutofit/>
          </a:bodyPr>
          <a:lstStyle/>
          <a:p>
            <a:pPr algn="ctr" eaLnBrk="0" hangingPunct="0">
              <a:lnSpc>
                <a:spcPct val="110000"/>
              </a:lnSpc>
              <a:spcBef>
                <a:spcPct val="20000"/>
              </a:spcBef>
            </a:pPr>
            <a:r>
              <a:rPr lang="en-US" sz="1400" b="0" dirty="0">
                <a:ln>
                  <a:solidFill>
                    <a:schemeClr val="bg2"/>
                  </a:solidFill>
                </a:ln>
                <a:solidFill>
                  <a:schemeClr val="tx1">
                    <a:lumMod val="95000"/>
                    <a:lumOff val="5000"/>
                  </a:schemeClr>
                </a:solidFill>
                <a:latin typeface="+mj-lt"/>
              </a:rPr>
              <a:t>AI for “CI for AI”</a:t>
            </a:r>
          </a:p>
        </p:txBody>
      </p:sp>
      <p:pic>
        <p:nvPicPr>
          <p:cNvPr id="33" name="Picture 2" descr="Diagram&#10;&#10;Description automatically generated">
            <a:extLst>
              <a:ext uri="{FF2B5EF4-FFF2-40B4-BE49-F238E27FC236}">
                <a16:creationId xmlns:a16="http://schemas.microsoft.com/office/drawing/2014/main" id="{88DAC8D9-324B-C472-EDF2-4A850421CD6D}"/>
              </a:ext>
            </a:extLst>
          </p:cNvPr>
          <p:cNvPicPr>
            <a:picLocks/>
          </p:cNvPicPr>
          <p:nvPr/>
        </p:nvPicPr>
        <p:blipFill rotWithShape="1">
          <a:blip r:embed="rId3"/>
          <a:srcRect l="80757" t="12096" r="3525" b="63242"/>
          <a:stretch/>
        </p:blipFill>
        <p:spPr>
          <a:xfrm>
            <a:off x="3990892" y="1061019"/>
            <a:ext cx="731520" cy="548640"/>
          </a:xfrm>
          <a:prstGeom prst="rect">
            <a:avLst/>
          </a:prstGeom>
        </p:spPr>
      </p:pic>
      <p:pic>
        <p:nvPicPr>
          <p:cNvPr id="34" name="Picture 2" descr="Diagram&#10;&#10;Description automatically generated">
            <a:extLst>
              <a:ext uri="{FF2B5EF4-FFF2-40B4-BE49-F238E27FC236}">
                <a16:creationId xmlns:a16="http://schemas.microsoft.com/office/drawing/2014/main" id="{151C4E8A-394D-C342-9146-C8C7BD6F497D}"/>
              </a:ext>
            </a:extLst>
          </p:cNvPr>
          <p:cNvPicPr>
            <a:picLocks/>
          </p:cNvPicPr>
          <p:nvPr/>
        </p:nvPicPr>
        <p:blipFill rotWithShape="1">
          <a:blip r:embed="rId7"/>
          <a:srcRect l="20940" t="5392" r="21154" b="2941"/>
          <a:stretch/>
        </p:blipFill>
        <p:spPr>
          <a:xfrm>
            <a:off x="7080189" y="1090672"/>
            <a:ext cx="733216" cy="514054"/>
          </a:xfrm>
          <a:prstGeom prst="rect">
            <a:avLst/>
          </a:prstGeom>
        </p:spPr>
      </p:pic>
      <p:pic>
        <p:nvPicPr>
          <p:cNvPr id="35" name="Picture 2" descr="Diagram&#10;&#10;Description automatically generated">
            <a:extLst>
              <a:ext uri="{FF2B5EF4-FFF2-40B4-BE49-F238E27FC236}">
                <a16:creationId xmlns:a16="http://schemas.microsoft.com/office/drawing/2014/main" id="{41ACFA5D-A9E2-BCAF-1293-6620D0E2F504}"/>
              </a:ext>
            </a:extLst>
          </p:cNvPr>
          <p:cNvPicPr>
            <a:picLocks/>
          </p:cNvPicPr>
          <p:nvPr/>
        </p:nvPicPr>
        <p:blipFill rotWithShape="1">
          <a:blip r:embed="rId3"/>
          <a:srcRect l="79643" t="72755" r="2712" b="6722"/>
          <a:stretch/>
        </p:blipFill>
        <p:spPr>
          <a:xfrm>
            <a:off x="1350741" y="1061019"/>
            <a:ext cx="731520" cy="548640"/>
          </a:xfrm>
          <a:prstGeom prst="rect">
            <a:avLst/>
          </a:prstGeom>
        </p:spPr>
      </p:pic>
    </p:spTree>
    <p:extLst>
      <p:ext uri="{BB962C8B-B14F-4D97-AF65-F5344CB8AC3E}">
        <p14:creationId xmlns:p14="http://schemas.microsoft.com/office/powerpoint/2010/main" val="293086969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8" name="Picture 7187">
            <a:extLst>
              <a:ext uri="{FF2B5EF4-FFF2-40B4-BE49-F238E27FC236}">
                <a16:creationId xmlns:a16="http://schemas.microsoft.com/office/drawing/2014/main" id="{DC511163-5D12-4498-3D83-2ED19CD1CD63}"/>
              </a:ext>
            </a:extLst>
          </p:cNvPr>
          <p:cNvPicPr>
            <a:picLocks noChangeAspect="1"/>
          </p:cNvPicPr>
          <p:nvPr/>
        </p:nvPicPr>
        <p:blipFill>
          <a:blip r:embed="rId3"/>
          <a:stretch>
            <a:fillRect/>
          </a:stretch>
        </p:blipFill>
        <p:spPr>
          <a:xfrm>
            <a:off x="1067972" y="337328"/>
            <a:ext cx="7211260" cy="4237072"/>
          </a:xfrm>
          <a:prstGeom prst="rect">
            <a:avLst/>
          </a:prstGeom>
        </p:spPr>
      </p:pic>
      <p:pic>
        <p:nvPicPr>
          <p:cNvPr id="7176" name="Picture 8" descr="Iowa State University">
            <a:extLst>
              <a:ext uri="{FF2B5EF4-FFF2-40B4-BE49-F238E27FC236}">
                <a16:creationId xmlns:a16="http://schemas.microsoft.com/office/drawing/2014/main" id="{82476F37-4485-394A-B37F-9A1D15D7B34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76813" y="3062950"/>
            <a:ext cx="118604" cy="11860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descr="Lawrence Livermore National Laboratory (LLNL) – Livermore Graduate Scholar  Program (LGSP) | PhD Graduate Education at Northeastern University">
            <a:extLst>
              <a:ext uri="{FF2B5EF4-FFF2-40B4-BE49-F238E27FC236}">
                <a16:creationId xmlns:a16="http://schemas.microsoft.com/office/drawing/2014/main" id="{63F3AC97-B950-4A11-8247-DE81B49A100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885" y="1419170"/>
            <a:ext cx="736700" cy="28287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4" descr="United States Fish and Wildlife Service - Wikipedia">
            <a:extLst>
              <a:ext uri="{FF2B5EF4-FFF2-40B4-BE49-F238E27FC236}">
                <a16:creationId xmlns:a16="http://schemas.microsoft.com/office/drawing/2014/main" id="{D48F6E99-A461-4A1D-9737-6F8E62C1306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4218" y="1353818"/>
            <a:ext cx="351338" cy="41950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2" descr="Download the Brookhaven Logo">
            <a:extLst>
              <a:ext uri="{FF2B5EF4-FFF2-40B4-BE49-F238E27FC236}">
                <a16:creationId xmlns:a16="http://schemas.microsoft.com/office/drawing/2014/main" id="{008F4FAD-D349-42EE-9A78-E4EDB03C37B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797" y="1783852"/>
            <a:ext cx="902126" cy="330698"/>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B19A25BA-D034-4D74-9366-8BF19DFA2979}"/>
              </a:ext>
            </a:extLst>
          </p:cNvPr>
          <p:cNvSpPr txBox="1"/>
          <p:nvPr/>
        </p:nvSpPr>
        <p:spPr>
          <a:xfrm>
            <a:off x="60559" y="883792"/>
            <a:ext cx="1156852" cy="577081"/>
          </a:xfrm>
          <a:prstGeom prst="rect">
            <a:avLst/>
          </a:prstGeom>
          <a:noFill/>
        </p:spPr>
        <p:txBody>
          <a:bodyPr wrap="square" rtlCol="0">
            <a:spAutoFit/>
          </a:bodyPr>
          <a:lstStyle/>
          <a:p>
            <a:r>
              <a:rPr lang="en-US" sz="1050" i="1" dirty="0">
                <a:latin typeface="Arial" panose="020B0604020202020204" pitchFamily="34" charset="0"/>
                <a:cs typeface="Arial" panose="020B0604020202020204" pitchFamily="34" charset="0"/>
              </a:rPr>
              <a:t>Govt. Agencies &amp; National Labs</a:t>
            </a:r>
          </a:p>
        </p:txBody>
      </p:sp>
      <p:sp>
        <p:nvSpPr>
          <p:cNvPr id="22" name="Rectangle 21">
            <a:extLst>
              <a:ext uri="{FF2B5EF4-FFF2-40B4-BE49-F238E27FC236}">
                <a16:creationId xmlns:a16="http://schemas.microsoft.com/office/drawing/2014/main" id="{A9547167-F5B4-43B4-9E41-A20B3C0E8FC0}"/>
              </a:ext>
            </a:extLst>
          </p:cNvPr>
          <p:cNvSpPr/>
          <p:nvPr/>
        </p:nvSpPr>
        <p:spPr>
          <a:xfrm>
            <a:off x="53921" y="888818"/>
            <a:ext cx="1163490" cy="1536656"/>
          </a:xfrm>
          <a:prstGeom prst="rect">
            <a:avLst/>
          </a:prstGeom>
          <a:noFill/>
          <a:ln w="63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pic>
        <p:nvPicPr>
          <p:cNvPr id="23" name="Picture 64" descr="Fermilab | Graphics Standards at Fermilab | Logo and usage">
            <a:extLst>
              <a:ext uri="{FF2B5EF4-FFF2-40B4-BE49-F238E27FC236}">
                <a16:creationId xmlns:a16="http://schemas.microsoft.com/office/drawing/2014/main" id="{86EB9402-E20C-4784-B13B-5E78AEE58A6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9575" y="2117040"/>
            <a:ext cx="1057565" cy="22611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2" descr="MolSSI – The Molecular Sciences Software Institute">
            <a:extLst>
              <a:ext uri="{FF2B5EF4-FFF2-40B4-BE49-F238E27FC236}">
                <a16:creationId xmlns:a16="http://schemas.microsoft.com/office/drawing/2014/main" id="{AFDFB6BD-61A5-4B64-8387-482217AB08D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8384" y="3246804"/>
            <a:ext cx="532450" cy="34788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6" descr="Trusted CI: The NSF Cybersecurity Center of Excellence">
            <a:extLst>
              <a:ext uri="{FF2B5EF4-FFF2-40B4-BE49-F238E27FC236}">
                <a16:creationId xmlns:a16="http://schemas.microsoft.com/office/drawing/2014/main" id="{77E0E50C-007A-4648-A3B6-2B8D337A225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54266" y="3747759"/>
            <a:ext cx="838619" cy="23979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4" descr="Home - Science Gateways Community Institute (SGCI)">
            <a:extLst>
              <a:ext uri="{FF2B5EF4-FFF2-40B4-BE49-F238E27FC236}">
                <a16:creationId xmlns:a16="http://schemas.microsoft.com/office/drawing/2014/main" id="{6C1EBBBB-9306-4B6E-AEA2-6831080CBB5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87930" y="3658089"/>
            <a:ext cx="680133" cy="41913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8" descr="National Center for Women &amp; Information Technology |">
            <a:extLst>
              <a:ext uri="{FF2B5EF4-FFF2-40B4-BE49-F238E27FC236}">
                <a16:creationId xmlns:a16="http://schemas.microsoft.com/office/drawing/2014/main" id="{5BD9D0D7-2D4F-441B-8AB6-2CD6746C75DF}"/>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79103" y="3255444"/>
            <a:ext cx="344470" cy="30914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30" descr="Expanding Computing Education Pathways | UT Austin">
            <a:extLst>
              <a:ext uri="{FF2B5EF4-FFF2-40B4-BE49-F238E27FC236}">
                <a16:creationId xmlns:a16="http://schemas.microsoft.com/office/drawing/2014/main" id="{E10D9AF8-C6A1-447D-B786-0FEB8D5BA1F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84036" y="4155653"/>
            <a:ext cx="503771" cy="26238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34" descr="A picture containing text, sign&#10;&#10;Description automatically generated">
            <a:extLst>
              <a:ext uri="{FF2B5EF4-FFF2-40B4-BE49-F238E27FC236}">
                <a16:creationId xmlns:a16="http://schemas.microsoft.com/office/drawing/2014/main" id="{361649B9-B462-437B-B9CA-0EBFCB499F3C}"/>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42950" y="4115731"/>
            <a:ext cx="1259395" cy="35616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6">
            <a:extLst>
              <a:ext uri="{FF2B5EF4-FFF2-40B4-BE49-F238E27FC236}">
                <a16:creationId xmlns:a16="http://schemas.microsoft.com/office/drawing/2014/main" id="{6B403953-7EDF-4226-B4CB-42295F74C3BF}"/>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057400" y="4115731"/>
            <a:ext cx="404610" cy="32680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2" descr="Southern California Earthquake Center - Wikipedia">
            <a:extLst>
              <a:ext uri="{FF2B5EF4-FFF2-40B4-BE49-F238E27FC236}">
                <a16:creationId xmlns:a16="http://schemas.microsoft.com/office/drawing/2014/main" id="{7807E57B-5573-4D2A-B403-8F7F9C04CE48}"/>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54085" y="4500723"/>
            <a:ext cx="680133" cy="39134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4" descr="Jetstream: A National Science and Engineering Cloud">
            <a:extLst>
              <a:ext uri="{FF2B5EF4-FFF2-40B4-BE49-F238E27FC236}">
                <a16:creationId xmlns:a16="http://schemas.microsoft.com/office/drawing/2014/main" id="{95DB469E-FA75-4F9C-8926-B815E6E3839E}"/>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905652" y="4586634"/>
            <a:ext cx="858848" cy="24921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6">
            <a:extLst>
              <a:ext uri="{FF2B5EF4-FFF2-40B4-BE49-F238E27FC236}">
                <a16:creationId xmlns:a16="http://schemas.microsoft.com/office/drawing/2014/main" id="{417BD8DE-FDC3-4F9F-B21B-B3A3B00BCC03}"/>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971545" y="4553035"/>
            <a:ext cx="813209" cy="299261"/>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37815F6B-CAF6-4341-B95E-FBE57CA053F2}"/>
              </a:ext>
            </a:extLst>
          </p:cNvPr>
          <p:cNvSpPr txBox="1"/>
          <p:nvPr/>
        </p:nvSpPr>
        <p:spPr>
          <a:xfrm>
            <a:off x="79407" y="2775027"/>
            <a:ext cx="788657" cy="415498"/>
          </a:xfrm>
          <a:prstGeom prst="rect">
            <a:avLst/>
          </a:prstGeom>
          <a:noFill/>
        </p:spPr>
        <p:txBody>
          <a:bodyPr wrap="square" rtlCol="0">
            <a:spAutoFit/>
          </a:bodyPr>
          <a:lstStyle/>
          <a:p>
            <a:r>
              <a:rPr lang="en-US" sz="1050" i="1" dirty="0">
                <a:latin typeface="Arial" panose="020B0604020202020204" pitchFamily="34" charset="0"/>
                <a:cs typeface="Arial" panose="020B0604020202020204" pitchFamily="34" charset="0"/>
              </a:rPr>
              <a:t>Research Institutes</a:t>
            </a:r>
          </a:p>
        </p:txBody>
      </p:sp>
      <p:sp>
        <p:nvSpPr>
          <p:cNvPr id="39" name="Freeform 26">
            <a:extLst>
              <a:ext uri="{FF2B5EF4-FFF2-40B4-BE49-F238E27FC236}">
                <a16:creationId xmlns:a16="http://schemas.microsoft.com/office/drawing/2014/main" id="{5C8329FB-D065-4124-8118-FB5F7C7ED81D}"/>
              </a:ext>
            </a:extLst>
          </p:cNvPr>
          <p:cNvSpPr/>
          <p:nvPr/>
        </p:nvSpPr>
        <p:spPr>
          <a:xfrm>
            <a:off x="71770" y="2765548"/>
            <a:ext cx="2783072" cy="2129170"/>
          </a:xfrm>
          <a:custGeom>
            <a:avLst/>
            <a:gdLst>
              <a:gd name="connsiteX0" fmla="*/ 0 w 3710763"/>
              <a:gd name="connsiteY0" fmla="*/ 0 h 2838893"/>
              <a:gd name="connsiteX1" fmla="*/ 1169581 w 3710763"/>
              <a:gd name="connsiteY1" fmla="*/ 10632 h 2838893"/>
              <a:gd name="connsiteX2" fmla="*/ 3710763 w 3710763"/>
              <a:gd name="connsiteY2" fmla="*/ 2349795 h 2838893"/>
              <a:gd name="connsiteX3" fmla="*/ 3710763 w 3710763"/>
              <a:gd name="connsiteY3" fmla="*/ 2838893 h 2838893"/>
              <a:gd name="connsiteX4" fmla="*/ 0 w 3710763"/>
              <a:gd name="connsiteY4" fmla="*/ 2838893 h 2838893"/>
              <a:gd name="connsiteX5" fmla="*/ 0 w 3710763"/>
              <a:gd name="connsiteY5" fmla="*/ 0 h 2838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0763" h="2838893">
                <a:moveTo>
                  <a:pt x="0" y="0"/>
                </a:moveTo>
                <a:lnTo>
                  <a:pt x="1169581" y="10632"/>
                </a:lnTo>
                <a:lnTo>
                  <a:pt x="3710763" y="2349795"/>
                </a:lnTo>
                <a:lnTo>
                  <a:pt x="3710763" y="2838893"/>
                </a:lnTo>
                <a:lnTo>
                  <a:pt x="0" y="2838893"/>
                </a:lnTo>
                <a:lnTo>
                  <a:pt x="0" y="0"/>
                </a:lnTo>
                <a:close/>
              </a:path>
            </a:pathLst>
          </a:custGeom>
          <a:noFill/>
          <a:ln w="63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pic>
        <p:nvPicPr>
          <p:cNvPr id="43" name="Picture 48" descr="Nationwide Children's Hospital Partnership – Nationwide">
            <a:extLst>
              <a:ext uri="{FF2B5EF4-FFF2-40B4-BE49-F238E27FC236}">
                <a16:creationId xmlns:a16="http://schemas.microsoft.com/office/drawing/2014/main" id="{B3773784-8951-47A0-BA49-530372EE9D37}"/>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246901" y="4444492"/>
            <a:ext cx="753438" cy="30998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56" descr="Princeton University - Wikipedia">
            <a:extLst>
              <a:ext uri="{FF2B5EF4-FFF2-40B4-BE49-F238E27FC236}">
                <a16:creationId xmlns:a16="http://schemas.microsoft.com/office/drawing/2014/main" id="{68C7AD01-EEEF-4C6B-B080-B674D2ECB913}"/>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632243" y="4411659"/>
            <a:ext cx="343010" cy="43711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58" descr="University of North Carolina at Chapel Hill - Wikipedia">
            <a:extLst>
              <a:ext uri="{FF2B5EF4-FFF2-40B4-BE49-F238E27FC236}">
                <a16:creationId xmlns:a16="http://schemas.microsoft.com/office/drawing/2014/main" id="{615BF779-A1C6-4662-B5A5-7BE051D4DA8C}"/>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093146" y="4414927"/>
            <a:ext cx="430577" cy="430577"/>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0E367859-0216-4CB1-8EFF-D8C7455EAFC4}"/>
              </a:ext>
            </a:extLst>
          </p:cNvPr>
          <p:cNvSpPr txBox="1"/>
          <p:nvPr/>
        </p:nvSpPr>
        <p:spPr>
          <a:xfrm>
            <a:off x="7204505" y="4088149"/>
            <a:ext cx="1583015" cy="415498"/>
          </a:xfrm>
          <a:prstGeom prst="rect">
            <a:avLst/>
          </a:prstGeom>
          <a:noFill/>
        </p:spPr>
        <p:txBody>
          <a:bodyPr wrap="square" rtlCol="0">
            <a:spAutoFit/>
          </a:bodyPr>
          <a:lstStyle/>
          <a:p>
            <a:r>
              <a:rPr lang="en-US" sz="1050" i="1" dirty="0">
                <a:latin typeface="Arial" panose="020B0604020202020204" pitchFamily="34" charset="0"/>
                <a:cs typeface="Arial" panose="020B0604020202020204" pitchFamily="34" charset="0"/>
              </a:rPr>
              <a:t>Hospitals &amp; Universities</a:t>
            </a:r>
          </a:p>
        </p:txBody>
      </p:sp>
      <p:sp>
        <p:nvSpPr>
          <p:cNvPr id="48" name="Rectangle 47">
            <a:extLst>
              <a:ext uri="{FF2B5EF4-FFF2-40B4-BE49-F238E27FC236}">
                <a16:creationId xmlns:a16="http://schemas.microsoft.com/office/drawing/2014/main" id="{85003136-F1B9-4BA7-99CB-7349F7B1D24E}"/>
              </a:ext>
            </a:extLst>
          </p:cNvPr>
          <p:cNvSpPr/>
          <p:nvPr/>
        </p:nvSpPr>
        <p:spPr>
          <a:xfrm>
            <a:off x="7203004" y="4088150"/>
            <a:ext cx="1853322" cy="853676"/>
          </a:xfrm>
          <a:prstGeom prst="rect">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pic>
        <p:nvPicPr>
          <p:cNvPr id="51" name="Picture 2">
            <a:extLst>
              <a:ext uri="{FF2B5EF4-FFF2-40B4-BE49-F238E27FC236}">
                <a16:creationId xmlns:a16="http://schemas.microsoft.com/office/drawing/2014/main" id="{7421C4EF-31B6-4CC5-A06E-BE0DDB2253F8}"/>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8141427" y="1664132"/>
            <a:ext cx="914899" cy="19105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0">
            <a:extLst>
              <a:ext uri="{FF2B5EF4-FFF2-40B4-BE49-F238E27FC236}">
                <a16:creationId xmlns:a16="http://schemas.microsoft.com/office/drawing/2014/main" id="{83750934-28B2-43E0-827F-5C5625040793}"/>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7887317" y="2878287"/>
            <a:ext cx="358200" cy="485696"/>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38" descr="Download CNH Industrial Logo in SVG Vector or PNG File Format - Logo.wine">
            <a:extLst>
              <a:ext uri="{FF2B5EF4-FFF2-40B4-BE49-F238E27FC236}">
                <a16:creationId xmlns:a16="http://schemas.microsoft.com/office/drawing/2014/main" id="{EFB03605-7681-4EDB-8A5A-CB769A71D2BD}"/>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8456951" y="2113957"/>
            <a:ext cx="621886" cy="413837"/>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40" descr="Ag Data Coalition">
            <a:extLst>
              <a:ext uri="{FF2B5EF4-FFF2-40B4-BE49-F238E27FC236}">
                <a16:creationId xmlns:a16="http://schemas.microsoft.com/office/drawing/2014/main" id="{1897263C-8B4B-4028-B10C-C8A9595FB6C3}"/>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7746151" y="2506907"/>
            <a:ext cx="602040" cy="268911"/>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0">
            <a:extLst>
              <a:ext uri="{FF2B5EF4-FFF2-40B4-BE49-F238E27FC236}">
                <a16:creationId xmlns:a16="http://schemas.microsoft.com/office/drawing/2014/main" id="{1DC0665A-7676-45F4-88C7-813773954FE2}"/>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7642650" y="3407803"/>
            <a:ext cx="1465905" cy="269894"/>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967FD4A5-C55B-45FD-BB65-16D10F55CEE3}"/>
              </a:ext>
            </a:extLst>
          </p:cNvPr>
          <p:cNvSpPr txBox="1"/>
          <p:nvPr/>
        </p:nvSpPr>
        <p:spPr>
          <a:xfrm>
            <a:off x="7707843" y="2142367"/>
            <a:ext cx="817774" cy="253916"/>
          </a:xfrm>
          <a:prstGeom prst="rect">
            <a:avLst/>
          </a:prstGeom>
          <a:noFill/>
        </p:spPr>
        <p:txBody>
          <a:bodyPr wrap="square" rtlCol="0">
            <a:spAutoFit/>
          </a:bodyPr>
          <a:lstStyle/>
          <a:p>
            <a:r>
              <a:rPr lang="en-US" sz="1050" i="1" dirty="0">
                <a:latin typeface="Arial" panose="020B0604020202020204" pitchFamily="34" charset="0"/>
                <a:cs typeface="Arial" panose="020B0604020202020204" pitchFamily="34" charset="0"/>
              </a:rPr>
              <a:t>Industry</a:t>
            </a:r>
          </a:p>
        </p:txBody>
      </p:sp>
      <p:sp>
        <p:nvSpPr>
          <p:cNvPr id="57" name="Rectangle 56">
            <a:extLst>
              <a:ext uri="{FF2B5EF4-FFF2-40B4-BE49-F238E27FC236}">
                <a16:creationId xmlns:a16="http://schemas.microsoft.com/office/drawing/2014/main" id="{E856F3B1-21FC-40F4-926C-194A086A5431}"/>
              </a:ext>
            </a:extLst>
          </p:cNvPr>
          <p:cNvSpPr/>
          <p:nvPr/>
        </p:nvSpPr>
        <p:spPr>
          <a:xfrm>
            <a:off x="7708253" y="2142369"/>
            <a:ext cx="1371138" cy="1545437"/>
          </a:xfrm>
          <a:prstGeom prst="rect">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60" name="TextBox 59">
            <a:extLst>
              <a:ext uri="{FF2B5EF4-FFF2-40B4-BE49-F238E27FC236}">
                <a16:creationId xmlns:a16="http://schemas.microsoft.com/office/drawing/2014/main" id="{0AC01C07-AAA6-4B58-84F6-AA68D9170D2A}"/>
              </a:ext>
            </a:extLst>
          </p:cNvPr>
          <p:cNvSpPr txBox="1"/>
          <p:nvPr/>
        </p:nvSpPr>
        <p:spPr>
          <a:xfrm>
            <a:off x="8095972" y="890106"/>
            <a:ext cx="1012583" cy="253916"/>
          </a:xfrm>
          <a:prstGeom prst="rect">
            <a:avLst/>
          </a:prstGeom>
          <a:noFill/>
        </p:spPr>
        <p:txBody>
          <a:bodyPr wrap="square" rtlCol="0">
            <a:spAutoFit/>
          </a:bodyPr>
          <a:lstStyle/>
          <a:p>
            <a:r>
              <a:rPr lang="en-US" sz="1050" i="1" dirty="0">
                <a:latin typeface="Arial" panose="020B0604020202020204" pitchFamily="34" charset="0"/>
                <a:cs typeface="Arial" panose="020B0604020202020204" pitchFamily="34" charset="0"/>
              </a:rPr>
              <a:t>International</a:t>
            </a:r>
          </a:p>
        </p:txBody>
      </p:sp>
      <p:pic>
        <p:nvPicPr>
          <p:cNvPr id="61" name="Picture 4" descr="Max Planck Society - Wikipedia">
            <a:extLst>
              <a:ext uri="{FF2B5EF4-FFF2-40B4-BE49-F238E27FC236}">
                <a16:creationId xmlns:a16="http://schemas.microsoft.com/office/drawing/2014/main" id="{14E57346-68E0-4DB5-A7F5-8E3B152A218F}"/>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8525617" y="1156375"/>
            <a:ext cx="524209" cy="425513"/>
          </a:xfrm>
          <a:prstGeom prst="rect">
            <a:avLst/>
          </a:prstGeom>
          <a:noFill/>
          <a:extLst>
            <a:ext uri="{909E8E84-426E-40DD-AFC4-6F175D3DCCD1}">
              <a14:hiddenFill xmlns:a14="http://schemas.microsoft.com/office/drawing/2010/main">
                <a:solidFill>
                  <a:srgbClr val="FFFFFF"/>
                </a:solidFill>
              </a14:hiddenFill>
            </a:ext>
          </a:extLst>
        </p:spPr>
      </p:pic>
      <p:pic>
        <p:nvPicPr>
          <p:cNvPr id="7168" name="Picture 60" descr="Flag of Germany - Wikipedia">
            <a:extLst>
              <a:ext uri="{FF2B5EF4-FFF2-40B4-BE49-F238E27FC236}">
                <a16:creationId xmlns:a16="http://schemas.microsoft.com/office/drawing/2014/main" id="{3A16BB52-EE8D-4173-84D7-422B2295F60C}"/>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8141847" y="1185058"/>
            <a:ext cx="414545" cy="248727"/>
          </a:xfrm>
          <a:prstGeom prst="rect">
            <a:avLst/>
          </a:prstGeom>
          <a:noFill/>
          <a:extLst>
            <a:ext uri="{909E8E84-426E-40DD-AFC4-6F175D3DCCD1}">
              <a14:hiddenFill xmlns:a14="http://schemas.microsoft.com/office/drawing/2010/main">
                <a:solidFill>
                  <a:srgbClr val="FFFFFF"/>
                </a:solidFill>
              </a14:hiddenFill>
            </a:ext>
          </a:extLst>
        </p:spPr>
      </p:pic>
      <p:sp>
        <p:nvSpPr>
          <p:cNvPr id="7169" name="Rectangle 7168">
            <a:extLst>
              <a:ext uri="{FF2B5EF4-FFF2-40B4-BE49-F238E27FC236}">
                <a16:creationId xmlns:a16="http://schemas.microsoft.com/office/drawing/2014/main" id="{8ED61FB3-59C3-43AE-A11E-48DBFA80FED7}"/>
              </a:ext>
            </a:extLst>
          </p:cNvPr>
          <p:cNvSpPr/>
          <p:nvPr/>
        </p:nvSpPr>
        <p:spPr>
          <a:xfrm>
            <a:off x="8089333" y="889179"/>
            <a:ext cx="991571" cy="1023877"/>
          </a:xfrm>
          <a:prstGeom prst="rect">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pic>
        <p:nvPicPr>
          <p:cNvPr id="7171" name="Picture 7170" descr="A picture containing text, device, gauge&#10;&#10;Description automatically generated">
            <a:extLst>
              <a:ext uri="{FF2B5EF4-FFF2-40B4-BE49-F238E27FC236}">
                <a16:creationId xmlns:a16="http://schemas.microsoft.com/office/drawing/2014/main" id="{1217C1D4-E63A-4E22-9742-6E0D844DB335}"/>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8420325" y="3012274"/>
            <a:ext cx="604799" cy="342900"/>
          </a:xfrm>
          <a:prstGeom prst="rect">
            <a:avLst/>
          </a:prstGeom>
        </p:spPr>
      </p:pic>
      <p:pic>
        <p:nvPicPr>
          <p:cNvPr id="7172" name="Picture 7171" descr="Icon&#10;&#10;Description automatically generated">
            <a:extLst>
              <a:ext uri="{FF2B5EF4-FFF2-40B4-BE49-F238E27FC236}">
                <a16:creationId xmlns:a16="http://schemas.microsoft.com/office/drawing/2014/main" id="{756E38B8-484F-481F-9EF3-DDC6C4CFEB65}"/>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8582141" y="2538349"/>
            <a:ext cx="411480" cy="411480"/>
          </a:xfrm>
          <a:prstGeom prst="rect">
            <a:avLst/>
          </a:prstGeom>
        </p:spPr>
      </p:pic>
      <p:sp>
        <p:nvSpPr>
          <p:cNvPr id="7177" name="Title 3">
            <a:extLst>
              <a:ext uri="{FF2B5EF4-FFF2-40B4-BE49-F238E27FC236}">
                <a16:creationId xmlns:a16="http://schemas.microsoft.com/office/drawing/2014/main" id="{6719FBB0-BD2E-4AF5-88AE-378EC292D50C}"/>
              </a:ext>
            </a:extLst>
          </p:cNvPr>
          <p:cNvSpPr txBox="1">
            <a:spLocks/>
          </p:cNvSpPr>
          <p:nvPr/>
        </p:nvSpPr>
        <p:spPr>
          <a:xfrm>
            <a:off x="457200" y="12787"/>
            <a:ext cx="8229600" cy="720328"/>
          </a:xfrm>
          <a:prstGeom prst="rect">
            <a:avLst/>
          </a:prstGeom>
        </p:spPr>
        <p:txBody>
          <a:bodyPr vert="horz" lIns="68580" tIns="34290" rIns="68580" bIns="34290" rtlCol="0" anchor="ctr">
            <a:normAutofit fontScale="92500" lnSpcReduction="10000"/>
          </a:bodyPr>
          <a:lstStyle>
            <a:lvl1pPr algn="ctr" defTabSz="914400" rtl="0" eaLnBrk="1" latinLnBrk="0" hangingPunct="1">
              <a:spcBef>
                <a:spcPct val="0"/>
              </a:spcBef>
              <a:buNone/>
              <a:defRPr sz="3600" b="1" kern="1200">
                <a:solidFill>
                  <a:schemeClr val="tx2"/>
                </a:solidFill>
                <a:latin typeface="Arial" pitchFamily="34" charset="0"/>
                <a:ea typeface="+mj-ea"/>
                <a:cs typeface="Arial" pitchFamily="34" charset="0"/>
              </a:defRPr>
            </a:lvl1pPr>
          </a:lstStyle>
          <a:p>
            <a:r>
              <a:rPr lang="en-US" sz="1600" dirty="0">
                <a:latin typeface="+mn-lt"/>
                <a:cs typeface="Arial"/>
              </a:rPr>
              <a:t>Participation:  </a:t>
            </a:r>
          </a:p>
          <a:p>
            <a:r>
              <a:rPr lang="en-US" sz="1600" dirty="0">
                <a:latin typeface="+mn-lt"/>
                <a:cs typeface="Arial"/>
              </a:rPr>
              <a:t>16 Organizations, 33 faculty, 41 staff, (58 PhD, 16 MS, 16 undergrad, 6 K-12) students &amp;   many Collaborators</a:t>
            </a:r>
          </a:p>
        </p:txBody>
      </p:sp>
      <p:grpSp>
        <p:nvGrpSpPr>
          <p:cNvPr id="7178" name="Group 7177">
            <a:extLst>
              <a:ext uri="{FF2B5EF4-FFF2-40B4-BE49-F238E27FC236}">
                <a16:creationId xmlns:a16="http://schemas.microsoft.com/office/drawing/2014/main" id="{BFA7D22B-ED9A-3240-BF85-47E916AFA145}"/>
              </a:ext>
            </a:extLst>
          </p:cNvPr>
          <p:cNvGrpSpPr/>
          <p:nvPr/>
        </p:nvGrpSpPr>
        <p:grpSpPr>
          <a:xfrm>
            <a:off x="4855457" y="4078164"/>
            <a:ext cx="1898836" cy="854645"/>
            <a:chOff x="6347978" y="5178677"/>
            <a:chExt cx="2531781" cy="1139527"/>
          </a:xfrm>
        </p:grpSpPr>
        <p:pic>
          <p:nvPicPr>
            <p:cNvPr id="40" name="Picture 18" descr="Ilias Tagkopoulos, Ph.D. Director, AI Institute for Next Generation Food  Systems Professor, Computer Science and Genome Center,">
              <a:extLst>
                <a:ext uri="{FF2B5EF4-FFF2-40B4-BE49-F238E27FC236}">
                  <a16:creationId xmlns:a16="http://schemas.microsoft.com/office/drawing/2014/main" id="{1DCE2BA8-3F65-4D3F-98DC-61AEF691BBC8}"/>
                </a:ext>
              </a:extLst>
            </p:cNvPr>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8243239" y="5590903"/>
              <a:ext cx="636520" cy="702047"/>
            </a:xfrm>
            <a:prstGeom prst="rect">
              <a:avLst/>
            </a:prstGeom>
            <a:noFill/>
            <a:extLst>
              <a:ext uri="{909E8E84-426E-40DD-AFC4-6F175D3DCCD1}">
                <a14:hiddenFill xmlns:a14="http://schemas.microsoft.com/office/drawing/2010/main">
                  <a:solidFill>
                    <a:srgbClr val="FFFFFF"/>
                  </a:solidFill>
                </a14:hiddenFill>
              </a:ext>
            </a:extLst>
          </p:spPr>
        </p:pic>
        <p:sp>
          <p:nvSpPr>
            <p:cNvPr id="49" name="Rectangle 48">
              <a:extLst>
                <a:ext uri="{FF2B5EF4-FFF2-40B4-BE49-F238E27FC236}">
                  <a16:creationId xmlns:a16="http://schemas.microsoft.com/office/drawing/2014/main" id="{974E23E1-FF59-4130-93DF-CB61D0A73B8A}"/>
                </a:ext>
              </a:extLst>
            </p:cNvPr>
            <p:cNvSpPr/>
            <p:nvPr/>
          </p:nvSpPr>
          <p:spPr>
            <a:xfrm>
              <a:off x="6347978" y="5178677"/>
              <a:ext cx="2530514" cy="1139527"/>
            </a:xfrm>
            <a:prstGeom prst="rect">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50" name="TextBox 49">
              <a:extLst>
                <a:ext uri="{FF2B5EF4-FFF2-40B4-BE49-F238E27FC236}">
                  <a16:creationId xmlns:a16="http://schemas.microsoft.com/office/drawing/2014/main" id="{5A426716-7A68-49C9-84AD-FA588540D268}"/>
                </a:ext>
              </a:extLst>
            </p:cNvPr>
            <p:cNvSpPr txBox="1"/>
            <p:nvPr/>
          </p:nvSpPr>
          <p:spPr>
            <a:xfrm>
              <a:off x="6368087" y="5192690"/>
              <a:ext cx="1583738" cy="553997"/>
            </a:xfrm>
            <a:prstGeom prst="rect">
              <a:avLst/>
            </a:prstGeom>
            <a:noFill/>
          </p:spPr>
          <p:txBody>
            <a:bodyPr wrap="square" rtlCol="0">
              <a:spAutoFit/>
            </a:bodyPr>
            <a:lstStyle/>
            <a:p>
              <a:pPr algn="ctr"/>
              <a:r>
                <a:rPr lang="en-US" sz="1050" i="1" dirty="0">
                  <a:latin typeface="Arial" panose="020B0604020202020204" pitchFamily="34" charset="0"/>
                  <a:cs typeface="Arial" panose="020B0604020202020204" pitchFamily="34" charset="0"/>
                </a:rPr>
                <a:t>NSF AI Institutes</a:t>
              </a:r>
            </a:p>
          </p:txBody>
        </p:sp>
        <p:pic>
          <p:nvPicPr>
            <p:cNvPr id="41" name="Picture 40">
              <a:extLst>
                <a:ext uri="{FF2B5EF4-FFF2-40B4-BE49-F238E27FC236}">
                  <a16:creationId xmlns:a16="http://schemas.microsoft.com/office/drawing/2014/main" id="{B7DC14A5-5B49-43C8-A20E-32BD642EF49D}"/>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7623409" y="5710426"/>
              <a:ext cx="478876" cy="463000"/>
            </a:xfrm>
            <a:prstGeom prst="rect">
              <a:avLst/>
            </a:prstGeom>
          </p:spPr>
        </p:pic>
        <p:pic>
          <p:nvPicPr>
            <p:cNvPr id="7173" name="Picture 2" descr="AIFARMS – Artificial Intelligence for Future Agricultural Resilience,  Management, and Sustainability Institute">
              <a:extLst>
                <a:ext uri="{FF2B5EF4-FFF2-40B4-BE49-F238E27FC236}">
                  <a16:creationId xmlns:a16="http://schemas.microsoft.com/office/drawing/2014/main" id="{117B3FE4-B6FA-ED46-ACFD-81EB406D1FB9}"/>
                </a:ext>
              </a:extLst>
            </p:cNvPr>
            <p:cNvPicPr>
              <a:picLocks noChangeAspect="1" noChangeArrowheads="1"/>
            </p:cNvPicPr>
            <p:nvPr/>
          </p:nvPicPr>
          <p:blipFill rotWithShape="1">
            <a:blip r:embed="rId33">
              <a:extLst>
                <a:ext uri="{28A0092B-C50C-407E-A947-70E740481C1C}">
                  <a14:useLocalDpi xmlns:a14="http://schemas.microsoft.com/office/drawing/2010/main" val="0"/>
                </a:ext>
              </a:extLst>
            </a:blip>
            <a:srcRect r="77088"/>
            <a:stretch/>
          </p:blipFill>
          <p:spPr bwMode="auto">
            <a:xfrm>
              <a:off x="6647183" y="5633992"/>
              <a:ext cx="768752" cy="61586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56742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3293" y="482486"/>
            <a:ext cx="7867996" cy="3945954"/>
          </a:xfrm>
        </p:spPr>
        <p:txBody>
          <a:bodyPr/>
          <a:lstStyle/>
          <a:p>
            <a:r>
              <a:rPr lang="en-US" b="1" dirty="0">
                <a:solidFill>
                  <a:schemeClr val="accent2"/>
                </a:solidFill>
              </a:rPr>
              <a:t>MVAPICH MPI Library Project</a:t>
            </a:r>
          </a:p>
          <a:p>
            <a:pPr lvl="1"/>
            <a:r>
              <a:rPr lang="en-US" sz="1200" b="1" dirty="0">
                <a:solidFill>
                  <a:schemeClr val="accent2"/>
                </a:solidFill>
              </a:rPr>
              <a:t>Overview</a:t>
            </a:r>
          </a:p>
          <a:p>
            <a:pPr lvl="1"/>
            <a:r>
              <a:rPr lang="en-US" sz="1200" b="1" dirty="0">
                <a:solidFill>
                  <a:schemeClr val="accent2"/>
                </a:solidFill>
              </a:rPr>
              <a:t>Converged software stack for HPC, AI, Big Data, and Data Science</a:t>
            </a:r>
          </a:p>
          <a:p>
            <a:pPr lvl="1"/>
            <a:r>
              <a:rPr lang="en-US" sz="1200" dirty="0"/>
              <a:t>Sample performance numbers on leading systems</a:t>
            </a:r>
          </a:p>
          <a:p>
            <a:pPr lvl="1"/>
            <a:r>
              <a:rPr lang="en-US" sz="1200" dirty="0"/>
              <a:t>Exploiting Smart-NICs (Bluefield-2 and Blufield-3)</a:t>
            </a:r>
          </a:p>
          <a:p>
            <a:pPr lvl="1"/>
            <a:r>
              <a:rPr lang="en-US" sz="1200" dirty="0"/>
              <a:t>Broader Impact</a:t>
            </a:r>
          </a:p>
          <a:p>
            <a:r>
              <a:rPr lang="en-US" dirty="0"/>
              <a:t>High-Performance Deep Learning/Machine Learning (HiDL) Project</a:t>
            </a:r>
          </a:p>
          <a:p>
            <a:pPr lvl="1"/>
            <a:r>
              <a:rPr lang="en-US" dirty="0"/>
              <a:t>Training and Inference</a:t>
            </a:r>
          </a:p>
          <a:p>
            <a:r>
              <a:rPr lang="en-US" dirty="0"/>
              <a:t>High-Performance Big Data and Data Science (HiBD) Project</a:t>
            </a:r>
          </a:p>
          <a:p>
            <a:pPr lvl="1"/>
            <a:r>
              <a:rPr lang="en-US" dirty="0"/>
              <a:t>Accelerating Spark and Data Science Applications with Dask</a:t>
            </a:r>
          </a:p>
          <a:p>
            <a:r>
              <a:rPr lang="en-US" sz="1800" dirty="0"/>
              <a:t>Overview of ICICLE NSF-AI Institute</a:t>
            </a:r>
          </a:p>
          <a:p>
            <a:r>
              <a:rPr lang="en-US" dirty="0"/>
              <a:t>Conclusions</a:t>
            </a:r>
          </a:p>
        </p:txBody>
      </p:sp>
      <p:sp>
        <p:nvSpPr>
          <p:cNvPr id="5" name="Title 4"/>
          <p:cNvSpPr>
            <a:spLocks noGrp="1"/>
          </p:cNvSpPr>
          <p:nvPr>
            <p:ph type="title"/>
          </p:nvPr>
        </p:nvSpPr>
        <p:spPr>
          <a:xfrm>
            <a:off x="353293" y="64403"/>
            <a:ext cx="8096595" cy="579576"/>
          </a:xfrm>
        </p:spPr>
        <p:txBody>
          <a:bodyPr/>
          <a:lstStyle/>
          <a:p>
            <a:r>
              <a:rPr lang="en-US" dirty="0"/>
              <a:t>Presentation Overview</a:t>
            </a:r>
          </a:p>
        </p:txBody>
      </p:sp>
    </p:spTree>
    <p:extLst>
      <p:ext uri="{BB962C8B-B14F-4D97-AF65-F5344CB8AC3E}">
        <p14:creationId xmlns:p14="http://schemas.microsoft.com/office/powerpoint/2010/main" val="51504437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CustomShape 1"/>
          <p:cNvSpPr/>
          <p:nvPr/>
        </p:nvSpPr>
        <p:spPr>
          <a:xfrm>
            <a:off x="61200" y="59040"/>
            <a:ext cx="8961120" cy="1142280"/>
          </a:xfrm>
          <a:prstGeom prst="rect">
            <a:avLst/>
          </a:prstGeom>
          <a:solidFill>
            <a:srgbClr val="CD052B"/>
          </a:solidFill>
          <a:ln w="0" cap="sq">
            <a:solidFill>
              <a:srgbClr val="3465A4"/>
            </a:solidFill>
          </a:ln>
        </p:spPr>
        <p:style>
          <a:lnRef idx="0">
            <a:scrgbClr r="0" g="0" b="0"/>
          </a:lnRef>
          <a:fillRef idx="0">
            <a:scrgbClr r="0" g="0" b="0"/>
          </a:fillRef>
          <a:effectRef idx="0">
            <a:scrgbClr r="0" g="0" b="0"/>
          </a:effectRef>
          <a:fontRef idx="minor"/>
        </p:style>
        <p:txBody>
          <a:bodyPr/>
          <a:lstStyle/>
          <a:p>
            <a:endParaRPr lang="en-US" dirty="0"/>
          </a:p>
        </p:txBody>
      </p:sp>
      <p:pic>
        <p:nvPicPr>
          <p:cNvPr id="174" name="Picture 173"/>
          <p:cNvPicPr/>
          <p:nvPr/>
        </p:nvPicPr>
        <p:blipFill>
          <a:blip r:embed="rId2"/>
          <a:stretch/>
        </p:blipFill>
        <p:spPr>
          <a:xfrm>
            <a:off x="3383280" y="91440"/>
            <a:ext cx="2127600" cy="329040"/>
          </a:xfrm>
          <a:prstGeom prst="rect">
            <a:avLst/>
          </a:prstGeom>
          <a:ln w="0">
            <a:noFill/>
          </a:ln>
        </p:spPr>
      </p:pic>
      <p:pic>
        <p:nvPicPr>
          <p:cNvPr id="175" name="Picture 174"/>
          <p:cNvPicPr/>
          <p:nvPr/>
        </p:nvPicPr>
        <p:blipFill>
          <a:blip r:embed="rId3"/>
          <a:stretch/>
        </p:blipFill>
        <p:spPr>
          <a:xfrm>
            <a:off x="182880" y="91440"/>
            <a:ext cx="546120" cy="305640"/>
          </a:xfrm>
          <a:prstGeom prst="rect">
            <a:avLst/>
          </a:prstGeom>
          <a:ln w="0">
            <a:noFill/>
          </a:ln>
        </p:spPr>
      </p:pic>
      <p:sp>
        <p:nvSpPr>
          <p:cNvPr id="176" name="TextShape 2"/>
          <p:cNvSpPr txBox="1"/>
          <p:nvPr/>
        </p:nvSpPr>
        <p:spPr>
          <a:xfrm>
            <a:off x="598320" y="391320"/>
            <a:ext cx="8206560" cy="846000"/>
          </a:xfrm>
          <a:prstGeom prst="rect">
            <a:avLst/>
          </a:prstGeom>
          <a:noFill/>
          <a:ln w="19080">
            <a:noFill/>
          </a:ln>
        </p:spPr>
        <p:txBody>
          <a:bodyP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1" normalizeH="0" baseline="0" noProof="0" dirty="0">
                <a:ln>
                  <a:noFill/>
                </a:ln>
                <a:solidFill>
                  <a:srgbClr val="EEEEEE"/>
                </a:solidFill>
                <a:effectLst/>
                <a:uLnTx/>
                <a:uFillTx/>
                <a:latin typeface="+mn-lt"/>
              </a:rPr>
              <a:t>Collaboration: ICICLE and the Technology Innovation Hub (TIH) at the Indian Institute of Technology Bombay (IIT-B), India</a:t>
            </a:r>
            <a:endParaRPr kumimoji="0" lang="en-US" sz="2400" b="0" i="0" u="none" strike="noStrike" kern="1200" cap="none" spc="-1" normalizeH="0" baseline="0" noProof="0" dirty="0">
              <a:ln>
                <a:noFill/>
              </a:ln>
              <a:solidFill>
                <a:prstClr val="black"/>
              </a:solidFill>
              <a:effectLst/>
              <a:uLnTx/>
              <a:uFillTx/>
              <a:latin typeface="+mn-lt"/>
            </a:endParaRPr>
          </a:p>
        </p:txBody>
      </p:sp>
      <p:sp>
        <p:nvSpPr>
          <p:cNvPr id="177" name="CustomShape 3"/>
          <p:cNvSpPr/>
          <p:nvPr/>
        </p:nvSpPr>
        <p:spPr>
          <a:xfrm>
            <a:off x="72000" y="1305000"/>
            <a:ext cx="8950320" cy="2722320"/>
          </a:xfrm>
          <a:prstGeom prst="rect">
            <a:avLst/>
          </a:prstGeom>
          <a:solidFill>
            <a:srgbClr val="FFFFFF"/>
          </a:solidFill>
          <a:ln w="12600" cap="sq">
            <a:solidFill>
              <a:srgbClr val="000000"/>
            </a:solidFill>
            <a:miter/>
          </a:ln>
        </p:spPr>
        <p:style>
          <a:lnRef idx="0">
            <a:scrgbClr r="0" g="0" b="0"/>
          </a:lnRef>
          <a:fillRef idx="0">
            <a:scrgbClr r="0" g="0" b="0"/>
          </a:fillRef>
          <a:effectRef idx="0">
            <a:scrgbClr r="0" g="0" b="0"/>
          </a:effectRef>
          <a:fontRef idx="minor"/>
        </p:style>
        <p:txBody>
          <a:bodyPr/>
          <a:lstStyle/>
          <a:p>
            <a:endParaRPr lang="en-US" dirty="0"/>
          </a:p>
        </p:txBody>
      </p:sp>
      <p:sp>
        <p:nvSpPr>
          <p:cNvPr id="178" name="CustomShape 4"/>
          <p:cNvSpPr/>
          <p:nvPr/>
        </p:nvSpPr>
        <p:spPr>
          <a:xfrm>
            <a:off x="72000" y="4153320"/>
            <a:ext cx="8950320" cy="868680"/>
          </a:xfrm>
          <a:prstGeom prst="rect">
            <a:avLst/>
          </a:prstGeom>
          <a:solidFill>
            <a:srgbClr val="CD052B"/>
          </a:solidFill>
          <a:ln w="12600" cap="sq">
            <a:solidFill>
              <a:srgbClr val="000000"/>
            </a:solidFill>
            <a:miter/>
          </a:ln>
        </p:spPr>
        <p:style>
          <a:lnRef idx="0">
            <a:scrgbClr r="0" g="0" b="0"/>
          </a:lnRef>
          <a:fillRef idx="0">
            <a:scrgbClr r="0" g="0" b="0"/>
          </a:fillRef>
          <a:effectRef idx="0">
            <a:scrgbClr r="0" g="0" b="0"/>
          </a:effectRef>
          <a:fontRef idx="minor"/>
        </p:style>
        <p:txBody>
          <a:bodyPr/>
          <a:lstStyle/>
          <a:p>
            <a:endParaRPr lang="en-US" dirty="0"/>
          </a:p>
        </p:txBody>
      </p:sp>
      <p:sp>
        <p:nvSpPr>
          <p:cNvPr id="179" name="TextShape 5"/>
          <p:cNvSpPr txBox="1"/>
          <p:nvPr/>
        </p:nvSpPr>
        <p:spPr>
          <a:xfrm>
            <a:off x="220320" y="1392103"/>
            <a:ext cx="2348334" cy="303188"/>
          </a:xfrm>
          <a:prstGeom prst="rect">
            <a:avLst/>
          </a:prstGeom>
          <a:noFill/>
          <a:ln w="0">
            <a:noFill/>
          </a:ln>
        </p:spPr>
        <p:txBody>
          <a:bodyPr lIns="90000" tIns="45000" rIns="90000" bIns="4500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 normalizeH="0" baseline="0" noProof="0" dirty="0">
                <a:ln>
                  <a:noFill/>
                </a:ln>
                <a:solidFill>
                  <a:srgbClr val="5983B0"/>
                </a:solidFill>
                <a:effectLst/>
                <a:uLnTx/>
                <a:uFillTx/>
                <a:latin typeface="Arial"/>
              </a:rPr>
              <a:t>Digital Agriculture</a:t>
            </a:r>
            <a:endParaRPr kumimoji="0" lang="en-US" sz="1800" b="0" i="0" u="none" strike="noStrike" kern="1200" cap="none" spc="-1" normalizeH="0" baseline="0" noProof="0" dirty="0">
              <a:ln>
                <a:noFill/>
              </a:ln>
              <a:solidFill>
                <a:prstClr val="black"/>
              </a:solidFill>
              <a:effectLst/>
              <a:uLnTx/>
              <a:uFillTx/>
              <a:latin typeface="Arial"/>
            </a:endParaRPr>
          </a:p>
        </p:txBody>
      </p:sp>
      <p:sp>
        <p:nvSpPr>
          <p:cNvPr id="180" name="TextShape 6"/>
          <p:cNvSpPr txBox="1"/>
          <p:nvPr/>
        </p:nvSpPr>
        <p:spPr>
          <a:xfrm>
            <a:off x="2791080" y="1395000"/>
            <a:ext cx="2545920" cy="346320"/>
          </a:xfrm>
          <a:prstGeom prst="rect">
            <a:avLst/>
          </a:prstGeom>
          <a:noFill/>
          <a:ln w="0">
            <a:noFill/>
          </a:ln>
        </p:spPr>
        <p:txBody>
          <a:bodyPr lIns="90000" tIns="45000" rIns="90000" bIns="4500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 normalizeH="0" baseline="0" noProof="0" dirty="0">
                <a:ln>
                  <a:noFill/>
                </a:ln>
                <a:solidFill>
                  <a:srgbClr val="5983B0"/>
                </a:solidFill>
                <a:effectLst/>
                <a:uLnTx/>
                <a:uFillTx/>
                <a:latin typeface="+mn-lt"/>
              </a:rPr>
              <a:t>Crop Health Modeling</a:t>
            </a:r>
            <a:endParaRPr kumimoji="0" lang="en-US" sz="1800" b="0" i="0" u="none" strike="noStrike" kern="1200" cap="none" spc="-1" normalizeH="0" baseline="0" noProof="0" dirty="0">
              <a:ln>
                <a:noFill/>
              </a:ln>
              <a:solidFill>
                <a:prstClr val="black"/>
              </a:solidFill>
              <a:effectLst/>
              <a:uLnTx/>
              <a:uFillTx/>
              <a:latin typeface="+mn-lt"/>
            </a:endParaRPr>
          </a:p>
        </p:txBody>
      </p:sp>
      <p:sp>
        <p:nvSpPr>
          <p:cNvPr id="181" name="TextShape 7"/>
          <p:cNvSpPr txBox="1"/>
          <p:nvPr/>
        </p:nvSpPr>
        <p:spPr>
          <a:xfrm>
            <a:off x="6463080" y="1395000"/>
            <a:ext cx="2455920" cy="346320"/>
          </a:xfrm>
          <a:prstGeom prst="rect">
            <a:avLst/>
          </a:prstGeom>
          <a:noFill/>
          <a:ln w="0">
            <a:noFill/>
          </a:ln>
        </p:spPr>
        <p:txBody>
          <a:bodyPr lIns="90000" tIns="45000" rIns="90000" bIns="4500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 normalizeH="0" baseline="0" noProof="0" dirty="0">
                <a:ln>
                  <a:noFill/>
                </a:ln>
                <a:solidFill>
                  <a:srgbClr val="5983B0"/>
                </a:solidFill>
                <a:effectLst/>
                <a:uLnTx/>
                <a:uFillTx/>
                <a:latin typeface="+mn-lt"/>
              </a:rPr>
              <a:t>Aerial Crop Scouting</a:t>
            </a:r>
            <a:endParaRPr kumimoji="0" lang="en-US" sz="1800" b="0" i="0" u="none" strike="noStrike" kern="1200" cap="none" spc="-1" normalizeH="0" baseline="0" noProof="0" dirty="0">
              <a:ln>
                <a:noFill/>
              </a:ln>
              <a:solidFill>
                <a:prstClr val="black"/>
              </a:solidFill>
              <a:effectLst/>
              <a:uLnTx/>
              <a:uFillTx/>
              <a:latin typeface="+mn-lt"/>
            </a:endParaRPr>
          </a:p>
        </p:txBody>
      </p:sp>
      <p:sp>
        <p:nvSpPr>
          <p:cNvPr id="182" name="TextShape 8"/>
          <p:cNvSpPr txBox="1"/>
          <p:nvPr/>
        </p:nvSpPr>
        <p:spPr>
          <a:xfrm>
            <a:off x="2888699" y="3241107"/>
            <a:ext cx="4001152" cy="346320"/>
          </a:xfrm>
          <a:prstGeom prst="rect">
            <a:avLst/>
          </a:prstGeom>
          <a:noFill/>
          <a:ln w="0">
            <a:noFill/>
          </a:ln>
        </p:spPr>
        <p:txBody>
          <a:bodyPr lIns="90000" tIns="45000" rIns="90000" bIns="4500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 normalizeH="0" baseline="0" noProof="0" dirty="0">
                <a:ln>
                  <a:noFill/>
                </a:ln>
                <a:solidFill>
                  <a:srgbClr val="5983B0"/>
                </a:solidFill>
                <a:effectLst/>
                <a:uLnTx/>
                <a:uFillTx/>
                <a:latin typeface="+mn-lt"/>
              </a:rPr>
              <a:t>Privacy-Preserving Data Exchange</a:t>
            </a:r>
            <a:endParaRPr kumimoji="0" lang="en-US" sz="1800" b="0" i="0" u="none" strike="noStrike" kern="1200" cap="none" spc="-1" normalizeH="0" baseline="0" noProof="0" dirty="0">
              <a:ln>
                <a:noFill/>
              </a:ln>
              <a:solidFill>
                <a:prstClr val="black"/>
              </a:solidFill>
              <a:effectLst/>
              <a:uLnTx/>
              <a:uFillTx/>
              <a:latin typeface="+mn-lt"/>
            </a:endParaRPr>
          </a:p>
        </p:txBody>
      </p:sp>
      <p:sp>
        <p:nvSpPr>
          <p:cNvPr id="183" name="TextShape 9"/>
          <p:cNvSpPr txBox="1"/>
          <p:nvPr/>
        </p:nvSpPr>
        <p:spPr>
          <a:xfrm>
            <a:off x="82440" y="4208760"/>
            <a:ext cx="8857440" cy="777240"/>
          </a:xfrm>
          <a:prstGeom prst="rect">
            <a:avLst/>
          </a:prstGeom>
          <a:noFill/>
          <a:ln w="0">
            <a:noFill/>
          </a:ln>
        </p:spPr>
        <p:txBody>
          <a:bodyPr lIns="90000" tIns="45000" rIns="90000" bIns="45000">
            <a:noAutofit/>
          </a:bodyPr>
          <a:lstStyle/>
          <a:p>
            <a:pPr marL="0" marR="0" lvl="0" indent="0" algn="l" defTabSz="914400" rtl="0" eaLnBrk="1" fontAlgn="auto" latinLnBrk="0" hangingPunct="1">
              <a:lnSpc>
                <a:spcPct val="90000"/>
              </a:lnSpc>
              <a:spcBef>
                <a:spcPts val="1009"/>
              </a:spcBef>
              <a:spcAft>
                <a:spcPts val="575"/>
              </a:spcAft>
              <a:buClrTx/>
              <a:buSzTx/>
              <a:buFontTx/>
              <a:buNone/>
              <a:tabLst>
                <a:tab pos="0" algn="l"/>
              </a:tabLst>
              <a:defRPr/>
            </a:pPr>
            <a:r>
              <a:rPr kumimoji="0" lang="en-US" sz="1400" b="0" i="0" u="none" strike="noStrike" kern="1200" cap="none" spc="-1" normalizeH="0" baseline="0" noProof="0" dirty="0">
                <a:ln>
                  <a:noFill/>
                </a:ln>
                <a:solidFill>
                  <a:srgbClr val="FFFFFF"/>
                </a:solidFill>
                <a:effectLst/>
                <a:uLnTx/>
                <a:uFillTx/>
                <a:latin typeface="+mn-lt"/>
              </a:rPr>
              <a:t>Building upon the existing ICICLE infrastructure, CI and AI capabilities, researchers will leverage contextual conditions in India for </a:t>
            </a:r>
            <a:r>
              <a:rPr kumimoji="0" lang="en-US" sz="1400" b="0" i="1" u="none" strike="noStrike" kern="1200" cap="none" spc="-1" normalizeH="0" baseline="0" noProof="0" dirty="0">
                <a:ln>
                  <a:noFill/>
                </a:ln>
                <a:solidFill>
                  <a:srgbClr val="FFFFFF"/>
                </a:solidFill>
                <a:effectLst/>
                <a:uLnTx/>
                <a:uFillTx/>
                <a:latin typeface="+mn-lt"/>
              </a:rPr>
              <a:t>Digital Agriculture </a:t>
            </a:r>
            <a:r>
              <a:rPr kumimoji="0" lang="en-US" sz="1400" b="0" i="0" u="none" strike="noStrike" kern="1200" cap="none" spc="-1" normalizeH="0" baseline="0" noProof="0" dirty="0">
                <a:ln>
                  <a:noFill/>
                </a:ln>
                <a:solidFill>
                  <a:srgbClr val="FFFFFF"/>
                </a:solidFill>
                <a:effectLst/>
                <a:uLnTx/>
                <a:uFillTx/>
                <a:latin typeface="+mn-lt"/>
              </a:rPr>
              <a:t>that differ from the United States to (1) expose brittle CI components, (2) make AI4CI more robust and expansive in the long-term, (3) devise principles that yield context-aware CI</a:t>
            </a:r>
            <a:endParaRPr kumimoji="0" lang="en-US" sz="1400" b="0" i="0" u="none" strike="noStrike" kern="1200" cap="none" spc="-1" normalizeH="0" baseline="0" noProof="0" dirty="0">
              <a:ln>
                <a:noFill/>
              </a:ln>
              <a:solidFill>
                <a:prstClr val="black"/>
              </a:solidFill>
              <a:effectLst/>
              <a:uLnTx/>
              <a:uFillTx/>
              <a:latin typeface="+mn-lt"/>
            </a:endParaRPr>
          </a:p>
        </p:txBody>
      </p:sp>
      <p:sp>
        <p:nvSpPr>
          <p:cNvPr id="184" name="TextShape 10"/>
          <p:cNvSpPr txBox="1"/>
          <p:nvPr/>
        </p:nvSpPr>
        <p:spPr>
          <a:xfrm>
            <a:off x="130681" y="2335320"/>
            <a:ext cx="2615399" cy="1252107"/>
          </a:xfrm>
          <a:prstGeom prst="rect">
            <a:avLst/>
          </a:prstGeom>
          <a:noFill/>
          <a:ln w="0">
            <a:noFill/>
          </a:ln>
        </p:spPr>
        <p:txBody>
          <a:bodyPr>
            <a:normAutofit/>
          </a:bodyPr>
          <a:lstStyle/>
          <a:p>
            <a:pPr marL="0" marR="0" lvl="0" indent="0" algn="just" defTabSz="914400" rtl="0" eaLnBrk="1" fontAlgn="auto" latinLnBrk="0" hangingPunct="1">
              <a:lnSpc>
                <a:spcPct val="90000"/>
              </a:lnSpc>
              <a:spcBef>
                <a:spcPts val="1001"/>
              </a:spcBef>
              <a:spcAft>
                <a:spcPts val="0"/>
              </a:spcAft>
              <a:buClrTx/>
              <a:buSzTx/>
              <a:buFontTx/>
              <a:buNone/>
              <a:tabLst>
                <a:tab pos="0" algn="l"/>
              </a:tabLst>
              <a:defRPr/>
            </a:pPr>
            <a:r>
              <a:rPr kumimoji="0" lang="en-US" sz="1200" b="0" i="0" u="none" strike="noStrike" kern="1200" cap="none" spc="-1" normalizeH="0" baseline="0" noProof="0" dirty="0">
                <a:ln>
                  <a:noFill/>
                </a:ln>
                <a:solidFill>
                  <a:srgbClr val="000000"/>
                </a:solidFill>
                <a:effectLst/>
                <a:uLnTx/>
                <a:uFillTx/>
                <a:latin typeface="+mn-lt"/>
              </a:rPr>
              <a:t>This research collaboration will contribute novel design paradigms for context-adaptive CI and aims to develop next-generation CI for </a:t>
            </a:r>
            <a:r>
              <a:rPr kumimoji="0" lang="en-US" sz="1200" b="0" i="1" u="none" strike="noStrike" kern="1200" cap="none" spc="-1" normalizeH="0" baseline="0" noProof="0" dirty="0">
                <a:ln>
                  <a:noFill/>
                </a:ln>
                <a:solidFill>
                  <a:srgbClr val="000000"/>
                </a:solidFill>
                <a:effectLst/>
                <a:uLnTx/>
                <a:uFillTx/>
                <a:latin typeface="+mn-lt"/>
              </a:rPr>
              <a:t>Digital Agriculture </a:t>
            </a:r>
            <a:r>
              <a:rPr kumimoji="0" lang="en-US" sz="1200" b="0" i="0" u="none" strike="noStrike" kern="1200" cap="none" spc="-1" normalizeH="0" baseline="0" noProof="0" dirty="0">
                <a:ln>
                  <a:noFill/>
                </a:ln>
                <a:solidFill>
                  <a:srgbClr val="000000"/>
                </a:solidFill>
                <a:effectLst/>
                <a:uLnTx/>
                <a:uFillTx/>
                <a:latin typeface="+mn-lt"/>
              </a:rPr>
              <a:t>including AI and machine learning methods targeting 3 core areas.</a:t>
            </a:r>
            <a:endParaRPr kumimoji="0" lang="en-US" sz="1200" b="0" i="0" u="none" strike="noStrike" kern="1200" cap="none" spc="-1" normalizeH="0" baseline="0" noProof="0" dirty="0">
              <a:ln>
                <a:noFill/>
              </a:ln>
              <a:solidFill>
                <a:prstClr val="black"/>
              </a:solidFill>
              <a:effectLst/>
              <a:uLnTx/>
              <a:uFillTx/>
              <a:latin typeface="+mn-lt"/>
            </a:endParaRPr>
          </a:p>
        </p:txBody>
      </p:sp>
      <p:pic>
        <p:nvPicPr>
          <p:cNvPr id="185" name="Picture 184"/>
          <p:cNvPicPr/>
          <p:nvPr/>
        </p:nvPicPr>
        <p:blipFill>
          <a:blip r:embed="rId4"/>
          <a:stretch/>
        </p:blipFill>
        <p:spPr>
          <a:xfrm>
            <a:off x="1844640" y="1705320"/>
            <a:ext cx="778680" cy="539280"/>
          </a:xfrm>
          <a:prstGeom prst="rect">
            <a:avLst/>
          </a:prstGeom>
          <a:ln w="0">
            <a:noFill/>
          </a:ln>
        </p:spPr>
      </p:pic>
      <p:pic>
        <p:nvPicPr>
          <p:cNvPr id="186" name="Picture 185"/>
          <p:cNvPicPr/>
          <p:nvPr/>
        </p:nvPicPr>
        <p:blipFill>
          <a:blip r:embed="rId5"/>
          <a:srcRect b="35344"/>
          <a:stretch/>
        </p:blipFill>
        <p:spPr>
          <a:xfrm>
            <a:off x="301320" y="1727640"/>
            <a:ext cx="551520" cy="514800"/>
          </a:xfrm>
          <a:prstGeom prst="rect">
            <a:avLst/>
          </a:prstGeom>
          <a:ln w="0">
            <a:noFill/>
          </a:ln>
        </p:spPr>
      </p:pic>
      <p:sp>
        <p:nvSpPr>
          <p:cNvPr id="187" name="CustomShape 11"/>
          <p:cNvSpPr/>
          <p:nvPr/>
        </p:nvSpPr>
        <p:spPr>
          <a:xfrm>
            <a:off x="1237320" y="1813320"/>
            <a:ext cx="346320" cy="333000"/>
          </a:xfrm>
          <a:custGeom>
            <a:avLst/>
            <a:gdLst/>
            <a:ahLst/>
            <a:cxnLst/>
            <a:rect l="0" t="0" r="r" b="b"/>
            <a:pathLst>
              <a:path w="964" h="927">
                <a:moveTo>
                  <a:pt x="319" y="0"/>
                </a:moveTo>
                <a:lnTo>
                  <a:pt x="643" y="0"/>
                </a:lnTo>
                <a:lnTo>
                  <a:pt x="643" y="319"/>
                </a:lnTo>
                <a:lnTo>
                  <a:pt x="963" y="319"/>
                </a:lnTo>
                <a:lnTo>
                  <a:pt x="963" y="606"/>
                </a:lnTo>
                <a:lnTo>
                  <a:pt x="643" y="606"/>
                </a:lnTo>
                <a:lnTo>
                  <a:pt x="643" y="926"/>
                </a:lnTo>
                <a:lnTo>
                  <a:pt x="319" y="926"/>
                </a:lnTo>
                <a:lnTo>
                  <a:pt x="319" y="606"/>
                </a:lnTo>
                <a:lnTo>
                  <a:pt x="0" y="606"/>
                </a:lnTo>
                <a:lnTo>
                  <a:pt x="0" y="319"/>
                </a:lnTo>
                <a:lnTo>
                  <a:pt x="319" y="319"/>
                </a:lnTo>
                <a:lnTo>
                  <a:pt x="319" y="0"/>
                </a:lnTo>
              </a:path>
            </a:pathLst>
          </a:custGeom>
          <a:solidFill>
            <a:srgbClr val="729FCF"/>
          </a:solidFill>
          <a:ln w="0" cap="sq">
            <a:solidFill>
              <a:srgbClr val="3465A4"/>
            </a:solidFill>
          </a:ln>
        </p:spPr>
        <p:style>
          <a:lnRef idx="0">
            <a:scrgbClr r="0" g="0" b="0"/>
          </a:lnRef>
          <a:fillRef idx="0">
            <a:scrgbClr r="0" g="0" b="0"/>
          </a:fillRef>
          <a:effectRef idx="0">
            <a:scrgbClr r="0" g="0" b="0"/>
          </a:effectRef>
          <a:fontRef idx="minor"/>
        </p:style>
        <p:txBody>
          <a:bodyPr/>
          <a:lstStyle/>
          <a:p>
            <a:endParaRPr lang="en-US" dirty="0"/>
          </a:p>
        </p:txBody>
      </p:sp>
      <p:pic>
        <p:nvPicPr>
          <p:cNvPr id="188" name="Picture 187"/>
          <p:cNvPicPr/>
          <p:nvPr/>
        </p:nvPicPr>
        <p:blipFill>
          <a:blip r:embed="rId6"/>
          <a:stretch/>
        </p:blipFill>
        <p:spPr>
          <a:xfrm>
            <a:off x="2774880" y="2026990"/>
            <a:ext cx="840240" cy="560160"/>
          </a:xfrm>
          <a:prstGeom prst="rect">
            <a:avLst/>
          </a:prstGeom>
          <a:ln w="0">
            <a:noFill/>
          </a:ln>
        </p:spPr>
      </p:pic>
      <p:pic>
        <p:nvPicPr>
          <p:cNvPr id="189" name="Picture 188"/>
          <p:cNvPicPr/>
          <p:nvPr/>
        </p:nvPicPr>
        <p:blipFill>
          <a:blip r:embed="rId7"/>
          <a:srcRect t="8946" b="25409"/>
          <a:stretch/>
        </p:blipFill>
        <p:spPr>
          <a:xfrm>
            <a:off x="6032655" y="1895040"/>
            <a:ext cx="856800" cy="561960"/>
          </a:xfrm>
          <a:prstGeom prst="rect">
            <a:avLst/>
          </a:prstGeom>
          <a:ln w="0">
            <a:noFill/>
          </a:ln>
        </p:spPr>
      </p:pic>
      <p:sp>
        <p:nvSpPr>
          <p:cNvPr id="190" name="TextShape 12"/>
          <p:cNvSpPr txBox="1"/>
          <p:nvPr/>
        </p:nvSpPr>
        <p:spPr>
          <a:xfrm>
            <a:off x="3628655" y="1695389"/>
            <a:ext cx="2466000" cy="1648800"/>
          </a:xfrm>
          <a:prstGeom prst="rect">
            <a:avLst/>
          </a:prstGeom>
          <a:noFill/>
          <a:ln w="0">
            <a:noFill/>
          </a:ln>
        </p:spPr>
        <p:txBody>
          <a:bodyPr>
            <a:noAutofit/>
          </a:bodyPr>
          <a:lstStyle/>
          <a:p>
            <a:pPr marL="0" marR="0" lvl="0" indent="0" algn="l" defTabSz="914400" rtl="0" eaLnBrk="1" fontAlgn="auto" latinLnBrk="0" hangingPunct="1">
              <a:lnSpc>
                <a:spcPct val="90000"/>
              </a:lnSpc>
              <a:spcBef>
                <a:spcPts val="1001"/>
              </a:spcBef>
              <a:spcAft>
                <a:spcPts val="0"/>
              </a:spcAft>
              <a:buClrTx/>
              <a:buSzTx/>
              <a:buFontTx/>
              <a:buNone/>
              <a:tabLst>
                <a:tab pos="0" algn="l"/>
              </a:tabLst>
              <a:defRPr/>
            </a:pPr>
            <a:r>
              <a:rPr kumimoji="0" lang="en-US" sz="1200" b="0" i="0" u="none" strike="noStrike" kern="1200" cap="none" spc="-1" normalizeH="0" baseline="0" noProof="0" dirty="0">
                <a:ln>
                  <a:noFill/>
                </a:ln>
                <a:solidFill>
                  <a:srgbClr val="000000"/>
                </a:solidFill>
                <a:effectLst/>
                <a:uLnTx/>
                <a:uFillTx/>
                <a:latin typeface="+mn-lt"/>
              </a:rPr>
              <a:t>- Sense crop health and level context to predict crop yield</a:t>
            </a:r>
            <a:endParaRPr kumimoji="0" lang="en-US" sz="1200" b="0" i="0" u="none" strike="noStrike" kern="1200" cap="none" spc="-1" normalizeH="0" baseline="0" noProof="0" dirty="0">
              <a:ln>
                <a:noFill/>
              </a:ln>
              <a:solidFill>
                <a:prstClr val="black"/>
              </a:solidFill>
              <a:effectLst/>
              <a:uLnTx/>
              <a:uFillTx/>
              <a:latin typeface="+mn-lt"/>
            </a:endParaRPr>
          </a:p>
          <a:p>
            <a:pPr marL="0" marR="0" lvl="0" indent="0" algn="just" defTabSz="914400" rtl="0" eaLnBrk="1" fontAlgn="auto" latinLnBrk="0" hangingPunct="1">
              <a:lnSpc>
                <a:spcPct val="90000"/>
              </a:lnSpc>
              <a:spcBef>
                <a:spcPts val="1001"/>
              </a:spcBef>
              <a:spcAft>
                <a:spcPts val="0"/>
              </a:spcAft>
              <a:buClrTx/>
              <a:buSzTx/>
              <a:buFontTx/>
              <a:buNone/>
              <a:tabLst>
                <a:tab pos="0" algn="l"/>
              </a:tabLst>
              <a:defRPr/>
            </a:pPr>
            <a:r>
              <a:rPr kumimoji="0" lang="en-US" sz="1200" b="0" i="0" u="none" strike="noStrike" kern="1200" cap="none" spc="-1" normalizeH="0" baseline="0" noProof="0" dirty="0">
                <a:ln>
                  <a:noFill/>
                </a:ln>
                <a:solidFill>
                  <a:srgbClr val="000000"/>
                </a:solidFill>
                <a:effectLst/>
                <a:uLnTx/>
                <a:uFillTx/>
                <a:latin typeface="+mn-lt"/>
              </a:rPr>
              <a:t>- Detect stressors and diseases for geographically diverse crops</a:t>
            </a:r>
            <a:endParaRPr kumimoji="0" lang="en-US" sz="1200" b="0" i="0" u="none" strike="noStrike" kern="1200" cap="none" spc="-1" normalizeH="0" baseline="0" noProof="0" dirty="0">
              <a:ln>
                <a:noFill/>
              </a:ln>
              <a:solidFill>
                <a:prstClr val="black"/>
              </a:solidFill>
              <a:effectLst/>
              <a:uLnTx/>
              <a:uFillTx/>
              <a:latin typeface="+mn-lt"/>
            </a:endParaRPr>
          </a:p>
          <a:p>
            <a:pPr marL="0" marR="0" lvl="0" indent="0" algn="l" defTabSz="914400" rtl="0" eaLnBrk="1" fontAlgn="auto" latinLnBrk="0" hangingPunct="1">
              <a:lnSpc>
                <a:spcPct val="90000"/>
              </a:lnSpc>
              <a:spcBef>
                <a:spcPts val="1001"/>
              </a:spcBef>
              <a:spcAft>
                <a:spcPts val="0"/>
              </a:spcAft>
              <a:buClrTx/>
              <a:buSzTx/>
              <a:buFontTx/>
              <a:buNone/>
              <a:tabLst>
                <a:tab pos="0" algn="l"/>
              </a:tabLst>
              <a:defRPr/>
            </a:pPr>
            <a:r>
              <a:rPr kumimoji="0" lang="en-US" sz="1200" b="0" i="0" u="none" strike="noStrike" kern="1200" cap="none" spc="-1" normalizeH="0" baseline="0" noProof="0" dirty="0">
                <a:ln>
                  <a:noFill/>
                </a:ln>
                <a:solidFill>
                  <a:srgbClr val="000000"/>
                </a:solidFill>
                <a:effectLst/>
                <a:uLnTx/>
                <a:uFillTx/>
                <a:latin typeface="+mn-lt"/>
              </a:rPr>
              <a:t>- Apply remedies with little human intervention via Internet of Things (IoT) and sensor systems</a:t>
            </a:r>
            <a:endParaRPr kumimoji="0" lang="en-US" sz="1200" b="0" i="0" u="none" strike="noStrike" kern="1200" cap="none" spc="-1" normalizeH="0" baseline="0" noProof="0" dirty="0">
              <a:ln>
                <a:noFill/>
              </a:ln>
              <a:solidFill>
                <a:prstClr val="black"/>
              </a:solidFill>
              <a:effectLst/>
              <a:uLnTx/>
              <a:uFillTx/>
              <a:latin typeface="+mn-lt"/>
            </a:endParaRPr>
          </a:p>
        </p:txBody>
      </p:sp>
      <p:sp>
        <p:nvSpPr>
          <p:cNvPr id="191" name="TextShape 13"/>
          <p:cNvSpPr txBox="1"/>
          <p:nvPr/>
        </p:nvSpPr>
        <p:spPr>
          <a:xfrm>
            <a:off x="2860424" y="3603267"/>
            <a:ext cx="5944455" cy="432000"/>
          </a:xfrm>
          <a:prstGeom prst="rect">
            <a:avLst/>
          </a:prstGeom>
          <a:noFill/>
          <a:ln w="0">
            <a:noFill/>
          </a:ln>
        </p:spPr>
        <p:txBody>
          <a:bodyPr>
            <a:normAutofit/>
          </a:bodyPr>
          <a:lstStyle/>
          <a:p>
            <a:pPr marL="0" marR="0" lvl="0" indent="0" algn="l" defTabSz="914400" rtl="0" eaLnBrk="1" fontAlgn="auto" latinLnBrk="0" hangingPunct="1">
              <a:lnSpc>
                <a:spcPct val="90000"/>
              </a:lnSpc>
              <a:spcBef>
                <a:spcPts val="1001"/>
              </a:spcBef>
              <a:spcAft>
                <a:spcPts val="0"/>
              </a:spcAft>
              <a:buClrTx/>
              <a:buSzTx/>
              <a:buFontTx/>
              <a:buNone/>
              <a:tabLst>
                <a:tab pos="0" algn="l"/>
              </a:tabLst>
              <a:defRPr/>
            </a:pPr>
            <a:r>
              <a:rPr kumimoji="0" lang="en-US" sz="1200" b="0" i="0" u="none" strike="noStrike" kern="1200" cap="none" spc="-1" normalizeH="0" baseline="0" noProof="0" dirty="0">
                <a:ln>
                  <a:noFill/>
                </a:ln>
                <a:solidFill>
                  <a:srgbClr val="000000"/>
                </a:solidFill>
                <a:effectLst/>
                <a:uLnTx/>
                <a:uFillTx/>
                <a:latin typeface="+mn-lt"/>
              </a:rPr>
              <a:t>Create secure, trustworthy, and privacy-preserving platforms that connect farmers and allow them to share information and resources safely. </a:t>
            </a:r>
            <a:endParaRPr kumimoji="0" lang="en-US" sz="1200" b="0" i="0" u="none" strike="noStrike" kern="1200" cap="none" spc="-1" normalizeH="0" baseline="0" noProof="0" dirty="0">
              <a:ln>
                <a:noFill/>
              </a:ln>
              <a:solidFill>
                <a:prstClr val="black"/>
              </a:solidFill>
              <a:effectLst/>
              <a:uLnTx/>
              <a:uFillTx/>
              <a:latin typeface="+mn-lt"/>
            </a:endParaRPr>
          </a:p>
        </p:txBody>
      </p:sp>
      <p:sp>
        <p:nvSpPr>
          <p:cNvPr id="192" name="TextShape 14"/>
          <p:cNvSpPr txBox="1"/>
          <p:nvPr/>
        </p:nvSpPr>
        <p:spPr>
          <a:xfrm>
            <a:off x="6811153" y="1771560"/>
            <a:ext cx="2207880" cy="1823760"/>
          </a:xfrm>
          <a:prstGeom prst="rect">
            <a:avLst/>
          </a:prstGeom>
          <a:noFill/>
          <a:ln w="0">
            <a:noFill/>
          </a:ln>
        </p:spPr>
        <p:txBody>
          <a:bodyPr>
            <a:noAutofit/>
          </a:bodyPr>
          <a:lstStyle/>
          <a:p>
            <a:pPr marL="0" marR="0" lvl="0" indent="0" algn="l" defTabSz="914400" rtl="0" eaLnBrk="1" fontAlgn="auto" latinLnBrk="0" hangingPunct="1">
              <a:lnSpc>
                <a:spcPct val="90000"/>
              </a:lnSpc>
              <a:spcBef>
                <a:spcPts val="1001"/>
              </a:spcBef>
              <a:spcAft>
                <a:spcPts val="0"/>
              </a:spcAft>
              <a:buClrTx/>
              <a:buSzTx/>
              <a:buFontTx/>
              <a:buNone/>
              <a:tabLst>
                <a:tab pos="0" algn="l"/>
              </a:tabLst>
              <a:defRPr/>
            </a:pPr>
            <a:r>
              <a:rPr kumimoji="0" lang="en-US" sz="1200" b="0" i="0" u="none" strike="noStrike" kern="1200" cap="none" spc="-1" normalizeH="0" baseline="0" noProof="0" dirty="0">
                <a:ln>
                  <a:noFill/>
                </a:ln>
                <a:solidFill>
                  <a:srgbClr val="000000"/>
                </a:solidFill>
                <a:effectLst/>
                <a:uLnTx/>
                <a:uFillTx/>
                <a:latin typeface="+mn-lt"/>
              </a:rPr>
              <a:t>- CI for fully autonomous aerial systems</a:t>
            </a:r>
            <a:endParaRPr kumimoji="0" lang="en-US" sz="1200" b="0" i="0" u="none" strike="noStrike" kern="1200" cap="none" spc="-1" normalizeH="0" baseline="0" noProof="0" dirty="0">
              <a:ln>
                <a:noFill/>
              </a:ln>
              <a:solidFill>
                <a:prstClr val="black"/>
              </a:solidFill>
              <a:effectLst/>
              <a:uLnTx/>
              <a:uFillTx/>
              <a:latin typeface="+mn-lt"/>
            </a:endParaRPr>
          </a:p>
          <a:p>
            <a:pPr marL="0" marR="0" lvl="0" indent="0" algn="l" defTabSz="914400" rtl="0" eaLnBrk="1" fontAlgn="auto" latinLnBrk="0" hangingPunct="1">
              <a:lnSpc>
                <a:spcPct val="90000"/>
              </a:lnSpc>
              <a:spcBef>
                <a:spcPts val="1001"/>
              </a:spcBef>
              <a:spcAft>
                <a:spcPts val="0"/>
              </a:spcAft>
              <a:buClrTx/>
              <a:buSzTx/>
              <a:buFontTx/>
              <a:buNone/>
              <a:tabLst>
                <a:tab pos="0" algn="l"/>
              </a:tabLst>
              <a:defRPr/>
            </a:pPr>
            <a:r>
              <a:rPr kumimoji="0" lang="en-US" sz="1200" b="0" i="0" u="none" strike="noStrike" kern="1200" cap="none" spc="-1" normalizeH="0" baseline="0" noProof="0" dirty="0">
                <a:ln>
                  <a:noFill/>
                </a:ln>
                <a:solidFill>
                  <a:srgbClr val="000000"/>
                </a:solidFill>
                <a:effectLst/>
                <a:uLnTx/>
                <a:uFillTx/>
                <a:latin typeface="+mn-lt"/>
              </a:rPr>
              <a:t>- Simplify deployment of UAV in real fields to capture common crop health conditions</a:t>
            </a:r>
            <a:endParaRPr kumimoji="0" lang="en-US" sz="1200" b="0" i="0" u="none" strike="noStrike" kern="1200" cap="none" spc="-1" normalizeH="0" baseline="0" noProof="0" dirty="0">
              <a:ln>
                <a:noFill/>
              </a:ln>
              <a:solidFill>
                <a:prstClr val="black"/>
              </a:solidFill>
              <a:effectLst/>
              <a:uLnTx/>
              <a:uFillTx/>
              <a:latin typeface="+mn-lt"/>
            </a:endParaRPr>
          </a:p>
          <a:p>
            <a:pPr marL="0" marR="0" lvl="0" indent="0" algn="l" defTabSz="914400" rtl="0" eaLnBrk="1" fontAlgn="auto" latinLnBrk="0" hangingPunct="1">
              <a:lnSpc>
                <a:spcPct val="90000"/>
              </a:lnSpc>
              <a:spcBef>
                <a:spcPts val="1001"/>
              </a:spcBef>
              <a:spcAft>
                <a:spcPts val="0"/>
              </a:spcAft>
              <a:buClrTx/>
              <a:buSzTx/>
              <a:buFontTx/>
              <a:buNone/>
              <a:tabLst>
                <a:tab pos="0" algn="l"/>
              </a:tabLst>
              <a:defRPr/>
            </a:pPr>
            <a:r>
              <a:rPr kumimoji="0" lang="en-US" sz="1200" b="0" i="0" u="none" strike="noStrike" kern="1200" cap="none" spc="-1" normalizeH="0" baseline="0" noProof="0" dirty="0">
                <a:ln>
                  <a:noFill/>
                </a:ln>
                <a:solidFill>
                  <a:srgbClr val="000000"/>
                </a:solidFill>
                <a:effectLst/>
                <a:uLnTx/>
                <a:uFillTx/>
                <a:latin typeface="+mn-lt"/>
              </a:rPr>
              <a:t>- Provide accurate maps that yield valuable insights for crop management</a:t>
            </a:r>
            <a:endParaRPr kumimoji="0" lang="en-US" sz="1200" b="0" i="0" u="none" strike="noStrike" kern="1200" cap="none" spc="-1" normalizeH="0" baseline="0" noProof="0" dirty="0">
              <a:ln>
                <a:noFill/>
              </a:ln>
              <a:solidFill>
                <a:prstClr val="black"/>
              </a:solidFill>
              <a:effectLst/>
              <a:uLnTx/>
              <a:uFillTx/>
              <a:latin typeface="+mn-lt"/>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E1176C14-669E-7041-9D50-214284E25060}"/>
              </a:ext>
            </a:extLst>
          </p:cNvPr>
          <p:cNvGrpSpPr/>
          <p:nvPr/>
        </p:nvGrpSpPr>
        <p:grpSpPr>
          <a:xfrm>
            <a:off x="3286701" y="1379983"/>
            <a:ext cx="5798836" cy="2674949"/>
            <a:chOff x="2234820" y="1869333"/>
            <a:chExt cx="7731781" cy="3566599"/>
          </a:xfrm>
        </p:grpSpPr>
        <p:grpSp>
          <p:nvGrpSpPr>
            <p:cNvPr id="3" name="Group 2">
              <a:extLst>
                <a:ext uri="{FF2B5EF4-FFF2-40B4-BE49-F238E27FC236}">
                  <a16:creationId xmlns:a16="http://schemas.microsoft.com/office/drawing/2014/main" id="{AA31D495-FCFC-4D57-9FFE-AECCBFC50616}"/>
                </a:ext>
              </a:extLst>
            </p:cNvPr>
            <p:cNvGrpSpPr/>
            <p:nvPr/>
          </p:nvGrpSpPr>
          <p:grpSpPr>
            <a:xfrm>
              <a:off x="2234820" y="2806834"/>
              <a:ext cx="5936723" cy="2629098"/>
              <a:chOff x="124205" y="2261196"/>
              <a:chExt cx="12839065" cy="6268085"/>
            </a:xfrm>
          </p:grpSpPr>
          <p:sp>
            <p:nvSpPr>
              <p:cNvPr id="43" name="bg object 29">
                <a:extLst>
                  <a:ext uri="{FF2B5EF4-FFF2-40B4-BE49-F238E27FC236}">
                    <a16:creationId xmlns:a16="http://schemas.microsoft.com/office/drawing/2014/main" id="{13D52B01-DDAC-40AC-A784-3AECAF37CD9D}"/>
                  </a:ext>
                </a:extLst>
              </p:cNvPr>
              <p:cNvSpPr/>
              <p:nvPr/>
            </p:nvSpPr>
            <p:spPr>
              <a:xfrm>
                <a:off x="124205" y="2261196"/>
                <a:ext cx="12839065" cy="6268085"/>
              </a:xfrm>
              <a:custGeom>
                <a:avLst/>
                <a:gdLst/>
                <a:ahLst/>
                <a:cxnLst/>
                <a:rect l="l" t="t" r="r" b="b"/>
                <a:pathLst>
                  <a:path w="12839065" h="6268084">
                    <a:moveTo>
                      <a:pt x="12839039" y="0"/>
                    </a:moveTo>
                    <a:lnTo>
                      <a:pt x="0" y="0"/>
                    </a:lnTo>
                    <a:lnTo>
                      <a:pt x="0" y="6268008"/>
                    </a:lnTo>
                    <a:lnTo>
                      <a:pt x="12839039" y="6268008"/>
                    </a:lnTo>
                    <a:lnTo>
                      <a:pt x="12839039" y="0"/>
                    </a:lnTo>
                    <a:close/>
                  </a:path>
                </a:pathLst>
              </a:custGeom>
              <a:solidFill>
                <a:srgbClr val="F4BB39">
                  <a:alpha val="29998"/>
                </a:srgbClr>
              </a:solidFill>
            </p:spPr>
            <p:txBody>
              <a:bodyPr wrap="square" lIns="0" tIns="0" rIns="0" bIns="0" rtlCol="0"/>
              <a:lstStyle/>
              <a:p>
                <a:endParaRPr sz="821" dirty="0"/>
              </a:p>
            </p:txBody>
          </p:sp>
          <p:sp>
            <p:nvSpPr>
              <p:cNvPr id="97" name="bg object 30">
                <a:extLst>
                  <a:ext uri="{FF2B5EF4-FFF2-40B4-BE49-F238E27FC236}">
                    <a16:creationId xmlns:a16="http://schemas.microsoft.com/office/drawing/2014/main" id="{92EF5556-FF03-41FC-9550-9896BF8B0F06}"/>
                  </a:ext>
                </a:extLst>
              </p:cNvPr>
              <p:cNvSpPr/>
              <p:nvPr/>
            </p:nvSpPr>
            <p:spPr>
              <a:xfrm>
                <a:off x="124205" y="2261196"/>
                <a:ext cx="12839065" cy="6268085"/>
              </a:xfrm>
              <a:custGeom>
                <a:avLst/>
                <a:gdLst/>
                <a:ahLst/>
                <a:cxnLst/>
                <a:rect l="l" t="t" r="r" b="b"/>
                <a:pathLst>
                  <a:path w="12839065" h="6268084">
                    <a:moveTo>
                      <a:pt x="12839039" y="6268008"/>
                    </a:moveTo>
                    <a:lnTo>
                      <a:pt x="0" y="6268008"/>
                    </a:lnTo>
                    <a:lnTo>
                      <a:pt x="0" y="0"/>
                    </a:lnTo>
                    <a:lnTo>
                      <a:pt x="12839039" y="0"/>
                    </a:lnTo>
                    <a:lnTo>
                      <a:pt x="12839039" y="6268008"/>
                    </a:lnTo>
                    <a:close/>
                  </a:path>
                </a:pathLst>
              </a:custGeom>
              <a:ln w="38100">
                <a:solidFill>
                  <a:srgbClr val="231F20"/>
                </a:solidFill>
              </a:ln>
            </p:spPr>
            <p:txBody>
              <a:bodyPr wrap="square" lIns="0" tIns="0" rIns="0" bIns="0" rtlCol="0"/>
              <a:lstStyle/>
              <a:p>
                <a:endParaRPr sz="821" dirty="0"/>
              </a:p>
            </p:txBody>
          </p:sp>
        </p:grpSp>
        <p:sp>
          <p:nvSpPr>
            <p:cNvPr id="85" name="object 35">
              <a:extLst>
                <a:ext uri="{FF2B5EF4-FFF2-40B4-BE49-F238E27FC236}">
                  <a16:creationId xmlns:a16="http://schemas.microsoft.com/office/drawing/2014/main" id="{36DD472E-9DB5-4AB6-9651-2AD56111E703}"/>
                </a:ext>
              </a:extLst>
            </p:cNvPr>
            <p:cNvSpPr txBox="1"/>
            <p:nvPr/>
          </p:nvSpPr>
          <p:spPr>
            <a:xfrm>
              <a:off x="2410775" y="2895074"/>
              <a:ext cx="5288700" cy="227000"/>
            </a:xfrm>
            <a:prstGeom prst="rect">
              <a:avLst/>
            </a:prstGeom>
          </p:spPr>
          <p:txBody>
            <a:bodyPr vert="horz" wrap="square" lIns="0" tIns="9472" rIns="0" bIns="0" rtlCol="0">
              <a:spAutoFit/>
            </a:bodyPr>
            <a:lstStyle/>
            <a:p>
              <a:pPr marL="9471" algn="ctr">
                <a:spcBef>
                  <a:spcPts val="74"/>
                </a:spcBef>
              </a:pPr>
              <a:r>
                <a:rPr sz="1044" dirty="0">
                  <a:solidFill>
                    <a:srgbClr val="231F20"/>
                  </a:solidFill>
                  <a:latin typeface="Arial"/>
                  <a:cs typeface="Arial"/>
                </a:rPr>
                <a:t>INTELLIGENT</a:t>
              </a:r>
              <a:r>
                <a:rPr sz="1044" spc="-23" dirty="0">
                  <a:solidFill>
                    <a:srgbClr val="231F20"/>
                  </a:solidFill>
                  <a:latin typeface="Arial"/>
                  <a:cs typeface="Arial"/>
                </a:rPr>
                <a:t> </a:t>
              </a:r>
              <a:r>
                <a:rPr sz="1044" spc="-4" dirty="0">
                  <a:solidFill>
                    <a:srgbClr val="231F20"/>
                  </a:solidFill>
                  <a:latin typeface="Arial"/>
                  <a:cs typeface="Arial"/>
                </a:rPr>
                <a:t>CYBERINFRASTRUCTURE</a:t>
              </a:r>
              <a:endParaRPr sz="1044" dirty="0">
                <a:latin typeface="Arial"/>
                <a:cs typeface="Arial"/>
              </a:endParaRPr>
            </a:p>
          </p:txBody>
        </p:sp>
        <p:grpSp>
          <p:nvGrpSpPr>
            <p:cNvPr id="5" name="Group 4">
              <a:extLst>
                <a:ext uri="{FF2B5EF4-FFF2-40B4-BE49-F238E27FC236}">
                  <a16:creationId xmlns:a16="http://schemas.microsoft.com/office/drawing/2014/main" id="{06F163D8-45EB-47F0-A342-FFBD2DAB16E6}"/>
                </a:ext>
              </a:extLst>
            </p:cNvPr>
            <p:cNvGrpSpPr/>
            <p:nvPr/>
          </p:nvGrpSpPr>
          <p:grpSpPr>
            <a:xfrm>
              <a:off x="2234820" y="1869333"/>
              <a:ext cx="5936723" cy="851300"/>
              <a:chOff x="4967785" y="80187"/>
              <a:chExt cx="6577965" cy="1802764"/>
            </a:xfrm>
          </p:grpSpPr>
          <p:sp>
            <p:nvSpPr>
              <p:cNvPr id="45" name="bg object 16">
                <a:extLst>
                  <a:ext uri="{FF2B5EF4-FFF2-40B4-BE49-F238E27FC236}">
                    <a16:creationId xmlns:a16="http://schemas.microsoft.com/office/drawing/2014/main" id="{C1B946C0-AD0D-4468-9D44-07D6FED4F3D3}"/>
                  </a:ext>
                </a:extLst>
              </p:cNvPr>
              <p:cNvSpPr/>
              <p:nvPr/>
            </p:nvSpPr>
            <p:spPr>
              <a:xfrm>
                <a:off x="4967785" y="80187"/>
                <a:ext cx="6577965" cy="1802764"/>
              </a:xfrm>
              <a:custGeom>
                <a:avLst/>
                <a:gdLst/>
                <a:ahLst/>
                <a:cxnLst/>
                <a:rect l="l" t="t" r="r" b="b"/>
                <a:pathLst>
                  <a:path w="12839065" h="1802764">
                    <a:moveTo>
                      <a:pt x="12839039" y="0"/>
                    </a:moveTo>
                    <a:lnTo>
                      <a:pt x="0" y="0"/>
                    </a:lnTo>
                    <a:lnTo>
                      <a:pt x="0" y="1802498"/>
                    </a:lnTo>
                    <a:lnTo>
                      <a:pt x="12839039" y="1802498"/>
                    </a:lnTo>
                    <a:lnTo>
                      <a:pt x="12839039" y="0"/>
                    </a:lnTo>
                    <a:close/>
                  </a:path>
                </a:pathLst>
              </a:custGeom>
              <a:solidFill>
                <a:srgbClr val="F4BB39">
                  <a:alpha val="19999"/>
                </a:srgbClr>
              </a:solidFill>
            </p:spPr>
            <p:txBody>
              <a:bodyPr wrap="square" lIns="0" tIns="0" rIns="0" bIns="0" rtlCol="0"/>
              <a:lstStyle/>
              <a:p>
                <a:endParaRPr sz="821" dirty="0"/>
              </a:p>
            </p:txBody>
          </p:sp>
          <p:grpSp>
            <p:nvGrpSpPr>
              <p:cNvPr id="4" name="Group 3">
                <a:extLst>
                  <a:ext uri="{FF2B5EF4-FFF2-40B4-BE49-F238E27FC236}">
                    <a16:creationId xmlns:a16="http://schemas.microsoft.com/office/drawing/2014/main" id="{6356ACE7-DD88-4C39-9E28-DADB84616371}"/>
                  </a:ext>
                </a:extLst>
              </p:cNvPr>
              <p:cNvGrpSpPr/>
              <p:nvPr/>
            </p:nvGrpSpPr>
            <p:grpSpPr>
              <a:xfrm>
                <a:off x="4967785" y="80187"/>
                <a:ext cx="6577965" cy="1802764"/>
                <a:chOff x="4967785" y="80187"/>
                <a:chExt cx="6866439" cy="1802764"/>
              </a:xfrm>
            </p:grpSpPr>
            <p:sp>
              <p:nvSpPr>
                <p:cNvPr id="51" name="bg object 17">
                  <a:extLst>
                    <a:ext uri="{FF2B5EF4-FFF2-40B4-BE49-F238E27FC236}">
                      <a16:creationId xmlns:a16="http://schemas.microsoft.com/office/drawing/2014/main" id="{2B8977AB-597C-4E4B-97E0-C60AC05B0144}"/>
                    </a:ext>
                  </a:extLst>
                </p:cNvPr>
                <p:cNvSpPr/>
                <p:nvPr/>
              </p:nvSpPr>
              <p:spPr>
                <a:xfrm>
                  <a:off x="4967785" y="80187"/>
                  <a:ext cx="6866439" cy="1802764"/>
                </a:xfrm>
                <a:custGeom>
                  <a:avLst/>
                  <a:gdLst/>
                  <a:ahLst/>
                  <a:cxnLst/>
                  <a:rect l="l" t="t" r="r" b="b"/>
                  <a:pathLst>
                    <a:path w="12839065" h="1802764">
                      <a:moveTo>
                        <a:pt x="12839039" y="0"/>
                      </a:moveTo>
                      <a:lnTo>
                        <a:pt x="0" y="0"/>
                      </a:lnTo>
                      <a:lnTo>
                        <a:pt x="0" y="1802498"/>
                      </a:lnTo>
                      <a:lnTo>
                        <a:pt x="12839039" y="1802498"/>
                      </a:lnTo>
                      <a:lnTo>
                        <a:pt x="12839039" y="0"/>
                      </a:lnTo>
                      <a:close/>
                    </a:path>
                  </a:pathLst>
                </a:custGeom>
                <a:solidFill>
                  <a:srgbClr val="38B54A">
                    <a:alpha val="29998"/>
                  </a:srgbClr>
                </a:solidFill>
              </p:spPr>
              <p:txBody>
                <a:bodyPr wrap="square" lIns="0" tIns="0" rIns="0" bIns="0" rtlCol="0"/>
                <a:lstStyle/>
                <a:p>
                  <a:endParaRPr sz="821" dirty="0"/>
                </a:p>
              </p:txBody>
            </p:sp>
            <p:sp>
              <p:nvSpPr>
                <p:cNvPr id="91" name="bg object 18">
                  <a:extLst>
                    <a:ext uri="{FF2B5EF4-FFF2-40B4-BE49-F238E27FC236}">
                      <a16:creationId xmlns:a16="http://schemas.microsoft.com/office/drawing/2014/main" id="{D520C633-A072-4DF6-8CE1-8CBD6B3E06D5}"/>
                    </a:ext>
                  </a:extLst>
                </p:cNvPr>
                <p:cNvSpPr/>
                <p:nvPr/>
              </p:nvSpPr>
              <p:spPr>
                <a:xfrm>
                  <a:off x="4967785" y="80187"/>
                  <a:ext cx="6866439" cy="1802764"/>
                </a:xfrm>
                <a:custGeom>
                  <a:avLst/>
                  <a:gdLst/>
                  <a:ahLst/>
                  <a:cxnLst/>
                  <a:rect l="l" t="t" r="r" b="b"/>
                  <a:pathLst>
                    <a:path w="12839065" h="1802764">
                      <a:moveTo>
                        <a:pt x="12839039" y="1802498"/>
                      </a:moveTo>
                      <a:lnTo>
                        <a:pt x="0" y="1802498"/>
                      </a:lnTo>
                      <a:lnTo>
                        <a:pt x="0" y="0"/>
                      </a:lnTo>
                      <a:lnTo>
                        <a:pt x="12839039" y="0"/>
                      </a:lnTo>
                      <a:lnTo>
                        <a:pt x="12839039" y="1802498"/>
                      </a:lnTo>
                      <a:close/>
                    </a:path>
                  </a:pathLst>
                </a:custGeom>
                <a:ln w="38100">
                  <a:solidFill>
                    <a:srgbClr val="231F20"/>
                  </a:solidFill>
                </a:ln>
              </p:spPr>
              <p:txBody>
                <a:bodyPr wrap="square" lIns="0" tIns="0" rIns="0" bIns="0" rtlCol="0"/>
                <a:lstStyle/>
                <a:p>
                  <a:endParaRPr sz="821" dirty="0"/>
                </a:p>
              </p:txBody>
            </p:sp>
          </p:grpSp>
        </p:grpSp>
        <p:sp>
          <p:nvSpPr>
            <p:cNvPr id="56" name="object 6">
              <a:extLst>
                <a:ext uri="{FF2B5EF4-FFF2-40B4-BE49-F238E27FC236}">
                  <a16:creationId xmlns:a16="http://schemas.microsoft.com/office/drawing/2014/main" id="{1E9FAC8D-BA6F-4F1C-AFBC-E5B54D686099}"/>
                </a:ext>
              </a:extLst>
            </p:cNvPr>
            <p:cNvSpPr txBox="1">
              <a:spLocks/>
            </p:cNvSpPr>
            <p:nvPr/>
          </p:nvSpPr>
          <p:spPr>
            <a:xfrm>
              <a:off x="2848773" y="2210537"/>
              <a:ext cx="4255544" cy="205541"/>
            </a:xfrm>
            <a:prstGeom prst="rect">
              <a:avLst/>
            </a:prstGeom>
          </p:spPr>
          <p:txBody>
            <a:bodyPr vert="horz" wrap="square" lIns="0" tIns="9472"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9471" algn="ctr">
                <a:spcBef>
                  <a:spcPts val="74"/>
                </a:spcBef>
                <a:tabLst>
                  <a:tab pos="3355220" algn="l"/>
                </a:tabLst>
              </a:pPr>
              <a:r>
                <a:rPr lang="en-US" sz="1044" dirty="0">
                  <a:solidFill>
                    <a:srgbClr val="231F20"/>
                  </a:solidFill>
                  <a:latin typeface="Arial"/>
                  <a:ea typeface="+mn-ea"/>
                  <a:cs typeface="Arial"/>
                </a:rPr>
                <a:t>FOUNDATIONAL SYSTEMS AI</a:t>
              </a:r>
              <a:endParaRPr lang="en-US" sz="1044" dirty="0">
                <a:solidFill>
                  <a:srgbClr val="D5562B"/>
                </a:solidFill>
                <a:latin typeface="Arial"/>
                <a:ea typeface="+mn-ea"/>
                <a:cs typeface="Arial"/>
              </a:endParaRPr>
            </a:p>
          </p:txBody>
        </p:sp>
        <p:grpSp>
          <p:nvGrpSpPr>
            <p:cNvPr id="6" name="Group 5">
              <a:extLst>
                <a:ext uri="{FF2B5EF4-FFF2-40B4-BE49-F238E27FC236}">
                  <a16:creationId xmlns:a16="http://schemas.microsoft.com/office/drawing/2014/main" id="{17CEF041-F397-4CC1-AF16-9C8447DF8737}"/>
                </a:ext>
              </a:extLst>
            </p:cNvPr>
            <p:cNvGrpSpPr/>
            <p:nvPr/>
          </p:nvGrpSpPr>
          <p:grpSpPr>
            <a:xfrm>
              <a:off x="8267593" y="1869333"/>
              <a:ext cx="1699008" cy="3566599"/>
              <a:chOff x="13362584" y="80200"/>
              <a:chExt cx="2771775" cy="7349301"/>
            </a:xfrm>
          </p:grpSpPr>
          <p:sp>
            <p:nvSpPr>
              <p:cNvPr id="58" name="object 8">
                <a:extLst>
                  <a:ext uri="{FF2B5EF4-FFF2-40B4-BE49-F238E27FC236}">
                    <a16:creationId xmlns:a16="http://schemas.microsoft.com/office/drawing/2014/main" id="{9858A058-359F-4CBE-8A25-E52376A49719}"/>
                  </a:ext>
                </a:extLst>
              </p:cNvPr>
              <p:cNvSpPr/>
              <p:nvPr/>
            </p:nvSpPr>
            <p:spPr>
              <a:xfrm>
                <a:off x="13362584" y="80200"/>
                <a:ext cx="2771775" cy="7349301"/>
              </a:xfrm>
              <a:custGeom>
                <a:avLst/>
                <a:gdLst/>
                <a:ahLst/>
                <a:cxnLst/>
                <a:rect l="l" t="t" r="r" b="b"/>
                <a:pathLst>
                  <a:path w="2771775" h="8449310">
                    <a:moveTo>
                      <a:pt x="2771609" y="0"/>
                    </a:moveTo>
                    <a:lnTo>
                      <a:pt x="0" y="0"/>
                    </a:lnTo>
                    <a:lnTo>
                      <a:pt x="0" y="8449005"/>
                    </a:lnTo>
                    <a:lnTo>
                      <a:pt x="2771609" y="8449005"/>
                    </a:lnTo>
                    <a:lnTo>
                      <a:pt x="2771609" y="0"/>
                    </a:lnTo>
                    <a:close/>
                  </a:path>
                </a:pathLst>
              </a:custGeom>
              <a:solidFill>
                <a:srgbClr val="72B7BC">
                  <a:alpha val="29998"/>
                </a:srgbClr>
              </a:solidFill>
            </p:spPr>
            <p:txBody>
              <a:bodyPr wrap="square" lIns="0" tIns="0" rIns="0" bIns="0" rtlCol="0"/>
              <a:lstStyle/>
              <a:p>
                <a:endParaRPr sz="821" dirty="0"/>
              </a:p>
            </p:txBody>
          </p:sp>
          <p:sp>
            <p:nvSpPr>
              <p:cNvPr id="59" name="object 9">
                <a:extLst>
                  <a:ext uri="{FF2B5EF4-FFF2-40B4-BE49-F238E27FC236}">
                    <a16:creationId xmlns:a16="http://schemas.microsoft.com/office/drawing/2014/main" id="{18C2320F-7447-421D-A7B3-F14933AD818C}"/>
                  </a:ext>
                </a:extLst>
              </p:cNvPr>
              <p:cNvSpPr/>
              <p:nvPr/>
            </p:nvSpPr>
            <p:spPr>
              <a:xfrm>
                <a:off x="13362584" y="80200"/>
                <a:ext cx="2771775" cy="7349301"/>
              </a:xfrm>
              <a:custGeom>
                <a:avLst/>
                <a:gdLst/>
                <a:ahLst/>
                <a:cxnLst/>
                <a:rect l="l" t="t" r="r" b="b"/>
                <a:pathLst>
                  <a:path w="2771775" h="8449310">
                    <a:moveTo>
                      <a:pt x="2771609" y="8449005"/>
                    </a:moveTo>
                    <a:lnTo>
                      <a:pt x="0" y="8449005"/>
                    </a:lnTo>
                    <a:lnTo>
                      <a:pt x="0" y="0"/>
                    </a:lnTo>
                    <a:lnTo>
                      <a:pt x="2771609" y="0"/>
                    </a:lnTo>
                    <a:lnTo>
                      <a:pt x="2771609" y="8449005"/>
                    </a:lnTo>
                    <a:close/>
                  </a:path>
                </a:pathLst>
              </a:custGeom>
              <a:ln w="38100">
                <a:solidFill>
                  <a:srgbClr val="231F20"/>
                </a:solidFill>
              </a:ln>
            </p:spPr>
            <p:txBody>
              <a:bodyPr wrap="square" lIns="0" tIns="0" rIns="0" bIns="0" rtlCol="0"/>
              <a:lstStyle/>
              <a:p>
                <a:endParaRPr sz="821" dirty="0"/>
              </a:p>
            </p:txBody>
          </p:sp>
        </p:grpSp>
        <p:sp>
          <p:nvSpPr>
            <p:cNvPr id="69" name="object 19">
              <a:extLst>
                <a:ext uri="{FF2B5EF4-FFF2-40B4-BE49-F238E27FC236}">
                  <a16:creationId xmlns:a16="http://schemas.microsoft.com/office/drawing/2014/main" id="{3F326019-BC71-465B-A512-E8193F51CCC3}"/>
                </a:ext>
              </a:extLst>
            </p:cNvPr>
            <p:cNvSpPr txBox="1"/>
            <p:nvPr/>
          </p:nvSpPr>
          <p:spPr>
            <a:xfrm>
              <a:off x="8319520" y="3324906"/>
              <a:ext cx="1595155" cy="655493"/>
            </a:xfrm>
            <a:prstGeom prst="rect">
              <a:avLst/>
            </a:prstGeom>
          </p:spPr>
          <p:txBody>
            <a:bodyPr vert="horz" wrap="square" lIns="0" tIns="9472" rIns="0" bIns="0" rtlCol="0">
              <a:spAutoFit/>
            </a:bodyPr>
            <a:lstStyle/>
            <a:p>
              <a:pPr marL="9471" marR="3789" algn="ctr">
                <a:spcBef>
                  <a:spcPts val="74"/>
                </a:spcBef>
              </a:pPr>
              <a:r>
                <a:rPr sz="1044" spc="-4" dirty="0">
                  <a:solidFill>
                    <a:srgbClr val="231F20"/>
                  </a:solidFill>
                  <a:latin typeface="Arial"/>
                  <a:cs typeface="Arial"/>
                </a:rPr>
                <a:t>CO-DESIGN</a:t>
              </a:r>
              <a:r>
                <a:rPr sz="1044" spc="-71" dirty="0">
                  <a:solidFill>
                    <a:srgbClr val="231F20"/>
                  </a:solidFill>
                  <a:latin typeface="Arial"/>
                  <a:cs typeface="Arial"/>
                </a:rPr>
                <a:t> </a:t>
              </a:r>
              <a:r>
                <a:rPr sz="1044" dirty="0">
                  <a:solidFill>
                    <a:srgbClr val="231F20"/>
                  </a:solidFill>
                  <a:latin typeface="Arial"/>
                  <a:cs typeface="Arial"/>
                </a:rPr>
                <a:t>FOR </a:t>
              </a:r>
              <a:r>
                <a:rPr sz="1044" spc="-485" dirty="0">
                  <a:solidFill>
                    <a:srgbClr val="231F20"/>
                  </a:solidFill>
                  <a:latin typeface="Arial"/>
                  <a:cs typeface="Arial"/>
                </a:rPr>
                <a:t> </a:t>
              </a:r>
              <a:r>
                <a:rPr sz="1044" spc="-4" dirty="0">
                  <a:solidFill>
                    <a:srgbClr val="231F20"/>
                  </a:solidFill>
                  <a:latin typeface="Arial"/>
                  <a:cs typeface="Arial"/>
                </a:rPr>
                <a:t>USE </a:t>
              </a:r>
              <a:r>
                <a:rPr sz="1044" dirty="0">
                  <a:solidFill>
                    <a:srgbClr val="231F20"/>
                  </a:solidFill>
                  <a:latin typeface="Arial"/>
                  <a:cs typeface="Arial"/>
                </a:rPr>
                <a:t>INSPIRED </a:t>
              </a:r>
              <a:r>
                <a:rPr sz="1044" spc="4" dirty="0">
                  <a:solidFill>
                    <a:srgbClr val="231F20"/>
                  </a:solidFill>
                  <a:latin typeface="Arial"/>
                  <a:cs typeface="Arial"/>
                </a:rPr>
                <a:t> </a:t>
              </a:r>
              <a:r>
                <a:rPr sz="1044" dirty="0">
                  <a:solidFill>
                    <a:srgbClr val="231F20"/>
                  </a:solidFill>
                  <a:latin typeface="Arial"/>
                  <a:cs typeface="Arial"/>
                </a:rPr>
                <a:t>SCIENCE</a:t>
              </a:r>
              <a:endParaRPr sz="1044" dirty="0">
                <a:latin typeface="Arial"/>
                <a:cs typeface="Arial"/>
              </a:endParaRPr>
            </a:p>
          </p:txBody>
        </p:sp>
        <p:grpSp>
          <p:nvGrpSpPr>
            <p:cNvPr id="2" name="Group 1">
              <a:extLst>
                <a:ext uri="{FF2B5EF4-FFF2-40B4-BE49-F238E27FC236}">
                  <a16:creationId xmlns:a16="http://schemas.microsoft.com/office/drawing/2014/main" id="{B932354A-586D-49AC-854E-10070C1A321E}"/>
                </a:ext>
              </a:extLst>
            </p:cNvPr>
            <p:cNvGrpSpPr/>
            <p:nvPr/>
          </p:nvGrpSpPr>
          <p:grpSpPr>
            <a:xfrm>
              <a:off x="4257975" y="3205366"/>
              <a:ext cx="1832977" cy="1001654"/>
              <a:chOff x="5412445" y="3038530"/>
              <a:chExt cx="4747260" cy="1973650"/>
            </a:xfrm>
          </p:grpSpPr>
          <p:sp>
            <p:nvSpPr>
              <p:cNvPr id="44" name="bg object 31">
                <a:extLst>
                  <a:ext uri="{FF2B5EF4-FFF2-40B4-BE49-F238E27FC236}">
                    <a16:creationId xmlns:a16="http://schemas.microsoft.com/office/drawing/2014/main" id="{4AD3F973-A0CA-41C9-836A-29B110C047A8}"/>
                  </a:ext>
                </a:extLst>
              </p:cNvPr>
              <p:cNvSpPr/>
              <p:nvPr/>
            </p:nvSpPr>
            <p:spPr>
              <a:xfrm>
                <a:off x="5412445" y="3038530"/>
                <a:ext cx="4747260" cy="1948266"/>
              </a:xfrm>
              <a:custGeom>
                <a:avLst/>
                <a:gdLst/>
                <a:ahLst/>
                <a:cxnLst/>
                <a:rect l="l" t="t" r="r" b="b"/>
                <a:pathLst>
                  <a:path w="4747259" h="4178300">
                    <a:moveTo>
                      <a:pt x="4646180" y="0"/>
                    </a:moveTo>
                    <a:lnTo>
                      <a:pt x="100825" y="0"/>
                    </a:lnTo>
                    <a:lnTo>
                      <a:pt x="61582" y="7922"/>
                    </a:lnTo>
                    <a:lnTo>
                      <a:pt x="29533" y="29529"/>
                    </a:lnTo>
                    <a:lnTo>
                      <a:pt x="7924" y="61577"/>
                    </a:lnTo>
                    <a:lnTo>
                      <a:pt x="0" y="100825"/>
                    </a:lnTo>
                    <a:lnTo>
                      <a:pt x="0" y="4077385"/>
                    </a:lnTo>
                    <a:lnTo>
                      <a:pt x="7924" y="4116628"/>
                    </a:lnTo>
                    <a:lnTo>
                      <a:pt x="29533" y="4148677"/>
                    </a:lnTo>
                    <a:lnTo>
                      <a:pt x="61582" y="4170286"/>
                    </a:lnTo>
                    <a:lnTo>
                      <a:pt x="100825" y="4178211"/>
                    </a:lnTo>
                    <a:lnTo>
                      <a:pt x="4646180" y="4178211"/>
                    </a:lnTo>
                    <a:lnTo>
                      <a:pt x="4685426" y="4170286"/>
                    </a:lnTo>
                    <a:lnTo>
                      <a:pt x="4717470" y="4148677"/>
                    </a:lnTo>
                    <a:lnTo>
                      <a:pt x="4739072" y="4116628"/>
                    </a:lnTo>
                    <a:lnTo>
                      <a:pt x="4746993" y="4077385"/>
                    </a:lnTo>
                    <a:lnTo>
                      <a:pt x="4746993" y="100825"/>
                    </a:lnTo>
                    <a:lnTo>
                      <a:pt x="4739072" y="61577"/>
                    </a:lnTo>
                    <a:lnTo>
                      <a:pt x="4717470" y="29529"/>
                    </a:lnTo>
                    <a:lnTo>
                      <a:pt x="4685426" y="7922"/>
                    </a:lnTo>
                    <a:lnTo>
                      <a:pt x="4646180" y="0"/>
                    </a:lnTo>
                    <a:close/>
                  </a:path>
                </a:pathLst>
              </a:custGeom>
              <a:solidFill>
                <a:srgbClr val="F4BB39"/>
              </a:solidFill>
            </p:spPr>
            <p:txBody>
              <a:bodyPr wrap="square" lIns="0" tIns="0" rIns="0" bIns="0" rtlCol="0"/>
              <a:lstStyle/>
              <a:p>
                <a:endParaRPr sz="821" dirty="0"/>
              </a:p>
            </p:txBody>
          </p:sp>
          <p:sp>
            <p:nvSpPr>
              <p:cNvPr id="98" name="bg object 32">
                <a:extLst>
                  <a:ext uri="{FF2B5EF4-FFF2-40B4-BE49-F238E27FC236}">
                    <a16:creationId xmlns:a16="http://schemas.microsoft.com/office/drawing/2014/main" id="{11469647-2053-465E-9AE2-6914BEDDD878}"/>
                  </a:ext>
                </a:extLst>
              </p:cNvPr>
              <p:cNvSpPr/>
              <p:nvPr/>
            </p:nvSpPr>
            <p:spPr>
              <a:xfrm>
                <a:off x="5412445" y="3038530"/>
                <a:ext cx="4747260" cy="1973650"/>
              </a:xfrm>
              <a:custGeom>
                <a:avLst/>
                <a:gdLst/>
                <a:ahLst/>
                <a:cxnLst/>
                <a:rect l="l" t="t" r="r" b="b"/>
                <a:pathLst>
                  <a:path w="4747259" h="4178300">
                    <a:moveTo>
                      <a:pt x="0" y="100825"/>
                    </a:moveTo>
                    <a:lnTo>
                      <a:pt x="0" y="4077385"/>
                    </a:lnTo>
                    <a:lnTo>
                      <a:pt x="7924" y="4116628"/>
                    </a:lnTo>
                    <a:lnTo>
                      <a:pt x="29533" y="4148677"/>
                    </a:lnTo>
                    <a:lnTo>
                      <a:pt x="61582" y="4170286"/>
                    </a:lnTo>
                    <a:lnTo>
                      <a:pt x="100825" y="4178211"/>
                    </a:lnTo>
                    <a:lnTo>
                      <a:pt x="4646180" y="4178211"/>
                    </a:lnTo>
                    <a:lnTo>
                      <a:pt x="4685426" y="4170286"/>
                    </a:lnTo>
                    <a:lnTo>
                      <a:pt x="4717470" y="4148677"/>
                    </a:lnTo>
                    <a:lnTo>
                      <a:pt x="4739072" y="4116628"/>
                    </a:lnTo>
                    <a:lnTo>
                      <a:pt x="4746993" y="4077385"/>
                    </a:lnTo>
                    <a:lnTo>
                      <a:pt x="4746993" y="100825"/>
                    </a:lnTo>
                    <a:lnTo>
                      <a:pt x="4739072" y="61577"/>
                    </a:lnTo>
                    <a:lnTo>
                      <a:pt x="4717470" y="29529"/>
                    </a:lnTo>
                    <a:lnTo>
                      <a:pt x="4685426" y="7922"/>
                    </a:lnTo>
                    <a:lnTo>
                      <a:pt x="4646180" y="0"/>
                    </a:lnTo>
                    <a:lnTo>
                      <a:pt x="100825" y="0"/>
                    </a:lnTo>
                    <a:lnTo>
                      <a:pt x="61582" y="7922"/>
                    </a:lnTo>
                    <a:lnTo>
                      <a:pt x="29533" y="29529"/>
                    </a:lnTo>
                    <a:lnTo>
                      <a:pt x="7924" y="61577"/>
                    </a:lnTo>
                    <a:lnTo>
                      <a:pt x="0" y="100825"/>
                    </a:lnTo>
                    <a:close/>
                  </a:path>
                </a:pathLst>
              </a:custGeom>
              <a:ln w="38100">
                <a:solidFill>
                  <a:srgbClr val="231F20"/>
                </a:solidFill>
              </a:ln>
            </p:spPr>
            <p:txBody>
              <a:bodyPr wrap="square" lIns="0" tIns="0" rIns="0" bIns="0" rtlCol="0"/>
              <a:lstStyle/>
              <a:p>
                <a:endParaRPr sz="821" dirty="0"/>
              </a:p>
            </p:txBody>
          </p:sp>
        </p:grpSp>
        <p:sp>
          <p:nvSpPr>
            <p:cNvPr id="70" name="object 20">
              <a:extLst>
                <a:ext uri="{FF2B5EF4-FFF2-40B4-BE49-F238E27FC236}">
                  <a16:creationId xmlns:a16="http://schemas.microsoft.com/office/drawing/2014/main" id="{10761AD4-C360-4C68-B1E8-1AC315245696}"/>
                </a:ext>
              </a:extLst>
            </p:cNvPr>
            <p:cNvSpPr txBox="1"/>
            <p:nvPr/>
          </p:nvSpPr>
          <p:spPr>
            <a:xfrm>
              <a:off x="4574283" y="3598298"/>
              <a:ext cx="1395453" cy="196393"/>
            </a:xfrm>
            <a:prstGeom prst="rect">
              <a:avLst/>
            </a:prstGeom>
          </p:spPr>
          <p:txBody>
            <a:bodyPr vert="horz" wrap="square" lIns="0" tIns="9472" rIns="0" bIns="0" rtlCol="0">
              <a:spAutoFit/>
            </a:bodyPr>
            <a:lstStyle/>
            <a:p>
              <a:pPr marL="87610" marR="3789" indent="-78612">
                <a:spcBef>
                  <a:spcPts val="74"/>
                </a:spcBef>
              </a:pPr>
              <a:r>
                <a:rPr sz="895" spc="-4" dirty="0">
                  <a:solidFill>
                    <a:srgbClr val="231F20"/>
                  </a:solidFill>
                  <a:latin typeface="Arial"/>
                  <a:cs typeface="Arial"/>
                </a:rPr>
                <a:t>AI</a:t>
              </a:r>
              <a:r>
                <a:rPr sz="895" spc="-38" dirty="0">
                  <a:solidFill>
                    <a:srgbClr val="231F20"/>
                  </a:solidFill>
                  <a:latin typeface="Arial"/>
                  <a:cs typeface="Arial"/>
                </a:rPr>
                <a:t> </a:t>
              </a:r>
              <a:r>
                <a:rPr sz="895" dirty="0">
                  <a:solidFill>
                    <a:srgbClr val="231F20"/>
                  </a:solidFill>
                  <a:latin typeface="Arial"/>
                  <a:cs typeface="Arial"/>
                </a:rPr>
                <a:t>FOR</a:t>
              </a:r>
              <a:r>
                <a:rPr sz="895" spc="-34" dirty="0">
                  <a:solidFill>
                    <a:srgbClr val="231F20"/>
                  </a:solidFill>
                  <a:latin typeface="Arial"/>
                  <a:cs typeface="Arial"/>
                </a:rPr>
                <a:t> </a:t>
              </a:r>
              <a:r>
                <a:rPr sz="895" spc="-4" dirty="0">
                  <a:solidFill>
                    <a:srgbClr val="231F20"/>
                  </a:solidFill>
                  <a:latin typeface="Arial"/>
                  <a:cs typeface="Arial"/>
                </a:rPr>
                <a:t>CI-FOR-AI</a:t>
              </a:r>
              <a:endParaRPr sz="895" dirty="0">
                <a:latin typeface="Arial"/>
                <a:cs typeface="Arial"/>
              </a:endParaRPr>
            </a:p>
          </p:txBody>
        </p:sp>
        <p:grpSp>
          <p:nvGrpSpPr>
            <p:cNvPr id="72" name="object 22">
              <a:extLst>
                <a:ext uri="{FF2B5EF4-FFF2-40B4-BE49-F238E27FC236}">
                  <a16:creationId xmlns:a16="http://schemas.microsoft.com/office/drawing/2014/main" id="{07F3284A-4615-438D-91BB-F8B6848FBBF6}"/>
                </a:ext>
              </a:extLst>
            </p:cNvPr>
            <p:cNvGrpSpPr/>
            <p:nvPr/>
          </p:nvGrpSpPr>
          <p:grpSpPr>
            <a:xfrm>
              <a:off x="2325267" y="3211807"/>
              <a:ext cx="1832977" cy="988772"/>
              <a:chOff x="446001" y="3038530"/>
              <a:chExt cx="4747260" cy="4178300"/>
            </a:xfrm>
          </p:grpSpPr>
          <p:sp>
            <p:nvSpPr>
              <p:cNvPr id="73" name="object 23">
                <a:extLst>
                  <a:ext uri="{FF2B5EF4-FFF2-40B4-BE49-F238E27FC236}">
                    <a16:creationId xmlns:a16="http://schemas.microsoft.com/office/drawing/2014/main" id="{4B17C01A-9C09-42F6-9B48-CA21EB912492}"/>
                  </a:ext>
                </a:extLst>
              </p:cNvPr>
              <p:cNvSpPr/>
              <p:nvPr/>
            </p:nvSpPr>
            <p:spPr>
              <a:xfrm>
                <a:off x="446001" y="3038530"/>
                <a:ext cx="4747260" cy="4178300"/>
              </a:xfrm>
              <a:custGeom>
                <a:avLst/>
                <a:gdLst/>
                <a:ahLst/>
                <a:cxnLst/>
                <a:rect l="l" t="t" r="r" b="b"/>
                <a:pathLst>
                  <a:path w="4747260" h="4178300">
                    <a:moveTo>
                      <a:pt x="4646180" y="0"/>
                    </a:moveTo>
                    <a:lnTo>
                      <a:pt x="100825" y="0"/>
                    </a:lnTo>
                    <a:lnTo>
                      <a:pt x="61582" y="7922"/>
                    </a:lnTo>
                    <a:lnTo>
                      <a:pt x="29533" y="29529"/>
                    </a:lnTo>
                    <a:lnTo>
                      <a:pt x="7924" y="61577"/>
                    </a:lnTo>
                    <a:lnTo>
                      <a:pt x="0" y="100825"/>
                    </a:lnTo>
                    <a:lnTo>
                      <a:pt x="0" y="4077385"/>
                    </a:lnTo>
                    <a:lnTo>
                      <a:pt x="7924" y="4116628"/>
                    </a:lnTo>
                    <a:lnTo>
                      <a:pt x="29533" y="4148677"/>
                    </a:lnTo>
                    <a:lnTo>
                      <a:pt x="61582" y="4170286"/>
                    </a:lnTo>
                    <a:lnTo>
                      <a:pt x="100825" y="4178211"/>
                    </a:lnTo>
                    <a:lnTo>
                      <a:pt x="4646180" y="4178211"/>
                    </a:lnTo>
                    <a:lnTo>
                      <a:pt x="4685428" y="4170286"/>
                    </a:lnTo>
                    <a:lnTo>
                      <a:pt x="4717476" y="4148677"/>
                    </a:lnTo>
                    <a:lnTo>
                      <a:pt x="4739083" y="4116628"/>
                    </a:lnTo>
                    <a:lnTo>
                      <a:pt x="4747006" y="4077385"/>
                    </a:lnTo>
                    <a:lnTo>
                      <a:pt x="4747006" y="100825"/>
                    </a:lnTo>
                    <a:lnTo>
                      <a:pt x="4739083" y="61577"/>
                    </a:lnTo>
                    <a:lnTo>
                      <a:pt x="4717476" y="29529"/>
                    </a:lnTo>
                    <a:lnTo>
                      <a:pt x="4685428" y="7922"/>
                    </a:lnTo>
                    <a:lnTo>
                      <a:pt x="4646180" y="0"/>
                    </a:lnTo>
                    <a:close/>
                  </a:path>
                </a:pathLst>
              </a:custGeom>
              <a:solidFill>
                <a:srgbClr val="F4BB39"/>
              </a:solidFill>
            </p:spPr>
            <p:txBody>
              <a:bodyPr wrap="square" lIns="0" tIns="0" rIns="0" bIns="0" rtlCol="0"/>
              <a:lstStyle/>
              <a:p>
                <a:endParaRPr sz="821" dirty="0"/>
              </a:p>
            </p:txBody>
          </p:sp>
          <p:sp>
            <p:nvSpPr>
              <p:cNvPr id="74" name="object 24">
                <a:extLst>
                  <a:ext uri="{FF2B5EF4-FFF2-40B4-BE49-F238E27FC236}">
                    <a16:creationId xmlns:a16="http://schemas.microsoft.com/office/drawing/2014/main" id="{4FF91F8D-FAC6-4C2E-80A2-77C04DA0B012}"/>
                  </a:ext>
                </a:extLst>
              </p:cNvPr>
              <p:cNvSpPr/>
              <p:nvPr/>
            </p:nvSpPr>
            <p:spPr>
              <a:xfrm>
                <a:off x="446001" y="3038530"/>
                <a:ext cx="4747260" cy="4178300"/>
              </a:xfrm>
              <a:custGeom>
                <a:avLst/>
                <a:gdLst/>
                <a:ahLst/>
                <a:cxnLst/>
                <a:rect l="l" t="t" r="r" b="b"/>
                <a:pathLst>
                  <a:path w="4747260" h="4178300">
                    <a:moveTo>
                      <a:pt x="0" y="100825"/>
                    </a:moveTo>
                    <a:lnTo>
                      <a:pt x="0" y="4077385"/>
                    </a:lnTo>
                    <a:lnTo>
                      <a:pt x="7924" y="4116628"/>
                    </a:lnTo>
                    <a:lnTo>
                      <a:pt x="29533" y="4148677"/>
                    </a:lnTo>
                    <a:lnTo>
                      <a:pt x="61582" y="4170286"/>
                    </a:lnTo>
                    <a:lnTo>
                      <a:pt x="100825" y="4178211"/>
                    </a:lnTo>
                    <a:lnTo>
                      <a:pt x="4646180" y="4178211"/>
                    </a:lnTo>
                    <a:lnTo>
                      <a:pt x="4685428" y="4170286"/>
                    </a:lnTo>
                    <a:lnTo>
                      <a:pt x="4717476" y="4148677"/>
                    </a:lnTo>
                    <a:lnTo>
                      <a:pt x="4739083" y="4116628"/>
                    </a:lnTo>
                    <a:lnTo>
                      <a:pt x="4747006" y="4077385"/>
                    </a:lnTo>
                    <a:lnTo>
                      <a:pt x="4747006" y="100825"/>
                    </a:lnTo>
                    <a:lnTo>
                      <a:pt x="4739083" y="61577"/>
                    </a:lnTo>
                    <a:lnTo>
                      <a:pt x="4717476" y="29529"/>
                    </a:lnTo>
                    <a:lnTo>
                      <a:pt x="4685428" y="7922"/>
                    </a:lnTo>
                    <a:lnTo>
                      <a:pt x="4646180" y="0"/>
                    </a:lnTo>
                    <a:lnTo>
                      <a:pt x="100825" y="0"/>
                    </a:lnTo>
                    <a:lnTo>
                      <a:pt x="61582" y="7922"/>
                    </a:lnTo>
                    <a:lnTo>
                      <a:pt x="29533" y="29529"/>
                    </a:lnTo>
                    <a:lnTo>
                      <a:pt x="7924" y="61577"/>
                    </a:lnTo>
                    <a:lnTo>
                      <a:pt x="0" y="100825"/>
                    </a:lnTo>
                    <a:close/>
                  </a:path>
                </a:pathLst>
              </a:custGeom>
              <a:ln w="38100">
                <a:solidFill>
                  <a:srgbClr val="231F20"/>
                </a:solidFill>
              </a:ln>
            </p:spPr>
            <p:txBody>
              <a:bodyPr wrap="square" lIns="0" tIns="0" rIns="0" bIns="0" rtlCol="0"/>
              <a:lstStyle/>
              <a:p>
                <a:endParaRPr sz="821" dirty="0"/>
              </a:p>
            </p:txBody>
          </p:sp>
        </p:grpSp>
        <p:sp>
          <p:nvSpPr>
            <p:cNvPr id="75" name="object 25">
              <a:extLst>
                <a:ext uri="{FF2B5EF4-FFF2-40B4-BE49-F238E27FC236}">
                  <a16:creationId xmlns:a16="http://schemas.microsoft.com/office/drawing/2014/main" id="{C1A1302B-C25A-4D7B-A49C-39B5EF08A677}"/>
                </a:ext>
              </a:extLst>
            </p:cNvPr>
            <p:cNvSpPr txBox="1"/>
            <p:nvPr/>
          </p:nvSpPr>
          <p:spPr>
            <a:xfrm>
              <a:off x="2410775" y="3598778"/>
              <a:ext cx="1209251" cy="196393"/>
            </a:xfrm>
            <a:prstGeom prst="rect">
              <a:avLst/>
            </a:prstGeom>
          </p:spPr>
          <p:txBody>
            <a:bodyPr vert="horz" wrap="square" lIns="0" tIns="9472" rIns="0" bIns="0" rtlCol="0">
              <a:spAutoFit/>
            </a:bodyPr>
            <a:lstStyle/>
            <a:p>
              <a:pPr marL="9471" marR="3789" indent="282245" algn="ctr">
                <a:spcBef>
                  <a:spcPts val="74"/>
                </a:spcBef>
              </a:pPr>
              <a:r>
                <a:rPr sz="895" spc="-4" dirty="0">
                  <a:solidFill>
                    <a:srgbClr val="231F20"/>
                  </a:solidFill>
                  <a:latin typeface="Arial"/>
                  <a:cs typeface="Arial"/>
                </a:rPr>
                <a:t>CI </a:t>
              </a:r>
              <a:r>
                <a:rPr sz="895" dirty="0">
                  <a:solidFill>
                    <a:srgbClr val="231F20"/>
                  </a:solidFill>
                  <a:latin typeface="Arial"/>
                  <a:cs typeface="Arial"/>
                </a:rPr>
                <a:t>FOR </a:t>
              </a:r>
              <a:r>
                <a:rPr sz="895" spc="-4" dirty="0">
                  <a:solidFill>
                    <a:srgbClr val="231F20"/>
                  </a:solidFill>
                  <a:latin typeface="Arial"/>
                  <a:cs typeface="Arial"/>
                </a:rPr>
                <a:t>AI</a:t>
              </a:r>
              <a:endParaRPr sz="895" dirty="0">
                <a:latin typeface="Arial"/>
                <a:cs typeface="Arial"/>
              </a:endParaRPr>
            </a:p>
          </p:txBody>
        </p:sp>
        <p:grpSp>
          <p:nvGrpSpPr>
            <p:cNvPr id="77" name="object 27">
              <a:extLst>
                <a:ext uri="{FF2B5EF4-FFF2-40B4-BE49-F238E27FC236}">
                  <a16:creationId xmlns:a16="http://schemas.microsoft.com/office/drawing/2014/main" id="{9855FFCE-8928-47E1-8F71-FB191C8DE5E8}"/>
                </a:ext>
              </a:extLst>
            </p:cNvPr>
            <p:cNvGrpSpPr/>
            <p:nvPr/>
          </p:nvGrpSpPr>
          <p:grpSpPr>
            <a:xfrm>
              <a:off x="5354373" y="4285592"/>
              <a:ext cx="2650907" cy="1009676"/>
              <a:chOff x="10378889" y="3040627"/>
              <a:chExt cx="2261870" cy="1989455"/>
            </a:xfrm>
          </p:grpSpPr>
          <p:sp>
            <p:nvSpPr>
              <p:cNvPr id="78" name="object 28">
                <a:extLst>
                  <a:ext uri="{FF2B5EF4-FFF2-40B4-BE49-F238E27FC236}">
                    <a16:creationId xmlns:a16="http://schemas.microsoft.com/office/drawing/2014/main" id="{A6C0C5D9-4712-4F61-A3C6-22F7687A0550}"/>
                  </a:ext>
                </a:extLst>
              </p:cNvPr>
              <p:cNvSpPr/>
              <p:nvPr/>
            </p:nvSpPr>
            <p:spPr>
              <a:xfrm>
                <a:off x="10378889" y="3040627"/>
                <a:ext cx="2261870" cy="1989455"/>
              </a:xfrm>
              <a:custGeom>
                <a:avLst/>
                <a:gdLst/>
                <a:ahLst/>
                <a:cxnLst/>
                <a:rect l="l" t="t" r="r" b="b"/>
                <a:pathLst>
                  <a:path w="2261870" h="1989454">
                    <a:moveTo>
                      <a:pt x="2160663" y="0"/>
                    </a:moveTo>
                    <a:lnTo>
                      <a:pt x="100812" y="0"/>
                    </a:lnTo>
                    <a:lnTo>
                      <a:pt x="61571" y="7922"/>
                    </a:lnTo>
                    <a:lnTo>
                      <a:pt x="29527" y="29527"/>
                    </a:lnTo>
                    <a:lnTo>
                      <a:pt x="7922" y="61571"/>
                    </a:lnTo>
                    <a:lnTo>
                      <a:pt x="0" y="100812"/>
                    </a:lnTo>
                    <a:lnTo>
                      <a:pt x="0" y="1888261"/>
                    </a:lnTo>
                    <a:lnTo>
                      <a:pt x="7922" y="1927511"/>
                    </a:lnTo>
                    <a:lnTo>
                      <a:pt x="29527" y="1959563"/>
                    </a:lnTo>
                    <a:lnTo>
                      <a:pt x="61571" y="1981174"/>
                    </a:lnTo>
                    <a:lnTo>
                      <a:pt x="100812" y="1989099"/>
                    </a:lnTo>
                    <a:lnTo>
                      <a:pt x="2160663" y="1989099"/>
                    </a:lnTo>
                    <a:lnTo>
                      <a:pt x="2199911" y="1981174"/>
                    </a:lnTo>
                    <a:lnTo>
                      <a:pt x="2231959" y="1959563"/>
                    </a:lnTo>
                    <a:lnTo>
                      <a:pt x="2253566" y="1927511"/>
                    </a:lnTo>
                    <a:lnTo>
                      <a:pt x="2261489" y="1888261"/>
                    </a:lnTo>
                    <a:lnTo>
                      <a:pt x="2261489" y="100812"/>
                    </a:lnTo>
                    <a:lnTo>
                      <a:pt x="2253566" y="61571"/>
                    </a:lnTo>
                    <a:lnTo>
                      <a:pt x="2231959" y="29527"/>
                    </a:lnTo>
                    <a:lnTo>
                      <a:pt x="2199911" y="7922"/>
                    </a:lnTo>
                    <a:lnTo>
                      <a:pt x="2160663" y="0"/>
                    </a:lnTo>
                    <a:close/>
                  </a:path>
                </a:pathLst>
              </a:custGeom>
              <a:solidFill>
                <a:srgbClr val="F4BB39"/>
              </a:solidFill>
            </p:spPr>
            <p:txBody>
              <a:bodyPr wrap="square" lIns="0" tIns="0" rIns="0" bIns="0" rtlCol="0"/>
              <a:lstStyle/>
              <a:p>
                <a:endParaRPr sz="821" dirty="0"/>
              </a:p>
            </p:txBody>
          </p:sp>
          <p:sp>
            <p:nvSpPr>
              <p:cNvPr id="79" name="object 29">
                <a:extLst>
                  <a:ext uri="{FF2B5EF4-FFF2-40B4-BE49-F238E27FC236}">
                    <a16:creationId xmlns:a16="http://schemas.microsoft.com/office/drawing/2014/main" id="{1467327D-1348-40C4-BF1E-A78BD199868B}"/>
                  </a:ext>
                </a:extLst>
              </p:cNvPr>
              <p:cNvSpPr/>
              <p:nvPr/>
            </p:nvSpPr>
            <p:spPr>
              <a:xfrm>
                <a:off x="10378889" y="3040627"/>
                <a:ext cx="2261870" cy="1989455"/>
              </a:xfrm>
              <a:custGeom>
                <a:avLst/>
                <a:gdLst/>
                <a:ahLst/>
                <a:cxnLst/>
                <a:rect l="l" t="t" r="r" b="b"/>
                <a:pathLst>
                  <a:path w="2261870" h="1989454">
                    <a:moveTo>
                      <a:pt x="0" y="100812"/>
                    </a:moveTo>
                    <a:lnTo>
                      <a:pt x="0" y="1888261"/>
                    </a:lnTo>
                    <a:lnTo>
                      <a:pt x="7922" y="1927511"/>
                    </a:lnTo>
                    <a:lnTo>
                      <a:pt x="29527" y="1959563"/>
                    </a:lnTo>
                    <a:lnTo>
                      <a:pt x="61571" y="1981174"/>
                    </a:lnTo>
                    <a:lnTo>
                      <a:pt x="100812" y="1989099"/>
                    </a:lnTo>
                    <a:lnTo>
                      <a:pt x="2160663" y="1989099"/>
                    </a:lnTo>
                    <a:lnTo>
                      <a:pt x="2199911" y="1981174"/>
                    </a:lnTo>
                    <a:lnTo>
                      <a:pt x="2231959" y="1959563"/>
                    </a:lnTo>
                    <a:lnTo>
                      <a:pt x="2253566" y="1927511"/>
                    </a:lnTo>
                    <a:lnTo>
                      <a:pt x="2261489" y="1888261"/>
                    </a:lnTo>
                    <a:lnTo>
                      <a:pt x="2261489" y="100812"/>
                    </a:lnTo>
                    <a:lnTo>
                      <a:pt x="2253566" y="61571"/>
                    </a:lnTo>
                    <a:lnTo>
                      <a:pt x="2231959" y="29527"/>
                    </a:lnTo>
                    <a:lnTo>
                      <a:pt x="2199911" y="7922"/>
                    </a:lnTo>
                    <a:lnTo>
                      <a:pt x="2160663" y="0"/>
                    </a:lnTo>
                    <a:lnTo>
                      <a:pt x="100812" y="0"/>
                    </a:lnTo>
                    <a:lnTo>
                      <a:pt x="61571" y="7922"/>
                    </a:lnTo>
                    <a:lnTo>
                      <a:pt x="29527" y="29527"/>
                    </a:lnTo>
                    <a:lnTo>
                      <a:pt x="7922" y="61571"/>
                    </a:lnTo>
                    <a:lnTo>
                      <a:pt x="0" y="100812"/>
                    </a:lnTo>
                    <a:close/>
                  </a:path>
                </a:pathLst>
              </a:custGeom>
              <a:ln w="38100">
                <a:solidFill>
                  <a:srgbClr val="231F20"/>
                </a:solidFill>
              </a:ln>
            </p:spPr>
            <p:txBody>
              <a:bodyPr wrap="square" lIns="0" tIns="0" rIns="0" bIns="0" rtlCol="0"/>
              <a:lstStyle/>
              <a:p>
                <a:endParaRPr sz="821" dirty="0"/>
              </a:p>
            </p:txBody>
          </p:sp>
        </p:grpSp>
        <p:sp>
          <p:nvSpPr>
            <p:cNvPr id="80" name="object 30">
              <a:extLst>
                <a:ext uri="{FF2B5EF4-FFF2-40B4-BE49-F238E27FC236}">
                  <a16:creationId xmlns:a16="http://schemas.microsoft.com/office/drawing/2014/main" id="{1674BBDC-AE04-4EF6-82EE-4DBF5D3E635C}"/>
                </a:ext>
              </a:extLst>
            </p:cNvPr>
            <p:cNvSpPr txBox="1"/>
            <p:nvPr/>
          </p:nvSpPr>
          <p:spPr>
            <a:xfrm>
              <a:off x="5494128" y="4587071"/>
              <a:ext cx="2342955" cy="380033"/>
            </a:xfrm>
            <a:prstGeom prst="rect">
              <a:avLst/>
            </a:prstGeom>
          </p:spPr>
          <p:txBody>
            <a:bodyPr vert="horz" wrap="square" lIns="0" tIns="9472" rIns="0" bIns="0" rtlCol="0">
              <a:spAutoFit/>
            </a:bodyPr>
            <a:lstStyle/>
            <a:p>
              <a:pPr marL="8998" marR="3789" indent="-2841" algn="ctr">
                <a:spcBef>
                  <a:spcPts val="74"/>
                </a:spcBef>
              </a:pPr>
              <a:r>
                <a:rPr sz="895" spc="-34" dirty="0">
                  <a:solidFill>
                    <a:srgbClr val="231F20"/>
                  </a:solidFill>
                  <a:latin typeface="Arial"/>
                  <a:cs typeface="Arial"/>
                </a:rPr>
                <a:t>PRIVACY, </a:t>
              </a:r>
              <a:r>
                <a:rPr sz="895" spc="-30" dirty="0">
                  <a:solidFill>
                    <a:srgbClr val="231F20"/>
                  </a:solidFill>
                  <a:latin typeface="Arial"/>
                  <a:cs typeface="Arial"/>
                </a:rPr>
                <a:t> </a:t>
              </a:r>
              <a:r>
                <a:rPr sz="895" spc="-4" dirty="0">
                  <a:solidFill>
                    <a:srgbClr val="231F20"/>
                  </a:solidFill>
                  <a:latin typeface="Arial"/>
                  <a:cs typeface="Arial"/>
                </a:rPr>
                <a:t>ACCOUN</a:t>
              </a:r>
              <a:r>
                <a:rPr sz="895" spc="-100" dirty="0">
                  <a:solidFill>
                    <a:srgbClr val="231F20"/>
                  </a:solidFill>
                  <a:latin typeface="Arial"/>
                  <a:cs typeface="Arial"/>
                </a:rPr>
                <a:t>T</a:t>
              </a:r>
              <a:r>
                <a:rPr lang="en-US" sz="895" spc="-100" dirty="0">
                  <a:solidFill>
                    <a:srgbClr val="231F20"/>
                  </a:solidFill>
                  <a:latin typeface="Arial"/>
                  <a:cs typeface="Arial"/>
                </a:rPr>
                <a:t> </a:t>
              </a:r>
              <a:r>
                <a:rPr sz="895" spc="-4" dirty="0">
                  <a:solidFill>
                    <a:srgbClr val="231F20"/>
                  </a:solidFill>
                  <a:latin typeface="Arial"/>
                  <a:cs typeface="Arial"/>
                </a:rPr>
                <a:t>ABILITY AND </a:t>
              </a:r>
              <a:r>
                <a:rPr sz="895" spc="-52" dirty="0">
                  <a:solidFill>
                    <a:srgbClr val="231F20"/>
                  </a:solidFill>
                  <a:latin typeface="Arial"/>
                  <a:cs typeface="Arial"/>
                </a:rPr>
                <a:t>DATA</a:t>
              </a:r>
              <a:r>
                <a:rPr lang="en-US" sz="895" spc="-52" dirty="0">
                  <a:solidFill>
                    <a:srgbClr val="231F20"/>
                  </a:solidFill>
                  <a:latin typeface="Arial"/>
                  <a:cs typeface="Arial"/>
                </a:rPr>
                <a:t> </a:t>
              </a:r>
              <a:r>
                <a:rPr sz="895" dirty="0">
                  <a:solidFill>
                    <a:srgbClr val="231F20"/>
                  </a:solidFill>
                  <a:latin typeface="Arial"/>
                  <a:cs typeface="Arial"/>
                </a:rPr>
                <a:t>INTEGRITY</a:t>
              </a:r>
              <a:endParaRPr sz="895" dirty="0">
                <a:latin typeface="Arial"/>
                <a:cs typeface="Arial"/>
              </a:endParaRPr>
            </a:p>
          </p:txBody>
        </p:sp>
        <p:sp>
          <p:nvSpPr>
            <p:cNvPr id="82" name="object 32">
              <a:extLst>
                <a:ext uri="{FF2B5EF4-FFF2-40B4-BE49-F238E27FC236}">
                  <a16:creationId xmlns:a16="http://schemas.microsoft.com/office/drawing/2014/main" id="{A91E9856-B6FE-4590-B680-FEFC9202571A}"/>
                </a:ext>
              </a:extLst>
            </p:cNvPr>
            <p:cNvSpPr/>
            <p:nvPr/>
          </p:nvSpPr>
          <p:spPr>
            <a:xfrm>
              <a:off x="2341363" y="4283886"/>
              <a:ext cx="2916961" cy="1009675"/>
            </a:xfrm>
            <a:custGeom>
              <a:avLst/>
              <a:gdLst/>
              <a:ahLst/>
              <a:cxnLst/>
              <a:rect l="l" t="t" r="r" b="b"/>
              <a:pathLst>
                <a:path w="2261870" h="1989454">
                  <a:moveTo>
                    <a:pt x="2160663" y="0"/>
                  </a:moveTo>
                  <a:lnTo>
                    <a:pt x="100812" y="0"/>
                  </a:lnTo>
                  <a:lnTo>
                    <a:pt x="61571" y="7922"/>
                  </a:lnTo>
                  <a:lnTo>
                    <a:pt x="29527" y="29529"/>
                  </a:lnTo>
                  <a:lnTo>
                    <a:pt x="7922" y="61577"/>
                  </a:lnTo>
                  <a:lnTo>
                    <a:pt x="0" y="100825"/>
                  </a:lnTo>
                  <a:lnTo>
                    <a:pt x="0" y="1888274"/>
                  </a:lnTo>
                  <a:lnTo>
                    <a:pt x="7922" y="1927516"/>
                  </a:lnTo>
                  <a:lnTo>
                    <a:pt x="29527" y="1959565"/>
                  </a:lnTo>
                  <a:lnTo>
                    <a:pt x="61571" y="1981174"/>
                  </a:lnTo>
                  <a:lnTo>
                    <a:pt x="100812" y="1989099"/>
                  </a:lnTo>
                  <a:lnTo>
                    <a:pt x="2160663" y="1989099"/>
                  </a:lnTo>
                  <a:lnTo>
                    <a:pt x="2199911" y="1981174"/>
                  </a:lnTo>
                  <a:lnTo>
                    <a:pt x="2231959" y="1959565"/>
                  </a:lnTo>
                  <a:lnTo>
                    <a:pt x="2253566" y="1927516"/>
                  </a:lnTo>
                  <a:lnTo>
                    <a:pt x="2261489" y="1888274"/>
                  </a:lnTo>
                  <a:lnTo>
                    <a:pt x="2261489" y="100825"/>
                  </a:lnTo>
                  <a:lnTo>
                    <a:pt x="2253566" y="61577"/>
                  </a:lnTo>
                  <a:lnTo>
                    <a:pt x="2231959" y="29529"/>
                  </a:lnTo>
                  <a:lnTo>
                    <a:pt x="2199911" y="7922"/>
                  </a:lnTo>
                  <a:lnTo>
                    <a:pt x="2160663" y="0"/>
                  </a:lnTo>
                  <a:close/>
                </a:path>
              </a:pathLst>
            </a:custGeom>
            <a:solidFill>
              <a:srgbClr val="F4BB39"/>
            </a:solidFill>
          </p:spPr>
          <p:txBody>
            <a:bodyPr wrap="square" lIns="0" tIns="0" rIns="0" bIns="0" rtlCol="0"/>
            <a:lstStyle/>
            <a:p>
              <a:endParaRPr sz="821" dirty="0"/>
            </a:p>
          </p:txBody>
        </p:sp>
        <p:sp>
          <p:nvSpPr>
            <p:cNvPr id="83" name="object 33">
              <a:extLst>
                <a:ext uri="{FF2B5EF4-FFF2-40B4-BE49-F238E27FC236}">
                  <a16:creationId xmlns:a16="http://schemas.microsoft.com/office/drawing/2014/main" id="{6A4F2185-2CA4-4EC8-AF6F-5BCEDA7241BB}"/>
                </a:ext>
              </a:extLst>
            </p:cNvPr>
            <p:cNvSpPr/>
            <p:nvPr/>
          </p:nvSpPr>
          <p:spPr>
            <a:xfrm>
              <a:off x="2341363" y="4283886"/>
              <a:ext cx="2916961" cy="1009675"/>
            </a:xfrm>
            <a:custGeom>
              <a:avLst/>
              <a:gdLst/>
              <a:ahLst/>
              <a:cxnLst/>
              <a:rect l="l" t="t" r="r" b="b"/>
              <a:pathLst>
                <a:path w="2261870" h="1989454">
                  <a:moveTo>
                    <a:pt x="0" y="100825"/>
                  </a:moveTo>
                  <a:lnTo>
                    <a:pt x="0" y="1888274"/>
                  </a:lnTo>
                  <a:lnTo>
                    <a:pt x="7922" y="1927516"/>
                  </a:lnTo>
                  <a:lnTo>
                    <a:pt x="29527" y="1959565"/>
                  </a:lnTo>
                  <a:lnTo>
                    <a:pt x="61571" y="1981174"/>
                  </a:lnTo>
                  <a:lnTo>
                    <a:pt x="100812" y="1989099"/>
                  </a:lnTo>
                  <a:lnTo>
                    <a:pt x="2160663" y="1989099"/>
                  </a:lnTo>
                  <a:lnTo>
                    <a:pt x="2199911" y="1981174"/>
                  </a:lnTo>
                  <a:lnTo>
                    <a:pt x="2231959" y="1959565"/>
                  </a:lnTo>
                  <a:lnTo>
                    <a:pt x="2253566" y="1927516"/>
                  </a:lnTo>
                  <a:lnTo>
                    <a:pt x="2261489" y="1888274"/>
                  </a:lnTo>
                  <a:lnTo>
                    <a:pt x="2261489" y="100825"/>
                  </a:lnTo>
                  <a:lnTo>
                    <a:pt x="2253566" y="61577"/>
                  </a:lnTo>
                  <a:lnTo>
                    <a:pt x="2231959" y="29529"/>
                  </a:lnTo>
                  <a:lnTo>
                    <a:pt x="2199911" y="7922"/>
                  </a:lnTo>
                  <a:lnTo>
                    <a:pt x="2160663" y="0"/>
                  </a:lnTo>
                  <a:lnTo>
                    <a:pt x="100812" y="0"/>
                  </a:lnTo>
                  <a:lnTo>
                    <a:pt x="61571" y="7922"/>
                  </a:lnTo>
                  <a:lnTo>
                    <a:pt x="29527" y="29529"/>
                  </a:lnTo>
                  <a:lnTo>
                    <a:pt x="7922" y="61577"/>
                  </a:lnTo>
                  <a:lnTo>
                    <a:pt x="0" y="100825"/>
                  </a:lnTo>
                  <a:close/>
                </a:path>
              </a:pathLst>
            </a:custGeom>
            <a:ln w="38100">
              <a:solidFill>
                <a:srgbClr val="231F20"/>
              </a:solidFill>
            </a:ln>
          </p:spPr>
          <p:txBody>
            <a:bodyPr wrap="square" lIns="0" tIns="0" rIns="0" bIns="0" rtlCol="0"/>
            <a:lstStyle/>
            <a:p>
              <a:endParaRPr sz="821" dirty="0"/>
            </a:p>
          </p:txBody>
        </p:sp>
        <p:sp>
          <p:nvSpPr>
            <p:cNvPr id="84" name="object 34">
              <a:extLst>
                <a:ext uri="{FF2B5EF4-FFF2-40B4-BE49-F238E27FC236}">
                  <a16:creationId xmlns:a16="http://schemas.microsoft.com/office/drawing/2014/main" id="{08EEA7DF-5776-4E13-BC1C-1AF8D714CE86}"/>
                </a:ext>
              </a:extLst>
            </p:cNvPr>
            <p:cNvSpPr txBox="1"/>
            <p:nvPr/>
          </p:nvSpPr>
          <p:spPr>
            <a:xfrm>
              <a:off x="2524392" y="4579167"/>
              <a:ext cx="2351208" cy="366867"/>
            </a:xfrm>
            <a:prstGeom prst="rect">
              <a:avLst/>
            </a:prstGeom>
          </p:spPr>
          <p:txBody>
            <a:bodyPr vert="horz" wrap="square" lIns="0" tIns="9472" rIns="0" bIns="0" rtlCol="0" anchor="t">
              <a:spAutoFit/>
            </a:bodyPr>
            <a:lstStyle/>
            <a:p>
              <a:pPr marL="108585" marR="106680" indent="2381" algn="ctr">
                <a:spcBef>
                  <a:spcPts val="74"/>
                </a:spcBef>
              </a:pPr>
              <a:r>
                <a:rPr sz="863" dirty="0">
                  <a:solidFill>
                    <a:srgbClr val="231F20"/>
                  </a:solidFill>
                  <a:latin typeface="Arial"/>
                  <a:cs typeface="Arial"/>
                </a:rPr>
                <a:t>VISUAL</a:t>
              </a:r>
              <a:r>
                <a:rPr lang="en-US" sz="863" dirty="0">
                  <a:solidFill>
                    <a:srgbClr val="231F20"/>
                  </a:solidFill>
                  <a:latin typeface="Arial"/>
                  <a:cs typeface="Arial"/>
                </a:rPr>
                <a:t> </a:t>
              </a:r>
              <a:r>
                <a:rPr sz="863" spc="4" dirty="0">
                  <a:solidFill>
                    <a:srgbClr val="231F20"/>
                  </a:solidFill>
                  <a:latin typeface="Arial"/>
                  <a:cs typeface="Arial"/>
                </a:rPr>
                <a:t> </a:t>
              </a:r>
              <a:r>
                <a:rPr sz="863" spc="-15" dirty="0">
                  <a:solidFill>
                    <a:srgbClr val="231F20"/>
                  </a:solidFill>
                  <a:latin typeface="Arial"/>
                  <a:cs typeface="Arial"/>
                </a:rPr>
                <a:t>ANALYTICS</a:t>
              </a:r>
              <a:r>
                <a:rPr lang="en-US" sz="863" spc="-15" dirty="0">
                  <a:solidFill>
                    <a:srgbClr val="231F20"/>
                  </a:solidFill>
                  <a:latin typeface="Arial"/>
                  <a:cs typeface="Arial"/>
                </a:rPr>
                <a:t> </a:t>
              </a:r>
              <a:r>
                <a:rPr lang="en-US" sz="863" spc="-11" dirty="0">
                  <a:solidFill>
                    <a:srgbClr val="231F20"/>
                  </a:solidFill>
                  <a:latin typeface="Arial"/>
                  <a:cs typeface="Arial"/>
                </a:rPr>
                <a:t> </a:t>
              </a:r>
              <a:r>
                <a:rPr sz="863" dirty="0">
                  <a:solidFill>
                    <a:srgbClr val="231F20"/>
                  </a:solidFill>
                  <a:latin typeface="Arial"/>
                  <a:cs typeface="Arial"/>
                </a:rPr>
                <a:t>FOR</a:t>
              </a:r>
              <a:r>
                <a:rPr lang="en-US" sz="863" spc="-26" dirty="0">
                  <a:solidFill>
                    <a:srgbClr val="231F20"/>
                  </a:solidFill>
                  <a:latin typeface="Arial"/>
                  <a:cs typeface="Arial"/>
                </a:rPr>
                <a:t> </a:t>
              </a:r>
              <a:r>
                <a:rPr sz="863" spc="-4" dirty="0">
                  <a:solidFill>
                    <a:srgbClr val="231F20"/>
                  </a:solidFill>
                  <a:latin typeface="Arial"/>
                  <a:cs typeface="Arial"/>
                </a:rPr>
                <a:t>CI</a:t>
              </a:r>
              <a:r>
                <a:rPr sz="863" spc="-71" dirty="0">
                  <a:solidFill>
                    <a:srgbClr val="231F20"/>
                  </a:solidFill>
                  <a:latin typeface="Arial"/>
                  <a:cs typeface="Arial"/>
                </a:rPr>
                <a:t> </a:t>
              </a:r>
              <a:r>
                <a:rPr sz="863" spc="-4" dirty="0">
                  <a:solidFill>
                    <a:srgbClr val="231F20"/>
                  </a:solidFill>
                  <a:latin typeface="Arial"/>
                  <a:cs typeface="Arial"/>
                </a:rPr>
                <a:t>AND</a:t>
              </a:r>
              <a:r>
                <a:rPr sz="863" spc="-74" dirty="0">
                  <a:solidFill>
                    <a:srgbClr val="231F20"/>
                  </a:solidFill>
                  <a:latin typeface="Arial"/>
                  <a:cs typeface="Arial"/>
                </a:rPr>
                <a:t> </a:t>
              </a:r>
              <a:r>
                <a:rPr sz="863" spc="-4" dirty="0">
                  <a:solidFill>
                    <a:srgbClr val="231F20"/>
                  </a:solidFill>
                  <a:latin typeface="Arial"/>
                  <a:cs typeface="Arial"/>
                </a:rPr>
                <a:t>AI</a:t>
              </a:r>
              <a:r>
                <a:rPr lang="en-US" sz="863" spc="-4" dirty="0">
                  <a:latin typeface="Arial"/>
                  <a:cs typeface="Arial"/>
                </a:rPr>
                <a:t> </a:t>
              </a:r>
              <a:r>
                <a:rPr sz="863" dirty="0">
                  <a:solidFill>
                    <a:srgbClr val="231F20"/>
                  </a:solidFill>
                  <a:latin typeface="Arial"/>
                  <a:cs typeface="Arial"/>
                </a:rPr>
                <a:t>EXPLAINABILITY</a:t>
              </a:r>
              <a:endParaRPr sz="863" dirty="0">
                <a:latin typeface="Arial"/>
                <a:cs typeface="Arial"/>
              </a:endParaRPr>
            </a:p>
          </p:txBody>
        </p:sp>
        <p:grpSp>
          <p:nvGrpSpPr>
            <p:cNvPr id="86" name="object 36">
              <a:extLst>
                <a:ext uri="{FF2B5EF4-FFF2-40B4-BE49-F238E27FC236}">
                  <a16:creationId xmlns:a16="http://schemas.microsoft.com/office/drawing/2014/main" id="{9872ED42-7604-49AA-ACCC-CB158E27DD69}"/>
                </a:ext>
              </a:extLst>
            </p:cNvPr>
            <p:cNvGrpSpPr/>
            <p:nvPr/>
          </p:nvGrpSpPr>
          <p:grpSpPr>
            <a:xfrm>
              <a:off x="6200337" y="3213253"/>
              <a:ext cx="1827269" cy="996630"/>
              <a:chOff x="446001" y="7421705"/>
              <a:chExt cx="12194540" cy="826135"/>
            </a:xfrm>
          </p:grpSpPr>
          <p:sp>
            <p:nvSpPr>
              <p:cNvPr id="87" name="object 37">
                <a:extLst>
                  <a:ext uri="{FF2B5EF4-FFF2-40B4-BE49-F238E27FC236}">
                    <a16:creationId xmlns:a16="http://schemas.microsoft.com/office/drawing/2014/main" id="{536F198A-77C7-4E08-AF5B-35329496F14B}"/>
                  </a:ext>
                </a:extLst>
              </p:cNvPr>
              <p:cNvSpPr/>
              <p:nvPr/>
            </p:nvSpPr>
            <p:spPr>
              <a:xfrm>
                <a:off x="446001" y="7421705"/>
                <a:ext cx="12194540" cy="826135"/>
              </a:xfrm>
              <a:custGeom>
                <a:avLst/>
                <a:gdLst/>
                <a:ahLst/>
                <a:cxnLst/>
                <a:rect l="l" t="t" r="r" b="b"/>
                <a:pathLst>
                  <a:path w="12194540" h="826134">
                    <a:moveTo>
                      <a:pt x="12093549" y="0"/>
                    </a:moveTo>
                    <a:lnTo>
                      <a:pt x="100825" y="0"/>
                    </a:lnTo>
                    <a:lnTo>
                      <a:pt x="61582" y="7920"/>
                    </a:lnTo>
                    <a:lnTo>
                      <a:pt x="29533" y="29522"/>
                    </a:lnTo>
                    <a:lnTo>
                      <a:pt x="7924" y="61566"/>
                    </a:lnTo>
                    <a:lnTo>
                      <a:pt x="0" y="100812"/>
                    </a:lnTo>
                    <a:lnTo>
                      <a:pt x="0" y="724966"/>
                    </a:lnTo>
                    <a:lnTo>
                      <a:pt x="7924" y="764207"/>
                    </a:lnTo>
                    <a:lnTo>
                      <a:pt x="29533" y="796251"/>
                    </a:lnTo>
                    <a:lnTo>
                      <a:pt x="61582" y="817856"/>
                    </a:lnTo>
                    <a:lnTo>
                      <a:pt x="100825" y="825779"/>
                    </a:lnTo>
                    <a:lnTo>
                      <a:pt x="12093549" y="825779"/>
                    </a:lnTo>
                    <a:lnTo>
                      <a:pt x="12132797" y="817856"/>
                    </a:lnTo>
                    <a:lnTo>
                      <a:pt x="12164845" y="796251"/>
                    </a:lnTo>
                    <a:lnTo>
                      <a:pt x="12186452" y="764207"/>
                    </a:lnTo>
                    <a:lnTo>
                      <a:pt x="12194374" y="724966"/>
                    </a:lnTo>
                    <a:lnTo>
                      <a:pt x="12194374" y="100812"/>
                    </a:lnTo>
                    <a:lnTo>
                      <a:pt x="12186452" y="61566"/>
                    </a:lnTo>
                    <a:lnTo>
                      <a:pt x="12164845" y="29522"/>
                    </a:lnTo>
                    <a:lnTo>
                      <a:pt x="12132797" y="7920"/>
                    </a:lnTo>
                    <a:lnTo>
                      <a:pt x="12093549" y="0"/>
                    </a:lnTo>
                    <a:close/>
                  </a:path>
                </a:pathLst>
              </a:custGeom>
              <a:solidFill>
                <a:srgbClr val="F4BB39"/>
              </a:solidFill>
            </p:spPr>
            <p:txBody>
              <a:bodyPr wrap="square" lIns="0" tIns="0" rIns="0" bIns="0" rtlCol="0"/>
              <a:lstStyle/>
              <a:p>
                <a:endParaRPr sz="821" dirty="0"/>
              </a:p>
            </p:txBody>
          </p:sp>
          <p:sp>
            <p:nvSpPr>
              <p:cNvPr id="88" name="object 38">
                <a:extLst>
                  <a:ext uri="{FF2B5EF4-FFF2-40B4-BE49-F238E27FC236}">
                    <a16:creationId xmlns:a16="http://schemas.microsoft.com/office/drawing/2014/main" id="{A0F94AF2-C6D0-420C-A8DD-DC060B2D4F1E}"/>
                  </a:ext>
                </a:extLst>
              </p:cNvPr>
              <p:cNvSpPr/>
              <p:nvPr/>
            </p:nvSpPr>
            <p:spPr>
              <a:xfrm>
                <a:off x="446001" y="7421705"/>
                <a:ext cx="12194540" cy="826135"/>
              </a:xfrm>
              <a:custGeom>
                <a:avLst/>
                <a:gdLst/>
                <a:ahLst/>
                <a:cxnLst/>
                <a:rect l="l" t="t" r="r" b="b"/>
                <a:pathLst>
                  <a:path w="12194540" h="826134">
                    <a:moveTo>
                      <a:pt x="0" y="100812"/>
                    </a:moveTo>
                    <a:lnTo>
                      <a:pt x="0" y="724966"/>
                    </a:lnTo>
                    <a:lnTo>
                      <a:pt x="7924" y="764207"/>
                    </a:lnTo>
                    <a:lnTo>
                      <a:pt x="29533" y="796251"/>
                    </a:lnTo>
                    <a:lnTo>
                      <a:pt x="61582" y="817856"/>
                    </a:lnTo>
                    <a:lnTo>
                      <a:pt x="100825" y="825779"/>
                    </a:lnTo>
                    <a:lnTo>
                      <a:pt x="12093549" y="825779"/>
                    </a:lnTo>
                    <a:lnTo>
                      <a:pt x="12132797" y="817856"/>
                    </a:lnTo>
                    <a:lnTo>
                      <a:pt x="12164845" y="796251"/>
                    </a:lnTo>
                    <a:lnTo>
                      <a:pt x="12186452" y="764207"/>
                    </a:lnTo>
                    <a:lnTo>
                      <a:pt x="12194374" y="724966"/>
                    </a:lnTo>
                    <a:lnTo>
                      <a:pt x="12194374" y="100812"/>
                    </a:lnTo>
                    <a:lnTo>
                      <a:pt x="12186452" y="61566"/>
                    </a:lnTo>
                    <a:lnTo>
                      <a:pt x="12164845" y="29522"/>
                    </a:lnTo>
                    <a:lnTo>
                      <a:pt x="12132797" y="7920"/>
                    </a:lnTo>
                    <a:lnTo>
                      <a:pt x="12093549" y="0"/>
                    </a:lnTo>
                    <a:lnTo>
                      <a:pt x="100825" y="0"/>
                    </a:lnTo>
                    <a:lnTo>
                      <a:pt x="61582" y="7920"/>
                    </a:lnTo>
                    <a:lnTo>
                      <a:pt x="29533" y="29522"/>
                    </a:lnTo>
                    <a:lnTo>
                      <a:pt x="7924" y="61566"/>
                    </a:lnTo>
                    <a:lnTo>
                      <a:pt x="0" y="100812"/>
                    </a:lnTo>
                    <a:close/>
                  </a:path>
                </a:pathLst>
              </a:custGeom>
              <a:ln w="38100">
                <a:solidFill>
                  <a:srgbClr val="231F20"/>
                </a:solidFill>
              </a:ln>
            </p:spPr>
            <p:txBody>
              <a:bodyPr wrap="square" lIns="0" tIns="0" rIns="0" bIns="0" rtlCol="0"/>
              <a:lstStyle/>
              <a:p>
                <a:endParaRPr sz="821" dirty="0"/>
              </a:p>
            </p:txBody>
          </p:sp>
        </p:grpSp>
        <p:sp>
          <p:nvSpPr>
            <p:cNvPr id="89" name="object 39">
              <a:extLst>
                <a:ext uri="{FF2B5EF4-FFF2-40B4-BE49-F238E27FC236}">
                  <a16:creationId xmlns:a16="http://schemas.microsoft.com/office/drawing/2014/main" id="{40A0BB45-200C-4919-ADF4-A6D070F2AFB5}"/>
                </a:ext>
              </a:extLst>
            </p:cNvPr>
            <p:cNvSpPr txBox="1"/>
            <p:nvPr/>
          </p:nvSpPr>
          <p:spPr>
            <a:xfrm>
              <a:off x="6190682" y="3442466"/>
              <a:ext cx="1827269" cy="563673"/>
            </a:xfrm>
            <a:prstGeom prst="rect">
              <a:avLst/>
            </a:prstGeom>
          </p:spPr>
          <p:txBody>
            <a:bodyPr vert="horz" wrap="square" lIns="0" tIns="9472" rIns="0" bIns="0" rtlCol="0">
              <a:spAutoFit/>
            </a:bodyPr>
            <a:lstStyle/>
            <a:p>
              <a:pPr marL="9471" algn="ctr">
                <a:spcBef>
                  <a:spcPts val="74"/>
                </a:spcBef>
              </a:pPr>
              <a:r>
                <a:rPr sz="895" spc="-15" dirty="0">
                  <a:solidFill>
                    <a:srgbClr val="231F20"/>
                  </a:solidFill>
                  <a:latin typeface="Arial"/>
                  <a:cs typeface="Arial"/>
                </a:rPr>
                <a:t>SOFTWARE</a:t>
              </a:r>
              <a:r>
                <a:rPr sz="895" spc="-78" dirty="0">
                  <a:solidFill>
                    <a:srgbClr val="231F20"/>
                  </a:solidFill>
                  <a:latin typeface="Arial"/>
                  <a:cs typeface="Arial"/>
                </a:rPr>
                <a:t> </a:t>
              </a:r>
              <a:r>
                <a:rPr sz="895" spc="-4" dirty="0">
                  <a:solidFill>
                    <a:srgbClr val="231F20"/>
                  </a:solidFill>
                  <a:latin typeface="Arial"/>
                  <a:cs typeface="Arial"/>
                </a:rPr>
                <a:t>ARCHITECTURE</a:t>
              </a:r>
              <a:r>
                <a:rPr sz="895" spc="-74" dirty="0">
                  <a:solidFill>
                    <a:srgbClr val="231F20"/>
                  </a:solidFill>
                  <a:latin typeface="Arial"/>
                  <a:cs typeface="Arial"/>
                </a:rPr>
                <a:t> </a:t>
              </a:r>
              <a:r>
                <a:rPr sz="895" spc="-4" dirty="0">
                  <a:solidFill>
                    <a:srgbClr val="231F20"/>
                  </a:solidFill>
                  <a:latin typeface="Arial"/>
                  <a:cs typeface="Arial"/>
                </a:rPr>
                <a:t>AND</a:t>
              </a:r>
              <a:r>
                <a:rPr sz="895" spc="-11" dirty="0">
                  <a:solidFill>
                    <a:srgbClr val="231F20"/>
                  </a:solidFill>
                  <a:latin typeface="Arial"/>
                  <a:cs typeface="Arial"/>
                </a:rPr>
                <a:t> </a:t>
              </a:r>
              <a:r>
                <a:rPr sz="895" spc="-4" dirty="0">
                  <a:solidFill>
                    <a:srgbClr val="231F20"/>
                  </a:solidFill>
                  <a:latin typeface="Arial"/>
                  <a:cs typeface="Arial"/>
                </a:rPr>
                <a:t>DESIGN</a:t>
              </a:r>
              <a:endParaRPr sz="895" dirty="0">
                <a:latin typeface="Arial"/>
                <a:cs typeface="Arial"/>
              </a:endParaRPr>
            </a:p>
          </p:txBody>
        </p:sp>
      </p:grpSp>
      <p:grpSp>
        <p:nvGrpSpPr>
          <p:cNvPr id="115" name="Group 114">
            <a:extLst>
              <a:ext uri="{FF2B5EF4-FFF2-40B4-BE49-F238E27FC236}">
                <a16:creationId xmlns:a16="http://schemas.microsoft.com/office/drawing/2014/main" id="{6FDFD982-4C9D-A14D-BBD9-0DBA2829159C}"/>
              </a:ext>
            </a:extLst>
          </p:cNvPr>
          <p:cNvGrpSpPr/>
          <p:nvPr/>
        </p:nvGrpSpPr>
        <p:grpSpPr>
          <a:xfrm>
            <a:off x="13920" y="2345309"/>
            <a:ext cx="600545" cy="666717"/>
            <a:chOff x="-76102" y="2143191"/>
            <a:chExt cx="1828604" cy="2030090"/>
          </a:xfrm>
        </p:grpSpPr>
        <p:pic>
          <p:nvPicPr>
            <p:cNvPr id="116" name="Picture 115" descr="A picture containing person&#10;&#10;Description automatically generated">
              <a:extLst>
                <a:ext uri="{FF2B5EF4-FFF2-40B4-BE49-F238E27FC236}">
                  <a16:creationId xmlns:a16="http://schemas.microsoft.com/office/drawing/2014/main" id="{49E4F2DF-9461-2840-B31A-935BF184A9E5}"/>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829" b="96506" l="4217" r="89960">
                          <a14:foregroundMark x1="37349" y1="7155" x2="56426" y2="8153"/>
                          <a14:foregroundMark x1="55221" y1="4825" x2="41165" y2="2995"/>
                          <a14:foregroundMark x1="13052" y1="42596" x2="4217" y2="96506"/>
                          <a14:foregroundMark x1="86145" y1="95674" x2="86145" y2="80200"/>
                        </a14:backgroundRemoval>
                      </a14:imgEffect>
                    </a14:imgLayer>
                  </a14:imgProps>
                </a:ext>
                <a:ext uri="{28A0092B-C50C-407E-A947-70E740481C1C}">
                  <a14:useLocalDpi xmlns:a14="http://schemas.microsoft.com/office/drawing/2010/main" val="0"/>
                </a:ext>
              </a:extLst>
            </a:blip>
            <a:srcRect b="8007"/>
            <a:stretch/>
          </p:blipFill>
          <p:spPr>
            <a:xfrm>
              <a:off x="-76102" y="2143191"/>
              <a:ext cx="1828604" cy="2030090"/>
            </a:xfrm>
            <a:prstGeom prst="rect">
              <a:avLst/>
            </a:prstGeom>
          </p:spPr>
        </p:pic>
        <p:sp>
          <p:nvSpPr>
            <p:cNvPr id="117" name="Diagonal Stripe 116">
              <a:extLst>
                <a:ext uri="{FF2B5EF4-FFF2-40B4-BE49-F238E27FC236}">
                  <a16:creationId xmlns:a16="http://schemas.microsoft.com/office/drawing/2014/main" id="{F7AFD80C-043C-D040-A10F-241392985317}"/>
                </a:ext>
              </a:extLst>
            </p:cNvPr>
            <p:cNvSpPr/>
            <p:nvPr/>
          </p:nvSpPr>
          <p:spPr>
            <a:xfrm rot="21266986">
              <a:off x="36353" y="3234618"/>
              <a:ext cx="106901" cy="287553"/>
            </a:xfrm>
            <a:prstGeom prst="diagStrip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sp>
        <p:nvSpPr>
          <p:cNvPr id="118" name="Rounded Rectangular Callout 117">
            <a:extLst>
              <a:ext uri="{FF2B5EF4-FFF2-40B4-BE49-F238E27FC236}">
                <a16:creationId xmlns:a16="http://schemas.microsoft.com/office/drawing/2014/main" id="{B2F16265-5DB1-EE4D-8751-B4D800FFC333}"/>
              </a:ext>
            </a:extLst>
          </p:cNvPr>
          <p:cNvSpPr/>
          <p:nvPr/>
        </p:nvSpPr>
        <p:spPr>
          <a:xfrm>
            <a:off x="1217143" y="2491876"/>
            <a:ext cx="453799" cy="307791"/>
          </a:xfrm>
          <a:prstGeom prst="wedgeRoundRectCallout">
            <a:avLst>
              <a:gd name="adj1" fmla="val 58761"/>
              <a:gd name="adj2" fmla="val -29022"/>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Arial" panose="020B0604020202020204" pitchFamily="34" charset="0"/>
              <a:cs typeface="Arial" panose="020B0604020202020204" pitchFamily="34" charset="0"/>
            </a:endParaRPr>
          </a:p>
        </p:txBody>
      </p:sp>
      <p:sp>
        <p:nvSpPr>
          <p:cNvPr id="119" name="Rounded Rectangular Callout 118">
            <a:extLst>
              <a:ext uri="{FF2B5EF4-FFF2-40B4-BE49-F238E27FC236}">
                <a16:creationId xmlns:a16="http://schemas.microsoft.com/office/drawing/2014/main" id="{E534ECEB-A413-F444-AFDB-9FF5066EF6D9}"/>
              </a:ext>
            </a:extLst>
          </p:cNvPr>
          <p:cNvSpPr/>
          <p:nvPr/>
        </p:nvSpPr>
        <p:spPr>
          <a:xfrm>
            <a:off x="1194746" y="2039927"/>
            <a:ext cx="471314" cy="305382"/>
          </a:xfrm>
          <a:prstGeom prst="wedgeRoundRectCallout">
            <a:avLst>
              <a:gd name="adj1" fmla="val 60580"/>
              <a:gd name="adj2" fmla="val -30594"/>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Arial" panose="020B0604020202020204" pitchFamily="34" charset="0"/>
              <a:cs typeface="Arial" panose="020B0604020202020204" pitchFamily="34" charset="0"/>
            </a:endParaRPr>
          </a:p>
        </p:txBody>
      </p:sp>
      <p:sp>
        <p:nvSpPr>
          <p:cNvPr id="120" name="Rounded Rectangular Callout 119">
            <a:extLst>
              <a:ext uri="{FF2B5EF4-FFF2-40B4-BE49-F238E27FC236}">
                <a16:creationId xmlns:a16="http://schemas.microsoft.com/office/drawing/2014/main" id="{2F3AC4D9-16BE-AB43-B1CF-81372D289843}"/>
              </a:ext>
            </a:extLst>
          </p:cNvPr>
          <p:cNvSpPr/>
          <p:nvPr/>
        </p:nvSpPr>
        <p:spPr>
          <a:xfrm>
            <a:off x="521448" y="2050119"/>
            <a:ext cx="566056" cy="252245"/>
          </a:xfrm>
          <a:prstGeom prst="wedgeRoundRectCallout">
            <a:avLst>
              <a:gd name="adj1" fmla="val -40355"/>
              <a:gd name="adj2" fmla="val 71245"/>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Arial" panose="020B0604020202020204" pitchFamily="34" charset="0"/>
              <a:cs typeface="Arial" panose="020B0604020202020204" pitchFamily="34" charset="0"/>
            </a:endParaRPr>
          </a:p>
        </p:txBody>
      </p:sp>
      <p:sp>
        <p:nvSpPr>
          <p:cNvPr id="124" name="Rounded Rectangle 123">
            <a:extLst>
              <a:ext uri="{FF2B5EF4-FFF2-40B4-BE49-F238E27FC236}">
                <a16:creationId xmlns:a16="http://schemas.microsoft.com/office/drawing/2014/main" id="{2C4840FB-68AE-0541-8B64-9ECAA69FF3E5}"/>
              </a:ext>
            </a:extLst>
          </p:cNvPr>
          <p:cNvSpPr/>
          <p:nvPr/>
        </p:nvSpPr>
        <p:spPr>
          <a:xfrm>
            <a:off x="1788565" y="1923486"/>
            <a:ext cx="1009817" cy="1510363"/>
          </a:xfrm>
          <a:prstGeom prst="roundRect">
            <a:avLst/>
          </a:prstGeom>
          <a:solidFill>
            <a:schemeClr val="accent3">
              <a:lumMod val="7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200" dirty="0"/>
          </a:p>
        </p:txBody>
      </p:sp>
      <p:sp>
        <p:nvSpPr>
          <p:cNvPr id="125" name="TextBox 124">
            <a:extLst>
              <a:ext uri="{FF2B5EF4-FFF2-40B4-BE49-F238E27FC236}">
                <a16:creationId xmlns:a16="http://schemas.microsoft.com/office/drawing/2014/main" id="{E00A7615-50C1-CA42-BEB0-A01F3BA91050}"/>
              </a:ext>
            </a:extLst>
          </p:cNvPr>
          <p:cNvSpPr txBox="1"/>
          <p:nvPr/>
        </p:nvSpPr>
        <p:spPr>
          <a:xfrm>
            <a:off x="1961537" y="1950735"/>
            <a:ext cx="682979" cy="253916"/>
          </a:xfrm>
          <a:prstGeom prst="rect">
            <a:avLst/>
          </a:prstGeom>
          <a:noFill/>
        </p:spPr>
        <p:txBody>
          <a:bodyPr wrap="square" lIns="68580" tIns="34290" rIns="68580" bIns="34290" rtlCol="0" anchor="t">
            <a:spAutoFit/>
          </a:bodyPr>
          <a:lstStyle/>
          <a:p>
            <a:pPr algn="ctr"/>
            <a:r>
              <a:rPr lang="en-US" sz="1200" dirty="0">
                <a:solidFill>
                  <a:schemeClr val="bg1"/>
                </a:solidFill>
                <a:latin typeface="Arial"/>
                <a:cs typeface="Times New Roman"/>
              </a:rPr>
              <a:t>ICICLE</a:t>
            </a:r>
          </a:p>
        </p:txBody>
      </p:sp>
      <p:sp>
        <p:nvSpPr>
          <p:cNvPr id="123" name="TextBox 122">
            <a:extLst>
              <a:ext uri="{FF2B5EF4-FFF2-40B4-BE49-F238E27FC236}">
                <a16:creationId xmlns:a16="http://schemas.microsoft.com/office/drawing/2014/main" id="{D819A59E-BBB8-7143-9115-BE883EA8F230}"/>
              </a:ext>
            </a:extLst>
          </p:cNvPr>
          <p:cNvSpPr txBox="1"/>
          <p:nvPr/>
        </p:nvSpPr>
        <p:spPr>
          <a:xfrm>
            <a:off x="1858348" y="3115346"/>
            <a:ext cx="887371" cy="207749"/>
          </a:xfrm>
          <a:prstGeom prst="rect">
            <a:avLst/>
          </a:prstGeom>
          <a:noFill/>
        </p:spPr>
        <p:txBody>
          <a:bodyPr wrap="square" lIns="68580" tIns="34290" rIns="68580" bIns="34290" rtlCol="0" anchor="t">
            <a:spAutoFit/>
          </a:bodyPr>
          <a:lstStyle/>
          <a:p>
            <a:pPr algn="ctr"/>
            <a:r>
              <a:rPr lang="en-US" sz="900" dirty="0">
                <a:solidFill>
                  <a:schemeClr val="bg1"/>
                </a:solidFill>
                <a:latin typeface="Arial"/>
                <a:cs typeface="Times New Roman"/>
              </a:rPr>
              <a:t>Intelligent CI</a:t>
            </a:r>
          </a:p>
        </p:txBody>
      </p:sp>
      <p:sp>
        <p:nvSpPr>
          <p:cNvPr id="131" name="Rounded Rectangular Callout 130">
            <a:extLst>
              <a:ext uri="{FF2B5EF4-FFF2-40B4-BE49-F238E27FC236}">
                <a16:creationId xmlns:a16="http://schemas.microsoft.com/office/drawing/2014/main" id="{F9126B3F-B112-4445-AAEB-E0BC5E7E6726}"/>
              </a:ext>
            </a:extLst>
          </p:cNvPr>
          <p:cNvSpPr/>
          <p:nvPr/>
        </p:nvSpPr>
        <p:spPr>
          <a:xfrm>
            <a:off x="601938" y="2450767"/>
            <a:ext cx="549074" cy="252245"/>
          </a:xfrm>
          <a:prstGeom prst="wedgeRoundRectCallout">
            <a:avLst>
              <a:gd name="adj1" fmla="val -56169"/>
              <a:gd name="adj2" fmla="val -35596"/>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Arial" panose="020B0604020202020204" pitchFamily="34" charset="0"/>
              <a:cs typeface="Arial" panose="020B0604020202020204" pitchFamily="34" charset="0"/>
            </a:endParaRPr>
          </a:p>
        </p:txBody>
      </p:sp>
      <p:sp>
        <p:nvSpPr>
          <p:cNvPr id="132" name="Rounded Rectangular Callout 131">
            <a:extLst>
              <a:ext uri="{FF2B5EF4-FFF2-40B4-BE49-F238E27FC236}">
                <a16:creationId xmlns:a16="http://schemas.microsoft.com/office/drawing/2014/main" id="{138582DA-D3AC-5947-AB16-8104A00513CA}"/>
              </a:ext>
            </a:extLst>
          </p:cNvPr>
          <p:cNvSpPr/>
          <p:nvPr/>
        </p:nvSpPr>
        <p:spPr>
          <a:xfrm>
            <a:off x="675988" y="2869853"/>
            <a:ext cx="479844" cy="243196"/>
          </a:xfrm>
          <a:prstGeom prst="wedgeRoundRectCallout">
            <a:avLst>
              <a:gd name="adj1" fmla="val -56592"/>
              <a:gd name="adj2" fmla="val -94786"/>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Arial" panose="020B0604020202020204" pitchFamily="34" charset="0"/>
              <a:cs typeface="Arial" panose="020B0604020202020204" pitchFamily="34" charset="0"/>
            </a:endParaRPr>
          </a:p>
        </p:txBody>
      </p:sp>
      <p:sp>
        <p:nvSpPr>
          <p:cNvPr id="133" name="Rounded Rectangular Callout 132">
            <a:extLst>
              <a:ext uri="{FF2B5EF4-FFF2-40B4-BE49-F238E27FC236}">
                <a16:creationId xmlns:a16="http://schemas.microsoft.com/office/drawing/2014/main" id="{4AAC121F-01AB-0644-8313-1A6351F22BEA}"/>
              </a:ext>
            </a:extLst>
          </p:cNvPr>
          <p:cNvSpPr/>
          <p:nvPr/>
        </p:nvSpPr>
        <p:spPr>
          <a:xfrm>
            <a:off x="1188961" y="2901891"/>
            <a:ext cx="508228" cy="353415"/>
          </a:xfrm>
          <a:prstGeom prst="wedgeRoundRectCallout">
            <a:avLst>
              <a:gd name="adj1" fmla="val 58761"/>
              <a:gd name="adj2" fmla="val -29022"/>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Arial" panose="020B0604020202020204" pitchFamily="34" charset="0"/>
              <a:cs typeface="Arial" panose="020B0604020202020204" pitchFamily="34" charset="0"/>
            </a:endParaRPr>
          </a:p>
        </p:txBody>
      </p:sp>
      <p:grpSp>
        <p:nvGrpSpPr>
          <p:cNvPr id="135" name="Group 134">
            <a:extLst>
              <a:ext uri="{FF2B5EF4-FFF2-40B4-BE49-F238E27FC236}">
                <a16:creationId xmlns:a16="http://schemas.microsoft.com/office/drawing/2014/main" id="{68FFC4BF-C8B3-064F-A337-4AF7E072AD80}"/>
              </a:ext>
            </a:extLst>
          </p:cNvPr>
          <p:cNvGrpSpPr/>
          <p:nvPr/>
        </p:nvGrpSpPr>
        <p:grpSpPr>
          <a:xfrm>
            <a:off x="1872587" y="2396781"/>
            <a:ext cx="841773" cy="510885"/>
            <a:chOff x="1254641" y="1437532"/>
            <a:chExt cx="9980804" cy="6057499"/>
          </a:xfrm>
        </p:grpSpPr>
        <p:sp>
          <p:nvSpPr>
            <p:cNvPr id="136" name="bg object 16">
              <a:extLst>
                <a:ext uri="{FF2B5EF4-FFF2-40B4-BE49-F238E27FC236}">
                  <a16:creationId xmlns:a16="http://schemas.microsoft.com/office/drawing/2014/main" id="{87142700-02F6-BF46-A014-5ED6DAC7C3FF}"/>
                </a:ext>
              </a:extLst>
            </p:cNvPr>
            <p:cNvSpPr/>
            <p:nvPr/>
          </p:nvSpPr>
          <p:spPr>
            <a:xfrm>
              <a:off x="5775461" y="3485216"/>
              <a:ext cx="840105" cy="1209675"/>
            </a:xfrm>
            <a:custGeom>
              <a:avLst/>
              <a:gdLst/>
              <a:ahLst/>
              <a:cxnLst/>
              <a:rect l="l" t="t" r="r" b="b"/>
              <a:pathLst>
                <a:path w="840104" h="1209675">
                  <a:moveTo>
                    <a:pt x="839724" y="788670"/>
                  </a:moveTo>
                  <a:lnTo>
                    <a:pt x="839724" y="420623"/>
                  </a:lnTo>
                  <a:lnTo>
                    <a:pt x="836906" y="371691"/>
                  </a:lnTo>
                  <a:lnTo>
                    <a:pt x="828662" y="324385"/>
                  </a:lnTo>
                  <a:lnTo>
                    <a:pt x="815303" y="279025"/>
                  </a:lnTo>
                  <a:lnTo>
                    <a:pt x="797140" y="235931"/>
                  </a:lnTo>
                  <a:lnTo>
                    <a:pt x="774486" y="195423"/>
                  </a:lnTo>
                  <a:lnTo>
                    <a:pt x="747650" y="157820"/>
                  </a:lnTo>
                  <a:lnTo>
                    <a:pt x="716946" y="123444"/>
                  </a:lnTo>
                  <a:lnTo>
                    <a:pt x="682685" y="92612"/>
                  </a:lnTo>
                  <a:lnTo>
                    <a:pt x="645178" y="65647"/>
                  </a:lnTo>
                  <a:lnTo>
                    <a:pt x="604736" y="42867"/>
                  </a:lnTo>
                  <a:lnTo>
                    <a:pt x="561673" y="24592"/>
                  </a:lnTo>
                  <a:lnTo>
                    <a:pt x="516298" y="11143"/>
                  </a:lnTo>
                  <a:lnTo>
                    <a:pt x="468924" y="2839"/>
                  </a:lnTo>
                  <a:lnTo>
                    <a:pt x="419861" y="0"/>
                  </a:lnTo>
                  <a:lnTo>
                    <a:pt x="370799" y="2839"/>
                  </a:lnTo>
                  <a:lnTo>
                    <a:pt x="323425" y="11143"/>
                  </a:lnTo>
                  <a:lnTo>
                    <a:pt x="278050" y="24592"/>
                  </a:lnTo>
                  <a:lnTo>
                    <a:pt x="234987" y="42867"/>
                  </a:lnTo>
                  <a:lnTo>
                    <a:pt x="194545" y="65647"/>
                  </a:lnTo>
                  <a:lnTo>
                    <a:pt x="157038" y="92612"/>
                  </a:lnTo>
                  <a:lnTo>
                    <a:pt x="122777" y="123443"/>
                  </a:lnTo>
                  <a:lnTo>
                    <a:pt x="92073" y="157820"/>
                  </a:lnTo>
                  <a:lnTo>
                    <a:pt x="65237" y="195423"/>
                  </a:lnTo>
                  <a:lnTo>
                    <a:pt x="42583" y="235931"/>
                  </a:lnTo>
                  <a:lnTo>
                    <a:pt x="24420" y="279025"/>
                  </a:lnTo>
                  <a:lnTo>
                    <a:pt x="11061" y="324385"/>
                  </a:lnTo>
                  <a:lnTo>
                    <a:pt x="2817" y="371691"/>
                  </a:lnTo>
                  <a:lnTo>
                    <a:pt x="0" y="420623"/>
                  </a:lnTo>
                  <a:lnTo>
                    <a:pt x="0" y="788670"/>
                  </a:lnTo>
                  <a:lnTo>
                    <a:pt x="2817" y="837743"/>
                  </a:lnTo>
                  <a:lnTo>
                    <a:pt x="11061" y="885148"/>
                  </a:lnTo>
                  <a:lnTo>
                    <a:pt x="24420" y="930571"/>
                  </a:lnTo>
                  <a:lnTo>
                    <a:pt x="42583" y="973696"/>
                  </a:lnTo>
                  <a:lnTo>
                    <a:pt x="65237" y="1014208"/>
                  </a:lnTo>
                  <a:lnTo>
                    <a:pt x="92073" y="1051793"/>
                  </a:lnTo>
                  <a:lnTo>
                    <a:pt x="122777" y="1086135"/>
                  </a:lnTo>
                  <a:lnTo>
                    <a:pt x="157038" y="1116920"/>
                  </a:lnTo>
                  <a:lnTo>
                    <a:pt x="194545" y="1143833"/>
                  </a:lnTo>
                  <a:lnTo>
                    <a:pt x="234987" y="1166559"/>
                  </a:lnTo>
                  <a:lnTo>
                    <a:pt x="278050" y="1184783"/>
                  </a:lnTo>
                  <a:lnTo>
                    <a:pt x="323425" y="1198190"/>
                  </a:lnTo>
                  <a:lnTo>
                    <a:pt x="370799" y="1206465"/>
                  </a:lnTo>
                  <a:lnTo>
                    <a:pt x="419862" y="1209294"/>
                  </a:lnTo>
                  <a:lnTo>
                    <a:pt x="468924" y="1206465"/>
                  </a:lnTo>
                  <a:lnTo>
                    <a:pt x="516298" y="1198190"/>
                  </a:lnTo>
                  <a:lnTo>
                    <a:pt x="561673" y="1184783"/>
                  </a:lnTo>
                  <a:lnTo>
                    <a:pt x="604736" y="1166559"/>
                  </a:lnTo>
                  <a:lnTo>
                    <a:pt x="645178" y="1143833"/>
                  </a:lnTo>
                  <a:lnTo>
                    <a:pt x="682685" y="1116920"/>
                  </a:lnTo>
                  <a:lnTo>
                    <a:pt x="716946" y="1086135"/>
                  </a:lnTo>
                  <a:lnTo>
                    <a:pt x="747650" y="1051793"/>
                  </a:lnTo>
                  <a:lnTo>
                    <a:pt x="774486" y="1014208"/>
                  </a:lnTo>
                  <a:lnTo>
                    <a:pt x="797140" y="973696"/>
                  </a:lnTo>
                  <a:lnTo>
                    <a:pt x="815303" y="930571"/>
                  </a:lnTo>
                  <a:lnTo>
                    <a:pt x="828662" y="885148"/>
                  </a:lnTo>
                  <a:lnTo>
                    <a:pt x="836906" y="837743"/>
                  </a:lnTo>
                  <a:lnTo>
                    <a:pt x="839724" y="788670"/>
                  </a:lnTo>
                  <a:close/>
                </a:path>
              </a:pathLst>
            </a:custGeom>
            <a:solidFill>
              <a:srgbClr val="F1B623"/>
            </a:solidFill>
          </p:spPr>
          <p:txBody>
            <a:bodyPr wrap="square" lIns="0" tIns="0" rIns="0" bIns="0" rtlCol="0"/>
            <a:lstStyle/>
            <a:p>
              <a:endParaRPr sz="1200" dirty="0"/>
            </a:p>
          </p:txBody>
        </p:sp>
        <p:grpSp>
          <p:nvGrpSpPr>
            <p:cNvPr id="138" name="Group 137">
              <a:extLst>
                <a:ext uri="{FF2B5EF4-FFF2-40B4-BE49-F238E27FC236}">
                  <a16:creationId xmlns:a16="http://schemas.microsoft.com/office/drawing/2014/main" id="{B26852F8-2B9A-9945-99D0-5F45A38ECC2D}"/>
                </a:ext>
              </a:extLst>
            </p:cNvPr>
            <p:cNvGrpSpPr/>
            <p:nvPr/>
          </p:nvGrpSpPr>
          <p:grpSpPr>
            <a:xfrm>
              <a:off x="3289309" y="1437532"/>
              <a:ext cx="5778754" cy="985520"/>
              <a:chOff x="3289309" y="1437532"/>
              <a:chExt cx="5778754" cy="985520"/>
            </a:xfrm>
          </p:grpSpPr>
          <p:sp>
            <p:nvSpPr>
              <p:cNvPr id="327" name="bg object 17">
                <a:extLst>
                  <a:ext uri="{FF2B5EF4-FFF2-40B4-BE49-F238E27FC236}">
                    <a16:creationId xmlns:a16="http://schemas.microsoft.com/office/drawing/2014/main" id="{E31CD820-72AF-2C40-A0FB-CF45E14471BC}"/>
                  </a:ext>
                </a:extLst>
              </p:cNvPr>
              <p:cNvSpPr/>
              <p:nvPr/>
            </p:nvSpPr>
            <p:spPr>
              <a:xfrm>
                <a:off x="3289309" y="1437532"/>
                <a:ext cx="2382520" cy="394335"/>
              </a:xfrm>
              <a:custGeom>
                <a:avLst/>
                <a:gdLst/>
                <a:ahLst/>
                <a:cxnLst/>
                <a:rect l="l" t="t" r="r" b="b"/>
                <a:pathLst>
                  <a:path w="2382520" h="394334">
                    <a:moveTo>
                      <a:pt x="2382012" y="278891"/>
                    </a:moveTo>
                    <a:lnTo>
                      <a:pt x="2382012" y="115823"/>
                    </a:lnTo>
                    <a:lnTo>
                      <a:pt x="2372915" y="70723"/>
                    </a:lnTo>
                    <a:lnTo>
                      <a:pt x="2348103" y="33908"/>
                    </a:lnTo>
                    <a:lnTo>
                      <a:pt x="2311288" y="9096"/>
                    </a:lnTo>
                    <a:lnTo>
                      <a:pt x="2266188" y="0"/>
                    </a:lnTo>
                    <a:lnTo>
                      <a:pt x="115824" y="0"/>
                    </a:lnTo>
                    <a:lnTo>
                      <a:pt x="70723" y="9096"/>
                    </a:lnTo>
                    <a:lnTo>
                      <a:pt x="33908" y="33908"/>
                    </a:lnTo>
                    <a:lnTo>
                      <a:pt x="9096" y="70723"/>
                    </a:lnTo>
                    <a:lnTo>
                      <a:pt x="0" y="115823"/>
                    </a:lnTo>
                    <a:lnTo>
                      <a:pt x="0" y="278891"/>
                    </a:lnTo>
                    <a:lnTo>
                      <a:pt x="9096" y="323873"/>
                    </a:lnTo>
                    <a:lnTo>
                      <a:pt x="33908" y="360425"/>
                    </a:lnTo>
                    <a:lnTo>
                      <a:pt x="70723" y="384976"/>
                    </a:lnTo>
                    <a:lnTo>
                      <a:pt x="115824" y="393953"/>
                    </a:lnTo>
                    <a:lnTo>
                      <a:pt x="2266188" y="393953"/>
                    </a:lnTo>
                    <a:lnTo>
                      <a:pt x="2311288" y="384976"/>
                    </a:lnTo>
                    <a:lnTo>
                      <a:pt x="2348103" y="360425"/>
                    </a:lnTo>
                    <a:lnTo>
                      <a:pt x="2372915" y="323873"/>
                    </a:lnTo>
                    <a:lnTo>
                      <a:pt x="2382012" y="278891"/>
                    </a:lnTo>
                    <a:close/>
                  </a:path>
                </a:pathLst>
              </a:custGeom>
              <a:solidFill>
                <a:srgbClr val="B2412B"/>
              </a:solidFill>
            </p:spPr>
            <p:txBody>
              <a:bodyPr wrap="square" lIns="0" tIns="0" rIns="0" bIns="0" rtlCol="0"/>
              <a:lstStyle/>
              <a:p>
                <a:endParaRPr sz="1200" dirty="0"/>
              </a:p>
            </p:txBody>
          </p:sp>
          <p:sp>
            <p:nvSpPr>
              <p:cNvPr id="328" name="bg object 18">
                <a:extLst>
                  <a:ext uri="{FF2B5EF4-FFF2-40B4-BE49-F238E27FC236}">
                    <a16:creationId xmlns:a16="http://schemas.microsoft.com/office/drawing/2014/main" id="{7E22BC88-AFBC-6E4E-9E77-B81EA2A15A72}"/>
                  </a:ext>
                </a:extLst>
              </p:cNvPr>
              <p:cNvSpPr/>
              <p:nvPr/>
            </p:nvSpPr>
            <p:spPr>
              <a:xfrm>
                <a:off x="6685543" y="1437532"/>
                <a:ext cx="2382520" cy="394335"/>
              </a:xfrm>
              <a:custGeom>
                <a:avLst/>
                <a:gdLst/>
                <a:ahLst/>
                <a:cxnLst/>
                <a:rect l="l" t="t" r="r" b="b"/>
                <a:pathLst>
                  <a:path w="2382520" h="394334">
                    <a:moveTo>
                      <a:pt x="2382012" y="278891"/>
                    </a:moveTo>
                    <a:lnTo>
                      <a:pt x="2382012" y="115823"/>
                    </a:lnTo>
                    <a:lnTo>
                      <a:pt x="2372915" y="70723"/>
                    </a:lnTo>
                    <a:lnTo>
                      <a:pt x="2348103" y="33908"/>
                    </a:lnTo>
                    <a:lnTo>
                      <a:pt x="2311288" y="9096"/>
                    </a:lnTo>
                    <a:lnTo>
                      <a:pt x="2266188" y="0"/>
                    </a:lnTo>
                    <a:lnTo>
                      <a:pt x="115062" y="0"/>
                    </a:lnTo>
                    <a:lnTo>
                      <a:pt x="70401" y="9096"/>
                    </a:lnTo>
                    <a:lnTo>
                      <a:pt x="33813" y="33908"/>
                    </a:lnTo>
                    <a:lnTo>
                      <a:pt x="9084" y="70723"/>
                    </a:lnTo>
                    <a:lnTo>
                      <a:pt x="0" y="115823"/>
                    </a:lnTo>
                    <a:lnTo>
                      <a:pt x="0" y="278891"/>
                    </a:lnTo>
                    <a:lnTo>
                      <a:pt x="9084" y="323873"/>
                    </a:lnTo>
                    <a:lnTo>
                      <a:pt x="33813" y="360425"/>
                    </a:lnTo>
                    <a:lnTo>
                      <a:pt x="70401" y="384976"/>
                    </a:lnTo>
                    <a:lnTo>
                      <a:pt x="115062" y="393953"/>
                    </a:lnTo>
                    <a:lnTo>
                      <a:pt x="2266188" y="393953"/>
                    </a:lnTo>
                    <a:lnTo>
                      <a:pt x="2311288" y="384976"/>
                    </a:lnTo>
                    <a:lnTo>
                      <a:pt x="2348103" y="360425"/>
                    </a:lnTo>
                    <a:lnTo>
                      <a:pt x="2372915" y="323873"/>
                    </a:lnTo>
                    <a:lnTo>
                      <a:pt x="2382012" y="278891"/>
                    </a:lnTo>
                    <a:close/>
                  </a:path>
                </a:pathLst>
              </a:custGeom>
              <a:solidFill>
                <a:srgbClr val="B2412B"/>
              </a:solidFill>
            </p:spPr>
            <p:txBody>
              <a:bodyPr wrap="square" lIns="0" tIns="0" rIns="0" bIns="0" rtlCol="0"/>
              <a:lstStyle/>
              <a:p>
                <a:endParaRPr sz="1200" dirty="0"/>
              </a:p>
            </p:txBody>
          </p:sp>
          <p:grpSp>
            <p:nvGrpSpPr>
              <p:cNvPr id="329" name="object 20">
                <a:extLst>
                  <a:ext uri="{FF2B5EF4-FFF2-40B4-BE49-F238E27FC236}">
                    <a16:creationId xmlns:a16="http://schemas.microsoft.com/office/drawing/2014/main" id="{52A50485-5375-A840-BF84-0EA268404B55}"/>
                  </a:ext>
                </a:extLst>
              </p:cNvPr>
              <p:cNvGrpSpPr/>
              <p:nvPr/>
            </p:nvGrpSpPr>
            <p:grpSpPr>
              <a:xfrm>
                <a:off x="4285243" y="1831486"/>
                <a:ext cx="113664" cy="591566"/>
                <a:chOff x="3030602" y="427989"/>
                <a:chExt cx="113664" cy="591566"/>
              </a:xfrm>
            </p:grpSpPr>
            <p:sp>
              <p:nvSpPr>
                <p:cNvPr id="333" name="object 21">
                  <a:extLst>
                    <a:ext uri="{FF2B5EF4-FFF2-40B4-BE49-F238E27FC236}">
                      <a16:creationId xmlns:a16="http://schemas.microsoft.com/office/drawing/2014/main" id="{3697EE2C-7BD7-AC44-AC53-450974A7B54C}"/>
                    </a:ext>
                  </a:extLst>
                </p:cNvPr>
                <p:cNvSpPr/>
                <p:nvPr/>
              </p:nvSpPr>
              <p:spPr>
                <a:xfrm>
                  <a:off x="3087752" y="427989"/>
                  <a:ext cx="0" cy="510540"/>
                </a:xfrm>
                <a:custGeom>
                  <a:avLst/>
                  <a:gdLst/>
                  <a:ahLst/>
                  <a:cxnLst/>
                  <a:rect l="l" t="t" r="r" b="b"/>
                  <a:pathLst>
                    <a:path h="510540">
                      <a:moveTo>
                        <a:pt x="0" y="0"/>
                      </a:moveTo>
                      <a:lnTo>
                        <a:pt x="0" y="510540"/>
                      </a:lnTo>
                    </a:path>
                  </a:pathLst>
                </a:custGeom>
                <a:ln w="37553">
                  <a:solidFill>
                    <a:srgbClr val="B2412B"/>
                  </a:solidFill>
                </a:ln>
              </p:spPr>
              <p:txBody>
                <a:bodyPr wrap="square" lIns="0" tIns="0" rIns="0" bIns="0" rtlCol="0"/>
                <a:lstStyle/>
                <a:p>
                  <a:endParaRPr sz="1200" dirty="0"/>
                </a:p>
              </p:txBody>
            </p:sp>
            <p:sp>
              <p:nvSpPr>
                <p:cNvPr id="334" name="object 22">
                  <a:extLst>
                    <a:ext uri="{FF2B5EF4-FFF2-40B4-BE49-F238E27FC236}">
                      <a16:creationId xmlns:a16="http://schemas.microsoft.com/office/drawing/2014/main" id="{82F798AE-8E86-4541-AB0A-5F8179F3C000}"/>
                    </a:ext>
                  </a:extLst>
                </p:cNvPr>
                <p:cNvSpPr/>
                <p:nvPr/>
              </p:nvSpPr>
              <p:spPr>
                <a:xfrm>
                  <a:off x="3030602" y="921765"/>
                  <a:ext cx="113664" cy="97790"/>
                </a:xfrm>
                <a:custGeom>
                  <a:avLst/>
                  <a:gdLst/>
                  <a:ahLst/>
                  <a:cxnLst/>
                  <a:rect l="l" t="t" r="r" b="b"/>
                  <a:pathLst>
                    <a:path w="113664" h="97790">
                      <a:moveTo>
                        <a:pt x="113538" y="0"/>
                      </a:moveTo>
                      <a:lnTo>
                        <a:pt x="0" y="0"/>
                      </a:lnTo>
                      <a:lnTo>
                        <a:pt x="57150" y="97536"/>
                      </a:lnTo>
                      <a:lnTo>
                        <a:pt x="113538" y="0"/>
                      </a:lnTo>
                      <a:close/>
                    </a:path>
                  </a:pathLst>
                </a:custGeom>
                <a:solidFill>
                  <a:srgbClr val="B2412B"/>
                </a:solidFill>
              </p:spPr>
              <p:txBody>
                <a:bodyPr wrap="square" lIns="0" tIns="0" rIns="0" bIns="0" rtlCol="0"/>
                <a:lstStyle/>
                <a:p>
                  <a:endParaRPr sz="1200" dirty="0"/>
                </a:p>
              </p:txBody>
            </p:sp>
          </p:grpSp>
          <p:grpSp>
            <p:nvGrpSpPr>
              <p:cNvPr id="330" name="object 23">
                <a:extLst>
                  <a:ext uri="{FF2B5EF4-FFF2-40B4-BE49-F238E27FC236}">
                    <a16:creationId xmlns:a16="http://schemas.microsoft.com/office/drawing/2014/main" id="{D50F2637-618D-6349-A60C-803E97E688E8}"/>
                  </a:ext>
                </a:extLst>
              </p:cNvPr>
              <p:cNvGrpSpPr/>
              <p:nvPr/>
            </p:nvGrpSpPr>
            <p:grpSpPr>
              <a:xfrm>
                <a:off x="7769107" y="1831486"/>
                <a:ext cx="113030" cy="591566"/>
                <a:chOff x="6514466" y="427989"/>
                <a:chExt cx="113030" cy="591566"/>
              </a:xfrm>
            </p:grpSpPr>
            <p:sp>
              <p:nvSpPr>
                <p:cNvPr id="331" name="object 24">
                  <a:extLst>
                    <a:ext uri="{FF2B5EF4-FFF2-40B4-BE49-F238E27FC236}">
                      <a16:creationId xmlns:a16="http://schemas.microsoft.com/office/drawing/2014/main" id="{F3C5B4D5-BF00-CB47-A3F0-A110C0018D52}"/>
                    </a:ext>
                  </a:extLst>
                </p:cNvPr>
                <p:cNvSpPr/>
                <p:nvPr/>
              </p:nvSpPr>
              <p:spPr>
                <a:xfrm>
                  <a:off x="6571616" y="427989"/>
                  <a:ext cx="0" cy="510540"/>
                </a:xfrm>
                <a:custGeom>
                  <a:avLst/>
                  <a:gdLst/>
                  <a:ahLst/>
                  <a:cxnLst/>
                  <a:rect l="l" t="t" r="r" b="b"/>
                  <a:pathLst>
                    <a:path h="510540">
                      <a:moveTo>
                        <a:pt x="0" y="0"/>
                      </a:moveTo>
                      <a:lnTo>
                        <a:pt x="0" y="510540"/>
                      </a:lnTo>
                    </a:path>
                  </a:pathLst>
                </a:custGeom>
                <a:ln w="37553">
                  <a:solidFill>
                    <a:srgbClr val="B2412B"/>
                  </a:solidFill>
                </a:ln>
              </p:spPr>
              <p:txBody>
                <a:bodyPr wrap="square" lIns="0" tIns="0" rIns="0" bIns="0" rtlCol="0"/>
                <a:lstStyle/>
                <a:p>
                  <a:endParaRPr sz="1200" dirty="0"/>
                </a:p>
              </p:txBody>
            </p:sp>
            <p:sp>
              <p:nvSpPr>
                <p:cNvPr id="332" name="object 25">
                  <a:extLst>
                    <a:ext uri="{FF2B5EF4-FFF2-40B4-BE49-F238E27FC236}">
                      <a16:creationId xmlns:a16="http://schemas.microsoft.com/office/drawing/2014/main" id="{E04A99C8-E278-9147-9B05-AFB3A746CA7F}"/>
                    </a:ext>
                  </a:extLst>
                </p:cNvPr>
                <p:cNvSpPr/>
                <p:nvPr/>
              </p:nvSpPr>
              <p:spPr>
                <a:xfrm>
                  <a:off x="6514466" y="921765"/>
                  <a:ext cx="113030" cy="97790"/>
                </a:xfrm>
                <a:custGeom>
                  <a:avLst/>
                  <a:gdLst/>
                  <a:ahLst/>
                  <a:cxnLst/>
                  <a:rect l="l" t="t" r="r" b="b"/>
                  <a:pathLst>
                    <a:path w="113029" h="97790">
                      <a:moveTo>
                        <a:pt x="112776" y="0"/>
                      </a:moveTo>
                      <a:lnTo>
                        <a:pt x="0" y="0"/>
                      </a:lnTo>
                      <a:lnTo>
                        <a:pt x="57150" y="97536"/>
                      </a:lnTo>
                      <a:lnTo>
                        <a:pt x="112776" y="0"/>
                      </a:lnTo>
                      <a:close/>
                    </a:path>
                  </a:pathLst>
                </a:custGeom>
                <a:solidFill>
                  <a:srgbClr val="B2412B"/>
                </a:solidFill>
              </p:spPr>
              <p:txBody>
                <a:bodyPr wrap="square" lIns="0" tIns="0" rIns="0" bIns="0" rtlCol="0"/>
                <a:lstStyle/>
                <a:p>
                  <a:endParaRPr sz="1200" dirty="0"/>
                </a:p>
              </p:txBody>
            </p:sp>
          </p:grpSp>
        </p:grpSp>
        <p:grpSp>
          <p:nvGrpSpPr>
            <p:cNvPr id="139" name="Group 138">
              <a:extLst>
                <a:ext uri="{FF2B5EF4-FFF2-40B4-BE49-F238E27FC236}">
                  <a16:creationId xmlns:a16="http://schemas.microsoft.com/office/drawing/2014/main" id="{E60E6E81-945F-5943-98F5-97D1E125A6F1}"/>
                </a:ext>
              </a:extLst>
            </p:cNvPr>
            <p:cNvGrpSpPr/>
            <p:nvPr/>
          </p:nvGrpSpPr>
          <p:grpSpPr>
            <a:xfrm>
              <a:off x="3289309" y="1850536"/>
              <a:ext cx="5778500" cy="986283"/>
              <a:chOff x="3289309" y="1850536"/>
              <a:chExt cx="5778500" cy="986283"/>
            </a:xfrm>
          </p:grpSpPr>
          <p:sp>
            <p:nvSpPr>
              <p:cNvPr id="320" name="bg object 21">
                <a:extLst>
                  <a:ext uri="{FF2B5EF4-FFF2-40B4-BE49-F238E27FC236}">
                    <a16:creationId xmlns:a16="http://schemas.microsoft.com/office/drawing/2014/main" id="{163861F6-309E-9247-92B3-9D79F9613F68}"/>
                  </a:ext>
                </a:extLst>
              </p:cNvPr>
              <p:cNvSpPr/>
              <p:nvPr/>
            </p:nvSpPr>
            <p:spPr>
              <a:xfrm>
                <a:off x="3289309" y="2441849"/>
                <a:ext cx="5778500" cy="394970"/>
              </a:xfrm>
              <a:custGeom>
                <a:avLst/>
                <a:gdLst/>
                <a:ahLst/>
                <a:cxnLst/>
                <a:rect l="l" t="t" r="r" b="b"/>
                <a:pathLst>
                  <a:path w="5778500" h="394969">
                    <a:moveTo>
                      <a:pt x="5778246" y="278891"/>
                    </a:moveTo>
                    <a:lnTo>
                      <a:pt x="5778246" y="115823"/>
                    </a:lnTo>
                    <a:lnTo>
                      <a:pt x="5769149" y="70723"/>
                    </a:lnTo>
                    <a:lnTo>
                      <a:pt x="5744337" y="33908"/>
                    </a:lnTo>
                    <a:lnTo>
                      <a:pt x="5707522" y="9096"/>
                    </a:lnTo>
                    <a:lnTo>
                      <a:pt x="5662422" y="0"/>
                    </a:lnTo>
                    <a:lnTo>
                      <a:pt x="115824" y="0"/>
                    </a:lnTo>
                    <a:lnTo>
                      <a:pt x="70723" y="9096"/>
                    </a:lnTo>
                    <a:lnTo>
                      <a:pt x="33909" y="33909"/>
                    </a:lnTo>
                    <a:lnTo>
                      <a:pt x="9096" y="70723"/>
                    </a:lnTo>
                    <a:lnTo>
                      <a:pt x="0" y="115824"/>
                    </a:lnTo>
                    <a:lnTo>
                      <a:pt x="0" y="278892"/>
                    </a:lnTo>
                    <a:lnTo>
                      <a:pt x="9096" y="323992"/>
                    </a:lnTo>
                    <a:lnTo>
                      <a:pt x="33909" y="360807"/>
                    </a:lnTo>
                    <a:lnTo>
                      <a:pt x="70723" y="385619"/>
                    </a:lnTo>
                    <a:lnTo>
                      <a:pt x="115824" y="394716"/>
                    </a:lnTo>
                    <a:lnTo>
                      <a:pt x="5662422" y="394715"/>
                    </a:lnTo>
                    <a:lnTo>
                      <a:pt x="5707522" y="385619"/>
                    </a:lnTo>
                    <a:lnTo>
                      <a:pt x="5744337" y="360806"/>
                    </a:lnTo>
                    <a:lnTo>
                      <a:pt x="5769149" y="323992"/>
                    </a:lnTo>
                    <a:lnTo>
                      <a:pt x="5778246" y="278891"/>
                    </a:lnTo>
                    <a:close/>
                  </a:path>
                </a:pathLst>
              </a:custGeom>
              <a:solidFill>
                <a:srgbClr val="1A283D"/>
              </a:solidFill>
            </p:spPr>
            <p:txBody>
              <a:bodyPr wrap="square" lIns="0" tIns="0" rIns="0" bIns="0" rtlCol="0"/>
              <a:lstStyle/>
              <a:p>
                <a:endParaRPr sz="1200" dirty="0"/>
              </a:p>
            </p:txBody>
          </p:sp>
          <p:grpSp>
            <p:nvGrpSpPr>
              <p:cNvPr id="321" name="object 15">
                <a:extLst>
                  <a:ext uri="{FF2B5EF4-FFF2-40B4-BE49-F238E27FC236}">
                    <a16:creationId xmlns:a16="http://schemas.microsoft.com/office/drawing/2014/main" id="{EB70E1F4-285D-CA4A-9E8C-226BDCEEF64B}"/>
                  </a:ext>
                </a:extLst>
              </p:cNvPr>
              <p:cNvGrpSpPr/>
              <p:nvPr/>
            </p:nvGrpSpPr>
            <p:grpSpPr>
              <a:xfrm>
                <a:off x="4561849" y="1850536"/>
                <a:ext cx="113664" cy="591439"/>
                <a:chOff x="3307208" y="447039"/>
                <a:chExt cx="113664" cy="591439"/>
              </a:xfrm>
            </p:grpSpPr>
            <p:sp>
              <p:nvSpPr>
                <p:cNvPr id="325" name="object 16">
                  <a:extLst>
                    <a:ext uri="{FF2B5EF4-FFF2-40B4-BE49-F238E27FC236}">
                      <a16:creationId xmlns:a16="http://schemas.microsoft.com/office/drawing/2014/main" id="{9D1E2709-1701-894A-9740-9549775539DB}"/>
                    </a:ext>
                  </a:extLst>
                </p:cNvPr>
                <p:cNvSpPr/>
                <p:nvPr/>
              </p:nvSpPr>
              <p:spPr>
                <a:xfrm>
                  <a:off x="3363596" y="528573"/>
                  <a:ext cx="0" cy="509905"/>
                </a:xfrm>
                <a:custGeom>
                  <a:avLst/>
                  <a:gdLst/>
                  <a:ahLst/>
                  <a:cxnLst/>
                  <a:rect l="l" t="t" r="r" b="b"/>
                  <a:pathLst>
                    <a:path h="509905">
                      <a:moveTo>
                        <a:pt x="0" y="509777"/>
                      </a:moveTo>
                      <a:lnTo>
                        <a:pt x="0" y="0"/>
                      </a:lnTo>
                    </a:path>
                  </a:pathLst>
                </a:custGeom>
                <a:ln w="37553">
                  <a:solidFill>
                    <a:srgbClr val="1A283D"/>
                  </a:solidFill>
                </a:ln>
              </p:spPr>
              <p:txBody>
                <a:bodyPr wrap="square" lIns="0" tIns="0" rIns="0" bIns="0" rtlCol="0"/>
                <a:lstStyle/>
                <a:p>
                  <a:endParaRPr sz="1200" dirty="0"/>
                </a:p>
              </p:txBody>
            </p:sp>
            <p:sp>
              <p:nvSpPr>
                <p:cNvPr id="326" name="object 17">
                  <a:extLst>
                    <a:ext uri="{FF2B5EF4-FFF2-40B4-BE49-F238E27FC236}">
                      <a16:creationId xmlns:a16="http://schemas.microsoft.com/office/drawing/2014/main" id="{11186315-FBDC-6543-BDA0-5577A2824E34}"/>
                    </a:ext>
                  </a:extLst>
                </p:cNvPr>
                <p:cNvSpPr/>
                <p:nvPr/>
              </p:nvSpPr>
              <p:spPr>
                <a:xfrm>
                  <a:off x="3307208" y="447039"/>
                  <a:ext cx="113664" cy="98425"/>
                </a:xfrm>
                <a:custGeom>
                  <a:avLst/>
                  <a:gdLst/>
                  <a:ahLst/>
                  <a:cxnLst/>
                  <a:rect l="l" t="t" r="r" b="b"/>
                  <a:pathLst>
                    <a:path w="113664" h="98425">
                      <a:moveTo>
                        <a:pt x="113537" y="98298"/>
                      </a:moveTo>
                      <a:lnTo>
                        <a:pt x="56387" y="0"/>
                      </a:lnTo>
                      <a:lnTo>
                        <a:pt x="0" y="98298"/>
                      </a:lnTo>
                      <a:lnTo>
                        <a:pt x="113537" y="98298"/>
                      </a:lnTo>
                      <a:close/>
                    </a:path>
                  </a:pathLst>
                </a:custGeom>
                <a:solidFill>
                  <a:srgbClr val="1A283D"/>
                </a:solidFill>
              </p:spPr>
              <p:txBody>
                <a:bodyPr wrap="square" lIns="0" tIns="0" rIns="0" bIns="0" rtlCol="0"/>
                <a:lstStyle/>
                <a:p>
                  <a:endParaRPr sz="1200" dirty="0"/>
                </a:p>
              </p:txBody>
            </p:sp>
          </p:grpSp>
          <p:grpSp>
            <p:nvGrpSpPr>
              <p:cNvPr id="322" name="object 26">
                <a:extLst>
                  <a:ext uri="{FF2B5EF4-FFF2-40B4-BE49-F238E27FC236}">
                    <a16:creationId xmlns:a16="http://schemas.microsoft.com/office/drawing/2014/main" id="{AC39BB95-27F1-F748-8BCB-B22BF49AC3FC}"/>
                  </a:ext>
                </a:extLst>
              </p:cNvPr>
              <p:cNvGrpSpPr/>
              <p:nvPr/>
            </p:nvGrpSpPr>
            <p:grpSpPr>
              <a:xfrm>
                <a:off x="8045713" y="1850536"/>
                <a:ext cx="113664" cy="591439"/>
                <a:chOff x="6791072" y="447039"/>
                <a:chExt cx="113664" cy="591439"/>
              </a:xfrm>
            </p:grpSpPr>
            <p:sp>
              <p:nvSpPr>
                <p:cNvPr id="323" name="object 27">
                  <a:extLst>
                    <a:ext uri="{FF2B5EF4-FFF2-40B4-BE49-F238E27FC236}">
                      <a16:creationId xmlns:a16="http://schemas.microsoft.com/office/drawing/2014/main" id="{C8DBFA69-0392-1941-B679-FF9A778BCA39}"/>
                    </a:ext>
                  </a:extLst>
                </p:cNvPr>
                <p:cNvSpPr/>
                <p:nvPr/>
              </p:nvSpPr>
              <p:spPr>
                <a:xfrm>
                  <a:off x="6847460" y="528573"/>
                  <a:ext cx="0" cy="509905"/>
                </a:xfrm>
                <a:custGeom>
                  <a:avLst/>
                  <a:gdLst/>
                  <a:ahLst/>
                  <a:cxnLst/>
                  <a:rect l="l" t="t" r="r" b="b"/>
                  <a:pathLst>
                    <a:path h="509905">
                      <a:moveTo>
                        <a:pt x="0" y="509777"/>
                      </a:moveTo>
                      <a:lnTo>
                        <a:pt x="0" y="0"/>
                      </a:lnTo>
                    </a:path>
                  </a:pathLst>
                </a:custGeom>
                <a:ln w="37553">
                  <a:solidFill>
                    <a:srgbClr val="1A283D"/>
                  </a:solidFill>
                </a:ln>
              </p:spPr>
              <p:txBody>
                <a:bodyPr wrap="square" lIns="0" tIns="0" rIns="0" bIns="0" rtlCol="0"/>
                <a:lstStyle/>
                <a:p>
                  <a:endParaRPr sz="1200" dirty="0"/>
                </a:p>
              </p:txBody>
            </p:sp>
            <p:sp>
              <p:nvSpPr>
                <p:cNvPr id="324" name="object 28">
                  <a:extLst>
                    <a:ext uri="{FF2B5EF4-FFF2-40B4-BE49-F238E27FC236}">
                      <a16:creationId xmlns:a16="http://schemas.microsoft.com/office/drawing/2014/main" id="{9123D254-BE55-3A40-A0D5-B2E682B36772}"/>
                    </a:ext>
                  </a:extLst>
                </p:cNvPr>
                <p:cNvSpPr/>
                <p:nvPr/>
              </p:nvSpPr>
              <p:spPr>
                <a:xfrm>
                  <a:off x="6791072" y="447039"/>
                  <a:ext cx="113664" cy="98425"/>
                </a:xfrm>
                <a:custGeom>
                  <a:avLst/>
                  <a:gdLst/>
                  <a:ahLst/>
                  <a:cxnLst/>
                  <a:rect l="l" t="t" r="r" b="b"/>
                  <a:pathLst>
                    <a:path w="113665" h="98425">
                      <a:moveTo>
                        <a:pt x="113538" y="98298"/>
                      </a:moveTo>
                      <a:lnTo>
                        <a:pt x="56388" y="0"/>
                      </a:lnTo>
                      <a:lnTo>
                        <a:pt x="0" y="98298"/>
                      </a:lnTo>
                      <a:lnTo>
                        <a:pt x="113538" y="98298"/>
                      </a:lnTo>
                      <a:close/>
                    </a:path>
                  </a:pathLst>
                </a:custGeom>
                <a:solidFill>
                  <a:srgbClr val="1A283D"/>
                </a:solidFill>
              </p:spPr>
              <p:txBody>
                <a:bodyPr wrap="square" lIns="0" tIns="0" rIns="0" bIns="0" rtlCol="0"/>
                <a:lstStyle/>
                <a:p>
                  <a:endParaRPr sz="1200" dirty="0"/>
                </a:p>
              </p:txBody>
            </p:sp>
          </p:grpSp>
        </p:grpSp>
        <p:grpSp>
          <p:nvGrpSpPr>
            <p:cNvPr id="140" name="Group 139">
              <a:extLst>
                <a:ext uri="{FF2B5EF4-FFF2-40B4-BE49-F238E27FC236}">
                  <a16:creationId xmlns:a16="http://schemas.microsoft.com/office/drawing/2014/main" id="{15332491-B6F0-C547-B6A1-CBF9345A15FC}"/>
                </a:ext>
              </a:extLst>
            </p:cNvPr>
            <p:cNvGrpSpPr/>
            <p:nvPr/>
          </p:nvGrpSpPr>
          <p:grpSpPr>
            <a:xfrm>
              <a:off x="3289309" y="2964580"/>
              <a:ext cx="3393694" cy="4530451"/>
              <a:chOff x="3289309" y="2964580"/>
              <a:chExt cx="3393694" cy="4530451"/>
            </a:xfrm>
          </p:grpSpPr>
          <p:grpSp>
            <p:nvGrpSpPr>
              <p:cNvPr id="269" name="Group 268">
                <a:extLst>
                  <a:ext uri="{FF2B5EF4-FFF2-40B4-BE49-F238E27FC236}">
                    <a16:creationId xmlns:a16="http://schemas.microsoft.com/office/drawing/2014/main" id="{E97255C8-9CE8-1247-B2F8-667BEA5ACCB1}"/>
                  </a:ext>
                </a:extLst>
              </p:cNvPr>
              <p:cNvGrpSpPr/>
              <p:nvPr/>
            </p:nvGrpSpPr>
            <p:grpSpPr>
              <a:xfrm>
                <a:off x="3289309" y="2964580"/>
                <a:ext cx="2382520" cy="4530451"/>
                <a:chOff x="3289309" y="2964580"/>
                <a:chExt cx="2382520" cy="4530451"/>
              </a:xfrm>
            </p:grpSpPr>
            <p:sp>
              <p:nvSpPr>
                <p:cNvPr id="287" name="bg object 20">
                  <a:extLst>
                    <a:ext uri="{FF2B5EF4-FFF2-40B4-BE49-F238E27FC236}">
                      <a16:creationId xmlns:a16="http://schemas.microsoft.com/office/drawing/2014/main" id="{7C3092F2-B1C0-B145-949E-9B2F463F705B}"/>
                    </a:ext>
                  </a:extLst>
                </p:cNvPr>
                <p:cNvSpPr/>
                <p:nvPr/>
              </p:nvSpPr>
              <p:spPr>
                <a:xfrm>
                  <a:off x="3289309" y="2964580"/>
                  <a:ext cx="2382520" cy="3240405"/>
                </a:xfrm>
                <a:custGeom>
                  <a:avLst/>
                  <a:gdLst/>
                  <a:ahLst/>
                  <a:cxnLst/>
                  <a:rect l="l" t="t" r="r" b="b"/>
                  <a:pathLst>
                    <a:path w="2382520" h="3240404">
                      <a:moveTo>
                        <a:pt x="2382012" y="3071622"/>
                      </a:moveTo>
                      <a:lnTo>
                        <a:pt x="2382012" y="168401"/>
                      </a:lnTo>
                      <a:lnTo>
                        <a:pt x="2375997" y="123648"/>
                      </a:lnTo>
                      <a:lnTo>
                        <a:pt x="2359039" y="83424"/>
                      </a:lnTo>
                      <a:lnTo>
                        <a:pt x="2332767" y="49339"/>
                      </a:lnTo>
                      <a:lnTo>
                        <a:pt x="2298812" y="23001"/>
                      </a:lnTo>
                      <a:lnTo>
                        <a:pt x="2258804" y="6018"/>
                      </a:lnTo>
                      <a:lnTo>
                        <a:pt x="2214372" y="0"/>
                      </a:lnTo>
                      <a:lnTo>
                        <a:pt x="168402" y="0"/>
                      </a:lnTo>
                      <a:lnTo>
                        <a:pt x="123648" y="6018"/>
                      </a:lnTo>
                      <a:lnTo>
                        <a:pt x="83424" y="23001"/>
                      </a:lnTo>
                      <a:lnTo>
                        <a:pt x="49339" y="49339"/>
                      </a:lnTo>
                      <a:lnTo>
                        <a:pt x="23001" y="83424"/>
                      </a:lnTo>
                      <a:lnTo>
                        <a:pt x="6018" y="123648"/>
                      </a:lnTo>
                      <a:lnTo>
                        <a:pt x="0" y="168401"/>
                      </a:lnTo>
                      <a:lnTo>
                        <a:pt x="0" y="3071622"/>
                      </a:lnTo>
                      <a:lnTo>
                        <a:pt x="6018" y="3116375"/>
                      </a:lnTo>
                      <a:lnTo>
                        <a:pt x="23001" y="3156599"/>
                      </a:lnTo>
                      <a:lnTo>
                        <a:pt x="49339" y="3190684"/>
                      </a:lnTo>
                      <a:lnTo>
                        <a:pt x="83424" y="3217022"/>
                      </a:lnTo>
                      <a:lnTo>
                        <a:pt x="123648" y="3234005"/>
                      </a:lnTo>
                      <a:lnTo>
                        <a:pt x="168402" y="3240024"/>
                      </a:lnTo>
                      <a:lnTo>
                        <a:pt x="2214372" y="3240024"/>
                      </a:lnTo>
                      <a:lnTo>
                        <a:pt x="2258804" y="3234005"/>
                      </a:lnTo>
                      <a:lnTo>
                        <a:pt x="2298812" y="3217022"/>
                      </a:lnTo>
                      <a:lnTo>
                        <a:pt x="2332767" y="3190684"/>
                      </a:lnTo>
                      <a:lnTo>
                        <a:pt x="2359039" y="3156599"/>
                      </a:lnTo>
                      <a:lnTo>
                        <a:pt x="2375997" y="3116375"/>
                      </a:lnTo>
                      <a:lnTo>
                        <a:pt x="2382012" y="3071622"/>
                      </a:lnTo>
                      <a:close/>
                    </a:path>
                  </a:pathLst>
                </a:custGeom>
                <a:solidFill>
                  <a:srgbClr val="1A283D"/>
                </a:solidFill>
              </p:spPr>
              <p:txBody>
                <a:bodyPr wrap="square" lIns="0" tIns="0" rIns="0" bIns="0" rtlCol="0"/>
                <a:lstStyle/>
                <a:p>
                  <a:endParaRPr sz="1200" dirty="0"/>
                </a:p>
              </p:txBody>
            </p:sp>
            <p:sp>
              <p:nvSpPr>
                <p:cNvPr id="288" name="bg object 23">
                  <a:extLst>
                    <a:ext uri="{FF2B5EF4-FFF2-40B4-BE49-F238E27FC236}">
                      <a16:creationId xmlns:a16="http://schemas.microsoft.com/office/drawing/2014/main" id="{5FD39F1E-C70C-B24E-B366-5AD5CD288E1F}"/>
                    </a:ext>
                  </a:extLst>
                </p:cNvPr>
                <p:cNvSpPr/>
                <p:nvPr/>
              </p:nvSpPr>
              <p:spPr>
                <a:xfrm>
                  <a:off x="3426469" y="3568085"/>
                  <a:ext cx="2108835" cy="394970"/>
                </a:xfrm>
                <a:custGeom>
                  <a:avLst/>
                  <a:gdLst/>
                  <a:ahLst/>
                  <a:cxnLst/>
                  <a:rect l="l" t="t" r="r" b="b"/>
                  <a:pathLst>
                    <a:path w="2108835" h="394969">
                      <a:moveTo>
                        <a:pt x="2108454" y="226313"/>
                      </a:moveTo>
                      <a:lnTo>
                        <a:pt x="2108454" y="167639"/>
                      </a:lnTo>
                      <a:lnTo>
                        <a:pt x="2102435" y="122943"/>
                      </a:lnTo>
                      <a:lnTo>
                        <a:pt x="2085452" y="82860"/>
                      </a:lnTo>
                      <a:lnTo>
                        <a:pt x="2059114" y="48958"/>
                      </a:lnTo>
                      <a:lnTo>
                        <a:pt x="2025029" y="22803"/>
                      </a:lnTo>
                      <a:lnTo>
                        <a:pt x="1984805" y="5961"/>
                      </a:lnTo>
                      <a:lnTo>
                        <a:pt x="1940052" y="0"/>
                      </a:lnTo>
                      <a:lnTo>
                        <a:pt x="167639" y="0"/>
                      </a:lnTo>
                      <a:lnTo>
                        <a:pt x="122943" y="5961"/>
                      </a:lnTo>
                      <a:lnTo>
                        <a:pt x="82860" y="22803"/>
                      </a:lnTo>
                      <a:lnTo>
                        <a:pt x="48958" y="48958"/>
                      </a:lnTo>
                      <a:lnTo>
                        <a:pt x="22803" y="82860"/>
                      </a:lnTo>
                      <a:lnTo>
                        <a:pt x="5961" y="122943"/>
                      </a:lnTo>
                      <a:lnTo>
                        <a:pt x="0" y="167639"/>
                      </a:lnTo>
                      <a:lnTo>
                        <a:pt x="0" y="226313"/>
                      </a:lnTo>
                      <a:lnTo>
                        <a:pt x="5961" y="271067"/>
                      </a:lnTo>
                      <a:lnTo>
                        <a:pt x="22803" y="311291"/>
                      </a:lnTo>
                      <a:lnTo>
                        <a:pt x="48958" y="345376"/>
                      </a:lnTo>
                      <a:lnTo>
                        <a:pt x="82860" y="371714"/>
                      </a:lnTo>
                      <a:lnTo>
                        <a:pt x="122943" y="388697"/>
                      </a:lnTo>
                      <a:lnTo>
                        <a:pt x="167639" y="394715"/>
                      </a:lnTo>
                      <a:lnTo>
                        <a:pt x="1940052" y="394715"/>
                      </a:lnTo>
                      <a:lnTo>
                        <a:pt x="1984805" y="388697"/>
                      </a:lnTo>
                      <a:lnTo>
                        <a:pt x="2025029" y="371714"/>
                      </a:lnTo>
                      <a:lnTo>
                        <a:pt x="2059114" y="345376"/>
                      </a:lnTo>
                      <a:lnTo>
                        <a:pt x="2085452" y="311291"/>
                      </a:lnTo>
                      <a:lnTo>
                        <a:pt x="2102435" y="271067"/>
                      </a:lnTo>
                      <a:lnTo>
                        <a:pt x="2108454" y="226313"/>
                      </a:lnTo>
                      <a:close/>
                    </a:path>
                  </a:pathLst>
                </a:custGeom>
                <a:solidFill>
                  <a:srgbClr val="326F7F"/>
                </a:solidFill>
              </p:spPr>
              <p:txBody>
                <a:bodyPr wrap="square" lIns="0" tIns="0" rIns="0" bIns="0" rtlCol="0"/>
                <a:lstStyle/>
                <a:p>
                  <a:endParaRPr sz="1200" dirty="0"/>
                </a:p>
              </p:txBody>
            </p:sp>
            <p:sp>
              <p:nvSpPr>
                <p:cNvPr id="289" name="bg object 24">
                  <a:extLst>
                    <a:ext uri="{FF2B5EF4-FFF2-40B4-BE49-F238E27FC236}">
                      <a16:creationId xmlns:a16="http://schemas.microsoft.com/office/drawing/2014/main" id="{237AE8F9-A209-9E4E-B8DD-D6A4803A9821}"/>
                    </a:ext>
                  </a:extLst>
                </p:cNvPr>
                <p:cNvSpPr/>
                <p:nvPr/>
              </p:nvSpPr>
              <p:spPr>
                <a:xfrm>
                  <a:off x="3426469" y="3568085"/>
                  <a:ext cx="2108835" cy="394970"/>
                </a:xfrm>
                <a:custGeom>
                  <a:avLst/>
                  <a:gdLst/>
                  <a:ahLst/>
                  <a:cxnLst/>
                  <a:rect l="l" t="t" r="r" b="b"/>
                  <a:pathLst>
                    <a:path w="2108835" h="394969">
                      <a:moveTo>
                        <a:pt x="1940052" y="394715"/>
                      </a:moveTo>
                      <a:lnTo>
                        <a:pt x="167639" y="394715"/>
                      </a:lnTo>
                      <a:lnTo>
                        <a:pt x="122943" y="388697"/>
                      </a:lnTo>
                      <a:lnTo>
                        <a:pt x="82860" y="371714"/>
                      </a:lnTo>
                      <a:lnTo>
                        <a:pt x="48958" y="345376"/>
                      </a:lnTo>
                      <a:lnTo>
                        <a:pt x="22803" y="311291"/>
                      </a:lnTo>
                      <a:lnTo>
                        <a:pt x="5961" y="271067"/>
                      </a:lnTo>
                      <a:lnTo>
                        <a:pt x="0" y="226313"/>
                      </a:lnTo>
                      <a:lnTo>
                        <a:pt x="0" y="167639"/>
                      </a:lnTo>
                      <a:lnTo>
                        <a:pt x="5961" y="122943"/>
                      </a:lnTo>
                      <a:lnTo>
                        <a:pt x="22803" y="82860"/>
                      </a:lnTo>
                      <a:lnTo>
                        <a:pt x="48958" y="48958"/>
                      </a:lnTo>
                      <a:lnTo>
                        <a:pt x="82860" y="22803"/>
                      </a:lnTo>
                      <a:lnTo>
                        <a:pt x="122943" y="5961"/>
                      </a:lnTo>
                      <a:lnTo>
                        <a:pt x="167639" y="0"/>
                      </a:lnTo>
                      <a:lnTo>
                        <a:pt x="1940052" y="0"/>
                      </a:lnTo>
                      <a:lnTo>
                        <a:pt x="1984805" y="5961"/>
                      </a:lnTo>
                      <a:lnTo>
                        <a:pt x="2025029" y="22803"/>
                      </a:lnTo>
                      <a:lnTo>
                        <a:pt x="2059114" y="48958"/>
                      </a:lnTo>
                      <a:lnTo>
                        <a:pt x="2085452" y="82860"/>
                      </a:lnTo>
                      <a:lnTo>
                        <a:pt x="2102435" y="122943"/>
                      </a:lnTo>
                      <a:lnTo>
                        <a:pt x="2108454" y="167639"/>
                      </a:lnTo>
                      <a:lnTo>
                        <a:pt x="2108454" y="226313"/>
                      </a:lnTo>
                      <a:lnTo>
                        <a:pt x="2102435" y="271067"/>
                      </a:lnTo>
                      <a:lnTo>
                        <a:pt x="2085452" y="311291"/>
                      </a:lnTo>
                      <a:lnTo>
                        <a:pt x="2059114" y="345376"/>
                      </a:lnTo>
                      <a:lnTo>
                        <a:pt x="2025029" y="371714"/>
                      </a:lnTo>
                      <a:lnTo>
                        <a:pt x="1984805" y="388697"/>
                      </a:lnTo>
                      <a:lnTo>
                        <a:pt x="1940052" y="394715"/>
                      </a:lnTo>
                      <a:close/>
                    </a:path>
                  </a:pathLst>
                </a:custGeom>
                <a:ln w="28346">
                  <a:solidFill>
                    <a:srgbClr val="FDFDFD"/>
                  </a:solidFill>
                </a:ln>
              </p:spPr>
              <p:txBody>
                <a:bodyPr wrap="square" lIns="0" tIns="0" rIns="0" bIns="0" rtlCol="0"/>
                <a:lstStyle/>
                <a:p>
                  <a:endParaRPr sz="1200" dirty="0"/>
                </a:p>
              </p:txBody>
            </p:sp>
            <p:sp>
              <p:nvSpPr>
                <p:cNvPr id="290" name="bg object 25">
                  <a:extLst>
                    <a:ext uri="{FF2B5EF4-FFF2-40B4-BE49-F238E27FC236}">
                      <a16:creationId xmlns:a16="http://schemas.microsoft.com/office/drawing/2014/main" id="{B55EDF5B-3D5B-D740-B0E0-5CE33E509164}"/>
                    </a:ext>
                  </a:extLst>
                </p:cNvPr>
                <p:cNvSpPr/>
                <p:nvPr/>
              </p:nvSpPr>
              <p:spPr>
                <a:xfrm>
                  <a:off x="3426469" y="4202831"/>
                  <a:ext cx="2108835" cy="395605"/>
                </a:xfrm>
                <a:custGeom>
                  <a:avLst/>
                  <a:gdLst/>
                  <a:ahLst/>
                  <a:cxnLst/>
                  <a:rect l="l" t="t" r="r" b="b"/>
                  <a:pathLst>
                    <a:path w="2108835" h="395605">
                      <a:moveTo>
                        <a:pt x="2108454" y="227075"/>
                      </a:moveTo>
                      <a:lnTo>
                        <a:pt x="2108454" y="169163"/>
                      </a:lnTo>
                      <a:lnTo>
                        <a:pt x="2102435" y="124354"/>
                      </a:lnTo>
                      <a:lnTo>
                        <a:pt x="2085452" y="83989"/>
                      </a:lnTo>
                      <a:lnTo>
                        <a:pt x="2059114" y="49720"/>
                      </a:lnTo>
                      <a:lnTo>
                        <a:pt x="2025029" y="23198"/>
                      </a:lnTo>
                      <a:lnTo>
                        <a:pt x="1984805" y="6074"/>
                      </a:lnTo>
                      <a:lnTo>
                        <a:pt x="1940052" y="0"/>
                      </a:lnTo>
                      <a:lnTo>
                        <a:pt x="167639" y="0"/>
                      </a:lnTo>
                      <a:lnTo>
                        <a:pt x="122943" y="6074"/>
                      </a:lnTo>
                      <a:lnTo>
                        <a:pt x="82860" y="23198"/>
                      </a:lnTo>
                      <a:lnTo>
                        <a:pt x="48958" y="49720"/>
                      </a:lnTo>
                      <a:lnTo>
                        <a:pt x="22803" y="83989"/>
                      </a:lnTo>
                      <a:lnTo>
                        <a:pt x="5961" y="124354"/>
                      </a:lnTo>
                      <a:lnTo>
                        <a:pt x="0" y="169163"/>
                      </a:lnTo>
                      <a:lnTo>
                        <a:pt x="0" y="227075"/>
                      </a:lnTo>
                      <a:lnTo>
                        <a:pt x="5961" y="271829"/>
                      </a:lnTo>
                      <a:lnTo>
                        <a:pt x="22803" y="312053"/>
                      </a:lnTo>
                      <a:lnTo>
                        <a:pt x="48958" y="346138"/>
                      </a:lnTo>
                      <a:lnTo>
                        <a:pt x="82860" y="372476"/>
                      </a:lnTo>
                      <a:lnTo>
                        <a:pt x="122943" y="389459"/>
                      </a:lnTo>
                      <a:lnTo>
                        <a:pt x="167639" y="395477"/>
                      </a:lnTo>
                      <a:lnTo>
                        <a:pt x="1940052" y="395477"/>
                      </a:lnTo>
                      <a:lnTo>
                        <a:pt x="1984805" y="389459"/>
                      </a:lnTo>
                      <a:lnTo>
                        <a:pt x="2025029" y="372476"/>
                      </a:lnTo>
                      <a:lnTo>
                        <a:pt x="2059114" y="346138"/>
                      </a:lnTo>
                      <a:lnTo>
                        <a:pt x="2085452" y="312053"/>
                      </a:lnTo>
                      <a:lnTo>
                        <a:pt x="2102435" y="271829"/>
                      </a:lnTo>
                      <a:lnTo>
                        <a:pt x="2108454" y="227075"/>
                      </a:lnTo>
                      <a:close/>
                    </a:path>
                  </a:pathLst>
                </a:custGeom>
                <a:solidFill>
                  <a:srgbClr val="326F7F"/>
                </a:solidFill>
              </p:spPr>
              <p:txBody>
                <a:bodyPr wrap="square" lIns="0" tIns="0" rIns="0" bIns="0" rtlCol="0"/>
                <a:lstStyle/>
                <a:p>
                  <a:endParaRPr sz="1200" dirty="0"/>
                </a:p>
              </p:txBody>
            </p:sp>
            <p:sp>
              <p:nvSpPr>
                <p:cNvPr id="291" name="bg object 26">
                  <a:extLst>
                    <a:ext uri="{FF2B5EF4-FFF2-40B4-BE49-F238E27FC236}">
                      <a16:creationId xmlns:a16="http://schemas.microsoft.com/office/drawing/2014/main" id="{2ACFD90B-6E71-1843-8BDB-54140119339D}"/>
                    </a:ext>
                  </a:extLst>
                </p:cNvPr>
                <p:cNvSpPr/>
                <p:nvPr/>
              </p:nvSpPr>
              <p:spPr>
                <a:xfrm>
                  <a:off x="3426469" y="4202831"/>
                  <a:ext cx="2108835" cy="395605"/>
                </a:xfrm>
                <a:custGeom>
                  <a:avLst/>
                  <a:gdLst/>
                  <a:ahLst/>
                  <a:cxnLst/>
                  <a:rect l="l" t="t" r="r" b="b"/>
                  <a:pathLst>
                    <a:path w="2108835" h="395605">
                      <a:moveTo>
                        <a:pt x="1940052" y="395477"/>
                      </a:moveTo>
                      <a:lnTo>
                        <a:pt x="167639" y="395477"/>
                      </a:lnTo>
                      <a:lnTo>
                        <a:pt x="122943" y="389459"/>
                      </a:lnTo>
                      <a:lnTo>
                        <a:pt x="82860" y="372476"/>
                      </a:lnTo>
                      <a:lnTo>
                        <a:pt x="48958" y="346138"/>
                      </a:lnTo>
                      <a:lnTo>
                        <a:pt x="22803" y="312053"/>
                      </a:lnTo>
                      <a:lnTo>
                        <a:pt x="5961" y="271829"/>
                      </a:lnTo>
                      <a:lnTo>
                        <a:pt x="0" y="227075"/>
                      </a:lnTo>
                      <a:lnTo>
                        <a:pt x="0" y="169163"/>
                      </a:lnTo>
                      <a:lnTo>
                        <a:pt x="5961" y="124354"/>
                      </a:lnTo>
                      <a:lnTo>
                        <a:pt x="22803" y="83989"/>
                      </a:lnTo>
                      <a:lnTo>
                        <a:pt x="48958" y="49720"/>
                      </a:lnTo>
                      <a:lnTo>
                        <a:pt x="82860" y="23198"/>
                      </a:lnTo>
                      <a:lnTo>
                        <a:pt x="122943" y="6074"/>
                      </a:lnTo>
                      <a:lnTo>
                        <a:pt x="167639" y="0"/>
                      </a:lnTo>
                      <a:lnTo>
                        <a:pt x="1940052" y="0"/>
                      </a:lnTo>
                      <a:lnTo>
                        <a:pt x="1984805" y="6074"/>
                      </a:lnTo>
                      <a:lnTo>
                        <a:pt x="2025029" y="23198"/>
                      </a:lnTo>
                      <a:lnTo>
                        <a:pt x="2059114" y="49720"/>
                      </a:lnTo>
                      <a:lnTo>
                        <a:pt x="2085452" y="83989"/>
                      </a:lnTo>
                      <a:lnTo>
                        <a:pt x="2102435" y="124354"/>
                      </a:lnTo>
                      <a:lnTo>
                        <a:pt x="2108454" y="169163"/>
                      </a:lnTo>
                      <a:lnTo>
                        <a:pt x="2108454" y="227075"/>
                      </a:lnTo>
                      <a:lnTo>
                        <a:pt x="2102435" y="271829"/>
                      </a:lnTo>
                      <a:lnTo>
                        <a:pt x="2085452" y="312053"/>
                      </a:lnTo>
                      <a:lnTo>
                        <a:pt x="2059114" y="346138"/>
                      </a:lnTo>
                      <a:lnTo>
                        <a:pt x="2025029" y="372476"/>
                      </a:lnTo>
                      <a:lnTo>
                        <a:pt x="1984805" y="389459"/>
                      </a:lnTo>
                      <a:lnTo>
                        <a:pt x="1940052" y="395477"/>
                      </a:lnTo>
                      <a:close/>
                    </a:path>
                  </a:pathLst>
                </a:custGeom>
                <a:ln w="28346">
                  <a:solidFill>
                    <a:srgbClr val="FDFDFD"/>
                  </a:solidFill>
                </a:ln>
              </p:spPr>
              <p:txBody>
                <a:bodyPr wrap="square" lIns="0" tIns="0" rIns="0" bIns="0" rtlCol="0"/>
                <a:lstStyle/>
                <a:p>
                  <a:endParaRPr sz="1200" dirty="0"/>
                </a:p>
              </p:txBody>
            </p:sp>
            <p:sp>
              <p:nvSpPr>
                <p:cNvPr id="292" name="bg object 27">
                  <a:extLst>
                    <a:ext uri="{FF2B5EF4-FFF2-40B4-BE49-F238E27FC236}">
                      <a16:creationId xmlns:a16="http://schemas.microsoft.com/office/drawing/2014/main" id="{A8278566-E143-CD49-BD46-214F0E450F2C}"/>
                    </a:ext>
                  </a:extLst>
                </p:cNvPr>
                <p:cNvSpPr/>
                <p:nvPr/>
              </p:nvSpPr>
              <p:spPr>
                <a:xfrm>
                  <a:off x="3426469" y="4854341"/>
                  <a:ext cx="2108835" cy="395605"/>
                </a:xfrm>
                <a:custGeom>
                  <a:avLst/>
                  <a:gdLst/>
                  <a:ahLst/>
                  <a:cxnLst/>
                  <a:rect l="l" t="t" r="r" b="b"/>
                  <a:pathLst>
                    <a:path w="2108835" h="395604">
                      <a:moveTo>
                        <a:pt x="2108454" y="227837"/>
                      </a:moveTo>
                      <a:lnTo>
                        <a:pt x="2108454" y="169163"/>
                      </a:lnTo>
                      <a:lnTo>
                        <a:pt x="2102435" y="124354"/>
                      </a:lnTo>
                      <a:lnTo>
                        <a:pt x="2085452" y="83989"/>
                      </a:lnTo>
                      <a:lnTo>
                        <a:pt x="2059114" y="49720"/>
                      </a:lnTo>
                      <a:lnTo>
                        <a:pt x="2025029" y="23198"/>
                      </a:lnTo>
                      <a:lnTo>
                        <a:pt x="1984805" y="6074"/>
                      </a:lnTo>
                      <a:lnTo>
                        <a:pt x="1940052" y="0"/>
                      </a:lnTo>
                      <a:lnTo>
                        <a:pt x="167639" y="0"/>
                      </a:lnTo>
                      <a:lnTo>
                        <a:pt x="122943" y="6074"/>
                      </a:lnTo>
                      <a:lnTo>
                        <a:pt x="82860" y="23198"/>
                      </a:lnTo>
                      <a:lnTo>
                        <a:pt x="48958" y="49720"/>
                      </a:lnTo>
                      <a:lnTo>
                        <a:pt x="22803" y="83989"/>
                      </a:lnTo>
                      <a:lnTo>
                        <a:pt x="5961" y="124354"/>
                      </a:lnTo>
                      <a:lnTo>
                        <a:pt x="0" y="169163"/>
                      </a:lnTo>
                      <a:lnTo>
                        <a:pt x="0" y="227837"/>
                      </a:lnTo>
                      <a:lnTo>
                        <a:pt x="5961" y="272534"/>
                      </a:lnTo>
                      <a:lnTo>
                        <a:pt x="22803" y="312617"/>
                      </a:lnTo>
                      <a:lnTo>
                        <a:pt x="48958" y="346519"/>
                      </a:lnTo>
                      <a:lnTo>
                        <a:pt x="82860" y="372674"/>
                      </a:lnTo>
                      <a:lnTo>
                        <a:pt x="122943" y="389516"/>
                      </a:lnTo>
                      <a:lnTo>
                        <a:pt x="167639" y="395477"/>
                      </a:lnTo>
                      <a:lnTo>
                        <a:pt x="1940052" y="395477"/>
                      </a:lnTo>
                      <a:lnTo>
                        <a:pt x="1984805" y="389516"/>
                      </a:lnTo>
                      <a:lnTo>
                        <a:pt x="2025029" y="372674"/>
                      </a:lnTo>
                      <a:lnTo>
                        <a:pt x="2059114" y="346519"/>
                      </a:lnTo>
                      <a:lnTo>
                        <a:pt x="2085452" y="312617"/>
                      </a:lnTo>
                      <a:lnTo>
                        <a:pt x="2102435" y="272534"/>
                      </a:lnTo>
                      <a:lnTo>
                        <a:pt x="2108454" y="227837"/>
                      </a:lnTo>
                      <a:close/>
                    </a:path>
                  </a:pathLst>
                </a:custGeom>
                <a:solidFill>
                  <a:srgbClr val="326F7F"/>
                </a:solidFill>
              </p:spPr>
              <p:txBody>
                <a:bodyPr wrap="square" lIns="0" tIns="0" rIns="0" bIns="0" rtlCol="0"/>
                <a:lstStyle/>
                <a:p>
                  <a:endParaRPr sz="1200" dirty="0"/>
                </a:p>
              </p:txBody>
            </p:sp>
            <p:sp>
              <p:nvSpPr>
                <p:cNvPr id="293" name="bg object 28">
                  <a:extLst>
                    <a:ext uri="{FF2B5EF4-FFF2-40B4-BE49-F238E27FC236}">
                      <a16:creationId xmlns:a16="http://schemas.microsoft.com/office/drawing/2014/main" id="{F5A7B9F8-5144-AC4C-B17E-200B13D0A01F}"/>
                    </a:ext>
                  </a:extLst>
                </p:cNvPr>
                <p:cNvSpPr/>
                <p:nvPr/>
              </p:nvSpPr>
              <p:spPr>
                <a:xfrm>
                  <a:off x="3426469" y="4854341"/>
                  <a:ext cx="2108835" cy="395605"/>
                </a:xfrm>
                <a:custGeom>
                  <a:avLst/>
                  <a:gdLst/>
                  <a:ahLst/>
                  <a:cxnLst/>
                  <a:rect l="l" t="t" r="r" b="b"/>
                  <a:pathLst>
                    <a:path w="2108835" h="395604">
                      <a:moveTo>
                        <a:pt x="1940052" y="395477"/>
                      </a:moveTo>
                      <a:lnTo>
                        <a:pt x="167639" y="395477"/>
                      </a:lnTo>
                      <a:lnTo>
                        <a:pt x="122943" y="389516"/>
                      </a:lnTo>
                      <a:lnTo>
                        <a:pt x="82860" y="372674"/>
                      </a:lnTo>
                      <a:lnTo>
                        <a:pt x="48958" y="346519"/>
                      </a:lnTo>
                      <a:lnTo>
                        <a:pt x="22803" y="312617"/>
                      </a:lnTo>
                      <a:lnTo>
                        <a:pt x="5961" y="272534"/>
                      </a:lnTo>
                      <a:lnTo>
                        <a:pt x="0" y="227837"/>
                      </a:lnTo>
                      <a:lnTo>
                        <a:pt x="0" y="169163"/>
                      </a:lnTo>
                      <a:lnTo>
                        <a:pt x="5961" y="124354"/>
                      </a:lnTo>
                      <a:lnTo>
                        <a:pt x="22803" y="83989"/>
                      </a:lnTo>
                      <a:lnTo>
                        <a:pt x="48958" y="49720"/>
                      </a:lnTo>
                      <a:lnTo>
                        <a:pt x="82860" y="23198"/>
                      </a:lnTo>
                      <a:lnTo>
                        <a:pt x="122943" y="6074"/>
                      </a:lnTo>
                      <a:lnTo>
                        <a:pt x="167639" y="0"/>
                      </a:lnTo>
                      <a:lnTo>
                        <a:pt x="1940052" y="0"/>
                      </a:lnTo>
                      <a:lnTo>
                        <a:pt x="1984805" y="6074"/>
                      </a:lnTo>
                      <a:lnTo>
                        <a:pt x="2025029" y="23198"/>
                      </a:lnTo>
                      <a:lnTo>
                        <a:pt x="2059114" y="49720"/>
                      </a:lnTo>
                      <a:lnTo>
                        <a:pt x="2085452" y="83989"/>
                      </a:lnTo>
                      <a:lnTo>
                        <a:pt x="2102435" y="124354"/>
                      </a:lnTo>
                      <a:lnTo>
                        <a:pt x="2108454" y="169163"/>
                      </a:lnTo>
                      <a:lnTo>
                        <a:pt x="2108454" y="227837"/>
                      </a:lnTo>
                      <a:lnTo>
                        <a:pt x="2102435" y="272534"/>
                      </a:lnTo>
                      <a:lnTo>
                        <a:pt x="2085452" y="312617"/>
                      </a:lnTo>
                      <a:lnTo>
                        <a:pt x="2059114" y="346519"/>
                      </a:lnTo>
                      <a:lnTo>
                        <a:pt x="2025029" y="372674"/>
                      </a:lnTo>
                      <a:lnTo>
                        <a:pt x="1984805" y="389516"/>
                      </a:lnTo>
                      <a:lnTo>
                        <a:pt x="1940052" y="395477"/>
                      </a:lnTo>
                      <a:close/>
                    </a:path>
                  </a:pathLst>
                </a:custGeom>
                <a:ln w="28346">
                  <a:solidFill>
                    <a:srgbClr val="FDFDFD"/>
                  </a:solidFill>
                </a:ln>
              </p:spPr>
              <p:txBody>
                <a:bodyPr wrap="square" lIns="0" tIns="0" rIns="0" bIns="0" rtlCol="0"/>
                <a:lstStyle/>
                <a:p>
                  <a:endParaRPr sz="1200" dirty="0"/>
                </a:p>
              </p:txBody>
            </p:sp>
            <p:sp>
              <p:nvSpPr>
                <p:cNvPr id="294" name="bg object 29">
                  <a:extLst>
                    <a:ext uri="{FF2B5EF4-FFF2-40B4-BE49-F238E27FC236}">
                      <a16:creationId xmlns:a16="http://schemas.microsoft.com/office/drawing/2014/main" id="{52737750-2644-2844-A897-03F0C9FA097F}"/>
                    </a:ext>
                  </a:extLst>
                </p:cNvPr>
                <p:cNvSpPr/>
                <p:nvPr/>
              </p:nvSpPr>
              <p:spPr>
                <a:xfrm>
                  <a:off x="3426469" y="5498993"/>
                  <a:ext cx="2108835" cy="394970"/>
                </a:xfrm>
                <a:custGeom>
                  <a:avLst/>
                  <a:gdLst/>
                  <a:ahLst/>
                  <a:cxnLst/>
                  <a:rect l="l" t="t" r="r" b="b"/>
                  <a:pathLst>
                    <a:path w="2108835" h="394970">
                      <a:moveTo>
                        <a:pt x="2108454" y="226313"/>
                      </a:moveTo>
                      <a:lnTo>
                        <a:pt x="2108454" y="168401"/>
                      </a:lnTo>
                      <a:lnTo>
                        <a:pt x="2102435" y="123648"/>
                      </a:lnTo>
                      <a:lnTo>
                        <a:pt x="2085452" y="83424"/>
                      </a:lnTo>
                      <a:lnTo>
                        <a:pt x="2059114" y="49339"/>
                      </a:lnTo>
                      <a:lnTo>
                        <a:pt x="2025029" y="23001"/>
                      </a:lnTo>
                      <a:lnTo>
                        <a:pt x="1984805" y="6018"/>
                      </a:lnTo>
                      <a:lnTo>
                        <a:pt x="1940052" y="0"/>
                      </a:lnTo>
                      <a:lnTo>
                        <a:pt x="167639" y="0"/>
                      </a:lnTo>
                      <a:lnTo>
                        <a:pt x="122943" y="6018"/>
                      </a:lnTo>
                      <a:lnTo>
                        <a:pt x="82860" y="23001"/>
                      </a:lnTo>
                      <a:lnTo>
                        <a:pt x="48958" y="49339"/>
                      </a:lnTo>
                      <a:lnTo>
                        <a:pt x="22803" y="83424"/>
                      </a:lnTo>
                      <a:lnTo>
                        <a:pt x="5961" y="123648"/>
                      </a:lnTo>
                      <a:lnTo>
                        <a:pt x="0" y="168401"/>
                      </a:lnTo>
                      <a:lnTo>
                        <a:pt x="0" y="226313"/>
                      </a:lnTo>
                      <a:lnTo>
                        <a:pt x="5961" y="271067"/>
                      </a:lnTo>
                      <a:lnTo>
                        <a:pt x="22803" y="311291"/>
                      </a:lnTo>
                      <a:lnTo>
                        <a:pt x="48958" y="345376"/>
                      </a:lnTo>
                      <a:lnTo>
                        <a:pt x="82860" y="371714"/>
                      </a:lnTo>
                      <a:lnTo>
                        <a:pt x="122943" y="388697"/>
                      </a:lnTo>
                      <a:lnTo>
                        <a:pt x="167639" y="394715"/>
                      </a:lnTo>
                      <a:lnTo>
                        <a:pt x="1940052" y="394715"/>
                      </a:lnTo>
                      <a:lnTo>
                        <a:pt x="1984805" y="388697"/>
                      </a:lnTo>
                      <a:lnTo>
                        <a:pt x="2025029" y="371714"/>
                      </a:lnTo>
                      <a:lnTo>
                        <a:pt x="2059114" y="345376"/>
                      </a:lnTo>
                      <a:lnTo>
                        <a:pt x="2085452" y="311291"/>
                      </a:lnTo>
                      <a:lnTo>
                        <a:pt x="2102435" y="271067"/>
                      </a:lnTo>
                      <a:lnTo>
                        <a:pt x="2108454" y="226313"/>
                      </a:lnTo>
                      <a:close/>
                    </a:path>
                  </a:pathLst>
                </a:custGeom>
                <a:solidFill>
                  <a:srgbClr val="326F7F"/>
                </a:solidFill>
              </p:spPr>
              <p:txBody>
                <a:bodyPr wrap="square" lIns="0" tIns="0" rIns="0" bIns="0" rtlCol="0"/>
                <a:lstStyle/>
                <a:p>
                  <a:endParaRPr sz="1200" dirty="0"/>
                </a:p>
              </p:txBody>
            </p:sp>
            <p:sp>
              <p:nvSpPr>
                <p:cNvPr id="295" name="bg object 30">
                  <a:extLst>
                    <a:ext uri="{FF2B5EF4-FFF2-40B4-BE49-F238E27FC236}">
                      <a16:creationId xmlns:a16="http://schemas.microsoft.com/office/drawing/2014/main" id="{371CA978-C69F-6947-84E8-69AB211C3923}"/>
                    </a:ext>
                  </a:extLst>
                </p:cNvPr>
                <p:cNvSpPr/>
                <p:nvPr/>
              </p:nvSpPr>
              <p:spPr>
                <a:xfrm>
                  <a:off x="3426469" y="5498993"/>
                  <a:ext cx="2108835" cy="394970"/>
                </a:xfrm>
                <a:custGeom>
                  <a:avLst/>
                  <a:gdLst/>
                  <a:ahLst/>
                  <a:cxnLst/>
                  <a:rect l="l" t="t" r="r" b="b"/>
                  <a:pathLst>
                    <a:path w="2108835" h="394970">
                      <a:moveTo>
                        <a:pt x="1940052" y="394715"/>
                      </a:moveTo>
                      <a:lnTo>
                        <a:pt x="167639" y="394715"/>
                      </a:lnTo>
                      <a:lnTo>
                        <a:pt x="122943" y="388697"/>
                      </a:lnTo>
                      <a:lnTo>
                        <a:pt x="82860" y="371714"/>
                      </a:lnTo>
                      <a:lnTo>
                        <a:pt x="48958" y="345376"/>
                      </a:lnTo>
                      <a:lnTo>
                        <a:pt x="22803" y="311291"/>
                      </a:lnTo>
                      <a:lnTo>
                        <a:pt x="5961" y="271067"/>
                      </a:lnTo>
                      <a:lnTo>
                        <a:pt x="0" y="226313"/>
                      </a:lnTo>
                      <a:lnTo>
                        <a:pt x="0" y="168401"/>
                      </a:lnTo>
                      <a:lnTo>
                        <a:pt x="5961" y="123648"/>
                      </a:lnTo>
                      <a:lnTo>
                        <a:pt x="22803" y="83424"/>
                      </a:lnTo>
                      <a:lnTo>
                        <a:pt x="48958" y="49339"/>
                      </a:lnTo>
                      <a:lnTo>
                        <a:pt x="82860" y="23001"/>
                      </a:lnTo>
                      <a:lnTo>
                        <a:pt x="122943" y="6018"/>
                      </a:lnTo>
                      <a:lnTo>
                        <a:pt x="167639" y="0"/>
                      </a:lnTo>
                      <a:lnTo>
                        <a:pt x="1940052" y="0"/>
                      </a:lnTo>
                      <a:lnTo>
                        <a:pt x="1984805" y="6018"/>
                      </a:lnTo>
                      <a:lnTo>
                        <a:pt x="2025029" y="23001"/>
                      </a:lnTo>
                      <a:lnTo>
                        <a:pt x="2059114" y="49339"/>
                      </a:lnTo>
                      <a:lnTo>
                        <a:pt x="2085452" y="83424"/>
                      </a:lnTo>
                      <a:lnTo>
                        <a:pt x="2102435" y="123648"/>
                      </a:lnTo>
                      <a:lnTo>
                        <a:pt x="2108454" y="168401"/>
                      </a:lnTo>
                      <a:lnTo>
                        <a:pt x="2108454" y="226313"/>
                      </a:lnTo>
                      <a:lnTo>
                        <a:pt x="2102435" y="271067"/>
                      </a:lnTo>
                      <a:lnTo>
                        <a:pt x="2085452" y="311291"/>
                      </a:lnTo>
                      <a:lnTo>
                        <a:pt x="2059114" y="345376"/>
                      </a:lnTo>
                      <a:lnTo>
                        <a:pt x="2025029" y="371714"/>
                      </a:lnTo>
                      <a:lnTo>
                        <a:pt x="1984805" y="388697"/>
                      </a:lnTo>
                      <a:lnTo>
                        <a:pt x="1940052" y="394715"/>
                      </a:lnTo>
                      <a:close/>
                    </a:path>
                  </a:pathLst>
                </a:custGeom>
                <a:ln w="28346">
                  <a:solidFill>
                    <a:srgbClr val="FDFDFD"/>
                  </a:solidFill>
                </a:ln>
              </p:spPr>
              <p:txBody>
                <a:bodyPr wrap="square" lIns="0" tIns="0" rIns="0" bIns="0" rtlCol="0"/>
                <a:lstStyle/>
                <a:p>
                  <a:endParaRPr sz="1200" dirty="0"/>
                </a:p>
              </p:txBody>
            </p:sp>
            <p:sp>
              <p:nvSpPr>
                <p:cNvPr id="296" name="object 2">
                  <a:extLst>
                    <a:ext uri="{FF2B5EF4-FFF2-40B4-BE49-F238E27FC236}">
                      <a16:creationId xmlns:a16="http://schemas.microsoft.com/office/drawing/2014/main" id="{8903A7C7-FF33-8B4F-8378-BAFF29F36F18}"/>
                    </a:ext>
                  </a:extLst>
                </p:cNvPr>
                <p:cNvSpPr txBox="1"/>
                <p:nvPr/>
              </p:nvSpPr>
              <p:spPr>
                <a:xfrm>
                  <a:off x="3704869" y="3023307"/>
                  <a:ext cx="1548757" cy="1532690"/>
                </a:xfrm>
                <a:prstGeom prst="rect">
                  <a:avLst/>
                </a:prstGeom>
              </p:spPr>
              <p:txBody>
                <a:bodyPr vert="horz" wrap="square" lIns="0" tIns="17145" rIns="0" bIns="0" rtlCol="0">
                  <a:spAutoFit/>
                </a:bodyPr>
                <a:lstStyle/>
                <a:p>
                  <a:pPr marL="9525" marR="3810" indent="-3334" algn="ctr">
                    <a:lnSpc>
                      <a:spcPct val="96700"/>
                    </a:lnSpc>
                    <a:spcBef>
                      <a:spcPts val="135"/>
                    </a:spcBef>
                  </a:pPr>
                  <a:endParaRPr sz="750" dirty="0">
                    <a:latin typeface="Arial"/>
                    <a:cs typeface="Arial"/>
                  </a:endParaRPr>
                </a:p>
              </p:txBody>
            </p:sp>
            <p:sp>
              <p:nvSpPr>
                <p:cNvPr id="297" name="object 3">
                  <a:extLst>
                    <a:ext uri="{FF2B5EF4-FFF2-40B4-BE49-F238E27FC236}">
                      <a16:creationId xmlns:a16="http://schemas.microsoft.com/office/drawing/2014/main" id="{7B445CB1-5DFB-3349-AA81-627E54B8A4CC}"/>
                    </a:ext>
                  </a:extLst>
                </p:cNvPr>
                <p:cNvSpPr txBox="1"/>
                <p:nvPr/>
              </p:nvSpPr>
              <p:spPr>
                <a:xfrm>
                  <a:off x="3631712" y="5966906"/>
                  <a:ext cx="1701165" cy="1528125"/>
                </a:xfrm>
                <a:prstGeom prst="rect">
                  <a:avLst/>
                </a:prstGeom>
              </p:spPr>
              <p:txBody>
                <a:bodyPr vert="horz" wrap="square" lIns="0" tIns="13335" rIns="0" bIns="0" rtlCol="0">
                  <a:spAutoFit/>
                </a:bodyPr>
                <a:lstStyle/>
                <a:p>
                  <a:pPr marL="9525">
                    <a:spcBef>
                      <a:spcPts val="105"/>
                    </a:spcBef>
                  </a:pPr>
                  <a:endParaRPr sz="750" dirty="0">
                    <a:latin typeface="Arial"/>
                    <a:cs typeface="Arial"/>
                  </a:endParaRPr>
                </a:p>
              </p:txBody>
            </p:sp>
            <p:sp>
              <p:nvSpPr>
                <p:cNvPr id="298" name="object 8">
                  <a:extLst>
                    <a:ext uri="{FF2B5EF4-FFF2-40B4-BE49-F238E27FC236}">
                      <a16:creationId xmlns:a16="http://schemas.microsoft.com/office/drawing/2014/main" id="{B2E8688F-577F-E846-B6A3-9F9ED0843AC3}"/>
                    </a:ext>
                  </a:extLst>
                </p:cNvPr>
                <p:cNvSpPr txBox="1"/>
                <p:nvPr/>
              </p:nvSpPr>
              <p:spPr>
                <a:xfrm>
                  <a:off x="3940322" y="3671012"/>
                  <a:ext cx="1080137" cy="1528125"/>
                </a:xfrm>
                <a:prstGeom prst="rect">
                  <a:avLst/>
                </a:prstGeom>
              </p:spPr>
              <p:txBody>
                <a:bodyPr vert="horz" wrap="square" lIns="0" tIns="13335" rIns="0" bIns="0" rtlCol="0">
                  <a:spAutoFit/>
                </a:bodyPr>
                <a:lstStyle/>
                <a:p>
                  <a:pPr marL="9525">
                    <a:spcBef>
                      <a:spcPts val="105"/>
                    </a:spcBef>
                  </a:pPr>
                  <a:endParaRPr sz="750" dirty="0">
                    <a:latin typeface="Arial"/>
                    <a:cs typeface="Arial"/>
                  </a:endParaRPr>
                </a:p>
              </p:txBody>
            </p:sp>
            <p:sp>
              <p:nvSpPr>
                <p:cNvPr id="299" name="object 12">
                  <a:extLst>
                    <a:ext uri="{FF2B5EF4-FFF2-40B4-BE49-F238E27FC236}">
                      <a16:creationId xmlns:a16="http://schemas.microsoft.com/office/drawing/2014/main" id="{B85BC749-B9D4-4B40-A9DB-64F337164B61}"/>
                    </a:ext>
                  </a:extLst>
                </p:cNvPr>
                <p:cNvSpPr txBox="1"/>
                <p:nvPr/>
              </p:nvSpPr>
              <p:spPr>
                <a:xfrm>
                  <a:off x="3643142" y="4307276"/>
                  <a:ext cx="1671321" cy="1528125"/>
                </a:xfrm>
                <a:prstGeom prst="rect">
                  <a:avLst/>
                </a:prstGeom>
              </p:spPr>
              <p:txBody>
                <a:bodyPr vert="horz" wrap="square" lIns="0" tIns="13335" rIns="0" bIns="0" rtlCol="0">
                  <a:spAutoFit/>
                </a:bodyPr>
                <a:lstStyle/>
                <a:p>
                  <a:pPr marL="9525">
                    <a:spcBef>
                      <a:spcPts val="105"/>
                    </a:spcBef>
                  </a:pPr>
                  <a:endParaRPr sz="750" dirty="0">
                    <a:latin typeface="Arial"/>
                    <a:cs typeface="Arial"/>
                  </a:endParaRPr>
                </a:p>
              </p:txBody>
            </p:sp>
            <p:sp>
              <p:nvSpPr>
                <p:cNvPr id="300" name="object 13">
                  <a:extLst>
                    <a:ext uri="{FF2B5EF4-FFF2-40B4-BE49-F238E27FC236}">
                      <a16:creationId xmlns:a16="http://schemas.microsoft.com/office/drawing/2014/main" id="{C7B6AB7D-1769-AA43-A7D3-3104A5ACE047}"/>
                    </a:ext>
                  </a:extLst>
                </p:cNvPr>
                <p:cNvSpPr txBox="1"/>
                <p:nvPr/>
              </p:nvSpPr>
              <p:spPr>
                <a:xfrm>
                  <a:off x="3478533" y="4958775"/>
                  <a:ext cx="1999614" cy="1528125"/>
                </a:xfrm>
                <a:prstGeom prst="rect">
                  <a:avLst/>
                </a:prstGeom>
              </p:spPr>
              <p:txBody>
                <a:bodyPr vert="horz" wrap="square" lIns="0" tIns="13335" rIns="0" bIns="0" rtlCol="0">
                  <a:spAutoFit/>
                </a:bodyPr>
                <a:lstStyle/>
                <a:p>
                  <a:pPr marL="9525">
                    <a:spcBef>
                      <a:spcPts val="105"/>
                    </a:spcBef>
                  </a:pPr>
                  <a:endParaRPr sz="750" dirty="0">
                    <a:latin typeface="Arial"/>
                    <a:cs typeface="Arial"/>
                  </a:endParaRPr>
                </a:p>
              </p:txBody>
            </p:sp>
            <p:sp>
              <p:nvSpPr>
                <p:cNvPr id="301" name="object 14">
                  <a:extLst>
                    <a:ext uri="{FF2B5EF4-FFF2-40B4-BE49-F238E27FC236}">
                      <a16:creationId xmlns:a16="http://schemas.microsoft.com/office/drawing/2014/main" id="{1189B179-B327-7A4E-9883-168E4DB73769}"/>
                    </a:ext>
                  </a:extLst>
                </p:cNvPr>
                <p:cNvSpPr txBox="1"/>
                <p:nvPr/>
              </p:nvSpPr>
              <p:spPr>
                <a:xfrm>
                  <a:off x="3657619" y="5602663"/>
                  <a:ext cx="1646552" cy="1528125"/>
                </a:xfrm>
                <a:prstGeom prst="rect">
                  <a:avLst/>
                </a:prstGeom>
              </p:spPr>
              <p:txBody>
                <a:bodyPr vert="horz" wrap="square" lIns="0" tIns="13335" rIns="0" bIns="0" rtlCol="0">
                  <a:spAutoFit/>
                </a:bodyPr>
                <a:lstStyle/>
                <a:p>
                  <a:pPr marL="9525">
                    <a:spcBef>
                      <a:spcPts val="105"/>
                    </a:spcBef>
                  </a:pPr>
                  <a:endParaRPr sz="750" dirty="0">
                    <a:latin typeface="Arial"/>
                    <a:cs typeface="Arial"/>
                  </a:endParaRPr>
                </a:p>
              </p:txBody>
            </p:sp>
            <p:grpSp>
              <p:nvGrpSpPr>
                <p:cNvPr id="302" name="object 34">
                  <a:extLst>
                    <a:ext uri="{FF2B5EF4-FFF2-40B4-BE49-F238E27FC236}">
                      <a16:creationId xmlns:a16="http://schemas.microsoft.com/office/drawing/2014/main" id="{7124313C-411C-604B-8A0F-16607AD8A78C}"/>
                    </a:ext>
                  </a:extLst>
                </p:cNvPr>
                <p:cNvGrpSpPr/>
                <p:nvPr/>
              </p:nvGrpSpPr>
              <p:grpSpPr>
                <a:xfrm>
                  <a:off x="4299721" y="3961276"/>
                  <a:ext cx="85090" cy="203073"/>
                  <a:chOff x="3045080" y="2557779"/>
                  <a:chExt cx="85090" cy="203073"/>
                </a:xfrm>
              </p:grpSpPr>
              <p:sp>
                <p:nvSpPr>
                  <p:cNvPr id="318" name="object 35">
                    <a:extLst>
                      <a:ext uri="{FF2B5EF4-FFF2-40B4-BE49-F238E27FC236}">
                        <a16:creationId xmlns:a16="http://schemas.microsoft.com/office/drawing/2014/main" id="{A004B534-038D-D24A-85C1-F6EA5A2FC05C}"/>
                      </a:ext>
                    </a:extLst>
                  </p:cNvPr>
                  <p:cNvSpPr/>
                  <p:nvPr/>
                </p:nvSpPr>
                <p:spPr>
                  <a:xfrm>
                    <a:off x="3087752" y="2557779"/>
                    <a:ext cx="0" cy="140970"/>
                  </a:xfrm>
                  <a:custGeom>
                    <a:avLst/>
                    <a:gdLst/>
                    <a:ahLst/>
                    <a:cxnLst/>
                    <a:rect l="l" t="t" r="r" b="b"/>
                    <a:pathLst>
                      <a:path h="140969">
                        <a:moveTo>
                          <a:pt x="0" y="0"/>
                        </a:moveTo>
                        <a:lnTo>
                          <a:pt x="0" y="140970"/>
                        </a:lnTo>
                      </a:path>
                    </a:pathLst>
                  </a:custGeom>
                  <a:ln w="28346">
                    <a:solidFill>
                      <a:srgbClr val="FDFDFD"/>
                    </a:solidFill>
                  </a:ln>
                </p:spPr>
                <p:txBody>
                  <a:bodyPr wrap="square" lIns="0" tIns="0" rIns="0" bIns="0" rtlCol="0"/>
                  <a:lstStyle/>
                  <a:p>
                    <a:endParaRPr sz="1200" dirty="0"/>
                  </a:p>
                </p:txBody>
              </p:sp>
              <p:sp>
                <p:nvSpPr>
                  <p:cNvPr id="319" name="object 36">
                    <a:extLst>
                      <a:ext uri="{FF2B5EF4-FFF2-40B4-BE49-F238E27FC236}">
                        <a16:creationId xmlns:a16="http://schemas.microsoft.com/office/drawing/2014/main" id="{2025AE71-3E56-1447-9626-9AA8975B5EFF}"/>
                      </a:ext>
                    </a:extLst>
                  </p:cNvPr>
                  <p:cNvSpPr/>
                  <p:nvPr/>
                </p:nvSpPr>
                <p:spPr>
                  <a:xfrm>
                    <a:off x="3045080" y="2686557"/>
                    <a:ext cx="85090" cy="74295"/>
                  </a:xfrm>
                  <a:custGeom>
                    <a:avLst/>
                    <a:gdLst/>
                    <a:ahLst/>
                    <a:cxnLst/>
                    <a:rect l="l" t="t" r="r" b="b"/>
                    <a:pathLst>
                      <a:path w="85089" h="74294">
                        <a:moveTo>
                          <a:pt x="84582" y="0"/>
                        </a:moveTo>
                        <a:lnTo>
                          <a:pt x="0" y="0"/>
                        </a:lnTo>
                        <a:lnTo>
                          <a:pt x="42672" y="73914"/>
                        </a:lnTo>
                        <a:lnTo>
                          <a:pt x="84582" y="0"/>
                        </a:lnTo>
                        <a:close/>
                      </a:path>
                    </a:pathLst>
                  </a:custGeom>
                  <a:solidFill>
                    <a:srgbClr val="FDFDFD"/>
                  </a:solidFill>
                </p:spPr>
                <p:txBody>
                  <a:bodyPr wrap="square" lIns="0" tIns="0" rIns="0" bIns="0" rtlCol="0"/>
                  <a:lstStyle/>
                  <a:p>
                    <a:endParaRPr sz="1200" dirty="0"/>
                  </a:p>
                </p:txBody>
              </p:sp>
            </p:grpSp>
            <p:grpSp>
              <p:nvGrpSpPr>
                <p:cNvPr id="303" name="object 37">
                  <a:extLst>
                    <a:ext uri="{FF2B5EF4-FFF2-40B4-BE49-F238E27FC236}">
                      <a16:creationId xmlns:a16="http://schemas.microsoft.com/office/drawing/2014/main" id="{F728FAB7-6071-6646-98B8-BD67C46C1D0F}"/>
                    </a:ext>
                  </a:extLst>
                </p:cNvPr>
                <p:cNvGrpSpPr/>
                <p:nvPr/>
              </p:nvGrpSpPr>
              <p:grpSpPr>
                <a:xfrm>
                  <a:off x="4576327" y="4006235"/>
                  <a:ext cx="85090" cy="212090"/>
                  <a:chOff x="3321686" y="2602738"/>
                  <a:chExt cx="85090" cy="212090"/>
                </a:xfrm>
              </p:grpSpPr>
              <p:sp>
                <p:nvSpPr>
                  <p:cNvPr id="316" name="object 38">
                    <a:extLst>
                      <a:ext uri="{FF2B5EF4-FFF2-40B4-BE49-F238E27FC236}">
                        <a16:creationId xmlns:a16="http://schemas.microsoft.com/office/drawing/2014/main" id="{5F35F3B8-1AEC-2246-8D4A-3B0935AB5146}"/>
                      </a:ext>
                    </a:extLst>
                  </p:cNvPr>
                  <p:cNvSpPr/>
                  <p:nvPr/>
                </p:nvSpPr>
                <p:spPr>
                  <a:xfrm>
                    <a:off x="3363596" y="2663698"/>
                    <a:ext cx="0" cy="151130"/>
                  </a:xfrm>
                  <a:custGeom>
                    <a:avLst/>
                    <a:gdLst/>
                    <a:ahLst/>
                    <a:cxnLst/>
                    <a:rect l="l" t="t" r="r" b="b"/>
                    <a:pathLst>
                      <a:path h="151130">
                        <a:moveTo>
                          <a:pt x="0" y="150875"/>
                        </a:moveTo>
                        <a:lnTo>
                          <a:pt x="0" y="0"/>
                        </a:lnTo>
                      </a:path>
                    </a:pathLst>
                  </a:custGeom>
                  <a:ln w="28346">
                    <a:solidFill>
                      <a:srgbClr val="FDFDFD"/>
                    </a:solidFill>
                  </a:ln>
                </p:spPr>
                <p:txBody>
                  <a:bodyPr wrap="square" lIns="0" tIns="0" rIns="0" bIns="0" rtlCol="0"/>
                  <a:lstStyle/>
                  <a:p>
                    <a:endParaRPr sz="1200" dirty="0"/>
                  </a:p>
                </p:txBody>
              </p:sp>
              <p:sp>
                <p:nvSpPr>
                  <p:cNvPr id="317" name="object 39">
                    <a:extLst>
                      <a:ext uri="{FF2B5EF4-FFF2-40B4-BE49-F238E27FC236}">
                        <a16:creationId xmlns:a16="http://schemas.microsoft.com/office/drawing/2014/main" id="{13C507F9-8DAC-9D4F-AB3A-3C20500CB6B9}"/>
                      </a:ext>
                    </a:extLst>
                  </p:cNvPr>
                  <p:cNvSpPr/>
                  <p:nvPr/>
                </p:nvSpPr>
                <p:spPr>
                  <a:xfrm>
                    <a:off x="3321686" y="2602738"/>
                    <a:ext cx="85090" cy="73660"/>
                  </a:xfrm>
                  <a:custGeom>
                    <a:avLst/>
                    <a:gdLst/>
                    <a:ahLst/>
                    <a:cxnLst/>
                    <a:rect l="l" t="t" r="r" b="b"/>
                    <a:pathLst>
                      <a:path w="85089" h="73660">
                        <a:moveTo>
                          <a:pt x="84582" y="73151"/>
                        </a:moveTo>
                        <a:lnTo>
                          <a:pt x="41910" y="0"/>
                        </a:lnTo>
                        <a:lnTo>
                          <a:pt x="0" y="73151"/>
                        </a:lnTo>
                        <a:lnTo>
                          <a:pt x="84582" y="73151"/>
                        </a:lnTo>
                        <a:close/>
                      </a:path>
                    </a:pathLst>
                  </a:custGeom>
                  <a:solidFill>
                    <a:srgbClr val="FDFDFD"/>
                  </a:solidFill>
                </p:spPr>
                <p:txBody>
                  <a:bodyPr wrap="square" lIns="0" tIns="0" rIns="0" bIns="0" rtlCol="0"/>
                  <a:lstStyle/>
                  <a:p>
                    <a:endParaRPr sz="1200" dirty="0"/>
                  </a:p>
                </p:txBody>
              </p:sp>
            </p:grpSp>
            <p:grpSp>
              <p:nvGrpSpPr>
                <p:cNvPr id="304" name="object 40">
                  <a:extLst>
                    <a:ext uri="{FF2B5EF4-FFF2-40B4-BE49-F238E27FC236}">
                      <a16:creationId xmlns:a16="http://schemas.microsoft.com/office/drawing/2014/main" id="{3C0E1F63-ACCD-1744-9DCC-A78DC99BC5FF}"/>
                    </a:ext>
                  </a:extLst>
                </p:cNvPr>
                <p:cNvGrpSpPr/>
                <p:nvPr/>
              </p:nvGrpSpPr>
              <p:grpSpPr>
                <a:xfrm>
                  <a:off x="4299721" y="4596785"/>
                  <a:ext cx="85090" cy="212344"/>
                  <a:chOff x="3045080" y="3193288"/>
                  <a:chExt cx="85090" cy="212344"/>
                </a:xfrm>
              </p:grpSpPr>
              <p:sp>
                <p:nvSpPr>
                  <p:cNvPr id="314" name="object 41">
                    <a:extLst>
                      <a:ext uri="{FF2B5EF4-FFF2-40B4-BE49-F238E27FC236}">
                        <a16:creationId xmlns:a16="http://schemas.microsoft.com/office/drawing/2014/main" id="{0AB5C46F-0EAC-274D-AA42-6CB30C81B0D9}"/>
                      </a:ext>
                    </a:extLst>
                  </p:cNvPr>
                  <p:cNvSpPr/>
                  <p:nvPr/>
                </p:nvSpPr>
                <p:spPr>
                  <a:xfrm>
                    <a:off x="3087752" y="3193288"/>
                    <a:ext cx="0" cy="151130"/>
                  </a:xfrm>
                  <a:custGeom>
                    <a:avLst/>
                    <a:gdLst/>
                    <a:ahLst/>
                    <a:cxnLst/>
                    <a:rect l="l" t="t" r="r" b="b"/>
                    <a:pathLst>
                      <a:path h="151129">
                        <a:moveTo>
                          <a:pt x="0" y="0"/>
                        </a:moveTo>
                        <a:lnTo>
                          <a:pt x="0" y="150876"/>
                        </a:lnTo>
                      </a:path>
                    </a:pathLst>
                  </a:custGeom>
                  <a:ln w="28346">
                    <a:solidFill>
                      <a:srgbClr val="FDFDFD"/>
                    </a:solidFill>
                  </a:ln>
                </p:spPr>
                <p:txBody>
                  <a:bodyPr wrap="square" lIns="0" tIns="0" rIns="0" bIns="0" rtlCol="0"/>
                  <a:lstStyle/>
                  <a:p>
                    <a:endParaRPr sz="1200" dirty="0"/>
                  </a:p>
                </p:txBody>
              </p:sp>
              <p:sp>
                <p:nvSpPr>
                  <p:cNvPr id="315" name="object 42">
                    <a:extLst>
                      <a:ext uri="{FF2B5EF4-FFF2-40B4-BE49-F238E27FC236}">
                        <a16:creationId xmlns:a16="http://schemas.microsoft.com/office/drawing/2014/main" id="{05EB257D-4893-9D4C-A6AC-0B72D2AECE87}"/>
                      </a:ext>
                    </a:extLst>
                  </p:cNvPr>
                  <p:cNvSpPr/>
                  <p:nvPr/>
                </p:nvSpPr>
                <p:spPr>
                  <a:xfrm>
                    <a:off x="3045080" y="3331972"/>
                    <a:ext cx="85090" cy="73660"/>
                  </a:xfrm>
                  <a:custGeom>
                    <a:avLst/>
                    <a:gdLst/>
                    <a:ahLst/>
                    <a:cxnLst/>
                    <a:rect l="l" t="t" r="r" b="b"/>
                    <a:pathLst>
                      <a:path w="85089" h="73660">
                        <a:moveTo>
                          <a:pt x="84582" y="0"/>
                        </a:moveTo>
                        <a:lnTo>
                          <a:pt x="0" y="0"/>
                        </a:lnTo>
                        <a:lnTo>
                          <a:pt x="42672" y="73152"/>
                        </a:lnTo>
                        <a:lnTo>
                          <a:pt x="84582" y="0"/>
                        </a:lnTo>
                        <a:close/>
                      </a:path>
                    </a:pathLst>
                  </a:custGeom>
                  <a:solidFill>
                    <a:srgbClr val="FDFDFD"/>
                  </a:solidFill>
                </p:spPr>
                <p:txBody>
                  <a:bodyPr wrap="square" lIns="0" tIns="0" rIns="0" bIns="0" rtlCol="0"/>
                  <a:lstStyle/>
                  <a:p>
                    <a:endParaRPr sz="1200" dirty="0"/>
                  </a:p>
                </p:txBody>
              </p:sp>
            </p:grpSp>
            <p:grpSp>
              <p:nvGrpSpPr>
                <p:cNvPr id="305" name="object 43">
                  <a:extLst>
                    <a:ext uri="{FF2B5EF4-FFF2-40B4-BE49-F238E27FC236}">
                      <a16:creationId xmlns:a16="http://schemas.microsoft.com/office/drawing/2014/main" id="{52AA1BDF-A5D3-4446-AF97-5374507378FD}"/>
                    </a:ext>
                  </a:extLst>
                </p:cNvPr>
                <p:cNvGrpSpPr/>
                <p:nvPr/>
              </p:nvGrpSpPr>
              <p:grpSpPr>
                <a:xfrm>
                  <a:off x="4576327" y="4641742"/>
                  <a:ext cx="85090" cy="212725"/>
                  <a:chOff x="3321686" y="3238245"/>
                  <a:chExt cx="85090" cy="212725"/>
                </a:xfrm>
              </p:grpSpPr>
              <p:sp>
                <p:nvSpPr>
                  <p:cNvPr id="312" name="object 44">
                    <a:extLst>
                      <a:ext uri="{FF2B5EF4-FFF2-40B4-BE49-F238E27FC236}">
                        <a16:creationId xmlns:a16="http://schemas.microsoft.com/office/drawing/2014/main" id="{37A3A57A-0434-E442-83A8-F822822FB9AC}"/>
                      </a:ext>
                    </a:extLst>
                  </p:cNvPr>
                  <p:cNvSpPr/>
                  <p:nvPr/>
                </p:nvSpPr>
                <p:spPr>
                  <a:xfrm>
                    <a:off x="3363596" y="3299205"/>
                    <a:ext cx="0" cy="151765"/>
                  </a:xfrm>
                  <a:custGeom>
                    <a:avLst/>
                    <a:gdLst/>
                    <a:ahLst/>
                    <a:cxnLst/>
                    <a:rect l="l" t="t" r="r" b="b"/>
                    <a:pathLst>
                      <a:path h="151764">
                        <a:moveTo>
                          <a:pt x="0" y="151637"/>
                        </a:moveTo>
                        <a:lnTo>
                          <a:pt x="0" y="0"/>
                        </a:lnTo>
                      </a:path>
                    </a:pathLst>
                  </a:custGeom>
                  <a:ln w="28346">
                    <a:solidFill>
                      <a:srgbClr val="FDFDFD"/>
                    </a:solidFill>
                  </a:ln>
                </p:spPr>
                <p:txBody>
                  <a:bodyPr wrap="square" lIns="0" tIns="0" rIns="0" bIns="0" rtlCol="0"/>
                  <a:lstStyle/>
                  <a:p>
                    <a:endParaRPr sz="1200" dirty="0"/>
                  </a:p>
                </p:txBody>
              </p:sp>
              <p:sp>
                <p:nvSpPr>
                  <p:cNvPr id="313" name="object 45">
                    <a:extLst>
                      <a:ext uri="{FF2B5EF4-FFF2-40B4-BE49-F238E27FC236}">
                        <a16:creationId xmlns:a16="http://schemas.microsoft.com/office/drawing/2014/main" id="{DB00C0E9-8239-0A4F-BAC9-9F4DBBBA9104}"/>
                      </a:ext>
                    </a:extLst>
                  </p:cNvPr>
                  <p:cNvSpPr/>
                  <p:nvPr/>
                </p:nvSpPr>
                <p:spPr>
                  <a:xfrm>
                    <a:off x="3321686" y="3238245"/>
                    <a:ext cx="85090" cy="74295"/>
                  </a:xfrm>
                  <a:custGeom>
                    <a:avLst/>
                    <a:gdLst/>
                    <a:ahLst/>
                    <a:cxnLst/>
                    <a:rect l="l" t="t" r="r" b="b"/>
                    <a:pathLst>
                      <a:path w="85089" h="74295">
                        <a:moveTo>
                          <a:pt x="84582" y="73913"/>
                        </a:moveTo>
                        <a:lnTo>
                          <a:pt x="41910" y="0"/>
                        </a:lnTo>
                        <a:lnTo>
                          <a:pt x="0" y="73913"/>
                        </a:lnTo>
                        <a:lnTo>
                          <a:pt x="84582" y="73913"/>
                        </a:lnTo>
                        <a:close/>
                      </a:path>
                    </a:pathLst>
                  </a:custGeom>
                  <a:solidFill>
                    <a:srgbClr val="FDFDFD"/>
                  </a:solidFill>
                </p:spPr>
                <p:txBody>
                  <a:bodyPr wrap="square" lIns="0" tIns="0" rIns="0" bIns="0" rtlCol="0"/>
                  <a:lstStyle/>
                  <a:p>
                    <a:endParaRPr sz="1200" dirty="0"/>
                  </a:p>
                </p:txBody>
              </p:sp>
            </p:grpSp>
            <p:grpSp>
              <p:nvGrpSpPr>
                <p:cNvPr id="306" name="object 46">
                  <a:extLst>
                    <a:ext uri="{FF2B5EF4-FFF2-40B4-BE49-F238E27FC236}">
                      <a16:creationId xmlns:a16="http://schemas.microsoft.com/office/drawing/2014/main" id="{1E49576F-9021-F74D-8088-540FE6A3D01E}"/>
                    </a:ext>
                  </a:extLst>
                </p:cNvPr>
                <p:cNvGrpSpPr/>
                <p:nvPr/>
              </p:nvGrpSpPr>
              <p:grpSpPr>
                <a:xfrm>
                  <a:off x="4299721" y="5239912"/>
                  <a:ext cx="85090" cy="212979"/>
                  <a:chOff x="3045080" y="3836415"/>
                  <a:chExt cx="85090" cy="212979"/>
                </a:xfrm>
              </p:grpSpPr>
              <p:sp>
                <p:nvSpPr>
                  <p:cNvPr id="310" name="object 47">
                    <a:extLst>
                      <a:ext uri="{FF2B5EF4-FFF2-40B4-BE49-F238E27FC236}">
                        <a16:creationId xmlns:a16="http://schemas.microsoft.com/office/drawing/2014/main" id="{DCBFCAA8-05BE-6D49-BA35-6B03135CE3A7}"/>
                      </a:ext>
                    </a:extLst>
                  </p:cNvPr>
                  <p:cNvSpPr/>
                  <p:nvPr/>
                </p:nvSpPr>
                <p:spPr>
                  <a:xfrm>
                    <a:off x="3087752" y="3836415"/>
                    <a:ext cx="0" cy="151765"/>
                  </a:xfrm>
                  <a:custGeom>
                    <a:avLst/>
                    <a:gdLst/>
                    <a:ahLst/>
                    <a:cxnLst/>
                    <a:rect l="l" t="t" r="r" b="b"/>
                    <a:pathLst>
                      <a:path h="151764">
                        <a:moveTo>
                          <a:pt x="0" y="0"/>
                        </a:moveTo>
                        <a:lnTo>
                          <a:pt x="0" y="151638"/>
                        </a:lnTo>
                      </a:path>
                    </a:pathLst>
                  </a:custGeom>
                  <a:ln w="28346">
                    <a:solidFill>
                      <a:srgbClr val="FDFDFD"/>
                    </a:solidFill>
                  </a:ln>
                </p:spPr>
                <p:txBody>
                  <a:bodyPr wrap="square" lIns="0" tIns="0" rIns="0" bIns="0" rtlCol="0"/>
                  <a:lstStyle/>
                  <a:p>
                    <a:endParaRPr sz="1200" dirty="0"/>
                  </a:p>
                </p:txBody>
              </p:sp>
              <p:sp>
                <p:nvSpPr>
                  <p:cNvPr id="311" name="object 48">
                    <a:extLst>
                      <a:ext uri="{FF2B5EF4-FFF2-40B4-BE49-F238E27FC236}">
                        <a16:creationId xmlns:a16="http://schemas.microsoft.com/office/drawing/2014/main" id="{F4F95470-8E59-7648-A532-3CCD662997F1}"/>
                      </a:ext>
                    </a:extLst>
                  </p:cNvPr>
                  <p:cNvSpPr/>
                  <p:nvPr/>
                </p:nvSpPr>
                <p:spPr>
                  <a:xfrm>
                    <a:off x="3045080" y="3975099"/>
                    <a:ext cx="85090" cy="74295"/>
                  </a:xfrm>
                  <a:custGeom>
                    <a:avLst/>
                    <a:gdLst/>
                    <a:ahLst/>
                    <a:cxnLst/>
                    <a:rect l="l" t="t" r="r" b="b"/>
                    <a:pathLst>
                      <a:path w="85089" h="74295">
                        <a:moveTo>
                          <a:pt x="84582" y="0"/>
                        </a:moveTo>
                        <a:lnTo>
                          <a:pt x="0" y="0"/>
                        </a:lnTo>
                        <a:lnTo>
                          <a:pt x="42672" y="73914"/>
                        </a:lnTo>
                        <a:lnTo>
                          <a:pt x="84582" y="0"/>
                        </a:lnTo>
                        <a:close/>
                      </a:path>
                    </a:pathLst>
                  </a:custGeom>
                  <a:solidFill>
                    <a:srgbClr val="FDFDFD"/>
                  </a:solidFill>
                </p:spPr>
                <p:txBody>
                  <a:bodyPr wrap="square" lIns="0" tIns="0" rIns="0" bIns="0" rtlCol="0"/>
                  <a:lstStyle/>
                  <a:p>
                    <a:endParaRPr sz="1200" dirty="0"/>
                  </a:p>
                </p:txBody>
              </p:sp>
            </p:grpSp>
            <p:grpSp>
              <p:nvGrpSpPr>
                <p:cNvPr id="307" name="object 49">
                  <a:extLst>
                    <a:ext uri="{FF2B5EF4-FFF2-40B4-BE49-F238E27FC236}">
                      <a16:creationId xmlns:a16="http://schemas.microsoft.com/office/drawing/2014/main" id="{D44CFB6A-A2EB-6B41-B1F4-B9322510D15F}"/>
                    </a:ext>
                  </a:extLst>
                </p:cNvPr>
                <p:cNvGrpSpPr/>
                <p:nvPr/>
              </p:nvGrpSpPr>
              <p:grpSpPr>
                <a:xfrm>
                  <a:off x="4576327" y="5284870"/>
                  <a:ext cx="85090" cy="212217"/>
                  <a:chOff x="3321686" y="3881373"/>
                  <a:chExt cx="85090" cy="212217"/>
                </a:xfrm>
              </p:grpSpPr>
              <p:sp>
                <p:nvSpPr>
                  <p:cNvPr id="308" name="object 50">
                    <a:extLst>
                      <a:ext uri="{FF2B5EF4-FFF2-40B4-BE49-F238E27FC236}">
                        <a16:creationId xmlns:a16="http://schemas.microsoft.com/office/drawing/2014/main" id="{DF5019E5-BAE6-9F45-B87E-9029B3D55AFD}"/>
                      </a:ext>
                    </a:extLst>
                  </p:cNvPr>
                  <p:cNvSpPr/>
                  <p:nvPr/>
                </p:nvSpPr>
                <p:spPr>
                  <a:xfrm>
                    <a:off x="3363596" y="3943095"/>
                    <a:ext cx="0" cy="150495"/>
                  </a:xfrm>
                  <a:custGeom>
                    <a:avLst/>
                    <a:gdLst/>
                    <a:ahLst/>
                    <a:cxnLst/>
                    <a:rect l="l" t="t" r="r" b="b"/>
                    <a:pathLst>
                      <a:path h="150495">
                        <a:moveTo>
                          <a:pt x="0" y="150113"/>
                        </a:moveTo>
                        <a:lnTo>
                          <a:pt x="0" y="0"/>
                        </a:lnTo>
                      </a:path>
                    </a:pathLst>
                  </a:custGeom>
                  <a:ln w="28346">
                    <a:solidFill>
                      <a:srgbClr val="FDFDFD"/>
                    </a:solidFill>
                  </a:ln>
                </p:spPr>
                <p:txBody>
                  <a:bodyPr wrap="square" lIns="0" tIns="0" rIns="0" bIns="0" rtlCol="0"/>
                  <a:lstStyle/>
                  <a:p>
                    <a:endParaRPr sz="1200" dirty="0"/>
                  </a:p>
                </p:txBody>
              </p:sp>
              <p:sp>
                <p:nvSpPr>
                  <p:cNvPr id="309" name="object 51">
                    <a:extLst>
                      <a:ext uri="{FF2B5EF4-FFF2-40B4-BE49-F238E27FC236}">
                        <a16:creationId xmlns:a16="http://schemas.microsoft.com/office/drawing/2014/main" id="{C820FAD9-A7AD-1A43-9070-ED94669E5297}"/>
                      </a:ext>
                    </a:extLst>
                  </p:cNvPr>
                  <p:cNvSpPr/>
                  <p:nvPr/>
                </p:nvSpPr>
                <p:spPr>
                  <a:xfrm>
                    <a:off x="3321686" y="3881373"/>
                    <a:ext cx="85090" cy="74295"/>
                  </a:xfrm>
                  <a:custGeom>
                    <a:avLst/>
                    <a:gdLst/>
                    <a:ahLst/>
                    <a:cxnLst/>
                    <a:rect l="l" t="t" r="r" b="b"/>
                    <a:pathLst>
                      <a:path w="85089" h="74295">
                        <a:moveTo>
                          <a:pt x="84582" y="73913"/>
                        </a:moveTo>
                        <a:lnTo>
                          <a:pt x="41910" y="0"/>
                        </a:lnTo>
                        <a:lnTo>
                          <a:pt x="0" y="73913"/>
                        </a:lnTo>
                        <a:lnTo>
                          <a:pt x="84582" y="73913"/>
                        </a:lnTo>
                        <a:close/>
                      </a:path>
                    </a:pathLst>
                  </a:custGeom>
                  <a:solidFill>
                    <a:srgbClr val="FDFDFD"/>
                  </a:solidFill>
                </p:spPr>
                <p:txBody>
                  <a:bodyPr wrap="square" lIns="0" tIns="0" rIns="0" bIns="0" rtlCol="0"/>
                  <a:lstStyle/>
                  <a:p>
                    <a:endParaRPr sz="1200" dirty="0"/>
                  </a:p>
                </p:txBody>
              </p:sp>
            </p:grpSp>
          </p:grpSp>
          <p:grpSp>
            <p:nvGrpSpPr>
              <p:cNvPr id="270" name="Group 269">
                <a:extLst>
                  <a:ext uri="{FF2B5EF4-FFF2-40B4-BE49-F238E27FC236}">
                    <a16:creationId xmlns:a16="http://schemas.microsoft.com/office/drawing/2014/main" id="{BB419A88-4129-A243-A1A5-85ADAF70F8B4}"/>
                  </a:ext>
                </a:extLst>
              </p:cNvPr>
              <p:cNvGrpSpPr/>
              <p:nvPr/>
            </p:nvGrpSpPr>
            <p:grpSpPr>
              <a:xfrm>
                <a:off x="5673607" y="3636664"/>
                <a:ext cx="1009396" cy="2187195"/>
                <a:chOff x="5673607" y="3636664"/>
                <a:chExt cx="1009396" cy="2187195"/>
              </a:xfrm>
            </p:grpSpPr>
            <p:sp>
              <p:nvSpPr>
                <p:cNvPr id="271" name="bg object 56">
                  <a:extLst>
                    <a:ext uri="{FF2B5EF4-FFF2-40B4-BE49-F238E27FC236}">
                      <a16:creationId xmlns:a16="http://schemas.microsoft.com/office/drawing/2014/main" id="{86E53C30-41CA-B14E-85CA-26860918E36D}"/>
                    </a:ext>
                  </a:extLst>
                </p:cNvPr>
                <p:cNvSpPr/>
                <p:nvPr/>
              </p:nvSpPr>
              <p:spPr>
                <a:xfrm>
                  <a:off x="5778763" y="4471055"/>
                  <a:ext cx="904240" cy="0"/>
                </a:xfrm>
                <a:custGeom>
                  <a:avLst/>
                  <a:gdLst/>
                  <a:ahLst/>
                  <a:cxnLst/>
                  <a:rect l="l" t="t" r="r" b="b"/>
                  <a:pathLst>
                    <a:path w="904239">
                      <a:moveTo>
                        <a:pt x="903731" y="0"/>
                      </a:moveTo>
                      <a:lnTo>
                        <a:pt x="0" y="0"/>
                      </a:lnTo>
                    </a:path>
                  </a:pathLst>
                </a:custGeom>
                <a:ln w="37553">
                  <a:solidFill>
                    <a:srgbClr val="1A283D"/>
                  </a:solidFill>
                </a:ln>
              </p:spPr>
              <p:txBody>
                <a:bodyPr wrap="square" lIns="0" tIns="0" rIns="0" bIns="0" rtlCol="0"/>
                <a:lstStyle/>
                <a:p>
                  <a:endParaRPr sz="1200" dirty="0"/>
                </a:p>
              </p:txBody>
            </p:sp>
            <p:sp>
              <p:nvSpPr>
                <p:cNvPr id="272" name="bg object 57">
                  <a:extLst>
                    <a:ext uri="{FF2B5EF4-FFF2-40B4-BE49-F238E27FC236}">
                      <a16:creationId xmlns:a16="http://schemas.microsoft.com/office/drawing/2014/main" id="{818010C0-B168-EB42-A669-9FBC34D470B2}"/>
                    </a:ext>
                  </a:extLst>
                </p:cNvPr>
                <p:cNvSpPr/>
                <p:nvPr/>
              </p:nvSpPr>
              <p:spPr>
                <a:xfrm>
                  <a:off x="5697229" y="4414667"/>
                  <a:ext cx="97790" cy="113664"/>
                </a:xfrm>
                <a:custGeom>
                  <a:avLst/>
                  <a:gdLst/>
                  <a:ahLst/>
                  <a:cxnLst/>
                  <a:rect l="l" t="t" r="r" b="b"/>
                  <a:pathLst>
                    <a:path w="97789" h="113664">
                      <a:moveTo>
                        <a:pt x="97536" y="113538"/>
                      </a:moveTo>
                      <a:lnTo>
                        <a:pt x="97536" y="0"/>
                      </a:lnTo>
                      <a:lnTo>
                        <a:pt x="0" y="56388"/>
                      </a:lnTo>
                      <a:lnTo>
                        <a:pt x="97536" y="113538"/>
                      </a:lnTo>
                      <a:close/>
                    </a:path>
                  </a:pathLst>
                </a:custGeom>
                <a:solidFill>
                  <a:srgbClr val="1A283D"/>
                </a:solidFill>
              </p:spPr>
              <p:txBody>
                <a:bodyPr wrap="square" lIns="0" tIns="0" rIns="0" bIns="0" rtlCol="0"/>
                <a:lstStyle/>
                <a:p>
                  <a:endParaRPr sz="1200" dirty="0"/>
                </a:p>
              </p:txBody>
            </p:sp>
            <p:sp>
              <p:nvSpPr>
                <p:cNvPr id="273" name="bg object 58">
                  <a:extLst>
                    <a:ext uri="{FF2B5EF4-FFF2-40B4-BE49-F238E27FC236}">
                      <a16:creationId xmlns:a16="http://schemas.microsoft.com/office/drawing/2014/main" id="{2713480D-B80F-BC46-8596-1FB33214C00B}"/>
                    </a:ext>
                  </a:extLst>
                </p:cNvPr>
                <p:cNvSpPr/>
                <p:nvPr/>
              </p:nvSpPr>
              <p:spPr>
                <a:xfrm>
                  <a:off x="5673607" y="4326274"/>
                  <a:ext cx="893444" cy="0"/>
                </a:xfrm>
                <a:custGeom>
                  <a:avLst/>
                  <a:gdLst/>
                  <a:ahLst/>
                  <a:cxnLst/>
                  <a:rect l="l" t="t" r="r" b="b"/>
                  <a:pathLst>
                    <a:path w="893444">
                      <a:moveTo>
                        <a:pt x="0" y="0"/>
                      </a:moveTo>
                      <a:lnTo>
                        <a:pt x="32765" y="0"/>
                      </a:lnTo>
                    </a:path>
                    <a:path w="893444">
                      <a:moveTo>
                        <a:pt x="65531" y="0"/>
                      </a:moveTo>
                      <a:lnTo>
                        <a:pt x="99059" y="0"/>
                      </a:lnTo>
                    </a:path>
                    <a:path w="893444">
                      <a:moveTo>
                        <a:pt x="131825" y="0"/>
                      </a:moveTo>
                      <a:lnTo>
                        <a:pt x="165353" y="0"/>
                      </a:lnTo>
                    </a:path>
                    <a:path w="893444">
                      <a:moveTo>
                        <a:pt x="198120" y="0"/>
                      </a:moveTo>
                      <a:lnTo>
                        <a:pt x="230885" y="0"/>
                      </a:lnTo>
                    </a:path>
                    <a:path w="893444">
                      <a:moveTo>
                        <a:pt x="264414" y="0"/>
                      </a:moveTo>
                      <a:lnTo>
                        <a:pt x="297942" y="0"/>
                      </a:lnTo>
                    </a:path>
                    <a:path w="893444">
                      <a:moveTo>
                        <a:pt x="329946" y="0"/>
                      </a:moveTo>
                      <a:lnTo>
                        <a:pt x="363474" y="0"/>
                      </a:lnTo>
                    </a:path>
                    <a:path w="893444">
                      <a:moveTo>
                        <a:pt x="397002" y="0"/>
                      </a:moveTo>
                      <a:lnTo>
                        <a:pt x="429768" y="0"/>
                      </a:lnTo>
                    </a:path>
                    <a:path w="893444">
                      <a:moveTo>
                        <a:pt x="462534" y="0"/>
                      </a:moveTo>
                      <a:lnTo>
                        <a:pt x="496062" y="0"/>
                      </a:lnTo>
                    </a:path>
                    <a:path w="893444">
                      <a:moveTo>
                        <a:pt x="528828" y="0"/>
                      </a:moveTo>
                      <a:lnTo>
                        <a:pt x="562356" y="0"/>
                      </a:lnTo>
                    </a:path>
                    <a:path w="893444">
                      <a:moveTo>
                        <a:pt x="595122" y="0"/>
                      </a:moveTo>
                      <a:lnTo>
                        <a:pt x="627888" y="0"/>
                      </a:lnTo>
                    </a:path>
                    <a:path w="893444">
                      <a:moveTo>
                        <a:pt x="661416" y="0"/>
                      </a:moveTo>
                      <a:lnTo>
                        <a:pt x="694944" y="0"/>
                      </a:lnTo>
                    </a:path>
                    <a:path w="893444">
                      <a:moveTo>
                        <a:pt x="727710" y="0"/>
                      </a:moveTo>
                      <a:lnTo>
                        <a:pt x="760476" y="0"/>
                      </a:lnTo>
                    </a:path>
                    <a:path w="893444">
                      <a:moveTo>
                        <a:pt x="794004" y="0"/>
                      </a:moveTo>
                      <a:lnTo>
                        <a:pt x="826770" y="0"/>
                      </a:lnTo>
                    </a:path>
                    <a:path w="893444">
                      <a:moveTo>
                        <a:pt x="859536" y="0"/>
                      </a:moveTo>
                      <a:lnTo>
                        <a:pt x="893064" y="0"/>
                      </a:lnTo>
                    </a:path>
                  </a:pathLst>
                </a:custGeom>
                <a:ln w="37553">
                  <a:solidFill>
                    <a:srgbClr val="1A283D"/>
                  </a:solidFill>
                </a:ln>
              </p:spPr>
              <p:txBody>
                <a:bodyPr wrap="square" lIns="0" tIns="0" rIns="0" bIns="0" rtlCol="0"/>
                <a:lstStyle/>
                <a:p>
                  <a:endParaRPr sz="1200" dirty="0"/>
                </a:p>
              </p:txBody>
            </p:sp>
            <p:sp>
              <p:nvSpPr>
                <p:cNvPr id="274" name="bg object 60">
                  <a:extLst>
                    <a:ext uri="{FF2B5EF4-FFF2-40B4-BE49-F238E27FC236}">
                      <a16:creationId xmlns:a16="http://schemas.microsoft.com/office/drawing/2014/main" id="{E2E661DC-3B96-004B-8856-3CD4A03D0E5C}"/>
                    </a:ext>
                  </a:extLst>
                </p:cNvPr>
                <p:cNvSpPr/>
                <p:nvPr/>
              </p:nvSpPr>
              <p:spPr>
                <a:xfrm>
                  <a:off x="5778763" y="3837832"/>
                  <a:ext cx="904240" cy="0"/>
                </a:xfrm>
                <a:custGeom>
                  <a:avLst/>
                  <a:gdLst/>
                  <a:ahLst/>
                  <a:cxnLst/>
                  <a:rect l="l" t="t" r="r" b="b"/>
                  <a:pathLst>
                    <a:path w="904239">
                      <a:moveTo>
                        <a:pt x="903731" y="0"/>
                      </a:moveTo>
                      <a:lnTo>
                        <a:pt x="0" y="0"/>
                      </a:lnTo>
                    </a:path>
                  </a:pathLst>
                </a:custGeom>
                <a:ln w="37553">
                  <a:solidFill>
                    <a:srgbClr val="1A283D"/>
                  </a:solidFill>
                </a:ln>
              </p:spPr>
              <p:txBody>
                <a:bodyPr wrap="square" lIns="0" tIns="0" rIns="0" bIns="0" rtlCol="0"/>
                <a:lstStyle/>
                <a:p>
                  <a:endParaRPr sz="1200" dirty="0"/>
                </a:p>
              </p:txBody>
            </p:sp>
            <p:sp>
              <p:nvSpPr>
                <p:cNvPr id="275" name="bg object 61">
                  <a:extLst>
                    <a:ext uri="{FF2B5EF4-FFF2-40B4-BE49-F238E27FC236}">
                      <a16:creationId xmlns:a16="http://schemas.microsoft.com/office/drawing/2014/main" id="{D60A7A2F-1579-B442-8FAE-93AD9655CBC2}"/>
                    </a:ext>
                  </a:extLst>
                </p:cNvPr>
                <p:cNvSpPr/>
                <p:nvPr/>
              </p:nvSpPr>
              <p:spPr>
                <a:xfrm>
                  <a:off x="5697229" y="3780682"/>
                  <a:ext cx="97790" cy="113664"/>
                </a:xfrm>
                <a:custGeom>
                  <a:avLst/>
                  <a:gdLst/>
                  <a:ahLst/>
                  <a:cxnLst/>
                  <a:rect l="l" t="t" r="r" b="b"/>
                  <a:pathLst>
                    <a:path w="97789" h="113664">
                      <a:moveTo>
                        <a:pt x="97536" y="113538"/>
                      </a:moveTo>
                      <a:lnTo>
                        <a:pt x="97536" y="0"/>
                      </a:lnTo>
                      <a:lnTo>
                        <a:pt x="0" y="57150"/>
                      </a:lnTo>
                      <a:lnTo>
                        <a:pt x="97536" y="113538"/>
                      </a:lnTo>
                      <a:close/>
                    </a:path>
                  </a:pathLst>
                </a:custGeom>
                <a:solidFill>
                  <a:srgbClr val="1A283D"/>
                </a:solidFill>
              </p:spPr>
              <p:txBody>
                <a:bodyPr wrap="square" lIns="0" tIns="0" rIns="0" bIns="0" rtlCol="0"/>
                <a:lstStyle/>
                <a:p>
                  <a:endParaRPr sz="1200" dirty="0"/>
                </a:p>
              </p:txBody>
            </p:sp>
            <p:sp>
              <p:nvSpPr>
                <p:cNvPr id="276" name="bg object 62">
                  <a:extLst>
                    <a:ext uri="{FF2B5EF4-FFF2-40B4-BE49-F238E27FC236}">
                      <a16:creationId xmlns:a16="http://schemas.microsoft.com/office/drawing/2014/main" id="{DB42486C-38B7-8A4A-B239-48D2D94159B6}"/>
                    </a:ext>
                  </a:extLst>
                </p:cNvPr>
                <p:cNvSpPr/>
                <p:nvPr/>
              </p:nvSpPr>
              <p:spPr>
                <a:xfrm>
                  <a:off x="5673607" y="3693052"/>
                  <a:ext cx="893444" cy="0"/>
                </a:xfrm>
                <a:custGeom>
                  <a:avLst/>
                  <a:gdLst/>
                  <a:ahLst/>
                  <a:cxnLst/>
                  <a:rect l="l" t="t" r="r" b="b"/>
                  <a:pathLst>
                    <a:path w="893444">
                      <a:moveTo>
                        <a:pt x="0" y="0"/>
                      </a:moveTo>
                      <a:lnTo>
                        <a:pt x="32765" y="0"/>
                      </a:lnTo>
                    </a:path>
                    <a:path w="893444">
                      <a:moveTo>
                        <a:pt x="65531" y="0"/>
                      </a:moveTo>
                      <a:lnTo>
                        <a:pt x="99059" y="0"/>
                      </a:lnTo>
                    </a:path>
                    <a:path w="893444">
                      <a:moveTo>
                        <a:pt x="131825" y="0"/>
                      </a:moveTo>
                      <a:lnTo>
                        <a:pt x="165353" y="0"/>
                      </a:lnTo>
                    </a:path>
                    <a:path w="893444">
                      <a:moveTo>
                        <a:pt x="198120" y="0"/>
                      </a:moveTo>
                      <a:lnTo>
                        <a:pt x="230885" y="0"/>
                      </a:lnTo>
                    </a:path>
                    <a:path w="893444">
                      <a:moveTo>
                        <a:pt x="264414" y="0"/>
                      </a:moveTo>
                      <a:lnTo>
                        <a:pt x="297942" y="0"/>
                      </a:lnTo>
                    </a:path>
                    <a:path w="893444">
                      <a:moveTo>
                        <a:pt x="329946" y="0"/>
                      </a:moveTo>
                      <a:lnTo>
                        <a:pt x="363474" y="0"/>
                      </a:lnTo>
                    </a:path>
                    <a:path w="893444">
                      <a:moveTo>
                        <a:pt x="397002" y="0"/>
                      </a:moveTo>
                      <a:lnTo>
                        <a:pt x="429768" y="0"/>
                      </a:lnTo>
                    </a:path>
                    <a:path w="893444">
                      <a:moveTo>
                        <a:pt x="462534" y="0"/>
                      </a:moveTo>
                      <a:lnTo>
                        <a:pt x="496062" y="0"/>
                      </a:lnTo>
                    </a:path>
                    <a:path w="893444">
                      <a:moveTo>
                        <a:pt x="528828" y="0"/>
                      </a:moveTo>
                      <a:lnTo>
                        <a:pt x="562356" y="0"/>
                      </a:lnTo>
                    </a:path>
                    <a:path w="893444">
                      <a:moveTo>
                        <a:pt x="595122" y="0"/>
                      </a:moveTo>
                      <a:lnTo>
                        <a:pt x="627888" y="0"/>
                      </a:lnTo>
                    </a:path>
                    <a:path w="893444">
                      <a:moveTo>
                        <a:pt x="661416" y="0"/>
                      </a:moveTo>
                      <a:lnTo>
                        <a:pt x="694944" y="0"/>
                      </a:lnTo>
                    </a:path>
                    <a:path w="893444">
                      <a:moveTo>
                        <a:pt x="727710" y="0"/>
                      </a:moveTo>
                      <a:lnTo>
                        <a:pt x="760476" y="0"/>
                      </a:lnTo>
                    </a:path>
                    <a:path w="893444">
                      <a:moveTo>
                        <a:pt x="794004" y="0"/>
                      </a:moveTo>
                      <a:lnTo>
                        <a:pt x="826770" y="0"/>
                      </a:lnTo>
                    </a:path>
                    <a:path w="893444">
                      <a:moveTo>
                        <a:pt x="859536" y="0"/>
                      </a:moveTo>
                      <a:lnTo>
                        <a:pt x="893064" y="0"/>
                      </a:lnTo>
                    </a:path>
                  </a:pathLst>
                </a:custGeom>
                <a:ln w="37553">
                  <a:solidFill>
                    <a:srgbClr val="1A283D"/>
                  </a:solidFill>
                </a:ln>
              </p:spPr>
              <p:txBody>
                <a:bodyPr wrap="square" lIns="0" tIns="0" rIns="0" bIns="0" rtlCol="0"/>
                <a:lstStyle/>
                <a:p>
                  <a:endParaRPr sz="1200" dirty="0"/>
                </a:p>
              </p:txBody>
            </p:sp>
            <p:sp>
              <p:nvSpPr>
                <p:cNvPr id="277" name="bg object 64">
                  <a:extLst>
                    <a:ext uri="{FF2B5EF4-FFF2-40B4-BE49-F238E27FC236}">
                      <a16:creationId xmlns:a16="http://schemas.microsoft.com/office/drawing/2014/main" id="{5D284130-0A8C-7E41-8794-B29B1899A9BF}"/>
                    </a:ext>
                  </a:extLst>
                </p:cNvPr>
                <p:cNvSpPr/>
                <p:nvPr/>
              </p:nvSpPr>
              <p:spPr>
                <a:xfrm>
                  <a:off x="5778763" y="5123326"/>
                  <a:ext cx="904240" cy="0"/>
                </a:xfrm>
                <a:custGeom>
                  <a:avLst/>
                  <a:gdLst/>
                  <a:ahLst/>
                  <a:cxnLst/>
                  <a:rect l="l" t="t" r="r" b="b"/>
                  <a:pathLst>
                    <a:path w="904239">
                      <a:moveTo>
                        <a:pt x="903731" y="0"/>
                      </a:moveTo>
                      <a:lnTo>
                        <a:pt x="0" y="0"/>
                      </a:lnTo>
                    </a:path>
                  </a:pathLst>
                </a:custGeom>
                <a:ln w="37553">
                  <a:solidFill>
                    <a:srgbClr val="1A283D"/>
                  </a:solidFill>
                </a:ln>
              </p:spPr>
              <p:txBody>
                <a:bodyPr wrap="square" lIns="0" tIns="0" rIns="0" bIns="0" rtlCol="0"/>
                <a:lstStyle/>
                <a:p>
                  <a:endParaRPr sz="1200" dirty="0"/>
                </a:p>
              </p:txBody>
            </p:sp>
            <p:sp>
              <p:nvSpPr>
                <p:cNvPr id="278" name="bg object 65">
                  <a:extLst>
                    <a:ext uri="{FF2B5EF4-FFF2-40B4-BE49-F238E27FC236}">
                      <a16:creationId xmlns:a16="http://schemas.microsoft.com/office/drawing/2014/main" id="{EA0CEA60-CE86-4D47-A80E-B81F721693C0}"/>
                    </a:ext>
                  </a:extLst>
                </p:cNvPr>
                <p:cNvSpPr/>
                <p:nvPr/>
              </p:nvSpPr>
              <p:spPr>
                <a:xfrm>
                  <a:off x="5697229" y="5066176"/>
                  <a:ext cx="97790" cy="113664"/>
                </a:xfrm>
                <a:custGeom>
                  <a:avLst/>
                  <a:gdLst/>
                  <a:ahLst/>
                  <a:cxnLst/>
                  <a:rect l="l" t="t" r="r" b="b"/>
                  <a:pathLst>
                    <a:path w="97789" h="113664">
                      <a:moveTo>
                        <a:pt x="97536" y="113538"/>
                      </a:moveTo>
                      <a:lnTo>
                        <a:pt x="97536" y="0"/>
                      </a:lnTo>
                      <a:lnTo>
                        <a:pt x="0" y="57150"/>
                      </a:lnTo>
                      <a:lnTo>
                        <a:pt x="97536" y="113538"/>
                      </a:lnTo>
                      <a:close/>
                    </a:path>
                  </a:pathLst>
                </a:custGeom>
                <a:solidFill>
                  <a:srgbClr val="1A283D"/>
                </a:solidFill>
              </p:spPr>
              <p:txBody>
                <a:bodyPr wrap="square" lIns="0" tIns="0" rIns="0" bIns="0" rtlCol="0"/>
                <a:lstStyle/>
                <a:p>
                  <a:endParaRPr sz="1200" dirty="0"/>
                </a:p>
              </p:txBody>
            </p:sp>
            <p:sp>
              <p:nvSpPr>
                <p:cNvPr id="279" name="bg object 66">
                  <a:extLst>
                    <a:ext uri="{FF2B5EF4-FFF2-40B4-BE49-F238E27FC236}">
                      <a16:creationId xmlns:a16="http://schemas.microsoft.com/office/drawing/2014/main" id="{F5D77E8F-BFB9-FB45-9F16-5E97E0A246C1}"/>
                    </a:ext>
                  </a:extLst>
                </p:cNvPr>
                <p:cNvSpPr/>
                <p:nvPr/>
              </p:nvSpPr>
              <p:spPr>
                <a:xfrm>
                  <a:off x="5673607" y="4978546"/>
                  <a:ext cx="893444" cy="0"/>
                </a:xfrm>
                <a:custGeom>
                  <a:avLst/>
                  <a:gdLst/>
                  <a:ahLst/>
                  <a:cxnLst/>
                  <a:rect l="l" t="t" r="r" b="b"/>
                  <a:pathLst>
                    <a:path w="893444">
                      <a:moveTo>
                        <a:pt x="0" y="0"/>
                      </a:moveTo>
                      <a:lnTo>
                        <a:pt x="32765" y="0"/>
                      </a:lnTo>
                    </a:path>
                    <a:path w="893444">
                      <a:moveTo>
                        <a:pt x="65531" y="0"/>
                      </a:moveTo>
                      <a:lnTo>
                        <a:pt x="99059" y="0"/>
                      </a:lnTo>
                    </a:path>
                    <a:path w="893444">
                      <a:moveTo>
                        <a:pt x="131825" y="0"/>
                      </a:moveTo>
                      <a:lnTo>
                        <a:pt x="165353" y="0"/>
                      </a:lnTo>
                    </a:path>
                    <a:path w="893444">
                      <a:moveTo>
                        <a:pt x="198120" y="0"/>
                      </a:moveTo>
                      <a:lnTo>
                        <a:pt x="230885" y="0"/>
                      </a:lnTo>
                    </a:path>
                    <a:path w="893444">
                      <a:moveTo>
                        <a:pt x="264414" y="0"/>
                      </a:moveTo>
                      <a:lnTo>
                        <a:pt x="297942" y="0"/>
                      </a:lnTo>
                    </a:path>
                    <a:path w="893444">
                      <a:moveTo>
                        <a:pt x="329946" y="0"/>
                      </a:moveTo>
                      <a:lnTo>
                        <a:pt x="363474" y="0"/>
                      </a:lnTo>
                    </a:path>
                    <a:path w="893444">
                      <a:moveTo>
                        <a:pt x="397002" y="0"/>
                      </a:moveTo>
                      <a:lnTo>
                        <a:pt x="429768" y="0"/>
                      </a:lnTo>
                    </a:path>
                    <a:path w="893444">
                      <a:moveTo>
                        <a:pt x="462534" y="0"/>
                      </a:moveTo>
                      <a:lnTo>
                        <a:pt x="496062" y="0"/>
                      </a:lnTo>
                    </a:path>
                    <a:path w="893444">
                      <a:moveTo>
                        <a:pt x="528828" y="0"/>
                      </a:moveTo>
                      <a:lnTo>
                        <a:pt x="562356" y="0"/>
                      </a:lnTo>
                    </a:path>
                    <a:path w="893444">
                      <a:moveTo>
                        <a:pt x="595122" y="0"/>
                      </a:moveTo>
                      <a:lnTo>
                        <a:pt x="627888" y="0"/>
                      </a:lnTo>
                    </a:path>
                    <a:path w="893444">
                      <a:moveTo>
                        <a:pt x="661416" y="0"/>
                      </a:moveTo>
                      <a:lnTo>
                        <a:pt x="694944" y="0"/>
                      </a:lnTo>
                    </a:path>
                    <a:path w="893444">
                      <a:moveTo>
                        <a:pt x="727710" y="0"/>
                      </a:moveTo>
                      <a:lnTo>
                        <a:pt x="760476" y="0"/>
                      </a:lnTo>
                    </a:path>
                    <a:path w="893444">
                      <a:moveTo>
                        <a:pt x="794004" y="0"/>
                      </a:moveTo>
                      <a:lnTo>
                        <a:pt x="826770" y="0"/>
                      </a:lnTo>
                    </a:path>
                    <a:path w="893444">
                      <a:moveTo>
                        <a:pt x="859536" y="0"/>
                      </a:moveTo>
                      <a:lnTo>
                        <a:pt x="893064" y="0"/>
                      </a:lnTo>
                    </a:path>
                  </a:pathLst>
                </a:custGeom>
                <a:ln w="37553">
                  <a:solidFill>
                    <a:srgbClr val="1A283D"/>
                  </a:solidFill>
                </a:ln>
              </p:spPr>
              <p:txBody>
                <a:bodyPr wrap="square" lIns="0" tIns="0" rIns="0" bIns="0" rtlCol="0"/>
                <a:lstStyle/>
                <a:p>
                  <a:endParaRPr sz="1200" dirty="0"/>
                </a:p>
              </p:txBody>
            </p:sp>
            <p:sp>
              <p:nvSpPr>
                <p:cNvPr id="280" name="bg object 68">
                  <a:extLst>
                    <a:ext uri="{FF2B5EF4-FFF2-40B4-BE49-F238E27FC236}">
                      <a16:creationId xmlns:a16="http://schemas.microsoft.com/office/drawing/2014/main" id="{D112C848-F2A8-2E4E-A518-5DCF357937BD}"/>
                    </a:ext>
                  </a:extLst>
                </p:cNvPr>
                <p:cNvSpPr/>
                <p:nvPr/>
              </p:nvSpPr>
              <p:spPr>
                <a:xfrm>
                  <a:off x="5778763" y="5766455"/>
                  <a:ext cx="904240" cy="0"/>
                </a:xfrm>
                <a:custGeom>
                  <a:avLst/>
                  <a:gdLst/>
                  <a:ahLst/>
                  <a:cxnLst/>
                  <a:rect l="l" t="t" r="r" b="b"/>
                  <a:pathLst>
                    <a:path w="904239">
                      <a:moveTo>
                        <a:pt x="903731" y="0"/>
                      </a:moveTo>
                      <a:lnTo>
                        <a:pt x="0" y="0"/>
                      </a:lnTo>
                    </a:path>
                  </a:pathLst>
                </a:custGeom>
                <a:ln w="37553">
                  <a:solidFill>
                    <a:srgbClr val="1A283D"/>
                  </a:solidFill>
                </a:ln>
              </p:spPr>
              <p:txBody>
                <a:bodyPr wrap="square" lIns="0" tIns="0" rIns="0" bIns="0" rtlCol="0"/>
                <a:lstStyle/>
                <a:p>
                  <a:endParaRPr sz="1200" dirty="0"/>
                </a:p>
              </p:txBody>
            </p:sp>
            <p:sp>
              <p:nvSpPr>
                <p:cNvPr id="281" name="bg object 69">
                  <a:extLst>
                    <a:ext uri="{FF2B5EF4-FFF2-40B4-BE49-F238E27FC236}">
                      <a16:creationId xmlns:a16="http://schemas.microsoft.com/office/drawing/2014/main" id="{A0FEC0DC-A768-E54D-BB92-5FB29B6DC8F3}"/>
                    </a:ext>
                  </a:extLst>
                </p:cNvPr>
                <p:cNvSpPr/>
                <p:nvPr/>
              </p:nvSpPr>
              <p:spPr>
                <a:xfrm>
                  <a:off x="5697229" y="5710829"/>
                  <a:ext cx="97790" cy="113030"/>
                </a:xfrm>
                <a:custGeom>
                  <a:avLst/>
                  <a:gdLst/>
                  <a:ahLst/>
                  <a:cxnLst/>
                  <a:rect l="l" t="t" r="r" b="b"/>
                  <a:pathLst>
                    <a:path w="97789" h="113029">
                      <a:moveTo>
                        <a:pt x="97536" y="112776"/>
                      </a:moveTo>
                      <a:lnTo>
                        <a:pt x="97536" y="0"/>
                      </a:lnTo>
                      <a:lnTo>
                        <a:pt x="0" y="55626"/>
                      </a:lnTo>
                      <a:lnTo>
                        <a:pt x="97536" y="112776"/>
                      </a:lnTo>
                      <a:close/>
                    </a:path>
                  </a:pathLst>
                </a:custGeom>
                <a:solidFill>
                  <a:srgbClr val="1A283D"/>
                </a:solidFill>
              </p:spPr>
              <p:txBody>
                <a:bodyPr wrap="square" lIns="0" tIns="0" rIns="0" bIns="0" rtlCol="0"/>
                <a:lstStyle/>
                <a:p>
                  <a:endParaRPr sz="1200" dirty="0"/>
                </a:p>
              </p:txBody>
            </p:sp>
            <p:sp>
              <p:nvSpPr>
                <p:cNvPr id="282" name="bg object 70">
                  <a:extLst>
                    <a:ext uri="{FF2B5EF4-FFF2-40B4-BE49-F238E27FC236}">
                      <a16:creationId xmlns:a16="http://schemas.microsoft.com/office/drawing/2014/main" id="{90372964-3A5C-1C4E-8CB2-3BB5EAE5B9F6}"/>
                    </a:ext>
                  </a:extLst>
                </p:cNvPr>
                <p:cNvSpPr/>
                <p:nvPr/>
              </p:nvSpPr>
              <p:spPr>
                <a:xfrm>
                  <a:off x="5673607" y="5622437"/>
                  <a:ext cx="893444" cy="0"/>
                </a:xfrm>
                <a:custGeom>
                  <a:avLst/>
                  <a:gdLst/>
                  <a:ahLst/>
                  <a:cxnLst/>
                  <a:rect l="l" t="t" r="r" b="b"/>
                  <a:pathLst>
                    <a:path w="893444">
                      <a:moveTo>
                        <a:pt x="0" y="0"/>
                      </a:moveTo>
                      <a:lnTo>
                        <a:pt x="32765" y="0"/>
                      </a:lnTo>
                    </a:path>
                    <a:path w="893444">
                      <a:moveTo>
                        <a:pt x="65531" y="0"/>
                      </a:moveTo>
                      <a:lnTo>
                        <a:pt x="99059" y="0"/>
                      </a:lnTo>
                    </a:path>
                    <a:path w="893444">
                      <a:moveTo>
                        <a:pt x="131825" y="0"/>
                      </a:moveTo>
                      <a:lnTo>
                        <a:pt x="165353" y="0"/>
                      </a:lnTo>
                    </a:path>
                    <a:path w="893444">
                      <a:moveTo>
                        <a:pt x="198120" y="0"/>
                      </a:moveTo>
                      <a:lnTo>
                        <a:pt x="230885" y="0"/>
                      </a:lnTo>
                    </a:path>
                    <a:path w="893444">
                      <a:moveTo>
                        <a:pt x="264414" y="0"/>
                      </a:moveTo>
                      <a:lnTo>
                        <a:pt x="297942" y="0"/>
                      </a:lnTo>
                    </a:path>
                    <a:path w="893444">
                      <a:moveTo>
                        <a:pt x="329946" y="0"/>
                      </a:moveTo>
                      <a:lnTo>
                        <a:pt x="363474" y="0"/>
                      </a:lnTo>
                    </a:path>
                    <a:path w="893444">
                      <a:moveTo>
                        <a:pt x="397002" y="0"/>
                      </a:moveTo>
                      <a:lnTo>
                        <a:pt x="429768" y="0"/>
                      </a:lnTo>
                    </a:path>
                    <a:path w="893444">
                      <a:moveTo>
                        <a:pt x="462534" y="0"/>
                      </a:moveTo>
                      <a:lnTo>
                        <a:pt x="496062" y="0"/>
                      </a:lnTo>
                    </a:path>
                    <a:path w="893444">
                      <a:moveTo>
                        <a:pt x="528828" y="0"/>
                      </a:moveTo>
                      <a:lnTo>
                        <a:pt x="562356" y="0"/>
                      </a:lnTo>
                    </a:path>
                    <a:path w="893444">
                      <a:moveTo>
                        <a:pt x="595122" y="0"/>
                      </a:moveTo>
                      <a:lnTo>
                        <a:pt x="627888" y="0"/>
                      </a:lnTo>
                    </a:path>
                    <a:path w="893444">
                      <a:moveTo>
                        <a:pt x="661416" y="0"/>
                      </a:moveTo>
                      <a:lnTo>
                        <a:pt x="694944" y="0"/>
                      </a:lnTo>
                    </a:path>
                    <a:path w="893444">
                      <a:moveTo>
                        <a:pt x="727710" y="0"/>
                      </a:moveTo>
                      <a:lnTo>
                        <a:pt x="760476" y="0"/>
                      </a:lnTo>
                    </a:path>
                    <a:path w="893444">
                      <a:moveTo>
                        <a:pt x="794004" y="0"/>
                      </a:moveTo>
                      <a:lnTo>
                        <a:pt x="826770" y="0"/>
                      </a:lnTo>
                    </a:path>
                    <a:path w="893444">
                      <a:moveTo>
                        <a:pt x="859536" y="0"/>
                      </a:moveTo>
                      <a:lnTo>
                        <a:pt x="893064" y="0"/>
                      </a:lnTo>
                    </a:path>
                  </a:pathLst>
                </a:custGeom>
                <a:ln w="37553">
                  <a:solidFill>
                    <a:srgbClr val="1A283D"/>
                  </a:solidFill>
                </a:ln>
              </p:spPr>
              <p:txBody>
                <a:bodyPr wrap="square" lIns="0" tIns="0" rIns="0" bIns="0" rtlCol="0"/>
                <a:lstStyle/>
                <a:p>
                  <a:endParaRPr sz="1200" dirty="0"/>
                </a:p>
              </p:txBody>
            </p:sp>
            <p:sp>
              <p:nvSpPr>
                <p:cNvPr id="283" name="bg object 59">
                  <a:extLst>
                    <a:ext uri="{FF2B5EF4-FFF2-40B4-BE49-F238E27FC236}">
                      <a16:creationId xmlns:a16="http://schemas.microsoft.com/office/drawing/2014/main" id="{D0A8A7E8-59FB-0543-89F0-D0729CBCCFA6}"/>
                    </a:ext>
                  </a:extLst>
                </p:cNvPr>
                <p:cNvSpPr/>
                <p:nvPr/>
              </p:nvSpPr>
              <p:spPr>
                <a:xfrm>
                  <a:off x="6561337" y="4270648"/>
                  <a:ext cx="97790" cy="113030"/>
                </a:xfrm>
                <a:custGeom>
                  <a:avLst/>
                  <a:gdLst/>
                  <a:ahLst/>
                  <a:cxnLst/>
                  <a:rect l="l" t="t" r="r" b="b"/>
                  <a:pathLst>
                    <a:path w="97789" h="113030">
                      <a:moveTo>
                        <a:pt x="97536" y="55625"/>
                      </a:moveTo>
                      <a:lnTo>
                        <a:pt x="0" y="0"/>
                      </a:lnTo>
                      <a:lnTo>
                        <a:pt x="0" y="112775"/>
                      </a:lnTo>
                      <a:lnTo>
                        <a:pt x="97536" y="55625"/>
                      </a:lnTo>
                      <a:close/>
                    </a:path>
                  </a:pathLst>
                </a:custGeom>
                <a:solidFill>
                  <a:srgbClr val="1A283D"/>
                </a:solidFill>
              </p:spPr>
              <p:txBody>
                <a:bodyPr wrap="square" lIns="0" tIns="0" rIns="0" bIns="0" rtlCol="0"/>
                <a:lstStyle/>
                <a:p>
                  <a:endParaRPr sz="1200" dirty="0"/>
                </a:p>
              </p:txBody>
            </p:sp>
            <p:sp>
              <p:nvSpPr>
                <p:cNvPr id="284" name="bg object 63">
                  <a:extLst>
                    <a:ext uri="{FF2B5EF4-FFF2-40B4-BE49-F238E27FC236}">
                      <a16:creationId xmlns:a16="http://schemas.microsoft.com/office/drawing/2014/main" id="{A9031007-C95A-1D43-A8AD-6876B75F2150}"/>
                    </a:ext>
                  </a:extLst>
                </p:cNvPr>
                <p:cNvSpPr/>
                <p:nvPr/>
              </p:nvSpPr>
              <p:spPr>
                <a:xfrm>
                  <a:off x="6561337" y="3636664"/>
                  <a:ext cx="97790" cy="113030"/>
                </a:xfrm>
                <a:custGeom>
                  <a:avLst/>
                  <a:gdLst/>
                  <a:ahLst/>
                  <a:cxnLst/>
                  <a:rect l="l" t="t" r="r" b="b"/>
                  <a:pathLst>
                    <a:path w="97789" h="113030">
                      <a:moveTo>
                        <a:pt x="97536" y="56387"/>
                      </a:moveTo>
                      <a:lnTo>
                        <a:pt x="0" y="0"/>
                      </a:lnTo>
                      <a:lnTo>
                        <a:pt x="0" y="112775"/>
                      </a:lnTo>
                      <a:lnTo>
                        <a:pt x="97536" y="56387"/>
                      </a:lnTo>
                      <a:close/>
                    </a:path>
                  </a:pathLst>
                </a:custGeom>
                <a:solidFill>
                  <a:srgbClr val="1A283D"/>
                </a:solidFill>
              </p:spPr>
              <p:txBody>
                <a:bodyPr wrap="square" lIns="0" tIns="0" rIns="0" bIns="0" rtlCol="0"/>
                <a:lstStyle/>
                <a:p>
                  <a:endParaRPr sz="1200" dirty="0"/>
                </a:p>
              </p:txBody>
            </p:sp>
            <p:sp>
              <p:nvSpPr>
                <p:cNvPr id="285" name="bg object 67">
                  <a:extLst>
                    <a:ext uri="{FF2B5EF4-FFF2-40B4-BE49-F238E27FC236}">
                      <a16:creationId xmlns:a16="http://schemas.microsoft.com/office/drawing/2014/main" id="{F0DDA071-B97C-5E48-B98A-F8BE84300A45}"/>
                    </a:ext>
                  </a:extLst>
                </p:cNvPr>
                <p:cNvSpPr/>
                <p:nvPr/>
              </p:nvSpPr>
              <p:spPr>
                <a:xfrm>
                  <a:off x="6561337" y="4922158"/>
                  <a:ext cx="97790" cy="113030"/>
                </a:xfrm>
                <a:custGeom>
                  <a:avLst/>
                  <a:gdLst/>
                  <a:ahLst/>
                  <a:cxnLst/>
                  <a:rect l="l" t="t" r="r" b="b"/>
                  <a:pathLst>
                    <a:path w="97789" h="113029">
                      <a:moveTo>
                        <a:pt x="97536" y="56387"/>
                      </a:moveTo>
                      <a:lnTo>
                        <a:pt x="0" y="0"/>
                      </a:lnTo>
                      <a:lnTo>
                        <a:pt x="0" y="112775"/>
                      </a:lnTo>
                      <a:lnTo>
                        <a:pt x="97536" y="56387"/>
                      </a:lnTo>
                      <a:close/>
                    </a:path>
                  </a:pathLst>
                </a:custGeom>
                <a:solidFill>
                  <a:srgbClr val="1A283D"/>
                </a:solidFill>
              </p:spPr>
              <p:txBody>
                <a:bodyPr wrap="square" lIns="0" tIns="0" rIns="0" bIns="0" rtlCol="0"/>
                <a:lstStyle/>
                <a:p>
                  <a:endParaRPr sz="1200" dirty="0"/>
                </a:p>
              </p:txBody>
            </p:sp>
            <p:sp>
              <p:nvSpPr>
                <p:cNvPr id="286" name="bg object 71">
                  <a:extLst>
                    <a:ext uri="{FF2B5EF4-FFF2-40B4-BE49-F238E27FC236}">
                      <a16:creationId xmlns:a16="http://schemas.microsoft.com/office/drawing/2014/main" id="{97BE3C51-B7AB-CC4C-87B8-12C399C08C7C}"/>
                    </a:ext>
                  </a:extLst>
                </p:cNvPr>
                <p:cNvSpPr/>
                <p:nvPr/>
              </p:nvSpPr>
              <p:spPr>
                <a:xfrm>
                  <a:off x="6561337" y="5566049"/>
                  <a:ext cx="97790" cy="113030"/>
                </a:xfrm>
                <a:custGeom>
                  <a:avLst/>
                  <a:gdLst/>
                  <a:ahLst/>
                  <a:cxnLst/>
                  <a:rect l="l" t="t" r="r" b="b"/>
                  <a:pathLst>
                    <a:path w="97789" h="113029">
                      <a:moveTo>
                        <a:pt x="97536" y="56387"/>
                      </a:moveTo>
                      <a:lnTo>
                        <a:pt x="0" y="0"/>
                      </a:lnTo>
                      <a:lnTo>
                        <a:pt x="0" y="112775"/>
                      </a:lnTo>
                      <a:lnTo>
                        <a:pt x="97536" y="56387"/>
                      </a:lnTo>
                      <a:close/>
                    </a:path>
                  </a:pathLst>
                </a:custGeom>
                <a:solidFill>
                  <a:srgbClr val="1A283D"/>
                </a:solidFill>
              </p:spPr>
              <p:txBody>
                <a:bodyPr wrap="square" lIns="0" tIns="0" rIns="0" bIns="0" rtlCol="0"/>
                <a:lstStyle/>
                <a:p>
                  <a:endParaRPr sz="1200" dirty="0"/>
                </a:p>
              </p:txBody>
            </p:sp>
          </p:grpSp>
        </p:grpSp>
        <p:grpSp>
          <p:nvGrpSpPr>
            <p:cNvPr id="141" name="Group 140">
              <a:extLst>
                <a:ext uri="{FF2B5EF4-FFF2-40B4-BE49-F238E27FC236}">
                  <a16:creationId xmlns:a16="http://schemas.microsoft.com/office/drawing/2014/main" id="{104195D4-5A86-CA4A-88C5-B9FC2F72B524}"/>
                </a:ext>
              </a:extLst>
            </p:cNvPr>
            <p:cNvGrpSpPr/>
            <p:nvPr/>
          </p:nvGrpSpPr>
          <p:grpSpPr>
            <a:xfrm>
              <a:off x="6685543" y="2964580"/>
              <a:ext cx="2382520" cy="4166207"/>
              <a:chOff x="6685543" y="2964580"/>
              <a:chExt cx="2382520" cy="4166207"/>
            </a:xfrm>
          </p:grpSpPr>
          <p:sp>
            <p:nvSpPr>
              <p:cNvPr id="240" name="bg object 22">
                <a:extLst>
                  <a:ext uri="{FF2B5EF4-FFF2-40B4-BE49-F238E27FC236}">
                    <a16:creationId xmlns:a16="http://schemas.microsoft.com/office/drawing/2014/main" id="{DCCCB792-DC3E-0648-B7F9-45D67B6BFFCF}"/>
                  </a:ext>
                </a:extLst>
              </p:cNvPr>
              <p:cNvSpPr/>
              <p:nvPr/>
            </p:nvSpPr>
            <p:spPr>
              <a:xfrm>
                <a:off x="6685543" y="2964580"/>
                <a:ext cx="2382520" cy="3240405"/>
              </a:xfrm>
              <a:custGeom>
                <a:avLst/>
                <a:gdLst/>
                <a:ahLst/>
                <a:cxnLst/>
                <a:rect l="l" t="t" r="r" b="b"/>
                <a:pathLst>
                  <a:path w="2382520" h="3240404">
                    <a:moveTo>
                      <a:pt x="2382012" y="3071622"/>
                    </a:moveTo>
                    <a:lnTo>
                      <a:pt x="2382012" y="168401"/>
                    </a:lnTo>
                    <a:lnTo>
                      <a:pt x="2375990" y="123648"/>
                    </a:lnTo>
                    <a:lnTo>
                      <a:pt x="2358982" y="83424"/>
                    </a:lnTo>
                    <a:lnTo>
                      <a:pt x="2332577" y="49339"/>
                    </a:lnTo>
                    <a:lnTo>
                      <a:pt x="2298361" y="23001"/>
                    </a:lnTo>
                    <a:lnTo>
                      <a:pt x="2257922" y="6018"/>
                    </a:lnTo>
                    <a:lnTo>
                      <a:pt x="2212847" y="0"/>
                    </a:lnTo>
                    <a:lnTo>
                      <a:pt x="167639" y="0"/>
                    </a:lnTo>
                    <a:lnTo>
                      <a:pt x="122943" y="6018"/>
                    </a:lnTo>
                    <a:lnTo>
                      <a:pt x="82860" y="23001"/>
                    </a:lnTo>
                    <a:lnTo>
                      <a:pt x="48958" y="49339"/>
                    </a:lnTo>
                    <a:lnTo>
                      <a:pt x="22803" y="83424"/>
                    </a:lnTo>
                    <a:lnTo>
                      <a:pt x="5961" y="123648"/>
                    </a:lnTo>
                    <a:lnTo>
                      <a:pt x="0" y="168401"/>
                    </a:lnTo>
                    <a:lnTo>
                      <a:pt x="0" y="3071622"/>
                    </a:lnTo>
                    <a:lnTo>
                      <a:pt x="5961" y="3116375"/>
                    </a:lnTo>
                    <a:lnTo>
                      <a:pt x="22803" y="3156599"/>
                    </a:lnTo>
                    <a:lnTo>
                      <a:pt x="48958" y="3190684"/>
                    </a:lnTo>
                    <a:lnTo>
                      <a:pt x="82860" y="3217022"/>
                    </a:lnTo>
                    <a:lnTo>
                      <a:pt x="122943" y="3234005"/>
                    </a:lnTo>
                    <a:lnTo>
                      <a:pt x="167640" y="3240024"/>
                    </a:lnTo>
                    <a:lnTo>
                      <a:pt x="2212848" y="3240024"/>
                    </a:lnTo>
                    <a:lnTo>
                      <a:pt x="2257922" y="3234005"/>
                    </a:lnTo>
                    <a:lnTo>
                      <a:pt x="2298361" y="3217022"/>
                    </a:lnTo>
                    <a:lnTo>
                      <a:pt x="2332577" y="3190684"/>
                    </a:lnTo>
                    <a:lnTo>
                      <a:pt x="2358982" y="3156599"/>
                    </a:lnTo>
                    <a:lnTo>
                      <a:pt x="2375990" y="3116375"/>
                    </a:lnTo>
                    <a:lnTo>
                      <a:pt x="2382012" y="3071622"/>
                    </a:lnTo>
                    <a:close/>
                  </a:path>
                </a:pathLst>
              </a:custGeom>
              <a:solidFill>
                <a:srgbClr val="1A283D"/>
              </a:solidFill>
            </p:spPr>
            <p:txBody>
              <a:bodyPr wrap="square" lIns="0" tIns="0" rIns="0" bIns="0" rtlCol="0"/>
              <a:lstStyle/>
              <a:p>
                <a:endParaRPr sz="1200" dirty="0"/>
              </a:p>
            </p:txBody>
          </p:sp>
          <p:sp>
            <p:nvSpPr>
              <p:cNvPr id="241" name="bg object 31">
                <a:extLst>
                  <a:ext uri="{FF2B5EF4-FFF2-40B4-BE49-F238E27FC236}">
                    <a16:creationId xmlns:a16="http://schemas.microsoft.com/office/drawing/2014/main" id="{B704BC58-6C28-DC48-B742-B8F917BD894A}"/>
                  </a:ext>
                </a:extLst>
              </p:cNvPr>
              <p:cNvSpPr/>
              <p:nvPr/>
            </p:nvSpPr>
            <p:spPr>
              <a:xfrm>
                <a:off x="6821941" y="3568085"/>
                <a:ext cx="2108835" cy="394970"/>
              </a:xfrm>
              <a:custGeom>
                <a:avLst/>
                <a:gdLst/>
                <a:ahLst/>
                <a:cxnLst/>
                <a:rect l="l" t="t" r="r" b="b"/>
                <a:pathLst>
                  <a:path w="2108834" h="394969">
                    <a:moveTo>
                      <a:pt x="2108454" y="226313"/>
                    </a:moveTo>
                    <a:lnTo>
                      <a:pt x="2108454" y="167639"/>
                    </a:lnTo>
                    <a:lnTo>
                      <a:pt x="2102492" y="122943"/>
                    </a:lnTo>
                    <a:lnTo>
                      <a:pt x="2085650" y="82860"/>
                    </a:lnTo>
                    <a:lnTo>
                      <a:pt x="2059495" y="48958"/>
                    </a:lnTo>
                    <a:lnTo>
                      <a:pt x="2025593" y="22803"/>
                    </a:lnTo>
                    <a:lnTo>
                      <a:pt x="1985510" y="5961"/>
                    </a:lnTo>
                    <a:lnTo>
                      <a:pt x="1940814" y="0"/>
                    </a:lnTo>
                    <a:lnTo>
                      <a:pt x="168401" y="0"/>
                    </a:lnTo>
                    <a:lnTo>
                      <a:pt x="123648" y="5961"/>
                    </a:lnTo>
                    <a:lnTo>
                      <a:pt x="83424" y="22803"/>
                    </a:lnTo>
                    <a:lnTo>
                      <a:pt x="49339" y="48958"/>
                    </a:lnTo>
                    <a:lnTo>
                      <a:pt x="23001" y="82860"/>
                    </a:lnTo>
                    <a:lnTo>
                      <a:pt x="6018" y="122943"/>
                    </a:lnTo>
                    <a:lnTo>
                      <a:pt x="0" y="167639"/>
                    </a:lnTo>
                    <a:lnTo>
                      <a:pt x="0" y="226313"/>
                    </a:lnTo>
                    <a:lnTo>
                      <a:pt x="6018" y="271067"/>
                    </a:lnTo>
                    <a:lnTo>
                      <a:pt x="23001" y="311291"/>
                    </a:lnTo>
                    <a:lnTo>
                      <a:pt x="49339" y="345376"/>
                    </a:lnTo>
                    <a:lnTo>
                      <a:pt x="83424" y="371714"/>
                    </a:lnTo>
                    <a:lnTo>
                      <a:pt x="123648" y="388697"/>
                    </a:lnTo>
                    <a:lnTo>
                      <a:pt x="168401" y="394715"/>
                    </a:lnTo>
                    <a:lnTo>
                      <a:pt x="1940814" y="394715"/>
                    </a:lnTo>
                    <a:lnTo>
                      <a:pt x="1985510" y="388697"/>
                    </a:lnTo>
                    <a:lnTo>
                      <a:pt x="2025593" y="371714"/>
                    </a:lnTo>
                    <a:lnTo>
                      <a:pt x="2059495" y="345376"/>
                    </a:lnTo>
                    <a:lnTo>
                      <a:pt x="2085650" y="311291"/>
                    </a:lnTo>
                    <a:lnTo>
                      <a:pt x="2102492" y="271067"/>
                    </a:lnTo>
                    <a:lnTo>
                      <a:pt x="2108454" y="226313"/>
                    </a:lnTo>
                    <a:close/>
                  </a:path>
                </a:pathLst>
              </a:custGeom>
              <a:solidFill>
                <a:srgbClr val="326F7F"/>
              </a:solidFill>
            </p:spPr>
            <p:txBody>
              <a:bodyPr wrap="square" lIns="0" tIns="0" rIns="0" bIns="0" rtlCol="0"/>
              <a:lstStyle/>
              <a:p>
                <a:endParaRPr sz="1200" dirty="0"/>
              </a:p>
            </p:txBody>
          </p:sp>
          <p:sp>
            <p:nvSpPr>
              <p:cNvPr id="242" name="bg object 32">
                <a:extLst>
                  <a:ext uri="{FF2B5EF4-FFF2-40B4-BE49-F238E27FC236}">
                    <a16:creationId xmlns:a16="http://schemas.microsoft.com/office/drawing/2014/main" id="{1855BF41-486C-0A4F-B690-4C61AA9D528E}"/>
                  </a:ext>
                </a:extLst>
              </p:cNvPr>
              <p:cNvSpPr/>
              <p:nvPr/>
            </p:nvSpPr>
            <p:spPr>
              <a:xfrm>
                <a:off x="6821941" y="3568085"/>
                <a:ext cx="2108835" cy="394970"/>
              </a:xfrm>
              <a:custGeom>
                <a:avLst/>
                <a:gdLst/>
                <a:ahLst/>
                <a:cxnLst/>
                <a:rect l="l" t="t" r="r" b="b"/>
                <a:pathLst>
                  <a:path w="2108834" h="394969">
                    <a:moveTo>
                      <a:pt x="1940814" y="394715"/>
                    </a:moveTo>
                    <a:lnTo>
                      <a:pt x="168401" y="394715"/>
                    </a:lnTo>
                    <a:lnTo>
                      <a:pt x="123648" y="388697"/>
                    </a:lnTo>
                    <a:lnTo>
                      <a:pt x="83424" y="371714"/>
                    </a:lnTo>
                    <a:lnTo>
                      <a:pt x="49339" y="345376"/>
                    </a:lnTo>
                    <a:lnTo>
                      <a:pt x="23001" y="311291"/>
                    </a:lnTo>
                    <a:lnTo>
                      <a:pt x="6018" y="271067"/>
                    </a:lnTo>
                    <a:lnTo>
                      <a:pt x="0" y="226313"/>
                    </a:lnTo>
                    <a:lnTo>
                      <a:pt x="0" y="167639"/>
                    </a:lnTo>
                    <a:lnTo>
                      <a:pt x="6018" y="122943"/>
                    </a:lnTo>
                    <a:lnTo>
                      <a:pt x="23001" y="82860"/>
                    </a:lnTo>
                    <a:lnTo>
                      <a:pt x="49339" y="48958"/>
                    </a:lnTo>
                    <a:lnTo>
                      <a:pt x="83424" y="22803"/>
                    </a:lnTo>
                    <a:lnTo>
                      <a:pt x="123648" y="5961"/>
                    </a:lnTo>
                    <a:lnTo>
                      <a:pt x="168401" y="0"/>
                    </a:lnTo>
                    <a:lnTo>
                      <a:pt x="1940814" y="0"/>
                    </a:lnTo>
                    <a:lnTo>
                      <a:pt x="1985510" y="5961"/>
                    </a:lnTo>
                    <a:lnTo>
                      <a:pt x="2025593" y="22803"/>
                    </a:lnTo>
                    <a:lnTo>
                      <a:pt x="2059495" y="48958"/>
                    </a:lnTo>
                    <a:lnTo>
                      <a:pt x="2085650" y="82860"/>
                    </a:lnTo>
                    <a:lnTo>
                      <a:pt x="2102492" y="122943"/>
                    </a:lnTo>
                    <a:lnTo>
                      <a:pt x="2108454" y="167639"/>
                    </a:lnTo>
                    <a:lnTo>
                      <a:pt x="2108454" y="226313"/>
                    </a:lnTo>
                    <a:lnTo>
                      <a:pt x="2102492" y="271067"/>
                    </a:lnTo>
                    <a:lnTo>
                      <a:pt x="2085650" y="311291"/>
                    </a:lnTo>
                    <a:lnTo>
                      <a:pt x="2059495" y="345376"/>
                    </a:lnTo>
                    <a:lnTo>
                      <a:pt x="2025593" y="371714"/>
                    </a:lnTo>
                    <a:lnTo>
                      <a:pt x="1985510" y="388697"/>
                    </a:lnTo>
                    <a:lnTo>
                      <a:pt x="1940814" y="394715"/>
                    </a:lnTo>
                    <a:close/>
                  </a:path>
                </a:pathLst>
              </a:custGeom>
              <a:ln w="28346">
                <a:solidFill>
                  <a:srgbClr val="FDFDFD"/>
                </a:solidFill>
              </a:ln>
            </p:spPr>
            <p:txBody>
              <a:bodyPr wrap="square" lIns="0" tIns="0" rIns="0" bIns="0" rtlCol="0"/>
              <a:lstStyle/>
              <a:p>
                <a:endParaRPr sz="1200" dirty="0"/>
              </a:p>
            </p:txBody>
          </p:sp>
          <p:sp>
            <p:nvSpPr>
              <p:cNvPr id="243" name="bg object 33">
                <a:extLst>
                  <a:ext uri="{FF2B5EF4-FFF2-40B4-BE49-F238E27FC236}">
                    <a16:creationId xmlns:a16="http://schemas.microsoft.com/office/drawing/2014/main" id="{71704DB8-BCD0-5D4B-AE1D-AD4CC6765AC8}"/>
                  </a:ext>
                </a:extLst>
              </p:cNvPr>
              <p:cNvSpPr/>
              <p:nvPr/>
            </p:nvSpPr>
            <p:spPr>
              <a:xfrm>
                <a:off x="6821941" y="4202831"/>
                <a:ext cx="2108835" cy="395605"/>
              </a:xfrm>
              <a:custGeom>
                <a:avLst/>
                <a:gdLst/>
                <a:ahLst/>
                <a:cxnLst/>
                <a:rect l="l" t="t" r="r" b="b"/>
                <a:pathLst>
                  <a:path w="2108834" h="395605">
                    <a:moveTo>
                      <a:pt x="2108454" y="227075"/>
                    </a:moveTo>
                    <a:lnTo>
                      <a:pt x="2108454" y="169163"/>
                    </a:lnTo>
                    <a:lnTo>
                      <a:pt x="2102492" y="124354"/>
                    </a:lnTo>
                    <a:lnTo>
                      <a:pt x="2085650" y="83989"/>
                    </a:lnTo>
                    <a:lnTo>
                      <a:pt x="2059495" y="49720"/>
                    </a:lnTo>
                    <a:lnTo>
                      <a:pt x="2025593" y="23198"/>
                    </a:lnTo>
                    <a:lnTo>
                      <a:pt x="1985510" y="6074"/>
                    </a:lnTo>
                    <a:lnTo>
                      <a:pt x="1940814" y="0"/>
                    </a:lnTo>
                    <a:lnTo>
                      <a:pt x="168401" y="0"/>
                    </a:lnTo>
                    <a:lnTo>
                      <a:pt x="123648" y="6074"/>
                    </a:lnTo>
                    <a:lnTo>
                      <a:pt x="83424" y="23198"/>
                    </a:lnTo>
                    <a:lnTo>
                      <a:pt x="49339" y="49720"/>
                    </a:lnTo>
                    <a:lnTo>
                      <a:pt x="23001" y="83989"/>
                    </a:lnTo>
                    <a:lnTo>
                      <a:pt x="6018" y="124354"/>
                    </a:lnTo>
                    <a:lnTo>
                      <a:pt x="0" y="169163"/>
                    </a:lnTo>
                    <a:lnTo>
                      <a:pt x="0" y="227075"/>
                    </a:lnTo>
                    <a:lnTo>
                      <a:pt x="6018" y="271829"/>
                    </a:lnTo>
                    <a:lnTo>
                      <a:pt x="23001" y="312053"/>
                    </a:lnTo>
                    <a:lnTo>
                      <a:pt x="49339" y="346138"/>
                    </a:lnTo>
                    <a:lnTo>
                      <a:pt x="83424" y="372476"/>
                    </a:lnTo>
                    <a:lnTo>
                      <a:pt x="123648" y="389459"/>
                    </a:lnTo>
                    <a:lnTo>
                      <a:pt x="168401" y="395477"/>
                    </a:lnTo>
                    <a:lnTo>
                      <a:pt x="1940814" y="395477"/>
                    </a:lnTo>
                    <a:lnTo>
                      <a:pt x="1985510" y="389459"/>
                    </a:lnTo>
                    <a:lnTo>
                      <a:pt x="2025593" y="372476"/>
                    </a:lnTo>
                    <a:lnTo>
                      <a:pt x="2059495" y="346138"/>
                    </a:lnTo>
                    <a:lnTo>
                      <a:pt x="2085650" y="312053"/>
                    </a:lnTo>
                    <a:lnTo>
                      <a:pt x="2102492" y="271829"/>
                    </a:lnTo>
                    <a:lnTo>
                      <a:pt x="2108454" y="227075"/>
                    </a:lnTo>
                    <a:close/>
                  </a:path>
                </a:pathLst>
              </a:custGeom>
              <a:solidFill>
                <a:srgbClr val="326F7F"/>
              </a:solidFill>
            </p:spPr>
            <p:txBody>
              <a:bodyPr wrap="square" lIns="0" tIns="0" rIns="0" bIns="0" rtlCol="0"/>
              <a:lstStyle/>
              <a:p>
                <a:endParaRPr sz="1200" dirty="0"/>
              </a:p>
            </p:txBody>
          </p:sp>
          <p:sp>
            <p:nvSpPr>
              <p:cNvPr id="244" name="bg object 34">
                <a:extLst>
                  <a:ext uri="{FF2B5EF4-FFF2-40B4-BE49-F238E27FC236}">
                    <a16:creationId xmlns:a16="http://schemas.microsoft.com/office/drawing/2014/main" id="{59CBAAD5-D85C-3B4E-89A0-64AB26D0354F}"/>
                  </a:ext>
                </a:extLst>
              </p:cNvPr>
              <p:cNvSpPr/>
              <p:nvPr/>
            </p:nvSpPr>
            <p:spPr>
              <a:xfrm>
                <a:off x="6821941" y="4202831"/>
                <a:ext cx="2108835" cy="395605"/>
              </a:xfrm>
              <a:custGeom>
                <a:avLst/>
                <a:gdLst/>
                <a:ahLst/>
                <a:cxnLst/>
                <a:rect l="l" t="t" r="r" b="b"/>
                <a:pathLst>
                  <a:path w="2108834" h="395605">
                    <a:moveTo>
                      <a:pt x="1940814" y="395477"/>
                    </a:moveTo>
                    <a:lnTo>
                      <a:pt x="168401" y="395477"/>
                    </a:lnTo>
                    <a:lnTo>
                      <a:pt x="123648" y="389459"/>
                    </a:lnTo>
                    <a:lnTo>
                      <a:pt x="83424" y="372476"/>
                    </a:lnTo>
                    <a:lnTo>
                      <a:pt x="49339" y="346138"/>
                    </a:lnTo>
                    <a:lnTo>
                      <a:pt x="23001" y="312053"/>
                    </a:lnTo>
                    <a:lnTo>
                      <a:pt x="6018" y="271829"/>
                    </a:lnTo>
                    <a:lnTo>
                      <a:pt x="0" y="227075"/>
                    </a:lnTo>
                    <a:lnTo>
                      <a:pt x="0" y="169163"/>
                    </a:lnTo>
                    <a:lnTo>
                      <a:pt x="6018" y="124354"/>
                    </a:lnTo>
                    <a:lnTo>
                      <a:pt x="23001" y="83989"/>
                    </a:lnTo>
                    <a:lnTo>
                      <a:pt x="49339" y="49720"/>
                    </a:lnTo>
                    <a:lnTo>
                      <a:pt x="83424" y="23198"/>
                    </a:lnTo>
                    <a:lnTo>
                      <a:pt x="123648" y="6074"/>
                    </a:lnTo>
                    <a:lnTo>
                      <a:pt x="168401" y="0"/>
                    </a:lnTo>
                    <a:lnTo>
                      <a:pt x="1940814" y="0"/>
                    </a:lnTo>
                    <a:lnTo>
                      <a:pt x="1985510" y="6074"/>
                    </a:lnTo>
                    <a:lnTo>
                      <a:pt x="2025593" y="23198"/>
                    </a:lnTo>
                    <a:lnTo>
                      <a:pt x="2059495" y="49720"/>
                    </a:lnTo>
                    <a:lnTo>
                      <a:pt x="2085650" y="83989"/>
                    </a:lnTo>
                    <a:lnTo>
                      <a:pt x="2102492" y="124354"/>
                    </a:lnTo>
                    <a:lnTo>
                      <a:pt x="2108454" y="169163"/>
                    </a:lnTo>
                    <a:lnTo>
                      <a:pt x="2108454" y="227075"/>
                    </a:lnTo>
                    <a:lnTo>
                      <a:pt x="2102492" y="271829"/>
                    </a:lnTo>
                    <a:lnTo>
                      <a:pt x="2085650" y="312053"/>
                    </a:lnTo>
                    <a:lnTo>
                      <a:pt x="2059495" y="346138"/>
                    </a:lnTo>
                    <a:lnTo>
                      <a:pt x="2025593" y="372476"/>
                    </a:lnTo>
                    <a:lnTo>
                      <a:pt x="1985510" y="389459"/>
                    </a:lnTo>
                    <a:lnTo>
                      <a:pt x="1940814" y="395477"/>
                    </a:lnTo>
                    <a:close/>
                  </a:path>
                </a:pathLst>
              </a:custGeom>
              <a:ln w="28346">
                <a:solidFill>
                  <a:srgbClr val="FDFDFD"/>
                </a:solidFill>
              </a:ln>
            </p:spPr>
            <p:txBody>
              <a:bodyPr wrap="square" lIns="0" tIns="0" rIns="0" bIns="0" rtlCol="0"/>
              <a:lstStyle/>
              <a:p>
                <a:endParaRPr sz="1200" dirty="0"/>
              </a:p>
            </p:txBody>
          </p:sp>
          <p:sp>
            <p:nvSpPr>
              <p:cNvPr id="245" name="bg object 35">
                <a:extLst>
                  <a:ext uri="{FF2B5EF4-FFF2-40B4-BE49-F238E27FC236}">
                    <a16:creationId xmlns:a16="http://schemas.microsoft.com/office/drawing/2014/main" id="{BB22A136-4FA0-4845-A4EB-0785BF43233B}"/>
                  </a:ext>
                </a:extLst>
              </p:cNvPr>
              <p:cNvSpPr/>
              <p:nvPr/>
            </p:nvSpPr>
            <p:spPr>
              <a:xfrm>
                <a:off x="6821941" y="4854341"/>
                <a:ext cx="2108835" cy="395605"/>
              </a:xfrm>
              <a:custGeom>
                <a:avLst/>
                <a:gdLst/>
                <a:ahLst/>
                <a:cxnLst/>
                <a:rect l="l" t="t" r="r" b="b"/>
                <a:pathLst>
                  <a:path w="2108834" h="395604">
                    <a:moveTo>
                      <a:pt x="2108454" y="227837"/>
                    </a:moveTo>
                    <a:lnTo>
                      <a:pt x="2108454" y="169163"/>
                    </a:lnTo>
                    <a:lnTo>
                      <a:pt x="2102492" y="124354"/>
                    </a:lnTo>
                    <a:lnTo>
                      <a:pt x="2085650" y="83989"/>
                    </a:lnTo>
                    <a:lnTo>
                      <a:pt x="2059495" y="49720"/>
                    </a:lnTo>
                    <a:lnTo>
                      <a:pt x="2025593" y="23198"/>
                    </a:lnTo>
                    <a:lnTo>
                      <a:pt x="1985510" y="6074"/>
                    </a:lnTo>
                    <a:lnTo>
                      <a:pt x="1940814" y="0"/>
                    </a:lnTo>
                    <a:lnTo>
                      <a:pt x="168401" y="0"/>
                    </a:lnTo>
                    <a:lnTo>
                      <a:pt x="123648" y="6074"/>
                    </a:lnTo>
                    <a:lnTo>
                      <a:pt x="83424" y="23198"/>
                    </a:lnTo>
                    <a:lnTo>
                      <a:pt x="49339" y="49720"/>
                    </a:lnTo>
                    <a:lnTo>
                      <a:pt x="23001" y="83989"/>
                    </a:lnTo>
                    <a:lnTo>
                      <a:pt x="6018" y="124354"/>
                    </a:lnTo>
                    <a:lnTo>
                      <a:pt x="0" y="169163"/>
                    </a:lnTo>
                    <a:lnTo>
                      <a:pt x="0" y="227837"/>
                    </a:lnTo>
                    <a:lnTo>
                      <a:pt x="6018" y="272534"/>
                    </a:lnTo>
                    <a:lnTo>
                      <a:pt x="23001" y="312617"/>
                    </a:lnTo>
                    <a:lnTo>
                      <a:pt x="49339" y="346519"/>
                    </a:lnTo>
                    <a:lnTo>
                      <a:pt x="83424" y="372674"/>
                    </a:lnTo>
                    <a:lnTo>
                      <a:pt x="123648" y="389516"/>
                    </a:lnTo>
                    <a:lnTo>
                      <a:pt x="168401" y="395477"/>
                    </a:lnTo>
                    <a:lnTo>
                      <a:pt x="1940814" y="395477"/>
                    </a:lnTo>
                    <a:lnTo>
                      <a:pt x="1985510" y="389516"/>
                    </a:lnTo>
                    <a:lnTo>
                      <a:pt x="2025593" y="372674"/>
                    </a:lnTo>
                    <a:lnTo>
                      <a:pt x="2059495" y="346519"/>
                    </a:lnTo>
                    <a:lnTo>
                      <a:pt x="2085650" y="312617"/>
                    </a:lnTo>
                    <a:lnTo>
                      <a:pt x="2102492" y="272534"/>
                    </a:lnTo>
                    <a:lnTo>
                      <a:pt x="2108454" y="227837"/>
                    </a:lnTo>
                    <a:close/>
                  </a:path>
                </a:pathLst>
              </a:custGeom>
              <a:solidFill>
                <a:srgbClr val="326F7F"/>
              </a:solidFill>
            </p:spPr>
            <p:txBody>
              <a:bodyPr wrap="square" lIns="0" tIns="0" rIns="0" bIns="0" rtlCol="0"/>
              <a:lstStyle/>
              <a:p>
                <a:endParaRPr sz="1200" dirty="0"/>
              </a:p>
            </p:txBody>
          </p:sp>
          <p:sp>
            <p:nvSpPr>
              <p:cNvPr id="246" name="bg object 36">
                <a:extLst>
                  <a:ext uri="{FF2B5EF4-FFF2-40B4-BE49-F238E27FC236}">
                    <a16:creationId xmlns:a16="http://schemas.microsoft.com/office/drawing/2014/main" id="{7D5AAF3E-6A70-8542-91A5-704ED5F6EE3C}"/>
                  </a:ext>
                </a:extLst>
              </p:cNvPr>
              <p:cNvSpPr/>
              <p:nvPr/>
            </p:nvSpPr>
            <p:spPr>
              <a:xfrm>
                <a:off x="6821941" y="4854341"/>
                <a:ext cx="2108835" cy="395605"/>
              </a:xfrm>
              <a:custGeom>
                <a:avLst/>
                <a:gdLst/>
                <a:ahLst/>
                <a:cxnLst/>
                <a:rect l="l" t="t" r="r" b="b"/>
                <a:pathLst>
                  <a:path w="2108834" h="395604">
                    <a:moveTo>
                      <a:pt x="1940814" y="395477"/>
                    </a:moveTo>
                    <a:lnTo>
                      <a:pt x="168401" y="395477"/>
                    </a:lnTo>
                    <a:lnTo>
                      <a:pt x="123648" y="389516"/>
                    </a:lnTo>
                    <a:lnTo>
                      <a:pt x="83424" y="372674"/>
                    </a:lnTo>
                    <a:lnTo>
                      <a:pt x="49339" y="346519"/>
                    </a:lnTo>
                    <a:lnTo>
                      <a:pt x="23001" y="312617"/>
                    </a:lnTo>
                    <a:lnTo>
                      <a:pt x="6018" y="272534"/>
                    </a:lnTo>
                    <a:lnTo>
                      <a:pt x="0" y="227837"/>
                    </a:lnTo>
                    <a:lnTo>
                      <a:pt x="0" y="169163"/>
                    </a:lnTo>
                    <a:lnTo>
                      <a:pt x="6018" y="124354"/>
                    </a:lnTo>
                    <a:lnTo>
                      <a:pt x="23001" y="83989"/>
                    </a:lnTo>
                    <a:lnTo>
                      <a:pt x="49339" y="49720"/>
                    </a:lnTo>
                    <a:lnTo>
                      <a:pt x="83424" y="23198"/>
                    </a:lnTo>
                    <a:lnTo>
                      <a:pt x="123648" y="6074"/>
                    </a:lnTo>
                    <a:lnTo>
                      <a:pt x="168401" y="0"/>
                    </a:lnTo>
                    <a:lnTo>
                      <a:pt x="1940814" y="0"/>
                    </a:lnTo>
                    <a:lnTo>
                      <a:pt x="1985510" y="6074"/>
                    </a:lnTo>
                    <a:lnTo>
                      <a:pt x="2025593" y="23198"/>
                    </a:lnTo>
                    <a:lnTo>
                      <a:pt x="2059495" y="49720"/>
                    </a:lnTo>
                    <a:lnTo>
                      <a:pt x="2085650" y="83989"/>
                    </a:lnTo>
                    <a:lnTo>
                      <a:pt x="2102492" y="124354"/>
                    </a:lnTo>
                    <a:lnTo>
                      <a:pt x="2108454" y="169163"/>
                    </a:lnTo>
                    <a:lnTo>
                      <a:pt x="2108454" y="227837"/>
                    </a:lnTo>
                    <a:lnTo>
                      <a:pt x="2102492" y="272534"/>
                    </a:lnTo>
                    <a:lnTo>
                      <a:pt x="2085650" y="312617"/>
                    </a:lnTo>
                    <a:lnTo>
                      <a:pt x="2059495" y="346519"/>
                    </a:lnTo>
                    <a:lnTo>
                      <a:pt x="2025593" y="372674"/>
                    </a:lnTo>
                    <a:lnTo>
                      <a:pt x="1985510" y="389516"/>
                    </a:lnTo>
                    <a:lnTo>
                      <a:pt x="1940814" y="395477"/>
                    </a:lnTo>
                    <a:close/>
                  </a:path>
                </a:pathLst>
              </a:custGeom>
              <a:ln w="28346">
                <a:solidFill>
                  <a:srgbClr val="FDFDFD"/>
                </a:solidFill>
              </a:ln>
            </p:spPr>
            <p:txBody>
              <a:bodyPr wrap="square" lIns="0" tIns="0" rIns="0" bIns="0" rtlCol="0"/>
              <a:lstStyle/>
              <a:p>
                <a:endParaRPr sz="1200" dirty="0"/>
              </a:p>
            </p:txBody>
          </p:sp>
          <p:sp>
            <p:nvSpPr>
              <p:cNvPr id="247" name="bg object 37">
                <a:extLst>
                  <a:ext uri="{FF2B5EF4-FFF2-40B4-BE49-F238E27FC236}">
                    <a16:creationId xmlns:a16="http://schemas.microsoft.com/office/drawing/2014/main" id="{178E6CB4-AA05-4243-8A0A-842542368895}"/>
                  </a:ext>
                </a:extLst>
              </p:cNvPr>
              <p:cNvSpPr/>
              <p:nvPr/>
            </p:nvSpPr>
            <p:spPr>
              <a:xfrm>
                <a:off x="6821941" y="5498993"/>
                <a:ext cx="2108835" cy="394970"/>
              </a:xfrm>
              <a:custGeom>
                <a:avLst/>
                <a:gdLst/>
                <a:ahLst/>
                <a:cxnLst/>
                <a:rect l="l" t="t" r="r" b="b"/>
                <a:pathLst>
                  <a:path w="2108834" h="394970">
                    <a:moveTo>
                      <a:pt x="2108454" y="226313"/>
                    </a:moveTo>
                    <a:lnTo>
                      <a:pt x="2108454" y="168401"/>
                    </a:lnTo>
                    <a:lnTo>
                      <a:pt x="2102492" y="123648"/>
                    </a:lnTo>
                    <a:lnTo>
                      <a:pt x="2085650" y="83424"/>
                    </a:lnTo>
                    <a:lnTo>
                      <a:pt x="2059495" y="49339"/>
                    </a:lnTo>
                    <a:lnTo>
                      <a:pt x="2025593" y="23001"/>
                    </a:lnTo>
                    <a:lnTo>
                      <a:pt x="1985510" y="6018"/>
                    </a:lnTo>
                    <a:lnTo>
                      <a:pt x="1940814" y="0"/>
                    </a:lnTo>
                    <a:lnTo>
                      <a:pt x="168401" y="0"/>
                    </a:lnTo>
                    <a:lnTo>
                      <a:pt x="123648" y="6018"/>
                    </a:lnTo>
                    <a:lnTo>
                      <a:pt x="83424" y="23001"/>
                    </a:lnTo>
                    <a:lnTo>
                      <a:pt x="49339" y="49339"/>
                    </a:lnTo>
                    <a:lnTo>
                      <a:pt x="23001" y="83424"/>
                    </a:lnTo>
                    <a:lnTo>
                      <a:pt x="6018" y="123648"/>
                    </a:lnTo>
                    <a:lnTo>
                      <a:pt x="0" y="168401"/>
                    </a:lnTo>
                    <a:lnTo>
                      <a:pt x="0" y="226313"/>
                    </a:lnTo>
                    <a:lnTo>
                      <a:pt x="6018" y="271067"/>
                    </a:lnTo>
                    <a:lnTo>
                      <a:pt x="23001" y="311291"/>
                    </a:lnTo>
                    <a:lnTo>
                      <a:pt x="49339" y="345376"/>
                    </a:lnTo>
                    <a:lnTo>
                      <a:pt x="83424" y="371714"/>
                    </a:lnTo>
                    <a:lnTo>
                      <a:pt x="123648" y="388697"/>
                    </a:lnTo>
                    <a:lnTo>
                      <a:pt x="168401" y="394715"/>
                    </a:lnTo>
                    <a:lnTo>
                      <a:pt x="1940814" y="394715"/>
                    </a:lnTo>
                    <a:lnTo>
                      <a:pt x="1985510" y="388697"/>
                    </a:lnTo>
                    <a:lnTo>
                      <a:pt x="2025593" y="371714"/>
                    </a:lnTo>
                    <a:lnTo>
                      <a:pt x="2059495" y="345376"/>
                    </a:lnTo>
                    <a:lnTo>
                      <a:pt x="2085650" y="311291"/>
                    </a:lnTo>
                    <a:lnTo>
                      <a:pt x="2102492" y="271067"/>
                    </a:lnTo>
                    <a:lnTo>
                      <a:pt x="2108454" y="226313"/>
                    </a:lnTo>
                    <a:close/>
                  </a:path>
                </a:pathLst>
              </a:custGeom>
              <a:solidFill>
                <a:srgbClr val="326F7F"/>
              </a:solidFill>
            </p:spPr>
            <p:txBody>
              <a:bodyPr wrap="square" lIns="0" tIns="0" rIns="0" bIns="0" rtlCol="0"/>
              <a:lstStyle/>
              <a:p>
                <a:endParaRPr sz="1200" dirty="0"/>
              </a:p>
            </p:txBody>
          </p:sp>
          <p:sp>
            <p:nvSpPr>
              <p:cNvPr id="248" name="bg object 38">
                <a:extLst>
                  <a:ext uri="{FF2B5EF4-FFF2-40B4-BE49-F238E27FC236}">
                    <a16:creationId xmlns:a16="http://schemas.microsoft.com/office/drawing/2014/main" id="{11FEF7C0-D24E-4043-AA17-1DA236A4EABE}"/>
                  </a:ext>
                </a:extLst>
              </p:cNvPr>
              <p:cNvSpPr/>
              <p:nvPr/>
            </p:nvSpPr>
            <p:spPr>
              <a:xfrm>
                <a:off x="6821941" y="5498993"/>
                <a:ext cx="2108835" cy="394970"/>
              </a:xfrm>
              <a:custGeom>
                <a:avLst/>
                <a:gdLst/>
                <a:ahLst/>
                <a:cxnLst/>
                <a:rect l="l" t="t" r="r" b="b"/>
                <a:pathLst>
                  <a:path w="2108834" h="394970">
                    <a:moveTo>
                      <a:pt x="1940814" y="394715"/>
                    </a:moveTo>
                    <a:lnTo>
                      <a:pt x="168401" y="394715"/>
                    </a:lnTo>
                    <a:lnTo>
                      <a:pt x="123648" y="388697"/>
                    </a:lnTo>
                    <a:lnTo>
                      <a:pt x="83424" y="371714"/>
                    </a:lnTo>
                    <a:lnTo>
                      <a:pt x="49339" y="345376"/>
                    </a:lnTo>
                    <a:lnTo>
                      <a:pt x="23001" y="311291"/>
                    </a:lnTo>
                    <a:lnTo>
                      <a:pt x="6018" y="271067"/>
                    </a:lnTo>
                    <a:lnTo>
                      <a:pt x="0" y="226313"/>
                    </a:lnTo>
                    <a:lnTo>
                      <a:pt x="0" y="168401"/>
                    </a:lnTo>
                    <a:lnTo>
                      <a:pt x="6018" y="123648"/>
                    </a:lnTo>
                    <a:lnTo>
                      <a:pt x="23001" y="83424"/>
                    </a:lnTo>
                    <a:lnTo>
                      <a:pt x="49339" y="49339"/>
                    </a:lnTo>
                    <a:lnTo>
                      <a:pt x="83424" y="23001"/>
                    </a:lnTo>
                    <a:lnTo>
                      <a:pt x="123648" y="6018"/>
                    </a:lnTo>
                    <a:lnTo>
                      <a:pt x="168401" y="0"/>
                    </a:lnTo>
                    <a:lnTo>
                      <a:pt x="1940814" y="0"/>
                    </a:lnTo>
                    <a:lnTo>
                      <a:pt x="1985510" y="6018"/>
                    </a:lnTo>
                    <a:lnTo>
                      <a:pt x="2025593" y="23001"/>
                    </a:lnTo>
                    <a:lnTo>
                      <a:pt x="2059495" y="49339"/>
                    </a:lnTo>
                    <a:lnTo>
                      <a:pt x="2085650" y="83424"/>
                    </a:lnTo>
                    <a:lnTo>
                      <a:pt x="2102492" y="123648"/>
                    </a:lnTo>
                    <a:lnTo>
                      <a:pt x="2108454" y="168401"/>
                    </a:lnTo>
                    <a:lnTo>
                      <a:pt x="2108454" y="226313"/>
                    </a:lnTo>
                    <a:lnTo>
                      <a:pt x="2102492" y="271067"/>
                    </a:lnTo>
                    <a:lnTo>
                      <a:pt x="2085650" y="311291"/>
                    </a:lnTo>
                    <a:lnTo>
                      <a:pt x="2059495" y="345376"/>
                    </a:lnTo>
                    <a:lnTo>
                      <a:pt x="2025593" y="371714"/>
                    </a:lnTo>
                    <a:lnTo>
                      <a:pt x="1985510" y="388697"/>
                    </a:lnTo>
                    <a:lnTo>
                      <a:pt x="1940814" y="394715"/>
                    </a:lnTo>
                    <a:close/>
                  </a:path>
                </a:pathLst>
              </a:custGeom>
              <a:ln w="28346">
                <a:solidFill>
                  <a:srgbClr val="FDFDFD"/>
                </a:solidFill>
              </a:ln>
            </p:spPr>
            <p:txBody>
              <a:bodyPr wrap="square" lIns="0" tIns="0" rIns="0" bIns="0" rtlCol="0"/>
              <a:lstStyle/>
              <a:p>
                <a:endParaRPr sz="1200" dirty="0"/>
              </a:p>
            </p:txBody>
          </p:sp>
          <p:sp>
            <p:nvSpPr>
              <p:cNvPr id="249" name="object 32">
                <a:extLst>
                  <a:ext uri="{FF2B5EF4-FFF2-40B4-BE49-F238E27FC236}">
                    <a16:creationId xmlns:a16="http://schemas.microsoft.com/office/drawing/2014/main" id="{6665B2E0-5762-8F44-9D7C-8BE391BC9D9B}"/>
                  </a:ext>
                </a:extLst>
              </p:cNvPr>
              <p:cNvSpPr txBox="1"/>
              <p:nvPr/>
            </p:nvSpPr>
            <p:spPr>
              <a:xfrm>
                <a:off x="6872478" y="4958775"/>
                <a:ext cx="2003420" cy="1528125"/>
              </a:xfrm>
              <a:prstGeom prst="rect">
                <a:avLst/>
              </a:prstGeom>
            </p:spPr>
            <p:txBody>
              <a:bodyPr vert="horz" wrap="square" lIns="0" tIns="13335" rIns="0" bIns="0" rtlCol="0">
                <a:spAutoFit/>
              </a:bodyPr>
              <a:lstStyle/>
              <a:p>
                <a:pPr marL="9525">
                  <a:spcBef>
                    <a:spcPts val="105"/>
                  </a:spcBef>
                </a:pPr>
                <a:endParaRPr sz="750" dirty="0">
                  <a:latin typeface="Arial"/>
                  <a:cs typeface="Arial"/>
                </a:endParaRPr>
              </a:p>
            </p:txBody>
          </p:sp>
          <p:sp>
            <p:nvSpPr>
              <p:cNvPr id="250" name="object 33">
                <a:extLst>
                  <a:ext uri="{FF2B5EF4-FFF2-40B4-BE49-F238E27FC236}">
                    <a16:creationId xmlns:a16="http://schemas.microsoft.com/office/drawing/2014/main" id="{5389472B-2FBA-5A4E-AA9A-4706C24C0997}"/>
                  </a:ext>
                </a:extLst>
              </p:cNvPr>
              <p:cNvSpPr txBox="1"/>
              <p:nvPr/>
            </p:nvSpPr>
            <p:spPr>
              <a:xfrm>
                <a:off x="7051553" y="5602662"/>
                <a:ext cx="1649101" cy="1528125"/>
              </a:xfrm>
              <a:prstGeom prst="rect">
                <a:avLst/>
              </a:prstGeom>
            </p:spPr>
            <p:txBody>
              <a:bodyPr vert="horz" wrap="square" lIns="0" tIns="13335" rIns="0" bIns="0" rtlCol="0">
                <a:spAutoFit/>
              </a:bodyPr>
              <a:lstStyle/>
              <a:p>
                <a:pPr marL="9525">
                  <a:spcBef>
                    <a:spcPts val="105"/>
                  </a:spcBef>
                </a:pPr>
                <a:endParaRPr sz="750" dirty="0">
                  <a:latin typeface="Arial"/>
                  <a:cs typeface="Arial"/>
                </a:endParaRPr>
              </a:p>
            </p:txBody>
          </p:sp>
          <p:grpSp>
            <p:nvGrpSpPr>
              <p:cNvPr id="251" name="object 52">
                <a:extLst>
                  <a:ext uri="{FF2B5EF4-FFF2-40B4-BE49-F238E27FC236}">
                    <a16:creationId xmlns:a16="http://schemas.microsoft.com/office/drawing/2014/main" id="{ED8CE735-C4BD-A34A-ACF0-9A95907BCDAD}"/>
                  </a:ext>
                </a:extLst>
              </p:cNvPr>
              <p:cNvGrpSpPr/>
              <p:nvPr/>
            </p:nvGrpSpPr>
            <p:grpSpPr>
              <a:xfrm>
                <a:off x="7695193" y="3961276"/>
                <a:ext cx="85725" cy="203073"/>
                <a:chOff x="6440552" y="2557779"/>
                <a:chExt cx="85725" cy="203073"/>
              </a:xfrm>
            </p:grpSpPr>
            <p:sp>
              <p:nvSpPr>
                <p:cNvPr id="267" name="object 53">
                  <a:extLst>
                    <a:ext uri="{FF2B5EF4-FFF2-40B4-BE49-F238E27FC236}">
                      <a16:creationId xmlns:a16="http://schemas.microsoft.com/office/drawing/2014/main" id="{90EF4A17-1AE3-124E-8C5C-938240C9A71E}"/>
                    </a:ext>
                  </a:extLst>
                </p:cNvPr>
                <p:cNvSpPr/>
                <p:nvPr/>
              </p:nvSpPr>
              <p:spPr>
                <a:xfrm>
                  <a:off x="6483224" y="2557779"/>
                  <a:ext cx="0" cy="140970"/>
                </a:xfrm>
                <a:custGeom>
                  <a:avLst/>
                  <a:gdLst/>
                  <a:ahLst/>
                  <a:cxnLst/>
                  <a:rect l="l" t="t" r="r" b="b"/>
                  <a:pathLst>
                    <a:path h="140969">
                      <a:moveTo>
                        <a:pt x="0" y="0"/>
                      </a:moveTo>
                      <a:lnTo>
                        <a:pt x="0" y="140970"/>
                      </a:lnTo>
                    </a:path>
                  </a:pathLst>
                </a:custGeom>
                <a:ln w="28346">
                  <a:solidFill>
                    <a:srgbClr val="FDFDFD"/>
                  </a:solidFill>
                </a:ln>
              </p:spPr>
              <p:txBody>
                <a:bodyPr wrap="square" lIns="0" tIns="0" rIns="0" bIns="0" rtlCol="0"/>
                <a:lstStyle/>
                <a:p>
                  <a:endParaRPr sz="1200" dirty="0"/>
                </a:p>
              </p:txBody>
            </p:sp>
            <p:sp>
              <p:nvSpPr>
                <p:cNvPr id="268" name="object 54">
                  <a:extLst>
                    <a:ext uri="{FF2B5EF4-FFF2-40B4-BE49-F238E27FC236}">
                      <a16:creationId xmlns:a16="http://schemas.microsoft.com/office/drawing/2014/main" id="{6225E771-CC25-9E48-AF1E-EF0C7C61359F}"/>
                    </a:ext>
                  </a:extLst>
                </p:cNvPr>
                <p:cNvSpPr/>
                <p:nvPr/>
              </p:nvSpPr>
              <p:spPr>
                <a:xfrm>
                  <a:off x="6440552" y="2686557"/>
                  <a:ext cx="85725" cy="74295"/>
                </a:xfrm>
                <a:custGeom>
                  <a:avLst/>
                  <a:gdLst/>
                  <a:ahLst/>
                  <a:cxnLst/>
                  <a:rect l="l" t="t" r="r" b="b"/>
                  <a:pathLst>
                    <a:path w="85725" h="74294">
                      <a:moveTo>
                        <a:pt x="85344" y="0"/>
                      </a:moveTo>
                      <a:lnTo>
                        <a:pt x="0" y="0"/>
                      </a:lnTo>
                      <a:lnTo>
                        <a:pt x="42672" y="73914"/>
                      </a:lnTo>
                      <a:lnTo>
                        <a:pt x="85344" y="0"/>
                      </a:lnTo>
                      <a:close/>
                    </a:path>
                  </a:pathLst>
                </a:custGeom>
                <a:solidFill>
                  <a:srgbClr val="FDFDFD"/>
                </a:solidFill>
              </p:spPr>
              <p:txBody>
                <a:bodyPr wrap="square" lIns="0" tIns="0" rIns="0" bIns="0" rtlCol="0"/>
                <a:lstStyle/>
                <a:p>
                  <a:endParaRPr sz="1200" dirty="0"/>
                </a:p>
              </p:txBody>
            </p:sp>
          </p:grpSp>
          <p:grpSp>
            <p:nvGrpSpPr>
              <p:cNvPr id="252" name="object 55">
                <a:extLst>
                  <a:ext uri="{FF2B5EF4-FFF2-40B4-BE49-F238E27FC236}">
                    <a16:creationId xmlns:a16="http://schemas.microsoft.com/office/drawing/2014/main" id="{304DE176-FC25-F049-8E6E-91F7EDFF25AF}"/>
                  </a:ext>
                </a:extLst>
              </p:cNvPr>
              <p:cNvGrpSpPr/>
              <p:nvPr/>
            </p:nvGrpSpPr>
            <p:grpSpPr>
              <a:xfrm>
                <a:off x="7971799" y="4006235"/>
                <a:ext cx="85725" cy="212090"/>
                <a:chOff x="6717158" y="2602738"/>
                <a:chExt cx="85725" cy="212090"/>
              </a:xfrm>
            </p:grpSpPr>
            <p:sp>
              <p:nvSpPr>
                <p:cNvPr id="265" name="object 56">
                  <a:extLst>
                    <a:ext uri="{FF2B5EF4-FFF2-40B4-BE49-F238E27FC236}">
                      <a16:creationId xmlns:a16="http://schemas.microsoft.com/office/drawing/2014/main" id="{5BD64AD5-04C6-6A4B-BC68-356856071079}"/>
                    </a:ext>
                  </a:extLst>
                </p:cNvPr>
                <p:cNvSpPr/>
                <p:nvPr/>
              </p:nvSpPr>
              <p:spPr>
                <a:xfrm>
                  <a:off x="6759830" y="2663698"/>
                  <a:ext cx="0" cy="151130"/>
                </a:xfrm>
                <a:custGeom>
                  <a:avLst/>
                  <a:gdLst/>
                  <a:ahLst/>
                  <a:cxnLst/>
                  <a:rect l="l" t="t" r="r" b="b"/>
                  <a:pathLst>
                    <a:path h="151130">
                      <a:moveTo>
                        <a:pt x="0" y="150875"/>
                      </a:moveTo>
                      <a:lnTo>
                        <a:pt x="0" y="0"/>
                      </a:lnTo>
                    </a:path>
                  </a:pathLst>
                </a:custGeom>
                <a:ln w="28346">
                  <a:solidFill>
                    <a:srgbClr val="FDFDFD"/>
                  </a:solidFill>
                </a:ln>
              </p:spPr>
              <p:txBody>
                <a:bodyPr wrap="square" lIns="0" tIns="0" rIns="0" bIns="0" rtlCol="0"/>
                <a:lstStyle/>
                <a:p>
                  <a:endParaRPr sz="1200" dirty="0"/>
                </a:p>
              </p:txBody>
            </p:sp>
            <p:sp>
              <p:nvSpPr>
                <p:cNvPr id="266" name="object 57">
                  <a:extLst>
                    <a:ext uri="{FF2B5EF4-FFF2-40B4-BE49-F238E27FC236}">
                      <a16:creationId xmlns:a16="http://schemas.microsoft.com/office/drawing/2014/main" id="{652BE22D-FBF6-4D4D-BED2-A177908B8D1C}"/>
                    </a:ext>
                  </a:extLst>
                </p:cNvPr>
                <p:cNvSpPr/>
                <p:nvPr/>
              </p:nvSpPr>
              <p:spPr>
                <a:xfrm>
                  <a:off x="6717158" y="2602738"/>
                  <a:ext cx="85725" cy="73660"/>
                </a:xfrm>
                <a:custGeom>
                  <a:avLst/>
                  <a:gdLst/>
                  <a:ahLst/>
                  <a:cxnLst/>
                  <a:rect l="l" t="t" r="r" b="b"/>
                  <a:pathLst>
                    <a:path w="85725" h="73660">
                      <a:moveTo>
                        <a:pt x="85344" y="73151"/>
                      </a:moveTo>
                      <a:lnTo>
                        <a:pt x="42672" y="0"/>
                      </a:lnTo>
                      <a:lnTo>
                        <a:pt x="0" y="73151"/>
                      </a:lnTo>
                      <a:lnTo>
                        <a:pt x="85344" y="73151"/>
                      </a:lnTo>
                      <a:close/>
                    </a:path>
                  </a:pathLst>
                </a:custGeom>
                <a:solidFill>
                  <a:srgbClr val="FDFDFD"/>
                </a:solidFill>
              </p:spPr>
              <p:txBody>
                <a:bodyPr wrap="square" lIns="0" tIns="0" rIns="0" bIns="0" rtlCol="0"/>
                <a:lstStyle/>
                <a:p>
                  <a:endParaRPr sz="1200" dirty="0"/>
                </a:p>
              </p:txBody>
            </p:sp>
          </p:grpSp>
          <p:grpSp>
            <p:nvGrpSpPr>
              <p:cNvPr id="253" name="object 58">
                <a:extLst>
                  <a:ext uri="{FF2B5EF4-FFF2-40B4-BE49-F238E27FC236}">
                    <a16:creationId xmlns:a16="http://schemas.microsoft.com/office/drawing/2014/main" id="{865ED38F-F10C-E14B-9DEB-5BA0CD7819C2}"/>
                  </a:ext>
                </a:extLst>
              </p:cNvPr>
              <p:cNvGrpSpPr/>
              <p:nvPr/>
            </p:nvGrpSpPr>
            <p:grpSpPr>
              <a:xfrm>
                <a:off x="7695193" y="4596785"/>
                <a:ext cx="85725" cy="212344"/>
                <a:chOff x="6440552" y="3193288"/>
                <a:chExt cx="85725" cy="212344"/>
              </a:xfrm>
            </p:grpSpPr>
            <p:sp>
              <p:nvSpPr>
                <p:cNvPr id="263" name="object 59">
                  <a:extLst>
                    <a:ext uri="{FF2B5EF4-FFF2-40B4-BE49-F238E27FC236}">
                      <a16:creationId xmlns:a16="http://schemas.microsoft.com/office/drawing/2014/main" id="{A46EA39B-4902-1D43-95DB-5CFB59DB82EC}"/>
                    </a:ext>
                  </a:extLst>
                </p:cNvPr>
                <p:cNvSpPr/>
                <p:nvPr/>
              </p:nvSpPr>
              <p:spPr>
                <a:xfrm>
                  <a:off x="6483224" y="3193288"/>
                  <a:ext cx="0" cy="151130"/>
                </a:xfrm>
                <a:custGeom>
                  <a:avLst/>
                  <a:gdLst/>
                  <a:ahLst/>
                  <a:cxnLst/>
                  <a:rect l="l" t="t" r="r" b="b"/>
                  <a:pathLst>
                    <a:path h="151129">
                      <a:moveTo>
                        <a:pt x="0" y="0"/>
                      </a:moveTo>
                      <a:lnTo>
                        <a:pt x="0" y="150876"/>
                      </a:lnTo>
                    </a:path>
                  </a:pathLst>
                </a:custGeom>
                <a:ln w="28346">
                  <a:solidFill>
                    <a:srgbClr val="FDFDFD"/>
                  </a:solidFill>
                </a:ln>
              </p:spPr>
              <p:txBody>
                <a:bodyPr wrap="square" lIns="0" tIns="0" rIns="0" bIns="0" rtlCol="0"/>
                <a:lstStyle/>
                <a:p>
                  <a:endParaRPr sz="1200" dirty="0"/>
                </a:p>
              </p:txBody>
            </p:sp>
            <p:sp>
              <p:nvSpPr>
                <p:cNvPr id="264" name="object 60">
                  <a:extLst>
                    <a:ext uri="{FF2B5EF4-FFF2-40B4-BE49-F238E27FC236}">
                      <a16:creationId xmlns:a16="http://schemas.microsoft.com/office/drawing/2014/main" id="{36D97F49-DFBD-F34B-87C4-1A30EA8A241B}"/>
                    </a:ext>
                  </a:extLst>
                </p:cNvPr>
                <p:cNvSpPr/>
                <p:nvPr/>
              </p:nvSpPr>
              <p:spPr>
                <a:xfrm>
                  <a:off x="6440552" y="3331972"/>
                  <a:ext cx="85725" cy="73660"/>
                </a:xfrm>
                <a:custGeom>
                  <a:avLst/>
                  <a:gdLst/>
                  <a:ahLst/>
                  <a:cxnLst/>
                  <a:rect l="l" t="t" r="r" b="b"/>
                  <a:pathLst>
                    <a:path w="85725" h="73660">
                      <a:moveTo>
                        <a:pt x="85344" y="0"/>
                      </a:moveTo>
                      <a:lnTo>
                        <a:pt x="0" y="0"/>
                      </a:lnTo>
                      <a:lnTo>
                        <a:pt x="42672" y="73152"/>
                      </a:lnTo>
                      <a:lnTo>
                        <a:pt x="85344" y="0"/>
                      </a:lnTo>
                      <a:close/>
                    </a:path>
                  </a:pathLst>
                </a:custGeom>
                <a:solidFill>
                  <a:srgbClr val="FDFDFD"/>
                </a:solidFill>
              </p:spPr>
              <p:txBody>
                <a:bodyPr wrap="square" lIns="0" tIns="0" rIns="0" bIns="0" rtlCol="0"/>
                <a:lstStyle/>
                <a:p>
                  <a:endParaRPr sz="1200" dirty="0"/>
                </a:p>
              </p:txBody>
            </p:sp>
          </p:grpSp>
          <p:grpSp>
            <p:nvGrpSpPr>
              <p:cNvPr id="254" name="object 61">
                <a:extLst>
                  <a:ext uri="{FF2B5EF4-FFF2-40B4-BE49-F238E27FC236}">
                    <a16:creationId xmlns:a16="http://schemas.microsoft.com/office/drawing/2014/main" id="{9D559E89-2DE2-3546-84A1-FD0F359C50DC}"/>
                  </a:ext>
                </a:extLst>
              </p:cNvPr>
              <p:cNvGrpSpPr/>
              <p:nvPr/>
            </p:nvGrpSpPr>
            <p:grpSpPr>
              <a:xfrm>
                <a:off x="7971799" y="4641742"/>
                <a:ext cx="85725" cy="212725"/>
                <a:chOff x="6717158" y="3238245"/>
                <a:chExt cx="85725" cy="212725"/>
              </a:xfrm>
            </p:grpSpPr>
            <p:sp>
              <p:nvSpPr>
                <p:cNvPr id="261" name="object 62">
                  <a:extLst>
                    <a:ext uri="{FF2B5EF4-FFF2-40B4-BE49-F238E27FC236}">
                      <a16:creationId xmlns:a16="http://schemas.microsoft.com/office/drawing/2014/main" id="{A01C940E-3681-0642-9DD4-E3DD28D351D9}"/>
                    </a:ext>
                  </a:extLst>
                </p:cNvPr>
                <p:cNvSpPr/>
                <p:nvPr/>
              </p:nvSpPr>
              <p:spPr>
                <a:xfrm>
                  <a:off x="6759830" y="3299205"/>
                  <a:ext cx="0" cy="151765"/>
                </a:xfrm>
                <a:custGeom>
                  <a:avLst/>
                  <a:gdLst/>
                  <a:ahLst/>
                  <a:cxnLst/>
                  <a:rect l="l" t="t" r="r" b="b"/>
                  <a:pathLst>
                    <a:path h="151764">
                      <a:moveTo>
                        <a:pt x="0" y="151637"/>
                      </a:moveTo>
                      <a:lnTo>
                        <a:pt x="0" y="0"/>
                      </a:lnTo>
                    </a:path>
                  </a:pathLst>
                </a:custGeom>
                <a:ln w="28346">
                  <a:solidFill>
                    <a:srgbClr val="FDFDFD"/>
                  </a:solidFill>
                </a:ln>
              </p:spPr>
              <p:txBody>
                <a:bodyPr wrap="square" lIns="0" tIns="0" rIns="0" bIns="0" rtlCol="0"/>
                <a:lstStyle/>
                <a:p>
                  <a:endParaRPr sz="1200" dirty="0"/>
                </a:p>
              </p:txBody>
            </p:sp>
            <p:sp>
              <p:nvSpPr>
                <p:cNvPr id="262" name="object 63">
                  <a:extLst>
                    <a:ext uri="{FF2B5EF4-FFF2-40B4-BE49-F238E27FC236}">
                      <a16:creationId xmlns:a16="http://schemas.microsoft.com/office/drawing/2014/main" id="{1732EBCA-2F36-3F47-AF22-4A7C9DD3A938}"/>
                    </a:ext>
                  </a:extLst>
                </p:cNvPr>
                <p:cNvSpPr/>
                <p:nvPr/>
              </p:nvSpPr>
              <p:spPr>
                <a:xfrm>
                  <a:off x="6717158" y="3238245"/>
                  <a:ext cx="85725" cy="74295"/>
                </a:xfrm>
                <a:custGeom>
                  <a:avLst/>
                  <a:gdLst/>
                  <a:ahLst/>
                  <a:cxnLst/>
                  <a:rect l="l" t="t" r="r" b="b"/>
                  <a:pathLst>
                    <a:path w="85725" h="74295">
                      <a:moveTo>
                        <a:pt x="85344" y="73913"/>
                      </a:moveTo>
                      <a:lnTo>
                        <a:pt x="42672" y="0"/>
                      </a:lnTo>
                      <a:lnTo>
                        <a:pt x="0" y="73913"/>
                      </a:lnTo>
                      <a:lnTo>
                        <a:pt x="85344" y="73913"/>
                      </a:lnTo>
                      <a:close/>
                    </a:path>
                  </a:pathLst>
                </a:custGeom>
                <a:solidFill>
                  <a:srgbClr val="FDFDFD"/>
                </a:solidFill>
              </p:spPr>
              <p:txBody>
                <a:bodyPr wrap="square" lIns="0" tIns="0" rIns="0" bIns="0" rtlCol="0"/>
                <a:lstStyle/>
                <a:p>
                  <a:endParaRPr sz="1200" dirty="0"/>
                </a:p>
              </p:txBody>
            </p:sp>
          </p:grpSp>
          <p:grpSp>
            <p:nvGrpSpPr>
              <p:cNvPr id="255" name="object 64">
                <a:extLst>
                  <a:ext uri="{FF2B5EF4-FFF2-40B4-BE49-F238E27FC236}">
                    <a16:creationId xmlns:a16="http://schemas.microsoft.com/office/drawing/2014/main" id="{1E5AB9BB-BE9D-FE4E-8372-5D85C4C2F40C}"/>
                  </a:ext>
                </a:extLst>
              </p:cNvPr>
              <p:cNvGrpSpPr/>
              <p:nvPr/>
            </p:nvGrpSpPr>
            <p:grpSpPr>
              <a:xfrm>
                <a:off x="7695193" y="5239912"/>
                <a:ext cx="85725" cy="212979"/>
                <a:chOff x="6440552" y="3836415"/>
                <a:chExt cx="85725" cy="212979"/>
              </a:xfrm>
            </p:grpSpPr>
            <p:sp>
              <p:nvSpPr>
                <p:cNvPr id="259" name="object 65">
                  <a:extLst>
                    <a:ext uri="{FF2B5EF4-FFF2-40B4-BE49-F238E27FC236}">
                      <a16:creationId xmlns:a16="http://schemas.microsoft.com/office/drawing/2014/main" id="{7926414E-41E6-1A45-BD21-88B046E13292}"/>
                    </a:ext>
                  </a:extLst>
                </p:cNvPr>
                <p:cNvSpPr/>
                <p:nvPr/>
              </p:nvSpPr>
              <p:spPr>
                <a:xfrm>
                  <a:off x="6483224" y="3836415"/>
                  <a:ext cx="0" cy="151765"/>
                </a:xfrm>
                <a:custGeom>
                  <a:avLst/>
                  <a:gdLst/>
                  <a:ahLst/>
                  <a:cxnLst/>
                  <a:rect l="l" t="t" r="r" b="b"/>
                  <a:pathLst>
                    <a:path h="151764">
                      <a:moveTo>
                        <a:pt x="0" y="0"/>
                      </a:moveTo>
                      <a:lnTo>
                        <a:pt x="0" y="151638"/>
                      </a:lnTo>
                    </a:path>
                  </a:pathLst>
                </a:custGeom>
                <a:ln w="28346">
                  <a:solidFill>
                    <a:srgbClr val="FDFDFD"/>
                  </a:solidFill>
                </a:ln>
              </p:spPr>
              <p:txBody>
                <a:bodyPr wrap="square" lIns="0" tIns="0" rIns="0" bIns="0" rtlCol="0"/>
                <a:lstStyle/>
                <a:p>
                  <a:endParaRPr sz="1200" dirty="0"/>
                </a:p>
              </p:txBody>
            </p:sp>
            <p:sp>
              <p:nvSpPr>
                <p:cNvPr id="260" name="object 66">
                  <a:extLst>
                    <a:ext uri="{FF2B5EF4-FFF2-40B4-BE49-F238E27FC236}">
                      <a16:creationId xmlns:a16="http://schemas.microsoft.com/office/drawing/2014/main" id="{D9CFE352-0A8E-A94D-BFE3-8038883896B8}"/>
                    </a:ext>
                  </a:extLst>
                </p:cNvPr>
                <p:cNvSpPr/>
                <p:nvPr/>
              </p:nvSpPr>
              <p:spPr>
                <a:xfrm>
                  <a:off x="6440552" y="3975099"/>
                  <a:ext cx="85725" cy="74295"/>
                </a:xfrm>
                <a:custGeom>
                  <a:avLst/>
                  <a:gdLst/>
                  <a:ahLst/>
                  <a:cxnLst/>
                  <a:rect l="l" t="t" r="r" b="b"/>
                  <a:pathLst>
                    <a:path w="85725" h="74295">
                      <a:moveTo>
                        <a:pt x="85344" y="0"/>
                      </a:moveTo>
                      <a:lnTo>
                        <a:pt x="0" y="0"/>
                      </a:lnTo>
                      <a:lnTo>
                        <a:pt x="42672" y="73914"/>
                      </a:lnTo>
                      <a:lnTo>
                        <a:pt x="85344" y="0"/>
                      </a:lnTo>
                      <a:close/>
                    </a:path>
                  </a:pathLst>
                </a:custGeom>
                <a:solidFill>
                  <a:srgbClr val="FDFDFD"/>
                </a:solidFill>
              </p:spPr>
              <p:txBody>
                <a:bodyPr wrap="square" lIns="0" tIns="0" rIns="0" bIns="0" rtlCol="0"/>
                <a:lstStyle/>
                <a:p>
                  <a:endParaRPr sz="1200" dirty="0"/>
                </a:p>
              </p:txBody>
            </p:sp>
          </p:grpSp>
          <p:grpSp>
            <p:nvGrpSpPr>
              <p:cNvPr id="256" name="object 67">
                <a:extLst>
                  <a:ext uri="{FF2B5EF4-FFF2-40B4-BE49-F238E27FC236}">
                    <a16:creationId xmlns:a16="http://schemas.microsoft.com/office/drawing/2014/main" id="{F5B570D5-EC57-B140-9CD6-27AB4E3A1317}"/>
                  </a:ext>
                </a:extLst>
              </p:cNvPr>
              <p:cNvGrpSpPr/>
              <p:nvPr/>
            </p:nvGrpSpPr>
            <p:grpSpPr>
              <a:xfrm>
                <a:off x="7971799" y="5284870"/>
                <a:ext cx="85725" cy="212217"/>
                <a:chOff x="6717158" y="3881373"/>
                <a:chExt cx="85725" cy="212217"/>
              </a:xfrm>
            </p:grpSpPr>
            <p:sp>
              <p:nvSpPr>
                <p:cNvPr id="257" name="object 68">
                  <a:extLst>
                    <a:ext uri="{FF2B5EF4-FFF2-40B4-BE49-F238E27FC236}">
                      <a16:creationId xmlns:a16="http://schemas.microsoft.com/office/drawing/2014/main" id="{91FFDFF6-E8A8-DF4E-B758-89FDBCD4F5BB}"/>
                    </a:ext>
                  </a:extLst>
                </p:cNvPr>
                <p:cNvSpPr/>
                <p:nvPr/>
              </p:nvSpPr>
              <p:spPr>
                <a:xfrm>
                  <a:off x="6759830" y="3943095"/>
                  <a:ext cx="0" cy="150495"/>
                </a:xfrm>
                <a:custGeom>
                  <a:avLst/>
                  <a:gdLst/>
                  <a:ahLst/>
                  <a:cxnLst/>
                  <a:rect l="l" t="t" r="r" b="b"/>
                  <a:pathLst>
                    <a:path h="150495">
                      <a:moveTo>
                        <a:pt x="0" y="150113"/>
                      </a:moveTo>
                      <a:lnTo>
                        <a:pt x="0" y="0"/>
                      </a:lnTo>
                    </a:path>
                  </a:pathLst>
                </a:custGeom>
                <a:ln w="28346">
                  <a:solidFill>
                    <a:srgbClr val="FDFDFD"/>
                  </a:solidFill>
                </a:ln>
              </p:spPr>
              <p:txBody>
                <a:bodyPr wrap="square" lIns="0" tIns="0" rIns="0" bIns="0" rtlCol="0"/>
                <a:lstStyle/>
                <a:p>
                  <a:endParaRPr sz="1200" dirty="0"/>
                </a:p>
              </p:txBody>
            </p:sp>
            <p:sp>
              <p:nvSpPr>
                <p:cNvPr id="258" name="object 69">
                  <a:extLst>
                    <a:ext uri="{FF2B5EF4-FFF2-40B4-BE49-F238E27FC236}">
                      <a16:creationId xmlns:a16="http://schemas.microsoft.com/office/drawing/2014/main" id="{1AC1937D-B40C-D649-BE5C-32551AE8209B}"/>
                    </a:ext>
                  </a:extLst>
                </p:cNvPr>
                <p:cNvSpPr/>
                <p:nvPr/>
              </p:nvSpPr>
              <p:spPr>
                <a:xfrm>
                  <a:off x="6717158" y="3881373"/>
                  <a:ext cx="85725" cy="74295"/>
                </a:xfrm>
                <a:custGeom>
                  <a:avLst/>
                  <a:gdLst/>
                  <a:ahLst/>
                  <a:cxnLst/>
                  <a:rect l="l" t="t" r="r" b="b"/>
                  <a:pathLst>
                    <a:path w="85725" h="74295">
                      <a:moveTo>
                        <a:pt x="85344" y="73913"/>
                      </a:moveTo>
                      <a:lnTo>
                        <a:pt x="42672" y="0"/>
                      </a:lnTo>
                      <a:lnTo>
                        <a:pt x="0" y="73913"/>
                      </a:lnTo>
                      <a:lnTo>
                        <a:pt x="85344" y="73913"/>
                      </a:lnTo>
                      <a:close/>
                    </a:path>
                  </a:pathLst>
                </a:custGeom>
                <a:solidFill>
                  <a:srgbClr val="FDFDFD"/>
                </a:solidFill>
              </p:spPr>
              <p:txBody>
                <a:bodyPr wrap="square" lIns="0" tIns="0" rIns="0" bIns="0" rtlCol="0"/>
                <a:lstStyle/>
                <a:p>
                  <a:endParaRPr sz="1200" dirty="0"/>
                </a:p>
              </p:txBody>
            </p:sp>
          </p:grpSp>
        </p:grpSp>
        <p:grpSp>
          <p:nvGrpSpPr>
            <p:cNvPr id="156" name="Group 155">
              <a:extLst>
                <a:ext uri="{FF2B5EF4-FFF2-40B4-BE49-F238E27FC236}">
                  <a16:creationId xmlns:a16="http://schemas.microsoft.com/office/drawing/2014/main" id="{E7C92B65-17C4-1B40-9E0F-A0247D23BBFE}"/>
                </a:ext>
              </a:extLst>
            </p:cNvPr>
            <p:cNvGrpSpPr/>
            <p:nvPr/>
          </p:nvGrpSpPr>
          <p:grpSpPr>
            <a:xfrm>
              <a:off x="9086604" y="2964580"/>
              <a:ext cx="2148841" cy="3240405"/>
              <a:chOff x="9086604" y="2964580"/>
              <a:chExt cx="2148841" cy="3240405"/>
            </a:xfrm>
          </p:grpSpPr>
          <p:sp>
            <p:nvSpPr>
              <p:cNvPr id="226" name="bg object 19">
                <a:extLst>
                  <a:ext uri="{FF2B5EF4-FFF2-40B4-BE49-F238E27FC236}">
                    <a16:creationId xmlns:a16="http://schemas.microsoft.com/office/drawing/2014/main" id="{1F7513E7-1793-E447-BB66-1959A3A5A47A}"/>
                  </a:ext>
                </a:extLst>
              </p:cNvPr>
              <p:cNvSpPr/>
              <p:nvPr/>
            </p:nvSpPr>
            <p:spPr>
              <a:xfrm>
                <a:off x="9421885" y="2964580"/>
                <a:ext cx="1813560" cy="3240405"/>
              </a:xfrm>
              <a:custGeom>
                <a:avLst/>
                <a:gdLst/>
                <a:ahLst/>
                <a:cxnLst/>
                <a:rect l="l" t="t" r="r" b="b"/>
                <a:pathLst>
                  <a:path w="1813559" h="3240404">
                    <a:moveTo>
                      <a:pt x="1813559" y="3071622"/>
                    </a:moveTo>
                    <a:lnTo>
                      <a:pt x="1813559" y="168401"/>
                    </a:lnTo>
                    <a:lnTo>
                      <a:pt x="1807541" y="123648"/>
                    </a:lnTo>
                    <a:lnTo>
                      <a:pt x="1790558" y="83424"/>
                    </a:lnTo>
                    <a:lnTo>
                      <a:pt x="1764220" y="49339"/>
                    </a:lnTo>
                    <a:lnTo>
                      <a:pt x="1730135" y="23001"/>
                    </a:lnTo>
                    <a:lnTo>
                      <a:pt x="1689911" y="6018"/>
                    </a:lnTo>
                    <a:lnTo>
                      <a:pt x="1645157" y="0"/>
                    </a:lnTo>
                    <a:lnTo>
                      <a:pt x="167639" y="0"/>
                    </a:lnTo>
                    <a:lnTo>
                      <a:pt x="123207" y="6018"/>
                    </a:lnTo>
                    <a:lnTo>
                      <a:pt x="83199" y="23001"/>
                    </a:lnTo>
                    <a:lnTo>
                      <a:pt x="49244" y="49339"/>
                    </a:lnTo>
                    <a:lnTo>
                      <a:pt x="22972" y="83424"/>
                    </a:lnTo>
                    <a:lnTo>
                      <a:pt x="6014" y="123648"/>
                    </a:lnTo>
                    <a:lnTo>
                      <a:pt x="0" y="168401"/>
                    </a:lnTo>
                    <a:lnTo>
                      <a:pt x="0" y="3071622"/>
                    </a:lnTo>
                    <a:lnTo>
                      <a:pt x="6014" y="3116375"/>
                    </a:lnTo>
                    <a:lnTo>
                      <a:pt x="22972" y="3156599"/>
                    </a:lnTo>
                    <a:lnTo>
                      <a:pt x="49244" y="3190684"/>
                    </a:lnTo>
                    <a:lnTo>
                      <a:pt x="83199" y="3217022"/>
                    </a:lnTo>
                    <a:lnTo>
                      <a:pt x="123207" y="3234005"/>
                    </a:lnTo>
                    <a:lnTo>
                      <a:pt x="167639" y="3240024"/>
                    </a:lnTo>
                    <a:lnTo>
                      <a:pt x="1645157" y="3240024"/>
                    </a:lnTo>
                    <a:lnTo>
                      <a:pt x="1689911" y="3234005"/>
                    </a:lnTo>
                    <a:lnTo>
                      <a:pt x="1730135" y="3217022"/>
                    </a:lnTo>
                    <a:lnTo>
                      <a:pt x="1764220" y="3190684"/>
                    </a:lnTo>
                    <a:lnTo>
                      <a:pt x="1790558" y="3156599"/>
                    </a:lnTo>
                    <a:lnTo>
                      <a:pt x="1807541" y="3116375"/>
                    </a:lnTo>
                    <a:lnTo>
                      <a:pt x="1813559" y="3071622"/>
                    </a:lnTo>
                    <a:close/>
                  </a:path>
                </a:pathLst>
              </a:custGeom>
              <a:solidFill>
                <a:srgbClr val="B2412B"/>
              </a:solidFill>
            </p:spPr>
            <p:txBody>
              <a:bodyPr wrap="square" lIns="0" tIns="0" rIns="0" bIns="0" rtlCol="0"/>
              <a:lstStyle/>
              <a:p>
                <a:endParaRPr sz="1200" dirty="0"/>
              </a:p>
            </p:txBody>
          </p:sp>
          <p:sp>
            <p:nvSpPr>
              <p:cNvPr id="228" name="bg object 39">
                <a:extLst>
                  <a:ext uri="{FF2B5EF4-FFF2-40B4-BE49-F238E27FC236}">
                    <a16:creationId xmlns:a16="http://schemas.microsoft.com/office/drawing/2014/main" id="{7B1EDB37-CA15-3745-B94D-EBFD6DD12C85}"/>
                  </a:ext>
                </a:extLst>
              </p:cNvPr>
              <p:cNvSpPr/>
              <p:nvPr/>
            </p:nvSpPr>
            <p:spPr>
              <a:xfrm>
                <a:off x="9525517" y="3568085"/>
                <a:ext cx="1606550" cy="394970"/>
              </a:xfrm>
              <a:custGeom>
                <a:avLst/>
                <a:gdLst/>
                <a:ahLst/>
                <a:cxnLst/>
                <a:rect l="l" t="t" r="r" b="b"/>
                <a:pathLst>
                  <a:path w="1606550" h="394969">
                    <a:moveTo>
                      <a:pt x="1606296" y="226313"/>
                    </a:moveTo>
                    <a:lnTo>
                      <a:pt x="1606296" y="167639"/>
                    </a:lnTo>
                    <a:lnTo>
                      <a:pt x="1600277" y="122943"/>
                    </a:lnTo>
                    <a:lnTo>
                      <a:pt x="1583294" y="82860"/>
                    </a:lnTo>
                    <a:lnTo>
                      <a:pt x="1556956" y="48958"/>
                    </a:lnTo>
                    <a:lnTo>
                      <a:pt x="1522871" y="22803"/>
                    </a:lnTo>
                    <a:lnTo>
                      <a:pt x="1482647" y="5961"/>
                    </a:lnTo>
                    <a:lnTo>
                      <a:pt x="1437894" y="0"/>
                    </a:lnTo>
                    <a:lnTo>
                      <a:pt x="168402" y="0"/>
                    </a:lnTo>
                    <a:lnTo>
                      <a:pt x="123648" y="5961"/>
                    </a:lnTo>
                    <a:lnTo>
                      <a:pt x="83424" y="22803"/>
                    </a:lnTo>
                    <a:lnTo>
                      <a:pt x="49339" y="48958"/>
                    </a:lnTo>
                    <a:lnTo>
                      <a:pt x="23001" y="82860"/>
                    </a:lnTo>
                    <a:lnTo>
                      <a:pt x="6018" y="122943"/>
                    </a:lnTo>
                    <a:lnTo>
                      <a:pt x="0" y="167639"/>
                    </a:lnTo>
                    <a:lnTo>
                      <a:pt x="0" y="226313"/>
                    </a:lnTo>
                    <a:lnTo>
                      <a:pt x="6018" y="271067"/>
                    </a:lnTo>
                    <a:lnTo>
                      <a:pt x="23001" y="311291"/>
                    </a:lnTo>
                    <a:lnTo>
                      <a:pt x="49339" y="345376"/>
                    </a:lnTo>
                    <a:lnTo>
                      <a:pt x="83424" y="371714"/>
                    </a:lnTo>
                    <a:lnTo>
                      <a:pt x="123648" y="388697"/>
                    </a:lnTo>
                    <a:lnTo>
                      <a:pt x="168402" y="394715"/>
                    </a:lnTo>
                    <a:lnTo>
                      <a:pt x="1437894" y="394715"/>
                    </a:lnTo>
                    <a:lnTo>
                      <a:pt x="1482647" y="388697"/>
                    </a:lnTo>
                    <a:lnTo>
                      <a:pt x="1522871" y="371714"/>
                    </a:lnTo>
                    <a:lnTo>
                      <a:pt x="1556956" y="345376"/>
                    </a:lnTo>
                    <a:lnTo>
                      <a:pt x="1583294" y="311291"/>
                    </a:lnTo>
                    <a:lnTo>
                      <a:pt x="1600277" y="271067"/>
                    </a:lnTo>
                    <a:lnTo>
                      <a:pt x="1606296" y="226313"/>
                    </a:lnTo>
                    <a:close/>
                  </a:path>
                </a:pathLst>
              </a:custGeom>
              <a:solidFill>
                <a:srgbClr val="326F7F"/>
              </a:solidFill>
            </p:spPr>
            <p:txBody>
              <a:bodyPr wrap="square" lIns="0" tIns="0" rIns="0" bIns="0" rtlCol="0"/>
              <a:lstStyle/>
              <a:p>
                <a:endParaRPr sz="1200" dirty="0"/>
              </a:p>
            </p:txBody>
          </p:sp>
          <p:sp>
            <p:nvSpPr>
              <p:cNvPr id="229" name="bg object 40">
                <a:extLst>
                  <a:ext uri="{FF2B5EF4-FFF2-40B4-BE49-F238E27FC236}">
                    <a16:creationId xmlns:a16="http://schemas.microsoft.com/office/drawing/2014/main" id="{88DEFC84-F890-9A43-8339-F759F5BFA684}"/>
                  </a:ext>
                </a:extLst>
              </p:cNvPr>
              <p:cNvSpPr/>
              <p:nvPr/>
            </p:nvSpPr>
            <p:spPr>
              <a:xfrm>
                <a:off x="9525517" y="3568085"/>
                <a:ext cx="1606550" cy="394970"/>
              </a:xfrm>
              <a:custGeom>
                <a:avLst/>
                <a:gdLst/>
                <a:ahLst/>
                <a:cxnLst/>
                <a:rect l="l" t="t" r="r" b="b"/>
                <a:pathLst>
                  <a:path w="1606550" h="394969">
                    <a:moveTo>
                      <a:pt x="1437894" y="394715"/>
                    </a:moveTo>
                    <a:lnTo>
                      <a:pt x="168402" y="394715"/>
                    </a:lnTo>
                    <a:lnTo>
                      <a:pt x="123648" y="388697"/>
                    </a:lnTo>
                    <a:lnTo>
                      <a:pt x="83424" y="371714"/>
                    </a:lnTo>
                    <a:lnTo>
                      <a:pt x="49339" y="345376"/>
                    </a:lnTo>
                    <a:lnTo>
                      <a:pt x="23001" y="311291"/>
                    </a:lnTo>
                    <a:lnTo>
                      <a:pt x="6018" y="271067"/>
                    </a:lnTo>
                    <a:lnTo>
                      <a:pt x="0" y="226313"/>
                    </a:lnTo>
                    <a:lnTo>
                      <a:pt x="0" y="167639"/>
                    </a:lnTo>
                    <a:lnTo>
                      <a:pt x="6018" y="122943"/>
                    </a:lnTo>
                    <a:lnTo>
                      <a:pt x="23001" y="82860"/>
                    </a:lnTo>
                    <a:lnTo>
                      <a:pt x="49339" y="48958"/>
                    </a:lnTo>
                    <a:lnTo>
                      <a:pt x="83424" y="22803"/>
                    </a:lnTo>
                    <a:lnTo>
                      <a:pt x="123648" y="5961"/>
                    </a:lnTo>
                    <a:lnTo>
                      <a:pt x="168402" y="0"/>
                    </a:lnTo>
                    <a:lnTo>
                      <a:pt x="1437894" y="0"/>
                    </a:lnTo>
                    <a:lnTo>
                      <a:pt x="1482647" y="5961"/>
                    </a:lnTo>
                    <a:lnTo>
                      <a:pt x="1522871" y="22803"/>
                    </a:lnTo>
                    <a:lnTo>
                      <a:pt x="1556956" y="48958"/>
                    </a:lnTo>
                    <a:lnTo>
                      <a:pt x="1583294" y="82860"/>
                    </a:lnTo>
                    <a:lnTo>
                      <a:pt x="1600277" y="122943"/>
                    </a:lnTo>
                    <a:lnTo>
                      <a:pt x="1606296" y="167639"/>
                    </a:lnTo>
                    <a:lnTo>
                      <a:pt x="1606296" y="226313"/>
                    </a:lnTo>
                    <a:lnTo>
                      <a:pt x="1600277" y="271067"/>
                    </a:lnTo>
                    <a:lnTo>
                      <a:pt x="1583294" y="311291"/>
                    </a:lnTo>
                    <a:lnTo>
                      <a:pt x="1556956" y="345376"/>
                    </a:lnTo>
                    <a:lnTo>
                      <a:pt x="1522871" y="371714"/>
                    </a:lnTo>
                    <a:lnTo>
                      <a:pt x="1482647" y="388697"/>
                    </a:lnTo>
                    <a:lnTo>
                      <a:pt x="1437894" y="394715"/>
                    </a:lnTo>
                    <a:close/>
                  </a:path>
                </a:pathLst>
              </a:custGeom>
              <a:ln w="28346">
                <a:solidFill>
                  <a:srgbClr val="FDFDFD"/>
                </a:solidFill>
              </a:ln>
            </p:spPr>
            <p:txBody>
              <a:bodyPr wrap="square" lIns="0" tIns="0" rIns="0" bIns="0" rtlCol="0"/>
              <a:lstStyle/>
              <a:p>
                <a:endParaRPr sz="1200" dirty="0"/>
              </a:p>
            </p:txBody>
          </p:sp>
          <p:sp>
            <p:nvSpPr>
              <p:cNvPr id="230" name="bg object 41">
                <a:extLst>
                  <a:ext uri="{FF2B5EF4-FFF2-40B4-BE49-F238E27FC236}">
                    <a16:creationId xmlns:a16="http://schemas.microsoft.com/office/drawing/2014/main" id="{7B71A4E1-7F47-274E-9C0A-1B05C3B18992}"/>
                  </a:ext>
                </a:extLst>
              </p:cNvPr>
              <p:cNvSpPr/>
              <p:nvPr/>
            </p:nvSpPr>
            <p:spPr>
              <a:xfrm>
                <a:off x="9525517" y="4854341"/>
                <a:ext cx="1606550" cy="395605"/>
              </a:xfrm>
              <a:custGeom>
                <a:avLst/>
                <a:gdLst/>
                <a:ahLst/>
                <a:cxnLst/>
                <a:rect l="l" t="t" r="r" b="b"/>
                <a:pathLst>
                  <a:path w="1606550" h="395604">
                    <a:moveTo>
                      <a:pt x="1606296" y="227837"/>
                    </a:moveTo>
                    <a:lnTo>
                      <a:pt x="1606296" y="169163"/>
                    </a:lnTo>
                    <a:lnTo>
                      <a:pt x="1600277" y="124354"/>
                    </a:lnTo>
                    <a:lnTo>
                      <a:pt x="1583294" y="83989"/>
                    </a:lnTo>
                    <a:lnTo>
                      <a:pt x="1556956" y="49720"/>
                    </a:lnTo>
                    <a:lnTo>
                      <a:pt x="1522871" y="23198"/>
                    </a:lnTo>
                    <a:lnTo>
                      <a:pt x="1482647" y="6074"/>
                    </a:lnTo>
                    <a:lnTo>
                      <a:pt x="1437894" y="0"/>
                    </a:lnTo>
                    <a:lnTo>
                      <a:pt x="168402" y="0"/>
                    </a:lnTo>
                    <a:lnTo>
                      <a:pt x="123648" y="6074"/>
                    </a:lnTo>
                    <a:lnTo>
                      <a:pt x="83424" y="23198"/>
                    </a:lnTo>
                    <a:lnTo>
                      <a:pt x="49339" y="49720"/>
                    </a:lnTo>
                    <a:lnTo>
                      <a:pt x="23001" y="83989"/>
                    </a:lnTo>
                    <a:lnTo>
                      <a:pt x="6018" y="124354"/>
                    </a:lnTo>
                    <a:lnTo>
                      <a:pt x="0" y="169163"/>
                    </a:lnTo>
                    <a:lnTo>
                      <a:pt x="0" y="227837"/>
                    </a:lnTo>
                    <a:lnTo>
                      <a:pt x="6018" y="272534"/>
                    </a:lnTo>
                    <a:lnTo>
                      <a:pt x="23001" y="312617"/>
                    </a:lnTo>
                    <a:lnTo>
                      <a:pt x="49339" y="346519"/>
                    </a:lnTo>
                    <a:lnTo>
                      <a:pt x="83424" y="372674"/>
                    </a:lnTo>
                    <a:lnTo>
                      <a:pt x="123648" y="389516"/>
                    </a:lnTo>
                    <a:lnTo>
                      <a:pt x="168402" y="395477"/>
                    </a:lnTo>
                    <a:lnTo>
                      <a:pt x="1437894" y="395477"/>
                    </a:lnTo>
                    <a:lnTo>
                      <a:pt x="1482647" y="389516"/>
                    </a:lnTo>
                    <a:lnTo>
                      <a:pt x="1522871" y="372674"/>
                    </a:lnTo>
                    <a:lnTo>
                      <a:pt x="1556956" y="346519"/>
                    </a:lnTo>
                    <a:lnTo>
                      <a:pt x="1583294" y="312617"/>
                    </a:lnTo>
                    <a:lnTo>
                      <a:pt x="1600277" y="272534"/>
                    </a:lnTo>
                    <a:lnTo>
                      <a:pt x="1606296" y="227837"/>
                    </a:lnTo>
                    <a:close/>
                  </a:path>
                </a:pathLst>
              </a:custGeom>
              <a:solidFill>
                <a:srgbClr val="326F7F"/>
              </a:solidFill>
            </p:spPr>
            <p:txBody>
              <a:bodyPr wrap="square" lIns="0" tIns="0" rIns="0" bIns="0" rtlCol="0"/>
              <a:lstStyle/>
              <a:p>
                <a:endParaRPr sz="1200" dirty="0"/>
              </a:p>
            </p:txBody>
          </p:sp>
          <p:sp>
            <p:nvSpPr>
              <p:cNvPr id="231" name="bg object 42">
                <a:extLst>
                  <a:ext uri="{FF2B5EF4-FFF2-40B4-BE49-F238E27FC236}">
                    <a16:creationId xmlns:a16="http://schemas.microsoft.com/office/drawing/2014/main" id="{0E84AD5A-962B-7D4E-B2F4-80E5BAF2A07A}"/>
                  </a:ext>
                </a:extLst>
              </p:cNvPr>
              <p:cNvSpPr/>
              <p:nvPr/>
            </p:nvSpPr>
            <p:spPr>
              <a:xfrm>
                <a:off x="9525517" y="4854341"/>
                <a:ext cx="1606550" cy="395605"/>
              </a:xfrm>
              <a:custGeom>
                <a:avLst/>
                <a:gdLst/>
                <a:ahLst/>
                <a:cxnLst/>
                <a:rect l="l" t="t" r="r" b="b"/>
                <a:pathLst>
                  <a:path w="1606550" h="395604">
                    <a:moveTo>
                      <a:pt x="1437894" y="395477"/>
                    </a:moveTo>
                    <a:lnTo>
                      <a:pt x="168402" y="395477"/>
                    </a:lnTo>
                    <a:lnTo>
                      <a:pt x="123648" y="389516"/>
                    </a:lnTo>
                    <a:lnTo>
                      <a:pt x="83424" y="372674"/>
                    </a:lnTo>
                    <a:lnTo>
                      <a:pt x="49339" y="346519"/>
                    </a:lnTo>
                    <a:lnTo>
                      <a:pt x="23001" y="312617"/>
                    </a:lnTo>
                    <a:lnTo>
                      <a:pt x="6018" y="272534"/>
                    </a:lnTo>
                    <a:lnTo>
                      <a:pt x="0" y="227837"/>
                    </a:lnTo>
                    <a:lnTo>
                      <a:pt x="0" y="169163"/>
                    </a:lnTo>
                    <a:lnTo>
                      <a:pt x="6018" y="124354"/>
                    </a:lnTo>
                    <a:lnTo>
                      <a:pt x="23001" y="83989"/>
                    </a:lnTo>
                    <a:lnTo>
                      <a:pt x="49339" y="49720"/>
                    </a:lnTo>
                    <a:lnTo>
                      <a:pt x="83424" y="23198"/>
                    </a:lnTo>
                    <a:lnTo>
                      <a:pt x="123648" y="6074"/>
                    </a:lnTo>
                    <a:lnTo>
                      <a:pt x="168402" y="0"/>
                    </a:lnTo>
                    <a:lnTo>
                      <a:pt x="1437894" y="0"/>
                    </a:lnTo>
                    <a:lnTo>
                      <a:pt x="1482647" y="6074"/>
                    </a:lnTo>
                    <a:lnTo>
                      <a:pt x="1522871" y="23198"/>
                    </a:lnTo>
                    <a:lnTo>
                      <a:pt x="1556956" y="49720"/>
                    </a:lnTo>
                    <a:lnTo>
                      <a:pt x="1583294" y="83989"/>
                    </a:lnTo>
                    <a:lnTo>
                      <a:pt x="1600277" y="124354"/>
                    </a:lnTo>
                    <a:lnTo>
                      <a:pt x="1606296" y="169163"/>
                    </a:lnTo>
                    <a:lnTo>
                      <a:pt x="1606296" y="227837"/>
                    </a:lnTo>
                    <a:lnTo>
                      <a:pt x="1600277" y="272534"/>
                    </a:lnTo>
                    <a:lnTo>
                      <a:pt x="1583294" y="312617"/>
                    </a:lnTo>
                    <a:lnTo>
                      <a:pt x="1556956" y="346519"/>
                    </a:lnTo>
                    <a:lnTo>
                      <a:pt x="1522871" y="372674"/>
                    </a:lnTo>
                    <a:lnTo>
                      <a:pt x="1482647" y="389516"/>
                    </a:lnTo>
                    <a:lnTo>
                      <a:pt x="1437894" y="395477"/>
                    </a:lnTo>
                    <a:close/>
                  </a:path>
                </a:pathLst>
              </a:custGeom>
              <a:ln w="28346">
                <a:solidFill>
                  <a:srgbClr val="FDFDFD"/>
                </a:solidFill>
              </a:ln>
            </p:spPr>
            <p:txBody>
              <a:bodyPr wrap="square" lIns="0" tIns="0" rIns="0" bIns="0" rtlCol="0"/>
              <a:lstStyle/>
              <a:p>
                <a:endParaRPr sz="1200" dirty="0"/>
              </a:p>
            </p:txBody>
          </p:sp>
          <p:sp>
            <p:nvSpPr>
              <p:cNvPr id="232" name="bg object 43">
                <a:extLst>
                  <a:ext uri="{FF2B5EF4-FFF2-40B4-BE49-F238E27FC236}">
                    <a16:creationId xmlns:a16="http://schemas.microsoft.com/office/drawing/2014/main" id="{C3D414AB-8EC8-3F4A-B63D-899EFFCD64E2}"/>
                  </a:ext>
                </a:extLst>
              </p:cNvPr>
              <p:cNvSpPr/>
              <p:nvPr/>
            </p:nvSpPr>
            <p:spPr>
              <a:xfrm>
                <a:off x="9525517" y="5498993"/>
                <a:ext cx="1606550" cy="394970"/>
              </a:xfrm>
              <a:custGeom>
                <a:avLst/>
                <a:gdLst/>
                <a:ahLst/>
                <a:cxnLst/>
                <a:rect l="l" t="t" r="r" b="b"/>
                <a:pathLst>
                  <a:path w="1606550" h="394970">
                    <a:moveTo>
                      <a:pt x="1606296" y="226313"/>
                    </a:moveTo>
                    <a:lnTo>
                      <a:pt x="1606296" y="168401"/>
                    </a:lnTo>
                    <a:lnTo>
                      <a:pt x="1600277" y="123648"/>
                    </a:lnTo>
                    <a:lnTo>
                      <a:pt x="1583294" y="83424"/>
                    </a:lnTo>
                    <a:lnTo>
                      <a:pt x="1556956" y="49339"/>
                    </a:lnTo>
                    <a:lnTo>
                      <a:pt x="1522871" y="23001"/>
                    </a:lnTo>
                    <a:lnTo>
                      <a:pt x="1482647" y="6018"/>
                    </a:lnTo>
                    <a:lnTo>
                      <a:pt x="1437894" y="0"/>
                    </a:lnTo>
                    <a:lnTo>
                      <a:pt x="168402" y="0"/>
                    </a:lnTo>
                    <a:lnTo>
                      <a:pt x="123648" y="6018"/>
                    </a:lnTo>
                    <a:lnTo>
                      <a:pt x="83424" y="23001"/>
                    </a:lnTo>
                    <a:lnTo>
                      <a:pt x="49339" y="49339"/>
                    </a:lnTo>
                    <a:lnTo>
                      <a:pt x="23001" y="83424"/>
                    </a:lnTo>
                    <a:lnTo>
                      <a:pt x="6018" y="123648"/>
                    </a:lnTo>
                    <a:lnTo>
                      <a:pt x="0" y="168401"/>
                    </a:lnTo>
                    <a:lnTo>
                      <a:pt x="0" y="226313"/>
                    </a:lnTo>
                    <a:lnTo>
                      <a:pt x="6018" y="271067"/>
                    </a:lnTo>
                    <a:lnTo>
                      <a:pt x="23001" y="311291"/>
                    </a:lnTo>
                    <a:lnTo>
                      <a:pt x="49339" y="345376"/>
                    </a:lnTo>
                    <a:lnTo>
                      <a:pt x="83424" y="371714"/>
                    </a:lnTo>
                    <a:lnTo>
                      <a:pt x="123648" y="388697"/>
                    </a:lnTo>
                    <a:lnTo>
                      <a:pt x="168402" y="394715"/>
                    </a:lnTo>
                    <a:lnTo>
                      <a:pt x="1437894" y="394715"/>
                    </a:lnTo>
                    <a:lnTo>
                      <a:pt x="1482647" y="388697"/>
                    </a:lnTo>
                    <a:lnTo>
                      <a:pt x="1522871" y="371714"/>
                    </a:lnTo>
                    <a:lnTo>
                      <a:pt x="1556956" y="345376"/>
                    </a:lnTo>
                    <a:lnTo>
                      <a:pt x="1583294" y="311291"/>
                    </a:lnTo>
                    <a:lnTo>
                      <a:pt x="1600277" y="271067"/>
                    </a:lnTo>
                    <a:lnTo>
                      <a:pt x="1606296" y="226313"/>
                    </a:lnTo>
                    <a:close/>
                  </a:path>
                </a:pathLst>
              </a:custGeom>
              <a:solidFill>
                <a:srgbClr val="326F7F"/>
              </a:solidFill>
            </p:spPr>
            <p:txBody>
              <a:bodyPr wrap="square" lIns="0" tIns="0" rIns="0" bIns="0" rtlCol="0"/>
              <a:lstStyle/>
              <a:p>
                <a:endParaRPr sz="1200" dirty="0"/>
              </a:p>
            </p:txBody>
          </p:sp>
          <p:sp>
            <p:nvSpPr>
              <p:cNvPr id="233" name="bg object 44">
                <a:extLst>
                  <a:ext uri="{FF2B5EF4-FFF2-40B4-BE49-F238E27FC236}">
                    <a16:creationId xmlns:a16="http://schemas.microsoft.com/office/drawing/2014/main" id="{7937E778-9FFC-6E47-B803-2BFC54F446B0}"/>
                  </a:ext>
                </a:extLst>
              </p:cNvPr>
              <p:cNvSpPr/>
              <p:nvPr/>
            </p:nvSpPr>
            <p:spPr>
              <a:xfrm>
                <a:off x="9525517" y="5498993"/>
                <a:ext cx="1606550" cy="394970"/>
              </a:xfrm>
              <a:custGeom>
                <a:avLst/>
                <a:gdLst/>
                <a:ahLst/>
                <a:cxnLst/>
                <a:rect l="l" t="t" r="r" b="b"/>
                <a:pathLst>
                  <a:path w="1606550" h="394970">
                    <a:moveTo>
                      <a:pt x="1437894" y="394715"/>
                    </a:moveTo>
                    <a:lnTo>
                      <a:pt x="168402" y="394715"/>
                    </a:lnTo>
                    <a:lnTo>
                      <a:pt x="123648" y="388697"/>
                    </a:lnTo>
                    <a:lnTo>
                      <a:pt x="83424" y="371714"/>
                    </a:lnTo>
                    <a:lnTo>
                      <a:pt x="49339" y="345376"/>
                    </a:lnTo>
                    <a:lnTo>
                      <a:pt x="23001" y="311291"/>
                    </a:lnTo>
                    <a:lnTo>
                      <a:pt x="6018" y="271067"/>
                    </a:lnTo>
                    <a:lnTo>
                      <a:pt x="0" y="226313"/>
                    </a:lnTo>
                    <a:lnTo>
                      <a:pt x="0" y="168401"/>
                    </a:lnTo>
                    <a:lnTo>
                      <a:pt x="6018" y="123648"/>
                    </a:lnTo>
                    <a:lnTo>
                      <a:pt x="23001" y="83424"/>
                    </a:lnTo>
                    <a:lnTo>
                      <a:pt x="49339" y="49339"/>
                    </a:lnTo>
                    <a:lnTo>
                      <a:pt x="83424" y="23001"/>
                    </a:lnTo>
                    <a:lnTo>
                      <a:pt x="123648" y="6018"/>
                    </a:lnTo>
                    <a:lnTo>
                      <a:pt x="168402" y="0"/>
                    </a:lnTo>
                    <a:lnTo>
                      <a:pt x="1437894" y="0"/>
                    </a:lnTo>
                    <a:lnTo>
                      <a:pt x="1482647" y="6018"/>
                    </a:lnTo>
                    <a:lnTo>
                      <a:pt x="1522871" y="23001"/>
                    </a:lnTo>
                    <a:lnTo>
                      <a:pt x="1556956" y="49339"/>
                    </a:lnTo>
                    <a:lnTo>
                      <a:pt x="1583294" y="83424"/>
                    </a:lnTo>
                    <a:lnTo>
                      <a:pt x="1600277" y="123648"/>
                    </a:lnTo>
                    <a:lnTo>
                      <a:pt x="1606296" y="168401"/>
                    </a:lnTo>
                    <a:lnTo>
                      <a:pt x="1606296" y="226313"/>
                    </a:lnTo>
                    <a:lnTo>
                      <a:pt x="1600277" y="271067"/>
                    </a:lnTo>
                    <a:lnTo>
                      <a:pt x="1583294" y="311291"/>
                    </a:lnTo>
                    <a:lnTo>
                      <a:pt x="1556956" y="345376"/>
                    </a:lnTo>
                    <a:lnTo>
                      <a:pt x="1522871" y="371714"/>
                    </a:lnTo>
                    <a:lnTo>
                      <a:pt x="1482647" y="388697"/>
                    </a:lnTo>
                    <a:lnTo>
                      <a:pt x="1437894" y="394715"/>
                    </a:lnTo>
                    <a:close/>
                  </a:path>
                </a:pathLst>
              </a:custGeom>
              <a:ln w="28346">
                <a:solidFill>
                  <a:srgbClr val="FDFDFD"/>
                </a:solidFill>
              </a:ln>
            </p:spPr>
            <p:txBody>
              <a:bodyPr wrap="square" lIns="0" tIns="0" rIns="0" bIns="0" rtlCol="0"/>
              <a:lstStyle/>
              <a:p>
                <a:endParaRPr sz="1200" dirty="0"/>
              </a:p>
            </p:txBody>
          </p:sp>
          <p:grpSp>
            <p:nvGrpSpPr>
              <p:cNvPr id="234" name="object 82">
                <a:extLst>
                  <a:ext uri="{FF2B5EF4-FFF2-40B4-BE49-F238E27FC236}">
                    <a16:creationId xmlns:a16="http://schemas.microsoft.com/office/drawing/2014/main" id="{95A6DF4E-EF75-A048-A2FD-85C3F6EA6510}"/>
                  </a:ext>
                </a:extLst>
              </p:cNvPr>
              <p:cNvGrpSpPr/>
              <p:nvPr/>
            </p:nvGrpSpPr>
            <p:grpSpPr>
              <a:xfrm>
                <a:off x="9086604" y="3709054"/>
                <a:ext cx="316991" cy="113537"/>
                <a:chOff x="7831963" y="2305557"/>
                <a:chExt cx="316991" cy="113537"/>
              </a:xfrm>
            </p:grpSpPr>
            <p:pic>
              <p:nvPicPr>
                <p:cNvPr id="237" name="object 83">
                  <a:extLst>
                    <a:ext uri="{FF2B5EF4-FFF2-40B4-BE49-F238E27FC236}">
                      <a16:creationId xmlns:a16="http://schemas.microsoft.com/office/drawing/2014/main" id="{7384A11B-FF75-024F-BA57-43584AEF93E8}"/>
                    </a:ext>
                  </a:extLst>
                </p:cNvPr>
                <p:cNvPicPr/>
                <p:nvPr/>
              </p:nvPicPr>
              <p:blipFill>
                <a:blip r:embed="rId5" cstate="print"/>
                <a:stretch>
                  <a:fillRect/>
                </a:stretch>
              </p:blipFill>
              <p:spPr>
                <a:xfrm>
                  <a:off x="7913497" y="2305557"/>
                  <a:ext cx="235457" cy="113537"/>
                </a:xfrm>
                <a:prstGeom prst="rect">
                  <a:avLst/>
                </a:prstGeom>
              </p:spPr>
            </p:pic>
            <p:sp>
              <p:nvSpPr>
                <p:cNvPr id="238" name="object 84">
                  <a:extLst>
                    <a:ext uri="{FF2B5EF4-FFF2-40B4-BE49-F238E27FC236}">
                      <a16:creationId xmlns:a16="http://schemas.microsoft.com/office/drawing/2014/main" id="{2BE411F8-BF4F-E740-8C0D-BA5918065F9F}"/>
                    </a:ext>
                  </a:extLst>
                </p:cNvPr>
                <p:cNvSpPr/>
                <p:nvPr/>
              </p:nvSpPr>
              <p:spPr>
                <a:xfrm>
                  <a:off x="8148194" y="2361945"/>
                  <a:ext cx="0" cy="1270"/>
                </a:xfrm>
                <a:custGeom>
                  <a:avLst/>
                  <a:gdLst/>
                  <a:ahLst/>
                  <a:cxnLst/>
                  <a:rect l="l" t="t" r="r" b="b"/>
                  <a:pathLst>
                    <a:path h="1269">
                      <a:moveTo>
                        <a:pt x="0" y="762"/>
                      </a:moveTo>
                      <a:lnTo>
                        <a:pt x="0" y="0"/>
                      </a:lnTo>
                      <a:lnTo>
                        <a:pt x="0" y="762"/>
                      </a:lnTo>
                      <a:close/>
                    </a:path>
                  </a:pathLst>
                </a:custGeom>
                <a:solidFill>
                  <a:srgbClr val="18283D"/>
                </a:solidFill>
              </p:spPr>
              <p:txBody>
                <a:bodyPr wrap="square" lIns="0" tIns="0" rIns="0" bIns="0" rtlCol="0"/>
                <a:lstStyle/>
                <a:p>
                  <a:endParaRPr sz="1200" dirty="0"/>
                </a:p>
              </p:txBody>
            </p:sp>
            <p:pic>
              <p:nvPicPr>
                <p:cNvPr id="239" name="object 85">
                  <a:extLst>
                    <a:ext uri="{FF2B5EF4-FFF2-40B4-BE49-F238E27FC236}">
                      <a16:creationId xmlns:a16="http://schemas.microsoft.com/office/drawing/2014/main" id="{C68B1D0D-B7F1-044F-89FA-495B478EBAEA}"/>
                    </a:ext>
                  </a:extLst>
                </p:cNvPr>
                <p:cNvPicPr/>
                <p:nvPr/>
              </p:nvPicPr>
              <p:blipFill>
                <a:blip r:embed="rId6" cstate="print"/>
                <a:stretch>
                  <a:fillRect/>
                </a:stretch>
              </p:blipFill>
              <p:spPr>
                <a:xfrm>
                  <a:off x="7831963" y="2305557"/>
                  <a:ext cx="98297" cy="113537"/>
                </a:xfrm>
                <a:prstGeom prst="rect">
                  <a:avLst/>
                </a:prstGeom>
              </p:spPr>
            </p:pic>
          </p:grpSp>
          <p:pic>
            <p:nvPicPr>
              <p:cNvPr id="235" name="object 86">
                <a:extLst>
                  <a:ext uri="{FF2B5EF4-FFF2-40B4-BE49-F238E27FC236}">
                    <a16:creationId xmlns:a16="http://schemas.microsoft.com/office/drawing/2014/main" id="{3EB32D93-7EA2-CD4E-9D32-93C9AEF2A440}"/>
                  </a:ext>
                </a:extLst>
              </p:cNvPr>
              <p:cNvPicPr/>
              <p:nvPr/>
            </p:nvPicPr>
            <p:blipFill>
              <a:blip r:embed="rId7" cstate="print"/>
              <a:stretch>
                <a:fillRect/>
              </a:stretch>
            </p:blipFill>
            <p:spPr>
              <a:xfrm>
                <a:off x="9086604" y="4996835"/>
                <a:ext cx="316229" cy="113537"/>
              </a:xfrm>
              <a:prstGeom prst="rect">
                <a:avLst/>
              </a:prstGeom>
            </p:spPr>
          </p:pic>
          <p:pic>
            <p:nvPicPr>
              <p:cNvPr id="236" name="object 87">
                <a:extLst>
                  <a:ext uri="{FF2B5EF4-FFF2-40B4-BE49-F238E27FC236}">
                    <a16:creationId xmlns:a16="http://schemas.microsoft.com/office/drawing/2014/main" id="{7D5DC9A6-E798-384E-B7D4-7B5143AC5FD3}"/>
                  </a:ext>
                </a:extLst>
              </p:cNvPr>
              <p:cNvPicPr/>
              <p:nvPr/>
            </p:nvPicPr>
            <p:blipFill>
              <a:blip r:embed="rId8" cstate="print"/>
              <a:stretch>
                <a:fillRect/>
              </a:stretch>
            </p:blipFill>
            <p:spPr>
              <a:xfrm>
                <a:off x="9086604" y="5640724"/>
                <a:ext cx="316229" cy="113537"/>
              </a:xfrm>
              <a:prstGeom prst="rect">
                <a:avLst/>
              </a:prstGeom>
            </p:spPr>
          </p:pic>
        </p:grpSp>
        <p:grpSp>
          <p:nvGrpSpPr>
            <p:cNvPr id="158" name="Group 157">
              <a:extLst>
                <a:ext uri="{FF2B5EF4-FFF2-40B4-BE49-F238E27FC236}">
                  <a16:creationId xmlns:a16="http://schemas.microsoft.com/office/drawing/2014/main" id="{5FDF49BA-C442-F944-B431-37E3BFEE2AF2}"/>
                </a:ext>
              </a:extLst>
            </p:cNvPr>
            <p:cNvGrpSpPr/>
            <p:nvPr/>
          </p:nvGrpSpPr>
          <p:grpSpPr>
            <a:xfrm>
              <a:off x="1254641" y="2924195"/>
              <a:ext cx="2035176" cy="4383269"/>
              <a:chOff x="1254641" y="2924195"/>
              <a:chExt cx="2035176" cy="4383269"/>
            </a:xfrm>
          </p:grpSpPr>
          <p:sp>
            <p:nvSpPr>
              <p:cNvPr id="160" name="bg object 45">
                <a:extLst>
                  <a:ext uri="{FF2B5EF4-FFF2-40B4-BE49-F238E27FC236}">
                    <a16:creationId xmlns:a16="http://schemas.microsoft.com/office/drawing/2014/main" id="{1AE3A3D8-DED1-C742-B763-56C19F891FF7}"/>
                  </a:ext>
                </a:extLst>
              </p:cNvPr>
              <p:cNvSpPr/>
              <p:nvPr/>
            </p:nvSpPr>
            <p:spPr>
              <a:xfrm>
                <a:off x="1254641" y="5395361"/>
                <a:ext cx="1282700" cy="819150"/>
              </a:xfrm>
              <a:custGeom>
                <a:avLst/>
                <a:gdLst/>
                <a:ahLst/>
                <a:cxnLst/>
                <a:rect l="l" t="t" r="r" b="b"/>
                <a:pathLst>
                  <a:path w="1282700" h="819150">
                    <a:moveTo>
                      <a:pt x="1282574" y="650748"/>
                    </a:moveTo>
                    <a:lnTo>
                      <a:pt x="1282574" y="169164"/>
                    </a:lnTo>
                    <a:lnTo>
                      <a:pt x="1276556" y="124354"/>
                    </a:lnTo>
                    <a:lnTo>
                      <a:pt x="1259573" y="83989"/>
                    </a:lnTo>
                    <a:lnTo>
                      <a:pt x="1233234" y="49720"/>
                    </a:lnTo>
                    <a:lnTo>
                      <a:pt x="1199149" y="23198"/>
                    </a:lnTo>
                    <a:lnTo>
                      <a:pt x="1158925" y="6074"/>
                    </a:lnTo>
                    <a:lnTo>
                      <a:pt x="1114172" y="0"/>
                    </a:lnTo>
                    <a:lnTo>
                      <a:pt x="164720" y="0"/>
                    </a:lnTo>
                    <a:lnTo>
                      <a:pt x="119967" y="6074"/>
                    </a:lnTo>
                    <a:lnTo>
                      <a:pt x="79743" y="23198"/>
                    </a:lnTo>
                    <a:lnTo>
                      <a:pt x="45657" y="49720"/>
                    </a:lnTo>
                    <a:lnTo>
                      <a:pt x="19319" y="83989"/>
                    </a:lnTo>
                    <a:lnTo>
                      <a:pt x="2336" y="124354"/>
                    </a:lnTo>
                    <a:lnTo>
                      <a:pt x="0" y="141753"/>
                    </a:lnTo>
                    <a:lnTo>
                      <a:pt x="0" y="678124"/>
                    </a:lnTo>
                    <a:lnTo>
                      <a:pt x="19319" y="735725"/>
                    </a:lnTo>
                    <a:lnTo>
                      <a:pt x="45657" y="769810"/>
                    </a:lnTo>
                    <a:lnTo>
                      <a:pt x="79743" y="796148"/>
                    </a:lnTo>
                    <a:lnTo>
                      <a:pt x="119967" y="813131"/>
                    </a:lnTo>
                    <a:lnTo>
                      <a:pt x="164720" y="819150"/>
                    </a:lnTo>
                    <a:lnTo>
                      <a:pt x="1114172" y="819150"/>
                    </a:lnTo>
                    <a:lnTo>
                      <a:pt x="1158925" y="813131"/>
                    </a:lnTo>
                    <a:lnTo>
                      <a:pt x="1199149" y="796148"/>
                    </a:lnTo>
                    <a:lnTo>
                      <a:pt x="1233234" y="769810"/>
                    </a:lnTo>
                    <a:lnTo>
                      <a:pt x="1259573" y="735725"/>
                    </a:lnTo>
                    <a:lnTo>
                      <a:pt x="1276556" y="695501"/>
                    </a:lnTo>
                    <a:lnTo>
                      <a:pt x="1282574" y="650748"/>
                    </a:lnTo>
                    <a:close/>
                  </a:path>
                </a:pathLst>
              </a:custGeom>
              <a:solidFill>
                <a:srgbClr val="326F7F"/>
              </a:solidFill>
            </p:spPr>
            <p:txBody>
              <a:bodyPr wrap="square" lIns="0" tIns="0" rIns="0" bIns="0" rtlCol="0"/>
              <a:lstStyle/>
              <a:p>
                <a:endParaRPr sz="1200" dirty="0"/>
              </a:p>
            </p:txBody>
          </p:sp>
          <p:sp>
            <p:nvSpPr>
              <p:cNvPr id="162" name="bg object 46">
                <a:extLst>
                  <a:ext uri="{FF2B5EF4-FFF2-40B4-BE49-F238E27FC236}">
                    <a16:creationId xmlns:a16="http://schemas.microsoft.com/office/drawing/2014/main" id="{405C956B-13F8-7E4F-8C0F-3CA72B8F4C75}"/>
                  </a:ext>
                </a:extLst>
              </p:cNvPr>
              <p:cNvSpPr/>
              <p:nvPr/>
            </p:nvSpPr>
            <p:spPr>
              <a:xfrm>
                <a:off x="1254641" y="5395361"/>
                <a:ext cx="1282700" cy="819150"/>
              </a:xfrm>
              <a:custGeom>
                <a:avLst/>
                <a:gdLst/>
                <a:ahLst/>
                <a:cxnLst/>
                <a:rect l="l" t="t" r="r" b="b"/>
                <a:pathLst>
                  <a:path w="1282700" h="819150">
                    <a:moveTo>
                      <a:pt x="1114172" y="819150"/>
                    </a:moveTo>
                    <a:lnTo>
                      <a:pt x="164720" y="819150"/>
                    </a:lnTo>
                    <a:lnTo>
                      <a:pt x="119967" y="813131"/>
                    </a:lnTo>
                    <a:lnTo>
                      <a:pt x="79743" y="796148"/>
                    </a:lnTo>
                    <a:lnTo>
                      <a:pt x="45657" y="769810"/>
                    </a:lnTo>
                    <a:lnTo>
                      <a:pt x="19319" y="735725"/>
                    </a:lnTo>
                    <a:lnTo>
                      <a:pt x="2336" y="695501"/>
                    </a:lnTo>
                    <a:lnTo>
                      <a:pt x="0" y="678124"/>
                    </a:lnTo>
                  </a:path>
                  <a:path w="1282700" h="819150">
                    <a:moveTo>
                      <a:pt x="0" y="141753"/>
                    </a:moveTo>
                    <a:lnTo>
                      <a:pt x="19319" y="83989"/>
                    </a:lnTo>
                    <a:lnTo>
                      <a:pt x="45657" y="49720"/>
                    </a:lnTo>
                    <a:lnTo>
                      <a:pt x="79743" y="23198"/>
                    </a:lnTo>
                    <a:lnTo>
                      <a:pt x="119967" y="6074"/>
                    </a:lnTo>
                    <a:lnTo>
                      <a:pt x="164720" y="0"/>
                    </a:lnTo>
                    <a:lnTo>
                      <a:pt x="1114172" y="0"/>
                    </a:lnTo>
                    <a:lnTo>
                      <a:pt x="1158925" y="6074"/>
                    </a:lnTo>
                    <a:lnTo>
                      <a:pt x="1199149" y="23198"/>
                    </a:lnTo>
                    <a:lnTo>
                      <a:pt x="1233234" y="49720"/>
                    </a:lnTo>
                    <a:lnTo>
                      <a:pt x="1259573" y="83989"/>
                    </a:lnTo>
                    <a:lnTo>
                      <a:pt x="1276556" y="124354"/>
                    </a:lnTo>
                    <a:lnTo>
                      <a:pt x="1282574" y="169164"/>
                    </a:lnTo>
                    <a:lnTo>
                      <a:pt x="1282574" y="650748"/>
                    </a:lnTo>
                    <a:lnTo>
                      <a:pt x="1276556" y="695501"/>
                    </a:lnTo>
                    <a:lnTo>
                      <a:pt x="1259573" y="735725"/>
                    </a:lnTo>
                    <a:lnTo>
                      <a:pt x="1233234" y="769810"/>
                    </a:lnTo>
                    <a:lnTo>
                      <a:pt x="1199149" y="796148"/>
                    </a:lnTo>
                    <a:lnTo>
                      <a:pt x="1158925" y="813131"/>
                    </a:lnTo>
                    <a:lnTo>
                      <a:pt x="1114172" y="819150"/>
                    </a:lnTo>
                  </a:path>
                </a:pathLst>
              </a:custGeom>
              <a:ln w="28346">
                <a:solidFill>
                  <a:srgbClr val="FDFDFD"/>
                </a:solidFill>
              </a:ln>
            </p:spPr>
            <p:txBody>
              <a:bodyPr wrap="square" lIns="0" tIns="0" rIns="0" bIns="0" rtlCol="0"/>
              <a:lstStyle/>
              <a:p>
                <a:endParaRPr sz="1200" dirty="0"/>
              </a:p>
            </p:txBody>
          </p:sp>
          <p:sp>
            <p:nvSpPr>
              <p:cNvPr id="175" name="bg object 47">
                <a:extLst>
                  <a:ext uri="{FF2B5EF4-FFF2-40B4-BE49-F238E27FC236}">
                    <a16:creationId xmlns:a16="http://schemas.microsoft.com/office/drawing/2014/main" id="{5FEEFAF9-390A-DC47-A40D-210C81A04959}"/>
                  </a:ext>
                </a:extLst>
              </p:cNvPr>
              <p:cNvSpPr/>
              <p:nvPr/>
            </p:nvSpPr>
            <p:spPr>
              <a:xfrm>
                <a:off x="1439935" y="2924195"/>
                <a:ext cx="1135380" cy="1960880"/>
              </a:xfrm>
              <a:custGeom>
                <a:avLst/>
                <a:gdLst/>
                <a:ahLst/>
                <a:cxnLst/>
                <a:rect l="l" t="t" r="r" b="b"/>
                <a:pathLst>
                  <a:path w="1135380" h="1960879">
                    <a:moveTo>
                      <a:pt x="1135380" y="1792986"/>
                    </a:moveTo>
                    <a:lnTo>
                      <a:pt x="1135380" y="168401"/>
                    </a:lnTo>
                    <a:lnTo>
                      <a:pt x="1129308" y="123384"/>
                    </a:lnTo>
                    <a:lnTo>
                      <a:pt x="1112209" y="83086"/>
                    </a:lnTo>
                    <a:lnTo>
                      <a:pt x="1085754" y="49053"/>
                    </a:lnTo>
                    <a:lnTo>
                      <a:pt x="1051616" y="22831"/>
                    </a:lnTo>
                    <a:lnTo>
                      <a:pt x="1011466" y="5965"/>
                    </a:lnTo>
                    <a:lnTo>
                      <a:pt x="966978" y="0"/>
                    </a:lnTo>
                    <a:lnTo>
                      <a:pt x="168402" y="0"/>
                    </a:lnTo>
                    <a:lnTo>
                      <a:pt x="123648" y="5965"/>
                    </a:lnTo>
                    <a:lnTo>
                      <a:pt x="83424" y="22831"/>
                    </a:lnTo>
                    <a:lnTo>
                      <a:pt x="49339" y="49053"/>
                    </a:lnTo>
                    <a:lnTo>
                      <a:pt x="23001" y="83086"/>
                    </a:lnTo>
                    <a:lnTo>
                      <a:pt x="6018" y="123384"/>
                    </a:lnTo>
                    <a:lnTo>
                      <a:pt x="0" y="168401"/>
                    </a:lnTo>
                    <a:lnTo>
                      <a:pt x="0" y="1792986"/>
                    </a:lnTo>
                    <a:lnTo>
                      <a:pt x="6018" y="1837682"/>
                    </a:lnTo>
                    <a:lnTo>
                      <a:pt x="23001" y="1877765"/>
                    </a:lnTo>
                    <a:lnTo>
                      <a:pt x="49339" y="1911667"/>
                    </a:lnTo>
                    <a:lnTo>
                      <a:pt x="83424" y="1937822"/>
                    </a:lnTo>
                    <a:lnTo>
                      <a:pt x="123648" y="1954664"/>
                    </a:lnTo>
                    <a:lnTo>
                      <a:pt x="168402" y="1960626"/>
                    </a:lnTo>
                    <a:lnTo>
                      <a:pt x="966978" y="1960626"/>
                    </a:lnTo>
                    <a:lnTo>
                      <a:pt x="1011466" y="1954664"/>
                    </a:lnTo>
                    <a:lnTo>
                      <a:pt x="1051616" y="1937822"/>
                    </a:lnTo>
                    <a:lnTo>
                      <a:pt x="1085754" y="1911667"/>
                    </a:lnTo>
                    <a:lnTo>
                      <a:pt x="1112209" y="1877765"/>
                    </a:lnTo>
                    <a:lnTo>
                      <a:pt x="1129308" y="1837682"/>
                    </a:lnTo>
                    <a:lnTo>
                      <a:pt x="1135380" y="1792986"/>
                    </a:lnTo>
                    <a:close/>
                  </a:path>
                </a:pathLst>
              </a:custGeom>
              <a:solidFill>
                <a:srgbClr val="4C1418"/>
              </a:solidFill>
            </p:spPr>
            <p:txBody>
              <a:bodyPr wrap="square" lIns="0" tIns="0" rIns="0" bIns="0" rtlCol="0"/>
              <a:lstStyle/>
              <a:p>
                <a:endParaRPr sz="1200" dirty="0"/>
              </a:p>
            </p:txBody>
          </p:sp>
          <p:sp>
            <p:nvSpPr>
              <p:cNvPr id="185" name="bg object 48">
                <a:extLst>
                  <a:ext uri="{FF2B5EF4-FFF2-40B4-BE49-F238E27FC236}">
                    <a16:creationId xmlns:a16="http://schemas.microsoft.com/office/drawing/2014/main" id="{D0B8CDEF-D13B-CA4D-89FE-4B1E7EB8BB24}"/>
                  </a:ext>
                </a:extLst>
              </p:cNvPr>
              <p:cNvSpPr/>
              <p:nvPr/>
            </p:nvSpPr>
            <p:spPr>
              <a:xfrm>
                <a:off x="1439935" y="2924195"/>
                <a:ext cx="1135380" cy="1960880"/>
              </a:xfrm>
              <a:custGeom>
                <a:avLst/>
                <a:gdLst/>
                <a:ahLst/>
                <a:cxnLst/>
                <a:rect l="l" t="t" r="r" b="b"/>
                <a:pathLst>
                  <a:path w="1135380" h="1960879">
                    <a:moveTo>
                      <a:pt x="966978" y="1960626"/>
                    </a:moveTo>
                    <a:lnTo>
                      <a:pt x="168402" y="1960626"/>
                    </a:lnTo>
                    <a:lnTo>
                      <a:pt x="123648" y="1954664"/>
                    </a:lnTo>
                    <a:lnTo>
                      <a:pt x="83424" y="1937822"/>
                    </a:lnTo>
                    <a:lnTo>
                      <a:pt x="49339" y="1911667"/>
                    </a:lnTo>
                    <a:lnTo>
                      <a:pt x="23001" y="1877765"/>
                    </a:lnTo>
                    <a:lnTo>
                      <a:pt x="6018" y="1837682"/>
                    </a:lnTo>
                    <a:lnTo>
                      <a:pt x="0" y="1792986"/>
                    </a:lnTo>
                    <a:lnTo>
                      <a:pt x="0" y="168401"/>
                    </a:lnTo>
                    <a:lnTo>
                      <a:pt x="6018" y="123384"/>
                    </a:lnTo>
                    <a:lnTo>
                      <a:pt x="23001" y="83086"/>
                    </a:lnTo>
                    <a:lnTo>
                      <a:pt x="49339" y="49053"/>
                    </a:lnTo>
                    <a:lnTo>
                      <a:pt x="83424" y="22831"/>
                    </a:lnTo>
                    <a:lnTo>
                      <a:pt x="123648" y="5965"/>
                    </a:lnTo>
                    <a:lnTo>
                      <a:pt x="168402" y="0"/>
                    </a:lnTo>
                    <a:lnTo>
                      <a:pt x="966978" y="0"/>
                    </a:lnTo>
                    <a:lnTo>
                      <a:pt x="1011466" y="5965"/>
                    </a:lnTo>
                    <a:lnTo>
                      <a:pt x="1051616" y="22831"/>
                    </a:lnTo>
                    <a:lnTo>
                      <a:pt x="1085754" y="49053"/>
                    </a:lnTo>
                    <a:lnTo>
                      <a:pt x="1112209" y="83086"/>
                    </a:lnTo>
                    <a:lnTo>
                      <a:pt x="1129308" y="123384"/>
                    </a:lnTo>
                    <a:lnTo>
                      <a:pt x="1135380" y="168401"/>
                    </a:lnTo>
                    <a:lnTo>
                      <a:pt x="1135380" y="1792986"/>
                    </a:lnTo>
                    <a:lnTo>
                      <a:pt x="1129308" y="1837682"/>
                    </a:lnTo>
                    <a:lnTo>
                      <a:pt x="1112209" y="1877765"/>
                    </a:lnTo>
                    <a:lnTo>
                      <a:pt x="1085754" y="1911667"/>
                    </a:lnTo>
                    <a:lnTo>
                      <a:pt x="1051616" y="1937822"/>
                    </a:lnTo>
                    <a:lnTo>
                      <a:pt x="1011466" y="1954664"/>
                    </a:lnTo>
                    <a:lnTo>
                      <a:pt x="966978" y="1960626"/>
                    </a:lnTo>
                    <a:close/>
                  </a:path>
                </a:pathLst>
              </a:custGeom>
              <a:ln w="28346">
                <a:solidFill>
                  <a:srgbClr val="FDFDFD"/>
                </a:solidFill>
              </a:ln>
            </p:spPr>
            <p:txBody>
              <a:bodyPr wrap="square" lIns="0" tIns="0" rIns="0" bIns="0" rtlCol="0"/>
              <a:lstStyle/>
              <a:p>
                <a:endParaRPr sz="1200" dirty="0"/>
              </a:p>
            </p:txBody>
          </p:sp>
          <p:sp>
            <p:nvSpPr>
              <p:cNvPr id="186" name="bg object 49">
                <a:extLst>
                  <a:ext uri="{FF2B5EF4-FFF2-40B4-BE49-F238E27FC236}">
                    <a16:creationId xmlns:a16="http://schemas.microsoft.com/office/drawing/2014/main" id="{49B6C836-6955-2E49-A3EF-70392CCA6002}"/>
                  </a:ext>
                </a:extLst>
              </p:cNvPr>
              <p:cNvSpPr/>
              <p:nvPr/>
            </p:nvSpPr>
            <p:spPr>
              <a:xfrm>
                <a:off x="1345447" y="3019445"/>
                <a:ext cx="1134745" cy="1960880"/>
              </a:xfrm>
              <a:custGeom>
                <a:avLst/>
                <a:gdLst/>
                <a:ahLst/>
                <a:cxnLst/>
                <a:rect l="l" t="t" r="r" b="b"/>
                <a:pathLst>
                  <a:path w="1134745" h="1960879">
                    <a:moveTo>
                      <a:pt x="1134618" y="1792224"/>
                    </a:moveTo>
                    <a:lnTo>
                      <a:pt x="1134618" y="167639"/>
                    </a:lnTo>
                    <a:lnTo>
                      <a:pt x="1128656" y="122943"/>
                    </a:lnTo>
                    <a:lnTo>
                      <a:pt x="1111814" y="82860"/>
                    </a:lnTo>
                    <a:lnTo>
                      <a:pt x="1085659" y="48958"/>
                    </a:lnTo>
                    <a:lnTo>
                      <a:pt x="1051757" y="22803"/>
                    </a:lnTo>
                    <a:lnTo>
                      <a:pt x="1011674" y="5961"/>
                    </a:lnTo>
                    <a:lnTo>
                      <a:pt x="966978" y="0"/>
                    </a:lnTo>
                    <a:lnTo>
                      <a:pt x="168402" y="0"/>
                    </a:lnTo>
                    <a:lnTo>
                      <a:pt x="123648" y="5961"/>
                    </a:lnTo>
                    <a:lnTo>
                      <a:pt x="83424" y="22803"/>
                    </a:lnTo>
                    <a:lnTo>
                      <a:pt x="49339" y="48958"/>
                    </a:lnTo>
                    <a:lnTo>
                      <a:pt x="23001" y="82860"/>
                    </a:lnTo>
                    <a:lnTo>
                      <a:pt x="6018" y="122943"/>
                    </a:lnTo>
                    <a:lnTo>
                      <a:pt x="0" y="167639"/>
                    </a:lnTo>
                    <a:lnTo>
                      <a:pt x="0" y="1792224"/>
                    </a:lnTo>
                    <a:lnTo>
                      <a:pt x="6018" y="1836977"/>
                    </a:lnTo>
                    <a:lnTo>
                      <a:pt x="23001" y="1877201"/>
                    </a:lnTo>
                    <a:lnTo>
                      <a:pt x="49339" y="1911286"/>
                    </a:lnTo>
                    <a:lnTo>
                      <a:pt x="83424" y="1937624"/>
                    </a:lnTo>
                    <a:lnTo>
                      <a:pt x="123648" y="1954607"/>
                    </a:lnTo>
                    <a:lnTo>
                      <a:pt x="168402" y="1960626"/>
                    </a:lnTo>
                    <a:lnTo>
                      <a:pt x="966978" y="1960626"/>
                    </a:lnTo>
                    <a:lnTo>
                      <a:pt x="1011674" y="1954607"/>
                    </a:lnTo>
                    <a:lnTo>
                      <a:pt x="1051757" y="1937624"/>
                    </a:lnTo>
                    <a:lnTo>
                      <a:pt x="1085659" y="1911286"/>
                    </a:lnTo>
                    <a:lnTo>
                      <a:pt x="1111814" y="1877201"/>
                    </a:lnTo>
                    <a:lnTo>
                      <a:pt x="1128656" y="1836977"/>
                    </a:lnTo>
                    <a:lnTo>
                      <a:pt x="1134618" y="1792224"/>
                    </a:lnTo>
                    <a:close/>
                  </a:path>
                </a:pathLst>
              </a:custGeom>
              <a:solidFill>
                <a:srgbClr val="7A3931"/>
              </a:solidFill>
            </p:spPr>
            <p:txBody>
              <a:bodyPr wrap="square" lIns="0" tIns="0" rIns="0" bIns="0" rtlCol="0"/>
              <a:lstStyle/>
              <a:p>
                <a:endParaRPr sz="1200" dirty="0"/>
              </a:p>
            </p:txBody>
          </p:sp>
          <p:sp>
            <p:nvSpPr>
              <p:cNvPr id="187" name="bg object 50">
                <a:extLst>
                  <a:ext uri="{FF2B5EF4-FFF2-40B4-BE49-F238E27FC236}">
                    <a16:creationId xmlns:a16="http://schemas.microsoft.com/office/drawing/2014/main" id="{B9B94BF5-532C-6E41-AFBD-029B4DC57C29}"/>
                  </a:ext>
                </a:extLst>
              </p:cNvPr>
              <p:cNvSpPr/>
              <p:nvPr/>
            </p:nvSpPr>
            <p:spPr>
              <a:xfrm>
                <a:off x="1345447" y="3019445"/>
                <a:ext cx="1134745" cy="1960880"/>
              </a:xfrm>
              <a:custGeom>
                <a:avLst/>
                <a:gdLst/>
                <a:ahLst/>
                <a:cxnLst/>
                <a:rect l="l" t="t" r="r" b="b"/>
                <a:pathLst>
                  <a:path w="1134745" h="1960879">
                    <a:moveTo>
                      <a:pt x="966978" y="1960626"/>
                    </a:moveTo>
                    <a:lnTo>
                      <a:pt x="168402" y="1960626"/>
                    </a:lnTo>
                    <a:lnTo>
                      <a:pt x="123648" y="1954607"/>
                    </a:lnTo>
                    <a:lnTo>
                      <a:pt x="83424" y="1937624"/>
                    </a:lnTo>
                    <a:lnTo>
                      <a:pt x="49339" y="1911286"/>
                    </a:lnTo>
                    <a:lnTo>
                      <a:pt x="23001" y="1877201"/>
                    </a:lnTo>
                    <a:lnTo>
                      <a:pt x="6018" y="1836977"/>
                    </a:lnTo>
                    <a:lnTo>
                      <a:pt x="0" y="1792224"/>
                    </a:lnTo>
                    <a:lnTo>
                      <a:pt x="0" y="167639"/>
                    </a:lnTo>
                    <a:lnTo>
                      <a:pt x="6018" y="122943"/>
                    </a:lnTo>
                    <a:lnTo>
                      <a:pt x="23001" y="82860"/>
                    </a:lnTo>
                    <a:lnTo>
                      <a:pt x="49339" y="48958"/>
                    </a:lnTo>
                    <a:lnTo>
                      <a:pt x="83424" y="22803"/>
                    </a:lnTo>
                    <a:lnTo>
                      <a:pt x="123648" y="5961"/>
                    </a:lnTo>
                    <a:lnTo>
                      <a:pt x="168402" y="0"/>
                    </a:lnTo>
                    <a:lnTo>
                      <a:pt x="966978" y="0"/>
                    </a:lnTo>
                    <a:lnTo>
                      <a:pt x="1011674" y="5961"/>
                    </a:lnTo>
                    <a:lnTo>
                      <a:pt x="1051757" y="22803"/>
                    </a:lnTo>
                    <a:lnTo>
                      <a:pt x="1085659" y="48958"/>
                    </a:lnTo>
                    <a:lnTo>
                      <a:pt x="1111814" y="82860"/>
                    </a:lnTo>
                    <a:lnTo>
                      <a:pt x="1128656" y="122943"/>
                    </a:lnTo>
                    <a:lnTo>
                      <a:pt x="1134618" y="167639"/>
                    </a:lnTo>
                    <a:lnTo>
                      <a:pt x="1134618" y="1792224"/>
                    </a:lnTo>
                    <a:lnTo>
                      <a:pt x="1128656" y="1836977"/>
                    </a:lnTo>
                    <a:lnTo>
                      <a:pt x="1111814" y="1877201"/>
                    </a:lnTo>
                    <a:lnTo>
                      <a:pt x="1085659" y="1911286"/>
                    </a:lnTo>
                    <a:lnTo>
                      <a:pt x="1051757" y="1937624"/>
                    </a:lnTo>
                    <a:lnTo>
                      <a:pt x="1011674" y="1954607"/>
                    </a:lnTo>
                    <a:lnTo>
                      <a:pt x="966978" y="1960626"/>
                    </a:lnTo>
                    <a:close/>
                  </a:path>
                </a:pathLst>
              </a:custGeom>
              <a:ln w="28346">
                <a:solidFill>
                  <a:srgbClr val="FDFDFD"/>
                </a:solidFill>
              </a:ln>
            </p:spPr>
            <p:txBody>
              <a:bodyPr wrap="square" lIns="0" tIns="0" rIns="0" bIns="0" rtlCol="0"/>
              <a:lstStyle/>
              <a:p>
                <a:endParaRPr sz="1200" dirty="0"/>
              </a:p>
            </p:txBody>
          </p:sp>
          <p:sp>
            <p:nvSpPr>
              <p:cNvPr id="189" name="bg object 51">
                <a:extLst>
                  <a:ext uri="{FF2B5EF4-FFF2-40B4-BE49-F238E27FC236}">
                    <a16:creationId xmlns:a16="http://schemas.microsoft.com/office/drawing/2014/main" id="{FB5C348A-7092-DE44-9EE9-E3ED60C81A26}"/>
                  </a:ext>
                </a:extLst>
              </p:cNvPr>
              <p:cNvSpPr/>
              <p:nvPr/>
            </p:nvSpPr>
            <p:spPr>
              <a:xfrm>
                <a:off x="2637799" y="5876944"/>
                <a:ext cx="651510" cy="0"/>
              </a:xfrm>
              <a:custGeom>
                <a:avLst/>
                <a:gdLst/>
                <a:ahLst/>
                <a:cxnLst/>
                <a:rect l="l" t="t" r="r" b="b"/>
                <a:pathLst>
                  <a:path w="651510">
                    <a:moveTo>
                      <a:pt x="651510" y="0"/>
                    </a:moveTo>
                    <a:lnTo>
                      <a:pt x="0" y="0"/>
                    </a:lnTo>
                  </a:path>
                </a:pathLst>
              </a:custGeom>
              <a:ln w="37553">
                <a:solidFill>
                  <a:srgbClr val="1A283D"/>
                </a:solidFill>
              </a:ln>
            </p:spPr>
            <p:txBody>
              <a:bodyPr wrap="square" lIns="0" tIns="0" rIns="0" bIns="0" rtlCol="0"/>
              <a:lstStyle/>
              <a:p>
                <a:endParaRPr sz="1200" dirty="0"/>
              </a:p>
            </p:txBody>
          </p:sp>
          <p:sp>
            <p:nvSpPr>
              <p:cNvPr id="190" name="bg object 52">
                <a:extLst>
                  <a:ext uri="{FF2B5EF4-FFF2-40B4-BE49-F238E27FC236}">
                    <a16:creationId xmlns:a16="http://schemas.microsoft.com/office/drawing/2014/main" id="{94F95098-0319-044B-8FBC-859BC330D065}"/>
                  </a:ext>
                </a:extLst>
              </p:cNvPr>
              <p:cNvSpPr/>
              <p:nvPr/>
            </p:nvSpPr>
            <p:spPr>
              <a:xfrm>
                <a:off x="2556265" y="5820556"/>
                <a:ext cx="97790" cy="113030"/>
              </a:xfrm>
              <a:custGeom>
                <a:avLst/>
                <a:gdLst/>
                <a:ahLst/>
                <a:cxnLst/>
                <a:rect l="l" t="t" r="r" b="b"/>
                <a:pathLst>
                  <a:path w="97790" h="113029">
                    <a:moveTo>
                      <a:pt x="97536" y="112776"/>
                    </a:moveTo>
                    <a:lnTo>
                      <a:pt x="97536" y="0"/>
                    </a:lnTo>
                    <a:lnTo>
                      <a:pt x="0" y="56388"/>
                    </a:lnTo>
                    <a:lnTo>
                      <a:pt x="97536" y="112776"/>
                    </a:lnTo>
                    <a:close/>
                  </a:path>
                </a:pathLst>
              </a:custGeom>
              <a:solidFill>
                <a:srgbClr val="1A283D"/>
              </a:solidFill>
            </p:spPr>
            <p:txBody>
              <a:bodyPr wrap="square" lIns="0" tIns="0" rIns="0" bIns="0" rtlCol="0"/>
              <a:lstStyle/>
              <a:p>
                <a:endParaRPr sz="1200" dirty="0"/>
              </a:p>
            </p:txBody>
          </p:sp>
          <p:sp>
            <p:nvSpPr>
              <p:cNvPr id="191" name="bg object 53">
                <a:extLst>
                  <a:ext uri="{FF2B5EF4-FFF2-40B4-BE49-F238E27FC236}">
                    <a16:creationId xmlns:a16="http://schemas.microsoft.com/office/drawing/2014/main" id="{F7D3A89C-CC5E-7A42-9280-A57F2A57DCF3}"/>
                  </a:ext>
                </a:extLst>
              </p:cNvPr>
              <p:cNvSpPr/>
              <p:nvPr/>
            </p:nvSpPr>
            <p:spPr>
              <a:xfrm>
                <a:off x="2509021" y="5732926"/>
                <a:ext cx="628650" cy="0"/>
              </a:xfrm>
              <a:custGeom>
                <a:avLst/>
                <a:gdLst/>
                <a:ahLst/>
                <a:cxnLst/>
                <a:rect l="l" t="t" r="r" b="b"/>
                <a:pathLst>
                  <a:path w="628650">
                    <a:moveTo>
                      <a:pt x="0" y="0"/>
                    </a:moveTo>
                    <a:lnTo>
                      <a:pt x="32765" y="0"/>
                    </a:lnTo>
                  </a:path>
                  <a:path w="628650">
                    <a:moveTo>
                      <a:pt x="66293" y="0"/>
                    </a:moveTo>
                    <a:lnTo>
                      <a:pt x="99059" y="0"/>
                    </a:lnTo>
                  </a:path>
                  <a:path w="628650">
                    <a:moveTo>
                      <a:pt x="132587" y="0"/>
                    </a:moveTo>
                    <a:lnTo>
                      <a:pt x="165353" y="0"/>
                    </a:lnTo>
                  </a:path>
                  <a:path w="628650">
                    <a:moveTo>
                      <a:pt x="198119" y="0"/>
                    </a:moveTo>
                    <a:lnTo>
                      <a:pt x="231647" y="0"/>
                    </a:lnTo>
                  </a:path>
                  <a:path w="628650">
                    <a:moveTo>
                      <a:pt x="265175" y="0"/>
                    </a:moveTo>
                    <a:lnTo>
                      <a:pt x="297179" y="0"/>
                    </a:lnTo>
                  </a:path>
                  <a:path w="628650">
                    <a:moveTo>
                      <a:pt x="330707" y="0"/>
                    </a:moveTo>
                    <a:lnTo>
                      <a:pt x="364235" y="0"/>
                    </a:lnTo>
                  </a:path>
                  <a:path w="628650">
                    <a:moveTo>
                      <a:pt x="397001" y="0"/>
                    </a:moveTo>
                    <a:lnTo>
                      <a:pt x="429768" y="0"/>
                    </a:lnTo>
                  </a:path>
                  <a:path w="628650">
                    <a:moveTo>
                      <a:pt x="463295" y="0"/>
                    </a:moveTo>
                    <a:lnTo>
                      <a:pt x="496062" y="0"/>
                    </a:lnTo>
                  </a:path>
                  <a:path w="628650">
                    <a:moveTo>
                      <a:pt x="529589" y="0"/>
                    </a:moveTo>
                    <a:lnTo>
                      <a:pt x="562356" y="0"/>
                    </a:lnTo>
                  </a:path>
                  <a:path w="628650">
                    <a:moveTo>
                      <a:pt x="595121" y="0"/>
                    </a:moveTo>
                    <a:lnTo>
                      <a:pt x="628649" y="0"/>
                    </a:lnTo>
                  </a:path>
                </a:pathLst>
              </a:custGeom>
              <a:ln w="37553">
                <a:solidFill>
                  <a:srgbClr val="265265"/>
                </a:solidFill>
              </a:ln>
            </p:spPr>
            <p:txBody>
              <a:bodyPr wrap="square" lIns="0" tIns="0" rIns="0" bIns="0" rtlCol="0"/>
              <a:lstStyle/>
              <a:p>
                <a:endParaRPr sz="1200" dirty="0"/>
              </a:p>
            </p:txBody>
          </p:sp>
          <p:sp>
            <p:nvSpPr>
              <p:cNvPr id="193" name="bg object 54">
                <a:extLst>
                  <a:ext uri="{FF2B5EF4-FFF2-40B4-BE49-F238E27FC236}">
                    <a16:creationId xmlns:a16="http://schemas.microsoft.com/office/drawing/2014/main" id="{B3F1AA8B-2079-3443-90A7-4519293C4080}"/>
                  </a:ext>
                </a:extLst>
              </p:cNvPr>
              <p:cNvSpPr/>
              <p:nvPr/>
            </p:nvSpPr>
            <p:spPr>
              <a:xfrm>
                <a:off x="3171199" y="5732926"/>
                <a:ext cx="18415" cy="0"/>
              </a:xfrm>
              <a:custGeom>
                <a:avLst/>
                <a:gdLst/>
                <a:ahLst/>
                <a:cxnLst/>
                <a:rect l="l" t="t" r="r" b="b"/>
                <a:pathLst>
                  <a:path w="18414">
                    <a:moveTo>
                      <a:pt x="9143" y="-18776"/>
                    </a:moveTo>
                    <a:lnTo>
                      <a:pt x="9143" y="18776"/>
                    </a:lnTo>
                  </a:path>
                </a:pathLst>
              </a:custGeom>
              <a:ln w="18287">
                <a:solidFill>
                  <a:srgbClr val="265265"/>
                </a:solidFill>
              </a:ln>
            </p:spPr>
            <p:txBody>
              <a:bodyPr wrap="square" lIns="0" tIns="0" rIns="0" bIns="0" rtlCol="0"/>
              <a:lstStyle/>
              <a:p>
                <a:endParaRPr sz="1200" dirty="0"/>
              </a:p>
            </p:txBody>
          </p:sp>
          <p:sp>
            <p:nvSpPr>
              <p:cNvPr id="194" name="bg object 55">
                <a:extLst>
                  <a:ext uri="{FF2B5EF4-FFF2-40B4-BE49-F238E27FC236}">
                    <a16:creationId xmlns:a16="http://schemas.microsoft.com/office/drawing/2014/main" id="{2F6E6121-DFB7-1D49-905C-46EC7206AF51}"/>
                  </a:ext>
                </a:extLst>
              </p:cNvPr>
              <p:cNvSpPr/>
              <p:nvPr/>
            </p:nvSpPr>
            <p:spPr>
              <a:xfrm>
                <a:off x="3171961" y="5675776"/>
                <a:ext cx="98425" cy="113664"/>
              </a:xfrm>
              <a:custGeom>
                <a:avLst/>
                <a:gdLst/>
                <a:ahLst/>
                <a:cxnLst/>
                <a:rect l="l" t="t" r="r" b="b"/>
                <a:pathLst>
                  <a:path w="98425" h="113664">
                    <a:moveTo>
                      <a:pt x="98298" y="57149"/>
                    </a:moveTo>
                    <a:lnTo>
                      <a:pt x="0" y="0"/>
                    </a:lnTo>
                    <a:lnTo>
                      <a:pt x="0" y="113537"/>
                    </a:lnTo>
                    <a:lnTo>
                      <a:pt x="98298" y="57149"/>
                    </a:lnTo>
                    <a:close/>
                  </a:path>
                </a:pathLst>
              </a:custGeom>
              <a:solidFill>
                <a:srgbClr val="265265"/>
              </a:solidFill>
            </p:spPr>
            <p:txBody>
              <a:bodyPr wrap="square" lIns="0" tIns="0" rIns="0" bIns="0" rtlCol="0"/>
              <a:lstStyle/>
              <a:p>
                <a:endParaRPr sz="1200" dirty="0"/>
              </a:p>
            </p:txBody>
          </p:sp>
          <p:grpSp>
            <p:nvGrpSpPr>
              <p:cNvPr id="195" name="object 74">
                <a:extLst>
                  <a:ext uri="{FF2B5EF4-FFF2-40B4-BE49-F238E27FC236}">
                    <a16:creationId xmlns:a16="http://schemas.microsoft.com/office/drawing/2014/main" id="{209F8EB2-0A66-E049-B647-BB638CF87EE6}"/>
                  </a:ext>
                </a:extLst>
              </p:cNvPr>
              <p:cNvGrpSpPr/>
              <p:nvPr/>
            </p:nvGrpSpPr>
            <p:grpSpPr>
              <a:xfrm>
                <a:off x="1254641" y="3113170"/>
                <a:ext cx="1132205" cy="1961514"/>
                <a:chOff x="0" y="1709673"/>
                <a:chExt cx="1132205" cy="1961514"/>
              </a:xfrm>
            </p:grpSpPr>
            <p:sp>
              <p:nvSpPr>
                <p:cNvPr id="222" name="object 75">
                  <a:extLst>
                    <a:ext uri="{FF2B5EF4-FFF2-40B4-BE49-F238E27FC236}">
                      <a16:creationId xmlns:a16="http://schemas.microsoft.com/office/drawing/2014/main" id="{5F29BFB7-A199-6749-814A-6660D3388275}"/>
                    </a:ext>
                  </a:extLst>
                </p:cNvPr>
                <p:cNvSpPr/>
                <p:nvPr/>
              </p:nvSpPr>
              <p:spPr>
                <a:xfrm>
                  <a:off x="0" y="1709673"/>
                  <a:ext cx="1132205" cy="1961514"/>
                </a:xfrm>
                <a:custGeom>
                  <a:avLst/>
                  <a:gdLst/>
                  <a:ahLst/>
                  <a:cxnLst/>
                  <a:rect l="l" t="t" r="r" b="b"/>
                  <a:pathLst>
                    <a:path w="1132205" h="1961514">
                      <a:moveTo>
                        <a:pt x="1131698" y="1792986"/>
                      </a:moveTo>
                      <a:lnTo>
                        <a:pt x="1131698" y="168401"/>
                      </a:lnTo>
                      <a:lnTo>
                        <a:pt x="1125680" y="123648"/>
                      </a:lnTo>
                      <a:lnTo>
                        <a:pt x="1108697" y="83424"/>
                      </a:lnTo>
                      <a:lnTo>
                        <a:pt x="1082359" y="49339"/>
                      </a:lnTo>
                      <a:lnTo>
                        <a:pt x="1048273" y="23001"/>
                      </a:lnTo>
                      <a:lnTo>
                        <a:pt x="1008049" y="6018"/>
                      </a:lnTo>
                      <a:lnTo>
                        <a:pt x="963296" y="0"/>
                      </a:lnTo>
                      <a:lnTo>
                        <a:pt x="164720" y="0"/>
                      </a:lnTo>
                      <a:lnTo>
                        <a:pt x="119967" y="6018"/>
                      </a:lnTo>
                      <a:lnTo>
                        <a:pt x="79743" y="23001"/>
                      </a:lnTo>
                      <a:lnTo>
                        <a:pt x="45658" y="49339"/>
                      </a:lnTo>
                      <a:lnTo>
                        <a:pt x="19319" y="83424"/>
                      </a:lnTo>
                      <a:lnTo>
                        <a:pt x="2336" y="123648"/>
                      </a:lnTo>
                      <a:lnTo>
                        <a:pt x="0" y="141026"/>
                      </a:lnTo>
                      <a:lnTo>
                        <a:pt x="0" y="1820361"/>
                      </a:lnTo>
                      <a:lnTo>
                        <a:pt x="19319" y="1877963"/>
                      </a:lnTo>
                      <a:lnTo>
                        <a:pt x="45658" y="1912048"/>
                      </a:lnTo>
                      <a:lnTo>
                        <a:pt x="79743" y="1938386"/>
                      </a:lnTo>
                      <a:lnTo>
                        <a:pt x="119967" y="1955369"/>
                      </a:lnTo>
                      <a:lnTo>
                        <a:pt x="164720" y="1961388"/>
                      </a:lnTo>
                      <a:lnTo>
                        <a:pt x="963296" y="1961388"/>
                      </a:lnTo>
                      <a:lnTo>
                        <a:pt x="1008049" y="1955369"/>
                      </a:lnTo>
                      <a:lnTo>
                        <a:pt x="1048273" y="1938386"/>
                      </a:lnTo>
                      <a:lnTo>
                        <a:pt x="1082359" y="1912048"/>
                      </a:lnTo>
                      <a:lnTo>
                        <a:pt x="1108697" y="1877963"/>
                      </a:lnTo>
                      <a:lnTo>
                        <a:pt x="1125680" y="1837739"/>
                      </a:lnTo>
                      <a:lnTo>
                        <a:pt x="1131698" y="1792986"/>
                      </a:lnTo>
                      <a:close/>
                    </a:path>
                  </a:pathLst>
                </a:custGeom>
                <a:solidFill>
                  <a:srgbClr val="B2412B"/>
                </a:solidFill>
              </p:spPr>
              <p:txBody>
                <a:bodyPr wrap="square" lIns="0" tIns="0" rIns="0" bIns="0" rtlCol="0"/>
                <a:lstStyle/>
                <a:p>
                  <a:endParaRPr sz="1200" dirty="0"/>
                </a:p>
              </p:txBody>
            </p:sp>
            <p:sp>
              <p:nvSpPr>
                <p:cNvPr id="224" name="object 76">
                  <a:extLst>
                    <a:ext uri="{FF2B5EF4-FFF2-40B4-BE49-F238E27FC236}">
                      <a16:creationId xmlns:a16="http://schemas.microsoft.com/office/drawing/2014/main" id="{36984FDE-2562-9C4A-8EC5-01A467B6083A}"/>
                    </a:ext>
                  </a:extLst>
                </p:cNvPr>
                <p:cNvSpPr/>
                <p:nvPr/>
              </p:nvSpPr>
              <p:spPr>
                <a:xfrm>
                  <a:off x="0" y="1709673"/>
                  <a:ext cx="1132205" cy="1961514"/>
                </a:xfrm>
                <a:custGeom>
                  <a:avLst/>
                  <a:gdLst/>
                  <a:ahLst/>
                  <a:cxnLst/>
                  <a:rect l="l" t="t" r="r" b="b"/>
                  <a:pathLst>
                    <a:path w="1132205" h="1961514">
                      <a:moveTo>
                        <a:pt x="963296" y="1961388"/>
                      </a:moveTo>
                      <a:lnTo>
                        <a:pt x="164720" y="1961388"/>
                      </a:lnTo>
                      <a:lnTo>
                        <a:pt x="119967" y="1955369"/>
                      </a:lnTo>
                      <a:lnTo>
                        <a:pt x="79743" y="1938386"/>
                      </a:lnTo>
                      <a:lnTo>
                        <a:pt x="45658" y="1912048"/>
                      </a:lnTo>
                      <a:lnTo>
                        <a:pt x="19319" y="1877963"/>
                      </a:lnTo>
                      <a:lnTo>
                        <a:pt x="2336" y="1837739"/>
                      </a:lnTo>
                      <a:lnTo>
                        <a:pt x="0" y="1820361"/>
                      </a:lnTo>
                    </a:path>
                    <a:path w="1132205" h="1961514">
                      <a:moveTo>
                        <a:pt x="0" y="141026"/>
                      </a:moveTo>
                      <a:lnTo>
                        <a:pt x="19319" y="83424"/>
                      </a:lnTo>
                      <a:lnTo>
                        <a:pt x="45658" y="49339"/>
                      </a:lnTo>
                      <a:lnTo>
                        <a:pt x="79743" y="23001"/>
                      </a:lnTo>
                      <a:lnTo>
                        <a:pt x="119967" y="6018"/>
                      </a:lnTo>
                      <a:lnTo>
                        <a:pt x="164720" y="0"/>
                      </a:lnTo>
                      <a:lnTo>
                        <a:pt x="963296" y="0"/>
                      </a:lnTo>
                      <a:lnTo>
                        <a:pt x="1008049" y="6018"/>
                      </a:lnTo>
                      <a:lnTo>
                        <a:pt x="1048273" y="23001"/>
                      </a:lnTo>
                      <a:lnTo>
                        <a:pt x="1082359" y="49339"/>
                      </a:lnTo>
                      <a:lnTo>
                        <a:pt x="1108697" y="83424"/>
                      </a:lnTo>
                      <a:lnTo>
                        <a:pt x="1125680" y="123648"/>
                      </a:lnTo>
                      <a:lnTo>
                        <a:pt x="1131698" y="168401"/>
                      </a:lnTo>
                      <a:lnTo>
                        <a:pt x="1131698" y="1792986"/>
                      </a:lnTo>
                      <a:lnTo>
                        <a:pt x="1125680" y="1837739"/>
                      </a:lnTo>
                      <a:lnTo>
                        <a:pt x="1108697" y="1877963"/>
                      </a:lnTo>
                      <a:lnTo>
                        <a:pt x="1082359" y="1912048"/>
                      </a:lnTo>
                      <a:lnTo>
                        <a:pt x="1048273" y="1938386"/>
                      </a:lnTo>
                      <a:lnTo>
                        <a:pt x="1008049" y="1955369"/>
                      </a:lnTo>
                      <a:lnTo>
                        <a:pt x="963296" y="1961388"/>
                      </a:lnTo>
                    </a:path>
                  </a:pathLst>
                </a:custGeom>
                <a:ln w="28346">
                  <a:solidFill>
                    <a:srgbClr val="FDFDFD"/>
                  </a:solidFill>
                </a:ln>
              </p:spPr>
              <p:txBody>
                <a:bodyPr wrap="square" lIns="0" tIns="0" rIns="0" bIns="0" rtlCol="0"/>
                <a:lstStyle/>
                <a:p>
                  <a:endParaRPr sz="1200" dirty="0"/>
                </a:p>
              </p:txBody>
            </p:sp>
          </p:grpSp>
          <p:sp>
            <p:nvSpPr>
              <p:cNvPr id="197" name="object 81">
                <a:extLst>
                  <a:ext uri="{FF2B5EF4-FFF2-40B4-BE49-F238E27FC236}">
                    <a16:creationId xmlns:a16="http://schemas.microsoft.com/office/drawing/2014/main" id="{9B35F194-6733-684F-B857-0F89A2F9A281}"/>
                  </a:ext>
                </a:extLst>
              </p:cNvPr>
              <p:cNvSpPr txBox="1"/>
              <p:nvPr/>
            </p:nvSpPr>
            <p:spPr>
              <a:xfrm>
                <a:off x="1546878" y="5415168"/>
                <a:ext cx="692158" cy="1892296"/>
              </a:xfrm>
              <a:prstGeom prst="rect">
                <a:avLst/>
              </a:prstGeom>
            </p:spPr>
            <p:txBody>
              <a:bodyPr vert="horz" wrap="square" lIns="0" tIns="8573" rIns="0" bIns="0" rtlCol="0">
                <a:spAutoFit/>
              </a:bodyPr>
              <a:lstStyle/>
              <a:p>
                <a:pPr marL="9525" marR="3810" algn="ctr">
                  <a:lnSpc>
                    <a:spcPct val="149000"/>
                  </a:lnSpc>
                  <a:spcBef>
                    <a:spcPts val="68"/>
                  </a:spcBef>
                </a:pPr>
                <a:endParaRPr sz="750" dirty="0">
                  <a:latin typeface="Arial"/>
                  <a:cs typeface="Arial"/>
                </a:endParaRPr>
              </a:p>
            </p:txBody>
          </p:sp>
          <p:grpSp>
            <p:nvGrpSpPr>
              <p:cNvPr id="198" name="object 88">
                <a:extLst>
                  <a:ext uri="{FF2B5EF4-FFF2-40B4-BE49-F238E27FC236}">
                    <a16:creationId xmlns:a16="http://schemas.microsoft.com/office/drawing/2014/main" id="{D25BC19E-B861-CD4D-AA90-E13157E90C45}"/>
                  </a:ext>
                </a:extLst>
              </p:cNvPr>
              <p:cNvGrpSpPr/>
              <p:nvPr/>
            </p:nvGrpSpPr>
            <p:grpSpPr>
              <a:xfrm>
                <a:off x="1366783" y="3765443"/>
                <a:ext cx="906780" cy="1659382"/>
                <a:chOff x="112142" y="2361946"/>
                <a:chExt cx="906780" cy="1659382"/>
              </a:xfrm>
            </p:grpSpPr>
            <p:sp>
              <p:nvSpPr>
                <p:cNvPr id="210" name="object 89">
                  <a:extLst>
                    <a:ext uri="{FF2B5EF4-FFF2-40B4-BE49-F238E27FC236}">
                      <a16:creationId xmlns:a16="http://schemas.microsoft.com/office/drawing/2014/main" id="{DBA71083-4FBF-D14A-8B12-1396924CF401}"/>
                    </a:ext>
                  </a:extLst>
                </p:cNvPr>
                <p:cNvSpPr/>
                <p:nvPr/>
              </p:nvSpPr>
              <p:spPr>
                <a:xfrm>
                  <a:off x="112142" y="2361946"/>
                  <a:ext cx="906780" cy="0"/>
                </a:xfrm>
                <a:custGeom>
                  <a:avLst/>
                  <a:gdLst/>
                  <a:ahLst/>
                  <a:cxnLst/>
                  <a:rect l="l" t="t" r="r" b="b"/>
                  <a:pathLst>
                    <a:path w="906780">
                      <a:moveTo>
                        <a:pt x="906780" y="0"/>
                      </a:moveTo>
                      <a:lnTo>
                        <a:pt x="0" y="0"/>
                      </a:lnTo>
                    </a:path>
                  </a:pathLst>
                </a:custGeom>
                <a:solidFill>
                  <a:srgbClr val="BE1D23"/>
                </a:solidFill>
              </p:spPr>
              <p:txBody>
                <a:bodyPr wrap="square" lIns="0" tIns="0" rIns="0" bIns="0" rtlCol="0"/>
                <a:lstStyle/>
                <a:p>
                  <a:endParaRPr sz="1200" dirty="0"/>
                </a:p>
              </p:txBody>
            </p:sp>
            <p:sp>
              <p:nvSpPr>
                <p:cNvPr id="212" name="object 90">
                  <a:extLst>
                    <a:ext uri="{FF2B5EF4-FFF2-40B4-BE49-F238E27FC236}">
                      <a16:creationId xmlns:a16="http://schemas.microsoft.com/office/drawing/2014/main" id="{12C27AD4-063D-E04F-891C-F9DE51C87AEC}"/>
                    </a:ext>
                  </a:extLst>
                </p:cNvPr>
                <p:cNvSpPr/>
                <p:nvPr/>
              </p:nvSpPr>
              <p:spPr>
                <a:xfrm>
                  <a:off x="112142" y="2361946"/>
                  <a:ext cx="906780" cy="0"/>
                </a:xfrm>
                <a:custGeom>
                  <a:avLst/>
                  <a:gdLst/>
                  <a:ahLst/>
                  <a:cxnLst/>
                  <a:rect l="l" t="t" r="r" b="b"/>
                  <a:pathLst>
                    <a:path w="906780">
                      <a:moveTo>
                        <a:pt x="0" y="0"/>
                      </a:moveTo>
                      <a:lnTo>
                        <a:pt x="906780" y="0"/>
                      </a:lnTo>
                    </a:path>
                  </a:pathLst>
                </a:custGeom>
                <a:ln w="18427">
                  <a:solidFill>
                    <a:srgbClr val="FDFDFD"/>
                  </a:solidFill>
                </a:ln>
              </p:spPr>
              <p:txBody>
                <a:bodyPr wrap="square" lIns="0" tIns="0" rIns="0" bIns="0" rtlCol="0"/>
                <a:lstStyle/>
                <a:p>
                  <a:endParaRPr sz="1200" dirty="0"/>
                </a:p>
              </p:txBody>
            </p:sp>
            <p:sp>
              <p:nvSpPr>
                <p:cNvPr id="214" name="object 91">
                  <a:extLst>
                    <a:ext uri="{FF2B5EF4-FFF2-40B4-BE49-F238E27FC236}">
                      <a16:creationId xmlns:a16="http://schemas.microsoft.com/office/drawing/2014/main" id="{5642FAD0-ED9D-9D4C-A53F-B746FD7BCA76}"/>
                    </a:ext>
                  </a:extLst>
                </p:cNvPr>
                <p:cNvSpPr/>
                <p:nvPr/>
              </p:nvSpPr>
              <p:spPr>
                <a:xfrm>
                  <a:off x="711836" y="3757168"/>
                  <a:ext cx="0" cy="264160"/>
                </a:xfrm>
                <a:custGeom>
                  <a:avLst/>
                  <a:gdLst/>
                  <a:ahLst/>
                  <a:cxnLst/>
                  <a:rect l="l" t="t" r="r" b="b"/>
                  <a:pathLst>
                    <a:path h="264160">
                      <a:moveTo>
                        <a:pt x="0" y="263651"/>
                      </a:moveTo>
                      <a:lnTo>
                        <a:pt x="0" y="0"/>
                      </a:lnTo>
                    </a:path>
                  </a:pathLst>
                </a:custGeom>
                <a:ln w="37553">
                  <a:solidFill>
                    <a:srgbClr val="326F7F"/>
                  </a:solidFill>
                </a:ln>
              </p:spPr>
              <p:txBody>
                <a:bodyPr wrap="square" lIns="0" tIns="0" rIns="0" bIns="0" rtlCol="0"/>
                <a:lstStyle/>
                <a:p>
                  <a:endParaRPr sz="1200" dirty="0"/>
                </a:p>
              </p:txBody>
            </p:sp>
            <p:sp>
              <p:nvSpPr>
                <p:cNvPr id="216" name="object 92">
                  <a:extLst>
                    <a:ext uri="{FF2B5EF4-FFF2-40B4-BE49-F238E27FC236}">
                      <a16:creationId xmlns:a16="http://schemas.microsoft.com/office/drawing/2014/main" id="{7C98CAB7-D724-4A45-886B-0B40384E01C6}"/>
                    </a:ext>
                  </a:extLst>
                </p:cNvPr>
                <p:cNvSpPr/>
                <p:nvPr/>
              </p:nvSpPr>
              <p:spPr>
                <a:xfrm>
                  <a:off x="654686" y="3675633"/>
                  <a:ext cx="113664" cy="97790"/>
                </a:xfrm>
                <a:custGeom>
                  <a:avLst/>
                  <a:gdLst/>
                  <a:ahLst/>
                  <a:cxnLst/>
                  <a:rect l="l" t="t" r="r" b="b"/>
                  <a:pathLst>
                    <a:path w="113665" h="97789">
                      <a:moveTo>
                        <a:pt x="113537" y="97536"/>
                      </a:moveTo>
                      <a:lnTo>
                        <a:pt x="57149" y="0"/>
                      </a:lnTo>
                      <a:lnTo>
                        <a:pt x="0" y="97536"/>
                      </a:lnTo>
                      <a:lnTo>
                        <a:pt x="113537" y="97536"/>
                      </a:lnTo>
                      <a:close/>
                    </a:path>
                  </a:pathLst>
                </a:custGeom>
                <a:solidFill>
                  <a:srgbClr val="326F7F"/>
                </a:solidFill>
              </p:spPr>
              <p:txBody>
                <a:bodyPr wrap="square" lIns="0" tIns="0" rIns="0" bIns="0" rtlCol="0"/>
                <a:lstStyle/>
                <a:p>
                  <a:endParaRPr sz="1200" dirty="0"/>
                </a:p>
              </p:txBody>
            </p:sp>
            <p:sp>
              <p:nvSpPr>
                <p:cNvPr id="218" name="object 93">
                  <a:extLst>
                    <a:ext uri="{FF2B5EF4-FFF2-40B4-BE49-F238E27FC236}">
                      <a16:creationId xmlns:a16="http://schemas.microsoft.com/office/drawing/2014/main" id="{4CC72F20-82F4-DC45-999B-7511852E7B17}"/>
                    </a:ext>
                  </a:extLst>
                </p:cNvPr>
                <p:cNvSpPr/>
                <p:nvPr/>
              </p:nvSpPr>
              <p:spPr>
                <a:xfrm>
                  <a:off x="567056" y="3639819"/>
                  <a:ext cx="0" cy="251460"/>
                </a:xfrm>
                <a:custGeom>
                  <a:avLst/>
                  <a:gdLst/>
                  <a:ahLst/>
                  <a:cxnLst/>
                  <a:rect l="l" t="t" r="r" b="b"/>
                  <a:pathLst>
                    <a:path h="251460">
                      <a:moveTo>
                        <a:pt x="0" y="0"/>
                      </a:moveTo>
                      <a:lnTo>
                        <a:pt x="0" y="251460"/>
                      </a:lnTo>
                    </a:path>
                  </a:pathLst>
                </a:custGeom>
                <a:ln w="37553">
                  <a:solidFill>
                    <a:srgbClr val="B2412B"/>
                  </a:solidFill>
                </a:ln>
              </p:spPr>
              <p:txBody>
                <a:bodyPr wrap="square" lIns="0" tIns="0" rIns="0" bIns="0" rtlCol="0"/>
                <a:lstStyle/>
                <a:p>
                  <a:endParaRPr sz="1200" dirty="0"/>
                </a:p>
              </p:txBody>
            </p:sp>
            <p:sp>
              <p:nvSpPr>
                <p:cNvPr id="220" name="object 94">
                  <a:extLst>
                    <a:ext uri="{FF2B5EF4-FFF2-40B4-BE49-F238E27FC236}">
                      <a16:creationId xmlns:a16="http://schemas.microsoft.com/office/drawing/2014/main" id="{580A7117-30A1-6341-985C-29E2B36BAC35}"/>
                    </a:ext>
                  </a:extLst>
                </p:cNvPr>
                <p:cNvSpPr/>
                <p:nvPr/>
              </p:nvSpPr>
              <p:spPr>
                <a:xfrm>
                  <a:off x="510668" y="3875277"/>
                  <a:ext cx="113030" cy="97790"/>
                </a:xfrm>
                <a:custGeom>
                  <a:avLst/>
                  <a:gdLst/>
                  <a:ahLst/>
                  <a:cxnLst/>
                  <a:rect l="l" t="t" r="r" b="b"/>
                  <a:pathLst>
                    <a:path w="113029" h="97789">
                      <a:moveTo>
                        <a:pt x="112776" y="0"/>
                      </a:moveTo>
                      <a:lnTo>
                        <a:pt x="0" y="0"/>
                      </a:lnTo>
                      <a:lnTo>
                        <a:pt x="56388" y="97536"/>
                      </a:lnTo>
                      <a:lnTo>
                        <a:pt x="112776" y="0"/>
                      </a:lnTo>
                      <a:close/>
                    </a:path>
                  </a:pathLst>
                </a:custGeom>
                <a:solidFill>
                  <a:srgbClr val="B2412B"/>
                </a:solidFill>
              </p:spPr>
              <p:txBody>
                <a:bodyPr wrap="square" lIns="0" tIns="0" rIns="0" bIns="0" rtlCol="0"/>
                <a:lstStyle/>
                <a:p>
                  <a:endParaRPr sz="1200" dirty="0"/>
                </a:p>
              </p:txBody>
            </p:sp>
          </p:grpSp>
          <p:grpSp>
            <p:nvGrpSpPr>
              <p:cNvPr id="199" name="object 95">
                <a:extLst>
                  <a:ext uri="{FF2B5EF4-FFF2-40B4-BE49-F238E27FC236}">
                    <a16:creationId xmlns:a16="http://schemas.microsoft.com/office/drawing/2014/main" id="{289B8957-3F4E-2A4B-9D8C-EABC87A53863}"/>
                  </a:ext>
                </a:extLst>
              </p:cNvPr>
              <p:cNvGrpSpPr/>
              <p:nvPr/>
            </p:nvGrpSpPr>
            <p:grpSpPr>
              <a:xfrm>
                <a:off x="2593603" y="3708292"/>
                <a:ext cx="696214" cy="113664"/>
                <a:chOff x="1338962" y="2304795"/>
                <a:chExt cx="696214" cy="113664"/>
              </a:xfrm>
            </p:grpSpPr>
            <p:sp>
              <p:nvSpPr>
                <p:cNvPr id="201" name="object 96">
                  <a:extLst>
                    <a:ext uri="{FF2B5EF4-FFF2-40B4-BE49-F238E27FC236}">
                      <a16:creationId xmlns:a16="http://schemas.microsoft.com/office/drawing/2014/main" id="{74E665D2-DF1C-BC40-A426-81283831F44F}"/>
                    </a:ext>
                  </a:extLst>
                </p:cNvPr>
                <p:cNvSpPr/>
                <p:nvPr/>
              </p:nvSpPr>
              <p:spPr>
                <a:xfrm>
                  <a:off x="1420496" y="2361945"/>
                  <a:ext cx="614680" cy="0"/>
                </a:xfrm>
                <a:custGeom>
                  <a:avLst/>
                  <a:gdLst/>
                  <a:ahLst/>
                  <a:cxnLst/>
                  <a:rect l="l" t="t" r="r" b="b"/>
                  <a:pathLst>
                    <a:path w="614680">
                      <a:moveTo>
                        <a:pt x="614172" y="0"/>
                      </a:moveTo>
                      <a:lnTo>
                        <a:pt x="0" y="0"/>
                      </a:lnTo>
                    </a:path>
                  </a:pathLst>
                </a:custGeom>
                <a:ln w="37553">
                  <a:solidFill>
                    <a:srgbClr val="000000"/>
                  </a:solidFill>
                </a:ln>
              </p:spPr>
              <p:txBody>
                <a:bodyPr wrap="square" lIns="0" tIns="0" rIns="0" bIns="0" rtlCol="0"/>
                <a:lstStyle/>
                <a:p>
                  <a:endParaRPr sz="1200" dirty="0"/>
                </a:p>
              </p:txBody>
            </p:sp>
            <p:sp>
              <p:nvSpPr>
                <p:cNvPr id="203" name="object 97">
                  <a:extLst>
                    <a:ext uri="{FF2B5EF4-FFF2-40B4-BE49-F238E27FC236}">
                      <a16:creationId xmlns:a16="http://schemas.microsoft.com/office/drawing/2014/main" id="{B0EF1766-C835-EB45-A099-18FD770CB9B4}"/>
                    </a:ext>
                  </a:extLst>
                </p:cNvPr>
                <p:cNvSpPr/>
                <p:nvPr/>
              </p:nvSpPr>
              <p:spPr>
                <a:xfrm>
                  <a:off x="1338962" y="2304795"/>
                  <a:ext cx="99060" cy="113664"/>
                </a:xfrm>
                <a:custGeom>
                  <a:avLst/>
                  <a:gdLst/>
                  <a:ahLst/>
                  <a:cxnLst/>
                  <a:rect l="l" t="t" r="r" b="b"/>
                  <a:pathLst>
                    <a:path w="99059" h="113664">
                      <a:moveTo>
                        <a:pt x="99059" y="113538"/>
                      </a:moveTo>
                      <a:lnTo>
                        <a:pt x="99059" y="0"/>
                      </a:lnTo>
                      <a:lnTo>
                        <a:pt x="0" y="57150"/>
                      </a:lnTo>
                      <a:lnTo>
                        <a:pt x="99059" y="113538"/>
                      </a:lnTo>
                      <a:close/>
                    </a:path>
                  </a:pathLst>
                </a:custGeom>
                <a:solidFill>
                  <a:srgbClr val="000000"/>
                </a:solidFill>
              </p:spPr>
              <p:txBody>
                <a:bodyPr wrap="square" lIns="0" tIns="0" rIns="0" bIns="0" rtlCol="0"/>
                <a:lstStyle/>
                <a:p>
                  <a:endParaRPr sz="1200" dirty="0"/>
                </a:p>
              </p:txBody>
            </p:sp>
          </p:grpSp>
        </p:grpSp>
      </p:grpSp>
      <p:sp>
        <p:nvSpPr>
          <p:cNvPr id="17" name="Trapezoid 16">
            <a:extLst>
              <a:ext uri="{FF2B5EF4-FFF2-40B4-BE49-F238E27FC236}">
                <a16:creationId xmlns:a16="http://schemas.microsoft.com/office/drawing/2014/main" id="{FFC39AF6-4B10-9F4D-BC2E-10B9E35802C2}"/>
              </a:ext>
            </a:extLst>
          </p:cNvPr>
          <p:cNvSpPr/>
          <p:nvPr/>
        </p:nvSpPr>
        <p:spPr>
          <a:xfrm rot="16200000">
            <a:off x="1765466" y="2479665"/>
            <a:ext cx="2502288" cy="434690"/>
          </a:xfrm>
          <a:prstGeom prst="trapezoid">
            <a:avLst>
              <a:gd name="adj" fmla="val 25029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9" name="Title 1">
            <a:extLst>
              <a:ext uri="{FF2B5EF4-FFF2-40B4-BE49-F238E27FC236}">
                <a16:creationId xmlns:a16="http://schemas.microsoft.com/office/drawing/2014/main" id="{007D44A8-EA63-466B-93CC-D0F2CBD600A5}"/>
              </a:ext>
            </a:extLst>
          </p:cNvPr>
          <p:cNvSpPr txBox="1">
            <a:spLocks/>
          </p:cNvSpPr>
          <p:nvPr/>
        </p:nvSpPr>
        <p:spPr>
          <a:xfrm>
            <a:off x="112734" y="41492"/>
            <a:ext cx="9031265" cy="673939"/>
          </a:xfrm>
          <a:prstGeom prst="rect">
            <a:avLst/>
          </a:prstGeom>
        </p:spPr>
        <p:txBody>
          <a:bodyPr vert="horz" lIns="68580" tIns="34290" rIns="68580" bIns="34290" rtlCol="0" anchor="ctr">
            <a:normAutofit/>
          </a:bodyPr>
          <a:lstStyle>
            <a:lvl1pPr algn="ctr" defTabSz="914400" rtl="0" eaLnBrk="1" latinLnBrk="0" hangingPunct="1">
              <a:spcBef>
                <a:spcPct val="0"/>
              </a:spcBef>
              <a:buNone/>
              <a:defRPr sz="3600" b="1" kern="1200">
                <a:solidFill>
                  <a:schemeClr val="tx2"/>
                </a:solidFill>
                <a:latin typeface="Arial" pitchFamily="34" charset="0"/>
                <a:ea typeface="+mj-ea"/>
                <a:cs typeface="Arial" pitchFamily="34" charset="0"/>
              </a:defRPr>
            </a:lvl1pPr>
          </a:lstStyle>
          <a:p>
            <a:pPr defTabSz="685800" fontAlgn="auto">
              <a:spcAft>
                <a:spcPts val="0"/>
              </a:spcAft>
              <a:defRPr/>
            </a:pPr>
            <a:r>
              <a:rPr lang="en-US" sz="2800" dirty="0">
                <a:solidFill>
                  <a:srgbClr val="C00000"/>
                </a:solidFill>
                <a:latin typeface="Calibri"/>
                <a:cs typeface="Arial"/>
              </a:rPr>
              <a:t>Research Plan: Overall Vision</a:t>
            </a:r>
            <a:endParaRPr lang="en-US" sz="2800" dirty="0">
              <a:solidFill>
                <a:srgbClr val="C00000"/>
              </a:solidFill>
              <a:latin typeface="Calibri"/>
            </a:endParaRPr>
          </a:p>
        </p:txBody>
      </p:sp>
    </p:spTree>
    <p:extLst>
      <p:ext uri="{BB962C8B-B14F-4D97-AF65-F5344CB8AC3E}">
        <p14:creationId xmlns:p14="http://schemas.microsoft.com/office/powerpoint/2010/main" val="118479433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8" descr="A screenshot of a computer&#10;&#10;Description automatically generated">
            <a:extLst>
              <a:ext uri="{FF2B5EF4-FFF2-40B4-BE49-F238E27FC236}">
                <a16:creationId xmlns:a16="http://schemas.microsoft.com/office/drawing/2014/main" id="{103CFDF9-4CE7-6249-1565-55820BF7E27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518" t="25348" r="6204" b="15910"/>
          <a:stretch/>
        </p:blipFill>
        <p:spPr bwMode="auto">
          <a:xfrm>
            <a:off x="189210" y="608689"/>
            <a:ext cx="3890422" cy="1898612"/>
          </a:xfrm>
          <a:prstGeom prst="rect">
            <a:avLst/>
          </a:prstGeom>
          <a:noFill/>
          <a:ln w="9525">
            <a:noFill/>
            <a:miter lim="800000"/>
            <a:headEnd/>
            <a:tailEnd/>
          </a:ln>
        </p:spPr>
      </p:pic>
      <p:sp>
        <p:nvSpPr>
          <p:cNvPr id="17" name="Title 1">
            <a:extLst>
              <a:ext uri="{FF2B5EF4-FFF2-40B4-BE49-F238E27FC236}">
                <a16:creationId xmlns:a16="http://schemas.microsoft.com/office/drawing/2014/main" id="{D8E4BE99-F1F4-A49A-0AF2-5A259A1A4B84}"/>
              </a:ext>
            </a:extLst>
          </p:cNvPr>
          <p:cNvSpPr txBox="1">
            <a:spLocks/>
          </p:cNvSpPr>
          <p:nvPr/>
        </p:nvSpPr>
        <p:spPr>
          <a:xfrm>
            <a:off x="0" y="-65250"/>
            <a:ext cx="9031265" cy="673939"/>
          </a:xfrm>
          <a:prstGeom prst="rect">
            <a:avLst/>
          </a:prstGeom>
        </p:spPr>
        <p:txBody>
          <a:bodyPr vert="horz" lIns="68580" tIns="34290" rIns="68580" bIns="34290" rtlCol="0" anchor="ctr">
            <a:normAutofit/>
          </a:bodyPr>
          <a:lstStyle>
            <a:lvl1pPr algn="ctr" defTabSz="914400" rtl="0" eaLnBrk="1" latinLnBrk="0" hangingPunct="1">
              <a:spcBef>
                <a:spcPct val="0"/>
              </a:spcBef>
              <a:buNone/>
              <a:defRPr sz="3600" b="1" kern="1200">
                <a:solidFill>
                  <a:schemeClr val="tx2"/>
                </a:solidFill>
                <a:latin typeface="Arial" pitchFamily="34" charset="0"/>
                <a:ea typeface="+mj-ea"/>
                <a:cs typeface="Arial" pitchFamily="34" charset="0"/>
              </a:defRPr>
            </a:lvl1pPr>
          </a:lstStyle>
          <a:p>
            <a:pPr defTabSz="685800" fontAlgn="auto">
              <a:spcAft>
                <a:spcPts val="0"/>
              </a:spcAft>
              <a:defRPr/>
            </a:pPr>
            <a:r>
              <a:rPr lang="en-US" sz="2800" dirty="0">
                <a:solidFill>
                  <a:srgbClr val="C00000"/>
                </a:solidFill>
                <a:latin typeface="Calibri"/>
              </a:rPr>
              <a:t>Research Challenges</a:t>
            </a:r>
          </a:p>
        </p:txBody>
      </p:sp>
      <p:pic>
        <p:nvPicPr>
          <p:cNvPr id="20" name="Picture 19" descr="A screenshot of a computer&#10;&#10;Description automatically generated">
            <a:extLst>
              <a:ext uri="{FF2B5EF4-FFF2-40B4-BE49-F238E27FC236}">
                <a16:creationId xmlns:a16="http://schemas.microsoft.com/office/drawing/2014/main" id="{4F99E15A-EFC1-1A51-6D73-0EEDD4BB802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591" t="26199" r="7279" b="17228"/>
          <a:stretch/>
        </p:blipFill>
        <p:spPr>
          <a:xfrm>
            <a:off x="4675657" y="732923"/>
            <a:ext cx="3857792" cy="1838827"/>
          </a:xfrm>
          <a:prstGeom prst="rect">
            <a:avLst/>
          </a:prstGeom>
        </p:spPr>
      </p:pic>
      <p:pic>
        <p:nvPicPr>
          <p:cNvPr id="23" name="Picture 22" descr="A screenshot of a computer&#10;&#10;Description automatically generated">
            <a:extLst>
              <a:ext uri="{FF2B5EF4-FFF2-40B4-BE49-F238E27FC236}">
                <a16:creationId xmlns:a16="http://schemas.microsoft.com/office/drawing/2014/main" id="{E23615C9-4338-BDD2-19DB-9F5A62023B5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1704" t="25911" r="7512" b="16293"/>
          <a:stretch/>
        </p:blipFill>
        <p:spPr>
          <a:xfrm>
            <a:off x="118464" y="2753702"/>
            <a:ext cx="4033597" cy="1973783"/>
          </a:xfrm>
          <a:prstGeom prst="rect">
            <a:avLst/>
          </a:prstGeom>
        </p:spPr>
      </p:pic>
      <p:pic>
        <p:nvPicPr>
          <p:cNvPr id="26" name="Picture 25" descr="A screenshot of a computer&#10;&#10;Description automatically generated">
            <a:extLst>
              <a:ext uri="{FF2B5EF4-FFF2-40B4-BE49-F238E27FC236}">
                <a16:creationId xmlns:a16="http://schemas.microsoft.com/office/drawing/2014/main" id="{35C01949-38FF-013E-8A01-9E110BC517F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4347" t="29006" r="10412" b="18236"/>
          <a:stretch/>
        </p:blipFill>
        <p:spPr>
          <a:xfrm>
            <a:off x="4475747" y="2780221"/>
            <a:ext cx="4227711" cy="2061818"/>
          </a:xfrm>
          <a:prstGeom prst="rect">
            <a:avLst/>
          </a:prstGeom>
        </p:spPr>
      </p:pic>
    </p:spTree>
    <p:extLst>
      <p:ext uri="{BB962C8B-B14F-4D97-AF65-F5344CB8AC3E}">
        <p14:creationId xmlns:p14="http://schemas.microsoft.com/office/powerpoint/2010/main" val="157891770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6" name="Straight Connector 105">
            <a:extLst>
              <a:ext uri="{FF2B5EF4-FFF2-40B4-BE49-F238E27FC236}">
                <a16:creationId xmlns:a16="http://schemas.microsoft.com/office/drawing/2014/main" id="{C94D2440-0CD6-B399-E233-D3FC28078D13}"/>
              </a:ext>
              <a:ext uri="{C183D7F6-B498-43B3-948B-1728B52AA6E4}">
                <adec:decorative xmlns:adec="http://schemas.microsoft.com/office/drawing/2017/decorative" val="1"/>
              </a:ext>
            </a:extLst>
          </p:cNvPr>
          <p:cNvCxnSpPr>
            <a:cxnSpLocks/>
            <a:stCxn id="56" idx="5"/>
            <a:endCxn id="99" idx="1"/>
          </p:cNvCxnSpPr>
          <p:nvPr/>
        </p:nvCxnSpPr>
        <p:spPr>
          <a:xfrm>
            <a:off x="5792452" y="3976043"/>
            <a:ext cx="202752" cy="30537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0" name="Straight Connector 289">
            <a:extLst>
              <a:ext uri="{FF2B5EF4-FFF2-40B4-BE49-F238E27FC236}">
                <a16:creationId xmlns:a16="http://schemas.microsoft.com/office/drawing/2014/main" id="{70A3D914-EECC-47AB-A75B-927EE5E98621}"/>
              </a:ext>
              <a:ext uri="{C183D7F6-B498-43B3-948B-1728B52AA6E4}">
                <adec:decorative xmlns:adec="http://schemas.microsoft.com/office/drawing/2017/decorative" val="1"/>
              </a:ext>
            </a:extLst>
          </p:cNvPr>
          <p:cNvCxnSpPr>
            <a:cxnSpLocks/>
            <a:stCxn id="44" idx="1"/>
          </p:cNvCxnSpPr>
          <p:nvPr/>
        </p:nvCxnSpPr>
        <p:spPr>
          <a:xfrm flipH="1" flipV="1">
            <a:off x="3882838" y="1803901"/>
            <a:ext cx="383810" cy="46901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1" name="Straight Connector 290">
            <a:extLst>
              <a:ext uri="{FF2B5EF4-FFF2-40B4-BE49-F238E27FC236}">
                <a16:creationId xmlns:a16="http://schemas.microsoft.com/office/drawing/2014/main" id="{B6946C93-3A31-A20A-3499-DA7C0A971180}"/>
              </a:ext>
              <a:ext uri="{C183D7F6-B498-43B3-948B-1728B52AA6E4}">
                <adec:decorative xmlns:adec="http://schemas.microsoft.com/office/drawing/2017/decorative" val="1"/>
              </a:ext>
            </a:extLst>
          </p:cNvPr>
          <p:cNvCxnSpPr>
            <a:cxnSpLocks/>
            <a:stCxn id="44" idx="7"/>
          </p:cNvCxnSpPr>
          <p:nvPr/>
        </p:nvCxnSpPr>
        <p:spPr>
          <a:xfrm flipV="1">
            <a:off x="5073260" y="1803901"/>
            <a:ext cx="255847" cy="46901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a:extLst>
              <a:ext uri="{FF2B5EF4-FFF2-40B4-BE49-F238E27FC236}">
                <a16:creationId xmlns:a16="http://schemas.microsoft.com/office/drawing/2014/main" id="{1E528474-0DFA-F31A-B60C-5828B7395EA5}"/>
              </a:ext>
              <a:ext uri="{C183D7F6-B498-43B3-948B-1728B52AA6E4}">
                <adec:decorative xmlns:adec="http://schemas.microsoft.com/office/drawing/2017/decorative" val="1"/>
              </a:ext>
            </a:extLst>
          </p:cNvPr>
          <p:cNvCxnSpPr>
            <a:cxnSpLocks/>
            <a:stCxn id="44" idx="6"/>
            <a:endCxn id="54" idx="2"/>
          </p:cNvCxnSpPr>
          <p:nvPr/>
        </p:nvCxnSpPr>
        <p:spPr>
          <a:xfrm flipV="1">
            <a:off x="5240314" y="2633352"/>
            <a:ext cx="685800" cy="190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3" name="Straight Connector 292">
            <a:extLst>
              <a:ext uri="{FF2B5EF4-FFF2-40B4-BE49-F238E27FC236}">
                <a16:creationId xmlns:a16="http://schemas.microsoft.com/office/drawing/2014/main" id="{E2D04307-A822-B62A-5BDE-81987186B0AA}"/>
              </a:ext>
              <a:ext uri="{C183D7F6-B498-43B3-948B-1728B52AA6E4}">
                <adec:decorative xmlns:adec="http://schemas.microsoft.com/office/drawing/2017/decorative" val="1"/>
              </a:ext>
            </a:extLst>
          </p:cNvPr>
          <p:cNvCxnSpPr>
            <a:cxnSpLocks/>
            <a:stCxn id="44" idx="2"/>
            <a:endCxn id="48" idx="6"/>
          </p:cNvCxnSpPr>
          <p:nvPr/>
        </p:nvCxnSpPr>
        <p:spPr>
          <a:xfrm flipH="1" flipV="1">
            <a:off x="3242839" y="2622295"/>
            <a:ext cx="856755" cy="1296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a:extLst>
              <a:ext uri="{FF2B5EF4-FFF2-40B4-BE49-F238E27FC236}">
                <a16:creationId xmlns:a16="http://schemas.microsoft.com/office/drawing/2014/main" id="{CFD6491E-6D18-B087-4415-7C5A7A8D06A8}"/>
              </a:ext>
              <a:ext uri="{C183D7F6-B498-43B3-948B-1728B52AA6E4}">
                <adec:decorative xmlns:adec="http://schemas.microsoft.com/office/drawing/2017/decorative" val="1"/>
              </a:ext>
            </a:extLst>
          </p:cNvPr>
          <p:cNvCxnSpPr>
            <a:cxnSpLocks/>
            <a:stCxn id="44" idx="3"/>
          </p:cNvCxnSpPr>
          <p:nvPr/>
        </p:nvCxnSpPr>
        <p:spPr>
          <a:xfrm flipH="1">
            <a:off x="4003462" y="2997612"/>
            <a:ext cx="263186" cy="362093"/>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5" name="Straight Connector 294">
            <a:extLst>
              <a:ext uri="{FF2B5EF4-FFF2-40B4-BE49-F238E27FC236}">
                <a16:creationId xmlns:a16="http://schemas.microsoft.com/office/drawing/2014/main" id="{E4134F66-2353-F04C-6355-69E277941A87}"/>
              </a:ext>
              <a:ext uri="{C183D7F6-B498-43B3-948B-1728B52AA6E4}">
                <adec:decorative xmlns:adec="http://schemas.microsoft.com/office/drawing/2017/decorative" val="1"/>
              </a:ext>
            </a:extLst>
          </p:cNvPr>
          <p:cNvCxnSpPr>
            <a:cxnSpLocks/>
            <a:stCxn id="44" idx="5"/>
          </p:cNvCxnSpPr>
          <p:nvPr/>
        </p:nvCxnSpPr>
        <p:spPr>
          <a:xfrm>
            <a:off x="5073260" y="2997612"/>
            <a:ext cx="255847" cy="362093"/>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7" name="Straight Connector 296">
            <a:extLst>
              <a:ext uri="{FF2B5EF4-FFF2-40B4-BE49-F238E27FC236}">
                <a16:creationId xmlns:a16="http://schemas.microsoft.com/office/drawing/2014/main" id="{7735E68F-B7FA-B829-88DA-B78FB744144E}"/>
              </a:ext>
              <a:ext uri="{C183D7F6-B498-43B3-948B-1728B52AA6E4}">
                <adec:decorative xmlns:adec="http://schemas.microsoft.com/office/drawing/2017/decorative" val="1"/>
              </a:ext>
            </a:extLst>
          </p:cNvPr>
          <p:cNvCxnSpPr>
            <a:cxnSpLocks/>
            <a:stCxn id="52" idx="0"/>
            <a:endCxn id="10" idx="4"/>
          </p:cNvCxnSpPr>
          <p:nvPr/>
        </p:nvCxnSpPr>
        <p:spPr>
          <a:xfrm flipH="1" flipV="1">
            <a:off x="5361074" y="989637"/>
            <a:ext cx="182028" cy="9087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a:extLst>
              <a:ext uri="{FF2B5EF4-FFF2-40B4-BE49-F238E27FC236}">
                <a16:creationId xmlns:a16="http://schemas.microsoft.com/office/drawing/2014/main" id="{8E93B025-EC9D-E69D-1994-08789B719228}"/>
              </a:ext>
              <a:ext uri="{C183D7F6-B498-43B3-948B-1728B52AA6E4}">
                <adec:decorative xmlns:adec="http://schemas.microsoft.com/office/drawing/2017/decorative" val="1"/>
              </a:ext>
            </a:extLst>
          </p:cNvPr>
          <p:cNvCxnSpPr>
            <a:cxnSpLocks/>
          </p:cNvCxnSpPr>
          <p:nvPr/>
        </p:nvCxnSpPr>
        <p:spPr>
          <a:xfrm flipV="1">
            <a:off x="5874693" y="1280789"/>
            <a:ext cx="235631" cy="12488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a:extLst>
              <a:ext uri="{FF2B5EF4-FFF2-40B4-BE49-F238E27FC236}">
                <a16:creationId xmlns:a16="http://schemas.microsoft.com/office/drawing/2014/main" id="{19839C3F-C696-2B7B-2B53-E544D491D875}"/>
              </a:ext>
              <a:ext uri="{C183D7F6-B498-43B3-948B-1728B52AA6E4}">
                <adec:decorative xmlns:adec="http://schemas.microsoft.com/office/drawing/2017/decorative" val="1"/>
              </a:ext>
            </a:extLst>
          </p:cNvPr>
          <p:cNvCxnSpPr>
            <a:cxnSpLocks/>
          </p:cNvCxnSpPr>
          <p:nvPr/>
        </p:nvCxnSpPr>
        <p:spPr>
          <a:xfrm flipV="1">
            <a:off x="3896740" y="1033970"/>
            <a:ext cx="0" cy="16982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0" name="Straight Connector 299">
            <a:extLst>
              <a:ext uri="{FF2B5EF4-FFF2-40B4-BE49-F238E27FC236}">
                <a16:creationId xmlns:a16="http://schemas.microsoft.com/office/drawing/2014/main" id="{F481228B-B5AC-82B8-584D-7E1D423B33DD}"/>
              </a:ext>
              <a:ext uri="{C183D7F6-B498-43B3-948B-1728B52AA6E4}">
                <adec:decorative xmlns:adec="http://schemas.microsoft.com/office/drawing/2017/decorative" val="1"/>
              </a:ext>
            </a:extLst>
          </p:cNvPr>
          <p:cNvCxnSpPr>
            <a:cxnSpLocks/>
            <a:stCxn id="50" idx="2"/>
            <a:endCxn id="22" idx="5"/>
          </p:cNvCxnSpPr>
          <p:nvPr/>
        </p:nvCxnSpPr>
        <p:spPr>
          <a:xfrm flipH="1" flipV="1">
            <a:off x="2972758" y="1362113"/>
            <a:ext cx="259684" cy="20806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1" name="Straight Connector 300">
            <a:extLst>
              <a:ext uri="{FF2B5EF4-FFF2-40B4-BE49-F238E27FC236}">
                <a16:creationId xmlns:a16="http://schemas.microsoft.com/office/drawing/2014/main" id="{78766F3D-E34E-5612-71B7-30C083FEE6B1}"/>
              </a:ext>
              <a:ext uri="{C183D7F6-B498-43B3-948B-1728B52AA6E4}">
                <adec:decorative xmlns:adec="http://schemas.microsoft.com/office/drawing/2017/decorative" val="1"/>
              </a:ext>
            </a:extLst>
          </p:cNvPr>
          <p:cNvCxnSpPr>
            <a:cxnSpLocks/>
            <a:stCxn id="48" idx="2"/>
            <a:endCxn id="60" idx="6"/>
          </p:cNvCxnSpPr>
          <p:nvPr/>
        </p:nvCxnSpPr>
        <p:spPr>
          <a:xfrm flipH="1" flipV="1">
            <a:off x="2182747" y="2618502"/>
            <a:ext cx="168552" cy="3793"/>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2" name="Straight Connector 301">
            <a:extLst>
              <a:ext uri="{FF2B5EF4-FFF2-40B4-BE49-F238E27FC236}">
                <a16:creationId xmlns:a16="http://schemas.microsoft.com/office/drawing/2014/main" id="{5FBB276F-560F-40F4-0172-64BD25253C01}"/>
              </a:ext>
              <a:ext uri="{C183D7F6-B498-43B3-948B-1728B52AA6E4}">
                <adec:decorative xmlns:adec="http://schemas.microsoft.com/office/drawing/2017/decorative" val="1"/>
              </a:ext>
            </a:extLst>
          </p:cNvPr>
          <p:cNvCxnSpPr>
            <a:cxnSpLocks/>
            <a:stCxn id="68" idx="2"/>
          </p:cNvCxnSpPr>
          <p:nvPr/>
        </p:nvCxnSpPr>
        <p:spPr>
          <a:xfrm flipH="1" flipV="1">
            <a:off x="2167848" y="4577214"/>
            <a:ext cx="493125" cy="171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3" name="Straight Connector 302">
            <a:extLst>
              <a:ext uri="{FF2B5EF4-FFF2-40B4-BE49-F238E27FC236}">
                <a16:creationId xmlns:a16="http://schemas.microsoft.com/office/drawing/2014/main" id="{B4FE1935-49B1-FB02-85BB-D0049FE88BED}"/>
              </a:ext>
              <a:ext uri="{C183D7F6-B498-43B3-948B-1728B52AA6E4}">
                <adec:decorative xmlns:adec="http://schemas.microsoft.com/office/drawing/2017/decorative" val="1"/>
              </a:ext>
            </a:extLst>
          </p:cNvPr>
          <p:cNvCxnSpPr>
            <a:cxnSpLocks/>
          </p:cNvCxnSpPr>
          <p:nvPr/>
        </p:nvCxnSpPr>
        <p:spPr>
          <a:xfrm>
            <a:off x="3848687" y="4081216"/>
            <a:ext cx="5952" cy="480054"/>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4" name="Straight Connector 303">
            <a:extLst>
              <a:ext uri="{FF2B5EF4-FFF2-40B4-BE49-F238E27FC236}">
                <a16:creationId xmlns:a16="http://schemas.microsoft.com/office/drawing/2014/main" id="{1083ED60-4D59-8487-FE51-311624C67A03}"/>
              </a:ext>
              <a:ext uri="{C183D7F6-B498-43B3-948B-1728B52AA6E4}">
                <adec:decorative xmlns:adec="http://schemas.microsoft.com/office/drawing/2017/decorative" val="1"/>
              </a:ext>
            </a:extLst>
          </p:cNvPr>
          <p:cNvCxnSpPr>
            <a:cxnSpLocks/>
            <a:stCxn id="72" idx="3"/>
          </p:cNvCxnSpPr>
          <p:nvPr/>
        </p:nvCxnSpPr>
        <p:spPr>
          <a:xfrm flipH="1">
            <a:off x="6561789" y="2365286"/>
            <a:ext cx="206184" cy="28037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0" name="Text Placeholder 59">
            <a:extLst>
              <a:ext uri="{FF2B5EF4-FFF2-40B4-BE49-F238E27FC236}">
                <a16:creationId xmlns:a16="http://schemas.microsoft.com/office/drawing/2014/main" id="{61EA15EA-6A69-3FA9-A0FC-08F541DA71D3}"/>
              </a:ext>
            </a:extLst>
          </p:cNvPr>
          <p:cNvSpPr>
            <a:spLocks noGrp="1"/>
          </p:cNvSpPr>
          <p:nvPr>
            <p:ph type="body" sz="quarter" idx="32"/>
          </p:nvPr>
        </p:nvSpPr>
        <p:spPr>
          <a:xfrm>
            <a:off x="1468694" y="2229664"/>
            <a:ext cx="714053" cy="777675"/>
          </a:xfrm>
        </p:spPr>
        <p:txBody>
          <a:bodyPr>
            <a:normAutofit/>
          </a:bodyPr>
          <a:lstStyle/>
          <a:p>
            <a:r>
              <a:rPr lang="en-US" sz="825" b="0" dirty="0"/>
              <a:t>Camera-Traps Edge Simulator </a:t>
            </a:r>
            <a:endParaRPr lang="en-US" sz="825" dirty="0"/>
          </a:p>
        </p:txBody>
      </p:sp>
      <p:sp>
        <p:nvSpPr>
          <p:cNvPr id="22" name="Text Placeholder 21">
            <a:extLst>
              <a:ext uri="{FF2B5EF4-FFF2-40B4-BE49-F238E27FC236}">
                <a16:creationId xmlns:a16="http://schemas.microsoft.com/office/drawing/2014/main" id="{0BF611D1-B16A-3F9A-3153-7C4A331D3E9E}"/>
              </a:ext>
            </a:extLst>
          </p:cNvPr>
          <p:cNvSpPr>
            <a:spLocks noGrp="1"/>
          </p:cNvSpPr>
          <p:nvPr>
            <p:ph type="body" sz="quarter" idx="40"/>
          </p:nvPr>
        </p:nvSpPr>
        <p:spPr>
          <a:xfrm>
            <a:off x="2311421" y="709991"/>
            <a:ext cx="774804" cy="764009"/>
          </a:xfrm>
          <a:solidFill>
            <a:schemeClr val="tx2">
              <a:lumMod val="20000"/>
              <a:lumOff val="80000"/>
            </a:schemeClr>
          </a:solidFill>
        </p:spPr>
        <p:txBody>
          <a:bodyPr>
            <a:noAutofit/>
          </a:bodyPr>
          <a:lstStyle/>
          <a:p>
            <a:r>
              <a:rPr lang="en-US" sz="800" b="0" dirty="0">
                <a:cs typeface="Calibri"/>
              </a:rPr>
              <a:t>PPOD Schema</a:t>
            </a:r>
            <a:endParaRPr lang="en-US" sz="800" dirty="0">
              <a:cs typeface="Calibri"/>
            </a:endParaRPr>
          </a:p>
        </p:txBody>
      </p:sp>
      <p:sp>
        <p:nvSpPr>
          <p:cNvPr id="48" name="Text Placeholder 47">
            <a:extLst>
              <a:ext uri="{FF2B5EF4-FFF2-40B4-BE49-F238E27FC236}">
                <a16:creationId xmlns:a16="http://schemas.microsoft.com/office/drawing/2014/main" id="{EEDACCAA-1A86-FA98-E048-FB5AFBE438E0}"/>
              </a:ext>
            </a:extLst>
          </p:cNvPr>
          <p:cNvSpPr>
            <a:spLocks noGrp="1"/>
          </p:cNvSpPr>
          <p:nvPr>
            <p:ph type="body" sz="quarter" idx="18"/>
          </p:nvPr>
        </p:nvSpPr>
        <p:spPr>
          <a:xfrm>
            <a:off x="2351299" y="2176525"/>
            <a:ext cx="891540" cy="891540"/>
          </a:xfrm>
        </p:spPr>
        <p:txBody>
          <a:bodyPr>
            <a:normAutofit/>
          </a:bodyPr>
          <a:lstStyle/>
          <a:p>
            <a:r>
              <a:rPr lang="en-US" sz="1000" dirty="0"/>
              <a:t>Animal Ecology</a:t>
            </a:r>
          </a:p>
        </p:txBody>
      </p:sp>
      <p:sp>
        <p:nvSpPr>
          <p:cNvPr id="58" name="Text Placeholder 57">
            <a:extLst>
              <a:ext uri="{FF2B5EF4-FFF2-40B4-BE49-F238E27FC236}">
                <a16:creationId xmlns:a16="http://schemas.microsoft.com/office/drawing/2014/main" id="{AB99071A-9AC1-AAAC-C3D6-5DB09110093F}"/>
              </a:ext>
            </a:extLst>
          </p:cNvPr>
          <p:cNvSpPr>
            <a:spLocks noGrp="1"/>
          </p:cNvSpPr>
          <p:nvPr>
            <p:ph type="body" sz="quarter" idx="30"/>
          </p:nvPr>
        </p:nvSpPr>
        <p:spPr>
          <a:xfrm>
            <a:off x="2394819" y="3310466"/>
            <a:ext cx="793630" cy="685800"/>
          </a:xfrm>
          <a:solidFill>
            <a:schemeClr val="accent5">
              <a:lumMod val="60000"/>
              <a:lumOff val="40000"/>
            </a:schemeClr>
          </a:solidFill>
        </p:spPr>
        <p:txBody>
          <a:bodyPr>
            <a:normAutofit/>
          </a:bodyPr>
          <a:lstStyle/>
          <a:p>
            <a:r>
              <a:rPr lang="en-US" sz="800" b="0" dirty="0"/>
              <a:t>Software</a:t>
            </a:r>
          </a:p>
          <a:p>
            <a:r>
              <a:rPr lang="en-US" sz="800" b="0" dirty="0"/>
              <a:t>Pilot</a:t>
            </a:r>
            <a:endParaRPr lang="en-US" sz="800" dirty="0"/>
          </a:p>
        </p:txBody>
      </p:sp>
      <p:sp>
        <p:nvSpPr>
          <p:cNvPr id="34" name="Text Placeholder 33">
            <a:extLst>
              <a:ext uri="{FF2B5EF4-FFF2-40B4-BE49-F238E27FC236}">
                <a16:creationId xmlns:a16="http://schemas.microsoft.com/office/drawing/2014/main" id="{1FF57A05-AC03-04F2-EA6D-C72AD66F9C59}"/>
              </a:ext>
            </a:extLst>
          </p:cNvPr>
          <p:cNvSpPr>
            <a:spLocks noGrp="1"/>
          </p:cNvSpPr>
          <p:nvPr>
            <p:ph type="body" sz="quarter" idx="56"/>
          </p:nvPr>
        </p:nvSpPr>
        <p:spPr>
          <a:xfrm>
            <a:off x="3506968" y="318822"/>
            <a:ext cx="774803" cy="717885"/>
          </a:xfrm>
          <a:solidFill>
            <a:schemeClr val="tx2">
              <a:lumMod val="20000"/>
              <a:lumOff val="80000"/>
            </a:schemeClr>
          </a:solidFill>
        </p:spPr>
        <p:txBody>
          <a:bodyPr>
            <a:noAutofit/>
          </a:bodyPr>
          <a:lstStyle/>
          <a:p>
            <a:r>
              <a:rPr lang="en-US" sz="800" b="0" dirty="0">
                <a:cs typeface="Calibri"/>
              </a:rPr>
              <a:t>Visual Analytics  </a:t>
            </a:r>
          </a:p>
          <a:p>
            <a:r>
              <a:rPr lang="en-US" sz="800" b="0" dirty="0">
                <a:cs typeface="Calibri"/>
              </a:rPr>
              <a:t>Dashboard </a:t>
            </a:r>
            <a:endParaRPr lang="en-US" sz="800" dirty="0">
              <a:cs typeface="Calibri"/>
            </a:endParaRPr>
          </a:p>
        </p:txBody>
      </p:sp>
      <p:sp>
        <p:nvSpPr>
          <p:cNvPr id="50" name="Text Placeholder 49">
            <a:extLst>
              <a:ext uri="{FF2B5EF4-FFF2-40B4-BE49-F238E27FC236}">
                <a16:creationId xmlns:a16="http://schemas.microsoft.com/office/drawing/2014/main" id="{6E1CEC87-053D-7C8F-9F8D-793CDEF3E4C4}"/>
              </a:ext>
            </a:extLst>
          </p:cNvPr>
          <p:cNvSpPr>
            <a:spLocks noGrp="1"/>
          </p:cNvSpPr>
          <p:nvPr>
            <p:ph type="body" sz="quarter" idx="20"/>
          </p:nvPr>
        </p:nvSpPr>
        <p:spPr>
          <a:xfrm>
            <a:off x="3232442" y="1124404"/>
            <a:ext cx="891540" cy="891540"/>
          </a:xfrm>
          <a:solidFill>
            <a:schemeClr val="tx2">
              <a:lumMod val="40000"/>
              <a:lumOff val="60000"/>
            </a:schemeClr>
          </a:solidFill>
        </p:spPr>
        <p:txBody>
          <a:bodyPr>
            <a:normAutofit/>
          </a:bodyPr>
          <a:lstStyle/>
          <a:p>
            <a:r>
              <a:rPr lang="en-US" sz="1000" dirty="0"/>
              <a:t>Smart Foodsheds</a:t>
            </a:r>
          </a:p>
        </p:txBody>
      </p:sp>
      <p:sp>
        <p:nvSpPr>
          <p:cNvPr id="46" name="Text Placeholder 45">
            <a:extLst>
              <a:ext uri="{FF2B5EF4-FFF2-40B4-BE49-F238E27FC236}">
                <a16:creationId xmlns:a16="http://schemas.microsoft.com/office/drawing/2014/main" id="{5A9F1158-3ACE-BA61-55D0-B67949CDB0A0}"/>
              </a:ext>
            </a:extLst>
          </p:cNvPr>
          <p:cNvSpPr>
            <a:spLocks noGrp="1"/>
          </p:cNvSpPr>
          <p:nvPr>
            <p:ph type="body" sz="quarter" idx="16"/>
          </p:nvPr>
        </p:nvSpPr>
        <p:spPr>
          <a:xfrm>
            <a:off x="3390341" y="3207596"/>
            <a:ext cx="891540" cy="891540"/>
          </a:xfrm>
          <a:solidFill>
            <a:schemeClr val="accent5">
              <a:lumMod val="75000"/>
            </a:schemeClr>
          </a:solidFill>
        </p:spPr>
        <p:txBody>
          <a:bodyPr>
            <a:normAutofit/>
          </a:bodyPr>
          <a:lstStyle/>
          <a:p>
            <a:r>
              <a:rPr lang="en-US" sz="1000" dirty="0">
                <a:latin typeface="Calibri"/>
                <a:ea typeface="Calibri"/>
                <a:cs typeface="Calibri"/>
              </a:rPr>
              <a:t>Digital Agriculture</a:t>
            </a:r>
          </a:p>
        </p:txBody>
      </p:sp>
      <p:sp>
        <p:nvSpPr>
          <p:cNvPr id="68" name="Text Placeholder 67">
            <a:extLst>
              <a:ext uri="{FF2B5EF4-FFF2-40B4-BE49-F238E27FC236}">
                <a16:creationId xmlns:a16="http://schemas.microsoft.com/office/drawing/2014/main" id="{44CD3DE7-B862-618C-95F9-0D8AEC67135E}"/>
              </a:ext>
            </a:extLst>
          </p:cNvPr>
          <p:cNvSpPr>
            <a:spLocks noGrp="1"/>
          </p:cNvSpPr>
          <p:nvPr>
            <p:ph type="body" sz="quarter" idx="52"/>
          </p:nvPr>
        </p:nvSpPr>
        <p:spPr>
          <a:xfrm>
            <a:off x="2660973" y="4189570"/>
            <a:ext cx="835187" cy="778709"/>
          </a:xfrm>
          <a:solidFill>
            <a:schemeClr val="accent5">
              <a:lumMod val="60000"/>
              <a:lumOff val="40000"/>
            </a:schemeClr>
          </a:solidFill>
        </p:spPr>
        <p:txBody>
          <a:bodyPr>
            <a:noAutofit/>
          </a:bodyPr>
          <a:lstStyle/>
          <a:p>
            <a:r>
              <a:rPr lang="en-US" sz="800" b="0" dirty="0"/>
              <a:t>ICICLE Digital Agriculture Hub </a:t>
            </a:r>
          </a:p>
        </p:txBody>
      </p:sp>
      <p:sp>
        <p:nvSpPr>
          <p:cNvPr id="44" name="Text Placeholder 43">
            <a:extLst>
              <a:ext uri="{FF2B5EF4-FFF2-40B4-BE49-F238E27FC236}">
                <a16:creationId xmlns:a16="http://schemas.microsoft.com/office/drawing/2014/main" id="{9E029BC4-D99C-8CE5-0BCA-DF594B7A4459}"/>
              </a:ext>
            </a:extLst>
          </p:cNvPr>
          <p:cNvSpPr>
            <a:spLocks noGrp="1"/>
          </p:cNvSpPr>
          <p:nvPr>
            <p:ph type="body" sz="quarter" idx="14"/>
          </p:nvPr>
        </p:nvSpPr>
        <p:spPr>
          <a:xfrm>
            <a:off x="4099594" y="2122819"/>
            <a:ext cx="1140720" cy="1024883"/>
          </a:xfrm>
          <a:solidFill>
            <a:schemeClr val="accent3">
              <a:lumMod val="40000"/>
              <a:lumOff val="60000"/>
            </a:schemeClr>
          </a:solidFill>
        </p:spPr>
        <p:txBody>
          <a:bodyPr>
            <a:normAutofit/>
          </a:bodyPr>
          <a:lstStyle/>
          <a:p>
            <a:r>
              <a:rPr lang="en-US" dirty="0"/>
              <a:t>ICICLE Components </a:t>
            </a:r>
          </a:p>
        </p:txBody>
      </p:sp>
      <p:sp>
        <p:nvSpPr>
          <p:cNvPr id="62" name="Text Placeholder 61">
            <a:extLst>
              <a:ext uri="{FF2B5EF4-FFF2-40B4-BE49-F238E27FC236}">
                <a16:creationId xmlns:a16="http://schemas.microsoft.com/office/drawing/2014/main" id="{362B0E0A-8F44-74CB-2952-F6D337261D4E}"/>
              </a:ext>
            </a:extLst>
          </p:cNvPr>
          <p:cNvSpPr>
            <a:spLocks noGrp="1"/>
          </p:cNvSpPr>
          <p:nvPr>
            <p:ph type="body" sz="quarter" idx="42"/>
          </p:nvPr>
        </p:nvSpPr>
        <p:spPr>
          <a:xfrm>
            <a:off x="5772291" y="378312"/>
            <a:ext cx="658808" cy="669655"/>
          </a:xfrm>
          <a:solidFill>
            <a:srgbClr val="72DBA6"/>
          </a:solidFill>
        </p:spPr>
        <p:txBody>
          <a:bodyPr>
            <a:noAutofit/>
          </a:bodyPr>
          <a:lstStyle/>
          <a:p>
            <a:r>
              <a:rPr lang="en-US" sz="800" b="0" dirty="0">
                <a:latin typeface="Calibri"/>
                <a:ea typeface="Calibri"/>
                <a:cs typeface="Calibri"/>
              </a:rPr>
              <a:t>Species Classification  </a:t>
            </a:r>
            <a:endParaRPr lang="en-US" sz="800" b="0" dirty="0">
              <a:ea typeface="Calibri"/>
            </a:endParaRPr>
          </a:p>
        </p:txBody>
      </p:sp>
      <p:sp>
        <p:nvSpPr>
          <p:cNvPr id="52" name="Text Placeholder 51">
            <a:extLst>
              <a:ext uri="{FF2B5EF4-FFF2-40B4-BE49-F238E27FC236}">
                <a16:creationId xmlns:a16="http://schemas.microsoft.com/office/drawing/2014/main" id="{73DDBBDA-5A77-1359-ECDA-F84ABA6E8077}"/>
              </a:ext>
            </a:extLst>
          </p:cNvPr>
          <p:cNvSpPr>
            <a:spLocks noGrp="1"/>
          </p:cNvSpPr>
          <p:nvPr>
            <p:ph type="body" sz="quarter" idx="22"/>
          </p:nvPr>
        </p:nvSpPr>
        <p:spPr>
          <a:xfrm>
            <a:off x="5075837" y="1080516"/>
            <a:ext cx="934529" cy="891540"/>
          </a:xfrm>
          <a:solidFill>
            <a:srgbClr val="00B050"/>
          </a:solidFill>
        </p:spPr>
        <p:txBody>
          <a:bodyPr>
            <a:normAutofit/>
          </a:bodyPr>
          <a:lstStyle/>
          <a:p>
            <a:r>
              <a:rPr lang="en-US" dirty="0"/>
              <a:t>AI Foundations</a:t>
            </a:r>
          </a:p>
        </p:txBody>
      </p:sp>
      <p:sp>
        <p:nvSpPr>
          <p:cNvPr id="56" name="Text Placeholder 55">
            <a:extLst>
              <a:ext uri="{FF2B5EF4-FFF2-40B4-BE49-F238E27FC236}">
                <a16:creationId xmlns:a16="http://schemas.microsoft.com/office/drawing/2014/main" id="{7AC2826F-1460-17E2-52D3-06F723107EC7}"/>
              </a:ext>
            </a:extLst>
          </p:cNvPr>
          <p:cNvSpPr>
            <a:spLocks noGrp="1"/>
          </p:cNvSpPr>
          <p:nvPr>
            <p:ph type="body" sz="quarter" idx="26"/>
          </p:nvPr>
        </p:nvSpPr>
        <p:spPr>
          <a:xfrm>
            <a:off x="5031475" y="3215066"/>
            <a:ext cx="891540" cy="891540"/>
          </a:xfrm>
          <a:solidFill>
            <a:schemeClr val="bg1">
              <a:lumMod val="20000"/>
              <a:lumOff val="80000"/>
            </a:schemeClr>
          </a:solidFill>
        </p:spPr>
        <p:txBody>
          <a:bodyPr/>
          <a:lstStyle/>
          <a:p>
            <a:r>
              <a:rPr lang="en-US" sz="1000" dirty="0">
                <a:latin typeface="Calibri"/>
                <a:ea typeface="Calibri"/>
                <a:cs typeface="Calibri"/>
              </a:rPr>
              <a:t>AI4CI4AI</a:t>
            </a:r>
          </a:p>
        </p:txBody>
      </p:sp>
      <p:sp>
        <p:nvSpPr>
          <p:cNvPr id="70" name="Text Placeholder 69">
            <a:extLst>
              <a:ext uri="{FF2B5EF4-FFF2-40B4-BE49-F238E27FC236}">
                <a16:creationId xmlns:a16="http://schemas.microsoft.com/office/drawing/2014/main" id="{5997BE95-DB12-34E4-972C-90611B83185E}"/>
              </a:ext>
            </a:extLst>
          </p:cNvPr>
          <p:cNvSpPr>
            <a:spLocks noGrp="1"/>
          </p:cNvSpPr>
          <p:nvPr>
            <p:ph type="body" sz="quarter" idx="54"/>
          </p:nvPr>
        </p:nvSpPr>
        <p:spPr>
          <a:xfrm>
            <a:off x="6076161" y="1126472"/>
            <a:ext cx="664234" cy="685800"/>
          </a:xfrm>
          <a:solidFill>
            <a:srgbClr val="72DBA6"/>
          </a:solidFill>
        </p:spPr>
        <p:txBody>
          <a:bodyPr vert="horz" wrap="square" lIns="0" tIns="45720" rIns="0" bIns="46038" numCol="1" anchor="t" anchorCtr="0" compatLnSpc="1">
            <a:prstTxWarp prst="textNoShape">
              <a:avLst/>
            </a:prstTxWarp>
            <a:noAutofit/>
          </a:bodyPr>
          <a:lstStyle/>
          <a:p>
            <a:r>
              <a:rPr lang="en-US" sz="800" b="0" dirty="0">
                <a:latin typeface="Calibri"/>
                <a:ea typeface="Calibri"/>
                <a:cs typeface="Calibri"/>
              </a:rPr>
              <a:t>ICICLE Foodshed Parser </a:t>
            </a:r>
            <a:endParaRPr lang="en-US" sz="800" b="0" dirty="0">
              <a:latin typeface="Calibri"/>
              <a:ea typeface="Calibri"/>
            </a:endParaRPr>
          </a:p>
        </p:txBody>
      </p:sp>
      <p:sp>
        <p:nvSpPr>
          <p:cNvPr id="54" name="Text Placeholder 53">
            <a:extLst>
              <a:ext uri="{FF2B5EF4-FFF2-40B4-BE49-F238E27FC236}">
                <a16:creationId xmlns:a16="http://schemas.microsoft.com/office/drawing/2014/main" id="{6B74BD8D-435C-45AD-22DC-5DB0D7978764}"/>
              </a:ext>
            </a:extLst>
          </p:cNvPr>
          <p:cNvSpPr>
            <a:spLocks noGrp="1"/>
          </p:cNvSpPr>
          <p:nvPr>
            <p:ph type="body" sz="quarter" idx="24"/>
          </p:nvPr>
        </p:nvSpPr>
        <p:spPr>
          <a:xfrm>
            <a:off x="5926114" y="2187582"/>
            <a:ext cx="891540" cy="891540"/>
          </a:xfrm>
        </p:spPr>
        <p:txBody>
          <a:bodyPr>
            <a:normAutofit lnSpcReduction="10000"/>
          </a:bodyPr>
          <a:lstStyle/>
          <a:p>
            <a:r>
              <a:rPr lang="en-US" i="0" dirty="0">
                <a:solidFill>
                  <a:srgbClr val="333333"/>
                </a:solidFill>
                <a:effectLst/>
                <a:latin typeface="proximanova"/>
              </a:rPr>
              <a:t>Software Architecture and Design</a:t>
            </a:r>
          </a:p>
          <a:p>
            <a:endParaRPr lang="en-US" dirty="0"/>
          </a:p>
        </p:txBody>
      </p:sp>
      <p:sp>
        <p:nvSpPr>
          <p:cNvPr id="72" name="Text Placeholder 71">
            <a:extLst>
              <a:ext uri="{FF2B5EF4-FFF2-40B4-BE49-F238E27FC236}">
                <a16:creationId xmlns:a16="http://schemas.microsoft.com/office/drawing/2014/main" id="{8CF780E6-8F82-5915-F9C5-B41395E12548}"/>
              </a:ext>
            </a:extLst>
          </p:cNvPr>
          <p:cNvSpPr>
            <a:spLocks noGrp="1"/>
          </p:cNvSpPr>
          <p:nvPr>
            <p:ph type="body" sz="quarter" idx="58"/>
          </p:nvPr>
        </p:nvSpPr>
        <p:spPr>
          <a:xfrm>
            <a:off x="6667515" y="1779919"/>
            <a:ext cx="685968" cy="685800"/>
          </a:xfrm>
        </p:spPr>
        <p:txBody>
          <a:bodyPr>
            <a:normAutofit/>
          </a:bodyPr>
          <a:lstStyle/>
          <a:p>
            <a:r>
              <a:rPr lang="en-US" sz="825" b="0" dirty="0"/>
              <a:t>Event Engine</a:t>
            </a:r>
          </a:p>
        </p:txBody>
      </p:sp>
      <p:sp>
        <p:nvSpPr>
          <p:cNvPr id="66" name="Text Placeholder 65">
            <a:extLst>
              <a:ext uri="{FF2B5EF4-FFF2-40B4-BE49-F238E27FC236}">
                <a16:creationId xmlns:a16="http://schemas.microsoft.com/office/drawing/2014/main" id="{9462E8AD-58D2-4DAF-D2D6-A6F6CF2D9311}"/>
              </a:ext>
            </a:extLst>
          </p:cNvPr>
          <p:cNvSpPr>
            <a:spLocks noGrp="1"/>
          </p:cNvSpPr>
          <p:nvPr>
            <p:ph type="body" sz="quarter" idx="46"/>
          </p:nvPr>
        </p:nvSpPr>
        <p:spPr>
          <a:xfrm>
            <a:off x="8335275" y="3781321"/>
            <a:ext cx="773570" cy="719951"/>
          </a:xfrm>
        </p:spPr>
        <p:txBody>
          <a:bodyPr>
            <a:noAutofit/>
          </a:bodyPr>
          <a:lstStyle/>
          <a:p>
            <a:r>
              <a:rPr lang="en-US" sz="800" b="0" dirty="0">
                <a:cs typeface="Calibri"/>
              </a:rPr>
              <a:t>Hello ICICLE </a:t>
            </a:r>
            <a:endParaRPr lang="en-US" sz="800" dirty="0">
              <a:cs typeface="Calibri"/>
            </a:endParaRPr>
          </a:p>
          <a:p>
            <a:r>
              <a:rPr lang="en-US" sz="800" b="0" dirty="0">
                <a:cs typeface="Calibri"/>
              </a:rPr>
              <a:t>Authentication Clients</a:t>
            </a:r>
            <a:endParaRPr lang="en-US" sz="800" dirty="0">
              <a:ea typeface="Calibri"/>
              <a:cs typeface="Calibri"/>
            </a:endParaRPr>
          </a:p>
        </p:txBody>
      </p:sp>
      <p:sp>
        <p:nvSpPr>
          <p:cNvPr id="10" name="Text Placeholder 69">
            <a:extLst>
              <a:ext uri="{FF2B5EF4-FFF2-40B4-BE49-F238E27FC236}">
                <a16:creationId xmlns:a16="http://schemas.microsoft.com/office/drawing/2014/main" id="{7E2705D5-2F83-B03E-4BCF-35EE6CE14DDD}"/>
              </a:ext>
            </a:extLst>
          </p:cNvPr>
          <p:cNvSpPr txBox="1">
            <a:spLocks/>
          </p:cNvSpPr>
          <p:nvPr/>
        </p:nvSpPr>
        <p:spPr>
          <a:xfrm>
            <a:off x="5021640" y="333615"/>
            <a:ext cx="678868" cy="656022"/>
          </a:xfrm>
          <a:prstGeom prst="ellipse">
            <a:avLst/>
          </a:prstGeom>
          <a:solidFill>
            <a:srgbClr val="72DBA6"/>
          </a:solidFill>
        </p:spPr>
        <p:txBody>
          <a:bodyPr vert="horz" lIns="0" tIns="34290" rIns="0" bIns="3429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9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b="0" dirty="0">
                <a:latin typeface="Calibri"/>
                <a:ea typeface="Calibri"/>
                <a:cs typeface="Calibri"/>
              </a:rPr>
              <a:t>Region2vec </a:t>
            </a:r>
            <a:endParaRPr lang="en-US" sz="825" b="0" dirty="0"/>
          </a:p>
        </p:txBody>
      </p:sp>
      <p:cxnSp>
        <p:nvCxnSpPr>
          <p:cNvPr id="12" name="Straight Connector 11">
            <a:extLst>
              <a:ext uri="{FF2B5EF4-FFF2-40B4-BE49-F238E27FC236}">
                <a16:creationId xmlns:a16="http://schemas.microsoft.com/office/drawing/2014/main" id="{EA05F757-342C-30EE-E8A9-559997D9496F}"/>
              </a:ext>
              <a:ext uri="{C183D7F6-B498-43B3-948B-1728B52AA6E4}">
                <adec:decorative xmlns:adec="http://schemas.microsoft.com/office/drawing/2017/decorative" val="1"/>
              </a:ext>
            </a:extLst>
          </p:cNvPr>
          <p:cNvCxnSpPr>
            <a:cxnSpLocks/>
            <a:stCxn id="52" idx="7"/>
          </p:cNvCxnSpPr>
          <p:nvPr/>
        </p:nvCxnSpPr>
        <p:spPr>
          <a:xfrm flipV="1">
            <a:off x="5873507" y="1005016"/>
            <a:ext cx="35296" cy="206063"/>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4" name="Text Placeholder 23">
            <a:extLst>
              <a:ext uri="{FF2B5EF4-FFF2-40B4-BE49-F238E27FC236}">
                <a16:creationId xmlns:a16="http://schemas.microsoft.com/office/drawing/2014/main" id="{B71751CE-005E-73B1-2892-D7D65BCDE88C}"/>
              </a:ext>
            </a:extLst>
          </p:cNvPr>
          <p:cNvSpPr>
            <a:spLocks noGrp="1"/>
          </p:cNvSpPr>
          <p:nvPr>
            <p:ph type="body" sz="quarter" idx="44"/>
          </p:nvPr>
        </p:nvSpPr>
        <p:spPr>
          <a:xfrm>
            <a:off x="7189026" y="2325617"/>
            <a:ext cx="676997" cy="634163"/>
          </a:xfrm>
        </p:spPr>
        <p:txBody>
          <a:bodyPr>
            <a:normAutofit fontScale="92500" lnSpcReduction="10000"/>
          </a:bodyPr>
          <a:lstStyle/>
          <a:p>
            <a:r>
              <a:rPr lang="en-US" sz="800" b="0" dirty="0">
                <a:latin typeface="proximanova"/>
              </a:rPr>
              <a:t>Base ICICLE Tapis Software</a:t>
            </a:r>
            <a:endParaRPr lang="en-US" sz="800" dirty="0"/>
          </a:p>
        </p:txBody>
      </p:sp>
      <p:sp>
        <p:nvSpPr>
          <p:cNvPr id="27" name="Text Placeholder 71">
            <a:extLst>
              <a:ext uri="{FF2B5EF4-FFF2-40B4-BE49-F238E27FC236}">
                <a16:creationId xmlns:a16="http://schemas.microsoft.com/office/drawing/2014/main" id="{295C07A4-559E-5467-5272-3A765730901F}"/>
              </a:ext>
            </a:extLst>
          </p:cNvPr>
          <p:cNvSpPr txBox="1">
            <a:spLocks/>
          </p:cNvSpPr>
          <p:nvPr/>
        </p:nvSpPr>
        <p:spPr>
          <a:xfrm>
            <a:off x="8032096" y="1748491"/>
            <a:ext cx="689964" cy="655584"/>
          </a:xfrm>
          <a:prstGeom prst="ellipse">
            <a:avLst/>
          </a:prstGeom>
          <a:solidFill>
            <a:schemeClr val="accent6">
              <a:lumMod val="20000"/>
              <a:lumOff val="80000"/>
            </a:schemeClr>
          </a:solidFill>
        </p:spPr>
        <p:txBody>
          <a:bodyPr vert="horz" lIns="0" tIns="34290" rIns="0" bIns="3429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9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b="0" dirty="0">
                <a:latin typeface="Calibri"/>
                <a:ea typeface="Calibri"/>
                <a:cs typeface="Calibri"/>
              </a:rPr>
              <a:t>Tapis Pods Service</a:t>
            </a:r>
            <a:endParaRPr lang="en-US" sz="800" dirty="0">
              <a:latin typeface="Calibri"/>
              <a:ea typeface="Calibri"/>
              <a:cs typeface="Calibri"/>
            </a:endParaRPr>
          </a:p>
        </p:txBody>
      </p:sp>
      <p:sp>
        <p:nvSpPr>
          <p:cNvPr id="28" name="Text Placeholder 71">
            <a:extLst>
              <a:ext uri="{FF2B5EF4-FFF2-40B4-BE49-F238E27FC236}">
                <a16:creationId xmlns:a16="http://schemas.microsoft.com/office/drawing/2014/main" id="{148F653F-05DD-AB7F-7F19-44BDB3C70CD5}"/>
              </a:ext>
            </a:extLst>
          </p:cNvPr>
          <p:cNvSpPr txBox="1">
            <a:spLocks/>
          </p:cNvSpPr>
          <p:nvPr/>
        </p:nvSpPr>
        <p:spPr>
          <a:xfrm>
            <a:off x="8447668" y="589838"/>
            <a:ext cx="681526" cy="657623"/>
          </a:xfrm>
          <a:prstGeom prst="ellipse">
            <a:avLst/>
          </a:prstGeom>
          <a:solidFill>
            <a:schemeClr val="accent6">
              <a:lumMod val="20000"/>
              <a:lumOff val="80000"/>
            </a:schemeClr>
          </a:solidFill>
        </p:spPr>
        <p:txBody>
          <a:bodyPr vert="horz" lIns="0" tIns="34290" rIns="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9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b="0" dirty="0"/>
              <a:t>CI Components Catalog</a:t>
            </a:r>
            <a:endParaRPr lang="en-US" sz="800" dirty="0"/>
          </a:p>
        </p:txBody>
      </p:sp>
      <p:sp>
        <p:nvSpPr>
          <p:cNvPr id="29" name="Text Placeholder 71">
            <a:extLst>
              <a:ext uri="{FF2B5EF4-FFF2-40B4-BE49-F238E27FC236}">
                <a16:creationId xmlns:a16="http://schemas.microsoft.com/office/drawing/2014/main" id="{E6FB8ECB-BA56-C131-DA48-ACDDFB1A7098}"/>
              </a:ext>
            </a:extLst>
          </p:cNvPr>
          <p:cNvSpPr txBox="1">
            <a:spLocks/>
          </p:cNvSpPr>
          <p:nvPr/>
        </p:nvSpPr>
        <p:spPr>
          <a:xfrm>
            <a:off x="7817890" y="2876018"/>
            <a:ext cx="757092" cy="592120"/>
          </a:xfrm>
          <a:prstGeom prst="ellipse">
            <a:avLst/>
          </a:prstGeom>
          <a:solidFill>
            <a:schemeClr val="accent6">
              <a:lumMod val="20000"/>
              <a:lumOff val="80000"/>
            </a:schemeClr>
          </a:solidFill>
        </p:spPr>
        <p:txBody>
          <a:bodyPr vert="horz" lIns="0" tIns="34290" rIns="0" bIns="3429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9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b="0" dirty="0">
                <a:latin typeface="Calibri"/>
                <a:ea typeface="Calibri"/>
                <a:cs typeface="Calibri"/>
              </a:rPr>
              <a:t>ICICONSOLE</a:t>
            </a:r>
          </a:p>
        </p:txBody>
      </p:sp>
      <p:sp>
        <p:nvSpPr>
          <p:cNvPr id="82" name="Text Placeholder 71">
            <a:extLst>
              <a:ext uri="{FF2B5EF4-FFF2-40B4-BE49-F238E27FC236}">
                <a16:creationId xmlns:a16="http://schemas.microsoft.com/office/drawing/2014/main" id="{67CBFBA1-C31C-6AED-45B7-4E565FF015B3}"/>
              </a:ext>
            </a:extLst>
          </p:cNvPr>
          <p:cNvSpPr txBox="1">
            <a:spLocks/>
          </p:cNvSpPr>
          <p:nvPr/>
        </p:nvSpPr>
        <p:spPr>
          <a:xfrm>
            <a:off x="6786113" y="4121753"/>
            <a:ext cx="797719" cy="793759"/>
          </a:xfrm>
          <a:prstGeom prst="ellipse">
            <a:avLst/>
          </a:prstGeom>
          <a:solidFill>
            <a:srgbClr val="C1CCF6"/>
          </a:solidFill>
        </p:spPr>
        <p:txBody>
          <a:bodyPr vert="horz" lIns="0" tIns="34290" rIns="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9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b="0" dirty="0"/>
              <a:t>HPC Application Runtime Predictor (HARP)</a:t>
            </a:r>
            <a:endParaRPr lang="en-US" sz="800" dirty="0"/>
          </a:p>
        </p:txBody>
      </p:sp>
      <p:sp>
        <p:nvSpPr>
          <p:cNvPr id="83" name="Text Placeholder 71">
            <a:extLst>
              <a:ext uri="{FF2B5EF4-FFF2-40B4-BE49-F238E27FC236}">
                <a16:creationId xmlns:a16="http://schemas.microsoft.com/office/drawing/2014/main" id="{89671E39-3E56-AD3F-71AB-D46F79377E11}"/>
              </a:ext>
            </a:extLst>
          </p:cNvPr>
          <p:cNvSpPr txBox="1">
            <a:spLocks/>
          </p:cNvSpPr>
          <p:nvPr/>
        </p:nvSpPr>
        <p:spPr>
          <a:xfrm>
            <a:off x="4224740" y="4141297"/>
            <a:ext cx="797719" cy="793759"/>
          </a:xfrm>
          <a:prstGeom prst="ellipse">
            <a:avLst/>
          </a:prstGeom>
          <a:solidFill>
            <a:srgbClr val="C1CCF6"/>
          </a:solidFill>
        </p:spPr>
        <p:txBody>
          <a:bodyPr vert="horz" lIns="0" tIns="34290" rIns="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9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b="0" dirty="0"/>
              <a:t>Intelligent Sparse Library (iSpLib)</a:t>
            </a:r>
            <a:endParaRPr lang="en-US" sz="800" dirty="0"/>
          </a:p>
        </p:txBody>
      </p:sp>
      <p:sp>
        <p:nvSpPr>
          <p:cNvPr id="84" name="Text Placeholder 57">
            <a:extLst>
              <a:ext uri="{FF2B5EF4-FFF2-40B4-BE49-F238E27FC236}">
                <a16:creationId xmlns:a16="http://schemas.microsoft.com/office/drawing/2014/main" id="{94C4CB3C-C910-978B-F59B-76812CB7448E}"/>
              </a:ext>
            </a:extLst>
          </p:cNvPr>
          <p:cNvSpPr txBox="1">
            <a:spLocks/>
          </p:cNvSpPr>
          <p:nvPr/>
        </p:nvSpPr>
        <p:spPr>
          <a:xfrm>
            <a:off x="1333784" y="3414387"/>
            <a:ext cx="772064" cy="707366"/>
          </a:xfrm>
          <a:prstGeom prst="ellipse">
            <a:avLst/>
          </a:prstGeom>
          <a:solidFill>
            <a:schemeClr val="accent5">
              <a:lumMod val="60000"/>
              <a:lumOff val="40000"/>
            </a:schemeClr>
          </a:solidFill>
          <a:ln>
            <a:solidFill>
              <a:schemeClr val="accent5">
                <a:lumMod val="60000"/>
                <a:lumOff val="40000"/>
              </a:schemeClr>
            </a:solidFill>
          </a:ln>
        </p:spPr>
        <p:txBody>
          <a:bodyPr vert="horz" lIns="0" tIns="34290" rIns="0" bIns="3429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9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b="0" dirty="0"/>
              <a:t>Far-Edge Edge Simulator </a:t>
            </a:r>
            <a:endParaRPr lang="en-US" sz="800" b="0" dirty="0">
              <a:cs typeface="Calibri"/>
            </a:endParaRPr>
          </a:p>
        </p:txBody>
      </p:sp>
      <p:sp>
        <p:nvSpPr>
          <p:cNvPr id="87" name="Text Placeholder 57">
            <a:extLst>
              <a:ext uri="{FF2B5EF4-FFF2-40B4-BE49-F238E27FC236}">
                <a16:creationId xmlns:a16="http://schemas.microsoft.com/office/drawing/2014/main" id="{A392994C-7830-1EE5-6996-E4595C2DC2EF}"/>
              </a:ext>
            </a:extLst>
          </p:cNvPr>
          <p:cNvSpPr txBox="1">
            <a:spLocks/>
          </p:cNvSpPr>
          <p:nvPr/>
        </p:nvSpPr>
        <p:spPr>
          <a:xfrm>
            <a:off x="1386606" y="4179758"/>
            <a:ext cx="793449" cy="790798"/>
          </a:xfrm>
          <a:prstGeom prst="ellipse">
            <a:avLst/>
          </a:prstGeom>
          <a:solidFill>
            <a:schemeClr val="accent5">
              <a:lumMod val="60000"/>
              <a:lumOff val="40000"/>
            </a:schemeClr>
          </a:solidFill>
        </p:spPr>
        <p:txBody>
          <a:bodyPr vert="horz" lIns="0" tIns="34290" rIns="0" bIns="3429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9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b="0" dirty="0"/>
              <a:t>In-Field Helper for Crop Scouts </a:t>
            </a:r>
            <a:endParaRPr lang="en-US" sz="800" b="0" dirty="0">
              <a:cs typeface="Calibri"/>
            </a:endParaRPr>
          </a:p>
        </p:txBody>
      </p:sp>
      <p:sp>
        <p:nvSpPr>
          <p:cNvPr id="88" name="Text Placeholder 23">
            <a:extLst>
              <a:ext uri="{FF2B5EF4-FFF2-40B4-BE49-F238E27FC236}">
                <a16:creationId xmlns:a16="http://schemas.microsoft.com/office/drawing/2014/main" id="{DBB34B1E-97D4-DC2E-EB63-1C910546C184}"/>
              </a:ext>
            </a:extLst>
          </p:cNvPr>
          <p:cNvSpPr txBox="1">
            <a:spLocks/>
          </p:cNvSpPr>
          <p:nvPr/>
        </p:nvSpPr>
        <p:spPr>
          <a:xfrm>
            <a:off x="8365692" y="2273500"/>
            <a:ext cx="748037" cy="648940"/>
          </a:xfrm>
          <a:prstGeom prst="ellipse">
            <a:avLst/>
          </a:prstGeom>
          <a:solidFill>
            <a:schemeClr val="accent6">
              <a:lumMod val="20000"/>
              <a:lumOff val="80000"/>
            </a:schemeClr>
          </a:solidFill>
        </p:spPr>
        <p:txBody>
          <a:bodyPr vert="horz" lIns="0" tIns="34290" rIns="0" bIns="3429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9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b="0" dirty="0">
                <a:latin typeface="Calibri"/>
                <a:ea typeface="Calibri"/>
                <a:cs typeface="Calibri"/>
              </a:rPr>
              <a:t>TapisCL-ICICLE </a:t>
            </a:r>
          </a:p>
        </p:txBody>
      </p:sp>
      <p:sp>
        <p:nvSpPr>
          <p:cNvPr id="89" name="Text Placeholder 23">
            <a:extLst>
              <a:ext uri="{FF2B5EF4-FFF2-40B4-BE49-F238E27FC236}">
                <a16:creationId xmlns:a16="http://schemas.microsoft.com/office/drawing/2014/main" id="{2732D478-295B-7B16-FD1F-DBB20F4B641E}"/>
              </a:ext>
            </a:extLst>
          </p:cNvPr>
          <p:cNvSpPr txBox="1">
            <a:spLocks/>
          </p:cNvSpPr>
          <p:nvPr/>
        </p:nvSpPr>
        <p:spPr>
          <a:xfrm>
            <a:off x="7382857" y="1748491"/>
            <a:ext cx="748037" cy="669132"/>
          </a:xfrm>
          <a:prstGeom prst="ellipse">
            <a:avLst/>
          </a:prstGeom>
          <a:solidFill>
            <a:schemeClr val="accent6">
              <a:lumMod val="20000"/>
              <a:lumOff val="80000"/>
            </a:schemeClr>
          </a:solidFill>
        </p:spPr>
        <p:txBody>
          <a:bodyPr vert="horz" lIns="0" tIns="34290" rIns="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9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b="0" dirty="0"/>
              <a:t>Tapis Federated Authentication Service</a:t>
            </a:r>
          </a:p>
        </p:txBody>
      </p:sp>
      <p:sp>
        <p:nvSpPr>
          <p:cNvPr id="93" name="Text Placeholder 71">
            <a:extLst>
              <a:ext uri="{FF2B5EF4-FFF2-40B4-BE49-F238E27FC236}">
                <a16:creationId xmlns:a16="http://schemas.microsoft.com/office/drawing/2014/main" id="{E786BB4A-EB78-93B7-8EB3-23DA7129ADFD}"/>
              </a:ext>
            </a:extLst>
          </p:cNvPr>
          <p:cNvSpPr txBox="1">
            <a:spLocks/>
          </p:cNvSpPr>
          <p:nvPr/>
        </p:nvSpPr>
        <p:spPr>
          <a:xfrm>
            <a:off x="5047539" y="4173970"/>
            <a:ext cx="797719" cy="793759"/>
          </a:xfrm>
          <a:prstGeom prst="ellipse">
            <a:avLst/>
          </a:prstGeom>
          <a:solidFill>
            <a:srgbClr val="C1CCF6"/>
          </a:solidFill>
        </p:spPr>
        <p:txBody>
          <a:bodyPr vert="horz" lIns="0" tIns="34290" rIns="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9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b="0" dirty="0"/>
              <a:t>High Performance Computing Applications Dataset</a:t>
            </a:r>
          </a:p>
        </p:txBody>
      </p:sp>
      <p:sp>
        <p:nvSpPr>
          <p:cNvPr id="98" name="Text Placeholder 71">
            <a:extLst>
              <a:ext uri="{FF2B5EF4-FFF2-40B4-BE49-F238E27FC236}">
                <a16:creationId xmlns:a16="http://schemas.microsoft.com/office/drawing/2014/main" id="{95700C46-809E-FE85-3A5C-424F6511A0A5}"/>
              </a:ext>
            </a:extLst>
          </p:cNvPr>
          <p:cNvSpPr txBox="1">
            <a:spLocks/>
          </p:cNvSpPr>
          <p:nvPr/>
        </p:nvSpPr>
        <p:spPr>
          <a:xfrm>
            <a:off x="7410699" y="1118884"/>
            <a:ext cx="639902" cy="663610"/>
          </a:xfrm>
          <a:prstGeom prst="ellipse">
            <a:avLst/>
          </a:prstGeom>
          <a:solidFill>
            <a:schemeClr val="accent6">
              <a:lumMod val="20000"/>
              <a:lumOff val="80000"/>
            </a:schemeClr>
          </a:solidFill>
        </p:spPr>
        <p:txBody>
          <a:bodyPr vert="horz" lIns="0" tIns="34290" rIns="0" bIns="3429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9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b="0" dirty="0">
                <a:latin typeface="Calibri"/>
                <a:ea typeface="Calibri"/>
                <a:cs typeface="Calibri"/>
              </a:rPr>
              <a:t>iciflaskn</a:t>
            </a:r>
          </a:p>
        </p:txBody>
      </p:sp>
      <p:sp>
        <p:nvSpPr>
          <p:cNvPr id="99" name="Text Placeholder 69">
            <a:extLst>
              <a:ext uri="{FF2B5EF4-FFF2-40B4-BE49-F238E27FC236}">
                <a16:creationId xmlns:a16="http://schemas.microsoft.com/office/drawing/2014/main" id="{E45B00D9-3C99-661B-477F-FE4611CC1DF2}"/>
              </a:ext>
            </a:extLst>
          </p:cNvPr>
          <p:cNvSpPr txBox="1">
            <a:spLocks/>
          </p:cNvSpPr>
          <p:nvPr/>
        </p:nvSpPr>
        <p:spPr>
          <a:xfrm>
            <a:off x="5873692" y="4173970"/>
            <a:ext cx="829738" cy="733678"/>
          </a:xfrm>
          <a:prstGeom prst="ellipse">
            <a:avLst/>
          </a:prstGeom>
          <a:solidFill>
            <a:srgbClr val="C1CCF6"/>
          </a:solidFill>
        </p:spPr>
        <p:txBody>
          <a:bodyPr vert="horz" lIns="0" tIns="34290" rIns="0" bIns="3429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9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b="0" dirty="0">
                <a:latin typeface="Calibri"/>
                <a:ea typeface="Calibri"/>
                <a:cs typeface="Calibri"/>
              </a:rPr>
              <a:t>Iluvatar Functions as a Service (FaaS) Control Plane</a:t>
            </a:r>
          </a:p>
        </p:txBody>
      </p:sp>
      <p:cxnSp>
        <p:nvCxnSpPr>
          <p:cNvPr id="122" name="Straight Connector 121">
            <a:extLst>
              <a:ext uri="{FF2B5EF4-FFF2-40B4-BE49-F238E27FC236}">
                <a16:creationId xmlns:a16="http://schemas.microsoft.com/office/drawing/2014/main" id="{EE1F3B20-87E7-A1E2-5D37-69B068414981}"/>
              </a:ext>
              <a:ext uri="{C183D7F6-B498-43B3-948B-1728B52AA6E4}">
                <adec:decorative xmlns:adec="http://schemas.microsoft.com/office/drawing/2017/decorative" val="1"/>
              </a:ext>
            </a:extLst>
          </p:cNvPr>
          <p:cNvCxnSpPr>
            <a:cxnSpLocks/>
            <a:endCxn id="93" idx="1"/>
          </p:cNvCxnSpPr>
          <p:nvPr/>
        </p:nvCxnSpPr>
        <p:spPr>
          <a:xfrm flipH="1">
            <a:off x="5164362" y="4065454"/>
            <a:ext cx="91375" cy="22475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59FAFD8-83C7-008B-C20C-165277045FF2}"/>
              </a:ext>
              <a:ext uri="{C183D7F6-B498-43B3-948B-1728B52AA6E4}">
                <adec:decorative xmlns:adec="http://schemas.microsoft.com/office/drawing/2017/decorative" val="1"/>
              </a:ext>
            </a:extLst>
          </p:cNvPr>
          <p:cNvCxnSpPr>
            <a:cxnSpLocks/>
            <a:stCxn id="56" idx="6"/>
            <a:endCxn id="82" idx="1"/>
          </p:cNvCxnSpPr>
          <p:nvPr/>
        </p:nvCxnSpPr>
        <p:spPr>
          <a:xfrm>
            <a:off x="5923015" y="3660836"/>
            <a:ext cx="979921" cy="57716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B13D2CCA-FCFE-FEE8-1A7A-8020B6807CF2}"/>
              </a:ext>
              <a:ext uri="{C183D7F6-B498-43B3-948B-1728B52AA6E4}">
                <adec:decorative xmlns:adec="http://schemas.microsoft.com/office/drawing/2017/decorative" val="1"/>
              </a:ext>
            </a:extLst>
          </p:cNvPr>
          <p:cNvCxnSpPr>
            <a:cxnSpLocks/>
            <a:endCxn id="83" idx="0"/>
          </p:cNvCxnSpPr>
          <p:nvPr/>
        </p:nvCxnSpPr>
        <p:spPr>
          <a:xfrm flipH="1">
            <a:off x="4623600" y="3727351"/>
            <a:ext cx="403927" cy="41394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0" name="Text Placeholder 71">
            <a:extLst>
              <a:ext uri="{FF2B5EF4-FFF2-40B4-BE49-F238E27FC236}">
                <a16:creationId xmlns:a16="http://schemas.microsoft.com/office/drawing/2014/main" id="{9283F6FE-2ED8-323E-029F-AAE0B5ECAECB}"/>
              </a:ext>
            </a:extLst>
          </p:cNvPr>
          <p:cNvSpPr txBox="1">
            <a:spLocks/>
          </p:cNvSpPr>
          <p:nvPr/>
        </p:nvSpPr>
        <p:spPr>
          <a:xfrm>
            <a:off x="7775749" y="2323860"/>
            <a:ext cx="680217" cy="648940"/>
          </a:xfrm>
          <a:prstGeom prst="ellipse">
            <a:avLst/>
          </a:prstGeom>
          <a:solidFill>
            <a:schemeClr val="accent6">
              <a:lumMod val="20000"/>
              <a:lumOff val="80000"/>
            </a:schemeClr>
          </a:solidFill>
        </p:spPr>
        <p:txBody>
          <a:bodyPr vert="horz" lIns="0" tIns="34290" rIns="0" bIns="3429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9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b="0" dirty="0"/>
              <a:t>Tapis </a:t>
            </a:r>
            <a:endParaRPr lang="en-US" sz="800" dirty="0"/>
          </a:p>
          <a:p>
            <a:r>
              <a:rPr lang="en-US" sz="800" b="0" dirty="0"/>
              <a:t>UI</a:t>
            </a:r>
            <a:endParaRPr lang="en-US" sz="800" dirty="0">
              <a:ea typeface="Calibri"/>
              <a:cs typeface="Calibri"/>
            </a:endParaRPr>
          </a:p>
        </p:txBody>
      </p:sp>
      <p:sp>
        <p:nvSpPr>
          <p:cNvPr id="86" name="Title 2">
            <a:extLst>
              <a:ext uri="{FF2B5EF4-FFF2-40B4-BE49-F238E27FC236}">
                <a16:creationId xmlns:a16="http://schemas.microsoft.com/office/drawing/2014/main" id="{7139A67D-A3B7-E5AD-5CF6-5AFEFE5C365B}"/>
              </a:ext>
            </a:extLst>
          </p:cNvPr>
          <p:cNvSpPr>
            <a:spLocks noGrp="1"/>
          </p:cNvSpPr>
          <p:nvPr>
            <p:ph type="title"/>
          </p:nvPr>
        </p:nvSpPr>
        <p:spPr>
          <a:xfrm>
            <a:off x="-20144" y="100835"/>
            <a:ext cx="3479919" cy="514292"/>
          </a:xfrm>
        </p:spPr>
        <p:txBody>
          <a:bodyPr/>
          <a:lstStyle/>
          <a:p>
            <a:r>
              <a:rPr lang="en-US" sz="1800" dirty="0"/>
              <a:t>CI/SOFTWARE RELEASES TILL DATE</a:t>
            </a:r>
            <a:br>
              <a:rPr lang="en-US" sz="1800" dirty="0"/>
            </a:br>
            <a:endParaRPr lang="en-US" sz="1800" dirty="0"/>
          </a:p>
        </p:txBody>
      </p:sp>
      <p:sp>
        <p:nvSpPr>
          <p:cNvPr id="6" name="Text Placeholder 21">
            <a:extLst>
              <a:ext uri="{FF2B5EF4-FFF2-40B4-BE49-F238E27FC236}">
                <a16:creationId xmlns:a16="http://schemas.microsoft.com/office/drawing/2014/main" id="{D13520F9-9E6E-5C88-FBD2-459A970A773D}"/>
              </a:ext>
            </a:extLst>
          </p:cNvPr>
          <p:cNvSpPr txBox="1">
            <a:spLocks/>
          </p:cNvSpPr>
          <p:nvPr/>
        </p:nvSpPr>
        <p:spPr bwMode="auto">
          <a:xfrm>
            <a:off x="1573313" y="641388"/>
            <a:ext cx="774804" cy="764009"/>
          </a:xfrm>
          <a:prstGeom prst="ellipse">
            <a:avLst/>
          </a:prstGeom>
          <a:solidFill>
            <a:schemeClr val="tx2">
              <a:lumMod val="20000"/>
              <a:lumOff val="80000"/>
            </a:schemeClr>
          </a:solidFill>
          <a:ln w="9525">
            <a:noFill/>
            <a:miter lim="800000"/>
            <a:headEnd/>
            <a:tailEnd/>
          </a:ln>
        </p:spPr>
        <p:txBody>
          <a:bodyPr vert="horz" wrap="square" lIns="0" tIns="45720" rIns="0" bIns="46038" numCol="1" anchor="t" anchorCtr="0" compatLnSpc="1">
            <a:prstTxWarp prst="textNoShape">
              <a:avLst/>
            </a:prstTxWarp>
            <a:noAutofit/>
          </a:bodyPr>
          <a:lstStyle>
            <a:lvl1pPr marL="0" indent="0" algn="ctr" rtl="0" eaLnBrk="0" fontAlgn="base" hangingPunct="0">
              <a:lnSpc>
                <a:spcPct val="120000"/>
              </a:lnSpc>
              <a:spcBef>
                <a:spcPct val="20000"/>
              </a:spcBef>
              <a:spcAft>
                <a:spcPct val="0"/>
              </a:spcAft>
              <a:buNone/>
              <a:defRPr kumimoji="1" lang="en-US" sz="675" b="1">
                <a:solidFill>
                  <a:schemeClr val="tx1"/>
                </a:solidFill>
                <a:latin typeface="+mn-lt"/>
                <a:ea typeface="+mn-ea"/>
                <a:cs typeface="Calibri" pitchFamily="34" charset="0"/>
              </a:defRPr>
            </a:lvl1pPr>
            <a:lvl2pPr marL="742950" indent="-285750" algn="l" rtl="0" eaLnBrk="0" fontAlgn="base" hangingPunct="0">
              <a:lnSpc>
                <a:spcPct val="120000"/>
              </a:lnSpc>
              <a:spcBef>
                <a:spcPct val="20000"/>
              </a:spcBef>
              <a:spcAft>
                <a:spcPct val="0"/>
              </a:spcAft>
              <a:buChar char="–"/>
              <a:defRPr kumimoji="1" sz="1600">
                <a:solidFill>
                  <a:schemeClr val="tx1"/>
                </a:solidFill>
                <a:latin typeface="Calibri" pitchFamily="34" charset="0"/>
                <a:cs typeface="Calibri" pitchFamily="34" charset="0"/>
              </a:defRPr>
            </a:lvl2pPr>
            <a:lvl3pPr marL="1143000" indent="-228600" algn="l" rtl="0" eaLnBrk="0" fontAlgn="base" hangingPunct="0">
              <a:lnSpc>
                <a:spcPct val="120000"/>
              </a:lnSpc>
              <a:spcBef>
                <a:spcPct val="20000"/>
              </a:spcBef>
              <a:spcAft>
                <a:spcPct val="0"/>
              </a:spcAft>
              <a:buChar char="•"/>
              <a:defRPr kumimoji="1" sz="1400">
                <a:solidFill>
                  <a:schemeClr val="tx1"/>
                </a:solidFill>
                <a:latin typeface="Calibri" pitchFamily="34" charset="0"/>
                <a:cs typeface="Calibri" pitchFamily="34" charset="0"/>
              </a:defRPr>
            </a:lvl3pPr>
            <a:lvl4pPr marL="1600200" indent="-228600" algn="l" rtl="0" eaLnBrk="0" fontAlgn="base" hangingPunct="0">
              <a:lnSpc>
                <a:spcPct val="120000"/>
              </a:lnSpc>
              <a:spcBef>
                <a:spcPct val="20000"/>
              </a:spcBef>
              <a:spcAft>
                <a:spcPct val="0"/>
              </a:spcAft>
              <a:buChar char="–"/>
              <a:defRPr kumimoji="1" sz="1400">
                <a:solidFill>
                  <a:schemeClr val="tx1"/>
                </a:solidFill>
                <a:latin typeface="Calibri" pitchFamily="34" charset="0"/>
                <a:cs typeface="Calibri" pitchFamily="34" charset="0"/>
              </a:defRPr>
            </a:lvl4pPr>
            <a:lvl5pPr marL="2057400" indent="-228600" algn="l" rtl="0" eaLnBrk="0" fontAlgn="base" hangingPunct="0">
              <a:lnSpc>
                <a:spcPct val="120000"/>
              </a:lnSpc>
              <a:spcBef>
                <a:spcPct val="20000"/>
              </a:spcBef>
              <a:spcAft>
                <a:spcPct val="0"/>
              </a:spcAft>
              <a:buChar char="•"/>
              <a:defRPr kumimoji="1" sz="1400">
                <a:solidFill>
                  <a:schemeClr val="tx1"/>
                </a:solidFill>
                <a:latin typeface="Calibri" pitchFamily="34" charset="0"/>
                <a:cs typeface="Calibri" pitchFamily="34" charset="0"/>
              </a:defRPr>
            </a:lvl5pPr>
            <a:lvl6pPr marL="2514600" indent="-228600" algn="l" rtl="0" eaLnBrk="0" fontAlgn="base" hangingPunct="0">
              <a:spcBef>
                <a:spcPct val="20000"/>
              </a:spcBef>
              <a:spcAft>
                <a:spcPct val="0"/>
              </a:spcAft>
              <a:buChar char="•"/>
              <a:defRPr kumimoji="1" sz="1600">
                <a:solidFill>
                  <a:schemeClr val="tx1"/>
                </a:solidFill>
                <a:latin typeface="+mn-lt"/>
              </a:defRPr>
            </a:lvl6pPr>
            <a:lvl7pPr marL="2971800" indent="-228600" algn="l" rtl="0" eaLnBrk="0" fontAlgn="base" hangingPunct="0">
              <a:spcBef>
                <a:spcPct val="20000"/>
              </a:spcBef>
              <a:spcAft>
                <a:spcPct val="0"/>
              </a:spcAft>
              <a:buChar char="•"/>
              <a:defRPr kumimoji="1" sz="1600">
                <a:solidFill>
                  <a:schemeClr val="tx1"/>
                </a:solidFill>
                <a:latin typeface="+mn-lt"/>
              </a:defRPr>
            </a:lvl7pPr>
            <a:lvl8pPr marL="3429000" indent="-228600" algn="l" rtl="0" eaLnBrk="0" fontAlgn="base" hangingPunct="0">
              <a:spcBef>
                <a:spcPct val="20000"/>
              </a:spcBef>
              <a:spcAft>
                <a:spcPct val="0"/>
              </a:spcAft>
              <a:buChar char="•"/>
              <a:defRPr kumimoji="1" sz="1600">
                <a:solidFill>
                  <a:schemeClr val="tx1"/>
                </a:solidFill>
                <a:latin typeface="+mn-lt"/>
              </a:defRPr>
            </a:lvl8pPr>
            <a:lvl9pPr marL="3886200" indent="-228600" algn="l" rtl="0" eaLnBrk="0" fontAlgn="base" hangingPunct="0">
              <a:spcBef>
                <a:spcPct val="20000"/>
              </a:spcBef>
              <a:spcAft>
                <a:spcPct val="0"/>
              </a:spcAft>
              <a:buChar char="•"/>
              <a:defRPr kumimoji="1" sz="1600">
                <a:solidFill>
                  <a:schemeClr val="tx1"/>
                </a:solidFill>
                <a:latin typeface="+mn-lt"/>
              </a:defRPr>
            </a:lvl9pPr>
          </a:lstStyle>
          <a:p>
            <a:r>
              <a:rPr lang="en-US" sz="800" b="0" kern="0" dirty="0">
                <a:cs typeface="Calibri"/>
              </a:rPr>
              <a:t>PPOD </a:t>
            </a:r>
            <a:endParaRPr lang="en-US" dirty="0"/>
          </a:p>
          <a:p>
            <a:r>
              <a:rPr lang="en-US" sz="800" b="0" kern="0" dirty="0">
                <a:cs typeface="Calibri"/>
              </a:rPr>
              <a:t>Core</a:t>
            </a:r>
            <a:endParaRPr lang="en-US" dirty="0"/>
          </a:p>
        </p:txBody>
      </p:sp>
      <p:sp>
        <p:nvSpPr>
          <p:cNvPr id="7" name="TextBox 6">
            <a:extLst>
              <a:ext uri="{FF2B5EF4-FFF2-40B4-BE49-F238E27FC236}">
                <a16:creationId xmlns:a16="http://schemas.microsoft.com/office/drawing/2014/main" id="{DC9D75C1-E6C3-F303-F2C0-24A591F05862}"/>
              </a:ext>
            </a:extLst>
          </p:cNvPr>
          <p:cNvSpPr txBox="1"/>
          <p:nvPr/>
        </p:nvSpPr>
        <p:spPr bwMode="auto">
          <a:xfrm>
            <a:off x="128703" y="383967"/>
            <a:ext cx="3261638" cy="245965"/>
          </a:xfrm>
          <a:prstGeom prst="rect">
            <a:avLst/>
          </a:prstGeom>
          <a:noFill/>
          <a:ln w="12700" cap="sq">
            <a:noFill/>
            <a:miter lim="800000"/>
            <a:headEnd type="none" w="sm" len="sm"/>
            <a:tailEnd type="none" w="sm" len="sm"/>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eaLnBrk="0" hangingPunct="0">
              <a:lnSpc>
                <a:spcPct val="120000"/>
              </a:lnSpc>
            </a:pPr>
            <a:r>
              <a:rPr lang="en-US" sz="900" dirty="0">
                <a:solidFill>
                  <a:schemeClr val="accent2">
                    <a:lumMod val="75000"/>
                  </a:schemeClr>
                </a:solidFill>
                <a:latin typeface="Comic Sans MS"/>
              </a:rPr>
              <a:t>https://icicle.osu.edu/cyberinfrastructure/software</a:t>
            </a:r>
          </a:p>
        </p:txBody>
      </p:sp>
      <p:cxnSp>
        <p:nvCxnSpPr>
          <p:cNvPr id="3" name="Straight Connector 2">
            <a:extLst>
              <a:ext uri="{FF2B5EF4-FFF2-40B4-BE49-F238E27FC236}">
                <a16:creationId xmlns:a16="http://schemas.microsoft.com/office/drawing/2014/main" id="{F0FF82C4-194D-7CED-350D-BD307E107B19}"/>
              </a:ext>
              <a:ext uri="{C183D7F6-B498-43B3-948B-1728B52AA6E4}">
                <adec:decorative xmlns:adec="http://schemas.microsoft.com/office/drawing/2017/decorative" val="1"/>
              </a:ext>
            </a:extLst>
          </p:cNvPr>
          <p:cNvCxnSpPr>
            <a:cxnSpLocks/>
          </p:cNvCxnSpPr>
          <p:nvPr/>
        </p:nvCxnSpPr>
        <p:spPr>
          <a:xfrm flipH="1" flipV="1">
            <a:off x="3506968" y="4556346"/>
            <a:ext cx="342487" cy="3793"/>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85D5E12-8EE4-EC7C-D17D-B9BFF2782EA8}"/>
              </a:ext>
              <a:ext uri="{C183D7F6-B498-43B3-948B-1728B52AA6E4}">
                <adec:decorative xmlns:adec="http://schemas.microsoft.com/office/drawing/2017/decorative" val="1"/>
              </a:ext>
            </a:extLst>
          </p:cNvPr>
          <p:cNvCxnSpPr>
            <a:cxnSpLocks/>
            <a:stCxn id="46" idx="2"/>
            <a:endCxn id="58" idx="6"/>
          </p:cNvCxnSpPr>
          <p:nvPr/>
        </p:nvCxnSpPr>
        <p:spPr>
          <a:xfrm flipH="1">
            <a:off x="3188449" y="3653366"/>
            <a:ext cx="201892"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ACF9F85-9058-2256-7686-1F7DE6CAD08D}"/>
              </a:ext>
              <a:ext uri="{C183D7F6-B498-43B3-948B-1728B52AA6E4}">
                <adec:decorative xmlns:adec="http://schemas.microsoft.com/office/drawing/2017/decorative" val="1"/>
              </a:ext>
            </a:extLst>
          </p:cNvPr>
          <p:cNvCxnSpPr>
            <a:cxnSpLocks/>
            <a:stCxn id="68" idx="1"/>
          </p:cNvCxnSpPr>
          <p:nvPr/>
        </p:nvCxnSpPr>
        <p:spPr>
          <a:xfrm flipH="1" flipV="1">
            <a:off x="2034303" y="3946557"/>
            <a:ext cx="748980" cy="35705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179F0AC-4251-DCE9-0199-12C7FFD90308}"/>
              </a:ext>
            </a:extLst>
          </p:cNvPr>
          <p:cNvCxnSpPr>
            <a:cxnSpLocks/>
          </p:cNvCxnSpPr>
          <p:nvPr/>
        </p:nvCxnSpPr>
        <p:spPr bwMode="auto">
          <a:xfrm flipV="1">
            <a:off x="1823430" y="2114398"/>
            <a:ext cx="0" cy="127690"/>
          </a:xfrm>
          <a:prstGeom prst="line">
            <a:avLst/>
          </a:prstGeom>
          <a:ln>
            <a:prstDash val="dashDot"/>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12CB8A52-A770-4B4C-1376-4773D7C86615}"/>
              </a:ext>
            </a:extLst>
          </p:cNvPr>
          <p:cNvCxnSpPr>
            <a:cxnSpLocks/>
          </p:cNvCxnSpPr>
          <p:nvPr/>
        </p:nvCxnSpPr>
        <p:spPr bwMode="auto">
          <a:xfrm>
            <a:off x="3955077" y="130946"/>
            <a:ext cx="3679220" cy="540"/>
          </a:xfrm>
          <a:prstGeom prst="line">
            <a:avLst/>
          </a:prstGeom>
          <a:ln>
            <a:prstDash val="dashDot"/>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49325EAE-7DC6-1DEC-8BA7-79FF128C86C6}"/>
              </a:ext>
            </a:extLst>
          </p:cNvPr>
          <p:cNvCxnSpPr>
            <a:cxnSpLocks/>
            <a:endCxn id="24" idx="4"/>
          </p:cNvCxnSpPr>
          <p:nvPr/>
        </p:nvCxnSpPr>
        <p:spPr bwMode="auto">
          <a:xfrm flipH="1" flipV="1">
            <a:off x="7527525" y="2959780"/>
            <a:ext cx="8938" cy="1410514"/>
          </a:xfrm>
          <a:prstGeom prst="line">
            <a:avLst/>
          </a:prstGeom>
          <a:ln>
            <a:prstDash val="dashDot"/>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1" name="Straight Connector 90">
            <a:extLst>
              <a:ext uri="{FF2B5EF4-FFF2-40B4-BE49-F238E27FC236}">
                <a16:creationId xmlns:a16="http://schemas.microsoft.com/office/drawing/2014/main" id="{42B7F705-4099-CF61-E608-DA72D69D0268}"/>
              </a:ext>
            </a:extLst>
          </p:cNvPr>
          <p:cNvCxnSpPr>
            <a:cxnSpLocks/>
            <a:stCxn id="28" idx="0"/>
          </p:cNvCxnSpPr>
          <p:nvPr/>
        </p:nvCxnSpPr>
        <p:spPr bwMode="auto">
          <a:xfrm flipH="1">
            <a:off x="7849260" y="589838"/>
            <a:ext cx="939171" cy="10681"/>
          </a:xfrm>
          <a:prstGeom prst="line">
            <a:avLst/>
          </a:prstGeom>
          <a:ln>
            <a:prstDash val="dashDot"/>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7" name="Straight Connector 106">
            <a:extLst>
              <a:ext uri="{FF2B5EF4-FFF2-40B4-BE49-F238E27FC236}">
                <a16:creationId xmlns:a16="http://schemas.microsoft.com/office/drawing/2014/main" id="{95BFA936-5EC3-7918-603C-BA80C4BA75AF}"/>
              </a:ext>
            </a:extLst>
          </p:cNvPr>
          <p:cNvCxnSpPr>
            <a:cxnSpLocks/>
          </p:cNvCxnSpPr>
          <p:nvPr/>
        </p:nvCxnSpPr>
        <p:spPr bwMode="auto">
          <a:xfrm>
            <a:off x="1823890" y="2076279"/>
            <a:ext cx="4840992" cy="14968"/>
          </a:xfrm>
          <a:prstGeom prst="line">
            <a:avLst/>
          </a:prstGeom>
          <a:ln>
            <a:prstDash val="dashDot"/>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10" name="Straight Connector 109">
            <a:extLst>
              <a:ext uri="{FF2B5EF4-FFF2-40B4-BE49-F238E27FC236}">
                <a16:creationId xmlns:a16="http://schemas.microsoft.com/office/drawing/2014/main" id="{2E74E16C-5569-B0E6-1711-A87F74C2D479}"/>
              </a:ext>
            </a:extLst>
          </p:cNvPr>
          <p:cNvCxnSpPr>
            <a:cxnSpLocks/>
          </p:cNvCxnSpPr>
          <p:nvPr/>
        </p:nvCxnSpPr>
        <p:spPr bwMode="auto">
          <a:xfrm>
            <a:off x="7635101" y="143909"/>
            <a:ext cx="0" cy="1035322"/>
          </a:xfrm>
          <a:prstGeom prst="line">
            <a:avLst/>
          </a:prstGeom>
          <a:ln>
            <a:prstDash val="dashDot"/>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17" name="Straight Connector 116">
            <a:extLst>
              <a:ext uri="{FF2B5EF4-FFF2-40B4-BE49-F238E27FC236}">
                <a16:creationId xmlns:a16="http://schemas.microsoft.com/office/drawing/2014/main" id="{2697D378-5E7F-EA2E-33C0-ED71E287834F}"/>
              </a:ext>
            </a:extLst>
          </p:cNvPr>
          <p:cNvCxnSpPr>
            <a:cxnSpLocks/>
          </p:cNvCxnSpPr>
          <p:nvPr/>
        </p:nvCxnSpPr>
        <p:spPr bwMode="auto">
          <a:xfrm flipV="1">
            <a:off x="3956882" y="163130"/>
            <a:ext cx="0" cy="141402"/>
          </a:xfrm>
          <a:prstGeom prst="line">
            <a:avLst/>
          </a:prstGeom>
          <a:ln>
            <a:prstDash val="dashDot"/>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64" name="Straight Connector 263">
            <a:extLst>
              <a:ext uri="{FF2B5EF4-FFF2-40B4-BE49-F238E27FC236}">
                <a16:creationId xmlns:a16="http://schemas.microsoft.com/office/drawing/2014/main" id="{F785A6B6-9B8D-3411-93C1-E51BF55120B4}"/>
              </a:ext>
            </a:extLst>
          </p:cNvPr>
          <p:cNvCxnSpPr>
            <a:cxnSpLocks/>
            <a:stCxn id="66" idx="0"/>
            <a:endCxn id="88" idx="4"/>
          </p:cNvCxnSpPr>
          <p:nvPr/>
        </p:nvCxnSpPr>
        <p:spPr bwMode="auto">
          <a:xfrm flipV="1">
            <a:off x="8722060" y="2922440"/>
            <a:ext cx="17651" cy="858881"/>
          </a:xfrm>
          <a:prstGeom prst="line">
            <a:avLst/>
          </a:prstGeom>
          <a:ln>
            <a:prstDash val="dashDot"/>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75" name="Straight Connector 274">
            <a:extLst>
              <a:ext uri="{FF2B5EF4-FFF2-40B4-BE49-F238E27FC236}">
                <a16:creationId xmlns:a16="http://schemas.microsoft.com/office/drawing/2014/main" id="{252035EE-0195-55BC-195B-C8F07A1D63A9}"/>
              </a:ext>
              <a:ext uri="{C183D7F6-B498-43B3-948B-1728B52AA6E4}">
                <adec:decorative xmlns:adec="http://schemas.microsoft.com/office/drawing/2017/decorative" val="1"/>
              </a:ext>
            </a:extLst>
          </p:cNvPr>
          <p:cNvCxnSpPr>
            <a:cxnSpLocks/>
          </p:cNvCxnSpPr>
          <p:nvPr/>
        </p:nvCxnSpPr>
        <p:spPr>
          <a:xfrm>
            <a:off x="6801217" y="2613606"/>
            <a:ext cx="371372" cy="934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6" name="Straight Connector 325">
            <a:extLst>
              <a:ext uri="{FF2B5EF4-FFF2-40B4-BE49-F238E27FC236}">
                <a16:creationId xmlns:a16="http://schemas.microsoft.com/office/drawing/2014/main" id="{596C03EB-381C-16C3-EFD0-9CACD33A2A33}"/>
              </a:ext>
            </a:extLst>
          </p:cNvPr>
          <p:cNvCxnSpPr>
            <a:cxnSpLocks/>
          </p:cNvCxnSpPr>
          <p:nvPr/>
        </p:nvCxnSpPr>
        <p:spPr bwMode="auto">
          <a:xfrm flipV="1">
            <a:off x="8159850" y="3446762"/>
            <a:ext cx="11313" cy="504620"/>
          </a:xfrm>
          <a:prstGeom prst="line">
            <a:avLst/>
          </a:prstGeom>
          <a:ln>
            <a:prstDash val="dashDot"/>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32" name="Straight Connector 331">
            <a:extLst>
              <a:ext uri="{FF2B5EF4-FFF2-40B4-BE49-F238E27FC236}">
                <a16:creationId xmlns:a16="http://schemas.microsoft.com/office/drawing/2014/main" id="{92D5B030-CCAD-F6BC-3F76-FDA3BEB7404D}"/>
              </a:ext>
            </a:extLst>
          </p:cNvPr>
          <p:cNvCxnSpPr>
            <a:cxnSpLocks/>
            <a:endCxn id="27" idx="0"/>
          </p:cNvCxnSpPr>
          <p:nvPr/>
        </p:nvCxnSpPr>
        <p:spPr bwMode="auto">
          <a:xfrm>
            <a:off x="8373721" y="262652"/>
            <a:ext cx="3357" cy="1485839"/>
          </a:xfrm>
          <a:prstGeom prst="line">
            <a:avLst/>
          </a:prstGeom>
          <a:ln>
            <a:prstDash val="dashDot"/>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38" name="Straight Connector 337">
            <a:extLst>
              <a:ext uri="{FF2B5EF4-FFF2-40B4-BE49-F238E27FC236}">
                <a16:creationId xmlns:a16="http://schemas.microsoft.com/office/drawing/2014/main" id="{E74CDFA1-A8EB-CEE4-D09D-F3B100E7C22F}"/>
              </a:ext>
            </a:extLst>
          </p:cNvPr>
          <p:cNvCxnSpPr>
            <a:cxnSpLocks/>
            <a:endCxn id="28" idx="4"/>
          </p:cNvCxnSpPr>
          <p:nvPr/>
        </p:nvCxnSpPr>
        <p:spPr bwMode="auto">
          <a:xfrm flipV="1">
            <a:off x="8785807" y="1247461"/>
            <a:ext cx="2624" cy="802832"/>
          </a:xfrm>
          <a:prstGeom prst="line">
            <a:avLst/>
          </a:prstGeom>
          <a:ln>
            <a:prstDash val="dashDot"/>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42" name="Straight Connector 341">
            <a:extLst>
              <a:ext uri="{FF2B5EF4-FFF2-40B4-BE49-F238E27FC236}">
                <a16:creationId xmlns:a16="http://schemas.microsoft.com/office/drawing/2014/main" id="{4D70B394-BAFF-6D26-92A7-C6A09AB4860B}"/>
              </a:ext>
            </a:extLst>
          </p:cNvPr>
          <p:cNvCxnSpPr>
            <a:cxnSpLocks/>
          </p:cNvCxnSpPr>
          <p:nvPr/>
        </p:nvCxnSpPr>
        <p:spPr bwMode="auto">
          <a:xfrm flipH="1">
            <a:off x="6728159" y="252424"/>
            <a:ext cx="25003" cy="1171960"/>
          </a:xfrm>
          <a:prstGeom prst="line">
            <a:avLst/>
          </a:prstGeom>
          <a:ln>
            <a:prstDash val="dashDot"/>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344" name="Text Placeholder 21">
            <a:extLst>
              <a:ext uri="{FF2B5EF4-FFF2-40B4-BE49-F238E27FC236}">
                <a16:creationId xmlns:a16="http://schemas.microsoft.com/office/drawing/2014/main" id="{8070F271-E5C7-A232-D3B9-B1C8DC337290}"/>
              </a:ext>
            </a:extLst>
          </p:cNvPr>
          <p:cNvSpPr txBox="1">
            <a:spLocks/>
          </p:cNvSpPr>
          <p:nvPr/>
        </p:nvSpPr>
        <p:spPr bwMode="auto">
          <a:xfrm>
            <a:off x="4103186" y="866140"/>
            <a:ext cx="774804" cy="764009"/>
          </a:xfrm>
          <a:prstGeom prst="ellipse">
            <a:avLst/>
          </a:prstGeom>
          <a:solidFill>
            <a:schemeClr val="tx2">
              <a:lumMod val="20000"/>
              <a:lumOff val="80000"/>
            </a:schemeClr>
          </a:solidFill>
          <a:ln w="9525">
            <a:noFill/>
            <a:miter lim="800000"/>
            <a:headEnd/>
            <a:tailEnd/>
          </a:ln>
        </p:spPr>
        <p:txBody>
          <a:bodyPr vert="horz" wrap="square" lIns="0" tIns="45720" rIns="0" bIns="46038" numCol="1" anchor="t" anchorCtr="0" compatLnSpc="1">
            <a:prstTxWarp prst="textNoShape">
              <a:avLst/>
            </a:prstTxWarp>
            <a:noAutofit/>
          </a:bodyPr>
          <a:lstStyle>
            <a:lvl1pPr marL="0" indent="0" algn="ctr" rtl="0" eaLnBrk="0" fontAlgn="base" hangingPunct="0">
              <a:lnSpc>
                <a:spcPct val="120000"/>
              </a:lnSpc>
              <a:spcBef>
                <a:spcPct val="20000"/>
              </a:spcBef>
              <a:spcAft>
                <a:spcPct val="0"/>
              </a:spcAft>
              <a:buNone/>
              <a:defRPr kumimoji="1" lang="en-US" sz="675" b="1">
                <a:solidFill>
                  <a:schemeClr val="tx1"/>
                </a:solidFill>
                <a:latin typeface="+mn-lt"/>
                <a:ea typeface="+mn-ea"/>
                <a:cs typeface="Calibri" pitchFamily="34" charset="0"/>
              </a:defRPr>
            </a:lvl1pPr>
            <a:lvl2pPr marL="742950" indent="-285750" algn="l" rtl="0" eaLnBrk="0" fontAlgn="base" hangingPunct="0">
              <a:lnSpc>
                <a:spcPct val="120000"/>
              </a:lnSpc>
              <a:spcBef>
                <a:spcPct val="20000"/>
              </a:spcBef>
              <a:spcAft>
                <a:spcPct val="0"/>
              </a:spcAft>
              <a:buChar char="–"/>
              <a:defRPr kumimoji="1" sz="1600">
                <a:solidFill>
                  <a:schemeClr val="tx1"/>
                </a:solidFill>
                <a:latin typeface="Calibri" pitchFamily="34" charset="0"/>
                <a:cs typeface="Calibri" pitchFamily="34" charset="0"/>
              </a:defRPr>
            </a:lvl2pPr>
            <a:lvl3pPr marL="1143000" indent="-228600" algn="l" rtl="0" eaLnBrk="0" fontAlgn="base" hangingPunct="0">
              <a:lnSpc>
                <a:spcPct val="120000"/>
              </a:lnSpc>
              <a:spcBef>
                <a:spcPct val="20000"/>
              </a:spcBef>
              <a:spcAft>
                <a:spcPct val="0"/>
              </a:spcAft>
              <a:buChar char="•"/>
              <a:defRPr kumimoji="1" sz="1400">
                <a:solidFill>
                  <a:schemeClr val="tx1"/>
                </a:solidFill>
                <a:latin typeface="Calibri" pitchFamily="34" charset="0"/>
                <a:cs typeface="Calibri" pitchFamily="34" charset="0"/>
              </a:defRPr>
            </a:lvl3pPr>
            <a:lvl4pPr marL="1600200" indent="-228600" algn="l" rtl="0" eaLnBrk="0" fontAlgn="base" hangingPunct="0">
              <a:lnSpc>
                <a:spcPct val="120000"/>
              </a:lnSpc>
              <a:spcBef>
                <a:spcPct val="20000"/>
              </a:spcBef>
              <a:spcAft>
                <a:spcPct val="0"/>
              </a:spcAft>
              <a:buChar char="–"/>
              <a:defRPr kumimoji="1" sz="1400">
                <a:solidFill>
                  <a:schemeClr val="tx1"/>
                </a:solidFill>
                <a:latin typeface="Calibri" pitchFamily="34" charset="0"/>
                <a:cs typeface="Calibri" pitchFamily="34" charset="0"/>
              </a:defRPr>
            </a:lvl4pPr>
            <a:lvl5pPr marL="2057400" indent="-228600" algn="l" rtl="0" eaLnBrk="0" fontAlgn="base" hangingPunct="0">
              <a:lnSpc>
                <a:spcPct val="120000"/>
              </a:lnSpc>
              <a:spcBef>
                <a:spcPct val="20000"/>
              </a:spcBef>
              <a:spcAft>
                <a:spcPct val="0"/>
              </a:spcAft>
              <a:buChar char="•"/>
              <a:defRPr kumimoji="1" sz="1400">
                <a:solidFill>
                  <a:schemeClr val="tx1"/>
                </a:solidFill>
                <a:latin typeface="Calibri" pitchFamily="34" charset="0"/>
                <a:cs typeface="Calibri" pitchFamily="34" charset="0"/>
              </a:defRPr>
            </a:lvl5pPr>
            <a:lvl6pPr marL="2514600" indent="-228600" algn="l" rtl="0" eaLnBrk="0" fontAlgn="base" hangingPunct="0">
              <a:spcBef>
                <a:spcPct val="20000"/>
              </a:spcBef>
              <a:spcAft>
                <a:spcPct val="0"/>
              </a:spcAft>
              <a:buChar char="•"/>
              <a:defRPr kumimoji="1" sz="1600">
                <a:solidFill>
                  <a:schemeClr val="tx1"/>
                </a:solidFill>
                <a:latin typeface="+mn-lt"/>
              </a:defRPr>
            </a:lvl6pPr>
            <a:lvl7pPr marL="2971800" indent="-228600" algn="l" rtl="0" eaLnBrk="0" fontAlgn="base" hangingPunct="0">
              <a:spcBef>
                <a:spcPct val="20000"/>
              </a:spcBef>
              <a:spcAft>
                <a:spcPct val="0"/>
              </a:spcAft>
              <a:buChar char="•"/>
              <a:defRPr kumimoji="1" sz="1600">
                <a:solidFill>
                  <a:schemeClr val="tx1"/>
                </a:solidFill>
                <a:latin typeface="+mn-lt"/>
              </a:defRPr>
            </a:lvl7pPr>
            <a:lvl8pPr marL="3429000" indent="-228600" algn="l" rtl="0" eaLnBrk="0" fontAlgn="base" hangingPunct="0">
              <a:spcBef>
                <a:spcPct val="20000"/>
              </a:spcBef>
              <a:spcAft>
                <a:spcPct val="0"/>
              </a:spcAft>
              <a:buChar char="•"/>
              <a:defRPr kumimoji="1" sz="1600">
                <a:solidFill>
                  <a:schemeClr val="tx1"/>
                </a:solidFill>
                <a:latin typeface="+mn-lt"/>
              </a:defRPr>
            </a:lvl8pPr>
            <a:lvl9pPr marL="3886200" indent="-228600" algn="l" rtl="0" eaLnBrk="0" fontAlgn="base" hangingPunct="0">
              <a:spcBef>
                <a:spcPct val="20000"/>
              </a:spcBef>
              <a:spcAft>
                <a:spcPct val="0"/>
              </a:spcAft>
              <a:buChar char="•"/>
              <a:defRPr kumimoji="1" sz="1600">
                <a:solidFill>
                  <a:schemeClr val="tx1"/>
                </a:solidFill>
                <a:latin typeface="+mn-lt"/>
              </a:defRPr>
            </a:lvl9pPr>
          </a:lstStyle>
          <a:p>
            <a:r>
              <a:rPr lang="en-US" sz="800" b="0" kern="0" dirty="0">
                <a:cs typeface="Calibri"/>
              </a:rPr>
              <a:t>Grocery Store Closure</a:t>
            </a:r>
          </a:p>
        </p:txBody>
      </p:sp>
      <p:cxnSp>
        <p:nvCxnSpPr>
          <p:cNvPr id="345" name="Straight Connector 344">
            <a:extLst>
              <a:ext uri="{FF2B5EF4-FFF2-40B4-BE49-F238E27FC236}">
                <a16:creationId xmlns:a16="http://schemas.microsoft.com/office/drawing/2014/main" id="{D9BF7610-64F3-5867-438C-A10A43220342}"/>
              </a:ext>
              <a:ext uri="{C183D7F6-B498-43B3-948B-1728B52AA6E4}">
                <adec:decorative xmlns:adec="http://schemas.microsoft.com/office/drawing/2017/decorative" val="1"/>
              </a:ext>
            </a:extLst>
          </p:cNvPr>
          <p:cNvCxnSpPr>
            <a:cxnSpLocks/>
            <a:stCxn id="50" idx="6"/>
          </p:cNvCxnSpPr>
          <p:nvPr/>
        </p:nvCxnSpPr>
        <p:spPr>
          <a:xfrm flipV="1">
            <a:off x="4123982" y="1527493"/>
            <a:ext cx="100758" cy="4268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7" name="Straight Connector 346">
            <a:extLst>
              <a:ext uri="{FF2B5EF4-FFF2-40B4-BE49-F238E27FC236}">
                <a16:creationId xmlns:a16="http://schemas.microsoft.com/office/drawing/2014/main" id="{7EB4CE80-67D9-DF56-3168-5B06A87CABBD}"/>
              </a:ext>
            </a:extLst>
          </p:cNvPr>
          <p:cNvCxnSpPr>
            <a:cxnSpLocks/>
          </p:cNvCxnSpPr>
          <p:nvPr/>
        </p:nvCxnSpPr>
        <p:spPr bwMode="auto">
          <a:xfrm>
            <a:off x="4490588" y="267830"/>
            <a:ext cx="0" cy="630097"/>
          </a:xfrm>
          <a:prstGeom prst="line">
            <a:avLst/>
          </a:prstGeom>
          <a:ln>
            <a:prstDash val="dashDot"/>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65" name="Straight Connector 364">
            <a:extLst>
              <a:ext uri="{FF2B5EF4-FFF2-40B4-BE49-F238E27FC236}">
                <a16:creationId xmlns:a16="http://schemas.microsoft.com/office/drawing/2014/main" id="{2489DA30-1108-668D-B809-770F215EE909}"/>
              </a:ext>
            </a:extLst>
          </p:cNvPr>
          <p:cNvCxnSpPr>
            <a:cxnSpLocks/>
          </p:cNvCxnSpPr>
          <p:nvPr/>
        </p:nvCxnSpPr>
        <p:spPr bwMode="auto">
          <a:xfrm>
            <a:off x="3956882" y="242196"/>
            <a:ext cx="4396043" cy="20456"/>
          </a:xfrm>
          <a:prstGeom prst="line">
            <a:avLst/>
          </a:prstGeom>
          <a:ln>
            <a:prstDash val="dashDot"/>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81" name="Straight Connector 380">
            <a:extLst>
              <a:ext uri="{FF2B5EF4-FFF2-40B4-BE49-F238E27FC236}">
                <a16:creationId xmlns:a16="http://schemas.microsoft.com/office/drawing/2014/main" id="{85530CD7-4ED4-0D7E-04F0-A8E1BA90C7F8}"/>
              </a:ext>
            </a:extLst>
          </p:cNvPr>
          <p:cNvCxnSpPr>
            <a:cxnSpLocks/>
          </p:cNvCxnSpPr>
          <p:nvPr/>
        </p:nvCxnSpPr>
        <p:spPr bwMode="auto">
          <a:xfrm flipV="1">
            <a:off x="7849260" y="581298"/>
            <a:ext cx="0" cy="571185"/>
          </a:xfrm>
          <a:prstGeom prst="line">
            <a:avLst/>
          </a:prstGeom>
          <a:ln>
            <a:prstDash val="dashDot"/>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87" name="Straight Connector 386">
            <a:extLst>
              <a:ext uri="{FF2B5EF4-FFF2-40B4-BE49-F238E27FC236}">
                <a16:creationId xmlns:a16="http://schemas.microsoft.com/office/drawing/2014/main" id="{901C8A77-3D95-A909-C903-883B0122AF1F}"/>
              </a:ext>
            </a:extLst>
          </p:cNvPr>
          <p:cNvCxnSpPr>
            <a:cxnSpLocks/>
          </p:cNvCxnSpPr>
          <p:nvPr/>
        </p:nvCxnSpPr>
        <p:spPr bwMode="auto">
          <a:xfrm flipH="1">
            <a:off x="8163285" y="3946996"/>
            <a:ext cx="279888" cy="12424"/>
          </a:xfrm>
          <a:prstGeom prst="line">
            <a:avLst/>
          </a:prstGeom>
          <a:ln>
            <a:prstDash val="dashDot"/>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393" name="Text Placeholder 21">
            <a:extLst>
              <a:ext uri="{FF2B5EF4-FFF2-40B4-BE49-F238E27FC236}">
                <a16:creationId xmlns:a16="http://schemas.microsoft.com/office/drawing/2014/main" id="{07DB4C3A-B527-12D2-955A-0C95E6E0A413}"/>
              </a:ext>
            </a:extLst>
          </p:cNvPr>
          <p:cNvSpPr txBox="1">
            <a:spLocks/>
          </p:cNvSpPr>
          <p:nvPr/>
        </p:nvSpPr>
        <p:spPr bwMode="auto">
          <a:xfrm>
            <a:off x="1860272" y="1283416"/>
            <a:ext cx="774804" cy="764009"/>
          </a:xfrm>
          <a:prstGeom prst="ellipse">
            <a:avLst/>
          </a:prstGeom>
          <a:solidFill>
            <a:schemeClr val="tx2">
              <a:lumMod val="20000"/>
              <a:lumOff val="80000"/>
            </a:schemeClr>
          </a:solidFill>
          <a:ln w="9525">
            <a:noFill/>
            <a:miter lim="800000"/>
            <a:headEnd/>
            <a:tailEnd/>
          </a:ln>
        </p:spPr>
        <p:txBody>
          <a:bodyPr vert="horz" wrap="square" lIns="0" tIns="45720" rIns="0" bIns="46038" numCol="1" anchor="t" anchorCtr="0" compatLnSpc="1">
            <a:prstTxWarp prst="textNoShape">
              <a:avLst/>
            </a:prstTxWarp>
            <a:noAutofit/>
          </a:bodyPr>
          <a:lstStyle>
            <a:lvl1pPr marL="0" indent="0" algn="ctr" rtl="0" eaLnBrk="0" fontAlgn="base" hangingPunct="0">
              <a:lnSpc>
                <a:spcPct val="120000"/>
              </a:lnSpc>
              <a:spcBef>
                <a:spcPct val="20000"/>
              </a:spcBef>
              <a:spcAft>
                <a:spcPct val="0"/>
              </a:spcAft>
              <a:buNone/>
              <a:defRPr kumimoji="1" lang="en-US" sz="675" b="1">
                <a:solidFill>
                  <a:schemeClr val="tx1"/>
                </a:solidFill>
                <a:latin typeface="+mn-lt"/>
                <a:ea typeface="+mn-ea"/>
                <a:cs typeface="Calibri" pitchFamily="34" charset="0"/>
              </a:defRPr>
            </a:lvl1pPr>
            <a:lvl2pPr marL="742950" indent="-285750" algn="l" rtl="0" eaLnBrk="0" fontAlgn="base" hangingPunct="0">
              <a:lnSpc>
                <a:spcPct val="120000"/>
              </a:lnSpc>
              <a:spcBef>
                <a:spcPct val="20000"/>
              </a:spcBef>
              <a:spcAft>
                <a:spcPct val="0"/>
              </a:spcAft>
              <a:buChar char="–"/>
              <a:defRPr kumimoji="1" sz="1600">
                <a:solidFill>
                  <a:schemeClr val="tx1"/>
                </a:solidFill>
                <a:latin typeface="Calibri" pitchFamily="34" charset="0"/>
                <a:cs typeface="Calibri" pitchFamily="34" charset="0"/>
              </a:defRPr>
            </a:lvl2pPr>
            <a:lvl3pPr marL="1143000" indent="-228600" algn="l" rtl="0" eaLnBrk="0" fontAlgn="base" hangingPunct="0">
              <a:lnSpc>
                <a:spcPct val="120000"/>
              </a:lnSpc>
              <a:spcBef>
                <a:spcPct val="20000"/>
              </a:spcBef>
              <a:spcAft>
                <a:spcPct val="0"/>
              </a:spcAft>
              <a:buChar char="•"/>
              <a:defRPr kumimoji="1" sz="1400">
                <a:solidFill>
                  <a:schemeClr val="tx1"/>
                </a:solidFill>
                <a:latin typeface="Calibri" pitchFamily="34" charset="0"/>
                <a:cs typeface="Calibri" pitchFamily="34" charset="0"/>
              </a:defRPr>
            </a:lvl3pPr>
            <a:lvl4pPr marL="1600200" indent="-228600" algn="l" rtl="0" eaLnBrk="0" fontAlgn="base" hangingPunct="0">
              <a:lnSpc>
                <a:spcPct val="120000"/>
              </a:lnSpc>
              <a:spcBef>
                <a:spcPct val="20000"/>
              </a:spcBef>
              <a:spcAft>
                <a:spcPct val="0"/>
              </a:spcAft>
              <a:buChar char="–"/>
              <a:defRPr kumimoji="1" sz="1400">
                <a:solidFill>
                  <a:schemeClr val="tx1"/>
                </a:solidFill>
                <a:latin typeface="Calibri" pitchFamily="34" charset="0"/>
                <a:cs typeface="Calibri" pitchFamily="34" charset="0"/>
              </a:defRPr>
            </a:lvl4pPr>
            <a:lvl5pPr marL="2057400" indent="-228600" algn="l" rtl="0" eaLnBrk="0" fontAlgn="base" hangingPunct="0">
              <a:lnSpc>
                <a:spcPct val="120000"/>
              </a:lnSpc>
              <a:spcBef>
                <a:spcPct val="20000"/>
              </a:spcBef>
              <a:spcAft>
                <a:spcPct val="0"/>
              </a:spcAft>
              <a:buChar char="•"/>
              <a:defRPr kumimoji="1" sz="1400">
                <a:solidFill>
                  <a:schemeClr val="tx1"/>
                </a:solidFill>
                <a:latin typeface="Calibri" pitchFamily="34" charset="0"/>
                <a:cs typeface="Calibri" pitchFamily="34" charset="0"/>
              </a:defRPr>
            </a:lvl5pPr>
            <a:lvl6pPr marL="2514600" indent="-228600" algn="l" rtl="0" eaLnBrk="0" fontAlgn="base" hangingPunct="0">
              <a:spcBef>
                <a:spcPct val="20000"/>
              </a:spcBef>
              <a:spcAft>
                <a:spcPct val="0"/>
              </a:spcAft>
              <a:buChar char="•"/>
              <a:defRPr kumimoji="1" sz="1600">
                <a:solidFill>
                  <a:schemeClr val="tx1"/>
                </a:solidFill>
                <a:latin typeface="+mn-lt"/>
              </a:defRPr>
            </a:lvl6pPr>
            <a:lvl7pPr marL="2971800" indent="-228600" algn="l" rtl="0" eaLnBrk="0" fontAlgn="base" hangingPunct="0">
              <a:spcBef>
                <a:spcPct val="20000"/>
              </a:spcBef>
              <a:spcAft>
                <a:spcPct val="0"/>
              </a:spcAft>
              <a:buChar char="•"/>
              <a:defRPr kumimoji="1" sz="1600">
                <a:solidFill>
                  <a:schemeClr val="tx1"/>
                </a:solidFill>
                <a:latin typeface="+mn-lt"/>
              </a:defRPr>
            </a:lvl7pPr>
            <a:lvl8pPr marL="3429000" indent="-228600" algn="l" rtl="0" eaLnBrk="0" fontAlgn="base" hangingPunct="0">
              <a:spcBef>
                <a:spcPct val="20000"/>
              </a:spcBef>
              <a:spcAft>
                <a:spcPct val="0"/>
              </a:spcAft>
              <a:buChar char="•"/>
              <a:defRPr kumimoji="1" sz="1600">
                <a:solidFill>
                  <a:schemeClr val="tx1"/>
                </a:solidFill>
                <a:latin typeface="+mn-lt"/>
              </a:defRPr>
            </a:lvl8pPr>
            <a:lvl9pPr marL="3886200" indent="-228600" algn="l" rtl="0" eaLnBrk="0" fontAlgn="base" hangingPunct="0">
              <a:spcBef>
                <a:spcPct val="20000"/>
              </a:spcBef>
              <a:spcAft>
                <a:spcPct val="0"/>
              </a:spcAft>
              <a:buChar char="•"/>
              <a:defRPr kumimoji="1" sz="1600">
                <a:solidFill>
                  <a:schemeClr val="tx1"/>
                </a:solidFill>
                <a:latin typeface="+mn-lt"/>
              </a:defRPr>
            </a:lvl9pPr>
          </a:lstStyle>
          <a:p>
            <a:r>
              <a:rPr lang="en-US" sz="800" b="0" kern="0" dirty="0">
                <a:cs typeface="Calibri"/>
              </a:rPr>
              <a:t>PPOD Knowledge Graph</a:t>
            </a:r>
            <a:endParaRPr lang="en-US" sz="800" kern="0" dirty="0">
              <a:cs typeface="Calibri"/>
            </a:endParaRPr>
          </a:p>
        </p:txBody>
      </p:sp>
      <p:cxnSp>
        <p:nvCxnSpPr>
          <p:cNvPr id="395" name="Straight Connector 394">
            <a:extLst>
              <a:ext uri="{FF2B5EF4-FFF2-40B4-BE49-F238E27FC236}">
                <a16:creationId xmlns:a16="http://schemas.microsoft.com/office/drawing/2014/main" id="{37361505-4AE0-E557-AE11-555BAC6B8B7A}"/>
              </a:ext>
            </a:extLst>
          </p:cNvPr>
          <p:cNvCxnSpPr>
            <a:cxnSpLocks/>
          </p:cNvCxnSpPr>
          <p:nvPr/>
        </p:nvCxnSpPr>
        <p:spPr bwMode="auto">
          <a:xfrm flipH="1" flipV="1">
            <a:off x="2990189" y="873771"/>
            <a:ext cx="590668" cy="4166"/>
          </a:xfrm>
          <a:prstGeom prst="line">
            <a:avLst/>
          </a:prstGeom>
          <a:ln>
            <a:prstDash val="dashDot"/>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 name="Straight Connector 1">
            <a:extLst>
              <a:ext uri="{FF2B5EF4-FFF2-40B4-BE49-F238E27FC236}">
                <a16:creationId xmlns:a16="http://schemas.microsoft.com/office/drawing/2014/main" id="{F616FC30-81C0-E03B-E7BA-E0BC3B6C9D49}"/>
              </a:ext>
            </a:extLst>
          </p:cNvPr>
          <p:cNvCxnSpPr>
            <a:cxnSpLocks/>
          </p:cNvCxnSpPr>
          <p:nvPr/>
        </p:nvCxnSpPr>
        <p:spPr bwMode="auto">
          <a:xfrm flipH="1">
            <a:off x="8697513" y="2046135"/>
            <a:ext cx="68683" cy="2"/>
          </a:xfrm>
          <a:prstGeom prst="line">
            <a:avLst/>
          </a:prstGeom>
          <a:ln>
            <a:prstDash val="dashDot"/>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4" name="TextBox 3">
            <a:extLst>
              <a:ext uri="{FF2B5EF4-FFF2-40B4-BE49-F238E27FC236}">
                <a16:creationId xmlns:a16="http://schemas.microsoft.com/office/drawing/2014/main" id="{92757F17-2942-3B69-E35B-865575E350AD}"/>
              </a:ext>
            </a:extLst>
          </p:cNvPr>
          <p:cNvSpPr txBox="1"/>
          <p:nvPr/>
        </p:nvSpPr>
        <p:spPr bwMode="auto">
          <a:xfrm>
            <a:off x="50938" y="678344"/>
            <a:ext cx="1308238" cy="1909433"/>
          </a:xfrm>
          <a:prstGeom prst="rect">
            <a:avLst/>
          </a:prstGeom>
          <a:solidFill>
            <a:schemeClr val="accent3">
              <a:lumMod val="20000"/>
              <a:lumOff val="80000"/>
            </a:schemeClr>
          </a:solidFill>
          <a:ln w="12700" cap="sq">
            <a:noFill/>
            <a:miter lim="800000"/>
            <a:headEnd type="none" w="sm" len="sm"/>
            <a:tailEnd type="none" w="sm" len="sm"/>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eaLnBrk="0" hangingPunct="0">
              <a:lnSpc>
                <a:spcPct val="120000"/>
              </a:lnSpc>
            </a:pPr>
            <a:r>
              <a:rPr lang="en-US" sz="900" dirty="0">
                <a:latin typeface="+mj-lt"/>
                <a:cs typeface="Arial"/>
              </a:rPr>
              <a:t>GitHub Metrics​</a:t>
            </a:r>
            <a:endParaRPr lang="en-US" sz="900" dirty="0">
              <a:latin typeface="+mj-lt"/>
              <a:ea typeface="Calibri"/>
              <a:cs typeface="Arial"/>
            </a:endParaRPr>
          </a:p>
          <a:p>
            <a:pPr marL="171450" lvl="1" indent="-171450" eaLnBrk="0" hangingPunct="0">
              <a:lnSpc>
                <a:spcPct val="120000"/>
              </a:lnSpc>
              <a:buFont typeface="Arial"/>
              <a:buChar char="•"/>
            </a:pPr>
            <a:r>
              <a:rPr lang="en-US" sz="900" b="0" dirty="0">
                <a:latin typeface="+mj-lt"/>
                <a:cs typeface="Arial"/>
              </a:rPr>
              <a:t>1,567 Total Clones​</a:t>
            </a:r>
            <a:endParaRPr lang="en-US" sz="900" b="0" dirty="0">
              <a:latin typeface="+mj-lt"/>
              <a:ea typeface="Calibri"/>
              <a:cs typeface="Arial"/>
            </a:endParaRPr>
          </a:p>
          <a:p>
            <a:pPr marL="171450" lvl="1" indent="-171450" eaLnBrk="0" hangingPunct="0">
              <a:lnSpc>
                <a:spcPct val="120000"/>
              </a:lnSpc>
              <a:buFont typeface="Arial"/>
              <a:buChar char="•"/>
            </a:pPr>
            <a:r>
              <a:rPr lang="en-US" sz="900" b="0" dirty="0">
                <a:latin typeface="+mj-lt"/>
                <a:cs typeface="Arial"/>
              </a:rPr>
              <a:t>9,192 Total Views​</a:t>
            </a:r>
            <a:endParaRPr lang="en-US" sz="900" b="0" dirty="0">
              <a:latin typeface="+mj-lt"/>
              <a:ea typeface="Calibri"/>
              <a:cs typeface="Arial"/>
            </a:endParaRPr>
          </a:p>
          <a:p>
            <a:pPr eaLnBrk="0" hangingPunct="0">
              <a:lnSpc>
                <a:spcPct val="120000"/>
              </a:lnSpc>
            </a:pPr>
            <a:endParaRPr lang="en-US" sz="900" dirty="0">
              <a:latin typeface="+mj-lt"/>
              <a:cs typeface="Arial"/>
            </a:endParaRPr>
          </a:p>
          <a:p>
            <a:pPr>
              <a:lnSpc>
                <a:spcPct val="120000"/>
              </a:lnSpc>
            </a:pPr>
            <a:r>
              <a:rPr lang="en-US" sz="900" dirty="0">
                <a:latin typeface="+mj-lt"/>
                <a:cs typeface="Arial"/>
              </a:rPr>
              <a:t>PyPI </a:t>
            </a:r>
            <a:endParaRPr lang="en-US" sz="900" dirty="0">
              <a:latin typeface="+mj-lt"/>
              <a:ea typeface="Calibri"/>
              <a:cs typeface="Arial"/>
            </a:endParaRPr>
          </a:p>
          <a:p>
            <a:pPr marL="171450" lvl="1" indent="-171450" eaLnBrk="0" hangingPunct="0">
              <a:lnSpc>
                <a:spcPct val="120000"/>
              </a:lnSpc>
              <a:buFont typeface="Arial"/>
              <a:buChar char="•"/>
            </a:pPr>
            <a:r>
              <a:rPr lang="en-US" sz="900" b="0" dirty="0">
                <a:latin typeface="+mj-lt"/>
                <a:cs typeface="Arial"/>
              </a:rPr>
              <a:t>4 Python Packages​</a:t>
            </a:r>
            <a:endParaRPr lang="en-US" sz="900" b="0" dirty="0">
              <a:latin typeface="+mj-lt"/>
              <a:ea typeface="Calibri"/>
              <a:cs typeface="Arial"/>
            </a:endParaRPr>
          </a:p>
          <a:p>
            <a:pPr eaLnBrk="0" hangingPunct="0">
              <a:lnSpc>
                <a:spcPct val="120000"/>
              </a:lnSpc>
            </a:pPr>
            <a:endParaRPr lang="en-US" sz="900" dirty="0">
              <a:latin typeface="+mj-lt"/>
              <a:cs typeface="Arial"/>
            </a:endParaRPr>
          </a:p>
          <a:p>
            <a:pPr>
              <a:lnSpc>
                <a:spcPct val="120000"/>
              </a:lnSpc>
            </a:pPr>
            <a:r>
              <a:rPr lang="en-US" sz="900" dirty="0">
                <a:latin typeface="+mj-lt"/>
                <a:cs typeface="Arial"/>
              </a:rPr>
              <a:t>958 Docker Container </a:t>
            </a:r>
            <a:endParaRPr lang="en-US" sz="900" dirty="0">
              <a:latin typeface="+mj-lt"/>
              <a:ea typeface="Calibri"/>
              <a:cs typeface="Arial"/>
            </a:endParaRPr>
          </a:p>
          <a:p>
            <a:pPr>
              <a:lnSpc>
                <a:spcPct val="120000"/>
              </a:lnSpc>
            </a:pPr>
            <a:r>
              <a:rPr lang="en-US" sz="900" dirty="0">
                <a:latin typeface="+mj-lt"/>
                <a:cs typeface="Arial"/>
              </a:rPr>
              <a:t>Downloads​</a:t>
            </a:r>
            <a:endParaRPr lang="en-US" sz="900" dirty="0">
              <a:latin typeface="+mj-lt"/>
              <a:ea typeface="Calibri"/>
              <a:cs typeface="Arial"/>
            </a:endParaRPr>
          </a:p>
          <a:p>
            <a:pPr marL="171450" lvl="1" indent="-171450" eaLnBrk="0" hangingPunct="0">
              <a:lnSpc>
                <a:spcPct val="120000"/>
              </a:lnSpc>
              <a:buFont typeface="Arial"/>
              <a:buChar char="•"/>
            </a:pPr>
            <a:r>
              <a:rPr lang="en-US" sz="900" b="0" dirty="0">
                <a:latin typeface="+mj-lt"/>
                <a:cs typeface="Arial"/>
              </a:rPr>
              <a:t>7 Docker Containers </a:t>
            </a:r>
            <a:endParaRPr lang="en-US" sz="900" b="0" dirty="0">
              <a:latin typeface="+mj-lt"/>
              <a:ea typeface="Calibri"/>
              <a:cs typeface="Arial"/>
            </a:endParaRPr>
          </a:p>
        </p:txBody>
      </p:sp>
    </p:spTree>
    <p:extLst>
      <p:ext uri="{BB962C8B-B14F-4D97-AF65-F5344CB8AC3E}">
        <p14:creationId xmlns:p14="http://schemas.microsoft.com/office/powerpoint/2010/main" val="260337007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E91AD0-2571-553D-9277-EB9AF8001D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E3E467-0AC3-84DF-0FAE-163B32782715}"/>
              </a:ext>
            </a:extLst>
          </p:cNvPr>
          <p:cNvSpPr>
            <a:spLocks noGrp="1"/>
          </p:cNvSpPr>
          <p:nvPr>
            <p:ph type="title"/>
          </p:nvPr>
        </p:nvSpPr>
        <p:spPr>
          <a:xfrm>
            <a:off x="183925" y="154188"/>
            <a:ext cx="8862332" cy="539616"/>
          </a:xfrm>
        </p:spPr>
        <p:txBody>
          <a:bodyPr>
            <a:normAutofit fontScale="90000"/>
          </a:bodyPr>
          <a:lstStyle/>
          <a:p>
            <a:r>
              <a:rPr lang="en-US" dirty="0"/>
              <a:t>Goal: Towards Designing End-to-end Digital Agriculture CI Solutions and make these available as Services for various Stakeholders</a:t>
            </a:r>
          </a:p>
        </p:txBody>
      </p:sp>
      <p:graphicFrame>
        <p:nvGraphicFramePr>
          <p:cNvPr id="34" name="Diagram 33">
            <a:extLst>
              <a:ext uri="{FF2B5EF4-FFF2-40B4-BE49-F238E27FC236}">
                <a16:creationId xmlns:a16="http://schemas.microsoft.com/office/drawing/2014/main" id="{1BF630BE-BE99-79D2-2220-ACAC6308349B}"/>
              </a:ext>
            </a:extLst>
          </p:cNvPr>
          <p:cNvGraphicFramePr/>
          <p:nvPr/>
        </p:nvGraphicFramePr>
        <p:xfrm>
          <a:off x="1298864" y="745435"/>
          <a:ext cx="6546273" cy="40592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8" name="TextBox 37">
            <a:extLst>
              <a:ext uri="{FF2B5EF4-FFF2-40B4-BE49-F238E27FC236}">
                <a16:creationId xmlns:a16="http://schemas.microsoft.com/office/drawing/2014/main" id="{5874419B-98E7-A330-5D91-6720725E49DB}"/>
              </a:ext>
            </a:extLst>
          </p:cNvPr>
          <p:cNvSpPr txBox="1"/>
          <p:nvPr/>
        </p:nvSpPr>
        <p:spPr>
          <a:xfrm>
            <a:off x="2924532" y="1274016"/>
            <a:ext cx="3381118" cy="375616"/>
          </a:xfrm>
          <a:prstGeom prst="rect">
            <a:avLst/>
          </a:prstGeom>
          <a:noFill/>
        </p:spPr>
        <p:txBody>
          <a:bodyPr wrap="none" rtlCol="0">
            <a:spAutoFit/>
          </a:bodyPr>
          <a:lstStyle/>
          <a:p>
            <a:r>
              <a:rPr lang="en-US" sz="1841" dirty="0">
                <a:latin typeface="+mn-lt"/>
              </a:rPr>
              <a:t>Use-Inspired Cyberinfrastructure</a:t>
            </a:r>
          </a:p>
        </p:txBody>
      </p:sp>
      <p:sp>
        <p:nvSpPr>
          <p:cNvPr id="45" name="TextBox 44">
            <a:extLst>
              <a:ext uri="{FF2B5EF4-FFF2-40B4-BE49-F238E27FC236}">
                <a16:creationId xmlns:a16="http://schemas.microsoft.com/office/drawing/2014/main" id="{EC800541-8FBB-2578-268E-20DDF3748145}"/>
              </a:ext>
            </a:extLst>
          </p:cNvPr>
          <p:cNvSpPr txBox="1"/>
          <p:nvPr/>
        </p:nvSpPr>
        <p:spPr>
          <a:xfrm>
            <a:off x="2924532" y="4398066"/>
            <a:ext cx="3294936" cy="407163"/>
          </a:xfrm>
          <a:prstGeom prst="rect">
            <a:avLst/>
          </a:prstGeom>
          <a:noFill/>
        </p:spPr>
        <p:txBody>
          <a:bodyPr wrap="square" rtlCol="0">
            <a:spAutoFit/>
          </a:bodyPr>
          <a:lstStyle/>
          <a:p>
            <a:pPr algn="ctr"/>
            <a:r>
              <a:rPr lang="en-US" sz="1023" dirty="0">
                <a:latin typeface="+mn-lt"/>
              </a:rPr>
              <a:t>End-to-end software workflows that democratize </a:t>
            </a:r>
          </a:p>
          <a:p>
            <a:pPr algn="ctr"/>
            <a:r>
              <a:rPr lang="en-US" sz="1023" dirty="0">
                <a:latin typeface="+mn-lt"/>
              </a:rPr>
              <a:t>access, use, and benefits of AI-driven digital agriculture</a:t>
            </a:r>
          </a:p>
        </p:txBody>
      </p:sp>
    </p:spTree>
    <p:extLst>
      <p:ext uri="{BB962C8B-B14F-4D97-AF65-F5344CB8AC3E}">
        <p14:creationId xmlns:p14="http://schemas.microsoft.com/office/powerpoint/2010/main" val="7815702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ECDE3080-0129-E5EF-84EF-CC7F6CD054B3}"/>
              </a:ext>
            </a:extLst>
          </p:cNvPr>
          <p:cNvSpPr>
            <a:spLocks noGrp="1"/>
          </p:cNvSpPr>
          <p:nvPr>
            <p:ph type="title"/>
          </p:nvPr>
        </p:nvSpPr>
        <p:spPr>
          <a:xfrm>
            <a:off x="0" y="-7573"/>
            <a:ext cx="9144000" cy="579576"/>
          </a:xfrm>
        </p:spPr>
        <p:txBody>
          <a:bodyPr/>
          <a:lstStyle/>
          <a:p>
            <a:pPr algn="ctr"/>
            <a:r>
              <a:rPr lang="en-US" dirty="0"/>
              <a:t>Overview of ICICLE Workflow for Digital Agriculture</a:t>
            </a:r>
          </a:p>
        </p:txBody>
      </p:sp>
      <p:grpSp>
        <p:nvGrpSpPr>
          <p:cNvPr id="6" name="Group 5">
            <a:extLst>
              <a:ext uri="{FF2B5EF4-FFF2-40B4-BE49-F238E27FC236}">
                <a16:creationId xmlns:a16="http://schemas.microsoft.com/office/drawing/2014/main" id="{263DF782-C849-D64E-F14F-6628103840E9}"/>
              </a:ext>
            </a:extLst>
          </p:cNvPr>
          <p:cNvGrpSpPr/>
          <p:nvPr/>
        </p:nvGrpSpPr>
        <p:grpSpPr>
          <a:xfrm>
            <a:off x="195588" y="486434"/>
            <a:ext cx="8669936" cy="4657066"/>
            <a:chOff x="195588" y="486434"/>
            <a:chExt cx="8669936" cy="4657066"/>
          </a:xfrm>
        </p:grpSpPr>
        <p:cxnSp>
          <p:nvCxnSpPr>
            <p:cNvPr id="7" name="Connector: Elbow 6">
              <a:extLst>
                <a:ext uri="{FF2B5EF4-FFF2-40B4-BE49-F238E27FC236}">
                  <a16:creationId xmlns:a16="http://schemas.microsoft.com/office/drawing/2014/main" id="{0016712F-8FBC-D713-BA6A-F8AC285122D5}"/>
                </a:ext>
              </a:extLst>
            </p:cNvPr>
            <p:cNvCxnSpPr>
              <a:cxnSpLocks/>
              <a:stCxn id="21" idx="0"/>
            </p:cNvCxnSpPr>
            <p:nvPr/>
          </p:nvCxnSpPr>
          <p:spPr>
            <a:xfrm rot="16200000" flipV="1">
              <a:off x="810132" y="3297495"/>
              <a:ext cx="1444345" cy="231649"/>
            </a:xfrm>
            <a:prstGeom prst="bentConnector3">
              <a:avLst/>
            </a:prstGeom>
            <a:noFill/>
            <a:ln w="6350" cap="flat" cmpd="sng" algn="ctr">
              <a:solidFill>
                <a:sysClr val="windowText" lastClr="000000"/>
              </a:solidFill>
              <a:prstDash val="solid"/>
              <a:miter lim="800000"/>
            </a:ln>
            <a:effectLst/>
          </p:spPr>
        </p:cxnSp>
        <p:cxnSp>
          <p:nvCxnSpPr>
            <p:cNvPr id="8" name="Connector: Elbow 7">
              <a:extLst>
                <a:ext uri="{FF2B5EF4-FFF2-40B4-BE49-F238E27FC236}">
                  <a16:creationId xmlns:a16="http://schemas.microsoft.com/office/drawing/2014/main" id="{F5477E0E-8833-DE13-93C5-7F9355D66D33}"/>
                </a:ext>
              </a:extLst>
            </p:cNvPr>
            <p:cNvCxnSpPr>
              <a:cxnSpLocks/>
              <a:stCxn id="41" idx="0"/>
            </p:cNvCxnSpPr>
            <p:nvPr/>
          </p:nvCxnSpPr>
          <p:spPr>
            <a:xfrm rot="16200000" flipV="1">
              <a:off x="3457813" y="3021963"/>
              <a:ext cx="2024627" cy="202432"/>
            </a:xfrm>
            <a:prstGeom prst="bentConnector3">
              <a:avLst>
                <a:gd name="adj1" fmla="val 59246"/>
              </a:avLst>
            </a:prstGeom>
            <a:noFill/>
            <a:ln w="6350" cap="flat" cmpd="sng" algn="ctr">
              <a:solidFill>
                <a:sysClr val="windowText" lastClr="000000"/>
              </a:solidFill>
              <a:prstDash val="solid"/>
              <a:miter lim="800000"/>
            </a:ln>
            <a:effectLst/>
          </p:spPr>
        </p:cxnSp>
        <p:cxnSp>
          <p:nvCxnSpPr>
            <p:cNvPr id="9" name="Connector: Elbow 8">
              <a:extLst>
                <a:ext uri="{FF2B5EF4-FFF2-40B4-BE49-F238E27FC236}">
                  <a16:creationId xmlns:a16="http://schemas.microsoft.com/office/drawing/2014/main" id="{8F55B724-EBAF-A71E-6248-AC9F81F8F233}"/>
                </a:ext>
              </a:extLst>
            </p:cNvPr>
            <p:cNvCxnSpPr>
              <a:cxnSpLocks/>
              <a:stCxn id="47" idx="0"/>
            </p:cNvCxnSpPr>
            <p:nvPr/>
          </p:nvCxnSpPr>
          <p:spPr>
            <a:xfrm rot="5400000" flipH="1" flipV="1">
              <a:off x="4986969" y="3110094"/>
              <a:ext cx="1906549" cy="144249"/>
            </a:xfrm>
            <a:prstGeom prst="bentConnector3">
              <a:avLst>
                <a:gd name="adj1" fmla="val 36027"/>
              </a:avLst>
            </a:prstGeom>
            <a:noFill/>
            <a:ln w="6350" cap="flat" cmpd="sng" algn="ctr">
              <a:solidFill>
                <a:sysClr val="windowText" lastClr="000000"/>
              </a:solidFill>
              <a:prstDash val="solid"/>
              <a:miter lim="800000"/>
            </a:ln>
            <a:effectLst/>
          </p:spPr>
        </p:cxnSp>
        <p:cxnSp>
          <p:nvCxnSpPr>
            <p:cNvPr id="10" name="Connector: Elbow 9">
              <a:extLst>
                <a:ext uri="{FF2B5EF4-FFF2-40B4-BE49-F238E27FC236}">
                  <a16:creationId xmlns:a16="http://schemas.microsoft.com/office/drawing/2014/main" id="{4A9232D0-876E-903C-FEC7-E18C2BEB38DA}"/>
                </a:ext>
              </a:extLst>
            </p:cNvPr>
            <p:cNvCxnSpPr>
              <a:cxnSpLocks/>
              <a:stCxn id="58" idx="0"/>
            </p:cNvCxnSpPr>
            <p:nvPr/>
          </p:nvCxnSpPr>
          <p:spPr>
            <a:xfrm rot="16200000" flipV="1">
              <a:off x="6704229" y="3029165"/>
              <a:ext cx="2132740" cy="79914"/>
            </a:xfrm>
            <a:prstGeom prst="bentConnector3">
              <a:avLst>
                <a:gd name="adj1" fmla="val 50000"/>
              </a:avLst>
            </a:prstGeom>
            <a:noFill/>
            <a:ln w="6350" cap="flat" cmpd="sng" algn="ctr">
              <a:solidFill>
                <a:sysClr val="windowText" lastClr="000000"/>
              </a:solidFill>
              <a:prstDash val="solid"/>
              <a:miter lim="800000"/>
            </a:ln>
            <a:effectLst/>
          </p:spPr>
        </p:cxnSp>
        <p:cxnSp>
          <p:nvCxnSpPr>
            <p:cNvPr id="11" name="Connector: Elbow 10">
              <a:extLst>
                <a:ext uri="{FF2B5EF4-FFF2-40B4-BE49-F238E27FC236}">
                  <a16:creationId xmlns:a16="http://schemas.microsoft.com/office/drawing/2014/main" id="{3394477C-5736-DDD0-618E-7E5D8C7D0681}"/>
                </a:ext>
              </a:extLst>
            </p:cNvPr>
            <p:cNvCxnSpPr>
              <a:cxnSpLocks/>
              <a:stCxn id="36" idx="0"/>
              <a:endCxn id="77" idx="2"/>
            </p:cNvCxnSpPr>
            <p:nvPr/>
          </p:nvCxnSpPr>
          <p:spPr>
            <a:xfrm rot="5400000" flipH="1" flipV="1">
              <a:off x="2061789" y="2387138"/>
              <a:ext cx="3325279" cy="171431"/>
            </a:xfrm>
            <a:prstGeom prst="bentConnector3">
              <a:avLst/>
            </a:prstGeom>
            <a:noFill/>
            <a:ln w="6350" cap="flat" cmpd="sng" algn="ctr">
              <a:solidFill>
                <a:sysClr val="windowText" lastClr="000000"/>
              </a:solidFill>
              <a:prstDash val="solid"/>
              <a:miter lim="800000"/>
            </a:ln>
            <a:effectLst/>
          </p:spPr>
        </p:cxnSp>
        <p:cxnSp>
          <p:nvCxnSpPr>
            <p:cNvPr id="12" name="Connector: Elbow 11">
              <a:extLst>
                <a:ext uri="{FF2B5EF4-FFF2-40B4-BE49-F238E27FC236}">
                  <a16:creationId xmlns:a16="http://schemas.microsoft.com/office/drawing/2014/main" id="{8401DC50-D889-7F81-21BA-B7A08A3630EE}"/>
                </a:ext>
              </a:extLst>
            </p:cNvPr>
            <p:cNvCxnSpPr>
              <a:cxnSpLocks/>
              <a:stCxn id="51" idx="0"/>
              <a:endCxn id="91" idx="2"/>
            </p:cNvCxnSpPr>
            <p:nvPr/>
          </p:nvCxnSpPr>
          <p:spPr>
            <a:xfrm rot="16200000" flipV="1">
              <a:off x="5050027" y="2705715"/>
              <a:ext cx="2819755" cy="39800"/>
            </a:xfrm>
            <a:prstGeom prst="bentConnector3">
              <a:avLst>
                <a:gd name="adj1" fmla="val 49489"/>
              </a:avLst>
            </a:prstGeom>
            <a:noFill/>
            <a:ln w="6350" cap="flat" cmpd="sng" algn="ctr">
              <a:solidFill>
                <a:sysClr val="windowText" lastClr="000000"/>
              </a:solidFill>
              <a:prstDash val="solid"/>
              <a:miter lim="800000"/>
            </a:ln>
            <a:effectLst/>
          </p:spPr>
        </p:cxnSp>
        <p:cxnSp>
          <p:nvCxnSpPr>
            <p:cNvPr id="13" name="Connector: Elbow 12">
              <a:extLst>
                <a:ext uri="{FF2B5EF4-FFF2-40B4-BE49-F238E27FC236}">
                  <a16:creationId xmlns:a16="http://schemas.microsoft.com/office/drawing/2014/main" id="{E787C4E9-C166-D6B2-7F71-212BA8A330D9}"/>
                </a:ext>
              </a:extLst>
            </p:cNvPr>
            <p:cNvCxnSpPr>
              <a:cxnSpLocks/>
              <a:stCxn id="50" idx="0"/>
            </p:cNvCxnSpPr>
            <p:nvPr/>
          </p:nvCxnSpPr>
          <p:spPr>
            <a:xfrm rot="5400000" flipH="1" flipV="1">
              <a:off x="5028357" y="2864219"/>
              <a:ext cx="2414528" cy="128019"/>
            </a:xfrm>
            <a:prstGeom prst="bentConnector3">
              <a:avLst>
                <a:gd name="adj1" fmla="val 57455"/>
              </a:avLst>
            </a:prstGeom>
            <a:noFill/>
            <a:ln w="6350" cap="flat" cmpd="sng" algn="ctr">
              <a:solidFill>
                <a:sysClr val="windowText" lastClr="000000"/>
              </a:solidFill>
              <a:prstDash val="solid"/>
              <a:miter lim="800000"/>
            </a:ln>
            <a:effectLst/>
          </p:spPr>
        </p:cxnSp>
        <p:sp>
          <p:nvSpPr>
            <p:cNvPr id="14" name="TextBox 13">
              <a:extLst>
                <a:ext uri="{FF2B5EF4-FFF2-40B4-BE49-F238E27FC236}">
                  <a16:creationId xmlns:a16="http://schemas.microsoft.com/office/drawing/2014/main" id="{2ED1AC3F-05C5-D6DD-185F-7C005A23E8F5}"/>
                </a:ext>
              </a:extLst>
            </p:cNvPr>
            <p:cNvSpPr txBox="1"/>
            <p:nvPr/>
          </p:nvSpPr>
          <p:spPr>
            <a:xfrm>
              <a:off x="1087379" y="4436827"/>
              <a:ext cx="1544062" cy="417840"/>
            </a:xfrm>
            <a:prstGeom prst="rect">
              <a:avLst/>
            </a:prstGeom>
            <a:noFill/>
          </p:spPr>
          <p:txBody>
            <a:bodyPr wrap="square" lIns="0" tIns="0" rIns="0" bIns="0" rtlCol="0" anchor="ct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6969"/>
                  </a:solidFill>
                  <a:effectLst/>
                  <a:uLnTx/>
                  <a:uFillTx/>
                  <a:latin typeface="Trebuchet MS"/>
                  <a:ea typeface="+mn-ea"/>
                  <a:cs typeface="+mn-cs"/>
                </a:rPr>
                <a:t>Data Collection and Preprocessing</a:t>
              </a:r>
            </a:p>
          </p:txBody>
        </p:sp>
        <p:sp>
          <p:nvSpPr>
            <p:cNvPr id="15" name="TextBox 14">
              <a:extLst>
                <a:ext uri="{FF2B5EF4-FFF2-40B4-BE49-F238E27FC236}">
                  <a16:creationId xmlns:a16="http://schemas.microsoft.com/office/drawing/2014/main" id="{BB6B10DA-5262-B083-BD6C-F96A2260DE8D}"/>
                </a:ext>
              </a:extLst>
            </p:cNvPr>
            <p:cNvSpPr txBox="1"/>
            <p:nvPr/>
          </p:nvSpPr>
          <p:spPr>
            <a:xfrm>
              <a:off x="3100874" y="4484610"/>
              <a:ext cx="1646060" cy="266348"/>
            </a:xfrm>
            <a:prstGeom prst="rect">
              <a:avLst/>
            </a:prstGeom>
            <a:noFill/>
          </p:spPr>
          <p:txBody>
            <a:bodyPr wrap="square" lIns="0" tIns="0" rIns="0" bIns="0" rtlCol="0" anchor="ct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C000"/>
                  </a:solidFill>
                  <a:effectLst/>
                  <a:uLnTx/>
                  <a:uFillTx/>
                  <a:latin typeface="Trebuchet MS"/>
                  <a:ea typeface="+mn-ea"/>
                  <a:cs typeface="+mn-cs"/>
                </a:rPr>
                <a:t>Model Training</a:t>
              </a:r>
            </a:p>
          </p:txBody>
        </p:sp>
        <p:sp>
          <p:nvSpPr>
            <p:cNvPr id="16" name="Arrow: Pentagon 15">
              <a:extLst>
                <a:ext uri="{FF2B5EF4-FFF2-40B4-BE49-F238E27FC236}">
                  <a16:creationId xmlns:a16="http://schemas.microsoft.com/office/drawing/2014/main" id="{51E0B613-E96F-EDD8-004B-6DB372538418}"/>
                </a:ext>
              </a:extLst>
            </p:cNvPr>
            <p:cNvSpPr/>
            <p:nvPr/>
          </p:nvSpPr>
          <p:spPr>
            <a:xfrm>
              <a:off x="1126015" y="4109670"/>
              <a:ext cx="1466791" cy="323779"/>
            </a:xfrm>
            <a:prstGeom prst="homePlate">
              <a:avLst/>
            </a:prstGeom>
            <a:solidFill>
              <a:srgbClr val="FFBDBD"/>
            </a:solidFill>
            <a:ln w="12700" cap="flat" cmpd="sng" algn="ctr">
              <a:solidFill>
                <a:srgbClr val="12A0B2">
                  <a:shade val="15000"/>
                </a:srgbClr>
              </a:solidFill>
              <a:prstDash val="solid"/>
              <a:miter lim="800000"/>
            </a:ln>
            <a:effectLst/>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17" name="Oval 16">
              <a:extLst>
                <a:ext uri="{FF2B5EF4-FFF2-40B4-BE49-F238E27FC236}">
                  <a16:creationId xmlns:a16="http://schemas.microsoft.com/office/drawing/2014/main" id="{9B3F92DB-CB8F-C9DF-334A-4AB52544A7E8}"/>
                </a:ext>
              </a:extLst>
            </p:cNvPr>
            <p:cNvSpPr/>
            <p:nvPr/>
          </p:nvSpPr>
          <p:spPr>
            <a:xfrm>
              <a:off x="1514552" y="4135066"/>
              <a:ext cx="274320" cy="274320"/>
            </a:xfrm>
            <a:prstGeom prst="ellipse">
              <a:avLst/>
            </a:prstGeom>
            <a:solidFill>
              <a:sysClr val="windowText" lastClr="000000">
                <a:lumMod val="75000"/>
                <a:lumOff val="25000"/>
              </a:sysClr>
            </a:solidFill>
            <a:ln w="12700" cap="flat" cmpd="sng" algn="ctr">
              <a:noFill/>
              <a:prstDash val="solid"/>
              <a:miter lim="800000"/>
            </a:ln>
            <a:effectLst/>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19" name="Oval 18">
              <a:extLst>
                <a:ext uri="{FF2B5EF4-FFF2-40B4-BE49-F238E27FC236}">
                  <a16:creationId xmlns:a16="http://schemas.microsoft.com/office/drawing/2014/main" id="{7922E380-0DA3-B208-15D2-D267F52D5F76}"/>
                </a:ext>
              </a:extLst>
            </p:cNvPr>
            <p:cNvSpPr/>
            <p:nvPr/>
          </p:nvSpPr>
          <p:spPr>
            <a:xfrm>
              <a:off x="1207475" y="4135066"/>
              <a:ext cx="274320" cy="274320"/>
            </a:xfrm>
            <a:prstGeom prst="ellipse">
              <a:avLst/>
            </a:prstGeom>
            <a:solidFill>
              <a:sysClr val="windowText" lastClr="000000">
                <a:lumMod val="75000"/>
                <a:lumOff val="25000"/>
              </a:sysClr>
            </a:solidFill>
            <a:ln w="12700" cap="flat" cmpd="sng" algn="ctr">
              <a:noFill/>
              <a:prstDash val="solid"/>
              <a:miter lim="800000"/>
            </a:ln>
            <a:effectLst/>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20" name="TextBox 19">
              <a:extLst>
                <a:ext uri="{FF2B5EF4-FFF2-40B4-BE49-F238E27FC236}">
                  <a16:creationId xmlns:a16="http://schemas.microsoft.com/office/drawing/2014/main" id="{9FC59CDD-D060-C4A8-F5A4-4587C4BAB2B6}"/>
                </a:ext>
              </a:extLst>
            </p:cNvPr>
            <p:cNvSpPr txBox="1"/>
            <p:nvPr/>
          </p:nvSpPr>
          <p:spPr>
            <a:xfrm>
              <a:off x="1202777" y="4135492"/>
              <a:ext cx="274320" cy="274320"/>
            </a:xfrm>
            <a:prstGeom prst="rect">
              <a:avLst/>
            </a:prstGeom>
            <a:noFill/>
          </p:spPr>
          <p:txBody>
            <a:bodyPr wrap="square" lIns="0" tIns="0" rIns="0" bIns="0" rtlCol="0" anchor="ct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Trebuchet MS"/>
                  <a:ea typeface="+mn-ea"/>
                  <a:cs typeface="+mn-cs"/>
                </a:rPr>
                <a:t>A1</a:t>
              </a:r>
            </a:p>
          </p:txBody>
        </p:sp>
        <p:sp>
          <p:nvSpPr>
            <p:cNvPr id="21" name="TextBox 20">
              <a:extLst>
                <a:ext uri="{FF2B5EF4-FFF2-40B4-BE49-F238E27FC236}">
                  <a16:creationId xmlns:a16="http://schemas.microsoft.com/office/drawing/2014/main" id="{D1F50EFF-A26F-3F8C-5613-7ADAB7DAEC6C}"/>
                </a:ext>
              </a:extLst>
            </p:cNvPr>
            <p:cNvSpPr txBox="1"/>
            <p:nvPr/>
          </p:nvSpPr>
          <p:spPr>
            <a:xfrm>
              <a:off x="1510968" y="4135492"/>
              <a:ext cx="274320" cy="274320"/>
            </a:xfrm>
            <a:prstGeom prst="rect">
              <a:avLst/>
            </a:prstGeom>
            <a:noFill/>
          </p:spPr>
          <p:txBody>
            <a:bodyPr wrap="square" lIns="0" tIns="0" rIns="0" bIns="0" rtlCol="0" anchor="ct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Trebuchet MS"/>
                  <a:ea typeface="+mn-ea"/>
                  <a:cs typeface="+mn-cs"/>
                </a:rPr>
                <a:t>A2</a:t>
              </a:r>
            </a:p>
          </p:txBody>
        </p:sp>
        <p:sp>
          <p:nvSpPr>
            <p:cNvPr id="22" name="Arrow: Pentagon 21">
              <a:extLst>
                <a:ext uri="{FF2B5EF4-FFF2-40B4-BE49-F238E27FC236}">
                  <a16:creationId xmlns:a16="http://schemas.microsoft.com/office/drawing/2014/main" id="{0B20474D-76FB-8D56-2F61-9139C869B3CA}"/>
                </a:ext>
              </a:extLst>
            </p:cNvPr>
            <p:cNvSpPr/>
            <p:nvPr/>
          </p:nvSpPr>
          <p:spPr>
            <a:xfrm>
              <a:off x="2854837" y="4109670"/>
              <a:ext cx="2257076" cy="323779"/>
            </a:xfrm>
            <a:prstGeom prst="homePlate">
              <a:avLst/>
            </a:prstGeom>
            <a:solidFill>
              <a:srgbClr val="FFE593"/>
            </a:solidFill>
            <a:ln w="12700" cap="flat" cmpd="sng" algn="ctr">
              <a:solidFill>
                <a:srgbClr val="12A0B2">
                  <a:shade val="15000"/>
                </a:srgbClr>
              </a:solidFill>
              <a:prstDash val="solid"/>
              <a:miter lim="800000"/>
            </a:ln>
            <a:effectLst/>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23" name="Arrow: Pentagon 22">
              <a:extLst>
                <a:ext uri="{FF2B5EF4-FFF2-40B4-BE49-F238E27FC236}">
                  <a16:creationId xmlns:a16="http://schemas.microsoft.com/office/drawing/2014/main" id="{EA276991-1B83-A370-F934-EDC5AE45CF39}"/>
                </a:ext>
              </a:extLst>
            </p:cNvPr>
            <p:cNvSpPr/>
            <p:nvPr/>
          </p:nvSpPr>
          <p:spPr>
            <a:xfrm>
              <a:off x="5361389" y="4109670"/>
              <a:ext cx="1424493" cy="323779"/>
            </a:xfrm>
            <a:prstGeom prst="homePlate">
              <a:avLst/>
            </a:prstGeom>
            <a:solidFill>
              <a:srgbClr val="A7D9FF"/>
            </a:solidFill>
            <a:ln w="12700" cap="flat" cmpd="sng" algn="ctr">
              <a:solidFill>
                <a:srgbClr val="12A0B2">
                  <a:shade val="15000"/>
                </a:srgbClr>
              </a:solidFill>
              <a:prstDash val="solid"/>
              <a:miter lim="800000"/>
            </a:ln>
            <a:effectLst/>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24" name="Arrow: Pentagon 23">
              <a:extLst>
                <a:ext uri="{FF2B5EF4-FFF2-40B4-BE49-F238E27FC236}">
                  <a16:creationId xmlns:a16="http://schemas.microsoft.com/office/drawing/2014/main" id="{8BA1642B-5B60-9ABB-6DBF-33C4E08FF96C}"/>
                </a:ext>
              </a:extLst>
            </p:cNvPr>
            <p:cNvSpPr/>
            <p:nvPr/>
          </p:nvSpPr>
          <p:spPr>
            <a:xfrm>
              <a:off x="6985169" y="4109670"/>
              <a:ext cx="1424493" cy="323779"/>
            </a:xfrm>
            <a:prstGeom prst="homePlate">
              <a:avLst/>
            </a:prstGeom>
            <a:solidFill>
              <a:srgbClr val="ABFFD1"/>
            </a:solidFill>
            <a:ln w="12700" cap="flat" cmpd="sng" algn="ctr">
              <a:solidFill>
                <a:srgbClr val="12A0B2">
                  <a:shade val="15000"/>
                </a:srgbClr>
              </a:solidFill>
              <a:prstDash val="solid"/>
              <a:miter lim="800000"/>
            </a:ln>
            <a:effectLst/>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25" name="Oval 24">
              <a:extLst>
                <a:ext uri="{FF2B5EF4-FFF2-40B4-BE49-F238E27FC236}">
                  <a16:creationId xmlns:a16="http://schemas.microsoft.com/office/drawing/2014/main" id="{E4C3ABB0-D130-C45F-222A-A3305E5201B4}"/>
                </a:ext>
              </a:extLst>
            </p:cNvPr>
            <p:cNvSpPr/>
            <p:nvPr/>
          </p:nvSpPr>
          <p:spPr>
            <a:xfrm>
              <a:off x="2126237" y="4135066"/>
              <a:ext cx="274320" cy="274320"/>
            </a:xfrm>
            <a:prstGeom prst="ellipse">
              <a:avLst/>
            </a:prstGeom>
            <a:solidFill>
              <a:sysClr val="windowText" lastClr="000000">
                <a:lumMod val="75000"/>
                <a:lumOff val="25000"/>
              </a:sysClr>
            </a:solidFill>
            <a:ln w="12700" cap="flat" cmpd="sng" algn="ctr">
              <a:noFill/>
              <a:prstDash val="solid"/>
              <a:miter lim="800000"/>
            </a:ln>
            <a:effectLst/>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27" name="Oval 26">
              <a:extLst>
                <a:ext uri="{FF2B5EF4-FFF2-40B4-BE49-F238E27FC236}">
                  <a16:creationId xmlns:a16="http://schemas.microsoft.com/office/drawing/2014/main" id="{5B885A5C-AA09-A5EF-84ED-55B4AD394200}"/>
                </a:ext>
              </a:extLst>
            </p:cNvPr>
            <p:cNvSpPr/>
            <p:nvPr/>
          </p:nvSpPr>
          <p:spPr>
            <a:xfrm>
              <a:off x="1819160" y="4135066"/>
              <a:ext cx="274320" cy="274320"/>
            </a:xfrm>
            <a:prstGeom prst="ellipse">
              <a:avLst/>
            </a:prstGeom>
            <a:solidFill>
              <a:sysClr val="windowText" lastClr="000000">
                <a:lumMod val="75000"/>
                <a:lumOff val="25000"/>
              </a:sysClr>
            </a:solidFill>
            <a:ln w="12700" cap="flat" cmpd="sng" algn="ctr">
              <a:noFill/>
              <a:prstDash val="solid"/>
              <a:miter lim="800000"/>
            </a:ln>
            <a:effectLst/>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28" name="TextBox 27">
              <a:extLst>
                <a:ext uri="{FF2B5EF4-FFF2-40B4-BE49-F238E27FC236}">
                  <a16:creationId xmlns:a16="http://schemas.microsoft.com/office/drawing/2014/main" id="{1CE1E632-F5F9-29C1-68AE-12D87ADFE648}"/>
                </a:ext>
              </a:extLst>
            </p:cNvPr>
            <p:cNvSpPr txBox="1"/>
            <p:nvPr/>
          </p:nvSpPr>
          <p:spPr>
            <a:xfrm>
              <a:off x="1814461" y="4135492"/>
              <a:ext cx="274320" cy="274320"/>
            </a:xfrm>
            <a:prstGeom prst="rect">
              <a:avLst/>
            </a:prstGeom>
            <a:noFill/>
          </p:spPr>
          <p:txBody>
            <a:bodyPr wrap="square" lIns="0" tIns="0" rIns="0" bIns="0" rtlCol="0" anchor="ct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Trebuchet MS"/>
                  <a:ea typeface="+mn-ea"/>
                  <a:cs typeface="+mn-cs"/>
                </a:rPr>
                <a:t>A3</a:t>
              </a:r>
            </a:p>
          </p:txBody>
        </p:sp>
        <p:sp>
          <p:nvSpPr>
            <p:cNvPr id="29" name="TextBox 28">
              <a:extLst>
                <a:ext uri="{FF2B5EF4-FFF2-40B4-BE49-F238E27FC236}">
                  <a16:creationId xmlns:a16="http://schemas.microsoft.com/office/drawing/2014/main" id="{87FA53AA-5D3B-2369-318E-DC52A00D03F4}"/>
                </a:ext>
              </a:extLst>
            </p:cNvPr>
            <p:cNvSpPr txBox="1"/>
            <p:nvPr/>
          </p:nvSpPr>
          <p:spPr>
            <a:xfrm>
              <a:off x="2122652" y="4135492"/>
              <a:ext cx="274320" cy="274320"/>
            </a:xfrm>
            <a:prstGeom prst="rect">
              <a:avLst/>
            </a:prstGeom>
            <a:noFill/>
          </p:spPr>
          <p:txBody>
            <a:bodyPr wrap="square" lIns="0" tIns="0" rIns="0" bIns="0" rtlCol="0" anchor="ct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Trebuchet MS"/>
                  <a:ea typeface="+mn-ea"/>
                  <a:cs typeface="+mn-cs"/>
                </a:rPr>
                <a:t>A4</a:t>
              </a:r>
            </a:p>
          </p:txBody>
        </p:sp>
        <p:sp>
          <p:nvSpPr>
            <p:cNvPr id="30" name="Oval 29">
              <a:extLst>
                <a:ext uri="{FF2B5EF4-FFF2-40B4-BE49-F238E27FC236}">
                  <a16:creationId xmlns:a16="http://schemas.microsoft.com/office/drawing/2014/main" id="{3835FCA7-68C9-BAF1-F2BB-C0716864D6BF}"/>
                </a:ext>
              </a:extLst>
            </p:cNvPr>
            <p:cNvSpPr/>
            <p:nvPr/>
          </p:nvSpPr>
          <p:spPr>
            <a:xfrm>
              <a:off x="3201644" y="4135066"/>
              <a:ext cx="274320" cy="274320"/>
            </a:xfrm>
            <a:prstGeom prst="ellipse">
              <a:avLst/>
            </a:prstGeom>
            <a:solidFill>
              <a:sysClr val="windowText" lastClr="000000">
                <a:lumMod val="75000"/>
                <a:lumOff val="25000"/>
              </a:sysClr>
            </a:solidFill>
            <a:ln w="12700" cap="flat" cmpd="sng" algn="ctr">
              <a:noFill/>
              <a:prstDash val="solid"/>
              <a:miter lim="800000"/>
            </a:ln>
            <a:effectLst/>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31" name="Oval 30">
              <a:extLst>
                <a:ext uri="{FF2B5EF4-FFF2-40B4-BE49-F238E27FC236}">
                  <a16:creationId xmlns:a16="http://schemas.microsoft.com/office/drawing/2014/main" id="{96F55ECC-FA79-454B-5EF7-9A35B66AE309}"/>
                </a:ext>
              </a:extLst>
            </p:cNvPr>
            <p:cNvSpPr/>
            <p:nvPr/>
          </p:nvSpPr>
          <p:spPr>
            <a:xfrm>
              <a:off x="2894567" y="4135066"/>
              <a:ext cx="274320" cy="274320"/>
            </a:xfrm>
            <a:prstGeom prst="ellipse">
              <a:avLst/>
            </a:prstGeom>
            <a:solidFill>
              <a:sysClr val="windowText" lastClr="000000">
                <a:lumMod val="75000"/>
                <a:lumOff val="25000"/>
              </a:sysClr>
            </a:solidFill>
            <a:ln w="12700" cap="flat" cmpd="sng" algn="ctr">
              <a:noFill/>
              <a:prstDash val="solid"/>
              <a:miter lim="800000"/>
            </a:ln>
            <a:effectLst/>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32" name="TextBox 31">
              <a:extLst>
                <a:ext uri="{FF2B5EF4-FFF2-40B4-BE49-F238E27FC236}">
                  <a16:creationId xmlns:a16="http://schemas.microsoft.com/office/drawing/2014/main" id="{3FC6FBB4-C663-9501-CDF2-B3F913EE85E2}"/>
                </a:ext>
              </a:extLst>
            </p:cNvPr>
            <p:cNvSpPr txBox="1"/>
            <p:nvPr/>
          </p:nvSpPr>
          <p:spPr>
            <a:xfrm>
              <a:off x="2889869" y="4135492"/>
              <a:ext cx="274320" cy="274320"/>
            </a:xfrm>
            <a:prstGeom prst="rect">
              <a:avLst/>
            </a:prstGeom>
            <a:noFill/>
          </p:spPr>
          <p:txBody>
            <a:bodyPr wrap="square" lIns="0" tIns="0" rIns="0" bIns="0" rtlCol="0" anchor="ct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Trebuchet MS"/>
                  <a:ea typeface="+mn-ea"/>
                  <a:cs typeface="+mn-cs"/>
                </a:rPr>
                <a:t>B1</a:t>
              </a:r>
            </a:p>
          </p:txBody>
        </p:sp>
        <p:sp>
          <p:nvSpPr>
            <p:cNvPr id="33" name="TextBox 32">
              <a:extLst>
                <a:ext uri="{FF2B5EF4-FFF2-40B4-BE49-F238E27FC236}">
                  <a16:creationId xmlns:a16="http://schemas.microsoft.com/office/drawing/2014/main" id="{A7403536-EEF8-06D3-2018-760F83C663A6}"/>
                </a:ext>
              </a:extLst>
            </p:cNvPr>
            <p:cNvSpPr txBox="1"/>
            <p:nvPr/>
          </p:nvSpPr>
          <p:spPr>
            <a:xfrm>
              <a:off x="3198060" y="4135492"/>
              <a:ext cx="274320" cy="274320"/>
            </a:xfrm>
            <a:prstGeom prst="rect">
              <a:avLst/>
            </a:prstGeom>
            <a:noFill/>
          </p:spPr>
          <p:txBody>
            <a:bodyPr wrap="square" lIns="0" tIns="0" rIns="0" bIns="0" rtlCol="0" anchor="ct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Trebuchet MS"/>
                  <a:ea typeface="+mn-ea"/>
                  <a:cs typeface="+mn-cs"/>
                </a:rPr>
                <a:t>B2</a:t>
              </a:r>
            </a:p>
          </p:txBody>
        </p:sp>
        <p:sp>
          <p:nvSpPr>
            <p:cNvPr id="34" name="Oval 33">
              <a:extLst>
                <a:ext uri="{FF2B5EF4-FFF2-40B4-BE49-F238E27FC236}">
                  <a16:creationId xmlns:a16="http://schemas.microsoft.com/office/drawing/2014/main" id="{65281AD0-0747-E413-E6CB-195A076CDD8D}"/>
                </a:ext>
              </a:extLst>
            </p:cNvPr>
            <p:cNvSpPr/>
            <p:nvPr/>
          </p:nvSpPr>
          <p:spPr>
            <a:xfrm>
              <a:off x="3813329" y="4135066"/>
              <a:ext cx="274320" cy="274320"/>
            </a:xfrm>
            <a:prstGeom prst="ellipse">
              <a:avLst/>
            </a:prstGeom>
            <a:solidFill>
              <a:sysClr val="windowText" lastClr="000000">
                <a:lumMod val="75000"/>
                <a:lumOff val="25000"/>
              </a:sysClr>
            </a:solidFill>
            <a:ln w="12700" cap="flat" cmpd="sng" algn="ctr">
              <a:noFill/>
              <a:prstDash val="solid"/>
              <a:miter lim="800000"/>
            </a:ln>
            <a:effectLst/>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35" name="Oval 34">
              <a:extLst>
                <a:ext uri="{FF2B5EF4-FFF2-40B4-BE49-F238E27FC236}">
                  <a16:creationId xmlns:a16="http://schemas.microsoft.com/office/drawing/2014/main" id="{E0677505-3AF1-CC7A-164A-506ADE37C122}"/>
                </a:ext>
              </a:extLst>
            </p:cNvPr>
            <p:cNvSpPr/>
            <p:nvPr/>
          </p:nvSpPr>
          <p:spPr>
            <a:xfrm>
              <a:off x="3506252" y="4135066"/>
              <a:ext cx="274320" cy="274320"/>
            </a:xfrm>
            <a:prstGeom prst="ellipse">
              <a:avLst/>
            </a:prstGeom>
            <a:solidFill>
              <a:sysClr val="windowText" lastClr="000000">
                <a:lumMod val="75000"/>
                <a:lumOff val="25000"/>
              </a:sysClr>
            </a:solidFill>
            <a:ln w="12700" cap="flat" cmpd="sng" algn="ctr">
              <a:noFill/>
              <a:prstDash val="solid"/>
              <a:miter lim="800000"/>
            </a:ln>
            <a:effectLst/>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36" name="TextBox 35">
              <a:extLst>
                <a:ext uri="{FF2B5EF4-FFF2-40B4-BE49-F238E27FC236}">
                  <a16:creationId xmlns:a16="http://schemas.microsoft.com/office/drawing/2014/main" id="{63A5EC79-49C1-8EA8-CC93-8DBED55658E2}"/>
                </a:ext>
              </a:extLst>
            </p:cNvPr>
            <p:cNvSpPr txBox="1"/>
            <p:nvPr/>
          </p:nvSpPr>
          <p:spPr>
            <a:xfrm>
              <a:off x="3501553" y="4135492"/>
              <a:ext cx="274320" cy="274320"/>
            </a:xfrm>
            <a:prstGeom prst="rect">
              <a:avLst/>
            </a:prstGeom>
            <a:noFill/>
          </p:spPr>
          <p:txBody>
            <a:bodyPr wrap="square" lIns="0" tIns="0" rIns="0" bIns="0" rtlCol="0" anchor="ct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Trebuchet MS"/>
                  <a:ea typeface="+mn-ea"/>
                  <a:cs typeface="+mn-cs"/>
                </a:rPr>
                <a:t>B3</a:t>
              </a:r>
            </a:p>
          </p:txBody>
        </p:sp>
        <p:sp>
          <p:nvSpPr>
            <p:cNvPr id="37" name="TextBox 36">
              <a:extLst>
                <a:ext uri="{FF2B5EF4-FFF2-40B4-BE49-F238E27FC236}">
                  <a16:creationId xmlns:a16="http://schemas.microsoft.com/office/drawing/2014/main" id="{0277CA33-E8B2-47DA-D172-4C1CF4449637}"/>
                </a:ext>
              </a:extLst>
            </p:cNvPr>
            <p:cNvSpPr txBox="1"/>
            <p:nvPr/>
          </p:nvSpPr>
          <p:spPr>
            <a:xfrm>
              <a:off x="3809744" y="4135492"/>
              <a:ext cx="274320" cy="274320"/>
            </a:xfrm>
            <a:prstGeom prst="rect">
              <a:avLst/>
            </a:prstGeom>
            <a:noFill/>
          </p:spPr>
          <p:txBody>
            <a:bodyPr wrap="square" lIns="0" tIns="0" rIns="0" bIns="0" rtlCol="0" anchor="ct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Trebuchet MS"/>
                  <a:ea typeface="+mn-ea"/>
                  <a:cs typeface="+mn-cs"/>
                </a:rPr>
                <a:t>B4</a:t>
              </a:r>
            </a:p>
          </p:txBody>
        </p:sp>
        <p:sp>
          <p:nvSpPr>
            <p:cNvPr id="38" name="Oval 37">
              <a:extLst>
                <a:ext uri="{FF2B5EF4-FFF2-40B4-BE49-F238E27FC236}">
                  <a16:creationId xmlns:a16="http://schemas.microsoft.com/office/drawing/2014/main" id="{8E795339-DC1E-6F0E-F97A-F0E224A762BD}"/>
                </a:ext>
              </a:extLst>
            </p:cNvPr>
            <p:cNvSpPr/>
            <p:nvPr/>
          </p:nvSpPr>
          <p:spPr>
            <a:xfrm>
              <a:off x="4126080" y="4135066"/>
              <a:ext cx="274320" cy="274320"/>
            </a:xfrm>
            <a:prstGeom prst="ellipse">
              <a:avLst/>
            </a:prstGeom>
            <a:solidFill>
              <a:sysClr val="windowText" lastClr="000000">
                <a:lumMod val="75000"/>
                <a:lumOff val="25000"/>
              </a:sysClr>
            </a:solidFill>
            <a:ln w="12700" cap="flat" cmpd="sng" algn="ctr">
              <a:noFill/>
              <a:prstDash val="solid"/>
              <a:miter lim="800000"/>
            </a:ln>
            <a:effectLst/>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39" name="TextBox 38">
              <a:extLst>
                <a:ext uri="{FF2B5EF4-FFF2-40B4-BE49-F238E27FC236}">
                  <a16:creationId xmlns:a16="http://schemas.microsoft.com/office/drawing/2014/main" id="{0B806055-F141-C276-B132-23BB78E6E5D6}"/>
                </a:ext>
              </a:extLst>
            </p:cNvPr>
            <p:cNvSpPr txBox="1"/>
            <p:nvPr/>
          </p:nvSpPr>
          <p:spPr>
            <a:xfrm>
              <a:off x="4122496" y="4135492"/>
              <a:ext cx="274320" cy="274320"/>
            </a:xfrm>
            <a:prstGeom prst="rect">
              <a:avLst/>
            </a:prstGeom>
            <a:noFill/>
          </p:spPr>
          <p:txBody>
            <a:bodyPr wrap="square" lIns="0" tIns="0" rIns="0" bIns="0" rtlCol="0" anchor="ct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Trebuchet MS"/>
                  <a:ea typeface="+mn-ea"/>
                  <a:cs typeface="+mn-cs"/>
                </a:rPr>
                <a:t>B5</a:t>
              </a:r>
            </a:p>
          </p:txBody>
        </p:sp>
        <p:sp>
          <p:nvSpPr>
            <p:cNvPr id="40" name="Oval 39">
              <a:extLst>
                <a:ext uri="{FF2B5EF4-FFF2-40B4-BE49-F238E27FC236}">
                  <a16:creationId xmlns:a16="http://schemas.microsoft.com/office/drawing/2014/main" id="{145C90E1-4EB0-0DB7-E4C2-3624039D94A0}"/>
                </a:ext>
              </a:extLst>
            </p:cNvPr>
            <p:cNvSpPr/>
            <p:nvPr/>
          </p:nvSpPr>
          <p:spPr>
            <a:xfrm>
              <a:off x="4437767" y="4135066"/>
              <a:ext cx="274320" cy="274320"/>
            </a:xfrm>
            <a:prstGeom prst="ellipse">
              <a:avLst/>
            </a:prstGeom>
            <a:solidFill>
              <a:sysClr val="windowText" lastClr="000000">
                <a:lumMod val="75000"/>
                <a:lumOff val="25000"/>
              </a:sysClr>
            </a:solidFill>
            <a:ln w="12700" cap="flat" cmpd="sng" algn="ctr">
              <a:noFill/>
              <a:prstDash val="solid"/>
              <a:miter lim="800000"/>
            </a:ln>
            <a:effectLst/>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41" name="TextBox 40">
              <a:extLst>
                <a:ext uri="{FF2B5EF4-FFF2-40B4-BE49-F238E27FC236}">
                  <a16:creationId xmlns:a16="http://schemas.microsoft.com/office/drawing/2014/main" id="{49A0E3F1-933F-A417-FE29-00D4050957B1}"/>
                </a:ext>
              </a:extLst>
            </p:cNvPr>
            <p:cNvSpPr txBox="1"/>
            <p:nvPr/>
          </p:nvSpPr>
          <p:spPr>
            <a:xfrm>
              <a:off x="4434182" y="4135492"/>
              <a:ext cx="274320" cy="274320"/>
            </a:xfrm>
            <a:prstGeom prst="rect">
              <a:avLst/>
            </a:prstGeom>
            <a:noFill/>
          </p:spPr>
          <p:txBody>
            <a:bodyPr wrap="square" lIns="0" tIns="0" rIns="0" bIns="0" rtlCol="0" anchor="ct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Trebuchet MS"/>
                  <a:ea typeface="+mn-ea"/>
                  <a:cs typeface="+mn-cs"/>
                </a:rPr>
                <a:t>B6</a:t>
              </a:r>
            </a:p>
          </p:txBody>
        </p:sp>
        <p:sp>
          <p:nvSpPr>
            <p:cNvPr id="42" name="Oval 41">
              <a:extLst>
                <a:ext uri="{FF2B5EF4-FFF2-40B4-BE49-F238E27FC236}">
                  <a16:creationId xmlns:a16="http://schemas.microsoft.com/office/drawing/2014/main" id="{5A868778-C74E-52F4-5FFC-4B2785F884AE}"/>
                </a:ext>
              </a:extLst>
            </p:cNvPr>
            <p:cNvSpPr/>
            <p:nvPr/>
          </p:nvSpPr>
          <p:spPr>
            <a:xfrm>
              <a:off x="4750518" y="4135066"/>
              <a:ext cx="274320" cy="274320"/>
            </a:xfrm>
            <a:prstGeom prst="ellipse">
              <a:avLst/>
            </a:prstGeom>
            <a:solidFill>
              <a:sysClr val="windowText" lastClr="000000">
                <a:lumMod val="75000"/>
                <a:lumOff val="25000"/>
              </a:sysClr>
            </a:solidFill>
            <a:ln w="12700" cap="flat" cmpd="sng" algn="ctr">
              <a:noFill/>
              <a:prstDash val="solid"/>
              <a:miter lim="800000"/>
            </a:ln>
            <a:effectLst/>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43" name="TextBox 42">
              <a:extLst>
                <a:ext uri="{FF2B5EF4-FFF2-40B4-BE49-F238E27FC236}">
                  <a16:creationId xmlns:a16="http://schemas.microsoft.com/office/drawing/2014/main" id="{D90CC03A-4318-36E8-7F6D-895BDF84C67E}"/>
                </a:ext>
              </a:extLst>
            </p:cNvPr>
            <p:cNvSpPr txBox="1"/>
            <p:nvPr/>
          </p:nvSpPr>
          <p:spPr>
            <a:xfrm>
              <a:off x="4746934" y="4135492"/>
              <a:ext cx="274320" cy="274320"/>
            </a:xfrm>
            <a:prstGeom prst="rect">
              <a:avLst/>
            </a:prstGeom>
            <a:noFill/>
          </p:spPr>
          <p:txBody>
            <a:bodyPr wrap="square" lIns="0" tIns="0" rIns="0" bIns="0" rtlCol="0" anchor="ct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Trebuchet MS"/>
                  <a:ea typeface="+mn-ea"/>
                  <a:cs typeface="+mn-cs"/>
                </a:rPr>
                <a:t>B7</a:t>
              </a:r>
            </a:p>
          </p:txBody>
        </p:sp>
        <p:sp>
          <p:nvSpPr>
            <p:cNvPr id="44" name="Oval 43">
              <a:extLst>
                <a:ext uri="{FF2B5EF4-FFF2-40B4-BE49-F238E27FC236}">
                  <a16:creationId xmlns:a16="http://schemas.microsoft.com/office/drawing/2014/main" id="{AC5CB504-A535-98CA-5675-25BAA4178928}"/>
                </a:ext>
              </a:extLst>
            </p:cNvPr>
            <p:cNvSpPr/>
            <p:nvPr/>
          </p:nvSpPr>
          <p:spPr>
            <a:xfrm>
              <a:off x="5734544" y="4135066"/>
              <a:ext cx="274320" cy="274320"/>
            </a:xfrm>
            <a:prstGeom prst="ellipse">
              <a:avLst/>
            </a:prstGeom>
            <a:solidFill>
              <a:sysClr val="windowText" lastClr="000000">
                <a:lumMod val="75000"/>
                <a:lumOff val="25000"/>
              </a:sysClr>
            </a:solidFill>
            <a:ln w="12700" cap="flat" cmpd="sng" algn="ctr">
              <a:noFill/>
              <a:prstDash val="solid"/>
              <a:miter lim="800000"/>
            </a:ln>
            <a:effectLst/>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45" name="Oval 44">
              <a:extLst>
                <a:ext uri="{FF2B5EF4-FFF2-40B4-BE49-F238E27FC236}">
                  <a16:creationId xmlns:a16="http://schemas.microsoft.com/office/drawing/2014/main" id="{9E88D9E9-91EC-C871-4A3C-685FEE57B081}"/>
                </a:ext>
              </a:extLst>
            </p:cNvPr>
            <p:cNvSpPr/>
            <p:nvPr/>
          </p:nvSpPr>
          <p:spPr>
            <a:xfrm>
              <a:off x="5427467" y="4135066"/>
              <a:ext cx="274320" cy="274320"/>
            </a:xfrm>
            <a:prstGeom prst="ellipse">
              <a:avLst/>
            </a:prstGeom>
            <a:solidFill>
              <a:sysClr val="windowText" lastClr="000000">
                <a:lumMod val="75000"/>
                <a:lumOff val="25000"/>
              </a:sysClr>
            </a:solidFill>
            <a:ln w="12700" cap="flat" cmpd="sng" algn="ctr">
              <a:noFill/>
              <a:prstDash val="solid"/>
              <a:miter lim="800000"/>
            </a:ln>
            <a:effectLst/>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46" name="TextBox 45">
              <a:extLst>
                <a:ext uri="{FF2B5EF4-FFF2-40B4-BE49-F238E27FC236}">
                  <a16:creationId xmlns:a16="http://schemas.microsoft.com/office/drawing/2014/main" id="{960EB6CC-324A-74B1-4710-A07B9BD8FA9F}"/>
                </a:ext>
              </a:extLst>
            </p:cNvPr>
            <p:cNvSpPr txBox="1"/>
            <p:nvPr/>
          </p:nvSpPr>
          <p:spPr>
            <a:xfrm>
              <a:off x="5422768" y="4135492"/>
              <a:ext cx="274320" cy="274320"/>
            </a:xfrm>
            <a:prstGeom prst="rect">
              <a:avLst/>
            </a:prstGeom>
            <a:noFill/>
          </p:spPr>
          <p:txBody>
            <a:bodyPr wrap="square" lIns="0" tIns="0" rIns="0" bIns="0" rtlCol="0" anchor="ct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Trebuchet MS"/>
                  <a:ea typeface="+mn-ea"/>
                  <a:cs typeface="+mn-cs"/>
                </a:rPr>
                <a:t>C1</a:t>
              </a:r>
            </a:p>
          </p:txBody>
        </p:sp>
        <p:sp>
          <p:nvSpPr>
            <p:cNvPr id="47" name="TextBox 46">
              <a:extLst>
                <a:ext uri="{FF2B5EF4-FFF2-40B4-BE49-F238E27FC236}">
                  <a16:creationId xmlns:a16="http://schemas.microsoft.com/office/drawing/2014/main" id="{D024A506-498A-E07D-D704-112FCCBAB2A4}"/>
                </a:ext>
              </a:extLst>
            </p:cNvPr>
            <p:cNvSpPr txBox="1"/>
            <p:nvPr/>
          </p:nvSpPr>
          <p:spPr>
            <a:xfrm>
              <a:off x="5730959" y="4135492"/>
              <a:ext cx="274320" cy="274320"/>
            </a:xfrm>
            <a:prstGeom prst="rect">
              <a:avLst/>
            </a:prstGeom>
            <a:noFill/>
          </p:spPr>
          <p:txBody>
            <a:bodyPr wrap="square" lIns="0" tIns="0" rIns="0" bIns="0" rtlCol="0" anchor="ct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Trebuchet MS"/>
                  <a:ea typeface="+mn-ea"/>
                  <a:cs typeface="+mn-cs"/>
                </a:rPr>
                <a:t>C2</a:t>
              </a:r>
            </a:p>
          </p:txBody>
        </p:sp>
        <p:sp>
          <p:nvSpPr>
            <p:cNvPr id="48" name="Oval 47">
              <a:extLst>
                <a:ext uri="{FF2B5EF4-FFF2-40B4-BE49-F238E27FC236}">
                  <a16:creationId xmlns:a16="http://schemas.microsoft.com/office/drawing/2014/main" id="{350C82CF-2686-2E46-0136-F68ACEF17C17}"/>
                </a:ext>
              </a:extLst>
            </p:cNvPr>
            <p:cNvSpPr/>
            <p:nvPr/>
          </p:nvSpPr>
          <p:spPr>
            <a:xfrm>
              <a:off x="6346228" y="4135066"/>
              <a:ext cx="274320" cy="274320"/>
            </a:xfrm>
            <a:prstGeom prst="ellipse">
              <a:avLst/>
            </a:prstGeom>
            <a:solidFill>
              <a:sysClr val="windowText" lastClr="000000">
                <a:lumMod val="75000"/>
                <a:lumOff val="25000"/>
              </a:sysClr>
            </a:solidFill>
            <a:ln w="12700" cap="flat" cmpd="sng" algn="ctr">
              <a:noFill/>
              <a:prstDash val="solid"/>
              <a:miter lim="800000"/>
            </a:ln>
            <a:effectLst/>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49" name="Oval 48">
              <a:extLst>
                <a:ext uri="{FF2B5EF4-FFF2-40B4-BE49-F238E27FC236}">
                  <a16:creationId xmlns:a16="http://schemas.microsoft.com/office/drawing/2014/main" id="{3029F3D4-76DA-E094-0D66-6229D37093CF}"/>
                </a:ext>
              </a:extLst>
            </p:cNvPr>
            <p:cNvSpPr/>
            <p:nvPr/>
          </p:nvSpPr>
          <p:spPr>
            <a:xfrm>
              <a:off x="6039151" y="4135066"/>
              <a:ext cx="274320" cy="274320"/>
            </a:xfrm>
            <a:prstGeom prst="ellipse">
              <a:avLst/>
            </a:prstGeom>
            <a:solidFill>
              <a:sysClr val="windowText" lastClr="000000">
                <a:lumMod val="75000"/>
                <a:lumOff val="25000"/>
              </a:sysClr>
            </a:solidFill>
            <a:ln w="12700" cap="flat" cmpd="sng" algn="ctr">
              <a:noFill/>
              <a:prstDash val="solid"/>
              <a:miter lim="800000"/>
            </a:ln>
            <a:effectLst/>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50" name="TextBox 49">
              <a:extLst>
                <a:ext uri="{FF2B5EF4-FFF2-40B4-BE49-F238E27FC236}">
                  <a16:creationId xmlns:a16="http://schemas.microsoft.com/office/drawing/2014/main" id="{CC79C230-BA97-173C-2471-EFB8C61A969F}"/>
                </a:ext>
              </a:extLst>
            </p:cNvPr>
            <p:cNvSpPr txBox="1"/>
            <p:nvPr/>
          </p:nvSpPr>
          <p:spPr>
            <a:xfrm>
              <a:off x="6034452" y="4135492"/>
              <a:ext cx="274320" cy="274320"/>
            </a:xfrm>
            <a:prstGeom prst="rect">
              <a:avLst/>
            </a:prstGeom>
            <a:noFill/>
          </p:spPr>
          <p:txBody>
            <a:bodyPr wrap="square" lIns="0" tIns="0" rIns="0" bIns="0" rtlCol="0" anchor="ct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Trebuchet MS"/>
                  <a:ea typeface="+mn-ea"/>
                  <a:cs typeface="+mn-cs"/>
                </a:rPr>
                <a:t>C3</a:t>
              </a:r>
            </a:p>
          </p:txBody>
        </p:sp>
        <p:sp>
          <p:nvSpPr>
            <p:cNvPr id="51" name="TextBox 50">
              <a:extLst>
                <a:ext uri="{FF2B5EF4-FFF2-40B4-BE49-F238E27FC236}">
                  <a16:creationId xmlns:a16="http://schemas.microsoft.com/office/drawing/2014/main" id="{88FBF87A-1ADF-DD85-E585-2A8EF06E6E6B}"/>
                </a:ext>
              </a:extLst>
            </p:cNvPr>
            <p:cNvSpPr txBox="1"/>
            <p:nvPr/>
          </p:nvSpPr>
          <p:spPr>
            <a:xfrm>
              <a:off x="6342644" y="4135492"/>
              <a:ext cx="274320" cy="274320"/>
            </a:xfrm>
            <a:prstGeom prst="rect">
              <a:avLst/>
            </a:prstGeom>
            <a:noFill/>
          </p:spPr>
          <p:txBody>
            <a:bodyPr wrap="square" lIns="0" tIns="0" rIns="0" bIns="0" rtlCol="0" anchor="ct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Trebuchet MS"/>
                  <a:ea typeface="+mn-ea"/>
                  <a:cs typeface="+mn-cs"/>
                </a:rPr>
                <a:t>C4</a:t>
              </a:r>
            </a:p>
          </p:txBody>
        </p:sp>
        <p:sp>
          <p:nvSpPr>
            <p:cNvPr id="52" name="Oval 51">
              <a:extLst>
                <a:ext uri="{FF2B5EF4-FFF2-40B4-BE49-F238E27FC236}">
                  <a16:creationId xmlns:a16="http://schemas.microsoft.com/office/drawing/2014/main" id="{91D5A554-4D8C-344D-AE66-B71E12EFC50C}"/>
                </a:ext>
              </a:extLst>
            </p:cNvPr>
            <p:cNvSpPr/>
            <p:nvPr/>
          </p:nvSpPr>
          <p:spPr>
            <a:xfrm>
              <a:off x="7373487" y="4135066"/>
              <a:ext cx="274320" cy="274320"/>
            </a:xfrm>
            <a:prstGeom prst="ellipse">
              <a:avLst/>
            </a:prstGeom>
            <a:solidFill>
              <a:sysClr val="windowText" lastClr="000000">
                <a:lumMod val="75000"/>
                <a:lumOff val="25000"/>
              </a:sysClr>
            </a:solidFill>
            <a:ln w="12700" cap="flat" cmpd="sng" algn="ctr">
              <a:noFill/>
              <a:prstDash val="solid"/>
              <a:miter lim="800000"/>
            </a:ln>
            <a:effectLst/>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53" name="Oval 52">
              <a:extLst>
                <a:ext uri="{FF2B5EF4-FFF2-40B4-BE49-F238E27FC236}">
                  <a16:creationId xmlns:a16="http://schemas.microsoft.com/office/drawing/2014/main" id="{9089CEA1-8D6D-E64F-60BD-7C892DB6B9E2}"/>
                </a:ext>
              </a:extLst>
            </p:cNvPr>
            <p:cNvSpPr/>
            <p:nvPr/>
          </p:nvSpPr>
          <p:spPr>
            <a:xfrm>
              <a:off x="7066410" y="4135066"/>
              <a:ext cx="274320" cy="274320"/>
            </a:xfrm>
            <a:prstGeom prst="ellipse">
              <a:avLst/>
            </a:prstGeom>
            <a:solidFill>
              <a:sysClr val="windowText" lastClr="000000">
                <a:lumMod val="75000"/>
                <a:lumOff val="25000"/>
              </a:sysClr>
            </a:solidFill>
            <a:ln w="12700" cap="flat" cmpd="sng" algn="ctr">
              <a:noFill/>
              <a:prstDash val="solid"/>
              <a:miter lim="800000"/>
            </a:ln>
            <a:effectLst/>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54" name="TextBox 53">
              <a:extLst>
                <a:ext uri="{FF2B5EF4-FFF2-40B4-BE49-F238E27FC236}">
                  <a16:creationId xmlns:a16="http://schemas.microsoft.com/office/drawing/2014/main" id="{DA1C7299-ADAC-E7C2-1C39-7D2B26247405}"/>
                </a:ext>
              </a:extLst>
            </p:cNvPr>
            <p:cNvSpPr txBox="1"/>
            <p:nvPr/>
          </p:nvSpPr>
          <p:spPr>
            <a:xfrm>
              <a:off x="7061711" y="4135492"/>
              <a:ext cx="274320" cy="274320"/>
            </a:xfrm>
            <a:prstGeom prst="rect">
              <a:avLst/>
            </a:prstGeom>
            <a:noFill/>
          </p:spPr>
          <p:txBody>
            <a:bodyPr wrap="square" lIns="0" tIns="0" rIns="0" bIns="0" rtlCol="0" anchor="ct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Trebuchet MS"/>
                  <a:ea typeface="+mn-ea"/>
                  <a:cs typeface="+mn-cs"/>
                </a:rPr>
                <a:t>D1</a:t>
              </a:r>
            </a:p>
          </p:txBody>
        </p:sp>
        <p:sp>
          <p:nvSpPr>
            <p:cNvPr id="55" name="TextBox 54">
              <a:extLst>
                <a:ext uri="{FF2B5EF4-FFF2-40B4-BE49-F238E27FC236}">
                  <a16:creationId xmlns:a16="http://schemas.microsoft.com/office/drawing/2014/main" id="{1AE94E1E-8E23-1797-95E8-D990D2A86419}"/>
                </a:ext>
              </a:extLst>
            </p:cNvPr>
            <p:cNvSpPr txBox="1"/>
            <p:nvPr/>
          </p:nvSpPr>
          <p:spPr>
            <a:xfrm>
              <a:off x="7369903" y="4135492"/>
              <a:ext cx="274320" cy="274320"/>
            </a:xfrm>
            <a:prstGeom prst="rect">
              <a:avLst/>
            </a:prstGeom>
            <a:noFill/>
          </p:spPr>
          <p:txBody>
            <a:bodyPr wrap="square" lIns="0" tIns="0" rIns="0" bIns="0" rtlCol="0" anchor="ct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Trebuchet MS"/>
                  <a:ea typeface="+mn-ea"/>
                  <a:cs typeface="+mn-cs"/>
                </a:rPr>
                <a:t>D2</a:t>
              </a:r>
            </a:p>
          </p:txBody>
        </p:sp>
        <p:sp>
          <p:nvSpPr>
            <p:cNvPr id="56" name="Oval 55">
              <a:extLst>
                <a:ext uri="{FF2B5EF4-FFF2-40B4-BE49-F238E27FC236}">
                  <a16:creationId xmlns:a16="http://schemas.microsoft.com/office/drawing/2014/main" id="{384CF678-C5F0-61E1-BA03-32F725F8A090}"/>
                </a:ext>
              </a:extLst>
            </p:cNvPr>
            <p:cNvSpPr/>
            <p:nvPr/>
          </p:nvSpPr>
          <p:spPr>
            <a:xfrm>
              <a:off x="7985171" y="4135066"/>
              <a:ext cx="274320" cy="274320"/>
            </a:xfrm>
            <a:prstGeom prst="ellipse">
              <a:avLst/>
            </a:prstGeom>
            <a:solidFill>
              <a:sysClr val="windowText" lastClr="000000">
                <a:lumMod val="75000"/>
                <a:lumOff val="25000"/>
              </a:sysClr>
            </a:solidFill>
            <a:ln w="12700" cap="flat" cmpd="sng" algn="ctr">
              <a:noFill/>
              <a:prstDash val="solid"/>
              <a:miter lim="800000"/>
            </a:ln>
            <a:effectLst/>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57" name="Oval 56">
              <a:extLst>
                <a:ext uri="{FF2B5EF4-FFF2-40B4-BE49-F238E27FC236}">
                  <a16:creationId xmlns:a16="http://schemas.microsoft.com/office/drawing/2014/main" id="{736368A7-6DA9-E66D-C624-3E49E10DA1B7}"/>
                </a:ext>
              </a:extLst>
            </p:cNvPr>
            <p:cNvSpPr/>
            <p:nvPr/>
          </p:nvSpPr>
          <p:spPr>
            <a:xfrm>
              <a:off x="7678094" y="4135066"/>
              <a:ext cx="274320" cy="274320"/>
            </a:xfrm>
            <a:prstGeom prst="ellipse">
              <a:avLst/>
            </a:prstGeom>
            <a:solidFill>
              <a:sysClr val="windowText" lastClr="000000">
                <a:lumMod val="75000"/>
                <a:lumOff val="25000"/>
              </a:sysClr>
            </a:solidFill>
            <a:ln w="12700" cap="flat" cmpd="sng" algn="ctr">
              <a:noFill/>
              <a:prstDash val="solid"/>
              <a:miter lim="800000"/>
            </a:ln>
            <a:effectLst/>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58" name="TextBox 57">
              <a:extLst>
                <a:ext uri="{FF2B5EF4-FFF2-40B4-BE49-F238E27FC236}">
                  <a16:creationId xmlns:a16="http://schemas.microsoft.com/office/drawing/2014/main" id="{FE8E0EE9-8745-59BB-3B48-B1954C34AA47}"/>
                </a:ext>
              </a:extLst>
            </p:cNvPr>
            <p:cNvSpPr txBox="1"/>
            <p:nvPr/>
          </p:nvSpPr>
          <p:spPr>
            <a:xfrm>
              <a:off x="7673396" y="4135492"/>
              <a:ext cx="274320" cy="274320"/>
            </a:xfrm>
            <a:prstGeom prst="rect">
              <a:avLst/>
            </a:prstGeom>
            <a:noFill/>
          </p:spPr>
          <p:txBody>
            <a:bodyPr wrap="square" lIns="0" tIns="0" rIns="0" bIns="0" rtlCol="0" anchor="ct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Trebuchet MS"/>
                  <a:ea typeface="+mn-ea"/>
                  <a:cs typeface="+mn-cs"/>
                </a:rPr>
                <a:t>D3</a:t>
              </a:r>
            </a:p>
          </p:txBody>
        </p:sp>
        <p:sp>
          <p:nvSpPr>
            <p:cNvPr id="59" name="TextBox 58">
              <a:extLst>
                <a:ext uri="{FF2B5EF4-FFF2-40B4-BE49-F238E27FC236}">
                  <a16:creationId xmlns:a16="http://schemas.microsoft.com/office/drawing/2014/main" id="{71D696A7-D393-D577-43CA-588B1A1680AF}"/>
                </a:ext>
              </a:extLst>
            </p:cNvPr>
            <p:cNvSpPr txBox="1"/>
            <p:nvPr/>
          </p:nvSpPr>
          <p:spPr>
            <a:xfrm>
              <a:off x="7981587" y="4135492"/>
              <a:ext cx="274320" cy="274320"/>
            </a:xfrm>
            <a:prstGeom prst="rect">
              <a:avLst/>
            </a:prstGeom>
            <a:noFill/>
          </p:spPr>
          <p:txBody>
            <a:bodyPr wrap="square" lIns="0" tIns="0" rIns="0" bIns="0" rtlCol="0" anchor="ct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Trebuchet MS"/>
                  <a:ea typeface="+mn-ea"/>
                  <a:cs typeface="+mn-cs"/>
                </a:rPr>
                <a:t>D4</a:t>
              </a:r>
            </a:p>
          </p:txBody>
        </p:sp>
        <p:sp>
          <p:nvSpPr>
            <p:cNvPr id="60" name="TextBox 59">
              <a:extLst>
                <a:ext uri="{FF2B5EF4-FFF2-40B4-BE49-F238E27FC236}">
                  <a16:creationId xmlns:a16="http://schemas.microsoft.com/office/drawing/2014/main" id="{D6D288B3-3CED-46EA-884C-9E13AFF258C7}"/>
                </a:ext>
              </a:extLst>
            </p:cNvPr>
            <p:cNvSpPr txBox="1"/>
            <p:nvPr/>
          </p:nvSpPr>
          <p:spPr>
            <a:xfrm>
              <a:off x="5249073" y="4484610"/>
              <a:ext cx="1646060" cy="266348"/>
            </a:xfrm>
            <a:prstGeom prst="rect">
              <a:avLst/>
            </a:prstGeom>
            <a:noFill/>
          </p:spPr>
          <p:txBody>
            <a:bodyPr wrap="square" lIns="0" tIns="0" rIns="0" bIns="0" rtlCol="0" anchor="ct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B0F0"/>
                  </a:solidFill>
                  <a:effectLst/>
                  <a:uLnTx/>
                  <a:uFillTx/>
                  <a:latin typeface="Trebuchet MS"/>
                  <a:ea typeface="+mn-ea"/>
                  <a:cs typeface="+mn-cs"/>
                </a:rPr>
                <a:t>Inference</a:t>
              </a:r>
            </a:p>
          </p:txBody>
        </p:sp>
        <p:sp>
          <p:nvSpPr>
            <p:cNvPr id="61" name="TextBox 60">
              <a:extLst>
                <a:ext uri="{FF2B5EF4-FFF2-40B4-BE49-F238E27FC236}">
                  <a16:creationId xmlns:a16="http://schemas.microsoft.com/office/drawing/2014/main" id="{9AF90D8D-C3D5-816A-7F76-908526FF4DFB}"/>
                </a:ext>
              </a:extLst>
            </p:cNvPr>
            <p:cNvSpPr txBox="1"/>
            <p:nvPr/>
          </p:nvSpPr>
          <p:spPr>
            <a:xfrm>
              <a:off x="6847261" y="4484610"/>
              <a:ext cx="1646060" cy="266348"/>
            </a:xfrm>
            <a:prstGeom prst="rect">
              <a:avLst/>
            </a:prstGeom>
            <a:noFill/>
          </p:spPr>
          <p:txBody>
            <a:bodyPr wrap="square" lIns="0" tIns="0" rIns="0" bIns="0" rtlCol="0" anchor="ct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B050"/>
                  </a:solidFill>
                  <a:effectLst/>
                  <a:uLnTx/>
                  <a:uFillTx/>
                  <a:latin typeface="Trebuchet MS"/>
                  <a:ea typeface="+mn-ea"/>
                  <a:cs typeface="+mn-cs"/>
                </a:rPr>
                <a:t>Visualization</a:t>
              </a:r>
            </a:p>
          </p:txBody>
        </p:sp>
        <p:sp>
          <p:nvSpPr>
            <p:cNvPr id="62" name="TextBox 61">
              <a:extLst>
                <a:ext uri="{FF2B5EF4-FFF2-40B4-BE49-F238E27FC236}">
                  <a16:creationId xmlns:a16="http://schemas.microsoft.com/office/drawing/2014/main" id="{9AD7CFF3-92D5-D5D6-0354-75172E89E1D0}"/>
                </a:ext>
              </a:extLst>
            </p:cNvPr>
            <p:cNvSpPr txBox="1"/>
            <p:nvPr/>
          </p:nvSpPr>
          <p:spPr>
            <a:xfrm>
              <a:off x="195588" y="4725660"/>
              <a:ext cx="1544062" cy="417840"/>
            </a:xfrm>
            <a:prstGeom prst="rect">
              <a:avLst/>
            </a:prstGeom>
            <a:noFill/>
          </p:spPr>
          <p:txBody>
            <a:bodyPr wrap="square" lIns="0" tIns="0" rIns="0" bIns="0" rtlCol="0" anchor="ct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13" b="0" i="0" u="none" strike="noStrike" kern="1200" cap="none" spc="0" normalizeH="0" baseline="0" noProof="0" dirty="0">
                  <a:ln>
                    <a:noFill/>
                  </a:ln>
                  <a:solidFill>
                    <a:schemeClr val="accent1"/>
                  </a:solidFill>
                  <a:effectLst/>
                  <a:uLnTx/>
                  <a:uFillTx/>
                  <a:latin typeface="Trebuchet MS"/>
                  <a:ea typeface="+mn-ea"/>
                  <a:cs typeface="+mn-cs"/>
                </a:rPr>
                <a:t>Timeline</a:t>
              </a:r>
            </a:p>
          </p:txBody>
        </p:sp>
        <p:cxnSp>
          <p:nvCxnSpPr>
            <p:cNvPr id="63" name="Straight Arrow Connector 62">
              <a:extLst>
                <a:ext uri="{FF2B5EF4-FFF2-40B4-BE49-F238E27FC236}">
                  <a16:creationId xmlns:a16="http://schemas.microsoft.com/office/drawing/2014/main" id="{B7BF42B5-32D0-B0E1-E83D-B6C9AF244172}"/>
                </a:ext>
              </a:extLst>
            </p:cNvPr>
            <p:cNvCxnSpPr>
              <a:cxnSpLocks/>
            </p:cNvCxnSpPr>
            <p:nvPr/>
          </p:nvCxnSpPr>
          <p:spPr>
            <a:xfrm>
              <a:off x="269123" y="4852040"/>
              <a:ext cx="8596401" cy="0"/>
            </a:xfrm>
            <a:prstGeom prst="straightConnector1">
              <a:avLst/>
            </a:prstGeom>
            <a:noFill/>
            <a:ln w="57150" cap="flat" cmpd="sng" algn="ctr">
              <a:solidFill>
                <a:schemeClr val="accent1"/>
              </a:solidFill>
              <a:prstDash val="solid"/>
              <a:miter lim="800000"/>
              <a:tailEnd type="triangle"/>
            </a:ln>
            <a:effectLst/>
          </p:spPr>
        </p:cxnSp>
        <p:cxnSp>
          <p:nvCxnSpPr>
            <p:cNvPr id="64" name="Connector: Elbow 63">
              <a:extLst>
                <a:ext uri="{FF2B5EF4-FFF2-40B4-BE49-F238E27FC236}">
                  <a16:creationId xmlns:a16="http://schemas.microsoft.com/office/drawing/2014/main" id="{479E71A2-C13E-5C35-170C-9C5A8B203D47}"/>
                </a:ext>
              </a:extLst>
            </p:cNvPr>
            <p:cNvCxnSpPr>
              <a:cxnSpLocks/>
              <a:stCxn id="20" idx="0"/>
              <a:endCxn id="65" idx="2"/>
            </p:cNvCxnSpPr>
            <p:nvPr/>
          </p:nvCxnSpPr>
          <p:spPr>
            <a:xfrm rot="16200000" flipV="1">
              <a:off x="582544" y="3378099"/>
              <a:ext cx="931854" cy="582932"/>
            </a:xfrm>
            <a:prstGeom prst="bentConnector3">
              <a:avLst/>
            </a:prstGeom>
            <a:noFill/>
            <a:ln w="6350" cap="flat" cmpd="sng" algn="ctr">
              <a:solidFill>
                <a:sysClr val="windowText" lastClr="000000"/>
              </a:solidFill>
              <a:prstDash val="solid"/>
              <a:miter lim="800000"/>
            </a:ln>
            <a:effectLst/>
          </p:spPr>
        </p:cxnSp>
        <p:sp>
          <p:nvSpPr>
            <p:cNvPr id="65" name="Rectangle 64">
              <a:extLst>
                <a:ext uri="{FF2B5EF4-FFF2-40B4-BE49-F238E27FC236}">
                  <a16:creationId xmlns:a16="http://schemas.microsoft.com/office/drawing/2014/main" id="{6422B216-091E-5FB5-BE96-B43E90883603}"/>
                </a:ext>
              </a:extLst>
            </p:cNvPr>
            <p:cNvSpPr/>
            <p:nvPr/>
          </p:nvSpPr>
          <p:spPr>
            <a:xfrm>
              <a:off x="269123" y="2831594"/>
              <a:ext cx="975764" cy="372044"/>
            </a:xfrm>
            <a:prstGeom prst="rect">
              <a:avLst/>
            </a:prstGeom>
            <a:solidFill>
              <a:srgbClr val="FFBDBD"/>
            </a:solidFill>
            <a:ln w="12700" cap="flat" cmpd="sng" algn="ctr">
              <a:solidFill>
                <a:srgbClr val="12A0B2">
                  <a:shade val="15000"/>
                </a:srgbClr>
              </a:solidFill>
              <a:prstDash val="solid"/>
              <a:miter lim="800000"/>
            </a:ln>
            <a:effectLst/>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rebuchet MS"/>
                  <a:ea typeface="+mn-ea"/>
                  <a:cs typeface="+mn-cs"/>
                </a:rPr>
                <a:t>Data Collection via Drone</a:t>
              </a:r>
            </a:p>
          </p:txBody>
        </p:sp>
        <p:sp>
          <p:nvSpPr>
            <p:cNvPr id="66" name="Rectangle 65">
              <a:extLst>
                <a:ext uri="{FF2B5EF4-FFF2-40B4-BE49-F238E27FC236}">
                  <a16:creationId xmlns:a16="http://schemas.microsoft.com/office/drawing/2014/main" id="{C917F7A1-2D5E-07F6-BD1B-AB34748DEB6A}"/>
                </a:ext>
              </a:extLst>
            </p:cNvPr>
            <p:cNvSpPr/>
            <p:nvPr/>
          </p:nvSpPr>
          <p:spPr>
            <a:xfrm>
              <a:off x="516357" y="2362493"/>
              <a:ext cx="1233277" cy="356169"/>
            </a:xfrm>
            <a:prstGeom prst="rect">
              <a:avLst/>
            </a:prstGeom>
            <a:solidFill>
              <a:srgbClr val="FFBDBD"/>
            </a:solidFill>
            <a:ln w="12700" cap="flat" cmpd="sng" algn="ctr">
              <a:solidFill>
                <a:srgbClr val="12A0B2">
                  <a:shade val="15000"/>
                </a:srgbClr>
              </a:solidFill>
              <a:prstDash val="solid"/>
              <a:miter lim="800000"/>
            </a:ln>
            <a:effectLst/>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rebuchet MS"/>
                  <a:ea typeface="+mn-ea"/>
                  <a:cs typeface="+mn-cs"/>
                </a:rPr>
                <a:t>Data Transfer from Drone to Edge</a:t>
              </a:r>
            </a:p>
          </p:txBody>
        </p:sp>
        <p:cxnSp>
          <p:nvCxnSpPr>
            <p:cNvPr id="67" name="Connector: Elbow 66">
              <a:extLst>
                <a:ext uri="{FF2B5EF4-FFF2-40B4-BE49-F238E27FC236}">
                  <a16:creationId xmlns:a16="http://schemas.microsoft.com/office/drawing/2014/main" id="{41A8EB9B-7E79-89E8-ECEE-E8E8A0DF499A}"/>
                </a:ext>
              </a:extLst>
            </p:cNvPr>
            <p:cNvCxnSpPr>
              <a:cxnSpLocks/>
              <a:stCxn id="28" idx="0"/>
            </p:cNvCxnSpPr>
            <p:nvPr/>
          </p:nvCxnSpPr>
          <p:spPr>
            <a:xfrm rot="16200000" flipV="1">
              <a:off x="948863" y="3132734"/>
              <a:ext cx="1865867" cy="139650"/>
            </a:xfrm>
            <a:prstGeom prst="bentConnector3">
              <a:avLst>
                <a:gd name="adj1" fmla="val 50000"/>
              </a:avLst>
            </a:prstGeom>
            <a:noFill/>
            <a:ln w="6350" cap="flat" cmpd="sng" algn="ctr">
              <a:solidFill>
                <a:sysClr val="windowText" lastClr="000000"/>
              </a:solidFill>
              <a:prstDash val="solid"/>
              <a:miter lim="800000"/>
            </a:ln>
            <a:effectLst/>
          </p:spPr>
        </p:cxnSp>
        <p:sp>
          <p:nvSpPr>
            <p:cNvPr id="68" name="Rectangle 67">
              <a:extLst>
                <a:ext uri="{FF2B5EF4-FFF2-40B4-BE49-F238E27FC236}">
                  <a16:creationId xmlns:a16="http://schemas.microsoft.com/office/drawing/2014/main" id="{A9A059BF-A35D-F7DE-9DEF-188EDF913E28}"/>
                </a:ext>
              </a:extLst>
            </p:cNvPr>
            <p:cNvSpPr/>
            <p:nvPr/>
          </p:nvSpPr>
          <p:spPr>
            <a:xfrm>
              <a:off x="1355620" y="1880614"/>
              <a:ext cx="1130090" cy="372044"/>
            </a:xfrm>
            <a:prstGeom prst="rect">
              <a:avLst/>
            </a:prstGeom>
            <a:solidFill>
              <a:srgbClr val="FFBDBD"/>
            </a:solidFill>
            <a:ln w="12700" cap="flat" cmpd="sng" algn="ctr">
              <a:solidFill>
                <a:srgbClr val="12A0B2">
                  <a:shade val="15000"/>
                </a:srgbClr>
              </a:solidFill>
              <a:prstDash val="solid"/>
              <a:miter lim="800000"/>
            </a:ln>
            <a:effectLst/>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rebuchet MS"/>
                  <a:ea typeface="+mn-ea"/>
                  <a:cs typeface="+mn-cs"/>
                </a:rPr>
                <a:t>Data Geotagging and Rotation</a:t>
              </a:r>
            </a:p>
          </p:txBody>
        </p:sp>
        <p:sp>
          <p:nvSpPr>
            <p:cNvPr id="69" name="Rectangle 68">
              <a:extLst>
                <a:ext uri="{FF2B5EF4-FFF2-40B4-BE49-F238E27FC236}">
                  <a16:creationId xmlns:a16="http://schemas.microsoft.com/office/drawing/2014/main" id="{7E7F2523-D7F2-A5E4-5474-0FDE7B5611D9}"/>
                </a:ext>
              </a:extLst>
            </p:cNvPr>
            <p:cNvSpPr/>
            <p:nvPr/>
          </p:nvSpPr>
          <p:spPr>
            <a:xfrm>
              <a:off x="1955088" y="2521000"/>
              <a:ext cx="778613" cy="364106"/>
            </a:xfrm>
            <a:prstGeom prst="rect">
              <a:avLst/>
            </a:prstGeom>
            <a:solidFill>
              <a:srgbClr val="FFBDBD"/>
            </a:solidFill>
            <a:ln w="12700" cap="flat" cmpd="sng" algn="ctr">
              <a:solidFill>
                <a:srgbClr val="12A0B2">
                  <a:shade val="15000"/>
                </a:srgbClr>
              </a:solidFill>
              <a:prstDash val="solid"/>
              <a:miter lim="800000"/>
            </a:ln>
            <a:effectLst/>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rebuchet MS"/>
                  <a:ea typeface="+mn-ea"/>
                  <a:cs typeface="+mn-cs"/>
                </a:rPr>
                <a:t>Plot Tiles Extraction</a:t>
              </a:r>
            </a:p>
          </p:txBody>
        </p:sp>
        <p:cxnSp>
          <p:nvCxnSpPr>
            <p:cNvPr id="70" name="Connector: Elbow 69">
              <a:extLst>
                <a:ext uri="{FF2B5EF4-FFF2-40B4-BE49-F238E27FC236}">
                  <a16:creationId xmlns:a16="http://schemas.microsoft.com/office/drawing/2014/main" id="{49525D29-9676-EB94-6AD8-72E8C7CB206B}"/>
                </a:ext>
              </a:extLst>
            </p:cNvPr>
            <p:cNvCxnSpPr>
              <a:cxnSpLocks/>
              <a:stCxn id="29" idx="0"/>
              <a:endCxn id="69" idx="2"/>
            </p:cNvCxnSpPr>
            <p:nvPr/>
          </p:nvCxnSpPr>
          <p:spPr>
            <a:xfrm rot="5400000" flipH="1" flipV="1">
              <a:off x="1676910" y="3468008"/>
              <a:ext cx="1250386" cy="84583"/>
            </a:xfrm>
            <a:prstGeom prst="bentConnector3">
              <a:avLst/>
            </a:prstGeom>
            <a:noFill/>
            <a:ln w="6350" cap="flat" cmpd="sng" algn="ctr">
              <a:solidFill>
                <a:sysClr val="windowText" lastClr="000000"/>
              </a:solidFill>
              <a:prstDash val="solid"/>
              <a:miter lim="800000"/>
            </a:ln>
            <a:effectLst/>
          </p:spPr>
        </p:cxnSp>
        <p:sp>
          <p:nvSpPr>
            <p:cNvPr id="71" name="Rectangle 70">
              <a:extLst>
                <a:ext uri="{FF2B5EF4-FFF2-40B4-BE49-F238E27FC236}">
                  <a16:creationId xmlns:a16="http://schemas.microsoft.com/office/drawing/2014/main" id="{B7102EE3-B9C2-F385-17DB-43238A6000FD}"/>
                </a:ext>
              </a:extLst>
            </p:cNvPr>
            <p:cNvSpPr/>
            <p:nvPr/>
          </p:nvSpPr>
          <p:spPr>
            <a:xfrm>
              <a:off x="1944816" y="1254653"/>
              <a:ext cx="1202417" cy="405992"/>
            </a:xfrm>
            <a:prstGeom prst="rect">
              <a:avLst/>
            </a:prstGeom>
            <a:solidFill>
              <a:srgbClr val="FFE593"/>
            </a:solidFill>
            <a:ln w="12700" cap="flat" cmpd="sng" algn="ctr">
              <a:solidFill>
                <a:srgbClr val="12A0B2">
                  <a:shade val="15000"/>
                </a:srgbClr>
              </a:solidFill>
              <a:prstDash val="solid"/>
              <a:miter lim="800000"/>
            </a:ln>
            <a:effectLst/>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rebuchet MS"/>
                  <a:ea typeface="+mn-ea"/>
                  <a:cs typeface="+mn-cs"/>
                </a:rPr>
                <a:t>Data Selection and Class Definition</a:t>
              </a:r>
            </a:p>
          </p:txBody>
        </p:sp>
        <p:cxnSp>
          <p:nvCxnSpPr>
            <p:cNvPr id="74" name="Connector: Elbow 73">
              <a:extLst>
                <a:ext uri="{FF2B5EF4-FFF2-40B4-BE49-F238E27FC236}">
                  <a16:creationId xmlns:a16="http://schemas.microsoft.com/office/drawing/2014/main" id="{A51F33DE-5844-45A3-96A7-7F69D200CE51}"/>
                </a:ext>
              </a:extLst>
            </p:cNvPr>
            <p:cNvCxnSpPr>
              <a:cxnSpLocks/>
              <a:stCxn id="32" idx="0"/>
              <a:endCxn id="71" idx="2"/>
            </p:cNvCxnSpPr>
            <p:nvPr/>
          </p:nvCxnSpPr>
          <p:spPr>
            <a:xfrm rot="16200000" flipV="1">
              <a:off x="1549104" y="2657567"/>
              <a:ext cx="2474847" cy="481004"/>
            </a:xfrm>
            <a:prstGeom prst="bentConnector3">
              <a:avLst>
                <a:gd name="adj1" fmla="val 79222"/>
              </a:avLst>
            </a:prstGeom>
            <a:noFill/>
            <a:ln w="6350" cap="flat" cmpd="sng" algn="ctr">
              <a:solidFill>
                <a:sysClr val="windowText" lastClr="000000"/>
              </a:solidFill>
              <a:prstDash val="solid"/>
              <a:miter lim="800000"/>
            </a:ln>
            <a:effectLst/>
          </p:spPr>
        </p:cxnSp>
        <p:sp>
          <p:nvSpPr>
            <p:cNvPr id="75" name="Rectangle 74">
              <a:extLst>
                <a:ext uri="{FF2B5EF4-FFF2-40B4-BE49-F238E27FC236}">
                  <a16:creationId xmlns:a16="http://schemas.microsoft.com/office/drawing/2014/main" id="{B782DA6B-6827-4E21-9450-16B822D8B580}"/>
                </a:ext>
              </a:extLst>
            </p:cNvPr>
            <p:cNvSpPr/>
            <p:nvPr/>
          </p:nvSpPr>
          <p:spPr>
            <a:xfrm>
              <a:off x="2627857" y="846694"/>
              <a:ext cx="1113016" cy="323779"/>
            </a:xfrm>
            <a:prstGeom prst="rect">
              <a:avLst/>
            </a:prstGeom>
            <a:solidFill>
              <a:srgbClr val="FFE593"/>
            </a:solidFill>
            <a:ln w="12700" cap="flat" cmpd="sng" algn="ctr">
              <a:solidFill>
                <a:srgbClr val="12A0B2">
                  <a:shade val="15000"/>
                </a:srgbClr>
              </a:solidFill>
              <a:prstDash val="solid"/>
              <a:miter lim="800000"/>
            </a:ln>
            <a:effectLst/>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rebuchet MS"/>
                  <a:ea typeface="+mn-ea"/>
                  <a:cs typeface="+mn-cs"/>
                </a:rPr>
                <a:t>Hyperparameters Selection</a:t>
              </a:r>
            </a:p>
          </p:txBody>
        </p:sp>
        <p:cxnSp>
          <p:nvCxnSpPr>
            <p:cNvPr id="76" name="Connector: Elbow 75">
              <a:extLst>
                <a:ext uri="{FF2B5EF4-FFF2-40B4-BE49-F238E27FC236}">
                  <a16:creationId xmlns:a16="http://schemas.microsoft.com/office/drawing/2014/main" id="{80D89E39-5DA5-31B3-3AA0-A016A3F2CBF7}"/>
                </a:ext>
              </a:extLst>
            </p:cNvPr>
            <p:cNvCxnSpPr>
              <a:cxnSpLocks/>
              <a:stCxn id="33" idx="0"/>
              <a:endCxn id="75" idx="2"/>
            </p:cNvCxnSpPr>
            <p:nvPr/>
          </p:nvCxnSpPr>
          <p:spPr>
            <a:xfrm rot="16200000" flipV="1">
              <a:off x="1777284" y="2577555"/>
              <a:ext cx="2965019" cy="150855"/>
            </a:xfrm>
            <a:prstGeom prst="bentConnector3">
              <a:avLst>
                <a:gd name="adj1" fmla="val 50000"/>
              </a:avLst>
            </a:prstGeom>
            <a:noFill/>
            <a:ln w="6350" cap="flat" cmpd="sng" algn="ctr">
              <a:solidFill>
                <a:sysClr val="windowText" lastClr="000000"/>
              </a:solidFill>
              <a:prstDash val="solid"/>
              <a:miter lim="800000"/>
            </a:ln>
            <a:effectLst/>
          </p:spPr>
        </p:cxnSp>
        <p:sp>
          <p:nvSpPr>
            <p:cNvPr id="77" name="Rectangle 76">
              <a:extLst>
                <a:ext uri="{FF2B5EF4-FFF2-40B4-BE49-F238E27FC236}">
                  <a16:creationId xmlns:a16="http://schemas.microsoft.com/office/drawing/2014/main" id="{A5C8883B-2494-CEA6-576A-7D5EB7DF1A28}"/>
                </a:ext>
              </a:extLst>
            </p:cNvPr>
            <p:cNvSpPr/>
            <p:nvPr/>
          </p:nvSpPr>
          <p:spPr>
            <a:xfrm>
              <a:off x="3223471" y="486434"/>
              <a:ext cx="1173345" cy="323779"/>
            </a:xfrm>
            <a:prstGeom prst="rect">
              <a:avLst/>
            </a:prstGeom>
            <a:solidFill>
              <a:srgbClr val="FFE593"/>
            </a:solidFill>
            <a:ln w="12700" cap="flat" cmpd="sng" algn="ctr">
              <a:solidFill>
                <a:srgbClr val="12A0B2">
                  <a:shade val="15000"/>
                </a:srgbClr>
              </a:solidFill>
              <a:prstDash val="solid"/>
              <a:miter lim="800000"/>
            </a:ln>
            <a:effectLst/>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rebuchet MS"/>
                  <a:ea typeface="+mn-ea"/>
                  <a:cs typeface="+mn-cs"/>
                </a:rPr>
                <a:t>Model Selection</a:t>
              </a:r>
            </a:p>
          </p:txBody>
        </p:sp>
        <p:cxnSp>
          <p:nvCxnSpPr>
            <p:cNvPr id="78" name="Connector: Elbow 77">
              <a:extLst>
                <a:ext uri="{FF2B5EF4-FFF2-40B4-BE49-F238E27FC236}">
                  <a16:creationId xmlns:a16="http://schemas.microsoft.com/office/drawing/2014/main" id="{1FFCD979-5CB7-688C-2423-A687F7104F24}"/>
                </a:ext>
              </a:extLst>
            </p:cNvPr>
            <p:cNvCxnSpPr>
              <a:cxnSpLocks/>
              <a:stCxn id="37" idx="0"/>
            </p:cNvCxnSpPr>
            <p:nvPr/>
          </p:nvCxnSpPr>
          <p:spPr>
            <a:xfrm rot="5400000" flipH="1" flipV="1">
              <a:off x="2584856" y="2683550"/>
              <a:ext cx="2813990" cy="89894"/>
            </a:xfrm>
            <a:prstGeom prst="bentConnector3">
              <a:avLst>
                <a:gd name="adj1" fmla="val 42836"/>
              </a:avLst>
            </a:prstGeom>
            <a:noFill/>
            <a:ln w="6350" cap="flat" cmpd="sng" algn="ctr">
              <a:solidFill>
                <a:sysClr val="windowText" lastClr="000000"/>
              </a:solidFill>
              <a:prstDash val="solid"/>
              <a:miter lim="800000"/>
            </a:ln>
            <a:effectLst/>
          </p:spPr>
        </p:cxnSp>
        <p:sp>
          <p:nvSpPr>
            <p:cNvPr id="79" name="Rectangle 78">
              <a:extLst>
                <a:ext uri="{FF2B5EF4-FFF2-40B4-BE49-F238E27FC236}">
                  <a16:creationId xmlns:a16="http://schemas.microsoft.com/office/drawing/2014/main" id="{A5BEAE9F-FEC9-5E17-DC83-CBA2E71BE436}"/>
                </a:ext>
              </a:extLst>
            </p:cNvPr>
            <p:cNvSpPr/>
            <p:nvPr/>
          </p:nvSpPr>
          <p:spPr>
            <a:xfrm>
              <a:off x="3861528" y="941194"/>
              <a:ext cx="682145" cy="372044"/>
            </a:xfrm>
            <a:prstGeom prst="rect">
              <a:avLst/>
            </a:prstGeom>
            <a:solidFill>
              <a:srgbClr val="FFE593"/>
            </a:solidFill>
            <a:ln w="12700" cap="flat" cmpd="sng" algn="ctr">
              <a:solidFill>
                <a:srgbClr val="12A0B2">
                  <a:shade val="15000"/>
                </a:srgbClr>
              </a:solidFill>
              <a:prstDash val="solid"/>
              <a:miter lim="800000"/>
            </a:ln>
            <a:effectLst/>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rebuchet MS"/>
                  <a:ea typeface="+mn-ea"/>
                  <a:cs typeface="+mn-cs"/>
                </a:rPr>
                <a:t>Data Labeling</a:t>
              </a:r>
            </a:p>
          </p:txBody>
        </p:sp>
        <p:cxnSp>
          <p:nvCxnSpPr>
            <p:cNvPr id="80" name="Connector: Elbow 79">
              <a:extLst>
                <a:ext uri="{FF2B5EF4-FFF2-40B4-BE49-F238E27FC236}">
                  <a16:creationId xmlns:a16="http://schemas.microsoft.com/office/drawing/2014/main" id="{11EEB48F-09DD-D58F-F691-8D56361D94F8}"/>
                </a:ext>
              </a:extLst>
            </p:cNvPr>
            <p:cNvCxnSpPr>
              <a:cxnSpLocks/>
              <a:stCxn id="39" idx="0"/>
            </p:cNvCxnSpPr>
            <p:nvPr/>
          </p:nvCxnSpPr>
          <p:spPr>
            <a:xfrm rot="16200000" flipV="1">
              <a:off x="3009144" y="2884980"/>
              <a:ext cx="2417415" cy="83610"/>
            </a:xfrm>
            <a:prstGeom prst="bentConnector3">
              <a:avLst>
                <a:gd name="adj1" fmla="val 50000"/>
              </a:avLst>
            </a:prstGeom>
            <a:noFill/>
            <a:ln w="6350" cap="flat" cmpd="sng" algn="ctr">
              <a:solidFill>
                <a:sysClr val="windowText" lastClr="000000"/>
              </a:solidFill>
              <a:prstDash val="solid"/>
              <a:miter lim="800000"/>
            </a:ln>
            <a:effectLst/>
          </p:spPr>
        </p:cxnSp>
        <p:sp>
          <p:nvSpPr>
            <p:cNvPr id="81" name="Rectangle 80">
              <a:extLst>
                <a:ext uri="{FF2B5EF4-FFF2-40B4-BE49-F238E27FC236}">
                  <a16:creationId xmlns:a16="http://schemas.microsoft.com/office/drawing/2014/main" id="{373C17D3-8002-E074-E18D-5539DB262C6C}"/>
                </a:ext>
              </a:extLst>
            </p:cNvPr>
            <p:cNvSpPr/>
            <p:nvPr/>
          </p:nvSpPr>
          <p:spPr>
            <a:xfrm>
              <a:off x="4103838" y="1395955"/>
              <a:ext cx="682145" cy="372044"/>
            </a:xfrm>
            <a:prstGeom prst="rect">
              <a:avLst/>
            </a:prstGeom>
            <a:solidFill>
              <a:srgbClr val="FFE593"/>
            </a:solidFill>
            <a:ln w="12700" cap="flat" cmpd="sng" algn="ctr">
              <a:solidFill>
                <a:srgbClr val="12A0B2">
                  <a:shade val="15000"/>
                </a:srgbClr>
              </a:solidFill>
              <a:prstDash val="solid"/>
              <a:miter lim="800000"/>
            </a:ln>
            <a:effectLst/>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rebuchet MS"/>
                  <a:ea typeface="+mn-ea"/>
                  <a:cs typeface="+mn-cs"/>
                </a:rPr>
                <a:t>HPC Training</a:t>
              </a:r>
            </a:p>
          </p:txBody>
        </p:sp>
        <p:sp>
          <p:nvSpPr>
            <p:cNvPr id="82" name="Rectangle 81">
              <a:extLst>
                <a:ext uri="{FF2B5EF4-FFF2-40B4-BE49-F238E27FC236}">
                  <a16:creationId xmlns:a16="http://schemas.microsoft.com/office/drawing/2014/main" id="{D2BF3B8D-15F0-1992-DEDB-6C621F93FDF1}"/>
                </a:ext>
              </a:extLst>
            </p:cNvPr>
            <p:cNvSpPr/>
            <p:nvPr/>
          </p:nvSpPr>
          <p:spPr>
            <a:xfrm>
              <a:off x="4259657" y="1819159"/>
              <a:ext cx="818199" cy="372044"/>
            </a:xfrm>
            <a:prstGeom prst="rect">
              <a:avLst/>
            </a:prstGeom>
            <a:solidFill>
              <a:srgbClr val="FFE593"/>
            </a:solidFill>
            <a:ln w="12700" cap="flat" cmpd="sng" algn="ctr">
              <a:solidFill>
                <a:srgbClr val="12A0B2">
                  <a:shade val="15000"/>
                </a:srgbClr>
              </a:solidFill>
              <a:prstDash val="solid"/>
              <a:miter lim="800000"/>
            </a:ln>
            <a:effectLst/>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rebuchet MS"/>
                  <a:ea typeface="+mn-ea"/>
                  <a:cs typeface="+mn-cs"/>
                </a:rPr>
                <a:t>Model/metadata saving</a:t>
              </a:r>
            </a:p>
          </p:txBody>
        </p:sp>
        <p:sp>
          <p:nvSpPr>
            <p:cNvPr id="83" name="Rectangle 82">
              <a:extLst>
                <a:ext uri="{FF2B5EF4-FFF2-40B4-BE49-F238E27FC236}">
                  <a16:creationId xmlns:a16="http://schemas.microsoft.com/office/drawing/2014/main" id="{05363F54-77D1-9C30-745C-29045E20E3E0}"/>
                </a:ext>
              </a:extLst>
            </p:cNvPr>
            <p:cNvSpPr/>
            <p:nvPr/>
          </p:nvSpPr>
          <p:spPr>
            <a:xfrm>
              <a:off x="4484883" y="2257850"/>
              <a:ext cx="679080" cy="411731"/>
            </a:xfrm>
            <a:prstGeom prst="rect">
              <a:avLst/>
            </a:prstGeom>
            <a:solidFill>
              <a:srgbClr val="FFE593"/>
            </a:solidFill>
            <a:ln w="12700" cap="flat" cmpd="sng" algn="ctr">
              <a:solidFill>
                <a:srgbClr val="12A0B2">
                  <a:shade val="15000"/>
                </a:srgbClr>
              </a:solidFill>
              <a:prstDash val="solid"/>
              <a:miter lim="800000"/>
            </a:ln>
            <a:effectLst/>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rebuchet MS"/>
                  <a:ea typeface="+mn-ea"/>
                  <a:cs typeface="+mn-cs"/>
                </a:rPr>
                <a:t>Display Training Statistics</a:t>
              </a:r>
            </a:p>
          </p:txBody>
        </p:sp>
        <p:cxnSp>
          <p:nvCxnSpPr>
            <p:cNvPr id="84" name="Connector: Elbow 83">
              <a:extLst>
                <a:ext uri="{FF2B5EF4-FFF2-40B4-BE49-F238E27FC236}">
                  <a16:creationId xmlns:a16="http://schemas.microsoft.com/office/drawing/2014/main" id="{A14F9EFD-3CC6-2E5B-9FC1-CE9D3024BD06}"/>
                </a:ext>
              </a:extLst>
            </p:cNvPr>
            <p:cNvCxnSpPr>
              <a:cxnSpLocks/>
              <a:stCxn id="43" idx="0"/>
              <a:endCxn id="83" idx="2"/>
            </p:cNvCxnSpPr>
            <p:nvPr/>
          </p:nvCxnSpPr>
          <p:spPr>
            <a:xfrm rot="16200000" flipV="1">
              <a:off x="4121304" y="3372701"/>
              <a:ext cx="1465911" cy="59671"/>
            </a:xfrm>
            <a:prstGeom prst="bentConnector3">
              <a:avLst>
                <a:gd name="adj1" fmla="val 50000"/>
              </a:avLst>
            </a:prstGeom>
            <a:noFill/>
            <a:ln w="6350" cap="flat" cmpd="sng" algn="ctr">
              <a:solidFill>
                <a:sysClr val="windowText" lastClr="000000"/>
              </a:solidFill>
              <a:prstDash val="solid"/>
              <a:miter lim="800000"/>
            </a:ln>
            <a:effectLst/>
          </p:spPr>
        </p:cxnSp>
        <p:sp>
          <p:nvSpPr>
            <p:cNvPr id="85" name="Rectangle 84">
              <a:extLst>
                <a:ext uri="{FF2B5EF4-FFF2-40B4-BE49-F238E27FC236}">
                  <a16:creationId xmlns:a16="http://schemas.microsoft.com/office/drawing/2014/main" id="{013B8FEC-E82C-47B5-A6C0-1A145919CFA7}"/>
                </a:ext>
              </a:extLst>
            </p:cNvPr>
            <p:cNvSpPr/>
            <p:nvPr/>
          </p:nvSpPr>
          <p:spPr>
            <a:xfrm>
              <a:off x="4941172" y="2715793"/>
              <a:ext cx="996654" cy="372044"/>
            </a:xfrm>
            <a:prstGeom prst="rect">
              <a:avLst/>
            </a:prstGeom>
            <a:solidFill>
              <a:srgbClr val="A7D9FF"/>
            </a:solidFill>
            <a:ln w="12700" cap="flat" cmpd="sng" algn="ctr">
              <a:solidFill>
                <a:srgbClr val="12A0B2">
                  <a:shade val="15000"/>
                </a:srgbClr>
              </a:solidFill>
              <a:prstDash val="solid"/>
              <a:miter lim="800000"/>
            </a:ln>
            <a:effectLst/>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rebuchet MS"/>
                  <a:ea typeface="+mn-ea"/>
                  <a:cs typeface="+mn-cs"/>
                </a:rPr>
                <a:t>Data Collection via Drone</a:t>
              </a:r>
            </a:p>
          </p:txBody>
        </p:sp>
        <p:cxnSp>
          <p:nvCxnSpPr>
            <p:cNvPr id="86" name="Connector: Elbow 85">
              <a:extLst>
                <a:ext uri="{FF2B5EF4-FFF2-40B4-BE49-F238E27FC236}">
                  <a16:creationId xmlns:a16="http://schemas.microsoft.com/office/drawing/2014/main" id="{A6DC0BE3-2A0E-FD39-DAB1-C91D92F85FBB}"/>
                </a:ext>
              </a:extLst>
            </p:cNvPr>
            <p:cNvCxnSpPr>
              <a:cxnSpLocks/>
              <a:stCxn id="46" idx="0"/>
              <a:endCxn id="85" idx="2"/>
            </p:cNvCxnSpPr>
            <p:nvPr/>
          </p:nvCxnSpPr>
          <p:spPr>
            <a:xfrm rot="16200000" flipV="1">
              <a:off x="4975887" y="3551450"/>
              <a:ext cx="1047655" cy="120429"/>
            </a:xfrm>
            <a:prstGeom prst="bentConnector3">
              <a:avLst>
                <a:gd name="adj1" fmla="val 65120"/>
              </a:avLst>
            </a:prstGeom>
            <a:noFill/>
            <a:ln w="6350" cap="flat" cmpd="sng" algn="ctr">
              <a:solidFill>
                <a:sysClr val="windowText" lastClr="000000"/>
              </a:solidFill>
              <a:prstDash val="solid"/>
              <a:miter lim="800000"/>
            </a:ln>
            <a:effectLst/>
          </p:spPr>
        </p:cxnSp>
        <p:sp>
          <p:nvSpPr>
            <p:cNvPr id="87" name="Rectangle 86">
              <a:extLst>
                <a:ext uri="{FF2B5EF4-FFF2-40B4-BE49-F238E27FC236}">
                  <a16:creationId xmlns:a16="http://schemas.microsoft.com/office/drawing/2014/main" id="{F1FF4CF2-F1BC-D1AD-D5ED-E04979788C3D}"/>
                </a:ext>
              </a:extLst>
            </p:cNvPr>
            <p:cNvSpPr/>
            <p:nvPr/>
          </p:nvSpPr>
          <p:spPr>
            <a:xfrm>
              <a:off x="5246025" y="2002752"/>
              <a:ext cx="996655" cy="356169"/>
            </a:xfrm>
            <a:prstGeom prst="rect">
              <a:avLst/>
            </a:prstGeom>
            <a:solidFill>
              <a:srgbClr val="A7D9FF"/>
            </a:solidFill>
            <a:ln w="12700" cap="flat" cmpd="sng" algn="ctr">
              <a:solidFill>
                <a:srgbClr val="12A0B2">
                  <a:shade val="15000"/>
                </a:srgbClr>
              </a:solidFill>
              <a:prstDash val="solid"/>
              <a:miter lim="800000"/>
            </a:ln>
            <a:effectLst/>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rebuchet MS"/>
                  <a:ea typeface="+mn-ea"/>
                  <a:cs typeface="+mn-cs"/>
                </a:rPr>
                <a:t>Inference Data Preprocessing</a:t>
              </a:r>
            </a:p>
          </p:txBody>
        </p:sp>
        <p:sp>
          <p:nvSpPr>
            <p:cNvPr id="90" name="Rectangle 89">
              <a:extLst>
                <a:ext uri="{FF2B5EF4-FFF2-40B4-BE49-F238E27FC236}">
                  <a16:creationId xmlns:a16="http://schemas.microsoft.com/office/drawing/2014/main" id="{1D03F87E-1739-10B0-A998-3C18310D9759}"/>
                </a:ext>
              </a:extLst>
            </p:cNvPr>
            <p:cNvSpPr/>
            <p:nvPr/>
          </p:nvSpPr>
          <p:spPr>
            <a:xfrm>
              <a:off x="5721940" y="1445556"/>
              <a:ext cx="682145" cy="354644"/>
            </a:xfrm>
            <a:prstGeom prst="rect">
              <a:avLst/>
            </a:prstGeom>
            <a:solidFill>
              <a:srgbClr val="A7D9FF"/>
            </a:solidFill>
            <a:ln w="12700" cap="flat" cmpd="sng" algn="ctr">
              <a:solidFill>
                <a:srgbClr val="12A0B2">
                  <a:shade val="15000"/>
                </a:srgbClr>
              </a:solidFill>
              <a:prstDash val="solid"/>
              <a:miter lim="800000"/>
            </a:ln>
            <a:effectLst/>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rebuchet MS"/>
                  <a:ea typeface="+mn-ea"/>
                  <a:cs typeface="+mn-cs"/>
                </a:rPr>
                <a:t>Model Retrieval</a:t>
              </a:r>
            </a:p>
          </p:txBody>
        </p:sp>
        <p:sp>
          <p:nvSpPr>
            <p:cNvPr id="91" name="Rectangle 90">
              <a:extLst>
                <a:ext uri="{FF2B5EF4-FFF2-40B4-BE49-F238E27FC236}">
                  <a16:creationId xmlns:a16="http://schemas.microsoft.com/office/drawing/2014/main" id="{63860CFA-D44C-336C-11C2-D0F3C2DA6704}"/>
                </a:ext>
              </a:extLst>
            </p:cNvPr>
            <p:cNvSpPr/>
            <p:nvPr/>
          </p:nvSpPr>
          <p:spPr>
            <a:xfrm>
              <a:off x="6079088" y="1000780"/>
              <a:ext cx="721832" cy="314957"/>
            </a:xfrm>
            <a:prstGeom prst="rect">
              <a:avLst/>
            </a:prstGeom>
            <a:solidFill>
              <a:srgbClr val="A7D9FF"/>
            </a:solidFill>
            <a:ln w="12700" cap="flat" cmpd="sng" algn="ctr">
              <a:solidFill>
                <a:srgbClr val="12A0B2">
                  <a:shade val="15000"/>
                </a:srgbClr>
              </a:solidFill>
              <a:prstDash val="solid"/>
              <a:miter lim="800000"/>
            </a:ln>
            <a:effectLst/>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rebuchet MS"/>
                  <a:ea typeface="+mn-ea"/>
                  <a:cs typeface="+mn-cs"/>
                </a:rPr>
                <a:t>Inference Execution</a:t>
              </a:r>
            </a:p>
          </p:txBody>
        </p:sp>
        <p:sp>
          <p:nvSpPr>
            <p:cNvPr id="92" name="Rectangle 91">
              <a:extLst>
                <a:ext uri="{FF2B5EF4-FFF2-40B4-BE49-F238E27FC236}">
                  <a16:creationId xmlns:a16="http://schemas.microsoft.com/office/drawing/2014/main" id="{4F661FD0-7EAE-D7BB-E3D2-40D397EBE7D1}"/>
                </a:ext>
              </a:extLst>
            </p:cNvPr>
            <p:cNvSpPr/>
            <p:nvPr/>
          </p:nvSpPr>
          <p:spPr>
            <a:xfrm>
              <a:off x="6534147" y="2877169"/>
              <a:ext cx="721971" cy="372044"/>
            </a:xfrm>
            <a:prstGeom prst="rect">
              <a:avLst/>
            </a:prstGeom>
            <a:solidFill>
              <a:srgbClr val="ABFFD1"/>
            </a:solidFill>
            <a:ln w="12700" cap="flat" cmpd="sng" algn="ctr">
              <a:solidFill>
                <a:srgbClr val="12A0B2">
                  <a:shade val="15000"/>
                </a:srgbClr>
              </a:solidFill>
              <a:prstDash val="solid"/>
              <a:miter lim="800000"/>
            </a:ln>
            <a:effectLst/>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rebuchet MS"/>
                  <a:ea typeface="+mn-ea"/>
                  <a:cs typeface="+mn-cs"/>
                </a:rPr>
                <a:t>Show Heatmap</a:t>
              </a:r>
            </a:p>
          </p:txBody>
        </p:sp>
        <p:cxnSp>
          <p:nvCxnSpPr>
            <p:cNvPr id="93" name="Connector: Elbow 92">
              <a:extLst>
                <a:ext uri="{FF2B5EF4-FFF2-40B4-BE49-F238E27FC236}">
                  <a16:creationId xmlns:a16="http://schemas.microsoft.com/office/drawing/2014/main" id="{9430DA56-1CEA-A8F7-7067-BDD05C3C46DE}"/>
                </a:ext>
              </a:extLst>
            </p:cNvPr>
            <p:cNvCxnSpPr>
              <a:cxnSpLocks/>
              <a:stCxn id="54" idx="0"/>
              <a:endCxn id="92" idx="2"/>
            </p:cNvCxnSpPr>
            <p:nvPr/>
          </p:nvCxnSpPr>
          <p:spPr>
            <a:xfrm rot="16200000" flipV="1">
              <a:off x="6603863" y="3540484"/>
              <a:ext cx="886279" cy="303738"/>
            </a:xfrm>
            <a:prstGeom prst="bentConnector3">
              <a:avLst>
                <a:gd name="adj1" fmla="val 50000"/>
              </a:avLst>
            </a:prstGeom>
            <a:noFill/>
            <a:ln w="6350" cap="flat" cmpd="sng" algn="ctr">
              <a:solidFill>
                <a:sysClr val="windowText" lastClr="000000"/>
              </a:solidFill>
              <a:prstDash val="solid"/>
              <a:miter lim="800000"/>
            </a:ln>
            <a:effectLst/>
          </p:spPr>
        </p:cxnSp>
        <p:sp>
          <p:nvSpPr>
            <p:cNvPr id="94" name="Rectangle 93">
              <a:extLst>
                <a:ext uri="{FF2B5EF4-FFF2-40B4-BE49-F238E27FC236}">
                  <a16:creationId xmlns:a16="http://schemas.microsoft.com/office/drawing/2014/main" id="{B7A26CF5-F879-CBA7-C579-8745FEECC6F1}"/>
                </a:ext>
              </a:extLst>
            </p:cNvPr>
            <p:cNvSpPr/>
            <p:nvPr/>
          </p:nvSpPr>
          <p:spPr>
            <a:xfrm>
              <a:off x="6948320" y="2218148"/>
              <a:ext cx="721971" cy="484638"/>
            </a:xfrm>
            <a:prstGeom prst="rect">
              <a:avLst/>
            </a:prstGeom>
            <a:solidFill>
              <a:srgbClr val="ABFFD1"/>
            </a:solidFill>
            <a:ln w="12700" cap="flat" cmpd="sng" algn="ctr">
              <a:solidFill>
                <a:srgbClr val="12A0B2">
                  <a:shade val="15000"/>
                </a:srgbClr>
              </a:solidFill>
              <a:prstDash val="solid"/>
              <a:miter lim="800000"/>
            </a:ln>
            <a:effectLst/>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rebuchet MS"/>
                  <a:ea typeface="+mn-ea"/>
                  <a:cs typeface="+mn-cs"/>
                </a:rPr>
                <a:t>Individual Sample Analysis</a:t>
              </a:r>
            </a:p>
          </p:txBody>
        </p:sp>
        <p:cxnSp>
          <p:nvCxnSpPr>
            <p:cNvPr id="95" name="Connector: Elbow 94">
              <a:extLst>
                <a:ext uri="{FF2B5EF4-FFF2-40B4-BE49-F238E27FC236}">
                  <a16:creationId xmlns:a16="http://schemas.microsoft.com/office/drawing/2014/main" id="{D14E2E5D-9861-2AA1-F589-E2586B8E6E85}"/>
                </a:ext>
              </a:extLst>
            </p:cNvPr>
            <p:cNvCxnSpPr>
              <a:cxnSpLocks/>
              <a:stCxn id="55" idx="0"/>
              <a:endCxn id="94" idx="2"/>
            </p:cNvCxnSpPr>
            <p:nvPr/>
          </p:nvCxnSpPr>
          <p:spPr>
            <a:xfrm rot="16200000" flipV="1">
              <a:off x="6691832" y="3320260"/>
              <a:ext cx="1432706" cy="197757"/>
            </a:xfrm>
            <a:prstGeom prst="bentConnector3">
              <a:avLst>
                <a:gd name="adj1" fmla="val 50000"/>
              </a:avLst>
            </a:prstGeom>
            <a:noFill/>
            <a:ln w="6350" cap="flat" cmpd="sng" algn="ctr">
              <a:solidFill>
                <a:sysClr val="windowText" lastClr="000000"/>
              </a:solidFill>
              <a:prstDash val="solid"/>
              <a:miter lim="800000"/>
            </a:ln>
            <a:effectLst/>
          </p:spPr>
        </p:cxnSp>
        <p:sp>
          <p:nvSpPr>
            <p:cNvPr id="96" name="Rectangle 95">
              <a:extLst>
                <a:ext uri="{FF2B5EF4-FFF2-40B4-BE49-F238E27FC236}">
                  <a16:creationId xmlns:a16="http://schemas.microsoft.com/office/drawing/2014/main" id="{756E8A86-E877-16E2-160F-1C63970BB4C9}"/>
                </a:ext>
              </a:extLst>
            </p:cNvPr>
            <p:cNvSpPr/>
            <p:nvPr/>
          </p:nvSpPr>
          <p:spPr>
            <a:xfrm>
              <a:off x="7225745" y="1605044"/>
              <a:ext cx="721971" cy="484638"/>
            </a:xfrm>
            <a:prstGeom prst="rect">
              <a:avLst/>
            </a:prstGeom>
            <a:solidFill>
              <a:srgbClr val="ABFFD1"/>
            </a:solidFill>
            <a:ln w="12700" cap="flat" cmpd="sng" algn="ctr">
              <a:solidFill>
                <a:srgbClr val="12A0B2">
                  <a:shade val="15000"/>
                </a:srgbClr>
              </a:solidFill>
              <a:prstDash val="solid"/>
              <a:miter lim="800000"/>
            </a:ln>
            <a:effectLst/>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rebuchet MS"/>
                  <a:ea typeface="+mn-ea"/>
                  <a:cs typeface="+mn-cs"/>
                </a:rPr>
                <a:t>Display Markers on Map</a:t>
              </a:r>
            </a:p>
          </p:txBody>
        </p:sp>
        <p:sp>
          <p:nvSpPr>
            <p:cNvPr id="97" name="Rectangle 96">
              <a:extLst>
                <a:ext uri="{FF2B5EF4-FFF2-40B4-BE49-F238E27FC236}">
                  <a16:creationId xmlns:a16="http://schemas.microsoft.com/office/drawing/2014/main" id="{21CDE3C9-DA32-D62F-B145-615FBE774124}"/>
                </a:ext>
              </a:extLst>
            </p:cNvPr>
            <p:cNvSpPr/>
            <p:nvPr/>
          </p:nvSpPr>
          <p:spPr>
            <a:xfrm>
              <a:off x="7953735" y="2214446"/>
              <a:ext cx="809283" cy="476701"/>
            </a:xfrm>
            <a:prstGeom prst="rect">
              <a:avLst/>
            </a:prstGeom>
            <a:solidFill>
              <a:srgbClr val="ABFFD1"/>
            </a:solidFill>
            <a:ln w="12700" cap="flat" cmpd="sng" algn="ctr">
              <a:solidFill>
                <a:srgbClr val="12A0B2">
                  <a:shade val="15000"/>
                </a:srgbClr>
              </a:solidFill>
              <a:prstDash val="solid"/>
              <a:miter lim="800000"/>
            </a:ln>
            <a:effectLst/>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rebuchet MS"/>
                  <a:ea typeface="+mn-ea"/>
                  <a:cs typeface="+mn-cs"/>
                </a:rPr>
                <a:t>Display Statistics Dashboard</a:t>
              </a:r>
            </a:p>
          </p:txBody>
        </p:sp>
        <p:cxnSp>
          <p:nvCxnSpPr>
            <p:cNvPr id="98" name="Connector: Elbow 97">
              <a:extLst>
                <a:ext uri="{FF2B5EF4-FFF2-40B4-BE49-F238E27FC236}">
                  <a16:creationId xmlns:a16="http://schemas.microsoft.com/office/drawing/2014/main" id="{505AAF76-1D10-97BD-DB82-E21850704EC3}"/>
                </a:ext>
              </a:extLst>
            </p:cNvPr>
            <p:cNvCxnSpPr>
              <a:cxnSpLocks/>
              <a:stCxn id="59" idx="0"/>
              <a:endCxn id="97" idx="2"/>
            </p:cNvCxnSpPr>
            <p:nvPr/>
          </p:nvCxnSpPr>
          <p:spPr>
            <a:xfrm rot="5400000" flipH="1" flipV="1">
              <a:off x="7516390" y="3293505"/>
              <a:ext cx="1444345" cy="239630"/>
            </a:xfrm>
            <a:prstGeom prst="bentConnector3">
              <a:avLst>
                <a:gd name="adj1" fmla="val 50000"/>
              </a:avLst>
            </a:prstGeom>
            <a:noFill/>
            <a:ln w="6350" cap="flat" cmpd="sng" algn="ctr">
              <a:solidFill>
                <a:sysClr val="windowText" lastClr="000000"/>
              </a:solidFill>
              <a:prstDash val="solid"/>
              <a:miter lim="800000"/>
            </a:ln>
            <a:effectLst/>
          </p:spPr>
        </p:cxnSp>
      </p:grpSp>
    </p:spTree>
    <p:extLst>
      <p:ext uri="{BB962C8B-B14F-4D97-AF65-F5344CB8AC3E}">
        <p14:creationId xmlns:p14="http://schemas.microsoft.com/office/powerpoint/2010/main" val="268999575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Shape 1">
            <a:extLst>
              <a:ext uri="{FF2B5EF4-FFF2-40B4-BE49-F238E27FC236}">
                <a16:creationId xmlns:a16="http://schemas.microsoft.com/office/drawing/2014/main" id="{0A672CF0-0762-630B-6A21-56AEE975A496}"/>
              </a:ext>
            </a:extLst>
          </p:cNvPr>
          <p:cNvSpPr txBox="1"/>
          <p:nvPr/>
        </p:nvSpPr>
        <p:spPr>
          <a:xfrm>
            <a:off x="178911" y="83018"/>
            <a:ext cx="8559428" cy="467012"/>
          </a:xfrm>
          <a:prstGeom prst="rect">
            <a:avLst/>
          </a:prstGeom>
          <a:noFill/>
          <a:ln>
            <a:noFill/>
          </a:ln>
        </p:spPr>
        <p:txBody>
          <a:bodyPr lIns="68760" tIns="34200" rIns="68760" bIns="34200" anchor="t">
            <a:normAutofit/>
          </a:bodyPr>
          <a:lstStyle>
            <a:defPPr>
              <a:defRPr lang="en-US"/>
            </a:defPPr>
            <a:lvl1pPr algn="l" rtl="0" fontAlgn="base">
              <a:spcBef>
                <a:spcPct val="0"/>
              </a:spcBef>
              <a:spcAft>
                <a:spcPct val="0"/>
              </a:spcAft>
              <a:defRPr sz="1600" b="1" kern="1200">
                <a:solidFill>
                  <a:schemeClr val="tx1"/>
                </a:solidFill>
                <a:latin typeface="Comic Sans MS" pitchFamily="66" charset="0"/>
                <a:ea typeface="+mn-ea"/>
                <a:cs typeface="+mn-cs"/>
              </a:defRPr>
            </a:lvl1pPr>
            <a:lvl2pPr marL="457200" algn="l" rtl="0" fontAlgn="base">
              <a:spcBef>
                <a:spcPct val="0"/>
              </a:spcBef>
              <a:spcAft>
                <a:spcPct val="0"/>
              </a:spcAft>
              <a:defRPr sz="1600" b="1" kern="1200">
                <a:solidFill>
                  <a:schemeClr val="tx1"/>
                </a:solidFill>
                <a:latin typeface="Comic Sans MS" pitchFamily="66" charset="0"/>
                <a:ea typeface="+mn-ea"/>
                <a:cs typeface="+mn-cs"/>
              </a:defRPr>
            </a:lvl2pPr>
            <a:lvl3pPr marL="914400" algn="l" rtl="0" fontAlgn="base">
              <a:spcBef>
                <a:spcPct val="0"/>
              </a:spcBef>
              <a:spcAft>
                <a:spcPct val="0"/>
              </a:spcAft>
              <a:defRPr sz="1600" b="1" kern="1200">
                <a:solidFill>
                  <a:schemeClr val="tx1"/>
                </a:solidFill>
                <a:latin typeface="Comic Sans MS" pitchFamily="66" charset="0"/>
                <a:ea typeface="+mn-ea"/>
                <a:cs typeface="+mn-cs"/>
              </a:defRPr>
            </a:lvl3pPr>
            <a:lvl4pPr marL="1371600" algn="l" rtl="0" fontAlgn="base">
              <a:spcBef>
                <a:spcPct val="0"/>
              </a:spcBef>
              <a:spcAft>
                <a:spcPct val="0"/>
              </a:spcAft>
              <a:defRPr sz="1600" b="1" kern="1200">
                <a:solidFill>
                  <a:schemeClr val="tx1"/>
                </a:solidFill>
                <a:latin typeface="Comic Sans MS" pitchFamily="66" charset="0"/>
                <a:ea typeface="+mn-ea"/>
                <a:cs typeface="+mn-cs"/>
              </a:defRPr>
            </a:lvl4pPr>
            <a:lvl5pPr marL="1828800" algn="l" rtl="0" fontAlgn="base">
              <a:spcBef>
                <a:spcPct val="0"/>
              </a:spcBef>
              <a:spcAft>
                <a:spcPct val="0"/>
              </a:spcAft>
              <a:defRPr sz="1600" b="1" kern="1200">
                <a:solidFill>
                  <a:schemeClr val="tx1"/>
                </a:solidFill>
                <a:latin typeface="Comic Sans MS" pitchFamily="66" charset="0"/>
                <a:ea typeface="+mn-ea"/>
                <a:cs typeface="+mn-cs"/>
              </a:defRPr>
            </a:lvl5pPr>
            <a:lvl6pPr marL="2286000" algn="l" defTabSz="914400" rtl="0" eaLnBrk="1" latinLnBrk="0" hangingPunct="1">
              <a:defRPr sz="1600" b="1" kern="1200">
                <a:solidFill>
                  <a:schemeClr val="tx1"/>
                </a:solidFill>
                <a:latin typeface="Comic Sans MS" pitchFamily="66" charset="0"/>
                <a:ea typeface="+mn-ea"/>
                <a:cs typeface="+mn-cs"/>
              </a:defRPr>
            </a:lvl6pPr>
            <a:lvl7pPr marL="2743200" algn="l" defTabSz="914400" rtl="0" eaLnBrk="1" latinLnBrk="0" hangingPunct="1">
              <a:defRPr sz="1600" b="1" kern="1200">
                <a:solidFill>
                  <a:schemeClr val="tx1"/>
                </a:solidFill>
                <a:latin typeface="Comic Sans MS" pitchFamily="66" charset="0"/>
                <a:ea typeface="+mn-ea"/>
                <a:cs typeface="+mn-cs"/>
              </a:defRPr>
            </a:lvl7pPr>
            <a:lvl8pPr marL="3200400" algn="l" defTabSz="914400" rtl="0" eaLnBrk="1" latinLnBrk="0" hangingPunct="1">
              <a:defRPr sz="1600" b="1" kern="1200">
                <a:solidFill>
                  <a:schemeClr val="tx1"/>
                </a:solidFill>
                <a:latin typeface="Comic Sans MS" pitchFamily="66" charset="0"/>
                <a:ea typeface="+mn-ea"/>
                <a:cs typeface="+mn-cs"/>
              </a:defRPr>
            </a:lvl8pPr>
            <a:lvl9pPr marL="3657600" algn="l" defTabSz="914400" rtl="0" eaLnBrk="1" latinLnBrk="0" hangingPunct="1">
              <a:defRPr sz="1600" b="1" kern="1200">
                <a:solidFill>
                  <a:schemeClr val="tx1"/>
                </a:solidFill>
                <a:latin typeface="Comic Sans MS" pitchFamily="66" charset="0"/>
                <a:ea typeface="+mn-ea"/>
                <a:cs typeface="+mn-cs"/>
              </a:defRPr>
            </a:lvl9pPr>
          </a:lstStyle>
          <a:p>
            <a:pPr algn="ctr">
              <a:defRPr/>
            </a:pPr>
            <a:r>
              <a:rPr lang="en-US" sz="2550" spc="-1">
                <a:solidFill>
                  <a:srgbClr val="CD052B"/>
                </a:solidFill>
                <a:latin typeface="Calibri"/>
                <a:cs typeface="Arial"/>
              </a:rPr>
              <a:t>Demo: Semi-Supervised Learning</a:t>
            </a:r>
            <a:endParaRPr lang="en-US">
              <a:ea typeface="+mn-ea"/>
              <a:cs typeface="+mn-cs"/>
            </a:endParaRPr>
          </a:p>
        </p:txBody>
      </p:sp>
      <p:pic>
        <p:nvPicPr>
          <p:cNvPr id="9" name="autolabeling-demo">
            <a:hlinkClick r:id="" action="ppaction://media"/>
            <a:extLst>
              <a:ext uri="{FF2B5EF4-FFF2-40B4-BE49-F238E27FC236}">
                <a16:creationId xmlns:a16="http://schemas.microsoft.com/office/drawing/2014/main" id="{3503B57C-FBF6-7EE7-9F31-8F15BF1B081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41244" y="618920"/>
            <a:ext cx="8453229" cy="4203836"/>
          </a:xfrm>
          <a:prstGeom prst="rect">
            <a:avLst/>
          </a:prstGeom>
        </p:spPr>
      </p:pic>
    </p:spTree>
    <p:extLst>
      <p:ext uri="{BB962C8B-B14F-4D97-AF65-F5344CB8AC3E}">
        <p14:creationId xmlns:p14="http://schemas.microsoft.com/office/powerpoint/2010/main" val="2484872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84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Shape 1">
            <a:extLst>
              <a:ext uri="{FF2B5EF4-FFF2-40B4-BE49-F238E27FC236}">
                <a16:creationId xmlns:a16="http://schemas.microsoft.com/office/drawing/2014/main" id="{F6185631-22C3-EF7D-9FF3-7E73B36DC25B}"/>
              </a:ext>
            </a:extLst>
          </p:cNvPr>
          <p:cNvSpPr txBox="1"/>
          <p:nvPr/>
        </p:nvSpPr>
        <p:spPr>
          <a:xfrm>
            <a:off x="178911" y="83018"/>
            <a:ext cx="8559428" cy="467012"/>
          </a:xfrm>
          <a:prstGeom prst="rect">
            <a:avLst/>
          </a:prstGeom>
          <a:noFill/>
          <a:ln>
            <a:noFill/>
          </a:ln>
        </p:spPr>
        <p:txBody>
          <a:bodyPr lIns="68760" tIns="34200" rIns="68760" bIns="34200" anchor="t">
            <a:normAutofit/>
          </a:bodyPr>
          <a:lstStyle>
            <a:defPPr>
              <a:defRPr lang="en-US"/>
            </a:defPPr>
            <a:lvl1pPr algn="l" rtl="0" fontAlgn="base">
              <a:spcBef>
                <a:spcPct val="0"/>
              </a:spcBef>
              <a:spcAft>
                <a:spcPct val="0"/>
              </a:spcAft>
              <a:defRPr sz="1600" b="1" kern="1200">
                <a:solidFill>
                  <a:schemeClr val="tx1"/>
                </a:solidFill>
                <a:latin typeface="Comic Sans MS" pitchFamily="66" charset="0"/>
                <a:ea typeface="+mn-ea"/>
                <a:cs typeface="+mn-cs"/>
              </a:defRPr>
            </a:lvl1pPr>
            <a:lvl2pPr marL="457200" algn="l" rtl="0" fontAlgn="base">
              <a:spcBef>
                <a:spcPct val="0"/>
              </a:spcBef>
              <a:spcAft>
                <a:spcPct val="0"/>
              </a:spcAft>
              <a:defRPr sz="1600" b="1" kern="1200">
                <a:solidFill>
                  <a:schemeClr val="tx1"/>
                </a:solidFill>
                <a:latin typeface="Comic Sans MS" pitchFamily="66" charset="0"/>
                <a:ea typeface="+mn-ea"/>
                <a:cs typeface="+mn-cs"/>
              </a:defRPr>
            </a:lvl2pPr>
            <a:lvl3pPr marL="914400" algn="l" rtl="0" fontAlgn="base">
              <a:spcBef>
                <a:spcPct val="0"/>
              </a:spcBef>
              <a:spcAft>
                <a:spcPct val="0"/>
              </a:spcAft>
              <a:defRPr sz="1600" b="1" kern="1200">
                <a:solidFill>
                  <a:schemeClr val="tx1"/>
                </a:solidFill>
                <a:latin typeface="Comic Sans MS" pitchFamily="66" charset="0"/>
                <a:ea typeface="+mn-ea"/>
                <a:cs typeface="+mn-cs"/>
              </a:defRPr>
            </a:lvl3pPr>
            <a:lvl4pPr marL="1371600" algn="l" rtl="0" fontAlgn="base">
              <a:spcBef>
                <a:spcPct val="0"/>
              </a:spcBef>
              <a:spcAft>
                <a:spcPct val="0"/>
              </a:spcAft>
              <a:defRPr sz="1600" b="1" kern="1200">
                <a:solidFill>
                  <a:schemeClr val="tx1"/>
                </a:solidFill>
                <a:latin typeface="Comic Sans MS" pitchFamily="66" charset="0"/>
                <a:ea typeface="+mn-ea"/>
                <a:cs typeface="+mn-cs"/>
              </a:defRPr>
            </a:lvl4pPr>
            <a:lvl5pPr marL="1828800" algn="l" rtl="0" fontAlgn="base">
              <a:spcBef>
                <a:spcPct val="0"/>
              </a:spcBef>
              <a:spcAft>
                <a:spcPct val="0"/>
              </a:spcAft>
              <a:defRPr sz="1600" b="1" kern="1200">
                <a:solidFill>
                  <a:schemeClr val="tx1"/>
                </a:solidFill>
                <a:latin typeface="Comic Sans MS" pitchFamily="66" charset="0"/>
                <a:ea typeface="+mn-ea"/>
                <a:cs typeface="+mn-cs"/>
              </a:defRPr>
            </a:lvl5pPr>
            <a:lvl6pPr marL="2286000" algn="l" defTabSz="914400" rtl="0" eaLnBrk="1" latinLnBrk="0" hangingPunct="1">
              <a:defRPr sz="1600" b="1" kern="1200">
                <a:solidFill>
                  <a:schemeClr val="tx1"/>
                </a:solidFill>
                <a:latin typeface="Comic Sans MS" pitchFamily="66" charset="0"/>
                <a:ea typeface="+mn-ea"/>
                <a:cs typeface="+mn-cs"/>
              </a:defRPr>
            </a:lvl6pPr>
            <a:lvl7pPr marL="2743200" algn="l" defTabSz="914400" rtl="0" eaLnBrk="1" latinLnBrk="0" hangingPunct="1">
              <a:defRPr sz="1600" b="1" kern="1200">
                <a:solidFill>
                  <a:schemeClr val="tx1"/>
                </a:solidFill>
                <a:latin typeface="Comic Sans MS" pitchFamily="66" charset="0"/>
                <a:ea typeface="+mn-ea"/>
                <a:cs typeface="+mn-cs"/>
              </a:defRPr>
            </a:lvl7pPr>
            <a:lvl8pPr marL="3200400" algn="l" defTabSz="914400" rtl="0" eaLnBrk="1" latinLnBrk="0" hangingPunct="1">
              <a:defRPr sz="1600" b="1" kern="1200">
                <a:solidFill>
                  <a:schemeClr val="tx1"/>
                </a:solidFill>
                <a:latin typeface="Comic Sans MS" pitchFamily="66" charset="0"/>
                <a:ea typeface="+mn-ea"/>
                <a:cs typeface="+mn-cs"/>
              </a:defRPr>
            </a:lvl8pPr>
            <a:lvl9pPr marL="3657600" algn="l" defTabSz="914400" rtl="0" eaLnBrk="1" latinLnBrk="0" hangingPunct="1">
              <a:defRPr sz="1600" b="1" kern="1200">
                <a:solidFill>
                  <a:schemeClr val="tx1"/>
                </a:solidFill>
                <a:latin typeface="Comic Sans MS" pitchFamily="66" charset="0"/>
                <a:ea typeface="+mn-ea"/>
                <a:cs typeface="+mn-cs"/>
              </a:defRPr>
            </a:lvl9pPr>
          </a:lstStyle>
          <a:p>
            <a:pPr algn="ctr">
              <a:defRPr/>
            </a:pPr>
            <a:r>
              <a:rPr kumimoji="0" lang="en-US" sz="2600" b="1" i="0" u="none" strike="noStrike" kern="1200" cap="none" spc="-1" normalizeH="0" baseline="0" noProof="0" dirty="0">
                <a:ln>
                  <a:noFill/>
                </a:ln>
                <a:solidFill>
                  <a:srgbClr val="CD052B"/>
                </a:solidFill>
                <a:effectLst/>
                <a:uLnTx/>
                <a:uFillTx/>
                <a:latin typeface="Calibri"/>
                <a:ea typeface="+mn-ea"/>
                <a:cs typeface="Calibri"/>
              </a:rPr>
              <a:t>Digital Agriculture: Aerial Crop Scouting</a:t>
            </a:r>
            <a:endParaRPr lang="en-US" sz="2600" b="0" spc="-1" dirty="0">
              <a:solidFill>
                <a:srgbClr val="CD052B"/>
              </a:solidFill>
              <a:latin typeface="Calibri"/>
              <a:cs typeface="Calibri"/>
            </a:endParaRPr>
          </a:p>
          <a:p>
            <a:pPr marL="0" marR="0" lvl="0" indent="0" algn="ctr" defTabSz="914400">
              <a:lnSpc>
                <a:spcPct val="100000"/>
              </a:lnSpc>
              <a:spcBef>
                <a:spcPct val="0"/>
              </a:spcBef>
              <a:spcAft>
                <a:spcPct val="0"/>
              </a:spcAft>
              <a:buClrTx/>
              <a:buSzTx/>
              <a:buFontTx/>
              <a:buNone/>
              <a:tabLst/>
              <a:defRPr/>
            </a:pPr>
            <a:endParaRPr lang="en-US" sz="2550" b="1" i="0" u="none" strike="noStrike" kern="1200" cap="none" spc="-1" normalizeH="0" baseline="0" noProof="0" dirty="0">
              <a:ln>
                <a:noFill/>
              </a:ln>
              <a:solidFill>
                <a:srgbClr val="CD052B"/>
              </a:solidFill>
              <a:effectLst/>
              <a:uLnTx/>
              <a:uFillTx/>
              <a:latin typeface="Calibri"/>
              <a:cs typeface="Calibri"/>
            </a:endParaRPr>
          </a:p>
        </p:txBody>
      </p:sp>
      <p:pic>
        <p:nvPicPr>
          <p:cNvPr id="14" name="Picture 14" descr="A picture containing diagram&#10;&#10;Description automatically generated">
            <a:extLst>
              <a:ext uri="{FF2B5EF4-FFF2-40B4-BE49-F238E27FC236}">
                <a16:creationId xmlns:a16="http://schemas.microsoft.com/office/drawing/2014/main" id="{EC2312AC-2729-664F-A3E8-A92AC848EE24}"/>
              </a:ext>
            </a:extLst>
          </p:cNvPr>
          <p:cNvPicPr>
            <a:picLocks noChangeAspect="1"/>
          </p:cNvPicPr>
          <p:nvPr/>
        </p:nvPicPr>
        <p:blipFill>
          <a:blip r:embed="rId3"/>
          <a:stretch>
            <a:fillRect/>
          </a:stretch>
        </p:blipFill>
        <p:spPr>
          <a:xfrm>
            <a:off x="6105524" y="528575"/>
            <a:ext cx="2403022" cy="1997654"/>
          </a:xfrm>
          <a:prstGeom prst="rect">
            <a:avLst/>
          </a:prstGeom>
        </p:spPr>
      </p:pic>
      <p:pic>
        <p:nvPicPr>
          <p:cNvPr id="3" name="Picture 3" descr="A field of grass and trees&#10;&#10;Description automatically generated">
            <a:extLst>
              <a:ext uri="{FF2B5EF4-FFF2-40B4-BE49-F238E27FC236}">
                <a16:creationId xmlns:a16="http://schemas.microsoft.com/office/drawing/2014/main" id="{70BA6DC5-E4C9-0667-66AA-1A5143FC3CA4}"/>
              </a:ext>
            </a:extLst>
          </p:cNvPr>
          <p:cNvPicPr>
            <a:picLocks noChangeAspect="1"/>
          </p:cNvPicPr>
          <p:nvPr/>
        </p:nvPicPr>
        <p:blipFill>
          <a:blip r:embed="rId4"/>
          <a:stretch>
            <a:fillRect/>
          </a:stretch>
        </p:blipFill>
        <p:spPr>
          <a:xfrm>
            <a:off x="7302954" y="2933159"/>
            <a:ext cx="1768377" cy="1157640"/>
          </a:xfrm>
          <a:prstGeom prst="rect">
            <a:avLst/>
          </a:prstGeom>
        </p:spPr>
      </p:pic>
      <p:sp>
        <p:nvSpPr>
          <p:cNvPr id="4" name="TextBox 3">
            <a:extLst>
              <a:ext uri="{FF2B5EF4-FFF2-40B4-BE49-F238E27FC236}">
                <a16:creationId xmlns:a16="http://schemas.microsoft.com/office/drawing/2014/main" id="{7569C0A4-9260-69D7-3A6D-113D41665989}"/>
              </a:ext>
            </a:extLst>
          </p:cNvPr>
          <p:cNvSpPr txBox="1"/>
          <p:nvPr/>
        </p:nvSpPr>
        <p:spPr bwMode="auto">
          <a:xfrm>
            <a:off x="7395206" y="4090799"/>
            <a:ext cx="1583871" cy="592150"/>
          </a:xfrm>
          <a:prstGeom prst="rect">
            <a:avLst/>
          </a:prstGeom>
          <a:noFill/>
          <a:ln w="12700" cap="sq">
            <a:noFill/>
            <a:miter lim="800000"/>
            <a:headEnd type="none" w="sm" len="sm"/>
            <a:tailEnd type="none" w="sm" len="sm"/>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eaLnBrk="0" hangingPunct="0">
              <a:lnSpc>
                <a:spcPct val="120000"/>
              </a:lnSpc>
            </a:pPr>
            <a:r>
              <a:rPr lang="en-US" sz="1400" b="0" dirty="0">
                <a:latin typeface="+mj-lt"/>
                <a:cs typeface="Arial"/>
              </a:rPr>
              <a:t>Courtesy of LaRue </a:t>
            </a:r>
          </a:p>
          <a:p>
            <a:pPr eaLnBrk="0" hangingPunct="0">
              <a:lnSpc>
                <a:spcPct val="120000"/>
              </a:lnSpc>
            </a:pPr>
            <a:r>
              <a:rPr lang="en-US" sz="1400" b="0" dirty="0">
                <a:latin typeface="+mj-lt"/>
                <a:cs typeface="Arial"/>
              </a:rPr>
              <a:t>Farms Inc.</a:t>
            </a:r>
            <a:endParaRPr lang="en-US" sz="1400" b="0" dirty="0">
              <a:latin typeface="+mj-lt"/>
              <a:cs typeface="Arial" pitchFamily="34" charset="0"/>
            </a:endParaRPr>
          </a:p>
        </p:txBody>
      </p:sp>
      <p:sp>
        <p:nvSpPr>
          <p:cNvPr id="5" name="TextBox 4">
            <a:extLst>
              <a:ext uri="{FF2B5EF4-FFF2-40B4-BE49-F238E27FC236}">
                <a16:creationId xmlns:a16="http://schemas.microsoft.com/office/drawing/2014/main" id="{7A4E7444-5B87-8C1F-1BD5-96452D18D529}"/>
              </a:ext>
            </a:extLst>
          </p:cNvPr>
          <p:cNvSpPr txBox="1"/>
          <p:nvPr/>
        </p:nvSpPr>
        <p:spPr bwMode="auto">
          <a:xfrm>
            <a:off x="86489" y="648792"/>
            <a:ext cx="5395801" cy="4247317"/>
          </a:xfrm>
          <a:prstGeom prst="rect">
            <a:avLst/>
          </a:prstGeom>
          <a:noFill/>
          <a:ln w="12700" cap="sq">
            <a:noFill/>
            <a:miter lim="800000"/>
            <a:headEnd type="none" w="sm" len="sm"/>
            <a:tailEnd type="none" w="sm" len="sm"/>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Sans-Serif"/>
              <a:buChar char="•"/>
            </a:pPr>
            <a:r>
              <a:rPr lang="en-US" sz="1800" dirty="0">
                <a:latin typeface="+mj-lt"/>
                <a:cs typeface="Calibri"/>
              </a:rPr>
              <a:t>Aerial Crop Scouting:</a:t>
            </a:r>
            <a:r>
              <a:rPr lang="en-US" sz="1800" b="0" dirty="0">
                <a:latin typeface="+mj-lt"/>
                <a:cs typeface="Calibri"/>
              </a:rPr>
              <a:t> In this workload, we seek to  create </a:t>
            </a:r>
            <a:r>
              <a:rPr lang="en-US" sz="1800" b="0" i="1" dirty="0">
                <a:solidFill>
                  <a:srgbClr val="C00000"/>
                </a:solidFill>
                <a:latin typeface="+mj-lt"/>
                <a:cs typeface="Calibri"/>
              </a:rPr>
              <a:t>heat maps</a:t>
            </a:r>
            <a:r>
              <a:rPr lang="en-US" sz="1800" b="0" dirty="0">
                <a:latin typeface="+mj-lt"/>
                <a:cs typeface="Calibri"/>
              </a:rPr>
              <a:t> that describe crop health for a field</a:t>
            </a:r>
          </a:p>
          <a:p>
            <a:pPr marL="628650" lvl="1" indent="-171450">
              <a:buFont typeface="Arial,Sans-Serif"/>
              <a:buChar char="•"/>
            </a:pPr>
            <a:r>
              <a:rPr lang="en-US" b="0" i="1" dirty="0">
                <a:latin typeface="+mj-lt"/>
                <a:cs typeface="Calibri"/>
              </a:rPr>
              <a:t>Inform</a:t>
            </a:r>
            <a:r>
              <a:rPr lang="en-US" b="0" dirty="0">
                <a:latin typeface="+mj-lt"/>
                <a:cs typeface="Calibri"/>
              </a:rPr>
              <a:t> self-driving tractors and sprayers to reduce the application of pesticide and fertilizer</a:t>
            </a:r>
          </a:p>
          <a:p>
            <a:pPr marL="628650" lvl="1" indent="-171450">
              <a:buFont typeface="Arial,Sans-Serif"/>
              <a:buChar char="•"/>
            </a:pPr>
            <a:r>
              <a:rPr lang="en-US" b="0" i="1" dirty="0">
                <a:latin typeface="+mj-lt"/>
                <a:cs typeface="Calibri"/>
              </a:rPr>
              <a:t>Predict</a:t>
            </a:r>
            <a:r>
              <a:rPr lang="en-US" b="0" dirty="0">
                <a:latin typeface="+mj-lt"/>
                <a:cs typeface="Calibri"/>
              </a:rPr>
              <a:t> crop yields for harvest and market timing</a:t>
            </a:r>
          </a:p>
          <a:p>
            <a:pPr marL="628650" lvl="1" indent="-171450">
              <a:buFont typeface="Arial,Sans-Serif"/>
              <a:buChar char="•"/>
            </a:pPr>
            <a:r>
              <a:rPr lang="en-US" b="0" i="1" dirty="0">
                <a:latin typeface="+mj-lt"/>
                <a:cs typeface="Calibri"/>
              </a:rPr>
              <a:t>Identify</a:t>
            </a:r>
            <a:r>
              <a:rPr lang="en-US" b="0" dirty="0">
                <a:latin typeface="+mj-lt"/>
                <a:cs typeface="Calibri"/>
              </a:rPr>
              <a:t> trends across farms, such as the introduction of resistant weeds</a:t>
            </a:r>
            <a:endParaRPr lang="en-US" sz="1800" b="0" dirty="0">
              <a:latin typeface="+mj-lt"/>
              <a:cs typeface="Calibri"/>
            </a:endParaRPr>
          </a:p>
          <a:p>
            <a:pPr marL="171450" indent="-171450">
              <a:buFont typeface="Arial,Sans-Serif"/>
              <a:buChar char="•"/>
            </a:pPr>
            <a:r>
              <a:rPr lang="en-US" sz="1800" dirty="0">
                <a:latin typeface="+mj-lt"/>
                <a:cs typeface="Calibri"/>
              </a:rPr>
              <a:t>Technology:</a:t>
            </a:r>
            <a:r>
              <a:rPr lang="en-US" sz="1800" b="0" dirty="0">
                <a:latin typeface="+mj-lt"/>
                <a:cs typeface="Calibri"/>
              </a:rPr>
              <a:t> Unmanned aerial vehicles (UAV) capture high resolution images </a:t>
            </a:r>
          </a:p>
          <a:p>
            <a:pPr marL="628650" lvl="1" indent="-171450">
              <a:buFont typeface="Arial,Sans-Serif"/>
              <a:buChar char="•"/>
            </a:pPr>
            <a:r>
              <a:rPr lang="en-US" b="0" dirty="0">
                <a:latin typeface="+mj-lt"/>
                <a:cs typeface="Calibri"/>
              </a:rPr>
              <a:t>Flying low (15 ft above ground): 1 pixel -&gt; mm</a:t>
            </a:r>
            <a:endParaRPr lang="en-US" sz="1800" b="0" dirty="0">
              <a:latin typeface="+mj-lt"/>
              <a:cs typeface="Calibri"/>
            </a:endParaRPr>
          </a:p>
          <a:p>
            <a:pPr marL="172085" indent="-171450">
              <a:buFont typeface="Arial,Sans-Serif"/>
              <a:buChar char="•"/>
            </a:pPr>
            <a:r>
              <a:rPr lang="en-US" sz="1800" dirty="0">
                <a:latin typeface="+mj-lt"/>
                <a:cs typeface="Calibri"/>
              </a:rPr>
              <a:t>Transformative: </a:t>
            </a:r>
            <a:r>
              <a:rPr lang="en-US" sz="1800" b="0" dirty="0">
                <a:latin typeface="+mj-lt"/>
                <a:cs typeface="Calibri"/>
              </a:rPr>
              <a:t>At mm-granularity, stakeholders can detect biological phenomena invisible to satellites</a:t>
            </a:r>
          </a:p>
          <a:p>
            <a:pPr marL="628650" lvl="1" indent="-171450">
              <a:buFont typeface="Arial,Sans-Serif"/>
              <a:buChar char="•"/>
            </a:pPr>
            <a:r>
              <a:rPr lang="en-US" b="0" dirty="0">
                <a:latin typeface="+mj-lt"/>
                <a:cs typeface="Calibri"/>
              </a:rPr>
              <a:t>Soybean leaf defoliation caused by Japanese beetle</a:t>
            </a:r>
          </a:p>
          <a:p>
            <a:pPr marL="171472" indent="-171450">
              <a:buFont typeface="Arial,Sans-Serif"/>
              <a:buChar char="•"/>
            </a:pPr>
            <a:r>
              <a:rPr lang="en-US" dirty="0">
                <a:latin typeface="+mj-lt"/>
                <a:cs typeface="Calibri"/>
              </a:rPr>
              <a:t>Software Pilot </a:t>
            </a:r>
            <a:r>
              <a:rPr lang="en-US" b="0" dirty="0">
                <a:latin typeface="+mj-lt"/>
                <a:cs typeface="Calibri"/>
              </a:rPr>
              <a:t>(</a:t>
            </a:r>
            <a:r>
              <a:rPr lang="en-US" b="0" dirty="0">
                <a:latin typeface="+mj-lt"/>
                <a:cs typeface="Calibri"/>
                <a:hlinkClick r:id="rId5"/>
              </a:rPr>
              <a:t>https://pypi.org/project/SoftwarePilot/</a:t>
            </a:r>
            <a:r>
              <a:rPr lang="en-US" b="0" dirty="0">
                <a:latin typeface="+mj-lt"/>
                <a:cs typeface="Calibri"/>
              </a:rPr>
              <a:t>)</a:t>
            </a:r>
          </a:p>
          <a:p>
            <a:pPr marL="171472" indent="-171450">
              <a:buFont typeface="Arial,Sans-Serif"/>
              <a:buChar char="•"/>
            </a:pPr>
            <a:r>
              <a:rPr lang="en-US" dirty="0">
                <a:latin typeface="+mj-lt"/>
                <a:cs typeface="Calibri"/>
              </a:rPr>
              <a:t>OpenPass</a:t>
            </a:r>
            <a:r>
              <a:rPr lang="en-US" b="0" dirty="0">
                <a:latin typeface="+mj-lt"/>
                <a:cs typeface="Calibri"/>
              </a:rPr>
              <a:t> (</a:t>
            </a:r>
            <a:r>
              <a:rPr lang="en-US" b="0" dirty="0">
                <a:latin typeface="+mj-lt"/>
                <a:cs typeface="Calibri"/>
                <a:hlinkClick r:id="rId6"/>
              </a:rPr>
              <a:t>http://149.165.155.188:2298/</a:t>
            </a:r>
            <a:r>
              <a:rPr lang="en-US" b="0" dirty="0">
                <a:latin typeface="+mj-lt"/>
                <a:cs typeface="Calibri"/>
              </a:rPr>
              <a:t>) </a:t>
            </a:r>
            <a:endParaRPr lang="en-US" b="0" dirty="0">
              <a:latin typeface="Calibri"/>
              <a:cs typeface="Calibri"/>
            </a:endParaRPr>
          </a:p>
        </p:txBody>
      </p:sp>
      <p:pic>
        <p:nvPicPr>
          <p:cNvPr id="6" name="Picture 3" descr="A person holding a drone&#10;&#10;Description automatically generated">
            <a:extLst>
              <a:ext uri="{FF2B5EF4-FFF2-40B4-BE49-F238E27FC236}">
                <a16:creationId xmlns:a16="http://schemas.microsoft.com/office/drawing/2014/main" id="{F49842B3-7D9A-AA93-51E2-E94BE2F1C52D}"/>
              </a:ext>
            </a:extLst>
          </p:cNvPr>
          <p:cNvPicPr>
            <a:picLocks noChangeAspect="1"/>
          </p:cNvPicPr>
          <p:nvPr/>
        </p:nvPicPr>
        <p:blipFill>
          <a:blip r:embed="rId7"/>
          <a:stretch>
            <a:fillRect/>
          </a:stretch>
        </p:blipFill>
        <p:spPr>
          <a:xfrm>
            <a:off x="5482290" y="2933159"/>
            <a:ext cx="1740381" cy="1157640"/>
          </a:xfrm>
          <a:prstGeom prst="rect">
            <a:avLst/>
          </a:prstGeom>
        </p:spPr>
      </p:pic>
    </p:spTree>
    <p:extLst>
      <p:ext uri="{BB962C8B-B14F-4D97-AF65-F5344CB8AC3E}">
        <p14:creationId xmlns:p14="http://schemas.microsoft.com/office/powerpoint/2010/main" val="132713951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38133" y="1132819"/>
            <a:ext cx="8656319" cy="3497238"/>
          </a:xfrm>
        </p:spPr>
        <p:txBody>
          <a:bodyPr/>
          <a:lstStyle/>
          <a:p>
            <a:pPr>
              <a:lnSpc>
                <a:spcPct val="130000"/>
              </a:lnSpc>
              <a:buFont typeface="Arial" panose="020B0604020202020204" pitchFamily="34" charset="0"/>
              <a:buChar char="•"/>
            </a:pPr>
            <a:r>
              <a:rPr lang="en-US" altLang="zh-CN" sz="2000" dirty="0"/>
              <a:t>Animal Ecology</a:t>
            </a:r>
          </a:p>
          <a:p>
            <a:pPr>
              <a:lnSpc>
                <a:spcPct val="130000"/>
              </a:lnSpc>
              <a:buFont typeface="Arial" panose="020B0604020202020204" pitchFamily="34" charset="0"/>
              <a:buChar char="•"/>
            </a:pPr>
            <a:r>
              <a:rPr lang="en-US" altLang="zh-CN" sz="2000" dirty="0"/>
              <a:t>Smart Foodsheds and Distributions</a:t>
            </a:r>
          </a:p>
        </p:txBody>
      </p:sp>
      <p:sp>
        <p:nvSpPr>
          <p:cNvPr id="5" name="Title 4"/>
          <p:cNvSpPr>
            <a:spLocks noGrp="1"/>
          </p:cNvSpPr>
          <p:nvPr>
            <p:ph type="title"/>
          </p:nvPr>
        </p:nvSpPr>
        <p:spPr>
          <a:xfrm>
            <a:off x="479266" y="197598"/>
            <a:ext cx="8096595" cy="579576"/>
          </a:xfrm>
        </p:spPr>
        <p:txBody>
          <a:bodyPr/>
          <a:lstStyle/>
          <a:p>
            <a:r>
              <a:rPr lang="en-US" dirty="0"/>
              <a:t>Similar Progress in Other Areas</a:t>
            </a:r>
          </a:p>
        </p:txBody>
      </p:sp>
    </p:spTree>
    <p:extLst>
      <p:ext uri="{BB962C8B-B14F-4D97-AF65-F5344CB8AC3E}">
        <p14:creationId xmlns:p14="http://schemas.microsoft.com/office/powerpoint/2010/main" val="158197181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118577B-1EF5-55F1-E6E1-8E1B82FF45C1}"/>
              </a:ext>
            </a:extLst>
          </p:cNvPr>
          <p:cNvSpPr>
            <a:spLocks noGrp="1"/>
          </p:cNvSpPr>
          <p:nvPr>
            <p:ph idx="1"/>
          </p:nvPr>
        </p:nvSpPr>
        <p:spPr>
          <a:xfrm>
            <a:off x="178670" y="819197"/>
            <a:ext cx="8867604" cy="3680956"/>
          </a:xfrm>
        </p:spPr>
        <p:txBody>
          <a:bodyPr/>
          <a:lstStyle/>
          <a:p>
            <a:pPr marL="342265" indent="-342265"/>
            <a:r>
              <a:rPr lang="en-US" sz="1200" dirty="0">
                <a:latin typeface="+mn-lt"/>
                <a:cs typeface="Calibri"/>
              </a:rPr>
              <a:t>MOU with the </a:t>
            </a:r>
            <a:r>
              <a:rPr lang="en-US" sz="1200" b="1" dirty="0">
                <a:latin typeface="+mn-lt"/>
                <a:cs typeface="Calibri"/>
              </a:rPr>
              <a:t>AI4Opt</a:t>
            </a:r>
            <a:r>
              <a:rPr lang="en-US" sz="1200" dirty="0">
                <a:latin typeface="+mn-lt"/>
                <a:cs typeface="Calibri"/>
              </a:rPr>
              <a:t> Institute (Michelle and Alfonso)</a:t>
            </a:r>
          </a:p>
          <a:p>
            <a:pPr marL="742315" lvl="1" indent="-342265">
              <a:buFont typeface="Arial"/>
            </a:pPr>
            <a:r>
              <a:rPr lang="en-US" sz="1200" dirty="0">
                <a:effectLst/>
                <a:latin typeface="+mn-lt"/>
                <a:ea typeface="Courier New" panose="02070309020205020404" pitchFamily="49" charset="0"/>
                <a:cs typeface="Calibri"/>
              </a:rPr>
              <a:t>Optimize</a:t>
            </a:r>
            <a:r>
              <a:rPr lang="en-US" sz="1200" spc="-25" dirty="0">
                <a:effectLst/>
                <a:latin typeface="+mn-lt"/>
                <a:ea typeface="Courier New" panose="02070309020205020404" pitchFamily="49" charset="0"/>
                <a:cs typeface="Calibri"/>
              </a:rPr>
              <a:t> </a:t>
            </a:r>
            <a:r>
              <a:rPr lang="en-US" sz="1200" dirty="0">
                <a:effectLst/>
                <a:latin typeface="+mn-lt"/>
                <a:ea typeface="Courier New" panose="02070309020205020404" pitchFamily="49" charset="0"/>
                <a:cs typeface="Calibri"/>
              </a:rPr>
              <a:t>food</a:t>
            </a:r>
            <a:r>
              <a:rPr lang="en-US" sz="1200" spc="-30" dirty="0">
                <a:effectLst/>
                <a:latin typeface="+mn-lt"/>
                <a:ea typeface="Courier New" panose="02070309020205020404" pitchFamily="49" charset="0"/>
                <a:cs typeface="Calibri"/>
              </a:rPr>
              <a:t> </a:t>
            </a:r>
            <a:r>
              <a:rPr lang="en-US" sz="1200" dirty="0">
                <a:effectLst/>
                <a:latin typeface="+mn-lt"/>
                <a:ea typeface="Courier New" panose="02070309020205020404" pitchFamily="49" charset="0"/>
                <a:cs typeface="Calibri"/>
              </a:rPr>
              <a:t>logistics</a:t>
            </a:r>
            <a:r>
              <a:rPr lang="en-US" sz="1200" spc="-25" dirty="0">
                <a:effectLst/>
                <a:latin typeface="+mn-lt"/>
                <a:ea typeface="Courier New" panose="02070309020205020404" pitchFamily="49" charset="0"/>
                <a:cs typeface="Calibri"/>
              </a:rPr>
              <a:t> </a:t>
            </a:r>
            <a:r>
              <a:rPr lang="en-US" sz="1200" dirty="0">
                <a:effectLst/>
                <a:latin typeface="+mn-lt"/>
                <a:ea typeface="Courier New" panose="02070309020205020404" pitchFamily="49" charset="0"/>
                <a:cs typeface="Calibri"/>
              </a:rPr>
              <a:t>for</a:t>
            </a:r>
            <a:r>
              <a:rPr lang="en-US" sz="1200" spc="-20" dirty="0">
                <a:effectLst/>
                <a:latin typeface="+mn-lt"/>
                <a:ea typeface="Courier New" panose="02070309020205020404" pitchFamily="49" charset="0"/>
                <a:cs typeface="Calibri"/>
              </a:rPr>
              <a:t> </a:t>
            </a:r>
            <a:r>
              <a:rPr lang="en-US" sz="1200" dirty="0">
                <a:effectLst/>
                <a:latin typeface="+mn-lt"/>
                <a:ea typeface="Courier New" panose="02070309020205020404" pitchFamily="49" charset="0"/>
                <a:cs typeface="Calibri"/>
              </a:rPr>
              <a:t>the</a:t>
            </a:r>
            <a:r>
              <a:rPr lang="en-US" sz="1200" spc="-25" dirty="0">
                <a:effectLst/>
                <a:latin typeface="+mn-lt"/>
                <a:ea typeface="Courier New" panose="02070309020205020404" pitchFamily="49" charset="0"/>
                <a:cs typeface="Calibri"/>
              </a:rPr>
              <a:t> </a:t>
            </a:r>
            <a:r>
              <a:rPr lang="en-US" sz="1200" dirty="0">
                <a:effectLst/>
                <a:latin typeface="+mn-lt"/>
                <a:ea typeface="Courier New" panose="02070309020205020404" pitchFamily="49" charset="0"/>
                <a:cs typeface="Calibri"/>
              </a:rPr>
              <a:t>USDA-LFPA</a:t>
            </a:r>
            <a:r>
              <a:rPr lang="en-US" sz="1200" spc="-30" dirty="0">
                <a:effectLst/>
                <a:latin typeface="+mn-lt"/>
                <a:ea typeface="Courier New" panose="02070309020205020404" pitchFamily="49" charset="0"/>
                <a:cs typeface="Calibri"/>
              </a:rPr>
              <a:t> collaboration, including the </a:t>
            </a:r>
            <a:r>
              <a:rPr lang="en-US" sz="1200" dirty="0">
                <a:effectLst/>
                <a:latin typeface="+mn-lt"/>
                <a:ea typeface="Courier New" panose="02070309020205020404" pitchFamily="49" charset="0"/>
                <a:cs typeface="Calibri"/>
              </a:rPr>
              <a:t>Tribal</a:t>
            </a:r>
            <a:r>
              <a:rPr lang="en-US" sz="1200" spc="-25" dirty="0">
                <a:effectLst/>
                <a:latin typeface="+mn-lt"/>
                <a:ea typeface="Courier New" panose="02070309020205020404" pitchFamily="49" charset="0"/>
                <a:cs typeface="Calibri"/>
              </a:rPr>
              <a:t> </a:t>
            </a:r>
            <a:r>
              <a:rPr lang="en-US" sz="1200" dirty="0">
                <a:effectLst/>
                <a:latin typeface="+mn-lt"/>
                <a:ea typeface="Courier New" panose="02070309020205020404" pitchFamily="49" charset="0"/>
                <a:cs typeface="Calibri"/>
              </a:rPr>
              <a:t>Elder</a:t>
            </a:r>
            <a:r>
              <a:rPr lang="en-US" sz="1200" spc="-20" dirty="0">
                <a:effectLst/>
                <a:latin typeface="+mn-lt"/>
                <a:ea typeface="Courier New" panose="02070309020205020404" pitchFamily="49" charset="0"/>
                <a:cs typeface="Calibri"/>
              </a:rPr>
              <a:t> </a:t>
            </a:r>
            <a:r>
              <a:rPr lang="en-US" sz="1200" dirty="0">
                <a:effectLst/>
                <a:latin typeface="+mn-lt"/>
                <a:ea typeface="Courier New" panose="02070309020205020404" pitchFamily="49" charset="0"/>
                <a:cs typeface="Calibri"/>
              </a:rPr>
              <a:t>Food</a:t>
            </a:r>
            <a:r>
              <a:rPr lang="en-US" sz="1200" spc="-25" dirty="0">
                <a:effectLst/>
                <a:latin typeface="+mn-lt"/>
                <a:ea typeface="Courier New" panose="02070309020205020404" pitchFamily="49" charset="0"/>
                <a:cs typeface="Calibri"/>
              </a:rPr>
              <a:t> </a:t>
            </a:r>
            <a:r>
              <a:rPr lang="en-US" sz="1200" dirty="0">
                <a:effectLst/>
                <a:latin typeface="+mn-lt"/>
                <a:ea typeface="Courier New" panose="02070309020205020404" pitchFamily="49" charset="0"/>
                <a:cs typeface="Calibri"/>
              </a:rPr>
              <a:t>Box</a:t>
            </a:r>
            <a:r>
              <a:rPr lang="en-US" sz="1200" spc="-25" dirty="0">
                <a:effectLst/>
                <a:latin typeface="+mn-lt"/>
                <a:ea typeface="Courier New" panose="02070309020205020404" pitchFamily="49" charset="0"/>
                <a:cs typeface="Calibri"/>
              </a:rPr>
              <a:t> </a:t>
            </a:r>
            <a:r>
              <a:rPr lang="en-US" sz="1200" dirty="0">
                <a:effectLst/>
                <a:latin typeface="+mn-lt"/>
                <a:ea typeface="Courier New" panose="02070309020205020404" pitchFamily="49" charset="0"/>
                <a:cs typeface="Calibri"/>
              </a:rPr>
              <a:t>program</a:t>
            </a:r>
            <a:r>
              <a:rPr lang="en-US" sz="1200" spc="-20" dirty="0">
                <a:effectLst/>
                <a:latin typeface="+mn-lt"/>
                <a:ea typeface="Courier New" panose="02070309020205020404" pitchFamily="49" charset="0"/>
                <a:cs typeface="Calibri"/>
              </a:rPr>
              <a:t> collaboration,</a:t>
            </a:r>
            <a:r>
              <a:rPr lang="en-US" sz="1200" spc="-55" dirty="0">
                <a:effectLst/>
                <a:latin typeface="+mn-lt"/>
                <a:ea typeface="Courier New" panose="02070309020205020404" pitchFamily="49" charset="0"/>
                <a:cs typeface="Calibri"/>
              </a:rPr>
              <a:t> </a:t>
            </a:r>
            <a:r>
              <a:rPr lang="en-US" sz="1200" spc="-30" dirty="0">
                <a:effectLst/>
                <a:latin typeface="+mn-lt"/>
                <a:ea typeface="Courier New" panose="02070309020205020404" pitchFamily="49" charset="0"/>
                <a:cs typeface="Calibri"/>
              </a:rPr>
              <a:t>in</a:t>
            </a:r>
            <a:r>
              <a:rPr lang="en-US" sz="1200" spc="-55" dirty="0">
                <a:effectLst/>
                <a:latin typeface="+mn-lt"/>
                <a:ea typeface="Courier New" panose="02070309020205020404" pitchFamily="49" charset="0"/>
                <a:cs typeface="Calibri"/>
              </a:rPr>
              <a:t> </a:t>
            </a:r>
            <a:r>
              <a:rPr lang="en-US" sz="1200" spc="-30" dirty="0">
                <a:effectLst/>
                <a:latin typeface="+mn-lt"/>
                <a:ea typeface="Courier New" panose="02070309020205020404" pitchFamily="49" charset="0"/>
                <a:cs typeface="Calibri"/>
              </a:rPr>
              <a:t>Wisconsin</a:t>
            </a:r>
            <a:r>
              <a:rPr lang="en-US" sz="1200" spc="-65" dirty="0">
                <a:effectLst/>
                <a:latin typeface="+mn-lt"/>
                <a:ea typeface="Courier New" panose="02070309020205020404" pitchFamily="49" charset="0"/>
                <a:cs typeface="Calibri"/>
              </a:rPr>
              <a:t> </a:t>
            </a:r>
            <a:r>
              <a:rPr lang="en-US" sz="1200" spc="-30" dirty="0">
                <a:effectLst/>
                <a:latin typeface="+mn-lt"/>
                <a:ea typeface="Courier New" panose="02070309020205020404" pitchFamily="49" charset="0"/>
                <a:cs typeface="Calibri"/>
              </a:rPr>
              <a:t>for</a:t>
            </a:r>
            <a:r>
              <a:rPr lang="en-US" sz="1200" spc="-65" dirty="0">
                <a:effectLst/>
                <a:latin typeface="+mn-lt"/>
                <a:ea typeface="Courier New" panose="02070309020205020404" pitchFamily="49" charset="0"/>
                <a:cs typeface="Calibri"/>
              </a:rPr>
              <a:t> </a:t>
            </a:r>
            <a:r>
              <a:rPr lang="en-US" sz="1200" spc="-30" dirty="0">
                <a:effectLst/>
                <a:latin typeface="+mn-lt"/>
                <a:ea typeface="Courier New" panose="02070309020205020404" pitchFamily="49" charset="0"/>
                <a:cs typeface="Calibri"/>
              </a:rPr>
              <a:t>summer</a:t>
            </a:r>
            <a:r>
              <a:rPr lang="en-US" sz="1200" spc="-65" dirty="0">
                <a:effectLst/>
                <a:latin typeface="+mn-lt"/>
                <a:ea typeface="Courier New" panose="02070309020205020404" pitchFamily="49" charset="0"/>
                <a:cs typeface="Calibri"/>
              </a:rPr>
              <a:t> </a:t>
            </a:r>
            <a:r>
              <a:rPr lang="en-US" sz="1200" spc="-30" dirty="0">
                <a:effectLst/>
                <a:latin typeface="+mn-lt"/>
                <a:ea typeface="Courier New" panose="02070309020205020404" pitchFamily="49" charset="0"/>
                <a:cs typeface="Calibri"/>
              </a:rPr>
              <a:t>2023</a:t>
            </a:r>
          </a:p>
          <a:p>
            <a:pPr marL="742315" lvl="1" indent="-342265">
              <a:buFont typeface="Arial"/>
            </a:pPr>
            <a:r>
              <a:rPr lang="en-US" sz="1200" dirty="0">
                <a:effectLst/>
                <a:latin typeface="Segoe UI"/>
                <a:cs typeface="Calibri"/>
              </a:rPr>
              <a:t>MOU with AI4Opt: Creating the Food Access Simulation and Strategy ABM</a:t>
            </a:r>
            <a:endParaRPr lang="en-US" sz="1200" spc="-30" dirty="0">
              <a:effectLst/>
              <a:latin typeface="Segoe UI"/>
              <a:ea typeface="Courier New" panose="02070309020205020404" pitchFamily="49" charset="0"/>
              <a:cs typeface="Calibri"/>
            </a:endParaRPr>
          </a:p>
          <a:p>
            <a:pPr marL="342265" indent="-342265"/>
            <a:r>
              <a:rPr lang="en-US" sz="1200" spc="-30" dirty="0">
                <a:latin typeface="+mn-lt"/>
                <a:cs typeface="Calibri"/>
              </a:rPr>
              <a:t>NSF HDR DIRSE </a:t>
            </a:r>
            <a:r>
              <a:rPr lang="en-US" sz="1200" b="1" spc="-30" dirty="0">
                <a:latin typeface="+mn-lt"/>
                <a:cs typeface="Calibri"/>
              </a:rPr>
              <a:t>Imageomics</a:t>
            </a:r>
            <a:r>
              <a:rPr lang="en-US" sz="1200" spc="-30" dirty="0">
                <a:latin typeface="+mn-lt"/>
                <a:cs typeface="Calibri"/>
              </a:rPr>
              <a:t> Institute partnership in research, education, DEI (Tanya and Chuck)</a:t>
            </a:r>
          </a:p>
          <a:p>
            <a:pPr marL="342265" indent="-342265"/>
            <a:r>
              <a:rPr lang="en-US" sz="1200" spc="-30" dirty="0">
                <a:latin typeface="+mn-lt"/>
                <a:cs typeface="Calibri"/>
              </a:rPr>
              <a:t>MOU with USDA AI Institute for Resilient Agriculture (</a:t>
            </a:r>
            <a:r>
              <a:rPr lang="en-US" sz="1200" b="1" spc="-30" dirty="0">
                <a:latin typeface="+mn-lt"/>
                <a:cs typeface="Calibri"/>
              </a:rPr>
              <a:t>AIIRA</a:t>
            </a:r>
            <a:r>
              <a:rPr lang="en-US" sz="1200" spc="-30" dirty="0">
                <a:latin typeface="+mn-lt"/>
                <a:cs typeface="Calibri"/>
              </a:rPr>
              <a:t>) at Iowa State University of Science &amp; technology</a:t>
            </a:r>
          </a:p>
          <a:p>
            <a:pPr marL="742315" lvl="1" indent="-342265">
              <a:buFont typeface="Arial"/>
            </a:pPr>
            <a:r>
              <a:rPr lang="en-US" sz="1200" b="0" i="0" dirty="0">
                <a:solidFill>
                  <a:srgbClr val="333333"/>
                </a:solidFill>
                <a:effectLst/>
                <a:latin typeface="+mn-lt"/>
                <a:cs typeface="Calibri"/>
              </a:rPr>
              <a:t>Collaboration to develop end-to-end training solutions that are deployable on high-performance computing resources to accelerate the training of open-source ag foundational models.</a:t>
            </a:r>
          </a:p>
          <a:p>
            <a:pPr marL="285750" indent="-285750">
              <a:buFont typeface="Arial"/>
              <a:buChar char="•"/>
            </a:pPr>
            <a:r>
              <a:rPr lang="en-US" sz="1200" dirty="0">
                <a:solidFill>
                  <a:srgbClr val="333333"/>
                </a:solidFill>
                <a:latin typeface="+mn-lt"/>
                <a:cs typeface="Calibri"/>
              </a:rPr>
              <a:t>Academic Agreement signed with ISU – Includes </a:t>
            </a:r>
            <a:r>
              <a:rPr lang="en-US" sz="1200" b="1" dirty="0">
                <a:solidFill>
                  <a:srgbClr val="333333"/>
                </a:solidFill>
                <a:latin typeface="+mn-lt"/>
                <a:cs typeface="Calibri"/>
              </a:rPr>
              <a:t>ARA</a:t>
            </a:r>
            <a:r>
              <a:rPr lang="en-US" sz="1200" dirty="0">
                <a:solidFill>
                  <a:srgbClr val="333333"/>
                </a:solidFill>
                <a:latin typeface="+mn-lt"/>
                <a:cs typeface="Calibri"/>
              </a:rPr>
              <a:t> work with ICICLE. ICICLE participation at ARA Fest'24 (August 24)</a:t>
            </a:r>
            <a:endParaRPr lang="en-US" sz="1400" dirty="0">
              <a:solidFill>
                <a:srgbClr val="000000"/>
              </a:solidFill>
              <a:latin typeface="+mn-lt"/>
              <a:cs typeface="Calibri"/>
            </a:endParaRPr>
          </a:p>
          <a:p>
            <a:pPr marL="285750" indent="-285750">
              <a:buFont typeface="Arial"/>
              <a:buChar char="•"/>
            </a:pPr>
            <a:r>
              <a:rPr lang="en-US" sz="1200" dirty="0">
                <a:solidFill>
                  <a:srgbClr val="333333"/>
                </a:solidFill>
                <a:latin typeface="+mn-lt"/>
                <a:cs typeface="Calibri"/>
              </a:rPr>
              <a:t>Scheduled Seminar Series with </a:t>
            </a:r>
            <a:r>
              <a:rPr lang="en-US" sz="1200" b="1" dirty="0">
                <a:solidFill>
                  <a:srgbClr val="333333"/>
                </a:solidFill>
                <a:latin typeface="+mn-lt"/>
                <a:cs typeface="Calibri"/>
              </a:rPr>
              <a:t>Ag</a:t>
            </a:r>
            <a:r>
              <a:rPr lang="en-US" sz="1200" b="1" dirty="0">
                <a:solidFill>
                  <a:srgbClr val="333333"/>
                </a:solidFill>
                <a:effectLst/>
                <a:latin typeface="+mn-lt"/>
                <a:ea typeface="Courier New" panose="02070309020205020404" pitchFamily="49" charset="0"/>
                <a:cs typeface="Calibri"/>
              </a:rPr>
              <a:t> </a:t>
            </a:r>
            <a:r>
              <a:rPr lang="en-US" sz="1200" b="1" dirty="0">
                <a:solidFill>
                  <a:srgbClr val="333333"/>
                </a:solidFill>
                <a:latin typeface="+mn-lt"/>
                <a:ea typeface="Courier New" panose="02070309020205020404" pitchFamily="49" charset="0"/>
                <a:cs typeface="Calibri"/>
              </a:rPr>
              <a:t>AID </a:t>
            </a:r>
            <a:r>
              <a:rPr lang="en-US" sz="1200" dirty="0">
                <a:solidFill>
                  <a:srgbClr val="333333"/>
                </a:solidFill>
                <a:latin typeface="+mn-lt"/>
                <a:ea typeface="Courier New" panose="02070309020205020404" pitchFamily="49" charset="0"/>
                <a:cs typeface="Calibri"/>
              </a:rPr>
              <a:t>&amp; </a:t>
            </a:r>
            <a:r>
              <a:rPr lang="en-US" sz="1200" b="1" dirty="0">
                <a:solidFill>
                  <a:srgbClr val="333333"/>
                </a:solidFill>
                <a:latin typeface="+mn-lt"/>
                <a:ea typeface="Courier New" panose="02070309020205020404" pitchFamily="49" charset="0"/>
                <a:cs typeface="Calibri"/>
              </a:rPr>
              <a:t>AI Farms </a:t>
            </a:r>
            <a:r>
              <a:rPr lang="en-US" sz="1200" dirty="0">
                <a:solidFill>
                  <a:srgbClr val="333333"/>
                </a:solidFill>
                <a:latin typeface="+mn-lt"/>
                <a:ea typeface="Courier New" panose="02070309020205020404" pitchFamily="49" charset="0"/>
                <a:cs typeface="Calibri"/>
              </a:rPr>
              <a:t>to explore future collaboration. Scope of work being defined (MOU). </a:t>
            </a:r>
            <a:endParaRPr lang="en-US" sz="1200" dirty="0">
              <a:solidFill>
                <a:srgbClr val="000000"/>
              </a:solidFill>
              <a:latin typeface="+mn-lt"/>
              <a:ea typeface="Courier New" panose="02070309020205020404" pitchFamily="49" charset="0"/>
              <a:cs typeface="Calibri"/>
            </a:endParaRPr>
          </a:p>
          <a:p>
            <a:pPr marL="285750" indent="-285750">
              <a:buFont typeface="Arial"/>
              <a:buChar char="•"/>
            </a:pPr>
            <a:r>
              <a:rPr lang="en-US" sz="1400" dirty="0">
                <a:solidFill>
                  <a:srgbClr val="333333"/>
                </a:solidFill>
                <a:latin typeface="+mn-lt"/>
                <a:ea typeface="Courier New" panose="02070309020205020404" pitchFamily="49" charset="0"/>
                <a:cs typeface="Calibri"/>
              </a:rPr>
              <a:t>Potential </a:t>
            </a:r>
            <a:r>
              <a:rPr lang="en-US" sz="1400" dirty="0">
                <a:solidFill>
                  <a:srgbClr val="333333"/>
                </a:solidFill>
                <a:effectLst/>
                <a:latin typeface="+mn-lt"/>
                <a:ea typeface="Courier New" panose="02070309020205020404" pitchFamily="49" charset="0"/>
                <a:cs typeface="Calibri"/>
              </a:rPr>
              <a:t>collaboration discussions (on-going):</a:t>
            </a:r>
          </a:p>
          <a:p>
            <a:pPr marL="685800" lvl="1">
              <a:buFont typeface="Arial"/>
              <a:buChar char="•"/>
            </a:pPr>
            <a:r>
              <a:rPr lang="en-US" sz="1200" dirty="0">
                <a:solidFill>
                  <a:srgbClr val="333333"/>
                </a:solidFill>
                <a:latin typeface="+mn-lt"/>
                <a:ea typeface="Courier New" panose="02070309020205020404" pitchFamily="49" charset="0"/>
                <a:cs typeface="Calibri"/>
              </a:rPr>
              <a:t>Indian Institute of Technology, Bhubaneswar, </a:t>
            </a:r>
            <a:r>
              <a:rPr lang="en-US" sz="1200" b="1" dirty="0">
                <a:solidFill>
                  <a:srgbClr val="333333"/>
                </a:solidFill>
                <a:latin typeface="+mn-lt"/>
                <a:ea typeface="Courier New" panose="02070309020205020404" pitchFamily="49" charset="0"/>
                <a:cs typeface="Calibri"/>
              </a:rPr>
              <a:t>India</a:t>
            </a:r>
          </a:p>
          <a:p>
            <a:pPr marL="685800" lvl="1">
              <a:buFont typeface="Arial"/>
              <a:buChar char="•"/>
            </a:pPr>
            <a:r>
              <a:rPr lang="en-US" sz="1200" dirty="0">
                <a:solidFill>
                  <a:srgbClr val="333333"/>
                </a:solidFill>
                <a:effectLst/>
                <a:latin typeface="+mn-lt"/>
                <a:ea typeface="Courier New" panose="02070309020205020404" pitchFamily="49" charset="0"/>
                <a:cs typeface="Calibri"/>
              </a:rPr>
              <a:t>AI-Edge Hub, UK (under the Center-to-Center Initiative by </a:t>
            </a:r>
            <a:r>
              <a:rPr lang="en-US" sz="1200" b="1" dirty="0">
                <a:solidFill>
                  <a:srgbClr val="333333"/>
                </a:solidFill>
                <a:effectLst/>
                <a:latin typeface="+mn-lt"/>
                <a:ea typeface="Courier New" panose="02070309020205020404" pitchFamily="49" charset="0"/>
                <a:cs typeface="Calibri"/>
              </a:rPr>
              <a:t>UKRI</a:t>
            </a:r>
            <a:r>
              <a:rPr lang="en-US" sz="1200" dirty="0">
                <a:solidFill>
                  <a:srgbClr val="333333"/>
                </a:solidFill>
                <a:effectLst/>
                <a:latin typeface="+mn-lt"/>
                <a:ea typeface="Courier New" panose="02070309020205020404" pitchFamily="49" charset="0"/>
                <a:cs typeface="Calibri"/>
              </a:rPr>
              <a:t>)</a:t>
            </a:r>
          </a:p>
          <a:p>
            <a:pPr marL="685800" lvl="1">
              <a:buFont typeface="Arial"/>
              <a:buChar char="•"/>
            </a:pPr>
            <a:r>
              <a:rPr lang="en-US" sz="1200" dirty="0">
                <a:solidFill>
                  <a:srgbClr val="333333"/>
                </a:solidFill>
                <a:latin typeface="+mn-lt"/>
                <a:ea typeface="Courier New" panose="02070309020205020404" pitchFamily="49" charset="0"/>
                <a:cs typeface="Calibri"/>
              </a:rPr>
              <a:t>Agrifood Innovation Institute, Australian National University, </a:t>
            </a:r>
            <a:r>
              <a:rPr lang="en-US" sz="1200" b="1" dirty="0">
                <a:solidFill>
                  <a:srgbClr val="333333"/>
                </a:solidFill>
                <a:latin typeface="+mn-lt"/>
                <a:ea typeface="Courier New" panose="02070309020205020404" pitchFamily="49" charset="0"/>
                <a:cs typeface="Calibri"/>
              </a:rPr>
              <a:t>Australia</a:t>
            </a:r>
            <a:endParaRPr lang="en-US" sz="1200" b="1" dirty="0">
              <a:solidFill>
                <a:srgbClr val="333333"/>
              </a:solidFill>
              <a:effectLst/>
              <a:latin typeface="+mn-lt"/>
              <a:ea typeface="Courier New" panose="02070309020205020404" pitchFamily="49" charset="0"/>
              <a:cs typeface="Calibri"/>
            </a:endParaRPr>
          </a:p>
          <a:p>
            <a:pPr marL="0" indent="0">
              <a:buNone/>
            </a:pPr>
            <a:endParaRPr lang="en-US" dirty="0">
              <a:latin typeface="Calibri"/>
              <a:cs typeface="Calibri"/>
            </a:endParaRPr>
          </a:p>
          <a:p>
            <a:pPr marL="0" indent="0">
              <a:buNone/>
            </a:pPr>
            <a:endParaRPr lang="en-US" dirty="0">
              <a:latin typeface="Calibri"/>
              <a:cs typeface="Calibri"/>
            </a:endParaRPr>
          </a:p>
          <a:p>
            <a:pPr marL="342265" indent="-342265"/>
            <a:endParaRPr lang="en-US" dirty="0"/>
          </a:p>
          <a:p>
            <a:pPr marL="342265" indent="-342265"/>
            <a:endParaRPr lang="en-US" dirty="0"/>
          </a:p>
          <a:p>
            <a:pPr marL="342265" indent="-342265"/>
            <a:endParaRPr lang="en-US" dirty="0"/>
          </a:p>
        </p:txBody>
      </p:sp>
      <p:sp>
        <p:nvSpPr>
          <p:cNvPr id="3" name="Title 2">
            <a:extLst>
              <a:ext uri="{FF2B5EF4-FFF2-40B4-BE49-F238E27FC236}">
                <a16:creationId xmlns:a16="http://schemas.microsoft.com/office/drawing/2014/main" id="{6E392D05-6DBE-0E51-D299-5E12897EAC1A}"/>
              </a:ext>
            </a:extLst>
          </p:cNvPr>
          <p:cNvSpPr>
            <a:spLocks noGrp="1"/>
          </p:cNvSpPr>
          <p:nvPr>
            <p:ph type="title"/>
          </p:nvPr>
        </p:nvSpPr>
        <p:spPr>
          <a:xfrm>
            <a:off x="361606" y="121690"/>
            <a:ext cx="8499761" cy="579576"/>
          </a:xfrm>
        </p:spPr>
        <p:txBody>
          <a:bodyPr lIns="91436" tIns="45718" rIns="91436" bIns="45718" anchor="t"/>
          <a:lstStyle/>
          <a:p>
            <a:pPr algn="ctr"/>
            <a:r>
              <a:rPr lang="en-US" dirty="0">
                <a:latin typeface="Calibri"/>
                <a:cs typeface="Calibri"/>
              </a:rPr>
              <a:t>Collaboration: AI and Other Institutes</a:t>
            </a:r>
            <a:endParaRPr lang="en-US" dirty="0"/>
          </a:p>
        </p:txBody>
      </p:sp>
    </p:spTree>
    <p:extLst>
      <p:ext uri="{BB962C8B-B14F-4D97-AF65-F5344CB8AC3E}">
        <p14:creationId xmlns:p14="http://schemas.microsoft.com/office/powerpoint/2010/main" val="35567761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Title 4"/>
          <p:cNvSpPr>
            <a:spLocks noGrp="1"/>
          </p:cNvSpPr>
          <p:nvPr>
            <p:ph type="title"/>
          </p:nvPr>
        </p:nvSpPr>
        <p:spPr>
          <a:xfrm>
            <a:off x="298763" y="70370"/>
            <a:ext cx="7695291" cy="486735"/>
          </a:xfrm>
        </p:spPr>
        <p:txBody>
          <a:bodyPr lIns="91417" tIns="45709" rIns="91417" bIns="45709"/>
          <a:lstStyle/>
          <a:p>
            <a:r>
              <a:rPr lang="en-US" dirty="0">
                <a:latin typeface="+mj-lt"/>
                <a:cs typeface="Calibri"/>
              </a:rPr>
              <a:t>Overview of the MVAPICH Project</a:t>
            </a:r>
          </a:p>
        </p:txBody>
      </p:sp>
      <p:sp>
        <p:nvSpPr>
          <p:cNvPr id="9" name="Content Placeholder 1"/>
          <p:cNvSpPr>
            <a:spLocks noGrp="1"/>
          </p:cNvSpPr>
          <p:nvPr>
            <p:ph idx="1"/>
          </p:nvPr>
        </p:nvSpPr>
        <p:spPr>
          <a:xfrm>
            <a:off x="298764" y="557321"/>
            <a:ext cx="5080762" cy="4349967"/>
          </a:xfrm>
        </p:spPr>
        <p:txBody>
          <a:bodyPr/>
          <a:lstStyle/>
          <a:p>
            <a:pPr>
              <a:lnSpc>
                <a:spcPct val="130000"/>
              </a:lnSpc>
            </a:pPr>
            <a:r>
              <a:rPr lang="en-US" sz="1101" dirty="0">
                <a:latin typeface="+mj-lt"/>
                <a:cs typeface="Calibri"/>
              </a:rPr>
              <a:t>High Performance open-source MPI Library </a:t>
            </a:r>
          </a:p>
          <a:p>
            <a:pPr>
              <a:lnSpc>
                <a:spcPct val="130000"/>
              </a:lnSpc>
            </a:pPr>
            <a:r>
              <a:rPr lang="en-US" sz="1101" dirty="0">
                <a:latin typeface="+mj-lt"/>
                <a:cs typeface="Calibri"/>
              </a:rPr>
              <a:t>Support for multiple interconnects</a:t>
            </a:r>
          </a:p>
          <a:p>
            <a:pPr lvl="1">
              <a:lnSpc>
                <a:spcPct val="130000"/>
              </a:lnSpc>
            </a:pPr>
            <a:r>
              <a:rPr lang="en-US" sz="900" dirty="0">
                <a:solidFill>
                  <a:srgbClr val="FF0000"/>
                </a:solidFill>
                <a:latin typeface="+mj-lt"/>
                <a:cs typeface="Calibri"/>
              </a:rPr>
              <a:t>InfiniBand, Omni-Path, Ethernet/iWARP, RDMA over Converged Ethernet (RoCE),  AWS EFA, OPX, Broadcom RoCE, Intel Ethernet, Rockport Networks, Slingshot 10/11</a:t>
            </a:r>
          </a:p>
          <a:p>
            <a:pPr>
              <a:lnSpc>
                <a:spcPct val="130000"/>
              </a:lnSpc>
            </a:pPr>
            <a:r>
              <a:rPr lang="en-US" sz="1101" dirty="0">
                <a:latin typeface="+mj-lt"/>
                <a:cs typeface="Calibri"/>
              </a:rPr>
              <a:t>Support for multiple platforms</a:t>
            </a:r>
          </a:p>
          <a:p>
            <a:pPr lvl="1">
              <a:lnSpc>
                <a:spcPct val="130000"/>
              </a:lnSpc>
            </a:pPr>
            <a:r>
              <a:rPr lang="en-US" sz="900" dirty="0">
                <a:latin typeface="+mj-lt"/>
                <a:cs typeface="Calibri"/>
              </a:rPr>
              <a:t>x86, OpenPOWER, ARM, Xeon-Phi, GPGPUs (NVIDIA and AMD)</a:t>
            </a:r>
          </a:p>
          <a:p>
            <a:pPr>
              <a:lnSpc>
                <a:spcPct val="130000"/>
              </a:lnSpc>
            </a:pPr>
            <a:r>
              <a:rPr lang="en-US" sz="1200" dirty="0">
                <a:solidFill>
                  <a:srgbClr val="FF0000"/>
                </a:solidFill>
                <a:latin typeface="+mj-lt"/>
                <a:cs typeface="Calibri"/>
              </a:rPr>
              <a:t>Started in 2001, first open-source version demonstrated at SC ‘02</a:t>
            </a:r>
          </a:p>
          <a:p>
            <a:pPr>
              <a:lnSpc>
                <a:spcPct val="130000"/>
              </a:lnSpc>
            </a:pPr>
            <a:r>
              <a:rPr lang="en-US" sz="1101" dirty="0">
                <a:latin typeface="+mj-lt"/>
                <a:cs typeface="Calibri"/>
              </a:rPr>
              <a:t>Supports the latest MPI-4.1 standard</a:t>
            </a:r>
          </a:p>
          <a:p>
            <a:pPr>
              <a:lnSpc>
                <a:spcPct val="130000"/>
              </a:lnSpc>
            </a:pPr>
            <a:r>
              <a:rPr lang="en-US" sz="1200" dirty="0">
                <a:latin typeface="+mj-lt"/>
                <a:cs typeface="Calibri"/>
                <a:hlinkClick r:id="rId3"/>
              </a:rPr>
              <a:t>http://mvapich.cse.ohio-state.edu</a:t>
            </a:r>
            <a:r>
              <a:rPr lang="en-US" sz="1200" dirty="0">
                <a:latin typeface="+mj-lt"/>
                <a:cs typeface="Calibri"/>
              </a:rPr>
              <a:t> </a:t>
            </a:r>
          </a:p>
          <a:p>
            <a:pPr>
              <a:lnSpc>
                <a:spcPct val="130000"/>
              </a:lnSpc>
            </a:pPr>
            <a:r>
              <a:rPr lang="en-US" sz="1101" dirty="0">
                <a:latin typeface="+mj-lt"/>
                <a:cs typeface="Calibri"/>
              </a:rPr>
              <a:t>Additional optimized versions for different systems/environments:</a:t>
            </a:r>
          </a:p>
          <a:p>
            <a:pPr lvl="1">
              <a:lnSpc>
                <a:spcPct val="130000"/>
              </a:lnSpc>
            </a:pPr>
            <a:r>
              <a:rPr lang="en-US" sz="801" dirty="0">
                <a:latin typeface="+mn-lt"/>
                <a:cs typeface="Calibri"/>
              </a:rPr>
              <a:t>MVAPICH2-X (Advanced MPI + PGAS), since 2011</a:t>
            </a:r>
          </a:p>
          <a:p>
            <a:pPr lvl="1">
              <a:lnSpc>
                <a:spcPct val="130000"/>
              </a:lnSpc>
            </a:pPr>
            <a:r>
              <a:rPr lang="en-US" sz="800" dirty="0"/>
              <a:t>MVAPICH2-GDR with support for NVIDIA (since 2014) and AMD (since 2020) GPUs</a:t>
            </a:r>
          </a:p>
          <a:p>
            <a:pPr lvl="1">
              <a:lnSpc>
                <a:spcPct val="130000"/>
              </a:lnSpc>
            </a:pPr>
            <a:r>
              <a:rPr lang="en-US" sz="801" dirty="0">
                <a:latin typeface="+mn-lt"/>
                <a:cs typeface="Calibri"/>
              </a:rPr>
              <a:t>MVAPICH2-MIC with support for Intel Xeon-Phi, since 2014</a:t>
            </a:r>
          </a:p>
          <a:p>
            <a:pPr lvl="1">
              <a:lnSpc>
                <a:spcPct val="130000"/>
              </a:lnSpc>
            </a:pPr>
            <a:r>
              <a:rPr lang="en-US" sz="801" dirty="0">
                <a:latin typeface="+mn-lt"/>
                <a:cs typeface="Calibri"/>
              </a:rPr>
              <a:t>MVAPICH2-Virt with virtualization support, since 2015</a:t>
            </a:r>
          </a:p>
          <a:p>
            <a:pPr lvl="1">
              <a:lnSpc>
                <a:spcPct val="130000"/>
              </a:lnSpc>
            </a:pPr>
            <a:r>
              <a:rPr lang="en-US" sz="801" dirty="0">
                <a:latin typeface="+mn-lt"/>
                <a:cs typeface="Calibri"/>
              </a:rPr>
              <a:t>MVAPICH2-EA with support for Energy-Awareness, since 2015</a:t>
            </a:r>
          </a:p>
          <a:p>
            <a:pPr lvl="1">
              <a:lnSpc>
                <a:spcPct val="130000"/>
              </a:lnSpc>
            </a:pPr>
            <a:r>
              <a:rPr lang="en-US" sz="801" dirty="0">
                <a:latin typeface="+mn-lt"/>
                <a:cs typeface="Calibri"/>
              </a:rPr>
              <a:t>MVAPICH2-Azure for Azure HPC IB instances, since 2019</a:t>
            </a:r>
          </a:p>
          <a:p>
            <a:pPr lvl="1">
              <a:lnSpc>
                <a:spcPct val="130000"/>
              </a:lnSpc>
            </a:pPr>
            <a:r>
              <a:rPr lang="en-US" sz="801" dirty="0">
                <a:latin typeface="+mn-lt"/>
                <a:cs typeface="Calibri"/>
              </a:rPr>
              <a:t>MVAPICH2-X-AWS for AWS HPC+EFA instances, since 2019</a:t>
            </a:r>
          </a:p>
          <a:p>
            <a:pPr>
              <a:lnSpc>
                <a:spcPct val="130000"/>
              </a:lnSpc>
            </a:pPr>
            <a:r>
              <a:rPr lang="en-US" sz="1101" dirty="0">
                <a:latin typeface="+mn-lt"/>
                <a:cs typeface="Calibri"/>
              </a:rPr>
              <a:t>Tools:</a:t>
            </a:r>
          </a:p>
          <a:p>
            <a:pPr lvl="1">
              <a:lnSpc>
                <a:spcPct val="130000"/>
              </a:lnSpc>
            </a:pPr>
            <a:r>
              <a:rPr lang="en-US" sz="1000" b="1" dirty="0">
                <a:solidFill>
                  <a:srgbClr val="FF0000"/>
                </a:solidFill>
                <a:latin typeface="+mn-lt"/>
                <a:cs typeface="Calibri"/>
              </a:rPr>
              <a:t>OSU MPI Micro-Benchmarks (OMB), since 2003</a:t>
            </a:r>
          </a:p>
          <a:p>
            <a:pPr lvl="1">
              <a:lnSpc>
                <a:spcPct val="130000"/>
              </a:lnSpc>
            </a:pPr>
            <a:r>
              <a:rPr lang="en-US" sz="900" dirty="0">
                <a:latin typeface="+mn-lt"/>
                <a:cs typeface="Calibri"/>
              </a:rPr>
              <a:t>OSU InfiniBand Network Analysis and Monitoring (INAM), since 2015</a:t>
            </a:r>
          </a:p>
        </p:txBody>
      </p:sp>
      <p:sp>
        <p:nvSpPr>
          <p:cNvPr id="6" name="Content Placeholder 1"/>
          <p:cNvSpPr txBox="1">
            <a:spLocks/>
          </p:cNvSpPr>
          <p:nvPr/>
        </p:nvSpPr>
        <p:spPr bwMode="auto">
          <a:xfrm>
            <a:off x="4984512" y="1745100"/>
            <a:ext cx="4063236" cy="2732994"/>
          </a:xfrm>
          <a:prstGeom prst="rect">
            <a:avLst/>
          </a:prstGeom>
          <a:noFill/>
          <a:ln w="9525">
            <a:noFill/>
            <a:miter lim="800000"/>
            <a:headEnd/>
            <a:tailEnd/>
          </a:ln>
        </p:spPr>
        <p:txBody>
          <a:bodyPr vert="horz" wrap="square" lIns="92076" tIns="46038" rIns="92076" bIns="46038" numCol="1" anchor="t" anchorCtr="0" compatLnSpc="1">
            <a:prstTxWarp prst="textNoShape">
              <a:avLst/>
            </a:prstTxWarp>
          </a:bodyPr>
          <a:lstStyle>
            <a:lvl1pPr marL="342900" indent="-342900" algn="l" rtl="0" eaLnBrk="0" fontAlgn="base" hangingPunct="0">
              <a:lnSpc>
                <a:spcPct val="120000"/>
              </a:lnSpc>
              <a:spcBef>
                <a:spcPct val="20000"/>
              </a:spcBef>
              <a:spcAft>
                <a:spcPct val="0"/>
              </a:spcAft>
              <a:buChar char="•"/>
              <a:defRPr kumimoji="1" lang="en-US" sz="1800">
                <a:solidFill>
                  <a:schemeClr val="tx1"/>
                </a:solidFill>
                <a:latin typeface="Calibri" pitchFamily="34" charset="0"/>
                <a:ea typeface="+mn-ea"/>
                <a:cs typeface="Calibri" pitchFamily="34" charset="0"/>
              </a:defRPr>
            </a:lvl1pPr>
            <a:lvl2pPr marL="742950" indent="-285750" algn="l" rtl="0" eaLnBrk="0" fontAlgn="base" hangingPunct="0">
              <a:lnSpc>
                <a:spcPct val="120000"/>
              </a:lnSpc>
              <a:spcBef>
                <a:spcPct val="20000"/>
              </a:spcBef>
              <a:spcAft>
                <a:spcPct val="0"/>
              </a:spcAft>
              <a:buChar char="–"/>
              <a:defRPr kumimoji="1" sz="1600">
                <a:solidFill>
                  <a:schemeClr val="tx1"/>
                </a:solidFill>
                <a:latin typeface="Calibri" pitchFamily="34" charset="0"/>
                <a:cs typeface="Calibri" pitchFamily="34" charset="0"/>
              </a:defRPr>
            </a:lvl2pPr>
            <a:lvl3pPr marL="1143000" indent="-228600" algn="l" rtl="0" eaLnBrk="0" fontAlgn="base" hangingPunct="0">
              <a:lnSpc>
                <a:spcPct val="120000"/>
              </a:lnSpc>
              <a:spcBef>
                <a:spcPct val="20000"/>
              </a:spcBef>
              <a:spcAft>
                <a:spcPct val="0"/>
              </a:spcAft>
              <a:buChar char="•"/>
              <a:defRPr kumimoji="1" sz="1400">
                <a:solidFill>
                  <a:schemeClr val="tx1"/>
                </a:solidFill>
                <a:latin typeface="Calibri" pitchFamily="34" charset="0"/>
                <a:cs typeface="Calibri" pitchFamily="34" charset="0"/>
              </a:defRPr>
            </a:lvl3pPr>
            <a:lvl4pPr marL="1600200" indent="-228600" algn="l" rtl="0" eaLnBrk="0" fontAlgn="base" hangingPunct="0">
              <a:lnSpc>
                <a:spcPct val="120000"/>
              </a:lnSpc>
              <a:spcBef>
                <a:spcPct val="20000"/>
              </a:spcBef>
              <a:spcAft>
                <a:spcPct val="0"/>
              </a:spcAft>
              <a:buChar char="–"/>
              <a:defRPr kumimoji="1" sz="1400">
                <a:solidFill>
                  <a:schemeClr val="tx1"/>
                </a:solidFill>
                <a:latin typeface="Calibri" pitchFamily="34" charset="0"/>
                <a:cs typeface="Calibri" pitchFamily="34" charset="0"/>
              </a:defRPr>
            </a:lvl4pPr>
            <a:lvl5pPr marL="2057400" indent="-228600" algn="l" rtl="0" eaLnBrk="0" fontAlgn="base" hangingPunct="0">
              <a:lnSpc>
                <a:spcPct val="120000"/>
              </a:lnSpc>
              <a:spcBef>
                <a:spcPct val="20000"/>
              </a:spcBef>
              <a:spcAft>
                <a:spcPct val="0"/>
              </a:spcAft>
              <a:buChar char="•"/>
              <a:defRPr kumimoji="1" sz="1400">
                <a:solidFill>
                  <a:schemeClr val="tx1"/>
                </a:solidFill>
                <a:latin typeface="Calibri" pitchFamily="34" charset="0"/>
                <a:cs typeface="Calibri" pitchFamily="34" charset="0"/>
              </a:defRPr>
            </a:lvl5pPr>
            <a:lvl6pPr marL="2514600" indent="-228600" algn="l" rtl="0" eaLnBrk="0" fontAlgn="base" hangingPunct="0">
              <a:spcBef>
                <a:spcPct val="20000"/>
              </a:spcBef>
              <a:spcAft>
                <a:spcPct val="0"/>
              </a:spcAft>
              <a:buChar char="•"/>
              <a:defRPr kumimoji="1" sz="1600">
                <a:solidFill>
                  <a:schemeClr val="tx1"/>
                </a:solidFill>
                <a:latin typeface="+mn-lt"/>
              </a:defRPr>
            </a:lvl6pPr>
            <a:lvl7pPr marL="2971800" indent="-228600" algn="l" rtl="0" eaLnBrk="0" fontAlgn="base" hangingPunct="0">
              <a:spcBef>
                <a:spcPct val="20000"/>
              </a:spcBef>
              <a:spcAft>
                <a:spcPct val="0"/>
              </a:spcAft>
              <a:buChar char="•"/>
              <a:defRPr kumimoji="1" sz="1600">
                <a:solidFill>
                  <a:schemeClr val="tx1"/>
                </a:solidFill>
                <a:latin typeface="+mn-lt"/>
              </a:defRPr>
            </a:lvl7pPr>
            <a:lvl8pPr marL="3429000" indent="-228600" algn="l" rtl="0" eaLnBrk="0" fontAlgn="base" hangingPunct="0">
              <a:spcBef>
                <a:spcPct val="20000"/>
              </a:spcBef>
              <a:spcAft>
                <a:spcPct val="0"/>
              </a:spcAft>
              <a:buChar char="•"/>
              <a:defRPr kumimoji="1" sz="1600">
                <a:solidFill>
                  <a:schemeClr val="tx1"/>
                </a:solidFill>
                <a:latin typeface="+mn-lt"/>
              </a:defRPr>
            </a:lvl8pPr>
            <a:lvl9pPr marL="3886200" indent="-228600" algn="l" rtl="0" eaLnBrk="0" fontAlgn="base" hangingPunct="0">
              <a:spcBef>
                <a:spcPct val="20000"/>
              </a:spcBef>
              <a:spcAft>
                <a:spcPct val="0"/>
              </a:spcAft>
              <a:buChar char="•"/>
              <a:defRPr kumimoji="1" sz="1600">
                <a:solidFill>
                  <a:schemeClr val="tx1"/>
                </a:solidFill>
                <a:latin typeface="+mn-lt"/>
              </a:defRPr>
            </a:lvl9pPr>
          </a:lstStyle>
          <a:p>
            <a:pPr>
              <a:lnSpc>
                <a:spcPct val="130000"/>
              </a:lnSpc>
              <a:buFont typeface="Arial" panose="020B0604020202020204" pitchFamily="34" charset="0"/>
              <a:buChar char="•"/>
            </a:pPr>
            <a:r>
              <a:rPr lang="en-US" sz="1200" kern="0" dirty="0">
                <a:solidFill>
                  <a:srgbClr val="FF0000"/>
                </a:solidFill>
                <a:latin typeface="+mn-lt"/>
                <a:cs typeface="Calibri"/>
              </a:rPr>
              <a:t>Used by more than 3,400 organizations in 92 countries </a:t>
            </a:r>
            <a:r>
              <a:rPr lang="en-US" sz="1200" kern="0" dirty="0">
                <a:solidFill>
                  <a:schemeClr val="bg1">
                    <a:lumMod val="60000"/>
                    <a:lumOff val="40000"/>
                  </a:schemeClr>
                </a:solidFill>
                <a:latin typeface="+mn-lt"/>
                <a:cs typeface="Calibri"/>
              </a:rPr>
              <a:t>(listed under the Users Tab of the MVAPICH page)</a:t>
            </a:r>
          </a:p>
          <a:p>
            <a:pPr>
              <a:lnSpc>
                <a:spcPct val="130000"/>
              </a:lnSpc>
              <a:buFont typeface="Arial" panose="020B0604020202020204" pitchFamily="34" charset="0"/>
              <a:buChar char="•"/>
            </a:pPr>
            <a:r>
              <a:rPr lang="en-US" sz="1200" kern="0" dirty="0">
                <a:solidFill>
                  <a:srgbClr val="FF0000"/>
                </a:solidFill>
                <a:latin typeface="+mn-lt"/>
                <a:cs typeface="Calibri"/>
              </a:rPr>
              <a:t>More than 1.82 Million downloads from the OSU site directly</a:t>
            </a:r>
          </a:p>
          <a:p>
            <a:pPr>
              <a:lnSpc>
                <a:spcPct val="130000"/>
              </a:lnSpc>
              <a:buFont typeface="Arial" panose="020B0604020202020204" pitchFamily="34" charset="0"/>
              <a:buChar char="•"/>
            </a:pPr>
            <a:r>
              <a:rPr lang="en-US" sz="1200" b="0" kern="0" dirty="0">
                <a:latin typeface="+mn-lt"/>
                <a:ea typeface="Calibri" charset="0"/>
                <a:cs typeface="Calibri"/>
              </a:rPr>
              <a:t>Empowering many TOP500 clusters (June ‘24 ranking)</a:t>
            </a:r>
          </a:p>
          <a:p>
            <a:pPr lvl="1">
              <a:lnSpc>
                <a:spcPct val="130000"/>
              </a:lnSpc>
            </a:pPr>
            <a:r>
              <a:rPr lang="en-US" sz="900" b="0" kern="0" dirty="0">
                <a:latin typeface="+mn-lt"/>
                <a:ea typeface="Calibri" charset="0"/>
                <a:cs typeface="Calibri" charset="0"/>
              </a:rPr>
              <a:t>13</a:t>
            </a:r>
            <a:r>
              <a:rPr lang="en-US" sz="900" b="0" kern="0" baseline="30000" dirty="0">
                <a:latin typeface="+mn-lt"/>
                <a:ea typeface="Calibri" charset="0"/>
                <a:cs typeface="Calibri" charset="0"/>
              </a:rPr>
              <a:t>th</a:t>
            </a:r>
            <a:r>
              <a:rPr lang="en-US" sz="900" b="0" kern="0" dirty="0">
                <a:latin typeface="+mn-lt"/>
                <a:ea typeface="Calibri" charset="0"/>
                <a:cs typeface="Calibri" charset="0"/>
              </a:rPr>
              <a:t> , 10,649,600-core (Sunway TaihuLight) at NSC, Wuxi, China</a:t>
            </a:r>
          </a:p>
          <a:p>
            <a:pPr lvl="1">
              <a:lnSpc>
                <a:spcPct val="130000"/>
              </a:lnSpc>
            </a:pPr>
            <a:r>
              <a:rPr lang="en-US" sz="900" b="0" kern="0" dirty="0">
                <a:solidFill>
                  <a:schemeClr val="bg2"/>
                </a:solidFill>
                <a:latin typeface="+mn-lt"/>
                <a:ea typeface="Calibri" charset="0"/>
                <a:cs typeface="Calibri"/>
              </a:rPr>
              <a:t>33</a:t>
            </a:r>
            <a:r>
              <a:rPr lang="en-US" sz="900" b="0" kern="0" baseline="30000" dirty="0">
                <a:solidFill>
                  <a:schemeClr val="bg2"/>
                </a:solidFill>
                <a:latin typeface="+mn-lt"/>
                <a:ea typeface="Calibri" charset="0"/>
                <a:cs typeface="Calibri"/>
              </a:rPr>
              <a:t>rd</a:t>
            </a:r>
            <a:r>
              <a:rPr lang="en-US" sz="900" b="0" kern="0" dirty="0">
                <a:solidFill>
                  <a:schemeClr val="bg2"/>
                </a:solidFill>
                <a:latin typeface="+mn-lt"/>
                <a:ea typeface="Calibri" charset="0"/>
                <a:cs typeface="Calibri"/>
              </a:rPr>
              <a:t> , 448, 448 cores (Frontera) at TACC</a:t>
            </a:r>
          </a:p>
          <a:p>
            <a:pPr lvl="1">
              <a:lnSpc>
                <a:spcPct val="130000"/>
              </a:lnSpc>
            </a:pPr>
            <a:r>
              <a:rPr lang="en-US" sz="900" b="0" kern="0" dirty="0">
                <a:solidFill>
                  <a:schemeClr val="bg2"/>
                </a:solidFill>
                <a:latin typeface="+mn-lt"/>
                <a:ea typeface="Calibri" charset="0"/>
                <a:cs typeface="Calibri"/>
              </a:rPr>
              <a:t>57</a:t>
            </a:r>
            <a:r>
              <a:rPr lang="en-US" sz="900" b="0" kern="0" baseline="30000" dirty="0">
                <a:solidFill>
                  <a:schemeClr val="bg2"/>
                </a:solidFill>
                <a:latin typeface="+mn-lt"/>
                <a:ea typeface="Calibri" charset="0"/>
                <a:cs typeface="Calibri"/>
              </a:rPr>
              <a:t>th</a:t>
            </a:r>
            <a:r>
              <a:rPr lang="en-US" sz="900" b="0" kern="0" dirty="0">
                <a:solidFill>
                  <a:schemeClr val="bg2"/>
                </a:solidFill>
                <a:latin typeface="+mn-lt"/>
                <a:ea typeface="Calibri" charset="0"/>
                <a:cs typeface="Calibri"/>
              </a:rPr>
              <a:t>, 288,288 cores (Lassen) at LLNL</a:t>
            </a:r>
          </a:p>
          <a:p>
            <a:pPr lvl="1">
              <a:lnSpc>
                <a:spcPct val="130000"/>
              </a:lnSpc>
            </a:pPr>
            <a:r>
              <a:rPr lang="en-US" sz="900" b="0" kern="0" dirty="0">
                <a:solidFill>
                  <a:schemeClr val="bg2"/>
                </a:solidFill>
                <a:latin typeface="+mn-lt"/>
                <a:ea typeface="Calibri" charset="0"/>
                <a:cs typeface="Calibri"/>
              </a:rPr>
              <a:t>75</a:t>
            </a:r>
            <a:r>
              <a:rPr lang="en-US" sz="900" b="0" kern="0" baseline="30000" dirty="0">
                <a:solidFill>
                  <a:schemeClr val="bg2"/>
                </a:solidFill>
                <a:latin typeface="+mn-lt"/>
                <a:ea typeface="Calibri" charset="0"/>
                <a:cs typeface="Calibri"/>
              </a:rPr>
              <a:t>th</a:t>
            </a:r>
            <a:r>
              <a:rPr lang="en-US" sz="900" b="0" kern="0" dirty="0">
                <a:solidFill>
                  <a:schemeClr val="bg2"/>
                </a:solidFill>
                <a:latin typeface="+mn-lt"/>
                <a:ea typeface="Calibri" charset="0"/>
                <a:cs typeface="Calibri"/>
              </a:rPr>
              <a:t>, 570,020 cores (Nurion) in South Korea </a:t>
            </a:r>
            <a:r>
              <a:rPr lang="en-US" sz="900" b="0" kern="0" dirty="0">
                <a:latin typeface="+mn-lt"/>
                <a:ea typeface="Calibri" charset="0"/>
                <a:cs typeface="Calibri"/>
              </a:rPr>
              <a:t>and many others</a:t>
            </a:r>
          </a:p>
          <a:p>
            <a:pPr>
              <a:lnSpc>
                <a:spcPct val="130000"/>
              </a:lnSpc>
            </a:pPr>
            <a:r>
              <a:rPr lang="en-US" sz="1200" b="0" kern="0" dirty="0">
                <a:latin typeface="+mn-lt"/>
                <a:cs typeface="Calibri"/>
              </a:rPr>
              <a:t>Available with software stacks of many vendors and Linux Distros (RedHat, SuSE, OpenHPC, and Spack)</a:t>
            </a:r>
          </a:p>
          <a:p>
            <a:pPr>
              <a:lnSpc>
                <a:spcPct val="130000"/>
              </a:lnSpc>
            </a:pPr>
            <a:r>
              <a:rPr lang="en-US" sz="1200" b="0" kern="0" dirty="0">
                <a:latin typeface="+mn-lt"/>
                <a:cs typeface="Calibri"/>
              </a:rPr>
              <a:t>Partner in the 33</a:t>
            </a:r>
            <a:r>
              <a:rPr lang="en-US" sz="1200" b="0" kern="0" baseline="30000" dirty="0">
                <a:latin typeface="+mn-lt"/>
                <a:cs typeface="Calibri"/>
              </a:rPr>
              <a:t>rd</a:t>
            </a:r>
            <a:r>
              <a:rPr lang="en-US" sz="1200" b="0" kern="0" dirty="0">
                <a:latin typeface="+mn-lt"/>
                <a:cs typeface="Calibri"/>
              </a:rPr>
              <a:t> ranked TACC Frontera system</a:t>
            </a:r>
          </a:p>
          <a:p>
            <a:pPr>
              <a:lnSpc>
                <a:spcPct val="130000"/>
              </a:lnSpc>
            </a:pPr>
            <a:r>
              <a:rPr lang="en-US" sz="1200" dirty="0">
                <a:solidFill>
                  <a:srgbClr val="FF0000"/>
                </a:solidFill>
              </a:rPr>
              <a:t>Empowering Top500 systems for more than 20+ years</a:t>
            </a:r>
          </a:p>
        </p:txBody>
      </p:sp>
      <p:pic>
        <p:nvPicPr>
          <p:cNvPr id="4" name="Picture 3" descr="A black background with text&#10;&#10;Description automatically generated">
            <a:extLst>
              <a:ext uri="{FF2B5EF4-FFF2-40B4-BE49-F238E27FC236}">
                <a16:creationId xmlns:a16="http://schemas.microsoft.com/office/drawing/2014/main" id="{112DF7EC-BFBD-BE75-409D-2C0A0F6ED9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34992" y="592662"/>
            <a:ext cx="3687728" cy="1042877"/>
          </a:xfrm>
          <a:prstGeom prst="rect">
            <a:avLst/>
          </a:prstGeom>
        </p:spPr>
      </p:pic>
    </p:spTree>
    <p:extLst>
      <p:ext uri="{BB962C8B-B14F-4D97-AF65-F5344CB8AC3E}">
        <p14:creationId xmlns:p14="http://schemas.microsoft.com/office/powerpoint/2010/main" val="259590486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3293" y="482486"/>
            <a:ext cx="7867996" cy="3945954"/>
          </a:xfrm>
        </p:spPr>
        <p:txBody>
          <a:bodyPr/>
          <a:lstStyle/>
          <a:p>
            <a:r>
              <a:rPr lang="en-US" dirty="0">
                <a:solidFill>
                  <a:schemeClr val="accent3"/>
                </a:solidFill>
              </a:rPr>
              <a:t>MVAPICH MPI Library Project</a:t>
            </a:r>
          </a:p>
          <a:p>
            <a:pPr lvl="1"/>
            <a:r>
              <a:rPr lang="en-US" sz="1200" dirty="0">
                <a:solidFill>
                  <a:schemeClr val="accent3"/>
                </a:solidFill>
              </a:rPr>
              <a:t>Overview</a:t>
            </a:r>
          </a:p>
          <a:p>
            <a:pPr lvl="1"/>
            <a:r>
              <a:rPr lang="en-US" sz="1200" dirty="0">
                <a:solidFill>
                  <a:schemeClr val="accent3"/>
                </a:solidFill>
              </a:rPr>
              <a:t>Converged software stack for HPC, AI, Big Data, and Data Science</a:t>
            </a:r>
          </a:p>
          <a:p>
            <a:pPr lvl="1"/>
            <a:r>
              <a:rPr lang="en-US" sz="1200" dirty="0">
                <a:solidFill>
                  <a:schemeClr val="accent3"/>
                </a:solidFill>
              </a:rPr>
              <a:t>Sample performance numbers on leading systems</a:t>
            </a:r>
          </a:p>
          <a:p>
            <a:pPr lvl="1"/>
            <a:r>
              <a:rPr lang="en-US" sz="1200" dirty="0">
                <a:solidFill>
                  <a:schemeClr val="accent3"/>
                </a:solidFill>
              </a:rPr>
              <a:t>Exploiting Smart-NICs (Bluefield-2 and Blufield-3)</a:t>
            </a:r>
          </a:p>
          <a:p>
            <a:pPr lvl="1"/>
            <a:r>
              <a:rPr lang="en-US" sz="1200" dirty="0">
                <a:solidFill>
                  <a:schemeClr val="accent3"/>
                </a:solidFill>
              </a:rPr>
              <a:t>Broader Impact</a:t>
            </a:r>
          </a:p>
          <a:p>
            <a:r>
              <a:rPr lang="en-US" dirty="0">
                <a:solidFill>
                  <a:schemeClr val="accent3"/>
                </a:solidFill>
              </a:rPr>
              <a:t>High-Performance Deep Learning/Machine Learning (HiDL) Project</a:t>
            </a:r>
          </a:p>
          <a:p>
            <a:pPr lvl="1"/>
            <a:r>
              <a:rPr lang="en-US" dirty="0">
                <a:solidFill>
                  <a:schemeClr val="accent3"/>
                </a:solidFill>
              </a:rPr>
              <a:t>Training and Inference</a:t>
            </a:r>
          </a:p>
          <a:p>
            <a:r>
              <a:rPr lang="en-US" dirty="0">
                <a:solidFill>
                  <a:schemeClr val="accent3"/>
                </a:solidFill>
              </a:rPr>
              <a:t>High-Performance Big Data and Data Science (HiBD) Project</a:t>
            </a:r>
          </a:p>
          <a:p>
            <a:pPr lvl="1"/>
            <a:r>
              <a:rPr lang="en-US" dirty="0">
                <a:solidFill>
                  <a:schemeClr val="accent3"/>
                </a:solidFill>
              </a:rPr>
              <a:t>Accelerating Spark and Data Science Applications with Dask</a:t>
            </a:r>
          </a:p>
          <a:p>
            <a:r>
              <a:rPr lang="en-US" sz="1800" dirty="0">
                <a:solidFill>
                  <a:schemeClr val="accent3"/>
                </a:solidFill>
              </a:rPr>
              <a:t>Overview of ICICLE NSF-AI Institute</a:t>
            </a:r>
          </a:p>
          <a:p>
            <a:r>
              <a:rPr lang="en-US" b="1" dirty="0">
                <a:solidFill>
                  <a:schemeClr val="accent2"/>
                </a:solidFill>
              </a:rPr>
              <a:t>Conclusions</a:t>
            </a:r>
          </a:p>
        </p:txBody>
      </p:sp>
      <p:sp>
        <p:nvSpPr>
          <p:cNvPr id="5" name="Title 4"/>
          <p:cNvSpPr>
            <a:spLocks noGrp="1"/>
          </p:cNvSpPr>
          <p:nvPr>
            <p:ph type="title"/>
          </p:nvPr>
        </p:nvSpPr>
        <p:spPr>
          <a:xfrm>
            <a:off x="353293" y="64403"/>
            <a:ext cx="8096595" cy="579576"/>
          </a:xfrm>
        </p:spPr>
        <p:txBody>
          <a:bodyPr/>
          <a:lstStyle/>
          <a:p>
            <a:r>
              <a:rPr lang="en-US" dirty="0"/>
              <a:t>Presentation Overview</a:t>
            </a:r>
          </a:p>
        </p:txBody>
      </p:sp>
    </p:spTree>
    <p:extLst>
      <p:ext uri="{BB962C8B-B14F-4D97-AF65-F5344CB8AC3E}">
        <p14:creationId xmlns:p14="http://schemas.microsoft.com/office/powerpoint/2010/main" val="273478916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38133" y="642587"/>
            <a:ext cx="8656319" cy="3987470"/>
          </a:xfrm>
        </p:spPr>
        <p:txBody>
          <a:bodyPr/>
          <a:lstStyle/>
          <a:p>
            <a:pPr>
              <a:lnSpc>
                <a:spcPct val="130000"/>
              </a:lnSpc>
              <a:buFont typeface="Arial" panose="020B0604020202020204" pitchFamily="34" charset="0"/>
              <a:buChar char="•"/>
            </a:pPr>
            <a:r>
              <a:rPr lang="en-US" altLang="zh-CN" sz="2000" dirty="0"/>
              <a:t>Upcoming Exascale systems and Cloud need to be designed with a holistic view of HPC, Big Data, Deep/Machine Learning, Data Science, and computing continuum</a:t>
            </a:r>
          </a:p>
          <a:p>
            <a:pPr>
              <a:lnSpc>
                <a:spcPct val="130000"/>
              </a:lnSpc>
            </a:pPr>
            <a:r>
              <a:rPr lang="en-US" altLang="zh-CN" sz="2000" dirty="0"/>
              <a:t>Presented an overview of opportunities and challenges in designing scalable and high-performance middleware for such systems</a:t>
            </a:r>
          </a:p>
          <a:p>
            <a:pPr>
              <a:lnSpc>
                <a:spcPct val="130000"/>
              </a:lnSpc>
            </a:pPr>
            <a:r>
              <a:rPr lang="en-US" altLang="zh-CN" sz="2000" dirty="0"/>
              <a:t>Presented a set of solutions which enable these communities to take advantage of current and next-generation systems with latest technologies</a:t>
            </a:r>
          </a:p>
          <a:p>
            <a:pPr>
              <a:lnSpc>
                <a:spcPct val="130000"/>
              </a:lnSpc>
            </a:pPr>
            <a:r>
              <a:rPr lang="en-US" altLang="zh-CN" sz="2000" dirty="0"/>
              <a:t>Presented an overview of the ICICLE NSF-AI Institute activities</a:t>
            </a:r>
          </a:p>
          <a:p>
            <a:pPr>
              <a:lnSpc>
                <a:spcPct val="130000"/>
              </a:lnSpc>
            </a:pPr>
            <a:r>
              <a:rPr lang="en-US" altLang="zh-CN" sz="2000" dirty="0"/>
              <a:t>Next-generation Zetascale systems will need continuous innovations in designing converged software architectures …..</a:t>
            </a:r>
          </a:p>
        </p:txBody>
      </p:sp>
      <p:sp>
        <p:nvSpPr>
          <p:cNvPr id="5" name="Title 4"/>
          <p:cNvSpPr>
            <a:spLocks noGrp="1"/>
          </p:cNvSpPr>
          <p:nvPr>
            <p:ph type="title"/>
          </p:nvPr>
        </p:nvSpPr>
        <p:spPr>
          <a:xfrm>
            <a:off x="479266" y="197598"/>
            <a:ext cx="8096595" cy="579576"/>
          </a:xfrm>
        </p:spPr>
        <p:txBody>
          <a:bodyPr/>
          <a:lstStyle/>
          <a:p>
            <a:r>
              <a:rPr lang="en-US" dirty="0"/>
              <a:t>Concluding Remarks</a:t>
            </a:r>
          </a:p>
        </p:txBody>
      </p:sp>
    </p:spTree>
    <p:extLst>
      <p:ext uri="{BB962C8B-B14F-4D97-AF65-F5344CB8AC3E}">
        <p14:creationId xmlns:p14="http://schemas.microsoft.com/office/powerpoint/2010/main" val="18223066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FA4F1-FA8A-F350-C446-57E3816049AE}"/>
              </a:ext>
            </a:extLst>
          </p:cNvPr>
          <p:cNvSpPr>
            <a:spLocks noGrp="1"/>
          </p:cNvSpPr>
          <p:nvPr>
            <p:ph type="title"/>
          </p:nvPr>
        </p:nvSpPr>
        <p:spPr>
          <a:xfrm>
            <a:off x="618233" y="102691"/>
            <a:ext cx="8096596" cy="579575"/>
          </a:xfrm>
        </p:spPr>
        <p:txBody>
          <a:bodyPr/>
          <a:lstStyle/>
          <a:p>
            <a:r>
              <a:rPr lang="en-US" dirty="0"/>
              <a:t>12</a:t>
            </a:r>
            <a:r>
              <a:rPr lang="en-US" baseline="30000" dirty="0"/>
              <a:t>th</a:t>
            </a:r>
            <a:r>
              <a:rPr lang="en-US" dirty="0"/>
              <a:t> Annual MVAPICH User Group (MUG) Conference</a:t>
            </a:r>
            <a:br>
              <a:rPr lang="en-US" dirty="0"/>
            </a:br>
            <a:r>
              <a:rPr lang="en-US" dirty="0"/>
              <a:t>              </a:t>
            </a:r>
            <a:r>
              <a:rPr lang="en-US" dirty="0">
                <a:hlinkClick r:id="rId2"/>
              </a:rPr>
              <a:t>http://mug.mvapich.cse.ohio-state.edu/</a:t>
            </a:r>
            <a:r>
              <a:rPr lang="en-US" dirty="0"/>
              <a:t> </a:t>
            </a:r>
            <a:br>
              <a:rPr lang="en-US" dirty="0"/>
            </a:br>
            <a:endParaRPr lang="en-US" dirty="0"/>
          </a:p>
        </p:txBody>
      </p:sp>
      <p:sp>
        <p:nvSpPr>
          <p:cNvPr id="3" name="TextBox 2">
            <a:extLst>
              <a:ext uri="{FF2B5EF4-FFF2-40B4-BE49-F238E27FC236}">
                <a16:creationId xmlns:a16="http://schemas.microsoft.com/office/drawing/2014/main" id="{0557DFB4-93A6-AC92-A00E-D8254326865D}"/>
              </a:ext>
            </a:extLst>
          </p:cNvPr>
          <p:cNvSpPr txBox="1"/>
          <p:nvPr/>
        </p:nvSpPr>
        <p:spPr bwMode="auto">
          <a:xfrm>
            <a:off x="130935" y="1080917"/>
            <a:ext cx="4689101" cy="3647956"/>
          </a:xfrm>
          <a:prstGeom prst="rect">
            <a:avLst/>
          </a:prstGeom>
          <a:noFill/>
          <a:ln w="9525">
            <a:noFill/>
            <a:miter lim="800000"/>
            <a:headEnd/>
            <a:tailEnd/>
          </a:ln>
        </p:spPr>
        <p:txBody>
          <a:bodyPr vert="horz" wrap="square" lIns="69056" tIns="34529" rIns="69056" bIns="34529" numCol="1" rtlCol="0" anchor="t" anchorCtr="0" compatLnSpc="1">
            <a:prstTxWarp prst="textNoShape">
              <a:avLst/>
            </a:prstTxWarp>
            <a:spAutoFit/>
          </a:bodyPr>
          <a:lstStyle/>
          <a:p>
            <a:pPr marL="285743" indent="-285743" defTabSz="685783" eaLnBrk="0" hangingPunct="0">
              <a:lnSpc>
                <a:spcPct val="120000"/>
              </a:lnSpc>
              <a:spcBef>
                <a:spcPct val="20000"/>
              </a:spcBef>
              <a:buFont typeface="Arial" panose="020B0604020202020204" pitchFamily="34" charset="0"/>
              <a:buChar char="•"/>
            </a:pPr>
            <a:r>
              <a:rPr kumimoji="1" lang="en-US" sz="1100" b="0" kern="0" dirty="0">
                <a:latin typeface="+mj-lt"/>
                <a:cs typeface="Calibri" pitchFamily="34" charset="0"/>
              </a:rPr>
              <a:t>August 19-21, 2024, Columbus, Ohio, USA</a:t>
            </a:r>
          </a:p>
          <a:p>
            <a:pPr marL="285743" indent="-285743" defTabSz="685783" eaLnBrk="0" hangingPunct="0">
              <a:lnSpc>
                <a:spcPct val="120000"/>
              </a:lnSpc>
              <a:spcBef>
                <a:spcPct val="20000"/>
              </a:spcBef>
              <a:buFont typeface="Arial" panose="020B0604020202020204" pitchFamily="34" charset="0"/>
              <a:buChar char="•"/>
            </a:pPr>
            <a:r>
              <a:rPr kumimoji="1" lang="en-US" sz="1100" kern="0" dirty="0">
                <a:solidFill>
                  <a:srgbClr val="FF0000"/>
                </a:solidFill>
                <a:latin typeface="+mj-lt"/>
                <a:cs typeface="Calibri" pitchFamily="34" charset="0"/>
              </a:rPr>
              <a:t>Keynote Speakers:</a:t>
            </a:r>
          </a:p>
          <a:p>
            <a:pPr marL="742891" lvl="1" indent="-285743" defTabSz="685783" eaLnBrk="0" hangingPunct="0">
              <a:lnSpc>
                <a:spcPct val="120000"/>
              </a:lnSpc>
              <a:spcBef>
                <a:spcPct val="20000"/>
              </a:spcBef>
              <a:buFont typeface="Arial" panose="020B0604020202020204" pitchFamily="34" charset="0"/>
              <a:buChar char="•"/>
            </a:pPr>
            <a:r>
              <a:rPr lang="en-US" sz="1100" b="0" dirty="0">
                <a:latin typeface="+mn-lt"/>
              </a:rPr>
              <a:t>Sadaf Alam, University of Bristol, UK</a:t>
            </a:r>
          </a:p>
          <a:p>
            <a:pPr marL="742891" lvl="1" indent="-285743" defTabSz="685783" eaLnBrk="0" hangingPunct="0">
              <a:lnSpc>
                <a:spcPct val="120000"/>
              </a:lnSpc>
              <a:spcBef>
                <a:spcPct val="20000"/>
              </a:spcBef>
              <a:buFont typeface="Arial" panose="020B0604020202020204" pitchFamily="34" charset="0"/>
              <a:buChar char="•"/>
            </a:pPr>
            <a:r>
              <a:rPr lang="en-US" sz="1100" b="0" dirty="0">
                <a:latin typeface="+mn-lt"/>
              </a:rPr>
              <a:t>Dan Stanzione, Texas Advanced Computing Center (TACC)</a:t>
            </a:r>
          </a:p>
          <a:p>
            <a:pPr marL="285743" indent="-285743" defTabSz="685783" eaLnBrk="0" hangingPunct="0">
              <a:lnSpc>
                <a:spcPct val="120000"/>
              </a:lnSpc>
              <a:spcBef>
                <a:spcPct val="20000"/>
              </a:spcBef>
              <a:buFont typeface="Arial" panose="020B0604020202020204" pitchFamily="34" charset="0"/>
              <a:buChar char="•"/>
            </a:pPr>
            <a:r>
              <a:rPr kumimoji="1" lang="en-US" sz="1100" kern="0" dirty="0">
                <a:solidFill>
                  <a:srgbClr val="FF0000"/>
                </a:solidFill>
                <a:latin typeface="+mj-lt"/>
                <a:cs typeface="Calibri" pitchFamily="34" charset="0"/>
              </a:rPr>
              <a:t>Invited Speakers:</a:t>
            </a:r>
          </a:p>
          <a:p>
            <a:pPr marL="742891" lvl="1" indent="-285743" defTabSz="685783" eaLnBrk="0" hangingPunct="0">
              <a:lnSpc>
                <a:spcPct val="120000"/>
              </a:lnSpc>
              <a:spcBef>
                <a:spcPct val="20000"/>
              </a:spcBef>
              <a:buFont typeface="Arial" panose="020B0604020202020204" pitchFamily="34" charset="0"/>
              <a:buChar char="•"/>
            </a:pPr>
            <a:r>
              <a:rPr lang="en-US" sz="1200" b="0" dirty="0">
                <a:latin typeface="+mn-lt"/>
              </a:rPr>
              <a:t>Ahmad Abdelfattah, University of Tennessee, Knoxville</a:t>
            </a:r>
          </a:p>
          <a:p>
            <a:pPr marL="742891" lvl="1" indent="-285743" defTabSz="685783" eaLnBrk="0" hangingPunct="0">
              <a:lnSpc>
                <a:spcPct val="120000"/>
              </a:lnSpc>
              <a:spcBef>
                <a:spcPct val="20000"/>
              </a:spcBef>
              <a:buFont typeface="Arial" panose="020B0604020202020204" pitchFamily="34" charset="0"/>
              <a:buChar char="•"/>
            </a:pPr>
            <a:r>
              <a:rPr lang="en-US" sz="1200" b="0" dirty="0">
                <a:latin typeface="+mn-lt"/>
              </a:rPr>
              <a:t>Sameh Abdulah, King Abdullah University of Science and Technology (KAUST), Saudi Arabia</a:t>
            </a:r>
          </a:p>
          <a:p>
            <a:pPr marL="742891" lvl="1" indent="-285743" defTabSz="685783" eaLnBrk="0" hangingPunct="0">
              <a:lnSpc>
                <a:spcPct val="120000"/>
              </a:lnSpc>
              <a:spcBef>
                <a:spcPct val="20000"/>
              </a:spcBef>
              <a:buFont typeface="Arial" panose="020B0604020202020204" pitchFamily="34" charset="0"/>
              <a:buChar char="•"/>
            </a:pPr>
            <a:r>
              <a:rPr kumimoji="1" lang="en-US" sz="1100" b="0" kern="0" dirty="0">
                <a:latin typeface="+mj-lt"/>
                <a:cs typeface="Calibri" pitchFamily="34" charset="0"/>
              </a:rPr>
              <a:t>HooYoung Ahn, ETRI, South Korea</a:t>
            </a:r>
          </a:p>
          <a:p>
            <a:pPr marL="742891" lvl="1" indent="-285743" defTabSz="685783" eaLnBrk="0" hangingPunct="0">
              <a:lnSpc>
                <a:spcPct val="120000"/>
              </a:lnSpc>
              <a:spcBef>
                <a:spcPct val="20000"/>
              </a:spcBef>
              <a:buFont typeface="Arial" panose="020B0604020202020204" pitchFamily="34" charset="0"/>
              <a:buChar char="•"/>
            </a:pPr>
            <a:r>
              <a:rPr lang="en-US" sz="1200" b="0" dirty="0">
                <a:latin typeface="+mn-lt"/>
              </a:rPr>
              <a:t>Matthew Anderson, Idaho National Laboratory (INL)</a:t>
            </a:r>
          </a:p>
          <a:p>
            <a:pPr marL="742891" lvl="1" indent="-285743" defTabSz="685783" eaLnBrk="0" hangingPunct="0">
              <a:lnSpc>
                <a:spcPct val="120000"/>
              </a:lnSpc>
              <a:spcBef>
                <a:spcPct val="20000"/>
              </a:spcBef>
              <a:buFont typeface="Arial" panose="020B0604020202020204" pitchFamily="34" charset="0"/>
              <a:buChar char="•"/>
            </a:pPr>
            <a:r>
              <a:rPr kumimoji="1" lang="en-US" sz="1100" b="0" kern="0" dirty="0">
                <a:latin typeface="+mj-lt"/>
                <a:cs typeface="Calibri" pitchFamily="34" charset="0"/>
              </a:rPr>
              <a:t>Alan Ayala, AMD</a:t>
            </a:r>
          </a:p>
          <a:p>
            <a:pPr marL="742891" lvl="1" indent="-285743" defTabSz="685783" eaLnBrk="0" hangingPunct="0">
              <a:lnSpc>
                <a:spcPct val="120000"/>
              </a:lnSpc>
              <a:spcBef>
                <a:spcPct val="20000"/>
              </a:spcBef>
              <a:buFont typeface="Arial" panose="020B0604020202020204" pitchFamily="34" charset="0"/>
              <a:buChar char="•"/>
            </a:pPr>
            <a:r>
              <a:rPr lang="en-US" sz="1200" b="0" dirty="0">
                <a:latin typeface="+mn-lt"/>
              </a:rPr>
              <a:t>Ammar Ahmad Awan, Microsoft DeepSpeed</a:t>
            </a:r>
            <a:endParaRPr kumimoji="1" lang="en-US" sz="1100" b="0" kern="0" dirty="0">
              <a:latin typeface="+mn-lt"/>
              <a:cs typeface="Calibri" pitchFamily="34" charset="0"/>
            </a:endParaRPr>
          </a:p>
          <a:p>
            <a:pPr marL="742891" lvl="1" indent="-285743" defTabSz="685783" eaLnBrk="0" hangingPunct="0">
              <a:lnSpc>
                <a:spcPct val="120000"/>
              </a:lnSpc>
              <a:spcBef>
                <a:spcPct val="20000"/>
              </a:spcBef>
              <a:buFont typeface="Arial" panose="020B0604020202020204" pitchFamily="34" charset="0"/>
              <a:buChar char="•"/>
            </a:pPr>
            <a:r>
              <a:rPr kumimoji="1" lang="en-US" sz="1100" b="0" kern="0" dirty="0">
                <a:latin typeface="+mj-lt"/>
                <a:cs typeface="Calibri" pitchFamily="34" charset="0"/>
              </a:rPr>
              <a:t>Yifeng Cui, San Diego Supercomputer Center</a:t>
            </a:r>
          </a:p>
          <a:p>
            <a:pPr marL="742891" lvl="1" indent="-285743" defTabSz="685783" eaLnBrk="0" hangingPunct="0">
              <a:lnSpc>
                <a:spcPct val="120000"/>
              </a:lnSpc>
              <a:spcBef>
                <a:spcPct val="20000"/>
              </a:spcBef>
              <a:buFont typeface="Arial" panose="020B0604020202020204" pitchFamily="34" charset="0"/>
              <a:buChar char="•"/>
            </a:pPr>
            <a:r>
              <a:rPr kumimoji="1" lang="en-US" sz="1100" b="0" kern="0" dirty="0">
                <a:latin typeface="+mj-lt"/>
                <a:cs typeface="Calibri" pitchFamily="34" charset="0"/>
              </a:rPr>
              <a:t>Donglai Dai, X-ScaleSolutions</a:t>
            </a:r>
          </a:p>
          <a:p>
            <a:pPr marL="742891" lvl="1" indent="-285743" defTabSz="685783" eaLnBrk="0" hangingPunct="0">
              <a:lnSpc>
                <a:spcPct val="120000"/>
              </a:lnSpc>
              <a:spcBef>
                <a:spcPct val="20000"/>
              </a:spcBef>
              <a:buFont typeface="Arial" panose="020B0604020202020204" pitchFamily="34" charset="0"/>
              <a:buChar char="•"/>
            </a:pPr>
            <a:r>
              <a:rPr kumimoji="1" lang="en-US" sz="1100" b="0" kern="0" dirty="0">
                <a:latin typeface="+mj-lt"/>
                <a:cs typeface="Calibri" pitchFamily="34" charset="0"/>
              </a:rPr>
              <a:t>Douglas Fuller, Cornelis Networks</a:t>
            </a:r>
          </a:p>
        </p:txBody>
      </p:sp>
      <p:sp>
        <p:nvSpPr>
          <p:cNvPr id="4" name="TextBox 3">
            <a:extLst>
              <a:ext uri="{FF2B5EF4-FFF2-40B4-BE49-F238E27FC236}">
                <a16:creationId xmlns:a16="http://schemas.microsoft.com/office/drawing/2014/main" id="{6E351F39-3739-6FFF-DA69-0FBD810B4991}"/>
              </a:ext>
            </a:extLst>
          </p:cNvPr>
          <p:cNvSpPr txBox="1"/>
          <p:nvPr/>
        </p:nvSpPr>
        <p:spPr bwMode="auto">
          <a:xfrm>
            <a:off x="4666531" y="3381226"/>
            <a:ext cx="4017403" cy="1606179"/>
          </a:xfrm>
          <a:prstGeom prst="rect">
            <a:avLst/>
          </a:prstGeom>
          <a:noFill/>
          <a:ln w="9525">
            <a:noFill/>
            <a:miter lim="800000"/>
            <a:headEnd/>
            <a:tailEnd/>
          </a:ln>
        </p:spPr>
        <p:txBody>
          <a:bodyPr vert="horz" wrap="square" lIns="69056" tIns="34529" rIns="69056" bIns="34529" numCol="1" rtlCol="0" anchor="t" anchorCtr="0" compatLnSpc="1">
            <a:prstTxWarp prst="textNoShape">
              <a:avLst/>
            </a:prstTxWarp>
            <a:spAutoFit/>
          </a:bodyPr>
          <a:lstStyle/>
          <a:p>
            <a:pPr marL="285743" indent="-285743" defTabSz="685783" eaLnBrk="0" hangingPunct="0">
              <a:lnSpc>
                <a:spcPct val="120000"/>
              </a:lnSpc>
              <a:spcBef>
                <a:spcPct val="20000"/>
              </a:spcBef>
              <a:buFont typeface="Arial" panose="020B0604020202020204" pitchFamily="34" charset="0"/>
              <a:buChar char="•"/>
            </a:pPr>
            <a:r>
              <a:rPr kumimoji="1" lang="en-US" sz="1200" kern="0" dirty="0">
                <a:solidFill>
                  <a:srgbClr val="FF0000"/>
                </a:solidFill>
                <a:latin typeface="+mj-lt"/>
                <a:cs typeface="Calibri" pitchFamily="34" charset="0"/>
              </a:rPr>
              <a:t>Tutorials and Demos:</a:t>
            </a:r>
          </a:p>
          <a:p>
            <a:pPr marL="742891" lvl="1" indent="-285743" defTabSz="685783" eaLnBrk="0" hangingPunct="0">
              <a:lnSpc>
                <a:spcPct val="120000"/>
              </a:lnSpc>
              <a:spcBef>
                <a:spcPts val="0"/>
              </a:spcBef>
              <a:buFont typeface="Arial" panose="020B0604020202020204" pitchFamily="34" charset="0"/>
              <a:buChar char="•"/>
            </a:pPr>
            <a:r>
              <a:rPr kumimoji="1" lang="en-US" sz="1200" b="0" kern="0" dirty="0">
                <a:latin typeface="+mj-lt"/>
                <a:cs typeface="Calibri" pitchFamily="34" charset="0"/>
              </a:rPr>
              <a:t>Cornelis Networks</a:t>
            </a:r>
          </a:p>
          <a:p>
            <a:pPr marL="742891" lvl="1" indent="-285743" defTabSz="685783" eaLnBrk="0" hangingPunct="0">
              <a:lnSpc>
                <a:spcPct val="120000"/>
              </a:lnSpc>
              <a:spcBef>
                <a:spcPts val="0"/>
              </a:spcBef>
              <a:buFont typeface="Arial" panose="020B0604020202020204" pitchFamily="34" charset="0"/>
              <a:buChar char="•"/>
            </a:pPr>
            <a:r>
              <a:rPr kumimoji="1" lang="en-US" sz="1200" b="0" kern="0" dirty="0">
                <a:latin typeface="+mj-lt"/>
                <a:cs typeface="Calibri" pitchFamily="34" charset="0"/>
              </a:rPr>
              <a:t>NVIDIA</a:t>
            </a:r>
          </a:p>
          <a:p>
            <a:pPr marL="742891" lvl="1" indent="-285743" defTabSz="685783" eaLnBrk="0" hangingPunct="0">
              <a:lnSpc>
                <a:spcPct val="120000"/>
              </a:lnSpc>
              <a:spcBef>
                <a:spcPts val="0"/>
              </a:spcBef>
              <a:buFont typeface="Arial" panose="020B0604020202020204" pitchFamily="34" charset="0"/>
              <a:buChar char="•"/>
            </a:pPr>
            <a:r>
              <a:rPr kumimoji="1" lang="en-US" sz="1200" b="0" kern="0" dirty="0">
                <a:latin typeface="+mj-lt"/>
                <a:cs typeface="Calibri" pitchFamily="34" charset="0"/>
              </a:rPr>
              <a:t>OSUMVAPICH</a:t>
            </a:r>
          </a:p>
          <a:p>
            <a:pPr marL="742891" lvl="1" indent="-285743" defTabSz="685783" eaLnBrk="0" hangingPunct="0">
              <a:lnSpc>
                <a:spcPct val="120000"/>
              </a:lnSpc>
              <a:spcBef>
                <a:spcPts val="0"/>
              </a:spcBef>
              <a:buFont typeface="Arial" panose="020B0604020202020204" pitchFamily="34" charset="0"/>
              <a:buChar char="•"/>
            </a:pPr>
            <a:r>
              <a:rPr kumimoji="1" lang="en-US" sz="1200" b="0" kern="0" dirty="0">
                <a:latin typeface="+mj-lt"/>
                <a:cs typeface="Calibri" pitchFamily="34" charset="0"/>
              </a:rPr>
              <a:t>OSU HiDL and HiBD</a:t>
            </a:r>
          </a:p>
          <a:p>
            <a:pPr marL="742891" lvl="1" indent="-285743" defTabSz="685783" eaLnBrk="0" hangingPunct="0">
              <a:lnSpc>
                <a:spcPct val="120000"/>
              </a:lnSpc>
              <a:spcBef>
                <a:spcPts val="0"/>
              </a:spcBef>
              <a:buFont typeface="Arial" panose="020B0604020202020204" pitchFamily="34" charset="0"/>
              <a:buChar char="•"/>
            </a:pPr>
            <a:r>
              <a:rPr kumimoji="1" lang="en-US" sz="1200" b="0" kern="0" dirty="0">
                <a:latin typeface="+mj-lt"/>
                <a:cs typeface="Calibri" pitchFamily="34" charset="0"/>
              </a:rPr>
              <a:t>ParaTools</a:t>
            </a:r>
          </a:p>
          <a:p>
            <a:pPr marL="742891" lvl="1" indent="-285743" defTabSz="685783" eaLnBrk="0" hangingPunct="0">
              <a:lnSpc>
                <a:spcPct val="120000"/>
              </a:lnSpc>
              <a:spcBef>
                <a:spcPts val="0"/>
              </a:spcBef>
              <a:buFont typeface="Arial" panose="020B0604020202020204" pitchFamily="34" charset="0"/>
              <a:buChar char="•"/>
            </a:pPr>
            <a:r>
              <a:rPr kumimoji="1" lang="en-US" sz="1200" b="0" kern="0" dirty="0">
                <a:latin typeface="+mj-lt"/>
                <a:cs typeface="Calibri" pitchFamily="34" charset="0"/>
              </a:rPr>
              <a:t>X-ScaleSolutions</a:t>
            </a:r>
          </a:p>
        </p:txBody>
      </p:sp>
      <p:sp>
        <p:nvSpPr>
          <p:cNvPr id="7" name="TextBox 6">
            <a:extLst>
              <a:ext uri="{FF2B5EF4-FFF2-40B4-BE49-F238E27FC236}">
                <a16:creationId xmlns:a16="http://schemas.microsoft.com/office/drawing/2014/main" id="{A9CAF53F-66D2-903D-017A-EF51AB2CB75F}"/>
              </a:ext>
            </a:extLst>
          </p:cNvPr>
          <p:cNvSpPr txBox="1"/>
          <p:nvPr/>
        </p:nvSpPr>
        <p:spPr bwMode="auto">
          <a:xfrm>
            <a:off x="4666531" y="1034958"/>
            <a:ext cx="4477469" cy="2176784"/>
          </a:xfrm>
          <a:prstGeom prst="rect">
            <a:avLst/>
          </a:prstGeom>
          <a:noFill/>
          <a:ln w="9525">
            <a:noFill/>
            <a:miter lim="800000"/>
            <a:headEnd/>
            <a:tailEnd/>
          </a:ln>
        </p:spPr>
        <p:txBody>
          <a:bodyPr vert="horz" wrap="square" lIns="69056" tIns="34529" rIns="69056" bIns="34529" numCol="1" rtlCol="0" anchor="t" anchorCtr="0" compatLnSpc="1">
            <a:prstTxWarp prst="textNoShape">
              <a:avLst/>
            </a:prstTxWarp>
            <a:spAutoFit/>
          </a:bodyPr>
          <a:lstStyle/>
          <a:p>
            <a:pPr marL="285743" indent="-285743" defTabSz="685783" eaLnBrk="0" hangingPunct="0">
              <a:lnSpc>
                <a:spcPct val="120000"/>
              </a:lnSpc>
              <a:spcBef>
                <a:spcPct val="20000"/>
              </a:spcBef>
              <a:buFont typeface="Arial" panose="020B0604020202020204" pitchFamily="34" charset="0"/>
              <a:buChar char="•"/>
            </a:pPr>
            <a:r>
              <a:rPr kumimoji="1" lang="en-US" sz="1100" kern="0" dirty="0">
                <a:solidFill>
                  <a:srgbClr val="FF0000"/>
                </a:solidFill>
                <a:latin typeface="+mj-lt"/>
                <a:cs typeface="Calibri" pitchFamily="34" charset="0"/>
              </a:rPr>
              <a:t>Invited Speakers (Cont’d):</a:t>
            </a:r>
          </a:p>
          <a:p>
            <a:pPr marL="742891" lvl="1" indent="-285743" defTabSz="685783" eaLnBrk="0" hangingPunct="0">
              <a:lnSpc>
                <a:spcPct val="120000"/>
              </a:lnSpc>
              <a:spcBef>
                <a:spcPct val="20000"/>
              </a:spcBef>
              <a:buFont typeface="Arial" panose="020B0604020202020204" pitchFamily="34" charset="0"/>
              <a:buChar char="•"/>
            </a:pPr>
            <a:r>
              <a:rPr lang="en-US" sz="1100" b="0" dirty="0">
                <a:latin typeface="+mn-lt"/>
              </a:rPr>
              <a:t>Sheikh Ghafoor, National Science Foundation (NSF)</a:t>
            </a:r>
          </a:p>
          <a:p>
            <a:pPr marL="742891" lvl="1" indent="-285743" defTabSz="685783" eaLnBrk="0" hangingPunct="0">
              <a:lnSpc>
                <a:spcPct val="120000"/>
              </a:lnSpc>
              <a:spcBef>
                <a:spcPct val="20000"/>
              </a:spcBef>
              <a:buFont typeface="Arial" panose="020B0604020202020204" pitchFamily="34" charset="0"/>
              <a:buChar char="•"/>
            </a:pPr>
            <a:r>
              <a:rPr kumimoji="1" lang="en-US" sz="1100" b="0" kern="0" dirty="0">
                <a:latin typeface="+mj-lt"/>
                <a:cs typeface="Calibri" pitchFamily="34" charset="0"/>
              </a:rPr>
              <a:t>Jithin Jose, Microsoft Azure</a:t>
            </a:r>
          </a:p>
          <a:p>
            <a:pPr marL="742891" lvl="1" indent="-285743" defTabSz="685783" eaLnBrk="0" hangingPunct="0">
              <a:lnSpc>
                <a:spcPct val="120000"/>
              </a:lnSpc>
              <a:spcBef>
                <a:spcPct val="20000"/>
              </a:spcBef>
              <a:buFont typeface="Arial" panose="020B0604020202020204" pitchFamily="34" charset="0"/>
              <a:buChar char="•"/>
            </a:pPr>
            <a:r>
              <a:rPr lang="en-US" sz="1100" b="0" dirty="0">
                <a:latin typeface="+mn-lt"/>
              </a:rPr>
              <a:t>Richard Graham, NVIDIA</a:t>
            </a:r>
          </a:p>
          <a:p>
            <a:pPr marL="742891" lvl="1" indent="-285743" defTabSz="685783" eaLnBrk="0" hangingPunct="0">
              <a:lnSpc>
                <a:spcPct val="120000"/>
              </a:lnSpc>
              <a:spcBef>
                <a:spcPct val="20000"/>
              </a:spcBef>
              <a:buFont typeface="Arial" panose="020B0604020202020204" pitchFamily="34" charset="0"/>
              <a:buChar char="•"/>
            </a:pPr>
            <a:r>
              <a:rPr kumimoji="1" lang="en-US" sz="1100" b="0" kern="0" dirty="0">
                <a:latin typeface="+mj-lt"/>
                <a:cs typeface="Calibri" pitchFamily="34" charset="0"/>
              </a:rPr>
              <a:t>Gilad Shainer, NVIDIA</a:t>
            </a:r>
          </a:p>
          <a:p>
            <a:pPr marL="742891" lvl="1" indent="-285743" defTabSz="685783" eaLnBrk="0" hangingPunct="0">
              <a:lnSpc>
                <a:spcPct val="120000"/>
              </a:lnSpc>
              <a:spcBef>
                <a:spcPct val="20000"/>
              </a:spcBef>
              <a:buFont typeface="Arial" panose="020B0604020202020204" pitchFamily="34" charset="0"/>
              <a:buChar char="•"/>
            </a:pPr>
            <a:r>
              <a:rPr lang="en-US" sz="1200" b="0" dirty="0">
                <a:latin typeface="+mn-lt"/>
              </a:rPr>
              <a:t>Yogeshwar Sonawane, CDAC, India</a:t>
            </a:r>
            <a:endParaRPr kumimoji="1" lang="en-US" sz="1100" b="0" kern="0" dirty="0">
              <a:latin typeface="+mn-lt"/>
              <a:cs typeface="Calibri" pitchFamily="34" charset="0"/>
            </a:endParaRPr>
          </a:p>
          <a:p>
            <a:pPr marL="742891" lvl="1" indent="-285743" defTabSz="685783" eaLnBrk="0" hangingPunct="0">
              <a:lnSpc>
                <a:spcPct val="120000"/>
              </a:lnSpc>
              <a:spcBef>
                <a:spcPct val="20000"/>
              </a:spcBef>
              <a:buFont typeface="Arial" panose="020B0604020202020204" pitchFamily="34" charset="0"/>
              <a:buChar char="•"/>
            </a:pPr>
            <a:r>
              <a:rPr kumimoji="1" lang="en-US" sz="1100" b="0" kern="0" dirty="0">
                <a:latin typeface="+mj-lt"/>
                <a:cs typeface="Calibri" pitchFamily="34" charset="0"/>
              </a:rPr>
              <a:t>Sameer Shende, ParaTools and University of Oregon</a:t>
            </a:r>
          </a:p>
          <a:p>
            <a:pPr marL="742891" lvl="1" indent="-285743" defTabSz="685783" eaLnBrk="0" hangingPunct="0">
              <a:lnSpc>
                <a:spcPct val="120000"/>
              </a:lnSpc>
              <a:spcBef>
                <a:spcPct val="20000"/>
              </a:spcBef>
              <a:buFont typeface="Arial" panose="020B0604020202020204" pitchFamily="34" charset="0"/>
              <a:buChar char="•"/>
            </a:pPr>
            <a:r>
              <a:rPr lang="it-IT" sz="1100" b="0" dirty="0">
                <a:latin typeface="+mn-lt"/>
              </a:rPr>
              <a:t>Mahidhar Tatineni, San Diego Supercomputer Center (SDSC)</a:t>
            </a:r>
          </a:p>
          <a:p>
            <a:pPr marL="742891" lvl="1" indent="-285743" defTabSz="685783" eaLnBrk="0" hangingPunct="0">
              <a:lnSpc>
                <a:spcPct val="120000"/>
              </a:lnSpc>
              <a:spcBef>
                <a:spcPct val="20000"/>
              </a:spcBef>
              <a:buFont typeface="Arial" panose="020B0604020202020204" pitchFamily="34" charset="0"/>
              <a:buChar char="•"/>
            </a:pPr>
            <a:r>
              <a:rPr lang="en-US" sz="1100" b="0" dirty="0">
                <a:latin typeface="+mn-lt"/>
              </a:rPr>
              <a:t>Te-Yang Yeh, San Diego Computer Center, SDSC</a:t>
            </a:r>
            <a:endParaRPr kumimoji="1" lang="en-US" sz="1050" b="0" kern="0" dirty="0">
              <a:latin typeface="+mn-lt"/>
              <a:cs typeface="Calibri" pitchFamily="34" charset="0"/>
            </a:endParaRPr>
          </a:p>
        </p:txBody>
      </p:sp>
      <p:sp>
        <p:nvSpPr>
          <p:cNvPr id="5" name="TextBox 4">
            <a:extLst>
              <a:ext uri="{FF2B5EF4-FFF2-40B4-BE49-F238E27FC236}">
                <a16:creationId xmlns:a16="http://schemas.microsoft.com/office/drawing/2014/main" id="{7A4808D0-A769-65F9-64BE-DA2D3F8438F6}"/>
              </a:ext>
            </a:extLst>
          </p:cNvPr>
          <p:cNvSpPr txBox="1"/>
          <p:nvPr/>
        </p:nvSpPr>
        <p:spPr bwMode="auto">
          <a:xfrm>
            <a:off x="6577317" y="3683514"/>
            <a:ext cx="2523447" cy="734945"/>
          </a:xfrm>
          <a:prstGeom prst="rect">
            <a:avLst/>
          </a:prstGeom>
          <a:noFill/>
          <a:ln w="12700" cap="sq">
            <a:noFill/>
            <a:miter lim="800000"/>
            <a:headEnd type="none" w="sm" len="sm"/>
            <a:tailEnd type="none" w="sm" len="sm"/>
          </a:ln>
        </p:spPr>
        <p:txBody>
          <a:bodyPr wrap="none" rtlCol="0">
            <a:spAutoFit/>
          </a:bodyPr>
          <a:lstStyle/>
          <a:p>
            <a:pPr algn="ctr" eaLnBrk="0" hangingPunct="0">
              <a:lnSpc>
                <a:spcPct val="120000"/>
              </a:lnSpc>
            </a:pPr>
            <a:r>
              <a:rPr lang="en-US" sz="1800" dirty="0">
                <a:solidFill>
                  <a:srgbClr val="330099"/>
                </a:solidFill>
                <a:latin typeface="+mj-lt"/>
                <a:cs typeface="Arial" pitchFamily="34" charset="0"/>
                <a:hlinkClick r:id="rId3">
                  <a:extLst>
                    <a:ext uri="{A12FA001-AC4F-418D-AE19-62706E023703}">
                      <ahyp:hlinkClr xmlns:ahyp="http://schemas.microsoft.com/office/drawing/2018/hyperlinkcolor" val="tx"/>
                    </a:ext>
                  </a:extLst>
                </a:hlinkClick>
              </a:rPr>
              <a:t>Slides and Videos of the </a:t>
            </a:r>
          </a:p>
          <a:p>
            <a:pPr algn="ctr" eaLnBrk="0" hangingPunct="0">
              <a:lnSpc>
                <a:spcPct val="120000"/>
              </a:lnSpc>
            </a:pPr>
            <a:r>
              <a:rPr lang="en-US" sz="1800" dirty="0">
                <a:solidFill>
                  <a:srgbClr val="330099"/>
                </a:solidFill>
                <a:latin typeface="+mj-lt"/>
                <a:cs typeface="Arial" pitchFamily="34" charset="0"/>
                <a:hlinkClick r:id="rId3">
                  <a:extLst>
                    <a:ext uri="{A12FA001-AC4F-418D-AE19-62706E023703}">
                      <ahyp:hlinkClr xmlns:ahyp="http://schemas.microsoft.com/office/drawing/2018/hyperlinkcolor" val="tx"/>
                    </a:ext>
                  </a:extLst>
                </a:hlinkClick>
              </a:rPr>
              <a:t>Talks are available</a:t>
            </a:r>
            <a:endParaRPr lang="en-US" sz="1800" dirty="0">
              <a:solidFill>
                <a:srgbClr val="FF0000"/>
              </a:solidFill>
              <a:latin typeface="+mj-lt"/>
              <a:cs typeface="Arial" pitchFamily="34" charset="0"/>
              <a:hlinkClick r:id="rId3">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69902549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37649" y="111651"/>
            <a:ext cx="8096596" cy="579575"/>
          </a:xfrm>
        </p:spPr>
        <p:txBody>
          <a:bodyPr/>
          <a:lstStyle/>
          <a:p>
            <a:r>
              <a:rPr lang="en-US" dirty="0"/>
              <a:t>Funding Acknowledgments</a:t>
            </a:r>
          </a:p>
        </p:txBody>
      </p:sp>
      <p:sp>
        <p:nvSpPr>
          <p:cNvPr id="6" name="Rectangle 3"/>
          <p:cNvSpPr txBox="1">
            <a:spLocks noChangeArrowheads="1"/>
          </p:cNvSpPr>
          <p:nvPr/>
        </p:nvSpPr>
        <p:spPr>
          <a:xfrm>
            <a:off x="137650" y="674685"/>
            <a:ext cx="2335496" cy="326572"/>
          </a:xfrm>
          <a:prstGeom prst="rect">
            <a:avLst/>
          </a:prstGeom>
        </p:spPr>
        <p:txBody>
          <a:bodyPr/>
          <a:lstStyle/>
          <a:p>
            <a:pPr marL="342884" indent="-342884" defTabSz="914355" eaLnBrk="0" hangingPunct="0">
              <a:lnSpc>
                <a:spcPct val="110000"/>
              </a:lnSpc>
              <a:defRPr/>
            </a:pPr>
            <a:r>
              <a:rPr kumimoji="1" lang="en-US" sz="1800" i="1" kern="0" dirty="0">
                <a:solidFill>
                  <a:srgbClr val="FF0000"/>
                </a:solidFill>
                <a:latin typeface="+mj-lt"/>
              </a:rPr>
              <a:t>Funding Support by</a:t>
            </a:r>
            <a:endParaRPr kumimoji="1" lang="en-US" sz="1400" i="1" kern="0" dirty="0">
              <a:solidFill>
                <a:srgbClr val="FF0000"/>
              </a:solidFill>
              <a:latin typeface="+mj-lt"/>
            </a:endParaRPr>
          </a:p>
        </p:txBody>
      </p:sp>
      <p:sp>
        <p:nvSpPr>
          <p:cNvPr id="17" name="Rectangle 3"/>
          <p:cNvSpPr txBox="1">
            <a:spLocks noChangeArrowheads="1"/>
          </p:cNvSpPr>
          <p:nvPr/>
        </p:nvSpPr>
        <p:spPr>
          <a:xfrm>
            <a:off x="161175" y="3060704"/>
            <a:ext cx="2728381" cy="326572"/>
          </a:xfrm>
          <a:prstGeom prst="rect">
            <a:avLst/>
          </a:prstGeom>
        </p:spPr>
        <p:txBody>
          <a:bodyPr/>
          <a:lstStyle/>
          <a:p>
            <a:pPr marL="342884" indent="-342884" defTabSz="914355" eaLnBrk="0" hangingPunct="0">
              <a:lnSpc>
                <a:spcPct val="110000"/>
              </a:lnSpc>
              <a:defRPr/>
            </a:pPr>
            <a:r>
              <a:rPr kumimoji="1" lang="en-US" sz="1800" i="1" kern="0" dirty="0">
                <a:solidFill>
                  <a:srgbClr val="FF0000"/>
                </a:solidFill>
                <a:latin typeface="+mj-lt"/>
              </a:rPr>
              <a:t>Equipment Support by</a:t>
            </a:r>
            <a:endParaRPr kumimoji="1" lang="en-US" sz="1400" i="1" kern="0" dirty="0">
              <a:solidFill>
                <a:srgbClr val="FF0000"/>
              </a:solidFill>
              <a:latin typeface="+mj-lt"/>
            </a:endParaRPr>
          </a:p>
        </p:txBody>
      </p:sp>
      <p:pic>
        <p:nvPicPr>
          <p:cNvPr id="27" name="Picture 26" descr="NSF-logo.jpg"/>
          <p:cNvPicPr>
            <a:picLocks noChangeAspect="1"/>
          </p:cNvPicPr>
          <p:nvPr/>
        </p:nvPicPr>
        <p:blipFill>
          <a:blip r:embed="rId3" cstate="print"/>
          <a:stretch>
            <a:fillRect/>
          </a:stretch>
        </p:blipFill>
        <p:spPr>
          <a:xfrm>
            <a:off x="1317835" y="1172900"/>
            <a:ext cx="648739" cy="538237"/>
          </a:xfrm>
          <a:prstGeom prst="rect">
            <a:avLst/>
          </a:prstGeom>
        </p:spPr>
      </p:pic>
      <p:pic>
        <p:nvPicPr>
          <p:cNvPr id="28" name="Picture 27" descr="image.gif"/>
          <p:cNvPicPr>
            <a:picLocks noChangeAspect="1"/>
          </p:cNvPicPr>
          <p:nvPr/>
        </p:nvPicPr>
        <p:blipFill>
          <a:blip r:embed="rId4" cstate="print"/>
          <a:stretch>
            <a:fillRect/>
          </a:stretch>
        </p:blipFill>
        <p:spPr>
          <a:xfrm>
            <a:off x="189596" y="1262870"/>
            <a:ext cx="978011" cy="359910"/>
          </a:xfrm>
          <a:prstGeom prst="rect">
            <a:avLst/>
          </a:prstGeom>
        </p:spPr>
      </p:pic>
      <p:pic>
        <p:nvPicPr>
          <p:cNvPr id="29" name="Picture 28" descr="Logo_Mellanox.gif"/>
          <p:cNvPicPr>
            <a:picLocks noChangeAspect="1"/>
          </p:cNvPicPr>
          <p:nvPr/>
        </p:nvPicPr>
        <p:blipFill>
          <a:blip r:embed="rId5" cstate="print"/>
          <a:stretch>
            <a:fillRect/>
          </a:stretch>
        </p:blipFill>
        <p:spPr>
          <a:xfrm>
            <a:off x="2059730" y="1151926"/>
            <a:ext cx="938262" cy="539096"/>
          </a:xfrm>
          <a:prstGeom prst="rect">
            <a:avLst/>
          </a:prstGeom>
        </p:spPr>
      </p:pic>
      <p:pic>
        <p:nvPicPr>
          <p:cNvPr id="30" name="Picture 29" descr="Logo_Mellanox.gif"/>
          <p:cNvPicPr>
            <a:picLocks noChangeAspect="1"/>
          </p:cNvPicPr>
          <p:nvPr/>
        </p:nvPicPr>
        <p:blipFill>
          <a:blip r:embed="rId5" cstate="print"/>
          <a:stretch>
            <a:fillRect/>
          </a:stretch>
        </p:blipFill>
        <p:spPr>
          <a:xfrm>
            <a:off x="161174" y="3462914"/>
            <a:ext cx="944670" cy="542778"/>
          </a:xfrm>
          <a:prstGeom prst="rect">
            <a:avLst/>
          </a:prstGeom>
        </p:spPr>
      </p:pic>
      <p:pic>
        <p:nvPicPr>
          <p:cNvPr id="32" name="Picture 31" descr="A0951402_logo.jpg"/>
          <p:cNvPicPr>
            <a:picLocks noChangeAspect="1"/>
          </p:cNvPicPr>
          <p:nvPr/>
        </p:nvPicPr>
        <p:blipFill>
          <a:blip r:embed="rId6" cstate="print"/>
          <a:stretch>
            <a:fillRect/>
          </a:stretch>
        </p:blipFill>
        <p:spPr>
          <a:xfrm>
            <a:off x="4274876" y="1061998"/>
            <a:ext cx="666553" cy="678080"/>
          </a:xfrm>
          <a:prstGeom prst="rect">
            <a:avLst/>
          </a:prstGeom>
        </p:spPr>
      </p:pic>
      <p:pic>
        <p:nvPicPr>
          <p:cNvPr id="33" name="Picture 32" descr="A0951402_logo.jpg"/>
          <p:cNvPicPr>
            <a:picLocks noChangeAspect="1"/>
          </p:cNvPicPr>
          <p:nvPr/>
        </p:nvPicPr>
        <p:blipFill>
          <a:blip r:embed="rId6" cstate="print"/>
          <a:stretch>
            <a:fillRect/>
          </a:stretch>
        </p:blipFill>
        <p:spPr>
          <a:xfrm>
            <a:off x="8083424" y="3380248"/>
            <a:ext cx="985458" cy="739094"/>
          </a:xfrm>
          <a:prstGeom prst="rect">
            <a:avLst/>
          </a:prstGeom>
        </p:spPr>
      </p:pic>
      <p:pic>
        <p:nvPicPr>
          <p:cNvPr id="34" name="Picture 33" descr="intel-logo.jpg"/>
          <p:cNvPicPr>
            <a:picLocks noChangeAspect="1"/>
          </p:cNvPicPr>
          <p:nvPr/>
        </p:nvPicPr>
        <p:blipFill>
          <a:blip r:embed="rId7" cstate="print"/>
          <a:stretch>
            <a:fillRect/>
          </a:stretch>
        </p:blipFill>
        <p:spPr>
          <a:xfrm>
            <a:off x="189596" y="1885778"/>
            <a:ext cx="738695" cy="473545"/>
          </a:xfrm>
          <a:prstGeom prst="rect">
            <a:avLst/>
          </a:prstGeom>
        </p:spPr>
      </p:pic>
      <p:pic>
        <p:nvPicPr>
          <p:cNvPr id="35" name="Picture 34" descr="intel-logo.jpg"/>
          <p:cNvPicPr>
            <a:picLocks noChangeAspect="1"/>
          </p:cNvPicPr>
          <p:nvPr/>
        </p:nvPicPr>
        <p:blipFill>
          <a:blip r:embed="rId7" cstate="print"/>
          <a:stretch>
            <a:fillRect/>
          </a:stretch>
        </p:blipFill>
        <p:spPr>
          <a:xfrm>
            <a:off x="1253318" y="3497389"/>
            <a:ext cx="956824" cy="473831"/>
          </a:xfrm>
          <a:prstGeom prst="rect">
            <a:avLst/>
          </a:prstGeom>
        </p:spPr>
      </p:pic>
      <p:pic>
        <p:nvPicPr>
          <p:cNvPr id="36" name="Picture 35" descr="LNXI_logo_lores.jpg"/>
          <p:cNvPicPr>
            <a:picLocks noChangeAspect="1"/>
          </p:cNvPicPr>
          <p:nvPr/>
        </p:nvPicPr>
        <p:blipFill>
          <a:blip r:embed="rId8" cstate="print"/>
          <a:stretch>
            <a:fillRect/>
          </a:stretch>
        </p:blipFill>
        <p:spPr>
          <a:xfrm>
            <a:off x="1104233" y="1924427"/>
            <a:ext cx="1201733" cy="422829"/>
          </a:xfrm>
          <a:prstGeom prst="rect">
            <a:avLst/>
          </a:prstGeom>
        </p:spPr>
      </p:pic>
      <p:pic>
        <p:nvPicPr>
          <p:cNvPr id="37" name="Picture 36" descr="n14209292613_768520_5136.jpg"/>
          <p:cNvPicPr>
            <a:picLocks noChangeAspect="1"/>
          </p:cNvPicPr>
          <p:nvPr/>
        </p:nvPicPr>
        <p:blipFill>
          <a:blip r:embed="rId9" cstate="print"/>
          <a:stretch>
            <a:fillRect/>
          </a:stretch>
        </p:blipFill>
        <p:spPr>
          <a:xfrm>
            <a:off x="4206599" y="1770537"/>
            <a:ext cx="666553" cy="730607"/>
          </a:xfrm>
          <a:prstGeom prst="rect">
            <a:avLst/>
          </a:prstGeom>
        </p:spPr>
      </p:pic>
      <p:pic>
        <p:nvPicPr>
          <p:cNvPr id="38" name="Picture 37" descr="sun_logo.png"/>
          <p:cNvPicPr>
            <a:picLocks noChangeAspect="1"/>
          </p:cNvPicPr>
          <p:nvPr/>
        </p:nvPicPr>
        <p:blipFill>
          <a:blip r:embed="rId10" cstate="print"/>
          <a:stretch>
            <a:fillRect/>
          </a:stretch>
        </p:blipFill>
        <p:spPr>
          <a:xfrm>
            <a:off x="5014268" y="1915932"/>
            <a:ext cx="1023348" cy="443372"/>
          </a:xfrm>
          <a:prstGeom prst="rect">
            <a:avLst/>
          </a:prstGeom>
        </p:spPr>
      </p:pic>
      <p:pic>
        <p:nvPicPr>
          <p:cNvPr id="39" name="Picture 38" descr="sun_logo.png"/>
          <p:cNvPicPr>
            <a:picLocks noChangeAspect="1"/>
          </p:cNvPicPr>
          <p:nvPr/>
        </p:nvPicPr>
        <p:blipFill>
          <a:blip r:embed="rId10" cstate="print"/>
          <a:stretch>
            <a:fillRect/>
          </a:stretch>
        </p:blipFill>
        <p:spPr>
          <a:xfrm>
            <a:off x="3490450" y="3499627"/>
            <a:ext cx="1402358" cy="469352"/>
          </a:xfrm>
          <a:prstGeom prst="rect">
            <a:avLst/>
          </a:prstGeom>
        </p:spPr>
      </p:pic>
      <p:pic>
        <p:nvPicPr>
          <p:cNvPr id="40" name="Picture 39" descr="amd_logo.jpg"/>
          <p:cNvPicPr>
            <a:picLocks noChangeAspect="1"/>
          </p:cNvPicPr>
          <p:nvPr/>
        </p:nvPicPr>
        <p:blipFill>
          <a:blip r:embed="rId11" cstate="print"/>
          <a:stretch>
            <a:fillRect/>
          </a:stretch>
        </p:blipFill>
        <p:spPr>
          <a:xfrm>
            <a:off x="3401860" y="1880159"/>
            <a:ext cx="663621" cy="521417"/>
          </a:xfrm>
          <a:prstGeom prst="rect">
            <a:avLst/>
          </a:prstGeom>
        </p:spPr>
      </p:pic>
      <p:pic>
        <p:nvPicPr>
          <p:cNvPr id="41" name="Picture 40" descr="appro_logo.gif"/>
          <p:cNvPicPr>
            <a:picLocks noChangeAspect="1"/>
          </p:cNvPicPr>
          <p:nvPr/>
        </p:nvPicPr>
        <p:blipFill>
          <a:blip r:embed="rId12" cstate="print"/>
          <a:stretch>
            <a:fillRect/>
          </a:stretch>
        </p:blipFill>
        <p:spPr>
          <a:xfrm>
            <a:off x="4969712" y="3441695"/>
            <a:ext cx="1147481" cy="585216"/>
          </a:xfrm>
          <a:prstGeom prst="rect">
            <a:avLst/>
          </a:prstGeom>
        </p:spPr>
      </p:pic>
      <p:pic>
        <p:nvPicPr>
          <p:cNvPr id="42" name="Picture 41" descr="AdvancedClusteringlogo.jpg"/>
          <p:cNvPicPr>
            <a:picLocks noChangeAspect="1"/>
          </p:cNvPicPr>
          <p:nvPr/>
        </p:nvPicPr>
        <p:blipFill>
          <a:blip r:embed="rId13" cstate="print"/>
          <a:stretch>
            <a:fillRect/>
          </a:stretch>
        </p:blipFill>
        <p:spPr>
          <a:xfrm>
            <a:off x="189595" y="4427296"/>
            <a:ext cx="2193294" cy="379286"/>
          </a:xfrm>
          <a:prstGeom prst="rect">
            <a:avLst/>
          </a:prstGeom>
        </p:spPr>
      </p:pic>
      <p:pic>
        <p:nvPicPr>
          <p:cNvPr id="43" name="Picture 42" descr="microway_logo.jpg"/>
          <p:cNvPicPr>
            <a:picLocks noChangeAspect="1"/>
          </p:cNvPicPr>
          <p:nvPr/>
        </p:nvPicPr>
        <p:blipFill>
          <a:blip r:embed="rId14" cstate="print"/>
          <a:stretch>
            <a:fillRect/>
          </a:stretch>
        </p:blipFill>
        <p:spPr>
          <a:xfrm>
            <a:off x="2651910" y="4510183"/>
            <a:ext cx="2013565" cy="259562"/>
          </a:xfrm>
          <a:prstGeom prst="rect">
            <a:avLst/>
          </a:prstGeom>
        </p:spPr>
      </p:pic>
      <p:pic>
        <p:nvPicPr>
          <p:cNvPr id="3" name="Picture 2"/>
          <p:cNvPicPr>
            <a:picLocks noChangeAspect="1"/>
          </p:cNvPicPr>
          <p:nvPr/>
        </p:nvPicPr>
        <p:blipFill>
          <a:blip r:embed="rId15"/>
          <a:stretch>
            <a:fillRect/>
          </a:stretch>
        </p:blipFill>
        <p:spPr>
          <a:xfrm>
            <a:off x="6228698" y="1124810"/>
            <a:ext cx="1228725" cy="552450"/>
          </a:xfrm>
          <a:prstGeom prst="rect">
            <a:avLst/>
          </a:prstGeom>
        </p:spPr>
      </p:pic>
      <p:pic>
        <p:nvPicPr>
          <p:cNvPr id="4" name="Picture 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099961" y="1262871"/>
            <a:ext cx="950326" cy="297329"/>
          </a:xfrm>
          <a:prstGeom prst="rect">
            <a:avLst/>
          </a:prstGeom>
        </p:spPr>
      </p:pic>
      <p:pic>
        <p:nvPicPr>
          <p:cNvPr id="45" name="Picture 4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76257" y="3585640"/>
            <a:ext cx="950326" cy="297329"/>
          </a:xfrm>
          <a:prstGeom prst="rect">
            <a:avLst/>
          </a:prstGeom>
        </p:spPr>
      </p:pic>
      <p:pic>
        <p:nvPicPr>
          <p:cNvPr id="2" name="Picture 6" descr="high resolution high quality microsoft logo - Google  Search2020-04-22-bt365亚洲版体育在线-tlldgsls.com-tlldgsls.com">
            <a:extLst>
              <a:ext uri="{FF2B5EF4-FFF2-40B4-BE49-F238E27FC236}">
                <a16:creationId xmlns:a16="http://schemas.microsoft.com/office/drawing/2014/main" id="{50AAA3FB-A847-804E-B610-896B4053EFE1}"/>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131153" y="1131983"/>
            <a:ext cx="999580" cy="57915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roadcom Logo Vector">
            <a:extLst>
              <a:ext uri="{FF2B5EF4-FFF2-40B4-BE49-F238E27FC236}">
                <a16:creationId xmlns:a16="http://schemas.microsoft.com/office/drawing/2014/main" id="{D4BB114B-E289-964A-B0D8-8ED30379FB48}"/>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596079" y="1131982"/>
            <a:ext cx="1021105" cy="50034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Oracle Logo">
            <a:extLst>
              <a:ext uri="{FF2B5EF4-FFF2-40B4-BE49-F238E27FC236}">
                <a16:creationId xmlns:a16="http://schemas.microsoft.com/office/drawing/2014/main" id="{4672F66A-B148-604A-9C97-E260E08973DF}"/>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362489" y="1988234"/>
            <a:ext cx="1365744" cy="32128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Download NVIDIA Logo in SVG Vector or PNG File Format - Logo.wine">
            <a:extLst>
              <a:ext uri="{FF2B5EF4-FFF2-40B4-BE49-F238E27FC236}">
                <a16:creationId xmlns:a16="http://schemas.microsoft.com/office/drawing/2014/main" id="{7222E144-3DFD-7A47-B884-30B1CA79691E}"/>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2375369" y="1797667"/>
            <a:ext cx="1050707" cy="70047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07A64A62-94F5-154B-8B14-59A31C0E1E26}"/>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6264524" y="1907105"/>
            <a:ext cx="936276" cy="494471"/>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4" descr="Download NVIDIA Logo in SVG Vector or PNG File Format - Logo.wine">
            <a:extLst>
              <a:ext uri="{FF2B5EF4-FFF2-40B4-BE49-F238E27FC236}">
                <a16:creationId xmlns:a16="http://schemas.microsoft.com/office/drawing/2014/main" id="{AC0E4E9A-E40C-8049-843F-2AECAB0546C6}"/>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153354" y="3384069"/>
            <a:ext cx="1050707" cy="700471"/>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descr="amd_logo.jpg">
            <a:extLst>
              <a:ext uri="{FF2B5EF4-FFF2-40B4-BE49-F238E27FC236}">
                <a16:creationId xmlns:a16="http://schemas.microsoft.com/office/drawing/2014/main" id="{A5FB0E77-772B-7E4A-B7FC-DD7238B2D5BC}"/>
              </a:ext>
            </a:extLst>
          </p:cNvPr>
          <p:cNvPicPr>
            <a:picLocks noChangeAspect="1"/>
          </p:cNvPicPr>
          <p:nvPr/>
        </p:nvPicPr>
        <p:blipFill>
          <a:blip r:embed="rId11" cstate="print"/>
          <a:stretch>
            <a:fillRect/>
          </a:stretch>
        </p:blipFill>
        <p:spPr>
          <a:xfrm>
            <a:off x="7235483" y="3461660"/>
            <a:ext cx="663621" cy="521417"/>
          </a:xfrm>
          <a:prstGeom prst="rect">
            <a:avLst/>
          </a:prstGeom>
        </p:spPr>
      </p:pic>
      <p:pic>
        <p:nvPicPr>
          <p:cNvPr id="48" name="Picture 10" descr="Broadcom Logo Vector">
            <a:extLst>
              <a:ext uri="{FF2B5EF4-FFF2-40B4-BE49-F238E27FC236}">
                <a16:creationId xmlns:a16="http://schemas.microsoft.com/office/drawing/2014/main" id="{1B217D13-1B26-504A-AD24-DDE3B85D431D}"/>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429131" y="4366769"/>
            <a:ext cx="1021105" cy="5003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93377D5-6939-4F2D-844B-6161962D2C5C}"/>
              </a:ext>
            </a:extLst>
          </p:cNvPr>
          <p:cNvPicPr>
            <a:picLocks noChangeAspect="1"/>
          </p:cNvPicPr>
          <p:nvPr/>
        </p:nvPicPr>
        <p:blipFill>
          <a:blip r:embed="rId22"/>
          <a:stretch>
            <a:fillRect/>
          </a:stretch>
        </p:blipFill>
        <p:spPr>
          <a:xfrm>
            <a:off x="5083583" y="4510183"/>
            <a:ext cx="1976981" cy="316598"/>
          </a:xfrm>
          <a:prstGeom prst="rect">
            <a:avLst/>
          </a:prstGeom>
        </p:spPr>
      </p:pic>
      <p:pic>
        <p:nvPicPr>
          <p:cNvPr id="44" name="Picture 43">
            <a:extLst>
              <a:ext uri="{FF2B5EF4-FFF2-40B4-BE49-F238E27FC236}">
                <a16:creationId xmlns:a16="http://schemas.microsoft.com/office/drawing/2014/main" id="{4B2CA231-C8B4-4EE4-ABD1-34941E7048C3}"/>
              </a:ext>
            </a:extLst>
          </p:cNvPr>
          <p:cNvPicPr>
            <a:picLocks noChangeAspect="1"/>
          </p:cNvPicPr>
          <p:nvPr/>
        </p:nvPicPr>
        <p:blipFill>
          <a:blip r:embed="rId22"/>
          <a:stretch>
            <a:fillRect/>
          </a:stretch>
        </p:blipFill>
        <p:spPr>
          <a:xfrm>
            <a:off x="199886" y="2614192"/>
            <a:ext cx="1976981" cy="316598"/>
          </a:xfrm>
          <a:prstGeom prst="rect">
            <a:avLst/>
          </a:prstGeom>
        </p:spPr>
      </p:pic>
      <p:pic>
        <p:nvPicPr>
          <p:cNvPr id="9" name="Picture 8" descr="A picture containing text, clipart&#10;&#10;Description automatically generated">
            <a:extLst>
              <a:ext uri="{FF2B5EF4-FFF2-40B4-BE49-F238E27FC236}">
                <a16:creationId xmlns:a16="http://schemas.microsoft.com/office/drawing/2014/main" id="{C3B488D0-DAFE-4255-B760-9750457939B0}"/>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407576" y="2467552"/>
            <a:ext cx="1658355" cy="623739"/>
          </a:xfrm>
          <a:prstGeom prst="rect">
            <a:avLst/>
          </a:prstGeom>
        </p:spPr>
      </p:pic>
      <p:pic>
        <p:nvPicPr>
          <p:cNvPr id="15" name="Picture 14" descr="Logo&#10;&#10;Description automatically generated">
            <a:extLst>
              <a:ext uri="{FF2B5EF4-FFF2-40B4-BE49-F238E27FC236}">
                <a16:creationId xmlns:a16="http://schemas.microsoft.com/office/drawing/2014/main" id="{FA40777A-059F-4E06-8BD8-28135B4AAAAD}"/>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274876" y="2584254"/>
            <a:ext cx="1655656" cy="404797"/>
          </a:xfrm>
          <a:prstGeom prst="rect">
            <a:avLst/>
          </a:prstGeom>
        </p:spPr>
      </p:pic>
    </p:spTree>
    <p:extLst>
      <p:ext uri="{BB962C8B-B14F-4D97-AF65-F5344CB8AC3E}">
        <p14:creationId xmlns:p14="http://schemas.microsoft.com/office/powerpoint/2010/main" val="290799874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0625" y="99146"/>
            <a:ext cx="8842754" cy="579575"/>
          </a:xfrm>
        </p:spPr>
        <p:txBody>
          <a:bodyPr/>
          <a:lstStyle/>
          <a:p>
            <a:r>
              <a:rPr lang="en-US" sz="2000" dirty="0">
                <a:solidFill>
                  <a:srgbClr val="9D0000"/>
                </a:solidFill>
              </a:rPr>
              <a:t>Acknowledgments to all the Heroes (Past/Current Students and Staffs)</a:t>
            </a:r>
          </a:p>
        </p:txBody>
      </p:sp>
      <p:sp>
        <p:nvSpPr>
          <p:cNvPr id="19" name="Rectangle 3"/>
          <p:cNvSpPr>
            <a:spLocks noChangeArrowheads="1"/>
          </p:cNvSpPr>
          <p:nvPr/>
        </p:nvSpPr>
        <p:spPr bwMode="auto">
          <a:xfrm>
            <a:off x="35260" y="380672"/>
            <a:ext cx="4282388" cy="1146742"/>
          </a:xfrm>
          <a:prstGeom prst="rect">
            <a:avLst/>
          </a:prstGeom>
          <a:noFill/>
          <a:ln w="9525">
            <a:noFill/>
            <a:miter lim="800000"/>
            <a:headEnd/>
            <a:tailEnd/>
          </a:ln>
        </p:spPr>
        <p:txBody>
          <a:bodyPr lIns="92065" tIns="46032" rIns="92065" bIns="46032"/>
          <a:lstStyle/>
          <a:p>
            <a:pPr marL="342773" indent="-342773" eaLnBrk="0" hangingPunct="0">
              <a:lnSpc>
                <a:spcPct val="115000"/>
              </a:lnSpc>
              <a:spcBef>
                <a:spcPct val="20000"/>
              </a:spcBef>
            </a:pPr>
            <a:r>
              <a:rPr kumimoji="1" lang="en-US" sz="1000" i="1" dirty="0">
                <a:latin typeface="+mn-lt"/>
                <a:cs typeface="Arial" pitchFamily="34" charset="0"/>
              </a:rPr>
              <a:t>Current Students (Graduate)</a:t>
            </a:r>
          </a:p>
          <a:p>
            <a:pPr marL="461792" lvl="1" indent="-234863" eaLnBrk="0" hangingPunct="0">
              <a:lnSpc>
                <a:spcPct val="115000"/>
              </a:lnSpc>
              <a:spcBef>
                <a:spcPct val="20000"/>
              </a:spcBef>
              <a:buFontTx/>
              <a:buChar char="–"/>
            </a:pPr>
            <a:r>
              <a:rPr kumimoji="1" lang="en-US" sz="900" b="0" dirty="0">
                <a:latin typeface="+mj-lt"/>
                <a:cs typeface="Arial" pitchFamily="34" charset="0"/>
              </a:rPr>
              <a:t>K. Al Attar (Ph.D.)</a:t>
            </a:r>
          </a:p>
          <a:p>
            <a:pPr marL="461792" lvl="1" indent="-234863" eaLnBrk="0" hangingPunct="0">
              <a:lnSpc>
                <a:spcPct val="115000"/>
              </a:lnSpc>
              <a:spcBef>
                <a:spcPct val="20000"/>
              </a:spcBef>
              <a:buFontTx/>
              <a:buChar char="–"/>
            </a:pPr>
            <a:r>
              <a:rPr kumimoji="1" lang="en-US" sz="900" b="0" dirty="0">
                <a:latin typeface="+mn-lt"/>
                <a:cs typeface="Arial" pitchFamily="34" charset="0"/>
              </a:rPr>
              <a:t>N. Alnaasan (Ph.D.)</a:t>
            </a:r>
          </a:p>
          <a:p>
            <a:pPr marL="461792" lvl="1" indent="-234863" eaLnBrk="0" hangingPunct="0">
              <a:lnSpc>
                <a:spcPct val="115000"/>
              </a:lnSpc>
              <a:spcBef>
                <a:spcPct val="20000"/>
              </a:spcBef>
              <a:buFontTx/>
              <a:buChar char="–"/>
            </a:pPr>
            <a:r>
              <a:rPr kumimoji="1" lang="en-US" sz="900" b="0" dirty="0">
                <a:latin typeface="+mn-lt"/>
                <a:cs typeface="Arial" pitchFamily="34" charset="0"/>
              </a:rPr>
              <a:t>Q. Anthony (Ph.D.)</a:t>
            </a:r>
          </a:p>
          <a:p>
            <a:pPr marL="461792" lvl="1" indent="-234863" eaLnBrk="0" hangingPunct="0">
              <a:lnSpc>
                <a:spcPct val="115000"/>
              </a:lnSpc>
              <a:spcBef>
                <a:spcPct val="20000"/>
              </a:spcBef>
              <a:buFontTx/>
              <a:buChar char="–"/>
            </a:pPr>
            <a:r>
              <a:rPr kumimoji="1" lang="en-US" sz="900" b="0" dirty="0">
                <a:latin typeface="+mn-lt"/>
                <a:cs typeface="Arial" pitchFamily="34" charset="0"/>
              </a:rPr>
              <a:t>C.-C. Chun (Ph.D.)</a:t>
            </a:r>
          </a:p>
          <a:p>
            <a:pPr marL="461792" lvl="1" indent="-234863" eaLnBrk="0" hangingPunct="0">
              <a:lnSpc>
                <a:spcPct val="115000"/>
              </a:lnSpc>
              <a:spcBef>
                <a:spcPct val="20000"/>
              </a:spcBef>
              <a:buFontTx/>
              <a:buChar char="–"/>
            </a:pPr>
            <a:r>
              <a:rPr kumimoji="1" lang="en-US" sz="900" b="0" dirty="0">
                <a:latin typeface="+mn-lt"/>
                <a:cs typeface="Arial" pitchFamily="34" charset="0"/>
              </a:rPr>
              <a:t>T. Chen</a:t>
            </a:r>
          </a:p>
          <a:p>
            <a:pPr marL="461792" lvl="1" indent="-234863" eaLnBrk="0" hangingPunct="0">
              <a:lnSpc>
                <a:spcPct val="115000"/>
              </a:lnSpc>
              <a:spcBef>
                <a:spcPct val="20000"/>
              </a:spcBef>
              <a:buFontTx/>
              <a:buChar char="–"/>
            </a:pPr>
            <a:r>
              <a:rPr kumimoji="1" lang="en-US" sz="900" b="0" dirty="0">
                <a:latin typeface="+mn-lt"/>
                <a:cs typeface="Arial" pitchFamily="34" charset="0"/>
              </a:rPr>
              <a:t>N. Contini (Ph.D.)</a:t>
            </a:r>
          </a:p>
          <a:p>
            <a:pPr marL="461792" lvl="1" indent="-234863" eaLnBrk="0" hangingPunct="0">
              <a:lnSpc>
                <a:spcPct val="115000"/>
              </a:lnSpc>
              <a:spcBef>
                <a:spcPct val="20000"/>
              </a:spcBef>
              <a:buFontTx/>
              <a:buChar char="–"/>
            </a:pPr>
            <a:endParaRPr kumimoji="1" lang="en-US" sz="900" b="0" dirty="0">
              <a:latin typeface="+mn-lt"/>
              <a:cs typeface="Arial" pitchFamily="34" charset="0"/>
            </a:endParaRPr>
          </a:p>
        </p:txBody>
      </p:sp>
      <p:sp>
        <p:nvSpPr>
          <p:cNvPr id="20" name="Rectangle 4"/>
          <p:cNvSpPr>
            <a:spLocks noChangeArrowheads="1"/>
          </p:cNvSpPr>
          <p:nvPr/>
        </p:nvSpPr>
        <p:spPr bwMode="auto">
          <a:xfrm>
            <a:off x="1" y="1671090"/>
            <a:ext cx="1818422" cy="2233746"/>
          </a:xfrm>
          <a:prstGeom prst="rect">
            <a:avLst/>
          </a:prstGeom>
          <a:noFill/>
          <a:ln w="9525">
            <a:noFill/>
            <a:miter lim="800000"/>
            <a:headEnd/>
            <a:tailEnd/>
          </a:ln>
        </p:spPr>
        <p:txBody>
          <a:bodyPr lIns="92065" tIns="46032" rIns="92065" bIns="46032"/>
          <a:lstStyle/>
          <a:p>
            <a:pPr marL="342773" indent="-342773" eaLnBrk="0" hangingPunct="0">
              <a:lnSpc>
                <a:spcPct val="120000"/>
              </a:lnSpc>
              <a:spcBef>
                <a:spcPct val="20000"/>
              </a:spcBef>
            </a:pPr>
            <a:r>
              <a:rPr kumimoji="1" lang="en-US" sz="1000" i="1" dirty="0">
                <a:latin typeface="+mn-lt"/>
                <a:cs typeface="Arial" pitchFamily="34" charset="0"/>
              </a:rPr>
              <a:t>Past Students </a:t>
            </a:r>
          </a:p>
          <a:p>
            <a:pPr marL="461792" lvl="1" indent="-234863" eaLnBrk="0" hangingPunct="0">
              <a:lnSpc>
                <a:spcPct val="120000"/>
              </a:lnSpc>
              <a:spcBef>
                <a:spcPct val="20000"/>
              </a:spcBef>
              <a:buFontTx/>
              <a:buChar char="–"/>
            </a:pPr>
            <a:r>
              <a:rPr kumimoji="1" lang="en-US" sz="800" b="0" dirty="0">
                <a:latin typeface="+mn-lt"/>
                <a:cs typeface="Arial" pitchFamily="34" charset="0"/>
              </a:rPr>
              <a:t>A. Awan (Ph.D.)</a:t>
            </a:r>
          </a:p>
          <a:p>
            <a:pPr marL="461792" lvl="1" indent="-234863" eaLnBrk="0" hangingPunct="0">
              <a:lnSpc>
                <a:spcPct val="120000"/>
              </a:lnSpc>
              <a:spcBef>
                <a:spcPct val="20000"/>
              </a:spcBef>
              <a:buFontTx/>
              <a:buChar char="–"/>
            </a:pPr>
            <a:r>
              <a:rPr kumimoji="1" lang="en-US" sz="800" b="0" dirty="0">
                <a:latin typeface="+mn-lt"/>
                <a:cs typeface="Arial" pitchFamily="34" charset="0"/>
              </a:rPr>
              <a:t>A. Augustine (M.S.)</a:t>
            </a:r>
          </a:p>
          <a:p>
            <a:pPr marL="461792" lvl="1" indent="-234863" eaLnBrk="0" hangingPunct="0">
              <a:lnSpc>
                <a:spcPct val="120000"/>
              </a:lnSpc>
              <a:spcBef>
                <a:spcPct val="20000"/>
              </a:spcBef>
              <a:buFontTx/>
              <a:buChar char="–"/>
            </a:pPr>
            <a:r>
              <a:rPr kumimoji="1" lang="en-US" sz="800" b="0" dirty="0">
                <a:latin typeface="+mn-lt"/>
                <a:cs typeface="Arial" pitchFamily="34" charset="0"/>
              </a:rPr>
              <a:t>P. Balaji (Ph.D.)</a:t>
            </a:r>
          </a:p>
          <a:p>
            <a:pPr marL="461792" lvl="1" indent="-234863" eaLnBrk="0" hangingPunct="0">
              <a:lnSpc>
                <a:spcPct val="120000"/>
              </a:lnSpc>
              <a:spcBef>
                <a:spcPct val="20000"/>
              </a:spcBef>
              <a:buFontTx/>
              <a:buChar char="–"/>
            </a:pPr>
            <a:r>
              <a:rPr kumimoji="1" lang="en-US" sz="800" b="0" dirty="0">
                <a:latin typeface="+mn-lt"/>
                <a:cs typeface="Arial" pitchFamily="34" charset="0"/>
              </a:rPr>
              <a:t>M. Bayatpour (Ph.D.)</a:t>
            </a:r>
          </a:p>
          <a:p>
            <a:pPr marL="461792" lvl="1" indent="-234863" eaLnBrk="0" hangingPunct="0">
              <a:lnSpc>
                <a:spcPct val="120000"/>
              </a:lnSpc>
              <a:spcBef>
                <a:spcPct val="20000"/>
              </a:spcBef>
              <a:buFontTx/>
              <a:buChar char="–"/>
            </a:pPr>
            <a:r>
              <a:rPr kumimoji="1" lang="en-US" sz="800" b="0" dirty="0">
                <a:latin typeface="+mn-lt"/>
                <a:cs typeface="Arial" pitchFamily="34" charset="0"/>
              </a:rPr>
              <a:t>R. Biswas (M.S.) </a:t>
            </a:r>
          </a:p>
          <a:p>
            <a:pPr marL="461792" lvl="1" indent="-234863" eaLnBrk="0" hangingPunct="0">
              <a:lnSpc>
                <a:spcPct val="120000"/>
              </a:lnSpc>
              <a:spcBef>
                <a:spcPct val="20000"/>
              </a:spcBef>
              <a:buFontTx/>
              <a:buChar char="–"/>
            </a:pPr>
            <a:r>
              <a:rPr kumimoji="1" lang="en-US" sz="800" b="0" dirty="0">
                <a:latin typeface="+mn-lt"/>
                <a:cs typeface="Arial" pitchFamily="34" charset="0"/>
              </a:rPr>
              <a:t>S. Bhagvat (M.S.)</a:t>
            </a:r>
          </a:p>
          <a:p>
            <a:pPr marL="461792" lvl="1" indent="-234863" eaLnBrk="0" hangingPunct="0">
              <a:lnSpc>
                <a:spcPct val="120000"/>
              </a:lnSpc>
              <a:spcBef>
                <a:spcPct val="20000"/>
              </a:spcBef>
              <a:buFontTx/>
              <a:buChar char="–"/>
            </a:pPr>
            <a:r>
              <a:rPr kumimoji="1" lang="en-US" sz="800" b="0" dirty="0">
                <a:latin typeface="+mn-lt"/>
                <a:cs typeface="Arial" pitchFamily="34" charset="0"/>
              </a:rPr>
              <a:t>A. Bhat (M.S.) </a:t>
            </a:r>
          </a:p>
          <a:p>
            <a:pPr marL="461792" lvl="1" indent="-234863" eaLnBrk="0" hangingPunct="0">
              <a:lnSpc>
                <a:spcPct val="120000"/>
              </a:lnSpc>
              <a:spcBef>
                <a:spcPct val="20000"/>
              </a:spcBef>
              <a:buFontTx/>
              <a:buChar char="–"/>
            </a:pPr>
            <a:r>
              <a:rPr kumimoji="1" lang="en-US" sz="800" b="0" dirty="0">
                <a:latin typeface="+mn-lt"/>
                <a:cs typeface="Arial" pitchFamily="34" charset="0"/>
              </a:rPr>
              <a:t>D. Buntinas (Ph.D.)</a:t>
            </a:r>
          </a:p>
          <a:p>
            <a:pPr marL="461792" lvl="1" indent="-234863" eaLnBrk="0" hangingPunct="0">
              <a:lnSpc>
                <a:spcPct val="120000"/>
              </a:lnSpc>
              <a:spcBef>
                <a:spcPct val="20000"/>
              </a:spcBef>
              <a:buFontTx/>
              <a:buChar char="–"/>
            </a:pPr>
            <a:r>
              <a:rPr kumimoji="1" lang="en-US" sz="800" b="0" dirty="0">
                <a:latin typeface="+mn-lt"/>
                <a:cs typeface="Arial" pitchFamily="34" charset="0"/>
              </a:rPr>
              <a:t>L. Chai (Ph.D.)</a:t>
            </a:r>
          </a:p>
          <a:p>
            <a:pPr marL="461792" lvl="1" indent="-234863" eaLnBrk="0" hangingPunct="0">
              <a:lnSpc>
                <a:spcPct val="120000"/>
              </a:lnSpc>
              <a:spcBef>
                <a:spcPct val="20000"/>
              </a:spcBef>
              <a:buFontTx/>
              <a:buChar char="–"/>
            </a:pPr>
            <a:r>
              <a:rPr kumimoji="1" lang="en-US" sz="800" b="0" dirty="0">
                <a:latin typeface="+mn-lt"/>
                <a:cs typeface="Arial" pitchFamily="34" charset="0"/>
              </a:rPr>
              <a:t>B. Chandrasekharan (M.S.)</a:t>
            </a:r>
          </a:p>
          <a:p>
            <a:pPr marL="461792" lvl="1" indent="-234863" eaLnBrk="0" hangingPunct="0">
              <a:lnSpc>
                <a:spcPct val="120000"/>
              </a:lnSpc>
              <a:spcBef>
                <a:spcPct val="20000"/>
              </a:spcBef>
              <a:buFontTx/>
              <a:buChar char="–"/>
            </a:pPr>
            <a:r>
              <a:rPr kumimoji="1" lang="en-US" sz="825" b="0" dirty="0">
                <a:latin typeface="+mj-lt"/>
                <a:cs typeface="Arial" pitchFamily="34" charset="0"/>
              </a:rPr>
              <a:t>S. Chakraborthy  (Ph.D.)</a:t>
            </a:r>
            <a:endParaRPr kumimoji="1" lang="en-US" sz="800" b="0" dirty="0">
              <a:latin typeface="+mj-lt"/>
              <a:cs typeface="Arial" pitchFamily="34" charset="0"/>
            </a:endParaRPr>
          </a:p>
          <a:p>
            <a:pPr marL="461792" lvl="1" indent="-234863" eaLnBrk="0" hangingPunct="0">
              <a:lnSpc>
                <a:spcPct val="115000"/>
              </a:lnSpc>
              <a:spcBef>
                <a:spcPct val="20000"/>
              </a:spcBef>
              <a:buFontTx/>
              <a:buChar char="–"/>
            </a:pPr>
            <a:r>
              <a:rPr kumimoji="1" lang="en-US" sz="800" b="0" dirty="0">
                <a:latin typeface="Calibri" pitchFamily="34" charset="0"/>
                <a:cs typeface="Arial" pitchFamily="34" charset="0"/>
              </a:rPr>
              <a:t>N. Dandapanthula (M.S.)</a:t>
            </a:r>
          </a:p>
          <a:p>
            <a:pPr marL="461792" lvl="1" indent="-234863" eaLnBrk="0" hangingPunct="0">
              <a:lnSpc>
                <a:spcPct val="115000"/>
              </a:lnSpc>
              <a:spcBef>
                <a:spcPct val="20000"/>
              </a:spcBef>
              <a:buFontTx/>
              <a:buChar char="–"/>
            </a:pPr>
            <a:r>
              <a:rPr kumimoji="1" lang="en-US" sz="800" b="0" dirty="0">
                <a:latin typeface="+mn-lt"/>
                <a:cs typeface="Arial" pitchFamily="34" charset="0"/>
              </a:rPr>
              <a:t>V. Dhanraj (M.S.)</a:t>
            </a:r>
          </a:p>
          <a:p>
            <a:pPr marL="461792" lvl="1" indent="-234863" eaLnBrk="0" hangingPunct="0">
              <a:lnSpc>
                <a:spcPct val="115000"/>
              </a:lnSpc>
              <a:spcBef>
                <a:spcPct val="20000"/>
              </a:spcBef>
              <a:buFontTx/>
              <a:buChar char="–"/>
            </a:pPr>
            <a:r>
              <a:rPr kumimoji="1" lang="en-US" sz="800" b="0" dirty="0">
                <a:latin typeface="+mn-lt"/>
                <a:cs typeface="Arial" pitchFamily="34" charset="0"/>
              </a:rPr>
              <a:t>C.-H. Chu (Ph.D.)</a:t>
            </a:r>
          </a:p>
        </p:txBody>
      </p:sp>
      <p:sp>
        <p:nvSpPr>
          <p:cNvPr id="21" name="Rectangle 4"/>
          <p:cNvSpPr>
            <a:spLocks noChangeArrowheads="1"/>
          </p:cNvSpPr>
          <p:nvPr/>
        </p:nvSpPr>
        <p:spPr bwMode="auto">
          <a:xfrm>
            <a:off x="4289312" y="1638428"/>
            <a:ext cx="1891814" cy="2070876"/>
          </a:xfrm>
          <a:prstGeom prst="rect">
            <a:avLst/>
          </a:prstGeom>
          <a:noFill/>
          <a:ln w="9525">
            <a:noFill/>
            <a:miter lim="800000"/>
            <a:headEnd/>
            <a:tailEnd/>
          </a:ln>
        </p:spPr>
        <p:txBody>
          <a:bodyPr lIns="92065" tIns="46032" rIns="92065" bIns="46032"/>
          <a:lstStyle/>
          <a:p>
            <a:pPr marL="461792" lvl="1" indent="-234863" eaLnBrk="0" hangingPunct="0">
              <a:lnSpc>
                <a:spcPct val="120000"/>
              </a:lnSpc>
              <a:spcBef>
                <a:spcPct val="20000"/>
              </a:spcBef>
              <a:buFontTx/>
              <a:buChar char="–"/>
            </a:pPr>
            <a:r>
              <a:rPr kumimoji="1" lang="en-US" sz="825" b="0" dirty="0">
                <a:latin typeface="+mn-lt"/>
                <a:cs typeface="Arial" pitchFamily="34" charset="0"/>
              </a:rPr>
              <a:t>S. Potluri (Ph.D.)</a:t>
            </a:r>
          </a:p>
          <a:p>
            <a:pPr marL="461792" lvl="1" indent="-234863" eaLnBrk="0" hangingPunct="0">
              <a:lnSpc>
                <a:spcPct val="120000"/>
              </a:lnSpc>
              <a:spcBef>
                <a:spcPct val="20000"/>
              </a:spcBef>
              <a:buFontTx/>
              <a:buChar char="–"/>
            </a:pPr>
            <a:r>
              <a:rPr kumimoji="1" lang="en-US" sz="825" b="0" dirty="0">
                <a:latin typeface="+mn-lt"/>
                <a:cs typeface="Arial" pitchFamily="34" charset="0"/>
              </a:rPr>
              <a:t>K. Raj (M.S.)</a:t>
            </a:r>
            <a:r>
              <a:rPr kumimoji="1" lang="en-US" sz="825" b="0" dirty="0">
                <a:cs typeface="Arial" pitchFamily="34" charset="0"/>
              </a:rPr>
              <a:t> </a:t>
            </a:r>
            <a:endParaRPr kumimoji="1" lang="en-US" sz="825" b="0" dirty="0">
              <a:latin typeface="+mn-lt"/>
              <a:cs typeface="Arial" pitchFamily="34" charset="0"/>
            </a:endParaRPr>
          </a:p>
          <a:p>
            <a:pPr marL="461792" lvl="1" indent="-234863" eaLnBrk="0" hangingPunct="0">
              <a:lnSpc>
                <a:spcPct val="115000"/>
              </a:lnSpc>
              <a:spcBef>
                <a:spcPct val="20000"/>
              </a:spcBef>
              <a:buFontTx/>
              <a:buChar char="–"/>
            </a:pPr>
            <a:r>
              <a:rPr kumimoji="1" lang="en-US" sz="825" b="0" dirty="0">
                <a:latin typeface="+mj-lt"/>
                <a:cs typeface="Arial" pitchFamily="34" charset="0"/>
              </a:rPr>
              <a:t>R. Rajachandrasekar (Ph.D.) </a:t>
            </a:r>
          </a:p>
          <a:p>
            <a:pPr marL="461792" lvl="1" indent="-234863" eaLnBrk="0" hangingPunct="0">
              <a:lnSpc>
                <a:spcPct val="115000"/>
              </a:lnSpc>
              <a:spcBef>
                <a:spcPct val="20000"/>
              </a:spcBef>
              <a:buFontTx/>
              <a:buChar char="–"/>
            </a:pPr>
            <a:r>
              <a:rPr kumimoji="1" lang="en-US" sz="825" b="0" dirty="0">
                <a:latin typeface="+mj-lt"/>
                <a:cs typeface="Arial" pitchFamily="34" charset="0"/>
              </a:rPr>
              <a:t>D. Shankar (Ph.D.)</a:t>
            </a:r>
            <a:endParaRPr kumimoji="1" lang="en-US" sz="800" b="0" dirty="0">
              <a:latin typeface="+mj-lt"/>
              <a:cs typeface="Arial" pitchFamily="34" charset="0"/>
            </a:endParaRPr>
          </a:p>
          <a:p>
            <a:pPr marL="461792" lvl="1" indent="-234863" eaLnBrk="0" hangingPunct="0">
              <a:lnSpc>
                <a:spcPct val="115000"/>
              </a:lnSpc>
              <a:spcBef>
                <a:spcPct val="20000"/>
              </a:spcBef>
              <a:buFontTx/>
              <a:buChar char="–"/>
            </a:pPr>
            <a:r>
              <a:rPr kumimoji="1" lang="en-US" sz="800" b="0" dirty="0">
                <a:latin typeface="+mn-lt"/>
                <a:cs typeface="Arial" pitchFamily="34" charset="0"/>
              </a:rPr>
              <a:t>G. Santhanaraman (Ph.D.)</a:t>
            </a:r>
          </a:p>
          <a:p>
            <a:pPr marL="461792" lvl="1" indent="-234863" eaLnBrk="0" hangingPunct="0">
              <a:lnSpc>
                <a:spcPct val="115000"/>
              </a:lnSpc>
              <a:spcBef>
                <a:spcPct val="20000"/>
              </a:spcBef>
              <a:buFontTx/>
              <a:buChar char="–"/>
            </a:pPr>
            <a:r>
              <a:rPr kumimoji="1" lang="en-US" sz="800" b="0" dirty="0">
                <a:latin typeface="+mn-lt"/>
                <a:cs typeface="Arial" pitchFamily="34" charset="0"/>
              </a:rPr>
              <a:t>N. Sarkauskas (B.S. and M.S)</a:t>
            </a:r>
          </a:p>
          <a:p>
            <a:pPr marL="461792" lvl="1" indent="-234863" eaLnBrk="0" hangingPunct="0">
              <a:lnSpc>
                <a:spcPct val="115000"/>
              </a:lnSpc>
              <a:spcBef>
                <a:spcPct val="20000"/>
              </a:spcBef>
              <a:buFontTx/>
              <a:buChar char="–"/>
            </a:pPr>
            <a:r>
              <a:rPr kumimoji="1" lang="en-US" sz="800" b="0" dirty="0">
                <a:latin typeface="+mn-lt"/>
                <a:cs typeface="Arial" pitchFamily="34" charset="0"/>
              </a:rPr>
              <a:t>V. Sathu (M.S.)</a:t>
            </a:r>
          </a:p>
          <a:p>
            <a:pPr marL="461792" lvl="1" indent="-234863" eaLnBrk="0" hangingPunct="0">
              <a:lnSpc>
                <a:spcPct val="115000"/>
              </a:lnSpc>
              <a:spcBef>
                <a:spcPct val="20000"/>
              </a:spcBef>
              <a:buFontTx/>
              <a:buChar char="–"/>
            </a:pPr>
            <a:r>
              <a:rPr kumimoji="1" lang="en-US" sz="800" b="0" dirty="0">
                <a:latin typeface="+mn-lt"/>
                <a:cs typeface="Arial" pitchFamily="34" charset="0"/>
              </a:rPr>
              <a:t>N. Senthil Kumar (M.S.)</a:t>
            </a:r>
          </a:p>
          <a:p>
            <a:pPr marL="461792" lvl="1" indent="-234863" eaLnBrk="0" hangingPunct="0">
              <a:lnSpc>
                <a:spcPct val="115000"/>
              </a:lnSpc>
              <a:spcBef>
                <a:spcPct val="20000"/>
              </a:spcBef>
              <a:buFontTx/>
              <a:buChar char="–"/>
            </a:pPr>
            <a:r>
              <a:rPr kumimoji="1" lang="en-US" sz="800" b="0" dirty="0">
                <a:latin typeface="+mn-lt"/>
                <a:cs typeface="Arial" pitchFamily="34" charset="0"/>
              </a:rPr>
              <a:t>A. Singh (Ph.D.)</a:t>
            </a:r>
          </a:p>
          <a:p>
            <a:pPr marL="461792" lvl="1" indent="-234863" eaLnBrk="0" hangingPunct="0">
              <a:lnSpc>
                <a:spcPct val="115000"/>
              </a:lnSpc>
              <a:spcBef>
                <a:spcPct val="20000"/>
              </a:spcBef>
              <a:buFontTx/>
              <a:buChar char="–"/>
            </a:pPr>
            <a:r>
              <a:rPr kumimoji="1" lang="en-US" sz="800" b="0" dirty="0">
                <a:latin typeface="+mn-lt"/>
                <a:cs typeface="Arial" pitchFamily="34" charset="0"/>
              </a:rPr>
              <a:t>J. Sridhar (M.S.)</a:t>
            </a:r>
          </a:p>
          <a:p>
            <a:pPr marL="461792" lvl="1" indent="-234863" eaLnBrk="0" hangingPunct="0">
              <a:lnSpc>
                <a:spcPct val="120000"/>
              </a:lnSpc>
              <a:spcBef>
                <a:spcPct val="20000"/>
              </a:spcBef>
              <a:buFontTx/>
              <a:buChar char="–"/>
            </a:pPr>
            <a:r>
              <a:rPr kumimoji="1" lang="en-US" sz="800" b="0" dirty="0">
                <a:latin typeface="+mn-lt"/>
                <a:cs typeface="Arial" pitchFamily="34" charset="0"/>
              </a:rPr>
              <a:t>S. Srivastava (M.S.)</a:t>
            </a:r>
          </a:p>
          <a:p>
            <a:pPr marL="461792" lvl="1" indent="-234863" eaLnBrk="0" hangingPunct="0">
              <a:lnSpc>
                <a:spcPct val="120000"/>
              </a:lnSpc>
              <a:spcBef>
                <a:spcPct val="20000"/>
              </a:spcBef>
              <a:buFontTx/>
              <a:buChar char="–"/>
            </a:pPr>
            <a:r>
              <a:rPr kumimoji="1" lang="en-US" sz="800" b="0" dirty="0">
                <a:latin typeface="+mn-lt"/>
                <a:cs typeface="Arial" pitchFamily="34" charset="0"/>
              </a:rPr>
              <a:t>S. Sur (Ph.D.)</a:t>
            </a:r>
          </a:p>
          <a:p>
            <a:pPr marL="461792" lvl="1" indent="-234863" eaLnBrk="0" hangingPunct="0">
              <a:lnSpc>
                <a:spcPct val="120000"/>
              </a:lnSpc>
              <a:spcBef>
                <a:spcPct val="20000"/>
              </a:spcBef>
              <a:buFontTx/>
              <a:buChar char="–"/>
            </a:pPr>
            <a:r>
              <a:rPr kumimoji="1" lang="en-US" sz="800" b="0" dirty="0">
                <a:latin typeface="+mn-lt"/>
                <a:cs typeface="Arial" pitchFamily="34" charset="0"/>
              </a:rPr>
              <a:t>H. Subramoni (Ph.D.)</a:t>
            </a:r>
          </a:p>
          <a:p>
            <a:pPr marL="461792" lvl="1" indent="-234863" eaLnBrk="0" hangingPunct="0">
              <a:lnSpc>
                <a:spcPct val="120000"/>
              </a:lnSpc>
              <a:spcBef>
                <a:spcPct val="20000"/>
              </a:spcBef>
              <a:buFontTx/>
              <a:buChar char="–"/>
            </a:pPr>
            <a:r>
              <a:rPr kumimoji="1" lang="en-US" sz="800" b="0" dirty="0">
                <a:latin typeface="+mn-lt"/>
                <a:cs typeface="Arial" pitchFamily="34" charset="0"/>
              </a:rPr>
              <a:t>K. Vaidyanathan (Ph.D.)</a:t>
            </a:r>
          </a:p>
          <a:p>
            <a:pPr marL="461792" lvl="1" indent="-234863" eaLnBrk="0" hangingPunct="0">
              <a:lnSpc>
                <a:spcPct val="120000"/>
              </a:lnSpc>
              <a:spcBef>
                <a:spcPct val="20000"/>
              </a:spcBef>
              <a:buFontTx/>
              <a:buChar char="–"/>
            </a:pPr>
            <a:r>
              <a:rPr kumimoji="1" lang="en-US" sz="800" b="0" dirty="0">
                <a:latin typeface="+mn-lt"/>
                <a:cs typeface="Arial" pitchFamily="34" charset="0"/>
              </a:rPr>
              <a:t>A. Vishnu (Ph.D.)</a:t>
            </a:r>
          </a:p>
        </p:txBody>
      </p:sp>
      <p:sp>
        <p:nvSpPr>
          <p:cNvPr id="22" name="Rectangle 3"/>
          <p:cNvSpPr>
            <a:spLocks noChangeArrowheads="1"/>
          </p:cNvSpPr>
          <p:nvPr/>
        </p:nvSpPr>
        <p:spPr bwMode="auto">
          <a:xfrm>
            <a:off x="7230989" y="1857246"/>
            <a:ext cx="1891814" cy="767896"/>
          </a:xfrm>
          <a:prstGeom prst="rect">
            <a:avLst/>
          </a:prstGeom>
          <a:noFill/>
          <a:ln w="9525">
            <a:noFill/>
            <a:miter lim="800000"/>
            <a:headEnd/>
            <a:tailEnd/>
          </a:ln>
        </p:spPr>
        <p:txBody>
          <a:bodyPr lIns="92065" tIns="46032" rIns="92065" bIns="46032"/>
          <a:lstStyle/>
          <a:p>
            <a:pPr marL="461792" lvl="1" indent="-461792">
              <a:lnSpc>
                <a:spcPct val="115000"/>
              </a:lnSpc>
              <a:spcBef>
                <a:spcPct val="20000"/>
              </a:spcBef>
            </a:pPr>
            <a:r>
              <a:rPr kumimoji="1" lang="en-US" sz="1000" i="1" dirty="0">
                <a:latin typeface="+mn-lt"/>
                <a:cs typeface="Arial" pitchFamily="34" charset="0"/>
              </a:rPr>
              <a:t>Past Research Scientists</a:t>
            </a:r>
          </a:p>
          <a:p>
            <a:pPr marL="461792" lvl="1" indent="-234863">
              <a:lnSpc>
                <a:spcPct val="115000"/>
              </a:lnSpc>
              <a:spcBef>
                <a:spcPct val="20000"/>
              </a:spcBef>
              <a:buFontTx/>
              <a:buChar char="–"/>
            </a:pPr>
            <a:r>
              <a:rPr kumimoji="1" lang="en-US" sz="825" b="0" dirty="0">
                <a:latin typeface="+mn-lt"/>
                <a:cs typeface="Arial" pitchFamily="34" charset="0"/>
              </a:rPr>
              <a:t>K. Hamidouche</a:t>
            </a:r>
          </a:p>
          <a:p>
            <a:pPr marL="461792" lvl="1" indent="-234863">
              <a:lnSpc>
                <a:spcPct val="115000"/>
              </a:lnSpc>
              <a:spcBef>
                <a:spcPct val="20000"/>
              </a:spcBef>
              <a:buFontTx/>
              <a:buChar char="–"/>
            </a:pPr>
            <a:r>
              <a:rPr kumimoji="1" lang="en-US" sz="825" b="0" dirty="0">
                <a:latin typeface="+mn-lt"/>
                <a:cs typeface="Arial" pitchFamily="34" charset="0"/>
              </a:rPr>
              <a:t>A. Shafi</a:t>
            </a:r>
          </a:p>
          <a:p>
            <a:pPr marL="461792" lvl="1" indent="-234863">
              <a:lnSpc>
                <a:spcPct val="115000"/>
              </a:lnSpc>
              <a:spcBef>
                <a:spcPct val="20000"/>
              </a:spcBef>
              <a:buFontTx/>
              <a:buChar char="–"/>
            </a:pPr>
            <a:r>
              <a:rPr kumimoji="1" lang="en-US" sz="825" b="0" dirty="0">
                <a:latin typeface="+mn-lt"/>
                <a:cs typeface="Arial" pitchFamily="34" charset="0"/>
              </a:rPr>
              <a:t>S. Sur</a:t>
            </a:r>
          </a:p>
          <a:p>
            <a:pPr marL="461792" lvl="1" indent="-234863">
              <a:lnSpc>
                <a:spcPct val="115000"/>
              </a:lnSpc>
              <a:spcBef>
                <a:spcPct val="20000"/>
              </a:spcBef>
              <a:buFontTx/>
              <a:buChar char="–"/>
            </a:pPr>
            <a:r>
              <a:rPr kumimoji="1" lang="en-US" sz="825" b="0" dirty="0">
                <a:latin typeface="+mn-lt"/>
                <a:cs typeface="Arial" pitchFamily="34" charset="0"/>
              </a:rPr>
              <a:t>X. Lu</a:t>
            </a:r>
          </a:p>
          <a:p>
            <a:pPr marL="461792" lvl="1" indent="-234863">
              <a:lnSpc>
                <a:spcPct val="115000"/>
              </a:lnSpc>
              <a:spcBef>
                <a:spcPct val="20000"/>
              </a:spcBef>
              <a:buFontTx/>
              <a:buChar char="–"/>
            </a:pPr>
            <a:r>
              <a:rPr kumimoji="1" lang="en-US" sz="825" b="0" dirty="0">
                <a:latin typeface="+mn-lt"/>
                <a:cs typeface="Arial" pitchFamily="34" charset="0"/>
              </a:rPr>
              <a:t>M. Abduljabbar</a:t>
            </a:r>
          </a:p>
        </p:txBody>
      </p:sp>
      <p:sp>
        <p:nvSpPr>
          <p:cNvPr id="25" name="Rectangle 3"/>
          <p:cNvSpPr>
            <a:spLocks noChangeArrowheads="1"/>
          </p:cNvSpPr>
          <p:nvPr/>
        </p:nvSpPr>
        <p:spPr bwMode="auto">
          <a:xfrm>
            <a:off x="1" y="4237055"/>
            <a:ext cx="1818422" cy="958847"/>
          </a:xfrm>
          <a:prstGeom prst="rect">
            <a:avLst/>
          </a:prstGeom>
          <a:noFill/>
          <a:ln w="9525">
            <a:noFill/>
            <a:miter lim="800000"/>
            <a:headEnd/>
            <a:tailEnd/>
          </a:ln>
        </p:spPr>
        <p:txBody>
          <a:bodyPr lIns="92065" tIns="46032" rIns="92065" bIns="46032"/>
          <a:lstStyle/>
          <a:p>
            <a:pPr marL="461792" lvl="1" indent="-461792" eaLnBrk="0" hangingPunct="0">
              <a:lnSpc>
                <a:spcPct val="115000"/>
              </a:lnSpc>
              <a:spcBef>
                <a:spcPct val="20000"/>
              </a:spcBef>
            </a:pPr>
            <a:r>
              <a:rPr kumimoji="1" lang="en-US" sz="1000" i="1" dirty="0">
                <a:latin typeface="+mn-lt"/>
                <a:cs typeface="Arial" pitchFamily="34" charset="0"/>
              </a:rPr>
              <a:t>Past Post-Docs</a:t>
            </a:r>
          </a:p>
          <a:p>
            <a:pPr marL="461792" lvl="1" indent="-234863" eaLnBrk="0" hangingPunct="0">
              <a:lnSpc>
                <a:spcPct val="115000"/>
              </a:lnSpc>
              <a:spcBef>
                <a:spcPct val="20000"/>
              </a:spcBef>
              <a:buFontTx/>
              <a:buChar char="–"/>
            </a:pPr>
            <a:r>
              <a:rPr kumimoji="1" lang="en-US" sz="800" b="0" dirty="0">
                <a:latin typeface="Calibri" pitchFamily="34" charset="0"/>
                <a:cs typeface="Arial" pitchFamily="34" charset="0"/>
              </a:rPr>
              <a:t>D. Banerjee</a:t>
            </a:r>
          </a:p>
          <a:p>
            <a:pPr marL="461792" lvl="1" indent="-234863" eaLnBrk="0" hangingPunct="0">
              <a:lnSpc>
                <a:spcPct val="115000"/>
              </a:lnSpc>
              <a:spcBef>
                <a:spcPct val="20000"/>
              </a:spcBef>
              <a:buFontTx/>
              <a:buChar char="–"/>
            </a:pPr>
            <a:r>
              <a:rPr kumimoji="1" lang="en-US" sz="800" b="0" dirty="0">
                <a:latin typeface="Calibri" pitchFamily="34" charset="0"/>
                <a:cs typeface="Arial" pitchFamily="34" charset="0"/>
              </a:rPr>
              <a:t>X. Besseron</a:t>
            </a:r>
          </a:p>
          <a:p>
            <a:pPr marL="461792" lvl="1" indent="-234863" eaLnBrk="0" hangingPunct="0">
              <a:lnSpc>
                <a:spcPct val="115000"/>
              </a:lnSpc>
              <a:spcBef>
                <a:spcPct val="20000"/>
              </a:spcBef>
              <a:buFontTx/>
              <a:buChar char="–"/>
            </a:pPr>
            <a:r>
              <a:rPr kumimoji="1" lang="en-US" sz="800" b="0" dirty="0">
                <a:latin typeface="Calibri" pitchFamily="34" charset="0"/>
                <a:cs typeface="Arial" pitchFamily="34" charset="0"/>
              </a:rPr>
              <a:t>M. S. Ghazimirsaeed</a:t>
            </a:r>
          </a:p>
        </p:txBody>
      </p:sp>
      <p:sp>
        <p:nvSpPr>
          <p:cNvPr id="26" name="Rectangle 4"/>
          <p:cNvSpPr>
            <a:spLocks noChangeArrowheads="1"/>
          </p:cNvSpPr>
          <p:nvPr/>
        </p:nvSpPr>
        <p:spPr bwMode="auto">
          <a:xfrm>
            <a:off x="1521068" y="1746592"/>
            <a:ext cx="1680687" cy="2070707"/>
          </a:xfrm>
          <a:prstGeom prst="rect">
            <a:avLst/>
          </a:prstGeom>
          <a:noFill/>
          <a:ln w="9525">
            <a:noFill/>
            <a:miter lim="800000"/>
            <a:headEnd/>
            <a:tailEnd/>
          </a:ln>
        </p:spPr>
        <p:txBody>
          <a:bodyPr lIns="92065" tIns="46032" rIns="92065" bIns="46032"/>
          <a:lstStyle/>
          <a:p>
            <a:pPr marL="461792" lvl="1" indent="-234863" eaLnBrk="0" hangingPunct="0">
              <a:lnSpc>
                <a:spcPct val="115000"/>
              </a:lnSpc>
              <a:spcBef>
                <a:spcPct val="20000"/>
              </a:spcBef>
              <a:buFontTx/>
              <a:buChar char="–"/>
            </a:pPr>
            <a:r>
              <a:rPr kumimoji="1" lang="en-US" sz="800" b="0" dirty="0">
                <a:latin typeface="+mj-lt"/>
                <a:cs typeface="Arial" pitchFamily="34" charset="0"/>
              </a:rPr>
              <a:t>T. Gangadharappa (M.S.)</a:t>
            </a:r>
          </a:p>
          <a:p>
            <a:pPr marL="461792" lvl="1" indent="-234863" eaLnBrk="0" hangingPunct="0">
              <a:lnSpc>
                <a:spcPct val="115000"/>
              </a:lnSpc>
              <a:spcBef>
                <a:spcPct val="20000"/>
              </a:spcBef>
              <a:buFontTx/>
              <a:buChar char="–"/>
            </a:pPr>
            <a:r>
              <a:rPr kumimoji="1" lang="en-US" sz="800" b="0" dirty="0">
                <a:latin typeface="+mj-lt"/>
                <a:cs typeface="Arial" pitchFamily="34" charset="0"/>
              </a:rPr>
              <a:t>K. Gopalakrishnan (M.S.)</a:t>
            </a:r>
          </a:p>
          <a:p>
            <a:pPr marL="461792" lvl="1" indent="-234863" eaLnBrk="0" hangingPunct="0">
              <a:lnSpc>
                <a:spcPct val="115000"/>
              </a:lnSpc>
              <a:spcBef>
                <a:spcPct val="20000"/>
              </a:spcBef>
              <a:buFontTx/>
              <a:buChar char="–"/>
            </a:pPr>
            <a:r>
              <a:rPr kumimoji="1" lang="en-US" sz="800" b="0" dirty="0">
                <a:latin typeface="+mj-lt"/>
                <a:cs typeface="Arial" pitchFamily="34" charset="0"/>
              </a:rPr>
              <a:t>R. Gulhane (M.S.)</a:t>
            </a:r>
          </a:p>
          <a:p>
            <a:pPr marL="461792" lvl="1" indent="-234863" eaLnBrk="0" hangingPunct="0">
              <a:lnSpc>
                <a:spcPct val="120000"/>
              </a:lnSpc>
              <a:spcBef>
                <a:spcPct val="20000"/>
              </a:spcBef>
              <a:buFontTx/>
              <a:buChar char="–"/>
            </a:pPr>
            <a:r>
              <a:rPr kumimoji="1" lang="en-US" sz="800" b="0" dirty="0">
                <a:latin typeface="+mn-lt"/>
                <a:cs typeface="Arial" pitchFamily="34" charset="0"/>
              </a:rPr>
              <a:t>J. Hashmi (Ph.D.)</a:t>
            </a:r>
          </a:p>
          <a:p>
            <a:pPr marL="461792" lvl="1" indent="-234863" eaLnBrk="0" hangingPunct="0">
              <a:lnSpc>
                <a:spcPct val="120000"/>
              </a:lnSpc>
              <a:spcBef>
                <a:spcPct val="20000"/>
              </a:spcBef>
              <a:buFontTx/>
              <a:buChar char="–"/>
            </a:pPr>
            <a:r>
              <a:rPr kumimoji="1" lang="en-US" sz="800" b="0" dirty="0">
                <a:latin typeface="+mn-lt"/>
                <a:cs typeface="Arial" pitchFamily="34" charset="0"/>
              </a:rPr>
              <a:t>M. Han (M.S.)</a:t>
            </a:r>
          </a:p>
          <a:p>
            <a:pPr marL="461792" lvl="1" indent="-234863" eaLnBrk="0" hangingPunct="0">
              <a:lnSpc>
                <a:spcPct val="120000"/>
              </a:lnSpc>
              <a:spcBef>
                <a:spcPct val="20000"/>
              </a:spcBef>
              <a:buFontTx/>
              <a:buChar char="–"/>
            </a:pPr>
            <a:r>
              <a:rPr kumimoji="1" lang="en-US" sz="800" b="0" dirty="0">
                <a:latin typeface="+mn-lt"/>
                <a:cs typeface="Arial" pitchFamily="34" charset="0"/>
              </a:rPr>
              <a:t>W. Huang (Ph.D.)</a:t>
            </a:r>
          </a:p>
          <a:p>
            <a:pPr marL="461792" lvl="1" indent="-234863" eaLnBrk="0" hangingPunct="0">
              <a:lnSpc>
                <a:spcPct val="120000"/>
              </a:lnSpc>
              <a:spcBef>
                <a:spcPct val="20000"/>
              </a:spcBef>
              <a:buFontTx/>
              <a:buChar char="–"/>
            </a:pPr>
            <a:r>
              <a:rPr kumimoji="1" lang="en-US" sz="800" b="0" dirty="0">
                <a:latin typeface="+mn-lt"/>
                <a:cs typeface="Arial" pitchFamily="34" charset="0"/>
              </a:rPr>
              <a:t>A. Jain (Ph.D.)</a:t>
            </a:r>
          </a:p>
          <a:p>
            <a:pPr marL="461792" lvl="1" indent="-234863" eaLnBrk="0" hangingPunct="0">
              <a:lnSpc>
                <a:spcPct val="120000"/>
              </a:lnSpc>
              <a:spcBef>
                <a:spcPct val="20000"/>
              </a:spcBef>
              <a:buFontTx/>
              <a:buChar char="–"/>
            </a:pPr>
            <a:r>
              <a:rPr kumimoji="1" lang="en-US" sz="800" b="0" dirty="0">
                <a:latin typeface="+mn-lt"/>
                <a:cs typeface="Arial" pitchFamily="34" charset="0"/>
              </a:rPr>
              <a:t>W. Jiang (M.S.)</a:t>
            </a:r>
          </a:p>
          <a:p>
            <a:pPr marL="461792" lvl="1" indent="-234863" eaLnBrk="0" hangingPunct="0">
              <a:lnSpc>
                <a:spcPct val="120000"/>
              </a:lnSpc>
              <a:spcBef>
                <a:spcPct val="20000"/>
              </a:spcBef>
              <a:buFontTx/>
              <a:buChar char="–"/>
            </a:pPr>
            <a:r>
              <a:rPr kumimoji="1" lang="en-US" sz="800" b="0" dirty="0">
                <a:latin typeface="+mn-lt"/>
                <a:cs typeface="Arial" pitchFamily="34" charset="0"/>
              </a:rPr>
              <a:t>J. Jose (Ph.D.)</a:t>
            </a:r>
          </a:p>
          <a:p>
            <a:pPr marL="461792" lvl="1" indent="-234863" eaLnBrk="0" hangingPunct="0">
              <a:lnSpc>
                <a:spcPct val="120000"/>
              </a:lnSpc>
              <a:spcBef>
                <a:spcPct val="20000"/>
              </a:spcBef>
              <a:buFontTx/>
              <a:buChar char="–"/>
            </a:pPr>
            <a:r>
              <a:rPr kumimoji="1" lang="en-US" sz="800" b="0" dirty="0">
                <a:latin typeface="+mn-lt"/>
                <a:cs typeface="Arial" pitchFamily="34" charset="0"/>
              </a:rPr>
              <a:t>M. Kedia (M.S.)</a:t>
            </a:r>
          </a:p>
          <a:p>
            <a:pPr marL="461792" lvl="1" indent="-234863" eaLnBrk="0" hangingPunct="0">
              <a:lnSpc>
                <a:spcPct val="120000"/>
              </a:lnSpc>
              <a:spcBef>
                <a:spcPct val="20000"/>
              </a:spcBef>
              <a:buFontTx/>
              <a:buChar char="–"/>
            </a:pPr>
            <a:r>
              <a:rPr kumimoji="1" lang="en-US" sz="825" b="0" dirty="0">
                <a:latin typeface="+mn-lt"/>
                <a:cs typeface="Arial" pitchFamily="34" charset="0"/>
              </a:rPr>
              <a:t>K. S. Khorassani (Ph.D.)</a:t>
            </a:r>
          </a:p>
          <a:p>
            <a:pPr marL="461792" lvl="1" indent="-234863" eaLnBrk="0" hangingPunct="0">
              <a:lnSpc>
                <a:spcPct val="120000"/>
              </a:lnSpc>
              <a:spcBef>
                <a:spcPct val="20000"/>
              </a:spcBef>
              <a:buFontTx/>
              <a:buChar char="–"/>
            </a:pPr>
            <a:r>
              <a:rPr kumimoji="1" lang="en-US" sz="800" b="0" dirty="0">
                <a:latin typeface="+mn-lt"/>
                <a:cs typeface="Arial" pitchFamily="34" charset="0"/>
              </a:rPr>
              <a:t>S. Kini (M.S.)</a:t>
            </a:r>
          </a:p>
          <a:p>
            <a:pPr marL="461792" lvl="1" indent="-234863" eaLnBrk="0" hangingPunct="0">
              <a:lnSpc>
                <a:spcPct val="120000"/>
              </a:lnSpc>
              <a:spcBef>
                <a:spcPct val="20000"/>
              </a:spcBef>
              <a:buFontTx/>
              <a:buChar char="–"/>
            </a:pPr>
            <a:r>
              <a:rPr kumimoji="1" lang="en-US" sz="800" b="0" dirty="0">
                <a:latin typeface="+mn-lt"/>
                <a:cs typeface="Arial" pitchFamily="34" charset="0"/>
              </a:rPr>
              <a:t>M. Koop (Ph.D.)</a:t>
            </a:r>
          </a:p>
          <a:p>
            <a:pPr marL="461792" lvl="1" indent="-234863" eaLnBrk="0" hangingPunct="0">
              <a:lnSpc>
                <a:spcPct val="120000"/>
              </a:lnSpc>
              <a:spcBef>
                <a:spcPct val="20000"/>
              </a:spcBef>
              <a:buFontTx/>
              <a:buChar char="–"/>
            </a:pPr>
            <a:r>
              <a:rPr kumimoji="1" lang="en-US" sz="825" b="0" dirty="0">
                <a:latin typeface="+mn-lt"/>
                <a:cs typeface="Arial" pitchFamily="34" charset="0"/>
              </a:rPr>
              <a:t>P. Kousha (Ph.D.)</a:t>
            </a:r>
          </a:p>
          <a:p>
            <a:pPr marL="461792" lvl="1" indent="-234863" eaLnBrk="0" hangingPunct="0">
              <a:lnSpc>
                <a:spcPct val="120000"/>
              </a:lnSpc>
              <a:spcBef>
                <a:spcPct val="20000"/>
              </a:spcBef>
              <a:buFontTx/>
              <a:buChar char="–"/>
            </a:pPr>
            <a:r>
              <a:rPr kumimoji="1" lang="en-US" sz="800" b="0" dirty="0">
                <a:latin typeface="+mn-lt"/>
                <a:cs typeface="Arial" pitchFamily="34" charset="0"/>
              </a:rPr>
              <a:t>K. Kulkarni (M.S.)</a:t>
            </a:r>
          </a:p>
        </p:txBody>
      </p:sp>
      <p:sp>
        <p:nvSpPr>
          <p:cNvPr id="27" name="Rectangle 4"/>
          <p:cNvSpPr>
            <a:spLocks noChangeArrowheads="1"/>
          </p:cNvSpPr>
          <p:nvPr/>
        </p:nvSpPr>
        <p:spPr bwMode="auto">
          <a:xfrm>
            <a:off x="3031793" y="1735803"/>
            <a:ext cx="1818422" cy="2383065"/>
          </a:xfrm>
          <a:prstGeom prst="rect">
            <a:avLst/>
          </a:prstGeom>
          <a:noFill/>
          <a:ln w="9525">
            <a:noFill/>
            <a:miter lim="800000"/>
            <a:headEnd/>
            <a:tailEnd/>
          </a:ln>
        </p:spPr>
        <p:txBody>
          <a:bodyPr lIns="92065" tIns="46032" rIns="92065" bIns="46032"/>
          <a:lstStyle/>
          <a:p>
            <a:pPr marL="461792" lvl="1" indent="-234863" eaLnBrk="0" hangingPunct="0">
              <a:lnSpc>
                <a:spcPct val="120000"/>
              </a:lnSpc>
              <a:spcBef>
                <a:spcPct val="20000"/>
              </a:spcBef>
              <a:buFontTx/>
              <a:buChar char="–"/>
            </a:pPr>
            <a:r>
              <a:rPr kumimoji="1" lang="en-US" sz="800" b="0" dirty="0">
                <a:latin typeface="+mn-lt"/>
                <a:cs typeface="Arial" pitchFamily="34" charset="0"/>
              </a:rPr>
              <a:t>R. Kumar (M.S.)</a:t>
            </a:r>
          </a:p>
          <a:p>
            <a:pPr marL="461792" lvl="1" indent="-234863" eaLnBrk="0" hangingPunct="0">
              <a:lnSpc>
                <a:spcPct val="120000"/>
              </a:lnSpc>
              <a:spcBef>
                <a:spcPct val="20000"/>
              </a:spcBef>
              <a:buFontTx/>
              <a:buChar char="–"/>
            </a:pPr>
            <a:r>
              <a:rPr kumimoji="1" lang="en-US" sz="800" b="0" dirty="0">
                <a:latin typeface="+mn-lt"/>
                <a:cs typeface="Arial" pitchFamily="34" charset="0"/>
              </a:rPr>
              <a:t>S. Krishnamoorthy (M.S.)</a:t>
            </a:r>
          </a:p>
          <a:p>
            <a:pPr marL="461792" lvl="1" indent="-234863" eaLnBrk="0" hangingPunct="0">
              <a:lnSpc>
                <a:spcPct val="120000"/>
              </a:lnSpc>
              <a:spcBef>
                <a:spcPct val="20000"/>
              </a:spcBef>
              <a:buFontTx/>
              <a:buChar char="–"/>
            </a:pPr>
            <a:r>
              <a:rPr kumimoji="1" lang="en-US" sz="800" b="0" dirty="0">
                <a:latin typeface="+mn-lt"/>
                <a:cs typeface="Arial" pitchFamily="34" charset="0"/>
              </a:rPr>
              <a:t>K. Kandalla (Ph.D.)</a:t>
            </a:r>
          </a:p>
          <a:p>
            <a:pPr marL="461792" lvl="1" indent="-234863" eaLnBrk="0" hangingPunct="0">
              <a:lnSpc>
                <a:spcPct val="120000"/>
              </a:lnSpc>
              <a:spcBef>
                <a:spcPct val="20000"/>
              </a:spcBef>
              <a:buFontTx/>
              <a:buChar char="–"/>
            </a:pPr>
            <a:r>
              <a:rPr kumimoji="1" lang="en-US" sz="800" b="0" dirty="0">
                <a:latin typeface="+mn-lt"/>
                <a:cs typeface="Arial" pitchFamily="34" charset="0"/>
              </a:rPr>
              <a:t>M. Li (Ph.D.)</a:t>
            </a:r>
            <a:endParaRPr kumimoji="1" lang="en-US" sz="800" b="0" dirty="0">
              <a:latin typeface="+mj-lt"/>
              <a:cs typeface="Arial" pitchFamily="34" charset="0"/>
            </a:endParaRPr>
          </a:p>
          <a:p>
            <a:pPr marL="461792" lvl="1" indent="-234863" eaLnBrk="0" hangingPunct="0">
              <a:lnSpc>
                <a:spcPct val="120000"/>
              </a:lnSpc>
              <a:spcBef>
                <a:spcPct val="20000"/>
              </a:spcBef>
              <a:buFontTx/>
              <a:buChar char="–"/>
            </a:pPr>
            <a:r>
              <a:rPr kumimoji="1" lang="en-US" sz="800" b="0" dirty="0">
                <a:latin typeface="+mj-lt"/>
                <a:cs typeface="Arial" pitchFamily="34" charset="0"/>
              </a:rPr>
              <a:t>P. Lai (M.S.)</a:t>
            </a:r>
          </a:p>
          <a:p>
            <a:pPr marL="461792" lvl="1" indent="-234863" eaLnBrk="0" hangingPunct="0">
              <a:lnSpc>
                <a:spcPct val="120000"/>
              </a:lnSpc>
              <a:spcBef>
                <a:spcPct val="20000"/>
              </a:spcBef>
              <a:buFontTx/>
              <a:buChar char="–"/>
            </a:pPr>
            <a:r>
              <a:rPr kumimoji="1" lang="en-US" sz="800" b="0" dirty="0">
                <a:latin typeface="+mn-lt"/>
                <a:cs typeface="Arial" pitchFamily="34" charset="0"/>
              </a:rPr>
              <a:t>J. Liu (Ph.D.)</a:t>
            </a:r>
          </a:p>
          <a:p>
            <a:pPr marL="461792" lvl="1" indent="-234863" eaLnBrk="0" hangingPunct="0">
              <a:lnSpc>
                <a:spcPct val="120000"/>
              </a:lnSpc>
              <a:spcBef>
                <a:spcPct val="20000"/>
              </a:spcBef>
              <a:buFontTx/>
              <a:buChar char="–"/>
            </a:pPr>
            <a:r>
              <a:rPr kumimoji="1" lang="en-US" sz="800" b="0" dirty="0">
                <a:latin typeface="+mn-lt"/>
                <a:cs typeface="Arial" pitchFamily="34" charset="0"/>
              </a:rPr>
              <a:t>M. Luo (Ph.D.)</a:t>
            </a:r>
          </a:p>
          <a:p>
            <a:pPr marL="461792" lvl="1" indent="-234863" eaLnBrk="0" hangingPunct="0">
              <a:lnSpc>
                <a:spcPct val="120000"/>
              </a:lnSpc>
              <a:spcBef>
                <a:spcPct val="20000"/>
              </a:spcBef>
              <a:buFontTx/>
              <a:buChar char="–"/>
            </a:pPr>
            <a:r>
              <a:rPr kumimoji="1" lang="en-US" sz="800" b="0" dirty="0">
                <a:latin typeface="+mn-lt"/>
                <a:cs typeface="Arial" pitchFamily="34" charset="0"/>
              </a:rPr>
              <a:t>A. Mamidala (Ph.D.)</a:t>
            </a:r>
          </a:p>
          <a:p>
            <a:pPr marL="461792" lvl="1" indent="-234863" eaLnBrk="0" hangingPunct="0">
              <a:lnSpc>
                <a:spcPct val="120000"/>
              </a:lnSpc>
              <a:spcBef>
                <a:spcPct val="20000"/>
              </a:spcBef>
              <a:buFontTx/>
              <a:buChar char="–"/>
            </a:pPr>
            <a:r>
              <a:rPr kumimoji="1" lang="en-US" sz="800" b="0" dirty="0">
                <a:latin typeface="+mn-lt"/>
                <a:cs typeface="Arial" pitchFamily="34" charset="0"/>
              </a:rPr>
              <a:t>G. Marsh (M.S.)</a:t>
            </a:r>
          </a:p>
          <a:p>
            <a:pPr marL="461792" lvl="1" indent="-234863" eaLnBrk="0" hangingPunct="0">
              <a:lnSpc>
                <a:spcPct val="120000"/>
              </a:lnSpc>
              <a:spcBef>
                <a:spcPct val="20000"/>
              </a:spcBef>
              <a:buFontTx/>
              <a:buChar char="–"/>
            </a:pPr>
            <a:r>
              <a:rPr kumimoji="1" lang="en-US" sz="800" b="0" dirty="0">
                <a:latin typeface="+mn-lt"/>
                <a:cs typeface="Arial" pitchFamily="34" charset="0"/>
              </a:rPr>
              <a:t>V. Meshram (M.S.)</a:t>
            </a:r>
          </a:p>
          <a:p>
            <a:pPr marL="461792" lvl="1" indent="-234863" eaLnBrk="0" hangingPunct="0">
              <a:lnSpc>
                <a:spcPct val="120000"/>
              </a:lnSpc>
              <a:spcBef>
                <a:spcPct val="20000"/>
              </a:spcBef>
              <a:buFontTx/>
              <a:buChar char="–"/>
            </a:pPr>
            <a:r>
              <a:rPr kumimoji="1" lang="en-US" sz="800" b="0" dirty="0">
                <a:latin typeface="+mn-lt"/>
                <a:cs typeface="Arial" pitchFamily="34" charset="0"/>
              </a:rPr>
              <a:t>A. Moody (M.S.)</a:t>
            </a:r>
          </a:p>
          <a:p>
            <a:pPr marL="461792" lvl="1" indent="-234863" eaLnBrk="0" hangingPunct="0">
              <a:lnSpc>
                <a:spcPct val="120000"/>
              </a:lnSpc>
              <a:spcBef>
                <a:spcPct val="20000"/>
              </a:spcBef>
              <a:buFontTx/>
              <a:buChar char="–"/>
            </a:pPr>
            <a:r>
              <a:rPr kumimoji="1" lang="en-US" sz="800" b="0" dirty="0">
                <a:latin typeface="+mn-lt"/>
                <a:cs typeface="Arial" pitchFamily="34" charset="0"/>
              </a:rPr>
              <a:t>S. Naravula (Ph.D.)</a:t>
            </a:r>
          </a:p>
          <a:p>
            <a:pPr marL="461792" lvl="1" indent="-234863" eaLnBrk="0" hangingPunct="0">
              <a:lnSpc>
                <a:spcPct val="120000"/>
              </a:lnSpc>
              <a:spcBef>
                <a:spcPct val="20000"/>
              </a:spcBef>
              <a:buFontTx/>
              <a:buChar char="–"/>
            </a:pPr>
            <a:r>
              <a:rPr kumimoji="1" lang="en-US" sz="800" b="0" dirty="0">
                <a:latin typeface="+mn-lt"/>
                <a:cs typeface="Arial" pitchFamily="34" charset="0"/>
              </a:rPr>
              <a:t>R. Noronha (Ph.D.)</a:t>
            </a:r>
          </a:p>
          <a:p>
            <a:pPr marL="461792" lvl="1" indent="-234863" eaLnBrk="0" hangingPunct="0">
              <a:lnSpc>
                <a:spcPct val="120000"/>
              </a:lnSpc>
              <a:spcBef>
                <a:spcPct val="20000"/>
              </a:spcBef>
              <a:buFontTx/>
              <a:buChar char="–"/>
            </a:pPr>
            <a:r>
              <a:rPr kumimoji="1" lang="en-US" sz="800" b="0" dirty="0">
                <a:latin typeface="+mn-lt"/>
                <a:cs typeface="Arial" pitchFamily="34" charset="0"/>
              </a:rPr>
              <a:t>X. Ouyang (Ph.D.)</a:t>
            </a:r>
          </a:p>
          <a:p>
            <a:pPr marL="461792" lvl="1" indent="-234863" eaLnBrk="0" hangingPunct="0">
              <a:lnSpc>
                <a:spcPct val="120000"/>
              </a:lnSpc>
              <a:spcBef>
                <a:spcPct val="20000"/>
              </a:spcBef>
              <a:buFontTx/>
              <a:buChar char="–"/>
            </a:pPr>
            <a:r>
              <a:rPr kumimoji="1" lang="en-US" sz="800" b="0" dirty="0">
                <a:latin typeface="+mn-lt"/>
                <a:cs typeface="Arial" pitchFamily="34" charset="0"/>
              </a:rPr>
              <a:t>S. Pai (M.S.)</a:t>
            </a:r>
          </a:p>
          <a:p>
            <a:pPr marL="461792" lvl="1" indent="-234863" eaLnBrk="0" hangingPunct="0">
              <a:lnSpc>
                <a:spcPct val="120000"/>
              </a:lnSpc>
              <a:spcBef>
                <a:spcPct val="20000"/>
              </a:spcBef>
              <a:buFontTx/>
              <a:buChar char="–"/>
            </a:pPr>
            <a:endParaRPr kumimoji="1" lang="en-US" sz="800" b="0" dirty="0">
              <a:latin typeface="+mn-lt"/>
              <a:cs typeface="Arial" pitchFamily="34" charset="0"/>
            </a:endParaRPr>
          </a:p>
        </p:txBody>
      </p:sp>
      <p:sp>
        <p:nvSpPr>
          <p:cNvPr id="28" name="Rectangle 3"/>
          <p:cNvSpPr>
            <a:spLocks noChangeArrowheads="1"/>
          </p:cNvSpPr>
          <p:nvPr/>
        </p:nvSpPr>
        <p:spPr bwMode="auto">
          <a:xfrm>
            <a:off x="1426192" y="544978"/>
            <a:ext cx="2534655" cy="1312268"/>
          </a:xfrm>
          <a:prstGeom prst="rect">
            <a:avLst/>
          </a:prstGeom>
          <a:noFill/>
          <a:ln w="9525">
            <a:noFill/>
            <a:miter lim="800000"/>
            <a:headEnd/>
            <a:tailEnd/>
          </a:ln>
        </p:spPr>
        <p:txBody>
          <a:bodyPr lIns="92065" tIns="46032" rIns="92065" bIns="46032"/>
          <a:lstStyle/>
          <a:p>
            <a:pPr marL="461792" lvl="1" indent="-234863" eaLnBrk="0" hangingPunct="0">
              <a:lnSpc>
                <a:spcPct val="115000"/>
              </a:lnSpc>
              <a:spcBef>
                <a:spcPct val="20000"/>
              </a:spcBef>
              <a:buFontTx/>
              <a:buChar char="–"/>
            </a:pPr>
            <a:r>
              <a:rPr kumimoji="1" lang="en-US" sz="900" b="0" dirty="0">
                <a:latin typeface="+mj-lt"/>
                <a:cs typeface="Arial" pitchFamily="34" charset="0"/>
              </a:rPr>
              <a:t>J. Hatef (Ph.D.)</a:t>
            </a:r>
          </a:p>
          <a:p>
            <a:pPr marL="461792" lvl="1" indent="-234863" eaLnBrk="0" hangingPunct="0">
              <a:lnSpc>
                <a:spcPct val="115000"/>
              </a:lnSpc>
              <a:spcBef>
                <a:spcPct val="20000"/>
              </a:spcBef>
              <a:buFontTx/>
              <a:buChar char="–"/>
            </a:pPr>
            <a:r>
              <a:rPr kumimoji="1" lang="en-US" sz="900" b="0" dirty="0">
                <a:latin typeface="+mj-lt"/>
                <a:cs typeface="Arial" pitchFamily="34" charset="0"/>
              </a:rPr>
              <a:t>S. Lee (Ph.D.)</a:t>
            </a:r>
          </a:p>
          <a:p>
            <a:pPr marL="461792" lvl="1" indent="-234863" eaLnBrk="0" hangingPunct="0">
              <a:lnSpc>
                <a:spcPct val="115000"/>
              </a:lnSpc>
              <a:spcBef>
                <a:spcPct val="20000"/>
              </a:spcBef>
              <a:buFontTx/>
              <a:buChar char="–"/>
            </a:pPr>
            <a:r>
              <a:rPr kumimoji="1" lang="en-US" sz="900" b="0" dirty="0">
                <a:latin typeface="+mj-lt"/>
                <a:cs typeface="Arial" pitchFamily="34" charset="0"/>
              </a:rPr>
              <a:t>B. Michalowicz (Ph.D.)</a:t>
            </a:r>
          </a:p>
          <a:p>
            <a:pPr marL="461792" lvl="1" indent="-234863" eaLnBrk="0" hangingPunct="0">
              <a:lnSpc>
                <a:spcPct val="115000"/>
              </a:lnSpc>
              <a:spcBef>
                <a:spcPct val="20000"/>
              </a:spcBef>
              <a:buFontTx/>
              <a:buChar char="–"/>
            </a:pPr>
            <a:r>
              <a:rPr kumimoji="1" lang="en-US" sz="900" b="0" dirty="0">
                <a:latin typeface="+mj-lt"/>
                <a:cs typeface="Arial" pitchFamily="34" charset="0"/>
              </a:rPr>
              <a:t>B. Ramesh (Ph.D.)</a:t>
            </a:r>
            <a:endParaRPr kumimoji="1" lang="en-US" sz="900" b="0" dirty="0">
              <a:latin typeface="+mn-lt"/>
              <a:cs typeface="Arial" pitchFamily="34" charset="0"/>
            </a:endParaRPr>
          </a:p>
          <a:p>
            <a:pPr marL="461792" lvl="1" indent="-234863" eaLnBrk="0" hangingPunct="0">
              <a:lnSpc>
                <a:spcPct val="115000"/>
              </a:lnSpc>
              <a:spcBef>
                <a:spcPct val="20000"/>
              </a:spcBef>
              <a:buFontTx/>
              <a:buChar char="–"/>
            </a:pPr>
            <a:r>
              <a:rPr kumimoji="1" lang="en-US" sz="900" b="0" dirty="0">
                <a:latin typeface="+mn-lt"/>
                <a:cs typeface="Arial" pitchFamily="34" charset="0"/>
              </a:rPr>
              <a:t>K. K. Suresh (Ph.D.)</a:t>
            </a:r>
          </a:p>
          <a:p>
            <a:pPr marL="461792" lvl="1" indent="-234863" eaLnBrk="0" hangingPunct="0">
              <a:lnSpc>
                <a:spcPct val="115000"/>
              </a:lnSpc>
              <a:spcBef>
                <a:spcPct val="20000"/>
              </a:spcBef>
              <a:buFontTx/>
              <a:buChar char="–"/>
            </a:pPr>
            <a:r>
              <a:rPr kumimoji="1" lang="en-US" sz="900" b="0" dirty="0">
                <a:latin typeface="+mn-lt"/>
                <a:cs typeface="Arial" pitchFamily="34" charset="0"/>
              </a:rPr>
              <a:t>T. Tran (Ph.D.)</a:t>
            </a:r>
          </a:p>
        </p:txBody>
      </p:sp>
      <p:sp>
        <p:nvSpPr>
          <p:cNvPr id="29" name="Rectangle 3"/>
          <p:cNvSpPr>
            <a:spLocks noChangeArrowheads="1"/>
          </p:cNvSpPr>
          <p:nvPr/>
        </p:nvSpPr>
        <p:spPr bwMode="auto">
          <a:xfrm>
            <a:off x="1279051" y="4412194"/>
            <a:ext cx="1818422" cy="781640"/>
          </a:xfrm>
          <a:prstGeom prst="rect">
            <a:avLst/>
          </a:prstGeom>
          <a:noFill/>
          <a:ln w="9525">
            <a:noFill/>
            <a:miter lim="800000"/>
            <a:headEnd/>
            <a:tailEnd/>
          </a:ln>
        </p:spPr>
        <p:txBody>
          <a:bodyPr lIns="92065" tIns="46032" rIns="92065" bIns="46032"/>
          <a:lstStyle/>
          <a:p>
            <a:pPr marL="461792" lvl="1" indent="-234863" eaLnBrk="0" hangingPunct="0">
              <a:lnSpc>
                <a:spcPct val="115000"/>
              </a:lnSpc>
              <a:spcBef>
                <a:spcPct val="20000"/>
              </a:spcBef>
              <a:buFontTx/>
              <a:buChar char="–"/>
            </a:pPr>
            <a:r>
              <a:rPr kumimoji="1" lang="en-US" sz="800" b="0" dirty="0">
                <a:latin typeface="+mn-lt"/>
                <a:cs typeface="Arial" pitchFamily="34" charset="0"/>
              </a:rPr>
              <a:t>H.-W. Jin</a:t>
            </a:r>
          </a:p>
          <a:p>
            <a:pPr marL="461792" lvl="1" indent="-234863" eaLnBrk="0" hangingPunct="0">
              <a:lnSpc>
                <a:spcPct val="115000"/>
              </a:lnSpc>
              <a:spcBef>
                <a:spcPct val="20000"/>
              </a:spcBef>
              <a:buFontTx/>
              <a:buChar char="–"/>
            </a:pPr>
            <a:r>
              <a:rPr kumimoji="1" lang="en-US" sz="800" b="0" dirty="0">
                <a:latin typeface="+mn-lt"/>
                <a:cs typeface="Arial" pitchFamily="34" charset="0"/>
              </a:rPr>
              <a:t>J. Lin</a:t>
            </a:r>
          </a:p>
          <a:p>
            <a:pPr marL="461792" lvl="1" indent="-234863" eaLnBrk="0" hangingPunct="0">
              <a:lnSpc>
                <a:spcPct val="115000"/>
              </a:lnSpc>
              <a:spcBef>
                <a:spcPct val="20000"/>
              </a:spcBef>
              <a:buFontTx/>
              <a:buChar char="–"/>
            </a:pPr>
            <a:r>
              <a:rPr kumimoji="1" lang="en-US" sz="800" b="0" dirty="0">
                <a:latin typeface="+mn-lt"/>
                <a:cs typeface="Arial" pitchFamily="34" charset="0"/>
              </a:rPr>
              <a:t>M. Luo </a:t>
            </a:r>
          </a:p>
        </p:txBody>
      </p:sp>
      <p:sp>
        <p:nvSpPr>
          <p:cNvPr id="32" name="Rectangle 3"/>
          <p:cNvSpPr>
            <a:spLocks noChangeArrowheads="1"/>
          </p:cNvSpPr>
          <p:nvPr/>
        </p:nvSpPr>
        <p:spPr bwMode="auto">
          <a:xfrm>
            <a:off x="7230989" y="2955436"/>
            <a:ext cx="1817955" cy="1181769"/>
          </a:xfrm>
          <a:prstGeom prst="rect">
            <a:avLst/>
          </a:prstGeom>
          <a:noFill/>
          <a:ln w="9525">
            <a:noFill/>
            <a:miter lim="800000"/>
            <a:headEnd/>
            <a:tailEnd/>
          </a:ln>
        </p:spPr>
        <p:txBody>
          <a:bodyPr lIns="92065" tIns="46032" rIns="92065" bIns="46032"/>
          <a:lstStyle/>
          <a:p>
            <a:pPr marL="461792" lvl="1" indent="-461792" eaLnBrk="0" hangingPunct="0">
              <a:lnSpc>
                <a:spcPct val="115000"/>
              </a:lnSpc>
              <a:spcBef>
                <a:spcPct val="20000"/>
              </a:spcBef>
            </a:pPr>
            <a:r>
              <a:rPr kumimoji="1" lang="en-US" sz="1000" i="1" dirty="0">
                <a:latin typeface="Calibri" panose="020F0502020204030204" pitchFamily="34" charset="0"/>
                <a:cs typeface="Calibri" panose="020F0502020204030204" pitchFamily="34" charset="0"/>
              </a:rPr>
              <a:t>Past Senior Research Associate</a:t>
            </a:r>
          </a:p>
          <a:p>
            <a:pPr marL="461792" lvl="1" indent="-234863" eaLnBrk="0" hangingPunct="0">
              <a:lnSpc>
                <a:spcPct val="115000"/>
              </a:lnSpc>
              <a:spcBef>
                <a:spcPct val="20000"/>
              </a:spcBef>
              <a:buFontTx/>
              <a:buChar char="–"/>
            </a:pPr>
            <a:r>
              <a:rPr kumimoji="1" lang="en-US" sz="900" b="0" dirty="0">
                <a:latin typeface="Calibri" panose="020F0502020204030204" pitchFamily="34" charset="0"/>
                <a:cs typeface="Calibri" panose="020F0502020204030204" pitchFamily="34" charset="0"/>
              </a:rPr>
              <a:t>J. Hashmi</a:t>
            </a:r>
          </a:p>
          <a:p>
            <a:pPr marL="461792" lvl="1" indent="-461792" eaLnBrk="0" hangingPunct="0">
              <a:lnSpc>
                <a:spcPct val="115000"/>
              </a:lnSpc>
              <a:spcBef>
                <a:spcPct val="20000"/>
              </a:spcBef>
            </a:pPr>
            <a:r>
              <a:rPr kumimoji="1" lang="en-US" sz="1000" i="1" dirty="0">
                <a:latin typeface="+mn-lt"/>
                <a:cs typeface="Arial" pitchFamily="34" charset="0"/>
              </a:rPr>
              <a:t>Past Programmers</a:t>
            </a:r>
          </a:p>
          <a:p>
            <a:pPr marL="461792" lvl="1" indent="-234863" eaLnBrk="0" hangingPunct="0">
              <a:lnSpc>
                <a:spcPct val="115000"/>
              </a:lnSpc>
              <a:spcBef>
                <a:spcPct val="20000"/>
              </a:spcBef>
              <a:buFontTx/>
              <a:buChar char="–"/>
            </a:pPr>
            <a:r>
              <a:rPr kumimoji="1" lang="en-US" sz="900" b="0" dirty="0">
                <a:latin typeface="+mn-lt"/>
                <a:cs typeface="Arial" pitchFamily="34" charset="0"/>
              </a:rPr>
              <a:t>A. Reifsteck</a:t>
            </a:r>
          </a:p>
          <a:p>
            <a:pPr marL="461792" lvl="1" indent="-234863" eaLnBrk="0" hangingPunct="0">
              <a:lnSpc>
                <a:spcPct val="115000"/>
              </a:lnSpc>
              <a:spcBef>
                <a:spcPct val="20000"/>
              </a:spcBef>
              <a:buFontTx/>
              <a:buChar char="–"/>
            </a:pPr>
            <a:r>
              <a:rPr kumimoji="1" lang="en-US" sz="900" b="0" dirty="0">
                <a:latin typeface="+mn-lt"/>
                <a:cs typeface="Arial" pitchFamily="34" charset="0"/>
              </a:rPr>
              <a:t>D. Bureddy</a:t>
            </a:r>
          </a:p>
          <a:p>
            <a:pPr marL="461792" lvl="1" indent="-234863" eaLnBrk="0" hangingPunct="0">
              <a:lnSpc>
                <a:spcPct val="115000"/>
              </a:lnSpc>
              <a:spcBef>
                <a:spcPct val="20000"/>
              </a:spcBef>
              <a:buFontTx/>
              <a:buChar char="–"/>
            </a:pPr>
            <a:r>
              <a:rPr kumimoji="1" lang="en-US" sz="900" b="0" dirty="0">
                <a:latin typeface="+mn-lt"/>
                <a:cs typeface="Arial" pitchFamily="34" charset="0"/>
              </a:rPr>
              <a:t>J. Perkins</a:t>
            </a:r>
          </a:p>
          <a:p>
            <a:pPr marL="461792" lvl="1" indent="-234863" eaLnBrk="0" hangingPunct="0">
              <a:lnSpc>
                <a:spcPct val="115000"/>
              </a:lnSpc>
              <a:spcBef>
                <a:spcPct val="20000"/>
              </a:spcBef>
              <a:buFontTx/>
              <a:buChar char="–"/>
            </a:pPr>
            <a:r>
              <a:rPr kumimoji="1" lang="en-US" sz="900" b="0" dirty="0">
                <a:latin typeface="+mn-lt"/>
                <a:cs typeface="Arial" pitchFamily="34" charset="0"/>
              </a:rPr>
              <a:t>B. Seeds</a:t>
            </a:r>
          </a:p>
        </p:txBody>
      </p:sp>
      <p:sp>
        <p:nvSpPr>
          <p:cNvPr id="24" name="Rectangle 3"/>
          <p:cNvSpPr>
            <a:spLocks noChangeArrowheads="1"/>
          </p:cNvSpPr>
          <p:nvPr/>
        </p:nvSpPr>
        <p:spPr bwMode="auto">
          <a:xfrm>
            <a:off x="2145595" y="4412194"/>
            <a:ext cx="1818422" cy="781640"/>
          </a:xfrm>
          <a:prstGeom prst="rect">
            <a:avLst/>
          </a:prstGeom>
          <a:noFill/>
          <a:ln w="9525">
            <a:noFill/>
            <a:miter lim="800000"/>
            <a:headEnd/>
            <a:tailEnd/>
          </a:ln>
        </p:spPr>
        <p:txBody>
          <a:bodyPr lIns="92065" tIns="46032" rIns="92065" bIns="46032"/>
          <a:lstStyle/>
          <a:p>
            <a:pPr marL="461792" lvl="1" indent="-234863" eaLnBrk="0" hangingPunct="0">
              <a:lnSpc>
                <a:spcPct val="115000"/>
              </a:lnSpc>
              <a:spcBef>
                <a:spcPct val="20000"/>
              </a:spcBef>
              <a:buFontTx/>
              <a:buChar char="–"/>
            </a:pPr>
            <a:r>
              <a:rPr kumimoji="1" lang="en-US" sz="800" b="0" dirty="0">
                <a:latin typeface="+mn-lt"/>
                <a:cs typeface="Arial" pitchFamily="34" charset="0"/>
              </a:rPr>
              <a:t>E. Mancini</a:t>
            </a:r>
          </a:p>
          <a:p>
            <a:pPr marL="461792" lvl="1" indent="-234863" eaLnBrk="0" hangingPunct="0">
              <a:lnSpc>
                <a:spcPct val="115000"/>
              </a:lnSpc>
              <a:spcBef>
                <a:spcPct val="20000"/>
              </a:spcBef>
              <a:buFontTx/>
              <a:buChar char="–"/>
            </a:pPr>
            <a:r>
              <a:rPr kumimoji="1" lang="en-US" sz="800" b="0" dirty="0">
                <a:latin typeface="+mn-lt"/>
                <a:cs typeface="Arial" pitchFamily="34" charset="0"/>
              </a:rPr>
              <a:t>K. Manian</a:t>
            </a:r>
          </a:p>
          <a:p>
            <a:pPr marL="461792" lvl="1" indent="-234863" eaLnBrk="0" hangingPunct="0">
              <a:lnSpc>
                <a:spcPct val="115000"/>
              </a:lnSpc>
              <a:spcBef>
                <a:spcPct val="20000"/>
              </a:spcBef>
              <a:buFontTx/>
              <a:buChar char="–"/>
            </a:pPr>
            <a:r>
              <a:rPr kumimoji="1" lang="en-US" sz="800" b="0" dirty="0">
                <a:latin typeface="+mn-lt"/>
                <a:cs typeface="Arial" pitchFamily="34" charset="0"/>
              </a:rPr>
              <a:t>S. Marcarelli</a:t>
            </a:r>
          </a:p>
          <a:p>
            <a:pPr marL="226929" lvl="1" eaLnBrk="0" hangingPunct="0">
              <a:lnSpc>
                <a:spcPct val="115000"/>
              </a:lnSpc>
              <a:spcBef>
                <a:spcPct val="20000"/>
              </a:spcBef>
            </a:pPr>
            <a:endParaRPr kumimoji="1" lang="en-US" sz="800" b="0" dirty="0">
              <a:latin typeface="+mj-lt"/>
              <a:cs typeface="Arial" pitchFamily="34" charset="0"/>
            </a:endParaRPr>
          </a:p>
        </p:txBody>
      </p:sp>
      <p:sp>
        <p:nvSpPr>
          <p:cNvPr id="23" name="Rectangle 3"/>
          <p:cNvSpPr>
            <a:spLocks noChangeArrowheads="1"/>
          </p:cNvSpPr>
          <p:nvPr/>
        </p:nvSpPr>
        <p:spPr bwMode="auto">
          <a:xfrm>
            <a:off x="7230990" y="832644"/>
            <a:ext cx="1817956" cy="936382"/>
          </a:xfrm>
          <a:prstGeom prst="rect">
            <a:avLst/>
          </a:prstGeom>
          <a:noFill/>
          <a:ln w="9525">
            <a:noFill/>
            <a:miter lim="800000"/>
            <a:headEnd/>
            <a:tailEnd/>
          </a:ln>
        </p:spPr>
        <p:txBody>
          <a:bodyPr lIns="92065" tIns="46032" rIns="92065" bIns="46032"/>
          <a:lstStyle/>
          <a:p>
            <a:pPr marL="461792" lvl="1" indent="-461792">
              <a:lnSpc>
                <a:spcPct val="115000"/>
              </a:lnSpc>
              <a:spcBef>
                <a:spcPct val="20000"/>
              </a:spcBef>
            </a:pPr>
            <a:r>
              <a:rPr kumimoji="1" lang="en-US" sz="1000" i="1" dirty="0">
                <a:latin typeface="+mn-lt"/>
                <a:cs typeface="Arial" pitchFamily="34" charset="0"/>
              </a:rPr>
              <a:t>Current Software Engineers</a:t>
            </a:r>
          </a:p>
          <a:p>
            <a:pPr marL="461792" lvl="1" indent="-234863">
              <a:lnSpc>
                <a:spcPct val="115000"/>
              </a:lnSpc>
              <a:spcBef>
                <a:spcPct val="20000"/>
              </a:spcBef>
              <a:buFontTx/>
              <a:buChar char="–"/>
            </a:pPr>
            <a:r>
              <a:rPr kumimoji="1" lang="en-US" sz="900" b="0" dirty="0">
                <a:latin typeface="+mn-lt"/>
                <a:cs typeface="Arial" pitchFamily="34" charset="0"/>
              </a:rPr>
              <a:t>N. Pavuk</a:t>
            </a:r>
          </a:p>
          <a:p>
            <a:pPr marL="461792" lvl="1" indent="-234863">
              <a:lnSpc>
                <a:spcPct val="115000"/>
              </a:lnSpc>
              <a:spcBef>
                <a:spcPct val="20000"/>
              </a:spcBef>
              <a:buFontTx/>
              <a:buChar char="–"/>
            </a:pPr>
            <a:r>
              <a:rPr kumimoji="1" lang="en-US" sz="900" b="0" dirty="0">
                <a:latin typeface="+mn-lt"/>
                <a:cs typeface="Arial" pitchFamily="34" charset="0"/>
              </a:rPr>
              <a:t>N. Shineman</a:t>
            </a:r>
          </a:p>
          <a:p>
            <a:pPr marL="461792" lvl="1" indent="-234863">
              <a:lnSpc>
                <a:spcPct val="115000"/>
              </a:lnSpc>
              <a:spcBef>
                <a:spcPct val="20000"/>
              </a:spcBef>
              <a:buFontTx/>
              <a:buChar char="–"/>
            </a:pPr>
            <a:r>
              <a:rPr kumimoji="1" lang="en-US" sz="900" b="0" dirty="0">
                <a:latin typeface="Calibri" pitchFamily="34" charset="0"/>
                <a:cs typeface="Arial" pitchFamily="34" charset="0"/>
              </a:rPr>
              <a:t>M. Lieber</a:t>
            </a:r>
          </a:p>
          <a:p>
            <a:pPr marL="461792" lvl="1" indent="-234863">
              <a:lnSpc>
                <a:spcPct val="115000"/>
              </a:lnSpc>
              <a:spcBef>
                <a:spcPct val="20000"/>
              </a:spcBef>
              <a:buFontTx/>
              <a:buChar char="–"/>
            </a:pPr>
            <a:r>
              <a:rPr kumimoji="1" lang="en-US" sz="900" b="0" dirty="0">
                <a:latin typeface="Calibri" pitchFamily="34" charset="0"/>
                <a:cs typeface="Arial" pitchFamily="34" charset="0"/>
              </a:rPr>
              <a:t>A. Guptha</a:t>
            </a:r>
          </a:p>
        </p:txBody>
      </p:sp>
      <p:sp>
        <p:nvSpPr>
          <p:cNvPr id="18" name="Rectangle 3"/>
          <p:cNvSpPr>
            <a:spLocks noChangeArrowheads="1"/>
          </p:cNvSpPr>
          <p:nvPr/>
        </p:nvSpPr>
        <p:spPr bwMode="auto">
          <a:xfrm>
            <a:off x="7230989" y="4315885"/>
            <a:ext cx="1817955" cy="641251"/>
          </a:xfrm>
          <a:prstGeom prst="rect">
            <a:avLst/>
          </a:prstGeom>
          <a:noFill/>
          <a:ln w="9525">
            <a:noFill/>
            <a:miter lim="800000"/>
            <a:headEnd/>
            <a:tailEnd/>
          </a:ln>
        </p:spPr>
        <p:txBody>
          <a:bodyPr lIns="92065" tIns="46032" rIns="92065" bIns="46032"/>
          <a:lstStyle/>
          <a:p>
            <a:pPr marL="461792" lvl="1" indent="-461792" eaLnBrk="0" hangingPunct="0">
              <a:lnSpc>
                <a:spcPct val="115000"/>
              </a:lnSpc>
              <a:spcBef>
                <a:spcPct val="20000"/>
              </a:spcBef>
            </a:pPr>
            <a:r>
              <a:rPr kumimoji="1" lang="en-US" sz="1000" i="1" dirty="0">
                <a:latin typeface="+mn-lt"/>
                <a:cs typeface="Arial" pitchFamily="34" charset="0"/>
              </a:rPr>
              <a:t>Past Research Specialist</a:t>
            </a:r>
          </a:p>
          <a:p>
            <a:pPr marL="461792" lvl="1" indent="-234863" eaLnBrk="0" hangingPunct="0">
              <a:lnSpc>
                <a:spcPct val="115000"/>
              </a:lnSpc>
              <a:spcBef>
                <a:spcPct val="20000"/>
              </a:spcBef>
              <a:buFontTx/>
              <a:buChar char="–"/>
            </a:pPr>
            <a:r>
              <a:rPr kumimoji="1" lang="en-US" sz="900" b="0" dirty="0">
                <a:latin typeface="+mn-lt"/>
                <a:cs typeface="Arial" pitchFamily="34" charset="0"/>
              </a:rPr>
              <a:t>M. Arnold</a:t>
            </a:r>
          </a:p>
          <a:p>
            <a:pPr marL="461792" lvl="1" indent="-234863" eaLnBrk="0" hangingPunct="0">
              <a:lnSpc>
                <a:spcPct val="115000"/>
              </a:lnSpc>
              <a:spcBef>
                <a:spcPct val="20000"/>
              </a:spcBef>
              <a:buFontTx/>
              <a:buChar char="–"/>
            </a:pPr>
            <a:r>
              <a:rPr kumimoji="1" lang="en-US" sz="900" b="0" dirty="0">
                <a:latin typeface="+mn-lt"/>
                <a:cs typeface="Arial" pitchFamily="34" charset="0"/>
              </a:rPr>
              <a:t>J. Smith</a:t>
            </a:r>
          </a:p>
        </p:txBody>
      </p:sp>
      <p:sp>
        <p:nvSpPr>
          <p:cNvPr id="30" name="Rectangle 3">
            <a:extLst>
              <a:ext uri="{FF2B5EF4-FFF2-40B4-BE49-F238E27FC236}">
                <a16:creationId xmlns:a16="http://schemas.microsoft.com/office/drawing/2014/main" id="{4B61459D-59EB-4562-B80E-542D6197194E}"/>
              </a:ext>
            </a:extLst>
          </p:cNvPr>
          <p:cNvSpPr>
            <a:spLocks noChangeArrowheads="1"/>
          </p:cNvSpPr>
          <p:nvPr/>
        </p:nvSpPr>
        <p:spPr bwMode="auto">
          <a:xfrm>
            <a:off x="2831028" y="542910"/>
            <a:ext cx="1622590" cy="1214917"/>
          </a:xfrm>
          <a:prstGeom prst="rect">
            <a:avLst/>
          </a:prstGeom>
          <a:noFill/>
          <a:ln w="9525">
            <a:noFill/>
            <a:miter lim="800000"/>
            <a:headEnd/>
            <a:tailEnd/>
          </a:ln>
        </p:spPr>
        <p:txBody>
          <a:bodyPr lIns="92065" tIns="46032" rIns="92065" bIns="46032"/>
          <a:lstStyle/>
          <a:p>
            <a:pPr marL="461792" lvl="1" indent="-234863" eaLnBrk="0" hangingPunct="0">
              <a:lnSpc>
                <a:spcPct val="115000"/>
              </a:lnSpc>
              <a:spcBef>
                <a:spcPct val="20000"/>
              </a:spcBef>
              <a:buFontTx/>
              <a:buChar char="–"/>
            </a:pPr>
            <a:r>
              <a:rPr kumimoji="1" lang="en-US" sz="900" b="0" dirty="0">
                <a:latin typeface="+mn-lt"/>
                <a:cs typeface="Arial" pitchFamily="34" charset="0"/>
              </a:rPr>
              <a:t>A. Potlapally (Ph.D.)</a:t>
            </a:r>
          </a:p>
          <a:p>
            <a:pPr marL="461792" lvl="1" indent="-234863" eaLnBrk="0" hangingPunct="0">
              <a:lnSpc>
                <a:spcPct val="115000"/>
              </a:lnSpc>
              <a:spcBef>
                <a:spcPct val="20000"/>
              </a:spcBef>
              <a:buFontTx/>
              <a:buChar char="–"/>
            </a:pPr>
            <a:r>
              <a:rPr kumimoji="1" lang="en-US" sz="900" b="0" dirty="0">
                <a:latin typeface="+mn-lt"/>
                <a:cs typeface="Arial" pitchFamily="34" charset="0"/>
              </a:rPr>
              <a:t>S. Xu (Ph.D.) </a:t>
            </a:r>
          </a:p>
          <a:p>
            <a:pPr marL="461792" lvl="1" indent="-234863" eaLnBrk="0" hangingPunct="0">
              <a:lnSpc>
                <a:spcPct val="115000"/>
              </a:lnSpc>
              <a:spcBef>
                <a:spcPct val="20000"/>
              </a:spcBef>
              <a:buFontTx/>
              <a:buChar char="–"/>
            </a:pPr>
            <a:r>
              <a:rPr kumimoji="1" lang="en-US" sz="900" b="0" dirty="0">
                <a:latin typeface="Calibri" pitchFamily="34" charset="0"/>
                <a:cs typeface="Arial" pitchFamily="34" charset="0"/>
              </a:rPr>
              <a:t>L. Xu</a:t>
            </a:r>
            <a:r>
              <a:rPr kumimoji="1" lang="en-US" sz="900" b="0" dirty="0">
                <a:latin typeface="+mj-lt"/>
                <a:cs typeface="Arial" pitchFamily="34" charset="0"/>
              </a:rPr>
              <a:t> (Ph.D.)</a:t>
            </a:r>
          </a:p>
          <a:p>
            <a:pPr marL="461792" lvl="1" indent="-234863" eaLnBrk="0" hangingPunct="0">
              <a:lnSpc>
                <a:spcPct val="115000"/>
              </a:lnSpc>
              <a:spcBef>
                <a:spcPct val="20000"/>
              </a:spcBef>
              <a:buFontTx/>
              <a:buChar char="–"/>
            </a:pPr>
            <a:r>
              <a:rPr kumimoji="1" lang="en-US" sz="900" b="0" dirty="0">
                <a:latin typeface="+mn-lt"/>
                <a:cs typeface="Arial" pitchFamily="34" charset="0"/>
              </a:rPr>
              <a:t>G. Kuncham (Ph.D.) </a:t>
            </a:r>
          </a:p>
          <a:p>
            <a:pPr marL="461792" lvl="1" indent="-234863" eaLnBrk="0" hangingPunct="0">
              <a:lnSpc>
                <a:spcPct val="115000"/>
              </a:lnSpc>
              <a:spcBef>
                <a:spcPct val="20000"/>
              </a:spcBef>
              <a:buFontTx/>
              <a:buChar char="–"/>
            </a:pPr>
            <a:r>
              <a:rPr kumimoji="1" lang="en-US" sz="900" b="0" dirty="0">
                <a:latin typeface="+mj-lt"/>
                <a:cs typeface="Arial" pitchFamily="34" charset="0"/>
              </a:rPr>
              <a:t>J. Yao (P.hD.)</a:t>
            </a:r>
          </a:p>
          <a:p>
            <a:pPr marL="461792" lvl="1" indent="-234863" eaLnBrk="0" hangingPunct="0">
              <a:lnSpc>
                <a:spcPct val="115000"/>
              </a:lnSpc>
              <a:spcBef>
                <a:spcPct val="20000"/>
              </a:spcBef>
              <a:buFontTx/>
              <a:buChar char="–"/>
            </a:pPr>
            <a:r>
              <a:rPr kumimoji="1" lang="en-US" sz="900" b="0" dirty="0">
                <a:latin typeface="+mn-lt"/>
                <a:cs typeface="Arial" pitchFamily="34" charset="0"/>
              </a:rPr>
              <a:t>J. Jani (M.S.)</a:t>
            </a:r>
          </a:p>
        </p:txBody>
      </p:sp>
      <p:sp>
        <p:nvSpPr>
          <p:cNvPr id="34" name="Rectangle 3">
            <a:extLst>
              <a:ext uri="{FF2B5EF4-FFF2-40B4-BE49-F238E27FC236}">
                <a16:creationId xmlns:a16="http://schemas.microsoft.com/office/drawing/2014/main" id="{0CCC78B5-7ABB-4878-8A8E-C76CA3300CB2}"/>
              </a:ext>
            </a:extLst>
          </p:cNvPr>
          <p:cNvSpPr>
            <a:spLocks noChangeArrowheads="1"/>
          </p:cNvSpPr>
          <p:nvPr/>
        </p:nvSpPr>
        <p:spPr bwMode="auto">
          <a:xfrm>
            <a:off x="3225981" y="4405402"/>
            <a:ext cx="1534885" cy="566534"/>
          </a:xfrm>
          <a:prstGeom prst="rect">
            <a:avLst/>
          </a:prstGeom>
          <a:noFill/>
          <a:ln w="9525">
            <a:noFill/>
            <a:miter lim="800000"/>
            <a:headEnd/>
            <a:tailEnd/>
          </a:ln>
        </p:spPr>
        <p:txBody>
          <a:bodyPr lIns="92065" tIns="46032" rIns="92065" bIns="46032"/>
          <a:lstStyle/>
          <a:p>
            <a:pPr marL="461792" lvl="1" indent="-234863" eaLnBrk="0" hangingPunct="0">
              <a:lnSpc>
                <a:spcPct val="115000"/>
              </a:lnSpc>
              <a:spcBef>
                <a:spcPct val="20000"/>
              </a:spcBef>
              <a:buFontTx/>
              <a:buChar char="–"/>
            </a:pPr>
            <a:r>
              <a:rPr kumimoji="1" lang="en-US" sz="800" b="0" dirty="0">
                <a:latin typeface="+mn-lt"/>
                <a:cs typeface="Arial" pitchFamily="34" charset="0"/>
              </a:rPr>
              <a:t>A. Ruhela</a:t>
            </a:r>
          </a:p>
          <a:p>
            <a:pPr marL="461792" lvl="1" indent="-234863" eaLnBrk="0" hangingPunct="0">
              <a:lnSpc>
                <a:spcPct val="115000"/>
              </a:lnSpc>
              <a:spcBef>
                <a:spcPct val="20000"/>
              </a:spcBef>
              <a:buFontTx/>
              <a:buChar char="–"/>
            </a:pPr>
            <a:r>
              <a:rPr kumimoji="1" lang="en-US" sz="800" b="0" dirty="0">
                <a:latin typeface="+mn-lt"/>
                <a:cs typeface="Arial" pitchFamily="34" charset="0"/>
              </a:rPr>
              <a:t>J. Vienne</a:t>
            </a:r>
          </a:p>
          <a:p>
            <a:pPr marL="461792" lvl="1" indent="-234863" eaLnBrk="0" hangingPunct="0">
              <a:lnSpc>
                <a:spcPct val="115000"/>
              </a:lnSpc>
              <a:spcBef>
                <a:spcPct val="20000"/>
              </a:spcBef>
              <a:buFontTx/>
              <a:buChar char="–"/>
            </a:pPr>
            <a:r>
              <a:rPr kumimoji="1" lang="en-US" sz="800" b="0" dirty="0">
                <a:latin typeface="+mn-lt"/>
                <a:cs typeface="Arial" pitchFamily="34" charset="0"/>
              </a:rPr>
              <a:t>H. Wang</a:t>
            </a:r>
          </a:p>
        </p:txBody>
      </p:sp>
      <p:sp>
        <p:nvSpPr>
          <p:cNvPr id="35" name="Rectangle 3">
            <a:extLst>
              <a:ext uri="{FF2B5EF4-FFF2-40B4-BE49-F238E27FC236}">
                <a16:creationId xmlns:a16="http://schemas.microsoft.com/office/drawing/2014/main" id="{CFF86054-9619-4698-B521-6B534463C650}"/>
              </a:ext>
            </a:extLst>
          </p:cNvPr>
          <p:cNvSpPr>
            <a:spLocks noChangeArrowheads="1"/>
          </p:cNvSpPr>
          <p:nvPr/>
        </p:nvSpPr>
        <p:spPr bwMode="auto">
          <a:xfrm>
            <a:off x="5476959" y="774330"/>
            <a:ext cx="1657063" cy="456469"/>
          </a:xfrm>
          <a:prstGeom prst="rect">
            <a:avLst/>
          </a:prstGeom>
          <a:noFill/>
          <a:ln w="9525">
            <a:noFill/>
            <a:miter lim="800000"/>
            <a:headEnd/>
            <a:tailEnd/>
          </a:ln>
        </p:spPr>
        <p:txBody>
          <a:bodyPr lIns="92065" tIns="46032" rIns="92065" bIns="46032"/>
          <a:lstStyle/>
          <a:p>
            <a:pPr marL="461816" lvl="1" indent="-461816" eaLnBrk="0" hangingPunct="0">
              <a:lnSpc>
                <a:spcPct val="115000"/>
              </a:lnSpc>
              <a:spcBef>
                <a:spcPct val="20000"/>
              </a:spcBef>
            </a:pPr>
            <a:r>
              <a:rPr kumimoji="1" lang="en-US" sz="1000" i="1" dirty="0">
                <a:latin typeface="+mn-lt"/>
                <a:cs typeface="Arial" pitchFamily="34" charset="0"/>
              </a:rPr>
              <a:t>Current Research Specialist</a:t>
            </a:r>
          </a:p>
          <a:p>
            <a:pPr marL="461816" lvl="1" indent="-234875" eaLnBrk="0" hangingPunct="0">
              <a:lnSpc>
                <a:spcPct val="115000"/>
              </a:lnSpc>
              <a:spcBef>
                <a:spcPct val="20000"/>
              </a:spcBef>
              <a:buFontTx/>
              <a:buChar char="–"/>
            </a:pPr>
            <a:r>
              <a:rPr kumimoji="1" lang="en-US" sz="900" b="0" dirty="0">
                <a:latin typeface="+mn-lt"/>
                <a:cs typeface="Arial" pitchFamily="34" charset="0"/>
              </a:rPr>
              <a:t>R. Motlagh</a:t>
            </a:r>
          </a:p>
          <a:p>
            <a:pPr marL="226940" lvl="1" eaLnBrk="0" hangingPunct="0">
              <a:lnSpc>
                <a:spcPct val="115000"/>
              </a:lnSpc>
              <a:spcBef>
                <a:spcPct val="20000"/>
              </a:spcBef>
            </a:pPr>
            <a:endParaRPr kumimoji="1" lang="en-US" sz="900" b="0" dirty="0">
              <a:latin typeface="+mn-lt"/>
              <a:cs typeface="Arial" pitchFamily="34" charset="0"/>
            </a:endParaRPr>
          </a:p>
        </p:txBody>
      </p:sp>
      <p:sp>
        <p:nvSpPr>
          <p:cNvPr id="36" name="Rectangle 3">
            <a:extLst>
              <a:ext uri="{FF2B5EF4-FFF2-40B4-BE49-F238E27FC236}">
                <a16:creationId xmlns:a16="http://schemas.microsoft.com/office/drawing/2014/main" id="{F3CFCB39-3556-4245-858B-C6C757F891F1}"/>
              </a:ext>
            </a:extLst>
          </p:cNvPr>
          <p:cNvSpPr>
            <a:spLocks noChangeArrowheads="1"/>
          </p:cNvSpPr>
          <p:nvPr/>
        </p:nvSpPr>
        <p:spPr bwMode="auto">
          <a:xfrm>
            <a:off x="7198028" y="469099"/>
            <a:ext cx="1817955" cy="430406"/>
          </a:xfrm>
          <a:prstGeom prst="rect">
            <a:avLst/>
          </a:prstGeom>
          <a:noFill/>
          <a:ln w="9525">
            <a:noFill/>
            <a:miter lim="800000"/>
            <a:headEnd/>
            <a:tailEnd/>
          </a:ln>
        </p:spPr>
        <p:txBody>
          <a:bodyPr lIns="92065" tIns="46032" rIns="92065" bIns="46032"/>
          <a:lstStyle/>
          <a:p>
            <a:pPr marL="461792" lvl="1" indent="-461792" eaLnBrk="0" hangingPunct="0">
              <a:lnSpc>
                <a:spcPct val="115000"/>
              </a:lnSpc>
              <a:spcBef>
                <a:spcPct val="20000"/>
              </a:spcBef>
            </a:pPr>
            <a:r>
              <a:rPr kumimoji="1" lang="en-US" sz="1000" i="1" dirty="0">
                <a:latin typeface="+mn-lt"/>
                <a:cs typeface="Arial" pitchFamily="34" charset="0"/>
              </a:rPr>
              <a:t>Current Faculty</a:t>
            </a:r>
            <a:endParaRPr kumimoji="1" lang="en-US" sz="900" b="0" dirty="0">
              <a:latin typeface="Calibri" pitchFamily="34" charset="0"/>
              <a:cs typeface="Arial" pitchFamily="34" charset="0"/>
            </a:endParaRPr>
          </a:p>
          <a:p>
            <a:pPr marL="461792" lvl="1" indent="-234863" eaLnBrk="0" hangingPunct="0">
              <a:lnSpc>
                <a:spcPct val="115000"/>
              </a:lnSpc>
              <a:spcBef>
                <a:spcPct val="20000"/>
              </a:spcBef>
              <a:buFontTx/>
              <a:buChar char="–"/>
            </a:pPr>
            <a:r>
              <a:rPr kumimoji="1" lang="en-US" sz="900" b="0" dirty="0">
                <a:latin typeface="Calibri" pitchFamily="34" charset="0"/>
                <a:cs typeface="Arial" pitchFamily="34" charset="0"/>
              </a:rPr>
              <a:t>H. Subramoni</a:t>
            </a:r>
          </a:p>
        </p:txBody>
      </p:sp>
      <p:sp>
        <p:nvSpPr>
          <p:cNvPr id="37" name="Rectangle 3">
            <a:extLst>
              <a:ext uri="{FF2B5EF4-FFF2-40B4-BE49-F238E27FC236}">
                <a16:creationId xmlns:a16="http://schemas.microsoft.com/office/drawing/2014/main" id="{20C5FEF6-FFCA-4221-9509-604C143BC1A5}"/>
              </a:ext>
            </a:extLst>
          </p:cNvPr>
          <p:cNvSpPr>
            <a:spLocks noChangeArrowheads="1"/>
          </p:cNvSpPr>
          <p:nvPr/>
        </p:nvSpPr>
        <p:spPr bwMode="auto">
          <a:xfrm>
            <a:off x="3975983" y="537835"/>
            <a:ext cx="1622590" cy="1031948"/>
          </a:xfrm>
          <a:prstGeom prst="rect">
            <a:avLst/>
          </a:prstGeom>
          <a:noFill/>
          <a:ln w="9525">
            <a:noFill/>
            <a:miter lim="800000"/>
            <a:headEnd/>
            <a:tailEnd/>
          </a:ln>
        </p:spPr>
        <p:txBody>
          <a:bodyPr lIns="92065" tIns="46032" rIns="92065" bIns="46032"/>
          <a:lstStyle/>
          <a:p>
            <a:pPr marL="226929" lvl="1" eaLnBrk="0" hangingPunct="0">
              <a:lnSpc>
                <a:spcPct val="115000"/>
              </a:lnSpc>
              <a:spcBef>
                <a:spcPct val="20000"/>
              </a:spcBef>
            </a:pPr>
            <a:endParaRPr kumimoji="1" lang="en-US" sz="900" b="0" dirty="0">
              <a:latin typeface="+mn-lt"/>
              <a:cs typeface="Arial" pitchFamily="34" charset="0"/>
            </a:endParaRPr>
          </a:p>
        </p:txBody>
      </p:sp>
      <p:sp>
        <p:nvSpPr>
          <p:cNvPr id="2" name="Rectangle 3">
            <a:extLst>
              <a:ext uri="{FF2B5EF4-FFF2-40B4-BE49-F238E27FC236}">
                <a16:creationId xmlns:a16="http://schemas.microsoft.com/office/drawing/2014/main" id="{5A44421C-CF6B-6B73-C03D-C2E53C0E89BE}"/>
              </a:ext>
            </a:extLst>
          </p:cNvPr>
          <p:cNvSpPr>
            <a:spLocks noChangeArrowheads="1"/>
          </p:cNvSpPr>
          <p:nvPr/>
        </p:nvSpPr>
        <p:spPr bwMode="auto">
          <a:xfrm>
            <a:off x="4109013" y="535412"/>
            <a:ext cx="1622590" cy="1214917"/>
          </a:xfrm>
          <a:prstGeom prst="rect">
            <a:avLst/>
          </a:prstGeom>
          <a:noFill/>
          <a:ln w="9525">
            <a:noFill/>
            <a:miter lim="800000"/>
            <a:headEnd/>
            <a:tailEnd/>
          </a:ln>
        </p:spPr>
        <p:txBody>
          <a:bodyPr lIns="92065" tIns="46032" rIns="92065" bIns="46032"/>
          <a:lstStyle/>
          <a:p>
            <a:pPr marL="461792" lvl="1" indent="-234863" eaLnBrk="0" hangingPunct="0">
              <a:lnSpc>
                <a:spcPct val="115000"/>
              </a:lnSpc>
              <a:spcBef>
                <a:spcPct val="20000"/>
              </a:spcBef>
              <a:buFontTx/>
              <a:buChar char="–"/>
            </a:pPr>
            <a:r>
              <a:rPr kumimoji="1" lang="en-US" sz="900" b="0" dirty="0">
                <a:latin typeface="+mn-lt"/>
                <a:cs typeface="Arial" pitchFamily="34" charset="0"/>
              </a:rPr>
              <a:t>J. Queiser (M.S.)</a:t>
            </a:r>
          </a:p>
        </p:txBody>
      </p:sp>
      <p:sp>
        <p:nvSpPr>
          <p:cNvPr id="5" name="Rectangle 4">
            <a:extLst>
              <a:ext uri="{FF2B5EF4-FFF2-40B4-BE49-F238E27FC236}">
                <a16:creationId xmlns:a16="http://schemas.microsoft.com/office/drawing/2014/main" id="{E8BA00BC-1CC5-97DF-4A97-67923BCB8BD0}"/>
              </a:ext>
            </a:extLst>
          </p:cNvPr>
          <p:cNvSpPr>
            <a:spLocks noChangeArrowheads="1"/>
          </p:cNvSpPr>
          <p:nvPr/>
        </p:nvSpPr>
        <p:spPr bwMode="auto">
          <a:xfrm>
            <a:off x="5776811" y="1658197"/>
            <a:ext cx="1552615" cy="2070876"/>
          </a:xfrm>
          <a:prstGeom prst="rect">
            <a:avLst/>
          </a:prstGeom>
          <a:noFill/>
          <a:ln w="9525">
            <a:noFill/>
            <a:miter lim="800000"/>
            <a:headEnd/>
            <a:tailEnd/>
          </a:ln>
        </p:spPr>
        <p:txBody>
          <a:bodyPr lIns="92065" tIns="46032" rIns="92065" bIns="46032"/>
          <a:lstStyle/>
          <a:p>
            <a:pPr marL="461792" lvl="1" indent="-234863" eaLnBrk="0" hangingPunct="0">
              <a:lnSpc>
                <a:spcPct val="120000"/>
              </a:lnSpc>
              <a:spcBef>
                <a:spcPct val="20000"/>
              </a:spcBef>
              <a:buFontTx/>
              <a:buChar char="–"/>
            </a:pPr>
            <a:r>
              <a:rPr kumimoji="1" lang="en-US" sz="800" b="0" dirty="0">
                <a:latin typeface="+mn-lt"/>
                <a:cs typeface="Arial" pitchFamily="34" charset="0"/>
              </a:rPr>
              <a:t>J. Wu (Ph.D.)</a:t>
            </a:r>
          </a:p>
          <a:p>
            <a:pPr marL="461792" lvl="1" indent="-234863" eaLnBrk="0" hangingPunct="0">
              <a:lnSpc>
                <a:spcPct val="120000"/>
              </a:lnSpc>
              <a:spcBef>
                <a:spcPct val="20000"/>
              </a:spcBef>
              <a:buFontTx/>
              <a:buChar char="–"/>
            </a:pPr>
            <a:r>
              <a:rPr kumimoji="1" lang="en-US" sz="800" b="0" dirty="0">
                <a:latin typeface="+mn-lt"/>
                <a:cs typeface="Arial" pitchFamily="34" charset="0"/>
              </a:rPr>
              <a:t>W. Yu (Ph.D.)</a:t>
            </a:r>
          </a:p>
          <a:p>
            <a:pPr marL="461792" lvl="1" indent="-234863" eaLnBrk="0" hangingPunct="0">
              <a:lnSpc>
                <a:spcPct val="120000"/>
              </a:lnSpc>
              <a:spcBef>
                <a:spcPct val="20000"/>
              </a:spcBef>
              <a:buFontTx/>
              <a:buChar char="–"/>
            </a:pPr>
            <a:r>
              <a:rPr kumimoji="1" lang="en-US" sz="800" b="0" dirty="0">
                <a:latin typeface="+mn-lt"/>
                <a:cs typeface="Arial" pitchFamily="34" charset="0"/>
              </a:rPr>
              <a:t>J. Zhang (Ph.D.)</a:t>
            </a:r>
          </a:p>
          <a:p>
            <a:pPr marL="461792" lvl="1" indent="-234863" eaLnBrk="0" hangingPunct="0">
              <a:lnSpc>
                <a:spcPct val="120000"/>
              </a:lnSpc>
              <a:spcBef>
                <a:spcPct val="20000"/>
              </a:spcBef>
              <a:buFontTx/>
              <a:buChar char="–"/>
            </a:pPr>
            <a:r>
              <a:rPr kumimoji="1" lang="en-US" sz="825" b="0" dirty="0">
                <a:latin typeface="+mj-lt"/>
                <a:cs typeface="Arial" pitchFamily="34" charset="0"/>
              </a:rPr>
              <a:t>Q. Zhou (Ph.D.)</a:t>
            </a:r>
          </a:p>
        </p:txBody>
      </p:sp>
    </p:spTree>
    <p:extLst>
      <p:ext uri="{BB962C8B-B14F-4D97-AF65-F5344CB8AC3E}">
        <p14:creationId xmlns:p14="http://schemas.microsoft.com/office/powerpoint/2010/main" val="162276678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3"/>
          <p:cNvSpPr>
            <a:spLocks noChangeArrowheads="1"/>
          </p:cNvSpPr>
          <p:nvPr/>
        </p:nvSpPr>
        <p:spPr bwMode="auto">
          <a:xfrm>
            <a:off x="24442" y="314414"/>
            <a:ext cx="1817954" cy="1262947"/>
          </a:xfrm>
          <a:prstGeom prst="rect">
            <a:avLst/>
          </a:prstGeom>
          <a:noFill/>
          <a:ln w="9525">
            <a:noFill/>
            <a:miter lim="800000"/>
            <a:headEnd/>
            <a:tailEnd/>
          </a:ln>
        </p:spPr>
        <p:txBody>
          <a:bodyPr lIns="92065" tIns="46032" rIns="92065" bIns="46032"/>
          <a:lstStyle/>
          <a:p>
            <a:pPr marL="342782" indent="-342782" eaLnBrk="0" hangingPunct="0">
              <a:lnSpc>
                <a:spcPct val="115000"/>
              </a:lnSpc>
              <a:spcBef>
                <a:spcPct val="20000"/>
              </a:spcBef>
            </a:pPr>
            <a:r>
              <a:rPr kumimoji="1" lang="en-US" sz="800" i="1" dirty="0">
                <a:latin typeface="+mn-lt"/>
                <a:cs typeface="Arial" pitchFamily="34" charset="0"/>
              </a:rPr>
              <a:t>Current Faculty</a:t>
            </a:r>
          </a:p>
          <a:p>
            <a:pPr marL="4626" indent="-91440" eaLnBrk="0" hangingPunct="0">
              <a:lnSpc>
                <a:spcPct val="115000"/>
              </a:lnSpc>
              <a:spcBef>
                <a:spcPct val="20000"/>
              </a:spcBef>
              <a:buFontTx/>
              <a:buChar char="–"/>
            </a:pPr>
            <a:r>
              <a:rPr kumimoji="1" lang="en-US" sz="800" b="0" dirty="0">
                <a:latin typeface="+mn-lt"/>
                <a:cs typeface="Arial" pitchFamily="34" charset="0"/>
              </a:rPr>
              <a:t>E. Ayday, CWRU</a:t>
            </a:r>
          </a:p>
          <a:p>
            <a:pPr marL="4626" indent="-91440" eaLnBrk="0" hangingPunct="0">
              <a:lnSpc>
                <a:spcPct val="115000"/>
              </a:lnSpc>
              <a:spcBef>
                <a:spcPct val="20000"/>
              </a:spcBef>
              <a:buFontTx/>
              <a:buChar char="–"/>
            </a:pPr>
            <a:r>
              <a:rPr kumimoji="1" lang="en-US" sz="800" b="0" dirty="0">
                <a:latin typeface="+mn-lt"/>
                <a:cs typeface="Arial" pitchFamily="34" charset="0"/>
              </a:rPr>
              <a:t>V. Chaudhary, CWRU</a:t>
            </a:r>
          </a:p>
          <a:p>
            <a:pPr marL="4626" indent="-91440" eaLnBrk="0" hangingPunct="0">
              <a:lnSpc>
                <a:spcPct val="115000"/>
              </a:lnSpc>
              <a:spcBef>
                <a:spcPct val="20000"/>
              </a:spcBef>
              <a:buFontTx/>
              <a:buChar char="–"/>
            </a:pPr>
            <a:r>
              <a:rPr kumimoji="1" lang="en-US" sz="800" b="0" dirty="0">
                <a:latin typeface="+mn-lt"/>
                <a:cs typeface="Arial" pitchFamily="34" charset="0"/>
              </a:rPr>
              <a:t>A. Azad, IU</a:t>
            </a:r>
          </a:p>
          <a:p>
            <a:pPr marL="4626" indent="-91440" eaLnBrk="0" hangingPunct="0">
              <a:lnSpc>
                <a:spcPct val="115000"/>
              </a:lnSpc>
              <a:spcBef>
                <a:spcPct val="20000"/>
              </a:spcBef>
              <a:buFontTx/>
              <a:buChar char="–"/>
            </a:pPr>
            <a:r>
              <a:rPr kumimoji="1" lang="en-US" sz="800" b="0" dirty="0">
                <a:latin typeface="+mn-lt"/>
                <a:cs typeface="Arial" pitchFamily="34" charset="0"/>
              </a:rPr>
              <a:t>P. Sharma, IU</a:t>
            </a:r>
          </a:p>
          <a:p>
            <a:pPr marL="4626" indent="-91440" eaLnBrk="0" hangingPunct="0">
              <a:lnSpc>
                <a:spcPct val="115000"/>
              </a:lnSpc>
              <a:spcBef>
                <a:spcPct val="20000"/>
              </a:spcBef>
              <a:buFontTx/>
              <a:buChar char="–"/>
            </a:pPr>
            <a:r>
              <a:rPr kumimoji="1" lang="en-US" sz="800" b="0" dirty="0">
                <a:latin typeface="+mn-lt"/>
                <a:cs typeface="Arial" pitchFamily="34" charset="0"/>
              </a:rPr>
              <a:t>H. Zhang, ISU</a:t>
            </a:r>
          </a:p>
          <a:p>
            <a:pPr marL="4626" indent="-91440" eaLnBrk="0" hangingPunct="0">
              <a:lnSpc>
                <a:spcPct val="115000"/>
              </a:lnSpc>
              <a:spcBef>
                <a:spcPct val="20000"/>
              </a:spcBef>
              <a:buFontTx/>
              <a:buChar char="–"/>
            </a:pPr>
            <a:r>
              <a:rPr kumimoji="1" lang="en-US" sz="800" b="0" dirty="0">
                <a:latin typeface="+mn-lt"/>
                <a:cs typeface="Arial" pitchFamily="34" charset="0"/>
              </a:rPr>
              <a:t>T. Berger-Wolf, OSU</a:t>
            </a:r>
          </a:p>
          <a:p>
            <a:pPr marL="226935" lvl="1" eaLnBrk="0" hangingPunct="0">
              <a:lnSpc>
                <a:spcPct val="115000"/>
              </a:lnSpc>
              <a:spcBef>
                <a:spcPct val="20000"/>
              </a:spcBef>
            </a:pPr>
            <a:endParaRPr kumimoji="1" lang="en-US" sz="900" b="0" dirty="0">
              <a:latin typeface="+mn-lt"/>
              <a:cs typeface="Arial" pitchFamily="34" charset="0"/>
            </a:endParaRPr>
          </a:p>
          <a:p>
            <a:pPr marL="461804" lvl="1" indent="-234869" eaLnBrk="0" hangingPunct="0">
              <a:lnSpc>
                <a:spcPct val="115000"/>
              </a:lnSpc>
              <a:spcBef>
                <a:spcPct val="20000"/>
              </a:spcBef>
              <a:buFontTx/>
              <a:buChar char="–"/>
            </a:pPr>
            <a:endParaRPr kumimoji="1" lang="en-US" sz="900" b="0" dirty="0">
              <a:latin typeface="+mn-lt"/>
              <a:cs typeface="Arial" pitchFamily="34" charset="0"/>
            </a:endParaRPr>
          </a:p>
        </p:txBody>
      </p:sp>
      <p:sp>
        <p:nvSpPr>
          <p:cNvPr id="2" name="Rectangle 3">
            <a:extLst>
              <a:ext uri="{FF2B5EF4-FFF2-40B4-BE49-F238E27FC236}">
                <a16:creationId xmlns:a16="http://schemas.microsoft.com/office/drawing/2014/main" id="{CF6AFD77-8D3A-1505-C3F3-26C69B05B55B}"/>
              </a:ext>
            </a:extLst>
          </p:cNvPr>
          <p:cNvSpPr>
            <a:spLocks noChangeArrowheads="1"/>
          </p:cNvSpPr>
          <p:nvPr/>
        </p:nvSpPr>
        <p:spPr bwMode="auto">
          <a:xfrm>
            <a:off x="1051128" y="315716"/>
            <a:ext cx="1817954" cy="1262947"/>
          </a:xfrm>
          <a:prstGeom prst="rect">
            <a:avLst/>
          </a:prstGeom>
          <a:noFill/>
          <a:ln w="9525">
            <a:noFill/>
            <a:miter lim="800000"/>
            <a:headEnd/>
            <a:tailEnd/>
          </a:ln>
        </p:spPr>
        <p:txBody>
          <a:bodyPr lIns="92065" tIns="46032" rIns="92065" bIns="46032"/>
          <a:lstStyle/>
          <a:p>
            <a:pPr marL="4626" indent="-91440" eaLnBrk="0" hangingPunct="0">
              <a:lnSpc>
                <a:spcPct val="115000"/>
              </a:lnSpc>
              <a:spcBef>
                <a:spcPct val="20000"/>
              </a:spcBef>
              <a:buFontTx/>
              <a:buChar char="–"/>
            </a:pPr>
            <a:endParaRPr kumimoji="1" lang="en-US" sz="800" b="0" dirty="0">
              <a:latin typeface="+mn-lt"/>
              <a:cs typeface="Arial" pitchFamily="34" charset="0"/>
            </a:endParaRPr>
          </a:p>
          <a:p>
            <a:pPr marL="4626" indent="-91440" eaLnBrk="0" hangingPunct="0">
              <a:lnSpc>
                <a:spcPct val="115000"/>
              </a:lnSpc>
              <a:spcBef>
                <a:spcPct val="20000"/>
              </a:spcBef>
              <a:buFontTx/>
              <a:buChar char="–"/>
            </a:pPr>
            <a:r>
              <a:rPr kumimoji="1" lang="en-US" sz="800" b="0" dirty="0">
                <a:latin typeface="+mn-lt"/>
                <a:cs typeface="Arial" pitchFamily="34" charset="0"/>
              </a:rPr>
              <a:t>S. Blanas, OSU</a:t>
            </a:r>
          </a:p>
          <a:p>
            <a:pPr marL="4626" indent="-91440" eaLnBrk="0" hangingPunct="0">
              <a:lnSpc>
                <a:spcPct val="115000"/>
              </a:lnSpc>
              <a:spcBef>
                <a:spcPct val="20000"/>
              </a:spcBef>
              <a:buFontTx/>
              <a:buChar char="–"/>
            </a:pPr>
            <a:r>
              <a:rPr kumimoji="1" lang="en-US" sz="800" b="0" dirty="0">
                <a:latin typeface="+mn-lt"/>
                <a:cs typeface="Arial" pitchFamily="34" charset="0"/>
              </a:rPr>
              <a:t>Y. Cai, OSU</a:t>
            </a:r>
          </a:p>
          <a:p>
            <a:pPr marL="4626" indent="-91440" eaLnBrk="0" hangingPunct="0">
              <a:lnSpc>
                <a:spcPct val="115000"/>
              </a:lnSpc>
              <a:spcBef>
                <a:spcPct val="20000"/>
              </a:spcBef>
              <a:buFontTx/>
              <a:buChar char="–"/>
            </a:pPr>
            <a:r>
              <a:rPr kumimoji="1" lang="en-US" sz="800" b="0" dirty="0">
                <a:latin typeface="+mn-lt"/>
                <a:cs typeface="Arial" pitchFamily="34" charset="0"/>
              </a:rPr>
              <a:t>W. Chao, OSU</a:t>
            </a:r>
          </a:p>
          <a:p>
            <a:pPr marL="4626" indent="-91440" eaLnBrk="0" hangingPunct="0">
              <a:lnSpc>
                <a:spcPct val="115000"/>
              </a:lnSpc>
              <a:spcBef>
                <a:spcPct val="20000"/>
              </a:spcBef>
              <a:buFontTx/>
              <a:buChar char="–"/>
            </a:pPr>
            <a:r>
              <a:rPr kumimoji="1" lang="en-US" sz="800" b="0" dirty="0">
                <a:latin typeface="+mn-lt"/>
                <a:cs typeface="Arial" pitchFamily="34" charset="0"/>
              </a:rPr>
              <a:t>E. Fosler-Lussier, OSU</a:t>
            </a:r>
          </a:p>
          <a:p>
            <a:pPr marL="4626" indent="-91440" eaLnBrk="0" hangingPunct="0">
              <a:lnSpc>
                <a:spcPct val="115000"/>
              </a:lnSpc>
              <a:spcBef>
                <a:spcPct val="20000"/>
              </a:spcBef>
              <a:buFontTx/>
              <a:buChar char="–"/>
            </a:pPr>
            <a:r>
              <a:rPr kumimoji="1" lang="en-US" sz="800" b="0" dirty="0">
                <a:latin typeface="+mn-lt"/>
                <a:cs typeface="Arial" pitchFamily="34" charset="0"/>
              </a:rPr>
              <a:t>A. Hyder, OSU</a:t>
            </a:r>
          </a:p>
          <a:p>
            <a:pPr marL="4626" indent="-91440" eaLnBrk="0" hangingPunct="0">
              <a:lnSpc>
                <a:spcPct val="115000"/>
              </a:lnSpc>
              <a:spcBef>
                <a:spcPct val="20000"/>
              </a:spcBef>
              <a:buFontTx/>
              <a:buChar char="–"/>
            </a:pPr>
            <a:r>
              <a:rPr kumimoji="1" lang="en-US" sz="800" b="0" dirty="0">
                <a:latin typeface="+mn-lt"/>
                <a:cs typeface="Arial" pitchFamily="34" charset="0"/>
              </a:rPr>
              <a:t>DB. Jackson-Smith, OSU</a:t>
            </a:r>
            <a:endParaRPr kumimoji="1" lang="en-US" sz="900" b="0" dirty="0">
              <a:latin typeface="+mn-lt"/>
              <a:cs typeface="Arial" pitchFamily="34" charset="0"/>
            </a:endParaRPr>
          </a:p>
          <a:p>
            <a:pPr marL="461804" lvl="1" indent="-234869" eaLnBrk="0" hangingPunct="0">
              <a:lnSpc>
                <a:spcPct val="115000"/>
              </a:lnSpc>
              <a:spcBef>
                <a:spcPct val="20000"/>
              </a:spcBef>
              <a:buFontTx/>
              <a:buChar char="–"/>
            </a:pPr>
            <a:endParaRPr kumimoji="1" lang="en-US" sz="900" b="0" dirty="0">
              <a:latin typeface="+mn-lt"/>
              <a:cs typeface="Arial" pitchFamily="34" charset="0"/>
            </a:endParaRPr>
          </a:p>
        </p:txBody>
      </p:sp>
      <p:sp>
        <p:nvSpPr>
          <p:cNvPr id="3" name="Rectangle 3">
            <a:extLst>
              <a:ext uri="{FF2B5EF4-FFF2-40B4-BE49-F238E27FC236}">
                <a16:creationId xmlns:a16="http://schemas.microsoft.com/office/drawing/2014/main" id="{1B9C125C-1890-E776-C961-2FABCDBF92EA}"/>
              </a:ext>
            </a:extLst>
          </p:cNvPr>
          <p:cNvSpPr>
            <a:spLocks noChangeArrowheads="1"/>
          </p:cNvSpPr>
          <p:nvPr/>
        </p:nvSpPr>
        <p:spPr bwMode="auto">
          <a:xfrm>
            <a:off x="2200571" y="319825"/>
            <a:ext cx="1817954" cy="1262947"/>
          </a:xfrm>
          <a:prstGeom prst="rect">
            <a:avLst/>
          </a:prstGeom>
          <a:noFill/>
          <a:ln w="9525">
            <a:noFill/>
            <a:miter lim="800000"/>
            <a:headEnd/>
            <a:tailEnd/>
          </a:ln>
        </p:spPr>
        <p:txBody>
          <a:bodyPr lIns="92065" tIns="46032" rIns="92065" bIns="46032"/>
          <a:lstStyle/>
          <a:p>
            <a:pPr marL="4626" indent="-91440" eaLnBrk="0" hangingPunct="0">
              <a:lnSpc>
                <a:spcPct val="115000"/>
              </a:lnSpc>
              <a:spcBef>
                <a:spcPct val="20000"/>
              </a:spcBef>
              <a:buFontTx/>
              <a:buChar char="–"/>
            </a:pPr>
            <a:endParaRPr kumimoji="1" lang="en-US" sz="800" b="0" dirty="0">
              <a:latin typeface="+mn-lt"/>
              <a:cs typeface="Arial" pitchFamily="34" charset="0"/>
            </a:endParaRPr>
          </a:p>
          <a:p>
            <a:pPr marL="4626" indent="-91440" eaLnBrk="0" hangingPunct="0">
              <a:lnSpc>
                <a:spcPct val="115000"/>
              </a:lnSpc>
              <a:spcBef>
                <a:spcPct val="20000"/>
              </a:spcBef>
              <a:buFontTx/>
              <a:buChar char="–"/>
            </a:pPr>
            <a:r>
              <a:rPr kumimoji="1" lang="en-US" sz="800" b="0" dirty="0">
                <a:latin typeface="+mn-lt"/>
                <a:cs typeface="Arial" pitchFamily="34" charset="0"/>
              </a:rPr>
              <a:t>R. Machiraju, OSU</a:t>
            </a:r>
          </a:p>
          <a:p>
            <a:pPr marL="4626" indent="-91440" eaLnBrk="0" hangingPunct="0">
              <a:lnSpc>
                <a:spcPct val="115000"/>
              </a:lnSpc>
              <a:spcBef>
                <a:spcPct val="20000"/>
              </a:spcBef>
              <a:buFontTx/>
              <a:buChar char="–"/>
            </a:pPr>
            <a:r>
              <a:rPr kumimoji="1" lang="en-US" sz="800" b="0" dirty="0">
                <a:latin typeface="+mn-lt"/>
                <a:cs typeface="Arial" pitchFamily="34" charset="0"/>
              </a:rPr>
              <a:t>DK. Panda, OSU</a:t>
            </a:r>
          </a:p>
          <a:p>
            <a:pPr marL="4626" indent="-91440" eaLnBrk="0" hangingPunct="0">
              <a:lnSpc>
                <a:spcPct val="115000"/>
              </a:lnSpc>
              <a:spcBef>
                <a:spcPct val="20000"/>
              </a:spcBef>
              <a:buFontTx/>
              <a:buChar char="–"/>
            </a:pPr>
            <a:r>
              <a:rPr kumimoji="1" lang="en-US" sz="800" b="0" dirty="0">
                <a:latin typeface="+mn-lt"/>
                <a:cs typeface="Arial" pitchFamily="34" charset="0"/>
              </a:rPr>
              <a:t>R. Ramnath, OSU</a:t>
            </a:r>
          </a:p>
          <a:p>
            <a:pPr marL="4626" indent="-91440" eaLnBrk="0" hangingPunct="0">
              <a:lnSpc>
                <a:spcPct val="115000"/>
              </a:lnSpc>
              <a:spcBef>
                <a:spcPct val="20000"/>
              </a:spcBef>
              <a:buFontTx/>
              <a:buChar char="–"/>
            </a:pPr>
            <a:r>
              <a:rPr kumimoji="1" lang="en-US" sz="800" b="0" dirty="0">
                <a:latin typeface="+mn-lt"/>
                <a:cs typeface="Arial" pitchFamily="34" charset="0"/>
              </a:rPr>
              <a:t>S. Shearer, OSU</a:t>
            </a:r>
          </a:p>
          <a:p>
            <a:pPr marL="4626" indent="-91440" eaLnBrk="0" hangingPunct="0">
              <a:lnSpc>
                <a:spcPct val="115000"/>
              </a:lnSpc>
              <a:spcBef>
                <a:spcPct val="20000"/>
              </a:spcBef>
              <a:buFontTx/>
              <a:buChar char="–"/>
            </a:pPr>
            <a:r>
              <a:rPr kumimoji="1" lang="en-US" sz="800" b="0" dirty="0">
                <a:latin typeface="+mn-lt"/>
                <a:cs typeface="Arial" pitchFamily="34" charset="0"/>
              </a:rPr>
              <a:t>H. Shen, OSU</a:t>
            </a:r>
          </a:p>
          <a:p>
            <a:pPr marL="4626" indent="-91440" eaLnBrk="0" hangingPunct="0">
              <a:lnSpc>
                <a:spcPct val="115000"/>
              </a:lnSpc>
              <a:spcBef>
                <a:spcPct val="20000"/>
              </a:spcBef>
              <a:buFontTx/>
              <a:buChar char="–"/>
            </a:pPr>
            <a:r>
              <a:rPr kumimoji="1" lang="en-US" sz="800" b="0" dirty="0">
                <a:latin typeface="+mn-lt"/>
                <a:cs typeface="Arial" pitchFamily="34" charset="0"/>
              </a:rPr>
              <a:t>C. Stewart, OSU</a:t>
            </a:r>
          </a:p>
        </p:txBody>
      </p:sp>
      <p:sp>
        <p:nvSpPr>
          <p:cNvPr id="5" name="Rectangle 3">
            <a:extLst>
              <a:ext uri="{FF2B5EF4-FFF2-40B4-BE49-F238E27FC236}">
                <a16:creationId xmlns:a16="http://schemas.microsoft.com/office/drawing/2014/main" id="{13BB5984-581D-A7EC-4987-F7FA8AE879DB}"/>
              </a:ext>
            </a:extLst>
          </p:cNvPr>
          <p:cNvSpPr>
            <a:spLocks noChangeArrowheads="1"/>
          </p:cNvSpPr>
          <p:nvPr/>
        </p:nvSpPr>
        <p:spPr bwMode="auto">
          <a:xfrm>
            <a:off x="3136031" y="315715"/>
            <a:ext cx="1817954" cy="1262947"/>
          </a:xfrm>
          <a:prstGeom prst="rect">
            <a:avLst/>
          </a:prstGeom>
          <a:noFill/>
          <a:ln w="9525">
            <a:noFill/>
            <a:miter lim="800000"/>
            <a:headEnd/>
            <a:tailEnd/>
          </a:ln>
        </p:spPr>
        <p:txBody>
          <a:bodyPr lIns="92065" tIns="46032" rIns="92065" bIns="46032"/>
          <a:lstStyle/>
          <a:p>
            <a:pPr marL="4626" indent="-91440" eaLnBrk="0" hangingPunct="0">
              <a:lnSpc>
                <a:spcPct val="115000"/>
              </a:lnSpc>
              <a:spcBef>
                <a:spcPct val="20000"/>
              </a:spcBef>
              <a:buFontTx/>
              <a:buChar char="–"/>
            </a:pPr>
            <a:endParaRPr kumimoji="1" lang="en-US" sz="800" b="0" dirty="0">
              <a:latin typeface="+mn-lt"/>
              <a:cs typeface="Arial" pitchFamily="34" charset="0"/>
            </a:endParaRPr>
          </a:p>
          <a:p>
            <a:pPr marL="4626" indent="-91440" eaLnBrk="0" hangingPunct="0">
              <a:lnSpc>
                <a:spcPct val="115000"/>
              </a:lnSpc>
              <a:spcBef>
                <a:spcPct val="20000"/>
              </a:spcBef>
              <a:buFontTx/>
              <a:buChar char="–"/>
            </a:pPr>
            <a:r>
              <a:rPr kumimoji="1" lang="en-US" sz="800" b="0" dirty="0">
                <a:latin typeface="+mn-lt"/>
                <a:cs typeface="Arial" pitchFamily="34" charset="0"/>
              </a:rPr>
              <a:t>Y. Su, OSU</a:t>
            </a:r>
          </a:p>
          <a:p>
            <a:pPr marL="4626" indent="-91440" eaLnBrk="0" hangingPunct="0">
              <a:lnSpc>
                <a:spcPct val="115000"/>
              </a:lnSpc>
              <a:spcBef>
                <a:spcPct val="20000"/>
              </a:spcBef>
              <a:buFontTx/>
              <a:buChar char="–"/>
            </a:pPr>
            <a:r>
              <a:rPr kumimoji="1" lang="en-US" sz="800" b="0" dirty="0">
                <a:latin typeface="+mn-lt"/>
                <a:cs typeface="Arial" pitchFamily="34" charset="0"/>
              </a:rPr>
              <a:t>H. Subramoni, OSU</a:t>
            </a:r>
          </a:p>
          <a:p>
            <a:pPr marL="4626" indent="-91440" eaLnBrk="0" hangingPunct="0">
              <a:lnSpc>
                <a:spcPct val="115000"/>
              </a:lnSpc>
              <a:spcBef>
                <a:spcPct val="20000"/>
              </a:spcBef>
              <a:buFontTx/>
              <a:buChar char="–"/>
            </a:pPr>
            <a:r>
              <a:rPr kumimoji="1" lang="en-US" sz="800" b="0" dirty="0">
                <a:latin typeface="+mn-lt"/>
                <a:cs typeface="Arial" pitchFamily="34" charset="0"/>
              </a:rPr>
              <a:t>H. Sun, OSU</a:t>
            </a:r>
          </a:p>
          <a:p>
            <a:pPr marL="4626" indent="-91440" eaLnBrk="0" hangingPunct="0">
              <a:lnSpc>
                <a:spcPct val="115000"/>
              </a:lnSpc>
              <a:spcBef>
                <a:spcPct val="20000"/>
              </a:spcBef>
              <a:buFontTx/>
              <a:buChar char="–"/>
            </a:pPr>
            <a:r>
              <a:rPr kumimoji="1" lang="en-US" sz="800" b="0" dirty="0">
                <a:latin typeface="+mn-lt"/>
                <a:cs typeface="Arial" pitchFamily="34" charset="0"/>
              </a:rPr>
              <a:t>C. Stewart, RPI</a:t>
            </a:r>
          </a:p>
          <a:p>
            <a:pPr marL="4626" indent="-91440" eaLnBrk="0" hangingPunct="0">
              <a:lnSpc>
                <a:spcPct val="115000"/>
              </a:lnSpc>
              <a:spcBef>
                <a:spcPct val="20000"/>
              </a:spcBef>
              <a:buFontTx/>
              <a:buChar char="–"/>
            </a:pPr>
            <a:r>
              <a:rPr kumimoji="1" lang="en-US" sz="800" b="0" dirty="0">
                <a:latin typeface="+mn-lt"/>
                <a:cs typeface="Arial" pitchFamily="34" charset="0"/>
              </a:rPr>
              <a:t>B. Salimi, UCSD</a:t>
            </a:r>
          </a:p>
          <a:p>
            <a:pPr marL="4626" indent="-91440" eaLnBrk="0" hangingPunct="0">
              <a:lnSpc>
                <a:spcPct val="115000"/>
              </a:lnSpc>
              <a:spcBef>
                <a:spcPct val="20000"/>
              </a:spcBef>
              <a:buFontTx/>
              <a:buChar char="–"/>
            </a:pPr>
            <a:r>
              <a:rPr kumimoji="1" lang="en-US" sz="800" b="0" dirty="0">
                <a:latin typeface="+mn-lt"/>
                <a:cs typeface="Arial" pitchFamily="34" charset="0"/>
              </a:rPr>
              <a:t>R. Eigenmann, UD</a:t>
            </a:r>
          </a:p>
        </p:txBody>
      </p:sp>
      <p:sp>
        <p:nvSpPr>
          <p:cNvPr id="7" name="Rectangle 3">
            <a:extLst>
              <a:ext uri="{FF2B5EF4-FFF2-40B4-BE49-F238E27FC236}">
                <a16:creationId xmlns:a16="http://schemas.microsoft.com/office/drawing/2014/main" id="{3A6D481E-2ED0-498A-9408-D45F9AEB66E3}"/>
              </a:ext>
            </a:extLst>
          </p:cNvPr>
          <p:cNvSpPr>
            <a:spLocks noChangeArrowheads="1"/>
          </p:cNvSpPr>
          <p:nvPr/>
        </p:nvSpPr>
        <p:spPr bwMode="auto">
          <a:xfrm>
            <a:off x="4084917" y="321124"/>
            <a:ext cx="1817954" cy="1262947"/>
          </a:xfrm>
          <a:prstGeom prst="rect">
            <a:avLst/>
          </a:prstGeom>
          <a:noFill/>
          <a:ln w="9525">
            <a:noFill/>
            <a:miter lim="800000"/>
            <a:headEnd/>
            <a:tailEnd/>
          </a:ln>
        </p:spPr>
        <p:txBody>
          <a:bodyPr lIns="92065" tIns="46032" rIns="92065" bIns="46032"/>
          <a:lstStyle/>
          <a:p>
            <a:pPr marL="4626" indent="-91440" eaLnBrk="0" hangingPunct="0">
              <a:lnSpc>
                <a:spcPct val="115000"/>
              </a:lnSpc>
              <a:spcBef>
                <a:spcPct val="20000"/>
              </a:spcBef>
              <a:buFontTx/>
              <a:buChar char="–"/>
            </a:pPr>
            <a:endParaRPr kumimoji="1" lang="en-US" sz="800" b="0" dirty="0">
              <a:latin typeface="+mn-lt"/>
              <a:cs typeface="Arial" pitchFamily="34" charset="0"/>
            </a:endParaRPr>
          </a:p>
          <a:p>
            <a:pPr marL="4626" indent="-91440" eaLnBrk="0" hangingPunct="0">
              <a:lnSpc>
                <a:spcPct val="115000"/>
              </a:lnSpc>
              <a:spcBef>
                <a:spcPct val="20000"/>
              </a:spcBef>
              <a:buFontTx/>
              <a:buChar char="–"/>
            </a:pPr>
            <a:r>
              <a:rPr kumimoji="1" lang="en-US" sz="800" b="0" dirty="0">
                <a:latin typeface="+mn-lt"/>
                <a:cs typeface="Arial" pitchFamily="34" charset="0"/>
              </a:rPr>
              <a:t>A. Ahmad, Uni Stuttgart</a:t>
            </a:r>
          </a:p>
          <a:p>
            <a:pPr marL="4626" indent="-91440" eaLnBrk="0" hangingPunct="0">
              <a:lnSpc>
                <a:spcPct val="115000"/>
              </a:lnSpc>
              <a:spcBef>
                <a:spcPct val="20000"/>
              </a:spcBef>
              <a:buFontTx/>
              <a:buChar char="–"/>
            </a:pPr>
            <a:r>
              <a:rPr kumimoji="1" lang="en-US" sz="800" b="0" dirty="0">
                <a:latin typeface="+mn-lt"/>
                <a:cs typeface="Arial" pitchFamily="34" charset="0"/>
              </a:rPr>
              <a:t>E. Riloff, UU</a:t>
            </a:r>
          </a:p>
          <a:p>
            <a:pPr marL="4626" indent="-91440" eaLnBrk="0" hangingPunct="0">
              <a:lnSpc>
                <a:spcPct val="115000"/>
              </a:lnSpc>
              <a:spcBef>
                <a:spcPct val="20000"/>
              </a:spcBef>
              <a:buFontTx/>
              <a:buChar char="–"/>
            </a:pPr>
            <a:r>
              <a:rPr kumimoji="1" lang="en-US" sz="800" b="0" dirty="0">
                <a:latin typeface="+mn-lt"/>
                <a:cs typeface="Arial" pitchFamily="34" charset="0"/>
              </a:rPr>
              <a:t>P. Sadayappan, UU</a:t>
            </a:r>
          </a:p>
          <a:p>
            <a:pPr marL="4626" indent="-91440" eaLnBrk="0" hangingPunct="0">
              <a:lnSpc>
                <a:spcPct val="115000"/>
              </a:lnSpc>
              <a:spcBef>
                <a:spcPct val="20000"/>
              </a:spcBef>
              <a:buFontTx/>
              <a:buChar char="–"/>
            </a:pPr>
            <a:r>
              <a:rPr kumimoji="1" lang="en-US" sz="800" b="0" dirty="0">
                <a:latin typeface="+mn-lt"/>
                <a:cs typeface="Arial" pitchFamily="34" charset="0"/>
              </a:rPr>
              <a:t>E. Ely-Ledesma, UW-Madison</a:t>
            </a:r>
          </a:p>
          <a:p>
            <a:pPr marL="4626" indent="-91440" eaLnBrk="0" hangingPunct="0">
              <a:lnSpc>
                <a:spcPct val="115000"/>
              </a:lnSpc>
              <a:spcBef>
                <a:spcPct val="20000"/>
              </a:spcBef>
              <a:buFontTx/>
              <a:buChar char="–"/>
            </a:pPr>
            <a:r>
              <a:rPr kumimoji="1" lang="en-US" sz="800" b="0" dirty="0">
                <a:latin typeface="+mn-lt"/>
                <a:cs typeface="Arial" pitchFamily="34" charset="0"/>
              </a:rPr>
              <a:t>S. Gao, UW-Madison</a:t>
            </a:r>
          </a:p>
          <a:p>
            <a:pPr marL="4626" indent="-91440" eaLnBrk="0" hangingPunct="0">
              <a:lnSpc>
                <a:spcPct val="115000"/>
              </a:lnSpc>
              <a:spcBef>
                <a:spcPct val="20000"/>
              </a:spcBef>
              <a:buFontTx/>
              <a:buChar char="–"/>
            </a:pPr>
            <a:r>
              <a:rPr kumimoji="1" lang="en-US" sz="800" b="0" dirty="0">
                <a:latin typeface="+mn-lt"/>
                <a:cs typeface="Arial" pitchFamily="34" charset="0"/>
              </a:rPr>
              <a:t>A. Morales, UW-Madison</a:t>
            </a:r>
          </a:p>
        </p:txBody>
      </p:sp>
      <p:sp>
        <p:nvSpPr>
          <p:cNvPr id="4" name="Title 3"/>
          <p:cNvSpPr>
            <a:spLocks noGrp="1"/>
          </p:cNvSpPr>
          <p:nvPr>
            <p:ph type="title"/>
          </p:nvPr>
        </p:nvSpPr>
        <p:spPr>
          <a:xfrm>
            <a:off x="150625" y="35347"/>
            <a:ext cx="8842754" cy="579575"/>
          </a:xfrm>
        </p:spPr>
        <p:txBody>
          <a:bodyPr lIns="91436" tIns="45718" rIns="91436" bIns="45718" anchor="t"/>
          <a:lstStyle/>
          <a:p>
            <a:pPr algn="ctr"/>
            <a:r>
              <a:rPr lang="en-US" sz="2000" dirty="0">
                <a:solidFill>
                  <a:srgbClr val="9D0000"/>
                </a:solidFill>
                <a:latin typeface="Calibri"/>
                <a:cs typeface="Calibri"/>
              </a:rPr>
              <a:t>Acknowledgments to all ICICLE Participants (Faculty, Students and Staffs)</a:t>
            </a:r>
          </a:p>
        </p:txBody>
      </p:sp>
      <p:sp>
        <p:nvSpPr>
          <p:cNvPr id="8" name="Rectangle 3">
            <a:extLst>
              <a:ext uri="{FF2B5EF4-FFF2-40B4-BE49-F238E27FC236}">
                <a16:creationId xmlns:a16="http://schemas.microsoft.com/office/drawing/2014/main" id="{0717FE8F-5784-D823-F1AF-62EA8F19211C}"/>
              </a:ext>
            </a:extLst>
          </p:cNvPr>
          <p:cNvSpPr>
            <a:spLocks noChangeArrowheads="1"/>
          </p:cNvSpPr>
          <p:nvPr/>
        </p:nvSpPr>
        <p:spPr bwMode="auto">
          <a:xfrm>
            <a:off x="27981" y="1498159"/>
            <a:ext cx="1817954" cy="1262947"/>
          </a:xfrm>
          <a:prstGeom prst="rect">
            <a:avLst/>
          </a:prstGeom>
          <a:noFill/>
          <a:ln w="9525">
            <a:noFill/>
            <a:miter lim="800000"/>
            <a:headEnd/>
            <a:tailEnd/>
          </a:ln>
        </p:spPr>
        <p:txBody>
          <a:bodyPr lIns="92065" tIns="46032" rIns="92065" bIns="46032"/>
          <a:lstStyle/>
          <a:p>
            <a:pPr marL="342782" indent="-342782" eaLnBrk="0" hangingPunct="0">
              <a:lnSpc>
                <a:spcPct val="115000"/>
              </a:lnSpc>
              <a:spcBef>
                <a:spcPct val="20000"/>
              </a:spcBef>
            </a:pPr>
            <a:r>
              <a:rPr kumimoji="1" lang="en-US" sz="800" i="1" dirty="0">
                <a:latin typeface="+mn-lt"/>
                <a:cs typeface="Arial" pitchFamily="34" charset="0"/>
              </a:rPr>
              <a:t>Current Staff</a:t>
            </a:r>
          </a:p>
          <a:p>
            <a:pPr marL="4626" indent="-91440" eaLnBrk="0" hangingPunct="0">
              <a:lnSpc>
                <a:spcPct val="115000"/>
              </a:lnSpc>
              <a:spcBef>
                <a:spcPct val="20000"/>
              </a:spcBef>
              <a:buFontTx/>
              <a:buChar char="–"/>
            </a:pPr>
            <a:r>
              <a:rPr kumimoji="1" lang="en-US" sz="800" b="0" dirty="0">
                <a:latin typeface="+mn-lt"/>
                <a:cs typeface="Arial" pitchFamily="34" charset="0"/>
              </a:rPr>
              <a:t>M. Lange, IC-Foods</a:t>
            </a:r>
          </a:p>
          <a:p>
            <a:pPr marL="4626" indent="-91440" eaLnBrk="0" hangingPunct="0">
              <a:lnSpc>
                <a:spcPct val="115000"/>
              </a:lnSpc>
              <a:spcBef>
                <a:spcPct val="20000"/>
              </a:spcBef>
              <a:buFontTx/>
              <a:buChar char="–"/>
            </a:pPr>
            <a:r>
              <a:rPr kumimoji="1" lang="en-US" sz="800" b="0" dirty="0">
                <a:latin typeface="+mn-lt"/>
                <a:cs typeface="Arial" pitchFamily="34" charset="0"/>
              </a:rPr>
              <a:t>T. Ruemping, IC-Foods</a:t>
            </a:r>
          </a:p>
          <a:p>
            <a:pPr marL="4626" indent="-91440" eaLnBrk="0" hangingPunct="0">
              <a:lnSpc>
                <a:spcPct val="115000"/>
              </a:lnSpc>
              <a:spcBef>
                <a:spcPct val="20000"/>
              </a:spcBef>
              <a:buFontTx/>
              <a:buChar char="–"/>
            </a:pPr>
            <a:r>
              <a:rPr kumimoji="1" lang="en-US" sz="800" b="0" dirty="0">
                <a:latin typeface="+mn-lt"/>
                <a:cs typeface="Arial" pitchFamily="34" charset="0"/>
              </a:rPr>
              <a:t>D. Siedband, IC-Foods</a:t>
            </a:r>
          </a:p>
          <a:p>
            <a:pPr marL="4626" indent="-91440" eaLnBrk="0" hangingPunct="0">
              <a:lnSpc>
                <a:spcPct val="115000"/>
              </a:lnSpc>
              <a:spcBef>
                <a:spcPct val="20000"/>
              </a:spcBef>
              <a:buFontTx/>
              <a:buChar char="–"/>
            </a:pPr>
            <a:r>
              <a:rPr kumimoji="1" lang="en-US" sz="800" b="0" dirty="0">
                <a:latin typeface="+mn-lt"/>
                <a:cs typeface="Arial" pitchFamily="34" charset="0"/>
              </a:rPr>
              <a:t>M. Biggers, IU</a:t>
            </a:r>
          </a:p>
          <a:p>
            <a:pPr marL="4626" indent="-91440" eaLnBrk="0" hangingPunct="0">
              <a:lnSpc>
                <a:spcPct val="115000"/>
              </a:lnSpc>
              <a:spcBef>
                <a:spcPct val="20000"/>
              </a:spcBef>
              <a:buFontTx/>
              <a:buChar char="–"/>
            </a:pPr>
            <a:r>
              <a:rPr kumimoji="1" lang="en-US" sz="800" b="0" dirty="0">
                <a:latin typeface="+mn-lt"/>
                <a:cs typeface="Arial" pitchFamily="34" charset="0"/>
              </a:rPr>
              <a:t>RJ. Ping, IU</a:t>
            </a:r>
          </a:p>
          <a:p>
            <a:pPr marL="4626" indent="-91440" eaLnBrk="0" hangingPunct="0">
              <a:lnSpc>
                <a:spcPct val="115000"/>
              </a:lnSpc>
              <a:spcBef>
                <a:spcPct val="20000"/>
              </a:spcBef>
              <a:buFontTx/>
              <a:buChar char="–"/>
            </a:pPr>
            <a:r>
              <a:rPr kumimoji="1" lang="en-US" sz="800" b="0" dirty="0">
                <a:latin typeface="+mn-lt"/>
                <a:cs typeface="Arial" pitchFamily="34" charset="0"/>
              </a:rPr>
              <a:t>BA. Plale, IU</a:t>
            </a:r>
          </a:p>
          <a:p>
            <a:pPr marL="4626" indent="-91440" eaLnBrk="0" hangingPunct="0">
              <a:lnSpc>
                <a:spcPct val="115000"/>
              </a:lnSpc>
              <a:spcBef>
                <a:spcPct val="20000"/>
              </a:spcBef>
              <a:buFontTx/>
              <a:buChar char="–"/>
            </a:pPr>
            <a:r>
              <a:rPr kumimoji="1" lang="en-US" sz="800" b="0" dirty="0">
                <a:latin typeface="+mn-lt"/>
                <a:cs typeface="Arial" pitchFamily="34" charset="0"/>
              </a:rPr>
              <a:t>J. Wernert, IU</a:t>
            </a:r>
            <a:endParaRPr kumimoji="1" lang="en-US" sz="900" b="0" dirty="0">
              <a:latin typeface="+mn-lt"/>
              <a:cs typeface="Arial" pitchFamily="34" charset="0"/>
            </a:endParaRPr>
          </a:p>
          <a:p>
            <a:pPr marL="461804" lvl="1" indent="-234869" eaLnBrk="0" hangingPunct="0">
              <a:lnSpc>
                <a:spcPct val="115000"/>
              </a:lnSpc>
              <a:spcBef>
                <a:spcPct val="20000"/>
              </a:spcBef>
              <a:buFontTx/>
              <a:buChar char="–"/>
            </a:pPr>
            <a:endParaRPr kumimoji="1" lang="en-US" sz="900" b="0" dirty="0">
              <a:latin typeface="+mn-lt"/>
              <a:cs typeface="Arial" pitchFamily="34" charset="0"/>
            </a:endParaRPr>
          </a:p>
        </p:txBody>
      </p:sp>
      <p:sp>
        <p:nvSpPr>
          <p:cNvPr id="9" name="Rectangle 3">
            <a:extLst>
              <a:ext uri="{FF2B5EF4-FFF2-40B4-BE49-F238E27FC236}">
                <a16:creationId xmlns:a16="http://schemas.microsoft.com/office/drawing/2014/main" id="{6D1718DA-3BBC-32DF-0CB1-DF2D65ACD5C1}"/>
              </a:ext>
            </a:extLst>
          </p:cNvPr>
          <p:cNvSpPr>
            <a:spLocks noChangeArrowheads="1"/>
          </p:cNvSpPr>
          <p:nvPr/>
        </p:nvSpPr>
        <p:spPr bwMode="auto">
          <a:xfrm>
            <a:off x="1100387" y="1531360"/>
            <a:ext cx="1817954" cy="1262947"/>
          </a:xfrm>
          <a:prstGeom prst="rect">
            <a:avLst/>
          </a:prstGeom>
          <a:noFill/>
          <a:ln w="9525">
            <a:noFill/>
            <a:miter lim="800000"/>
            <a:headEnd/>
            <a:tailEnd/>
          </a:ln>
        </p:spPr>
        <p:txBody>
          <a:bodyPr lIns="92065" tIns="46032" rIns="92065" bIns="46032"/>
          <a:lstStyle/>
          <a:p>
            <a:pPr marL="4626" indent="-91440" eaLnBrk="0" hangingPunct="0">
              <a:lnSpc>
                <a:spcPct val="115000"/>
              </a:lnSpc>
              <a:spcBef>
                <a:spcPct val="20000"/>
              </a:spcBef>
              <a:buFontTx/>
              <a:buChar char="–"/>
            </a:pPr>
            <a:endParaRPr kumimoji="1" lang="en-US" sz="800" b="0" dirty="0">
              <a:latin typeface="+mn-lt"/>
              <a:cs typeface="Arial" pitchFamily="34" charset="0"/>
            </a:endParaRPr>
          </a:p>
          <a:p>
            <a:pPr marL="4626" indent="-91440" eaLnBrk="0" hangingPunct="0">
              <a:lnSpc>
                <a:spcPct val="115000"/>
              </a:lnSpc>
              <a:spcBef>
                <a:spcPct val="20000"/>
              </a:spcBef>
              <a:buFontTx/>
              <a:buChar char="–"/>
            </a:pPr>
            <a:r>
              <a:rPr kumimoji="1" lang="en-US" sz="800" b="0" dirty="0">
                <a:latin typeface="+mn-lt"/>
                <a:cs typeface="Arial" pitchFamily="34" charset="0"/>
              </a:rPr>
              <a:t>M. Abduljabbar, OSU</a:t>
            </a:r>
          </a:p>
          <a:p>
            <a:pPr marL="4626" indent="-91440" eaLnBrk="0" hangingPunct="0">
              <a:lnSpc>
                <a:spcPct val="115000"/>
              </a:lnSpc>
              <a:spcBef>
                <a:spcPct val="20000"/>
              </a:spcBef>
              <a:buFontTx/>
              <a:buChar char="–"/>
            </a:pPr>
            <a:r>
              <a:rPr kumimoji="1" lang="en-US" sz="800" b="0" dirty="0">
                <a:latin typeface="+mn-lt"/>
                <a:cs typeface="Arial" pitchFamily="34" charset="0"/>
              </a:rPr>
              <a:t>K. Armstrong, OSU</a:t>
            </a:r>
          </a:p>
          <a:p>
            <a:pPr marL="4626" indent="-91440" eaLnBrk="0" hangingPunct="0">
              <a:lnSpc>
                <a:spcPct val="115000"/>
              </a:lnSpc>
              <a:spcBef>
                <a:spcPct val="20000"/>
              </a:spcBef>
              <a:buFontTx/>
              <a:buChar char="–"/>
            </a:pPr>
            <a:r>
              <a:rPr kumimoji="1" lang="en-US" sz="800" b="0" dirty="0">
                <a:latin typeface="+mn-lt"/>
                <a:cs typeface="Arial" pitchFamily="34" charset="0"/>
              </a:rPr>
              <a:t>J. Chan, OSU</a:t>
            </a:r>
          </a:p>
          <a:p>
            <a:pPr marL="4626" indent="-91440" eaLnBrk="0" hangingPunct="0">
              <a:lnSpc>
                <a:spcPct val="115000"/>
              </a:lnSpc>
              <a:spcBef>
                <a:spcPct val="20000"/>
              </a:spcBef>
              <a:buFontTx/>
              <a:buChar char="–"/>
            </a:pPr>
            <a:r>
              <a:rPr kumimoji="1" lang="en-US" sz="800" b="0" dirty="0">
                <a:latin typeface="+mn-lt"/>
                <a:cs typeface="Arial" pitchFamily="34" charset="0"/>
              </a:rPr>
              <a:t>J. Chumley, OSU</a:t>
            </a:r>
          </a:p>
          <a:p>
            <a:pPr marL="4626" indent="-91440" eaLnBrk="0" hangingPunct="0">
              <a:lnSpc>
                <a:spcPct val="115000"/>
              </a:lnSpc>
              <a:spcBef>
                <a:spcPct val="20000"/>
              </a:spcBef>
              <a:buFontTx/>
              <a:buChar char="–"/>
            </a:pPr>
            <a:r>
              <a:rPr kumimoji="1" lang="en-US" sz="800" b="0" dirty="0">
                <a:latin typeface="+mn-lt"/>
                <a:cs typeface="Arial" pitchFamily="34" charset="0"/>
              </a:rPr>
              <a:t>C. Guzman, OSU</a:t>
            </a:r>
          </a:p>
          <a:p>
            <a:pPr marL="4626" indent="-91440" eaLnBrk="0" hangingPunct="0">
              <a:lnSpc>
                <a:spcPct val="115000"/>
              </a:lnSpc>
              <a:spcBef>
                <a:spcPct val="20000"/>
              </a:spcBef>
              <a:buFontTx/>
              <a:buChar char="–"/>
            </a:pPr>
            <a:r>
              <a:rPr kumimoji="1" lang="en-US" sz="800" b="0" dirty="0">
                <a:latin typeface="+mn-lt"/>
                <a:cs typeface="Arial" pitchFamily="34" charset="0"/>
              </a:rPr>
              <a:t>W. Michel, OSU</a:t>
            </a:r>
          </a:p>
          <a:p>
            <a:pPr marL="4626" indent="-91440" eaLnBrk="0" hangingPunct="0">
              <a:lnSpc>
                <a:spcPct val="115000"/>
              </a:lnSpc>
              <a:spcBef>
                <a:spcPct val="20000"/>
              </a:spcBef>
              <a:buFontTx/>
              <a:buChar char="–"/>
            </a:pPr>
            <a:r>
              <a:rPr kumimoji="1" lang="en-US" sz="800" b="0" dirty="0">
                <a:latin typeface="+mn-lt"/>
                <a:cs typeface="Arial" pitchFamily="34" charset="0"/>
              </a:rPr>
              <a:t>N. Savardekar, OSU</a:t>
            </a:r>
          </a:p>
        </p:txBody>
      </p:sp>
      <p:sp>
        <p:nvSpPr>
          <p:cNvPr id="10" name="Rectangle 3">
            <a:extLst>
              <a:ext uri="{FF2B5EF4-FFF2-40B4-BE49-F238E27FC236}">
                <a16:creationId xmlns:a16="http://schemas.microsoft.com/office/drawing/2014/main" id="{3C94C23A-6C78-2B09-3FB0-E9A319D250B0}"/>
              </a:ext>
            </a:extLst>
          </p:cNvPr>
          <p:cNvSpPr>
            <a:spLocks noChangeArrowheads="1"/>
          </p:cNvSpPr>
          <p:nvPr/>
        </p:nvSpPr>
        <p:spPr bwMode="auto">
          <a:xfrm>
            <a:off x="2112670" y="1535469"/>
            <a:ext cx="1817954" cy="1262947"/>
          </a:xfrm>
          <a:prstGeom prst="rect">
            <a:avLst/>
          </a:prstGeom>
          <a:noFill/>
          <a:ln w="9525">
            <a:noFill/>
            <a:miter lim="800000"/>
            <a:headEnd/>
            <a:tailEnd/>
          </a:ln>
        </p:spPr>
        <p:txBody>
          <a:bodyPr lIns="92065" tIns="46032" rIns="92065" bIns="46032"/>
          <a:lstStyle/>
          <a:p>
            <a:pPr marL="4626" indent="-91440" eaLnBrk="0" hangingPunct="0">
              <a:lnSpc>
                <a:spcPct val="115000"/>
              </a:lnSpc>
              <a:spcBef>
                <a:spcPct val="20000"/>
              </a:spcBef>
              <a:buFontTx/>
              <a:buChar char="–"/>
            </a:pPr>
            <a:endParaRPr kumimoji="1" lang="en-US" sz="800" b="0" dirty="0">
              <a:latin typeface="+mn-lt"/>
              <a:cs typeface="Arial" pitchFamily="34" charset="0"/>
            </a:endParaRPr>
          </a:p>
          <a:p>
            <a:pPr marL="4626" indent="-91440" eaLnBrk="0" hangingPunct="0">
              <a:lnSpc>
                <a:spcPct val="115000"/>
              </a:lnSpc>
              <a:spcBef>
                <a:spcPct val="20000"/>
              </a:spcBef>
              <a:buFontTx/>
              <a:buChar char="–"/>
            </a:pPr>
            <a:r>
              <a:rPr kumimoji="1" lang="en-US" sz="800" b="0" dirty="0">
                <a:latin typeface="+mn-lt"/>
                <a:cs typeface="Arial" pitchFamily="34" charset="0"/>
              </a:rPr>
              <a:t>A. Shafi, OSU</a:t>
            </a:r>
          </a:p>
          <a:p>
            <a:pPr marL="4626" indent="-91440" eaLnBrk="0" hangingPunct="0">
              <a:lnSpc>
                <a:spcPct val="115000"/>
              </a:lnSpc>
              <a:spcBef>
                <a:spcPct val="20000"/>
              </a:spcBef>
              <a:buFontTx/>
              <a:buChar char="–"/>
            </a:pPr>
            <a:r>
              <a:rPr kumimoji="1" lang="en-US" sz="800" b="0" dirty="0">
                <a:latin typeface="+mn-lt"/>
                <a:cs typeface="Arial" pitchFamily="34" charset="0"/>
              </a:rPr>
              <a:t>S. Khuvis, OSC</a:t>
            </a:r>
          </a:p>
          <a:p>
            <a:pPr marL="4626" indent="-91440" eaLnBrk="0" hangingPunct="0">
              <a:lnSpc>
                <a:spcPct val="115000"/>
              </a:lnSpc>
              <a:spcBef>
                <a:spcPct val="20000"/>
              </a:spcBef>
              <a:buFontTx/>
              <a:buChar char="–"/>
            </a:pPr>
            <a:r>
              <a:rPr kumimoji="1" lang="en-US" sz="800" b="0" dirty="0">
                <a:latin typeface="+mn-lt"/>
                <a:cs typeface="Arial" pitchFamily="34" charset="0"/>
              </a:rPr>
              <a:t>S. Oottikkal, OSC</a:t>
            </a:r>
          </a:p>
          <a:p>
            <a:pPr marL="4626" indent="-91440" eaLnBrk="0" hangingPunct="0">
              <a:lnSpc>
                <a:spcPct val="115000"/>
              </a:lnSpc>
              <a:spcBef>
                <a:spcPct val="20000"/>
              </a:spcBef>
              <a:buFontTx/>
              <a:buChar char="–"/>
            </a:pPr>
            <a:r>
              <a:rPr kumimoji="1" lang="en-US" sz="800" b="0" dirty="0">
                <a:latin typeface="+mn-lt"/>
                <a:cs typeface="Arial" pitchFamily="34" charset="0"/>
              </a:rPr>
              <a:t>K. Tomko, OSC</a:t>
            </a:r>
          </a:p>
          <a:p>
            <a:pPr marL="4626" indent="-91440" eaLnBrk="0" hangingPunct="0">
              <a:lnSpc>
                <a:spcPct val="115000"/>
              </a:lnSpc>
              <a:spcBef>
                <a:spcPct val="20000"/>
              </a:spcBef>
              <a:buFontTx/>
              <a:buChar char="–"/>
            </a:pPr>
            <a:r>
              <a:rPr kumimoji="1" lang="en-US" sz="800" b="0" dirty="0">
                <a:latin typeface="+mn-lt"/>
                <a:cs typeface="Arial" pitchFamily="34" charset="0"/>
              </a:rPr>
              <a:t>D. Choi, SDSC</a:t>
            </a:r>
          </a:p>
          <a:p>
            <a:pPr marL="4626" indent="-91440" eaLnBrk="0" hangingPunct="0">
              <a:lnSpc>
                <a:spcPct val="115000"/>
              </a:lnSpc>
              <a:spcBef>
                <a:spcPct val="20000"/>
              </a:spcBef>
              <a:buFontTx/>
              <a:buChar char="–"/>
            </a:pPr>
            <a:r>
              <a:rPr kumimoji="1" lang="en-US" sz="800" b="0" dirty="0">
                <a:latin typeface="+mn-lt"/>
                <a:cs typeface="Arial" pitchFamily="34" charset="0"/>
              </a:rPr>
              <a:t>M. Kandes, SDSC</a:t>
            </a:r>
          </a:p>
          <a:p>
            <a:pPr marL="4626" indent="-91440" eaLnBrk="0" hangingPunct="0">
              <a:lnSpc>
                <a:spcPct val="115000"/>
              </a:lnSpc>
              <a:spcBef>
                <a:spcPct val="20000"/>
              </a:spcBef>
              <a:buFontTx/>
              <a:buChar char="–"/>
            </a:pPr>
            <a:r>
              <a:rPr kumimoji="1" lang="en-US" sz="800" b="0" dirty="0">
                <a:latin typeface="+mn-lt"/>
                <a:cs typeface="Arial" pitchFamily="34" charset="0"/>
              </a:rPr>
              <a:t>A. Majumdar, SDSC</a:t>
            </a:r>
          </a:p>
        </p:txBody>
      </p:sp>
      <p:sp>
        <p:nvSpPr>
          <p:cNvPr id="11" name="Rectangle 3">
            <a:extLst>
              <a:ext uri="{FF2B5EF4-FFF2-40B4-BE49-F238E27FC236}">
                <a16:creationId xmlns:a16="http://schemas.microsoft.com/office/drawing/2014/main" id="{5B958202-933B-9A1A-2ED8-D36378E5FB8F}"/>
              </a:ext>
            </a:extLst>
          </p:cNvPr>
          <p:cNvSpPr>
            <a:spLocks noChangeArrowheads="1"/>
          </p:cNvSpPr>
          <p:nvPr/>
        </p:nvSpPr>
        <p:spPr bwMode="auto">
          <a:xfrm>
            <a:off x="3084706" y="1531359"/>
            <a:ext cx="1817954" cy="1262947"/>
          </a:xfrm>
          <a:prstGeom prst="rect">
            <a:avLst/>
          </a:prstGeom>
          <a:noFill/>
          <a:ln w="9525">
            <a:noFill/>
            <a:miter lim="800000"/>
            <a:headEnd/>
            <a:tailEnd/>
          </a:ln>
        </p:spPr>
        <p:txBody>
          <a:bodyPr lIns="92065" tIns="46032" rIns="92065" bIns="46032"/>
          <a:lstStyle/>
          <a:p>
            <a:pPr marL="4626" indent="-91440" eaLnBrk="0" hangingPunct="0">
              <a:lnSpc>
                <a:spcPct val="115000"/>
              </a:lnSpc>
              <a:spcBef>
                <a:spcPct val="20000"/>
              </a:spcBef>
              <a:buFontTx/>
              <a:buChar char="–"/>
            </a:pPr>
            <a:endParaRPr kumimoji="1" lang="en-US" sz="800" b="0" dirty="0">
              <a:latin typeface="+mn-lt"/>
              <a:cs typeface="Arial" pitchFamily="34" charset="0"/>
            </a:endParaRPr>
          </a:p>
          <a:p>
            <a:pPr marL="4626" indent="-91440" eaLnBrk="0" hangingPunct="0">
              <a:lnSpc>
                <a:spcPct val="115000"/>
              </a:lnSpc>
              <a:spcBef>
                <a:spcPct val="20000"/>
              </a:spcBef>
              <a:buFontTx/>
              <a:buChar char="–"/>
            </a:pPr>
            <a:r>
              <a:rPr kumimoji="1" lang="en-US" sz="800" b="0" dirty="0">
                <a:latin typeface="+mn-lt"/>
                <a:cs typeface="Arial" pitchFamily="34" charset="0"/>
              </a:rPr>
              <a:t>P. Rodriguez, SDSC</a:t>
            </a:r>
          </a:p>
          <a:p>
            <a:pPr marL="4626" indent="-91440" eaLnBrk="0" hangingPunct="0">
              <a:lnSpc>
                <a:spcPct val="115000"/>
              </a:lnSpc>
              <a:spcBef>
                <a:spcPct val="20000"/>
              </a:spcBef>
              <a:buFontTx/>
              <a:buChar char="–"/>
            </a:pPr>
            <a:r>
              <a:rPr kumimoji="1" lang="en-US" sz="800" b="0" dirty="0">
                <a:latin typeface="+mn-lt"/>
                <a:cs typeface="Arial" pitchFamily="34" charset="0"/>
              </a:rPr>
              <a:t>M. Tatineni, SDSC</a:t>
            </a:r>
          </a:p>
          <a:p>
            <a:pPr marL="4626" indent="-91440" eaLnBrk="0" hangingPunct="0">
              <a:lnSpc>
                <a:spcPct val="115000"/>
              </a:lnSpc>
              <a:spcBef>
                <a:spcPct val="20000"/>
              </a:spcBef>
              <a:buFontTx/>
              <a:buChar char="–"/>
            </a:pPr>
            <a:r>
              <a:rPr kumimoji="1" lang="en-US" sz="800" b="0" dirty="0">
                <a:latin typeface="+mn-lt"/>
                <a:cs typeface="Arial" pitchFamily="34" charset="0"/>
              </a:rPr>
              <a:t>R. Cardone, TACC</a:t>
            </a:r>
          </a:p>
          <a:p>
            <a:pPr marL="4626" indent="-91440" eaLnBrk="0" hangingPunct="0">
              <a:lnSpc>
                <a:spcPct val="115000"/>
              </a:lnSpc>
              <a:spcBef>
                <a:spcPct val="20000"/>
              </a:spcBef>
              <a:buFontTx/>
              <a:buChar char="–"/>
            </a:pPr>
            <a:r>
              <a:rPr kumimoji="1" lang="en-US" sz="800" b="0" dirty="0">
                <a:latin typeface="+mn-lt"/>
                <a:cs typeface="Arial" pitchFamily="34" charset="0"/>
              </a:rPr>
              <a:t>C. Garcia, TACC</a:t>
            </a:r>
          </a:p>
          <a:p>
            <a:pPr marL="4626" indent="-91440" eaLnBrk="0" hangingPunct="0">
              <a:lnSpc>
                <a:spcPct val="115000"/>
              </a:lnSpc>
              <a:spcBef>
                <a:spcPct val="20000"/>
              </a:spcBef>
              <a:buFontTx/>
              <a:buChar char="–"/>
            </a:pPr>
            <a:r>
              <a:rPr kumimoji="1" lang="en-US" sz="800" b="0" dirty="0">
                <a:latin typeface="+mn-lt"/>
                <a:cs typeface="Arial" pitchFamily="34" charset="0"/>
              </a:rPr>
              <a:t>S. Li, TACC</a:t>
            </a:r>
          </a:p>
          <a:p>
            <a:pPr marL="4626" indent="-91440" eaLnBrk="0" hangingPunct="0">
              <a:lnSpc>
                <a:spcPct val="115000"/>
              </a:lnSpc>
              <a:spcBef>
                <a:spcPct val="20000"/>
              </a:spcBef>
              <a:buFontTx/>
              <a:buChar char="–"/>
            </a:pPr>
            <a:r>
              <a:rPr kumimoji="1" lang="en-US" sz="800" b="0" dirty="0">
                <a:latin typeface="+mn-lt"/>
                <a:cs typeface="Arial" pitchFamily="34" charset="0"/>
              </a:rPr>
              <a:t>J. Stubbs, TACC</a:t>
            </a:r>
          </a:p>
          <a:p>
            <a:pPr marL="4626" indent="-91440" eaLnBrk="0" hangingPunct="0">
              <a:lnSpc>
                <a:spcPct val="115000"/>
              </a:lnSpc>
              <a:spcBef>
                <a:spcPct val="20000"/>
              </a:spcBef>
              <a:buFontTx/>
              <a:buChar char="–"/>
            </a:pPr>
            <a:r>
              <a:rPr kumimoji="1" lang="en-US" sz="800" b="0" dirty="0">
                <a:latin typeface="+mn-lt"/>
                <a:cs typeface="Arial" pitchFamily="34" charset="0"/>
              </a:rPr>
              <a:t>Z. Zhang, TACC</a:t>
            </a:r>
          </a:p>
        </p:txBody>
      </p:sp>
      <p:sp>
        <p:nvSpPr>
          <p:cNvPr id="12" name="Rectangle 3">
            <a:extLst>
              <a:ext uri="{FF2B5EF4-FFF2-40B4-BE49-F238E27FC236}">
                <a16:creationId xmlns:a16="http://schemas.microsoft.com/office/drawing/2014/main" id="{4A8282E5-2276-BF72-3B07-5087CC732A62}"/>
              </a:ext>
            </a:extLst>
          </p:cNvPr>
          <p:cNvSpPr>
            <a:spLocks noChangeArrowheads="1"/>
          </p:cNvSpPr>
          <p:nvPr/>
        </p:nvSpPr>
        <p:spPr bwMode="auto">
          <a:xfrm>
            <a:off x="4040339" y="1525762"/>
            <a:ext cx="1817954" cy="1262947"/>
          </a:xfrm>
          <a:prstGeom prst="rect">
            <a:avLst/>
          </a:prstGeom>
          <a:noFill/>
          <a:ln w="9525">
            <a:noFill/>
            <a:miter lim="800000"/>
            <a:headEnd/>
            <a:tailEnd/>
          </a:ln>
        </p:spPr>
        <p:txBody>
          <a:bodyPr lIns="92065" tIns="46032" rIns="92065" bIns="46032" anchor="t"/>
          <a:lstStyle/>
          <a:p>
            <a:pPr marL="4445" indent="-91440" eaLnBrk="0" hangingPunct="0">
              <a:lnSpc>
                <a:spcPct val="115000"/>
              </a:lnSpc>
              <a:spcBef>
                <a:spcPct val="20000"/>
              </a:spcBef>
              <a:buFontTx/>
              <a:buChar char="–"/>
            </a:pPr>
            <a:endParaRPr lang="en-US" sz="800" b="0" dirty="0">
              <a:latin typeface="+mn-lt"/>
              <a:cs typeface="Arial" pitchFamily="34" charset="0"/>
            </a:endParaRPr>
          </a:p>
          <a:p>
            <a:pPr marL="4445" indent="-91440" eaLnBrk="0" hangingPunct="0">
              <a:lnSpc>
                <a:spcPct val="115000"/>
              </a:lnSpc>
              <a:spcBef>
                <a:spcPct val="20000"/>
              </a:spcBef>
              <a:buFontTx/>
              <a:buChar char="–"/>
            </a:pPr>
            <a:r>
              <a:rPr kumimoji="1" lang="en-US" sz="800" b="0" dirty="0">
                <a:latin typeface="+mn-lt"/>
                <a:cs typeface="Arial" pitchFamily="34" charset="0"/>
              </a:rPr>
              <a:t>A. Hollander, UC Davis</a:t>
            </a:r>
            <a:endParaRPr lang="en-US" sz="800" b="0" dirty="0">
              <a:latin typeface="+mn-lt"/>
              <a:cs typeface="Arial" pitchFamily="34" charset="0"/>
            </a:endParaRPr>
          </a:p>
          <a:p>
            <a:pPr marL="4445" indent="-91440" eaLnBrk="0" hangingPunct="0">
              <a:lnSpc>
                <a:spcPct val="115000"/>
              </a:lnSpc>
              <a:spcBef>
                <a:spcPct val="20000"/>
              </a:spcBef>
              <a:buFontTx/>
              <a:buChar char="–"/>
            </a:pPr>
            <a:r>
              <a:rPr kumimoji="1" lang="en-US" sz="800" b="0" dirty="0">
                <a:latin typeface="+mn-lt"/>
                <a:cs typeface="Arial" pitchFamily="34" charset="0"/>
              </a:rPr>
              <a:t>P. Huber, UC Davis</a:t>
            </a:r>
            <a:endParaRPr lang="en-US" sz="800" b="0" dirty="0">
              <a:latin typeface="+mn-lt"/>
              <a:cs typeface="Arial" pitchFamily="34" charset="0"/>
            </a:endParaRPr>
          </a:p>
          <a:p>
            <a:pPr marL="4445" indent="-91440" eaLnBrk="0" hangingPunct="0">
              <a:lnSpc>
                <a:spcPct val="115000"/>
              </a:lnSpc>
              <a:spcBef>
                <a:spcPct val="20000"/>
              </a:spcBef>
              <a:buFontTx/>
              <a:buChar char="–"/>
            </a:pPr>
            <a:r>
              <a:rPr kumimoji="1" lang="en-US" sz="800" b="0" dirty="0">
                <a:latin typeface="+mn-lt"/>
                <a:cs typeface="Arial"/>
              </a:rPr>
              <a:t>C. Riggle, IC-Foods</a:t>
            </a:r>
            <a:endParaRPr lang="en-US" sz="800" b="0" dirty="0">
              <a:latin typeface="+mn-lt"/>
              <a:cs typeface="Arial" pitchFamily="34" charset="0"/>
            </a:endParaRPr>
          </a:p>
          <a:p>
            <a:pPr marL="4445" indent="-91440" eaLnBrk="0" hangingPunct="0">
              <a:lnSpc>
                <a:spcPct val="115000"/>
              </a:lnSpc>
              <a:spcBef>
                <a:spcPct val="20000"/>
              </a:spcBef>
              <a:buFontTx/>
              <a:buChar char="–"/>
            </a:pPr>
            <a:r>
              <a:rPr kumimoji="1" lang="en-US" sz="800" b="0" dirty="0">
                <a:latin typeface="+mn-lt"/>
                <a:cs typeface="Arial" pitchFamily="34" charset="0"/>
              </a:rPr>
              <a:t>P. Hoover, UCSD</a:t>
            </a:r>
            <a:endParaRPr lang="en-US" sz="800" b="0" dirty="0">
              <a:latin typeface="+mn-lt"/>
              <a:cs typeface="Arial" pitchFamily="34" charset="0"/>
            </a:endParaRPr>
          </a:p>
          <a:p>
            <a:pPr marL="4445" indent="-91440" eaLnBrk="0" hangingPunct="0">
              <a:lnSpc>
                <a:spcPct val="115000"/>
              </a:lnSpc>
              <a:spcBef>
                <a:spcPct val="20000"/>
              </a:spcBef>
              <a:buFontTx/>
              <a:buChar char="–"/>
            </a:pPr>
            <a:r>
              <a:rPr kumimoji="1" lang="en-US" sz="800" b="0" dirty="0">
                <a:latin typeface="+mn-lt"/>
                <a:cs typeface="Arial" pitchFamily="34" charset="0"/>
              </a:rPr>
              <a:t>M. Thomas, UCSD</a:t>
            </a:r>
            <a:endParaRPr lang="en-US" sz="800" b="0" dirty="0">
              <a:latin typeface="+mn-lt"/>
              <a:cs typeface="Arial" pitchFamily="34" charset="0"/>
            </a:endParaRPr>
          </a:p>
          <a:p>
            <a:pPr marL="4445" indent="-91440" eaLnBrk="0" hangingPunct="0">
              <a:lnSpc>
                <a:spcPct val="115000"/>
              </a:lnSpc>
              <a:spcBef>
                <a:spcPct val="20000"/>
              </a:spcBef>
              <a:buFontTx/>
              <a:buChar char="–"/>
            </a:pPr>
            <a:r>
              <a:rPr kumimoji="1" lang="en-US" sz="800" b="0" dirty="0">
                <a:latin typeface="+mn-lt"/>
                <a:cs typeface="Arial" pitchFamily="34" charset="0"/>
              </a:rPr>
              <a:t>M. Miller, UW Madison</a:t>
            </a:r>
            <a:endParaRPr lang="en-US" sz="800" b="0" dirty="0">
              <a:latin typeface="+mn-lt"/>
              <a:cs typeface="Arial" pitchFamily="34" charset="0"/>
            </a:endParaRPr>
          </a:p>
        </p:txBody>
      </p:sp>
      <p:sp>
        <p:nvSpPr>
          <p:cNvPr id="13" name="Rectangle 3">
            <a:extLst>
              <a:ext uri="{FF2B5EF4-FFF2-40B4-BE49-F238E27FC236}">
                <a16:creationId xmlns:a16="http://schemas.microsoft.com/office/drawing/2014/main" id="{F05FB259-4A36-665D-D6C9-84EEB3038206}"/>
              </a:ext>
            </a:extLst>
          </p:cNvPr>
          <p:cNvSpPr>
            <a:spLocks noChangeArrowheads="1"/>
          </p:cNvSpPr>
          <p:nvPr/>
        </p:nvSpPr>
        <p:spPr bwMode="auto">
          <a:xfrm>
            <a:off x="31522" y="2852033"/>
            <a:ext cx="1965830" cy="1262947"/>
          </a:xfrm>
          <a:prstGeom prst="rect">
            <a:avLst/>
          </a:prstGeom>
          <a:noFill/>
          <a:ln w="9525">
            <a:noFill/>
            <a:miter lim="800000"/>
            <a:headEnd/>
            <a:tailEnd/>
          </a:ln>
        </p:spPr>
        <p:txBody>
          <a:bodyPr lIns="92065" tIns="46032" rIns="92065" bIns="46032"/>
          <a:lstStyle/>
          <a:p>
            <a:pPr marL="342782" indent="-342782" eaLnBrk="0" hangingPunct="0">
              <a:lnSpc>
                <a:spcPct val="115000"/>
              </a:lnSpc>
              <a:spcBef>
                <a:spcPct val="20000"/>
              </a:spcBef>
            </a:pPr>
            <a:r>
              <a:rPr kumimoji="1" lang="en-US" sz="800" i="1" dirty="0">
                <a:latin typeface="+mn-lt"/>
                <a:cs typeface="Arial" pitchFamily="34" charset="0"/>
              </a:rPr>
              <a:t>Current Ph.D. Students</a:t>
            </a:r>
          </a:p>
          <a:p>
            <a:pPr marL="4626" indent="-91440" eaLnBrk="0" hangingPunct="0">
              <a:lnSpc>
                <a:spcPct val="115000"/>
              </a:lnSpc>
              <a:spcBef>
                <a:spcPct val="20000"/>
              </a:spcBef>
              <a:buFontTx/>
              <a:buChar char="–"/>
            </a:pPr>
            <a:r>
              <a:rPr kumimoji="1" lang="en-US" sz="800" b="0" dirty="0">
                <a:latin typeface="+mn-lt"/>
                <a:cs typeface="Arial" pitchFamily="34" charset="0"/>
              </a:rPr>
              <a:t>P. Kousha, OSU</a:t>
            </a:r>
          </a:p>
          <a:p>
            <a:pPr marL="4626" indent="-91440" eaLnBrk="0" hangingPunct="0">
              <a:lnSpc>
                <a:spcPct val="115000"/>
              </a:lnSpc>
              <a:spcBef>
                <a:spcPct val="20000"/>
              </a:spcBef>
              <a:buFontTx/>
              <a:buChar char="–"/>
            </a:pPr>
            <a:r>
              <a:rPr kumimoji="1" lang="en-US" sz="800" b="0" dirty="0">
                <a:latin typeface="+mn-lt"/>
                <a:cs typeface="Arial" pitchFamily="34" charset="0"/>
              </a:rPr>
              <a:t>Z. Li, OSU</a:t>
            </a:r>
          </a:p>
          <a:p>
            <a:pPr marL="4626" indent="-91440" eaLnBrk="0" hangingPunct="0">
              <a:lnSpc>
                <a:spcPct val="115000"/>
              </a:lnSpc>
              <a:spcBef>
                <a:spcPct val="20000"/>
              </a:spcBef>
              <a:buFontTx/>
              <a:buChar char="–"/>
            </a:pPr>
            <a:r>
              <a:rPr kumimoji="1" lang="en-US" sz="800" b="0" dirty="0">
                <a:latin typeface="+mn-lt"/>
                <a:cs typeface="Arial" pitchFamily="34" charset="0"/>
              </a:rPr>
              <a:t>V. Pahuja, OSU</a:t>
            </a:r>
          </a:p>
          <a:p>
            <a:pPr marL="4626" indent="-91440" eaLnBrk="0" hangingPunct="0">
              <a:lnSpc>
                <a:spcPct val="115000"/>
              </a:lnSpc>
              <a:spcBef>
                <a:spcPct val="20000"/>
              </a:spcBef>
              <a:buFontTx/>
              <a:buChar char="–"/>
            </a:pPr>
            <a:r>
              <a:rPr kumimoji="1" lang="en-US" sz="800" b="0" dirty="0">
                <a:latin typeface="+mn-lt"/>
                <a:cs typeface="Arial" pitchFamily="34" charset="0"/>
              </a:rPr>
              <a:t>R. Qiu, OSU</a:t>
            </a:r>
          </a:p>
          <a:p>
            <a:pPr marL="4626" indent="-91440" eaLnBrk="0" hangingPunct="0">
              <a:lnSpc>
                <a:spcPct val="115000"/>
              </a:lnSpc>
              <a:spcBef>
                <a:spcPct val="20000"/>
              </a:spcBef>
              <a:buFontTx/>
              <a:buChar char="–"/>
            </a:pPr>
            <a:r>
              <a:rPr kumimoji="1" lang="en-US" sz="800" b="0" dirty="0">
                <a:latin typeface="+mn-lt"/>
                <a:cs typeface="Arial" pitchFamily="34" charset="0"/>
              </a:rPr>
              <a:t>E. Romero, OSU</a:t>
            </a:r>
          </a:p>
        </p:txBody>
      </p:sp>
      <p:sp>
        <p:nvSpPr>
          <p:cNvPr id="14" name="Rectangle 3">
            <a:extLst>
              <a:ext uri="{FF2B5EF4-FFF2-40B4-BE49-F238E27FC236}">
                <a16:creationId xmlns:a16="http://schemas.microsoft.com/office/drawing/2014/main" id="{979E5FFC-5D24-3FE8-0D9F-DF500FF5381E}"/>
              </a:ext>
            </a:extLst>
          </p:cNvPr>
          <p:cNvSpPr>
            <a:spLocks noChangeArrowheads="1"/>
          </p:cNvSpPr>
          <p:nvPr/>
        </p:nvSpPr>
        <p:spPr bwMode="auto">
          <a:xfrm>
            <a:off x="866184" y="2876090"/>
            <a:ext cx="1817954" cy="1262947"/>
          </a:xfrm>
          <a:prstGeom prst="rect">
            <a:avLst/>
          </a:prstGeom>
          <a:noFill/>
          <a:ln w="9525">
            <a:noFill/>
            <a:miter lim="800000"/>
            <a:headEnd/>
            <a:tailEnd/>
          </a:ln>
        </p:spPr>
        <p:txBody>
          <a:bodyPr lIns="92065" tIns="46032" rIns="92065" bIns="46032"/>
          <a:lstStyle/>
          <a:p>
            <a:pPr marL="4626" indent="-91440" eaLnBrk="0" hangingPunct="0">
              <a:lnSpc>
                <a:spcPct val="115000"/>
              </a:lnSpc>
              <a:spcBef>
                <a:spcPct val="20000"/>
              </a:spcBef>
              <a:buFontTx/>
              <a:buChar char="–"/>
            </a:pPr>
            <a:endParaRPr kumimoji="1" lang="en-US" sz="800" b="0" dirty="0">
              <a:latin typeface="+mn-lt"/>
              <a:cs typeface="Arial" pitchFamily="34" charset="0"/>
            </a:endParaRPr>
          </a:p>
          <a:p>
            <a:pPr marL="4626" indent="-91440" eaLnBrk="0" hangingPunct="0">
              <a:lnSpc>
                <a:spcPct val="115000"/>
              </a:lnSpc>
              <a:spcBef>
                <a:spcPct val="20000"/>
              </a:spcBef>
              <a:buFontTx/>
              <a:buChar char="–"/>
            </a:pPr>
            <a:r>
              <a:rPr kumimoji="1" lang="en-US" sz="800" b="0" dirty="0">
                <a:latin typeface="+mn-lt"/>
                <a:cs typeface="Arial" pitchFamily="34" charset="0"/>
              </a:rPr>
              <a:t>C. Tu, OSU</a:t>
            </a:r>
          </a:p>
          <a:p>
            <a:pPr marL="4626" indent="-91440" eaLnBrk="0" hangingPunct="0">
              <a:lnSpc>
                <a:spcPct val="115000"/>
              </a:lnSpc>
              <a:spcBef>
                <a:spcPct val="20000"/>
              </a:spcBef>
              <a:buFontTx/>
              <a:buChar char="–"/>
            </a:pPr>
            <a:r>
              <a:rPr kumimoji="1" lang="en-US" sz="800" b="0" dirty="0">
                <a:latin typeface="+mn-lt"/>
                <a:cs typeface="Arial" pitchFamily="34" charset="0"/>
              </a:rPr>
              <a:t>Y. Tu, OSU</a:t>
            </a:r>
          </a:p>
          <a:p>
            <a:pPr marL="4626" indent="-91440" eaLnBrk="0" hangingPunct="0">
              <a:lnSpc>
                <a:spcPct val="115000"/>
              </a:lnSpc>
              <a:spcBef>
                <a:spcPct val="20000"/>
              </a:spcBef>
              <a:buFontTx/>
              <a:buChar char="–"/>
            </a:pPr>
            <a:r>
              <a:rPr kumimoji="1" lang="en-US" sz="800" b="0" dirty="0">
                <a:latin typeface="+mn-lt"/>
                <a:cs typeface="Arial" pitchFamily="34" charset="0"/>
              </a:rPr>
              <a:t>S. Vallabhajosyula, OSU</a:t>
            </a:r>
          </a:p>
          <a:p>
            <a:pPr marL="4626" indent="-91440" eaLnBrk="0" hangingPunct="0">
              <a:lnSpc>
                <a:spcPct val="115000"/>
              </a:lnSpc>
              <a:spcBef>
                <a:spcPct val="20000"/>
              </a:spcBef>
              <a:buFontTx/>
              <a:buChar char="–"/>
            </a:pPr>
            <a:r>
              <a:rPr kumimoji="1" lang="en-US" sz="800" b="0" dirty="0">
                <a:latin typeface="+mn-lt"/>
                <a:cs typeface="Arial" pitchFamily="34" charset="0"/>
              </a:rPr>
              <a:t>L. Waltz, OSU</a:t>
            </a:r>
          </a:p>
          <a:p>
            <a:pPr marL="4626" indent="-91440" eaLnBrk="0" hangingPunct="0">
              <a:lnSpc>
                <a:spcPct val="115000"/>
              </a:lnSpc>
              <a:spcBef>
                <a:spcPct val="20000"/>
              </a:spcBef>
              <a:buFontTx/>
              <a:buChar char="–"/>
            </a:pPr>
            <a:r>
              <a:rPr kumimoji="1" lang="en-US" sz="800" b="0" dirty="0">
                <a:latin typeface="+mn-lt"/>
                <a:cs typeface="Arial" pitchFamily="34" charset="0"/>
              </a:rPr>
              <a:t>B. Wang, OSU</a:t>
            </a:r>
          </a:p>
        </p:txBody>
      </p:sp>
      <p:sp>
        <p:nvSpPr>
          <p:cNvPr id="15" name="Rectangle 3">
            <a:extLst>
              <a:ext uri="{FF2B5EF4-FFF2-40B4-BE49-F238E27FC236}">
                <a16:creationId xmlns:a16="http://schemas.microsoft.com/office/drawing/2014/main" id="{A29D33A8-831C-15A1-7485-74DA53D0D526}"/>
              </a:ext>
            </a:extLst>
          </p:cNvPr>
          <p:cNvSpPr>
            <a:spLocks noChangeArrowheads="1"/>
          </p:cNvSpPr>
          <p:nvPr/>
        </p:nvSpPr>
        <p:spPr bwMode="auto">
          <a:xfrm>
            <a:off x="1969907" y="2880199"/>
            <a:ext cx="1817954" cy="1262947"/>
          </a:xfrm>
          <a:prstGeom prst="rect">
            <a:avLst/>
          </a:prstGeom>
          <a:noFill/>
          <a:ln w="9525">
            <a:noFill/>
            <a:miter lim="800000"/>
            <a:headEnd/>
            <a:tailEnd/>
          </a:ln>
        </p:spPr>
        <p:txBody>
          <a:bodyPr lIns="92065" tIns="46032" rIns="92065" bIns="46032"/>
          <a:lstStyle/>
          <a:p>
            <a:pPr marL="4626" indent="-91440" eaLnBrk="0" hangingPunct="0">
              <a:lnSpc>
                <a:spcPct val="115000"/>
              </a:lnSpc>
              <a:spcBef>
                <a:spcPct val="20000"/>
              </a:spcBef>
              <a:buFontTx/>
              <a:buChar char="–"/>
            </a:pPr>
            <a:endParaRPr kumimoji="1" lang="en-US" sz="800" b="0" dirty="0">
              <a:latin typeface="+mn-lt"/>
              <a:cs typeface="Arial" pitchFamily="34" charset="0"/>
            </a:endParaRPr>
          </a:p>
          <a:p>
            <a:pPr marL="4626" indent="-91440" eaLnBrk="0" hangingPunct="0">
              <a:lnSpc>
                <a:spcPct val="115000"/>
              </a:lnSpc>
              <a:spcBef>
                <a:spcPct val="20000"/>
              </a:spcBef>
              <a:buFontTx/>
              <a:buChar char="–"/>
            </a:pPr>
            <a:r>
              <a:rPr kumimoji="1" lang="en-US" sz="800" b="0" dirty="0">
                <a:latin typeface="+mn-lt"/>
                <a:cs typeface="Arial" pitchFamily="34" charset="0"/>
              </a:rPr>
              <a:t>X. Wang, OSU</a:t>
            </a:r>
          </a:p>
          <a:p>
            <a:pPr marL="4626" indent="-91440" eaLnBrk="0" hangingPunct="0">
              <a:lnSpc>
                <a:spcPct val="115000"/>
              </a:lnSpc>
              <a:spcBef>
                <a:spcPct val="20000"/>
              </a:spcBef>
              <a:buFontTx/>
              <a:buChar char="–"/>
            </a:pPr>
            <a:r>
              <a:rPr kumimoji="1" lang="en-US" sz="800" b="0" dirty="0">
                <a:latin typeface="+mn-lt"/>
                <a:cs typeface="Arial" pitchFamily="34" charset="0"/>
              </a:rPr>
              <a:t>J. Yao, OSU</a:t>
            </a:r>
          </a:p>
          <a:p>
            <a:pPr marL="4626" indent="-91440" eaLnBrk="0" hangingPunct="0">
              <a:lnSpc>
                <a:spcPct val="115000"/>
              </a:lnSpc>
              <a:spcBef>
                <a:spcPct val="20000"/>
              </a:spcBef>
              <a:buFontTx/>
              <a:buChar char="–"/>
            </a:pPr>
            <a:r>
              <a:rPr kumimoji="1" lang="en-US" sz="800" b="0" dirty="0">
                <a:latin typeface="+mn-lt"/>
                <a:cs typeface="Arial" pitchFamily="34" charset="0"/>
              </a:rPr>
              <a:t>X. Yue, OSU</a:t>
            </a:r>
          </a:p>
          <a:p>
            <a:pPr marL="4626" indent="-91440" eaLnBrk="0" hangingPunct="0">
              <a:lnSpc>
                <a:spcPct val="115000"/>
              </a:lnSpc>
              <a:spcBef>
                <a:spcPct val="20000"/>
              </a:spcBef>
              <a:buFontTx/>
              <a:buChar char="–"/>
            </a:pPr>
            <a:r>
              <a:rPr kumimoji="1" lang="en-US" sz="800" b="0" dirty="0">
                <a:latin typeface="+mn-lt"/>
                <a:cs typeface="Arial" pitchFamily="34" charset="0"/>
              </a:rPr>
              <a:t>T. Zhang, OSU</a:t>
            </a:r>
          </a:p>
          <a:p>
            <a:pPr marL="4626" indent="-91440" eaLnBrk="0" hangingPunct="0">
              <a:lnSpc>
                <a:spcPct val="115000"/>
              </a:lnSpc>
              <a:spcBef>
                <a:spcPct val="20000"/>
              </a:spcBef>
              <a:buFontTx/>
              <a:buChar char="–"/>
            </a:pPr>
            <a:r>
              <a:rPr kumimoji="1" lang="en-US" sz="800" b="0" dirty="0">
                <a:latin typeface="+mn-lt"/>
                <a:cs typeface="Arial" pitchFamily="34" charset="0"/>
              </a:rPr>
              <a:t>K. Zhang, OSU</a:t>
            </a:r>
          </a:p>
        </p:txBody>
      </p:sp>
      <p:sp>
        <p:nvSpPr>
          <p:cNvPr id="16" name="Rectangle 3">
            <a:extLst>
              <a:ext uri="{FF2B5EF4-FFF2-40B4-BE49-F238E27FC236}">
                <a16:creationId xmlns:a16="http://schemas.microsoft.com/office/drawing/2014/main" id="{6E5EF0AA-F80B-52CD-5752-9CB5ACD41DC8}"/>
              </a:ext>
            </a:extLst>
          </p:cNvPr>
          <p:cNvSpPr>
            <a:spLocks noChangeArrowheads="1"/>
          </p:cNvSpPr>
          <p:nvPr/>
        </p:nvSpPr>
        <p:spPr bwMode="auto">
          <a:xfrm>
            <a:off x="2695055" y="2885233"/>
            <a:ext cx="1817954" cy="1262947"/>
          </a:xfrm>
          <a:prstGeom prst="rect">
            <a:avLst/>
          </a:prstGeom>
          <a:noFill/>
          <a:ln w="9525">
            <a:noFill/>
            <a:miter lim="800000"/>
            <a:headEnd/>
            <a:tailEnd/>
          </a:ln>
        </p:spPr>
        <p:txBody>
          <a:bodyPr lIns="92065" tIns="46032" rIns="92065" bIns="46032"/>
          <a:lstStyle/>
          <a:p>
            <a:pPr marL="4626" indent="-91440" eaLnBrk="0" hangingPunct="0">
              <a:lnSpc>
                <a:spcPct val="115000"/>
              </a:lnSpc>
              <a:spcBef>
                <a:spcPct val="20000"/>
              </a:spcBef>
              <a:buFontTx/>
              <a:buChar char="–"/>
            </a:pPr>
            <a:endParaRPr kumimoji="1" lang="en-US" sz="800" b="0" dirty="0">
              <a:latin typeface="+mn-lt"/>
              <a:cs typeface="Arial" pitchFamily="34" charset="0"/>
            </a:endParaRPr>
          </a:p>
          <a:p>
            <a:pPr marL="4626" indent="-91440" eaLnBrk="0" hangingPunct="0">
              <a:lnSpc>
                <a:spcPct val="115000"/>
              </a:lnSpc>
              <a:spcBef>
                <a:spcPct val="20000"/>
              </a:spcBef>
              <a:buFontTx/>
              <a:buChar char="–"/>
            </a:pPr>
            <a:r>
              <a:rPr kumimoji="1" lang="en-US" sz="800" b="0" dirty="0">
                <a:latin typeface="+mn-lt"/>
                <a:cs typeface="Arial" pitchFamily="34" charset="0"/>
              </a:rPr>
              <a:t>Z. Zhang, OSU</a:t>
            </a:r>
          </a:p>
          <a:p>
            <a:pPr marL="4626" indent="-91440" eaLnBrk="0" hangingPunct="0">
              <a:lnSpc>
                <a:spcPct val="115000"/>
              </a:lnSpc>
              <a:spcBef>
                <a:spcPct val="20000"/>
              </a:spcBef>
              <a:buFontTx/>
              <a:buChar char="–"/>
            </a:pPr>
            <a:r>
              <a:rPr kumimoji="1" lang="en-US" sz="800" b="0" dirty="0">
                <a:latin typeface="+mn-lt"/>
                <a:cs typeface="Arial" pitchFamily="34" charset="0"/>
              </a:rPr>
              <a:t>DD. Vecchia, RPI</a:t>
            </a:r>
          </a:p>
          <a:p>
            <a:pPr marL="4626" indent="-91440" eaLnBrk="0" hangingPunct="0">
              <a:lnSpc>
                <a:spcPct val="115000"/>
              </a:lnSpc>
              <a:spcBef>
                <a:spcPct val="20000"/>
              </a:spcBef>
              <a:buFontTx/>
              <a:buChar char="–"/>
            </a:pPr>
            <a:r>
              <a:rPr kumimoji="1" lang="en-US" sz="800" b="0" dirty="0">
                <a:latin typeface="+mn-lt"/>
                <a:cs typeface="Arial" pitchFamily="34" charset="0"/>
              </a:rPr>
              <a:t>M. Rosas, UD</a:t>
            </a:r>
          </a:p>
          <a:p>
            <a:pPr marL="4626" indent="-91440" eaLnBrk="0" hangingPunct="0">
              <a:lnSpc>
                <a:spcPct val="115000"/>
              </a:lnSpc>
              <a:spcBef>
                <a:spcPct val="20000"/>
              </a:spcBef>
              <a:buFontTx/>
              <a:buChar char="–"/>
            </a:pPr>
            <a:r>
              <a:rPr kumimoji="1" lang="en-US" sz="800" b="0" dirty="0">
                <a:latin typeface="+mn-lt"/>
                <a:cs typeface="Arial" pitchFamily="34" charset="0"/>
              </a:rPr>
              <a:t>T. Jiang, UU</a:t>
            </a:r>
          </a:p>
          <a:p>
            <a:pPr marL="4626" indent="-91440" eaLnBrk="0" hangingPunct="0">
              <a:lnSpc>
                <a:spcPct val="115000"/>
              </a:lnSpc>
              <a:spcBef>
                <a:spcPct val="20000"/>
              </a:spcBef>
              <a:buFontTx/>
              <a:buChar char="–"/>
            </a:pPr>
            <a:r>
              <a:rPr kumimoji="1" lang="en-US" sz="800" b="0" dirty="0">
                <a:latin typeface="+mn-lt"/>
                <a:cs typeface="Arial" pitchFamily="34" charset="0"/>
              </a:rPr>
              <a:t>Y. Xu, UU</a:t>
            </a:r>
          </a:p>
        </p:txBody>
      </p:sp>
      <p:sp>
        <p:nvSpPr>
          <p:cNvPr id="17" name="Rectangle 3">
            <a:extLst>
              <a:ext uri="{FF2B5EF4-FFF2-40B4-BE49-F238E27FC236}">
                <a16:creationId xmlns:a16="http://schemas.microsoft.com/office/drawing/2014/main" id="{AEC372A4-86A5-7EA2-04CF-2F7542AEDBA8}"/>
              </a:ext>
            </a:extLst>
          </p:cNvPr>
          <p:cNvSpPr>
            <a:spLocks noChangeArrowheads="1"/>
          </p:cNvSpPr>
          <p:nvPr/>
        </p:nvSpPr>
        <p:spPr bwMode="auto">
          <a:xfrm>
            <a:off x="3531816" y="2879636"/>
            <a:ext cx="1817954" cy="1262947"/>
          </a:xfrm>
          <a:prstGeom prst="rect">
            <a:avLst/>
          </a:prstGeom>
          <a:noFill/>
          <a:ln w="9525">
            <a:noFill/>
            <a:miter lim="800000"/>
            <a:headEnd/>
            <a:tailEnd/>
          </a:ln>
        </p:spPr>
        <p:txBody>
          <a:bodyPr lIns="92065" tIns="46032" rIns="92065" bIns="46032" anchor="t"/>
          <a:lstStyle/>
          <a:p>
            <a:pPr marL="4445" indent="-91440" eaLnBrk="0" hangingPunct="0">
              <a:lnSpc>
                <a:spcPct val="115000"/>
              </a:lnSpc>
              <a:spcBef>
                <a:spcPct val="20000"/>
              </a:spcBef>
              <a:buFontTx/>
              <a:buChar char="–"/>
            </a:pPr>
            <a:endParaRPr lang="en-US" sz="800" b="0" dirty="0">
              <a:latin typeface="+mn-lt"/>
              <a:cs typeface="Arial" pitchFamily="34" charset="0"/>
            </a:endParaRPr>
          </a:p>
          <a:p>
            <a:pPr marL="4445" indent="-91440" eaLnBrk="0" hangingPunct="0">
              <a:lnSpc>
                <a:spcPct val="115000"/>
              </a:lnSpc>
              <a:spcBef>
                <a:spcPct val="20000"/>
              </a:spcBef>
              <a:buFontTx/>
              <a:buChar char="–"/>
            </a:pPr>
            <a:r>
              <a:rPr kumimoji="1" lang="en-US" sz="800" b="0" dirty="0">
                <a:latin typeface="+mn-lt"/>
                <a:cs typeface="Arial"/>
              </a:rPr>
              <a:t>J. Yan, UU</a:t>
            </a:r>
            <a:endParaRPr lang="en-US" sz="800" b="0" dirty="0">
              <a:latin typeface="+mn-lt"/>
              <a:cs typeface="Arial"/>
            </a:endParaRPr>
          </a:p>
          <a:p>
            <a:pPr marL="4445" indent="-91440" eaLnBrk="0" hangingPunct="0">
              <a:lnSpc>
                <a:spcPct val="115000"/>
              </a:lnSpc>
              <a:spcBef>
                <a:spcPct val="20000"/>
              </a:spcBef>
              <a:buFontTx/>
              <a:buChar char="–"/>
            </a:pPr>
            <a:r>
              <a:rPr kumimoji="1" lang="en-US" sz="800" b="0" dirty="0">
                <a:latin typeface="+mn-lt"/>
                <a:cs typeface="Arial"/>
              </a:rPr>
              <a:t>K. Armendariz, UW-Madison</a:t>
            </a:r>
            <a:endParaRPr lang="en-US" sz="800" b="0" dirty="0">
              <a:latin typeface="+mn-lt"/>
              <a:cs typeface="Arial"/>
            </a:endParaRPr>
          </a:p>
          <a:p>
            <a:pPr marL="4445" indent="-91440" eaLnBrk="0" hangingPunct="0">
              <a:lnSpc>
                <a:spcPct val="115000"/>
              </a:lnSpc>
              <a:spcBef>
                <a:spcPct val="20000"/>
              </a:spcBef>
              <a:buFontTx/>
              <a:buChar char="–"/>
            </a:pPr>
            <a:r>
              <a:rPr kumimoji="1" lang="en-US" sz="800" b="0" dirty="0">
                <a:latin typeface="+mn-lt"/>
                <a:cs typeface="Arial"/>
              </a:rPr>
              <a:t>J. Rao, UW-Madison</a:t>
            </a:r>
            <a:endParaRPr lang="en-US" sz="800" b="0" dirty="0">
              <a:latin typeface="+mn-lt"/>
              <a:cs typeface="Arial"/>
            </a:endParaRPr>
          </a:p>
          <a:p>
            <a:pPr marL="4445" indent="-91440" eaLnBrk="0" hangingPunct="0">
              <a:lnSpc>
                <a:spcPct val="115000"/>
              </a:lnSpc>
              <a:spcBef>
                <a:spcPct val="20000"/>
              </a:spcBef>
              <a:buFontTx/>
              <a:buChar char="–"/>
            </a:pPr>
            <a:r>
              <a:rPr kumimoji="1" lang="en-US" sz="800" b="0" dirty="0">
                <a:latin typeface="+mn-lt"/>
                <a:cs typeface="Arial"/>
              </a:rPr>
              <a:t>J. Kline, OSU</a:t>
            </a:r>
            <a:endParaRPr lang="en-US" sz="800" b="0" dirty="0">
              <a:latin typeface="+mn-lt"/>
              <a:cs typeface="Arial"/>
            </a:endParaRPr>
          </a:p>
          <a:p>
            <a:pPr marL="4445" indent="-91440">
              <a:lnSpc>
                <a:spcPct val="114999"/>
              </a:lnSpc>
              <a:spcBef>
                <a:spcPct val="20000"/>
              </a:spcBef>
              <a:buFontTx/>
              <a:buChar char="–"/>
            </a:pPr>
            <a:r>
              <a:rPr lang="en-US" sz="800" b="0" dirty="0">
                <a:latin typeface="+mn-lt"/>
                <a:cs typeface="Arial"/>
              </a:rPr>
              <a:t>G. Ubbiali, IC-Foods</a:t>
            </a:r>
            <a:endParaRPr lang="en-US" sz="800" b="0" dirty="0">
              <a:latin typeface="+mn-lt"/>
              <a:cs typeface="Arial" pitchFamily="34" charset="0"/>
            </a:endParaRPr>
          </a:p>
        </p:txBody>
      </p:sp>
      <p:sp>
        <p:nvSpPr>
          <p:cNvPr id="38" name="Rectangle 3">
            <a:extLst>
              <a:ext uri="{FF2B5EF4-FFF2-40B4-BE49-F238E27FC236}">
                <a16:creationId xmlns:a16="http://schemas.microsoft.com/office/drawing/2014/main" id="{59F20BF0-E85F-ADFB-6995-A8ACBDB8E7DF}"/>
              </a:ext>
            </a:extLst>
          </p:cNvPr>
          <p:cNvSpPr>
            <a:spLocks noChangeArrowheads="1"/>
          </p:cNvSpPr>
          <p:nvPr/>
        </p:nvSpPr>
        <p:spPr bwMode="auto">
          <a:xfrm>
            <a:off x="24429" y="3876303"/>
            <a:ext cx="2215387" cy="1262947"/>
          </a:xfrm>
          <a:prstGeom prst="rect">
            <a:avLst/>
          </a:prstGeom>
          <a:noFill/>
          <a:ln w="9525">
            <a:noFill/>
            <a:miter lim="800000"/>
            <a:headEnd/>
            <a:tailEnd/>
          </a:ln>
        </p:spPr>
        <p:txBody>
          <a:bodyPr lIns="92065" tIns="46032" rIns="92065" bIns="46032"/>
          <a:lstStyle/>
          <a:p>
            <a:pPr marL="342782" indent="-342782" eaLnBrk="0" hangingPunct="0">
              <a:lnSpc>
                <a:spcPct val="115000"/>
              </a:lnSpc>
              <a:spcBef>
                <a:spcPct val="20000"/>
              </a:spcBef>
            </a:pPr>
            <a:r>
              <a:rPr kumimoji="1" lang="en-US" sz="800" i="1" dirty="0">
                <a:latin typeface="+mn-lt"/>
                <a:cs typeface="Arial" pitchFamily="34" charset="0"/>
              </a:rPr>
              <a:t>Current Masters Students</a:t>
            </a:r>
          </a:p>
          <a:p>
            <a:pPr marL="4626" indent="-91440" eaLnBrk="0" hangingPunct="0">
              <a:lnSpc>
                <a:spcPct val="115000"/>
              </a:lnSpc>
              <a:spcBef>
                <a:spcPct val="20000"/>
              </a:spcBef>
              <a:buFontTx/>
              <a:buChar char="–"/>
            </a:pPr>
            <a:r>
              <a:rPr kumimoji="1" lang="en-US" sz="800" b="0" dirty="0">
                <a:latin typeface="+mn-lt"/>
                <a:cs typeface="Arial" pitchFamily="34" charset="0"/>
              </a:rPr>
              <a:t>R. Danhi, IC-Foods</a:t>
            </a:r>
          </a:p>
          <a:p>
            <a:pPr marL="4626" indent="-91440" eaLnBrk="0" hangingPunct="0">
              <a:lnSpc>
                <a:spcPct val="115000"/>
              </a:lnSpc>
              <a:spcBef>
                <a:spcPct val="20000"/>
              </a:spcBef>
              <a:buFontTx/>
              <a:buChar char="–"/>
            </a:pPr>
            <a:r>
              <a:rPr kumimoji="1" lang="en-US" sz="800" b="0" dirty="0">
                <a:latin typeface="+mn-lt"/>
                <a:cs typeface="Arial" pitchFamily="34" charset="0"/>
              </a:rPr>
              <a:t>J. Cheng, OSU</a:t>
            </a:r>
          </a:p>
          <a:p>
            <a:pPr marL="4626" indent="-91440" eaLnBrk="0" hangingPunct="0">
              <a:lnSpc>
                <a:spcPct val="115000"/>
              </a:lnSpc>
              <a:spcBef>
                <a:spcPct val="20000"/>
              </a:spcBef>
              <a:buFontTx/>
              <a:buChar char="–"/>
            </a:pPr>
            <a:r>
              <a:rPr kumimoji="1" lang="en-US" sz="800" b="0" dirty="0">
                <a:latin typeface="+mn-lt"/>
                <a:cs typeface="Arial" pitchFamily="34" charset="0"/>
              </a:rPr>
              <a:t>S. Deshmukh, OSU</a:t>
            </a:r>
          </a:p>
          <a:p>
            <a:pPr marL="4626" indent="-91440" eaLnBrk="0" hangingPunct="0">
              <a:lnSpc>
                <a:spcPct val="115000"/>
              </a:lnSpc>
              <a:spcBef>
                <a:spcPct val="20000"/>
              </a:spcBef>
              <a:buFontTx/>
              <a:buChar char="–"/>
            </a:pPr>
            <a:r>
              <a:rPr kumimoji="1" lang="en-US" sz="800" b="0" dirty="0">
                <a:latin typeface="+mn-lt"/>
                <a:cs typeface="Arial" pitchFamily="34" charset="0"/>
              </a:rPr>
              <a:t>M. Han, OSU</a:t>
            </a:r>
          </a:p>
          <a:p>
            <a:pPr marL="4626" indent="-91440" eaLnBrk="0" hangingPunct="0">
              <a:lnSpc>
                <a:spcPct val="115000"/>
              </a:lnSpc>
              <a:spcBef>
                <a:spcPct val="20000"/>
              </a:spcBef>
              <a:buFontTx/>
              <a:buChar char="–"/>
            </a:pPr>
            <a:r>
              <a:rPr kumimoji="1" lang="en-US" sz="800" b="0" dirty="0">
                <a:latin typeface="+mn-lt"/>
                <a:cs typeface="Arial" pitchFamily="34" charset="0"/>
              </a:rPr>
              <a:t>A. O'Quinn, OSU</a:t>
            </a:r>
          </a:p>
          <a:p>
            <a:pPr marL="4626" indent="-91440" eaLnBrk="0" hangingPunct="0">
              <a:lnSpc>
                <a:spcPct val="115000"/>
              </a:lnSpc>
              <a:spcBef>
                <a:spcPct val="20000"/>
              </a:spcBef>
              <a:buFontTx/>
              <a:buChar char="–"/>
            </a:pPr>
            <a:endParaRPr kumimoji="1" lang="en-US" sz="800" b="0" dirty="0">
              <a:latin typeface="+mn-lt"/>
              <a:cs typeface="Arial" pitchFamily="34" charset="0"/>
            </a:endParaRPr>
          </a:p>
          <a:p>
            <a:pPr marL="4626" indent="-91440" eaLnBrk="0" hangingPunct="0">
              <a:lnSpc>
                <a:spcPct val="115000"/>
              </a:lnSpc>
              <a:spcBef>
                <a:spcPct val="20000"/>
              </a:spcBef>
              <a:buFontTx/>
              <a:buChar char="–"/>
            </a:pPr>
            <a:endParaRPr kumimoji="1" lang="en-US" sz="800" b="0" dirty="0">
              <a:latin typeface="+mn-lt"/>
              <a:cs typeface="Arial" pitchFamily="34" charset="0"/>
            </a:endParaRPr>
          </a:p>
        </p:txBody>
      </p:sp>
      <p:sp>
        <p:nvSpPr>
          <p:cNvPr id="39" name="Rectangle 3">
            <a:extLst>
              <a:ext uri="{FF2B5EF4-FFF2-40B4-BE49-F238E27FC236}">
                <a16:creationId xmlns:a16="http://schemas.microsoft.com/office/drawing/2014/main" id="{72754E55-E605-1C6C-019F-51559B57FEC3}"/>
              </a:ext>
            </a:extLst>
          </p:cNvPr>
          <p:cNvSpPr>
            <a:spLocks noChangeArrowheads="1"/>
          </p:cNvSpPr>
          <p:nvPr/>
        </p:nvSpPr>
        <p:spPr bwMode="auto">
          <a:xfrm>
            <a:off x="920335" y="3910993"/>
            <a:ext cx="1817954" cy="1262947"/>
          </a:xfrm>
          <a:prstGeom prst="rect">
            <a:avLst/>
          </a:prstGeom>
          <a:noFill/>
          <a:ln w="9525">
            <a:noFill/>
            <a:miter lim="800000"/>
            <a:headEnd/>
            <a:tailEnd/>
          </a:ln>
        </p:spPr>
        <p:txBody>
          <a:bodyPr lIns="92065" tIns="46032" rIns="92065" bIns="46032"/>
          <a:lstStyle/>
          <a:p>
            <a:pPr marL="4626" indent="-91440" eaLnBrk="0" hangingPunct="0">
              <a:lnSpc>
                <a:spcPct val="115000"/>
              </a:lnSpc>
              <a:spcBef>
                <a:spcPct val="20000"/>
              </a:spcBef>
              <a:buFontTx/>
              <a:buChar char="–"/>
            </a:pPr>
            <a:endParaRPr kumimoji="1" lang="en-US" sz="800" b="0" dirty="0">
              <a:latin typeface="+mn-lt"/>
              <a:cs typeface="Arial" pitchFamily="34" charset="0"/>
            </a:endParaRPr>
          </a:p>
        </p:txBody>
      </p:sp>
      <p:sp>
        <p:nvSpPr>
          <p:cNvPr id="40" name="Rectangle 3">
            <a:extLst>
              <a:ext uri="{FF2B5EF4-FFF2-40B4-BE49-F238E27FC236}">
                <a16:creationId xmlns:a16="http://schemas.microsoft.com/office/drawing/2014/main" id="{2185F503-606B-52EA-2F74-7482861794D4}"/>
              </a:ext>
            </a:extLst>
          </p:cNvPr>
          <p:cNvSpPr>
            <a:spLocks noChangeArrowheads="1"/>
          </p:cNvSpPr>
          <p:nvPr/>
        </p:nvSpPr>
        <p:spPr bwMode="auto">
          <a:xfrm>
            <a:off x="960353" y="3904303"/>
            <a:ext cx="1817954" cy="641251"/>
          </a:xfrm>
          <a:prstGeom prst="rect">
            <a:avLst/>
          </a:prstGeom>
          <a:noFill/>
          <a:ln w="9525">
            <a:noFill/>
            <a:miter lim="800000"/>
            <a:headEnd/>
            <a:tailEnd/>
          </a:ln>
        </p:spPr>
        <p:txBody>
          <a:bodyPr lIns="92065" tIns="46032" rIns="92065" bIns="46032"/>
          <a:lstStyle/>
          <a:p>
            <a:pPr marL="4626" indent="-91440" eaLnBrk="0" hangingPunct="0">
              <a:lnSpc>
                <a:spcPct val="115000"/>
              </a:lnSpc>
              <a:spcBef>
                <a:spcPct val="20000"/>
              </a:spcBef>
              <a:buFontTx/>
              <a:buChar char="–"/>
            </a:pPr>
            <a:endParaRPr kumimoji="1" lang="en-US" sz="800" b="0" dirty="0">
              <a:latin typeface="+mn-lt"/>
              <a:cs typeface="Arial" pitchFamily="34" charset="0"/>
            </a:endParaRPr>
          </a:p>
          <a:p>
            <a:pPr marL="4626" indent="-91440" eaLnBrk="0" hangingPunct="0">
              <a:lnSpc>
                <a:spcPct val="115000"/>
              </a:lnSpc>
              <a:spcBef>
                <a:spcPct val="20000"/>
              </a:spcBef>
              <a:buFontTx/>
              <a:buChar char="–"/>
            </a:pPr>
            <a:r>
              <a:rPr kumimoji="1" lang="en-US" sz="800" b="0" dirty="0">
                <a:latin typeface="+mn-lt"/>
                <a:cs typeface="Arial" pitchFamily="34" charset="0"/>
              </a:rPr>
              <a:t>C. Wang, OSU</a:t>
            </a:r>
          </a:p>
          <a:p>
            <a:pPr marL="4626" indent="-91440" eaLnBrk="0" hangingPunct="0">
              <a:lnSpc>
                <a:spcPct val="115000"/>
              </a:lnSpc>
              <a:spcBef>
                <a:spcPct val="20000"/>
              </a:spcBef>
              <a:buFontTx/>
              <a:buChar char="–"/>
            </a:pPr>
            <a:r>
              <a:rPr kumimoji="1" lang="en-US" sz="800" b="0" dirty="0">
                <a:latin typeface="+mn-lt"/>
                <a:cs typeface="Arial" pitchFamily="34" charset="0"/>
              </a:rPr>
              <a:t>J. Yang, OSU</a:t>
            </a:r>
          </a:p>
          <a:p>
            <a:pPr marL="4626" indent="-91440" eaLnBrk="0" hangingPunct="0">
              <a:lnSpc>
                <a:spcPct val="115000"/>
              </a:lnSpc>
              <a:spcBef>
                <a:spcPct val="20000"/>
              </a:spcBef>
              <a:buFontTx/>
              <a:buChar char="–"/>
            </a:pPr>
            <a:r>
              <a:rPr kumimoji="1" lang="en-US" sz="800" b="0" dirty="0">
                <a:latin typeface="+mn-lt"/>
                <a:cs typeface="Arial" pitchFamily="34" charset="0"/>
              </a:rPr>
              <a:t>Q. Ding, TACC</a:t>
            </a:r>
          </a:p>
          <a:p>
            <a:pPr marL="4626" indent="-91440" eaLnBrk="0" hangingPunct="0">
              <a:lnSpc>
                <a:spcPct val="115000"/>
              </a:lnSpc>
              <a:spcBef>
                <a:spcPct val="20000"/>
              </a:spcBef>
              <a:buFontTx/>
              <a:buChar char="–"/>
            </a:pPr>
            <a:r>
              <a:rPr kumimoji="1" lang="en-US" sz="800" b="0" dirty="0">
                <a:latin typeface="+mn-lt"/>
                <a:cs typeface="Arial" pitchFamily="34" charset="0"/>
              </a:rPr>
              <a:t>V. deBella, UW Madison</a:t>
            </a:r>
          </a:p>
          <a:p>
            <a:pPr marL="4626" indent="-91440" eaLnBrk="0" hangingPunct="0">
              <a:lnSpc>
                <a:spcPct val="115000"/>
              </a:lnSpc>
              <a:spcBef>
                <a:spcPct val="20000"/>
              </a:spcBef>
              <a:buFontTx/>
              <a:buChar char="–"/>
            </a:pPr>
            <a:r>
              <a:rPr kumimoji="1" lang="en-US" sz="800" b="0" dirty="0">
                <a:latin typeface="+mn-lt"/>
                <a:cs typeface="Arial" pitchFamily="34" charset="0"/>
              </a:rPr>
              <a:t>M. Krempely, UW Madison</a:t>
            </a:r>
          </a:p>
          <a:p>
            <a:pPr marL="4626" indent="-91440" eaLnBrk="0" hangingPunct="0">
              <a:lnSpc>
                <a:spcPct val="115000"/>
              </a:lnSpc>
              <a:spcBef>
                <a:spcPct val="20000"/>
              </a:spcBef>
              <a:buFontTx/>
              <a:buChar char="–"/>
            </a:pPr>
            <a:endParaRPr kumimoji="1" lang="en-US" sz="800" b="0" dirty="0">
              <a:latin typeface="+mn-lt"/>
              <a:cs typeface="Arial" pitchFamily="34" charset="0"/>
            </a:endParaRPr>
          </a:p>
          <a:p>
            <a:pPr marL="4626" indent="-91440" eaLnBrk="0" hangingPunct="0">
              <a:lnSpc>
                <a:spcPct val="115000"/>
              </a:lnSpc>
              <a:spcBef>
                <a:spcPct val="20000"/>
              </a:spcBef>
              <a:buFontTx/>
              <a:buChar char="–"/>
            </a:pPr>
            <a:endParaRPr kumimoji="1" lang="en-US" sz="800" b="0" dirty="0">
              <a:latin typeface="+mn-lt"/>
              <a:cs typeface="Arial" pitchFamily="34" charset="0"/>
            </a:endParaRPr>
          </a:p>
        </p:txBody>
      </p:sp>
      <p:sp>
        <p:nvSpPr>
          <p:cNvPr id="43" name="Rectangle 3">
            <a:extLst>
              <a:ext uri="{FF2B5EF4-FFF2-40B4-BE49-F238E27FC236}">
                <a16:creationId xmlns:a16="http://schemas.microsoft.com/office/drawing/2014/main" id="{1AE60FC3-AD19-EA6B-B175-9F494A57832C}"/>
              </a:ext>
            </a:extLst>
          </p:cNvPr>
          <p:cNvSpPr>
            <a:spLocks noChangeArrowheads="1"/>
          </p:cNvSpPr>
          <p:nvPr/>
        </p:nvSpPr>
        <p:spPr bwMode="auto">
          <a:xfrm>
            <a:off x="2938420" y="3930950"/>
            <a:ext cx="2468795" cy="964006"/>
          </a:xfrm>
          <a:prstGeom prst="rect">
            <a:avLst/>
          </a:prstGeom>
          <a:noFill/>
          <a:ln w="9525">
            <a:noFill/>
            <a:miter lim="800000"/>
            <a:headEnd/>
            <a:tailEnd/>
          </a:ln>
        </p:spPr>
        <p:txBody>
          <a:bodyPr lIns="92065" tIns="46032" rIns="92065" bIns="46032"/>
          <a:lstStyle/>
          <a:p>
            <a:pPr marL="342782" indent="-342782" eaLnBrk="0" hangingPunct="0">
              <a:lnSpc>
                <a:spcPct val="115000"/>
              </a:lnSpc>
              <a:spcBef>
                <a:spcPct val="20000"/>
              </a:spcBef>
            </a:pPr>
            <a:r>
              <a:rPr kumimoji="1" lang="en-US" sz="800" i="1" dirty="0">
                <a:latin typeface="+mn-lt"/>
                <a:cs typeface="Arial" pitchFamily="34" charset="0"/>
              </a:rPr>
              <a:t>Current Undergraduate Students</a:t>
            </a:r>
          </a:p>
          <a:p>
            <a:pPr marL="4626" indent="-91440" eaLnBrk="0" hangingPunct="0">
              <a:lnSpc>
                <a:spcPct val="115000"/>
              </a:lnSpc>
              <a:spcBef>
                <a:spcPct val="20000"/>
              </a:spcBef>
              <a:buFontTx/>
              <a:buChar char="–"/>
            </a:pPr>
            <a:r>
              <a:rPr kumimoji="1" lang="en-US" sz="800" b="0" dirty="0">
                <a:latin typeface="+mn-lt"/>
                <a:cs typeface="Arial" pitchFamily="34" charset="0"/>
              </a:rPr>
              <a:t>T. Chen, OSU</a:t>
            </a:r>
          </a:p>
          <a:p>
            <a:pPr marL="4626" indent="-91440" eaLnBrk="0" hangingPunct="0">
              <a:lnSpc>
                <a:spcPct val="115000"/>
              </a:lnSpc>
              <a:spcBef>
                <a:spcPct val="20000"/>
              </a:spcBef>
              <a:buFontTx/>
              <a:buChar char="–"/>
            </a:pPr>
            <a:r>
              <a:rPr kumimoji="1" lang="en-US" sz="800" b="0" dirty="0">
                <a:latin typeface="+mn-lt"/>
                <a:cs typeface="Arial" pitchFamily="34" charset="0"/>
              </a:rPr>
              <a:t>KA. Irizarry, OSU</a:t>
            </a:r>
          </a:p>
          <a:p>
            <a:pPr marL="4626" indent="-91440" eaLnBrk="0" hangingPunct="0">
              <a:lnSpc>
                <a:spcPct val="115000"/>
              </a:lnSpc>
              <a:spcBef>
                <a:spcPct val="20000"/>
              </a:spcBef>
              <a:buFontTx/>
              <a:buChar char="–"/>
            </a:pPr>
            <a:r>
              <a:rPr kumimoji="1" lang="en-US" sz="800" b="0" dirty="0">
                <a:latin typeface="+mn-lt"/>
                <a:cs typeface="Arial" pitchFamily="34" charset="0"/>
              </a:rPr>
              <a:t>M. Lieber, OSU</a:t>
            </a:r>
          </a:p>
          <a:p>
            <a:pPr marL="4626" indent="-91440" eaLnBrk="0" hangingPunct="0">
              <a:lnSpc>
                <a:spcPct val="115000"/>
              </a:lnSpc>
              <a:spcBef>
                <a:spcPct val="20000"/>
              </a:spcBef>
              <a:buFontTx/>
              <a:buChar char="–"/>
            </a:pPr>
            <a:r>
              <a:rPr kumimoji="1" lang="en-US" sz="800" b="0" dirty="0">
                <a:latin typeface="+mn-lt"/>
                <a:cs typeface="Arial" pitchFamily="34" charset="0"/>
              </a:rPr>
              <a:t>E. Luo, OSU</a:t>
            </a:r>
          </a:p>
          <a:p>
            <a:pPr marL="4626" indent="-91440" eaLnBrk="0" hangingPunct="0">
              <a:lnSpc>
                <a:spcPct val="115000"/>
              </a:lnSpc>
              <a:spcBef>
                <a:spcPct val="20000"/>
              </a:spcBef>
              <a:buFontTx/>
              <a:buChar char="–"/>
            </a:pPr>
            <a:r>
              <a:rPr kumimoji="1" lang="en-US" sz="800" b="0" dirty="0">
                <a:latin typeface="+mn-lt"/>
                <a:cs typeface="Arial" pitchFamily="34" charset="0"/>
              </a:rPr>
              <a:t>D. Venkataraman, OSU</a:t>
            </a:r>
          </a:p>
          <a:p>
            <a:pPr marL="4626" indent="-91440" eaLnBrk="0" hangingPunct="0">
              <a:lnSpc>
                <a:spcPct val="115000"/>
              </a:lnSpc>
              <a:spcBef>
                <a:spcPct val="20000"/>
              </a:spcBef>
              <a:buFontTx/>
              <a:buChar char="–"/>
            </a:pPr>
            <a:endParaRPr kumimoji="1" lang="en-US" sz="800" b="0" dirty="0">
              <a:latin typeface="+mn-lt"/>
              <a:cs typeface="Arial" pitchFamily="34" charset="0"/>
            </a:endParaRPr>
          </a:p>
          <a:p>
            <a:pPr marL="4626" indent="-91440" eaLnBrk="0" hangingPunct="0">
              <a:lnSpc>
                <a:spcPct val="115000"/>
              </a:lnSpc>
              <a:spcBef>
                <a:spcPct val="20000"/>
              </a:spcBef>
              <a:buFontTx/>
              <a:buChar char="–"/>
            </a:pPr>
            <a:endParaRPr kumimoji="1" lang="en-US" sz="800" b="0" dirty="0">
              <a:latin typeface="+mn-lt"/>
              <a:cs typeface="Arial" pitchFamily="34" charset="0"/>
            </a:endParaRPr>
          </a:p>
        </p:txBody>
      </p:sp>
      <p:sp>
        <p:nvSpPr>
          <p:cNvPr id="47" name="Rectangle 3">
            <a:extLst>
              <a:ext uri="{FF2B5EF4-FFF2-40B4-BE49-F238E27FC236}">
                <a16:creationId xmlns:a16="http://schemas.microsoft.com/office/drawing/2014/main" id="{4BE6FA90-91C6-7160-FA8D-44F873508B1E}"/>
              </a:ext>
            </a:extLst>
          </p:cNvPr>
          <p:cNvSpPr>
            <a:spLocks noChangeArrowheads="1"/>
          </p:cNvSpPr>
          <p:nvPr/>
        </p:nvSpPr>
        <p:spPr bwMode="auto">
          <a:xfrm>
            <a:off x="2704683" y="3918645"/>
            <a:ext cx="1817954" cy="641251"/>
          </a:xfrm>
          <a:prstGeom prst="rect">
            <a:avLst/>
          </a:prstGeom>
          <a:noFill/>
          <a:ln w="9525">
            <a:noFill/>
            <a:miter lim="800000"/>
            <a:headEnd/>
            <a:tailEnd/>
          </a:ln>
        </p:spPr>
        <p:txBody>
          <a:bodyPr lIns="92065" tIns="46032" rIns="92065" bIns="46032"/>
          <a:lstStyle/>
          <a:p>
            <a:pPr marL="4626" indent="-91440" eaLnBrk="0" hangingPunct="0">
              <a:lnSpc>
                <a:spcPct val="115000"/>
              </a:lnSpc>
              <a:spcBef>
                <a:spcPct val="20000"/>
              </a:spcBef>
              <a:buFontTx/>
              <a:buChar char="–"/>
            </a:pPr>
            <a:endParaRPr kumimoji="1" lang="en-US" sz="800" b="0" dirty="0">
              <a:latin typeface="+mn-lt"/>
              <a:cs typeface="Arial" pitchFamily="34" charset="0"/>
            </a:endParaRPr>
          </a:p>
        </p:txBody>
      </p:sp>
      <p:sp>
        <p:nvSpPr>
          <p:cNvPr id="48" name="Rectangle 3">
            <a:extLst>
              <a:ext uri="{FF2B5EF4-FFF2-40B4-BE49-F238E27FC236}">
                <a16:creationId xmlns:a16="http://schemas.microsoft.com/office/drawing/2014/main" id="{0F6EFD45-9C8E-C013-5E79-A8E08D181792}"/>
              </a:ext>
            </a:extLst>
          </p:cNvPr>
          <p:cNvSpPr>
            <a:spLocks noChangeArrowheads="1"/>
          </p:cNvSpPr>
          <p:nvPr/>
        </p:nvSpPr>
        <p:spPr bwMode="auto">
          <a:xfrm>
            <a:off x="3304900" y="3891755"/>
            <a:ext cx="2287854" cy="1003201"/>
          </a:xfrm>
          <a:prstGeom prst="rect">
            <a:avLst/>
          </a:prstGeom>
          <a:noFill/>
          <a:ln w="9525">
            <a:noFill/>
            <a:miter lim="800000"/>
            <a:headEnd/>
            <a:tailEnd/>
          </a:ln>
        </p:spPr>
        <p:txBody>
          <a:bodyPr lIns="92065" tIns="46032" rIns="92065" bIns="46032"/>
          <a:lstStyle/>
          <a:p>
            <a:pPr marL="4626" indent="-91440" eaLnBrk="0" hangingPunct="0">
              <a:lnSpc>
                <a:spcPct val="115000"/>
              </a:lnSpc>
              <a:spcBef>
                <a:spcPct val="20000"/>
              </a:spcBef>
              <a:buFontTx/>
              <a:buChar char="–"/>
            </a:pPr>
            <a:endParaRPr kumimoji="1" lang="en-US" sz="800" b="0" dirty="0">
              <a:latin typeface="+mn-lt"/>
              <a:cs typeface="Arial" pitchFamily="34" charset="0"/>
            </a:endParaRPr>
          </a:p>
        </p:txBody>
      </p:sp>
      <p:sp>
        <p:nvSpPr>
          <p:cNvPr id="49" name="Rectangle 3">
            <a:extLst>
              <a:ext uri="{FF2B5EF4-FFF2-40B4-BE49-F238E27FC236}">
                <a16:creationId xmlns:a16="http://schemas.microsoft.com/office/drawing/2014/main" id="{A1FE221C-07CC-E090-F432-562B6342DD87}"/>
              </a:ext>
            </a:extLst>
          </p:cNvPr>
          <p:cNvSpPr>
            <a:spLocks noChangeArrowheads="1"/>
          </p:cNvSpPr>
          <p:nvPr/>
        </p:nvSpPr>
        <p:spPr bwMode="auto">
          <a:xfrm>
            <a:off x="1717441" y="3894210"/>
            <a:ext cx="1817954" cy="641251"/>
          </a:xfrm>
          <a:prstGeom prst="rect">
            <a:avLst/>
          </a:prstGeom>
          <a:noFill/>
          <a:ln w="9525">
            <a:noFill/>
            <a:miter lim="800000"/>
            <a:headEnd/>
            <a:tailEnd/>
          </a:ln>
        </p:spPr>
        <p:txBody>
          <a:bodyPr lIns="92065" tIns="46032" rIns="92065" bIns="46032"/>
          <a:lstStyle/>
          <a:p>
            <a:pPr marL="4626" indent="-91440" eaLnBrk="0" hangingPunct="0">
              <a:lnSpc>
                <a:spcPct val="115000"/>
              </a:lnSpc>
              <a:spcBef>
                <a:spcPct val="20000"/>
              </a:spcBef>
              <a:buFontTx/>
              <a:buChar char="–"/>
            </a:pPr>
            <a:endParaRPr kumimoji="1" lang="en-US" sz="800" b="0" dirty="0">
              <a:latin typeface="+mn-lt"/>
              <a:cs typeface="Arial" pitchFamily="34" charset="0"/>
            </a:endParaRPr>
          </a:p>
          <a:p>
            <a:pPr marL="4626" indent="-91440" eaLnBrk="0" hangingPunct="0">
              <a:lnSpc>
                <a:spcPct val="115000"/>
              </a:lnSpc>
              <a:spcBef>
                <a:spcPct val="20000"/>
              </a:spcBef>
              <a:buFontTx/>
              <a:buChar char="–"/>
            </a:pPr>
            <a:r>
              <a:rPr kumimoji="1" lang="en-US" sz="800" b="0" dirty="0">
                <a:latin typeface="+mn-lt"/>
                <a:cs typeface="Arial" pitchFamily="34" charset="0"/>
              </a:rPr>
              <a:t>S. Suresh, UW Madison</a:t>
            </a:r>
          </a:p>
          <a:p>
            <a:pPr marL="4626" indent="-91440" eaLnBrk="0" hangingPunct="0">
              <a:lnSpc>
                <a:spcPct val="115000"/>
              </a:lnSpc>
              <a:spcBef>
                <a:spcPct val="20000"/>
              </a:spcBef>
              <a:buFontTx/>
              <a:buChar char="–"/>
            </a:pPr>
            <a:r>
              <a:rPr kumimoji="1" lang="en-US" sz="800" b="0" dirty="0">
                <a:latin typeface="+mn-lt"/>
                <a:cs typeface="Arial" pitchFamily="34" charset="0"/>
              </a:rPr>
              <a:t>G. Wilkins, UW Madison</a:t>
            </a:r>
          </a:p>
        </p:txBody>
      </p:sp>
      <p:sp>
        <p:nvSpPr>
          <p:cNvPr id="50" name="Rectangle 3">
            <a:extLst>
              <a:ext uri="{FF2B5EF4-FFF2-40B4-BE49-F238E27FC236}">
                <a16:creationId xmlns:a16="http://schemas.microsoft.com/office/drawing/2014/main" id="{21432B6C-6808-F54B-BF8B-A7AD504C59C4}"/>
              </a:ext>
            </a:extLst>
          </p:cNvPr>
          <p:cNvSpPr>
            <a:spLocks noChangeArrowheads="1"/>
          </p:cNvSpPr>
          <p:nvPr/>
        </p:nvSpPr>
        <p:spPr bwMode="auto">
          <a:xfrm>
            <a:off x="3423582" y="4062533"/>
            <a:ext cx="1965830" cy="659206"/>
          </a:xfrm>
          <a:prstGeom prst="rect">
            <a:avLst/>
          </a:prstGeom>
          <a:noFill/>
          <a:ln w="9525">
            <a:noFill/>
            <a:miter lim="800000"/>
            <a:headEnd/>
            <a:tailEnd/>
          </a:ln>
        </p:spPr>
        <p:txBody>
          <a:bodyPr lIns="92065" tIns="46032" rIns="92065" bIns="46032"/>
          <a:lstStyle/>
          <a:p>
            <a:pPr marL="4626" indent="-91440" eaLnBrk="0" hangingPunct="0">
              <a:lnSpc>
                <a:spcPct val="115000"/>
              </a:lnSpc>
              <a:spcBef>
                <a:spcPct val="20000"/>
              </a:spcBef>
              <a:buFontTx/>
              <a:buChar char="–"/>
            </a:pPr>
            <a:endParaRPr kumimoji="1" lang="en-US" sz="800" b="0" dirty="0">
              <a:latin typeface="+mn-lt"/>
              <a:cs typeface="Arial" pitchFamily="34" charset="0"/>
            </a:endParaRPr>
          </a:p>
        </p:txBody>
      </p:sp>
      <p:sp>
        <p:nvSpPr>
          <p:cNvPr id="51" name="Rectangle 3">
            <a:extLst>
              <a:ext uri="{FF2B5EF4-FFF2-40B4-BE49-F238E27FC236}">
                <a16:creationId xmlns:a16="http://schemas.microsoft.com/office/drawing/2014/main" id="{4A4F8F41-4CD8-8709-D9C3-7903D083DD59}"/>
              </a:ext>
            </a:extLst>
          </p:cNvPr>
          <p:cNvSpPr>
            <a:spLocks noChangeArrowheads="1"/>
          </p:cNvSpPr>
          <p:nvPr/>
        </p:nvSpPr>
        <p:spPr bwMode="auto">
          <a:xfrm>
            <a:off x="4081078" y="4081542"/>
            <a:ext cx="1530761" cy="821188"/>
          </a:xfrm>
          <a:prstGeom prst="rect">
            <a:avLst/>
          </a:prstGeom>
          <a:noFill/>
          <a:ln w="9525">
            <a:noFill/>
            <a:miter lim="800000"/>
            <a:headEnd/>
            <a:tailEnd/>
          </a:ln>
        </p:spPr>
        <p:txBody>
          <a:bodyPr lIns="92065" tIns="46032" rIns="92065" bIns="46032"/>
          <a:lstStyle/>
          <a:p>
            <a:pPr marL="4626" indent="-91440" eaLnBrk="0" hangingPunct="0">
              <a:lnSpc>
                <a:spcPct val="115000"/>
              </a:lnSpc>
              <a:spcBef>
                <a:spcPct val="20000"/>
              </a:spcBef>
              <a:buFontTx/>
              <a:buChar char="–"/>
            </a:pPr>
            <a:r>
              <a:rPr kumimoji="1" lang="en-US" sz="800" b="0" dirty="0">
                <a:latin typeface="+mn-lt"/>
                <a:cs typeface="Arial" pitchFamily="34" charset="0"/>
              </a:rPr>
              <a:t>S. Shah, UT Austin</a:t>
            </a:r>
          </a:p>
          <a:p>
            <a:pPr marL="4626" indent="-91440" eaLnBrk="0" hangingPunct="0">
              <a:lnSpc>
                <a:spcPct val="115000"/>
              </a:lnSpc>
              <a:spcBef>
                <a:spcPct val="20000"/>
              </a:spcBef>
              <a:buFontTx/>
              <a:buChar char="–"/>
            </a:pPr>
            <a:r>
              <a:rPr kumimoji="1" lang="en-US" sz="800" b="0" dirty="0">
                <a:latin typeface="+mn-lt"/>
                <a:cs typeface="Arial" pitchFamily="34" charset="0"/>
              </a:rPr>
              <a:t>A. Karunakaran, UW Madison</a:t>
            </a:r>
          </a:p>
          <a:p>
            <a:pPr marL="4626" indent="-91440" eaLnBrk="0" hangingPunct="0">
              <a:lnSpc>
                <a:spcPct val="115000"/>
              </a:lnSpc>
              <a:spcBef>
                <a:spcPct val="20000"/>
              </a:spcBef>
              <a:buFontTx/>
              <a:buChar char="–"/>
            </a:pPr>
            <a:r>
              <a:rPr kumimoji="1" lang="en-US" sz="800" b="0" dirty="0">
                <a:latin typeface="+mn-lt"/>
                <a:cs typeface="Arial" pitchFamily="34" charset="0"/>
              </a:rPr>
              <a:t>M. Kuhn, UW Madison</a:t>
            </a:r>
          </a:p>
          <a:p>
            <a:pPr marL="4626" indent="-91440" eaLnBrk="0" hangingPunct="0">
              <a:lnSpc>
                <a:spcPct val="115000"/>
              </a:lnSpc>
              <a:spcBef>
                <a:spcPct val="20000"/>
              </a:spcBef>
              <a:buFontTx/>
              <a:buChar char="–"/>
            </a:pPr>
            <a:r>
              <a:rPr kumimoji="1" lang="en-US" sz="800" b="0" dirty="0">
                <a:latin typeface="+mn-lt"/>
                <a:cs typeface="Arial" pitchFamily="34" charset="0"/>
              </a:rPr>
              <a:t>Y. Qu, UW Madison</a:t>
            </a:r>
          </a:p>
          <a:p>
            <a:pPr marL="4626" indent="-91440" eaLnBrk="0" hangingPunct="0">
              <a:lnSpc>
                <a:spcPct val="115000"/>
              </a:lnSpc>
              <a:spcBef>
                <a:spcPct val="20000"/>
              </a:spcBef>
              <a:buFontTx/>
              <a:buChar char="–"/>
            </a:pPr>
            <a:r>
              <a:rPr kumimoji="1" lang="en-US" sz="800" b="0" dirty="0">
                <a:latin typeface="+mn-lt"/>
                <a:cs typeface="Arial" pitchFamily="34" charset="0"/>
              </a:rPr>
              <a:t>K. Sung, UW Madison</a:t>
            </a:r>
          </a:p>
          <a:p>
            <a:pPr marL="4626" indent="-91440" eaLnBrk="0" hangingPunct="0">
              <a:lnSpc>
                <a:spcPct val="115000"/>
              </a:lnSpc>
              <a:spcBef>
                <a:spcPct val="20000"/>
              </a:spcBef>
              <a:buFontTx/>
              <a:buChar char="–"/>
            </a:pPr>
            <a:endParaRPr kumimoji="1" lang="en-US" sz="800" b="0" dirty="0">
              <a:latin typeface="+mn-lt"/>
              <a:cs typeface="Arial" pitchFamily="34" charset="0"/>
            </a:endParaRPr>
          </a:p>
          <a:p>
            <a:pPr marL="4626" indent="-91440" eaLnBrk="0" hangingPunct="0">
              <a:lnSpc>
                <a:spcPct val="115000"/>
              </a:lnSpc>
              <a:spcBef>
                <a:spcPct val="20000"/>
              </a:spcBef>
              <a:buFontTx/>
              <a:buChar char="–"/>
            </a:pPr>
            <a:endParaRPr kumimoji="1" lang="en-US" sz="800" b="0" dirty="0">
              <a:latin typeface="+mn-lt"/>
              <a:cs typeface="Arial" pitchFamily="34" charset="0"/>
            </a:endParaRPr>
          </a:p>
        </p:txBody>
      </p:sp>
      <p:sp>
        <p:nvSpPr>
          <p:cNvPr id="52" name="Rectangle 3">
            <a:extLst>
              <a:ext uri="{FF2B5EF4-FFF2-40B4-BE49-F238E27FC236}">
                <a16:creationId xmlns:a16="http://schemas.microsoft.com/office/drawing/2014/main" id="{6E3D6964-721F-A720-345D-691A1C7B0F97}"/>
              </a:ext>
            </a:extLst>
          </p:cNvPr>
          <p:cNvSpPr>
            <a:spLocks noChangeArrowheads="1"/>
          </p:cNvSpPr>
          <p:nvPr/>
        </p:nvSpPr>
        <p:spPr bwMode="auto">
          <a:xfrm>
            <a:off x="5622945" y="4073166"/>
            <a:ext cx="1965830" cy="659206"/>
          </a:xfrm>
          <a:prstGeom prst="rect">
            <a:avLst/>
          </a:prstGeom>
          <a:noFill/>
          <a:ln w="9525">
            <a:noFill/>
            <a:miter lim="800000"/>
            <a:headEnd/>
            <a:tailEnd/>
          </a:ln>
        </p:spPr>
        <p:txBody>
          <a:bodyPr lIns="92065" tIns="46032" rIns="92065" bIns="46032"/>
          <a:lstStyle/>
          <a:p>
            <a:pPr marL="4626" indent="-91440" eaLnBrk="0" hangingPunct="0">
              <a:lnSpc>
                <a:spcPct val="115000"/>
              </a:lnSpc>
              <a:spcBef>
                <a:spcPct val="20000"/>
              </a:spcBef>
              <a:buFontTx/>
              <a:buChar char="–"/>
            </a:pPr>
            <a:endParaRPr kumimoji="1" lang="en-US" sz="800" b="0" dirty="0">
              <a:latin typeface="+mn-lt"/>
              <a:cs typeface="Arial" pitchFamily="34" charset="0"/>
            </a:endParaRPr>
          </a:p>
        </p:txBody>
      </p:sp>
      <p:sp>
        <p:nvSpPr>
          <p:cNvPr id="54" name="Rectangle 3">
            <a:extLst>
              <a:ext uri="{FF2B5EF4-FFF2-40B4-BE49-F238E27FC236}">
                <a16:creationId xmlns:a16="http://schemas.microsoft.com/office/drawing/2014/main" id="{F5642CA0-8CEF-1749-FDE6-A7F7D16E67C1}"/>
              </a:ext>
            </a:extLst>
          </p:cNvPr>
          <p:cNvSpPr>
            <a:spLocks noChangeArrowheads="1"/>
          </p:cNvSpPr>
          <p:nvPr/>
        </p:nvSpPr>
        <p:spPr bwMode="auto">
          <a:xfrm>
            <a:off x="6457770" y="327952"/>
            <a:ext cx="1816591" cy="911527"/>
          </a:xfrm>
          <a:prstGeom prst="rect">
            <a:avLst/>
          </a:prstGeom>
          <a:noFill/>
          <a:ln w="9525">
            <a:noFill/>
            <a:miter lim="800000"/>
            <a:headEnd/>
            <a:tailEnd/>
          </a:ln>
        </p:spPr>
        <p:txBody>
          <a:bodyPr lIns="92065" tIns="46032" rIns="92065" bIns="46032" anchor="t"/>
          <a:lstStyle/>
          <a:p>
            <a:pPr marL="342265" indent="-342265" eaLnBrk="0" hangingPunct="0">
              <a:lnSpc>
                <a:spcPct val="115000"/>
              </a:lnSpc>
              <a:spcBef>
                <a:spcPct val="20000"/>
              </a:spcBef>
            </a:pPr>
            <a:r>
              <a:rPr kumimoji="1" lang="en-US" sz="800" i="1" dirty="0">
                <a:latin typeface="+mn-lt"/>
                <a:cs typeface="Arial" pitchFamily="34" charset="0"/>
              </a:rPr>
              <a:t>Past Faculty</a:t>
            </a:r>
            <a:endParaRPr lang="en-US" sz="800" dirty="0">
              <a:latin typeface="+mn-lt"/>
            </a:endParaRPr>
          </a:p>
          <a:p>
            <a:pPr marL="4445" indent="-91440" eaLnBrk="0" hangingPunct="0">
              <a:lnSpc>
                <a:spcPct val="115000"/>
              </a:lnSpc>
              <a:spcBef>
                <a:spcPct val="20000"/>
              </a:spcBef>
              <a:buFontTx/>
              <a:buChar char="–"/>
            </a:pPr>
            <a:r>
              <a:rPr kumimoji="1" lang="en-US" sz="800" b="0" dirty="0">
                <a:latin typeface="+mn-lt"/>
                <a:cs typeface="Arial" pitchFamily="34" charset="0"/>
              </a:rPr>
              <a:t>C. Hoy, OSU</a:t>
            </a:r>
            <a:endParaRPr lang="en-US" sz="800" b="0" dirty="0">
              <a:latin typeface="+mn-lt"/>
              <a:cs typeface="Arial" pitchFamily="34" charset="0"/>
            </a:endParaRPr>
          </a:p>
          <a:p>
            <a:pPr marL="4445" indent="-91440" eaLnBrk="0" hangingPunct="0">
              <a:lnSpc>
                <a:spcPct val="115000"/>
              </a:lnSpc>
              <a:spcBef>
                <a:spcPct val="20000"/>
              </a:spcBef>
              <a:buFontTx/>
              <a:buChar char="–"/>
            </a:pPr>
            <a:r>
              <a:rPr kumimoji="1" lang="en-US" sz="800" b="0" dirty="0">
                <a:latin typeface="+mn-lt"/>
                <a:cs typeface="Arial"/>
              </a:rPr>
              <a:t>T. Tomich, UC Davis</a:t>
            </a:r>
            <a:endParaRPr lang="en-US" sz="800" b="0" dirty="0">
              <a:latin typeface="+mn-lt"/>
              <a:cs typeface="Arial"/>
            </a:endParaRPr>
          </a:p>
          <a:p>
            <a:pPr marL="4445" indent="-91440" eaLnBrk="0" hangingPunct="0">
              <a:lnSpc>
                <a:spcPct val="115000"/>
              </a:lnSpc>
              <a:spcBef>
                <a:spcPct val="20000"/>
              </a:spcBef>
              <a:buFontTx/>
              <a:buChar char="–"/>
            </a:pPr>
            <a:r>
              <a:rPr kumimoji="1" lang="en-US" sz="800" b="0" dirty="0">
                <a:latin typeface="+mn-lt"/>
                <a:cs typeface="Arial" pitchFamily="34" charset="0"/>
              </a:rPr>
              <a:t>J. Duarte, UC San Diego</a:t>
            </a:r>
            <a:endParaRPr lang="en-US" sz="800" b="0" dirty="0">
              <a:latin typeface="+mn-lt"/>
              <a:cs typeface="Arial" pitchFamily="34" charset="0"/>
            </a:endParaRPr>
          </a:p>
          <a:p>
            <a:pPr marL="4445" indent="-91440" eaLnBrk="0" hangingPunct="0">
              <a:lnSpc>
                <a:spcPct val="115000"/>
              </a:lnSpc>
              <a:spcBef>
                <a:spcPct val="20000"/>
              </a:spcBef>
              <a:buFontTx/>
              <a:buChar char="–"/>
            </a:pPr>
            <a:r>
              <a:rPr kumimoji="1" lang="en-US" sz="800" b="0" dirty="0">
                <a:latin typeface="+mn-lt"/>
                <a:cs typeface="Arial" pitchFamily="34" charset="0"/>
              </a:rPr>
              <a:t>M. Norman, UC San Diego</a:t>
            </a:r>
            <a:endParaRPr lang="en-US" sz="900" b="0" dirty="0">
              <a:latin typeface="+mn-lt"/>
              <a:cs typeface="Arial" pitchFamily="34" charset="0"/>
            </a:endParaRPr>
          </a:p>
        </p:txBody>
      </p:sp>
      <p:sp>
        <p:nvSpPr>
          <p:cNvPr id="56" name="Rectangle 3">
            <a:extLst>
              <a:ext uri="{FF2B5EF4-FFF2-40B4-BE49-F238E27FC236}">
                <a16:creationId xmlns:a16="http://schemas.microsoft.com/office/drawing/2014/main" id="{8B3BE3C1-17C0-2FD0-51C9-4A3891F8209A}"/>
              </a:ext>
            </a:extLst>
          </p:cNvPr>
          <p:cNvSpPr>
            <a:spLocks noChangeArrowheads="1"/>
          </p:cNvSpPr>
          <p:nvPr/>
        </p:nvSpPr>
        <p:spPr bwMode="auto">
          <a:xfrm>
            <a:off x="6416951" y="340696"/>
            <a:ext cx="1817954" cy="1234488"/>
          </a:xfrm>
          <a:prstGeom prst="rect">
            <a:avLst/>
          </a:prstGeom>
          <a:noFill/>
          <a:ln w="9525">
            <a:noFill/>
            <a:miter lim="800000"/>
            <a:headEnd/>
            <a:tailEnd/>
          </a:ln>
        </p:spPr>
        <p:txBody>
          <a:bodyPr lIns="92065" tIns="46032" rIns="92065" bIns="46032"/>
          <a:lstStyle/>
          <a:p>
            <a:pPr marL="4626" indent="-91440" eaLnBrk="0" hangingPunct="0">
              <a:lnSpc>
                <a:spcPct val="115000"/>
              </a:lnSpc>
              <a:spcBef>
                <a:spcPct val="20000"/>
              </a:spcBef>
              <a:buFontTx/>
              <a:buChar char="–"/>
            </a:pPr>
            <a:endParaRPr kumimoji="1" lang="en-US" sz="800" b="0" dirty="0">
              <a:latin typeface="+mn-lt"/>
              <a:cs typeface="Arial" pitchFamily="34" charset="0"/>
            </a:endParaRPr>
          </a:p>
        </p:txBody>
      </p:sp>
      <p:sp>
        <p:nvSpPr>
          <p:cNvPr id="57" name="Rectangle 3">
            <a:extLst>
              <a:ext uri="{FF2B5EF4-FFF2-40B4-BE49-F238E27FC236}">
                <a16:creationId xmlns:a16="http://schemas.microsoft.com/office/drawing/2014/main" id="{4AF0CEAC-0613-E7DA-D5ED-EB6A584ECFC2}"/>
              </a:ext>
            </a:extLst>
          </p:cNvPr>
          <p:cNvSpPr>
            <a:spLocks noChangeArrowheads="1"/>
          </p:cNvSpPr>
          <p:nvPr/>
        </p:nvSpPr>
        <p:spPr bwMode="auto">
          <a:xfrm>
            <a:off x="5437644" y="327649"/>
            <a:ext cx="1524073" cy="955088"/>
          </a:xfrm>
          <a:prstGeom prst="rect">
            <a:avLst/>
          </a:prstGeom>
          <a:noFill/>
          <a:ln w="9525">
            <a:noFill/>
            <a:miter lim="800000"/>
            <a:headEnd/>
            <a:tailEnd/>
          </a:ln>
        </p:spPr>
        <p:txBody>
          <a:bodyPr lIns="92065" tIns="46032" rIns="92065" bIns="46032"/>
          <a:lstStyle/>
          <a:p>
            <a:pPr marL="342782" indent="-342782" eaLnBrk="0" hangingPunct="0">
              <a:lnSpc>
                <a:spcPct val="115000"/>
              </a:lnSpc>
              <a:spcBef>
                <a:spcPct val="20000"/>
              </a:spcBef>
            </a:pPr>
            <a:r>
              <a:rPr kumimoji="1" lang="en-US" sz="800" i="1" dirty="0">
                <a:latin typeface="+mn-lt"/>
                <a:cs typeface="Arial" pitchFamily="34" charset="0"/>
              </a:rPr>
              <a:t>Past Staff</a:t>
            </a:r>
          </a:p>
          <a:p>
            <a:pPr marL="4626" indent="-91440" eaLnBrk="0" hangingPunct="0">
              <a:lnSpc>
                <a:spcPct val="115000"/>
              </a:lnSpc>
              <a:spcBef>
                <a:spcPct val="20000"/>
              </a:spcBef>
              <a:buFontTx/>
              <a:buChar char="–"/>
            </a:pPr>
            <a:r>
              <a:rPr kumimoji="1" lang="en-US" sz="800" b="0" dirty="0">
                <a:latin typeface="+mn-lt"/>
                <a:cs typeface="Arial" pitchFamily="34" charset="0"/>
              </a:rPr>
              <a:t>C. Campbell, IU</a:t>
            </a:r>
          </a:p>
          <a:p>
            <a:pPr marL="4626" indent="-91440" eaLnBrk="0" hangingPunct="0">
              <a:lnSpc>
                <a:spcPct val="115000"/>
              </a:lnSpc>
              <a:spcBef>
                <a:spcPct val="20000"/>
              </a:spcBef>
              <a:buFontTx/>
              <a:buChar char="–"/>
            </a:pPr>
            <a:r>
              <a:rPr kumimoji="1" lang="en-US" sz="800" b="0" dirty="0">
                <a:latin typeface="+mn-lt"/>
                <a:cs typeface="Arial" pitchFamily="34" charset="0"/>
              </a:rPr>
              <a:t>S. Sanders, IU</a:t>
            </a:r>
          </a:p>
          <a:p>
            <a:pPr marL="4626" indent="-91440" eaLnBrk="0" hangingPunct="0">
              <a:lnSpc>
                <a:spcPct val="115000"/>
              </a:lnSpc>
              <a:spcBef>
                <a:spcPct val="20000"/>
              </a:spcBef>
              <a:buFontTx/>
              <a:buChar char="–"/>
            </a:pPr>
            <a:r>
              <a:rPr kumimoji="1" lang="en-US" sz="800" b="0" dirty="0">
                <a:latin typeface="+mn-lt"/>
                <a:cs typeface="Arial" pitchFamily="34" charset="0"/>
              </a:rPr>
              <a:t>A. Ivanovic, OSU</a:t>
            </a:r>
          </a:p>
          <a:p>
            <a:pPr marL="4626" indent="-91440" eaLnBrk="0" hangingPunct="0">
              <a:lnSpc>
                <a:spcPct val="115000"/>
              </a:lnSpc>
              <a:spcBef>
                <a:spcPct val="20000"/>
              </a:spcBef>
              <a:buFontTx/>
              <a:buChar char="–"/>
            </a:pPr>
            <a:r>
              <a:rPr kumimoji="1" lang="en-US" sz="800" b="0" dirty="0">
                <a:latin typeface="+mn-lt"/>
                <a:cs typeface="Arial" pitchFamily="34" charset="0"/>
              </a:rPr>
              <a:t>P. Rose, UCSD</a:t>
            </a:r>
          </a:p>
          <a:p>
            <a:pPr marL="4626" indent="-91440" eaLnBrk="0" hangingPunct="0">
              <a:lnSpc>
                <a:spcPct val="115000"/>
              </a:lnSpc>
              <a:spcBef>
                <a:spcPct val="20000"/>
              </a:spcBef>
              <a:buFontTx/>
              <a:buChar char="–"/>
            </a:pPr>
            <a:r>
              <a:rPr kumimoji="1" lang="en-US" sz="800" b="0" dirty="0">
                <a:latin typeface="+mn-lt"/>
                <a:cs typeface="Arial" pitchFamily="34" charset="0"/>
              </a:rPr>
              <a:t>K. Pierce, TACC</a:t>
            </a:r>
          </a:p>
        </p:txBody>
      </p:sp>
      <p:sp>
        <p:nvSpPr>
          <p:cNvPr id="58" name="Rectangle 3">
            <a:extLst>
              <a:ext uri="{FF2B5EF4-FFF2-40B4-BE49-F238E27FC236}">
                <a16:creationId xmlns:a16="http://schemas.microsoft.com/office/drawing/2014/main" id="{EFB494E5-CEE9-7465-1A2E-97F03D9A61B2}"/>
              </a:ext>
            </a:extLst>
          </p:cNvPr>
          <p:cNvSpPr>
            <a:spLocks noChangeArrowheads="1"/>
          </p:cNvSpPr>
          <p:nvPr/>
        </p:nvSpPr>
        <p:spPr bwMode="auto">
          <a:xfrm>
            <a:off x="7865284" y="1214304"/>
            <a:ext cx="1416941" cy="955088"/>
          </a:xfrm>
          <a:prstGeom prst="rect">
            <a:avLst/>
          </a:prstGeom>
          <a:noFill/>
          <a:ln w="9525">
            <a:noFill/>
            <a:miter lim="800000"/>
            <a:headEnd/>
            <a:tailEnd/>
          </a:ln>
        </p:spPr>
        <p:txBody>
          <a:bodyPr lIns="92065" tIns="46032" rIns="92065" bIns="46032"/>
          <a:lstStyle/>
          <a:p>
            <a:pPr marL="4626" indent="-91440" eaLnBrk="0" hangingPunct="0">
              <a:lnSpc>
                <a:spcPct val="115000"/>
              </a:lnSpc>
              <a:spcBef>
                <a:spcPct val="20000"/>
              </a:spcBef>
              <a:buFontTx/>
              <a:buChar char="–"/>
            </a:pPr>
            <a:endParaRPr kumimoji="1" lang="en-US" sz="800" b="0" dirty="0">
              <a:latin typeface="+mn-lt"/>
              <a:cs typeface="Arial" pitchFamily="34" charset="0"/>
            </a:endParaRPr>
          </a:p>
        </p:txBody>
      </p:sp>
      <p:sp>
        <p:nvSpPr>
          <p:cNvPr id="59" name="Rectangle 3">
            <a:extLst>
              <a:ext uri="{FF2B5EF4-FFF2-40B4-BE49-F238E27FC236}">
                <a16:creationId xmlns:a16="http://schemas.microsoft.com/office/drawing/2014/main" id="{55EB23F7-A9B0-599E-C53A-8EFBBAA09514}"/>
              </a:ext>
            </a:extLst>
          </p:cNvPr>
          <p:cNvSpPr>
            <a:spLocks noChangeArrowheads="1"/>
          </p:cNvSpPr>
          <p:nvPr/>
        </p:nvSpPr>
        <p:spPr bwMode="auto">
          <a:xfrm>
            <a:off x="7692187" y="309609"/>
            <a:ext cx="1602060" cy="955088"/>
          </a:xfrm>
          <a:prstGeom prst="rect">
            <a:avLst/>
          </a:prstGeom>
          <a:noFill/>
          <a:ln w="9525">
            <a:noFill/>
            <a:miter lim="800000"/>
            <a:headEnd/>
            <a:tailEnd/>
          </a:ln>
        </p:spPr>
        <p:txBody>
          <a:bodyPr lIns="92065" tIns="46032" rIns="92065" bIns="46032" anchor="t"/>
          <a:lstStyle/>
          <a:p>
            <a:pPr marL="342265" indent="-342265" eaLnBrk="0" hangingPunct="0">
              <a:lnSpc>
                <a:spcPct val="115000"/>
              </a:lnSpc>
              <a:spcBef>
                <a:spcPct val="20000"/>
              </a:spcBef>
            </a:pPr>
            <a:r>
              <a:rPr kumimoji="1" lang="en-US" sz="800" i="1" dirty="0">
                <a:latin typeface="+mn-lt"/>
                <a:cs typeface="Arial"/>
              </a:rPr>
              <a:t>Past Ph.D. Students</a:t>
            </a:r>
            <a:endParaRPr lang="en-US" dirty="0">
              <a:cs typeface="Arial"/>
            </a:endParaRPr>
          </a:p>
          <a:p>
            <a:pPr marL="4445" indent="-91440" eaLnBrk="0" hangingPunct="0">
              <a:lnSpc>
                <a:spcPct val="115000"/>
              </a:lnSpc>
              <a:spcBef>
                <a:spcPct val="20000"/>
              </a:spcBef>
              <a:buFontTx/>
              <a:buChar char="–"/>
            </a:pPr>
            <a:r>
              <a:rPr kumimoji="1" lang="en-US" sz="800" b="0" dirty="0">
                <a:latin typeface="+mn-lt"/>
                <a:cs typeface="Arial"/>
              </a:rPr>
              <a:t>FB Saravi, CWRU</a:t>
            </a:r>
            <a:endParaRPr lang="en-US" sz="800" b="0" dirty="0">
              <a:latin typeface="+mn-lt"/>
              <a:ea typeface="Calibri"/>
              <a:cs typeface="Arial"/>
            </a:endParaRPr>
          </a:p>
          <a:p>
            <a:pPr marL="4445" indent="-91440" eaLnBrk="0" hangingPunct="0">
              <a:lnSpc>
                <a:spcPct val="115000"/>
              </a:lnSpc>
              <a:spcBef>
                <a:spcPct val="20000"/>
              </a:spcBef>
              <a:buFontTx/>
              <a:buChar char="–"/>
            </a:pPr>
            <a:r>
              <a:rPr kumimoji="1" lang="en-US" sz="800" b="0" dirty="0">
                <a:latin typeface="+mn-lt"/>
                <a:cs typeface="Arial"/>
              </a:rPr>
              <a:t>MK. Rahman, IU</a:t>
            </a:r>
            <a:endParaRPr lang="en-US" sz="800" b="0" dirty="0">
              <a:latin typeface="+mn-lt"/>
              <a:ea typeface="Calibri"/>
              <a:cs typeface="Arial"/>
            </a:endParaRPr>
          </a:p>
          <a:p>
            <a:pPr marL="4445" indent="-91440" eaLnBrk="0" hangingPunct="0">
              <a:lnSpc>
                <a:spcPct val="115000"/>
              </a:lnSpc>
              <a:spcBef>
                <a:spcPct val="20000"/>
              </a:spcBef>
              <a:buFontTx/>
              <a:buChar char="–"/>
            </a:pPr>
            <a:r>
              <a:rPr kumimoji="1" lang="en-US" sz="800" b="0" dirty="0">
                <a:latin typeface="+mn-lt"/>
                <a:cs typeface="Arial"/>
              </a:rPr>
              <a:t>T. Zhang, ISU</a:t>
            </a:r>
            <a:endParaRPr lang="en-US" sz="800" b="0" dirty="0">
              <a:latin typeface="+mn-lt"/>
              <a:ea typeface="Calibri"/>
              <a:cs typeface="Arial"/>
            </a:endParaRPr>
          </a:p>
          <a:p>
            <a:pPr marL="4445" indent="-91440" eaLnBrk="0" hangingPunct="0">
              <a:lnSpc>
                <a:spcPct val="115000"/>
              </a:lnSpc>
              <a:spcBef>
                <a:spcPct val="20000"/>
              </a:spcBef>
              <a:buFontTx/>
              <a:buChar char="–"/>
            </a:pPr>
            <a:r>
              <a:rPr kumimoji="1" lang="en-US" sz="800" b="0" dirty="0">
                <a:latin typeface="+mn-lt"/>
                <a:cs typeface="Arial"/>
              </a:rPr>
              <a:t>H. Ahn, OSU</a:t>
            </a:r>
            <a:endParaRPr lang="en-US" sz="800" b="0" dirty="0">
              <a:latin typeface="+mn-lt"/>
              <a:ea typeface="Calibri"/>
              <a:cs typeface="Arial"/>
            </a:endParaRPr>
          </a:p>
          <a:p>
            <a:pPr marL="4445" indent="-91440" eaLnBrk="0" hangingPunct="0">
              <a:lnSpc>
                <a:spcPct val="115000"/>
              </a:lnSpc>
              <a:spcBef>
                <a:spcPct val="20000"/>
              </a:spcBef>
              <a:buFontTx/>
              <a:buChar char="–"/>
            </a:pPr>
            <a:r>
              <a:rPr kumimoji="1" lang="en-US" sz="800" b="0" dirty="0">
                <a:latin typeface="+mn-lt"/>
                <a:cs typeface="Arial"/>
              </a:rPr>
              <a:t>P. Chawla, OSU</a:t>
            </a:r>
            <a:endParaRPr lang="en-US" sz="800" b="0" dirty="0">
              <a:latin typeface="+mn-lt"/>
              <a:ea typeface="Calibri"/>
              <a:cs typeface="Arial"/>
            </a:endParaRPr>
          </a:p>
          <a:p>
            <a:pPr marL="4445" indent="-91440" eaLnBrk="0" hangingPunct="0">
              <a:lnSpc>
                <a:spcPct val="115000"/>
              </a:lnSpc>
              <a:spcBef>
                <a:spcPct val="20000"/>
              </a:spcBef>
              <a:buFontTx/>
              <a:buChar char="–"/>
            </a:pPr>
            <a:r>
              <a:rPr kumimoji="1" lang="en-US" sz="800" b="0" dirty="0">
                <a:latin typeface="+mn-lt"/>
                <a:cs typeface="Arial"/>
              </a:rPr>
              <a:t>E. Goetz, OSU</a:t>
            </a:r>
            <a:endParaRPr lang="en-US" sz="800" b="0" dirty="0">
              <a:latin typeface="+mn-lt"/>
              <a:ea typeface="Calibri"/>
              <a:cs typeface="Arial"/>
            </a:endParaRPr>
          </a:p>
          <a:p>
            <a:pPr marL="4445" indent="-91440" eaLnBrk="0" hangingPunct="0">
              <a:lnSpc>
                <a:spcPct val="115000"/>
              </a:lnSpc>
              <a:spcBef>
                <a:spcPct val="20000"/>
              </a:spcBef>
              <a:buFontTx/>
              <a:buChar char="–"/>
            </a:pPr>
            <a:r>
              <a:rPr kumimoji="1" lang="en-US" sz="800" b="0" dirty="0">
                <a:latin typeface="+mn-lt"/>
                <a:cs typeface="Arial"/>
              </a:rPr>
              <a:t>Y. Gu, OSU</a:t>
            </a:r>
            <a:endParaRPr lang="en-US" sz="800" b="0" dirty="0">
              <a:latin typeface="+mn-lt"/>
              <a:ea typeface="Calibri"/>
              <a:cs typeface="Arial"/>
            </a:endParaRPr>
          </a:p>
          <a:p>
            <a:pPr marL="4445" indent="-91440" eaLnBrk="0" hangingPunct="0">
              <a:lnSpc>
                <a:spcPct val="115000"/>
              </a:lnSpc>
              <a:spcBef>
                <a:spcPct val="20000"/>
              </a:spcBef>
              <a:buFontTx/>
              <a:buChar char="–"/>
            </a:pPr>
            <a:r>
              <a:rPr kumimoji="1" lang="en-US" sz="800" b="0" dirty="0">
                <a:latin typeface="+mn-lt"/>
                <a:cs typeface="Arial"/>
              </a:rPr>
              <a:t>A. Jain, OSU</a:t>
            </a:r>
            <a:endParaRPr lang="en-US" sz="800" b="0" dirty="0">
              <a:latin typeface="+mn-lt"/>
              <a:ea typeface="Calibri"/>
              <a:cs typeface="Arial"/>
            </a:endParaRPr>
          </a:p>
          <a:p>
            <a:pPr marL="4445" indent="-91440" eaLnBrk="0" hangingPunct="0">
              <a:lnSpc>
                <a:spcPct val="115000"/>
              </a:lnSpc>
              <a:spcBef>
                <a:spcPct val="20000"/>
              </a:spcBef>
              <a:buFontTx/>
              <a:buChar char="–"/>
            </a:pPr>
            <a:r>
              <a:rPr kumimoji="1" lang="en-US" sz="800" b="0" dirty="0">
                <a:latin typeface="+mn-lt"/>
                <a:cs typeface="Arial"/>
              </a:rPr>
              <a:t>D. Suresh, OSU</a:t>
            </a:r>
            <a:endParaRPr lang="en-US" sz="800" b="0" dirty="0">
              <a:latin typeface="+mn-lt"/>
              <a:ea typeface="Calibri"/>
              <a:cs typeface="Arial"/>
            </a:endParaRPr>
          </a:p>
          <a:p>
            <a:pPr marL="4445" indent="-91440" eaLnBrk="0" hangingPunct="0">
              <a:lnSpc>
                <a:spcPct val="115000"/>
              </a:lnSpc>
              <a:spcBef>
                <a:spcPct val="20000"/>
              </a:spcBef>
              <a:buFontTx/>
              <a:buChar char="–"/>
            </a:pPr>
            <a:r>
              <a:rPr kumimoji="1" lang="en-US" sz="800" b="0" dirty="0">
                <a:latin typeface="+mn-lt"/>
                <a:cs typeface="Arial"/>
              </a:rPr>
              <a:t>S. Raje, UU</a:t>
            </a:r>
            <a:endParaRPr lang="en-US" sz="800" b="0" dirty="0">
              <a:latin typeface="+mn-lt"/>
              <a:ea typeface="Calibri"/>
              <a:cs typeface="Arial"/>
            </a:endParaRPr>
          </a:p>
          <a:p>
            <a:pPr marL="4445" indent="-91440" eaLnBrk="0" hangingPunct="0">
              <a:lnSpc>
                <a:spcPct val="115000"/>
              </a:lnSpc>
              <a:spcBef>
                <a:spcPct val="20000"/>
              </a:spcBef>
              <a:buFontTx/>
              <a:buChar char="–"/>
            </a:pPr>
            <a:r>
              <a:rPr kumimoji="1" lang="en-US" sz="800" b="0" dirty="0">
                <a:latin typeface="+mn-lt"/>
                <a:cs typeface="Arial"/>
              </a:rPr>
              <a:t>H. Park, UW Madison</a:t>
            </a:r>
            <a:endParaRPr lang="en-US" sz="800" b="0" dirty="0">
              <a:latin typeface="+mn-lt"/>
              <a:ea typeface="Calibri"/>
              <a:cs typeface="Arial"/>
            </a:endParaRPr>
          </a:p>
        </p:txBody>
      </p:sp>
      <p:sp>
        <p:nvSpPr>
          <p:cNvPr id="60" name="Rectangle 3">
            <a:extLst>
              <a:ext uri="{FF2B5EF4-FFF2-40B4-BE49-F238E27FC236}">
                <a16:creationId xmlns:a16="http://schemas.microsoft.com/office/drawing/2014/main" id="{41FA5A2F-BF24-AFD2-FB46-D10B4E972831}"/>
              </a:ext>
            </a:extLst>
          </p:cNvPr>
          <p:cNvSpPr>
            <a:spLocks noChangeArrowheads="1"/>
          </p:cNvSpPr>
          <p:nvPr/>
        </p:nvSpPr>
        <p:spPr bwMode="auto">
          <a:xfrm>
            <a:off x="7331233" y="1877074"/>
            <a:ext cx="1559222" cy="955088"/>
          </a:xfrm>
          <a:prstGeom prst="rect">
            <a:avLst/>
          </a:prstGeom>
          <a:noFill/>
          <a:ln w="9525">
            <a:noFill/>
            <a:miter lim="800000"/>
            <a:headEnd/>
            <a:tailEnd/>
          </a:ln>
        </p:spPr>
        <p:txBody>
          <a:bodyPr lIns="92065" tIns="46032" rIns="92065" bIns="46032"/>
          <a:lstStyle/>
          <a:p>
            <a:pPr marL="4626" indent="-91440" eaLnBrk="0" hangingPunct="0">
              <a:lnSpc>
                <a:spcPct val="115000"/>
              </a:lnSpc>
              <a:spcBef>
                <a:spcPct val="20000"/>
              </a:spcBef>
              <a:buFontTx/>
              <a:buChar char="–"/>
            </a:pPr>
            <a:endParaRPr kumimoji="1" lang="en-US" sz="800" b="0" dirty="0">
              <a:latin typeface="+mn-lt"/>
              <a:cs typeface="Arial" pitchFamily="34" charset="0"/>
            </a:endParaRPr>
          </a:p>
        </p:txBody>
      </p:sp>
      <p:sp>
        <p:nvSpPr>
          <p:cNvPr id="61" name="Rectangle 3">
            <a:extLst>
              <a:ext uri="{FF2B5EF4-FFF2-40B4-BE49-F238E27FC236}">
                <a16:creationId xmlns:a16="http://schemas.microsoft.com/office/drawing/2014/main" id="{445AADD9-D9B8-1516-0689-760B9DC7E48E}"/>
              </a:ext>
            </a:extLst>
          </p:cNvPr>
          <p:cNvSpPr>
            <a:spLocks noChangeArrowheads="1"/>
          </p:cNvSpPr>
          <p:nvPr/>
        </p:nvSpPr>
        <p:spPr bwMode="auto">
          <a:xfrm>
            <a:off x="6556455" y="3221287"/>
            <a:ext cx="1975076" cy="955088"/>
          </a:xfrm>
          <a:prstGeom prst="rect">
            <a:avLst/>
          </a:prstGeom>
          <a:noFill/>
          <a:ln w="9525">
            <a:noFill/>
            <a:miter lim="800000"/>
            <a:headEnd/>
            <a:tailEnd/>
          </a:ln>
        </p:spPr>
        <p:txBody>
          <a:bodyPr lIns="92065" tIns="46032" rIns="92065" bIns="46032"/>
          <a:lstStyle/>
          <a:p>
            <a:pPr marL="342782" indent="-342782" eaLnBrk="0" hangingPunct="0">
              <a:lnSpc>
                <a:spcPct val="115000"/>
              </a:lnSpc>
              <a:spcBef>
                <a:spcPct val="20000"/>
              </a:spcBef>
            </a:pPr>
            <a:endParaRPr kumimoji="1" lang="en-US" sz="1000" i="1" dirty="0">
              <a:latin typeface="+mn-lt"/>
              <a:cs typeface="Arial" pitchFamily="34" charset="0"/>
            </a:endParaRPr>
          </a:p>
        </p:txBody>
      </p:sp>
      <p:sp>
        <p:nvSpPr>
          <p:cNvPr id="62" name="Rectangle 3">
            <a:extLst>
              <a:ext uri="{FF2B5EF4-FFF2-40B4-BE49-F238E27FC236}">
                <a16:creationId xmlns:a16="http://schemas.microsoft.com/office/drawing/2014/main" id="{0D5A06D4-4C65-AE84-00EC-A444AD6D3BD2}"/>
              </a:ext>
            </a:extLst>
          </p:cNvPr>
          <p:cNvSpPr>
            <a:spLocks noChangeArrowheads="1"/>
          </p:cNvSpPr>
          <p:nvPr/>
        </p:nvSpPr>
        <p:spPr bwMode="auto">
          <a:xfrm>
            <a:off x="7542162" y="3432822"/>
            <a:ext cx="1928416" cy="955088"/>
          </a:xfrm>
          <a:prstGeom prst="rect">
            <a:avLst/>
          </a:prstGeom>
          <a:noFill/>
          <a:ln w="9525">
            <a:noFill/>
            <a:miter lim="800000"/>
            <a:headEnd/>
            <a:tailEnd/>
          </a:ln>
        </p:spPr>
        <p:txBody>
          <a:bodyPr lIns="92065" tIns="46032" rIns="92065" bIns="46032"/>
          <a:lstStyle/>
          <a:p>
            <a:pPr marL="4626" indent="-91440" eaLnBrk="0" hangingPunct="0">
              <a:lnSpc>
                <a:spcPct val="115000"/>
              </a:lnSpc>
              <a:spcBef>
                <a:spcPct val="20000"/>
              </a:spcBef>
              <a:buFontTx/>
              <a:buChar char="–"/>
            </a:pPr>
            <a:endParaRPr kumimoji="1" lang="en-US" sz="900" b="0" dirty="0">
              <a:latin typeface="+mn-lt"/>
              <a:cs typeface="Arial" pitchFamily="34" charset="0"/>
            </a:endParaRPr>
          </a:p>
        </p:txBody>
      </p:sp>
      <p:sp>
        <p:nvSpPr>
          <p:cNvPr id="63" name="Rectangle 3">
            <a:extLst>
              <a:ext uri="{FF2B5EF4-FFF2-40B4-BE49-F238E27FC236}">
                <a16:creationId xmlns:a16="http://schemas.microsoft.com/office/drawing/2014/main" id="{37E60E32-65D5-4A49-9018-61E8145626AA}"/>
              </a:ext>
            </a:extLst>
          </p:cNvPr>
          <p:cNvSpPr>
            <a:spLocks noChangeArrowheads="1"/>
          </p:cNvSpPr>
          <p:nvPr/>
        </p:nvSpPr>
        <p:spPr bwMode="auto">
          <a:xfrm>
            <a:off x="7696802" y="2501631"/>
            <a:ext cx="1418951" cy="1173457"/>
          </a:xfrm>
          <a:prstGeom prst="rect">
            <a:avLst/>
          </a:prstGeom>
          <a:noFill/>
          <a:ln w="9525">
            <a:noFill/>
            <a:miter lim="800000"/>
            <a:headEnd/>
            <a:tailEnd/>
          </a:ln>
        </p:spPr>
        <p:txBody>
          <a:bodyPr lIns="92065" tIns="46032" rIns="92065" bIns="46032" anchor="t"/>
          <a:lstStyle/>
          <a:p>
            <a:pPr marL="342265" indent="-342265" eaLnBrk="0" hangingPunct="0">
              <a:lnSpc>
                <a:spcPct val="115000"/>
              </a:lnSpc>
              <a:spcBef>
                <a:spcPct val="20000"/>
              </a:spcBef>
            </a:pPr>
            <a:r>
              <a:rPr kumimoji="1" lang="en-US" sz="800" i="1" dirty="0">
                <a:latin typeface="+mn-lt"/>
                <a:cs typeface="Arial" pitchFamily="34" charset="0"/>
              </a:rPr>
              <a:t>Past Masters  Students</a:t>
            </a:r>
            <a:endParaRPr lang="en-US" sz="800" dirty="0">
              <a:latin typeface="+mn-lt"/>
            </a:endParaRPr>
          </a:p>
          <a:p>
            <a:pPr marL="4445" indent="-91440" eaLnBrk="0" hangingPunct="0">
              <a:lnSpc>
                <a:spcPct val="115000"/>
              </a:lnSpc>
              <a:spcBef>
                <a:spcPct val="20000"/>
              </a:spcBef>
              <a:buFontTx/>
              <a:buChar char="–"/>
            </a:pPr>
            <a:r>
              <a:rPr kumimoji="1" lang="en-US" sz="800" b="0" dirty="0">
                <a:latin typeface="+mn-lt"/>
                <a:cs typeface="Arial" pitchFamily="34" charset="0"/>
              </a:rPr>
              <a:t>SR. Kalli, OSU</a:t>
            </a:r>
            <a:endParaRPr lang="en-US" sz="800" b="0" dirty="0">
              <a:latin typeface="+mn-lt"/>
              <a:cs typeface="Arial" pitchFamily="34" charset="0"/>
            </a:endParaRPr>
          </a:p>
          <a:p>
            <a:pPr marL="4445" indent="-91440" eaLnBrk="0" hangingPunct="0">
              <a:lnSpc>
                <a:spcPct val="115000"/>
              </a:lnSpc>
              <a:spcBef>
                <a:spcPct val="20000"/>
              </a:spcBef>
              <a:buFontTx/>
              <a:buChar char="–"/>
            </a:pPr>
            <a:r>
              <a:rPr kumimoji="1" lang="en-US" sz="800" b="0" dirty="0">
                <a:latin typeface="+mn-lt"/>
                <a:cs typeface="Arial" pitchFamily="34" charset="0"/>
              </a:rPr>
              <a:t>H. Panday, OSU</a:t>
            </a:r>
            <a:endParaRPr lang="en-US" sz="800" b="0" dirty="0">
              <a:latin typeface="+mn-lt"/>
              <a:cs typeface="Arial" pitchFamily="34" charset="0"/>
            </a:endParaRPr>
          </a:p>
          <a:p>
            <a:pPr marL="4445" indent="-91440" eaLnBrk="0" hangingPunct="0">
              <a:lnSpc>
                <a:spcPct val="115000"/>
              </a:lnSpc>
              <a:spcBef>
                <a:spcPct val="20000"/>
              </a:spcBef>
              <a:buFontTx/>
              <a:buChar char="–"/>
            </a:pPr>
            <a:r>
              <a:rPr kumimoji="1" lang="en-US" sz="800" b="0" dirty="0">
                <a:latin typeface="+mn-lt"/>
                <a:cs typeface="Arial"/>
              </a:rPr>
              <a:t>RR. Loka, UW Madison</a:t>
            </a:r>
            <a:endParaRPr lang="en-US" sz="800" b="0" dirty="0">
              <a:latin typeface="+mn-lt"/>
              <a:cs typeface="Arial"/>
            </a:endParaRPr>
          </a:p>
          <a:p>
            <a:pPr marL="4445" indent="-91440" eaLnBrk="0" hangingPunct="0">
              <a:lnSpc>
                <a:spcPct val="115000"/>
              </a:lnSpc>
              <a:spcBef>
                <a:spcPct val="20000"/>
              </a:spcBef>
              <a:buFontTx/>
              <a:buChar char="–"/>
            </a:pPr>
            <a:r>
              <a:rPr kumimoji="1" lang="en-US" sz="800" b="0" dirty="0">
                <a:latin typeface="+mn-lt"/>
                <a:cs typeface="Arial" pitchFamily="34" charset="0"/>
              </a:rPr>
              <a:t>D. Sykes, UW Madison</a:t>
            </a:r>
            <a:endParaRPr lang="en-US" sz="900" b="0" dirty="0">
              <a:latin typeface="+mn-lt"/>
              <a:cs typeface="Arial" pitchFamily="34" charset="0"/>
            </a:endParaRPr>
          </a:p>
          <a:p>
            <a:pPr marL="4445" indent="-91440" eaLnBrk="0" hangingPunct="0">
              <a:lnSpc>
                <a:spcPct val="115000"/>
              </a:lnSpc>
              <a:spcBef>
                <a:spcPct val="20000"/>
              </a:spcBef>
              <a:buFontTx/>
              <a:buChar char="–"/>
            </a:pPr>
            <a:endParaRPr lang="en-US" sz="800" b="0" dirty="0">
              <a:latin typeface="+mn-lt"/>
              <a:cs typeface="Arial" pitchFamily="34" charset="0"/>
            </a:endParaRPr>
          </a:p>
        </p:txBody>
      </p:sp>
      <p:sp>
        <p:nvSpPr>
          <p:cNvPr id="64" name="Rectangle 3">
            <a:extLst>
              <a:ext uri="{FF2B5EF4-FFF2-40B4-BE49-F238E27FC236}">
                <a16:creationId xmlns:a16="http://schemas.microsoft.com/office/drawing/2014/main" id="{750116CD-11A4-610E-3B38-A5FC0D3D2F5B}"/>
              </a:ext>
            </a:extLst>
          </p:cNvPr>
          <p:cNvSpPr>
            <a:spLocks noChangeArrowheads="1"/>
          </p:cNvSpPr>
          <p:nvPr/>
        </p:nvSpPr>
        <p:spPr bwMode="auto">
          <a:xfrm>
            <a:off x="7710957" y="3642643"/>
            <a:ext cx="1524073" cy="1262946"/>
          </a:xfrm>
          <a:prstGeom prst="rect">
            <a:avLst/>
          </a:prstGeom>
          <a:noFill/>
          <a:ln w="9525">
            <a:noFill/>
            <a:miter lim="800000"/>
            <a:headEnd/>
            <a:tailEnd/>
          </a:ln>
        </p:spPr>
        <p:txBody>
          <a:bodyPr lIns="92065" tIns="46032" rIns="92065" bIns="46032"/>
          <a:lstStyle/>
          <a:p>
            <a:pPr marL="342782" indent="-342782" eaLnBrk="0" hangingPunct="0">
              <a:lnSpc>
                <a:spcPct val="115000"/>
              </a:lnSpc>
              <a:spcBef>
                <a:spcPct val="20000"/>
              </a:spcBef>
            </a:pPr>
            <a:r>
              <a:rPr kumimoji="1" lang="en-US" sz="800" i="1" dirty="0">
                <a:latin typeface="+mn-lt"/>
                <a:cs typeface="Arial" pitchFamily="34" charset="0"/>
              </a:rPr>
              <a:t>Past UG Students</a:t>
            </a:r>
          </a:p>
          <a:p>
            <a:pPr marL="4626" indent="-91440" eaLnBrk="0" hangingPunct="0">
              <a:lnSpc>
                <a:spcPct val="115000"/>
              </a:lnSpc>
              <a:spcBef>
                <a:spcPct val="20000"/>
              </a:spcBef>
              <a:buFontTx/>
              <a:buChar char="–"/>
            </a:pPr>
            <a:r>
              <a:rPr kumimoji="1" lang="en-US" sz="800" b="0" dirty="0">
                <a:latin typeface="+mn-lt"/>
                <a:cs typeface="Arial" pitchFamily="34" charset="0"/>
              </a:rPr>
              <a:t>S. Ockerman, OSU</a:t>
            </a:r>
          </a:p>
          <a:p>
            <a:pPr marL="4626" indent="-91440" eaLnBrk="0" hangingPunct="0">
              <a:lnSpc>
                <a:spcPct val="115000"/>
              </a:lnSpc>
              <a:spcBef>
                <a:spcPct val="20000"/>
              </a:spcBef>
              <a:buFontTx/>
              <a:buChar char="–"/>
            </a:pPr>
            <a:r>
              <a:rPr kumimoji="1" lang="en-US" sz="800" b="0" dirty="0">
                <a:latin typeface="+mn-lt"/>
                <a:cs typeface="Arial" pitchFamily="34" charset="0"/>
              </a:rPr>
              <a:t>KP. Sailaja, OSU</a:t>
            </a:r>
          </a:p>
          <a:p>
            <a:pPr marL="4626" indent="-91440" eaLnBrk="0" hangingPunct="0">
              <a:lnSpc>
                <a:spcPct val="115000"/>
              </a:lnSpc>
              <a:spcBef>
                <a:spcPct val="20000"/>
              </a:spcBef>
              <a:buFontTx/>
              <a:buChar char="–"/>
            </a:pPr>
            <a:r>
              <a:rPr kumimoji="1" lang="en-US" sz="800" b="0" dirty="0">
                <a:latin typeface="+mn-lt"/>
                <a:cs typeface="Arial" pitchFamily="34" charset="0"/>
              </a:rPr>
              <a:t>C. Washington, OSU</a:t>
            </a:r>
          </a:p>
          <a:p>
            <a:pPr marL="4626" indent="-91440" eaLnBrk="0" hangingPunct="0">
              <a:lnSpc>
                <a:spcPct val="115000"/>
              </a:lnSpc>
              <a:spcBef>
                <a:spcPct val="20000"/>
              </a:spcBef>
              <a:buFontTx/>
              <a:buChar char="–"/>
            </a:pPr>
            <a:r>
              <a:rPr kumimoji="1" lang="en-US" sz="800" b="0" dirty="0">
                <a:latin typeface="+mn-lt"/>
                <a:cs typeface="Arial" pitchFamily="34" charset="0"/>
              </a:rPr>
              <a:t>J.Kim, TACC</a:t>
            </a:r>
          </a:p>
          <a:p>
            <a:pPr marL="4626" indent="-91440" eaLnBrk="0" hangingPunct="0">
              <a:lnSpc>
                <a:spcPct val="115000"/>
              </a:lnSpc>
              <a:spcBef>
                <a:spcPct val="20000"/>
              </a:spcBef>
              <a:buFontTx/>
              <a:buChar char="–"/>
            </a:pPr>
            <a:r>
              <a:rPr kumimoji="1" lang="en-US" sz="800" b="0" dirty="0">
                <a:latin typeface="+mn-lt"/>
                <a:cs typeface="Arial" pitchFamily="34" charset="0"/>
              </a:rPr>
              <a:t>C. Skevofilax, TACC</a:t>
            </a:r>
          </a:p>
          <a:p>
            <a:pPr marL="4626" indent="-91440" eaLnBrk="0" hangingPunct="0">
              <a:lnSpc>
                <a:spcPct val="115000"/>
              </a:lnSpc>
              <a:spcBef>
                <a:spcPct val="20000"/>
              </a:spcBef>
              <a:buFontTx/>
              <a:buChar char="–"/>
            </a:pPr>
            <a:r>
              <a:rPr kumimoji="1" lang="en-US" sz="800" b="0" dirty="0">
                <a:latin typeface="+mn-lt"/>
                <a:cs typeface="Arial" pitchFamily="34" charset="0"/>
              </a:rPr>
              <a:t>S. Wegner, UW Madison</a:t>
            </a:r>
          </a:p>
        </p:txBody>
      </p:sp>
      <p:sp>
        <p:nvSpPr>
          <p:cNvPr id="65" name="Rectangle 3">
            <a:extLst>
              <a:ext uri="{FF2B5EF4-FFF2-40B4-BE49-F238E27FC236}">
                <a16:creationId xmlns:a16="http://schemas.microsoft.com/office/drawing/2014/main" id="{D23F602A-2A04-428E-D105-A405CEACE2A6}"/>
              </a:ext>
            </a:extLst>
          </p:cNvPr>
          <p:cNvSpPr>
            <a:spLocks noChangeArrowheads="1"/>
          </p:cNvSpPr>
          <p:nvPr/>
        </p:nvSpPr>
        <p:spPr bwMode="auto">
          <a:xfrm>
            <a:off x="6546075" y="3509072"/>
            <a:ext cx="1365323" cy="676132"/>
          </a:xfrm>
          <a:prstGeom prst="rect">
            <a:avLst/>
          </a:prstGeom>
          <a:noFill/>
          <a:ln w="9525">
            <a:noFill/>
            <a:miter lim="800000"/>
            <a:headEnd/>
            <a:tailEnd/>
          </a:ln>
        </p:spPr>
        <p:txBody>
          <a:bodyPr lIns="92065" tIns="46032" rIns="92065" bIns="46032"/>
          <a:lstStyle/>
          <a:p>
            <a:pPr marL="342782" indent="-342782" eaLnBrk="0" hangingPunct="0">
              <a:lnSpc>
                <a:spcPct val="115000"/>
              </a:lnSpc>
              <a:spcBef>
                <a:spcPct val="20000"/>
              </a:spcBef>
            </a:pPr>
            <a:r>
              <a:rPr kumimoji="1" lang="en-US" sz="800" i="1" dirty="0">
                <a:latin typeface="+mn-lt"/>
                <a:cs typeface="Arial" pitchFamily="34" charset="0"/>
              </a:rPr>
              <a:t>Past K-12 Students</a:t>
            </a:r>
          </a:p>
          <a:p>
            <a:pPr marL="4626" indent="-91440" eaLnBrk="0" hangingPunct="0">
              <a:lnSpc>
                <a:spcPct val="115000"/>
              </a:lnSpc>
              <a:spcBef>
                <a:spcPct val="20000"/>
              </a:spcBef>
              <a:buFontTx/>
              <a:buChar char="–"/>
            </a:pPr>
            <a:r>
              <a:rPr kumimoji="1" lang="en-US" sz="800" b="0" dirty="0">
                <a:latin typeface="+mn-lt"/>
                <a:cs typeface="Arial" pitchFamily="34" charset="0"/>
              </a:rPr>
              <a:t>J. Karpinski, SDSC</a:t>
            </a:r>
          </a:p>
          <a:p>
            <a:pPr marL="4626" indent="-91440" eaLnBrk="0" hangingPunct="0">
              <a:lnSpc>
                <a:spcPct val="115000"/>
              </a:lnSpc>
              <a:spcBef>
                <a:spcPct val="20000"/>
              </a:spcBef>
              <a:buFontTx/>
              <a:buChar char="–"/>
            </a:pPr>
            <a:r>
              <a:rPr kumimoji="1" lang="en-US" sz="800" b="0" dirty="0">
                <a:latin typeface="+mn-lt"/>
                <a:cs typeface="Arial" pitchFamily="34" charset="0"/>
              </a:rPr>
              <a:t>A. Sarin, SDSC</a:t>
            </a:r>
          </a:p>
        </p:txBody>
      </p:sp>
      <p:sp>
        <p:nvSpPr>
          <p:cNvPr id="66" name="Rectangle 3">
            <a:extLst>
              <a:ext uri="{FF2B5EF4-FFF2-40B4-BE49-F238E27FC236}">
                <a16:creationId xmlns:a16="http://schemas.microsoft.com/office/drawing/2014/main" id="{A4351A14-D40B-D84A-4B82-D5795E28A675}"/>
              </a:ext>
            </a:extLst>
          </p:cNvPr>
          <p:cNvSpPr>
            <a:spLocks noChangeArrowheads="1"/>
          </p:cNvSpPr>
          <p:nvPr/>
        </p:nvSpPr>
        <p:spPr bwMode="auto">
          <a:xfrm>
            <a:off x="6457770" y="2602918"/>
            <a:ext cx="1157858" cy="971609"/>
          </a:xfrm>
          <a:prstGeom prst="rect">
            <a:avLst/>
          </a:prstGeom>
          <a:noFill/>
          <a:ln w="9525">
            <a:noFill/>
            <a:miter lim="800000"/>
            <a:headEnd/>
            <a:tailEnd/>
          </a:ln>
        </p:spPr>
        <p:txBody>
          <a:bodyPr lIns="92065" tIns="46032" rIns="92065" bIns="46032"/>
          <a:lstStyle/>
          <a:p>
            <a:pPr marL="342782" indent="-342782" eaLnBrk="0" hangingPunct="0">
              <a:lnSpc>
                <a:spcPct val="115000"/>
              </a:lnSpc>
              <a:spcBef>
                <a:spcPct val="20000"/>
              </a:spcBef>
            </a:pPr>
            <a:r>
              <a:rPr kumimoji="1" lang="en-US" sz="800" i="1" dirty="0">
                <a:latin typeface="+mn-lt"/>
                <a:cs typeface="Arial" pitchFamily="34" charset="0"/>
              </a:rPr>
              <a:t>Current K-12 Students</a:t>
            </a:r>
          </a:p>
          <a:p>
            <a:pPr marL="4626" indent="-91440" eaLnBrk="0" hangingPunct="0">
              <a:lnSpc>
                <a:spcPct val="115000"/>
              </a:lnSpc>
              <a:spcBef>
                <a:spcPct val="20000"/>
              </a:spcBef>
              <a:buFontTx/>
              <a:buChar char="–"/>
            </a:pPr>
            <a:r>
              <a:rPr kumimoji="1" lang="en-US" sz="800" b="0" dirty="0">
                <a:latin typeface="+mn-lt"/>
                <a:cs typeface="Arial" pitchFamily="34" charset="0"/>
              </a:rPr>
              <a:t>R. Estanislao, SDSC</a:t>
            </a:r>
          </a:p>
          <a:p>
            <a:pPr marL="4626" indent="-91440" eaLnBrk="0" hangingPunct="0">
              <a:lnSpc>
                <a:spcPct val="115000"/>
              </a:lnSpc>
              <a:spcBef>
                <a:spcPct val="20000"/>
              </a:spcBef>
              <a:buFontTx/>
              <a:buChar char="–"/>
            </a:pPr>
            <a:r>
              <a:rPr kumimoji="1" lang="en-US" sz="800" b="0" dirty="0">
                <a:latin typeface="+mn-lt"/>
                <a:cs typeface="Arial" pitchFamily="34" charset="0"/>
              </a:rPr>
              <a:t>D. Lee, SDSC</a:t>
            </a:r>
          </a:p>
          <a:p>
            <a:pPr marL="4626" indent="-91440" eaLnBrk="0" hangingPunct="0">
              <a:lnSpc>
                <a:spcPct val="115000"/>
              </a:lnSpc>
              <a:spcBef>
                <a:spcPct val="20000"/>
              </a:spcBef>
              <a:buFontTx/>
              <a:buChar char="–"/>
            </a:pPr>
            <a:r>
              <a:rPr kumimoji="1" lang="en-US" sz="800" b="0" dirty="0">
                <a:latin typeface="+mn-lt"/>
                <a:cs typeface="Arial" pitchFamily="34" charset="0"/>
              </a:rPr>
              <a:t>M. Ray, SDSC</a:t>
            </a:r>
          </a:p>
          <a:p>
            <a:pPr marL="4626" indent="-91440" eaLnBrk="0" hangingPunct="0">
              <a:lnSpc>
                <a:spcPct val="115000"/>
              </a:lnSpc>
              <a:spcBef>
                <a:spcPct val="20000"/>
              </a:spcBef>
              <a:buFontTx/>
              <a:buChar char="–"/>
            </a:pPr>
            <a:r>
              <a:rPr kumimoji="1" lang="en-US" sz="800" b="0" dirty="0">
                <a:latin typeface="+mn-lt"/>
                <a:cs typeface="Arial" pitchFamily="34" charset="0"/>
              </a:rPr>
              <a:t>S. Samar, SDSC</a:t>
            </a:r>
          </a:p>
        </p:txBody>
      </p:sp>
      <p:sp>
        <p:nvSpPr>
          <p:cNvPr id="42" name="Rectangle 3">
            <a:extLst>
              <a:ext uri="{FF2B5EF4-FFF2-40B4-BE49-F238E27FC236}">
                <a16:creationId xmlns:a16="http://schemas.microsoft.com/office/drawing/2014/main" id="{B0E4BBC6-17D9-4AE8-8A34-5F60BE7D94FB}"/>
              </a:ext>
            </a:extLst>
          </p:cNvPr>
          <p:cNvSpPr>
            <a:spLocks noChangeArrowheads="1"/>
          </p:cNvSpPr>
          <p:nvPr/>
        </p:nvSpPr>
        <p:spPr bwMode="auto">
          <a:xfrm>
            <a:off x="5241533" y="1535640"/>
            <a:ext cx="1458818" cy="1573365"/>
          </a:xfrm>
          <a:prstGeom prst="rect">
            <a:avLst/>
          </a:prstGeom>
          <a:noFill/>
          <a:ln w="9525">
            <a:noFill/>
            <a:miter lim="800000"/>
            <a:headEnd/>
            <a:tailEnd/>
          </a:ln>
        </p:spPr>
        <p:txBody>
          <a:bodyPr lIns="92065" tIns="46032" rIns="92065" bIns="46032"/>
          <a:lstStyle/>
          <a:p>
            <a:pPr marL="342782" indent="-342782" eaLnBrk="0" hangingPunct="0">
              <a:lnSpc>
                <a:spcPct val="115000"/>
              </a:lnSpc>
              <a:spcBef>
                <a:spcPct val="20000"/>
              </a:spcBef>
            </a:pPr>
            <a:r>
              <a:rPr kumimoji="1" lang="en-US" sz="800" i="1" dirty="0">
                <a:latin typeface="+mn-lt"/>
                <a:cs typeface="Arial" pitchFamily="34" charset="0"/>
              </a:rPr>
              <a:t>Current International</a:t>
            </a:r>
          </a:p>
          <a:p>
            <a:pPr marL="342782" indent="-342782" eaLnBrk="0" hangingPunct="0">
              <a:lnSpc>
                <a:spcPct val="115000"/>
              </a:lnSpc>
              <a:spcBef>
                <a:spcPct val="20000"/>
              </a:spcBef>
            </a:pPr>
            <a:r>
              <a:rPr kumimoji="1" lang="en-US" sz="800" i="1" dirty="0">
                <a:latin typeface="+mn-lt"/>
                <a:cs typeface="Arial" pitchFamily="34" charset="0"/>
              </a:rPr>
              <a:t>Students TIH - IITB </a:t>
            </a:r>
          </a:p>
          <a:p>
            <a:pPr marL="4445" indent="-91440" eaLnBrk="0" hangingPunct="0">
              <a:lnSpc>
                <a:spcPct val="115000"/>
              </a:lnSpc>
              <a:spcBef>
                <a:spcPct val="20000"/>
              </a:spcBef>
              <a:buFontTx/>
              <a:buChar char="–"/>
            </a:pPr>
            <a:r>
              <a:rPr kumimoji="1" lang="en-US" sz="800" b="0" dirty="0">
                <a:latin typeface="+mn-lt"/>
                <a:cs typeface="Arial"/>
              </a:rPr>
              <a:t>A. Borkar, TIH IITB </a:t>
            </a:r>
            <a:endParaRPr lang="en-US" sz="800" b="0" dirty="0">
              <a:latin typeface="+mn-lt"/>
              <a:cs typeface="Arial" pitchFamily="34" charset="0"/>
            </a:endParaRPr>
          </a:p>
          <a:p>
            <a:pPr marL="4445" indent="-91440" eaLnBrk="0" hangingPunct="0">
              <a:lnSpc>
                <a:spcPct val="115000"/>
              </a:lnSpc>
              <a:spcBef>
                <a:spcPct val="20000"/>
              </a:spcBef>
              <a:buFontTx/>
              <a:buChar char="–"/>
            </a:pPr>
            <a:r>
              <a:rPr kumimoji="1" lang="en-US" sz="800" b="0" dirty="0">
                <a:latin typeface="+mn-lt"/>
                <a:cs typeface="Arial"/>
              </a:rPr>
              <a:t>RM. Chitre, TIH IITB </a:t>
            </a:r>
            <a:endParaRPr lang="en-US" sz="800" b="0" dirty="0">
              <a:latin typeface="+mn-lt"/>
              <a:cs typeface="Calibri"/>
            </a:endParaRPr>
          </a:p>
          <a:p>
            <a:pPr marL="4445" indent="-91440" eaLnBrk="0" hangingPunct="0">
              <a:lnSpc>
                <a:spcPct val="115000"/>
              </a:lnSpc>
              <a:spcBef>
                <a:spcPct val="20000"/>
              </a:spcBef>
              <a:buFontTx/>
              <a:buChar char="–"/>
            </a:pPr>
            <a:r>
              <a:rPr kumimoji="1" lang="en-US" sz="800" b="0" dirty="0">
                <a:latin typeface="+mn-lt"/>
                <a:cs typeface="Arial"/>
              </a:rPr>
              <a:t>R. Katole, TIH IITB </a:t>
            </a:r>
            <a:endParaRPr lang="en-US" sz="800" b="0" dirty="0">
              <a:latin typeface="+mn-lt"/>
              <a:cs typeface="Calibri"/>
            </a:endParaRPr>
          </a:p>
          <a:p>
            <a:pPr marL="4445" indent="-91440" eaLnBrk="0" hangingPunct="0">
              <a:lnSpc>
                <a:spcPct val="115000"/>
              </a:lnSpc>
              <a:spcBef>
                <a:spcPct val="20000"/>
              </a:spcBef>
              <a:buFontTx/>
              <a:buChar char="–"/>
            </a:pPr>
            <a:r>
              <a:rPr kumimoji="1" lang="en-US" sz="800" b="0" dirty="0">
                <a:latin typeface="+mn-lt"/>
                <a:cs typeface="Arial"/>
              </a:rPr>
              <a:t>S. Khandelwal, TIH IITB </a:t>
            </a:r>
            <a:endParaRPr lang="en-US" sz="800" b="0" dirty="0">
              <a:latin typeface="+mn-lt"/>
              <a:cs typeface="Calibri"/>
            </a:endParaRPr>
          </a:p>
          <a:p>
            <a:pPr marL="4445" indent="-91440" eaLnBrk="0" hangingPunct="0">
              <a:lnSpc>
                <a:spcPct val="115000"/>
              </a:lnSpc>
              <a:spcBef>
                <a:spcPct val="20000"/>
              </a:spcBef>
              <a:buFontTx/>
              <a:buChar char="–"/>
            </a:pPr>
            <a:r>
              <a:rPr kumimoji="1" lang="en-US" sz="800" b="0" dirty="0">
                <a:latin typeface="+mn-lt"/>
                <a:cs typeface="Arial"/>
              </a:rPr>
              <a:t>T. Sharma, TIH IITB </a:t>
            </a:r>
            <a:endParaRPr lang="en-US" sz="800" b="0" dirty="0">
              <a:latin typeface="+mn-lt"/>
              <a:cs typeface="Calibri"/>
            </a:endParaRPr>
          </a:p>
          <a:p>
            <a:pPr marL="4445" indent="-91440" eaLnBrk="0" hangingPunct="0">
              <a:lnSpc>
                <a:spcPct val="115000"/>
              </a:lnSpc>
              <a:spcBef>
                <a:spcPct val="20000"/>
              </a:spcBef>
              <a:buFontTx/>
              <a:buChar char="–"/>
            </a:pPr>
            <a:r>
              <a:rPr kumimoji="1" lang="en-US" sz="800" b="0" dirty="0">
                <a:latin typeface="+mn-lt"/>
                <a:cs typeface="Arial"/>
              </a:rPr>
              <a:t>A. Thaduri, TIH IITB </a:t>
            </a:r>
            <a:endParaRPr lang="en-US" sz="800" b="0" dirty="0">
              <a:latin typeface="+mn-lt"/>
              <a:cs typeface="Calibri"/>
            </a:endParaRPr>
          </a:p>
          <a:p>
            <a:pPr marL="4445" indent="-91440" eaLnBrk="0" hangingPunct="0">
              <a:lnSpc>
                <a:spcPct val="115000"/>
              </a:lnSpc>
              <a:spcBef>
                <a:spcPct val="20000"/>
              </a:spcBef>
              <a:buFontTx/>
              <a:buChar char="–"/>
            </a:pPr>
            <a:r>
              <a:rPr kumimoji="1" lang="en-US" sz="800" b="0" dirty="0">
                <a:latin typeface="+mn-lt"/>
                <a:cs typeface="Arial"/>
              </a:rPr>
              <a:t>S. Zac, TIH IITB </a:t>
            </a:r>
            <a:endParaRPr kumimoji="1" lang="en-US" sz="1000" i="1" dirty="0">
              <a:latin typeface="+mn-lt"/>
              <a:cs typeface="Arial" pitchFamily="34" charset="0"/>
            </a:endParaRPr>
          </a:p>
        </p:txBody>
      </p:sp>
      <p:sp>
        <p:nvSpPr>
          <p:cNvPr id="44" name="TextBox 43">
            <a:extLst>
              <a:ext uri="{FF2B5EF4-FFF2-40B4-BE49-F238E27FC236}">
                <a16:creationId xmlns:a16="http://schemas.microsoft.com/office/drawing/2014/main" id="{5C8CE15A-351D-407F-B025-7F7831D9CF7B}"/>
              </a:ext>
            </a:extLst>
          </p:cNvPr>
          <p:cNvSpPr txBox="1"/>
          <p:nvPr/>
        </p:nvSpPr>
        <p:spPr bwMode="auto">
          <a:xfrm>
            <a:off x="6438760" y="1300046"/>
            <a:ext cx="1259139" cy="1198149"/>
          </a:xfrm>
          <a:prstGeom prst="rect">
            <a:avLst/>
          </a:prstGeom>
          <a:noFill/>
          <a:ln w="12700" cap="sq">
            <a:noFill/>
            <a:miter lim="800000"/>
            <a:headEnd type="none" w="sm" len="sm"/>
            <a:tailEnd type="none" w="sm" len="sm"/>
          </a:ln>
        </p:spPr>
        <p:txBody>
          <a:bodyPr wrap="square" lIns="91440" tIns="45720" rIns="91440" bIns="45720" anchor="t">
            <a:spAutoFit/>
          </a:bodyPr>
          <a:lstStyle/>
          <a:p>
            <a:pPr marL="342265" indent="-342265" eaLnBrk="0" hangingPunct="0">
              <a:lnSpc>
                <a:spcPct val="115000"/>
              </a:lnSpc>
              <a:spcBef>
                <a:spcPct val="20000"/>
              </a:spcBef>
            </a:pPr>
            <a:r>
              <a:rPr kumimoji="1" lang="en-US" sz="800" i="1" dirty="0">
                <a:latin typeface="+mn-lt"/>
                <a:cs typeface="Arial" pitchFamily="34" charset="0"/>
              </a:rPr>
              <a:t>Current International Faculty TIH – IITB </a:t>
            </a:r>
            <a:endParaRPr lang="en-US" dirty="0"/>
          </a:p>
          <a:p>
            <a:pPr marL="4445" indent="-91440" eaLnBrk="0" hangingPunct="0">
              <a:lnSpc>
                <a:spcPct val="115000"/>
              </a:lnSpc>
              <a:spcBef>
                <a:spcPct val="20000"/>
              </a:spcBef>
              <a:buFontTx/>
              <a:buChar char="–"/>
            </a:pPr>
            <a:r>
              <a:rPr kumimoji="1" lang="en-US" sz="800" b="0" dirty="0">
                <a:latin typeface="+mn-lt"/>
                <a:cs typeface="Arial"/>
              </a:rPr>
              <a:t>M. Baghini, IITB </a:t>
            </a:r>
          </a:p>
          <a:p>
            <a:pPr marL="4445" indent="-91440" eaLnBrk="0" hangingPunct="0">
              <a:lnSpc>
                <a:spcPct val="115000"/>
              </a:lnSpc>
              <a:spcBef>
                <a:spcPct val="20000"/>
              </a:spcBef>
              <a:buFontTx/>
              <a:buChar char="–"/>
            </a:pPr>
            <a:r>
              <a:rPr kumimoji="1" lang="en-US" sz="800" b="0" dirty="0">
                <a:latin typeface="+mn-lt"/>
                <a:cs typeface="Arial"/>
              </a:rPr>
              <a:t>Chalapathi G, IITB </a:t>
            </a:r>
          </a:p>
          <a:p>
            <a:pPr marL="4445" indent="-91440" eaLnBrk="0" hangingPunct="0">
              <a:lnSpc>
                <a:spcPct val="115000"/>
              </a:lnSpc>
              <a:spcBef>
                <a:spcPct val="20000"/>
              </a:spcBef>
              <a:buFontTx/>
              <a:buChar char="–"/>
            </a:pPr>
            <a:r>
              <a:rPr kumimoji="1" lang="en-US" sz="800" b="0" dirty="0">
                <a:latin typeface="+mn-lt"/>
                <a:cs typeface="Arial"/>
              </a:rPr>
              <a:t>A. Sinha, IITB </a:t>
            </a:r>
          </a:p>
          <a:p>
            <a:pPr marL="4445" indent="-91440" eaLnBrk="0" hangingPunct="0">
              <a:lnSpc>
                <a:spcPct val="115000"/>
              </a:lnSpc>
              <a:spcBef>
                <a:spcPct val="20000"/>
              </a:spcBef>
              <a:buFontTx/>
              <a:buChar char="–"/>
            </a:pPr>
            <a:r>
              <a:rPr kumimoji="1" lang="en-US" sz="800" b="0" dirty="0">
                <a:latin typeface="+mn-lt"/>
                <a:cs typeface="Arial"/>
              </a:rPr>
              <a:t>R. Velmurugan, IITB</a:t>
            </a:r>
          </a:p>
          <a:p>
            <a:pPr marL="4445" indent="-91440" eaLnBrk="0" hangingPunct="0">
              <a:lnSpc>
                <a:spcPct val="115000"/>
              </a:lnSpc>
              <a:spcBef>
                <a:spcPct val="20000"/>
              </a:spcBef>
              <a:buFontTx/>
              <a:buChar char="–"/>
            </a:pPr>
            <a:r>
              <a:rPr kumimoji="1" lang="en-US" sz="800" b="0" dirty="0">
                <a:latin typeface="+mn-lt"/>
                <a:cs typeface="Arial"/>
              </a:rPr>
              <a:t>S. Paramane, TIH IITB</a:t>
            </a:r>
          </a:p>
        </p:txBody>
      </p:sp>
      <p:sp>
        <p:nvSpPr>
          <p:cNvPr id="53" name="TextBox 52">
            <a:extLst>
              <a:ext uri="{FF2B5EF4-FFF2-40B4-BE49-F238E27FC236}">
                <a16:creationId xmlns:a16="http://schemas.microsoft.com/office/drawing/2014/main" id="{C7FB13E4-5D23-466B-82BB-BECA82CB34AB}"/>
              </a:ext>
            </a:extLst>
          </p:cNvPr>
          <p:cNvSpPr txBox="1"/>
          <p:nvPr/>
        </p:nvSpPr>
        <p:spPr bwMode="auto">
          <a:xfrm>
            <a:off x="5115539" y="3055667"/>
            <a:ext cx="1372528" cy="865814"/>
          </a:xfrm>
          <a:prstGeom prst="rect">
            <a:avLst/>
          </a:prstGeom>
          <a:noFill/>
          <a:ln w="12700" cap="sq">
            <a:noFill/>
            <a:miter lim="800000"/>
            <a:headEnd type="none" w="sm" len="sm"/>
            <a:tailEnd type="none" w="sm" len="sm"/>
          </a:ln>
        </p:spPr>
        <p:txBody>
          <a:bodyPr wrap="square">
            <a:spAutoFit/>
          </a:bodyPr>
          <a:lstStyle/>
          <a:p>
            <a:pPr marL="342782" indent="-342782" eaLnBrk="0" hangingPunct="0">
              <a:lnSpc>
                <a:spcPct val="115000"/>
              </a:lnSpc>
              <a:spcBef>
                <a:spcPct val="20000"/>
              </a:spcBef>
            </a:pPr>
            <a:r>
              <a:rPr kumimoji="1" lang="en-US" sz="800" i="1" dirty="0">
                <a:latin typeface="+mn-lt"/>
                <a:cs typeface="Arial" pitchFamily="34" charset="0"/>
              </a:rPr>
              <a:t>Current Institute Evaluators (WFD)</a:t>
            </a:r>
          </a:p>
          <a:p>
            <a:pPr marL="4445" indent="-91440" eaLnBrk="0" hangingPunct="0">
              <a:lnSpc>
                <a:spcPct val="115000"/>
              </a:lnSpc>
              <a:spcBef>
                <a:spcPct val="20000"/>
              </a:spcBef>
              <a:buFontTx/>
              <a:buChar char="–"/>
            </a:pPr>
            <a:r>
              <a:rPr kumimoji="1" lang="en-US" sz="800" b="0" dirty="0">
                <a:latin typeface="+mn-lt"/>
                <a:cs typeface="Arial" pitchFamily="34" charset="0"/>
              </a:rPr>
              <a:t>T. McKlin, TFG</a:t>
            </a:r>
            <a:endParaRPr lang="en-US" sz="800" b="0" dirty="0">
              <a:latin typeface="+mn-lt"/>
              <a:cs typeface="Arial" pitchFamily="34" charset="0"/>
            </a:endParaRPr>
          </a:p>
          <a:p>
            <a:pPr marL="4445" indent="-91440" eaLnBrk="0" hangingPunct="0">
              <a:lnSpc>
                <a:spcPct val="115000"/>
              </a:lnSpc>
              <a:spcBef>
                <a:spcPct val="20000"/>
              </a:spcBef>
              <a:buFontTx/>
              <a:buChar char="–"/>
            </a:pPr>
            <a:r>
              <a:rPr kumimoji="1" lang="en-US" sz="800" b="0" dirty="0">
                <a:latin typeface="+mn-lt"/>
                <a:cs typeface="Arial" pitchFamily="34" charset="0"/>
              </a:rPr>
              <a:t>C. Wise, TFG</a:t>
            </a:r>
            <a:endParaRPr lang="en-US" sz="800" b="0" dirty="0">
              <a:latin typeface="+mn-lt"/>
              <a:cs typeface="Arial" pitchFamily="34" charset="0"/>
            </a:endParaRPr>
          </a:p>
          <a:p>
            <a:pPr eaLnBrk="0" hangingPunct="0">
              <a:lnSpc>
                <a:spcPct val="115000"/>
              </a:lnSpc>
              <a:spcBef>
                <a:spcPct val="20000"/>
              </a:spcBef>
            </a:pPr>
            <a:endParaRPr kumimoji="1" lang="en-US" sz="800" b="0" dirty="0">
              <a:latin typeface="+mn-lt"/>
              <a:cs typeface="Arial" pitchFamily="34" charset="0"/>
            </a:endParaRPr>
          </a:p>
        </p:txBody>
      </p:sp>
      <p:sp>
        <p:nvSpPr>
          <p:cNvPr id="6" name="Rectangle 3">
            <a:extLst>
              <a:ext uri="{FF2B5EF4-FFF2-40B4-BE49-F238E27FC236}">
                <a16:creationId xmlns:a16="http://schemas.microsoft.com/office/drawing/2014/main" id="{F5603173-3A0F-61B7-5507-33203551E0B6}"/>
              </a:ext>
            </a:extLst>
          </p:cNvPr>
          <p:cNvSpPr>
            <a:spLocks noChangeArrowheads="1"/>
          </p:cNvSpPr>
          <p:nvPr/>
        </p:nvSpPr>
        <p:spPr bwMode="auto">
          <a:xfrm>
            <a:off x="5482544" y="3925396"/>
            <a:ext cx="1368136" cy="978332"/>
          </a:xfrm>
          <a:prstGeom prst="rect">
            <a:avLst/>
          </a:prstGeom>
          <a:noFill/>
          <a:ln w="9525">
            <a:noFill/>
            <a:miter lim="800000"/>
            <a:headEnd/>
            <a:tailEnd/>
          </a:ln>
        </p:spPr>
        <p:txBody>
          <a:bodyPr lIns="92065" tIns="46032" rIns="92065" bIns="46032" anchor="t"/>
          <a:lstStyle/>
          <a:p>
            <a:pPr marL="342265" indent="-342265" eaLnBrk="0" hangingPunct="0">
              <a:lnSpc>
                <a:spcPct val="115000"/>
              </a:lnSpc>
              <a:spcBef>
                <a:spcPct val="20000"/>
              </a:spcBef>
            </a:pPr>
            <a:r>
              <a:rPr kumimoji="1" lang="en-US" sz="800" i="1" dirty="0">
                <a:latin typeface="+mn-lt"/>
                <a:cs typeface="Arial"/>
              </a:rPr>
              <a:t>Educational Fellows (2023)</a:t>
            </a:r>
            <a:endParaRPr lang="en-US" dirty="0">
              <a:cs typeface="Arial"/>
            </a:endParaRPr>
          </a:p>
          <a:p>
            <a:pPr marL="4445" indent="-91440" eaLnBrk="0" hangingPunct="0">
              <a:lnSpc>
                <a:spcPct val="115000"/>
              </a:lnSpc>
              <a:spcBef>
                <a:spcPct val="20000"/>
              </a:spcBef>
              <a:buFontTx/>
              <a:buChar char="–"/>
            </a:pPr>
            <a:r>
              <a:rPr kumimoji="1" lang="en-US" sz="800" b="0" dirty="0">
                <a:latin typeface="+mn-lt"/>
                <a:cs typeface="Arial" pitchFamily="34" charset="0"/>
              </a:rPr>
              <a:t>B. Alston, OSU</a:t>
            </a:r>
            <a:endParaRPr lang="en-US" sz="800" b="0" dirty="0">
              <a:latin typeface="+mn-lt"/>
              <a:ea typeface="Calibri"/>
              <a:cs typeface="Arial" pitchFamily="34" charset="0"/>
            </a:endParaRPr>
          </a:p>
          <a:p>
            <a:pPr marL="4445" indent="-91440" eaLnBrk="0" hangingPunct="0">
              <a:lnSpc>
                <a:spcPct val="115000"/>
              </a:lnSpc>
              <a:spcBef>
                <a:spcPct val="20000"/>
              </a:spcBef>
              <a:buFontTx/>
              <a:buChar char="–"/>
            </a:pPr>
            <a:r>
              <a:rPr kumimoji="1" lang="en-US" sz="800" b="0" dirty="0">
                <a:latin typeface="+mn-lt"/>
                <a:cs typeface="Arial"/>
              </a:rPr>
              <a:t>TE. Feiten, UC</a:t>
            </a:r>
            <a:endParaRPr lang="en-US" sz="800" b="0" dirty="0">
              <a:latin typeface="+mn-lt"/>
              <a:ea typeface="Calibri"/>
              <a:cs typeface="Arial"/>
            </a:endParaRPr>
          </a:p>
          <a:p>
            <a:pPr marL="4445" indent="-91440" eaLnBrk="0" hangingPunct="0">
              <a:lnSpc>
                <a:spcPct val="115000"/>
              </a:lnSpc>
              <a:spcBef>
                <a:spcPct val="20000"/>
              </a:spcBef>
              <a:buFontTx/>
              <a:buChar char="–"/>
            </a:pPr>
            <a:r>
              <a:rPr kumimoji="1" lang="en-US" sz="800" b="0" dirty="0">
                <a:latin typeface="+mn-lt"/>
                <a:cs typeface="Arial"/>
              </a:rPr>
              <a:t>A. Hingle, GMU</a:t>
            </a:r>
            <a:endParaRPr lang="en-US" sz="800" b="0" dirty="0">
              <a:latin typeface="+mn-lt"/>
              <a:ea typeface="Calibri"/>
              <a:cs typeface="Arial"/>
            </a:endParaRPr>
          </a:p>
          <a:p>
            <a:pPr marL="4445" indent="-91440" eaLnBrk="0" hangingPunct="0">
              <a:lnSpc>
                <a:spcPct val="115000"/>
              </a:lnSpc>
              <a:spcBef>
                <a:spcPct val="20000"/>
              </a:spcBef>
              <a:buFontTx/>
              <a:buChar char="–"/>
            </a:pPr>
            <a:r>
              <a:rPr kumimoji="1" lang="en-US" sz="800" b="0" dirty="0">
                <a:latin typeface="+mn-lt"/>
                <a:cs typeface="Arial" pitchFamily="34" charset="0"/>
              </a:rPr>
              <a:t>C. Lucken, UC</a:t>
            </a:r>
            <a:endParaRPr lang="en-US" sz="800" b="0" dirty="0">
              <a:latin typeface="+mn-lt"/>
              <a:ea typeface="Calibri"/>
              <a:cs typeface="Arial" pitchFamily="34" charset="0"/>
            </a:endParaRPr>
          </a:p>
          <a:p>
            <a:pPr marL="4445" indent="-91440" eaLnBrk="0" hangingPunct="0">
              <a:lnSpc>
                <a:spcPct val="115000"/>
              </a:lnSpc>
              <a:spcBef>
                <a:spcPct val="20000"/>
              </a:spcBef>
              <a:buFontTx/>
              <a:buChar char="–"/>
            </a:pPr>
            <a:r>
              <a:rPr kumimoji="1" lang="en-US" sz="800" b="0" dirty="0">
                <a:latin typeface="+mn-lt"/>
                <a:cs typeface="Arial" pitchFamily="34" charset="0"/>
              </a:rPr>
              <a:t>C. Okolo, CU</a:t>
            </a:r>
            <a:endParaRPr lang="en-US" sz="800" b="0" dirty="0">
              <a:latin typeface="+mn-lt"/>
              <a:ea typeface="Calibri"/>
              <a:cs typeface="Arial" pitchFamily="34" charset="0"/>
            </a:endParaRPr>
          </a:p>
        </p:txBody>
      </p:sp>
    </p:spTree>
    <p:extLst>
      <p:ext uri="{BB962C8B-B14F-4D97-AF65-F5344CB8AC3E}">
        <p14:creationId xmlns:p14="http://schemas.microsoft.com/office/powerpoint/2010/main" val="409863379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28421" y="1187862"/>
            <a:ext cx="8200712" cy="3535878"/>
          </a:xfrm>
        </p:spPr>
        <p:txBody>
          <a:bodyPr/>
          <a:lstStyle/>
          <a:p>
            <a:pPr>
              <a:lnSpc>
                <a:spcPct val="130000"/>
              </a:lnSpc>
            </a:pPr>
            <a:r>
              <a:rPr lang="en-US" dirty="0"/>
              <a:t>Looking for Bright and Enthusiastic Personnel to join as </a:t>
            </a:r>
          </a:p>
          <a:p>
            <a:pPr lvl="1">
              <a:lnSpc>
                <a:spcPct val="130000"/>
              </a:lnSpc>
            </a:pPr>
            <a:r>
              <a:rPr lang="en-US" dirty="0"/>
              <a:t>PhD Students</a:t>
            </a:r>
          </a:p>
          <a:p>
            <a:pPr lvl="1">
              <a:lnSpc>
                <a:spcPct val="130000"/>
              </a:lnSpc>
            </a:pPr>
            <a:r>
              <a:rPr lang="en-US" dirty="0"/>
              <a:t>Post-Doctoral Researchers</a:t>
            </a:r>
          </a:p>
          <a:p>
            <a:pPr lvl="1">
              <a:lnSpc>
                <a:spcPct val="130000"/>
              </a:lnSpc>
            </a:pPr>
            <a:r>
              <a:rPr lang="en-US" dirty="0"/>
              <a:t>MPI Programmer/Software Engineer </a:t>
            </a:r>
          </a:p>
          <a:p>
            <a:pPr lvl="1">
              <a:lnSpc>
                <a:spcPct val="130000"/>
              </a:lnSpc>
            </a:pPr>
            <a:r>
              <a:rPr lang="en-US" dirty="0"/>
              <a:t>Spark/Dask/Big Data Programmer/Software Engineer</a:t>
            </a:r>
          </a:p>
          <a:p>
            <a:pPr lvl="1">
              <a:lnSpc>
                <a:spcPct val="130000"/>
              </a:lnSpc>
            </a:pPr>
            <a:r>
              <a:rPr lang="en-US" dirty="0"/>
              <a:t>Deep Learning, Machine Learning, and Cloud Programmer/Software Engineer</a:t>
            </a:r>
          </a:p>
          <a:p>
            <a:pPr>
              <a:lnSpc>
                <a:spcPct val="130000"/>
              </a:lnSpc>
            </a:pPr>
            <a:r>
              <a:rPr lang="en-US" dirty="0"/>
              <a:t>If interested, please send an e-mail to </a:t>
            </a:r>
            <a:r>
              <a:rPr lang="en-US" dirty="0">
                <a:solidFill>
                  <a:srgbClr val="FF0000"/>
                </a:solidFill>
                <a:hlinkClick r:id="rId3"/>
              </a:rPr>
              <a:t>panda@cse.ohio-state.edu</a:t>
            </a:r>
            <a:endParaRPr lang="en-US" dirty="0">
              <a:solidFill>
                <a:srgbClr val="FF0000"/>
              </a:solidFill>
            </a:endParaRPr>
          </a:p>
        </p:txBody>
      </p:sp>
      <p:sp>
        <p:nvSpPr>
          <p:cNvPr id="5" name="Title 4"/>
          <p:cNvSpPr>
            <a:spLocks noGrp="1"/>
          </p:cNvSpPr>
          <p:nvPr>
            <p:ph type="title"/>
          </p:nvPr>
        </p:nvSpPr>
        <p:spPr>
          <a:xfrm>
            <a:off x="235492" y="219689"/>
            <a:ext cx="8293653" cy="579576"/>
          </a:xfrm>
        </p:spPr>
        <p:txBody>
          <a:bodyPr/>
          <a:lstStyle/>
          <a:p>
            <a:r>
              <a:rPr lang="en-US" dirty="0"/>
              <a:t>Multiple Positions Available in MVAPICH, DL/ML, BigData and Data Science Projects</a:t>
            </a:r>
          </a:p>
        </p:txBody>
      </p:sp>
    </p:spTree>
    <p:extLst>
      <p:ext uri="{BB962C8B-B14F-4D97-AF65-F5344CB8AC3E}">
        <p14:creationId xmlns:p14="http://schemas.microsoft.com/office/powerpoint/2010/main" val="346153013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81892" y="79532"/>
            <a:ext cx="8096596" cy="579575"/>
          </a:xfrm>
        </p:spPr>
        <p:txBody>
          <a:bodyPr/>
          <a:lstStyle/>
          <a:p>
            <a:pPr algn="ctr"/>
            <a:r>
              <a:rPr lang="en-US" sz="3600" dirty="0">
                <a:solidFill>
                  <a:srgbClr val="FF0000"/>
                </a:solidFill>
                <a:latin typeface="+mj-lt"/>
              </a:rPr>
              <a:t>Thank You!</a:t>
            </a:r>
          </a:p>
        </p:txBody>
      </p:sp>
      <p:grpSp>
        <p:nvGrpSpPr>
          <p:cNvPr id="9" name="Group 4"/>
          <p:cNvGrpSpPr>
            <a:grpSpLocks/>
          </p:cNvGrpSpPr>
          <p:nvPr/>
        </p:nvGrpSpPr>
        <p:grpSpPr bwMode="auto">
          <a:xfrm>
            <a:off x="3782968" y="1329781"/>
            <a:ext cx="1524000" cy="1143000"/>
            <a:chOff x="1584" y="1008"/>
            <a:chExt cx="624" cy="576"/>
          </a:xfrm>
        </p:grpSpPr>
        <p:sp>
          <p:nvSpPr>
            <p:cNvPr id="10" name="Oval 5"/>
            <p:cNvSpPr>
              <a:spLocks noChangeArrowheads="1"/>
            </p:cNvSpPr>
            <p:nvPr/>
          </p:nvSpPr>
          <p:spPr bwMode="auto">
            <a:xfrm>
              <a:off x="1657" y="1051"/>
              <a:ext cx="479" cy="424"/>
            </a:xfrm>
            <a:prstGeom prst="ellipse">
              <a:avLst/>
            </a:prstGeom>
            <a:gradFill rotWithShape="1">
              <a:gsLst>
                <a:gs pos="0">
                  <a:schemeClr val="accent1"/>
                </a:gs>
                <a:gs pos="100000">
                  <a:srgbClr val="440000"/>
                </a:gs>
              </a:gsLst>
              <a:path path="rect">
                <a:fillToRect r="100000" b="100000"/>
              </a:path>
            </a:gradFill>
            <a:ln w="9525" algn="ctr">
              <a:solidFill>
                <a:srgbClr val="FF3399"/>
              </a:solidFill>
              <a:round/>
              <a:headEnd/>
              <a:tailEnd/>
            </a:ln>
            <a:effectLst/>
          </p:spPr>
          <p:txBody>
            <a:bodyPr wrap="none" anchor="ctr"/>
            <a:lstStyle/>
            <a:p>
              <a:endParaRPr lang="en-US" dirty="0"/>
            </a:p>
          </p:txBody>
        </p:sp>
        <p:grpSp>
          <p:nvGrpSpPr>
            <p:cNvPr id="11" name="Group 6"/>
            <p:cNvGrpSpPr>
              <a:grpSpLocks/>
            </p:cNvGrpSpPr>
            <p:nvPr/>
          </p:nvGrpSpPr>
          <p:grpSpPr bwMode="auto">
            <a:xfrm>
              <a:off x="1731" y="1122"/>
              <a:ext cx="111" cy="71"/>
              <a:chOff x="1440" y="1200"/>
              <a:chExt cx="864" cy="720"/>
            </a:xfrm>
          </p:grpSpPr>
          <p:sp>
            <p:nvSpPr>
              <p:cNvPr id="107" name="Rectangle 7"/>
              <p:cNvSpPr>
                <a:spLocks noChangeArrowheads="1"/>
              </p:cNvSpPr>
              <p:nvPr/>
            </p:nvSpPr>
            <p:spPr bwMode="auto">
              <a:xfrm>
                <a:off x="1632" y="1296"/>
                <a:ext cx="192" cy="192"/>
              </a:xfrm>
              <a:prstGeom prst="rect">
                <a:avLst/>
              </a:prstGeom>
              <a:noFill/>
              <a:ln w="9525" algn="ctr">
                <a:solidFill>
                  <a:srgbClr val="FF3399"/>
                </a:solidFill>
                <a:miter lim="800000"/>
                <a:headEnd/>
                <a:tailEnd/>
              </a:ln>
              <a:effectLst/>
            </p:spPr>
            <p:txBody>
              <a:bodyPr wrap="none" anchor="ctr"/>
              <a:lstStyle/>
              <a:p>
                <a:endParaRPr lang="en-US" dirty="0"/>
              </a:p>
            </p:txBody>
          </p:sp>
          <p:sp>
            <p:nvSpPr>
              <p:cNvPr id="108" name="Rectangle 8"/>
              <p:cNvSpPr>
                <a:spLocks noChangeArrowheads="1"/>
              </p:cNvSpPr>
              <p:nvPr/>
            </p:nvSpPr>
            <p:spPr bwMode="auto">
              <a:xfrm>
                <a:off x="1968" y="1296"/>
                <a:ext cx="192" cy="192"/>
              </a:xfrm>
              <a:prstGeom prst="rect">
                <a:avLst/>
              </a:prstGeom>
              <a:noFill/>
              <a:ln w="9525" algn="ctr">
                <a:solidFill>
                  <a:srgbClr val="FF3399"/>
                </a:solidFill>
                <a:miter lim="800000"/>
                <a:headEnd/>
                <a:tailEnd/>
              </a:ln>
              <a:effectLst/>
            </p:spPr>
            <p:txBody>
              <a:bodyPr wrap="none" anchor="ctr"/>
              <a:lstStyle/>
              <a:p>
                <a:endParaRPr lang="en-US" dirty="0"/>
              </a:p>
            </p:txBody>
          </p:sp>
          <p:sp>
            <p:nvSpPr>
              <p:cNvPr id="109" name="Rectangle 9"/>
              <p:cNvSpPr>
                <a:spLocks noChangeArrowheads="1"/>
              </p:cNvSpPr>
              <p:nvPr/>
            </p:nvSpPr>
            <p:spPr bwMode="auto">
              <a:xfrm>
                <a:off x="1632" y="1632"/>
                <a:ext cx="192" cy="192"/>
              </a:xfrm>
              <a:prstGeom prst="rect">
                <a:avLst/>
              </a:prstGeom>
              <a:noFill/>
              <a:ln w="9525" algn="ctr">
                <a:solidFill>
                  <a:srgbClr val="FF3399"/>
                </a:solidFill>
                <a:miter lim="800000"/>
                <a:headEnd/>
                <a:tailEnd/>
              </a:ln>
              <a:effectLst/>
            </p:spPr>
            <p:txBody>
              <a:bodyPr wrap="none" anchor="ctr"/>
              <a:lstStyle/>
              <a:p>
                <a:endParaRPr lang="en-US" dirty="0"/>
              </a:p>
            </p:txBody>
          </p:sp>
          <p:sp>
            <p:nvSpPr>
              <p:cNvPr id="110" name="Rectangle 10"/>
              <p:cNvSpPr>
                <a:spLocks noChangeArrowheads="1"/>
              </p:cNvSpPr>
              <p:nvPr/>
            </p:nvSpPr>
            <p:spPr bwMode="auto">
              <a:xfrm>
                <a:off x="1968" y="1632"/>
                <a:ext cx="192" cy="192"/>
              </a:xfrm>
              <a:prstGeom prst="rect">
                <a:avLst/>
              </a:prstGeom>
              <a:noFill/>
              <a:ln w="9525" algn="ctr">
                <a:solidFill>
                  <a:srgbClr val="FF3399"/>
                </a:solidFill>
                <a:miter lim="800000"/>
                <a:headEnd/>
                <a:tailEnd/>
              </a:ln>
              <a:effectLst/>
            </p:spPr>
            <p:txBody>
              <a:bodyPr wrap="none" anchor="ctr"/>
              <a:lstStyle/>
              <a:p>
                <a:endParaRPr lang="en-US" dirty="0"/>
              </a:p>
            </p:txBody>
          </p:sp>
          <p:sp>
            <p:nvSpPr>
              <p:cNvPr id="111" name="Oval 11"/>
              <p:cNvSpPr>
                <a:spLocks noChangeArrowheads="1"/>
              </p:cNvSpPr>
              <p:nvPr/>
            </p:nvSpPr>
            <p:spPr bwMode="auto">
              <a:xfrm>
                <a:off x="1440" y="1200"/>
                <a:ext cx="864" cy="720"/>
              </a:xfrm>
              <a:prstGeom prst="ellipse">
                <a:avLst/>
              </a:prstGeom>
              <a:noFill/>
              <a:ln w="9525" algn="ctr">
                <a:solidFill>
                  <a:srgbClr val="FF3399"/>
                </a:solidFill>
                <a:round/>
                <a:headEnd/>
                <a:tailEnd/>
              </a:ln>
              <a:effectLst/>
            </p:spPr>
            <p:txBody>
              <a:bodyPr wrap="none" anchor="ctr"/>
              <a:lstStyle/>
              <a:p>
                <a:endParaRPr lang="en-US" dirty="0"/>
              </a:p>
            </p:txBody>
          </p:sp>
          <p:sp>
            <p:nvSpPr>
              <p:cNvPr id="112" name="Line 12"/>
              <p:cNvSpPr>
                <a:spLocks noChangeShapeType="1"/>
              </p:cNvSpPr>
              <p:nvPr/>
            </p:nvSpPr>
            <p:spPr bwMode="auto">
              <a:xfrm>
                <a:off x="1728" y="1488"/>
                <a:ext cx="336" cy="144"/>
              </a:xfrm>
              <a:prstGeom prst="line">
                <a:avLst/>
              </a:prstGeom>
              <a:noFill/>
              <a:ln w="9525">
                <a:solidFill>
                  <a:srgbClr val="FF3399"/>
                </a:solidFill>
                <a:round/>
                <a:headEnd/>
                <a:tailEnd/>
              </a:ln>
              <a:effectLst/>
            </p:spPr>
            <p:txBody>
              <a:bodyPr/>
              <a:lstStyle/>
              <a:p>
                <a:endParaRPr lang="en-US" dirty="0"/>
              </a:p>
            </p:txBody>
          </p:sp>
          <p:sp>
            <p:nvSpPr>
              <p:cNvPr id="113" name="Line 13"/>
              <p:cNvSpPr>
                <a:spLocks noChangeShapeType="1"/>
              </p:cNvSpPr>
              <p:nvPr/>
            </p:nvSpPr>
            <p:spPr bwMode="auto">
              <a:xfrm flipV="1">
                <a:off x="1728" y="1488"/>
                <a:ext cx="336" cy="144"/>
              </a:xfrm>
              <a:prstGeom prst="line">
                <a:avLst/>
              </a:prstGeom>
              <a:noFill/>
              <a:ln w="9525">
                <a:solidFill>
                  <a:srgbClr val="FF3399"/>
                </a:solidFill>
                <a:round/>
                <a:headEnd/>
                <a:tailEnd/>
              </a:ln>
              <a:effectLst/>
            </p:spPr>
            <p:txBody>
              <a:bodyPr/>
              <a:lstStyle/>
              <a:p>
                <a:endParaRPr lang="en-US" dirty="0"/>
              </a:p>
            </p:txBody>
          </p:sp>
          <p:sp>
            <p:nvSpPr>
              <p:cNvPr id="114" name="Line 14"/>
              <p:cNvSpPr>
                <a:spLocks noChangeShapeType="1"/>
              </p:cNvSpPr>
              <p:nvPr/>
            </p:nvSpPr>
            <p:spPr bwMode="auto">
              <a:xfrm flipV="1">
                <a:off x="1728" y="1488"/>
                <a:ext cx="0" cy="144"/>
              </a:xfrm>
              <a:prstGeom prst="line">
                <a:avLst/>
              </a:prstGeom>
              <a:noFill/>
              <a:ln w="9525">
                <a:solidFill>
                  <a:srgbClr val="FF3399"/>
                </a:solidFill>
                <a:round/>
                <a:headEnd/>
                <a:tailEnd/>
              </a:ln>
              <a:effectLst/>
            </p:spPr>
            <p:txBody>
              <a:bodyPr/>
              <a:lstStyle/>
              <a:p>
                <a:endParaRPr lang="en-US" dirty="0"/>
              </a:p>
            </p:txBody>
          </p:sp>
          <p:sp>
            <p:nvSpPr>
              <p:cNvPr id="115" name="Line 15"/>
              <p:cNvSpPr>
                <a:spLocks noChangeShapeType="1"/>
              </p:cNvSpPr>
              <p:nvPr/>
            </p:nvSpPr>
            <p:spPr bwMode="auto">
              <a:xfrm>
                <a:off x="2064" y="1488"/>
                <a:ext cx="0" cy="144"/>
              </a:xfrm>
              <a:prstGeom prst="line">
                <a:avLst/>
              </a:prstGeom>
              <a:noFill/>
              <a:ln w="9525">
                <a:solidFill>
                  <a:srgbClr val="FF3399"/>
                </a:solidFill>
                <a:round/>
                <a:headEnd/>
                <a:tailEnd/>
              </a:ln>
              <a:effectLst/>
            </p:spPr>
            <p:txBody>
              <a:bodyPr/>
              <a:lstStyle/>
              <a:p>
                <a:endParaRPr lang="en-US" dirty="0"/>
              </a:p>
            </p:txBody>
          </p:sp>
          <p:sp>
            <p:nvSpPr>
              <p:cNvPr id="116" name="Line 16"/>
              <p:cNvSpPr>
                <a:spLocks noChangeShapeType="1"/>
              </p:cNvSpPr>
              <p:nvPr/>
            </p:nvSpPr>
            <p:spPr bwMode="auto">
              <a:xfrm>
                <a:off x="1824" y="1392"/>
                <a:ext cx="144" cy="0"/>
              </a:xfrm>
              <a:prstGeom prst="line">
                <a:avLst/>
              </a:prstGeom>
              <a:noFill/>
              <a:ln w="9525">
                <a:solidFill>
                  <a:srgbClr val="FF3399"/>
                </a:solidFill>
                <a:round/>
                <a:headEnd/>
                <a:tailEnd/>
              </a:ln>
              <a:effectLst/>
            </p:spPr>
            <p:txBody>
              <a:bodyPr/>
              <a:lstStyle/>
              <a:p>
                <a:endParaRPr lang="en-US" dirty="0"/>
              </a:p>
            </p:txBody>
          </p:sp>
          <p:sp>
            <p:nvSpPr>
              <p:cNvPr id="117" name="Line 17"/>
              <p:cNvSpPr>
                <a:spLocks noChangeShapeType="1"/>
              </p:cNvSpPr>
              <p:nvPr/>
            </p:nvSpPr>
            <p:spPr bwMode="auto">
              <a:xfrm>
                <a:off x="1824" y="1728"/>
                <a:ext cx="144" cy="0"/>
              </a:xfrm>
              <a:prstGeom prst="line">
                <a:avLst/>
              </a:prstGeom>
              <a:noFill/>
              <a:ln w="9525">
                <a:solidFill>
                  <a:srgbClr val="FF3399"/>
                </a:solidFill>
                <a:round/>
                <a:headEnd/>
                <a:tailEnd/>
              </a:ln>
              <a:effectLst/>
            </p:spPr>
            <p:txBody>
              <a:bodyPr/>
              <a:lstStyle/>
              <a:p>
                <a:endParaRPr lang="en-US" dirty="0"/>
              </a:p>
            </p:txBody>
          </p:sp>
        </p:grpSp>
        <p:grpSp>
          <p:nvGrpSpPr>
            <p:cNvPr id="12" name="Group 18"/>
            <p:cNvGrpSpPr>
              <a:grpSpLocks/>
            </p:cNvGrpSpPr>
            <p:nvPr/>
          </p:nvGrpSpPr>
          <p:grpSpPr bwMode="auto">
            <a:xfrm>
              <a:off x="1977" y="1322"/>
              <a:ext cx="110" cy="71"/>
              <a:chOff x="1440" y="1200"/>
              <a:chExt cx="864" cy="720"/>
            </a:xfrm>
          </p:grpSpPr>
          <p:sp>
            <p:nvSpPr>
              <p:cNvPr id="96" name="Rectangle 19"/>
              <p:cNvSpPr>
                <a:spLocks noChangeArrowheads="1"/>
              </p:cNvSpPr>
              <p:nvPr/>
            </p:nvSpPr>
            <p:spPr bwMode="auto">
              <a:xfrm>
                <a:off x="1632" y="1296"/>
                <a:ext cx="192" cy="192"/>
              </a:xfrm>
              <a:prstGeom prst="rect">
                <a:avLst/>
              </a:prstGeom>
              <a:noFill/>
              <a:ln w="9525" algn="ctr">
                <a:solidFill>
                  <a:srgbClr val="FF3399"/>
                </a:solidFill>
                <a:miter lim="800000"/>
                <a:headEnd/>
                <a:tailEnd/>
              </a:ln>
              <a:effectLst/>
            </p:spPr>
            <p:txBody>
              <a:bodyPr wrap="none" anchor="ctr"/>
              <a:lstStyle/>
              <a:p>
                <a:endParaRPr lang="en-US" dirty="0"/>
              </a:p>
            </p:txBody>
          </p:sp>
          <p:sp>
            <p:nvSpPr>
              <p:cNvPr id="97" name="Rectangle 20"/>
              <p:cNvSpPr>
                <a:spLocks noChangeArrowheads="1"/>
              </p:cNvSpPr>
              <p:nvPr/>
            </p:nvSpPr>
            <p:spPr bwMode="auto">
              <a:xfrm>
                <a:off x="1968" y="1296"/>
                <a:ext cx="192" cy="192"/>
              </a:xfrm>
              <a:prstGeom prst="rect">
                <a:avLst/>
              </a:prstGeom>
              <a:noFill/>
              <a:ln w="9525" algn="ctr">
                <a:solidFill>
                  <a:srgbClr val="FF3399"/>
                </a:solidFill>
                <a:miter lim="800000"/>
                <a:headEnd/>
                <a:tailEnd/>
              </a:ln>
              <a:effectLst/>
            </p:spPr>
            <p:txBody>
              <a:bodyPr wrap="none" anchor="ctr"/>
              <a:lstStyle/>
              <a:p>
                <a:endParaRPr lang="en-US" dirty="0"/>
              </a:p>
            </p:txBody>
          </p:sp>
          <p:sp>
            <p:nvSpPr>
              <p:cNvPr id="98" name="Rectangle 21"/>
              <p:cNvSpPr>
                <a:spLocks noChangeArrowheads="1"/>
              </p:cNvSpPr>
              <p:nvPr/>
            </p:nvSpPr>
            <p:spPr bwMode="auto">
              <a:xfrm>
                <a:off x="1632" y="1632"/>
                <a:ext cx="192" cy="192"/>
              </a:xfrm>
              <a:prstGeom prst="rect">
                <a:avLst/>
              </a:prstGeom>
              <a:noFill/>
              <a:ln w="9525" algn="ctr">
                <a:solidFill>
                  <a:srgbClr val="FF3399"/>
                </a:solidFill>
                <a:miter lim="800000"/>
                <a:headEnd/>
                <a:tailEnd/>
              </a:ln>
              <a:effectLst/>
            </p:spPr>
            <p:txBody>
              <a:bodyPr wrap="none" anchor="ctr"/>
              <a:lstStyle/>
              <a:p>
                <a:endParaRPr lang="en-US" dirty="0"/>
              </a:p>
            </p:txBody>
          </p:sp>
          <p:sp>
            <p:nvSpPr>
              <p:cNvPr id="99" name="Rectangle 22"/>
              <p:cNvSpPr>
                <a:spLocks noChangeArrowheads="1"/>
              </p:cNvSpPr>
              <p:nvPr/>
            </p:nvSpPr>
            <p:spPr bwMode="auto">
              <a:xfrm>
                <a:off x="1968" y="1632"/>
                <a:ext cx="192" cy="192"/>
              </a:xfrm>
              <a:prstGeom prst="rect">
                <a:avLst/>
              </a:prstGeom>
              <a:noFill/>
              <a:ln w="9525" algn="ctr">
                <a:solidFill>
                  <a:srgbClr val="FF3399"/>
                </a:solidFill>
                <a:miter lim="800000"/>
                <a:headEnd/>
                <a:tailEnd/>
              </a:ln>
              <a:effectLst/>
            </p:spPr>
            <p:txBody>
              <a:bodyPr wrap="none" anchor="ctr"/>
              <a:lstStyle/>
              <a:p>
                <a:endParaRPr lang="en-US" dirty="0"/>
              </a:p>
            </p:txBody>
          </p:sp>
          <p:sp>
            <p:nvSpPr>
              <p:cNvPr id="100" name="Oval 23"/>
              <p:cNvSpPr>
                <a:spLocks noChangeArrowheads="1"/>
              </p:cNvSpPr>
              <p:nvPr/>
            </p:nvSpPr>
            <p:spPr bwMode="auto">
              <a:xfrm>
                <a:off x="1440" y="1200"/>
                <a:ext cx="864" cy="720"/>
              </a:xfrm>
              <a:prstGeom prst="ellipse">
                <a:avLst/>
              </a:prstGeom>
              <a:noFill/>
              <a:ln w="9525" algn="ctr">
                <a:solidFill>
                  <a:srgbClr val="FF3399"/>
                </a:solidFill>
                <a:round/>
                <a:headEnd/>
                <a:tailEnd/>
              </a:ln>
              <a:effectLst/>
            </p:spPr>
            <p:txBody>
              <a:bodyPr wrap="none" anchor="ctr"/>
              <a:lstStyle/>
              <a:p>
                <a:endParaRPr lang="en-US" dirty="0"/>
              </a:p>
            </p:txBody>
          </p:sp>
          <p:sp>
            <p:nvSpPr>
              <p:cNvPr id="101" name="Line 24"/>
              <p:cNvSpPr>
                <a:spLocks noChangeShapeType="1"/>
              </p:cNvSpPr>
              <p:nvPr/>
            </p:nvSpPr>
            <p:spPr bwMode="auto">
              <a:xfrm>
                <a:off x="1728" y="1488"/>
                <a:ext cx="336" cy="144"/>
              </a:xfrm>
              <a:prstGeom prst="line">
                <a:avLst/>
              </a:prstGeom>
              <a:noFill/>
              <a:ln w="9525">
                <a:solidFill>
                  <a:srgbClr val="FF3399"/>
                </a:solidFill>
                <a:round/>
                <a:headEnd/>
                <a:tailEnd/>
              </a:ln>
              <a:effectLst/>
            </p:spPr>
            <p:txBody>
              <a:bodyPr/>
              <a:lstStyle/>
              <a:p>
                <a:endParaRPr lang="en-US" dirty="0"/>
              </a:p>
            </p:txBody>
          </p:sp>
          <p:sp>
            <p:nvSpPr>
              <p:cNvPr id="102" name="Line 25"/>
              <p:cNvSpPr>
                <a:spLocks noChangeShapeType="1"/>
              </p:cNvSpPr>
              <p:nvPr/>
            </p:nvSpPr>
            <p:spPr bwMode="auto">
              <a:xfrm flipV="1">
                <a:off x="1728" y="1488"/>
                <a:ext cx="336" cy="144"/>
              </a:xfrm>
              <a:prstGeom prst="line">
                <a:avLst/>
              </a:prstGeom>
              <a:noFill/>
              <a:ln w="9525">
                <a:solidFill>
                  <a:srgbClr val="FF3399"/>
                </a:solidFill>
                <a:round/>
                <a:headEnd/>
                <a:tailEnd/>
              </a:ln>
              <a:effectLst/>
            </p:spPr>
            <p:txBody>
              <a:bodyPr/>
              <a:lstStyle/>
              <a:p>
                <a:endParaRPr lang="en-US" dirty="0"/>
              </a:p>
            </p:txBody>
          </p:sp>
          <p:sp>
            <p:nvSpPr>
              <p:cNvPr id="103" name="Line 26"/>
              <p:cNvSpPr>
                <a:spLocks noChangeShapeType="1"/>
              </p:cNvSpPr>
              <p:nvPr/>
            </p:nvSpPr>
            <p:spPr bwMode="auto">
              <a:xfrm flipV="1">
                <a:off x="1728" y="1488"/>
                <a:ext cx="0" cy="144"/>
              </a:xfrm>
              <a:prstGeom prst="line">
                <a:avLst/>
              </a:prstGeom>
              <a:noFill/>
              <a:ln w="9525">
                <a:solidFill>
                  <a:srgbClr val="FF3399"/>
                </a:solidFill>
                <a:round/>
                <a:headEnd/>
                <a:tailEnd/>
              </a:ln>
              <a:effectLst/>
            </p:spPr>
            <p:txBody>
              <a:bodyPr/>
              <a:lstStyle/>
              <a:p>
                <a:endParaRPr lang="en-US" dirty="0"/>
              </a:p>
            </p:txBody>
          </p:sp>
          <p:sp>
            <p:nvSpPr>
              <p:cNvPr id="104" name="Line 27"/>
              <p:cNvSpPr>
                <a:spLocks noChangeShapeType="1"/>
              </p:cNvSpPr>
              <p:nvPr/>
            </p:nvSpPr>
            <p:spPr bwMode="auto">
              <a:xfrm>
                <a:off x="2064" y="1488"/>
                <a:ext cx="0" cy="144"/>
              </a:xfrm>
              <a:prstGeom prst="line">
                <a:avLst/>
              </a:prstGeom>
              <a:noFill/>
              <a:ln w="9525">
                <a:solidFill>
                  <a:srgbClr val="FF3399"/>
                </a:solidFill>
                <a:round/>
                <a:headEnd/>
                <a:tailEnd/>
              </a:ln>
              <a:effectLst/>
            </p:spPr>
            <p:txBody>
              <a:bodyPr/>
              <a:lstStyle/>
              <a:p>
                <a:endParaRPr lang="en-US" dirty="0"/>
              </a:p>
            </p:txBody>
          </p:sp>
          <p:sp>
            <p:nvSpPr>
              <p:cNvPr id="105" name="Line 28"/>
              <p:cNvSpPr>
                <a:spLocks noChangeShapeType="1"/>
              </p:cNvSpPr>
              <p:nvPr/>
            </p:nvSpPr>
            <p:spPr bwMode="auto">
              <a:xfrm>
                <a:off x="1824" y="1392"/>
                <a:ext cx="144" cy="0"/>
              </a:xfrm>
              <a:prstGeom prst="line">
                <a:avLst/>
              </a:prstGeom>
              <a:noFill/>
              <a:ln w="9525">
                <a:solidFill>
                  <a:srgbClr val="FF3399"/>
                </a:solidFill>
                <a:round/>
                <a:headEnd/>
                <a:tailEnd/>
              </a:ln>
              <a:effectLst/>
            </p:spPr>
            <p:txBody>
              <a:bodyPr/>
              <a:lstStyle/>
              <a:p>
                <a:endParaRPr lang="en-US" dirty="0"/>
              </a:p>
            </p:txBody>
          </p:sp>
          <p:sp>
            <p:nvSpPr>
              <p:cNvPr id="106" name="Line 29"/>
              <p:cNvSpPr>
                <a:spLocks noChangeShapeType="1"/>
              </p:cNvSpPr>
              <p:nvPr/>
            </p:nvSpPr>
            <p:spPr bwMode="auto">
              <a:xfrm>
                <a:off x="1824" y="1728"/>
                <a:ext cx="144" cy="0"/>
              </a:xfrm>
              <a:prstGeom prst="line">
                <a:avLst/>
              </a:prstGeom>
              <a:noFill/>
              <a:ln w="9525">
                <a:solidFill>
                  <a:srgbClr val="FF3399"/>
                </a:solidFill>
                <a:round/>
                <a:headEnd/>
                <a:tailEnd/>
              </a:ln>
              <a:effectLst/>
            </p:spPr>
            <p:txBody>
              <a:bodyPr/>
              <a:lstStyle/>
              <a:p>
                <a:endParaRPr lang="en-US" dirty="0"/>
              </a:p>
            </p:txBody>
          </p:sp>
        </p:grpSp>
        <p:grpSp>
          <p:nvGrpSpPr>
            <p:cNvPr id="13" name="Group 30"/>
            <p:cNvGrpSpPr>
              <a:grpSpLocks/>
            </p:cNvGrpSpPr>
            <p:nvPr/>
          </p:nvGrpSpPr>
          <p:grpSpPr bwMode="auto">
            <a:xfrm>
              <a:off x="1854" y="1393"/>
              <a:ext cx="110" cy="71"/>
              <a:chOff x="1440" y="1200"/>
              <a:chExt cx="864" cy="720"/>
            </a:xfrm>
          </p:grpSpPr>
          <p:sp>
            <p:nvSpPr>
              <p:cNvPr id="85" name="Rectangle 31"/>
              <p:cNvSpPr>
                <a:spLocks noChangeArrowheads="1"/>
              </p:cNvSpPr>
              <p:nvPr/>
            </p:nvSpPr>
            <p:spPr bwMode="auto">
              <a:xfrm>
                <a:off x="1632" y="1296"/>
                <a:ext cx="192" cy="192"/>
              </a:xfrm>
              <a:prstGeom prst="rect">
                <a:avLst/>
              </a:prstGeom>
              <a:noFill/>
              <a:ln w="9525" algn="ctr">
                <a:solidFill>
                  <a:srgbClr val="FF3399"/>
                </a:solidFill>
                <a:miter lim="800000"/>
                <a:headEnd/>
                <a:tailEnd/>
              </a:ln>
              <a:effectLst/>
            </p:spPr>
            <p:txBody>
              <a:bodyPr wrap="none" anchor="ctr"/>
              <a:lstStyle/>
              <a:p>
                <a:endParaRPr lang="en-US" dirty="0"/>
              </a:p>
            </p:txBody>
          </p:sp>
          <p:sp>
            <p:nvSpPr>
              <p:cNvPr id="86" name="Rectangle 32"/>
              <p:cNvSpPr>
                <a:spLocks noChangeArrowheads="1"/>
              </p:cNvSpPr>
              <p:nvPr/>
            </p:nvSpPr>
            <p:spPr bwMode="auto">
              <a:xfrm>
                <a:off x="1968" y="1296"/>
                <a:ext cx="192" cy="192"/>
              </a:xfrm>
              <a:prstGeom prst="rect">
                <a:avLst/>
              </a:prstGeom>
              <a:noFill/>
              <a:ln w="9525" algn="ctr">
                <a:solidFill>
                  <a:srgbClr val="FF3399"/>
                </a:solidFill>
                <a:miter lim="800000"/>
                <a:headEnd/>
                <a:tailEnd/>
              </a:ln>
              <a:effectLst/>
            </p:spPr>
            <p:txBody>
              <a:bodyPr wrap="none" anchor="ctr"/>
              <a:lstStyle/>
              <a:p>
                <a:endParaRPr lang="en-US" dirty="0"/>
              </a:p>
            </p:txBody>
          </p:sp>
          <p:sp>
            <p:nvSpPr>
              <p:cNvPr id="87" name="Rectangle 33"/>
              <p:cNvSpPr>
                <a:spLocks noChangeArrowheads="1"/>
              </p:cNvSpPr>
              <p:nvPr/>
            </p:nvSpPr>
            <p:spPr bwMode="auto">
              <a:xfrm>
                <a:off x="1632" y="1632"/>
                <a:ext cx="192" cy="192"/>
              </a:xfrm>
              <a:prstGeom prst="rect">
                <a:avLst/>
              </a:prstGeom>
              <a:noFill/>
              <a:ln w="9525" algn="ctr">
                <a:solidFill>
                  <a:srgbClr val="FF3399"/>
                </a:solidFill>
                <a:miter lim="800000"/>
                <a:headEnd/>
                <a:tailEnd/>
              </a:ln>
              <a:effectLst/>
            </p:spPr>
            <p:txBody>
              <a:bodyPr wrap="none" anchor="ctr"/>
              <a:lstStyle/>
              <a:p>
                <a:endParaRPr lang="en-US" dirty="0"/>
              </a:p>
            </p:txBody>
          </p:sp>
          <p:sp>
            <p:nvSpPr>
              <p:cNvPr id="88" name="Rectangle 34"/>
              <p:cNvSpPr>
                <a:spLocks noChangeArrowheads="1"/>
              </p:cNvSpPr>
              <p:nvPr/>
            </p:nvSpPr>
            <p:spPr bwMode="auto">
              <a:xfrm>
                <a:off x="1968" y="1632"/>
                <a:ext cx="192" cy="192"/>
              </a:xfrm>
              <a:prstGeom prst="rect">
                <a:avLst/>
              </a:prstGeom>
              <a:noFill/>
              <a:ln w="9525" algn="ctr">
                <a:solidFill>
                  <a:srgbClr val="FF3399"/>
                </a:solidFill>
                <a:miter lim="800000"/>
                <a:headEnd/>
                <a:tailEnd/>
              </a:ln>
              <a:effectLst/>
            </p:spPr>
            <p:txBody>
              <a:bodyPr wrap="none" anchor="ctr"/>
              <a:lstStyle/>
              <a:p>
                <a:endParaRPr lang="en-US" dirty="0"/>
              </a:p>
            </p:txBody>
          </p:sp>
          <p:sp>
            <p:nvSpPr>
              <p:cNvPr id="89" name="Oval 35"/>
              <p:cNvSpPr>
                <a:spLocks noChangeArrowheads="1"/>
              </p:cNvSpPr>
              <p:nvPr/>
            </p:nvSpPr>
            <p:spPr bwMode="auto">
              <a:xfrm>
                <a:off x="1440" y="1200"/>
                <a:ext cx="864" cy="720"/>
              </a:xfrm>
              <a:prstGeom prst="ellipse">
                <a:avLst/>
              </a:prstGeom>
              <a:noFill/>
              <a:ln w="9525" algn="ctr">
                <a:solidFill>
                  <a:srgbClr val="FF3399"/>
                </a:solidFill>
                <a:round/>
                <a:headEnd/>
                <a:tailEnd/>
              </a:ln>
              <a:effectLst/>
            </p:spPr>
            <p:txBody>
              <a:bodyPr wrap="none" anchor="ctr"/>
              <a:lstStyle/>
              <a:p>
                <a:endParaRPr lang="en-US" dirty="0"/>
              </a:p>
            </p:txBody>
          </p:sp>
          <p:sp>
            <p:nvSpPr>
              <p:cNvPr id="90" name="Line 36"/>
              <p:cNvSpPr>
                <a:spLocks noChangeShapeType="1"/>
              </p:cNvSpPr>
              <p:nvPr/>
            </p:nvSpPr>
            <p:spPr bwMode="auto">
              <a:xfrm>
                <a:off x="1728" y="1488"/>
                <a:ext cx="336" cy="144"/>
              </a:xfrm>
              <a:prstGeom prst="line">
                <a:avLst/>
              </a:prstGeom>
              <a:noFill/>
              <a:ln w="9525">
                <a:solidFill>
                  <a:srgbClr val="FF3399"/>
                </a:solidFill>
                <a:round/>
                <a:headEnd/>
                <a:tailEnd/>
              </a:ln>
              <a:effectLst/>
            </p:spPr>
            <p:txBody>
              <a:bodyPr/>
              <a:lstStyle/>
              <a:p>
                <a:endParaRPr lang="en-US" dirty="0"/>
              </a:p>
            </p:txBody>
          </p:sp>
          <p:sp>
            <p:nvSpPr>
              <p:cNvPr id="91" name="Line 37"/>
              <p:cNvSpPr>
                <a:spLocks noChangeShapeType="1"/>
              </p:cNvSpPr>
              <p:nvPr/>
            </p:nvSpPr>
            <p:spPr bwMode="auto">
              <a:xfrm flipV="1">
                <a:off x="1728" y="1488"/>
                <a:ext cx="336" cy="144"/>
              </a:xfrm>
              <a:prstGeom prst="line">
                <a:avLst/>
              </a:prstGeom>
              <a:noFill/>
              <a:ln w="9525">
                <a:solidFill>
                  <a:srgbClr val="FF3399"/>
                </a:solidFill>
                <a:round/>
                <a:headEnd/>
                <a:tailEnd/>
              </a:ln>
              <a:effectLst/>
            </p:spPr>
            <p:txBody>
              <a:bodyPr/>
              <a:lstStyle/>
              <a:p>
                <a:endParaRPr lang="en-US" dirty="0"/>
              </a:p>
            </p:txBody>
          </p:sp>
          <p:sp>
            <p:nvSpPr>
              <p:cNvPr id="92" name="Line 38"/>
              <p:cNvSpPr>
                <a:spLocks noChangeShapeType="1"/>
              </p:cNvSpPr>
              <p:nvPr/>
            </p:nvSpPr>
            <p:spPr bwMode="auto">
              <a:xfrm flipV="1">
                <a:off x="1728" y="1488"/>
                <a:ext cx="0" cy="144"/>
              </a:xfrm>
              <a:prstGeom prst="line">
                <a:avLst/>
              </a:prstGeom>
              <a:noFill/>
              <a:ln w="9525">
                <a:solidFill>
                  <a:srgbClr val="FF3399"/>
                </a:solidFill>
                <a:round/>
                <a:headEnd/>
                <a:tailEnd/>
              </a:ln>
              <a:effectLst/>
            </p:spPr>
            <p:txBody>
              <a:bodyPr/>
              <a:lstStyle/>
              <a:p>
                <a:endParaRPr lang="en-US" dirty="0"/>
              </a:p>
            </p:txBody>
          </p:sp>
          <p:sp>
            <p:nvSpPr>
              <p:cNvPr id="93" name="Line 39"/>
              <p:cNvSpPr>
                <a:spLocks noChangeShapeType="1"/>
              </p:cNvSpPr>
              <p:nvPr/>
            </p:nvSpPr>
            <p:spPr bwMode="auto">
              <a:xfrm>
                <a:off x="2064" y="1488"/>
                <a:ext cx="0" cy="144"/>
              </a:xfrm>
              <a:prstGeom prst="line">
                <a:avLst/>
              </a:prstGeom>
              <a:noFill/>
              <a:ln w="9525">
                <a:solidFill>
                  <a:srgbClr val="FF3399"/>
                </a:solidFill>
                <a:round/>
                <a:headEnd/>
                <a:tailEnd/>
              </a:ln>
              <a:effectLst/>
            </p:spPr>
            <p:txBody>
              <a:bodyPr/>
              <a:lstStyle/>
              <a:p>
                <a:endParaRPr lang="en-US" dirty="0"/>
              </a:p>
            </p:txBody>
          </p:sp>
          <p:sp>
            <p:nvSpPr>
              <p:cNvPr id="94" name="Line 40"/>
              <p:cNvSpPr>
                <a:spLocks noChangeShapeType="1"/>
              </p:cNvSpPr>
              <p:nvPr/>
            </p:nvSpPr>
            <p:spPr bwMode="auto">
              <a:xfrm>
                <a:off x="1824" y="1392"/>
                <a:ext cx="144" cy="0"/>
              </a:xfrm>
              <a:prstGeom prst="line">
                <a:avLst/>
              </a:prstGeom>
              <a:noFill/>
              <a:ln w="9525">
                <a:solidFill>
                  <a:srgbClr val="FF3399"/>
                </a:solidFill>
                <a:round/>
                <a:headEnd/>
                <a:tailEnd/>
              </a:ln>
              <a:effectLst/>
            </p:spPr>
            <p:txBody>
              <a:bodyPr/>
              <a:lstStyle/>
              <a:p>
                <a:endParaRPr lang="en-US" dirty="0"/>
              </a:p>
            </p:txBody>
          </p:sp>
          <p:sp>
            <p:nvSpPr>
              <p:cNvPr id="95" name="Line 41"/>
              <p:cNvSpPr>
                <a:spLocks noChangeShapeType="1"/>
              </p:cNvSpPr>
              <p:nvPr/>
            </p:nvSpPr>
            <p:spPr bwMode="auto">
              <a:xfrm>
                <a:off x="1824" y="1728"/>
                <a:ext cx="144" cy="0"/>
              </a:xfrm>
              <a:prstGeom prst="line">
                <a:avLst/>
              </a:prstGeom>
              <a:noFill/>
              <a:ln w="9525">
                <a:solidFill>
                  <a:srgbClr val="FF3399"/>
                </a:solidFill>
                <a:round/>
                <a:headEnd/>
                <a:tailEnd/>
              </a:ln>
              <a:effectLst/>
            </p:spPr>
            <p:txBody>
              <a:bodyPr/>
              <a:lstStyle/>
              <a:p>
                <a:endParaRPr lang="en-US" dirty="0"/>
              </a:p>
            </p:txBody>
          </p:sp>
        </p:grpSp>
        <p:grpSp>
          <p:nvGrpSpPr>
            <p:cNvPr id="14" name="Group 42"/>
            <p:cNvGrpSpPr>
              <a:grpSpLocks/>
            </p:cNvGrpSpPr>
            <p:nvPr/>
          </p:nvGrpSpPr>
          <p:grpSpPr bwMode="auto">
            <a:xfrm>
              <a:off x="1964" y="1134"/>
              <a:ext cx="111" cy="71"/>
              <a:chOff x="1440" y="1200"/>
              <a:chExt cx="864" cy="720"/>
            </a:xfrm>
          </p:grpSpPr>
          <p:sp>
            <p:nvSpPr>
              <p:cNvPr id="74" name="Rectangle 43"/>
              <p:cNvSpPr>
                <a:spLocks noChangeArrowheads="1"/>
              </p:cNvSpPr>
              <p:nvPr/>
            </p:nvSpPr>
            <p:spPr bwMode="auto">
              <a:xfrm>
                <a:off x="1632" y="1296"/>
                <a:ext cx="192" cy="192"/>
              </a:xfrm>
              <a:prstGeom prst="rect">
                <a:avLst/>
              </a:prstGeom>
              <a:noFill/>
              <a:ln w="9525" algn="ctr">
                <a:solidFill>
                  <a:srgbClr val="FF3399"/>
                </a:solidFill>
                <a:miter lim="800000"/>
                <a:headEnd/>
                <a:tailEnd/>
              </a:ln>
              <a:effectLst/>
            </p:spPr>
            <p:txBody>
              <a:bodyPr wrap="none" anchor="ctr"/>
              <a:lstStyle/>
              <a:p>
                <a:endParaRPr lang="en-US" dirty="0"/>
              </a:p>
            </p:txBody>
          </p:sp>
          <p:sp>
            <p:nvSpPr>
              <p:cNvPr id="75" name="Rectangle 44"/>
              <p:cNvSpPr>
                <a:spLocks noChangeArrowheads="1"/>
              </p:cNvSpPr>
              <p:nvPr/>
            </p:nvSpPr>
            <p:spPr bwMode="auto">
              <a:xfrm>
                <a:off x="1968" y="1296"/>
                <a:ext cx="192" cy="192"/>
              </a:xfrm>
              <a:prstGeom prst="rect">
                <a:avLst/>
              </a:prstGeom>
              <a:noFill/>
              <a:ln w="9525" algn="ctr">
                <a:solidFill>
                  <a:srgbClr val="FF3399"/>
                </a:solidFill>
                <a:miter lim="800000"/>
                <a:headEnd/>
                <a:tailEnd/>
              </a:ln>
              <a:effectLst/>
            </p:spPr>
            <p:txBody>
              <a:bodyPr wrap="none" anchor="ctr"/>
              <a:lstStyle/>
              <a:p>
                <a:endParaRPr lang="en-US" dirty="0"/>
              </a:p>
            </p:txBody>
          </p:sp>
          <p:sp>
            <p:nvSpPr>
              <p:cNvPr id="76" name="Rectangle 45"/>
              <p:cNvSpPr>
                <a:spLocks noChangeArrowheads="1"/>
              </p:cNvSpPr>
              <p:nvPr/>
            </p:nvSpPr>
            <p:spPr bwMode="auto">
              <a:xfrm>
                <a:off x="1632" y="1632"/>
                <a:ext cx="192" cy="192"/>
              </a:xfrm>
              <a:prstGeom prst="rect">
                <a:avLst/>
              </a:prstGeom>
              <a:noFill/>
              <a:ln w="9525" algn="ctr">
                <a:solidFill>
                  <a:srgbClr val="FF3399"/>
                </a:solidFill>
                <a:miter lim="800000"/>
                <a:headEnd/>
                <a:tailEnd/>
              </a:ln>
              <a:effectLst/>
            </p:spPr>
            <p:txBody>
              <a:bodyPr wrap="none" anchor="ctr"/>
              <a:lstStyle/>
              <a:p>
                <a:endParaRPr lang="en-US" dirty="0"/>
              </a:p>
            </p:txBody>
          </p:sp>
          <p:sp>
            <p:nvSpPr>
              <p:cNvPr id="77" name="Rectangle 46"/>
              <p:cNvSpPr>
                <a:spLocks noChangeArrowheads="1"/>
              </p:cNvSpPr>
              <p:nvPr/>
            </p:nvSpPr>
            <p:spPr bwMode="auto">
              <a:xfrm>
                <a:off x="1968" y="1632"/>
                <a:ext cx="192" cy="192"/>
              </a:xfrm>
              <a:prstGeom prst="rect">
                <a:avLst/>
              </a:prstGeom>
              <a:noFill/>
              <a:ln w="9525" algn="ctr">
                <a:solidFill>
                  <a:srgbClr val="FF3399"/>
                </a:solidFill>
                <a:miter lim="800000"/>
                <a:headEnd/>
                <a:tailEnd/>
              </a:ln>
              <a:effectLst/>
            </p:spPr>
            <p:txBody>
              <a:bodyPr wrap="none" anchor="ctr"/>
              <a:lstStyle/>
              <a:p>
                <a:endParaRPr lang="en-US" dirty="0"/>
              </a:p>
            </p:txBody>
          </p:sp>
          <p:sp>
            <p:nvSpPr>
              <p:cNvPr id="78" name="Oval 47"/>
              <p:cNvSpPr>
                <a:spLocks noChangeArrowheads="1"/>
              </p:cNvSpPr>
              <p:nvPr/>
            </p:nvSpPr>
            <p:spPr bwMode="auto">
              <a:xfrm>
                <a:off x="1440" y="1200"/>
                <a:ext cx="864" cy="720"/>
              </a:xfrm>
              <a:prstGeom prst="ellipse">
                <a:avLst/>
              </a:prstGeom>
              <a:noFill/>
              <a:ln w="9525" algn="ctr">
                <a:solidFill>
                  <a:srgbClr val="FF3399"/>
                </a:solidFill>
                <a:round/>
                <a:headEnd/>
                <a:tailEnd/>
              </a:ln>
              <a:effectLst/>
            </p:spPr>
            <p:txBody>
              <a:bodyPr wrap="none" anchor="ctr"/>
              <a:lstStyle/>
              <a:p>
                <a:endParaRPr lang="en-US" dirty="0"/>
              </a:p>
            </p:txBody>
          </p:sp>
          <p:sp>
            <p:nvSpPr>
              <p:cNvPr id="79" name="Line 48"/>
              <p:cNvSpPr>
                <a:spLocks noChangeShapeType="1"/>
              </p:cNvSpPr>
              <p:nvPr/>
            </p:nvSpPr>
            <p:spPr bwMode="auto">
              <a:xfrm>
                <a:off x="1728" y="1488"/>
                <a:ext cx="336" cy="144"/>
              </a:xfrm>
              <a:prstGeom prst="line">
                <a:avLst/>
              </a:prstGeom>
              <a:noFill/>
              <a:ln w="9525">
                <a:solidFill>
                  <a:srgbClr val="FF3399"/>
                </a:solidFill>
                <a:round/>
                <a:headEnd/>
                <a:tailEnd/>
              </a:ln>
              <a:effectLst/>
            </p:spPr>
            <p:txBody>
              <a:bodyPr/>
              <a:lstStyle/>
              <a:p>
                <a:endParaRPr lang="en-US" dirty="0"/>
              </a:p>
            </p:txBody>
          </p:sp>
          <p:sp>
            <p:nvSpPr>
              <p:cNvPr id="80" name="Line 49"/>
              <p:cNvSpPr>
                <a:spLocks noChangeShapeType="1"/>
              </p:cNvSpPr>
              <p:nvPr/>
            </p:nvSpPr>
            <p:spPr bwMode="auto">
              <a:xfrm flipV="1">
                <a:off x="1728" y="1488"/>
                <a:ext cx="336" cy="144"/>
              </a:xfrm>
              <a:prstGeom prst="line">
                <a:avLst/>
              </a:prstGeom>
              <a:noFill/>
              <a:ln w="9525">
                <a:solidFill>
                  <a:srgbClr val="FF3399"/>
                </a:solidFill>
                <a:round/>
                <a:headEnd/>
                <a:tailEnd/>
              </a:ln>
              <a:effectLst/>
            </p:spPr>
            <p:txBody>
              <a:bodyPr/>
              <a:lstStyle/>
              <a:p>
                <a:endParaRPr lang="en-US" dirty="0"/>
              </a:p>
            </p:txBody>
          </p:sp>
          <p:sp>
            <p:nvSpPr>
              <p:cNvPr id="81" name="Line 50"/>
              <p:cNvSpPr>
                <a:spLocks noChangeShapeType="1"/>
              </p:cNvSpPr>
              <p:nvPr/>
            </p:nvSpPr>
            <p:spPr bwMode="auto">
              <a:xfrm flipV="1">
                <a:off x="1728" y="1488"/>
                <a:ext cx="0" cy="144"/>
              </a:xfrm>
              <a:prstGeom prst="line">
                <a:avLst/>
              </a:prstGeom>
              <a:noFill/>
              <a:ln w="9525">
                <a:solidFill>
                  <a:srgbClr val="FF3399"/>
                </a:solidFill>
                <a:round/>
                <a:headEnd/>
                <a:tailEnd/>
              </a:ln>
              <a:effectLst/>
            </p:spPr>
            <p:txBody>
              <a:bodyPr/>
              <a:lstStyle/>
              <a:p>
                <a:endParaRPr lang="en-US" dirty="0"/>
              </a:p>
            </p:txBody>
          </p:sp>
          <p:sp>
            <p:nvSpPr>
              <p:cNvPr id="82" name="Line 51"/>
              <p:cNvSpPr>
                <a:spLocks noChangeShapeType="1"/>
              </p:cNvSpPr>
              <p:nvPr/>
            </p:nvSpPr>
            <p:spPr bwMode="auto">
              <a:xfrm>
                <a:off x="2064" y="1488"/>
                <a:ext cx="0" cy="144"/>
              </a:xfrm>
              <a:prstGeom prst="line">
                <a:avLst/>
              </a:prstGeom>
              <a:noFill/>
              <a:ln w="9525">
                <a:solidFill>
                  <a:srgbClr val="FF3399"/>
                </a:solidFill>
                <a:round/>
                <a:headEnd/>
                <a:tailEnd/>
              </a:ln>
              <a:effectLst/>
            </p:spPr>
            <p:txBody>
              <a:bodyPr/>
              <a:lstStyle/>
              <a:p>
                <a:endParaRPr lang="en-US" dirty="0"/>
              </a:p>
            </p:txBody>
          </p:sp>
          <p:sp>
            <p:nvSpPr>
              <p:cNvPr id="83" name="Line 52"/>
              <p:cNvSpPr>
                <a:spLocks noChangeShapeType="1"/>
              </p:cNvSpPr>
              <p:nvPr/>
            </p:nvSpPr>
            <p:spPr bwMode="auto">
              <a:xfrm>
                <a:off x="1824" y="1392"/>
                <a:ext cx="144" cy="0"/>
              </a:xfrm>
              <a:prstGeom prst="line">
                <a:avLst/>
              </a:prstGeom>
              <a:noFill/>
              <a:ln w="9525">
                <a:solidFill>
                  <a:srgbClr val="FF3399"/>
                </a:solidFill>
                <a:round/>
                <a:headEnd/>
                <a:tailEnd/>
              </a:ln>
              <a:effectLst/>
            </p:spPr>
            <p:txBody>
              <a:bodyPr/>
              <a:lstStyle/>
              <a:p>
                <a:endParaRPr lang="en-US" dirty="0"/>
              </a:p>
            </p:txBody>
          </p:sp>
          <p:sp>
            <p:nvSpPr>
              <p:cNvPr id="84" name="Line 53"/>
              <p:cNvSpPr>
                <a:spLocks noChangeShapeType="1"/>
              </p:cNvSpPr>
              <p:nvPr/>
            </p:nvSpPr>
            <p:spPr bwMode="auto">
              <a:xfrm>
                <a:off x="1824" y="1728"/>
                <a:ext cx="144" cy="0"/>
              </a:xfrm>
              <a:prstGeom prst="line">
                <a:avLst/>
              </a:prstGeom>
              <a:noFill/>
              <a:ln w="9525">
                <a:solidFill>
                  <a:srgbClr val="FF3399"/>
                </a:solidFill>
                <a:round/>
                <a:headEnd/>
                <a:tailEnd/>
              </a:ln>
              <a:effectLst/>
            </p:spPr>
            <p:txBody>
              <a:bodyPr/>
              <a:lstStyle/>
              <a:p>
                <a:endParaRPr lang="en-US" dirty="0"/>
              </a:p>
            </p:txBody>
          </p:sp>
        </p:grpSp>
        <p:grpSp>
          <p:nvGrpSpPr>
            <p:cNvPr id="15" name="Group 54"/>
            <p:cNvGrpSpPr>
              <a:grpSpLocks/>
            </p:cNvGrpSpPr>
            <p:nvPr/>
          </p:nvGrpSpPr>
          <p:grpSpPr bwMode="auto">
            <a:xfrm>
              <a:off x="1719" y="1334"/>
              <a:ext cx="110" cy="71"/>
              <a:chOff x="1440" y="1200"/>
              <a:chExt cx="864" cy="720"/>
            </a:xfrm>
          </p:grpSpPr>
          <p:sp>
            <p:nvSpPr>
              <p:cNvPr id="63" name="Rectangle 55"/>
              <p:cNvSpPr>
                <a:spLocks noChangeArrowheads="1"/>
              </p:cNvSpPr>
              <p:nvPr/>
            </p:nvSpPr>
            <p:spPr bwMode="auto">
              <a:xfrm>
                <a:off x="1632" y="1296"/>
                <a:ext cx="192" cy="192"/>
              </a:xfrm>
              <a:prstGeom prst="rect">
                <a:avLst/>
              </a:prstGeom>
              <a:noFill/>
              <a:ln w="9525" algn="ctr">
                <a:solidFill>
                  <a:srgbClr val="FF3399"/>
                </a:solidFill>
                <a:miter lim="800000"/>
                <a:headEnd/>
                <a:tailEnd/>
              </a:ln>
              <a:effectLst/>
            </p:spPr>
            <p:txBody>
              <a:bodyPr wrap="none" anchor="ctr"/>
              <a:lstStyle/>
              <a:p>
                <a:endParaRPr lang="en-US" dirty="0"/>
              </a:p>
            </p:txBody>
          </p:sp>
          <p:sp>
            <p:nvSpPr>
              <p:cNvPr id="64" name="Rectangle 56"/>
              <p:cNvSpPr>
                <a:spLocks noChangeArrowheads="1"/>
              </p:cNvSpPr>
              <p:nvPr/>
            </p:nvSpPr>
            <p:spPr bwMode="auto">
              <a:xfrm>
                <a:off x="1968" y="1296"/>
                <a:ext cx="192" cy="192"/>
              </a:xfrm>
              <a:prstGeom prst="rect">
                <a:avLst/>
              </a:prstGeom>
              <a:noFill/>
              <a:ln w="9525" algn="ctr">
                <a:solidFill>
                  <a:srgbClr val="FF3399"/>
                </a:solidFill>
                <a:miter lim="800000"/>
                <a:headEnd/>
                <a:tailEnd/>
              </a:ln>
              <a:effectLst/>
            </p:spPr>
            <p:txBody>
              <a:bodyPr wrap="none" anchor="ctr"/>
              <a:lstStyle/>
              <a:p>
                <a:endParaRPr lang="en-US" dirty="0"/>
              </a:p>
            </p:txBody>
          </p:sp>
          <p:sp>
            <p:nvSpPr>
              <p:cNvPr id="65" name="Rectangle 57"/>
              <p:cNvSpPr>
                <a:spLocks noChangeArrowheads="1"/>
              </p:cNvSpPr>
              <p:nvPr/>
            </p:nvSpPr>
            <p:spPr bwMode="auto">
              <a:xfrm>
                <a:off x="1632" y="1632"/>
                <a:ext cx="192" cy="192"/>
              </a:xfrm>
              <a:prstGeom prst="rect">
                <a:avLst/>
              </a:prstGeom>
              <a:noFill/>
              <a:ln w="9525" algn="ctr">
                <a:solidFill>
                  <a:srgbClr val="FF3399"/>
                </a:solidFill>
                <a:miter lim="800000"/>
                <a:headEnd/>
                <a:tailEnd/>
              </a:ln>
              <a:effectLst/>
            </p:spPr>
            <p:txBody>
              <a:bodyPr wrap="none" anchor="ctr"/>
              <a:lstStyle/>
              <a:p>
                <a:endParaRPr lang="en-US" dirty="0"/>
              </a:p>
            </p:txBody>
          </p:sp>
          <p:sp>
            <p:nvSpPr>
              <p:cNvPr id="66" name="Rectangle 58"/>
              <p:cNvSpPr>
                <a:spLocks noChangeArrowheads="1"/>
              </p:cNvSpPr>
              <p:nvPr/>
            </p:nvSpPr>
            <p:spPr bwMode="auto">
              <a:xfrm>
                <a:off x="1968" y="1632"/>
                <a:ext cx="192" cy="192"/>
              </a:xfrm>
              <a:prstGeom prst="rect">
                <a:avLst/>
              </a:prstGeom>
              <a:noFill/>
              <a:ln w="9525" algn="ctr">
                <a:solidFill>
                  <a:srgbClr val="FF3399"/>
                </a:solidFill>
                <a:miter lim="800000"/>
                <a:headEnd/>
                <a:tailEnd/>
              </a:ln>
              <a:effectLst/>
            </p:spPr>
            <p:txBody>
              <a:bodyPr wrap="none" anchor="ctr"/>
              <a:lstStyle/>
              <a:p>
                <a:endParaRPr lang="en-US" dirty="0"/>
              </a:p>
            </p:txBody>
          </p:sp>
          <p:sp>
            <p:nvSpPr>
              <p:cNvPr id="67" name="Oval 59"/>
              <p:cNvSpPr>
                <a:spLocks noChangeArrowheads="1"/>
              </p:cNvSpPr>
              <p:nvPr/>
            </p:nvSpPr>
            <p:spPr bwMode="auto">
              <a:xfrm>
                <a:off x="1440" y="1200"/>
                <a:ext cx="864" cy="720"/>
              </a:xfrm>
              <a:prstGeom prst="ellipse">
                <a:avLst/>
              </a:prstGeom>
              <a:noFill/>
              <a:ln w="9525" algn="ctr">
                <a:solidFill>
                  <a:srgbClr val="FF3399"/>
                </a:solidFill>
                <a:round/>
                <a:headEnd/>
                <a:tailEnd/>
              </a:ln>
              <a:effectLst/>
            </p:spPr>
            <p:txBody>
              <a:bodyPr wrap="none" anchor="ctr"/>
              <a:lstStyle/>
              <a:p>
                <a:endParaRPr lang="en-US" dirty="0"/>
              </a:p>
            </p:txBody>
          </p:sp>
          <p:sp>
            <p:nvSpPr>
              <p:cNvPr id="68" name="Line 60"/>
              <p:cNvSpPr>
                <a:spLocks noChangeShapeType="1"/>
              </p:cNvSpPr>
              <p:nvPr/>
            </p:nvSpPr>
            <p:spPr bwMode="auto">
              <a:xfrm>
                <a:off x="1728" y="1488"/>
                <a:ext cx="336" cy="144"/>
              </a:xfrm>
              <a:prstGeom prst="line">
                <a:avLst/>
              </a:prstGeom>
              <a:noFill/>
              <a:ln w="9525">
                <a:solidFill>
                  <a:srgbClr val="FF3399"/>
                </a:solidFill>
                <a:round/>
                <a:headEnd/>
                <a:tailEnd/>
              </a:ln>
              <a:effectLst/>
            </p:spPr>
            <p:txBody>
              <a:bodyPr/>
              <a:lstStyle/>
              <a:p>
                <a:endParaRPr lang="en-US" dirty="0"/>
              </a:p>
            </p:txBody>
          </p:sp>
          <p:sp>
            <p:nvSpPr>
              <p:cNvPr id="69" name="Line 61"/>
              <p:cNvSpPr>
                <a:spLocks noChangeShapeType="1"/>
              </p:cNvSpPr>
              <p:nvPr/>
            </p:nvSpPr>
            <p:spPr bwMode="auto">
              <a:xfrm flipV="1">
                <a:off x="1728" y="1488"/>
                <a:ext cx="336" cy="144"/>
              </a:xfrm>
              <a:prstGeom prst="line">
                <a:avLst/>
              </a:prstGeom>
              <a:noFill/>
              <a:ln w="9525">
                <a:solidFill>
                  <a:srgbClr val="FF3399"/>
                </a:solidFill>
                <a:round/>
                <a:headEnd/>
                <a:tailEnd/>
              </a:ln>
              <a:effectLst/>
            </p:spPr>
            <p:txBody>
              <a:bodyPr/>
              <a:lstStyle/>
              <a:p>
                <a:endParaRPr lang="en-US" dirty="0"/>
              </a:p>
            </p:txBody>
          </p:sp>
          <p:sp>
            <p:nvSpPr>
              <p:cNvPr id="70" name="Line 62"/>
              <p:cNvSpPr>
                <a:spLocks noChangeShapeType="1"/>
              </p:cNvSpPr>
              <p:nvPr/>
            </p:nvSpPr>
            <p:spPr bwMode="auto">
              <a:xfrm flipV="1">
                <a:off x="1728" y="1488"/>
                <a:ext cx="0" cy="144"/>
              </a:xfrm>
              <a:prstGeom prst="line">
                <a:avLst/>
              </a:prstGeom>
              <a:noFill/>
              <a:ln w="9525">
                <a:solidFill>
                  <a:srgbClr val="FF3399"/>
                </a:solidFill>
                <a:round/>
                <a:headEnd/>
                <a:tailEnd/>
              </a:ln>
              <a:effectLst/>
            </p:spPr>
            <p:txBody>
              <a:bodyPr/>
              <a:lstStyle/>
              <a:p>
                <a:endParaRPr lang="en-US" dirty="0"/>
              </a:p>
            </p:txBody>
          </p:sp>
          <p:sp>
            <p:nvSpPr>
              <p:cNvPr id="71" name="Line 63"/>
              <p:cNvSpPr>
                <a:spLocks noChangeShapeType="1"/>
              </p:cNvSpPr>
              <p:nvPr/>
            </p:nvSpPr>
            <p:spPr bwMode="auto">
              <a:xfrm>
                <a:off x="2064" y="1488"/>
                <a:ext cx="0" cy="144"/>
              </a:xfrm>
              <a:prstGeom prst="line">
                <a:avLst/>
              </a:prstGeom>
              <a:noFill/>
              <a:ln w="9525">
                <a:solidFill>
                  <a:srgbClr val="FF3399"/>
                </a:solidFill>
                <a:round/>
                <a:headEnd/>
                <a:tailEnd/>
              </a:ln>
              <a:effectLst/>
            </p:spPr>
            <p:txBody>
              <a:bodyPr/>
              <a:lstStyle/>
              <a:p>
                <a:endParaRPr lang="en-US" dirty="0"/>
              </a:p>
            </p:txBody>
          </p:sp>
          <p:sp>
            <p:nvSpPr>
              <p:cNvPr id="72" name="Line 64"/>
              <p:cNvSpPr>
                <a:spLocks noChangeShapeType="1"/>
              </p:cNvSpPr>
              <p:nvPr/>
            </p:nvSpPr>
            <p:spPr bwMode="auto">
              <a:xfrm>
                <a:off x="1824" y="1392"/>
                <a:ext cx="144" cy="0"/>
              </a:xfrm>
              <a:prstGeom prst="line">
                <a:avLst/>
              </a:prstGeom>
              <a:noFill/>
              <a:ln w="9525">
                <a:solidFill>
                  <a:srgbClr val="FF3399"/>
                </a:solidFill>
                <a:round/>
                <a:headEnd/>
                <a:tailEnd/>
              </a:ln>
              <a:effectLst/>
            </p:spPr>
            <p:txBody>
              <a:bodyPr/>
              <a:lstStyle/>
              <a:p>
                <a:endParaRPr lang="en-US" dirty="0"/>
              </a:p>
            </p:txBody>
          </p:sp>
          <p:sp>
            <p:nvSpPr>
              <p:cNvPr id="73" name="Line 65"/>
              <p:cNvSpPr>
                <a:spLocks noChangeShapeType="1"/>
              </p:cNvSpPr>
              <p:nvPr/>
            </p:nvSpPr>
            <p:spPr bwMode="auto">
              <a:xfrm>
                <a:off x="1824" y="1728"/>
                <a:ext cx="144" cy="0"/>
              </a:xfrm>
              <a:prstGeom prst="line">
                <a:avLst/>
              </a:prstGeom>
              <a:noFill/>
              <a:ln w="9525">
                <a:solidFill>
                  <a:srgbClr val="FF3399"/>
                </a:solidFill>
                <a:round/>
                <a:headEnd/>
                <a:tailEnd/>
              </a:ln>
              <a:effectLst/>
            </p:spPr>
            <p:txBody>
              <a:bodyPr/>
              <a:lstStyle/>
              <a:p>
                <a:endParaRPr lang="en-US" dirty="0"/>
              </a:p>
            </p:txBody>
          </p:sp>
        </p:grpSp>
        <p:grpSp>
          <p:nvGrpSpPr>
            <p:cNvPr id="16" name="Group 66"/>
            <p:cNvGrpSpPr>
              <a:grpSpLocks/>
            </p:cNvGrpSpPr>
            <p:nvPr/>
          </p:nvGrpSpPr>
          <p:grpSpPr bwMode="auto">
            <a:xfrm>
              <a:off x="1682" y="1228"/>
              <a:ext cx="110" cy="71"/>
              <a:chOff x="1440" y="1200"/>
              <a:chExt cx="864" cy="720"/>
            </a:xfrm>
          </p:grpSpPr>
          <p:sp>
            <p:nvSpPr>
              <p:cNvPr id="52" name="Rectangle 67"/>
              <p:cNvSpPr>
                <a:spLocks noChangeArrowheads="1"/>
              </p:cNvSpPr>
              <p:nvPr/>
            </p:nvSpPr>
            <p:spPr bwMode="auto">
              <a:xfrm>
                <a:off x="1632" y="1296"/>
                <a:ext cx="192" cy="192"/>
              </a:xfrm>
              <a:prstGeom prst="rect">
                <a:avLst/>
              </a:prstGeom>
              <a:noFill/>
              <a:ln w="9525" algn="ctr">
                <a:solidFill>
                  <a:srgbClr val="FF3399"/>
                </a:solidFill>
                <a:miter lim="800000"/>
                <a:headEnd/>
                <a:tailEnd/>
              </a:ln>
              <a:effectLst/>
            </p:spPr>
            <p:txBody>
              <a:bodyPr wrap="none" anchor="ctr"/>
              <a:lstStyle/>
              <a:p>
                <a:endParaRPr lang="en-US" dirty="0"/>
              </a:p>
            </p:txBody>
          </p:sp>
          <p:sp>
            <p:nvSpPr>
              <p:cNvPr id="53" name="Rectangle 68"/>
              <p:cNvSpPr>
                <a:spLocks noChangeArrowheads="1"/>
              </p:cNvSpPr>
              <p:nvPr/>
            </p:nvSpPr>
            <p:spPr bwMode="auto">
              <a:xfrm>
                <a:off x="1968" y="1296"/>
                <a:ext cx="192" cy="192"/>
              </a:xfrm>
              <a:prstGeom prst="rect">
                <a:avLst/>
              </a:prstGeom>
              <a:noFill/>
              <a:ln w="9525" algn="ctr">
                <a:solidFill>
                  <a:srgbClr val="FF3399"/>
                </a:solidFill>
                <a:miter lim="800000"/>
                <a:headEnd/>
                <a:tailEnd/>
              </a:ln>
              <a:effectLst/>
            </p:spPr>
            <p:txBody>
              <a:bodyPr wrap="none" anchor="ctr"/>
              <a:lstStyle/>
              <a:p>
                <a:endParaRPr lang="en-US" dirty="0"/>
              </a:p>
            </p:txBody>
          </p:sp>
          <p:sp>
            <p:nvSpPr>
              <p:cNvPr id="54" name="Rectangle 69"/>
              <p:cNvSpPr>
                <a:spLocks noChangeArrowheads="1"/>
              </p:cNvSpPr>
              <p:nvPr/>
            </p:nvSpPr>
            <p:spPr bwMode="auto">
              <a:xfrm>
                <a:off x="1632" y="1632"/>
                <a:ext cx="192" cy="192"/>
              </a:xfrm>
              <a:prstGeom prst="rect">
                <a:avLst/>
              </a:prstGeom>
              <a:noFill/>
              <a:ln w="9525" algn="ctr">
                <a:solidFill>
                  <a:srgbClr val="FF3399"/>
                </a:solidFill>
                <a:miter lim="800000"/>
                <a:headEnd/>
                <a:tailEnd/>
              </a:ln>
              <a:effectLst/>
            </p:spPr>
            <p:txBody>
              <a:bodyPr wrap="none" anchor="ctr"/>
              <a:lstStyle/>
              <a:p>
                <a:endParaRPr lang="en-US" dirty="0"/>
              </a:p>
            </p:txBody>
          </p:sp>
          <p:sp>
            <p:nvSpPr>
              <p:cNvPr id="55" name="Rectangle 70"/>
              <p:cNvSpPr>
                <a:spLocks noChangeArrowheads="1"/>
              </p:cNvSpPr>
              <p:nvPr/>
            </p:nvSpPr>
            <p:spPr bwMode="auto">
              <a:xfrm>
                <a:off x="1968" y="1632"/>
                <a:ext cx="192" cy="192"/>
              </a:xfrm>
              <a:prstGeom prst="rect">
                <a:avLst/>
              </a:prstGeom>
              <a:noFill/>
              <a:ln w="9525" algn="ctr">
                <a:solidFill>
                  <a:srgbClr val="FF3399"/>
                </a:solidFill>
                <a:miter lim="800000"/>
                <a:headEnd/>
                <a:tailEnd/>
              </a:ln>
              <a:effectLst/>
            </p:spPr>
            <p:txBody>
              <a:bodyPr wrap="none" anchor="ctr"/>
              <a:lstStyle/>
              <a:p>
                <a:endParaRPr lang="en-US" dirty="0"/>
              </a:p>
            </p:txBody>
          </p:sp>
          <p:sp>
            <p:nvSpPr>
              <p:cNvPr id="56" name="Oval 71"/>
              <p:cNvSpPr>
                <a:spLocks noChangeArrowheads="1"/>
              </p:cNvSpPr>
              <p:nvPr/>
            </p:nvSpPr>
            <p:spPr bwMode="auto">
              <a:xfrm>
                <a:off x="1440" y="1200"/>
                <a:ext cx="864" cy="720"/>
              </a:xfrm>
              <a:prstGeom prst="ellipse">
                <a:avLst/>
              </a:prstGeom>
              <a:noFill/>
              <a:ln w="9525" algn="ctr">
                <a:solidFill>
                  <a:srgbClr val="FF3399"/>
                </a:solidFill>
                <a:round/>
                <a:headEnd/>
                <a:tailEnd/>
              </a:ln>
              <a:effectLst/>
            </p:spPr>
            <p:txBody>
              <a:bodyPr wrap="none" anchor="ctr"/>
              <a:lstStyle/>
              <a:p>
                <a:endParaRPr lang="en-US" dirty="0"/>
              </a:p>
            </p:txBody>
          </p:sp>
          <p:sp>
            <p:nvSpPr>
              <p:cNvPr id="57" name="Line 72"/>
              <p:cNvSpPr>
                <a:spLocks noChangeShapeType="1"/>
              </p:cNvSpPr>
              <p:nvPr/>
            </p:nvSpPr>
            <p:spPr bwMode="auto">
              <a:xfrm>
                <a:off x="1728" y="1488"/>
                <a:ext cx="336" cy="144"/>
              </a:xfrm>
              <a:prstGeom prst="line">
                <a:avLst/>
              </a:prstGeom>
              <a:noFill/>
              <a:ln w="9525">
                <a:solidFill>
                  <a:srgbClr val="FF3399"/>
                </a:solidFill>
                <a:round/>
                <a:headEnd/>
                <a:tailEnd/>
              </a:ln>
              <a:effectLst/>
            </p:spPr>
            <p:txBody>
              <a:bodyPr/>
              <a:lstStyle/>
              <a:p>
                <a:endParaRPr lang="en-US" dirty="0"/>
              </a:p>
            </p:txBody>
          </p:sp>
          <p:sp>
            <p:nvSpPr>
              <p:cNvPr id="58" name="Line 73"/>
              <p:cNvSpPr>
                <a:spLocks noChangeShapeType="1"/>
              </p:cNvSpPr>
              <p:nvPr/>
            </p:nvSpPr>
            <p:spPr bwMode="auto">
              <a:xfrm flipV="1">
                <a:off x="1728" y="1488"/>
                <a:ext cx="336" cy="144"/>
              </a:xfrm>
              <a:prstGeom prst="line">
                <a:avLst/>
              </a:prstGeom>
              <a:noFill/>
              <a:ln w="9525">
                <a:solidFill>
                  <a:srgbClr val="FF3399"/>
                </a:solidFill>
                <a:round/>
                <a:headEnd/>
                <a:tailEnd/>
              </a:ln>
              <a:effectLst/>
            </p:spPr>
            <p:txBody>
              <a:bodyPr/>
              <a:lstStyle/>
              <a:p>
                <a:endParaRPr lang="en-US" dirty="0"/>
              </a:p>
            </p:txBody>
          </p:sp>
          <p:sp>
            <p:nvSpPr>
              <p:cNvPr id="59" name="Line 74"/>
              <p:cNvSpPr>
                <a:spLocks noChangeShapeType="1"/>
              </p:cNvSpPr>
              <p:nvPr/>
            </p:nvSpPr>
            <p:spPr bwMode="auto">
              <a:xfrm flipV="1">
                <a:off x="1728" y="1488"/>
                <a:ext cx="0" cy="144"/>
              </a:xfrm>
              <a:prstGeom prst="line">
                <a:avLst/>
              </a:prstGeom>
              <a:noFill/>
              <a:ln w="9525">
                <a:solidFill>
                  <a:srgbClr val="FF3399"/>
                </a:solidFill>
                <a:round/>
                <a:headEnd/>
                <a:tailEnd/>
              </a:ln>
              <a:effectLst/>
            </p:spPr>
            <p:txBody>
              <a:bodyPr/>
              <a:lstStyle/>
              <a:p>
                <a:endParaRPr lang="en-US" dirty="0"/>
              </a:p>
            </p:txBody>
          </p:sp>
          <p:sp>
            <p:nvSpPr>
              <p:cNvPr id="60" name="Line 75"/>
              <p:cNvSpPr>
                <a:spLocks noChangeShapeType="1"/>
              </p:cNvSpPr>
              <p:nvPr/>
            </p:nvSpPr>
            <p:spPr bwMode="auto">
              <a:xfrm>
                <a:off x="2064" y="1488"/>
                <a:ext cx="0" cy="144"/>
              </a:xfrm>
              <a:prstGeom prst="line">
                <a:avLst/>
              </a:prstGeom>
              <a:noFill/>
              <a:ln w="9525">
                <a:solidFill>
                  <a:srgbClr val="FF3399"/>
                </a:solidFill>
                <a:round/>
                <a:headEnd/>
                <a:tailEnd/>
              </a:ln>
              <a:effectLst/>
            </p:spPr>
            <p:txBody>
              <a:bodyPr/>
              <a:lstStyle/>
              <a:p>
                <a:endParaRPr lang="en-US" dirty="0"/>
              </a:p>
            </p:txBody>
          </p:sp>
          <p:sp>
            <p:nvSpPr>
              <p:cNvPr id="61" name="Line 76"/>
              <p:cNvSpPr>
                <a:spLocks noChangeShapeType="1"/>
              </p:cNvSpPr>
              <p:nvPr/>
            </p:nvSpPr>
            <p:spPr bwMode="auto">
              <a:xfrm>
                <a:off x="1824" y="1392"/>
                <a:ext cx="144" cy="0"/>
              </a:xfrm>
              <a:prstGeom prst="line">
                <a:avLst/>
              </a:prstGeom>
              <a:noFill/>
              <a:ln w="9525">
                <a:solidFill>
                  <a:srgbClr val="FF3399"/>
                </a:solidFill>
                <a:round/>
                <a:headEnd/>
                <a:tailEnd/>
              </a:ln>
              <a:effectLst/>
            </p:spPr>
            <p:txBody>
              <a:bodyPr/>
              <a:lstStyle/>
              <a:p>
                <a:endParaRPr lang="en-US" dirty="0"/>
              </a:p>
            </p:txBody>
          </p:sp>
          <p:sp>
            <p:nvSpPr>
              <p:cNvPr id="62" name="Line 77"/>
              <p:cNvSpPr>
                <a:spLocks noChangeShapeType="1"/>
              </p:cNvSpPr>
              <p:nvPr/>
            </p:nvSpPr>
            <p:spPr bwMode="auto">
              <a:xfrm>
                <a:off x="1824" y="1728"/>
                <a:ext cx="144" cy="0"/>
              </a:xfrm>
              <a:prstGeom prst="line">
                <a:avLst/>
              </a:prstGeom>
              <a:noFill/>
              <a:ln w="9525">
                <a:solidFill>
                  <a:srgbClr val="FF3399"/>
                </a:solidFill>
                <a:round/>
                <a:headEnd/>
                <a:tailEnd/>
              </a:ln>
              <a:effectLst/>
            </p:spPr>
            <p:txBody>
              <a:bodyPr/>
              <a:lstStyle/>
              <a:p>
                <a:endParaRPr lang="en-US" dirty="0"/>
              </a:p>
            </p:txBody>
          </p:sp>
        </p:grpSp>
        <p:grpSp>
          <p:nvGrpSpPr>
            <p:cNvPr id="17" name="Group 78"/>
            <p:cNvGrpSpPr>
              <a:grpSpLocks/>
            </p:cNvGrpSpPr>
            <p:nvPr/>
          </p:nvGrpSpPr>
          <p:grpSpPr bwMode="auto">
            <a:xfrm>
              <a:off x="1854" y="1075"/>
              <a:ext cx="110" cy="71"/>
              <a:chOff x="1440" y="1200"/>
              <a:chExt cx="864" cy="720"/>
            </a:xfrm>
          </p:grpSpPr>
          <p:sp>
            <p:nvSpPr>
              <p:cNvPr id="41" name="Rectangle 79"/>
              <p:cNvSpPr>
                <a:spLocks noChangeArrowheads="1"/>
              </p:cNvSpPr>
              <p:nvPr/>
            </p:nvSpPr>
            <p:spPr bwMode="auto">
              <a:xfrm>
                <a:off x="1632" y="1296"/>
                <a:ext cx="192" cy="192"/>
              </a:xfrm>
              <a:prstGeom prst="rect">
                <a:avLst/>
              </a:prstGeom>
              <a:noFill/>
              <a:ln w="9525" algn="ctr">
                <a:solidFill>
                  <a:srgbClr val="FF3399"/>
                </a:solidFill>
                <a:miter lim="800000"/>
                <a:headEnd/>
                <a:tailEnd/>
              </a:ln>
              <a:effectLst/>
            </p:spPr>
            <p:txBody>
              <a:bodyPr wrap="none" anchor="ctr"/>
              <a:lstStyle/>
              <a:p>
                <a:endParaRPr lang="en-US" dirty="0"/>
              </a:p>
            </p:txBody>
          </p:sp>
          <p:sp>
            <p:nvSpPr>
              <p:cNvPr id="42" name="Rectangle 80"/>
              <p:cNvSpPr>
                <a:spLocks noChangeArrowheads="1"/>
              </p:cNvSpPr>
              <p:nvPr/>
            </p:nvSpPr>
            <p:spPr bwMode="auto">
              <a:xfrm>
                <a:off x="1968" y="1296"/>
                <a:ext cx="192" cy="192"/>
              </a:xfrm>
              <a:prstGeom prst="rect">
                <a:avLst/>
              </a:prstGeom>
              <a:noFill/>
              <a:ln w="9525" algn="ctr">
                <a:solidFill>
                  <a:srgbClr val="FF3399"/>
                </a:solidFill>
                <a:miter lim="800000"/>
                <a:headEnd/>
                <a:tailEnd/>
              </a:ln>
              <a:effectLst/>
            </p:spPr>
            <p:txBody>
              <a:bodyPr wrap="none" anchor="ctr"/>
              <a:lstStyle/>
              <a:p>
                <a:endParaRPr lang="en-US" dirty="0"/>
              </a:p>
            </p:txBody>
          </p:sp>
          <p:sp>
            <p:nvSpPr>
              <p:cNvPr id="43" name="Rectangle 81"/>
              <p:cNvSpPr>
                <a:spLocks noChangeArrowheads="1"/>
              </p:cNvSpPr>
              <p:nvPr/>
            </p:nvSpPr>
            <p:spPr bwMode="auto">
              <a:xfrm>
                <a:off x="1632" y="1632"/>
                <a:ext cx="192" cy="192"/>
              </a:xfrm>
              <a:prstGeom prst="rect">
                <a:avLst/>
              </a:prstGeom>
              <a:noFill/>
              <a:ln w="9525" algn="ctr">
                <a:solidFill>
                  <a:srgbClr val="FF3399"/>
                </a:solidFill>
                <a:miter lim="800000"/>
                <a:headEnd/>
                <a:tailEnd/>
              </a:ln>
              <a:effectLst/>
            </p:spPr>
            <p:txBody>
              <a:bodyPr wrap="none" anchor="ctr"/>
              <a:lstStyle/>
              <a:p>
                <a:endParaRPr lang="en-US" dirty="0"/>
              </a:p>
            </p:txBody>
          </p:sp>
          <p:sp>
            <p:nvSpPr>
              <p:cNvPr id="44" name="Rectangle 82"/>
              <p:cNvSpPr>
                <a:spLocks noChangeArrowheads="1"/>
              </p:cNvSpPr>
              <p:nvPr/>
            </p:nvSpPr>
            <p:spPr bwMode="auto">
              <a:xfrm>
                <a:off x="1968" y="1632"/>
                <a:ext cx="192" cy="192"/>
              </a:xfrm>
              <a:prstGeom prst="rect">
                <a:avLst/>
              </a:prstGeom>
              <a:noFill/>
              <a:ln w="9525" algn="ctr">
                <a:solidFill>
                  <a:srgbClr val="FF3399"/>
                </a:solidFill>
                <a:miter lim="800000"/>
                <a:headEnd/>
                <a:tailEnd/>
              </a:ln>
              <a:effectLst/>
            </p:spPr>
            <p:txBody>
              <a:bodyPr wrap="none" anchor="ctr"/>
              <a:lstStyle/>
              <a:p>
                <a:endParaRPr lang="en-US" dirty="0"/>
              </a:p>
            </p:txBody>
          </p:sp>
          <p:sp>
            <p:nvSpPr>
              <p:cNvPr id="45" name="Oval 83"/>
              <p:cNvSpPr>
                <a:spLocks noChangeArrowheads="1"/>
              </p:cNvSpPr>
              <p:nvPr/>
            </p:nvSpPr>
            <p:spPr bwMode="auto">
              <a:xfrm>
                <a:off x="1440" y="1200"/>
                <a:ext cx="864" cy="720"/>
              </a:xfrm>
              <a:prstGeom prst="ellipse">
                <a:avLst/>
              </a:prstGeom>
              <a:noFill/>
              <a:ln w="9525" algn="ctr">
                <a:solidFill>
                  <a:srgbClr val="FF3399"/>
                </a:solidFill>
                <a:round/>
                <a:headEnd/>
                <a:tailEnd/>
              </a:ln>
              <a:effectLst/>
            </p:spPr>
            <p:txBody>
              <a:bodyPr wrap="none" anchor="ctr"/>
              <a:lstStyle/>
              <a:p>
                <a:endParaRPr lang="en-US" dirty="0"/>
              </a:p>
            </p:txBody>
          </p:sp>
          <p:sp>
            <p:nvSpPr>
              <p:cNvPr id="46" name="Line 84"/>
              <p:cNvSpPr>
                <a:spLocks noChangeShapeType="1"/>
              </p:cNvSpPr>
              <p:nvPr/>
            </p:nvSpPr>
            <p:spPr bwMode="auto">
              <a:xfrm>
                <a:off x="1728" y="1488"/>
                <a:ext cx="336" cy="144"/>
              </a:xfrm>
              <a:prstGeom prst="line">
                <a:avLst/>
              </a:prstGeom>
              <a:noFill/>
              <a:ln w="9525">
                <a:solidFill>
                  <a:srgbClr val="FF3399"/>
                </a:solidFill>
                <a:round/>
                <a:headEnd/>
                <a:tailEnd/>
              </a:ln>
              <a:effectLst/>
            </p:spPr>
            <p:txBody>
              <a:bodyPr/>
              <a:lstStyle/>
              <a:p>
                <a:endParaRPr lang="en-US" dirty="0"/>
              </a:p>
            </p:txBody>
          </p:sp>
          <p:sp>
            <p:nvSpPr>
              <p:cNvPr id="47" name="Line 85"/>
              <p:cNvSpPr>
                <a:spLocks noChangeShapeType="1"/>
              </p:cNvSpPr>
              <p:nvPr/>
            </p:nvSpPr>
            <p:spPr bwMode="auto">
              <a:xfrm flipV="1">
                <a:off x="1728" y="1488"/>
                <a:ext cx="336" cy="144"/>
              </a:xfrm>
              <a:prstGeom prst="line">
                <a:avLst/>
              </a:prstGeom>
              <a:noFill/>
              <a:ln w="9525">
                <a:solidFill>
                  <a:srgbClr val="FF3399"/>
                </a:solidFill>
                <a:round/>
                <a:headEnd/>
                <a:tailEnd/>
              </a:ln>
              <a:effectLst/>
            </p:spPr>
            <p:txBody>
              <a:bodyPr/>
              <a:lstStyle/>
              <a:p>
                <a:endParaRPr lang="en-US" dirty="0"/>
              </a:p>
            </p:txBody>
          </p:sp>
          <p:sp>
            <p:nvSpPr>
              <p:cNvPr id="48" name="Line 86"/>
              <p:cNvSpPr>
                <a:spLocks noChangeShapeType="1"/>
              </p:cNvSpPr>
              <p:nvPr/>
            </p:nvSpPr>
            <p:spPr bwMode="auto">
              <a:xfrm flipV="1">
                <a:off x="1728" y="1488"/>
                <a:ext cx="0" cy="144"/>
              </a:xfrm>
              <a:prstGeom prst="line">
                <a:avLst/>
              </a:prstGeom>
              <a:noFill/>
              <a:ln w="9525">
                <a:solidFill>
                  <a:srgbClr val="FF3399"/>
                </a:solidFill>
                <a:round/>
                <a:headEnd/>
                <a:tailEnd/>
              </a:ln>
              <a:effectLst/>
            </p:spPr>
            <p:txBody>
              <a:bodyPr/>
              <a:lstStyle/>
              <a:p>
                <a:endParaRPr lang="en-US" dirty="0"/>
              </a:p>
            </p:txBody>
          </p:sp>
          <p:sp>
            <p:nvSpPr>
              <p:cNvPr id="49" name="Line 87"/>
              <p:cNvSpPr>
                <a:spLocks noChangeShapeType="1"/>
              </p:cNvSpPr>
              <p:nvPr/>
            </p:nvSpPr>
            <p:spPr bwMode="auto">
              <a:xfrm>
                <a:off x="2064" y="1488"/>
                <a:ext cx="0" cy="144"/>
              </a:xfrm>
              <a:prstGeom prst="line">
                <a:avLst/>
              </a:prstGeom>
              <a:noFill/>
              <a:ln w="9525">
                <a:solidFill>
                  <a:srgbClr val="FF3399"/>
                </a:solidFill>
                <a:round/>
                <a:headEnd/>
                <a:tailEnd/>
              </a:ln>
              <a:effectLst/>
            </p:spPr>
            <p:txBody>
              <a:bodyPr/>
              <a:lstStyle/>
              <a:p>
                <a:endParaRPr lang="en-US" dirty="0"/>
              </a:p>
            </p:txBody>
          </p:sp>
          <p:sp>
            <p:nvSpPr>
              <p:cNvPr id="50" name="Line 88"/>
              <p:cNvSpPr>
                <a:spLocks noChangeShapeType="1"/>
              </p:cNvSpPr>
              <p:nvPr/>
            </p:nvSpPr>
            <p:spPr bwMode="auto">
              <a:xfrm>
                <a:off x="1824" y="1392"/>
                <a:ext cx="144" cy="0"/>
              </a:xfrm>
              <a:prstGeom prst="line">
                <a:avLst/>
              </a:prstGeom>
              <a:noFill/>
              <a:ln w="9525">
                <a:solidFill>
                  <a:srgbClr val="FF3399"/>
                </a:solidFill>
                <a:round/>
                <a:headEnd/>
                <a:tailEnd/>
              </a:ln>
              <a:effectLst/>
            </p:spPr>
            <p:txBody>
              <a:bodyPr/>
              <a:lstStyle/>
              <a:p>
                <a:endParaRPr lang="en-US" dirty="0"/>
              </a:p>
            </p:txBody>
          </p:sp>
          <p:sp>
            <p:nvSpPr>
              <p:cNvPr id="51" name="Line 89"/>
              <p:cNvSpPr>
                <a:spLocks noChangeShapeType="1"/>
              </p:cNvSpPr>
              <p:nvPr/>
            </p:nvSpPr>
            <p:spPr bwMode="auto">
              <a:xfrm>
                <a:off x="1824" y="1728"/>
                <a:ext cx="144" cy="0"/>
              </a:xfrm>
              <a:prstGeom prst="line">
                <a:avLst/>
              </a:prstGeom>
              <a:noFill/>
              <a:ln w="9525">
                <a:solidFill>
                  <a:srgbClr val="FF3399"/>
                </a:solidFill>
                <a:round/>
                <a:headEnd/>
                <a:tailEnd/>
              </a:ln>
              <a:effectLst/>
            </p:spPr>
            <p:txBody>
              <a:bodyPr/>
              <a:lstStyle/>
              <a:p>
                <a:endParaRPr lang="en-US" dirty="0"/>
              </a:p>
            </p:txBody>
          </p:sp>
        </p:grpSp>
        <p:grpSp>
          <p:nvGrpSpPr>
            <p:cNvPr id="18" name="Group 90"/>
            <p:cNvGrpSpPr>
              <a:grpSpLocks/>
            </p:cNvGrpSpPr>
            <p:nvPr/>
          </p:nvGrpSpPr>
          <p:grpSpPr bwMode="auto">
            <a:xfrm>
              <a:off x="2013" y="1228"/>
              <a:ext cx="111" cy="71"/>
              <a:chOff x="1440" y="1200"/>
              <a:chExt cx="864" cy="720"/>
            </a:xfrm>
          </p:grpSpPr>
          <p:sp>
            <p:nvSpPr>
              <p:cNvPr id="30" name="Rectangle 91"/>
              <p:cNvSpPr>
                <a:spLocks noChangeArrowheads="1"/>
              </p:cNvSpPr>
              <p:nvPr/>
            </p:nvSpPr>
            <p:spPr bwMode="auto">
              <a:xfrm>
                <a:off x="1632" y="1296"/>
                <a:ext cx="192" cy="192"/>
              </a:xfrm>
              <a:prstGeom prst="rect">
                <a:avLst/>
              </a:prstGeom>
              <a:noFill/>
              <a:ln w="9525" algn="ctr">
                <a:solidFill>
                  <a:srgbClr val="FF3399"/>
                </a:solidFill>
                <a:miter lim="800000"/>
                <a:headEnd/>
                <a:tailEnd/>
              </a:ln>
              <a:effectLst/>
            </p:spPr>
            <p:txBody>
              <a:bodyPr wrap="none" anchor="ctr"/>
              <a:lstStyle/>
              <a:p>
                <a:endParaRPr lang="en-US" dirty="0"/>
              </a:p>
            </p:txBody>
          </p:sp>
          <p:sp>
            <p:nvSpPr>
              <p:cNvPr id="31" name="Rectangle 92"/>
              <p:cNvSpPr>
                <a:spLocks noChangeArrowheads="1"/>
              </p:cNvSpPr>
              <p:nvPr/>
            </p:nvSpPr>
            <p:spPr bwMode="auto">
              <a:xfrm>
                <a:off x="1968" y="1296"/>
                <a:ext cx="192" cy="192"/>
              </a:xfrm>
              <a:prstGeom prst="rect">
                <a:avLst/>
              </a:prstGeom>
              <a:noFill/>
              <a:ln w="9525" algn="ctr">
                <a:solidFill>
                  <a:srgbClr val="FF3399"/>
                </a:solidFill>
                <a:miter lim="800000"/>
                <a:headEnd/>
                <a:tailEnd/>
              </a:ln>
              <a:effectLst/>
            </p:spPr>
            <p:txBody>
              <a:bodyPr wrap="none" anchor="ctr"/>
              <a:lstStyle/>
              <a:p>
                <a:endParaRPr lang="en-US" dirty="0"/>
              </a:p>
            </p:txBody>
          </p:sp>
          <p:sp>
            <p:nvSpPr>
              <p:cNvPr id="32" name="Rectangle 93"/>
              <p:cNvSpPr>
                <a:spLocks noChangeArrowheads="1"/>
              </p:cNvSpPr>
              <p:nvPr/>
            </p:nvSpPr>
            <p:spPr bwMode="auto">
              <a:xfrm>
                <a:off x="1632" y="1632"/>
                <a:ext cx="192" cy="192"/>
              </a:xfrm>
              <a:prstGeom prst="rect">
                <a:avLst/>
              </a:prstGeom>
              <a:noFill/>
              <a:ln w="9525" algn="ctr">
                <a:solidFill>
                  <a:srgbClr val="FF3399"/>
                </a:solidFill>
                <a:miter lim="800000"/>
                <a:headEnd/>
                <a:tailEnd/>
              </a:ln>
              <a:effectLst/>
            </p:spPr>
            <p:txBody>
              <a:bodyPr wrap="none" anchor="ctr"/>
              <a:lstStyle/>
              <a:p>
                <a:endParaRPr lang="en-US" dirty="0"/>
              </a:p>
            </p:txBody>
          </p:sp>
          <p:sp>
            <p:nvSpPr>
              <p:cNvPr id="33" name="Rectangle 94"/>
              <p:cNvSpPr>
                <a:spLocks noChangeArrowheads="1"/>
              </p:cNvSpPr>
              <p:nvPr/>
            </p:nvSpPr>
            <p:spPr bwMode="auto">
              <a:xfrm>
                <a:off x="1968" y="1632"/>
                <a:ext cx="192" cy="192"/>
              </a:xfrm>
              <a:prstGeom prst="rect">
                <a:avLst/>
              </a:prstGeom>
              <a:noFill/>
              <a:ln w="9525" algn="ctr">
                <a:solidFill>
                  <a:srgbClr val="FF3399"/>
                </a:solidFill>
                <a:miter lim="800000"/>
                <a:headEnd/>
                <a:tailEnd/>
              </a:ln>
              <a:effectLst/>
            </p:spPr>
            <p:txBody>
              <a:bodyPr wrap="none" anchor="ctr"/>
              <a:lstStyle/>
              <a:p>
                <a:endParaRPr lang="en-US" dirty="0"/>
              </a:p>
            </p:txBody>
          </p:sp>
          <p:sp>
            <p:nvSpPr>
              <p:cNvPr id="34" name="Oval 95"/>
              <p:cNvSpPr>
                <a:spLocks noChangeArrowheads="1"/>
              </p:cNvSpPr>
              <p:nvPr/>
            </p:nvSpPr>
            <p:spPr bwMode="auto">
              <a:xfrm>
                <a:off x="1440" y="1200"/>
                <a:ext cx="864" cy="720"/>
              </a:xfrm>
              <a:prstGeom prst="ellipse">
                <a:avLst/>
              </a:prstGeom>
              <a:noFill/>
              <a:ln w="9525" algn="ctr">
                <a:solidFill>
                  <a:srgbClr val="FF3399"/>
                </a:solidFill>
                <a:round/>
                <a:headEnd/>
                <a:tailEnd/>
              </a:ln>
              <a:effectLst/>
            </p:spPr>
            <p:txBody>
              <a:bodyPr wrap="none" anchor="ctr"/>
              <a:lstStyle/>
              <a:p>
                <a:endParaRPr lang="en-US" dirty="0"/>
              </a:p>
            </p:txBody>
          </p:sp>
          <p:sp>
            <p:nvSpPr>
              <p:cNvPr id="35" name="Line 96"/>
              <p:cNvSpPr>
                <a:spLocks noChangeShapeType="1"/>
              </p:cNvSpPr>
              <p:nvPr/>
            </p:nvSpPr>
            <p:spPr bwMode="auto">
              <a:xfrm>
                <a:off x="1728" y="1488"/>
                <a:ext cx="336" cy="144"/>
              </a:xfrm>
              <a:prstGeom prst="line">
                <a:avLst/>
              </a:prstGeom>
              <a:noFill/>
              <a:ln w="9525">
                <a:solidFill>
                  <a:srgbClr val="FF3399"/>
                </a:solidFill>
                <a:round/>
                <a:headEnd/>
                <a:tailEnd/>
              </a:ln>
              <a:effectLst/>
            </p:spPr>
            <p:txBody>
              <a:bodyPr/>
              <a:lstStyle/>
              <a:p>
                <a:endParaRPr lang="en-US" dirty="0"/>
              </a:p>
            </p:txBody>
          </p:sp>
          <p:sp>
            <p:nvSpPr>
              <p:cNvPr id="36" name="Line 97"/>
              <p:cNvSpPr>
                <a:spLocks noChangeShapeType="1"/>
              </p:cNvSpPr>
              <p:nvPr/>
            </p:nvSpPr>
            <p:spPr bwMode="auto">
              <a:xfrm flipV="1">
                <a:off x="1728" y="1488"/>
                <a:ext cx="336" cy="144"/>
              </a:xfrm>
              <a:prstGeom prst="line">
                <a:avLst/>
              </a:prstGeom>
              <a:noFill/>
              <a:ln w="9525">
                <a:solidFill>
                  <a:srgbClr val="FF3399"/>
                </a:solidFill>
                <a:round/>
                <a:headEnd/>
                <a:tailEnd/>
              </a:ln>
              <a:effectLst/>
            </p:spPr>
            <p:txBody>
              <a:bodyPr/>
              <a:lstStyle/>
              <a:p>
                <a:endParaRPr lang="en-US" dirty="0"/>
              </a:p>
            </p:txBody>
          </p:sp>
          <p:sp>
            <p:nvSpPr>
              <p:cNvPr id="37" name="Line 98"/>
              <p:cNvSpPr>
                <a:spLocks noChangeShapeType="1"/>
              </p:cNvSpPr>
              <p:nvPr/>
            </p:nvSpPr>
            <p:spPr bwMode="auto">
              <a:xfrm flipV="1">
                <a:off x="1728" y="1488"/>
                <a:ext cx="0" cy="144"/>
              </a:xfrm>
              <a:prstGeom prst="line">
                <a:avLst/>
              </a:prstGeom>
              <a:noFill/>
              <a:ln w="9525">
                <a:solidFill>
                  <a:srgbClr val="FF3399"/>
                </a:solidFill>
                <a:round/>
                <a:headEnd/>
                <a:tailEnd/>
              </a:ln>
              <a:effectLst/>
            </p:spPr>
            <p:txBody>
              <a:bodyPr/>
              <a:lstStyle/>
              <a:p>
                <a:endParaRPr lang="en-US" dirty="0"/>
              </a:p>
            </p:txBody>
          </p:sp>
          <p:sp>
            <p:nvSpPr>
              <p:cNvPr id="38" name="Line 99"/>
              <p:cNvSpPr>
                <a:spLocks noChangeShapeType="1"/>
              </p:cNvSpPr>
              <p:nvPr/>
            </p:nvSpPr>
            <p:spPr bwMode="auto">
              <a:xfrm>
                <a:off x="2064" y="1488"/>
                <a:ext cx="0" cy="144"/>
              </a:xfrm>
              <a:prstGeom prst="line">
                <a:avLst/>
              </a:prstGeom>
              <a:noFill/>
              <a:ln w="9525">
                <a:solidFill>
                  <a:srgbClr val="FF3399"/>
                </a:solidFill>
                <a:round/>
                <a:headEnd/>
                <a:tailEnd/>
              </a:ln>
              <a:effectLst/>
            </p:spPr>
            <p:txBody>
              <a:bodyPr/>
              <a:lstStyle/>
              <a:p>
                <a:endParaRPr lang="en-US" dirty="0"/>
              </a:p>
            </p:txBody>
          </p:sp>
          <p:sp>
            <p:nvSpPr>
              <p:cNvPr id="39" name="Line 100"/>
              <p:cNvSpPr>
                <a:spLocks noChangeShapeType="1"/>
              </p:cNvSpPr>
              <p:nvPr/>
            </p:nvSpPr>
            <p:spPr bwMode="auto">
              <a:xfrm>
                <a:off x="1824" y="1392"/>
                <a:ext cx="144" cy="0"/>
              </a:xfrm>
              <a:prstGeom prst="line">
                <a:avLst/>
              </a:prstGeom>
              <a:noFill/>
              <a:ln w="9525">
                <a:solidFill>
                  <a:srgbClr val="FF3399"/>
                </a:solidFill>
                <a:round/>
                <a:headEnd/>
                <a:tailEnd/>
              </a:ln>
              <a:effectLst/>
            </p:spPr>
            <p:txBody>
              <a:bodyPr/>
              <a:lstStyle/>
              <a:p>
                <a:endParaRPr lang="en-US" dirty="0"/>
              </a:p>
            </p:txBody>
          </p:sp>
          <p:sp>
            <p:nvSpPr>
              <p:cNvPr id="40" name="Line 101"/>
              <p:cNvSpPr>
                <a:spLocks noChangeShapeType="1"/>
              </p:cNvSpPr>
              <p:nvPr/>
            </p:nvSpPr>
            <p:spPr bwMode="auto">
              <a:xfrm>
                <a:off x="1824" y="1728"/>
                <a:ext cx="144" cy="0"/>
              </a:xfrm>
              <a:prstGeom prst="line">
                <a:avLst/>
              </a:prstGeom>
              <a:noFill/>
              <a:ln w="9525">
                <a:solidFill>
                  <a:srgbClr val="FF3399"/>
                </a:solidFill>
                <a:round/>
                <a:headEnd/>
                <a:tailEnd/>
              </a:ln>
              <a:effectLst/>
            </p:spPr>
            <p:txBody>
              <a:bodyPr/>
              <a:lstStyle/>
              <a:p>
                <a:endParaRPr lang="en-US" dirty="0"/>
              </a:p>
            </p:txBody>
          </p:sp>
        </p:grpSp>
        <p:sp>
          <p:nvSpPr>
            <p:cNvPr id="19" name="Rectangle 102"/>
            <p:cNvSpPr>
              <a:spLocks noChangeArrowheads="1"/>
            </p:cNvSpPr>
            <p:nvPr/>
          </p:nvSpPr>
          <p:spPr bwMode="auto">
            <a:xfrm>
              <a:off x="1891" y="1193"/>
              <a:ext cx="24" cy="165"/>
            </a:xfrm>
            <a:prstGeom prst="rect">
              <a:avLst/>
            </a:prstGeom>
            <a:solidFill>
              <a:srgbClr val="FF3399"/>
            </a:solidFill>
            <a:ln w="9525" algn="ctr">
              <a:solidFill>
                <a:srgbClr val="FF3399"/>
              </a:solidFill>
              <a:miter lim="800000"/>
              <a:headEnd/>
              <a:tailEnd/>
            </a:ln>
            <a:effectLst/>
          </p:spPr>
          <p:txBody>
            <a:bodyPr wrap="none" anchor="ctr"/>
            <a:lstStyle/>
            <a:p>
              <a:endParaRPr lang="en-US" dirty="0"/>
            </a:p>
          </p:txBody>
        </p:sp>
        <p:sp>
          <p:nvSpPr>
            <p:cNvPr id="20" name="Line 103"/>
            <p:cNvSpPr>
              <a:spLocks noChangeShapeType="1"/>
            </p:cNvSpPr>
            <p:nvPr/>
          </p:nvSpPr>
          <p:spPr bwMode="auto">
            <a:xfrm>
              <a:off x="1817" y="1181"/>
              <a:ext cx="74" cy="59"/>
            </a:xfrm>
            <a:prstGeom prst="line">
              <a:avLst/>
            </a:prstGeom>
            <a:noFill/>
            <a:ln w="28575">
              <a:solidFill>
                <a:srgbClr val="FF3399"/>
              </a:solidFill>
              <a:round/>
              <a:headEnd/>
              <a:tailEnd/>
            </a:ln>
            <a:effectLst/>
          </p:spPr>
          <p:txBody>
            <a:bodyPr wrap="none" anchor="ctr"/>
            <a:lstStyle/>
            <a:p>
              <a:endParaRPr lang="en-US" dirty="0"/>
            </a:p>
          </p:txBody>
        </p:sp>
        <p:sp>
          <p:nvSpPr>
            <p:cNvPr id="21" name="Line 104"/>
            <p:cNvSpPr>
              <a:spLocks noChangeShapeType="1"/>
            </p:cNvSpPr>
            <p:nvPr/>
          </p:nvSpPr>
          <p:spPr bwMode="auto">
            <a:xfrm>
              <a:off x="1792" y="1263"/>
              <a:ext cx="99" cy="0"/>
            </a:xfrm>
            <a:prstGeom prst="line">
              <a:avLst/>
            </a:prstGeom>
            <a:noFill/>
            <a:ln w="28575">
              <a:solidFill>
                <a:srgbClr val="FF3399"/>
              </a:solidFill>
              <a:round/>
              <a:headEnd/>
              <a:tailEnd/>
            </a:ln>
            <a:effectLst/>
          </p:spPr>
          <p:txBody>
            <a:bodyPr wrap="none" anchor="ctr"/>
            <a:lstStyle/>
            <a:p>
              <a:endParaRPr lang="en-US" dirty="0"/>
            </a:p>
          </p:txBody>
        </p:sp>
        <p:sp>
          <p:nvSpPr>
            <p:cNvPr id="22" name="Line 105"/>
            <p:cNvSpPr>
              <a:spLocks noChangeShapeType="1"/>
            </p:cNvSpPr>
            <p:nvPr/>
          </p:nvSpPr>
          <p:spPr bwMode="auto">
            <a:xfrm flipV="1">
              <a:off x="1817" y="1287"/>
              <a:ext cx="74" cy="71"/>
            </a:xfrm>
            <a:prstGeom prst="line">
              <a:avLst/>
            </a:prstGeom>
            <a:noFill/>
            <a:ln w="28575">
              <a:solidFill>
                <a:srgbClr val="FF3399"/>
              </a:solidFill>
              <a:round/>
              <a:headEnd/>
              <a:tailEnd/>
            </a:ln>
            <a:effectLst/>
          </p:spPr>
          <p:txBody>
            <a:bodyPr wrap="none" anchor="ctr"/>
            <a:lstStyle/>
            <a:p>
              <a:endParaRPr lang="en-US" dirty="0"/>
            </a:p>
          </p:txBody>
        </p:sp>
        <p:sp>
          <p:nvSpPr>
            <p:cNvPr id="23" name="Line 106"/>
            <p:cNvSpPr>
              <a:spLocks noChangeShapeType="1"/>
            </p:cNvSpPr>
            <p:nvPr/>
          </p:nvSpPr>
          <p:spPr bwMode="auto">
            <a:xfrm flipH="1">
              <a:off x="1915" y="1181"/>
              <a:ext cx="62" cy="59"/>
            </a:xfrm>
            <a:prstGeom prst="line">
              <a:avLst/>
            </a:prstGeom>
            <a:noFill/>
            <a:ln w="28575">
              <a:solidFill>
                <a:srgbClr val="FF3399"/>
              </a:solidFill>
              <a:round/>
              <a:headEnd/>
              <a:tailEnd/>
            </a:ln>
            <a:effectLst/>
          </p:spPr>
          <p:txBody>
            <a:bodyPr wrap="none" anchor="ctr"/>
            <a:lstStyle/>
            <a:p>
              <a:endParaRPr lang="en-US" dirty="0"/>
            </a:p>
          </p:txBody>
        </p:sp>
        <p:sp>
          <p:nvSpPr>
            <p:cNvPr id="24" name="Line 107"/>
            <p:cNvSpPr>
              <a:spLocks noChangeShapeType="1"/>
            </p:cNvSpPr>
            <p:nvPr/>
          </p:nvSpPr>
          <p:spPr bwMode="auto">
            <a:xfrm flipH="1">
              <a:off x="1915" y="1263"/>
              <a:ext cx="98" cy="0"/>
            </a:xfrm>
            <a:prstGeom prst="line">
              <a:avLst/>
            </a:prstGeom>
            <a:noFill/>
            <a:ln w="28575">
              <a:solidFill>
                <a:srgbClr val="FF3399"/>
              </a:solidFill>
              <a:round/>
              <a:headEnd/>
              <a:tailEnd/>
            </a:ln>
            <a:effectLst/>
          </p:spPr>
          <p:txBody>
            <a:bodyPr wrap="none" anchor="ctr"/>
            <a:lstStyle/>
            <a:p>
              <a:endParaRPr lang="en-US" dirty="0"/>
            </a:p>
          </p:txBody>
        </p:sp>
        <p:sp>
          <p:nvSpPr>
            <p:cNvPr id="25" name="Line 108"/>
            <p:cNvSpPr>
              <a:spLocks noChangeShapeType="1"/>
            </p:cNvSpPr>
            <p:nvPr/>
          </p:nvSpPr>
          <p:spPr bwMode="auto">
            <a:xfrm flipH="1" flipV="1">
              <a:off x="1915" y="1287"/>
              <a:ext cx="62" cy="59"/>
            </a:xfrm>
            <a:prstGeom prst="line">
              <a:avLst/>
            </a:prstGeom>
            <a:noFill/>
            <a:ln w="28575">
              <a:solidFill>
                <a:srgbClr val="FF3399"/>
              </a:solidFill>
              <a:round/>
              <a:headEnd/>
              <a:tailEnd/>
            </a:ln>
            <a:effectLst/>
          </p:spPr>
          <p:txBody>
            <a:bodyPr wrap="none" anchor="ctr"/>
            <a:lstStyle/>
            <a:p>
              <a:endParaRPr lang="en-US" dirty="0"/>
            </a:p>
          </p:txBody>
        </p:sp>
        <p:sp>
          <p:nvSpPr>
            <p:cNvPr id="26" name="Line 109"/>
            <p:cNvSpPr>
              <a:spLocks noChangeShapeType="1"/>
            </p:cNvSpPr>
            <p:nvPr/>
          </p:nvSpPr>
          <p:spPr bwMode="auto">
            <a:xfrm flipV="1">
              <a:off x="1903" y="1358"/>
              <a:ext cx="0" cy="35"/>
            </a:xfrm>
            <a:prstGeom prst="line">
              <a:avLst/>
            </a:prstGeom>
            <a:noFill/>
            <a:ln w="28575">
              <a:solidFill>
                <a:srgbClr val="FF3399"/>
              </a:solidFill>
              <a:round/>
              <a:headEnd/>
              <a:tailEnd/>
            </a:ln>
            <a:effectLst/>
          </p:spPr>
          <p:txBody>
            <a:bodyPr wrap="none" anchor="ctr"/>
            <a:lstStyle/>
            <a:p>
              <a:endParaRPr lang="en-US" dirty="0"/>
            </a:p>
          </p:txBody>
        </p:sp>
        <p:sp>
          <p:nvSpPr>
            <p:cNvPr id="27" name="Line 110"/>
            <p:cNvSpPr>
              <a:spLocks noChangeShapeType="1"/>
            </p:cNvSpPr>
            <p:nvPr/>
          </p:nvSpPr>
          <p:spPr bwMode="auto">
            <a:xfrm>
              <a:off x="1903" y="1146"/>
              <a:ext cx="0" cy="47"/>
            </a:xfrm>
            <a:prstGeom prst="line">
              <a:avLst/>
            </a:prstGeom>
            <a:noFill/>
            <a:ln w="28575">
              <a:solidFill>
                <a:srgbClr val="FF3399"/>
              </a:solidFill>
              <a:round/>
              <a:headEnd/>
              <a:tailEnd/>
            </a:ln>
            <a:effectLst/>
          </p:spPr>
          <p:txBody>
            <a:bodyPr wrap="none" anchor="ctr"/>
            <a:lstStyle/>
            <a:p>
              <a:endParaRPr lang="en-US" dirty="0"/>
            </a:p>
          </p:txBody>
        </p:sp>
        <p:sp>
          <p:nvSpPr>
            <p:cNvPr id="28" name="WordArt 111"/>
            <p:cNvSpPr>
              <a:spLocks noChangeArrowheads="1" noChangeShapeType="1" noTextEdit="1"/>
            </p:cNvSpPr>
            <p:nvPr/>
          </p:nvSpPr>
          <p:spPr bwMode="auto">
            <a:xfrm>
              <a:off x="1584" y="1008"/>
              <a:ext cx="624" cy="533"/>
            </a:xfrm>
            <a:prstGeom prst="rect">
              <a:avLst/>
            </a:prstGeom>
          </p:spPr>
          <p:txBody>
            <a:bodyPr spcFirstLastPara="1" wrap="none" fromWordArt="1">
              <a:prstTxWarp prst="textArchUp">
                <a:avLst>
                  <a:gd name="adj" fmla="val 9381227"/>
                </a:avLst>
              </a:prstTxWarp>
            </a:bodyPr>
            <a:lstStyle/>
            <a:p>
              <a:pPr algn="ctr"/>
              <a:r>
                <a:rPr lang="en-US" sz="2800" kern="10" dirty="0">
                  <a:ln w="9525">
                    <a:solidFill>
                      <a:srgbClr val="000000"/>
                    </a:solidFill>
                    <a:round/>
                    <a:headEnd/>
                    <a:tailEnd/>
                  </a:ln>
                  <a:solidFill>
                    <a:srgbClr val="0000FF"/>
                  </a:solidFill>
                  <a:latin typeface="Garamond"/>
                </a:rPr>
                <a:t>Network Based Computing</a:t>
              </a:r>
            </a:p>
          </p:txBody>
        </p:sp>
        <p:sp>
          <p:nvSpPr>
            <p:cNvPr id="29" name="WordArt 112"/>
            <p:cNvSpPr>
              <a:spLocks noChangeArrowheads="1" noChangeShapeType="1" noTextEdit="1"/>
            </p:cNvSpPr>
            <p:nvPr/>
          </p:nvSpPr>
          <p:spPr bwMode="auto">
            <a:xfrm>
              <a:off x="1668" y="1475"/>
              <a:ext cx="444" cy="109"/>
            </a:xfrm>
            <a:prstGeom prst="rect">
              <a:avLst/>
            </a:prstGeom>
          </p:spPr>
          <p:txBody>
            <a:bodyPr wrap="none" fromWordArt="1">
              <a:prstTxWarp prst="textPlain">
                <a:avLst>
                  <a:gd name="adj" fmla="val 50000"/>
                </a:avLst>
              </a:prstTxWarp>
            </a:bodyPr>
            <a:lstStyle/>
            <a:p>
              <a:pPr algn="ctr"/>
              <a:r>
                <a:rPr lang="en-US" sz="3600" kern="10" dirty="0">
                  <a:ln w="9525">
                    <a:solidFill>
                      <a:schemeClr val="tx1"/>
                    </a:solidFill>
                    <a:round/>
                    <a:headEnd/>
                    <a:tailEnd/>
                  </a:ln>
                  <a:solidFill>
                    <a:srgbClr val="0000FF"/>
                  </a:solidFill>
                  <a:effectLst>
                    <a:outerShdw dist="45791" dir="2021404" algn="ctr" rotWithShape="0">
                      <a:srgbClr val="B2B2B2">
                        <a:alpha val="80000"/>
                      </a:srgbClr>
                    </a:outerShdw>
                  </a:effectLst>
                  <a:latin typeface="Garamond"/>
                </a:rPr>
                <a:t>Laboratory</a:t>
              </a:r>
            </a:p>
          </p:txBody>
        </p:sp>
      </p:grpSp>
      <p:sp>
        <p:nvSpPr>
          <p:cNvPr id="5" name="矩形 4"/>
          <p:cNvSpPr/>
          <p:nvPr/>
        </p:nvSpPr>
        <p:spPr>
          <a:xfrm>
            <a:off x="2269291" y="2513686"/>
            <a:ext cx="4572000" cy="646331"/>
          </a:xfrm>
          <a:prstGeom prst="rect">
            <a:avLst/>
          </a:prstGeom>
        </p:spPr>
        <p:txBody>
          <a:bodyPr>
            <a:spAutoFit/>
          </a:bodyPr>
          <a:lstStyle/>
          <a:p>
            <a:pPr algn="ctr">
              <a:buFontTx/>
              <a:buNone/>
            </a:pPr>
            <a:r>
              <a:rPr lang="en-US" altLang="zh-CN" sz="1800" b="0" dirty="0">
                <a:latin typeface="Calibri"/>
                <a:ea typeface="宋体" pitchFamily="2" charset="-122"/>
                <a:cs typeface="Calibri"/>
              </a:rPr>
              <a:t>Network-Based Computing Laboratory</a:t>
            </a:r>
          </a:p>
          <a:p>
            <a:pPr algn="ctr">
              <a:buFontTx/>
              <a:buNone/>
            </a:pPr>
            <a:r>
              <a:rPr lang="en-US" altLang="zh-CN" sz="1800" b="0" dirty="0">
                <a:solidFill>
                  <a:schemeClr val="hlink"/>
                </a:solidFill>
                <a:latin typeface="Calibri"/>
                <a:ea typeface="宋体" pitchFamily="2" charset="-122"/>
                <a:cs typeface="Calibri"/>
                <a:hlinkClick r:id="rId3"/>
              </a:rPr>
              <a:t>http://nowlab.cse.ohio-state.edu</a:t>
            </a:r>
            <a:r>
              <a:rPr lang="en-US" altLang="zh-CN" sz="1800" b="0" dirty="0">
                <a:solidFill>
                  <a:schemeClr val="hlink"/>
                </a:solidFill>
                <a:ea typeface="宋体" pitchFamily="2" charset="-122"/>
                <a:hlinkClick r:id="rId3"/>
              </a:rPr>
              <a:t>/</a:t>
            </a:r>
            <a:endParaRPr lang="en-US" altLang="zh-CN" sz="1800" b="0" dirty="0">
              <a:solidFill>
                <a:schemeClr val="hlink"/>
              </a:solidFill>
              <a:ea typeface="宋体" pitchFamily="2" charset="-122"/>
            </a:endParaRPr>
          </a:p>
        </p:txBody>
      </p:sp>
      <p:sp>
        <p:nvSpPr>
          <p:cNvPr id="121" name="Rectangle 3"/>
          <p:cNvSpPr txBox="1">
            <a:spLocks noChangeArrowheads="1"/>
          </p:cNvSpPr>
          <p:nvPr/>
        </p:nvSpPr>
        <p:spPr>
          <a:xfrm>
            <a:off x="743989" y="638714"/>
            <a:ext cx="7772400" cy="411480"/>
          </a:xfrm>
          <a:prstGeom prst="rect">
            <a:avLst/>
          </a:prstGeom>
        </p:spPr>
        <p:txBody>
          <a:bodyPr lIns="68580" tIns="34290" rIns="68580" bIns="34290" anchor="t"/>
          <a:lstStyle>
            <a:lvl1pPr marL="342900" indent="-342900" algn="l" rtl="0" eaLnBrk="0" fontAlgn="base" hangingPunct="0">
              <a:lnSpc>
                <a:spcPct val="120000"/>
              </a:lnSpc>
              <a:spcBef>
                <a:spcPct val="20000"/>
              </a:spcBef>
              <a:spcAft>
                <a:spcPct val="0"/>
              </a:spcAft>
              <a:buChar char="•"/>
              <a:defRPr kumimoji="1" lang="en-US" sz="2400" dirty="0" smtClean="0">
                <a:solidFill>
                  <a:schemeClr val="tx1"/>
                </a:solidFill>
                <a:latin typeface="Calibri" pitchFamily="34" charset="0"/>
                <a:ea typeface="+mn-ea"/>
                <a:cs typeface="Calibri" pitchFamily="34" charset="0"/>
              </a:defRPr>
            </a:lvl1pPr>
            <a:lvl2pPr marL="742950" indent="-285750" algn="l" rtl="0" eaLnBrk="0" fontAlgn="base" hangingPunct="0">
              <a:lnSpc>
                <a:spcPct val="120000"/>
              </a:lnSpc>
              <a:spcBef>
                <a:spcPct val="20000"/>
              </a:spcBef>
              <a:spcAft>
                <a:spcPct val="0"/>
              </a:spcAft>
              <a:buChar char="–"/>
              <a:defRPr kumimoji="1" sz="2000">
                <a:solidFill>
                  <a:schemeClr val="tx1"/>
                </a:solidFill>
                <a:latin typeface="Calibri" pitchFamily="34" charset="0"/>
                <a:cs typeface="Calibri" pitchFamily="34" charset="0"/>
              </a:defRPr>
            </a:lvl2pPr>
            <a:lvl3pPr marL="1143000" indent="-228600" algn="l" rtl="0" eaLnBrk="0" fontAlgn="base" hangingPunct="0">
              <a:lnSpc>
                <a:spcPct val="120000"/>
              </a:lnSpc>
              <a:spcBef>
                <a:spcPct val="20000"/>
              </a:spcBef>
              <a:spcAft>
                <a:spcPct val="0"/>
              </a:spcAft>
              <a:buChar char="•"/>
              <a:defRPr kumimoji="1" sz="1800">
                <a:solidFill>
                  <a:schemeClr val="tx1"/>
                </a:solidFill>
                <a:latin typeface="Calibri" pitchFamily="34" charset="0"/>
                <a:cs typeface="Calibri" pitchFamily="34" charset="0"/>
              </a:defRPr>
            </a:lvl3pPr>
            <a:lvl4pPr marL="1600200" indent="-228600" algn="l" rtl="0" eaLnBrk="0" fontAlgn="base" hangingPunct="0">
              <a:lnSpc>
                <a:spcPct val="120000"/>
              </a:lnSpc>
              <a:spcBef>
                <a:spcPct val="20000"/>
              </a:spcBef>
              <a:spcAft>
                <a:spcPct val="0"/>
              </a:spcAft>
              <a:buChar char="–"/>
              <a:defRPr kumimoji="1" sz="1800">
                <a:solidFill>
                  <a:schemeClr val="tx1"/>
                </a:solidFill>
                <a:latin typeface="Calibri" pitchFamily="34" charset="0"/>
                <a:cs typeface="Calibri" pitchFamily="34" charset="0"/>
              </a:defRPr>
            </a:lvl4pPr>
            <a:lvl5pPr marL="2057400" indent="-228600" algn="l" rtl="0" eaLnBrk="0" fontAlgn="base" hangingPunct="0">
              <a:lnSpc>
                <a:spcPct val="120000"/>
              </a:lnSpc>
              <a:spcBef>
                <a:spcPct val="20000"/>
              </a:spcBef>
              <a:spcAft>
                <a:spcPct val="0"/>
              </a:spcAft>
              <a:buChar char="•"/>
              <a:defRPr kumimoji="1" sz="1800">
                <a:solidFill>
                  <a:schemeClr val="tx1"/>
                </a:solidFill>
                <a:latin typeface="Calibri" pitchFamily="34" charset="0"/>
                <a:cs typeface="Calibri" pitchFamily="34" charset="0"/>
              </a:defRPr>
            </a:lvl5pPr>
            <a:lvl6pPr marL="2514600" indent="-228600" algn="l" rtl="0" eaLnBrk="0" fontAlgn="base" hangingPunct="0">
              <a:spcBef>
                <a:spcPct val="20000"/>
              </a:spcBef>
              <a:spcAft>
                <a:spcPct val="0"/>
              </a:spcAft>
              <a:buChar char="•"/>
              <a:defRPr kumimoji="1" sz="1600">
                <a:solidFill>
                  <a:schemeClr val="tx1"/>
                </a:solidFill>
                <a:latin typeface="+mn-lt"/>
              </a:defRPr>
            </a:lvl6pPr>
            <a:lvl7pPr marL="2971800" indent="-228600" algn="l" rtl="0" eaLnBrk="0" fontAlgn="base" hangingPunct="0">
              <a:spcBef>
                <a:spcPct val="20000"/>
              </a:spcBef>
              <a:spcAft>
                <a:spcPct val="0"/>
              </a:spcAft>
              <a:buChar char="•"/>
              <a:defRPr kumimoji="1" sz="1600">
                <a:solidFill>
                  <a:schemeClr val="tx1"/>
                </a:solidFill>
                <a:latin typeface="+mn-lt"/>
              </a:defRPr>
            </a:lvl7pPr>
            <a:lvl8pPr marL="3429000" indent="-228600" algn="l" rtl="0" eaLnBrk="0" fontAlgn="base" hangingPunct="0">
              <a:spcBef>
                <a:spcPct val="20000"/>
              </a:spcBef>
              <a:spcAft>
                <a:spcPct val="0"/>
              </a:spcAft>
              <a:buChar char="•"/>
              <a:defRPr kumimoji="1" sz="1600">
                <a:solidFill>
                  <a:schemeClr val="tx1"/>
                </a:solidFill>
                <a:latin typeface="+mn-lt"/>
              </a:defRPr>
            </a:lvl8pPr>
            <a:lvl9pPr marL="3886200" indent="-228600" algn="l" rtl="0" eaLnBrk="0" fontAlgn="base" hangingPunct="0">
              <a:spcBef>
                <a:spcPct val="20000"/>
              </a:spcBef>
              <a:spcAft>
                <a:spcPct val="0"/>
              </a:spcAft>
              <a:buChar char="•"/>
              <a:defRPr kumimoji="1" sz="1600">
                <a:solidFill>
                  <a:schemeClr val="tx1"/>
                </a:solidFill>
                <a:latin typeface="+mn-lt"/>
              </a:defRPr>
            </a:lvl9pPr>
          </a:lstStyle>
          <a:p>
            <a:pPr algn="ctr">
              <a:buNone/>
            </a:pPr>
            <a:r>
              <a:rPr lang="en-US" sz="1575" dirty="0">
                <a:latin typeface="Calibri"/>
                <a:cs typeface="Calibri"/>
                <a:hlinkClick r:id="rId4"/>
              </a:rPr>
              <a:t>panda</a:t>
            </a:r>
            <a:r>
              <a:rPr lang="en-US" altLang="zh-CN" sz="1575" dirty="0">
                <a:latin typeface="Calibri"/>
                <a:ea typeface="宋体"/>
                <a:cs typeface="Calibri"/>
                <a:hlinkClick r:id="rId4"/>
              </a:rPr>
              <a:t>@cse.ohio-state.edu</a:t>
            </a:r>
            <a:r>
              <a:rPr lang="en-US" altLang="zh-CN" sz="1575" dirty="0">
                <a:latin typeface="Calibri"/>
                <a:ea typeface="宋体"/>
                <a:cs typeface="Calibri"/>
              </a:rPr>
              <a:t> </a:t>
            </a:r>
            <a:endParaRPr lang="en-US" altLang="zh-CN" sz="1600" dirty="0">
              <a:ea typeface="宋体" pitchFamily="2" charset="-122"/>
            </a:endParaRPr>
          </a:p>
        </p:txBody>
      </p:sp>
      <p:grpSp>
        <p:nvGrpSpPr>
          <p:cNvPr id="6" name="Group 5"/>
          <p:cNvGrpSpPr/>
          <p:nvPr/>
        </p:nvGrpSpPr>
        <p:grpSpPr>
          <a:xfrm>
            <a:off x="232229" y="3570518"/>
            <a:ext cx="2836089" cy="1215897"/>
            <a:chOff x="19167" y="3097058"/>
            <a:chExt cx="4682259" cy="1786638"/>
          </a:xfrm>
        </p:grpSpPr>
        <p:sp>
          <p:nvSpPr>
            <p:cNvPr id="122" name="Rectangle 114"/>
            <p:cNvSpPr>
              <a:spLocks noChangeArrowheads="1"/>
            </p:cNvSpPr>
            <p:nvPr/>
          </p:nvSpPr>
          <p:spPr bwMode="auto">
            <a:xfrm>
              <a:off x="19167" y="4250551"/>
              <a:ext cx="4682259" cy="633145"/>
            </a:xfrm>
            <a:prstGeom prst="rect">
              <a:avLst/>
            </a:prstGeom>
            <a:noFill/>
            <a:ln w="9525">
              <a:noFill/>
              <a:miter lim="800000"/>
              <a:headEnd/>
              <a:tailEnd/>
            </a:ln>
            <a:effectLst/>
          </p:spPr>
          <p:txBody>
            <a:bodyPr wrap="square">
              <a:spAutoFit/>
            </a:bodyPr>
            <a:lstStyle/>
            <a:p>
              <a:pPr algn="ctr"/>
              <a:r>
                <a:rPr lang="en-US" altLang="zh-CN" sz="1100" b="0" dirty="0">
                  <a:latin typeface="Calibri"/>
                  <a:ea typeface="宋体" pitchFamily="2" charset="-122"/>
                  <a:cs typeface="Calibri"/>
                </a:rPr>
                <a:t>The High-Performance MPI/PGAS Project</a:t>
              </a:r>
            </a:p>
            <a:p>
              <a:pPr algn="ctr"/>
              <a:r>
                <a:rPr lang="en-US" altLang="zh-CN" sz="1100" b="0" u="sng" dirty="0">
                  <a:solidFill>
                    <a:schemeClr val="hlink"/>
                  </a:solidFill>
                  <a:latin typeface="Calibri"/>
                  <a:ea typeface="宋体" pitchFamily="2" charset="-122"/>
                  <a:cs typeface="Calibri"/>
                </a:rPr>
                <a:t>http://mvapich.cse.ohio-state.edu/</a:t>
              </a:r>
              <a:endParaRPr lang="zh-CN" altLang="en-US" sz="1100" b="0" u="sng">
                <a:solidFill>
                  <a:schemeClr val="hlink"/>
                </a:solidFill>
                <a:latin typeface="Calibri"/>
                <a:ea typeface="宋体" pitchFamily="2" charset="-122"/>
                <a:cs typeface="Calibri"/>
              </a:endParaRPr>
            </a:p>
          </p:txBody>
        </p:sp>
        <p:pic>
          <p:nvPicPr>
            <p:cNvPr id="120" name="Picture 1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6817" y="3097058"/>
              <a:ext cx="2880119" cy="1020802"/>
            </a:xfrm>
            <a:prstGeom prst="rect">
              <a:avLst/>
            </a:prstGeom>
          </p:spPr>
        </p:pic>
      </p:grpSp>
      <p:grpSp>
        <p:nvGrpSpPr>
          <p:cNvPr id="7" name="Group 6"/>
          <p:cNvGrpSpPr/>
          <p:nvPr/>
        </p:nvGrpSpPr>
        <p:grpSpPr>
          <a:xfrm>
            <a:off x="6017833" y="3461114"/>
            <a:ext cx="2836089" cy="1348711"/>
            <a:chOff x="5154404" y="876229"/>
            <a:chExt cx="4682259" cy="1981795"/>
          </a:xfrm>
        </p:grpSpPr>
        <p:sp>
          <p:nvSpPr>
            <p:cNvPr id="123" name="Rectangle 114"/>
            <p:cNvSpPr>
              <a:spLocks noChangeArrowheads="1"/>
            </p:cNvSpPr>
            <p:nvPr/>
          </p:nvSpPr>
          <p:spPr bwMode="auto">
            <a:xfrm>
              <a:off x="5154404" y="2224879"/>
              <a:ext cx="4682259" cy="633145"/>
            </a:xfrm>
            <a:prstGeom prst="rect">
              <a:avLst/>
            </a:prstGeom>
            <a:noFill/>
            <a:ln w="9525">
              <a:noFill/>
              <a:miter lim="800000"/>
              <a:headEnd/>
              <a:tailEnd/>
            </a:ln>
            <a:effectLst/>
          </p:spPr>
          <p:txBody>
            <a:bodyPr wrap="square">
              <a:spAutoFit/>
            </a:bodyPr>
            <a:lstStyle/>
            <a:p>
              <a:pPr algn="ctr"/>
              <a:r>
                <a:rPr lang="en-US" altLang="zh-CN" sz="1100" b="0" dirty="0">
                  <a:latin typeface="Calibri"/>
                  <a:ea typeface="宋体" pitchFamily="2" charset="-122"/>
                  <a:cs typeface="Calibri"/>
                </a:rPr>
                <a:t>The High-Performance Deep Learning Project</a:t>
              </a:r>
            </a:p>
            <a:p>
              <a:pPr algn="ctr"/>
              <a:r>
                <a:rPr lang="en-US" altLang="zh-CN" sz="1100" b="0" u="sng" dirty="0">
                  <a:solidFill>
                    <a:schemeClr val="hlink"/>
                  </a:solidFill>
                  <a:latin typeface="Calibri"/>
                  <a:ea typeface="宋体" pitchFamily="2" charset="-122"/>
                  <a:cs typeface="Calibri"/>
                </a:rPr>
                <a:t>http://hidl.cse.ohio-state.edu/</a:t>
              </a:r>
              <a:endParaRPr lang="zh-CN" altLang="en-US" sz="1100" b="0" u="sng">
                <a:solidFill>
                  <a:schemeClr val="hlink"/>
                </a:solidFill>
                <a:latin typeface="Calibri"/>
                <a:ea typeface="宋体" pitchFamily="2" charset="-122"/>
                <a:cs typeface="Calibri"/>
              </a:endParaRP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27704" y="876229"/>
              <a:ext cx="2093162" cy="1345288"/>
            </a:xfrm>
            <a:prstGeom prst="rect">
              <a:avLst/>
            </a:prstGeom>
          </p:spPr>
        </p:pic>
      </p:grpSp>
      <p:grpSp>
        <p:nvGrpSpPr>
          <p:cNvPr id="3" name="Group 2"/>
          <p:cNvGrpSpPr/>
          <p:nvPr/>
        </p:nvGrpSpPr>
        <p:grpSpPr>
          <a:xfrm>
            <a:off x="3081631" y="3562925"/>
            <a:ext cx="2836089" cy="1246558"/>
            <a:chOff x="4614142" y="3202904"/>
            <a:chExt cx="4682259" cy="1831694"/>
          </a:xfrm>
        </p:grpSpPr>
        <p:pic>
          <p:nvPicPr>
            <p:cNvPr id="118" name="图片 117"/>
            <p:cNvPicPr>
              <a:picLocks noChangeAspect="1"/>
            </p:cNvPicPr>
            <p:nvPr/>
          </p:nvPicPr>
          <p:blipFill>
            <a:blip r:embed="rId7" cstate="print"/>
            <a:stretch>
              <a:fillRect/>
            </a:stretch>
          </p:blipFill>
          <p:spPr>
            <a:xfrm>
              <a:off x="5711359" y="3202904"/>
              <a:ext cx="2444337" cy="1167193"/>
            </a:xfrm>
            <a:prstGeom prst="rect">
              <a:avLst/>
            </a:prstGeom>
          </p:spPr>
        </p:pic>
        <p:sp>
          <p:nvSpPr>
            <p:cNvPr id="125" name="Rectangle 114"/>
            <p:cNvSpPr>
              <a:spLocks noChangeArrowheads="1"/>
            </p:cNvSpPr>
            <p:nvPr/>
          </p:nvSpPr>
          <p:spPr bwMode="auto">
            <a:xfrm>
              <a:off x="4614142" y="4401452"/>
              <a:ext cx="4682259" cy="633146"/>
            </a:xfrm>
            <a:prstGeom prst="rect">
              <a:avLst/>
            </a:prstGeom>
            <a:noFill/>
            <a:ln w="9525">
              <a:noFill/>
              <a:miter lim="800000"/>
              <a:headEnd/>
              <a:tailEnd/>
            </a:ln>
            <a:effectLst/>
          </p:spPr>
          <p:txBody>
            <a:bodyPr wrap="square">
              <a:spAutoFit/>
            </a:bodyPr>
            <a:lstStyle/>
            <a:p>
              <a:pPr algn="ctr"/>
              <a:r>
                <a:rPr lang="en-US" altLang="zh-CN" sz="1100" b="0" dirty="0">
                  <a:latin typeface="Calibri"/>
                  <a:ea typeface="宋体" pitchFamily="2" charset="-122"/>
                  <a:cs typeface="Calibri"/>
                </a:rPr>
                <a:t>The High-Performance Big Data Project</a:t>
              </a:r>
            </a:p>
            <a:p>
              <a:pPr algn="ctr"/>
              <a:r>
                <a:rPr lang="en-US" altLang="zh-CN" sz="1100" b="0" u="sng" dirty="0">
                  <a:solidFill>
                    <a:schemeClr val="hlink"/>
                  </a:solidFill>
                  <a:latin typeface="Calibri"/>
                  <a:ea typeface="宋体" pitchFamily="2" charset="-122"/>
                  <a:cs typeface="Calibri"/>
                </a:rPr>
                <a:t>http://hibd.cse.ohio-state.edu/</a:t>
              </a:r>
              <a:endParaRPr lang="zh-CN" altLang="en-US" sz="1100" b="0" u="sng" dirty="0">
                <a:solidFill>
                  <a:schemeClr val="hlink"/>
                </a:solidFill>
                <a:latin typeface="Calibri"/>
                <a:ea typeface="宋体" pitchFamily="2" charset="-122"/>
                <a:cs typeface="Calibri"/>
              </a:endParaRPr>
            </a:p>
          </p:txBody>
        </p:sp>
      </p:grpSp>
    </p:spTree>
    <p:extLst>
      <p:ext uri="{BB962C8B-B14F-4D97-AF65-F5344CB8AC3E}">
        <p14:creationId xmlns:p14="http://schemas.microsoft.com/office/powerpoint/2010/main" val="9955958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bwMode="auto">
          <a:xfrm>
            <a:off x="0" y="0"/>
            <a:ext cx="685800" cy="0"/>
          </a:xfrm>
          <a:prstGeom prst="line">
            <a:avLst/>
          </a:prstGeom>
          <a:solidFill>
            <a:schemeClr val="accent1"/>
          </a:solidFill>
          <a:ln w="0" cap="sq"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cxnSp>
      <p:graphicFrame>
        <p:nvGraphicFramePr>
          <p:cNvPr id="9" name="Chart 8"/>
          <p:cNvGraphicFramePr/>
          <p:nvPr/>
        </p:nvGraphicFramePr>
        <p:xfrm>
          <a:off x="9" y="547256"/>
          <a:ext cx="8940799" cy="4433454"/>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4"/>
          <p:cNvSpPr>
            <a:spLocks noGrp="1"/>
          </p:cNvSpPr>
          <p:nvPr>
            <p:ph type="title"/>
          </p:nvPr>
        </p:nvSpPr>
        <p:spPr>
          <a:xfrm>
            <a:off x="533405" y="127000"/>
            <a:ext cx="8096595" cy="366918"/>
          </a:xfrm>
        </p:spPr>
        <p:txBody>
          <a:bodyPr>
            <a:noAutofit/>
          </a:bodyPr>
          <a:lstStyle/>
          <a:p>
            <a:r>
              <a:rPr lang="en-US" dirty="0"/>
              <a:t>MVAPICH Release Timeline and Downloads</a:t>
            </a:r>
          </a:p>
        </p:txBody>
      </p:sp>
    </p:spTree>
    <p:extLst>
      <p:ext uri="{BB962C8B-B14F-4D97-AF65-F5344CB8AC3E}">
        <p14:creationId xmlns:p14="http://schemas.microsoft.com/office/powerpoint/2010/main" val="25752076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hyperlink" Target="mailto:panda@cse.ohio-state.edu" TargetMode="External"/></Relationships>
</file>

<file path=ppt/theme/theme1.xml><?xml version="1.0" encoding="utf-8"?>
<a:theme xmlns:a="http://schemas.openxmlformats.org/drawingml/2006/main" name="1_Contemporary">
  <a:themeElements>
    <a:clrScheme name="">
      <a:dk1>
        <a:srgbClr val="000000"/>
      </a:dk1>
      <a:lt1>
        <a:srgbClr val="000066"/>
      </a:lt1>
      <a:dk2>
        <a:srgbClr val="CD052B"/>
      </a:dk2>
      <a:lt2>
        <a:srgbClr val="000000"/>
      </a:lt2>
      <a:accent1>
        <a:srgbClr val="009999"/>
      </a:accent1>
      <a:accent2>
        <a:srgbClr val="FF9933"/>
      </a:accent2>
      <a:accent3>
        <a:srgbClr val="AAAAB8"/>
      </a:accent3>
      <a:accent4>
        <a:srgbClr val="000000"/>
      </a:accent4>
      <a:accent5>
        <a:srgbClr val="AACACA"/>
      </a:accent5>
      <a:accent6>
        <a:srgbClr val="E78A2D"/>
      </a:accent6>
      <a:hlink>
        <a:srgbClr val="330099"/>
      </a:hlink>
      <a:folHlink>
        <a:srgbClr val="CBCBC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8282C1"/>
        </a:solidFill>
        <a:ln w="19050" cap="sq" cmpd="sng">
          <a:solidFill>
            <a:schemeClr val="tx1"/>
          </a:solidFill>
          <a:miter lim="800000"/>
          <a:headEnd type="none" w="sm" len="sm"/>
          <a:tailEnd type="none" w="sm" len="sm"/>
        </a:ln>
        <a:effectLst>
          <a:outerShdw blurRad="50800" dist="38100" dir="2700000" algn="tl" rotWithShape="0">
            <a:prstClr val="black">
              <a:alpha val="40000"/>
            </a:prstClr>
          </a:outerShdw>
        </a:effectLst>
      </a:spPr>
      <a:bodyPr wrap="square" rtlCol="0" anchor="ctr">
        <a:noAutofit/>
      </a:bodyPr>
      <a:lstStyle>
        <a:defPPr algn="ctr" eaLnBrk="0" hangingPunct="0">
          <a:lnSpc>
            <a:spcPct val="110000"/>
          </a:lnSpc>
          <a:spcBef>
            <a:spcPct val="20000"/>
          </a:spcBef>
          <a:defRPr dirty="0" err="1" smtClean="0">
            <a:ln>
              <a:solidFill>
                <a:schemeClr val="bg2"/>
              </a:solidFill>
            </a:ln>
            <a:solidFill>
              <a:schemeClr val="tx1">
                <a:lumMod val="95000"/>
                <a:lumOff val="5000"/>
              </a:schemeClr>
            </a:solidFill>
            <a:latin typeface="+mj-lt"/>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med" len="med"/>
          <a:tailEnd type="none" w="med" len="med"/>
        </a:ln>
        <a:effectLst/>
      </a:spPr>
      <a:bodyPr vert="horz" wrap="none" lIns="91440" tIns="45720" rIns="91440" bIns="45720" numCol="1" anchor="t" anchorCtr="1"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Comic Sans MS" pitchFamily="66" charset="0"/>
          </a:defRPr>
        </a:defPPr>
      </a:lstStyle>
    </a:lnDef>
    <a:txDef>
      <a:spPr bwMode="auto">
        <a:noFill/>
        <a:ln w="12700" cap="sq">
          <a:noFill/>
          <a:miter lim="800000"/>
          <a:headEnd type="none" w="sm" len="sm"/>
          <a:tailEnd type="none" w="sm" len="sm"/>
        </a:ln>
      </a:spPr>
      <a:bodyPr wrap="square">
        <a:spAutoFit/>
      </a:bodyPr>
      <a:lstStyle>
        <a:defPPr algn="ctr" eaLnBrk="0" hangingPunct="0">
          <a:lnSpc>
            <a:spcPct val="120000"/>
          </a:lnSpc>
          <a:defRPr sz="1800" dirty="0" smtClean="0">
            <a:latin typeface="+mj-lt"/>
            <a:cs typeface="Arial" pitchFamily="34" charset="0"/>
            <a:hlinkClick xmlns:r="http://schemas.openxmlformats.org/officeDocument/2006/relationships" r:id="rId1"/>
          </a:defRPr>
        </a:defPPr>
      </a:lstStyle>
    </a:tx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407</TotalTime>
  <Words>9378</Words>
  <Application>Microsoft Office PowerPoint</Application>
  <PresentationFormat>On-screen Show (16:9)</PresentationFormat>
  <Paragraphs>1593</Paragraphs>
  <Slides>87</Slides>
  <Notes>63</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87</vt:i4>
      </vt:variant>
    </vt:vector>
  </HeadingPairs>
  <TitlesOfParts>
    <vt:vector size="98" baseType="lpstr">
      <vt:lpstr>宋体</vt:lpstr>
      <vt:lpstr>Arial</vt:lpstr>
      <vt:lpstr>Arial,Sans-Serif</vt:lpstr>
      <vt:lpstr>Calibri</vt:lpstr>
      <vt:lpstr>Comic Sans MS</vt:lpstr>
      <vt:lpstr>Garamond</vt:lpstr>
      <vt:lpstr>proximanova</vt:lpstr>
      <vt:lpstr>Segoe UI</vt:lpstr>
      <vt:lpstr>Trebuchet MS</vt:lpstr>
      <vt:lpstr>Wingdings</vt:lpstr>
      <vt:lpstr>1_Contemporary</vt:lpstr>
      <vt:lpstr>Designing Converged  Middleware for HPC, AI, Big Data, and Data Science  </vt:lpstr>
      <vt:lpstr>PowerPoint Presentation</vt:lpstr>
      <vt:lpstr>PowerPoint Presentation</vt:lpstr>
      <vt:lpstr>Broad Challenge: </vt:lpstr>
      <vt:lpstr>Increasing Usage of HPC, AI, and Data Science in multiple Disciplines with Computing Continuum </vt:lpstr>
      <vt:lpstr>Presentation Overview</vt:lpstr>
      <vt:lpstr>Presentation Overview</vt:lpstr>
      <vt:lpstr>Overview of the MVAPICH Project</vt:lpstr>
      <vt:lpstr>MVAPICH Release Timeline and Downloads</vt:lpstr>
      <vt:lpstr>MVAPICH Architecture (HPC, DL/ML, Big Data, &amp; Data Science)</vt:lpstr>
      <vt:lpstr>Milestones/Releases Progressing with Community Developments </vt:lpstr>
      <vt:lpstr>MPI (MVAPICH)-driven Converged Software Stack for  HPC, AI, Big Data, and Data Science</vt:lpstr>
      <vt:lpstr>MVAPICH-Plus 4.0b</vt:lpstr>
      <vt:lpstr>Presentation Overview</vt:lpstr>
      <vt:lpstr>Sample Performance Numbers with MVAPICH-Plus 4.0b</vt:lpstr>
      <vt:lpstr>Intra-node CPU-CPU Results against Cray-MPICH on Frontier (Slingshot 11)</vt:lpstr>
      <vt:lpstr>Large-Scale Collective Performance on Frontier against Cray-MPICH (Slingshot 11)  </vt:lpstr>
      <vt:lpstr>Sample Performance Numbers with MVAPICH-Plus 4.0b</vt:lpstr>
      <vt:lpstr>MVAPICH-PLUS on Tioga (AMD MI250X) </vt:lpstr>
      <vt:lpstr>MVAPICH-PLUS on Frontier (AMD MI250X) </vt:lpstr>
      <vt:lpstr>Sample Performance Numbers with MVAPICH-Plus 4.0b</vt:lpstr>
      <vt:lpstr>Scaling MVAPICH-Plus 4.0b on ISAMBARD (UK Bristol, Grace-Grace)</vt:lpstr>
      <vt:lpstr>Sample Performance Numbers with MVAPICH-Plus 4.0b</vt:lpstr>
      <vt:lpstr>Scaling MVAPICH-Plus 4.0b on ISAMBARD (UK Bristol, Grace-Hopper)</vt:lpstr>
      <vt:lpstr>Sample Performance Numbers with MVAPICH-Plus 4.0b</vt:lpstr>
      <vt:lpstr>Scaling MVAPICH-Plus 4.0b on Vista (TACC, Grace-Grace)</vt:lpstr>
      <vt:lpstr>Sample Performance Numbers with MVAPICH-Plus 4.0b</vt:lpstr>
      <vt:lpstr>Scaling MVAPICH-Plus 4.0b on Stampede3 (TACC, Sapphire Rapids)</vt:lpstr>
      <vt:lpstr>Sample Performance Numbers with MVAPICH-Plus 4.0b</vt:lpstr>
      <vt:lpstr>Benchmark-level Evaluations – Allreduce (Intel GPU)</vt:lpstr>
      <vt:lpstr>Benchmark-level Evaluations – Other Reduction-based Collectives (Intel GPU)</vt:lpstr>
      <vt:lpstr>Presentation Overview</vt:lpstr>
      <vt:lpstr>Accelerating Applications with BlueField-3 DPU</vt:lpstr>
      <vt:lpstr>MVAPICH2-DPU 2023.10 Library Release</vt:lpstr>
      <vt:lpstr>Total Execution Time with osu_Ialltoall (32 nodes), BF-2</vt:lpstr>
      <vt:lpstr>P3DFFT Application Execution Time (32 nodes), BF-2</vt:lpstr>
      <vt:lpstr>Offloading MPI Point-to-Point and Reduction with PETSc (BF-3)</vt:lpstr>
      <vt:lpstr>Rapid adoption of MVAPICH2 on INL HPC systems</vt:lpstr>
      <vt:lpstr>MVAPICH2 enabling life-changing NASA's DART mission </vt:lpstr>
      <vt:lpstr>MVAPICH2 enabling Nuclear Fusion Research</vt:lpstr>
      <vt:lpstr>Presentation Overview</vt:lpstr>
      <vt:lpstr>MVAPICH-Driven Converged Software Stack for AI, Big Data and Data Science</vt:lpstr>
      <vt:lpstr>Sample Designs and Solutions</vt:lpstr>
      <vt:lpstr>MVAPICH2 (MPI)-driven Infrastructure for ML/DL Training: MPI4DL</vt:lpstr>
      <vt:lpstr>Distributed TensorFlow on ORNL Summit (1,536 GPUs)</vt:lpstr>
      <vt:lpstr>Distributed TensorFlow on TACC Frontera (2048 CPU nodes)</vt:lpstr>
      <vt:lpstr>Application-level Evaluations – PyTorch + Horovod (Intel GPU)</vt:lpstr>
      <vt:lpstr>Performance of All-to-All with Online Compression</vt:lpstr>
      <vt:lpstr>Performance of AllReduce with Online Compression</vt:lpstr>
      <vt:lpstr>Sample Designs and Solutions</vt:lpstr>
      <vt:lpstr>Flover: Efficient Parallel Inference on LLMs with Temporal Fusion[1]  </vt:lpstr>
      <vt:lpstr>Overall Latency of Inference Requests</vt:lpstr>
      <vt:lpstr>Sample Designs and Solutions</vt:lpstr>
      <vt:lpstr>Accelerating cuML with MVAPICH2-GDR</vt:lpstr>
      <vt:lpstr>K-Means</vt:lpstr>
      <vt:lpstr>Presentation Overview</vt:lpstr>
      <vt:lpstr>MVAPICH-Driven Converged Software Stack for AI, Big Data and Data Science</vt:lpstr>
      <vt:lpstr>MPI4Spark: Using MVAPICH2 to Optimize Apache Spark</vt:lpstr>
      <vt:lpstr>Performance Evaluation with MPI4Spark + MVP 4.0</vt:lpstr>
      <vt:lpstr>Performance Evaluation with Intel HiBench Workloads - Standalone</vt:lpstr>
      <vt:lpstr>MPI4Dask in the Dask Architecture</vt:lpstr>
      <vt:lpstr>cuDF Merge (TACC Frontera GPU Subsystem)</vt:lpstr>
      <vt:lpstr>Presentation Overview</vt:lpstr>
      <vt:lpstr>PowerPoint Presentation</vt:lpstr>
      <vt:lpstr>Data Movement and Control in Computing Continuum</vt:lpstr>
      <vt:lpstr>PowerPoint Presentation</vt:lpstr>
      <vt:lpstr>PowerPoint Presentation</vt:lpstr>
      <vt:lpstr>Objectives: Intelligent CyberInfrastructure for Computing Continuum</vt:lpstr>
      <vt:lpstr>PowerPoint Presentation</vt:lpstr>
      <vt:lpstr>PowerPoint Presentation</vt:lpstr>
      <vt:lpstr>PowerPoint Presentation</vt:lpstr>
      <vt:lpstr>PowerPoint Presentation</vt:lpstr>
      <vt:lpstr>CI/SOFTWARE RELEASES TILL DATE </vt:lpstr>
      <vt:lpstr>Goal: Towards Designing End-to-end Digital Agriculture CI Solutions and make these available as Services for various Stakeholders</vt:lpstr>
      <vt:lpstr>Overview of ICICLE Workflow for Digital Agriculture</vt:lpstr>
      <vt:lpstr>PowerPoint Presentation</vt:lpstr>
      <vt:lpstr>PowerPoint Presentation</vt:lpstr>
      <vt:lpstr>Similar Progress in Other Areas</vt:lpstr>
      <vt:lpstr>Collaboration: AI and Other Institutes</vt:lpstr>
      <vt:lpstr>Presentation Overview</vt:lpstr>
      <vt:lpstr>Concluding Remarks</vt:lpstr>
      <vt:lpstr>12th Annual MVAPICH User Group (MUG) Conference               http://mug.mvapich.cse.ohio-state.edu/  </vt:lpstr>
      <vt:lpstr>Funding Acknowledgments</vt:lpstr>
      <vt:lpstr>Acknowledgments to all the Heroes (Past/Current Students and Staffs)</vt:lpstr>
      <vt:lpstr>Acknowledgments to all ICICLE Participants (Faculty, Students and Staffs)</vt:lpstr>
      <vt:lpstr>Multiple Positions Available in MVAPICH, DL/ML, BigData and Data Science Projects</vt:lpstr>
      <vt:lpstr>Thank You!</vt:lpstr>
    </vt:vector>
  </TitlesOfParts>
  <Company>OSU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Software Libraries and Middleware for Exascale Systems</dc:title>
  <dc:subject>Presentation Slides</dc:subject>
  <dc:creator>D. K. Panda</dc:creator>
  <cp:lastModifiedBy>Panda, Dhabaleswar</cp:lastModifiedBy>
  <cp:revision>147</cp:revision>
  <cp:lastPrinted>1998-10-01T16:18:06Z</cp:lastPrinted>
  <dcterms:created xsi:type="dcterms:W3CDTF">2011-06-18T13:55:27Z</dcterms:created>
  <dcterms:modified xsi:type="dcterms:W3CDTF">2024-09-10T05:34:35Z</dcterms:modified>
</cp:coreProperties>
</file>