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4" r:id="rId1"/>
    <p:sldMasterId id="2147484027" r:id="rId2"/>
  </p:sldMasterIdLst>
  <p:notesMasterIdLst>
    <p:notesMasterId r:id="rId30"/>
  </p:notesMasterIdLst>
  <p:handoutMasterIdLst>
    <p:handoutMasterId r:id="rId31"/>
  </p:handoutMasterIdLst>
  <p:sldIdLst>
    <p:sldId id="2145706533" r:id="rId3"/>
    <p:sldId id="2145706470" r:id="rId4"/>
    <p:sldId id="2145706424" r:id="rId5"/>
    <p:sldId id="2147377111" r:id="rId6"/>
    <p:sldId id="494" r:id="rId7"/>
    <p:sldId id="2147377113" r:id="rId8"/>
    <p:sldId id="2147377114" r:id="rId9"/>
    <p:sldId id="2142534157" r:id="rId10"/>
    <p:sldId id="2145706492" r:id="rId11"/>
    <p:sldId id="2147377119" r:id="rId12"/>
    <p:sldId id="2147377120" r:id="rId13"/>
    <p:sldId id="2147377122" r:id="rId14"/>
    <p:sldId id="2147377123" r:id="rId15"/>
    <p:sldId id="723" r:id="rId16"/>
    <p:sldId id="2142534200" r:id="rId17"/>
    <p:sldId id="273" r:id="rId18"/>
    <p:sldId id="2145706487" r:id="rId19"/>
    <p:sldId id="2142534219" r:id="rId20"/>
    <p:sldId id="2142534294" r:id="rId21"/>
    <p:sldId id="2142534236" r:id="rId22"/>
    <p:sldId id="2145706426" r:id="rId23"/>
    <p:sldId id="2142534218" r:id="rId24"/>
    <p:sldId id="2147377139" r:id="rId25"/>
    <p:sldId id="2145706431" r:id="rId26"/>
    <p:sldId id="2145706439" r:id="rId27"/>
    <p:sldId id="2147377138" r:id="rId28"/>
    <p:sldId id="663" r:id="rId29"/>
  </p:sldIdLst>
  <p:sldSz cx="12192000" cy="6858000"/>
  <p:notesSz cx="6669088" cy="9928225"/>
  <p:defaultTextStyle>
    <a:defPPr>
      <a:defRPr lang="en-US"/>
    </a:defPPr>
    <a:lvl1pPr algn="l" rtl="0" fontAlgn="base">
      <a:spcBef>
        <a:spcPct val="0"/>
      </a:spcBef>
      <a:spcAft>
        <a:spcPct val="0"/>
      </a:spcAft>
      <a:defRPr kern="1200">
        <a:solidFill>
          <a:schemeClr val="tx1"/>
        </a:solidFill>
        <a:latin typeface="Myriad Pro"/>
        <a:ea typeface="+mn-ea"/>
        <a:cs typeface="Arial" pitchFamily="34" charset="0"/>
      </a:defRPr>
    </a:lvl1pPr>
    <a:lvl2pPr marL="456535" algn="l" rtl="0" fontAlgn="base">
      <a:spcBef>
        <a:spcPct val="0"/>
      </a:spcBef>
      <a:spcAft>
        <a:spcPct val="0"/>
      </a:spcAft>
      <a:defRPr kern="1200">
        <a:solidFill>
          <a:schemeClr val="tx1"/>
        </a:solidFill>
        <a:latin typeface="Myriad Pro"/>
        <a:ea typeface="+mn-ea"/>
        <a:cs typeface="Arial" pitchFamily="34" charset="0"/>
      </a:defRPr>
    </a:lvl2pPr>
    <a:lvl3pPr marL="913074" algn="l" rtl="0" fontAlgn="base">
      <a:spcBef>
        <a:spcPct val="0"/>
      </a:spcBef>
      <a:spcAft>
        <a:spcPct val="0"/>
      </a:spcAft>
      <a:defRPr kern="1200">
        <a:solidFill>
          <a:schemeClr val="tx1"/>
        </a:solidFill>
        <a:latin typeface="Myriad Pro"/>
        <a:ea typeface="+mn-ea"/>
        <a:cs typeface="Arial" pitchFamily="34" charset="0"/>
      </a:defRPr>
    </a:lvl3pPr>
    <a:lvl4pPr marL="1369612" algn="l" rtl="0" fontAlgn="base">
      <a:spcBef>
        <a:spcPct val="0"/>
      </a:spcBef>
      <a:spcAft>
        <a:spcPct val="0"/>
      </a:spcAft>
      <a:defRPr kern="1200">
        <a:solidFill>
          <a:schemeClr val="tx1"/>
        </a:solidFill>
        <a:latin typeface="Myriad Pro"/>
        <a:ea typeface="+mn-ea"/>
        <a:cs typeface="Arial" pitchFamily="34" charset="0"/>
      </a:defRPr>
    </a:lvl4pPr>
    <a:lvl5pPr marL="1826147" algn="l" rtl="0" fontAlgn="base">
      <a:spcBef>
        <a:spcPct val="0"/>
      </a:spcBef>
      <a:spcAft>
        <a:spcPct val="0"/>
      </a:spcAft>
      <a:defRPr kern="1200">
        <a:solidFill>
          <a:schemeClr val="tx1"/>
        </a:solidFill>
        <a:latin typeface="Myriad Pro"/>
        <a:ea typeface="+mn-ea"/>
        <a:cs typeface="Arial" pitchFamily="34" charset="0"/>
      </a:defRPr>
    </a:lvl5pPr>
    <a:lvl6pPr marL="2282685" algn="l" defTabSz="913074" rtl="0" eaLnBrk="1" latinLnBrk="0" hangingPunct="1">
      <a:defRPr kern="1200">
        <a:solidFill>
          <a:schemeClr val="tx1"/>
        </a:solidFill>
        <a:latin typeface="Myriad Pro"/>
        <a:ea typeface="+mn-ea"/>
        <a:cs typeface="Arial" pitchFamily="34" charset="0"/>
      </a:defRPr>
    </a:lvl6pPr>
    <a:lvl7pPr marL="2739222" algn="l" defTabSz="913074" rtl="0" eaLnBrk="1" latinLnBrk="0" hangingPunct="1">
      <a:defRPr kern="1200">
        <a:solidFill>
          <a:schemeClr val="tx1"/>
        </a:solidFill>
        <a:latin typeface="Myriad Pro"/>
        <a:ea typeface="+mn-ea"/>
        <a:cs typeface="Arial" pitchFamily="34" charset="0"/>
      </a:defRPr>
    </a:lvl7pPr>
    <a:lvl8pPr marL="3195752" algn="l" defTabSz="913074" rtl="0" eaLnBrk="1" latinLnBrk="0" hangingPunct="1">
      <a:defRPr kern="1200">
        <a:solidFill>
          <a:schemeClr val="tx1"/>
        </a:solidFill>
        <a:latin typeface="Myriad Pro"/>
        <a:ea typeface="+mn-ea"/>
        <a:cs typeface="Arial" pitchFamily="34" charset="0"/>
      </a:defRPr>
    </a:lvl8pPr>
    <a:lvl9pPr marL="3652294" algn="l" defTabSz="913074" rtl="0" eaLnBrk="1" latinLnBrk="0" hangingPunct="1">
      <a:defRPr kern="1200">
        <a:solidFill>
          <a:schemeClr val="tx1"/>
        </a:solidFill>
        <a:latin typeface="Myriad Pro"/>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san Abbasi" initials="H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230"/>
    <a:srgbClr val="141477"/>
    <a:srgbClr val="BE0000"/>
    <a:srgbClr val="C6D2D6"/>
    <a:srgbClr val="3ABFC1"/>
    <a:srgbClr val="C1C1C1"/>
    <a:srgbClr val="41D8DB"/>
    <a:srgbClr val="37B5B6"/>
    <a:srgbClr val="CC2A21"/>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C714C1-E47F-FF47-BBA1-AF669397D0DD}" v="98" dt="2024-08-23T13:39:47.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432"/>
    <p:restoredTop sz="67465"/>
  </p:normalViewPr>
  <p:slideViewPr>
    <p:cSldViewPr snapToGrid="0">
      <p:cViewPr varScale="1">
        <p:scale>
          <a:sx n="81" d="100"/>
          <a:sy n="81" d="100"/>
        </p:scale>
        <p:origin x="2040" y="34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EA739-571E-824F-A3B1-D0F8959A7F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86C08DF-4BD9-CB4F-877B-BD759C0B6B62}">
      <dgm:prSet custT="1"/>
      <dgm:spPr>
        <a:xfrm>
          <a:off x="4872" y="0"/>
          <a:ext cx="1456264" cy="106007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mn-lt"/>
              <a:ea typeface="+mn-ea"/>
              <a:cs typeface="Arial" panose="020B0604020202020204" pitchFamily="34" charset="0"/>
            </a:rPr>
            <a:t>Identify</a:t>
          </a:r>
          <a:r>
            <a:rPr lang="en-US" sz="1800" dirty="0">
              <a:solidFill>
                <a:sysClr val="window" lastClr="FFFFFF"/>
              </a:solidFill>
              <a:latin typeface="+mn-lt"/>
              <a:ea typeface="+mn-ea"/>
              <a:cs typeface="+mn-cs"/>
            </a:rPr>
            <a:t> events</a:t>
          </a:r>
        </a:p>
      </dgm:t>
    </dgm:pt>
    <dgm:pt modelId="{73ACC4B0-22BE-D541-A5B0-E60B7042444E}" type="parTrans" cxnId="{B6AC6E01-7143-A543-9261-CC438DA5D893}">
      <dgm:prSet/>
      <dgm:spPr/>
      <dgm:t>
        <a:bodyPr/>
        <a:lstStyle/>
        <a:p>
          <a:endParaRPr lang="en-US" sz="3200"/>
        </a:p>
      </dgm:t>
    </dgm:pt>
    <dgm:pt modelId="{9BD0006B-B934-2846-B4C5-3D2FB626BBBC}" type="sibTrans" cxnId="{B6AC6E01-7143-A543-9261-CC438DA5D893}">
      <dgm:prSet custT="1"/>
      <dgm:spPr>
        <a:xfrm>
          <a:off x="1606763" y="349461"/>
          <a:ext cx="308728" cy="36115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sz="1400">
            <a:solidFill>
              <a:sysClr val="window" lastClr="FFFFFF"/>
            </a:solidFill>
            <a:latin typeface="Calibri"/>
            <a:ea typeface="+mn-ea"/>
            <a:cs typeface="+mn-cs"/>
          </a:endParaRPr>
        </a:p>
      </dgm:t>
    </dgm:pt>
    <dgm:pt modelId="{40E46558-9A4A-8346-8AC9-CC22A8A00428}">
      <dgm:prSet custT="1"/>
      <dgm:spPr>
        <a:xfrm>
          <a:off x="2043642" y="0"/>
          <a:ext cx="1456264" cy="106007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Arial" panose="020B0604020202020204" pitchFamily="34" charset="0"/>
              <a:ea typeface="+mn-ea"/>
              <a:cs typeface="Arial" panose="020B0604020202020204" pitchFamily="34" charset="0"/>
            </a:rPr>
            <a:t>Develop response</a:t>
          </a:r>
        </a:p>
      </dgm:t>
    </dgm:pt>
    <dgm:pt modelId="{97F0B464-8DC4-C74C-A571-4B619630920B}" type="parTrans" cxnId="{3A7896BD-AA3B-2345-8FC7-466386A1CA6D}">
      <dgm:prSet/>
      <dgm:spPr/>
      <dgm:t>
        <a:bodyPr/>
        <a:lstStyle/>
        <a:p>
          <a:endParaRPr lang="en-US" sz="3200"/>
        </a:p>
      </dgm:t>
    </dgm:pt>
    <dgm:pt modelId="{483B17BC-F273-A246-A8B3-3DD5356C3C96}" type="sibTrans" cxnId="{3A7896BD-AA3B-2345-8FC7-466386A1CA6D}">
      <dgm:prSet custT="1"/>
      <dgm:spPr>
        <a:xfrm>
          <a:off x="3645533" y="349461"/>
          <a:ext cx="308728" cy="36115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sz="1400">
            <a:solidFill>
              <a:sysClr val="window" lastClr="FFFFFF"/>
            </a:solidFill>
            <a:latin typeface="Calibri"/>
            <a:ea typeface="+mn-ea"/>
            <a:cs typeface="+mn-cs"/>
          </a:endParaRPr>
        </a:p>
      </dgm:t>
    </dgm:pt>
    <dgm:pt modelId="{312F2F7D-ECD2-1641-AA1F-1725C975FB52}">
      <dgm:prSet custT="1"/>
      <dgm:spPr>
        <a:xfrm>
          <a:off x="4082413" y="0"/>
          <a:ext cx="1456264" cy="106007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Arial" panose="020B0604020202020204" pitchFamily="34" charset="0"/>
              <a:ea typeface="+mn-ea"/>
              <a:cs typeface="Arial" panose="020B0604020202020204" pitchFamily="34" charset="0"/>
            </a:rPr>
            <a:t>Trigger appropriate actions</a:t>
          </a:r>
        </a:p>
      </dgm:t>
    </dgm:pt>
    <dgm:pt modelId="{415547CC-CDE2-2B48-A042-20543A60DB3D}" type="parTrans" cxnId="{8BAF603B-EAD3-C54D-B4EC-F0C4FFB3364F}">
      <dgm:prSet/>
      <dgm:spPr/>
      <dgm:t>
        <a:bodyPr/>
        <a:lstStyle/>
        <a:p>
          <a:endParaRPr lang="en-US" sz="3200"/>
        </a:p>
      </dgm:t>
    </dgm:pt>
    <dgm:pt modelId="{E7064031-BF5C-BF4A-A50E-7BD54F9F002D}" type="sibTrans" cxnId="{8BAF603B-EAD3-C54D-B4EC-F0C4FFB3364F}">
      <dgm:prSet/>
      <dgm:spPr/>
      <dgm:t>
        <a:bodyPr/>
        <a:lstStyle/>
        <a:p>
          <a:endParaRPr lang="en-US" sz="3200"/>
        </a:p>
      </dgm:t>
    </dgm:pt>
    <dgm:pt modelId="{254C23C9-CE35-C441-A4B9-D0C37ABDD65D}" type="pres">
      <dgm:prSet presAssocID="{98EEA739-571E-824F-A3B1-D0F8959A7FB1}" presName="Name0" presStyleCnt="0">
        <dgm:presLayoutVars>
          <dgm:dir/>
          <dgm:resizeHandles val="exact"/>
        </dgm:presLayoutVars>
      </dgm:prSet>
      <dgm:spPr/>
    </dgm:pt>
    <dgm:pt modelId="{5AD50B66-7AA2-D24E-88C8-D22A734EA4CA}" type="pres">
      <dgm:prSet presAssocID="{D86C08DF-4BD9-CB4F-877B-BD759C0B6B62}" presName="node" presStyleLbl="node1" presStyleIdx="0" presStyleCnt="3">
        <dgm:presLayoutVars>
          <dgm:bulletEnabled val="1"/>
        </dgm:presLayoutVars>
      </dgm:prSet>
      <dgm:spPr/>
    </dgm:pt>
    <dgm:pt modelId="{373451D5-EA7D-E04F-AABB-09FAF1319CA8}" type="pres">
      <dgm:prSet presAssocID="{9BD0006B-B934-2846-B4C5-3D2FB626BBBC}" presName="sibTrans" presStyleLbl="sibTrans2D1" presStyleIdx="0" presStyleCnt="2"/>
      <dgm:spPr/>
    </dgm:pt>
    <dgm:pt modelId="{454F038F-FC51-294A-94E9-1C772910B3C4}" type="pres">
      <dgm:prSet presAssocID="{9BD0006B-B934-2846-B4C5-3D2FB626BBBC}" presName="connectorText" presStyleLbl="sibTrans2D1" presStyleIdx="0" presStyleCnt="2"/>
      <dgm:spPr/>
    </dgm:pt>
    <dgm:pt modelId="{CBC7B95C-E11C-664F-8580-49263114AFD6}" type="pres">
      <dgm:prSet presAssocID="{40E46558-9A4A-8346-8AC9-CC22A8A00428}" presName="node" presStyleLbl="node1" presStyleIdx="1" presStyleCnt="3">
        <dgm:presLayoutVars>
          <dgm:bulletEnabled val="1"/>
        </dgm:presLayoutVars>
      </dgm:prSet>
      <dgm:spPr/>
    </dgm:pt>
    <dgm:pt modelId="{BA4577DA-D6FD-1040-9792-73E8D59B5343}" type="pres">
      <dgm:prSet presAssocID="{483B17BC-F273-A246-A8B3-3DD5356C3C96}" presName="sibTrans" presStyleLbl="sibTrans2D1" presStyleIdx="1" presStyleCnt="2"/>
      <dgm:spPr/>
    </dgm:pt>
    <dgm:pt modelId="{8026AC9D-54F2-F94E-837B-367D00233FEB}" type="pres">
      <dgm:prSet presAssocID="{483B17BC-F273-A246-A8B3-3DD5356C3C96}" presName="connectorText" presStyleLbl="sibTrans2D1" presStyleIdx="1" presStyleCnt="2"/>
      <dgm:spPr/>
    </dgm:pt>
    <dgm:pt modelId="{93AEC9EC-F940-2441-9FC8-1BC0EBF11E6B}" type="pres">
      <dgm:prSet presAssocID="{312F2F7D-ECD2-1641-AA1F-1725C975FB52}" presName="node" presStyleLbl="node1" presStyleIdx="2" presStyleCnt="3">
        <dgm:presLayoutVars>
          <dgm:bulletEnabled val="1"/>
        </dgm:presLayoutVars>
      </dgm:prSet>
      <dgm:spPr/>
    </dgm:pt>
  </dgm:ptLst>
  <dgm:cxnLst>
    <dgm:cxn modelId="{B6AC6E01-7143-A543-9261-CC438DA5D893}" srcId="{98EEA739-571E-824F-A3B1-D0F8959A7FB1}" destId="{D86C08DF-4BD9-CB4F-877B-BD759C0B6B62}" srcOrd="0" destOrd="0" parTransId="{73ACC4B0-22BE-D541-A5B0-E60B7042444E}" sibTransId="{9BD0006B-B934-2846-B4C5-3D2FB626BBBC}"/>
    <dgm:cxn modelId="{A47AE21C-5EFC-1745-AAFE-CB8E6016E516}" type="presOf" srcId="{40E46558-9A4A-8346-8AC9-CC22A8A00428}" destId="{CBC7B95C-E11C-664F-8580-49263114AFD6}" srcOrd="0" destOrd="0" presId="urn:microsoft.com/office/officeart/2005/8/layout/process1"/>
    <dgm:cxn modelId="{8BAF603B-EAD3-C54D-B4EC-F0C4FFB3364F}" srcId="{98EEA739-571E-824F-A3B1-D0F8959A7FB1}" destId="{312F2F7D-ECD2-1641-AA1F-1725C975FB52}" srcOrd="2" destOrd="0" parTransId="{415547CC-CDE2-2B48-A042-20543A60DB3D}" sibTransId="{E7064031-BF5C-BF4A-A50E-7BD54F9F002D}"/>
    <dgm:cxn modelId="{45148B75-5AA1-CB44-A187-5FED4182E6BF}" type="presOf" srcId="{D86C08DF-4BD9-CB4F-877B-BD759C0B6B62}" destId="{5AD50B66-7AA2-D24E-88C8-D22A734EA4CA}" srcOrd="0" destOrd="0" presId="urn:microsoft.com/office/officeart/2005/8/layout/process1"/>
    <dgm:cxn modelId="{D5167597-D067-064B-AE2A-0EE87EF7FD36}" type="presOf" srcId="{9BD0006B-B934-2846-B4C5-3D2FB626BBBC}" destId="{373451D5-EA7D-E04F-AABB-09FAF1319CA8}" srcOrd="0" destOrd="0" presId="urn:microsoft.com/office/officeart/2005/8/layout/process1"/>
    <dgm:cxn modelId="{EAFD4F9B-CEA8-6F43-BF77-B92FF72FE0C2}" type="presOf" srcId="{312F2F7D-ECD2-1641-AA1F-1725C975FB52}" destId="{93AEC9EC-F940-2441-9FC8-1BC0EBF11E6B}" srcOrd="0" destOrd="0" presId="urn:microsoft.com/office/officeart/2005/8/layout/process1"/>
    <dgm:cxn modelId="{188D6CA9-3328-6C43-BDBC-A7295F9999E3}" type="presOf" srcId="{483B17BC-F273-A246-A8B3-3DD5356C3C96}" destId="{BA4577DA-D6FD-1040-9792-73E8D59B5343}" srcOrd="0" destOrd="0" presId="urn:microsoft.com/office/officeart/2005/8/layout/process1"/>
    <dgm:cxn modelId="{3A7896BD-AA3B-2345-8FC7-466386A1CA6D}" srcId="{98EEA739-571E-824F-A3B1-D0F8959A7FB1}" destId="{40E46558-9A4A-8346-8AC9-CC22A8A00428}" srcOrd="1" destOrd="0" parTransId="{97F0B464-8DC4-C74C-A571-4B619630920B}" sibTransId="{483B17BC-F273-A246-A8B3-3DD5356C3C96}"/>
    <dgm:cxn modelId="{06E949D8-7CB6-6741-AB3E-52019C846D82}" type="presOf" srcId="{98EEA739-571E-824F-A3B1-D0F8959A7FB1}" destId="{254C23C9-CE35-C441-A4B9-D0C37ABDD65D}" srcOrd="0" destOrd="0" presId="urn:microsoft.com/office/officeart/2005/8/layout/process1"/>
    <dgm:cxn modelId="{875A4DF4-9649-AC45-86DE-76633C1EA9F3}" type="presOf" srcId="{483B17BC-F273-A246-A8B3-3DD5356C3C96}" destId="{8026AC9D-54F2-F94E-837B-367D00233FEB}" srcOrd="1" destOrd="0" presId="urn:microsoft.com/office/officeart/2005/8/layout/process1"/>
    <dgm:cxn modelId="{11C858FB-B4E5-3D4E-8CF7-90ED895CA168}" type="presOf" srcId="{9BD0006B-B934-2846-B4C5-3D2FB626BBBC}" destId="{454F038F-FC51-294A-94E9-1C772910B3C4}" srcOrd="1" destOrd="0" presId="urn:microsoft.com/office/officeart/2005/8/layout/process1"/>
    <dgm:cxn modelId="{A0492534-DD86-5448-B888-8A0256193F44}" type="presParOf" srcId="{254C23C9-CE35-C441-A4B9-D0C37ABDD65D}" destId="{5AD50B66-7AA2-D24E-88C8-D22A734EA4CA}" srcOrd="0" destOrd="0" presId="urn:microsoft.com/office/officeart/2005/8/layout/process1"/>
    <dgm:cxn modelId="{1BB1B614-3914-1949-9317-1C2E210396DD}" type="presParOf" srcId="{254C23C9-CE35-C441-A4B9-D0C37ABDD65D}" destId="{373451D5-EA7D-E04F-AABB-09FAF1319CA8}" srcOrd="1" destOrd="0" presId="urn:microsoft.com/office/officeart/2005/8/layout/process1"/>
    <dgm:cxn modelId="{10AFA370-B812-2149-ABC7-4AFD49DA560E}" type="presParOf" srcId="{373451D5-EA7D-E04F-AABB-09FAF1319CA8}" destId="{454F038F-FC51-294A-94E9-1C772910B3C4}" srcOrd="0" destOrd="0" presId="urn:microsoft.com/office/officeart/2005/8/layout/process1"/>
    <dgm:cxn modelId="{84B480FE-9A0F-F147-AAA2-228BD05C37EE}" type="presParOf" srcId="{254C23C9-CE35-C441-A4B9-D0C37ABDD65D}" destId="{CBC7B95C-E11C-664F-8580-49263114AFD6}" srcOrd="2" destOrd="0" presId="urn:microsoft.com/office/officeart/2005/8/layout/process1"/>
    <dgm:cxn modelId="{5A641E7B-B697-D54E-B231-CC78F4CD6142}" type="presParOf" srcId="{254C23C9-CE35-C441-A4B9-D0C37ABDD65D}" destId="{BA4577DA-D6FD-1040-9792-73E8D59B5343}" srcOrd="3" destOrd="0" presId="urn:microsoft.com/office/officeart/2005/8/layout/process1"/>
    <dgm:cxn modelId="{71E0D3E7-421A-FA41-A652-104DC0A7E878}" type="presParOf" srcId="{BA4577DA-D6FD-1040-9792-73E8D59B5343}" destId="{8026AC9D-54F2-F94E-837B-367D00233FEB}" srcOrd="0" destOrd="0" presId="urn:microsoft.com/office/officeart/2005/8/layout/process1"/>
    <dgm:cxn modelId="{6953B961-245C-A84C-9FDF-BCC161614AEA}" type="presParOf" srcId="{254C23C9-CE35-C441-A4B9-D0C37ABDD65D}" destId="{93AEC9EC-F940-2441-9FC8-1BC0EBF11E6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EE7097-C046-421D-8F36-27A2687ED19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63249BD7-C5F6-4E25-8271-17DFEA4DA737}">
      <dgm:prSet phldrT="[Text]"/>
      <dgm:spPr>
        <a:solidFill>
          <a:schemeClr val="accent1">
            <a:lumMod val="50000"/>
          </a:schemeClr>
        </a:solidFill>
      </dgm:spPr>
      <dgm:t>
        <a:bodyPr/>
        <a:lstStyle/>
        <a:p>
          <a:r>
            <a:rPr lang="en-US" dirty="0"/>
            <a:t>Detection / Early Warning</a:t>
          </a:r>
        </a:p>
      </dgm:t>
    </dgm:pt>
    <dgm:pt modelId="{3EE97326-E870-42A7-83DB-7220A0F1D02C}" type="parTrans" cxnId="{C0CD591F-7313-40AE-8A9B-3D2883C6E0B2}">
      <dgm:prSet/>
      <dgm:spPr/>
      <dgm:t>
        <a:bodyPr/>
        <a:lstStyle/>
        <a:p>
          <a:endParaRPr lang="en-US"/>
        </a:p>
      </dgm:t>
    </dgm:pt>
    <dgm:pt modelId="{99483A42-CD0F-4D6D-A061-2E7521D29F2D}" type="sibTrans" cxnId="{C0CD591F-7313-40AE-8A9B-3D2883C6E0B2}">
      <dgm:prSet/>
      <dgm:spPr>
        <a:solidFill>
          <a:schemeClr val="accent1">
            <a:lumMod val="90000"/>
          </a:schemeClr>
        </a:solidFill>
      </dgm:spPr>
      <dgm:t>
        <a:bodyPr/>
        <a:lstStyle/>
        <a:p>
          <a:endParaRPr lang="en-US"/>
        </a:p>
      </dgm:t>
    </dgm:pt>
    <dgm:pt modelId="{E3D62EE6-3AD0-43A1-ADAD-21EA3BC32A91}">
      <dgm:prSet phldrT="[Text]"/>
      <dgm:spPr>
        <a:ln w="12700">
          <a:solidFill>
            <a:schemeClr val="accent1">
              <a:lumMod val="50000"/>
            </a:schemeClr>
          </a:solidFill>
        </a:ln>
      </dgm:spPr>
      <dgm:t>
        <a:bodyPr/>
        <a:lstStyle/>
        <a:p>
          <a:r>
            <a:rPr lang="en-US" dirty="0"/>
            <a:t>Sensors / Instruments</a:t>
          </a:r>
        </a:p>
      </dgm:t>
    </dgm:pt>
    <dgm:pt modelId="{6277D51B-01E2-47D1-A158-81BD95A29653}" type="parTrans" cxnId="{19CD00FC-4416-4240-9134-E13099C5492B}">
      <dgm:prSet/>
      <dgm:spPr/>
      <dgm:t>
        <a:bodyPr/>
        <a:lstStyle/>
        <a:p>
          <a:endParaRPr lang="en-US"/>
        </a:p>
      </dgm:t>
    </dgm:pt>
    <dgm:pt modelId="{05BB3707-6CBA-4041-AEFE-66F83939FEE0}" type="sibTrans" cxnId="{19CD00FC-4416-4240-9134-E13099C5492B}">
      <dgm:prSet/>
      <dgm:spPr/>
      <dgm:t>
        <a:bodyPr/>
        <a:lstStyle/>
        <a:p>
          <a:endParaRPr lang="en-US"/>
        </a:p>
      </dgm:t>
    </dgm:pt>
    <dgm:pt modelId="{80AA940B-9D6C-43A6-89F9-365AA6AA5209}">
      <dgm:prSet phldrT="[Text]"/>
      <dgm:spPr>
        <a:solidFill>
          <a:schemeClr val="accent1">
            <a:lumMod val="50000"/>
          </a:schemeClr>
        </a:solidFill>
      </dgm:spPr>
      <dgm:t>
        <a:bodyPr/>
        <a:lstStyle/>
        <a:p>
          <a:r>
            <a:rPr lang="en-US" dirty="0"/>
            <a:t>Response</a:t>
          </a:r>
        </a:p>
      </dgm:t>
    </dgm:pt>
    <dgm:pt modelId="{3E3A4FE3-E03E-42AD-8C7F-14FDAC501E57}" type="parTrans" cxnId="{39DAAF98-3DD3-4D01-8861-60A5B2967337}">
      <dgm:prSet/>
      <dgm:spPr/>
      <dgm:t>
        <a:bodyPr/>
        <a:lstStyle/>
        <a:p>
          <a:endParaRPr lang="en-US"/>
        </a:p>
      </dgm:t>
    </dgm:pt>
    <dgm:pt modelId="{CCC0A635-B66B-4BCE-B8BE-53D724ABBDC8}" type="sibTrans" cxnId="{39DAAF98-3DD3-4D01-8861-60A5B2967337}">
      <dgm:prSet/>
      <dgm:spPr>
        <a:solidFill>
          <a:schemeClr val="accent1">
            <a:lumMod val="90000"/>
          </a:schemeClr>
        </a:solidFill>
      </dgm:spPr>
      <dgm:t>
        <a:bodyPr/>
        <a:lstStyle/>
        <a:p>
          <a:endParaRPr lang="en-US"/>
        </a:p>
      </dgm:t>
    </dgm:pt>
    <dgm:pt modelId="{532A6619-D01C-4001-87C5-9B79AB6C8372}">
      <dgm:prSet phldrT="[Text]"/>
      <dgm:spPr>
        <a:ln w="12700">
          <a:solidFill>
            <a:schemeClr val="accent1">
              <a:lumMod val="50000"/>
            </a:schemeClr>
          </a:solidFill>
        </a:ln>
      </dgm:spPr>
      <dgm:t>
        <a:bodyPr/>
        <a:lstStyle/>
        <a:p>
          <a:r>
            <a:rPr lang="en-US" dirty="0"/>
            <a:t>Evacuations</a:t>
          </a:r>
        </a:p>
      </dgm:t>
    </dgm:pt>
    <dgm:pt modelId="{824788D6-9978-4AD2-BB9E-9EEAB9816DC4}" type="parTrans" cxnId="{E9C9CAFB-DC8B-4699-B03F-C1F7078C94E3}">
      <dgm:prSet/>
      <dgm:spPr/>
      <dgm:t>
        <a:bodyPr/>
        <a:lstStyle/>
        <a:p>
          <a:endParaRPr lang="en-US"/>
        </a:p>
      </dgm:t>
    </dgm:pt>
    <dgm:pt modelId="{4E983EDC-B5A0-4F7C-986C-0693E71C7D11}" type="sibTrans" cxnId="{E9C9CAFB-DC8B-4699-B03F-C1F7078C94E3}">
      <dgm:prSet/>
      <dgm:spPr/>
      <dgm:t>
        <a:bodyPr/>
        <a:lstStyle/>
        <a:p>
          <a:endParaRPr lang="en-US"/>
        </a:p>
      </dgm:t>
    </dgm:pt>
    <dgm:pt modelId="{B74AE119-B7EF-4AC8-A394-47C2048AC30F}">
      <dgm:prSet phldrT="[Text]"/>
      <dgm:spPr>
        <a:solidFill>
          <a:srgbClr val="0172C5"/>
        </a:solidFill>
      </dgm:spPr>
      <dgm:t>
        <a:bodyPr/>
        <a:lstStyle/>
        <a:p>
          <a:r>
            <a:rPr lang="en-US" dirty="0"/>
            <a:t>Lessons </a:t>
          </a:r>
        </a:p>
      </dgm:t>
    </dgm:pt>
    <dgm:pt modelId="{81529B02-CBD1-4858-9764-D6BC77F06EE7}" type="parTrans" cxnId="{B6FB3180-2768-4523-BAB3-72387375DD6B}">
      <dgm:prSet/>
      <dgm:spPr/>
      <dgm:t>
        <a:bodyPr/>
        <a:lstStyle/>
        <a:p>
          <a:endParaRPr lang="en-US"/>
        </a:p>
      </dgm:t>
    </dgm:pt>
    <dgm:pt modelId="{F07E806E-C262-444A-BF98-E9CF178DD4D1}" type="sibTrans" cxnId="{B6FB3180-2768-4523-BAB3-72387375DD6B}">
      <dgm:prSet/>
      <dgm:spPr>
        <a:solidFill>
          <a:schemeClr val="accent1">
            <a:lumMod val="90000"/>
          </a:schemeClr>
        </a:solidFill>
      </dgm:spPr>
      <dgm:t>
        <a:bodyPr/>
        <a:lstStyle/>
        <a:p>
          <a:endParaRPr lang="en-US"/>
        </a:p>
      </dgm:t>
    </dgm:pt>
    <dgm:pt modelId="{4E03AB4E-290C-4B05-AE1F-9A2ABE2D2E74}">
      <dgm:prSet phldrT="[Text]"/>
      <dgm:spPr>
        <a:ln w="12700">
          <a:solidFill>
            <a:srgbClr val="0172C5"/>
          </a:solidFill>
        </a:ln>
      </dgm:spPr>
      <dgm:t>
        <a:bodyPr/>
        <a:lstStyle/>
        <a:p>
          <a:r>
            <a:rPr lang="en-US" dirty="0"/>
            <a:t>What went right?</a:t>
          </a:r>
        </a:p>
      </dgm:t>
    </dgm:pt>
    <dgm:pt modelId="{4B1781A6-3CE8-44B9-90C6-8AA843378C36}" type="parTrans" cxnId="{DD16271F-7649-4B89-ACCB-73AC821F49D7}">
      <dgm:prSet/>
      <dgm:spPr/>
      <dgm:t>
        <a:bodyPr/>
        <a:lstStyle/>
        <a:p>
          <a:endParaRPr lang="en-US"/>
        </a:p>
      </dgm:t>
    </dgm:pt>
    <dgm:pt modelId="{131539F4-A0B8-4F6D-A018-26A3A320156F}" type="sibTrans" cxnId="{DD16271F-7649-4B89-ACCB-73AC821F49D7}">
      <dgm:prSet/>
      <dgm:spPr/>
      <dgm:t>
        <a:bodyPr/>
        <a:lstStyle/>
        <a:p>
          <a:endParaRPr lang="en-US"/>
        </a:p>
      </dgm:t>
    </dgm:pt>
    <dgm:pt modelId="{7DA4958F-9631-4579-A008-6FD283C72C95}">
      <dgm:prSet phldrT="[Text]"/>
      <dgm:spPr>
        <a:solidFill>
          <a:schemeClr val="accent1">
            <a:lumMod val="50000"/>
          </a:schemeClr>
        </a:solidFill>
      </dgm:spPr>
      <dgm:t>
        <a:bodyPr/>
        <a:lstStyle/>
        <a:p>
          <a:r>
            <a:rPr lang="en-US" dirty="0"/>
            <a:t>Future Action </a:t>
          </a:r>
        </a:p>
      </dgm:t>
    </dgm:pt>
    <dgm:pt modelId="{12D70EDA-3121-4EC0-9244-F8B127CA1970}" type="parTrans" cxnId="{8A90A780-A2F9-40EB-8930-1FFCFEC2A013}">
      <dgm:prSet/>
      <dgm:spPr/>
      <dgm:t>
        <a:bodyPr/>
        <a:lstStyle/>
        <a:p>
          <a:endParaRPr lang="en-US"/>
        </a:p>
      </dgm:t>
    </dgm:pt>
    <dgm:pt modelId="{BEEE96BC-0DEB-4E63-85A2-24FAC404D6F5}" type="sibTrans" cxnId="{8A90A780-A2F9-40EB-8930-1FFCFEC2A013}">
      <dgm:prSet/>
      <dgm:spPr/>
      <dgm:t>
        <a:bodyPr/>
        <a:lstStyle/>
        <a:p>
          <a:endParaRPr lang="en-US"/>
        </a:p>
      </dgm:t>
    </dgm:pt>
    <dgm:pt modelId="{BAE5B04B-C67F-44D8-97AD-B18EBBDC9ED8}">
      <dgm:prSet phldrT="[Text]"/>
      <dgm:spPr>
        <a:ln w="12700">
          <a:solidFill>
            <a:schemeClr val="accent1">
              <a:lumMod val="50000"/>
            </a:schemeClr>
          </a:solidFill>
        </a:ln>
      </dgm:spPr>
      <dgm:t>
        <a:bodyPr/>
        <a:lstStyle/>
        <a:p>
          <a:r>
            <a:rPr lang="en-US" dirty="0"/>
            <a:t>Infrastructure</a:t>
          </a:r>
        </a:p>
      </dgm:t>
    </dgm:pt>
    <dgm:pt modelId="{B8EEAD84-A360-4D1D-81EF-B8EF0E8C92B4}" type="parTrans" cxnId="{1A0483AA-D744-4138-B7E0-F54D821278C2}">
      <dgm:prSet/>
      <dgm:spPr/>
      <dgm:t>
        <a:bodyPr/>
        <a:lstStyle/>
        <a:p>
          <a:endParaRPr lang="en-US"/>
        </a:p>
      </dgm:t>
    </dgm:pt>
    <dgm:pt modelId="{EB8B1DC1-639E-4457-9DCB-E817FAFBF76F}" type="sibTrans" cxnId="{1A0483AA-D744-4138-B7E0-F54D821278C2}">
      <dgm:prSet/>
      <dgm:spPr/>
      <dgm:t>
        <a:bodyPr/>
        <a:lstStyle/>
        <a:p>
          <a:endParaRPr lang="en-US"/>
        </a:p>
      </dgm:t>
    </dgm:pt>
    <dgm:pt modelId="{EF12B0FE-9499-4F0B-81DF-8606C93B61F5}">
      <dgm:prSet/>
      <dgm:spPr>
        <a:ln w="12700">
          <a:solidFill>
            <a:schemeClr val="accent1">
              <a:lumMod val="50000"/>
            </a:schemeClr>
          </a:solidFill>
        </a:ln>
      </dgm:spPr>
      <dgm:t>
        <a:bodyPr/>
        <a:lstStyle/>
        <a:p>
          <a:r>
            <a:rPr lang="en-US" dirty="0"/>
            <a:t>Localized Mitigation</a:t>
          </a:r>
        </a:p>
      </dgm:t>
    </dgm:pt>
    <dgm:pt modelId="{8A969083-C6E3-4BAB-B45E-DB8AA9BA7056}" type="parTrans" cxnId="{FE945855-027A-4D67-9AF4-647718EB6BF2}">
      <dgm:prSet/>
      <dgm:spPr/>
      <dgm:t>
        <a:bodyPr/>
        <a:lstStyle/>
        <a:p>
          <a:endParaRPr lang="en-US"/>
        </a:p>
      </dgm:t>
    </dgm:pt>
    <dgm:pt modelId="{98F53F9A-D002-4EC2-BA6C-CFA095FBF841}" type="sibTrans" cxnId="{FE945855-027A-4D67-9AF4-647718EB6BF2}">
      <dgm:prSet/>
      <dgm:spPr/>
      <dgm:t>
        <a:bodyPr/>
        <a:lstStyle/>
        <a:p>
          <a:endParaRPr lang="en-US"/>
        </a:p>
      </dgm:t>
    </dgm:pt>
    <dgm:pt modelId="{A3942CD6-B99A-4F87-A015-FD652B120E22}">
      <dgm:prSet/>
      <dgm:spPr>
        <a:ln w="12700">
          <a:solidFill>
            <a:schemeClr val="accent1">
              <a:lumMod val="50000"/>
            </a:schemeClr>
          </a:solidFill>
        </a:ln>
      </dgm:spPr>
      <dgm:t>
        <a:bodyPr/>
        <a:lstStyle/>
        <a:p>
          <a:r>
            <a:rPr lang="en-US" dirty="0"/>
            <a:t>Resource Allocation</a:t>
          </a:r>
        </a:p>
      </dgm:t>
    </dgm:pt>
    <dgm:pt modelId="{806F3DBF-0BBE-40B1-905C-E0E64A39D69D}" type="parTrans" cxnId="{E844F38A-9DD7-4F1C-8085-39388B7B63CC}">
      <dgm:prSet/>
      <dgm:spPr/>
      <dgm:t>
        <a:bodyPr/>
        <a:lstStyle/>
        <a:p>
          <a:endParaRPr lang="en-US"/>
        </a:p>
      </dgm:t>
    </dgm:pt>
    <dgm:pt modelId="{25ABA6CB-2B8D-4676-B3B2-6C00D47D460C}" type="sibTrans" cxnId="{E844F38A-9DD7-4F1C-8085-39388B7B63CC}">
      <dgm:prSet/>
      <dgm:spPr/>
      <dgm:t>
        <a:bodyPr/>
        <a:lstStyle/>
        <a:p>
          <a:endParaRPr lang="en-US"/>
        </a:p>
      </dgm:t>
    </dgm:pt>
    <dgm:pt modelId="{AA141A6C-CAFC-4CAB-B4E5-40DF651FC290}">
      <dgm:prSet/>
      <dgm:spPr>
        <a:ln w="12700">
          <a:solidFill>
            <a:schemeClr val="accent1">
              <a:lumMod val="50000"/>
            </a:schemeClr>
          </a:solidFill>
        </a:ln>
      </dgm:spPr>
      <dgm:t>
        <a:bodyPr/>
        <a:lstStyle/>
        <a:p>
          <a:r>
            <a:rPr lang="en-US" dirty="0"/>
            <a:t>Accessible Data, Compute </a:t>
          </a:r>
        </a:p>
      </dgm:t>
    </dgm:pt>
    <dgm:pt modelId="{24EF8478-3109-4005-8389-A59384DAE471}" type="parTrans" cxnId="{16E36C17-BB74-448C-9D6F-59E128A577DB}">
      <dgm:prSet/>
      <dgm:spPr/>
      <dgm:t>
        <a:bodyPr/>
        <a:lstStyle/>
        <a:p>
          <a:endParaRPr lang="en-US"/>
        </a:p>
      </dgm:t>
    </dgm:pt>
    <dgm:pt modelId="{5C0C7366-1C3D-4C98-8CCC-0445C8D8178F}" type="sibTrans" cxnId="{16E36C17-BB74-448C-9D6F-59E128A577DB}">
      <dgm:prSet/>
      <dgm:spPr/>
      <dgm:t>
        <a:bodyPr/>
        <a:lstStyle/>
        <a:p>
          <a:endParaRPr lang="en-US"/>
        </a:p>
      </dgm:t>
    </dgm:pt>
    <dgm:pt modelId="{009343F2-AD83-4F62-A404-9DC52D322CF9}">
      <dgm:prSet/>
      <dgm:spPr>
        <a:ln w="12700">
          <a:solidFill>
            <a:schemeClr val="accent1">
              <a:lumMod val="50000"/>
            </a:schemeClr>
          </a:solidFill>
        </a:ln>
      </dgm:spPr>
      <dgm:t>
        <a:bodyPr/>
        <a:lstStyle/>
        <a:p>
          <a:r>
            <a:rPr lang="en-US" dirty="0"/>
            <a:t>Simulations / AI Models</a:t>
          </a:r>
        </a:p>
      </dgm:t>
    </dgm:pt>
    <dgm:pt modelId="{3479F41B-8963-47CC-BA94-2E63BAC3468E}" type="parTrans" cxnId="{FD3550B1-508A-4C44-A09C-36D685388E62}">
      <dgm:prSet/>
      <dgm:spPr/>
      <dgm:t>
        <a:bodyPr/>
        <a:lstStyle/>
        <a:p>
          <a:endParaRPr lang="en-US"/>
        </a:p>
      </dgm:t>
    </dgm:pt>
    <dgm:pt modelId="{3482FA58-6430-4792-932F-C78BF62699A5}" type="sibTrans" cxnId="{FD3550B1-508A-4C44-A09C-36D685388E62}">
      <dgm:prSet/>
      <dgm:spPr/>
      <dgm:t>
        <a:bodyPr/>
        <a:lstStyle/>
        <a:p>
          <a:endParaRPr lang="en-US"/>
        </a:p>
      </dgm:t>
    </dgm:pt>
    <dgm:pt modelId="{337A9B81-F360-4A55-B22D-E7E3B9FC45CF}">
      <dgm:prSet/>
      <dgm:spPr>
        <a:ln w="12700">
          <a:solidFill>
            <a:schemeClr val="accent1">
              <a:lumMod val="50000"/>
            </a:schemeClr>
          </a:solidFill>
        </a:ln>
      </dgm:spPr>
      <dgm:t>
        <a:bodyPr/>
        <a:lstStyle/>
        <a:p>
          <a:r>
            <a:rPr lang="en-US" dirty="0"/>
            <a:t>Coordination</a:t>
          </a:r>
        </a:p>
      </dgm:t>
    </dgm:pt>
    <dgm:pt modelId="{8277B4EA-2824-4CF0-9010-324F0AAA517D}" type="parTrans" cxnId="{6F214419-876A-4F6C-B0B0-C1521B0CF110}">
      <dgm:prSet/>
      <dgm:spPr/>
      <dgm:t>
        <a:bodyPr/>
        <a:lstStyle/>
        <a:p>
          <a:endParaRPr lang="en-US"/>
        </a:p>
      </dgm:t>
    </dgm:pt>
    <dgm:pt modelId="{09DEA718-D5C1-4332-8E0B-B0B90C350D35}" type="sibTrans" cxnId="{6F214419-876A-4F6C-B0B0-C1521B0CF110}">
      <dgm:prSet/>
      <dgm:spPr/>
      <dgm:t>
        <a:bodyPr/>
        <a:lstStyle/>
        <a:p>
          <a:endParaRPr lang="en-US"/>
        </a:p>
      </dgm:t>
    </dgm:pt>
    <dgm:pt modelId="{89BD88B9-E701-4DEA-960E-D25C231A90E6}">
      <dgm:prSet phldrT="[Text]"/>
      <dgm:spPr>
        <a:ln w="12700">
          <a:solidFill>
            <a:srgbClr val="0172C5"/>
          </a:solidFill>
        </a:ln>
      </dgm:spPr>
      <dgm:t>
        <a:bodyPr/>
        <a:lstStyle/>
        <a:p>
          <a:r>
            <a:rPr lang="en-US" dirty="0"/>
            <a:t>Where can we improve?</a:t>
          </a:r>
        </a:p>
      </dgm:t>
    </dgm:pt>
    <dgm:pt modelId="{EF8752B8-C04D-41F3-A031-7BB7E8A4BA42}" type="parTrans" cxnId="{B6539578-CE26-4E28-BBCB-84FF372410BC}">
      <dgm:prSet/>
      <dgm:spPr/>
      <dgm:t>
        <a:bodyPr/>
        <a:lstStyle/>
        <a:p>
          <a:endParaRPr lang="en-US"/>
        </a:p>
      </dgm:t>
    </dgm:pt>
    <dgm:pt modelId="{54064D43-232A-468E-A7B7-C15479E8CB7C}" type="sibTrans" cxnId="{B6539578-CE26-4E28-BBCB-84FF372410BC}">
      <dgm:prSet/>
      <dgm:spPr/>
      <dgm:t>
        <a:bodyPr/>
        <a:lstStyle/>
        <a:p>
          <a:endParaRPr lang="en-US"/>
        </a:p>
      </dgm:t>
    </dgm:pt>
    <dgm:pt modelId="{00224224-A840-4193-8369-94D0F6EA5FA5}">
      <dgm:prSet phldrT="[Text]"/>
      <dgm:spPr>
        <a:ln w="12700">
          <a:solidFill>
            <a:srgbClr val="0172C5"/>
          </a:solidFill>
        </a:ln>
      </dgm:spPr>
      <dgm:t>
        <a:bodyPr/>
        <a:lstStyle/>
        <a:p>
          <a:r>
            <a:rPr lang="en-US" dirty="0"/>
            <a:t>What went wrong?</a:t>
          </a:r>
        </a:p>
      </dgm:t>
    </dgm:pt>
    <dgm:pt modelId="{1E26E6A6-F245-42A3-8F24-482EE177FFAE}" type="parTrans" cxnId="{A17D78D6-E5D0-4665-9D90-D5EDB46D7C81}">
      <dgm:prSet/>
      <dgm:spPr/>
      <dgm:t>
        <a:bodyPr/>
        <a:lstStyle/>
        <a:p>
          <a:endParaRPr lang="en-US"/>
        </a:p>
      </dgm:t>
    </dgm:pt>
    <dgm:pt modelId="{7E6BC256-3735-4C7D-91F8-BEADC6E1802A}" type="sibTrans" cxnId="{A17D78D6-E5D0-4665-9D90-D5EDB46D7C81}">
      <dgm:prSet/>
      <dgm:spPr/>
      <dgm:t>
        <a:bodyPr/>
        <a:lstStyle/>
        <a:p>
          <a:endParaRPr lang="en-US"/>
        </a:p>
      </dgm:t>
    </dgm:pt>
    <dgm:pt modelId="{4D520CED-D2C0-43AA-B974-D3F624478098}">
      <dgm:prSet/>
      <dgm:spPr>
        <a:ln w="12700">
          <a:solidFill>
            <a:schemeClr val="accent1">
              <a:lumMod val="50000"/>
            </a:schemeClr>
          </a:solidFill>
        </a:ln>
      </dgm:spPr>
      <dgm:t>
        <a:bodyPr/>
        <a:lstStyle/>
        <a:p>
          <a:r>
            <a:rPr lang="en-US"/>
            <a:t>Informed Policy</a:t>
          </a:r>
          <a:endParaRPr lang="en-US" dirty="0"/>
        </a:p>
      </dgm:t>
    </dgm:pt>
    <dgm:pt modelId="{3F10A6FA-D7B8-4ABC-9AC3-B6CCD316EFE9}" type="parTrans" cxnId="{2FCC7E56-F51C-49E2-8EA3-AEF14DF72DAC}">
      <dgm:prSet/>
      <dgm:spPr/>
      <dgm:t>
        <a:bodyPr/>
        <a:lstStyle/>
        <a:p>
          <a:endParaRPr lang="en-US"/>
        </a:p>
      </dgm:t>
    </dgm:pt>
    <dgm:pt modelId="{1EC6506B-C0F6-48CB-9120-7EE27AF36803}" type="sibTrans" cxnId="{2FCC7E56-F51C-49E2-8EA3-AEF14DF72DAC}">
      <dgm:prSet/>
      <dgm:spPr/>
      <dgm:t>
        <a:bodyPr/>
        <a:lstStyle/>
        <a:p>
          <a:endParaRPr lang="en-US"/>
        </a:p>
      </dgm:t>
    </dgm:pt>
    <dgm:pt modelId="{CE648E28-6F6F-459D-A716-B63930B96A38}">
      <dgm:prSet/>
      <dgm:spPr>
        <a:ln w="12700">
          <a:solidFill>
            <a:schemeClr val="accent1">
              <a:lumMod val="50000"/>
            </a:schemeClr>
          </a:solidFill>
        </a:ln>
      </dgm:spPr>
      <dgm:t>
        <a:bodyPr/>
        <a:lstStyle/>
        <a:p>
          <a:r>
            <a:rPr lang="en-US" dirty="0"/>
            <a:t>Targeted Future Investments </a:t>
          </a:r>
        </a:p>
      </dgm:t>
    </dgm:pt>
    <dgm:pt modelId="{1D6ADD36-540C-466D-865A-4FAC2833F79D}" type="parTrans" cxnId="{807F6B5E-9E47-44F6-AF7F-925909099522}">
      <dgm:prSet/>
      <dgm:spPr/>
      <dgm:t>
        <a:bodyPr/>
        <a:lstStyle/>
        <a:p>
          <a:endParaRPr lang="en-US"/>
        </a:p>
      </dgm:t>
    </dgm:pt>
    <dgm:pt modelId="{9D58E241-DFB6-464E-A067-672692DEABAF}" type="sibTrans" cxnId="{807F6B5E-9E47-44F6-AF7F-925909099522}">
      <dgm:prSet/>
      <dgm:spPr/>
      <dgm:t>
        <a:bodyPr/>
        <a:lstStyle/>
        <a:p>
          <a:endParaRPr lang="en-US"/>
        </a:p>
      </dgm:t>
    </dgm:pt>
    <dgm:pt modelId="{E4D3C934-CE74-46D8-93F1-7C2496072E5E}" type="pres">
      <dgm:prSet presAssocID="{AAEE7097-C046-421D-8F36-27A2687ED191}" presName="linearFlow" presStyleCnt="0">
        <dgm:presLayoutVars>
          <dgm:dir/>
          <dgm:animLvl val="lvl"/>
          <dgm:resizeHandles val="exact"/>
        </dgm:presLayoutVars>
      </dgm:prSet>
      <dgm:spPr/>
    </dgm:pt>
    <dgm:pt modelId="{55017009-84F3-45ED-B152-81CFA60347FA}" type="pres">
      <dgm:prSet presAssocID="{63249BD7-C5F6-4E25-8271-17DFEA4DA737}" presName="composite" presStyleCnt="0"/>
      <dgm:spPr/>
    </dgm:pt>
    <dgm:pt modelId="{E7D1371C-E9BA-4974-AE01-A6CA1D033DB8}" type="pres">
      <dgm:prSet presAssocID="{63249BD7-C5F6-4E25-8271-17DFEA4DA737}" presName="parTx" presStyleLbl="node1" presStyleIdx="0" presStyleCnt="4">
        <dgm:presLayoutVars>
          <dgm:chMax val="0"/>
          <dgm:chPref val="0"/>
          <dgm:bulletEnabled val="1"/>
        </dgm:presLayoutVars>
      </dgm:prSet>
      <dgm:spPr/>
    </dgm:pt>
    <dgm:pt modelId="{C25C5E68-EEBB-4874-9503-518ECA7427B9}" type="pres">
      <dgm:prSet presAssocID="{63249BD7-C5F6-4E25-8271-17DFEA4DA737}" presName="parSh" presStyleLbl="node1" presStyleIdx="0" presStyleCnt="4"/>
      <dgm:spPr/>
    </dgm:pt>
    <dgm:pt modelId="{D4D42EC8-EA62-433F-8400-87B9B1988888}" type="pres">
      <dgm:prSet presAssocID="{63249BD7-C5F6-4E25-8271-17DFEA4DA737}" presName="desTx" presStyleLbl="fgAcc1" presStyleIdx="0" presStyleCnt="4">
        <dgm:presLayoutVars>
          <dgm:bulletEnabled val="1"/>
        </dgm:presLayoutVars>
      </dgm:prSet>
      <dgm:spPr/>
    </dgm:pt>
    <dgm:pt modelId="{5860C066-ED91-49C7-8E92-69A27969FB6A}" type="pres">
      <dgm:prSet presAssocID="{99483A42-CD0F-4D6D-A061-2E7521D29F2D}" presName="sibTrans" presStyleLbl="sibTrans2D1" presStyleIdx="0" presStyleCnt="3" custLinFactNeighborX="15392"/>
      <dgm:spPr/>
    </dgm:pt>
    <dgm:pt modelId="{22BA8281-17E0-4146-B9C7-B4B462EF85A2}" type="pres">
      <dgm:prSet presAssocID="{99483A42-CD0F-4D6D-A061-2E7521D29F2D}" presName="connTx" presStyleLbl="sibTrans2D1" presStyleIdx="0" presStyleCnt="3"/>
      <dgm:spPr/>
    </dgm:pt>
    <dgm:pt modelId="{A2DA3E1A-93AF-441F-B85E-DEDCD4070498}" type="pres">
      <dgm:prSet presAssocID="{80AA940B-9D6C-43A6-89F9-365AA6AA5209}" presName="composite" presStyleCnt="0"/>
      <dgm:spPr/>
    </dgm:pt>
    <dgm:pt modelId="{4DB2B18D-4CB6-426A-8BA5-77806DA70597}" type="pres">
      <dgm:prSet presAssocID="{80AA940B-9D6C-43A6-89F9-365AA6AA5209}" presName="parTx" presStyleLbl="node1" presStyleIdx="0" presStyleCnt="4">
        <dgm:presLayoutVars>
          <dgm:chMax val="0"/>
          <dgm:chPref val="0"/>
          <dgm:bulletEnabled val="1"/>
        </dgm:presLayoutVars>
      </dgm:prSet>
      <dgm:spPr/>
    </dgm:pt>
    <dgm:pt modelId="{11E1FB61-C6BE-4156-A9A2-5C6C5D5F2C85}" type="pres">
      <dgm:prSet presAssocID="{80AA940B-9D6C-43A6-89F9-365AA6AA5209}" presName="parSh" presStyleLbl="node1" presStyleIdx="1" presStyleCnt="4" custLinFactNeighborX="-9625"/>
      <dgm:spPr/>
    </dgm:pt>
    <dgm:pt modelId="{8687A8E8-B719-476C-A059-EDD3D919ADFA}" type="pres">
      <dgm:prSet presAssocID="{80AA940B-9D6C-43A6-89F9-365AA6AA5209}" presName="desTx" presStyleLbl="fgAcc1" presStyleIdx="1" presStyleCnt="4" custLinFactNeighborX="-9625">
        <dgm:presLayoutVars>
          <dgm:bulletEnabled val="1"/>
        </dgm:presLayoutVars>
      </dgm:prSet>
      <dgm:spPr/>
    </dgm:pt>
    <dgm:pt modelId="{66228C75-9B83-4F42-951F-D4B78AE800B4}" type="pres">
      <dgm:prSet presAssocID="{CCC0A635-B66B-4BCE-B8BE-53D724ABBDC8}" presName="sibTrans" presStyleLbl="sibTrans2D1" presStyleIdx="1" presStyleCnt="3" custLinFactNeighborX="-805"/>
      <dgm:spPr/>
    </dgm:pt>
    <dgm:pt modelId="{319662AB-E40F-4D97-B7AF-971C5718D7CC}" type="pres">
      <dgm:prSet presAssocID="{CCC0A635-B66B-4BCE-B8BE-53D724ABBDC8}" presName="connTx" presStyleLbl="sibTrans2D1" presStyleIdx="1" presStyleCnt="3"/>
      <dgm:spPr/>
    </dgm:pt>
    <dgm:pt modelId="{E31B8708-EFAF-4219-918E-1389A62C1390}" type="pres">
      <dgm:prSet presAssocID="{B74AE119-B7EF-4AC8-A394-47C2048AC30F}" presName="composite" presStyleCnt="0"/>
      <dgm:spPr/>
    </dgm:pt>
    <dgm:pt modelId="{494258DB-EEA1-4794-82D4-9437DE1646CA}" type="pres">
      <dgm:prSet presAssocID="{B74AE119-B7EF-4AC8-A394-47C2048AC30F}" presName="parTx" presStyleLbl="node1" presStyleIdx="1" presStyleCnt="4">
        <dgm:presLayoutVars>
          <dgm:chMax val="0"/>
          <dgm:chPref val="0"/>
          <dgm:bulletEnabled val="1"/>
        </dgm:presLayoutVars>
      </dgm:prSet>
      <dgm:spPr/>
    </dgm:pt>
    <dgm:pt modelId="{DDD9CC24-43B0-4A4E-BC55-BAE9C7740929}" type="pres">
      <dgm:prSet presAssocID="{B74AE119-B7EF-4AC8-A394-47C2048AC30F}" presName="parSh" presStyleLbl="node1" presStyleIdx="2" presStyleCnt="4" custLinFactNeighborX="-17503"/>
      <dgm:spPr/>
    </dgm:pt>
    <dgm:pt modelId="{AD3C998B-DF38-415C-B43B-3D2C4DCF4914}" type="pres">
      <dgm:prSet presAssocID="{B74AE119-B7EF-4AC8-A394-47C2048AC30F}" presName="desTx" presStyleLbl="fgAcc1" presStyleIdx="2" presStyleCnt="4" custLinFactNeighborX="-17503">
        <dgm:presLayoutVars>
          <dgm:bulletEnabled val="1"/>
        </dgm:presLayoutVars>
      </dgm:prSet>
      <dgm:spPr/>
    </dgm:pt>
    <dgm:pt modelId="{4EC4AF97-BB33-4A7F-8529-B22F7AE348D0}" type="pres">
      <dgm:prSet presAssocID="{F07E806E-C262-444A-BF98-E9CF178DD4D1}" presName="sibTrans" presStyleLbl="sibTrans2D1" presStyleIdx="2" presStyleCnt="3" custLinFactNeighborX="-3406"/>
      <dgm:spPr/>
    </dgm:pt>
    <dgm:pt modelId="{350966D3-AE49-42C0-8E2A-415BE3635CB5}" type="pres">
      <dgm:prSet presAssocID="{F07E806E-C262-444A-BF98-E9CF178DD4D1}" presName="connTx" presStyleLbl="sibTrans2D1" presStyleIdx="2" presStyleCnt="3"/>
      <dgm:spPr/>
    </dgm:pt>
    <dgm:pt modelId="{9A9F1885-7864-4352-8B27-7C56ECF4EC3C}" type="pres">
      <dgm:prSet presAssocID="{7DA4958F-9631-4579-A008-6FD283C72C95}" presName="composite" presStyleCnt="0"/>
      <dgm:spPr/>
    </dgm:pt>
    <dgm:pt modelId="{3DB5C971-B9D3-4B24-BCEA-4BEBDE7A45A1}" type="pres">
      <dgm:prSet presAssocID="{7DA4958F-9631-4579-A008-6FD283C72C95}" presName="parTx" presStyleLbl="node1" presStyleIdx="2" presStyleCnt="4">
        <dgm:presLayoutVars>
          <dgm:chMax val="0"/>
          <dgm:chPref val="0"/>
          <dgm:bulletEnabled val="1"/>
        </dgm:presLayoutVars>
      </dgm:prSet>
      <dgm:spPr/>
    </dgm:pt>
    <dgm:pt modelId="{876FEEB2-F3A6-4663-8794-9AC24E817F38}" type="pres">
      <dgm:prSet presAssocID="{7DA4958F-9631-4579-A008-6FD283C72C95}" presName="parSh" presStyleLbl="node1" presStyleIdx="3" presStyleCnt="4" custLinFactNeighborX="-25380"/>
      <dgm:spPr/>
    </dgm:pt>
    <dgm:pt modelId="{018AB6FB-6839-4B26-A14B-0A3481EA436F}" type="pres">
      <dgm:prSet presAssocID="{7DA4958F-9631-4579-A008-6FD283C72C95}" presName="desTx" presStyleLbl="fgAcc1" presStyleIdx="3" presStyleCnt="4" custLinFactNeighborX="-25380">
        <dgm:presLayoutVars>
          <dgm:bulletEnabled val="1"/>
        </dgm:presLayoutVars>
      </dgm:prSet>
      <dgm:spPr/>
    </dgm:pt>
  </dgm:ptLst>
  <dgm:cxnLst>
    <dgm:cxn modelId="{E1E83A00-11BE-404B-AC72-0698174DE6F9}" type="presOf" srcId="{337A9B81-F360-4A55-B22D-E7E3B9FC45CF}" destId="{8687A8E8-B719-476C-A059-EDD3D919ADFA}" srcOrd="0" destOrd="3" presId="urn:microsoft.com/office/officeart/2005/8/layout/process3"/>
    <dgm:cxn modelId="{E4E1E602-F0E8-422F-B778-E0881AC9ACAF}" type="presOf" srcId="{AAEE7097-C046-421D-8F36-27A2687ED191}" destId="{E4D3C934-CE74-46D8-93F1-7C2496072E5E}" srcOrd="0" destOrd="0" presId="urn:microsoft.com/office/officeart/2005/8/layout/process3"/>
    <dgm:cxn modelId="{3A5D2813-4990-4082-A8A3-5724DE609262}" type="presOf" srcId="{63249BD7-C5F6-4E25-8271-17DFEA4DA737}" destId="{C25C5E68-EEBB-4874-9503-518ECA7427B9}" srcOrd="1" destOrd="0" presId="urn:microsoft.com/office/officeart/2005/8/layout/process3"/>
    <dgm:cxn modelId="{56097E16-4E23-449D-9965-F622CAD9CA85}" type="presOf" srcId="{F07E806E-C262-444A-BF98-E9CF178DD4D1}" destId="{4EC4AF97-BB33-4A7F-8529-B22F7AE348D0}" srcOrd="0" destOrd="0" presId="urn:microsoft.com/office/officeart/2005/8/layout/process3"/>
    <dgm:cxn modelId="{16E36C17-BB74-448C-9D6F-59E128A577DB}" srcId="{63249BD7-C5F6-4E25-8271-17DFEA4DA737}" destId="{AA141A6C-CAFC-4CAB-B4E5-40DF651FC290}" srcOrd="1" destOrd="0" parTransId="{24EF8478-3109-4005-8389-A59384DAE471}" sibTransId="{5C0C7366-1C3D-4C98-8CCC-0445C8D8178F}"/>
    <dgm:cxn modelId="{6F214419-876A-4F6C-B0B0-C1521B0CF110}" srcId="{80AA940B-9D6C-43A6-89F9-365AA6AA5209}" destId="{337A9B81-F360-4A55-B22D-E7E3B9FC45CF}" srcOrd="3" destOrd="0" parTransId="{8277B4EA-2824-4CF0-9010-324F0AAA517D}" sibTransId="{09DEA718-D5C1-4332-8E0B-B0B90C350D35}"/>
    <dgm:cxn modelId="{DD16271F-7649-4B89-ACCB-73AC821F49D7}" srcId="{B74AE119-B7EF-4AC8-A394-47C2048AC30F}" destId="{4E03AB4E-290C-4B05-AE1F-9A2ABE2D2E74}" srcOrd="0" destOrd="0" parTransId="{4B1781A6-3CE8-44B9-90C6-8AA843378C36}" sibTransId="{131539F4-A0B8-4F6D-A018-26A3A320156F}"/>
    <dgm:cxn modelId="{C0CD591F-7313-40AE-8A9B-3D2883C6E0B2}" srcId="{AAEE7097-C046-421D-8F36-27A2687ED191}" destId="{63249BD7-C5F6-4E25-8271-17DFEA4DA737}" srcOrd="0" destOrd="0" parTransId="{3EE97326-E870-42A7-83DB-7220A0F1D02C}" sibTransId="{99483A42-CD0F-4D6D-A061-2E7521D29F2D}"/>
    <dgm:cxn modelId="{7D0E6820-E603-47CD-AFA3-F2CFB51B2812}" type="presOf" srcId="{99483A42-CD0F-4D6D-A061-2E7521D29F2D}" destId="{5860C066-ED91-49C7-8E92-69A27969FB6A}" srcOrd="0" destOrd="0" presId="urn:microsoft.com/office/officeart/2005/8/layout/process3"/>
    <dgm:cxn modelId="{C4040C27-0162-405B-822B-006D4D6BFD3F}" type="presOf" srcId="{99483A42-CD0F-4D6D-A061-2E7521D29F2D}" destId="{22BA8281-17E0-4146-B9C7-B4B462EF85A2}" srcOrd="1" destOrd="0" presId="urn:microsoft.com/office/officeart/2005/8/layout/process3"/>
    <dgm:cxn modelId="{D7CCC932-B515-4977-83FB-D1FB4DFEB1C2}" type="presOf" srcId="{4E03AB4E-290C-4B05-AE1F-9A2ABE2D2E74}" destId="{AD3C998B-DF38-415C-B43B-3D2C4DCF4914}" srcOrd="0" destOrd="0" presId="urn:microsoft.com/office/officeart/2005/8/layout/process3"/>
    <dgm:cxn modelId="{413C9B35-28DA-4916-9B3B-56E1AF2B8C4F}" type="presOf" srcId="{CE648E28-6F6F-459D-A716-B63930B96A38}" destId="{018AB6FB-6839-4B26-A14B-0A3481EA436F}" srcOrd="0" destOrd="2" presId="urn:microsoft.com/office/officeart/2005/8/layout/process3"/>
    <dgm:cxn modelId="{77748438-D9EE-4DFE-A971-CB09DF747082}" type="presOf" srcId="{CCC0A635-B66B-4BCE-B8BE-53D724ABBDC8}" destId="{66228C75-9B83-4F42-951F-D4B78AE800B4}" srcOrd="0" destOrd="0" presId="urn:microsoft.com/office/officeart/2005/8/layout/process3"/>
    <dgm:cxn modelId="{5E500944-8E54-4FD8-B591-A84CA9362C3C}" type="presOf" srcId="{4D520CED-D2C0-43AA-B974-D3F624478098}" destId="{018AB6FB-6839-4B26-A14B-0A3481EA436F}" srcOrd="0" destOrd="1" presId="urn:microsoft.com/office/officeart/2005/8/layout/process3"/>
    <dgm:cxn modelId="{03B3854D-B7D1-4A93-8687-FCE6CB4A6B97}" type="presOf" srcId="{EF12B0FE-9499-4F0B-81DF-8606C93B61F5}" destId="{8687A8E8-B719-476C-A059-EDD3D919ADFA}" srcOrd="0" destOrd="1" presId="urn:microsoft.com/office/officeart/2005/8/layout/process3"/>
    <dgm:cxn modelId="{A31F3353-A76E-450F-B8CD-11844E90B5A2}" type="presOf" srcId="{63249BD7-C5F6-4E25-8271-17DFEA4DA737}" destId="{E7D1371C-E9BA-4974-AE01-A6CA1D033DB8}" srcOrd="0" destOrd="0" presId="urn:microsoft.com/office/officeart/2005/8/layout/process3"/>
    <dgm:cxn modelId="{FE945855-027A-4D67-9AF4-647718EB6BF2}" srcId="{80AA940B-9D6C-43A6-89F9-365AA6AA5209}" destId="{EF12B0FE-9499-4F0B-81DF-8606C93B61F5}" srcOrd="1" destOrd="0" parTransId="{8A969083-C6E3-4BAB-B45E-DB8AA9BA7056}" sibTransId="{98F53F9A-D002-4EC2-BA6C-CFA095FBF841}"/>
    <dgm:cxn modelId="{2FCC7E56-F51C-49E2-8EA3-AEF14DF72DAC}" srcId="{7DA4958F-9631-4579-A008-6FD283C72C95}" destId="{4D520CED-D2C0-43AA-B974-D3F624478098}" srcOrd="1" destOrd="0" parTransId="{3F10A6FA-D7B8-4ABC-9AC3-B6CCD316EFE9}" sibTransId="{1EC6506B-C0F6-48CB-9120-7EE27AF36803}"/>
    <dgm:cxn modelId="{807F6B5E-9E47-44F6-AF7F-925909099522}" srcId="{7DA4958F-9631-4579-A008-6FD283C72C95}" destId="{CE648E28-6F6F-459D-A716-B63930B96A38}" srcOrd="2" destOrd="0" parTransId="{1D6ADD36-540C-466D-865A-4FAC2833F79D}" sibTransId="{9D58E241-DFB6-464E-A067-672692DEABAF}"/>
    <dgm:cxn modelId="{D94D955F-61EC-482A-BF67-181E9BED4CB8}" type="presOf" srcId="{7DA4958F-9631-4579-A008-6FD283C72C95}" destId="{876FEEB2-F3A6-4663-8794-9AC24E817F38}" srcOrd="1" destOrd="0" presId="urn:microsoft.com/office/officeart/2005/8/layout/process3"/>
    <dgm:cxn modelId="{2EB3C86A-F536-45BE-A1B4-53142E6ECFC3}" type="presOf" srcId="{B74AE119-B7EF-4AC8-A394-47C2048AC30F}" destId="{494258DB-EEA1-4794-82D4-9437DE1646CA}" srcOrd="0" destOrd="0" presId="urn:microsoft.com/office/officeart/2005/8/layout/process3"/>
    <dgm:cxn modelId="{312F3570-16F8-4678-844D-0E3D72966AAB}" type="presOf" srcId="{CCC0A635-B66B-4BCE-B8BE-53D724ABBDC8}" destId="{319662AB-E40F-4D97-B7AF-971C5718D7CC}" srcOrd="1" destOrd="0" presId="urn:microsoft.com/office/officeart/2005/8/layout/process3"/>
    <dgm:cxn modelId="{CE0D1071-9BBA-4F9E-B0E5-7BBDA7F11874}" type="presOf" srcId="{89BD88B9-E701-4DEA-960E-D25C231A90E6}" destId="{AD3C998B-DF38-415C-B43B-3D2C4DCF4914}" srcOrd="0" destOrd="2" presId="urn:microsoft.com/office/officeart/2005/8/layout/process3"/>
    <dgm:cxn modelId="{B6539578-CE26-4E28-BBCB-84FF372410BC}" srcId="{B74AE119-B7EF-4AC8-A394-47C2048AC30F}" destId="{89BD88B9-E701-4DEA-960E-D25C231A90E6}" srcOrd="2" destOrd="0" parTransId="{EF8752B8-C04D-41F3-A031-7BB7E8A4BA42}" sibTransId="{54064D43-232A-468E-A7B7-C15479E8CB7C}"/>
    <dgm:cxn modelId="{E10DE77A-75AA-4AF4-900C-A5D42C50CBD6}" type="presOf" srcId="{00224224-A840-4193-8369-94D0F6EA5FA5}" destId="{AD3C998B-DF38-415C-B43B-3D2C4DCF4914}" srcOrd="0" destOrd="1" presId="urn:microsoft.com/office/officeart/2005/8/layout/process3"/>
    <dgm:cxn modelId="{B6FB3180-2768-4523-BAB3-72387375DD6B}" srcId="{AAEE7097-C046-421D-8F36-27A2687ED191}" destId="{B74AE119-B7EF-4AC8-A394-47C2048AC30F}" srcOrd="2" destOrd="0" parTransId="{81529B02-CBD1-4858-9764-D6BC77F06EE7}" sibTransId="{F07E806E-C262-444A-BF98-E9CF178DD4D1}"/>
    <dgm:cxn modelId="{8A90A780-A2F9-40EB-8930-1FFCFEC2A013}" srcId="{AAEE7097-C046-421D-8F36-27A2687ED191}" destId="{7DA4958F-9631-4579-A008-6FD283C72C95}" srcOrd="3" destOrd="0" parTransId="{12D70EDA-3121-4EC0-9244-F8B127CA1970}" sibTransId="{BEEE96BC-0DEB-4E63-85A2-24FAC404D6F5}"/>
    <dgm:cxn modelId="{E844F38A-9DD7-4F1C-8085-39388B7B63CC}" srcId="{80AA940B-9D6C-43A6-89F9-365AA6AA5209}" destId="{A3942CD6-B99A-4F87-A015-FD652B120E22}" srcOrd="2" destOrd="0" parTransId="{806F3DBF-0BBE-40B1-905C-E0E64A39D69D}" sibTransId="{25ABA6CB-2B8D-4676-B3B2-6C00D47D460C}"/>
    <dgm:cxn modelId="{DB0CBA8E-47A8-4B11-89D2-52DD2EAEFC7D}" type="presOf" srcId="{AA141A6C-CAFC-4CAB-B4E5-40DF651FC290}" destId="{D4D42EC8-EA62-433F-8400-87B9B1988888}" srcOrd="0" destOrd="1" presId="urn:microsoft.com/office/officeart/2005/8/layout/process3"/>
    <dgm:cxn modelId="{39DAAF98-3DD3-4D01-8861-60A5B2967337}" srcId="{AAEE7097-C046-421D-8F36-27A2687ED191}" destId="{80AA940B-9D6C-43A6-89F9-365AA6AA5209}" srcOrd="1" destOrd="0" parTransId="{3E3A4FE3-E03E-42AD-8C7F-14FDAC501E57}" sibTransId="{CCC0A635-B66B-4BCE-B8BE-53D724ABBDC8}"/>
    <dgm:cxn modelId="{FF3719A3-748F-4198-BAB2-2E49ACAC327E}" type="presOf" srcId="{F07E806E-C262-444A-BF98-E9CF178DD4D1}" destId="{350966D3-AE49-42C0-8E2A-415BE3635CB5}" srcOrd="1" destOrd="0" presId="urn:microsoft.com/office/officeart/2005/8/layout/process3"/>
    <dgm:cxn modelId="{1A0483AA-D744-4138-B7E0-F54D821278C2}" srcId="{7DA4958F-9631-4579-A008-6FD283C72C95}" destId="{BAE5B04B-C67F-44D8-97AD-B18EBBDC9ED8}" srcOrd="0" destOrd="0" parTransId="{B8EEAD84-A360-4D1D-81EF-B8EF0E8C92B4}" sibTransId="{EB8B1DC1-639E-4457-9DCB-E817FAFBF76F}"/>
    <dgm:cxn modelId="{FD3550B1-508A-4C44-A09C-36D685388E62}" srcId="{63249BD7-C5F6-4E25-8271-17DFEA4DA737}" destId="{009343F2-AD83-4F62-A404-9DC52D322CF9}" srcOrd="2" destOrd="0" parTransId="{3479F41B-8963-47CC-BA94-2E63BAC3468E}" sibTransId="{3482FA58-6430-4792-932F-C78BF62699A5}"/>
    <dgm:cxn modelId="{55920BB8-8A5C-4FA3-8CD5-4E8D948F405F}" type="presOf" srcId="{A3942CD6-B99A-4F87-A015-FD652B120E22}" destId="{8687A8E8-B719-476C-A059-EDD3D919ADFA}" srcOrd="0" destOrd="2" presId="urn:microsoft.com/office/officeart/2005/8/layout/process3"/>
    <dgm:cxn modelId="{BE33DBC7-5B23-48F3-AE9A-F7A26942589F}" type="presOf" srcId="{E3D62EE6-3AD0-43A1-ADAD-21EA3BC32A91}" destId="{D4D42EC8-EA62-433F-8400-87B9B1988888}" srcOrd="0" destOrd="0" presId="urn:microsoft.com/office/officeart/2005/8/layout/process3"/>
    <dgm:cxn modelId="{DEB963D4-50B1-49AC-9CB6-73D5A454C672}" type="presOf" srcId="{B74AE119-B7EF-4AC8-A394-47C2048AC30F}" destId="{DDD9CC24-43B0-4A4E-BC55-BAE9C7740929}" srcOrd="1" destOrd="0" presId="urn:microsoft.com/office/officeart/2005/8/layout/process3"/>
    <dgm:cxn modelId="{A17D78D6-E5D0-4665-9D90-D5EDB46D7C81}" srcId="{B74AE119-B7EF-4AC8-A394-47C2048AC30F}" destId="{00224224-A840-4193-8369-94D0F6EA5FA5}" srcOrd="1" destOrd="0" parTransId="{1E26E6A6-F245-42A3-8F24-482EE177FFAE}" sibTransId="{7E6BC256-3735-4C7D-91F8-BEADC6E1802A}"/>
    <dgm:cxn modelId="{BB525DDE-AD0D-41C8-A2E8-09AEDBA1CF23}" type="presOf" srcId="{80AA940B-9D6C-43A6-89F9-365AA6AA5209}" destId="{4DB2B18D-4CB6-426A-8BA5-77806DA70597}" srcOrd="0" destOrd="0" presId="urn:microsoft.com/office/officeart/2005/8/layout/process3"/>
    <dgm:cxn modelId="{90C965DF-2DEF-40B2-9B0A-5D18D955442B}" type="presOf" srcId="{532A6619-D01C-4001-87C5-9B79AB6C8372}" destId="{8687A8E8-B719-476C-A059-EDD3D919ADFA}" srcOrd="0" destOrd="0" presId="urn:microsoft.com/office/officeart/2005/8/layout/process3"/>
    <dgm:cxn modelId="{4BB4D0E0-36D9-4731-817A-9A75E968867B}" type="presOf" srcId="{80AA940B-9D6C-43A6-89F9-365AA6AA5209}" destId="{11E1FB61-C6BE-4156-A9A2-5C6C5D5F2C85}" srcOrd="1" destOrd="0" presId="urn:microsoft.com/office/officeart/2005/8/layout/process3"/>
    <dgm:cxn modelId="{C7C145E3-13E6-47F2-A9BB-E83369B2BC71}" type="presOf" srcId="{009343F2-AD83-4F62-A404-9DC52D322CF9}" destId="{D4D42EC8-EA62-433F-8400-87B9B1988888}" srcOrd="0" destOrd="2" presId="urn:microsoft.com/office/officeart/2005/8/layout/process3"/>
    <dgm:cxn modelId="{DF5359F0-4536-4812-8FAD-A762F3F9C800}" type="presOf" srcId="{BAE5B04B-C67F-44D8-97AD-B18EBBDC9ED8}" destId="{018AB6FB-6839-4B26-A14B-0A3481EA436F}" srcOrd="0" destOrd="0" presId="urn:microsoft.com/office/officeart/2005/8/layout/process3"/>
    <dgm:cxn modelId="{E9C9CAFB-DC8B-4699-B03F-C1F7078C94E3}" srcId="{80AA940B-9D6C-43A6-89F9-365AA6AA5209}" destId="{532A6619-D01C-4001-87C5-9B79AB6C8372}" srcOrd="0" destOrd="0" parTransId="{824788D6-9978-4AD2-BB9E-9EEAB9816DC4}" sibTransId="{4E983EDC-B5A0-4F7C-986C-0693E71C7D11}"/>
    <dgm:cxn modelId="{19CD00FC-4416-4240-9134-E13099C5492B}" srcId="{63249BD7-C5F6-4E25-8271-17DFEA4DA737}" destId="{E3D62EE6-3AD0-43A1-ADAD-21EA3BC32A91}" srcOrd="0" destOrd="0" parTransId="{6277D51B-01E2-47D1-A158-81BD95A29653}" sibTransId="{05BB3707-6CBA-4041-AEFE-66F83939FEE0}"/>
    <dgm:cxn modelId="{E35C67FC-2FB6-4381-B997-1CA21C265F26}" type="presOf" srcId="{7DA4958F-9631-4579-A008-6FD283C72C95}" destId="{3DB5C971-B9D3-4B24-BCEA-4BEBDE7A45A1}" srcOrd="0" destOrd="0" presId="urn:microsoft.com/office/officeart/2005/8/layout/process3"/>
    <dgm:cxn modelId="{30AC787F-D733-4048-BECB-D51801029700}" type="presParOf" srcId="{E4D3C934-CE74-46D8-93F1-7C2496072E5E}" destId="{55017009-84F3-45ED-B152-81CFA60347FA}" srcOrd="0" destOrd="0" presId="urn:microsoft.com/office/officeart/2005/8/layout/process3"/>
    <dgm:cxn modelId="{8816524D-48C5-4196-B41C-BA32F35E6BC4}" type="presParOf" srcId="{55017009-84F3-45ED-B152-81CFA60347FA}" destId="{E7D1371C-E9BA-4974-AE01-A6CA1D033DB8}" srcOrd="0" destOrd="0" presId="urn:microsoft.com/office/officeart/2005/8/layout/process3"/>
    <dgm:cxn modelId="{AB81B5E8-D5E6-4207-9751-C536691541D5}" type="presParOf" srcId="{55017009-84F3-45ED-B152-81CFA60347FA}" destId="{C25C5E68-EEBB-4874-9503-518ECA7427B9}" srcOrd="1" destOrd="0" presId="urn:microsoft.com/office/officeart/2005/8/layout/process3"/>
    <dgm:cxn modelId="{05BE1AD0-5290-4B9F-B29D-0E3B01095673}" type="presParOf" srcId="{55017009-84F3-45ED-B152-81CFA60347FA}" destId="{D4D42EC8-EA62-433F-8400-87B9B1988888}" srcOrd="2" destOrd="0" presId="urn:microsoft.com/office/officeart/2005/8/layout/process3"/>
    <dgm:cxn modelId="{C0BD8E6E-AA20-40EC-915F-68A47F0986D1}" type="presParOf" srcId="{E4D3C934-CE74-46D8-93F1-7C2496072E5E}" destId="{5860C066-ED91-49C7-8E92-69A27969FB6A}" srcOrd="1" destOrd="0" presId="urn:microsoft.com/office/officeart/2005/8/layout/process3"/>
    <dgm:cxn modelId="{A5A6381E-F02F-4A4C-BC9E-BDFA4145C16D}" type="presParOf" srcId="{5860C066-ED91-49C7-8E92-69A27969FB6A}" destId="{22BA8281-17E0-4146-B9C7-B4B462EF85A2}" srcOrd="0" destOrd="0" presId="urn:microsoft.com/office/officeart/2005/8/layout/process3"/>
    <dgm:cxn modelId="{85175911-5DC0-41DF-A12E-16D24EF91B6B}" type="presParOf" srcId="{E4D3C934-CE74-46D8-93F1-7C2496072E5E}" destId="{A2DA3E1A-93AF-441F-B85E-DEDCD4070498}" srcOrd="2" destOrd="0" presId="urn:microsoft.com/office/officeart/2005/8/layout/process3"/>
    <dgm:cxn modelId="{13A83C10-9360-486C-A715-99739295429D}" type="presParOf" srcId="{A2DA3E1A-93AF-441F-B85E-DEDCD4070498}" destId="{4DB2B18D-4CB6-426A-8BA5-77806DA70597}" srcOrd="0" destOrd="0" presId="urn:microsoft.com/office/officeart/2005/8/layout/process3"/>
    <dgm:cxn modelId="{92F292FC-76E1-4146-A136-E4C95E5EB4DF}" type="presParOf" srcId="{A2DA3E1A-93AF-441F-B85E-DEDCD4070498}" destId="{11E1FB61-C6BE-4156-A9A2-5C6C5D5F2C85}" srcOrd="1" destOrd="0" presId="urn:microsoft.com/office/officeart/2005/8/layout/process3"/>
    <dgm:cxn modelId="{A5A6ADCB-EFDE-4753-9E2E-08106E9744EB}" type="presParOf" srcId="{A2DA3E1A-93AF-441F-B85E-DEDCD4070498}" destId="{8687A8E8-B719-476C-A059-EDD3D919ADFA}" srcOrd="2" destOrd="0" presId="urn:microsoft.com/office/officeart/2005/8/layout/process3"/>
    <dgm:cxn modelId="{D1AE4D96-00A9-4B74-914A-D6A970ABFE6C}" type="presParOf" srcId="{E4D3C934-CE74-46D8-93F1-7C2496072E5E}" destId="{66228C75-9B83-4F42-951F-D4B78AE800B4}" srcOrd="3" destOrd="0" presId="urn:microsoft.com/office/officeart/2005/8/layout/process3"/>
    <dgm:cxn modelId="{03E58D1E-83FE-4741-98F1-20C8A659860A}" type="presParOf" srcId="{66228C75-9B83-4F42-951F-D4B78AE800B4}" destId="{319662AB-E40F-4D97-B7AF-971C5718D7CC}" srcOrd="0" destOrd="0" presId="urn:microsoft.com/office/officeart/2005/8/layout/process3"/>
    <dgm:cxn modelId="{C7E4C12C-F3B3-4B5A-B6EF-80A2C3E22206}" type="presParOf" srcId="{E4D3C934-CE74-46D8-93F1-7C2496072E5E}" destId="{E31B8708-EFAF-4219-918E-1389A62C1390}" srcOrd="4" destOrd="0" presId="urn:microsoft.com/office/officeart/2005/8/layout/process3"/>
    <dgm:cxn modelId="{58FDA9CD-60EE-4A05-8E0A-D711731475B9}" type="presParOf" srcId="{E31B8708-EFAF-4219-918E-1389A62C1390}" destId="{494258DB-EEA1-4794-82D4-9437DE1646CA}" srcOrd="0" destOrd="0" presId="urn:microsoft.com/office/officeart/2005/8/layout/process3"/>
    <dgm:cxn modelId="{5DEDB5D6-4B92-460A-A006-F59FCACFC690}" type="presParOf" srcId="{E31B8708-EFAF-4219-918E-1389A62C1390}" destId="{DDD9CC24-43B0-4A4E-BC55-BAE9C7740929}" srcOrd="1" destOrd="0" presId="urn:microsoft.com/office/officeart/2005/8/layout/process3"/>
    <dgm:cxn modelId="{39C9CCB2-10FC-4732-BD22-5C113901E9CC}" type="presParOf" srcId="{E31B8708-EFAF-4219-918E-1389A62C1390}" destId="{AD3C998B-DF38-415C-B43B-3D2C4DCF4914}" srcOrd="2" destOrd="0" presId="urn:microsoft.com/office/officeart/2005/8/layout/process3"/>
    <dgm:cxn modelId="{42C5E426-ACC6-469F-87A6-31576A006B29}" type="presParOf" srcId="{E4D3C934-CE74-46D8-93F1-7C2496072E5E}" destId="{4EC4AF97-BB33-4A7F-8529-B22F7AE348D0}" srcOrd="5" destOrd="0" presId="urn:microsoft.com/office/officeart/2005/8/layout/process3"/>
    <dgm:cxn modelId="{357A666B-F262-4CD7-A138-14131E82D456}" type="presParOf" srcId="{4EC4AF97-BB33-4A7F-8529-B22F7AE348D0}" destId="{350966D3-AE49-42C0-8E2A-415BE3635CB5}" srcOrd="0" destOrd="0" presId="urn:microsoft.com/office/officeart/2005/8/layout/process3"/>
    <dgm:cxn modelId="{592E1A66-D189-445A-A99C-BF141FD20A20}" type="presParOf" srcId="{E4D3C934-CE74-46D8-93F1-7C2496072E5E}" destId="{9A9F1885-7864-4352-8B27-7C56ECF4EC3C}" srcOrd="6" destOrd="0" presId="urn:microsoft.com/office/officeart/2005/8/layout/process3"/>
    <dgm:cxn modelId="{1DE2817C-1F07-48B7-8F79-53AFA8C45EE7}" type="presParOf" srcId="{9A9F1885-7864-4352-8B27-7C56ECF4EC3C}" destId="{3DB5C971-B9D3-4B24-BCEA-4BEBDE7A45A1}" srcOrd="0" destOrd="0" presId="urn:microsoft.com/office/officeart/2005/8/layout/process3"/>
    <dgm:cxn modelId="{2DFA0218-BC42-4B55-9C5E-B41E8C762BA2}" type="presParOf" srcId="{9A9F1885-7864-4352-8B27-7C56ECF4EC3C}" destId="{876FEEB2-F3A6-4663-8794-9AC24E817F38}" srcOrd="1" destOrd="0" presId="urn:microsoft.com/office/officeart/2005/8/layout/process3"/>
    <dgm:cxn modelId="{1D9B4DB4-43EA-4983-B3FA-1A007150C987}" type="presParOf" srcId="{9A9F1885-7864-4352-8B27-7C56ECF4EC3C}" destId="{018AB6FB-6839-4B26-A14B-0A3481EA43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E87A25-C66F-4FF5-AF59-5621334D2410}" type="doc">
      <dgm:prSet loTypeId="urn:microsoft.com/office/officeart/2005/8/layout/chart3" loCatId="cycle" qsTypeId="urn:microsoft.com/office/officeart/2005/8/quickstyle/simple1" qsCatId="simple" csTypeId="urn:microsoft.com/office/officeart/2005/8/colors/accent1_2" csCatId="accent1" phldr="1"/>
      <dgm:spPr/>
    </dgm:pt>
    <dgm:pt modelId="{FE0F093F-1E2E-4911-8EB1-4DEDAAC787DB}">
      <dgm:prSet phldrT="[Text]"/>
      <dgm:spPr>
        <a:solidFill>
          <a:schemeClr val="accent5">
            <a:lumMod val="25000"/>
          </a:schemeClr>
        </a:solidFill>
      </dgm:spPr>
      <dgm:t>
        <a:bodyPr/>
        <a:lstStyle/>
        <a:p>
          <a:r>
            <a:rPr lang="en-US" dirty="0"/>
            <a:t>Translational Research</a:t>
          </a:r>
        </a:p>
      </dgm:t>
    </dgm:pt>
    <dgm:pt modelId="{E355EDC1-8B87-4FD2-8A4E-53E73D9D3105}" type="parTrans" cxnId="{98529A77-7326-4997-BD03-C7B4FD3F9D74}">
      <dgm:prSet/>
      <dgm:spPr/>
      <dgm:t>
        <a:bodyPr/>
        <a:lstStyle/>
        <a:p>
          <a:endParaRPr lang="en-US"/>
        </a:p>
      </dgm:t>
    </dgm:pt>
    <dgm:pt modelId="{6953BA56-F8B7-442A-A2D3-52CB555A4357}" type="sibTrans" cxnId="{98529A77-7326-4997-BD03-C7B4FD3F9D74}">
      <dgm:prSet/>
      <dgm:spPr/>
      <dgm:t>
        <a:bodyPr/>
        <a:lstStyle/>
        <a:p>
          <a:endParaRPr lang="en-US"/>
        </a:p>
      </dgm:t>
    </dgm:pt>
    <dgm:pt modelId="{ABAE2131-3C57-40A0-ACC6-EA9C83231665}">
      <dgm:prSet phldrT="[Text]"/>
      <dgm:spPr>
        <a:solidFill>
          <a:schemeClr val="accent5">
            <a:lumMod val="50000"/>
          </a:schemeClr>
        </a:solidFill>
      </dgm:spPr>
      <dgm:t>
        <a:bodyPr/>
        <a:lstStyle/>
        <a:p>
          <a:r>
            <a:rPr lang="en-US" dirty="0"/>
            <a:t>Foundational Research</a:t>
          </a:r>
        </a:p>
      </dgm:t>
    </dgm:pt>
    <dgm:pt modelId="{B3127901-37AF-4366-B612-27C372D575E2}" type="parTrans" cxnId="{7C511D70-7D82-484F-8AAD-04CE4A8DB9EB}">
      <dgm:prSet/>
      <dgm:spPr/>
      <dgm:t>
        <a:bodyPr/>
        <a:lstStyle/>
        <a:p>
          <a:endParaRPr lang="en-US"/>
        </a:p>
      </dgm:t>
    </dgm:pt>
    <dgm:pt modelId="{49D6187A-D50C-4A6E-9939-537C96234C87}" type="sibTrans" cxnId="{7C511D70-7D82-484F-8AAD-04CE4A8DB9EB}">
      <dgm:prSet/>
      <dgm:spPr/>
      <dgm:t>
        <a:bodyPr/>
        <a:lstStyle/>
        <a:p>
          <a:endParaRPr lang="en-US"/>
        </a:p>
      </dgm:t>
    </dgm:pt>
    <dgm:pt modelId="{F6EC86B0-352F-49FD-BEC5-6AA32E81ED28}">
      <dgm:prSet phldrT="[Text]"/>
      <dgm:spPr>
        <a:solidFill>
          <a:schemeClr val="accent5">
            <a:lumMod val="75000"/>
          </a:schemeClr>
        </a:solidFill>
      </dgm:spPr>
      <dgm:t>
        <a:bodyPr/>
        <a:lstStyle/>
        <a:p>
          <a:r>
            <a:rPr lang="en-US" dirty="0"/>
            <a:t>Applied Research</a:t>
          </a:r>
        </a:p>
      </dgm:t>
    </dgm:pt>
    <dgm:pt modelId="{4D873D06-AF0A-4A29-8D4B-C8AFF7A19BBF}" type="parTrans" cxnId="{E7434520-74EC-428D-8B09-F534874A76A1}">
      <dgm:prSet/>
      <dgm:spPr/>
      <dgm:t>
        <a:bodyPr/>
        <a:lstStyle/>
        <a:p>
          <a:endParaRPr lang="en-US"/>
        </a:p>
      </dgm:t>
    </dgm:pt>
    <dgm:pt modelId="{A2190594-0942-4468-9922-D8A709AFD12A}" type="sibTrans" cxnId="{E7434520-74EC-428D-8B09-F534874A76A1}">
      <dgm:prSet/>
      <dgm:spPr/>
      <dgm:t>
        <a:bodyPr/>
        <a:lstStyle/>
        <a:p>
          <a:endParaRPr lang="en-US"/>
        </a:p>
      </dgm:t>
    </dgm:pt>
    <dgm:pt modelId="{81193F63-56C5-4747-9D3E-D4F681E6CFC2}" type="pres">
      <dgm:prSet presAssocID="{D5E87A25-C66F-4FF5-AF59-5621334D2410}" presName="compositeShape" presStyleCnt="0">
        <dgm:presLayoutVars>
          <dgm:chMax val="7"/>
          <dgm:dir/>
          <dgm:resizeHandles val="exact"/>
        </dgm:presLayoutVars>
      </dgm:prSet>
      <dgm:spPr/>
    </dgm:pt>
    <dgm:pt modelId="{8C4B85D5-3FB4-4EC2-8BCC-F31A0F351FBA}" type="pres">
      <dgm:prSet presAssocID="{D5E87A25-C66F-4FF5-AF59-5621334D2410}" presName="wedge1" presStyleLbl="node1" presStyleIdx="0" presStyleCnt="3"/>
      <dgm:spPr/>
    </dgm:pt>
    <dgm:pt modelId="{D54DB92C-BFA4-4A71-90A2-441AD83C26E8}" type="pres">
      <dgm:prSet presAssocID="{D5E87A25-C66F-4FF5-AF59-5621334D2410}" presName="wedge1Tx" presStyleLbl="node1" presStyleIdx="0" presStyleCnt="3">
        <dgm:presLayoutVars>
          <dgm:chMax val="0"/>
          <dgm:chPref val="0"/>
          <dgm:bulletEnabled val="1"/>
        </dgm:presLayoutVars>
      </dgm:prSet>
      <dgm:spPr/>
    </dgm:pt>
    <dgm:pt modelId="{FBE893D1-3BFB-4A6B-B8A8-9286DE6A8E24}" type="pres">
      <dgm:prSet presAssocID="{D5E87A25-C66F-4FF5-AF59-5621334D2410}" presName="wedge2" presStyleLbl="node1" presStyleIdx="1" presStyleCnt="3"/>
      <dgm:spPr/>
    </dgm:pt>
    <dgm:pt modelId="{559F2882-8C58-44D6-888E-087CB4C9C9B8}" type="pres">
      <dgm:prSet presAssocID="{D5E87A25-C66F-4FF5-AF59-5621334D2410}" presName="wedge2Tx" presStyleLbl="node1" presStyleIdx="1" presStyleCnt="3">
        <dgm:presLayoutVars>
          <dgm:chMax val="0"/>
          <dgm:chPref val="0"/>
          <dgm:bulletEnabled val="1"/>
        </dgm:presLayoutVars>
      </dgm:prSet>
      <dgm:spPr/>
    </dgm:pt>
    <dgm:pt modelId="{04DF453B-17B6-40CE-BFA8-D5BD9F80BF40}" type="pres">
      <dgm:prSet presAssocID="{D5E87A25-C66F-4FF5-AF59-5621334D2410}" presName="wedge3" presStyleLbl="node1" presStyleIdx="2" presStyleCnt="3"/>
      <dgm:spPr/>
    </dgm:pt>
    <dgm:pt modelId="{48FD2177-A735-4F2F-8872-B2B613D4101E}" type="pres">
      <dgm:prSet presAssocID="{D5E87A25-C66F-4FF5-AF59-5621334D2410}" presName="wedge3Tx" presStyleLbl="node1" presStyleIdx="2" presStyleCnt="3">
        <dgm:presLayoutVars>
          <dgm:chMax val="0"/>
          <dgm:chPref val="0"/>
          <dgm:bulletEnabled val="1"/>
        </dgm:presLayoutVars>
      </dgm:prSet>
      <dgm:spPr/>
    </dgm:pt>
  </dgm:ptLst>
  <dgm:cxnLst>
    <dgm:cxn modelId="{4366831A-F2E9-4905-A66B-0B7EFA462284}" type="presOf" srcId="{ABAE2131-3C57-40A0-ACC6-EA9C83231665}" destId="{559F2882-8C58-44D6-888E-087CB4C9C9B8}" srcOrd="1" destOrd="0" presId="urn:microsoft.com/office/officeart/2005/8/layout/chart3"/>
    <dgm:cxn modelId="{E7434520-74EC-428D-8B09-F534874A76A1}" srcId="{D5E87A25-C66F-4FF5-AF59-5621334D2410}" destId="{F6EC86B0-352F-49FD-BEC5-6AA32E81ED28}" srcOrd="2" destOrd="0" parTransId="{4D873D06-AF0A-4A29-8D4B-C8AFF7A19BBF}" sibTransId="{A2190594-0942-4468-9922-D8A709AFD12A}"/>
    <dgm:cxn modelId="{7C511D70-7D82-484F-8AAD-04CE4A8DB9EB}" srcId="{D5E87A25-C66F-4FF5-AF59-5621334D2410}" destId="{ABAE2131-3C57-40A0-ACC6-EA9C83231665}" srcOrd="1" destOrd="0" parTransId="{B3127901-37AF-4366-B612-27C372D575E2}" sibTransId="{49D6187A-D50C-4A6E-9939-537C96234C87}"/>
    <dgm:cxn modelId="{98529A77-7326-4997-BD03-C7B4FD3F9D74}" srcId="{D5E87A25-C66F-4FF5-AF59-5621334D2410}" destId="{FE0F093F-1E2E-4911-8EB1-4DEDAAC787DB}" srcOrd="0" destOrd="0" parTransId="{E355EDC1-8B87-4FD2-8A4E-53E73D9D3105}" sibTransId="{6953BA56-F8B7-442A-A2D3-52CB555A4357}"/>
    <dgm:cxn modelId="{B60C617D-3EAA-47EF-BBCE-33273AF4EE04}" type="presOf" srcId="{FE0F093F-1E2E-4911-8EB1-4DEDAAC787DB}" destId="{D54DB92C-BFA4-4A71-90A2-441AD83C26E8}" srcOrd="1" destOrd="0" presId="urn:microsoft.com/office/officeart/2005/8/layout/chart3"/>
    <dgm:cxn modelId="{04F74380-B865-4C21-B909-0AF2B6723B52}" type="presOf" srcId="{F6EC86B0-352F-49FD-BEC5-6AA32E81ED28}" destId="{48FD2177-A735-4F2F-8872-B2B613D4101E}" srcOrd="1" destOrd="0" presId="urn:microsoft.com/office/officeart/2005/8/layout/chart3"/>
    <dgm:cxn modelId="{82E4C992-3394-4EE5-B6EC-179853487A0D}" type="presOf" srcId="{FE0F093F-1E2E-4911-8EB1-4DEDAAC787DB}" destId="{8C4B85D5-3FB4-4EC2-8BCC-F31A0F351FBA}" srcOrd="0" destOrd="0" presId="urn:microsoft.com/office/officeart/2005/8/layout/chart3"/>
    <dgm:cxn modelId="{EE8B2F9A-7D9B-4073-B50D-62B6C95F38F1}" type="presOf" srcId="{F6EC86B0-352F-49FD-BEC5-6AA32E81ED28}" destId="{04DF453B-17B6-40CE-BFA8-D5BD9F80BF40}" srcOrd="0" destOrd="0" presId="urn:microsoft.com/office/officeart/2005/8/layout/chart3"/>
    <dgm:cxn modelId="{BE262CA1-585D-4981-91CE-E3DDEC976297}" type="presOf" srcId="{ABAE2131-3C57-40A0-ACC6-EA9C83231665}" destId="{FBE893D1-3BFB-4A6B-B8A8-9286DE6A8E24}" srcOrd="0" destOrd="0" presId="urn:microsoft.com/office/officeart/2005/8/layout/chart3"/>
    <dgm:cxn modelId="{BCB987A6-A037-4B96-A002-96E1867BDDBB}" type="presOf" srcId="{D5E87A25-C66F-4FF5-AF59-5621334D2410}" destId="{81193F63-56C5-4747-9D3E-D4F681E6CFC2}" srcOrd="0" destOrd="0" presId="urn:microsoft.com/office/officeart/2005/8/layout/chart3"/>
    <dgm:cxn modelId="{09BA403D-9888-4EB6-8888-EEE55CC112C3}" type="presParOf" srcId="{81193F63-56C5-4747-9D3E-D4F681E6CFC2}" destId="{8C4B85D5-3FB4-4EC2-8BCC-F31A0F351FBA}" srcOrd="0" destOrd="0" presId="urn:microsoft.com/office/officeart/2005/8/layout/chart3"/>
    <dgm:cxn modelId="{D488A716-980C-4669-838F-5C5AE02B380F}" type="presParOf" srcId="{81193F63-56C5-4747-9D3E-D4F681E6CFC2}" destId="{D54DB92C-BFA4-4A71-90A2-441AD83C26E8}" srcOrd="1" destOrd="0" presId="urn:microsoft.com/office/officeart/2005/8/layout/chart3"/>
    <dgm:cxn modelId="{28FD0E45-0E4B-42E9-A42E-076886664250}" type="presParOf" srcId="{81193F63-56C5-4747-9D3E-D4F681E6CFC2}" destId="{FBE893D1-3BFB-4A6B-B8A8-9286DE6A8E24}" srcOrd="2" destOrd="0" presId="urn:microsoft.com/office/officeart/2005/8/layout/chart3"/>
    <dgm:cxn modelId="{54C1DF7C-3E72-42CC-982B-BF00C96C2758}" type="presParOf" srcId="{81193F63-56C5-4747-9D3E-D4F681E6CFC2}" destId="{559F2882-8C58-44D6-888E-087CB4C9C9B8}" srcOrd="3" destOrd="0" presId="urn:microsoft.com/office/officeart/2005/8/layout/chart3"/>
    <dgm:cxn modelId="{5F6F1460-48A6-4E7A-BCF7-EEB67C7C7931}" type="presParOf" srcId="{81193F63-56C5-4747-9D3E-D4F681E6CFC2}" destId="{04DF453B-17B6-40CE-BFA8-D5BD9F80BF40}" srcOrd="4" destOrd="0" presId="urn:microsoft.com/office/officeart/2005/8/layout/chart3"/>
    <dgm:cxn modelId="{597C69E5-D651-4EF6-841E-B64B91E300FD}" type="presParOf" srcId="{81193F63-56C5-4747-9D3E-D4F681E6CFC2}" destId="{48FD2177-A735-4F2F-8872-B2B613D4101E}"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2DE25F-8BA5-4ADB-A2E6-338A1DF69A1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6BEA1BA-0A96-4019-9AFA-53EC7D9A7495}">
      <dgm:prSet phldrT="[Text]"/>
      <dgm:spPr>
        <a:solidFill>
          <a:schemeClr val="accent1">
            <a:lumMod val="50000"/>
          </a:schemeClr>
        </a:solidFill>
      </dgm:spPr>
      <dgm:t>
        <a:bodyPr/>
        <a:lstStyle/>
        <a:p>
          <a:r>
            <a:rPr lang="en-US" dirty="0"/>
            <a:t>Computational Technology Innovation</a:t>
          </a:r>
        </a:p>
      </dgm:t>
    </dgm:pt>
    <dgm:pt modelId="{B4380610-CC96-4925-B509-16B2EB6EEDD3}" type="parTrans" cxnId="{9C6447B2-8853-4F7A-BF43-745ADBBFE9B7}">
      <dgm:prSet/>
      <dgm:spPr/>
      <dgm:t>
        <a:bodyPr/>
        <a:lstStyle/>
        <a:p>
          <a:endParaRPr lang="en-US"/>
        </a:p>
      </dgm:t>
    </dgm:pt>
    <dgm:pt modelId="{2B4F3E6E-37B4-4CFF-A2B7-0B455533120F}" type="sibTrans" cxnId="{9C6447B2-8853-4F7A-BF43-745ADBBFE9B7}">
      <dgm:prSet/>
      <dgm:spPr>
        <a:solidFill>
          <a:schemeClr val="accent1">
            <a:lumMod val="90000"/>
          </a:schemeClr>
        </a:solidFill>
      </dgm:spPr>
      <dgm:t>
        <a:bodyPr/>
        <a:lstStyle/>
        <a:p>
          <a:endParaRPr lang="en-US"/>
        </a:p>
      </dgm:t>
    </dgm:pt>
    <dgm:pt modelId="{955D08DF-DD79-49C3-A6CF-20EE7F02A663}">
      <dgm:prSet phldrT="[Text]"/>
      <dgm:spPr>
        <a:solidFill>
          <a:schemeClr val="accent1">
            <a:lumMod val="50000"/>
          </a:schemeClr>
        </a:solidFill>
      </dgm:spPr>
      <dgm:t>
        <a:bodyPr/>
        <a:lstStyle/>
        <a:p>
          <a:r>
            <a:rPr lang="en-US" dirty="0"/>
            <a:t>Challenge</a:t>
          </a:r>
        </a:p>
        <a:p>
          <a:r>
            <a:rPr lang="en-US" dirty="0"/>
            <a:t>Problem</a:t>
          </a:r>
        </a:p>
      </dgm:t>
    </dgm:pt>
    <dgm:pt modelId="{32B894DD-8B80-4779-8509-0285659BEA8D}" type="parTrans" cxnId="{9EF748A2-B642-4657-9AB2-19A76FE5E1B0}">
      <dgm:prSet/>
      <dgm:spPr/>
      <dgm:t>
        <a:bodyPr/>
        <a:lstStyle/>
        <a:p>
          <a:endParaRPr lang="en-US"/>
        </a:p>
      </dgm:t>
    </dgm:pt>
    <dgm:pt modelId="{C01665EF-586D-4454-9BAA-6642852ACBB5}" type="sibTrans" cxnId="{9EF748A2-B642-4657-9AB2-19A76FE5E1B0}">
      <dgm:prSet/>
      <dgm:spPr>
        <a:solidFill>
          <a:schemeClr val="accent1">
            <a:lumMod val="90000"/>
          </a:schemeClr>
        </a:solidFill>
      </dgm:spPr>
      <dgm:t>
        <a:bodyPr/>
        <a:lstStyle/>
        <a:p>
          <a:endParaRPr lang="en-US"/>
        </a:p>
      </dgm:t>
    </dgm:pt>
    <dgm:pt modelId="{7CDF5D01-CA18-4BC6-89F5-DB0C765386BF}">
      <dgm:prSet phldrT="[Text]"/>
      <dgm:spPr>
        <a:solidFill>
          <a:schemeClr val="accent1">
            <a:lumMod val="50000"/>
          </a:schemeClr>
        </a:solidFill>
      </dgm:spPr>
      <dgm:t>
        <a:bodyPr/>
        <a:lstStyle/>
        <a:p>
          <a:r>
            <a:rPr lang="en-US" dirty="0"/>
            <a:t>Methods/</a:t>
          </a:r>
        </a:p>
        <a:p>
          <a:r>
            <a:rPr lang="en-US" dirty="0"/>
            <a:t>Formulations</a:t>
          </a:r>
        </a:p>
      </dgm:t>
    </dgm:pt>
    <dgm:pt modelId="{71E5E369-C640-4A49-B0A5-8684284169DD}" type="parTrans" cxnId="{FD444D92-610D-4A24-96EB-96AA3A70C103}">
      <dgm:prSet/>
      <dgm:spPr/>
      <dgm:t>
        <a:bodyPr/>
        <a:lstStyle/>
        <a:p>
          <a:endParaRPr lang="en-US"/>
        </a:p>
      </dgm:t>
    </dgm:pt>
    <dgm:pt modelId="{6F35662C-AB88-4D71-B387-5E775425DB48}" type="sibTrans" cxnId="{FD444D92-610D-4A24-96EB-96AA3A70C103}">
      <dgm:prSet/>
      <dgm:spPr>
        <a:solidFill>
          <a:schemeClr val="accent1">
            <a:lumMod val="90000"/>
          </a:schemeClr>
        </a:solidFill>
      </dgm:spPr>
      <dgm:t>
        <a:bodyPr/>
        <a:lstStyle/>
        <a:p>
          <a:endParaRPr lang="en-US"/>
        </a:p>
      </dgm:t>
    </dgm:pt>
    <dgm:pt modelId="{B6684B24-0391-4A8E-8240-CE21980A812C}">
      <dgm:prSet phldrT="[Text]"/>
      <dgm:spPr>
        <a:solidFill>
          <a:schemeClr val="accent1">
            <a:lumMod val="50000"/>
          </a:schemeClr>
        </a:solidFill>
      </dgm:spPr>
      <dgm:t>
        <a:bodyPr/>
        <a:lstStyle/>
        <a:p>
          <a:r>
            <a:rPr lang="en-US" dirty="0"/>
            <a:t>Algorithms/</a:t>
          </a:r>
        </a:p>
        <a:p>
          <a:r>
            <a:rPr lang="en-US" dirty="0"/>
            <a:t>Processes</a:t>
          </a:r>
        </a:p>
      </dgm:t>
    </dgm:pt>
    <dgm:pt modelId="{B0F01AAB-3EDF-403C-B6DC-E5BA965D8D0A}" type="parTrans" cxnId="{496CA026-A6CD-4472-AE1F-1C1FF1D3A420}">
      <dgm:prSet/>
      <dgm:spPr/>
      <dgm:t>
        <a:bodyPr/>
        <a:lstStyle/>
        <a:p>
          <a:endParaRPr lang="en-US"/>
        </a:p>
      </dgm:t>
    </dgm:pt>
    <dgm:pt modelId="{500C3156-B3B9-439F-AF31-2EF900C235A2}" type="sibTrans" cxnId="{496CA026-A6CD-4472-AE1F-1C1FF1D3A420}">
      <dgm:prSet/>
      <dgm:spPr>
        <a:solidFill>
          <a:schemeClr val="accent1">
            <a:lumMod val="90000"/>
          </a:schemeClr>
        </a:solidFill>
      </dgm:spPr>
      <dgm:t>
        <a:bodyPr/>
        <a:lstStyle/>
        <a:p>
          <a:endParaRPr lang="en-US"/>
        </a:p>
      </dgm:t>
    </dgm:pt>
    <dgm:pt modelId="{C888B60E-756B-4495-8699-0ACBD35DCA91}">
      <dgm:prSet phldrT="[Text]"/>
      <dgm:spPr>
        <a:solidFill>
          <a:schemeClr val="accent1">
            <a:lumMod val="50000"/>
          </a:schemeClr>
        </a:solidFill>
      </dgm:spPr>
      <dgm:t>
        <a:bodyPr/>
        <a:lstStyle/>
        <a:p>
          <a:r>
            <a:rPr lang="en-US" dirty="0"/>
            <a:t>Software/</a:t>
          </a:r>
        </a:p>
        <a:p>
          <a:r>
            <a:rPr lang="en-US" dirty="0"/>
            <a:t>Systems</a:t>
          </a:r>
        </a:p>
      </dgm:t>
    </dgm:pt>
    <dgm:pt modelId="{070B4ACD-0F0C-4F87-98EA-1B7731649BB4}" type="parTrans" cxnId="{29692835-7DC1-4A09-9F77-47B112162217}">
      <dgm:prSet/>
      <dgm:spPr/>
      <dgm:t>
        <a:bodyPr/>
        <a:lstStyle/>
        <a:p>
          <a:endParaRPr lang="en-US"/>
        </a:p>
      </dgm:t>
    </dgm:pt>
    <dgm:pt modelId="{73C4BD14-A00F-4DB6-A825-60CC0A126B86}" type="sibTrans" cxnId="{29692835-7DC1-4A09-9F77-47B112162217}">
      <dgm:prSet/>
      <dgm:spPr>
        <a:solidFill>
          <a:schemeClr val="accent1">
            <a:lumMod val="90000"/>
          </a:schemeClr>
        </a:solidFill>
      </dgm:spPr>
      <dgm:t>
        <a:bodyPr/>
        <a:lstStyle/>
        <a:p>
          <a:endParaRPr lang="en-US"/>
        </a:p>
      </dgm:t>
    </dgm:pt>
    <dgm:pt modelId="{72E2C738-0B1E-4881-83BF-DF233BFA9635}">
      <dgm:prSet/>
      <dgm:spPr>
        <a:solidFill>
          <a:schemeClr val="accent1">
            <a:lumMod val="50000"/>
          </a:schemeClr>
        </a:solidFill>
      </dgm:spPr>
      <dgm:t>
        <a:bodyPr/>
        <a:lstStyle/>
        <a:p>
          <a:r>
            <a:rPr lang="en-US" dirty="0"/>
            <a:t>Scientific</a:t>
          </a:r>
        </a:p>
        <a:p>
          <a:r>
            <a:rPr lang="en-US" dirty="0"/>
            <a:t>Insights</a:t>
          </a:r>
        </a:p>
      </dgm:t>
    </dgm:pt>
    <dgm:pt modelId="{E215FF24-10C1-4F8C-BE9B-86087064B75E}" type="parTrans" cxnId="{7DFFABC5-0826-49C1-A1B4-EB21AE77AF4A}">
      <dgm:prSet/>
      <dgm:spPr/>
      <dgm:t>
        <a:bodyPr/>
        <a:lstStyle/>
        <a:p>
          <a:endParaRPr lang="en-US"/>
        </a:p>
      </dgm:t>
    </dgm:pt>
    <dgm:pt modelId="{0900FB21-390F-4CB7-9717-C5DE422B2936}" type="sibTrans" cxnId="{7DFFABC5-0826-49C1-A1B4-EB21AE77AF4A}">
      <dgm:prSet/>
      <dgm:spPr>
        <a:solidFill>
          <a:schemeClr val="accent1">
            <a:lumMod val="90000"/>
          </a:schemeClr>
        </a:solidFill>
      </dgm:spPr>
      <dgm:t>
        <a:bodyPr/>
        <a:lstStyle/>
        <a:p>
          <a:endParaRPr lang="en-US"/>
        </a:p>
      </dgm:t>
    </dgm:pt>
    <dgm:pt modelId="{6B805899-7D38-4D3A-AD44-8D1240926A14}" type="pres">
      <dgm:prSet presAssocID="{232DE25F-8BA5-4ADB-A2E6-338A1DF69A17}" presName="cycle" presStyleCnt="0">
        <dgm:presLayoutVars>
          <dgm:dir/>
          <dgm:resizeHandles val="exact"/>
        </dgm:presLayoutVars>
      </dgm:prSet>
      <dgm:spPr/>
    </dgm:pt>
    <dgm:pt modelId="{0EA4DEE2-250D-4EB4-9239-14958DCD467A}" type="pres">
      <dgm:prSet presAssocID="{B6BEA1BA-0A96-4019-9AFA-53EC7D9A7495}" presName="node" presStyleLbl="node1" presStyleIdx="0" presStyleCnt="6">
        <dgm:presLayoutVars>
          <dgm:bulletEnabled val="1"/>
        </dgm:presLayoutVars>
      </dgm:prSet>
      <dgm:spPr/>
    </dgm:pt>
    <dgm:pt modelId="{A4581619-53B7-43EF-AA0C-0C8AF546B374}" type="pres">
      <dgm:prSet presAssocID="{2B4F3E6E-37B4-4CFF-A2B7-0B455533120F}" presName="sibTrans" presStyleLbl="sibTrans2D1" presStyleIdx="0" presStyleCnt="6" custLinFactNeighborY="-7880"/>
      <dgm:spPr/>
    </dgm:pt>
    <dgm:pt modelId="{AC6C1520-C6B4-48DB-BC7D-8F5AF472779F}" type="pres">
      <dgm:prSet presAssocID="{2B4F3E6E-37B4-4CFF-A2B7-0B455533120F}" presName="connectorText" presStyleLbl="sibTrans2D1" presStyleIdx="0" presStyleCnt="6"/>
      <dgm:spPr/>
    </dgm:pt>
    <dgm:pt modelId="{1575DA94-0AC0-4CF3-A238-FE542FD6559F}" type="pres">
      <dgm:prSet presAssocID="{72E2C738-0B1E-4881-83BF-DF233BFA9635}" presName="node" presStyleLbl="node1" presStyleIdx="1" presStyleCnt="6" custRadScaleRad="99525" custRadScaleInc="-528">
        <dgm:presLayoutVars>
          <dgm:bulletEnabled val="1"/>
        </dgm:presLayoutVars>
      </dgm:prSet>
      <dgm:spPr/>
    </dgm:pt>
    <dgm:pt modelId="{31BC7725-F36C-45E8-91DA-0673A0F54067}" type="pres">
      <dgm:prSet presAssocID="{0900FB21-390F-4CB7-9717-C5DE422B2936}" presName="sibTrans" presStyleLbl="sibTrans2D1" presStyleIdx="1" presStyleCnt="6" custLinFactNeighborY="-7880"/>
      <dgm:spPr/>
    </dgm:pt>
    <dgm:pt modelId="{E8F51EB6-DFCF-402C-A441-F471D50A005E}" type="pres">
      <dgm:prSet presAssocID="{0900FB21-390F-4CB7-9717-C5DE422B2936}" presName="connectorText" presStyleLbl="sibTrans2D1" presStyleIdx="1" presStyleCnt="6"/>
      <dgm:spPr/>
    </dgm:pt>
    <dgm:pt modelId="{0410F57E-7D94-4EF8-BFC7-39E3485EE63C}" type="pres">
      <dgm:prSet presAssocID="{955D08DF-DD79-49C3-A6CF-20EE7F02A663}" presName="node" presStyleLbl="node1" presStyleIdx="2" presStyleCnt="6">
        <dgm:presLayoutVars>
          <dgm:bulletEnabled val="1"/>
        </dgm:presLayoutVars>
      </dgm:prSet>
      <dgm:spPr/>
    </dgm:pt>
    <dgm:pt modelId="{7D76B0F1-2FA5-46F3-BE68-DA27694C9F5B}" type="pres">
      <dgm:prSet presAssocID="{C01665EF-586D-4454-9BAA-6642852ACBB5}" presName="sibTrans" presStyleLbl="sibTrans2D1" presStyleIdx="2" presStyleCnt="6" custLinFactNeighborY="-7880"/>
      <dgm:spPr/>
    </dgm:pt>
    <dgm:pt modelId="{5E81EF75-D680-450B-AB5C-AADB81A51608}" type="pres">
      <dgm:prSet presAssocID="{C01665EF-586D-4454-9BAA-6642852ACBB5}" presName="connectorText" presStyleLbl="sibTrans2D1" presStyleIdx="2" presStyleCnt="6"/>
      <dgm:spPr/>
    </dgm:pt>
    <dgm:pt modelId="{1FA90094-0475-4307-825E-A3C42654F9DC}" type="pres">
      <dgm:prSet presAssocID="{7CDF5D01-CA18-4BC6-89F5-DB0C765386BF}" presName="node" presStyleLbl="node1" presStyleIdx="3" presStyleCnt="6">
        <dgm:presLayoutVars>
          <dgm:bulletEnabled val="1"/>
        </dgm:presLayoutVars>
      </dgm:prSet>
      <dgm:spPr/>
    </dgm:pt>
    <dgm:pt modelId="{0E423753-7786-4CB5-8481-90264BA95B6C}" type="pres">
      <dgm:prSet presAssocID="{6F35662C-AB88-4D71-B387-5E775425DB48}" presName="sibTrans" presStyleLbl="sibTrans2D1" presStyleIdx="3" presStyleCnt="6" custLinFactNeighborY="-7880"/>
      <dgm:spPr/>
    </dgm:pt>
    <dgm:pt modelId="{0AD15C00-AD2C-45D7-946E-15620762FE33}" type="pres">
      <dgm:prSet presAssocID="{6F35662C-AB88-4D71-B387-5E775425DB48}" presName="connectorText" presStyleLbl="sibTrans2D1" presStyleIdx="3" presStyleCnt="6"/>
      <dgm:spPr/>
    </dgm:pt>
    <dgm:pt modelId="{583E5A05-AADC-40A1-99C5-E5976CF6E250}" type="pres">
      <dgm:prSet presAssocID="{B6684B24-0391-4A8E-8240-CE21980A812C}" presName="node" presStyleLbl="node1" presStyleIdx="4" presStyleCnt="6">
        <dgm:presLayoutVars>
          <dgm:bulletEnabled val="1"/>
        </dgm:presLayoutVars>
      </dgm:prSet>
      <dgm:spPr/>
    </dgm:pt>
    <dgm:pt modelId="{8F9BC05D-0C49-4551-A3AF-93DE581793F1}" type="pres">
      <dgm:prSet presAssocID="{500C3156-B3B9-439F-AF31-2EF900C235A2}" presName="sibTrans" presStyleLbl="sibTrans2D1" presStyleIdx="4" presStyleCnt="6" custLinFactNeighborY="-7880"/>
      <dgm:spPr/>
    </dgm:pt>
    <dgm:pt modelId="{E7D7BE7A-66AC-4E8E-8137-64625849242D}" type="pres">
      <dgm:prSet presAssocID="{500C3156-B3B9-439F-AF31-2EF900C235A2}" presName="connectorText" presStyleLbl="sibTrans2D1" presStyleIdx="4" presStyleCnt="6"/>
      <dgm:spPr/>
    </dgm:pt>
    <dgm:pt modelId="{4A5F8FD0-6758-4DE9-A9F5-3928FD522947}" type="pres">
      <dgm:prSet presAssocID="{C888B60E-756B-4495-8699-0ACBD35DCA91}" presName="node" presStyleLbl="node1" presStyleIdx="5" presStyleCnt="6">
        <dgm:presLayoutVars>
          <dgm:bulletEnabled val="1"/>
        </dgm:presLayoutVars>
      </dgm:prSet>
      <dgm:spPr/>
    </dgm:pt>
    <dgm:pt modelId="{BDF6ED68-7FAB-4260-BE53-EB778CB8853A}" type="pres">
      <dgm:prSet presAssocID="{73C4BD14-A00F-4DB6-A825-60CC0A126B86}" presName="sibTrans" presStyleLbl="sibTrans2D1" presStyleIdx="5" presStyleCnt="6" custLinFactNeighborY="-7880"/>
      <dgm:spPr/>
    </dgm:pt>
    <dgm:pt modelId="{31FB4AB7-3FD9-46E3-91A4-BDA6251AF248}" type="pres">
      <dgm:prSet presAssocID="{73C4BD14-A00F-4DB6-A825-60CC0A126B86}" presName="connectorText" presStyleLbl="sibTrans2D1" presStyleIdx="5" presStyleCnt="6"/>
      <dgm:spPr/>
    </dgm:pt>
  </dgm:ptLst>
  <dgm:cxnLst>
    <dgm:cxn modelId="{0337E701-D864-48C1-A488-1544D2832F0A}" type="presOf" srcId="{73C4BD14-A00F-4DB6-A825-60CC0A126B86}" destId="{31FB4AB7-3FD9-46E3-91A4-BDA6251AF248}" srcOrd="1" destOrd="0" presId="urn:microsoft.com/office/officeart/2005/8/layout/cycle2"/>
    <dgm:cxn modelId="{2FEC9A0E-DE90-434E-A63D-C44874C10AD2}" type="presOf" srcId="{232DE25F-8BA5-4ADB-A2E6-338A1DF69A17}" destId="{6B805899-7D38-4D3A-AD44-8D1240926A14}" srcOrd="0" destOrd="0" presId="urn:microsoft.com/office/officeart/2005/8/layout/cycle2"/>
    <dgm:cxn modelId="{56B67B18-8D0F-4C63-BF2D-A5CD39226C46}" type="presOf" srcId="{73C4BD14-A00F-4DB6-A825-60CC0A126B86}" destId="{BDF6ED68-7FAB-4260-BE53-EB778CB8853A}" srcOrd="0" destOrd="0" presId="urn:microsoft.com/office/officeart/2005/8/layout/cycle2"/>
    <dgm:cxn modelId="{69919F22-90F2-4119-8843-E83AD183CAE1}" type="presOf" srcId="{C01665EF-586D-4454-9BAA-6642852ACBB5}" destId="{7D76B0F1-2FA5-46F3-BE68-DA27694C9F5B}" srcOrd="0" destOrd="0" presId="urn:microsoft.com/office/officeart/2005/8/layout/cycle2"/>
    <dgm:cxn modelId="{496CA026-A6CD-4472-AE1F-1C1FF1D3A420}" srcId="{232DE25F-8BA5-4ADB-A2E6-338A1DF69A17}" destId="{B6684B24-0391-4A8E-8240-CE21980A812C}" srcOrd="4" destOrd="0" parTransId="{B0F01AAB-3EDF-403C-B6DC-E5BA965D8D0A}" sibTransId="{500C3156-B3B9-439F-AF31-2EF900C235A2}"/>
    <dgm:cxn modelId="{29692835-7DC1-4A09-9F77-47B112162217}" srcId="{232DE25F-8BA5-4ADB-A2E6-338A1DF69A17}" destId="{C888B60E-756B-4495-8699-0ACBD35DCA91}" srcOrd="5" destOrd="0" parTransId="{070B4ACD-0F0C-4F87-98EA-1B7731649BB4}" sibTransId="{73C4BD14-A00F-4DB6-A825-60CC0A126B86}"/>
    <dgm:cxn modelId="{93D47D37-37A8-498F-88BF-1C9527019E73}" type="presOf" srcId="{C888B60E-756B-4495-8699-0ACBD35DCA91}" destId="{4A5F8FD0-6758-4DE9-A9F5-3928FD522947}" srcOrd="0" destOrd="0" presId="urn:microsoft.com/office/officeart/2005/8/layout/cycle2"/>
    <dgm:cxn modelId="{C34AD345-4D2D-4341-B4E9-DE5E8F2A1810}" type="presOf" srcId="{2B4F3E6E-37B4-4CFF-A2B7-0B455533120F}" destId="{A4581619-53B7-43EF-AA0C-0C8AF546B374}" srcOrd="0" destOrd="0" presId="urn:microsoft.com/office/officeart/2005/8/layout/cycle2"/>
    <dgm:cxn modelId="{3627CB4B-CF48-4A19-ADBE-ACE8365C2EAA}" type="presOf" srcId="{C01665EF-586D-4454-9BAA-6642852ACBB5}" destId="{5E81EF75-D680-450B-AB5C-AADB81A51608}" srcOrd="1" destOrd="0" presId="urn:microsoft.com/office/officeart/2005/8/layout/cycle2"/>
    <dgm:cxn modelId="{1E427A6C-3D05-4DF5-A81D-93BDE3B80283}" type="presOf" srcId="{B6684B24-0391-4A8E-8240-CE21980A812C}" destId="{583E5A05-AADC-40A1-99C5-E5976CF6E250}" srcOrd="0" destOrd="0" presId="urn:microsoft.com/office/officeart/2005/8/layout/cycle2"/>
    <dgm:cxn modelId="{8866F96F-7AE0-4BAB-A322-11F0512BA726}" type="presOf" srcId="{6F35662C-AB88-4D71-B387-5E775425DB48}" destId="{0AD15C00-AD2C-45D7-946E-15620762FE33}" srcOrd="1" destOrd="0" presId="urn:microsoft.com/office/officeart/2005/8/layout/cycle2"/>
    <dgm:cxn modelId="{80D0F377-163A-432D-B6AE-CEFCEB99E3C7}" type="presOf" srcId="{B6BEA1BA-0A96-4019-9AFA-53EC7D9A7495}" destId="{0EA4DEE2-250D-4EB4-9239-14958DCD467A}" srcOrd="0" destOrd="0" presId="urn:microsoft.com/office/officeart/2005/8/layout/cycle2"/>
    <dgm:cxn modelId="{4709EE79-861C-432E-A2FF-595459FACDAF}" type="presOf" srcId="{0900FB21-390F-4CB7-9717-C5DE422B2936}" destId="{E8F51EB6-DFCF-402C-A441-F471D50A005E}" srcOrd="1" destOrd="0" presId="urn:microsoft.com/office/officeart/2005/8/layout/cycle2"/>
    <dgm:cxn modelId="{3A4FAB80-08AA-42E6-A5B0-9D4050BE263D}" type="presOf" srcId="{2B4F3E6E-37B4-4CFF-A2B7-0B455533120F}" destId="{AC6C1520-C6B4-48DB-BC7D-8F5AF472779F}" srcOrd="1" destOrd="0" presId="urn:microsoft.com/office/officeart/2005/8/layout/cycle2"/>
    <dgm:cxn modelId="{01F59687-0236-4852-90F2-E48AAFE55AA9}" type="presOf" srcId="{72E2C738-0B1E-4881-83BF-DF233BFA9635}" destId="{1575DA94-0AC0-4CF3-A238-FE542FD6559F}" srcOrd="0" destOrd="0" presId="urn:microsoft.com/office/officeart/2005/8/layout/cycle2"/>
    <dgm:cxn modelId="{FD444D92-610D-4A24-96EB-96AA3A70C103}" srcId="{232DE25F-8BA5-4ADB-A2E6-338A1DF69A17}" destId="{7CDF5D01-CA18-4BC6-89F5-DB0C765386BF}" srcOrd="3" destOrd="0" parTransId="{71E5E369-C640-4A49-B0A5-8684284169DD}" sibTransId="{6F35662C-AB88-4D71-B387-5E775425DB48}"/>
    <dgm:cxn modelId="{3FA01D94-EE8A-4FE5-B75E-C746E84564F9}" type="presOf" srcId="{955D08DF-DD79-49C3-A6CF-20EE7F02A663}" destId="{0410F57E-7D94-4EF8-BFC7-39E3485EE63C}" srcOrd="0" destOrd="0" presId="urn:microsoft.com/office/officeart/2005/8/layout/cycle2"/>
    <dgm:cxn modelId="{9EF748A2-B642-4657-9AB2-19A76FE5E1B0}" srcId="{232DE25F-8BA5-4ADB-A2E6-338A1DF69A17}" destId="{955D08DF-DD79-49C3-A6CF-20EE7F02A663}" srcOrd="2" destOrd="0" parTransId="{32B894DD-8B80-4779-8509-0285659BEA8D}" sibTransId="{C01665EF-586D-4454-9BAA-6642852ACBB5}"/>
    <dgm:cxn modelId="{9C6447B2-8853-4F7A-BF43-745ADBBFE9B7}" srcId="{232DE25F-8BA5-4ADB-A2E6-338A1DF69A17}" destId="{B6BEA1BA-0A96-4019-9AFA-53EC7D9A7495}" srcOrd="0" destOrd="0" parTransId="{B4380610-CC96-4925-B509-16B2EB6EEDD3}" sibTransId="{2B4F3E6E-37B4-4CFF-A2B7-0B455533120F}"/>
    <dgm:cxn modelId="{1629C8C2-647F-4843-96BA-219BDCE409E4}" type="presOf" srcId="{500C3156-B3B9-439F-AF31-2EF900C235A2}" destId="{E7D7BE7A-66AC-4E8E-8137-64625849242D}" srcOrd="1" destOrd="0" presId="urn:microsoft.com/office/officeart/2005/8/layout/cycle2"/>
    <dgm:cxn modelId="{7DFFABC5-0826-49C1-A1B4-EB21AE77AF4A}" srcId="{232DE25F-8BA5-4ADB-A2E6-338A1DF69A17}" destId="{72E2C738-0B1E-4881-83BF-DF233BFA9635}" srcOrd="1" destOrd="0" parTransId="{E215FF24-10C1-4F8C-BE9B-86087064B75E}" sibTransId="{0900FB21-390F-4CB7-9717-C5DE422B2936}"/>
    <dgm:cxn modelId="{BEDAA6C9-941C-441B-BAF7-E8C090D5324E}" type="presOf" srcId="{6F35662C-AB88-4D71-B387-5E775425DB48}" destId="{0E423753-7786-4CB5-8481-90264BA95B6C}" srcOrd="0" destOrd="0" presId="urn:microsoft.com/office/officeart/2005/8/layout/cycle2"/>
    <dgm:cxn modelId="{08CD82DF-DA8E-4485-9ED6-C2923FE1A4D2}" type="presOf" srcId="{0900FB21-390F-4CB7-9717-C5DE422B2936}" destId="{31BC7725-F36C-45E8-91DA-0673A0F54067}" srcOrd="0" destOrd="0" presId="urn:microsoft.com/office/officeart/2005/8/layout/cycle2"/>
    <dgm:cxn modelId="{60EC9DE8-6B94-41FF-92FB-B76CC6A54C4E}" type="presOf" srcId="{500C3156-B3B9-439F-AF31-2EF900C235A2}" destId="{8F9BC05D-0C49-4551-A3AF-93DE581793F1}" srcOrd="0" destOrd="0" presId="urn:microsoft.com/office/officeart/2005/8/layout/cycle2"/>
    <dgm:cxn modelId="{D672D4EB-1BA8-4F98-A942-016A6BFE80EF}" type="presOf" srcId="{7CDF5D01-CA18-4BC6-89F5-DB0C765386BF}" destId="{1FA90094-0475-4307-825E-A3C42654F9DC}" srcOrd="0" destOrd="0" presId="urn:microsoft.com/office/officeart/2005/8/layout/cycle2"/>
    <dgm:cxn modelId="{81B473C2-A951-42BA-B370-A1A4F2014D70}" type="presParOf" srcId="{6B805899-7D38-4D3A-AD44-8D1240926A14}" destId="{0EA4DEE2-250D-4EB4-9239-14958DCD467A}" srcOrd="0" destOrd="0" presId="urn:microsoft.com/office/officeart/2005/8/layout/cycle2"/>
    <dgm:cxn modelId="{F844E865-C1F4-4451-A872-0549830F729D}" type="presParOf" srcId="{6B805899-7D38-4D3A-AD44-8D1240926A14}" destId="{A4581619-53B7-43EF-AA0C-0C8AF546B374}" srcOrd="1" destOrd="0" presId="urn:microsoft.com/office/officeart/2005/8/layout/cycle2"/>
    <dgm:cxn modelId="{935A4E07-1CB5-49BC-92BB-3E3B2DE9BA11}" type="presParOf" srcId="{A4581619-53B7-43EF-AA0C-0C8AF546B374}" destId="{AC6C1520-C6B4-48DB-BC7D-8F5AF472779F}" srcOrd="0" destOrd="0" presId="urn:microsoft.com/office/officeart/2005/8/layout/cycle2"/>
    <dgm:cxn modelId="{A1AED953-2622-43EE-A3D5-7A8662D5AB06}" type="presParOf" srcId="{6B805899-7D38-4D3A-AD44-8D1240926A14}" destId="{1575DA94-0AC0-4CF3-A238-FE542FD6559F}" srcOrd="2" destOrd="0" presId="urn:microsoft.com/office/officeart/2005/8/layout/cycle2"/>
    <dgm:cxn modelId="{C11673A3-29DA-4B0E-9B80-821B71B099F6}" type="presParOf" srcId="{6B805899-7D38-4D3A-AD44-8D1240926A14}" destId="{31BC7725-F36C-45E8-91DA-0673A0F54067}" srcOrd="3" destOrd="0" presId="urn:microsoft.com/office/officeart/2005/8/layout/cycle2"/>
    <dgm:cxn modelId="{33856E47-6EDC-4AB5-89F4-B6AEF218E594}" type="presParOf" srcId="{31BC7725-F36C-45E8-91DA-0673A0F54067}" destId="{E8F51EB6-DFCF-402C-A441-F471D50A005E}" srcOrd="0" destOrd="0" presId="urn:microsoft.com/office/officeart/2005/8/layout/cycle2"/>
    <dgm:cxn modelId="{31212E3A-8448-41BE-8A9F-FF4BD21313A3}" type="presParOf" srcId="{6B805899-7D38-4D3A-AD44-8D1240926A14}" destId="{0410F57E-7D94-4EF8-BFC7-39E3485EE63C}" srcOrd="4" destOrd="0" presId="urn:microsoft.com/office/officeart/2005/8/layout/cycle2"/>
    <dgm:cxn modelId="{2B0C6174-FA6C-4AB0-A622-689E1695A1D0}" type="presParOf" srcId="{6B805899-7D38-4D3A-AD44-8D1240926A14}" destId="{7D76B0F1-2FA5-46F3-BE68-DA27694C9F5B}" srcOrd="5" destOrd="0" presId="urn:microsoft.com/office/officeart/2005/8/layout/cycle2"/>
    <dgm:cxn modelId="{55B2EB72-180B-4F56-99C9-AACCD4F11E26}" type="presParOf" srcId="{7D76B0F1-2FA5-46F3-BE68-DA27694C9F5B}" destId="{5E81EF75-D680-450B-AB5C-AADB81A51608}" srcOrd="0" destOrd="0" presId="urn:microsoft.com/office/officeart/2005/8/layout/cycle2"/>
    <dgm:cxn modelId="{997064F7-8EDC-453F-B13C-FD5F67983273}" type="presParOf" srcId="{6B805899-7D38-4D3A-AD44-8D1240926A14}" destId="{1FA90094-0475-4307-825E-A3C42654F9DC}" srcOrd="6" destOrd="0" presId="urn:microsoft.com/office/officeart/2005/8/layout/cycle2"/>
    <dgm:cxn modelId="{D9A8BCEA-7711-458D-8DF1-D2B7EBCD705F}" type="presParOf" srcId="{6B805899-7D38-4D3A-AD44-8D1240926A14}" destId="{0E423753-7786-4CB5-8481-90264BA95B6C}" srcOrd="7" destOrd="0" presId="urn:microsoft.com/office/officeart/2005/8/layout/cycle2"/>
    <dgm:cxn modelId="{FCBB6D1E-2432-46BE-B78B-78264F89371A}" type="presParOf" srcId="{0E423753-7786-4CB5-8481-90264BA95B6C}" destId="{0AD15C00-AD2C-45D7-946E-15620762FE33}" srcOrd="0" destOrd="0" presId="urn:microsoft.com/office/officeart/2005/8/layout/cycle2"/>
    <dgm:cxn modelId="{58C3F394-5DBA-4A77-AE06-17D5F75B5117}" type="presParOf" srcId="{6B805899-7D38-4D3A-AD44-8D1240926A14}" destId="{583E5A05-AADC-40A1-99C5-E5976CF6E250}" srcOrd="8" destOrd="0" presId="urn:microsoft.com/office/officeart/2005/8/layout/cycle2"/>
    <dgm:cxn modelId="{E6E55EDB-2F71-4C9B-ADB9-3BCC4A582F53}" type="presParOf" srcId="{6B805899-7D38-4D3A-AD44-8D1240926A14}" destId="{8F9BC05D-0C49-4551-A3AF-93DE581793F1}" srcOrd="9" destOrd="0" presId="urn:microsoft.com/office/officeart/2005/8/layout/cycle2"/>
    <dgm:cxn modelId="{5EE3B527-5104-43A1-9D8A-0F14AE808EF1}" type="presParOf" srcId="{8F9BC05D-0C49-4551-A3AF-93DE581793F1}" destId="{E7D7BE7A-66AC-4E8E-8137-64625849242D}" srcOrd="0" destOrd="0" presId="urn:microsoft.com/office/officeart/2005/8/layout/cycle2"/>
    <dgm:cxn modelId="{BEC32A55-9728-4FA9-9178-65FEB35A8B7F}" type="presParOf" srcId="{6B805899-7D38-4D3A-AD44-8D1240926A14}" destId="{4A5F8FD0-6758-4DE9-A9F5-3928FD522947}" srcOrd="10" destOrd="0" presId="urn:microsoft.com/office/officeart/2005/8/layout/cycle2"/>
    <dgm:cxn modelId="{FD1C5856-B129-4167-A83C-DE7D905F05B3}" type="presParOf" srcId="{6B805899-7D38-4D3A-AD44-8D1240926A14}" destId="{BDF6ED68-7FAB-4260-BE53-EB778CB8853A}" srcOrd="11" destOrd="0" presId="urn:microsoft.com/office/officeart/2005/8/layout/cycle2"/>
    <dgm:cxn modelId="{0D708ED4-32D4-49E2-9791-FFC08F940A54}" type="presParOf" srcId="{BDF6ED68-7FAB-4260-BE53-EB778CB8853A}" destId="{31FB4AB7-3FD9-46E3-91A4-BDA6251AF248}" srcOrd="0" destOrd="0" presId="urn:microsoft.com/office/officeart/2005/8/layout/cycle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50B66-7AA2-D24E-88C8-D22A734EA4CA}">
      <dsp:nvSpPr>
        <dsp:cNvPr id="0" name=""/>
        <dsp:cNvSpPr/>
      </dsp:nvSpPr>
      <dsp:spPr>
        <a:xfrm>
          <a:off x="6496" y="124211"/>
          <a:ext cx="1941686" cy="1165011"/>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mn-lt"/>
              <a:ea typeface="+mn-ea"/>
              <a:cs typeface="Arial" panose="020B0604020202020204" pitchFamily="34" charset="0"/>
            </a:rPr>
            <a:t>Identify</a:t>
          </a:r>
          <a:r>
            <a:rPr lang="en-US" sz="1800" kern="1200" dirty="0">
              <a:solidFill>
                <a:sysClr val="window" lastClr="FFFFFF"/>
              </a:solidFill>
              <a:latin typeface="+mn-lt"/>
              <a:ea typeface="+mn-ea"/>
              <a:cs typeface="+mn-cs"/>
            </a:rPr>
            <a:t> events</a:t>
          </a:r>
        </a:p>
      </dsp:txBody>
      <dsp:txXfrm>
        <a:off x="40618" y="158333"/>
        <a:ext cx="1873442" cy="1096767"/>
      </dsp:txXfrm>
    </dsp:sp>
    <dsp:sp modelId="{373451D5-EA7D-E04F-AABB-09FAF1319CA8}">
      <dsp:nvSpPr>
        <dsp:cNvPr id="0" name=""/>
        <dsp:cNvSpPr/>
      </dsp:nvSpPr>
      <dsp:spPr>
        <a:xfrm>
          <a:off x="2142351" y="465948"/>
          <a:ext cx="411637" cy="481538"/>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a:ea typeface="+mn-ea"/>
            <a:cs typeface="+mn-cs"/>
          </a:endParaRPr>
        </a:p>
      </dsp:txBody>
      <dsp:txXfrm>
        <a:off x="2142351" y="562256"/>
        <a:ext cx="288146" cy="288922"/>
      </dsp:txXfrm>
    </dsp:sp>
    <dsp:sp modelId="{CBC7B95C-E11C-664F-8580-49263114AFD6}">
      <dsp:nvSpPr>
        <dsp:cNvPr id="0" name=""/>
        <dsp:cNvSpPr/>
      </dsp:nvSpPr>
      <dsp:spPr>
        <a:xfrm>
          <a:off x="2724856" y="124211"/>
          <a:ext cx="1941686" cy="1165011"/>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ial" panose="020B0604020202020204" pitchFamily="34" charset="0"/>
              <a:ea typeface="+mn-ea"/>
              <a:cs typeface="Arial" panose="020B0604020202020204" pitchFamily="34" charset="0"/>
            </a:rPr>
            <a:t>Develop response</a:t>
          </a:r>
        </a:p>
      </dsp:txBody>
      <dsp:txXfrm>
        <a:off x="2758978" y="158333"/>
        <a:ext cx="1873442" cy="1096767"/>
      </dsp:txXfrm>
    </dsp:sp>
    <dsp:sp modelId="{BA4577DA-D6FD-1040-9792-73E8D59B5343}">
      <dsp:nvSpPr>
        <dsp:cNvPr id="0" name=""/>
        <dsp:cNvSpPr/>
      </dsp:nvSpPr>
      <dsp:spPr>
        <a:xfrm>
          <a:off x="4860711" y="465948"/>
          <a:ext cx="411637" cy="481538"/>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a:ea typeface="+mn-ea"/>
            <a:cs typeface="+mn-cs"/>
          </a:endParaRPr>
        </a:p>
      </dsp:txBody>
      <dsp:txXfrm>
        <a:off x="4860711" y="562256"/>
        <a:ext cx="288146" cy="288922"/>
      </dsp:txXfrm>
    </dsp:sp>
    <dsp:sp modelId="{93AEC9EC-F940-2441-9FC8-1BC0EBF11E6B}">
      <dsp:nvSpPr>
        <dsp:cNvPr id="0" name=""/>
        <dsp:cNvSpPr/>
      </dsp:nvSpPr>
      <dsp:spPr>
        <a:xfrm>
          <a:off x="5443217" y="124211"/>
          <a:ext cx="1941686" cy="1165011"/>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ial" panose="020B0604020202020204" pitchFamily="34" charset="0"/>
              <a:ea typeface="+mn-ea"/>
              <a:cs typeface="Arial" panose="020B0604020202020204" pitchFamily="34" charset="0"/>
            </a:rPr>
            <a:t>Trigger appropriate actions</a:t>
          </a:r>
        </a:p>
      </dsp:txBody>
      <dsp:txXfrm>
        <a:off x="5477339" y="158333"/>
        <a:ext cx="1873442" cy="10967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C5E68-EEBB-4874-9503-518ECA7427B9}">
      <dsp:nvSpPr>
        <dsp:cNvPr id="0" name=""/>
        <dsp:cNvSpPr/>
      </dsp:nvSpPr>
      <dsp:spPr>
        <a:xfrm>
          <a:off x="924" y="871716"/>
          <a:ext cx="1161754" cy="613857"/>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Detection / Early Warning</a:t>
          </a:r>
        </a:p>
      </dsp:txBody>
      <dsp:txXfrm>
        <a:off x="924" y="871716"/>
        <a:ext cx="1161754" cy="409238"/>
      </dsp:txXfrm>
    </dsp:sp>
    <dsp:sp modelId="{D4D42EC8-EA62-433F-8400-87B9B1988888}">
      <dsp:nvSpPr>
        <dsp:cNvPr id="0" name=""/>
        <dsp:cNvSpPr/>
      </dsp:nvSpPr>
      <dsp:spPr>
        <a:xfrm>
          <a:off x="238874" y="1280955"/>
          <a:ext cx="1161754" cy="1306799"/>
        </a:xfrm>
        <a:prstGeom prst="roundRect">
          <a:avLst>
            <a:gd name="adj" fmla="val 10000"/>
          </a:avLst>
        </a:prstGeom>
        <a:solidFill>
          <a:schemeClr val="lt1">
            <a:alpha val="90000"/>
            <a:hueOff val="0"/>
            <a:satOff val="0"/>
            <a:lumOff val="0"/>
            <a:alphaOff val="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Sensors / Instruments</a:t>
          </a:r>
        </a:p>
        <a:p>
          <a:pPr marL="57150" lvl="1" indent="-57150" algn="l" defTabSz="488950">
            <a:lnSpc>
              <a:spcPct val="90000"/>
            </a:lnSpc>
            <a:spcBef>
              <a:spcPct val="0"/>
            </a:spcBef>
            <a:spcAft>
              <a:spcPct val="15000"/>
            </a:spcAft>
            <a:buChar char="•"/>
          </a:pPr>
          <a:r>
            <a:rPr lang="en-US" sz="1100" kern="1200" dirty="0"/>
            <a:t>Accessible Data, Compute </a:t>
          </a:r>
        </a:p>
        <a:p>
          <a:pPr marL="57150" lvl="1" indent="-57150" algn="l" defTabSz="488950">
            <a:lnSpc>
              <a:spcPct val="90000"/>
            </a:lnSpc>
            <a:spcBef>
              <a:spcPct val="0"/>
            </a:spcBef>
            <a:spcAft>
              <a:spcPct val="15000"/>
            </a:spcAft>
            <a:buChar char="•"/>
          </a:pPr>
          <a:r>
            <a:rPr lang="en-US" sz="1100" kern="1200" dirty="0"/>
            <a:t>Simulations / AI Models</a:t>
          </a:r>
        </a:p>
      </dsp:txBody>
      <dsp:txXfrm>
        <a:off x="272901" y="1314982"/>
        <a:ext cx="1093700" cy="1238745"/>
      </dsp:txXfrm>
    </dsp:sp>
    <dsp:sp modelId="{5860C066-ED91-49C7-8E92-69A27969FB6A}">
      <dsp:nvSpPr>
        <dsp:cNvPr id="0" name=""/>
        <dsp:cNvSpPr/>
      </dsp:nvSpPr>
      <dsp:spPr>
        <a:xfrm>
          <a:off x="1359188" y="931714"/>
          <a:ext cx="314105" cy="28924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59188" y="989563"/>
        <a:ext cx="227332" cy="173545"/>
      </dsp:txXfrm>
    </dsp:sp>
    <dsp:sp modelId="{11E1FB61-C6BE-4156-A9A2-5C6C5D5F2C85}">
      <dsp:nvSpPr>
        <dsp:cNvPr id="0" name=""/>
        <dsp:cNvSpPr/>
      </dsp:nvSpPr>
      <dsp:spPr>
        <a:xfrm>
          <a:off x="1755330" y="871716"/>
          <a:ext cx="1161754" cy="613857"/>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Response</a:t>
          </a:r>
        </a:p>
      </dsp:txBody>
      <dsp:txXfrm>
        <a:off x="1755330" y="871716"/>
        <a:ext cx="1161754" cy="409238"/>
      </dsp:txXfrm>
    </dsp:sp>
    <dsp:sp modelId="{8687A8E8-B719-476C-A059-EDD3D919ADFA}">
      <dsp:nvSpPr>
        <dsp:cNvPr id="0" name=""/>
        <dsp:cNvSpPr/>
      </dsp:nvSpPr>
      <dsp:spPr>
        <a:xfrm>
          <a:off x="1993280" y="1280955"/>
          <a:ext cx="1161754" cy="1306799"/>
        </a:xfrm>
        <a:prstGeom prst="roundRect">
          <a:avLst>
            <a:gd name="adj" fmla="val 10000"/>
          </a:avLst>
        </a:prstGeom>
        <a:solidFill>
          <a:schemeClr val="lt1">
            <a:alpha val="90000"/>
            <a:hueOff val="0"/>
            <a:satOff val="0"/>
            <a:lumOff val="0"/>
            <a:alphaOff val="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Evacuations</a:t>
          </a:r>
        </a:p>
        <a:p>
          <a:pPr marL="57150" lvl="1" indent="-57150" algn="l" defTabSz="488950">
            <a:lnSpc>
              <a:spcPct val="90000"/>
            </a:lnSpc>
            <a:spcBef>
              <a:spcPct val="0"/>
            </a:spcBef>
            <a:spcAft>
              <a:spcPct val="15000"/>
            </a:spcAft>
            <a:buChar char="•"/>
          </a:pPr>
          <a:r>
            <a:rPr lang="en-US" sz="1100" kern="1200" dirty="0"/>
            <a:t>Localized Mitigation</a:t>
          </a:r>
        </a:p>
        <a:p>
          <a:pPr marL="57150" lvl="1" indent="-57150" algn="l" defTabSz="488950">
            <a:lnSpc>
              <a:spcPct val="90000"/>
            </a:lnSpc>
            <a:spcBef>
              <a:spcPct val="0"/>
            </a:spcBef>
            <a:spcAft>
              <a:spcPct val="15000"/>
            </a:spcAft>
            <a:buChar char="•"/>
          </a:pPr>
          <a:r>
            <a:rPr lang="en-US" sz="1100" kern="1200" dirty="0"/>
            <a:t>Resource Allocation</a:t>
          </a:r>
        </a:p>
        <a:p>
          <a:pPr marL="57150" lvl="1" indent="-57150" algn="l" defTabSz="488950">
            <a:lnSpc>
              <a:spcPct val="90000"/>
            </a:lnSpc>
            <a:spcBef>
              <a:spcPct val="0"/>
            </a:spcBef>
            <a:spcAft>
              <a:spcPct val="15000"/>
            </a:spcAft>
            <a:buChar char="•"/>
          </a:pPr>
          <a:r>
            <a:rPr lang="en-US" sz="1100" kern="1200" dirty="0"/>
            <a:t>Coordination</a:t>
          </a:r>
        </a:p>
      </dsp:txBody>
      <dsp:txXfrm>
        <a:off x="2027307" y="1314982"/>
        <a:ext cx="1093700" cy="1238745"/>
      </dsp:txXfrm>
    </dsp:sp>
    <dsp:sp modelId="{66228C75-9B83-4F42-951F-D4B78AE800B4}">
      <dsp:nvSpPr>
        <dsp:cNvPr id="0" name=""/>
        <dsp:cNvSpPr/>
      </dsp:nvSpPr>
      <dsp:spPr>
        <a:xfrm>
          <a:off x="3067706" y="931714"/>
          <a:ext cx="324862" cy="28924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067706" y="989563"/>
        <a:ext cx="238089" cy="173545"/>
      </dsp:txXfrm>
    </dsp:sp>
    <dsp:sp modelId="{DDD9CC24-43B0-4A4E-BC55-BAE9C7740929}">
      <dsp:nvSpPr>
        <dsp:cNvPr id="0" name=""/>
        <dsp:cNvSpPr/>
      </dsp:nvSpPr>
      <dsp:spPr>
        <a:xfrm>
          <a:off x="3530032" y="871716"/>
          <a:ext cx="1161754" cy="613857"/>
        </a:xfrm>
        <a:prstGeom prst="roundRect">
          <a:avLst>
            <a:gd name="adj" fmla="val 10000"/>
          </a:avLst>
        </a:prstGeom>
        <a:solidFill>
          <a:srgbClr val="0172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Lessons </a:t>
          </a:r>
        </a:p>
      </dsp:txBody>
      <dsp:txXfrm>
        <a:off x="3530032" y="871716"/>
        <a:ext cx="1161754" cy="409238"/>
      </dsp:txXfrm>
    </dsp:sp>
    <dsp:sp modelId="{AD3C998B-DF38-415C-B43B-3D2C4DCF4914}">
      <dsp:nvSpPr>
        <dsp:cNvPr id="0" name=""/>
        <dsp:cNvSpPr/>
      </dsp:nvSpPr>
      <dsp:spPr>
        <a:xfrm>
          <a:off x="3767982" y="1280955"/>
          <a:ext cx="1161754" cy="1306799"/>
        </a:xfrm>
        <a:prstGeom prst="roundRect">
          <a:avLst>
            <a:gd name="adj" fmla="val 10000"/>
          </a:avLst>
        </a:prstGeom>
        <a:solidFill>
          <a:schemeClr val="lt1">
            <a:alpha val="90000"/>
            <a:hueOff val="0"/>
            <a:satOff val="0"/>
            <a:lumOff val="0"/>
            <a:alphaOff val="0"/>
          </a:schemeClr>
        </a:solidFill>
        <a:ln w="12700" cap="flat" cmpd="sng" algn="ctr">
          <a:solidFill>
            <a:srgbClr val="0172C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What went right?</a:t>
          </a:r>
        </a:p>
        <a:p>
          <a:pPr marL="57150" lvl="1" indent="-57150" algn="l" defTabSz="488950">
            <a:lnSpc>
              <a:spcPct val="90000"/>
            </a:lnSpc>
            <a:spcBef>
              <a:spcPct val="0"/>
            </a:spcBef>
            <a:spcAft>
              <a:spcPct val="15000"/>
            </a:spcAft>
            <a:buChar char="•"/>
          </a:pPr>
          <a:r>
            <a:rPr lang="en-US" sz="1100" kern="1200" dirty="0"/>
            <a:t>What went wrong?</a:t>
          </a:r>
        </a:p>
        <a:p>
          <a:pPr marL="57150" lvl="1" indent="-57150" algn="l" defTabSz="488950">
            <a:lnSpc>
              <a:spcPct val="90000"/>
            </a:lnSpc>
            <a:spcBef>
              <a:spcPct val="0"/>
            </a:spcBef>
            <a:spcAft>
              <a:spcPct val="15000"/>
            </a:spcAft>
            <a:buChar char="•"/>
          </a:pPr>
          <a:r>
            <a:rPr lang="en-US" sz="1100" kern="1200" dirty="0"/>
            <a:t>Where can we improve?</a:t>
          </a:r>
        </a:p>
      </dsp:txBody>
      <dsp:txXfrm>
        <a:off x="3802009" y="1314982"/>
        <a:ext cx="1093700" cy="1238745"/>
      </dsp:txXfrm>
    </dsp:sp>
    <dsp:sp modelId="{4EC4AF97-BB33-4A7F-8529-B22F7AE348D0}">
      <dsp:nvSpPr>
        <dsp:cNvPr id="0" name=""/>
        <dsp:cNvSpPr/>
      </dsp:nvSpPr>
      <dsp:spPr>
        <a:xfrm>
          <a:off x="4833961" y="931714"/>
          <a:ext cx="324868" cy="28924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833961" y="989563"/>
        <a:ext cx="238095" cy="173545"/>
      </dsp:txXfrm>
    </dsp:sp>
    <dsp:sp modelId="{876FEEB2-F3A6-4663-8794-9AC24E817F38}">
      <dsp:nvSpPr>
        <dsp:cNvPr id="0" name=""/>
        <dsp:cNvSpPr/>
      </dsp:nvSpPr>
      <dsp:spPr>
        <a:xfrm>
          <a:off x="5304746" y="871716"/>
          <a:ext cx="1161754" cy="613857"/>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Future Action </a:t>
          </a:r>
        </a:p>
      </dsp:txBody>
      <dsp:txXfrm>
        <a:off x="5304746" y="871716"/>
        <a:ext cx="1161754" cy="409238"/>
      </dsp:txXfrm>
    </dsp:sp>
    <dsp:sp modelId="{018AB6FB-6839-4B26-A14B-0A3481EA436F}">
      <dsp:nvSpPr>
        <dsp:cNvPr id="0" name=""/>
        <dsp:cNvSpPr/>
      </dsp:nvSpPr>
      <dsp:spPr>
        <a:xfrm>
          <a:off x="5542696" y="1280955"/>
          <a:ext cx="1161754" cy="1306799"/>
        </a:xfrm>
        <a:prstGeom prst="roundRect">
          <a:avLst>
            <a:gd name="adj" fmla="val 10000"/>
          </a:avLst>
        </a:prstGeom>
        <a:solidFill>
          <a:schemeClr val="lt1">
            <a:alpha val="90000"/>
            <a:hueOff val="0"/>
            <a:satOff val="0"/>
            <a:lumOff val="0"/>
            <a:alphaOff val="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Infrastructure</a:t>
          </a:r>
        </a:p>
        <a:p>
          <a:pPr marL="57150" lvl="1" indent="-57150" algn="l" defTabSz="488950">
            <a:lnSpc>
              <a:spcPct val="90000"/>
            </a:lnSpc>
            <a:spcBef>
              <a:spcPct val="0"/>
            </a:spcBef>
            <a:spcAft>
              <a:spcPct val="15000"/>
            </a:spcAft>
            <a:buChar char="•"/>
          </a:pPr>
          <a:r>
            <a:rPr lang="en-US" sz="1100" kern="1200"/>
            <a:t>Informed Policy</a:t>
          </a:r>
          <a:endParaRPr lang="en-US" sz="1100" kern="1200" dirty="0"/>
        </a:p>
        <a:p>
          <a:pPr marL="57150" lvl="1" indent="-57150" algn="l" defTabSz="488950">
            <a:lnSpc>
              <a:spcPct val="90000"/>
            </a:lnSpc>
            <a:spcBef>
              <a:spcPct val="0"/>
            </a:spcBef>
            <a:spcAft>
              <a:spcPct val="15000"/>
            </a:spcAft>
            <a:buChar char="•"/>
          </a:pPr>
          <a:r>
            <a:rPr lang="en-US" sz="1100" kern="1200" dirty="0"/>
            <a:t>Targeted Future Investments </a:t>
          </a:r>
        </a:p>
      </dsp:txBody>
      <dsp:txXfrm>
        <a:off x="5576723" y="1314982"/>
        <a:ext cx="1093700" cy="1238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B85D5-3FB4-4EC2-8BCC-F31A0F351FBA}">
      <dsp:nvSpPr>
        <dsp:cNvPr id="0" name=""/>
        <dsp:cNvSpPr/>
      </dsp:nvSpPr>
      <dsp:spPr>
        <a:xfrm>
          <a:off x="834831" y="160247"/>
          <a:ext cx="1994193" cy="1994193"/>
        </a:xfrm>
        <a:prstGeom prst="pie">
          <a:avLst>
            <a:gd name="adj1" fmla="val 16200000"/>
            <a:gd name="adj2" fmla="val 1800000"/>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Translational Research</a:t>
          </a:r>
        </a:p>
      </dsp:txBody>
      <dsp:txXfrm>
        <a:off x="1919055" y="528223"/>
        <a:ext cx="676601" cy="664731"/>
      </dsp:txXfrm>
    </dsp:sp>
    <dsp:sp modelId="{FBE893D1-3BFB-4A6B-B8A8-9286DE6A8E24}">
      <dsp:nvSpPr>
        <dsp:cNvPr id="0" name=""/>
        <dsp:cNvSpPr/>
      </dsp:nvSpPr>
      <dsp:spPr>
        <a:xfrm>
          <a:off x="732035" y="219598"/>
          <a:ext cx="1994193" cy="1994193"/>
        </a:xfrm>
        <a:prstGeom prst="pie">
          <a:avLst>
            <a:gd name="adj1" fmla="val 1800000"/>
            <a:gd name="adj2" fmla="val 90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Foundational Research</a:t>
          </a:r>
        </a:p>
      </dsp:txBody>
      <dsp:txXfrm>
        <a:off x="1278064" y="1477839"/>
        <a:ext cx="902135" cy="617250"/>
      </dsp:txXfrm>
    </dsp:sp>
    <dsp:sp modelId="{04DF453B-17B6-40CE-BFA8-D5BD9F80BF40}">
      <dsp:nvSpPr>
        <dsp:cNvPr id="0" name=""/>
        <dsp:cNvSpPr/>
      </dsp:nvSpPr>
      <dsp:spPr>
        <a:xfrm>
          <a:off x="732035" y="219598"/>
          <a:ext cx="1994193" cy="1994193"/>
        </a:xfrm>
        <a:prstGeom prst="pie">
          <a:avLst>
            <a:gd name="adj1" fmla="val 9000000"/>
            <a:gd name="adj2" fmla="val 1620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Applied Research</a:t>
          </a:r>
        </a:p>
      </dsp:txBody>
      <dsp:txXfrm>
        <a:off x="945698" y="611315"/>
        <a:ext cx="676601" cy="6647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4DEE2-250D-4EB4-9239-14958DCD467A}">
      <dsp:nvSpPr>
        <dsp:cNvPr id="0" name=""/>
        <dsp:cNvSpPr/>
      </dsp:nvSpPr>
      <dsp:spPr>
        <a:xfrm>
          <a:off x="1947713" y="505"/>
          <a:ext cx="778172" cy="778172"/>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Computational Technology Innovation</a:t>
          </a:r>
        </a:p>
      </dsp:txBody>
      <dsp:txXfrm>
        <a:off x="2061674" y="114466"/>
        <a:ext cx="550250" cy="550250"/>
      </dsp:txXfrm>
    </dsp:sp>
    <dsp:sp modelId="{A4581619-53B7-43EF-AA0C-0C8AF546B374}">
      <dsp:nvSpPr>
        <dsp:cNvPr id="0" name=""/>
        <dsp:cNvSpPr/>
      </dsp:nvSpPr>
      <dsp:spPr>
        <a:xfrm rot="1809469">
          <a:off x="2732577" y="526747"/>
          <a:ext cx="203809" cy="26263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6715" y="563915"/>
        <a:ext cx="142666" cy="157579"/>
      </dsp:txXfrm>
    </dsp:sp>
    <dsp:sp modelId="{1575DA94-0AC0-4CF3-A238-FE542FD6559F}">
      <dsp:nvSpPr>
        <dsp:cNvPr id="0" name=""/>
        <dsp:cNvSpPr/>
      </dsp:nvSpPr>
      <dsp:spPr>
        <a:xfrm>
          <a:off x="2953052" y="584635"/>
          <a:ext cx="778172" cy="778172"/>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Scientific</a:t>
          </a:r>
        </a:p>
        <a:p>
          <a:pPr marL="0" lvl="0" indent="0" algn="ctr" defTabSz="266700">
            <a:lnSpc>
              <a:spcPct val="90000"/>
            </a:lnSpc>
            <a:spcBef>
              <a:spcPct val="0"/>
            </a:spcBef>
            <a:spcAft>
              <a:spcPct val="35000"/>
            </a:spcAft>
            <a:buNone/>
          </a:pPr>
          <a:r>
            <a:rPr lang="en-US" sz="600" kern="1200" dirty="0"/>
            <a:t>Insights</a:t>
          </a:r>
        </a:p>
      </dsp:txBody>
      <dsp:txXfrm>
        <a:off x="3067013" y="698596"/>
        <a:ext cx="550250" cy="550250"/>
      </dsp:txXfrm>
    </dsp:sp>
    <dsp:sp modelId="{31BC7725-F36C-45E8-91DA-0673A0F54067}">
      <dsp:nvSpPr>
        <dsp:cNvPr id="0" name=""/>
        <dsp:cNvSpPr/>
      </dsp:nvSpPr>
      <dsp:spPr>
        <a:xfrm rot="5381118">
          <a:off x="3241931" y="1399999"/>
          <a:ext cx="206767" cy="26263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2776" y="1421511"/>
        <a:ext cx="144737" cy="157579"/>
      </dsp:txXfrm>
    </dsp:sp>
    <dsp:sp modelId="{0410F57E-7D94-4EF8-BFC7-39E3485EE63C}">
      <dsp:nvSpPr>
        <dsp:cNvPr id="0" name=""/>
        <dsp:cNvSpPr/>
      </dsp:nvSpPr>
      <dsp:spPr>
        <a:xfrm>
          <a:off x="2959469" y="1752917"/>
          <a:ext cx="778172" cy="778172"/>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Challenge</a:t>
          </a:r>
        </a:p>
        <a:p>
          <a:pPr marL="0" lvl="0" indent="0" algn="ctr" defTabSz="266700">
            <a:lnSpc>
              <a:spcPct val="90000"/>
            </a:lnSpc>
            <a:spcBef>
              <a:spcPct val="0"/>
            </a:spcBef>
            <a:spcAft>
              <a:spcPct val="35000"/>
            </a:spcAft>
            <a:buNone/>
          </a:pPr>
          <a:r>
            <a:rPr lang="en-US" sz="600" kern="1200" dirty="0"/>
            <a:t>Problem</a:t>
          </a:r>
        </a:p>
      </dsp:txBody>
      <dsp:txXfrm>
        <a:off x="3073430" y="1866878"/>
        <a:ext cx="550250" cy="550250"/>
      </dsp:txXfrm>
    </dsp:sp>
    <dsp:sp modelId="{7D76B0F1-2FA5-46F3-BE68-DA27694C9F5B}">
      <dsp:nvSpPr>
        <dsp:cNvPr id="0" name=""/>
        <dsp:cNvSpPr/>
      </dsp:nvSpPr>
      <dsp:spPr>
        <a:xfrm rot="9000000">
          <a:off x="2744368" y="2279134"/>
          <a:ext cx="206754" cy="26263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802239" y="2316155"/>
        <a:ext cx="144728" cy="157579"/>
      </dsp:txXfrm>
    </dsp:sp>
    <dsp:sp modelId="{1FA90094-0475-4307-825E-A3C42654F9DC}">
      <dsp:nvSpPr>
        <dsp:cNvPr id="0" name=""/>
        <dsp:cNvSpPr/>
      </dsp:nvSpPr>
      <dsp:spPr>
        <a:xfrm>
          <a:off x="1947713" y="2337054"/>
          <a:ext cx="778172" cy="778172"/>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Methods/</a:t>
          </a:r>
        </a:p>
        <a:p>
          <a:pPr marL="0" lvl="0" indent="0" algn="ctr" defTabSz="266700">
            <a:lnSpc>
              <a:spcPct val="90000"/>
            </a:lnSpc>
            <a:spcBef>
              <a:spcPct val="0"/>
            </a:spcBef>
            <a:spcAft>
              <a:spcPct val="35000"/>
            </a:spcAft>
            <a:buNone/>
          </a:pPr>
          <a:r>
            <a:rPr lang="en-US" sz="600" kern="1200" dirty="0"/>
            <a:t>Formulations</a:t>
          </a:r>
        </a:p>
      </dsp:txBody>
      <dsp:txXfrm>
        <a:off x="2061674" y="2451015"/>
        <a:ext cx="550250" cy="550250"/>
      </dsp:txXfrm>
    </dsp:sp>
    <dsp:sp modelId="{0E423753-7786-4CB5-8481-90264BA95B6C}">
      <dsp:nvSpPr>
        <dsp:cNvPr id="0" name=""/>
        <dsp:cNvSpPr/>
      </dsp:nvSpPr>
      <dsp:spPr>
        <a:xfrm rot="12600000">
          <a:off x="1732612" y="2284986"/>
          <a:ext cx="206754" cy="26263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790483" y="2353020"/>
        <a:ext cx="144728" cy="157579"/>
      </dsp:txXfrm>
    </dsp:sp>
    <dsp:sp modelId="{583E5A05-AADC-40A1-99C5-E5976CF6E250}">
      <dsp:nvSpPr>
        <dsp:cNvPr id="0" name=""/>
        <dsp:cNvSpPr/>
      </dsp:nvSpPr>
      <dsp:spPr>
        <a:xfrm>
          <a:off x="935958" y="1752917"/>
          <a:ext cx="778172" cy="778172"/>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Algorithms/</a:t>
          </a:r>
        </a:p>
        <a:p>
          <a:pPr marL="0" lvl="0" indent="0" algn="ctr" defTabSz="266700">
            <a:lnSpc>
              <a:spcPct val="90000"/>
            </a:lnSpc>
            <a:spcBef>
              <a:spcPct val="0"/>
            </a:spcBef>
            <a:spcAft>
              <a:spcPct val="35000"/>
            </a:spcAft>
            <a:buNone/>
          </a:pPr>
          <a:r>
            <a:rPr lang="en-US" sz="600" kern="1200" dirty="0"/>
            <a:t>Processes</a:t>
          </a:r>
        </a:p>
      </dsp:txBody>
      <dsp:txXfrm>
        <a:off x="1049919" y="1866878"/>
        <a:ext cx="550250" cy="550250"/>
      </dsp:txXfrm>
    </dsp:sp>
    <dsp:sp modelId="{8F9BC05D-0C49-4551-A3AF-93DE581793F1}">
      <dsp:nvSpPr>
        <dsp:cNvPr id="0" name=""/>
        <dsp:cNvSpPr/>
      </dsp:nvSpPr>
      <dsp:spPr>
        <a:xfrm rot="16200000">
          <a:off x="1221667" y="1411705"/>
          <a:ext cx="206754" cy="26263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52680" y="1495245"/>
        <a:ext cx="144728" cy="157579"/>
      </dsp:txXfrm>
    </dsp:sp>
    <dsp:sp modelId="{4A5F8FD0-6758-4DE9-A9F5-3928FD522947}">
      <dsp:nvSpPr>
        <dsp:cNvPr id="0" name=""/>
        <dsp:cNvSpPr/>
      </dsp:nvSpPr>
      <dsp:spPr>
        <a:xfrm>
          <a:off x="935958" y="584642"/>
          <a:ext cx="778172" cy="778172"/>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Software/</a:t>
          </a:r>
        </a:p>
        <a:p>
          <a:pPr marL="0" lvl="0" indent="0" algn="ctr" defTabSz="266700">
            <a:lnSpc>
              <a:spcPct val="90000"/>
            </a:lnSpc>
            <a:spcBef>
              <a:spcPct val="0"/>
            </a:spcBef>
            <a:spcAft>
              <a:spcPct val="35000"/>
            </a:spcAft>
            <a:buNone/>
          </a:pPr>
          <a:r>
            <a:rPr lang="en-US" sz="600" kern="1200" dirty="0"/>
            <a:t>Systems</a:t>
          </a:r>
        </a:p>
      </dsp:txBody>
      <dsp:txXfrm>
        <a:off x="1049919" y="698603"/>
        <a:ext cx="550250" cy="550250"/>
      </dsp:txXfrm>
    </dsp:sp>
    <dsp:sp modelId="{BDF6ED68-7FAB-4260-BE53-EB778CB8853A}">
      <dsp:nvSpPr>
        <dsp:cNvPr id="0" name=""/>
        <dsp:cNvSpPr/>
      </dsp:nvSpPr>
      <dsp:spPr>
        <a:xfrm rot="19800000">
          <a:off x="1722477" y="532574"/>
          <a:ext cx="206754" cy="262633"/>
        </a:xfrm>
        <a:prstGeom prst="rightArrow">
          <a:avLst>
            <a:gd name="adj1" fmla="val 60000"/>
            <a:gd name="adj2" fmla="val 50000"/>
          </a:avLst>
        </a:prstGeom>
        <a:solidFill>
          <a:schemeClr val="accent1">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26632" y="600608"/>
        <a:ext cx="144728" cy="1575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90542" cy="49675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037" y="0"/>
            <a:ext cx="2890542" cy="496751"/>
          </a:xfrm>
          <a:prstGeom prst="rect">
            <a:avLst/>
          </a:prstGeom>
        </p:spPr>
        <p:txBody>
          <a:bodyPr vert="horz" lIns="91440" tIns="45720" rIns="91440" bIns="45720" rtlCol="0"/>
          <a:lstStyle>
            <a:lvl1pPr algn="r">
              <a:defRPr sz="1200"/>
            </a:lvl1pPr>
          </a:lstStyle>
          <a:p>
            <a:fld id="{257F74AF-3096-2B47-B91D-676E1693CE9E}" type="datetimeFigureOut">
              <a:rPr lang="en-US" smtClean="0"/>
              <a:pPr/>
              <a:t>9/10/24</a:t>
            </a:fld>
            <a:endParaRPr lang="en-US"/>
          </a:p>
        </p:txBody>
      </p:sp>
      <p:sp>
        <p:nvSpPr>
          <p:cNvPr id="4" name="Footer Placeholder 3"/>
          <p:cNvSpPr>
            <a:spLocks noGrp="1"/>
          </p:cNvSpPr>
          <p:nvPr>
            <p:ph type="ftr" sz="quarter" idx="2"/>
          </p:nvPr>
        </p:nvSpPr>
        <p:spPr>
          <a:xfrm>
            <a:off x="1" y="9429779"/>
            <a:ext cx="2890542" cy="4967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037" y="9429779"/>
            <a:ext cx="2890542" cy="496751"/>
          </a:xfrm>
          <a:prstGeom prst="rect">
            <a:avLst/>
          </a:prstGeom>
        </p:spPr>
        <p:txBody>
          <a:bodyPr vert="horz" lIns="91440" tIns="45720" rIns="91440" bIns="45720" rtlCol="0" anchor="b"/>
          <a:lstStyle>
            <a:lvl1pPr algn="r">
              <a:defRPr sz="1200"/>
            </a:lvl1pPr>
          </a:lstStyle>
          <a:p>
            <a:fld id="{B3C7B482-A8D2-A243-9356-C7C7A18EE164}" type="slidenum">
              <a:rPr lang="en-US" smtClean="0"/>
              <a:pPr/>
              <a:t>‹#›</a:t>
            </a:fld>
            <a:endParaRPr lang="en-US"/>
          </a:p>
        </p:txBody>
      </p:sp>
    </p:spTree>
    <p:extLst>
      <p:ext uri="{BB962C8B-B14F-4D97-AF65-F5344CB8AC3E}">
        <p14:creationId xmlns:p14="http://schemas.microsoft.com/office/powerpoint/2010/main" val="29660845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2890542" cy="496751"/>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5123" name="Rectangle 3"/>
          <p:cNvSpPr>
            <a:spLocks noGrp="1" noChangeArrowheads="1"/>
          </p:cNvSpPr>
          <p:nvPr>
            <p:ph type="dt" idx="1"/>
          </p:nvPr>
        </p:nvSpPr>
        <p:spPr bwMode="auto">
          <a:xfrm>
            <a:off x="3777037" y="0"/>
            <a:ext cx="2890542" cy="496751"/>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67513" y="4716585"/>
            <a:ext cx="5334062" cy="44673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 y="9429779"/>
            <a:ext cx="2890542" cy="496751"/>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3777037" y="9429779"/>
            <a:ext cx="2890542" cy="496751"/>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charset="0"/>
                <a:cs typeface="+mn-cs"/>
              </a:defRPr>
            </a:lvl1pPr>
          </a:lstStyle>
          <a:p>
            <a:pPr>
              <a:defRPr/>
            </a:pPr>
            <a:fld id="{8A26204F-C6D3-45E2-BA8F-945043471487}" type="slidenum">
              <a:rPr lang="en-US"/>
              <a:pPr>
                <a:defRPr/>
              </a:pPr>
              <a:t>‹#›</a:t>
            </a:fld>
            <a:endParaRPr lang="en-US"/>
          </a:p>
        </p:txBody>
      </p:sp>
    </p:spTree>
    <p:extLst>
      <p:ext uri="{BB962C8B-B14F-4D97-AF65-F5344CB8AC3E}">
        <p14:creationId xmlns:p14="http://schemas.microsoft.com/office/powerpoint/2010/main" val="297797837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6535" algn="l" rtl="0" eaLnBrk="0" fontAlgn="base" hangingPunct="0">
      <a:spcBef>
        <a:spcPct val="30000"/>
      </a:spcBef>
      <a:spcAft>
        <a:spcPct val="0"/>
      </a:spcAft>
      <a:defRPr sz="1200" kern="1200">
        <a:solidFill>
          <a:schemeClr val="tx1"/>
        </a:solidFill>
        <a:latin typeface="Arial" charset="0"/>
        <a:ea typeface="+mn-ea"/>
        <a:cs typeface="+mn-cs"/>
      </a:defRPr>
    </a:lvl2pPr>
    <a:lvl3pPr marL="913074" algn="l" rtl="0" eaLnBrk="0" fontAlgn="base" hangingPunct="0">
      <a:spcBef>
        <a:spcPct val="30000"/>
      </a:spcBef>
      <a:spcAft>
        <a:spcPct val="0"/>
      </a:spcAft>
      <a:defRPr sz="1200" kern="1200">
        <a:solidFill>
          <a:schemeClr val="tx1"/>
        </a:solidFill>
        <a:latin typeface="Arial" charset="0"/>
        <a:ea typeface="+mn-ea"/>
        <a:cs typeface="+mn-cs"/>
      </a:defRPr>
    </a:lvl3pPr>
    <a:lvl4pPr marL="1369612" algn="l" rtl="0" eaLnBrk="0" fontAlgn="base" hangingPunct="0">
      <a:spcBef>
        <a:spcPct val="30000"/>
      </a:spcBef>
      <a:spcAft>
        <a:spcPct val="0"/>
      </a:spcAft>
      <a:defRPr sz="1200" kern="1200">
        <a:solidFill>
          <a:schemeClr val="tx1"/>
        </a:solidFill>
        <a:latin typeface="Arial" charset="0"/>
        <a:ea typeface="+mn-ea"/>
        <a:cs typeface="+mn-cs"/>
      </a:defRPr>
    </a:lvl4pPr>
    <a:lvl5pPr marL="1826147" algn="l" rtl="0" eaLnBrk="0" fontAlgn="base" hangingPunct="0">
      <a:spcBef>
        <a:spcPct val="30000"/>
      </a:spcBef>
      <a:spcAft>
        <a:spcPct val="0"/>
      </a:spcAft>
      <a:defRPr sz="1200" kern="1200">
        <a:solidFill>
          <a:schemeClr val="tx1"/>
        </a:solidFill>
        <a:latin typeface="Arial" charset="0"/>
        <a:ea typeface="+mn-ea"/>
        <a:cs typeface="+mn-cs"/>
      </a:defRPr>
    </a:lvl5pPr>
    <a:lvl6pPr marL="2282685" algn="l" defTabSz="913074" rtl="0" eaLnBrk="1" latinLnBrk="0" hangingPunct="1">
      <a:defRPr sz="1200" kern="1200">
        <a:solidFill>
          <a:schemeClr val="tx1"/>
        </a:solidFill>
        <a:latin typeface="+mn-lt"/>
        <a:ea typeface="+mn-ea"/>
        <a:cs typeface="+mn-cs"/>
      </a:defRPr>
    </a:lvl6pPr>
    <a:lvl7pPr marL="2739222" algn="l" defTabSz="913074" rtl="0" eaLnBrk="1" latinLnBrk="0" hangingPunct="1">
      <a:defRPr sz="1200" kern="1200">
        <a:solidFill>
          <a:schemeClr val="tx1"/>
        </a:solidFill>
        <a:latin typeface="+mn-lt"/>
        <a:ea typeface="+mn-ea"/>
        <a:cs typeface="+mn-cs"/>
      </a:defRPr>
    </a:lvl7pPr>
    <a:lvl8pPr marL="3195752" algn="l" defTabSz="913074" rtl="0" eaLnBrk="1" latinLnBrk="0" hangingPunct="1">
      <a:defRPr sz="1200" kern="1200">
        <a:solidFill>
          <a:schemeClr val="tx1"/>
        </a:solidFill>
        <a:latin typeface="+mn-lt"/>
        <a:ea typeface="+mn-ea"/>
        <a:cs typeface="+mn-cs"/>
      </a:defRPr>
    </a:lvl8pPr>
    <a:lvl9pPr marL="3652294" algn="l" defTabSz="9130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1</a:t>
            </a:fld>
            <a:endParaRPr lang="en-US"/>
          </a:p>
        </p:txBody>
      </p:sp>
    </p:spTree>
    <p:extLst>
      <p:ext uri="{BB962C8B-B14F-4D97-AF65-F5344CB8AC3E}">
        <p14:creationId xmlns:p14="http://schemas.microsoft.com/office/powerpoint/2010/main" val="427032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EDB2A-8165-A31F-7F0B-EEDC2F56F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AF7CD-58F2-93B5-A9BA-7A36E9DE8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EA905-D07A-1461-C850-08F0C86D2ED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to discover and aggregate resources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Allocate computational power close to digital data sources (geographically distributed sensors, mobile devices, instrumented infrastructure, etc.) and processing such data in-situ and/or in-transit, we will enable efficient data processing in real-time to transform raw data into knowledge and insights that drive critical decisions.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dirty="0"/>
          </a:p>
          <a:p>
            <a:r>
              <a:rPr lang="en-US" dirty="0"/>
              <a:t>Application workflow can evolve over time and require different</a:t>
            </a:r>
            <a:r>
              <a:rPr lang="en-US" baseline="0" dirty="0"/>
              <a:t> types of resources, data sources, etc. At the same time the infrastructure can change. Since we are relying in edge devices, we need to assume their availability can be intermittent due to network issues, battery, </a:t>
            </a:r>
            <a:r>
              <a:rPr lang="en-US" baseline="0" dirty="0" err="1"/>
              <a:t>etc</a:t>
            </a:r>
            <a:r>
              <a:rPr lang="en-US" baseline="0" dirty="0"/>
              <a:t>  </a:t>
            </a:r>
          </a:p>
          <a:p>
            <a:r>
              <a:rPr lang="en-US" baseline="0" dirty="0"/>
              <a:t>Letting users to control this by annotating their applications or establishing policies and rules on how to behave under different situations.</a:t>
            </a:r>
            <a:endParaRPr lang="en-US" dirty="0"/>
          </a:p>
        </p:txBody>
      </p:sp>
      <p:sp>
        <p:nvSpPr>
          <p:cNvPr id="4" name="Slide Number Placeholder 3">
            <a:extLst>
              <a:ext uri="{FF2B5EF4-FFF2-40B4-BE49-F238E27FC236}">
                <a16:creationId xmlns:a16="http://schemas.microsoft.com/office/drawing/2014/main" id="{01263D73-6337-FDBF-347E-55CEF57D071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4D571-6A4A-4792-A922-3400C86E1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98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30238-DDA2-17D5-80A5-310772E04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D60CF-9F3A-4967-AB86-5758E03CA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4DAB8-8495-0ADD-20C2-B215D30CC907}"/>
              </a:ext>
            </a:extLst>
          </p:cNvPr>
          <p:cNvSpPr>
            <a:spLocks noGrp="1"/>
          </p:cNvSpPr>
          <p:nvPr>
            <p:ph type="body" idx="1"/>
          </p:nvPr>
        </p:nvSpPr>
        <p:spPr/>
        <p:txBody>
          <a:bodyPr/>
          <a:lstStyle/>
          <a:p>
            <a:pPr marL="171450" indent="-171450">
              <a:buFontTx/>
              <a:buChar char="-"/>
            </a:pPr>
            <a:r>
              <a:rPr lang="en-US" dirty="0"/>
              <a:t>Introduce the research purposes</a:t>
            </a:r>
          </a:p>
          <a:p>
            <a:pPr marL="171450" indent="-171450">
              <a:buFontTx/>
              <a:buChar char="-"/>
            </a:pPr>
            <a:r>
              <a:rPr lang="en-US" dirty="0"/>
              <a:t>Three studies</a:t>
            </a:r>
          </a:p>
          <a:p>
            <a:pPr marL="628650" lvl="1" indent="-171450">
              <a:buFontTx/>
              <a:buChar char="-"/>
            </a:pPr>
            <a:r>
              <a:rPr lang="en-US" dirty="0"/>
              <a:t>Analyzing data access patterns lay out the foundation for the data delivery and discovery service</a:t>
            </a:r>
          </a:p>
          <a:p>
            <a:pPr marL="628650" lvl="1" indent="-171450">
              <a:buFontTx/>
              <a:buChar char="-"/>
            </a:pPr>
            <a:r>
              <a:rPr lang="en-US" altLang="zh-CN" dirty="0"/>
              <a:t>Intelligent</a:t>
            </a:r>
            <a:r>
              <a:rPr lang="zh-CN" altLang="en-US" dirty="0"/>
              <a:t> </a:t>
            </a:r>
            <a:r>
              <a:rPr lang="en-US" altLang="zh-CN" dirty="0"/>
              <a:t>data</a:t>
            </a:r>
            <a:r>
              <a:rPr lang="zh-CN" altLang="en-US" dirty="0"/>
              <a:t> </a:t>
            </a:r>
            <a:r>
              <a:rPr lang="en-US" altLang="zh-CN" dirty="0"/>
              <a:t>delivery</a:t>
            </a:r>
            <a:r>
              <a:rPr lang="zh-CN" altLang="en-US" dirty="0"/>
              <a:t> </a:t>
            </a:r>
            <a:r>
              <a:rPr lang="en-US" altLang="zh-CN" dirty="0"/>
              <a:t>service:</a:t>
            </a:r>
            <a:r>
              <a:rPr lang="zh-CN" altLang="en-US" dirty="0"/>
              <a:t> </a:t>
            </a:r>
            <a:r>
              <a:rPr lang="en-US" altLang="zh-CN" dirty="0"/>
              <a:t>leveraging</a:t>
            </a:r>
            <a:r>
              <a:rPr lang="zh-CN" altLang="en-US" dirty="0"/>
              <a:t> </a:t>
            </a:r>
            <a:r>
              <a:rPr lang="en-US" altLang="zh-CN" dirty="0"/>
              <a:t>pre-fetching</a:t>
            </a:r>
            <a:r>
              <a:rPr lang="zh-CN" altLang="en-US" dirty="0"/>
              <a:t> </a:t>
            </a:r>
            <a:r>
              <a:rPr lang="en-US" altLang="zh-CN" dirty="0"/>
              <a:t>and</a:t>
            </a:r>
            <a:r>
              <a:rPr lang="zh-CN" altLang="en-US" dirty="0"/>
              <a:t> </a:t>
            </a:r>
            <a:r>
              <a:rPr lang="en-US" altLang="zh-CN" dirty="0"/>
              <a:t>caching</a:t>
            </a:r>
            <a:r>
              <a:rPr lang="zh-CN" altLang="en-US" dirty="0"/>
              <a:t> </a:t>
            </a:r>
            <a:r>
              <a:rPr lang="en-US" altLang="zh-CN" dirty="0"/>
              <a:t>to</a:t>
            </a:r>
            <a:r>
              <a:rPr lang="zh-CN" altLang="en-US" dirty="0"/>
              <a:t> </a:t>
            </a:r>
            <a:r>
              <a:rPr lang="en-US" altLang="zh-CN" dirty="0"/>
              <a:t>accelerate</a:t>
            </a:r>
            <a:r>
              <a:rPr lang="zh-CN" altLang="en-US" dirty="0"/>
              <a:t> </a:t>
            </a:r>
            <a:r>
              <a:rPr lang="en-US" altLang="zh-CN" dirty="0"/>
              <a:t>user</a:t>
            </a:r>
            <a:r>
              <a:rPr lang="zh-CN" altLang="en-US" dirty="0"/>
              <a:t> </a:t>
            </a:r>
            <a:r>
              <a:rPr lang="en-US" altLang="zh-CN" dirty="0"/>
              <a:t>data</a:t>
            </a:r>
            <a:r>
              <a:rPr lang="zh-CN" altLang="en-US" dirty="0"/>
              <a:t> </a:t>
            </a:r>
            <a:r>
              <a:rPr lang="en-US" altLang="zh-CN" dirty="0"/>
              <a:t>accessing</a:t>
            </a:r>
            <a:r>
              <a:rPr lang="zh-CN" altLang="en-US" dirty="0"/>
              <a:t> </a:t>
            </a:r>
            <a:r>
              <a:rPr lang="en-US" altLang="zh-CN" dirty="0"/>
              <a:t>performance</a:t>
            </a:r>
          </a:p>
          <a:p>
            <a:pPr marL="628650" lvl="1" indent="-171450">
              <a:buFontTx/>
              <a:buChar char="-"/>
            </a:pPr>
            <a:r>
              <a:rPr lang="en-US" altLang="zh-CN" dirty="0"/>
              <a:t>Intelligent</a:t>
            </a:r>
            <a:r>
              <a:rPr lang="zh-CN" altLang="en-US" dirty="0"/>
              <a:t> </a:t>
            </a:r>
            <a:r>
              <a:rPr lang="en-US" altLang="zh-CN" dirty="0"/>
              <a:t>data</a:t>
            </a:r>
            <a:r>
              <a:rPr lang="zh-CN" altLang="en-US" dirty="0"/>
              <a:t> </a:t>
            </a:r>
            <a:r>
              <a:rPr lang="en-US" altLang="zh-CN" dirty="0"/>
              <a:t>discovery</a:t>
            </a:r>
            <a:r>
              <a:rPr lang="zh-CN" altLang="en-US" dirty="0"/>
              <a:t> </a:t>
            </a:r>
            <a:r>
              <a:rPr lang="en-US" altLang="zh-CN" dirty="0"/>
              <a:t>service:</a:t>
            </a:r>
            <a:r>
              <a:rPr lang="zh-CN" altLang="en-US" dirty="0"/>
              <a:t> </a:t>
            </a:r>
            <a:r>
              <a:rPr lang="en-US" altLang="zh-CN" dirty="0"/>
              <a:t>using</a:t>
            </a:r>
            <a:r>
              <a:rPr lang="zh-CN" altLang="en-US" dirty="0"/>
              <a:t> </a:t>
            </a:r>
            <a:r>
              <a:rPr lang="en-US" altLang="zh-CN" dirty="0"/>
              <a:t>the</a:t>
            </a:r>
            <a:r>
              <a:rPr lang="zh-CN" altLang="en-US" dirty="0"/>
              <a:t> </a:t>
            </a:r>
            <a:r>
              <a:rPr lang="en-US" altLang="zh-CN" dirty="0"/>
              <a:t>user</a:t>
            </a:r>
            <a:r>
              <a:rPr lang="zh-CN" altLang="en-US" dirty="0"/>
              <a:t> </a:t>
            </a:r>
            <a:r>
              <a:rPr lang="en-US" altLang="zh-CN" dirty="0"/>
              <a:t>data</a:t>
            </a:r>
            <a:r>
              <a:rPr lang="zh-CN" altLang="en-US" dirty="0"/>
              <a:t> </a:t>
            </a:r>
            <a:r>
              <a:rPr lang="en-US" altLang="zh-CN" dirty="0"/>
              <a:t>access</a:t>
            </a:r>
            <a:r>
              <a:rPr lang="zh-CN" altLang="en-US" dirty="0"/>
              <a:t> </a:t>
            </a:r>
            <a:r>
              <a:rPr lang="en-US" altLang="zh-CN" dirty="0"/>
              <a:t>affinities</a:t>
            </a:r>
            <a:r>
              <a:rPr lang="zh-CN" altLang="en-US" dirty="0"/>
              <a:t> </a:t>
            </a:r>
            <a:r>
              <a:rPr lang="en-US" altLang="zh-CN" dirty="0"/>
              <a:t>and</a:t>
            </a:r>
            <a:r>
              <a:rPr lang="zh-CN" altLang="en-US" dirty="0"/>
              <a:t> </a:t>
            </a:r>
            <a:r>
              <a:rPr lang="en-US" altLang="zh-CN" dirty="0"/>
              <a:t>knowledge</a:t>
            </a:r>
            <a:r>
              <a:rPr lang="zh-CN" altLang="en-US" dirty="0"/>
              <a:t> </a:t>
            </a:r>
            <a:r>
              <a:rPr lang="en-US" altLang="zh-CN" dirty="0"/>
              <a:t>graph</a:t>
            </a:r>
            <a:r>
              <a:rPr lang="zh-CN" altLang="en-US" dirty="0"/>
              <a:t> </a:t>
            </a:r>
            <a:r>
              <a:rPr lang="en-US" altLang="zh-CN" dirty="0"/>
              <a:t>techniques</a:t>
            </a:r>
            <a:r>
              <a:rPr lang="zh-CN" altLang="en-US" dirty="0"/>
              <a:t> </a:t>
            </a:r>
            <a:r>
              <a:rPr lang="en-US" altLang="zh-CN" dirty="0"/>
              <a:t>to</a:t>
            </a:r>
            <a:r>
              <a:rPr lang="zh-CN" altLang="en-US" dirty="0"/>
              <a:t> </a:t>
            </a:r>
            <a:r>
              <a:rPr lang="en-US" altLang="zh-CN" dirty="0"/>
              <a:t>build</a:t>
            </a:r>
            <a:r>
              <a:rPr lang="zh-CN" altLang="en-US" dirty="0"/>
              <a:t> </a:t>
            </a:r>
            <a:r>
              <a:rPr lang="en-US" altLang="zh-CN" dirty="0"/>
              <a:t>up</a:t>
            </a:r>
            <a:r>
              <a:rPr lang="zh-CN" altLang="en-US" dirty="0"/>
              <a:t> </a:t>
            </a:r>
            <a:r>
              <a:rPr lang="en-US" altLang="zh-CN" dirty="0"/>
              <a:t>the</a:t>
            </a:r>
            <a:r>
              <a:rPr lang="zh-CN" altLang="en-US" dirty="0"/>
              <a:t> </a:t>
            </a:r>
            <a:r>
              <a:rPr lang="en-US" altLang="zh-CN" dirty="0"/>
              <a:t>CKAT</a:t>
            </a:r>
            <a:r>
              <a:rPr lang="zh-CN" altLang="en-US" dirty="0"/>
              <a:t> </a:t>
            </a:r>
            <a:r>
              <a:rPr lang="en-US" altLang="zh-CN" dirty="0"/>
              <a:t>recommendation</a:t>
            </a:r>
            <a:r>
              <a:rPr lang="zh-CN" altLang="en-US" dirty="0"/>
              <a:t> </a:t>
            </a:r>
            <a:r>
              <a:rPr lang="en-US" altLang="zh-CN" dirty="0"/>
              <a:t>model</a:t>
            </a:r>
            <a:endParaRPr lang="en-US" dirty="0"/>
          </a:p>
          <a:p>
            <a:pPr marL="171450" indent="-171450">
              <a:buFontTx/>
              <a:buChar char="-"/>
            </a:pPr>
            <a:endParaRPr lang="en-US" dirty="0"/>
          </a:p>
          <a:p>
            <a:pPr marL="171450" indent="-171450">
              <a:buFontTx/>
              <a:buChar char="-"/>
            </a:pPr>
            <a:r>
              <a:rPr lang="en-US" dirty="0"/>
              <a:t>Overview of the framework</a:t>
            </a:r>
          </a:p>
          <a:p>
            <a:pPr marL="171450" indent="-171450">
              <a:buFontTx/>
              <a:buChar char="-"/>
            </a:pPr>
            <a:r>
              <a:rPr lang="en-US" dirty="0"/>
              <a:t>It builds on top of DMZ network</a:t>
            </a:r>
          </a:p>
          <a:p>
            <a:pPr marL="628650" lvl="1" indent="-171450">
              <a:buFontTx/>
              <a:buChar char="-"/>
            </a:pPr>
            <a:r>
              <a:rPr lang="en-US" dirty="0"/>
              <a:t>High-throughput network</a:t>
            </a:r>
          </a:p>
          <a:p>
            <a:pPr marL="628650" lvl="1" indent="-171450">
              <a:buFontTx/>
              <a:buChar char="-"/>
            </a:pPr>
            <a:r>
              <a:rPr lang="en-US" dirty="0"/>
              <a:t>Optimized for transferring large-scale scientific data </a:t>
            </a:r>
          </a:p>
          <a:p>
            <a:pPr marL="628650" lvl="1" indent="-171450">
              <a:buFontTx/>
              <a:buChar char="-"/>
            </a:pPr>
            <a:r>
              <a:rPr lang="en-US" dirty="0"/>
              <a:t>DTN: </a:t>
            </a:r>
          </a:p>
          <a:p>
            <a:pPr marL="1085850" lvl="2" indent="-171450">
              <a:buFontTx/>
              <a:buChar char="-"/>
            </a:pPr>
            <a:r>
              <a:rPr lang="en-US" dirty="0"/>
              <a:t>Accessing point to DMZ network</a:t>
            </a:r>
          </a:p>
          <a:p>
            <a:pPr marL="1085850" lvl="2" indent="-171450">
              <a:buFontTx/>
              <a:buChar char="-"/>
            </a:pPr>
            <a:r>
              <a:rPr lang="en-US" dirty="0"/>
              <a:t>Have computing power and large storage </a:t>
            </a:r>
          </a:p>
          <a:p>
            <a:pPr marL="171450" lvl="0" indent="-171450">
              <a:buFontTx/>
              <a:buChar char="-"/>
            </a:pPr>
            <a:r>
              <a:rPr lang="en-US" dirty="0"/>
              <a:t>Framework components</a:t>
            </a:r>
          </a:p>
          <a:p>
            <a:pPr marL="628650" lvl="1" indent="-171450">
              <a:buFontTx/>
              <a:buChar char="-"/>
            </a:pPr>
            <a:r>
              <a:rPr lang="en-US" dirty="0"/>
              <a:t>Pattern learning module analyzes the user access pattern, and pass the knowledge to data discovery and delivery service</a:t>
            </a:r>
          </a:p>
          <a:p>
            <a:pPr marL="171450" lvl="0" indent="-171450">
              <a:buFontTx/>
              <a:buChar char="-"/>
            </a:pPr>
            <a:r>
              <a:rPr lang="en-US" dirty="0"/>
              <a:t>Data discovery service</a:t>
            </a:r>
          </a:p>
          <a:p>
            <a:pPr marL="628650" lvl="1" indent="-171450">
              <a:buFontTx/>
              <a:buChar char="-"/>
            </a:pPr>
            <a:r>
              <a:rPr lang="en-US" dirty="0"/>
              <a:t>Recommendation system</a:t>
            </a:r>
          </a:p>
          <a:p>
            <a:pPr marL="628650" lvl="1" indent="-171450">
              <a:buFontTx/>
              <a:buChar char="-"/>
            </a:pPr>
            <a:r>
              <a:rPr lang="en-US" dirty="0"/>
              <a:t>Push recommended data/data products to users</a:t>
            </a:r>
          </a:p>
          <a:p>
            <a:pPr marL="171450" lvl="0" indent="-171450">
              <a:buFontTx/>
              <a:buChar char="-"/>
            </a:pPr>
            <a:r>
              <a:rPr lang="en-US" dirty="0"/>
              <a:t>Data delivery service</a:t>
            </a:r>
          </a:p>
          <a:p>
            <a:pPr marL="628650" lvl="1" indent="-171450">
              <a:buFontTx/>
              <a:buChar char="-"/>
            </a:pPr>
            <a:r>
              <a:rPr lang="en-US" dirty="0"/>
              <a:t>Pre-fetching data</a:t>
            </a:r>
          </a:p>
          <a:p>
            <a:pPr marL="628650" lvl="1" indent="-171450">
              <a:buFontTx/>
              <a:buChar char="-"/>
            </a:pPr>
            <a:r>
              <a:rPr lang="en-US" dirty="0"/>
              <a:t>Cache data</a:t>
            </a:r>
          </a:p>
          <a:p>
            <a:pPr marL="628650" lvl="1" indent="-171450">
              <a:buFontTx/>
              <a:buChar char="-"/>
            </a:pPr>
            <a:r>
              <a:rPr lang="en-US" dirty="0"/>
              <a:t>Accelerate data access performance</a:t>
            </a:r>
          </a:p>
          <a:p>
            <a:pPr marL="628650" lvl="1" indent="-171450">
              <a:buFontTx/>
              <a:buChar char="-"/>
            </a:pPr>
            <a:endParaRPr lang="en-US" dirty="0"/>
          </a:p>
          <a:p>
            <a:pPr marL="628650" lvl="1" indent="-171450">
              <a:buFontTx/>
              <a:buChar char="-"/>
            </a:pPr>
            <a:endParaRPr lang="en-US" dirty="0"/>
          </a:p>
          <a:p>
            <a:pPr marL="628650" lvl="1" indent="-171450">
              <a:buFontTx/>
              <a:buChar char="-"/>
            </a:pPr>
            <a:endParaRPr lang="en-US" dirty="0"/>
          </a:p>
          <a:p>
            <a:r>
              <a:rPr lang="en-US" sz="1800" dirty="0">
                <a:ea typeface="+mn-ea"/>
              </a:rPr>
              <a:t>Collaborative Knowledge Graph (CKG)</a:t>
            </a:r>
          </a:p>
          <a:p>
            <a:pPr lvl="1"/>
            <a:r>
              <a:rPr lang="en-US" sz="1500" dirty="0">
                <a:ea typeface="+mn-ea"/>
              </a:rPr>
              <a:t>C</a:t>
            </a:r>
            <a:r>
              <a:rPr lang="en-US" altLang="zh-CN" sz="1500" dirty="0">
                <a:ea typeface="+mn-ea"/>
              </a:rPr>
              <a:t>onsolidate</a:t>
            </a:r>
            <a:r>
              <a:rPr lang="zh-CN" altLang="en-US" sz="1500" dirty="0">
                <a:ea typeface="+mn-ea"/>
              </a:rPr>
              <a:t> </a:t>
            </a:r>
            <a:r>
              <a:rPr lang="en-US" altLang="zh-CN" sz="1500" dirty="0">
                <a:ea typeface="+mn-ea"/>
              </a:rPr>
              <a:t>diverse</a:t>
            </a:r>
            <a:r>
              <a:rPr lang="zh-CN" altLang="en-US" sz="1500" dirty="0">
                <a:ea typeface="+mn-ea"/>
              </a:rPr>
              <a:t> </a:t>
            </a:r>
            <a:r>
              <a:rPr lang="en-US" altLang="zh-CN" sz="1500" dirty="0">
                <a:ea typeface="+mn-ea"/>
              </a:rPr>
              <a:t>knowledge</a:t>
            </a:r>
            <a:r>
              <a:rPr lang="zh-CN" altLang="en-US" sz="1500" dirty="0">
                <a:ea typeface="+mn-ea"/>
              </a:rPr>
              <a:t> </a:t>
            </a:r>
            <a:r>
              <a:rPr lang="en-US" altLang="zh-CN" sz="1500" dirty="0">
                <a:ea typeface="+mn-ea"/>
              </a:rPr>
              <a:t>graphs</a:t>
            </a:r>
          </a:p>
          <a:p>
            <a:r>
              <a:rPr lang="en-US" altLang="zh-CN" sz="1800" dirty="0">
                <a:ea typeface="+mn-ea"/>
              </a:rPr>
              <a:t>Graph</a:t>
            </a:r>
            <a:r>
              <a:rPr lang="zh-CN" altLang="en-US" sz="1800" dirty="0">
                <a:ea typeface="+mn-ea"/>
              </a:rPr>
              <a:t> </a:t>
            </a:r>
            <a:r>
              <a:rPr lang="en-US" altLang="zh-CN" sz="1800" dirty="0">
                <a:ea typeface="+mn-ea"/>
              </a:rPr>
              <a:t>Neural</a:t>
            </a:r>
            <a:r>
              <a:rPr lang="zh-CN" altLang="en-US" sz="1800" dirty="0">
                <a:ea typeface="+mn-ea"/>
              </a:rPr>
              <a:t> </a:t>
            </a:r>
            <a:r>
              <a:rPr lang="en-US" altLang="zh-CN" sz="1800" dirty="0">
                <a:ea typeface="+mn-ea"/>
              </a:rPr>
              <a:t>Network</a:t>
            </a:r>
            <a:r>
              <a:rPr lang="zh-CN" altLang="en-US" sz="1800" dirty="0">
                <a:ea typeface="+mn-ea"/>
              </a:rPr>
              <a:t> </a:t>
            </a:r>
            <a:r>
              <a:rPr lang="en-US" altLang="zh-CN" sz="1800" dirty="0">
                <a:ea typeface="+mn-ea"/>
              </a:rPr>
              <a:t>(GNN)</a:t>
            </a:r>
          </a:p>
          <a:p>
            <a:pPr lvl="1"/>
            <a:r>
              <a:rPr lang="en-US" sz="1500" dirty="0">
                <a:ea typeface="+mn-ea"/>
              </a:rPr>
              <a:t>Identify connection between indirectly related data items</a:t>
            </a:r>
          </a:p>
          <a:p>
            <a:r>
              <a:rPr lang="en-US" altLang="zh-CN" sz="1800" dirty="0">
                <a:ea typeface="+mn-ea"/>
              </a:rPr>
              <a:t>Attention</a:t>
            </a:r>
            <a:r>
              <a:rPr lang="zh-CN" altLang="en-US" sz="1800" dirty="0">
                <a:ea typeface="+mn-ea"/>
              </a:rPr>
              <a:t> </a:t>
            </a:r>
            <a:r>
              <a:rPr lang="en-US" altLang="zh-CN" sz="1800" dirty="0">
                <a:ea typeface="+mn-ea"/>
              </a:rPr>
              <a:t>Network</a:t>
            </a:r>
            <a:r>
              <a:rPr lang="zh-CN" altLang="en-US" sz="1800" dirty="0">
                <a:ea typeface="+mn-ea"/>
              </a:rPr>
              <a:t> </a:t>
            </a:r>
            <a:endParaRPr lang="en-US" altLang="zh-CN" sz="1800" dirty="0">
              <a:ea typeface="+mn-ea"/>
            </a:endParaRPr>
          </a:p>
          <a:p>
            <a:pPr lvl="1"/>
            <a:r>
              <a:rPr lang="en-US" altLang="zh-CN" sz="1500" dirty="0">
                <a:ea typeface="+mn-ea"/>
              </a:rPr>
              <a:t>Guide</a:t>
            </a:r>
            <a:r>
              <a:rPr lang="zh-CN" altLang="en-US" sz="1500" dirty="0">
                <a:ea typeface="+mn-ea"/>
              </a:rPr>
              <a:t> </a:t>
            </a:r>
            <a:r>
              <a:rPr lang="en-US" altLang="zh-CN" sz="1500" dirty="0">
                <a:ea typeface="+mn-ea"/>
              </a:rPr>
              <a:t>GNN</a:t>
            </a:r>
            <a:r>
              <a:rPr lang="zh-CN" altLang="en-US" sz="1500" dirty="0">
                <a:ea typeface="+mn-ea"/>
              </a:rPr>
              <a:t> </a:t>
            </a:r>
            <a:r>
              <a:rPr lang="en-US" altLang="zh-CN" sz="1500" dirty="0">
                <a:ea typeface="+mn-ea"/>
              </a:rPr>
              <a:t>training</a:t>
            </a:r>
            <a:r>
              <a:rPr lang="zh-CN" altLang="en-US" sz="1500" dirty="0">
                <a:ea typeface="+mn-ea"/>
              </a:rPr>
              <a:t> </a:t>
            </a:r>
            <a:r>
              <a:rPr lang="en-US" altLang="zh-CN" sz="1500" dirty="0">
                <a:ea typeface="+mn-ea"/>
              </a:rPr>
              <a:t>process</a:t>
            </a:r>
            <a:r>
              <a:rPr lang="zh-CN" altLang="en-US" sz="1500" dirty="0">
                <a:ea typeface="+mn-ea"/>
              </a:rPr>
              <a:t> </a:t>
            </a:r>
            <a:r>
              <a:rPr lang="en-US" altLang="zh-CN" sz="1500" dirty="0">
                <a:ea typeface="+mn-ea"/>
              </a:rPr>
              <a:t>to</a:t>
            </a:r>
            <a:r>
              <a:rPr lang="zh-CN" altLang="en-US" sz="1500" dirty="0">
                <a:ea typeface="+mn-ea"/>
              </a:rPr>
              <a:t> </a:t>
            </a:r>
            <a:r>
              <a:rPr lang="en-US" altLang="zh-CN" sz="1500" dirty="0">
                <a:ea typeface="+mn-ea"/>
              </a:rPr>
              <a:t>focus</a:t>
            </a:r>
            <a:r>
              <a:rPr lang="zh-CN" altLang="en-US" sz="1500" dirty="0">
                <a:ea typeface="+mn-ea"/>
              </a:rPr>
              <a:t> </a:t>
            </a:r>
            <a:r>
              <a:rPr lang="en-US" altLang="zh-CN" sz="1500" dirty="0">
                <a:ea typeface="+mn-ea"/>
              </a:rPr>
              <a:t>on</a:t>
            </a:r>
            <a:r>
              <a:rPr lang="zh-CN" altLang="en-US" sz="1500" dirty="0">
                <a:ea typeface="+mn-ea"/>
              </a:rPr>
              <a:t> </a:t>
            </a:r>
            <a:r>
              <a:rPr lang="en-US" altLang="zh-CN" sz="1500" dirty="0">
                <a:ea typeface="+mn-ea"/>
              </a:rPr>
              <a:t>the</a:t>
            </a:r>
            <a:r>
              <a:rPr lang="zh-CN" altLang="en-US" sz="1500" dirty="0">
                <a:ea typeface="+mn-ea"/>
              </a:rPr>
              <a:t> </a:t>
            </a:r>
            <a:r>
              <a:rPr lang="en-US" altLang="zh-CN" sz="1500" dirty="0">
                <a:ea typeface="+mn-ea"/>
              </a:rPr>
              <a:t>important</a:t>
            </a:r>
            <a:r>
              <a:rPr lang="zh-CN" altLang="en-US" sz="1500" dirty="0">
                <a:ea typeface="+mn-ea"/>
              </a:rPr>
              <a:t> </a:t>
            </a:r>
            <a:r>
              <a:rPr lang="en-US" altLang="zh-CN" sz="1500" dirty="0">
                <a:ea typeface="+mn-ea"/>
              </a:rPr>
              <a:t>relations</a:t>
            </a:r>
          </a:p>
          <a:p>
            <a:pPr lvl="1"/>
            <a:r>
              <a:rPr lang="en-US" altLang="zh-CN" sz="1500" dirty="0">
                <a:ea typeface="+mn-ea"/>
              </a:rPr>
              <a:t>Reduce</a:t>
            </a:r>
            <a:r>
              <a:rPr lang="zh-CN" altLang="en-US" sz="1500" dirty="0">
                <a:ea typeface="+mn-ea"/>
              </a:rPr>
              <a:t> </a:t>
            </a:r>
            <a:r>
              <a:rPr lang="en-US" altLang="zh-CN" sz="1500" dirty="0">
                <a:ea typeface="+mn-ea"/>
              </a:rPr>
              <a:t>noise</a:t>
            </a:r>
          </a:p>
          <a:p>
            <a:r>
              <a:rPr lang="en-US" altLang="zh-CN" sz="1800" dirty="0">
                <a:ea typeface="+mn-ea"/>
              </a:rPr>
              <a:t>CKAT</a:t>
            </a:r>
            <a:r>
              <a:rPr lang="zh-CN" altLang="en-US" sz="1800" dirty="0">
                <a:ea typeface="+mn-ea"/>
              </a:rPr>
              <a:t> </a:t>
            </a:r>
            <a:r>
              <a:rPr lang="en-US" altLang="zh-CN" sz="1800" dirty="0">
                <a:ea typeface="+mn-ea"/>
              </a:rPr>
              <a:t>accuracy</a:t>
            </a:r>
            <a:r>
              <a:rPr lang="zh-CN" altLang="en-US" sz="1800" dirty="0">
                <a:ea typeface="+mn-ea"/>
              </a:rPr>
              <a:t> </a:t>
            </a:r>
            <a:r>
              <a:rPr lang="en-US" altLang="zh-CN" sz="1800" dirty="0">
                <a:ea typeface="+mn-ea"/>
              </a:rPr>
              <a:t>is</a:t>
            </a:r>
            <a:r>
              <a:rPr lang="zh-CN" altLang="en-US" sz="1800" dirty="0">
                <a:ea typeface="+mn-ea"/>
              </a:rPr>
              <a:t> </a:t>
            </a:r>
            <a:r>
              <a:rPr lang="en-US" altLang="zh-CN" sz="1800" dirty="0">
                <a:ea typeface="+mn-ea"/>
              </a:rPr>
              <a:t>over</a:t>
            </a:r>
            <a:r>
              <a:rPr lang="zh-CN" altLang="en-US" sz="1800" dirty="0">
                <a:ea typeface="+mn-ea"/>
              </a:rPr>
              <a:t> </a:t>
            </a:r>
            <a:r>
              <a:rPr lang="en-US" altLang="zh-CN" sz="1800" dirty="0">
                <a:ea typeface="+mn-ea"/>
              </a:rPr>
              <a:t>6 - 12%</a:t>
            </a:r>
            <a:r>
              <a:rPr lang="zh-CN" altLang="en-US" sz="1800" dirty="0">
                <a:ea typeface="+mn-ea"/>
              </a:rPr>
              <a:t> </a:t>
            </a:r>
            <a:r>
              <a:rPr lang="en-US" altLang="zh-CN" sz="1800" dirty="0">
                <a:ea typeface="+mn-ea"/>
              </a:rPr>
              <a:t>higher</a:t>
            </a:r>
            <a:r>
              <a:rPr lang="zh-CN" altLang="en-US" sz="1800" dirty="0">
                <a:ea typeface="+mn-ea"/>
              </a:rPr>
              <a:t> </a:t>
            </a:r>
            <a:r>
              <a:rPr lang="en-US" altLang="zh-CN" sz="1800" dirty="0">
                <a:ea typeface="+mn-ea"/>
              </a:rPr>
              <a:t>than</a:t>
            </a:r>
            <a:r>
              <a:rPr lang="zh-CN" altLang="en-US" sz="1800" dirty="0">
                <a:ea typeface="+mn-ea"/>
              </a:rPr>
              <a:t> </a:t>
            </a:r>
            <a:r>
              <a:rPr lang="en-US" altLang="zh-CN" sz="1800" dirty="0">
                <a:ea typeface="+mn-ea"/>
              </a:rPr>
              <a:t>the</a:t>
            </a:r>
            <a:r>
              <a:rPr lang="zh-CN" altLang="en-US" sz="1800" dirty="0">
                <a:ea typeface="+mn-ea"/>
              </a:rPr>
              <a:t> </a:t>
            </a:r>
            <a:r>
              <a:rPr lang="en-US" altLang="zh-CN" sz="1800" dirty="0">
                <a:ea typeface="+mn-ea"/>
              </a:rPr>
              <a:t>state-of-the-art</a:t>
            </a:r>
            <a:r>
              <a:rPr lang="zh-CN" altLang="en-US" sz="1800" dirty="0">
                <a:ea typeface="+mn-ea"/>
              </a:rPr>
              <a:t> </a:t>
            </a:r>
            <a:r>
              <a:rPr lang="en-US" altLang="zh-CN" sz="1800" dirty="0">
                <a:ea typeface="+mn-ea"/>
              </a:rPr>
              <a:t>models</a:t>
            </a:r>
          </a:p>
          <a:p>
            <a:pPr marL="0" indent="0" defTabSz="342900" eaLnBrk="1" fontAlgn="auto" hangingPunct="1">
              <a:spcAft>
                <a:spcPts val="0"/>
              </a:spcAft>
              <a:buNone/>
              <a:defRPr/>
            </a:pPr>
            <a:r>
              <a:rPr lang="en-US" sz="2100" dirty="0">
                <a:solidFill>
                  <a:sysClr val="windowText" lastClr="000000"/>
                </a:solidFill>
              </a:rPr>
              <a:t>Note: Recommendations</a:t>
            </a:r>
            <a:r>
              <a:rPr lang="en-US" sz="2100" kern="1200" dirty="0">
                <a:solidFill>
                  <a:sysClr val="windowText" lastClr="000000"/>
                </a:solidFill>
              </a:rPr>
              <a:t> may span multiple facilities</a:t>
            </a:r>
            <a:endParaRPr lang="en-US" sz="1800" dirty="0">
              <a:solidFill>
                <a:sysClr val="windowText" lastClr="000000"/>
              </a:solidFill>
            </a:endParaRPr>
          </a:p>
          <a:p>
            <a:pPr marL="628650" lvl="1" indent="-171450">
              <a:buFontTx/>
              <a:buChar char="-"/>
            </a:pPr>
            <a:endParaRPr lang="en-US" dirty="0"/>
          </a:p>
          <a:p>
            <a:pPr marL="171450" indent="-171450">
              <a:lnSpc>
                <a:spcPct val="90000"/>
              </a:lnSpc>
              <a:spcAft>
                <a:spcPts val="600"/>
              </a:spcAft>
              <a:buFont typeface="Arial" panose="020B0604020202020204" pitchFamily="34" charset="0"/>
              <a:buChar char="•"/>
            </a:pPr>
            <a:r>
              <a:rPr lang="en-US" altLang="zh-CN" dirty="0"/>
              <a:t>CKAT:</a:t>
            </a:r>
            <a:r>
              <a:rPr lang="zh-CN" altLang="en-US" dirty="0"/>
              <a:t> </a:t>
            </a:r>
            <a:r>
              <a:rPr lang="en-US" altLang="zh-CN" dirty="0"/>
              <a:t>Collaborative</a:t>
            </a:r>
            <a:r>
              <a:rPr lang="zh-CN" altLang="en-US" dirty="0"/>
              <a:t> </a:t>
            </a:r>
            <a:r>
              <a:rPr lang="en-US" altLang="zh-CN" dirty="0"/>
              <a:t>Knowledge</a:t>
            </a:r>
            <a:r>
              <a:rPr lang="zh-CN" altLang="en-US" dirty="0"/>
              <a:t> </a:t>
            </a:r>
            <a:r>
              <a:rPr lang="en-US" altLang="zh-CN" dirty="0"/>
              <a:t>aware</a:t>
            </a:r>
            <a:r>
              <a:rPr lang="zh-CN" altLang="en-US" dirty="0"/>
              <a:t> </a:t>
            </a:r>
            <a:r>
              <a:rPr lang="en-US" altLang="zh-CN" dirty="0"/>
              <a:t>Attention</a:t>
            </a:r>
            <a:r>
              <a:rPr lang="zh-CN" altLang="en-US" dirty="0"/>
              <a:t> </a:t>
            </a:r>
            <a:r>
              <a:rPr lang="en-US" altLang="zh-CN" dirty="0"/>
              <a:t>network</a:t>
            </a:r>
            <a:r>
              <a:rPr lang="zh-CN" altLang="en-US" dirty="0"/>
              <a:t> </a:t>
            </a:r>
            <a:r>
              <a:rPr lang="en-US" altLang="zh-CN" dirty="0"/>
              <a:t>RE</a:t>
            </a:r>
            <a:r>
              <a:rPr lang="zh-CN" altLang="en-US" dirty="0"/>
              <a:t> </a:t>
            </a:r>
            <a:r>
              <a:rPr lang="en-US" altLang="zh-CN" dirty="0"/>
              <a:t>model</a:t>
            </a:r>
          </a:p>
          <a:p>
            <a:pPr marL="171450" indent="-171450">
              <a:lnSpc>
                <a:spcPct val="90000"/>
              </a:lnSpc>
              <a:spcAft>
                <a:spcPts val="600"/>
              </a:spcAft>
              <a:buFont typeface="Arial" panose="020B0604020202020204" pitchFamily="34" charset="0"/>
              <a:buChar char="•"/>
            </a:pPr>
            <a:r>
              <a:rPr lang="en-US" dirty="0"/>
              <a:t>Connect</a:t>
            </a:r>
            <a:r>
              <a:rPr lang="zh-CN" altLang="en-US" dirty="0"/>
              <a:t> </a:t>
            </a:r>
            <a:r>
              <a:rPr lang="en-US" altLang="zh-CN" dirty="0"/>
              <a:t>scattered</a:t>
            </a:r>
            <a:r>
              <a:rPr lang="zh-CN" altLang="en-US" dirty="0"/>
              <a:t> </a:t>
            </a:r>
            <a:r>
              <a:rPr lang="en-US" altLang="zh-CN" dirty="0"/>
              <a:t>KGs</a:t>
            </a:r>
            <a:r>
              <a:rPr lang="zh-CN" altLang="en-US" dirty="0"/>
              <a:t> </a:t>
            </a:r>
            <a:r>
              <a:rPr lang="en-US" altLang="zh-CN" dirty="0"/>
              <a:t>into</a:t>
            </a:r>
            <a:r>
              <a:rPr lang="zh-CN" altLang="en-US" dirty="0"/>
              <a:t> </a:t>
            </a:r>
            <a:r>
              <a:rPr lang="en-US" altLang="zh-CN" dirty="0"/>
              <a:t>a</a:t>
            </a:r>
            <a:r>
              <a:rPr lang="zh-CN" altLang="en-US" dirty="0"/>
              <a:t> </a:t>
            </a:r>
            <a:r>
              <a:rPr lang="en-US" altLang="zh-CN" dirty="0"/>
              <a:t>Collaborative</a:t>
            </a:r>
            <a:r>
              <a:rPr lang="zh-CN" altLang="en-US" dirty="0"/>
              <a:t> </a:t>
            </a:r>
            <a:r>
              <a:rPr lang="en-US" altLang="zh-CN" dirty="0"/>
              <a:t>KG</a:t>
            </a:r>
          </a:p>
          <a:p>
            <a:pPr marL="628650" lvl="1" indent="-171450">
              <a:lnSpc>
                <a:spcPct val="90000"/>
              </a:lnSpc>
              <a:spcAft>
                <a:spcPts val="600"/>
              </a:spcAft>
              <a:buFont typeface="Arial" panose="020B0604020202020204" pitchFamily="34" charset="0"/>
              <a:buChar char="•"/>
            </a:pPr>
            <a:r>
              <a:rPr lang="en-US" altLang="zh-CN" dirty="0"/>
              <a:t>First-order</a:t>
            </a:r>
            <a:r>
              <a:rPr lang="zh-CN" altLang="en-US" dirty="0"/>
              <a:t> </a:t>
            </a:r>
            <a:r>
              <a:rPr lang="en-US" altLang="zh-CN" dirty="0"/>
              <a:t>connection:</a:t>
            </a:r>
            <a:r>
              <a:rPr lang="zh-CN" altLang="en-US" dirty="0"/>
              <a:t> </a:t>
            </a:r>
            <a:r>
              <a:rPr lang="en-US" altLang="zh-CN" dirty="0"/>
              <a:t>data</a:t>
            </a:r>
            <a:r>
              <a:rPr lang="zh-CN" altLang="en-US" dirty="0"/>
              <a:t> </a:t>
            </a:r>
            <a:r>
              <a:rPr lang="en-US" altLang="zh-CN" dirty="0"/>
              <a:t>items</a:t>
            </a:r>
            <a:r>
              <a:rPr lang="zh-CN" altLang="en-US" dirty="0"/>
              <a:t> </a:t>
            </a:r>
            <a:r>
              <a:rPr lang="en-US" altLang="zh-CN" dirty="0"/>
              <a:t>are</a:t>
            </a:r>
            <a:r>
              <a:rPr lang="zh-CN" altLang="en-US" dirty="0"/>
              <a:t> </a:t>
            </a:r>
            <a:r>
              <a:rPr lang="en-US" altLang="zh-CN" dirty="0"/>
              <a:t>directly</a:t>
            </a:r>
            <a:r>
              <a:rPr lang="zh-CN" altLang="en-US" dirty="0"/>
              <a:t> </a:t>
            </a:r>
            <a:r>
              <a:rPr lang="en-US" altLang="zh-CN" dirty="0"/>
              <a:t>connected</a:t>
            </a:r>
          </a:p>
          <a:p>
            <a:pPr marL="628650" lvl="1" indent="-171450">
              <a:lnSpc>
                <a:spcPct val="90000"/>
              </a:lnSpc>
              <a:spcAft>
                <a:spcPts val="600"/>
              </a:spcAft>
              <a:buFont typeface="Arial" panose="020B0604020202020204" pitchFamily="34" charset="0"/>
              <a:buChar char="•"/>
            </a:pPr>
            <a:r>
              <a:rPr lang="en-US" altLang="zh-CN" dirty="0"/>
              <a:t>High-order</a:t>
            </a:r>
            <a:r>
              <a:rPr lang="zh-CN" altLang="en-US" dirty="0"/>
              <a:t> </a:t>
            </a:r>
            <a:r>
              <a:rPr lang="en-US" altLang="zh-CN" dirty="0"/>
              <a:t>connectivity:</a:t>
            </a:r>
            <a:r>
              <a:rPr lang="zh-CN" altLang="en-US" dirty="0"/>
              <a:t> </a:t>
            </a:r>
            <a:r>
              <a:rPr lang="en-US" altLang="zh-CN"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path</a:t>
            </a:r>
            <a:r>
              <a:rPr lang="zh-CN" altLang="en-US" dirty="0"/>
              <a:t> </a:t>
            </a:r>
            <a:r>
              <a:rPr lang="en-US" altLang="zh-CN" dirty="0"/>
              <a:t>between</a:t>
            </a:r>
            <a:r>
              <a:rPr lang="zh-CN" altLang="en-US" dirty="0"/>
              <a:t> </a:t>
            </a:r>
            <a:r>
              <a:rPr lang="en-US" altLang="zh-CN" dirty="0"/>
              <a:t>two</a:t>
            </a:r>
            <a:r>
              <a:rPr lang="zh-CN" altLang="en-US" dirty="0"/>
              <a:t> </a:t>
            </a:r>
            <a:r>
              <a:rPr lang="en-US" altLang="zh-CN" dirty="0"/>
              <a:t>data</a:t>
            </a:r>
            <a:r>
              <a:rPr lang="zh-CN" altLang="en-US" dirty="0"/>
              <a:t> </a:t>
            </a:r>
            <a:r>
              <a:rPr lang="en-US" altLang="zh-CN" dirty="0"/>
              <a:t>items</a:t>
            </a:r>
            <a:r>
              <a:rPr lang="zh-CN" altLang="en-US" dirty="0"/>
              <a:t> </a:t>
            </a:r>
            <a:r>
              <a:rPr lang="en-US" altLang="zh-CN" dirty="0"/>
              <a:t>across</a:t>
            </a:r>
            <a:r>
              <a:rPr lang="zh-CN" altLang="en-US" dirty="0"/>
              <a:t> </a:t>
            </a:r>
            <a:r>
              <a:rPr lang="en-US" altLang="zh-CN" dirty="0"/>
              <a:t>multiple</a:t>
            </a:r>
            <a:r>
              <a:rPr lang="zh-CN" altLang="en-US" dirty="0"/>
              <a:t> </a:t>
            </a:r>
            <a:r>
              <a:rPr lang="en-US" altLang="zh-CN" dirty="0"/>
              <a:t>nodes</a:t>
            </a:r>
            <a:r>
              <a:rPr lang="zh-CN" altLang="en-US" dirty="0"/>
              <a:t> </a:t>
            </a:r>
            <a:r>
              <a:rPr lang="en-US" altLang="zh-CN" dirty="0"/>
              <a:t>in</a:t>
            </a:r>
            <a:r>
              <a:rPr lang="zh-CN" altLang="en-US" dirty="0"/>
              <a:t> </a:t>
            </a:r>
            <a:r>
              <a:rPr lang="en-US" altLang="zh-CN" dirty="0"/>
              <a:t>the</a:t>
            </a:r>
            <a:r>
              <a:rPr lang="zh-CN" altLang="en-US" dirty="0"/>
              <a:t> </a:t>
            </a:r>
            <a:r>
              <a:rPr lang="en-US" altLang="zh-CN" dirty="0"/>
              <a:t>graph</a:t>
            </a:r>
          </a:p>
          <a:p>
            <a:pPr marL="628650"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advantage of combining various knowledge sources using the CKG is the ability to identify connections between two indirectly related data items, which requires capturing long-distance paths (i.e., the high-order connectivity) in the graph. </a:t>
            </a:r>
          </a:p>
          <a:p>
            <a:pPr marL="171450" lvl="0" indent="-171450">
              <a:lnSpc>
                <a:spcPct val="90000"/>
              </a:lnSpc>
              <a:spcAft>
                <a:spcPts val="600"/>
              </a:spcAft>
              <a:buFont typeface="Arial" panose="020B0604020202020204" pitchFamily="34" charset="0"/>
              <a:buChar char="•"/>
            </a:pPr>
            <a:r>
              <a:rPr lang="en-US" altLang="zh-CN" dirty="0"/>
              <a:t>Graph</a:t>
            </a:r>
            <a:r>
              <a:rPr lang="zh-CN" altLang="en-US" dirty="0"/>
              <a:t> </a:t>
            </a:r>
            <a:r>
              <a:rPr lang="en-US" altLang="zh-CN" dirty="0"/>
              <a:t>Neural</a:t>
            </a:r>
            <a:r>
              <a:rPr lang="zh-CN" altLang="en-US" dirty="0"/>
              <a:t> </a:t>
            </a:r>
            <a:r>
              <a:rPr lang="en-US" altLang="zh-CN" dirty="0"/>
              <a:t>Network</a:t>
            </a:r>
            <a:r>
              <a:rPr lang="zh-CN" altLang="en-US" dirty="0"/>
              <a:t> </a:t>
            </a:r>
            <a:r>
              <a:rPr lang="en-US" altLang="zh-CN" dirty="0"/>
              <a:t>(GNN)</a:t>
            </a:r>
          </a:p>
          <a:p>
            <a:pPr marL="628650" lvl="1" indent="-171450">
              <a:lnSpc>
                <a:spcPct val="90000"/>
              </a:lnSpc>
              <a:spcAft>
                <a:spcPts val="600"/>
              </a:spcAft>
              <a:buFont typeface="Arial" panose="020B0604020202020204" pitchFamily="34" charset="0"/>
              <a:buChar char="•"/>
            </a:pPr>
            <a:r>
              <a:rPr lang="en-US" altLang="zh-CN" dirty="0"/>
              <a:t>Inference</a:t>
            </a:r>
            <a:r>
              <a:rPr lang="zh-CN" altLang="en-US" dirty="0"/>
              <a:t> </a:t>
            </a:r>
            <a:r>
              <a:rPr lang="en-US" altLang="zh-CN" dirty="0"/>
              <a:t>and</a:t>
            </a:r>
            <a:r>
              <a:rPr lang="zh-CN" altLang="en-US" dirty="0"/>
              <a:t> </a:t>
            </a:r>
            <a:r>
              <a:rPr lang="en-US" altLang="zh-CN" dirty="0"/>
              <a:t>capture</a:t>
            </a:r>
            <a:r>
              <a:rPr lang="zh-CN" altLang="en-US" dirty="0"/>
              <a:t> </a:t>
            </a:r>
            <a:r>
              <a:rPr lang="en-US" altLang="zh-CN" dirty="0"/>
              <a:t>the</a:t>
            </a:r>
            <a:r>
              <a:rPr lang="zh-CN" altLang="en-US" dirty="0"/>
              <a:t> </a:t>
            </a:r>
            <a:r>
              <a:rPr lang="en-US" altLang="zh-CN" dirty="0"/>
              <a:t>high-order</a:t>
            </a:r>
            <a:r>
              <a:rPr lang="zh-CN" altLang="en-US" dirty="0"/>
              <a:t> </a:t>
            </a:r>
            <a:r>
              <a:rPr lang="en-US" altLang="zh-CN" dirty="0"/>
              <a:t>connectivity</a:t>
            </a:r>
            <a:r>
              <a:rPr lang="zh-CN" altLang="en-US" dirty="0"/>
              <a:t> </a:t>
            </a:r>
            <a:r>
              <a:rPr lang="en-US" altLang="zh-CN" dirty="0"/>
              <a:t>and</a:t>
            </a:r>
            <a:r>
              <a:rPr lang="zh-CN" altLang="en-US" dirty="0"/>
              <a:t> </a:t>
            </a:r>
            <a:r>
              <a:rPr lang="en-US" altLang="zh-CN" dirty="0"/>
              <a:t>thus</a:t>
            </a:r>
            <a:r>
              <a:rPr lang="zh-CN" altLang="en-US" dirty="0"/>
              <a:t> </a:t>
            </a:r>
            <a:r>
              <a:rPr lang="en-US" altLang="zh-CN" dirty="0"/>
              <a:t>generate</a:t>
            </a:r>
            <a:r>
              <a:rPr lang="zh-CN" altLang="en-US" dirty="0"/>
              <a:t> </a:t>
            </a:r>
            <a:r>
              <a:rPr lang="en-US" altLang="zh-CN" dirty="0"/>
              <a:t>recommendation</a:t>
            </a:r>
          </a:p>
          <a:p>
            <a:pPr marL="171450" lvl="0" indent="-171450">
              <a:lnSpc>
                <a:spcPct val="90000"/>
              </a:lnSpc>
              <a:spcAft>
                <a:spcPts val="600"/>
              </a:spcAft>
              <a:buFont typeface="Arial" panose="020B0604020202020204" pitchFamily="34" charset="0"/>
              <a:buChar char="•"/>
            </a:pPr>
            <a:r>
              <a:rPr lang="en-US" altLang="zh-CN" dirty="0"/>
              <a:t>Attention</a:t>
            </a:r>
            <a:r>
              <a:rPr lang="zh-CN" altLang="en-US" dirty="0"/>
              <a:t> </a:t>
            </a:r>
            <a:r>
              <a:rPr lang="en-US" altLang="zh-CN" dirty="0"/>
              <a:t>network</a:t>
            </a:r>
          </a:p>
          <a:p>
            <a:pPr marL="628650" lvl="1" indent="-171450">
              <a:lnSpc>
                <a:spcPct val="90000"/>
              </a:lnSpc>
              <a:spcAft>
                <a:spcPts val="600"/>
              </a:spcAft>
              <a:buFont typeface="Arial" panose="020B0604020202020204" pitchFamily="34" charset="0"/>
              <a:buChar char="•"/>
            </a:pPr>
            <a:r>
              <a:rPr lang="en-US" altLang="zh-CN" dirty="0"/>
              <a:t>There are multiple paths between two data items (i.e., multiple knowledge information)</a:t>
            </a:r>
          </a:p>
          <a:p>
            <a:pPr marL="628650" lvl="1" indent="-171450">
              <a:lnSpc>
                <a:spcPct val="90000"/>
              </a:lnSpc>
              <a:spcAft>
                <a:spcPts val="600"/>
              </a:spcAft>
              <a:buFont typeface="Arial" panose="020B0604020202020204" pitchFamily="34" charset="0"/>
              <a:buChar char="•"/>
            </a:pPr>
            <a:r>
              <a:rPr lang="en-US" altLang="zh-CN" dirty="0"/>
              <a:t>Experiment results shows that, noise knowledge information will reduce the recommendation accuracy</a:t>
            </a:r>
          </a:p>
          <a:p>
            <a:pPr marL="628650" lvl="1" indent="-171450">
              <a:lnSpc>
                <a:spcPct val="90000"/>
              </a:lnSpc>
              <a:spcAft>
                <a:spcPts val="600"/>
              </a:spcAft>
              <a:buFont typeface="Arial" panose="020B0604020202020204" pitchFamily="34" charset="0"/>
              <a:buChar char="•"/>
            </a:pPr>
            <a:r>
              <a:rPr lang="en-US" altLang="zh-CN" dirty="0"/>
              <a:t>Attention network guides the training process to focus on the important relations</a:t>
            </a:r>
          </a:p>
          <a:p>
            <a:endParaRPr lang="en-US" dirty="0"/>
          </a:p>
        </p:txBody>
      </p:sp>
      <p:sp>
        <p:nvSpPr>
          <p:cNvPr id="4" name="Slide Number Placeholder 3">
            <a:extLst>
              <a:ext uri="{FF2B5EF4-FFF2-40B4-BE49-F238E27FC236}">
                <a16:creationId xmlns:a16="http://schemas.microsoft.com/office/drawing/2014/main" id="{FDD96E4A-01A4-6B23-CFC8-C87DBDE406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CB034-DBB1-4479-8EA5-9D62D3303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847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8E04947C-BCA3-6343-9DBB-C281FF7D57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07" name="Rectangle 2"/>
          <p:cNvSpPr>
            <a:spLocks noGrp="1" noRot="1" noChangeAspect="1" noChangeArrowheads="1" noTextEdit="1"/>
          </p:cNvSpPr>
          <p:nvPr>
            <p:ph type="sldImg"/>
          </p:nvPr>
        </p:nvSpPr>
        <p:spPr>
          <a:xfrm>
            <a:off x="26988" y="744538"/>
            <a:ext cx="6615112" cy="3722687"/>
          </a:xfrm>
          <a:ln/>
        </p:spPr>
      </p:sp>
      <p:sp>
        <p:nvSpPr>
          <p:cNvPr id="215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80348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one more example of an urgent computing project -- Early Earthquake Warning. This slide shows some recently published results that uses machine learning to analyze streaming 3-D time-series data along the continuum, at the edge and in-transit within the network. The goal here is to deliver alerts before the ground motion reaches sensitive areas.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Technically, and noting that I am not a seismologist, ground motion is caused by 2 types of waves -- Primary waves (or P-waves) and Secondary waves (or S-waves). P-waves move longitudinally along the Earth’s crust and are around 1.7x faster than S-waves, which move in the transverse direction along Earth’s interior – it is the S-waves that are responsible for severe damage. The goal is to detect P-waves as quickly as possible, and it is important to do this as the data streams in. It is also important to combine data from seismometers and GPS sensors to detect a range of earthquakes. Seismometers can effectively detect medium (5 ≤ magnitude &lt; 6, Richter scale) earthquakes but are not as effective for large earthquakes (6 ≤ magnitude, Richter scale), where GPS sensors are more effective.</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the figures shows, these data streams are integrated and analyzed in-transit and combined with results with modeling results coming from the core, allowing for timely alerts.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work was recognized as the Outstanding Paper Award in Artificial Intelligence for Social Impact at the AAAI 2020 conference.</a:t>
            </a:r>
          </a:p>
          <a:p>
            <a:endParaRPr lang="en-US" dirty="0"/>
          </a:p>
          <a:p>
            <a:endParaRPr lang="en-US" dirty="0"/>
          </a:p>
          <a:p>
            <a:endParaRPr lang="en-US" dirty="0"/>
          </a:p>
          <a:p>
            <a:r>
              <a:rPr lang="en-US" dirty="0"/>
              <a:t>Managing data collection at edge sensors</a:t>
            </a:r>
          </a:p>
          <a:p>
            <a:pPr lvl="1"/>
            <a:r>
              <a:rPr lang="en-US" dirty="0"/>
              <a:t>Seismometers and GPS sensors continuously produce 3D time series</a:t>
            </a:r>
          </a:p>
          <a:p>
            <a:pPr marL="214307" indent="-214307"/>
            <a:endParaRPr lang="en-US" dirty="0"/>
          </a:p>
          <a:p>
            <a:pPr marL="214307" indent="-214307"/>
            <a:r>
              <a:rPr lang="en-US" dirty="0"/>
              <a:t>Data processing using edge and in-transit resources</a:t>
            </a:r>
          </a:p>
          <a:p>
            <a:pPr marL="557195" lvl="1" indent="-214307"/>
            <a:r>
              <a:rPr lang="en-US" dirty="0"/>
              <a:t>Classification step performed in-transit (DTNs) using a window processing scheme </a:t>
            </a:r>
          </a:p>
          <a:p>
            <a:endParaRPr lang="en-US" dirty="0"/>
          </a:p>
          <a:p>
            <a:r>
              <a:rPr lang="en-US" dirty="0"/>
              <a:t>Aggregating and processing results at the core</a:t>
            </a:r>
          </a:p>
          <a:p>
            <a:pPr lvl="1"/>
            <a:r>
              <a:rPr lang="en-US" dirty="0"/>
              <a:t>Filters data streams by region and predicts the magnitude of seismic events</a:t>
            </a:r>
          </a:p>
          <a:p>
            <a:endParaRPr lang="en-US" dirty="0"/>
          </a:p>
          <a:p>
            <a:r>
              <a:rPr lang="en-US" dirty="0"/>
              <a:t>An EEW system needs to be able to detect both medium (5 ≤ magnitude &lt; 6, Richter scale) and large earthquakes (6 ≤ magnitude, Richter scale). </a:t>
            </a:r>
          </a:p>
        </p:txBody>
      </p:sp>
      <p:sp>
        <p:nvSpPr>
          <p:cNvPr id="4" name="Slide Number Placeholder 3"/>
          <p:cNvSpPr>
            <a:spLocks noGrp="1"/>
          </p:cNvSpPr>
          <p:nvPr>
            <p:ph type="sldNum" sz="quarter" idx="5"/>
          </p:nvPr>
        </p:nvSpPr>
        <p:spPr/>
        <p:txBody>
          <a:bodyPr/>
          <a:lstStyle/>
          <a:p>
            <a:fld id="{8B40779A-07FB-4D49-82FA-F2A699DEB7D1}" type="slidenum">
              <a:rPr lang="en-US" smtClean="0"/>
              <a:t>16</a:t>
            </a:fld>
            <a:endParaRPr lang="en-US"/>
          </a:p>
        </p:txBody>
      </p:sp>
    </p:spTree>
    <p:extLst>
      <p:ext uri="{BB962C8B-B14F-4D97-AF65-F5344CB8AC3E}">
        <p14:creationId xmlns:p14="http://schemas.microsoft.com/office/powerpoint/2010/main" val="1157054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1E7C-CC81-5A0C-600A-5D03F2AED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C9567-DAE2-FD44-E3A2-FA53920F069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19C1E96-6256-2C6A-7DDB-6252A1CF7B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x-none" sz="1200" dirty="0">
                <a:latin typeface="Gill Sans Light" charset="0"/>
                <a:ea typeface="Gill Sans Light" charset="0"/>
                <a:cs typeface="Gill Sans Light" charset="0"/>
              </a:rPr>
              <a:t>E. </a:t>
            </a:r>
            <a:r>
              <a:rPr lang="en-US" altLang="x-none" sz="1200" dirty="0" err="1">
                <a:latin typeface="Gill Sans Light" charset="0"/>
                <a:ea typeface="Gill Sans Light" charset="0"/>
                <a:cs typeface="Gill Sans Light" charset="0"/>
              </a:rPr>
              <a:t>Renart</a:t>
            </a:r>
            <a:r>
              <a:rPr lang="en-US" altLang="x-none" sz="1200" dirty="0">
                <a:latin typeface="Gill Sans Light" charset="0"/>
                <a:ea typeface="Gill Sans Light" charset="0"/>
                <a:cs typeface="Gill Sans Light" charset="0"/>
              </a:rPr>
              <a:t>, D .</a:t>
            </a:r>
            <a:r>
              <a:rPr lang="en-US" altLang="x-none" sz="1200" dirty="0" err="1">
                <a:latin typeface="Gill Sans Light" charset="0"/>
                <a:ea typeface="Gill Sans Light" charset="0"/>
                <a:cs typeface="Gill Sans Light" charset="0"/>
              </a:rPr>
              <a:t>Balouek-Thomert</a:t>
            </a:r>
            <a:r>
              <a:rPr lang="en-US" altLang="x-none" sz="1200" dirty="0">
                <a:latin typeface="Gill Sans Light" charset="0"/>
                <a:ea typeface="Gill Sans Light" charset="0"/>
                <a:cs typeface="Gill Sans Light" charset="0"/>
              </a:rPr>
              <a:t>, </a:t>
            </a:r>
            <a:r>
              <a:rPr lang="en-US" altLang="x-none" sz="1200" dirty="0" err="1">
                <a:latin typeface="Gill Sans Light" charset="0"/>
                <a:ea typeface="Gill Sans Light" charset="0"/>
                <a:cs typeface="Gill Sans Light" charset="0"/>
              </a:rPr>
              <a:t>X.Hu</a:t>
            </a:r>
            <a:r>
              <a:rPr lang="en-US" altLang="x-none" sz="1200" dirty="0">
                <a:latin typeface="Gill Sans Light" charset="0"/>
                <a:ea typeface="Gill Sans Light" charset="0"/>
                <a:cs typeface="Gill Sans Light" charset="0"/>
              </a:rPr>
              <a:t>, J. Gong and M. Parashar. Online Decision-Making Using Edge Resources for Content-Driven Stream Processing, eScience’17, October 2017</a:t>
            </a:r>
          </a:p>
          <a:p>
            <a:endParaRPr lang="en-US" dirty="0"/>
          </a:p>
        </p:txBody>
      </p:sp>
      <p:sp>
        <p:nvSpPr>
          <p:cNvPr id="4" name="Slide Number Placeholder 3">
            <a:extLst>
              <a:ext uri="{FF2B5EF4-FFF2-40B4-BE49-F238E27FC236}">
                <a16:creationId xmlns:a16="http://schemas.microsoft.com/office/drawing/2014/main" id="{AA29C48B-DFCB-6086-C2AC-E75E0F845C86}"/>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E176957F-6997-6343-B008-D4D03C86C20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849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specific problem we are looking at is the impact of wildfires in CA on air quality in the Salt Lake Valley.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impact of wildfires on air quality is a broader issue – we may remember how earlier this year a large part of the US Northeast was brought to a standstill due to the smoke from wildfires up north. However, there are particularly significant implications to the Salt Lake Valley due to periodic temperature inversions, which trap cold air underneath a layer of warm air – this act like a “lid” on the Salt Lake Valley—causing particulate pollution to double every day.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recent study in the Lancet noted that air pollution is the 4</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leading health risk factor globally and has wide range of health implications including on mental health, which is also a key regional issue.</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Understanding and predicting these impacts requires combining real-time data feeds about the fires, smoke, wind/weather conditions, and integrating atmospheric models, fire models, air quality models, etc. And any action must include an understanding of the layout of the region, population distributions and demographics, road, and traffic conditions, etc.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While this effort is just getting started, let me share some of the underlying research issues we have started addressing.</a:t>
            </a:r>
            <a:r>
              <a:rPr lang="en-US" dirty="0">
                <a:effectLst/>
              </a:rPr>
              <a:t> </a:t>
            </a:r>
          </a:p>
          <a:p>
            <a:endParaRPr lang="en-US" sz="1200" b="0" i="0" u="none" strike="noStrike" dirty="0">
              <a:solidFill>
                <a:srgbClr val="333333"/>
              </a:solidFill>
              <a:effectLst/>
              <a:latin typeface="-apple-system"/>
            </a:endParaRPr>
          </a:p>
          <a:p>
            <a:endParaRPr lang="en-US" sz="1200" b="0" i="0" u="none" strike="noStrike" dirty="0">
              <a:solidFill>
                <a:srgbClr val="333333"/>
              </a:solidFill>
              <a:effectLst/>
              <a:latin typeface="-apple-system"/>
            </a:endParaRPr>
          </a:p>
          <a:p>
            <a:r>
              <a:rPr lang="en-US" sz="1200" b="0" i="0" u="none" strike="noStrike" dirty="0">
                <a:solidFill>
                  <a:srgbClr val="333333"/>
                </a:solidFill>
                <a:effectLst/>
                <a:latin typeface="-apple-system"/>
              </a:rPr>
              <a:t>We also show that wildland fires and windblown dust drive many exceptional events in several EPA regions. We note the importance of growth in the number of exceptional event days due to wildfire smoke in the future due to climate change</a:t>
            </a:r>
          </a:p>
          <a:p>
            <a:endParaRPr lang="en-US" sz="1200" b="0" i="0" u="none" strike="noStrike" dirty="0">
              <a:solidFill>
                <a:srgbClr val="333333"/>
              </a:solidFill>
              <a:effectLst/>
              <a:latin typeface="-apple-system"/>
            </a:endParaRPr>
          </a:p>
          <a:p>
            <a:r>
              <a:rPr lang="en-US" sz="1200" b="0" i="0" u="none" strike="noStrike" dirty="0">
                <a:solidFill>
                  <a:srgbClr val="333333"/>
                </a:solidFill>
                <a:effectLst/>
                <a:latin typeface="-apple-system"/>
              </a:rPr>
              <a:t>- We have everything to do that, every sensors</a:t>
            </a:r>
            <a:endParaRPr lang="en-US" dirty="0"/>
          </a:p>
          <a:p>
            <a:endParaRPr lang="en-US" dirty="0"/>
          </a:p>
          <a:p>
            <a:pPr marL="0" indent="0">
              <a:spcBef>
                <a:spcPts val="0"/>
              </a:spcBef>
              <a:buFont typeface="Wingdings" charset="0"/>
              <a:buNone/>
            </a:pPr>
            <a:r>
              <a:rPr lang="en-US" sz="2400" kern="1200" dirty="0">
                <a:solidFill>
                  <a:srgbClr val="C00000"/>
                </a:solidFill>
                <a:latin typeface="Arial" charset="0"/>
                <a:ea typeface="ＭＳ Ｐゴシック" charset="0"/>
              </a:rPr>
              <a:t>Improve Fire Detections</a:t>
            </a:r>
          </a:p>
          <a:p>
            <a:pPr marL="736600" lvl="1" indent="-457200">
              <a:spcBef>
                <a:spcPts val="0"/>
              </a:spcBef>
              <a:buAutoNum type="arabicParenR"/>
            </a:pPr>
            <a:r>
              <a:rPr lang="en-US" sz="2000" dirty="0">
                <a:latin typeface="Arial" charset="0"/>
                <a:ea typeface="ＭＳ Ｐゴシック" charset="0"/>
              </a:rPr>
              <a:t>Fire detection in current models comes from satellites</a:t>
            </a:r>
          </a:p>
          <a:p>
            <a:pPr marL="736600" lvl="1" indent="-457200">
              <a:spcBef>
                <a:spcPts val="0"/>
              </a:spcBef>
              <a:buAutoNum type="arabicParenR"/>
            </a:pPr>
            <a:r>
              <a:rPr lang="en-US" sz="2000" dirty="0">
                <a:latin typeface="Arial" charset="0"/>
                <a:ea typeface="ＭＳ Ｐゴシック" charset="0"/>
              </a:rPr>
              <a:t>Missing data due to time of day, small fires, or cloud cover</a:t>
            </a:r>
          </a:p>
          <a:p>
            <a:pPr marL="736600" lvl="1" indent="-457200">
              <a:spcBef>
                <a:spcPts val="0"/>
              </a:spcBef>
              <a:buAutoNum type="arabicParenR"/>
            </a:pPr>
            <a:r>
              <a:rPr lang="en-US" sz="2000" dirty="0">
                <a:latin typeface="Arial" charset="0"/>
                <a:ea typeface="ＭＳ Ｐゴシック" charset="0"/>
              </a:rPr>
              <a:t>Camera network can increase and improve fire detection </a:t>
            </a:r>
          </a:p>
          <a:p>
            <a:pPr marL="736600" lvl="1" indent="-457200">
              <a:spcBef>
                <a:spcPts val="0"/>
              </a:spcBef>
              <a:buAutoNum type="arabicParenR"/>
            </a:pPr>
            <a:r>
              <a:rPr lang="en-US" sz="2000" dirty="0">
                <a:highlight>
                  <a:srgbClr val="FFFF00"/>
                </a:highlight>
                <a:latin typeface="Arial" charset="0"/>
                <a:ea typeface="ＭＳ Ｐゴシック" charset="0"/>
              </a:rPr>
              <a:t>Edge-cloud-HPC computing can…..</a:t>
            </a:r>
            <a:endParaRPr lang="en-US" sz="2000" kern="1200" dirty="0">
              <a:latin typeface="Arial" charset="0"/>
              <a:ea typeface="ＭＳ Ｐゴシック" charset="0"/>
            </a:endParaRPr>
          </a:p>
          <a:p>
            <a:pPr marL="0" lvl="1" indent="0">
              <a:spcBef>
                <a:spcPts val="0"/>
              </a:spcBef>
              <a:buNone/>
            </a:pPr>
            <a:endParaRPr lang="en-US" dirty="0">
              <a:latin typeface="Arial" charset="0"/>
              <a:ea typeface="ＭＳ Ｐゴシック" charset="0"/>
            </a:endParaRPr>
          </a:p>
          <a:p>
            <a:pPr marL="0" indent="0">
              <a:spcBef>
                <a:spcPts val="0"/>
              </a:spcBef>
              <a:buNone/>
            </a:pPr>
            <a:r>
              <a:rPr lang="en-US" sz="2400" dirty="0">
                <a:solidFill>
                  <a:srgbClr val="C00000"/>
                </a:solidFill>
                <a:latin typeface="Arial" charset="0"/>
                <a:ea typeface="ＭＳ Ｐゴシック" charset="0"/>
              </a:rPr>
              <a:t>Improve human health by reducing smoke exposure </a:t>
            </a:r>
          </a:p>
          <a:p>
            <a:pPr marL="736600" lvl="1" indent="-457200">
              <a:spcBef>
                <a:spcPts val="0"/>
              </a:spcBef>
              <a:buAutoNum type="arabicParenR"/>
            </a:pPr>
            <a:r>
              <a:rPr lang="en-US" sz="2000" dirty="0">
                <a:latin typeface="Arial" charset="0"/>
                <a:ea typeface="ＭＳ Ｐゴシック" charset="0"/>
              </a:rPr>
              <a:t>Limit time outdoors</a:t>
            </a:r>
          </a:p>
          <a:p>
            <a:pPr marL="736600" lvl="1" indent="-457200">
              <a:spcBef>
                <a:spcPts val="0"/>
              </a:spcBef>
              <a:buAutoNum type="arabicParenR"/>
            </a:pPr>
            <a:r>
              <a:rPr lang="en-US" sz="2000" dirty="0">
                <a:latin typeface="Arial" charset="0"/>
                <a:ea typeface="ＭＳ Ｐゴシック" charset="0"/>
              </a:rPr>
              <a:t>Wear mask if working outside</a:t>
            </a:r>
          </a:p>
          <a:p>
            <a:pPr marL="736600" lvl="1" indent="-457200">
              <a:spcBef>
                <a:spcPts val="0"/>
              </a:spcBef>
              <a:buAutoNum type="arabicParenR"/>
            </a:pPr>
            <a:r>
              <a:rPr lang="en-US" sz="2000" dirty="0">
                <a:latin typeface="Arial" charset="0"/>
                <a:ea typeface="ＭＳ Ｐゴシック" charset="0"/>
              </a:rPr>
              <a:t>Do not exercise during smoke events</a:t>
            </a:r>
          </a:p>
          <a:p>
            <a:endParaRPr lang="en-US" dirty="0"/>
          </a:p>
        </p:txBody>
      </p:sp>
      <p:sp>
        <p:nvSpPr>
          <p:cNvPr id="4" name="Slide Number Placeholder 3"/>
          <p:cNvSpPr>
            <a:spLocks noGrp="1"/>
          </p:cNvSpPr>
          <p:nvPr>
            <p:ph type="sldNum" sz="quarter" idx="5"/>
          </p:nvPr>
        </p:nvSpPr>
        <p:spPr/>
        <p:txBody>
          <a:bodyPr/>
          <a:lstStyle/>
          <a:p>
            <a:fld id="{8B40779A-07FB-4D49-82FA-F2A699DEB7D1}" type="slidenum">
              <a:rPr lang="en-US" smtClean="0"/>
              <a:t>18</a:t>
            </a:fld>
            <a:endParaRPr lang="en-US"/>
          </a:p>
        </p:txBody>
      </p:sp>
    </p:spTree>
    <p:extLst>
      <p:ext uri="{BB962C8B-B14F-4D97-AF65-F5344CB8AC3E}">
        <p14:creationId xmlns:p14="http://schemas.microsoft.com/office/powerpoint/2010/main" val="89454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driving my current thinking in this space is a more local issue – the impact of wildfires on air quality. </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figure on this slide indicates why this is an urgent problem. As you can see in this example, the impacts can happen very quickly, and these impacts are not uniform, typically impacting under-resourced and under-developed neighborhoods the hardest. </a:t>
            </a:r>
          </a:p>
          <a:p>
            <a:endParaRPr lang="en-US" dirty="0"/>
          </a:p>
        </p:txBody>
      </p:sp>
      <p:sp>
        <p:nvSpPr>
          <p:cNvPr id="4" name="Slide Number Placeholder 3"/>
          <p:cNvSpPr>
            <a:spLocks noGrp="1"/>
          </p:cNvSpPr>
          <p:nvPr>
            <p:ph type="sldNum" sz="quarter" idx="5"/>
          </p:nvPr>
        </p:nvSpPr>
        <p:spPr/>
        <p:txBody>
          <a:bodyPr/>
          <a:lstStyle/>
          <a:p>
            <a:fld id="{8B40779A-07FB-4D49-82FA-F2A699DEB7D1}" type="slidenum">
              <a:rPr lang="en-US" smtClean="0"/>
              <a:t>19</a:t>
            </a:fld>
            <a:endParaRPr lang="en-US"/>
          </a:p>
        </p:txBody>
      </p:sp>
    </p:spTree>
    <p:extLst>
      <p:ext uri="{BB962C8B-B14F-4D97-AF65-F5344CB8AC3E}">
        <p14:creationId xmlns:p14="http://schemas.microsoft.com/office/powerpoint/2010/main" val="3803826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333333"/>
                </a:solidFill>
                <a:effectLst/>
                <a:latin typeface="-apple-system"/>
              </a:rPr>
              <a:t>We also show that wildland fires and windblown dust drive many exceptional events in several EPA regions. We note the importance of growth in the number of exceptional event days due to wildfire smoke in the future due to climate change</a:t>
            </a:r>
          </a:p>
          <a:p>
            <a:endParaRPr lang="en-US" sz="1200" b="0" i="0" u="none" strike="noStrike" dirty="0">
              <a:solidFill>
                <a:srgbClr val="333333"/>
              </a:solidFill>
              <a:effectLst/>
              <a:latin typeface="-apple-system"/>
            </a:endParaRPr>
          </a:p>
          <a:p>
            <a:r>
              <a:rPr lang="en-US" sz="1200" b="0" i="0" u="none" strike="noStrike" dirty="0">
                <a:solidFill>
                  <a:srgbClr val="333333"/>
                </a:solidFill>
                <a:effectLst/>
                <a:latin typeface="-apple-system"/>
              </a:rPr>
              <a:t>- We have everything to do that, every sensors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0779A-07FB-4D49-82FA-F2A699DE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90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 me end with a call to action. We are witnessing urgent events with increasing frequency and increasing impacts. And we, as community, have an opportunity to collectively leverage our expertise to make a difference.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recent example is Hurricane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Ottis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hurricane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Ottis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first Category 5 storm ever to make landfall on the Pacific Coast of North or South America, recently impacted Acapulco, Mexico, no formal hurricane warning had been issued.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fact, 16 hours before landfall, the National Hurricane Center still forecast only a Category 1 hurricane. Within hours, it grew into a record-breaking, city-splintering Category 5 monster with winds of 165 miles per hour.</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Dozens died. The damage was almost certain to make the storm the most expensive one in Mexican history. In a radio interview, NYT’s Judson Jones discussed how real-time sensor data along with the ability to integrate other parameters into the model could have been more effective in predicting this hurricane.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Computing continuum and urgent computing can have a tremendous impact, in how we predict, detect, manage our response. And how can we learn and adapt and evolve to do better. </a:t>
            </a:r>
          </a:p>
          <a:p>
            <a:pPr marL="0" marR="0">
              <a:spcBef>
                <a:spcPts val="0"/>
              </a:spcBef>
              <a:spcAft>
                <a:spcPts val="0"/>
              </a:spcAft>
            </a:pPr>
            <a:endParaRPr lang="en-US" b="1" dirty="0"/>
          </a:p>
        </p:txBody>
      </p:sp>
      <p:sp>
        <p:nvSpPr>
          <p:cNvPr id="4" name="Slide Number Placeholder 3"/>
          <p:cNvSpPr>
            <a:spLocks noGrp="1"/>
          </p:cNvSpPr>
          <p:nvPr>
            <p:ph type="sldNum" sz="quarter" idx="5"/>
          </p:nvPr>
        </p:nvSpPr>
        <p:spPr/>
        <p:txBody>
          <a:bodyPr/>
          <a:lstStyle/>
          <a:p>
            <a:fld id="{8B40779A-07FB-4D49-82FA-F2A699DEB7D1}" type="slidenum">
              <a:rPr lang="en-US" smtClean="0"/>
              <a:t>21</a:t>
            </a:fld>
            <a:endParaRPr lang="en-US"/>
          </a:p>
        </p:txBody>
      </p:sp>
    </p:spTree>
    <p:extLst>
      <p:ext uri="{BB962C8B-B14F-4D97-AF65-F5344CB8AC3E}">
        <p14:creationId xmlns:p14="http://schemas.microsoft.com/office/powerpoint/2010/main" val="1392379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mentioned that I would return to the follow up to experiences and lessons learnt from the Covid 19 HPC Consortium.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effort that I led when I was at OSTP and NSF, and worked with colleagues across the government, is the National Strategic Computing Reserve (NSCR). NSCR envisions an advanced computing cyberinfrastructure as a strategic National asset that can be mobilized during an emergency response. Its goal is to ensure availability of a ready “reserve” of resources (computing, data, software, services) and expertise that can be leveraged nimbly in times of urgent need, and aims to establish policies, processes, and agreements to enable effective resource mobilization, and coordinate across agencies, stakeholder communities, and other national reserves.</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NSCR vision is analogous to the roles of the Civil Reserve Air Fleet and the United States Merchant Marine (among others) that can be called upon to assist the military in a crisis.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NSRC Blueprint shown on this slide outlines the NSRC vision as well as its many dimensions required to make computing and data resources, services, and expertise available to respond to crises. This effort is currently being led by the NITRD National Coordination Office.</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25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when I try to imagine what HPC, which traditionally has been represented by the term “big-iron” with lots and lots of blinking light and providing extreme performance to specially engineered application, will look like moving forward, this is the image the comes to my mind – everywhere and nowhere – let me explain:</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technology advances, we are already seeing the pervasive integration and availability of non-trivial computing capabilities everywhere, in our cars, in devices that we carry on us, in appliances that we use, etc.  Once again, looking around the exhibition floor, we see this. HPC is integrating itself in some form or another, into all aspects of our lives – it is everywhere.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nowhere, I am referring to how we interact with and use HPC. Traditionally, using HPC has been an involved process – one very carefully developed specialized codes, which are compiled on a special system, and then queued to run on the HPC system – a very deliberate and involved process involving multiple systems that the user had to touch.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in contrast with current trends across enterprise software stacks and the abstractions they provide to the user – as-a-services, containers, serverless, notebooks, etc. As the HPC community increasingly embraces these abstractions, we will move to a more transparent way of using HPC that is more seamlessly integrated into our workflows and our lives.</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HPC will be everywhere and nowhere!</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realizing this vision of HPC will be built on a connected and seamlessly accessible continuum of computational capabilities.</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do we leverage this continuum for science? </a:t>
            </a:r>
          </a:p>
          <a:p>
            <a:endParaRPr lang="en-US" dirty="0"/>
          </a:p>
        </p:txBody>
      </p:sp>
      <p:sp>
        <p:nvSpPr>
          <p:cNvPr id="4" name="Slide Number Placeholder 3"/>
          <p:cNvSpPr>
            <a:spLocks noGrp="1"/>
          </p:cNvSpPr>
          <p:nvPr>
            <p:ph type="sldNum" sz="quarter" idx="5"/>
          </p:nvPr>
        </p:nvSpPr>
        <p:spPr/>
        <p:txBody>
          <a:bodyPr/>
          <a:lstStyle/>
          <a:p>
            <a:fld id="{8B40779A-07FB-4D49-82FA-F2A699DEB7D1}" type="slidenum">
              <a:rPr lang="en-US" smtClean="0"/>
              <a:t>3</a:t>
            </a:fld>
            <a:endParaRPr lang="en-US"/>
          </a:p>
        </p:txBody>
      </p:sp>
    </p:spTree>
    <p:extLst>
      <p:ext uri="{BB962C8B-B14F-4D97-AF65-F5344CB8AC3E}">
        <p14:creationId xmlns:p14="http://schemas.microsoft.com/office/powerpoint/2010/main" val="342031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an academic conference and with many researchers and students in the audience and I would like to note that many underlying research challenges in making all this a reality – l list a few here.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5647-05D3-D446-BD29-DC1B0B5DD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013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Complementing fundamental research advances, I would like to also to emphasize the critical importance of translational research in achieving this vision.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Translational Computer Science Research is something that David Abramson and I have been championing for a few years. It is the bi-directional integration and interplay between foundational research with the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delivery and deployment of its outcomes.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something quite natural to this community and something that this community has always done. Our goal is making sure it is recognized, supported, and rewarded.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Translational CS Research is something that I am quite passionate about and would welcome a longer offline conversation on the topics. I would however like to plug that we have a department in the IEEE Computing in Science and Engineering magazine focus on case studies and we welcome submissions.</a:t>
            </a:r>
          </a:p>
          <a:p>
            <a:endParaRPr lang="en-US" dirty="0"/>
          </a:p>
        </p:txBody>
      </p:sp>
      <p:sp>
        <p:nvSpPr>
          <p:cNvPr id="4" name="Slide Number Placeholder 3"/>
          <p:cNvSpPr>
            <a:spLocks noGrp="1"/>
          </p:cNvSpPr>
          <p:nvPr>
            <p:ph type="sldNum" sz="quarter" idx="5"/>
          </p:nvPr>
        </p:nvSpPr>
        <p:spPr/>
        <p:txBody>
          <a:bodyPr/>
          <a:lstStyle/>
          <a:p>
            <a:fld id="{8B40779A-07FB-4D49-82FA-F2A699DEB7D1}" type="slidenum">
              <a:rPr lang="en-US" smtClean="0"/>
              <a:t>24</a:t>
            </a:fld>
            <a:endParaRPr lang="en-US"/>
          </a:p>
        </p:txBody>
      </p:sp>
    </p:spTree>
    <p:extLst>
      <p:ext uri="{BB962C8B-B14F-4D97-AF65-F5344CB8AC3E}">
        <p14:creationId xmlns:p14="http://schemas.microsoft.com/office/powerpoint/2010/main" val="1817864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will use the last few minutes that I have, to introduce you to the Scientific Computing and Imaging Institute at the University of Utah that I direct. The SCI Institute, as we refer to it, has built its reputation as the leader in high performance data visualization and imaging, through its translational research impact and transdisciplinary collaborations.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on this experience and impact and building on the University of Utah’s long history in translation, from being a node in the original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ARPANet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deployment, to spurring the field of visualization and graphics, SCI will be leading a large initiative on using translational AI research to address societally important challenges to our regions, such as mental health, air quality, environmental sustainability. If you are interested in learning more about this initiative, I will be happy to talk to you offline.</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B40779A-07FB-4D49-82FA-F2A699DEB7D1}" type="slidenum">
              <a:rPr lang="en-US" smtClean="0"/>
              <a:t>25</a:t>
            </a:fld>
            <a:endParaRPr lang="en-US"/>
          </a:p>
        </p:txBody>
      </p:sp>
    </p:spTree>
    <p:extLst>
      <p:ext uri="{BB962C8B-B14F-4D97-AF65-F5344CB8AC3E}">
        <p14:creationId xmlns:p14="http://schemas.microsoft.com/office/powerpoint/2010/main" val="342205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6204F-C6D3-45E2-BA8F-945043471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20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There exists a natural continuum across the evolving science ecosystem – from large-scale instruments, experimental facilities, observatories, and sensor networks, all streaming data; high-speeds networks (the NSF Fabric project recently announced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TeraCore</a:t>
            </a:r>
            <a:r>
              <a:rPr lang="en-US" sz="1800" kern="100" dirty="0">
                <a:effectLst/>
                <a:latin typeface="Calibri" panose="020F0502020204030204" pitchFamily="34" charset="0"/>
                <a:ea typeface="Calibri" panose="020F0502020204030204" pitchFamily="34" charset="0"/>
                <a:cs typeface="Calibri" panose="020F0502020204030204" pitchFamily="34" charset="0"/>
              </a:rPr>
              <a:t>—a ring spanning the continental U.S.—with data transmission speeds of 1.2 Terabits per second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Tbps</a:t>
            </a:r>
            <a:r>
              <a:rPr lang="en-US" sz="1800" kern="100" dirty="0">
                <a:effectLst/>
                <a:latin typeface="Calibri" panose="020F0502020204030204" pitchFamily="34" charset="0"/>
                <a:ea typeface="Calibri" panose="020F0502020204030204" pitchFamily="34" charset="0"/>
                <a:cs typeface="Calibri" panose="020F0502020204030204" pitchFamily="34" charset="0"/>
              </a:rPr>
              <a:t>)), and a range of computing capabilities along the continuum, from edge, to in-network, to large-scale datacenters.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This continuum is also spurring a natural evolution in the types of application workflows that are being developed. These workflows combine sensing and streaming data with simulations and data-driven modeling, and actuations, to understand, analyze, predict, and actuate.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Let me explore a few such workflows.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B40779A-07FB-4D49-82FA-F2A699DEB7D1}" type="slidenum">
              <a:rPr lang="en-US" smtClean="0"/>
              <a:t>4</a:t>
            </a:fld>
            <a:endParaRPr lang="en-US"/>
          </a:p>
        </p:txBody>
      </p:sp>
    </p:spTree>
    <p:extLst>
      <p:ext uri="{BB962C8B-B14F-4D97-AF65-F5344CB8AC3E}">
        <p14:creationId xmlns:p14="http://schemas.microsoft.com/office/powerpoint/2010/main" val="48387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One class of applications workflows that researchers have been developing for a few years is end-to-end experiment management, where streaming data from an experiment or instrument is analyzed and modeled, and the result of the modeling is used to control, manage, and/or optimize the experiment. We worked on such workflows in the past as part of an instrumented oil-field project – the goal there was to use streaming data from an actual oilfield along with subsurface flow simulations and ML-based optimizers, to manage oil production, reduce environment impacts, etc.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The example shown here is from a fusion workflow and is part of the DOE-funded Whole Device Modeling project led by Amitava Bhattacharjee at PPPL. One specific scenario here is implementing a diagnostics system within the continuum that enables early prediction of anomalies while the tokamak experimental facility operates, which is important as it can damage the instrument.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There are number of such workflows, that leverage the continuum to different extents, and are being effectively deployed, for example, at various of the labs in the US and elsewhere. </a:t>
            </a:r>
            <a:endParaRPr lang="en-US" sz="2400" b="1" dirty="0"/>
          </a:p>
          <a:p>
            <a:endParaRPr lang="en-US" sz="2400" b="1" dirty="0"/>
          </a:p>
          <a:p>
            <a:r>
              <a:rPr lang="en-US" sz="2400" b="1" dirty="0"/>
              <a:t>Understanding and predicting the characteristics of turbulence at the core-edge plasma boundary in a Tokamak reactor </a:t>
            </a:r>
            <a:r>
              <a:rPr lang="en-US" sz="2400" dirty="0"/>
              <a:t>is an important research challenge to the success of ITER and nuclear fusion applications as a whole. However, the behavior of each region is best approximated by a different model, and so coupling these disparate models together is a developing area of research in in-situ workflows. </a:t>
            </a:r>
          </a:p>
          <a:p>
            <a:endParaRPr lang="en-US" sz="2400" dirty="0"/>
          </a:p>
          <a:p>
            <a:r>
              <a:rPr lang="en-US" sz="2400" dirty="0"/>
              <a:t>The goal is to develop a model of turbulence that combines the product of these interdependent sub-models that can be used to predict the future of a running or terminated experiment, typically based on a reduced model. To do this, an ensemble of simulation results for models of various fidelities must be generated, along with uncertainty quantification in order to be able to probabilistically extend the limited diagnoses produced in real-time by experimental reactors. Additionally, a database of simulated and real experimental results can be consulted in order to perform feature matching in order to improve prediction. This involves a complex interconnection of cyber-infrastructure, involving sophisticated feature matching algorithms running in HPC instruments, matching expansive and potentially distributed synthetic experiment data against real-time results from a scientific reactor connected over the WAN. This poses emerging computing, data, and network challenges.</a:t>
            </a:r>
          </a:p>
          <a:p>
            <a:br>
              <a:rPr lang="en-US" dirty="0"/>
            </a:br>
            <a:endParaRPr lang="en-US" dirty="0"/>
          </a:p>
          <a:p>
            <a:pPr defTabSz="685800" fontAlgn="base">
              <a:spcBef>
                <a:spcPct val="0"/>
              </a:spcBef>
              <a:spcAft>
                <a:spcPct val="0"/>
              </a:spcAft>
              <a:defRPr/>
            </a:pPr>
            <a:r>
              <a:rPr lang="en-US" dirty="0">
                <a:solidFill>
                  <a:srgbClr val="000000"/>
                </a:solidFill>
                <a:latin typeface="Arial"/>
                <a:cs typeface="Arial" pitchFamily="34" charset="0"/>
              </a:rPr>
              <a:t>Plasma Disruption Analysis Fusion Workflow</a:t>
            </a:r>
          </a:p>
          <a:p>
            <a:pPr marL="599576" lvl="1" indent="-257175" defTabSz="685800" fontAlgn="base">
              <a:spcBef>
                <a:spcPct val="0"/>
              </a:spcBef>
              <a:spcAft>
                <a:spcPct val="0"/>
              </a:spcAft>
              <a:buFont typeface="Arial" panose="020B0604020202020204" pitchFamily="34" charset="0"/>
              <a:buChar char="•"/>
              <a:defRPr/>
            </a:pPr>
            <a:r>
              <a:rPr lang="en-US" sz="1350" dirty="0">
                <a:solidFill>
                  <a:srgbClr val="000000"/>
                </a:solidFill>
                <a:latin typeface="Arial"/>
                <a:cs typeface="Arial" pitchFamily="34" charset="0"/>
              </a:rPr>
              <a:t>The goal is to implement a plasma visualization diagnostics system that enables early prediction of anomalies while the tokamak operates </a:t>
            </a:r>
          </a:p>
          <a:p>
            <a:pPr marL="599576" lvl="1" indent="-257175" defTabSz="685800" fontAlgn="base">
              <a:spcBef>
                <a:spcPct val="0"/>
              </a:spcBef>
              <a:spcAft>
                <a:spcPct val="0"/>
              </a:spcAft>
              <a:buFont typeface="Arial" panose="020B0604020202020204" pitchFamily="34" charset="0"/>
              <a:buChar char="•"/>
              <a:defRPr/>
            </a:pPr>
            <a:r>
              <a:rPr lang="en-US" sz="1350" dirty="0">
                <a:solidFill>
                  <a:srgbClr val="000000"/>
                </a:solidFill>
                <a:latin typeface="Arial"/>
                <a:cs typeface="Arial" pitchFamily="34" charset="0"/>
              </a:rPr>
              <a:t>Data is a time-series of matrix images obtained via direct 2D/3D visualizations of the tokamak plasma</a:t>
            </a:r>
          </a:p>
          <a:p>
            <a:pPr marL="599576" lvl="1" indent="-257175" defTabSz="685800" fontAlgn="base">
              <a:spcBef>
                <a:spcPct val="0"/>
              </a:spcBef>
              <a:spcAft>
                <a:spcPct val="0"/>
              </a:spcAft>
              <a:buFont typeface="Arial" panose="020B0604020202020204" pitchFamily="34" charset="0"/>
              <a:buChar char="•"/>
              <a:defRPr/>
            </a:pPr>
            <a:r>
              <a:rPr lang="en-US" sz="1350" dirty="0">
                <a:solidFill>
                  <a:srgbClr val="000000"/>
                </a:solidFill>
                <a:latin typeface="Arial"/>
                <a:cs typeface="Arial" pitchFamily="34" charset="0"/>
              </a:rPr>
              <a:t>Analytics include structural analysis and blob detection, filtering &amp; visualization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1F38CE21-FEFB-4A81-BBAB-C7AAA597791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784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Another application class, which are in a sense, a natural extension, are digital twins for large-scale complex system. These systems are defined as digital representations of an actual real-world physical, system and can serve as a vehicle for understanding, managing, optimizing, protecting, etc. the physical system.</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slide, I have shown two examples. The first is from the US National Oceanic and Atmospheric Administration (or NOAA)’s vision for a digital twin for earth systems, and the other is a conceptual view of a digital twin of the human immune system.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many examples and similar efforts internationally. In fact, there was a recent Wall Street Journal article about how San Francisco Airport is using a digital twin to manage and optimize its operations.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another class of applications that highlight the need for combining real-time data acquisition with large-scale modelling, both data-driven and mathematical, and possible actuation, and the computing continuum will play a large role in making these systems a reality.</a:t>
            </a:r>
          </a:p>
          <a:p>
            <a:pPr marL="0" marR="0" algn="just">
              <a:spcBef>
                <a:spcPts val="0"/>
              </a:spcBef>
              <a:spcAft>
                <a:spcPts val="0"/>
              </a:spcAft>
              <a:tabLst>
                <a:tab pos="326644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would like to highlight a recent report by the National Academies of Sciences, Engineering, and Medicine on the Foundational Research Gaps and Future Directions for Digital Twins, which is noted on this slide.</a:t>
            </a:r>
          </a:p>
          <a:p>
            <a:pPr algn="l" fontAlgn="base"/>
            <a:endParaRPr lang="en-US" b="0" i="0" u="none" strike="noStrike" dirty="0">
              <a:solidFill>
                <a:srgbClr val="FFFFFF"/>
              </a:solidFill>
              <a:effectLst/>
              <a:latin typeface="myriad-pro-n3"/>
            </a:endParaRPr>
          </a:p>
          <a:p>
            <a:pPr algn="l" fontAlgn="base"/>
            <a:endParaRPr lang="en-US" b="0" i="0" u="none" strike="noStrike" dirty="0">
              <a:solidFill>
                <a:srgbClr val="FFFFFF"/>
              </a:solidFill>
              <a:effectLst/>
              <a:latin typeface="myriad-pro-n3"/>
            </a:endParaRPr>
          </a:p>
          <a:p>
            <a:pPr algn="l" fontAlgn="base"/>
            <a:r>
              <a:rPr lang="en-US" b="0" i="0" u="none" strike="noStrike" dirty="0">
                <a:solidFill>
                  <a:srgbClr val="FFFFFF"/>
                </a:solidFill>
                <a:effectLst/>
                <a:latin typeface="myriad-pro-n3"/>
              </a:rPr>
              <a:t>Centre for Digital Built Britain completed its five-year mission and closed its doors at the end of September 2022 </a:t>
            </a:r>
          </a:p>
          <a:p>
            <a:pPr algn="l" fontAlgn="base"/>
            <a:r>
              <a:rPr lang="en-US" b="0" i="0" u="none" strike="noStrike" dirty="0">
                <a:solidFill>
                  <a:srgbClr val="FFFFFF"/>
                </a:solidFill>
                <a:effectLst/>
                <a:latin typeface="myriad-pro-n3"/>
              </a:rPr>
              <a:t>https://</a:t>
            </a:r>
            <a:r>
              <a:rPr lang="en-US" b="0" i="0" u="none" strike="noStrike" dirty="0" err="1">
                <a:solidFill>
                  <a:srgbClr val="FFFFFF"/>
                </a:solidFill>
                <a:effectLst/>
                <a:latin typeface="myriad-pro-n3"/>
              </a:rPr>
              <a:t>www.cdbb.cam.ac.uk</a:t>
            </a:r>
            <a:r>
              <a:rPr lang="en-US" b="0" i="0" u="none" strike="noStrike" dirty="0">
                <a:solidFill>
                  <a:srgbClr val="FFFFFF"/>
                </a:solidFill>
                <a:effectLst/>
                <a:latin typeface="myriad-pro-n3"/>
              </a:rPr>
              <a:t>/what-we-did/national-digital-twin-</a:t>
            </a:r>
            <a:r>
              <a:rPr lang="en-US" b="0" i="0" u="none" strike="noStrike" dirty="0" err="1">
                <a:solidFill>
                  <a:srgbClr val="FFFFFF"/>
                </a:solidFill>
                <a:effectLst/>
                <a:latin typeface="myriad-pro-n3"/>
              </a:rPr>
              <a:t>programme</a:t>
            </a:r>
            <a:endParaRPr lang="en-US" b="0" i="0" u="none" strike="noStrike" dirty="0">
              <a:solidFill>
                <a:srgbClr val="FFFFFF"/>
              </a:solidFill>
              <a:effectLst/>
              <a:latin typeface="myriad-pro-n3"/>
            </a:endParaRPr>
          </a:p>
          <a:p>
            <a:br>
              <a:rPr lang="en-US" dirty="0"/>
            </a:br>
            <a:endParaRPr lang="en-US" dirty="0"/>
          </a:p>
          <a:p>
            <a:pPr algn="l">
              <a:buFont typeface="Arial" panose="020B0604020202020204" pitchFamily="34" charset="0"/>
              <a:buChar char="•"/>
            </a:pPr>
            <a:r>
              <a:rPr lang="en-US" b="0" i="0" dirty="0">
                <a:solidFill>
                  <a:srgbClr val="222222"/>
                </a:solidFill>
                <a:effectLst/>
                <a:latin typeface="-apple-system"/>
              </a:rPr>
              <a:t>https://</a:t>
            </a:r>
            <a:r>
              <a:rPr lang="en-US" b="0" i="0" dirty="0" err="1">
                <a:solidFill>
                  <a:srgbClr val="222222"/>
                </a:solidFill>
                <a:effectLst/>
                <a:latin typeface="-apple-system"/>
              </a:rPr>
              <a:t>doi.org</a:t>
            </a:r>
            <a:r>
              <a:rPr lang="en-US" b="0" i="0" dirty="0">
                <a:solidFill>
                  <a:srgbClr val="222222"/>
                </a:solidFill>
                <a:effectLst/>
                <a:latin typeface="-apple-system"/>
              </a:rPr>
              <a:t>/10.1038/s41746-022-00610-z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22222"/>
                </a:solidFill>
                <a:effectLst/>
                <a:latin typeface="-apple-system"/>
              </a:rPr>
              <a:t>Building digital twins of the human immune system</a:t>
            </a:r>
          </a:p>
          <a:p>
            <a:pPr algn="l"/>
            <a:br>
              <a:rPr lang="en-US" b="0" i="0" dirty="0">
                <a:solidFill>
                  <a:srgbClr val="222222"/>
                </a:solidFill>
                <a:effectLst/>
                <a:latin typeface="-apple-system"/>
              </a:rPr>
            </a:br>
            <a:endParaRPr lang="en-US" b="0" i="0" dirty="0">
              <a:solidFill>
                <a:srgbClr val="222222"/>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8B40779A-07FB-4D49-82FA-F2A699DEB7D1}" type="slidenum">
              <a:rPr lang="en-US" smtClean="0"/>
              <a:t>6</a:t>
            </a:fld>
            <a:endParaRPr lang="en-US"/>
          </a:p>
        </p:txBody>
      </p:sp>
    </p:spTree>
    <p:extLst>
      <p:ext uri="{BB962C8B-B14F-4D97-AF65-F5344CB8AC3E}">
        <p14:creationId xmlns:p14="http://schemas.microsoft.com/office/powerpoint/2010/main" val="373068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class of applications that I have been focusing on recently is urgent computing. As noted on the slide, urgent computing can be defined as computing under strict time and quality constraints to support decision making with the desired confidence, and within a defined time interval.</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goal is here is to leverage the data and computations to support decision making during an emergency. Clearly, the computing continuum is essential to enabling such applications. </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p>
          <a:p>
            <a:r>
              <a:rPr lang="en-US" dirty="0"/>
              <a:t>Time criticality</a:t>
            </a:r>
          </a:p>
          <a:p>
            <a:r>
              <a:rPr lang="en-US" dirty="0"/>
              <a:t>Un-predictable – cannot plan – depends on events/data/etc. </a:t>
            </a:r>
          </a:p>
        </p:txBody>
      </p:sp>
      <p:sp>
        <p:nvSpPr>
          <p:cNvPr id="4" name="Slide Number Placeholder 3"/>
          <p:cNvSpPr>
            <a:spLocks noGrp="1"/>
          </p:cNvSpPr>
          <p:nvPr>
            <p:ph type="sldNum" sz="quarter" idx="5"/>
          </p:nvPr>
        </p:nvSpPr>
        <p:spPr/>
        <p:txBody>
          <a:bodyPr/>
          <a:lstStyle/>
          <a:p>
            <a:fld id="{8B40779A-07FB-4D49-82FA-F2A699DEB7D1}" type="slidenum">
              <a:rPr lang="en-US" smtClean="0"/>
              <a:t>7</a:t>
            </a:fld>
            <a:endParaRPr lang="en-US"/>
          </a:p>
        </p:txBody>
      </p:sp>
    </p:spTree>
    <p:extLst>
      <p:ext uri="{BB962C8B-B14F-4D97-AF65-F5344CB8AC3E}">
        <p14:creationId xmlns:p14="http://schemas.microsoft.com/office/powerpoint/2010/main" val="181535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My interest here was trigged during the COVID-19 pandemic and our experiences with the Covid19 HPC Consortium. For those who may not be aware of it, it was a remarkable international partnership between government, academic and industry, that was stood up in a matter of a week, aiming at providing computing resources for pandemic related research. Started under the leadership of the US Office of Science and Technology Policy along with NSF, DOE and IBM, the consortium brought together over an international group of over 40 resource providers and support over 100 projects, leading important research outcomes spanning drug design, treatments, vaccine research, logistics, etc. I was quite intimately involved in this effort, initially at NSF and then at OSTP. </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tabLst>
                <a:tab pos="1213485"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While the consortium was very effective in highlighting the tremendous potential of computing and data in dealing with emergencies such as the pandemic, extreme weather events, etc. It also highlighted many gaps the prevent us from achieving such an impact in an urgent situation.  We, as a community, need to think differently about HPC, technically, operationally, policy wise, etc. I will come back to that as I wrap up my talk. </a:t>
            </a:r>
          </a:p>
          <a:p>
            <a:pPr marL="0" indent="0">
              <a:buNone/>
            </a:pPr>
            <a:endParaRPr lang="en-US" sz="1600" b="1" dirty="0">
              <a:solidFill>
                <a:srgbClr val="FFC000"/>
              </a:solidFill>
            </a:endParaRPr>
          </a:p>
          <a:p>
            <a:pPr marL="0" indent="0">
              <a:buNone/>
            </a:pPr>
            <a:endParaRPr lang="en-US" sz="1600" b="1" dirty="0">
              <a:solidFill>
                <a:srgbClr val="FFC000"/>
              </a:solidFill>
            </a:endParaRPr>
          </a:p>
          <a:p>
            <a:pPr marL="0" indent="0">
              <a:buNone/>
            </a:pPr>
            <a:r>
              <a:rPr lang="en-US" sz="1600" b="1" dirty="0">
                <a:solidFill>
                  <a:srgbClr val="FFC000"/>
                </a:solidFill>
              </a:rPr>
              <a:t>COVID-19 High Performance Computing (HPC) Consortium </a:t>
            </a:r>
          </a:p>
          <a:p>
            <a:pPr>
              <a:lnSpc>
                <a:spcPct val="100000"/>
              </a:lnSpc>
              <a:spcBef>
                <a:spcPts val="600"/>
              </a:spcBef>
            </a:pPr>
            <a:r>
              <a:rPr lang="en-US" sz="1200" dirty="0">
                <a:solidFill>
                  <a:schemeClr val="bg2"/>
                </a:solidFill>
              </a:rPr>
              <a:t>NSF and the US Government quickly drew together a grass-roots ensemble of academic, industry, government and international partners to accelerate COVID-19 computational research. </a:t>
            </a:r>
          </a:p>
          <a:p>
            <a:pPr>
              <a:lnSpc>
                <a:spcPct val="100000"/>
              </a:lnSpc>
              <a:spcBef>
                <a:spcPts val="600"/>
              </a:spcBef>
            </a:pPr>
            <a:r>
              <a:rPr lang="en-US" sz="1200" dirty="0">
                <a:solidFill>
                  <a:schemeClr val="bg2"/>
                </a:solidFill>
              </a:rPr>
              <a:t>Pandemic highlights the importance of Open Science principles: shared frameworks, open protocols and interfaces, and reciprocal trust.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90144-BF0D-483E-8319-4CCBE9CB2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138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A95B-B3CE-DD5E-19B7-FC685C8B4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AD85C-2515-17D2-685F-C283CBA22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9DA56-548C-4FA2-2B3F-DD4BACC051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373D62-CEF3-1D5A-5785-21AB6AD588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0779A-07FB-4D49-82FA-F2A699DE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17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C6158-F8A0-2126-FF04-98AF4913D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1A7C8-3AAF-BE48-BAEA-442429ABD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3B5D0E-CD00-76D2-EA11-54386EFB885E}"/>
              </a:ext>
            </a:extLst>
          </p:cNvPr>
          <p:cNvSpPr>
            <a:spLocks noGrp="1"/>
          </p:cNvSpPr>
          <p:nvPr>
            <p:ph type="body" idx="1"/>
          </p:nvPr>
        </p:nvSpPr>
        <p:spPr/>
        <p:txBody>
          <a:bodyPr/>
          <a:lstStyle/>
          <a:p>
            <a:r>
              <a:rPr lang="en-US" dirty="0"/>
              <a:t>R-Pulsar is a middleware that allows for building applications across edge and cloud infrastructure</a:t>
            </a:r>
          </a:p>
          <a:p>
            <a:r>
              <a:rPr lang="en-US" dirty="0"/>
              <a:t>It is a library, a toolbox that offers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Dynamic Profiles as abstractions of any kind of resources in the shape of attribute-based descriptions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Managing runtime events based on other (systemic)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Driving orchestration with cost/quality/deadline runtime policies (approximation, trends, configuration,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Interaction with data processing framework and task managers (we know there is Kubernetes cluster close or even </a:t>
            </a:r>
            <a:r>
              <a:rPr lang="en-US" dirty="0" err="1"/>
              <a:t>apache</a:t>
            </a:r>
            <a:r>
              <a:rPr lang="en-US" dirty="0"/>
              <a:t> </a:t>
            </a:r>
            <a:r>
              <a:rPr lang="en-US" dirty="0" err="1"/>
              <a:t>flink</a:t>
            </a:r>
            <a:r>
              <a:rPr lang="en-US" dirty="0"/>
              <a:t>)</a:t>
            </a:r>
          </a:p>
          <a:p>
            <a:endParaRPr lang="en-US" dirty="0"/>
          </a:p>
          <a:p>
            <a:r>
              <a:rPr lang="en-US" dirty="0"/>
              <a:t>ex: If one IoT devices produces “HD (1) videos (2) from the SCI building (3)”, and an application requests “all non-SD videos from campus” – which matches (1)(2)(3)</a:t>
            </a:r>
          </a:p>
          <a:p>
            <a:r>
              <a:rPr lang="en-US" dirty="0"/>
              <a:t>streaming from one resource to the other is triggered. This dynamic matching is coupled with execution-time rules to determine where computations happens (edge, core, </a:t>
            </a:r>
            <a:r>
              <a:rPr lang="en-US" dirty="0" err="1"/>
              <a:t>etc</a:t>
            </a:r>
            <a:r>
              <a:rPr lang="en-US" dirty="0"/>
              <a:t>…) to make the whole system opportunistic and reactive to runtime changes.</a:t>
            </a:r>
          </a:p>
          <a:p>
            <a:r>
              <a:rPr lang="en-US" dirty="0"/>
              <a:t>Ex: if it is a crowd, a pack of animals or xxx, do other things</a:t>
            </a:r>
          </a:p>
          <a:p>
            <a:endParaRPr lang="en-US" dirty="0"/>
          </a:p>
          <a:p>
            <a:pPr algn="ctr"/>
            <a:r>
              <a:rPr lang="en-US" sz="1350" b="1" dirty="0">
                <a:solidFill>
                  <a:schemeClr val="accent1"/>
                </a:solidFill>
              </a:rPr>
              <a:t>Features</a:t>
            </a:r>
            <a:endParaRPr lang="en-US" sz="1500" b="1" dirty="0">
              <a:solidFill>
                <a:schemeClr val="accent1"/>
              </a:solidFill>
            </a:endParaRPr>
          </a:p>
          <a:p>
            <a:pPr algn="ctr"/>
            <a:endParaRPr lang="en-US" sz="1500" b="1" dirty="0"/>
          </a:p>
          <a:p>
            <a:pPr marL="214308" indent="-214308">
              <a:buFont typeface="Arial" panose="020B0604020202020204" pitchFamily="34" charset="0"/>
              <a:buChar char="•"/>
            </a:pPr>
            <a:r>
              <a:rPr lang="en-US" sz="1500" b="1" dirty="0">
                <a:solidFill>
                  <a:schemeClr val="accent1"/>
                </a:solidFill>
              </a:rPr>
              <a:t>Resources and data profiles </a:t>
            </a:r>
            <a:r>
              <a:rPr lang="en-US" sz="1500" dirty="0"/>
              <a:t>based on attributes and contents/description</a:t>
            </a:r>
            <a:endParaRPr lang="en-US" sz="1500" b="1" dirty="0"/>
          </a:p>
          <a:p>
            <a:pPr marL="214308" indent="-214308">
              <a:buFont typeface="Arial" panose="020B0604020202020204" pitchFamily="34" charset="0"/>
              <a:buChar char="•"/>
            </a:pPr>
            <a:endParaRPr lang="en-US" sz="1500" b="1" dirty="0"/>
          </a:p>
          <a:p>
            <a:pPr marL="214308" indent="-214308">
              <a:buFont typeface="Arial" panose="020B0604020202020204" pitchFamily="34" charset="0"/>
              <a:buChar char="•"/>
            </a:pPr>
            <a:r>
              <a:rPr lang="en-US" sz="1500" b="1" dirty="0">
                <a:solidFill>
                  <a:schemeClr val="accent1"/>
                </a:solidFill>
              </a:rPr>
              <a:t>Workflow execution </a:t>
            </a:r>
            <a:r>
              <a:rPr lang="en-US" sz="1500" dirty="0"/>
              <a:t>driven by availability of resources and content of the data</a:t>
            </a:r>
          </a:p>
          <a:p>
            <a:pPr marL="557199" lvl="1" indent="-214308">
              <a:buFont typeface="Arial" panose="020B0604020202020204" pitchFamily="34" charset="0"/>
              <a:buChar char="•"/>
            </a:pPr>
            <a:r>
              <a:rPr lang="en-US" sz="1350" dirty="0"/>
              <a:t>Triggers can be value, trends (statistical), etc. </a:t>
            </a:r>
          </a:p>
          <a:p>
            <a:pPr marL="557199" lvl="1" indent="-214308">
              <a:buFont typeface="Arial" panose="020B0604020202020204" pitchFamily="34" charset="0"/>
              <a:buChar char="•"/>
            </a:pPr>
            <a:endParaRPr lang="en-US" sz="1500" b="1" dirty="0"/>
          </a:p>
          <a:p>
            <a:pPr marL="214308" indent="-214308">
              <a:buFont typeface="Arial" panose="020B0604020202020204" pitchFamily="34" charset="0"/>
              <a:buChar char="•"/>
            </a:pPr>
            <a:r>
              <a:rPr lang="en-US" sz="1500" b="1" dirty="0">
                <a:solidFill>
                  <a:schemeClr val="accent1"/>
                </a:solidFill>
              </a:rPr>
              <a:t>Autonomic runtime </a:t>
            </a:r>
            <a:r>
              <a:rPr lang="en-US" sz="1500" dirty="0"/>
              <a:t>allows the developer to specify </a:t>
            </a:r>
            <a:r>
              <a:rPr lang="en-US" sz="1500" b="1" dirty="0">
                <a:solidFill>
                  <a:schemeClr val="accent1"/>
                </a:solidFill>
              </a:rPr>
              <a:t>tradeoffs </a:t>
            </a:r>
            <a:r>
              <a:rPr lang="en-US" sz="1500" dirty="0"/>
              <a:t>and/or</a:t>
            </a:r>
            <a:r>
              <a:rPr lang="en-US" sz="1500" b="1" dirty="0"/>
              <a:t> </a:t>
            </a:r>
            <a:r>
              <a:rPr lang="en-US" sz="1500" b="1" dirty="0">
                <a:solidFill>
                  <a:schemeClr val="accent1"/>
                </a:solidFill>
              </a:rPr>
              <a:t>selected service configurations</a:t>
            </a:r>
          </a:p>
          <a:p>
            <a:pPr marL="557199" lvl="1" indent="-214308">
              <a:buFont typeface="Arial" panose="020B0604020202020204" pitchFamily="34" charset="0"/>
              <a:buChar char="•"/>
            </a:pPr>
            <a:r>
              <a:rPr lang="en-US" sz="1350" dirty="0"/>
              <a:t>Cost/Quality/Deadline –oriented runtime policies</a:t>
            </a:r>
            <a:endParaRPr lang="en-US" sz="1500" b="1" dirty="0">
              <a:solidFill>
                <a:schemeClr val="accent1"/>
              </a:solidFill>
            </a:endParaRPr>
          </a:p>
          <a:p>
            <a:endParaRPr lang="en-US" dirty="0"/>
          </a:p>
        </p:txBody>
      </p:sp>
      <p:sp>
        <p:nvSpPr>
          <p:cNvPr id="4" name="Slide Number Placeholder 3">
            <a:extLst>
              <a:ext uri="{FF2B5EF4-FFF2-40B4-BE49-F238E27FC236}">
                <a16:creationId xmlns:a16="http://schemas.microsoft.com/office/drawing/2014/main" id="{E9428829-F46E-920B-ADB3-57C0FF244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0779A-07FB-4D49-82FA-F2A699DE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246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white silhouette of a city&#10;&#10;Description automatically generated">
            <a:extLst>
              <a:ext uri="{FF2B5EF4-FFF2-40B4-BE49-F238E27FC236}">
                <a16:creationId xmlns:a16="http://schemas.microsoft.com/office/drawing/2014/main" id="{C1A449FE-327E-B877-380C-2C18C041D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42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74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754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264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80"/>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84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7048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540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280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6562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050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4" name="Picture 3" descr="GWU-CEPL-logo2.png">
            <a:extLst>
              <a:ext uri="{FF2B5EF4-FFF2-40B4-BE49-F238E27FC236}">
                <a16:creationId xmlns:a16="http://schemas.microsoft.com/office/drawing/2014/main" id="{CC10A21E-C7B6-4C22-A6F8-941F6A6A9131}"/>
              </a:ext>
            </a:extLst>
          </p:cNvPr>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18634" y="5794375"/>
            <a:ext cx="2391833"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932330" y="1861441"/>
            <a:ext cx="10327340" cy="3170264"/>
          </a:xfrm>
          <a:prstGeom prst="rect">
            <a:avLst/>
          </a:prstGeom>
        </p:spPr>
        <p:txBody>
          <a:bodyPr/>
          <a:lstStyle>
            <a:lvl1pPr>
              <a:defRPr>
                <a:solidFill>
                  <a:srgbClr val="595959"/>
                </a:solidFill>
                <a:latin typeface="Corbel" charset="0"/>
                <a:ea typeface="Corbel" charset="0"/>
                <a:cs typeface="Corbel" charset="0"/>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FA740EC7-7AD8-4E12-A0CD-6B83ADFFECF7}"/>
              </a:ext>
            </a:extLst>
          </p:cNvPr>
          <p:cNvSpPr>
            <a:spLocks noGrp="1"/>
          </p:cNvSpPr>
          <p:nvPr>
            <p:ph type="sldNum" sz="quarter" idx="10"/>
          </p:nvPr>
        </p:nvSpPr>
        <p:spPr>
          <a:xfrm>
            <a:off x="4051300" y="5881689"/>
            <a:ext cx="2844800" cy="365125"/>
          </a:xfrm>
        </p:spPr>
        <p:txBody>
          <a:bodyPr/>
          <a:lstStyle>
            <a:lvl1pPr>
              <a:defRPr>
                <a:solidFill>
                  <a:schemeClr val="bg1"/>
                </a:solidFill>
              </a:defRPr>
            </a:lvl1pPr>
          </a:lstStyle>
          <a:p>
            <a:fld id="{95689048-D79A-4D22-BCEE-9BD3A75A15AC}" type="slidenum">
              <a:rPr lang="en-US" altLang="en-US" smtClean="0">
                <a:solidFill>
                  <a:prstClr val="white"/>
                </a:solidFill>
                <a:latin typeface="Book Antiqua"/>
              </a:rPr>
              <a:pPr/>
              <a:t>‹#›</a:t>
            </a:fld>
            <a:endParaRPr lang="en-US" altLang="en-US">
              <a:solidFill>
                <a:prstClr val="white"/>
              </a:solidFill>
              <a:latin typeface="Book Antiqua"/>
            </a:endParaRPr>
          </a:p>
        </p:txBody>
      </p:sp>
    </p:spTree>
    <p:extLst>
      <p:ext uri="{BB962C8B-B14F-4D97-AF65-F5344CB8AC3E}">
        <p14:creationId xmlns:p14="http://schemas.microsoft.com/office/powerpoint/2010/main" val="278200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473" y="372052"/>
            <a:ext cx="10515600" cy="625475"/>
          </a:xfrm>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012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effectLst>
            <a:reflection blurRad="6350" stA="52000" endA="300" endPos="35000" dir="5400000" sy="-100000" algn="bl" rotWithShape="0"/>
          </a:effectLst>
        </p:spPr>
        <p:txBody>
          <a:bodyPr>
            <a:normAutofit/>
          </a:bodyPr>
          <a:lstStyle>
            <a:lvl1pPr>
              <a:defRPr sz="3733">
                <a:latin typeface="Arial Black"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200">
                <a:solidFill>
                  <a:schemeClr val="tx1">
                    <a:lumMod val="75000"/>
                    <a:lumOff val="25000"/>
                  </a:schemeClr>
                </a:solidFill>
                <a:latin typeface="Bookman"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4165600" y="6356352"/>
            <a:ext cx="3860800" cy="365125"/>
          </a:xfrm>
        </p:spPr>
        <p:txBody>
          <a:bodyPr/>
          <a:lstStyle/>
          <a:p>
            <a:endParaRPr lang="en-US"/>
          </a:p>
        </p:txBody>
      </p:sp>
      <p:sp>
        <p:nvSpPr>
          <p:cNvPr id="6" name="Slide Number Placeholder 5"/>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3157884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1"/>
            <a:ext cx="10972800" cy="736600"/>
          </a:xfrm>
          <a:effectLst>
            <a:reflection blurRad="6350" stA="52000" endA="300" endPos="35000" dir="5400000" sy="-100000" algn="bl" rotWithShape="0"/>
          </a:effectLst>
        </p:spPr>
        <p:txBody>
          <a:bodyPr>
            <a:normAutofit/>
          </a:bodyPr>
          <a:lstStyle>
            <a:lvl1pPr algn="l">
              <a:defRPr sz="3200" b="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p:cNvSpPr>
            <a:spLocks noGrp="1"/>
          </p:cNvSpPr>
          <p:nvPr>
            <p:ph idx="1"/>
          </p:nvPr>
        </p:nvSpPr>
        <p:spPr>
          <a:xfrm>
            <a:off x="609600" y="1092200"/>
            <a:ext cx="10972800" cy="5181600"/>
          </a:xfrm>
        </p:spPr>
        <p:txBody>
          <a:bodyPr>
            <a:normAutofit/>
          </a:bodyPr>
          <a:lstStyle>
            <a:lvl1pPr>
              <a:defRPr sz="2667">
                <a:solidFill>
                  <a:schemeClr val="tx1">
                    <a:lumMod val="75000"/>
                    <a:lumOff val="25000"/>
                  </a:schemeClr>
                </a:solidFill>
                <a:latin typeface="Bookman" pitchFamily="18" charset="0"/>
              </a:defRPr>
            </a:lvl1pPr>
            <a:lvl2pPr>
              <a:defRPr sz="2400">
                <a:solidFill>
                  <a:schemeClr val="tx1">
                    <a:lumMod val="75000"/>
                    <a:lumOff val="25000"/>
                  </a:schemeClr>
                </a:solidFill>
                <a:latin typeface="Bookman" pitchFamily="18" charset="0"/>
              </a:defRPr>
            </a:lvl2pPr>
            <a:lvl3pPr>
              <a:defRPr sz="2400">
                <a:solidFill>
                  <a:schemeClr val="tx1">
                    <a:lumMod val="75000"/>
                    <a:lumOff val="25000"/>
                  </a:schemeClr>
                </a:solidFill>
                <a:latin typeface="Bookman" pitchFamily="18" charset="0"/>
              </a:defRPr>
            </a:lvl3pPr>
            <a:lvl4pPr>
              <a:defRPr sz="2400">
                <a:solidFill>
                  <a:schemeClr val="tx1">
                    <a:lumMod val="75000"/>
                    <a:lumOff val="25000"/>
                  </a:schemeClr>
                </a:solidFill>
                <a:latin typeface="Bookman" pitchFamily="18" charset="0"/>
              </a:defRPr>
            </a:lvl4pPr>
            <a:lvl5pPr>
              <a:defRPr sz="2400">
                <a:solidFill>
                  <a:schemeClr val="tx1">
                    <a:lumMod val="75000"/>
                    <a:lumOff val="25000"/>
                  </a:schemeClr>
                </a:solidFill>
                <a:latin typeface="Book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FBAF109-51B1-AA48-9828-9CCD873A3219}"/>
              </a:ext>
            </a:extLst>
          </p:cNvPr>
          <p:cNvSpPr>
            <a:spLocks noGrp="1"/>
          </p:cNvSpPr>
          <p:nvPr>
            <p:ph type="sldNum" sz="quarter" idx="12"/>
          </p:nvPr>
        </p:nvSpPr>
        <p:spPr>
          <a:xfrm>
            <a:off x="8737600" y="6484619"/>
            <a:ext cx="2844800" cy="365125"/>
          </a:xfrm>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4116134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a:effectLst>
            <a:reflection blurRad="6350" stA="52000" endA="300" endPos="35000" dir="5400000" sy="-100000" algn="bl" rotWithShape="0"/>
          </a:effectLst>
        </p:spPr>
        <p:txBody>
          <a:bodyPr anchor="t">
            <a:normAutofit/>
          </a:bodyPr>
          <a:lstStyle>
            <a:lvl1pPr algn="l">
              <a:defRPr sz="3733" b="1" cap="all">
                <a:latin typeface="Arial Black"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lumMod val="75000"/>
                    <a:lumOff val="25000"/>
                  </a:schemeClr>
                </a:solidFill>
                <a:latin typeface="Bookman" pitchFamily="18"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1090556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reflection blurRad="6350" stA="52000" endA="300" endPos="35000" dir="5400000" sy="-100000" algn="bl" rotWithShape="0"/>
          </a:effectLst>
        </p:spPr>
        <p:txBody>
          <a:bodyPr>
            <a:normAutofit/>
          </a:bodyPr>
          <a:lstStyle>
            <a:lvl1pPr>
              <a:defRPr sz="3733">
                <a:latin typeface="Arial Black" pitchFamily="34" charset="0"/>
              </a:defRPr>
            </a:lvl1p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3733">
                <a:solidFill>
                  <a:schemeClr val="tx1">
                    <a:lumMod val="75000"/>
                    <a:lumOff val="25000"/>
                  </a:schemeClr>
                </a:solidFill>
                <a:latin typeface="Bookman" pitchFamily="18" charset="0"/>
              </a:defRPr>
            </a:lvl1pPr>
            <a:lvl2pPr>
              <a:defRPr sz="3200">
                <a:solidFill>
                  <a:schemeClr val="tx1">
                    <a:lumMod val="75000"/>
                    <a:lumOff val="25000"/>
                  </a:schemeClr>
                </a:solidFill>
                <a:latin typeface="Bookman" pitchFamily="18" charset="0"/>
              </a:defRPr>
            </a:lvl2pPr>
            <a:lvl3pPr>
              <a:defRPr sz="2667">
                <a:solidFill>
                  <a:schemeClr val="tx1">
                    <a:lumMod val="75000"/>
                    <a:lumOff val="25000"/>
                  </a:schemeClr>
                </a:solidFill>
                <a:latin typeface="Bookman" pitchFamily="18" charset="0"/>
              </a:defRPr>
            </a:lvl3pPr>
            <a:lvl4pPr>
              <a:defRPr sz="2400">
                <a:solidFill>
                  <a:schemeClr val="tx1">
                    <a:lumMod val="75000"/>
                    <a:lumOff val="25000"/>
                  </a:schemeClr>
                </a:solidFill>
                <a:latin typeface="Bookman" pitchFamily="18" charset="0"/>
              </a:defRPr>
            </a:lvl4pPr>
            <a:lvl5pPr>
              <a:defRPr sz="2400">
                <a:solidFill>
                  <a:schemeClr val="tx1">
                    <a:lumMod val="75000"/>
                    <a:lumOff val="25000"/>
                  </a:schemeClr>
                </a:solidFill>
                <a:latin typeface="Bookman" pitchFamily="18"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3733">
                <a:solidFill>
                  <a:schemeClr val="tx1">
                    <a:lumMod val="75000"/>
                    <a:lumOff val="25000"/>
                  </a:schemeClr>
                </a:solidFill>
                <a:latin typeface="Bookman" pitchFamily="18" charset="0"/>
              </a:defRPr>
            </a:lvl1pPr>
            <a:lvl2pPr>
              <a:defRPr sz="3200">
                <a:solidFill>
                  <a:schemeClr val="tx1">
                    <a:lumMod val="75000"/>
                    <a:lumOff val="25000"/>
                  </a:schemeClr>
                </a:solidFill>
                <a:latin typeface="Bookman" pitchFamily="18" charset="0"/>
              </a:defRPr>
            </a:lvl2pPr>
            <a:lvl3pPr>
              <a:defRPr sz="2667">
                <a:solidFill>
                  <a:schemeClr val="tx1">
                    <a:lumMod val="75000"/>
                    <a:lumOff val="25000"/>
                  </a:schemeClr>
                </a:solidFill>
                <a:latin typeface="Bookman" pitchFamily="18" charset="0"/>
              </a:defRPr>
            </a:lvl3pPr>
            <a:lvl4pPr>
              <a:defRPr sz="2400">
                <a:solidFill>
                  <a:schemeClr val="tx1">
                    <a:lumMod val="75000"/>
                    <a:lumOff val="25000"/>
                  </a:schemeClr>
                </a:solidFill>
                <a:latin typeface="Bookman" pitchFamily="18" charset="0"/>
              </a:defRPr>
            </a:lvl4pPr>
            <a:lvl5pPr>
              <a:defRPr sz="2400">
                <a:solidFill>
                  <a:schemeClr val="tx1">
                    <a:lumMod val="75000"/>
                    <a:lumOff val="25000"/>
                  </a:schemeClr>
                </a:solidFill>
                <a:latin typeface="Bookman" pitchFamily="18"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3477251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effectLst>
            <a:reflection blurRad="6350" stA="52000" endA="300" endPos="35000" dir="5400000" sy="-100000" algn="bl" rotWithShape="0"/>
          </a:effectLst>
        </p:spPr>
        <p:txBody>
          <a:bodyPr>
            <a:normAutofit/>
          </a:bodyPr>
          <a:lstStyle>
            <a:lvl1pPr>
              <a:defRPr sz="3733">
                <a:latin typeface="Arial Black"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400" b="0">
                <a:solidFill>
                  <a:schemeClr val="tx1">
                    <a:lumMod val="75000"/>
                    <a:lumOff val="25000"/>
                  </a:schemeClr>
                </a:solidFill>
                <a:latin typeface="Arial Black"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solidFill>
                  <a:schemeClr val="tx1">
                    <a:lumMod val="75000"/>
                    <a:lumOff val="25000"/>
                  </a:schemeClr>
                </a:solidFill>
                <a:latin typeface="Bookman" pitchFamily="18" charset="0"/>
              </a:defRPr>
            </a:lvl1pPr>
            <a:lvl2pPr>
              <a:defRPr sz="2667">
                <a:solidFill>
                  <a:schemeClr val="tx1">
                    <a:lumMod val="75000"/>
                    <a:lumOff val="25000"/>
                  </a:schemeClr>
                </a:solidFill>
                <a:latin typeface="Bookman" pitchFamily="18" charset="0"/>
              </a:defRPr>
            </a:lvl2pPr>
            <a:lvl3pPr>
              <a:defRPr sz="2400">
                <a:solidFill>
                  <a:schemeClr val="tx1">
                    <a:lumMod val="75000"/>
                    <a:lumOff val="25000"/>
                  </a:schemeClr>
                </a:solidFill>
                <a:latin typeface="Bookman" pitchFamily="18" charset="0"/>
              </a:defRPr>
            </a:lvl3pPr>
            <a:lvl4pPr>
              <a:defRPr sz="2133">
                <a:solidFill>
                  <a:schemeClr val="tx1">
                    <a:lumMod val="75000"/>
                    <a:lumOff val="25000"/>
                  </a:schemeClr>
                </a:solidFill>
                <a:latin typeface="Bookman" pitchFamily="18" charset="0"/>
              </a:defRPr>
            </a:lvl4pPr>
            <a:lvl5pPr>
              <a:defRPr sz="2133">
                <a:solidFill>
                  <a:schemeClr val="tx1">
                    <a:lumMod val="75000"/>
                    <a:lumOff val="25000"/>
                  </a:schemeClr>
                </a:solidFill>
                <a:latin typeface="Bookman" pitchFamily="18"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noAutofit/>
          </a:bodyPr>
          <a:lstStyle>
            <a:lvl1pPr marL="0" indent="0">
              <a:buNone/>
              <a:defRPr sz="2400" b="0">
                <a:solidFill>
                  <a:schemeClr val="tx1">
                    <a:lumMod val="75000"/>
                    <a:lumOff val="25000"/>
                  </a:schemeClr>
                </a:solidFill>
                <a:latin typeface="Arial Black"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solidFill>
                  <a:schemeClr val="tx1">
                    <a:lumMod val="75000"/>
                    <a:lumOff val="25000"/>
                  </a:schemeClr>
                </a:solidFill>
                <a:latin typeface="Bookman" pitchFamily="18" charset="0"/>
              </a:defRPr>
            </a:lvl1pPr>
            <a:lvl2pPr>
              <a:defRPr sz="2667">
                <a:solidFill>
                  <a:schemeClr val="tx1">
                    <a:lumMod val="75000"/>
                    <a:lumOff val="25000"/>
                  </a:schemeClr>
                </a:solidFill>
                <a:latin typeface="Bookman" pitchFamily="18" charset="0"/>
              </a:defRPr>
            </a:lvl2pPr>
            <a:lvl3pPr>
              <a:defRPr sz="2400">
                <a:solidFill>
                  <a:schemeClr val="tx1">
                    <a:lumMod val="75000"/>
                    <a:lumOff val="25000"/>
                  </a:schemeClr>
                </a:solidFill>
                <a:latin typeface="Bookman" pitchFamily="18" charset="0"/>
              </a:defRPr>
            </a:lvl3pPr>
            <a:lvl4pPr>
              <a:defRPr sz="2133">
                <a:solidFill>
                  <a:schemeClr val="tx1">
                    <a:lumMod val="75000"/>
                    <a:lumOff val="25000"/>
                  </a:schemeClr>
                </a:solidFill>
                <a:latin typeface="Bookman" pitchFamily="18" charset="0"/>
              </a:defRPr>
            </a:lvl4pPr>
            <a:lvl5pPr>
              <a:defRPr sz="2133">
                <a:solidFill>
                  <a:schemeClr val="tx1">
                    <a:lumMod val="75000"/>
                    <a:lumOff val="25000"/>
                  </a:schemeClr>
                </a:solidFill>
                <a:latin typeface="Bookman" pitchFamily="18"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2829759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a:reflection blurRad="6350" stA="52000" endA="300" endPos="35000" dir="5400000" sy="-100000" algn="bl" rotWithShape="0"/>
          </a:effectLst>
        </p:spPr>
        <p:txBody>
          <a:bodyPr>
            <a:normAutofit/>
          </a:bodyPr>
          <a:lstStyle>
            <a:lvl1pPr>
              <a:defRPr sz="3733">
                <a:solidFill>
                  <a:schemeClr val="tx1"/>
                </a:solidFill>
                <a:latin typeface="Arial Black" pitchFamily="34" charset="0"/>
              </a:defRPr>
            </a:lvl1p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1075767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2284077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a:effectLst/>
        </p:spPr>
        <p:txBody>
          <a:bodyPr anchor="b"/>
          <a:lstStyle>
            <a:lvl1pPr algn="l">
              <a:defRPr sz="2667" b="1">
                <a:latin typeface="Arial Black" pitchFamily="34" charset="0"/>
              </a:defRPr>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solidFill>
                  <a:schemeClr val="tx1">
                    <a:lumMod val="75000"/>
                    <a:lumOff val="25000"/>
                  </a:schemeClr>
                </a:solidFill>
                <a:latin typeface="Bookman" pitchFamily="18" charset="0"/>
              </a:defRPr>
            </a:lvl1pPr>
            <a:lvl2pPr>
              <a:defRPr sz="3733">
                <a:solidFill>
                  <a:schemeClr val="tx1">
                    <a:lumMod val="75000"/>
                    <a:lumOff val="25000"/>
                  </a:schemeClr>
                </a:solidFill>
                <a:latin typeface="Bookman" pitchFamily="18" charset="0"/>
              </a:defRPr>
            </a:lvl2pPr>
            <a:lvl3pPr>
              <a:defRPr sz="3200">
                <a:solidFill>
                  <a:schemeClr val="tx1">
                    <a:lumMod val="75000"/>
                    <a:lumOff val="25000"/>
                  </a:schemeClr>
                </a:solidFill>
                <a:latin typeface="Bookman" pitchFamily="18" charset="0"/>
              </a:defRPr>
            </a:lvl3pPr>
            <a:lvl4pPr>
              <a:defRPr sz="2667">
                <a:solidFill>
                  <a:schemeClr val="tx1">
                    <a:lumMod val="75000"/>
                    <a:lumOff val="25000"/>
                  </a:schemeClr>
                </a:solidFill>
                <a:latin typeface="Bookman" pitchFamily="18" charset="0"/>
              </a:defRPr>
            </a:lvl4pPr>
            <a:lvl5pPr>
              <a:defRPr sz="2667">
                <a:solidFill>
                  <a:schemeClr val="tx1">
                    <a:lumMod val="75000"/>
                    <a:lumOff val="25000"/>
                  </a:schemeClr>
                </a:solidFill>
                <a:latin typeface="Bookman" pitchFamily="18" charset="0"/>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solidFill>
                  <a:schemeClr val="tx1">
                    <a:lumMod val="75000"/>
                    <a:lumOff val="25000"/>
                  </a:schemeClr>
                </a:solidFill>
                <a:latin typeface="Bookman" pitchFamily="18"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393079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atin typeface="Arial Black"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solidFill>
                  <a:schemeClr val="tx1">
                    <a:lumMod val="75000"/>
                    <a:lumOff val="25000"/>
                  </a:schemeClr>
                </a:solidFill>
                <a:latin typeface="Bookman" pitchFamily="18"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439941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effectLst>
            <a:reflection blurRad="6350" stA="52000" endA="300" endPos="35000" dir="5400000" sy="-100000" algn="bl" rotWithShape="0"/>
          </a:effectLst>
        </p:spPr>
        <p:txBody>
          <a:bodyPr>
            <a:normAutofit/>
          </a:bodyPr>
          <a:lstStyle>
            <a:lvl1pPr>
              <a:defRPr sz="3733">
                <a:latin typeface="Arial Black"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latin typeface="Bookman" pitchFamily="18" charset="0"/>
              </a:defRPr>
            </a:lvl1pPr>
            <a:lvl2pPr>
              <a:defRPr>
                <a:solidFill>
                  <a:schemeClr val="tx1">
                    <a:lumMod val="75000"/>
                    <a:lumOff val="25000"/>
                  </a:schemeClr>
                </a:solidFill>
                <a:latin typeface="Bookman" pitchFamily="18" charset="0"/>
              </a:defRPr>
            </a:lvl2pPr>
            <a:lvl3pPr>
              <a:defRPr>
                <a:solidFill>
                  <a:schemeClr val="tx1">
                    <a:lumMod val="75000"/>
                    <a:lumOff val="25000"/>
                  </a:schemeClr>
                </a:solidFill>
                <a:latin typeface="Bookman" pitchFamily="18" charset="0"/>
              </a:defRPr>
            </a:lvl3pPr>
            <a:lvl4pPr>
              <a:defRPr>
                <a:solidFill>
                  <a:schemeClr val="tx1">
                    <a:lumMod val="75000"/>
                    <a:lumOff val="25000"/>
                  </a:schemeClr>
                </a:solidFill>
                <a:latin typeface="Bookman" pitchFamily="18" charset="0"/>
              </a:defRPr>
            </a:lvl4pPr>
            <a:lvl5pPr>
              <a:defRPr>
                <a:solidFill>
                  <a:schemeClr val="tx1">
                    <a:lumMod val="75000"/>
                    <a:lumOff val="25000"/>
                  </a:schemeClr>
                </a:solidFill>
                <a:latin typeface="Book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386870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24179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effectLst>
            <a:reflection blurRad="6350" stA="52000" endA="300" endPos="35000" dir="5400000" sy="-100000" algn="bl" rotWithShape="0"/>
          </a:effectLst>
        </p:spPr>
        <p:txBody>
          <a:bodyPr vert="eaVert">
            <a:normAutofit/>
          </a:bodyPr>
          <a:lstStyle>
            <a:lvl1pPr>
              <a:defRPr sz="3733">
                <a:latin typeface="Arial Black"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lvl1pPr>
              <a:defRPr>
                <a:solidFill>
                  <a:schemeClr val="tx1">
                    <a:lumMod val="75000"/>
                    <a:lumOff val="25000"/>
                  </a:schemeClr>
                </a:solidFill>
                <a:latin typeface="Bookman" pitchFamily="18" charset="0"/>
              </a:defRPr>
            </a:lvl1pPr>
            <a:lvl2pPr>
              <a:defRPr>
                <a:solidFill>
                  <a:schemeClr val="tx1">
                    <a:lumMod val="75000"/>
                    <a:lumOff val="25000"/>
                  </a:schemeClr>
                </a:solidFill>
                <a:latin typeface="Bookman" pitchFamily="18" charset="0"/>
              </a:defRPr>
            </a:lvl2pPr>
            <a:lvl3pPr>
              <a:defRPr>
                <a:solidFill>
                  <a:schemeClr val="tx1">
                    <a:lumMod val="75000"/>
                    <a:lumOff val="25000"/>
                  </a:schemeClr>
                </a:solidFill>
                <a:latin typeface="Bookman" pitchFamily="18" charset="0"/>
              </a:defRPr>
            </a:lvl3pPr>
            <a:lvl4pPr>
              <a:defRPr>
                <a:solidFill>
                  <a:schemeClr val="tx1">
                    <a:lumMod val="75000"/>
                    <a:lumOff val="25000"/>
                  </a:schemeClr>
                </a:solidFill>
                <a:latin typeface="Bookman" pitchFamily="18" charset="0"/>
              </a:defRPr>
            </a:lvl4pPr>
            <a:lvl5pPr>
              <a:defRPr>
                <a:solidFill>
                  <a:schemeClr val="tx1">
                    <a:lumMod val="75000"/>
                    <a:lumOff val="25000"/>
                  </a:schemeClr>
                </a:solidFill>
                <a:latin typeface="Book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92A67B-7C46-4BCC-8E6C-72B4C4F4CCD9}" type="slidenum">
              <a:rPr lang="en-US" smtClean="0"/>
              <a:pPr/>
              <a:t>‹#›</a:t>
            </a:fld>
            <a:endParaRPr lang="en-US"/>
          </a:p>
        </p:txBody>
      </p:sp>
    </p:spTree>
    <p:extLst>
      <p:ext uri="{BB962C8B-B14F-4D97-AF65-F5344CB8AC3E}">
        <p14:creationId xmlns:p14="http://schemas.microsoft.com/office/powerpoint/2010/main" val="3812995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556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92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8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286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56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1962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4710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504709"/>
            <a:ext cx="12192000" cy="353291"/>
          </a:xfrm>
          <a:prstGeom prst="rect">
            <a:avLst/>
          </a:prstGeom>
          <a:solidFill>
            <a:srgbClr val="B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latin typeface="+mn-lt"/>
                <a:cs typeface="Mukta Regular" panose="020B0000000000000000" pitchFamily="34" charset="77"/>
              </a:rPr>
              <a:t>Scientific Computing and Imaging (SCI) Institute			      One-U Responsible AI Initiative</a:t>
            </a:r>
          </a:p>
        </p:txBody>
      </p:sp>
      <p:pic>
        <p:nvPicPr>
          <p:cNvPr id="12" name="Picture 11"/>
          <p:cNvPicPr>
            <a:picLocks noChangeAspect="1"/>
          </p:cNvPicPr>
          <p:nvPr userDrawn="1"/>
        </p:nvPicPr>
        <p:blipFill rotWithShape="1">
          <a:blip r:embed="rId21" cstate="print">
            <a:extLst>
              <a:ext uri="{28A0092B-C50C-407E-A947-70E740481C1C}">
                <a14:useLocalDpi xmlns:a14="http://schemas.microsoft.com/office/drawing/2010/main" val="0"/>
              </a:ext>
            </a:extLst>
          </a:blip>
          <a:srcRect b="24997"/>
          <a:stretch/>
        </p:blipFill>
        <p:spPr>
          <a:xfrm>
            <a:off x="1010876" y="6084245"/>
            <a:ext cx="1012316" cy="390647"/>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8">
            <a:extLst>
              <a:ext uri="{FF2B5EF4-FFF2-40B4-BE49-F238E27FC236}">
                <a16:creationId xmlns:a16="http://schemas.microsoft.com/office/drawing/2014/main" id="{721E333A-EFBC-2C4D-9A47-4357CBC47202}"/>
              </a:ext>
            </a:extLst>
          </p:cNvPr>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143731" y="6176963"/>
            <a:ext cx="1012316" cy="25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23"/>
          <a:stretch>
            <a:fillRect/>
          </a:stretch>
        </p:blipFill>
        <p:spPr>
          <a:xfrm>
            <a:off x="203522" y="6052257"/>
            <a:ext cx="686815" cy="686815"/>
          </a:xfrm>
          <a:prstGeom prst="ellipse">
            <a:avLst/>
          </a:prstGeom>
          <a:ln w="28575">
            <a:solidFill>
              <a:schemeClr val="bg1"/>
            </a:solidFill>
          </a:ln>
        </p:spPr>
      </p:pic>
      <p:pic>
        <p:nvPicPr>
          <p:cNvPr id="15" name="Picture 14" descr="A logo with a human head and a hand&#10;&#10;Description automatically generated">
            <a:extLst>
              <a:ext uri="{FF2B5EF4-FFF2-40B4-BE49-F238E27FC236}">
                <a16:creationId xmlns:a16="http://schemas.microsoft.com/office/drawing/2014/main" id="{826A1F2B-E61A-D48A-4C2D-0DF51C9C3513}"/>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02182" y="6052257"/>
            <a:ext cx="685800" cy="685800"/>
          </a:xfrm>
          <a:prstGeom prst="rect">
            <a:avLst/>
          </a:prstGeom>
          <a:ln w="28575">
            <a:noFill/>
          </a:ln>
        </p:spPr>
      </p:pic>
    </p:spTree>
    <p:extLst>
      <p:ext uri="{BB962C8B-B14F-4D97-AF65-F5344CB8AC3E}">
        <p14:creationId xmlns:p14="http://schemas.microsoft.com/office/powerpoint/2010/main" val="72918805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01" r:id="rId12"/>
    <p:sldLayoutId id="2147483920" r:id="rId13"/>
    <p:sldLayoutId id="2147483930" r:id="rId14"/>
    <p:sldLayoutId id="2147483931" r:id="rId15"/>
    <p:sldLayoutId id="2147483934" r:id="rId16"/>
    <p:sldLayoutId id="2147483944" r:id="rId17"/>
    <p:sldLayoutId id="2147483945" r:id="rId18"/>
    <p:sldLayoutId id="214748396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a:effectLst>
            <a:reflection blurRad="6350" stA="52000" endA="300" endPos="35000" dir="5400000" sy="-100000" algn="bl" rotWithShape="0"/>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192A67B-7C46-4BCC-8E6C-72B4C4F4CCD9}" type="slidenum">
              <a:rPr lang="en-US" smtClean="0"/>
              <a:pPr/>
              <a:t>‹#›</a:t>
            </a:fld>
            <a:endParaRPr lang="en-US"/>
          </a:p>
        </p:txBody>
      </p:sp>
      <p:pic>
        <p:nvPicPr>
          <p:cNvPr id="7" name="Picture 6">
            <a:extLst>
              <a:ext uri="{FF2B5EF4-FFF2-40B4-BE49-F238E27FC236}">
                <a16:creationId xmlns:a16="http://schemas.microsoft.com/office/drawing/2014/main" id="{2924AE9B-5DB1-125A-B453-8533B5404B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6170918"/>
            <a:ext cx="12192001" cy="689692"/>
          </a:xfrm>
          <a:prstGeom prst="rect">
            <a:avLst/>
          </a:prstGeom>
        </p:spPr>
      </p:pic>
    </p:spTree>
    <p:extLst>
      <p:ext uri="{BB962C8B-B14F-4D97-AF65-F5344CB8AC3E}">
        <p14:creationId xmlns:p14="http://schemas.microsoft.com/office/powerpoint/2010/main" val="1327329240"/>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hdr="0" ftr="0" dt="0"/>
  <p:txStyles>
    <p:titleStyle>
      <a:lvl1pPr algn="ctr" defTabSz="1219170" rtl="0" eaLnBrk="1" latinLnBrk="0" hangingPunct="1">
        <a:spcBef>
          <a:spcPct val="0"/>
        </a:spcBef>
        <a:buNone/>
        <a:defRPr sz="3733" kern="1200">
          <a:solidFill>
            <a:schemeClr val="tx1"/>
          </a:solidFill>
          <a:latin typeface="Arial Black" pitchFamily="34" charset="0"/>
          <a:ea typeface="+mj-ea"/>
          <a:cs typeface="+mj-cs"/>
        </a:defRPr>
      </a:lvl1pPr>
    </p:titleStyle>
    <p:bodyStyle>
      <a:lvl1pPr marL="457189" indent="-457189" algn="l" defTabSz="1219170" rtl="0" eaLnBrk="1" latinLnBrk="0" hangingPunct="1">
        <a:spcBef>
          <a:spcPct val="20000"/>
        </a:spcBef>
        <a:buFont typeface="Arial" pitchFamily="34" charset="0"/>
        <a:buChar char="•"/>
        <a:defRPr sz="2667" kern="1200">
          <a:solidFill>
            <a:schemeClr val="tx1">
              <a:lumMod val="75000"/>
              <a:lumOff val="25000"/>
            </a:schemeClr>
          </a:solidFill>
          <a:latin typeface="Bookman" pitchFamily="18" charset="0"/>
          <a:ea typeface="+mn-ea"/>
          <a:cs typeface="+mn-cs"/>
        </a:defRPr>
      </a:lvl1pPr>
      <a:lvl2pPr marL="990575" indent="-380990" algn="l" defTabSz="1219170" rtl="0" eaLnBrk="1" latinLnBrk="0" hangingPunct="1">
        <a:spcBef>
          <a:spcPct val="20000"/>
        </a:spcBef>
        <a:buFont typeface="Arial" pitchFamily="34" charset="0"/>
        <a:buChar char="–"/>
        <a:defRPr sz="2400" kern="1200">
          <a:solidFill>
            <a:schemeClr val="tx1">
              <a:lumMod val="75000"/>
              <a:lumOff val="25000"/>
            </a:schemeClr>
          </a:solidFill>
          <a:latin typeface="Bookman" pitchFamily="18" charset="0"/>
          <a:ea typeface="+mn-ea"/>
          <a:cs typeface="+mn-cs"/>
        </a:defRPr>
      </a:lvl2pPr>
      <a:lvl3pPr marL="1523962" indent="-304792" algn="l" defTabSz="1219170" rtl="0" eaLnBrk="1" latinLnBrk="0" hangingPunct="1">
        <a:spcBef>
          <a:spcPct val="20000"/>
        </a:spcBef>
        <a:buFont typeface="Arial" pitchFamily="34" charset="0"/>
        <a:buChar char="•"/>
        <a:defRPr sz="2133" kern="1200">
          <a:solidFill>
            <a:schemeClr val="tx1">
              <a:lumMod val="75000"/>
              <a:lumOff val="25000"/>
            </a:schemeClr>
          </a:solidFill>
          <a:latin typeface="Bookman" pitchFamily="18" charset="0"/>
          <a:ea typeface="+mn-ea"/>
          <a:cs typeface="+mn-cs"/>
        </a:defRPr>
      </a:lvl3pPr>
      <a:lvl4pPr marL="2133547" indent="-304792" algn="l" defTabSz="1219170" rtl="0" eaLnBrk="1" latinLnBrk="0" hangingPunct="1">
        <a:spcBef>
          <a:spcPct val="20000"/>
        </a:spcBef>
        <a:buFont typeface="Arial" pitchFamily="34" charset="0"/>
        <a:buChar char="–"/>
        <a:defRPr sz="1867" kern="1200">
          <a:solidFill>
            <a:schemeClr val="tx1">
              <a:lumMod val="75000"/>
              <a:lumOff val="25000"/>
            </a:schemeClr>
          </a:solidFill>
          <a:latin typeface="Bookman" pitchFamily="18" charset="0"/>
          <a:ea typeface="+mn-ea"/>
          <a:cs typeface="+mn-cs"/>
        </a:defRPr>
      </a:lvl4pPr>
      <a:lvl5pPr marL="2743131" indent="-304792" algn="l" defTabSz="1219170" rtl="0" eaLnBrk="1" latinLnBrk="0" hangingPunct="1">
        <a:spcBef>
          <a:spcPct val="20000"/>
        </a:spcBef>
        <a:buFont typeface="Arial" pitchFamily="34" charset="0"/>
        <a:buChar char="»"/>
        <a:defRPr sz="1867" kern="1200">
          <a:solidFill>
            <a:schemeClr val="tx1">
              <a:lumMod val="75000"/>
              <a:lumOff val="25000"/>
            </a:schemeClr>
          </a:solidFill>
          <a:latin typeface="Bookman" pitchFamily="18"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177/1094342017710706"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49.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66.png"/><Relationship Id="rId5" Type="http://schemas.openxmlformats.org/officeDocument/2006/relationships/diagramQuickStyle" Target="../diagrams/quickStyle2.xml"/><Relationship Id="rId15" Type="http://schemas.openxmlformats.org/officeDocument/2006/relationships/image" Target="../media/image70.jpeg"/><Relationship Id="rId10" Type="http://schemas.openxmlformats.org/officeDocument/2006/relationships/image" Target="../media/image65.png"/><Relationship Id="rId4" Type="http://schemas.openxmlformats.org/officeDocument/2006/relationships/diagramLayout" Target="../diagrams/layout2.xml"/><Relationship Id="rId9" Type="http://schemas.openxmlformats.org/officeDocument/2006/relationships/image" Target="../media/image64.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2.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image" Target="../media/image73.png"/><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notesSlide" Target="../notesSlides/notesSlide21.xml"/><Relationship Id="rId16" Type="http://schemas.microsoft.com/office/2007/relationships/diagramDrawing" Target="../diagrams/drawing4.xml"/><Relationship Id="rId1" Type="http://schemas.openxmlformats.org/officeDocument/2006/relationships/slideLayout" Target="../slideLayouts/slideLayout6.xml"/><Relationship Id="rId6" Type="http://schemas.openxmlformats.org/officeDocument/2006/relationships/image" Target="../media/image76.png"/><Relationship Id="rId11" Type="http://schemas.microsoft.com/office/2007/relationships/diagramDrawing" Target="../diagrams/drawing3.xml"/><Relationship Id="rId5" Type="http://schemas.openxmlformats.org/officeDocument/2006/relationships/image" Target="../media/image75.png"/><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image" Target="../media/image74.png"/><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g"/><Relationship Id="rId4" Type="http://schemas.openxmlformats.org/officeDocument/2006/relationships/image" Target="../media/image78.jpeg"/><Relationship Id="rId9"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6.emf"/><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nationalacademies.org/our-work/foun_dational-research-gaps-and-future-directions-for-digital-twins" TargetMode="Externa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0CAD5-984A-382C-7B9F-10DC2967623C}"/>
              </a:ext>
            </a:extLst>
          </p:cNvPr>
          <p:cNvSpPr>
            <a:spLocks noGrp="1"/>
          </p:cNvSpPr>
          <p:nvPr>
            <p:ph type="ctrTitle"/>
          </p:nvPr>
        </p:nvSpPr>
        <p:spPr>
          <a:xfrm>
            <a:off x="1" y="24717"/>
            <a:ext cx="12192000" cy="2257697"/>
          </a:xfrm>
        </p:spPr>
        <p:txBody>
          <a:bodyPr anchor="ctr">
            <a:normAutofit/>
          </a:bodyPr>
          <a:lstStyle/>
          <a:p>
            <a:r>
              <a:rPr lang="en-US" sz="4800" b="1" dirty="0">
                <a:solidFill>
                  <a:schemeClr val="bg1"/>
                </a:solidFill>
                <a:latin typeface="Arial Black" panose="020B0604020202020204" pitchFamily="34" charset="0"/>
                <a:cs typeface="Arial Black" panose="020B0604020202020204" pitchFamily="34" charset="0"/>
              </a:rPr>
              <a:t>From the Edge to HPC – Harnessing the Computing Continuum for Science</a:t>
            </a:r>
          </a:p>
        </p:txBody>
      </p:sp>
      <p:sp>
        <p:nvSpPr>
          <p:cNvPr id="3" name="Subtitle 2">
            <a:extLst>
              <a:ext uri="{FF2B5EF4-FFF2-40B4-BE49-F238E27FC236}">
                <a16:creationId xmlns:a16="http://schemas.microsoft.com/office/drawing/2014/main" id="{D32693A7-E73B-CAAF-D12F-2E33B064222E}"/>
              </a:ext>
            </a:extLst>
          </p:cNvPr>
          <p:cNvSpPr>
            <a:spLocks noGrp="1"/>
          </p:cNvSpPr>
          <p:nvPr>
            <p:ph type="subTitle" idx="1"/>
          </p:nvPr>
        </p:nvSpPr>
        <p:spPr>
          <a:xfrm>
            <a:off x="1252332" y="2311534"/>
            <a:ext cx="9687339" cy="1867090"/>
          </a:xfrm>
        </p:spPr>
        <p:txBody>
          <a:bodyPr>
            <a:normAutofit/>
          </a:bodyPr>
          <a:lstStyle/>
          <a:p>
            <a:pPr marL="0" marR="0" lvl="0" indent="0" defTabSz="914400" rtl="0" eaLnBrk="0" fontAlgn="base" latinLnBrk="0" hangingPunct="0">
              <a:lnSpc>
                <a:spcPct val="110000"/>
              </a:lnSpc>
              <a:spcBef>
                <a:spcPts val="0"/>
              </a:spcBef>
              <a:buClrTx/>
              <a:buSzTx/>
              <a:buFontTx/>
              <a:buNone/>
              <a:tabLst/>
              <a:defRPr/>
            </a:pPr>
            <a:r>
              <a:rPr kumimoji="0" lang="en-US" sz="3200" b="1" i="0" u="none" strike="noStrike" kern="0" cap="none" spc="0" normalizeH="0" baseline="0" noProof="0" dirty="0">
                <a:ln>
                  <a:noFill/>
                </a:ln>
                <a:solidFill>
                  <a:prstClr val="white"/>
                </a:solidFill>
                <a:effectLst/>
                <a:uLnTx/>
                <a:uFillTx/>
                <a:latin typeface="Arial" panose="020B0604020202020204"/>
                <a:ea typeface="Gill Sans" charset="0"/>
                <a:cs typeface="Gill Sans" charset="0"/>
              </a:rPr>
              <a:t>Manish Parashar</a:t>
            </a:r>
          </a:p>
          <a:p>
            <a:pPr marL="0" marR="0" lvl="0" indent="0" defTabSz="914400" rtl="0" eaLnBrk="0" fontAlgn="base" latinLnBrk="0" hangingPunct="0">
              <a:lnSpc>
                <a:spcPct val="110000"/>
              </a:lnSpc>
              <a:spcBef>
                <a:spcPts val="0"/>
              </a:spcBef>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ヒラギノ角ゴ Pro W3" charset="0"/>
              </a:rPr>
              <a:t>Director, Scientific Computing &amp; Imaging (SCI) Institute </a:t>
            </a:r>
          </a:p>
          <a:p>
            <a:pPr marL="0" marR="0" lvl="0" indent="0" defTabSz="914400" rtl="0" eaLnBrk="0" fontAlgn="base" latinLnBrk="0" hangingPunct="0">
              <a:lnSpc>
                <a:spcPct val="110000"/>
              </a:lnSpc>
              <a:spcBef>
                <a:spcPts val="0"/>
              </a:spcBef>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ヒラギノ角ゴ Pro W3" charset="0"/>
              </a:rPr>
              <a:t>Chair in Computational Science and Engineering</a:t>
            </a:r>
          </a:p>
          <a:p>
            <a:pPr marL="0" indent="0">
              <a:lnSpc>
                <a:spcPct val="110000"/>
              </a:lnSpc>
              <a:spcBef>
                <a:spcPts val="0"/>
              </a:spcBef>
              <a:buNone/>
              <a:defRPr/>
            </a:pPr>
            <a:r>
              <a:rPr kumimoji="0" lang="en-US" sz="2000" b="0" i="0" u="none" strike="noStrike" kern="0" cap="none" spc="0" normalizeH="0" baseline="0" noProof="0" dirty="0">
                <a:ln>
                  <a:noFill/>
                </a:ln>
                <a:solidFill>
                  <a:prstClr val="white"/>
                </a:solidFill>
                <a:effectLst/>
                <a:uLnTx/>
                <a:uFillTx/>
                <a:latin typeface="Arial" panose="020B0604020202020204"/>
              </a:rPr>
              <a:t>Presidential Professor, </a:t>
            </a:r>
            <a:r>
              <a:rPr kumimoji="0" lang="en-US" sz="2000" b="0" i="0" u="none" strike="noStrike" kern="0" cap="none" spc="0" normalizeH="0" baseline="0" noProof="0" dirty="0" err="1">
                <a:ln>
                  <a:noFill/>
                </a:ln>
                <a:solidFill>
                  <a:prstClr val="white"/>
                </a:solidFill>
                <a:effectLst/>
                <a:uLnTx/>
                <a:uFillTx/>
                <a:latin typeface="Arial" panose="020B0604020202020204"/>
              </a:rPr>
              <a:t>Kahlert</a:t>
            </a:r>
            <a:r>
              <a:rPr kumimoji="0" lang="en-US" sz="2000" b="0" i="0" u="none" strike="noStrike" kern="0" cap="none" spc="0" normalizeH="0" baseline="0" noProof="0" dirty="0">
                <a:ln>
                  <a:noFill/>
                </a:ln>
                <a:solidFill>
                  <a:prstClr val="white"/>
                </a:solidFill>
                <a:effectLst/>
                <a:uLnTx/>
                <a:uFillTx/>
                <a:latin typeface="Arial" panose="020B0604020202020204"/>
              </a:rPr>
              <a:t> School of Computing</a:t>
            </a:r>
            <a:r>
              <a:rPr lang="en-US" sz="2000" kern="0" dirty="0">
                <a:solidFill>
                  <a:prstClr val="white"/>
                </a:solidFill>
                <a:latin typeface="Arial" panose="020B0604020202020204"/>
              </a:rPr>
              <a:t> </a:t>
            </a:r>
            <a:endParaRPr lang="en-US" sz="2000" b="0" i="0" u="none" strike="noStrike" kern="0" cap="none" spc="0" normalizeH="0" baseline="0" noProof="0" dirty="0">
              <a:ln>
                <a:noFill/>
              </a:ln>
              <a:solidFill>
                <a:prstClr val="white"/>
              </a:solidFill>
              <a:effectLst/>
              <a:uLnTx/>
              <a:uFillTx/>
              <a:latin typeface="Arial" panose="020B0604020202020204"/>
              <a:ea typeface="ヒラギノ角ゴ Pro W3" charset="0"/>
            </a:endParaRPr>
          </a:p>
        </p:txBody>
      </p:sp>
      <p:sp>
        <p:nvSpPr>
          <p:cNvPr id="5" name="TextBox 4">
            <a:extLst>
              <a:ext uri="{FF2B5EF4-FFF2-40B4-BE49-F238E27FC236}">
                <a16:creationId xmlns:a16="http://schemas.microsoft.com/office/drawing/2014/main" id="{8AC1D90F-8060-53D7-7F82-0B6D8540E1CF}"/>
              </a:ext>
            </a:extLst>
          </p:cNvPr>
          <p:cNvSpPr txBox="1"/>
          <p:nvPr/>
        </p:nvSpPr>
        <p:spPr>
          <a:xfrm>
            <a:off x="3220278" y="5512007"/>
            <a:ext cx="8971722" cy="1015663"/>
          </a:xfrm>
          <a:prstGeom prst="rect">
            <a:avLst/>
          </a:prstGeom>
          <a:noFill/>
        </p:spPr>
        <p:txBody>
          <a:bodyPr wrap="square">
            <a:spAutoFit/>
          </a:bodyPr>
          <a:lstStyle/>
          <a:p>
            <a:pPr algn="r" defTabSz="914377"/>
            <a:r>
              <a:rPr lang="en-US" sz="2000" b="1" dirty="0">
                <a:solidFill>
                  <a:srgbClr val="151230"/>
                </a:solidFill>
                <a:latin typeface="Arial" panose="020B0604020202020204"/>
              </a:rPr>
              <a:t>PPAM 2024</a:t>
            </a:r>
          </a:p>
          <a:p>
            <a:pPr algn="r" defTabSz="914377"/>
            <a:r>
              <a:rPr lang="en-US" sz="2000" b="1" dirty="0">
                <a:solidFill>
                  <a:srgbClr val="151230"/>
                </a:solidFill>
                <a:latin typeface="Arial" panose="020B0604020202020204"/>
              </a:rPr>
              <a:t>Ostrava, Czech Republic</a:t>
            </a:r>
          </a:p>
          <a:p>
            <a:pPr algn="r" defTabSz="914377"/>
            <a:r>
              <a:rPr lang="en-US" sz="2000" dirty="0">
                <a:solidFill>
                  <a:srgbClr val="151230"/>
                </a:solidFill>
                <a:latin typeface="Arial" panose="020B0604020202020204"/>
              </a:rPr>
              <a:t>September 11, 2024</a:t>
            </a:r>
          </a:p>
        </p:txBody>
      </p:sp>
    </p:spTree>
    <p:extLst>
      <p:ext uri="{BB962C8B-B14F-4D97-AF65-F5344CB8AC3E}">
        <p14:creationId xmlns:p14="http://schemas.microsoft.com/office/powerpoint/2010/main" val="372348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5F517-BAA3-587B-0DB0-6930FB1BC4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2DE2A9-CA2A-9870-6DA9-123408FD5378}"/>
              </a:ext>
            </a:extLst>
          </p:cNvPr>
          <p:cNvSpPr>
            <a:spLocks noGrp="1"/>
          </p:cNvSpPr>
          <p:nvPr>
            <p:ph type="title"/>
          </p:nvPr>
        </p:nvSpPr>
        <p:spPr>
          <a:xfrm>
            <a:off x="609600" y="77021"/>
            <a:ext cx="10058400" cy="1005829"/>
          </a:xfrm>
        </p:spPr>
        <p:txBody>
          <a:bodyPr>
            <a:normAutofit fontScale="90000"/>
          </a:bodyPr>
          <a:lstStyle/>
          <a:p>
            <a:r>
              <a:rPr lang="en-US" b="1" dirty="0"/>
              <a:t>Implementing such urgent workflows can be hard: </a:t>
            </a:r>
            <a:r>
              <a:rPr lang="en-US" dirty="0"/>
              <a:t>Technical challenges include</a:t>
            </a:r>
          </a:p>
        </p:txBody>
      </p:sp>
      <p:sp>
        <p:nvSpPr>
          <p:cNvPr id="4" name="Content Placeholder 3">
            <a:extLst>
              <a:ext uri="{FF2B5EF4-FFF2-40B4-BE49-F238E27FC236}">
                <a16:creationId xmlns:a16="http://schemas.microsoft.com/office/drawing/2014/main" id="{869BA5D0-4367-F3ED-E90D-363216911F00}"/>
              </a:ext>
            </a:extLst>
          </p:cNvPr>
          <p:cNvSpPr>
            <a:spLocks noGrp="1"/>
          </p:cNvSpPr>
          <p:nvPr>
            <p:ph idx="1"/>
          </p:nvPr>
        </p:nvSpPr>
        <p:spPr>
          <a:xfrm>
            <a:off x="704681" y="1117601"/>
            <a:ext cx="9558295" cy="4975450"/>
          </a:xfrm>
        </p:spPr>
        <p:txBody>
          <a:bodyPr>
            <a:normAutofit fontScale="92500" lnSpcReduction="20000"/>
          </a:bodyPr>
          <a:lstStyle/>
          <a:p>
            <a:pPr>
              <a:lnSpc>
                <a:spcPct val="120000"/>
              </a:lnSpc>
            </a:pPr>
            <a:r>
              <a:rPr lang="en-US" sz="2600" dirty="0"/>
              <a:t>How to </a:t>
            </a:r>
            <a:r>
              <a:rPr lang="en-US" sz="2600" b="1" dirty="0"/>
              <a:t>drive</a:t>
            </a:r>
            <a:r>
              <a:rPr lang="en-US" sz="2600" dirty="0"/>
              <a:t> computation through data?</a:t>
            </a:r>
          </a:p>
          <a:p>
            <a:pPr lvl="2">
              <a:lnSpc>
                <a:spcPct val="120000"/>
              </a:lnSpc>
            </a:pPr>
            <a:r>
              <a:rPr lang="en-US" sz="2133" dirty="0"/>
              <a:t>R-Pulsar programming system of data-driven workflows (</a:t>
            </a:r>
            <a:r>
              <a:rPr lang="en-US" sz="2133" dirty="0" err="1"/>
              <a:t>doi</a:t>
            </a:r>
            <a:r>
              <a:rPr lang="en-US" sz="2133" dirty="0"/>
              <a:t>: 10.1109/UrgentHPC54802.2021.00007)</a:t>
            </a:r>
          </a:p>
          <a:p>
            <a:pPr>
              <a:lnSpc>
                <a:spcPct val="120000"/>
              </a:lnSpc>
            </a:pPr>
            <a:r>
              <a:rPr lang="en-US" sz="2600" dirty="0"/>
              <a:t>How to </a:t>
            </a:r>
            <a:r>
              <a:rPr lang="en-US" sz="2600" b="1" dirty="0"/>
              <a:t>discover</a:t>
            </a:r>
            <a:r>
              <a:rPr lang="en-US" sz="2600" dirty="0"/>
              <a:t> and aggregate resources based on current needs?</a:t>
            </a:r>
          </a:p>
          <a:p>
            <a:pPr lvl="2">
              <a:lnSpc>
                <a:spcPct val="120000"/>
              </a:lnSpc>
            </a:pPr>
            <a:r>
              <a:rPr lang="en-US" sz="2133" dirty="0"/>
              <a:t>Software defined system driven by constraints (doi:10.1177/1094342017710706)</a:t>
            </a:r>
          </a:p>
          <a:p>
            <a:pPr lvl="2">
              <a:lnSpc>
                <a:spcPct val="120000"/>
              </a:lnSpc>
            </a:pPr>
            <a:r>
              <a:rPr lang="en-US" sz="2133" dirty="0"/>
              <a:t>Science recommender systems for intelligent data discovery (</a:t>
            </a:r>
            <a:r>
              <a:rPr lang="en-US" sz="2133" dirty="0" err="1"/>
              <a:t>doi.org</a:t>
            </a:r>
            <a:r>
              <a:rPr lang="en-US" sz="2133" dirty="0"/>
              <a:t>/10.1109/MCSE.2022.3179408)</a:t>
            </a:r>
          </a:p>
          <a:p>
            <a:pPr>
              <a:lnSpc>
                <a:spcPct val="120000"/>
              </a:lnSpc>
            </a:pPr>
            <a:r>
              <a:rPr lang="en-US" sz="2600" dirty="0"/>
              <a:t>How do you </a:t>
            </a:r>
            <a:r>
              <a:rPr lang="en-US" sz="2600" b="1" dirty="0"/>
              <a:t>manage</a:t>
            </a:r>
            <a:r>
              <a:rPr lang="en-US" sz="2600" dirty="0"/>
              <a:t> execution (and QoS) in a dynamic environment?</a:t>
            </a:r>
          </a:p>
          <a:p>
            <a:pPr lvl="2">
              <a:lnSpc>
                <a:spcPct val="120000"/>
              </a:lnSpc>
            </a:pPr>
            <a:r>
              <a:rPr lang="en-US" sz="2133" dirty="0"/>
              <a:t>Autonomic runtime management (</a:t>
            </a:r>
            <a:r>
              <a:rPr lang="en-US" sz="2133" dirty="0" err="1"/>
              <a:t>doi.org</a:t>
            </a:r>
            <a:r>
              <a:rPr lang="en-US" sz="2133" dirty="0"/>
              <a:t>/10.1109/MIC.2020.3039551)</a:t>
            </a:r>
          </a:p>
          <a:p>
            <a:pPr lvl="2">
              <a:lnSpc>
                <a:spcPct val="120000"/>
              </a:lnSpc>
            </a:pPr>
            <a:r>
              <a:rPr lang="en-US" sz="2133" dirty="0"/>
              <a:t>Virtual data </a:t>
            </a:r>
            <a:r>
              <a:rPr lang="en-US" sz="2133" dirty="0" err="1"/>
              <a:t>collaboratory</a:t>
            </a:r>
            <a:r>
              <a:rPr lang="en-US" sz="2133" dirty="0"/>
              <a:t> (</a:t>
            </a:r>
            <a:r>
              <a:rPr lang="en-US" sz="2133" dirty="0" err="1"/>
              <a:t>doi</a:t>
            </a:r>
            <a:r>
              <a:rPr lang="en-US" sz="2133" dirty="0"/>
              <a:t>: 10.1109/MCSE.2019.2908850)</a:t>
            </a:r>
          </a:p>
        </p:txBody>
      </p:sp>
      <p:grpSp>
        <p:nvGrpSpPr>
          <p:cNvPr id="21" name="Group 20">
            <a:extLst>
              <a:ext uri="{FF2B5EF4-FFF2-40B4-BE49-F238E27FC236}">
                <a16:creationId xmlns:a16="http://schemas.microsoft.com/office/drawing/2014/main" id="{98B80D28-384E-FDE7-AB3F-059EC2A1D5C2}"/>
              </a:ext>
            </a:extLst>
          </p:cNvPr>
          <p:cNvGrpSpPr/>
          <p:nvPr/>
        </p:nvGrpSpPr>
        <p:grpSpPr>
          <a:xfrm>
            <a:off x="10174539" y="2921002"/>
            <a:ext cx="2008860" cy="1985834"/>
            <a:chOff x="7608776" y="2495550"/>
            <a:chExt cx="1506644" cy="1489376"/>
          </a:xfrm>
        </p:grpSpPr>
        <p:grpSp>
          <p:nvGrpSpPr>
            <p:cNvPr id="5" name="Group 4">
              <a:extLst>
                <a:ext uri="{FF2B5EF4-FFF2-40B4-BE49-F238E27FC236}">
                  <a16:creationId xmlns:a16="http://schemas.microsoft.com/office/drawing/2014/main" id="{B9D8CA6A-58BF-B6D6-03F0-E3B6449462CD}"/>
                </a:ext>
              </a:extLst>
            </p:cNvPr>
            <p:cNvGrpSpPr/>
            <p:nvPr/>
          </p:nvGrpSpPr>
          <p:grpSpPr>
            <a:xfrm>
              <a:off x="8192864" y="2495550"/>
              <a:ext cx="922556" cy="964172"/>
              <a:chOff x="8350244" y="159731"/>
              <a:chExt cx="810937" cy="852141"/>
            </a:xfrm>
          </p:grpSpPr>
          <p:pic>
            <p:nvPicPr>
              <p:cNvPr id="6" name="Picture 2" descr="moustafa abdelbaky from moustafa.us">
                <a:extLst>
                  <a:ext uri="{FF2B5EF4-FFF2-40B4-BE49-F238E27FC236}">
                    <a16:creationId xmlns:a16="http://schemas.microsoft.com/office/drawing/2014/main" id="{EA8C1F7C-9E69-01E0-FD55-C9BDC0D30B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2" r="13535"/>
              <a:stretch/>
            </p:blipFill>
            <p:spPr bwMode="auto">
              <a:xfrm>
                <a:off x="8475874" y="159731"/>
                <a:ext cx="575602" cy="683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C796FB-805A-D642-A7AE-F4260B759596}"/>
                  </a:ext>
                </a:extLst>
              </p:cNvPr>
              <p:cNvSpPr txBox="1"/>
              <p:nvPr/>
            </p:nvSpPr>
            <p:spPr>
              <a:xfrm>
                <a:off x="8350244" y="838463"/>
                <a:ext cx="810937" cy="173409"/>
              </a:xfrm>
              <a:prstGeom prst="rect">
                <a:avLst/>
              </a:prstGeom>
              <a:noFill/>
            </p:spPr>
            <p:txBody>
              <a:bodyPr wrap="square" rtlCol="0">
                <a:spAutoFit/>
              </a:bodyPr>
              <a:lstStyle/>
              <a:p>
                <a:pPr algn="ctr" defTabSz="1219140" fontAlgn="auto">
                  <a:spcBef>
                    <a:spcPts val="0"/>
                  </a:spcBef>
                  <a:spcAft>
                    <a:spcPts val="0"/>
                  </a:spcAft>
                </a:pPr>
                <a:r>
                  <a:rPr lang="en-US" sz="1100" dirty="0">
                    <a:solidFill>
                      <a:srgbClr val="000000"/>
                    </a:solidFill>
                    <a:latin typeface="Arial"/>
                    <a:cs typeface="+mn-cs"/>
                  </a:rPr>
                  <a:t>M. </a:t>
                </a:r>
                <a:r>
                  <a:rPr lang="en-US" sz="1100" dirty="0" err="1">
                    <a:solidFill>
                      <a:srgbClr val="000000"/>
                    </a:solidFill>
                    <a:latin typeface="Arial"/>
                    <a:cs typeface="+mn-cs"/>
                  </a:rPr>
                  <a:t>AbdelBaky</a:t>
                </a:r>
                <a:endParaRPr lang="en-US" sz="1100" dirty="0">
                  <a:solidFill>
                    <a:srgbClr val="000000"/>
                  </a:solidFill>
                  <a:latin typeface="Arial"/>
                  <a:cs typeface="+mn-cs"/>
                </a:endParaRPr>
              </a:p>
            </p:txBody>
          </p:sp>
        </p:grpSp>
        <p:grpSp>
          <p:nvGrpSpPr>
            <p:cNvPr id="8" name="Group 7">
              <a:extLst>
                <a:ext uri="{FF2B5EF4-FFF2-40B4-BE49-F238E27FC236}">
                  <a16:creationId xmlns:a16="http://schemas.microsoft.com/office/drawing/2014/main" id="{005C710B-0C58-5552-1E39-7B201F8DE8C6}"/>
                </a:ext>
              </a:extLst>
            </p:cNvPr>
            <p:cNvGrpSpPr/>
            <p:nvPr/>
          </p:nvGrpSpPr>
          <p:grpSpPr>
            <a:xfrm>
              <a:off x="7608776" y="2826192"/>
              <a:ext cx="679877" cy="1158734"/>
              <a:chOff x="8591354" y="94817"/>
              <a:chExt cx="679877" cy="1158734"/>
            </a:xfrm>
          </p:grpSpPr>
          <p:pic>
            <p:nvPicPr>
              <p:cNvPr id="9" name="Picture 2" descr="Team">
                <a:extLst>
                  <a:ext uri="{FF2B5EF4-FFF2-40B4-BE49-F238E27FC236}">
                    <a16:creationId xmlns:a16="http://schemas.microsoft.com/office/drawing/2014/main" id="{7D7470F4-53B6-3CB0-3B84-AD133CC3BB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02" t="33662" r="69164" b="47048"/>
              <a:stretch/>
            </p:blipFill>
            <p:spPr bwMode="auto">
              <a:xfrm>
                <a:off x="8602578" y="94817"/>
                <a:ext cx="646287" cy="9625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37426C5-5636-CE36-93C8-742185811682}"/>
                  </a:ext>
                </a:extLst>
              </p:cNvPr>
              <p:cNvSpPr txBox="1"/>
              <p:nvPr/>
            </p:nvSpPr>
            <p:spPr>
              <a:xfrm>
                <a:off x="8591354" y="1057343"/>
                <a:ext cx="679877" cy="196208"/>
              </a:xfrm>
              <a:prstGeom prst="rect">
                <a:avLst/>
              </a:prstGeom>
              <a:noFill/>
            </p:spPr>
            <p:txBody>
              <a:bodyPr wrap="square" rtlCol="0">
                <a:spAutoFit/>
              </a:bodyPr>
              <a:lstStyle/>
              <a:p>
                <a:pPr algn="ctr" defTabSz="1219140" fontAlgn="auto">
                  <a:spcBef>
                    <a:spcPts val="0"/>
                  </a:spcBef>
                  <a:spcAft>
                    <a:spcPts val="0"/>
                  </a:spcAft>
                </a:pPr>
                <a:r>
                  <a:rPr lang="en-US" sz="1100" dirty="0">
                    <a:solidFill>
                      <a:srgbClr val="000000"/>
                    </a:solidFill>
                    <a:latin typeface="Arial"/>
                    <a:cs typeface="+mn-cs"/>
                  </a:rPr>
                  <a:t>Y. Qin</a:t>
                </a:r>
              </a:p>
            </p:txBody>
          </p:sp>
        </p:grpSp>
      </p:grpSp>
      <p:grpSp>
        <p:nvGrpSpPr>
          <p:cNvPr id="31" name="Group 30">
            <a:extLst>
              <a:ext uri="{FF2B5EF4-FFF2-40B4-BE49-F238E27FC236}">
                <a16:creationId xmlns:a16="http://schemas.microsoft.com/office/drawing/2014/main" id="{5C7A792A-B173-B2A0-D7FA-765247B27452}"/>
              </a:ext>
            </a:extLst>
          </p:cNvPr>
          <p:cNvGrpSpPr/>
          <p:nvPr/>
        </p:nvGrpSpPr>
        <p:grpSpPr>
          <a:xfrm>
            <a:off x="10184801" y="4303213"/>
            <a:ext cx="1932923" cy="2435078"/>
            <a:chOff x="7594510" y="3255768"/>
            <a:chExt cx="1449694" cy="1826308"/>
          </a:xfrm>
        </p:grpSpPr>
        <p:grpSp>
          <p:nvGrpSpPr>
            <p:cNvPr id="30" name="Group 29">
              <a:extLst>
                <a:ext uri="{FF2B5EF4-FFF2-40B4-BE49-F238E27FC236}">
                  <a16:creationId xmlns:a16="http://schemas.microsoft.com/office/drawing/2014/main" id="{571AC1B3-D8CE-7840-AE21-B7E7D8EE2C18}"/>
                </a:ext>
              </a:extLst>
            </p:cNvPr>
            <p:cNvGrpSpPr/>
            <p:nvPr/>
          </p:nvGrpSpPr>
          <p:grpSpPr>
            <a:xfrm>
              <a:off x="7830909" y="4240060"/>
              <a:ext cx="1141901" cy="842016"/>
              <a:chOff x="7830909" y="4219408"/>
              <a:chExt cx="1141901" cy="842016"/>
            </a:xfrm>
          </p:grpSpPr>
          <p:pic>
            <p:nvPicPr>
              <p:cNvPr id="23" name="Picture 22">
                <a:extLst>
                  <a:ext uri="{FF2B5EF4-FFF2-40B4-BE49-F238E27FC236}">
                    <a16:creationId xmlns:a16="http://schemas.microsoft.com/office/drawing/2014/main" id="{67A8509E-600D-7561-B574-932CF24835E7}"/>
                  </a:ext>
                </a:extLst>
              </p:cNvPr>
              <p:cNvPicPr>
                <a:picLocks noChangeAspect="1"/>
              </p:cNvPicPr>
              <p:nvPr/>
            </p:nvPicPr>
            <p:blipFill rotWithShape="1">
              <a:blip r:embed="rId5">
                <a:extLst>
                  <a:ext uri="{28A0092B-C50C-407E-A947-70E740481C1C}">
                    <a14:useLocalDpi xmlns:a14="http://schemas.microsoft.com/office/drawing/2010/main" val="0"/>
                  </a:ext>
                </a:extLst>
              </a:blip>
              <a:srcRect l="28926" t="22423" b="20001"/>
              <a:stretch/>
            </p:blipFill>
            <p:spPr>
              <a:xfrm>
                <a:off x="8349169" y="4219408"/>
                <a:ext cx="623641" cy="842016"/>
              </a:xfrm>
              <a:prstGeom prst="rect">
                <a:avLst/>
              </a:prstGeom>
            </p:spPr>
          </p:pic>
          <p:sp>
            <p:nvSpPr>
              <p:cNvPr id="25" name="TextBox 24">
                <a:extLst>
                  <a:ext uri="{FF2B5EF4-FFF2-40B4-BE49-F238E27FC236}">
                    <a16:creationId xmlns:a16="http://schemas.microsoft.com/office/drawing/2014/main" id="{4E9E3FC9-81B4-EBB8-4EED-C5F854DCD58B}"/>
                  </a:ext>
                </a:extLst>
              </p:cNvPr>
              <p:cNvSpPr txBox="1"/>
              <p:nvPr/>
            </p:nvSpPr>
            <p:spPr>
              <a:xfrm>
                <a:off x="7830909" y="4839821"/>
                <a:ext cx="623641" cy="196207"/>
              </a:xfrm>
              <a:prstGeom prst="rect">
                <a:avLst/>
              </a:prstGeom>
              <a:noFill/>
            </p:spPr>
            <p:txBody>
              <a:bodyPr wrap="square" rtlCol="0">
                <a:spAutoFit/>
              </a:bodyPr>
              <a:lstStyle/>
              <a:p>
                <a:pPr defTabSz="1219110" fontAlgn="auto">
                  <a:spcBef>
                    <a:spcPts val="0"/>
                  </a:spcBef>
                  <a:spcAft>
                    <a:spcPts val="0"/>
                  </a:spcAft>
                </a:pPr>
                <a:r>
                  <a:rPr lang="en-US" sz="1100" dirty="0">
                    <a:solidFill>
                      <a:srgbClr val="000000"/>
                    </a:solidFill>
                    <a:latin typeface="Arial"/>
                    <a:cs typeface="+mn-cs"/>
                  </a:rPr>
                  <a:t>M. Adair</a:t>
                </a:r>
              </a:p>
            </p:txBody>
          </p:sp>
        </p:grpSp>
        <p:grpSp>
          <p:nvGrpSpPr>
            <p:cNvPr id="29" name="Group 28">
              <a:extLst>
                <a:ext uri="{FF2B5EF4-FFF2-40B4-BE49-F238E27FC236}">
                  <a16:creationId xmlns:a16="http://schemas.microsoft.com/office/drawing/2014/main" id="{E73F4B65-944C-6099-A8AD-9D6D65DDE761}"/>
                </a:ext>
              </a:extLst>
            </p:cNvPr>
            <p:cNvGrpSpPr/>
            <p:nvPr/>
          </p:nvGrpSpPr>
          <p:grpSpPr>
            <a:xfrm>
              <a:off x="8335788" y="3255768"/>
              <a:ext cx="708416" cy="957758"/>
              <a:chOff x="8335788" y="3217607"/>
              <a:chExt cx="708416" cy="957758"/>
            </a:xfrm>
          </p:grpSpPr>
          <p:pic>
            <p:nvPicPr>
              <p:cNvPr id="24" name="Picture 23">
                <a:extLst>
                  <a:ext uri="{FF2B5EF4-FFF2-40B4-BE49-F238E27FC236}">
                    <a16:creationId xmlns:a16="http://schemas.microsoft.com/office/drawing/2014/main" id="{99B6E87B-A05C-576C-91BE-2FD0A3083DCC}"/>
                  </a:ext>
                </a:extLst>
              </p:cNvPr>
              <p:cNvPicPr>
                <a:picLocks noChangeAspect="1"/>
              </p:cNvPicPr>
              <p:nvPr/>
            </p:nvPicPr>
            <p:blipFill rotWithShape="1">
              <a:blip r:embed="rId6">
                <a:extLst>
                  <a:ext uri="{28A0092B-C50C-407E-A947-70E740481C1C}">
                    <a14:useLocalDpi xmlns:a14="http://schemas.microsoft.com/office/drawing/2010/main" val="0"/>
                  </a:ext>
                </a:extLst>
              </a:blip>
              <a:srcRect r="3322"/>
              <a:stretch/>
            </p:blipFill>
            <p:spPr>
              <a:xfrm>
                <a:off x="8335788" y="3217607"/>
                <a:ext cx="650405" cy="793685"/>
              </a:xfrm>
              <a:prstGeom prst="rect">
                <a:avLst/>
              </a:prstGeom>
            </p:spPr>
          </p:pic>
          <p:sp>
            <p:nvSpPr>
              <p:cNvPr id="26" name="TextBox 25">
                <a:extLst>
                  <a:ext uri="{FF2B5EF4-FFF2-40B4-BE49-F238E27FC236}">
                    <a16:creationId xmlns:a16="http://schemas.microsoft.com/office/drawing/2014/main" id="{09E0BF1F-FD7A-905F-FF95-C7A7AF3F046B}"/>
                  </a:ext>
                </a:extLst>
              </p:cNvPr>
              <p:cNvSpPr txBox="1"/>
              <p:nvPr/>
            </p:nvSpPr>
            <p:spPr>
              <a:xfrm>
                <a:off x="8348465" y="3979157"/>
                <a:ext cx="695739" cy="196208"/>
              </a:xfrm>
              <a:prstGeom prst="rect">
                <a:avLst/>
              </a:prstGeom>
              <a:noFill/>
            </p:spPr>
            <p:txBody>
              <a:bodyPr wrap="square" rtlCol="0">
                <a:spAutoFit/>
              </a:bodyPr>
              <a:lstStyle/>
              <a:p>
                <a:pPr defTabSz="1219110" fontAlgn="auto">
                  <a:spcBef>
                    <a:spcPts val="0"/>
                  </a:spcBef>
                  <a:spcAft>
                    <a:spcPts val="0"/>
                  </a:spcAft>
                </a:pPr>
                <a:r>
                  <a:rPr lang="en-US" sz="1100" dirty="0">
                    <a:solidFill>
                      <a:srgbClr val="000000"/>
                    </a:solidFill>
                    <a:latin typeface="Arial"/>
                    <a:cs typeface="+mn-cs"/>
                  </a:rPr>
                  <a:t>S. </a:t>
                </a:r>
                <a:r>
                  <a:rPr lang="en-US" sz="1100" dirty="0" err="1">
                    <a:solidFill>
                      <a:srgbClr val="000000"/>
                    </a:solidFill>
                    <a:latin typeface="Arial"/>
                    <a:cs typeface="+mn-cs"/>
                  </a:rPr>
                  <a:t>Alhariri</a:t>
                </a:r>
                <a:endParaRPr lang="en-US" sz="1100" dirty="0">
                  <a:solidFill>
                    <a:srgbClr val="000000"/>
                  </a:solidFill>
                  <a:latin typeface="Arial"/>
                  <a:cs typeface="+mn-cs"/>
                </a:endParaRPr>
              </a:p>
            </p:txBody>
          </p:sp>
        </p:grpSp>
        <p:grpSp>
          <p:nvGrpSpPr>
            <p:cNvPr id="28" name="Group 27">
              <a:extLst>
                <a:ext uri="{FF2B5EF4-FFF2-40B4-BE49-F238E27FC236}">
                  <a16:creationId xmlns:a16="http://schemas.microsoft.com/office/drawing/2014/main" id="{9570141B-E7FB-9319-2D73-A9E70B3904DF}"/>
                </a:ext>
              </a:extLst>
            </p:cNvPr>
            <p:cNvGrpSpPr/>
            <p:nvPr/>
          </p:nvGrpSpPr>
          <p:grpSpPr>
            <a:xfrm>
              <a:off x="7594510" y="3795746"/>
              <a:ext cx="696841" cy="957656"/>
              <a:chOff x="7629546" y="3782392"/>
              <a:chExt cx="696841" cy="957656"/>
            </a:xfrm>
          </p:grpSpPr>
          <p:pic>
            <p:nvPicPr>
              <p:cNvPr id="22" name="Picture 21">
                <a:extLst>
                  <a:ext uri="{FF2B5EF4-FFF2-40B4-BE49-F238E27FC236}">
                    <a16:creationId xmlns:a16="http://schemas.microsoft.com/office/drawing/2014/main" id="{3AD56722-628A-8CE4-746B-40800C4A14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43" r="6089"/>
              <a:stretch/>
            </p:blipFill>
            <p:spPr>
              <a:xfrm>
                <a:off x="7629546" y="3782392"/>
                <a:ext cx="674595" cy="782895"/>
              </a:xfrm>
              <a:prstGeom prst="rect">
                <a:avLst/>
              </a:prstGeom>
            </p:spPr>
          </p:pic>
          <p:sp>
            <p:nvSpPr>
              <p:cNvPr id="27" name="TextBox 26">
                <a:extLst>
                  <a:ext uri="{FF2B5EF4-FFF2-40B4-BE49-F238E27FC236}">
                    <a16:creationId xmlns:a16="http://schemas.microsoft.com/office/drawing/2014/main" id="{624F2D00-3D9D-7156-85D0-239B89724B5A}"/>
                  </a:ext>
                </a:extLst>
              </p:cNvPr>
              <p:cNvSpPr txBox="1"/>
              <p:nvPr/>
            </p:nvSpPr>
            <p:spPr>
              <a:xfrm>
                <a:off x="7671848" y="4543840"/>
                <a:ext cx="654539" cy="196208"/>
              </a:xfrm>
              <a:prstGeom prst="rect">
                <a:avLst/>
              </a:prstGeom>
              <a:noFill/>
            </p:spPr>
            <p:txBody>
              <a:bodyPr wrap="square" rtlCol="0">
                <a:spAutoFit/>
              </a:bodyPr>
              <a:lstStyle/>
              <a:p>
                <a:pPr defTabSz="1219110" fontAlgn="auto">
                  <a:spcBef>
                    <a:spcPts val="0"/>
                  </a:spcBef>
                  <a:spcAft>
                    <a:spcPts val="0"/>
                  </a:spcAft>
                </a:pPr>
                <a:r>
                  <a:rPr lang="en-US" sz="1100" dirty="0">
                    <a:solidFill>
                      <a:srgbClr val="000000"/>
                    </a:solidFill>
                    <a:latin typeface="Arial"/>
                    <a:cs typeface="+mn-cs"/>
                  </a:rPr>
                  <a:t>I. Rodero</a:t>
                </a:r>
              </a:p>
            </p:txBody>
          </p:sp>
        </p:grpSp>
      </p:grpSp>
      <p:grpSp>
        <p:nvGrpSpPr>
          <p:cNvPr id="13" name="Group 12">
            <a:extLst>
              <a:ext uri="{FF2B5EF4-FFF2-40B4-BE49-F238E27FC236}">
                <a16:creationId xmlns:a16="http://schemas.microsoft.com/office/drawing/2014/main" id="{6240A341-5629-3E79-16C1-E62B926C4A67}"/>
              </a:ext>
            </a:extLst>
          </p:cNvPr>
          <p:cNvGrpSpPr/>
          <p:nvPr/>
        </p:nvGrpSpPr>
        <p:grpSpPr>
          <a:xfrm>
            <a:off x="9992198" y="76202"/>
            <a:ext cx="2005447" cy="2801611"/>
            <a:chOff x="9992196" y="76201"/>
            <a:chExt cx="2005447" cy="2801610"/>
          </a:xfrm>
        </p:grpSpPr>
        <p:grpSp>
          <p:nvGrpSpPr>
            <p:cNvPr id="20" name="Group 19">
              <a:extLst>
                <a:ext uri="{FF2B5EF4-FFF2-40B4-BE49-F238E27FC236}">
                  <a16:creationId xmlns:a16="http://schemas.microsoft.com/office/drawing/2014/main" id="{81C1C478-521F-D20D-F579-85651BE64323}"/>
                </a:ext>
              </a:extLst>
            </p:cNvPr>
            <p:cNvGrpSpPr/>
            <p:nvPr/>
          </p:nvGrpSpPr>
          <p:grpSpPr>
            <a:xfrm>
              <a:off x="9992196" y="76201"/>
              <a:ext cx="2005447" cy="2801610"/>
              <a:chOff x="7352596" y="258218"/>
              <a:chExt cx="1504085" cy="2101208"/>
            </a:xfrm>
          </p:grpSpPr>
          <p:pic>
            <p:nvPicPr>
              <p:cNvPr id="2" name="Picture 1" descr="A person wearing glasses&#10;&#10;Description automatically generated with low confidence">
                <a:extLst>
                  <a:ext uri="{FF2B5EF4-FFF2-40B4-BE49-F238E27FC236}">
                    <a16:creationId xmlns:a16="http://schemas.microsoft.com/office/drawing/2014/main" id="{016F18ED-066F-79D8-070C-11A10D312B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1867"/>
              <a:stretch/>
            </p:blipFill>
            <p:spPr>
              <a:xfrm>
                <a:off x="7352596" y="1096419"/>
                <a:ext cx="772503" cy="799239"/>
              </a:xfrm>
              <a:prstGeom prst="rect">
                <a:avLst/>
              </a:prstGeom>
            </p:spPr>
          </p:pic>
          <p:grpSp>
            <p:nvGrpSpPr>
              <p:cNvPr id="18" name="Group 17">
                <a:extLst>
                  <a:ext uri="{FF2B5EF4-FFF2-40B4-BE49-F238E27FC236}">
                    <a16:creationId xmlns:a16="http://schemas.microsoft.com/office/drawing/2014/main" id="{333F34DC-7920-FB17-6B69-3F95CB397DBB}"/>
                  </a:ext>
                </a:extLst>
              </p:cNvPr>
              <p:cNvGrpSpPr/>
              <p:nvPr/>
            </p:nvGrpSpPr>
            <p:grpSpPr>
              <a:xfrm>
                <a:off x="8182226" y="258218"/>
                <a:ext cx="654538" cy="1135908"/>
                <a:chOff x="8225522" y="100897"/>
                <a:chExt cx="654538" cy="1135908"/>
              </a:xfrm>
            </p:grpSpPr>
            <p:pic>
              <p:nvPicPr>
                <p:cNvPr id="14" name="Picture 4" descr=" Philip Davis ">
                  <a:extLst>
                    <a:ext uri="{FF2B5EF4-FFF2-40B4-BE49-F238E27FC236}">
                      <a16:creationId xmlns:a16="http://schemas.microsoft.com/office/drawing/2014/main" id="{C7A6E03D-0454-9197-C448-D773D15B0E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9021"/>
                <a:stretch/>
              </p:blipFill>
              <p:spPr bwMode="auto">
                <a:xfrm>
                  <a:off x="8245438" y="100897"/>
                  <a:ext cx="614706" cy="9320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3F2E376-7DE8-699A-EAE5-C1B1409DBFB3}"/>
                    </a:ext>
                  </a:extLst>
                </p:cNvPr>
                <p:cNvSpPr txBox="1"/>
                <p:nvPr/>
              </p:nvSpPr>
              <p:spPr>
                <a:xfrm>
                  <a:off x="8225522" y="1040597"/>
                  <a:ext cx="654538" cy="196208"/>
                </a:xfrm>
                <a:prstGeom prst="rect">
                  <a:avLst/>
                </a:prstGeom>
                <a:noFill/>
              </p:spPr>
              <p:txBody>
                <a:bodyPr wrap="square" rtlCol="0">
                  <a:spAutoFit/>
                </a:bodyPr>
                <a:lstStyle/>
                <a:p>
                  <a:pPr algn="ctr" defTabSz="1219140" fontAlgn="auto">
                    <a:spcBef>
                      <a:spcPts val="0"/>
                    </a:spcBef>
                    <a:spcAft>
                      <a:spcPts val="0"/>
                    </a:spcAft>
                  </a:pPr>
                  <a:r>
                    <a:rPr lang="en-US" sz="1100" dirty="0">
                      <a:solidFill>
                        <a:srgbClr val="000000"/>
                      </a:solidFill>
                      <a:latin typeface="Arial"/>
                      <a:cs typeface="+mn-cs"/>
                    </a:rPr>
                    <a:t>P. Davis</a:t>
                  </a:r>
                </a:p>
              </p:txBody>
            </p:sp>
          </p:grpSp>
          <p:grpSp>
            <p:nvGrpSpPr>
              <p:cNvPr id="19" name="Group 18">
                <a:extLst>
                  <a:ext uri="{FF2B5EF4-FFF2-40B4-BE49-F238E27FC236}">
                    <a16:creationId xmlns:a16="http://schemas.microsoft.com/office/drawing/2014/main" id="{50BDC2EE-FEDB-5142-068A-52F7C31A8AB0}"/>
                  </a:ext>
                </a:extLst>
              </p:cNvPr>
              <p:cNvGrpSpPr/>
              <p:nvPr/>
            </p:nvGrpSpPr>
            <p:grpSpPr>
              <a:xfrm>
                <a:off x="8202142" y="1413820"/>
                <a:ext cx="654539" cy="945606"/>
                <a:chOff x="8199011" y="1339275"/>
                <a:chExt cx="654539" cy="945606"/>
              </a:xfrm>
            </p:grpSpPr>
            <p:pic>
              <p:nvPicPr>
                <p:cNvPr id="15" name="Picture 6" descr="Christian Sicari">
                  <a:extLst>
                    <a:ext uri="{FF2B5EF4-FFF2-40B4-BE49-F238E27FC236}">
                      <a16:creationId xmlns:a16="http://schemas.microsoft.com/office/drawing/2014/main" id="{D58A7E98-67B5-3A0E-A6D2-007F70BA7F7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247" t="5086" r="13762" b="-5086"/>
                <a:stretch/>
              </p:blipFill>
              <p:spPr bwMode="auto">
                <a:xfrm>
                  <a:off x="8208803" y="1339275"/>
                  <a:ext cx="610586" cy="7828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BF4704C-338C-7E21-95A3-684216CE00F2}"/>
                    </a:ext>
                  </a:extLst>
                </p:cNvPr>
                <p:cNvSpPr txBox="1"/>
                <p:nvPr/>
              </p:nvSpPr>
              <p:spPr>
                <a:xfrm>
                  <a:off x="8199011" y="2088673"/>
                  <a:ext cx="654539" cy="196208"/>
                </a:xfrm>
                <a:prstGeom prst="rect">
                  <a:avLst/>
                </a:prstGeom>
                <a:noFill/>
              </p:spPr>
              <p:txBody>
                <a:bodyPr wrap="square" rtlCol="0">
                  <a:spAutoFit/>
                </a:bodyPr>
                <a:lstStyle/>
                <a:p>
                  <a:pPr algn="ctr" defTabSz="1219140" fontAlgn="auto">
                    <a:spcBef>
                      <a:spcPts val="0"/>
                    </a:spcBef>
                    <a:spcAft>
                      <a:spcPts val="0"/>
                    </a:spcAft>
                  </a:pPr>
                  <a:r>
                    <a:rPr lang="en-US" sz="1100" dirty="0">
                      <a:solidFill>
                        <a:srgbClr val="000000"/>
                      </a:solidFill>
                      <a:latin typeface="Arial"/>
                      <a:cs typeface="+mn-cs"/>
                    </a:rPr>
                    <a:t>C. </a:t>
                  </a:r>
                  <a:r>
                    <a:rPr lang="en-US" sz="1100" dirty="0" err="1">
                      <a:solidFill>
                        <a:srgbClr val="000000"/>
                      </a:solidFill>
                      <a:latin typeface="Arial"/>
                      <a:cs typeface="+mn-cs"/>
                    </a:rPr>
                    <a:t>Sicari</a:t>
                  </a:r>
                  <a:endParaRPr lang="en-US" sz="1100" dirty="0">
                    <a:solidFill>
                      <a:srgbClr val="000000"/>
                    </a:solidFill>
                    <a:latin typeface="Arial"/>
                    <a:cs typeface="+mn-cs"/>
                  </a:endParaRPr>
                </a:p>
              </p:txBody>
            </p:sp>
          </p:grpSp>
        </p:grpSp>
        <p:sp>
          <p:nvSpPr>
            <p:cNvPr id="11" name="TextBox 10">
              <a:extLst>
                <a:ext uri="{FF2B5EF4-FFF2-40B4-BE49-F238E27FC236}">
                  <a16:creationId xmlns:a16="http://schemas.microsoft.com/office/drawing/2014/main" id="{E0105B09-BB7C-85B5-92B2-BFDA826405FE}"/>
                </a:ext>
              </a:extLst>
            </p:cNvPr>
            <p:cNvSpPr txBox="1"/>
            <p:nvPr/>
          </p:nvSpPr>
          <p:spPr>
            <a:xfrm>
              <a:off x="10058807" y="2262258"/>
              <a:ext cx="922047" cy="430887"/>
            </a:xfrm>
            <a:prstGeom prst="rect">
              <a:avLst/>
            </a:prstGeom>
            <a:noFill/>
          </p:spPr>
          <p:txBody>
            <a:bodyPr wrap="none" rtlCol="0">
              <a:spAutoFit/>
            </a:bodyPr>
            <a:lstStyle/>
            <a:p>
              <a:pPr defTabSz="914377" fontAlgn="auto">
                <a:spcBef>
                  <a:spcPts val="0"/>
                </a:spcBef>
                <a:spcAft>
                  <a:spcPts val="0"/>
                </a:spcAft>
              </a:pPr>
              <a:r>
                <a:rPr lang="en-US" sz="1100" dirty="0">
                  <a:solidFill>
                    <a:srgbClr val="000000"/>
                  </a:solidFill>
                  <a:latin typeface="Arial"/>
                  <a:cs typeface="+mn-cs"/>
                </a:rPr>
                <a:t>D. </a:t>
              </a:r>
              <a:r>
                <a:rPr lang="en-US" sz="1100" dirty="0" err="1">
                  <a:solidFill>
                    <a:srgbClr val="000000"/>
                  </a:solidFill>
                  <a:latin typeface="Arial"/>
                  <a:cs typeface="+mn-cs"/>
                </a:rPr>
                <a:t>Balouek</a:t>
              </a:r>
              <a:r>
                <a:rPr lang="en-US" sz="1100" dirty="0">
                  <a:solidFill>
                    <a:srgbClr val="000000"/>
                  </a:solidFill>
                  <a:latin typeface="Arial"/>
                  <a:cs typeface="+mn-cs"/>
                </a:rPr>
                <a:t>-</a:t>
              </a:r>
            </a:p>
            <a:p>
              <a:pPr defTabSz="914377" fontAlgn="auto">
                <a:spcBef>
                  <a:spcPts val="0"/>
                </a:spcBef>
                <a:spcAft>
                  <a:spcPts val="0"/>
                </a:spcAft>
              </a:pPr>
              <a:r>
                <a:rPr lang="en-US" sz="1100" dirty="0" err="1">
                  <a:solidFill>
                    <a:srgbClr val="000000"/>
                  </a:solidFill>
                  <a:latin typeface="Arial"/>
                  <a:cs typeface="+mn-cs"/>
                </a:rPr>
                <a:t>Thomert</a:t>
              </a:r>
              <a:endParaRPr lang="en-US" sz="1100" dirty="0">
                <a:solidFill>
                  <a:srgbClr val="000000"/>
                </a:solidFill>
                <a:latin typeface="Arial"/>
                <a:cs typeface="+mn-cs"/>
              </a:endParaRPr>
            </a:p>
          </p:txBody>
        </p:sp>
      </p:grpSp>
    </p:spTree>
    <p:extLst>
      <p:ext uri="{BB962C8B-B14F-4D97-AF65-F5344CB8AC3E}">
        <p14:creationId xmlns:p14="http://schemas.microsoft.com/office/powerpoint/2010/main" val="15490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25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EB761-C54A-E9F5-58AB-15FD4DADD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EA93A-A274-A858-9921-071B5E0A5AA3}"/>
              </a:ext>
            </a:extLst>
          </p:cNvPr>
          <p:cNvSpPr>
            <a:spLocks noGrp="1"/>
          </p:cNvSpPr>
          <p:nvPr>
            <p:ph type="title"/>
          </p:nvPr>
        </p:nvSpPr>
        <p:spPr>
          <a:xfrm>
            <a:off x="609600" y="97972"/>
            <a:ext cx="10319657" cy="904209"/>
          </a:xfrm>
        </p:spPr>
        <p:txBody>
          <a:bodyPr>
            <a:noAutofit/>
          </a:bodyPr>
          <a:lstStyle/>
          <a:p>
            <a:r>
              <a:rPr lang="en-US" sz="3200" dirty="0"/>
              <a:t>R-Pulsar: Enabling Data-driven Workflows across the Continuum (</a:t>
            </a:r>
            <a:r>
              <a:rPr lang="en-US" sz="3200" dirty="0" err="1"/>
              <a:t>rpulsar.org</a:t>
            </a:r>
            <a:r>
              <a:rPr lang="en-US" sz="3200" dirty="0"/>
              <a:t>)</a:t>
            </a:r>
          </a:p>
        </p:txBody>
      </p:sp>
      <p:sp>
        <p:nvSpPr>
          <p:cNvPr id="28" name="Rectangle 27">
            <a:extLst>
              <a:ext uri="{FF2B5EF4-FFF2-40B4-BE49-F238E27FC236}">
                <a16:creationId xmlns:a16="http://schemas.microsoft.com/office/drawing/2014/main" id="{14CB43B5-3147-E653-7DE9-398C5D73A958}"/>
              </a:ext>
            </a:extLst>
          </p:cNvPr>
          <p:cNvSpPr/>
          <p:nvPr/>
        </p:nvSpPr>
        <p:spPr>
          <a:xfrm>
            <a:off x="591826" y="1113971"/>
            <a:ext cx="11155281" cy="1405256"/>
          </a:xfrm>
          <a:prstGeom prst="rect">
            <a:avLst/>
          </a:prstGeom>
        </p:spPr>
        <p:txBody>
          <a:bodyPr wrap="square">
            <a:spAutoFit/>
          </a:bodyPr>
          <a:lstStyle/>
          <a:p>
            <a:pPr defTabSz="1219170" fontAlgn="auto">
              <a:spcBef>
                <a:spcPts val="0"/>
              </a:spcBef>
              <a:spcAft>
                <a:spcPts val="0"/>
              </a:spcAft>
            </a:pPr>
            <a:r>
              <a:rPr lang="en-US" sz="2133" dirty="0">
                <a:solidFill>
                  <a:srgbClr val="000000"/>
                </a:solidFill>
                <a:latin typeface="Arial" panose="020B0604020202020204" pitchFamily="34" charset="0"/>
              </a:rPr>
              <a:t>Express application behavior based on available data and its content</a:t>
            </a:r>
          </a:p>
          <a:p>
            <a:pPr marL="742913" lvl="1" indent="-285737" defTabSz="1219170" fontAlgn="auto">
              <a:spcBef>
                <a:spcPts val="0"/>
              </a:spcBef>
              <a:spcAft>
                <a:spcPts val="0"/>
              </a:spcAft>
              <a:buFont typeface="Arial" panose="020B0604020202020204" pitchFamily="34" charset="0"/>
              <a:buChar char="•"/>
            </a:pPr>
            <a:r>
              <a:rPr lang="en-US" sz="2133" b="1" dirty="0">
                <a:solidFill>
                  <a:prstClr val="black"/>
                </a:solidFill>
                <a:latin typeface="Arial" panose="020B0604020202020204" pitchFamily="34" charset="0"/>
              </a:rPr>
              <a:t>Programming support </a:t>
            </a:r>
            <a:r>
              <a:rPr lang="en-US" sz="2133" dirty="0">
                <a:solidFill>
                  <a:prstClr val="black"/>
                </a:solidFill>
                <a:latin typeface="Arial" panose="020B0604020202020204" pitchFamily="34" charset="0"/>
              </a:rPr>
              <a:t>for data-driven workflows and application models</a:t>
            </a:r>
          </a:p>
          <a:p>
            <a:pPr marL="742913" lvl="1" indent="-285737" defTabSz="1219170" fontAlgn="auto">
              <a:spcBef>
                <a:spcPts val="0"/>
              </a:spcBef>
              <a:spcAft>
                <a:spcPts val="0"/>
              </a:spcAft>
              <a:buFont typeface="Arial" panose="020B0604020202020204" pitchFamily="34" charset="0"/>
              <a:buChar char="•"/>
            </a:pPr>
            <a:r>
              <a:rPr lang="en-US" sz="2133" b="1" dirty="0">
                <a:solidFill>
                  <a:prstClr val="black"/>
                </a:solidFill>
                <a:latin typeface="Arial" panose="020B0604020202020204" pitchFamily="34" charset="0"/>
              </a:rPr>
              <a:t>System management </a:t>
            </a:r>
            <a:r>
              <a:rPr lang="en-US" sz="2133" dirty="0">
                <a:solidFill>
                  <a:prstClr val="black"/>
                </a:solidFill>
                <a:latin typeface="Arial" panose="020B0604020202020204" pitchFamily="34" charset="0"/>
              </a:rPr>
              <a:t>for discovery and federation of sensors and computational resources / execution of workflows </a:t>
            </a:r>
          </a:p>
        </p:txBody>
      </p:sp>
      <p:grpSp>
        <p:nvGrpSpPr>
          <p:cNvPr id="7" name="Group 6">
            <a:extLst>
              <a:ext uri="{FF2B5EF4-FFF2-40B4-BE49-F238E27FC236}">
                <a16:creationId xmlns:a16="http://schemas.microsoft.com/office/drawing/2014/main" id="{818B2CC9-F6C5-69C2-67AC-757D4A1F417F}"/>
              </a:ext>
            </a:extLst>
          </p:cNvPr>
          <p:cNvGrpSpPr/>
          <p:nvPr/>
        </p:nvGrpSpPr>
        <p:grpSpPr>
          <a:xfrm>
            <a:off x="3962401" y="2494343"/>
            <a:ext cx="3926574" cy="3244305"/>
            <a:chOff x="3070245" y="2477638"/>
            <a:chExt cx="2944931" cy="2433229"/>
          </a:xfrm>
        </p:grpSpPr>
        <p:sp>
          <p:nvSpPr>
            <p:cNvPr id="30" name="TextBox 29">
              <a:extLst>
                <a:ext uri="{FF2B5EF4-FFF2-40B4-BE49-F238E27FC236}">
                  <a16:creationId xmlns:a16="http://schemas.microsoft.com/office/drawing/2014/main" id="{5784A441-5360-9B15-9C94-C3F22E52EE24}"/>
                </a:ext>
              </a:extLst>
            </p:cNvPr>
            <p:cNvSpPr txBox="1"/>
            <p:nvPr/>
          </p:nvSpPr>
          <p:spPr>
            <a:xfrm>
              <a:off x="3888098" y="2477638"/>
              <a:ext cx="1810833" cy="284742"/>
            </a:xfrm>
            <a:prstGeom prst="rect">
              <a:avLst/>
            </a:prstGeom>
            <a:noFill/>
          </p:spPr>
          <p:txBody>
            <a:bodyPr wrap="none" rtlCol="0">
              <a:spAutoFit/>
            </a:bodyPr>
            <a:lstStyle/>
            <a:p>
              <a:pPr defTabSz="1219170" fontAlgn="auto">
                <a:spcBef>
                  <a:spcPts val="0"/>
                </a:spcBef>
                <a:spcAft>
                  <a:spcPts val="0"/>
                </a:spcAft>
              </a:pPr>
              <a:r>
                <a:rPr lang="en-US" sz="1867" b="1" dirty="0">
                  <a:solidFill>
                    <a:prstClr val="black"/>
                  </a:solidFill>
                  <a:latin typeface="Arial" panose="020B0604020202020204" pitchFamily="34" charset="0"/>
                </a:rPr>
                <a:t>Consumers / Filters</a:t>
              </a:r>
            </a:p>
          </p:txBody>
        </p:sp>
        <p:sp>
          <p:nvSpPr>
            <p:cNvPr id="35" name="TextBox 34">
              <a:extLst>
                <a:ext uri="{FF2B5EF4-FFF2-40B4-BE49-F238E27FC236}">
                  <a16:creationId xmlns:a16="http://schemas.microsoft.com/office/drawing/2014/main" id="{DF9A8203-DD9B-25C6-9BE9-CED92902D1C8}"/>
                </a:ext>
              </a:extLst>
            </p:cNvPr>
            <p:cNvSpPr txBox="1"/>
            <p:nvPr/>
          </p:nvSpPr>
          <p:spPr>
            <a:xfrm>
              <a:off x="3240653" y="4633868"/>
              <a:ext cx="2774523" cy="276999"/>
            </a:xfrm>
            <a:prstGeom prst="rect">
              <a:avLst/>
            </a:prstGeom>
            <a:noFill/>
          </p:spPr>
          <p:txBody>
            <a:bodyPr wrap="square" rtlCol="0">
              <a:spAutoFit/>
            </a:bodyPr>
            <a:lstStyle/>
            <a:p>
              <a:pPr algn="ctr" defTabSz="1219170" fontAlgn="auto">
                <a:spcBef>
                  <a:spcPts val="0"/>
                </a:spcBef>
                <a:spcAft>
                  <a:spcPts val="0"/>
                </a:spcAft>
              </a:pPr>
              <a:r>
                <a:rPr lang="en-US" cap="small" dirty="0">
                  <a:solidFill>
                    <a:srgbClr val="F79646"/>
                  </a:solidFill>
                  <a:latin typeface="Arial" panose="020B0604020202020204" pitchFamily="34" charset="0"/>
                </a:rPr>
                <a:t>Filtering / Rule Matching</a:t>
              </a:r>
            </a:p>
          </p:txBody>
        </p:sp>
        <p:sp>
          <p:nvSpPr>
            <p:cNvPr id="37" name="TextBox 36">
              <a:extLst>
                <a:ext uri="{FF2B5EF4-FFF2-40B4-BE49-F238E27FC236}">
                  <a16:creationId xmlns:a16="http://schemas.microsoft.com/office/drawing/2014/main" id="{3D5B8148-AE9C-1A12-6FBA-F76B52C526A4}"/>
                </a:ext>
              </a:extLst>
            </p:cNvPr>
            <p:cNvSpPr txBox="1"/>
            <p:nvPr/>
          </p:nvSpPr>
          <p:spPr>
            <a:xfrm>
              <a:off x="3070245" y="2922941"/>
              <a:ext cx="1417696" cy="276999"/>
            </a:xfrm>
            <a:prstGeom prst="rect">
              <a:avLst/>
            </a:prstGeom>
            <a:noFill/>
          </p:spPr>
          <p:txBody>
            <a:bodyPr wrap="none" rtlCol="0">
              <a:spAutoFit/>
            </a:bodyPr>
            <a:lstStyle/>
            <a:p>
              <a:pPr defTabSz="1219170" fontAlgn="auto">
                <a:spcBef>
                  <a:spcPts val="0"/>
                </a:spcBef>
                <a:spcAft>
                  <a:spcPts val="0"/>
                </a:spcAft>
              </a:pPr>
              <a:r>
                <a:rPr lang="en-US" dirty="0">
                  <a:solidFill>
                    <a:srgbClr val="F79646"/>
                  </a:solidFill>
                  <a:latin typeface="Arial" panose="020B0604020202020204" pitchFamily="34" charset="0"/>
                </a:rPr>
                <a:t>Individual values</a:t>
              </a:r>
            </a:p>
          </p:txBody>
        </p:sp>
        <p:sp>
          <p:nvSpPr>
            <p:cNvPr id="38" name="TextBox 37">
              <a:extLst>
                <a:ext uri="{FF2B5EF4-FFF2-40B4-BE49-F238E27FC236}">
                  <a16:creationId xmlns:a16="http://schemas.microsoft.com/office/drawing/2014/main" id="{4AD1568F-2C45-24A5-B86B-E1EAF5379E61}"/>
                </a:ext>
              </a:extLst>
            </p:cNvPr>
            <p:cNvSpPr txBox="1"/>
            <p:nvPr/>
          </p:nvSpPr>
          <p:spPr>
            <a:xfrm>
              <a:off x="3092978" y="3741535"/>
              <a:ext cx="840615" cy="276999"/>
            </a:xfrm>
            <a:prstGeom prst="rect">
              <a:avLst/>
            </a:prstGeom>
            <a:noFill/>
          </p:spPr>
          <p:txBody>
            <a:bodyPr wrap="none" rtlCol="0">
              <a:spAutoFit/>
            </a:bodyPr>
            <a:lstStyle/>
            <a:p>
              <a:pPr defTabSz="1219170" fontAlgn="auto">
                <a:spcBef>
                  <a:spcPts val="0"/>
                </a:spcBef>
                <a:spcAft>
                  <a:spcPts val="0"/>
                </a:spcAft>
              </a:pPr>
              <a:r>
                <a:rPr lang="en-US" dirty="0">
                  <a:solidFill>
                    <a:srgbClr val="F79646"/>
                  </a:solidFill>
                  <a:latin typeface="Arial" panose="020B0604020202020204" pitchFamily="34" charset="0"/>
                </a:rPr>
                <a:t>Windows</a:t>
              </a:r>
            </a:p>
          </p:txBody>
        </p:sp>
        <p:sp>
          <p:nvSpPr>
            <p:cNvPr id="42" name="Right Brace 41">
              <a:extLst>
                <a:ext uri="{FF2B5EF4-FFF2-40B4-BE49-F238E27FC236}">
                  <a16:creationId xmlns:a16="http://schemas.microsoft.com/office/drawing/2014/main" id="{ECA3868A-4097-E099-0541-736F9BC79E3E}"/>
                </a:ext>
              </a:extLst>
            </p:cNvPr>
            <p:cNvSpPr/>
            <p:nvPr/>
          </p:nvSpPr>
          <p:spPr>
            <a:xfrm rot="5400000">
              <a:off x="4489415" y="3151788"/>
              <a:ext cx="276999" cy="2774523"/>
            </a:xfrm>
            <a:prstGeom prst="rightBrace">
              <a:avLst>
                <a:gd name="adj1" fmla="val 72497"/>
                <a:gd name="adj2" fmla="val 50000"/>
              </a:avLst>
            </a:prstGeom>
            <a:noFill/>
            <a:ln w="19050" cap="flat" cmpd="sng" algn="ctr">
              <a:solidFill>
                <a:srgbClr val="4F81BD">
                  <a:shade val="95000"/>
                  <a:satMod val="105000"/>
                </a:srgbClr>
              </a:solidFill>
              <a:prstDash val="solid"/>
            </a:ln>
            <a:effectLst/>
          </p:spPr>
          <p:txBody>
            <a:bodyPr rtlCol="0" anchor="ctr"/>
            <a:lstStyle/>
            <a:p>
              <a:pPr algn="ctr" defTabSz="1219170" fontAlgn="auto">
                <a:spcBef>
                  <a:spcPts val="0"/>
                </a:spcBef>
                <a:spcAft>
                  <a:spcPts val="0"/>
                </a:spcAft>
                <a:defRPr/>
              </a:pPr>
              <a:endParaRPr lang="en-US" kern="0">
                <a:solidFill>
                  <a:prstClr val="black"/>
                </a:solidFill>
                <a:latin typeface="Arial" panose="020B0604020202020204" pitchFamily="34" charset="0"/>
              </a:endParaRPr>
            </a:p>
          </p:txBody>
        </p:sp>
        <p:pic>
          <p:nvPicPr>
            <p:cNvPr id="46" name="Picture 45">
              <a:extLst>
                <a:ext uri="{FF2B5EF4-FFF2-40B4-BE49-F238E27FC236}">
                  <a16:creationId xmlns:a16="http://schemas.microsoft.com/office/drawing/2014/main" id="{8579CC57-88CE-382E-5A62-DB96792DB9B0}"/>
                </a:ext>
              </a:extLst>
            </p:cNvPr>
            <p:cNvPicPr>
              <a:picLocks noChangeAspect="1"/>
            </p:cNvPicPr>
            <p:nvPr/>
          </p:nvPicPr>
          <p:blipFill>
            <a:blip r:embed="rId3"/>
            <a:stretch>
              <a:fillRect/>
            </a:stretch>
          </p:blipFill>
          <p:spPr>
            <a:xfrm>
              <a:off x="3888098" y="3409950"/>
              <a:ext cx="1845372" cy="1069848"/>
            </a:xfrm>
            <a:prstGeom prst="rect">
              <a:avLst/>
            </a:prstGeom>
          </p:spPr>
        </p:pic>
        <p:pic>
          <p:nvPicPr>
            <p:cNvPr id="47" name="Picture 16" descr="Comparing Numbers">
              <a:extLst>
                <a:ext uri="{FF2B5EF4-FFF2-40B4-BE49-F238E27FC236}">
                  <a16:creationId xmlns:a16="http://schemas.microsoft.com/office/drawing/2014/main" id="{1CAD6DF1-6351-1F11-992A-66E701E95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2880513"/>
              <a:ext cx="1351619" cy="4432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A8F1BC91-0429-3703-6C83-DF12FAC94255}"/>
              </a:ext>
            </a:extLst>
          </p:cNvPr>
          <p:cNvGrpSpPr/>
          <p:nvPr/>
        </p:nvGrpSpPr>
        <p:grpSpPr>
          <a:xfrm>
            <a:off x="8331200" y="2494342"/>
            <a:ext cx="3699364" cy="3244305"/>
            <a:chOff x="6363323" y="2477638"/>
            <a:chExt cx="2774523" cy="2433229"/>
          </a:xfrm>
        </p:grpSpPr>
        <p:sp>
          <p:nvSpPr>
            <p:cNvPr id="31" name="TextBox 30">
              <a:extLst>
                <a:ext uri="{FF2B5EF4-FFF2-40B4-BE49-F238E27FC236}">
                  <a16:creationId xmlns:a16="http://schemas.microsoft.com/office/drawing/2014/main" id="{ACE264BC-3517-36ED-08BA-5ED2FF39A963}"/>
                </a:ext>
              </a:extLst>
            </p:cNvPr>
            <p:cNvSpPr txBox="1"/>
            <p:nvPr/>
          </p:nvSpPr>
          <p:spPr>
            <a:xfrm>
              <a:off x="7352519" y="2477638"/>
              <a:ext cx="796132" cy="284742"/>
            </a:xfrm>
            <a:prstGeom prst="rect">
              <a:avLst/>
            </a:prstGeom>
            <a:noFill/>
          </p:spPr>
          <p:txBody>
            <a:bodyPr wrap="none" rtlCol="0">
              <a:spAutoFit/>
            </a:bodyPr>
            <a:lstStyle/>
            <a:p>
              <a:pPr algn="ctr" defTabSz="1219170" fontAlgn="auto">
                <a:spcBef>
                  <a:spcPts val="0"/>
                </a:spcBef>
                <a:spcAft>
                  <a:spcPts val="0"/>
                </a:spcAft>
              </a:pPr>
              <a:r>
                <a:rPr lang="en-US" sz="1867" b="1" dirty="0">
                  <a:solidFill>
                    <a:prstClr val="black"/>
                  </a:solidFill>
                  <a:latin typeface="Arial" panose="020B0604020202020204" pitchFamily="34" charset="0"/>
                </a:rPr>
                <a:t>Actions</a:t>
              </a:r>
            </a:p>
          </p:txBody>
        </p:sp>
        <p:sp>
          <p:nvSpPr>
            <p:cNvPr id="36" name="TextBox 35">
              <a:extLst>
                <a:ext uri="{FF2B5EF4-FFF2-40B4-BE49-F238E27FC236}">
                  <a16:creationId xmlns:a16="http://schemas.microsoft.com/office/drawing/2014/main" id="{31543C08-8F68-95AE-BF4C-10C985431D5B}"/>
                </a:ext>
              </a:extLst>
            </p:cNvPr>
            <p:cNvSpPr txBox="1"/>
            <p:nvPr/>
          </p:nvSpPr>
          <p:spPr>
            <a:xfrm>
              <a:off x="6363323" y="4633868"/>
              <a:ext cx="2774523" cy="276999"/>
            </a:xfrm>
            <a:prstGeom prst="rect">
              <a:avLst/>
            </a:prstGeom>
            <a:noFill/>
          </p:spPr>
          <p:txBody>
            <a:bodyPr wrap="square" rtlCol="0">
              <a:spAutoFit/>
            </a:bodyPr>
            <a:lstStyle/>
            <a:p>
              <a:pPr algn="ctr" defTabSz="1219170" fontAlgn="auto">
                <a:spcBef>
                  <a:spcPts val="0"/>
                </a:spcBef>
                <a:spcAft>
                  <a:spcPts val="0"/>
                </a:spcAft>
              </a:pPr>
              <a:r>
                <a:rPr lang="en-US" cap="small" dirty="0">
                  <a:solidFill>
                    <a:srgbClr val="7030A0"/>
                  </a:solidFill>
                  <a:latin typeface="Arial" panose="020B0604020202020204" pitchFamily="34" charset="0"/>
                </a:rPr>
                <a:t>Action Triggers</a:t>
              </a:r>
            </a:p>
          </p:txBody>
        </p:sp>
        <p:sp>
          <p:nvSpPr>
            <p:cNvPr id="39" name="TextBox 38">
              <a:extLst>
                <a:ext uri="{FF2B5EF4-FFF2-40B4-BE49-F238E27FC236}">
                  <a16:creationId xmlns:a16="http://schemas.microsoft.com/office/drawing/2014/main" id="{5EA79ED4-D41A-A033-6D83-FB675AAAEBDE}"/>
                </a:ext>
              </a:extLst>
            </p:cNvPr>
            <p:cNvSpPr txBox="1"/>
            <p:nvPr/>
          </p:nvSpPr>
          <p:spPr>
            <a:xfrm>
              <a:off x="7032120" y="2820383"/>
              <a:ext cx="1436932" cy="276999"/>
            </a:xfrm>
            <a:prstGeom prst="rect">
              <a:avLst/>
            </a:prstGeom>
            <a:noFill/>
          </p:spPr>
          <p:txBody>
            <a:bodyPr wrap="none" rtlCol="0">
              <a:spAutoFit/>
            </a:bodyPr>
            <a:lstStyle/>
            <a:p>
              <a:pPr algn="ctr" defTabSz="1219170" fontAlgn="auto">
                <a:spcBef>
                  <a:spcPts val="0"/>
                </a:spcBef>
                <a:spcAft>
                  <a:spcPts val="0"/>
                </a:spcAft>
              </a:pPr>
              <a:r>
                <a:rPr lang="en-US" dirty="0">
                  <a:solidFill>
                    <a:srgbClr val="7030A0"/>
                  </a:solidFill>
                  <a:latin typeface="Arial" panose="020B0604020202020204" pitchFamily="34" charset="0"/>
                </a:rPr>
                <a:t>Send a message</a:t>
              </a:r>
            </a:p>
          </p:txBody>
        </p:sp>
        <p:sp>
          <p:nvSpPr>
            <p:cNvPr id="40" name="TextBox 39">
              <a:extLst>
                <a:ext uri="{FF2B5EF4-FFF2-40B4-BE49-F238E27FC236}">
                  <a16:creationId xmlns:a16="http://schemas.microsoft.com/office/drawing/2014/main" id="{076775A9-DC22-3B2B-10EF-62B8A7253202}"/>
                </a:ext>
              </a:extLst>
            </p:cNvPr>
            <p:cNvSpPr txBox="1"/>
            <p:nvPr/>
          </p:nvSpPr>
          <p:spPr>
            <a:xfrm>
              <a:off x="6657017" y="3087238"/>
              <a:ext cx="2187137" cy="276999"/>
            </a:xfrm>
            <a:prstGeom prst="rect">
              <a:avLst/>
            </a:prstGeom>
            <a:noFill/>
          </p:spPr>
          <p:txBody>
            <a:bodyPr wrap="none" rtlCol="0">
              <a:spAutoFit/>
            </a:bodyPr>
            <a:lstStyle/>
            <a:p>
              <a:pPr algn="ctr" defTabSz="1219170" fontAlgn="auto">
                <a:spcBef>
                  <a:spcPts val="0"/>
                </a:spcBef>
                <a:spcAft>
                  <a:spcPts val="0"/>
                </a:spcAft>
              </a:pPr>
              <a:r>
                <a:rPr lang="en-US" dirty="0">
                  <a:solidFill>
                    <a:srgbClr val="7030A0"/>
                  </a:solidFill>
                  <a:latin typeface="Arial" panose="020B0604020202020204" pitchFamily="34" charset="0"/>
                </a:rPr>
                <a:t>Approximate computations</a:t>
              </a:r>
            </a:p>
          </p:txBody>
        </p:sp>
        <p:sp>
          <p:nvSpPr>
            <p:cNvPr id="43" name="Right Brace 42">
              <a:extLst>
                <a:ext uri="{FF2B5EF4-FFF2-40B4-BE49-F238E27FC236}">
                  <a16:creationId xmlns:a16="http://schemas.microsoft.com/office/drawing/2014/main" id="{1B6D34D9-B6D3-7B74-4825-1FCD7F41156A}"/>
                </a:ext>
              </a:extLst>
            </p:cNvPr>
            <p:cNvSpPr/>
            <p:nvPr/>
          </p:nvSpPr>
          <p:spPr>
            <a:xfrm rot="5400000">
              <a:off x="7612085" y="3151788"/>
              <a:ext cx="276999" cy="2774523"/>
            </a:xfrm>
            <a:prstGeom prst="rightBrace">
              <a:avLst>
                <a:gd name="adj1" fmla="val 72497"/>
                <a:gd name="adj2" fmla="val 50000"/>
              </a:avLst>
            </a:prstGeom>
            <a:noFill/>
            <a:ln w="19050" cap="flat" cmpd="sng" algn="ctr">
              <a:solidFill>
                <a:srgbClr val="4F81BD">
                  <a:shade val="95000"/>
                  <a:satMod val="105000"/>
                </a:srgbClr>
              </a:solidFill>
              <a:prstDash val="solid"/>
            </a:ln>
            <a:effectLst/>
          </p:spPr>
          <p:txBody>
            <a:bodyPr rtlCol="0" anchor="ctr"/>
            <a:lstStyle/>
            <a:p>
              <a:pPr algn="ctr" defTabSz="1219170" fontAlgn="auto">
                <a:spcBef>
                  <a:spcPts val="0"/>
                </a:spcBef>
                <a:spcAft>
                  <a:spcPts val="0"/>
                </a:spcAft>
                <a:defRPr/>
              </a:pPr>
              <a:endParaRPr lang="en-US" kern="0">
                <a:solidFill>
                  <a:prstClr val="black"/>
                </a:solidFill>
                <a:latin typeface="Arial" panose="020B0604020202020204" pitchFamily="34" charset="0"/>
              </a:endParaRPr>
            </a:p>
          </p:txBody>
        </p:sp>
        <p:sp>
          <p:nvSpPr>
            <p:cNvPr id="48" name="TextBox 47">
              <a:extLst>
                <a:ext uri="{FF2B5EF4-FFF2-40B4-BE49-F238E27FC236}">
                  <a16:creationId xmlns:a16="http://schemas.microsoft.com/office/drawing/2014/main" id="{7871ABE0-114B-6D1D-9992-04A3AEF18E80}"/>
                </a:ext>
              </a:extLst>
            </p:cNvPr>
            <p:cNvSpPr txBox="1"/>
            <p:nvPr/>
          </p:nvSpPr>
          <p:spPr>
            <a:xfrm>
              <a:off x="6594499" y="3392038"/>
              <a:ext cx="2312171" cy="484748"/>
            </a:xfrm>
            <a:prstGeom prst="rect">
              <a:avLst/>
            </a:prstGeom>
            <a:noFill/>
          </p:spPr>
          <p:txBody>
            <a:bodyPr wrap="none" rtlCol="0">
              <a:spAutoFit/>
            </a:bodyPr>
            <a:lstStyle/>
            <a:p>
              <a:pPr algn="ctr" defTabSz="1219170" fontAlgn="auto">
                <a:spcBef>
                  <a:spcPts val="0"/>
                </a:spcBef>
                <a:spcAft>
                  <a:spcPts val="0"/>
                </a:spcAft>
              </a:pPr>
              <a:r>
                <a:rPr lang="en-US" dirty="0">
                  <a:solidFill>
                    <a:srgbClr val="7030A0"/>
                  </a:solidFill>
                  <a:latin typeface="Arial" panose="020B0604020202020204" pitchFamily="34" charset="0"/>
                </a:rPr>
                <a:t>Change system parameters </a:t>
              </a:r>
            </a:p>
            <a:p>
              <a:pPr algn="ctr" defTabSz="1219170" fontAlgn="auto">
                <a:spcBef>
                  <a:spcPts val="0"/>
                </a:spcBef>
                <a:spcAft>
                  <a:spcPts val="0"/>
                </a:spcAft>
              </a:pPr>
              <a:r>
                <a:rPr lang="en-US" dirty="0">
                  <a:solidFill>
                    <a:srgbClr val="7030A0"/>
                  </a:solidFill>
                  <a:latin typeface="Arial" panose="020B0604020202020204" pitchFamily="34" charset="0"/>
                </a:rPr>
                <a:t>or execution mode</a:t>
              </a:r>
            </a:p>
          </p:txBody>
        </p:sp>
        <p:sp>
          <p:nvSpPr>
            <p:cNvPr id="49" name="TextBox 48">
              <a:extLst>
                <a:ext uri="{FF2B5EF4-FFF2-40B4-BE49-F238E27FC236}">
                  <a16:creationId xmlns:a16="http://schemas.microsoft.com/office/drawing/2014/main" id="{BF9CD14B-F6B0-16CC-5841-6D021DC02E62}"/>
                </a:ext>
              </a:extLst>
            </p:cNvPr>
            <p:cNvSpPr txBox="1"/>
            <p:nvPr/>
          </p:nvSpPr>
          <p:spPr>
            <a:xfrm>
              <a:off x="6685557" y="3925438"/>
              <a:ext cx="2130055" cy="484748"/>
            </a:xfrm>
            <a:prstGeom prst="rect">
              <a:avLst/>
            </a:prstGeom>
            <a:noFill/>
          </p:spPr>
          <p:txBody>
            <a:bodyPr wrap="square" rtlCol="0">
              <a:spAutoFit/>
            </a:bodyPr>
            <a:lstStyle/>
            <a:p>
              <a:pPr algn="ctr" defTabSz="1219170" fontAlgn="auto">
                <a:spcBef>
                  <a:spcPts val="0"/>
                </a:spcBef>
                <a:spcAft>
                  <a:spcPts val="0"/>
                </a:spcAft>
              </a:pPr>
              <a:r>
                <a:rPr lang="en-US" dirty="0">
                  <a:solidFill>
                    <a:srgbClr val="7030A0"/>
                  </a:solidFill>
                  <a:latin typeface="Arial" panose="020B0604020202020204" pitchFamily="34" charset="0"/>
                </a:rPr>
                <a:t>Launching computation (local, cloud, hybrid, etc.)</a:t>
              </a:r>
            </a:p>
          </p:txBody>
        </p:sp>
      </p:grpSp>
      <p:grpSp>
        <p:nvGrpSpPr>
          <p:cNvPr id="5" name="Group 4">
            <a:extLst>
              <a:ext uri="{FF2B5EF4-FFF2-40B4-BE49-F238E27FC236}">
                <a16:creationId xmlns:a16="http://schemas.microsoft.com/office/drawing/2014/main" id="{02AC6F6D-FEF5-0969-C3A3-A9950C651DC9}"/>
              </a:ext>
            </a:extLst>
          </p:cNvPr>
          <p:cNvGrpSpPr/>
          <p:nvPr/>
        </p:nvGrpSpPr>
        <p:grpSpPr>
          <a:xfrm>
            <a:off x="148327" y="2494342"/>
            <a:ext cx="3699364" cy="3244305"/>
            <a:chOff x="111245" y="2477638"/>
            <a:chExt cx="2774523" cy="2433229"/>
          </a:xfrm>
        </p:grpSpPr>
        <p:sp>
          <p:nvSpPr>
            <p:cNvPr id="29" name="TextBox 28">
              <a:extLst>
                <a:ext uri="{FF2B5EF4-FFF2-40B4-BE49-F238E27FC236}">
                  <a16:creationId xmlns:a16="http://schemas.microsoft.com/office/drawing/2014/main" id="{3ADB11C0-C99E-8958-A4BA-119B9591FBE8}"/>
                </a:ext>
              </a:extLst>
            </p:cNvPr>
            <p:cNvSpPr txBox="1"/>
            <p:nvPr/>
          </p:nvSpPr>
          <p:spPr>
            <a:xfrm>
              <a:off x="1175264" y="2477638"/>
              <a:ext cx="1025762" cy="284742"/>
            </a:xfrm>
            <a:prstGeom prst="rect">
              <a:avLst/>
            </a:prstGeom>
            <a:noFill/>
          </p:spPr>
          <p:txBody>
            <a:bodyPr wrap="none" rtlCol="0">
              <a:spAutoFit/>
            </a:bodyPr>
            <a:lstStyle/>
            <a:p>
              <a:pPr defTabSz="1219170" fontAlgn="auto">
                <a:spcBef>
                  <a:spcPts val="0"/>
                </a:spcBef>
                <a:spcAft>
                  <a:spcPts val="0"/>
                </a:spcAft>
              </a:pPr>
              <a:r>
                <a:rPr lang="en-US" sz="1867" b="1" dirty="0">
                  <a:solidFill>
                    <a:prstClr val="black"/>
                  </a:solidFill>
                  <a:latin typeface="Arial" panose="020B0604020202020204" pitchFamily="34" charset="0"/>
                </a:rPr>
                <a:t>Producers</a:t>
              </a:r>
            </a:p>
          </p:txBody>
        </p:sp>
        <p:sp>
          <p:nvSpPr>
            <p:cNvPr id="32" name="TextBox 31">
              <a:extLst>
                <a:ext uri="{FF2B5EF4-FFF2-40B4-BE49-F238E27FC236}">
                  <a16:creationId xmlns:a16="http://schemas.microsoft.com/office/drawing/2014/main" id="{405FC4F2-D488-0A29-1165-8DE229FA22AD}"/>
                </a:ext>
              </a:extLst>
            </p:cNvPr>
            <p:cNvSpPr txBox="1"/>
            <p:nvPr/>
          </p:nvSpPr>
          <p:spPr>
            <a:xfrm>
              <a:off x="702950" y="2782438"/>
              <a:ext cx="609831" cy="276999"/>
            </a:xfrm>
            <a:prstGeom prst="rect">
              <a:avLst/>
            </a:prstGeom>
            <a:noFill/>
          </p:spPr>
          <p:txBody>
            <a:bodyPr wrap="none" rtlCol="0">
              <a:spAutoFit/>
            </a:bodyPr>
            <a:lstStyle/>
            <a:p>
              <a:pPr defTabSz="1219170" fontAlgn="auto">
                <a:spcBef>
                  <a:spcPts val="0"/>
                </a:spcBef>
                <a:spcAft>
                  <a:spcPts val="0"/>
                </a:spcAft>
              </a:pPr>
              <a:r>
                <a:rPr lang="en-US" dirty="0">
                  <a:solidFill>
                    <a:srgbClr val="C0504D"/>
                  </a:solidFill>
                  <a:latin typeface="Arial" panose="020B0604020202020204" pitchFamily="34" charset="0"/>
                </a:rPr>
                <a:t>Traffic</a:t>
              </a:r>
            </a:p>
          </p:txBody>
        </p:sp>
        <p:sp>
          <p:nvSpPr>
            <p:cNvPr id="33" name="TextBox 32">
              <a:extLst>
                <a:ext uri="{FF2B5EF4-FFF2-40B4-BE49-F238E27FC236}">
                  <a16:creationId xmlns:a16="http://schemas.microsoft.com/office/drawing/2014/main" id="{9DB6FCA8-5801-5467-D1E6-E3D714740EB8}"/>
                </a:ext>
              </a:extLst>
            </p:cNvPr>
            <p:cNvSpPr txBox="1"/>
            <p:nvPr/>
          </p:nvSpPr>
          <p:spPr>
            <a:xfrm>
              <a:off x="1798624" y="3096169"/>
              <a:ext cx="677108" cy="276999"/>
            </a:xfrm>
            <a:prstGeom prst="rect">
              <a:avLst/>
            </a:prstGeom>
            <a:noFill/>
          </p:spPr>
          <p:txBody>
            <a:bodyPr wrap="none" rtlCol="0">
              <a:spAutoFit/>
            </a:bodyPr>
            <a:lstStyle/>
            <a:p>
              <a:pPr defTabSz="1219170" fontAlgn="auto">
                <a:spcBef>
                  <a:spcPts val="0"/>
                </a:spcBef>
                <a:spcAft>
                  <a:spcPts val="0"/>
                </a:spcAft>
              </a:pPr>
              <a:r>
                <a:rPr lang="en-US" dirty="0">
                  <a:solidFill>
                    <a:srgbClr val="C0504D"/>
                  </a:solidFill>
                  <a:latin typeface="Arial" panose="020B0604020202020204" pitchFamily="34" charset="0"/>
                </a:rPr>
                <a:t>Smoke</a:t>
              </a:r>
            </a:p>
          </p:txBody>
        </p:sp>
        <p:sp>
          <p:nvSpPr>
            <p:cNvPr id="34" name="TextBox 33">
              <a:extLst>
                <a:ext uri="{FF2B5EF4-FFF2-40B4-BE49-F238E27FC236}">
                  <a16:creationId xmlns:a16="http://schemas.microsoft.com/office/drawing/2014/main" id="{D85A42F3-7D2D-98F2-118C-A02F87C391EC}"/>
                </a:ext>
              </a:extLst>
            </p:cNvPr>
            <p:cNvSpPr txBox="1"/>
            <p:nvPr/>
          </p:nvSpPr>
          <p:spPr>
            <a:xfrm>
              <a:off x="111245" y="4633868"/>
              <a:ext cx="2774523" cy="276999"/>
            </a:xfrm>
            <a:prstGeom prst="rect">
              <a:avLst/>
            </a:prstGeom>
            <a:noFill/>
          </p:spPr>
          <p:txBody>
            <a:bodyPr wrap="square" rtlCol="0">
              <a:spAutoFit/>
            </a:bodyPr>
            <a:lstStyle/>
            <a:p>
              <a:pPr algn="ctr" defTabSz="1219170" fontAlgn="auto">
                <a:spcBef>
                  <a:spcPts val="0"/>
                </a:spcBef>
                <a:spcAft>
                  <a:spcPts val="0"/>
                </a:spcAft>
              </a:pPr>
              <a:r>
                <a:rPr lang="en-US" cap="small" dirty="0">
                  <a:solidFill>
                    <a:srgbClr val="C0504D"/>
                  </a:solidFill>
                  <a:latin typeface="Arial" panose="020B0604020202020204" pitchFamily="34" charset="0"/>
                </a:rPr>
                <a:t>Data Collection</a:t>
              </a:r>
            </a:p>
          </p:txBody>
        </p:sp>
        <p:sp>
          <p:nvSpPr>
            <p:cNvPr id="41" name="Right Brace 40">
              <a:extLst>
                <a:ext uri="{FF2B5EF4-FFF2-40B4-BE49-F238E27FC236}">
                  <a16:creationId xmlns:a16="http://schemas.microsoft.com/office/drawing/2014/main" id="{ECC01040-E7CD-0730-3985-626BF865950F}"/>
                </a:ext>
              </a:extLst>
            </p:cNvPr>
            <p:cNvSpPr/>
            <p:nvPr/>
          </p:nvSpPr>
          <p:spPr>
            <a:xfrm rot="5400000">
              <a:off x="1360007" y="3151788"/>
              <a:ext cx="276999" cy="2774523"/>
            </a:xfrm>
            <a:prstGeom prst="rightBrace">
              <a:avLst>
                <a:gd name="adj1" fmla="val 72497"/>
                <a:gd name="adj2" fmla="val 50000"/>
              </a:avLst>
            </a:prstGeom>
            <a:noFill/>
            <a:ln w="19050" cap="flat" cmpd="sng" algn="ctr">
              <a:solidFill>
                <a:srgbClr val="4F81BD">
                  <a:shade val="95000"/>
                  <a:satMod val="105000"/>
                </a:srgbClr>
              </a:solidFill>
              <a:prstDash val="solid"/>
            </a:ln>
            <a:effectLst/>
          </p:spPr>
          <p:txBody>
            <a:bodyPr rtlCol="0" anchor="ctr"/>
            <a:lstStyle/>
            <a:p>
              <a:pPr algn="ctr" defTabSz="1219170" fontAlgn="auto">
                <a:spcBef>
                  <a:spcPts val="0"/>
                </a:spcBef>
                <a:spcAft>
                  <a:spcPts val="0"/>
                </a:spcAft>
                <a:defRPr/>
              </a:pPr>
              <a:endParaRPr lang="en-US" kern="0">
                <a:solidFill>
                  <a:prstClr val="black"/>
                </a:solidFill>
                <a:latin typeface="Arial" panose="020B0604020202020204" pitchFamily="34" charset="0"/>
              </a:endParaRPr>
            </a:p>
          </p:txBody>
        </p:sp>
        <p:pic>
          <p:nvPicPr>
            <p:cNvPr id="44" name="Picture 43">
              <a:extLst>
                <a:ext uri="{FF2B5EF4-FFF2-40B4-BE49-F238E27FC236}">
                  <a16:creationId xmlns:a16="http://schemas.microsoft.com/office/drawing/2014/main" id="{1F865BC2-0C85-5423-AE88-7FF33904114C}"/>
                </a:ext>
              </a:extLst>
            </p:cNvPr>
            <p:cNvPicPr>
              <a:picLocks noChangeAspect="1"/>
            </p:cNvPicPr>
            <p:nvPr/>
          </p:nvPicPr>
          <p:blipFill>
            <a:blip r:embed="rId5"/>
            <a:stretch>
              <a:fillRect/>
            </a:stretch>
          </p:blipFill>
          <p:spPr>
            <a:xfrm>
              <a:off x="498480" y="3086882"/>
              <a:ext cx="1025520" cy="573132"/>
            </a:xfrm>
            <a:prstGeom prst="rect">
              <a:avLst/>
            </a:prstGeom>
          </p:spPr>
        </p:pic>
        <p:pic>
          <p:nvPicPr>
            <p:cNvPr id="45" name="Picture 6">
              <a:extLst>
                <a:ext uri="{FF2B5EF4-FFF2-40B4-BE49-F238E27FC236}">
                  <a16:creationId xmlns:a16="http://schemas.microsoft.com/office/drawing/2014/main" id="{FBF827BC-2D7C-0735-2923-A125813B7D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4575" y="3396207"/>
              <a:ext cx="1025520" cy="68368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9B9D8896-F42D-5B93-41A6-57C4B30BCD10}"/>
                </a:ext>
              </a:extLst>
            </p:cNvPr>
            <p:cNvSpPr txBox="1"/>
            <p:nvPr/>
          </p:nvSpPr>
          <p:spPr>
            <a:xfrm>
              <a:off x="426036" y="4101436"/>
              <a:ext cx="2317164" cy="276999"/>
            </a:xfrm>
            <a:prstGeom prst="rect">
              <a:avLst/>
            </a:prstGeom>
            <a:noFill/>
          </p:spPr>
          <p:txBody>
            <a:bodyPr wrap="square" rtlCol="0">
              <a:spAutoFit/>
            </a:bodyPr>
            <a:lstStyle/>
            <a:p>
              <a:pPr defTabSz="1219170" fontAlgn="auto">
                <a:spcBef>
                  <a:spcPts val="0"/>
                </a:spcBef>
                <a:spcAft>
                  <a:spcPts val="0"/>
                </a:spcAft>
              </a:pPr>
              <a:r>
                <a:rPr lang="en-US" dirty="0">
                  <a:solidFill>
                    <a:srgbClr val="C0504D"/>
                  </a:solidFill>
                  <a:latin typeface="Arial" panose="020B0604020202020204" pitchFamily="34" charset="0"/>
                </a:rPr>
                <a:t>Any physical/virtual sensors</a:t>
              </a:r>
            </a:p>
          </p:txBody>
        </p:sp>
      </p:grpSp>
      <p:pic>
        <p:nvPicPr>
          <p:cNvPr id="4" name="Picture 3" descr="A person wearing glasses&#10;&#10;Description automatically generated with low confidence">
            <a:extLst>
              <a:ext uri="{FF2B5EF4-FFF2-40B4-BE49-F238E27FC236}">
                <a16:creationId xmlns:a16="http://schemas.microsoft.com/office/drawing/2014/main" id="{B9BC1C95-977B-807B-C6FD-BFF52C5E8E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7872" y="10570"/>
            <a:ext cx="1354129" cy="1589631"/>
          </a:xfrm>
          <a:prstGeom prst="rect">
            <a:avLst/>
          </a:prstGeom>
        </p:spPr>
      </p:pic>
      <p:sp>
        <p:nvSpPr>
          <p:cNvPr id="3" name="Rectangle 2">
            <a:extLst>
              <a:ext uri="{FF2B5EF4-FFF2-40B4-BE49-F238E27FC236}">
                <a16:creationId xmlns:a16="http://schemas.microsoft.com/office/drawing/2014/main" id="{937F2FED-5196-69F5-B101-886EDB435187}"/>
              </a:ext>
            </a:extLst>
          </p:cNvPr>
          <p:cNvSpPr/>
          <p:nvPr/>
        </p:nvSpPr>
        <p:spPr>
          <a:xfrm>
            <a:off x="3211286" y="5838368"/>
            <a:ext cx="8980714" cy="707694"/>
          </a:xfrm>
          <a:prstGeom prst="rect">
            <a:avLst/>
          </a:prstGeom>
        </p:spPr>
        <p:txBody>
          <a:bodyPr wrap="square">
            <a:spAutoFit/>
          </a:bodyPr>
          <a:lstStyle/>
          <a:p>
            <a:pPr defTabSz="1219170" fontAlgn="auto">
              <a:spcBef>
                <a:spcPts val="0"/>
              </a:spcBef>
              <a:spcAft>
                <a:spcPts val="0"/>
              </a:spcAft>
            </a:pPr>
            <a:r>
              <a:rPr lang="en-US" sz="1333" dirty="0">
                <a:solidFill>
                  <a:srgbClr val="333333"/>
                </a:solidFill>
                <a:latin typeface="Arial" panose="020B0604020202020204" pitchFamily="34" charset="0"/>
                <a:cs typeface="+mn-cs"/>
              </a:rPr>
              <a:t>D. </a:t>
            </a:r>
            <a:r>
              <a:rPr lang="en-US" sz="1333" dirty="0" err="1">
                <a:solidFill>
                  <a:srgbClr val="333333"/>
                </a:solidFill>
                <a:latin typeface="Arial" panose="020B0604020202020204" pitchFamily="34" charset="0"/>
                <a:cs typeface="+mn-cs"/>
              </a:rPr>
              <a:t>Balouek-Thomert</a:t>
            </a:r>
            <a:r>
              <a:rPr lang="en-US" sz="1333" dirty="0">
                <a:solidFill>
                  <a:srgbClr val="333333"/>
                </a:solidFill>
                <a:latin typeface="Arial" panose="020B0604020202020204" pitchFamily="34" charset="0"/>
                <a:cs typeface="+mn-cs"/>
              </a:rPr>
              <a:t>, I. </a:t>
            </a:r>
            <a:r>
              <a:rPr lang="en-US" sz="1333" dirty="0" err="1">
                <a:solidFill>
                  <a:srgbClr val="333333"/>
                </a:solidFill>
                <a:latin typeface="Arial" panose="020B0604020202020204" pitchFamily="34" charset="0"/>
                <a:cs typeface="+mn-cs"/>
              </a:rPr>
              <a:t>Rodero</a:t>
            </a:r>
            <a:r>
              <a:rPr lang="en-US" sz="1333" dirty="0">
                <a:solidFill>
                  <a:srgbClr val="333333"/>
                </a:solidFill>
                <a:latin typeface="Arial" panose="020B0604020202020204" pitchFamily="34" charset="0"/>
                <a:cs typeface="+mn-cs"/>
              </a:rPr>
              <a:t> and M. Parashar, "Evaluating policy-driven adaptation on the Edge-to-Cloud Continuum," </a:t>
            </a:r>
            <a:r>
              <a:rPr lang="en-US" sz="1333" i="1" dirty="0">
                <a:solidFill>
                  <a:srgbClr val="333333"/>
                </a:solidFill>
                <a:latin typeface="Arial" panose="020B0604020202020204" pitchFamily="34" charset="0"/>
                <a:cs typeface="+mn-cs"/>
              </a:rPr>
              <a:t>2021 IEEE/ACM HPC for Urgent Decision Making (</a:t>
            </a:r>
            <a:r>
              <a:rPr lang="en-US" sz="1333" i="1" dirty="0" err="1">
                <a:solidFill>
                  <a:srgbClr val="333333"/>
                </a:solidFill>
                <a:latin typeface="Arial" panose="020B0604020202020204" pitchFamily="34" charset="0"/>
                <a:cs typeface="+mn-cs"/>
              </a:rPr>
              <a:t>UrgentHPC</a:t>
            </a:r>
            <a:r>
              <a:rPr lang="en-US" sz="1333" i="1" dirty="0">
                <a:solidFill>
                  <a:srgbClr val="333333"/>
                </a:solidFill>
                <a:latin typeface="Arial" panose="020B0604020202020204" pitchFamily="34" charset="0"/>
                <a:cs typeface="+mn-cs"/>
              </a:rPr>
              <a:t>)</a:t>
            </a:r>
            <a:r>
              <a:rPr lang="en-US" sz="1333" dirty="0">
                <a:solidFill>
                  <a:srgbClr val="333333"/>
                </a:solidFill>
                <a:latin typeface="Arial" panose="020B0604020202020204" pitchFamily="34" charset="0"/>
                <a:cs typeface="+mn-cs"/>
              </a:rPr>
              <a:t>, pp. 11-20, </a:t>
            </a:r>
            <a:r>
              <a:rPr lang="en-US" sz="1333" dirty="0" err="1">
                <a:solidFill>
                  <a:srgbClr val="333333"/>
                </a:solidFill>
                <a:latin typeface="Arial" panose="020B0604020202020204" pitchFamily="34" charset="0"/>
                <a:cs typeface="+mn-cs"/>
              </a:rPr>
              <a:t>doi</a:t>
            </a:r>
            <a:r>
              <a:rPr lang="en-US" sz="1333" dirty="0">
                <a:solidFill>
                  <a:srgbClr val="333333"/>
                </a:solidFill>
                <a:latin typeface="Arial" panose="020B0604020202020204" pitchFamily="34" charset="0"/>
                <a:cs typeface="+mn-cs"/>
              </a:rPr>
              <a:t>: 10.1109/UrgentHPC54802.2021.00007.</a:t>
            </a:r>
          </a:p>
        </p:txBody>
      </p:sp>
    </p:spTree>
    <p:extLst>
      <p:ext uri="{BB962C8B-B14F-4D97-AF65-F5344CB8AC3E}">
        <p14:creationId xmlns:p14="http://schemas.microsoft.com/office/powerpoint/2010/main" val="218172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98527-146F-9F23-F44C-3B6A24A3D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4C736-BA24-2F31-8837-CF1795EFDFF8}"/>
              </a:ext>
            </a:extLst>
          </p:cNvPr>
          <p:cNvSpPr>
            <a:spLocks noGrp="1"/>
          </p:cNvSpPr>
          <p:nvPr>
            <p:ph type="title"/>
          </p:nvPr>
        </p:nvSpPr>
        <p:spPr>
          <a:xfrm>
            <a:off x="645829" y="158297"/>
            <a:ext cx="10707971" cy="1325563"/>
          </a:xfrm>
        </p:spPr>
        <p:txBody>
          <a:bodyPr>
            <a:normAutofit/>
          </a:bodyPr>
          <a:lstStyle/>
          <a:p>
            <a:r>
              <a:rPr lang="en-US" sz="4000" dirty="0"/>
              <a:t>Distributed Software-defined Environments</a:t>
            </a:r>
          </a:p>
        </p:txBody>
      </p:sp>
      <p:sp>
        <p:nvSpPr>
          <p:cNvPr id="3" name="Content Placeholder 2">
            <a:extLst>
              <a:ext uri="{FF2B5EF4-FFF2-40B4-BE49-F238E27FC236}">
                <a16:creationId xmlns:a16="http://schemas.microsoft.com/office/drawing/2014/main" id="{94A0B0F7-D13F-7EDF-98CF-5A374EB0056E}"/>
              </a:ext>
            </a:extLst>
          </p:cNvPr>
          <p:cNvSpPr>
            <a:spLocks noGrp="1"/>
          </p:cNvSpPr>
          <p:nvPr>
            <p:ph idx="4294967295"/>
          </p:nvPr>
        </p:nvSpPr>
        <p:spPr>
          <a:xfrm>
            <a:off x="645828" y="1600200"/>
            <a:ext cx="7213657" cy="3071813"/>
          </a:xfrm>
        </p:spPr>
        <p:txBody>
          <a:bodyPr>
            <a:normAutofit/>
          </a:bodyPr>
          <a:lstStyle/>
          <a:p>
            <a:r>
              <a:rPr lang="en-US" sz="2000" dirty="0"/>
              <a:t>Create an agile and programmable computational environment that autonomically evolves over time</a:t>
            </a:r>
          </a:p>
          <a:p>
            <a:pPr lvl="1"/>
            <a:r>
              <a:rPr lang="en-US" sz="1800" dirty="0"/>
              <a:t>Define composition programmatically using constraints </a:t>
            </a:r>
          </a:p>
          <a:p>
            <a:pPr lvl="1"/>
            <a:r>
              <a:rPr lang="en-US" sz="1800" dirty="0"/>
              <a:t>Respond to changes in the infrastructure, application requirements</a:t>
            </a:r>
          </a:p>
          <a:p>
            <a:pPr lvl="1"/>
            <a:r>
              <a:rPr lang="en-US" sz="1800" dirty="0"/>
              <a:t>Allocate computational resources close to digital data sources</a:t>
            </a:r>
          </a:p>
          <a:p>
            <a:pPr lvl="1"/>
            <a:r>
              <a:rPr lang="en-US" sz="1800" dirty="0"/>
              <a:t>Process data in-situ and/or in-transit</a:t>
            </a:r>
          </a:p>
        </p:txBody>
      </p:sp>
      <p:sp>
        <p:nvSpPr>
          <p:cNvPr id="5" name="TextBox 4">
            <a:extLst>
              <a:ext uri="{FF2B5EF4-FFF2-40B4-BE49-F238E27FC236}">
                <a16:creationId xmlns:a16="http://schemas.microsoft.com/office/drawing/2014/main" id="{AA1C0451-620F-D9CD-5BAC-817609EC80BF}"/>
              </a:ext>
            </a:extLst>
          </p:cNvPr>
          <p:cNvSpPr txBox="1"/>
          <p:nvPr/>
        </p:nvSpPr>
        <p:spPr>
          <a:xfrm>
            <a:off x="645829" y="4369858"/>
            <a:ext cx="6983299" cy="1692386"/>
          </a:xfrm>
          <a:prstGeom prst="rect">
            <a:avLst/>
          </a:prstGeom>
          <a:noFill/>
        </p:spPr>
        <p:txBody>
          <a:bodyPr wrap="square" rtlCol="0">
            <a:spAutoFit/>
          </a:bodyPr>
          <a:lstStyle/>
          <a:p>
            <a:pPr marL="228594" indent="-228594" defTabSz="1219170" fontAlgn="auto">
              <a:spcBef>
                <a:spcPts val="0"/>
              </a:spcBef>
              <a:spcAft>
                <a:spcPts val="0"/>
              </a:spcAft>
              <a:buFont typeface="Arial" panose="020B0604020202020204" pitchFamily="34" charset="0"/>
              <a:buChar char="•"/>
              <a:defRPr/>
            </a:pPr>
            <a:r>
              <a:rPr lang="en-US" sz="1333" dirty="0" err="1">
                <a:solidFill>
                  <a:srgbClr val="000000"/>
                </a:solidFill>
                <a:latin typeface="Arial"/>
                <a:cs typeface="+mn-cs"/>
              </a:rPr>
              <a:t>AbdelBaky</a:t>
            </a:r>
            <a:r>
              <a:rPr lang="en-US" sz="1333" dirty="0">
                <a:solidFill>
                  <a:srgbClr val="000000"/>
                </a:solidFill>
                <a:latin typeface="Arial"/>
                <a:cs typeface="+mn-cs"/>
              </a:rPr>
              <a:t> M, Diaz-Montes J, Parashar M. Software-defined environments for science and engineering. </a:t>
            </a:r>
            <a:r>
              <a:rPr lang="en-US" sz="1333" i="1" dirty="0">
                <a:solidFill>
                  <a:srgbClr val="000000"/>
                </a:solidFill>
                <a:latin typeface="Arial"/>
                <a:cs typeface="+mn-cs"/>
              </a:rPr>
              <a:t>The International Journal of High-Performance Computing Applications</a:t>
            </a:r>
            <a:r>
              <a:rPr lang="en-US" sz="1333" dirty="0">
                <a:solidFill>
                  <a:srgbClr val="000000"/>
                </a:solidFill>
                <a:latin typeface="Arial"/>
                <a:cs typeface="+mn-cs"/>
              </a:rPr>
              <a:t>. 2018;32(1):104-122. doi:</a:t>
            </a:r>
            <a:r>
              <a:rPr lang="en-US" sz="1333" u="sng" dirty="0">
                <a:solidFill>
                  <a:srgbClr val="006ACC"/>
                </a:solidFill>
                <a:latin typeface="Arial"/>
                <a:cs typeface="+mn-cs"/>
                <a:hlinkClick r:id="rId3"/>
              </a:rPr>
              <a:t>10.1177/1094342017710706</a:t>
            </a:r>
            <a:endParaRPr lang="en-US" sz="1333" dirty="0">
              <a:solidFill>
                <a:srgbClr val="333333"/>
              </a:solidFill>
              <a:latin typeface="Arial"/>
              <a:cs typeface="+mn-cs"/>
            </a:endParaRPr>
          </a:p>
          <a:p>
            <a:pPr marL="228594" indent="-228594" defTabSz="1219170" fontAlgn="auto">
              <a:spcBef>
                <a:spcPts val="0"/>
              </a:spcBef>
              <a:spcAft>
                <a:spcPts val="0"/>
              </a:spcAft>
              <a:buFont typeface="Arial" panose="020B0604020202020204" pitchFamily="34" charset="0"/>
              <a:buChar char="•"/>
              <a:defRPr/>
            </a:pPr>
            <a:endParaRPr lang="en-US" sz="1067" dirty="0">
              <a:solidFill>
                <a:srgbClr val="333333"/>
              </a:solidFill>
              <a:latin typeface="HelveticaNeue Regular"/>
              <a:cs typeface="+mn-cs"/>
            </a:endParaRPr>
          </a:p>
          <a:p>
            <a:pPr marL="228594" indent="-228594" defTabSz="1219170" fontAlgn="auto">
              <a:spcBef>
                <a:spcPts val="0"/>
              </a:spcBef>
              <a:spcAft>
                <a:spcPts val="0"/>
              </a:spcAft>
              <a:buFont typeface="Arial" panose="020B0604020202020204" pitchFamily="34" charset="0"/>
              <a:buChar char="•"/>
              <a:defRPr/>
            </a:pPr>
            <a:r>
              <a:rPr lang="en-US" sz="1333" dirty="0">
                <a:solidFill>
                  <a:srgbClr val="333333"/>
                </a:solidFill>
                <a:latin typeface="HelveticaNeue Regular"/>
                <a:cs typeface="+mn-cs"/>
              </a:rPr>
              <a:t>M. </a:t>
            </a:r>
            <a:r>
              <a:rPr lang="en-US" sz="1333" dirty="0" err="1">
                <a:solidFill>
                  <a:srgbClr val="333333"/>
                </a:solidFill>
                <a:latin typeface="HelveticaNeue Regular"/>
                <a:cs typeface="+mn-cs"/>
              </a:rPr>
              <a:t>Abdelbaky</a:t>
            </a:r>
            <a:r>
              <a:rPr lang="en-US" sz="1333" dirty="0">
                <a:solidFill>
                  <a:srgbClr val="333333"/>
                </a:solidFill>
                <a:latin typeface="HelveticaNeue Regular"/>
                <a:cs typeface="+mn-cs"/>
              </a:rPr>
              <a:t> and M. Parashar, "A General Performance and QoS Model for Distributed Software-Defined Environments," in </a:t>
            </a:r>
            <a:r>
              <a:rPr lang="en-US" sz="1333" i="1" dirty="0">
                <a:solidFill>
                  <a:srgbClr val="333333"/>
                </a:solidFill>
                <a:latin typeface="HelveticaNeue Regular"/>
                <a:cs typeface="+mn-cs"/>
              </a:rPr>
              <a:t>IEEE Transactions on Services Computing</a:t>
            </a:r>
            <a:r>
              <a:rPr lang="en-US" sz="1333" dirty="0">
                <a:solidFill>
                  <a:srgbClr val="333333"/>
                </a:solidFill>
                <a:latin typeface="HelveticaNeue Regular"/>
                <a:cs typeface="+mn-cs"/>
              </a:rPr>
              <a:t>, vol. 15, no. 1, pp. 228-240, 1 Jan.-Feb. 2022, </a:t>
            </a:r>
            <a:r>
              <a:rPr lang="en-US" sz="1333" dirty="0" err="1">
                <a:solidFill>
                  <a:srgbClr val="333333"/>
                </a:solidFill>
                <a:latin typeface="HelveticaNeue Regular"/>
                <a:cs typeface="+mn-cs"/>
              </a:rPr>
              <a:t>doi</a:t>
            </a:r>
            <a:r>
              <a:rPr lang="en-US" sz="1333" dirty="0">
                <a:solidFill>
                  <a:srgbClr val="333333"/>
                </a:solidFill>
                <a:latin typeface="HelveticaNeue Regular"/>
                <a:cs typeface="+mn-cs"/>
              </a:rPr>
              <a:t>: 10.1109/TSC.2019.2928300.</a:t>
            </a:r>
          </a:p>
        </p:txBody>
      </p:sp>
      <p:grpSp>
        <p:nvGrpSpPr>
          <p:cNvPr id="6" name="Group 5">
            <a:extLst>
              <a:ext uri="{FF2B5EF4-FFF2-40B4-BE49-F238E27FC236}">
                <a16:creationId xmlns:a16="http://schemas.microsoft.com/office/drawing/2014/main" id="{232A648B-60C4-CE8A-6C88-34499E157A9D}"/>
              </a:ext>
            </a:extLst>
          </p:cNvPr>
          <p:cNvGrpSpPr/>
          <p:nvPr/>
        </p:nvGrpSpPr>
        <p:grpSpPr>
          <a:xfrm>
            <a:off x="10908792" y="18669"/>
            <a:ext cx="1283209" cy="1574184"/>
            <a:chOff x="8181593" y="14002"/>
            <a:chExt cx="962407" cy="1180638"/>
          </a:xfrm>
        </p:grpSpPr>
        <p:pic>
          <p:nvPicPr>
            <p:cNvPr id="1026" name="Picture 2" descr="moustafa abdelbaky from moustafa.us">
              <a:extLst>
                <a:ext uri="{FF2B5EF4-FFF2-40B4-BE49-F238E27FC236}">
                  <a16:creationId xmlns:a16="http://schemas.microsoft.com/office/drawing/2014/main" id="{A1164EB7-4257-F423-438B-49C70E070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1594" y="14002"/>
              <a:ext cx="962406" cy="9624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B32CAD-6CE3-F414-D04E-D1A1C49D53F5}"/>
                </a:ext>
              </a:extLst>
            </p:cNvPr>
            <p:cNvSpPr txBox="1"/>
            <p:nvPr/>
          </p:nvSpPr>
          <p:spPr>
            <a:xfrm>
              <a:off x="8181593" y="971550"/>
              <a:ext cx="962406" cy="223090"/>
            </a:xfrm>
            <a:prstGeom prst="rect">
              <a:avLst/>
            </a:prstGeom>
            <a:noFill/>
          </p:spPr>
          <p:txBody>
            <a:bodyPr wrap="square" rtlCol="0">
              <a:spAutoFit/>
            </a:bodyPr>
            <a:lstStyle/>
            <a:p>
              <a:pPr algn="ctr" defTabSz="1219170" fontAlgn="auto">
                <a:spcBef>
                  <a:spcPts val="0"/>
                </a:spcBef>
                <a:spcAft>
                  <a:spcPts val="0"/>
                </a:spcAft>
                <a:defRPr/>
              </a:pPr>
              <a:r>
                <a:rPr lang="en-US" sz="1333" dirty="0">
                  <a:solidFill>
                    <a:srgbClr val="000000"/>
                  </a:solidFill>
                  <a:latin typeface="Arial"/>
                  <a:cs typeface="+mn-cs"/>
                </a:rPr>
                <a:t>M. </a:t>
              </a:r>
              <a:r>
                <a:rPr lang="en-US" sz="1333" dirty="0" err="1">
                  <a:solidFill>
                    <a:srgbClr val="000000"/>
                  </a:solidFill>
                  <a:latin typeface="Arial"/>
                  <a:cs typeface="+mn-cs"/>
                </a:rPr>
                <a:t>AbdelBaky</a:t>
              </a:r>
              <a:endParaRPr lang="en-US" sz="1333" dirty="0">
                <a:solidFill>
                  <a:srgbClr val="000000"/>
                </a:solidFill>
                <a:latin typeface="Arial"/>
                <a:cs typeface="+mn-cs"/>
              </a:endParaRPr>
            </a:p>
          </p:txBody>
        </p:sp>
      </p:grpSp>
      <p:grpSp>
        <p:nvGrpSpPr>
          <p:cNvPr id="8" name="Group 7">
            <a:extLst>
              <a:ext uri="{FF2B5EF4-FFF2-40B4-BE49-F238E27FC236}">
                <a16:creationId xmlns:a16="http://schemas.microsoft.com/office/drawing/2014/main" id="{F4EEB202-9E92-AE63-8B28-5E4BC793CEDA}"/>
              </a:ext>
            </a:extLst>
          </p:cNvPr>
          <p:cNvGrpSpPr/>
          <p:nvPr/>
        </p:nvGrpSpPr>
        <p:grpSpPr>
          <a:xfrm>
            <a:off x="7739857" y="1690688"/>
            <a:ext cx="4033043" cy="4597400"/>
            <a:chOff x="5638800" y="1352550"/>
            <a:chExt cx="3024782" cy="3448050"/>
          </a:xfrm>
        </p:grpSpPr>
        <p:pic>
          <p:nvPicPr>
            <p:cNvPr id="2051" name="Picture 3">
              <a:extLst>
                <a:ext uri="{FF2B5EF4-FFF2-40B4-BE49-F238E27FC236}">
                  <a16:creationId xmlns:a16="http://schemas.microsoft.com/office/drawing/2014/main" id="{630A831D-88F3-1DD9-12A4-43BEEE149A5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38800" y="1352550"/>
              <a:ext cx="3024782"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6">
              <a:extLst>
                <a:ext uri="{FF2B5EF4-FFF2-40B4-BE49-F238E27FC236}">
                  <a16:creationId xmlns:a16="http://schemas.microsoft.com/office/drawing/2014/main" id="{2FD888E8-ED6B-212D-3E82-E7774EEB716E}"/>
                </a:ext>
              </a:extLst>
            </p:cNvPr>
            <p:cNvSpPr/>
            <p:nvPr/>
          </p:nvSpPr>
          <p:spPr>
            <a:xfrm>
              <a:off x="6934200" y="4095750"/>
              <a:ext cx="609600" cy="216772"/>
            </a:xfrm>
            <a:prstGeom prst="cloud">
              <a:avLst/>
            </a:prstGeom>
            <a:solidFill>
              <a:srgbClr val="5575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1067" dirty="0">
                  <a:solidFill>
                    <a:srgbClr val="FFFFFF"/>
                  </a:solidFill>
                  <a:latin typeface="Calibri" panose="020F0502020204030204" pitchFamily="34" charset="0"/>
                  <a:cs typeface="Calibri" panose="020F0502020204030204" pitchFamily="34" charset="0"/>
                </a:rPr>
                <a:t>Edge</a:t>
              </a:r>
            </a:p>
          </p:txBody>
        </p:sp>
      </p:grpSp>
    </p:spTree>
    <p:extLst>
      <p:ext uri="{BB962C8B-B14F-4D97-AF65-F5344CB8AC3E}">
        <p14:creationId xmlns:p14="http://schemas.microsoft.com/office/powerpoint/2010/main" val="4226687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3DBD5-5813-4CBD-07F9-F5D818B0B0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2BA5EC-9441-AC82-89BF-E3F76FCF29CD}"/>
              </a:ext>
            </a:extLst>
          </p:cNvPr>
          <p:cNvSpPr>
            <a:spLocks noGrp="1"/>
          </p:cNvSpPr>
          <p:nvPr>
            <p:ph type="title"/>
          </p:nvPr>
        </p:nvSpPr>
        <p:spPr/>
        <p:txBody>
          <a:bodyPr>
            <a:normAutofit fontScale="90000"/>
          </a:bodyPr>
          <a:lstStyle/>
          <a:p>
            <a:r>
              <a:rPr lang="en-US" sz="4000" dirty="0">
                <a:latin typeface="+mj-lt"/>
              </a:rPr>
              <a:t>Intelligent Data Discovery and Delivery</a:t>
            </a:r>
          </a:p>
        </p:txBody>
      </p:sp>
      <p:sp>
        <p:nvSpPr>
          <p:cNvPr id="4" name="Content Placeholder 3">
            <a:extLst>
              <a:ext uri="{FF2B5EF4-FFF2-40B4-BE49-F238E27FC236}">
                <a16:creationId xmlns:a16="http://schemas.microsoft.com/office/drawing/2014/main" id="{1DE335BD-4643-8C6D-F081-705D23676475}"/>
              </a:ext>
            </a:extLst>
          </p:cNvPr>
          <p:cNvSpPr>
            <a:spLocks noGrp="1"/>
          </p:cNvSpPr>
          <p:nvPr>
            <p:ph idx="1"/>
          </p:nvPr>
        </p:nvSpPr>
        <p:spPr>
          <a:xfrm>
            <a:off x="609600" y="1304036"/>
            <a:ext cx="6671845" cy="4913855"/>
          </a:xfrm>
        </p:spPr>
        <p:txBody>
          <a:bodyPr>
            <a:normAutofit fontScale="85000" lnSpcReduction="10000"/>
          </a:bodyPr>
          <a:lstStyle/>
          <a:p>
            <a:pPr marL="0" indent="0">
              <a:buNone/>
            </a:pPr>
            <a:r>
              <a:rPr lang="en-US" altLang="zh-CN" dirty="0"/>
              <a:t>Goal</a:t>
            </a:r>
            <a:r>
              <a:rPr lang="en-US" dirty="0"/>
              <a:t>: Explore how an understanding of the data and their usage can democratize access to data</a:t>
            </a:r>
          </a:p>
          <a:p>
            <a:pPr marL="0" indent="0">
              <a:buNone/>
            </a:pPr>
            <a:endParaRPr lang="en-GB" sz="1067" dirty="0"/>
          </a:p>
          <a:p>
            <a:pPr marL="0" indent="0">
              <a:buNone/>
            </a:pPr>
            <a:r>
              <a:rPr lang="en-GB" dirty="0"/>
              <a:t>Data Delivery</a:t>
            </a:r>
          </a:p>
          <a:p>
            <a:r>
              <a:rPr lang="en-GB" sz="2133" dirty="0"/>
              <a:t>Analyse data and data access</a:t>
            </a:r>
          </a:p>
          <a:p>
            <a:r>
              <a:rPr lang="en-GB" sz="2133" dirty="0"/>
              <a:t>In-network data caching, prefetching, analysis</a:t>
            </a:r>
          </a:p>
          <a:p>
            <a:endParaRPr lang="en-GB" sz="1067" dirty="0"/>
          </a:p>
          <a:p>
            <a:pPr marL="0" indent="0">
              <a:buNone/>
            </a:pPr>
            <a:r>
              <a:rPr lang="en-GB" dirty="0"/>
              <a:t>Data Discovery</a:t>
            </a:r>
          </a:p>
          <a:p>
            <a:r>
              <a:rPr lang="en-GB" sz="2133" dirty="0"/>
              <a:t>Data/data product recommendations </a:t>
            </a:r>
          </a:p>
          <a:p>
            <a:r>
              <a:rPr lang="en-US" sz="2133" spc="100" dirty="0">
                <a:solidFill>
                  <a:srgbClr val="335B74">
                    <a:lumMod val="50000"/>
                  </a:srgbClr>
                </a:solidFill>
              </a:rPr>
              <a:t>Leverage Knowledge Graphs</a:t>
            </a:r>
            <a:r>
              <a:rPr lang="en-US" altLang="zh-CN" sz="2133" spc="100" dirty="0">
                <a:solidFill>
                  <a:srgbClr val="335B74">
                    <a:lumMod val="50000"/>
                  </a:srgbClr>
                </a:solidFill>
                <a:ea typeface="等线" panose="02010600030101010101" pitchFamily="2" charset="-122"/>
              </a:rPr>
              <a:t> &amp; Graph Neural Network</a:t>
            </a:r>
            <a:endParaRPr lang="en-US" sz="2133" spc="100" dirty="0">
              <a:solidFill>
                <a:srgbClr val="335B74">
                  <a:lumMod val="50000"/>
                </a:srgbClr>
              </a:solidFill>
            </a:endParaRPr>
          </a:p>
          <a:p>
            <a:pPr marL="0" indent="0">
              <a:buNone/>
            </a:pPr>
            <a:endParaRPr lang="en-GB" sz="1067" dirty="0"/>
          </a:p>
          <a:p>
            <a:pPr marL="0" indent="0">
              <a:buNone/>
            </a:pPr>
            <a:r>
              <a:rPr lang="en-GB" dirty="0"/>
              <a:t>Builds on the computing continuum leveraging edge, in-network capabilities</a:t>
            </a:r>
            <a:endParaRPr lang="en-US" dirty="0"/>
          </a:p>
          <a:p>
            <a:endParaRPr lang="en-US" dirty="0"/>
          </a:p>
          <a:p>
            <a:pPr lvl="1"/>
            <a:endParaRPr lang="en-US" dirty="0"/>
          </a:p>
          <a:p>
            <a:endParaRPr lang="en-US" dirty="0"/>
          </a:p>
        </p:txBody>
      </p:sp>
      <p:pic>
        <p:nvPicPr>
          <p:cNvPr id="13" name="Picture 12">
            <a:extLst>
              <a:ext uri="{FF2B5EF4-FFF2-40B4-BE49-F238E27FC236}">
                <a16:creationId xmlns:a16="http://schemas.microsoft.com/office/drawing/2014/main" id="{E1C6B53A-500B-6A59-2598-11471C15D1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5028" y="1568613"/>
            <a:ext cx="4683387" cy="3669668"/>
          </a:xfrm>
          <a:prstGeom prst="rect">
            <a:avLst/>
          </a:prstGeom>
          <a:ln>
            <a:solidFill>
              <a:schemeClr val="tx1"/>
            </a:solidFill>
          </a:ln>
        </p:spPr>
      </p:pic>
      <p:sp>
        <p:nvSpPr>
          <p:cNvPr id="16" name="Rectangle 15">
            <a:extLst>
              <a:ext uri="{FF2B5EF4-FFF2-40B4-BE49-F238E27FC236}">
                <a16:creationId xmlns:a16="http://schemas.microsoft.com/office/drawing/2014/main" id="{BD61BC9C-37F0-C94B-EEB1-EBF70C7CD7D4}"/>
              </a:ext>
            </a:extLst>
          </p:cNvPr>
          <p:cNvSpPr/>
          <p:nvPr/>
        </p:nvSpPr>
        <p:spPr>
          <a:xfrm>
            <a:off x="7395028" y="5337807"/>
            <a:ext cx="4683387" cy="1117935"/>
          </a:xfrm>
          <a:prstGeom prst="rect">
            <a:avLst/>
          </a:prstGeom>
          <a:solidFill>
            <a:schemeClr val="bg1"/>
          </a:solidFill>
          <a:ln>
            <a:noFill/>
          </a:ln>
        </p:spPr>
        <p:txBody>
          <a:bodyPr wrap="square">
            <a:spAutoFit/>
          </a:bodyPr>
          <a:lstStyle/>
          <a:p>
            <a:pPr defTabSz="1219170" fontAlgn="auto">
              <a:spcBef>
                <a:spcPts val="0"/>
              </a:spcBef>
              <a:spcAft>
                <a:spcPts val="0"/>
              </a:spcAft>
              <a:defRPr/>
            </a:pPr>
            <a:r>
              <a:rPr lang="en-US" sz="1333" dirty="0" err="1">
                <a:solidFill>
                  <a:srgbClr val="333333"/>
                </a:solidFill>
                <a:latin typeface="Arial"/>
                <a:cs typeface="+mn-cs"/>
              </a:rPr>
              <a:t>Yubo</a:t>
            </a:r>
            <a:r>
              <a:rPr lang="en-US" sz="1333" dirty="0">
                <a:solidFill>
                  <a:srgbClr val="333333"/>
                </a:solidFill>
                <a:latin typeface="Arial"/>
                <a:cs typeface="+mn-cs"/>
              </a:rPr>
              <a:t> Qin, Ivan </a:t>
            </a:r>
            <a:r>
              <a:rPr lang="en-US" sz="1333" dirty="0" err="1">
                <a:solidFill>
                  <a:srgbClr val="333333"/>
                </a:solidFill>
                <a:latin typeface="Arial"/>
                <a:cs typeface="+mn-cs"/>
              </a:rPr>
              <a:t>Rodero</a:t>
            </a:r>
            <a:r>
              <a:rPr lang="en-US" sz="1333" dirty="0">
                <a:solidFill>
                  <a:srgbClr val="333333"/>
                </a:solidFill>
                <a:latin typeface="Arial"/>
                <a:cs typeface="+mn-cs"/>
              </a:rPr>
              <a:t>, and Manish Parashar. 2022. Toward Democratizing Access to Facilities Data: A Framework for Intelligent Data Discovery and Delivery. Computing in Science and </a:t>
            </a:r>
            <a:r>
              <a:rPr lang="en-US" sz="1333" dirty="0" err="1">
                <a:solidFill>
                  <a:srgbClr val="333333"/>
                </a:solidFill>
                <a:latin typeface="Arial"/>
                <a:cs typeface="+mn-cs"/>
              </a:rPr>
              <a:t>Engg</a:t>
            </a:r>
            <a:r>
              <a:rPr lang="en-US" sz="1333" dirty="0">
                <a:solidFill>
                  <a:srgbClr val="333333"/>
                </a:solidFill>
                <a:latin typeface="Arial"/>
                <a:cs typeface="+mn-cs"/>
              </a:rPr>
              <a:t>. 24, 3 (May-June 2022), 52–60. https://</a:t>
            </a:r>
            <a:r>
              <a:rPr lang="en-US" sz="1333" dirty="0" err="1">
                <a:solidFill>
                  <a:srgbClr val="333333"/>
                </a:solidFill>
                <a:latin typeface="Arial"/>
                <a:cs typeface="+mn-cs"/>
              </a:rPr>
              <a:t>doi.org</a:t>
            </a:r>
            <a:r>
              <a:rPr lang="en-US" sz="1333" dirty="0">
                <a:solidFill>
                  <a:srgbClr val="333333"/>
                </a:solidFill>
                <a:latin typeface="Arial"/>
                <a:cs typeface="+mn-cs"/>
              </a:rPr>
              <a:t>/10.1109/MCSE.2022.3179408</a:t>
            </a:r>
          </a:p>
        </p:txBody>
      </p:sp>
      <p:grpSp>
        <p:nvGrpSpPr>
          <p:cNvPr id="5" name="Group 4">
            <a:extLst>
              <a:ext uri="{FF2B5EF4-FFF2-40B4-BE49-F238E27FC236}">
                <a16:creationId xmlns:a16="http://schemas.microsoft.com/office/drawing/2014/main" id="{CB287928-2C75-4B00-D272-490F4959E6A1}"/>
              </a:ext>
            </a:extLst>
          </p:cNvPr>
          <p:cNvGrpSpPr/>
          <p:nvPr/>
        </p:nvGrpSpPr>
        <p:grpSpPr>
          <a:xfrm>
            <a:off x="11285496" y="12032"/>
            <a:ext cx="906505" cy="1580822"/>
            <a:chOff x="8464121" y="9024"/>
            <a:chExt cx="679879" cy="1185617"/>
          </a:xfrm>
        </p:grpSpPr>
        <p:pic>
          <p:nvPicPr>
            <p:cNvPr id="6" name="Picture 2" descr="Team">
              <a:extLst>
                <a:ext uri="{FF2B5EF4-FFF2-40B4-BE49-F238E27FC236}">
                  <a16:creationId xmlns:a16="http://schemas.microsoft.com/office/drawing/2014/main" id="{008633DD-C39B-5066-1C3D-895CCA5B8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02" t="33662" r="69164" b="47048"/>
            <a:stretch/>
          </p:blipFill>
          <p:spPr bwMode="auto">
            <a:xfrm>
              <a:off x="8497713" y="9024"/>
              <a:ext cx="646287" cy="9625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DA528D-E29D-BA11-CF90-B7FB249E74F5}"/>
                </a:ext>
              </a:extLst>
            </p:cNvPr>
            <p:cNvSpPr txBox="1"/>
            <p:nvPr/>
          </p:nvSpPr>
          <p:spPr>
            <a:xfrm>
              <a:off x="8464121" y="971550"/>
              <a:ext cx="679877" cy="223091"/>
            </a:xfrm>
            <a:prstGeom prst="rect">
              <a:avLst/>
            </a:prstGeom>
            <a:noFill/>
          </p:spPr>
          <p:txBody>
            <a:bodyPr wrap="square" rtlCol="0">
              <a:spAutoFit/>
            </a:bodyPr>
            <a:lstStyle/>
            <a:p>
              <a:pPr algn="ctr" defTabSz="1219170" fontAlgn="auto">
                <a:spcBef>
                  <a:spcPts val="0"/>
                </a:spcBef>
                <a:spcAft>
                  <a:spcPts val="0"/>
                </a:spcAft>
                <a:defRPr/>
              </a:pPr>
              <a:r>
                <a:rPr lang="en-US" sz="1333" dirty="0">
                  <a:solidFill>
                    <a:srgbClr val="000000"/>
                  </a:solidFill>
                  <a:latin typeface="Arial"/>
                  <a:cs typeface="+mn-cs"/>
                </a:rPr>
                <a:t>Y. Qin</a:t>
              </a:r>
            </a:p>
          </p:txBody>
        </p:sp>
      </p:grpSp>
    </p:spTree>
    <p:extLst>
      <p:ext uri="{BB962C8B-B14F-4D97-AF65-F5344CB8AC3E}">
        <p14:creationId xmlns:p14="http://schemas.microsoft.com/office/powerpoint/2010/main" val="166645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D36195-B745-228B-862D-4F5AC07D91AE}"/>
              </a:ext>
            </a:extLst>
          </p:cNvPr>
          <p:cNvSpPr txBox="1">
            <a:spLocks/>
          </p:cNvSpPr>
          <p:nvPr/>
        </p:nvSpPr>
        <p:spPr>
          <a:xfrm>
            <a:off x="631031" y="365125"/>
            <a:ext cx="8740913" cy="132556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rial" panose="020B0604020202020204"/>
                <a:ea typeface="+mj-ea"/>
                <a:cs typeface="+mj-cs"/>
              </a:rPr>
              <a:t>National Data Platform Pilot (NDP): </a:t>
            </a:r>
            <a:br>
              <a:rPr kumimoji="0" lang="en-US" sz="4400" b="0" i="0" u="none" strike="noStrike" kern="1200" cap="none" spc="0" normalizeH="0" baseline="0" noProof="0" dirty="0">
                <a:ln>
                  <a:noFill/>
                </a:ln>
                <a:solidFill>
                  <a:sysClr val="windowText" lastClr="000000"/>
                </a:solidFill>
                <a:effectLst/>
                <a:uLnTx/>
                <a:uFillTx/>
                <a:latin typeface="Arial" panose="020B0604020202020204"/>
                <a:ea typeface="+mj-ea"/>
                <a:cs typeface="+mj-cs"/>
              </a:rPr>
            </a:br>
            <a:r>
              <a:rPr kumimoji="0" lang="en-US" sz="4400" b="0" i="0" u="none" strike="noStrike" kern="1200" cap="none" spc="0" normalizeH="0" baseline="0" noProof="0" dirty="0">
                <a:ln>
                  <a:noFill/>
                </a:ln>
                <a:solidFill>
                  <a:sysClr val="windowText" lastClr="000000"/>
                </a:solidFill>
                <a:effectLst/>
                <a:uLnTx/>
                <a:uFillTx/>
                <a:latin typeface="Arial" panose="020B0604020202020204"/>
                <a:ea typeface="+mj-ea"/>
                <a:cs typeface="+mj-cs"/>
              </a:rPr>
              <a:t>Services for Equitable Open Access to Data</a:t>
            </a:r>
          </a:p>
        </p:txBody>
      </p:sp>
      <p:pic>
        <p:nvPicPr>
          <p:cNvPr id="8" name="Picture 7">
            <a:extLst>
              <a:ext uri="{FF2B5EF4-FFF2-40B4-BE49-F238E27FC236}">
                <a16:creationId xmlns:a16="http://schemas.microsoft.com/office/drawing/2014/main" id="{86C00BC8-BE34-E402-A058-D1111FC6B5D7}"/>
              </a:ext>
            </a:extLst>
          </p:cNvPr>
          <p:cNvPicPr>
            <a:picLocks noChangeAspect="1"/>
          </p:cNvPicPr>
          <p:nvPr/>
        </p:nvPicPr>
        <p:blipFill>
          <a:blip r:embed="rId3"/>
          <a:stretch>
            <a:fillRect/>
          </a:stretch>
        </p:blipFill>
        <p:spPr>
          <a:xfrm>
            <a:off x="9167338" y="3228323"/>
            <a:ext cx="2906804" cy="2771917"/>
          </a:xfrm>
          <a:prstGeom prst="rect">
            <a:avLst/>
          </a:prstGeom>
        </p:spPr>
      </p:pic>
      <p:sp>
        <p:nvSpPr>
          <p:cNvPr id="9" name="Content Placeholder 24">
            <a:extLst>
              <a:ext uri="{FF2B5EF4-FFF2-40B4-BE49-F238E27FC236}">
                <a16:creationId xmlns:a16="http://schemas.microsoft.com/office/drawing/2014/main" id="{2756ACE9-C492-B17F-EF6B-330474B90AC3}"/>
              </a:ext>
            </a:extLst>
          </p:cNvPr>
          <p:cNvSpPr txBox="1">
            <a:spLocks/>
          </p:cNvSpPr>
          <p:nvPr/>
        </p:nvSpPr>
        <p:spPr>
          <a:xfrm>
            <a:off x="631031" y="1847852"/>
            <a:ext cx="8512312" cy="4725989"/>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75000"/>
                    <a:lumOff val="25000"/>
                  </a:schemeClr>
                </a:solidFill>
                <a:latin typeface="Bookman" pitchFamily="18"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75000"/>
                    <a:lumOff val="25000"/>
                  </a:schemeClr>
                </a:solidFill>
                <a:latin typeface="Bookman" pitchFamily="18"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Bookman"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75000"/>
                    <a:lumOff val="25000"/>
                  </a:schemeClr>
                </a:solidFill>
                <a:latin typeface="Bookman"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75000"/>
                    <a:lumOff val="25000"/>
                  </a:schemeClr>
                </a:solidFill>
                <a:latin typeface="Book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 federated and extensible data ecosystem to promote collaboration, innovation and equitable use of data using existing and future national cyberinfrastructure capabilities.</a:t>
            </a:r>
            <a:endPar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Enables data-driven and AI-integrated science workflows that foster discovery, decision-making, policy formation and societal impact related to wildfire, climate, earthquake and food security, among others.</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Build an equitable, broadly accessible data ecosystem </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Foster scientific understanding, decision-making, policy formation and societal impact</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Facilitate data discovery and usage</a:t>
            </a:r>
            <a:endPar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640C1355-135D-B0A5-4810-C0FDC2413B48}"/>
              </a:ext>
            </a:extLst>
          </p:cNvPr>
          <p:cNvPicPr>
            <a:picLocks noChangeAspect="1"/>
          </p:cNvPicPr>
          <p:nvPr/>
        </p:nvPicPr>
        <p:blipFill>
          <a:blip r:embed="rId4"/>
          <a:stretch>
            <a:fillRect/>
          </a:stretch>
        </p:blipFill>
        <p:spPr>
          <a:xfrm>
            <a:off x="9395939" y="137244"/>
            <a:ext cx="2492466" cy="3106888"/>
          </a:xfrm>
          <a:prstGeom prst="rect">
            <a:avLst/>
          </a:prstGeom>
        </p:spPr>
      </p:pic>
    </p:spTree>
    <p:extLst>
      <p:ext uri="{BB962C8B-B14F-4D97-AF65-F5344CB8AC3E}">
        <p14:creationId xmlns:p14="http://schemas.microsoft.com/office/powerpoint/2010/main" val="79598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7B43D9-E666-0D47-B0AB-9E8CB10A0F17}"/>
              </a:ext>
            </a:extLst>
          </p:cNvPr>
          <p:cNvSpPr>
            <a:spLocks noGrp="1"/>
          </p:cNvSpPr>
          <p:nvPr>
            <p:ph type="title"/>
          </p:nvPr>
        </p:nvSpPr>
        <p:spPr>
          <a:xfrm>
            <a:off x="412125" y="629393"/>
            <a:ext cx="11359167" cy="787951"/>
          </a:xfrm>
        </p:spPr>
        <p:txBody>
          <a:bodyPr>
            <a:normAutofit/>
          </a:bodyPr>
          <a:lstStyle/>
          <a:p>
            <a:r>
              <a:rPr lang="en-US" sz="3600" dirty="0" err="1"/>
              <a:t>AI@Edge</a:t>
            </a:r>
            <a:r>
              <a:rPr lang="en-US" sz="3600" dirty="0"/>
              <a:t> and the Digital Continuum</a:t>
            </a:r>
          </a:p>
        </p:txBody>
      </p:sp>
      <p:pic>
        <p:nvPicPr>
          <p:cNvPr id="5" name="Picture 4">
            <a:extLst>
              <a:ext uri="{FF2B5EF4-FFF2-40B4-BE49-F238E27FC236}">
                <a16:creationId xmlns:a16="http://schemas.microsoft.com/office/drawing/2014/main" id="{E79F517F-5600-1942-9EC9-CC8B29250EFA}"/>
              </a:ext>
            </a:extLst>
          </p:cNvPr>
          <p:cNvPicPr>
            <a:picLocks noChangeAspect="1"/>
          </p:cNvPicPr>
          <p:nvPr/>
        </p:nvPicPr>
        <p:blipFill>
          <a:blip r:embed="rId2"/>
          <a:stretch>
            <a:fillRect/>
          </a:stretch>
        </p:blipFill>
        <p:spPr>
          <a:xfrm>
            <a:off x="4906231" y="1874672"/>
            <a:ext cx="7186772" cy="4035005"/>
          </a:xfrm>
          <a:prstGeom prst="rect">
            <a:avLst/>
          </a:prstGeom>
        </p:spPr>
      </p:pic>
      <p:grpSp>
        <p:nvGrpSpPr>
          <p:cNvPr id="7" name="Group 6">
            <a:extLst>
              <a:ext uri="{FF2B5EF4-FFF2-40B4-BE49-F238E27FC236}">
                <a16:creationId xmlns:a16="http://schemas.microsoft.com/office/drawing/2014/main" id="{3314E47D-4B25-AF49-BA9D-5ACB177517A9}"/>
              </a:ext>
            </a:extLst>
          </p:cNvPr>
          <p:cNvGrpSpPr/>
          <p:nvPr/>
        </p:nvGrpSpPr>
        <p:grpSpPr>
          <a:xfrm>
            <a:off x="1199468" y="182875"/>
            <a:ext cx="10154333" cy="364503"/>
            <a:chOff x="800100" y="975230"/>
            <a:chExt cx="7615750" cy="273377"/>
          </a:xfrm>
        </p:grpSpPr>
        <p:sp>
          <p:nvSpPr>
            <p:cNvPr id="8" name="Left-Right Arrow 7">
              <a:extLst>
                <a:ext uri="{FF2B5EF4-FFF2-40B4-BE49-F238E27FC236}">
                  <a16:creationId xmlns:a16="http://schemas.microsoft.com/office/drawing/2014/main" id="{49184F3C-057F-4D4B-873C-FC1593C463B2}"/>
                </a:ext>
              </a:extLst>
            </p:cNvPr>
            <p:cNvSpPr/>
            <p:nvPr/>
          </p:nvSpPr>
          <p:spPr bwMode="auto">
            <a:xfrm>
              <a:off x="800100" y="975230"/>
              <a:ext cx="7330232" cy="273377"/>
            </a:xfrm>
            <a:prstGeom prst="leftRightArrow">
              <a:avLst>
                <a:gd name="adj1" fmla="val 100000"/>
                <a:gd name="adj2" fmla="val 50000"/>
              </a:avLst>
            </a:prstGeom>
            <a:gradFill flip="none" rotWithShape="1">
              <a:gsLst>
                <a:gs pos="32000">
                  <a:srgbClr val="FFFF00"/>
                </a:gs>
                <a:gs pos="0">
                  <a:srgbClr val="00B050"/>
                </a:gs>
                <a:gs pos="62000">
                  <a:schemeClr val="accent1"/>
                </a:gs>
                <a:gs pos="100000">
                  <a:srgbClr val="FF0000"/>
                </a:gs>
              </a:gsLst>
              <a:lin ang="0" scaled="1"/>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30" fontAlgn="auto">
                <a:spcBef>
                  <a:spcPts val="0"/>
                </a:spcBef>
                <a:spcAft>
                  <a:spcPts val="0"/>
                </a:spcAft>
                <a:defRPr/>
              </a:pPr>
              <a:endParaRPr lang="en-US" sz="2200" dirty="0">
                <a:gradFill>
                  <a:gsLst>
                    <a:gs pos="0">
                      <a:srgbClr val="FFFFFF"/>
                    </a:gs>
                    <a:gs pos="100000">
                      <a:srgbClr val="FFFFFF"/>
                    </a:gs>
                  </a:gsLst>
                  <a:lin ang="5400000" scaled="0"/>
                </a:gradFill>
                <a:latin typeface="Calibri" panose="020F0502020204030204"/>
              </a:endParaRPr>
            </a:p>
          </p:txBody>
        </p:sp>
        <p:sp>
          <p:nvSpPr>
            <p:cNvPr id="9" name="TextBox 8">
              <a:extLst>
                <a:ext uri="{FF2B5EF4-FFF2-40B4-BE49-F238E27FC236}">
                  <a16:creationId xmlns:a16="http://schemas.microsoft.com/office/drawing/2014/main" id="{32FD258C-CE25-0F41-BF0B-8D2D6785CF86}"/>
                </a:ext>
              </a:extLst>
            </p:cNvPr>
            <p:cNvSpPr txBox="1"/>
            <p:nvPr/>
          </p:nvSpPr>
          <p:spPr>
            <a:xfrm>
              <a:off x="1069022" y="997606"/>
              <a:ext cx="2718361" cy="246173"/>
            </a:xfrm>
            <a:prstGeom prst="rect">
              <a:avLst/>
            </a:prstGeom>
            <a:noFill/>
          </p:spPr>
          <p:txBody>
            <a:bodyPr wrap="square" lIns="0" tIns="0" rIns="0" bIns="0" rtlCol="0">
              <a:spAutoFit/>
            </a:bodyPr>
            <a:lstStyle/>
            <a:p>
              <a:pPr defTabSz="914377" fontAlgn="auto">
                <a:spcBef>
                  <a:spcPts val="0"/>
                </a:spcBef>
                <a:spcAft>
                  <a:spcPts val="0"/>
                </a:spcAft>
                <a:defRPr/>
              </a:pPr>
              <a:r>
                <a:rPr lang="en-US" sz="2133" b="1" dirty="0">
                  <a:solidFill>
                    <a:prstClr val="white"/>
                  </a:solidFill>
                  <a:latin typeface="Calibri" panose="020F0502020204030204"/>
                </a:rPr>
                <a:t>Sensor/Instrument</a:t>
              </a:r>
            </a:p>
          </p:txBody>
        </p:sp>
        <p:sp>
          <p:nvSpPr>
            <p:cNvPr id="10" name="TextBox 9">
              <a:extLst>
                <a:ext uri="{FF2B5EF4-FFF2-40B4-BE49-F238E27FC236}">
                  <a16:creationId xmlns:a16="http://schemas.microsoft.com/office/drawing/2014/main" id="{0C3197F7-5CC6-9743-AF35-1F4975EB03C4}"/>
                </a:ext>
              </a:extLst>
            </p:cNvPr>
            <p:cNvSpPr txBox="1"/>
            <p:nvPr/>
          </p:nvSpPr>
          <p:spPr>
            <a:xfrm>
              <a:off x="6197769" y="992388"/>
              <a:ext cx="2218081" cy="246173"/>
            </a:xfrm>
            <a:prstGeom prst="rect">
              <a:avLst/>
            </a:prstGeom>
            <a:noFill/>
          </p:spPr>
          <p:txBody>
            <a:bodyPr wrap="square" lIns="0" tIns="0" rIns="0" bIns="0" rtlCol="0">
              <a:spAutoFit/>
            </a:bodyPr>
            <a:lstStyle/>
            <a:p>
              <a:pPr algn="ctr" defTabSz="914377" fontAlgn="auto">
                <a:spcBef>
                  <a:spcPts val="0"/>
                </a:spcBef>
                <a:spcAft>
                  <a:spcPts val="0"/>
                </a:spcAft>
                <a:defRPr/>
              </a:pPr>
              <a:r>
                <a:rPr lang="en-US" sz="2133" b="1" dirty="0">
                  <a:solidFill>
                    <a:prstClr val="white"/>
                  </a:solidFill>
                  <a:latin typeface="Calibri" panose="020F0502020204030204"/>
                </a:rPr>
                <a:t>HPC/Cloud</a:t>
              </a:r>
            </a:p>
          </p:txBody>
        </p:sp>
      </p:grpSp>
      <p:pic>
        <p:nvPicPr>
          <p:cNvPr id="11" name="Picture 10" descr="A large farm field&#10;&#10;Description automatically generated">
            <a:extLst>
              <a:ext uri="{FF2B5EF4-FFF2-40B4-BE49-F238E27FC236}">
                <a16:creationId xmlns:a16="http://schemas.microsoft.com/office/drawing/2014/main" id="{8B482CBB-E548-734C-98E4-561F38EF1D0F}"/>
              </a:ext>
            </a:extLst>
          </p:cNvPr>
          <p:cNvPicPr>
            <a:picLocks noChangeAspect="1"/>
          </p:cNvPicPr>
          <p:nvPr/>
        </p:nvPicPr>
        <p:blipFill>
          <a:blip r:embed="rId3"/>
          <a:stretch>
            <a:fillRect/>
          </a:stretch>
        </p:blipFill>
        <p:spPr>
          <a:xfrm>
            <a:off x="223952" y="1574093"/>
            <a:ext cx="4626717" cy="3470039"/>
          </a:xfrm>
          <a:prstGeom prst="rect">
            <a:avLst/>
          </a:prstGeom>
        </p:spPr>
      </p:pic>
      <p:pic>
        <p:nvPicPr>
          <p:cNvPr id="12" name="Picture 11">
            <a:extLst>
              <a:ext uri="{FF2B5EF4-FFF2-40B4-BE49-F238E27FC236}">
                <a16:creationId xmlns:a16="http://schemas.microsoft.com/office/drawing/2014/main" id="{A17254BB-4B3E-C448-B594-701FD11CDE0A}"/>
              </a:ext>
            </a:extLst>
          </p:cNvPr>
          <p:cNvPicPr>
            <a:picLocks noChangeAspect="1"/>
          </p:cNvPicPr>
          <p:nvPr/>
        </p:nvPicPr>
        <p:blipFill>
          <a:blip r:embed="rId4"/>
          <a:stretch>
            <a:fillRect/>
          </a:stretch>
        </p:blipFill>
        <p:spPr>
          <a:xfrm>
            <a:off x="223951" y="5120290"/>
            <a:ext cx="4301187" cy="1326199"/>
          </a:xfrm>
          <a:prstGeom prst="rect">
            <a:avLst/>
          </a:prstGeom>
        </p:spPr>
      </p:pic>
      <p:pic>
        <p:nvPicPr>
          <p:cNvPr id="13" name="Picture 12">
            <a:extLst>
              <a:ext uri="{FF2B5EF4-FFF2-40B4-BE49-F238E27FC236}">
                <a16:creationId xmlns:a16="http://schemas.microsoft.com/office/drawing/2014/main" id="{39F5CC0D-906F-8E46-8023-64D57C4C38D8}"/>
              </a:ext>
            </a:extLst>
          </p:cNvPr>
          <p:cNvPicPr>
            <a:picLocks noChangeAspect="1"/>
          </p:cNvPicPr>
          <p:nvPr/>
        </p:nvPicPr>
        <p:blipFill>
          <a:blip r:embed="rId5"/>
          <a:stretch>
            <a:fillRect/>
          </a:stretch>
        </p:blipFill>
        <p:spPr>
          <a:xfrm>
            <a:off x="934701" y="1720488"/>
            <a:ext cx="1975927" cy="1595387"/>
          </a:xfrm>
          <a:prstGeom prst="rect">
            <a:avLst/>
          </a:prstGeom>
        </p:spPr>
      </p:pic>
      <p:sp>
        <p:nvSpPr>
          <p:cNvPr id="2" name="TextBox 1">
            <a:extLst>
              <a:ext uri="{FF2B5EF4-FFF2-40B4-BE49-F238E27FC236}">
                <a16:creationId xmlns:a16="http://schemas.microsoft.com/office/drawing/2014/main" id="{CEC8F46C-F504-4E97-000E-AD167C50C492}"/>
              </a:ext>
            </a:extLst>
          </p:cNvPr>
          <p:cNvSpPr txBox="1"/>
          <p:nvPr/>
        </p:nvSpPr>
        <p:spPr>
          <a:xfrm>
            <a:off x="4267220" y="6446487"/>
            <a:ext cx="2644122" cy="369332"/>
          </a:xfrm>
          <a:prstGeom prst="rect">
            <a:avLst/>
          </a:prstGeom>
          <a:noFill/>
        </p:spPr>
        <p:txBody>
          <a:bodyPr wrap="none" rtlCol="0">
            <a:spAutoFit/>
          </a:bodyPr>
          <a:lstStyle/>
          <a:p>
            <a:pPr defTabSz="914377">
              <a:defRPr/>
            </a:pPr>
            <a:r>
              <a:rPr lang="en-US" dirty="0">
                <a:solidFill>
                  <a:prstClr val="black"/>
                </a:solidFill>
              </a:rPr>
              <a:t>Ack: Pete Beckman, ANL</a:t>
            </a:r>
          </a:p>
        </p:txBody>
      </p:sp>
    </p:spTree>
    <p:extLst>
      <p:ext uri="{BB962C8B-B14F-4D97-AF65-F5344CB8AC3E}">
        <p14:creationId xmlns:p14="http://schemas.microsoft.com/office/powerpoint/2010/main" val="198917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2DCA-B506-C540-AED3-8D4C372ACD4A}"/>
              </a:ext>
            </a:extLst>
          </p:cNvPr>
          <p:cNvSpPr>
            <a:spLocks noGrp="1"/>
          </p:cNvSpPr>
          <p:nvPr>
            <p:ph type="title"/>
          </p:nvPr>
        </p:nvSpPr>
        <p:spPr>
          <a:xfrm>
            <a:off x="609600" y="228636"/>
            <a:ext cx="10972800" cy="1005829"/>
          </a:xfrm>
        </p:spPr>
        <p:txBody>
          <a:bodyPr/>
          <a:lstStyle/>
          <a:p>
            <a:r>
              <a:rPr lang="en-US" dirty="0"/>
              <a:t>Earthquake Early Warning</a:t>
            </a:r>
          </a:p>
        </p:txBody>
      </p:sp>
      <p:sp>
        <p:nvSpPr>
          <p:cNvPr id="4" name="Content Placeholder 3">
            <a:extLst>
              <a:ext uri="{FF2B5EF4-FFF2-40B4-BE49-F238E27FC236}">
                <a16:creationId xmlns:a16="http://schemas.microsoft.com/office/drawing/2014/main" id="{820EA9D7-B223-2D4E-BAC8-E5EF30DB1BA2}"/>
              </a:ext>
            </a:extLst>
          </p:cNvPr>
          <p:cNvSpPr>
            <a:spLocks noGrp="1"/>
          </p:cNvSpPr>
          <p:nvPr>
            <p:ph idx="1"/>
          </p:nvPr>
        </p:nvSpPr>
        <p:spPr>
          <a:xfrm>
            <a:off x="609600" y="1234466"/>
            <a:ext cx="6421720" cy="5242535"/>
          </a:xfrm>
        </p:spPr>
        <p:txBody>
          <a:bodyPr>
            <a:normAutofit/>
          </a:bodyPr>
          <a:lstStyle/>
          <a:p>
            <a:pPr>
              <a:lnSpc>
                <a:spcPct val="110000"/>
              </a:lnSpc>
            </a:pPr>
            <a:r>
              <a:rPr lang="en-US" sz="1867" b="1" dirty="0"/>
              <a:t>Earthquake Early Warning (EEW) </a:t>
            </a:r>
            <a:r>
              <a:rPr lang="en-US" sz="1867" dirty="0"/>
              <a:t>requires earthquakes to first be characterized (magnitude, location, speed of displacement, etc.)</a:t>
            </a:r>
            <a:endParaRPr lang="en-US" sz="933" dirty="0"/>
          </a:p>
          <a:p>
            <a:pPr lvl="1">
              <a:lnSpc>
                <a:spcPct val="110000"/>
              </a:lnSpc>
            </a:pPr>
            <a:r>
              <a:rPr lang="en-US" sz="1867" dirty="0"/>
              <a:t>A </a:t>
            </a:r>
            <a:r>
              <a:rPr lang="en-US" sz="1867" b="1" i="1" dirty="0"/>
              <a:t>single data source </a:t>
            </a:r>
            <a:r>
              <a:rPr lang="en-US" sz="1867" dirty="0"/>
              <a:t>doesn’t able to cover a whole spectrum of events: </a:t>
            </a:r>
          </a:p>
          <a:p>
            <a:pPr lvl="2">
              <a:lnSpc>
                <a:spcPct val="110000"/>
              </a:lnSpc>
            </a:pPr>
            <a:r>
              <a:rPr lang="en-US" sz="1867" dirty="0"/>
              <a:t>Seismometers are good for the smaller earthquakes (&lt; 6.5); High-precision GPS are good for larger earthquakes.</a:t>
            </a:r>
          </a:p>
          <a:p>
            <a:pPr lvl="1">
              <a:lnSpc>
                <a:spcPct val="110000"/>
              </a:lnSpc>
            </a:pPr>
            <a:r>
              <a:rPr lang="en-US" sz="1867" b="1" i="1" dirty="0"/>
              <a:t>Centralized data processing </a:t>
            </a:r>
            <a:r>
              <a:rPr lang="en-US" sz="1867" dirty="0"/>
              <a:t>cannot support real-time, high volume data processing</a:t>
            </a:r>
            <a:endParaRPr lang="en-US" sz="933" dirty="0"/>
          </a:p>
          <a:p>
            <a:pPr>
              <a:lnSpc>
                <a:spcPct val="110000"/>
              </a:lnSpc>
            </a:pPr>
            <a:endParaRPr lang="en-US" sz="1067" b="1" dirty="0"/>
          </a:p>
          <a:p>
            <a:pPr>
              <a:lnSpc>
                <a:spcPct val="110000"/>
              </a:lnSpc>
            </a:pPr>
            <a:r>
              <a:rPr lang="en-US" sz="1867" b="1" dirty="0"/>
              <a:t>Goal: </a:t>
            </a:r>
            <a:r>
              <a:rPr lang="en-US" sz="1867" dirty="0"/>
              <a:t>Combine </a:t>
            </a:r>
            <a:r>
              <a:rPr lang="en-US" sz="1867" b="1" i="1" dirty="0"/>
              <a:t>multiple data sources </a:t>
            </a:r>
            <a:r>
              <a:rPr lang="en-US" sz="1867" dirty="0"/>
              <a:t>to cover the whole spectrum of events; leverage the </a:t>
            </a:r>
            <a:r>
              <a:rPr lang="en-US" sz="1867" b="1" i="1" dirty="0"/>
              <a:t>CI continuum </a:t>
            </a:r>
            <a:r>
              <a:rPr lang="en-US" sz="1867" dirty="0"/>
              <a:t>for preserving latency and resiliency</a:t>
            </a:r>
          </a:p>
        </p:txBody>
      </p:sp>
      <p:pic>
        <p:nvPicPr>
          <p:cNvPr id="6" name="Picture 5">
            <a:extLst>
              <a:ext uri="{FF2B5EF4-FFF2-40B4-BE49-F238E27FC236}">
                <a16:creationId xmlns:a16="http://schemas.microsoft.com/office/drawing/2014/main" id="{DD37A736-DEBD-B847-8EE0-095BD7CCC317}"/>
              </a:ext>
            </a:extLst>
          </p:cNvPr>
          <p:cNvPicPr>
            <a:picLocks noChangeAspect="1"/>
          </p:cNvPicPr>
          <p:nvPr/>
        </p:nvPicPr>
        <p:blipFill>
          <a:blip r:embed="rId3"/>
          <a:stretch>
            <a:fillRect/>
          </a:stretch>
        </p:blipFill>
        <p:spPr>
          <a:xfrm>
            <a:off x="7112000" y="1614349"/>
            <a:ext cx="4948840" cy="2119451"/>
          </a:xfrm>
          <a:prstGeom prst="rect">
            <a:avLst/>
          </a:prstGeom>
        </p:spPr>
      </p:pic>
      <p:pic>
        <p:nvPicPr>
          <p:cNvPr id="8" name="Picture 7">
            <a:extLst>
              <a:ext uri="{FF2B5EF4-FFF2-40B4-BE49-F238E27FC236}">
                <a16:creationId xmlns:a16="http://schemas.microsoft.com/office/drawing/2014/main" id="{3E88ED0F-B03C-A345-90EE-8218D77A7369}"/>
              </a:ext>
            </a:extLst>
          </p:cNvPr>
          <p:cNvPicPr>
            <a:picLocks noChangeAspect="1"/>
          </p:cNvPicPr>
          <p:nvPr/>
        </p:nvPicPr>
        <p:blipFill>
          <a:blip r:embed="rId4"/>
          <a:stretch>
            <a:fillRect/>
          </a:stretch>
        </p:blipFill>
        <p:spPr>
          <a:xfrm>
            <a:off x="7249620" y="3758925"/>
            <a:ext cx="4673600" cy="2311675"/>
          </a:xfrm>
          <a:prstGeom prst="rect">
            <a:avLst/>
          </a:prstGeom>
        </p:spPr>
      </p:pic>
      <p:sp>
        <p:nvSpPr>
          <p:cNvPr id="9" name="Rectangle 8">
            <a:extLst>
              <a:ext uri="{FF2B5EF4-FFF2-40B4-BE49-F238E27FC236}">
                <a16:creationId xmlns:a16="http://schemas.microsoft.com/office/drawing/2014/main" id="{A6765A32-E3C0-3143-AF3A-69D77CE46012}"/>
              </a:ext>
            </a:extLst>
          </p:cNvPr>
          <p:cNvSpPr/>
          <p:nvPr/>
        </p:nvSpPr>
        <p:spPr>
          <a:xfrm>
            <a:off x="1422400" y="6273800"/>
            <a:ext cx="9245600" cy="502573"/>
          </a:xfrm>
          <a:prstGeom prst="rect">
            <a:avLst/>
          </a:prstGeom>
        </p:spPr>
        <p:txBody>
          <a:bodyPr wrap="square">
            <a:spAutoFit/>
          </a:bodyPr>
          <a:lstStyle/>
          <a:p>
            <a:r>
              <a:rPr lang="en-US" sz="1333" dirty="0" err="1">
                <a:latin typeface="Arial" panose="020B0604020202020204" pitchFamily="34" charset="0"/>
              </a:rPr>
              <a:t>Fauvel</a:t>
            </a:r>
            <a:r>
              <a:rPr lang="en-US" sz="1333" dirty="0">
                <a:latin typeface="Arial" panose="020B0604020202020204" pitchFamily="34" charset="0"/>
              </a:rPr>
              <a:t>, K, et al. "A distributed multi-sensor machine learning approach to earthquake early warning,” Proceedings of the AAAI 2020, </a:t>
            </a:r>
            <a:r>
              <a:rPr lang="en-US" sz="1333" b="1" dirty="0">
                <a:latin typeface="Arial" panose="020B0604020202020204" pitchFamily="34" charset="0"/>
              </a:rPr>
              <a:t>Outstanding Paper Award in Artificial Intelligence for Social Impact</a:t>
            </a:r>
            <a:r>
              <a:rPr lang="en-US" sz="1333" dirty="0">
                <a:latin typeface="Arial" panose="020B0604020202020204" pitchFamily="34" charset="0"/>
              </a:rPr>
              <a:t>.</a:t>
            </a:r>
          </a:p>
        </p:txBody>
      </p:sp>
      <p:grpSp>
        <p:nvGrpSpPr>
          <p:cNvPr id="3" name="Group 2">
            <a:extLst>
              <a:ext uri="{FF2B5EF4-FFF2-40B4-BE49-F238E27FC236}">
                <a16:creationId xmlns:a16="http://schemas.microsoft.com/office/drawing/2014/main" id="{3BCF3C15-B8AF-C3EC-0183-B169C40DB200}"/>
              </a:ext>
            </a:extLst>
          </p:cNvPr>
          <p:cNvGrpSpPr/>
          <p:nvPr/>
        </p:nvGrpSpPr>
        <p:grpSpPr>
          <a:xfrm>
            <a:off x="9855201" y="34694"/>
            <a:ext cx="2336799" cy="1680052"/>
            <a:chOff x="622244" y="1070766"/>
            <a:chExt cx="2993790" cy="1994948"/>
          </a:xfrm>
        </p:grpSpPr>
        <p:pic>
          <p:nvPicPr>
            <p:cNvPr id="5" name="Picture 2" descr="Earthquake early warning begins testing in Pacific Northwest | UW News">
              <a:extLst>
                <a:ext uri="{FF2B5EF4-FFF2-40B4-BE49-F238E27FC236}">
                  <a16:creationId xmlns:a16="http://schemas.microsoft.com/office/drawing/2014/main" id="{182A8DD5-8517-B6BE-9939-8C556E7FC5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09" y="1070766"/>
              <a:ext cx="2777836" cy="1825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96C7E27-A15F-0E9B-EE5B-0E6925145329}"/>
                </a:ext>
              </a:extLst>
            </p:cNvPr>
            <p:cNvSpPr/>
            <p:nvPr/>
          </p:nvSpPr>
          <p:spPr>
            <a:xfrm>
              <a:off x="622244" y="2773343"/>
              <a:ext cx="2993790" cy="292371"/>
            </a:xfrm>
            <a:prstGeom prst="rect">
              <a:avLst/>
            </a:prstGeom>
          </p:spPr>
          <p:txBody>
            <a:bodyPr wrap="square">
              <a:spAutoFit/>
            </a:bodyPr>
            <a:lstStyle/>
            <a:p>
              <a:r>
                <a:rPr lang="en-US" sz="1000" dirty="0"/>
                <a:t>Credit: Japan Meteorological Agency</a:t>
              </a:r>
            </a:p>
          </p:txBody>
        </p:sp>
      </p:grpSp>
      <p:pic>
        <p:nvPicPr>
          <p:cNvPr id="1026" name="Picture 2">
            <a:extLst>
              <a:ext uri="{FF2B5EF4-FFF2-40B4-BE49-F238E27FC236}">
                <a16:creationId xmlns:a16="http://schemas.microsoft.com/office/drawing/2014/main" id="{90111B67-43E2-86FF-8C51-5038F8DF47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0" y="3327401"/>
            <a:ext cx="1460427" cy="188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304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5FD0-95A7-60D8-752D-6F103BC823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65F89-58CE-2722-18EB-E5E4BF64A97B}"/>
              </a:ext>
            </a:extLst>
          </p:cNvPr>
          <p:cNvSpPr>
            <a:spLocks noGrp="1"/>
          </p:cNvSpPr>
          <p:nvPr>
            <p:ph type="title"/>
          </p:nvPr>
        </p:nvSpPr>
        <p:spPr>
          <a:xfrm>
            <a:off x="609601" y="187971"/>
            <a:ext cx="7089943" cy="1005829"/>
          </a:xfrm>
        </p:spPr>
        <p:txBody>
          <a:bodyPr>
            <a:normAutofit fontScale="90000"/>
          </a:bodyPr>
          <a:lstStyle/>
          <a:p>
            <a:r>
              <a:rPr lang="en-US" dirty="0"/>
              <a:t>Hurricane Sandy -- Disaster Response</a:t>
            </a:r>
          </a:p>
        </p:txBody>
      </p:sp>
      <p:sp>
        <p:nvSpPr>
          <p:cNvPr id="3" name="Content Placeholder 2">
            <a:extLst>
              <a:ext uri="{FF2B5EF4-FFF2-40B4-BE49-F238E27FC236}">
                <a16:creationId xmlns:a16="http://schemas.microsoft.com/office/drawing/2014/main" id="{7324FEC7-4F90-567F-D830-73A7B0838951}"/>
              </a:ext>
            </a:extLst>
          </p:cNvPr>
          <p:cNvSpPr>
            <a:spLocks noGrp="1"/>
          </p:cNvSpPr>
          <p:nvPr>
            <p:ph idx="1"/>
          </p:nvPr>
        </p:nvSpPr>
        <p:spPr>
          <a:xfrm>
            <a:off x="609599" y="1417342"/>
            <a:ext cx="7280954" cy="5029145"/>
          </a:xfrm>
        </p:spPr>
        <p:txBody>
          <a:bodyPr>
            <a:normAutofit/>
          </a:bodyPr>
          <a:lstStyle/>
          <a:p>
            <a:pPr marL="0" indent="0">
              <a:buNone/>
            </a:pPr>
            <a:r>
              <a:rPr lang="en-US" sz="1867" b="1" dirty="0"/>
              <a:t>Goal: </a:t>
            </a:r>
            <a:r>
              <a:rPr lang="en-US" sz="1867" dirty="0"/>
              <a:t>Quickly and efficiently determine whether the civil infrastructure (buildings, bridges) conditions are safe or not for evacuees to return</a:t>
            </a:r>
          </a:p>
          <a:p>
            <a:pPr marL="0" indent="0">
              <a:buNone/>
            </a:pPr>
            <a:endParaRPr lang="en-US" sz="800" dirty="0"/>
          </a:p>
          <a:p>
            <a:pPr marL="0" indent="0">
              <a:buNone/>
            </a:pPr>
            <a:r>
              <a:rPr lang="en-US" sz="1867" b="1" dirty="0"/>
              <a:t>Edge Approximation: </a:t>
            </a:r>
            <a:r>
              <a:rPr lang="en-US" sz="1867" dirty="0"/>
              <a:t>Canny-edge detection algorithm</a:t>
            </a:r>
          </a:p>
          <a:p>
            <a:r>
              <a:rPr lang="en-US" sz="1600" dirty="0"/>
              <a:t>Multi-stage algorithm to detect a wide range of edges in images</a:t>
            </a:r>
          </a:p>
          <a:p>
            <a:r>
              <a:rPr lang="en-US" sz="1600" dirty="0"/>
              <a:t>Ease to apply approximation techniques (substitution, discarding) at function and input parameters level</a:t>
            </a:r>
          </a:p>
        </p:txBody>
      </p:sp>
      <p:pic>
        <p:nvPicPr>
          <p:cNvPr id="10" name="Picture 9">
            <a:extLst>
              <a:ext uri="{FF2B5EF4-FFF2-40B4-BE49-F238E27FC236}">
                <a16:creationId xmlns:a16="http://schemas.microsoft.com/office/drawing/2014/main" id="{3D5B642A-9A6D-2A8B-6FA4-B7B5D5CF5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875" y="142779"/>
            <a:ext cx="4471213" cy="6267340"/>
          </a:xfrm>
          <a:prstGeom prst="rect">
            <a:avLst/>
          </a:prstGeom>
        </p:spPr>
      </p:pic>
      <p:sp>
        <p:nvSpPr>
          <p:cNvPr id="12" name="TextBox 11">
            <a:extLst>
              <a:ext uri="{FF2B5EF4-FFF2-40B4-BE49-F238E27FC236}">
                <a16:creationId xmlns:a16="http://schemas.microsoft.com/office/drawing/2014/main" id="{2FD98C82-9C9E-3B7D-473B-706483F8FCCF}"/>
              </a:ext>
            </a:extLst>
          </p:cNvPr>
          <p:cNvSpPr txBox="1"/>
          <p:nvPr/>
        </p:nvSpPr>
        <p:spPr>
          <a:xfrm>
            <a:off x="9471632" y="298894"/>
            <a:ext cx="2743200" cy="954300"/>
          </a:xfrm>
          <a:prstGeom prst="rect">
            <a:avLst/>
          </a:prstGeom>
          <a:noFill/>
        </p:spPr>
        <p:txBody>
          <a:bodyPr wrap="square">
            <a:spAutoFit/>
          </a:bodyPr>
          <a:lstStyle/>
          <a:p>
            <a:pPr defTabSz="914377">
              <a:spcBef>
                <a:spcPct val="20000"/>
              </a:spcBef>
              <a:defRPr/>
            </a:pPr>
            <a:r>
              <a:rPr lang="en-US" sz="1867" dirty="0">
                <a:solidFill>
                  <a:srgbClr val="C00000"/>
                </a:solidFill>
                <a:latin typeface="Arial" panose="020B0604020202020204" pitchFamily="34" charset="0"/>
              </a:rPr>
              <a:t>Data-driven disaster response workflow decision stages.</a:t>
            </a:r>
          </a:p>
        </p:txBody>
      </p:sp>
      <p:sp>
        <p:nvSpPr>
          <p:cNvPr id="4" name="TextBox 3">
            <a:extLst>
              <a:ext uri="{FF2B5EF4-FFF2-40B4-BE49-F238E27FC236}">
                <a16:creationId xmlns:a16="http://schemas.microsoft.com/office/drawing/2014/main" id="{C01F6758-5E23-8A34-9043-E8450EE77AF0}"/>
              </a:ext>
            </a:extLst>
          </p:cNvPr>
          <p:cNvSpPr txBox="1"/>
          <p:nvPr/>
        </p:nvSpPr>
        <p:spPr>
          <a:xfrm>
            <a:off x="1005153" y="5540464"/>
            <a:ext cx="6387102" cy="461665"/>
          </a:xfrm>
          <a:prstGeom prst="rect">
            <a:avLst/>
          </a:prstGeom>
          <a:solidFill>
            <a:schemeClr val="bg1"/>
          </a:solidFill>
        </p:spPr>
        <p:txBody>
          <a:bodyPr wrap="square" rtlCol="0">
            <a:spAutoFit/>
          </a:bodyPr>
          <a:lstStyle/>
          <a:p>
            <a:pPr defTabSz="1219170" fontAlgn="auto">
              <a:spcBef>
                <a:spcPts val="0"/>
              </a:spcBef>
              <a:spcAft>
                <a:spcPts val="0"/>
              </a:spcAft>
              <a:defRPr/>
            </a:pPr>
            <a:r>
              <a:rPr lang="en-US" sz="1200" dirty="0">
                <a:solidFill>
                  <a:srgbClr val="000000"/>
                </a:solidFill>
                <a:latin typeface="Arial" panose="020B0604020202020204" pitchFamily="34" charset="0"/>
              </a:rPr>
              <a:t>E. </a:t>
            </a:r>
            <a:r>
              <a:rPr lang="en-US" sz="1200" dirty="0" err="1">
                <a:solidFill>
                  <a:srgbClr val="000000"/>
                </a:solidFill>
                <a:latin typeface="Arial" panose="020B0604020202020204" pitchFamily="34" charset="0"/>
              </a:rPr>
              <a:t>Renart</a:t>
            </a:r>
            <a:r>
              <a:rPr lang="en-US" sz="1200" dirty="0">
                <a:solidFill>
                  <a:srgbClr val="000000"/>
                </a:solidFill>
                <a:latin typeface="Arial" panose="020B0604020202020204" pitchFamily="34" charset="0"/>
              </a:rPr>
              <a:t>, D .</a:t>
            </a:r>
            <a:r>
              <a:rPr lang="en-US" sz="1200" dirty="0" err="1">
                <a:solidFill>
                  <a:srgbClr val="000000"/>
                </a:solidFill>
                <a:latin typeface="Arial" panose="020B0604020202020204" pitchFamily="34" charset="0"/>
              </a:rPr>
              <a:t>Balouek-Thomert</a:t>
            </a:r>
            <a:r>
              <a:rPr lang="en-US" sz="1200" dirty="0">
                <a:solidFill>
                  <a:srgbClr val="000000"/>
                </a:solidFill>
                <a:latin typeface="Arial" panose="020B0604020202020204" pitchFamily="34" charset="0"/>
              </a:rPr>
              <a:t>, </a:t>
            </a:r>
            <a:r>
              <a:rPr lang="en-US" sz="1200" dirty="0" err="1">
                <a:solidFill>
                  <a:srgbClr val="000000"/>
                </a:solidFill>
                <a:latin typeface="Arial" panose="020B0604020202020204" pitchFamily="34" charset="0"/>
              </a:rPr>
              <a:t>X.Hu</a:t>
            </a:r>
            <a:r>
              <a:rPr lang="en-US" sz="1200" dirty="0">
                <a:solidFill>
                  <a:srgbClr val="000000"/>
                </a:solidFill>
                <a:latin typeface="Arial" panose="020B0604020202020204" pitchFamily="34" charset="0"/>
              </a:rPr>
              <a:t>, J. Gong and M. Parashar. Online Decision-Making Using Edge Resources for Content-Driven Stream Processing, eScience’17, 2017</a:t>
            </a:r>
          </a:p>
        </p:txBody>
      </p:sp>
      <p:pic>
        <p:nvPicPr>
          <p:cNvPr id="5" name="Picture 5">
            <a:extLst>
              <a:ext uri="{FF2B5EF4-FFF2-40B4-BE49-F238E27FC236}">
                <a16:creationId xmlns:a16="http://schemas.microsoft.com/office/drawing/2014/main" id="{A1220F92-69B8-201E-FDDB-7DF86328C07D}"/>
              </a:ext>
            </a:extLst>
          </p:cNvPr>
          <p:cNvPicPr/>
          <p:nvPr/>
        </p:nvPicPr>
        <p:blipFill rotWithShape="1">
          <a:blip r:embed="rId4"/>
          <a:srcRect t="21693" b="7610"/>
          <a:stretch/>
        </p:blipFill>
        <p:spPr>
          <a:xfrm>
            <a:off x="1780361" y="4276047"/>
            <a:ext cx="4836685" cy="1015267"/>
          </a:xfrm>
          <a:prstGeom prst="rect">
            <a:avLst/>
          </a:prstGeom>
          <a:ln>
            <a:noFill/>
          </a:ln>
        </p:spPr>
      </p:pic>
    </p:spTree>
    <p:extLst>
      <p:ext uri="{BB962C8B-B14F-4D97-AF65-F5344CB8AC3E}">
        <p14:creationId xmlns:p14="http://schemas.microsoft.com/office/powerpoint/2010/main" val="3817954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4D61-C7B1-3A12-955F-8DE9A30D8B1F}"/>
              </a:ext>
            </a:extLst>
          </p:cNvPr>
          <p:cNvSpPr>
            <a:spLocks noGrp="1"/>
          </p:cNvSpPr>
          <p:nvPr>
            <p:ph type="title"/>
          </p:nvPr>
        </p:nvSpPr>
        <p:spPr>
          <a:xfrm>
            <a:off x="525901" y="82097"/>
            <a:ext cx="11491927" cy="1325563"/>
          </a:xfrm>
        </p:spPr>
        <p:txBody>
          <a:bodyPr>
            <a:normAutofit/>
          </a:bodyPr>
          <a:lstStyle/>
          <a:p>
            <a:r>
              <a:rPr lang="en-US" sz="4000" dirty="0"/>
              <a:t>A Motivating </a:t>
            </a:r>
            <a:r>
              <a:rPr lang="en-US" sz="4000" dirty="0" err="1"/>
              <a:t>Usecase</a:t>
            </a:r>
            <a:r>
              <a:rPr lang="en-US" sz="4000" dirty="0"/>
              <a:t>: Wildfire in California leads to Air Pollution in Utah</a:t>
            </a:r>
          </a:p>
        </p:txBody>
      </p:sp>
      <p:pic>
        <p:nvPicPr>
          <p:cNvPr id="3" name="Picture 2">
            <a:extLst>
              <a:ext uri="{FF2B5EF4-FFF2-40B4-BE49-F238E27FC236}">
                <a16:creationId xmlns:a16="http://schemas.microsoft.com/office/drawing/2014/main" id="{06C40CC6-C440-937E-85C0-72472B51E7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537"/>
          <a:stretch/>
        </p:blipFill>
        <p:spPr bwMode="auto">
          <a:xfrm>
            <a:off x="525901" y="1429263"/>
            <a:ext cx="5366899" cy="1016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47FA1D-5404-2D9A-FFB2-8B0660835487}"/>
              </a:ext>
            </a:extLst>
          </p:cNvPr>
          <p:cNvPicPr>
            <a:picLocks noChangeAspect="1"/>
          </p:cNvPicPr>
          <p:nvPr/>
        </p:nvPicPr>
        <p:blipFill>
          <a:blip r:embed="rId4"/>
          <a:stretch>
            <a:fillRect/>
          </a:stretch>
        </p:blipFill>
        <p:spPr>
          <a:xfrm>
            <a:off x="6604000" y="1429263"/>
            <a:ext cx="5283200" cy="1016276"/>
          </a:xfrm>
          <a:prstGeom prst="rect">
            <a:avLst/>
          </a:prstGeom>
        </p:spPr>
      </p:pic>
      <p:pic>
        <p:nvPicPr>
          <p:cNvPr id="20" name="Picture 19">
            <a:extLst>
              <a:ext uri="{FF2B5EF4-FFF2-40B4-BE49-F238E27FC236}">
                <a16:creationId xmlns:a16="http://schemas.microsoft.com/office/drawing/2014/main" id="{C88DED2C-DBD3-60CC-BEFA-636FF97A02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8000" y="2635290"/>
            <a:ext cx="3160787" cy="2218937"/>
          </a:xfrm>
          <a:prstGeom prst="rect">
            <a:avLst/>
          </a:prstGeom>
        </p:spPr>
      </p:pic>
      <p:pic>
        <p:nvPicPr>
          <p:cNvPr id="22" name="Picture 21">
            <a:extLst>
              <a:ext uri="{FF2B5EF4-FFF2-40B4-BE49-F238E27FC236}">
                <a16:creationId xmlns:a16="http://schemas.microsoft.com/office/drawing/2014/main" id="{E8C718F6-3839-6C6C-573C-E9C698FE5A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28000" y="2292815"/>
            <a:ext cx="4046997" cy="2858276"/>
          </a:xfrm>
          <a:prstGeom prst="rect">
            <a:avLst/>
          </a:prstGeom>
        </p:spPr>
      </p:pic>
      <p:sp>
        <p:nvSpPr>
          <p:cNvPr id="23" name="TextBox 22">
            <a:extLst>
              <a:ext uri="{FF2B5EF4-FFF2-40B4-BE49-F238E27FC236}">
                <a16:creationId xmlns:a16="http://schemas.microsoft.com/office/drawing/2014/main" id="{07BA5464-DBA0-BD53-8D2A-9097B127A738}"/>
              </a:ext>
            </a:extLst>
          </p:cNvPr>
          <p:cNvSpPr txBox="1"/>
          <p:nvPr/>
        </p:nvSpPr>
        <p:spPr>
          <a:xfrm>
            <a:off x="3178629" y="5809321"/>
            <a:ext cx="9078687" cy="707694"/>
          </a:xfrm>
          <a:prstGeom prst="rect">
            <a:avLst/>
          </a:prstGeom>
          <a:noFill/>
        </p:spPr>
        <p:txBody>
          <a:bodyPr wrap="square" rtlCol="0">
            <a:spAutoFit/>
          </a:bodyPr>
          <a:lstStyle/>
          <a:p>
            <a:r>
              <a:rPr lang="en-US" sz="1333" dirty="0" err="1">
                <a:solidFill>
                  <a:schemeClr val="tx1">
                    <a:lumMod val="75000"/>
                    <a:lumOff val="25000"/>
                  </a:schemeClr>
                </a:solidFill>
                <a:ea typeface="Helvetica Neue Medium" panose="02000503000000020004" pitchFamily="2" charset="0"/>
                <a:cs typeface="Helvetica Neue Medium" panose="02000503000000020004" pitchFamily="2" charset="0"/>
              </a:rPr>
              <a:t>Balouek-Thomert</a:t>
            </a:r>
            <a:r>
              <a:rPr lang="en-US" sz="1333" dirty="0">
                <a:solidFill>
                  <a:schemeClr val="tx1">
                    <a:lumMod val="75000"/>
                    <a:lumOff val="25000"/>
                  </a:schemeClr>
                </a:solidFill>
                <a:ea typeface="Helvetica Neue Medium" panose="02000503000000020004" pitchFamily="2" charset="0"/>
                <a:cs typeface="Helvetica Neue Medium" panose="02000503000000020004" pitchFamily="2" charset="0"/>
              </a:rPr>
              <a:t>, D., </a:t>
            </a:r>
            <a:r>
              <a:rPr lang="en-US" sz="1333" dirty="0">
                <a:solidFill>
                  <a:schemeClr val="tx1">
                    <a:lumMod val="75000"/>
                    <a:lumOff val="25000"/>
                  </a:schemeClr>
                </a:solidFill>
                <a:ea typeface="Helvetica Neue Light" panose="02000403000000020004" pitchFamily="2" charset="0"/>
                <a:cs typeface="Helvetica Neue Medium" panose="02000503000000020004" pitchFamily="2" charset="0"/>
              </a:rPr>
              <a:t>Caron, E.,  </a:t>
            </a:r>
            <a:r>
              <a:rPr lang="en-US" sz="1333" dirty="0" err="1">
                <a:solidFill>
                  <a:schemeClr val="tx1">
                    <a:lumMod val="75000"/>
                    <a:lumOff val="25000"/>
                  </a:schemeClr>
                </a:solidFill>
                <a:ea typeface="Helvetica Neue Light" panose="02000403000000020004" pitchFamily="2" charset="0"/>
                <a:cs typeface="Helvetica Neue Medium" panose="02000503000000020004" pitchFamily="2" charset="0"/>
              </a:rPr>
              <a:t>Lefèvre</a:t>
            </a:r>
            <a:r>
              <a:rPr lang="en-US" sz="1333" dirty="0">
                <a:solidFill>
                  <a:schemeClr val="tx1">
                    <a:lumMod val="75000"/>
                    <a:lumOff val="25000"/>
                  </a:schemeClr>
                </a:solidFill>
                <a:ea typeface="Helvetica Neue Light" panose="02000403000000020004" pitchFamily="2" charset="0"/>
                <a:cs typeface="Helvetica Neue Medium" panose="02000503000000020004" pitchFamily="2" charset="0"/>
              </a:rPr>
              <a:t>, L. &amp; Parashar, M., </a:t>
            </a:r>
            <a:r>
              <a:rPr lang="en-US" sz="1333" dirty="0">
                <a:solidFill>
                  <a:schemeClr val="tx1">
                    <a:lumMod val="75000"/>
                    <a:lumOff val="25000"/>
                  </a:schemeClr>
                </a:solidFill>
                <a:ea typeface="Helvetica Neue Medium" panose="02000503000000020004" pitchFamily="2" charset="0"/>
                <a:cs typeface="Helvetica Neue Medium" panose="02000503000000020004" pitchFamily="2" charset="0"/>
              </a:rPr>
              <a:t>Towards a methodology for building dynamic urgent applications on continuum computing platforms,</a:t>
            </a:r>
            <a:r>
              <a:rPr lang="en-US" sz="1333" dirty="0">
                <a:solidFill>
                  <a:schemeClr val="tx1">
                    <a:lumMod val="75000"/>
                    <a:lumOff val="25000"/>
                  </a:schemeClr>
                </a:solidFill>
                <a:ea typeface="Helvetica Neue Light" panose="02000403000000020004" pitchFamily="2" charset="0"/>
                <a:cs typeface="Helvetica Neue Medium" panose="02000503000000020004" pitchFamily="2" charset="0"/>
              </a:rPr>
              <a:t> Combined International Workshop on Interactive Urgent Supercomputing (CIW-IUS), 11/2022. </a:t>
            </a:r>
            <a:endParaRPr lang="en-US" sz="1333" dirty="0"/>
          </a:p>
        </p:txBody>
      </p:sp>
      <p:sp>
        <p:nvSpPr>
          <p:cNvPr id="10" name="TextBox 9">
            <a:extLst>
              <a:ext uri="{FF2B5EF4-FFF2-40B4-BE49-F238E27FC236}">
                <a16:creationId xmlns:a16="http://schemas.microsoft.com/office/drawing/2014/main" id="{C2D2623C-44F2-CC90-78F7-D0E9E59A6994}"/>
              </a:ext>
            </a:extLst>
          </p:cNvPr>
          <p:cNvSpPr txBox="1"/>
          <p:nvPr/>
        </p:nvSpPr>
        <p:spPr>
          <a:xfrm>
            <a:off x="1117600" y="5110019"/>
            <a:ext cx="9956800" cy="666977"/>
          </a:xfrm>
          <a:prstGeom prst="rect">
            <a:avLst/>
          </a:prstGeom>
          <a:noFill/>
          <a:ln>
            <a:solidFill>
              <a:schemeClr val="tx2"/>
            </a:solidFill>
          </a:ln>
        </p:spPr>
        <p:txBody>
          <a:bodyPr wrap="square">
            <a:spAutoFit/>
          </a:bodyPr>
          <a:lstStyle/>
          <a:p>
            <a:pPr algn="just">
              <a:spcBef>
                <a:spcPts val="0"/>
              </a:spcBef>
              <a:spcAft>
                <a:spcPts val="0"/>
              </a:spcAft>
            </a:pPr>
            <a:r>
              <a:rPr lang="en-US" sz="1867" dirty="0">
                <a:solidFill>
                  <a:srgbClr val="000000"/>
                </a:solidFill>
                <a:latin typeface="Arial" panose="020B0604020202020204" pitchFamily="34" charset="0"/>
              </a:rPr>
              <a:t>Mitigating the negative impacts of wildfires on air quality requires combining knowledge from multiple data sources and integrating it on-demand with distributed computational models.</a:t>
            </a:r>
            <a:endParaRPr lang="en-US" sz="1867" dirty="0"/>
          </a:p>
        </p:txBody>
      </p:sp>
      <p:cxnSp>
        <p:nvCxnSpPr>
          <p:cNvPr id="13" name="Straight Arrow Connector 12">
            <a:extLst>
              <a:ext uri="{FF2B5EF4-FFF2-40B4-BE49-F238E27FC236}">
                <a16:creationId xmlns:a16="http://schemas.microsoft.com/office/drawing/2014/main" id="{34E5AC90-3508-02E3-35AB-B4E2AD09AA8D}"/>
              </a:ext>
            </a:extLst>
          </p:cNvPr>
          <p:cNvCxnSpPr/>
          <p:nvPr/>
        </p:nvCxnSpPr>
        <p:spPr>
          <a:xfrm>
            <a:off x="4247214" y="3513450"/>
            <a:ext cx="355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CD522F54-E6E2-A162-8F8C-0322D718D1C0}"/>
              </a:ext>
            </a:extLst>
          </p:cNvPr>
          <p:cNvGrpSpPr/>
          <p:nvPr/>
        </p:nvGrpSpPr>
        <p:grpSpPr>
          <a:xfrm>
            <a:off x="3908300" y="3513450"/>
            <a:ext cx="4135235" cy="379656"/>
            <a:chOff x="3112920" y="2828535"/>
            <a:chExt cx="3101426" cy="284742"/>
          </a:xfrm>
        </p:grpSpPr>
        <p:sp>
          <p:nvSpPr>
            <p:cNvPr id="5" name="TextBox 4">
              <a:extLst>
                <a:ext uri="{FF2B5EF4-FFF2-40B4-BE49-F238E27FC236}">
                  <a16:creationId xmlns:a16="http://schemas.microsoft.com/office/drawing/2014/main" id="{E33C8F07-AB12-90AF-5261-EDD2706F956D}"/>
                </a:ext>
              </a:extLst>
            </p:cNvPr>
            <p:cNvSpPr txBox="1"/>
            <p:nvPr/>
          </p:nvSpPr>
          <p:spPr>
            <a:xfrm>
              <a:off x="3112920" y="2828535"/>
              <a:ext cx="3101426" cy="284742"/>
            </a:xfrm>
            <a:prstGeom prst="rect">
              <a:avLst/>
            </a:prstGeom>
            <a:noFill/>
          </p:spPr>
          <p:txBody>
            <a:bodyPr wrap="none" rtlCol="0">
              <a:spAutoFit/>
            </a:bodyPr>
            <a:lstStyle/>
            <a:p>
              <a:r>
                <a:rPr lang="en-US" sz="1867" b="1" dirty="0">
                  <a:solidFill>
                    <a:srgbClr val="FF0000"/>
                  </a:solidFill>
                </a:rPr>
                <a:t>Detection      Emission      Transport</a:t>
              </a:r>
            </a:p>
          </p:txBody>
        </p:sp>
        <p:sp>
          <p:nvSpPr>
            <p:cNvPr id="6" name="Right Arrow 5">
              <a:extLst>
                <a:ext uri="{FF2B5EF4-FFF2-40B4-BE49-F238E27FC236}">
                  <a16:creationId xmlns:a16="http://schemas.microsoft.com/office/drawing/2014/main" id="{D68BC5C8-1E07-2B51-88BC-9D66D1E250D9}"/>
                </a:ext>
              </a:extLst>
            </p:cNvPr>
            <p:cNvSpPr/>
            <p:nvPr/>
          </p:nvSpPr>
          <p:spPr>
            <a:xfrm>
              <a:off x="4068805" y="2899296"/>
              <a:ext cx="182880" cy="16625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430129AD-549D-6BCA-902F-3F998E48EA42}"/>
                </a:ext>
              </a:extLst>
            </p:cNvPr>
            <p:cNvSpPr/>
            <p:nvPr/>
          </p:nvSpPr>
          <p:spPr>
            <a:xfrm>
              <a:off x="5061583" y="2899296"/>
              <a:ext cx="201168" cy="16625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374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1498-1FF0-DC94-3FB2-72AE6E20AFA2}"/>
              </a:ext>
            </a:extLst>
          </p:cNvPr>
          <p:cNvSpPr>
            <a:spLocks noGrp="1"/>
          </p:cNvSpPr>
          <p:nvPr>
            <p:ph type="title"/>
          </p:nvPr>
        </p:nvSpPr>
        <p:spPr>
          <a:xfrm>
            <a:off x="359229" y="365125"/>
            <a:ext cx="11299371" cy="1325563"/>
          </a:xfrm>
        </p:spPr>
        <p:txBody>
          <a:bodyPr/>
          <a:lstStyle/>
          <a:p>
            <a:r>
              <a:rPr lang="en-US" dirty="0"/>
              <a:t>A Motivating </a:t>
            </a:r>
            <a:r>
              <a:rPr lang="en-US" dirty="0" err="1"/>
              <a:t>Usecase</a:t>
            </a:r>
            <a:r>
              <a:rPr lang="en-US" dirty="0"/>
              <a:t>: Impacts of Wildfire Smoke on Air Quality</a:t>
            </a:r>
          </a:p>
        </p:txBody>
      </p:sp>
      <p:sp>
        <p:nvSpPr>
          <p:cNvPr id="4" name="TextBox 3">
            <a:extLst>
              <a:ext uri="{FF2B5EF4-FFF2-40B4-BE49-F238E27FC236}">
                <a16:creationId xmlns:a16="http://schemas.microsoft.com/office/drawing/2014/main" id="{E3ACC259-0FF0-1D00-7D58-F14FDB937B68}"/>
              </a:ext>
            </a:extLst>
          </p:cNvPr>
          <p:cNvSpPr txBox="1"/>
          <p:nvPr/>
        </p:nvSpPr>
        <p:spPr>
          <a:xfrm>
            <a:off x="182034" y="4586063"/>
            <a:ext cx="11738908" cy="369332"/>
          </a:xfrm>
          <a:prstGeom prst="rect">
            <a:avLst/>
          </a:prstGeom>
          <a:noFill/>
        </p:spPr>
        <p:txBody>
          <a:bodyPr wrap="square" rtlCol="0">
            <a:spAutoFit/>
          </a:bodyPr>
          <a:lstStyle/>
          <a:p>
            <a:pPr algn="ctr"/>
            <a:r>
              <a:rPr lang="en-US" dirty="0">
                <a:solidFill>
                  <a:srgbClr val="C00000"/>
                </a:solidFill>
                <a:latin typeface="Verdana" panose="020B0604030504040204" pitchFamily="34" charset="0"/>
                <a:ea typeface="Verdana" panose="020B0604030504040204" pitchFamily="34" charset="0"/>
                <a:cs typeface="Verdana" panose="020B0604030504040204" pitchFamily="34" charset="0"/>
              </a:rPr>
              <a:t>2013 Rim Fire Smoke (California) to Reno (Nevada) - 190 km (118 miles)</a:t>
            </a:r>
          </a:p>
        </p:txBody>
      </p:sp>
      <p:grpSp>
        <p:nvGrpSpPr>
          <p:cNvPr id="5" name="Group 4">
            <a:extLst>
              <a:ext uri="{FF2B5EF4-FFF2-40B4-BE49-F238E27FC236}">
                <a16:creationId xmlns:a16="http://schemas.microsoft.com/office/drawing/2014/main" id="{2362775A-9ED1-8C2D-A6E9-9A7E78E66AEC}"/>
              </a:ext>
            </a:extLst>
          </p:cNvPr>
          <p:cNvGrpSpPr/>
          <p:nvPr/>
        </p:nvGrpSpPr>
        <p:grpSpPr>
          <a:xfrm>
            <a:off x="-4233" y="1980311"/>
            <a:ext cx="12196233" cy="2627892"/>
            <a:chOff x="0" y="1855128"/>
            <a:chExt cx="9147175" cy="1970919"/>
          </a:xfrm>
        </p:grpSpPr>
        <p:grpSp>
          <p:nvGrpSpPr>
            <p:cNvPr id="6" name="Group 5">
              <a:extLst>
                <a:ext uri="{FF2B5EF4-FFF2-40B4-BE49-F238E27FC236}">
                  <a16:creationId xmlns:a16="http://schemas.microsoft.com/office/drawing/2014/main" id="{193CEB7E-5666-12C4-9F25-AFEB236C12DB}"/>
                </a:ext>
              </a:extLst>
            </p:cNvPr>
            <p:cNvGrpSpPr/>
            <p:nvPr/>
          </p:nvGrpSpPr>
          <p:grpSpPr>
            <a:xfrm>
              <a:off x="0" y="1855128"/>
              <a:ext cx="9147175" cy="1970919"/>
              <a:chOff x="266142" y="22379855"/>
              <a:chExt cx="12298168" cy="2649855"/>
            </a:xfrm>
          </p:grpSpPr>
          <p:pic>
            <p:nvPicPr>
              <p:cNvPr id="8" name="Picture 7">
                <a:extLst>
                  <a:ext uri="{FF2B5EF4-FFF2-40B4-BE49-F238E27FC236}">
                    <a16:creationId xmlns:a16="http://schemas.microsoft.com/office/drawing/2014/main" id="{24B343F3-CCC6-FC99-0439-CC9BB7F9DC96}"/>
                  </a:ext>
                </a:extLst>
              </p:cNvPr>
              <p:cNvPicPr/>
              <p:nvPr/>
            </p:nvPicPr>
            <p:blipFill rotWithShape="1">
              <a:blip r:embed="rId3" cstate="print">
                <a:extLst>
                  <a:ext uri="{28A0092B-C50C-407E-A947-70E740481C1C}">
                    <a14:useLocalDpi xmlns:a14="http://schemas.microsoft.com/office/drawing/2010/main" val="0"/>
                  </a:ext>
                </a:extLst>
              </a:blip>
              <a:srcRect l="19233" t="14587" r="16097" b="14060"/>
              <a:stretch/>
            </p:blipFill>
            <p:spPr bwMode="auto">
              <a:xfrm>
                <a:off x="8721290" y="22379855"/>
                <a:ext cx="3843020" cy="264985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101C88D-8EF0-0E77-7AAE-BEA3D928DA6D}"/>
                  </a:ext>
                </a:extLst>
              </p:cNvPr>
              <p:cNvPicPr/>
              <p:nvPr/>
            </p:nvPicPr>
            <p:blipFill rotWithShape="1">
              <a:blip r:embed="rId4" cstate="print">
                <a:extLst>
                  <a:ext uri="{28A0092B-C50C-407E-A947-70E740481C1C}">
                    <a14:useLocalDpi xmlns:a14="http://schemas.microsoft.com/office/drawing/2010/main" val="0"/>
                  </a:ext>
                </a:extLst>
              </a:blip>
              <a:srcRect l="19375" t="14816" r="16239" b="14295"/>
              <a:stretch/>
            </p:blipFill>
            <p:spPr bwMode="auto">
              <a:xfrm>
                <a:off x="4551678" y="22379855"/>
                <a:ext cx="3826510" cy="263271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84C0A50-7D09-E34E-BCCB-1CE55B04B48C}"/>
                  </a:ext>
                </a:extLst>
              </p:cNvPr>
              <p:cNvPicPr/>
              <p:nvPr/>
            </p:nvPicPr>
            <p:blipFill rotWithShape="1">
              <a:blip r:embed="rId5" cstate="print">
                <a:extLst>
                  <a:ext uri="{28A0092B-C50C-407E-A947-70E740481C1C}">
                    <a14:useLocalDpi xmlns:a14="http://schemas.microsoft.com/office/drawing/2010/main" val="0"/>
                  </a:ext>
                </a:extLst>
              </a:blip>
              <a:srcRect l="19090" t="14589" r="16382" b="14063"/>
              <a:stretch/>
            </p:blipFill>
            <p:spPr bwMode="auto">
              <a:xfrm>
                <a:off x="266142" y="22379855"/>
                <a:ext cx="3834765" cy="2649855"/>
              </a:xfrm>
              <a:prstGeom prst="rect">
                <a:avLst/>
              </a:prstGeom>
              <a:ln>
                <a:noFill/>
              </a:ln>
              <a:extLst>
                <a:ext uri="{53640926-AAD7-44D8-BBD7-CCE9431645EC}">
                  <a14:shadowObscured xmlns:a14="http://schemas.microsoft.com/office/drawing/2010/main"/>
                </a:ext>
              </a:extLst>
            </p:spPr>
          </p:pic>
        </p:grpSp>
        <p:sp>
          <p:nvSpPr>
            <p:cNvPr id="7" name="Rectangle 6">
              <a:extLst>
                <a:ext uri="{FF2B5EF4-FFF2-40B4-BE49-F238E27FC236}">
                  <a16:creationId xmlns:a16="http://schemas.microsoft.com/office/drawing/2014/main" id="{BEF8557E-FA2E-6A57-9A59-E504C9357693}"/>
                </a:ext>
              </a:extLst>
            </p:cNvPr>
            <p:cNvSpPr/>
            <p:nvPr/>
          </p:nvSpPr>
          <p:spPr>
            <a:xfrm>
              <a:off x="1856614" y="3425937"/>
              <a:ext cx="7290561" cy="377074"/>
            </a:xfrm>
            <a:prstGeom prst="rect">
              <a:avLst/>
            </a:prstGeom>
          </p:spPr>
          <p:txBody>
            <a:bodyPr wrap="square">
              <a:spAutoFit/>
            </a:bodyPr>
            <a:lstStyle/>
            <a:p>
              <a:r>
                <a:rPr lang="en-US" sz="2667" dirty="0">
                  <a:solidFill>
                    <a:schemeClr val="bg1"/>
                  </a:solidFill>
                  <a:latin typeface="Verdana" panose="020B0604030504040204" pitchFamily="34" charset="0"/>
                  <a:ea typeface="Verdana" panose="020B0604030504040204" pitchFamily="34" charset="0"/>
                  <a:cs typeface="Verdana" panose="020B0604030504040204" pitchFamily="34" charset="0"/>
                </a:rPr>
                <a:t>16:11                           16:41 	                   16:52</a:t>
              </a:r>
            </a:p>
          </p:txBody>
        </p:sp>
      </p:grpSp>
      <p:sp>
        <p:nvSpPr>
          <p:cNvPr id="3" name="TextBox 2">
            <a:extLst>
              <a:ext uri="{FF2B5EF4-FFF2-40B4-BE49-F238E27FC236}">
                <a16:creationId xmlns:a16="http://schemas.microsoft.com/office/drawing/2014/main" id="{AFBFAD28-7B4E-DEDF-85E4-CFEA8EF40214}"/>
              </a:ext>
            </a:extLst>
          </p:cNvPr>
          <p:cNvSpPr txBox="1"/>
          <p:nvPr/>
        </p:nvSpPr>
        <p:spPr>
          <a:xfrm>
            <a:off x="8586840" y="5230456"/>
            <a:ext cx="2964786" cy="379656"/>
          </a:xfrm>
          <a:prstGeom prst="rect">
            <a:avLst/>
          </a:prstGeom>
          <a:noFill/>
        </p:spPr>
        <p:txBody>
          <a:bodyPr wrap="none" rtlCol="0">
            <a:spAutoFit/>
          </a:bodyPr>
          <a:lstStyle/>
          <a:p>
            <a:r>
              <a:rPr lang="en-US" sz="1867" dirty="0"/>
              <a:t>Ack. H. Holmes, U. of Utah</a:t>
            </a:r>
          </a:p>
        </p:txBody>
      </p:sp>
    </p:spTree>
    <p:extLst>
      <p:ext uri="{BB962C8B-B14F-4D97-AF65-F5344CB8AC3E}">
        <p14:creationId xmlns:p14="http://schemas.microsoft.com/office/powerpoint/2010/main" val="2906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BFC5D-F51E-6F8C-7683-1894008F5D21}"/>
              </a:ext>
            </a:extLst>
          </p:cNvPr>
          <p:cNvSpPr>
            <a:spLocks noGrp="1"/>
          </p:cNvSpPr>
          <p:nvPr>
            <p:ph type="title"/>
          </p:nvPr>
        </p:nvSpPr>
        <p:spPr>
          <a:xfrm>
            <a:off x="526473" y="372052"/>
            <a:ext cx="10515600" cy="1112364"/>
          </a:xfrm>
        </p:spPr>
        <p:txBody>
          <a:bodyPr>
            <a:normAutofit fontScale="90000"/>
          </a:bodyPr>
          <a:lstStyle/>
          <a:p>
            <a:pPr>
              <a:lnSpc>
                <a:spcPct val="100000"/>
              </a:lnSpc>
            </a:pPr>
            <a:r>
              <a:rPr lang="en-US" sz="3600" dirty="0">
                <a:solidFill>
                  <a:srgbClr val="000000"/>
                </a:solidFill>
                <a:latin typeface="+mj-lt"/>
                <a:ea typeface="Times New Roman" panose="02020603050405020304" pitchFamily="18" charset="0"/>
              </a:rPr>
              <a:t>From the Edge to HPC – Harnessing the Computing Continuum for Science </a:t>
            </a:r>
            <a:r>
              <a:rPr lang="en-US" dirty="0">
                <a:latin typeface="+mj-lt"/>
              </a:rPr>
              <a:t>– PPAM 2024</a:t>
            </a:r>
          </a:p>
        </p:txBody>
      </p:sp>
      <p:sp>
        <p:nvSpPr>
          <p:cNvPr id="3" name="Content Placeholder 2">
            <a:extLst>
              <a:ext uri="{FF2B5EF4-FFF2-40B4-BE49-F238E27FC236}">
                <a16:creationId xmlns:a16="http://schemas.microsoft.com/office/drawing/2014/main" id="{19BEBFCF-4FF5-54F5-639E-F57EF95C9604}"/>
              </a:ext>
            </a:extLst>
          </p:cNvPr>
          <p:cNvSpPr>
            <a:spLocks noGrp="1"/>
          </p:cNvSpPr>
          <p:nvPr>
            <p:ph idx="1"/>
          </p:nvPr>
        </p:nvSpPr>
        <p:spPr/>
        <p:txBody>
          <a:bodyPr>
            <a:normAutofit fontScale="92500"/>
          </a:bodyPr>
          <a:lstStyle/>
          <a:p>
            <a:pPr marL="0" indent="0" algn="just">
              <a:spcBef>
                <a:spcPts val="0"/>
              </a:spcBef>
              <a:buNone/>
            </a:pPr>
            <a:r>
              <a:rPr lang="en-US" sz="2400" dirty="0">
                <a:solidFill>
                  <a:srgbClr val="000000"/>
                </a:solidFill>
                <a:latin typeface="Calibri" panose="020F0502020204030204" pitchFamily="34" charset="0"/>
                <a:ea typeface="Times New Roman" panose="02020603050405020304" pitchFamily="18" charset="0"/>
              </a:rPr>
              <a:t>Abstract: Emerging data-driven, AI-enabled scientific workflows integrate distributed data sources with pervasively availably computing resources, spanning HPC to the edge, to understand end-to-end phenomenon, drive experimentation, and facilitate important decision making. Despite the exponential growth of available digital data sources at the edge, and the ubiquity of non-trivial computational power for processing this data, realizing such science workflows remains challenging. This talk will explore a computing continuum spanning resources at the edges, in HPC centers and clouds, and in-between, and providing abstractions that can be harnessed to support science. The talk will also introduce recent research in programming abstractions that can express what data should be processed and when and where it should be processed, and autonomic middleware services that automate the discovery of resources and the orchestration of computations across these resources.</a:t>
            </a:r>
            <a:endParaRPr lang="en-US" dirty="0"/>
          </a:p>
        </p:txBody>
      </p:sp>
    </p:spTree>
    <p:extLst>
      <p:ext uri="{BB962C8B-B14F-4D97-AF65-F5344CB8AC3E}">
        <p14:creationId xmlns:p14="http://schemas.microsoft.com/office/powerpoint/2010/main" val="235256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4D61-C7B1-3A12-955F-8DE9A30D8B1F}"/>
              </a:ext>
            </a:extLst>
          </p:cNvPr>
          <p:cNvSpPr>
            <a:spLocks noGrp="1"/>
          </p:cNvSpPr>
          <p:nvPr>
            <p:ph type="title"/>
          </p:nvPr>
        </p:nvSpPr>
        <p:spPr>
          <a:xfrm>
            <a:off x="609600" y="381001"/>
            <a:ext cx="10972800" cy="808039"/>
          </a:xfrm>
        </p:spPr>
        <p:txBody>
          <a:bodyPr>
            <a:normAutofit fontScale="90000"/>
          </a:bodyPr>
          <a:lstStyle/>
          <a:p>
            <a:r>
              <a:rPr lang="en-US" sz="3200" dirty="0"/>
              <a:t>A Motivating Use case: Wildfire in California leads to Air Pollution in Utah</a:t>
            </a:r>
          </a:p>
        </p:txBody>
      </p:sp>
      <p:pic>
        <p:nvPicPr>
          <p:cNvPr id="3" name="Picture 2">
            <a:extLst>
              <a:ext uri="{FF2B5EF4-FFF2-40B4-BE49-F238E27FC236}">
                <a16:creationId xmlns:a16="http://schemas.microsoft.com/office/drawing/2014/main" id="{06C40CC6-C440-937E-85C0-72472B51E7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537"/>
          <a:stretch/>
        </p:blipFill>
        <p:spPr bwMode="auto">
          <a:xfrm>
            <a:off x="508000" y="1498325"/>
            <a:ext cx="5366899" cy="1016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47FA1D-5404-2D9A-FFB2-8B0660835487}"/>
              </a:ext>
            </a:extLst>
          </p:cNvPr>
          <p:cNvPicPr>
            <a:picLocks noChangeAspect="1"/>
          </p:cNvPicPr>
          <p:nvPr/>
        </p:nvPicPr>
        <p:blipFill>
          <a:blip r:embed="rId4"/>
          <a:stretch>
            <a:fillRect/>
          </a:stretch>
        </p:blipFill>
        <p:spPr>
          <a:xfrm>
            <a:off x="6758895" y="1498325"/>
            <a:ext cx="5283200" cy="1016276"/>
          </a:xfrm>
          <a:prstGeom prst="rect">
            <a:avLst/>
          </a:prstGeom>
        </p:spPr>
      </p:pic>
      <p:grpSp>
        <p:nvGrpSpPr>
          <p:cNvPr id="11" name="Group 10">
            <a:extLst>
              <a:ext uri="{FF2B5EF4-FFF2-40B4-BE49-F238E27FC236}">
                <a16:creationId xmlns:a16="http://schemas.microsoft.com/office/drawing/2014/main" id="{A816F994-7F2C-1B96-87E5-896873EAA627}"/>
              </a:ext>
            </a:extLst>
          </p:cNvPr>
          <p:cNvGrpSpPr/>
          <p:nvPr/>
        </p:nvGrpSpPr>
        <p:grpSpPr>
          <a:xfrm>
            <a:off x="3206469" y="2616200"/>
            <a:ext cx="5325472" cy="1422301"/>
            <a:chOff x="2174289" y="2305043"/>
            <a:chExt cx="3994104" cy="1066726"/>
          </a:xfrm>
        </p:grpSpPr>
        <p:pic>
          <p:nvPicPr>
            <p:cNvPr id="5" name="Picture 10" descr="California – Map Outline, Printable State, Shape, Stencil, Pattern – DIY  Projects, Patterns, Monograms, Designs, Templates">
              <a:extLst>
                <a:ext uri="{FF2B5EF4-FFF2-40B4-BE49-F238E27FC236}">
                  <a16:creationId xmlns:a16="http://schemas.microsoft.com/office/drawing/2014/main" id="{C92BFFE3-1E17-467B-6227-33C0F35D7C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4289" y="2305050"/>
              <a:ext cx="705149" cy="879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tah – Map Outline, Printable State, Shape, Stencil, Pattern – DIY  Projects, Patterns, Monograms, Designs, Templates">
              <a:extLst>
                <a:ext uri="{FF2B5EF4-FFF2-40B4-BE49-F238E27FC236}">
                  <a16:creationId xmlns:a16="http://schemas.microsoft.com/office/drawing/2014/main" id="{944280FD-5721-5DD3-B100-E737C7A3BE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8786" y="2381250"/>
              <a:ext cx="569607" cy="762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C8C21D-07A2-662A-A18A-7084309602D0}"/>
                </a:ext>
              </a:extLst>
            </p:cNvPr>
            <p:cNvPicPr>
              <a:picLocks noChangeAspect="1"/>
            </p:cNvPicPr>
            <p:nvPr/>
          </p:nvPicPr>
          <p:blipFill rotWithShape="1">
            <a:blip r:embed="rId7"/>
            <a:srcRect t="-2" b="20007"/>
            <a:stretch/>
          </p:blipFill>
          <p:spPr>
            <a:xfrm>
              <a:off x="2893637" y="2305043"/>
              <a:ext cx="2553406" cy="1066726"/>
            </a:xfrm>
            <a:prstGeom prst="rect">
              <a:avLst/>
            </a:prstGeom>
          </p:spPr>
        </p:pic>
      </p:grpSp>
      <p:sp>
        <p:nvSpPr>
          <p:cNvPr id="23" name="TextBox 22">
            <a:extLst>
              <a:ext uri="{FF2B5EF4-FFF2-40B4-BE49-F238E27FC236}">
                <a16:creationId xmlns:a16="http://schemas.microsoft.com/office/drawing/2014/main" id="{07BA5464-DBA0-BD53-8D2A-9097B127A738}"/>
              </a:ext>
            </a:extLst>
          </p:cNvPr>
          <p:cNvSpPr txBox="1"/>
          <p:nvPr/>
        </p:nvSpPr>
        <p:spPr>
          <a:xfrm>
            <a:off x="1219200" y="6273800"/>
            <a:ext cx="10160000" cy="502573"/>
          </a:xfrm>
          <a:prstGeom prst="rect">
            <a:avLst/>
          </a:prstGeom>
          <a:noFill/>
        </p:spPr>
        <p:txBody>
          <a:bodyPr wrap="square" rtlCol="0">
            <a:spAutoFit/>
          </a:bodyPr>
          <a:lstStyle/>
          <a:p>
            <a:pPr defTabSz="1219170" fontAlgn="auto">
              <a:spcBef>
                <a:spcPts val="0"/>
              </a:spcBef>
              <a:spcAft>
                <a:spcPts val="0"/>
              </a:spcAft>
              <a:defRPr/>
            </a:pPr>
            <a:r>
              <a:rPr lang="en-US" sz="1333" dirty="0" err="1">
                <a:solidFill>
                  <a:srgbClr val="000000">
                    <a:lumMod val="75000"/>
                    <a:lumOff val="25000"/>
                  </a:srgbClr>
                </a:solidFill>
                <a:latin typeface="Arial"/>
                <a:ea typeface="Helvetica Neue Medium" panose="02000503000000020004" pitchFamily="2" charset="0"/>
                <a:cs typeface="Helvetica Neue Medium" panose="02000503000000020004" pitchFamily="2" charset="0"/>
              </a:rPr>
              <a:t>Balouek-Thomert</a:t>
            </a:r>
            <a:r>
              <a:rPr lang="en-US" sz="1333" dirty="0">
                <a:solidFill>
                  <a:srgbClr val="000000">
                    <a:lumMod val="75000"/>
                    <a:lumOff val="25000"/>
                  </a:srgbClr>
                </a:solidFill>
                <a:latin typeface="Arial"/>
                <a:ea typeface="Helvetica Neue Medium" panose="02000503000000020004" pitchFamily="2" charset="0"/>
                <a:cs typeface="Helvetica Neue Medium" panose="02000503000000020004" pitchFamily="2" charset="0"/>
              </a:rPr>
              <a:t>, D., </a:t>
            </a:r>
            <a:r>
              <a:rPr lang="en-US" sz="1333" dirty="0">
                <a:solidFill>
                  <a:srgbClr val="000000">
                    <a:lumMod val="75000"/>
                    <a:lumOff val="25000"/>
                  </a:srgbClr>
                </a:solidFill>
                <a:latin typeface="Arial"/>
                <a:ea typeface="Helvetica Neue Light" panose="02000403000000020004" pitchFamily="2" charset="0"/>
                <a:cs typeface="Helvetica Neue Medium" panose="02000503000000020004" pitchFamily="2" charset="0"/>
              </a:rPr>
              <a:t>Caron, E.,  </a:t>
            </a:r>
            <a:r>
              <a:rPr lang="en-US" sz="1333" dirty="0" err="1">
                <a:solidFill>
                  <a:srgbClr val="000000">
                    <a:lumMod val="75000"/>
                    <a:lumOff val="25000"/>
                  </a:srgbClr>
                </a:solidFill>
                <a:latin typeface="Arial"/>
                <a:ea typeface="Helvetica Neue Light" panose="02000403000000020004" pitchFamily="2" charset="0"/>
                <a:cs typeface="Helvetica Neue Medium" panose="02000503000000020004" pitchFamily="2" charset="0"/>
              </a:rPr>
              <a:t>Lefèvre</a:t>
            </a:r>
            <a:r>
              <a:rPr lang="en-US" sz="1333" dirty="0">
                <a:solidFill>
                  <a:srgbClr val="000000">
                    <a:lumMod val="75000"/>
                    <a:lumOff val="25000"/>
                  </a:srgbClr>
                </a:solidFill>
                <a:latin typeface="Arial"/>
                <a:ea typeface="Helvetica Neue Light" panose="02000403000000020004" pitchFamily="2" charset="0"/>
                <a:cs typeface="Helvetica Neue Medium" panose="02000503000000020004" pitchFamily="2" charset="0"/>
              </a:rPr>
              <a:t>, L. &amp; Parashar, M., </a:t>
            </a:r>
            <a:r>
              <a:rPr lang="en-US" sz="1333" dirty="0">
                <a:solidFill>
                  <a:srgbClr val="000000">
                    <a:lumMod val="75000"/>
                    <a:lumOff val="25000"/>
                  </a:srgbClr>
                </a:solidFill>
                <a:latin typeface="Arial"/>
                <a:ea typeface="Helvetica Neue Medium" panose="02000503000000020004" pitchFamily="2" charset="0"/>
                <a:cs typeface="Helvetica Neue Medium" panose="02000503000000020004" pitchFamily="2" charset="0"/>
              </a:rPr>
              <a:t>Towards a methodology for building dynamic urgent applications on continuum computing platforms,</a:t>
            </a:r>
            <a:r>
              <a:rPr lang="en-US" sz="1333" dirty="0">
                <a:solidFill>
                  <a:srgbClr val="000000">
                    <a:lumMod val="75000"/>
                    <a:lumOff val="25000"/>
                  </a:srgbClr>
                </a:solidFill>
                <a:latin typeface="Arial"/>
                <a:ea typeface="Helvetica Neue Light" panose="02000403000000020004" pitchFamily="2" charset="0"/>
                <a:cs typeface="Helvetica Neue Medium" panose="02000503000000020004" pitchFamily="2" charset="0"/>
              </a:rPr>
              <a:t> Combined International Workshop on Interactive Urgent Supercomputing (CIW-IUS), 11/2022. </a:t>
            </a:r>
            <a:endParaRPr lang="en-US" sz="1333" dirty="0">
              <a:solidFill>
                <a:srgbClr val="000000"/>
              </a:solidFill>
              <a:latin typeface="Arial"/>
              <a:cs typeface="+mn-cs"/>
            </a:endParaRPr>
          </a:p>
        </p:txBody>
      </p:sp>
      <p:cxnSp>
        <p:nvCxnSpPr>
          <p:cNvPr id="8" name="Straight Arrow Connector 7">
            <a:extLst>
              <a:ext uri="{FF2B5EF4-FFF2-40B4-BE49-F238E27FC236}">
                <a16:creationId xmlns:a16="http://schemas.microsoft.com/office/drawing/2014/main" id="{3971DC5B-C49E-15C3-9B62-41AC1F18F430}"/>
              </a:ext>
            </a:extLst>
          </p:cNvPr>
          <p:cNvCxnSpPr>
            <a:cxnSpLocks/>
          </p:cNvCxnSpPr>
          <p:nvPr/>
        </p:nvCxnSpPr>
        <p:spPr>
          <a:xfrm>
            <a:off x="7126291" y="5131349"/>
            <a:ext cx="1243875"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86DEAB9-F94D-6F45-4901-CF0179098E57}"/>
              </a:ext>
            </a:extLst>
          </p:cNvPr>
          <p:cNvCxnSpPr>
            <a:cxnSpLocks/>
          </p:cNvCxnSpPr>
          <p:nvPr/>
        </p:nvCxnSpPr>
        <p:spPr>
          <a:xfrm>
            <a:off x="4079261" y="5131349"/>
            <a:ext cx="1117600"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F5AABF-46DA-C87A-0432-33168634B3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8461" y="4137303"/>
            <a:ext cx="1508739" cy="1988093"/>
          </a:xfrm>
          <a:prstGeom prst="rect">
            <a:avLst/>
          </a:prstGeom>
        </p:spPr>
      </p:pic>
      <p:grpSp>
        <p:nvGrpSpPr>
          <p:cNvPr id="26" name="Group 25">
            <a:extLst>
              <a:ext uri="{FF2B5EF4-FFF2-40B4-BE49-F238E27FC236}">
                <a16:creationId xmlns:a16="http://schemas.microsoft.com/office/drawing/2014/main" id="{F5C795E0-8388-1214-1CF7-F850A65E397B}"/>
              </a:ext>
            </a:extLst>
          </p:cNvPr>
          <p:cNvGrpSpPr/>
          <p:nvPr/>
        </p:nvGrpSpPr>
        <p:grpSpPr>
          <a:xfrm>
            <a:off x="1838820" y="4210956"/>
            <a:ext cx="2354773" cy="1816476"/>
            <a:chOff x="1238550" y="3451031"/>
            <a:chExt cx="1766080" cy="1362357"/>
          </a:xfrm>
        </p:grpSpPr>
        <p:sp>
          <p:nvSpPr>
            <p:cNvPr id="12" name="TextBox 11">
              <a:extLst>
                <a:ext uri="{FF2B5EF4-FFF2-40B4-BE49-F238E27FC236}">
                  <a16:creationId xmlns:a16="http://schemas.microsoft.com/office/drawing/2014/main" id="{EBEFD0E0-CF37-CD4B-709C-F0493E25A3DE}"/>
                </a:ext>
              </a:extLst>
            </p:cNvPr>
            <p:cNvSpPr txBox="1"/>
            <p:nvPr/>
          </p:nvSpPr>
          <p:spPr>
            <a:xfrm>
              <a:off x="1238550" y="4236163"/>
              <a:ext cx="1766080" cy="577225"/>
            </a:xfrm>
            <a:prstGeom prst="rect">
              <a:avLst/>
            </a:prstGeom>
            <a:noFill/>
          </p:spPr>
          <p:txBody>
            <a:bodyPr wrap="square" rtlCol="0">
              <a:spAutoFit/>
            </a:bodyPr>
            <a:lstStyle/>
            <a:p>
              <a:pPr defTabSz="1219170" fontAlgn="auto">
                <a:spcBef>
                  <a:spcPts val="0"/>
                </a:spcBef>
                <a:spcAft>
                  <a:spcPts val="0"/>
                </a:spcAft>
                <a:defRPr/>
              </a:pPr>
              <a:r>
                <a:rPr lang="en-US" sz="1467" dirty="0">
                  <a:solidFill>
                    <a:srgbClr val="000000"/>
                  </a:solidFill>
                  <a:latin typeface="Arial"/>
                  <a:cs typeface="+mn-cs"/>
                </a:rPr>
                <a:t>1. Smoke detection at the edge of the network using Camera Imagery</a:t>
              </a:r>
            </a:p>
          </p:txBody>
        </p:sp>
        <p:sp>
          <p:nvSpPr>
            <p:cNvPr id="15" name="TextBox 14">
              <a:extLst>
                <a:ext uri="{FF2B5EF4-FFF2-40B4-BE49-F238E27FC236}">
                  <a16:creationId xmlns:a16="http://schemas.microsoft.com/office/drawing/2014/main" id="{E28D6559-4F78-F890-8F37-E7B19C43D8FB}"/>
                </a:ext>
              </a:extLst>
            </p:cNvPr>
            <p:cNvSpPr txBox="1"/>
            <p:nvPr/>
          </p:nvSpPr>
          <p:spPr>
            <a:xfrm>
              <a:off x="1292915" y="3950604"/>
              <a:ext cx="1657350" cy="238575"/>
            </a:xfrm>
            <a:prstGeom prst="rect">
              <a:avLst/>
            </a:prstGeom>
            <a:noFill/>
          </p:spPr>
          <p:txBody>
            <a:bodyPr wrap="square" rtlCol="0">
              <a:spAutoFit/>
            </a:bodyPr>
            <a:lstStyle/>
            <a:p>
              <a:pPr algn="ctr" defTabSz="1219170" fontAlgn="auto">
                <a:spcBef>
                  <a:spcPts val="0"/>
                </a:spcBef>
                <a:spcAft>
                  <a:spcPts val="0"/>
                </a:spcAft>
                <a:defRPr/>
              </a:pPr>
              <a:r>
                <a:rPr lang="en-US" sz="1467" b="1" dirty="0">
                  <a:solidFill>
                    <a:srgbClr val="000000"/>
                  </a:solidFill>
                  <a:latin typeface="Arial"/>
                  <a:cs typeface="+mn-cs"/>
                </a:rPr>
                <a:t>Edge (Field cameras)</a:t>
              </a:r>
            </a:p>
          </p:txBody>
        </p:sp>
        <p:pic>
          <p:nvPicPr>
            <p:cNvPr id="18" name="Picture 17">
              <a:extLst>
                <a:ext uri="{FF2B5EF4-FFF2-40B4-BE49-F238E27FC236}">
                  <a16:creationId xmlns:a16="http://schemas.microsoft.com/office/drawing/2014/main" id="{58E2C257-1EBA-8D09-9F0B-3616A0150915}"/>
                </a:ext>
              </a:extLst>
            </p:cNvPr>
            <p:cNvPicPr>
              <a:picLocks noChangeAspect="1"/>
            </p:cNvPicPr>
            <p:nvPr/>
          </p:nvPicPr>
          <p:blipFill>
            <a:blip r:embed="rId9"/>
            <a:stretch>
              <a:fillRect/>
            </a:stretch>
          </p:blipFill>
          <p:spPr>
            <a:xfrm>
              <a:off x="1374407" y="3451031"/>
              <a:ext cx="1494366" cy="480332"/>
            </a:xfrm>
            <a:prstGeom prst="rect">
              <a:avLst/>
            </a:prstGeom>
          </p:spPr>
        </p:pic>
      </p:grpSp>
      <p:grpSp>
        <p:nvGrpSpPr>
          <p:cNvPr id="25" name="Group 24">
            <a:extLst>
              <a:ext uri="{FF2B5EF4-FFF2-40B4-BE49-F238E27FC236}">
                <a16:creationId xmlns:a16="http://schemas.microsoft.com/office/drawing/2014/main" id="{ADF99475-15A5-FE8F-6A1E-5756D6399038}"/>
              </a:ext>
            </a:extLst>
          </p:cNvPr>
          <p:cNvGrpSpPr/>
          <p:nvPr/>
        </p:nvGrpSpPr>
        <p:grpSpPr>
          <a:xfrm>
            <a:off x="4885850" y="4144393"/>
            <a:ext cx="2354773" cy="1883044"/>
            <a:chOff x="3657600" y="3438493"/>
            <a:chExt cx="1766080" cy="1412283"/>
          </a:xfrm>
        </p:grpSpPr>
        <p:sp>
          <p:nvSpPr>
            <p:cNvPr id="10" name="TextBox 9">
              <a:extLst>
                <a:ext uri="{FF2B5EF4-FFF2-40B4-BE49-F238E27FC236}">
                  <a16:creationId xmlns:a16="http://schemas.microsoft.com/office/drawing/2014/main" id="{117D0475-D3DB-286F-E0ED-CD4B01648ED6}"/>
                </a:ext>
              </a:extLst>
            </p:cNvPr>
            <p:cNvSpPr txBox="1"/>
            <p:nvPr/>
          </p:nvSpPr>
          <p:spPr>
            <a:xfrm>
              <a:off x="3657600" y="4273550"/>
              <a:ext cx="1766080" cy="577226"/>
            </a:xfrm>
            <a:prstGeom prst="rect">
              <a:avLst/>
            </a:prstGeom>
            <a:noFill/>
          </p:spPr>
          <p:txBody>
            <a:bodyPr wrap="square" rtlCol="0">
              <a:spAutoFit/>
            </a:bodyPr>
            <a:lstStyle/>
            <a:p>
              <a:pPr defTabSz="1219170" fontAlgn="auto">
                <a:spcBef>
                  <a:spcPts val="0"/>
                </a:spcBef>
                <a:spcAft>
                  <a:spcPts val="0"/>
                </a:spcAft>
                <a:defRPr/>
              </a:pPr>
              <a:r>
                <a:rPr lang="en-US" sz="1467" dirty="0">
                  <a:solidFill>
                    <a:srgbClr val="000000"/>
                  </a:solidFill>
                  <a:latin typeface="Arial"/>
                  <a:cs typeface="+mn-cs"/>
                </a:rPr>
                <a:t>2. Wildfire simulations to determine the severity and direction of fires</a:t>
              </a:r>
            </a:p>
          </p:txBody>
        </p:sp>
        <p:sp>
          <p:nvSpPr>
            <p:cNvPr id="16" name="TextBox 15">
              <a:extLst>
                <a:ext uri="{FF2B5EF4-FFF2-40B4-BE49-F238E27FC236}">
                  <a16:creationId xmlns:a16="http://schemas.microsoft.com/office/drawing/2014/main" id="{A30FDDFE-09F3-815D-8222-E22F1615C281}"/>
                </a:ext>
              </a:extLst>
            </p:cNvPr>
            <p:cNvSpPr txBox="1"/>
            <p:nvPr/>
          </p:nvSpPr>
          <p:spPr>
            <a:xfrm>
              <a:off x="3883323" y="4011178"/>
              <a:ext cx="1314635" cy="238575"/>
            </a:xfrm>
            <a:prstGeom prst="rect">
              <a:avLst/>
            </a:prstGeom>
            <a:noFill/>
          </p:spPr>
          <p:txBody>
            <a:bodyPr wrap="square" rtlCol="0">
              <a:spAutoFit/>
            </a:bodyPr>
            <a:lstStyle/>
            <a:p>
              <a:pPr algn="ctr" defTabSz="1219170" fontAlgn="auto">
                <a:spcBef>
                  <a:spcPts val="0"/>
                </a:spcBef>
                <a:spcAft>
                  <a:spcPts val="0"/>
                </a:spcAft>
                <a:defRPr/>
              </a:pPr>
              <a:r>
                <a:rPr lang="en-US" sz="1467" b="1" dirty="0">
                  <a:solidFill>
                    <a:srgbClr val="000000"/>
                  </a:solidFill>
                  <a:latin typeface="Arial"/>
                  <a:cs typeface="+mn-cs"/>
                </a:rPr>
                <a:t>Cloud (SDSC)</a:t>
              </a:r>
            </a:p>
          </p:txBody>
        </p:sp>
        <p:pic>
          <p:nvPicPr>
            <p:cNvPr id="19" name="Picture 18">
              <a:extLst>
                <a:ext uri="{FF2B5EF4-FFF2-40B4-BE49-F238E27FC236}">
                  <a16:creationId xmlns:a16="http://schemas.microsoft.com/office/drawing/2014/main" id="{AA53ADB9-07C3-1308-B435-3D84AD5B8809}"/>
                </a:ext>
              </a:extLst>
            </p:cNvPr>
            <p:cNvPicPr>
              <a:picLocks noChangeAspect="1"/>
            </p:cNvPicPr>
            <p:nvPr/>
          </p:nvPicPr>
          <p:blipFill>
            <a:blip r:embed="rId10"/>
            <a:stretch>
              <a:fillRect/>
            </a:stretch>
          </p:blipFill>
          <p:spPr>
            <a:xfrm>
              <a:off x="4083500" y="3438493"/>
              <a:ext cx="914280" cy="526705"/>
            </a:xfrm>
            <a:prstGeom prst="rect">
              <a:avLst/>
            </a:prstGeom>
          </p:spPr>
        </p:pic>
      </p:grpSp>
      <p:grpSp>
        <p:nvGrpSpPr>
          <p:cNvPr id="27" name="Group 26">
            <a:extLst>
              <a:ext uri="{FF2B5EF4-FFF2-40B4-BE49-F238E27FC236}">
                <a16:creationId xmlns:a16="http://schemas.microsoft.com/office/drawing/2014/main" id="{5D2B6F57-A8EC-2D2E-066B-E720D271BB7B}"/>
              </a:ext>
            </a:extLst>
          </p:cNvPr>
          <p:cNvGrpSpPr/>
          <p:nvPr/>
        </p:nvGrpSpPr>
        <p:grpSpPr>
          <a:xfrm>
            <a:off x="7940061" y="3937000"/>
            <a:ext cx="2447115" cy="2090434"/>
            <a:chOff x="6368027" y="3257550"/>
            <a:chExt cx="1835336" cy="1567826"/>
          </a:xfrm>
        </p:grpSpPr>
        <p:sp>
          <p:nvSpPr>
            <p:cNvPr id="13" name="TextBox 12">
              <a:extLst>
                <a:ext uri="{FF2B5EF4-FFF2-40B4-BE49-F238E27FC236}">
                  <a16:creationId xmlns:a16="http://schemas.microsoft.com/office/drawing/2014/main" id="{EF499072-F646-7344-9519-69E5868EBB93}"/>
                </a:ext>
              </a:extLst>
            </p:cNvPr>
            <p:cNvSpPr txBox="1"/>
            <p:nvPr/>
          </p:nvSpPr>
          <p:spPr>
            <a:xfrm>
              <a:off x="6368027" y="4248150"/>
              <a:ext cx="1835336" cy="577226"/>
            </a:xfrm>
            <a:prstGeom prst="rect">
              <a:avLst/>
            </a:prstGeom>
            <a:noFill/>
          </p:spPr>
          <p:txBody>
            <a:bodyPr wrap="square" rtlCol="0">
              <a:spAutoFit/>
            </a:bodyPr>
            <a:lstStyle/>
            <a:p>
              <a:pPr defTabSz="1219170" fontAlgn="auto">
                <a:spcBef>
                  <a:spcPts val="0"/>
                </a:spcBef>
                <a:spcAft>
                  <a:spcPts val="0"/>
                </a:spcAft>
                <a:defRPr/>
              </a:pPr>
              <a:r>
                <a:rPr lang="en-US" sz="1467" dirty="0">
                  <a:solidFill>
                    <a:srgbClr val="000000"/>
                  </a:solidFill>
                  <a:latin typeface="Arial"/>
                  <a:cs typeface="+mn-cs"/>
                </a:rPr>
                <a:t>3. Pollution Concentration maps to support decision-making</a:t>
              </a:r>
            </a:p>
          </p:txBody>
        </p:sp>
        <p:sp>
          <p:nvSpPr>
            <p:cNvPr id="17" name="TextBox 16">
              <a:extLst>
                <a:ext uri="{FF2B5EF4-FFF2-40B4-BE49-F238E27FC236}">
                  <a16:creationId xmlns:a16="http://schemas.microsoft.com/office/drawing/2014/main" id="{D1B320F4-BA90-D569-2899-EA1EB6BF22FD}"/>
                </a:ext>
              </a:extLst>
            </p:cNvPr>
            <p:cNvSpPr txBox="1"/>
            <p:nvPr/>
          </p:nvSpPr>
          <p:spPr>
            <a:xfrm>
              <a:off x="6791573" y="4006593"/>
              <a:ext cx="988244" cy="238575"/>
            </a:xfrm>
            <a:prstGeom prst="rect">
              <a:avLst/>
            </a:prstGeom>
            <a:noFill/>
          </p:spPr>
          <p:txBody>
            <a:bodyPr wrap="square" rtlCol="0">
              <a:spAutoFit/>
            </a:bodyPr>
            <a:lstStyle/>
            <a:p>
              <a:pPr algn="ctr" defTabSz="1219170" fontAlgn="auto">
                <a:spcBef>
                  <a:spcPts val="0"/>
                </a:spcBef>
                <a:spcAft>
                  <a:spcPts val="0"/>
                </a:spcAft>
                <a:defRPr/>
              </a:pPr>
              <a:r>
                <a:rPr lang="en-US" sz="1467" b="1" dirty="0">
                  <a:solidFill>
                    <a:srgbClr val="000000"/>
                  </a:solidFill>
                  <a:latin typeface="Arial"/>
                  <a:cs typeface="+mn-cs"/>
                </a:rPr>
                <a:t>HPC (Utah)</a:t>
              </a:r>
            </a:p>
          </p:txBody>
        </p:sp>
        <p:pic>
          <p:nvPicPr>
            <p:cNvPr id="21" name="Picture 2" descr="The University Of Utah Academic Programs for Foster Children | First Star |  First Star">
              <a:extLst>
                <a:ext uri="{FF2B5EF4-FFF2-40B4-BE49-F238E27FC236}">
                  <a16:creationId xmlns:a16="http://schemas.microsoft.com/office/drawing/2014/main" id="{BB589CA1-BD4A-9B81-8879-CDBDFEFCB4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86173" y="3257550"/>
              <a:ext cx="799045" cy="79904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
            <a:extLst>
              <a:ext uri="{FF2B5EF4-FFF2-40B4-BE49-F238E27FC236}">
                <a16:creationId xmlns:a16="http://schemas.microsoft.com/office/drawing/2014/main" id="{7C094DE5-1DAD-7B69-D316-780CD34C91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2098" y="4539245"/>
            <a:ext cx="1571964" cy="118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074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Diagram 32"/>
          <p:cNvGraphicFramePr/>
          <p:nvPr>
            <p:extLst>
              <p:ext uri="{D42A27DB-BD31-4B8C-83A1-F6EECF244321}">
                <p14:modId xmlns:p14="http://schemas.microsoft.com/office/powerpoint/2010/main" val="3033280280"/>
              </p:ext>
            </p:extLst>
          </p:nvPr>
        </p:nvGraphicFramePr>
        <p:xfrm>
          <a:off x="5090173" y="2741428"/>
          <a:ext cx="7000228" cy="3459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838200" y="341"/>
            <a:ext cx="10515600" cy="1325563"/>
          </a:xfrm>
        </p:spPr>
        <p:txBody>
          <a:bodyPr>
            <a:normAutofit/>
          </a:bodyPr>
          <a:lstStyle/>
          <a:p>
            <a:r>
              <a:rPr lang="en-US" dirty="0"/>
              <a:t>Global Challenges and Urgent Science: A call to action </a:t>
            </a:r>
          </a:p>
        </p:txBody>
      </p:sp>
      <p:pic>
        <p:nvPicPr>
          <p:cNvPr id="20" name="Picture 19"/>
          <p:cNvPicPr>
            <a:picLocks noChangeAspect="1"/>
          </p:cNvPicPr>
          <p:nvPr/>
        </p:nvPicPr>
        <p:blipFill>
          <a:blip r:embed="rId8"/>
          <a:stretch>
            <a:fillRect/>
          </a:stretch>
        </p:blipFill>
        <p:spPr>
          <a:xfrm>
            <a:off x="8564853" y="1369842"/>
            <a:ext cx="2926048" cy="1645903"/>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1" r="40541"/>
          <a:stretch/>
        </p:blipFill>
        <p:spPr>
          <a:xfrm>
            <a:off x="6096002" y="1369842"/>
            <a:ext cx="1739807" cy="1645903"/>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636" y="3073723"/>
            <a:ext cx="1920219" cy="146302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62" y="1369843"/>
            <a:ext cx="2471671" cy="1644964"/>
          </a:xfrm>
          <a:prstGeom prst="rect">
            <a:avLst/>
          </a:prstGeom>
        </p:spPr>
      </p:pic>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t="22313" b="21871"/>
          <a:stretch/>
        </p:blipFill>
        <p:spPr>
          <a:xfrm>
            <a:off x="609660" y="4661647"/>
            <a:ext cx="4206195" cy="1158687"/>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60" y="3073723"/>
            <a:ext cx="2194536" cy="1453880"/>
          </a:xfrm>
          <a:prstGeom prst="rect">
            <a:avLst/>
          </a:prstGeom>
        </p:spPr>
      </p:pic>
      <p:pic>
        <p:nvPicPr>
          <p:cNvPr id="26" name="Picture 25"/>
          <p:cNvPicPr>
            <a:picLocks noChangeAspect="1"/>
          </p:cNvPicPr>
          <p:nvPr/>
        </p:nvPicPr>
        <p:blipFill rotWithShape="1">
          <a:blip r:embed="rId14" cstate="print">
            <a:extLst>
              <a:ext uri="{28A0092B-C50C-407E-A947-70E740481C1C}">
                <a14:useLocalDpi xmlns:a14="http://schemas.microsoft.com/office/drawing/2010/main" val="0"/>
              </a:ext>
            </a:extLst>
          </a:blip>
          <a:srcRect r="49402"/>
          <a:stretch/>
        </p:blipFill>
        <p:spPr>
          <a:xfrm>
            <a:off x="7833341" y="1369842"/>
            <a:ext cx="1477520" cy="1645903"/>
          </a:xfrm>
          <a:prstGeom prst="rect">
            <a:avLst/>
          </a:prstGeom>
        </p:spPr>
      </p:pic>
      <p:sp>
        <p:nvSpPr>
          <p:cNvPr id="27" name="TextBox 26"/>
          <p:cNvSpPr txBox="1"/>
          <p:nvPr/>
        </p:nvSpPr>
        <p:spPr>
          <a:xfrm>
            <a:off x="609660" y="4262432"/>
            <a:ext cx="2194536" cy="307777"/>
          </a:xfrm>
          <a:prstGeom prst="rect">
            <a:avLst/>
          </a:prstGeom>
          <a:solidFill>
            <a:schemeClr val="accent1">
              <a:lumMod val="50000"/>
            </a:schemeClr>
          </a:solidFill>
        </p:spPr>
        <p:txBody>
          <a:bodyPr wrap="square" rtlCol="0">
            <a:spAutoFit/>
          </a:bodyPr>
          <a:lstStyle/>
          <a:p>
            <a:pPr defTabSz="914377"/>
            <a:r>
              <a:rPr lang="en-US" sz="1400" b="1" dirty="0">
                <a:solidFill>
                  <a:srgbClr val="FFFFFF"/>
                </a:solidFill>
                <a:latin typeface="Arial"/>
                <a:ea typeface="Helvetica Neue Light" panose="02000403000000020004" pitchFamily="2" charset="0"/>
              </a:rPr>
              <a:t>Cyber-Attacks</a:t>
            </a:r>
          </a:p>
        </p:txBody>
      </p:sp>
      <p:sp>
        <p:nvSpPr>
          <p:cNvPr id="28" name="TextBox 27"/>
          <p:cNvSpPr txBox="1"/>
          <p:nvPr/>
        </p:nvSpPr>
        <p:spPr>
          <a:xfrm>
            <a:off x="6096000" y="2707968"/>
            <a:ext cx="5394901" cy="307777"/>
          </a:xfrm>
          <a:prstGeom prst="rect">
            <a:avLst/>
          </a:prstGeom>
          <a:solidFill>
            <a:schemeClr val="accent1">
              <a:lumMod val="50000"/>
            </a:schemeClr>
          </a:solidFill>
        </p:spPr>
        <p:txBody>
          <a:bodyPr wrap="square" rtlCol="0">
            <a:spAutoFit/>
          </a:bodyPr>
          <a:lstStyle/>
          <a:p>
            <a:pPr defTabSz="914377"/>
            <a:r>
              <a:rPr lang="en-US" sz="1400" b="1" dirty="0">
                <a:solidFill>
                  <a:srgbClr val="FFFFFF"/>
                </a:solidFill>
                <a:latin typeface="Arial" panose="020B0604020202020204" pitchFamily="34" charset="0"/>
                <a:ea typeface="Helvetica Neue Light" panose="02000403000000020004" pitchFamily="2" charset="0"/>
              </a:rPr>
              <a:t>Extreme Weather</a:t>
            </a:r>
          </a:p>
        </p:txBody>
      </p:sp>
      <p:pic>
        <p:nvPicPr>
          <p:cNvPr id="29" name="Picture 4" descr="Tsunamis | NASA Applied Sciences">
            <a:extLst>
              <a:ext uri="{FF2B5EF4-FFF2-40B4-BE49-F238E27FC236}">
                <a16:creationId xmlns:a16="http://schemas.microsoft.com/office/drawing/2014/main" id="{2E879BDB-B875-046D-15D8-EA6E195216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8514" y="1369843"/>
            <a:ext cx="2834609" cy="164590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09660" y="5725456"/>
            <a:ext cx="4206195" cy="307777"/>
          </a:xfrm>
          <a:prstGeom prst="rect">
            <a:avLst/>
          </a:prstGeom>
          <a:solidFill>
            <a:schemeClr val="accent1">
              <a:lumMod val="50000"/>
            </a:schemeClr>
          </a:solidFill>
        </p:spPr>
        <p:txBody>
          <a:bodyPr wrap="square" rtlCol="0">
            <a:spAutoFit/>
          </a:bodyPr>
          <a:lstStyle/>
          <a:p>
            <a:pPr defTabSz="914377"/>
            <a:r>
              <a:rPr lang="en-US" sz="1400" b="1" dirty="0">
                <a:solidFill>
                  <a:srgbClr val="FFFFFF"/>
                </a:solidFill>
                <a:latin typeface="Arial"/>
                <a:ea typeface="Helvetica Neue Light" panose="02000403000000020004" pitchFamily="2" charset="0"/>
              </a:rPr>
              <a:t>Industrial Disasters</a:t>
            </a:r>
          </a:p>
        </p:txBody>
      </p:sp>
      <p:sp>
        <p:nvSpPr>
          <p:cNvPr id="31" name="TextBox 30"/>
          <p:cNvSpPr txBox="1"/>
          <p:nvPr/>
        </p:nvSpPr>
        <p:spPr>
          <a:xfrm>
            <a:off x="2895636" y="4262432"/>
            <a:ext cx="1920219" cy="307777"/>
          </a:xfrm>
          <a:prstGeom prst="rect">
            <a:avLst/>
          </a:prstGeom>
          <a:solidFill>
            <a:schemeClr val="accent5">
              <a:lumMod val="50000"/>
            </a:schemeClr>
          </a:solidFill>
        </p:spPr>
        <p:txBody>
          <a:bodyPr wrap="square" rtlCol="0">
            <a:spAutoFit/>
          </a:bodyPr>
          <a:lstStyle/>
          <a:p>
            <a:pPr defTabSz="914377"/>
            <a:r>
              <a:rPr lang="en-US" sz="1400" b="1" dirty="0">
                <a:solidFill>
                  <a:srgbClr val="FFFFFF"/>
                </a:solidFill>
                <a:latin typeface="Arial"/>
                <a:ea typeface="Helvetica Neue Light" panose="02000403000000020004" pitchFamily="2" charset="0"/>
              </a:rPr>
              <a:t>Pandemics </a:t>
            </a:r>
          </a:p>
        </p:txBody>
      </p:sp>
      <p:sp>
        <p:nvSpPr>
          <p:cNvPr id="32" name="TextBox 31"/>
          <p:cNvSpPr txBox="1"/>
          <p:nvPr/>
        </p:nvSpPr>
        <p:spPr>
          <a:xfrm>
            <a:off x="609661" y="2707968"/>
            <a:ext cx="5303463" cy="307777"/>
          </a:xfrm>
          <a:prstGeom prst="rect">
            <a:avLst/>
          </a:prstGeom>
          <a:solidFill>
            <a:schemeClr val="accent1">
              <a:lumMod val="50000"/>
            </a:schemeClr>
          </a:solidFill>
        </p:spPr>
        <p:txBody>
          <a:bodyPr wrap="square" rtlCol="0">
            <a:spAutoFit/>
          </a:bodyPr>
          <a:lstStyle/>
          <a:p>
            <a:pPr defTabSz="914377"/>
            <a:r>
              <a:rPr lang="en-US" sz="1400" b="1" dirty="0">
                <a:solidFill>
                  <a:srgbClr val="FFFFFF"/>
                </a:solidFill>
                <a:latin typeface="Arial"/>
                <a:ea typeface="Helvetica Neue Light" panose="02000403000000020004" pitchFamily="2" charset="0"/>
              </a:rPr>
              <a:t>Earthquakes &amp; Tsunamis</a:t>
            </a:r>
          </a:p>
        </p:txBody>
      </p:sp>
      <p:sp>
        <p:nvSpPr>
          <p:cNvPr id="34" name="Curved Left Arrow 33"/>
          <p:cNvSpPr/>
          <p:nvPr/>
        </p:nvSpPr>
        <p:spPr>
          <a:xfrm rot="5400000">
            <a:off x="8976329" y="3610101"/>
            <a:ext cx="731513" cy="3748999"/>
          </a:xfrm>
          <a:prstGeom prst="curvedLeftArrow">
            <a:avLst/>
          </a:prstGeom>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000000"/>
              </a:solidFill>
              <a:latin typeface="Arial"/>
            </a:endParaRPr>
          </a:p>
        </p:txBody>
      </p:sp>
      <p:sp>
        <p:nvSpPr>
          <p:cNvPr id="35" name="Curved Left Arrow 34"/>
          <p:cNvSpPr/>
          <p:nvPr/>
        </p:nvSpPr>
        <p:spPr>
          <a:xfrm rot="5400000">
            <a:off x="7970499" y="2787149"/>
            <a:ext cx="914391" cy="5577779"/>
          </a:xfrm>
          <a:prstGeom prst="curvedLeftArrow">
            <a:avLst/>
          </a:prstGeom>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000000"/>
              </a:solidFill>
              <a:latin typeface="Arial"/>
            </a:endParaRPr>
          </a:p>
        </p:txBody>
      </p:sp>
    </p:spTree>
    <p:extLst>
      <p:ext uri="{BB962C8B-B14F-4D97-AF65-F5344CB8AC3E}">
        <p14:creationId xmlns:p14="http://schemas.microsoft.com/office/powerpoint/2010/main" val="3660619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838200" y="0"/>
            <a:ext cx="11440886" cy="1325563"/>
          </a:xfrm>
        </p:spPr>
        <p:txBody>
          <a:bodyPr wrap="square" anchor="ctr">
            <a:normAutofit/>
          </a:bodyPr>
          <a:lstStyle/>
          <a:p>
            <a:r>
              <a:rPr lang="en-US" dirty="0"/>
              <a:t>National Strategic Computing Reserve (NSCR)</a:t>
            </a:r>
          </a:p>
        </p:txBody>
      </p:sp>
      <p:sp>
        <p:nvSpPr>
          <p:cNvPr id="7" name="Content Placeholder 6">
            <a:extLst>
              <a:ext uri="{FF2B5EF4-FFF2-40B4-BE49-F238E27FC236}">
                <a16:creationId xmlns:a16="http://schemas.microsoft.com/office/drawing/2014/main" id="{5C2A60F8-75BD-C7EF-B255-762E95F7AC6B}"/>
              </a:ext>
            </a:extLst>
          </p:cNvPr>
          <p:cNvSpPr>
            <a:spLocks noGrp="1"/>
          </p:cNvSpPr>
          <p:nvPr>
            <p:ph sz="half" idx="4294967295"/>
          </p:nvPr>
        </p:nvSpPr>
        <p:spPr>
          <a:xfrm>
            <a:off x="5161799" y="1073130"/>
            <a:ext cx="6856030" cy="4908550"/>
          </a:xfrm>
        </p:spPr>
        <p:txBody>
          <a:bodyPr wrap="square" anchor="t">
            <a:normAutofit/>
          </a:bodyPr>
          <a:lstStyle/>
          <a:p>
            <a:pPr lvl="0"/>
            <a:r>
              <a:rPr lang="en-US" sz="2000" dirty="0"/>
              <a:t>Advanced computing cyberinfrastructure can be a strategic National asset in emergency response, if mobilized quickly.</a:t>
            </a:r>
            <a:endParaRPr lang="en-US" sz="500" dirty="0"/>
          </a:p>
          <a:p>
            <a:pPr lvl="0"/>
            <a:r>
              <a:rPr lang="en-US" sz="2000" dirty="0"/>
              <a:t>Goals for an NSCR:</a:t>
            </a:r>
          </a:p>
          <a:p>
            <a:pPr lvl="1"/>
            <a:r>
              <a:rPr lang="en-US" sz="1867" dirty="0"/>
              <a:t>Ensure availability of a ready “reserve” of resources (computing, data, software, services) and expertise that can be leveraged nimbly in times of urgent need.</a:t>
            </a:r>
            <a:endParaRPr lang="en-US" sz="1200" dirty="0"/>
          </a:p>
          <a:p>
            <a:pPr lvl="1"/>
            <a:r>
              <a:rPr lang="en-US" sz="1867" dirty="0"/>
              <a:t>Establish policies, processes, and agreements to enable agile, effective, and impactful resource mobilization.</a:t>
            </a:r>
            <a:endParaRPr lang="en-US" sz="1067" dirty="0"/>
          </a:p>
          <a:p>
            <a:pPr lvl="1"/>
            <a:r>
              <a:rPr lang="en-US" sz="1867" dirty="0"/>
              <a:t>Build on continued longer-term strategic investments in resources (computing, data, software/services), expertise.</a:t>
            </a:r>
            <a:endParaRPr lang="en-US" sz="1067" dirty="0"/>
          </a:p>
          <a:p>
            <a:pPr lvl="1"/>
            <a:r>
              <a:rPr lang="en-US" sz="1867" dirty="0"/>
              <a:t>Coordinate across agencies, stakeholder communities, and other national reserves.</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935798" y="314317"/>
            <a:ext cx="7172481" cy="64094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914377">
              <a:lnSpc>
                <a:spcPct val="100000"/>
              </a:lnSpc>
              <a:defRPr/>
            </a:pPr>
            <a:endParaRPr lang="en-US" sz="24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B401A20F-D16B-7DE6-AFEB-4FD6920BCC8F}"/>
              </a:ext>
            </a:extLst>
          </p:cNvPr>
          <p:cNvSpPr txBox="1"/>
          <p:nvPr/>
        </p:nvSpPr>
        <p:spPr>
          <a:xfrm>
            <a:off x="5651875" y="5799408"/>
            <a:ext cx="6456404" cy="707694"/>
          </a:xfrm>
          <a:prstGeom prst="rect">
            <a:avLst/>
          </a:prstGeom>
          <a:noFill/>
        </p:spPr>
        <p:txBody>
          <a:bodyPr wrap="square">
            <a:spAutoFit/>
          </a:bodyPr>
          <a:lstStyle/>
          <a:p>
            <a:pPr defTabSz="914377">
              <a:defRPr/>
            </a:pPr>
            <a:r>
              <a:rPr lang="en-US" sz="1333" dirty="0">
                <a:solidFill>
                  <a:srgbClr val="000000"/>
                </a:solidFill>
                <a:latin typeface="Arial" panose="020B0604020202020204" pitchFamily="34" charset="0"/>
              </a:rPr>
              <a:t>Full report available at:</a:t>
            </a:r>
            <a:endParaRPr lang="en-US" sz="1333" dirty="0">
              <a:solidFill>
                <a:srgbClr val="000000"/>
              </a:solidFill>
              <a:latin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defTabSz="914377">
              <a:defRPr/>
            </a:pPr>
            <a:r>
              <a:rPr lang="en-US" sz="1333" dirty="0">
                <a:solidFill>
                  <a:srgbClr val="000000"/>
                </a:solidFill>
                <a:latin typeface="Arial" panose="020B0604020202020204" pitchFamily="34" charset="0"/>
                <a:hlinkClick r:id="" action="ppaction://noaction">
                  <a:extLst>
                    <a:ext uri="{A12FA001-AC4F-418D-AE19-62706E023703}">
                      <ahyp:hlinkClr xmlns:ahyp="http://schemas.microsoft.com/office/drawing/2018/hyperlinkcolor" val="tx"/>
                    </a:ext>
                  </a:extLst>
                </a:hlinkClick>
              </a:rPr>
              <a:t>https://www.whitehouse.gov/wp-content/uploads/2021/10/National-Strategic-Computing-Reserve-Blueprint-Oct2021.pdf</a:t>
            </a:r>
            <a:r>
              <a:rPr lang="en-US" sz="1333" dirty="0">
                <a:solidFill>
                  <a:srgbClr val="000000"/>
                </a:solidFill>
                <a:latin typeface="Arial" panose="020B0604020202020204" pitchFamily="34" charset="0"/>
              </a:rPr>
              <a:t> </a:t>
            </a:r>
          </a:p>
        </p:txBody>
      </p:sp>
      <p:pic>
        <p:nvPicPr>
          <p:cNvPr id="3" name="Picture 2">
            <a:extLst>
              <a:ext uri="{FF2B5EF4-FFF2-40B4-BE49-F238E27FC236}">
                <a16:creationId xmlns:a16="http://schemas.microsoft.com/office/drawing/2014/main" id="{EF4441D1-E6A7-C9B2-AEB6-EFDF5A3DF8C7}"/>
              </a:ext>
            </a:extLst>
          </p:cNvPr>
          <p:cNvPicPr>
            <a:picLocks noChangeAspect="1"/>
          </p:cNvPicPr>
          <p:nvPr/>
        </p:nvPicPr>
        <p:blipFill>
          <a:blip r:embed="rId3"/>
          <a:stretch>
            <a:fillRect/>
          </a:stretch>
        </p:blipFill>
        <p:spPr>
          <a:xfrm>
            <a:off x="408254" y="1289938"/>
            <a:ext cx="4957491" cy="1764529"/>
          </a:xfrm>
          <a:prstGeom prst="rect">
            <a:avLst/>
          </a:prstGeom>
        </p:spPr>
      </p:pic>
      <p:pic>
        <p:nvPicPr>
          <p:cNvPr id="12" name="Picture 11">
            <a:extLst>
              <a:ext uri="{FF2B5EF4-FFF2-40B4-BE49-F238E27FC236}">
                <a16:creationId xmlns:a16="http://schemas.microsoft.com/office/drawing/2014/main" id="{B87E939C-FFEA-B80A-F599-2247AD7B6AC3}"/>
              </a:ext>
            </a:extLst>
          </p:cNvPr>
          <p:cNvPicPr>
            <a:picLocks noChangeAspect="1"/>
          </p:cNvPicPr>
          <p:nvPr/>
        </p:nvPicPr>
        <p:blipFill>
          <a:blip r:embed="rId4"/>
          <a:stretch>
            <a:fillRect/>
          </a:stretch>
        </p:blipFill>
        <p:spPr>
          <a:xfrm>
            <a:off x="1317676" y="2795149"/>
            <a:ext cx="2866397" cy="3771577"/>
          </a:xfrm>
          <a:prstGeom prst="rect">
            <a:avLst/>
          </a:prstGeom>
          <a:noFill/>
        </p:spPr>
      </p:pic>
    </p:spTree>
    <p:extLst>
      <p:ext uri="{BB962C8B-B14F-4D97-AF65-F5344CB8AC3E}">
        <p14:creationId xmlns:p14="http://schemas.microsoft.com/office/powerpoint/2010/main" val="781019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39" y="269310"/>
            <a:ext cx="11381275" cy="625475"/>
          </a:xfrm>
        </p:spPr>
        <p:txBody>
          <a:bodyPr>
            <a:normAutofit/>
          </a:bodyPr>
          <a:lstStyle/>
          <a:p>
            <a:r>
              <a:rPr lang="en-US" dirty="0"/>
              <a:t>Many Research Challenges</a:t>
            </a:r>
          </a:p>
        </p:txBody>
      </p:sp>
      <p:sp>
        <p:nvSpPr>
          <p:cNvPr id="3" name="Content Placeholder 2"/>
          <p:cNvSpPr>
            <a:spLocks noGrp="1"/>
          </p:cNvSpPr>
          <p:nvPr>
            <p:ph idx="1"/>
          </p:nvPr>
        </p:nvSpPr>
        <p:spPr>
          <a:xfrm>
            <a:off x="609601" y="1160980"/>
            <a:ext cx="10363200" cy="4921321"/>
          </a:xfrm>
        </p:spPr>
        <p:txBody>
          <a:bodyPr>
            <a:normAutofit/>
          </a:bodyPr>
          <a:lstStyle/>
          <a:p>
            <a:r>
              <a:rPr lang="en-US" sz="1600" dirty="0">
                <a:cs typeface="+mn-cs"/>
              </a:rPr>
              <a:t>How to </a:t>
            </a:r>
            <a:r>
              <a:rPr lang="en-US" sz="1600" b="1" dirty="0">
                <a:cs typeface="+mn-cs"/>
              </a:rPr>
              <a:t>drive computation</a:t>
            </a:r>
            <a:r>
              <a:rPr lang="en-US" sz="1600" dirty="0">
                <a:cs typeface="+mn-cs"/>
              </a:rPr>
              <a:t> through data? How do you manage complexity through </a:t>
            </a:r>
            <a:r>
              <a:rPr lang="en-US" sz="1600" b="1" dirty="0">
                <a:cs typeface="+mn-cs"/>
              </a:rPr>
              <a:t>high levels of abstraction</a:t>
            </a:r>
            <a:r>
              <a:rPr lang="en-US" sz="1600" dirty="0">
                <a:cs typeface="+mn-cs"/>
              </a:rPr>
              <a:t>?</a:t>
            </a:r>
          </a:p>
          <a:p>
            <a:r>
              <a:rPr lang="en-US" sz="1600" dirty="0">
                <a:cs typeface="+mn-cs"/>
              </a:rPr>
              <a:t>How to ensure </a:t>
            </a:r>
            <a:r>
              <a:rPr lang="en-US" sz="1600" b="1" dirty="0">
                <a:cs typeface="+mn-cs"/>
              </a:rPr>
              <a:t>security, privacy and trust </a:t>
            </a:r>
            <a:r>
              <a:rPr lang="en-US" sz="1600" dirty="0">
                <a:cs typeface="+mn-cs"/>
              </a:rPr>
              <a:t>across all aspects of the infrastructure? </a:t>
            </a:r>
          </a:p>
          <a:p>
            <a:r>
              <a:rPr lang="en-US" sz="1600" dirty="0">
                <a:cs typeface="+mn-cs"/>
              </a:rPr>
              <a:t>How to </a:t>
            </a:r>
            <a:r>
              <a:rPr lang="en-US" sz="1600" b="1" dirty="0">
                <a:cs typeface="+mn-cs"/>
              </a:rPr>
              <a:t>accommodate uncertainties</a:t>
            </a:r>
            <a:r>
              <a:rPr lang="en-US" sz="1600" dirty="0">
                <a:cs typeface="+mn-cs"/>
              </a:rPr>
              <a:t> in data and computation? How can </a:t>
            </a:r>
            <a:r>
              <a:rPr lang="en-US" sz="1600" b="1" dirty="0">
                <a:cs typeface="+mn-cs"/>
              </a:rPr>
              <a:t>swarm intelligence </a:t>
            </a:r>
            <a:r>
              <a:rPr lang="en-US" sz="1600" dirty="0">
                <a:cs typeface="+mn-cs"/>
              </a:rPr>
              <a:t>be utilized to enhance system efficiency?</a:t>
            </a:r>
          </a:p>
          <a:p>
            <a:r>
              <a:rPr lang="en-US" sz="1600" dirty="0">
                <a:cs typeface="+mn-cs"/>
              </a:rPr>
              <a:t>How to </a:t>
            </a:r>
            <a:r>
              <a:rPr lang="en-US" sz="1600" b="1" dirty="0">
                <a:cs typeface="+mn-cs"/>
              </a:rPr>
              <a:t>build applications</a:t>
            </a:r>
            <a:r>
              <a:rPr lang="en-US" sz="1600" dirty="0">
                <a:cs typeface="+mn-cs"/>
              </a:rPr>
              <a:t> and </a:t>
            </a:r>
            <a:r>
              <a:rPr lang="en-US" sz="1600" b="1" dirty="0">
                <a:cs typeface="+mn-cs"/>
              </a:rPr>
              <a:t>manage workflows</a:t>
            </a:r>
            <a:r>
              <a:rPr lang="en-US" sz="1600" dirty="0">
                <a:cs typeface="+mn-cs"/>
              </a:rPr>
              <a:t> so that they adapt to increase value?</a:t>
            </a:r>
          </a:p>
          <a:p>
            <a:r>
              <a:rPr lang="en-US" sz="1600" dirty="0">
                <a:cs typeface="+mn-cs"/>
              </a:rPr>
              <a:t>How to continuously </a:t>
            </a:r>
            <a:r>
              <a:rPr lang="en-US" sz="1600" b="1" dirty="0">
                <a:cs typeface="+mn-cs"/>
              </a:rPr>
              <a:t>optimize execution</a:t>
            </a:r>
            <a:r>
              <a:rPr lang="en-US" sz="1600" dirty="0">
                <a:cs typeface="+mn-cs"/>
              </a:rPr>
              <a:t> in a dynamic data-driven environment? </a:t>
            </a:r>
            <a:r>
              <a:rPr lang="en-US" sz="1600" dirty="0"/>
              <a:t>How can </a:t>
            </a:r>
            <a:r>
              <a:rPr lang="en-US" sz="1600" b="1" dirty="0"/>
              <a:t>AI-based self-organization </a:t>
            </a:r>
            <a:r>
              <a:rPr lang="en-US" sz="1600" dirty="0"/>
              <a:t>and </a:t>
            </a:r>
            <a:r>
              <a:rPr lang="en-US" sz="1600" b="1" dirty="0"/>
              <a:t>adaptive management </a:t>
            </a:r>
            <a:r>
              <a:rPr lang="en-US" sz="1600" dirty="0"/>
              <a:t>be leveraged?</a:t>
            </a:r>
            <a:endParaRPr lang="en-US" sz="1600" dirty="0">
              <a:cs typeface="+mn-cs"/>
            </a:endParaRPr>
          </a:p>
          <a:p>
            <a:r>
              <a:rPr lang="en-US" sz="1600" dirty="0"/>
              <a:t>How to develop </a:t>
            </a:r>
            <a:r>
              <a:rPr lang="en-US" sz="1600" b="1" dirty="0"/>
              <a:t>robust</a:t>
            </a:r>
            <a:r>
              <a:rPr lang="en-US" sz="1600" dirty="0"/>
              <a:t> </a:t>
            </a:r>
            <a:r>
              <a:rPr lang="en-US" sz="1600" b="1" dirty="0"/>
              <a:t>system infrastructure and services</a:t>
            </a:r>
            <a:r>
              <a:rPr lang="en-US" sz="1600" dirty="0"/>
              <a:t> to support dynamic execution? How to </a:t>
            </a:r>
            <a:r>
              <a:rPr lang="en-US" sz="1600" b="1" dirty="0"/>
              <a:t>build, operate, and manage </a:t>
            </a:r>
            <a:r>
              <a:rPr lang="en-US" sz="1600" dirty="0"/>
              <a:t>these</a:t>
            </a:r>
            <a:r>
              <a:rPr lang="en-US" sz="1600" b="1" dirty="0"/>
              <a:t> </a:t>
            </a:r>
            <a:r>
              <a:rPr lang="en-US" sz="1600" dirty="0"/>
              <a:t>systems? </a:t>
            </a:r>
            <a:endParaRPr lang="en-US" sz="1600" dirty="0">
              <a:cs typeface="+mn-cs"/>
            </a:endParaRPr>
          </a:p>
          <a:p>
            <a:r>
              <a:rPr lang="en-US" sz="1600" dirty="0">
                <a:cs typeface="+mn-cs"/>
              </a:rPr>
              <a:t>How to incorporate appropriate </a:t>
            </a:r>
            <a:r>
              <a:rPr lang="en-US" sz="1600" b="1" dirty="0">
                <a:cs typeface="+mn-cs"/>
              </a:rPr>
              <a:t>utility models, market models, social/trust models</a:t>
            </a:r>
            <a:r>
              <a:rPr lang="en-US" sz="1600" dirty="0">
                <a:cs typeface="+mn-cs"/>
              </a:rPr>
              <a:t>, etc.?</a:t>
            </a:r>
          </a:p>
          <a:p>
            <a:r>
              <a:rPr lang="en-US" sz="1600" dirty="0">
                <a:cs typeface="+mn-cs"/>
              </a:rPr>
              <a:t>How to formulate the necessary </a:t>
            </a:r>
            <a:r>
              <a:rPr lang="en-US" sz="1600" b="1" dirty="0">
                <a:cs typeface="+mn-cs"/>
              </a:rPr>
              <a:t>policy and governance structures </a:t>
            </a:r>
            <a:r>
              <a:rPr lang="en-US" sz="1600" dirty="0">
                <a:cs typeface="+mn-cs"/>
              </a:rPr>
              <a:t>to manage operation?</a:t>
            </a:r>
          </a:p>
          <a:p>
            <a:r>
              <a:rPr lang="en-US" sz="1600" dirty="0">
                <a:cs typeface="+mn-cs"/>
              </a:rPr>
              <a:t>What are the implications of </a:t>
            </a:r>
            <a:r>
              <a:rPr lang="en-US" sz="1600" b="1" dirty="0">
                <a:cs typeface="+mn-cs"/>
              </a:rPr>
              <a:t>widespread adoption of AI </a:t>
            </a:r>
            <a:r>
              <a:rPr lang="en-US" sz="1600" dirty="0">
                <a:cs typeface="+mn-cs"/>
              </a:rPr>
              <a:t>across the computing continuum? How can </a:t>
            </a:r>
            <a:r>
              <a:rPr lang="en-US" sz="1600" b="1" dirty="0">
                <a:cs typeface="+mn-cs"/>
              </a:rPr>
              <a:t>explainability and interpretability </a:t>
            </a:r>
            <a:r>
              <a:rPr lang="en-US" sz="1600" dirty="0">
                <a:cs typeface="+mn-cs"/>
              </a:rPr>
              <a:t>be integrated into distributed, decentralized autonomous systems? </a:t>
            </a:r>
            <a:endParaRPr lang="en-US" sz="1600" b="1" dirty="0">
              <a:cs typeface="+mn-cs"/>
            </a:endParaRPr>
          </a:p>
          <a:p>
            <a:r>
              <a:rPr lang="en-US" sz="1600" b="1" dirty="0">
                <a:cs typeface="+mn-cs"/>
              </a:rPr>
              <a:t>…</a:t>
            </a:r>
            <a:endParaRPr lang="en-US" sz="1600" dirty="0">
              <a:cs typeface="+mn-cs"/>
            </a:endParaRPr>
          </a:p>
        </p:txBody>
      </p:sp>
    </p:spTree>
    <p:extLst>
      <p:ext uri="{BB962C8B-B14F-4D97-AF65-F5344CB8AC3E}">
        <p14:creationId xmlns:p14="http://schemas.microsoft.com/office/powerpoint/2010/main" val="26481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50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60F109-320D-A219-E38E-8DF74A623205}"/>
              </a:ext>
            </a:extLst>
          </p:cNvPr>
          <p:cNvSpPr>
            <a:spLocks noGrp="1"/>
          </p:cNvSpPr>
          <p:nvPr>
            <p:ph type="title"/>
          </p:nvPr>
        </p:nvSpPr>
        <p:spPr>
          <a:xfrm>
            <a:off x="384785" y="198524"/>
            <a:ext cx="7126360" cy="1325563"/>
          </a:xfrm>
        </p:spPr>
        <p:txBody>
          <a:bodyPr>
            <a:normAutofit fontScale="90000"/>
          </a:bodyPr>
          <a:lstStyle/>
          <a:p>
            <a:r>
              <a:rPr lang="en-US" b="1" kern="0" dirty="0">
                <a:solidFill>
                  <a:srgbClr val="000000"/>
                </a:solidFill>
                <a:latin typeface="Arial"/>
              </a:rPr>
              <a:t>Translational Research and Innovation</a:t>
            </a:r>
            <a:br>
              <a:rPr lang="en-US" kern="0" dirty="0">
                <a:solidFill>
                  <a:srgbClr val="000000"/>
                </a:solidFill>
                <a:latin typeface="Arial"/>
              </a:rPr>
            </a:br>
            <a:endParaRPr lang="en-US" dirty="0"/>
          </a:p>
        </p:txBody>
      </p:sp>
      <p:sp>
        <p:nvSpPr>
          <p:cNvPr id="4" name="Content Placeholder 5">
            <a:extLst>
              <a:ext uri="{FF2B5EF4-FFF2-40B4-BE49-F238E27FC236}">
                <a16:creationId xmlns:a16="http://schemas.microsoft.com/office/drawing/2014/main" id="{19CA4AD1-DF92-AB43-9EA2-ACEFF4DB861F}"/>
              </a:ext>
            </a:extLst>
          </p:cNvPr>
          <p:cNvSpPr>
            <a:spLocks noGrp="1"/>
          </p:cNvSpPr>
          <p:nvPr>
            <p:ph idx="4294967295"/>
          </p:nvPr>
        </p:nvSpPr>
        <p:spPr>
          <a:xfrm>
            <a:off x="373453" y="1091817"/>
            <a:ext cx="6631888" cy="2292350"/>
          </a:xfrm>
        </p:spPr>
        <p:txBody>
          <a:bodyPr>
            <a:normAutofit fontScale="85000" lnSpcReduction="10000"/>
          </a:bodyPr>
          <a:lstStyle/>
          <a:p>
            <a:pPr marL="0" indent="0">
              <a:lnSpc>
                <a:spcPct val="120000"/>
              </a:lnSpc>
              <a:buNone/>
            </a:pPr>
            <a:r>
              <a:rPr lang="en-US" sz="2000" b="1" i="1" dirty="0"/>
              <a:t>Translational Research </a:t>
            </a:r>
            <a:r>
              <a:rPr lang="en-US" sz="2000" dirty="0"/>
              <a:t>refers to research that bridges foundational, use-inspired, and applied research with the </a:t>
            </a:r>
            <a:r>
              <a:rPr lang="en-US" sz="2000" i="1" dirty="0">
                <a:solidFill>
                  <a:srgbClr val="FF0000"/>
                </a:solidFill>
              </a:rPr>
              <a:t>delivery and deployment of its outcomes </a:t>
            </a:r>
            <a:r>
              <a:rPr lang="en-US" sz="2000" dirty="0"/>
              <a:t>to the target community and supports essential </a:t>
            </a:r>
            <a:r>
              <a:rPr lang="en-US" sz="2000" i="1" dirty="0">
                <a:solidFill>
                  <a:srgbClr val="FF0000"/>
                </a:solidFill>
              </a:rPr>
              <a:t>bi-direction interplays </a:t>
            </a:r>
            <a:r>
              <a:rPr lang="en-US" sz="2000" dirty="0"/>
              <a:t>where delivery and deployment process informs and advances research</a:t>
            </a:r>
          </a:p>
          <a:p>
            <a:pPr>
              <a:lnSpc>
                <a:spcPct val="120000"/>
              </a:lnSpc>
            </a:pPr>
            <a:r>
              <a:rPr lang="en-AU" sz="1867" dirty="0"/>
              <a:t>T</a:t>
            </a:r>
            <a:r>
              <a:rPr lang="en-AU" sz="1867" dirty="0">
                <a:latin typeface="+mn-lt"/>
              </a:rPr>
              <a:t>aking research from the </a:t>
            </a:r>
            <a:r>
              <a:rPr lang="en-AU" sz="1867" i="1" dirty="0">
                <a:solidFill>
                  <a:srgbClr val="FF0000"/>
                </a:solidFill>
                <a:latin typeface="+mn-lt"/>
              </a:rPr>
              <a:t>Laboratory</a:t>
            </a:r>
            <a:r>
              <a:rPr lang="en-AU" sz="1867" dirty="0">
                <a:latin typeface="+mn-lt"/>
              </a:rPr>
              <a:t> to the </a:t>
            </a:r>
            <a:r>
              <a:rPr lang="en-AU" sz="1867" i="1" dirty="0">
                <a:solidFill>
                  <a:srgbClr val="FF0000"/>
                </a:solidFill>
                <a:latin typeface="+mn-lt"/>
              </a:rPr>
              <a:t>Locale</a:t>
            </a:r>
            <a:r>
              <a:rPr lang="en-AU" sz="1867" dirty="0">
                <a:latin typeface="+mn-lt"/>
              </a:rPr>
              <a:t> to the </a:t>
            </a:r>
            <a:r>
              <a:rPr lang="en-AU" sz="1867" i="1" dirty="0">
                <a:solidFill>
                  <a:srgbClr val="FF0000"/>
                </a:solidFill>
                <a:latin typeface="+mn-lt"/>
              </a:rPr>
              <a:t>Community</a:t>
            </a:r>
          </a:p>
        </p:txBody>
      </p:sp>
      <p:pic>
        <p:nvPicPr>
          <p:cNvPr id="5" name="Picture 4" descr="A picture containing graphical user interface&#10;&#10;Description automatically generated">
            <a:extLst>
              <a:ext uri="{FF2B5EF4-FFF2-40B4-BE49-F238E27FC236}">
                <a16:creationId xmlns:a16="http://schemas.microsoft.com/office/drawing/2014/main" id="{C03B8329-F967-6043-A5AE-2653AC10A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209800"/>
            <a:ext cx="4541355" cy="3050277"/>
          </a:xfrm>
          <a:prstGeom prst="rect">
            <a:avLst/>
          </a:prstGeom>
        </p:spPr>
      </p:pic>
      <p:sp>
        <p:nvSpPr>
          <p:cNvPr id="9" name="TextBox 8">
            <a:extLst>
              <a:ext uri="{FF2B5EF4-FFF2-40B4-BE49-F238E27FC236}">
                <a16:creationId xmlns:a16="http://schemas.microsoft.com/office/drawing/2014/main" id="{EAD3470F-F052-2806-34CE-09C3B0932D4C}"/>
              </a:ext>
            </a:extLst>
          </p:cNvPr>
          <p:cNvSpPr txBox="1"/>
          <p:nvPr/>
        </p:nvSpPr>
        <p:spPr>
          <a:xfrm>
            <a:off x="7416800" y="5260078"/>
            <a:ext cx="4529872" cy="1117935"/>
          </a:xfrm>
          <a:prstGeom prst="rect">
            <a:avLst/>
          </a:prstGeom>
          <a:noFill/>
        </p:spPr>
        <p:txBody>
          <a:bodyPr wrap="square" rtlCol="0">
            <a:spAutoFit/>
          </a:bodyPr>
          <a:lstStyle/>
          <a:p>
            <a:pPr defTabSz="914377"/>
            <a:r>
              <a:rPr lang="en-US" sz="1333" dirty="0">
                <a:solidFill>
                  <a:srgbClr val="000000"/>
                </a:solidFill>
              </a:rPr>
              <a:t>Stokes, Donald E. (1997). Pasteur's Quadrant – Basic Science and Technological Innovation. Brookings Institution Press. p. 196. ISBN 9780815781776.</a:t>
            </a:r>
          </a:p>
          <a:p>
            <a:pPr defTabSz="914377"/>
            <a:r>
              <a:rPr lang="en-US" sz="1333" dirty="0">
                <a:solidFill>
                  <a:srgbClr val="000000"/>
                </a:solidFill>
              </a:rPr>
              <a:t>https://</a:t>
            </a:r>
            <a:r>
              <a:rPr lang="en-US" sz="1333" dirty="0" err="1">
                <a:solidFill>
                  <a:srgbClr val="000000"/>
                </a:solidFill>
              </a:rPr>
              <a:t>archive.org</a:t>
            </a:r>
            <a:r>
              <a:rPr lang="en-US" sz="1333" dirty="0">
                <a:solidFill>
                  <a:srgbClr val="000000"/>
                </a:solidFill>
              </a:rPr>
              <a:t>/details/pasteursquadrant00stok/page/n9/mode/2up</a:t>
            </a:r>
          </a:p>
        </p:txBody>
      </p:sp>
      <p:pic>
        <p:nvPicPr>
          <p:cNvPr id="10" name="Picture 9">
            <a:extLst>
              <a:ext uri="{FF2B5EF4-FFF2-40B4-BE49-F238E27FC236}">
                <a16:creationId xmlns:a16="http://schemas.microsoft.com/office/drawing/2014/main" id="{1A08F1C7-EFA3-30DE-9D89-3D4062943B98}"/>
              </a:ext>
            </a:extLst>
          </p:cNvPr>
          <p:cNvPicPr>
            <a:picLocks noChangeAspect="1"/>
          </p:cNvPicPr>
          <p:nvPr/>
        </p:nvPicPr>
        <p:blipFill>
          <a:blip r:embed="rId4"/>
          <a:stretch>
            <a:fillRect/>
          </a:stretch>
        </p:blipFill>
        <p:spPr>
          <a:xfrm>
            <a:off x="544285" y="3407225"/>
            <a:ext cx="1930400" cy="2632367"/>
          </a:xfrm>
          <a:prstGeom prst="rect">
            <a:avLst/>
          </a:prstGeom>
        </p:spPr>
      </p:pic>
      <p:grpSp>
        <p:nvGrpSpPr>
          <p:cNvPr id="11" name="Group 10">
            <a:extLst>
              <a:ext uri="{FF2B5EF4-FFF2-40B4-BE49-F238E27FC236}">
                <a16:creationId xmlns:a16="http://schemas.microsoft.com/office/drawing/2014/main" id="{3B65FFA7-9BF9-A13F-4343-25F7C4B4CCB4}"/>
              </a:ext>
            </a:extLst>
          </p:cNvPr>
          <p:cNvGrpSpPr/>
          <p:nvPr/>
        </p:nvGrpSpPr>
        <p:grpSpPr>
          <a:xfrm>
            <a:off x="7213600" y="71367"/>
            <a:ext cx="4789560" cy="1815089"/>
            <a:chOff x="3899522" y="1984414"/>
            <a:chExt cx="4558678" cy="1928432"/>
          </a:xfrm>
        </p:grpSpPr>
        <p:pic>
          <p:nvPicPr>
            <p:cNvPr id="12" name="Picture 11">
              <a:extLst>
                <a:ext uri="{FF2B5EF4-FFF2-40B4-BE49-F238E27FC236}">
                  <a16:creationId xmlns:a16="http://schemas.microsoft.com/office/drawing/2014/main" id="{4613F728-71FE-946D-63D9-5BE3B0518EBF}"/>
                </a:ext>
              </a:extLst>
            </p:cNvPr>
            <p:cNvPicPr>
              <a:picLocks noChangeAspect="1"/>
            </p:cNvPicPr>
            <p:nvPr/>
          </p:nvPicPr>
          <p:blipFill rotWithShape="1">
            <a:blip r:embed="rId5"/>
            <a:srcRect l="1168" t="3986"/>
            <a:stretch/>
          </p:blipFill>
          <p:spPr>
            <a:xfrm>
              <a:off x="3899522" y="2384534"/>
              <a:ext cx="4558678" cy="1528312"/>
            </a:xfrm>
            <a:prstGeom prst="rect">
              <a:avLst/>
            </a:prstGeom>
          </p:spPr>
        </p:pic>
        <p:pic>
          <p:nvPicPr>
            <p:cNvPr id="13" name="Picture 12">
              <a:extLst>
                <a:ext uri="{FF2B5EF4-FFF2-40B4-BE49-F238E27FC236}">
                  <a16:creationId xmlns:a16="http://schemas.microsoft.com/office/drawing/2014/main" id="{CDFE0418-1CF2-BE56-85E8-DB4B4060B92D}"/>
                </a:ext>
              </a:extLst>
            </p:cNvPr>
            <p:cNvPicPr>
              <a:picLocks noChangeAspect="1"/>
            </p:cNvPicPr>
            <p:nvPr/>
          </p:nvPicPr>
          <p:blipFill>
            <a:blip r:embed="rId6"/>
            <a:stretch>
              <a:fillRect/>
            </a:stretch>
          </p:blipFill>
          <p:spPr>
            <a:xfrm>
              <a:off x="6220378" y="1984414"/>
              <a:ext cx="2143258" cy="507007"/>
            </a:xfrm>
            <a:prstGeom prst="rect">
              <a:avLst/>
            </a:prstGeom>
          </p:spPr>
        </p:pic>
      </p:grpSp>
      <p:graphicFrame>
        <p:nvGraphicFramePr>
          <p:cNvPr id="14" name="Diagram 13"/>
          <p:cNvGraphicFramePr/>
          <p:nvPr>
            <p:extLst>
              <p:ext uri="{D42A27DB-BD31-4B8C-83A1-F6EECF244321}">
                <p14:modId xmlns:p14="http://schemas.microsoft.com/office/powerpoint/2010/main" val="482436380"/>
              </p:ext>
            </p:extLst>
          </p:nvPr>
        </p:nvGraphicFramePr>
        <p:xfrm>
          <a:off x="1560286" y="3000826"/>
          <a:ext cx="3561060" cy="2374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 14"/>
          <p:cNvGraphicFramePr/>
          <p:nvPr>
            <p:extLst>
              <p:ext uri="{D42A27DB-BD31-4B8C-83A1-F6EECF244321}">
                <p14:modId xmlns:p14="http://schemas.microsoft.com/office/powerpoint/2010/main" val="2833425630"/>
              </p:ext>
            </p:extLst>
          </p:nvPr>
        </p:nvGraphicFramePr>
        <p:xfrm>
          <a:off x="3287485" y="3204026"/>
          <a:ext cx="4673600" cy="31157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TextBox 1">
            <a:extLst>
              <a:ext uri="{FF2B5EF4-FFF2-40B4-BE49-F238E27FC236}">
                <a16:creationId xmlns:a16="http://schemas.microsoft.com/office/drawing/2014/main" id="{5163C3D0-105E-F8F3-83E7-78FFED85EE1A}"/>
              </a:ext>
            </a:extLst>
          </p:cNvPr>
          <p:cNvSpPr txBox="1"/>
          <p:nvPr/>
        </p:nvSpPr>
        <p:spPr>
          <a:xfrm>
            <a:off x="2609367" y="5771137"/>
            <a:ext cx="2285306" cy="369332"/>
          </a:xfrm>
          <a:prstGeom prst="rect">
            <a:avLst/>
          </a:prstGeom>
          <a:noFill/>
        </p:spPr>
        <p:txBody>
          <a:bodyPr wrap="none" rtlCol="0">
            <a:spAutoFit/>
          </a:bodyPr>
          <a:lstStyle/>
          <a:p>
            <a:r>
              <a:rPr lang="en-US" b="1" dirty="0">
                <a:solidFill>
                  <a:srgbClr val="FF0000"/>
                </a:solidFill>
              </a:rPr>
              <a:t>translational-</a:t>
            </a:r>
            <a:r>
              <a:rPr lang="en-US" b="1" dirty="0" err="1">
                <a:solidFill>
                  <a:srgbClr val="FF0000"/>
                </a:solidFill>
              </a:rPr>
              <a:t>cs.org</a:t>
            </a:r>
            <a:endParaRPr lang="en-US" b="1" dirty="0">
              <a:solidFill>
                <a:srgbClr val="FF0000"/>
              </a:solidFill>
            </a:endParaRPr>
          </a:p>
        </p:txBody>
      </p:sp>
    </p:spTree>
    <p:extLst>
      <p:ext uri="{BB962C8B-B14F-4D97-AF65-F5344CB8AC3E}">
        <p14:creationId xmlns:p14="http://schemas.microsoft.com/office/powerpoint/2010/main" val="1479275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23501" y="2575085"/>
            <a:ext cx="3817461" cy="3557512"/>
          </a:xfrm>
          <a:prstGeom prst="rect">
            <a:avLst/>
          </a:prstGeom>
          <a:noFill/>
        </p:spPr>
        <p:txBody>
          <a:bodyPr wrap="square" rtlCol="0">
            <a:spAutoFit/>
          </a:bodyPr>
          <a:lstStyle/>
          <a:p>
            <a:pPr marL="380990" indent="-380990" defTabSz="1219107" fontAlgn="auto">
              <a:lnSpc>
                <a:spcPct val="110000"/>
              </a:lnSpc>
              <a:spcBef>
                <a:spcPts val="1333"/>
              </a:spcBef>
              <a:spcAft>
                <a:spcPts val="0"/>
              </a:spcAft>
              <a:buFont typeface="Arial" panose="020B0604020202020204" pitchFamily="34" charset="0"/>
              <a:buChar char="•"/>
              <a:defRPr/>
            </a:pPr>
            <a:r>
              <a:rPr lang="en-US" sz="1867" dirty="0">
                <a:solidFill>
                  <a:srgbClr val="000000"/>
                </a:solidFill>
                <a:latin typeface="Arial"/>
                <a:cs typeface="+mn-cs"/>
              </a:rPr>
              <a:t>Inter/transdisciplinary, collaborative, convergent</a:t>
            </a:r>
          </a:p>
          <a:p>
            <a:pPr marL="380990" indent="-380990" defTabSz="1219107" fontAlgn="auto">
              <a:lnSpc>
                <a:spcPct val="110000"/>
              </a:lnSpc>
              <a:spcBef>
                <a:spcPts val="1333"/>
              </a:spcBef>
              <a:spcAft>
                <a:spcPts val="0"/>
              </a:spcAft>
              <a:buFont typeface="Arial" panose="020B0604020202020204" pitchFamily="34" charset="0"/>
              <a:buChar char="•"/>
              <a:defRPr/>
            </a:pPr>
            <a:r>
              <a:rPr lang="en-US" sz="1867" dirty="0">
                <a:solidFill>
                  <a:srgbClr val="000000"/>
                </a:solidFill>
                <a:latin typeface="Arial"/>
                <a:cs typeface="+mn-cs"/>
              </a:rPr>
              <a:t>Core strengths in: Visualization &amp; imaging; Scalable analytics; Advanced computing &amp; data</a:t>
            </a:r>
          </a:p>
          <a:p>
            <a:pPr marL="380990" indent="-380990" defTabSz="1219107" fontAlgn="auto">
              <a:lnSpc>
                <a:spcPct val="110000"/>
              </a:lnSpc>
              <a:spcBef>
                <a:spcPts val="1333"/>
              </a:spcBef>
              <a:spcAft>
                <a:spcPts val="0"/>
              </a:spcAft>
              <a:buFont typeface="Arial" panose="020B0604020202020204" pitchFamily="34" charset="0"/>
              <a:buChar char="•"/>
              <a:defRPr/>
            </a:pPr>
            <a:r>
              <a:rPr lang="en-US" sz="1867" dirty="0">
                <a:solidFill>
                  <a:srgbClr val="000000"/>
                </a:solidFill>
                <a:latin typeface="Arial"/>
                <a:cs typeface="+mn-cs"/>
              </a:rPr>
              <a:t>Software/system development and distribution integral to our research processes</a:t>
            </a:r>
          </a:p>
          <a:p>
            <a:pPr marL="380990" indent="-380990" defTabSz="855857" fontAlgn="auto">
              <a:spcBef>
                <a:spcPts val="0"/>
              </a:spcBef>
              <a:spcAft>
                <a:spcPts val="0"/>
              </a:spcAft>
              <a:buFont typeface="Arial" panose="020B0604020202020204" pitchFamily="34" charset="0"/>
              <a:buChar char="•"/>
              <a:defRPr/>
            </a:pPr>
            <a:endParaRPr lang="en-US" sz="1867" dirty="0">
              <a:solidFill>
                <a:srgbClr val="000000"/>
              </a:solidFill>
              <a:latin typeface="Arial"/>
              <a:cs typeface="+mn-cs"/>
            </a:endParaRPr>
          </a:p>
        </p:txBody>
      </p:sp>
      <p:sp>
        <p:nvSpPr>
          <p:cNvPr id="25" name="Title 1"/>
          <p:cNvSpPr txBox="1">
            <a:spLocks/>
          </p:cNvSpPr>
          <p:nvPr/>
        </p:nvSpPr>
        <p:spPr>
          <a:xfrm>
            <a:off x="335343" y="502953"/>
            <a:ext cx="10972800" cy="808039"/>
          </a:xfrm>
          <a:prstGeom prst="rect">
            <a:avLst/>
          </a:prstGeom>
        </p:spPr>
        <p:txBody>
          <a:bodyPr/>
          <a:lstStyle>
            <a:lvl1pPr algn="l" rtl="0" eaLnBrk="0" fontAlgn="base" hangingPunct="0">
              <a:spcBef>
                <a:spcPct val="0"/>
              </a:spcBef>
              <a:spcAft>
                <a:spcPct val="0"/>
              </a:spcAft>
              <a:defRPr sz="2025">
                <a:solidFill>
                  <a:schemeClr val="tx2"/>
                </a:solidFill>
                <a:latin typeface="+mj-lt"/>
                <a:ea typeface="ヒラギノ角ゴ Pro W3" charset="0"/>
                <a:cs typeface="Geneva" charset="0"/>
              </a:defRPr>
            </a:lvl1pPr>
            <a:lvl2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5pPr>
            <a:lvl6pPr marL="308603" algn="l" rtl="0" eaLnBrk="1" fontAlgn="base" hangingPunct="1">
              <a:spcBef>
                <a:spcPct val="0"/>
              </a:spcBef>
              <a:spcAft>
                <a:spcPct val="0"/>
              </a:spcAft>
              <a:defRPr sz="2025">
                <a:solidFill>
                  <a:schemeClr val="tx2"/>
                </a:solidFill>
                <a:latin typeface="Arial" charset="0"/>
              </a:defRPr>
            </a:lvl6pPr>
            <a:lvl7pPr marL="617205" algn="l" rtl="0" eaLnBrk="1" fontAlgn="base" hangingPunct="1">
              <a:spcBef>
                <a:spcPct val="0"/>
              </a:spcBef>
              <a:spcAft>
                <a:spcPct val="0"/>
              </a:spcAft>
              <a:defRPr sz="2025">
                <a:solidFill>
                  <a:schemeClr val="tx2"/>
                </a:solidFill>
                <a:latin typeface="Arial" charset="0"/>
              </a:defRPr>
            </a:lvl7pPr>
            <a:lvl8pPr marL="925808" algn="l" rtl="0" eaLnBrk="1" fontAlgn="base" hangingPunct="1">
              <a:spcBef>
                <a:spcPct val="0"/>
              </a:spcBef>
              <a:spcAft>
                <a:spcPct val="0"/>
              </a:spcAft>
              <a:defRPr sz="2025">
                <a:solidFill>
                  <a:schemeClr val="tx2"/>
                </a:solidFill>
                <a:latin typeface="Arial" charset="0"/>
              </a:defRPr>
            </a:lvl8pPr>
            <a:lvl9pPr marL="1234409" algn="l" rtl="0" eaLnBrk="1" fontAlgn="base" hangingPunct="1">
              <a:spcBef>
                <a:spcPct val="0"/>
              </a:spcBef>
              <a:spcAft>
                <a:spcPct val="0"/>
              </a:spcAft>
              <a:defRPr sz="2025">
                <a:solidFill>
                  <a:schemeClr val="tx2"/>
                </a:solidFill>
                <a:latin typeface="Arial" charset="0"/>
              </a:defRPr>
            </a:lvl9pPr>
          </a:lstStyle>
          <a:p>
            <a:pPr defTabSz="1219170">
              <a:defRPr/>
            </a:pPr>
            <a:r>
              <a:rPr lang="en-US" sz="3200" kern="0" dirty="0">
                <a:solidFill>
                  <a:srgbClr val="000000"/>
                </a:solidFill>
                <a:latin typeface="Arial"/>
              </a:rPr>
              <a:t>Scientific Computing &amp; Imaging (SCI) Institute</a:t>
            </a:r>
            <a:endParaRPr lang="en-US" sz="2700" kern="0" dirty="0">
              <a:solidFill>
                <a:srgbClr val="000000"/>
              </a:solidFill>
              <a:latin typeface="Arial"/>
            </a:endParaRPr>
          </a:p>
        </p:txBody>
      </p:sp>
      <p:grpSp>
        <p:nvGrpSpPr>
          <p:cNvPr id="7" name="Group 6">
            <a:extLst>
              <a:ext uri="{FF2B5EF4-FFF2-40B4-BE49-F238E27FC236}">
                <a16:creationId xmlns:a16="http://schemas.microsoft.com/office/drawing/2014/main" id="{D774CB9D-D3A3-02C2-A1B1-BE31D59E753A}"/>
              </a:ext>
            </a:extLst>
          </p:cNvPr>
          <p:cNvGrpSpPr/>
          <p:nvPr/>
        </p:nvGrpSpPr>
        <p:grpSpPr>
          <a:xfrm>
            <a:off x="4188912" y="1552536"/>
            <a:ext cx="7901489" cy="4619665"/>
            <a:chOff x="3141683" y="1164401"/>
            <a:chExt cx="5926117" cy="3464749"/>
          </a:xfrm>
        </p:grpSpPr>
        <p:sp>
          <p:nvSpPr>
            <p:cNvPr id="6" name="Hexagon 5"/>
            <p:cNvSpPr/>
            <p:nvPr/>
          </p:nvSpPr>
          <p:spPr>
            <a:xfrm>
              <a:off x="7171662" y="1173381"/>
              <a:ext cx="1511199" cy="1302917"/>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l="-19000" r="-19000"/>
              </a:stretch>
            </a:blipFill>
            <a:ln w="6350">
              <a:solidFill>
                <a:schemeClr val="tx1"/>
              </a:solidFill>
            </a:ln>
          </p:spPr>
          <p:style>
            <a:lnRef idx="2">
              <a:schemeClr val="accent1">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12" name="Hexagon 11"/>
            <p:cNvSpPr/>
            <p:nvPr/>
          </p:nvSpPr>
          <p:spPr>
            <a:xfrm>
              <a:off x="3352864" y="3288246"/>
              <a:ext cx="1502671" cy="1295564"/>
            </a:xfrm>
            <a:prstGeom prst="hexagon">
              <a:avLst>
                <a:gd name="adj" fmla="val 25000"/>
                <a:gd name="vf" fmla="val 115470"/>
              </a:avLst>
            </a:prstGeom>
            <a:blipFill>
              <a:blip r:embed="rId4" cstate="print">
                <a:extLst>
                  <a:ext uri="{28A0092B-C50C-407E-A947-70E740481C1C}">
                    <a14:useLocalDpi xmlns:a14="http://schemas.microsoft.com/office/drawing/2010/main" val="0"/>
                  </a:ext>
                </a:extLst>
              </a:blip>
              <a:srcRect/>
              <a:stretch>
                <a:fillRect/>
              </a:stretch>
            </a:blipFill>
            <a:ln w="6350">
              <a:solidFill>
                <a:schemeClr val="tx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13" name="Hexagon 12"/>
            <p:cNvSpPr/>
            <p:nvPr/>
          </p:nvSpPr>
          <p:spPr>
            <a:xfrm>
              <a:off x="4627219" y="1164401"/>
              <a:ext cx="1502671" cy="1295564"/>
            </a:xfrm>
            <a:prstGeom prst="hexagon">
              <a:avLst>
                <a:gd name="adj" fmla="val 25000"/>
                <a:gd name="vf" fmla="val 115470"/>
              </a:avLst>
            </a:prstGeom>
            <a:blipFill>
              <a:blip r:embed="rId5" cstate="print">
                <a:extLst>
                  <a:ext uri="{28A0092B-C50C-407E-A947-70E740481C1C}">
                    <a14:useLocalDpi xmlns:a14="http://schemas.microsoft.com/office/drawing/2010/main" val="0"/>
                  </a:ext>
                </a:extLst>
              </a:blip>
              <a:srcRect/>
              <a:stretch>
                <a:fillRect t="-8000" b="-8000"/>
              </a:stretch>
            </a:blipFill>
            <a:ln w="6350">
              <a:solidFill>
                <a:schemeClr val="tx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14" name="Hexagon 13"/>
            <p:cNvSpPr/>
            <p:nvPr/>
          </p:nvSpPr>
          <p:spPr>
            <a:xfrm>
              <a:off x="4641255" y="2601079"/>
              <a:ext cx="1502671" cy="1295564"/>
            </a:xfrm>
            <a:prstGeom prst="hexagon">
              <a:avLst>
                <a:gd name="adj" fmla="val 25000"/>
                <a:gd name="vf" fmla="val 115470"/>
              </a:avLst>
            </a:prstGeom>
            <a:blipFill>
              <a:blip r:embed="rId6" cstate="print">
                <a:extLst>
                  <a:ext uri="{28A0092B-C50C-407E-A947-70E740481C1C}">
                    <a14:useLocalDpi xmlns:a14="http://schemas.microsoft.com/office/drawing/2010/main" val="0"/>
                  </a:ext>
                </a:extLst>
              </a:blip>
              <a:srcRect/>
              <a:stretch>
                <a:fillRect l="-12000" r="-12000"/>
              </a:stretch>
            </a:blipFill>
            <a:ln w="6350">
              <a:solidFill>
                <a:schemeClr val="tx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16" name="Hexagon 15"/>
            <p:cNvSpPr/>
            <p:nvPr/>
          </p:nvSpPr>
          <p:spPr>
            <a:xfrm>
              <a:off x="5908591" y="1895900"/>
              <a:ext cx="1502671" cy="1295564"/>
            </a:xfrm>
            <a:prstGeom prst="hexagon">
              <a:avLst>
                <a:gd name="adj" fmla="val 25000"/>
                <a:gd name="vf" fmla="val 115470"/>
              </a:avLst>
            </a:prstGeom>
            <a:blipFill>
              <a:blip r:embed="rId7" cstate="print">
                <a:extLst>
                  <a:ext uri="{28A0092B-C50C-407E-A947-70E740481C1C}">
                    <a14:useLocalDpi xmlns:a14="http://schemas.microsoft.com/office/drawing/2010/main" val="0"/>
                  </a:ext>
                </a:extLst>
              </a:blip>
              <a:srcRect/>
              <a:stretch>
                <a:fillRect l="-30000" r="-30000"/>
              </a:stretch>
            </a:blipFill>
            <a:ln w="6350">
              <a:solidFill>
                <a:schemeClr val="tx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18" name="Hexagon 17"/>
            <p:cNvSpPr/>
            <p:nvPr/>
          </p:nvSpPr>
          <p:spPr>
            <a:xfrm>
              <a:off x="5908591" y="3333586"/>
              <a:ext cx="1502671" cy="1295564"/>
            </a:xfrm>
            <a:prstGeom prst="hexagon">
              <a:avLst>
                <a:gd name="adj" fmla="val 25000"/>
                <a:gd name="vf" fmla="val 115470"/>
              </a:avLst>
            </a:prstGeom>
            <a:blipFill>
              <a:blip r:embed="rId8" cstate="print">
                <a:extLst>
                  <a:ext uri="{28A0092B-C50C-407E-A947-70E740481C1C}">
                    <a14:useLocalDpi xmlns:a14="http://schemas.microsoft.com/office/drawing/2010/main" val="0"/>
                  </a:ext>
                </a:extLst>
              </a:blip>
              <a:srcRect/>
              <a:stretch>
                <a:fillRect l="-18000" r="-18000"/>
              </a:stretch>
            </a:blipFill>
            <a:ln w="6350">
              <a:solidFill>
                <a:schemeClr val="tx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19" name="Hexagon 18"/>
            <p:cNvSpPr/>
            <p:nvPr/>
          </p:nvSpPr>
          <p:spPr>
            <a:xfrm>
              <a:off x="7175929" y="2614743"/>
              <a:ext cx="1502671" cy="1295564"/>
            </a:xfrm>
            <a:prstGeom prst="hexagon">
              <a:avLst>
                <a:gd name="adj" fmla="val 25000"/>
                <a:gd name="vf" fmla="val 115470"/>
              </a:avLst>
            </a:prstGeom>
            <a:blipFill>
              <a:blip r:embed="rId9" cstate="print">
                <a:extLst>
                  <a:ext uri="{28A0092B-C50C-407E-A947-70E740481C1C}">
                    <a14:useLocalDpi xmlns:a14="http://schemas.microsoft.com/office/drawing/2010/main" val="0"/>
                  </a:ext>
                </a:extLst>
              </a:blip>
              <a:srcRect/>
              <a:stretch>
                <a:fillRect l="-19000" r="-19000"/>
              </a:stretch>
            </a:blipFill>
            <a:ln w="6350">
              <a:solidFill>
                <a:schemeClr val="tx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20" name="Hexagon 19"/>
            <p:cNvSpPr/>
            <p:nvPr/>
          </p:nvSpPr>
          <p:spPr>
            <a:xfrm>
              <a:off x="3351817" y="1871303"/>
              <a:ext cx="1502671" cy="1295564"/>
            </a:xfrm>
            <a:prstGeom prst="hexagon">
              <a:avLst>
                <a:gd name="adj" fmla="val 25000"/>
                <a:gd name="vf" fmla="val 115470"/>
              </a:avLst>
            </a:prstGeom>
            <a:blipFill>
              <a:blip r:embed="rId10">
                <a:extLst>
                  <a:ext uri="{28A0092B-C50C-407E-A947-70E740481C1C}">
                    <a14:useLocalDpi xmlns:a14="http://schemas.microsoft.com/office/drawing/2010/main" val="0"/>
                  </a:ext>
                </a:extLst>
              </a:blip>
              <a:srcRect/>
              <a:stretch>
                <a:fillRect t="-8000" b="-8000"/>
              </a:stretch>
            </a:blipFill>
            <a:ln w="6350">
              <a:solidFill>
                <a:schemeClr val="tx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855857" fontAlgn="auto">
                <a:spcBef>
                  <a:spcPts val="0"/>
                </a:spcBef>
                <a:spcAft>
                  <a:spcPts val="0"/>
                </a:spcAft>
                <a:defRPr/>
              </a:pPr>
              <a:endParaRPr lang="en-US" sz="1685">
                <a:solidFill>
                  <a:srgbClr val="000000">
                    <a:hueOff val="0"/>
                    <a:satOff val="0"/>
                    <a:lumOff val="0"/>
                    <a:alphaOff val="0"/>
                  </a:srgbClr>
                </a:solidFill>
                <a:latin typeface="Arial"/>
              </a:endParaRPr>
            </a:p>
          </p:txBody>
        </p:sp>
        <p:sp>
          <p:nvSpPr>
            <p:cNvPr id="27" name="Hexagon 26"/>
            <p:cNvSpPr/>
            <p:nvPr/>
          </p:nvSpPr>
          <p:spPr>
            <a:xfrm>
              <a:off x="4222370" y="1435745"/>
              <a:ext cx="378114" cy="326000"/>
            </a:xfrm>
            <a:prstGeom prst="hexagon">
              <a:avLst>
                <a:gd name="adj" fmla="val 25000"/>
                <a:gd name="vf" fmla="val 115470"/>
              </a:avLst>
            </a:prstGeom>
            <a:solidFill>
              <a:schemeClr val="accent1">
                <a:lumMod val="90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sp>
          <p:nvSpPr>
            <p:cNvPr id="47" name="Hexagon 46"/>
            <p:cNvSpPr/>
            <p:nvPr/>
          </p:nvSpPr>
          <p:spPr>
            <a:xfrm>
              <a:off x="5390734" y="3834672"/>
              <a:ext cx="439987" cy="379345"/>
            </a:xfrm>
            <a:prstGeom prst="hexagon">
              <a:avLst>
                <a:gd name="adj" fmla="val 25000"/>
                <a:gd name="vf" fmla="val 115470"/>
              </a:avLst>
            </a:prstGeom>
            <a:solidFill>
              <a:srgbClr val="3C8C93"/>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sp>
          <p:nvSpPr>
            <p:cNvPr id="51" name="Hexagon 50"/>
            <p:cNvSpPr/>
            <p:nvPr/>
          </p:nvSpPr>
          <p:spPr>
            <a:xfrm>
              <a:off x="8453034" y="2281416"/>
              <a:ext cx="614766" cy="530035"/>
            </a:xfrm>
            <a:prstGeom prst="hexagon">
              <a:avLst>
                <a:gd name="adj" fmla="val 25000"/>
                <a:gd name="vf" fmla="val 115470"/>
              </a:avLst>
            </a:prstGeom>
            <a:solidFill>
              <a:schemeClr val="accent1">
                <a:lumMod val="90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sp>
          <p:nvSpPr>
            <p:cNvPr id="54" name="Hexagon 53"/>
            <p:cNvSpPr/>
            <p:nvPr/>
          </p:nvSpPr>
          <p:spPr>
            <a:xfrm>
              <a:off x="3141683" y="3025640"/>
              <a:ext cx="439987" cy="379345"/>
            </a:xfrm>
            <a:prstGeom prst="hexagon">
              <a:avLst>
                <a:gd name="adj" fmla="val 25000"/>
                <a:gd name="vf" fmla="val 115470"/>
              </a:avLst>
            </a:prstGeom>
            <a:solidFill>
              <a:schemeClr val="accent1">
                <a:lumMod val="50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sp>
          <p:nvSpPr>
            <p:cNvPr id="56" name="Hexagon 55"/>
            <p:cNvSpPr/>
            <p:nvPr/>
          </p:nvSpPr>
          <p:spPr>
            <a:xfrm>
              <a:off x="4808733" y="4015142"/>
              <a:ext cx="604297" cy="521008"/>
            </a:xfrm>
            <a:prstGeom prst="hexagon">
              <a:avLst>
                <a:gd name="adj" fmla="val 25000"/>
                <a:gd name="vf" fmla="val 115470"/>
              </a:avLst>
            </a:prstGeom>
            <a:solidFill>
              <a:schemeClr val="accent1">
                <a:lumMod val="75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sp>
          <p:nvSpPr>
            <p:cNvPr id="60" name="Hexagon 59"/>
            <p:cNvSpPr/>
            <p:nvPr/>
          </p:nvSpPr>
          <p:spPr>
            <a:xfrm>
              <a:off x="5438338" y="4281454"/>
              <a:ext cx="222472" cy="191809"/>
            </a:xfrm>
            <a:prstGeom prst="hexagon">
              <a:avLst>
                <a:gd name="adj" fmla="val 25000"/>
                <a:gd name="vf" fmla="val 115470"/>
              </a:avLst>
            </a:prstGeom>
            <a:solidFill>
              <a:schemeClr val="accent1">
                <a:lumMod val="90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sp>
          <p:nvSpPr>
            <p:cNvPr id="61" name="Hexagon 60"/>
            <p:cNvSpPr/>
            <p:nvPr/>
          </p:nvSpPr>
          <p:spPr>
            <a:xfrm>
              <a:off x="7411262" y="4024344"/>
              <a:ext cx="321982" cy="277605"/>
            </a:xfrm>
            <a:prstGeom prst="hexagon">
              <a:avLst>
                <a:gd name="adj" fmla="val 25000"/>
                <a:gd name="vf" fmla="val 115470"/>
              </a:avLst>
            </a:prstGeom>
            <a:solidFill>
              <a:schemeClr val="accent1">
                <a:lumMod val="90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grpSp>
          <p:nvGrpSpPr>
            <p:cNvPr id="66" name="Group 65"/>
            <p:cNvGrpSpPr/>
            <p:nvPr/>
          </p:nvGrpSpPr>
          <p:grpSpPr>
            <a:xfrm rot="10800000">
              <a:off x="6193001" y="1279002"/>
              <a:ext cx="1021988" cy="701478"/>
              <a:chOff x="6092620" y="1034019"/>
              <a:chExt cx="1021988" cy="701478"/>
            </a:xfrm>
          </p:grpSpPr>
          <p:sp>
            <p:nvSpPr>
              <p:cNvPr id="63" name="Hexagon 62"/>
              <p:cNvSpPr/>
              <p:nvPr/>
            </p:nvSpPr>
            <p:spPr>
              <a:xfrm>
                <a:off x="6674621" y="1034019"/>
                <a:ext cx="439987" cy="379345"/>
              </a:xfrm>
              <a:prstGeom prst="hexagon">
                <a:avLst>
                  <a:gd name="adj" fmla="val 25000"/>
                  <a:gd name="vf" fmla="val 115470"/>
                </a:avLst>
              </a:prstGeom>
              <a:solidFill>
                <a:schemeClr val="accent1">
                  <a:lumMod val="90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sp>
            <p:nvSpPr>
              <p:cNvPr id="64" name="Hexagon 63"/>
              <p:cNvSpPr/>
              <p:nvPr/>
            </p:nvSpPr>
            <p:spPr>
              <a:xfrm>
                <a:off x="6092620" y="1214489"/>
                <a:ext cx="604297" cy="521008"/>
              </a:xfrm>
              <a:prstGeom prst="hexagon">
                <a:avLst>
                  <a:gd name="adj" fmla="val 25000"/>
                  <a:gd name="vf" fmla="val 115470"/>
                </a:avLst>
              </a:prstGeom>
              <a:solidFill>
                <a:schemeClr val="accent1">
                  <a:lumMod val="75000"/>
                </a:schemeClr>
              </a:solidFill>
              <a:ln w="635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855857" fontAlgn="auto">
                  <a:spcBef>
                    <a:spcPts val="0"/>
                  </a:spcBef>
                  <a:spcAft>
                    <a:spcPts val="0"/>
                  </a:spcAft>
                  <a:defRPr/>
                </a:pPr>
                <a:endParaRPr lang="en-US" sz="1685">
                  <a:solidFill>
                    <a:srgbClr val="FFFFFF"/>
                  </a:solidFill>
                  <a:latin typeface="Arial"/>
                </a:endParaRPr>
              </a:p>
            </p:txBody>
          </p:sp>
        </p:grpSp>
      </p:grpSp>
      <p:sp>
        <p:nvSpPr>
          <p:cNvPr id="67" name="TextBox 66"/>
          <p:cNvSpPr txBox="1"/>
          <p:nvPr/>
        </p:nvSpPr>
        <p:spPr>
          <a:xfrm>
            <a:off x="523499" y="1260529"/>
            <a:ext cx="4454901" cy="1200329"/>
          </a:xfrm>
          <a:prstGeom prst="rect">
            <a:avLst/>
          </a:prstGeom>
          <a:noFill/>
        </p:spPr>
        <p:txBody>
          <a:bodyPr wrap="square" rtlCol="0">
            <a:spAutoFit/>
          </a:bodyPr>
          <a:lstStyle/>
          <a:p>
            <a:pPr defTabSz="855857" fontAlgn="auto">
              <a:spcBef>
                <a:spcPts val="0"/>
              </a:spcBef>
              <a:spcAft>
                <a:spcPts val="0"/>
              </a:spcAft>
              <a:defRPr/>
            </a:pPr>
            <a:r>
              <a:rPr lang="en-US" sz="2400" dirty="0">
                <a:solidFill>
                  <a:srgbClr val="000000"/>
                </a:solidFill>
                <a:latin typeface="Arial"/>
              </a:rPr>
              <a:t>Transformation of science and society through </a:t>
            </a:r>
            <a:r>
              <a:rPr lang="en-US" sz="2400" b="1" i="1" dirty="0">
                <a:solidFill>
                  <a:srgbClr val="FF0000"/>
                </a:solidFill>
                <a:latin typeface="Arial"/>
              </a:rPr>
              <a:t>translational research and innovation</a:t>
            </a:r>
            <a:endParaRPr lang="en-US" sz="2400" dirty="0">
              <a:solidFill>
                <a:srgbClr val="000000"/>
              </a:solidFill>
              <a:latin typeface="Arial"/>
              <a:cs typeface="+mn-cs"/>
            </a:endParaRPr>
          </a:p>
        </p:txBody>
      </p:sp>
      <p:grpSp>
        <p:nvGrpSpPr>
          <p:cNvPr id="8" name="Group 7">
            <a:extLst>
              <a:ext uri="{FF2B5EF4-FFF2-40B4-BE49-F238E27FC236}">
                <a16:creationId xmlns:a16="http://schemas.microsoft.com/office/drawing/2014/main" id="{6E8FABB0-FF46-4949-FD28-39F4E96F03C1}"/>
              </a:ext>
            </a:extLst>
          </p:cNvPr>
          <p:cNvGrpSpPr/>
          <p:nvPr/>
        </p:nvGrpSpPr>
        <p:grpSpPr>
          <a:xfrm>
            <a:off x="5001711" y="1463083"/>
            <a:ext cx="6516176" cy="4709117"/>
            <a:chOff x="483027" y="411512"/>
            <a:chExt cx="4887132" cy="3531838"/>
          </a:xfrm>
        </p:grpSpPr>
        <p:sp>
          <p:nvSpPr>
            <p:cNvPr id="9" name="Title 1">
              <a:extLst>
                <a:ext uri="{FF2B5EF4-FFF2-40B4-BE49-F238E27FC236}">
                  <a16:creationId xmlns:a16="http://schemas.microsoft.com/office/drawing/2014/main" id="{82F65895-D2E5-FF7C-0EED-E0A3385986D1}"/>
                </a:ext>
              </a:extLst>
            </p:cNvPr>
            <p:cNvSpPr txBox="1">
              <a:spLocks/>
            </p:cNvSpPr>
            <p:nvPr/>
          </p:nvSpPr>
          <p:spPr>
            <a:xfrm>
              <a:off x="483027" y="411512"/>
              <a:ext cx="4887132" cy="1273591"/>
            </a:xfrm>
            <a:prstGeom prst="rect">
              <a:avLst/>
            </a:prstGeom>
            <a:solidFill>
              <a:schemeClr val="bg1"/>
            </a:solidFill>
          </p:spPr>
          <p:txBody>
            <a:bodyPr/>
            <a:lstStyle>
              <a:lvl1pPr algn="l" rtl="0" eaLnBrk="0" fontAlgn="base" hangingPunct="0">
                <a:spcBef>
                  <a:spcPct val="0"/>
                </a:spcBef>
                <a:spcAft>
                  <a:spcPct val="0"/>
                </a:spcAft>
                <a:defRPr sz="2025">
                  <a:solidFill>
                    <a:schemeClr val="tx2"/>
                  </a:solidFill>
                  <a:latin typeface="+mj-lt"/>
                  <a:ea typeface="ヒラギノ角ゴ Pro W3" charset="0"/>
                  <a:cs typeface="Geneva" charset="0"/>
                </a:defRPr>
              </a:lvl1pPr>
              <a:lvl2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2025">
                  <a:solidFill>
                    <a:schemeClr val="tx2"/>
                  </a:solidFill>
                  <a:latin typeface="Arial" charset="0"/>
                  <a:ea typeface="ヒラギノ角ゴ Pro W3" charset="0"/>
                  <a:cs typeface="Geneva" charset="0"/>
                </a:defRPr>
              </a:lvl5pPr>
              <a:lvl6pPr marL="308603" algn="l" rtl="0" eaLnBrk="1" fontAlgn="base" hangingPunct="1">
                <a:spcBef>
                  <a:spcPct val="0"/>
                </a:spcBef>
                <a:spcAft>
                  <a:spcPct val="0"/>
                </a:spcAft>
                <a:defRPr sz="2025">
                  <a:solidFill>
                    <a:schemeClr val="tx2"/>
                  </a:solidFill>
                  <a:latin typeface="Arial" charset="0"/>
                </a:defRPr>
              </a:lvl6pPr>
              <a:lvl7pPr marL="617205" algn="l" rtl="0" eaLnBrk="1" fontAlgn="base" hangingPunct="1">
                <a:spcBef>
                  <a:spcPct val="0"/>
                </a:spcBef>
                <a:spcAft>
                  <a:spcPct val="0"/>
                </a:spcAft>
                <a:defRPr sz="2025">
                  <a:solidFill>
                    <a:schemeClr val="tx2"/>
                  </a:solidFill>
                  <a:latin typeface="Arial" charset="0"/>
                </a:defRPr>
              </a:lvl7pPr>
              <a:lvl8pPr marL="925808" algn="l" rtl="0" eaLnBrk="1" fontAlgn="base" hangingPunct="1">
                <a:spcBef>
                  <a:spcPct val="0"/>
                </a:spcBef>
                <a:spcAft>
                  <a:spcPct val="0"/>
                </a:spcAft>
                <a:defRPr sz="2025">
                  <a:solidFill>
                    <a:schemeClr val="tx2"/>
                  </a:solidFill>
                  <a:latin typeface="Arial" charset="0"/>
                </a:defRPr>
              </a:lvl8pPr>
              <a:lvl9pPr marL="1234409" algn="l" rtl="0" eaLnBrk="1" fontAlgn="base" hangingPunct="1">
                <a:spcBef>
                  <a:spcPct val="0"/>
                </a:spcBef>
                <a:spcAft>
                  <a:spcPct val="0"/>
                </a:spcAft>
                <a:defRPr sz="2025">
                  <a:solidFill>
                    <a:schemeClr val="tx2"/>
                  </a:solidFill>
                  <a:latin typeface="Arial" charset="0"/>
                </a:defRPr>
              </a:lvl9pPr>
            </a:lstStyle>
            <a:p>
              <a:pPr defTabSz="1219170">
                <a:defRPr/>
              </a:pPr>
              <a:r>
                <a:rPr lang="en-US" sz="3200" b="1" kern="0" dirty="0">
                  <a:solidFill>
                    <a:srgbClr val="000000"/>
                  </a:solidFill>
                  <a:latin typeface="Arial Black" panose="020B0A04020102020204" pitchFamily="34" charset="0"/>
                </a:rPr>
                <a:t>One-U</a:t>
              </a:r>
              <a:r>
                <a:rPr lang="en-US" sz="3200" kern="0" dirty="0">
                  <a:solidFill>
                    <a:srgbClr val="000000"/>
                  </a:solidFill>
                  <a:latin typeface="Arial"/>
                </a:rPr>
                <a:t> Responsible AI Initiative</a:t>
              </a:r>
            </a:p>
          </p:txBody>
        </p:sp>
        <p:sp>
          <p:nvSpPr>
            <p:cNvPr id="10" name="Content Placeholder 6">
              <a:extLst>
                <a:ext uri="{FF2B5EF4-FFF2-40B4-BE49-F238E27FC236}">
                  <a16:creationId xmlns:a16="http://schemas.microsoft.com/office/drawing/2014/main" id="{67A611BD-67D3-ABA4-1D4C-A687E007176F}"/>
                </a:ext>
              </a:extLst>
            </p:cNvPr>
            <p:cNvSpPr txBox="1">
              <a:spLocks/>
            </p:cNvSpPr>
            <p:nvPr/>
          </p:nvSpPr>
          <p:spPr>
            <a:xfrm>
              <a:off x="505356" y="1707617"/>
              <a:ext cx="4864802" cy="2235733"/>
            </a:xfrm>
            <a:prstGeom prst="rect">
              <a:avLst/>
            </a:prstGeom>
            <a:solidFill>
              <a:schemeClr val="bg1"/>
            </a:solidFill>
          </p:spPr>
          <p:txBody>
            <a:bodyPr>
              <a:noAutofit/>
            </a:bodyPr>
            <a:lstStyle>
              <a:lvl1pPr marL="231451" indent="-231451" algn="l" rtl="0" eaLnBrk="0" fontAlgn="base" hangingPunct="0">
                <a:spcBef>
                  <a:spcPct val="20000"/>
                </a:spcBef>
                <a:spcAft>
                  <a:spcPct val="0"/>
                </a:spcAft>
                <a:buChar char="•"/>
                <a:defRPr sz="1485">
                  <a:solidFill>
                    <a:srgbClr val="5F5F5F"/>
                  </a:solidFill>
                  <a:latin typeface="+mn-lt"/>
                  <a:ea typeface="ヒラギノ角ゴ Pro W3" charset="0"/>
                  <a:cs typeface="Geneva" charset="0"/>
                </a:defRPr>
              </a:lvl1pPr>
              <a:lvl2pPr marL="501479" indent="-192877" algn="l" rtl="0" eaLnBrk="0" fontAlgn="base" hangingPunct="0">
                <a:spcBef>
                  <a:spcPct val="20000"/>
                </a:spcBef>
                <a:spcAft>
                  <a:spcPct val="0"/>
                </a:spcAft>
                <a:buChar char="–"/>
                <a:defRPr>
                  <a:solidFill>
                    <a:srgbClr val="5F5F5F"/>
                  </a:solidFill>
                  <a:latin typeface="+mn-lt"/>
                  <a:ea typeface="Geneva" charset="0"/>
                  <a:cs typeface="Geneva" charset="0"/>
                </a:defRPr>
              </a:lvl2pPr>
              <a:lvl3pPr marL="771505" indent="-154301" algn="l" rtl="0" eaLnBrk="0" fontAlgn="base" hangingPunct="0">
                <a:spcBef>
                  <a:spcPct val="20000"/>
                </a:spcBef>
                <a:spcAft>
                  <a:spcPct val="0"/>
                </a:spcAft>
                <a:buChar char="•"/>
                <a:defRPr sz="1080">
                  <a:solidFill>
                    <a:srgbClr val="5F5F5F"/>
                  </a:solidFill>
                  <a:latin typeface="+mn-lt"/>
                  <a:ea typeface="Geneva" charset="0"/>
                  <a:cs typeface="Geneva" charset="0"/>
                </a:defRPr>
              </a:lvl3pPr>
              <a:lvl4pPr marL="1080108" indent="-154301" algn="l" rtl="0" eaLnBrk="0" fontAlgn="base" hangingPunct="0">
                <a:spcBef>
                  <a:spcPct val="20000"/>
                </a:spcBef>
                <a:spcAft>
                  <a:spcPct val="0"/>
                </a:spcAft>
                <a:buChar char="–"/>
                <a:defRPr sz="945">
                  <a:solidFill>
                    <a:srgbClr val="5F5F5F"/>
                  </a:solidFill>
                  <a:latin typeface="+mn-lt"/>
                  <a:ea typeface="Geneva" charset="0"/>
                  <a:cs typeface="Geneva" charset="0"/>
                </a:defRPr>
              </a:lvl4pPr>
              <a:lvl5pPr marL="1388711" indent="-154301" algn="l" rtl="0" eaLnBrk="0" fontAlgn="base" hangingPunct="0">
                <a:spcBef>
                  <a:spcPct val="20000"/>
                </a:spcBef>
                <a:spcAft>
                  <a:spcPct val="0"/>
                </a:spcAft>
                <a:buChar char="»"/>
                <a:defRPr sz="945">
                  <a:solidFill>
                    <a:srgbClr val="5F5F5F"/>
                  </a:solidFill>
                  <a:latin typeface="+mn-lt"/>
                  <a:ea typeface="Geneva" charset="0"/>
                  <a:cs typeface="Geneva" charset="0"/>
                </a:defRPr>
              </a:lvl5pPr>
              <a:lvl6pPr marL="1697313" indent="-154301" algn="l" rtl="0" eaLnBrk="1" fontAlgn="base" hangingPunct="1">
                <a:spcBef>
                  <a:spcPct val="20000"/>
                </a:spcBef>
                <a:spcAft>
                  <a:spcPct val="0"/>
                </a:spcAft>
                <a:buChar char="»"/>
                <a:defRPr sz="945">
                  <a:solidFill>
                    <a:srgbClr val="5F5F5F"/>
                  </a:solidFill>
                  <a:latin typeface="+mn-lt"/>
                </a:defRPr>
              </a:lvl6pPr>
              <a:lvl7pPr marL="2005916" indent="-154301" algn="l" rtl="0" eaLnBrk="1" fontAlgn="base" hangingPunct="1">
                <a:spcBef>
                  <a:spcPct val="20000"/>
                </a:spcBef>
                <a:spcAft>
                  <a:spcPct val="0"/>
                </a:spcAft>
                <a:buChar char="»"/>
                <a:defRPr sz="945">
                  <a:solidFill>
                    <a:srgbClr val="5F5F5F"/>
                  </a:solidFill>
                  <a:latin typeface="+mn-lt"/>
                </a:defRPr>
              </a:lvl7pPr>
              <a:lvl8pPr marL="2314517" indent="-154301" algn="l" rtl="0" eaLnBrk="1" fontAlgn="base" hangingPunct="1">
                <a:spcBef>
                  <a:spcPct val="20000"/>
                </a:spcBef>
                <a:spcAft>
                  <a:spcPct val="0"/>
                </a:spcAft>
                <a:buChar char="»"/>
                <a:defRPr sz="945">
                  <a:solidFill>
                    <a:srgbClr val="5F5F5F"/>
                  </a:solidFill>
                  <a:latin typeface="+mn-lt"/>
                </a:defRPr>
              </a:lvl8pPr>
              <a:lvl9pPr marL="2623119" indent="-154301" algn="l" rtl="0" eaLnBrk="1" fontAlgn="base" hangingPunct="1">
                <a:spcBef>
                  <a:spcPct val="20000"/>
                </a:spcBef>
                <a:spcAft>
                  <a:spcPct val="0"/>
                </a:spcAft>
                <a:buChar char="»"/>
                <a:defRPr sz="945">
                  <a:solidFill>
                    <a:srgbClr val="5F5F5F"/>
                  </a:solidFill>
                  <a:latin typeface="+mn-lt"/>
                </a:defRPr>
              </a:lvl9pPr>
            </a:lstStyle>
            <a:p>
              <a:pPr marL="0" indent="0" defTabSz="1219170">
                <a:buNone/>
                <a:defRPr/>
              </a:pPr>
              <a:r>
                <a:rPr lang="en-US" sz="1867" b="1" kern="0" dirty="0">
                  <a:solidFill>
                    <a:srgbClr val="000000"/>
                  </a:solidFill>
                  <a:latin typeface="Arial"/>
                </a:rPr>
                <a:t>Advance </a:t>
              </a:r>
              <a:r>
                <a:rPr lang="en-US" sz="1867" b="1" kern="0" dirty="0">
                  <a:solidFill>
                    <a:srgbClr val="FF0000"/>
                  </a:solidFill>
                  <a:latin typeface="Arial"/>
                </a:rPr>
                <a:t>translational AI</a:t>
              </a:r>
              <a:r>
                <a:rPr lang="en-US" sz="1867" b="1" kern="0" dirty="0">
                  <a:solidFill>
                    <a:srgbClr val="000000"/>
                  </a:solidFill>
                  <a:latin typeface="Arial"/>
                </a:rPr>
                <a:t> to achieve societal good</a:t>
              </a:r>
              <a:r>
                <a:rPr lang="en-US" sz="1867" kern="0" dirty="0">
                  <a:solidFill>
                    <a:srgbClr val="000000"/>
                  </a:solidFill>
                  <a:latin typeface="Arial"/>
                </a:rPr>
                <a:t> while protecting privacy, civil rights and civil liberties, and promoting fairness, accountability, transparency, and equity.</a:t>
              </a:r>
              <a:endParaRPr lang="en-US" sz="1067" kern="0" dirty="0">
                <a:solidFill>
                  <a:srgbClr val="000000"/>
                </a:solidFill>
                <a:latin typeface="Arial"/>
              </a:endParaRPr>
            </a:p>
            <a:p>
              <a:pPr marL="0" indent="0" defTabSz="1219170">
                <a:buNone/>
                <a:defRPr/>
              </a:pPr>
              <a:endParaRPr lang="en-US" sz="1067" kern="0" dirty="0">
                <a:solidFill>
                  <a:srgbClr val="000000"/>
                </a:solidFill>
                <a:latin typeface="Arial"/>
              </a:endParaRPr>
            </a:p>
            <a:p>
              <a:pPr marL="0" indent="0" defTabSz="1219170">
                <a:buNone/>
                <a:defRPr/>
              </a:pPr>
              <a:r>
                <a:rPr lang="en-US" sz="1867" b="1" kern="0" dirty="0">
                  <a:solidFill>
                    <a:srgbClr val="000000"/>
                  </a:solidFill>
                  <a:latin typeface="Arial"/>
                </a:rPr>
                <a:t>Initial research focus </a:t>
              </a:r>
              <a:r>
                <a:rPr lang="en-US" sz="1867" kern="0" dirty="0">
                  <a:solidFill>
                    <a:srgbClr val="000000"/>
                  </a:solidFill>
                  <a:latin typeface="Arial"/>
                </a:rPr>
                <a:t>on regionally important applications</a:t>
              </a:r>
            </a:p>
            <a:p>
              <a:pPr marL="668622" lvl="1" indent="-257163" defTabSz="1219170">
                <a:defRPr/>
              </a:pPr>
              <a:r>
                <a:rPr lang="en-US" sz="1867" kern="0" dirty="0">
                  <a:solidFill>
                    <a:srgbClr val="000000"/>
                  </a:solidFill>
                  <a:latin typeface="Arial"/>
                </a:rPr>
                <a:t>Environment</a:t>
              </a:r>
            </a:p>
            <a:p>
              <a:pPr marL="668622" lvl="1" indent="-257163" defTabSz="1219170">
                <a:defRPr/>
              </a:pPr>
              <a:r>
                <a:rPr lang="en-US" sz="1867" kern="0" dirty="0">
                  <a:solidFill>
                    <a:srgbClr val="000000"/>
                  </a:solidFill>
                  <a:latin typeface="Arial"/>
                </a:rPr>
                <a:t>Healthcare, societal wellness, and public services </a:t>
              </a:r>
            </a:p>
            <a:p>
              <a:pPr marL="668622" lvl="1" indent="-257163" defTabSz="1219170">
                <a:defRPr/>
              </a:pPr>
              <a:r>
                <a:rPr lang="en-US" sz="1867" kern="0" dirty="0">
                  <a:solidFill>
                    <a:srgbClr val="000000"/>
                  </a:solidFill>
                  <a:latin typeface="Arial"/>
                </a:rPr>
                <a:t>Future of teaching and learning</a:t>
              </a:r>
            </a:p>
          </p:txBody>
        </p:sp>
        <p:sp>
          <p:nvSpPr>
            <p:cNvPr id="11" name="TextBox 10">
              <a:extLst>
                <a:ext uri="{FF2B5EF4-FFF2-40B4-BE49-F238E27FC236}">
                  <a16:creationId xmlns:a16="http://schemas.microsoft.com/office/drawing/2014/main" id="{3CED83C8-29F8-1F9F-A9DB-687715A26AEE}"/>
                </a:ext>
              </a:extLst>
            </p:cNvPr>
            <p:cNvSpPr txBox="1"/>
            <p:nvPr/>
          </p:nvSpPr>
          <p:spPr>
            <a:xfrm>
              <a:off x="505355" y="936308"/>
              <a:ext cx="4864803" cy="725776"/>
            </a:xfrm>
            <a:prstGeom prst="rect">
              <a:avLst/>
            </a:prstGeom>
            <a:solidFill>
              <a:schemeClr val="bg1"/>
            </a:solidFill>
          </p:spPr>
          <p:txBody>
            <a:bodyPr wrap="square" rtlCol="0">
              <a:spAutoFit/>
            </a:bodyPr>
            <a:lstStyle/>
            <a:p>
              <a:pPr defTabSz="1219139">
                <a:defRPr/>
              </a:pPr>
              <a:r>
                <a:rPr lang="en-US" sz="2844" b="1" dirty="0">
                  <a:solidFill>
                    <a:srgbClr val="C00000"/>
                  </a:solidFill>
                  <a:latin typeface="Arial"/>
                </a:rPr>
                <a:t>University of Utah’s $100M AI Research Initiative Led by SCI</a:t>
              </a:r>
            </a:p>
          </p:txBody>
        </p:sp>
      </p:grpSp>
      <p:pic>
        <p:nvPicPr>
          <p:cNvPr id="2" name="Picture 2" descr="sci 30 multi">
            <a:extLst>
              <a:ext uri="{FF2B5EF4-FFF2-40B4-BE49-F238E27FC236}">
                <a16:creationId xmlns:a16="http://schemas.microsoft.com/office/drawing/2014/main" id="{05E591A5-99E2-2BE8-08E8-538C40966D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71201" y="52382"/>
            <a:ext cx="1276252" cy="1276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7D6BD9-C86F-9750-F19D-B79979105C63}"/>
              </a:ext>
            </a:extLst>
          </p:cNvPr>
          <p:cNvPicPr>
            <a:picLocks noChangeAspect="1"/>
          </p:cNvPicPr>
          <p:nvPr/>
        </p:nvPicPr>
        <p:blipFill rotWithShape="1">
          <a:blip r:embed="rId12">
            <a:extLst>
              <a:ext uri="{28A0092B-C50C-407E-A947-70E740481C1C}">
                <a14:useLocalDpi xmlns:a14="http://schemas.microsoft.com/office/drawing/2010/main" val="0"/>
              </a:ext>
            </a:extLst>
          </a:blip>
          <a:srcRect l="27716" t="59297" r="28303" b="6299"/>
          <a:stretch/>
        </p:blipFill>
        <p:spPr>
          <a:xfrm>
            <a:off x="9393765" y="59933"/>
            <a:ext cx="1276252" cy="1291972"/>
          </a:xfrm>
          <a:prstGeom prst="ellipse">
            <a:avLst/>
          </a:prstGeom>
        </p:spPr>
      </p:pic>
    </p:spTree>
    <p:extLst>
      <p:ext uri="{BB962C8B-B14F-4D97-AF65-F5344CB8AC3E}">
        <p14:creationId xmlns:p14="http://schemas.microsoft.com/office/powerpoint/2010/main" val="15347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7"/>
                                        </p:tgtEl>
                                        <p:attrNameLst>
                                          <p:attrName>style.opacity</p:attrName>
                                        </p:attrNameLst>
                                      </p:cBhvr>
                                      <p:to>
                                        <p:strVal val="0.1"/>
                                      </p:to>
                                    </p:set>
                                    <p:animEffect filter="image" prLst="opacity: 0.1">
                                      <p:cBhvr rctx="IE">
                                        <p:cTn id="7" dur="indefinite"/>
                                        <p:tgtEl>
                                          <p:spTgt spid="7"/>
                                        </p:tgtEl>
                                      </p:cBhvr>
                                    </p:animEffect>
                                  </p:childTnLst>
                                </p:cTn>
                              </p:par>
                            </p:childTnLst>
                          </p:cTn>
                        </p:par>
                        <p:par>
                          <p:cTn id="8" fill="hold">
                            <p:stCondLst>
                              <p:cond delay="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639CF8-AADC-B5ED-4091-0787E93B15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25C63AE-0930-56B0-A88F-A329E9142356}"/>
              </a:ext>
            </a:extLst>
          </p:cNvPr>
          <p:cNvPicPr>
            <a:picLocks noChangeAspect="1"/>
          </p:cNvPicPr>
          <p:nvPr/>
        </p:nvPicPr>
        <p:blipFill>
          <a:blip r:embed="rId2"/>
          <a:stretch>
            <a:fillRect/>
          </a:stretch>
        </p:blipFill>
        <p:spPr>
          <a:xfrm>
            <a:off x="8373837" y="50470"/>
            <a:ext cx="3818163" cy="2498737"/>
          </a:xfrm>
          <a:prstGeom prst="rect">
            <a:avLst/>
          </a:prstGeom>
        </p:spPr>
      </p:pic>
      <p:sp>
        <p:nvSpPr>
          <p:cNvPr id="9" name="TextBox 8">
            <a:extLst>
              <a:ext uri="{FF2B5EF4-FFF2-40B4-BE49-F238E27FC236}">
                <a16:creationId xmlns:a16="http://schemas.microsoft.com/office/drawing/2014/main" id="{A622E039-AFAD-F197-A0A2-05DF5A4E256D}"/>
              </a:ext>
            </a:extLst>
          </p:cNvPr>
          <p:cNvSpPr txBox="1"/>
          <p:nvPr/>
        </p:nvSpPr>
        <p:spPr>
          <a:xfrm>
            <a:off x="583624" y="997527"/>
            <a:ext cx="7074477" cy="967701"/>
          </a:xfrm>
          <a:prstGeom prst="rect">
            <a:avLst/>
          </a:prstGeom>
          <a:noFill/>
        </p:spPr>
        <p:txBody>
          <a:bodyPr wrap="square" rtlCol="0">
            <a:spAutoFit/>
          </a:bodyPr>
          <a:lstStyle/>
          <a:p>
            <a:pPr marL="0" marR="0" lvl="0" indent="0" algn="l" defTabSz="121920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a:ln>
                  <a:noFill/>
                </a:ln>
                <a:solidFill>
                  <a:srgbClr val="C00000"/>
                </a:solidFill>
                <a:effectLst/>
                <a:uLnTx/>
                <a:uFillTx/>
                <a:latin typeface="Arial" panose="020B0604020202020204"/>
                <a:ea typeface="+mn-ea"/>
                <a:cs typeface="Poppins Medium" panose="00000600000000000000" pitchFamily="2" charset="0"/>
              </a:rPr>
              <a:t>University of Utah’s $100M AI Research Initiative Led by SCI</a:t>
            </a:r>
          </a:p>
        </p:txBody>
      </p:sp>
      <p:sp>
        <p:nvSpPr>
          <p:cNvPr id="4" name="Title 3">
            <a:extLst>
              <a:ext uri="{FF2B5EF4-FFF2-40B4-BE49-F238E27FC236}">
                <a16:creationId xmlns:a16="http://schemas.microsoft.com/office/drawing/2014/main" id="{5C23D9D3-094B-8BF5-3DFE-CB679E7E1E94}"/>
              </a:ext>
            </a:extLst>
          </p:cNvPr>
          <p:cNvSpPr>
            <a:spLocks noGrp="1"/>
          </p:cNvSpPr>
          <p:nvPr>
            <p:ph type="title"/>
          </p:nvPr>
        </p:nvSpPr>
        <p:spPr/>
        <p:txBody>
          <a:bodyPr/>
          <a:lstStyle/>
          <a:p>
            <a:r>
              <a:rPr lang="en-US" b="1">
                <a:latin typeface="Arial Black" panose="020B0604020202020204" pitchFamily="34" charset="0"/>
                <a:cs typeface="Arial Black" panose="020B0604020202020204" pitchFamily="34" charset="0"/>
              </a:rPr>
              <a:t>One-U</a:t>
            </a:r>
            <a:r>
              <a:rPr lang="en-US"/>
              <a:t> Responsible AI Initiative</a:t>
            </a:r>
          </a:p>
        </p:txBody>
      </p:sp>
      <p:sp>
        <p:nvSpPr>
          <p:cNvPr id="2" name="Content Placeholder 6">
            <a:extLst>
              <a:ext uri="{FF2B5EF4-FFF2-40B4-BE49-F238E27FC236}">
                <a16:creationId xmlns:a16="http://schemas.microsoft.com/office/drawing/2014/main" id="{21009403-F6FE-2E71-3C4C-8441FD477E98}"/>
              </a:ext>
            </a:extLst>
          </p:cNvPr>
          <p:cNvSpPr txBox="1">
            <a:spLocks/>
          </p:cNvSpPr>
          <p:nvPr/>
        </p:nvSpPr>
        <p:spPr>
          <a:xfrm>
            <a:off x="526474" y="2075997"/>
            <a:ext cx="6179126" cy="4183288"/>
          </a:xfrm>
          <a:prstGeom prst="rect">
            <a:avLst/>
          </a:prstGeom>
        </p:spPr>
        <p:txBody>
          <a:bodyPr lIns="91440" tIns="45720" rIns="91440" bIns="45720" anchor="t">
            <a:noAutofit/>
          </a:bodyPr>
          <a:lstStyle>
            <a:lvl1pPr marL="231451" indent="-231451" algn="l" rtl="0" eaLnBrk="0" fontAlgn="base" hangingPunct="0">
              <a:spcBef>
                <a:spcPct val="20000"/>
              </a:spcBef>
              <a:spcAft>
                <a:spcPct val="0"/>
              </a:spcAft>
              <a:buChar char="•"/>
              <a:defRPr sz="1485">
                <a:solidFill>
                  <a:srgbClr val="5F5F5F"/>
                </a:solidFill>
                <a:latin typeface="+mn-lt"/>
                <a:ea typeface="ヒラギノ角ゴ Pro W3" charset="0"/>
                <a:cs typeface="Geneva" charset="0"/>
              </a:defRPr>
            </a:lvl1pPr>
            <a:lvl2pPr marL="501479" indent="-192877" algn="l" rtl="0" eaLnBrk="0" fontAlgn="base" hangingPunct="0">
              <a:spcBef>
                <a:spcPct val="20000"/>
              </a:spcBef>
              <a:spcAft>
                <a:spcPct val="0"/>
              </a:spcAft>
              <a:buChar char="–"/>
              <a:defRPr>
                <a:solidFill>
                  <a:srgbClr val="5F5F5F"/>
                </a:solidFill>
                <a:latin typeface="+mn-lt"/>
                <a:ea typeface="Geneva" charset="0"/>
                <a:cs typeface="Geneva" charset="0"/>
              </a:defRPr>
            </a:lvl2pPr>
            <a:lvl3pPr marL="771505" indent="-154301" algn="l" rtl="0" eaLnBrk="0" fontAlgn="base" hangingPunct="0">
              <a:spcBef>
                <a:spcPct val="20000"/>
              </a:spcBef>
              <a:spcAft>
                <a:spcPct val="0"/>
              </a:spcAft>
              <a:buChar char="•"/>
              <a:defRPr sz="1080">
                <a:solidFill>
                  <a:srgbClr val="5F5F5F"/>
                </a:solidFill>
                <a:latin typeface="+mn-lt"/>
                <a:ea typeface="Geneva" charset="0"/>
                <a:cs typeface="Geneva" charset="0"/>
              </a:defRPr>
            </a:lvl3pPr>
            <a:lvl4pPr marL="1080108" indent="-154301" algn="l" rtl="0" eaLnBrk="0" fontAlgn="base" hangingPunct="0">
              <a:spcBef>
                <a:spcPct val="20000"/>
              </a:spcBef>
              <a:spcAft>
                <a:spcPct val="0"/>
              </a:spcAft>
              <a:buChar char="–"/>
              <a:defRPr sz="945">
                <a:solidFill>
                  <a:srgbClr val="5F5F5F"/>
                </a:solidFill>
                <a:latin typeface="+mn-lt"/>
                <a:ea typeface="Geneva" charset="0"/>
                <a:cs typeface="Geneva" charset="0"/>
              </a:defRPr>
            </a:lvl4pPr>
            <a:lvl5pPr marL="1388711" indent="-154301" algn="l" rtl="0" eaLnBrk="0" fontAlgn="base" hangingPunct="0">
              <a:spcBef>
                <a:spcPct val="20000"/>
              </a:spcBef>
              <a:spcAft>
                <a:spcPct val="0"/>
              </a:spcAft>
              <a:buChar char="»"/>
              <a:defRPr sz="945">
                <a:solidFill>
                  <a:srgbClr val="5F5F5F"/>
                </a:solidFill>
                <a:latin typeface="+mn-lt"/>
                <a:ea typeface="Geneva" charset="0"/>
                <a:cs typeface="Geneva" charset="0"/>
              </a:defRPr>
            </a:lvl5pPr>
            <a:lvl6pPr marL="1697313" indent="-154301" algn="l" rtl="0" eaLnBrk="1" fontAlgn="base" hangingPunct="1">
              <a:spcBef>
                <a:spcPct val="20000"/>
              </a:spcBef>
              <a:spcAft>
                <a:spcPct val="0"/>
              </a:spcAft>
              <a:buChar char="»"/>
              <a:defRPr sz="945">
                <a:solidFill>
                  <a:srgbClr val="5F5F5F"/>
                </a:solidFill>
                <a:latin typeface="+mn-lt"/>
              </a:defRPr>
            </a:lvl6pPr>
            <a:lvl7pPr marL="2005916" indent="-154301" algn="l" rtl="0" eaLnBrk="1" fontAlgn="base" hangingPunct="1">
              <a:spcBef>
                <a:spcPct val="20000"/>
              </a:spcBef>
              <a:spcAft>
                <a:spcPct val="0"/>
              </a:spcAft>
              <a:buChar char="»"/>
              <a:defRPr sz="945">
                <a:solidFill>
                  <a:srgbClr val="5F5F5F"/>
                </a:solidFill>
                <a:latin typeface="+mn-lt"/>
              </a:defRPr>
            </a:lvl7pPr>
            <a:lvl8pPr marL="2314517" indent="-154301" algn="l" rtl="0" eaLnBrk="1" fontAlgn="base" hangingPunct="1">
              <a:spcBef>
                <a:spcPct val="20000"/>
              </a:spcBef>
              <a:spcAft>
                <a:spcPct val="0"/>
              </a:spcAft>
              <a:buChar char="»"/>
              <a:defRPr sz="945">
                <a:solidFill>
                  <a:srgbClr val="5F5F5F"/>
                </a:solidFill>
                <a:latin typeface="+mn-lt"/>
              </a:defRPr>
            </a:lvl8pPr>
            <a:lvl9pPr marL="2623119" indent="-154301" algn="l" rtl="0" eaLnBrk="1" fontAlgn="base" hangingPunct="1">
              <a:spcBef>
                <a:spcPct val="20000"/>
              </a:spcBef>
              <a:spcAft>
                <a:spcPct val="0"/>
              </a:spcAft>
              <a:buChar char="»"/>
              <a:defRPr sz="945">
                <a:solidFill>
                  <a:srgbClr val="5F5F5F"/>
                </a:solidFill>
                <a:latin typeface="+mn-lt"/>
              </a:defRPr>
            </a:lvl9pPr>
          </a:lstStyle>
          <a:p>
            <a:pPr marL="0" marR="0" lvl="0" indent="0" algn="l" defTabSz="121917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a:rPr>
              <a:t>Responsibly advance </a:t>
            </a:r>
            <a:r>
              <a:rPr kumimoji="0" lang="en-US" sz="2000" b="1" i="1" u="none" strike="noStrike" kern="0" cap="none" spc="0" normalizeH="0" baseline="0" noProof="0" dirty="0">
                <a:ln>
                  <a:noFill/>
                </a:ln>
                <a:solidFill>
                  <a:srgbClr val="C00000"/>
                </a:solidFill>
                <a:effectLst/>
                <a:uLnTx/>
                <a:uFillTx/>
                <a:latin typeface="Arial" panose="020B0604020202020204"/>
              </a:rPr>
              <a:t>translational AI</a:t>
            </a:r>
            <a:r>
              <a:rPr kumimoji="0" lang="en-US" sz="2000" b="1" i="1" u="none" strike="noStrike" kern="0" cap="none" spc="0" normalizeH="0" baseline="0" noProof="0" dirty="0">
                <a:ln>
                  <a:noFill/>
                </a:ln>
                <a:solidFill>
                  <a:srgbClr val="000000"/>
                </a:solidFill>
                <a:effectLst/>
                <a:uLnTx/>
                <a:uFillTx/>
                <a:latin typeface="Arial" panose="020B0604020202020204"/>
              </a:rPr>
              <a:t> </a:t>
            </a:r>
            <a:r>
              <a:rPr kumimoji="0" lang="en-US" sz="2000" b="0" i="0" u="none" strike="noStrike" kern="0" cap="none" spc="0" normalizeH="0" baseline="0" noProof="0" dirty="0">
                <a:ln>
                  <a:noFill/>
                </a:ln>
                <a:solidFill>
                  <a:srgbClr val="000000"/>
                </a:solidFill>
                <a:effectLst/>
                <a:uLnTx/>
                <a:uFillTx/>
                <a:latin typeface="Arial" panose="020B0604020202020204"/>
              </a:rPr>
              <a:t>to achieve societal good</a:t>
            </a:r>
          </a:p>
          <a:p>
            <a:pPr marL="308602" marR="0" lvl="1" indent="0" algn="l" defTabSz="121917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Geneva" charset="0"/>
              </a:rPr>
              <a:t>Catalyze </a:t>
            </a:r>
            <a:r>
              <a:rPr kumimoji="0" lang="en-US" sz="1800" b="1" i="1" u="none" strike="noStrike" kern="1200" cap="none" spc="0" normalizeH="0" baseline="0" noProof="0" dirty="0">
                <a:ln>
                  <a:noFill/>
                </a:ln>
                <a:solidFill>
                  <a:srgbClr val="000000"/>
                </a:solidFill>
                <a:effectLst/>
                <a:uLnTx/>
                <a:uFillTx/>
                <a:latin typeface="Arial" panose="020B0604020202020204"/>
                <a:ea typeface="Geneva" charset="0"/>
              </a:rPr>
              <a:t>transdisciplinary excellence in responsible AI</a:t>
            </a:r>
            <a:r>
              <a:rPr kumimoji="0" lang="en-US" sz="1800" b="0" i="0" u="none" strike="noStrike" kern="1200" cap="none" spc="0" normalizeH="0" baseline="0" noProof="0" dirty="0">
                <a:ln>
                  <a:noFill/>
                </a:ln>
                <a:solidFill>
                  <a:srgbClr val="000000"/>
                </a:solidFill>
                <a:effectLst/>
                <a:uLnTx/>
                <a:uFillTx/>
                <a:latin typeface="Arial" panose="020B0604020202020204"/>
                <a:ea typeface="Geneva" charset="0"/>
              </a:rPr>
              <a:t> to bring together the use-inspired/applied AI research and technological expertise, advanced cyberinfrastructure, and translational workforce</a:t>
            </a:r>
            <a:endParaRPr kumimoji="0" lang="en-US" sz="1800" b="0" i="0" u="none" strike="noStrike" kern="0" cap="none" spc="0" normalizeH="0" baseline="0" noProof="0" dirty="0">
              <a:ln>
                <a:noFill/>
              </a:ln>
              <a:solidFill>
                <a:srgbClr val="000000"/>
              </a:solidFill>
              <a:effectLst/>
              <a:uLnTx/>
              <a:uFillTx/>
              <a:latin typeface="Arial" panose="020B0604020202020204"/>
              <a:ea typeface="ヒラギノ角ゴ Pro W3" charset="0"/>
            </a:endParaRPr>
          </a:p>
          <a:p>
            <a:pPr marL="0" marR="0" lvl="0" indent="0" algn="l" defTabSz="121917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endParaRPr>
          </a:p>
          <a:p>
            <a:pPr marL="0" marR="0" lvl="0" indent="0" algn="l" defTabSz="121917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a:rPr>
              <a:t>Initial research focus on regionally important applications</a:t>
            </a:r>
          </a:p>
          <a:p>
            <a:pPr marL="411480" marR="0" lvl="1" indent="0" algn="l" defTabSz="121917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Geneva" charset="0"/>
              </a:rPr>
              <a:t>1. Environment</a:t>
            </a:r>
          </a:p>
          <a:p>
            <a:pPr marL="411480" marR="0" lvl="1" indent="0" algn="l" defTabSz="121917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Geneva" charset="0"/>
              </a:rPr>
              <a:t>2. Healthcare, societal wellness, and public services </a:t>
            </a:r>
          </a:p>
          <a:p>
            <a:pPr marL="411480" marR="0" lvl="1" indent="0" algn="l" defTabSz="121917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Geneva" charset="0"/>
              </a:rPr>
              <a:t>3. Future of teaching and learning</a:t>
            </a:r>
          </a:p>
        </p:txBody>
      </p:sp>
      <p:pic>
        <p:nvPicPr>
          <p:cNvPr id="5" name="Picture 4" descr="A diagram of a diagram&#10;&#10;Description automatically generated">
            <a:extLst>
              <a:ext uri="{FF2B5EF4-FFF2-40B4-BE49-F238E27FC236}">
                <a16:creationId xmlns:a16="http://schemas.microsoft.com/office/drawing/2014/main" id="{807CB2A7-DD58-6A6F-BD72-4E9EC42A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451" y="2284236"/>
            <a:ext cx="4347605" cy="4201712"/>
          </a:xfrm>
          <a:prstGeom prst="rect">
            <a:avLst/>
          </a:prstGeom>
        </p:spPr>
      </p:pic>
    </p:spTree>
    <p:extLst>
      <p:ext uri="{BB962C8B-B14F-4D97-AF65-F5344CB8AC3E}">
        <p14:creationId xmlns:p14="http://schemas.microsoft.com/office/powerpoint/2010/main" val="17177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770562" y="441789"/>
            <a:ext cx="10765395" cy="595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9" tIns="45283" rIns="90559" bIns="45283"/>
          <a:lstStyle>
            <a:lvl1pPr defTabSz="1006475" eaLnBrk="0">
              <a:defRPr sz="2400">
                <a:solidFill>
                  <a:schemeClr val="bg1"/>
                </a:solidFill>
                <a:latin typeface="Arial" charset="0"/>
                <a:ea typeface="ＭＳ Ｐゴシック" charset="0"/>
                <a:cs typeface="ＭＳ Ｐゴシック" charset="0"/>
              </a:defRPr>
            </a:lvl1pPr>
            <a:lvl2pPr marL="742950" indent="-285750" defTabSz="1006475" eaLnBrk="0">
              <a:defRPr sz="2400">
                <a:solidFill>
                  <a:schemeClr val="bg1"/>
                </a:solidFill>
                <a:latin typeface="Arial" charset="0"/>
                <a:ea typeface="ＭＳ Ｐゴシック" charset="0"/>
              </a:defRPr>
            </a:lvl2pPr>
            <a:lvl3pPr marL="1143000" indent="-228600" defTabSz="1006475" eaLnBrk="0">
              <a:defRPr sz="2400">
                <a:solidFill>
                  <a:schemeClr val="bg1"/>
                </a:solidFill>
                <a:latin typeface="Arial" charset="0"/>
                <a:ea typeface="ＭＳ Ｐゴシック" charset="0"/>
              </a:defRPr>
            </a:lvl3pPr>
            <a:lvl4pPr marL="1600200" indent="-228600" defTabSz="1006475" eaLnBrk="0">
              <a:defRPr sz="2400">
                <a:solidFill>
                  <a:schemeClr val="bg1"/>
                </a:solidFill>
                <a:latin typeface="Arial" charset="0"/>
                <a:ea typeface="ＭＳ Ｐゴシック" charset="0"/>
              </a:defRPr>
            </a:lvl4pPr>
            <a:lvl5pPr marL="2057400" indent="-228600" defTabSz="1006475" eaLnBrk="0">
              <a:defRPr sz="2400">
                <a:solidFill>
                  <a:schemeClr val="bg1"/>
                </a:solidFill>
                <a:latin typeface="Arial" charset="0"/>
                <a:ea typeface="ＭＳ Ｐゴシック"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defTabSz="1006450">
              <a:spcBef>
                <a:spcPct val="20000"/>
              </a:spcBef>
              <a:buClr>
                <a:srgbClr val="808080"/>
              </a:buClr>
              <a:buSzPct val="75000"/>
              <a:defRPr/>
            </a:pPr>
            <a:r>
              <a:rPr lang="en-US" sz="5400" dirty="0">
                <a:solidFill>
                  <a:srgbClr val="000000"/>
                </a:solidFill>
                <a:latin typeface="+mn-lt"/>
              </a:rPr>
              <a:t>Thank you!</a:t>
            </a:r>
            <a:endParaRPr lang="en-US" sz="2000" dirty="0">
              <a:solidFill>
                <a:srgbClr val="000000"/>
              </a:solidFill>
              <a:latin typeface="+mn-lt"/>
            </a:endParaRPr>
          </a:p>
          <a:p>
            <a:pPr defTabSz="1006450">
              <a:spcBef>
                <a:spcPct val="20000"/>
              </a:spcBef>
              <a:buClr>
                <a:srgbClr val="808080"/>
              </a:buClr>
              <a:buSzPct val="75000"/>
              <a:defRPr/>
            </a:pPr>
            <a:endParaRPr lang="en-US" sz="2000" dirty="0">
              <a:solidFill>
                <a:srgbClr val="000000"/>
              </a:solidFill>
              <a:latin typeface="+mn-lt"/>
            </a:endParaRPr>
          </a:p>
          <a:p>
            <a:pPr defTabSz="1006450">
              <a:spcBef>
                <a:spcPct val="20000"/>
              </a:spcBef>
              <a:buClr>
                <a:srgbClr val="808080"/>
              </a:buClr>
              <a:buSzPct val="75000"/>
              <a:defRPr/>
            </a:pPr>
            <a:endParaRPr lang="en-US" sz="2000" dirty="0">
              <a:solidFill>
                <a:srgbClr val="000000"/>
              </a:solidFill>
              <a:latin typeface="+mn-lt"/>
            </a:endParaRPr>
          </a:p>
          <a:p>
            <a:pPr defTabSz="1006450">
              <a:spcBef>
                <a:spcPct val="20000"/>
              </a:spcBef>
              <a:buClr>
                <a:srgbClr val="808080"/>
              </a:buClr>
              <a:buSzPct val="75000"/>
              <a:defRPr/>
            </a:pPr>
            <a:endParaRPr lang="en-US" sz="2000" dirty="0">
              <a:solidFill>
                <a:srgbClr val="000000"/>
              </a:solidFill>
              <a:latin typeface="+mn-lt"/>
            </a:endParaRPr>
          </a:p>
          <a:p>
            <a:pPr defTabSz="1006450">
              <a:spcBef>
                <a:spcPct val="20000"/>
              </a:spcBef>
              <a:buClr>
                <a:srgbClr val="808080"/>
              </a:buClr>
              <a:buSzPct val="75000"/>
              <a:defRPr/>
            </a:pPr>
            <a:endParaRPr lang="en-US" sz="2000" dirty="0">
              <a:solidFill>
                <a:srgbClr val="000000"/>
              </a:solidFill>
              <a:latin typeface="+mn-lt"/>
            </a:endParaRPr>
          </a:p>
          <a:p>
            <a:pPr defTabSz="1006450">
              <a:spcBef>
                <a:spcPct val="20000"/>
              </a:spcBef>
              <a:buClr>
                <a:srgbClr val="808080"/>
              </a:buClr>
              <a:buSzPct val="75000"/>
              <a:defRPr/>
            </a:pPr>
            <a:endParaRPr lang="en-US" sz="2000" dirty="0">
              <a:solidFill>
                <a:srgbClr val="000000"/>
              </a:solidFill>
              <a:latin typeface="+mn-lt"/>
            </a:endParaRPr>
          </a:p>
          <a:p>
            <a:pPr defTabSz="1006450">
              <a:spcBef>
                <a:spcPct val="20000"/>
              </a:spcBef>
              <a:buClr>
                <a:srgbClr val="808080"/>
              </a:buClr>
              <a:buSzPct val="75000"/>
              <a:defRPr/>
            </a:pPr>
            <a:endParaRPr lang="en-US" sz="2000" dirty="0">
              <a:solidFill>
                <a:srgbClr val="000000"/>
              </a:solidFill>
              <a:latin typeface="+mn-lt"/>
            </a:endParaRPr>
          </a:p>
          <a:p>
            <a:pPr defTabSz="1006450">
              <a:spcBef>
                <a:spcPct val="20000"/>
              </a:spcBef>
              <a:buClr>
                <a:srgbClr val="808080"/>
              </a:buClr>
              <a:buSzPct val="75000"/>
              <a:defRPr/>
            </a:pPr>
            <a:endParaRPr lang="en-US" sz="2800" dirty="0">
              <a:solidFill>
                <a:srgbClr val="000000"/>
              </a:solidFill>
              <a:latin typeface="+mn-lt"/>
            </a:endParaRPr>
          </a:p>
          <a:p>
            <a:pPr defTabSz="1006450">
              <a:spcBef>
                <a:spcPct val="20000"/>
              </a:spcBef>
              <a:buClr>
                <a:srgbClr val="808080"/>
              </a:buClr>
              <a:buSzPct val="75000"/>
              <a:defRPr/>
            </a:pPr>
            <a:endParaRPr lang="en-US" dirty="0">
              <a:solidFill>
                <a:srgbClr val="000000"/>
              </a:solidFill>
              <a:latin typeface="+mn-lt"/>
            </a:endParaRPr>
          </a:p>
          <a:p>
            <a:pPr defTabSz="1006450">
              <a:spcBef>
                <a:spcPct val="20000"/>
              </a:spcBef>
              <a:buClr>
                <a:srgbClr val="808080"/>
              </a:buClr>
              <a:buSzPct val="75000"/>
              <a:defRPr/>
            </a:pPr>
            <a:endParaRPr lang="en-US" sz="1800" dirty="0">
              <a:solidFill>
                <a:srgbClr val="000000"/>
              </a:solidFill>
              <a:latin typeface="+mn-lt"/>
            </a:endParaRPr>
          </a:p>
          <a:p>
            <a:pPr defTabSz="1006450">
              <a:spcBef>
                <a:spcPct val="20000"/>
              </a:spcBef>
              <a:buClr>
                <a:srgbClr val="808080"/>
              </a:buClr>
              <a:buSzPct val="75000"/>
              <a:defRPr/>
            </a:pPr>
            <a:r>
              <a:rPr lang="en-US" dirty="0">
                <a:solidFill>
                  <a:srgbClr val="000000"/>
                </a:solidFill>
                <a:latin typeface="+mn-lt"/>
              </a:rPr>
              <a:t>Manish Parashar </a:t>
            </a:r>
          </a:p>
          <a:p>
            <a:pPr defTabSz="1006450">
              <a:spcBef>
                <a:spcPct val="20000"/>
              </a:spcBef>
              <a:buClr>
                <a:srgbClr val="808080"/>
              </a:buClr>
              <a:buSzPct val="75000"/>
              <a:defRPr/>
            </a:pPr>
            <a:r>
              <a:rPr lang="en-US" sz="2000" dirty="0">
                <a:solidFill>
                  <a:srgbClr val="000000"/>
                </a:solidFill>
                <a:latin typeface="+mn-lt"/>
              </a:rPr>
              <a:t>Email: </a:t>
            </a:r>
            <a:r>
              <a:rPr lang="en-US" sz="2000" dirty="0" err="1">
                <a:solidFill>
                  <a:srgbClr val="000000"/>
                </a:solidFill>
                <a:latin typeface="+mn-lt"/>
              </a:rPr>
              <a:t>manish.parashar@utah.edu</a:t>
            </a:r>
            <a:endParaRPr lang="en-US" sz="2000" dirty="0">
              <a:solidFill>
                <a:srgbClr val="000000"/>
              </a:solidFill>
              <a:latin typeface="+mn-lt"/>
            </a:endParaRPr>
          </a:p>
          <a:p>
            <a:pPr defTabSz="1006450">
              <a:spcBef>
                <a:spcPct val="20000"/>
              </a:spcBef>
              <a:buClr>
                <a:srgbClr val="808080"/>
              </a:buClr>
              <a:buSzPct val="75000"/>
              <a:defRPr/>
            </a:pPr>
            <a:r>
              <a:rPr lang="en-US" sz="2000" dirty="0">
                <a:solidFill>
                  <a:srgbClr val="000000"/>
                </a:solidFill>
                <a:latin typeface="+mn-lt"/>
              </a:rPr>
              <a:t>WWW: </a:t>
            </a:r>
            <a:r>
              <a:rPr lang="en-US" sz="2000" dirty="0" err="1">
                <a:solidFill>
                  <a:srgbClr val="000000"/>
                </a:solidFill>
                <a:latin typeface="+mn-lt"/>
              </a:rPr>
              <a:t>manishparashar.org</a:t>
            </a:r>
            <a:r>
              <a:rPr lang="en-US" sz="2000" dirty="0">
                <a:solidFill>
                  <a:srgbClr val="000000"/>
                </a:solidFill>
                <a:latin typeface="+mn-lt"/>
              </a:rPr>
              <a:t> / </a:t>
            </a:r>
            <a:r>
              <a:rPr lang="en-US" sz="2000" dirty="0" err="1">
                <a:solidFill>
                  <a:srgbClr val="000000"/>
                </a:solidFill>
                <a:latin typeface="+mn-lt"/>
              </a:rPr>
              <a:t>sci.utah.edu</a:t>
            </a:r>
            <a:r>
              <a:rPr lang="en-US" sz="2000" dirty="0">
                <a:solidFill>
                  <a:srgbClr val="000000"/>
                </a:solidFill>
                <a:latin typeface="+mn-lt"/>
              </a:rPr>
              <a:t> / </a:t>
            </a:r>
            <a:r>
              <a:rPr lang="en-US" sz="2000" dirty="0" err="1">
                <a:solidFill>
                  <a:srgbClr val="000000"/>
                </a:solidFill>
                <a:latin typeface="+mn-lt"/>
              </a:rPr>
              <a:t>rai.utah.edu</a:t>
            </a:r>
            <a:endParaRPr lang="en-US" sz="2000" dirty="0">
              <a:solidFill>
                <a:srgbClr val="000000"/>
              </a:solidFill>
              <a:latin typeface="+mn-lt"/>
            </a:endParaRPr>
          </a:p>
          <a:p>
            <a:pPr>
              <a:spcBef>
                <a:spcPct val="20000"/>
              </a:spcBef>
              <a:buClr>
                <a:srgbClr val="808080"/>
              </a:buClr>
              <a:buSzPct val="75000"/>
              <a:defRPr/>
            </a:pPr>
            <a:endParaRPr lang="en-US" sz="900" dirty="0">
              <a:solidFill>
                <a:srgbClr val="000000"/>
              </a:solidFill>
              <a:latin typeface="+mn-lt"/>
            </a:endParaRPr>
          </a:p>
          <a:p>
            <a:pPr>
              <a:spcBef>
                <a:spcPct val="20000"/>
              </a:spcBef>
              <a:buClr>
                <a:srgbClr val="808080"/>
              </a:buClr>
              <a:buSzPct val="75000"/>
              <a:defRPr/>
            </a:pPr>
            <a:endParaRPr lang="en-US" sz="900" dirty="0">
              <a:solidFill>
                <a:srgbClr val="000000"/>
              </a:solidFill>
              <a:latin typeface="+mn-lt"/>
            </a:endParaRPr>
          </a:p>
        </p:txBody>
      </p:sp>
      <p:grpSp>
        <p:nvGrpSpPr>
          <p:cNvPr id="7" name="Group 6">
            <a:extLst>
              <a:ext uri="{FF2B5EF4-FFF2-40B4-BE49-F238E27FC236}">
                <a16:creationId xmlns:a16="http://schemas.microsoft.com/office/drawing/2014/main" id="{6F8A1D4E-E75E-A1EA-5C5E-0987DEE359A0}"/>
              </a:ext>
            </a:extLst>
          </p:cNvPr>
          <p:cNvGrpSpPr/>
          <p:nvPr/>
        </p:nvGrpSpPr>
        <p:grpSpPr>
          <a:xfrm>
            <a:off x="1059811" y="2280862"/>
            <a:ext cx="10247616" cy="2465856"/>
            <a:chOff x="591849" y="2267510"/>
            <a:chExt cx="10247616" cy="2465856"/>
          </a:xfrm>
        </p:grpSpPr>
        <p:sp>
          <p:nvSpPr>
            <p:cNvPr id="2" name="Content Placeholder 2">
              <a:extLst>
                <a:ext uri="{FF2B5EF4-FFF2-40B4-BE49-F238E27FC236}">
                  <a16:creationId xmlns:a16="http://schemas.microsoft.com/office/drawing/2014/main" id="{B296DA82-543B-6F00-F661-9999B83883B4}"/>
                </a:ext>
              </a:extLst>
            </p:cNvPr>
            <p:cNvSpPr txBox="1">
              <a:spLocks/>
            </p:cNvSpPr>
            <p:nvPr/>
          </p:nvSpPr>
          <p:spPr>
            <a:xfrm>
              <a:off x="591849" y="2267510"/>
              <a:ext cx="7685200" cy="2194681"/>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fontAlgn="auto">
                <a:lnSpc>
                  <a:spcPct val="120000"/>
                </a:lnSpc>
                <a:spcAft>
                  <a:spcPts val="0"/>
                </a:spcAft>
                <a:buFont typeface="Arial" panose="020B0604020202020204" pitchFamily="34" charset="0"/>
                <a:buNone/>
              </a:pPr>
              <a:r>
                <a:rPr lang="en-US" sz="2800" dirty="0">
                  <a:latin typeface="Arial Black" panose="020B0604020202020204" pitchFamily="34" charset="0"/>
                  <a:cs typeface="Arial Black" panose="020B0604020202020204" pitchFamily="34" charset="0"/>
                </a:rPr>
                <a:t>One-U RAI Opportunities</a:t>
              </a:r>
            </a:p>
            <a:p>
              <a:pPr lvl="1" fontAlgn="auto">
                <a:lnSpc>
                  <a:spcPct val="120000"/>
                </a:lnSpc>
                <a:spcAft>
                  <a:spcPts val="0"/>
                </a:spcAft>
              </a:pPr>
              <a:r>
                <a:rPr lang="en-US" b="1" dirty="0"/>
                <a:t>Distinguished Visitors Program: </a:t>
              </a:r>
              <a:r>
                <a:rPr lang="en-US" dirty="0"/>
                <a:t>Supports visits from a few days to a full year for faculty, up to two years for postdoctoral fellows.</a:t>
              </a:r>
            </a:p>
            <a:p>
              <a:pPr lvl="1" fontAlgn="auto">
                <a:lnSpc>
                  <a:spcPct val="120000"/>
                </a:lnSpc>
                <a:spcAft>
                  <a:spcPts val="0"/>
                </a:spcAft>
              </a:pPr>
              <a:r>
                <a:rPr lang="en-US" b="1" dirty="0"/>
                <a:t>Postdoctoral Fellows Program: </a:t>
              </a:r>
              <a:r>
                <a:rPr lang="en-US" dirty="0"/>
                <a:t>Supports postdocs in areas related to responsible AI for up to 2 years.</a:t>
              </a:r>
            </a:p>
          </p:txBody>
        </p:sp>
        <p:pic>
          <p:nvPicPr>
            <p:cNvPr id="3" name="Picture 2">
              <a:extLst>
                <a:ext uri="{FF2B5EF4-FFF2-40B4-BE49-F238E27FC236}">
                  <a16:creationId xmlns:a16="http://schemas.microsoft.com/office/drawing/2014/main" id="{9ADB7FD7-02C0-598F-A04A-3328FDDB55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73609" y="2267510"/>
              <a:ext cx="2465856" cy="2465856"/>
            </a:xfrm>
            <a:prstGeom prst="rect">
              <a:avLst/>
            </a:prstGeom>
          </p:spPr>
        </p:pic>
      </p:grpSp>
      <p:pic>
        <p:nvPicPr>
          <p:cNvPr id="4" name="Picture 2" descr="sci 30 multi">
            <a:extLst>
              <a:ext uri="{FF2B5EF4-FFF2-40B4-BE49-F238E27FC236}">
                <a16:creationId xmlns:a16="http://schemas.microsoft.com/office/drawing/2014/main" id="{BF44E7D4-96C2-9B25-A2CB-3F7D4C1DE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8219" y="95250"/>
            <a:ext cx="1833563" cy="1833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FC63F04-7886-C07A-5E0A-B6A8C4058408}"/>
              </a:ext>
            </a:extLst>
          </p:cNvPr>
          <p:cNvPicPr>
            <a:picLocks noChangeAspect="1"/>
          </p:cNvPicPr>
          <p:nvPr/>
        </p:nvPicPr>
        <p:blipFill rotWithShape="1">
          <a:blip r:embed="rId5">
            <a:extLst>
              <a:ext uri="{28A0092B-C50C-407E-A947-70E740481C1C}">
                <a14:useLocalDpi xmlns:a14="http://schemas.microsoft.com/office/drawing/2010/main" val="0"/>
              </a:ext>
            </a:extLst>
          </a:blip>
          <a:srcRect l="27716" t="59297" r="28303" b="6299"/>
          <a:stretch/>
        </p:blipFill>
        <p:spPr>
          <a:xfrm>
            <a:off x="8134659" y="132350"/>
            <a:ext cx="1742111" cy="1763569"/>
          </a:xfrm>
          <a:prstGeom prst="ellipse">
            <a:avLst/>
          </a:prstGeom>
        </p:spPr>
      </p:pic>
    </p:spTree>
    <p:extLst>
      <p:ext uri="{BB962C8B-B14F-4D97-AF65-F5344CB8AC3E}">
        <p14:creationId xmlns:p14="http://schemas.microsoft.com/office/powerpoint/2010/main" val="7131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92467"/>
            <a:ext cx="6461757" cy="1510300"/>
          </a:xfrm>
        </p:spPr>
        <p:txBody>
          <a:bodyPr>
            <a:noAutofit/>
          </a:bodyPr>
          <a:lstStyle/>
          <a:p>
            <a:pPr algn="ctr"/>
            <a:r>
              <a:rPr lang="en-US" sz="5400" b="1" dirty="0"/>
              <a:t>The Computing Continuum</a:t>
            </a:r>
          </a:p>
        </p:txBody>
      </p:sp>
      <p:sp>
        <p:nvSpPr>
          <p:cNvPr id="5" name="TextBox 4"/>
          <p:cNvSpPr txBox="1"/>
          <p:nvPr/>
        </p:nvSpPr>
        <p:spPr>
          <a:xfrm>
            <a:off x="946943" y="872304"/>
            <a:ext cx="4772576" cy="6247736"/>
          </a:xfrm>
          <a:prstGeom prst="rect">
            <a:avLst/>
          </a:prstGeom>
          <a:noFill/>
        </p:spPr>
        <p:txBody>
          <a:bodyPr wrap="square" rtlCol="0">
            <a:spAutoFit/>
          </a:bodyPr>
          <a:lstStyle/>
          <a:p>
            <a:pPr defTabSz="914377"/>
            <a:r>
              <a:rPr lang="en-US" sz="39999" dirty="0">
                <a:solidFill>
                  <a:srgbClr val="BBE0E3">
                    <a:lumMod val="90000"/>
                  </a:srgbClr>
                </a:solidFill>
                <a:latin typeface="Arial Black" panose="020B0A04020102020204" pitchFamily="34" charset="0"/>
              </a:rPr>
              <a:t>&amp;</a:t>
            </a:r>
          </a:p>
        </p:txBody>
      </p:sp>
      <p:sp>
        <p:nvSpPr>
          <p:cNvPr id="6" name="Content Placeholder 2">
            <a:extLst>
              <a:ext uri="{FF2B5EF4-FFF2-40B4-BE49-F238E27FC236}">
                <a16:creationId xmlns:a16="http://schemas.microsoft.com/office/drawing/2014/main" id="{EC260E16-3922-DCCB-6AEA-AF2E9BAB5FB8}"/>
              </a:ext>
            </a:extLst>
          </p:cNvPr>
          <p:cNvSpPr>
            <a:spLocks noGrp="1"/>
          </p:cNvSpPr>
          <p:nvPr>
            <p:ph idx="1"/>
          </p:nvPr>
        </p:nvSpPr>
        <p:spPr>
          <a:xfrm>
            <a:off x="533987" y="2177965"/>
            <a:ext cx="5588000" cy="3340235"/>
          </a:xfrm>
        </p:spPr>
        <p:txBody>
          <a:bodyPr/>
          <a:lstStyle/>
          <a:p>
            <a:pPr marL="0" indent="0" algn="ctr">
              <a:buNone/>
            </a:pPr>
            <a:r>
              <a:rPr lang="en-US" sz="6000" dirty="0">
                <a:ln w="0"/>
                <a:effectLst>
                  <a:outerShdw blurRad="38100" dist="19050" dir="2700000" algn="tl" rotWithShape="0">
                    <a:schemeClr val="dk1">
                      <a:alpha val="40000"/>
                    </a:schemeClr>
                  </a:outerShdw>
                </a:effectLst>
                <a:latin typeface="Arial Black" panose="020B0A04020102020204" pitchFamily="34" charset="0"/>
              </a:rPr>
              <a:t>Everywhere </a:t>
            </a:r>
          </a:p>
          <a:p>
            <a:pPr marL="0" indent="0" algn="ctr">
              <a:buNone/>
            </a:pPr>
            <a:r>
              <a:rPr lang="en-US" sz="6000" dirty="0">
                <a:ln w="0"/>
                <a:effectLst>
                  <a:outerShdw blurRad="38100" dist="19050" dir="2700000" algn="tl" rotWithShape="0">
                    <a:schemeClr val="dk1">
                      <a:alpha val="40000"/>
                    </a:schemeClr>
                  </a:outerShdw>
                </a:effectLst>
                <a:latin typeface="Arial Black" panose="020B0A04020102020204" pitchFamily="34" charset="0"/>
              </a:rPr>
              <a:t> </a:t>
            </a:r>
          </a:p>
          <a:p>
            <a:pPr marL="0" indent="0" algn="ctr">
              <a:buNone/>
            </a:pPr>
            <a:r>
              <a:rPr lang="en-US" sz="6000" dirty="0">
                <a:ln w="0"/>
                <a:effectLst>
                  <a:outerShdw blurRad="38100" dist="19050" dir="2700000" algn="tl" rotWithShape="0">
                    <a:schemeClr val="dk1">
                      <a:alpha val="40000"/>
                    </a:schemeClr>
                  </a:outerShdw>
                </a:effectLst>
                <a:latin typeface="Arial Black" panose="020B0A04020102020204" pitchFamily="34" charset="0"/>
              </a:rPr>
              <a:t>Nowhere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900" b="12273"/>
          <a:stretch/>
        </p:blipFill>
        <p:spPr>
          <a:xfrm>
            <a:off x="6461757" y="-6675"/>
            <a:ext cx="5730244" cy="6864675"/>
          </a:xfrm>
          <a:prstGeom prst="rect">
            <a:avLst/>
          </a:prstGeom>
        </p:spPr>
      </p:pic>
      <p:sp>
        <p:nvSpPr>
          <p:cNvPr id="2" name="TextBox 1">
            <a:extLst>
              <a:ext uri="{FF2B5EF4-FFF2-40B4-BE49-F238E27FC236}">
                <a16:creationId xmlns:a16="http://schemas.microsoft.com/office/drawing/2014/main" id="{AC895132-897A-731D-CEC9-245E2BF4E6E7}"/>
              </a:ext>
            </a:extLst>
          </p:cNvPr>
          <p:cNvSpPr txBox="1"/>
          <p:nvPr/>
        </p:nvSpPr>
        <p:spPr>
          <a:xfrm>
            <a:off x="6477523" y="5934670"/>
            <a:ext cx="5730244" cy="923330"/>
          </a:xfrm>
          <a:prstGeom prst="rect">
            <a:avLst/>
          </a:prstGeom>
          <a:noFill/>
        </p:spPr>
        <p:txBody>
          <a:bodyPr wrap="square" rtlCol="0">
            <a:spAutoFit/>
          </a:bodyPr>
          <a:lstStyle/>
          <a:p>
            <a:r>
              <a:rPr lang="en-US" dirty="0">
                <a:solidFill>
                  <a:schemeClr val="bg1"/>
                </a:solidFill>
              </a:rPr>
              <a:t>Everywhere &amp; Nowhere: Envisioning a Computing Continuum for Science, M Parashar - </a:t>
            </a:r>
            <a:r>
              <a:rPr lang="en-US" dirty="0" err="1">
                <a:solidFill>
                  <a:schemeClr val="bg1"/>
                </a:solidFill>
              </a:rPr>
              <a:t>arXiv</a:t>
            </a:r>
            <a:r>
              <a:rPr lang="en-US" dirty="0">
                <a:solidFill>
                  <a:schemeClr val="bg1"/>
                </a:solidFill>
              </a:rPr>
              <a:t> preprint arXiv:2406.04480, 2024</a:t>
            </a:r>
          </a:p>
        </p:txBody>
      </p:sp>
    </p:spTree>
    <p:extLst>
      <p:ext uri="{BB962C8B-B14F-4D97-AF65-F5344CB8AC3E}">
        <p14:creationId xmlns:p14="http://schemas.microsoft.com/office/powerpoint/2010/main" val="11936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par>
                          <p:cTn id="9" fill="hold">
                            <p:stCondLst>
                              <p:cond delay="250"/>
                            </p:stCondLst>
                            <p:childTnLst>
                              <p:par>
                                <p:cTn id="10" presetID="1" presetClass="entr" presetSubtype="0" fill="hold" grpId="0" nodeType="afterEffect">
                                  <p:stCondLst>
                                    <p:cond delay="250"/>
                                  </p:stCondLst>
                                  <p:childTnLst>
                                    <p:set>
                                      <p:cBhvr>
                                        <p:cTn id="11" dur="1" fill="hold">
                                          <p:stCondLst>
                                            <p:cond delay="0"/>
                                          </p:stCondLst>
                                        </p:cTn>
                                        <p:tgtEl>
                                          <p:spTgt spid="6">
                                            <p:txEl>
                                              <p:pRg st="2" end="2"/>
                                            </p:txEl>
                                          </p:spTgt>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750"/>
                            </p:stCondLst>
                            <p:childTnLst>
                              <p:par>
                                <p:cTn id="16" presetID="1"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3E3397DF-AB30-9E40-60B5-7EE17418F275}"/>
              </a:ext>
            </a:extLst>
          </p:cNvPr>
          <p:cNvGrpSpPr/>
          <p:nvPr/>
        </p:nvGrpSpPr>
        <p:grpSpPr>
          <a:xfrm>
            <a:off x="6915400" y="395513"/>
            <a:ext cx="5851915" cy="4971433"/>
            <a:chOff x="5257800" y="590550"/>
            <a:chExt cx="4388936" cy="3728575"/>
          </a:xfrm>
        </p:grpSpPr>
        <p:sp>
          <p:nvSpPr>
            <p:cNvPr id="2" name="TextBox 1">
              <a:extLst>
                <a:ext uri="{FF2B5EF4-FFF2-40B4-BE49-F238E27FC236}">
                  <a16:creationId xmlns:a16="http://schemas.microsoft.com/office/drawing/2014/main" id="{273BA5EE-51CA-33CD-D026-BA8D485FB075}"/>
                </a:ext>
              </a:extLst>
            </p:cNvPr>
            <p:cNvSpPr txBox="1"/>
            <p:nvPr/>
          </p:nvSpPr>
          <p:spPr>
            <a:xfrm>
              <a:off x="5875304" y="3441962"/>
              <a:ext cx="3153929" cy="877163"/>
            </a:xfrm>
            <a:prstGeom prst="rect">
              <a:avLst/>
            </a:prstGeom>
            <a:noFill/>
          </p:spPr>
          <p:txBody>
            <a:bodyPr wrap="square" rtlCol="0">
              <a:spAutoFit/>
            </a:bodyPr>
            <a:lstStyle/>
            <a:p>
              <a:pPr algn="just"/>
              <a:r>
                <a:rPr lang="en-US" sz="1400" dirty="0"/>
                <a:t>Daniel </a:t>
              </a:r>
              <a:r>
                <a:rPr lang="en-US" sz="1400" dirty="0" err="1"/>
                <a:t>Balouek-Thomert</a:t>
              </a:r>
              <a:r>
                <a:rPr lang="en-US" sz="1400" dirty="0"/>
                <a:t>, Ivan </a:t>
              </a:r>
              <a:r>
                <a:rPr lang="en-US" sz="1400" dirty="0" err="1"/>
                <a:t>Rodero</a:t>
              </a:r>
              <a:r>
                <a:rPr lang="en-US" sz="1400" dirty="0"/>
                <a:t>, and Manish Parashar. 2020. Harnessing the Computing Continuum for Urgent Science. SIGMETRICS Perform. Eval. Rev. 48, 2 (September 2020), 41–46. https://</a:t>
              </a:r>
              <a:r>
                <a:rPr lang="en-US" sz="1400" dirty="0" err="1"/>
                <a:t>doi.org</a:t>
              </a:r>
              <a:r>
                <a:rPr lang="en-US" sz="1400" dirty="0"/>
                <a:t>/10.1145/3439602.3439618</a:t>
              </a:r>
            </a:p>
          </p:txBody>
        </p:sp>
        <p:pic>
          <p:nvPicPr>
            <p:cNvPr id="3" name="Picture 2">
              <a:extLst>
                <a:ext uri="{FF2B5EF4-FFF2-40B4-BE49-F238E27FC236}">
                  <a16:creationId xmlns:a16="http://schemas.microsoft.com/office/drawing/2014/main" id="{97A1DF0D-3C5D-028D-FED7-8941575513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7800" y="590550"/>
              <a:ext cx="4388936" cy="2771960"/>
            </a:xfrm>
            <a:prstGeom prst="rect">
              <a:avLst/>
            </a:prstGeom>
          </p:spPr>
        </p:pic>
      </p:grpSp>
      <p:pic>
        <p:nvPicPr>
          <p:cNvPr id="49" name="Picture 48" descr="A diagram of data processing&#10;&#10;Description automatically generated">
            <a:extLst>
              <a:ext uri="{FF2B5EF4-FFF2-40B4-BE49-F238E27FC236}">
                <a16:creationId xmlns:a16="http://schemas.microsoft.com/office/drawing/2014/main" id="{39B049D0-9BA0-3615-FDAD-1859A5805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54" y="916157"/>
            <a:ext cx="6556047" cy="5168604"/>
          </a:xfrm>
          <a:prstGeom prst="rect">
            <a:avLst/>
          </a:prstGeom>
        </p:spPr>
      </p:pic>
      <p:sp>
        <p:nvSpPr>
          <p:cNvPr id="4" name="Title 3">
            <a:extLst>
              <a:ext uri="{FF2B5EF4-FFF2-40B4-BE49-F238E27FC236}">
                <a16:creationId xmlns:a16="http://schemas.microsoft.com/office/drawing/2014/main" id="{3BC8AD04-EEA4-AEA3-2E96-0A5748E9DDF8}"/>
              </a:ext>
            </a:extLst>
          </p:cNvPr>
          <p:cNvSpPr>
            <a:spLocks noGrp="1"/>
          </p:cNvSpPr>
          <p:nvPr>
            <p:ph type="title"/>
          </p:nvPr>
        </p:nvSpPr>
        <p:spPr>
          <a:xfrm>
            <a:off x="700644" y="103866"/>
            <a:ext cx="11186556" cy="1325563"/>
          </a:xfrm>
        </p:spPr>
        <p:txBody>
          <a:bodyPr>
            <a:normAutofit fontScale="90000"/>
          </a:bodyPr>
          <a:lstStyle/>
          <a:p>
            <a:r>
              <a:rPr lang="en-US" kern="0" dirty="0">
                <a:solidFill>
                  <a:srgbClr val="000000"/>
                </a:solidFill>
                <a:latin typeface="Arial"/>
              </a:rPr>
              <a:t>Envisioning a Computing Continuum for Science</a:t>
            </a:r>
            <a:br>
              <a:rPr lang="en-US" kern="0" dirty="0">
                <a:solidFill>
                  <a:srgbClr val="000000"/>
                </a:solidFill>
                <a:latin typeface="Arial"/>
              </a:rPr>
            </a:br>
            <a:endParaRPr lang="en-US" dirty="0"/>
          </a:p>
        </p:txBody>
      </p:sp>
    </p:spTree>
    <p:extLst>
      <p:ext uri="{BB962C8B-B14F-4D97-AF65-F5344CB8AC3E}">
        <p14:creationId xmlns:p14="http://schemas.microsoft.com/office/powerpoint/2010/main" val="7434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199" y="200741"/>
            <a:ext cx="11144003" cy="1325563"/>
          </a:xfrm>
        </p:spPr>
        <p:txBody>
          <a:bodyPr>
            <a:normAutofit fontScale="90000"/>
          </a:bodyPr>
          <a:lstStyle/>
          <a:p>
            <a:pPr>
              <a:lnSpc>
                <a:spcPct val="100000"/>
              </a:lnSpc>
            </a:pPr>
            <a:r>
              <a:rPr lang="en-US" dirty="0"/>
              <a:t>End-to-End Experiment/Instrument Management</a:t>
            </a:r>
          </a:p>
        </p:txBody>
      </p:sp>
      <p:sp>
        <p:nvSpPr>
          <p:cNvPr id="16" name="Content Placeholder 15">
            <a:extLst>
              <a:ext uri="{FF2B5EF4-FFF2-40B4-BE49-F238E27FC236}">
                <a16:creationId xmlns:a16="http://schemas.microsoft.com/office/drawing/2014/main" id="{46DF319B-CFB5-5A46-8BE4-A595C8AA1C23}"/>
              </a:ext>
            </a:extLst>
          </p:cNvPr>
          <p:cNvSpPr>
            <a:spLocks noGrp="1"/>
          </p:cNvSpPr>
          <p:nvPr>
            <p:ph sz="half" idx="4294967295"/>
          </p:nvPr>
        </p:nvSpPr>
        <p:spPr>
          <a:xfrm>
            <a:off x="760008" y="1679917"/>
            <a:ext cx="4678888" cy="4389438"/>
          </a:xfrm>
        </p:spPr>
        <p:txBody>
          <a:bodyPr>
            <a:normAutofit/>
          </a:bodyPr>
          <a:lstStyle/>
          <a:p>
            <a:pPr marL="0" indent="0">
              <a:lnSpc>
                <a:spcPct val="120000"/>
              </a:lnSpc>
              <a:buNone/>
            </a:pPr>
            <a:r>
              <a:rPr lang="en-US" sz="2600" dirty="0"/>
              <a:t>End-to-end Workflows</a:t>
            </a:r>
          </a:p>
          <a:p>
            <a:pPr>
              <a:lnSpc>
                <a:spcPct val="120000"/>
              </a:lnSpc>
            </a:pPr>
            <a:r>
              <a:rPr lang="en-US" sz="2000" dirty="0"/>
              <a:t>High-fidelity instruments, experiments </a:t>
            </a:r>
          </a:p>
          <a:p>
            <a:pPr>
              <a:lnSpc>
                <a:spcPct val="120000"/>
              </a:lnSpc>
            </a:pPr>
            <a:r>
              <a:rPr lang="en-US" sz="2000" dirty="0"/>
              <a:t>Complex coupled simulation workflows composed of coupled simulations and services</a:t>
            </a:r>
          </a:p>
          <a:p>
            <a:pPr>
              <a:lnSpc>
                <a:spcPct val="120000"/>
              </a:lnSpc>
            </a:pPr>
            <a:r>
              <a:rPr lang="en-US" sz="2000" dirty="0"/>
              <a:t>Online data analysis, visualization</a:t>
            </a:r>
          </a:p>
          <a:p>
            <a:pPr>
              <a:lnSpc>
                <a:spcPct val="120000"/>
              </a:lnSpc>
            </a:pPr>
            <a:r>
              <a:rPr lang="en-US" sz="2000" dirty="0"/>
              <a:t>Tight coupling between experiments/observations, simulations and analytics </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1469" y="1703669"/>
            <a:ext cx="6675047" cy="4565459"/>
          </a:xfrm>
          <a:prstGeom prst="rect">
            <a:avLst/>
          </a:prstGeom>
        </p:spPr>
      </p:pic>
    </p:spTree>
    <p:extLst>
      <p:ext uri="{BB962C8B-B14F-4D97-AF65-F5344CB8AC3E}">
        <p14:creationId xmlns:p14="http://schemas.microsoft.com/office/powerpoint/2010/main" val="346196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3D82-C66E-3EA4-71E8-22AF3353E2F2}"/>
              </a:ext>
            </a:extLst>
          </p:cNvPr>
          <p:cNvSpPr>
            <a:spLocks noGrp="1"/>
          </p:cNvSpPr>
          <p:nvPr>
            <p:ph type="title"/>
          </p:nvPr>
        </p:nvSpPr>
        <p:spPr>
          <a:xfrm>
            <a:off x="621475" y="172525"/>
            <a:ext cx="10972800" cy="1005829"/>
          </a:xfrm>
        </p:spPr>
        <p:txBody>
          <a:bodyPr/>
          <a:lstStyle/>
          <a:p>
            <a:r>
              <a:rPr lang="en-US" dirty="0"/>
              <a:t>Digital Twins of Complex Systems </a:t>
            </a:r>
          </a:p>
        </p:txBody>
      </p:sp>
      <p:sp>
        <p:nvSpPr>
          <p:cNvPr id="3" name="Content Placeholder 2">
            <a:extLst>
              <a:ext uri="{FF2B5EF4-FFF2-40B4-BE49-F238E27FC236}">
                <a16:creationId xmlns:a16="http://schemas.microsoft.com/office/drawing/2014/main" id="{AFD9CC4E-64AF-9BBA-DF1E-667B7ABEE3CF}"/>
              </a:ext>
            </a:extLst>
          </p:cNvPr>
          <p:cNvSpPr>
            <a:spLocks noGrp="1"/>
          </p:cNvSpPr>
          <p:nvPr>
            <p:ph idx="1"/>
          </p:nvPr>
        </p:nvSpPr>
        <p:spPr>
          <a:xfrm>
            <a:off x="519875" y="1086926"/>
            <a:ext cx="7333037" cy="3741057"/>
          </a:xfrm>
        </p:spPr>
        <p:txBody>
          <a:bodyPr/>
          <a:lstStyle/>
          <a:p>
            <a:r>
              <a:rPr lang="en-US" sz="1867" i="1" dirty="0"/>
              <a:t>A digital representation of an intended or actual real-world physical product, system, or process that serves as the effectively indistinguishable digital counterpart of it for practical purposes, such as simulation, integration, testing, monitoring, and maintenance --Wikipedia</a:t>
            </a:r>
          </a:p>
          <a:p>
            <a:r>
              <a:rPr lang="en-US" sz="1867" dirty="0"/>
              <a:t>NASEM: Foundational Research Gaps and Future Directions for Digital Twins -- </a:t>
            </a:r>
            <a:r>
              <a:rPr lang="en-US" sz="1867" dirty="0">
                <a:hlinkClick r:id="rId3"/>
              </a:rPr>
              <a:t>https://www.nationalacademies.org/our-work/foun_dational-research-gaps-and-future-directions-for-digital-twins</a:t>
            </a:r>
            <a:r>
              <a:rPr lang="en-US" sz="1867" dirty="0"/>
              <a:t> </a:t>
            </a:r>
            <a:r>
              <a:rPr lang="en-US" sz="1867" b="1" dirty="0"/>
              <a:t>(Report released:12/2023)</a:t>
            </a:r>
          </a:p>
        </p:txBody>
      </p:sp>
      <p:pic>
        <p:nvPicPr>
          <p:cNvPr id="11" name="Picture 10">
            <a:extLst>
              <a:ext uri="{FF2B5EF4-FFF2-40B4-BE49-F238E27FC236}">
                <a16:creationId xmlns:a16="http://schemas.microsoft.com/office/drawing/2014/main" id="{72C0587A-4D89-C1D2-5A99-9C9BB8FAD419}"/>
              </a:ext>
            </a:extLst>
          </p:cNvPr>
          <p:cNvPicPr>
            <a:picLocks noChangeAspect="1"/>
          </p:cNvPicPr>
          <p:nvPr/>
        </p:nvPicPr>
        <p:blipFill rotWithShape="1">
          <a:blip r:embed="rId4">
            <a:clrChange>
              <a:clrFrom>
                <a:srgbClr val="FFFFFF"/>
              </a:clrFrom>
              <a:clrTo>
                <a:srgbClr val="FFFFFF">
                  <a:alpha val="0"/>
                </a:srgbClr>
              </a:clrTo>
            </a:clrChange>
          </a:blip>
          <a:srcRect t="-2" r="229" b="21936"/>
          <a:stretch/>
        </p:blipFill>
        <p:spPr>
          <a:xfrm>
            <a:off x="493520" y="4321546"/>
            <a:ext cx="6223956" cy="2251779"/>
          </a:xfrm>
          <a:prstGeom prst="rect">
            <a:avLst/>
          </a:prstGeom>
        </p:spPr>
      </p:pic>
      <p:sp>
        <p:nvSpPr>
          <p:cNvPr id="14" name="TextBox 13">
            <a:extLst>
              <a:ext uri="{FF2B5EF4-FFF2-40B4-BE49-F238E27FC236}">
                <a16:creationId xmlns:a16="http://schemas.microsoft.com/office/drawing/2014/main" id="{1CE0EF36-4976-EB46-B708-89BC443AC4CA}"/>
              </a:ext>
            </a:extLst>
          </p:cNvPr>
          <p:cNvSpPr txBox="1"/>
          <p:nvPr/>
        </p:nvSpPr>
        <p:spPr>
          <a:xfrm>
            <a:off x="7317342" y="3304722"/>
            <a:ext cx="4538133" cy="584775"/>
          </a:xfrm>
          <a:prstGeom prst="rect">
            <a:avLst/>
          </a:prstGeom>
          <a:noFill/>
        </p:spPr>
        <p:txBody>
          <a:bodyPr wrap="square" rtlCol="0">
            <a:spAutoFit/>
          </a:bodyPr>
          <a:lstStyle/>
          <a:p>
            <a:pPr algn="ctr"/>
            <a:r>
              <a:rPr lang="en-US" sz="1600" b="1" dirty="0"/>
              <a:t>Digital Twins of the Human Immune System (</a:t>
            </a:r>
            <a:r>
              <a:rPr lang="en-US" sz="1600" b="1" dirty="0" err="1">
                <a:solidFill>
                  <a:srgbClr val="222222"/>
                </a:solidFill>
              </a:rPr>
              <a:t>doi.org</a:t>
            </a:r>
            <a:r>
              <a:rPr lang="en-US" sz="1600" b="1" dirty="0">
                <a:solidFill>
                  <a:srgbClr val="222222"/>
                </a:solidFill>
              </a:rPr>
              <a:t>/10.1038/s41746-022-00610-z</a:t>
            </a:r>
            <a:r>
              <a:rPr lang="en-US" sz="1600" b="1" dirty="0"/>
              <a:t>)</a:t>
            </a:r>
          </a:p>
        </p:txBody>
      </p:sp>
      <p:pic>
        <p:nvPicPr>
          <p:cNvPr id="3074" name="Picture 2" descr="Asi 05 00065 g001">
            <a:extLst>
              <a:ext uri="{FF2B5EF4-FFF2-40B4-BE49-F238E27FC236}">
                <a16:creationId xmlns:a16="http://schemas.microsoft.com/office/drawing/2014/main" id="{D9FA9CFA-36AA-8167-EA88-0B423EDC95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6676" y="70925"/>
            <a:ext cx="3813463" cy="26743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1ED87DC-E35C-1AFE-291F-0381F743E0CE}"/>
              </a:ext>
            </a:extLst>
          </p:cNvPr>
          <p:cNvSpPr txBox="1"/>
          <p:nvPr/>
        </p:nvSpPr>
        <p:spPr>
          <a:xfrm>
            <a:off x="8569256" y="2749593"/>
            <a:ext cx="2921762" cy="338554"/>
          </a:xfrm>
          <a:prstGeom prst="rect">
            <a:avLst/>
          </a:prstGeom>
          <a:noFill/>
        </p:spPr>
        <p:txBody>
          <a:bodyPr wrap="none" rtlCol="0">
            <a:spAutoFit/>
          </a:bodyPr>
          <a:lstStyle/>
          <a:p>
            <a:r>
              <a:rPr lang="en-US" sz="1600" b="1" dirty="0" err="1">
                <a:solidFill>
                  <a:srgbClr val="222222"/>
                </a:solidFill>
              </a:rPr>
              <a:t>doi.org</a:t>
            </a:r>
            <a:r>
              <a:rPr lang="en-US" sz="1600" b="1" dirty="0">
                <a:solidFill>
                  <a:srgbClr val="222222"/>
                </a:solidFill>
              </a:rPr>
              <a:t>/10.3390/asi5040065</a:t>
            </a:r>
            <a:endParaRPr lang="en-US" sz="1600" b="1" dirty="0"/>
          </a:p>
        </p:txBody>
      </p:sp>
      <p:pic>
        <p:nvPicPr>
          <p:cNvPr id="5" name="Picture 4">
            <a:extLst>
              <a:ext uri="{FF2B5EF4-FFF2-40B4-BE49-F238E27FC236}">
                <a16:creationId xmlns:a16="http://schemas.microsoft.com/office/drawing/2014/main" id="{B4A3D978-D9BD-8AB6-DD13-AF294A384156}"/>
              </a:ext>
            </a:extLst>
          </p:cNvPr>
          <p:cNvPicPr>
            <a:picLocks noChangeAspect="1"/>
          </p:cNvPicPr>
          <p:nvPr/>
        </p:nvPicPr>
        <p:blipFill>
          <a:blip r:embed="rId6"/>
          <a:stretch>
            <a:fillRect/>
          </a:stretch>
        </p:blipFill>
        <p:spPr>
          <a:xfrm>
            <a:off x="12598400" y="2702989"/>
            <a:ext cx="4538133" cy="2049787"/>
          </a:xfrm>
          <a:prstGeom prst="rect">
            <a:avLst/>
          </a:prstGeom>
        </p:spPr>
      </p:pic>
      <p:pic>
        <p:nvPicPr>
          <p:cNvPr id="1026" name="Picture 2" descr="Fig. 1">
            <a:extLst>
              <a:ext uri="{FF2B5EF4-FFF2-40B4-BE49-F238E27FC236}">
                <a16:creationId xmlns:a16="http://schemas.microsoft.com/office/drawing/2014/main" id="{3F375A20-E91A-D8A0-7383-9077AC757155}"/>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7141" y="3986080"/>
            <a:ext cx="5055135" cy="25872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980522-8ED5-9C89-F857-3DAACD704AA1}"/>
              </a:ext>
            </a:extLst>
          </p:cNvPr>
          <p:cNvSpPr txBox="1"/>
          <p:nvPr/>
        </p:nvSpPr>
        <p:spPr>
          <a:xfrm>
            <a:off x="1245449" y="3950930"/>
            <a:ext cx="4781052" cy="338554"/>
          </a:xfrm>
          <a:prstGeom prst="rect">
            <a:avLst/>
          </a:prstGeom>
          <a:noFill/>
        </p:spPr>
        <p:txBody>
          <a:bodyPr wrap="square" rtlCol="0">
            <a:spAutoFit/>
          </a:bodyPr>
          <a:lstStyle/>
          <a:p>
            <a:pPr algn="ctr"/>
            <a:r>
              <a:rPr lang="en-US" sz="1600" b="1" dirty="0"/>
              <a:t>Digital Twins for Earth Systems (US NOAA)</a:t>
            </a:r>
          </a:p>
        </p:txBody>
      </p:sp>
    </p:spTree>
    <p:extLst>
      <p:ext uri="{BB962C8B-B14F-4D97-AF65-F5344CB8AC3E}">
        <p14:creationId xmlns:p14="http://schemas.microsoft.com/office/powerpoint/2010/main" val="235602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F511-AC2A-E3CF-170D-C44A3C4E7367}"/>
              </a:ext>
            </a:extLst>
          </p:cNvPr>
          <p:cNvSpPr>
            <a:spLocks noGrp="1"/>
          </p:cNvSpPr>
          <p:nvPr>
            <p:ph type="title"/>
          </p:nvPr>
        </p:nvSpPr>
        <p:spPr>
          <a:xfrm>
            <a:off x="838200" y="365125"/>
            <a:ext cx="10515600" cy="1325563"/>
          </a:xfrm>
        </p:spPr>
        <p:txBody>
          <a:bodyPr>
            <a:normAutofit/>
          </a:bodyPr>
          <a:lstStyle/>
          <a:p>
            <a:r>
              <a:rPr lang="en-US" dirty="0"/>
              <a:t>Urgent Computing: Managing uncertainty under constraints</a:t>
            </a:r>
          </a:p>
        </p:txBody>
      </p:sp>
      <p:sp>
        <p:nvSpPr>
          <p:cNvPr id="11" name="TextBox 10">
            <a:extLst>
              <a:ext uri="{FF2B5EF4-FFF2-40B4-BE49-F238E27FC236}">
                <a16:creationId xmlns:a16="http://schemas.microsoft.com/office/drawing/2014/main" id="{D7599F05-1C74-FD8B-16FC-49B7F4980641}"/>
              </a:ext>
            </a:extLst>
          </p:cNvPr>
          <p:cNvSpPr txBox="1"/>
          <p:nvPr/>
        </p:nvSpPr>
        <p:spPr>
          <a:xfrm>
            <a:off x="473310" y="1722912"/>
            <a:ext cx="11245381" cy="646331"/>
          </a:xfrm>
          <a:prstGeom prst="rect">
            <a:avLst/>
          </a:prstGeom>
          <a:noFill/>
          <a:ln>
            <a:solidFill>
              <a:srgbClr val="1F497D"/>
            </a:solidFill>
          </a:ln>
        </p:spPr>
        <p:txBody>
          <a:bodyPr wrap="square">
            <a:spAutoFit/>
          </a:bodyPr>
          <a:lstStyle/>
          <a:p>
            <a:pPr defTabSz="1219170" fontAlgn="auto">
              <a:spcBef>
                <a:spcPts val="0"/>
              </a:spcBef>
              <a:spcAft>
                <a:spcPts val="0"/>
              </a:spcAft>
              <a:defRPr/>
            </a:pPr>
            <a:r>
              <a:rPr lang="en-US" b="1" kern="0" cap="small" dirty="0">
                <a:solidFill>
                  <a:srgbClr val="011893"/>
                </a:solidFill>
                <a:ea typeface="Helvetica Neue Medium" panose="02000503000000020004" pitchFamily="2" charset="0"/>
                <a:cs typeface="Helvetica Neue Medium" panose="02000503000000020004" pitchFamily="2" charset="0"/>
              </a:rPr>
              <a:t>DEFINITION:</a:t>
            </a:r>
            <a:r>
              <a:rPr lang="en-US" kern="0" cap="small" dirty="0">
                <a:solidFill>
                  <a:srgbClr val="011893"/>
                </a:solidFill>
                <a:ea typeface="Helvetica Neue Medium" panose="02000503000000020004" pitchFamily="2" charset="0"/>
                <a:cs typeface="Helvetica Neue Medium" panose="02000503000000020004" pitchFamily="2" charset="0"/>
              </a:rPr>
              <a:t> </a:t>
            </a:r>
            <a:r>
              <a:rPr lang="en-US" kern="0" dirty="0">
                <a:solidFill>
                  <a:prstClr val="black"/>
                </a:solidFill>
                <a:ea typeface="Helvetica Neue Light" panose="02000403000000020004" pitchFamily="2" charset="0"/>
              </a:rPr>
              <a:t>Computing under </a:t>
            </a:r>
            <a:r>
              <a:rPr lang="en-US" b="1" kern="0" dirty="0">
                <a:solidFill>
                  <a:prstClr val="black"/>
                </a:solidFill>
                <a:ea typeface="Helvetica Neue Light" panose="02000403000000020004" pitchFamily="2" charset="0"/>
              </a:rPr>
              <a:t>strict time</a:t>
            </a:r>
            <a:r>
              <a:rPr lang="en-US" kern="0" dirty="0">
                <a:solidFill>
                  <a:prstClr val="black"/>
                </a:solidFill>
                <a:ea typeface="Helvetica Neue Light" panose="02000403000000020004" pitchFamily="2" charset="0"/>
              </a:rPr>
              <a:t> and </a:t>
            </a:r>
            <a:r>
              <a:rPr lang="en-US" b="1" kern="0" dirty="0">
                <a:solidFill>
                  <a:prstClr val="black"/>
                </a:solidFill>
                <a:ea typeface="Helvetica Neue Light" panose="02000403000000020004" pitchFamily="2" charset="0"/>
              </a:rPr>
              <a:t>quality constraints</a:t>
            </a:r>
            <a:r>
              <a:rPr lang="en-US" kern="0" dirty="0">
                <a:solidFill>
                  <a:prstClr val="black"/>
                </a:solidFill>
                <a:ea typeface="Helvetica Neue Light" panose="02000403000000020004" pitchFamily="2" charset="0"/>
              </a:rPr>
              <a:t> to support decision making with the desired confidence within a defined time interval</a:t>
            </a:r>
          </a:p>
        </p:txBody>
      </p:sp>
      <p:graphicFrame>
        <p:nvGraphicFramePr>
          <p:cNvPr id="12" name="Diagram 11">
            <a:extLst>
              <a:ext uri="{FF2B5EF4-FFF2-40B4-BE49-F238E27FC236}">
                <a16:creationId xmlns:a16="http://schemas.microsoft.com/office/drawing/2014/main" id="{71DCF4D3-AA74-A5EE-16E4-6BB3821268D2}"/>
              </a:ext>
            </a:extLst>
          </p:cNvPr>
          <p:cNvGraphicFramePr/>
          <p:nvPr>
            <p:extLst>
              <p:ext uri="{D42A27DB-BD31-4B8C-83A1-F6EECF244321}">
                <p14:modId xmlns:p14="http://schemas.microsoft.com/office/powerpoint/2010/main" val="2924827203"/>
              </p:ext>
            </p:extLst>
          </p:nvPr>
        </p:nvGraphicFramePr>
        <p:xfrm>
          <a:off x="2400300" y="2439713"/>
          <a:ext cx="7391400" cy="141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6E2E1CED-CC34-B981-5D3A-64A2A3A76B65}"/>
              </a:ext>
            </a:extLst>
          </p:cNvPr>
          <p:cNvSpPr txBox="1"/>
          <p:nvPr/>
        </p:nvSpPr>
        <p:spPr>
          <a:xfrm>
            <a:off x="1524000" y="3922986"/>
            <a:ext cx="9144000" cy="785003"/>
          </a:xfrm>
          <a:prstGeom prst="roundRect">
            <a:avLst>
              <a:gd name="adj" fmla="val 9145"/>
            </a:avLst>
          </a:prstGeom>
          <a:noFill/>
          <a:ln w="9525" cap="flat" cmpd="sng" algn="ctr">
            <a:solidFill>
              <a:srgbClr val="F79646"/>
            </a:solidFill>
            <a:prstDash val="solid"/>
            <a:round/>
            <a:headEnd type="none" w="med" len="med"/>
            <a:tailEnd type="none" w="med" len="med"/>
          </a:ln>
          <a:effectLst/>
        </p:spPr>
        <p:txBody>
          <a:bodyPr wrap="square" rtlCol="0">
            <a:spAutoFit/>
          </a:bodyPr>
          <a:lstStyle>
            <a:defPPr>
              <a:defRPr lang="en-US"/>
            </a:defPPr>
            <a:lvl1pPr algn="ctr">
              <a:defRPr sz="1400">
                <a:solidFill>
                  <a:schemeClr val="accent6"/>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vl6pPr>
              <a:defRPr>
                <a:solidFill>
                  <a:schemeClr val="accent6"/>
                </a:solidFill>
              </a:defRPr>
            </a:lvl6pPr>
            <a:lvl7pPr>
              <a:defRPr>
                <a:solidFill>
                  <a:schemeClr val="accent6"/>
                </a:solidFill>
              </a:defRPr>
            </a:lvl7pPr>
            <a:lvl8pPr>
              <a:defRPr>
                <a:solidFill>
                  <a:schemeClr val="accent6"/>
                </a:solidFill>
              </a:defRPr>
            </a:lvl8pPr>
            <a:lvl9pPr>
              <a:defRPr>
                <a:solidFill>
                  <a:schemeClr val="accent6"/>
                </a:solidFill>
              </a:defRPr>
            </a:lvl9pPr>
          </a:lstStyle>
          <a:p>
            <a:r>
              <a:rPr lang="en-US" sz="2133" b="1" kern="0" dirty="0">
                <a:solidFill>
                  <a:srgbClr val="F79646"/>
                </a:solidFill>
                <a:latin typeface="Arial" panose="020B0604020202020204" pitchFamily="34" charset="0"/>
                <a:cs typeface="Arial" panose="020B0604020202020204" pitchFamily="34" charset="0"/>
              </a:rPr>
              <a:t>Urgent applications need to react to unforeseen events and to manage complex cost/benefit tradeoffs to meet constraints</a:t>
            </a:r>
          </a:p>
        </p:txBody>
      </p:sp>
      <p:sp>
        <p:nvSpPr>
          <p:cNvPr id="15" name="Content Placeholder 2">
            <a:extLst>
              <a:ext uri="{FF2B5EF4-FFF2-40B4-BE49-F238E27FC236}">
                <a16:creationId xmlns:a16="http://schemas.microsoft.com/office/drawing/2014/main" id="{C965B400-BE1C-FD6A-93BD-DC86C4771F7A}"/>
              </a:ext>
            </a:extLst>
          </p:cNvPr>
          <p:cNvSpPr txBox="1">
            <a:spLocks/>
          </p:cNvSpPr>
          <p:nvPr/>
        </p:nvSpPr>
        <p:spPr>
          <a:xfrm>
            <a:off x="1524000" y="4930569"/>
            <a:ext cx="9144000" cy="1524000"/>
          </a:xfrm>
          <a:prstGeom prst="rect">
            <a:avLst/>
          </a:prstGeom>
          <a:ln>
            <a:solidFill>
              <a:schemeClr val="bg1"/>
            </a:solidFill>
          </a:ln>
        </p:spPr>
        <p:txBody>
          <a:bodyPr numCol="1">
            <a:normAutofit/>
          </a:bodyPr>
          <a:lstStyle>
            <a:lvl1pPr marL="257175" indent="-257175" algn="l" rtl="0" eaLnBrk="0" fontAlgn="base" hangingPunct="0">
              <a:spcBef>
                <a:spcPct val="20000"/>
              </a:spcBef>
              <a:spcAft>
                <a:spcPct val="0"/>
              </a:spcAft>
              <a:buChar char="•"/>
              <a:defRPr sz="1650">
                <a:solidFill>
                  <a:srgbClr val="5F5F5F"/>
                </a:solidFill>
                <a:latin typeface="+mn-lt"/>
                <a:ea typeface="ヒラギノ角ゴ Pro W3" charset="0"/>
                <a:cs typeface="Geneva" charset="0"/>
              </a:defRPr>
            </a:lvl1pPr>
            <a:lvl2pPr marL="557213" indent="-214313" algn="l" rtl="0" eaLnBrk="0" fontAlgn="base" hangingPunct="0">
              <a:spcBef>
                <a:spcPct val="20000"/>
              </a:spcBef>
              <a:spcAft>
                <a:spcPct val="0"/>
              </a:spcAft>
              <a:buChar char="–"/>
              <a:defRPr>
                <a:solidFill>
                  <a:srgbClr val="5F5F5F"/>
                </a:solidFill>
                <a:latin typeface="+mn-lt"/>
                <a:ea typeface="Geneva" charset="0"/>
                <a:cs typeface="Geneva" charset="0"/>
              </a:defRPr>
            </a:lvl2pPr>
            <a:lvl3pPr marL="857250" indent="-171450" algn="l" rtl="0" eaLnBrk="0" fontAlgn="base" hangingPunct="0">
              <a:spcBef>
                <a:spcPct val="20000"/>
              </a:spcBef>
              <a:spcAft>
                <a:spcPct val="0"/>
              </a:spcAft>
              <a:buChar char="•"/>
              <a:defRPr sz="1200">
                <a:solidFill>
                  <a:srgbClr val="5F5F5F"/>
                </a:solidFill>
                <a:latin typeface="+mn-lt"/>
                <a:ea typeface="Geneva" charset="0"/>
                <a:cs typeface="Geneva" charset="0"/>
              </a:defRPr>
            </a:lvl3pPr>
            <a:lvl4pPr marL="1200150" indent="-171450" algn="l" rtl="0" eaLnBrk="0" fontAlgn="base" hangingPunct="0">
              <a:spcBef>
                <a:spcPct val="20000"/>
              </a:spcBef>
              <a:spcAft>
                <a:spcPct val="0"/>
              </a:spcAft>
              <a:buChar char="–"/>
              <a:defRPr sz="1050">
                <a:solidFill>
                  <a:srgbClr val="5F5F5F"/>
                </a:solidFill>
                <a:latin typeface="+mn-lt"/>
                <a:ea typeface="Geneva" charset="0"/>
                <a:cs typeface="Geneva" charset="0"/>
              </a:defRPr>
            </a:lvl4pPr>
            <a:lvl5pPr marL="1543050" indent="-171450" algn="l" rtl="0" eaLnBrk="0" fontAlgn="base" hangingPunct="0">
              <a:spcBef>
                <a:spcPct val="20000"/>
              </a:spcBef>
              <a:spcAft>
                <a:spcPct val="0"/>
              </a:spcAft>
              <a:buChar char="»"/>
              <a:defRPr sz="1050">
                <a:solidFill>
                  <a:srgbClr val="5F5F5F"/>
                </a:solidFill>
                <a:latin typeface="+mn-lt"/>
                <a:ea typeface="Geneva" charset="0"/>
                <a:cs typeface="Geneva" charset="0"/>
              </a:defRPr>
            </a:lvl5pPr>
            <a:lvl6pPr marL="1885950" indent="-171450" algn="l" rtl="0" eaLnBrk="1" fontAlgn="base" hangingPunct="1">
              <a:spcBef>
                <a:spcPct val="20000"/>
              </a:spcBef>
              <a:spcAft>
                <a:spcPct val="0"/>
              </a:spcAft>
              <a:buChar char="»"/>
              <a:defRPr sz="1050">
                <a:solidFill>
                  <a:srgbClr val="5F5F5F"/>
                </a:solidFill>
                <a:latin typeface="+mn-lt"/>
              </a:defRPr>
            </a:lvl6pPr>
            <a:lvl7pPr marL="2228850" indent="-171450" algn="l" rtl="0" eaLnBrk="1" fontAlgn="base" hangingPunct="1">
              <a:spcBef>
                <a:spcPct val="20000"/>
              </a:spcBef>
              <a:spcAft>
                <a:spcPct val="0"/>
              </a:spcAft>
              <a:buChar char="»"/>
              <a:defRPr sz="1050">
                <a:solidFill>
                  <a:srgbClr val="5F5F5F"/>
                </a:solidFill>
                <a:latin typeface="+mn-lt"/>
              </a:defRPr>
            </a:lvl7pPr>
            <a:lvl8pPr marL="2571750" indent="-171450" algn="l" rtl="0" eaLnBrk="1" fontAlgn="base" hangingPunct="1">
              <a:spcBef>
                <a:spcPct val="20000"/>
              </a:spcBef>
              <a:spcAft>
                <a:spcPct val="0"/>
              </a:spcAft>
              <a:buChar char="»"/>
              <a:defRPr sz="1050">
                <a:solidFill>
                  <a:srgbClr val="5F5F5F"/>
                </a:solidFill>
                <a:latin typeface="+mn-lt"/>
              </a:defRPr>
            </a:lvl8pPr>
            <a:lvl9pPr marL="2914650" indent="-171450" algn="l" rtl="0" eaLnBrk="1" fontAlgn="base" hangingPunct="1">
              <a:spcBef>
                <a:spcPct val="20000"/>
              </a:spcBef>
              <a:spcAft>
                <a:spcPct val="0"/>
              </a:spcAft>
              <a:buChar char="»"/>
              <a:defRPr sz="1050">
                <a:solidFill>
                  <a:srgbClr val="5F5F5F"/>
                </a:solidFill>
                <a:latin typeface="+mn-lt"/>
              </a:defRPr>
            </a:lvl9pPr>
          </a:lstStyle>
          <a:p>
            <a:r>
              <a:rPr lang="en-US" sz="1867" kern="0" dirty="0">
                <a:solidFill>
                  <a:schemeClr val="tx1"/>
                </a:solidFill>
                <a:latin typeface="Arial" panose="020B0604020202020204" pitchFamily="34" charset="0"/>
                <a:ea typeface="Helvetica Neue Light" panose="02000403000000020004" pitchFamily="2" charset="0"/>
                <a:cs typeface="Arial" panose="020B0604020202020204" pitchFamily="34" charset="0"/>
              </a:rPr>
              <a:t>Steer online/on-demand computations based on data/content</a:t>
            </a:r>
          </a:p>
          <a:p>
            <a:r>
              <a:rPr lang="en-US" sz="1867" kern="0" dirty="0">
                <a:solidFill>
                  <a:schemeClr val="tx1"/>
                </a:solidFill>
                <a:latin typeface="Arial" panose="020B0604020202020204" pitchFamily="34" charset="0"/>
                <a:ea typeface="Helvetica Neue Light" panose="02000403000000020004" pitchFamily="2" charset="0"/>
                <a:cs typeface="Arial" panose="020B0604020202020204" pitchFamily="34" charset="0"/>
              </a:rPr>
              <a:t>Support urgency constraints for timely decision-making</a:t>
            </a:r>
          </a:p>
          <a:p>
            <a:r>
              <a:rPr lang="en-US" sz="1867" kern="0" dirty="0">
                <a:solidFill>
                  <a:schemeClr val="tx1"/>
                </a:solidFill>
                <a:latin typeface="Arial" panose="020B0604020202020204" pitchFamily="34" charset="0"/>
                <a:ea typeface="Helvetica Neue Light" panose="02000403000000020004" pitchFamily="2" charset="0"/>
                <a:cs typeface="Arial" panose="020B0604020202020204" pitchFamily="34" charset="0"/>
              </a:rPr>
              <a:t>Balance “costs” of computations with value added, availability of resources, etc.</a:t>
            </a:r>
          </a:p>
          <a:p>
            <a:r>
              <a:rPr lang="en-US" sz="1867" kern="0" dirty="0">
                <a:solidFill>
                  <a:schemeClr val="tx1"/>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4110242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AE8EA-FD73-4451-B8C5-C1535151563F}"/>
              </a:ext>
            </a:extLst>
          </p:cNvPr>
          <p:cNvPicPr>
            <a:picLocks noChangeAspect="1"/>
          </p:cNvPicPr>
          <p:nvPr/>
        </p:nvPicPr>
        <p:blipFill>
          <a:blip r:embed="rId3"/>
          <a:stretch>
            <a:fillRect/>
          </a:stretch>
        </p:blipFill>
        <p:spPr>
          <a:xfrm>
            <a:off x="0" y="83125"/>
            <a:ext cx="12183116" cy="6388925"/>
          </a:xfrm>
          <a:prstGeom prst="rect">
            <a:avLst/>
          </a:prstGeom>
        </p:spPr>
      </p:pic>
      <p:sp>
        <p:nvSpPr>
          <p:cNvPr id="6" name="Rectangle 5">
            <a:extLst>
              <a:ext uri="{FF2B5EF4-FFF2-40B4-BE49-F238E27FC236}">
                <a16:creationId xmlns:a16="http://schemas.microsoft.com/office/drawing/2014/main" id="{BA1FFAB4-A932-4B74-844F-8F68B4A4E8B7}"/>
              </a:ext>
            </a:extLst>
          </p:cNvPr>
          <p:cNvSpPr/>
          <p:nvPr/>
        </p:nvSpPr>
        <p:spPr>
          <a:xfrm>
            <a:off x="450572" y="5101231"/>
            <a:ext cx="3646255" cy="369332"/>
          </a:xfrm>
          <a:prstGeom prst="rect">
            <a:avLst/>
          </a:prstGeom>
        </p:spPr>
        <p:txBody>
          <a:bodyPr wrap="none">
            <a:spAutoFit/>
          </a:bodyPr>
          <a:lstStyle/>
          <a:p>
            <a:pPr defTabSz="914377">
              <a:defRPr/>
            </a:pPr>
            <a:r>
              <a:rPr lang="en-US">
                <a:solidFill>
                  <a:srgbClr val="00B0F0"/>
                </a:solidFill>
                <a:latin typeface="Calibri" panose="020F0502020204030204"/>
                <a:cs typeface="Arial" pitchFamily="34" charset="0"/>
              </a:rPr>
              <a:t>https://covid19-hpc-consortium.org/</a:t>
            </a:r>
          </a:p>
        </p:txBody>
      </p:sp>
    </p:spTree>
    <p:extLst>
      <p:ext uri="{BB962C8B-B14F-4D97-AF65-F5344CB8AC3E}">
        <p14:creationId xmlns:p14="http://schemas.microsoft.com/office/powerpoint/2010/main" val="357799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B9783-849D-AB3B-675B-D74AD2C3F11C}"/>
              </a:ext>
            </a:extLst>
          </p:cNvPr>
          <p:cNvSpPr>
            <a:spLocks noGrp="1"/>
          </p:cNvSpPr>
          <p:nvPr>
            <p:ph type="title"/>
          </p:nvPr>
        </p:nvSpPr>
        <p:spPr>
          <a:xfrm>
            <a:off x="617517" y="282000"/>
            <a:ext cx="10949049" cy="1325563"/>
          </a:xfrm>
        </p:spPr>
        <p:txBody>
          <a:bodyPr/>
          <a:lstStyle/>
          <a:p>
            <a:r>
              <a:rPr lang="en-US" dirty="0"/>
              <a:t>Global Challenges Drive Urgent Science, Computing</a:t>
            </a:r>
          </a:p>
        </p:txBody>
      </p:sp>
      <p:grpSp>
        <p:nvGrpSpPr>
          <p:cNvPr id="3" name="Group 2">
            <a:extLst>
              <a:ext uri="{FF2B5EF4-FFF2-40B4-BE49-F238E27FC236}">
                <a16:creationId xmlns:a16="http://schemas.microsoft.com/office/drawing/2014/main" id="{4788B3AD-F670-361F-9302-9E92024DB5B4}"/>
              </a:ext>
            </a:extLst>
          </p:cNvPr>
          <p:cNvGrpSpPr/>
          <p:nvPr/>
        </p:nvGrpSpPr>
        <p:grpSpPr>
          <a:xfrm>
            <a:off x="5348151" y="1779651"/>
            <a:ext cx="2288969" cy="2874937"/>
            <a:chOff x="4258333" y="1241834"/>
            <a:chExt cx="1716772" cy="2156259"/>
          </a:xfrm>
        </p:grpSpPr>
        <p:sp>
          <p:nvSpPr>
            <p:cNvPr id="4" name="Rectangle 3">
              <a:extLst>
                <a:ext uri="{FF2B5EF4-FFF2-40B4-BE49-F238E27FC236}">
                  <a16:creationId xmlns:a16="http://schemas.microsoft.com/office/drawing/2014/main" id="{349C5388-32CF-1F8F-3323-096C2622B0F9}"/>
                </a:ext>
              </a:extLst>
            </p:cNvPr>
            <p:cNvSpPr/>
            <p:nvPr/>
          </p:nvSpPr>
          <p:spPr>
            <a:xfrm>
              <a:off x="4273344" y="2323251"/>
              <a:ext cx="1701761" cy="1074842"/>
            </a:xfrm>
            <a:prstGeom prst="rect">
              <a:avLst/>
            </a:prstGeom>
          </p:spPr>
          <p:txBody>
            <a:bodyPr wrap="square">
              <a:spAutoFit/>
            </a:bodyPr>
            <a:lstStyle/>
            <a:p>
              <a:r>
                <a:rPr lang="en-US" sz="1452" b="1" dirty="0">
                  <a:solidFill>
                    <a:schemeClr val="tx2"/>
                  </a:solidFill>
                  <a:ea typeface="Helvetica Neue" panose="02000503000000020004" pitchFamily="2" charset="0"/>
                  <a:cs typeface="Helvetica Neue" panose="02000503000000020004" pitchFamily="2" charset="0"/>
                </a:rPr>
                <a:t>Evacuation traffic management</a:t>
              </a:r>
            </a:p>
            <a:p>
              <a:r>
                <a:rPr lang="en-US" sz="1452" dirty="0">
                  <a:ea typeface="Helvetica Neue" panose="02000503000000020004" pitchFamily="2" charset="0"/>
                  <a:cs typeface="Helvetica Neue" panose="02000503000000020004" pitchFamily="2" charset="0"/>
                </a:rPr>
                <a:t>Traffic jams caused by evacuations from Hurricane Rita in Houston (2005)</a:t>
              </a:r>
            </a:p>
          </p:txBody>
        </p:sp>
        <p:pic>
          <p:nvPicPr>
            <p:cNvPr id="5" name="Picture 4">
              <a:extLst>
                <a:ext uri="{FF2B5EF4-FFF2-40B4-BE49-F238E27FC236}">
                  <a16:creationId xmlns:a16="http://schemas.microsoft.com/office/drawing/2014/main" id="{8F798B75-F883-B95F-DEC5-CC603BBDBFAE}"/>
                </a:ext>
              </a:extLst>
            </p:cNvPr>
            <p:cNvPicPr>
              <a:picLocks noChangeAspect="1"/>
            </p:cNvPicPr>
            <p:nvPr/>
          </p:nvPicPr>
          <p:blipFill>
            <a:blip r:embed="rId2"/>
            <a:stretch>
              <a:fillRect/>
            </a:stretch>
          </p:blipFill>
          <p:spPr>
            <a:xfrm>
              <a:off x="4258333" y="1241834"/>
              <a:ext cx="1357940" cy="935186"/>
            </a:xfrm>
            <a:prstGeom prst="rect">
              <a:avLst/>
            </a:prstGeom>
          </p:spPr>
        </p:pic>
      </p:grpSp>
      <p:grpSp>
        <p:nvGrpSpPr>
          <p:cNvPr id="6" name="Group 5">
            <a:extLst>
              <a:ext uri="{FF2B5EF4-FFF2-40B4-BE49-F238E27FC236}">
                <a16:creationId xmlns:a16="http://schemas.microsoft.com/office/drawing/2014/main" id="{4311240A-F088-3CDF-5575-DBD82993CBF6}"/>
              </a:ext>
            </a:extLst>
          </p:cNvPr>
          <p:cNvGrpSpPr/>
          <p:nvPr/>
        </p:nvGrpSpPr>
        <p:grpSpPr>
          <a:xfrm>
            <a:off x="237869" y="1779650"/>
            <a:ext cx="2375708" cy="2874937"/>
            <a:chOff x="446807" y="2893526"/>
            <a:chExt cx="1781828" cy="2156259"/>
          </a:xfrm>
        </p:grpSpPr>
        <p:sp>
          <p:nvSpPr>
            <p:cNvPr id="7" name="Rectangle 6">
              <a:extLst>
                <a:ext uri="{FF2B5EF4-FFF2-40B4-BE49-F238E27FC236}">
                  <a16:creationId xmlns:a16="http://schemas.microsoft.com/office/drawing/2014/main" id="{9B224ADA-B0E6-8621-F2FC-E7DB34E58821}"/>
                </a:ext>
              </a:extLst>
            </p:cNvPr>
            <p:cNvSpPr/>
            <p:nvPr/>
          </p:nvSpPr>
          <p:spPr>
            <a:xfrm>
              <a:off x="446807" y="3974943"/>
              <a:ext cx="1781828" cy="1074842"/>
            </a:xfrm>
            <a:prstGeom prst="rect">
              <a:avLst/>
            </a:prstGeom>
          </p:spPr>
          <p:txBody>
            <a:bodyPr wrap="square">
              <a:spAutoFit/>
            </a:bodyPr>
            <a:lstStyle/>
            <a:p>
              <a:r>
                <a:rPr lang="en-US" sz="1452" b="1" dirty="0">
                  <a:solidFill>
                    <a:schemeClr val="tx2"/>
                  </a:solidFill>
                  <a:ea typeface="Helvetica Neue" panose="02000503000000020004" pitchFamily="2" charset="0"/>
                  <a:cs typeface="Helvetica Neue" panose="02000503000000020004" pitchFamily="2" charset="0"/>
                </a:rPr>
                <a:t>Earthquake &amp; Tsunamis</a:t>
              </a:r>
            </a:p>
            <a:p>
              <a:r>
                <a:rPr lang="en-US" sz="1452" dirty="0">
                  <a:ea typeface="Helvetica Neue" panose="02000503000000020004" pitchFamily="2" charset="0"/>
                  <a:cs typeface="Helvetica Neue" panose="02000503000000020004" pitchFamily="2" charset="0"/>
                </a:rPr>
                <a:t>Early warning and rapid response requires highly-accurate near-real-time analysis, simulations, and response.</a:t>
              </a:r>
            </a:p>
          </p:txBody>
        </p:sp>
        <p:pic>
          <p:nvPicPr>
            <p:cNvPr id="8" name="Picture 2" descr="Earthquake safety: Before, during and after | Foremost Insurance Group">
              <a:extLst>
                <a:ext uri="{FF2B5EF4-FFF2-40B4-BE49-F238E27FC236}">
                  <a16:creationId xmlns:a16="http://schemas.microsoft.com/office/drawing/2014/main" id="{0BB18CF6-5DF8-5BF3-DD6F-7C712E408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07" y="2893526"/>
              <a:ext cx="1574595" cy="881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C26F6230-D327-F7C2-375B-A2F11E2323A6}"/>
              </a:ext>
            </a:extLst>
          </p:cNvPr>
          <p:cNvGrpSpPr/>
          <p:nvPr/>
        </p:nvGrpSpPr>
        <p:grpSpPr>
          <a:xfrm>
            <a:off x="2810504" y="1779650"/>
            <a:ext cx="2473783" cy="2874936"/>
            <a:chOff x="221266" y="1211872"/>
            <a:chExt cx="1897741" cy="2156259"/>
          </a:xfrm>
        </p:grpSpPr>
        <p:pic>
          <p:nvPicPr>
            <p:cNvPr id="10" name="Picture 9" descr="Helmetta, Central Jersey hit with flooding in wake of Henri">
              <a:extLst>
                <a:ext uri="{FF2B5EF4-FFF2-40B4-BE49-F238E27FC236}">
                  <a16:creationId xmlns:a16="http://schemas.microsoft.com/office/drawing/2014/main" id="{DE6841E7-D51D-F6F4-61F6-9E1EDFB97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67" y="1211872"/>
              <a:ext cx="1610540" cy="9072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DC51FB6-D2FE-CA67-A5F4-7B97C678A1A4}"/>
                </a:ext>
              </a:extLst>
            </p:cNvPr>
            <p:cNvSpPr/>
            <p:nvPr/>
          </p:nvSpPr>
          <p:spPr>
            <a:xfrm>
              <a:off x="221266" y="2293289"/>
              <a:ext cx="1897741" cy="1074842"/>
            </a:xfrm>
            <a:prstGeom prst="rect">
              <a:avLst/>
            </a:prstGeom>
          </p:spPr>
          <p:txBody>
            <a:bodyPr wrap="square">
              <a:spAutoFit/>
            </a:bodyPr>
            <a:lstStyle/>
            <a:p>
              <a:r>
                <a:rPr lang="en-US" sz="1452" b="1" dirty="0">
                  <a:solidFill>
                    <a:schemeClr val="tx2"/>
                  </a:solidFill>
                  <a:ea typeface="Helvetica Neue" panose="02000503000000020004" pitchFamily="2" charset="0"/>
                  <a:cs typeface="Helvetica Neue" panose="02000503000000020004" pitchFamily="2" charset="0"/>
                </a:rPr>
                <a:t>Extreme Weather and Climate</a:t>
              </a:r>
            </a:p>
            <a:p>
              <a:r>
                <a:rPr lang="en-US" sz="1452" dirty="0">
                  <a:ea typeface="Helvetica Neue" panose="02000503000000020004" pitchFamily="2" charset="0"/>
                  <a:cs typeface="Helvetica Neue" panose="02000503000000020004" pitchFamily="2" charset="0"/>
                </a:rPr>
                <a:t>Hurricane Ida in New Jersey (2021) – Sudden flooding resulted due to months of rain falling in a few hours.</a:t>
              </a:r>
            </a:p>
          </p:txBody>
        </p:sp>
      </p:grpSp>
      <p:grpSp>
        <p:nvGrpSpPr>
          <p:cNvPr id="12" name="Group 11">
            <a:extLst>
              <a:ext uri="{FF2B5EF4-FFF2-40B4-BE49-F238E27FC236}">
                <a16:creationId xmlns:a16="http://schemas.microsoft.com/office/drawing/2014/main" id="{4C256B0C-83C3-7911-ED83-6184F112027A}"/>
              </a:ext>
            </a:extLst>
          </p:cNvPr>
          <p:cNvGrpSpPr/>
          <p:nvPr/>
        </p:nvGrpSpPr>
        <p:grpSpPr>
          <a:xfrm>
            <a:off x="10002302" y="1796647"/>
            <a:ext cx="2007935" cy="2634482"/>
            <a:chOff x="228283" y="1243379"/>
            <a:chExt cx="1466689" cy="2904105"/>
          </a:xfrm>
        </p:grpSpPr>
        <p:sp>
          <p:nvSpPr>
            <p:cNvPr id="13" name="Rectangle 12">
              <a:extLst>
                <a:ext uri="{FF2B5EF4-FFF2-40B4-BE49-F238E27FC236}">
                  <a16:creationId xmlns:a16="http://schemas.microsoft.com/office/drawing/2014/main" id="{EE8B6E2F-055C-473D-8F98-F1F590287EF9}"/>
                </a:ext>
              </a:extLst>
            </p:cNvPr>
            <p:cNvSpPr/>
            <p:nvPr/>
          </p:nvSpPr>
          <p:spPr>
            <a:xfrm>
              <a:off x="228284" y="2814059"/>
              <a:ext cx="1466688" cy="1333425"/>
            </a:xfrm>
            <a:prstGeom prst="rect">
              <a:avLst/>
            </a:prstGeom>
          </p:spPr>
          <p:txBody>
            <a:bodyPr wrap="square">
              <a:spAutoFit/>
            </a:bodyPr>
            <a:lstStyle/>
            <a:p>
              <a:r>
                <a:rPr lang="en-US" sz="1452" b="1" dirty="0">
                  <a:solidFill>
                    <a:schemeClr val="tx2"/>
                  </a:solidFill>
                  <a:ea typeface="Helvetica Neue Light" panose="02000403000000020004" pitchFamily="2" charset="0"/>
                </a:rPr>
                <a:t>Mass events management</a:t>
              </a:r>
              <a:r>
                <a:rPr lang="en-US" sz="1452" dirty="0">
                  <a:solidFill>
                    <a:schemeClr val="tx2"/>
                  </a:solidFill>
                  <a:ea typeface="Helvetica Neue Light" panose="02000403000000020004" pitchFamily="2" charset="0"/>
                </a:rPr>
                <a:t> </a:t>
              </a:r>
            </a:p>
            <a:p>
              <a:r>
                <a:rPr lang="en-US" sz="1452" dirty="0">
                  <a:ea typeface="Helvetica Neue Light" panose="02000403000000020004" pitchFamily="2" charset="0"/>
                </a:rPr>
                <a:t>2-3 millions attend the Hajj Pilgrimage in Saudi Arabia annually</a:t>
              </a:r>
            </a:p>
          </p:txBody>
        </p:sp>
        <p:pic>
          <p:nvPicPr>
            <p:cNvPr id="14" name="Picture 4" descr="Largest Hajj pilgrimage in history' begins in Saudi Arabia | Religion News  | Al Jazeera">
              <a:extLst>
                <a:ext uri="{FF2B5EF4-FFF2-40B4-BE49-F238E27FC236}">
                  <a16:creationId xmlns:a16="http://schemas.microsoft.com/office/drawing/2014/main" id="{143EEC4E-EEFD-039B-CD5C-BFA9B32493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25" r="17767"/>
            <a:stretch/>
          </p:blipFill>
          <p:spPr bwMode="auto">
            <a:xfrm>
              <a:off x="228283" y="1243379"/>
              <a:ext cx="1373664" cy="12998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C610CFF-2DE5-6757-D88A-166AC20E503D}"/>
              </a:ext>
            </a:extLst>
          </p:cNvPr>
          <p:cNvGrpSpPr/>
          <p:nvPr/>
        </p:nvGrpSpPr>
        <p:grpSpPr>
          <a:xfrm>
            <a:off x="7652019" y="1796647"/>
            <a:ext cx="2092107" cy="2634482"/>
            <a:chOff x="6885145" y="1612966"/>
            <a:chExt cx="2306220" cy="2904105"/>
          </a:xfrm>
        </p:grpSpPr>
        <p:sp>
          <p:nvSpPr>
            <p:cNvPr id="16" name="Rectangle 15">
              <a:extLst>
                <a:ext uri="{FF2B5EF4-FFF2-40B4-BE49-F238E27FC236}">
                  <a16:creationId xmlns:a16="http://schemas.microsoft.com/office/drawing/2014/main" id="{3C658118-9E80-E925-AC5E-60E7375E5CB5}"/>
                </a:ext>
              </a:extLst>
            </p:cNvPr>
            <p:cNvSpPr/>
            <p:nvPr/>
          </p:nvSpPr>
          <p:spPr>
            <a:xfrm>
              <a:off x="6885145" y="3183646"/>
              <a:ext cx="2306220" cy="1333425"/>
            </a:xfrm>
            <a:prstGeom prst="rect">
              <a:avLst/>
            </a:prstGeom>
          </p:spPr>
          <p:txBody>
            <a:bodyPr wrap="square">
              <a:spAutoFit/>
            </a:bodyPr>
            <a:lstStyle/>
            <a:p>
              <a:r>
                <a:rPr lang="en-US" sz="1452" b="1" dirty="0">
                  <a:solidFill>
                    <a:schemeClr val="tx2"/>
                  </a:solidFill>
                  <a:ea typeface="Helvetica Neue Light" panose="02000403000000020004" pitchFamily="2" charset="0"/>
                </a:rPr>
                <a:t>Transportation systems</a:t>
              </a:r>
              <a:r>
                <a:rPr lang="en-US" sz="1452" dirty="0">
                  <a:ea typeface="Helvetica Neue Light" panose="02000403000000020004" pitchFamily="2" charset="0"/>
                </a:rPr>
                <a:t> Daily influx of 2.5 millions passengers in major train stations (Shibuya, Japan)</a:t>
              </a:r>
            </a:p>
          </p:txBody>
        </p:sp>
        <p:pic>
          <p:nvPicPr>
            <p:cNvPr id="17" name="Picture 12" descr="Shibuya Crossing — Landmark Review | Condé Nast Traveler">
              <a:extLst>
                <a:ext uri="{FF2B5EF4-FFF2-40B4-BE49-F238E27FC236}">
                  <a16:creationId xmlns:a16="http://schemas.microsoft.com/office/drawing/2014/main" id="{F9D64A50-CEC8-975F-F706-9C721178A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7966" y="1612966"/>
              <a:ext cx="2300579" cy="129599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5E5A9362-A0BD-1FEC-85F1-0577355240B8}"/>
              </a:ext>
            </a:extLst>
          </p:cNvPr>
          <p:cNvSpPr txBox="1"/>
          <p:nvPr/>
        </p:nvSpPr>
        <p:spPr>
          <a:xfrm>
            <a:off x="2097391" y="4910630"/>
            <a:ext cx="7904912" cy="975238"/>
          </a:xfrm>
          <a:prstGeom prst="roundRect">
            <a:avLst>
              <a:gd name="adj" fmla="val 9145"/>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defPPr>
              <a:defRPr lang="en-US"/>
            </a:defPPr>
            <a:lvl1pPr algn="ctr">
              <a:defRPr sz="1400">
                <a:solidFill>
                  <a:schemeClr val="accent6"/>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vl6pPr>
              <a:defRPr>
                <a:solidFill>
                  <a:schemeClr val="accent6"/>
                </a:solidFill>
              </a:defRPr>
            </a:lvl6pPr>
            <a:lvl7pPr>
              <a:defRPr>
                <a:solidFill>
                  <a:schemeClr val="accent6"/>
                </a:solidFill>
              </a:defRPr>
            </a:lvl7pPr>
            <a:lvl8pPr>
              <a:defRPr>
                <a:solidFill>
                  <a:schemeClr val="accent6"/>
                </a:solidFill>
              </a:defRPr>
            </a:lvl8pPr>
            <a:lvl9pPr>
              <a:defRPr>
                <a:solidFill>
                  <a:schemeClr val="accent6"/>
                </a:solidFill>
              </a:defRPr>
            </a:lvl9pPr>
          </a:lstStyle>
          <a:p>
            <a:r>
              <a:rPr lang="en-US" sz="1815" dirty="0">
                <a:solidFill>
                  <a:schemeClr val="accent2"/>
                </a:solidFill>
                <a:latin typeface="+mn-lt"/>
              </a:rPr>
              <a:t>Urgent events with increasing frequency and increasing impacts.</a:t>
            </a:r>
          </a:p>
          <a:p>
            <a:r>
              <a:rPr lang="en-US" sz="1815" dirty="0">
                <a:solidFill>
                  <a:schemeClr val="accent2"/>
                </a:solidFill>
                <a:latin typeface="+mn-lt"/>
              </a:rPr>
              <a:t>From </a:t>
            </a:r>
            <a:r>
              <a:rPr lang="en-US" sz="1815" b="1" dirty="0">
                <a:solidFill>
                  <a:schemeClr val="accent2"/>
                </a:solidFill>
                <a:latin typeface="+mn-lt"/>
              </a:rPr>
              <a:t>39</a:t>
            </a:r>
            <a:r>
              <a:rPr lang="en-US" sz="1815" dirty="0">
                <a:solidFill>
                  <a:schemeClr val="accent2"/>
                </a:solidFill>
                <a:latin typeface="+mn-lt"/>
              </a:rPr>
              <a:t> natural disasters incidents in 1960 </a:t>
            </a:r>
          </a:p>
          <a:p>
            <a:r>
              <a:rPr lang="en-US" sz="1815" dirty="0">
                <a:solidFill>
                  <a:schemeClr val="accent2"/>
                </a:solidFill>
                <a:latin typeface="+mn-lt"/>
              </a:rPr>
              <a:t>to </a:t>
            </a:r>
            <a:r>
              <a:rPr lang="en-US" sz="1815" b="1" dirty="0">
                <a:solidFill>
                  <a:schemeClr val="accent2"/>
                </a:solidFill>
                <a:latin typeface="+mn-lt"/>
              </a:rPr>
              <a:t>396</a:t>
            </a:r>
            <a:r>
              <a:rPr lang="en-US" sz="1815" dirty="0">
                <a:solidFill>
                  <a:schemeClr val="accent2"/>
                </a:solidFill>
                <a:latin typeface="+mn-lt"/>
              </a:rPr>
              <a:t> in 2019 [Institute for Economics and Peace] </a:t>
            </a:r>
          </a:p>
        </p:txBody>
      </p:sp>
    </p:spTree>
    <p:extLst>
      <p:ext uri="{BB962C8B-B14F-4D97-AF65-F5344CB8AC3E}">
        <p14:creationId xmlns:p14="http://schemas.microsoft.com/office/powerpoint/2010/main" val="933603173"/>
      </p:ext>
    </p:extLst>
  </p:cSld>
  <p:clrMapOvr>
    <a:masterClrMapping/>
  </p:clrMapOvr>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ptx" id="{D95B5D4B-6C0B-46FA-83EE-5C8AE11BC929}" vid="{00B827D8-E758-4E98-A14E-9517A9822B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2583</TotalTime>
  <Words>6467</Words>
  <Application>Microsoft Macintosh PowerPoint</Application>
  <PresentationFormat>Widescreen</PresentationFormat>
  <Paragraphs>510</Paragraphs>
  <Slides>27</Slides>
  <Notes>23</Notes>
  <HiddenSlides>5</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等线</vt:lpstr>
      <vt:lpstr>-apple-system</vt:lpstr>
      <vt:lpstr>Arial</vt:lpstr>
      <vt:lpstr>Arial Black</vt:lpstr>
      <vt:lpstr>Book Antiqua</vt:lpstr>
      <vt:lpstr>Bookman</vt:lpstr>
      <vt:lpstr>Calibri</vt:lpstr>
      <vt:lpstr>Corbel</vt:lpstr>
      <vt:lpstr>Gill Sans Light</vt:lpstr>
      <vt:lpstr>Helvetica Neue</vt:lpstr>
      <vt:lpstr>Helvetica Neue Light</vt:lpstr>
      <vt:lpstr>Helvetica Neue Medium</vt:lpstr>
      <vt:lpstr>HelveticaNeue Regular</vt:lpstr>
      <vt:lpstr>Myriad Pro</vt:lpstr>
      <vt:lpstr>myriad-pro-n3</vt:lpstr>
      <vt:lpstr>Verdana</vt:lpstr>
      <vt:lpstr>Wingdings</vt:lpstr>
      <vt:lpstr>Presentation1</vt:lpstr>
      <vt:lpstr>Office Theme</vt:lpstr>
      <vt:lpstr>From the Edge to HPC – Harnessing the Computing Continuum for Science</vt:lpstr>
      <vt:lpstr>From the Edge to HPC – Harnessing the Computing Continuum for Science – PPAM 2024</vt:lpstr>
      <vt:lpstr>The Computing Continuum</vt:lpstr>
      <vt:lpstr>Envisioning a Computing Continuum for Science </vt:lpstr>
      <vt:lpstr>End-to-End Experiment/Instrument Management</vt:lpstr>
      <vt:lpstr>Digital Twins of Complex Systems </vt:lpstr>
      <vt:lpstr>Urgent Computing: Managing uncertainty under constraints</vt:lpstr>
      <vt:lpstr>PowerPoint Presentation</vt:lpstr>
      <vt:lpstr>Global Challenges Drive Urgent Science, Computing</vt:lpstr>
      <vt:lpstr>Implementing such urgent workflows can be hard: Technical challenges include</vt:lpstr>
      <vt:lpstr>R-Pulsar: Enabling Data-driven Workflows across the Continuum (rpulsar.org)</vt:lpstr>
      <vt:lpstr>Distributed Software-defined Environments</vt:lpstr>
      <vt:lpstr>Intelligent Data Discovery and Delivery</vt:lpstr>
      <vt:lpstr>PowerPoint Presentation</vt:lpstr>
      <vt:lpstr>AI@Edge and the Digital Continuum</vt:lpstr>
      <vt:lpstr>Earthquake Early Warning</vt:lpstr>
      <vt:lpstr>Hurricane Sandy -- Disaster Response</vt:lpstr>
      <vt:lpstr>A Motivating Usecase: Wildfire in California leads to Air Pollution in Utah</vt:lpstr>
      <vt:lpstr>A Motivating Usecase: Impacts of Wildfire Smoke on Air Quality</vt:lpstr>
      <vt:lpstr>A Motivating Use case: Wildfire in California leads to Air Pollution in Utah</vt:lpstr>
      <vt:lpstr>Global Challenges and Urgent Science: A call to action </vt:lpstr>
      <vt:lpstr>National Strategic Computing Reserve (NSCR)</vt:lpstr>
      <vt:lpstr>Many Research Challenges</vt:lpstr>
      <vt:lpstr>Translational Research and Innovation </vt:lpstr>
      <vt:lpstr>PowerPoint Presentation</vt:lpstr>
      <vt:lpstr>One-U Responsible AI Initiative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and Extreme-Scales: Computational Science in the 21st Century</dc:title>
  <dc:creator>Philip Davis</dc:creator>
  <cp:lastModifiedBy>Manish Parashar</cp:lastModifiedBy>
  <cp:revision>82</cp:revision>
  <cp:lastPrinted>2024-09-05T09:32:54Z</cp:lastPrinted>
  <dcterms:created xsi:type="dcterms:W3CDTF">2021-08-30T17:25:12Z</dcterms:created>
  <dcterms:modified xsi:type="dcterms:W3CDTF">2024-09-11T09:06:19Z</dcterms:modified>
</cp:coreProperties>
</file>