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46" r:id="rId3"/>
    <p:sldId id="5666" r:id="rId4"/>
    <p:sldId id="5576" r:id="rId5"/>
    <p:sldId id="5673" r:id="rId6"/>
    <p:sldId id="5570" r:id="rId7"/>
    <p:sldId id="5667" r:id="rId8"/>
    <p:sldId id="5674" r:id="rId9"/>
    <p:sldId id="5677" r:id="rId10"/>
    <p:sldId id="5678" r:id="rId11"/>
    <p:sldId id="5675" r:id="rId12"/>
    <p:sldId id="5676" r:id="rId13"/>
    <p:sldId id="681" r:id="rId14"/>
    <p:sldId id="5558" r:id="rId15"/>
    <p:sldId id="5679" r:id="rId16"/>
    <p:sldId id="5680" r:id="rId17"/>
    <p:sldId id="5681" r:id="rId18"/>
    <p:sldId id="5682" r:id="rId19"/>
    <p:sldId id="5669" r:id="rId20"/>
    <p:sldId id="5670" r:id="rId21"/>
    <p:sldId id="5615" r:id="rId22"/>
    <p:sldId id="274" r:id="rId23"/>
    <p:sldId id="280" r:id="rId24"/>
    <p:sldId id="5665" r:id="rId25"/>
    <p:sldId id="5656" r:id="rId26"/>
    <p:sldId id="5672" r:id="rId27"/>
    <p:sldId id="5683" r:id="rId28"/>
    <p:sldId id="5664" r:id="rId29"/>
    <p:sldId id="5621" r:id="rId30"/>
    <p:sldId id="5624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68F8-165B-EE44-9E7C-55F8B630CC42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A37BE-8119-174E-8483-4BB1242E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7332D-C7B1-404F-A274-EB389F03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C75F9-9555-0745-AAD4-9C0BCD02A387}"/>
              </a:ext>
            </a:extLst>
          </p:cNvPr>
          <p:cNvSpPr/>
          <p:nvPr userDrawn="1"/>
        </p:nvSpPr>
        <p:spPr>
          <a:xfrm>
            <a:off x="-1" y="5959420"/>
            <a:ext cx="12188825" cy="898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 descr="coverimage.png">
            <a:extLst>
              <a:ext uri="{FF2B5EF4-FFF2-40B4-BE49-F238E27FC236}">
                <a16:creationId xmlns:a16="http://schemas.microsoft.com/office/drawing/2014/main" id="{09053A32-ACCB-C347-AD74-DDCA2A67248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79" t="1846" b="21904"/>
          <a:stretch/>
        </p:blipFill>
        <p:spPr>
          <a:xfrm>
            <a:off x="6984999" y="462844"/>
            <a:ext cx="5203825" cy="4612076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CE98A57-BA65-0241-807C-9928F51687E0}"/>
              </a:ext>
            </a:extLst>
          </p:cNvPr>
          <p:cNvSpPr txBox="1">
            <a:spLocks/>
          </p:cNvSpPr>
          <p:nvPr userDrawn="1"/>
        </p:nvSpPr>
        <p:spPr>
          <a:xfrm>
            <a:off x="7922736" y="5074920"/>
            <a:ext cx="4266089" cy="542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       Argonne National Laboratory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FE5CC4-A8B6-9744-B039-B464357CB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" y="1459409"/>
            <a:ext cx="7598807" cy="792301"/>
          </a:xfrm>
          <a:noFill/>
        </p:spPr>
        <p:txBody>
          <a:bodyPr lIns="91440" tIns="45720" rIns="91440" bIns="45720" anchor="b" anchorCtr="0"/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b="1" dirty="0"/>
              <a:t>Title of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2ECDF-0B15-9849-B546-2BC3ADF19C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827" y="6195541"/>
            <a:ext cx="1275817" cy="581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D9718-D07A-584C-83CA-A587833C3D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3" y="6295223"/>
            <a:ext cx="2409477" cy="4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2291-9F88-434E-932E-3CDA1014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72EE-E325-B54C-B8AE-A004B66A6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5E63-3BF1-C54F-8630-BD77A77D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0041-73AB-4A46-B7C1-F845D692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4AFE-4FE5-BC44-A4EE-E047E4809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9EC03-EC45-B84A-8220-34134447D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BD5D2-42FB-3A4A-A5F8-3DB045B0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D56A-2DE3-0C44-B98B-5B8DFCB8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ED833-08FC-B24A-899E-ACD775F78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336DB-A94E-0541-8E39-79090C60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64BA1-C8BB-BD4A-BC94-07975446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D1D30-A822-1A48-82F6-202503DAB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D2E3C-E8FC-B540-8531-3D5615D7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B4AF-1ECD-0348-A282-48BC145A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DB79A-04F3-9742-9709-DFF04F6C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4B642-A5B3-AC46-AC4D-EC692F2D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1D51-C5B2-B64E-8D4A-064511F0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23A6-E878-6D44-9EAD-7FFC13DB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DD16A-7512-5A4F-AE01-4741795D5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FDEB-4BC7-494C-B3BF-19606F10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A16E-31BE-8946-885B-619B9907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4171D-CEFB-7742-9B73-6AE0F171F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F8E05-2E2A-484B-8E99-24D4405E4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0CC80-B226-5240-8659-9066EB7B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  <a:prstGeom prst="rect">
            <a:avLst/>
          </a:prstGeom>
        </p:spPr>
        <p:txBody>
          <a:bodyPr/>
          <a:lstStyle/>
          <a:p>
            <a:fld id="{6B5E5A07-6625-D64E-8002-18C3A6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033"/>
            <a:ext cx="11176000" cy="584200"/>
          </a:xfrm>
        </p:spPr>
        <p:txBody>
          <a:bodyPr>
            <a:noAutofit/>
          </a:bodyPr>
          <a:lstStyle>
            <a:lvl1pPr marL="0" indent="0">
              <a:buNone/>
              <a:defRPr sz="2667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09234"/>
            <a:ext cx="9753600" cy="4364567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6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201B7-5412-E24F-BF97-10D1880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A893-2ED4-C342-A9AF-1F9B15668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BCC95242-5161-334D-86BB-6AE2E217013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67565" y="5997613"/>
            <a:ext cx="1990459" cy="7464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1DF8C-DD37-0F4A-9C1E-90A0EAB21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9000" y="6378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286E-E1F8-E54A-9E00-39858B9CF5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6D7A443-F946-1747-AA5C-BF7F0EB9F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Wingdings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Wingdings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lash-X/Flash-X/blob/ylee/try_pushTile_spark/source/physics/Hydro/HydroMain/Spark/Hydro_interface.in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2AE4-BABC-A342-9FD8-9F26D82D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" y="160020"/>
            <a:ext cx="5695950" cy="2657685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Design, Code Generation, and Synthesis For the Next Generation Science Codes</a:t>
            </a:r>
          </a:p>
        </p:txBody>
      </p:sp>
      <p:sp>
        <p:nvSpPr>
          <p:cNvPr id="3" name="Subtitle 15">
            <a:extLst>
              <a:ext uri="{FF2B5EF4-FFF2-40B4-BE49-F238E27FC236}">
                <a16:creationId xmlns:a16="http://schemas.microsoft.com/office/drawing/2014/main" id="{9956B0E9-9333-CC4A-916D-FEFF85990FD2}"/>
              </a:ext>
            </a:extLst>
          </p:cNvPr>
          <p:cNvSpPr txBox="1">
            <a:spLocks/>
          </p:cNvSpPr>
          <p:nvPr/>
        </p:nvSpPr>
        <p:spPr>
          <a:xfrm>
            <a:off x="258374" y="3000585"/>
            <a:ext cx="7484534" cy="1600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Anshu Dubey</a:t>
            </a:r>
          </a:p>
          <a:p>
            <a:pPr marL="0" indent="0">
              <a:buNone/>
            </a:pPr>
            <a:r>
              <a:rPr lang="en-US" sz="2000" dirty="0"/>
              <a:t>Argonne National Laboratory</a:t>
            </a:r>
          </a:p>
          <a:p>
            <a:pPr marL="0" indent="0">
              <a:buNone/>
            </a:pPr>
            <a:r>
              <a:rPr lang="en-US" sz="1600" dirty="0" err="1"/>
              <a:t>Colloborators</a:t>
            </a:r>
            <a:r>
              <a:rPr lang="en-US" sz="1600" dirty="0"/>
              <a:t>: Klaus </a:t>
            </a:r>
            <a:r>
              <a:rPr lang="en-US" sz="1600" dirty="0" err="1"/>
              <a:t>Weide</a:t>
            </a:r>
            <a:r>
              <a:rPr lang="en-US" sz="1600" dirty="0"/>
              <a:t>, Jared O'Neal , Johann Rudi, </a:t>
            </a:r>
            <a:r>
              <a:rPr lang="en-US" sz="1600" dirty="0" err="1"/>
              <a:t>Youngjun</a:t>
            </a:r>
            <a:r>
              <a:rPr lang="en-US" sz="1600" dirty="0"/>
              <a:t> Lee, Tom Klosterman, Wesley </a:t>
            </a:r>
            <a:r>
              <a:rPr lang="en-US" sz="1600" dirty="0" err="1"/>
              <a:t>Kwiecinski</a:t>
            </a:r>
            <a:r>
              <a:rPr lang="en-US" sz="1600" dirty="0"/>
              <a:t>, Mohamed </a:t>
            </a:r>
            <a:r>
              <a:rPr lang="en-US" sz="1600" dirty="0" err="1"/>
              <a:t>Wahib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PPAM  2024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872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3B40-7A22-89F8-6BB1-6167FDBA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5" y="34231"/>
            <a:ext cx="10515600" cy="1325563"/>
          </a:xfrm>
        </p:spPr>
        <p:txBody>
          <a:bodyPr/>
          <a:lstStyle/>
          <a:p>
            <a:r>
              <a:rPr lang="en-US" dirty="0"/>
              <a:t>Mechanisms Needed by the Code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E77FC-1631-5458-51D2-E734CEC850D0}"/>
              </a:ext>
            </a:extLst>
          </p:cNvPr>
          <p:cNvSpPr/>
          <p:nvPr/>
        </p:nvSpPr>
        <p:spPr>
          <a:xfrm>
            <a:off x="523744" y="3874008"/>
            <a:ext cx="5266944" cy="2220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map work to computational targets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Figuring out the map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Expression of dependencies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Cost models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Expressing the map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43E14F-733F-9C60-C28A-99FD74738BE7}"/>
              </a:ext>
            </a:extLst>
          </p:cNvPr>
          <p:cNvSpPr/>
          <p:nvPr/>
        </p:nvSpPr>
        <p:spPr>
          <a:xfrm>
            <a:off x="525332" y="1106424"/>
            <a:ext cx="5266944" cy="22204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unify expression of computation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Minimize maintained variants of source suitable for all computational devices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Reconcile differences in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82627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3B40-7A22-89F8-6BB1-6167FDBA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5" y="34231"/>
            <a:ext cx="10515600" cy="1325563"/>
          </a:xfrm>
        </p:spPr>
        <p:txBody>
          <a:bodyPr/>
          <a:lstStyle/>
          <a:p>
            <a:r>
              <a:rPr lang="en-US" dirty="0"/>
              <a:t>Mechanisms Needed by the Code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E77FC-1631-5458-51D2-E734CEC850D0}"/>
              </a:ext>
            </a:extLst>
          </p:cNvPr>
          <p:cNvSpPr/>
          <p:nvPr/>
        </p:nvSpPr>
        <p:spPr>
          <a:xfrm>
            <a:off x="523744" y="3874008"/>
            <a:ext cx="5266944" cy="2220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map work to computational targets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Figuring out the map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Expression of dependencies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Cost models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Expressing the map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BFB06A-BBA4-8BFB-FC00-AF67220E1D1D}"/>
              </a:ext>
            </a:extLst>
          </p:cNvPr>
          <p:cNvSpPr/>
          <p:nvPr/>
        </p:nvSpPr>
        <p:spPr>
          <a:xfrm>
            <a:off x="6132576" y="1106424"/>
            <a:ext cx="5266944" cy="2220468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move work and data to computational targets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Moving between devices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Launching work at the destination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Hiding latency of movement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Moving data off node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43E14F-733F-9C60-C28A-99FD74738BE7}"/>
              </a:ext>
            </a:extLst>
          </p:cNvPr>
          <p:cNvSpPr/>
          <p:nvPr/>
        </p:nvSpPr>
        <p:spPr>
          <a:xfrm>
            <a:off x="525332" y="1106424"/>
            <a:ext cx="5266944" cy="22204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unify expression of computation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Minimize maintained variants of source suitable for all computational devices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Reconcile differences in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273544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3B40-7A22-89F8-6BB1-6167FDBA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5" y="34231"/>
            <a:ext cx="10515600" cy="1325563"/>
          </a:xfrm>
        </p:spPr>
        <p:txBody>
          <a:bodyPr/>
          <a:lstStyle/>
          <a:p>
            <a:r>
              <a:rPr lang="en-US" dirty="0"/>
              <a:t>Mechanisms Needed by the Code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E77FC-1631-5458-51D2-E734CEC850D0}"/>
              </a:ext>
            </a:extLst>
          </p:cNvPr>
          <p:cNvSpPr/>
          <p:nvPr/>
        </p:nvSpPr>
        <p:spPr>
          <a:xfrm>
            <a:off x="523744" y="3874008"/>
            <a:ext cx="5266944" cy="22204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map work to computational targets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Figuring out the map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Expression of dependencies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Cost models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Expressing the map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BFB06A-BBA4-8BFB-FC00-AF67220E1D1D}"/>
              </a:ext>
            </a:extLst>
          </p:cNvPr>
          <p:cNvSpPr/>
          <p:nvPr/>
        </p:nvSpPr>
        <p:spPr>
          <a:xfrm>
            <a:off x="6132576" y="1106424"/>
            <a:ext cx="5266944" cy="2220468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move work and data to computational targets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Moving between devices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Launching work at the destination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Hiding latency of movement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Moving data off node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43E14F-733F-9C60-C28A-99FD74738BE7}"/>
              </a:ext>
            </a:extLst>
          </p:cNvPr>
          <p:cNvSpPr/>
          <p:nvPr/>
        </p:nvSpPr>
        <p:spPr>
          <a:xfrm>
            <a:off x="525332" y="1106424"/>
            <a:ext cx="5266944" cy="22204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unify expression of computation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Minimize maintained variants of source suitable for all computational devices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Reconcile differences in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B4760-90FA-132B-409F-E983E94F182F}"/>
              </a:ext>
            </a:extLst>
          </p:cNvPr>
          <p:cNvSpPr txBox="1"/>
          <p:nvPr/>
        </p:nvSpPr>
        <p:spPr>
          <a:xfrm>
            <a:off x="6704519" y="3736303"/>
            <a:ext cx="4262770" cy="1846659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So, what do we need?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Composable components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Code synthesis tools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Code generation tools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Data movement orchestrator</a:t>
            </a:r>
          </a:p>
        </p:txBody>
      </p:sp>
    </p:spTree>
    <p:extLst>
      <p:ext uri="{BB962C8B-B14F-4D97-AF65-F5344CB8AC3E}">
        <p14:creationId xmlns:p14="http://schemas.microsoft.com/office/powerpoint/2010/main" val="254781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8DC73AD-8892-DD44-B410-D467BED07868}"/>
              </a:ext>
            </a:extLst>
          </p:cNvPr>
          <p:cNvSpPr/>
          <p:nvPr/>
        </p:nvSpPr>
        <p:spPr>
          <a:xfrm>
            <a:off x="5856113" y="2927015"/>
            <a:ext cx="2556841" cy="272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6994FB-A55C-284A-A400-21BE91305CEE}"/>
              </a:ext>
            </a:extLst>
          </p:cNvPr>
          <p:cNvSpPr/>
          <p:nvPr/>
        </p:nvSpPr>
        <p:spPr>
          <a:xfrm>
            <a:off x="9383802" y="2996589"/>
            <a:ext cx="2556841" cy="272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CF244-A08B-9D46-AAD0-4E4FCEA376C8}"/>
              </a:ext>
            </a:extLst>
          </p:cNvPr>
          <p:cNvSpPr/>
          <p:nvPr/>
        </p:nvSpPr>
        <p:spPr>
          <a:xfrm>
            <a:off x="6065272" y="3510600"/>
            <a:ext cx="1106525" cy="13877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5F0A49-279F-BB47-99F0-A94D381D6DB0}"/>
              </a:ext>
            </a:extLst>
          </p:cNvPr>
          <p:cNvSpPr/>
          <p:nvPr/>
        </p:nvSpPr>
        <p:spPr>
          <a:xfrm>
            <a:off x="7306428" y="3703508"/>
            <a:ext cx="812524" cy="8199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CFFD76-20A6-6A4F-BB07-689AA6F40074}"/>
              </a:ext>
            </a:extLst>
          </p:cNvPr>
          <p:cNvSpPr/>
          <p:nvPr/>
        </p:nvSpPr>
        <p:spPr>
          <a:xfrm>
            <a:off x="7086524" y="4527213"/>
            <a:ext cx="812524" cy="8199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04E4E7-BC09-D64C-A588-B8096CDC82FC}"/>
              </a:ext>
            </a:extLst>
          </p:cNvPr>
          <p:cNvSpPr/>
          <p:nvPr/>
        </p:nvSpPr>
        <p:spPr>
          <a:xfrm>
            <a:off x="9768848" y="3482363"/>
            <a:ext cx="1634191" cy="1695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569C05-63AC-204C-9139-50EB8E5857EE}"/>
              </a:ext>
            </a:extLst>
          </p:cNvPr>
          <p:cNvSpPr/>
          <p:nvPr/>
        </p:nvSpPr>
        <p:spPr>
          <a:xfrm>
            <a:off x="10174314" y="3920306"/>
            <a:ext cx="812524" cy="819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B3FA70-7E88-204F-B8D9-68CD1F67A0C1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8933611" y="2672973"/>
            <a:ext cx="691913" cy="80939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8D02D4-23D0-4945-9F71-A971EB1B2B74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8223641" y="2672972"/>
            <a:ext cx="709968" cy="84213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CEC5609-94C0-5D40-B0F8-06865E22E308}"/>
              </a:ext>
            </a:extLst>
          </p:cNvPr>
          <p:cNvSpPr/>
          <p:nvPr/>
        </p:nvSpPr>
        <p:spPr>
          <a:xfrm>
            <a:off x="8483418" y="2146022"/>
            <a:ext cx="900382" cy="52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9E31F-D6F8-C641-ADEF-C7DA833D8E7C}"/>
              </a:ext>
            </a:extLst>
          </p:cNvPr>
          <p:cNvSpPr txBox="1"/>
          <p:nvPr/>
        </p:nvSpPr>
        <p:spPr>
          <a:xfrm>
            <a:off x="8548593" y="2206825"/>
            <a:ext cx="70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setup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C1FD58-54DA-5543-9088-79A412DF1EAA}"/>
              </a:ext>
            </a:extLst>
          </p:cNvPr>
          <p:cNvSpPr/>
          <p:nvPr/>
        </p:nvSpPr>
        <p:spPr>
          <a:xfrm>
            <a:off x="10451563" y="3942654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9F2C9D-5814-F043-B243-DCCEF21D4A16}"/>
              </a:ext>
            </a:extLst>
          </p:cNvPr>
          <p:cNvSpPr/>
          <p:nvPr/>
        </p:nvSpPr>
        <p:spPr>
          <a:xfrm>
            <a:off x="7168810" y="4671532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AC07DA-E816-9044-B90D-39D6012F606A}"/>
              </a:ext>
            </a:extLst>
          </p:cNvPr>
          <p:cNvSpPr/>
          <p:nvPr/>
        </p:nvSpPr>
        <p:spPr>
          <a:xfrm>
            <a:off x="7701829" y="3781293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D5B48C-921E-B248-B54D-FA879CE912E6}"/>
              </a:ext>
            </a:extLst>
          </p:cNvPr>
          <p:cNvSpPr/>
          <p:nvPr/>
        </p:nvSpPr>
        <p:spPr>
          <a:xfrm>
            <a:off x="6264504" y="3630343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00DB15-FF75-6D42-A846-D1C8486F7E00}"/>
              </a:ext>
            </a:extLst>
          </p:cNvPr>
          <p:cNvSpPr/>
          <p:nvPr/>
        </p:nvSpPr>
        <p:spPr>
          <a:xfrm>
            <a:off x="10461991" y="3534041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8CB9EF-7469-0E48-B3AB-DDF0986B9632}"/>
              </a:ext>
            </a:extLst>
          </p:cNvPr>
          <p:cNvSpPr/>
          <p:nvPr/>
        </p:nvSpPr>
        <p:spPr>
          <a:xfrm>
            <a:off x="10461992" y="2997594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EF37CA-4F17-254C-B862-99496B5B4015}"/>
              </a:ext>
            </a:extLst>
          </p:cNvPr>
          <p:cNvSpPr/>
          <p:nvPr/>
        </p:nvSpPr>
        <p:spPr>
          <a:xfrm>
            <a:off x="6984036" y="2955023"/>
            <a:ext cx="268759" cy="2780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A2B50-09F9-F142-8385-DE81F204CB04}"/>
              </a:ext>
            </a:extLst>
          </p:cNvPr>
          <p:cNvSpPr/>
          <p:nvPr/>
        </p:nvSpPr>
        <p:spPr>
          <a:xfrm>
            <a:off x="8676452" y="321556"/>
            <a:ext cx="2995723" cy="1599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Encoded metadata</a:t>
            </a:r>
          </a:p>
          <a:p>
            <a:pPr algn="ctr"/>
            <a:r>
              <a:rPr lang="en-US" sz="1350" dirty="0"/>
              <a:t>Components I need</a:t>
            </a:r>
          </a:p>
          <a:p>
            <a:pPr algn="ctr"/>
            <a:r>
              <a:rPr lang="en-US" sz="1350" dirty="0"/>
              <a:t>Components I don’t work with</a:t>
            </a:r>
          </a:p>
          <a:p>
            <a:pPr algn="ctr"/>
            <a:r>
              <a:rPr lang="en-US" sz="1350" dirty="0"/>
              <a:t>State variables I need</a:t>
            </a:r>
          </a:p>
          <a:p>
            <a:pPr algn="ctr"/>
            <a:r>
              <a:rPr lang="en-US" sz="1350" dirty="0"/>
              <a:t>AMR specific needs</a:t>
            </a:r>
          </a:p>
          <a:p>
            <a:pPr algn="ctr"/>
            <a:r>
              <a:rPr lang="en-US" sz="1350" dirty="0"/>
              <a:t>Runtime parameters I want 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B8C696-3B45-E149-9338-22558769C830}"/>
              </a:ext>
            </a:extLst>
          </p:cNvPr>
          <p:cNvCxnSpPr>
            <a:cxnSpLocks/>
            <a:stCxn id="21" idx="0"/>
            <a:endCxn id="28" idx="2"/>
          </p:cNvCxnSpPr>
          <p:nvPr/>
        </p:nvCxnSpPr>
        <p:spPr>
          <a:xfrm flipV="1">
            <a:off x="7118416" y="2528348"/>
            <a:ext cx="67189" cy="4266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07B7F0-162E-8B46-9A08-7970C2232AB2}"/>
              </a:ext>
            </a:extLst>
          </p:cNvPr>
          <p:cNvCxnSpPr>
            <a:cxnSpLocks/>
            <a:stCxn id="6" idx="3"/>
            <a:endCxn id="27" idx="0"/>
          </p:cNvCxnSpPr>
          <p:nvPr/>
        </p:nvCxnSpPr>
        <p:spPr>
          <a:xfrm flipH="1">
            <a:off x="5564375" y="4695120"/>
            <a:ext cx="662944" cy="973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B2E67D-5606-F74F-BF4D-61163C13E81F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6143383" y="5227108"/>
            <a:ext cx="1062132" cy="6481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4AE2C2-63A3-254F-BFA2-16533CB5436D}"/>
              </a:ext>
            </a:extLst>
          </p:cNvPr>
          <p:cNvSpPr txBox="1"/>
          <p:nvPr/>
        </p:nvSpPr>
        <p:spPr>
          <a:xfrm>
            <a:off x="4673265" y="5668352"/>
            <a:ext cx="1782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</a:t>
            </a:r>
          </a:p>
          <a:p>
            <a:r>
              <a:rPr lang="en-US" dirty="0"/>
              <a:t>Implementations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4C3C8A-570C-F64C-B686-FC76A560D506}"/>
              </a:ext>
            </a:extLst>
          </p:cNvPr>
          <p:cNvSpPr txBox="1"/>
          <p:nvPr/>
        </p:nvSpPr>
        <p:spPr>
          <a:xfrm>
            <a:off x="6576976" y="2159016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Config files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AEDA6C-010C-A841-A6F9-F453E40C231F}"/>
              </a:ext>
            </a:extLst>
          </p:cNvPr>
          <p:cNvSpPr txBox="1"/>
          <p:nvPr/>
        </p:nvSpPr>
        <p:spPr>
          <a:xfrm>
            <a:off x="8666673" y="5621268"/>
            <a:ext cx="17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 components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1DDD04-F9F3-6441-B674-B6D0116D6ABD}"/>
              </a:ext>
            </a:extLst>
          </p:cNvPr>
          <p:cNvCxnSpPr>
            <a:cxnSpLocks/>
            <a:stCxn id="9" idx="2"/>
            <a:endCxn id="29" idx="0"/>
          </p:cNvCxnSpPr>
          <p:nvPr/>
        </p:nvCxnSpPr>
        <p:spPr>
          <a:xfrm flipH="1">
            <a:off x="9544863" y="4330296"/>
            <a:ext cx="223985" cy="12909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111330-B823-EE45-B46E-FC1606F35EA7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9768848" y="4740285"/>
            <a:ext cx="811729" cy="9075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BA4C2A8D-5C67-444A-9C09-1F5EF520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FB0C-ABEE-FD7C-EB27-3700A001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96926"/>
            <a:ext cx="5445380" cy="4351338"/>
          </a:xfrm>
        </p:spPr>
        <p:txBody>
          <a:bodyPr>
            <a:normAutofit/>
          </a:bodyPr>
          <a:lstStyle/>
          <a:p>
            <a:r>
              <a:rPr lang="en-US" dirty="0"/>
              <a:t>Building blocks of code</a:t>
            </a:r>
          </a:p>
          <a:p>
            <a:pPr lvl="1"/>
            <a:r>
              <a:rPr lang="en-US" dirty="0"/>
              <a:t>Hierarchy of granularity</a:t>
            </a:r>
          </a:p>
          <a:p>
            <a:pPr lvl="1"/>
            <a:r>
              <a:rPr lang="en-US" dirty="0"/>
              <a:t>Units, subunits, components</a:t>
            </a:r>
          </a:p>
          <a:p>
            <a:r>
              <a:rPr lang="en-US" dirty="0"/>
              <a:t>Multiple alternative implementations</a:t>
            </a:r>
          </a:p>
          <a:p>
            <a:pPr lvl="1"/>
            <a:r>
              <a:rPr lang="en-US" dirty="0"/>
              <a:t>Null implementations of API </a:t>
            </a:r>
          </a:p>
          <a:p>
            <a:pPr lvl="1"/>
            <a:r>
              <a:rPr lang="en-US" dirty="0"/>
              <a:t>High degree of composability</a:t>
            </a:r>
          </a:p>
          <a:p>
            <a:pPr lvl="1"/>
            <a:r>
              <a:rPr lang="en-US" dirty="0"/>
              <a:t>High degree of customizability</a:t>
            </a:r>
          </a:p>
          <a:p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54DBDDA-A227-51B8-A3B2-8C101EE2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47" y="37546"/>
            <a:ext cx="10515600" cy="1325563"/>
          </a:xfrm>
        </p:spPr>
        <p:txBody>
          <a:bodyPr/>
          <a:lstStyle/>
          <a:p>
            <a:r>
              <a:rPr lang="en-US" dirty="0"/>
              <a:t>Composability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98977-5684-256D-DE76-58E8E7B339F8}"/>
              </a:ext>
            </a:extLst>
          </p:cNvPr>
          <p:cNvSpPr txBox="1"/>
          <p:nvPr/>
        </p:nvSpPr>
        <p:spPr>
          <a:xfrm>
            <a:off x="6678025" y="86184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 describing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A9F661-1F58-DEF2-7E03-A3224FB3454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8223641" y="1092717"/>
            <a:ext cx="452811" cy="286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0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AF0C-F290-FD44-8C0F-204C6454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of Design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A9D6F9-5508-DD42-BC1F-79CE791ADD70}"/>
              </a:ext>
            </a:extLst>
          </p:cNvPr>
          <p:cNvSpPr txBox="1">
            <a:spLocks/>
          </p:cNvSpPr>
          <p:nvPr/>
        </p:nvSpPr>
        <p:spPr>
          <a:xfrm>
            <a:off x="1000125" y="1690688"/>
            <a:ext cx="9977671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 the code developer decide what should be done for optimization on a platform</a:t>
            </a:r>
          </a:p>
          <a:p>
            <a:pPr marL="469490" lvl="1" indent="-209719">
              <a:spcBef>
                <a:spcPts val="601"/>
              </a:spcBef>
              <a:defRPr sz="2400"/>
            </a:pPr>
            <a:r>
              <a:rPr lang="en-US" dirty="0"/>
              <a:t>Make it easy to have that happen without coding to metal</a:t>
            </a:r>
          </a:p>
          <a:p>
            <a:pPr marL="469490" lvl="1" indent="-209719">
              <a:spcBef>
                <a:spcPts val="601"/>
              </a:spcBef>
              <a:defRPr sz="2400"/>
            </a:pPr>
            <a:endParaRPr lang="en-US" dirty="0"/>
          </a:p>
          <a:p>
            <a:r>
              <a:rPr lang="en-US" dirty="0"/>
              <a:t>Have a set of tools, each with limited functionality</a:t>
            </a:r>
          </a:p>
          <a:p>
            <a:pPr marL="469490" lvl="1" indent="-209719">
              <a:spcBef>
                <a:spcPts val="601"/>
              </a:spcBef>
              <a:defRPr sz="2400"/>
            </a:pPr>
            <a:r>
              <a:rPr lang="en-US" dirty="0"/>
              <a:t>Tools remain simple and easy to maintain by non-experts</a:t>
            </a:r>
          </a:p>
          <a:p>
            <a:pPr marL="469490" lvl="1" indent="-209719">
              <a:spcBef>
                <a:spcPts val="601"/>
              </a:spcBef>
              <a:defRPr sz="2400"/>
            </a:pPr>
            <a:r>
              <a:rPr lang="en-US" dirty="0"/>
              <a:t>Combination of tools provides a powerful solution</a:t>
            </a:r>
          </a:p>
          <a:p>
            <a:pPr marL="469490" lvl="1" indent="-209719">
              <a:spcBef>
                <a:spcPts val="601"/>
              </a:spcBef>
              <a:defRPr sz="2400"/>
            </a:pPr>
            <a:endParaRPr lang="en-US" dirty="0"/>
          </a:p>
          <a:p>
            <a:r>
              <a:rPr lang="en-US" dirty="0"/>
              <a:t>Tools can permute and combine building blocks, do some code translation and compose a full application</a:t>
            </a:r>
          </a:p>
          <a:p>
            <a:r>
              <a:rPr lang="en-US" dirty="0"/>
              <a:t>As far as possible tools also have building blocks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E78B-55AF-D143-B52C-0FF098B2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9BAA-A810-5129-CA21-D50C438D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51652"/>
            <a:ext cx="10515600" cy="793115"/>
          </a:xfrm>
        </p:spPr>
        <p:txBody>
          <a:bodyPr/>
          <a:lstStyle/>
          <a:p>
            <a:r>
              <a:rPr lang="en-US" dirty="0"/>
              <a:t>Orthogonal Axes of Challenges and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2D18-7D93-3909-BE43-FB61ED18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112" y="616517"/>
            <a:ext cx="10515600" cy="1263838"/>
          </a:xfrm>
        </p:spPr>
        <p:txBody>
          <a:bodyPr/>
          <a:lstStyle/>
          <a:p>
            <a:pPr lvl="1"/>
            <a:r>
              <a:rPr lang="en-US" dirty="0"/>
              <a:t>Separate out arithmetic and control flow</a:t>
            </a:r>
          </a:p>
          <a:p>
            <a:pPr lvl="2"/>
            <a:r>
              <a:rPr lang="en-US" dirty="0"/>
              <a:t>Make arithmetic invariant</a:t>
            </a:r>
          </a:p>
          <a:p>
            <a:pPr lvl="2"/>
            <a:r>
              <a:rPr lang="en-US" dirty="0"/>
              <a:t>Turn separate pieces into building blocks using macros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9ACC-3458-1355-7F5A-1472657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</p:spPr>
        <p:txBody>
          <a:bodyPr/>
          <a:lstStyle/>
          <a:p>
            <a:fld id="{6B5E5A07-6625-D64E-8002-18C3A600922F}" type="slidenum">
              <a:rPr lang="en-US" sz="1400" smtClean="0"/>
              <a:t>15</a:t>
            </a:fld>
            <a:endParaRPr lang="en-US" sz="14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CA7F0-13A3-FD2D-6F43-744BD11B57AC}"/>
              </a:ext>
            </a:extLst>
          </p:cNvPr>
          <p:cNvSpPr/>
          <p:nvPr/>
        </p:nvSpPr>
        <p:spPr>
          <a:xfrm>
            <a:off x="381000" y="1803634"/>
            <a:ext cx="5391150" cy="26008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[hy_fluxesSec1]</a:t>
            </a:r>
          </a:p>
          <a:p>
            <a:r>
              <a:rPr lang="en-US" dirty="0" err="1">
                <a:solidFill>
                  <a:schemeClr val="tx1"/>
                </a:solidFill>
              </a:rPr>
              <a:t>a</a:t>
            </a:r>
            <a:r>
              <a:rPr lang="en-US" sz="1800" dirty="0" err="1">
                <a:solidFill>
                  <a:schemeClr val="tx1"/>
                </a:solidFill>
              </a:rPr>
              <a:t>rgs</a:t>
            </a:r>
            <a:r>
              <a:rPr lang="en-US" sz="1800" dirty="0">
                <a:solidFill>
                  <a:schemeClr val="tx1"/>
                </a:solidFill>
              </a:rPr>
              <a:t>= XL, </a:t>
            </a:r>
            <a:r>
              <a:rPr lang="en-US" sz="1800" dirty="0" err="1">
                <a:solidFill>
                  <a:schemeClr val="tx1"/>
                </a:solidFill>
              </a:rPr>
              <a:t>XR,limits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definition =</a:t>
            </a:r>
          </a:p>
          <a:p>
            <a:r>
              <a:rPr lang="en-US" sz="1800" dirty="0">
                <a:solidFill>
                  <a:srgbClr val="C00000"/>
                </a:solidFill>
              </a:rPr>
              <a:t>@M </a:t>
            </a:r>
            <a:r>
              <a:rPr lang="en-US" sz="1800" dirty="0" err="1">
                <a:solidFill>
                  <a:srgbClr val="C00000"/>
                </a:solidFill>
              </a:rPr>
              <a:t>loop_begin</a:t>
            </a:r>
            <a:r>
              <a:rPr lang="en-US" sz="1800" dirty="0">
                <a:solidFill>
                  <a:srgbClr val="C00000"/>
                </a:solidFill>
              </a:rPr>
              <a:t>(limits)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if (flux(1</a:t>
            </a:r>
            <a:r>
              <a:rPr lang="en-US" sz="1800" dirty="0">
                <a:solidFill>
                  <a:srgbClr val="C00000"/>
                </a:solidFill>
              </a:rPr>
              <a:t>@M indices</a:t>
            </a:r>
            <a:r>
              <a:rPr lang="en-US" sz="1800" dirty="0">
                <a:solidFill>
                  <a:schemeClr val="tx1"/>
                </a:solidFill>
              </a:rPr>
              <a:t>) &gt; 0.) then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    call doSection1(XL(:</a:t>
            </a:r>
            <a:r>
              <a:rPr lang="en-US" sz="1800" dirty="0">
                <a:solidFill>
                  <a:srgbClr val="C00000"/>
                </a:solidFill>
              </a:rPr>
              <a:t>@M indices), ……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else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   call doSection1(XR(:</a:t>
            </a:r>
            <a:r>
              <a:rPr lang="en-US" sz="1800" dirty="0">
                <a:solidFill>
                  <a:srgbClr val="C00000"/>
                </a:solidFill>
              </a:rPr>
              <a:t>@M indices), …….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end if</a:t>
            </a:r>
          </a:p>
          <a:p>
            <a:r>
              <a:rPr lang="en-US" sz="1800" dirty="0">
                <a:solidFill>
                  <a:srgbClr val="C00000"/>
                </a:solidFill>
              </a:rPr>
              <a:t> @M </a:t>
            </a:r>
            <a:r>
              <a:rPr lang="en-US" sz="1800" dirty="0" err="1">
                <a:solidFill>
                  <a:srgbClr val="C00000"/>
                </a:solidFill>
              </a:rPr>
              <a:t>loop_end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30E585-9C66-1A41-1E78-603E284DD951}"/>
              </a:ext>
            </a:extLst>
          </p:cNvPr>
          <p:cNvSpPr txBox="1">
            <a:spLocks/>
          </p:cNvSpPr>
          <p:nvPr/>
        </p:nvSpPr>
        <p:spPr>
          <a:xfrm>
            <a:off x="380999" y="4455335"/>
            <a:ext cx="5391149" cy="2031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Permit alternative definitions for all the macros as needed</a:t>
            </a:r>
          </a:p>
          <a:p>
            <a:r>
              <a:rPr lang="en-US" dirty="0"/>
              <a:t>Build in arbitration mechanism for picking the right definition</a:t>
            </a:r>
          </a:p>
          <a:p>
            <a:r>
              <a:rPr lang="en-US" dirty="0"/>
              <a:t>This code section can be invoked as </a:t>
            </a:r>
          </a:p>
          <a:p>
            <a:pPr marL="457200" lvl="1" indent="0">
              <a:buNone/>
            </a:pPr>
            <a:r>
              <a:rPr lang="en-US" dirty="0"/>
              <a:t>@M hy_fluxesSec1(</a:t>
            </a:r>
            <a:r>
              <a:rPr lang="en-US" dirty="0" err="1"/>
              <a:t>uLeft,uRight,blkLimits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C88B2-EC34-6EB8-EEB3-8F4628A6C912}"/>
              </a:ext>
            </a:extLst>
          </p:cNvPr>
          <p:cNvSpPr txBox="1"/>
          <p:nvPr/>
        </p:nvSpPr>
        <p:spPr>
          <a:xfrm>
            <a:off x="6096000" y="1880355"/>
            <a:ext cx="59454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Alternative Definitions</a:t>
            </a:r>
          </a:p>
          <a:p>
            <a:endParaRPr lang="en-US" sz="1600" b="1" dirty="0"/>
          </a:p>
          <a:p>
            <a:r>
              <a:rPr lang="en-US" sz="1600" b="1" dirty="0"/>
              <a:t>For all spatial points at once                 For one spatial point at a time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indices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                                                                   [</a:t>
            </a:r>
            <a:r>
              <a:rPr lang="en-US" sz="1600" dirty="0">
                <a:solidFill>
                  <a:srgbClr val="C00000"/>
                </a:solidFill>
              </a:rPr>
              <a:t>indices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definition =                                                                          definition =                                           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i,j,k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loop_begin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                                                           [</a:t>
            </a:r>
            <a:r>
              <a:rPr lang="en-US" sz="1600" dirty="0" err="1">
                <a:solidFill>
                  <a:srgbClr val="C00000"/>
                </a:solidFill>
              </a:rPr>
              <a:t>loop_begin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args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= limits                                                                      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args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= limits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definition=                                                                            definition=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do k = limits(LOW,KAXIS),limits(LOW,KAXIS)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do j = limits(LOW,JAXIS),limits(LOW,JAXIS)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    do I = limits(LOW,IAXIS),limits(LOW,IAXIS)  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loop_end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                                                               [</a:t>
            </a:r>
            <a:r>
              <a:rPr lang="en-US" sz="1600" dirty="0" err="1">
                <a:solidFill>
                  <a:srgbClr val="C00000"/>
                </a:solidFill>
              </a:rPr>
              <a:t>loop_end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definition =                                                                           definition =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enddo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enddo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enddo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4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9BAA-A810-5129-CA21-D50C438D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51652"/>
            <a:ext cx="10515600" cy="793115"/>
          </a:xfrm>
        </p:spPr>
        <p:txBody>
          <a:bodyPr/>
          <a:lstStyle/>
          <a:p>
            <a:r>
              <a:rPr lang="en-US" dirty="0"/>
              <a:t>Alternatively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2D18-7D93-3909-BE43-FB61ED18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7117"/>
            <a:ext cx="10515600" cy="50649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With macros it is possible to use any arbitrary code section as a building block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CA7F0-13A3-FD2D-6F43-744BD11B57AC}"/>
              </a:ext>
            </a:extLst>
          </p:cNvPr>
          <p:cNvSpPr/>
          <p:nvPr/>
        </p:nvSpPr>
        <p:spPr>
          <a:xfrm>
            <a:off x="381000" y="760640"/>
            <a:ext cx="5391150" cy="26008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[hy_fluxesSec1]</a:t>
            </a:r>
          </a:p>
          <a:p>
            <a:r>
              <a:rPr lang="en-US" dirty="0" err="1">
                <a:solidFill>
                  <a:schemeClr val="tx1"/>
                </a:solidFill>
              </a:rPr>
              <a:t>a</a:t>
            </a:r>
            <a:r>
              <a:rPr lang="en-US" sz="1800" dirty="0" err="1">
                <a:solidFill>
                  <a:schemeClr val="tx1"/>
                </a:solidFill>
              </a:rPr>
              <a:t>rgs</a:t>
            </a:r>
            <a:r>
              <a:rPr lang="en-US" sz="1800" dirty="0">
                <a:solidFill>
                  <a:schemeClr val="tx1"/>
                </a:solidFill>
              </a:rPr>
              <a:t>= XL, </a:t>
            </a:r>
            <a:r>
              <a:rPr lang="en-US" sz="1800" dirty="0" err="1">
                <a:solidFill>
                  <a:schemeClr val="tx1"/>
                </a:solidFill>
              </a:rPr>
              <a:t>XR,limits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definition =</a:t>
            </a:r>
          </a:p>
          <a:p>
            <a:r>
              <a:rPr lang="en-US" sz="1800" dirty="0">
                <a:solidFill>
                  <a:srgbClr val="C00000"/>
                </a:solidFill>
              </a:rPr>
              <a:t>@M </a:t>
            </a:r>
            <a:r>
              <a:rPr lang="en-US" sz="1800" dirty="0" err="1">
                <a:solidFill>
                  <a:srgbClr val="C00000"/>
                </a:solidFill>
              </a:rPr>
              <a:t>loop_begin</a:t>
            </a:r>
            <a:r>
              <a:rPr lang="en-US" sz="1800" dirty="0">
                <a:solidFill>
                  <a:srgbClr val="C00000"/>
                </a:solidFill>
              </a:rPr>
              <a:t>(limits)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if (flux(1</a:t>
            </a:r>
            <a:r>
              <a:rPr lang="en-US" sz="1800" dirty="0">
                <a:solidFill>
                  <a:srgbClr val="C00000"/>
                </a:solidFill>
              </a:rPr>
              <a:t>@M indices</a:t>
            </a:r>
            <a:r>
              <a:rPr lang="en-US" sz="1800" dirty="0">
                <a:solidFill>
                  <a:schemeClr val="tx1"/>
                </a:solidFill>
              </a:rPr>
              <a:t>) &gt; 0.) then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    @M doSection1(XL)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else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   @M doSection1(XR)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end if</a:t>
            </a:r>
          </a:p>
          <a:p>
            <a:r>
              <a:rPr lang="en-US" sz="1800" dirty="0">
                <a:solidFill>
                  <a:srgbClr val="C00000"/>
                </a:solidFill>
              </a:rPr>
              <a:t> @M </a:t>
            </a:r>
            <a:r>
              <a:rPr lang="en-US" sz="1800" dirty="0" err="1">
                <a:solidFill>
                  <a:srgbClr val="C00000"/>
                </a:solidFill>
              </a:rPr>
              <a:t>loop_end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30E585-9C66-1A41-1E78-603E284DD951}"/>
              </a:ext>
            </a:extLst>
          </p:cNvPr>
          <p:cNvSpPr txBox="1">
            <a:spLocks/>
          </p:cNvSpPr>
          <p:nvPr/>
        </p:nvSpPr>
        <p:spPr>
          <a:xfrm>
            <a:off x="519916" y="3443561"/>
            <a:ext cx="5391149" cy="1665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[</a:t>
            </a:r>
            <a:r>
              <a:rPr lang="en-US" dirty="0">
                <a:solidFill>
                  <a:srgbClr val="C00000"/>
                </a:solidFill>
              </a:rPr>
              <a:t>doSection1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args</a:t>
            </a:r>
            <a:r>
              <a:rPr lang="en-US" dirty="0"/>
              <a:t>=</a:t>
            </a:r>
            <a:r>
              <a:rPr lang="en-US" dirty="0" err="1"/>
              <a:t>uDir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definition =</a:t>
            </a:r>
          </a:p>
          <a:p>
            <a:pPr marL="0" indent="0">
              <a:buNone/>
            </a:pPr>
            <a:r>
              <a:rPr lang="en-US" dirty="0"/>
              <a:t>   … some computation </a:t>
            </a:r>
          </a:p>
          <a:p>
            <a:pPr marL="0" indent="0">
              <a:buNone/>
            </a:pPr>
            <a:r>
              <a:rPr lang="en-US" dirty="0" err="1"/>
              <a:t>uDir</a:t>
            </a:r>
            <a:r>
              <a:rPr lang="en-US" dirty="0"/>
              <a:t>(:@M indices) =  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C88B2-EC34-6EB8-EEB3-8F4628A6C912}"/>
              </a:ext>
            </a:extLst>
          </p:cNvPr>
          <p:cNvSpPr txBox="1"/>
          <p:nvPr/>
        </p:nvSpPr>
        <p:spPr>
          <a:xfrm>
            <a:off x="6096000" y="837361"/>
            <a:ext cx="59454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Alternative Definitions</a:t>
            </a:r>
          </a:p>
          <a:p>
            <a:endParaRPr lang="en-US" sz="1600" b="1" dirty="0"/>
          </a:p>
          <a:p>
            <a:r>
              <a:rPr lang="en-US" sz="1600" b="1" dirty="0"/>
              <a:t>For all spatial points at once                 For one spatial point at a time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indices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                                                                   [</a:t>
            </a:r>
            <a:r>
              <a:rPr lang="en-US" sz="1600" dirty="0">
                <a:solidFill>
                  <a:srgbClr val="C00000"/>
                </a:solidFill>
              </a:rPr>
              <a:t>indices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definition =                                                                          definition =                                           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i,j,k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loop_begin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                                                           [</a:t>
            </a:r>
            <a:r>
              <a:rPr lang="en-US" sz="1600" dirty="0" err="1">
                <a:solidFill>
                  <a:srgbClr val="C00000"/>
                </a:solidFill>
              </a:rPr>
              <a:t>loop_begin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args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= limits                                                                      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args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= limits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definition=                                                                            definition=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do k = limits(LOW,KAXIS),limits(LOW,KAXIS)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do j = limits(LOW,JAXIS),limits(LOW,JAXIS)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    do I = limits(LOW,IAXIS),limits(LOW,IAXIS)  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loop_end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                                                                           [</a:t>
            </a:r>
            <a:r>
              <a:rPr lang="en-US" sz="1600" dirty="0" err="1">
                <a:solidFill>
                  <a:srgbClr val="C00000"/>
                </a:solidFill>
              </a:rPr>
              <a:t>loop_end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definition =                                                                           definition =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enddo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enddo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enddo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9BAA-A810-5129-CA21-D50C438D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51652"/>
            <a:ext cx="10515600" cy="793115"/>
          </a:xfrm>
        </p:spPr>
        <p:txBody>
          <a:bodyPr/>
          <a:lstStyle/>
          <a:p>
            <a:r>
              <a:rPr lang="en-US" dirty="0"/>
              <a:t>Orthogonal Axes of Challenges and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9ACC-3458-1355-7F5A-1472657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</p:spPr>
        <p:txBody>
          <a:bodyPr/>
          <a:lstStyle/>
          <a:p>
            <a:fld id="{6B5E5A07-6625-D64E-8002-18C3A600922F}" type="slidenum">
              <a:rPr lang="en-US" sz="1400" smtClean="0"/>
              <a:t>17</a:t>
            </a:fld>
            <a:endParaRPr lang="en-US" sz="1400"/>
          </a:p>
        </p:txBody>
      </p:sp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F0EEA9C-48D1-D4BF-2160-984040FF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84890"/>
            <a:ext cx="8783624" cy="29133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830B2D-E80D-7E0E-B78D-E2D4A06906A1}"/>
              </a:ext>
            </a:extLst>
          </p:cNvPr>
          <p:cNvSpPr/>
          <p:nvPr/>
        </p:nvSpPr>
        <p:spPr>
          <a:xfrm>
            <a:off x="653265" y="4067169"/>
            <a:ext cx="9953775" cy="2268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moved binding of data structure to configuration phase from the development phase – not compilation phase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utility reorders indices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Between them, without changing code one can explore performance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782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9BAA-A810-5129-CA21-D50C438D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51652"/>
            <a:ext cx="10515600" cy="793115"/>
          </a:xfrm>
        </p:spPr>
        <p:txBody>
          <a:bodyPr/>
          <a:lstStyle/>
          <a:p>
            <a:r>
              <a:rPr lang="en-US" dirty="0"/>
              <a:t>Orthogonal Axes of Challenges and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9ACC-3458-1355-7F5A-1472657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1800" y="6335183"/>
            <a:ext cx="2743200" cy="365125"/>
          </a:xfrm>
        </p:spPr>
        <p:txBody>
          <a:bodyPr/>
          <a:lstStyle/>
          <a:p>
            <a:fld id="{6B5E5A07-6625-D64E-8002-18C3A600922F}" type="slidenum">
              <a:rPr lang="en-US" sz="1400" smtClean="0"/>
              <a:t>18</a:t>
            </a:fld>
            <a:endParaRPr lang="en-US" sz="1400"/>
          </a:p>
        </p:txBody>
      </p:sp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F0EEA9C-48D1-D4BF-2160-984040FF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84890"/>
            <a:ext cx="8783624" cy="29133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830B2D-E80D-7E0E-B78D-E2D4A06906A1}"/>
              </a:ext>
            </a:extLst>
          </p:cNvPr>
          <p:cNvSpPr/>
          <p:nvPr/>
        </p:nvSpPr>
        <p:spPr>
          <a:xfrm>
            <a:off x="653265" y="4067169"/>
            <a:ext cx="9953775" cy="2268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moved binding of data structure to configuration phase from the development phase – not compilation phase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utility reorders indices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Between them, without changing code one can explore performance options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Here we combine composition and synthesis with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24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3CF8-E329-AA0A-6368-D1C6583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6DAAB3-39BB-75EB-3B84-2A238F4BD01E}"/>
              </a:ext>
            </a:extLst>
          </p:cNvPr>
          <p:cNvSpPr txBox="1">
            <a:spLocks/>
          </p:cNvSpPr>
          <p:nvPr/>
        </p:nvSpPr>
        <p:spPr>
          <a:xfrm>
            <a:off x="653265" y="51652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Orthogonal Axes of Challenges and Optimization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23F266-451C-82AA-8A0C-E7FE7144817F}"/>
              </a:ext>
            </a:extLst>
          </p:cNvPr>
          <p:cNvSpPr txBox="1">
            <a:spLocks/>
          </p:cNvSpPr>
          <p:nvPr/>
        </p:nvSpPr>
        <p:spPr>
          <a:xfrm>
            <a:off x="838200" y="872947"/>
            <a:ext cx="10515600" cy="126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Have a method for expressing algorithmic variants</a:t>
            </a:r>
          </a:p>
          <a:p>
            <a:pPr lvl="2"/>
            <a:r>
              <a:rPr lang="en-US" dirty="0"/>
              <a:t>Without delving into the details of the arithmetic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3CFD6D-1F1A-981D-93D3-F7B208E44DDC}"/>
              </a:ext>
            </a:extLst>
          </p:cNvPr>
          <p:cNvSpPr txBox="1">
            <a:spLocks/>
          </p:cNvSpPr>
          <p:nvPr/>
        </p:nvSpPr>
        <p:spPr>
          <a:xfrm>
            <a:off x="653265" y="2075382"/>
            <a:ext cx="8593605" cy="174795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-- Flash-X supports two block-structured AMR grid backends</a:t>
            </a:r>
          </a:p>
          <a:p>
            <a:pPr lvl="1"/>
            <a:r>
              <a:rPr lang="en-US" dirty="0"/>
              <a:t>Paramesh: Octree-based, </a:t>
            </a:r>
            <a:r>
              <a:rPr lang="en-US" dirty="0" err="1"/>
              <a:t>AMReX</a:t>
            </a:r>
            <a:r>
              <a:rPr lang="en-US" dirty="0"/>
              <a:t>: Level-based</a:t>
            </a:r>
          </a:p>
          <a:p>
            <a:r>
              <a:rPr lang="en-US" dirty="0"/>
              <a:t>Each has different preferences for flux correction at fine-coarse boundaries</a:t>
            </a:r>
          </a:p>
          <a:p>
            <a:r>
              <a:rPr lang="en-US" dirty="0"/>
              <a:t>For higher order RK integration Communication avoidance – telescoping mode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11C85-7F1A-25E5-2665-1F0B4967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04" y="3846319"/>
            <a:ext cx="5318669" cy="24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4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5320-6A7E-4FEE-AD9D-DE79759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0C9D5-8074-4218-99EF-53A9F1B55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12" y="1690688"/>
            <a:ext cx="6880805" cy="4458074"/>
          </a:xfrm>
        </p:spPr>
        <p:txBody>
          <a:bodyPr>
            <a:normAutofit/>
          </a:bodyPr>
          <a:lstStyle/>
          <a:p>
            <a:pPr>
              <a:spcBef>
                <a:spcPts val="150"/>
              </a:spcBef>
            </a:pPr>
            <a:r>
              <a:rPr lang="en-US" sz="1800" dirty="0"/>
              <a:t>This work was supported by the U.S. Department of Energy Office of Science, Office of Advanced Scientific Computing Research (ASCR), and by the </a:t>
            </a:r>
            <a:r>
              <a:rPr lang="en-US" sz="1800" dirty="0" err="1"/>
              <a:t>Exascale</a:t>
            </a:r>
            <a:r>
              <a:rPr lang="en-US" sz="1800" dirty="0"/>
              <a:t> Computing Project (17-SC-20-SC), a collaborative effort of the U.S. Department of Energy Office of Science and the National Nuclear Security Administration.</a:t>
            </a:r>
          </a:p>
          <a:p>
            <a:r>
              <a:rPr lang="en-US" sz="1800" dirty="0"/>
              <a:t>This work was performed in part at the Argonne National Laboratory, which is managed by </a:t>
            </a:r>
            <a:r>
              <a:rPr lang="en-US" sz="1800" dirty="0" err="1"/>
              <a:t>UChicago</a:t>
            </a:r>
            <a:r>
              <a:rPr lang="en-US" sz="1800" dirty="0"/>
              <a:t> Argonne, LLC for the U.S. Department of Energy under Contract No. DE-AC02-06CH11357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529CF-A4AF-F747-B8B6-853A2E7F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A9FA5-90BB-9895-6E5B-E364C167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CAC70B-330C-7868-21A9-B34624C0E643}"/>
              </a:ext>
            </a:extLst>
          </p:cNvPr>
          <p:cNvSpPr txBox="1">
            <a:spLocks/>
          </p:cNvSpPr>
          <p:nvPr/>
        </p:nvSpPr>
        <p:spPr>
          <a:xfrm>
            <a:off x="653265" y="51652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Orthogonal Axes of Challenges and Optimization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6B596F-A447-C996-0328-EDB66F73B864}"/>
              </a:ext>
            </a:extLst>
          </p:cNvPr>
          <p:cNvSpPr txBox="1">
            <a:spLocks/>
          </p:cNvSpPr>
          <p:nvPr/>
        </p:nvSpPr>
        <p:spPr>
          <a:xfrm>
            <a:off x="838200" y="811544"/>
            <a:ext cx="10515600" cy="924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Have a way of rearranging data locality and moving data and computation</a:t>
            </a:r>
          </a:p>
          <a:p>
            <a:pPr lvl="2"/>
            <a:r>
              <a:rPr lang="en-US" dirty="0"/>
              <a:t>Let the human-in-the-loop dictate this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6B6299-B0A5-E470-E82C-2B981677601B}"/>
              </a:ext>
            </a:extLst>
          </p:cNvPr>
          <p:cNvSpPr/>
          <p:nvPr/>
        </p:nvSpPr>
        <p:spPr>
          <a:xfrm>
            <a:off x="373991" y="1753749"/>
            <a:ext cx="5266944" cy="19038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CG-Kit – recipes in python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-- templates for different variants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-- express where to compute what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--  emit code in Fortran/C/C++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39B286-BF3B-3780-5905-393DC60A509C}"/>
              </a:ext>
            </a:extLst>
          </p:cNvPr>
          <p:cNvSpPr/>
          <p:nvPr/>
        </p:nvSpPr>
        <p:spPr>
          <a:xfrm>
            <a:off x="5783345" y="1736333"/>
            <a:ext cx="6034663" cy="1921267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Milhoja</a:t>
            </a:r>
            <a:r>
              <a:rPr lang="en-US" sz="2400" dirty="0">
                <a:solidFill>
                  <a:schemeClr val="bg1"/>
                </a:solidFill>
              </a:rPr>
              <a:t> – flatten/decompose data and move it to the target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 -- combine multiple units into one packet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 -- decompose into smaller units if needed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3005-4EA2-8FE8-1602-266BE3E25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65" y="3773643"/>
            <a:ext cx="10515600" cy="22728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Insights</a:t>
            </a:r>
          </a:p>
          <a:p>
            <a:r>
              <a:rPr lang="en-US" dirty="0"/>
              <a:t>If tools only execute what they are told to, they are simpler</a:t>
            </a:r>
          </a:p>
          <a:p>
            <a:pPr lvl="1"/>
            <a:r>
              <a:rPr lang="en-US" dirty="0"/>
              <a:t>Analysis and inferencing is hard – reason why there are no magic compilers</a:t>
            </a:r>
          </a:p>
          <a:p>
            <a:r>
              <a:rPr lang="en-US" dirty="0"/>
              <a:t>Code generation is our friend – especially when it is simple forward map</a:t>
            </a:r>
          </a:p>
          <a:p>
            <a:pPr lvl="1"/>
            <a:r>
              <a:rPr lang="en-US" dirty="0"/>
              <a:t>And is not entangled with the details of the arithmetic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3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76BF-ED56-BA41-BF6D-3D5A41B7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-78793"/>
            <a:ext cx="11110912" cy="1325563"/>
          </a:xfrm>
        </p:spPr>
        <p:txBody>
          <a:bodyPr>
            <a:normAutofit/>
          </a:bodyPr>
          <a:lstStyle/>
          <a:p>
            <a:r>
              <a:rPr lang="en-US" dirty="0" err="1"/>
              <a:t>CGkit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9D436B-0C01-E24D-A017-A183ED24B1D3}"/>
              </a:ext>
            </a:extLst>
          </p:cNvPr>
          <p:cNvSpPr txBox="1">
            <a:spLocks/>
          </p:cNvSpPr>
          <p:nvPr/>
        </p:nvSpPr>
        <p:spPr>
          <a:xfrm>
            <a:off x="990368" y="899350"/>
            <a:ext cx="8660355" cy="375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charset="2"/>
              <a:buChar char="q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Generating Code from Recipes and code Templates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" name="Rectangle 4">
            <a:extLst>
              <a:ext uri="{FF2B5EF4-FFF2-40B4-BE49-F238E27FC236}">
                <a16:creationId xmlns:a16="http://schemas.microsoft.com/office/drawing/2014/main" id="{24B3E51E-70FD-364B-A051-15C502E979D2}"/>
              </a:ext>
            </a:extLst>
          </p:cNvPr>
          <p:cNvGrpSpPr/>
          <p:nvPr/>
        </p:nvGrpSpPr>
        <p:grpSpPr>
          <a:xfrm>
            <a:off x="7853481" y="1593804"/>
            <a:ext cx="1037919" cy="700390"/>
            <a:chOff x="0" y="-1"/>
            <a:chExt cx="1382448" cy="932880"/>
          </a:xfrm>
          <a:solidFill>
            <a:schemeClr val="accent1"/>
          </a:solidFill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4EDF2C45-9F0C-F642-A981-3E8E451196C7}"/>
                </a:ext>
              </a:extLst>
            </p:cNvPr>
            <p:cNvSpPr/>
            <p:nvPr/>
          </p:nvSpPr>
          <p:spPr>
            <a:xfrm>
              <a:off x="0" y="-1"/>
              <a:ext cx="1382448" cy="932880"/>
            </a:xfrm>
            <a:prstGeom prst="rect">
              <a:avLst/>
            </a:prstGeom>
            <a:grpFill/>
            <a:ln w="25400" cap="flat">
              <a:solidFill>
                <a:srgbClr val="1C466B"/>
              </a:solidFill>
              <a:prstDash val="solid"/>
              <a:round/>
            </a:ln>
            <a:effectLst/>
          </p:spPr>
          <p:txBody>
            <a:bodyPr wrap="square" lIns="34325" tIns="34325" rIns="34325" bIns="3432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1"/>
            </a:p>
          </p:txBody>
        </p:sp>
        <p:sp>
          <p:nvSpPr>
            <p:cNvPr id="7" name="Code Transformation tool">
              <a:extLst>
                <a:ext uri="{FF2B5EF4-FFF2-40B4-BE49-F238E27FC236}">
                  <a16:creationId xmlns:a16="http://schemas.microsoft.com/office/drawing/2014/main" id="{40281037-0F36-6E4A-B337-CE26762F5BC6}"/>
                </a:ext>
              </a:extLst>
            </p:cNvPr>
            <p:cNvSpPr txBox="1"/>
            <p:nvPr/>
          </p:nvSpPr>
          <p:spPr>
            <a:xfrm>
              <a:off x="58420" y="174139"/>
              <a:ext cx="1265607" cy="58460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5" tIns="34325" rIns="34325" bIns="34325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lang="en-US" sz="1201" dirty="0"/>
                <a:t>Source Tree T</a:t>
              </a:r>
              <a:r>
                <a:rPr sz="1201" dirty="0"/>
                <a:t>ool</a:t>
              </a:r>
            </a:p>
          </p:txBody>
        </p:sp>
      </p:grpSp>
      <p:grpSp>
        <p:nvGrpSpPr>
          <p:cNvPr id="8" name="Rectangle 5">
            <a:extLst>
              <a:ext uri="{FF2B5EF4-FFF2-40B4-BE49-F238E27FC236}">
                <a16:creationId xmlns:a16="http://schemas.microsoft.com/office/drawing/2014/main" id="{D992E181-250E-1242-B84E-AF99D622D01B}"/>
              </a:ext>
            </a:extLst>
          </p:cNvPr>
          <p:cNvGrpSpPr/>
          <p:nvPr/>
        </p:nvGrpSpPr>
        <p:grpSpPr>
          <a:xfrm>
            <a:off x="6296014" y="1608479"/>
            <a:ext cx="1037919" cy="700390"/>
            <a:chOff x="0" y="-1"/>
            <a:chExt cx="1382448" cy="932880"/>
          </a:xfrm>
          <a:solidFill>
            <a:schemeClr val="accent1"/>
          </a:solidFill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99F71AB2-1141-8141-9C38-73FE5CB74001}"/>
                </a:ext>
              </a:extLst>
            </p:cNvPr>
            <p:cNvSpPr/>
            <p:nvPr/>
          </p:nvSpPr>
          <p:spPr>
            <a:xfrm>
              <a:off x="0" y="-1"/>
              <a:ext cx="1382448" cy="932880"/>
            </a:xfrm>
            <a:prstGeom prst="rect">
              <a:avLst/>
            </a:prstGeom>
            <a:grpFill/>
            <a:ln w="25400" cap="flat">
              <a:solidFill>
                <a:srgbClr val="1C466B"/>
              </a:solidFill>
              <a:prstDash val="solid"/>
              <a:round/>
            </a:ln>
            <a:effectLst/>
          </p:spPr>
          <p:txBody>
            <a:bodyPr wrap="square" lIns="34325" tIns="34325" rIns="34325" bIns="3432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1"/>
            </a:p>
          </p:txBody>
        </p:sp>
        <p:sp>
          <p:nvSpPr>
            <p:cNvPr id="10" name="Control Flow Graph tool">
              <a:extLst>
                <a:ext uri="{FF2B5EF4-FFF2-40B4-BE49-F238E27FC236}">
                  <a16:creationId xmlns:a16="http://schemas.microsoft.com/office/drawing/2014/main" id="{D6BD088A-F4DE-484E-96E5-8B805332A53F}"/>
                </a:ext>
              </a:extLst>
            </p:cNvPr>
            <p:cNvSpPr txBox="1"/>
            <p:nvPr/>
          </p:nvSpPr>
          <p:spPr>
            <a:xfrm>
              <a:off x="58420" y="174139"/>
              <a:ext cx="1265607" cy="58460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5" tIns="34325" rIns="34325" bIns="34325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sz="1201" dirty="0"/>
                <a:t>Control Flow </a:t>
              </a:r>
              <a:r>
                <a:rPr lang="en-US" sz="1201" dirty="0"/>
                <a:t>T</a:t>
              </a:r>
              <a:r>
                <a:rPr sz="1201" dirty="0"/>
                <a:t>ool</a:t>
              </a:r>
            </a:p>
          </p:txBody>
        </p:sp>
      </p:grpSp>
      <p:grpSp>
        <p:nvGrpSpPr>
          <p:cNvPr id="11" name="Rectangle 6">
            <a:extLst>
              <a:ext uri="{FF2B5EF4-FFF2-40B4-BE49-F238E27FC236}">
                <a16:creationId xmlns:a16="http://schemas.microsoft.com/office/drawing/2014/main" id="{D2DE4F39-B52D-4D4B-B076-215D8A08D48E}"/>
              </a:ext>
            </a:extLst>
          </p:cNvPr>
          <p:cNvGrpSpPr/>
          <p:nvPr/>
        </p:nvGrpSpPr>
        <p:grpSpPr>
          <a:xfrm>
            <a:off x="4718271" y="1608479"/>
            <a:ext cx="1037919" cy="700390"/>
            <a:chOff x="0" y="-1"/>
            <a:chExt cx="1382448" cy="932880"/>
          </a:xfrm>
          <a:solidFill>
            <a:schemeClr val="accent1"/>
          </a:solidFill>
        </p:grpSpPr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453732D3-18C3-8F43-A51C-189409C38032}"/>
                </a:ext>
              </a:extLst>
            </p:cNvPr>
            <p:cNvSpPr/>
            <p:nvPr/>
          </p:nvSpPr>
          <p:spPr>
            <a:xfrm>
              <a:off x="0" y="-1"/>
              <a:ext cx="1382448" cy="932880"/>
            </a:xfrm>
            <a:prstGeom prst="rect">
              <a:avLst/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325" tIns="34325" rIns="34325" bIns="3432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1"/>
            </a:p>
          </p:txBody>
        </p:sp>
        <p:sp>
          <p:nvSpPr>
            <p:cNvPr id="13" name="Recipe DSL Parser tool">
              <a:extLst>
                <a:ext uri="{FF2B5EF4-FFF2-40B4-BE49-F238E27FC236}">
                  <a16:creationId xmlns:a16="http://schemas.microsoft.com/office/drawing/2014/main" id="{2BE89A05-4EFD-9544-BB8D-551C8D3207B1}"/>
                </a:ext>
              </a:extLst>
            </p:cNvPr>
            <p:cNvSpPr txBox="1"/>
            <p:nvPr/>
          </p:nvSpPr>
          <p:spPr>
            <a:xfrm>
              <a:off x="58420" y="174139"/>
              <a:ext cx="1265607" cy="584602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5" tIns="34325" rIns="34325" bIns="34325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sz="1201" dirty="0"/>
                <a:t>Recipe </a:t>
              </a:r>
              <a:r>
                <a:rPr lang="en-US" sz="1201" dirty="0"/>
                <a:t>Tool</a:t>
              </a:r>
            </a:p>
            <a:p>
              <a:r>
                <a:rPr lang="en-US" sz="1201" dirty="0"/>
                <a:t>(</a:t>
              </a:r>
              <a:r>
                <a:rPr sz="1201" dirty="0"/>
                <a:t> Parser</a:t>
              </a:r>
              <a:r>
                <a:rPr lang="en-US" sz="1201" dirty="0"/>
                <a:t>)</a:t>
              </a:r>
              <a:endParaRPr sz="1201" dirty="0"/>
            </a:p>
          </p:txBody>
        </p:sp>
      </p:grpSp>
      <p:grpSp>
        <p:nvGrpSpPr>
          <p:cNvPr id="14" name="Rectangle 7">
            <a:extLst>
              <a:ext uri="{FF2B5EF4-FFF2-40B4-BE49-F238E27FC236}">
                <a16:creationId xmlns:a16="http://schemas.microsoft.com/office/drawing/2014/main" id="{CF25D5FB-2B96-AF44-9028-0ABD9ABD76B1}"/>
              </a:ext>
            </a:extLst>
          </p:cNvPr>
          <p:cNvGrpSpPr/>
          <p:nvPr/>
        </p:nvGrpSpPr>
        <p:grpSpPr>
          <a:xfrm>
            <a:off x="3140526" y="1608479"/>
            <a:ext cx="1037918" cy="700390"/>
            <a:chOff x="0" y="33157"/>
            <a:chExt cx="1382448" cy="932879"/>
          </a:xfrm>
          <a:solidFill>
            <a:srgbClr val="92D050"/>
          </a:solidFill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3941B37B-5DF7-3B49-B04B-63CA76C3DB26}"/>
                </a:ext>
              </a:extLst>
            </p:cNvPr>
            <p:cNvSpPr/>
            <p:nvPr/>
          </p:nvSpPr>
          <p:spPr>
            <a:xfrm>
              <a:off x="0" y="33157"/>
              <a:ext cx="1382448" cy="932879"/>
            </a:xfrm>
            <a:prstGeom prst="rect">
              <a:avLst/>
            </a:prstGeom>
            <a:grpFill/>
            <a:ln w="25400" cap="flat">
              <a:solidFill>
                <a:srgbClr val="1C466B"/>
              </a:solidFill>
              <a:prstDash val="solid"/>
              <a:round/>
            </a:ln>
            <a:effectLst/>
          </p:spPr>
          <p:txBody>
            <a:bodyPr wrap="square" lIns="34325" tIns="34325" rIns="34325" bIns="3432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1"/>
            </a:p>
          </p:txBody>
        </p:sp>
        <p:sp>
          <p:nvSpPr>
            <p:cNvPr id="16" name="Recipes (DSL) written by humans">
              <a:extLst>
                <a:ext uri="{FF2B5EF4-FFF2-40B4-BE49-F238E27FC236}">
                  <a16:creationId xmlns:a16="http://schemas.microsoft.com/office/drawing/2014/main" id="{CB8140F8-11FF-BF41-8992-C824AC4A5008}"/>
                </a:ext>
              </a:extLst>
            </p:cNvPr>
            <p:cNvSpPr txBox="1"/>
            <p:nvPr/>
          </p:nvSpPr>
          <p:spPr>
            <a:xfrm>
              <a:off x="58419" y="84228"/>
              <a:ext cx="1265609" cy="830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5" tIns="34325" rIns="34325" bIns="34325" numCol="1" anchor="ctr">
              <a:spAutoFit/>
            </a:bodyPr>
            <a:lstStyle/>
            <a:p>
              <a:pPr algn="ctr">
                <a:defRPr sz="1600"/>
              </a:pPr>
              <a:r>
                <a:rPr lang="en-US" sz="1201" dirty="0"/>
                <a:t>r</a:t>
              </a:r>
              <a:r>
                <a:rPr sz="1201" dirty="0"/>
                <a:t>ecipes </a:t>
              </a:r>
              <a:r>
                <a:rPr sz="1201" i="1" dirty="0"/>
                <a:t>written by humans</a:t>
              </a:r>
            </a:p>
          </p:txBody>
        </p:sp>
      </p:grpSp>
      <p:grpSp>
        <p:nvGrpSpPr>
          <p:cNvPr id="17" name="Rectangle 8">
            <a:extLst>
              <a:ext uri="{FF2B5EF4-FFF2-40B4-BE49-F238E27FC236}">
                <a16:creationId xmlns:a16="http://schemas.microsoft.com/office/drawing/2014/main" id="{E99117FA-ACFE-184B-9B4D-EEAAA52CC0B8}"/>
              </a:ext>
            </a:extLst>
          </p:cNvPr>
          <p:cNvGrpSpPr/>
          <p:nvPr/>
        </p:nvGrpSpPr>
        <p:grpSpPr>
          <a:xfrm>
            <a:off x="3140526" y="2459903"/>
            <a:ext cx="1037918" cy="700390"/>
            <a:chOff x="0" y="-1"/>
            <a:chExt cx="1382448" cy="932880"/>
          </a:xfrm>
          <a:solidFill>
            <a:srgbClr val="92D050"/>
          </a:solidFill>
        </p:grpSpPr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B7B5E04A-F9A2-6B47-8B54-464109CA4DDF}"/>
                </a:ext>
              </a:extLst>
            </p:cNvPr>
            <p:cNvSpPr/>
            <p:nvPr/>
          </p:nvSpPr>
          <p:spPr>
            <a:xfrm>
              <a:off x="0" y="-1"/>
              <a:ext cx="1382448" cy="932880"/>
            </a:xfrm>
            <a:prstGeom prst="rect">
              <a:avLst/>
            </a:prstGeom>
            <a:grpFill/>
            <a:ln w="25400" cap="flat">
              <a:solidFill>
                <a:srgbClr val="1C466B"/>
              </a:solidFill>
              <a:prstDash val="solid"/>
              <a:round/>
            </a:ln>
            <a:effectLst/>
          </p:spPr>
          <p:txBody>
            <a:bodyPr wrap="square" lIns="34325" tIns="34325" rIns="34325" bIns="3432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1"/>
            </a:p>
          </p:txBody>
        </p:sp>
        <p:sp>
          <p:nvSpPr>
            <p:cNvPr id="19" name="Templates (FORTRAN or C/C++)">
              <a:extLst>
                <a:ext uri="{FF2B5EF4-FFF2-40B4-BE49-F238E27FC236}">
                  <a16:creationId xmlns:a16="http://schemas.microsoft.com/office/drawing/2014/main" id="{5868ABBC-EB8A-624F-B12C-85C8337E7E72}"/>
                </a:ext>
              </a:extLst>
            </p:cNvPr>
            <p:cNvSpPr txBox="1"/>
            <p:nvPr/>
          </p:nvSpPr>
          <p:spPr>
            <a:xfrm>
              <a:off x="58420" y="51071"/>
              <a:ext cx="1265609" cy="8307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5" tIns="34325" rIns="34325" bIns="34325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rPr lang="en-US" sz="1201" dirty="0"/>
                <a:t>t</a:t>
              </a:r>
              <a:r>
                <a:rPr sz="1201" dirty="0"/>
                <a:t>emplates</a:t>
              </a:r>
              <a:r>
                <a:rPr lang="en-US" sz="1201" dirty="0"/>
                <a:t> </a:t>
              </a:r>
              <a:r>
                <a:rPr sz="1201" dirty="0"/>
                <a:t> (FORTRAN or C/C++)</a:t>
              </a:r>
            </a:p>
          </p:txBody>
        </p:sp>
      </p:grpSp>
      <p:sp>
        <p:nvSpPr>
          <p:cNvPr id="20" name="Straight Arrow Connector 14">
            <a:extLst>
              <a:ext uri="{FF2B5EF4-FFF2-40B4-BE49-F238E27FC236}">
                <a16:creationId xmlns:a16="http://schemas.microsoft.com/office/drawing/2014/main" id="{42F8181C-108D-1348-96C7-C6A4163C2C31}"/>
              </a:ext>
            </a:extLst>
          </p:cNvPr>
          <p:cNvSpPr/>
          <p:nvPr/>
        </p:nvSpPr>
        <p:spPr>
          <a:xfrm>
            <a:off x="7338213" y="1958658"/>
            <a:ext cx="520857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 sz="1351"/>
          </a:p>
        </p:txBody>
      </p:sp>
      <p:sp>
        <p:nvSpPr>
          <p:cNvPr id="21" name="Elbow Connector 33">
            <a:extLst>
              <a:ext uri="{FF2B5EF4-FFF2-40B4-BE49-F238E27FC236}">
                <a16:creationId xmlns:a16="http://schemas.microsoft.com/office/drawing/2014/main" id="{5ACC5820-AC54-4A45-8C6D-342E5B13F59B}"/>
              </a:ext>
            </a:extLst>
          </p:cNvPr>
          <p:cNvSpPr/>
          <p:nvPr/>
        </p:nvSpPr>
        <p:spPr>
          <a:xfrm>
            <a:off x="4187367" y="2318378"/>
            <a:ext cx="4205783" cy="49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 sz="1351"/>
          </a:p>
        </p:txBody>
      </p:sp>
      <p:grpSp>
        <p:nvGrpSpPr>
          <p:cNvPr id="22" name="Rectangle 36">
            <a:extLst>
              <a:ext uri="{FF2B5EF4-FFF2-40B4-BE49-F238E27FC236}">
                <a16:creationId xmlns:a16="http://schemas.microsoft.com/office/drawing/2014/main" id="{F5858915-17C5-AF47-8AC2-0AED66E6DFE6}"/>
              </a:ext>
            </a:extLst>
          </p:cNvPr>
          <p:cNvGrpSpPr/>
          <p:nvPr/>
        </p:nvGrpSpPr>
        <p:grpSpPr>
          <a:xfrm>
            <a:off x="9387363" y="1607187"/>
            <a:ext cx="1037919" cy="700390"/>
            <a:chOff x="0" y="-1"/>
            <a:chExt cx="1382448" cy="932880"/>
          </a:xfrm>
          <a:solidFill>
            <a:srgbClr val="92D050"/>
          </a:solidFill>
        </p:grpSpPr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D5B6B8A5-32E5-2A49-9A8B-7636966E1E38}"/>
                </a:ext>
              </a:extLst>
            </p:cNvPr>
            <p:cNvSpPr/>
            <p:nvPr/>
          </p:nvSpPr>
          <p:spPr>
            <a:xfrm>
              <a:off x="0" y="-1"/>
              <a:ext cx="1382448" cy="932880"/>
            </a:xfrm>
            <a:prstGeom prst="rect">
              <a:avLst/>
            </a:prstGeom>
            <a:grpFill/>
            <a:ln w="25400" cap="flat">
              <a:solidFill>
                <a:srgbClr val="1C466B"/>
              </a:solidFill>
              <a:prstDash val="solid"/>
              <a:round/>
            </a:ln>
            <a:effectLst/>
          </p:spPr>
          <p:txBody>
            <a:bodyPr wrap="square" lIns="34325" tIns="34325" rIns="34325" bIns="3432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1"/>
            </a:p>
          </p:txBody>
        </p:sp>
        <p:sp>
          <p:nvSpPr>
            <p:cNvPr id="24" name="Source code for time stepping">
              <a:extLst>
                <a:ext uri="{FF2B5EF4-FFF2-40B4-BE49-F238E27FC236}">
                  <a16:creationId xmlns:a16="http://schemas.microsoft.com/office/drawing/2014/main" id="{CC47F89E-73AD-7A4D-A157-4B793C9377E4}"/>
                </a:ext>
              </a:extLst>
            </p:cNvPr>
            <p:cNvSpPr txBox="1"/>
            <p:nvPr/>
          </p:nvSpPr>
          <p:spPr>
            <a:xfrm>
              <a:off x="58420" y="51071"/>
              <a:ext cx="1265607" cy="8307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5" tIns="34325" rIns="34325" bIns="34325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lang="en-US" sz="1201" dirty="0">
                  <a:solidFill>
                    <a:schemeClr val="tx1"/>
                  </a:solidFill>
                </a:rPr>
                <a:t>s</a:t>
              </a:r>
              <a:r>
                <a:rPr sz="1201" dirty="0">
                  <a:solidFill>
                    <a:schemeClr val="tx1"/>
                  </a:solidFill>
                </a:rPr>
                <a:t>ource code for time stepping</a:t>
              </a:r>
            </a:p>
          </p:txBody>
        </p:sp>
      </p:grpSp>
      <p:pic>
        <p:nvPicPr>
          <p:cNvPr id="25" name="Picture 41" descr="Picture 41">
            <a:extLst>
              <a:ext uri="{FF2B5EF4-FFF2-40B4-BE49-F238E27FC236}">
                <a16:creationId xmlns:a16="http://schemas.microsoft.com/office/drawing/2014/main" id="{B2C2B880-7855-B946-8180-D4E0E792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17" y="3847098"/>
            <a:ext cx="8023896" cy="225672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Box 42">
            <a:extLst>
              <a:ext uri="{FF2B5EF4-FFF2-40B4-BE49-F238E27FC236}">
                <a16:creationId xmlns:a16="http://schemas.microsoft.com/office/drawing/2014/main" id="{E3D3C22E-F149-FB4A-BE27-8CC08980E785}"/>
              </a:ext>
            </a:extLst>
          </p:cNvPr>
          <p:cNvSpPr txBox="1"/>
          <p:nvPr/>
        </p:nvSpPr>
        <p:spPr>
          <a:xfrm>
            <a:off x="3266368" y="3524469"/>
            <a:ext cx="1141089" cy="279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325" rIns="34325">
            <a:spAutoFit/>
          </a:bodyPr>
          <a:lstStyle>
            <a:lvl1pPr algn="ctr">
              <a:lnSpc>
                <a:spcPct val="90000"/>
              </a:lnSpc>
            </a:lvl1pPr>
          </a:lstStyle>
          <a:p>
            <a:r>
              <a:rPr sz="1351" dirty="0"/>
              <a:t>Example recipe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6331D43A-E195-0840-91FF-D6842BF38647}"/>
              </a:ext>
            </a:extLst>
          </p:cNvPr>
          <p:cNvSpPr txBox="1"/>
          <p:nvPr/>
        </p:nvSpPr>
        <p:spPr>
          <a:xfrm>
            <a:off x="7484780" y="3524469"/>
            <a:ext cx="2045567" cy="279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325" rIns="34325">
            <a:spAutoFit/>
          </a:bodyPr>
          <a:lstStyle>
            <a:lvl1pPr algn="ctr">
              <a:lnSpc>
                <a:spcPct val="90000"/>
              </a:lnSpc>
            </a:lvl1pPr>
          </a:lstStyle>
          <a:p>
            <a:r>
              <a:rPr sz="1351" dirty="0"/>
              <a:t>Resulting control flow graph</a:t>
            </a:r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7225DFBB-7F32-8946-B6ED-EF3579503021}"/>
              </a:ext>
            </a:extLst>
          </p:cNvPr>
          <p:cNvSpPr/>
          <p:nvPr/>
        </p:nvSpPr>
        <p:spPr>
          <a:xfrm>
            <a:off x="3050441" y="4197291"/>
            <a:ext cx="73152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3EBE19A0-8643-3A46-96AC-8780ED080AED}"/>
              </a:ext>
            </a:extLst>
          </p:cNvPr>
          <p:cNvSpPr/>
          <p:nvPr/>
        </p:nvSpPr>
        <p:spPr>
          <a:xfrm>
            <a:off x="3050441" y="5618902"/>
            <a:ext cx="73152" cy="48491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8CC82B23-FFBC-B448-910C-D92996899B2D}"/>
              </a:ext>
            </a:extLst>
          </p:cNvPr>
          <p:cNvSpPr txBox="1"/>
          <p:nvPr/>
        </p:nvSpPr>
        <p:spPr>
          <a:xfrm>
            <a:off x="2063839" y="4437149"/>
            <a:ext cx="88576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25" rIns="34325">
            <a:spAutoFit/>
          </a:bodyPr>
          <a:lstStyle>
            <a:lvl1pPr algn="ctr">
              <a:lnSpc>
                <a:spcPct val="90000"/>
              </a:lnSpc>
            </a:lvl1pPr>
          </a:lstStyle>
          <a:p>
            <a:r>
              <a:rPr lang="en-US" sz="1200" dirty="0"/>
              <a:t>express </a:t>
            </a:r>
            <a:r>
              <a:rPr lang="en-US" sz="1200" dirty="0" err="1"/>
              <a:t>dependen</a:t>
            </a:r>
            <a:r>
              <a:rPr lang="en-US" sz="1200" dirty="0"/>
              <a:t>-</a:t>
            </a:r>
          </a:p>
          <a:p>
            <a:r>
              <a:rPr lang="en-US" sz="1200" dirty="0" err="1"/>
              <a:t>cies</a:t>
            </a:r>
            <a:endParaRPr lang="en-US" sz="1200" dirty="0"/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31F67B13-1E80-244E-A1CC-CA918207FCDD}"/>
              </a:ext>
            </a:extLst>
          </p:cNvPr>
          <p:cNvSpPr txBox="1"/>
          <p:nvPr/>
        </p:nvSpPr>
        <p:spPr>
          <a:xfrm>
            <a:off x="2063839" y="5582286"/>
            <a:ext cx="88576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25" rIns="34325">
            <a:spAutoFit/>
          </a:bodyPr>
          <a:lstStyle>
            <a:lvl1pPr algn="ctr">
              <a:lnSpc>
                <a:spcPct val="90000"/>
              </a:lnSpc>
            </a:lvl1pPr>
          </a:lstStyle>
          <a:p>
            <a:r>
              <a:rPr lang="en-US" sz="1200" dirty="0"/>
              <a:t>express hardware mapping</a:t>
            </a:r>
          </a:p>
        </p:txBody>
      </p:sp>
      <p:sp>
        <p:nvSpPr>
          <p:cNvPr id="32" name="TextBox 42">
            <a:extLst>
              <a:ext uri="{FF2B5EF4-FFF2-40B4-BE49-F238E27FC236}">
                <a16:creationId xmlns:a16="http://schemas.microsoft.com/office/drawing/2014/main" id="{9FFD28EC-66DF-2849-9445-56640C869968}"/>
              </a:ext>
            </a:extLst>
          </p:cNvPr>
          <p:cNvSpPr txBox="1"/>
          <p:nvPr/>
        </p:nvSpPr>
        <p:spPr>
          <a:xfrm>
            <a:off x="2063839" y="3520277"/>
            <a:ext cx="885760" cy="65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25" rIns="34325">
            <a:spAutoFit/>
          </a:bodyPr>
          <a:lstStyle>
            <a:lvl1pPr algn="ctr">
              <a:lnSpc>
                <a:spcPct val="90000"/>
              </a:lnSpc>
            </a:lvl1pPr>
          </a:lstStyle>
          <a:p>
            <a:r>
              <a:rPr lang="en-US" sz="1351" dirty="0"/>
              <a:t>Orthogonal separation of concerns</a:t>
            </a:r>
            <a:endParaRPr sz="1351" dirty="0"/>
          </a:p>
        </p:txBody>
      </p:sp>
      <p:sp>
        <p:nvSpPr>
          <p:cNvPr id="33" name="Straight Arrow Connector 14">
            <a:extLst>
              <a:ext uri="{FF2B5EF4-FFF2-40B4-BE49-F238E27FC236}">
                <a16:creationId xmlns:a16="http://schemas.microsoft.com/office/drawing/2014/main" id="{B778D235-0047-324D-B6BC-1A8AEA6C0456}"/>
              </a:ext>
            </a:extLst>
          </p:cNvPr>
          <p:cNvSpPr/>
          <p:nvPr/>
        </p:nvSpPr>
        <p:spPr>
          <a:xfrm>
            <a:off x="5755847" y="1986867"/>
            <a:ext cx="520857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 sz="1351"/>
          </a:p>
        </p:txBody>
      </p:sp>
      <p:sp>
        <p:nvSpPr>
          <p:cNvPr id="34" name="Straight Arrow Connector 14">
            <a:extLst>
              <a:ext uri="{FF2B5EF4-FFF2-40B4-BE49-F238E27FC236}">
                <a16:creationId xmlns:a16="http://schemas.microsoft.com/office/drawing/2014/main" id="{9C9476DF-0C37-1A40-844F-23AA710C2A37}"/>
              </a:ext>
            </a:extLst>
          </p:cNvPr>
          <p:cNvSpPr/>
          <p:nvPr/>
        </p:nvSpPr>
        <p:spPr>
          <a:xfrm>
            <a:off x="4175483" y="1965012"/>
            <a:ext cx="520857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 sz="1351"/>
          </a:p>
        </p:txBody>
      </p:sp>
      <p:sp>
        <p:nvSpPr>
          <p:cNvPr id="35" name="Straight Arrow Connector 14">
            <a:extLst>
              <a:ext uri="{FF2B5EF4-FFF2-40B4-BE49-F238E27FC236}">
                <a16:creationId xmlns:a16="http://schemas.microsoft.com/office/drawing/2014/main" id="{DC58E952-7BEF-7147-BEA4-9FA123F0AAB1}"/>
              </a:ext>
            </a:extLst>
          </p:cNvPr>
          <p:cNvSpPr/>
          <p:nvPr/>
        </p:nvSpPr>
        <p:spPr>
          <a:xfrm>
            <a:off x="8889066" y="1950936"/>
            <a:ext cx="520857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 sz="1351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AB50FFE-42A7-1442-976B-AE8BF99D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ECC7-BC70-5781-40B6-73D85C5D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Parametrized Source Tree (PST)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891E5-E2F2-9795-7F9E-9836C4AD30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1741000"/>
            <a:ext cx="9753600" cy="4364567"/>
          </a:xfrm>
        </p:spPr>
        <p:txBody>
          <a:bodyPr/>
          <a:lstStyle/>
          <a:p>
            <a:r>
              <a:rPr lang="en-US" dirty="0"/>
              <a:t>PST represents source codes in a tree topology based on:</a:t>
            </a:r>
          </a:p>
          <a:p>
            <a:pPr lvl="1"/>
            <a:r>
              <a:rPr lang="en-US" dirty="0"/>
              <a:t>Source code</a:t>
            </a:r>
          </a:p>
          <a:p>
            <a:pPr lvl="1"/>
            <a:r>
              <a:rPr lang="en-US" dirty="0"/>
              <a:t>Parameters</a:t>
            </a:r>
          </a:p>
          <a:p>
            <a:pPr lvl="1"/>
            <a:r>
              <a:rPr lang="en-US" dirty="0"/>
              <a:t>Links / Connectors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C6D74-944F-9D80-8797-927449FF5476}"/>
              </a:ext>
            </a:extLst>
          </p:cNvPr>
          <p:cNvGrpSpPr/>
          <p:nvPr/>
        </p:nvGrpSpPr>
        <p:grpSpPr>
          <a:xfrm>
            <a:off x="688237" y="3697906"/>
            <a:ext cx="10527160" cy="2734663"/>
            <a:chOff x="548641" y="2735554"/>
            <a:chExt cx="7895370" cy="20509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931557-823A-64CE-4A78-E2775073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41" y="2735554"/>
              <a:ext cx="3745886" cy="20509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5CA3F5-E324-E9BF-CB0F-3E249A928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9475" y="2939048"/>
              <a:ext cx="3594536" cy="1536794"/>
            </a:xfrm>
            <a:prstGeom prst="rect">
              <a:avLst/>
            </a:prstGeom>
          </p:spPr>
        </p:pic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0FF3972D-A60B-8086-8682-A4C91CE512C6}"/>
                </a:ext>
              </a:extLst>
            </p:cNvPr>
            <p:cNvSpPr/>
            <p:nvPr/>
          </p:nvSpPr>
          <p:spPr>
            <a:xfrm>
              <a:off x="4294526" y="3625357"/>
              <a:ext cx="554949" cy="271390"/>
            </a:xfrm>
            <a:prstGeom prst="rightArrow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E40B13-3A9B-8395-41B9-5311E4CCA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194" y="1512496"/>
            <a:ext cx="2645207" cy="23648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DF357-DB10-5593-2435-44ACE64A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9103-826D-CF14-1F13-3D0B9E77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93"/>
            <a:ext cx="10515600" cy="1325563"/>
          </a:xfrm>
        </p:spPr>
        <p:txBody>
          <a:bodyPr/>
          <a:lstStyle/>
          <a:p>
            <a:r>
              <a:rPr lang="en-US" dirty="0"/>
              <a:t>Spark Variants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09C48-79B4-28AF-3817-69E1DBFDBE2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59730" y="1645666"/>
            <a:ext cx="4998044" cy="4490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68191-7864-6E1C-47D7-FFA465095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49" y="1446856"/>
            <a:ext cx="4533849" cy="2070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BFC6B-F6AB-32FB-3CEA-2D529A618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21" y="3670289"/>
            <a:ext cx="4447977" cy="28911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15F41-F88A-E03F-483A-2E8D8C1C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3B40-7A22-89F8-6BB1-6167FDBA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00742"/>
            <a:ext cx="10515600" cy="1325563"/>
          </a:xfrm>
        </p:spPr>
        <p:txBody>
          <a:bodyPr/>
          <a:lstStyle/>
          <a:p>
            <a:r>
              <a:rPr lang="en-US" dirty="0" err="1"/>
              <a:t>Milhoja</a:t>
            </a:r>
            <a:r>
              <a:rPr lang="en-US" dirty="0"/>
              <a:t> and Code Generation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561E2C-32A1-B49E-8BB9-C62ACD0628F4}"/>
              </a:ext>
            </a:extLst>
          </p:cNvPr>
          <p:cNvGrpSpPr/>
          <p:nvPr/>
        </p:nvGrpSpPr>
        <p:grpSpPr>
          <a:xfrm>
            <a:off x="406420" y="1899665"/>
            <a:ext cx="7144469" cy="2738117"/>
            <a:chOff x="3871890" y="1294972"/>
            <a:chExt cx="5358352" cy="20535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43A344-B865-083C-A901-DDFA95E82CB9}"/>
                </a:ext>
              </a:extLst>
            </p:cNvPr>
            <p:cNvSpPr/>
            <p:nvPr/>
          </p:nvSpPr>
          <p:spPr>
            <a:xfrm>
              <a:off x="4422083" y="2060357"/>
              <a:ext cx="253158" cy="25315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BFF8B8-3A33-805D-DDC9-D88A296A8874}"/>
                </a:ext>
              </a:extLst>
            </p:cNvPr>
            <p:cNvSpPr/>
            <p:nvPr/>
          </p:nvSpPr>
          <p:spPr>
            <a:xfrm>
              <a:off x="4932085" y="2060357"/>
              <a:ext cx="253158" cy="25315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3D465C0-A246-F9DB-8C27-06BA8FD51A58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4675241" y="2186936"/>
              <a:ext cx="2568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B3A6C9-033D-26CD-8E53-03C574C27A0D}"/>
                </a:ext>
              </a:extLst>
            </p:cNvPr>
            <p:cNvCxnSpPr>
              <a:cxnSpLocks/>
              <a:stCxn id="24" idx="6"/>
              <a:endCxn id="17" idx="1"/>
            </p:cNvCxnSpPr>
            <p:nvPr/>
          </p:nvCxnSpPr>
          <p:spPr>
            <a:xfrm flipV="1">
              <a:off x="6538610" y="2182030"/>
              <a:ext cx="332833" cy="35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64">
              <a:extLst>
                <a:ext uri="{FF2B5EF4-FFF2-40B4-BE49-F238E27FC236}">
                  <a16:creationId xmlns:a16="http://schemas.microsoft.com/office/drawing/2014/main" id="{F856CE44-687A-0986-2896-113C65BB0A48}"/>
                </a:ext>
              </a:extLst>
            </p:cNvPr>
            <p:cNvCxnSpPr>
              <a:cxnSpLocks/>
              <a:stCxn id="24" idx="4"/>
              <a:endCxn id="35" idx="1"/>
            </p:cNvCxnSpPr>
            <p:nvPr/>
          </p:nvCxnSpPr>
          <p:spPr>
            <a:xfrm rot="16200000" flipH="1">
              <a:off x="5901424" y="2480111"/>
              <a:ext cx="619611" cy="358101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1FEEEC-7024-EC90-7280-F4D1A7A1C558}"/>
                </a:ext>
              </a:extLst>
            </p:cNvPr>
            <p:cNvGrpSpPr/>
            <p:nvPr/>
          </p:nvGrpSpPr>
          <p:grpSpPr>
            <a:xfrm>
              <a:off x="6390280" y="2589376"/>
              <a:ext cx="920193" cy="759184"/>
              <a:chOff x="6390280" y="2589376"/>
              <a:chExt cx="920193" cy="75918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E9B0A8F3-8F11-4F63-AC50-2CAE25E296A2}"/>
                  </a:ext>
                </a:extLst>
              </p:cNvPr>
              <p:cNvSpPr/>
              <p:nvPr/>
            </p:nvSpPr>
            <p:spPr>
              <a:xfrm>
                <a:off x="6390280" y="2589376"/>
                <a:ext cx="920193" cy="759184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Task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Fcn</a:t>
                </a:r>
                <a:r>
                  <a:rPr lang="en-US" sz="1200" dirty="0">
                    <a:solidFill>
                      <a:schemeClr val="tx1"/>
                    </a:solidFill>
                  </a:rPr>
                  <a:t> B (GPU)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239EBA-6502-CCAA-34B7-B184831E4C00}"/>
                  </a:ext>
                </a:extLst>
              </p:cNvPr>
              <p:cNvSpPr/>
              <p:nvPr/>
            </p:nvSpPr>
            <p:spPr>
              <a:xfrm>
                <a:off x="6509050" y="2984432"/>
                <a:ext cx="253158" cy="25315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3E5ABEB-0A20-DA31-E8E1-276AC31228E3}"/>
                  </a:ext>
                </a:extLst>
              </p:cNvPr>
              <p:cNvSpPr/>
              <p:nvPr/>
            </p:nvSpPr>
            <p:spPr>
              <a:xfrm>
                <a:off x="6956149" y="2984432"/>
                <a:ext cx="253158" cy="25315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6C3A3ED-2C5B-0EC8-157A-D260C426B5D8}"/>
                  </a:ext>
                </a:extLst>
              </p:cNvPr>
              <p:cNvCxnSpPr>
                <a:cxnSpLocks/>
                <a:stCxn id="36" idx="6"/>
                <a:endCxn id="37" idx="2"/>
              </p:cNvCxnSpPr>
              <p:nvPr/>
            </p:nvCxnSpPr>
            <p:spPr>
              <a:xfrm>
                <a:off x="6762208" y="3111011"/>
                <a:ext cx="19394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CB8E20F-D1F6-A164-FB60-0FF78FD31705}"/>
                </a:ext>
              </a:extLst>
            </p:cNvPr>
            <p:cNvSpPr/>
            <p:nvPr/>
          </p:nvSpPr>
          <p:spPr>
            <a:xfrm>
              <a:off x="6871443" y="1819599"/>
              <a:ext cx="892244" cy="72486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Task </a:t>
              </a:r>
              <a:r>
                <a:rPr lang="en-US" sz="1200" dirty="0" err="1">
                  <a:solidFill>
                    <a:schemeClr val="tx1"/>
                  </a:solidFill>
                </a:rPr>
                <a:t>Fcn</a:t>
              </a:r>
              <a:r>
                <a:rPr lang="en-US" sz="1200" dirty="0">
                  <a:solidFill>
                    <a:schemeClr val="tx1"/>
                  </a:solidFill>
                </a:rPr>
                <a:t> A (CPU)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F29F88-309D-922E-71F3-90071F7E7EC3}"/>
                </a:ext>
              </a:extLst>
            </p:cNvPr>
            <p:cNvSpPr/>
            <p:nvPr/>
          </p:nvSpPr>
          <p:spPr>
            <a:xfrm>
              <a:off x="7190986" y="2216209"/>
              <a:ext cx="253158" cy="25315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C540956-110E-2FC4-70A7-6A7A0047A617}"/>
                </a:ext>
              </a:extLst>
            </p:cNvPr>
            <p:cNvGrpSpPr/>
            <p:nvPr/>
          </p:nvGrpSpPr>
          <p:grpSpPr>
            <a:xfrm>
              <a:off x="8112259" y="1812881"/>
              <a:ext cx="892244" cy="724862"/>
              <a:chOff x="7997010" y="1674713"/>
              <a:chExt cx="892244" cy="724862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E2B02014-1F34-ED78-D019-77617EE07E19}"/>
                  </a:ext>
                </a:extLst>
              </p:cNvPr>
              <p:cNvSpPr/>
              <p:nvPr/>
            </p:nvSpPr>
            <p:spPr>
              <a:xfrm>
                <a:off x="7997010" y="1674713"/>
                <a:ext cx="892244" cy="72486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Task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Fcn</a:t>
                </a:r>
                <a:r>
                  <a:rPr lang="en-US" sz="1200" dirty="0">
                    <a:solidFill>
                      <a:schemeClr val="tx1"/>
                    </a:solidFill>
                  </a:rPr>
                  <a:t> C (CPU)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3CA9CE6-7DD2-BE98-30BF-768CDC3FAEDE}"/>
                  </a:ext>
                </a:extLst>
              </p:cNvPr>
              <p:cNvSpPr/>
              <p:nvPr/>
            </p:nvSpPr>
            <p:spPr>
              <a:xfrm>
                <a:off x="8316553" y="2078041"/>
                <a:ext cx="253158" cy="25315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AA79F8-C3EB-B048-B3DF-8789F7A1D7CC}"/>
                </a:ext>
              </a:extLst>
            </p:cNvPr>
            <p:cNvCxnSpPr>
              <a:cxnSpLocks/>
              <a:stCxn id="17" idx="3"/>
              <a:endCxn id="33" idx="1"/>
            </p:cNvCxnSpPr>
            <p:nvPr/>
          </p:nvCxnSpPr>
          <p:spPr>
            <a:xfrm flipV="1">
              <a:off x="7763687" y="2175312"/>
              <a:ext cx="348572" cy="67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7B08D5-5D1C-BA61-D73F-B71F82010AD5}"/>
                </a:ext>
              </a:extLst>
            </p:cNvPr>
            <p:cNvCxnSpPr>
              <a:cxnSpLocks/>
              <a:stCxn id="35" idx="3"/>
              <a:endCxn id="26" idx="2"/>
            </p:cNvCxnSpPr>
            <p:nvPr/>
          </p:nvCxnSpPr>
          <p:spPr>
            <a:xfrm flipV="1">
              <a:off x="7310473" y="2968967"/>
              <a:ext cx="6647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54BC23-2F33-0D30-CDFE-138840758177}"/>
                </a:ext>
              </a:extLst>
            </p:cNvPr>
            <p:cNvSpPr txBox="1"/>
            <p:nvPr/>
          </p:nvSpPr>
          <p:spPr>
            <a:xfrm>
              <a:off x="4333183" y="2291776"/>
              <a:ext cx="33446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CPU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4EEDC1-7C2D-A13A-203A-AA1DF520EABD}"/>
                </a:ext>
              </a:extLst>
            </p:cNvPr>
            <p:cNvSpPr txBox="1"/>
            <p:nvPr/>
          </p:nvSpPr>
          <p:spPr>
            <a:xfrm>
              <a:off x="4840176" y="2307745"/>
              <a:ext cx="33446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CPU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71F635-B30B-A14A-8BA4-F05DEFE1C40E}"/>
                </a:ext>
              </a:extLst>
            </p:cNvPr>
            <p:cNvSpPr/>
            <p:nvPr/>
          </p:nvSpPr>
          <p:spPr>
            <a:xfrm>
              <a:off x="5525747" y="2021855"/>
              <a:ext cx="1012863" cy="32750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Distributor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17FF7CA-618C-6170-CEAA-9C9135D96635}"/>
                </a:ext>
              </a:extLst>
            </p:cNvPr>
            <p:cNvCxnSpPr>
              <a:cxnSpLocks/>
              <a:stCxn id="12" idx="6"/>
              <a:endCxn id="24" idx="2"/>
            </p:cNvCxnSpPr>
            <p:nvPr/>
          </p:nvCxnSpPr>
          <p:spPr>
            <a:xfrm flipV="1">
              <a:off x="5185243" y="2185606"/>
              <a:ext cx="340504" cy="13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3F3D799-8EC2-04D9-0AFC-F1B6BF505A01}"/>
                </a:ext>
              </a:extLst>
            </p:cNvPr>
            <p:cNvSpPr/>
            <p:nvPr/>
          </p:nvSpPr>
          <p:spPr>
            <a:xfrm>
              <a:off x="7975202" y="2805216"/>
              <a:ext cx="1159175" cy="32750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DM/Unpack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20C8774-4138-8B0D-9880-B59D51C388B9}"/>
                </a:ext>
              </a:extLst>
            </p:cNvPr>
            <p:cNvCxnSpPr>
              <a:cxnSpLocks/>
              <a:stCxn id="26" idx="0"/>
              <a:endCxn id="33" idx="2"/>
            </p:cNvCxnSpPr>
            <p:nvPr/>
          </p:nvCxnSpPr>
          <p:spPr>
            <a:xfrm flipV="1">
              <a:off x="8554790" y="2537743"/>
              <a:ext cx="3591" cy="2674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 Diagonal Corner Rectangle 27">
              <a:extLst>
                <a:ext uri="{FF2B5EF4-FFF2-40B4-BE49-F238E27FC236}">
                  <a16:creationId xmlns:a16="http://schemas.microsoft.com/office/drawing/2014/main" id="{D1E12927-13FB-7FF5-CCFC-82A55C50B150}"/>
                </a:ext>
              </a:extLst>
            </p:cNvPr>
            <p:cNvSpPr/>
            <p:nvPr/>
          </p:nvSpPr>
          <p:spPr>
            <a:xfrm rot="16200000">
              <a:off x="5459202" y="2709976"/>
              <a:ext cx="847207" cy="215750"/>
            </a:xfrm>
            <a:prstGeom prst="round2Diag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Packet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D3D0CC-F28B-A885-A6E3-06F7F67DF353}"/>
                </a:ext>
              </a:extLst>
            </p:cNvPr>
            <p:cNvSpPr/>
            <p:nvPr/>
          </p:nvSpPr>
          <p:spPr>
            <a:xfrm>
              <a:off x="3871890" y="1294972"/>
              <a:ext cx="1350907" cy="2326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ConcurrentDataBegin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003616E-43C4-54F0-8889-1B21E781A7FE}"/>
                </a:ext>
              </a:extLst>
            </p:cNvPr>
            <p:cNvSpPr/>
            <p:nvPr/>
          </p:nvSpPr>
          <p:spPr>
            <a:xfrm>
              <a:off x="7879335" y="1294972"/>
              <a:ext cx="1350907" cy="2326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ConcurrentDataEnd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B7535A3-6220-C4E7-9D0C-30F1D2A397B8}"/>
                </a:ext>
              </a:extLst>
            </p:cNvPr>
            <p:cNvCxnSpPr>
              <a:cxnSpLocks/>
              <a:stCxn id="29" idx="2"/>
              <a:endCxn id="11" idx="0"/>
            </p:cNvCxnSpPr>
            <p:nvPr/>
          </p:nvCxnSpPr>
          <p:spPr>
            <a:xfrm>
              <a:off x="4547344" y="1527600"/>
              <a:ext cx="1318" cy="5327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FEDDA11-CB74-B264-F817-A02D33A8FEFF}"/>
                </a:ext>
              </a:extLst>
            </p:cNvPr>
            <p:cNvCxnSpPr>
              <a:cxnSpLocks/>
              <a:stCxn id="33" idx="0"/>
              <a:endCxn id="30" idx="2"/>
            </p:cNvCxnSpPr>
            <p:nvPr/>
          </p:nvCxnSpPr>
          <p:spPr>
            <a:xfrm flipH="1" flipV="1">
              <a:off x="8554789" y="1527600"/>
              <a:ext cx="3592" cy="2852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3312-F45F-1133-1A3A-C3D0F738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349" y="1026476"/>
            <a:ext cx="3186175" cy="5417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Packing and unpacking</a:t>
            </a:r>
          </a:p>
          <a:p>
            <a:r>
              <a:rPr lang="en-US" dirty="0"/>
              <a:t>If N blocks are sent to the device we need N copies of all </a:t>
            </a:r>
            <a:r>
              <a:rPr lang="en-US" dirty="0" err="1"/>
              <a:t>blockwise</a:t>
            </a:r>
            <a:r>
              <a:rPr lang="en-US" dirty="0"/>
              <a:t> scratch</a:t>
            </a:r>
          </a:p>
          <a:p>
            <a:r>
              <a:rPr lang="en-US" dirty="0"/>
              <a:t>For all data items we need device pointers</a:t>
            </a:r>
          </a:p>
          <a:p>
            <a:r>
              <a:rPr lang="en-US" dirty="0"/>
              <a:t>Code internally decorated with directives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33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56AA-AF32-23F8-0F8F-A64808F0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570"/>
          </a:xfrm>
        </p:spPr>
        <p:txBody>
          <a:bodyPr/>
          <a:lstStyle/>
          <a:p>
            <a:r>
              <a:rPr lang="en-US" dirty="0"/>
              <a:t>Code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9064-0777-7B98-BAEE-C0A6DE72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9023430" cy="4877552"/>
          </a:xfrm>
        </p:spPr>
        <p:txBody>
          <a:bodyPr>
            <a:normAutofit/>
          </a:bodyPr>
          <a:lstStyle/>
          <a:p>
            <a:r>
              <a:rPr lang="en-US" dirty="0"/>
              <a:t>Two Classes</a:t>
            </a:r>
          </a:p>
          <a:p>
            <a:pPr lvl="1"/>
            <a:r>
              <a:rPr lang="en-US" dirty="0"/>
              <a:t>Data packet generators</a:t>
            </a:r>
          </a:p>
          <a:p>
            <a:pPr lvl="2"/>
            <a:r>
              <a:rPr lang="en-US" dirty="0"/>
              <a:t>Parse the interface files </a:t>
            </a:r>
          </a:p>
          <a:p>
            <a:pPr lvl="2"/>
            <a:r>
              <a:rPr lang="en-US" dirty="0"/>
              <a:t>Collect all data to be put into a data packet</a:t>
            </a:r>
          </a:p>
          <a:p>
            <a:pPr lvl="2"/>
            <a:r>
              <a:rPr lang="en-US" dirty="0"/>
              <a:t>Generate code that will flatten all data into data packets</a:t>
            </a:r>
          </a:p>
          <a:p>
            <a:pPr lvl="1"/>
            <a:r>
              <a:rPr lang="en-US" dirty="0"/>
              <a:t>Task function generators</a:t>
            </a:r>
          </a:p>
          <a:p>
            <a:pPr lvl="2"/>
            <a:r>
              <a:rPr lang="en-US" dirty="0"/>
              <a:t>Consolidate functions to be invoked </a:t>
            </a:r>
          </a:p>
          <a:p>
            <a:pPr lvl="2"/>
            <a:r>
              <a:rPr lang="en-US" dirty="0"/>
              <a:t>Bookended by internode communication</a:t>
            </a:r>
          </a:p>
          <a:p>
            <a:pPr lvl="2"/>
            <a:r>
              <a:rPr lang="en-US" dirty="0"/>
              <a:t>Unpack data packets</a:t>
            </a:r>
          </a:p>
          <a:p>
            <a:r>
              <a:rPr lang="en-US" dirty="0"/>
              <a:t>Decorate interface definitions with needed metadata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Example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F0021-B1D8-67D4-20E2-62C988A9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7D26-CF0E-FA5A-A61A-4E8FFAF6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1325563"/>
          </a:xfrm>
        </p:spPr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35FB6-C648-2ED7-7ED5-476396D8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1240" y="6401298"/>
            <a:ext cx="2743200" cy="365125"/>
          </a:xfrm>
        </p:spPr>
        <p:txBody>
          <a:bodyPr/>
          <a:lstStyle/>
          <a:p>
            <a:fld id="{9CF5EF28-261C-FD41-A360-1A380056DD1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90D4FA-33AD-6092-A4A9-3258123FD904}"/>
              </a:ext>
            </a:extLst>
          </p:cNvPr>
          <p:cNvSpPr/>
          <p:nvPr/>
        </p:nvSpPr>
        <p:spPr>
          <a:xfrm>
            <a:off x="1183234" y="1195035"/>
            <a:ext cx="2088839" cy="3069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CG-Kit PST Templates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D8E2B-1D44-22C6-2869-0DC2C37DDCE8}"/>
              </a:ext>
            </a:extLst>
          </p:cNvPr>
          <p:cNvSpPr/>
          <p:nvPr/>
        </p:nvSpPr>
        <p:spPr>
          <a:xfrm>
            <a:off x="1332438" y="1689134"/>
            <a:ext cx="1790433" cy="49002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CG-Kit Recipe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710727-EC7A-B13E-5FD9-DC6820F732D4}"/>
              </a:ext>
            </a:extLst>
          </p:cNvPr>
          <p:cNvSpPr/>
          <p:nvPr/>
        </p:nvSpPr>
        <p:spPr>
          <a:xfrm>
            <a:off x="895440" y="2530578"/>
            <a:ext cx="1790433" cy="490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Platform-specific knowledge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72A0EA-4E43-2FA1-6002-27579AD3A4A4}"/>
              </a:ext>
            </a:extLst>
          </p:cNvPr>
          <p:cNvSpPr/>
          <p:nvPr/>
        </p:nvSpPr>
        <p:spPr>
          <a:xfrm>
            <a:off x="3887077" y="1689132"/>
            <a:ext cx="1621536" cy="4900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Control Flow Graph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1B79E0-3E84-A791-9825-F97CA4DDC103}"/>
              </a:ext>
            </a:extLst>
          </p:cNvPr>
          <p:cNvSpPr/>
          <p:nvPr/>
        </p:nvSpPr>
        <p:spPr>
          <a:xfrm>
            <a:off x="6479567" y="1682729"/>
            <a:ext cx="1625912" cy="4900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Control Flow Graph &amp; PST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69B6523-67E4-375D-3952-2ED21C152C77}"/>
              </a:ext>
            </a:extLst>
          </p:cNvPr>
          <p:cNvSpPr/>
          <p:nvPr/>
        </p:nvSpPr>
        <p:spPr>
          <a:xfrm>
            <a:off x="4967915" y="2688049"/>
            <a:ext cx="1621536" cy="49002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JSON generator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D6CE1A-BCCD-3BBA-1EBF-F3CF210F82AF}"/>
              </a:ext>
            </a:extLst>
          </p:cNvPr>
          <p:cNvSpPr/>
          <p:nvPr/>
        </p:nvSpPr>
        <p:spPr>
          <a:xfrm>
            <a:off x="6979887" y="2689860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Milhoja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(code generator)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2241F4-6FD3-3441-5655-1F16DEEA8490}"/>
              </a:ext>
            </a:extLst>
          </p:cNvPr>
          <p:cNvSpPr/>
          <p:nvPr/>
        </p:nvSpPr>
        <p:spPr>
          <a:xfrm>
            <a:off x="8996236" y="2570713"/>
            <a:ext cx="1976409" cy="724699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Generated Source code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(Data Packets &amp; </a:t>
            </a:r>
            <a:r>
              <a:rPr lang="en-US" sz="1200" dirty="0" err="1">
                <a:solidFill>
                  <a:schemeClr val="tx1"/>
                </a:solidFill>
              </a:rPr>
              <a:t>Taskfunctions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B07485-DD5F-9792-399C-0982861BC306}"/>
              </a:ext>
            </a:extLst>
          </p:cNvPr>
          <p:cNvSpPr/>
          <p:nvPr/>
        </p:nvSpPr>
        <p:spPr>
          <a:xfrm>
            <a:off x="8996237" y="1562851"/>
            <a:ext cx="1976409" cy="724699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Generated Source code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(Time Stepper)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7072C1-352A-A79E-7CFE-E9D040F155B4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3122871" y="1934147"/>
            <a:ext cx="76420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73E1C5-CADB-1D4D-2D3D-0C2350CF6D29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508614" y="1927743"/>
            <a:ext cx="970953" cy="6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904104-D804-90DC-7D4B-88783E695AE2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8105479" y="1925201"/>
            <a:ext cx="890757" cy="2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52717E-6417-EED2-DF3E-0F9E789BA6D0}"/>
              </a:ext>
            </a:extLst>
          </p:cNvPr>
          <p:cNvCxnSpPr>
            <a:cxnSpLocks/>
            <a:stCxn id="16" idx="2"/>
            <a:endCxn id="18" idx="1"/>
          </p:cNvCxnSpPr>
          <p:nvPr/>
        </p:nvCxnSpPr>
        <p:spPr>
          <a:xfrm rot="16200000" flipH="1">
            <a:off x="4455928" y="2421077"/>
            <a:ext cx="753904" cy="27006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1C097F-D871-26BF-703C-70DC202B6A7F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6589451" y="2933063"/>
            <a:ext cx="390436" cy="18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C718EA0-6B42-DDF2-9982-A6695E37B76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8605799" y="2933063"/>
            <a:ext cx="390436" cy="1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2C00E3F-6E0D-E812-EF0E-098F7447F907}"/>
              </a:ext>
            </a:extLst>
          </p:cNvPr>
          <p:cNvSpPr/>
          <p:nvPr/>
        </p:nvSpPr>
        <p:spPr>
          <a:xfrm>
            <a:off x="1332436" y="3772717"/>
            <a:ext cx="1790433" cy="49002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Static source codes (Fortran or C/C++)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8075421-A3C0-F7BB-9096-EAF12B85B160}"/>
              </a:ext>
            </a:extLst>
          </p:cNvPr>
          <p:cNvSpPr/>
          <p:nvPr/>
        </p:nvSpPr>
        <p:spPr>
          <a:xfrm>
            <a:off x="4695657" y="3772717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Configuration and  arbitration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8ACBB1A-0D23-1DDA-C14E-E948066FD913}"/>
              </a:ext>
            </a:extLst>
          </p:cNvPr>
          <p:cNvCxnSpPr>
            <a:cxnSpLocks/>
            <a:stCxn id="69" idx="3"/>
            <a:endCxn id="70" idx="1"/>
          </p:cNvCxnSpPr>
          <p:nvPr/>
        </p:nvCxnSpPr>
        <p:spPr>
          <a:xfrm>
            <a:off x="3122868" y="4017731"/>
            <a:ext cx="157278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568D8A1-71D7-52D2-B02A-A2A043C6D864}"/>
              </a:ext>
            </a:extLst>
          </p:cNvPr>
          <p:cNvSpPr/>
          <p:nvPr/>
        </p:nvSpPr>
        <p:spPr>
          <a:xfrm>
            <a:off x="7080623" y="3773570"/>
            <a:ext cx="1790433" cy="490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Fully assembled source code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C3B994D-EB2E-8955-7482-1201DF63EBDB}"/>
              </a:ext>
            </a:extLst>
          </p:cNvPr>
          <p:cNvCxnSpPr>
            <a:cxnSpLocks/>
            <a:stCxn id="14" idx="1"/>
            <a:endCxn id="9" idx="1"/>
          </p:cNvCxnSpPr>
          <p:nvPr/>
        </p:nvCxnSpPr>
        <p:spPr>
          <a:xfrm rot="10800000" flipH="1">
            <a:off x="895439" y="1348501"/>
            <a:ext cx="287795" cy="1427091"/>
          </a:xfrm>
          <a:prstGeom prst="bentConnector3">
            <a:avLst>
              <a:gd name="adj1" fmla="val -105909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8E8F206-7E49-D148-6C74-0D7597C152C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73152" y="1934147"/>
            <a:ext cx="7592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7244C2E-0F54-90CC-8B2D-B303C98CB953}"/>
              </a:ext>
            </a:extLst>
          </p:cNvPr>
          <p:cNvCxnSpPr>
            <a:cxnSpLocks/>
            <a:stCxn id="70" idx="3"/>
            <a:endCxn id="74" idx="1"/>
          </p:cNvCxnSpPr>
          <p:nvPr/>
        </p:nvCxnSpPr>
        <p:spPr>
          <a:xfrm>
            <a:off x="6321569" y="4017731"/>
            <a:ext cx="759054" cy="8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93D2A2B-7430-7420-B34C-A03EC0ADCAAF}"/>
              </a:ext>
            </a:extLst>
          </p:cNvPr>
          <p:cNvCxnSpPr>
            <a:cxnSpLocks/>
            <a:stCxn id="21" idx="3"/>
            <a:endCxn id="74" idx="3"/>
          </p:cNvCxnSpPr>
          <p:nvPr/>
        </p:nvCxnSpPr>
        <p:spPr>
          <a:xfrm flipH="1">
            <a:off x="8871056" y="1925201"/>
            <a:ext cx="2101590" cy="2093383"/>
          </a:xfrm>
          <a:prstGeom prst="bentConnector3">
            <a:avLst>
              <a:gd name="adj1" fmla="val -1087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FC1669-9CB4-1608-B009-6E575EFFD87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0972645" y="2933062"/>
            <a:ext cx="2173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A0D122C1-C52D-CD39-4CB3-B1FF8202FDC1}"/>
              </a:ext>
            </a:extLst>
          </p:cNvPr>
          <p:cNvSpPr/>
          <p:nvPr/>
        </p:nvSpPr>
        <p:spPr>
          <a:xfrm>
            <a:off x="9171484" y="4471202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CF47204-B414-CA36-C5BE-F0FA66C52BF4}"/>
              </a:ext>
            </a:extLst>
          </p:cNvPr>
          <p:cNvSpPr/>
          <p:nvPr/>
        </p:nvSpPr>
        <p:spPr>
          <a:xfrm>
            <a:off x="9089223" y="5348921"/>
            <a:ext cx="1790433" cy="490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Platform-specific executable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E71D639C-2506-351B-E618-0270EAA95F8E}"/>
              </a:ext>
            </a:extLst>
          </p:cNvPr>
          <p:cNvSpPr/>
          <p:nvPr/>
        </p:nvSpPr>
        <p:spPr>
          <a:xfrm>
            <a:off x="7176714" y="5348921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Milhoja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(runtime)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D8AAB79-71BF-E372-75F3-6BE9268991DE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>
            <a:off x="9984440" y="4961230"/>
            <a:ext cx="0" cy="3876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8562CAB-C141-C105-5896-1BD7CC033F48}"/>
              </a:ext>
            </a:extLst>
          </p:cNvPr>
          <p:cNvCxnSpPr>
            <a:cxnSpLocks/>
            <a:stCxn id="9" idx="3"/>
            <a:endCxn id="17" idx="0"/>
          </p:cNvCxnSpPr>
          <p:nvPr/>
        </p:nvCxnSpPr>
        <p:spPr>
          <a:xfrm>
            <a:off x="3272072" y="1348501"/>
            <a:ext cx="4020451" cy="33422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6FE842C-9093-4061-C2E9-23838C67ABB6}"/>
              </a:ext>
            </a:extLst>
          </p:cNvPr>
          <p:cNvSpPr txBox="1"/>
          <p:nvPr/>
        </p:nvSpPr>
        <p:spPr>
          <a:xfrm>
            <a:off x="207710" y="4262743"/>
            <a:ext cx="1951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Numerics</a:t>
            </a:r>
            <a:r>
              <a:rPr lang="en-US" sz="1600" dirty="0"/>
              <a:t> &amp; Macros)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8DDB9D47-43F6-B7BB-1EDB-E2F7704F0372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1332435" y="3470917"/>
            <a:ext cx="895218" cy="301800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9DA80F-22F0-879E-7A84-7DBC99D73FD7}"/>
              </a:ext>
            </a:extLst>
          </p:cNvPr>
          <p:cNvSpPr txBox="1"/>
          <p:nvPr/>
        </p:nvSpPr>
        <p:spPr>
          <a:xfrm>
            <a:off x="237247" y="3127009"/>
            <a:ext cx="1073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the</a:t>
            </a:r>
          </a:p>
          <a:p>
            <a:r>
              <a:rPr lang="en-US" dirty="0"/>
              <a:t>Physicists</a:t>
            </a:r>
          </a:p>
          <a:p>
            <a:r>
              <a:rPr lang="en-US" dirty="0"/>
              <a:t>Code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357C19D-3E37-3893-67BD-598826EB9FC4}"/>
              </a:ext>
            </a:extLst>
          </p:cNvPr>
          <p:cNvSpPr/>
          <p:nvPr/>
        </p:nvSpPr>
        <p:spPr>
          <a:xfrm>
            <a:off x="7163675" y="4471202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Macro translation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F6DE95-3EDB-AAFA-E70E-AC994F7A1945}"/>
              </a:ext>
            </a:extLst>
          </p:cNvPr>
          <p:cNvCxnSpPr>
            <a:cxnSpLocks/>
          </p:cNvCxnSpPr>
          <p:nvPr/>
        </p:nvCxnSpPr>
        <p:spPr>
          <a:xfrm>
            <a:off x="8784648" y="4702752"/>
            <a:ext cx="391775" cy="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47E37-DDEC-771E-C50E-EE482F1BF8F2}"/>
              </a:ext>
            </a:extLst>
          </p:cNvPr>
          <p:cNvCxnSpPr>
            <a:cxnSpLocks/>
            <a:stCxn id="74" idx="2"/>
            <a:endCxn id="32" idx="0"/>
          </p:cNvCxnSpPr>
          <p:nvPr/>
        </p:nvCxnSpPr>
        <p:spPr>
          <a:xfrm>
            <a:off x="7975840" y="4263597"/>
            <a:ext cx="791" cy="2076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9CC670-E0B3-D0D0-D690-B8E8AD463FB7}"/>
              </a:ext>
            </a:extLst>
          </p:cNvPr>
          <p:cNvCxnSpPr>
            <a:cxnSpLocks/>
            <a:stCxn id="111" idx="3"/>
            <a:endCxn id="103" idx="1"/>
          </p:cNvCxnSpPr>
          <p:nvPr/>
        </p:nvCxnSpPr>
        <p:spPr>
          <a:xfrm>
            <a:off x="8802626" y="5593935"/>
            <a:ext cx="2865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7D26-CF0E-FA5A-A61A-4E8FFAF6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1325563"/>
          </a:xfrm>
        </p:spPr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35FB6-C648-2ED7-7ED5-476396D8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1240" y="6401298"/>
            <a:ext cx="2743200" cy="365125"/>
          </a:xfrm>
        </p:spPr>
        <p:txBody>
          <a:bodyPr/>
          <a:lstStyle/>
          <a:p>
            <a:fld id="{9CF5EF28-261C-FD41-A360-1A380056DD1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90D4FA-33AD-6092-A4A9-3258123FD904}"/>
              </a:ext>
            </a:extLst>
          </p:cNvPr>
          <p:cNvSpPr/>
          <p:nvPr/>
        </p:nvSpPr>
        <p:spPr>
          <a:xfrm>
            <a:off x="1183234" y="1195035"/>
            <a:ext cx="2088839" cy="3069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CG-Kit PST Templates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D8E2B-1D44-22C6-2869-0DC2C37DDCE8}"/>
              </a:ext>
            </a:extLst>
          </p:cNvPr>
          <p:cNvSpPr/>
          <p:nvPr/>
        </p:nvSpPr>
        <p:spPr>
          <a:xfrm>
            <a:off x="1332438" y="1689134"/>
            <a:ext cx="1790433" cy="49002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CG-Kit Recipe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710727-EC7A-B13E-5FD9-DC6820F732D4}"/>
              </a:ext>
            </a:extLst>
          </p:cNvPr>
          <p:cNvSpPr/>
          <p:nvPr/>
        </p:nvSpPr>
        <p:spPr>
          <a:xfrm>
            <a:off x="895440" y="2530578"/>
            <a:ext cx="1790433" cy="490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Platform-specific knowledge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72A0EA-4E43-2FA1-6002-27579AD3A4A4}"/>
              </a:ext>
            </a:extLst>
          </p:cNvPr>
          <p:cNvSpPr/>
          <p:nvPr/>
        </p:nvSpPr>
        <p:spPr>
          <a:xfrm>
            <a:off x="3887077" y="1689132"/>
            <a:ext cx="1621536" cy="4900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Control Flow Graph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1B79E0-3E84-A791-9825-F97CA4DDC103}"/>
              </a:ext>
            </a:extLst>
          </p:cNvPr>
          <p:cNvSpPr/>
          <p:nvPr/>
        </p:nvSpPr>
        <p:spPr>
          <a:xfrm>
            <a:off x="6479567" y="1682729"/>
            <a:ext cx="1625912" cy="4900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Control Flow Graph &amp; PST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69B6523-67E4-375D-3952-2ED21C152C77}"/>
              </a:ext>
            </a:extLst>
          </p:cNvPr>
          <p:cNvSpPr/>
          <p:nvPr/>
        </p:nvSpPr>
        <p:spPr>
          <a:xfrm>
            <a:off x="4967915" y="2688049"/>
            <a:ext cx="1621536" cy="49002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JSON generator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D6CE1A-BCCD-3BBA-1EBF-F3CF210F82AF}"/>
              </a:ext>
            </a:extLst>
          </p:cNvPr>
          <p:cNvSpPr/>
          <p:nvPr/>
        </p:nvSpPr>
        <p:spPr>
          <a:xfrm>
            <a:off x="6979887" y="2689860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Milhoja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(code generator)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2241F4-6FD3-3441-5655-1F16DEEA8490}"/>
              </a:ext>
            </a:extLst>
          </p:cNvPr>
          <p:cNvSpPr/>
          <p:nvPr/>
        </p:nvSpPr>
        <p:spPr>
          <a:xfrm>
            <a:off x="8996236" y="2570713"/>
            <a:ext cx="1976409" cy="724699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Generated Source code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(Data Packets &amp; </a:t>
            </a:r>
            <a:r>
              <a:rPr lang="en-US" sz="1200" dirty="0" err="1">
                <a:solidFill>
                  <a:schemeClr val="tx1"/>
                </a:solidFill>
              </a:rPr>
              <a:t>Taskfunctions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B07485-DD5F-9792-399C-0982861BC306}"/>
              </a:ext>
            </a:extLst>
          </p:cNvPr>
          <p:cNvSpPr/>
          <p:nvPr/>
        </p:nvSpPr>
        <p:spPr>
          <a:xfrm>
            <a:off x="8996237" y="1562851"/>
            <a:ext cx="1976409" cy="724699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Generated Source code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(Time Stepper)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7072C1-352A-A79E-7CFE-E9D040F155B4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3122871" y="1934147"/>
            <a:ext cx="76420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73E1C5-CADB-1D4D-2D3D-0C2350CF6D29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508614" y="1927743"/>
            <a:ext cx="970953" cy="6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904104-D804-90DC-7D4B-88783E695AE2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8105479" y="1925201"/>
            <a:ext cx="890757" cy="2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52717E-6417-EED2-DF3E-0F9E789BA6D0}"/>
              </a:ext>
            </a:extLst>
          </p:cNvPr>
          <p:cNvCxnSpPr>
            <a:cxnSpLocks/>
            <a:stCxn id="16" idx="2"/>
            <a:endCxn id="18" idx="1"/>
          </p:cNvCxnSpPr>
          <p:nvPr/>
        </p:nvCxnSpPr>
        <p:spPr>
          <a:xfrm rot="16200000" flipH="1">
            <a:off x="4455928" y="2421077"/>
            <a:ext cx="753904" cy="27006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1C097F-D871-26BF-703C-70DC202B6A7F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6589451" y="2933063"/>
            <a:ext cx="390436" cy="18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C718EA0-6B42-DDF2-9982-A6695E37B76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8605799" y="2933063"/>
            <a:ext cx="390436" cy="1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2C00E3F-6E0D-E812-EF0E-098F7447F907}"/>
              </a:ext>
            </a:extLst>
          </p:cNvPr>
          <p:cNvSpPr/>
          <p:nvPr/>
        </p:nvSpPr>
        <p:spPr>
          <a:xfrm>
            <a:off x="1332436" y="3772717"/>
            <a:ext cx="1790433" cy="49002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Static source codes (Fortran or C/C++)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8075421-A3C0-F7BB-9096-EAF12B85B160}"/>
              </a:ext>
            </a:extLst>
          </p:cNvPr>
          <p:cNvSpPr/>
          <p:nvPr/>
        </p:nvSpPr>
        <p:spPr>
          <a:xfrm>
            <a:off x="4695657" y="3772717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Configuration and  arbitration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8ACBB1A-0D23-1DDA-C14E-E948066FD913}"/>
              </a:ext>
            </a:extLst>
          </p:cNvPr>
          <p:cNvCxnSpPr>
            <a:cxnSpLocks/>
            <a:stCxn id="69" idx="3"/>
            <a:endCxn id="70" idx="1"/>
          </p:cNvCxnSpPr>
          <p:nvPr/>
        </p:nvCxnSpPr>
        <p:spPr>
          <a:xfrm>
            <a:off x="3122868" y="4017731"/>
            <a:ext cx="157278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568D8A1-71D7-52D2-B02A-A2A043C6D864}"/>
              </a:ext>
            </a:extLst>
          </p:cNvPr>
          <p:cNvSpPr/>
          <p:nvPr/>
        </p:nvSpPr>
        <p:spPr>
          <a:xfrm>
            <a:off x="7080623" y="3773570"/>
            <a:ext cx="1790433" cy="490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Fully assembled source code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C3B994D-EB2E-8955-7482-1201DF63EBDB}"/>
              </a:ext>
            </a:extLst>
          </p:cNvPr>
          <p:cNvCxnSpPr>
            <a:cxnSpLocks/>
            <a:stCxn id="14" idx="1"/>
            <a:endCxn id="9" idx="1"/>
          </p:cNvCxnSpPr>
          <p:nvPr/>
        </p:nvCxnSpPr>
        <p:spPr>
          <a:xfrm rot="10800000" flipH="1">
            <a:off x="895439" y="1348501"/>
            <a:ext cx="287795" cy="1427091"/>
          </a:xfrm>
          <a:prstGeom prst="bentConnector3">
            <a:avLst>
              <a:gd name="adj1" fmla="val -105909"/>
            </a:avLst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8E8F206-7E49-D148-6C74-0D7597C152C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73152" y="1934147"/>
            <a:ext cx="7592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7244C2E-0F54-90CC-8B2D-B303C98CB953}"/>
              </a:ext>
            </a:extLst>
          </p:cNvPr>
          <p:cNvCxnSpPr>
            <a:cxnSpLocks/>
            <a:stCxn id="70" idx="3"/>
            <a:endCxn id="74" idx="1"/>
          </p:cNvCxnSpPr>
          <p:nvPr/>
        </p:nvCxnSpPr>
        <p:spPr>
          <a:xfrm>
            <a:off x="6321569" y="4017731"/>
            <a:ext cx="759054" cy="8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93D2A2B-7430-7420-B34C-A03EC0ADCAAF}"/>
              </a:ext>
            </a:extLst>
          </p:cNvPr>
          <p:cNvCxnSpPr>
            <a:cxnSpLocks/>
            <a:stCxn id="21" idx="3"/>
            <a:endCxn id="74" idx="3"/>
          </p:cNvCxnSpPr>
          <p:nvPr/>
        </p:nvCxnSpPr>
        <p:spPr>
          <a:xfrm flipH="1">
            <a:off x="8871056" y="1925201"/>
            <a:ext cx="2101590" cy="2093383"/>
          </a:xfrm>
          <a:prstGeom prst="bentConnector3">
            <a:avLst>
              <a:gd name="adj1" fmla="val -1087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FC1669-9CB4-1608-B009-6E575EFFD87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0972645" y="2933062"/>
            <a:ext cx="2173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A0D122C1-C52D-CD39-4CB3-B1FF8202FDC1}"/>
              </a:ext>
            </a:extLst>
          </p:cNvPr>
          <p:cNvSpPr/>
          <p:nvPr/>
        </p:nvSpPr>
        <p:spPr>
          <a:xfrm>
            <a:off x="9171484" y="4471202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CF47204-B414-CA36-C5BE-F0FA66C52BF4}"/>
              </a:ext>
            </a:extLst>
          </p:cNvPr>
          <p:cNvSpPr/>
          <p:nvPr/>
        </p:nvSpPr>
        <p:spPr>
          <a:xfrm>
            <a:off x="9089223" y="5348921"/>
            <a:ext cx="1790433" cy="490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Platform-specific executable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E71D639C-2506-351B-E618-0270EAA95F8E}"/>
              </a:ext>
            </a:extLst>
          </p:cNvPr>
          <p:cNvSpPr/>
          <p:nvPr/>
        </p:nvSpPr>
        <p:spPr>
          <a:xfrm>
            <a:off x="7176714" y="5348921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Milhoja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(runtime)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D8AAB79-71BF-E372-75F3-6BE9268991DE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>
            <a:off x="9984440" y="4961230"/>
            <a:ext cx="0" cy="3876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8562CAB-C141-C105-5896-1BD7CC033F48}"/>
              </a:ext>
            </a:extLst>
          </p:cNvPr>
          <p:cNvCxnSpPr>
            <a:cxnSpLocks/>
            <a:stCxn id="9" idx="3"/>
            <a:endCxn id="17" idx="0"/>
          </p:cNvCxnSpPr>
          <p:nvPr/>
        </p:nvCxnSpPr>
        <p:spPr>
          <a:xfrm>
            <a:off x="3272072" y="1348501"/>
            <a:ext cx="4020451" cy="33422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6FE842C-9093-4061-C2E9-23838C67ABB6}"/>
              </a:ext>
            </a:extLst>
          </p:cNvPr>
          <p:cNvSpPr txBox="1"/>
          <p:nvPr/>
        </p:nvSpPr>
        <p:spPr>
          <a:xfrm>
            <a:off x="207710" y="4262743"/>
            <a:ext cx="1951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Numerics</a:t>
            </a:r>
            <a:r>
              <a:rPr lang="en-US" sz="1600" dirty="0"/>
              <a:t> &amp; Macros)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8DDB9D47-43F6-B7BB-1EDB-E2F7704F0372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1332435" y="3470917"/>
            <a:ext cx="895218" cy="301800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9DA80F-22F0-879E-7A84-7DBC99D73FD7}"/>
              </a:ext>
            </a:extLst>
          </p:cNvPr>
          <p:cNvSpPr txBox="1"/>
          <p:nvPr/>
        </p:nvSpPr>
        <p:spPr>
          <a:xfrm>
            <a:off x="237247" y="3127009"/>
            <a:ext cx="1073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the</a:t>
            </a:r>
          </a:p>
          <a:p>
            <a:r>
              <a:rPr lang="en-US" dirty="0"/>
              <a:t>Physicists</a:t>
            </a:r>
          </a:p>
          <a:p>
            <a:r>
              <a:rPr lang="en-US" dirty="0"/>
              <a:t>Code 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5C459C7A-37FC-76BC-6B11-44753775E040}"/>
              </a:ext>
            </a:extLst>
          </p:cNvPr>
          <p:cNvCxnSpPr>
            <a:cxnSpLocks/>
            <a:stCxn id="24" idx="1"/>
            <a:endCxn id="69" idx="2"/>
          </p:cNvCxnSpPr>
          <p:nvPr/>
        </p:nvCxnSpPr>
        <p:spPr>
          <a:xfrm rot="10800000">
            <a:off x="2227654" y="4262744"/>
            <a:ext cx="488583" cy="1598574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8AF0D7-6B89-1332-E6F9-631EF71EC993}"/>
              </a:ext>
            </a:extLst>
          </p:cNvPr>
          <p:cNvSpPr txBox="1"/>
          <p:nvPr/>
        </p:nvSpPr>
        <p:spPr>
          <a:xfrm>
            <a:off x="2716236" y="4707156"/>
            <a:ext cx="4173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expected from them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Enumeration of all data to be managed in the form of comments in the interface in specified 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allocations registered with the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data either transferred as arguments, or be block invariant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357C19D-3E37-3893-67BD-598826EB9FC4}"/>
              </a:ext>
            </a:extLst>
          </p:cNvPr>
          <p:cNvSpPr/>
          <p:nvPr/>
        </p:nvSpPr>
        <p:spPr>
          <a:xfrm>
            <a:off x="7163675" y="4471202"/>
            <a:ext cx="1625912" cy="490028"/>
          </a:xfrm>
          <a:prstGeom prst="roundRect">
            <a:avLst>
              <a:gd name="adj" fmla="val 1565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Macro translation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F6DE95-3EDB-AAFA-E70E-AC994F7A1945}"/>
              </a:ext>
            </a:extLst>
          </p:cNvPr>
          <p:cNvCxnSpPr>
            <a:cxnSpLocks/>
          </p:cNvCxnSpPr>
          <p:nvPr/>
        </p:nvCxnSpPr>
        <p:spPr>
          <a:xfrm>
            <a:off x="8784648" y="4702752"/>
            <a:ext cx="391775" cy="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47E37-DDEC-771E-C50E-EE482F1BF8F2}"/>
              </a:ext>
            </a:extLst>
          </p:cNvPr>
          <p:cNvCxnSpPr>
            <a:cxnSpLocks/>
            <a:stCxn id="74" idx="2"/>
            <a:endCxn id="32" idx="0"/>
          </p:cNvCxnSpPr>
          <p:nvPr/>
        </p:nvCxnSpPr>
        <p:spPr>
          <a:xfrm>
            <a:off x="7975840" y="4263597"/>
            <a:ext cx="791" cy="2076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9CC670-E0B3-D0D0-D690-B8E8AD463FB7}"/>
              </a:ext>
            </a:extLst>
          </p:cNvPr>
          <p:cNvCxnSpPr>
            <a:cxnSpLocks/>
            <a:stCxn id="111" idx="3"/>
            <a:endCxn id="103" idx="1"/>
          </p:cNvCxnSpPr>
          <p:nvPr/>
        </p:nvCxnSpPr>
        <p:spPr>
          <a:xfrm>
            <a:off x="8802626" y="5593935"/>
            <a:ext cx="2865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25B4-9AB7-91E2-C1C5-D01AC6FC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Variants (RK Modes)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0FBB2E-24AD-67C1-C997-8B8DD708DF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7715" y="715117"/>
            <a:ext cx="6329605" cy="48910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F7BD4-CC94-B824-0F05-B1A3DC6BFD59}"/>
              </a:ext>
            </a:extLst>
          </p:cNvPr>
          <p:cNvSpPr txBox="1"/>
          <p:nvPr/>
        </p:nvSpPr>
        <p:spPr>
          <a:xfrm>
            <a:off x="1012028" y="5073432"/>
            <a:ext cx="4206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comparisons on the CPU-only machine (</a:t>
            </a:r>
            <a:r>
              <a:rPr lang="en-US" sz="2400" dirty="0" err="1"/>
              <a:t>Fugaku</a:t>
            </a:r>
            <a:r>
              <a:rPr lang="en-US" sz="24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4844AC-56F3-7F18-CA4F-BCB0FBBB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60" y="1600200"/>
            <a:ext cx="48768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A42F44-7452-24A1-E119-0008C301CAB1}"/>
              </a:ext>
            </a:extLst>
          </p:cNvPr>
          <p:cNvSpPr txBox="1"/>
          <p:nvPr/>
        </p:nvSpPr>
        <p:spPr>
          <a:xfrm>
            <a:off x="7341633" y="5073432"/>
            <a:ext cx="413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comparisons on the GPU</a:t>
            </a:r>
          </a:p>
          <a:p>
            <a:pPr algn="ctr"/>
            <a:r>
              <a:rPr lang="en-US" sz="2400" dirty="0"/>
              <a:t>(Nvidia RTX 3080)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0C94EC1-F960-B8C5-2631-8D4D4801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E1AD-C16B-BF5C-038B-409C9847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64" y="68138"/>
            <a:ext cx="10515600" cy="1325563"/>
          </a:xfrm>
        </p:spPr>
        <p:txBody>
          <a:bodyPr/>
          <a:lstStyle/>
          <a:p>
            <a:r>
              <a:rPr lang="en-US" dirty="0"/>
              <a:t>Advantage of Orchestrating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D5576-E82A-71E9-5EC6-E073EB0A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492AB1-CACF-86D8-F49B-114925FBCE78}"/>
              </a:ext>
            </a:extLst>
          </p:cNvPr>
          <p:cNvGrpSpPr/>
          <p:nvPr/>
        </p:nvGrpSpPr>
        <p:grpSpPr>
          <a:xfrm>
            <a:off x="1" y="1522021"/>
            <a:ext cx="6096000" cy="4307551"/>
            <a:chOff x="4724400" y="1028700"/>
            <a:chExt cx="4191000" cy="32284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E9D32D-0770-75AF-C3B4-506706D8B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028700"/>
              <a:ext cx="4114800" cy="30861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27C468-5597-E681-72E5-58959DCAB63F}"/>
                </a:ext>
              </a:extLst>
            </p:cNvPr>
            <p:cNvSpPr txBox="1"/>
            <p:nvPr/>
          </p:nvSpPr>
          <p:spPr>
            <a:xfrm>
              <a:off x="4967415" y="3910894"/>
              <a:ext cx="394798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Offloading performance of Hydro 2D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982222-9610-9985-3013-AA59540C5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65" y="1274421"/>
            <a:ext cx="5914494" cy="4435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05A2B-6C1B-885E-AAF6-0DA667414E7B}"/>
              </a:ext>
            </a:extLst>
          </p:cNvPr>
          <p:cNvSpPr txBox="1"/>
          <p:nvPr/>
        </p:nvSpPr>
        <p:spPr>
          <a:xfrm>
            <a:off x="6301435" y="5479300"/>
            <a:ext cx="5742524" cy="46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Offloading performance of Hydro 3D</a:t>
            </a:r>
          </a:p>
        </p:txBody>
      </p:sp>
    </p:spTree>
    <p:extLst>
      <p:ext uri="{BB962C8B-B14F-4D97-AF65-F5344CB8AC3E}">
        <p14:creationId xmlns:p14="http://schemas.microsoft.com/office/powerpoint/2010/main" val="30506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E599-9611-C334-414A-0B0CA747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430E-C80D-E54E-41C0-1B163DCDF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hear this question often from domain scientists </a:t>
            </a:r>
          </a:p>
          <a:p>
            <a:pPr lvl="1"/>
            <a:r>
              <a:rPr lang="en-US" dirty="0"/>
              <a:t>Should we even bother about porting when platforms are changing so much?</a:t>
            </a:r>
          </a:p>
          <a:p>
            <a:pPr lvl="1"/>
            <a:r>
              <a:rPr lang="en-US" dirty="0"/>
              <a:t>Answer </a:t>
            </a:r>
          </a:p>
          <a:p>
            <a:pPr lvl="2"/>
            <a:r>
              <a:rPr lang="en-US" dirty="0"/>
              <a:t>Can we afford not to – given that calculations do need to use leading edge platforms</a:t>
            </a:r>
          </a:p>
          <a:p>
            <a:pPr lvl="2"/>
            <a:r>
              <a:rPr lang="en-US" dirty="0"/>
              <a:t>Shouldn’t we be thinking about how to design our code so that we are nimble in tuning performance</a:t>
            </a:r>
          </a:p>
          <a:p>
            <a:r>
              <a:rPr lang="en-US" dirty="0"/>
              <a:t>That gives rise to the question – can we </a:t>
            </a:r>
          </a:p>
          <a:p>
            <a:pPr lvl="1"/>
            <a:r>
              <a:rPr lang="en-US" dirty="0"/>
              <a:t>Here is one attempt to argue that we can</a:t>
            </a:r>
          </a:p>
          <a:p>
            <a:pPr lvl="1"/>
            <a:r>
              <a:rPr lang="en-US" dirty="0"/>
              <a:t>Fairly confident that this will work for many classes of PDE based applications</a:t>
            </a:r>
          </a:p>
          <a:p>
            <a:pPr lvl="1"/>
            <a:r>
              <a:rPr lang="en-US" dirty="0"/>
              <a:t>For others --- similar methodology in approaching design challenges might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C511D-2EF9-9717-9E70-30E3A95D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DA5E-4DD2-994B-AE07-AD44FBD1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Porting to a new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0EDD-5156-284E-AE10-670D090B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247"/>
            <a:ext cx="10515600" cy="4351338"/>
          </a:xfrm>
        </p:spPr>
        <p:txBody>
          <a:bodyPr/>
          <a:lstStyle/>
          <a:p>
            <a:r>
              <a:rPr lang="en-US" dirty="0"/>
              <a:t>In an ideal world </a:t>
            </a:r>
          </a:p>
          <a:p>
            <a:pPr lvl="1"/>
            <a:r>
              <a:rPr lang="en-US" dirty="0"/>
              <a:t>Add to the library of runtime pipelines </a:t>
            </a:r>
          </a:p>
          <a:p>
            <a:pPr lvl="1"/>
            <a:r>
              <a:rPr lang="en-US" dirty="0"/>
              <a:t>Add to the library of recipes templates</a:t>
            </a:r>
          </a:p>
          <a:p>
            <a:r>
              <a:rPr lang="en-US" dirty="0"/>
              <a:t>In real world</a:t>
            </a:r>
          </a:p>
          <a:p>
            <a:pPr lvl="1"/>
            <a:r>
              <a:rPr lang="en-US" dirty="0"/>
              <a:t>Add variants for some solvers with alternative definitions of macros</a:t>
            </a:r>
          </a:p>
          <a:p>
            <a:r>
              <a:rPr lang="en-US" dirty="0"/>
              <a:t>In the worst case</a:t>
            </a:r>
          </a:p>
          <a:p>
            <a:pPr lvl="1"/>
            <a:r>
              <a:rPr lang="en-US" dirty="0"/>
              <a:t>Develop new algorithms and add whole alternative implementation for some solvers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D9F5-577D-BB4B-8C4E-C3E09EFA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4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9406-1F2C-B19F-479A-AB38B225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E61D6-B78D-878D-CD15-F31D4119BD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383455"/>
            <a:ext cx="9753600" cy="3199976"/>
          </a:xfrm>
        </p:spPr>
        <p:txBody>
          <a:bodyPr>
            <a:normAutofit/>
          </a:bodyPr>
          <a:lstStyle/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Dubey, </a:t>
            </a:r>
            <a:r>
              <a:rPr lang="en-US" sz="180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Anshu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et al. "</a:t>
            </a:r>
            <a:r>
              <a:rPr lang="en-US" sz="18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Flash-X: A </a:t>
            </a:r>
            <a:r>
              <a:rPr lang="en-US" sz="18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multiphysics</a:t>
            </a:r>
            <a:r>
              <a:rPr lang="en-US" sz="18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simulation software instrument.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" </a:t>
            </a:r>
            <a:r>
              <a:rPr lang="en-US" sz="18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SoftwareX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19 (2022): 101168.</a:t>
            </a:r>
          </a:p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Rudi, Johann, et al. "</a:t>
            </a:r>
            <a:r>
              <a:rPr lang="en-US" sz="18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CG-Kit: Code Generation Toolkit for Performant and Maintainable Variants of Source Code Applied to Flash-X Hydrodynamics Simulations.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" </a:t>
            </a:r>
            <a:r>
              <a:rPr lang="en-US" sz="18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arXiv:2401.03378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(2024), accepted for 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Future Generation Computer Systems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O’Neal, Jared, et al. "</a:t>
            </a:r>
            <a:r>
              <a:rPr lang="en-US" sz="18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Domain-specific runtime to orchestrate computation on heterogeneous platforms.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" 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Conference on Parallel Processing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Cham: Springer International Publishing, 2021.</a:t>
            </a:r>
          </a:p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Dubey, </a:t>
            </a:r>
            <a:r>
              <a:rPr lang="en-US" sz="180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Anshu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et al. "</a:t>
            </a:r>
            <a:r>
              <a:rPr lang="en-US" sz="18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tool and a methodology to use macros for abstracting variations in code for different computational demands.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" 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Future Generation Computer Systems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(2023).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1455D-ABED-80A5-3890-16D0E5B8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05AD-BD02-18EE-81DD-20B8E137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Software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1047-BA2C-4ACC-7601-558D32B2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079" y="1736215"/>
            <a:ext cx="5469833" cy="3886352"/>
          </a:xfrm>
        </p:spPr>
        <p:txBody>
          <a:bodyPr/>
          <a:lstStyle/>
          <a:p>
            <a:r>
              <a:rPr lang="en-US" dirty="0"/>
              <a:t>Many</a:t>
            </a:r>
            <a:r>
              <a:rPr lang="en-US" sz="2400" dirty="0"/>
              <a:t> parts of the model and software system can be under research</a:t>
            </a:r>
          </a:p>
          <a:p>
            <a:r>
              <a:rPr lang="en-US" sz="2400" dirty="0"/>
              <a:t>Requirements change throughout the lifecycle as knowledge grows</a:t>
            </a:r>
          </a:p>
          <a:p>
            <a:r>
              <a:rPr lang="en-US" sz="2400" dirty="0"/>
              <a:t>Verification complicated by floating point representation</a:t>
            </a:r>
          </a:p>
          <a:p>
            <a:r>
              <a:rPr lang="en-US" sz="2400" dirty="0"/>
              <a:t>Real world is messy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E7F93-E896-2CD5-EFC6-29F7E53784BF}"/>
              </a:ext>
            </a:extLst>
          </p:cNvPr>
          <p:cNvGrpSpPr/>
          <p:nvPr/>
        </p:nvGrpSpPr>
        <p:grpSpPr>
          <a:xfrm>
            <a:off x="271558" y="1687126"/>
            <a:ext cx="6067194" cy="2923603"/>
            <a:chOff x="2176244" y="1817067"/>
            <a:chExt cx="4826771" cy="314274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DE098D-2514-988B-969D-C0701269A8E3}"/>
                </a:ext>
              </a:extLst>
            </p:cNvPr>
            <p:cNvSpPr/>
            <p:nvPr/>
          </p:nvSpPr>
          <p:spPr>
            <a:xfrm>
              <a:off x="3546363" y="1817067"/>
              <a:ext cx="1996168" cy="100114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More Scientific Understanding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69E183-5E7B-40C3-C69F-7E7F2E4B354D}"/>
                </a:ext>
              </a:extLst>
            </p:cNvPr>
            <p:cNvSpPr/>
            <p:nvPr/>
          </p:nvSpPr>
          <p:spPr>
            <a:xfrm>
              <a:off x="5349748" y="2965465"/>
              <a:ext cx="1653267" cy="100114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Higher Fidelity</a:t>
              </a:r>
            </a:p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38C6E7-504F-D418-77ED-EE08B698678C}"/>
                </a:ext>
              </a:extLst>
            </p:cNvPr>
            <p:cNvSpPr/>
            <p:nvPr/>
          </p:nvSpPr>
          <p:spPr>
            <a:xfrm>
              <a:off x="3576979" y="3958663"/>
              <a:ext cx="1996168" cy="100114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More Diverse</a:t>
              </a:r>
            </a:p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Solvers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9B4A93-46F5-F54C-4521-5F441780AE11}"/>
                </a:ext>
              </a:extLst>
            </p:cNvPr>
            <p:cNvSpPr/>
            <p:nvPr/>
          </p:nvSpPr>
          <p:spPr>
            <a:xfrm>
              <a:off x="2176244" y="2965464"/>
              <a:ext cx="1653268" cy="100114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More Hardware </a:t>
              </a:r>
            </a:p>
            <a:p>
              <a:pPr algn="ctr"/>
              <a:r>
                <a:rPr lang="en-US" sz="1575" dirty="0">
                  <a:solidFill>
                    <a:schemeClr val="tx1"/>
                  </a:solidFill>
                </a:rPr>
                <a:t>Resources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7BD0B991-7672-F256-C0EE-5A822DB50ECE}"/>
                </a:ext>
              </a:extLst>
            </p:cNvPr>
            <p:cNvCxnSpPr>
              <a:cxnSpLocks/>
              <a:stCxn id="5" idx="6"/>
              <a:endCxn id="6" idx="0"/>
            </p:cNvCxnSpPr>
            <p:nvPr/>
          </p:nvCxnSpPr>
          <p:spPr>
            <a:xfrm>
              <a:off x="5542531" y="2317640"/>
              <a:ext cx="633851" cy="647825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57370E24-CC2D-9094-10BF-6F1AF8F84DF2}"/>
                </a:ext>
              </a:extLst>
            </p:cNvPr>
            <p:cNvCxnSpPr>
              <a:cxnSpLocks/>
              <a:stCxn id="6" idx="4"/>
              <a:endCxn id="7" idx="6"/>
            </p:cNvCxnSpPr>
            <p:nvPr/>
          </p:nvCxnSpPr>
          <p:spPr>
            <a:xfrm rot="5400000">
              <a:off x="5628452" y="3911307"/>
              <a:ext cx="492626" cy="603235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90D80839-06B2-CBCA-378D-51A31698D7F8}"/>
                </a:ext>
              </a:extLst>
            </p:cNvPr>
            <p:cNvCxnSpPr>
              <a:stCxn id="7" idx="2"/>
              <a:endCxn id="8" idx="4"/>
            </p:cNvCxnSpPr>
            <p:nvPr/>
          </p:nvCxnSpPr>
          <p:spPr>
            <a:xfrm rot="10800000">
              <a:off x="3002879" y="3966610"/>
              <a:ext cx="574101" cy="492627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206A2679-94E8-A783-7065-88C4BC14CA92}"/>
                </a:ext>
              </a:extLst>
            </p:cNvPr>
            <p:cNvCxnSpPr>
              <a:stCxn id="8" idx="0"/>
              <a:endCxn id="5" idx="2"/>
            </p:cNvCxnSpPr>
            <p:nvPr/>
          </p:nvCxnSpPr>
          <p:spPr>
            <a:xfrm rot="5400000" flipH="1" flipV="1">
              <a:off x="2950708" y="2369811"/>
              <a:ext cx="647823" cy="543485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169E4E-6764-BFFF-F8D2-4D73E14EEF62}"/>
                </a:ext>
              </a:extLst>
            </p:cNvPr>
            <p:cNvCxnSpPr>
              <a:cxnSpLocks/>
              <a:stCxn id="6" idx="2"/>
              <a:endCxn id="8" idx="6"/>
            </p:cNvCxnSpPr>
            <p:nvPr/>
          </p:nvCxnSpPr>
          <p:spPr>
            <a:xfrm flipH="1" flipV="1">
              <a:off x="3829512" y="3466037"/>
              <a:ext cx="1520236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0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05AD-BD02-18EE-81DD-20B8E137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Worse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DE098D-2514-988B-969D-C0701269A8E3}"/>
              </a:ext>
            </a:extLst>
          </p:cNvPr>
          <p:cNvSpPr/>
          <p:nvPr/>
        </p:nvSpPr>
        <p:spPr>
          <a:xfrm>
            <a:off x="3797370" y="1225020"/>
            <a:ext cx="2509160" cy="931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schemeClr val="tx1"/>
                </a:solidFill>
              </a:rPr>
              <a:t>More Scientific Understanding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69E183-5E7B-40C3-C69F-7E7F2E4B354D}"/>
              </a:ext>
            </a:extLst>
          </p:cNvPr>
          <p:cNvSpPr/>
          <p:nvPr/>
        </p:nvSpPr>
        <p:spPr>
          <a:xfrm>
            <a:off x="8626875" y="2799839"/>
            <a:ext cx="2078137" cy="931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schemeClr val="tx1"/>
                </a:solidFill>
              </a:rPr>
              <a:t>Higher Fidelity</a:t>
            </a:r>
          </a:p>
          <a:p>
            <a:pPr algn="ctr"/>
            <a:r>
              <a:rPr lang="en-US" sz="157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8C6E7-504F-D418-77ED-EE08B698678C}"/>
              </a:ext>
            </a:extLst>
          </p:cNvPr>
          <p:cNvSpPr/>
          <p:nvPr/>
        </p:nvSpPr>
        <p:spPr>
          <a:xfrm>
            <a:off x="6117715" y="4526946"/>
            <a:ext cx="2509160" cy="931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schemeClr val="tx1"/>
                </a:solidFill>
              </a:rPr>
              <a:t>More Diverse</a:t>
            </a:r>
          </a:p>
          <a:p>
            <a:pPr algn="ctr"/>
            <a:r>
              <a:rPr lang="en-US" sz="1575" dirty="0">
                <a:solidFill>
                  <a:schemeClr val="tx1"/>
                </a:solidFill>
              </a:rPr>
              <a:t>Solvers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9B4A93-46F5-F54C-4521-5F441780AE11}"/>
              </a:ext>
            </a:extLst>
          </p:cNvPr>
          <p:cNvSpPr/>
          <p:nvPr/>
        </p:nvSpPr>
        <p:spPr>
          <a:xfrm>
            <a:off x="271558" y="2755447"/>
            <a:ext cx="2078138" cy="931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schemeClr val="tx1"/>
                </a:solidFill>
              </a:rPr>
              <a:t>More Hardware </a:t>
            </a:r>
          </a:p>
          <a:p>
            <a:pPr algn="ctr"/>
            <a:r>
              <a:rPr lang="en-US" sz="1575" dirty="0">
                <a:solidFill>
                  <a:schemeClr val="tx1"/>
                </a:solidFill>
              </a:rPr>
              <a:t>Resources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BD0B991-7672-F256-C0EE-5A822DB50ECE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6306530" y="1690689"/>
            <a:ext cx="3359414" cy="1109150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57370E24-CC2D-9094-10BF-6F1AF8F84DF2}"/>
              </a:ext>
            </a:extLst>
          </p:cNvPr>
          <p:cNvCxnSpPr>
            <a:cxnSpLocks/>
            <a:stCxn id="6" idx="4"/>
            <a:endCxn id="7" idx="6"/>
          </p:cNvCxnSpPr>
          <p:nvPr/>
        </p:nvCxnSpPr>
        <p:spPr>
          <a:xfrm rot="5400000">
            <a:off x="8515691" y="3842361"/>
            <a:ext cx="1261439" cy="1039069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06A2679-94E8-A783-7065-88C4BC14CA92}"/>
              </a:ext>
            </a:extLst>
          </p:cNvPr>
          <p:cNvCxnSpPr>
            <a:stCxn id="8" idx="0"/>
            <a:endCxn id="5" idx="2"/>
          </p:cNvCxnSpPr>
          <p:nvPr/>
        </p:nvCxnSpPr>
        <p:spPr>
          <a:xfrm rot="5400000" flipH="1" flipV="1">
            <a:off x="2021619" y="979697"/>
            <a:ext cx="1064758" cy="2486743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169E4E-6764-BFFF-F8D2-4D73E14EEF62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 flipV="1">
            <a:off x="2349696" y="3221116"/>
            <a:ext cx="6277179" cy="44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E38D9EB-84F8-E416-E4B3-E760E0C41C1E}"/>
              </a:ext>
            </a:extLst>
          </p:cNvPr>
          <p:cNvSpPr/>
          <p:nvPr/>
        </p:nvSpPr>
        <p:spPr>
          <a:xfrm>
            <a:off x="2660370" y="4538043"/>
            <a:ext cx="2509160" cy="93133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schemeClr val="bg1"/>
                </a:solidFill>
              </a:rPr>
              <a:t>AI in the mix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EBB3EC6D-0A8A-F0F6-A338-EDB2DF5AE399}"/>
              </a:ext>
            </a:extLst>
          </p:cNvPr>
          <p:cNvCxnSpPr>
            <a:cxnSpLocks/>
            <a:stCxn id="22" idx="2"/>
            <a:endCxn id="8" idx="4"/>
          </p:cNvCxnSpPr>
          <p:nvPr/>
        </p:nvCxnSpPr>
        <p:spPr>
          <a:xfrm rot="10800000">
            <a:off x="1310628" y="3686784"/>
            <a:ext cx="1349743" cy="1316928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F8E100-59CA-FF3D-7159-E9EA0C61E09B}"/>
              </a:ext>
            </a:extLst>
          </p:cNvPr>
          <p:cNvCxnSpPr>
            <a:cxnSpLocks/>
            <a:stCxn id="7" idx="2"/>
            <a:endCxn id="22" idx="6"/>
          </p:cNvCxnSpPr>
          <p:nvPr/>
        </p:nvCxnSpPr>
        <p:spPr>
          <a:xfrm flipH="1">
            <a:off x="5169530" y="4992615"/>
            <a:ext cx="948185" cy="110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E6A968-93BC-C4A2-5F18-F239C2D8C188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>
          <a:xfrm flipH="1" flipV="1">
            <a:off x="2045360" y="3550393"/>
            <a:ext cx="982468" cy="11240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8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E0AA-F303-404B-99A5-8E88C983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Design Considerations And Their Implications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BBE479-B16C-D94F-BC94-6B60F0645C44}"/>
              </a:ext>
            </a:extLst>
          </p:cNvPr>
          <p:cNvSpPr/>
          <p:nvPr/>
        </p:nvSpPr>
        <p:spPr>
          <a:xfrm>
            <a:off x="66286" y="1037968"/>
            <a:ext cx="5721178" cy="502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Considerations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Multidisciplinary 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Many facets of knowledge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To know everything is not feasible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Two types of code components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Infrastructure (mesh/IO/runtime …)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Science models (numerical methods)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Codes grow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New ideas =&gt; new features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Code reuse by others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C70085-0AD4-7C45-92D4-B6627442268A}"/>
              </a:ext>
            </a:extLst>
          </p:cNvPr>
          <p:cNvSpPr/>
          <p:nvPr/>
        </p:nvSpPr>
        <p:spPr>
          <a:xfrm>
            <a:off x="5885324" y="1059936"/>
            <a:ext cx="5721178" cy="5029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Implications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Separation of Concerns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Shield developers from unnecessary complexities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Work with different lifecycles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Long-lasting vs quick changing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Logically vs mathematically complex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Extensibility built in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Ease of adding new capabilities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Customizing existing capabilities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B686305-E74E-EB44-801D-1C14E473827F}"/>
              </a:ext>
            </a:extLst>
          </p:cNvPr>
          <p:cNvSpPr/>
          <p:nvPr/>
        </p:nvSpPr>
        <p:spPr>
          <a:xfrm>
            <a:off x="5168086" y="2165026"/>
            <a:ext cx="1149179" cy="5313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CFC44B4-B5D6-5949-8DAA-80AD31E8FBAB}"/>
              </a:ext>
            </a:extLst>
          </p:cNvPr>
          <p:cNvSpPr/>
          <p:nvPr/>
        </p:nvSpPr>
        <p:spPr>
          <a:xfrm>
            <a:off x="5168085" y="3250155"/>
            <a:ext cx="1149179" cy="5313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93BB968-F9E4-1E45-80DC-477122F2D2FF}"/>
              </a:ext>
            </a:extLst>
          </p:cNvPr>
          <p:cNvSpPr/>
          <p:nvPr/>
        </p:nvSpPr>
        <p:spPr>
          <a:xfrm>
            <a:off x="5072595" y="4360410"/>
            <a:ext cx="1149179" cy="5313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E2E0-9DA3-3D91-D9AC-F0F883F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18255"/>
            <a:ext cx="10515600" cy="1325563"/>
          </a:xfrm>
        </p:spPr>
        <p:txBody>
          <a:bodyPr/>
          <a:lstStyle/>
          <a:p>
            <a:r>
              <a:rPr lang="en-US" dirty="0"/>
              <a:t>State of Practice – Abstractions and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6683-6988-1141-6445-EC432AAC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054608"/>
            <a:ext cx="10515600" cy="37583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Still very focused on GPU</a:t>
            </a:r>
          </a:p>
          <a:p>
            <a:pPr lvl="1"/>
            <a:r>
              <a:rPr lang="en-US" dirty="0"/>
              <a:t>Majority of ECP applications park their data on the GPU and just work there</a:t>
            </a:r>
          </a:p>
          <a:p>
            <a:r>
              <a:rPr lang="en-US" dirty="0"/>
              <a:t>What are the abstractions ---</a:t>
            </a:r>
          </a:p>
          <a:p>
            <a:pPr lvl="1"/>
            <a:r>
              <a:rPr lang="en-US" dirty="0"/>
              <a:t>Data structure libraries (</a:t>
            </a:r>
            <a:r>
              <a:rPr lang="en-US" dirty="0" err="1"/>
              <a:t>Kokkos</a:t>
            </a:r>
            <a:r>
              <a:rPr lang="en-US" dirty="0"/>
              <a:t>) and parallelization of loops </a:t>
            </a:r>
          </a:p>
          <a:p>
            <a:pPr lvl="2"/>
            <a:r>
              <a:rPr lang="en-US" dirty="0"/>
              <a:t>Parallel for / do concurrent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No way to handle algorithmic variants in a unified way</a:t>
            </a:r>
          </a:p>
          <a:p>
            <a:pPr lvl="1"/>
            <a:r>
              <a:rPr lang="en-US" dirty="0"/>
              <a:t>Getting hard-baked into C++ </a:t>
            </a:r>
          </a:p>
          <a:p>
            <a:pPr lvl="2"/>
            <a:r>
              <a:rPr lang="en-US" dirty="0"/>
              <a:t>by no means the best designed language for scientific computations</a:t>
            </a:r>
          </a:p>
          <a:p>
            <a:pPr lvl="1"/>
            <a:r>
              <a:rPr lang="en-US" dirty="0"/>
              <a:t>No way to transfer domain knowledge based possible optimizations to the tools</a:t>
            </a:r>
          </a:p>
          <a:p>
            <a:r>
              <a:rPr lang="en-US" dirty="0"/>
              <a:t>None of the prevalent languages allow a good way to define data locality</a:t>
            </a:r>
          </a:p>
          <a:p>
            <a:pPr lvl="1"/>
            <a:r>
              <a:rPr lang="en-US" dirty="0"/>
              <a:t>Boutique HPC languages like chapel do – but chicken and egg problem with adoption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F4C54-5767-5D51-1BCD-9844A8A0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2FF0-973B-B600-067C-C1EA53AFB4FE}"/>
              </a:ext>
            </a:extLst>
          </p:cNvPr>
          <p:cNvSpPr/>
          <p:nvPr/>
        </p:nvSpPr>
        <p:spPr>
          <a:xfrm>
            <a:off x="1614424" y="4789107"/>
            <a:ext cx="7997952" cy="877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shall we throw up our hands and say computational science is doomed, let’s just find some other way of advancing science?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BA85B-9464-EA29-2DC2-27EDB4AE3F06}"/>
              </a:ext>
            </a:extLst>
          </p:cNvPr>
          <p:cNvSpPr/>
          <p:nvPr/>
        </p:nvSpPr>
        <p:spPr>
          <a:xfrm>
            <a:off x="3613912" y="5803392"/>
            <a:ext cx="3998976" cy="438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 is there a way?</a:t>
            </a:r>
          </a:p>
        </p:txBody>
      </p:sp>
    </p:spTree>
    <p:extLst>
      <p:ext uri="{BB962C8B-B14F-4D97-AF65-F5344CB8AC3E}">
        <p14:creationId xmlns:p14="http://schemas.microsoft.com/office/powerpoint/2010/main" val="89689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E2E0-9DA3-3D91-D9AC-F0F883FF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18255"/>
            <a:ext cx="10515600" cy="1325563"/>
          </a:xfrm>
        </p:spPr>
        <p:txBody>
          <a:bodyPr/>
          <a:lstStyle/>
          <a:p>
            <a:r>
              <a:rPr lang="en-US" dirty="0"/>
              <a:t>State of Practice – Abstractions and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6683-6988-1141-6445-EC432AAC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054608"/>
            <a:ext cx="10515600" cy="37583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Still very focused on GPU</a:t>
            </a:r>
          </a:p>
          <a:p>
            <a:pPr lvl="1"/>
            <a:r>
              <a:rPr lang="en-US" dirty="0"/>
              <a:t>Majority of ECP applications park their data on the GPU and just work there</a:t>
            </a:r>
          </a:p>
          <a:p>
            <a:r>
              <a:rPr lang="en-US" dirty="0"/>
              <a:t>What are the abstractions ---</a:t>
            </a:r>
          </a:p>
          <a:p>
            <a:pPr lvl="1"/>
            <a:r>
              <a:rPr lang="en-US" dirty="0"/>
              <a:t>Data structure libraries (</a:t>
            </a:r>
            <a:r>
              <a:rPr lang="en-US" dirty="0" err="1"/>
              <a:t>Kokkos</a:t>
            </a:r>
            <a:r>
              <a:rPr lang="en-US" dirty="0"/>
              <a:t>) and parallelization of loops </a:t>
            </a:r>
          </a:p>
          <a:p>
            <a:pPr lvl="2"/>
            <a:r>
              <a:rPr lang="en-US" dirty="0"/>
              <a:t>Parallel for / do concurrent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No way to handle algorithmic variants in a unified way</a:t>
            </a:r>
          </a:p>
          <a:p>
            <a:pPr lvl="1"/>
            <a:r>
              <a:rPr lang="en-US" dirty="0"/>
              <a:t>Getting hard-baked into C++ -- by no means the best designed language for scientific computations</a:t>
            </a:r>
          </a:p>
          <a:p>
            <a:pPr lvl="1"/>
            <a:r>
              <a:rPr lang="en-US" dirty="0"/>
              <a:t>No way to transfer domain knowledge based possible optimizations to the tools</a:t>
            </a:r>
          </a:p>
          <a:p>
            <a:r>
              <a:rPr lang="en-US" dirty="0"/>
              <a:t>None of the prevalent languages allow a good way to define data locality</a:t>
            </a:r>
          </a:p>
          <a:p>
            <a:pPr lvl="1"/>
            <a:r>
              <a:rPr lang="en-US" dirty="0"/>
              <a:t>Boutique HPC languages like chapel do – but chicken and egg problem with adoption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F4C54-5767-5D51-1BCD-9844A8A0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A07-6625-D64E-8002-18C3A600922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2FF0-973B-B600-067C-C1EA53AFB4FE}"/>
              </a:ext>
            </a:extLst>
          </p:cNvPr>
          <p:cNvSpPr/>
          <p:nvPr/>
        </p:nvSpPr>
        <p:spPr>
          <a:xfrm>
            <a:off x="1614424" y="4789107"/>
            <a:ext cx="7997952" cy="877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shall we throw up our hands and say computational science is doomed, let’s just find some other way of advancing science?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BA85B-9464-EA29-2DC2-27EDB4AE3F06}"/>
              </a:ext>
            </a:extLst>
          </p:cNvPr>
          <p:cNvSpPr/>
          <p:nvPr/>
        </p:nvSpPr>
        <p:spPr>
          <a:xfrm>
            <a:off x="3613912" y="5803392"/>
            <a:ext cx="3998976" cy="438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 is there a way?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02EA9-D410-D333-A264-86C78561984A}"/>
              </a:ext>
            </a:extLst>
          </p:cNvPr>
          <p:cNvSpPr/>
          <p:nvPr/>
        </p:nvSpPr>
        <p:spPr>
          <a:xfrm>
            <a:off x="2137410" y="1576555"/>
            <a:ext cx="6354826" cy="26860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We have been developing one for Flash-X using abstractions, code synthesis and code generation</a:t>
            </a:r>
          </a:p>
        </p:txBody>
      </p:sp>
    </p:spTree>
    <p:extLst>
      <p:ext uri="{BB962C8B-B14F-4D97-AF65-F5344CB8AC3E}">
        <p14:creationId xmlns:p14="http://schemas.microsoft.com/office/powerpoint/2010/main" val="3039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3B40-7A22-89F8-6BB1-6167FDBA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5" y="34231"/>
            <a:ext cx="10515600" cy="1325563"/>
          </a:xfrm>
        </p:spPr>
        <p:txBody>
          <a:bodyPr/>
          <a:lstStyle/>
          <a:p>
            <a:r>
              <a:rPr lang="en-US" dirty="0"/>
              <a:t>Mechanisms Needed by the Code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43E14F-733F-9C60-C28A-99FD74738BE7}"/>
              </a:ext>
            </a:extLst>
          </p:cNvPr>
          <p:cNvSpPr/>
          <p:nvPr/>
        </p:nvSpPr>
        <p:spPr>
          <a:xfrm>
            <a:off x="525332" y="1106424"/>
            <a:ext cx="5266944" cy="22204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Mechanisms to unify expression of computation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Minimize maintained variants of source suitable for all computational devices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Reconcile differences in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62344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2421</Words>
  <Application>Microsoft Macintosh PowerPoint</Application>
  <PresentationFormat>Widescreen</PresentationFormat>
  <Paragraphs>428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Design, Code Generation, and Synthesis For the Next Generation Science Codes</vt:lpstr>
      <vt:lpstr>Acknowledgements</vt:lpstr>
      <vt:lpstr>Motivation</vt:lpstr>
      <vt:lpstr>Research Software Challenges</vt:lpstr>
      <vt:lpstr>It Gets Worse</vt:lpstr>
      <vt:lpstr>Design Considerations And Their Implications</vt:lpstr>
      <vt:lpstr>State of Practice – Abstractions and Runtimes</vt:lpstr>
      <vt:lpstr>State of Practice – Abstractions and Runtimes</vt:lpstr>
      <vt:lpstr>Mechanisms Needed by the Code </vt:lpstr>
      <vt:lpstr>Mechanisms Needed by the Code </vt:lpstr>
      <vt:lpstr>Mechanisms Needed by the Code </vt:lpstr>
      <vt:lpstr>Mechanisms Needed by the Code </vt:lpstr>
      <vt:lpstr>Composability</vt:lpstr>
      <vt:lpstr>Philosophy of Design</vt:lpstr>
      <vt:lpstr>Orthogonal Axes of Challenges and Optimization</vt:lpstr>
      <vt:lpstr>Alternatively</vt:lpstr>
      <vt:lpstr>Orthogonal Axes of Challenges and Optimization</vt:lpstr>
      <vt:lpstr>Orthogonal Axes of Challenges and Optimization</vt:lpstr>
      <vt:lpstr>PowerPoint Presentation</vt:lpstr>
      <vt:lpstr>PowerPoint Presentation</vt:lpstr>
      <vt:lpstr>CGkit</vt:lpstr>
      <vt:lpstr>Parametrized Source Tree (PST)</vt:lpstr>
      <vt:lpstr>Spark Variants</vt:lpstr>
      <vt:lpstr>Milhoja and Code Generation</vt:lpstr>
      <vt:lpstr>Code Generators</vt:lpstr>
      <vt:lpstr>Code generation</vt:lpstr>
      <vt:lpstr>Code generation</vt:lpstr>
      <vt:lpstr>Spark Variants (RK Modes)</vt:lpstr>
      <vt:lpstr>Advantage of Orchestrating</vt:lpstr>
      <vt:lpstr>Porting to a new platform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Dubey, Anshu</dc:creator>
  <cp:lastModifiedBy>Dubey, Anshu</cp:lastModifiedBy>
  <cp:revision>31</cp:revision>
  <dcterms:created xsi:type="dcterms:W3CDTF">2022-01-30T22:45:40Z</dcterms:created>
  <dcterms:modified xsi:type="dcterms:W3CDTF">2024-09-11T07:33:32Z</dcterms:modified>
</cp:coreProperties>
</file>