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16" r:id="rId2"/>
  </p:sldMasterIdLst>
  <p:notesMasterIdLst>
    <p:notesMasterId r:id="rId47"/>
  </p:notesMasterIdLst>
  <p:handoutMasterIdLst>
    <p:handoutMasterId r:id="rId48"/>
  </p:handoutMasterIdLst>
  <p:sldIdLst>
    <p:sldId id="4195" r:id="rId3"/>
    <p:sldId id="4199" r:id="rId4"/>
    <p:sldId id="4233" r:id="rId5"/>
    <p:sldId id="4232" r:id="rId6"/>
    <p:sldId id="4200" r:id="rId7"/>
    <p:sldId id="4201" r:id="rId8"/>
    <p:sldId id="4222" r:id="rId9"/>
    <p:sldId id="4221" r:id="rId10"/>
    <p:sldId id="4203" r:id="rId11"/>
    <p:sldId id="1832" r:id="rId12"/>
    <p:sldId id="4216" r:id="rId13"/>
    <p:sldId id="4234" r:id="rId14"/>
    <p:sldId id="4223" r:id="rId15"/>
    <p:sldId id="1801" r:id="rId16"/>
    <p:sldId id="4224" r:id="rId17"/>
    <p:sldId id="1803" r:id="rId18"/>
    <p:sldId id="4228" r:id="rId19"/>
    <p:sldId id="4226" r:id="rId20"/>
    <p:sldId id="4230" r:id="rId21"/>
    <p:sldId id="1827" r:id="rId22"/>
    <p:sldId id="4218" r:id="rId23"/>
    <p:sldId id="4227" r:id="rId24"/>
    <p:sldId id="4225" r:id="rId25"/>
    <p:sldId id="4217" r:id="rId26"/>
    <p:sldId id="311" r:id="rId27"/>
    <p:sldId id="340" r:id="rId28"/>
    <p:sldId id="304" r:id="rId29"/>
    <p:sldId id="1828" r:id="rId30"/>
    <p:sldId id="4220" r:id="rId31"/>
    <p:sldId id="4219" r:id="rId32"/>
    <p:sldId id="4231" r:id="rId33"/>
    <p:sldId id="4215" r:id="rId34"/>
    <p:sldId id="4229" r:id="rId35"/>
    <p:sldId id="4206" r:id="rId36"/>
    <p:sldId id="4204" r:id="rId37"/>
    <p:sldId id="4213" r:id="rId38"/>
    <p:sldId id="4214" r:id="rId39"/>
    <p:sldId id="4235" r:id="rId40"/>
    <p:sldId id="4191" r:id="rId41"/>
    <p:sldId id="4236" r:id="rId42"/>
    <p:sldId id="4114" r:id="rId43"/>
    <p:sldId id="4115" r:id="rId44"/>
    <p:sldId id="1809" r:id="rId45"/>
    <p:sldId id="181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id="{034B0B4A-A529-6E42-B287-18AA63B3BB8E}">
          <p14:sldIdLst>
            <p14:sldId id="4195"/>
            <p14:sldId id="4199"/>
            <p14:sldId id="4233"/>
            <p14:sldId id="4232"/>
            <p14:sldId id="4200"/>
            <p14:sldId id="4201"/>
            <p14:sldId id="4222"/>
            <p14:sldId id="4221"/>
            <p14:sldId id="4203"/>
            <p14:sldId id="1832"/>
            <p14:sldId id="4216"/>
            <p14:sldId id="4234"/>
            <p14:sldId id="4223"/>
            <p14:sldId id="1801"/>
            <p14:sldId id="4224"/>
            <p14:sldId id="1803"/>
            <p14:sldId id="4228"/>
            <p14:sldId id="4226"/>
            <p14:sldId id="4230"/>
            <p14:sldId id="1827"/>
            <p14:sldId id="4218"/>
            <p14:sldId id="4227"/>
            <p14:sldId id="4225"/>
            <p14:sldId id="4217"/>
            <p14:sldId id="311"/>
            <p14:sldId id="340"/>
            <p14:sldId id="304"/>
            <p14:sldId id="1828"/>
            <p14:sldId id="4220"/>
            <p14:sldId id="4219"/>
            <p14:sldId id="4231"/>
            <p14:sldId id="4215"/>
            <p14:sldId id="4229"/>
            <p14:sldId id="4206"/>
            <p14:sldId id="4204"/>
            <p14:sldId id="4213"/>
            <p14:sldId id="4214"/>
            <p14:sldId id="4235"/>
            <p14:sldId id="4191"/>
            <p14:sldId id="4236"/>
            <p14:sldId id="4114"/>
            <p14:sldId id="4115"/>
            <p14:sldId id="1809"/>
            <p14:sldId id="1814"/>
          </p14:sldIdLst>
        </p14:section>
      </p14:sectionLst>
    </p:ext>
    <p:ext uri="{EFAFB233-063F-42B5-8137-9DF3F51BA10A}">
      <p15:sldGuideLst xmlns:p15="http://schemas.microsoft.com/office/powerpoint/2012/main">
        <p15:guide id="2" pos="3816" userDrawn="1">
          <p15:clr>
            <a:srgbClr val="A4A3A4"/>
          </p15:clr>
        </p15:guide>
        <p15:guide id="3" orient="horz" pos="2160">
          <p15:clr>
            <a:srgbClr val="A4A3A4"/>
          </p15:clr>
        </p15:guide>
        <p15:guide id="4" orient="horz" pos="29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D0"/>
    <a:srgbClr val="011C32"/>
    <a:srgbClr val="7C8EA0"/>
    <a:srgbClr val="02143C"/>
    <a:srgbClr val="E8EEFF"/>
    <a:srgbClr val="0214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0" autoAdjust="0"/>
    <p:restoredTop sz="86061"/>
  </p:normalViewPr>
  <p:slideViewPr>
    <p:cSldViewPr snapToGrid="0" showGuides="1">
      <p:cViewPr varScale="1">
        <p:scale>
          <a:sx n="58" d="100"/>
          <a:sy n="58" d="100"/>
        </p:scale>
        <p:origin x="1128" y="48"/>
      </p:cViewPr>
      <p:guideLst>
        <p:guide pos="3816"/>
        <p:guide orient="horz" pos="2160"/>
        <p:guide orient="horz" pos="2904"/>
      </p:guideLst>
    </p:cSldViewPr>
  </p:slideViewPr>
  <p:outlineViewPr>
    <p:cViewPr>
      <p:scale>
        <a:sx n="33" d="100"/>
        <a:sy n="33" d="100"/>
      </p:scale>
      <p:origin x="0" y="0"/>
    </p:cViewPr>
  </p:outlineViewPr>
  <p:notesTextViewPr>
    <p:cViewPr>
      <p:scale>
        <a:sx n="1" d="1"/>
        <a:sy n="1" d="1"/>
      </p:scale>
      <p:origin x="0" y="-256"/>
    </p:cViewPr>
  </p:notesTextViewPr>
  <p:notesViewPr>
    <p:cSldViewPr snapToGrid="0">
      <p:cViewPr varScale="1">
        <p:scale>
          <a:sx n="203" d="100"/>
          <a:sy n="203" d="100"/>
        </p:scale>
        <p:origin x="718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mplagge\Documents\cap_rework\error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mplagge\Library\CloudStorage\OneDrive-SandiaNationalLaboratories\Dendrites\dednd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a:t>MSE Of LIF and Dendritic Networks</a:t>
            </a:r>
          </a:p>
        </c:rich>
      </c:tx>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Sheet2!$C$2</c:f>
              <c:strCache>
                <c:ptCount val="1"/>
                <c:pt idx="0">
                  <c:v>256 Hidden LIF</c:v>
                </c:pt>
              </c:strCache>
            </c:strRef>
          </c:tx>
          <c:spPr>
            <a:solidFill>
              <a:schemeClr val="accent1"/>
            </a:solidFill>
            <a:ln>
              <a:noFill/>
            </a:ln>
            <a:effectLst/>
          </c:spPr>
          <c:invertIfNegative val="0"/>
          <c:dLbls>
            <c:numFmt formatCode="0.0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Sheet2!$B$3:$B$4</c:f>
              <c:strCache>
                <c:ptCount val="2"/>
                <c:pt idx="0">
                  <c:v>MSE - SQRT</c:v>
                </c:pt>
                <c:pt idx="1">
                  <c:v>MSE - MISH</c:v>
                </c:pt>
              </c:strCache>
            </c:strRef>
          </c:cat>
          <c:val>
            <c:numRef>
              <c:f>Sheet2!$C$3:$C$4</c:f>
              <c:numCache>
                <c:formatCode>General</c:formatCode>
                <c:ptCount val="2"/>
                <c:pt idx="0" formatCode="0.0000000000">
                  <c:v>2.1469348527243474E-3</c:v>
                </c:pt>
                <c:pt idx="1">
                  <c:v>3.0814222800936886E-3</c:v>
                </c:pt>
              </c:numCache>
            </c:numRef>
          </c:val>
          <c:extLst>
            <c:ext xmlns:c16="http://schemas.microsoft.com/office/drawing/2014/chart" uri="{C3380CC4-5D6E-409C-BE32-E72D297353CC}">
              <c16:uniqueId val="{00000000-C8E6-9D49-B8CD-2AEAE452A1AB}"/>
            </c:ext>
          </c:extLst>
        </c:ser>
        <c:ser>
          <c:idx val="1"/>
          <c:order val="1"/>
          <c:tx>
            <c:strRef>
              <c:f>Sheet2!$D$2</c:f>
              <c:strCache>
                <c:ptCount val="1"/>
                <c:pt idx="0">
                  <c:v>16 Hidden LIF </c:v>
                </c:pt>
              </c:strCache>
            </c:strRef>
          </c:tx>
          <c:spPr>
            <a:solidFill>
              <a:schemeClr val="accent2"/>
            </a:solidFill>
            <a:ln>
              <a:noFill/>
            </a:ln>
            <a:effectLst/>
          </c:spPr>
          <c:invertIfNegative val="0"/>
          <c:dLbls>
            <c:numFmt formatCode="0.0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Sheet2!$B$3:$B$4</c:f>
              <c:strCache>
                <c:ptCount val="2"/>
                <c:pt idx="0">
                  <c:v>MSE - SQRT</c:v>
                </c:pt>
                <c:pt idx="1">
                  <c:v>MSE - MISH</c:v>
                </c:pt>
              </c:strCache>
            </c:strRef>
          </c:cat>
          <c:val>
            <c:numRef>
              <c:f>Sheet2!$D$3:$D$4</c:f>
              <c:numCache>
                <c:formatCode>General</c:formatCode>
                <c:ptCount val="2"/>
                <c:pt idx="0" formatCode="0.0000000000">
                  <c:v>5.2921172183576178E-2</c:v>
                </c:pt>
                <c:pt idx="1">
                  <c:v>8.0707396975685242E-3</c:v>
                </c:pt>
              </c:numCache>
            </c:numRef>
          </c:val>
          <c:extLst>
            <c:ext xmlns:c16="http://schemas.microsoft.com/office/drawing/2014/chart" uri="{C3380CC4-5D6E-409C-BE32-E72D297353CC}">
              <c16:uniqueId val="{00000001-C8E6-9D49-B8CD-2AEAE452A1AB}"/>
            </c:ext>
          </c:extLst>
        </c:ser>
        <c:ser>
          <c:idx val="2"/>
          <c:order val="2"/>
          <c:tx>
            <c:strRef>
              <c:f>Sheet2!$E$2</c:f>
              <c:strCache>
                <c:ptCount val="1"/>
                <c:pt idx="0">
                  <c:v>16 Hidden Dendrite LIF</c:v>
                </c:pt>
              </c:strCache>
            </c:strRef>
          </c:tx>
          <c:spPr>
            <a:solidFill>
              <a:schemeClr val="accent3"/>
            </a:solidFill>
            <a:ln>
              <a:noFill/>
            </a:ln>
            <a:effectLst/>
          </c:spPr>
          <c:invertIfNegative val="0"/>
          <c:dLbls>
            <c:numFmt formatCode="0.0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Sheet2!$B$3:$B$4</c:f>
              <c:strCache>
                <c:ptCount val="2"/>
                <c:pt idx="0">
                  <c:v>MSE - SQRT</c:v>
                </c:pt>
                <c:pt idx="1">
                  <c:v>MSE - MISH</c:v>
                </c:pt>
              </c:strCache>
            </c:strRef>
          </c:cat>
          <c:val>
            <c:numRef>
              <c:f>Sheet2!$E$3:$E$4</c:f>
              <c:numCache>
                <c:formatCode>General</c:formatCode>
                <c:ptCount val="2"/>
                <c:pt idx="0" formatCode="0.0000000000">
                  <c:v>1.0934038039884669E-3</c:v>
                </c:pt>
                <c:pt idx="1">
                  <c:v>3.2297877696893674E-3</c:v>
                </c:pt>
              </c:numCache>
            </c:numRef>
          </c:val>
          <c:extLst>
            <c:ext xmlns:c16="http://schemas.microsoft.com/office/drawing/2014/chart" uri="{C3380CC4-5D6E-409C-BE32-E72D297353CC}">
              <c16:uniqueId val="{00000002-C8E6-9D49-B8CD-2AEAE452A1AB}"/>
            </c:ext>
          </c:extLst>
        </c:ser>
        <c:dLbls>
          <c:dLblPos val="outEnd"/>
          <c:showLegendKey val="0"/>
          <c:showVal val="1"/>
          <c:showCatName val="0"/>
          <c:showSerName val="0"/>
          <c:showPercent val="0"/>
          <c:showBubbleSize val="0"/>
        </c:dLbls>
        <c:gapWidth val="267"/>
        <c:overlap val="-43"/>
        <c:axId val="119455312"/>
        <c:axId val="10536767"/>
      </c:barChart>
      <c:catAx>
        <c:axId val="11945531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10536767"/>
        <c:crosses val="autoZero"/>
        <c:auto val="1"/>
        <c:lblAlgn val="ctr"/>
        <c:lblOffset val="100"/>
        <c:noMultiLvlLbl val="0"/>
      </c:catAx>
      <c:valAx>
        <c:axId val="10536767"/>
        <c:scaling>
          <c:orientation val="minMax"/>
        </c:scaling>
        <c:delete val="0"/>
        <c:axPos val="l"/>
        <c:majorGridlines>
          <c:spPr>
            <a:ln w="9525" cap="flat" cmpd="sng" algn="ctr">
              <a:solidFill>
                <a:schemeClr val="dk1">
                  <a:lumMod val="15000"/>
                  <a:lumOff val="85000"/>
                </a:schemeClr>
              </a:solidFill>
              <a:round/>
            </a:ln>
            <a:effectLst/>
          </c:spPr>
        </c:majorGridlines>
        <c:numFmt formatCode="0.0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19455312"/>
        <c:crosses val="autoZero"/>
        <c:crossBetween val="between"/>
      </c:valAx>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a:t>CIFAR10: ResNet18 / DendNet18 Accuracy</a:t>
            </a:r>
            <a:br>
              <a:rPr lang="en-US"/>
            </a:br>
            <a:r>
              <a:rPr lang="en-US"/>
              <a:t>300  Epochs</a:t>
            </a:r>
          </a:p>
        </c:rich>
      </c:tx>
      <c:layout/>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anchor="ctr" anchorCtr="1"/>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dednds!$I$38:$J$38</c:f>
              <c:strCache>
                <c:ptCount val="2"/>
                <c:pt idx="0">
                  <c:v>DendNet Validation Accuracy</c:v>
                </c:pt>
                <c:pt idx="1">
                  <c:v>ResNet Validation Accuracy</c:v>
                </c:pt>
              </c:strCache>
            </c:strRef>
          </c:cat>
          <c:val>
            <c:numRef>
              <c:f>dednds!$I$39:$J$39</c:f>
              <c:numCache>
                <c:formatCode>General</c:formatCode>
                <c:ptCount val="2"/>
                <c:pt idx="0">
                  <c:v>0.85012376308441095</c:v>
                </c:pt>
                <c:pt idx="1">
                  <c:v>0.84703272581100397</c:v>
                </c:pt>
              </c:numCache>
            </c:numRef>
          </c:val>
          <c:extLst>
            <c:ext xmlns:c16="http://schemas.microsoft.com/office/drawing/2014/chart" uri="{C3380CC4-5D6E-409C-BE32-E72D297353CC}">
              <c16:uniqueId val="{00000000-9871-3B4B-9692-D9C8616B9070}"/>
            </c:ext>
          </c:extLst>
        </c:ser>
        <c:dLbls>
          <c:dLblPos val="inEnd"/>
          <c:showLegendKey val="0"/>
          <c:showVal val="1"/>
          <c:showCatName val="0"/>
          <c:showSerName val="0"/>
          <c:showPercent val="0"/>
          <c:showBubbleSize val="0"/>
        </c:dLbls>
        <c:gapWidth val="41"/>
        <c:axId val="46080080"/>
        <c:axId val="46082352"/>
      </c:barChart>
      <c:catAx>
        <c:axId val="460800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dk1">
                    <a:lumMod val="65000"/>
                    <a:lumOff val="35000"/>
                  </a:schemeClr>
                </a:solidFill>
                <a:effectLst/>
                <a:latin typeface="+mn-lt"/>
                <a:ea typeface="+mn-ea"/>
                <a:cs typeface="+mn-cs"/>
              </a:defRPr>
            </a:pPr>
            <a:endParaRPr lang="en-US"/>
          </a:p>
        </c:txPr>
        <c:crossAx val="46082352"/>
        <c:crosses val="autoZero"/>
        <c:auto val="1"/>
        <c:lblAlgn val="ctr"/>
        <c:lblOffset val="100"/>
        <c:noMultiLvlLbl val="0"/>
      </c:catAx>
      <c:valAx>
        <c:axId val="46082352"/>
        <c:scaling>
          <c:orientation val="minMax"/>
          <c:max val="1"/>
          <c:min val="0"/>
        </c:scaling>
        <c:delete val="1"/>
        <c:axPos val="l"/>
        <c:numFmt formatCode="General" sourceLinked="1"/>
        <c:majorTickMark val="none"/>
        <c:minorTickMark val="none"/>
        <c:tickLblPos val="nextTo"/>
        <c:crossAx val="460800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A6B21C-11CE-020C-C7C7-A56E697676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CA8EA4E-8C71-6B84-5246-141C21D067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E3CCE7-68AE-E346-916A-F1D60BC6101A}" type="datetimeFigureOut">
              <a:rPr lang="en-US" smtClean="0"/>
              <a:t>9/8/2024</a:t>
            </a:fld>
            <a:endParaRPr lang="en-US"/>
          </a:p>
        </p:txBody>
      </p:sp>
      <p:sp>
        <p:nvSpPr>
          <p:cNvPr id="4" name="Footer Placeholder 3">
            <a:extLst>
              <a:ext uri="{FF2B5EF4-FFF2-40B4-BE49-F238E27FC236}">
                <a16:creationId xmlns:a16="http://schemas.microsoft.com/office/drawing/2014/main" id="{927A30FC-35B1-2FBF-D872-EF6D0CB900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7E7598D-0469-A75F-4735-9194D06955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256C03-4C17-8648-B8BB-9EDFC8C1C550}" type="slidenum">
              <a:rPr lang="en-US" smtClean="0"/>
              <a:t>‹#›</a:t>
            </a:fld>
            <a:endParaRPr lang="en-US"/>
          </a:p>
        </p:txBody>
      </p:sp>
    </p:spTree>
    <p:extLst>
      <p:ext uri="{BB962C8B-B14F-4D97-AF65-F5344CB8AC3E}">
        <p14:creationId xmlns:p14="http://schemas.microsoft.com/office/powerpoint/2010/main" val="37838078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F7F9A-864F-DE44-AF07-EDC0CAC90137}" type="datetimeFigureOut">
              <a:rPr lang="en-US" smtClean="0"/>
              <a:t>9/8/2024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053EA-6907-8F47-ACA5-08DBFA1C37EA}" type="slidenum">
              <a:rPr lang="en-US" smtClean="0"/>
              <a:t>‹#›</a:t>
            </a:fld>
            <a:endParaRPr lang="en-US"/>
          </a:p>
        </p:txBody>
      </p:sp>
    </p:spTree>
    <p:extLst>
      <p:ext uri="{BB962C8B-B14F-4D97-AF65-F5344CB8AC3E}">
        <p14:creationId xmlns:p14="http://schemas.microsoft.com/office/powerpoint/2010/main" val="3771802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paradigm shift. I want to challenge you to think differently</a:t>
            </a:r>
            <a:endParaRPr lang="en-US" dirty="0"/>
          </a:p>
        </p:txBody>
      </p:sp>
      <p:sp>
        <p:nvSpPr>
          <p:cNvPr id="4" name="Slide Number Placeholder 3"/>
          <p:cNvSpPr>
            <a:spLocks noGrp="1"/>
          </p:cNvSpPr>
          <p:nvPr>
            <p:ph type="sldNum" sz="quarter" idx="5"/>
          </p:nvPr>
        </p:nvSpPr>
        <p:spPr/>
        <p:txBody>
          <a:bodyPr/>
          <a:lstStyle/>
          <a:p>
            <a:fld id="{160053EA-6907-8F47-ACA5-08DBFA1C37EA}" type="slidenum">
              <a:rPr lang="en-US" smtClean="0"/>
              <a:t>2</a:t>
            </a:fld>
            <a:endParaRPr lang="en-US"/>
          </a:p>
        </p:txBody>
      </p:sp>
    </p:spTree>
    <p:extLst>
      <p:ext uri="{BB962C8B-B14F-4D97-AF65-F5344CB8AC3E}">
        <p14:creationId xmlns:p14="http://schemas.microsoft.com/office/powerpoint/2010/main" val="983378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83" indent="-174683">
              <a:buFont typeface="Arial" panose="020B0604020202020204" pitchFamily="34" charset="0"/>
              <a:buChar char="•"/>
            </a:pPr>
            <a:r>
              <a:rPr lang="en-US" dirty="0"/>
              <a:t>Two things here</a:t>
            </a:r>
          </a:p>
          <a:p>
            <a:pPr marL="174683" indent="-174683">
              <a:buFont typeface="Arial" panose="020B0604020202020204" pitchFamily="34" charset="0"/>
              <a:buChar char="•"/>
            </a:pPr>
            <a:r>
              <a:rPr lang="en-US" dirty="0"/>
              <a:t>Modeling another spiking architecture</a:t>
            </a:r>
            <a:r>
              <a:rPr lang="en-US" baseline="0" dirty="0"/>
              <a:t> </a:t>
            </a:r>
            <a:r>
              <a:rPr lang="en-US" baseline="0" dirty="0" err="1"/>
              <a:t>TrueNorth</a:t>
            </a:r>
            <a:r>
              <a:rPr lang="en-US" baseline="0" dirty="0"/>
              <a:t> (point to chip)</a:t>
            </a:r>
            <a:endParaRPr lang="en-US" dirty="0"/>
          </a:p>
          <a:p>
            <a:pPr marL="174683" indent="-174683">
              <a:buFont typeface="Arial" panose="020B0604020202020204" pitchFamily="34" charset="0"/>
              <a:buChar char="•"/>
            </a:pPr>
            <a:r>
              <a:rPr lang="en-US" baseline="0" dirty="0"/>
              <a:t>Compared against </a:t>
            </a:r>
            <a:r>
              <a:rPr lang="en-US" baseline="0" dirty="0" err="1"/>
              <a:t>NeMo</a:t>
            </a:r>
            <a:r>
              <a:rPr lang="en-US" baseline="0" dirty="0"/>
              <a:t> an existing </a:t>
            </a:r>
            <a:r>
              <a:rPr lang="en-US" baseline="0" dirty="0" err="1"/>
              <a:t>TrueNorth</a:t>
            </a:r>
            <a:r>
              <a:rPr lang="en-US" baseline="0" dirty="0"/>
              <a:t> simulator</a:t>
            </a:r>
          </a:p>
          <a:p>
            <a:pPr marL="640500" lvl="1" indent="-174683">
              <a:buFont typeface="Arial" panose="020B0604020202020204" pitchFamily="34" charset="0"/>
              <a:buChar char="•"/>
            </a:pPr>
            <a:r>
              <a:rPr lang="en-US" baseline="0" dirty="0"/>
              <a:t>And shown that we are </a:t>
            </a:r>
            <a:r>
              <a:rPr lang="en-US" baseline="0" dirty="0" smtClean="0"/>
              <a:t>faster</a:t>
            </a:r>
            <a:endParaRPr lang="en-US" baseline="0" dirty="0"/>
          </a:p>
        </p:txBody>
      </p:sp>
      <p:sp>
        <p:nvSpPr>
          <p:cNvPr id="4" name="Slide Number Placeholder 3"/>
          <p:cNvSpPr>
            <a:spLocks noGrp="1"/>
          </p:cNvSpPr>
          <p:nvPr>
            <p:ph type="sldNum" sz="quarter" idx="10"/>
          </p:nvPr>
        </p:nvSpPr>
        <p:spPr/>
        <p:txBody>
          <a:bodyPr/>
          <a:lstStyle/>
          <a:p>
            <a:fld id="{F7B5672D-DF51-4E87-BBDC-181A384C8322}" type="slidenum">
              <a:rPr lang="en-US" smtClean="0"/>
              <a:t>27</a:t>
            </a:fld>
            <a:endParaRPr lang="en-US"/>
          </a:p>
        </p:txBody>
      </p:sp>
    </p:spTree>
    <p:extLst>
      <p:ext uri="{BB962C8B-B14F-4D97-AF65-F5344CB8AC3E}">
        <p14:creationId xmlns:p14="http://schemas.microsoft.com/office/powerpoint/2010/main" val="2249377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28</a:t>
            </a:fld>
            <a:endParaRPr lang="en-US" dirty="0"/>
          </a:p>
        </p:txBody>
      </p:sp>
    </p:spTree>
    <p:extLst>
      <p:ext uri="{BB962C8B-B14F-4D97-AF65-F5344CB8AC3E}">
        <p14:creationId xmlns:p14="http://schemas.microsoft.com/office/powerpoint/2010/main" val="2813118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took our neuromorphic approach and</a:t>
            </a:r>
            <a:r>
              <a:rPr lang="en-US" baseline="0" dirty="0" smtClean="0"/>
              <a:t> applied to a very different problem space</a:t>
            </a:r>
            <a:endParaRPr lang="en-US" dirty="0"/>
          </a:p>
        </p:txBody>
      </p:sp>
      <p:sp>
        <p:nvSpPr>
          <p:cNvPr id="4" name="Slide Number Placeholder 3"/>
          <p:cNvSpPr>
            <a:spLocks noGrp="1"/>
          </p:cNvSpPr>
          <p:nvPr>
            <p:ph type="sldNum" sz="quarter" idx="10"/>
          </p:nvPr>
        </p:nvSpPr>
        <p:spPr/>
        <p:txBody>
          <a:bodyPr/>
          <a:lstStyle/>
          <a:p>
            <a:fld id="{160053EA-6907-8F47-ACA5-08DBFA1C37EA}" type="slidenum">
              <a:rPr lang="en-US" smtClean="0"/>
              <a:t>30</a:t>
            </a:fld>
            <a:endParaRPr lang="en-US"/>
          </a:p>
        </p:txBody>
      </p:sp>
    </p:spTree>
    <p:extLst>
      <p:ext uri="{BB962C8B-B14F-4D97-AF65-F5344CB8AC3E}">
        <p14:creationId xmlns:p14="http://schemas.microsoft.com/office/powerpoint/2010/main" val="3365029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053EA-6907-8F47-ACA5-08DBFA1C37EA}" type="slidenum">
              <a:rPr lang="en-US" smtClean="0"/>
              <a:t>33</a:t>
            </a:fld>
            <a:endParaRPr lang="en-US"/>
          </a:p>
        </p:txBody>
      </p:sp>
    </p:spTree>
    <p:extLst>
      <p:ext uri="{BB962C8B-B14F-4D97-AF65-F5344CB8AC3E}">
        <p14:creationId xmlns:p14="http://schemas.microsoft.com/office/powerpoint/2010/main" val="3242256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053EA-6907-8F47-ACA5-08DBFA1C37EA}" type="slidenum">
              <a:rPr lang="en-US" smtClean="0"/>
              <a:t>37</a:t>
            </a:fld>
            <a:endParaRPr lang="en-US"/>
          </a:p>
        </p:txBody>
      </p:sp>
    </p:spTree>
    <p:extLst>
      <p:ext uri="{BB962C8B-B14F-4D97-AF65-F5344CB8AC3E}">
        <p14:creationId xmlns:p14="http://schemas.microsoft.com/office/powerpoint/2010/main" val="531714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053EA-6907-8F47-ACA5-08DBFA1C37EA}" type="slidenum">
              <a:rPr lang="en-US" smtClean="0"/>
              <a:t>39</a:t>
            </a:fld>
            <a:endParaRPr lang="en-US"/>
          </a:p>
        </p:txBody>
      </p:sp>
    </p:spTree>
    <p:extLst>
      <p:ext uri="{BB962C8B-B14F-4D97-AF65-F5344CB8AC3E}">
        <p14:creationId xmlns:p14="http://schemas.microsoft.com/office/powerpoint/2010/main" val="1546419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430F75-B5EC-044F-A636-30352D0A1350}" type="slidenum">
              <a:rPr lang="en-US" smtClean="0"/>
              <a:pPr/>
              <a:t>41</a:t>
            </a:fld>
            <a:endParaRPr lang="en-US"/>
          </a:p>
        </p:txBody>
      </p:sp>
    </p:spTree>
    <p:extLst>
      <p:ext uri="{BB962C8B-B14F-4D97-AF65-F5344CB8AC3E}">
        <p14:creationId xmlns:p14="http://schemas.microsoft.com/office/powerpoint/2010/main" val="2841562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3E5A1A-F66B-4078-ACEE-886001998AB0}" type="slidenum">
              <a:rPr lang="en-US" smtClean="0"/>
              <a:t>42</a:t>
            </a:fld>
            <a:endParaRPr lang="en-US"/>
          </a:p>
        </p:txBody>
      </p:sp>
    </p:spTree>
    <p:extLst>
      <p:ext uri="{BB962C8B-B14F-4D97-AF65-F5344CB8AC3E}">
        <p14:creationId xmlns:p14="http://schemas.microsoft.com/office/powerpoint/2010/main" val="2233181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also demonstrate our library’s compatibility with Torch, we swapped the pooling layer in RESNET18 with dendrites</a:t>
            </a:r>
          </a:p>
          <a:p>
            <a:endParaRPr lang="en-US" dirty="0"/>
          </a:p>
          <a:p>
            <a:r>
              <a:rPr lang="en-US" dirty="0"/>
              <a:t>This work is in collaboration with </a:t>
            </a:r>
            <a:r>
              <a:rPr lang="en-US" dirty="0" err="1"/>
              <a:t>Priyam</a:t>
            </a:r>
            <a:r>
              <a:rPr lang="en-US" dirty="0"/>
              <a:t> Mazumdar a graduate intern SNL</a:t>
            </a:r>
          </a:p>
          <a:p>
            <a:endParaRPr lang="en-US" dirty="0"/>
          </a:p>
          <a:p>
            <a:endParaRPr lang="en-US" dirty="0"/>
          </a:p>
          <a:p>
            <a:r>
              <a:rPr lang="en-US" dirty="0"/>
              <a:t>We dubbed it "DendNet18", but the only difference is that the pooling layer was replaced with Dendrites in Torch.</a:t>
            </a:r>
          </a:p>
          <a:p>
            <a:endParaRPr lang="en-US" dirty="0"/>
          </a:p>
          <a:p>
            <a:r>
              <a:rPr lang="en-US" dirty="0"/>
              <a:t>We trained on CIFAR-10 for 300 epochs</a:t>
            </a:r>
          </a:p>
          <a:p>
            <a:endParaRPr lang="en-US" dirty="0"/>
          </a:p>
          <a:p>
            <a:r>
              <a:rPr lang="en-US" dirty="0"/>
              <a:t>And found validation accuracy to be comparable </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43</a:t>
            </a:fld>
            <a:endParaRPr lang="en-US" dirty="0"/>
          </a:p>
        </p:txBody>
      </p:sp>
    </p:spTree>
    <p:extLst>
      <p:ext uri="{BB962C8B-B14F-4D97-AF65-F5344CB8AC3E}">
        <p14:creationId xmlns:p14="http://schemas.microsoft.com/office/powerpoint/2010/main" val="2813316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have some preliminary ideas as to how efficient these dendrites could be. In training, the network was significantly slower on GPU. </a:t>
            </a:r>
          </a:p>
          <a:p>
            <a:endParaRPr lang="en-US" dirty="0"/>
          </a:p>
          <a:p>
            <a:r>
              <a:rPr lang="en-US" dirty="0"/>
              <a:t>However - if we assume 140nm CMOS node size implementing dendrites:</a:t>
            </a:r>
          </a:p>
          <a:p>
            <a:endParaRPr lang="en-US" dirty="0"/>
          </a:p>
          <a:p>
            <a:r>
              <a:rPr lang="en-US" dirty="0"/>
              <a:t>Basic computation of a ResNet18 Pooling Layer </a:t>
            </a:r>
          </a:p>
          <a:p>
            <a:endParaRPr lang="en-US" dirty="0"/>
          </a:p>
          <a:p>
            <a:r>
              <a:rPr lang="en-US" dirty="0"/>
              <a:t>#Used ATHENA to compute energy</a:t>
            </a:r>
          </a:p>
        </p:txBody>
      </p:sp>
      <p:sp>
        <p:nvSpPr>
          <p:cNvPr id="4" name="Slide Number Placeholder 3"/>
          <p:cNvSpPr>
            <a:spLocks noGrp="1"/>
          </p:cNvSpPr>
          <p:nvPr>
            <p:ph type="sldNum" sz="quarter" idx="5"/>
          </p:nvPr>
        </p:nvSpPr>
        <p:spPr/>
        <p:txBody>
          <a:bodyPr/>
          <a:lstStyle/>
          <a:p>
            <a:fld id="{E21A7267-269F-4D26-9F96-B6358A06B982}" type="slidenum">
              <a:rPr lang="en-US" smtClean="0"/>
              <a:pPr/>
              <a:t>44</a:t>
            </a:fld>
            <a:endParaRPr lang="en-US" dirty="0"/>
          </a:p>
        </p:txBody>
      </p:sp>
    </p:spTree>
    <p:extLst>
      <p:ext uri="{BB962C8B-B14F-4D97-AF65-F5344CB8AC3E}">
        <p14:creationId xmlns:p14="http://schemas.microsoft.com/office/powerpoint/2010/main" val="148298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compare multiple large language model's training and inference metrics and compare to human energy consumption over report life expectancy in the US (73.6 Years, 2500 calories per day for Men and 79.1 years, 2000 calories for women). </a:t>
            </a:r>
            <a:r>
              <a:rPr lang="en-US" dirty="0" smtClean="0"/>
              <a:t>175 Billion </a:t>
            </a:r>
            <a:r>
              <a:rPr lang="en-US" dirty="0"/>
              <a:t>parameters- </a:t>
            </a:r>
            <a:r>
              <a:rPr lang="en-US" dirty="0" smtClean="0"/>
              <a:t>GPT-3 </a:t>
            </a:r>
            <a:r>
              <a:rPr lang="en-US" dirty="0"/>
              <a:t>1M KWh, on average humans with 1000 T parameters- two orders of magnitude less.</a:t>
            </a:r>
          </a:p>
        </p:txBody>
      </p:sp>
      <p:sp>
        <p:nvSpPr>
          <p:cNvPr id="4" name="Slide Number Placeholder 3"/>
          <p:cNvSpPr>
            <a:spLocks noGrp="1"/>
          </p:cNvSpPr>
          <p:nvPr>
            <p:ph type="sldNum" sz="quarter" idx="5"/>
          </p:nvPr>
        </p:nvSpPr>
        <p:spPr/>
        <p:txBody>
          <a:bodyPr/>
          <a:lstStyle/>
          <a:p>
            <a:fld id="{160053EA-6907-8F47-ACA5-08DBFA1C37EA}" type="slidenum">
              <a:rPr lang="en-US" smtClean="0"/>
              <a:t>4</a:t>
            </a:fld>
            <a:endParaRPr lang="en-US"/>
          </a:p>
        </p:txBody>
      </p:sp>
    </p:spTree>
    <p:extLst>
      <p:ext uri="{BB962C8B-B14F-4D97-AF65-F5344CB8AC3E}">
        <p14:creationId xmlns:p14="http://schemas.microsoft.com/office/powerpoint/2010/main" val="2075733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brains can do vs. how they do it.</a:t>
            </a:r>
          </a:p>
          <a:p>
            <a:r>
              <a:rPr lang="en-US" dirty="0"/>
              <a:t>add a slide for complexity--different neurons</a:t>
            </a:r>
          </a:p>
        </p:txBody>
      </p:sp>
      <p:sp>
        <p:nvSpPr>
          <p:cNvPr id="4" name="Slide Number Placeholder 3"/>
          <p:cNvSpPr>
            <a:spLocks noGrp="1"/>
          </p:cNvSpPr>
          <p:nvPr>
            <p:ph type="sldNum" sz="quarter" idx="5"/>
          </p:nvPr>
        </p:nvSpPr>
        <p:spPr/>
        <p:txBody>
          <a:bodyPr/>
          <a:lstStyle/>
          <a:p>
            <a:fld id="{160053EA-6907-8F47-ACA5-08DBFA1C37EA}" type="slidenum">
              <a:rPr lang="en-US" smtClean="0"/>
              <a:t>5</a:t>
            </a:fld>
            <a:endParaRPr lang="en-US"/>
          </a:p>
        </p:txBody>
      </p:sp>
    </p:spTree>
    <p:extLst>
      <p:ext uri="{BB962C8B-B14F-4D97-AF65-F5344CB8AC3E}">
        <p14:creationId xmlns:p14="http://schemas.microsoft.com/office/powerpoint/2010/main" val="2509497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053EA-6907-8F47-ACA5-08DBFA1C37EA}" type="slidenum">
              <a:rPr lang="en-US" smtClean="0"/>
              <a:t>7</a:t>
            </a:fld>
            <a:endParaRPr lang="en-US"/>
          </a:p>
        </p:txBody>
      </p:sp>
    </p:spTree>
    <p:extLst>
      <p:ext uri="{BB962C8B-B14F-4D97-AF65-F5344CB8AC3E}">
        <p14:creationId xmlns:p14="http://schemas.microsoft.com/office/powerpoint/2010/main" val="2789924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053EA-6907-8F47-ACA5-08DBFA1C37EA}" type="slidenum">
              <a:rPr lang="en-US" smtClean="0"/>
              <a:t>10</a:t>
            </a:fld>
            <a:endParaRPr lang="en-US"/>
          </a:p>
        </p:txBody>
      </p:sp>
    </p:spTree>
    <p:extLst>
      <p:ext uri="{BB962C8B-B14F-4D97-AF65-F5344CB8AC3E}">
        <p14:creationId xmlns:p14="http://schemas.microsoft.com/office/powerpoint/2010/main" val="2089107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053EA-6907-8F47-ACA5-08DBFA1C37E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5151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A) Traces of dragonfly TSDN MDT5 dendrites [44]. (B)Trace of a layer 5 (L5) pyramidal neuron with basal and apical </a:t>
            </a:r>
            <a:r>
              <a:rPr lang="en-US" dirty="0" err="1">
                <a:effectLst/>
                <a:latin typeface="Times New Roman" panose="02020603050405020304" pitchFamily="18" charset="0"/>
              </a:rPr>
              <a:t>dendrites.Image</a:t>
            </a:r>
            <a:r>
              <a:rPr lang="en-US" dirty="0">
                <a:effectLst/>
                <a:latin typeface="Times New Roman" panose="02020603050405020304" pitchFamily="18" charset="0"/>
              </a:rPr>
              <a:t> (A) reproduced courtesy Dr. Paloma Gonzalez-</a:t>
            </a:r>
            <a:r>
              <a:rPr lang="en-US" dirty="0" err="1">
                <a:effectLst/>
                <a:latin typeface="Times New Roman" panose="02020603050405020304" pitchFamily="18" charset="0"/>
              </a:rPr>
              <a:t>Bellido</a:t>
            </a:r>
            <a:r>
              <a:rPr lang="en-US" dirty="0">
                <a:effectLst/>
                <a:latin typeface="Times New Roman" panose="02020603050405020304" pitchFamily="18" charset="0"/>
              </a:rPr>
              <a:t>. Image (B) courtesy of Dr. </a:t>
            </a:r>
            <a:r>
              <a:rPr lang="en-US" dirty="0" err="1">
                <a:effectLst/>
                <a:latin typeface="Times New Roman" panose="02020603050405020304" pitchFamily="18" charset="0"/>
              </a:rPr>
              <a:t>Hysell</a:t>
            </a:r>
            <a:r>
              <a:rPr lang="en-US" dirty="0">
                <a:effectLst/>
                <a:latin typeface="Times New Roman" panose="02020603050405020304" pitchFamily="18" charset="0"/>
              </a:rPr>
              <a:t> Oviedo, Department of Neuroscience, Washington University School of Medicine in St. Louis, USA.</a:t>
            </a:r>
            <a:endParaRPr lang="en-US" dirty="0"/>
          </a:p>
        </p:txBody>
      </p:sp>
      <p:sp>
        <p:nvSpPr>
          <p:cNvPr id="4" name="Slide Number Placeholder 3"/>
          <p:cNvSpPr>
            <a:spLocks noGrp="1"/>
          </p:cNvSpPr>
          <p:nvPr>
            <p:ph type="sldNum" sz="quarter" idx="5"/>
          </p:nvPr>
        </p:nvSpPr>
        <p:spPr/>
        <p:txBody>
          <a:bodyPr/>
          <a:lstStyle/>
          <a:p>
            <a:fld id="{160053EA-6907-8F47-ACA5-08DBFA1C37EA}" type="slidenum">
              <a:rPr lang="en-US" smtClean="0"/>
              <a:t>13</a:t>
            </a:fld>
            <a:endParaRPr lang="en-US"/>
          </a:p>
        </p:txBody>
      </p:sp>
    </p:spTree>
    <p:extLst>
      <p:ext uri="{BB962C8B-B14F-4D97-AF65-F5344CB8AC3E}">
        <p14:creationId xmlns:p14="http://schemas.microsoft.com/office/powerpoint/2010/main" val="641558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demonstrate SNN improvements we implemented a simple demonstration </a:t>
            </a:r>
          </a:p>
          <a:p>
            <a:r>
              <a:rPr lang="en-US" dirty="0"/>
              <a:t>Using examples from the SNN Torch library we trained MISH &amp; SQRT - Mish is a newer activation function.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dynamics of dendrites should embed more information reducing the needed communication across layers</a:t>
            </a:r>
          </a:p>
          <a:p>
            <a:endParaRPr lang="en-US" dirty="0"/>
          </a:p>
          <a:p>
            <a:endParaRPr lang="en-US" dirty="0"/>
          </a:p>
          <a:p>
            <a:r>
              <a:rPr lang="en-US" dirty="0"/>
              <a:t>We used:</a:t>
            </a:r>
          </a:p>
          <a:p>
            <a:r>
              <a:rPr lang="en-US" dirty="0"/>
              <a:t>A SNN with a hidden layer size of 256 LIF neurons - so the input is broadcast to 256 LIF neurons, which then send 256 spikes to an output neuron. </a:t>
            </a:r>
          </a:p>
          <a:p>
            <a:endParaRPr lang="en-US" dirty="0"/>
          </a:p>
          <a:p>
            <a:r>
              <a:rPr lang="en-US" dirty="0"/>
              <a:t>A 16x16 dendrite network. This consists of 16 dendrites with 16 inputs or taps each. This network sends 16 spikes to the LIF neuron</a:t>
            </a:r>
          </a:p>
          <a:p>
            <a:endParaRPr lang="en-US" dirty="0"/>
          </a:p>
          <a:p>
            <a:r>
              <a:rPr lang="en-US" dirty="0"/>
              <a:t>And as a comparison, a 16 LIF hidden layer network</a:t>
            </a:r>
          </a:p>
          <a:p>
            <a:endParaRPr lang="en-US" dirty="0"/>
          </a:p>
          <a:p>
            <a:r>
              <a:rPr lang="en-US" dirty="0"/>
              <a:t>The output of these networks is the last neuron's membrane potential. </a:t>
            </a:r>
          </a:p>
          <a:p>
            <a:endParaRPr lang="en-US" dirty="0"/>
          </a:p>
          <a:p>
            <a:r>
              <a:rPr lang="en-US" dirty="0"/>
              <a:t>We trained for 100 epochs, using a random sample of the function space .</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20</a:t>
            </a:fld>
            <a:endParaRPr lang="en-US" dirty="0"/>
          </a:p>
        </p:txBody>
      </p:sp>
    </p:spTree>
    <p:extLst>
      <p:ext uri="{BB962C8B-B14F-4D97-AF65-F5344CB8AC3E}">
        <p14:creationId xmlns:p14="http://schemas.microsoft.com/office/powerpoint/2010/main" val="903044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83" indent="-174683">
              <a:buFont typeface="Arial" panose="020B0604020202020204" pitchFamily="34" charset="0"/>
              <a:buChar char="•"/>
            </a:pPr>
            <a:r>
              <a:rPr lang="en-US" dirty="0"/>
              <a:t>Adapted</a:t>
            </a:r>
            <a:r>
              <a:rPr lang="en-US" baseline="0" dirty="0"/>
              <a:t> and predicted energy for</a:t>
            </a:r>
            <a:r>
              <a:rPr lang="en-US" dirty="0"/>
              <a:t> larger</a:t>
            </a:r>
            <a:r>
              <a:rPr lang="en-US" baseline="0" dirty="0"/>
              <a:t> real-world applications such as hand gesture categorization of dynamic vision sensor data</a:t>
            </a:r>
          </a:p>
          <a:p>
            <a:pPr marL="174683" indent="-174683">
              <a:buFont typeface="Arial" panose="020B0604020202020204" pitchFamily="34" charset="0"/>
              <a:buChar char="•"/>
            </a:pPr>
            <a:r>
              <a:rPr lang="en-US" baseline="0" dirty="0"/>
              <a:t>Here predicted latency </a:t>
            </a:r>
          </a:p>
          <a:p>
            <a:endParaRPr lang="en-US" dirty="0"/>
          </a:p>
        </p:txBody>
      </p:sp>
      <p:sp>
        <p:nvSpPr>
          <p:cNvPr id="4" name="Slide Number Placeholder 3"/>
          <p:cNvSpPr>
            <a:spLocks noGrp="1"/>
          </p:cNvSpPr>
          <p:nvPr>
            <p:ph type="sldNum" sz="quarter" idx="10"/>
          </p:nvPr>
        </p:nvSpPr>
        <p:spPr/>
        <p:txBody>
          <a:bodyPr/>
          <a:lstStyle/>
          <a:p>
            <a:fld id="{F7B5672D-DF51-4E87-BBDC-181A384C8322}" type="slidenum">
              <a:rPr lang="en-US" smtClean="0"/>
              <a:t>25</a:t>
            </a:fld>
            <a:endParaRPr lang="en-US"/>
          </a:p>
        </p:txBody>
      </p:sp>
    </p:spTree>
    <p:extLst>
      <p:ext uri="{BB962C8B-B14F-4D97-AF65-F5344CB8AC3E}">
        <p14:creationId xmlns:p14="http://schemas.microsoft.com/office/powerpoint/2010/main" val="9985901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11.emf"/><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2.xml"/><Relationship Id="rId6" Type="http://schemas.openxmlformats.org/officeDocument/2006/relationships/image" Target="../media/image11.emf"/><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2895" y="1804415"/>
            <a:ext cx="6477000" cy="926593"/>
          </a:xfrm>
        </p:spPr>
        <p:txBody>
          <a:bodyPr lIns="0" tIns="0" rIns="0" bIns="0" anchor="b">
            <a:normAutofit/>
          </a:bodyPr>
          <a:lstStyle>
            <a:lvl1pPr algn="l">
              <a:defRPr sz="3600">
                <a:solidFill>
                  <a:schemeClr val="accent1"/>
                </a:solidFill>
                <a:latin typeface="+mj-lt"/>
              </a:defRPr>
            </a:lvl1pPr>
          </a:lstStyle>
          <a:p>
            <a:r>
              <a:rPr lang="en-US" dirty="0"/>
              <a:t>Click to add title</a:t>
            </a:r>
          </a:p>
        </p:txBody>
      </p:sp>
      <p:sp>
        <p:nvSpPr>
          <p:cNvPr id="3" name="Subtitle 2"/>
          <p:cNvSpPr>
            <a:spLocks noGrp="1"/>
          </p:cNvSpPr>
          <p:nvPr>
            <p:ph type="subTitle" idx="1" hasCustomPrompt="1"/>
          </p:nvPr>
        </p:nvSpPr>
        <p:spPr>
          <a:xfrm>
            <a:off x="352895" y="3718560"/>
            <a:ext cx="5268686" cy="552733"/>
          </a:xfrm>
          <a:prstGeom prst="rect">
            <a:avLst/>
          </a:prstGeom>
        </p:spPr>
        <p:txBody>
          <a:bodyPr lIns="0" tIns="0" rIns="0" bIns="0" anchor="b">
            <a:noAutofit/>
          </a:bodyPr>
          <a:lstStyle>
            <a:lvl1pPr marL="0" indent="0" algn="l">
              <a:buNone/>
              <a:defRPr sz="2000" b="0" spc="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352895" y="2790226"/>
            <a:ext cx="6014120" cy="548968"/>
          </a:xfrm>
          <a:prstGeom prst="rect">
            <a:avLst/>
          </a:prstGeom>
        </p:spPr>
        <p:txBody>
          <a:bodyPr lIns="0" tIns="0" rIns="0" bIns="0">
            <a:normAutofit/>
          </a:bodyPr>
          <a:lstStyle>
            <a:lvl1pPr marL="0" indent="0">
              <a:buNone/>
              <a:defRPr sz="2400" b="0" i="1">
                <a:solidFill>
                  <a:schemeClr val="bg1"/>
                </a:solidFill>
                <a:latin typeface="+mj-lt"/>
              </a:defRPr>
            </a:lvl1pPr>
          </a:lstStyle>
          <a:p>
            <a:pPr lvl="0"/>
            <a:r>
              <a:rPr lang="en-US" dirty="0"/>
              <a:t>Click to add subtitle</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288" r="-3731"/>
          <a:stretch/>
        </p:blipFill>
        <p:spPr>
          <a:xfrm>
            <a:off x="345400" y="279742"/>
            <a:ext cx="1329210" cy="514736"/>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p:nvSpPr>
        <p:spPr>
          <a:xfrm>
            <a:off x="352895" y="924827"/>
            <a:ext cx="4504759" cy="307777"/>
          </a:xfrm>
          <a:prstGeom prst="rect">
            <a:avLst/>
          </a:prstGeom>
          <a:noFill/>
        </p:spPr>
        <p:txBody>
          <a:bodyPr wrap="none" lIns="0" tIns="0" rIns="0" bIns="0" rtlCol="0">
            <a:noAutofit/>
          </a:bodyPr>
          <a:lstStyle/>
          <a:p>
            <a:r>
              <a:rPr lang="en-US" sz="1200" i="1" spc="150" baseline="0" dirty="0">
                <a:solidFill>
                  <a:schemeClr val="tx1"/>
                </a:solidFill>
                <a:latin typeface="+mj-lt"/>
              </a:rPr>
              <a:t>Exceptional service in the national interest</a:t>
            </a:r>
          </a:p>
        </p:txBody>
      </p:sp>
      <p:sp>
        <p:nvSpPr>
          <p:cNvPr id="5" name="Content Placeholder 12">
            <a:extLst>
              <a:ext uri="{FF2B5EF4-FFF2-40B4-BE49-F238E27FC236}">
                <a16:creationId xmlns:a16="http://schemas.microsoft.com/office/drawing/2014/main" id="{9E46B321-F521-14A6-E951-95E996DCCC49}"/>
              </a:ext>
            </a:extLst>
          </p:cNvPr>
          <p:cNvSpPr>
            <a:spLocks noGrp="1"/>
          </p:cNvSpPr>
          <p:nvPr>
            <p:ph sz="quarter" idx="29" hasCustomPrompt="1"/>
          </p:nvPr>
        </p:nvSpPr>
        <p:spPr>
          <a:xfrm>
            <a:off x="8878824" y="6540370"/>
            <a:ext cx="2820445" cy="174373"/>
          </a:xfrm>
        </p:spPr>
        <p:txBody>
          <a:bodyPr lIns="0" rIns="0">
            <a:noAutofit/>
          </a:bodyPr>
          <a:lstStyle>
            <a:lvl1pPr marL="0" indent="0" algn="r">
              <a:buFontTx/>
              <a:buNone/>
              <a:defRPr lang="en-US" sz="800" b="1" i="0" kern="1200" spc="300" baseline="0" dirty="0" smtClean="0">
                <a:solidFill>
                  <a:schemeClr val="tx1"/>
                </a:solidFill>
                <a:latin typeface="+mn-lt"/>
                <a:ea typeface="Open Sans SemiBold" panose="020B0606030504020204" pitchFamily="34" charset="0"/>
                <a:cs typeface="Open Sans SemiBold" panose="020B0606030504020204" pitchFamily="34" charset="0"/>
              </a:defRPr>
            </a:lvl1pPr>
          </a:lstStyle>
          <a:p>
            <a:pPr lvl="0"/>
            <a:r>
              <a:rPr lang="en-US" dirty="0"/>
              <a:t>CLICK TO ADD SAND XXXX-XXXX P</a:t>
            </a:r>
          </a:p>
        </p:txBody>
      </p:sp>
      <p:sp>
        <p:nvSpPr>
          <p:cNvPr id="6" name="TextBox 5">
            <a:extLst>
              <a:ext uri="{FF2B5EF4-FFF2-40B4-BE49-F238E27FC236}">
                <a16:creationId xmlns:a16="http://schemas.microsoft.com/office/drawing/2014/main" id="{604D3931-9672-6FB0-B5BB-E89583E1B803}"/>
              </a:ext>
            </a:extLst>
          </p:cNvPr>
          <p:cNvSpPr txBox="1"/>
          <p:nvPr/>
        </p:nvSpPr>
        <p:spPr>
          <a:xfrm>
            <a:off x="7647627" y="5970071"/>
            <a:ext cx="4051642" cy="391517"/>
          </a:xfrm>
          <a:prstGeom prst="rect">
            <a:avLst/>
          </a:prstGeom>
          <a:noFill/>
        </p:spPr>
        <p:txBody>
          <a:bodyPr wrap="square" lIns="0" tIns="0" rIns="0" bIns="0" rtlCol="0">
            <a:noAutofit/>
          </a:bodyPr>
          <a:lstStyle/>
          <a:p>
            <a:pPr algn="r">
              <a:lnSpc>
                <a:spcPct val="110000"/>
              </a:lnSpc>
            </a:pPr>
            <a:r>
              <a:rPr lang="en-US" sz="650" b="0" i="0" u="none" strike="noStrike" dirty="0">
                <a:solidFill>
                  <a:schemeClr val="bg1"/>
                </a:solidFill>
                <a:effectLst/>
                <a:latin typeface="+mn-lt"/>
              </a:rPr>
              <a:t>Sandia National Laboratories is a </a:t>
            </a:r>
            <a:r>
              <a:rPr lang="en-US" sz="650" b="0" i="0" u="none" strike="noStrike" dirty="0" err="1">
                <a:solidFill>
                  <a:schemeClr val="bg1"/>
                </a:solidFill>
                <a:effectLst/>
                <a:latin typeface="+mn-lt"/>
              </a:rPr>
              <a:t>multimission</a:t>
            </a:r>
            <a:r>
              <a:rPr lang="en-US" sz="650" b="0" i="0" u="none" strike="noStrike" dirty="0">
                <a:solidFill>
                  <a:schemeClr val="bg1"/>
                </a:solidFill>
                <a:effectLst/>
                <a:latin typeface="+mn-lt"/>
              </a:rPr>
              <a:t>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650" b="0" i="0" dirty="0">
              <a:solidFill>
                <a:schemeClr val="bg1"/>
              </a:solidFill>
              <a:latin typeface="+mn-lt"/>
            </a:endParaRPr>
          </a:p>
        </p:txBody>
      </p:sp>
      <p:pic>
        <p:nvPicPr>
          <p:cNvPr id="7" name="Picture 6">
            <a:extLst>
              <a:ext uri="{FF2B5EF4-FFF2-40B4-BE49-F238E27FC236}">
                <a16:creationId xmlns:a16="http://schemas.microsoft.com/office/drawing/2014/main" id="{0A0AE077-678A-92E6-6FCF-495EE518593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0007600" y="5681777"/>
            <a:ext cx="861218" cy="209688"/>
          </a:xfrm>
          <a:prstGeom prst="rect">
            <a:avLst/>
          </a:prstGeom>
        </p:spPr>
      </p:pic>
      <p:pic>
        <p:nvPicPr>
          <p:cNvPr id="8" name="Picture 7">
            <a:extLst>
              <a:ext uri="{FF2B5EF4-FFF2-40B4-BE49-F238E27FC236}">
                <a16:creationId xmlns:a16="http://schemas.microsoft.com/office/drawing/2014/main" id="{1242D4F8-A71D-6829-77CA-B4326EA3C4E2}"/>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1041002" y="5700166"/>
            <a:ext cx="658267" cy="191198"/>
          </a:xfrm>
          <a:prstGeom prst="rect">
            <a:avLst/>
          </a:prstGeom>
        </p:spPr>
      </p:pic>
      <p:sp>
        <p:nvSpPr>
          <p:cNvPr id="18" name="Text Placeholder 7">
            <a:extLst>
              <a:ext uri="{FF2B5EF4-FFF2-40B4-BE49-F238E27FC236}">
                <a16:creationId xmlns:a16="http://schemas.microsoft.com/office/drawing/2014/main" id="{1E759E8D-369C-956A-8160-6D9E9C7E1F6B}"/>
              </a:ext>
            </a:extLst>
          </p:cNvPr>
          <p:cNvSpPr>
            <a:spLocks noGrp="1"/>
          </p:cNvSpPr>
          <p:nvPr>
            <p:ph type="body" sz="quarter" idx="26" hasCustomPrompt="1"/>
          </p:nvPr>
        </p:nvSpPr>
        <p:spPr>
          <a:xfrm>
            <a:off x="352895" y="4393310"/>
            <a:ext cx="4819650" cy="446913"/>
          </a:xfrm>
        </p:spPr>
        <p:txBody>
          <a:bodyPr lIns="0" rIns="0">
            <a:normAutofit/>
          </a:bodyPr>
          <a:lstStyle>
            <a:lvl1pPr marL="11113" indent="0">
              <a:buFontTx/>
              <a:buNone/>
              <a:tabLst/>
              <a:defRPr sz="1400" b="0" i="1">
                <a:solidFill>
                  <a:schemeClr val="bg1"/>
                </a:solidFill>
                <a:latin typeface="+mn-lt"/>
              </a:defRPr>
            </a:lvl1pPr>
          </a:lstStyle>
          <a:p>
            <a:pPr lvl="0"/>
            <a:r>
              <a:rPr lang="en-US" dirty="0"/>
              <a:t>Click to edit program/organization name</a:t>
            </a:r>
          </a:p>
        </p:txBody>
      </p:sp>
      <p:sp>
        <p:nvSpPr>
          <p:cNvPr id="4" name="Text Placeholder 4">
            <a:extLst>
              <a:ext uri="{FF2B5EF4-FFF2-40B4-BE49-F238E27FC236}">
                <a16:creationId xmlns:a16="http://schemas.microsoft.com/office/drawing/2014/main" id="{05E1BDC2-9B14-F40F-94CC-BC96CE5E5611}"/>
              </a:ext>
            </a:extLst>
          </p:cNvPr>
          <p:cNvSpPr>
            <a:spLocks noGrp="1"/>
          </p:cNvSpPr>
          <p:nvPr>
            <p:ph type="body" sz="quarter" idx="31" hasCustomPrompt="1"/>
          </p:nvPr>
        </p:nvSpPr>
        <p:spPr>
          <a:xfrm>
            <a:off x="352895" y="4888992"/>
            <a:ext cx="4452257" cy="474944"/>
          </a:xfrm>
          <a:prstGeom prst="rect">
            <a:avLst/>
          </a:prstGeom>
        </p:spPr>
        <p:txBody>
          <a:bodyPr lIns="0" tIns="0" rIns="0" bIns="0" anchor="ctr">
            <a:normAutofit/>
          </a:bodyPr>
          <a:lstStyle>
            <a:lvl1pPr marL="0" indent="0">
              <a:lnSpc>
                <a:spcPct val="100000"/>
              </a:lnSpc>
              <a:buFontTx/>
              <a:buNone/>
              <a:defRPr sz="1100" b="0" i="0" spc="50" baseline="0">
                <a:solidFill>
                  <a:schemeClr val="bg1"/>
                </a:solidFill>
                <a:latin typeface="+mn-lt"/>
                <a:ea typeface="Open Sans SemiBold" panose="020B0606030504020204" pitchFamily="34" charset="0"/>
                <a:cs typeface="Open Sans SemiBold" panose="020B0606030504020204" pitchFamily="34" charset="0"/>
              </a:defRPr>
            </a:lvl1pPr>
          </a:lstStyle>
          <a:p>
            <a:pPr lvl="0"/>
            <a:r>
              <a:rPr lang="en-US" dirty="0"/>
              <a:t>Click to add date, location or additional content</a:t>
            </a:r>
          </a:p>
        </p:txBody>
      </p:sp>
      <p:pic>
        <p:nvPicPr>
          <p:cNvPr id="9" name="Picture 8">
            <a:extLst>
              <a:ext uri="{FF2B5EF4-FFF2-40B4-BE49-F238E27FC236}">
                <a16:creationId xmlns:a16="http://schemas.microsoft.com/office/drawing/2014/main" id="{3297AEFF-2856-3FE4-545F-3343807312B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4288" r="-3731"/>
          <a:stretch/>
        </p:blipFill>
        <p:spPr>
          <a:xfrm>
            <a:off x="345400" y="279742"/>
            <a:ext cx="1329210" cy="514736"/>
          </a:xfrm>
          <a:prstGeom prst="rect">
            <a:avLst/>
          </a:prstGeom>
        </p:spPr>
      </p:pic>
      <p:sp>
        <p:nvSpPr>
          <p:cNvPr id="10" name="TextBox 9">
            <a:extLst>
              <a:ext uri="{FF2B5EF4-FFF2-40B4-BE49-F238E27FC236}">
                <a16:creationId xmlns:a16="http://schemas.microsoft.com/office/drawing/2014/main" id="{290DC417-E8B8-286D-9BB6-443663A01AFA}"/>
              </a:ext>
            </a:extLst>
          </p:cNvPr>
          <p:cNvSpPr txBox="1"/>
          <p:nvPr userDrawn="1"/>
        </p:nvSpPr>
        <p:spPr>
          <a:xfrm>
            <a:off x="352895" y="924827"/>
            <a:ext cx="4504759" cy="307777"/>
          </a:xfrm>
          <a:prstGeom prst="rect">
            <a:avLst/>
          </a:prstGeom>
          <a:noFill/>
        </p:spPr>
        <p:txBody>
          <a:bodyPr wrap="none" lIns="0" tIns="0" rIns="0" bIns="0" rtlCol="0">
            <a:noAutofit/>
          </a:bodyPr>
          <a:lstStyle/>
          <a:p>
            <a:r>
              <a:rPr lang="en-US" sz="1200" i="1" spc="150" baseline="0" dirty="0">
                <a:solidFill>
                  <a:schemeClr val="bg1"/>
                </a:solidFill>
                <a:latin typeface="+mj-lt"/>
              </a:rPr>
              <a:t>Exceptional service in the national interest</a:t>
            </a:r>
          </a:p>
        </p:txBody>
      </p:sp>
      <p:pic>
        <p:nvPicPr>
          <p:cNvPr id="12" name="Picture 11">
            <a:extLst>
              <a:ext uri="{FF2B5EF4-FFF2-40B4-BE49-F238E27FC236}">
                <a16:creationId xmlns:a16="http://schemas.microsoft.com/office/drawing/2014/main" id="{4C815296-DB72-5CF9-C074-E3EFBFC131B2}"/>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007600" y="5681777"/>
            <a:ext cx="861218" cy="209688"/>
          </a:xfrm>
          <a:prstGeom prst="rect">
            <a:avLst/>
          </a:prstGeom>
        </p:spPr>
      </p:pic>
      <p:pic>
        <p:nvPicPr>
          <p:cNvPr id="13" name="Picture 12">
            <a:extLst>
              <a:ext uri="{FF2B5EF4-FFF2-40B4-BE49-F238E27FC236}">
                <a16:creationId xmlns:a16="http://schemas.microsoft.com/office/drawing/2014/main" id="{A11EB052-AC4E-78FB-DF03-92CD6D784729}"/>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1041002" y="5700166"/>
            <a:ext cx="658267" cy="191198"/>
          </a:xfrm>
          <a:prstGeom prst="rect">
            <a:avLst/>
          </a:prstGeom>
        </p:spPr>
      </p:pic>
      <p:sp>
        <p:nvSpPr>
          <p:cNvPr id="14" name="Text Placeholder 5">
            <a:extLst>
              <a:ext uri="{FF2B5EF4-FFF2-40B4-BE49-F238E27FC236}">
                <a16:creationId xmlns:a16="http://schemas.microsoft.com/office/drawing/2014/main" id="{BA47EBFF-C97D-2ED7-9E00-C685343679A2}"/>
              </a:ext>
            </a:extLst>
          </p:cNvPr>
          <p:cNvSpPr>
            <a:spLocks noGrp="1"/>
          </p:cNvSpPr>
          <p:nvPr>
            <p:ph type="body" sz="quarter" idx="13" hasCustomPrompt="1"/>
          </p:nvPr>
        </p:nvSpPr>
        <p:spPr>
          <a:xfrm>
            <a:off x="352895" y="0"/>
            <a:ext cx="5753100" cy="228600"/>
          </a:xfrm>
        </p:spPr>
        <p:txBody>
          <a:bodyPr anchor="ctr">
            <a:noAutofit/>
          </a:bodyPr>
          <a:lstStyle>
            <a:lvl1pPr marL="0" indent="0" algn="l">
              <a:spcBef>
                <a:spcPts val="0"/>
              </a:spcBef>
              <a:buFont typeface="Arial" panose="020B0604020202020204" pitchFamily="34" charset="0"/>
              <a:buNone/>
              <a:defRPr sz="900" cap="all" spc="50" baseline="0">
                <a:solidFill>
                  <a:schemeClr val="bg1"/>
                </a:solidFill>
                <a:latin typeface="+mn-lt"/>
                <a:ea typeface="Open Sans SemiBold" panose="020B0706030804020204" pitchFamily="34" charset="0"/>
                <a:cs typeface="Open Sans SemiBold" panose="020B0706030804020204" pitchFamily="34" charset="0"/>
              </a:defRPr>
            </a:lvl1pPr>
            <a:lvl2pPr marL="20116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2pPr>
            <a:lvl3pPr marL="38404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3pPr>
            <a:lvl4pPr marL="56692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4pPr>
            <a:lvl5pPr marL="74980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5pPr>
          </a:lstStyle>
          <a:p>
            <a:r>
              <a:rPr lang="en-US" dirty="0"/>
              <a:t>CLICK TO EDIT CONTROL MARKING//CATEGORY</a:t>
            </a:r>
          </a:p>
        </p:txBody>
      </p:sp>
    </p:spTree>
    <p:extLst>
      <p:ext uri="{BB962C8B-B14F-4D97-AF65-F5344CB8AC3E}">
        <p14:creationId xmlns:p14="http://schemas.microsoft.com/office/powerpoint/2010/main" val="143110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8DD55A-0C34-DF81-43F5-9E311C53B0FA}"/>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4" name="Date Placeholder 6">
            <a:extLst>
              <a:ext uri="{FF2B5EF4-FFF2-40B4-BE49-F238E27FC236}">
                <a16:creationId xmlns:a16="http://schemas.microsoft.com/office/drawing/2014/main" id="{DC167D27-96EB-70A9-C8AE-F79AD23D02F4}"/>
              </a:ext>
            </a:extLst>
          </p:cNvPr>
          <p:cNvSpPr>
            <a:spLocks noGrp="1"/>
          </p:cNvSpPr>
          <p:nvPr>
            <p:ph type="dt" sz="half" idx="10"/>
          </p:nvPr>
        </p:nvSpPr>
        <p:spPr>
          <a:xfrm>
            <a:off x="352326" y="6638826"/>
            <a:ext cx="1047750" cy="219174"/>
          </a:xfrm>
        </p:spPr>
        <p:txBody>
          <a:bodyPr/>
          <a:lstStyle/>
          <a:p>
            <a:endParaRPr lang="en-US" dirty="0"/>
          </a:p>
        </p:txBody>
      </p:sp>
      <p:sp>
        <p:nvSpPr>
          <p:cNvPr id="2" name="Footer Placeholder 4">
            <a:extLst>
              <a:ext uri="{FF2B5EF4-FFF2-40B4-BE49-F238E27FC236}">
                <a16:creationId xmlns:a16="http://schemas.microsoft.com/office/drawing/2014/main" id="{4B54AD98-93FF-50F1-2674-9C5F6C07E9B6}"/>
              </a:ext>
            </a:extLst>
          </p:cNvPr>
          <p:cNvSpPr>
            <a:spLocks noGrp="1"/>
          </p:cNvSpPr>
          <p:nvPr>
            <p:ph type="ftr" sz="quarter" idx="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Tree>
    <p:extLst>
      <p:ext uri="{BB962C8B-B14F-4D97-AF65-F5344CB8AC3E}">
        <p14:creationId xmlns:p14="http://schemas.microsoft.com/office/powerpoint/2010/main" val="3657551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_and_Double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7764" y="365466"/>
            <a:ext cx="10096500" cy="774779"/>
          </a:xfrm>
        </p:spPr>
        <p:txBody>
          <a:bodyPr/>
          <a:lstStyle>
            <a:lvl1pPr marL="0">
              <a:defRPr cap="all" spc="50" baseline="0"/>
            </a:lvl1pPr>
          </a:lstStyle>
          <a:p>
            <a:r>
              <a:rPr lang="en-US" dirty="0"/>
              <a:t>Click to add title</a:t>
            </a:r>
          </a:p>
        </p:txBody>
      </p:sp>
      <p:sp>
        <p:nvSpPr>
          <p:cNvPr id="3" name="Content Placeholder 2"/>
          <p:cNvSpPr>
            <a:spLocks noGrp="1"/>
          </p:cNvSpPr>
          <p:nvPr>
            <p:ph idx="1" hasCustomPrompt="1"/>
          </p:nvPr>
        </p:nvSpPr>
        <p:spPr>
          <a:xfrm>
            <a:off x="647700" y="1409701"/>
            <a:ext cx="5212412" cy="4610100"/>
          </a:xfrm>
          <a:prstGeom prst="rect">
            <a:avLst/>
          </a:prstGeom>
        </p:spPr>
        <p:txBody>
          <a:bodyPr/>
          <a:lstStyle>
            <a:lvl1pPr>
              <a:lnSpc>
                <a:spcPct val="100000"/>
              </a:lnSpc>
              <a:buFontTx/>
              <a:buNone/>
              <a:defRPr b="0" i="0">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00000"/>
              </a:lnSpc>
              <a:buFont typeface="Courier New" panose="02070309020205020404" pitchFamily="49" charset="0"/>
              <a:buChar char="o"/>
              <a:defRPr b="0" i="0">
                <a:latin typeface="Open Sans Light" panose="020B0306030504020204" pitchFamily="34" charset="0"/>
                <a:ea typeface="Open Sans Light" panose="020B0306030504020204" pitchFamily="34" charset="0"/>
                <a:cs typeface="Open Sans Light" panose="020B0306030504020204" pitchFamily="34" charset="0"/>
              </a:defRPr>
            </a:lvl2pPr>
            <a:lvl3pPr>
              <a:lnSpc>
                <a:spcPct val="100000"/>
              </a:lnSpc>
              <a:buFont typeface="Courier New" panose="02070309020205020404" pitchFamily="49" charset="0"/>
              <a:buChar char="o"/>
              <a:defRPr b="0" i="0">
                <a:latin typeface="Open Sans Light" panose="020B0306030504020204" pitchFamily="34" charset="0"/>
                <a:ea typeface="Open Sans Light" panose="020B0306030504020204" pitchFamily="34" charset="0"/>
                <a:cs typeface="Open Sans Light" panose="020B0306030504020204" pitchFamily="34" charset="0"/>
              </a:defRPr>
            </a:lvl3pPr>
            <a:lvl4pPr>
              <a:lnSpc>
                <a:spcPct val="100000"/>
              </a:lnSpc>
              <a:buFont typeface="Courier New" panose="02070309020205020404" pitchFamily="49" charset="0"/>
              <a:buChar char="o"/>
              <a:defRPr b="0" i="0">
                <a:latin typeface="Open Sans Light" panose="020B0306030504020204" pitchFamily="34" charset="0"/>
                <a:ea typeface="Open Sans Light" panose="020B0306030504020204" pitchFamily="34" charset="0"/>
                <a:cs typeface="Open Sans Light" panose="020B0306030504020204" pitchFamily="34" charset="0"/>
              </a:defRPr>
            </a:lvl4pPr>
            <a:lvl5pPr>
              <a:lnSpc>
                <a:spcPct val="100000"/>
              </a:lnSpc>
              <a:buFont typeface="Courier New" panose="02070309020205020404" pitchFamily="49" charset="0"/>
              <a:buChar char="o"/>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6" name="Content Placeholder 2">
            <a:extLst>
              <a:ext uri="{FF2B5EF4-FFF2-40B4-BE49-F238E27FC236}">
                <a16:creationId xmlns:a16="http://schemas.microsoft.com/office/drawing/2014/main" id="{5D970262-8623-2B46-A712-FEE93CC93EDE}"/>
              </a:ext>
            </a:extLst>
          </p:cNvPr>
          <p:cNvSpPr>
            <a:spLocks noGrp="1"/>
          </p:cNvSpPr>
          <p:nvPr>
            <p:ph idx="10" hasCustomPrompt="1"/>
          </p:nvPr>
        </p:nvSpPr>
        <p:spPr>
          <a:xfrm>
            <a:off x="6331888" y="1409700"/>
            <a:ext cx="5364812" cy="4610101"/>
          </a:xfrm>
          <a:prstGeom prst="rect">
            <a:avLst/>
          </a:prstGeom>
        </p:spPr>
        <p:txBody>
          <a:bodyPr/>
          <a:lstStyle>
            <a:lvl1pPr>
              <a:lnSpc>
                <a:spcPct val="100000"/>
              </a:lnSpc>
              <a:buFontTx/>
              <a:buNone/>
              <a:defRPr b="0" i="0">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00000"/>
              </a:lnSpc>
              <a:buFont typeface="Wingdings" pitchFamily="2" charset="2"/>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a:lnSpc>
                <a:spcPct val="100000"/>
              </a:lnSpc>
              <a:buFont typeface="Wingdings" pitchFamily="2" charset="2"/>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a:lnSpc>
                <a:spcPct val="100000"/>
              </a:lnSpc>
              <a:buFont typeface="Wingdings" pitchFamily="2" charset="2"/>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a:lnSpc>
                <a:spcPct val="100000"/>
              </a:lnSpc>
              <a:buFont typeface="Wingdings" pitchFamily="2" charset="2"/>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12" name="Slide Number Placeholder 2">
            <a:extLst>
              <a:ext uri="{FF2B5EF4-FFF2-40B4-BE49-F238E27FC236}">
                <a16:creationId xmlns:a16="http://schemas.microsoft.com/office/drawing/2014/main" id="{8A1230A1-9156-430E-9A11-4AE24BE93A86}"/>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6240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46545" y="1218640"/>
            <a:ext cx="5357091" cy="4649041"/>
          </a:xfrm>
        </p:spPr>
        <p:txBody>
          <a:bodyPr/>
          <a:lstStyle>
            <a:lvl1pPr>
              <a:defRPr sz="2471"/>
            </a:lvl1pPr>
            <a:lvl2pPr>
              <a:defRPr sz="2118"/>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364" y="1218640"/>
            <a:ext cx="5357091" cy="4649041"/>
          </a:xfrm>
        </p:spPr>
        <p:txBody>
          <a:bodyPr/>
          <a:lstStyle>
            <a:lvl1pPr>
              <a:defRPr sz="2471"/>
            </a:lvl1pPr>
            <a:lvl2pPr>
              <a:defRPr sz="2118"/>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ltLang="en-US"/>
              <a:t>TUM 8/2/24</a:t>
            </a:r>
          </a:p>
        </p:txBody>
      </p:sp>
      <p:sp>
        <p:nvSpPr>
          <p:cNvPr id="6" name="Footer Placeholder 5"/>
          <p:cNvSpPr>
            <a:spLocks noGrp="1"/>
          </p:cNvSpPr>
          <p:nvPr>
            <p:ph type="ftr" sz="quarter" idx="11"/>
          </p:nvPr>
        </p:nvSpPr>
        <p:spPr/>
        <p:txBody>
          <a:bodyPr/>
          <a:lstStyle>
            <a:lvl1pPr>
              <a:defRPr/>
            </a:lvl1pPr>
          </a:lstStyle>
          <a:p>
            <a:r>
              <a:rPr lang="en-US" altLang="en-US"/>
              <a:t>© 2024 A.Gerstlauer</a:t>
            </a:r>
          </a:p>
        </p:txBody>
      </p:sp>
      <p:sp>
        <p:nvSpPr>
          <p:cNvPr id="7" name="Slide Number Placeholder 6"/>
          <p:cNvSpPr>
            <a:spLocks noGrp="1"/>
          </p:cNvSpPr>
          <p:nvPr>
            <p:ph type="sldNum" sz="quarter" idx="12"/>
          </p:nvPr>
        </p:nvSpPr>
        <p:spPr/>
        <p:txBody>
          <a:bodyPr/>
          <a:lstStyle>
            <a:lvl1pPr>
              <a:defRPr/>
            </a:lvl1pPr>
          </a:lstStyle>
          <a:p>
            <a:fld id="{651C80F5-DC17-4C04-B7A6-956D5B02EFFD}" type="slidenum">
              <a:rPr lang="en-US" altLang="en-US"/>
              <a:pPr/>
              <a:t>‹#›</a:t>
            </a:fld>
            <a:endParaRPr lang="en-US" altLang="en-US"/>
          </a:p>
        </p:txBody>
      </p:sp>
    </p:spTree>
    <p:extLst>
      <p:ext uri="{BB962C8B-B14F-4D97-AF65-F5344CB8AC3E}">
        <p14:creationId xmlns:p14="http://schemas.microsoft.com/office/powerpoint/2010/main" val="960423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a:xfrm>
            <a:off x="397764" y="408432"/>
            <a:ext cx="10096500" cy="688848"/>
          </a:xfrm>
        </p:spPr>
        <p:txBody>
          <a:bodyPr/>
          <a:lstStyle>
            <a:lvl1pPr>
              <a:defRPr cap="all" spc="50" baseline="0"/>
            </a:lvl1pPr>
          </a:lstStyle>
          <a:p>
            <a:r>
              <a:rPr lang="en-US" dirty="0"/>
              <a:t>CLICK TO EDIT TITLE</a:t>
            </a:r>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397764" y="1328928"/>
            <a:ext cx="11049000" cy="4690872"/>
          </a:xfr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vl2pPr>
              <a:defRPr b="0" i="0">
                <a:latin typeface="Open Sans Light" panose="020B0306030504020204" pitchFamily="34" charset="0"/>
                <a:ea typeface="Open Sans Light" panose="020B0306030504020204" pitchFamily="34" charset="0"/>
                <a:cs typeface="Open Sans Light" panose="020B0306030504020204" pitchFamily="34" charset="0"/>
              </a:defRPr>
            </a:lvl2pPr>
            <a:lvl3pPr>
              <a:defRPr b="0" i="0">
                <a:latin typeface="Open Sans Light" panose="020B0306030504020204" pitchFamily="34" charset="0"/>
                <a:ea typeface="Open Sans Light" panose="020B0306030504020204" pitchFamily="34" charset="0"/>
                <a:cs typeface="Open Sans Light" panose="020B0306030504020204" pitchFamily="34" charset="0"/>
              </a:defRPr>
            </a:lvl3pPr>
            <a:lvl4pPr>
              <a:defRPr b="0" i="0">
                <a:latin typeface="Open Sans Light" panose="020B0306030504020204" pitchFamily="34" charset="0"/>
                <a:ea typeface="Open Sans Light" panose="020B0306030504020204" pitchFamily="34" charset="0"/>
                <a:cs typeface="Open Sans Light" panose="020B0306030504020204" pitchFamily="34" charset="0"/>
              </a:defRPr>
            </a:lvl4pPr>
            <a:lvl5pP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2">
            <a:extLst>
              <a:ext uri="{FF2B5EF4-FFF2-40B4-BE49-F238E27FC236}">
                <a16:creationId xmlns:a16="http://schemas.microsoft.com/office/drawing/2014/main" id="{D79DB5EF-C54E-4309-A7A1-4E2D5E501F74}"/>
              </a:ext>
            </a:extLst>
          </p:cNvPr>
          <p:cNvSpPr>
            <a:spLocks noGrp="1"/>
          </p:cNvSpPr>
          <p:nvPr>
            <p:ph type="sldNum" sz="quarter" idx="4"/>
          </p:nvPr>
        </p:nvSpPr>
        <p:spPr>
          <a:xfrm>
            <a:off x="11544066" y="6624422"/>
            <a:ext cx="489438" cy="273050"/>
          </a:xfrm>
          <a:prstGeom prst="rect">
            <a:avLst/>
          </a:prstGeom>
        </p:spPr>
        <p:txBody>
          <a:bodyPr/>
          <a:lstStyle>
            <a:lvl1pPr algn="l">
              <a:defRPr sz="90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669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Slide_7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2895" y="1804415"/>
            <a:ext cx="6477000" cy="926593"/>
          </a:xfrm>
          <a:prstGeom prst="rect">
            <a:avLst/>
          </a:prstGeom>
        </p:spPr>
        <p:txBody>
          <a:bodyPr lIns="0" tIns="0" rIns="0" bIns="0" anchor="b">
            <a:normAutofit/>
          </a:bodyPr>
          <a:lstStyle>
            <a:lvl1pPr algn="l">
              <a:defRPr sz="3600">
                <a:solidFill>
                  <a:schemeClr val="accent1"/>
                </a:solidFill>
                <a:latin typeface="+mj-lt"/>
              </a:defRPr>
            </a:lvl1pPr>
          </a:lstStyle>
          <a:p>
            <a:r>
              <a:rPr lang="en-US" dirty="0"/>
              <a:t>Click to add title</a:t>
            </a:r>
          </a:p>
        </p:txBody>
      </p:sp>
      <p:sp>
        <p:nvSpPr>
          <p:cNvPr id="3" name="Subtitle 2"/>
          <p:cNvSpPr>
            <a:spLocks noGrp="1"/>
          </p:cNvSpPr>
          <p:nvPr>
            <p:ph type="subTitle" idx="1" hasCustomPrompt="1"/>
          </p:nvPr>
        </p:nvSpPr>
        <p:spPr>
          <a:xfrm>
            <a:off x="352895" y="3718560"/>
            <a:ext cx="5268686" cy="552733"/>
          </a:xfrm>
          <a:prstGeom prst="rect">
            <a:avLst/>
          </a:prstGeom>
        </p:spPr>
        <p:txBody>
          <a:bodyPr lIns="0" tIns="0" rIns="0" bIns="0" anchor="b">
            <a:noAutofit/>
          </a:bodyPr>
          <a:lstStyle>
            <a:lvl1pPr marL="0" indent="0" algn="l">
              <a:buNone/>
              <a:defRPr sz="2000" b="0" spc="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352895" y="2790226"/>
            <a:ext cx="6014120" cy="548968"/>
          </a:xfrm>
          <a:prstGeom prst="rect">
            <a:avLst/>
          </a:prstGeom>
        </p:spPr>
        <p:txBody>
          <a:bodyPr lIns="0" tIns="0" rIns="0" bIns="0">
            <a:normAutofit/>
          </a:bodyPr>
          <a:lstStyle>
            <a:lvl1pPr marL="0" indent="0">
              <a:buNone/>
              <a:defRPr sz="2400" b="0" i="1">
                <a:solidFill>
                  <a:schemeClr val="bg1"/>
                </a:solidFill>
                <a:latin typeface="+mj-lt"/>
              </a:defRPr>
            </a:lvl1pPr>
          </a:lstStyle>
          <a:p>
            <a:pPr lvl="0"/>
            <a:r>
              <a:rPr lang="en-US" dirty="0"/>
              <a:t>Click to add subtitle</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288" r="-3731"/>
          <a:stretch/>
        </p:blipFill>
        <p:spPr>
          <a:xfrm>
            <a:off x="345400" y="279742"/>
            <a:ext cx="1329210" cy="514736"/>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p:nvSpPr>
        <p:spPr>
          <a:xfrm>
            <a:off x="352895" y="924827"/>
            <a:ext cx="4504759" cy="307777"/>
          </a:xfrm>
          <a:prstGeom prst="rect">
            <a:avLst/>
          </a:prstGeom>
          <a:noFill/>
        </p:spPr>
        <p:txBody>
          <a:bodyPr wrap="none" lIns="0" tIns="0" rIns="0" bIns="0" rtlCol="0">
            <a:noAutofit/>
          </a:bodyPr>
          <a:lstStyle/>
          <a:p>
            <a:r>
              <a:rPr lang="en-US" sz="1200" i="1" spc="150" baseline="0" dirty="0">
                <a:solidFill>
                  <a:schemeClr val="tx1"/>
                </a:solidFill>
                <a:latin typeface="+mj-lt"/>
              </a:rPr>
              <a:t>Exceptional service in the national interest</a:t>
            </a:r>
          </a:p>
        </p:txBody>
      </p:sp>
      <p:sp>
        <p:nvSpPr>
          <p:cNvPr id="5" name="Content Placeholder 12">
            <a:extLst>
              <a:ext uri="{FF2B5EF4-FFF2-40B4-BE49-F238E27FC236}">
                <a16:creationId xmlns:a16="http://schemas.microsoft.com/office/drawing/2014/main" id="{9E46B321-F521-14A6-E951-95E996DCCC49}"/>
              </a:ext>
            </a:extLst>
          </p:cNvPr>
          <p:cNvSpPr>
            <a:spLocks noGrp="1"/>
          </p:cNvSpPr>
          <p:nvPr>
            <p:ph sz="quarter" idx="29" hasCustomPrompt="1"/>
          </p:nvPr>
        </p:nvSpPr>
        <p:spPr>
          <a:xfrm>
            <a:off x="8878824" y="6540370"/>
            <a:ext cx="2820445" cy="174373"/>
          </a:xfrm>
        </p:spPr>
        <p:txBody>
          <a:bodyPr lIns="0" rIns="0">
            <a:noAutofit/>
          </a:bodyPr>
          <a:lstStyle>
            <a:lvl1pPr marL="0" indent="0" algn="r">
              <a:buFontTx/>
              <a:buNone/>
              <a:defRPr lang="en-US" sz="800" b="1" i="0" kern="1200" spc="300" baseline="0" dirty="0" smtClean="0">
                <a:solidFill>
                  <a:schemeClr val="tx1"/>
                </a:solidFill>
                <a:latin typeface="+mn-lt"/>
                <a:ea typeface="Open Sans SemiBold" panose="020B0606030504020204" pitchFamily="34" charset="0"/>
                <a:cs typeface="Open Sans SemiBold" panose="020B0606030504020204" pitchFamily="34" charset="0"/>
              </a:defRPr>
            </a:lvl1pPr>
          </a:lstStyle>
          <a:p>
            <a:pPr lvl="0"/>
            <a:r>
              <a:rPr lang="en-US" dirty="0"/>
              <a:t>CLICK TO ADD SAND XXXX-XXXX P</a:t>
            </a:r>
          </a:p>
        </p:txBody>
      </p:sp>
      <p:sp>
        <p:nvSpPr>
          <p:cNvPr id="6" name="TextBox 5">
            <a:extLst>
              <a:ext uri="{FF2B5EF4-FFF2-40B4-BE49-F238E27FC236}">
                <a16:creationId xmlns:a16="http://schemas.microsoft.com/office/drawing/2014/main" id="{604D3931-9672-6FB0-B5BB-E89583E1B803}"/>
              </a:ext>
            </a:extLst>
          </p:cNvPr>
          <p:cNvSpPr txBox="1"/>
          <p:nvPr/>
        </p:nvSpPr>
        <p:spPr>
          <a:xfrm>
            <a:off x="7647627" y="5970071"/>
            <a:ext cx="4051642" cy="391517"/>
          </a:xfrm>
          <a:prstGeom prst="rect">
            <a:avLst/>
          </a:prstGeom>
          <a:noFill/>
        </p:spPr>
        <p:txBody>
          <a:bodyPr wrap="square" lIns="0" tIns="0" rIns="0" bIns="0" rtlCol="0">
            <a:noAutofit/>
          </a:bodyPr>
          <a:lstStyle/>
          <a:p>
            <a:pPr algn="r">
              <a:lnSpc>
                <a:spcPct val="110000"/>
              </a:lnSpc>
            </a:pPr>
            <a:r>
              <a:rPr lang="en-US" sz="650" b="0" i="0" u="none" strike="noStrike" dirty="0">
                <a:solidFill>
                  <a:schemeClr val="bg1"/>
                </a:solidFill>
                <a:effectLst/>
                <a:latin typeface="+mn-lt"/>
              </a:rPr>
              <a:t>Sandia National Laboratories is a </a:t>
            </a:r>
            <a:r>
              <a:rPr lang="en-US" sz="650" b="0" i="0" u="none" strike="noStrike" dirty="0" err="1">
                <a:solidFill>
                  <a:schemeClr val="bg1"/>
                </a:solidFill>
                <a:effectLst/>
                <a:latin typeface="+mn-lt"/>
              </a:rPr>
              <a:t>multimission</a:t>
            </a:r>
            <a:r>
              <a:rPr lang="en-US" sz="650" b="0" i="0" u="none" strike="noStrike" dirty="0">
                <a:solidFill>
                  <a:schemeClr val="bg1"/>
                </a:solidFill>
                <a:effectLst/>
                <a:latin typeface="+mn-lt"/>
              </a:rPr>
              <a:t>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650" b="0" i="0" dirty="0">
              <a:solidFill>
                <a:schemeClr val="bg1"/>
              </a:solidFill>
              <a:latin typeface="+mn-lt"/>
            </a:endParaRPr>
          </a:p>
        </p:txBody>
      </p:sp>
      <p:pic>
        <p:nvPicPr>
          <p:cNvPr id="7" name="Picture 6">
            <a:extLst>
              <a:ext uri="{FF2B5EF4-FFF2-40B4-BE49-F238E27FC236}">
                <a16:creationId xmlns:a16="http://schemas.microsoft.com/office/drawing/2014/main" id="{0A0AE077-678A-92E6-6FCF-495EE518593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0007600" y="5681777"/>
            <a:ext cx="861218" cy="209688"/>
          </a:xfrm>
          <a:prstGeom prst="rect">
            <a:avLst/>
          </a:prstGeom>
        </p:spPr>
      </p:pic>
      <p:pic>
        <p:nvPicPr>
          <p:cNvPr id="8" name="Picture 7">
            <a:extLst>
              <a:ext uri="{FF2B5EF4-FFF2-40B4-BE49-F238E27FC236}">
                <a16:creationId xmlns:a16="http://schemas.microsoft.com/office/drawing/2014/main" id="{1242D4F8-A71D-6829-77CA-B4326EA3C4E2}"/>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1041002" y="5700166"/>
            <a:ext cx="658267" cy="191198"/>
          </a:xfrm>
          <a:prstGeom prst="rect">
            <a:avLst/>
          </a:prstGeom>
        </p:spPr>
      </p:pic>
      <p:sp>
        <p:nvSpPr>
          <p:cNvPr id="18" name="Text Placeholder 7">
            <a:extLst>
              <a:ext uri="{FF2B5EF4-FFF2-40B4-BE49-F238E27FC236}">
                <a16:creationId xmlns:a16="http://schemas.microsoft.com/office/drawing/2014/main" id="{1E759E8D-369C-956A-8160-6D9E9C7E1F6B}"/>
              </a:ext>
            </a:extLst>
          </p:cNvPr>
          <p:cNvSpPr>
            <a:spLocks noGrp="1"/>
          </p:cNvSpPr>
          <p:nvPr>
            <p:ph type="body" sz="quarter" idx="26" hasCustomPrompt="1"/>
          </p:nvPr>
        </p:nvSpPr>
        <p:spPr>
          <a:xfrm>
            <a:off x="352895" y="4393310"/>
            <a:ext cx="4819650" cy="446913"/>
          </a:xfrm>
        </p:spPr>
        <p:txBody>
          <a:bodyPr lIns="0" rIns="0">
            <a:normAutofit/>
          </a:bodyPr>
          <a:lstStyle>
            <a:lvl1pPr marL="11113" indent="0">
              <a:buFontTx/>
              <a:buNone/>
              <a:tabLst/>
              <a:defRPr sz="1400" b="0" i="1">
                <a:solidFill>
                  <a:schemeClr val="bg1"/>
                </a:solidFill>
                <a:latin typeface="+mn-lt"/>
              </a:defRPr>
            </a:lvl1pPr>
          </a:lstStyle>
          <a:p>
            <a:pPr lvl="0"/>
            <a:r>
              <a:rPr lang="en-US" dirty="0"/>
              <a:t>Click to edit program/organization name</a:t>
            </a:r>
          </a:p>
        </p:txBody>
      </p:sp>
      <p:sp>
        <p:nvSpPr>
          <p:cNvPr id="4" name="Text Placeholder 4">
            <a:extLst>
              <a:ext uri="{FF2B5EF4-FFF2-40B4-BE49-F238E27FC236}">
                <a16:creationId xmlns:a16="http://schemas.microsoft.com/office/drawing/2014/main" id="{05E1BDC2-9B14-F40F-94CC-BC96CE5E5611}"/>
              </a:ext>
            </a:extLst>
          </p:cNvPr>
          <p:cNvSpPr>
            <a:spLocks noGrp="1"/>
          </p:cNvSpPr>
          <p:nvPr>
            <p:ph type="body" sz="quarter" idx="31" hasCustomPrompt="1"/>
          </p:nvPr>
        </p:nvSpPr>
        <p:spPr>
          <a:xfrm>
            <a:off x="352895" y="4888992"/>
            <a:ext cx="4452257" cy="474944"/>
          </a:xfrm>
          <a:prstGeom prst="rect">
            <a:avLst/>
          </a:prstGeom>
        </p:spPr>
        <p:txBody>
          <a:bodyPr lIns="0" tIns="0" rIns="0" bIns="0" anchor="ctr">
            <a:normAutofit/>
          </a:bodyPr>
          <a:lstStyle>
            <a:lvl1pPr marL="0" indent="0">
              <a:lnSpc>
                <a:spcPct val="100000"/>
              </a:lnSpc>
              <a:buFontTx/>
              <a:buNone/>
              <a:defRPr sz="1100" b="0" i="0" spc="50" baseline="0">
                <a:solidFill>
                  <a:schemeClr val="bg1"/>
                </a:solidFill>
                <a:latin typeface="+mn-lt"/>
                <a:ea typeface="Open Sans SemiBold" panose="020B0606030504020204" pitchFamily="34" charset="0"/>
                <a:cs typeface="Open Sans SemiBold" panose="020B0606030504020204" pitchFamily="34" charset="0"/>
              </a:defRPr>
            </a:lvl1pPr>
          </a:lstStyle>
          <a:p>
            <a:pPr lvl="0"/>
            <a:r>
              <a:rPr lang="en-US" dirty="0"/>
              <a:t>Click to add date, location or additional content</a:t>
            </a:r>
          </a:p>
        </p:txBody>
      </p:sp>
      <p:pic>
        <p:nvPicPr>
          <p:cNvPr id="9" name="Picture 8">
            <a:extLst>
              <a:ext uri="{FF2B5EF4-FFF2-40B4-BE49-F238E27FC236}">
                <a16:creationId xmlns:a16="http://schemas.microsoft.com/office/drawing/2014/main" id="{3297AEFF-2856-3FE4-545F-3343807312B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4288" r="-3731"/>
          <a:stretch/>
        </p:blipFill>
        <p:spPr>
          <a:xfrm>
            <a:off x="345400" y="279742"/>
            <a:ext cx="1329210" cy="514736"/>
          </a:xfrm>
          <a:prstGeom prst="rect">
            <a:avLst/>
          </a:prstGeom>
        </p:spPr>
      </p:pic>
      <p:sp>
        <p:nvSpPr>
          <p:cNvPr id="10" name="TextBox 9">
            <a:extLst>
              <a:ext uri="{FF2B5EF4-FFF2-40B4-BE49-F238E27FC236}">
                <a16:creationId xmlns:a16="http://schemas.microsoft.com/office/drawing/2014/main" id="{290DC417-E8B8-286D-9BB6-443663A01AFA}"/>
              </a:ext>
            </a:extLst>
          </p:cNvPr>
          <p:cNvSpPr txBox="1"/>
          <p:nvPr userDrawn="1"/>
        </p:nvSpPr>
        <p:spPr>
          <a:xfrm>
            <a:off x="352895" y="924827"/>
            <a:ext cx="4504759" cy="307777"/>
          </a:xfrm>
          <a:prstGeom prst="rect">
            <a:avLst/>
          </a:prstGeom>
          <a:noFill/>
        </p:spPr>
        <p:txBody>
          <a:bodyPr wrap="none" lIns="0" tIns="0" rIns="0" bIns="0" rtlCol="0">
            <a:noAutofit/>
          </a:bodyPr>
          <a:lstStyle/>
          <a:p>
            <a:r>
              <a:rPr lang="en-US" sz="1200" i="1" spc="150" baseline="0" dirty="0">
                <a:solidFill>
                  <a:schemeClr val="bg1"/>
                </a:solidFill>
                <a:latin typeface="+mj-lt"/>
              </a:rPr>
              <a:t>Exceptional service in the national interest</a:t>
            </a:r>
          </a:p>
        </p:txBody>
      </p:sp>
      <p:pic>
        <p:nvPicPr>
          <p:cNvPr id="12" name="Picture 11">
            <a:extLst>
              <a:ext uri="{FF2B5EF4-FFF2-40B4-BE49-F238E27FC236}">
                <a16:creationId xmlns:a16="http://schemas.microsoft.com/office/drawing/2014/main" id="{4C815296-DB72-5CF9-C074-E3EFBFC131B2}"/>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007600" y="5681777"/>
            <a:ext cx="861218" cy="209688"/>
          </a:xfrm>
          <a:prstGeom prst="rect">
            <a:avLst/>
          </a:prstGeom>
        </p:spPr>
      </p:pic>
      <p:pic>
        <p:nvPicPr>
          <p:cNvPr id="13" name="Picture 12">
            <a:extLst>
              <a:ext uri="{FF2B5EF4-FFF2-40B4-BE49-F238E27FC236}">
                <a16:creationId xmlns:a16="http://schemas.microsoft.com/office/drawing/2014/main" id="{A11EB052-AC4E-78FB-DF03-92CD6D784729}"/>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1041002" y="5700166"/>
            <a:ext cx="658267" cy="191198"/>
          </a:xfrm>
          <a:prstGeom prst="rect">
            <a:avLst/>
          </a:prstGeom>
        </p:spPr>
      </p:pic>
      <p:sp>
        <p:nvSpPr>
          <p:cNvPr id="14" name="Text Placeholder 5">
            <a:extLst>
              <a:ext uri="{FF2B5EF4-FFF2-40B4-BE49-F238E27FC236}">
                <a16:creationId xmlns:a16="http://schemas.microsoft.com/office/drawing/2014/main" id="{BA47EBFF-C97D-2ED7-9E00-C685343679A2}"/>
              </a:ext>
            </a:extLst>
          </p:cNvPr>
          <p:cNvSpPr>
            <a:spLocks noGrp="1"/>
          </p:cNvSpPr>
          <p:nvPr>
            <p:ph type="body" sz="quarter" idx="13" hasCustomPrompt="1"/>
          </p:nvPr>
        </p:nvSpPr>
        <p:spPr>
          <a:xfrm>
            <a:off x="352895" y="0"/>
            <a:ext cx="5753100" cy="228600"/>
          </a:xfrm>
        </p:spPr>
        <p:txBody>
          <a:bodyPr anchor="ctr">
            <a:noAutofit/>
          </a:bodyPr>
          <a:lstStyle>
            <a:lvl1pPr marL="0" indent="0" algn="l">
              <a:spcBef>
                <a:spcPts val="0"/>
              </a:spcBef>
              <a:buFont typeface="Arial" panose="020B0604020202020204" pitchFamily="34" charset="0"/>
              <a:buNone/>
              <a:defRPr sz="900" cap="all" spc="50" baseline="0">
                <a:solidFill>
                  <a:schemeClr val="bg1"/>
                </a:solidFill>
                <a:latin typeface="+mn-lt"/>
                <a:ea typeface="Open Sans SemiBold" panose="020B0706030804020204" pitchFamily="34" charset="0"/>
                <a:cs typeface="Open Sans SemiBold" panose="020B0706030804020204" pitchFamily="34" charset="0"/>
              </a:defRPr>
            </a:lvl1pPr>
            <a:lvl2pPr marL="20116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2pPr>
            <a:lvl3pPr marL="38404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3pPr>
            <a:lvl4pPr marL="56692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4pPr>
            <a:lvl5pPr marL="74980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5pPr>
          </a:lstStyle>
          <a:p>
            <a:r>
              <a:rPr lang="en-US" dirty="0"/>
              <a:t>CLICK TO EDIT CONTROL MARKING//CATEGORY</a:t>
            </a:r>
          </a:p>
        </p:txBody>
      </p:sp>
      <p:sp>
        <p:nvSpPr>
          <p:cNvPr id="19" name="Rectangle 18">
            <a:extLst>
              <a:ext uri="{FF2B5EF4-FFF2-40B4-BE49-F238E27FC236}">
                <a16:creationId xmlns:a16="http://schemas.microsoft.com/office/drawing/2014/main" id="{BD33CF60-6400-AB11-F82D-43ADDF2F14BB}"/>
              </a:ext>
            </a:extLst>
          </p:cNvPr>
          <p:cNvSpPr/>
          <p:nvPr userDrawn="1"/>
        </p:nvSpPr>
        <p:spPr>
          <a:xfrm>
            <a:off x="10007600" y="1605280"/>
            <a:ext cx="2184400" cy="3647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03A25439-40DD-3608-4C0D-4EDC8D0BD1A8}"/>
              </a:ext>
            </a:extLst>
          </p:cNvPr>
          <p:cNvPicPr>
            <a:picLocks noChangeAspect="1"/>
          </p:cNvPicPr>
          <p:nvPr userDrawn="1"/>
        </p:nvPicPr>
        <p:blipFill>
          <a:blip r:embed="rId6"/>
          <a:stretch>
            <a:fillRect/>
          </a:stretch>
        </p:blipFill>
        <p:spPr>
          <a:xfrm>
            <a:off x="10228259" y="593993"/>
            <a:ext cx="1412128" cy="1923547"/>
          </a:xfrm>
          <a:prstGeom prst="rect">
            <a:avLst/>
          </a:prstGeom>
        </p:spPr>
      </p:pic>
    </p:spTree>
    <p:extLst>
      <p:ext uri="{BB962C8B-B14F-4D97-AF65-F5344CB8AC3E}">
        <p14:creationId xmlns:p14="http://schemas.microsoft.com/office/powerpoint/2010/main" val="219919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Slide_Photo_7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2895" y="1804415"/>
            <a:ext cx="6477000" cy="926593"/>
          </a:xfrm>
          <a:prstGeom prst="rect">
            <a:avLst/>
          </a:prstGeom>
        </p:spPr>
        <p:txBody>
          <a:bodyPr lIns="0" tIns="0" rIns="0" bIns="0" anchor="b">
            <a:normAutofit/>
          </a:bodyPr>
          <a:lstStyle>
            <a:lvl1pPr algn="l">
              <a:defRPr sz="3600">
                <a:solidFill>
                  <a:schemeClr val="accent1"/>
                </a:solidFill>
                <a:latin typeface="+mj-lt"/>
              </a:defRPr>
            </a:lvl1pPr>
          </a:lstStyle>
          <a:p>
            <a:r>
              <a:rPr lang="en-US" dirty="0"/>
              <a:t>Click to add title</a:t>
            </a:r>
          </a:p>
        </p:txBody>
      </p:sp>
      <p:sp>
        <p:nvSpPr>
          <p:cNvPr id="3" name="Subtitle 2"/>
          <p:cNvSpPr>
            <a:spLocks noGrp="1"/>
          </p:cNvSpPr>
          <p:nvPr>
            <p:ph type="subTitle" idx="1" hasCustomPrompt="1"/>
          </p:nvPr>
        </p:nvSpPr>
        <p:spPr>
          <a:xfrm>
            <a:off x="352895" y="3718560"/>
            <a:ext cx="5268686" cy="552733"/>
          </a:xfrm>
          <a:prstGeom prst="rect">
            <a:avLst/>
          </a:prstGeom>
        </p:spPr>
        <p:txBody>
          <a:bodyPr lIns="0" tIns="0" rIns="0" bIns="0" anchor="b">
            <a:noAutofit/>
          </a:bodyPr>
          <a:lstStyle>
            <a:lvl1pPr marL="0" indent="0" algn="l">
              <a:buNone/>
              <a:defRPr sz="2000" b="0" spc="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352895" y="2790226"/>
            <a:ext cx="6014120" cy="548968"/>
          </a:xfrm>
          <a:prstGeom prst="rect">
            <a:avLst/>
          </a:prstGeom>
        </p:spPr>
        <p:txBody>
          <a:bodyPr lIns="0" tIns="0" rIns="0" bIns="0">
            <a:normAutofit/>
          </a:bodyPr>
          <a:lstStyle>
            <a:lvl1pPr marL="0" indent="0">
              <a:buNone/>
              <a:defRPr sz="2400" b="0" i="1">
                <a:solidFill>
                  <a:schemeClr val="bg1"/>
                </a:solidFill>
                <a:latin typeface="+mj-lt"/>
              </a:defRPr>
            </a:lvl1pPr>
          </a:lstStyle>
          <a:p>
            <a:pPr lvl="0"/>
            <a:r>
              <a:rPr lang="en-US" dirty="0"/>
              <a:t>Click to add subtitle</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288" r="-3731"/>
          <a:stretch/>
        </p:blipFill>
        <p:spPr>
          <a:xfrm>
            <a:off x="345400" y="279742"/>
            <a:ext cx="1329210" cy="514736"/>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p:nvSpPr>
        <p:spPr>
          <a:xfrm>
            <a:off x="352895" y="924827"/>
            <a:ext cx="4504759" cy="307777"/>
          </a:xfrm>
          <a:prstGeom prst="rect">
            <a:avLst/>
          </a:prstGeom>
          <a:noFill/>
        </p:spPr>
        <p:txBody>
          <a:bodyPr wrap="none" lIns="0" tIns="0" rIns="0" bIns="0" rtlCol="0">
            <a:noAutofit/>
          </a:bodyPr>
          <a:lstStyle/>
          <a:p>
            <a:r>
              <a:rPr lang="en-US" sz="1200" i="1" spc="150" baseline="0" dirty="0">
                <a:solidFill>
                  <a:schemeClr val="tx1"/>
                </a:solidFill>
                <a:latin typeface="+mj-lt"/>
              </a:rPr>
              <a:t>Exceptional service in the national interest</a:t>
            </a:r>
          </a:p>
        </p:txBody>
      </p:sp>
      <p:sp>
        <p:nvSpPr>
          <p:cNvPr id="5" name="Content Placeholder 12">
            <a:extLst>
              <a:ext uri="{FF2B5EF4-FFF2-40B4-BE49-F238E27FC236}">
                <a16:creationId xmlns:a16="http://schemas.microsoft.com/office/drawing/2014/main" id="{9E46B321-F521-14A6-E951-95E996DCCC49}"/>
              </a:ext>
            </a:extLst>
          </p:cNvPr>
          <p:cNvSpPr>
            <a:spLocks noGrp="1"/>
          </p:cNvSpPr>
          <p:nvPr>
            <p:ph sz="quarter" idx="29" hasCustomPrompt="1"/>
          </p:nvPr>
        </p:nvSpPr>
        <p:spPr>
          <a:xfrm>
            <a:off x="8878824" y="6540370"/>
            <a:ext cx="2820445" cy="174373"/>
          </a:xfrm>
        </p:spPr>
        <p:txBody>
          <a:bodyPr lIns="0" rIns="0">
            <a:noAutofit/>
          </a:bodyPr>
          <a:lstStyle>
            <a:lvl1pPr marL="0" indent="0" algn="r">
              <a:buFontTx/>
              <a:buNone/>
              <a:defRPr lang="en-US" sz="800" b="1" i="0" kern="1200" spc="300" baseline="0" dirty="0" smtClean="0">
                <a:solidFill>
                  <a:schemeClr val="tx1"/>
                </a:solidFill>
                <a:latin typeface="+mn-lt"/>
                <a:ea typeface="Open Sans SemiBold" panose="020B0606030504020204" pitchFamily="34" charset="0"/>
                <a:cs typeface="Open Sans SemiBold" panose="020B0606030504020204" pitchFamily="34" charset="0"/>
              </a:defRPr>
            </a:lvl1pPr>
          </a:lstStyle>
          <a:p>
            <a:pPr lvl="0"/>
            <a:r>
              <a:rPr lang="en-US" dirty="0"/>
              <a:t>CLICK TO ADD SAND XXXX-XXXX P</a:t>
            </a:r>
          </a:p>
        </p:txBody>
      </p:sp>
      <p:sp>
        <p:nvSpPr>
          <p:cNvPr id="6" name="TextBox 5">
            <a:extLst>
              <a:ext uri="{FF2B5EF4-FFF2-40B4-BE49-F238E27FC236}">
                <a16:creationId xmlns:a16="http://schemas.microsoft.com/office/drawing/2014/main" id="{604D3931-9672-6FB0-B5BB-E89583E1B803}"/>
              </a:ext>
            </a:extLst>
          </p:cNvPr>
          <p:cNvSpPr txBox="1"/>
          <p:nvPr/>
        </p:nvSpPr>
        <p:spPr>
          <a:xfrm>
            <a:off x="7647627" y="5970071"/>
            <a:ext cx="4051642" cy="391517"/>
          </a:xfrm>
          <a:prstGeom prst="rect">
            <a:avLst/>
          </a:prstGeom>
          <a:noFill/>
        </p:spPr>
        <p:txBody>
          <a:bodyPr wrap="square" lIns="0" tIns="0" rIns="0" bIns="0" rtlCol="0">
            <a:noAutofit/>
          </a:bodyPr>
          <a:lstStyle/>
          <a:p>
            <a:pPr algn="r">
              <a:lnSpc>
                <a:spcPct val="110000"/>
              </a:lnSpc>
            </a:pPr>
            <a:r>
              <a:rPr lang="en-US" sz="650" b="0" i="0" u="none" strike="noStrike" dirty="0">
                <a:solidFill>
                  <a:schemeClr val="bg1"/>
                </a:solidFill>
                <a:effectLst/>
                <a:latin typeface="+mn-lt"/>
              </a:rPr>
              <a:t>Sandia National Laboratories is a </a:t>
            </a:r>
            <a:r>
              <a:rPr lang="en-US" sz="650" b="0" i="0" u="none" strike="noStrike" dirty="0" err="1">
                <a:solidFill>
                  <a:schemeClr val="bg1"/>
                </a:solidFill>
                <a:effectLst/>
                <a:latin typeface="+mn-lt"/>
              </a:rPr>
              <a:t>multimission</a:t>
            </a:r>
            <a:r>
              <a:rPr lang="en-US" sz="650" b="0" i="0" u="none" strike="noStrike" dirty="0">
                <a:solidFill>
                  <a:schemeClr val="bg1"/>
                </a:solidFill>
                <a:effectLst/>
                <a:latin typeface="+mn-lt"/>
              </a:rPr>
              <a:t>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650" b="0" i="0" dirty="0">
              <a:solidFill>
                <a:schemeClr val="bg1"/>
              </a:solidFill>
              <a:latin typeface="+mn-lt"/>
            </a:endParaRPr>
          </a:p>
        </p:txBody>
      </p:sp>
      <p:pic>
        <p:nvPicPr>
          <p:cNvPr id="7" name="Picture 6">
            <a:extLst>
              <a:ext uri="{FF2B5EF4-FFF2-40B4-BE49-F238E27FC236}">
                <a16:creationId xmlns:a16="http://schemas.microsoft.com/office/drawing/2014/main" id="{0A0AE077-678A-92E6-6FCF-495EE518593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0007600" y="5681777"/>
            <a:ext cx="861218" cy="209688"/>
          </a:xfrm>
          <a:prstGeom prst="rect">
            <a:avLst/>
          </a:prstGeom>
        </p:spPr>
      </p:pic>
      <p:pic>
        <p:nvPicPr>
          <p:cNvPr id="8" name="Picture 7">
            <a:extLst>
              <a:ext uri="{FF2B5EF4-FFF2-40B4-BE49-F238E27FC236}">
                <a16:creationId xmlns:a16="http://schemas.microsoft.com/office/drawing/2014/main" id="{1242D4F8-A71D-6829-77CA-B4326EA3C4E2}"/>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1041002" y="5700166"/>
            <a:ext cx="658267" cy="191198"/>
          </a:xfrm>
          <a:prstGeom prst="rect">
            <a:avLst/>
          </a:prstGeom>
        </p:spPr>
      </p:pic>
      <p:sp>
        <p:nvSpPr>
          <p:cNvPr id="18" name="Text Placeholder 7">
            <a:extLst>
              <a:ext uri="{FF2B5EF4-FFF2-40B4-BE49-F238E27FC236}">
                <a16:creationId xmlns:a16="http://schemas.microsoft.com/office/drawing/2014/main" id="{1E759E8D-369C-956A-8160-6D9E9C7E1F6B}"/>
              </a:ext>
            </a:extLst>
          </p:cNvPr>
          <p:cNvSpPr>
            <a:spLocks noGrp="1"/>
          </p:cNvSpPr>
          <p:nvPr>
            <p:ph type="body" sz="quarter" idx="26" hasCustomPrompt="1"/>
          </p:nvPr>
        </p:nvSpPr>
        <p:spPr>
          <a:xfrm>
            <a:off x="352895" y="4393310"/>
            <a:ext cx="4819650" cy="446913"/>
          </a:xfrm>
        </p:spPr>
        <p:txBody>
          <a:bodyPr lIns="0" rIns="0">
            <a:normAutofit/>
          </a:bodyPr>
          <a:lstStyle>
            <a:lvl1pPr marL="11113" indent="0">
              <a:buFontTx/>
              <a:buNone/>
              <a:tabLst/>
              <a:defRPr sz="1400" b="0" i="1">
                <a:solidFill>
                  <a:schemeClr val="bg1"/>
                </a:solidFill>
                <a:latin typeface="+mn-lt"/>
              </a:defRPr>
            </a:lvl1pPr>
          </a:lstStyle>
          <a:p>
            <a:pPr lvl="0"/>
            <a:r>
              <a:rPr lang="en-US" dirty="0"/>
              <a:t>Click to edit program/organization name</a:t>
            </a:r>
          </a:p>
        </p:txBody>
      </p:sp>
      <p:sp>
        <p:nvSpPr>
          <p:cNvPr id="4" name="Text Placeholder 4">
            <a:extLst>
              <a:ext uri="{FF2B5EF4-FFF2-40B4-BE49-F238E27FC236}">
                <a16:creationId xmlns:a16="http://schemas.microsoft.com/office/drawing/2014/main" id="{05E1BDC2-9B14-F40F-94CC-BC96CE5E5611}"/>
              </a:ext>
            </a:extLst>
          </p:cNvPr>
          <p:cNvSpPr>
            <a:spLocks noGrp="1"/>
          </p:cNvSpPr>
          <p:nvPr>
            <p:ph type="body" sz="quarter" idx="31" hasCustomPrompt="1"/>
          </p:nvPr>
        </p:nvSpPr>
        <p:spPr>
          <a:xfrm>
            <a:off x="352895" y="4888992"/>
            <a:ext cx="4452257" cy="474944"/>
          </a:xfrm>
          <a:prstGeom prst="rect">
            <a:avLst/>
          </a:prstGeom>
        </p:spPr>
        <p:txBody>
          <a:bodyPr lIns="0" tIns="0" rIns="0" bIns="0" anchor="ctr">
            <a:normAutofit/>
          </a:bodyPr>
          <a:lstStyle>
            <a:lvl1pPr marL="0" indent="0">
              <a:lnSpc>
                <a:spcPct val="100000"/>
              </a:lnSpc>
              <a:buFontTx/>
              <a:buNone/>
              <a:defRPr sz="1100" b="0" i="0" spc="50" baseline="0">
                <a:solidFill>
                  <a:schemeClr val="bg1"/>
                </a:solidFill>
                <a:latin typeface="+mn-lt"/>
                <a:ea typeface="Open Sans SemiBold" panose="020B0606030504020204" pitchFamily="34" charset="0"/>
                <a:cs typeface="Open Sans SemiBold" panose="020B0606030504020204" pitchFamily="34" charset="0"/>
              </a:defRPr>
            </a:lvl1pPr>
          </a:lstStyle>
          <a:p>
            <a:pPr lvl="0"/>
            <a:r>
              <a:rPr lang="en-US" dirty="0"/>
              <a:t>Click to add date, location or additional content</a:t>
            </a:r>
          </a:p>
        </p:txBody>
      </p:sp>
      <p:pic>
        <p:nvPicPr>
          <p:cNvPr id="9" name="Picture 8">
            <a:extLst>
              <a:ext uri="{FF2B5EF4-FFF2-40B4-BE49-F238E27FC236}">
                <a16:creationId xmlns:a16="http://schemas.microsoft.com/office/drawing/2014/main" id="{3297AEFF-2856-3FE4-545F-3343807312B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4288" r="-3731"/>
          <a:stretch/>
        </p:blipFill>
        <p:spPr>
          <a:xfrm>
            <a:off x="345400" y="279742"/>
            <a:ext cx="1329210" cy="514736"/>
          </a:xfrm>
          <a:prstGeom prst="rect">
            <a:avLst/>
          </a:prstGeom>
        </p:spPr>
      </p:pic>
      <p:sp>
        <p:nvSpPr>
          <p:cNvPr id="10" name="TextBox 9">
            <a:extLst>
              <a:ext uri="{FF2B5EF4-FFF2-40B4-BE49-F238E27FC236}">
                <a16:creationId xmlns:a16="http://schemas.microsoft.com/office/drawing/2014/main" id="{290DC417-E8B8-286D-9BB6-443663A01AFA}"/>
              </a:ext>
            </a:extLst>
          </p:cNvPr>
          <p:cNvSpPr txBox="1"/>
          <p:nvPr userDrawn="1"/>
        </p:nvSpPr>
        <p:spPr>
          <a:xfrm>
            <a:off x="352895" y="924827"/>
            <a:ext cx="4504759" cy="307777"/>
          </a:xfrm>
          <a:prstGeom prst="rect">
            <a:avLst/>
          </a:prstGeom>
          <a:noFill/>
        </p:spPr>
        <p:txBody>
          <a:bodyPr wrap="none" lIns="0" tIns="0" rIns="0" bIns="0" rtlCol="0">
            <a:noAutofit/>
          </a:bodyPr>
          <a:lstStyle/>
          <a:p>
            <a:r>
              <a:rPr lang="en-US" sz="1200" i="1" spc="150" baseline="0" dirty="0">
                <a:solidFill>
                  <a:schemeClr val="bg1"/>
                </a:solidFill>
                <a:latin typeface="+mj-lt"/>
              </a:rPr>
              <a:t>Exceptional service in the national interest</a:t>
            </a:r>
          </a:p>
        </p:txBody>
      </p:sp>
      <p:pic>
        <p:nvPicPr>
          <p:cNvPr id="12" name="Picture 11">
            <a:extLst>
              <a:ext uri="{FF2B5EF4-FFF2-40B4-BE49-F238E27FC236}">
                <a16:creationId xmlns:a16="http://schemas.microsoft.com/office/drawing/2014/main" id="{4C815296-DB72-5CF9-C074-E3EFBFC131B2}"/>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007600" y="5681777"/>
            <a:ext cx="861218" cy="209688"/>
          </a:xfrm>
          <a:prstGeom prst="rect">
            <a:avLst/>
          </a:prstGeom>
        </p:spPr>
      </p:pic>
      <p:pic>
        <p:nvPicPr>
          <p:cNvPr id="13" name="Picture 12">
            <a:extLst>
              <a:ext uri="{FF2B5EF4-FFF2-40B4-BE49-F238E27FC236}">
                <a16:creationId xmlns:a16="http://schemas.microsoft.com/office/drawing/2014/main" id="{A11EB052-AC4E-78FB-DF03-92CD6D784729}"/>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1041002" y="5700166"/>
            <a:ext cx="658267" cy="191198"/>
          </a:xfrm>
          <a:prstGeom prst="rect">
            <a:avLst/>
          </a:prstGeom>
        </p:spPr>
      </p:pic>
      <p:sp>
        <p:nvSpPr>
          <p:cNvPr id="17" name="Picture Placeholder 16">
            <a:extLst>
              <a:ext uri="{FF2B5EF4-FFF2-40B4-BE49-F238E27FC236}">
                <a16:creationId xmlns:a16="http://schemas.microsoft.com/office/drawing/2014/main" id="{5D8068C1-323F-572A-96F9-3C07CF172E93}"/>
              </a:ext>
            </a:extLst>
          </p:cNvPr>
          <p:cNvSpPr>
            <a:spLocks noGrp="1"/>
          </p:cNvSpPr>
          <p:nvPr>
            <p:ph type="pic" sz="quarter" idx="32" hasCustomPrompt="1"/>
          </p:nvPr>
        </p:nvSpPr>
        <p:spPr>
          <a:xfrm>
            <a:off x="7677150" y="1"/>
            <a:ext cx="3467099" cy="1676400"/>
          </a:xfrm>
          <a:prstGeom prst="parallelogram">
            <a:avLst>
              <a:gd name="adj" fmla="val 73223"/>
            </a:avLst>
          </a:prstGeom>
          <a:noFill/>
          <a:ln>
            <a:noFill/>
          </a:ln>
        </p:spPr>
        <p:txBody>
          <a:bodyPr anchor="t">
            <a:normAutofit/>
          </a:bodyPr>
          <a:lstStyle>
            <a:lvl1pPr marL="0" indent="0" algn="ctr">
              <a:buNone/>
              <a:defRPr sz="1800"/>
            </a:lvl1pPr>
          </a:lstStyle>
          <a:p>
            <a:r>
              <a:rPr lang="en-US" dirty="0"/>
              <a:t>Add image</a:t>
            </a:r>
          </a:p>
        </p:txBody>
      </p:sp>
      <p:sp>
        <p:nvSpPr>
          <p:cNvPr id="19" name="Picture Placeholder 16">
            <a:extLst>
              <a:ext uri="{FF2B5EF4-FFF2-40B4-BE49-F238E27FC236}">
                <a16:creationId xmlns:a16="http://schemas.microsoft.com/office/drawing/2014/main" id="{6ECFC8AD-FDE1-C946-6F19-1D200A5C7EB5}"/>
              </a:ext>
            </a:extLst>
          </p:cNvPr>
          <p:cNvSpPr>
            <a:spLocks noGrp="1"/>
          </p:cNvSpPr>
          <p:nvPr>
            <p:ph type="pic" sz="quarter" idx="33" hasCustomPrompt="1"/>
          </p:nvPr>
        </p:nvSpPr>
        <p:spPr>
          <a:xfrm>
            <a:off x="6424422" y="1728217"/>
            <a:ext cx="3467099" cy="1676400"/>
          </a:xfrm>
          <a:prstGeom prst="parallelogram">
            <a:avLst>
              <a:gd name="adj" fmla="val 73223"/>
            </a:avLst>
          </a:prstGeom>
          <a:noFill/>
          <a:ln>
            <a:noFill/>
          </a:ln>
        </p:spPr>
        <p:txBody>
          <a:bodyPr>
            <a:normAutofit/>
          </a:bodyPr>
          <a:lstStyle>
            <a:lvl1pPr marL="0" indent="0" algn="ctr">
              <a:buNone/>
              <a:defRPr sz="1800"/>
            </a:lvl1pPr>
          </a:lstStyle>
          <a:p>
            <a:r>
              <a:rPr lang="en-US" dirty="0"/>
              <a:t>Add image</a:t>
            </a:r>
          </a:p>
        </p:txBody>
      </p:sp>
      <p:sp>
        <p:nvSpPr>
          <p:cNvPr id="20" name="Picture Placeholder 16">
            <a:extLst>
              <a:ext uri="{FF2B5EF4-FFF2-40B4-BE49-F238E27FC236}">
                <a16:creationId xmlns:a16="http://schemas.microsoft.com/office/drawing/2014/main" id="{086AE18A-883A-AF55-B395-94D7303F8A07}"/>
              </a:ext>
            </a:extLst>
          </p:cNvPr>
          <p:cNvSpPr>
            <a:spLocks noGrp="1"/>
          </p:cNvSpPr>
          <p:nvPr>
            <p:ph type="pic" sz="quarter" idx="34" hasCustomPrompt="1"/>
          </p:nvPr>
        </p:nvSpPr>
        <p:spPr>
          <a:xfrm>
            <a:off x="5144262" y="3456433"/>
            <a:ext cx="3467099" cy="1676400"/>
          </a:xfrm>
          <a:prstGeom prst="parallelogram">
            <a:avLst>
              <a:gd name="adj" fmla="val 73223"/>
            </a:avLst>
          </a:prstGeom>
          <a:noFill/>
          <a:ln>
            <a:noFill/>
          </a:ln>
        </p:spPr>
        <p:txBody>
          <a:bodyPr>
            <a:normAutofit/>
          </a:bodyPr>
          <a:lstStyle>
            <a:lvl1pPr marL="0" indent="0" algn="ctr">
              <a:buNone/>
              <a:defRPr sz="1800"/>
            </a:lvl1pPr>
          </a:lstStyle>
          <a:p>
            <a:r>
              <a:rPr lang="en-US" dirty="0"/>
              <a:t>Add image</a:t>
            </a:r>
          </a:p>
        </p:txBody>
      </p:sp>
      <p:sp>
        <p:nvSpPr>
          <p:cNvPr id="21" name="Picture Placeholder 16">
            <a:extLst>
              <a:ext uri="{FF2B5EF4-FFF2-40B4-BE49-F238E27FC236}">
                <a16:creationId xmlns:a16="http://schemas.microsoft.com/office/drawing/2014/main" id="{403128C2-8DFF-BDBA-C323-B9EE2FD9A542}"/>
              </a:ext>
            </a:extLst>
          </p:cNvPr>
          <p:cNvSpPr>
            <a:spLocks noGrp="1"/>
          </p:cNvSpPr>
          <p:nvPr>
            <p:ph type="pic" sz="quarter" idx="35" hasCustomPrompt="1"/>
          </p:nvPr>
        </p:nvSpPr>
        <p:spPr>
          <a:xfrm>
            <a:off x="3900678" y="5175505"/>
            <a:ext cx="3467099" cy="1676400"/>
          </a:xfrm>
          <a:prstGeom prst="parallelogram">
            <a:avLst>
              <a:gd name="adj" fmla="val 73223"/>
            </a:avLst>
          </a:prstGeom>
          <a:noFill/>
          <a:ln>
            <a:noFill/>
          </a:ln>
        </p:spPr>
        <p:txBody>
          <a:bodyPr>
            <a:normAutofit/>
          </a:bodyPr>
          <a:lstStyle>
            <a:lvl1pPr marL="0" indent="0" algn="ctr">
              <a:buNone/>
              <a:defRPr sz="1800"/>
            </a:lvl1pPr>
          </a:lstStyle>
          <a:p>
            <a:r>
              <a:rPr lang="en-US" dirty="0"/>
              <a:t>Add image</a:t>
            </a:r>
          </a:p>
        </p:txBody>
      </p:sp>
      <p:sp>
        <p:nvSpPr>
          <p:cNvPr id="14" name="Text Placeholder 5">
            <a:extLst>
              <a:ext uri="{FF2B5EF4-FFF2-40B4-BE49-F238E27FC236}">
                <a16:creationId xmlns:a16="http://schemas.microsoft.com/office/drawing/2014/main" id="{8C0D6C5F-2EE1-E366-3882-F2CA4D85B840}"/>
              </a:ext>
            </a:extLst>
          </p:cNvPr>
          <p:cNvSpPr>
            <a:spLocks noGrp="1"/>
          </p:cNvSpPr>
          <p:nvPr>
            <p:ph type="body" sz="quarter" idx="13" hasCustomPrompt="1"/>
          </p:nvPr>
        </p:nvSpPr>
        <p:spPr>
          <a:xfrm>
            <a:off x="352895" y="0"/>
            <a:ext cx="5753100" cy="228600"/>
          </a:xfrm>
        </p:spPr>
        <p:txBody>
          <a:bodyPr anchor="ctr">
            <a:noAutofit/>
          </a:bodyPr>
          <a:lstStyle>
            <a:lvl1pPr marL="0" indent="0" algn="l">
              <a:spcBef>
                <a:spcPts val="0"/>
              </a:spcBef>
              <a:buFont typeface="Arial" panose="020B0604020202020204" pitchFamily="34" charset="0"/>
              <a:buNone/>
              <a:defRPr sz="900" cap="all" spc="50" baseline="0">
                <a:solidFill>
                  <a:schemeClr val="bg1"/>
                </a:solidFill>
                <a:latin typeface="+mn-lt"/>
                <a:ea typeface="Open Sans SemiBold" panose="020B0706030804020204" pitchFamily="34" charset="0"/>
                <a:cs typeface="Open Sans SemiBold" panose="020B0706030804020204" pitchFamily="34" charset="0"/>
              </a:defRPr>
            </a:lvl1pPr>
            <a:lvl2pPr marL="20116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2pPr>
            <a:lvl3pPr marL="38404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3pPr>
            <a:lvl4pPr marL="56692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4pPr>
            <a:lvl5pPr marL="74980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5pPr>
          </a:lstStyle>
          <a:p>
            <a:r>
              <a:rPr lang="en-US" dirty="0"/>
              <a:t>CLICK TO EDIT CONTROL MARKING//CATEGORY</a:t>
            </a:r>
          </a:p>
        </p:txBody>
      </p:sp>
      <p:sp>
        <p:nvSpPr>
          <p:cNvPr id="22" name="Rectangle 21">
            <a:extLst>
              <a:ext uri="{FF2B5EF4-FFF2-40B4-BE49-F238E27FC236}">
                <a16:creationId xmlns:a16="http://schemas.microsoft.com/office/drawing/2014/main" id="{69D301A3-AD9C-7550-DC51-671F56F95159}"/>
              </a:ext>
            </a:extLst>
          </p:cNvPr>
          <p:cNvSpPr/>
          <p:nvPr userDrawn="1"/>
        </p:nvSpPr>
        <p:spPr>
          <a:xfrm>
            <a:off x="10007600" y="2349910"/>
            <a:ext cx="2184400" cy="28926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3CB23FE-4FDE-BC57-E9EA-CD187D81C79E}"/>
              </a:ext>
            </a:extLst>
          </p:cNvPr>
          <p:cNvPicPr>
            <a:picLocks noChangeAspect="1"/>
          </p:cNvPicPr>
          <p:nvPr userDrawn="1"/>
        </p:nvPicPr>
        <p:blipFill>
          <a:blip r:embed="rId6"/>
          <a:stretch>
            <a:fillRect/>
          </a:stretch>
        </p:blipFill>
        <p:spPr>
          <a:xfrm>
            <a:off x="9856546" y="2464954"/>
            <a:ext cx="1652968" cy="2251611"/>
          </a:xfrm>
          <a:prstGeom prst="rect">
            <a:avLst/>
          </a:prstGeom>
        </p:spPr>
      </p:pic>
    </p:spTree>
    <p:extLst>
      <p:ext uri="{BB962C8B-B14F-4D97-AF65-F5344CB8AC3E}">
        <p14:creationId xmlns:p14="http://schemas.microsoft.com/office/powerpoint/2010/main" val="7873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58CA25-B5AF-5243-C9C8-8048164583F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298936" y="6483096"/>
            <a:ext cx="893064" cy="374904"/>
          </a:xfrm>
          <a:prstGeom prst="rect">
            <a:avLst/>
          </a:prstGeom>
        </p:spPr>
      </p:pic>
      <p:sp>
        <p:nvSpPr>
          <p:cNvPr id="2" name="Title 1"/>
          <p:cNvSpPr>
            <a:spLocks noGrp="1"/>
          </p:cNvSpPr>
          <p:nvPr>
            <p:ph type="ctrTitle" hasCustomPrompt="1"/>
          </p:nvPr>
        </p:nvSpPr>
        <p:spPr>
          <a:xfrm>
            <a:off x="4161692" y="2031023"/>
            <a:ext cx="3868616" cy="2795954"/>
          </a:xfrm>
          <a:prstGeom prst="rect">
            <a:avLst/>
          </a:prstGeom>
        </p:spPr>
        <p:txBody>
          <a:bodyPr anchor="ctr">
            <a:normAutofit/>
          </a:bodyPr>
          <a:lstStyle>
            <a:lvl1pPr algn="ctr">
              <a:defRPr sz="4000">
                <a:solidFill>
                  <a:schemeClr val="bg1"/>
                </a:solidFill>
              </a:defRPr>
            </a:lvl1pPr>
          </a:lstStyle>
          <a:p>
            <a:r>
              <a:rPr lang="en-US" dirty="0"/>
              <a:t>Click to </a:t>
            </a:r>
            <a:br>
              <a:rPr lang="en-US" dirty="0"/>
            </a:br>
            <a:r>
              <a:rPr lang="en-US" dirty="0"/>
              <a:t>edit subtitle</a:t>
            </a:r>
          </a:p>
        </p:txBody>
      </p:sp>
      <p:sp>
        <p:nvSpPr>
          <p:cNvPr id="5" name="Slide Number Placeholder 5">
            <a:extLst>
              <a:ext uri="{FF2B5EF4-FFF2-40B4-BE49-F238E27FC236}">
                <a16:creationId xmlns:a16="http://schemas.microsoft.com/office/drawing/2014/main" id="{0C1BBB78-2337-77EE-6EC0-4C784C5E7159}"/>
              </a:ext>
            </a:extLst>
          </p:cNvPr>
          <p:cNvSpPr>
            <a:spLocks noGrp="1"/>
          </p:cNvSpPr>
          <p:nvPr>
            <p:ph type="sldNum" sz="quarter" idx="4"/>
          </p:nvPr>
        </p:nvSpPr>
        <p:spPr>
          <a:xfrm>
            <a:off x="11706126" y="6638826"/>
            <a:ext cx="485874" cy="219174"/>
          </a:xfrm>
          <a:prstGeom prst="rect">
            <a:avLst/>
          </a:prstGeom>
        </p:spPr>
        <p:txBody>
          <a:bodyPr vert="horz" lIns="91440" tIns="45720" rIns="91440" bIns="45720" rtlCol="0" anchor="ctr"/>
          <a:lstStyle>
            <a:lvl1pPr algn="ctr">
              <a:defRPr sz="1000" b="1" i="0">
                <a:solidFill>
                  <a:schemeClr val="tx2"/>
                </a:solidFill>
                <a:latin typeface="Exo 2 Semi Bold" pitchFamily="2" charset="77"/>
              </a:defRPr>
            </a:lvl1pPr>
          </a:lstStyle>
          <a:p>
            <a:fld id="{6FB6B91F-BB11-E946-B7F6-1372EDB8DEC1}" type="slidenum">
              <a:rPr lang="en-US" smtClean="0"/>
              <a:pPr/>
              <a:t>‹#›</a:t>
            </a:fld>
            <a:endParaRPr lang="en-US" dirty="0"/>
          </a:p>
        </p:txBody>
      </p:sp>
      <p:sp>
        <p:nvSpPr>
          <p:cNvPr id="4" name="Footer Placeholder 4">
            <a:extLst>
              <a:ext uri="{FF2B5EF4-FFF2-40B4-BE49-F238E27FC236}">
                <a16:creationId xmlns:a16="http://schemas.microsoft.com/office/drawing/2014/main" id="{0CCF5357-AE29-B6B6-1BFB-115D1185573C}"/>
              </a:ext>
            </a:extLst>
          </p:cNvPr>
          <p:cNvSpPr>
            <a:spLocks noGrp="1"/>
          </p:cNvSpPr>
          <p:nvPr>
            <p:ph type="ftr" sz="quarter" idx="3"/>
          </p:nvPr>
        </p:nvSpPr>
        <p:spPr>
          <a:xfrm>
            <a:off x="1600200" y="0"/>
            <a:ext cx="8991600" cy="219174"/>
          </a:xfrm>
          <a:prstGeom prst="rect">
            <a:avLst/>
          </a:prstGeom>
        </p:spPr>
        <p:txBody>
          <a:bodyPr vert="horz" lIns="0" tIns="0" rIns="0" bIns="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Tree>
    <p:extLst>
      <p:ext uri="{BB962C8B-B14F-4D97-AF65-F5344CB8AC3E}">
        <p14:creationId xmlns:p14="http://schemas.microsoft.com/office/powerpoint/2010/main" val="390425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Slide 2_7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F4D006-8FC7-D818-3251-81579F7F405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298936" y="6483096"/>
            <a:ext cx="893064" cy="374904"/>
          </a:xfrm>
          <a:prstGeom prst="rect">
            <a:avLst/>
          </a:prstGeom>
        </p:spPr>
      </p:pic>
      <p:sp>
        <p:nvSpPr>
          <p:cNvPr id="2" name="Title 1"/>
          <p:cNvSpPr>
            <a:spLocks noGrp="1"/>
          </p:cNvSpPr>
          <p:nvPr>
            <p:ph type="ctrTitle" hasCustomPrompt="1"/>
          </p:nvPr>
        </p:nvSpPr>
        <p:spPr>
          <a:xfrm>
            <a:off x="1118038" y="5670022"/>
            <a:ext cx="10578662" cy="564931"/>
          </a:xfrm>
          <a:prstGeom prst="rect">
            <a:avLst/>
          </a:prstGeom>
        </p:spPr>
        <p:txBody>
          <a:bodyPr anchor="b">
            <a:normAutofit/>
          </a:bodyPr>
          <a:lstStyle>
            <a:lvl1pPr algn="r">
              <a:defRPr sz="3600" i="1" baseline="0">
                <a:solidFill>
                  <a:schemeClr val="bg1"/>
                </a:solidFill>
              </a:defRPr>
            </a:lvl1pPr>
          </a:lstStyle>
          <a:p>
            <a:r>
              <a:rPr lang="en-US" dirty="0"/>
              <a:t>Click to edit subtitle</a:t>
            </a:r>
          </a:p>
        </p:txBody>
      </p:sp>
      <p:sp>
        <p:nvSpPr>
          <p:cNvPr id="10" name="Text Placeholder 9">
            <a:extLst>
              <a:ext uri="{FF2B5EF4-FFF2-40B4-BE49-F238E27FC236}">
                <a16:creationId xmlns:a16="http://schemas.microsoft.com/office/drawing/2014/main" id="{A6DBC59A-906A-BCE3-2661-0EA959C0EE2A}"/>
              </a:ext>
            </a:extLst>
          </p:cNvPr>
          <p:cNvSpPr>
            <a:spLocks noGrp="1"/>
          </p:cNvSpPr>
          <p:nvPr>
            <p:ph type="body" sz="quarter" idx="10" hasCustomPrompt="1"/>
          </p:nvPr>
        </p:nvSpPr>
        <p:spPr>
          <a:xfrm>
            <a:off x="1116106" y="1219200"/>
            <a:ext cx="4979894" cy="3715871"/>
          </a:xfrm>
        </p:spPr>
        <p:txBody>
          <a:bodyPr anchor="b">
            <a:normAutofit/>
          </a:bodyPr>
          <a:lstStyle>
            <a:lvl1pPr marL="0" indent="0">
              <a:buFontTx/>
              <a:buNone/>
              <a:defRPr sz="4800" cap="all" baseline="0">
                <a:solidFill>
                  <a:schemeClr val="bg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dirty="0"/>
              <a:t>Click to edit title</a:t>
            </a:r>
          </a:p>
        </p:txBody>
      </p:sp>
      <p:sp>
        <p:nvSpPr>
          <p:cNvPr id="3" name="Slide Number Placeholder 5">
            <a:extLst>
              <a:ext uri="{FF2B5EF4-FFF2-40B4-BE49-F238E27FC236}">
                <a16:creationId xmlns:a16="http://schemas.microsoft.com/office/drawing/2014/main" id="{52806DD4-DAA4-5ECD-B238-7E14C32951FE}"/>
              </a:ext>
            </a:extLst>
          </p:cNvPr>
          <p:cNvSpPr>
            <a:spLocks noGrp="1"/>
          </p:cNvSpPr>
          <p:nvPr>
            <p:ph type="sldNum" sz="quarter" idx="4"/>
          </p:nvPr>
        </p:nvSpPr>
        <p:spPr>
          <a:xfrm>
            <a:off x="11706126" y="6638826"/>
            <a:ext cx="485874" cy="219174"/>
          </a:xfrm>
          <a:prstGeom prst="rect">
            <a:avLst/>
          </a:prstGeom>
        </p:spPr>
        <p:txBody>
          <a:bodyPr vert="horz" lIns="91440" tIns="45720" rIns="91440" bIns="45720" rtlCol="0" anchor="ctr"/>
          <a:lstStyle>
            <a:lvl1pPr algn="ctr">
              <a:defRPr sz="1000" b="1" i="0">
                <a:solidFill>
                  <a:schemeClr val="tx2"/>
                </a:solidFill>
                <a:latin typeface="Exo 2 Semi Bold" pitchFamily="2" charset="77"/>
              </a:defRPr>
            </a:lvl1pPr>
          </a:lstStyle>
          <a:p>
            <a:fld id="{6FB6B91F-BB11-E946-B7F6-1372EDB8DEC1}" type="slidenum">
              <a:rPr lang="en-US" smtClean="0"/>
              <a:pPr/>
              <a:t>‹#›</a:t>
            </a:fld>
            <a:endParaRPr lang="en-US" dirty="0"/>
          </a:p>
        </p:txBody>
      </p:sp>
      <p:sp>
        <p:nvSpPr>
          <p:cNvPr id="7" name="Rectangle 6">
            <a:extLst>
              <a:ext uri="{FF2B5EF4-FFF2-40B4-BE49-F238E27FC236}">
                <a16:creationId xmlns:a16="http://schemas.microsoft.com/office/drawing/2014/main" id="{DDE577F3-394B-35E0-6AA3-62FCC59BBD1D}"/>
              </a:ext>
            </a:extLst>
          </p:cNvPr>
          <p:cNvSpPr/>
          <p:nvPr userDrawn="1"/>
        </p:nvSpPr>
        <p:spPr>
          <a:xfrm>
            <a:off x="10007600" y="1595120"/>
            <a:ext cx="2184400" cy="3647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3FA3A08-A647-F1E7-D57C-A233F59CE9E4}"/>
              </a:ext>
            </a:extLst>
          </p:cNvPr>
          <p:cNvPicPr>
            <a:picLocks noChangeAspect="1"/>
          </p:cNvPicPr>
          <p:nvPr userDrawn="1"/>
        </p:nvPicPr>
        <p:blipFill>
          <a:blip r:embed="rId4">
            <a:alphaModFix amt="35000"/>
          </a:blip>
          <a:stretch>
            <a:fillRect/>
          </a:stretch>
        </p:blipFill>
        <p:spPr>
          <a:xfrm>
            <a:off x="10228259" y="593993"/>
            <a:ext cx="1412128" cy="1923547"/>
          </a:xfrm>
          <a:prstGeom prst="rect">
            <a:avLst/>
          </a:prstGeom>
        </p:spPr>
      </p:pic>
      <p:sp>
        <p:nvSpPr>
          <p:cNvPr id="8" name="Date Placeholder 7">
            <a:extLst>
              <a:ext uri="{FF2B5EF4-FFF2-40B4-BE49-F238E27FC236}">
                <a16:creationId xmlns:a16="http://schemas.microsoft.com/office/drawing/2014/main" id="{90DE59A0-D8C1-8510-B470-DD4EED872AA3}"/>
              </a:ext>
            </a:extLst>
          </p:cNvPr>
          <p:cNvSpPr>
            <a:spLocks noGrp="1"/>
          </p:cNvSpPr>
          <p:nvPr>
            <p:ph type="dt" sz="half" idx="11"/>
          </p:nvPr>
        </p:nvSpPr>
        <p:spPr/>
        <p:txBody>
          <a:bodyPr/>
          <a:lstStyle>
            <a:lvl1pPr>
              <a:defRPr>
                <a:solidFill>
                  <a:schemeClr val="bg1"/>
                </a:solidFill>
              </a:defRPr>
            </a:lvl1pPr>
          </a:lstStyle>
          <a:p>
            <a:endParaRPr lang="en-US" dirty="0"/>
          </a:p>
        </p:txBody>
      </p:sp>
      <p:sp>
        <p:nvSpPr>
          <p:cNvPr id="9" name="Footer Placeholder 8">
            <a:extLst>
              <a:ext uri="{FF2B5EF4-FFF2-40B4-BE49-F238E27FC236}">
                <a16:creationId xmlns:a16="http://schemas.microsoft.com/office/drawing/2014/main" id="{32167325-0D5F-37B9-2844-1A7825C0DE0E}"/>
              </a:ext>
            </a:extLst>
          </p:cNvPr>
          <p:cNvSpPr>
            <a:spLocks noGrp="1"/>
          </p:cNvSpPr>
          <p:nvPr>
            <p:ph type="ftr" sz="quarter" idx="12"/>
          </p:nvPr>
        </p:nvSpPr>
        <p:spPr>
          <a:xfrm>
            <a:off x="0" y="7344"/>
            <a:ext cx="8394192" cy="219174"/>
          </a:xfrm>
        </p:spPr>
        <p:txBody>
          <a:bodyPr/>
          <a:lstStyle>
            <a:lvl1pPr>
              <a:defRPr>
                <a:solidFill>
                  <a:schemeClr val="bg1"/>
                </a:solidFill>
              </a:defRPr>
            </a:lvl1pPr>
          </a:lstStyle>
          <a:p>
            <a:r>
              <a:rPr lang="en-US"/>
              <a:t>CLICK TO EDIT CONTROL MARKING//CATEGORY</a:t>
            </a:r>
            <a:endParaRPr lang="en-US" dirty="0"/>
          </a:p>
        </p:txBody>
      </p:sp>
    </p:spTree>
    <p:extLst>
      <p:ext uri="{BB962C8B-B14F-4D97-AF65-F5344CB8AC3E}">
        <p14:creationId xmlns:p14="http://schemas.microsoft.com/office/powerpoint/2010/main" val="369498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_7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EC6E0C3-D357-9904-3F83-469364BF9F2C}"/>
              </a:ext>
            </a:extLst>
          </p:cNvPr>
          <p:cNvSpPr>
            <a:spLocks noGrp="1"/>
          </p:cNvSpPr>
          <p:nvPr>
            <p:ph type="dt" sz="half" idx="10"/>
          </p:nvPr>
        </p:nvSpPr>
        <p:spPr>
          <a:xfrm>
            <a:off x="352326" y="6638826"/>
            <a:ext cx="1047750" cy="219174"/>
          </a:xfrm>
        </p:spPr>
        <p:txBody>
          <a:bodyPr/>
          <a:lstStyle/>
          <a:p>
            <a:endParaRPr lang="en-US" dirty="0"/>
          </a:p>
        </p:txBody>
      </p:sp>
      <p:sp>
        <p:nvSpPr>
          <p:cNvPr id="6" name="Content Placeholder 2">
            <a:extLst>
              <a:ext uri="{FF2B5EF4-FFF2-40B4-BE49-F238E27FC236}">
                <a16:creationId xmlns:a16="http://schemas.microsoft.com/office/drawing/2014/main" id="{07DD9EA8-5FFB-C9B1-1267-6671E46FBB5B}"/>
              </a:ext>
            </a:extLst>
          </p:cNvPr>
          <p:cNvSpPr>
            <a:spLocks noGrp="1"/>
          </p:cNvSpPr>
          <p:nvPr>
            <p:ph idx="1"/>
          </p:nvPr>
        </p:nvSpPr>
        <p:spPr>
          <a:xfrm>
            <a:off x="352326" y="1225691"/>
            <a:ext cx="11239500" cy="50498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0FEDC9B2-DEFB-E449-1A1F-85E60AE319B5}"/>
              </a:ext>
            </a:extLst>
          </p:cNvPr>
          <p:cNvSpPr>
            <a:spLocks noGrp="1"/>
          </p:cNvSpPr>
          <p:nvPr>
            <p:ph type="sldNum" sz="quarter" idx="4"/>
          </p:nvPr>
        </p:nvSpPr>
        <p:spPr>
          <a:xfrm>
            <a:off x="11706126" y="6638826"/>
            <a:ext cx="485874" cy="219174"/>
          </a:xfrm>
          <a:prstGeom prst="rect">
            <a:avLst/>
          </a:prstGeom>
        </p:spPr>
        <p:txBody>
          <a:bodyPr vert="horz" lIns="91440" tIns="45720" rIns="91440" bIns="45720" rtlCol="0" anchor="ctr"/>
          <a:lstStyle>
            <a:lvl1pPr algn="ctr">
              <a:defRPr sz="1000" b="1" i="0">
                <a:solidFill>
                  <a:schemeClr val="tx2"/>
                </a:solidFill>
                <a:latin typeface="Exo 2 Semi Bold" pitchFamily="2" charset="77"/>
              </a:defRPr>
            </a:lvl1pPr>
          </a:lstStyle>
          <a:p>
            <a:fld id="{6FB6B91F-BB11-E946-B7F6-1372EDB8DEC1}" type="slidenum">
              <a:rPr lang="en-US" smtClean="0"/>
              <a:pPr/>
              <a:t>‹#›</a:t>
            </a:fld>
            <a:endParaRPr lang="en-US" dirty="0"/>
          </a:p>
        </p:txBody>
      </p:sp>
      <p:sp>
        <p:nvSpPr>
          <p:cNvPr id="7" name="Title 1">
            <a:extLst>
              <a:ext uri="{FF2B5EF4-FFF2-40B4-BE49-F238E27FC236}">
                <a16:creationId xmlns:a16="http://schemas.microsoft.com/office/drawing/2014/main" id="{DF3DAB65-FEA4-71C8-8F83-AE78A02C7DBB}"/>
              </a:ext>
            </a:extLst>
          </p:cNvPr>
          <p:cNvSpPr>
            <a:spLocks noGrp="1"/>
          </p:cNvSpPr>
          <p:nvPr>
            <p:ph type="title"/>
          </p:nvPr>
        </p:nvSpPr>
        <p:spPr>
          <a:xfrm>
            <a:off x="353115" y="228600"/>
            <a:ext cx="10224545" cy="685800"/>
          </a:xfrm>
          <a:prstGeom prst="rect">
            <a:avLst/>
          </a:prstGeom>
        </p:spPr>
        <p:txBody>
          <a:bodyPr/>
          <a:lstStyle/>
          <a:p>
            <a:r>
              <a:rPr lang="en-US" dirty="0"/>
              <a:t>Click to edit Master title style</a:t>
            </a:r>
          </a:p>
        </p:txBody>
      </p:sp>
      <p:sp>
        <p:nvSpPr>
          <p:cNvPr id="9" name="Footer Placeholder 4">
            <a:extLst>
              <a:ext uri="{FF2B5EF4-FFF2-40B4-BE49-F238E27FC236}">
                <a16:creationId xmlns:a16="http://schemas.microsoft.com/office/drawing/2014/main" id="{921DF1C3-21CD-DED4-39D3-05F976DE80B9}"/>
              </a:ext>
            </a:extLst>
          </p:cNvPr>
          <p:cNvSpPr>
            <a:spLocks noGrp="1"/>
          </p:cNvSpPr>
          <p:nvPr>
            <p:ph type="ftr" sz="quarter" idx="3"/>
          </p:nvPr>
        </p:nvSpPr>
        <p:spPr>
          <a:xfrm>
            <a:off x="1600200" y="0"/>
            <a:ext cx="8991600" cy="219174"/>
          </a:xfrm>
          <a:prstGeom prst="rect">
            <a:avLst/>
          </a:prstGeom>
        </p:spPr>
        <p:txBody>
          <a:bodyPr vert="horz" lIns="0" tIns="0" rIns="0" bIns="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Tree>
    <p:extLst>
      <p:ext uri="{BB962C8B-B14F-4D97-AF65-F5344CB8AC3E}">
        <p14:creationId xmlns:p14="http://schemas.microsoft.com/office/powerpoint/2010/main" val="1421475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_Subtitle_7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1A6A05-6A68-95A1-41EE-FDBA7FA90F3C}"/>
              </a:ext>
            </a:extLst>
          </p:cNvPr>
          <p:cNvSpPr/>
          <p:nvPr userDrawn="1"/>
        </p:nvSpPr>
        <p:spPr>
          <a:xfrm>
            <a:off x="0" y="914400"/>
            <a:ext cx="11696699" cy="766119"/>
          </a:xfrm>
          <a:prstGeom prst="rect">
            <a:avLst/>
          </a:prstGeom>
          <a:gradFill flip="none" rotWithShape="1">
            <a:gsLst>
              <a:gs pos="0">
                <a:schemeClr val="tx2">
                  <a:lumMod val="20000"/>
                  <a:lumOff val="80000"/>
                  <a:alpha val="0"/>
                </a:schemeClr>
              </a:gs>
              <a:gs pos="40000">
                <a:schemeClr val="tx2">
                  <a:lumMod val="20000"/>
                  <a:lumOff val="80000"/>
                  <a:alpha val="20000"/>
                </a:schemeClr>
              </a:gs>
              <a:gs pos="60000">
                <a:schemeClr val="accent1">
                  <a:alpha val="25000"/>
                </a:schemeClr>
              </a:gs>
              <a:gs pos="100000">
                <a:schemeClr val="accent1">
                  <a:alpha val="58414"/>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3" name="Content Placeholder 2">
            <a:extLst>
              <a:ext uri="{FF2B5EF4-FFF2-40B4-BE49-F238E27FC236}">
                <a16:creationId xmlns:a16="http://schemas.microsoft.com/office/drawing/2014/main" id="{01F21708-074B-CB27-329D-6020CFC9800E}"/>
              </a:ext>
            </a:extLst>
          </p:cNvPr>
          <p:cNvSpPr>
            <a:spLocks noGrp="1"/>
          </p:cNvSpPr>
          <p:nvPr>
            <p:ph idx="1"/>
          </p:nvPr>
        </p:nvSpPr>
        <p:spPr>
          <a:xfrm>
            <a:off x="1037968" y="2042984"/>
            <a:ext cx="10544432" cy="42435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E16EF4D-A4D6-628F-7773-C9A53396E25A}"/>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dirty="0"/>
          </a:p>
        </p:txBody>
      </p:sp>
      <p:sp>
        <p:nvSpPr>
          <p:cNvPr id="8" name="Text Placeholder 7">
            <a:extLst>
              <a:ext uri="{FF2B5EF4-FFF2-40B4-BE49-F238E27FC236}">
                <a16:creationId xmlns:a16="http://schemas.microsoft.com/office/drawing/2014/main" id="{A64E1765-210E-6276-4BFF-2D655F43CC3C}"/>
              </a:ext>
            </a:extLst>
          </p:cNvPr>
          <p:cNvSpPr>
            <a:spLocks noGrp="1"/>
          </p:cNvSpPr>
          <p:nvPr>
            <p:ph type="body" sz="quarter" idx="13" hasCustomPrompt="1"/>
          </p:nvPr>
        </p:nvSpPr>
        <p:spPr>
          <a:xfrm>
            <a:off x="1037968" y="1054571"/>
            <a:ext cx="9529477" cy="485775"/>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subtitle</a:t>
            </a:r>
          </a:p>
        </p:txBody>
      </p:sp>
      <p:sp>
        <p:nvSpPr>
          <p:cNvPr id="10" name="Triangle 9">
            <a:extLst>
              <a:ext uri="{FF2B5EF4-FFF2-40B4-BE49-F238E27FC236}">
                <a16:creationId xmlns:a16="http://schemas.microsoft.com/office/drawing/2014/main" id="{E2DB5861-DC1F-274C-DB37-975429602C12}"/>
              </a:ext>
            </a:extLst>
          </p:cNvPr>
          <p:cNvSpPr/>
          <p:nvPr userDrawn="1"/>
        </p:nvSpPr>
        <p:spPr>
          <a:xfrm rot="5400000">
            <a:off x="516549" y="1150458"/>
            <a:ext cx="529826" cy="294000"/>
          </a:xfrm>
          <a:prstGeom prst="triangle">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D9E6835A-8A89-91B3-CA12-BE90FD1FEF40}"/>
              </a:ext>
            </a:extLst>
          </p:cNvPr>
          <p:cNvSpPr/>
          <p:nvPr userDrawn="1"/>
        </p:nvSpPr>
        <p:spPr>
          <a:xfrm rot="5400000">
            <a:off x="204109" y="1150458"/>
            <a:ext cx="529826" cy="294000"/>
          </a:xfrm>
          <a:prstGeom prst="triangle">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2FC92465-7D33-6807-71D6-C420B847E784}"/>
              </a:ext>
            </a:extLst>
          </p:cNvPr>
          <p:cNvSpPr/>
          <p:nvPr userDrawn="1"/>
        </p:nvSpPr>
        <p:spPr>
          <a:xfrm rot="5400000">
            <a:off x="-117913" y="1150458"/>
            <a:ext cx="529826" cy="294000"/>
          </a:xfrm>
          <a:prstGeom prst="triangl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1B3C44E-4A61-45A1-F02D-8D5235D72A3D}"/>
              </a:ext>
            </a:extLst>
          </p:cNvPr>
          <p:cNvSpPr>
            <a:spLocks noGrp="1"/>
          </p:cNvSpPr>
          <p:nvPr>
            <p:ph type="title"/>
          </p:nvPr>
        </p:nvSpPr>
        <p:spPr>
          <a:xfrm>
            <a:off x="353115" y="228600"/>
            <a:ext cx="10224545" cy="685800"/>
          </a:xfrm>
          <a:prstGeom prst="rect">
            <a:avLst/>
          </a:prstGeom>
        </p:spPr>
        <p:txBody>
          <a:bodyPr/>
          <a:lstStyle/>
          <a:p>
            <a:r>
              <a:rPr lang="en-US" dirty="0"/>
              <a:t>Click to edit Master title style</a:t>
            </a:r>
          </a:p>
        </p:txBody>
      </p:sp>
      <p:sp>
        <p:nvSpPr>
          <p:cNvPr id="14" name="Footer Placeholder 4">
            <a:extLst>
              <a:ext uri="{FF2B5EF4-FFF2-40B4-BE49-F238E27FC236}">
                <a16:creationId xmlns:a16="http://schemas.microsoft.com/office/drawing/2014/main" id="{7550A6C8-2E60-CC19-7661-FBB948022D63}"/>
              </a:ext>
            </a:extLst>
          </p:cNvPr>
          <p:cNvSpPr>
            <a:spLocks noGrp="1"/>
          </p:cNvSpPr>
          <p:nvPr>
            <p:ph type="ftr" sz="quarter" idx="3"/>
          </p:nvPr>
        </p:nvSpPr>
        <p:spPr>
          <a:xfrm>
            <a:off x="1600200" y="0"/>
            <a:ext cx="8991600" cy="219174"/>
          </a:xfrm>
          <a:prstGeom prst="rect">
            <a:avLst/>
          </a:prstGeom>
        </p:spPr>
        <p:txBody>
          <a:bodyPr vert="horz" lIns="0" tIns="0" rIns="0" bIns="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
        <p:nvSpPr>
          <p:cNvPr id="15" name="Date Placeholder 2">
            <a:extLst>
              <a:ext uri="{FF2B5EF4-FFF2-40B4-BE49-F238E27FC236}">
                <a16:creationId xmlns:a16="http://schemas.microsoft.com/office/drawing/2014/main" id="{6E89D80D-09A3-25B4-743F-4E87017F04AD}"/>
              </a:ext>
            </a:extLst>
          </p:cNvPr>
          <p:cNvSpPr>
            <a:spLocks noGrp="1"/>
          </p:cNvSpPr>
          <p:nvPr>
            <p:ph type="dt" sz="half" idx="10"/>
          </p:nvPr>
        </p:nvSpPr>
        <p:spPr>
          <a:xfrm>
            <a:off x="352326" y="6638826"/>
            <a:ext cx="1047750" cy="219174"/>
          </a:xfrm>
        </p:spPr>
        <p:txBody>
          <a:bodyPr/>
          <a:lstStyle/>
          <a:p>
            <a:endParaRPr lang="en-US" dirty="0"/>
          </a:p>
        </p:txBody>
      </p:sp>
    </p:spTree>
    <p:extLst>
      <p:ext uri="{BB962C8B-B14F-4D97-AF65-F5344CB8AC3E}">
        <p14:creationId xmlns:p14="http://schemas.microsoft.com/office/powerpoint/2010/main" val="456544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2895" y="1804415"/>
            <a:ext cx="6477000" cy="926593"/>
          </a:xfrm>
        </p:spPr>
        <p:txBody>
          <a:bodyPr lIns="0" tIns="0" rIns="0" bIns="0" anchor="b">
            <a:normAutofit/>
          </a:bodyPr>
          <a:lstStyle>
            <a:lvl1pPr algn="l">
              <a:defRPr sz="3600">
                <a:solidFill>
                  <a:schemeClr val="accent1"/>
                </a:solidFill>
                <a:latin typeface="+mj-lt"/>
              </a:defRPr>
            </a:lvl1pPr>
          </a:lstStyle>
          <a:p>
            <a:r>
              <a:rPr lang="en-US" dirty="0"/>
              <a:t>Click to add title</a:t>
            </a:r>
          </a:p>
        </p:txBody>
      </p:sp>
      <p:sp>
        <p:nvSpPr>
          <p:cNvPr id="3" name="Subtitle 2"/>
          <p:cNvSpPr>
            <a:spLocks noGrp="1"/>
          </p:cNvSpPr>
          <p:nvPr>
            <p:ph type="subTitle" idx="1" hasCustomPrompt="1"/>
          </p:nvPr>
        </p:nvSpPr>
        <p:spPr>
          <a:xfrm>
            <a:off x="352895" y="3718560"/>
            <a:ext cx="5268686" cy="552733"/>
          </a:xfrm>
          <a:prstGeom prst="rect">
            <a:avLst/>
          </a:prstGeom>
        </p:spPr>
        <p:txBody>
          <a:bodyPr lIns="0" tIns="0" rIns="0" bIns="0" anchor="b">
            <a:noAutofit/>
          </a:bodyPr>
          <a:lstStyle>
            <a:lvl1pPr marL="0" indent="0" algn="l">
              <a:buNone/>
              <a:defRPr sz="2000" b="0" spc="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352895" y="2790226"/>
            <a:ext cx="6014120" cy="548968"/>
          </a:xfrm>
          <a:prstGeom prst="rect">
            <a:avLst/>
          </a:prstGeom>
        </p:spPr>
        <p:txBody>
          <a:bodyPr lIns="0" tIns="0" rIns="0" bIns="0">
            <a:normAutofit/>
          </a:bodyPr>
          <a:lstStyle>
            <a:lvl1pPr marL="0" indent="0">
              <a:buNone/>
              <a:defRPr sz="2400" b="0" i="1">
                <a:solidFill>
                  <a:schemeClr val="bg1"/>
                </a:solidFill>
                <a:latin typeface="+mj-lt"/>
              </a:defRPr>
            </a:lvl1pPr>
          </a:lstStyle>
          <a:p>
            <a:pPr lvl="0"/>
            <a:r>
              <a:rPr lang="en-US" dirty="0"/>
              <a:t>Click to add subtitle</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288" r="-3731"/>
          <a:stretch/>
        </p:blipFill>
        <p:spPr>
          <a:xfrm>
            <a:off x="345400" y="279742"/>
            <a:ext cx="1329210" cy="514736"/>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p:nvSpPr>
        <p:spPr>
          <a:xfrm>
            <a:off x="352895" y="924827"/>
            <a:ext cx="4504759" cy="307777"/>
          </a:xfrm>
          <a:prstGeom prst="rect">
            <a:avLst/>
          </a:prstGeom>
          <a:noFill/>
        </p:spPr>
        <p:txBody>
          <a:bodyPr wrap="none" lIns="0" tIns="0" rIns="0" bIns="0" rtlCol="0">
            <a:noAutofit/>
          </a:bodyPr>
          <a:lstStyle/>
          <a:p>
            <a:r>
              <a:rPr lang="en-US" sz="1200" i="1" spc="150" baseline="0" dirty="0">
                <a:solidFill>
                  <a:schemeClr val="tx1"/>
                </a:solidFill>
                <a:latin typeface="+mj-lt"/>
              </a:rPr>
              <a:t>Exceptional service in the national interest</a:t>
            </a:r>
          </a:p>
        </p:txBody>
      </p:sp>
      <p:sp>
        <p:nvSpPr>
          <p:cNvPr id="5" name="Content Placeholder 12">
            <a:extLst>
              <a:ext uri="{FF2B5EF4-FFF2-40B4-BE49-F238E27FC236}">
                <a16:creationId xmlns:a16="http://schemas.microsoft.com/office/drawing/2014/main" id="{9E46B321-F521-14A6-E951-95E996DCCC49}"/>
              </a:ext>
            </a:extLst>
          </p:cNvPr>
          <p:cNvSpPr>
            <a:spLocks noGrp="1"/>
          </p:cNvSpPr>
          <p:nvPr>
            <p:ph sz="quarter" idx="29" hasCustomPrompt="1"/>
          </p:nvPr>
        </p:nvSpPr>
        <p:spPr>
          <a:xfrm>
            <a:off x="8878824" y="6540370"/>
            <a:ext cx="2820445" cy="174373"/>
          </a:xfrm>
        </p:spPr>
        <p:txBody>
          <a:bodyPr lIns="0" rIns="0">
            <a:noAutofit/>
          </a:bodyPr>
          <a:lstStyle>
            <a:lvl1pPr marL="0" indent="0" algn="r">
              <a:buFontTx/>
              <a:buNone/>
              <a:defRPr lang="en-US" sz="800" b="1" i="0" kern="1200" spc="300" baseline="0" dirty="0" smtClean="0">
                <a:solidFill>
                  <a:schemeClr val="tx1"/>
                </a:solidFill>
                <a:latin typeface="+mn-lt"/>
                <a:ea typeface="Open Sans SemiBold" panose="020B0606030504020204" pitchFamily="34" charset="0"/>
                <a:cs typeface="Open Sans SemiBold" panose="020B0606030504020204" pitchFamily="34" charset="0"/>
              </a:defRPr>
            </a:lvl1pPr>
          </a:lstStyle>
          <a:p>
            <a:pPr lvl="0"/>
            <a:r>
              <a:rPr lang="en-US" dirty="0"/>
              <a:t>CLICK TO ADD SAND XXXX-XXXX P</a:t>
            </a:r>
          </a:p>
        </p:txBody>
      </p:sp>
      <p:sp>
        <p:nvSpPr>
          <p:cNvPr id="6" name="TextBox 5">
            <a:extLst>
              <a:ext uri="{FF2B5EF4-FFF2-40B4-BE49-F238E27FC236}">
                <a16:creationId xmlns:a16="http://schemas.microsoft.com/office/drawing/2014/main" id="{604D3931-9672-6FB0-B5BB-E89583E1B803}"/>
              </a:ext>
            </a:extLst>
          </p:cNvPr>
          <p:cNvSpPr txBox="1"/>
          <p:nvPr/>
        </p:nvSpPr>
        <p:spPr>
          <a:xfrm>
            <a:off x="7647627" y="5970071"/>
            <a:ext cx="4051642" cy="391517"/>
          </a:xfrm>
          <a:prstGeom prst="rect">
            <a:avLst/>
          </a:prstGeom>
          <a:noFill/>
        </p:spPr>
        <p:txBody>
          <a:bodyPr wrap="square" lIns="0" tIns="0" rIns="0" bIns="0" rtlCol="0">
            <a:noAutofit/>
          </a:bodyPr>
          <a:lstStyle/>
          <a:p>
            <a:pPr algn="r">
              <a:lnSpc>
                <a:spcPct val="110000"/>
              </a:lnSpc>
            </a:pPr>
            <a:r>
              <a:rPr lang="en-US" sz="650" b="0" i="0" u="none" strike="noStrike" dirty="0">
                <a:solidFill>
                  <a:schemeClr val="bg1"/>
                </a:solidFill>
                <a:effectLst/>
                <a:latin typeface="+mn-lt"/>
              </a:rPr>
              <a:t>Sandia National Laboratories is a </a:t>
            </a:r>
            <a:r>
              <a:rPr lang="en-US" sz="650" b="0" i="0" u="none" strike="noStrike" dirty="0" err="1">
                <a:solidFill>
                  <a:schemeClr val="bg1"/>
                </a:solidFill>
                <a:effectLst/>
                <a:latin typeface="+mn-lt"/>
              </a:rPr>
              <a:t>multimission</a:t>
            </a:r>
            <a:r>
              <a:rPr lang="en-US" sz="650" b="0" i="0" u="none" strike="noStrike" dirty="0">
                <a:solidFill>
                  <a:schemeClr val="bg1"/>
                </a:solidFill>
                <a:effectLst/>
                <a:latin typeface="+mn-lt"/>
              </a:rPr>
              <a:t>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650" b="0" i="0" dirty="0">
              <a:solidFill>
                <a:schemeClr val="bg1"/>
              </a:solidFill>
              <a:latin typeface="+mn-lt"/>
            </a:endParaRPr>
          </a:p>
        </p:txBody>
      </p:sp>
      <p:pic>
        <p:nvPicPr>
          <p:cNvPr id="7" name="Picture 6">
            <a:extLst>
              <a:ext uri="{FF2B5EF4-FFF2-40B4-BE49-F238E27FC236}">
                <a16:creationId xmlns:a16="http://schemas.microsoft.com/office/drawing/2014/main" id="{0A0AE077-678A-92E6-6FCF-495EE518593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0007600" y="5681777"/>
            <a:ext cx="861218" cy="209688"/>
          </a:xfrm>
          <a:prstGeom prst="rect">
            <a:avLst/>
          </a:prstGeom>
        </p:spPr>
      </p:pic>
      <p:pic>
        <p:nvPicPr>
          <p:cNvPr id="8" name="Picture 7">
            <a:extLst>
              <a:ext uri="{FF2B5EF4-FFF2-40B4-BE49-F238E27FC236}">
                <a16:creationId xmlns:a16="http://schemas.microsoft.com/office/drawing/2014/main" id="{1242D4F8-A71D-6829-77CA-B4326EA3C4E2}"/>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1041002" y="5700166"/>
            <a:ext cx="658267" cy="191198"/>
          </a:xfrm>
          <a:prstGeom prst="rect">
            <a:avLst/>
          </a:prstGeom>
        </p:spPr>
      </p:pic>
      <p:sp>
        <p:nvSpPr>
          <p:cNvPr id="18" name="Text Placeholder 7">
            <a:extLst>
              <a:ext uri="{FF2B5EF4-FFF2-40B4-BE49-F238E27FC236}">
                <a16:creationId xmlns:a16="http://schemas.microsoft.com/office/drawing/2014/main" id="{1E759E8D-369C-956A-8160-6D9E9C7E1F6B}"/>
              </a:ext>
            </a:extLst>
          </p:cNvPr>
          <p:cNvSpPr>
            <a:spLocks noGrp="1"/>
          </p:cNvSpPr>
          <p:nvPr>
            <p:ph type="body" sz="quarter" idx="26" hasCustomPrompt="1"/>
          </p:nvPr>
        </p:nvSpPr>
        <p:spPr>
          <a:xfrm>
            <a:off x="352895" y="4393310"/>
            <a:ext cx="4819650" cy="446913"/>
          </a:xfrm>
        </p:spPr>
        <p:txBody>
          <a:bodyPr lIns="0" rIns="0">
            <a:normAutofit/>
          </a:bodyPr>
          <a:lstStyle>
            <a:lvl1pPr marL="11113" indent="0">
              <a:buFontTx/>
              <a:buNone/>
              <a:tabLst/>
              <a:defRPr sz="1400" b="0" i="1">
                <a:solidFill>
                  <a:schemeClr val="bg1"/>
                </a:solidFill>
                <a:latin typeface="+mn-lt"/>
              </a:defRPr>
            </a:lvl1pPr>
          </a:lstStyle>
          <a:p>
            <a:pPr lvl="0"/>
            <a:r>
              <a:rPr lang="en-US" dirty="0"/>
              <a:t>Click to edit program/organization name</a:t>
            </a:r>
          </a:p>
        </p:txBody>
      </p:sp>
      <p:sp>
        <p:nvSpPr>
          <p:cNvPr id="4" name="Text Placeholder 4">
            <a:extLst>
              <a:ext uri="{FF2B5EF4-FFF2-40B4-BE49-F238E27FC236}">
                <a16:creationId xmlns:a16="http://schemas.microsoft.com/office/drawing/2014/main" id="{05E1BDC2-9B14-F40F-94CC-BC96CE5E5611}"/>
              </a:ext>
            </a:extLst>
          </p:cNvPr>
          <p:cNvSpPr>
            <a:spLocks noGrp="1"/>
          </p:cNvSpPr>
          <p:nvPr>
            <p:ph type="body" sz="quarter" idx="31" hasCustomPrompt="1"/>
          </p:nvPr>
        </p:nvSpPr>
        <p:spPr>
          <a:xfrm>
            <a:off x="352895" y="4888992"/>
            <a:ext cx="4452257" cy="474944"/>
          </a:xfrm>
          <a:prstGeom prst="rect">
            <a:avLst/>
          </a:prstGeom>
        </p:spPr>
        <p:txBody>
          <a:bodyPr lIns="0" tIns="0" rIns="0" bIns="0" anchor="ctr">
            <a:normAutofit/>
          </a:bodyPr>
          <a:lstStyle>
            <a:lvl1pPr marL="0" indent="0">
              <a:lnSpc>
                <a:spcPct val="100000"/>
              </a:lnSpc>
              <a:buFontTx/>
              <a:buNone/>
              <a:defRPr sz="1100" b="0" i="0" spc="50" baseline="0">
                <a:solidFill>
                  <a:schemeClr val="bg1"/>
                </a:solidFill>
                <a:latin typeface="+mn-lt"/>
                <a:ea typeface="Open Sans SemiBold" panose="020B0606030504020204" pitchFamily="34" charset="0"/>
                <a:cs typeface="Open Sans SemiBold" panose="020B0606030504020204" pitchFamily="34" charset="0"/>
              </a:defRPr>
            </a:lvl1pPr>
          </a:lstStyle>
          <a:p>
            <a:pPr lvl="0"/>
            <a:r>
              <a:rPr lang="en-US" dirty="0"/>
              <a:t>Click to add date, location or additional content</a:t>
            </a:r>
          </a:p>
        </p:txBody>
      </p:sp>
      <p:pic>
        <p:nvPicPr>
          <p:cNvPr id="9" name="Picture 8">
            <a:extLst>
              <a:ext uri="{FF2B5EF4-FFF2-40B4-BE49-F238E27FC236}">
                <a16:creationId xmlns:a16="http://schemas.microsoft.com/office/drawing/2014/main" id="{3297AEFF-2856-3FE4-545F-3343807312B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4288" r="-3731"/>
          <a:stretch/>
        </p:blipFill>
        <p:spPr>
          <a:xfrm>
            <a:off x="345400" y="279742"/>
            <a:ext cx="1329210" cy="514736"/>
          </a:xfrm>
          <a:prstGeom prst="rect">
            <a:avLst/>
          </a:prstGeom>
        </p:spPr>
      </p:pic>
      <p:sp>
        <p:nvSpPr>
          <p:cNvPr id="10" name="TextBox 9">
            <a:extLst>
              <a:ext uri="{FF2B5EF4-FFF2-40B4-BE49-F238E27FC236}">
                <a16:creationId xmlns:a16="http://schemas.microsoft.com/office/drawing/2014/main" id="{290DC417-E8B8-286D-9BB6-443663A01AFA}"/>
              </a:ext>
            </a:extLst>
          </p:cNvPr>
          <p:cNvSpPr txBox="1"/>
          <p:nvPr userDrawn="1"/>
        </p:nvSpPr>
        <p:spPr>
          <a:xfrm>
            <a:off x="352895" y="924827"/>
            <a:ext cx="4504759" cy="307777"/>
          </a:xfrm>
          <a:prstGeom prst="rect">
            <a:avLst/>
          </a:prstGeom>
          <a:noFill/>
        </p:spPr>
        <p:txBody>
          <a:bodyPr wrap="none" lIns="0" tIns="0" rIns="0" bIns="0" rtlCol="0">
            <a:noAutofit/>
          </a:bodyPr>
          <a:lstStyle/>
          <a:p>
            <a:r>
              <a:rPr lang="en-US" sz="1200" i="1" spc="150" baseline="0" dirty="0">
                <a:solidFill>
                  <a:schemeClr val="bg1"/>
                </a:solidFill>
                <a:latin typeface="+mj-lt"/>
              </a:rPr>
              <a:t>Exceptional service in the national interest</a:t>
            </a:r>
          </a:p>
        </p:txBody>
      </p:sp>
      <p:pic>
        <p:nvPicPr>
          <p:cNvPr id="12" name="Picture 11">
            <a:extLst>
              <a:ext uri="{FF2B5EF4-FFF2-40B4-BE49-F238E27FC236}">
                <a16:creationId xmlns:a16="http://schemas.microsoft.com/office/drawing/2014/main" id="{4C815296-DB72-5CF9-C074-E3EFBFC131B2}"/>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007600" y="5681777"/>
            <a:ext cx="861218" cy="209688"/>
          </a:xfrm>
          <a:prstGeom prst="rect">
            <a:avLst/>
          </a:prstGeom>
        </p:spPr>
      </p:pic>
      <p:pic>
        <p:nvPicPr>
          <p:cNvPr id="13" name="Picture 12">
            <a:extLst>
              <a:ext uri="{FF2B5EF4-FFF2-40B4-BE49-F238E27FC236}">
                <a16:creationId xmlns:a16="http://schemas.microsoft.com/office/drawing/2014/main" id="{A11EB052-AC4E-78FB-DF03-92CD6D784729}"/>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11041002" y="5700166"/>
            <a:ext cx="658267" cy="191198"/>
          </a:xfrm>
          <a:prstGeom prst="rect">
            <a:avLst/>
          </a:prstGeom>
        </p:spPr>
      </p:pic>
      <p:sp>
        <p:nvSpPr>
          <p:cNvPr id="17" name="Picture Placeholder 16">
            <a:extLst>
              <a:ext uri="{FF2B5EF4-FFF2-40B4-BE49-F238E27FC236}">
                <a16:creationId xmlns:a16="http://schemas.microsoft.com/office/drawing/2014/main" id="{5D8068C1-323F-572A-96F9-3C07CF172E93}"/>
              </a:ext>
            </a:extLst>
          </p:cNvPr>
          <p:cNvSpPr>
            <a:spLocks noGrp="1"/>
          </p:cNvSpPr>
          <p:nvPr>
            <p:ph type="pic" sz="quarter" idx="32" hasCustomPrompt="1"/>
          </p:nvPr>
        </p:nvSpPr>
        <p:spPr>
          <a:xfrm>
            <a:off x="7677150" y="1"/>
            <a:ext cx="3467099" cy="1676400"/>
          </a:xfrm>
          <a:prstGeom prst="parallelogram">
            <a:avLst>
              <a:gd name="adj" fmla="val 73223"/>
            </a:avLst>
          </a:prstGeom>
          <a:noFill/>
          <a:ln>
            <a:noFill/>
          </a:ln>
        </p:spPr>
        <p:txBody>
          <a:bodyPr anchor="t">
            <a:normAutofit/>
          </a:bodyPr>
          <a:lstStyle>
            <a:lvl1pPr marL="0" indent="0" algn="ctr">
              <a:buNone/>
              <a:defRPr sz="1800"/>
            </a:lvl1pPr>
          </a:lstStyle>
          <a:p>
            <a:r>
              <a:rPr lang="en-US" dirty="0"/>
              <a:t>Add image</a:t>
            </a:r>
          </a:p>
        </p:txBody>
      </p:sp>
      <p:sp>
        <p:nvSpPr>
          <p:cNvPr id="19" name="Picture Placeholder 16">
            <a:extLst>
              <a:ext uri="{FF2B5EF4-FFF2-40B4-BE49-F238E27FC236}">
                <a16:creationId xmlns:a16="http://schemas.microsoft.com/office/drawing/2014/main" id="{6ECFC8AD-FDE1-C946-6F19-1D200A5C7EB5}"/>
              </a:ext>
            </a:extLst>
          </p:cNvPr>
          <p:cNvSpPr>
            <a:spLocks noGrp="1"/>
          </p:cNvSpPr>
          <p:nvPr>
            <p:ph type="pic" sz="quarter" idx="33" hasCustomPrompt="1"/>
          </p:nvPr>
        </p:nvSpPr>
        <p:spPr>
          <a:xfrm>
            <a:off x="6424422" y="1728217"/>
            <a:ext cx="3467099" cy="1676400"/>
          </a:xfrm>
          <a:prstGeom prst="parallelogram">
            <a:avLst>
              <a:gd name="adj" fmla="val 73223"/>
            </a:avLst>
          </a:prstGeom>
          <a:noFill/>
          <a:ln>
            <a:noFill/>
          </a:ln>
        </p:spPr>
        <p:txBody>
          <a:bodyPr>
            <a:normAutofit/>
          </a:bodyPr>
          <a:lstStyle>
            <a:lvl1pPr marL="0" indent="0" algn="ctr">
              <a:buNone/>
              <a:defRPr sz="1800"/>
            </a:lvl1pPr>
          </a:lstStyle>
          <a:p>
            <a:r>
              <a:rPr lang="en-US" dirty="0"/>
              <a:t>Add image</a:t>
            </a:r>
          </a:p>
        </p:txBody>
      </p:sp>
      <p:sp>
        <p:nvSpPr>
          <p:cNvPr id="20" name="Picture Placeholder 16">
            <a:extLst>
              <a:ext uri="{FF2B5EF4-FFF2-40B4-BE49-F238E27FC236}">
                <a16:creationId xmlns:a16="http://schemas.microsoft.com/office/drawing/2014/main" id="{086AE18A-883A-AF55-B395-94D7303F8A07}"/>
              </a:ext>
            </a:extLst>
          </p:cNvPr>
          <p:cNvSpPr>
            <a:spLocks noGrp="1"/>
          </p:cNvSpPr>
          <p:nvPr>
            <p:ph type="pic" sz="quarter" idx="34" hasCustomPrompt="1"/>
          </p:nvPr>
        </p:nvSpPr>
        <p:spPr>
          <a:xfrm>
            <a:off x="5144262" y="3456433"/>
            <a:ext cx="3467099" cy="1676400"/>
          </a:xfrm>
          <a:prstGeom prst="parallelogram">
            <a:avLst>
              <a:gd name="adj" fmla="val 73223"/>
            </a:avLst>
          </a:prstGeom>
          <a:noFill/>
          <a:ln>
            <a:noFill/>
          </a:ln>
        </p:spPr>
        <p:txBody>
          <a:bodyPr>
            <a:normAutofit/>
          </a:bodyPr>
          <a:lstStyle>
            <a:lvl1pPr marL="0" indent="0" algn="ctr">
              <a:buNone/>
              <a:defRPr sz="1800"/>
            </a:lvl1pPr>
          </a:lstStyle>
          <a:p>
            <a:r>
              <a:rPr lang="en-US" dirty="0"/>
              <a:t>Add image</a:t>
            </a:r>
          </a:p>
        </p:txBody>
      </p:sp>
      <p:sp>
        <p:nvSpPr>
          <p:cNvPr id="21" name="Picture Placeholder 16">
            <a:extLst>
              <a:ext uri="{FF2B5EF4-FFF2-40B4-BE49-F238E27FC236}">
                <a16:creationId xmlns:a16="http://schemas.microsoft.com/office/drawing/2014/main" id="{403128C2-8DFF-BDBA-C323-B9EE2FD9A542}"/>
              </a:ext>
            </a:extLst>
          </p:cNvPr>
          <p:cNvSpPr>
            <a:spLocks noGrp="1"/>
          </p:cNvSpPr>
          <p:nvPr>
            <p:ph type="pic" sz="quarter" idx="35" hasCustomPrompt="1"/>
          </p:nvPr>
        </p:nvSpPr>
        <p:spPr>
          <a:xfrm>
            <a:off x="3900678" y="5175505"/>
            <a:ext cx="3467099" cy="1676400"/>
          </a:xfrm>
          <a:prstGeom prst="parallelogram">
            <a:avLst>
              <a:gd name="adj" fmla="val 73223"/>
            </a:avLst>
          </a:prstGeom>
          <a:noFill/>
          <a:ln>
            <a:noFill/>
          </a:ln>
        </p:spPr>
        <p:txBody>
          <a:bodyPr>
            <a:normAutofit/>
          </a:bodyPr>
          <a:lstStyle>
            <a:lvl1pPr marL="0" indent="0" algn="ctr">
              <a:buNone/>
              <a:defRPr sz="1800"/>
            </a:lvl1pPr>
          </a:lstStyle>
          <a:p>
            <a:r>
              <a:rPr lang="en-US" dirty="0"/>
              <a:t>Add image</a:t>
            </a:r>
          </a:p>
        </p:txBody>
      </p:sp>
      <p:sp>
        <p:nvSpPr>
          <p:cNvPr id="14" name="Text Placeholder 5">
            <a:extLst>
              <a:ext uri="{FF2B5EF4-FFF2-40B4-BE49-F238E27FC236}">
                <a16:creationId xmlns:a16="http://schemas.microsoft.com/office/drawing/2014/main" id="{8C0D6C5F-2EE1-E366-3882-F2CA4D85B840}"/>
              </a:ext>
            </a:extLst>
          </p:cNvPr>
          <p:cNvSpPr>
            <a:spLocks noGrp="1"/>
          </p:cNvSpPr>
          <p:nvPr>
            <p:ph type="body" sz="quarter" idx="13" hasCustomPrompt="1"/>
          </p:nvPr>
        </p:nvSpPr>
        <p:spPr>
          <a:xfrm>
            <a:off x="352895" y="0"/>
            <a:ext cx="5753100" cy="228600"/>
          </a:xfrm>
        </p:spPr>
        <p:txBody>
          <a:bodyPr anchor="ctr">
            <a:noAutofit/>
          </a:bodyPr>
          <a:lstStyle>
            <a:lvl1pPr marL="0" indent="0" algn="l">
              <a:spcBef>
                <a:spcPts val="0"/>
              </a:spcBef>
              <a:buFont typeface="Arial" panose="020B0604020202020204" pitchFamily="34" charset="0"/>
              <a:buNone/>
              <a:defRPr sz="900" cap="all" spc="50" baseline="0">
                <a:solidFill>
                  <a:schemeClr val="bg1"/>
                </a:solidFill>
                <a:latin typeface="+mn-lt"/>
                <a:ea typeface="Open Sans SemiBold" panose="020B0706030804020204" pitchFamily="34" charset="0"/>
                <a:cs typeface="Open Sans SemiBold" panose="020B0706030804020204" pitchFamily="34" charset="0"/>
              </a:defRPr>
            </a:lvl1pPr>
            <a:lvl2pPr marL="20116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2pPr>
            <a:lvl3pPr marL="38404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3pPr>
            <a:lvl4pPr marL="56692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4pPr>
            <a:lvl5pPr marL="749808" indent="0" algn="ctr">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5pPr>
          </a:lstStyle>
          <a:p>
            <a:r>
              <a:rPr lang="en-US" dirty="0"/>
              <a:t>CLICK TO EDIT CONTROL MARKING//CATEGORY</a:t>
            </a:r>
          </a:p>
        </p:txBody>
      </p:sp>
    </p:spTree>
    <p:extLst>
      <p:ext uri="{BB962C8B-B14F-4D97-AF65-F5344CB8AC3E}">
        <p14:creationId xmlns:p14="http://schemas.microsoft.com/office/powerpoint/2010/main" val="320044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itle_Two Content_7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673ED-6FC3-240E-FD79-5C9C1B356AAC}"/>
              </a:ext>
            </a:extLst>
          </p:cNvPr>
          <p:cNvSpPr>
            <a:spLocks noGrp="1"/>
          </p:cNvSpPr>
          <p:nvPr>
            <p:ph type="title"/>
          </p:nvPr>
        </p:nvSpPr>
        <p:spPr>
          <a:xfrm>
            <a:off x="353115" y="228600"/>
            <a:ext cx="10224545" cy="68580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72311F5-00A8-177A-AD8C-C74DC54BD29A}"/>
              </a:ext>
            </a:extLst>
          </p:cNvPr>
          <p:cNvSpPr>
            <a:spLocks noGrp="1"/>
          </p:cNvSpPr>
          <p:nvPr>
            <p:ph sz="half" idx="1"/>
          </p:nvPr>
        </p:nvSpPr>
        <p:spPr>
          <a:xfrm>
            <a:off x="353113" y="1228626"/>
            <a:ext cx="5582133" cy="5067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05ABF7C-5569-F775-5910-F82732B6A132}"/>
              </a:ext>
            </a:extLst>
          </p:cNvPr>
          <p:cNvSpPr>
            <a:spLocks noGrp="1"/>
          </p:cNvSpPr>
          <p:nvPr>
            <p:ph sz="half" idx="2"/>
          </p:nvPr>
        </p:nvSpPr>
        <p:spPr>
          <a:xfrm>
            <a:off x="6247764" y="1228626"/>
            <a:ext cx="5434796"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6392EEC-0AE6-91A4-3002-A2E772C157DE}"/>
              </a:ext>
            </a:extLst>
          </p:cNvPr>
          <p:cNvSpPr>
            <a:spLocks noGrp="1"/>
          </p:cNvSpPr>
          <p:nvPr>
            <p:ph type="dt" sz="half" idx="10"/>
          </p:nvPr>
        </p:nvSpPr>
        <p:spPr>
          <a:xfrm>
            <a:off x="352326" y="6638826"/>
            <a:ext cx="1047750" cy="219174"/>
          </a:xfrm>
        </p:spPr>
        <p:txBody>
          <a:bodyPr/>
          <a:lstStyle/>
          <a:p>
            <a:endParaRPr lang="en-US" dirty="0"/>
          </a:p>
        </p:txBody>
      </p:sp>
      <p:sp>
        <p:nvSpPr>
          <p:cNvPr id="7" name="Slide Number Placeholder 6">
            <a:extLst>
              <a:ext uri="{FF2B5EF4-FFF2-40B4-BE49-F238E27FC236}">
                <a16:creationId xmlns:a16="http://schemas.microsoft.com/office/drawing/2014/main" id="{A466B168-7BCE-5553-8F95-2FA0CB174124}"/>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6" name="Footer Placeholder 4">
            <a:extLst>
              <a:ext uri="{FF2B5EF4-FFF2-40B4-BE49-F238E27FC236}">
                <a16:creationId xmlns:a16="http://schemas.microsoft.com/office/drawing/2014/main" id="{DCBF3F7D-C9BE-6003-0BC5-C874AEA33066}"/>
              </a:ext>
            </a:extLst>
          </p:cNvPr>
          <p:cNvSpPr>
            <a:spLocks noGrp="1"/>
          </p:cNvSpPr>
          <p:nvPr>
            <p:ph type="ftr" sz="quarter" idx="3"/>
          </p:nvPr>
        </p:nvSpPr>
        <p:spPr>
          <a:xfrm>
            <a:off x="1600200" y="0"/>
            <a:ext cx="8991600" cy="219174"/>
          </a:xfrm>
          <a:prstGeom prst="rect">
            <a:avLst/>
          </a:prstGeom>
        </p:spPr>
        <p:txBody>
          <a:bodyPr vert="horz" lIns="0" tIns="0" rIns="0" bIns="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Tree>
    <p:extLst>
      <p:ext uri="{BB962C8B-B14F-4D97-AF65-F5344CB8AC3E}">
        <p14:creationId xmlns:p14="http://schemas.microsoft.com/office/powerpoint/2010/main" val="2172058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_Comparison_75">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5598EE-734B-7927-A9F9-59E746C06745}"/>
              </a:ext>
            </a:extLst>
          </p:cNvPr>
          <p:cNvSpPr>
            <a:spLocks noGrp="1"/>
          </p:cNvSpPr>
          <p:nvPr>
            <p:ph type="body" idx="1"/>
          </p:nvPr>
        </p:nvSpPr>
        <p:spPr>
          <a:xfrm>
            <a:off x="356400" y="1062682"/>
            <a:ext cx="5502275" cy="749842"/>
          </a:xfrm>
        </p:spPr>
        <p:txBody>
          <a:bodyPr anchor="b">
            <a:noAutofit/>
          </a:bodyPr>
          <a:lstStyle>
            <a:lvl1pPr marL="0" indent="0">
              <a:buNone/>
              <a:defRPr sz="2400" b="1" i="0">
                <a:solidFill>
                  <a:schemeClr val="bg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CA79ED-631A-4038-CD24-1318D135B013}"/>
              </a:ext>
            </a:extLst>
          </p:cNvPr>
          <p:cNvSpPr>
            <a:spLocks noGrp="1"/>
          </p:cNvSpPr>
          <p:nvPr>
            <p:ph sz="half" idx="2"/>
          </p:nvPr>
        </p:nvSpPr>
        <p:spPr>
          <a:xfrm>
            <a:off x="351687" y="1995160"/>
            <a:ext cx="5502275" cy="42985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9B22261-E334-48E8-A5C2-10C4156C0D98}"/>
              </a:ext>
            </a:extLst>
          </p:cNvPr>
          <p:cNvSpPr>
            <a:spLocks noGrp="1"/>
          </p:cNvSpPr>
          <p:nvPr>
            <p:ph type="body" sz="quarter" idx="3"/>
          </p:nvPr>
        </p:nvSpPr>
        <p:spPr>
          <a:xfrm>
            <a:off x="6102750" y="1062682"/>
            <a:ext cx="5410200" cy="749842"/>
          </a:xfrm>
        </p:spPr>
        <p:txBody>
          <a:bodyPr anchor="b">
            <a:noAutofit/>
          </a:bodyPr>
          <a:lstStyle>
            <a:lvl1pPr marL="0" indent="0">
              <a:buNone/>
              <a:defRPr sz="2400" b="1" i="0">
                <a:solidFill>
                  <a:schemeClr val="bg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E52312-4529-7366-8A26-B3D48C92DCCC}"/>
              </a:ext>
            </a:extLst>
          </p:cNvPr>
          <p:cNvSpPr>
            <a:spLocks noGrp="1"/>
          </p:cNvSpPr>
          <p:nvPr>
            <p:ph sz="quarter" idx="4"/>
          </p:nvPr>
        </p:nvSpPr>
        <p:spPr>
          <a:xfrm>
            <a:off x="6102750" y="1995160"/>
            <a:ext cx="5410200" cy="4298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82D12A-DDF5-F9C7-183F-B0D4053783BA}"/>
              </a:ext>
            </a:extLst>
          </p:cNvPr>
          <p:cNvSpPr>
            <a:spLocks noGrp="1"/>
          </p:cNvSpPr>
          <p:nvPr>
            <p:ph type="dt" sz="half" idx="10"/>
          </p:nvPr>
        </p:nvSpPr>
        <p:spPr>
          <a:xfrm>
            <a:off x="352326" y="6638826"/>
            <a:ext cx="1047750" cy="219174"/>
          </a:xfrm>
        </p:spPr>
        <p:txBody>
          <a:bodyPr/>
          <a:lstStyle/>
          <a:p>
            <a:endParaRPr lang="en-US" dirty="0"/>
          </a:p>
        </p:txBody>
      </p:sp>
      <p:sp>
        <p:nvSpPr>
          <p:cNvPr id="9" name="Slide Number Placeholder 8">
            <a:extLst>
              <a:ext uri="{FF2B5EF4-FFF2-40B4-BE49-F238E27FC236}">
                <a16:creationId xmlns:a16="http://schemas.microsoft.com/office/drawing/2014/main" id="{531B7175-61AA-514B-24D4-5450A47E2C66}"/>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8" name="Title Placeholder 1">
            <a:extLst>
              <a:ext uri="{FF2B5EF4-FFF2-40B4-BE49-F238E27FC236}">
                <a16:creationId xmlns:a16="http://schemas.microsoft.com/office/drawing/2014/main" id="{78A3E416-B7DC-9289-0F71-02C0E72CE741}"/>
              </a:ext>
            </a:extLst>
          </p:cNvPr>
          <p:cNvSpPr>
            <a:spLocks noGrp="1"/>
          </p:cNvSpPr>
          <p:nvPr>
            <p:ph type="title"/>
          </p:nvPr>
        </p:nvSpPr>
        <p:spPr>
          <a:xfrm>
            <a:off x="353115" y="228600"/>
            <a:ext cx="10224545" cy="685800"/>
          </a:xfrm>
          <a:prstGeom prst="rect">
            <a:avLst/>
          </a:prstGeom>
        </p:spPr>
        <p:txBody>
          <a:bodyPr vert="horz" lIns="0" tIns="0" rIns="0" bIns="0" rtlCol="0" anchor="ctr">
            <a:noAutofit/>
          </a:bodyPr>
          <a:lstStyle/>
          <a:p>
            <a:r>
              <a:rPr lang="en-US" dirty="0"/>
              <a:t>Click to edit Master title style</a:t>
            </a:r>
          </a:p>
        </p:txBody>
      </p:sp>
      <p:sp>
        <p:nvSpPr>
          <p:cNvPr id="10" name="Footer Placeholder 4">
            <a:extLst>
              <a:ext uri="{FF2B5EF4-FFF2-40B4-BE49-F238E27FC236}">
                <a16:creationId xmlns:a16="http://schemas.microsoft.com/office/drawing/2014/main" id="{114EBA09-6E48-BCD7-2CF7-C98BA126DA94}"/>
              </a:ext>
            </a:extLst>
          </p:cNvPr>
          <p:cNvSpPr>
            <a:spLocks noGrp="1"/>
          </p:cNvSpPr>
          <p:nvPr>
            <p:ph type="ftr" sz="quarter" idx="13"/>
          </p:nvPr>
        </p:nvSpPr>
        <p:spPr>
          <a:xfrm>
            <a:off x="1600200" y="0"/>
            <a:ext cx="8991600" cy="219174"/>
          </a:xfrm>
          <a:prstGeom prst="rect">
            <a:avLst/>
          </a:prstGeom>
        </p:spPr>
        <p:txBody>
          <a:bodyPr vert="horz" lIns="0" tIns="0" rIns="0" bIns="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Tree>
    <p:extLst>
      <p:ext uri="{BB962C8B-B14F-4D97-AF65-F5344CB8AC3E}">
        <p14:creationId xmlns:p14="http://schemas.microsoft.com/office/powerpoint/2010/main" val="1930159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_75">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8DD55A-0C34-DF81-43F5-9E311C53B0FA}"/>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4" name="Title Placeholder 1">
            <a:extLst>
              <a:ext uri="{FF2B5EF4-FFF2-40B4-BE49-F238E27FC236}">
                <a16:creationId xmlns:a16="http://schemas.microsoft.com/office/drawing/2014/main" id="{DA478EFB-CB01-5D7C-25EB-8FE3C542E237}"/>
              </a:ext>
            </a:extLst>
          </p:cNvPr>
          <p:cNvSpPr>
            <a:spLocks noGrp="1"/>
          </p:cNvSpPr>
          <p:nvPr>
            <p:ph type="title"/>
          </p:nvPr>
        </p:nvSpPr>
        <p:spPr>
          <a:xfrm>
            <a:off x="353115" y="228600"/>
            <a:ext cx="10224545" cy="685800"/>
          </a:xfrm>
          <a:prstGeom prst="rect">
            <a:avLst/>
          </a:prstGeom>
        </p:spPr>
        <p:txBody>
          <a:bodyPr vert="horz" lIns="0" tIns="0" rIns="0" bIns="0" rtlCol="0" anchor="ctr">
            <a:noAutofit/>
          </a:bodyPr>
          <a:lstStyle/>
          <a:p>
            <a:r>
              <a:rPr lang="en-US" dirty="0"/>
              <a:t>Click to edit Master title style</a:t>
            </a:r>
          </a:p>
        </p:txBody>
      </p:sp>
      <p:sp>
        <p:nvSpPr>
          <p:cNvPr id="6" name="Date Placeholder 6">
            <a:extLst>
              <a:ext uri="{FF2B5EF4-FFF2-40B4-BE49-F238E27FC236}">
                <a16:creationId xmlns:a16="http://schemas.microsoft.com/office/drawing/2014/main" id="{B2AFD62A-76F2-FED8-00D7-9815E827E263}"/>
              </a:ext>
            </a:extLst>
          </p:cNvPr>
          <p:cNvSpPr>
            <a:spLocks noGrp="1"/>
          </p:cNvSpPr>
          <p:nvPr>
            <p:ph type="dt" sz="half" idx="10"/>
          </p:nvPr>
        </p:nvSpPr>
        <p:spPr>
          <a:xfrm>
            <a:off x="352326" y="6638826"/>
            <a:ext cx="1047750" cy="219174"/>
          </a:xfrm>
        </p:spPr>
        <p:txBody>
          <a:bodyPr/>
          <a:lstStyle/>
          <a:p>
            <a:endParaRPr lang="en-US" dirty="0"/>
          </a:p>
        </p:txBody>
      </p:sp>
      <p:sp>
        <p:nvSpPr>
          <p:cNvPr id="2" name="Footer Placeholder 4">
            <a:extLst>
              <a:ext uri="{FF2B5EF4-FFF2-40B4-BE49-F238E27FC236}">
                <a16:creationId xmlns:a16="http://schemas.microsoft.com/office/drawing/2014/main" id="{63B92976-9922-FD94-2559-9F89C4F182CC}"/>
              </a:ext>
            </a:extLst>
          </p:cNvPr>
          <p:cNvSpPr>
            <a:spLocks noGrp="1"/>
          </p:cNvSpPr>
          <p:nvPr>
            <p:ph type="ftr" sz="quarter" idx="3"/>
          </p:nvPr>
        </p:nvSpPr>
        <p:spPr>
          <a:xfrm>
            <a:off x="1600200" y="0"/>
            <a:ext cx="8991600" cy="219174"/>
          </a:xfrm>
          <a:prstGeom prst="rect">
            <a:avLst/>
          </a:prstGeom>
        </p:spPr>
        <p:txBody>
          <a:bodyPr vert="horz" lIns="0" tIns="0" rIns="0" bIns="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Tree>
    <p:extLst>
      <p:ext uri="{BB962C8B-B14F-4D97-AF65-F5344CB8AC3E}">
        <p14:creationId xmlns:p14="http://schemas.microsoft.com/office/powerpoint/2010/main" val="1894707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_75">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8DD55A-0C34-DF81-43F5-9E311C53B0FA}"/>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4" name="Date Placeholder 6">
            <a:extLst>
              <a:ext uri="{FF2B5EF4-FFF2-40B4-BE49-F238E27FC236}">
                <a16:creationId xmlns:a16="http://schemas.microsoft.com/office/drawing/2014/main" id="{DC167D27-96EB-70A9-C8AE-F79AD23D02F4}"/>
              </a:ext>
            </a:extLst>
          </p:cNvPr>
          <p:cNvSpPr>
            <a:spLocks noGrp="1"/>
          </p:cNvSpPr>
          <p:nvPr>
            <p:ph type="dt" sz="half" idx="10"/>
          </p:nvPr>
        </p:nvSpPr>
        <p:spPr>
          <a:xfrm>
            <a:off x="352326" y="6638826"/>
            <a:ext cx="1047750" cy="219174"/>
          </a:xfrm>
        </p:spPr>
        <p:txBody>
          <a:bodyPr/>
          <a:lstStyle/>
          <a:p>
            <a:endParaRPr lang="en-US" dirty="0"/>
          </a:p>
        </p:txBody>
      </p:sp>
      <p:sp>
        <p:nvSpPr>
          <p:cNvPr id="2" name="Footer Placeholder 4">
            <a:extLst>
              <a:ext uri="{FF2B5EF4-FFF2-40B4-BE49-F238E27FC236}">
                <a16:creationId xmlns:a16="http://schemas.microsoft.com/office/drawing/2014/main" id="{62675183-416E-2D9B-6F7B-454315E467F8}"/>
              </a:ext>
            </a:extLst>
          </p:cNvPr>
          <p:cNvSpPr>
            <a:spLocks noGrp="1"/>
          </p:cNvSpPr>
          <p:nvPr>
            <p:ph type="ftr" sz="quarter" idx="3"/>
          </p:nvPr>
        </p:nvSpPr>
        <p:spPr>
          <a:xfrm>
            <a:off x="1600200" y="0"/>
            <a:ext cx="8991600" cy="219174"/>
          </a:xfrm>
          <a:prstGeom prst="rect">
            <a:avLst/>
          </a:prstGeom>
        </p:spPr>
        <p:txBody>
          <a:bodyPr vert="horz" lIns="0" tIns="0" rIns="0" bIns="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Tree>
    <p:extLst>
      <p:ext uri="{BB962C8B-B14F-4D97-AF65-F5344CB8AC3E}">
        <p14:creationId xmlns:p14="http://schemas.microsoft.com/office/powerpoint/2010/main" val="269264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A25A95-582E-4BBB-DEB4-056147D55C2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298936" y="6483096"/>
            <a:ext cx="893064" cy="374904"/>
          </a:xfrm>
          <a:prstGeom prst="rect">
            <a:avLst/>
          </a:prstGeom>
        </p:spPr>
      </p:pic>
      <p:sp>
        <p:nvSpPr>
          <p:cNvPr id="2" name="Title 1"/>
          <p:cNvSpPr>
            <a:spLocks noGrp="1"/>
          </p:cNvSpPr>
          <p:nvPr>
            <p:ph type="ctrTitle" hasCustomPrompt="1"/>
          </p:nvPr>
        </p:nvSpPr>
        <p:spPr>
          <a:xfrm>
            <a:off x="4161692" y="2031023"/>
            <a:ext cx="3868616" cy="2795954"/>
          </a:xfrm>
        </p:spPr>
        <p:txBody>
          <a:bodyPr anchor="ctr">
            <a:normAutofit/>
          </a:bodyPr>
          <a:lstStyle>
            <a:lvl1pPr algn="ctr">
              <a:defRPr sz="4000">
                <a:solidFill>
                  <a:schemeClr val="bg1"/>
                </a:solidFill>
              </a:defRPr>
            </a:lvl1pPr>
          </a:lstStyle>
          <a:p>
            <a:r>
              <a:rPr lang="en-US" dirty="0"/>
              <a:t>Click to </a:t>
            </a:r>
            <a:br>
              <a:rPr lang="en-US" dirty="0"/>
            </a:br>
            <a:r>
              <a:rPr lang="en-US" dirty="0"/>
              <a:t>edit subtitle</a:t>
            </a:r>
          </a:p>
        </p:txBody>
      </p:sp>
      <p:sp>
        <p:nvSpPr>
          <p:cNvPr id="5" name="Slide Number Placeholder 5">
            <a:extLst>
              <a:ext uri="{FF2B5EF4-FFF2-40B4-BE49-F238E27FC236}">
                <a16:creationId xmlns:a16="http://schemas.microsoft.com/office/drawing/2014/main" id="{0C1BBB78-2337-77EE-6EC0-4C784C5E7159}"/>
              </a:ext>
            </a:extLst>
          </p:cNvPr>
          <p:cNvSpPr>
            <a:spLocks noGrp="1"/>
          </p:cNvSpPr>
          <p:nvPr>
            <p:ph type="sldNum" sz="quarter" idx="4"/>
          </p:nvPr>
        </p:nvSpPr>
        <p:spPr>
          <a:xfrm>
            <a:off x="11706126" y="6638826"/>
            <a:ext cx="485874" cy="219174"/>
          </a:xfrm>
          <a:prstGeom prst="rect">
            <a:avLst/>
          </a:prstGeom>
        </p:spPr>
        <p:txBody>
          <a:bodyPr vert="horz" lIns="91440" tIns="45720" rIns="91440" bIns="45720" rtlCol="0" anchor="ctr"/>
          <a:lstStyle>
            <a:lvl1pPr algn="ctr">
              <a:defRPr sz="1000" b="1" i="0">
                <a:solidFill>
                  <a:schemeClr val="tx2"/>
                </a:solidFill>
                <a:latin typeface="Exo 2 Semi Bold" pitchFamily="2" charset="77"/>
              </a:defRPr>
            </a:lvl1pPr>
          </a:lstStyle>
          <a:p>
            <a:fld id="{6FB6B91F-BB11-E946-B7F6-1372EDB8DEC1}" type="slidenum">
              <a:rPr lang="en-US" smtClean="0"/>
              <a:pPr/>
              <a:t>‹#›</a:t>
            </a:fld>
            <a:endParaRPr lang="en-US" dirty="0"/>
          </a:p>
        </p:txBody>
      </p:sp>
      <p:sp>
        <p:nvSpPr>
          <p:cNvPr id="3" name="Footer Placeholder 4">
            <a:extLst>
              <a:ext uri="{FF2B5EF4-FFF2-40B4-BE49-F238E27FC236}">
                <a16:creationId xmlns:a16="http://schemas.microsoft.com/office/drawing/2014/main" id="{5560EA2B-BE9C-1249-82D6-B7B0949FCFDE}"/>
              </a:ext>
            </a:extLst>
          </p:cNvPr>
          <p:cNvSpPr>
            <a:spLocks noGrp="1"/>
          </p:cNvSpPr>
          <p:nvPr>
            <p:ph type="ftr" sz="quarter" idx="3"/>
          </p:nvPr>
        </p:nvSpPr>
        <p:spPr>
          <a:xfrm>
            <a:off x="1600200" y="0"/>
            <a:ext cx="8991600" cy="219174"/>
          </a:xfrm>
          <a:prstGeom prst="rect">
            <a:avLst/>
          </a:prstGeom>
        </p:spPr>
        <p:txBody>
          <a:bodyPr vert="horz" lIns="0" tIns="0" rIns="0" bIns="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Tree>
    <p:extLst>
      <p:ext uri="{BB962C8B-B14F-4D97-AF65-F5344CB8AC3E}">
        <p14:creationId xmlns:p14="http://schemas.microsoft.com/office/powerpoint/2010/main" val="361810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Section Slide 2">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BF3184-A26C-EA67-AE1E-06A91543B69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298936" y="6483096"/>
            <a:ext cx="893064" cy="374904"/>
          </a:xfrm>
          <a:prstGeom prst="rect">
            <a:avLst/>
          </a:prstGeom>
        </p:spPr>
      </p:pic>
      <p:sp>
        <p:nvSpPr>
          <p:cNvPr id="2" name="Title 1"/>
          <p:cNvSpPr>
            <a:spLocks noGrp="1"/>
          </p:cNvSpPr>
          <p:nvPr>
            <p:ph type="ctrTitle" hasCustomPrompt="1"/>
          </p:nvPr>
        </p:nvSpPr>
        <p:spPr>
          <a:xfrm>
            <a:off x="1118038" y="5670022"/>
            <a:ext cx="10578662" cy="564931"/>
          </a:xfrm>
        </p:spPr>
        <p:txBody>
          <a:bodyPr anchor="b">
            <a:normAutofit/>
          </a:bodyPr>
          <a:lstStyle>
            <a:lvl1pPr algn="r">
              <a:defRPr sz="3600" i="1" baseline="0">
                <a:solidFill>
                  <a:schemeClr val="bg1"/>
                </a:solidFill>
              </a:defRPr>
            </a:lvl1pPr>
          </a:lstStyle>
          <a:p>
            <a:r>
              <a:rPr lang="en-US" dirty="0"/>
              <a:t>Click to edit subtitle</a:t>
            </a:r>
          </a:p>
        </p:txBody>
      </p:sp>
      <p:sp>
        <p:nvSpPr>
          <p:cNvPr id="10" name="Text Placeholder 9">
            <a:extLst>
              <a:ext uri="{FF2B5EF4-FFF2-40B4-BE49-F238E27FC236}">
                <a16:creationId xmlns:a16="http://schemas.microsoft.com/office/drawing/2014/main" id="{A6DBC59A-906A-BCE3-2661-0EA959C0EE2A}"/>
              </a:ext>
            </a:extLst>
          </p:cNvPr>
          <p:cNvSpPr>
            <a:spLocks noGrp="1"/>
          </p:cNvSpPr>
          <p:nvPr>
            <p:ph type="body" sz="quarter" idx="10" hasCustomPrompt="1"/>
          </p:nvPr>
        </p:nvSpPr>
        <p:spPr>
          <a:xfrm>
            <a:off x="1116106" y="1219200"/>
            <a:ext cx="4979894" cy="3715871"/>
          </a:xfrm>
        </p:spPr>
        <p:txBody>
          <a:bodyPr anchor="b">
            <a:normAutofit/>
          </a:bodyPr>
          <a:lstStyle>
            <a:lvl1pPr marL="0" indent="0">
              <a:buFontTx/>
              <a:buNone/>
              <a:defRPr sz="4800" cap="all" baseline="0">
                <a:solidFill>
                  <a:schemeClr val="bg1"/>
                </a:solidFill>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en-US" dirty="0"/>
              <a:t>Click to edit title</a:t>
            </a:r>
          </a:p>
        </p:txBody>
      </p:sp>
      <p:sp>
        <p:nvSpPr>
          <p:cNvPr id="3" name="Slide Number Placeholder 5">
            <a:extLst>
              <a:ext uri="{FF2B5EF4-FFF2-40B4-BE49-F238E27FC236}">
                <a16:creationId xmlns:a16="http://schemas.microsoft.com/office/drawing/2014/main" id="{52806DD4-DAA4-5ECD-B238-7E14C32951FE}"/>
              </a:ext>
            </a:extLst>
          </p:cNvPr>
          <p:cNvSpPr>
            <a:spLocks noGrp="1"/>
          </p:cNvSpPr>
          <p:nvPr>
            <p:ph type="sldNum" sz="quarter" idx="4"/>
          </p:nvPr>
        </p:nvSpPr>
        <p:spPr>
          <a:xfrm>
            <a:off x="11706126" y="6638826"/>
            <a:ext cx="485874" cy="219174"/>
          </a:xfrm>
          <a:prstGeom prst="rect">
            <a:avLst/>
          </a:prstGeom>
        </p:spPr>
        <p:txBody>
          <a:bodyPr vert="horz" lIns="91440" tIns="45720" rIns="91440" bIns="45720" rtlCol="0" anchor="ctr"/>
          <a:lstStyle>
            <a:lvl1pPr algn="ctr">
              <a:defRPr sz="1000" b="1" i="0">
                <a:solidFill>
                  <a:schemeClr val="tx2"/>
                </a:solidFill>
                <a:latin typeface="Exo 2 Semi Bold" pitchFamily="2" charset="77"/>
              </a:defRPr>
            </a:lvl1pPr>
          </a:lstStyle>
          <a:p>
            <a:fld id="{6FB6B91F-BB11-E946-B7F6-1372EDB8DEC1}" type="slidenum">
              <a:rPr lang="en-US" smtClean="0"/>
              <a:pPr/>
              <a:t>‹#›</a:t>
            </a:fld>
            <a:endParaRPr lang="en-US" dirty="0"/>
          </a:p>
        </p:txBody>
      </p:sp>
      <p:sp>
        <p:nvSpPr>
          <p:cNvPr id="6" name="Date Placeholder 5">
            <a:extLst>
              <a:ext uri="{FF2B5EF4-FFF2-40B4-BE49-F238E27FC236}">
                <a16:creationId xmlns:a16="http://schemas.microsoft.com/office/drawing/2014/main" id="{66BCF2B2-BC64-BCE0-C6AC-77600AD24FD1}"/>
              </a:ext>
            </a:extLst>
          </p:cNvPr>
          <p:cNvSpPr>
            <a:spLocks noGrp="1"/>
          </p:cNvSpPr>
          <p:nvPr>
            <p:ph type="dt" sz="half" idx="11"/>
          </p:nvPr>
        </p:nvSpPr>
        <p:spPr/>
        <p:txBody>
          <a:bodyPr/>
          <a:lstStyle>
            <a:lvl1pPr>
              <a:defRPr>
                <a:solidFill>
                  <a:schemeClr val="bg1"/>
                </a:solidFill>
              </a:defRPr>
            </a:lvl1pPr>
          </a:lstStyle>
          <a:p>
            <a:endParaRPr lang="en-US" dirty="0"/>
          </a:p>
        </p:txBody>
      </p:sp>
      <p:sp>
        <p:nvSpPr>
          <p:cNvPr id="7" name="Footer Placeholder 6">
            <a:extLst>
              <a:ext uri="{FF2B5EF4-FFF2-40B4-BE49-F238E27FC236}">
                <a16:creationId xmlns:a16="http://schemas.microsoft.com/office/drawing/2014/main" id="{77CB447C-150B-B496-9685-264CD2763D5D}"/>
              </a:ext>
            </a:extLst>
          </p:cNvPr>
          <p:cNvSpPr>
            <a:spLocks noGrp="1"/>
          </p:cNvSpPr>
          <p:nvPr>
            <p:ph type="ftr" sz="quarter" idx="12"/>
          </p:nvPr>
        </p:nvSpPr>
        <p:spPr>
          <a:xfrm>
            <a:off x="0" y="0"/>
            <a:ext cx="8390467" cy="219174"/>
          </a:xfrm>
        </p:spPr>
        <p:txBody>
          <a:bodyPr/>
          <a:lstStyle>
            <a:lvl1pPr>
              <a:defRPr>
                <a:solidFill>
                  <a:schemeClr val="bg1"/>
                </a:solidFill>
              </a:defRPr>
            </a:lvl1pPr>
          </a:lstStyle>
          <a:p>
            <a:r>
              <a:rPr lang="en-US"/>
              <a:t>CLICK TO EDIT CONTROL MARKING//CATEGORY</a:t>
            </a:r>
            <a:endParaRPr lang="en-US" dirty="0"/>
          </a:p>
        </p:txBody>
      </p:sp>
    </p:spTree>
    <p:extLst>
      <p:ext uri="{BB962C8B-B14F-4D97-AF65-F5344CB8AC3E}">
        <p14:creationId xmlns:p14="http://schemas.microsoft.com/office/powerpoint/2010/main" val="20334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176D2-8435-708B-9C12-A2DDE33F5A48}"/>
              </a:ext>
            </a:extLst>
          </p:cNvPr>
          <p:cNvSpPr>
            <a:spLocks noGrp="1"/>
          </p:cNvSpPr>
          <p:nvPr>
            <p:ph type="title"/>
          </p:nvPr>
        </p:nvSpPr>
        <p:spPr>
          <a:xfrm>
            <a:off x="352326" y="238026"/>
            <a:ext cx="10224545" cy="676374"/>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EC6E0C3-D357-9904-3F83-469364BF9F2C}"/>
              </a:ext>
            </a:extLst>
          </p:cNvPr>
          <p:cNvSpPr>
            <a:spLocks noGrp="1"/>
          </p:cNvSpPr>
          <p:nvPr>
            <p:ph type="dt" sz="half" idx="10"/>
          </p:nvPr>
        </p:nvSpPr>
        <p:spPr>
          <a:xfrm>
            <a:off x="352326" y="6638826"/>
            <a:ext cx="1047750" cy="219174"/>
          </a:xfrm>
        </p:spPr>
        <p:txBody>
          <a:bodyPr/>
          <a:lstStyle/>
          <a:p>
            <a:endParaRPr lang="en-US" dirty="0"/>
          </a:p>
        </p:txBody>
      </p:sp>
      <p:sp>
        <p:nvSpPr>
          <p:cNvPr id="6" name="Content Placeholder 2">
            <a:extLst>
              <a:ext uri="{FF2B5EF4-FFF2-40B4-BE49-F238E27FC236}">
                <a16:creationId xmlns:a16="http://schemas.microsoft.com/office/drawing/2014/main" id="{07DD9EA8-5FFB-C9B1-1267-6671E46FBB5B}"/>
              </a:ext>
            </a:extLst>
          </p:cNvPr>
          <p:cNvSpPr>
            <a:spLocks noGrp="1"/>
          </p:cNvSpPr>
          <p:nvPr>
            <p:ph idx="1"/>
          </p:nvPr>
        </p:nvSpPr>
        <p:spPr>
          <a:xfrm>
            <a:off x="352326" y="1225691"/>
            <a:ext cx="11239500" cy="50498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0FEDC9B2-DEFB-E449-1A1F-85E60AE319B5}"/>
              </a:ext>
            </a:extLst>
          </p:cNvPr>
          <p:cNvSpPr>
            <a:spLocks noGrp="1"/>
          </p:cNvSpPr>
          <p:nvPr>
            <p:ph type="sldNum" sz="quarter" idx="4"/>
          </p:nvPr>
        </p:nvSpPr>
        <p:spPr>
          <a:xfrm>
            <a:off x="11706126" y="6638826"/>
            <a:ext cx="485874" cy="219174"/>
          </a:xfrm>
          <a:prstGeom prst="rect">
            <a:avLst/>
          </a:prstGeom>
        </p:spPr>
        <p:txBody>
          <a:bodyPr vert="horz" lIns="91440" tIns="45720" rIns="91440" bIns="45720" rtlCol="0" anchor="ctr"/>
          <a:lstStyle>
            <a:lvl1pPr algn="ctr">
              <a:defRPr sz="1000" b="1" i="0">
                <a:solidFill>
                  <a:schemeClr val="tx2"/>
                </a:solidFill>
                <a:latin typeface="Exo 2 Semi Bold" pitchFamily="2" charset="77"/>
              </a:defRPr>
            </a:lvl1pPr>
          </a:lstStyle>
          <a:p>
            <a:fld id="{6FB6B91F-BB11-E946-B7F6-1372EDB8DEC1}" type="slidenum">
              <a:rPr lang="en-US" smtClean="0"/>
              <a:pPr/>
              <a:t>‹#›</a:t>
            </a:fld>
            <a:endParaRPr lang="en-US" dirty="0"/>
          </a:p>
        </p:txBody>
      </p:sp>
      <p:sp>
        <p:nvSpPr>
          <p:cNvPr id="5" name="Footer Placeholder 4">
            <a:extLst>
              <a:ext uri="{FF2B5EF4-FFF2-40B4-BE49-F238E27FC236}">
                <a16:creationId xmlns:a16="http://schemas.microsoft.com/office/drawing/2014/main" id="{F011983E-5F7D-4A6F-7455-559917154B65}"/>
              </a:ext>
            </a:extLst>
          </p:cNvPr>
          <p:cNvSpPr>
            <a:spLocks noGrp="1"/>
          </p:cNvSpPr>
          <p:nvPr>
            <p:ph type="ftr" sz="quarter" idx="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Tree>
    <p:extLst>
      <p:ext uri="{BB962C8B-B14F-4D97-AF65-F5344CB8AC3E}">
        <p14:creationId xmlns:p14="http://schemas.microsoft.com/office/powerpoint/2010/main" val="1097917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1A6A05-6A68-95A1-41EE-FDBA7FA90F3C}"/>
              </a:ext>
            </a:extLst>
          </p:cNvPr>
          <p:cNvSpPr/>
          <p:nvPr userDrawn="1"/>
        </p:nvSpPr>
        <p:spPr>
          <a:xfrm>
            <a:off x="0" y="914400"/>
            <a:ext cx="11696699" cy="766119"/>
          </a:xfrm>
          <a:prstGeom prst="rect">
            <a:avLst/>
          </a:prstGeom>
          <a:gradFill flip="none" rotWithShape="1">
            <a:gsLst>
              <a:gs pos="0">
                <a:schemeClr val="tx2">
                  <a:lumMod val="20000"/>
                  <a:lumOff val="80000"/>
                  <a:alpha val="0"/>
                </a:schemeClr>
              </a:gs>
              <a:gs pos="40000">
                <a:schemeClr val="tx2">
                  <a:lumMod val="20000"/>
                  <a:lumOff val="80000"/>
                  <a:alpha val="20000"/>
                </a:schemeClr>
              </a:gs>
              <a:gs pos="60000">
                <a:schemeClr val="accent1">
                  <a:alpha val="25000"/>
                </a:schemeClr>
              </a:gs>
              <a:gs pos="100000">
                <a:schemeClr val="accent1">
                  <a:alpha val="58414"/>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3" name="Content Placeholder 2">
            <a:extLst>
              <a:ext uri="{FF2B5EF4-FFF2-40B4-BE49-F238E27FC236}">
                <a16:creationId xmlns:a16="http://schemas.microsoft.com/office/drawing/2014/main" id="{01F21708-074B-CB27-329D-6020CFC9800E}"/>
              </a:ext>
            </a:extLst>
          </p:cNvPr>
          <p:cNvSpPr>
            <a:spLocks noGrp="1"/>
          </p:cNvSpPr>
          <p:nvPr>
            <p:ph idx="1"/>
          </p:nvPr>
        </p:nvSpPr>
        <p:spPr>
          <a:xfrm>
            <a:off x="1037968" y="2042984"/>
            <a:ext cx="10544432" cy="42435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E16EF4D-A4D6-628F-7773-C9A53396E25A}"/>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dirty="0"/>
          </a:p>
        </p:txBody>
      </p:sp>
      <p:sp>
        <p:nvSpPr>
          <p:cNvPr id="5" name="Title Placeholder 1">
            <a:extLst>
              <a:ext uri="{FF2B5EF4-FFF2-40B4-BE49-F238E27FC236}">
                <a16:creationId xmlns:a16="http://schemas.microsoft.com/office/drawing/2014/main" id="{B9BA94E1-F833-74C4-C220-979B5551CE35}"/>
              </a:ext>
            </a:extLst>
          </p:cNvPr>
          <p:cNvSpPr>
            <a:spLocks noGrp="1"/>
          </p:cNvSpPr>
          <p:nvPr>
            <p:ph type="title"/>
          </p:nvPr>
        </p:nvSpPr>
        <p:spPr>
          <a:xfrm>
            <a:off x="352326" y="238026"/>
            <a:ext cx="10224545" cy="676374"/>
          </a:xfrm>
          <a:prstGeom prst="rect">
            <a:avLst/>
          </a:prstGeom>
        </p:spPr>
        <p:txBody>
          <a:bodyPr vert="horz" lIns="0" tIns="0" rIns="0" bIns="0" rtlCol="0" anchor="ctr">
            <a:noAutofit/>
          </a:bodyPr>
          <a:lstStyle/>
          <a:p>
            <a:r>
              <a:rPr lang="en-US" dirty="0"/>
              <a:t>Click to edit Master title style</a:t>
            </a:r>
          </a:p>
        </p:txBody>
      </p:sp>
      <p:sp>
        <p:nvSpPr>
          <p:cNvPr id="2" name="Footer Placeholder 4">
            <a:extLst>
              <a:ext uri="{FF2B5EF4-FFF2-40B4-BE49-F238E27FC236}">
                <a16:creationId xmlns:a16="http://schemas.microsoft.com/office/drawing/2014/main" id="{57360BF7-31E7-2BD1-4BB4-C13DCDA30168}"/>
              </a:ext>
            </a:extLst>
          </p:cNvPr>
          <p:cNvSpPr>
            <a:spLocks noGrp="1"/>
          </p:cNvSpPr>
          <p:nvPr>
            <p:ph type="ftr" sz="quarter" idx="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
        <p:nvSpPr>
          <p:cNvPr id="8" name="Text Placeholder 7">
            <a:extLst>
              <a:ext uri="{FF2B5EF4-FFF2-40B4-BE49-F238E27FC236}">
                <a16:creationId xmlns:a16="http://schemas.microsoft.com/office/drawing/2014/main" id="{A64E1765-210E-6276-4BFF-2D655F43CC3C}"/>
              </a:ext>
            </a:extLst>
          </p:cNvPr>
          <p:cNvSpPr>
            <a:spLocks noGrp="1"/>
          </p:cNvSpPr>
          <p:nvPr>
            <p:ph type="body" sz="quarter" idx="13" hasCustomPrompt="1"/>
          </p:nvPr>
        </p:nvSpPr>
        <p:spPr>
          <a:xfrm>
            <a:off x="1037968" y="1054571"/>
            <a:ext cx="9529477" cy="485775"/>
          </a:xfrm>
        </p:spPr>
        <p:txBody>
          <a:bodyPr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subtitle</a:t>
            </a:r>
          </a:p>
        </p:txBody>
      </p:sp>
      <p:sp>
        <p:nvSpPr>
          <p:cNvPr id="10" name="Triangle 9">
            <a:extLst>
              <a:ext uri="{FF2B5EF4-FFF2-40B4-BE49-F238E27FC236}">
                <a16:creationId xmlns:a16="http://schemas.microsoft.com/office/drawing/2014/main" id="{E2DB5861-DC1F-274C-DB37-975429602C12}"/>
              </a:ext>
            </a:extLst>
          </p:cNvPr>
          <p:cNvSpPr/>
          <p:nvPr userDrawn="1"/>
        </p:nvSpPr>
        <p:spPr>
          <a:xfrm rot="5400000">
            <a:off x="516549" y="1150458"/>
            <a:ext cx="529826" cy="294000"/>
          </a:xfrm>
          <a:prstGeom prst="triangle">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D9E6835A-8A89-91B3-CA12-BE90FD1FEF40}"/>
              </a:ext>
            </a:extLst>
          </p:cNvPr>
          <p:cNvSpPr/>
          <p:nvPr userDrawn="1"/>
        </p:nvSpPr>
        <p:spPr>
          <a:xfrm rot="5400000">
            <a:off x="204109" y="1150458"/>
            <a:ext cx="529826" cy="294000"/>
          </a:xfrm>
          <a:prstGeom prst="triangle">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2FC92465-7D33-6807-71D6-C420B847E784}"/>
              </a:ext>
            </a:extLst>
          </p:cNvPr>
          <p:cNvSpPr/>
          <p:nvPr userDrawn="1"/>
        </p:nvSpPr>
        <p:spPr>
          <a:xfrm rot="5400000">
            <a:off x="-117913" y="1150458"/>
            <a:ext cx="529826" cy="294000"/>
          </a:xfrm>
          <a:prstGeom prst="triangl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2">
            <a:extLst>
              <a:ext uri="{FF2B5EF4-FFF2-40B4-BE49-F238E27FC236}">
                <a16:creationId xmlns:a16="http://schemas.microsoft.com/office/drawing/2014/main" id="{AE2A5084-C44C-EA39-3933-08EF7A31F02B}"/>
              </a:ext>
            </a:extLst>
          </p:cNvPr>
          <p:cNvSpPr>
            <a:spLocks noGrp="1"/>
          </p:cNvSpPr>
          <p:nvPr>
            <p:ph type="dt" sz="half" idx="10"/>
          </p:nvPr>
        </p:nvSpPr>
        <p:spPr>
          <a:xfrm>
            <a:off x="352326" y="6638826"/>
            <a:ext cx="1047750" cy="219174"/>
          </a:xfrm>
        </p:spPr>
        <p:txBody>
          <a:bodyPr/>
          <a:lstStyle/>
          <a:p>
            <a:endParaRPr lang="en-US" dirty="0"/>
          </a:p>
        </p:txBody>
      </p:sp>
    </p:spTree>
    <p:extLst>
      <p:ext uri="{BB962C8B-B14F-4D97-AF65-F5344CB8AC3E}">
        <p14:creationId xmlns:p14="http://schemas.microsoft.com/office/powerpoint/2010/main" val="2321446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311F5-00A8-177A-AD8C-C74DC54BD29A}"/>
              </a:ext>
            </a:extLst>
          </p:cNvPr>
          <p:cNvSpPr>
            <a:spLocks noGrp="1"/>
          </p:cNvSpPr>
          <p:nvPr>
            <p:ph sz="half" idx="1"/>
          </p:nvPr>
        </p:nvSpPr>
        <p:spPr>
          <a:xfrm>
            <a:off x="353113" y="1228626"/>
            <a:ext cx="5582133" cy="5067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05ABF7C-5569-F775-5910-F82732B6A132}"/>
              </a:ext>
            </a:extLst>
          </p:cNvPr>
          <p:cNvSpPr>
            <a:spLocks noGrp="1"/>
          </p:cNvSpPr>
          <p:nvPr>
            <p:ph sz="half" idx="2"/>
          </p:nvPr>
        </p:nvSpPr>
        <p:spPr>
          <a:xfrm>
            <a:off x="6247764" y="1228626"/>
            <a:ext cx="5434796"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6392EEC-0AE6-91A4-3002-A2E772C157DE}"/>
              </a:ext>
            </a:extLst>
          </p:cNvPr>
          <p:cNvSpPr>
            <a:spLocks noGrp="1"/>
          </p:cNvSpPr>
          <p:nvPr>
            <p:ph type="dt" sz="half" idx="10"/>
          </p:nvPr>
        </p:nvSpPr>
        <p:spPr>
          <a:xfrm>
            <a:off x="352326" y="6638826"/>
            <a:ext cx="1047750" cy="219174"/>
          </a:xfrm>
        </p:spPr>
        <p:txBody>
          <a:bodyPr/>
          <a:lstStyle/>
          <a:p>
            <a:endParaRPr lang="en-US" dirty="0"/>
          </a:p>
        </p:txBody>
      </p:sp>
      <p:sp>
        <p:nvSpPr>
          <p:cNvPr id="7" name="Slide Number Placeholder 6">
            <a:extLst>
              <a:ext uri="{FF2B5EF4-FFF2-40B4-BE49-F238E27FC236}">
                <a16:creationId xmlns:a16="http://schemas.microsoft.com/office/drawing/2014/main" id="{A466B168-7BCE-5553-8F95-2FA0CB174124}"/>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6" name="Footer Placeholder 4">
            <a:extLst>
              <a:ext uri="{FF2B5EF4-FFF2-40B4-BE49-F238E27FC236}">
                <a16:creationId xmlns:a16="http://schemas.microsoft.com/office/drawing/2014/main" id="{8DBDE7BE-0766-0034-7D0C-E8361882A2A3}"/>
              </a:ext>
            </a:extLst>
          </p:cNvPr>
          <p:cNvSpPr>
            <a:spLocks noGrp="1"/>
          </p:cNvSpPr>
          <p:nvPr>
            <p:ph type="ftr" sz="quarter" idx="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
        <p:nvSpPr>
          <p:cNvPr id="9" name="Title Placeholder 1">
            <a:extLst>
              <a:ext uri="{FF2B5EF4-FFF2-40B4-BE49-F238E27FC236}">
                <a16:creationId xmlns:a16="http://schemas.microsoft.com/office/drawing/2014/main" id="{5B33AD1C-7933-2EF8-CAB0-A2F20CFCC907}"/>
              </a:ext>
            </a:extLst>
          </p:cNvPr>
          <p:cNvSpPr>
            <a:spLocks noGrp="1"/>
          </p:cNvSpPr>
          <p:nvPr>
            <p:ph type="title"/>
          </p:nvPr>
        </p:nvSpPr>
        <p:spPr>
          <a:xfrm>
            <a:off x="352326" y="238026"/>
            <a:ext cx="10224545" cy="676374"/>
          </a:xfrm>
          <a:prstGeom prst="rect">
            <a:avLst/>
          </a:prstGeom>
        </p:spPr>
        <p:txBody>
          <a:bodyPr vert="horz" lIns="0" tIns="0" rIns="0" bIns="0" rtlCol="0" anchor="ctr">
            <a:noAutofit/>
          </a:bodyPr>
          <a:lstStyle/>
          <a:p>
            <a:r>
              <a:rPr lang="en-US" dirty="0"/>
              <a:t>Click to edit Master title style</a:t>
            </a:r>
          </a:p>
        </p:txBody>
      </p:sp>
    </p:spTree>
    <p:extLst>
      <p:ext uri="{BB962C8B-B14F-4D97-AF65-F5344CB8AC3E}">
        <p14:creationId xmlns:p14="http://schemas.microsoft.com/office/powerpoint/2010/main" val="4072567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5598EE-734B-7927-A9F9-59E746C06745}"/>
              </a:ext>
            </a:extLst>
          </p:cNvPr>
          <p:cNvSpPr>
            <a:spLocks noGrp="1"/>
          </p:cNvSpPr>
          <p:nvPr>
            <p:ph type="body" idx="1"/>
          </p:nvPr>
        </p:nvSpPr>
        <p:spPr>
          <a:xfrm>
            <a:off x="356400" y="1062682"/>
            <a:ext cx="5502275" cy="749842"/>
          </a:xfrm>
        </p:spPr>
        <p:txBody>
          <a:bodyPr anchor="b">
            <a:noAutofit/>
          </a:bodyPr>
          <a:lstStyle>
            <a:lvl1pPr marL="0" indent="0">
              <a:buNone/>
              <a:defRPr sz="24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DCA79ED-631A-4038-CD24-1318D135B013}"/>
              </a:ext>
            </a:extLst>
          </p:cNvPr>
          <p:cNvSpPr>
            <a:spLocks noGrp="1"/>
          </p:cNvSpPr>
          <p:nvPr>
            <p:ph sz="half" idx="2"/>
          </p:nvPr>
        </p:nvSpPr>
        <p:spPr>
          <a:xfrm>
            <a:off x="351687" y="1995160"/>
            <a:ext cx="5502275" cy="42985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9B22261-E334-48E8-A5C2-10C4156C0D98}"/>
              </a:ext>
            </a:extLst>
          </p:cNvPr>
          <p:cNvSpPr>
            <a:spLocks noGrp="1"/>
          </p:cNvSpPr>
          <p:nvPr>
            <p:ph type="body" sz="quarter" idx="3"/>
          </p:nvPr>
        </p:nvSpPr>
        <p:spPr>
          <a:xfrm>
            <a:off x="6102750" y="1062682"/>
            <a:ext cx="5410200" cy="749842"/>
          </a:xfrm>
        </p:spPr>
        <p:txBody>
          <a:bodyPr anchor="b">
            <a:noAutofit/>
          </a:bodyPr>
          <a:lstStyle>
            <a:lvl1pPr marL="0" indent="0">
              <a:buNone/>
              <a:defRPr sz="24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E52312-4529-7366-8A26-B3D48C92DCCC}"/>
              </a:ext>
            </a:extLst>
          </p:cNvPr>
          <p:cNvSpPr>
            <a:spLocks noGrp="1"/>
          </p:cNvSpPr>
          <p:nvPr>
            <p:ph sz="quarter" idx="4"/>
          </p:nvPr>
        </p:nvSpPr>
        <p:spPr>
          <a:xfrm>
            <a:off x="6102750" y="1995160"/>
            <a:ext cx="5410200" cy="4298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82D12A-DDF5-F9C7-183F-B0D4053783BA}"/>
              </a:ext>
            </a:extLst>
          </p:cNvPr>
          <p:cNvSpPr>
            <a:spLocks noGrp="1"/>
          </p:cNvSpPr>
          <p:nvPr>
            <p:ph type="dt" sz="half" idx="10"/>
          </p:nvPr>
        </p:nvSpPr>
        <p:spPr>
          <a:xfrm>
            <a:off x="352326" y="6638826"/>
            <a:ext cx="1047750" cy="219174"/>
          </a:xfrm>
        </p:spPr>
        <p:txBody>
          <a:bodyPr/>
          <a:lstStyle/>
          <a:p>
            <a:endParaRPr lang="en-US" dirty="0"/>
          </a:p>
        </p:txBody>
      </p:sp>
      <p:sp>
        <p:nvSpPr>
          <p:cNvPr id="9" name="Slide Number Placeholder 8">
            <a:extLst>
              <a:ext uri="{FF2B5EF4-FFF2-40B4-BE49-F238E27FC236}">
                <a16:creationId xmlns:a16="http://schemas.microsoft.com/office/drawing/2014/main" id="{531B7175-61AA-514B-24D4-5450A47E2C66}"/>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11" name="Footer Placeholder 4">
            <a:extLst>
              <a:ext uri="{FF2B5EF4-FFF2-40B4-BE49-F238E27FC236}">
                <a16:creationId xmlns:a16="http://schemas.microsoft.com/office/drawing/2014/main" id="{F76D97C8-0436-F62D-BFA5-717EFFE33A42}"/>
              </a:ext>
            </a:extLst>
          </p:cNvPr>
          <p:cNvSpPr>
            <a:spLocks noGrp="1"/>
          </p:cNvSpPr>
          <p:nvPr>
            <p:ph type="ftr" sz="quarter" idx="1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
        <p:nvSpPr>
          <p:cNvPr id="12" name="Title Placeholder 1">
            <a:extLst>
              <a:ext uri="{FF2B5EF4-FFF2-40B4-BE49-F238E27FC236}">
                <a16:creationId xmlns:a16="http://schemas.microsoft.com/office/drawing/2014/main" id="{0AE0F15A-FB55-0A2A-8637-346EC2BA52BF}"/>
              </a:ext>
            </a:extLst>
          </p:cNvPr>
          <p:cNvSpPr>
            <a:spLocks noGrp="1"/>
          </p:cNvSpPr>
          <p:nvPr>
            <p:ph type="title"/>
          </p:nvPr>
        </p:nvSpPr>
        <p:spPr>
          <a:xfrm>
            <a:off x="352326" y="238026"/>
            <a:ext cx="10224545" cy="676374"/>
          </a:xfrm>
          <a:prstGeom prst="rect">
            <a:avLst/>
          </a:prstGeom>
        </p:spPr>
        <p:txBody>
          <a:bodyPr vert="horz" lIns="0" tIns="0" rIns="0" bIns="0" rtlCol="0" anchor="ctr">
            <a:noAutofit/>
          </a:bodyPr>
          <a:lstStyle/>
          <a:p>
            <a:r>
              <a:rPr lang="en-US" dirty="0"/>
              <a:t>Click to edit Master title style</a:t>
            </a:r>
          </a:p>
        </p:txBody>
      </p:sp>
    </p:spTree>
    <p:extLst>
      <p:ext uri="{BB962C8B-B14F-4D97-AF65-F5344CB8AC3E}">
        <p14:creationId xmlns:p14="http://schemas.microsoft.com/office/powerpoint/2010/main" val="61166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8DD55A-0C34-DF81-43F5-9E311C53B0FA}"/>
              </a:ext>
            </a:extLst>
          </p:cNvPr>
          <p:cNvSpPr>
            <a:spLocks noGrp="1"/>
          </p:cNvSpPr>
          <p:nvPr>
            <p:ph type="sldNum" sz="quarter" idx="12"/>
          </p:nvPr>
        </p:nvSpPr>
        <p:spPr>
          <a:xfrm>
            <a:off x="11706126" y="6638826"/>
            <a:ext cx="485874" cy="219174"/>
          </a:xfrm>
          <a:prstGeom prst="rect">
            <a:avLst/>
          </a:prstGeom>
        </p:spPr>
        <p:txBody>
          <a:bodyPr/>
          <a:lstStyle/>
          <a:p>
            <a:fld id="{6FB6B91F-BB11-E946-B7F6-1372EDB8DEC1}" type="slidenum">
              <a:rPr lang="en-US" smtClean="0"/>
              <a:t>‹#›</a:t>
            </a:fld>
            <a:endParaRPr lang="en-US"/>
          </a:p>
        </p:txBody>
      </p:sp>
      <p:sp>
        <p:nvSpPr>
          <p:cNvPr id="6" name="Date Placeholder 6">
            <a:extLst>
              <a:ext uri="{FF2B5EF4-FFF2-40B4-BE49-F238E27FC236}">
                <a16:creationId xmlns:a16="http://schemas.microsoft.com/office/drawing/2014/main" id="{B2AFD62A-76F2-FED8-00D7-9815E827E263}"/>
              </a:ext>
            </a:extLst>
          </p:cNvPr>
          <p:cNvSpPr>
            <a:spLocks noGrp="1"/>
          </p:cNvSpPr>
          <p:nvPr>
            <p:ph type="dt" sz="half" idx="10"/>
          </p:nvPr>
        </p:nvSpPr>
        <p:spPr>
          <a:xfrm>
            <a:off x="352326" y="6638826"/>
            <a:ext cx="1047750" cy="219174"/>
          </a:xfrm>
        </p:spPr>
        <p:txBody>
          <a:bodyPr/>
          <a:lstStyle/>
          <a:p>
            <a:endParaRPr lang="en-US" dirty="0"/>
          </a:p>
        </p:txBody>
      </p:sp>
      <p:sp>
        <p:nvSpPr>
          <p:cNvPr id="2" name="Footer Placeholder 4">
            <a:extLst>
              <a:ext uri="{FF2B5EF4-FFF2-40B4-BE49-F238E27FC236}">
                <a16:creationId xmlns:a16="http://schemas.microsoft.com/office/drawing/2014/main" id="{095CF84F-EC16-562C-2BAD-72F51D22DAB1}"/>
              </a:ext>
            </a:extLst>
          </p:cNvPr>
          <p:cNvSpPr>
            <a:spLocks noGrp="1"/>
          </p:cNvSpPr>
          <p:nvPr>
            <p:ph type="ftr" sz="quarter" idx="3"/>
          </p:nvPr>
        </p:nvSpPr>
        <p:spPr>
          <a:xfrm>
            <a:off x="1600200" y="0"/>
            <a:ext cx="8991600" cy="228600"/>
          </a:xfrm>
          <a:prstGeom prst="rect">
            <a:avLst/>
          </a:prstGeom>
        </p:spPr>
        <p:txBody>
          <a:bodyPr vert="horz" lIns="0" tIns="0" rIns="0" bIns="0" rtlCol="0" anchor="ctr"/>
          <a:lstStyle>
            <a:lvl1pPr algn="ctr">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sp>
        <p:nvSpPr>
          <p:cNvPr id="3" name="Title Placeholder 1">
            <a:extLst>
              <a:ext uri="{FF2B5EF4-FFF2-40B4-BE49-F238E27FC236}">
                <a16:creationId xmlns:a16="http://schemas.microsoft.com/office/drawing/2014/main" id="{D4A350AF-779F-D130-3E44-E37B55D94EC8}"/>
              </a:ext>
            </a:extLst>
          </p:cNvPr>
          <p:cNvSpPr>
            <a:spLocks noGrp="1"/>
          </p:cNvSpPr>
          <p:nvPr>
            <p:ph type="title"/>
          </p:nvPr>
        </p:nvSpPr>
        <p:spPr>
          <a:xfrm>
            <a:off x="352326" y="238026"/>
            <a:ext cx="10224545" cy="676374"/>
          </a:xfrm>
          <a:prstGeom prst="rect">
            <a:avLst/>
          </a:prstGeom>
        </p:spPr>
        <p:txBody>
          <a:bodyPr vert="horz" lIns="0" tIns="0" rIns="0" bIns="0" rtlCol="0" anchor="ctr">
            <a:noAutofit/>
          </a:bodyPr>
          <a:lstStyle/>
          <a:p>
            <a:r>
              <a:rPr lang="en-US" dirty="0"/>
              <a:t>Click to edit Master title style</a:t>
            </a:r>
          </a:p>
        </p:txBody>
      </p:sp>
    </p:spTree>
    <p:extLst>
      <p:ext uri="{BB962C8B-B14F-4D97-AF65-F5344CB8AC3E}">
        <p14:creationId xmlns:p14="http://schemas.microsoft.com/office/powerpoint/2010/main" val="4078790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0.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3BEAAE65-DB30-3E9B-C7B2-88F7ACE23F4A}"/>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1298936" y="6483096"/>
            <a:ext cx="893064" cy="374904"/>
          </a:xfrm>
          <a:prstGeom prst="rect">
            <a:avLst/>
          </a:prstGeom>
        </p:spPr>
      </p:pic>
      <p:sp>
        <p:nvSpPr>
          <p:cNvPr id="2" name="Title Placeholder 1">
            <a:extLst>
              <a:ext uri="{FF2B5EF4-FFF2-40B4-BE49-F238E27FC236}">
                <a16:creationId xmlns:a16="http://schemas.microsoft.com/office/drawing/2014/main" id="{AAC8B33F-B679-0A95-7EA1-D24ED89820CE}"/>
              </a:ext>
            </a:extLst>
          </p:cNvPr>
          <p:cNvSpPr>
            <a:spLocks noGrp="1"/>
          </p:cNvSpPr>
          <p:nvPr>
            <p:ph type="title"/>
          </p:nvPr>
        </p:nvSpPr>
        <p:spPr>
          <a:xfrm>
            <a:off x="352326" y="228194"/>
            <a:ext cx="10224545" cy="676374"/>
          </a:xfrm>
          <a:prstGeom prst="rect">
            <a:avLst/>
          </a:prstGeom>
        </p:spPr>
        <p:txBody>
          <a:bodyPr vert="horz" lIns="0" tIns="0" rIns="0" bIns="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13EF4DAD-B0D7-7273-0B9E-980C44A17CDD}"/>
              </a:ext>
            </a:extLst>
          </p:cNvPr>
          <p:cNvSpPr>
            <a:spLocks noGrp="1"/>
          </p:cNvSpPr>
          <p:nvPr>
            <p:ph type="body" idx="1"/>
          </p:nvPr>
        </p:nvSpPr>
        <p:spPr>
          <a:xfrm>
            <a:off x="352326" y="1227262"/>
            <a:ext cx="11239500" cy="50592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ADA91-6050-8AEB-75E0-102C5DDBC41C}"/>
              </a:ext>
            </a:extLst>
          </p:cNvPr>
          <p:cNvSpPr>
            <a:spLocks noGrp="1"/>
          </p:cNvSpPr>
          <p:nvPr>
            <p:ph type="dt" sz="half" idx="2"/>
          </p:nvPr>
        </p:nvSpPr>
        <p:spPr>
          <a:xfrm>
            <a:off x="352326" y="6634113"/>
            <a:ext cx="1047750" cy="219174"/>
          </a:xfrm>
          <a:prstGeom prst="rect">
            <a:avLst/>
          </a:prstGeom>
        </p:spPr>
        <p:txBody>
          <a:bodyPr vert="horz" lIns="0" tIns="0" rIns="0" bIns="0" rtlCol="0" anchor="ctr"/>
          <a:lstStyle>
            <a:lvl1pPr algn="l">
              <a:defRPr sz="1000" b="1" i="0">
                <a:solidFill>
                  <a:schemeClr val="tx2"/>
                </a:solidFill>
                <a:latin typeface="Exo 2 Semi Bold" pitchFamily="2" charset="77"/>
                <a:ea typeface="Open Sans" panose="020B0606030504020204" pitchFamily="34" charset="0"/>
                <a:cs typeface="Open Sans" panose="020B0606030504020204" pitchFamily="34" charset="0"/>
              </a:defRPr>
            </a:lvl1pPr>
          </a:lstStyle>
          <a:p>
            <a:endParaRPr lang="en-US" dirty="0"/>
          </a:p>
        </p:txBody>
      </p:sp>
      <p:sp>
        <p:nvSpPr>
          <p:cNvPr id="5" name="Footer Placeholder 4">
            <a:extLst>
              <a:ext uri="{FF2B5EF4-FFF2-40B4-BE49-F238E27FC236}">
                <a16:creationId xmlns:a16="http://schemas.microsoft.com/office/drawing/2014/main" id="{FD72EF1B-4646-6E00-A89E-1C0F88866C41}"/>
              </a:ext>
            </a:extLst>
          </p:cNvPr>
          <p:cNvSpPr>
            <a:spLocks noGrp="1"/>
          </p:cNvSpPr>
          <p:nvPr>
            <p:ph type="ftr" sz="quarter" idx="3"/>
          </p:nvPr>
        </p:nvSpPr>
        <p:spPr>
          <a:xfrm>
            <a:off x="1600200" y="0"/>
            <a:ext cx="8991600" cy="219174"/>
          </a:xfrm>
          <a:prstGeom prst="rect">
            <a:avLst/>
          </a:prstGeom>
        </p:spPr>
        <p:txBody>
          <a:bodyPr vert="horz" lIns="0" tIns="0" rIns="0" bIns="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a:t>CLICK TO EDIT CONTROL MARKING//CATEGORY</a:t>
            </a:r>
            <a:endParaRPr lang="en-US" dirty="0"/>
          </a:p>
        </p:txBody>
      </p:sp>
      <p:pic>
        <p:nvPicPr>
          <p:cNvPr id="52" name="Picture 51">
            <a:extLst>
              <a:ext uri="{FF2B5EF4-FFF2-40B4-BE49-F238E27FC236}">
                <a16:creationId xmlns:a16="http://schemas.microsoft.com/office/drawing/2014/main" id="{595B480F-57BC-AAE4-E8B1-8E74194E0AF7}"/>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1146536" y="0"/>
            <a:ext cx="1045464" cy="1941576"/>
          </a:xfrm>
          <a:prstGeom prst="rect">
            <a:avLst/>
          </a:prstGeom>
        </p:spPr>
      </p:pic>
      <p:sp>
        <p:nvSpPr>
          <p:cNvPr id="7" name="Slide Number Placeholder 5">
            <a:extLst>
              <a:ext uri="{FF2B5EF4-FFF2-40B4-BE49-F238E27FC236}">
                <a16:creationId xmlns:a16="http://schemas.microsoft.com/office/drawing/2014/main" id="{AECF45F2-A7DC-3969-B1B1-7C78B77CE94D}"/>
              </a:ext>
            </a:extLst>
          </p:cNvPr>
          <p:cNvSpPr>
            <a:spLocks noGrp="1"/>
          </p:cNvSpPr>
          <p:nvPr>
            <p:ph type="sldNum" sz="quarter" idx="4"/>
          </p:nvPr>
        </p:nvSpPr>
        <p:spPr>
          <a:xfrm>
            <a:off x="11706126" y="6638826"/>
            <a:ext cx="485874" cy="219174"/>
          </a:xfrm>
          <a:prstGeom prst="rect">
            <a:avLst/>
          </a:prstGeom>
        </p:spPr>
        <p:txBody>
          <a:bodyPr vert="horz" lIns="91440" tIns="45720" rIns="91440" bIns="45720" rtlCol="0" anchor="ctr"/>
          <a:lstStyle>
            <a:lvl1pPr algn="ctr">
              <a:defRPr sz="1000" b="1" i="0">
                <a:solidFill>
                  <a:schemeClr val="tx2"/>
                </a:solidFill>
                <a:latin typeface="Exo 2 Semi Bold" pitchFamily="2" charset="77"/>
              </a:defRPr>
            </a:lvl1pPr>
          </a:lstStyle>
          <a:p>
            <a:fld id="{6FB6B91F-BB11-E946-B7F6-1372EDB8DEC1}" type="slidenum">
              <a:rPr lang="en-US" smtClean="0"/>
              <a:pPr/>
              <a:t>‹#›</a:t>
            </a:fld>
            <a:endParaRPr lang="en-US" dirty="0"/>
          </a:p>
        </p:txBody>
      </p:sp>
    </p:spTree>
    <p:extLst>
      <p:ext uri="{BB962C8B-B14F-4D97-AF65-F5344CB8AC3E}">
        <p14:creationId xmlns:p14="http://schemas.microsoft.com/office/powerpoint/2010/main" val="2950539206"/>
      </p:ext>
    </p:extLst>
  </p:cSld>
  <p:clrMap bg1="lt1" tx1="dk1" bg2="lt2" tx2="dk2" accent1="accent1" accent2="accent2" accent3="accent3" accent4="accent4" accent5="accent5" accent6="accent6" hlink="hlink" folHlink="folHlink"/>
  <p:sldLayoutIdLst>
    <p:sldLayoutId id="2147483700" r:id="rId1"/>
    <p:sldLayoutId id="2147483711" r:id="rId2"/>
    <p:sldLayoutId id="2147483710" r:id="rId3"/>
    <p:sldLayoutId id="2147483704" r:id="rId4"/>
    <p:sldLayoutId id="2147483715" r:id="rId5"/>
    <p:sldLayoutId id="2147483714" r:id="rId6"/>
    <p:sldLayoutId id="2147483706" r:id="rId7"/>
    <p:sldLayoutId id="2147483707" r:id="rId8"/>
    <p:sldLayoutId id="2147483708" r:id="rId9"/>
    <p:sldLayoutId id="2147483709" r:id="rId10"/>
    <p:sldLayoutId id="2147483727" r:id="rId11"/>
    <p:sldLayoutId id="2147483728" r:id="rId12"/>
    <p:sldLayoutId id="2147483729" r:id="rId13"/>
  </p:sldLayoutIdLst>
  <p:hf hdr="0" ftr="0" dt="0"/>
  <p:txStyles>
    <p:titleStyle>
      <a:lvl1pPr algn="l" defTabSz="914400" rtl="0" eaLnBrk="1" latinLnBrk="0" hangingPunct="1">
        <a:lnSpc>
          <a:spcPct val="90000"/>
        </a:lnSpc>
        <a:spcBef>
          <a:spcPct val="0"/>
        </a:spcBef>
        <a:buNone/>
        <a:defRPr sz="2800" kern="1200" cap="all" baseline="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chemeClr val="accent1"/>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chemeClr val="accent1"/>
        </a:buClr>
        <a:buFont typeface="Apple Symbols" panose="02000000000000000000" pitchFamily="2" charset="-79"/>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chemeClr val="accent1"/>
        </a:buClr>
        <a:buFont typeface="Courier New" panose="02070309020205020404" pitchFamily="49" charset="0"/>
        <a:buChar char="o"/>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4176">
          <p15:clr>
            <a:srgbClr val="F26B43"/>
          </p15:clr>
        </p15:guide>
        <p15:guide id="13" pos="216">
          <p15:clr>
            <a:srgbClr val="F26B43"/>
          </p15:clr>
        </p15:guide>
        <p15:guide id="14" orient="horz" pos="576">
          <p15:clr>
            <a:srgbClr val="F26B43"/>
          </p15:clr>
        </p15:guide>
        <p15:guide id="15" orient="horz" pos="144">
          <p15:clr>
            <a:srgbClr val="F26B43"/>
          </p15:clr>
        </p15:guide>
        <p15:guide id="16" pos="7368">
          <p15:clr>
            <a:srgbClr val="F26B43"/>
          </p15:clr>
        </p15:guide>
        <p15:guide id="17" orient="horz" pos="768">
          <p15:clr>
            <a:srgbClr val="F26B43"/>
          </p15:clr>
        </p15:guide>
        <p15:guide id="18" orient="horz" pos="3960">
          <p15:clr>
            <a:srgbClr val="F26B43"/>
          </p15:clr>
        </p15:guide>
        <p15:guide id="21" orient="horz" pos="2160">
          <p15:clr>
            <a:srgbClr val="F26B43"/>
          </p15:clr>
        </p15:guide>
        <p15:guide id="2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Trapezoid 13">
            <a:extLst>
              <a:ext uri="{FF2B5EF4-FFF2-40B4-BE49-F238E27FC236}">
                <a16:creationId xmlns:a16="http://schemas.microsoft.com/office/drawing/2014/main" id="{51B6B720-24B0-7DFD-B357-8828068506D8}"/>
              </a:ext>
            </a:extLst>
          </p:cNvPr>
          <p:cNvSpPr/>
          <p:nvPr userDrawn="1"/>
        </p:nvSpPr>
        <p:spPr>
          <a:xfrm>
            <a:off x="10081051" y="-896"/>
            <a:ext cx="2130970" cy="2257449"/>
          </a:xfrm>
          <a:custGeom>
            <a:avLst/>
            <a:gdLst>
              <a:gd name="connsiteX0" fmla="*/ 0 w 1381957"/>
              <a:gd name="connsiteY0" fmla="*/ 2881122 h 2881122"/>
              <a:gd name="connsiteX1" fmla="*/ 345489 w 1381957"/>
              <a:gd name="connsiteY1" fmla="*/ 0 h 2881122"/>
              <a:gd name="connsiteX2" fmla="*/ 1036468 w 1381957"/>
              <a:gd name="connsiteY2" fmla="*/ 0 h 2881122"/>
              <a:gd name="connsiteX3" fmla="*/ 1381957 w 1381957"/>
              <a:gd name="connsiteY3" fmla="*/ 2881122 h 2881122"/>
              <a:gd name="connsiteX4" fmla="*/ 0 w 1381957"/>
              <a:gd name="connsiteY4" fmla="*/ 2881122 h 2881122"/>
              <a:gd name="connsiteX0" fmla="*/ 0 w 1381957"/>
              <a:gd name="connsiteY0" fmla="*/ 3450082 h 3450082"/>
              <a:gd name="connsiteX1" fmla="*/ 477569 w 1381957"/>
              <a:gd name="connsiteY1" fmla="*/ 0 h 3450082"/>
              <a:gd name="connsiteX2" fmla="*/ 1036468 w 1381957"/>
              <a:gd name="connsiteY2" fmla="*/ 568960 h 3450082"/>
              <a:gd name="connsiteX3" fmla="*/ 1381957 w 1381957"/>
              <a:gd name="connsiteY3" fmla="*/ 3450082 h 3450082"/>
              <a:gd name="connsiteX4" fmla="*/ 0 w 1381957"/>
              <a:gd name="connsiteY4" fmla="*/ 3450082 h 3450082"/>
              <a:gd name="connsiteX0" fmla="*/ 0 w 1381957"/>
              <a:gd name="connsiteY0" fmla="*/ 3450082 h 3450082"/>
              <a:gd name="connsiteX1" fmla="*/ 477569 w 1381957"/>
              <a:gd name="connsiteY1" fmla="*/ 0 h 3450082"/>
              <a:gd name="connsiteX2" fmla="*/ 1381908 w 1381957"/>
              <a:gd name="connsiteY2" fmla="*/ 10160 h 3450082"/>
              <a:gd name="connsiteX3" fmla="*/ 1381957 w 1381957"/>
              <a:gd name="connsiteY3" fmla="*/ 3450082 h 3450082"/>
              <a:gd name="connsiteX4" fmla="*/ 0 w 1381957"/>
              <a:gd name="connsiteY4" fmla="*/ 3450082 h 3450082"/>
              <a:gd name="connsiteX0" fmla="*/ 0 w 1320997"/>
              <a:gd name="connsiteY0" fmla="*/ 615442 h 3450082"/>
              <a:gd name="connsiteX1" fmla="*/ 416609 w 1320997"/>
              <a:gd name="connsiteY1" fmla="*/ 0 h 3450082"/>
              <a:gd name="connsiteX2" fmla="*/ 1320948 w 1320997"/>
              <a:gd name="connsiteY2" fmla="*/ 10160 h 3450082"/>
              <a:gd name="connsiteX3" fmla="*/ 1320997 w 1320997"/>
              <a:gd name="connsiteY3" fmla="*/ 3450082 h 3450082"/>
              <a:gd name="connsiteX4" fmla="*/ 0 w 1320997"/>
              <a:gd name="connsiteY4" fmla="*/ 615442 h 3450082"/>
              <a:gd name="connsiteX0" fmla="*/ 0 w 1320948"/>
              <a:gd name="connsiteY0" fmla="*/ 615442 h 2362962"/>
              <a:gd name="connsiteX1" fmla="*/ 416609 w 1320948"/>
              <a:gd name="connsiteY1" fmla="*/ 0 h 2362962"/>
              <a:gd name="connsiteX2" fmla="*/ 1320948 w 1320948"/>
              <a:gd name="connsiteY2" fmla="*/ 10160 h 2362962"/>
              <a:gd name="connsiteX3" fmla="*/ 1310837 w 1320948"/>
              <a:gd name="connsiteY3" fmla="*/ 2362962 h 2362962"/>
              <a:gd name="connsiteX4" fmla="*/ 0 w 1320948"/>
              <a:gd name="connsiteY4" fmla="*/ 615442 h 2362962"/>
              <a:gd name="connsiteX0" fmla="*/ 0 w 1320997"/>
              <a:gd name="connsiteY0" fmla="*/ 615442 h 3622802"/>
              <a:gd name="connsiteX1" fmla="*/ 416609 w 1320997"/>
              <a:gd name="connsiteY1" fmla="*/ 0 h 3622802"/>
              <a:gd name="connsiteX2" fmla="*/ 1320948 w 1320997"/>
              <a:gd name="connsiteY2" fmla="*/ 10160 h 3622802"/>
              <a:gd name="connsiteX3" fmla="*/ 1320997 w 1320997"/>
              <a:gd name="connsiteY3" fmla="*/ 3622802 h 3622802"/>
              <a:gd name="connsiteX4" fmla="*/ 0 w 1320997"/>
              <a:gd name="connsiteY4" fmla="*/ 615442 h 3622802"/>
              <a:gd name="connsiteX0" fmla="*/ 0 w 1422308"/>
              <a:gd name="connsiteY0" fmla="*/ 615442 h 3698112"/>
              <a:gd name="connsiteX1" fmla="*/ 416609 w 1422308"/>
              <a:gd name="connsiteY1" fmla="*/ 0 h 3698112"/>
              <a:gd name="connsiteX2" fmla="*/ 1320948 w 1422308"/>
              <a:gd name="connsiteY2" fmla="*/ 10160 h 3698112"/>
              <a:gd name="connsiteX3" fmla="*/ 1331157 w 1422308"/>
              <a:gd name="connsiteY3" fmla="*/ 1484122 h 3698112"/>
              <a:gd name="connsiteX4" fmla="*/ 1320997 w 1422308"/>
              <a:gd name="connsiteY4" fmla="*/ 3622802 h 3698112"/>
              <a:gd name="connsiteX5" fmla="*/ 0 w 1422308"/>
              <a:gd name="connsiteY5" fmla="*/ 615442 h 3698112"/>
              <a:gd name="connsiteX0" fmla="*/ 609551 w 2031859"/>
              <a:gd name="connsiteY0" fmla="*/ 615442 h 3698112"/>
              <a:gd name="connsiteX1" fmla="*/ 0 w 2031859"/>
              <a:gd name="connsiteY1" fmla="*/ 0 h 3698112"/>
              <a:gd name="connsiteX2" fmla="*/ 1930499 w 2031859"/>
              <a:gd name="connsiteY2" fmla="*/ 10160 h 3698112"/>
              <a:gd name="connsiteX3" fmla="*/ 1940708 w 2031859"/>
              <a:gd name="connsiteY3" fmla="*/ 1484122 h 3698112"/>
              <a:gd name="connsiteX4" fmla="*/ 1930548 w 2031859"/>
              <a:gd name="connsiteY4" fmla="*/ 3622802 h 3698112"/>
              <a:gd name="connsiteX5" fmla="*/ 609551 w 2031859"/>
              <a:gd name="connsiteY5" fmla="*/ 615442 h 3698112"/>
              <a:gd name="connsiteX0" fmla="*/ 0 w 2428148"/>
              <a:gd name="connsiteY0" fmla="*/ 544322 h 3698112"/>
              <a:gd name="connsiteX1" fmla="*/ 396289 w 2428148"/>
              <a:gd name="connsiteY1" fmla="*/ 0 h 3698112"/>
              <a:gd name="connsiteX2" fmla="*/ 2326788 w 2428148"/>
              <a:gd name="connsiteY2" fmla="*/ 10160 h 3698112"/>
              <a:gd name="connsiteX3" fmla="*/ 2336997 w 2428148"/>
              <a:gd name="connsiteY3" fmla="*/ 1484122 h 3698112"/>
              <a:gd name="connsiteX4" fmla="*/ 2326837 w 2428148"/>
              <a:gd name="connsiteY4" fmla="*/ 3622802 h 3698112"/>
              <a:gd name="connsiteX5" fmla="*/ 0 w 2428148"/>
              <a:gd name="connsiteY5" fmla="*/ 544322 h 3698112"/>
              <a:gd name="connsiteX0" fmla="*/ 0 w 2399946"/>
              <a:gd name="connsiteY0" fmla="*/ 544322 h 2554088"/>
              <a:gd name="connsiteX1" fmla="*/ 396289 w 2399946"/>
              <a:gd name="connsiteY1" fmla="*/ 0 h 2554088"/>
              <a:gd name="connsiteX2" fmla="*/ 2326788 w 2399946"/>
              <a:gd name="connsiteY2" fmla="*/ 10160 h 2554088"/>
              <a:gd name="connsiteX3" fmla="*/ 2336997 w 2399946"/>
              <a:gd name="connsiteY3" fmla="*/ 1484122 h 2554088"/>
              <a:gd name="connsiteX4" fmla="*/ 2286197 w 2399946"/>
              <a:gd name="connsiteY4" fmla="*/ 2403602 h 2554088"/>
              <a:gd name="connsiteX5" fmla="*/ 0 w 2399946"/>
              <a:gd name="connsiteY5" fmla="*/ 544322 h 2554088"/>
              <a:gd name="connsiteX0" fmla="*/ 0 w 2397282"/>
              <a:gd name="connsiteY0" fmla="*/ 544322 h 2403602"/>
              <a:gd name="connsiteX1" fmla="*/ 396289 w 2397282"/>
              <a:gd name="connsiteY1" fmla="*/ 0 h 2403602"/>
              <a:gd name="connsiteX2" fmla="*/ 2326788 w 2397282"/>
              <a:gd name="connsiteY2" fmla="*/ 10160 h 2403602"/>
              <a:gd name="connsiteX3" fmla="*/ 2336997 w 2397282"/>
              <a:gd name="connsiteY3" fmla="*/ 1484122 h 2403602"/>
              <a:gd name="connsiteX4" fmla="*/ 2286197 w 2397282"/>
              <a:gd name="connsiteY4" fmla="*/ 2403602 h 2403602"/>
              <a:gd name="connsiteX5" fmla="*/ 0 w 2397282"/>
              <a:gd name="connsiteY5" fmla="*/ 544322 h 2403602"/>
              <a:gd name="connsiteX0" fmla="*/ 0 w 2336997"/>
              <a:gd name="connsiteY0" fmla="*/ 544322 h 2403602"/>
              <a:gd name="connsiteX1" fmla="*/ 396289 w 2336997"/>
              <a:gd name="connsiteY1" fmla="*/ 0 h 2403602"/>
              <a:gd name="connsiteX2" fmla="*/ 2326788 w 2336997"/>
              <a:gd name="connsiteY2" fmla="*/ 10160 h 2403602"/>
              <a:gd name="connsiteX3" fmla="*/ 2336997 w 2336997"/>
              <a:gd name="connsiteY3" fmla="*/ 1484122 h 2403602"/>
              <a:gd name="connsiteX4" fmla="*/ 2286197 w 2336997"/>
              <a:gd name="connsiteY4" fmla="*/ 2403602 h 2403602"/>
              <a:gd name="connsiteX5" fmla="*/ 0 w 2336997"/>
              <a:gd name="connsiteY5" fmla="*/ 544322 h 2403602"/>
              <a:gd name="connsiteX0" fmla="*/ 0 w 2336997"/>
              <a:gd name="connsiteY0" fmla="*/ 544322 h 2474722"/>
              <a:gd name="connsiteX1" fmla="*/ 396289 w 2336997"/>
              <a:gd name="connsiteY1" fmla="*/ 0 h 2474722"/>
              <a:gd name="connsiteX2" fmla="*/ 2326788 w 2336997"/>
              <a:gd name="connsiteY2" fmla="*/ 10160 h 2474722"/>
              <a:gd name="connsiteX3" fmla="*/ 2336997 w 2336997"/>
              <a:gd name="connsiteY3" fmla="*/ 1484122 h 2474722"/>
              <a:gd name="connsiteX4" fmla="*/ 2336997 w 2336997"/>
              <a:gd name="connsiteY4" fmla="*/ 2474722 h 2474722"/>
              <a:gd name="connsiteX5" fmla="*/ 0 w 2336997"/>
              <a:gd name="connsiteY5" fmla="*/ 544322 h 2474722"/>
              <a:gd name="connsiteX0" fmla="*/ 0 w 2336997"/>
              <a:gd name="connsiteY0" fmla="*/ 545305 h 2475705"/>
              <a:gd name="connsiteX1" fmla="*/ 396289 w 2336997"/>
              <a:gd name="connsiteY1" fmla="*/ 983 h 2475705"/>
              <a:gd name="connsiteX2" fmla="*/ 2326788 w 2336997"/>
              <a:gd name="connsiteY2" fmla="*/ 0 h 2475705"/>
              <a:gd name="connsiteX3" fmla="*/ 2336997 w 2336997"/>
              <a:gd name="connsiteY3" fmla="*/ 1485105 h 2475705"/>
              <a:gd name="connsiteX4" fmla="*/ 2336997 w 2336997"/>
              <a:gd name="connsiteY4" fmla="*/ 2475705 h 2475705"/>
              <a:gd name="connsiteX5" fmla="*/ 0 w 2336997"/>
              <a:gd name="connsiteY5" fmla="*/ 545305 h 247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6997" h="2475705">
                <a:moveTo>
                  <a:pt x="0" y="545305"/>
                </a:moveTo>
                <a:lnTo>
                  <a:pt x="396289" y="983"/>
                </a:lnTo>
                <a:lnTo>
                  <a:pt x="2326788" y="0"/>
                </a:lnTo>
                <a:cubicBezTo>
                  <a:pt x="2326813" y="641900"/>
                  <a:pt x="2336989" y="882998"/>
                  <a:pt x="2336997" y="1485105"/>
                </a:cubicBezTo>
                <a:cubicBezTo>
                  <a:pt x="2337005" y="2087212"/>
                  <a:pt x="2335337" y="2435912"/>
                  <a:pt x="2336997" y="2475705"/>
                </a:cubicBezTo>
                <a:lnTo>
                  <a:pt x="0" y="545305"/>
                </a:lnTo>
                <a:close/>
              </a:path>
            </a:pathLst>
          </a:custGeom>
          <a:gradFill>
            <a:gsLst>
              <a:gs pos="100000">
                <a:schemeClr val="accent1">
                  <a:alpha val="86000"/>
                </a:schemeClr>
              </a:gs>
              <a:gs pos="0">
                <a:schemeClr val="accent1">
                  <a:alpha val="0"/>
                </a:schemeClr>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50">
            <a:extLst>
              <a:ext uri="{FF2B5EF4-FFF2-40B4-BE49-F238E27FC236}">
                <a16:creationId xmlns:a16="http://schemas.microsoft.com/office/drawing/2014/main" id="{3BEAAE65-DB30-3E9B-C7B2-88F7ACE23F4A}"/>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1298936" y="6483096"/>
            <a:ext cx="893064" cy="374904"/>
          </a:xfrm>
          <a:prstGeom prst="rect">
            <a:avLst/>
          </a:prstGeom>
        </p:spPr>
      </p:pic>
      <p:sp>
        <p:nvSpPr>
          <p:cNvPr id="2" name="Title Placeholder 1">
            <a:extLst>
              <a:ext uri="{FF2B5EF4-FFF2-40B4-BE49-F238E27FC236}">
                <a16:creationId xmlns:a16="http://schemas.microsoft.com/office/drawing/2014/main" id="{AAC8B33F-B679-0A95-7EA1-D24ED89820CE}"/>
              </a:ext>
            </a:extLst>
          </p:cNvPr>
          <p:cNvSpPr>
            <a:spLocks noGrp="1"/>
          </p:cNvSpPr>
          <p:nvPr>
            <p:ph type="title"/>
          </p:nvPr>
        </p:nvSpPr>
        <p:spPr>
          <a:xfrm>
            <a:off x="352326" y="228194"/>
            <a:ext cx="10224545" cy="676374"/>
          </a:xfrm>
          <a:prstGeom prst="rect">
            <a:avLst/>
          </a:prstGeom>
        </p:spPr>
        <p:txBody>
          <a:bodyPr vert="horz" lIns="0" tIns="0" rIns="0" bIns="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13EF4DAD-B0D7-7273-0B9E-980C44A17CDD}"/>
              </a:ext>
            </a:extLst>
          </p:cNvPr>
          <p:cNvSpPr>
            <a:spLocks noGrp="1"/>
          </p:cNvSpPr>
          <p:nvPr>
            <p:ph type="body" idx="1"/>
          </p:nvPr>
        </p:nvSpPr>
        <p:spPr>
          <a:xfrm>
            <a:off x="352326" y="1227262"/>
            <a:ext cx="11239500" cy="50592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ADA91-6050-8AEB-75E0-102C5DDBC41C}"/>
              </a:ext>
            </a:extLst>
          </p:cNvPr>
          <p:cNvSpPr>
            <a:spLocks noGrp="1"/>
          </p:cNvSpPr>
          <p:nvPr>
            <p:ph type="dt" sz="half" idx="2"/>
          </p:nvPr>
        </p:nvSpPr>
        <p:spPr>
          <a:xfrm>
            <a:off x="352326" y="6634113"/>
            <a:ext cx="1047750" cy="219174"/>
          </a:xfrm>
          <a:prstGeom prst="rect">
            <a:avLst/>
          </a:prstGeom>
        </p:spPr>
        <p:txBody>
          <a:bodyPr vert="horz" lIns="0" tIns="0" rIns="0" bIns="0" rtlCol="0" anchor="ctr"/>
          <a:lstStyle>
            <a:lvl1pPr algn="l">
              <a:defRPr sz="1000" b="1" i="0">
                <a:solidFill>
                  <a:schemeClr val="tx2"/>
                </a:solidFill>
                <a:latin typeface="Exo 2 Semi Bold" pitchFamily="2" charset="77"/>
                <a:ea typeface="Open Sans" panose="020B0606030504020204" pitchFamily="34" charset="0"/>
                <a:cs typeface="Open Sans" panose="020B0606030504020204" pitchFamily="34" charset="0"/>
              </a:defRPr>
            </a:lvl1pPr>
          </a:lstStyle>
          <a:p>
            <a:endParaRPr lang="en-US" dirty="0"/>
          </a:p>
        </p:txBody>
      </p:sp>
      <p:sp>
        <p:nvSpPr>
          <p:cNvPr id="7" name="Slide Number Placeholder 5">
            <a:extLst>
              <a:ext uri="{FF2B5EF4-FFF2-40B4-BE49-F238E27FC236}">
                <a16:creationId xmlns:a16="http://schemas.microsoft.com/office/drawing/2014/main" id="{AECF45F2-A7DC-3969-B1B1-7C78B77CE94D}"/>
              </a:ext>
            </a:extLst>
          </p:cNvPr>
          <p:cNvSpPr>
            <a:spLocks noGrp="1"/>
          </p:cNvSpPr>
          <p:nvPr>
            <p:ph type="sldNum" sz="quarter" idx="4"/>
          </p:nvPr>
        </p:nvSpPr>
        <p:spPr>
          <a:xfrm>
            <a:off x="11706126" y="6638826"/>
            <a:ext cx="485874" cy="219174"/>
          </a:xfrm>
          <a:prstGeom prst="rect">
            <a:avLst/>
          </a:prstGeom>
        </p:spPr>
        <p:txBody>
          <a:bodyPr vert="horz" lIns="91440" tIns="45720" rIns="91440" bIns="45720" rtlCol="0" anchor="ctr"/>
          <a:lstStyle>
            <a:lvl1pPr algn="ctr">
              <a:defRPr sz="1000" b="1" i="0">
                <a:solidFill>
                  <a:schemeClr val="tx2"/>
                </a:solidFill>
                <a:latin typeface="Exo 2 Semi Bold" pitchFamily="2" charset="77"/>
              </a:defRPr>
            </a:lvl1pPr>
          </a:lstStyle>
          <a:p>
            <a:fld id="{6FB6B91F-BB11-E946-B7F6-1372EDB8DEC1}" type="slidenum">
              <a:rPr lang="en-US" smtClean="0"/>
              <a:pPr/>
              <a:t>‹#›</a:t>
            </a:fld>
            <a:endParaRPr lang="en-US" dirty="0"/>
          </a:p>
        </p:txBody>
      </p:sp>
      <p:pic>
        <p:nvPicPr>
          <p:cNvPr id="11" name="Picture 10">
            <a:extLst>
              <a:ext uri="{FF2B5EF4-FFF2-40B4-BE49-F238E27FC236}">
                <a16:creationId xmlns:a16="http://schemas.microsoft.com/office/drawing/2014/main" id="{F0F9765E-3BBE-C7A9-E824-50C1594C4E58}"/>
              </a:ext>
            </a:extLst>
          </p:cNvPr>
          <p:cNvPicPr>
            <a:picLocks noChangeAspect="1"/>
          </p:cNvPicPr>
          <p:nvPr userDrawn="1"/>
        </p:nvPicPr>
        <p:blipFill rotWithShape="1">
          <a:blip r:embed="rId13" cstate="print">
            <a:extLst>
              <a:ext uri="{28A0092B-C50C-407E-A947-70E740481C1C}">
                <a14:useLocalDpi xmlns:a14="http://schemas.microsoft.com/office/drawing/2010/main"/>
              </a:ext>
            </a:extLst>
          </a:blip>
          <a:srcRect/>
          <a:stretch/>
        </p:blipFill>
        <p:spPr>
          <a:xfrm>
            <a:off x="11146536" y="0"/>
            <a:ext cx="1045464" cy="1941576"/>
          </a:xfrm>
          <a:prstGeom prst="rect">
            <a:avLst/>
          </a:prstGeom>
        </p:spPr>
      </p:pic>
      <p:pic>
        <p:nvPicPr>
          <p:cNvPr id="15" name="Picture 14">
            <a:extLst>
              <a:ext uri="{FF2B5EF4-FFF2-40B4-BE49-F238E27FC236}">
                <a16:creationId xmlns:a16="http://schemas.microsoft.com/office/drawing/2014/main" id="{EAF6333E-3633-491A-473C-34C389B36CF2}"/>
              </a:ext>
            </a:extLst>
          </p:cNvPr>
          <p:cNvPicPr>
            <a:picLocks noChangeAspect="1"/>
          </p:cNvPicPr>
          <p:nvPr userDrawn="1"/>
        </p:nvPicPr>
        <p:blipFill>
          <a:blip r:embed="rId14"/>
          <a:stretch>
            <a:fillRect/>
          </a:stretch>
        </p:blipFill>
        <p:spPr>
          <a:xfrm>
            <a:off x="10561942" y="197087"/>
            <a:ext cx="584594" cy="717313"/>
          </a:xfrm>
          <a:prstGeom prst="rect">
            <a:avLst/>
          </a:prstGeom>
        </p:spPr>
      </p:pic>
      <p:sp>
        <p:nvSpPr>
          <p:cNvPr id="6" name="Footer Placeholder 4">
            <a:extLst>
              <a:ext uri="{FF2B5EF4-FFF2-40B4-BE49-F238E27FC236}">
                <a16:creationId xmlns:a16="http://schemas.microsoft.com/office/drawing/2014/main" id="{B0CFF621-2E87-48D7-4351-0B3355D1D0CD}"/>
              </a:ext>
            </a:extLst>
          </p:cNvPr>
          <p:cNvSpPr>
            <a:spLocks noGrp="1"/>
          </p:cNvSpPr>
          <p:nvPr>
            <p:ph type="ftr" sz="quarter" idx="3"/>
          </p:nvPr>
        </p:nvSpPr>
        <p:spPr>
          <a:xfrm>
            <a:off x="1600200" y="0"/>
            <a:ext cx="8991600" cy="219174"/>
          </a:xfrm>
          <a:prstGeom prst="rect">
            <a:avLst/>
          </a:prstGeom>
        </p:spPr>
        <p:txBody>
          <a:bodyPr vert="horz" lIns="0" tIns="0" rIns="0" bIns="0" rtlCol="0" anchor="ctr"/>
          <a:lstStyle>
            <a:lvl1pPr marL="0" marR="0" indent="0" algn="ctr" defTabSz="914400" rtl="0" eaLnBrk="1" fontAlgn="auto" latinLnBrk="0" hangingPunct="1">
              <a:lnSpc>
                <a:spcPct val="100000"/>
              </a:lnSpc>
              <a:spcBef>
                <a:spcPts val="0"/>
              </a:spcBef>
              <a:spcAft>
                <a:spcPts val="0"/>
              </a:spcAft>
              <a:buClrTx/>
              <a:buSzTx/>
              <a:buFontTx/>
              <a:buNone/>
              <a:tabLst/>
              <a:defRPr sz="900" b="0" i="0">
                <a:solidFill>
                  <a:schemeClr val="tx1"/>
                </a:solidFill>
                <a:latin typeface="+mn-lt"/>
                <a:ea typeface="Open Sans SemiBold" panose="020B0606030504020204" pitchFamily="34" charset="0"/>
                <a:cs typeface="Open Sans SemiBold" panose="020B0606030504020204" pitchFamily="34" charset="0"/>
              </a:defRPr>
            </a:lvl1pPr>
          </a:lstStyle>
          <a:p>
            <a:r>
              <a:rPr lang="en-US" dirty="0"/>
              <a:t>CLICK TO EDIT CONTROL MARKING//CATEGORY</a:t>
            </a:r>
          </a:p>
        </p:txBody>
      </p:sp>
    </p:spTree>
    <p:extLst>
      <p:ext uri="{BB962C8B-B14F-4D97-AF65-F5344CB8AC3E}">
        <p14:creationId xmlns:p14="http://schemas.microsoft.com/office/powerpoint/2010/main" val="134267485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Lst>
  <p:hf hdr="0" ftr="0" dt="0"/>
  <p:txStyles>
    <p:titleStyle>
      <a:lvl1pPr algn="l" defTabSz="914400" rtl="0" eaLnBrk="1" latinLnBrk="0" hangingPunct="1">
        <a:lnSpc>
          <a:spcPct val="90000"/>
        </a:lnSpc>
        <a:spcBef>
          <a:spcPct val="0"/>
        </a:spcBef>
        <a:buNone/>
        <a:defRPr sz="2800" kern="1200" cap="all" baseline="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chemeClr val="accent1"/>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chemeClr val="accent1"/>
        </a:buClr>
        <a:buFont typeface="Apple Symbols" panose="02000000000000000000" pitchFamily="2" charset="-79"/>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chemeClr val="accent1"/>
        </a:buClr>
        <a:buFont typeface="Courier New" panose="02070309020205020404" pitchFamily="49" charset="0"/>
        <a:buChar char="o"/>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4176">
          <p15:clr>
            <a:srgbClr val="F26B43"/>
          </p15:clr>
        </p15:guide>
        <p15:guide id="13" pos="216">
          <p15:clr>
            <a:srgbClr val="F26B43"/>
          </p15:clr>
        </p15:guide>
        <p15:guide id="14" orient="horz" pos="576">
          <p15:clr>
            <a:srgbClr val="F26B43"/>
          </p15:clr>
        </p15:guide>
        <p15:guide id="15" orient="horz" pos="144">
          <p15:clr>
            <a:srgbClr val="F26B43"/>
          </p15:clr>
        </p15:guide>
        <p15:guide id="16" pos="7368">
          <p15:clr>
            <a:srgbClr val="F26B43"/>
          </p15:clr>
        </p15:guide>
        <p15:guide id="17" orient="horz" pos="768">
          <p15:clr>
            <a:srgbClr val="F26B43"/>
          </p15:clr>
        </p15:guide>
        <p15:guide id="18" orient="horz" pos="3960">
          <p15:clr>
            <a:srgbClr val="F26B43"/>
          </p15:clr>
        </p15:guide>
        <p15:guide id="21" orient="horz" pos="2160">
          <p15:clr>
            <a:srgbClr val="F26B43"/>
          </p15:clr>
        </p15:guide>
        <p15:guide id="2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8.JPG"/><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27.svg"/><Relationship Id="rId5" Type="http://schemas.openxmlformats.org/officeDocument/2006/relationships/image" Target="../media/image23.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hyperlink" Target="https://github.com/SLAM-Lab/SANA-FE"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jpe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52.sv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8.png"/><Relationship Id="rId4" Type="http://schemas.openxmlformats.org/officeDocument/2006/relationships/image" Target="../media/image18.svg"/></Relationships>
</file>

<file path=ppt/slides/_rels/slide2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51.emf"/><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6.svg"/><Relationship Id="rId7" Type="http://schemas.openxmlformats.org/officeDocument/2006/relationships/image" Target="../media/image20.sv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24.png"/><Relationship Id="rId10" Type="http://schemas.openxmlformats.org/officeDocument/2006/relationships/image" Target="../media/image60.svg"/><Relationship Id="rId4" Type="http://schemas.openxmlformats.org/officeDocument/2006/relationships/image" Target="../media/image53.png"/><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5.xml"/><Relationship Id="rId5" Type="http://schemas.openxmlformats.org/officeDocument/2006/relationships/image" Target="../media/image27.sv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5.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19.png"/><Relationship Id="rId4"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52.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83.svg"/><Relationship Id="rId5" Type="http://schemas.openxmlformats.org/officeDocument/2006/relationships/image" Target="../media/image53.png"/><Relationship Id="rId10" Type="http://schemas.openxmlformats.org/officeDocument/2006/relationships/image" Target="../media/image75.png"/><Relationship Id="rId4" Type="http://schemas.openxmlformats.org/officeDocument/2006/relationships/image" Target="../media/image56.svg"/><Relationship Id="rId9"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9.xml"/><Relationship Id="rId5" Type="http://schemas.openxmlformats.org/officeDocument/2006/relationships/image" Target="../media/image480.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29.gif"/><Relationship Id="rId7" Type="http://schemas.openxmlformats.org/officeDocument/2006/relationships/image" Target="../media/image84.png"/><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2.tiff"/><Relationship Id="rId7"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27.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0.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slideLayout" Target="../slideLayouts/slideLayout6.xm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notesSlide" Target="../notesSlides/notesSlide4.xml"/><Relationship Id="rId9" Type="http://schemas.openxmlformats.org/officeDocument/2006/relationships/image" Target="../media/image29.gif"/></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4B98-CBD4-277B-81C9-053B9B83601D}"/>
              </a:ext>
            </a:extLst>
          </p:cNvPr>
          <p:cNvSpPr>
            <a:spLocks noGrp="1"/>
          </p:cNvSpPr>
          <p:nvPr>
            <p:ph type="ctrTitle"/>
          </p:nvPr>
        </p:nvSpPr>
        <p:spPr/>
        <p:txBody>
          <a:bodyPr>
            <a:normAutofit fontScale="90000"/>
          </a:bodyPr>
          <a:lstStyle/>
          <a:p>
            <a:r>
              <a:rPr lang="en-US" dirty="0"/>
              <a:t>Neuromorphic Computing</a:t>
            </a:r>
          </a:p>
        </p:txBody>
      </p:sp>
      <p:sp>
        <p:nvSpPr>
          <p:cNvPr id="3" name="Subtitle 2">
            <a:extLst>
              <a:ext uri="{FF2B5EF4-FFF2-40B4-BE49-F238E27FC236}">
                <a16:creationId xmlns:a16="http://schemas.microsoft.com/office/drawing/2014/main" id="{0BA8E1EA-7C51-3A91-AA92-FB8C575BEE4B}"/>
              </a:ext>
            </a:extLst>
          </p:cNvPr>
          <p:cNvSpPr>
            <a:spLocks noGrp="1"/>
          </p:cNvSpPr>
          <p:nvPr>
            <p:ph type="subTitle" idx="1"/>
          </p:nvPr>
        </p:nvSpPr>
        <p:spPr>
          <a:xfrm>
            <a:off x="352895" y="3423595"/>
            <a:ext cx="5268686" cy="552733"/>
          </a:xfrm>
        </p:spPr>
        <p:txBody>
          <a:bodyPr/>
          <a:lstStyle/>
          <a:p>
            <a:r>
              <a:rPr lang="en-US" dirty="0"/>
              <a:t>Suma George Cardwell, PhD</a:t>
            </a:r>
          </a:p>
        </p:txBody>
      </p:sp>
      <p:sp>
        <p:nvSpPr>
          <p:cNvPr id="4" name="Text Placeholder 3">
            <a:extLst>
              <a:ext uri="{FF2B5EF4-FFF2-40B4-BE49-F238E27FC236}">
                <a16:creationId xmlns:a16="http://schemas.microsoft.com/office/drawing/2014/main" id="{9F891891-3591-9D71-2ABE-7E6002ABB551}"/>
              </a:ext>
            </a:extLst>
          </p:cNvPr>
          <p:cNvSpPr>
            <a:spLocks noGrp="1"/>
          </p:cNvSpPr>
          <p:nvPr>
            <p:ph type="body" sz="quarter" idx="10"/>
          </p:nvPr>
        </p:nvSpPr>
        <p:spPr/>
        <p:txBody>
          <a:bodyPr/>
          <a:lstStyle/>
          <a:p>
            <a:r>
              <a:rPr lang="en-US" dirty="0"/>
              <a:t>Towards Brain-like Energy Efficiency</a:t>
            </a:r>
          </a:p>
        </p:txBody>
      </p:sp>
      <p:sp>
        <p:nvSpPr>
          <p:cNvPr id="5" name="Content Placeholder 4">
            <a:extLst>
              <a:ext uri="{FF2B5EF4-FFF2-40B4-BE49-F238E27FC236}">
                <a16:creationId xmlns:a16="http://schemas.microsoft.com/office/drawing/2014/main" id="{E5C872E2-7132-2E37-1ECD-461908DE43C6}"/>
              </a:ext>
            </a:extLst>
          </p:cNvPr>
          <p:cNvSpPr>
            <a:spLocks noGrp="1"/>
          </p:cNvSpPr>
          <p:nvPr>
            <p:ph sz="quarter" idx="29"/>
          </p:nvPr>
        </p:nvSpPr>
        <p:spPr/>
        <p:txBody>
          <a:bodyPr/>
          <a:lstStyle/>
          <a:p>
            <a:r>
              <a:rPr lang="en-US" dirty="0" smtClean="0"/>
              <a:t>SAND </a:t>
            </a:r>
            <a:r>
              <a:rPr lang="en-US" dirty="0"/>
              <a:t>2024-11671C</a:t>
            </a:r>
            <a:endParaRPr lang="en-US" dirty="0"/>
          </a:p>
        </p:txBody>
      </p:sp>
      <p:sp>
        <p:nvSpPr>
          <p:cNvPr id="6" name="Text Placeholder 5">
            <a:extLst>
              <a:ext uri="{FF2B5EF4-FFF2-40B4-BE49-F238E27FC236}">
                <a16:creationId xmlns:a16="http://schemas.microsoft.com/office/drawing/2014/main" id="{D5E6C6BB-E078-2F4A-741A-4C4F80B55902}"/>
              </a:ext>
            </a:extLst>
          </p:cNvPr>
          <p:cNvSpPr>
            <a:spLocks noGrp="1"/>
          </p:cNvSpPr>
          <p:nvPr>
            <p:ph type="body" sz="quarter" idx="26"/>
          </p:nvPr>
        </p:nvSpPr>
        <p:spPr>
          <a:xfrm>
            <a:off x="352895" y="4098341"/>
            <a:ext cx="4819650" cy="739523"/>
          </a:xfrm>
        </p:spPr>
        <p:txBody>
          <a:bodyPr>
            <a:normAutofit/>
          </a:bodyPr>
          <a:lstStyle/>
          <a:p>
            <a:r>
              <a:rPr lang="en-US" dirty="0"/>
              <a:t>Principal Member of Technical Staff</a:t>
            </a:r>
          </a:p>
          <a:p>
            <a:r>
              <a:rPr lang="en-US" dirty="0"/>
              <a:t>Sandia National Laboratories, USA</a:t>
            </a:r>
          </a:p>
        </p:txBody>
      </p:sp>
      <p:sp>
        <p:nvSpPr>
          <p:cNvPr id="7" name="Text Placeholder 6">
            <a:extLst>
              <a:ext uri="{FF2B5EF4-FFF2-40B4-BE49-F238E27FC236}">
                <a16:creationId xmlns:a16="http://schemas.microsoft.com/office/drawing/2014/main" id="{BCCFCA66-71B4-29A0-2CFD-E7A4DDE4CAC4}"/>
              </a:ext>
            </a:extLst>
          </p:cNvPr>
          <p:cNvSpPr>
            <a:spLocks noGrp="1"/>
          </p:cNvSpPr>
          <p:nvPr>
            <p:ph type="body" sz="quarter" idx="31"/>
          </p:nvPr>
        </p:nvSpPr>
        <p:spPr>
          <a:xfrm>
            <a:off x="352895" y="5115120"/>
            <a:ext cx="4651724" cy="1000537"/>
          </a:xfrm>
        </p:spPr>
        <p:txBody>
          <a:bodyPr>
            <a:normAutofit/>
          </a:bodyPr>
          <a:lstStyle/>
          <a:p>
            <a:r>
              <a:rPr lang="en-US" sz="1200" b="1" dirty="0"/>
              <a:t>Parallel Processing and Applied Mathematics (PPAM) 2024</a:t>
            </a:r>
          </a:p>
          <a:p>
            <a:r>
              <a:rPr lang="en-US" dirty="0"/>
              <a:t>Ostrava, Czech Republic</a:t>
            </a:r>
          </a:p>
          <a:p>
            <a:r>
              <a:rPr lang="en-US" dirty="0"/>
              <a:t>September 9</a:t>
            </a:r>
            <a:r>
              <a:rPr lang="en-US" baseline="30000" dirty="0"/>
              <a:t>th</a:t>
            </a:r>
            <a:r>
              <a:rPr lang="en-US" dirty="0"/>
              <a:t>, 2024 </a:t>
            </a:r>
          </a:p>
          <a:p>
            <a:endParaRPr lang="en-US" dirty="0"/>
          </a:p>
        </p:txBody>
      </p:sp>
      <p:pic>
        <p:nvPicPr>
          <p:cNvPr id="13" name="Picture Placeholder 12">
            <a:extLst>
              <a:ext uri="{FF2B5EF4-FFF2-40B4-BE49-F238E27FC236}">
                <a16:creationId xmlns:a16="http://schemas.microsoft.com/office/drawing/2014/main" id="{0AE713B2-05C3-690C-D1B8-34A199339048}"/>
              </a:ext>
            </a:extLst>
          </p:cNvPr>
          <p:cNvPicPr>
            <a:picLocks noGrp="1" noChangeAspect="1"/>
          </p:cNvPicPr>
          <p:nvPr>
            <p:ph type="pic" sz="quarter" idx="32"/>
          </p:nvPr>
        </p:nvPicPr>
        <p:blipFill>
          <a:blip r:embed="rId2"/>
          <a:srcRect t="22616" b="22616"/>
          <a:stretch>
            <a:fillRect/>
          </a:stretch>
        </p:blipFill>
        <p:spPr>
          <a:xfrm>
            <a:off x="7654000" y="0"/>
            <a:ext cx="3467099" cy="1676400"/>
          </a:xfrm>
        </p:spPr>
      </p:pic>
      <p:pic>
        <p:nvPicPr>
          <p:cNvPr id="15" name="Picture Placeholder 14">
            <a:extLst>
              <a:ext uri="{FF2B5EF4-FFF2-40B4-BE49-F238E27FC236}">
                <a16:creationId xmlns:a16="http://schemas.microsoft.com/office/drawing/2014/main" id="{1883C66E-027E-BAA9-0DFE-3B5DF569C9F2}"/>
              </a:ext>
            </a:extLst>
          </p:cNvPr>
          <p:cNvPicPr>
            <a:picLocks noGrp="1" noChangeAspect="1"/>
          </p:cNvPicPr>
          <p:nvPr>
            <p:ph type="pic" sz="quarter" idx="33"/>
          </p:nvPr>
        </p:nvPicPr>
        <p:blipFill>
          <a:blip r:embed="rId3"/>
          <a:srcRect t="17766" b="17766"/>
          <a:stretch>
            <a:fillRect/>
          </a:stretch>
        </p:blipFill>
        <p:spPr/>
      </p:pic>
      <p:pic>
        <p:nvPicPr>
          <p:cNvPr id="9" name="Picture Placeholder 8">
            <a:extLst>
              <a:ext uri="{FF2B5EF4-FFF2-40B4-BE49-F238E27FC236}">
                <a16:creationId xmlns:a16="http://schemas.microsoft.com/office/drawing/2014/main" id="{17CD1ABF-1894-6187-0883-49DF5CBD1864}"/>
              </a:ext>
            </a:extLst>
          </p:cNvPr>
          <p:cNvPicPr>
            <a:picLocks noGrp="1" noChangeAspect="1"/>
          </p:cNvPicPr>
          <p:nvPr>
            <p:ph type="pic" sz="quarter" idx="34"/>
          </p:nvPr>
        </p:nvPicPr>
        <p:blipFill>
          <a:blip r:embed="rId4"/>
          <a:srcRect t="1648" b="1648"/>
          <a:stretch>
            <a:fillRect/>
          </a:stretch>
        </p:blipFill>
        <p:spPr/>
      </p:pic>
      <p:pic>
        <p:nvPicPr>
          <p:cNvPr id="14" name="Picture Placeholder 13">
            <a:extLst>
              <a:ext uri="{FF2B5EF4-FFF2-40B4-BE49-F238E27FC236}">
                <a16:creationId xmlns:a16="http://schemas.microsoft.com/office/drawing/2014/main" id="{9A8EFC1C-73DC-D6D2-ABA7-A997034C7EEA}"/>
              </a:ext>
            </a:extLst>
          </p:cNvPr>
          <p:cNvPicPr>
            <a:picLocks noGrp="1" noChangeAspect="1"/>
          </p:cNvPicPr>
          <p:nvPr>
            <p:ph type="pic" sz="quarter" idx="35"/>
          </p:nvPr>
        </p:nvPicPr>
        <p:blipFill>
          <a:blip r:embed="rId5"/>
          <a:srcRect t="15029" b="15029"/>
          <a:stretch>
            <a:fillRect/>
          </a:stretch>
        </p:blipFill>
        <p:spPr/>
      </p:pic>
    </p:spTree>
    <p:extLst>
      <p:ext uri="{BB962C8B-B14F-4D97-AF65-F5344CB8AC3E}">
        <p14:creationId xmlns:p14="http://schemas.microsoft.com/office/powerpoint/2010/main" val="161853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55B0C3-069D-0518-4817-BA4B41EBB123}"/>
              </a:ext>
            </a:extLst>
          </p:cNvPr>
          <p:cNvSpPr>
            <a:spLocks noGrp="1"/>
          </p:cNvSpPr>
          <p:nvPr>
            <p:ph type="ctrTitle"/>
          </p:nvPr>
        </p:nvSpPr>
        <p:spPr>
          <a:xfrm>
            <a:off x="3743049" y="2174244"/>
            <a:ext cx="4717903" cy="2795954"/>
          </a:xfrm>
        </p:spPr>
        <p:txBody>
          <a:bodyPr/>
          <a:lstStyle/>
          <a:p>
            <a:r>
              <a:rPr lang="en-US" dirty="0"/>
              <a:t>OPPORTUNITIES IN NEUROMORPHIC </a:t>
            </a:r>
            <a:br>
              <a:rPr lang="en-US" dirty="0"/>
            </a:br>
            <a:r>
              <a:rPr lang="en-US" dirty="0"/>
              <a:t>COMPUTING</a:t>
            </a:r>
          </a:p>
        </p:txBody>
      </p:sp>
      <p:sp>
        <p:nvSpPr>
          <p:cNvPr id="2" name="Slide Number Placeholder 1">
            <a:extLst>
              <a:ext uri="{FF2B5EF4-FFF2-40B4-BE49-F238E27FC236}">
                <a16:creationId xmlns:a16="http://schemas.microsoft.com/office/drawing/2014/main" id="{4F9369D5-AF45-0DCA-0673-18895A926C02}"/>
              </a:ext>
            </a:extLst>
          </p:cNvPr>
          <p:cNvSpPr>
            <a:spLocks noGrp="1"/>
          </p:cNvSpPr>
          <p:nvPr>
            <p:ph type="sldNum" sz="quarter" idx="4"/>
          </p:nvPr>
        </p:nvSpPr>
        <p:spPr/>
        <p:txBody>
          <a:bodyPr/>
          <a:lstStyle/>
          <a:p>
            <a:fld id="{6FB6B91F-BB11-E946-B7F6-1372EDB8DEC1}" type="slidenum">
              <a:rPr lang="en-US" smtClean="0"/>
              <a:pPr/>
              <a:t>10</a:t>
            </a:fld>
            <a:endParaRPr lang="en-US" dirty="0"/>
          </a:p>
        </p:txBody>
      </p:sp>
    </p:spTree>
    <p:extLst>
      <p:ext uri="{BB962C8B-B14F-4D97-AF65-F5344CB8AC3E}">
        <p14:creationId xmlns:p14="http://schemas.microsoft.com/office/powerpoint/2010/main" val="278378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34">
            <a:extLst>
              <a:ext uri="{FF2B5EF4-FFF2-40B4-BE49-F238E27FC236}">
                <a16:creationId xmlns:a16="http://schemas.microsoft.com/office/drawing/2014/main" id="{F6C6800B-F8B6-08D3-7B04-9DC0DB2FB6F4}"/>
              </a:ext>
            </a:extLst>
          </p:cNvPr>
          <p:cNvSpPr>
            <a:spLocks noGrp="1"/>
          </p:cNvSpPr>
          <p:nvPr>
            <p:ph idx="1"/>
          </p:nvPr>
        </p:nvSpPr>
        <p:spPr>
          <a:xfrm>
            <a:off x="7239082" y="1680517"/>
            <a:ext cx="4717565" cy="4243516"/>
          </a:xfrm>
        </p:spPr>
        <p:txBody>
          <a:bodyPr/>
          <a:lstStyle/>
          <a:p>
            <a:r>
              <a:rPr lang="en-US" dirty="0">
                <a:ea typeface="Open Sans" panose="020B0606030504020204" pitchFamily="34" charset="0"/>
                <a:cs typeface="Open Sans" panose="020B0606030504020204" pitchFamily="34" charset="0"/>
              </a:rPr>
              <a:t>We need to increase computational efficiency as well as computational density for neuromorphic systems.</a:t>
            </a:r>
          </a:p>
          <a:p>
            <a:r>
              <a:rPr lang="en-US" sz="2000" dirty="0">
                <a:latin typeface="+mn-lt"/>
                <a:ea typeface="Open Sans" panose="020B0606030504020204" pitchFamily="34" charset="0"/>
                <a:cs typeface="Open Sans" panose="020B0606030504020204" pitchFamily="34" charset="0"/>
              </a:rPr>
              <a:t>We can improve the complexity of a single neuron</a:t>
            </a:r>
            <a:r>
              <a:rPr lang="en-US" dirty="0">
                <a:ea typeface="Open Sans" panose="020B0606030504020204" pitchFamily="34" charset="0"/>
                <a:cs typeface="Open Sans" panose="020B0606030504020204" pitchFamily="34" charset="0"/>
              </a:rPr>
              <a:t>.</a:t>
            </a:r>
            <a:endParaRPr lang="en-US" sz="2000" dirty="0">
              <a:latin typeface="+mn-lt"/>
              <a:ea typeface="Open Sans" panose="020B0606030504020204" pitchFamily="34" charset="0"/>
              <a:cs typeface="Open Sans" panose="020B0606030504020204" pitchFamily="34" charset="0"/>
            </a:endParaRPr>
          </a:p>
          <a:p>
            <a:r>
              <a:rPr lang="en-US" sz="2000" dirty="0">
                <a:latin typeface="+mn-lt"/>
                <a:ea typeface="Open Sans" panose="020B0606030504020204" pitchFamily="34" charset="0"/>
                <a:cs typeface="Open Sans" panose="020B0606030504020204" pitchFamily="34" charset="0"/>
              </a:rPr>
              <a:t>Novel devices and materials can help bridge this gap but codesign is a challenge.</a:t>
            </a:r>
          </a:p>
          <a:p>
            <a:endParaRPr lang="en-US" dirty="0"/>
          </a:p>
        </p:txBody>
      </p:sp>
      <p:sp>
        <p:nvSpPr>
          <p:cNvPr id="2" name="Slide Number Placeholder 1">
            <a:extLst>
              <a:ext uri="{FF2B5EF4-FFF2-40B4-BE49-F238E27FC236}">
                <a16:creationId xmlns:a16="http://schemas.microsoft.com/office/drawing/2014/main" id="{B72AC24F-B1DF-A738-7510-70652348E5C9}"/>
              </a:ext>
            </a:extLst>
          </p:cNvPr>
          <p:cNvSpPr>
            <a:spLocks noGrp="1"/>
          </p:cNvSpPr>
          <p:nvPr>
            <p:ph type="sldNum" sz="quarter" idx="12"/>
          </p:nvPr>
        </p:nvSpPr>
        <p:spPr/>
        <p:txBody>
          <a:bodyPr/>
          <a:lstStyle/>
          <a:p>
            <a:fld id="{6FB6B91F-BB11-E946-B7F6-1372EDB8DEC1}" type="slidenum">
              <a:rPr lang="en-US" smtClean="0"/>
              <a:t>11</a:t>
            </a:fld>
            <a:endParaRPr lang="en-US"/>
          </a:p>
        </p:txBody>
      </p:sp>
      <p:sp>
        <p:nvSpPr>
          <p:cNvPr id="3" name="Title 2">
            <a:extLst>
              <a:ext uri="{FF2B5EF4-FFF2-40B4-BE49-F238E27FC236}">
                <a16:creationId xmlns:a16="http://schemas.microsoft.com/office/drawing/2014/main" id="{32079853-160B-CCCB-99D1-35708E18E3CB}"/>
              </a:ext>
            </a:extLst>
          </p:cNvPr>
          <p:cNvSpPr>
            <a:spLocks noGrp="1"/>
          </p:cNvSpPr>
          <p:nvPr>
            <p:ph type="title"/>
          </p:nvPr>
        </p:nvSpPr>
        <p:spPr/>
        <p:txBody>
          <a:bodyPr/>
          <a:lstStyle/>
          <a:p>
            <a:r>
              <a:rPr lang="en-US" dirty="0"/>
              <a:t>SCALABILITY VS. COMPLEXITY </a:t>
            </a:r>
          </a:p>
        </p:txBody>
      </p:sp>
      <p:sp>
        <p:nvSpPr>
          <p:cNvPr id="31" name="Text Placeholder 30">
            <a:extLst>
              <a:ext uri="{FF2B5EF4-FFF2-40B4-BE49-F238E27FC236}">
                <a16:creationId xmlns:a16="http://schemas.microsoft.com/office/drawing/2014/main" id="{AF0B8FBD-2F91-0EC6-75C1-E9A65E2BFC3F}"/>
              </a:ext>
            </a:extLst>
          </p:cNvPr>
          <p:cNvSpPr>
            <a:spLocks noGrp="1"/>
          </p:cNvSpPr>
          <p:nvPr>
            <p:ph type="body" sz="quarter" idx="13"/>
          </p:nvPr>
        </p:nvSpPr>
        <p:spPr/>
        <p:txBody>
          <a:bodyPr/>
          <a:lstStyle/>
          <a:p>
            <a:r>
              <a:rPr lang="en-US" dirty="0"/>
              <a:t> NEUROMORPHIC COMPUTING NEEDS BOTH!</a:t>
            </a:r>
          </a:p>
        </p:txBody>
      </p:sp>
      <p:grpSp>
        <p:nvGrpSpPr>
          <p:cNvPr id="34" name="Group 33">
            <a:extLst>
              <a:ext uri="{FF2B5EF4-FFF2-40B4-BE49-F238E27FC236}">
                <a16:creationId xmlns:a16="http://schemas.microsoft.com/office/drawing/2014/main" id="{0A2D01B4-06E9-6AF5-2E5E-6352D8DA01FE}"/>
              </a:ext>
            </a:extLst>
          </p:cNvPr>
          <p:cNvGrpSpPr/>
          <p:nvPr/>
        </p:nvGrpSpPr>
        <p:grpSpPr>
          <a:xfrm>
            <a:off x="304577" y="1820203"/>
            <a:ext cx="7020747" cy="4931188"/>
            <a:chOff x="1201879" y="914400"/>
            <a:chExt cx="7506179" cy="5676278"/>
          </a:xfrm>
        </p:grpSpPr>
        <p:sp>
          <p:nvSpPr>
            <p:cNvPr id="4" name="TextBox 3">
              <a:extLst>
                <a:ext uri="{FF2B5EF4-FFF2-40B4-BE49-F238E27FC236}">
                  <a16:creationId xmlns:a16="http://schemas.microsoft.com/office/drawing/2014/main" id="{614B9D7A-639C-217E-45AA-215DEC17AAE6}"/>
                </a:ext>
              </a:extLst>
            </p:cNvPr>
            <p:cNvSpPr txBox="1"/>
            <p:nvPr/>
          </p:nvSpPr>
          <p:spPr>
            <a:xfrm>
              <a:off x="3138455" y="6221346"/>
              <a:ext cx="5154984" cy="369332"/>
            </a:xfrm>
            <a:prstGeom prst="rect">
              <a:avLst/>
            </a:prstGeom>
            <a:noFill/>
          </p:spPr>
          <p:txBody>
            <a:bodyPr wrap="square" rtlCol="0">
              <a:spAutoFit/>
            </a:bodyPr>
            <a:lstStyle/>
            <a:p>
              <a:pPr algn="ctr"/>
              <a:r>
                <a:rPr lang="en-US" b="1">
                  <a:latin typeface="Times New Roman" panose="02020603050405020304" pitchFamily="18" charset="0"/>
                  <a:ea typeface="Open Sans" panose="020B0606030504020204" pitchFamily="34" charset="0"/>
                  <a:cs typeface="Times New Roman" panose="02020603050405020304" pitchFamily="18" charset="0"/>
                </a:rPr>
                <a:t>Scalability</a:t>
              </a:r>
              <a:r>
                <a:rPr lang="en-US">
                  <a:latin typeface="Times New Roman" panose="02020603050405020304" pitchFamily="18" charset="0"/>
                  <a:ea typeface="Open Sans" panose="020B0606030504020204" pitchFamily="34" charset="0"/>
                  <a:cs typeface="Times New Roman" panose="02020603050405020304" pitchFamily="18" charset="0"/>
                </a:rPr>
                <a:t> (# of Neurons)</a:t>
              </a:r>
            </a:p>
          </p:txBody>
        </p:sp>
        <p:pic>
          <p:nvPicPr>
            <p:cNvPr id="5" name="Picture 4">
              <a:extLst>
                <a:ext uri="{FF2B5EF4-FFF2-40B4-BE49-F238E27FC236}">
                  <a16:creationId xmlns:a16="http://schemas.microsoft.com/office/drawing/2014/main" id="{97D52DF8-422E-971F-1522-71F21A7680FB}"/>
                </a:ext>
              </a:extLst>
            </p:cNvPr>
            <p:cNvPicPr>
              <a:picLocks noChangeAspect="1"/>
            </p:cNvPicPr>
            <p:nvPr/>
          </p:nvPicPr>
          <p:blipFill>
            <a:blip r:embed="rId2"/>
            <a:stretch>
              <a:fillRect/>
            </a:stretch>
          </p:blipFill>
          <p:spPr>
            <a:xfrm>
              <a:off x="5469111" y="3693996"/>
              <a:ext cx="709716" cy="447296"/>
            </a:xfrm>
            <a:prstGeom prst="rect">
              <a:avLst/>
            </a:prstGeom>
          </p:spPr>
        </p:pic>
        <p:sp>
          <p:nvSpPr>
            <p:cNvPr id="6" name="TextBox 5">
              <a:extLst>
                <a:ext uri="{FF2B5EF4-FFF2-40B4-BE49-F238E27FC236}">
                  <a16:creationId xmlns:a16="http://schemas.microsoft.com/office/drawing/2014/main" id="{2EE714FC-9177-7C4C-CBB5-22C8A1756A70}"/>
                </a:ext>
              </a:extLst>
            </p:cNvPr>
            <p:cNvSpPr txBox="1"/>
            <p:nvPr/>
          </p:nvSpPr>
          <p:spPr>
            <a:xfrm>
              <a:off x="4908597" y="4181439"/>
              <a:ext cx="1810080" cy="523220"/>
            </a:xfrm>
            <a:prstGeom prst="rect">
              <a:avLst/>
            </a:prstGeom>
            <a:noFill/>
          </p:spPr>
          <p:txBody>
            <a:bodyPr wrap="square" rtlCol="0">
              <a:spAutoFit/>
            </a:bodyPr>
            <a:lstStyle/>
            <a:p>
              <a:pPr algn="ctr"/>
              <a:r>
                <a:rPr lang="en-US" sz="1400" dirty="0">
                  <a:latin typeface="Times New Roman" panose="02020603050405020304" pitchFamily="18" charset="0"/>
                  <a:ea typeface="Open Sans" panose="020B0606030504020204" pitchFamily="34" charset="0"/>
                  <a:cs typeface="Times New Roman" panose="02020603050405020304" pitchFamily="18" charset="0"/>
                </a:rPr>
                <a:t>Intel </a:t>
              </a:r>
              <a:r>
                <a:rPr lang="en-US" sz="1400" dirty="0" err="1">
                  <a:latin typeface="Times New Roman" panose="02020603050405020304" pitchFamily="18" charset="0"/>
                  <a:ea typeface="Open Sans" panose="020B0606030504020204" pitchFamily="34" charset="0"/>
                  <a:cs typeface="Times New Roman" panose="02020603050405020304" pitchFamily="18" charset="0"/>
                </a:rPr>
                <a:t>Loihi</a:t>
              </a:r>
              <a:endParaRPr lang="en-US" sz="1400" dirty="0">
                <a:latin typeface="Times New Roman" panose="02020603050405020304" pitchFamily="18" charset="0"/>
                <a:ea typeface="Open Sans" panose="020B0606030504020204" pitchFamily="34" charset="0"/>
                <a:cs typeface="Times New Roman" panose="02020603050405020304" pitchFamily="18" charset="0"/>
              </a:endParaRPr>
            </a:p>
            <a:p>
              <a:pPr algn="ctr"/>
              <a:r>
                <a:rPr lang="en-US" sz="1400" dirty="0">
                  <a:latin typeface="Times New Roman" panose="02020603050405020304" pitchFamily="18" charset="0"/>
                  <a:ea typeface="Open Sans" panose="020B0606030504020204" pitchFamily="34" charset="0"/>
                  <a:cs typeface="Times New Roman" panose="02020603050405020304" pitchFamily="18" charset="0"/>
                </a:rPr>
                <a:t> 100 Million neurons</a:t>
              </a:r>
            </a:p>
          </p:txBody>
        </p:sp>
        <p:sp>
          <p:nvSpPr>
            <p:cNvPr id="7" name="TextBox 6">
              <a:extLst>
                <a:ext uri="{FF2B5EF4-FFF2-40B4-BE49-F238E27FC236}">
                  <a16:creationId xmlns:a16="http://schemas.microsoft.com/office/drawing/2014/main" id="{5D793F15-987E-0359-0198-58AE6E545908}"/>
                </a:ext>
              </a:extLst>
            </p:cNvPr>
            <p:cNvSpPr txBox="1"/>
            <p:nvPr/>
          </p:nvSpPr>
          <p:spPr>
            <a:xfrm>
              <a:off x="3082978" y="4850780"/>
              <a:ext cx="1584435" cy="523220"/>
            </a:xfrm>
            <a:prstGeom prst="rect">
              <a:avLst/>
            </a:prstGeom>
            <a:noFill/>
          </p:spPr>
          <p:txBody>
            <a:bodyPr wrap="square" rtlCol="0">
              <a:spAutoFit/>
            </a:bodyPr>
            <a:lstStyle/>
            <a:p>
              <a:pPr algn="ctr"/>
              <a:r>
                <a:rPr lang="en-US" sz="1400" dirty="0">
                  <a:latin typeface="Times New Roman" panose="02020603050405020304" pitchFamily="18" charset="0"/>
                  <a:ea typeface="Open Sans" panose="020B0606030504020204" pitchFamily="34" charset="0"/>
                  <a:cs typeface="Times New Roman" panose="02020603050405020304" pitchFamily="18" charset="0"/>
                </a:rPr>
                <a:t>IBM </a:t>
              </a:r>
              <a:r>
                <a:rPr lang="en-US" sz="1400" dirty="0" err="1">
                  <a:latin typeface="Times New Roman" panose="02020603050405020304" pitchFamily="18" charset="0"/>
                  <a:ea typeface="Open Sans" panose="020B0606030504020204" pitchFamily="34" charset="0"/>
                  <a:cs typeface="Times New Roman" panose="02020603050405020304" pitchFamily="18" charset="0"/>
                </a:rPr>
                <a:t>TrueNorth</a:t>
              </a:r>
              <a:endParaRPr lang="en-US" sz="1400" dirty="0">
                <a:latin typeface="Times New Roman" panose="02020603050405020304" pitchFamily="18" charset="0"/>
                <a:ea typeface="Open Sans" panose="020B0606030504020204" pitchFamily="34" charset="0"/>
                <a:cs typeface="Times New Roman" panose="02020603050405020304" pitchFamily="18" charset="0"/>
              </a:endParaRPr>
            </a:p>
            <a:p>
              <a:pPr algn="ctr"/>
              <a:r>
                <a:rPr lang="en-US" sz="1400" dirty="0">
                  <a:latin typeface="Times New Roman" panose="02020603050405020304" pitchFamily="18" charset="0"/>
                  <a:ea typeface="Open Sans" panose="020B0606030504020204" pitchFamily="34" charset="0"/>
                  <a:cs typeface="Times New Roman" panose="02020603050405020304" pitchFamily="18" charset="0"/>
                </a:rPr>
                <a:t>1 Million</a:t>
              </a:r>
            </a:p>
          </p:txBody>
        </p:sp>
        <p:sp>
          <p:nvSpPr>
            <p:cNvPr id="8" name="TextBox 7">
              <a:extLst>
                <a:ext uri="{FF2B5EF4-FFF2-40B4-BE49-F238E27FC236}">
                  <a16:creationId xmlns:a16="http://schemas.microsoft.com/office/drawing/2014/main" id="{AD6CF0D1-F53E-044A-2B88-F3C0C026E9B9}"/>
                </a:ext>
              </a:extLst>
            </p:cNvPr>
            <p:cNvSpPr txBox="1"/>
            <p:nvPr/>
          </p:nvSpPr>
          <p:spPr>
            <a:xfrm>
              <a:off x="3015828" y="4129114"/>
              <a:ext cx="1855895" cy="523220"/>
            </a:xfrm>
            <a:prstGeom prst="rect">
              <a:avLst/>
            </a:prstGeom>
            <a:noFill/>
          </p:spPr>
          <p:txBody>
            <a:bodyPr wrap="square" rtlCol="0">
              <a:spAutoFit/>
            </a:bodyPr>
            <a:lstStyle/>
            <a:p>
              <a:pPr algn="ctr"/>
              <a:r>
                <a:rPr lang="en-US" sz="1400" dirty="0">
                  <a:latin typeface="Times New Roman" panose="02020603050405020304" pitchFamily="18" charset="0"/>
                  <a:ea typeface="Open Sans" panose="020B0606030504020204" pitchFamily="34" charset="0"/>
                  <a:cs typeface="Times New Roman" panose="02020603050405020304" pitchFamily="18" charset="0"/>
                </a:rPr>
                <a:t>NeuroGrid </a:t>
              </a:r>
            </a:p>
            <a:p>
              <a:pPr algn="ctr"/>
              <a:r>
                <a:rPr lang="en-US" sz="1400" dirty="0">
                  <a:latin typeface="Times New Roman" panose="02020603050405020304" pitchFamily="18" charset="0"/>
                  <a:ea typeface="Open Sans" panose="020B0606030504020204" pitchFamily="34" charset="0"/>
                  <a:cs typeface="Times New Roman" panose="02020603050405020304" pitchFamily="18" charset="0"/>
                </a:rPr>
                <a:t>1 Million Neurons</a:t>
              </a:r>
            </a:p>
          </p:txBody>
        </p:sp>
        <p:pic>
          <p:nvPicPr>
            <p:cNvPr id="9" name="Picture 8">
              <a:extLst>
                <a:ext uri="{FF2B5EF4-FFF2-40B4-BE49-F238E27FC236}">
                  <a16:creationId xmlns:a16="http://schemas.microsoft.com/office/drawing/2014/main" id="{25BF763E-7451-249C-1D84-052E37F37B14}"/>
                </a:ext>
              </a:extLst>
            </p:cNvPr>
            <p:cNvPicPr>
              <a:picLocks noChangeAspect="1"/>
            </p:cNvPicPr>
            <p:nvPr/>
          </p:nvPicPr>
          <p:blipFill rotWithShape="1">
            <a:blip r:embed="rId3"/>
            <a:srcRect t="37512" b="6658"/>
            <a:stretch/>
          </p:blipFill>
          <p:spPr>
            <a:xfrm>
              <a:off x="3536158" y="1996503"/>
              <a:ext cx="907434" cy="608515"/>
            </a:xfrm>
            <a:prstGeom prst="rect">
              <a:avLst/>
            </a:prstGeom>
          </p:spPr>
        </p:pic>
        <p:sp>
          <p:nvSpPr>
            <p:cNvPr id="10" name="TextBox 9">
              <a:extLst>
                <a:ext uri="{FF2B5EF4-FFF2-40B4-BE49-F238E27FC236}">
                  <a16:creationId xmlns:a16="http://schemas.microsoft.com/office/drawing/2014/main" id="{AB618500-0217-1DE8-E82D-478474D9CF53}"/>
                </a:ext>
              </a:extLst>
            </p:cNvPr>
            <p:cNvSpPr txBox="1"/>
            <p:nvPr/>
          </p:nvSpPr>
          <p:spPr>
            <a:xfrm>
              <a:off x="3015829" y="2519194"/>
              <a:ext cx="1855895" cy="575542"/>
            </a:xfrm>
            <a:prstGeom prst="rect">
              <a:avLst/>
            </a:prstGeom>
            <a:noFill/>
          </p:spPr>
          <p:txBody>
            <a:bodyPr wrap="square" rtlCol="0">
              <a:spAutoFit/>
            </a:bodyPr>
            <a:lstStyle/>
            <a:p>
              <a:pPr algn="ctr"/>
              <a:r>
                <a:rPr lang="en-US" sz="1400">
                  <a:latin typeface="Times New Roman" panose="02020603050405020304" pitchFamily="18" charset="0"/>
                  <a:ea typeface="Open Sans" panose="020B0606030504020204" pitchFamily="34" charset="0"/>
                  <a:cs typeface="Times New Roman" panose="02020603050405020304" pitchFamily="18" charset="0"/>
                </a:rPr>
                <a:t>Dragonfly Brain</a:t>
              </a:r>
            </a:p>
            <a:p>
              <a:pPr algn="ctr"/>
              <a:r>
                <a:rPr lang="en-US" sz="1400">
                  <a:latin typeface="Times New Roman" panose="02020603050405020304" pitchFamily="18" charset="0"/>
                  <a:ea typeface="Open Sans" panose="020B0606030504020204" pitchFamily="34" charset="0"/>
                  <a:cs typeface="Times New Roman" panose="02020603050405020304" pitchFamily="18" charset="0"/>
                </a:rPr>
                <a:t>1 Million Neurons</a:t>
              </a:r>
            </a:p>
          </p:txBody>
        </p:sp>
        <p:sp>
          <p:nvSpPr>
            <p:cNvPr id="11" name="TextBox 10">
              <a:extLst>
                <a:ext uri="{FF2B5EF4-FFF2-40B4-BE49-F238E27FC236}">
                  <a16:creationId xmlns:a16="http://schemas.microsoft.com/office/drawing/2014/main" id="{476546D7-285C-7437-7127-24CFC2E6424F}"/>
                </a:ext>
              </a:extLst>
            </p:cNvPr>
            <p:cNvSpPr txBox="1"/>
            <p:nvPr/>
          </p:nvSpPr>
          <p:spPr>
            <a:xfrm>
              <a:off x="4871724" y="1626978"/>
              <a:ext cx="2005935" cy="523220"/>
            </a:xfrm>
            <a:prstGeom prst="rect">
              <a:avLst/>
            </a:prstGeom>
            <a:noFill/>
          </p:spPr>
          <p:txBody>
            <a:bodyPr wrap="square" rtlCol="0">
              <a:spAutoFit/>
            </a:bodyPr>
            <a:lstStyle/>
            <a:p>
              <a:pPr algn="ctr"/>
              <a:r>
                <a:rPr lang="en-US" sz="1400" dirty="0">
                  <a:latin typeface="Times New Roman" panose="02020603050405020304" pitchFamily="18" charset="0"/>
                  <a:ea typeface="Open Sans" panose="020B0606030504020204" pitchFamily="34" charset="0"/>
                  <a:cs typeface="Times New Roman" panose="02020603050405020304" pitchFamily="18" charset="0"/>
                </a:rPr>
                <a:t>Mouse Brain</a:t>
              </a:r>
            </a:p>
            <a:p>
              <a:pPr algn="ctr"/>
              <a:r>
                <a:rPr lang="en-US" sz="1400" dirty="0">
                  <a:latin typeface="Times New Roman" panose="02020603050405020304" pitchFamily="18" charset="0"/>
                  <a:ea typeface="Open Sans" panose="020B0606030504020204" pitchFamily="34" charset="0"/>
                  <a:cs typeface="Times New Roman" panose="02020603050405020304" pitchFamily="18" charset="0"/>
                </a:rPr>
                <a:t> 100 Million Neurons</a:t>
              </a:r>
            </a:p>
          </p:txBody>
        </p:sp>
        <p:sp>
          <p:nvSpPr>
            <p:cNvPr id="12" name="Oval 11">
              <a:extLst>
                <a:ext uri="{FF2B5EF4-FFF2-40B4-BE49-F238E27FC236}">
                  <a16:creationId xmlns:a16="http://schemas.microsoft.com/office/drawing/2014/main" id="{00E64419-2432-C96D-6AAB-587F751DFCF2}"/>
                </a:ext>
              </a:extLst>
            </p:cNvPr>
            <p:cNvSpPr/>
            <p:nvPr/>
          </p:nvSpPr>
          <p:spPr>
            <a:xfrm>
              <a:off x="3870556" y="1742994"/>
              <a:ext cx="173736" cy="191138"/>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0E053E3-59AE-44B8-533B-0A3F81A0237F}"/>
                </a:ext>
              </a:extLst>
            </p:cNvPr>
            <p:cNvSpPr txBox="1"/>
            <p:nvPr/>
          </p:nvSpPr>
          <p:spPr>
            <a:xfrm>
              <a:off x="6702123" y="1116329"/>
              <a:ext cx="2005935" cy="523220"/>
            </a:xfrm>
            <a:prstGeom prst="rect">
              <a:avLst/>
            </a:prstGeom>
            <a:noFill/>
          </p:spPr>
          <p:txBody>
            <a:bodyPr wrap="square" rtlCol="0">
              <a:spAutoFit/>
            </a:bodyPr>
            <a:lstStyle/>
            <a:p>
              <a:pPr algn="ctr"/>
              <a:r>
                <a:rPr lang="en-US" sz="1400" dirty="0">
                  <a:latin typeface="Times New Roman" panose="02020603050405020304" pitchFamily="18" charset="0"/>
                  <a:ea typeface="Open Sans" panose="020B0606030504020204" pitchFamily="34" charset="0"/>
                  <a:cs typeface="Times New Roman" panose="02020603050405020304" pitchFamily="18" charset="0"/>
                </a:rPr>
                <a:t>Human Brain</a:t>
              </a:r>
            </a:p>
            <a:p>
              <a:pPr algn="ctr"/>
              <a:r>
                <a:rPr lang="en-US" sz="1400" dirty="0">
                  <a:latin typeface="Times New Roman" panose="02020603050405020304" pitchFamily="18" charset="0"/>
                  <a:ea typeface="Open Sans" panose="020B0606030504020204" pitchFamily="34" charset="0"/>
                  <a:cs typeface="Times New Roman" panose="02020603050405020304" pitchFamily="18" charset="0"/>
                </a:rPr>
                <a:t> (100 Billion)</a:t>
              </a:r>
            </a:p>
          </p:txBody>
        </p:sp>
        <p:cxnSp>
          <p:nvCxnSpPr>
            <p:cNvPr id="14" name="Straight Arrow Connector 13">
              <a:extLst>
                <a:ext uri="{FF2B5EF4-FFF2-40B4-BE49-F238E27FC236}">
                  <a16:creationId xmlns:a16="http://schemas.microsoft.com/office/drawing/2014/main" id="{4C3A238F-5F3C-DA0B-3FF0-EC9F9D5D2070}"/>
                </a:ext>
              </a:extLst>
            </p:cNvPr>
            <p:cNvCxnSpPr>
              <a:cxnSpLocks/>
            </p:cNvCxnSpPr>
            <p:nvPr/>
          </p:nvCxnSpPr>
          <p:spPr>
            <a:xfrm>
              <a:off x="1935358" y="6074147"/>
              <a:ext cx="6492240" cy="30750"/>
            </a:xfrm>
            <a:prstGeom prst="straightConnector1">
              <a:avLst/>
            </a:prstGeom>
            <a:ln w="50800">
              <a:tailEnd type="stealth" w="lg" len="lg"/>
            </a:ln>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EEED469E-91E2-1026-BE96-213E41711094}"/>
                </a:ext>
              </a:extLst>
            </p:cNvPr>
            <p:cNvSpPr/>
            <p:nvPr/>
          </p:nvSpPr>
          <p:spPr>
            <a:xfrm>
              <a:off x="3856907" y="3967531"/>
              <a:ext cx="173736" cy="173762"/>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6" name="Oval 15">
              <a:extLst>
                <a:ext uri="{FF2B5EF4-FFF2-40B4-BE49-F238E27FC236}">
                  <a16:creationId xmlns:a16="http://schemas.microsoft.com/office/drawing/2014/main" id="{E382D903-3CBE-297E-4528-4E1BAC64C6A2}"/>
                </a:ext>
              </a:extLst>
            </p:cNvPr>
            <p:cNvSpPr/>
            <p:nvPr/>
          </p:nvSpPr>
          <p:spPr>
            <a:xfrm>
              <a:off x="3856908" y="4667678"/>
              <a:ext cx="173736" cy="173762"/>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7" name="Oval 16">
              <a:extLst>
                <a:ext uri="{FF2B5EF4-FFF2-40B4-BE49-F238E27FC236}">
                  <a16:creationId xmlns:a16="http://schemas.microsoft.com/office/drawing/2014/main" id="{99384323-DF7E-5CF7-2F21-C2EB34B0384F}"/>
                </a:ext>
              </a:extLst>
            </p:cNvPr>
            <p:cNvSpPr/>
            <p:nvPr/>
          </p:nvSpPr>
          <p:spPr>
            <a:xfrm>
              <a:off x="5833577" y="3449630"/>
              <a:ext cx="173736" cy="173762"/>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8" name="Oval 17">
              <a:extLst>
                <a:ext uri="{FF2B5EF4-FFF2-40B4-BE49-F238E27FC236}">
                  <a16:creationId xmlns:a16="http://schemas.microsoft.com/office/drawing/2014/main" id="{8E3A0EBA-9F97-4046-C275-CAAC45176C9B}"/>
                </a:ext>
              </a:extLst>
            </p:cNvPr>
            <p:cNvSpPr/>
            <p:nvPr/>
          </p:nvSpPr>
          <p:spPr>
            <a:xfrm>
              <a:off x="5833578" y="1450175"/>
              <a:ext cx="173736" cy="173762"/>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9" name="Oval 18">
              <a:extLst>
                <a:ext uri="{FF2B5EF4-FFF2-40B4-BE49-F238E27FC236}">
                  <a16:creationId xmlns:a16="http://schemas.microsoft.com/office/drawing/2014/main" id="{0D0F7CD7-8CCF-4B9C-7253-A70D3FC59DEF}"/>
                </a:ext>
              </a:extLst>
            </p:cNvPr>
            <p:cNvSpPr/>
            <p:nvPr/>
          </p:nvSpPr>
          <p:spPr>
            <a:xfrm>
              <a:off x="7630831" y="970826"/>
              <a:ext cx="173736" cy="173762"/>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20" name="Oval 19">
              <a:extLst>
                <a:ext uri="{FF2B5EF4-FFF2-40B4-BE49-F238E27FC236}">
                  <a16:creationId xmlns:a16="http://schemas.microsoft.com/office/drawing/2014/main" id="{F0BC71EF-5CC3-43F9-D950-A5EB4B60C2E0}"/>
                </a:ext>
              </a:extLst>
            </p:cNvPr>
            <p:cNvSpPr/>
            <p:nvPr/>
          </p:nvSpPr>
          <p:spPr>
            <a:xfrm>
              <a:off x="2423710" y="4985063"/>
              <a:ext cx="173736" cy="173762"/>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Open Sans" panose="020B0606030504020204" pitchFamily="34"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F4B80953-3688-1BF1-AC53-84C612CCE610}"/>
                </a:ext>
              </a:extLst>
            </p:cNvPr>
            <p:cNvCxnSpPr>
              <a:cxnSpLocks/>
            </p:cNvCxnSpPr>
            <p:nvPr/>
          </p:nvCxnSpPr>
          <p:spPr>
            <a:xfrm flipV="1">
              <a:off x="1967339" y="914400"/>
              <a:ext cx="38291" cy="5151275"/>
            </a:xfrm>
            <a:prstGeom prst="straightConnector1">
              <a:avLst/>
            </a:prstGeom>
            <a:ln w="50800">
              <a:tailEnd type="stealth" w="lg" len="lg"/>
            </a:ln>
          </p:spPr>
          <p:style>
            <a:lnRef idx="1">
              <a:schemeClr val="dk1"/>
            </a:lnRef>
            <a:fillRef idx="0">
              <a:schemeClr val="dk1"/>
            </a:fillRef>
            <a:effectRef idx="0">
              <a:schemeClr val="dk1"/>
            </a:effectRef>
            <a:fontRef idx="minor">
              <a:schemeClr val="tx1"/>
            </a:fontRef>
          </p:style>
        </p:cxnSp>
        <p:sp>
          <p:nvSpPr>
            <p:cNvPr id="22" name="Diagonal Stripe 21">
              <a:extLst>
                <a:ext uri="{FF2B5EF4-FFF2-40B4-BE49-F238E27FC236}">
                  <a16:creationId xmlns:a16="http://schemas.microsoft.com/office/drawing/2014/main" id="{0D0C3F50-7CB5-6207-4FCA-B7C2A8586A22}"/>
                </a:ext>
              </a:extLst>
            </p:cNvPr>
            <p:cNvSpPr/>
            <p:nvPr/>
          </p:nvSpPr>
          <p:spPr>
            <a:xfrm>
              <a:off x="1873132" y="2911422"/>
              <a:ext cx="291384" cy="354950"/>
            </a:xfrm>
            <a:prstGeom prst="diagStripe">
              <a:avLst>
                <a:gd name="adj" fmla="val 74128"/>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E08F8F4-1DF3-5416-9C3D-2CD7A303C78E}"/>
                </a:ext>
              </a:extLst>
            </p:cNvPr>
            <p:cNvSpPr/>
            <p:nvPr/>
          </p:nvSpPr>
          <p:spPr>
            <a:xfrm>
              <a:off x="1877078" y="3143278"/>
              <a:ext cx="291384" cy="354950"/>
            </a:xfrm>
            <a:prstGeom prst="diagStripe">
              <a:avLst>
                <a:gd name="adj" fmla="val 74128"/>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FB746961-0386-0E9F-0CFD-04C9B9406CAF}"/>
                </a:ext>
              </a:extLst>
            </p:cNvPr>
            <p:cNvSpPr/>
            <p:nvPr/>
          </p:nvSpPr>
          <p:spPr>
            <a:xfrm>
              <a:off x="5397418" y="5932754"/>
              <a:ext cx="291384" cy="354950"/>
            </a:xfrm>
            <a:prstGeom prst="diagStripe">
              <a:avLst>
                <a:gd name="adj" fmla="val 74128"/>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D644A923-5676-9F25-C312-032FE6C3C910}"/>
                </a:ext>
              </a:extLst>
            </p:cNvPr>
            <p:cNvSpPr/>
            <p:nvPr/>
          </p:nvSpPr>
          <p:spPr>
            <a:xfrm>
              <a:off x="5560393" y="5932754"/>
              <a:ext cx="291384" cy="354950"/>
            </a:xfrm>
            <a:prstGeom prst="diagStripe">
              <a:avLst>
                <a:gd name="adj" fmla="val 74128"/>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FE574938-5293-615C-0B30-BBAE863FFE02}"/>
                </a:ext>
              </a:extLst>
            </p:cNvPr>
            <p:cNvSpPr txBox="1"/>
            <p:nvPr/>
          </p:nvSpPr>
          <p:spPr>
            <a:xfrm rot="16200000">
              <a:off x="-965782" y="3138487"/>
              <a:ext cx="4981654" cy="646331"/>
            </a:xfrm>
            <a:prstGeom prst="rect">
              <a:avLst/>
            </a:prstGeom>
            <a:noFill/>
          </p:spPr>
          <p:txBody>
            <a:bodyPr wrap="square" rtlCol="0">
              <a:spAutoFit/>
            </a:bodyPr>
            <a:lstStyle/>
            <a:p>
              <a:pPr algn="ctr"/>
              <a:r>
                <a:rPr lang="en-US" b="1" dirty="0">
                  <a:latin typeface="Times New Roman" panose="02020603050405020304" pitchFamily="18" charset="0"/>
                  <a:ea typeface="Open Sans" panose="020B0606030504020204" pitchFamily="34" charset="0"/>
                  <a:cs typeface="Times New Roman" panose="02020603050405020304" pitchFamily="18" charset="0"/>
                </a:rPr>
                <a:t>Biological Complexity</a:t>
              </a:r>
            </a:p>
            <a:p>
              <a:pPr algn="ctr"/>
              <a:r>
                <a:rPr lang="en-US" dirty="0">
                  <a:latin typeface="Times New Roman" panose="02020603050405020304" pitchFamily="18" charset="0"/>
                  <a:ea typeface="Open Sans" panose="020B0606030504020204" pitchFamily="34" charset="0"/>
                  <a:cs typeface="Times New Roman" panose="02020603050405020304" pitchFamily="18" charset="0"/>
                </a:rPr>
                <a:t>(Nonlinear Dynamics, Learnable parameters, etc.)</a:t>
              </a:r>
            </a:p>
          </p:txBody>
        </p:sp>
        <p:sp>
          <p:nvSpPr>
            <p:cNvPr id="27" name="TextBox 26">
              <a:extLst>
                <a:ext uri="{FF2B5EF4-FFF2-40B4-BE49-F238E27FC236}">
                  <a16:creationId xmlns:a16="http://schemas.microsoft.com/office/drawing/2014/main" id="{DAAA1295-66C9-503D-A37E-A73EA3A35A4F}"/>
                </a:ext>
              </a:extLst>
            </p:cNvPr>
            <p:cNvSpPr txBox="1"/>
            <p:nvPr/>
          </p:nvSpPr>
          <p:spPr>
            <a:xfrm>
              <a:off x="1639405" y="5581677"/>
              <a:ext cx="2026983" cy="523220"/>
            </a:xfrm>
            <a:prstGeom prst="rect">
              <a:avLst/>
            </a:prstGeom>
            <a:noFill/>
          </p:spPr>
          <p:txBody>
            <a:bodyPr wrap="square" rtlCol="0">
              <a:spAutoFit/>
            </a:bodyPr>
            <a:lstStyle/>
            <a:p>
              <a:pPr algn="ctr"/>
              <a:r>
                <a:rPr lang="en-US" sz="1400" dirty="0">
                  <a:latin typeface="Times New Roman" panose="02020603050405020304" pitchFamily="18" charset="0"/>
                  <a:ea typeface="Open Sans" panose="020B0606030504020204" pitchFamily="34" charset="0"/>
                  <a:cs typeface="Times New Roman" panose="02020603050405020304" pitchFamily="18" charset="0"/>
                </a:rPr>
                <a:t>GT Neuron, 21 HH</a:t>
              </a:r>
            </a:p>
            <a:p>
              <a:pPr algn="ctr"/>
              <a:r>
                <a:rPr lang="en-US" sz="1400" dirty="0">
                  <a:latin typeface="Times New Roman" panose="02020603050405020304" pitchFamily="18" charset="0"/>
                  <a:ea typeface="Open Sans" panose="020B0606030504020204" pitchFamily="34" charset="0"/>
                  <a:cs typeface="Times New Roman" panose="02020603050405020304" pitchFamily="18" charset="0"/>
                </a:rPr>
                <a:t>with dendrites</a:t>
              </a:r>
            </a:p>
          </p:txBody>
        </p:sp>
        <p:pic>
          <p:nvPicPr>
            <p:cNvPr id="28" name="Picture 27">
              <a:extLst>
                <a:ext uri="{FF2B5EF4-FFF2-40B4-BE49-F238E27FC236}">
                  <a16:creationId xmlns:a16="http://schemas.microsoft.com/office/drawing/2014/main" id="{26341DDF-8137-C592-C8DF-440D3CCAD2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825" y="5197817"/>
              <a:ext cx="453525" cy="446831"/>
            </a:xfrm>
            <a:prstGeom prst="rect">
              <a:avLst/>
            </a:prstGeom>
          </p:spPr>
        </p:pic>
        <p:sp>
          <p:nvSpPr>
            <p:cNvPr id="29" name="Oval 28">
              <a:extLst>
                <a:ext uri="{FF2B5EF4-FFF2-40B4-BE49-F238E27FC236}">
                  <a16:creationId xmlns:a16="http://schemas.microsoft.com/office/drawing/2014/main" id="{688B67D7-BFDF-344A-4B7A-0CAA50E1E570}"/>
                </a:ext>
              </a:extLst>
            </p:cNvPr>
            <p:cNvSpPr/>
            <p:nvPr/>
          </p:nvSpPr>
          <p:spPr>
            <a:xfrm>
              <a:off x="6754723" y="2849935"/>
              <a:ext cx="173736" cy="173762"/>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690BCFA7-8337-B81B-4F81-8B52A1BD1B19}"/>
                </a:ext>
              </a:extLst>
            </p:cNvPr>
            <p:cNvSpPr txBox="1"/>
            <p:nvPr/>
          </p:nvSpPr>
          <p:spPr>
            <a:xfrm>
              <a:off x="6015313" y="3019059"/>
              <a:ext cx="1810080" cy="738664"/>
            </a:xfrm>
            <a:prstGeom prst="rect">
              <a:avLst/>
            </a:prstGeom>
            <a:noFill/>
          </p:spPr>
          <p:txBody>
            <a:bodyPr wrap="square" rtlCol="0">
              <a:spAutoFit/>
            </a:bodyPr>
            <a:lstStyle/>
            <a:p>
              <a:pPr algn="ctr"/>
              <a:r>
                <a:rPr lang="en-US" sz="1400" dirty="0">
                  <a:latin typeface="Times New Roman" panose="02020603050405020304" pitchFamily="18" charset="0"/>
                  <a:ea typeface="Open Sans" panose="020B0606030504020204" pitchFamily="34" charset="0"/>
                  <a:cs typeface="Times New Roman" panose="02020603050405020304" pitchFamily="18" charset="0"/>
                </a:rPr>
                <a:t>Intel Hala Point </a:t>
              </a:r>
            </a:p>
            <a:p>
              <a:pPr algn="ctr"/>
              <a:r>
                <a:rPr lang="en-US" sz="1400" dirty="0">
                  <a:latin typeface="Times New Roman" panose="02020603050405020304" pitchFamily="18" charset="0"/>
                  <a:ea typeface="Open Sans" panose="020B0606030504020204" pitchFamily="34" charset="0"/>
                  <a:cs typeface="Times New Roman" panose="02020603050405020304" pitchFamily="18" charset="0"/>
                </a:rPr>
                <a:t>(</a:t>
              </a:r>
              <a:r>
                <a:rPr lang="en-US" sz="1400" dirty="0" err="1">
                  <a:latin typeface="Times New Roman" panose="02020603050405020304" pitchFamily="18" charset="0"/>
                  <a:ea typeface="Open Sans" panose="020B0606030504020204" pitchFamily="34" charset="0"/>
                  <a:cs typeface="Times New Roman" panose="02020603050405020304" pitchFamily="18" charset="0"/>
                </a:rPr>
                <a:t>Loihi</a:t>
              </a:r>
              <a:r>
                <a:rPr lang="en-US" sz="1400" dirty="0">
                  <a:latin typeface="Times New Roman" panose="02020603050405020304" pitchFamily="18" charset="0"/>
                  <a:ea typeface="Open Sans" panose="020B0606030504020204" pitchFamily="34" charset="0"/>
                  <a:cs typeface="Times New Roman" panose="02020603050405020304" pitchFamily="18" charset="0"/>
                </a:rPr>
                <a:t> 2)</a:t>
              </a:r>
            </a:p>
            <a:p>
              <a:pPr algn="ctr"/>
              <a:r>
                <a:rPr lang="en-US" sz="1400" dirty="0">
                  <a:latin typeface="Times New Roman" panose="02020603050405020304" pitchFamily="18" charset="0"/>
                  <a:ea typeface="Open Sans" panose="020B0606030504020204" pitchFamily="34" charset="0"/>
                  <a:cs typeface="Times New Roman" panose="02020603050405020304" pitchFamily="18" charset="0"/>
                </a:rPr>
                <a:t> 1.15 Billion neurons</a:t>
              </a:r>
            </a:p>
          </p:txBody>
        </p:sp>
        <p:pic>
          <p:nvPicPr>
            <p:cNvPr id="33" name="Graphic 32" descr="Arrow: Slight curve with solid fill">
              <a:extLst>
                <a:ext uri="{FF2B5EF4-FFF2-40B4-BE49-F238E27FC236}">
                  <a16:creationId xmlns:a16="http://schemas.microsoft.com/office/drawing/2014/main" id="{AE819474-C52F-5B06-918B-89D2429E891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9218555">
              <a:off x="5496669" y="1989112"/>
              <a:ext cx="2294412" cy="914400"/>
            </a:xfrm>
            <a:prstGeom prst="rect">
              <a:avLst/>
            </a:prstGeom>
          </p:spPr>
        </p:pic>
      </p:grpSp>
      <p:pic>
        <p:nvPicPr>
          <p:cNvPr id="36" name="Picture 35">
            <a:extLst>
              <a:ext uri="{FF2B5EF4-FFF2-40B4-BE49-F238E27FC236}">
                <a16:creationId xmlns:a16="http://schemas.microsoft.com/office/drawing/2014/main" id="{9910268A-3F2A-A5FE-5749-32B8AC980C81}"/>
              </a:ext>
            </a:extLst>
          </p:cNvPr>
          <p:cNvPicPr>
            <a:picLocks noChangeAspect="1"/>
          </p:cNvPicPr>
          <p:nvPr/>
        </p:nvPicPr>
        <p:blipFill>
          <a:blip r:embed="rId7"/>
          <a:stretch>
            <a:fillRect/>
          </a:stretch>
        </p:blipFill>
        <p:spPr>
          <a:xfrm>
            <a:off x="8526079" y="4418181"/>
            <a:ext cx="2233072" cy="1431688"/>
          </a:xfrm>
          <a:prstGeom prst="rect">
            <a:avLst/>
          </a:prstGeom>
        </p:spPr>
      </p:pic>
      <p:sp>
        <p:nvSpPr>
          <p:cNvPr id="37" name="TextBox 36">
            <a:extLst>
              <a:ext uri="{FF2B5EF4-FFF2-40B4-BE49-F238E27FC236}">
                <a16:creationId xmlns:a16="http://schemas.microsoft.com/office/drawing/2014/main" id="{3665AFC4-AB4C-754C-E8F5-3D101D943049}"/>
              </a:ext>
            </a:extLst>
          </p:cNvPr>
          <p:cNvSpPr txBox="1"/>
          <p:nvPr/>
        </p:nvSpPr>
        <p:spPr>
          <a:xfrm>
            <a:off x="7874432" y="5871857"/>
            <a:ext cx="3381614" cy="923330"/>
          </a:xfrm>
          <a:prstGeom prst="rect">
            <a:avLst/>
          </a:prstGeom>
          <a:noFill/>
        </p:spPr>
        <p:txBody>
          <a:bodyPr wrap="square" rtlCol="0">
            <a:spAutoFit/>
          </a:bodyPr>
          <a:lstStyle/>
          <a:p>
            <a:pPr algn="ctr">
              <a:spcBef>
                <a:spcPts val="1000"/>
              </a:spcBef>
              <a:spcAft>
                <a:spcPts val="600"/>
              </a:spcAft>
            </a:pPr>
            <a:r>
              <a:rPr lang="en-US" dirty="0"/>
              <a:t>Biological neurons have rich dynamics and a lot more computational power.</a:t>
            </a:r>
          </a:p>
        </p:txBody>
      </p:sp>
    </p:spTree>
    <p:extLst>
      <p:ext uri="{BB962C8B-B14F-4D97-AF65-F5344CB8AC3E}">
        <p14:creationId xmlns:p14="http://schemas.microsoft.com/office/powerpoint/2010/main" val="103666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D31B1F93-30EB-2260-E6F1-3092F7E06B44}"/>
              </a:ext>
            </a:extLst>
          </p:cNvPr>
          <p:cNvSpPr/>
          <p:nvPr/>
        </p:nvSpPr>
        <p:spPr>
          <a:xfrm>
            <a:off x="397495" y="3764509"/>
            <a:ext cx="5665962" cy="2800811"/>
          </a:xfrm>
          <a:prstGeom prst="roundRect">
            <a:avLst/>
          </a:prstGeom>
          <a:solidFill>
            <a:schemeClr val="accent3">
              <a:lumMod val="40000"/>
              <a:lumOff val="60000"/>
              <a:alpha val="51355"/>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Text Placeholder 4">
            <a:extLst>
              <a:ext uri="{FF2B5EF4-FFF2-40B4-BE49-F238E27FC236}">
                <a16:creationId xmlns:a16="http://schemas.microsoft.com/office/drawing/2014/main" id="{4B9B8D64-2489-7559-D86F-63D0B7F45ED4}"/>
              </a:ext>
            </a:extLst>
          </p:cNvPr>
          <p:cNvSpPr>
            <a:spLocks noGrp="1"/>
          </p:cNvSpPr>
          <p:nvPr>
            <p:ph type="body" idx="1"/>
          </p:nvPr>
        </p:nvSpPr>
        <p:spPr>
          <a:xfrm>
            <a:off x="356400" y="900454"/>
            <a:ext cx="5502275" cy="749842"/>
          </a:xfrm>
        </p:spPr>
        <p:txBody>
          <a:bodyPr/>
          <a:lstStyle/>
          <a:p>
            <a:pPr algn="ctr"/>
            <a:r>
              <a:rPr lang="en-US" dirty="0"/>
              <a:t>SIMPLE NEURONS</a:t>
            </a:r>
          </a:p>
        </p:txBody>
      </p:sp>
      <p:sp>
        <p:nvSpPr>
          <p:cNvPr id="2" name="Content Placeholder 1">
            <a:extLst>
              <a:ext uri="{FF2B5EF4-FFF2-40B4-BE49-F238E27FC236}">
                <a16:creationId xmlns:a16="http://schemas.microsoft.com/office/drawing/2014/main" id="{19AE8B22-AA01-1FB7-5FE4-CED85AF4D87F}"/>
              </a:ext>
            </a:extLst>
          </p:cNvPr>
          <p:cNvSpPr>
            <a:spLocks noGrp="1"/>
          </p:cNvSpPr>
          <p:nvPr>
            <p:ph sz="half" idx="2"/>
          </p:nvPr>
        </p:nvSpPr>
        <p:spPr>
          <a:xfrm>
            <a:off x="679051" y="1788686"/>
            <a:ext cx="5174911" cy="1874824"/>
          </a:xfrm>
        </p:spPr>
        <p:txBody>
          <a:bodyPr>
            <a:normAutofit fontScale="47500" lnSpcReduction="20000"/>
          </a:bodyPr>
          <a:lstStyle/>
          <a:p>
            <a:r>
              <a:rPr lang="en-US" sz="3400" b="1" dirty="0"/>
              <a:t>Simpler neuron models requires larger neural networks.</a:t>
            </a:r>
          </a:p>
          <a:p>
            <a:pPr lvl="1"/>
            <a:r>
              <a:rPr lang="en-US" sz="3400" dirty="0"/>
              <a:t>Power hungry ANNs</a:t>
            </a:r>
          </a:p>
          <a:p>
            <a:pPr lvl="1"/>
            <a:r>
              <a:rPr lang="en-US" sz="3400" dirty="0"/>
              <a:t>Inefficient scaling</a:t>
            </a:r>
          </a:p>
          <a:p>
            <a:pPr lvl="1"/>
            <a:r>
              <a:rPr lang="en-US" sz="3400" dirty="0"/>
              <a:t>Inefficient hardware implementations</a:t>
            </a:r>
          </a:p>
          <a:p>
            <a:pPr lvl="1"/>
            <a:r>
              <a:rPr lang="en-US" sz="3400" dirty="0"/>
              <a:t>Focus only on synapses and </a:t>
            </a:r>
          </a:p>
          <a:p>
            <a:endParaRPr lang="en-US" dirty="0"/>
          </a:p>
          <a:p>
            <a:endParaRPr lang="en-US" dirty="0"/>
          </a:p>
        </p:txBody>
      </p:sp>
      <p:sp>
        <p:nvSpPr>
          <p:cNvPr id="7" name="Text Placeholder 6">
            <a:extLst>
              <a:ext uri="{FF2B5EF4-FFF2-40B4-BE49-F238E27FC236}">
                <a16:creationId xmlns:a16="http://schemas.microsoft.com/office/drawing/2014/main" id="{7D1985E6-E19C-99E8-EAEB-E5B7431F15E3}"/>
              </a:ext>
            </a:extLst>
          </p:cNvPr>
          <p:cNvSpPr>
            <a:spLocks noGrp="1"/>
          </p:cNvSpPr>
          <p:nvPr>
            <p:ph type="body" sz="quarter" idx="3"/>
          </p:nvPr>
        </p:nvSpPr>
        <p:spPr>
          <a:xfrm>
            <a:off x="6102750" y="900454"/>
            <a:ext cx="5410200" cy="749842"/>
          </a:xfrm>
        </p:spPr>
        <p:txBody>
          <a:bodyPr/>
          <a:lstStyle/>
          <a:p>
            <a:pPr algn="ctr"/>
            <a:r>
              <a:rPr lang="en-US" dirty="0"/>
              <a:t>COMPLEX NEURONS</a:t>
            </a:r>
          </a:p>
        </p:txBody>
      </p:sp>
      <p:sp>
        <p:nvSpPr>
          <p:cNvPr id="10" name="Content Placeholder 9">
            <a:extLst>
              <a:ext uri="{FF2B5EF4-FFF2-40B4-BE49-F238E27FC236}">
                <a16:creationId xmlns:a16="http://schemas.microsoft.com/office/drawing/2014/main" id="{641041E4-30EF-C8B7-0AAD-02DC5A17771B}"/>
              </a:ext>
            </a:extLst>
          </p:cNvPr>
          <p:cNvSpPr>
            <a:spLocks noGrp="1"/>
          </p:cNvSpPr>
          <p:nvPr>
            <p:ph sz="quarter" idx="4"/>
          </p:nvPr>
        </p:nvSpPr>
        <p:spPr>
          <a:xfrm>
            <a:off x="6319268" y="1788685"/>
            <a:ext cx="5193681" cy="3269987"/>
          </a:xfrm>
        </p:spPr>
        <p:txBody>
          <a:bodyPr>
            <a:normAutofit fontScale="62500" lnSpcReduction="20000"/>
          </a:bodyPr>
          <a:lstStyle/>
          <a:p>
            <a:r>
              <a:rPr lang="en-US" sz="2500" b="1" dirty="0"/>
              <a:t>Active Dendrites improves performance of Artificial Neural Networks</a:t>
            </a:r>
          </a:p>
          <a:p>
            <a:pPr lvl="1"/>
            <a:r>
              <a:rPr lang="en-US" sz="2500" dirty="0"/>
              <a:t>More energy efficiency (“Neural Network within a neuron”), non-linear filtering</a:t>
            </a:r>
          </a:p>
          <a:p>
            <a:pPr lvl="1"/>
            <a:r>
              <a:rPr lang="en-US" sz="2500" dirty="0"/>
              <a:t>Heterogeneity</a:t>
            </a:r>
          </a:p>
          <a:p>
            <a:pPr lvl="1"/>
            <a:r>
              <a:rPr lang="en-US" sz="2500" dirty="0"/>
              <a:t>More computations/unit</a:t>
            </a:r>
          </a:p>
          <a:p>
            <a:pPr lvl="1"/>
            <a:r>
              <a:rPr lang="en-US" sz="2500" dirty="0"/>
              <a:t>Better Connectivity and fan-in (3D architectures)</a:t>
            </a:r>
          </a:p>
          <a:p>
            <a:pPr lvl="1"/>
            <a:r>
              <a:rPr lang="en-US" sz="2500" dirty="0"/>
              <a:t>Scalable with CMOS+X approaches.</a:t>
            </a:r>
          </a:p>
          <a:p>
            <a:r>
              <a:rPr lang="en-US" sz="2500" b="1" dirty="0"/>
              <a:t>Plastic Synapses</a:t>
            </a:r>
          </a:p>
          <a:p>
            <a:r>
              <a:rPr lang="en-US" sz="2500" b="1" dirty="0"/>
              <a:t>Learning Mechanisms</a:t>
            </a:r>
          </a:p>
        </p:txBody>
      </p:sp>
      <p:sp>
        <p:nvSpPr>
          <p:cNvPr id="3" name="Slide Number Placeholder 2">
            <a:extLst>
              <a:ext uri="{FF2B5EF4-FFF2-40B4-BE49-F238E27FC236}">
                <a16:creationId xmlns:a16="http://schemas.microsoft.com/office/drawing/2014/main" id="{8FF2E973-4179-2B8F-4DC2-28196FEE8B4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FB6B91F-BB11-E946-B7F6-1372EDB8DEC1}" type="slidenum">
              <a:rPr kumimoji="0" lang="en-US" sz="1000" b="1" i="0" u="none" strike="noStrike" kern="1200" cap="none" spc="0" normalizeH="0" baseline="0" noProof="0" smtClean="0">
                <a:ln>
                  <a:noFill/>
                </a:ln>
                <a:solidFill>
                  <a:srgbClr val="0075A9"/>
                </a:solidFill>
                <a:effectLst/>
                <a:uLnTx/>
                <a:uFillTx/>
                <a:latin typeface="Exo 2 Semi Bold"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000" b="1" i="0" u="none" strike="noStrike" kern="1200" cap="none" spc="0" normalizeH="0" baseline="0" noProof="0" dirty="0">
              <a:ln>
                <a:noFill/>
              </a:ln>
              <a:solidFill>
                <a:srgbClr val="0075A9"/>
              </a:solidFill>
              <a:effectLst/>
              <a:uLnTx/>
              <a:uFillTx/>
              <a:latin typeface="Exo 2 Semi Bold" pitchFamily="2" charset="77"/>
              <a:ea typeface="+mn-ea"/>
              <a:cs typeface="+mn-cs"/>
            </a:endParaRPr>
          </a:p>
        </p:txBody>
      </p:sp>
      <p:sp>
        <p:nvSpPr>
          <p:cNvPr id="4" name="Title 3">
            <a:extLst>
              <a:ext uri="{FF2B5EF4-FFF2-40B4-BE49-F238E27FC236}">
                <a16:creationId xmlns:a16="http://schemas.microsoft.com/office/drawing/2014/main" id="{B26707C2-BD96-6B52-2D2D-E42B3AA88BFB}"/>
              </a:ext>
            </a:extLst>
          </p:cNvPr>
          <p:cNvSpPr>
            <a:spLocks noGrp="1"/>
          </p:cNvSpPr>
          <p:nvPr>
            <p:ph type="title"/>
          </p:nvPr>
        </p:nvSpPr>
        <p:spPr/>
        <p:txBody>
          <a:bodyPr/>
          <a:lstStyle/>
          <a:p>
            <a:r>
              <a:rPr lang="en-US" dirty="0"/>
              <a:t>DENDRITES IMPROVE COMPUTATION WITHIN A SINGLE NEURON</a:t>
            </a:r>
          </a:p>
        </p:txBody>
      </p:sp>
      <p:sp>
        <p:nvSpPr>
          <p:cNvPr id="12" name="TextBox 11">
            <a:extLst>
              <a:ext uri="{FF2B5EF4-FFF2-40B4-BE49-F238E27FC236}">
                <a16:creationId xmlns:a16="http://schemas.microsoft.com/office/drawing/2014/main" id="{2AB0BEA1-40A2-00EE-21C5-DC42CB22B8F5}"/>
              </a:ext>
            </a:extLst>
          </p:cNvPr>
          <p:cNvSpPr txBox="1"/>
          <p:nvPr/>
        </p:nvSpPr>
        <p:spPr>
          <a:xfrm>
            <a:off x="282808" y="3900682"/>
            <a:ext cx="5622854" cy="2554545"/>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B1B"/>
                </a:solidFill>
                <a:effectLst/>
                <a:uLnTx/>
                <a:uFillTx/>
                <a:latin typeface="Open Sans"/>
                <a:ea typeface="+mn-ea"/>
                <a:cs typeface="+mn-cs"/>
              </a:rPr>
              <a:t>Our Current Research</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B1B1B"/>
                </a:solidFill>
                <a:effectLst/>
                <a:uLnTx/>
                <a:uFillTx/>
                <a:latin typeface="Open Sans"/>
                <a:ea typeface="+mn-ea"/>
                <a:cs typeface="+mn-cs"/>
              </a:rPr>
              <a:t>Dendrites supporting shunting Inhibition</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B1B1B"/>
                </a:solidFill>
                <a:effectLst/>
                <a:uLnTx/>
                <a:uFillTx/>
                <a:latin typeface="Open Sans"/>
                <a:ea typeface="+mn-ea"/>
                <a:cs typeface="+mn-cs"/>
              </a:rPr>
              <a:t>Pattern Recognition (NICE 2023, ICONS 2023)</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B1B1B"/>
                </a:solidFill>
                <a:effectLst/>
                <a:uLnTx/>
                <a:uFillTx/>
                <a:latin typeface="Open Sans"/>
                <a:ea typeface="+mn-ea"/>
                <a:cs typeface="+mn-cs"/>
              </a:rPr>
              <a:t>Direction-Selective (ICONS 2024)</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B1B1B"/>
                </a:solidFill>
                <a:effectLst/>
                <a:uLnTx/>
                <a:uFillTx/>
                <a:latin typeface="Open Sans"/>
                <a:ea typeface="+mn-ea"/>
                <a:cs typeface="+mn-cs"/>
              </a:rPr>
              <a:t>Software library for analog hardware-based dendrites (</a:t>
            </a:r>
            <a:r>
              <a:rPr kumimoji="0" lang="en-US" sz="1600" b="0" i="0" u="none" strike="noStrike" kern="1200" cap="none" spc="0" normalizeH="0" baseline="0" noProof="0" dirty="0" err="1">
                <a:ln>
                  <a:noFill/>
                </a:ln>
                <a:solidFill>
                  <a:srgbClr val="1B1B1B"/>
                </a:solidFill>
                <a:effectLst/>
                <a:uLnTx/>
                <a:uFillTx/>
                <a:latin typeface="Open Sans"/>
                <a:ea typeface="+mn-ea"/>
                <a:cs typeface="+mn-cs"/>
              </a:rPr>
              <a:t>NeurIPS</a:t>
            </a:r>
            <a:r>
              <a:rPr kumimoji="0" lang="en-US" sz="1600" b="0" i="0" u="none" strike="noStrike" kern="1200" cap="none" spc="0" normalizeH="0" baseline="0" noProof="0" dirty="0">
                <a:ln>
                  <a:noFill/>
                </a:ln>
                <a:solidFill>
                  <a:srgbClr val="1B1B1B"/>
                </a:solidFill>
                <a:effectLst/>
                <a:uLnTx/>
                <a:uFillTx/>
                <a:latin typeface="Open Sans"/>
                <a:ea typeface="+mn-ea"/>
                <a:cs typeface="+mn-cs"/>
              </a:rPr>
              <a:t> workshop, NICE 2023)</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B1B1B"/>
                </a:solidFill>
                <a:effectLst/>
                <a:uLnTx/>
                <a:uFillTx/>
                <a:latin typeface="Open Sans"/>
                <a:ea typeface="+mn-ea"/>
                <a:cs typeface="+mn-cs"/>
              </a:rPr>
              <a:t>DEND-NET: SNN with dendrites (Neuro IOP 2024 -</a:t>
            </a:r>
            <a:r>
              <a:rPr kumimoji="0" lang="en-US" sz="1600" b="0" i="1" u="none" strike="noStrike" kern="1200" cap="none" spc="0" normalizeH="0" baseline="0" noProof="0" dirty="0">
                <a:ln>
                  <a:noFill/>
                </a:ln>
                <a:solidFill>
                  <a:srgbClr val="1B1B1B"/>
                </a:solidFill>
                <a:effectLst/>
                <a:uLnTx/>
                <a:uFillTx/>
                <a:latin typeface="Open Sans"/>
                <a:ea typeface="+mn-ea"/>
                <a:cs typeface="+mn-cs"/>
              </a:rPr>
              <a:t>In Review</a:t>
            </a:r>
            <a:r>
              <a:rPr kumimoji="0" lang="en-US" sz="1600" b="0" i="0" u="none" strike="noStrike" kern="1200" cap="none" spc="0" normalizeH="0" baseline="0" noProof="0" dirty="0">
                <a:ln>
                  <a:noFill/>
                </a:ln>
                <a:solidFill>
                  <a:srgbClr val="1B1B1B"/>
                </a:solidFill>
                <a:effectLst/>
                <a:uLnTx/>
                <a:uFillTx/>
                <a:latin typeface="Open Sans"/>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B1B1B"/>
                </a:solidFill>
                <a:effectLst/>
                <a:uLnTx/>
                <a:uFillTx/>
                <a:latin typeface="Open Sans"/>
                <a:ea typeface="+mn-ea"/>
                <a:cs typeface="+mn-cs"/>
              </a:rPr>
              <a:t>Neuromorphic Design Space Exploration with </a:t>
            </a:r>
            <a:r>
              <a:rPr kumimoji="0" lang="en-US" sz="1600" b="0" i="0" u="none" strike="noStrike" kern="1200" cap="none" spc="0" normalizeH="0" baseline="0" noProof="0" dirty="0">
                <a:ln>
                  <a:noFill/>
                </a:ln>
                <a:solidFill>
                  <a:srgbClr val="1B1B1B"/>
                </a:solidFill>
                <a:effectLst/>
                <a:uLnTx/>
                <a:uFillTx/>
                <a:latin typeface="Open Sans"/>
                <a:ea typeface="+mn-ea"/>
                <a:cs typeface="+mn-cs"/>
                <a:hlinkClick r:id="rId3"/>
              </a:rPr>
              <a:t>SANA-FE tool </a:t>
            </a:r>
            <a:r>
              <a:rPr kumimoji="0" lang="en-US" sz="1600" b="0" i="0" u="none" strike="noStrike" kern="1200" cap="none" spc="0" normalizeH="0" baseline="0" noProof="0" dirty="0">
                <a:ln>
                  <a:noFill/>
                </a:ln>
                <a:solidFill>
                  <a:srgbClr val="1B1B1B"/>
                </a:solidFill>
                <a:effectLst/>
                <a:uLnTx/>
                <a:uFillTx/>
                <a:latin typeface="Open Sans"/>
                <a:ea typeface="+mn-ea"/>
                <a:cs typeface="+mn-cs"/>
              </a:rPr>
              <a:t>in collaboration with UT Austin.</a:t>
            </a:r>
          </a:p>
        </p:txBody>
      </p:sp>
      <p:cxnSp>
        <p:nvCxnSpPr>
          <p:cNvPr id="157" name="Straight Arrow Connector 156">
            <a:extLst>
              <a:ext uri="{FF2B5EF4-FFF2-40B4-BE49-F238E27FC236}">
                <a16:creationId xmlns:a16="http://schemas.microsoft.com/office/drawing/2014/main" id="{721F2C94-C959-A594-1EFC-4038C44CB536}"/>
              </a:ext>
            </a:extLst>
          </p:cNvPr>
          <p:cNvCxnSpPr>
            <a:cxnSpLocks/>
          </p:cNvCxnSpPr>
          <p:nvPr/>
        </p:nvCxnSpPr>
        <p:spPr>
          <a:xfrm flipV="1">
            <a:off x="8695740" y="5624886"/>
            <a:ext cx="226294" cy="226294"/>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D7E8939C-C571-BC3F-9468-48E5B3D6AFAE}"/>
              </a:ext>
            </a:extLst>
          </p:cNvPr>
          <p:cNvCxnSpPr>
            <a:cxnSpLocks/>
          </p:cNvCxnSpPr>
          <p:nvPr/>
        </p:nvCxnSpPr>
        <p:spPr>
          <a:xfrm flipV="1">
            <a:off x="9520294" y="5609950"/>
            <a:ext cx="226294" cy="226294"/>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78348E8C-5801-0E5F-9D05-A9EAAB0CEEF5}"/>
              </a:ext>
            </a:extLst>
          </p:cNvPr>
          <p:cNvSpPr txBox="1"/>
          <p:nvPr/>
        </p:nvSpPr>
        <p:spPr>
          <a:xfrm>
            <a:off x="6345414" y="5311843"/>
            <a:ext cx="15357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B1B"/>
                </a:solidFill>
                <a:effectLst/>
                <a:uLnTx/>
                <a:uFillTx/>
                <a:latin typeface="Times New Roman" panose="02020603050405020304" pitchFamily="18" charset="0"/>
                <a:ea typeface="+mn-ea"/>
                <a:cs typeface="Times New Roman" panose="02020603050405020304" pitchFamily="18" charset="0"/>
              </a:rPr>
              <a:t>Synaptic Inputs</a:t>
            </a:r>
          </a:p>
        </p:txBody>
      </p:sp>
      <p:grpSp>
        <p:nvGrpSpPr>
          <p:cNvPr id="171" name="Group 170">
            <a:extLst>
              <a:ext uri="{FF2B5EF4-FFF2-40B4-BE49-F238E27FC236}">
                <a16:creationId xmlns:a16="http://schemas.microsoft.com/office/drawing/2014/main" id="{376488CC-0F7A-EE5E-9D76-DE0EF4491A90}"/>
              </a:ext>
            </a:extLst>
          </p:cNvPr>
          <p:cNvGrpSpPr/>
          <p:nvPr/>
        </p:nvGrpSpPr>
        <p:grpSpPr>
          <a:xfrm>
            <a:off x="7161836" y="5327487"/>
            <a:ext cx="3367791" cy="1377945"/>
            <a:chOff x="7712013" y="4931927"/>
            <a:chExt cx="3367791" cy="1377945"/>
          </a:xfrm>
          <a:solidFill>
            <a:schemeClr val="bg1"/>
          </a:solidFill>
        </p:grpSpPr>
        <p:sp>
          <p:nvSpPr>
            <p:cNvPr id="168" name="Freeform 167">
              <a:extLst>
                <a:ext uri="{FF2B5EF4-FFF2-40B4-BE49-F238E27FC236}">
                  <a16:creationId xmlns:a16="http://schemas.microsoft.com/office/drawing/2014/main" id="{6C5C204D-11A8-2EB5-4A8D-0CDDAEA77C02}"/>
                </a:ext>
              </a:extLst>
            </p:cNvPr>
            <p:cNvSpPr/>
            <p:nvPr/>
          </p:nvSpPr>
          <p:spPr>
            <a:xfrm>
              <a:off x="7743217" y="4931927"/>
              <a:ext cx="3336587" cy="437744"/>
            </a:xfrm>
            <a:custGeom>
              <a:avLst/>
              <a:gdLst>
                <a:gd name="connsiteX0" fmla="*/ 0 w 3336587"/>
                <a:gd name="connsiteY0" fmla="*/ 437744 h 437744"/>
                <a:gd name="connsiteX1" fmla="*/ 1692613 w 3336587"/>
                <a:gd name="connsiteY1" fmla="*/ 311285 h 437744"/>
                <a:gd name="connsiteX2" fmla="*/ 3336587 w 3336587"/>
                <a:gd name="connsiteY2" fmla="*/ 0 h 437744"/>
              </a:gdLst>
              <a:ahLst/>
              <a:cxnLst>
                <a:cxn ang="0">
                  <a:pos x="connsiteX0" y="connsiteY0"/>
                </a:cxn>
                <a:cxn ang="0">
                  <a:pos x="connsiteX1" y="connsiteY1"/>
                </a:cxn>
                <a:cxn ang="0">
                  <a:pos x="connsiteX2" y="connsiteY2"/>
                </a:cxn>
              </a:cxnLst>
              <a:rect l="l" t="t" r="r" b="b"/>
              <a:pathLst>
                <a:path w="3336587" h="437744">
                  <a:moveTo>
                    <a:pt x="0" y="437744"/>
                  </a:moveTo>
                  <a:cubicBezTo>
                    <a:pt x="568257" y="410993"/>
                    <a:pt x="1136515" y="384242"/>
                    <a:pt x="1692613" y="311285"/>
                  </a:cubicBezTo>
                  <a:cubicBezTo>
                    <a:pt x="2248711" y="238328"/>
                    <a:pt x="3018817" y="32425"/>
                    <a:pt x="3336587" y="0"/>
                  </a:cubicBezTo>
                </a:path>
              </a:pathLst>
            </a:custGeom>
            <a:grp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70" name="Freeform 169">
              <a:extLst>
                <a:ext uri="{FF2B5EF4-FFF2-40B4-BE49-F238E27FC236}">
                  <a16:creationId xmlns:a16="http://schemas.microsoft.com/office/drawing/2014/main" id="{D9B1F3DE-89DA-9EB8-0895-C252BC79C140}"/>
                </a:ext>
              </a:extLst>
            </p:cNvPr>
            <p:cNvSpPr/>
            <p:nvPr/>
          </p:nvSpPr>
          <p:spPr>
            <a:xfrm flipV="1">
              <a:off x="7712013" y="5872128"/>
              <a:ext cx="3336587" cy="437744"/>
            </a:xfrm>
            <a:custGeom>
              <a:avLst/>
              <a:gdLst>
                <a:gd name="connsiteX0" fmla="*/ 0 w 3336587"/>
                <a:gd name="connsiteY0" fmla="*/ 437744 h 437744"/>
                <a:gd name="connsiteX1" fmla="*/ 1692613 w 3336587"/>
                <a:gd name="connsiteY1" fmla="*/ 311285 h 437744"/>
                <a:gd name="connsiteX2" fmla="*/ 3336587 w 3336587"/>
                <a:gd name="connsiteY2" fmla="*/ 0 h 437744"/>
              </a:gdLst>
              <a:ahLst/>
              <a:cxnLst>
                <a:cxn ang="0">
                  <a:pos x="connsiteX0" y="connsiteY0"/>
                </a:cxn>
                <a:cxn ang="0">
                  <a:pos x="connsiteX1" y="connsiteY1"/>
                </a:cxn>
                <a:cxn ang="0">
                  <a:pos x="connsiteX2" y="connsiteY2"/>
                </a:cxn>
              </a:cxnLst>
              <a:rect l="l" t="t" r="r" b="b"/>
              <a:pathLst>
                <a:path w="3336587" h="437744">
                  <a:moveTo>
                    <a:pt x="0" y="437744"/>
                  </a:moveTo>
                  <a:cubicBezTo>
                    <a:pt x="568257" y="410993"/>
                    <a:pt x="1136515" y="384242"/>
                    <a:pt x="1692613" y="311285"/>
                  </a:cubicBezTo>
                  <a:cubicBezTo>
                    <a:pt x="2248711" y="238328"/>
                    <a:pt x="3018817" y="32425"/>
                    <a:pt x="3336587" y="0"/>
                  </a:cubicBezTo>
                </a:path>
              </a:pathLst>
            </a:custGeom>
            <a:grp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grpSp>
        <p:nvGrpSpPr>
          <p:cNvPr id="161" name="Group 160">
            <a:extLst>
              <a:ext uri="{FF2B5EF4-FFF2-40B4-BE49-F238E27FC236}">
                <a16:creationId xmlns:a16="http://schemas.microsoft.com/office/drawing/2014/main" id="{0773920D-E8B2-0502-EB9C-7FD16806B4B5}"/>
              </a:ext>
            </a:extLst>
          </p:cNvPr>
          <p:cNvGrpSpPr/>
          <p:nvPr/>
        </p:nvGrpSpPr>
        <p:grpSpPr>
          <a:xfrm>
            <a:off x="6772132" y="5364052"/>
            <a:ext cx="3568352" cy="1118969"/>
            <a:chOff x="6559222" y="4579973"/>
            <a:chExt cx="5585607" cy="1715315"/>
          </a:xfrm>
        </p:grpSpPr>
        <p:grpSp>
          <p:nvGrpSpPr>
            <p:cNvPr id="156" name="Group 155">
              <a:extLst>
                <a:ext uri="{FF2B5EF4-FFF2-40B4-BE49-F238E27FC236}">
                  <a16:creationId xmlns:a16="http://schemas.microsoft.com/office/drawing/2014/main" id="{BF2E0592-F1F1-CA23-5D57-27ABC4FC10C3}"/>
                </a:ext>
              </a:extLst>
            </p:cNvPr>
            <p:cNvGrpSpPr/>
            <p:nvPr/>
          </p:nvGrpSpPr>
          <p:grpSpPr>
            <a:xfrm>
              <a:off x="6559222" y="4579973"/>
              <a:ext cx="5585607" cy="1715315"/>
              <a:chOff x="6559222" y="4579973"/>
              <a:chExt cx="5585607" cy="1715315"/>
            </a:xfrm>
          </p:grpSpPr>
          <p:grpSp>
            <p:nvGrpSpPr>
              <p:cNvPr id="20" name="Group 19">
                <a:extLst>
                  <a:ext uri="{FF2B5EF4-FFF2-40B4-BE49-F238E27FC236}">
                    <a16:creationId xmlns:a16="http://schemas.microsoft.com/office/drawing/2014/main" id="{47719A4D-7C13-D12D-DD2A-F269978681B0}"/>
                  </a:ext>
                </a:extLst>
              </p:cNvPr>
              <p:cNvGrpSpPr/>
              <p:nvPr/>
            </p:nvGrpSpPr>
            <p:grpSpPr>
              <a:xfrm>
                <a:off x="10694772" y="5070846"/>
                <a:ext cx="1250092" cy="1207587"/>
                <a:chOff x="8286515" y="1120105"/>
                <a:chExt cx="1151640" cy="941040"/>
              </a:xfrm>
            </p:grpSpPr>
            <p:grpSp>
              <p:nvGrpSpPr>
                <p:cNvPr id="21" name="Group 20">
                  <a:extLst>
                    <a:ext uri="{FF2B5EF4-FFF2-40B4-BE49-F238E27FC236}">
                      <a16:creationId xmlns:a16="http://schemas.microsoft.com/office/drawing/2014/main" id="{3A0E0042-9299-9DC1-E35D-FE46DE3BA0FC}"/>
                    </a:ext>
                  </a:extLst>
                </p:cNvPr>
                <p:cNvGrpSpPr/>
                <p:nvPr/>
              </p:nvGrpSpPr>
              <p:grpSpPr>
                <a:xfrm>
                  <a:off x="8286515" y="1120105"/>
                  <a:ext cx="1151640" cy="856764"/>
                  <a:chOff x="9105543" y="1850675"/>
                  <a:chExt cx="1151640" cy="856764"/>
                </a:xfrm>
              </p:grpSpPr>
              <p:grpSp>
                <p:nvGrpSpPr>
                  <p:cNvPr id="23" name="Group 22">
                    <a:extLst>
                      <a:ext uri="{FF2B5EF4-FFF2-40B4-BE49-F238E27FC236}">
                        <a16:creationId xmlns:a16="http://schemas.microsoft.com/office/drawing/2014/main" id="{4E3888F4-00A2-A019-1C1C-68C74357FB03}"/>
                      </a:ext>
                    </a:extLst>
                  </p:cNvPr>
                  <p:cNvGrpSpPr/>
                  <p:nvPr/>
                </p:nvGrpSpPr>
                <p:grpSpPr>
                  <a:xfrm>
                    <a:off x="9105543" y="1850675"/>
                    <a:ext cx="440044" cy="137896"/>
                    <a:chOff x="6209247" y="2205467"/>
                    <a:chExt cx="1125824" cy="251012"/>
                  </a:xfrm>
                </p:grpSpPr>
                <p:grpSp>
                  <p:nvGrpSpPr>
                    <p:cNvPr id="47" name="Group 46">
                      <a:extLst>
                        <a:ext uri="{FF2B5EF4-FFF2-40B4-BE49-F238E27FC236}">
                          <a16:creationId xmlns:a16="http://schemas.microsoft.com/office/drawing/2014/main" id="{43A8E282-8232-FF46-B351-30C8BC0EE9CF}"/>
                        </a:ext>
                      </a:extLst>
                    </p:cNvPr>
                    <p:cNvGrpSpPr/>
                    <p:nvPr/>
                  </p:nvGrpSpPr>
                  <p:grpSpPr>
                    <a:xfrm>
                      <a:off x="6209247" y="2205467"/>
                      <a:ext cx="281456" cy="251012"/>
                      <a:chOff x="6209247" y="2208930"/>
                      <a:chExt cx="281456" cy="251012"/>
                    </a:xfrm>
                  </p:grpSpPr>
                  <p:cxnSp>
                    <p:nvCxnSpPr>
                      <p:cNvPr id="57" name="Straight Connector 56">
                        <a:extLst>
                          <a:ext uri="{FF2B5EF4-FFF2-40B4-BE49-F238E27FC236}">
                            <a16:creationId xmlns:a16="http://schemas.microsoft.com/office/drawing/2014/main" id="{BCA259F3-BF46-88ED-E6C5-DF29CBF091DA}"/>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277A9543-992C-1BF3-8415-2E789FED6479}"/>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48" name="Group 47">
                      <a:extLst>
                        <a:ext uri="{FF2B5EF4-FFF2-40B4-BE49-F238E27FC236}">
                          <a16:creationId xmlns:a16="http://schemas.microsoft.com/office/drawing/2014/main" id="{3D937070-985B-2F73-B75C-D62439A135F2}"/>
                        </a:ext>
                      </a:extLst>
                    </p:cNvPr>
                    <p:cNvGrpSpPr/>
                    <p:nvPr/>
                  </p:nvGrpSpPr>
                  <p:grpSpPr>
                    <a:xfrm>
                      <a:off x="6490703" y="2205467"/>
                      <a:ext cx="281456" cy="251012"/>
                      <a:chOff x="6209247" y="2208930"/>
                      <a:chExt cx="281456" cy="251012"/>
                    </a:xfrm>
                  </p:grpSpPr>
                  <p:cxnSp>
                    <p:nvCxnSpPr>
                      <p:cNvPr id="55" name="Straight Connector 54">
                        <a:extLst>
                          <a:ext uri="{FF2B5EF4-FFF2-40B4-BE49-F238E27FC236}">
                            <a16:creationId xmlns:a16="http://schemas.microsoft.com/office/drawing/2014/main" id="{04705CFD-8DFF-7F48-F77D-9D476591AEA6}"/>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78D389C8-9AF4-C489-A903-669BBBE19103}"/>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49" name="Group 48">
                      <a:extLst>
                        <a:ext uri="{FF2B5EF4-FFF2-40B4-BE49-F238E27FC236}">
                          <a16:creationId xmlns:a16="http://schemas.microsoft.com/office/drawing/2014/main" id="{07AC967F-2C39-4ECA-36EF-1DB61F2BCAC5}"/>
                        </a:ext>
                      </a:extLst>
                    </p:cNvPr>
                    <p:cNvGrpSpPr/>
                    <p:nvPr/>
                  </p:nvGrpSpPr>
                  <p:grpSpPr>
                    <a:xfrm>
                      <a:off x="6772159" y="2205467"/>
                      <a:ext cx="281456" cy="251012"/>
                      <a:chOff x="6209247" y="2208930"/>
                      <a:chExt cx="281456" cy="251012"/>
                    </a:xfrm>
                  </p:grpSpPr>
                  <p:cxnSp>
                    <p:nvCxnSpPr>
                      <p:cNvPr id="53" name="Straight Connector 52">
                        <a:extLst>
                          <a:ext uri="{FF2B5EF4-FFF2-40B4-BE49-F238E27FC236}">
                            <a16:creationId xmlns:a16="http://schemas.microsoft.com/office/drawing/2014/main" id="{180D373A-677F-8616-E346-B341774BB609}"/>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9D073FD2-4593-C128-D03A-34C4AC655489}"/>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50" name="Group 49">
                      <a:extLst>
                        <a:ext uri="{FF2B5EF4-FFF2-40B4-BE49-F238E27FC236}">
                          <a16:creationId xmlns:a16="http://schemas.microsoft.com/office/drawing/2014/main" id="{5308FF56-FFCE-ED4B-956B-81A102A800EE}"/>
                        </a:ext>
                      </a:extLst>
                    </p:cNvPr>
                    <p:cNvGrpSpPr/>
                    <p:nvPr/>
                  </p:nvGrpSpPr>
                  <p:grpSpPr>
                    <a:xfrm>
                      <a:off x="7053615" y="2205467"/>
                      <a:ext cx="281456" cy="251012"/>
                      <a:chOff x="6209247" y="2208930"/>
                      <a:chExt cx="281456" cy="251012"/>
                    </a:xfrm>
                  </p:grpSpPr>
                  <p:cxnSp>
                    <p:nvCxnSpPr>
                      <p:cNvPr id="51" name="Straight Connector 50">
                        <a:extLst>
                          <a:ext uri="{FF2B5EF4-FFF2-40B4-BE49-F238E27FC236}">
                            <a16:creationId xmlns:a16="http://schemas.microsoft.com/office/drawing/2014/main" id="{92D63F47-A293-813E-AF57-44EA7296B6AD}"/>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1917A4FA-01C3-6665-2148-E0EAEBDCA125}"/>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24" name="Group 23">
                    <a:extLst>
                      <a:ext uri="{FF2B5EF4-FFF2-40B4-BE49-F238E27FC236}">
                        <a16:creationId xmlns:a16="http://schemas.microsoft.com/office/drawing/2014/main" id="{248C9AEC-DB81-0CD4-CD70-2895795EF78B}"/>
                      </a:ext>
                    </a:extLst>
                  </p:cNvPr>
                  <p:cNvGrpSpPr/>
                  <p:nvPr/>
                </p:nvGrpSpPr>
                <p:grpSpPr>
                  <a:xfrm>
                    <a:off x="9898727" y="2313772"/>
                    <a:ext cx="272562" cy="101312"/>
                    <a:chOff x="8095456" y="2323865"/>
                    <a:chExt cx="413890" cy="166050"/>
                  </a:xfrm>
                </p:grpSpPr>
                <p:cxnSp>
                  <p:nvCxnSpPr>
                    <p:cNvPr id="45" name="Straight Connector 44">
                      <a:extLst>
                        <a:ext uri="{FF2B5EF4-FFF2-40B4-BE49-F238E27FC236}">
                          <a16:creationId xmlns:a16="http://schemas.microsoft.com/office/drawing/2014/main" id="{8D11019C-937F-7046-A247-D74B5E18580F}"/>
                        </a:ext>
                      </a:extLst>
                    </p:cNvPr>
                    <p:cNvCxnSpPr>
                      <a:cxnSpLocks/>
                    </p:cNvCxnSpPr>
                    <p:nvPr/>
                  </p:nvCxnSpPr>
                  <p:spPr>
                    <a:xfrm>
                      <a:off x="8095456" y="2323865"/>
                      <a:ext cx="41389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9CAA03ED-A43F-D7B3-094D-5EFB4001A6DB}"/>
                        </a:ext>
                      </a:extLst>
                    </p:cNvPr>
                    <p:cNvCxnSpPr>
                      <a:cxnSpLocks/>
                    </p:cNvCxnSpPr>
                    <p:nvPr/>
                  </p:nvCxnSpPr>
                  <p:spPr>
                    <a:xfrm>
                      <a:off x="8095456" y="2489915"/>
                      <a:ext cx="413890"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5" name="Straight Connector 24">
                    <a:extLst>
                      <a:ext uri="{FF2B5EF4-FFF2-40B4-BE49-F238E27FC236}">
                        <a16:creationId xmlns:a16="http://schemas.microsoft.com/office/drawing/2014/main" id="{B78FE8C0-4C1A-1E1A-88FA-010B27B8482A}"/>
                      </a:ext>
                    </a:extLst>
                  </p:cNvPr>
                  <p:cNvCxnSpPr>
                    <a:cxnSpLocks/>
                  </p:cNvCxnSpPr>
                  <p:nvPr/>
                </p:nvCxnSpPr>
                <p:spPr>
                  <a:xfrm>
                    <a:off x="9550770" y="1986667"/>
                    <a:ext cx="70641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A9BA7257-EC66-4075-52DC-6AA225CA725C}"/>
                      </a:ext>
                    </a:extLst>
                  </p:cNvPr>
                  <p:cNvCxnSpPr>
                    <a:cxnSpLocks/>
                  </p:cNvCxnSpPr>
                  <p:nvPr/>
                </p:nvCxnSpPr>
                <p:spPr>
                  <a:xfrm>
                    <a:off x="9732018" y="1986667"/>
                    <a:ext cx="0" cy="211715"/>
                  </a:xfrm>
                  <a:prstGeom prst="line">
                    <a:avLst/>
                  </a:prstGeom>
                  <a:ln w="19050">
                    <a:tailEnd type="none"/>
                  </a:ln>
                </p:spPr>
                <p:style>
                  <a:lnRef idx="1">
                    <a:schemeClr val="dk1"/>
                  </a:lnRef>
                  <a:fillRef idx="0">
                    <a:schemeClr val="dk1"/>
                  </a:fillRef>
                  <a:effectRef idx="0">
                    <a:schemeClr val="dk1"/>
                  </a:effectRef>
                  <a:fontRef idx="minor">
                    <a:schemeClr val="tx1"/>
                  </a:fontRef>
                </p:style>
              </p:cxnSp>
              <p:grpSp>
                <p:nvGrpSpPr>
                  <p:cNvPr id="27" name="Group 26">
                    <a:extLst>
                      <a:ext uri="{FF2B5EF4-FFF2-40B4-BE49-F238E27FC236}">
                        <a16:creationId xmlns:a16="http://schemas.microsoft.com/office/drawing/2014/main" id="{FD179A12-CFA5-8C2F-9602-12A761CB1F0C}"/>
                      </a:ext>
                    </a:extLst>
                  </p:cNvPr>
                  <p:cNvGrpSpPr/>
                  <p:nvPr/>
                </p:nvGrpSpPr>
                <p:grpSpPr>
                  <a:xfrm rot="16200000">
                    <a:off x="9443048" y="2350485"/>
                    <a:ext cx="440044" cy="137896"/>
                    <a:chOff x="6209247" y="2205467"/>
                    <a:chExt cx="1125824" cy="251012"/>
                  </a:xfrm>
                </p:grpSpPr>
                <p:grpSp>
                  <p:nvGrpSpPr>
                    <p:cNvPr id="33" name="Group 32">
                      <a:extLst>
                        <a:ext uri="{FF2B5EF4-FFF2-40B4-BE49-F238E27FC236}">
                          <a16:creationId xmlns:a16="http://schemas.microsoft.com/office/drawing/2014/main" id="{893A632D-F329-3243-59EE-57D18B5B15E6}"/>
                        </a:ext>
                      </a:extLst>
                    </p:cNvPr>
                    <p:cNvGrpSpPr/>
                    <p:nvPr/>
                  </p:nvGrpSpPr>
                  <p:grpSpPr>
                    <a:xfrm>
                      <a:off x="6209247" y="2205467"/>
                      <a:ext cx="281456" cy="251012"/>
                      <a:chOff x="6209247" y="2208930"/>
                      <a:chExt cx="281456" cy="251012"/>
                    </a:xfrm>
                  </p:grpSpPr>
                  <p:cxnSp>
                    <p:nvCxnSpPr>
                      <p:cNvPr id="43" name="Straight Connector 42">
                        <a:extLst>
                          <a:ext uri="{FF2B5EF4-FFF2-40B4-BE49-F238E27FC236}">
                            <a16:creationId xmlns:a16="http://schemas.microsoft.com/office/drawing/2014/main" id="{5182D691-1344-2EC2-D063-F1B6E07F263D}"/>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936DEB50-1FB5-45E7-8CDF-238775208204}"/>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34" name="Group 33">
                      <a:extLst>
                        <a:ext uri="{FF2B5EF4-FFF2-40B4-BE49-F238E27FC236}">
                          <a16:creationId xmlns:a16="http://schemas.microsoft.com/office/drawing/2014/main" id="{D0542904-7FEA-8794-B706-3336806C0009}"/>
                        </a:ext>
                      </a:extLst>
                    </p:cNvPr>
                    <p:cNvGrpSpPr/>
                    <p:nvPr/>
                  </p:nvGrpSpPr>
                  <p:grpSpPr>
                    <a:xfrm>
                      <a:off x="6490703" y="2205467"/>
                      <a:ext cx="281456" cy="251012"/>
                      <a:chOff x="6209247" y="2208930"/>
                      <a:chExt cx="281456" cy="251012"/>
                    </a:xfrm>
                  </p:grpSpPr>
                  <p:cxnSp>
                    <p:nvCxnSpPr>
                      <p:cNvPr id="41" name="Straight Connector 40">
                        <a:extLst>
                          <a:ext uri="{FF2B5EF4-FFF2-40B4-BE49-F238E27FC236}">
                            <a16:creationId xmlns:a16="http://schemas.microsoft.com/office/drawing/2014/main" id="{C8812A28-39E2-016D-F0E7-5F842B40A897}"/>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01B2B841-8357-34BE-1F0D-4DBACCDEBC71}"/>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35" name="Group 34">
                      <a:extLst>
                        <a:ext uri="{FF2B5EF4-FFF2-40B4-BE49-F238E27FC236}">
                          <a16:creationId xmlns:a16="http://schemas.microsoft.com/office/drawing/2014/main" id="{B53EBB5A-110D-0510-9AC1-D01447AF6DA9}"/>
                        </a:ext>
                      </a:extLst>
                    </p:cNvPr>
                    <p:cNvGrpSpPr/>
                    <p:nvPr/>
                  </p:nvGrpSpPr>
                  <p:grpSpPr>
                    <a:xfrm>
                      <a:off x="6772159" y="2205467"/>
                      <a:ext cx="281456" cy="251012"/>
                      <a:chOff x="6209247" y="2208930"/>
                      <a:chExt cx="281456" cy="251012"/>
                    </a:xfrm>
                  </p:grpSpPr>
                  <p:cxnSp>
                    <p:nvCxnSpPr>
                      <p:cNvPr id="39" name="Straight Connector 38">
                        <a:extLst>
                          <a:ext uri="{FF2B5EF4-FFF2-40B4-BE49-F238E27FC236}">
                            <a16:creationId xmlns:a16="http://schemas.microsoft.com/office/drawing/2014/main" id="{F8680464-2A17-811C-62ED-8106226E9845}"/>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871F5366-E9F2-0195-DE37-6F007E6D37BE}"/>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36" name="Group 35">
                      <a:extLst>
                        <a:ext uri="{FF2B5EF4-FFF2-40B4-BE49-F238E27FC236}">
                          <a16:creationId xmlns:a16="http://schemas.microsoft.com/office/drawing/2014/main" id="{823309C9-44D6-1BDA-50EA-8B2976A15842}"/>
                        </a:ext>
                      </a:extLst>
                    </p:cNvPr>
                    <p:cNvGrpSpPr/>
                    <p:nvPr/>
                  </p:nvGrpSpPr>
                  <p:grpSpPr>
                    <a:xfrm>
                      <a:off x="7053615" y="2205467"/>
                      <a:ext cx="281456" cy="251012"/>
                      <a:chOff x="6209247" y="2208930"/>
                      <a:chExt cx="281456" cy="251012"/>
                    </a:xfrm>
                  </p:grpSpPr>
                  <p:cxnSp>
                    <p:nvCxnSpPr>
                      <p:cNvPr id="37" name="Straight Connector 36">
                        <a:extLst>
                          <a:ext uri="{FF2B5EF4-FFF2-40B4-BE49-F238E27FC236}">
                            <a16:creationId xmlns:a16="http://schemas.microsoft.com/office/drawing/2014/main" id="{93E2FE2A-8797-78B6-E317-2A72ED8AF7AE}"/>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56FD4687-0CD5-BADD-D7EB-A695478E0511}"/>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cxnSp>
                <p:nvCxnSpPr>
                  <p:cNvPr id="28" name="Straight Connector 27">
                    <a:extLst>
                      <a:ext uri="{FF2B5EF4-FFF2-40B4-BE49-F238E27FC236}">
                        <a16:creationId xmlns:a16="http://schemas.microsoft.com/office/drawing/2014/main" id="{1EAD2100-64AB-477F-51FB-833918DB99EC}"/>
                      </a:ext>
                    </a:extLst>
                  </p:cNvPr>
                  <p:cNvCxnSpPr>
                    <a:cxnSpLocks/>
                  </p:cNvCxnSpPr>
                  <p:nvPr/>
                </p:nvCxnSpPr>
                <p:spPr>
                  <a:xfrm>
                    <a:off x="10034522" y="2087663"/>
                    <a:ext cx="0" cy="22175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A680930C-6D04-C2FB-1F6A-13F21C3E91CC}"/>
                      </a:ext>
                    </a:extLst>
                  </p:cNvPr>
                  <p:cNvCxnSpPr>
                    <a:cxnSpLocks/>
                  </p:cNvCxnSpPr>
                  <p:nvPr/>
                </p:nvCxnSpPr>
                <p:spPr>
                  <a:xfrm>
                    <a:off x="9732018" y="2092523"/>
                    <a:ext cx="30250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D86B08CD-F1C0-5FD0-504B-860373847EAC}"/>
                      </a:ext>
                    </a:extLst>
                  </p:cNvPr>
                  <p:cNvCxnSpPr>
                    <a:cxnSpLocks/>
                  </p:cNvCxnSpPr>
                  <p:nvPr/>
                </p:nvCxnSpPr>
                <p:spPr>
                  <a:xfrm>
                    <a:off x="10034522" y="2415084"/>
                    <a:ext cx="0" cy="29235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3DC563E5-30D5-8AFB-FB7E-16AC28DC8CAB}"/>
                      </a:ext>
                    </a:extLst>
                  </p:cNvPr>
                  <p:cNvCxnSpPr>
                    <a:cxnSpLocks/>
                  </p:cNvCxnSpPr>
                  <p:nvPr/>
                </p:nvCxnSpPr>
                <p:spPr>
                  <a:xfrm>
                    <a:off x="9720898" y="2707439"/>
                    <a:ext cx="31362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8DA2B024-4FDF-A01C-9CD1-C8848666A47F}"/>
                      </a:ext>
                    </a:extLst>
                  </p:cNvPr>
                  <p:cNvCxnSpPr>
                    <a:cxnSpLocks/>
                  </p:cNvCxnSpPr>
                  <p:nvPr/>
                </p:nvCxnSpPr>
                <p:spPr>
                  <a:xfrm>
                    <a:off x="9720898" y="2639456"/>
                    <a:ext cx="0" cy="67983"/>
                  </a:xfrm>
                  <a:prstGeom prst="line">
                    <a:avLst/>
                  </a:prstGeom>
                  <a:ln w="19050">
                    <a:tailEnd type="none"/>
                  </a:ln>
                </p:spPr>
                <p:style>
                  <a:lnRef idx="1">
                    <a:schemeClr val="dk1"/>
                  </a:lnRef>
                  <a:fillRef idx="0">
                    <a:schemeClr val="dk1"/>
                  </a:fillRef>
                  <a:effectRef idx="0">
                    <a:schemeClr val="dk1"/>
                  </a:effectRef>
                  <a:fontRef idx="minor">
                    <a:schemeClr val="tx1"/>
                  </a:fontRef>
                </p:style>
              </p:cxnSp>
            </p:grpSp>
            <p:cxnSp>
              <p:nvCxnSpPr>
                <p:cNvPr id="22" name="Straight Connector 21">
                  <a:extLst>
                    <a:ext uri="{FF2B5EF4-FFF2-40B4-BE49-F238E27FC236}">
                      <a16:creationId xmlns:a16="http://schemas.microsoft.com/office/drawing/2014/main" id="{CCDFDFEC-6994-3161-3DB4-B3005989AF62}"/>
                    </a:ext>
                  </a:extLst>
                </p:cNvPr>
                <p:cNvCxnSpPr>
                  <a:cxnSpLocks/>
                </p:cNvCxnSpPr>
                <p:nvPr/>
              </p:nvCxnSpPr>
              <p:spPr>
                <a:xfrm>
                  <a:off x="9058681" y="1968422"/>
                  <a:ext cx="0" cy="92723"/>
                </a:xfrm>
                <a:prstGeom prst="line">
                  <a:avLst/>
                </a:prstGeom>
                <a:ln w="19050">
                  <a:tailEnd type="none"/>
                </a:ln>
              </p:spPr>
              <p:style>
                <a:lnRef idx="1">
                  <a:schemeClr val="dk1"/>
                </a:lnRef>
                <a:fillRef idx="0">
                  <a:schemeClr val="dk1"/>
                </a:fillRef>
                <a:effectRef idx="0">
                  <a:schemeClr val="dk1"/>
                </a:effectRef>
                <a:fontRef idx="minor">
                  <a:schemeClr val="tx1"/>
                </a:fontRef>
              </p:style>
            </p:cxnSp>
          </p:grpSp>
          <p:grpSp>
            <p:nvGrpSpPr>
              <p:cNvPr id="59" name="Group 58">
                <a:extLst>
                  <a:ext uri="{FF2B5EF4-FFF2-40B4-BE49-F238E27FC236}">
                    <a16:creationId xmlns:a16="http://schemas.microsoft.com/office/drawing/2014/main" id="{D237DD1D-D03E-FA37-F0D5-CB6FCC71F49D}"/>
                  </a:ext>
                </a:extLst>
              </p:cNvPr>
              <p:cNvGrpSpPr/>
              <p:nvPr/>
            </p:nvGrpSpPr>
            <p:grpSpPr>
              <a:xfrm>
                <a:off x="9452250" y="5070846"/>
                <a:ext cx="1250092" cy="1207587"/>
                <a:chOff x="8286515" y="1120105"/>
                <a:chExt cx="1151640" cy="941040"/>
              </a:xfrm>
            </p:grpSpPr>
            <p:grpSp>
              <p:nvGrpSpPr>
                <p:cNvPr id="60" name="Group 59">
                  <a:extLst>
                    <a:ext uri="{FF2B5EF4-FFF2-40B4-BE49-F238E27FC236}">
                      <a16:creationId xmlns:a16="http://schemas.microsoft.com/office/drawing/2014/main" id="{6D163680-1B74-4586-9E73-FBF58F2E20F7}"/>
                    </a:ext>
                  </a:extLst>
                </p:cNvPr>
                <p:cNvGrpSpPr/>
                <p:nvPr/>
              </p:nvGrpSpPr>
              <p:grpSpPr>
                <a:xfrm>
                  <a:off x="8286515" y="1120105"/>
                  <a:ext cx="1151640" cy="856764"/>
                  <a:chOff x="9105543" y="1850675"/>
                  <a:chExt cx="1151640" cy="856764"/>
                </a:xfrm>
              </p:grpSpPr>
              <p:grpSp>
                <p:nvGrpSpPr>
                  <p:cNvPr id="62" name="Group 61">
                    <a:extLst>
                      <a:ext uri="{FF2B5EF4-FFF2-40B4-BE49-F238E27FC236}">
                        <a16:creationId xmlns:a16="http://schemas.microsoft.com/office/drawing/2014/main" id="{290F77EF-7690-BACC-BA65-D8CBAF417994}"/>
                      </a:ext>
                    </a:extLst>
                  </p:cNvPr>
                  <p:cNvGrpSpPr/>
                  <p:nvPr/>
                </p:nvGrpSpPr>
                <p:grpSpPr>
                  <a:xfrm>
                    <a:off x="9105543" y="1850675"/>
                    <a:ext cx="440044" cy="137896"/>
                    <a:chOff x="6209247" y="2205467"/>
                    <a:chExt cx="1125824" cy="251012"/>
                  </a:xfrm>
                </p:grpSpPr>
                <p:grpSp>
                  <p:nvGrpSpPr>
                    <p:cNvPr id="86" name="Group 85">
                      <a:extLst>
                        <a:ext uri="{FF2B5EF4-FFF2-40B4-BE49-F238E27FC236}">
                          <a16:creationId xmlns:a16="http://schemas.microsoft.com/office/drawing/2014/main" id="{B1C9F561-CFDB-D217-CC7D-4191A0E8CEDA}"/>
                        </a:ext>
                      </a:extLst>
                    </p:cNvPr>
                    <p:cNvGrpSpPr/>
                    <p:nvPr/>
                  </p:nvGrpSpPr>
                  <p:grpSpPr>
                    <a:xfrm>
                      <a:off x="6209247" y="2205467"/>
                      <a:ext cx="281456" cy="251012"/>
                      <a:chOff x="6209247" y="2208930"/>
                      <a:chExt cx="281456" cy="251012"/>
                    </a:xfrm>
                  </p:grpSpPr>
                  <p:cxnSp>
                    <p:nvCxnSpPr>
                      <p:cNvPr id="96" name="Straight Connector 95">
                        <a:extLst>
                          <a:ext uri="{FF2B5EF4-FFF2-40B4-BE49-F238E27FC236}">
                            <a16:creationId xmlns:a16="http://schemas.microsoft.com/office/drawing/2014/main" id="{166DCE42-A472-6AFC-39C8-B32DA19D1DAF}"/>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CE84E621-7EF6-CC73-DD20-73C970191540}"/>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87" name="Group 86">
                      <a:extLst>
                        <a:ext uri="{FF2B5EF4-FFF2-40B4-BE49-F238E27FC236}">
                          <a16:creationId xmlns:a16="http://schemas.microsoft.com/office/drawing/2014/main" id="{8CEB59A8-AF86-D79E-1CB0-851AE73BC56B}"/>
                        </a:ext>
                      </a:extLst>
                    </p:cNvPr>
                    <p:cNvGrpSpPr/>
                    <p:nvPr/>
                  </p:nvGrpSpPr>
                  <p:grpSpPr>
                    <a:xfrm>
                      <a:off x="6490703" y="2205467"/>
                      <a:ext cx="281456" cy="251012"/>
                      <a:chOff x="6209247" y="2208930"/>
                      <a:chExt cx="281456" cy="251012"/>
                    </a:xfrm>
                  </p:grpSpPr>
                  <p:cxnSp>
                    <p:nvCxnSpPr>
                      <p:cNvPr id="94" name="Straight Connector 93">
                        <a:extLst>
                          <a:ext uri="{FF2B5EF4-FFF2-40B4-BE49-F238E27FC236}">
                            <a16:creationId xmlns:a16="http://schemas.microsoft.com/office/drawing/2014/main" id="{FD5843AE-2B22-59B5-282B-A2B55F9B30EA}"/>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DF252907-813E-2E36-C3E8-16783BAC7814}"/>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88" name="Group 87">
                      <a:extLst>
                        <a:ext uri="{FF2B5EF4-FFF2-40B4-BE49-F238E27FC236}">
                          <a16:creationId xmlns:a16="http://schemas.microsoft.com/office/drawing/2014/main" id="{4404BBE5-693F-FD65-BC1A-7397E3B6D949}"/>
                        </a:ext>
                      </a:extLst>
                    </p:cNvPr>
                    <p:cNvGrpSpPr/>
                    <p:nvPr/>
                  </p:nvGrpSpPr>
                  <p:grpSpPr>
                    <a:xfrm>
                      <a:off x="6772159" y="2205467"/>
                      <a:ext cx="281456" cy="251012"/>
                      <a:chOff x="6209247" y="2208930"/>
                      <a:chExt cx="281456" cy="251012"/>
                    </a:xfrm>
                  </p:grpSpPr>
                  <p:cxnSp>
                    <p:nvCxnSpPr>
                      <p:cNvPr id="92" name="Straight Connector 91">
                        <a:extLst>
                          <a:ext uri="{FF2B5EF4-FFF2-40B4-BE49-F238E27FC236}">
                            <a16:creationId xmlns:a16="http://schemas.microsoft.com/office/drawing/2014/main" id="{10900B35-63A1-C597-AD43-90D91FAE85E3}"/>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50ED8BD5-8FD3-344F-4938-90B7B3A69759}"/>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89" name="Group 88">
                      <a:extLst>
                        <a:ext uri="{FF2B5EF4-FFF2-40B4-BE49-F238E27FC236}">
                          <a16:creationId xmlns:a16="http://schemas.microsoft.com/office/drawing/2014/main" id="{6C1D8E45-C106-CED0-AFAA-1709298DCA97}"/>
                        </a:ext>
                      </a:extLst>
                    </p:cNvPr>
                    <p:cNvGrpSpPr/>
                    <p:nvPr/>
                  </p:nvGrpSpPr>
                  <p:grpSpPr>
                    <a:xfrm>
                      <a:off x="7053615" y="2205467"/>
                      <a:ext cx="281456" cy="251012"/>
                      <a:chOff x="6209247" y="2208930"/>
                      <a:chExt cx="281456" cy="251012"/>
                    </a:xfrm>
                  </p:grpSpPr>
                  <p:cxnSp>
                    <p:nvCxnSpPr>
                      <p:cNvPr id="90" name="Straight Connector 89">
                        <a:extLst>
                          <a:ext uri="{FF2B5EF4-FFF2-40B4-BE49-F238E27FC236}">
                            <a16:creationId xmlns:a16="http://schemas.microsoft.com/office/drawing/2014/main" id="{80CC8346-F715-BE1A-7FF5-2623ACD9A65A}"/>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C1E27336-66E4-2D92-052F-7FED94321935}"/>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63" name="Group 62">
                    <a:extLst>
                      <a:ext uri="{FF2B5EF4-FFF2-40B4-BE49-F238E27FC236}">
                        <a16:creationId xmlns:a16="http://schemas.microsoft.com/office/drawing/2014/main" id="{F35FB075-6095-AFBF-6B75-4EA7382F24E9}"/>
                      </a:ext>
                    </a:extLst>
                  </p:cNvPr>
                  <p:cNvGrpSpPr/>
                  <p:nvPr/>
                </p:nvGrpSpPr>
                <p:grpSpPr>
                  <a:xfrm>
                    <a:off x="9898727" y="2313772"/>
                    <a:ext cx="272562" cy="101312"/>
                    <a:chOff x="8095456" y="2323865"/>
                    <a:chExt cx="413890" cy="166050"/>
                  </a:xfrm>
                </p:grpSpPr>
                <p:cxnSp>
                  <p:nvCxnSpPr>
                    <p:cNvPr id="84" name="Straight Connector 83">
                      <a:extLst>
                        <a:ext uri="{FF2B5EF4-FFF2-40B4-BE49-F238E27FC236}">
                          <a16:creationId xmlns:a16="http://schemas.microsoft.com/office/drawing/2014/main" id="{7FF0F358-AF0B-1F97-0C62-F08F482E6714}"/>
                        </a:ext>
                      </a:extLst>
                    </p:cNvPr>
                    <p:cNvCxnSpPr>
                      <a:cxnSpLocks/>
                    </p:cNvCxnSpPr>
                    <p:nvPr/>
                  </p:nvCxnSpPr>
                  <p:spPr>
                    <a:xfrm>
                      <a:off x="8095456" y="2323865"/>
                      <a:ext cx="41389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D7ACABBD-2E6F-E928-D479-F1D34EE62F9B}"/>
                        </a:ext>
                      </a:extLst>
                    </p:cNvPr>
                    <p:cNvCxnSpPr>
                      <a:cxnSpLocks/>
                    </p:cNvCxnSpPr>
                    <p:nvPr/>
                  </p:nvCxnSpPr>
                  <p:spPr>
                    <a:xfrm>
                      <a:off x="8095456" y="2489915"/>
                      <a:ext cx="413890"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64" name="Straight Connector 63">
                    <a:extLst>
                      <a:ext uri="{FF2B5EF4-FFF2-40B4-BE49-F238E27FC236}">
                        <a16:creationId xmlns:a16="http://schemas.microsoft.com/office/drawing/2014/main" id="{96D8B3CC-8C2B-F881-0AE4-9DD50C6368FA}"/>
                      </a:ext>
                    </a:extLst>
                  </p:cNvPr>
                  <p:cNvCxnSpPr>
                    <a:cxnSpLocks/>
                  </p:cNvCxnSpPr>
                  <p:nvPr/>
                </p:nvCxnSpPr>
                <p:spPr>
                  <a:xfrm>
                    <a:off x="9550770" y="1986667"/>
                    <a:ext cx="70641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2E628C3E-B3E4-B340-679C-969ABE0CB69A}"/>
                      </a:ext>
                    </a:extLst>
                  </p:cNvPr>
                  <p:cNvCxnSpPr>
                    <a:cxnSpLocks/>
                  </p:cNvCxnSpPr>
                  <p:nvPr/>
                </p:nvCxnSpPr>
                <p:spPr>
                  <a:xfrm>
                    <a:off x="9732018" y="1986667"/>
                    <a:ext cx="0" cy="211715"/>
                  </a:xfrm>
                  <a:prstGeom prst="line">
                    <a:avLst/>
                  </a:prstGeom>
                  <a:ln w="19050">
                    <a:tailEnd type="none"/>
                  </a:ln>
                </p:spPr>
                <p:style>
                  <a:lnRef idx="1">
                    <a:schemeClr val="dk1"/>
                  </a:lnRef>
                  <a:fillRef idx="0">
                    <a:schemeClr val="dk1"/>
                  </a:fillRef>
                  <a:effectRef idx="0">
                    <a:schemeClr val="dk1"/>
                  </a:effectRef>
                  <a:fontRef idx="minor">
                    <a:schemeClr val="tx1"/>
                  </a:fontRef>
                </p:style>
              </p:cxnSp>
              <p:grpSp>
                <p:nvGrpSpPr>
                  <p:cNvPr id="66" name="Group 65">
                    <a:extLst>
                      <a:ext uri="{FF2B5EF4-FFF2-40B4-BE49-F238E27FC236}">
                        <a16:creationId xmlns:a16="http://schemas.microsoft.com/office/drawing/2014/main" id="{AB8D14DD-3F56-3138-68D2-A80772762D8A}"/>
                      </a:ext>
                    </a:extLst>
                  </p:cNvPr>
                  <p:cNvGrpSpPr/>
                  <p:nvPr/>
                </p:nvGrpSpPr>
                <p:grpSpPr>
                  <a:xfrm rot="16200000">
                    <a:off x="9443048" y="2350485"/>
                    <a:ext cx="440044" cy="137896"/>
                    <a:chOff x="6209247" y="2205467"/>
                    <a:chExt cx="1125824" cy="251012"/>
                  </a:xfrm>
                </p:grpSpPr>
                <p:grpSp>
                  <p:nvGrpSpPr>
                    <p:cNvPr id="72" name="Group 71">
                      <a:extLst>
                        <a:ext uri="{FF2B5EF4-FFF2-40B4-BE49-F238E27FC236}">
                          <a16:creationId xmlns:a16="http://schemas.microsoft.com/office/drawing/2014/main" id="{831068AD-CB13-A621-2349-48F5E44D588A}"/>
                        </a:ext>
                      </a:extLst>
                    </p:cNvPr>
                    <p:cNvGrpSpPr/>
                    <p:nvPr/>
                  </p:nvGrpSpPr>
                  <p:grpSpPr>
                    <a:xfrm>
                      <a:off x="6209247" y="2205467"/>
                      <a:ext cx="281456" cy="251012"/>
                      <a:chOff x="6209247" y="2208930"/>
                      <a:chExt cx="281456" cy="251012"/>
                    </a:xfrm>
                  </p:grpSpPr>
                  <p:cxnSp>
                    <p:nvCxnSpPr>
                      <p:cNvPr id="82" name="Straight Connector 81">
                        <a:extLst>
                          <a:ext uri="{FF2B5EF4-FFF2-40B4-BE49-F238E27FC236}">
                            <a16:creationId xmlns:a16="http://schemas.microsoft.com/office/drawing/2014/main" id="{CEB5ED1F-8376-37BA-0214-F690E6CBBBCA}"/>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FFFC67E9-E0BF-3C79-0842-002A1A4DAC7C}"/>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73" name="Group 72">
                      <a:extLst>
                        <a:ext uri="{FF2B5EF4-FFF2-40B4-BE49-F238E27FC236}">
                          <a16:creationId xmlns:a16="http://schemas.microsoft.com/office/drawing/2014/main" id="{7629E8A6-E877-1879-5B45-A2CBE1782336}"/>
                        </a:ext>
                      </a:extLst>
                    </p:cNvPr>
                    <p:cNvGrpSpPr/>
                    <p:nvPr/>
                  </p:nvGrpSpPr>
                  <p:grpSpPr>
                    <a:xfrm>
                      <a:off x="6490703" y="2205467"/>
                      <a:ext cx="281456" cy="251012"/>
                      <a:chOff x="6209247" y="2208930"/>
                      <a:chExt cx="281456" cy="251012"/>
                    </a:xfrm>
                  </p:grpSpPr>
                  <p:cxnSp>
                    <p:nvCxnSpPr>
                      <p:cNvPr id="80" name="Straight Connector 79">
                        <a:extLst>
                          <a:ext uri="{FF2B5EF4-FFF2-40B4-BE49-F238E27FC236}">
                            <a16:creationId xmlns:a16="http://schemas.microsoft.com/office/drawing/2014/main" id="{F9791544-28BC-5D2B-7098-6CE1A3391E1E}"/>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D1982F4A-AD33-6CFB-C97D-1602F5166424}"/>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74" name="Group 73">
                      <a:extLst>
                        <a:ext uri="{FF2B5EF4-FFF2-40B4-BE49-F238E27FC236}">
                          <a16:creationId xmlns:a16="http://schemas.microsoft.com/office/drawing/2014/main" id="{3F184FC7-3BD3-9B8D-C923-63527B7FAA66}"/>
                        </a:ext>
                      </a:extLst>
                    </p:cNvPr>
                    <p:cNvGrpSpPr/>
                    <p:nvPr/>
                  </p:nvGrpSpPr>
                  <p:grpSpPr>
                    <a:xfrm>
                      <a:off x="6772159" y="2205467"/>
                      <a:ext cx="281456" cy="251012"/>
                      <a:chOff x="6209247" y="2208930"/>
                      <a:chExt cx="281456" cy="251012"/>
                    </a:xfrm>
                  </p:grpSpPr>
                  <p:cxnSp>
                    <p:nvCxnSpPr>
                      <p:cNvPr id="78" name="Straight Connector 77">
                        <a:extLst>
                          <a:ext uri="{FF2B5EF4-FFF2-40B4-BE49-F238E27FC236}">
                            <a16:creationId xmlns:a16="http://schemas.microsoft.com/office/drawing/2014/main" id="{AA505D85-8BD4-1246-A2FC-5959DEF1E283}"/>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AD573DB1-3E7E-FBA8-A869-65EFBE8C49F4}"/>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75" name="Group 74">
                      <a:extLst>
                        <a:ext uri="{FF2B5EF4-FFF2-40B4-BE49-F238E27FC236}">
                          <a16:creationId xmlns:a16="http://schemas.microsoft.com/office/drawing/2014/main" id="{860E12EB-912E-6A94-F58B-5E044B1A1186}"/>
                        </a:ext>
                      </a:extLst>
                    </p:cNvPr>
                    <p:cNvGrpSpPr/>
                    <p:nvPr/>
                  </p:nvGrpSpPr>
                  <p:grpSpPr>
                    <a:xfrm>
                      <a:off x="7053615" y="2205467"/>
                      <a:ext cx="281456" cy="251012"/>
                      <a:chOff x="6209247" y="2208930"/>
                      <a:chExt cx="281456" cy="251012"/>
                    </a:xfrm>
                  </p:grpSpPr>
                  <p:cxnSp>
                    <p:nvCxnSpPr>
                      <p:cNvPr id="76" name="Straight Connector 75">
                        <a:extLst>
                          <a:ext uri="{FF2B5EF4-FFF2-40B4-BE49-F238E27FC236}">
                            <a16:creationId xmlns:a16="http://schemas.microsoft.com/office/drawing/2014/main" id="{E12BF96A-D766-3372-B639-C85A3A1C98D3}"/>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AE6BD801-671E-10B0-367E-4565AF99DC4A}"/>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cxnSp>
                <p:nvCxnSpPr>
                  <p:cNvPr id="67" name="Straight Connector 66">
                    <a:extLst>
                      <a:ext uri="{FF2B5EF4-FFF2-40B4-BE49-F238E27FC236}">
                        <a16:creationId xmlns:a16="http://schemas.microsoft.com/office/drawing/2014/main" id="{5E462D70-F029-7629-729D-1505EA6574D3}"/>
                      </a:ext>
                    </a:extLst>
                  </p:cNvPr>
                  <p:cNvCxnSpPr>
                    <a:cxnSpLocks/>
                  </p:cNvCxnSpPr>
                  <p:nvPr/>
                </p:nvCxnSpPr>
                <p:spPr>
                  <a:xfrm>
                    <a:off x="10034522" y="2087663"/>
                    <a:ext cx="0" cy="22175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C53293BB-206F-3685-2C33-7F4B74DD7CF1}"/>
                      </a:ext>
                    </a:extLst>
                  </p:cNvPr>
                  <p:cNvCxnSpPr>
                    <a:cxnSpLocks/>
                  </p:cNvCxnSpPr>
                  <p:nvPr/>
                </p:nvCxnSpPr>
                <p:spPr>
                  <a:xfrm>
                    <a:off x="9732018" y="2092523"/>
                    <a:ext cx="30250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67F29376-3A10-88E2-4E1A-3E674E9D469C}"/>
                      </a:ext>
                    </a:extLst>
                  </p:cNvPr>
                  <p:cNvCxnSpPr>
                    <a:cxnSpLocks/>
                  </p:cNvCxnSpPr>
                  <p:nvPr/>
                </p:nvCxnSpPr>
                <p:spPr>
                  <a:xfrm>
                    <a:off x="10034522" y="2415084"/>
                    <a:ext cx="0" cy="29235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DBBF5B8D-0CDB-B6BB-2C4C-2DFB7F5A7A21}"/>
                      </a:ext>
                    </a:extLst>
                  </p:cNvPr>
                  <p:cNvCxnSpPr>
                    <a:cxnSpLocks/>
                  </p:cNvCxnSpPr>
                  <p:nvPr/>
                </p:nvCxnSpPr>
                <p:spPr>
                  <a:xfrm>
                    <a:off x="9720898" y="2707439"/>
                    <a:ext cx="31362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D976D229-7F9D-6B64-6264-E9611FB66345}"/>
                      </a:ext>
                    </a:extLst>
                  </p:cNvPr>
                  <p:cNvCxnSpPr>
                    <a:cxnSpLocks/>
                  </p:cNvCxnSpPr>
                  <p:nvPr/>
                </p:nvCxnSpPr>
                <p:spPr>
                  <a:xfrm>
                    <a:off x="9720898" y="2639456"/>
                    <a:ext cx="0" cy="67983"/>
                  </a:xfrm>
                  <a:prstGeom prst="line">
                    <a:avLst/>
                  </a:prstGeom>
                  <a:ln w="19050">
                    <a:tailEnd type="none"/>
                  </a:ln>
                </p:spPr>
                <p:style>
                  <a:lnRef idx="1">
                    <a:schemeClr val="dk1"/>
                  </a:lnRef>
                  <a:fillRef idx="0">
                    <a:schemeClr val="dk1"/>
                  </a:fillRef>
                  <a:effectRef idx="0">
                    <a:schemeClr val="dk1"/>
                  </a:effectRef>
                  <a:fontRef idx="minor">
                    <a:schemeClr val="tx1"/>
                  </a:fontRef>
                </p:style>
              </p:cxnSp>
            </p:grpSp>
            <p:cxnSp>
              <p:nvCxnSpPr>
                <p:cNvPr id="61" name="Straight Connector 60">
                  <a:extLst>
                    <a:ext uri="{FF2B5EF4-FFF2-40B4-BE49-F238E27FC236}">
                      <a16:creationId xmlns:a16="http://schemas.microsoft.com/office/drawing/2014/main" id="{9D9FE2BC-D0FE-FBDE-F7DE-4DD284976DD6}"/>
                    </a:ext>
                  </a:extLst>
                </p:cNvPr>
                <p:cNvCxnSpPr>
                  <a:cxnSpLocks/>
                </p:cNvCxnSpPr>
                <p:nvPr/>
              </p:nvCxnSpPr>
              <p:spPr>
                <a:xfrm>
                  <a:off x="9058681" y="1968422"/>
                  <a:ext cx="0" cy="92723"/>
                </a:xfrm>
                <a:prstGeom prst="line">
                  <a:avLst/>
                </a:prstGeom>
                <a:ln w="19050">
                  <a:tailEnd type="none"/>
                </a:ln>
              </p:spPr>
              <p:style>
                <a:lnRef idx="1">
                  <a:schemeClr val="dk1"/>
                </a:lnRef>
                <a:fillRef idx="0">
                  <a:schemeClr val="dk1"/>
                </a:fillRef>
                <a:effectRef idx="0">
                  <a:schemeClr val="dk1"/>
                </a:effectRef>
                <a:fontRef idx="minor">
                  <a:schemeClr val="tx1"/>
                </a:fontRef>
              </p:style>
            </p:cxnSp>
          </p:grpSp>
          <p:grpSp>
            <p:nvGrpSpPr>
              <p:cNvPr id="98" name="Group 97">
                <a:extLst>
                  <a:ext uri="{FF2B5EF4-FFF2-40B4-BE49-F238E27FC236}">
                    <a16:creationId xmlns:a16="http://schemas.microsoft.com/office/drawing/2014/main" id="{8C9457BC-B817-E8CC-C7C7-9F71184266F8}"/>
                  </a:ext>
                </a:extLst>
              </p:cNvPr>
              <p:cNvGrpSpPr/>
              <p:nvPr/>
            </p:nvGrpSpPr>
            <p:grpSpPr>
              <a:xfrm>
                <a:off x="8218358" y="5070846"/>
                <a:ext cx="1250092" cy="1207587"/>
                <a:chOff x="8286515" y="1120105"/>
                <a:chExt cx="1151640" cy="941040"/>
              </a:xfrm>
            </p:grpSpPr>
            <p:grpSp>
              <p:nvGrpSpPr>
                <p:cNvPr id="99" name="Group 98">
                  <a:extLst>
                    <a:ext uri="{FF2B5EF4-FFF2-40B4-BE49-F238E27FC236}">
                      <a16:creationId xmlns:a16="http://schemas.microsoft.com/office/drawing/2014/main" id="{16AB08F6-F2A5-0E64-0EBF-2C1CB77E875A}"/>
                    </a:ext>
                  </a:extLst>
                </p:cNvPr>
                <p:cNvGrpSpPr/>
                <p:nvPr/>
              </p:nvGrpSpPr>
              <p:grpSpPr>
                <a:xfrm>
                  <a:off x="8286515" y="1120105"/>
                  <a:ext cx="1151640" cy="856764"/>
                  <a:chOff x="9105543" y="1850675"/>
                  <a:chExt cx="1151640" cy="856764"/>
                </a:xfrm>
              </p:grpSpPr>
              <p:grpSp>
                <p:nvGrpSpPr>
                  <p:cNvPr id="101" name="Group 100">
                    <a:extLst>
                      <a:ext uri="{FF2B5EF4-FFF2-40B4-BE49-F238E27FC236}">
                        <a16:creationId xmlns:a16="http://schemas.microsoft.com/office/drawing/2014/main" id="{84C15955-64B7-B070-4E0E-CB17202047E0}"/>
                      </a:ext>
                    </a:extLst>
                  </p:cNvPr>
                  <p:cNvGrpSpPr/>
                  <p:nvPr/>
                </p:nvGrpSpPr>
                <p:grpSpPr>
                  <a:xfrm>
                    <a:off x="9105543" y="1850675"/>
                    <a:ext cx="440044" cy="137896"/>
                    <a:chOff x="6209247" y="2205467"/>
                    <a:chExt cx="1125824" cy="251012"/>
                  </a:xfrm>
                </p:grpSpPr>
                <p:grpSp>
                  <p:nvGrpSpPr>
                    <p:cNvPr id="125" name="Group 124">
                      <a:extLst>
                        <a:ext uri="{FF2B5EF4-FFF2-40B4-BE49-F238E27FC236}">
                          <a16:creationId xmlns:a16="http://schemas.microsoft.com/office/drawing/2014/main" id="{3908AC15-F0D4-BA10-8AFF-D19BAB871FF9}"/>
                        </a:ext>
                      </a:extLst>
                    </p:cNvPr>
                    <p:cNvGrpSpPr/>
                    <p:nvPr/>
                  </p:nvGrpSpPr>
                  <p:grpSpPr>
                    <a:xfrm>
                      <a:off x="6209247" y="2205467"/>
                      <a:ext cx="281456" cy="251012"/>
                      <a:chOff x="6209247" y="2208930"/>
                      <a:chExt cx="281456" cy="251012"/>
                    </a:xfrm>
                  </p:grpSpPr>
                  <p:cxnSp>
                    <p:nvCxnSpPr>
                      <p:cNvPr id="135" name="Straight Connector 134">
                        <a:extLst>
                          <a:ext uri="{FF2B5EF4-FFF2-40B4-BE49-F238E27FC236}">
                            <a16:creationId xmlns:a16="http://schemas.microsoft.com/office/drawing/2014/main" id="{E027388B-CE77-19F4-CF73-4C3D5B5ABE90}"/>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136" name="Straight Connector 135">
                        <a:extLst>
                          <a:ext uri="{FF2B5EF4-FFF2-40B4-BE49-F238E27FC236}">
                            <a16:creationId xmlns:a16="http://schemas.microsoft.com/office/drawing/2014/main" id="{D7744E6A-5A85-6F72-7334-1E2A5A51ED7D}"/>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26" name="Group 125">
                      <a:extLst>
                        <a:ext uri="{FF2B5EF4-FFF2-40B4-BE49-F238E27FC236}">
                          <a16:creationId xmlns:a16="http://schemas.microsoft.com/office/drawing/2014/main" id="{F938E141-4943-FAE8-8ADC-1722E22AD70B}"/>
                        </a:ext>
                      </a:extLst>
                    </p:cNvPr>
                    <p:cNvGrpSpPr/>
                    <p:nvPr/>
                  </p:nvGrpSpPr>
                  <p:grpSpPr>
                    <a:xfrm>
                      <a:off x="6490703" y="2205467"/>
                      <a:ext cx="281456" cy="251012"/>
                      <a:chOff x="6209247" y="2208930"/>
                      <a:chExt cx="281456" cy="251012"/>
                    </a:xfrm>
                  </p:grpSpPr>
                  <p:cxnSp>
                    <p:nvCxnSpPr>
                      <p:cNvPr id="133" name="Straight Connector 132">
                        <a:extLst>
                          <a:ext uri="{FF2B5EF4-FFF2-40B4-BE49-F238E27FC236}">
                            <a16:creationId xmlns:a16="http://schemas.microsoft.com/office/drawing/2014/main" id="{C29F5C29-4802-3F44-C975-AEE28ECB5E46}"/>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7EF59675-BF51-7211-1AA7-275BF1241CA9}"/>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27" name="Group 126">
                      <a:extLst>
                        <a:ext uri="{FF2B5EF4-FFF2-40B4-BE49-F238E27FC236}">
                          <a16:creationId xmlns:a16="http://schemas.microsoft.com/office/drawing/2014/main" id="{3104E653-BB28-2307-CEB5-C90A60CDFA76}"/>
                        </a:ext>
                      </a:extLst>
                    </p:cNvPr>
                    <p:cNvGrpSpPr/>
                    <p:nvPr/>
                  </p:nvGrpSpPr>
                  <p:grpSpPr>
                    <a:xfrm>
                      <a:off x="6772159" y="2205467"/>
                      <a:ext cx="281456" cy="251012"/>
                      <a:chOff x="6209247" y="2208930"/>
                      <a:chExt cx="281456" cy="251012"/>
                    </a:xfrm>
                  </p:grpSpPr>
                  <p:cxnSp>
                    <p:nvCxnSpPr>
                      <p:cNvPr id="131" name="Straight Connector 130">
                        <a:extLst>
                          <a:ext uri="{FF2B5EF4-FFF2-40B4-BE49-F238E27FC236}">
                            <a16:creationId xmlns:a16="http://schemas.microsoft.com/office/drawing/2014/main" id="{CBE831AC-7B46-24C2-396F-7B6CC8F2BDFD}"/>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18A08467-3628-E1D7-5ED1-551FEF5F9CB2}"/>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28" name="Group 127">
                      <a:extLst>
                        <a:ext uri="{FF2B5EF4-FFF2-40B4-BE49-F238E27FC236}">
                          <a16:creationId xmlns:a16="http://schemas.microsoft.com/office/drawing/2014/main" id="{040D10C0-2220-702C-B0DB-721872DCA83D}"/>
                        </a:ext>
                      </a:extLst>
                    </p:cNvPr>
                    <p:cNvGrpSpPr/>
                    <p:nvPr/>
                  </p:nvGrpSpPr>
                  <p:grpSpPr>
                    <a:xfrm>
                      <a:off x="7053615" y="2205467"/>
                      <a:ext cx="281456" cy="251012"/>
                      <a:chOff x="6209247" y="2208930"/>
                      <a:chExt cx="281456" cy="251012"/>
                    </a:xfrm>
                  </p:grpSpPr>
                  <p:cxnSp>
                    <p:nvCxnSpPr>
                      <p:cNvPr id="129" name="Straight Connector 128">
                        <a:extLst>
                          <a:ext uri="{FF2B5EF4-FFF2-40B4-BE49-F238E27FC236}">
                            <a16:creationId xmlns:a16="http://schemas.microsoft.com/office/drawing/2014/main" id="{90ED9370-6A16-819E-36DB-D25269BCBEF4}"/>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a16="http://schemas.microsoft.com/office/drawing/2014/main" id="{76B04FB6-066F-683F-EE41-1E98C48A4B1F}"/>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102" name="Group 101">
                    <a:extLst>
                      <a:ext uri="{FF2B5EF4-FFF2-40B4-BE49-F238E27FC236}">
                        <a16:creationId xmlns:a16="http://schemas.microsoft.com/office/drawing/2014/main" id="{2D16FADB-7CC6-8A82-771B-5E12B7228EA6}"/>
                      </a:ext>
                    </a:extLst>
                  </p:cNvPr>
                  <p:cNvGrpSpPr/>
                  <p:nvPr/>
                </p:nvGrpSpPr>
                <p:grpSpPr>
                  <a:xfrm>
                    <a:off x="9898727" y="2313772"/>
                    <a:ext cx="272562" cy="101312"/>
                    <a:chOff x="8095456" y="2323865"/>
                    <a:chExt cx="413890" cy="166050"/>
                  </a:xfrm>
                </p:grpSpPr>
                <p:cxnSp>
                  <p:nvCxnSpPr>
                    <p:cNvPr id="123" name="Straight Connector 122">
                      <a:extLst>
                        <a:ext uri="{FF2B5EF4-FFF2-40B4-BE49-F238E27FC236}">
                          <a16:creationId xmlns:a16="http://schemas.microsoft.com/office/drawing/2014/main" id="{5BD028E6-99F5-915F-4B09-36711D8802A0}"/>
                        </a:ext>
                      </a:extLst>
                    </p:cNvPr>
                    <p:cNvCxnSpPr>
                      <a:cxnSpLocks/>
                    </p:cNvCxnSpPr>
                    <p:nvPr/>
                  </p:nvCxnSpPr>
                  <p:spPr>
                    <a:xfrm>
                      <a:off x="8095456" y="2323865"/>
                      <a:ext cx="41389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24" name="Straight Connector 123">
                      <a:extLst>
                        <a:ext uri="{FF2B5EF4-FFF2-40B4-BE49-F238E27FC236}">
                          <a16:creationId xmlns:a16="http://schemas.microsoft.com/office/drawing/2014/main" id="{7192C6AB-5301-D102-B3A4-D5AD3A605DB5}"/>
                        </a:ext>
                      </a:extLst>
                    </p:cNvPr>
                    <p:cNvCxnSpPr>
                      <a:cxnSpLocks/>
                    </p:cNvCxnSpPr>
                    <p:nvPr/>
                  </p:nvCxnSpPr>
                  <p:spPr>
                    <a:xfrm>
                      <a:off x="8095456" y="2489915"/>
                      <a:ext cx="413890"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03" name="Straight Connector 102">
                    <a:extLst>
                      <a:ext uri="{FF2B5EF4-FFF2-40B4-BE49-F238E27FC236}">
                        <a16:creationId xmlns:a16="http://schemas.microsoft.com/office/drawing/2014/main" id="{32EEC8D3-0D62-1AC5-46A8-A8C6A71E5A7A}"/>
                      </a:ext>
                    </a:extLst>
                  </p:cNvPr>
                  <p:cNvCxnSpPr>
                    <a:cxnSpLocks/>
                  </p:cNvCxnSpPr>
                  <p:nvPr/>
                </p:nvCxnSpPr>
                <p:spPr>
                  <a:xfrm>
                    <a:off x="9550770" y="1986667"/>
                    <a:ext cx="70641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ADC335BA-EE6D-1415-71C1-3D0F3BF14A40}"/>
                      </a:ext>
                    </a:extLst>
                  </p:cNvPr>
                  <p:cNvCxnSpPr>
                    <a:cxnSpLocks/>
                  </p:cNvCxnSpPr>
                  <p:nvPr/>
                </p:nvCxnSpPr>
                <p:spPr>
                  <a:xfrm>
                    <a:off x="9732018" y="1986667"/>
                    <a:ext cx="0" cy="211715"/>
                  </a:xfrm>
                  <a:prstGeom prst="line">
                    <a:avLst/>
                  </a:prstGeom>
                  <a:ln w="19050">
                    <a:tailEnd type="none"/>
                  </a:ln>
                </p:spPr>
                <p:style>
                  <a:lnRef idx="1">
                    <a:schemeClr val="dk1"/>
                  </a:lnRef>
                  <a:fillRef idx="0">
                    <a:schemeClr val="dk1"/>
                  </a:fillRef>
                  <a:effectRef idx="0">
                    <a:schemeClr val="dk1"/>
                  </a:effectRef>
                  <a:fontRef idx="minor">
                    <a:schemeClr val="tx1"/>
                  </a:fontRef>
                </p:style>
              </p:cxnSp>
              <p:grpSp>
                <p:nvGrpSpPr>
                  <p:cNvPr id="105" name="Group 104">
                    <a:extLst>
                      <a:ext uri="{FF2B5EF4-FFF2-40B4-BE49-F238E27FC236}">
                        <a16:creationId xmlns:a16="http://schemas.microsoft.com/office/drawing/2014/main" id="{84EF3618-2F2E-92E6-A214-2CE12B27DA5A}"/>
                      </a:ext>
                    </a:extLst>
                  </p:cNvPr>
                  <p:cNvGrpSpPr/>
                  <p:nvPr/>
                </p:nvGrpSpPr>
                <p:grpSpPr>
                  <a:xfrm rot="16200000">
                    <a:off x="9443048" y="2350485"/>
                    <a:ext cx="440044" cy="137896"/>
                    <a:chOff x="6209247" y="2205467"/>
                    <a:chExt cx="1125824" cy="251012"/>
                  </a:xfrm>
                </p:grpSpPr>
                <p:grpSp>
                  <p:nvGrpSpPr>
                    <p:cNvPr id="111" name="Group 110">
                      <a:extLst>
                        <a:ext uri="{FF2B5EF4-FFF2-40B4-BE49-F238E27FC236}">
                          <a16:creationId xmlns:a16="http://schemas.microsoft.com/office/drawing/2014/main" id="{6FEC7902-3E3E-AE2F-41E6-B0907C49C7D9}"/>
                        </a:ext>
                      </a:extLst>
                    </p:cNvPr>
                    <p:cNvGrpSpPr/>
                    <p:nvPr/>
                  </p:nvGrpSpPr>
                  <p:grpSpPr>
                    <a:xfrm>
                      <a:off x="6209247" y="2205467"/>
                      <a:ext cx="281456" cy="251012"/>
                      <a:chOff x="6209247" y="2208930"/>
                      <a:chExt cx="281456" cy="251012"/>
                    </a:xfrm>
                  </p:grpSpPr>
                  <p:cxnSp>
                    <p:nvCxnSpPr>
                      <p:cNvPr id="121" name="Straight Connector 120">
                        <a:extLst>
                          <a:ext uri="{FF2B5EF4-FFF2-40B4-BE49-F238E27FC236}">
                            <a16:creationId xmlns:a16="http://schemas.microsoft.com/office/drawing/2014/main" id="{926EAF37-89E2-344B-0DDB-66CB94BE89EF}"/>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21E58E3E-FDFF-7770-D444-0A22603915D6}"/>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12" name="Group 111">
                      <a:extLst>
                        <a:ext uri="{FF2B5EF4-FFF2-40B4-BE49-F238E27FC236}">
                          <a16:creationId xmlns:a16="http://schemas.microsoft.com/office/drawing/2014/main" id="{C557B4D8-6540-98A4-A173-8D3189C7B550}"/>
                        </a:ext>
                      </a:extLst>
                    </p:cNvPr>
                    <p:cNvGrpSpPr/>
                    <p:nvPr/>
                  </p:nvGrpSpPr>
                  <p:grpSpPr>
                    <a:xfrm>
                      <a:off x="6490703" y="2205467"/>
                      <a:ext cx="281456" cy="251012"/>
                      <a:chOff x="6209247" y="2208930"/>
                      <a:chExt cx="281456" cy="251012"/>
                    </a:xfrm>
                  </p:grpSpPr>
                  <p:cxnSp>
                    <p:nvCxnSpPr>
                      <p:cNvPr id="119" name="Straight Connector 118">
                        <a:extLst>
                          <a:ext uri="{FF2B5EF4-FFF2-40B4-BE49-F238E27FC236}">
                            <a16:creationId xmlns:a16="http://schemas.microsoft.com/office/drawing/2014/main" id="{5F387794-EB00-C5F1-4495-0A248225BDBF}"/>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120" name="Straight Connector 119">
                        <a:extLst>
                          <a:ext uri="{FF2B5EF4-FFF2-40B4-BE49-F238E27FC236}">
                            <a16:creationId xmlns:a16="http://schemas.microsoft.com/office/drawing/2014/main" id="{5F90C686-AAC1-D2D0-A805-F1259F9E5599}"/>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13" name="Group 112">
                      <a:extLst>
                        <a:ext uri="{FF2B5EF4-FFF2-40B4-BE49-F238E27FC236}">
                          <a16:creationId xmlns:a16="http://schemas.microsoft.com/office/drawing/2014/main" id="{19B41E97-5EB0-26DE-7CE2-9EFB2D56F985}"/>
                        </a:ext>
                      </a:extLst>
                    </p:cNvPr>
                    <p:cNvGrpSpPr/>
                    <p:nvPr/>
                  </p:nvGrpSpPr>
                  <p:grpSpPr>
                    <a:xfrm>
                      <a:off x="6772159" y="2205467"/>
                      <a:ext cx="281456" cy="251012"/>
                      <a:chOff x="6209247" y="2208930"/>
                      <a:chExt cx="281456" cy="251012"/>
                    </a:xfrm>
                  </p:grpSpPr>
                  <p:cxnSp>
                    <p:nvCxnSpPr>
                      <p:cNvPr id="117" name="Straight Connector 116">
                        <a:extLst>
                          <a:ext uri="{FF2B5EF4-FFF2-40B4-BE49-F238E27FC236}">
                            <a16:creationId xmlns:a16="http://schemas.microsoft.com/office/drawing/2014/main" id="{42A7CFAC-532C-DFD9-2094-BFBC66DCC978}"/>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5441C4D5-15D3-1120-27B2-80C61FB91F8B}"/>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14" name="Group 113">
                      <a:extLst>
                        <a:ext uri="{FF2B5EF4-FFF2-40B4-BE49-F238E27FC236}">
                          <a16:creationId xmlns:a16="http://schemas.microsoft.com/office/drawing/2014/main" id="{99627F61-FEEE-4AA8-EA1A-6A4D1DA9E77B}"/>
                        </a:ext>
                      </a:extLst>
                    </p:cNvPr>
                    <p:cNvGrpSpPr/>
                    <p:nvPr/>
                  </p:nvGrpSpPr>
                  <p:grpSpPr>
                    <a:xfrm>
                      <a:off x="7053615" y="2205467"/>
                      <a:ext cx="281456" cy="251012"/>
                      <a:chOff x="6209247" y="2208930"/>
                      <a:chExt cx="281456" cy="251012"/>
                    </a:xfrm>
                  </p:grpSpPr>
                  <p:cxnSp>
                    <p:nvCxnSpPr>
                      <p:cNvPr id="115" name="Straight Connector 114">
                        <a:extLst>
                          <a:ext uri="{FF2B5EF4-FFF2-40B4-BE49-F238E27FC236}">
                            <a16:creationId xmlns:a16="http://schemas.microsoft.com/office/drawing/2014/main" id="{3F549727-05CE-341D-6240-BC930B842A5E}"/>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30763430-11A4-0735-9A78-E2BD825EC068}"/>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cxnSp>
                <p:nvCxnSpPr>
                  <p:cNvPr id="106" name="Straight Connector 105">
                    <a:extLst>
                      <a:ext uri="{FF2B5EF4-FFF2-40B4-BE49-F238E27FC236}">
                        <a16:creationId xmlns:a16="http://schemas.microsoft.com/office/drawing/2014/main" id="{38739657-6E58-1B9D-1019-C00F4272AE97}"/>
                      </a:ext>
                    </a:extLst>
                  </p:cNvPr>
                  <p:cNvCxnSpPr>
                    <a:cxnSpLocks/>
                  </p:cNvCxnSpPr>
                  <p:nvPr/>
                </p:nvCxnSpPr>
                <p:spPr>
                  <a:xfrm>
                    <a:off x="10034522" y="2087663"/>
                    <a:ext cx="0" cy="22175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7081180A-BDE6-6DAF-CB23-10622821367B}"/>
                      </a:ext>
                    </a:extLst>
                  </p:cNvPr>
                  <p:cNvCxnSpPr>
                    <a:cxnSpLocks/>
                  </p:cNvCxnSpPr>
                  <p:nvPr/>
                </p:nvCxnSpPr>
                <p:spPr>
                  <a:xfrm>
                    <a:off x="9732018" y="2092523"/>
                    <a:ext cx="30250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8" name="Straight Connector 107">
                    <a:extLst>
                      <a:ext uri="{FF2B5EF4-FFF2-40B4-BE49-F238E27FC236}">
                        <a16:creationId xmlns:a16="http://schemas.microsoft.com/office/drawing/2014/main" id="{2E3FC355-B34B-FAFB-EFF9-E2F9D59B0CA3}"/>
                      </a:ext>
                    </a:extLst>
                  </p:cNvPr>
                  <p:cNvCxnSpPr>
                    <a:cxnSpLocks/>
                  </p:cNvCxnSpPr>
                  <p:nvPr/>
                </p:nvCxnSpPr>
                <p:spPr>
                  <a:xfrm>
                    <a:off x="10034522" y="2415084"/>
                    <a:ext cx="0" cy="29235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12242192-30CA-3786-DB0B-AEB609E36D50}"/>
                      </a:ext>
                    </a:extLst>
                  </p:cNvPr>
                  <p:cNvCxnSpPr>
                    <a:cxnSpLocks/>
                  </p:cNvCxnSpPr>
                  <p:nvPr/>
                </p:nvCxnSpPr>
                <p:spPr>
                  <a:xfrm>
                    <a:off x="9720898" y="2707439"/>
                    <a:ext cx="31362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310802BA-9FF7-8399-5281-EEF1B7F7FC0C}"/>
                      </a:ext>
                    </a:extLst>
                  </p:cNvPr>
                  <p:cNvCxnSpPr>
                    <a:cxnSpLocks/>
                  </p:cNvCxnSpPr>
                  <p:nvPr/>
                </p:nvCxnSpPr>
                <p:spPr>
                  <a:xfrm>
                    <a:off x="9720898" y="2639456"/>
                    <a:ext cx="0" cy="67983"/>
                  </a:xfrm>
                  <a:prstGeom prst="line">
                    <a:avLst/>
                  </a:prstGeom>
                  <a:ln w="19050">
                    <a:tailEnd type="none"/>
                  </a:ln>
                </p:spPr>
                <p:style>
                  <a:lnRef idx="1">
                    <a:schemeClr val="dk1"/>
                  </a:lnRef>
                  <a:fillRef idx="0">
                    <a:schemeClr val="dk1"/>
                  </a:fillRef>
                  <a:effectRef idx="0">
                    <a:schemeClr val="dk1"/>
                  </a:effectRef>
                  <a:fontRef idx="minor">
                    <a:schemeClr val="tx1"/>
                  </a:fontRef>
                </p:style>
              </p:cxnSp>
            </p:grpSp>
            <p:cxnSp>
              <p:nvCxnSpPr>
                <p:cNvPr id="100" name="Straight Connector 99">
                  <a:extLst>
                    <a:ext uri="{FF2B5EF4-FFF2-40B4-BE49-F238E27FC236}">
                      <a16:creationId xmlns:a16="http://schemas.microsoft.com/office/drawing/2014/main" id="{23D27830-7636-4506-C209-F5C44DEC89F4}"/>
                    </a:ext>
                  </a:extLst>
                </p:cNvPr>
                <p:cNvCxnSpPr>
                  <a:cxnSpLocks/>
                </p:cNvCxnSpPr>
                <p:nvPr/>
              </p:nvCxnSpPr>
              <p:spPr>
                <a:xfrm>
                  <a:off x="9058681" y="1968422"/>
                  <a:ext cx="0" cy="92723"/>
                </a:xfrm>
                <a:prstGeom prst="line">
                  <a:avLst/>
                </a:prstGeom>
                <a:ln w="19050">
                  <a:tailEnd type="none"/>
                </a:ln>
              </p:spPr>
              <p:style>
                <a:lnRef idx="1">
                  <a:schemeClr val="dk1"/>
                </a:lnRef>
                <a:fillRef idx="0">
                  <a:schemeClr val="dk1"/>
                </a:fillRef>
                <a:effectRef idx="0">
                  <a:schemeClr val="dk1"/>
                </a:effectRef>
                <a:fontRef idx="minor">
                  <a:schemeClr val="tx1"/>
                </a:fontRef>
              </p:style>
            </p:cxnSp>
          </p:grpSp>
          <p:sp>
            <p:nvSpPr>
              <p:cNvPr id="137" name="TextBox 136">
                <a:extLst>
                  <a:ext uri="{FF2B5EF4-FFF2-40B4-BE49-F238E27FC236}">
                    <a16:creationId xmlns:a16="http://schemas.microsoft.com/office/drawing/2014/main" id="{156ED268-CFF0-6BDF-E28C-9C8F6B6F340C}"/>
                  </a:ext>
                </a:extLst>
              </p:cNvPr>
              <p:cNvSpPr txBox="1"/>
              <p:nvPr/>
            </p:nvSpPr>
            <p:spPr>
              <a:xfrm>
                <a:off x="11119251" y="4668422"/>
                <a:ext cx="1025578" cy="566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1B1B1B"/>
                    </a:solidFill>
                    <a:effectLst/>
                    <a:uLnTx/>
                    <a:uFillTx/>
                    <a:latin typeface="Times New Roman" panose="02020603050405020304" pitchFamily="18" charset="0"/>
                    <a:ea typeface="+mn-ea"/>
                    <a:cs typeface="Times New Roman" panose="02020603050405020304" pitchFamily="18" charset="0"/>
                  </a:rPr>
                  <a:t>R</a:t>
                </a:r>
                <a:r>
                  <a:rPr kumimoji="0" lang="en-US" sz="1100" b="0" i="1" u="none" strike="noStrike" kern="1200" cap="none" spc="0" normalizeH="0" baseline="0" noProof="0" dirty="0" err="1">
                    <a:ln>
                      <a:noFill/>
                    </a:ln>
                    <a:solidFill>
                      <a:srgbClr val="1B1B1B"/>
                    </a:solidFill>
                    <a:effectLst/>
                    <a:uLnTx/>
                    <a:uFillTx/>
                    <a:latin typeface="Times New Roman" panose="02020603050405020304" pitchFamily="18" charset="0"/>
                    <a:ea typeface="+mn-ea"/>
                    <a:cs typeface="Times New Roman" panose="02020603050405020304" pitchFamily="18" charset="0"/>
                  </a:rPr>
                  <a:t>axial</a:t>
                </a:r>
                <a:endParaRPr kumimoji="0" lang="en-US" sz="1800" b="0" i="1" u="none" strike="noStrike" kern="1200" cap="none" spc="0" normalizeH="0" baseline="0" noProof="0" dirty="0">
                  <a:ln>
                    <a:noFill/>
                  </a:ln>
                  <a:solidFill>
                    <a:srgbClr val="1B1B1B"/>
                  </a:solidFill>
                  <a:effectLst/>
                  <a:uLnTx/>
                  <a:uFillTx/>
                  <a:latin typeface="Times New Roman" panose="02020603050405020304" pitchFamily="18" charset="0"/>
                  <a:ea typeface="+mn-ea"/>
                  <a:cs typeface="Times New Roman" panose="02020603050405020304" pitchFamily="18" charset="0"/>
                </a:endParaRPr>
              </a:p>
            </p:txBody>
          </p:sp>
          <p:sp>
            <p:nvSpPr>
              <p:cNvPr id="138" name="TextBox 137">
                <a:extLst>
                  <a:ext uri="{FF2B5EF4-FFF2-40B4-BE49-F238E27FC236}">
                    <a16:creationId xmlns:a16="http://schemas.microsoft.com/office/drawing/2014/main" id="{5F8004C2-73C5-8D50-572C-2869A8B14E78}"/>
                  </a:ext>
                </a:extLst>
              </p:cNvPr>
              <p:cNvSpPr txBox="1"/>
              <p:nvPr/>
            </p:nvSpPr>
            <p:spPr>
              <a:xfrm>
                <a:off x="7935926" y="5360578"/>
                <a:ext cx="949239" cy="566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1B1B1B"/>
                    </a:solidFill>
                    <a:effectLst/>
                    <a:uLnTx/>
                    <a:uFillTx/>
                    <a:latin typeface="Times New Roman" panose="02020603050405020304" pitchFamily="18" charset="0"/>
                    <a:ea typeface="+mn-ea"/>
                    <a:cs typeface="Times New Roman" panose="02020603050405020304" pitchFamily="18" charset="0"/>
                  </a:rPr>
                  <a:t>R</a:t>
                </a:r>
                <a:r>
                  <a:rPr kumimoji="0" lang="en-US" sz="1100" b="0" i="1" u="none" strike="noStrike" kern="1200" cap="none" spc="0" normalizeH="0" baseline="0" noProof="0" dirty="0" err="1">
                    <a:ln>
                      <a:noFill/>
                    </a:ln>
                    <a:solidFill>
                      <a:srgbClr val="1B1B1B"/>
                    </a:solidFill>
                    <a:effectLst/>
                    <a:uLnTx/>
                    <a:uFillTx/>
                    <a:latin typeface="Times New Roman" panose="02020603050405020304" pitchFamily="18" charset="0"/>
                    <a:ea typeface="+mn-ea"/>
                    <a:cs typeface="Times New Roman" panose="02020603050405020304" pitchFamily="18" charset="0"/>
                  </a:rPr>
                  <a:t>leak</a:t>
                </a:r>
                <a:endParaRPr kumimoji="0" lang="en-US" sz="1800" b="0" i="1" u="none" strike="noStrike" kern="1200" cap="none" spc="0" normalizeH="0" baseline="0" noProof="0" dirty="0">
                  <a:ln>
                    <a:noFill/>
                  </a:ln>
                  <a:solidFill>
                    <a:srgbClr val="1B1B1B"/>
                  </a:solidFill>
                  <a:effectLst/>
                  <a:uLnTx/>
                  <a:uFillTx/>
                  <a:latin typeface="Times New Roman" panose="02020603050405020304" pitchFamily="18" charset="0"/>
                  <a:ea typeface="+mn-ea"/>
                  <a:cs typeface="Times New Roman" panose="02020603050405020304" pitchFamily="18" charset="0"/>
                </a:endParaRPr>
              </a:p>
            </p:txBody>
          </p:sp>
          <p:sp>
            <p:nvSpPr>
              <p:cNvPr id="139" name="TextBox 138">
                <a:extLst>
                  <a:ext uri="{FF2B5EF4-FFF2-40B4-BE49-F238E27FC236}">
                    <a16:creationId xmlns:a16="http://schemas.microsoft.com/office/drawing/2014/main" id="{A978F2C5-25EE-FA4A-F779-EB80569FBEC4}"/>
                  </a:ext>
                </a:extLst>
              </p:cNvPr>
              <p:cNvSpPr txBox="1"/>
              <p:nvPr/>
            </p:nvSpPr>
            <p:spPr>
              <a:xfrm>
                <a:off x="9223344" y="5360578"/>
                <a:ext cx="949239" cy="566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1B1B1B"/>
                    </a:solidFill>
                    <a:effectLst/>
                    <a:uLnTx/>
                    <a:uFillTx/>
                    <a:latin typeface="Times New Roman" panose="02020603050405020304" pitchFamily="18" charset="0"/>
                    <a:ea typeface="+mn-ea"/>
                    <a:cs typeface="Times New Roman" panose="02020603050405020304" pitchFamily="18" charset="0"/>
                  </a:rPr>
                  <a:t>C</a:t>
                </a:r>
                <a:r>
                  <a:rPr kumimoji="0" lang="en-US" sz="1100" b="0" i="1" u="none" strike="noStrike" kern="1200" cap="none" spc="0" normalizeH="0" baseline="0" noProof="0" dirty="0" err="1">
                    <a:ln>
                      <a:noFill/>
                    </a:ln>
                    <a:solidFill>
                      <a:srgbClr val="1B1B1B"/>
                    </a:solidFill>
                    <a:effectLst/>
                    <a:uLnTx/>
                    <a:uFillTx/>
                    <a:latin typeface="Times New Roman" panose="02020603050405020304" pitchFamily="18" charset="0"/>
                    <a:ea typeface="+mn-ea"/>
                    <a:cs typeface="Times New Roman" panose="02020603050405020304" pitchFamily="18" charset="0"/>
                  </a:rPr>
                  <a:t>leak</a:t>
                </a:r>
                <a:endParaRPr kumimoji="0" lang="en-US" sz="1800" b="0" i="1" u="none" strike="noStrike" kern="1200" cap="none" spc="0" normalizeH="0" baseline="0" noProof="0" dirty="0">
                  <a:ln>
                    <a:noFill/>
                  </a:ln>
                  <a:solidFill>
                    <a:srgbClr val="1B1B1B"/>
                  </a:solidFill>
                  <a:effectLst/>
                  <a:uLnTx/>
                  <a:uFillTx/>
                  <a:latin typeface="Times New Roman" panose="02020603050405020304" pitchFamily="18" charset="0"/>
                  <a:ea typeface="+mn-ea"/>
                  <a:cs typeface="Times New Roman" panose="02020603050405020304" pitchFamily="18" charset="0"/>
                </a:endParaRPr>
              </a:p>
            </p:txBody>
          </p:sp>
          <p:cxnSp>
            <p:nvCxnSpPr>
              <p:cNvPr id="140" name="Straight Connector 139">
                <a:extLst>
                  <a:ext uri="{FF2B5EF4-FFF2-40B4-BE49-F238E27FC236}">
                    <a16:creationId xmlns:a16="http://schemas.microsoft.com/office/drawing/2014/main" id="{CE724C48-041D-3D8E-DEEC-593B40AB0120}"/>
                  </a:ext>
                </a:extLst>
              </p:cNvPr>
              <p:cNvCxnSpPr>
                <a:cxnSpLocks/>
              </p:cNvCxnSpPr>
              <p:nvPr/>
            </p:nvCxnSpPr>
            <p:spPr>
              <a:xfrm>
                <a:off x="7964972" y="5248720"/>
                <a:ext cx="253387" cy="0"/>
              </a:xfrm>
              <a:prstGeom prst="line">
                <a:avLst/>
              </a:prstGeom>
              <a:ln w="19050"/>
            </p:spPr>
            <p:style>
              <a:lnRef idx="1">
                <a:schemeClr val="dk1"/>
              </a:lnRef>
              <a:fillRef idx="0">
                <a:schemeClr val="dk1"/>
              </a:fillRef>
              <a:effectRef idx="0">
                <a:schemeClr val="dk1"/>
              </a:effectRef>
              <a:fontRef idx="minor">
                <a:schemeClr val="tx1"/>
              </a:fontRef>
            </p:style>
          </p:cxnSp>
          <p:sp>
            <p:nvSpPr>
              <p:cNvPr id="141" name="TextBox 140">
                <a:extLst>
                  <a:ext uri="{FF2B5EF4-FFF2-40B4-BE49-F238E27FC236}">
                    <a16:creationId xmlns:a16="http://schemas.microsoft.com/office/drawing/2014/main" id="{24F8DAC1-4691-03D1-2935-09F21A8CA081}"/>
                  </a:ext>
                </a:extLst>
              </p:cNvPr>
              <p:cNvSpPr txBox="1"/>
              <p:nvPr/>
            </p:nvSpPr>
            <p:spPr>
              <a:xfrm>
                <a:off x="6559222" y="4960200"/>
                <a:ext cx="1468895" cy="566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1B1B1B"/>
                    </a:solidFill>
                    <a:effectLst/>
                    <a:uLnTx/>
                    <a:uFillTx/>
                    <a:latin typeface="Times New Roman" panose="02020603050405020304" pitchFamily="18" charset="0"/>
                    <a:ea typeface="+mn-ea"/>
                    <a:cs typeface="Times New Roman" panose="02020603050405020304" pitchFamily="18" charset="0"/>
                  </a:rPr>
                  <a:t>V</a:t>
                </a:r>
                <a:r>
                  <a:rPr kumimoji="0" lang="en-US" sz="1100" b="0" i="1" u="none" strike="noStrike" kern="1200" cap="none" spc="0" normalizeH="0" baseline="0" noProof="0" dirty="0" err="1">
                    <a:ln>
                      <a:noFill/>
                    </a:ln>
                    <a:solidFill>
                      <a:srgbClr val="1B1B1B"/>
                    </a:solidFill>
                    <a:effectLst/>
                    <a:uLnTx/>
                    <a:uFillTx/>
                    <a:latin typeface="Times New Roman" panose="02020603050405020304" pitchFamily="18" charset="0"/>
                    <a:ea typeface="+mn-ea"/>
                    <a:cs typeface="Times New Roman" panose="02020603050405020304" pitchFamily="18" charset="0"/>
                  </a:rPr>
                  <a:t>membrane</a:t>
                </a:r>
                <a:endParaRPr kumimoji="0" lang="en-US" sz="1800" b="0" i="1" u="none" strike="noStrike" kern="1200" cap="none" spc="0" normalizeH="0" baseline="0" noProof="0" dirty="0">
                  <a:ln>
                    <a:noFill/>
                  </a:ln>
                  <a:solidFill>
                    <a:srgbClr val="1B1B1B"/>
                  </a:solidFill>
                  <a:effectLst/>
                  <a:uLnTx/>
                  <a:uFillTx/>
                  <a:latin typeface="Times New Roman" panose="02020603050405020304" pitchFamily="18" charset="0"/>
                  <a:ea typeface="+mn-ea"/>
                  <a:cs typeface="Times New Roman" panose="02020603050405020304" pitchFamily="18" charset="0"/>
                </a:endParaRPr>
              </a:p>
            </p:txBody>
          </p:sp>
          <p:cxnSp>
            <p:nvCxnSpPr>
              <p:cNvPr id="142" name="Straight Connector 141">
                <a:extLst>
                  <a:ext uri="{FF2B5EF4-FFF2-40B4-BE49-F238E27FC236}">
                    <a16:creationId xmlns:a16="http://schemas.microsoft.com/office/drawing/2014/main" id="{1BA8E389-A08B-1048-7D89-B419021E6314}"/>
                  </a:ext>
                </a:extLst>
              </p:cNvPr>
              <p:cNvCxnSpPr>
                <a:cxnSpLocks/>
              </p:cNvCxnSpPr>
              <p:nvPr/>
            </p:nvCxnSpPr>
            <p:spPr>
              <a:xfrm flipV="1">
                <a:off x="7964972" y="6271058"/>
                <a:ext cx="3979892" cy="24230"/>
              </a:xfrm>
              <a:prstGeom prst="line">
                <a:avLst/>
              </a:prstGeom>
              <a:ln w="19050"/>
            </p:spPr>
            <p:style>
              <a:lnRef idx="1">
                <a:schemeClr val="dk1"/>
              </a:lnRef>
              <a:fillRef idx="0">
                <a:schemeClr val="dk1"/>
              </a:fillRef>
              <a:effectRef idx="0">
                <a:schemeClr val="dk1"/>
              </a:effectRef>
              <a:fontRef idx="minor">
                <a:schemeClr val="tx1"/>
              </a:fontRef>
            </p:style>
          </p:cxnSp>
          <p:grpSp>
            <p:nvGrpSpPr>
              <p:cNvPr id="143" name="Group 142">
                <a:extLst>
                  <a:ext uri="{FF2B5EF4-FFF2-40B4-BE49-F238E27FC236}">
                    <a16:creationId xmlns:a16="http://schemas.microsoft.com/office/drawing/2014/main" id="{46C39F73-A1CD-FD80-2D7C-E48EBEA1486D}"/>
                  </a:ext>
                </a:extLst>
              </p:cNvPr>
              <p:cNvGrpSpPr/>
              <p:nvPr/>
            </p:nvGrpSpPr>
            <p:grpSpPr>
              <a:xfrm>
                <a:off x="7796773" y="4579973"/>
                <a:ext cx="813964" cy="663536"/>
                <a:chOff x="8317027" y="809339"/>
                <a:chExt cx="813964" cy="663536"/>
              </a:xfrm>
            </p:grpSpPr>
            <p:cxnSp>
              <p:nvCxnSpPr>
                <p:cNvPr id="144" name="Straight Arrow Connector 143">
                  <a:extLst>
                    <a:ext uri="{FF2B5EF4-FFF2-40B4-BE49-F238E27FC236}">
                      <a16:creationId xmlns:a16="http://schemas.microsoft.com/office/drawing/2014/main" id="{4D883D21-0AC5-E95F-E7F3-B781ED1175C0}"/>
                    </a:ext>
                  </a:extLst>
                </p:cNvPr>
                <p:cNvCxnSpPr>
                  <a:cxnSpLocks/>
                </p:cNvCxnSpPr>
                <p:nvPr/>
              </p:nvCxnSpPr>
              <p:spPr>
                <a:xfrm>
                  <a:off x="8582930" y="809339"/>
                  <a:ext cx="0" cy="663536"/>
                </a:xfrm>
                <a:prstGeom prst="straightConnector1">
                  <a:avLst/>
                </a:prstGeom>
                <a:ln w="254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5" name="Oval 144">
                  <a:extLst>
                    <a:ext uri="{FF2B5EF4-FFF2-40B4-BE49-F238E27FC236}">
                      <a16:creationId xmlns:a16="http://schemas.microsoft.com/office/drawing/2014/main" id="{0D85F3B4-DE35-366A-8CD2-62B3933C2FA8}"/>
                    </a:ext>
                  </a:extLst>
                </p:cNvPr>
                <p:cNvSpPr/>
                <p:nvPr/>
              </p:nvSpPr>
              <p:spPr>
                <a:xfrm>
                  <a:off x="8441933" y="906814"/>
                  <a:ext cx="274320" cy="274320"/>
                </a:xfrm>
                <a:prstGeom prst="ellipse">
                  <a:avLst/>
                </a:prstGeom>
                <a:solidFill>
                  <a:schemeClr val="accent4"/>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Open Sans"/>
                    <a:ea typeface="+mn-ea"/>
                    <a:cs typeface="+mn-cs"/>
                  </a:endParaRPr>
                </a:p>
              </p:txBody>
            </p:sp>
            <p:sp>
              <p:nvSpPr>
                <p:cNvPr id="146" name="TextBox 145">
                  <a:extLst>
                    <a:ext uri="{FF2B5EF4-FFF2-40B4-BE49-F238E27FC236}">
                      <a16:creationId xmlns:a16="http://schemas.microsoft.com/office/drawing/2014/main" id="{85FE768C-A8DC-8A51-D4FF-E23B395991A6}"/>
                    </a:ext>
                  </a:extLst>
                </p:cNvPr>
                <p:cNvSpPr txBox="1"/>
                <p:nvPr/>
              </p:nvSpPr>
              <p:spPr>
                <a:xfrm>
                  <a:off x="8317027" y="851622"/>
                  <a:ext cx="813964" cy="377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B1B"/>
                      </a:solidFill>
                      <a:effectLst/>
                      <a:uLnTx/>
                      <a:uFillTx/>
                      <a:latin typeface="Open Sans"/>
                      <a:ea typeface="+mn-ea"/>
                      <a:cs typeface="+mn-cs"/>
                    </a:rPr>
                    <a:t>w1</a:t>
                  </a:r>
                </a:p>
              </p:txBody>
            </p:sp>
          </p:grpSp>
          <p:grpSp>
            <p:nvGrpSpPr>
              <p:cNvPr id="147" name="Group 146">
                <a:extLst>
                  <a:ext uri="{FF2B5EF4-FFF2-40B4-BE49-F238E27FC236}">
                    <a16:creationId xmlns:a16="http://schemas.microsoft.com/office/drawing/2014/main" id="{100D9C36-F5E1-A543-A0A7-FD2F4DA21AD9}"/>
                  </a:ext>
                </a:extLst>
              </p:cNvPr>
              <p:cNvGrpSpPr/>
              <p:nvPr/>
            </p:nvGrpSpPr>
            <p:grpSpPr>
              <a:xfrm>
                <a:off x="9076915" y="4583187"/>
                <a:ext cx="679432" cy="663536"/>
                <a:chOff x="8331244" y="809339"/>
                <a:chExt cx="679432" cy="663536"/>
              </a:xfrm>
            </p:grpSpPr>
            <p:cxnSp>
              <p:nvCxnSpPr>
                <p:cNvPr id="148" name="Straight Arrow Connector 147">
                  <a:extLst>
                    <a:ext uri="{FF2B5EF4-FFF2-40B4-BE49-F238E27FC236}">
                      <a16:creationId xmlns:a16="http://schemas.microsoft.com/office/drawing/2014/main" id="{FC382D87-2820-E998-ACDD-F139A87E1E3C}"/>
                    </a:ext>
                  </a:extLst>
                </p:cNvPr>
                <p:cNvCxnSpPr>
                  <a:cxnSpLocks/>
                </p:cNvCxnSpPr>
                <p:nvPr/>
              </p:nvCxnSpPr>
              <p:spPr>
                <a:xfrm>
                  <a:off x="8582930" y="809339"/>
                  <a:ext cx="0" cy="663536"/>
                </a:xfrm>
                <a:prstGeom prst="straightConnector1">
                  <a:avLst/>
                </a:prstGeom>
                <a:ln w="254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9" name="Oval 148">
                  <a:extLst>
                    <a:ext uri="{FF2B5EF4-FFF2-40B4-BE49-F238E27FC236}">
                      <a16:creationId xmlns:a16="http://schemas.microsoft.com/office/drawing/2014/main" id="{0E6236F2-E9C2-CE0B-0185-4276810E533E}"/>
                    </a:ext>
                  </a:extLst>
                </p:cNvPr>
                <p:cNvSpPr/>
                <p:nvPr/>
              </p:nvSpPr>
              <p:spPr>
                <a:xfrm>
                  <a:off x="8441933" y="906814"/>
                  <a:ext cx="274320" cy="274320"/>
                </a:xfrm>
                <a:prstGeom prst="ellipse">
                  <a:avLst/>
                </a:prstGeom>
                <a:solidFill>
                  <a:schemeClr val="accent4"/>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Open Sans"/>
                    <a:ea typeface="+mn-ea"/>
                    <a:cs typeface="+mn-cs"/>
                  </a:endParaRPr>
                </a:p>
              </p:txBody>
            </p:sp>
            <p:sp>
              <p:nvSpPr>
                <p:cNvPr id="150" name="TextBox 149">
                  <a:extLst>
                    <a:ext uri="{FF2B5EF4-FFF2-40B4-BE49-F238E27FC236}">
                      <a16:creationId xmlns:a16="http://schemas.microsoft.com/office/drawing/2014/main" id="{48DF9664-E020-45C9-FADD-B9EC7DF96646}"/>
                    </a:ext>
                  </a:extLst>
                </p:cNvPr>
                <p:cNvSpPr txBox="1"/>
                <p:nvPr/>
              </p:nvSpPr>
              <p:spPr>
                <a:xfrm>
                  <a:off x="8331244" y="861622"/>
                  <a:ext cx="679432" cy="3774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B1B"/>
                      </a:solidFill>
                      <a:effectLst/>
                      <a:uLnTx/>
                      <a:uFillTx/>
                      <a:latin typeface="Open Sans"/>
                      <a:ea typeface="+mn-ea"/>
                      <a:cs typeface="+mn-cs"/>
                    </a:rPr>
                    <a:t>w2</a:t>
                  </a:r>
                </a:p>
              </p:txBody>
            </p:sp>
          </p:grpSp>
          <p:grpSp>
            <p:nvGrpSpPr>
              <p:cNvPr id="151" name="Group 150">
                <a:extLst>
                  <a:ext uri="{FF2B5EF4-FFF2-40B4-BE49-F238E27FC236}">
                    <a16:creationId xmlns:a16="http://schemas.microsoft.com/office/drawing/2014/main" id="{28522EE8-9824-8090-D599-5FF341D971DD}"/>
                  </a:ext>
                </a:extLst>
              </p:cNvPr>
              <p:cNvGrpSpPr/>
              <p:nvPr/>
            </p:nvGrpSpPr>
            <p:grpSpPr>
              <a:xfrm>
                <a:off x="10286348" y="4596712"/>
                <a:ext cx="735569" cy="663536"/>
                <a:chOff x="8297280" y="809339"/>
                <a:chExt cx="735569" cy="663536"/>
              </a:xfrm>
            </p:grpSpPr>
            <p:cxnSp>
              <p:nvCxnSpPr>
                <p:cNvPr id="152" name="Straight Arrow Connector 151">
                  <a:extLst>
                    <a:ext uri="{FF2B5EF4-FFF2-40B4-BE49-F238E27FC236}">
                      <a16:creationId xmlns:a16="http://schemas.microsoft.com/office/drawing/2014/main" id="{31C7B141-7F43-B558-64E5-8D1497934686}"/>
                    </a:ext>
                  </a:extLst>
                </p:cNvPr>
                <p:cNvCxnSpPr>
                  <a:cxnSpLocks/>
                </p:cNvCxnSpPr>
                <p:nvPr/>
              </p:nvCxnSpPr>
              <p:spPr>
                <a:xfrm>
                  <a:off x="8582930" y="809339"/>
                  <a:ext cx="0" cy="663536"/>
                </a:xfrm>
                <a:prstGeom prst="straightConnector1">
                  <a:avLst/>
                </a:prstGeom>
                <a:ln w="254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EDEBCA16-9E87-B6D8-88EC-3F507B65238F}"/>
                    </a:ext>
                  </a:extLst>
                </p:cNvPr>
                <p:cNvSpPr/>
                <p:nvPr/>
              </p:nvSpPr>
              <p:spPr>
                <a:xfrm>
                  <a:off x="8441933" y="906814"/>
                  <a:ext cx="274320" cy="274320"/>
                </a:xfrm>
                <a:prstGeom prst="ellipse">
                  <a:avLst/>
                </a:prstGeom>
                <a:solidFill>
                  <a:schemeClr val="accent4"/>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Open Sans"/>
                    <a:ea typeface="+mn-ea"/>
                    <a:cs typeface="+mn-cs"/>
                  </a:endParaRPr>
                </a:p>
              </p:txBody>
            </p:sp>
            <p:sp>
              <p:nvSpPr>
                <p:cNvPr id="154" name="TextBox 153">
                  <a:extLst>
                    <a:ext uri="{FF2B5EF4-FFF2-40B4-BE49-F238E27FC236}">
                      <a16:creationId xmlns:a16="http://schemas.microsoft.com/office/drawing/2014/main" id="{B9C3EB11-DFC6-B5CB-8CD8-74AE99F283E0}"/>
                    </a:ext>
                  </a:extLst>
                </p:cNvPr>
                <p:cNvSpPr txBox="1"/>
                <p:nvPr/>
              </p:nvSpPr>
              <p:spPr>
                <a:xfrm>
                  <a:off x="8297280" y="874234"/>
                  <a:ext cx="735569" cy="377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B1B"/>
                      </a:solidFill>
                      <a:effectLst/>
                      <a:uLnTx/>
                      <a:uFillTx/>
                      <a:latin typeface="Open Sans"/>
                      <a:ea typeface="+mn-ea"/>
                      <a:cs typeface="+mn-cs"/>
                    </a:rPr>
                    <a:t>w3</a:t>
                  </a:r>
                </a:p>
              </p:txBody>
            </p:sp>
          </p:grpSp>
          <p:cxnSp>
            <p:nvCxnSpPr>
              <p:cNvPr id="155" name="Straight Arrow Connector 154">
                <a:extLst>
                  <a:ext uri="{FF2B5EF4-FFF2-40B4-BE49-F238E27FC236}">
                    <a16:creationId xmlns:a16="http://schemas.microsoft.com/office/drawing/2014/main" id="{80116198-6505-222D-5AD5-C670E896E2A9}"/>
                  </a:ext>
                </a:extLst>
              </p:cNvPr>
              <p:cNvCxnSpPr>
                <a:cxnSpLocks/>
              </p:cNvCxnSpPr>
              <p:nvPr/>
            </p:nvCxnSpPr>
            <p:spPr>
              <a:xfrm rot="18900000">
                <a:off x="11069219" y="5812482"/>
                <a:ext cx="500945"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cxnSp>
          <p:nvCxnSpPr>
            <p:cNvPr id="158" name="Straight Arrow Connector 157">
              <a:extLst>
                <a:ext uri="{FF2B5EF4-FFF2-40B4-BE49-F238E27FC236}">
                  <a16:creationId xmlns:a16="http://schemas.microsoft.com/office/drawing/2014/main" id="{6DB0EE54-0684-1043-1134-4EF2FFF8EE91}"/>
                </a:ext>
              </a:extLst>
            </p:cNvPr>
            <p:cNvCxnSpPr>
              <a:cxnSpLocks/>
            </p:cNvCxnSpPr>
            <p:nvPr/>
          </p:nvCxnSpPr>
          <p:spPr>
            <a:xfrm rot="18900000">
              <a:off x="9803961" y="5816906"/>
              <a:ext cx="500945"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2B1796F1-F18E-74B2-4B47-5EE1A2C478B3}"/>
                </a:ext>
              </a:extLst>
            </p:cNvPr>
            <p:cNvCxnSpPr>
              <a:cxnSpLocks/>
            </p:cNvCxnSpPr>
            <p:nvPr/>
          </p:nvCxnSpPr>
          <p:spPr>
            <a:xfrm rot="18900000">
              <a:off x="8586091" y="5795122"/>
              <a:ext cx="500945"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72" name="TextBox 171">
            <a:extLst>
              <a:ext uri="{FF2B5EF4-FFF2-40B4-BE49-F238E27FC236}">
                <a16:creationId xmlns:a16="http://schemas.microsoft.com/office/drawing/2014/main" id="{88ADB14C-406B-9D73-48E0-76024E7C4994}"/>
              </a:ext>
            </a:extLst>
          </p:cNvPr>
          <p:cNvSpPr txBox="1"/>
          <p:nvPr/>
        </p:nvSpPr>
        <p:spPr>
          <a:xfrm>
            <a:off x="7784553" y="6565320"/>
            <a:ext cx="197671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B1B"/>
                </a:solidFill>
                <a:effectLst/>
                <a:uLnTx/>
                <a:uFillTx/>
                <a:latin typeface="Times New Roman" panose="02020603050405020304" pitchFamily="18" charset="0"/>
                <a:ea typeface="+mn-ea"/>
                <a:cs typeface="Times New Roman" panose="02020603050405020304" pitchFamily="18" charset="0"/>
              </a:rPr>
              <a:t>DENDRITE CABLE</a:t>
            </a:r>
          </a:p>
        </p:txBody>
      </p:sp>
      <p:cxnSp>
        <p:nvCxnSpPr>
          <p:cNvPr id="160" name="Straight Arrow Connector 159">
            <a:extLst>
              <a:ext uri="{FF2B5EF4-FFF2-40B4-BE49-F238E27FC236}">
                <a16:creationId xmlns:a16="http://schemas.microsoft.com/office/drawing/2014/main" id="{0B9DD554-9490-F8C2-F458-D1A2527C1BFC}"/>
              </a:ext>
            </a:extLst>
          </p:cNvPr>
          <p:cNvCxnSpPr>
            <a:cxnSpLocks/>
          </p:cNvCxnSpPr>
          <p:nvPr/>
        </p:nvCxnSpPr>
        <p:spPr>
          <a:xfrm flipV="1">
            <a:off x="7899785" y="5619662"/>
            <a:ext cx="226294" cy="226294"/>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626D712-A78F-CD50-70A8-FA7CDB1A52EC}"/>
              </a:ext>
            </a:extLst>
          </p:cNvPr>
          <p:cNvSpPr txBox="1"/>
          <p:nvPr/>
        </p:nvSpPr>
        <p:spPr>
          <a:xfrm>
            <a:off x="10459003" y="5155954"/>
            <a:ext cx="1696636" cy="1384995"/>
          </a:xfrm>
          <a:prstGeom prst="rect">
            <a:avLst/>
          </a:prstGeom>
          <a:noFill/>
        </p:spPr>
        <p:txBody>
          <a:bodyPr wrap="square">
            <a:spAutoFit/>
          </a:bodyPr>
          <a:lstStyle/>
          <a:p>
            <a:pPr algn="ctr"/>
            <a:r>
              <a:rPr lang="en-US" sz="1400" dirty="0"/>
              <a:t>Analog devices and circuits well suited to model dendrites efficiently in hardware.</a:t>
            </a:r>
          </a:p>
        </p:txBody>
      </p:sp>
    </p:spTree>
    <p:extLst>
      <p:ext uri="{BB962C8B-B14F-4D97-AF65-F5344CB8AC3E}">
        <p14:creationId xmlns:p14="http://schemas.microsoft.com/office/powerpoint/2010/main" val="39256442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AE8B22-AA01-1FB7-5FE4-CED85AF4D87F}"/>
              </a:ext>
            </a:extLst>
          </p:cNvPr>
          <p:cNvSpPr>
            <a:spLocks noGrp="1"/>
          </p:cNvSpPr>
          <p:nvPr>
            <p:ph idx="1"/>
          </p:nvPr>
        </p:nvSpPr>
        <p:spPr>
          <a:xfrm>
            <a:off x="1037968" y="2042984"/>
            <a:ext cx="5310581" cy="4243516"/>
          </a:xfrm>
        </p:spPr>
        <p:txBody>
          <a:bodyPr/>
          <a:lstStyle/>
          <a:p>
            <a:r>
              <a:rPr lang="en-US" dirty="0"/>
              <a:t>Over 70% of the neuron’s volume (Stuart 2016)</a:t>
            </a:r>
          </a:p>
          <a:p>
            <a:r>
              <a:rPr lang="en-US" dirty="0"/>
              <a:t>Great diversity of dendrites within a single brain and across animal species.</a:t>
            </a:r>
          </a:p>
          <a:p>
            <a:r>
              <a:rPr lang="en-US" dirty="0"/>
              <a:t>Insights from neuroscience are foundational to the pursuits of neuromorphic computing.</a:t>
            </a:r>
          </a:p>
          <a:p>
            <a:r>
              <a:rPr lang="en-US" dirty="0"/>
              <a:t>Biological dendrites are known for their complex physical structures that incorporate significant fan-in  (~10,000 inputs).</a:t>
            </a:r>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8FF2E973-4179-2B8F-4DC2-28196FEE8B45}"/>
              </a:ext>
            </a:extLst>
          </p:cNvPr>
          <p:cNvSpPr>
            <a:spLocks noGrp="1"/>
          </p:cNvSpPr>
          <p:nvPr>
            <p:ph type="sldNum" sz="quarter" idx="12"/>
          </p:nvPr>
        </p:nvSpPr>
        <p:spPr/>
        <p:txBody>
          <a:bodyPr/>
          <a:lstStyle/>
          <a:p>
            <a:fld id="{6FB6B91F-BB11-E946-B7F6-1372EDB8DEC1}" type="slidenum">
              <a:rPr lang="en-US" smtClean="0"/>
              <a:t>13</a:t>
            </a:fld>
            <a:endParaRPr lang="en-US" dirty="0"/>
          </a:p>
        </p:txBody>
      </p:sp>
      <p:sp>
        <p:nvSpPr>
          <p:cNvPr id="4" name="Title 3">
            <a:extLst>
              <a:ext uri="{FF2B5EF4-FFF2-40B4-BE49-F238E27FC236}">
                <a16:creationId xmlns:a16="http://schemas.microsoft.com/office/drawing/2014/main" id="{B26707C2-BD96-6B52-2D2D-E42B3AA88BFB}"/>
              </a:ext>
            </a:extLst>
          </p:cNvPr>
          <p:cNvSpPr>
            <a:spLocks noGrp="1"/>
          </p:cNvSpPr>
          <p:nvPr>
            <p:ph type="title"/>
          </p:nvPr>
        </p:nvSpPr>
        <p:spPr/>
        <p:txBody>
          <a:bodyPr/>
          <a:lstStyle/>
          <a:p>
            <a:r>
              <a:rPr lang="en-US" dirty="0"/>
              <a:t>COMPUTATION USING THE DENDRITES</a:t>
            </a:r>
          </a:p>
        </p:txBody>
      </p:sp>
      <p:sp>
        <p:nvSpPr>
          <p:cNvPr id="5" name="Text Placeholder 4">
            <a:extLst>
              <a:ext uri="{FF2B5EF4-FFF2-40B4-BE49-F238E27FC236}">
                <a16:creationId xmlns:a16="http://schemas.microsoft.com/office/drawing/2014/main" id="{4B9B8D64-2489-7559-D86F-63D0B7F45ED4}"/>
              </a:ext>
            </a:extLst>
          </p:cNvPr>
          <p:cNvSpPr>
            <a:spLocks noGrp="1"/>
          </p:cNvSpPr>
          <p:nvPr>
            <p:ph type="body" sz="quarter" idx="13"/>
          </p:nvPr>
        </p:nvSpPr>
        <p:spPr/>
        <p:txBody>
          <a:bodyPr/>
          <a:lstStyle/>
          <a:p>
            <a:r>
              <a:rPr lang="en-US" dirty="0"/>
              <a:t>Dendrites are not just wires!</a:t>
            </a:r>
          </a:p>
        </p:txBody>
      </p:sp>
      <p:pic>
        <p:nvPicPr>
          <p:cNvPr id="8" name="Picture 7">
            <a:extLst>
              <a:ext uri="{FF2B5EF4-FFF2-40B4-BE49-F238E27FC236}">
                <a16:creationId xmlns:a16="http://schemas.microsoft.com/office/drawing/2014/main" id="{C2A9DFEF-9CE4-1E09-6FF4-8B24A2A780C5}"/>
              </a:ext>
            </a:extLst>
          </p:cNvPr>
          <p:cNvPicPr>
            <a:picLocks noChangeAspect="1"/>
          </p:cNvPicPr>
          <p:nvPr/>
        </p:nvPicPr>
        <p:blipFill>
          <a:blip r:embed="rId3"/>
          <a:stretch>
            <a:fillRect/>
          </a:stretch>
        </p:blipFill>
        <p:spPr>
          <a:xfrm>
            <a:off x="6851902" y="2042984"/>
            <a:ext cx="4700556" cy="3760445"/>
          </a:xfrm>
          <a:prstGeom prst="rect">
            <a:avLst/>
          </a:prstGeom>
        </p:spPr>
      </p:pic>
      <p:sp>
        <p:nvSpPr>
          <p:cNvPr id="9" name="TextBox 8">
            <a:extLst>
              <a:ext uri="{FF2B5EF4-FFF2-40B4-BE49-F238E27FC236}">
                <a16:creationId xmlns:a16="http://schemas.microsoft.com/office/drawing/2014/main" id="{F0A71B2D-A4D9-74BD-785E-87A7D24ADFC6}"/>
              </a:ext>
            </a:extLst>
          </p:cNvPr>
          <p:cNvSpPr txBox="1"/>
          <p:nvPr/>
        </p:nvSpPr>
        <p:spPr>
          <a:xfrm>
            <a:off x="9769943" y="6069543"/>
            <a:ext cx="2768177" cy="369332"/>
          </a:xfrm>
          <a:prstGeom prst="rect">
            <a:avLst/>
          </a:prstGeom>
          <a:noFill/>
        </p:spPr>
        <p:txBody>
          <a:bodyPr wrap="square" rtlCol="0">
            <a:spAutoFit/>
          </a:bodyPr>
          <a:lstStyle/>
          <a:p>
            <a:pPr algn="l">
              <a:spcBef>
                <a:spcPts val="1000"/>
              </a:spcBef>
              <a:spcAft>
                <a:spcPts val="600"/>
              </a:spcAft>
            </a:pPr>
            <a:r>
              <a:rPr lang="en-US" dirty="0" err="1"/>
              <a:t>Segev</a:t>
            </a:r>
            <a:r>
              <a:rPr lang="en-US" dirty="0"/>
              <a:t>, Nature 1998</a:t>
            </a:r>
          </a:p>
        </p:txBody>
      </p:sp>
    </p:spTree>
    <p:extLst>
      <p:ext uri="{BB962C8B-B14F-4D97-AF65-F5344CB8AC3E}">
        <p14:creationId xmlns:p14="http://schemas.microsoft.com/office/powerpoint/2010/main" val="23668160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ontent Placeholder 240">
            <a:extLst>
              <a:ext uri="{FF2B5EF4-FFF2-40B4-BE49-F238E27FC236}">
                <a16:creationId xmlns:a16="http://schemas.microsoft.com/office/drawing/2014/main" id="{CF0F4CAD-B82A-9793-0EEC-3D10DA54F3A4}"/>
              </a:ext>
            </a:extLst>
          </p:cNvPr>
          <p:cNvSpPr>
            <a:spLocks noGrp="1"/>
          </p:cNvSpPr>
          <p:nvPr>
            <p:ph idx="1"/>
          </p:nvPr>
        </p:nvSpPr>
        <p:spPr/>
        <p:txBody>
          <a:bodyPr/>
          <a:lstStyle/>
          <a:p>
            <a:r>
              <a:rPr lang="en-US" sz="2400" b="1" dirty="0">
                <a:solidFill>
                  <a:srgbClr val="00B050"/>
                </a:solidFill>
              </a:rPr>
              <a:t>Dendrites are not </a:t>
            </a:r>
            <a:r>
              <a:rPr lang="en-US" sz="2400" b="1" i="1" dirty="0">
                <a:solidFill>
                  <a:srgbClr val="00B050"/>
                </a:solidFill>
              </a:rPr>
              <a:t>just</a:t>
            </a:r>
            <a:r>
              <a:rPr lang="en-US" sz="2400" b="1" dirty="0">
                <a:solidFill>
                  <a:srgbClr val="00B050"/>
                </a:solidFill>
              </a:rPr>
              <a:t> wires!</a:t>
            </a:r>
          </a:p>
          <a:p>
            <a:r>
              <a:rPr lang="en-US" dirty="0"/>
              <a:t> They can perform interesting computation like:</a:t>
            </a:r>
          </a:p>
          <a:p>
            <a:pPr lvl="1"/>
            <a:r>
              <a:rPr lang="en-US" dirty="0"/>
              <a:t>Coincidence Detection</a:t>
            </a:r>
          </a:p>
          <a:p>
            <a:pPr lvl="1"/>
            <a:r>
              <a:rPr lang="en-US" dirty="0"/>
              <a:t>Current Summation</a:t>
            </a:r>
          </a:p>
          <a:p>
            <a:pPr lvl="1"/>
            <a:r>
              <a:rPr lang="en-US" dirty="0"/>
              <a:t>Directional selectivity</a:t>
            </a:r>
          </a:p>
          <a:p>
            <a:pPr lvl="1"/>
            <a:r>
              <a:rPr lang="en-US" dirty="0"/>
              <a:t>Non-linear filtering</a:t>
            </a:r>
          </a:p>
          <a:p>
            <a:pPr lvl="1"/>
            <a:r>
              <a:rPr lang="en-US" dirty="0"/>
              <a:t>Amplification of Synaptic inputs</a:t>
            </a:r>
          </a:p>
          <a:p>
            <a:endParaRPr lang="en-US" dirty="0"/>
          </a:p>
          <a:p>
            <a:endParaRPr lang="en-US" dirty="0"/>
          </a:p>
        </p:txBody>
      </p:sp>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p:txBody>
          <a:bodyPr/>
          <a:lstStyle/>
          <a:p>
            <a:r>
              <a:rPr lang="en-US" dirty="0"/>
              <a:t>DENDRITIC TOOLKIT FOR COMPUTATION</a:t>
            </a:r>
          </a:p>
        </p:txBody>
      </p:sp>
      <p:sp>
        <p:nvSpPr>
          <p:cNvPr id="242" name="Text Placeholder 241">
            <a:extLst>
              <a:ext uri="{FF2B5EF4-FFF2-40B4-BE49-F238E27FC236}">
                <a16:creationId xmlns:a16="http://schemas.microsoft.com/office/drawing/2014/main" id="{75728DBA-A801-E890-1C2A-BC3068367CE9}"/>
              </a:ext>
            </a:extLst>
          </p:cNvPr>
          <p:cNvSpPr>
            <a:spLocks noGrp="1"/>
          </p:cNvSpPr>
          <p:nvPr>
            <p:ph type="body" sz="quarter" idx="13"/>
          </p:nvPr>
        </p:nvSpPr>
        <p:spPr/>
        <p:txBody>
          <a:bodyPr/>
          <a:lstStyle/>
          <a:p>
            <a:r>
              <a:rPr lang="en-US" dirty="0"/>
              <a:t>Dendrites are tree-like structures that connect neurons synapses to its soma.</a:t>
            </a:r>
          </a:p>
          <a:p>
            <a:endParaRPr lang="en-US" dirty="0"/>
          </a:p>
        </p:txBody>
      </p:sp>
      <p:sp>
        <p:nvSpPr>
          <p:cNvPr id="6" name="TextBox 5"/>
          <p:cNvSpPr txBox="1"/>
          <p:nvPr/>
        </p:nvSpPr>
        <p:spPr>
          <a:xfrm>
            <a:off x="2339751" y="5448547"/>
            <a:ext cx="3395330" cy="646331"/>
          </a:xfrm>
          <a:prstGeom prst="rect">
            <a:avLst/>
          </a:prstGeom>
          <a:noFill/>
        </p:spPr>
        <p:txBody>
          <a:bodyPr wrap="square" rtlCol="0">
            <a:spAutoFit/>
          </a:bodyPr>
          <a:lstStyle/>
          <a:p>
            <a:r>
              <a:rPr lang="en-US" sz="1800" dirty="0"/>
              <a:t>London 2005, </a:t>
            </a:r>
            <a:r>
              <a:rPr lang="en-US" dirty="0" err="1"/>
              <a:t>Poirazi</a:t>
            </a:r>
            <a:r>
              <a:rPr lang="en-US" dirty="0"/>
              <a:t> 2020</a:t>
            </a:r>
            <a:endParaRPr lang="en-US" sz="1800" dirty="0"/>
          </a:p>
          <a:p>
            <a:endParaRPr lang="en-US" sz="1800" dirty="0"/>
          </a:p>
        </p:txBody>
      </p:sp>
      <p:sp>
        <p:nvSpPr>
          <p:cNvPr id="2" name="TextBox 1"/>
          <p:cNvSpPr txBox="1"/>
          <p:nvPr/>
        </p:nvSpPr>
        <p:spPr>
          <a:xfrm>
            <a:off x="7054799" y="3058605"/>
            <a:ext cx="3851564" cy="707886"/>
          </a:xfrm>
          <a:prstGeom prst="rect">
            <a:avLst/>
          </a:prstGeom>
          <a:solidFill>
            <a:schemeClr val="accent6">
              <a:lumMod val="40000"/>
              <a:lumOff val="60000"/>
            </a:schemeClr>
          </a:solidFill>
        </p:spPr>
        <p:txBody>
          <a:bodyPr wrap="square" rtlCol="0">
            <a:spAutoFit/>
          </a:bodyPr>
          <a:lstStyle/>
          <a:p>
            <a:pPr algn="ctr"/>
            <a:r>
              <a:rPr lang="en-US" sz="2000" dirty="0"/>
              <a:t>Increased Connectivity and Computation</a:t>
            </a:r>
          </a:p>
        </p:txBody>
      </p:sp>
      <p:pic>
        <p:nvPicPr>
          <p:cNvPr id="14" name="Picture 13">
            <a:extLst>
              <a:ext uri="{FF2B5EF4-FFF2-40B4-BE49-F238E27FC236}">
                <a16:creationId xmlns:a16="http://schemas.microsoft.com/office/drawing/2014/main" id="{24F098D1-CC7E-8A5D-BAFA-27E1F8E661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560565" y="-235312"/>
            <a:ext cx="2840032" cy="3786709"/>
          </a:xfrm>
          <a:prstGeom prst="rect">
            <a:avLst/>
          </a:prstGeom>
        </p:spPr>
      </p:pic>
      <p:grpSp>
        <p:nvGrpSpPr>
          <p:cNvPr id="137" name="Group 136">
            <a:extLst>
              <a:ext uri="{FF2B5EF4-FFF2-40B4-BE49-F238E27FC236}">
                <a16:creationId xmlns:a16="http://schemas.microsoft.com/office/drawing/2014/main" id="{57593C73-6B52-EDE1-B43D-B1FA3822F939}"/>
              </a:ext>
            </a:extLst>
          </p:cNvPr>
          <p:cNvGrpSpPr/>
          <p:nvPr/>
        </p:nvGrpSpPr>
        <p:grpSpPr>
          <a:xfrm>
            <a:off x="6897604" y="3755982"/>
            <a:ext cx="3522204" cy="1269476"/>
            <a:chOff x="5114246" y="4420382"/>
            <a:chExt cx="4661856" cy="1509668"/>
          </a:xfrm>
        </p:grpSpPr>
        <p:grpSp>
          <p:nvGrpSpPr>
            <p:cNvPr id="15" name="Group 14">
              <a:extLst>
                <a:ext uri="{FF2B5EF4-FFF2-40B4-BE49-F238E27FC236}">
                  <a16:creationId xmlns:a16="http://schemas.microsoft.com/office/drawing/2014/main" id="{994B9AB7-EEF7-5281-89D5-F40563697AD1}"/>
                </a:ext>
              </a:extLst>
            </p:cNvPr>
            <p:cNvGrpSpPr/>
            <p:nvPr/>
          </p:nvGrpSpPr>
          <p:grpSpPr>
            <a:xfrm>
              <a:off x="8526010" y="4705608"/>
              <a:ext cx="1250092" cy="1207587"/>
              <a:chOff x="8286515" y="1120105"/>
              <a:chExt cx="1151640" cy="941040"/>
            </a:xfrm>
          </p:grpSpPr>
          <p:grpSp>
            <p:nvGrpSpPr>
              <p:cNvPr id="16" name="Group 15">
                <a:extLst>
                  <a:ext uri="{FF2B5EF4-FFF2-40B4-BE49-F238E27FC236}">
                    <a16:creationId xmlns:a16="http://schemas.microsoft.com/office/drawing/2014/main" id="{2FB18E4B-7540-6B7A-3AC4-22B485313E95}"/>
                  </a:ext>
                </a:extLst>
              </p:cNvPr>
              <p:cNvGrpSpPr/>
              <p:nvPr/>
            </p:nvGrpSpPr>
            <p:grpSpPr>
              <a:xfrm>
                <a:off x="8286515" y="1120105"/>
                <a:ext cx="1151640" cy="856764"/>
                <a:chOff x="9105543" y="1850675"/>
                <a:chExt cx="1151640" cy="856764"/>
              </a:xfrm>
            </p:grpSpPr>
            <p:grpSp>
              <p:nvGrpSpPr>
                <p:cNvPr id="18" name="Group 17">
                  <a:extLst>
                    <a:ext uri="{FF2B5EF4-FFF2-40B4-BE49-F238E27FC236}">
                      <a16:creationId xmlns:a16="http://schemas.microsoft.com/office/drawing/2014/main" id="{4D814A0E-0DB3-602A-E51B-46E3A9FCF67D}"/>
                    </a:ext>
                  </a:extLst>
                </p:cNvPr>
                <p:cNvGrpSpPr/>
                <p:nvPr/>
              </p:nvGrpSpPr>
              <p:grpSpPr>
                <a:xfrm>
                  <a:off x="9105543" y="1850675"/>
                  <a:ext cx="440044" cy="137896"/>
                  <a:chOff x="6209247" y="2205467"/>
                  <a:chExt cx="1125824" cy="251012"/>
                </a:xfrm>
              </p:grpSpPr>
              <p:grpSp>
                <p:nvGrpSpPr>
                  <p:cNvPr id="42" name="Group 41">
                    <a:extLst>
                      <a:ext uri="{FF2B5EF4-FFF2-40B4-BE49-F238E27FC236}">
                        <a16:creationId xmlns:a16="http://schemas.microsoft.com/office/drawing/2014/main" id="{0D376085-F845-7823-8A71-1A3E8CA2C825}"/>
                      </a:ext>
                    </a:extLst>
                  </p:cNvPr>
                  <p:cNvGrpSpPr/>
                  <p:nvPr/>
                </p:nvGrpSpPr>
                <p:grpSpPr>
                  <a:xfrm>
                    <a:off x="6209247" y="2205467"/>
                    <a:ext cx="281456" cy="251012"/>
                    <a:chOff x="6209247" y="2208930"/>
                    <a:chExt cx="281456" cy="251012"/>
                  </a:xfrm>
                </p:grpSpPr>
                <p:cxnSp>
                  <p:nvCxnSpPr>
                    <p:cNvPr id="52" name="Straight Connector 51">
                      <a:extLst>
                        <a:ext uri="{FF2B5EF4-FFF2-40B4-BE49-F238E27FC236}">
                          <a16:creationId xmlns:a16="http://schemas.microsoft.com/office/drawing/2014/main" id="{A4751811-019C-0873-FC9A-A1435F7715B6}"/>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5B5C8F19-B2A1-530B-C882-6D7E93A372E9}"/>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43" name="Group 42">
                    <a:extLst>
                      <a:ext uri="{FF2B5EF4-FFF2-40B4-BE49-F238E27FC236}">
                        <a16:creationId xmlns:a16="http://schemas.microsoft.com/office/drawing/2014/main" id="{5F0D8ACB-FFD8-7C62-E03F-3A5E452CC7B5}"/>
                      </a:ext>
                    </a:extLst>
                  </p:cNvPr>
                  <p:cNvGrpSpPr/>
                  <p:nvPr/>
                </p:nvGrpSpPr>
                <p:grpSpPr>
                  <a:xfrm>
                    <a:off x="6490703" y="2205467"/>
                    <a:ext cx="281456" cy="251012"/>
                    <a:chOff x="6209247" y="2208930"/>
                    <a:chExt cx="281456" cy="251012"/>
                  </a:xfrm>
                </p:grpSpPr>
                <p:cxnSp>
                  <p:nvCxnSpPr>
                    <p:cNvPr id="50" name="Straight Connector 49">
                      <a:extLst>
                        <a:ext uri="{FF2B5EF4-FFF2-40B4-BE49-F238E27FC236}">
                          <a16:creationId xmlns:a16="http://schemas.microsoft.com/office/drawing/2014/main" id="{14D21EF6-14D0-985B-F650-DF897CCEA583}"/>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1ACDEF07-F203-1F00-E40D-549301CCBD91}"/>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44" name="Group 43">
                    <a:extLst>
                      <a:ext uri="{FF2B5EF4-FFF2-40B4-BE49-F238E27FC236}">
                        <a16:creationId xmlns:a16="http://schemas.microsoft.com/office/drawing/2014/main" id="{74A9382D-27CC-941F-A235-DB2F96A367DF}"/>
                      </a:ext>
                    </a:extLst>
                  </p:cNvPr>
                  <p:cNvGrpSpPr/>
                  <p:nvPr/>
                </p:nvGrpSpPr>
                <p:grpSpPr>
                  <a:xfrm>
                    <a:off x="6772159" y="2205467"/>
                    <a:ext cx="281456" cy="251012"/>
                    <a:chOff x="6209247" y="2208930"/>
                    <a:chExt cx="281456" cy="251012"/>
                  </a:xfrm>
                </p:grpSpPr>
                <p:cxnSp>
                  <p:nvCxnSpPr>
                    <p:cNvPr id="48" name="Straight Connector 47">
                      <a:extLst>
                        <a:ext uri="{FF2B5EF4-FFF2-40B4-BE49-F238E27FC236}">
                          <a16:creationId xmlns:a16="http://schemas.microsoft.com/office/drawing/2014/main" id="{7F4CEFA1-9701-9EA3-2270-FC783F6FB62B}"/>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1748F49E-095B-A080-7D33-73461C2F7C58}"/>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45" name="Group 44">
                    <a:extLst>
                      <a:ext uri="{FF2B5EF4-FFF2-40B4-BE49-F238E27FC236}">
                        <a16:creationId xmlns:a16="http://schemas.microsoft.com/office/drawing/2014/main" id="{E9F9A2DE-7411-2CE7-F1F2-5EEDF3683952}"/>
                      </a:ext>
                    </a:extLst>
                  </p:cNvPr>
                  <p:cNvGrpSpPr/>
                  <p:nvPr/>
                </p:nvGrpSpPr>
                <p:grpSpPr>
                  <a:xfrm>
                    <a:off x="7053615" y="2205467"/>
                    <a:ext cx="281456" cy="251012"/>
                    <a:chOff x="6209247" y="2208930"/>
                    <a:chExt cx="281456" cy="251012"/>
                  </a:xfrm>
                </p:grpSpPr>
                <p:cxnSp>
                  <p:nvCxnSpPr>
                    <p:cNvPr id="46" name="Straight Connector 45">
                      <a:extLst>
                        <a:ext uri="{FF2B5EF4-FFF2-40B4-BE49-F238E27FC236}">
                          <a16:creationId xmlns:a16="http://schemas.microsoft.com/office/drawing/2014/main" id="{A3B7816F-C237-A768-329F-F180211A5D33}"/>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CE07B5AD-30D4-8966-2261-994EDCCB22CA}"/>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19" name="Group 18">
                  <a:extLst>
                    <a:ext uri="{FF2B5EF4-FFF2-40B4-BE49-F238E27FC236}">
                      <a16:creationId xmlns:a16="http://schemas.microsoft.com/office/drawing/2014/main" id="{188954E5-AEBC-7C03-77D3-26089ABF76E0}"/>
                    </a:ext>
                  </a:extLst>
                </p:cNvPr>
                <p:cNvGrpSpPr/>
                <p:nvPr/>
              </p:nvGrpSpPr>
              <p:grpSpPr>
                <a:xfrm>
                  <a:off x="9898727" y="2313772"/>
                  <a:ext cx="272562" cy="101312"/>
                  <a:chOff x="8095456" y="2323865"/>
                  <a:chExt cx="413890" cy="166050"/>
                </a:xfrm>
              </p:grpSpPr>
              <p:cxnSp>
                <p:nvCxnSpPr>
                  <p:cNvPr id="40" name="Straight Connector 39">
                    <a:extLst>
                      <a:ext uri="{FF2B5EF4-FFF2-40B4-BE49-F238E27FC236}">
                        <a16:creationId xmlns:a16="http://schemas.microsoft.com/office/drawing/2014/main" id="{4C756DEB-FACC-428C-FE49-54E9A6B41153}"/>
                      </a:ext>
                    </a:extLst>
                  </p:cNvPr>
                  <p:cNvCxnSpPr>
                    <a:cxnSpLocks/>
                  </p:cNvCxnSpPr>
                  <p:nvPr/>
                </p:nvCxnSpPr>
                <p:spPr>
                  <a:xfrm>
                    <a:off x="8095456" y="2323865"/>
                    <a:ext cx="41389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F9E273BD-A2B0-EA1A-5D87-6331000DED72}"/>
                      </a:ext>
                    </a:extLst>
                  </p:cNvPr>
                  <p:cNvCxnSpPr>
                    <a:cxnSpLocks/>
                  </p:cNvCxnSpPr>
                  <p:nvPr/>
                </p:nvCxnSpPr>
                <p:spPr>
                  <a:xfrm>
                    <a:off x="8095456" y="2489915"/>
                    <a:ext cx="413890"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0" name="Straight Connector 19">
                  <a:extLst>
                    <a:ext uri="{FF2B5EF4-FFF2-40B4-BE49-F238E27FC236}">
                      <a16:creationId xmlns:a16="http://schemas.microsoft.com/office/drawing/2014/main" id="{8C04CDA2-63A3-F28E-6C0E-88DF4BC94EC4}"/>
                    </a:ext>
                  </a:extLst>
                </p:cNvPr>
                <p:cNvCxnSpPr>
                  <a:cxnSpLocks/>
                </p:cNvCxnSpPr>
                <p:nvPr/>
              </p:nvCxnSpPr>
              <p:spPr>
                <a:xfrm>
                  <a:off x="9550770" y="1986667"/>
                  <a:ext cx="70641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D3E275C9-9F0E-BDEC-2A6B-A5B0D83EC1FC}"/>
                    </a:ext>
                  </a:extLst>
                </p:cNvPr>
                <p:cNvCxnSpPr>
                  <a:cxnSpLocks/>
                </p:cNvCxnSpPr>
                <p:nvPr/>
              </p:nvCxnSpPr>
              <p:spPr>
                <a:xfrm>
                  <a:off x="9732018" y="1986667"/>
                  <a:ext cx="0" cy="211715"/>
                </a:xfrm>
                <a:prstGeom prst="line">
                  <a:avLst/>
                </a:prstGeom>
                <a:ln w="19050">
                  <a:tailEnd type="none"/>
                </a:ln>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8CAD7A24-7453-2E36-5A95-397C023C6141}"/>
                    </a:ext>
                  </a:extLst>
                </p:cNvPr>
                <p:cNvGrpSpPr/>
                <p:nvPr/>
              </p:nvGrpSpPr>
              <p:grpSpPr>
                <a:xfrm rot="16200000">
                  <a:off x="9443048" y="2350485"/>
                  <a:ext cx="440044" cy="137896"/>
                  <a:chOff x="6209247" y="2205467"/>
                  <a:chExt cx="1125824" cy="251012"/>
                </a:xfrm>
              </p:grpSpPr>
              <p:grpSp>
                <p:nvGrpSpPr>
                  <p:cNvPr id="28" name="Group 27">
                    <a:extLst>
                      <a:ext uri="{FF2B5EF4-FFF2-40B4-BE49-F238E27FC236}">
                        <a16:creationId xmlns:a16="http://schemas.microsoft.com/office/drawing/2014/main" id="{EBE32020-2B30-EA1E-80A1-7444948CA46F}"/>
                      </a:ext>
                    </a:extLst>
                  </p:cNvPr>
                  <p:cNvGrpSpPr/>
                  <p:nvPr/>
                </p:nvGrpSpPr>
                <p:grpSpPr>
                  <a:xfrm>
                    <a:off x="6209247" y="2205467"/>
                    <a:ext cx="281456" cy="251012"/>
                    <a:chOff x="6209247" y="2208930"/>
                    <a:chExt cx="281456" cy="251012"/>
                  </a:xfrm>
                </p:grpSpPr>
                <p:cxnSp>
                  <p:nvCxnSpPr>
                    <p:cNvPr id="38" name="Straight Connector 37">
                      <a:extLst>
                        <a:ext uri="{FF2B5EF4-FFF2-40B4-BE49-F238E27FC236}">
                          <a16:creationId xmlns:a16="http://schemas.microsoft.com/office/drawing/2014/main" id="{5309A6C1-8220-8430-6D09-59F80925BE7C}"/>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7B978B04-553D-ADCE-E2E9-109B9E7FD06E}"/>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9" name="Group 28">
                    <a:extLst>
                      <a:ext uri="{FF2B5EF4-FFF2-40B4-BE49-F238E27FC236}">
                        <a16:creationId xmlns:a16="http://schemas.microsoft.com/office/drawing/2014/main" id="{EA83C82A-BE93-007C-A9F1-F6500CFF2522}"/>
                      </a:ext>
                    </a:extLst>
                  </p:cNvPr>
                  <p:cNvGrpSpPr/>
                  <p:nvPr/>
                </p:nvGrpSpPr>
                <p:grpSpPr>
                  <a:xfrm>
                    <a:off x="6490703" y="2205467"/>
                    <a:ext cx="281456" cy="251012"/>
                    <a:chOff x="6209247" y="2208930"/>
                    <a:chExt cx="281456" cy="251012"/>
                  </a:xfrm>
                </p:grpSpPr>
                <p:cxnSp>
                  <p:nvCxnSpPr>
                    <p:cNvPr id="36" name="Straight Connector 35">
                      <a:extLst>
                        <a:ext uri="{FF2B5EF4-FFF2-40B4-BE49-F238E27FC236}">
                          <a16:creationId xmlns:a16="http://schemas.microsoft.com/office/drawing/2014/main" id="{62F6F4B0-069E-3DB8-9C36-8CEB4FEDBFC4}"/>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F9D7BE36-E200-9C44-2158-88A8BA2EF3A0}"/>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30" name="Group 29">
                    <a:extLst>
                      <a:ext uri="{FF2B5EF4-FFF2-40B4-BE49-F238E27FC236}">
                        <a16:creationId xmlns:a16="http://schemas.microsoft.com/office/drawing/2014/main" id="{D04760F3-1184-6EB6-DC09-AFEE949A640E}"/>
                      </a:ext>
                    </a:extLst>
                  </p:cNvPr>
                  <p:cNvGrpSpPr/>
                  <p:nvPr/>
                </p:nvGrpSpPr>
                <p:grpSpPr>
                  <a:xfrm>
                    <a:off x="6772159" y="2205467"/>
                    <a:ext cx="281456" cy="251012"/>
                    <a:chOff x="6209247" y="2208930"/>
                    <a:chExt cx="281456" cy="251012"/>
                  </a:xfrm>
                </p:grpSpPr>
                <p:cxnSp>
                  <p:nvCxnSpPr>
                    <p:cNvPr id="34" name="Straight Connector 33">
                      <a:extLst>
                        <a:ext uri="{FF2B5EF4-FFF2-40B4-BE49-F238E27FC236}">
                          <a16:creationId xmlns:a16="http://schemas.microsoft.com/office/drawing/2014/main" id="{1BB43A92-D8AA-F288-5E73-473326F9D9DE}"/>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DB214B96-1BC2-164E-44E8-5F5ADF628AFB}"/>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id="{0D555473-0209-30A6-3FE3-351D91C77CC5}"/>
                      </a:ext>
                    </a:extLst>
                  </p:cNvPr>
                  <p:cNvGrpSpPr/>
                  <p:nvPr/>
                </p:nvGrpSpPr>
                <p:grpSpPr>
                  <a:xfrm>
                    <a:off x="7053615" y="2205467"/>
                    <a:ext cx="281456" cy="251012"/>
                    <a:chOff x="6209247" y="2208930"/>
                    <a:chExt cx="281456" cy="251012"/>
                  </a:xfrm>
                </p:grpSpPr>
                <p:cxnSp>
                  <p:nvCxnSpPr>
                    <p:cNvPr id="32" name="Straight Connector 31">
                      <a:extLst>
                        <a:ext uri="{FF2B5EF4-FFF2-40B4-BE49-F238E27FC236}">
                          <a16:creationId xmlns:a16="http://schemas.microsoft.com/office/drawing/2014/main" id="{B6E8DD17-D9D8-7E01-D7D3-A639040A7F8B}"/>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8CD302AB-4536-FB95-CFD4-9ECCA4040DE9}"/>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cxnSp>
              <p:nvCxnSpPr>
                <p:cNvPr id="23" name="Straight Connector 22">
                  <a:extLst>
                    <a:ext uri="{FF2B5EF4-FFF2-40B4-BE49-F238E27FC236}">
                      <a16:creationId xmlns:a16="http://schemas.microsoft.com/office/drawing/2014/main" id="{AC29EF04-64A4-60E4-15F7-597CA80EF640}"/>
                    </a:ext>
                  </a:extLst>
                </p:cNvPr>
                <p:cNvCxnSpPr>
                  <a:cxnSpLocks/>
                </p:cNvCxnSpPr>
                <p:nvPr/>
              </p:nvCxnSpPr>
              <p:spPr>
                <a:xfrm>
                  <a:off x="10034522" y="2087663"/>
                  <a:ext cx="0" cy="22175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0957C99-7245-E3C8-366B-CAC1B42E0933}"/>
                    </a:ext>
                  </a:extLst>
                </p:cNvPr>
                <p:cNvCxnSpPr>
                  <a:cxnSpLocks/>
                </p:cNvCxnSpPr>
                <p:nvPr/>
              </p:nvCxnSpPr>
              <p:spPr>
                <a:xfrm>
                  <a:off x="9732018" y="2092523"/>
                  <a:ext cx="30250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49962350-0540-8A3C-9E6C-E36237C5727B}"/>
                    </a:ext>
                  </a:extLst>
                </p:cNvPr>
                <p:cNvCxnSpPr>
                  <a:cxnSpLocks/>
                </p:cNvCxnSpPr>
                <p:nvPr/>
              </p:nvCxnSpPr>
              <p:spPr>
                <a:xfrm>
                  <a:off x="10034522" y="2415084"/>
                  <a:ext cx="0" cy="29235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988842F0-66A5-1415-E0CD-3605BDCE9825}"/>
                    </a:ext>
                  </a:extLst>
                </p:cNvPr>
                <p:cNvCxnSpPr>
                  <a:cxnSpLocks/>
                </p:cNvCxnSpPr>
                <p:nvPr/>
              </p:nvCxnSpPr>
              <p:spPr>
                <a:xfrm>
                  <a:off x="9720898" y="2707439"/>
                  <a:ext cx="31362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9E3212D8-65B8-3606-5A94-077D40CEFABB}"/>
                    </a:ext>
                  </a:extLst>
                </p:cNvPr>
                <p:cNvCxnSpPr>
                  <a:cxnSpLocks/>
                </p:cNvCxnSpPr>
                <p:nvPr/>
              </p:nvCxnSpPr>
              <p:spPr>
                <a:xfrm>
                  <a:off x="9720898" y="2639456"/>
                  <a:ext cx="0" cy="67983"/>
                </a:xfrm>
                <a:prstGeom prst="line">
                  <a:avLst/>
                </a:prstGeom>
                <a:ln w="19050">
                  <a:tailEnd type="none"/>
                </a:ln>
              </p:spPr>
              <p:style>
                <a:lnRef idx="1">
                  <a:schemeClr val="dk1"/>
                </a:lnRef>
                <a:fillRef idx="0">
                  <a:schemeClr val="dk1"/>
                </a:fillRef>
                <a:effectRef idx="0">
                  <a:schemeClr val="dk1"/>
                </a:effectRef>
                <a:fontRef idx="minor">
                  <a:schemeClr val="tx1"/>
                </a:fontRef>
              </p:style>
            </p:cxnSp>
          </p:grpSp>
          <p:cxnSp>
            <p:nvCxnSpPr>
              <p:cNvPr id="17" name="Straight Connector 16">
                <a:extLst>
                  <a:ext uri="{FF2B5EF4-FFF2-40B4-BE49-F238E27FC236}">
                    <a16:creationId xmlns:a16="http://schemas.microsoft.com/office/drawing/2014/main" id="{F0E8A162-5360-AFF9-175C-75832EE87E4C}"/>
                  </a:ext>
                </a:extLst>
              </p:cNvPr>
              <p:cNvCxnSpPr>
                <a:cxnSpLocks/>
              </p:cNvCxnSpPr>
              <p:nvPr/>
            </p:nvCxnSpPr>
            <p:spPr>
              <a:xfrm>
                <a:off x="9058681" y="1968422"/>
                <a:ext cx="0" cy="92723"/>
              </a:xfrm>
              <a:prstGeom prst="line">
                <a:avLst/>
              </a:prstGeom>
              <a:ln w="19050">
                <a:tailEnd type="none"/>
              </a:ln>
            </p:spPr>
            <p:style>
              <a:lnRef idx="1">
                <a:schemeClr val="dk1"/>
              </a:lnRef>
              <a:fillRef idx="0">
                <a:schemeClr val="dk1"/>
              </a:fillRef>
              <a:effectRef idx="0">
                <a:schemeClr val="dk1"/>
              </a:effectRef>
              <a:fontRef idx="minor">
                <a:schemeClr val="tx1"/>
              </a:fontRef>
            </p:style>
          </p:cxnSp>
        </p:grpSp>
        <p:grpSp>
          <p:nvGrpSpPr>
            <p:cNvPr id="54" name="Group 53">
              <a:extLst>
                <a:ext uri="{FF2B5EF4-FFF2-40B4-BE49-F238E27FC236}">
                  <a16:creationId xmlns:a16="http://schemas.microsoft.com/office/drawing/2014/main" id="{C4294288-8BD5-FF7A-3D4C-50A0A17014C8}"/>
                </a:ext>
              </a:extLst>
            </p:cNvPr>
            <p:cNvGrpSpPr/>
            <p:nvPr/>
          </p:nvGrpSpPr>
          <p:grpSpPr>
            <a:xfrm>
              <a:off x="7283488" y="4705608"/>
              <a:ext cx="1250092" cy="1207587"/>
              <a:chOff x="8286515" y="1120105"/>
              <a:chExt cx="1151640" cy="941040"/>
            </a:xfrm>
          </p:grpSpPr>
          <p:grpSp>
            <p:nvGrpSpPr>
              <p:cNvPr id="55" name="Group 54">
                <a:extLst>
                  <a:ext uri="{FF2B5EF4-FFF2-40B4-BE49-F238E27FC236}">
                    <a16:creationId xmlns:a16="http://schemas.microsoft.com/office/drawing/2014/main" id="{8FBF7162-6DBA-6D8B-94F2-3811E5554AE4}"/>
                  </a:ext>
                </a:extLst>
              </p:cNvPr>
              <p:cNvGrpSpPr/>
              <p:nvPr/>
            </p:nvGrpSpPr>
            <p:grpSpPr>
              <a:xfrm>
                <a:off x="8286515" y="1120105"/>
                <a:ext cx="1151640" cy="856764"/>
                <a:chOff x="9105543" y="1850675"/>
                <a:chExt cx="1151640" cy="856764"/>
              </a:xfrm>
            </p:grpSpPr>
            <p:grpSp>
              <p:nvGrpSpPr>
                <p:cNvPr id="57" name="Group 56">
                  <a:extLst>
                    <a:ext uri="{FF2B5EF4-FFF2-40B4-BE49-F238E27FC236}">
                      <a16:creationId xmlns:a16="http://schemas.microsoft.com/office/drawing/2014/main" id="{C45D5D70-B12E-E12F-F485-2079F37DF462}"/>
                    </a:ext>
                  </a:extLst>
                </p:cNvPr>
                <p:cNvGrpSpPr/>
                <p:nvPr/>
              </p:nvGrpSpPr>
              <p:grpSpPr>
                <a:xfrm>
                  <a:off x="9105543" y="1850675"/>
                  <a:ext cx="440044" cy="137896"/>
                  <a:chOff x="6209247" y="2205467"/>
                  <a:chExt cx="1125824" cy="251012"/>
                </a:xfrm>
              </p:grpSpPr>
              <p:grpSp>
                <p:nvGrpSpPr>
                  <p:cNvPr id="81" name="Group 80">
                    <a:extLst>
                      <a:ext uri="{FF2B5EF4-FFF2-40B4-BE49-F238E27FC236}">
                        <a16:creationId xmlns:a16="http://schemas.microsoft.com/office/drawing/2014/main" id="{926FB213-230D-E1A0-50C6-F86031FB4BD5}"/>
                      </a:ext>
                    </a:extLst>
                  </p:cNvPr>
                  <p:cNvGrpSpPr/>
                  <p:nvPr/>
                </p:nvGrpSpPr>
                <p:grpSpPr>
                  <a:xfrm>
                    <a:off x="6209247" y="2205467"/>
                    <a:ext cx="281456" cy="251012"/>
                    <a:chOff x="6209247" y="2208930"/>
                    <a:chExt cx="281456" cy="251012"/>
                  </a:xfrm>
                </p:grpSpPr>
                <p:cxnSp>
                  <p:nvCxnSpPr>
                    <p:cNvPr id="91" name="Straight Connector 90">
                      <a:extLst>
                        <a:ext uri="{FF2B5EF4-FFF2-40B4-BE49-F238E27FC236}">
                          <a16:creationId xmlns:a16="http://schemas.microsoft.com/office/drawing/2014/main" id="{73250D11-73FE-8474-C550-684196CC80C2}"/>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5BCBA083-D277-036A-66B5-850BC192DE9B}"/>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82" name="Group 81">
                    <a:extLst>
                      <a:ext uri="{FF2B5EF4-FFF2-40B4-BE49-F238E27FC236}">
                        <a16:creationId xmlns:a16="http://schemas.microsoft.com/office/drawing/2014/main" id="{AC88086D-574D-2B28-B547-07C216F01C43}"/>
                      </a:ext>
                    </a:extLst>
                  </p:cNvPr>
                  <p:cNvGrpSpPr/>
                  <p:nvPr/>
                </p:nvGrpSpPr>
                <p:grpSpPr>
                  <a:xfrm>
                    <a:off x="6490703" y="2205467"/>
                    <a:ext cx="281456" cy="251012"/>
                    <a:chOff x="6209247" y="2208930"/>
                    <a:chExt cx="281456" cy="251012"/>
                  </a:xfrm>
                </p:grpSpPr>
                <p:cxnSp>
                  <p:nvCxnSpPr>
                    <p:cNvPr id="89" name="Straight Connector 88">
                      <a:extLst>
                        <a:ext uri="{FF2B5EF4-FFF2-40B4-BE49-F238E27FC236}">
                          <a16:creationId xmlns:a16="http://schemas.microsoft.com/office/drawing/2014/main" id="{5B6B7CCD-029E-5E77-74DB-6EBEA1621D1A}"/>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3C2B9A05-1EE7-6DD1-7114-45545E2C3884}"/>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83" name="Group 82">
                    <a:extLst>
                      <a:ext uri="{FF2B5EF4-FFF2-40B4-BE49-F238E27FC236}">
                        <a16:creationId xmlns:a16="http://schemas.microsoft.com/office/drawing/2014/main" id="{E9506052-3321-EEC8-21B5-E884D4BCF205}"/>
                      </a:ext>
                    </a:extLst>
                  </p:cNvPr>
                  <p:cNvGrpSpPr/>
                  <p:nvPr/>
                </p:nvGrpSpPr>
                <p:grpSpPr>
                  <a:xfrm>
                    <a:off x="6772159" y="2205467"/>
                    <a:ext cx="281456" cy="251012"/>
                    <a:chOff x="6209247" y="2208930"/>
                    <a:chExt cx="281456" cy="251012"/>
                  </a:xfrm>
                </p:grpSpPr>
                <p:cxnSp>
                  <p:nvCxnSpPr>
                    <p:cNvPr id="87" name="Straight Connector 86">
                      <a:extLst>
                        <a:ext uri="{FF2B5EF4-FFF2-40B4-BE49-F238E27FC236}">
                          <a16:creationId xmlns:a16="http://schemas.microsoft.com/office/drawing/2014/main" id="{E21661E5-A07F-F44F-5A1C-812BF981DE15}"/>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7B9755AF-C132-4D0A-FB88-E80B8EF5098E}"/>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84" name="Group 83">
                    <a:extLst>
                      <a:ext uri="{FF2B5EF4-FFF2-40B4-BE49-F238E27FC236}">
                        <a16:creationId xmlns:a16="http://schemas.microsoft.com/office/drawing/2014/main" id="{792AF2D4-1E26-A83C-2F81-A69878993151}"/>
                      </a:ext>
                    </a:extLst>
                  </p:cNvPr>
                  <p:cNvGrpSpPr/>
                  <p:nvPr/>
                </p:nvGrpSpPr>
                <p:grpSpPr>
                  <a:xfrm>
                    <a:off x="7053615" y="2205467"/>
                    <a:ext cx="281456" cy="251012"/>
                    <a:chOff x="6209247" y="2208930"/>
                    <a:chExt cx="281456" cy="251012"/>
                  </a:xfrm>
                </p:grpSpPr>
                <p:cxnSp>
                  <p:nvCxnSpPr>
                    <p:cNvPr id="85" name="Straight Connector 84">
                      <a:extLst>
                        <a:ext uri="{FF2B5EF4-FFF2-40B4-BE49-F238E27FC236}">
                          <a16:creationId xmlns:a16="http://schemas.microsoft.com/office/drawing/2014/main" id="{D5B6BFBD-A342-9B2B-3C47-55C915EF73BE}"/>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01B0C622-7070-9868-8EEB-E4F6F989546E}"/>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58" name="Group 57">
                  <a:extLst>
                    <a:ext uri="{FF2B5EF4-FFF2-40B4-BE49-F238E27FC236}">
                      <a16:creationId xmlns:a16="http://schemas.microsoft.com/office/drawing/2014/main" id="{CDEEA6A9-ED9A-4307-D5CF-2FBC7EB2ABD0}"/>
                    </a:ext>
                  </a:extLst>
                </p:cNvPr>
                <p:cNvGrpSpPr/>
                <p:nvPr/>
              </p:nvGrpSpPr>
              <p:grpSpPr>
                <a:xfrm>
                  <a:off x="9898727" y="2313772"/>
                  <a:ext cx="272562" cy="101312"/>
                  <a:chOff x="8095456" y="2323865"/>
                  <a:chExt cx="413890" cy="166050"/>
                </a:xfrm>
              </p:grpSpPr>
              <p:cxnSp>
                <p:nvCxnSpPr>
                  <p:cNvPr id="79" name="Straight Connector 78">
                    <a:extLst>
                      <a:ext uri="{FF2B5EF4-FFF2-40B4-BE49-F238E27FC236}">
                        <a16:creationId xmlns:a16="http://schemas.microsoft.com/office/drawing/2014/main" id="{431F18C9-0E05-38D5-47D4-08BB3FC2B453}"/>
                      </a:ext>
                    </a:extLst>
                  </p:cNvPr>
                  <p:cNvCxnSpPr>
                    <a:cxnSpLocks/>
                  </p:cNvCxnSpPr>
                  <p:nvPr/>
                </p:nvCxnSpPr>
                <p:spPr>
                  <a:xfrm>
                    <a:off x="8095456" y="2323865"/>
                    <a:ext cx="41389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C7179564-DD82-42D7-71CE-781DBBBC3B3F}"/>
                      </a:ext>
                    </a:extLst>
                  </p:cNvPr>
                  <p:cNvCxnSpPr>
                    <a:cxnSpLocks/>
                  </p:cNvCxnSpPr>
                  <p:nvPr/>
                </p:nvCxnSpPr>
                <p:spPr>
                  <a:xfrm>
                    <a:off x="8095456" y="2489915"/>
                    <a:ext cx="413890"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59" name="Straight Connector 58">
                  <a:extLst>
                    <a:ext uri="{FF2B5EF4-FFF2-40B4-BE49-F238E27FC236}">
                      <a16:creationId xmlns:a16="http://schemas.microsoft.com/office/drawing/2014/main" id="{EDDF9FDE-3357-18D9-F278-C44BF1C9E3E2}"/>
                    </a:ext>
                  </a:extLst>
                </p:cNvPr>
                <p:cNvCxnSpPr>
                  <a:cxnSpLocks/>
                </p:cNvCxnSpPr>
                <p:nvPr/>
              </p:nvCxnSpPr>
              <p:spPr>
                <a:xfrm>
                  <a:off x="9550770" y="1986667"/>
                  <a:ext cx="70641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6D71DDFD-8BF9-C55D-354A-C9FD261A9911}"/>
                    </a:ext>
                  </a:extLst>
                </p:cNvPr>
                <p:cNvCxnSpPr>
                  <a:cxnSpLocks/>
                </p:cNvCxnSpPr>
                <p:nvPr/>
              </p:nvCxnSpPr>
              <p:spPr>
                <a:xfrm>
                  <a:off x="9732018" y="1986667"/>
                  <a:ext cx="0" cy="211715"/>
                </a:xfrm>
                <a:prstGeom prst="line">
                  <a:avLst/>
                </a:prstGeom>
                <a:ln w="19050">
                  <a:tailEnd type="none"/>
                </a:ln>
              </p:spPr>
              <p:style>
                <a:lnRef idx="1">
                  <a:schemeClr val="dk1"/>
                </a:lnRef>
                <a:fillRef idx="0">
                  <a:schemeClr val="dk1"/>
                </a:fillRef>
                <a:effectRef idx="0">
                  <a:schemeClr val="dk1"/>
                </a:effectRef>
                <a:fontRef idx="minor">
                  <a:schemeClr val="tx1"/>
                </a:fontRef>
              </p:style>
            </p:cxnSp>
            <p:grpSp>
              <p:nvGrpSpPr>
                <p:cNvPr id="61" name="Group 60">
                  <a:extLst>
                    <a:ext uri="{FF2B5EF4-FFF2-40B4-BE49-F238E27FC236}">
                      <a16:creationId xmlns:a16="http://schemas.microsoft.com/office/drawing/2014/main" id="{7513E0B2-F6A7-4222-9EAA-CE63C1CCF1AE}"/>
                    </a:ext>
                  </a:extLst>
                </p:cNvPr>
                <p:cNvGrpSpPr/>
                <p:nvPr/>
              </p:nvGrpSpPr>
              <p:grpSpPr>
                <a:xfrm rot="16200000">
                  <a:off x="9443048" y="2350485"/>
                  <a:ext cx="440044" cy="137896"/>
                  <a:chOff x="6209247" y="2205467"/>
                  <a:chExt cx="1125824" cy="251012"/>
                </a:xfrm>
              </p:grpSpPr>
              <p:grpSp>
                <p:nvGrpSpPr>
                  <p:cNvPr id="67" name="Group 66">
                    <a:extLst>
                      <a:ext uri="{FF2B5EF4-FFF2-40B4-BE49-F238E27FC236}">
                        <a16:creationId xmlns:a16="http://schemas.microsoft.com/office/drawing/2014/main" id="{C625FCC0-B146-3A2B-2E28-6C924AA63FA4}"/>
                      </a:ext>
                    </a:extLst>
                  </p:cNvPr>
                  <p:cNvGrpSpPr/>
                  <p:nvPr/>
                </p:nvGrpSpPr>
                <p:grpSpPr>
                  <a:xfrm>
                    <a:off x="6209247" y="2205467"/>
                    <a:ext cx="281456" cy="251012"/>
                    <a:chOff x="6209247" y="2208930"/>
                    <a:chExt cx="281456" cy="251012"/>
                  </a:xfrm>
                </p:grpSpPr>
                <p:cxnSp>
                  <p:nvCxnSpPr>
                    <p:cNvPr id="77" name="Straight Connector 76">
                      <a:extLst>
                        <a:ext uri="{FF2B5EF4-FFF2-40B4-BE49-F238E27FC236}">
                          <a16:creationId xmlns:a16="http://schemas.microsoft.com/office/drawing/2014/main" id="{7DDE16D4-4B38-CF7D-A599-AEB69DA35B79}"/>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F2FE1527-9AE7-C398-29E7-87E22A1793B7}"/>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68" name="Group 67">
                    <a:extLst>
                      <a:ext uri="{FF2B5EF4-FFF2-40B4-BE49-F238E27FC236}">
                        <a16:creationId xmlns:a16="http://schemas.microsoft.com/office/drawing/2014/main" id="{064D8F53-5011-25E9-5AA9-BDE87FBFE6EC}"/>
                      </a:ext>
                    </a:extLst>
                  </p:cNvPr>
                  <p:cNvGrpSpPr/>
                  <p:nvPr/>
                </p:nvGrpSpPr>
                <p:grpSpPr>
                  <a:xfrm>
                    <a:off x="6490703" y="2205467"/>
                    <a:ext cx="281456" cy="251012"/>
                    <a:chOff x="6209247" y="2208930"/>
                    <a:chExt cx="281456" cy="251012"/>
                  </a:xfrm>
                </p:grpSpPr>
                <p:cxnSp>
                  <p:nvCxnSpPr>
                    <p:cNvPr id="75" name="Straight Connector 74">
                      <a:extLst>
                        <a:ext uri="{FF2B5EF4-FFF2-40B4-BE49-F238E27FC236}">
                          <a16:creationId xmlns:a16="http://schemas.microsoft.com/office/drawing/2014/main" id="{600E0978-A54A-1538-A218-D11F047DF78A}"/>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312706C3-6C25-C455-D9B1-B9AACBDC25B2}"/>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69" name="Group 68">
                    <a:extLst>
                      <a:ext uri="{FF2B5EF4-FFF2-40B4-BE49-F238E27FC236}">
                        <a16:creationId xmlns:a16="http://schemas.microsoft.com/office/drawing/2014/main" id="{42E37187-2D37-43C1-2C64-26D33EF73D24}"/>
                      </a:ext>
                    </a:extLst>
                  </p:cNvPr>
                  <p:cNvGrpSpPr/>
                  <p:nvPr/>
                </p:nvGrpSpPr>
                <p:grpSpPr>
                  <a:xfrm>
                    <a:off x="6772159" y="2205467"/>
                    <a:ext cx="281456" cy="251012"/>
                    <a:chOff x="6209247" y="2208930"/>
                    <a:chExt cx="281456" cy="251012"/>
                  </a:xfrm>
                </p:grpSpPr>
                <p:cxnSp>
                  <p:nvCxnSpPr>
                    <p:cNvPr id="73" name="Straight Connector 72">
                      <a:extLst>
                        <a:ext uri="{FF2B5EF4-FFF2-40B4-BE49-F238E27FC236}">
                          <a16:creationId xmlns:a16="http://schemas.microsoft.com/office/drawing/2014/main" id="{7F0B602C-73D3-7BC2-93B9-10161CFCCC2B}"/>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692B2450-322F-3C76-FC16-D96F8914CB51}"/>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70" name="Group 69">
                    <a:extLst>
                      <a:ext uri="{FF2B5EF4-FFF2-40B4-BE49-F238E27FC236}">
                        <a16:creationId xmlns:a16="http://schemas.microsoft.com/office/drawing/2014/main" id="{79313B9D-85C8-B952-7DCE-D9818D658240}"/>
                      </a:ext>
                    </a:extLst>
                  </p:cNvPr>
                  <p:cNvGrpSpPr/>
                  <p:nvPr/>
                </p:nvGrpSpPr>
                <p:grpSpPr>
                  <a:xfrm>
                    <a:off x="7053615" y="2205467"/>
                    <a:ext cx="281456" cy="251012"/>
                    <a:chOff x="6209247" y="2208930"/>
                    <a:chExt cx="281456" cy="251012"/>
                  </a:xfrm>
                </p:grpSpPr>
                <p:cxnSp>
                  <p:nvCxnSpPr>
                    <p:cNvPr id="71" name="Straight Connector 70">
                      <a:extLst>
                        <a:ext uri="{FF2B5EF4-FFF2-40B4-BE49-F238E27FC236}">
                          <a16:creationId xmlns:a16="http://schemas.microsoft.com/office/drawing/2014/main" id="{C2B3D8A9-0BC4-5283-32AB-E8FD85D0DBB0}"/>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AA66CCDD-2C1F-9F94-4578-F5E6AB4592F1}"/>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cxnSp>
              <p:nvCxnSpPr>
                <p:cNvPr id="62" name="Straight Connector 61">
                  <a:extLst>
                    <a:ext uri="{FF2B5EF4-FFF2-40B4-BE49-F238E27FC236}">
                      <a16:creationId xmlns:a16="http://schemas.microsoft.com/office/drawing/2014/main" id="{D79CAD39-18AF-14C1-67AD-8AC9F4444B2D}"/>
                    </a:ext>
                  </a:extLst>
                </p:cNvPr>
                <p:cNvCxnSpPr>
                  <a:cxnSpLocks/>
                </p:cNvCxnSpPr>
                <p:nvPr/>
              </p:nvCxnSpPr>
              <p:spPr>
                <a:xfrm>
                  <a:off x="10034522" y="2087663"/>
                  <a:ext cx="0" cy="22175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84AD79CC-9BF7-BC20-8A92-BFCC2A839097}"/>
                    </a:ext>
                  </a:extLst>
                </p:cNvPr>
                <p:cNvCxnSpPr>
                  <a:cxnSpLocks/>
                </p:cNvCxnSpPr>
                <p:nvPr/>
              </p:nvCxnSpPr>
              <p:spPr>
                <a:xfrm>
                  <a:off x="9732018" y="2092523"/>
                  <a:ext cx="30250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B5A79DB6-9769-6DDA-9D5E-644CA95F71F6}"/>
                    </a:ext>
                  </a:extLst>
                </p:cNvPr>
                <p:cNvCxnSpPr>
                  <a:cxnSpLocks/>
                </p:cNvCxnSpPr>
                <p:nvPr/>
              </p:nvCxnSpPr>
              <p:spPr>
                <a:xfrm>
                  <a:off x="10034522" y="2415084"/>
                  <a:ext cx="0" cy="29235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B3F9A1E6-E3A7-B611-9B7D-9FADD4C18DD4}"/>
                    </a:ext>
                  </a:extLst>
                </p:cNvPr>
                <p:cNvCxnSpPr>
                  <a:cxnSpLocks/>
                </p:cNvCxnSpPr>
                <p:nvPr/>
              </p:nvCxnSpPr>
              <p:spPr>
                <a:xfrm>
                  <a:off x="9720898" y="2707439"/>
                  <a:ext cx="31362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808E6250-1ACB-07E7-BC2C-80B8C12CE206}"/>
                    </a:ext>
                  </a:extLst>
                </p:cNvPr>
                <p:cNvCxnSpPr>
                  <a:cxnSpLocks/>
                </p:cNvCxnSpPr>
                <p:nvPr/>
              </p:nvCxnSpPr>
              <p:spPr>
                <a:xfrm>
                  <a:off x="9720898" y="2639456"/>
                  <a:ext cx="0" cy="67983"/>
                </a:xfrm>
                <a:prstGeom prst="line">
                  <a:avLst/>
                </a:prstGeom>
                <a:ln w="19050">
                  <a:tailEnd type="none"/>
                </a:ln>
              </p:spPr>
              <p:style>
                <a:lnRef idx="1">
                  <a:schemeClr val="dk1"/>
                </a:lnRef>
                <a:fillRef idx="0">
                  <a:schemeClr val="dk1"/>
                </a:fillRef>
                <a:effectRef idx="0">
                  <a:schemeClr val="dk1"/>
                </a:effectRef>
                <a:fontRef idx="minor">
                  <a:schemeClr val="tx1"/>
                </a:fontRef>
              </p:style>
            </p:cxnSp>
          </p:grpSp>
          <p:cxnSp>
            <p:nvCxnSpPr>
              <p:cNvPr id="56" name="Straight Connector 55">
                <a:extLst>
                  <a:ext uri="{FF2B5EF4-FFF2-40B4-BE49-F238E27FC236}">
                    <a16:creationId xmlns:a16="http://schemas.microsoft.com/office/drawing/2014/main" id="{04F2CC40-5126-26E8-8DBA-F72ADE20DF0B}"/>
                  </a:ext>
                </a:extLst>
              </p:cNvPr>
              <p:cNvCxnSpPr>
                <a:cxnSpLocks/>
              </p:cNvCxnSpPr>
              <p:nvPr/>
            </p:nvCxnSpPr>
            <p:spPr>
              <a:xfrm>
                <a:off x="9058681" y="1968422"/>
                <a:ext cx="0" cy="92723"/>
              </a:xfrm>
              <a:prstGeom prst="line">
                <a:avLst/>
              </a:prstGeom>
              <a:ln w="19050">
                <a:tailEnd type="none"/>
              </a:ln>
            </p:spPr>
            <p:style>
              <a:lnRef idx="1">
                <a:schemeClr val="dk1"/>
              </a:lnRef>
              <a:fillRef idx="0">
                <a:schemeClr val="dk1"/>
              </a:fillRef>
              <a:effectRef idx="0">
                <a:schemeClr val="dk1"/>
              </a:effectRef>
              <a:fontRef idx="minor">
                <a:schemeClr val="tx1"/>
              </a:fontRef>
            </p:style>
          </p:cxnSp>
        </p:grpSp>
        <p:grpSp>
          <p:nvGrpSpPr>
            <p:cNvPr id="93" name="Group 92">
              <a:extLst>
                <a:ext uri="{FF2B5EF4-FFF2-40B4-BE49-F238E27FC236}">
                  <a16:creationId xmlns:a16="http://schemas.microsoft.com/office/drawing/2014/main" id="{CC17E03C-03D5-626E-9E12-9316A3A366B8}"/>
                </a:ext>
              </a:extLst>
            </p:cNvPr>
            <p:cNvGrpSpPr/>
            <p:nvPr/>
          </p:nvGrpSpPr>
          <p:grpSpPr>
            <a:xfrm>
              <a:off x="6049596" y="4705608"/>
              <a:ext cx="1250092" cy="1207587"/>
              <a:chOff x="8286515" y="1120105"/>
              <a:chExt cx="1151640" cy="941040"/>
            </a:xfrm>
          </p:grpSpPr>
          <p:grpSp>
            <p:nvGrpSpPr>
              <p:cNvPr id="94" name="Group 93">
                <a:extLst>
                  <a:ext uri="{FF2B5EF4-FFF2-40B4-BE49-F238E27FC236}">
                    <a16:creationId xmlns:a16="http://schemas.microsoft.com/office/drawing/2014/main" id="{93D8B1A0-6D5A-D1EF-5361-6CC397BCE986}"/>
                  </a:ext>
                </a:extLst>
              </p:cNvPr>
              <p:cNvGrpSpPr/>
              <p:nvPr/>
            </p:nvGrpSpPr>
            <p:grpSpPr>
              <a:xfrm>
                <a:off x="8286515" y="1120105"/>
                <a:ext cx="1151640" cy="856764"/>
                <a:chOff x="9105543" y="1850675"/>
                <a:chExt cx="1151640" cy="856764"/>
              </a:xfrm>
            </p:grpSpPr>
            <p:grpSp>
              <p:nvGrpSpPr>
                <p:cNvPr id="96" name="Group 95">
                  <a:extLst>
                    <a:ext uri="{FF2B5EF4-FFF2-40B4-BE49-F238E27FC236}">
                      <a16:creationId xmlns:a16="http://schemas.microsoft.com/office/drawing/2014/main" id="{0CDF6CB6-D452-ED36-7DB5-EBCA74712BF1}"/>
                    </a:ext>
                  </a:extLst>
                </p:cNvPr>
                <p:cNvGrpSpPr/>
                <p:nvPr/>
              </p:nvGrpSpPr>
              <p:grpSpPr>
                <a:xfrm>
                  <a:off x="9105543" y="1850675"/>
                  <a:ext cx="440044" cy="137896"/>
                  <a:chOff x="6209247" y="2205467"/>
                  <a:chExt cx="1125824" cy="251012"/>
                </a:xfrm>
              </p:grpSpPr>
              <p:grpSp>
                <p:nvGrpSpPr>
                  <p:cNvPr id="120" name="Group 119">
                    <a:extLst>
                      <a:ext uri="{FF2B5EF4-FFF2-40B4-BE49-F238E27FC236}">
                        <a16:creationId xmlns:a16="http://schemas.microsoft.com/office/drawing/2014/main" id="{AD0A0175-E850-4852-8F34-E3725516CF66}"/>
                      </a:ext>
                    </a:extLst>
                  </p:cNvPr>
                  <p:cNvGrpSpPr/>
                  <p:nvPr/>
                </p:nvGrpSpPr>
                <p:grpSpPr>
                  <a:xfrm>
                    <a:off x="6209247" y="2205467"/>
                    <a:ext cx="281456" cy="251012"/>
                    <a:chOff x="6209247" y="2208930"/>
                    <a:chExt cx="281456" cy="251012"/>
                  </a:xfrm>
                </p:grpSpPr>
                <p:cxnSp>
                  <p:nvCxnSpPr>
                    <p:cNvPr id="130" name="Straight Connector 129">
                      <a:extLst>
                        <a:ext uri="{FF2B5EF4-FFF2-40B4-BE49-F238E27FC236}">
                          <a16:creationId xmlns:a16="http://schemas.microsoft.com/office/drawing/2014/main" id="{1D0D5FC4-9D3D-C34A-57C7-A4A69F1ED3E4}"/>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131" name="Straight Connector 130">
                      <a:extLst>
                        <a:ext uri="{FF2B5EF4-FFF2-40B4-BE49-F238E27FC236}">
                          <a16:creationId xmlns:a16="http://schemas.microsoft.com/office/drawing/2014/main" id="{A10B71AD-4E87-64B8-570A-A3F7DBB88DE5}"/>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21" name="Group 120">
                    <a:extLst>
                      <a:ext uri="{FF2B5EF4-FFF2-40B4-BE49-F238E27FC236}">
                        <a16:creationId xmlns:a16="http://schemas.microsoft.com/office/drawing/2014/main" id="{D0AE894A-29AC-229A-C2B9-AF6407DD764C}"/>
                      </a:ext>
                    </a:extLst>
                  </p:cNvPr>
                  <p:cNvGrpSpPr/>
                  <p:nvPr/>
                </p:nvGrpSpPr>
                <p:grpSpPr>
                  <a:xfrm>
                    <a:off x="6490703" y="2205467"/>
                    <a:ext cx="281456" cy="251012"/>
                    <a:chOff x="6209247" y="2208930"/>
                    <a:chExt cx="281456" cy="251012"/>
                  </a:xfrm>
                </p:grpSpPr>
                <p:cxnSp>
                  <p:nvCxnSpPr>
                    <p:cNvPr id="128" name="Straight Connector 127">
                      <a:extLst>
                        <a:ext uri="{FF2B5EF4-FFF2-40B4-BE49-F238E27FC236}">
                          <a16:creationId xmlns:a16="http://schemas.microsoft.com/office/drawing/2014/main" id="{CC2CB699-32BC-7048-3E1C-0A3721D7A28E}"/>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129" name="Straight Connector 128">
                      <a:extLst>
                        <a:ext uri="{FF2B5EF4-FFF2-40B4-BE49-F238E27FC236}">
                          <a16:creationId xmlns:a16="http://schemas.microsoft.com/office/drawing/2014/main" id="{296FF583-F10C-BC6D-3940-5915E1912893}"/>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22" name="Group 121">
                    <a:extLst>
                      <a:ext uri="{FF2B5EF4-FFF2-40B4-BE49-F238E27FC236}">
                        <a16:creationId xmlns:a16="http://schemas.microsoft.com/office/drawing/2014/main" id="{2C3A070F-B9CC-098C-C597-67DDABE50AAE}"/>
                      </a:ext>
                    </a:extLst>
                  </p:cNvPr>
                  <p:cNvGrpSpPr/>
                  <p:nvPr/>
                </p:nvGrpSpPr>
                <p:grpSpPr>
                  <a:xfrm>
                    <a:off x="6772159" y="2205467"/>
                    <a:ext cx="281456" cy="251012"/>
                    <a:chOff x="6209247" y="2208930"/>
                    <a:chExt cx="281456" cy="251012"/>
                  </a:xfrm>
                </p:grpSpPr>
                <p:cxnSp>
                  <p:nvCxnSpPr>
                    <p:cNvPr id="126" name="Straight Connector 125">
                      <a:extLst>
                        <a:ext uri="{FF2B5EF4-FFF2-40B4-BE49-F238E27FC236}">
                          <a16:creationId xmlns:a16="http://schemas.microsoft.com/office/drawing/2014/main" id="{2180F706-4A1F-F150-EAA6-EE7924ABB3D8}"/>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D44AA722-408A-60D5-62D9-2A3CFCA1FD8C}"/>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23" name="Group 122">
                    <a:extLst>
                      <a:ext uri="{FF2B5EF4-FFF2-40B4-BE49-F238E27FC236}">
                        <a16:creationId xmlns:a16="http://schemas.microsoft.com/office/drawing/2014/main" id="{28A25299-9BEE-7DA9-9FC2-6B36A3702222}"/>
                      </a:ext>
                    </a:extLst>
                  </p:cNvPr>
                  <p:cNvGrpSpPr/>
                  <p:nvPr/>
                </p:nvGrpSpPr>
                <p:grpSpPr>
                  <a:xfrm>
                    <a:off x="7053615" y="2205467"/>
                    <a:ext cx="281456" cy="251012"/>
                    <a:chOff x="6209247" y="2208930"/>
                    <a:chExt cx="281456" cy="251012"/>
                  </a:xfrm>
                </p:grpSpPr>
                <p:cxnSp>
                  <p:nvCxnSpPr>
                    <p:cNvPr id="124" name="Straight Connector 123">
                      <a:extLst>
                        <a:ext uri="{FF2B5EF4-FFF2-40B4-BE49-F238E27FC236}">
                          <a16:creationId xmlns:a16="http://schemas.microsoft.com/office/drawing/2014/main" id="{E70C3A06-1D6B-D479-42A1-7D961F1A4189}"/>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125" name="Straight Connector 124">
                      <a:extLst>
                        <a:ext uri="{FF2B5EF4-FFF2-40B4-BE49-F238E27FC236}">
                          <a16:creationId xmlns:a16="http://schemas.microsoft.com/office/drawing/2014/main" id="{D6224581-7755-F103-3AE9-17A0A0480936}"/>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32D86865-85A5-F692-34E0-9940400C4BE5}"/>
                    </a:ext>
                  </a:extLst>
                </p:cNvPr>
                <p:cNvGrpSpPr/>
                <p:nvPr/>
              </p:nvGrpSpPr>
              <p:grpSpPr>
                <a:xfrm>
                  <a:off x="9898727" y="2313772"/>
                  <a:ext cx="272562" cy="101312"/>
                  <a:chOff x="8095456" y="2323865"/>
                  <a:chExt cx="413890" cy="166050"/>
                </a:xfrm>
              </p:grpSpPr>
              <p:cxnSp>
                <p:nvCxnSpPr>
                  <p:cNvPr id="118" name="Straight Connector 117">
                    <a:extLst>
                      <a:ext uri="{FF2B5EF4-FFF2-40B4-BE49-F238E27FC236}">
                        <a16:creationId xmlns:a16="http://schemas.microsoft.com/office/drawing/2014/main" id="{1A73C47F-3FFF-E378-CF06-6C77EA620408}"/>
                      </a:ext>
                    </a:extLst>
                  </p:cNvPr>
                  <p:cNvCxnSpPr>
                    <a:cxnSpLocks/>
                  </p:cNvCxnSpPr>
                  <p:nvPr/>
                </p:nvCxnSpPr>
                <p:spPr>
                  <a:xfrm>
                    <a:off x="8095456" y="2323865"/>
                    <a:ext cx="41389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9" name="Straight Connector 118">
                    <a:extLst>
                      <a:ext uri="{FF2B5EF4-FFF2-40B4-BE49-F238E27FC236}">
                        <a16:creationId xmlns:a16="http://schemas.microsoft.com/office/drawing/2014/main" id="{0485A8C1-EC6E-DC53-D366-63A4F121044F}"/>
                      </a:ext>
                    </a:extLst>
                  </p:cNvPr>
                  <p:cNvCxnSpPr>
                    <a:cxnSpLocks/>
                  </p:cNvCxnSpPr>
                  <p:nvPr/>
                </p:nvCxnSpPr>
                <p:spPr>
                  <a:xfrm>
                    <a:off x="8095456" y="2489915"/>
                    <a:ext cx="413890"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98" name="Straight Connector 97">
                  <a:extLst>
                    <a:ext uri="{FF2B5EF4-FFF2-40B4-BE49-F238E27FC236}">
                      <a16:creationId xmlns:a16="http://schemas.microsoft.com/office/drawing/2014/main" id="{03EFF662-329B-C83D-3D99-A6676341012E}"/>
                    </a:ext>
                  </a:extLst>
                </p:cNvPr>
                <p:cNvCxnSpPr>
                  <a:cxnSpLocks/>
                </p:cNvCxnSpPr>
                <p:nvPr/>
              </p:nvCxnSpPr>
              <p:spPr>
                <a:xfrm>
                  <a:off x="9550770" y="1986667"/>
                  <a:ext cx="70641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79AE4F17-1A6E-8072-9AEA-6279537422FF}"/>
                    </a:ext>
                  </a:extLst>
                </p:cNvPr>
                <p:cNvCxnSpPr>
                  <a:cxnSpLocks/>
                </p:cNvCxnSpPr>
                <p:nvPr/>
              </p:nvCxnSpPr>
              <p:spPr>
                <a:xfrm>
                  <a:off x="9732018" y="1986667"/>
                  <a:ext cx="0" cy="211715"/>
                </a:xfrm>
                <a:prstGeom prst="line">
                  <a:avLst/>
                </a:prstGeom>
                <a:ln w="19050">
                  <a:tailEnd type="none"/>
                </a:ln>
              </p:spPr>
              <p:style>
                <a:lnRef idx="1">
                  <a:schemeClr val="dk1"/>
                </a:lnRef>
                <a:fillRef idx="0">
                  <a:schemeClr val="dk1"/>
                </a:fillRef>
                <a:effectRef idx="0">
                  <a:schemeClr val="dk1"/>
                </a:effectRef>
                <a:fontRef idx="minor">
                  <a:schemeClr val="tx1"/>
                </a:fontRef>
              </p:style>
            </p:cxnSp>
            <p:grpSp>
              <p:nvGrpSpPr>
                <p:cNvPr id="100" name="Group 99">
                  <a:extLst>
                    <a:ext uri="{FF2B5EF4-FFF2-40B4-BE49-F238E27FC236}">
                      <a16:creationId xmlns:a16="http://schemas.microsoft.com/office/drawing/2014/main" id="{FDF423C4-010C-3A1D-BE3A-666BCAF2369C}"/>
                    </a:ext>
                  </a:extLst>
                </p:cNvPr>
                <p:cNvGrpSpPr/>
                <p:nvPr/>
              </p:nvGrpSpPr>
              <p:grpSpPr>
                <a:xfrm rot="16200000">
                  <a:off x="9443048" y="2350485"/>
                  <a:ext cx="440044" cy="137896"/>
                  <a:chOff x="6209247" y="2205467"/>
                  <a:chExt cx="1125824" cy="251012"/>
                </a:xfrm>
              </p:grpSpPr>
              <p:grpSp>
                <p:nvGrpSpPr>
                  <p:cNvPr id="106" name="Group 105">
                    <a:extLst>
                      <a:ext uri="{FF2B5EF4-FFF2-40B4-BE49-F238E27FC236}">
                        <a16:creationId xmlns:a16="http://schemas.microsoft.com/office/drawing/2014/main" id="{A1B9A4CC-08CD-FA1B-F24C-BB4471883110}"/>
                      </a:ext>
                    </a:extLst>
                  </p:cNvPr>
                  <p:cNvGrpSpPr/>
                  <p:nvPr/>
                </p:nvGrpSpPr>
                <p:grpSpPr>
                  <a:xfrm>
                    <a:off x="6209247" y="2205467"/>
                    <a:ext cx="281456" cy="251012"/>
                    <a:chOff x="6209247" y="2208930"/>
                    <a:chExt cx="281456" cy="251012"/>
                  </a:xfrm>
                </p:grpSpPr>
                <p:cxnSp>
                  <p:nvCxnSpPr>
                    <p:cNvPr id="116" name="Straight Connector 115">
                      <a:extLst>
                        <a:ext uri="{FF2B5EF4-FFF2-40B4-BE49-F238E27FC236}">
                          <a16:creationId xmlns:a16="http://schemas.microsoft.com/office/drawing/2014/main" id="{64EA70C0-8508-338A-0AF3-1BBC486B61E7}"/>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93F8A4C9-1611-6B65-8D59-AD638490B1AE}"/>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07" name="Group 106">
                    <a:extLst>
                      <a:ext uri="{FF2B5EF4-FFF2-40B4-BE49-F238E27FC236}">
                        <a16:creationId xmlns:a16="http://schemas.microsoft.com/office/drawing/2014/main" id="{D75F7139-F81B-3CC0-3367-59AC52B50D8E}"/>
                      </a:ext>
                    </a:extLst>
                  </p:cNvPr>
                  <p:cNvGrpSpPr/>
                  <p:nvPr/>
                </p:nvGrpSpPr>
                <p:grpSpPr>
                  <a:xfrm>
                    <a:off x="6490703" y="2205467"/>
                    <a:ext cx="281456" cy="251012"/>
                    <a:chOff x="6209247" y="2208930"/>
                    <a:chExt cx="281456" cy="251012"/>
                  </a:xfrm>
                </p:grpSpPr>
                <p:cxnSp>
                  <p:nvCxnSpPr>
                    <p:cNvPr id="114" name="Straight Connector 113">
                      <a:extLst>
                        <a:ext uri="{FF2B5EF4-FFF2-40B4-BE49-F238E27FC236}">
                          <a16:creationId xmlns:a16="http://schemas.microsoft.com/office/drawing/2014/main" id="{97094E68-A684-97AC-DB56-F6EC1CBD7781}"/>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05CE08DB-D49F-2951-B2F0-7BBF759B5C9B}"/>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08" name="Group 107">
                    <a:extLst>
                      <a:ext uri="{FF2B5EF4-FFF2-40B4-BE49-F238E27FC236}">
                        <a16:creationId xmlns:a16="http://schemas.microsoft.com/office/drawing/2014/main" id="{947F576D-7E7B-D508-7A1B-A1D68019BBB4}"/>
                      </a:ext>
                    </a:extLst>
                  </p:cNvPr>
                  <p:cNvGrpSpPr/>
                  <p:nvPr/>
                </p:nvGrpSpPr>
                <p:grpSpPr>
                  <a:xfrm>
                    <a:off x="6772159" y="2205467"/>
                    <a:ext cx="281456" cy="251012"/>
                    <a:chOff x="6209247" y="2208930"/>
                    <a:chExt cx="281456" cy="251012"/>
                  </a:xfrm>
                </p:grpSpPr>
                <p:cxnSp>
                  <p:nvCxnSpPr>
                    <p:cNvPr id="112" name="Straight Connector 111">
                      <a:extLst>
                        <a:ext uri="{FF2B5EF4-FFF2-40B4-BE49-F238E27FC236}">
                          <a16:creationId xmlns:a16="http://schemas.microsoft.com/office/drawing/2014/main" id="{581A5FF6-8FB3-73DF-1F2F-604003EF994E}"/>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a16="http://schemas.microsoft.com/office/drawing/2014/main" id="{1C2D9997-4636-BC86-9E56-0143A404DFAC}"/>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09" name="Group 108">
                    <a:extLst>
                      <a:ext uri="{FF2B5EF4-FFF2-40B4-BE49-F238E27FC236}">
                        <a16:creationId xmlns:a16="http://schemas.microsoft.com/office/drawing/2014/main" id="{A9A2D5E2-24B2-38DC-5E93-33A8DC10FC49}"/>
                      </a:ext>
                    </a:extLst>
                  </p:cNvPr>
                  <p:cNvGrpSpPr/>
                  <p:nvPr/>
                </p:nvGrpSpPr>
                <p:grpSpPr>
                  <a:xfrm>
                    <a:off x="7053615" y="2205467"/>
                    <a:ext cx="281456" cy="251012"/>
                    <a:chOff x="6209247" y="2208930"/>
                    <a:chExt cx="281456" cy="251012"/>
                  </a:xfrm>
                </p:grpSpPr>
                <p:cxnSp>
                  <p:nvCxnSpPr>
                    <p:cNvPr id="110" name="Straight Connector 109">
                      <a:extLst>
                        <a:ext uri="{FF2B5EF4-FFF2-40B4-BE49-F238E27FC236}">
                          <a16:creationId xmlns:a16="http://schemas.microsoft.com/office/drawing/2014/main" id="{966CEEDB-ACA1-CC26-3178-A27A4ABF845A}"/>
                        </a:ext>
                      </a:extLst>
                    </p:cNvPr>
                    <p:cNvCxnSpPr>
                      <a:cxnSpLocks/>
                    </p:cNvCxnSpPr>
                    <p:nvPr/>
                  </p:nvCxnSpPr>
                  <p:spPr>
                    <a:xfrm flipV="1">
                      <a:off x="6209247"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cxnSp>
                  <p:nvCxnSpPr>
                    <p:cNvPr id="111" name="Straight Connector 110">
                      <a:extLst>
                        <a:ext uri="{FF2B5EF4-FFF2-40B4-BE49-F238E27FC236}">
                          <a16:creationId xmlns:a16="http://schemas.microsoft.com/office/drawing/2014/main" id="{35DA119E-61B7-AFE3-5A6F-5CFA207B088C}"/>
                        </a:ext>
                      </a:extLst>
                    </p:cNvPr>
                    <p:cNvCxnSpPr>
                      <a:cxnSpLocks/>
                    </p:cNvCxnSpPr>
                    <p:nvPr/>
                  </p:nvCxnSpPr>
                  <p:spPr>
                    <a:xfrm>
                      <a:off x="6349975" y="2208930"/>
                      <a:ext cx="140728" cy="251012"/>
                    </a:xfrm>
                    <a:prstGeom prst="line">
                      <a:avLst/>
                    </a:prstGeom>
                    <a:ln w="19050"/>
                  </p:spPr>
                  <p:style>
                    <a:lnRef idx="1">
                      <a:schemeClr val="dk1"/>
                    </a:lnRef>
                    <a:fillRef idx="0">
                      <a:schemeClr val="dk1"/>
                    </a:fillRef>
                    <a:effectRef idx="0">
                      <a:schemeClr val="dk1"/>
                    </a:effectRef>
                    <a:fontRef idx="minor">
                      <a:schemeClr val="tx1"/>
                    </a:fontRef>
                  </p:style>
                </p:cxnSp>
              </p:grpSp>
            </p:grpSp>
            <p:cxnSp>
              <p:nvCxnSpPr>
                <p:cNvPr id="101" name="Straight Connector 100">
                  <a:extLst>
                    <a:ext uri="{FF2B5EF4-FFF2-40B4-BE49-F238E27FC236}">
                      <a16:creationId xmlns:a16="http://schemas.microsoft.com/office/drawing/2014/main" id="{F644C290-1278-F68B-6F96-4111B426FC2C}"/>
                    </a:ext>
                  </a:extLst>
                </p:cNvPr>
                <p:cNvCxnSpPr>
                  <a:cxnSpLocks/>
                </p:cNvCxnSpPr>
                <p:nvPr/>
              </p:nvCxnSpPr>
              <p:spPr>
                <a:xfrm>
                  <a:off x="10034522" y="2087663"/>
                  <a:ext cx="0" cy="221759"/>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102" name="Straight Connector 101">
                  <a:extLst>
                    <a:ext uri="{FF2B5EF4-FFF2-40B4-BE49-F238E27FC236}">
                      <a16:creationId xmlns:a16="http://schemas.microsoft.com/office/drawing/2014/main" id="{23225A89-319B-8E6C-895B-4756E6D0AA02}"/>
                    </a:ext>
                  </a:extLst>
                </p:cNvPr>
                <p:cNvCxnSpPr>
                  <a:cxnSpLocks/>
                </p:cNvCxnSpPr>
                <p:nvPr/>
              </p:nvCxnSpPr>
              <p:spPr>
                <a:xfrm>
                  <a:off x="9732018" y="2092523"/>
                  <a:ext cx="30250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3" name="Straight Connector 102">
                  <a:extLst>
                    <a:ext uri="{FF2B5EF4-FFF2-40B4-BE49-F238E27FC236}">
                      <a16:creationId xmlns:a16="http://schemas.microsoft.com/office/drawing/2014/main" id="{E8852308-CA7E-B2A1-ECF3-DB21916D3A2A}"/>
                    </a:ext>
                  </a:extLst>
                </p:cNvPr>
                <p:cNvCxnSpPr>
                  <a:cxnSpLocks/>
                </p:cNvCxnSpPr>
                <p:nvPr/>
              </p:nvCxnSpPr>
              <p:spPr>
                <a:xfrm>
                  <a:off x="10034522" y="2415084"/>
                  <a:ext cx="0" cy="29235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1DF563DD-8653-64FD-4140-C0B1A84CABFA}"/>
                    </a:ext>
                  </a:extLst>
                </p:cNvPr>
                <p:cNvCxnSpPr>
                  <a:cxnSpLocks/>
                </p:cNvCxnSpPr>
                <p:nvPr/>
              </p:nvCxnSpPr>
              <p:spPr>
                <a:xfrm>
                  <a:off x="9720898" y="2707439"/>
                  <a:ext cx="31362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5" name="Straight Connector 104">
                  <a:extLst>
                    <a:ext uri="{FF2B5EF4-FFF2-40B4-BE49-F238E27FC236}">
                      <a16:creationId xmlns:a16="http://schemas.microsoft.com/office/drawing/2014/main" id="{09765AE1-4C56-8C8D-A249-C98F10DBD3BD}"/>
                    </a:ext>
                  </a:extLst>
                </p:cNvPr>
                <p:cNvCxnSpPr>
                  <a:cxnSpLocks/>
                </p:cNvCxnSpPr>
                <p:nvPr/>
              </p:nvCxnSpPr>
              <p:spPr>
                <a:xfrm>
                  <a:off x="9720898" y="2639456"/>
                  <a:ext cx="0" cy="67983"/>
                </a:xfrm>
                <a:prstGeom prst="line">
                  <a:avLst/>
                </a:prstGeom>
                <a:ln w="19050">
                  <a:tailEnd type="none"/>
                </a:ln>
              </p:spPr>
              <p:style>
                <a:lnRef idx="1">
                  <a:schemeClr val="dk1"/>
                </a:lnRef>
                <a:fillRef idx="0">
                  <a:schemeClr val="dk1"/>
                </a:fillRef>
                <a:effectRef idx="0">
                  <a:schemeClr val="dk1"/>
                </a:effectRef>
                <a:fontRef idx="minor">
                  <a:schemeClr val="tx1"/>
                </a:fontRef>
              </p:style>
            </p:cxnSp>
          </p:grpSp>
          <p:cxnSp>
            <p:nvCxnSpPr>
              <p:cNvPr id="95" name="Straight Connector 94">
                <a:extLst>
                  <a:ext uri="{FF2B5EF4-FFF2-40B4-BE49-F238E27FC236}">
                    <a16:creationId xmlns:a16="http://schemas.microsoft.com/office/drawing/2014/main" id="{1B6E9E4B-A67F-C24C-7734-3C4EFEF633AA}"/>
                  </a:ext>
                </a:extLst>
              </p:cNvPr>
              <p:cNvCxnSpPr>
                <a:cxnSpLocks/>
              </p:cNvCxnSpPr>
              <p:nvPr/>
            </p:nvCxnSpPr>
            <p:spPr>
              <a:xfrm>
                <a:off x="9058681" y="1968422"/>
                <a:ext cx="0" cy="92723"/>
              </a:xfrm>
              <a:prstGeom prst="line">
                <a:avLst/>
              </a:prstGeom>
              <a:ln w="19050">
                <a:tailEnd type="none"/>
              </a:ln>
            </p:spPr>
            <p:style>
              <a:lnRef idx="1">
                <a:schemeClr val="dk1"/>
              </a:lnRef>
              <a:fillRef idx="0">
                <a:schemeClr val="dk1"/>
              </a:fillRef>
              <a:effectRef idx="0">
                <a:schemeClr val="dk1"/>
              </a:effectRef>
              <a:fontRef idx="minor">
                <a:schemeClr val="tx1"/>
              </a:fontRef>
            </p:style>
          </p:cxnSp>
        </p:grpSp>
        <p:sp>
          <p:nvSpPr>
            <p:cNvPr id="132" name="TextBox 131">
              <a:extLst>
                <a:ext uri="{FF2B5EF4-FFF2-40B4-BE49-F238E27FC236}">
                  <a16:creationId xmlns:a16="http://schemas.microsoft.com/office/drawing/2014/main" id="{6DCB5F0B-8A9A-32FD-794E-DEF1E601A7AE}"/>
                </a:ext>
              </a:extLst>
            </p:cNvPr>
            <p:cNvSpPr txBox="1"/>
            <p:nvPr/>
          </p:nvSpPr>
          <p:spPr>
            <a:xfrm>
              <a:off x="5796210" y="5360667"/>
              <a:ext cx="949238" cy="439212"/>
            </a:xfrm>
            <a:prstGeom prst="rect">
              <a:avLst/>
            </a:prstGeom>
            <a:noFill/>
          </p:spPr>
          <p:txBody>
            <a:bodyPr wrap="square" rtlCol="0">
              <a:spAutoFit/>
            </a:bodyPr>
            <a:lstStyle/>
            <a:p>
              <a:r>
                <a:rPr lang="en-US" i="1" dirty="0" err="1">
                  <a:latin typeface="Times New Roman" panose="02020603050405020304" pitchFamily="18" charset="0"/>
                  <a:cs typeface="Times New Roman" panose="02020603050405020304" pitchFamily="18" charset="0"/>
                </a:rPr>
                <a:t>R</a:t>
              </a:r>
              <a:r>
                <a:rPr lang="en-US" sz="1100" i="1" dirty="0" err="1">
                  <a:latin typeface="Times New Roman" panose="02020603050405020304" pitchFamily="18" charset="0"/>
                  <a:cs typeface="Times New Roman" panose="02020603050405020304" pitchFamily="18" charset="0"/>
                </a:rPr>
                <a:t>leak</a:t>
              </a:r>
              <a:endParaRPr lang="en-US" i="1" dirty="0">
                <a:latin typeface="Times New Roman" panose="02020603050405020304" pitchFamily="18" charset="0"/>
                <a:cs typeface="Times New Roman" panose="02020603050405020304" pitchFamily="18" charset="0"/>
              </a:endParaRPr>
            </a:p>
          </p:txBody>
        </p:sp>
        <p:sp>
          <p:nvSpPr>
            <p:cNvPr id="133" name="TextBox 132">
              <a:extLst>
                <a:ext uri="{FF2B5EF4-FFF2-40B4-BE49-F238E27FC236}">
                  <a16:creationId xmlns:a16="http://schemas.microsoft.com/office/drawing/2014/main" id="{BC29F28C-63F2-B018-3B6E-8A50B2A61476}"/>
                </a:ext>
              </a:extLst>
            </p:cNvPr>
            <p:cNvSpPr txBox="1"/>
            <p:nvPr/>
          </p:nvSpPr>
          <p:spPr>
            <a:xfrm>
              <a:off x="7004820" y="5360667"/>
              <a:ext cx="949238" cy="439212"/>
            </a:xfrm>
            <a:prstGeom prst="rect">
              <a:avLst/>
            </a:prstGeom>
            <a:noFill/>
          </p:spPr>
          <p:txBody>
            <a:bodyPr wrap="square" rtlCol="0">
              <a:spAutoFit/>
            </a:bodyPr>
            <a:lstStyle/>
            <a:p>
              <a:r>
                <a:rPr lang="en-US" i="1" dirty="0" err="1">
                  <a:latin typeface="Times New Roman" panose="02020603050405020304" pitchFamily="18" charset="0"/>
                  <a:cs typeface="Times New Roman" panose="02020603050405020304" pitchFamily="18" charset="0"/>
                </a:rPr>
                <a:t>C</a:t>
              </a:r>
              <a:r>
                <a:rPr lang="en-US" sz="1100" i="1" dirty="0" err="1">
                  <a:latin typeface="Times New Roman" panose="02020603050405020304" pitchFamily="18" charset="0"/>
                  <a:cs typeface="Times New Roman" panose="02020603050405020304" pitchFamily="18" charset="0"/>
                </a:rPr>
                <a:t>leak</a:t>
              </a:r>
              <a:endParaRPr lang="en-US" i="1" dirty="0">
                <a:latin typeface="Times New Roman" panose="02020603050405020304" pitchFamily="18" charset="0"/>
                <a:cs typeface="Times New Roman" panose="02020603050405020304" pitchFamily="18" charset="0"/>
              </a:endParaRPr>
            </a:p>
          </p:txBody>
        </p:sp>
        <p:cxnSp>
          <p:nvCxnSpPr>
            <p:cNvPr id="134" name="Straight Connector 133">
              <a:extLst>
                <a:ext uri="{FF2B5EF4-FFF2-40B4-BE49-F238E27FC236}">
                  <a16:creationId xmlns:a16="http://schemas.microsoft.com/office/drawing/2014/main" id="{9902D6D3-902D-6843-A40B-4BEE8A48DB5A}"/>
                </a:ext>
              </a:extLst>
            </p:cNvPr>
            <p:cNvCxnSpPr>
              <a:cxnSpLocks/>
            </p:cNvCxnSpPr>
            <p:nvPr/>
          </p:nvCxnSpPr>
          <p:spPr>
            <a:xfrm>
              <a:off x="5796210" y="4883482"/>
              <a:ext cx="253387" cy="0"/>
            </a:xfrm>
            <a:prstGeom prst="line">
              <a:avLst/>
            </a:prstGeom>
            <a:ln w="19050"/>
          </p:spPr>
          <p:style>
            <a:lnRef idx="1">
              <a:schemeClr val="dk1"/>
            </a:lnRef>
            <a:fillRef idx="0">
              <a:schemeClr val="dk1"/>
            </a:fillRef>
            <a:effectRef idx="0">
              <a:schemeClr val="dk1"/>
            </a:effectRef>
            <a:fontRef idx="minor">
              <a:schemeClr val="tx1"/>
            </a:fontRef>
          </p:style>
        </p:cxnSp>
        <p:sp>
          <p:nvSpPr>
            <p:cNvPr id="135" name="TextBox 134">
              <a:extLst>
                <a:ext uri="{FF2B5EF4-FFF2-40B4-BE49-F238E27FC236}">
                  <a16:creationId xmlns:a16="http://schemas.microsoft.com/office/drawing/2014/main" id="{EDAA8FCE-34BA-F4B7-49E3-F25644341B86}"/>
                </a:ext>
              </a:extLst>
            </p:cNvPr>
            <p:cNvSpPr txBox="1"/>
            <p:nvPr/>
          </p:nvSpPr>
          <p:spPr>
            <a:xfrm>
              <a:off x="5114246" y="4420382"/>
              <a:ext cx="868053" cy="439212"/>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V</a:t>
              </a:r>
              <a:r>
                <a:rPr lang="en-US" sz="1100" i="1" dirty="0">
                  <a:latin typeface="Times New Roman" panose="02020603050405020304" pitchFamily="18" charset="0"/>
                  <a:cs typeface="Times New Roman" panose="02020603050405020304" pitchFamily="18" charset="0"/>
                </a:rPr>
                <a:t>mem</a:t>
              </a:r>
              <a:endParaRPr lang="en-US" i="1" dirty="0">
                <a:latin typeface="Times New Roman" panose="02020603050405020304" pitchFamily="18" charset="0"/>
                <a:cs typeface="Times New Roman" panose="02020603050405020304" pitchFamily="18" charset="0"/>
              </a:endParaRPr>
            </a:p>
          </p:txBody>
        </p:sp>
        <p:cxnSp>
          <p:nvCxnSpPr>
            <p:cNvPr id="136" name="Straight Connector 135">
              <a:extLst>
                <a:ext uri="{FF2B5EF4-FFF2-40B4-BE49-F238E27FC236}">
                  <a16:creationId xmlns:a16="http://schemas.microsoft.com/office/drawing/2014/main" id="{E7FA7BD7-2192-27C6-EEC3-FCC4B0AE60AD}"/>
                </a:ext>
              </a:extLst>
            </p:cNvPr>
            <p:cNvCxnSpPr>
              <a:cxnSpLocks/>
            </p:cNvCxnSpPr>
            <p:nvPr/>
          </p:nvCxnSpPr>
          <p:spPr>
            <a:xfrm flipV="1">
              <a:off x="5796210" y="5905820"/>
              <a:ext cx="3979892" cy="2423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38" name="Group 137">
            <a:extLst>
              <a:ext uri="{FF2B5EF4-FFF2-40B4-BE49-F238E27FC236}">
                <a16:creationId xmlns:a16="http://schemas.microsoft.com/office/drawing/2014/main" id="{EEAC84E6-783D-53E0-A0AB-9738F54390F3}"/>
              </a:ext>
            </a:extLst>
          </p:cNvPr>
          <p:cNvGrpSpPr/>
          <p:nvPr/>
        </p:nvGrpSpPr>
        <p:grpSpPr>
          <a:xfrm>
            <a:off x="6528508" y="5211055"/>
            <a:ext cx="4364588" cy="1537552"/>
            <a:chOff x="6115656" y="3758866"/>
            <a:chExt cx="5052968" cy="1930807"/>
          </a:xfrm>
        </p:grpSpPr>
        <p:sp>
          <p:nvSpPr>
            <p:cNvPr id="139" name="TextBox 138">
              <a:extLst>
                <a:ext uri="{FF2B5EF4-FFF2-40B4-BE49-F238E27FC236}">
                  <a16:creationId xmlns:a16="http://schemas.microsoft.com/office/drawing/2014/main" id="{9BB752A7-1D63-33D0-0E18-55CA76D669B6}"/>
                </a:ext>
              </a:extLst>
            </p:cNvPr>
            <p:cNvSpPr txBox="1"/>
            <p:nvPr/>
          </p:nvSpPr>
          <p:spPr>
            <a:xfrm>
              <a:off x="7290071" y="4159644"/>
              <a:ext cx="804286" cy="463795"/>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R</a:t>
              </a:r>
              <a:r>
                <a:rPr lang="en-US" sz="1100" i="1" dirty="0">
                  <a:latin typeface="Times New Roman" panose="02020603050405020304" pitchFamily="18" charset="0"/>
                  <a:cs typeface="Times New Roman" panose="02020603050405020304" pitchFamily="18" charset="0"/>
                </a:rPr>
                <a:t>axial</a:t>
              </a:r>
              <a:endParaRPr lang="en-US" i="1" dirty="0">
                <a:latin typeface="Times New Roman" panose="02020603050405020304" pitchFamily="18" charset="0"/>
                <a:cs typeface="Times New Roman" panose="02020603050405020304" pitchFamily="18" charset="0"/>
              </a:endParaRPr>
            </a:p>
          </p:txBody>
        </p:sp>
        <p:sp>
          <p:nvSpPr>
            <p:cNvPr id="140" name="TextBox 139">
              <a:extLst>
                <a:ext uri="{FF2B5EF4-FFF2-40B4-BE49-F238E27FC236}">
                  <a16:creationId xmlns:a16="http://schemas.microsoft.com/office/drawing/2014/main" id="{78BBE11A-8908-57B9-34D6-B2166EA540CE}"/>
                </a:ext>
              </a:extLst>
            </p:cNvPr>
            <p:cNvSpPr txBox="1"/>
            <p:nvPr/>
          </p:nvSpPr>
          <p:spPr>
            <a:xfrm>
              <a:off x="8295202" y="5225875"/>
              <a:ext cx="803822" cy="463795"/>
            </a:xfrm>
            <a:prstGeom prst="rect">
              <a:avLst/>
            </a:prstGeom>
            <a:noFill/>
          </p:spPr>
          <p:txBody>
            <a:bodyPr wrap="square" rtlCol="0">
              <a:spAutoFit/>
            </a:bodyPr>
            <a:lstStyle/>
            <a:p>
              <a:r>
                <a:rPr lang="en-US" i="1" dirty="0" err="1">
                  <a:latin typeface="Times New Roman" panose="02020603050405020304" pitchFamily="18" charset="0"/>
                  <a:cs typeface="Times New Roman" panose="02020603050405020304" pitchFamily="18" charset="0"/>
                </a:rPr>
                <a:t>C</a:t>
              </a:r>
              <a:r>
                <a:rPr lang="en-US" sz="1100" i="1" dirty="0" err="1">
                  <a:latin typeface="Times New Roman" panose="02020603050405020304" pitchFamily="18" charset="0"/>
                  <a:cs typeface="Times New Roman" panose="02020603050405020304" pitchFamily="18" charset="0"/>
                </a:rPr>
                <a:t>leak</a:t>
              </a:r>
              <a:endParaRPr lang="en-US" i="1" dirty="0">
                <a:latin typeface="Times New Roman" panose="02020603050405020304" pitchFamily="18" charset="0"/>
                <a:cs typeface="Times New Roman" panose="02020603050405020304" pitchFamily="18" charset="0"/>
              </a:endParaRPr>
            </a:p>
          </p:txBody>
        </p:sp>
        <p:grpSp>
          <p:nvGrpSpPr>
            <p:cNvPr id="141" name="Group 140">
              <a:extLst>
                <a:ext uri="{FF2B5EF4-FFF2-40B4-BE49-F238E27FC236}">
                  <a16:creationId xmlns:a16="http://schemas.microsoft.com/office/drawing/2014/main" id="{2B68C2C4-94D9-1924-4BCB-30106B13AD3D}"/>
                </a:ext>
              </a:extLst>
            </p:cNvPr>
            <p:cNvGrpSpPr/>
            <p:nvPr/>
          </p:nvGrpSpPr>
          <p:grpSpPr>
            <a:xfrm>
              <a:off x="6743975" y="4141282"/>
              <a:ext cx="800319" cy="511302"/>
              <a:chOff x="8082829" y="2093922"/>
              <a:chExt cx="800319" cy="511302"/>
            </a:xfrm>
          </p:grpSpPr>
          <p:grpSp>
            <p:nvGrpSpPr>
              <p:cNvPr id="232" name="Group 231">
                <a:extLst>
                  <a:ext uri="{FF2B5EF4-FFF2-40B4-BE49-F238E27FC236}">
                    <a16:creationId xmlns:a16="http://schemas.microsoft.com/office/drawing/2014/main" id="{19403ACB-2ED6-00E5-BAB8-165E1D9B1E9D}"/>
                  </a:ext>
                </a:extLst>
              </p:cNvPr>
              <p:cNvGrpSpPr/>
              <p:nvPr/>
            </p:nvGrpSpPr>
            <p:grpSpPr>
              <a:xfrm>
                <a:off x="8082829" y="2269501"/>
                <a:ext cx="800319" cy="335723"/>
                <a:chOff x="6533931" y="1020992"/>
                <a:chExt cx="1133046" cy="414108"/>
              </a:xfrm>
            </p:grpSpPr>
            <p:cxnSp>
              <p:nvCxnSpPr>
                <p:cNvPr id="234" name="Straight Connector 233">
                  <a:extLst>
                    <a:ext uri="{FF2B5EF4-FFF2-40B4-BE49-F238E27FC236}">
                      <a16:creationId xmlns:a16="http://schemas.microsoft.com/office/drawing/2014/main" id="{31623D12-F099-5F9F-EEC8-B47C98BB9BF0}"/>
                    </a:ext>
                  </a:extLst>
                </p:cNvPr>
                <p:cNvCxnSpPr/>
                <p:nvPr/>
              </p:nvCxnSpPr>
              <p:spPr>
                <a:xfrm>
                  <a:off x="6902622"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35" name="Straight Connector 234">
                  <a:extLst>
                    <a:ext uri="{FF2B5EF4-FFF2-40B4-BE49-F238E27FC236}">
                      <a16:creationId xmlns:a16="http://schemas.microsoft.com/office/drawing/2014/main" id="{353F8833-B797-DA2D-61C8-AA614CD6A5F4}"/>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236" name="Straight Connector 235">
                  <a:extLst>
                    <a:ext uri="{FF2B5EF4-FFF2-40B4-BE49-F238E27FC236}">
                      <a16:creationId xmlns:a16="http://schemas.microsoft.com/office/drawing/2014/main" id="{4E2CA458-25B1-E0B0-D586-AED3970D2C69}"/>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237" name="Straight Connector 236">
                  <a:extLst>
                    <a:ext uri="{FF2B5EF4-FFF2-40B4-BE49-F238E27FC236}">
                      <a16:creationId xmlns:a16="http://schemas.microsoft.com/office/drawing/2014/main" id="{450BBCA4-01DC-35B6-CBD9-228F2A9EA69B}"/>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sp>
              <p:nvSpPr>
                <p:cNvPr id="238" name="Oval 237">
                  <a:extLst>
                    <a:ext uri="{FF2B5EF4-FFF2-40B4-BE49-F238E27FC236}">
                      <a16:creationId xmlns:a16="http://schemas.microsoft.com/office/drawing/2014/main" id="{3411E6A1-BCC1-B2A4-9A56-F8ADAF68E269}"/>
                    </a:ext>
                  </a:extLst>
                </p:cNvPr>
                <p:cNvSpPr/>
                <p:nvPr/>
              </p:nvSpPr>
              <p:spPr>
                <a:xfrm>
                  <a:off x="7040964" y="1020992"/>
                  <a:ext cx="105008" cy="97914"/>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39" name="Straight Connector 238">
                  <a:extLst>
                    <a:ext uri="{FF2B5EF4-FFF2-40B4-BE49-F238E27FC236}">
                      <a16:creationId xmlns:a16="http://schemas.microsoft.com/office/drawing/2014/main" id="{E7321020-30D4-B9A1-7A78-B1F886D7F85D}"/>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40" name="Straight Connector 239">
                  <a:extLst>
                    <a:ext uri="{FF2B5EF4-FFF2-40B4-BE49-F238E27FC236}">
                      <a16:creationId xmlns:a16="http://schemas.microsoft.com/office/drawing/2014/main" id="{9AC2BB87-A0E2-DD0E-2A5E-12A112D5FF78}"/>
                    </a:ext>
                  </a:extLst>
                </p:cNvPr>
                <p:cNvCxnSpPr/>
                <p:nvPr/>
              </p:nvCxnSpPr>
              <p:spPr>
                <a:xfrm>
                  <a:off x="7289295" y="1424895"/>
                  <a:ext cx="377682"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33" name="Straight Connector 232">
                <a:extLst>
                  <a:ext uri="{FF2B5EF4-FFF2-40B4-BE49-F238E27FC236}">
                    <a16:creationId xmlns:a16="http://schemas.microsoft.com/office/drawing/2014/main" id="{5DF19E1A-0DC3-91D8-80EE-6A5453833E22}"/>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42" name="Straight Connector 141">
              <a:extLst>
                <a:ext uri="{FF2B5EF4-FFF2-40B4-BE49-F238E27FC236}">
                  <a16:creationId xmlns:a16="http://schemas.microsoft.com/office/drawing/2014/main" id="{3B3B98C3-8126-471A-11D6-BE61DAC6BCC1}"/>
                </a:ext>
              </a:extLst>
            </p:cNvPr>
            <p:cNvCxnSpPr>
              <a:cxnSpLocks/>
            </p:cNvCxnSpPr>
            <p:nvPr/>
          </p:nvCxnSpPr>
          <p:spPr>
            <a:xfrm flipV="1">
              <a:off x="6846633" y="5656291"/>
              <a:ext cx="3995538" cy="13911"/>
            </a:xfrm>
            <a:prstGeom prst="line">
              <a:avLst/>
            </a:prstGeom>
            <a:ln w="19050"/>
          </p:spPr>
          <p:style>
            <a:lnRef idx="1">
              <a:schemeClr val="dk1"/>
            </a:lnRef>
            <a:fillRef idx="0">
              <a:schemeClr val="dk1"/>
            </a:fillRef>
            <a:effectRef idx="0">
              <a:schemeClr val="dk1"/>
            </a:effectRef>
            <a:fontRef idx="minor">
              <a:schemeClr val="tx1"/>
            </a:fontRef>
          </p:style>
        </p:cxnSp>
        <p:sp>
          <p:nvSpPr>
            <p:cNvPr id="143" name="TextBox 142">
              <a:extLst>
                <a:ext uri="{FF2B5EF4-FFF2-40B4-BE49-F238E27FC236}">
                  <a16:creationId xmlns:a16="http://schemas.microsoft.com/office/drawing/2014/main" id="{D4615510-1EFF-391E-5EC7-3E40A69FDC25}"/>
                </a:ext>
              </a:extLst>
            </p:cNvPr>
            <p:cNvSpPr txBox="1"/>
            <p:nvPr/>
          </p:nvSpPr>
          <p:spPr>
            <a:xfrm>
              <a:off x="6743976" y="5225878"/>
              <a:ext cx="904458" cy="463795"/>
            </a:xfrm>
            <a:prstGeom prst="rect">
              <a:avLst/>
            </a:prstGeom>
            <a:noFill/>
          </p:spPr>
          <p:txBody>
            <a:bodyPr wrap="square" rtlCol="0">
              <a:spAutoFit/>
            </a:bodyPr>
            <a:lstStyle/>
            <a:p>
              <a:r>
                <a:rPr lang="en-US" i="1" dirty="0" err="1">
                  <a:latin typeface="Times New Roman" panose="02020603050405020304" pitchFamily="18" charset="0"/>
                  <a:cs typeface="Times New Roman" panose="02020603050405020304" pitchFamily="18" charset="0"/>
                </a:rPr>
                <a:t>R</a:t>
              </a:r>
              <a:r>
                <a:rPr lang="en-US" sz="1100" i="1" dirty="0" err="1">
                  <a:latin typeface="Times New Roman" panose="02020603050405020304" pitchFamily="18" charset="0"/>
                  <a:cs typeface="Times New Roman" panose="02020603050405020304" pitchFamily="18" charset="0"/>
                </a:rPr>
                <a:t>leak</a:t>
              </a:r>
              <a:endParaRPr lang="en-US" i="1" dirty="0">
                <a:latin typeface="Times New Roman" panose="02020603050405020304" pitchFamily="18" charset="0"/>
                <a:cs typeface="Times New Roman" panose="02020603050405020304" pitchFamily="18" charset="0"/>
              </a:endParaRPr>
            </a:p>
          </p:txBody>
        </p:sp>
        <p:sp>
          <p:nvSpPr>
            <p:cNvPr id="144" name="TextBox 143">
              <a:extLst>
                <a:ext uri="{FF2B5EF4-FFF2-40B4-BE49-F238E27FC236}">
                  <a16:creationId xmlns:a16="http://schemas.microsoft.com/office/drawing/2014/main" id="{55025FD8-1AA0-D172-7C43-FE7780F90A27}"/>
                </a:ext>
              </a:extLst>
            </p:cNvPr>
            <p:cNvSpPr txBox="1"/>
            <p:nvPr/>
          </p:nvSpPr>
          <p:spPr>
            <a:xfrm>
              <a:off x="6115656" y="4254362"/>
              <a:ext cx="737889" cy="463795"/>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V</a:t>
              </a:r>
              <a:r>
                <a:rPr lang="en-US" sz="1100" i="1" dirty="0">
                  <a:latin typeface="Times New Roman" panose="02020603050405020304" pitchFamily="18" charset="0"/>
                  <a:cs typeface="Times New Roman" panose="02020603050405020304" pitchFamily="18" charset="0"/>
                </a:rPr>
                <a:t>mem</a:t>
              </a:r>
              <a:endParaRPr lang="en-US" i="1" dirty="0">
                <a:latin typeface="Times New Roman" panose="02020603050405020304" pitchFamily="18" charset="0"/>
                <a:cs typeface="Times New Roman" panose="02020603050405020304" pitchFamily="18" charset="0"/>
              </a:endParaRPr>
            </a:p>
          </p:txBody>
        </p:sp>
        <p:sp>
          <p:nvSpPr>
            <p:cNvPr id="145" name="TextBox 144">
              <a:extLst>
                <a:ext uri="{FF2B5EF4-FFF2-40B4-BE49-F238E27FC236}">
                  <a16:creationId xmlns:a16="http://schemas.microsoft.com/office/drawing/2014/main" id="{BB292130-FBDF-8D7D-9217-02523DFF571F}"/>
                </a:ext>
              </a:extLst>
            </p:cNvPr>
            <p:cNvSpPr txBox="1"/>
            <p:nvPr/>
          </p:nvSpPr>
          <p:spPr>
            <a:xfrm>
              <a:off x="6541647" y="4923752"/>
              <a:ext cx="748286" cy="463795"/>
            </a:xfrm>
            <a:prstGeom prst="rect">
              <a:avLst/>
            </a:prstGeom>
            <a:noFill/>
          </p:spPr>
          <p:txBody>
            <a:bodyPr wrap="square" rtlCol="0">
              <a:spAutoFit/>
            </a:bodyPr>
            <a:lstStyle/>
            <a:p>
              <a:r>
                <a:rPr lang="en-US" i="1" dirty="0" err="1">
                  <a:latin typeface="Times New Roman" panose="02020603050405020304" pitchFamily="18" charset="0"/>
                  <a:cs typeface="Times New Roman" panose="02020603050405020304" pitchFamily="18" charset="0"/>
                </a:rPr>
                <a:t>V</a:t>
              </a:r>
              <a:r>
                <a:rPr lang="en-US" sz="1100" i="1" dirty="0" err="1">
                  <a:latin typeface="Times New Roman" panose="02020603050405020304" pitchFamily="18" charset="0"/>
                  <a:cs typeface="Times New Roman" panose="02020603050405020304" pitchFamily="18" charset="0"/>
                </a:rPr>
                <a:t>leak</a:t>
              </a:r>
              <a:endParaRPr lang="en-US" i="1" dirty="0">
                <a:latin typeface="Times New Roman" panose="02020603050405020304" pitchFamily="18" charset="0"/>
                <a:cs typeface="Times New Roman" panose="02020603050405020304" pitchFamily="18" charset="0"/>
              </a:endParaRPr>
            </a:p>
          </p:txBody>
        </p:sp>
        <p:sp>
          <p:nvSpPr>
            <p:cNvPr id="146" name="TextBox 145">
              <a:extLst>
                <a:ext uri="{FF2B5EF4-FFF2-40B4-BE49-F238E27FC236}">
                  <a16:creationId xmlns:a16="http://schemas.microsoft.com/office/drawing/2014/main" id="{E0383630-D67F-486C-745F-5C3B909A7339}"/>
                </a:ext>
              </a:extLst>
            </p:cNvPr>
            <p:cNvSpPr txBox="1"/>
            <p:nvPr/>
          </p:nvSpPr>
          <p:spPr>
            <a:xfrm>
              <a:off x="6805348" y="3758866"/>
              <a:ext cx="714346" cy="463795"/>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V</a:t>
              </a:r>
              <a:r>
                <a:rPr lang="en-US" sz="1100" i="1" dirty="0">
                  <a:latin typeface="Times New Roman" panose="02020603050405020304" pitchFamily="18" charset="0"/>
                  <a:cs typeface="Times New Roman" panose="02020603050405020304" pitchFamily="18" charset="0"/>
                </a:rPr>
                <a:t>axial</a:t>
              </a:r>
              <a:endParaRPr lang="en-US" i="1" dirty="0">
                <a:latin typeface="Times New Roman" panose="02020603050405020304" pitchFamily="18" charset="0"/>
                <a:cs typeface="Times New Roman" panose="02020603050405020304" pitchFamily="18" charset="0"/>
              </a:endParaRPr>
            </a:p>
          </p:txBody>
        </p:sp>
        <p:grpSp>
          <p:nvGrpSpPr>
            <p:cNvPr id="147" name="Group 146">
              <a:extLst>
                <a:ext uri="{FF2B5EF4-FFF2-40B4-BE49-F238E27FC236}">
                  <a16:creationId xmlns:a16="http://schemas.microsoft.com/office/drawing/2014/main" id="{AFE1F0E2-DDD0-DBD9-FF60-C544C6347717}"/>
                </a:ext>
              </a:extLst>
            </p:cNvPr>
            <p:cNvGrpSpPr/>
            <p:nvPr/>
          </p:nvGrpSpPr>
          <p:grpSpPr>
            <a:xfrm>
              <a:off x="7225198" y="4637242"/>
              <a:ext cx="1132842" cy="1023816"/>
              <a:chOff x="7225198" y="4637242"/>
              <a:chExt cx="1132842" cy="1023816"/>
            </a:xfrm>
          </p:grpSpPr>
          <p:grpSp>
            <p:nvGrpSpPr>
              <p:cNvPr id="212" name="Group 211">
                <a:extLst>
                  <a:ext uri="{FF2B5EF4-FFF2-40B4-BE49-F238E27FC236}">
                    <a16:creationId xmlns:a16="http://schemas.microsoft.com/office/drawing/2014/main" id="{A62ED121-26F4-F4E8-1EAE-58BDA5F5CC43}"/>
                  </a:ext>
                </a:extLst>
              </p:cNvPr>
              <p:cNvGrpSpPr/>
              <p:nvPr/>
            </p:nvGrpSpPr>
            <p:grpSpPr>
              <a:xfrm>
                <a:off x="7225198" y="4766147"/>
                <a:ext cx="1132842" cy="807866"/>
                <a:chOff x="8564052" y="2718787"/>
                <a:chExt cx="1132842" cy="807866"/>
              </a:xfrm>
            </p:grpSpPr>
            <p:grpSp>
              <p:nvGrpSpPr>
                <p:cNvPr id="216" name="Group 215">
                  <a:extLst>
                    <a:ext uri="{FF2B5EF4-FFF2-40B4-BE49-F238E27FC236}">
                      <a16:creationId xmlns:a16="http://schemas.microsoft.com/office/drawing/2014/main" id="{D7AECAE2-D62C-E08B-6D60-25B681F2F72E}"/>
                    </a:ext>
                  </a:extLst>
                </p:cNvPr>
                <p:cNvGrpSpPr/>
                <p:nvPr/>
              </p:nvGrpSpPr>
              <p:grpSpPr>
                <a:xfrm rot="16200000">
                  <a:off x="8415769" y="2867070"/>
                  <a:ext cx="807866" cy="511299"/>
                  <a:chOff x="8082831" y="2093922"/>
                  <a:chExt cx="807866" cy="511299"/>
                </a:xfrm>
              </p:grpSpPr>
              <p:grpSp>
                <p:nvGrpSpPr>
                  <p:cNvPr id="224" name="Group 223">
                    <a:extLst>
                      <a:ext uri="{FF2B5EF4-FFF2-40B4-BE49-F238E27FC236}">
                        <a16:creationId xmlns:a16="http://schemas.microsoft.com/office/drawing/2014/main" id="{77E6F1B2-C474-11E8-FE42-82395BDC41FF}"/>
                      </a:ext>
                    </a:extLst>
                  </p:cNvPr>
                  <p:cNvGrpSpPr/>
                  <p:nvPr/>
                </p:nvGrpSpPr>
                <p:grpSpPr>
                  <a:xfrm>
                    <a:off x="8082831" y="2355435"/>
                    <a:ext cx="807866" cy="249786"/>
                    <a:chOff x="6533931" y="1126993"/>
                    <a:chExt cx="1143730" cy="308107"/>
                  </a:xfrm>
                </p:grpSpPr>
                <p:cxnSp>
                  <p:nvCxnSpPr>
                    <p:cNvPr id="226" name="Straight Connector 225">
                      <a:extLst>
                        <a:ext uri="{FF2B5EF4-FFF2-40B4-BE49-F238E27FC236}">
                          <a16:creationId xmlns:a16="http://schemas.microsoft.com/office/drawing/2014/main" id="{06035C20-581E-F0DE-DA7E-419AF46AEF70}"/>
                        </a:ext>
                      </a:extLst>
                    </p:cNvPr>
                    <p:cNvCxnSpPr/>
                    <p:nvPr/>
                  </p:nvCxnSpPr>
                  <p:spPr>
                    <a:xfrm>
                      <a:off x="6898127"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27" name="Straight Connector 226">
                      <a:extLst>
                        <a:ext uri="{FF2B5EF4-FFF2-40B4-BE49-F238E27FC236}">
                          <a16:creationId xmlns:a16="http://schemas.microsoft.com/office/drawing/2014/main" id="{E6CDE40A-AAE5-3D4B-AC8B-B9F099B892A4}"/>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228" name="Straight Connector 227">
                      <a:extLst>
                        <a:ext uri="{FF2B5EF4-FFF2-40B4-BE49-F238E27FC236}">
                          <a16:creationId xmlns:a16="http://schemas.microsoft.com/office/drawing/2014/main" id="{77C24213-B701-2FA8-9214-C531BE1EA242}"/>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229" name="Straight Connector 228">
                      <a:extLst>
                        <a:ext uri="{FF2B5EF4-FFF2-40B4-BE49-F238E27FC236}">
                          <a16:creationId xmlns:a16="http://schemas.microsoft.com/office/drawing/2014/main" id="{AC3AA1F9-DF42-6EC5-5EE4-F275D06F7ED3}"/>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230" name="Straight Connector 229">
                      <a:extLst>
                        <a:ext uri="{FF2B5EF4-FFF2-40B4-BE49-F238E27FC236}">
                          <a16:creationId xmlns:a16="http://schemas.microsoft.com/office/drawing/2014/main" id="{823FEB8A-17A3-DF55-1B20-5A7330D26B11}"/>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31" name="Straight Connector 230">
                      <a:extLst>
                        <a:ext uri="{FF2B5EF4-FFF2-40B4-BE49-F238E27FC236}">
                          <a16:creationId xmlns:a16="http://schemas.microsoft.com/office/drawing/2014/main" id="{53C8C5FE-2397-231C-1F27-B9AB01A2DBA0}"/>
                        </a:ext>
                      </a:extLst>
                    </p:cNvPr>
                    <p:cNvCxnSpPr/>
                    <p:nvPr/>
                  </p:nvCxnSpPr>
                  <p:spPr>
                    <a:xfrm>
                      <a:off x="7289294" y="1424894"/>
                      <a:ext cx="388367"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25" name="Straight Connector 224">
                    <a:extLst>
                      <a:ext uri="{FF2B5EF4-FFF2-40B4-BE49-F238E27FC236}">
                        <a16:creationId xmlns:a16="http://schemas.microsoft.com/office/drawing/2014/main" id="{342077A9-8A6C-C780-6EB5-398D9C01D170}"/>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17" name="Group 216">
                  <a:extLst>
                    <a:ext uri="{FF2B5EF4-FFF2-40B4-BE49-F238E27FC236}">
                      <a16:creationId xmlns:a16="http://schemas.microsoft.com/office/drawing/2014/main" id="{FAEB9657-8B9B-FE95-F2EA-BB26B3619F5F}"/>
                    </a:ext>
                  </a:extLst>
                </p:cNvPr>
                <p:cNvGrpSpPr/>
                <p:nvPr/>
              </p:nvGrpSpPr>
              <p:grpSpPr>
                <a:xfrm>
                  <a:off x="9391044" y="2718837"/>
                  <a:ext cx="305850" cy="802736"/>
                  <a:chOff x="4703116" y="2895542"/>
                  <a:chExt cx="305850" cy="783512"/>
                </a:xfrm>
              </p:grpSpPr>
              <p:cxnSp>
                <p:nvCxnSpPr>
                  <p:cNvPr id="220" name="Straight Connector 219">
                    <a:extLst>
                      <a:ext uri="{FF2B5EF4-FFF2-40B4-BE49-F238E27FC236}">
                        <a16:creationId xmlns:a16="http://schemas.microsoft.com/office/drawing/2014/main" id="{3DC7D78C-A135-8BC8-DF63-8DE7FCBFAE1B}"/>
                      </a:ext>
                    </a:extLst>
                  </p:cNvPr>
                  <p:cNvCxnSpPr>
                    <a:cxnSpLocks/>
                  </p:cNvCxnSpPr>
                  <p:nvPr/>
                </p:nvCxnSpPr>
                <p:spPr>
                  <a:xfrm>
                    <a:off x="4703116" y="3181386"/>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21" name="Straight Connector 220">
                    <a:extLst>
                      <a:ext uri="{FF2B5EF4-FFF2-40B4-BE49-F238E27FC236}">
                        <a16:creationId xmlns:a16="http://schemas.microsoft.com/office/drawing/2014/main" id="{4DA198E5-771C-F947-919A-0CEB3436D2DB}"/>
                      </a:ext>
                    </a:extLst>
                  </p:cNvPr>
                  <p:cNvCxnSpPr>
                    <a:cxnSpLocks/>
                  </p:cNvCxnSpPr>
                  <p:nvPr/>
                </p:nvCxnSpPr>
                <p:spPr>
                  <a:xfrm>
                    <a:off x="4703116" y="3309463"/>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22" name="Straight Connector 221">
                    <a:extLst>
                      <a:ext uri="{FF2B5EF4-FFF2-40B4-BE49-F238E27FC236}">
                        <a16:creationId xmlns:a16="http://schemas.microsoft.com/office/drawing/2014/main" id="{ECCEC6E8-2BD4-5872-ABC5-7F750C387C6E}"/>
                      </a:ext>
                    </a:extLst>
                  </p:cNvPr>
                  <p:cNvCxnSpPr>
                    <a:cxnSpLocks/>
                  </p:cNvCxnSpPr>
                  <p:nvPr/>
                </p:nvCxnSpPr>
                <p:spPr>
                  <a:xfrm>
                    <a:off x="4855496" y="2895542"/>
                    <a:ext cx="0" cy="28034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223" name="Straight Connector 222">
                    <a:extLst>
                      <a:ext uri="{FF2B5EF4-FFF2-40B4-BE49-F238E27FC236}">
                        <a16:creationId xmlns:a16="http://schemas.microsoft.com/office/drawing/2014/main" id="{7F986C80-FD83-C9CE-AB3C-46B81038F7F3}"/>
                      </a:ext>
                    </a:extLst>
                  </p:cNvPr>
                  <p:cNvCxnSpPr>
                    <a:cxnSpLocks/>
                  </p:cNvCxnSpPr>
                  <p:nvPr/>
                </p:nvCxnSpPr>
                <p:spPr>
                  <a:xfrm>
                    <a:off x="4855496" y="3309463"/>
                    <a:ext cx="0" cy="369591"/>
                  </a:xfrm>
                  <a:prstGeom prst="line">
                    <a:avLst/>
                  </a:prstGeom>
                  <a:ln w="19050">
                    <a:tailEnd type="none"/>
                  </a:ln>
                </p:spPr>
                <p:style>
                  <a:lnRef idx="1">
                    <a:schemeClr val="dk1"/>
                  </a:lnRef>
                  <a:fillRef idx="0">
                    <a:schemeClr val="dk1"/>
                  </a:fillRef>
                  <a:effectRef idx="0">
                    <a:schemeClr val="dk1"/>
                  </a:effectRef>
                  <a:fontRef idx="minor">
                    <a:schemeClr val="tx1"/>
                  </a:fontRef>
                </p:style>
              </p:cxnSp>
            </p:grpSp>
            <p:cxnSp>
              <p:nvCxnSpPr>
                <p:cNvPr id="218" name="Straight Connector 217">
                  <a:extLst>
                    <a:ext uri="{FF2B5EF4-FFF2-40B4-BE49-F238E27FC236}">
                      <a16:creationId xmlns:a16="http://schemas.microsoft.com/office/drawing/2014/main" id="{577BF65F-4388-CD2F-4320-60E2965E5A43}"/>
                    </a:ext>
                  </a:extLst>
                </p:cNvPr>
                <p:cNvCxnSpPr>
                  <a:cxnSpLocks/>
                </p:cNvCxnSpPr>
                <p:nvPr/>
              </p:nvCxnSpPr>
              <p:spPr>
                <a:xfrm>
                  <a:off x="9067289" y="3516414"/>
                  <a:ext cx="48463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9" name="Straight Connector 218">
                  <a:extLst>
                    <a:ext uri="{FF2B5EF4-FFF2-40B4-BE49-F238E27FC236}">
                      <a16:creationId xmlns:a16="http://schemas.microsoft.com/office/drawing/2014/main" id="{0F3E5649-686C-1DF3-2B9D-12FBA7A537EF}"/>
                    </a:ext>
                  </a:extLst>
                </p:cNvPr>
                <p:cNvCxnSpPr>
                  <a:cxnSpLocks/>
                </p:cNvCxnSpPr>
                <p:nvPr/>
              </p:nvCxnSpPr>
              <p:spPr>
                <a:xfrm>
                  <a:off x="9057618" y="2718837"/>
                  <a:ext cx="493776"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13" name="Straight Connector 212">
                <a:extLst>
                  <a:ext uri="{FF2B5EF4-FFF2-40B4-BE49-F238E27FC236}">
                    <a16:creationId xmlns:a16="http://schemas.microsoft.com/office/drawing/2014/main" id="{DC2AE59C-126D-0795-39F2-2C269A5CB66B}"/>
                  </a:ext>
                </a:extLst>
              </p:cNvPr>
              <p:cNvCxnSpPr/>
              <p:nvPr/>
            </p:nvCxnSpPr>
            <p:spPr>
              <a:xfrm rot="5400000">
                <a:off x="7891928" y="4696678"/>
                <a:ext cx="11887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4" name="Straight Connector 213">
                <a:extLst>
                  <a:ext uri="{FF2B5EF4-FFF2-40B4-BE49-F238E27FC236}">
                    <a16:creationId xmlns:a16="http://schemas.microsoft.com/office/drawing/2014/main" id="{B3034E87-E971-606E-1598-78A7341EDF73}"/>
                  </a:ext>
                </a:extLst>
              </p:cNvPr>
              <p:cNvCxnSpPr/>
              <p:nvPr/>
            </p:nvCxnSpPr>
            <p:spPr>
              <a:xfrm rot="5400000">
                <a:off x="7896500" y="5606194"/>
                <a:ext cx="109728" cy="0"/>
              </a:xfrm>
              <a:prstGeom prst="line">
                <a:avLst/>
              </a:prstGeom>
              <a:ln w="19050"/>
            </p:spPr>
            <p:style>
              <a:lnRef idx="1">
                <a:schemeClr val="dk1"/>
              </a:lnRef>
              <a:fillRef idx="0">
                <a:schemeClr val="dk1"/>
              </a:fillRef>
              <a:effectRef idx="0">
                <a:schemeClr val="dk1"/>
              </a:effectRef>
              <a:fontRef idx="minor">
                <a:schemeClr val="tx1"/>
              </a:fontRef>
            </p:style>
          </p:cxnSp>
          <p:sp>
            <p:nvSpPr>
              <p:cNvPr id="215" name="Oval 214">
                <a:extLst>
                  <a:ext uri="{FF2B5EF4-FFF2-40B4-BE49-F238E27FC236}">
                    <a16:creationId xmlns:a16="http://schemas.microsoft.com/office/drawing/2014/main" id="{3A1BF5E7-690E-E6EC-46F7-45DD91E56885}"/>
                  </a:ext>
                </a:extLst>
              </p:cNvPr>
              <p:cNvSpPr/>
              <p:nvPr/>
            </p:nvSpPr>
            <p:spPr>
              <a:xfrm>
                <a:off x="7393854" y="5139810"/>
                <a:ext cx="74172" cy="7938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48" name="Group 147">
              <a:extLst>
                <a:ext uri="{FF2B5EF4-FFF2-40B4-BE49-F238E27FC236}">
                  <a16:creationId xmlns:a16="http://schemas.microsoft.com/office/drawing/2014/main" id="{CAA7914A-BD80-80DA-B6D0-E364CBDCD26B}"/>
                </a:ext>
              </a:extLst>
            </p:cNvPr>
            <p:cNvGrpSpPr/>
            <p:nvPr/>
          </p:nvGrpSpPr>
          <p:grpSpPr>
            <a:xfrm>
              <a:off x="8698363" y="4141282"/>
              <a:ext cx="800319" cy="511302"/>
              <a:chOff x="8082829" y="2093922"/>
              <a:chExt cx="800319" cy="511302"/>
            </a:xfrm>
          </p:grpSpPr>
          <p:grpSp>
            <p:nvGrpSpPr>
              <p:cNvPr id="203" name="Group 202">
                <a:extLst>
                  <a:ext uri="{FF2B5EF4-FFF2-40B4-BE49-F238E27FC236}">
                    <a16:creationId xmlns:a16="http://schemas.microsoft.com/office/drawing/2014/main" id="{C1FA1CAB-0F09-E549-FF21-842845A322C6}"/>
                  </a:ext>
                </a:extLst>
              </p:cNvPr>
              <p:cNvGrpSpPr/>
              <p:nvPr/>
            </p:nvGrpSpPr>
            <p:grpSpPr>
              <a:xfrm>
                <a:off x="8082829" y="2269501"/>
                <a:ext cx="800319" cy="335723"/>
                <a:chOff x="6533931" y="1020992"/>
                <a:chExt cx="1133046" cy="414108"/>
              </a:xfrm>
            </p:grpSpPr>
            <p:cxnSp>
              <p:nvCxnSpPr>
                <p:cNvPr id="205" name="Straight Connector 204">
                  <a:extLst>
                    <a:ext uri="{FF2B5EF4-FFF2-40B4-BE49-F238E27FC236}">
                      <a16:creationId xmlns:a16="http://schemas.microsoft.com/office/drawing/2014/main" id="{AA733F4B-965A-25C6-29A3-BEB510681F08}"/>
                    </a:ext>
                  </a:extLst>
                </p:cNvPr>
                <p:cNvCxnSpPr/>
                <p:nvPr/>
              </p:nvCxnSpPr>
              <p:spPr>
                <a:xfrm>
                  <a:off x="6902622"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6" name="Straight Connector 205">
                  <a:extLst>
                    <a:ext uri="{FF2B5EF4-FFF2-40B4-BE49-F238E27FC236}">
                      <a16:creationId xmlns:a16="http://schemas.microsoft.com/office/drawing/2014/main" id="{915997B0-3C19-4DD5-C2FF-C96EC641CEBE}"/>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207" name="Straight Connector 206">
                  <a:extLst>
                    <a:ext uri="{FF2B5EF4-FFF2-40B4-BE49-F238E27FC236}">
                      <a16:creationId xmlns:a16="http://schemas.microsoft.com/office/drawing/2014/main" id="{6A536503-9518-A341-1D99-D60772A73F44}"/>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208" name="Straight Connector 207">
                  <a:extLst>
                    <a:ext uri="{FF2B5EF4-FFF2-40B4-BE49-F238E27FC236}">
                      <a16:creationId xmlns:a16="http://schemas.microsoft.com/office/drawing/2014/main" id="{D7D5624B-FDAA-0504-2E9E-D154DABFE49E}"/>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sp>
              <p:nvSpPr>
                <p:cNvPr id="209" name="Oval 208">
                  <a:extLst>
                    <a:ext uri="{FF2B5EF4-FFF2-40B4-BE49-F238E27FC236}">
                      <a16:creationId xmlns:a16="http://schemas.microsoft.com/office/drawing/2014/main" id="{73AE6B59-E155-0C55-10E0-8EB5A8F92F5B}"/>
                    </a:ext>
                  </a:extLst>
                </p:cNvPr>
                <p:cNvSpPr/>
                <p:nvPr/>
              </p:nvSpPr>
              <p:spPr>
                <a:xfrm>
                  <a:off x="7040964" y="1020992"/>
                  <a:ext cx="105008" cy="97914"/>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10" name="Straight Connector 209">
                  <a:extLst>
                    <a:ext uri="{FF2B5EF4-FFF2-40B4-BE49-F238E27FC236}">
                      <a16:creationId xmlns:a16="http://schemas.microsoft.com/office/drawing/2014/main" id="{52D2806D-ECC3-A4C6-5000-9A0DEE7618AB}"/>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1" name="Straight Connector 210">
                  <a:extLst>
                    <a:ext uri="{FF2B5EF4-FFF2-40B4-BE49-F238E27FC236}">
                      <a16:creationId xmlns:a16="http://schemas.microsoft.com/office/drawing/2014/main" id="{F1AB286E-FB15-362E-7CA9-76615752794C}"/>
                    </a:ext>
                  </a:extLst>
                </p:cNvPr>
                <p:cNvCxnSpPr/>
                <p:nvPr/>
              </p:nvCxnSpPr>
              <p:spPr>
                <a:xfrm>
                  <a:off x="7289295" y="1424895"/>
                  <a:ext cx="377682"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04" name="Straight Connector 203">
                <a:extLst>
                  <a:ext uri="{FF2B5EF4-FFF2-40B4-BE49-F238E27FC236}">
                    <a16:creationId xmlns:a16="http://schemas.microsoft.com/office/drawing/2014/main" id="{BFDB329A-8A95-5AEB-3829-537735B9BF1B}"/>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49" name="Group 148">
              <a:extLst>
                <a:ext uri="{FF2B5EF4-FFF2-40B4-BE49-F238E27FC236}">
                  <a16:creationId xmlns:a16="http://schemas.microsoft.com/office/drawing/2014/main" id="{3FAF3B01-0AAC-DE71-9657-F9E8DF852FAE}"/>
                </a:ext>
              </a:extLst>
            </p:cNvPr>
            <p:cNvGrpSpPr/>
            <p:nvPr/>
          </p:nvGrpSpPr>
          <p:grpSpPr>
            <a:xfrm>
              <a:off x="8769621" y="4637242"/>
              <a:ext cx="1132842" cy="1023816"/>
              <a:chOff x="7225198" y="4637242"/>
              <a:chExt cx="1132842" cy="1023816"/>
            </a:xfrm>
          </p:grpSpPr>
          <p:grpSp>
            <p:nvGrpSpPr>
              <p:cNvPr id="183" name="Group 182">
                <a:extLst>
                  <a:ext uri="{FF2B5EF4-FFF2-40B4-BE49-F238E27FC236}">
                    <a16:creationId xmlns:a16="http://schemas.microsoft.com/office/drawing/2014/main" id="{B9116014-A39C-20FB-72A2-FC44BD509788}"/>
                  </a:ext>
                </a:extLst>
              </p:cNvPr>
              <p:cNvGrpSpPr/>
              <p:nvPr/>
            </p:nvGrpSpPr>
            <p:grpSpPr>
              <a:xfrm>
                <a:off x="7225198" y="4766147"/>
                <a:ext cx="1132842" cy="807866"/>
                <a:chOff x="8564052" y="2718787"/>
                <a:chExt cx="1132842" cy="807866"/>
              </a:xfrm>
            </p:grpSpPr>
            <p:grpSp>
              <p:nvGrpSpPr>
                <p:cNvPr id="187" name="Group 186">
                  <a:extLst>
                    <a:ext uri="{FF2B5EF4-FFF2-40B4-BE49-F238E27FC236}">
                      <a16:creationId xmlns:a16="http://schemas.microsoft.com/office/drawing/2014/main" id="{34AB093E-7E7B-EA2C-AD85-09F4FB3AC8F7}"/>
                    </a:ext>
                  </a:extLst>
                </p:cNvPr>
                <p:cNvGrpSpPr/>
                <p:nvPr/>
              </p:nvGrpSpPr>
              <p:grpSpPr>
                <a:xfrm rot="16200000">
                  <a:off x="8415769" y="2867070"/>
                  <a:ext cx="807866" cy="511299"/>
                  <a:chOff x="8082831" y="2093922"/>
                  <a:chExt cx="807866" cy="511299"/>
                </a:xfrm>
              </p:grpSpPr>
              <p:grpSp>
                <p:nvGrpSpPr>
                  <p:cNvPr id="195" name="Group 194">
                    <a:extLst>
                      <a:ext uri="{FF2B5EF4-FFF2-40B4-BE49-F238E27FC236}">
                        <a16:creationId xmlns:a16="http://schemas.microsoft.com/office/drawing/2014/main" id="{060D0BA8-1436-B54B-240A-084DA920D7FE}"/>
                      </a:ext>
                    </a:extLst>
                  </p:cNvPr>
                  <p:cNvGrpSpPr/>
                  <p:nvPr/>
                </p:nvGrpSpPr>
                <p:grpSpPr>
                  <a:xfrm>
                    <a:off x="8082831" y="2355435"/>
                    <a:ext cx="807866" cy="249786"/>
                    <a:chOff x="6533931" y="1126993"/>
                    <a:chExt cx="1143730" cy="308107"/>
                  </a:xfrm>
                </p:grpSpPr>
                <p:cxnSp>
                  <p:nvCxnSpPr>
                    <p:cNvPr id="197" name="Straight Connector 196">
                      <a:extLst>
                        <a:ext uri="{FF2B5EF4-FFF2-40B4-BE49-F238E27FC236}">
                          <a16:creationId xmlns:a16="http://schemas.microsoft.com/office/drawing/2014/main" id="{B18BDF6B-56C3-E2F2-C8F5-4D554F07C11C}"/>
                        </a:ext>
                      </a:extLst>
                    </p:cNvPr>
                    <p:cNvCxnSpPr/>
                    <p:nvPr/>
                  </p:nvCxnSpPr>
                  <p:spPr>
                    <a:xfrm>
                      <a:off x="6898127"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98" name="Straight Connector 197">
                      <a:extLst>
                        <a:ext uri="{FF2B5EF4-FFF2-40B4-BE49-F238E27FC236}">
                          <a16:creationId xmlns:a16="http://schemas.microsoft.com/office/drawing/2014/main" id="{F44977C4-776A-D4A4-3016-FAB95DBCD83E}"/>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199" name="Straight Connector 198">
                      <a:extLst>
                        <a:ext uri="{FF2B5EF4-FFF2-40B4-BE49-F238E27FC236}">
                          <a16:creationId xmlns:a16="http://schemas.microsoft.com/office/drawing/2014/main" id="{7E0A5565-30A9-5281-086F-1860BA493D26}"/>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200" name="Straight Connector 199">
                      <a:extLst>
                        <a:ext uri="{FF2B5EF4-FFF2-40B4-BE49-F238E27FC236}">
                          <a16:creationId xmlns:a16="http://schemas.microsoft.com/office/drawing/2014/main" id="{56BE36FE-4330-0DDF-E616-0C2315E2419F}"/>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201" name="Straight Connector 200">
                      <a:extLst>
                        <a:ext uri="{FF2B5EF4-FFF2-40B4-BE49-F238E27FC236}">
                          <a16:creationId xmlns:a16="http://schemas.microsoft.com/office/drawing/2014/main" id="{507341BA-14B4-9B04-6F54-971EF126F2BC}"/>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2" name="Straight Connector 201">
                      <a:extLst>
                        <a:ext uri="{FF2B5EF4-FFF2-40B4-BE49-F238E27FC236}">
                          <a16:creationId xmlns:a16="http://schemas.microsoft.com/office/drawing/2014/main" id="{5A00800C-145B-4417-F72F-C4A04385616D}"/>
                        </a:ext>
                      </a:extLst>
                    </p:cNvPr>
                    <p:cNvCxnSpPr/>
                    <p:nvPr/>
                  </p:nvCxnSpPr>
                  <p:spPr>
                    <a:xfrm>
                      <a:off x="7289294" y="1424894"/>
                      <a:ext cx="388367"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96" name="Straight Connector 195">
                    <a:extLst>
                      <a:ext uri="{FF2B5EF4-FFF2-40B4-BE49-F238E27FC236}">
                        <a16:creationId xmlns:a16="http://schemas.microsoft.com/office/drawing/2014/main" id="{0A78B849-5D00-5ADD-1A45-F520F5E3B874}"/>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88" name="Group 187">
                  <a:extLst>
                    <a:ext uri="{FF2B5EF4-FFF2-40B4-BE49-F238E27FC236}">
                      <a16:creationId xmlns:a16="http://schemas.microsoft.com/office/drawing/2014/main" id="{AEE794C4-9677-04BE-8B96-37C1F2C1F642}"/>
                    </a:ext>
                  </a:extLst>
                </p:cNvPr>
                <p:cNvGrpSpPr/>
                <p:nvPr/>
              </p:nvGrpSpPr>
              <p:grpSpPr>
                <a:xfrm>
                  <a:off x="9391044" y="2718837"/>
                  <a:ext cx="305850" cy="802736"/>
                  <a:chOff x="4703116" y="2895542"/>
                  <a:chExt cx="305850" cy="783512"/>
                </a:xfrm>
              </p:grpSpPr>
              <p:cxnSp>
                <p:nvCxnSpPr>
                  <p:cNvPr id="191" name="Straight Connector 190">
                    <a:extLst>
                      <a:ext uri="{FF2B5EF4-FFF2-40B4-BE49-F238E27FC236}">
                        <a16:creationId xmlns:a16="http://schemas.microsoft.com/office/drawing/2014/main" id="{03A7A15B-542A-09F6-A99C-B086C5A7703B}"/>
                      </a:ext>
                    </a:extLst>
                  </p:cNvPr>
                  <p:cNvCxnSpPr>
                    <a:cxnSpLocks/>
                  </p:cNvCxnSpPr>
                  <p:nvPr/>
                </p:nvCxnSpPr>
                <p:spPr>
                  <a:xfrm>
                    <a:off x="4703116" y="3181386"/>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a16="http://schemas.microsoft.com/office/drawing/2014/main" id="{8E617F53-D9C9-FB77-4A40-ECF756D557C3}"/>
                      </a:ext>
                    </a:extLst>
                  </p:cNvPr>
                  <p:cNvCxnSpPr>
                    <a:cxnSpLocks/>
                  </p:cNvCxnSpPr>
                  <p:nvPr/>
                </p:nvCxnSpPr>
                <p:spPr>
                  <a:xfrm>
                    <a:off x="4703116" y="3309463"/>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a16="http://schemas.microsoft.com/office/drawing/2014/main" id="{71DF0E93-E400-E42C-8F84-18E1056E2304}"/>
                      </a:ext>
                    </a:extLst>
                  </p:cNvPr>
                  <p:cNvCxnSpPr>
                    <a:cxnSpLocks/>
                  </p:cNvCxnSpPr>
                  <p:nvPr/>
                </p:nvCxnSpPr>
                <p:spPr>
                  <a:xfrm>
                    <a:off x="4855496" y="2895542"/>
                    <a:ext cx="0" cy="28034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194" name="Straight Connector 193">
                    <a:extLst>
                      <a:ext uri="{FF2B5EF4-FFF2-40B4-BE49-F238E27FC236}">
                        <a16:creationId xmlns:a16="http://schemas.microsoft.com/office/drawing/2014/main" id="{9EFA0D27-CA2B-467C-F2F1-9676E620DB35}"/>
                      </a:ext>
                    </a:extLst>
                  </p:cNvPr>
                  <p:cNvCxnSpPr>
                    <a:cxnSpLocks/>
                  </p:cNvCxnSpPr>
                  <p:nvPr/>
                </p:nvCxnSpPr>
                <p:spPr>
                  <a:xfrm>
                    <a:off x="4855496" y="3309463"/>
                    <a:ext cx="0" cy="369591"/>
                  </a:xfrm>
                  <a:prstGeom prst="line">
                    <a:avLst/>
                  </a:prstGeom>
                  <a:ln w="19050">
                    <a:tailEnd type="none"/>
                  </a:ln>
                </p:spPr>
                <p:style>
                  <a:lnRef idx="1">
                    <a:schemeClr val="dk1"/>
                  </a:lnRef>
                  <a:fillRef idx="0">
                    <a:schemeClr val="dk1"/>
                  </a:fillRef>
                  <a:effectRef idx="0">
                    <a:schemeClr val="dk1"/>
                  </a:effectRef>
                  <a:fontRef idx="minor">
                    <a:schemeClr val="tx1"/>
                  </a:fontRef>
                </p:style>
              </p:cxnSp>
            </p:grpSp>
            <p:cxnSp>
              <p:nvCxnSpPr>
                <p:cNvPr id="189" name="Straight Connector 188">
                  <a:extLst>
                    <a:ext uri="{FF2B5EF4-FFF2-40B4-BE49-F238E27FC236}">
                      <a16:creationId xmlns:a16="http://schemas.microsoft.com/office/drawing/2014/main" id="{641676CA-E459-8CD9-124D-D9AFF21C1C6F}"/>
                    </a:ext>
                  </a:extLst>
                </p:cNvPr>
                <p:cNvCxnSpPr>
                  <a:cxnSpLocks/>
                </p:cNvCxnSpPr>
                <p:nvPr/>
              </p:nvCxnSpPr>
              <p:spPr>
                <a:xfrm>
                  <a:off x="9067289" y="3516414"/>
                  <a:ext cx="48463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90" name="Straight Connector 189">
                  <a:extLst>
                    <a:ext uri="{FF2B5EF4-FFF2-40B4-BE49-F238E27FC236}">
                      <a16:creationId xmlns:a16="http://schemas.microsoft.com/office/drawing/2014/main" id="{32D7D6FC-ED2C-1E13-53C6-86FEEAB98672}"/>
                    </a:ext>
                  </a:extLst>
                </p:cNvPr>
                <p:cNvCxnSpPr>
                  <a:cxnSpLocks/>
                </p:cNvCxnSpPr>
                <p:nvPr/>
              </p:nvCxnSpPr>
              <p:spPr>
                <a:xfrm>
                  <a:off x="9057618" y="2718837"/>
                  <a:ext cx="493776"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84" name="Straight Connector 183">
                <a:extLst>
                  <a:ext uri="{FF2B5EF4-FFF2-40B4-BE49-F238E27FC236}">
                    <a16:creationId xmlns:a16="http://schemas.microsoft.com/office/drawing/2014/main" id="{BC3DA6AE-8938-39EB-2749-63344650EC66}"/>
                  </a:ext>
                </a:extLst>
              </p:cNvPr>
              <p:cNvCxnSpPr/>
              <p:nvPr/>
            </p:nvCxnSpPr>
            <p:spPr>
              <a:xfrm rot="5400000">
                <a:off x="7891928" y="4696678"/>
                <a:ext cx="11887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5" name="Straight Connector 184">
                <a:extLst>
                  <a:ext uri="{FF2B5EF4-FFF2-40B4-BE49-F238E27FC236}">
                    <a16:creationId xmlns:a16="http://schemas.microsoft.com/office/drawing/2014/main" id="{8957A978-DE10-5124-9609-E6CD24A2E03A}"/>
                  </a:ext>
                </a:extLst>
              </p:cNvPr>
              <p:cNvCxnSpPr/>
              <p:nvPr/>
            </p:nvCxnSpPr>
            <p:spPr>
              <a:xfrm rot="5400000">
                <a:off x="7896500" y="5606194"/>
                <a:ext cx="109728" cy="0"/>
              </a:xfrm>
              <a:prstGeom prst="line">
                <a:avLst/>
              </a:prstGeom>
              <a:ln w="19050"/>
            </p:spPr>
            <p:style>
              <a:lnRef idx="1">
                <a:schemeClr val="dk1"/>
              </a:lnRef>
              <a:fillRef idx="0">
                <a:schemeClr val="dk1"/>
              </a:fillRef>
              <a:effectRef idx="0">
                <a:schemeClr val="dk1"/>
              </a:effectRef>
              <a:fontRef idx="minor">
                <a:schemeClr val="tx1"/>
              </a:fontRef>
            </p:style>
          </p:cxnSp>
          <p:sp>
            <p:nvSpPr>
              <p:cNvPr id="186" name="Oval 185">
                <a:extLst>
                  <a:ext uri="{FF2B5EF4-FFF2-40B4-BE49-F238E27FC236}">
                    <a16:creationId xmlns:a16="http://schemas.microsoft.com/office/drawing/2014/main" id="{71E19976-F7DA-72F6-B6D3-19A685FC2F94}"/>
                  </a:ext>
                </a:extLst>
              </p:cNvPr>
              <p:cNvSpPr/>
              <p:nvPr/>
            </p:nvSpPr>
            <p:spPr>
              <a:xfrm>
                <a:off x="7393854" y="5139810"/>
                <a:ext cx="74172" cy="7938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ECD336D0-ABC2-0671-432A-5B4F6CFA8DF5}"/>
                </a:ext>
              </a:extLst>
            </p:cNvPr>
            <p:cNvGrpSpPr/>
            <p:nvPr/>
          </p:nvGrpSpPr>
          <p:grpSpPr>
            <a:xfrm>
              <a:off x="10035782" y="4637242"/>
              <a:ext cx="1132842" cy="1023816"/>
              <a:chOff x="7225198" y="4637242"/>
              <a:chExt cx="1132842" cy="1023816"/>
            </a:xfrm>
          </p:grpSpPr>
          <p:grpSp>
            <p:nvGrpSpPr>
              <p:cNvPr id="163" name="Group 162">
                <a:extLst>
                  <a:ext uri="{FF2B5EF4-FFF2-40B4-BE49-F238E27FC236}">
                    <a16:creationId xmlns:a16="http://schemas.microsoft.com/office/drawing/2014/main" id="{94533313-349E-85A5-6E65-C9D67C05FA01}"/>
                  </a:ext>
                </a:extLst>
              </p:cNvPr>
              <p:cNvGrpSpPr/>
              <p:nvPr/>
            </p:nvGrpSpPr>
            <p:grpSpPr>
              <a:xfrm>
                <a:off x="7225198" y="4766147"/>
                <a:ext cx="1132842" cy="807866"/>
                <a:chOff x="8564052" y="2718787"/>
                <a:chExt cx="1132842" cy="807866"/>
              </a:xfrm>
            </p:grpSpPr>
            <p:grpSp>
              <p:nvGrpSpPr>
                <p:cNvPr id="167" name="Group 166">
                  <a:extLst>
                    <a:ext uri="{FF2B5EF4-FFF2-40B4-BE49-F238E27FC236}">
                      <a16:creationId xmlns:a16="http://schemas.microsoft.com/office/drawing/2014/main" id="{5577F67B-0DE3-0F27-2C4E-C09025D3C8F6}"/>
                    </a:ext>
                  </a:extLst>
                </p:cNvPr>
                <p:cNvGrpSpPr/>
                <p:nvPr/>
              </p:nvGrpSpPr>
              <p:grpSpPr>
                <a:xfrm rot="16200000">
                  <a:off x="8415769" y="2867070"/>
                  <a:ext cx="807866" cy="511299"/>
                  <a:chOff x="8082831" y="2093922"/>
                  <a:chExt cx="807866" cy="511299"/>
                </a:xfrm>
              </p:grpSpPr>
              <p:grpSp>
                <p:nvGrpSpPr>
                  <p:cNvPr id="175" name="Group 174">
                    <a:extLst>
                      <a:ext uri="{FF2B5EF4-FFF2-40B4-BE49-F238E27FC236}">
                        <a16:creationId xmlns:a16="http://schemas.microsoft.com/office/drawing/2014/main" id="{ABD3B4A8-F177-978D-0ECB-9A357D5D8399}"/>
                      </a:ext>
                    </a:extLst>
                  </p:cNvPr>
                  <p:cNvGrpSpPr/>
                  <p:nvPr/>
                </p:nvGrpSpPr>
                <p:grpSpPr>
                  <a:xfrm>
                    <a:off x="8082831" y="2355435"/>
                    <a:ext cx="807866" cy="249786"/>
                    <a:chOff x="6533931" y="1126993"/>
                    <a:chExt cx="1143730" cy="308107"/>
                  </a:xfrm>
                </p:grpSpPr>
                <p:cxnSp>
                  <p:nvCxnSpPr>
                    <p:cNvPr id="177" name="Straight Connector 176">
                      <a:extLst>
                        <a:ext uri="{FF2B5EF4-FFF2-40B4-BE49-F238E27FC236}">
                          <a16:creationId xmlns:a16="http://schemas.microsoft.com/office/drawing/2014/main" id="{53DD697E-70C0-5427-E42B-E4AF8B277521}"/>
                        </a:ext>
                      </a:extLst>
                    </p:cNvPr>
                    <p:cNvCxnSpPr/>
                    <p:nvPr/>
                  </p:nvCxnSpPr>
                  <p:spPr>
                    <a:xfrm>
                      <a:off x="6898127"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78" name="Straight Connector 177">
                      <a:extLst>
                        <a:ext uri="{FF2B5EF4-FFF2-40B4-BE49-F238E27FC236}">
                          <a16:creationId xmlns:a16="http://schemas.microsoft.com/office/drawing/2014/main" id="{9F8FED94-3A11-961B-C3B9-F2E2650BF932}"/>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179" name="Straight Connector 178">
                      <a:extLst>
                        <a:ext uri="{FF2B5EF4-FFF2-40B4-BE49-F238E27FC236}">
                          <a16:creationId xmlns:a16="http://schemas.microsoft.com/office/drawing/2014/main" id="{70B2BE5B-44B3-E27D-F26E-F7E5E8505C56}"/>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180" name="Straight Connector 179">
                      <a:extLst>
                        <a:ext uri="{FF2B5EF4-FFF2-40B4-BE49-F238E27FC236}">
                          <a16:creationId xmlns:a16="http://schemas.microsoft.com/office/drawing/2014/main" id="{168A1ED9-A28F-064E-8A21-AE8D8E7CF414}"/>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181" name="Straight Connector 180">
                      <a:extLst>
                        <a:ext uri="{FF2B5EF4-FFF2-40B4-BE49-F238E27FC236}">
                          <a16:creationId xmlns:a16="http://schemas.microsoft.com/office/drawing/2014/main" id="{597202F4-F719-C37F-7E99-75240BD2B61F}"/>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2" name="Straight Connector 181">
                      <a:extLst>
                        <a:ext uri="{FF2B5EF4-FFF2-40B4-BE49-F238E27FC236}">
                          <a16:creationId xmlns:a16="http://schemas.microsoft.com/office/drawing/2014/main" id="{A45ACB77-A3BE-3D9F-7ABD-0C43B39DC2FB}"/>
                        </a:ext>
                      </a:extLst>
                    </p:cNvPr>
                    <p:cNvCxnSpPr/>
                    <p:nvPr/>
                  </p:nvCxnSpPr>
                  <p:spPr>
                    <a:xfrm>
                      <a:off x="7289294" y="1424894"/>
                      <a:ext cx="388367"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76" name="Straight Connector 175">
                    <a:extLst>
                      <a:ext uri="{FF2B5EF4-FFF2-40B4-BE49-F238E27FC236}">
                        <a16:creationId xmlns:a16="http://schemas.microsoft.com/office/drawing/2014/main" id="{DC5E5B86-546B-0C0F-01C9-0193CC26E8A0}"/>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68" name="Group 167">
                  <a:extLst>
                    <a:ext uri="{FF2B5EF4-FFF2-40B4-BE49-F238E27FC236}">
                      <a16:creationId xmlns:a16="http://schemas.microsoft.com/office/drawing/2014/main" id="{174CAC10-05F4-181D-FAD5-1FF10005BD3D}"/>
                    </a:ext>
                  </a:extLst>
                </p:cNvPr>
                <p:cNvGrpSpPr/>
                <p:nvPr/>
              </p:nvGrpSpPr>
              <p:grpSpPr>
                <a:xfrm>
                  <a:off x="9391044" y="2718837"/>
                  <a:ext cx="305850" cy="802736"/>
                  <a:chOff x="4703116" y="2895542"/>
                  <a:chExt cx="305850" cy="783512"/>
                </a:xfrm>
              </p:grpSpPr>
              <p:cxnSp>
                <p:nvCxnSpPr>
                  <p:cNvPr id="171" name="Straight Connector 170">
                    <a:extLst>
                      <a:ext uri="{FF2B5EF4-FFF2-40B4-BE49-F238E27FC236}">
                        <a16:creationId xmlns:a16="http://schemas.microsoft.com/office/drawing/2014/main" id="{F2146F6E-19C1-23BF-2CE7-00D88A8B388A}"/>
                      </a:ext>
                    </a:extLst>
                  </p:cNvPr>
                  <p:cNvCxnSpPr>
                    <a:cxnSpLocks/>
                  </p:cNvCxnSpPr>
                  <p:nvPr/>
                </p:nvCxnSpPr>
                <p:spPr>
                  <a:xfrm>
                    <a:off x="4703116" y="3181386"/>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72" name="Straight Connector 171">
                    <a:extLst>
                      <a:ext uri="{FF2B5EF4-FFF2-40B4-BE49-F238E27FC236}">
                        <a16:creationId xmlns:a16="http://schemas.microsoft.com/office/drawing/2014/main" id="{C7453FA2-CAFE-86C8-5006-F2B9F5629D66}"/>
                      </a:ext>
                    </a:extLst>
                  </p:cNvPr>
                  <p:cNvCxnSpPr>
                    <a:cxnSpLocks/>
                  </p:cNvCxnSpPr>
                  <p:nvPr/>
                </p:nvCxnSpPr>
                <p:spPr>
                  <a:xfrm>
                    <a:off x="4703116" y="3309463"/>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73" name="Straight Connector 172">
                    <a:extLst>
                      <a:ext uri="{FF2B5EF4-FFF2-40B4-BE49-F238E27FC236}">
                        <a16:creationId xmlns:a16="http://schemas.microsoft.com/office/drawing/2014/main" id="{28B5D5B8-F2E0-875B-90D9-6BC32D1110EC}"/>
                      </a:ext>
                    </a:extLst>
                  </p:cNvPr>
                  <p:cNvCxnSpPr>
                    <a:cxnSpLocks/>
                  </p:cNvCxnSpPr>
                  <p:nvPr/>
                </p:nvCxnSpPr>
                <p:spPr>
                  <a:xfrm>
                    <a:off x="4855496" y="2895542"/>
                    <a:ext cx="0" cy="28034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174" name="Straight Connector 173">
                    <a:extLst>
                      <a:ext uri="{FF2B5EF4-FFF2-40B4-BE49-F238E27FC236}">
                        <a16:creationId xmlns:a16="http://schemas.microsoft.com/office/drawing/2014/main" id="{8DF9606F-BC7E-50B0-8B25-559230302CCA}"/>
                      </a:ext>
                    </a:extLst>
                  </p:cNvPr>
                  <p:cNvCxnSpPr>
                    <a:cxnSpLocks/>
                  </p:cNvCxnSpPr>
                  <p:nvPr/>
                </p:nvCxnSpPr>
                <p:spPr>
                  <a:xfrm>
                    <a:off x="4855496" y="3309463"/>
                    <a:ext cx="0" cy="369591"/>
                  </a:xfrm>
                  <a:prstGeom prst="line">
                    <a:avLst/>
                  </a:prstGeom>
                  <a:ln w="19050">
                    <a:tailEnd type="none"/>
                  </a:ln>
                </p:spPr>
                <p:style>
                  <a:lnRef idx="1">
                    <a:schemeClr val="dk1"/>
                  </a:lnRef>
                  <a:fillRef idx="0">
                    <a:schemeClr val="dk1"/>
                  </a:fillRef>
                  <a:effectRef idx="0">
                    <a:schemeClr val="dk1"/>
                  </a:effectRef>
                  <a:fontRef idx="minor">
                    <a:schemeClr val="tx1"/>
                  </a:fontRef>
                </p:style>
              </p:cxnSp>
            </p:grpSp>
            <p:cxnSp>
              <p:nvCxnSpPr>
                <p:cNvPr id="169" name="Straight Connector 168">
                  <a:extLst>
                    <a:ext uri="{FF2B5EF4-FFF2-40B4-BE49-F238E27FC236}">
                      <a16:creationId xmlns:a16="http://schemas.microsoft.com/office/drawing/2014/main" id="{25EBE1D1-3176-3FD4-50E7-A60CE3226D6D}"/>
                    </a:ext>
                  </a:extLst>
                </p:cNvPr>
                <p:cNvCxnSpPr>
                  <a:cxnSpLocks/>
                </p:cNvCxnSpPr>
                <p:nvPr/>
              </p:nvCxnSpPr>
              <p:spPr>
                <a:xfrm>
                  <a:off x="9067289" y="3516414"/>
                  <a:ext cx="48463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70" name="Straight Connector 169">
                  <a:extLst>
                    <a:ext uri="{FF2B5EF4-FFF2-40B4-BE49-F238E27FC236}">
                      <a16:creationId xmlns:a16="http://schemas.microsoft.com/office/drawing/2014/main" id="{5C0BBCC4-01F7-6448-C09C-6FF62475021A}"/>
                    </a:ext>
                  </a:extLst>
                </p:cNvPr>
                <p:cNvCxnSpPr>
                  <a:cxnSpLocks/>
                </p:cNvCxnSpPr>
                <p:nvPr/>
              </p:nvCxnSpPr>
              <p:spPr>
                <a:xfrm>
                  <a:off x="9057618" y="2718837"/>
                  <a:ext cx="493776"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64" name="Straight Connector 163">
                <a:extLst>
                  <a:ext uri="{FF2B5EF4-FFF2-40B4-BE49-F238E27FC236}">
                    <a16:creationId xmlns:a16="http://schemas.microsoft.com/office/drawing/2014/main" id="{5387351A-B3A0-0DDB-EFAF-81BF83DF557E}"/>
                  </a:ext>
                </a:extLst>
              </p:cNvPr>
              <p:cNvCxnSpPr/>
              <p:nvPr/>
            </p:nvCxnSpPr>
            <p:spPr>
              <a:xfrm rot="5400000">
                <a:off x="7891928" y="4696678"/>
                <a:ext cx="11887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5" name="Straight Connector 164">
                <a:extLst>
                  <a:ext uri="{FF2B5EF4-FFF2-40B4-BE49-F238E27FC236}">
                    <a16:creationId xmlns:a16="http://schemas.microsoft.com/office/drawing/2014/main" id="{BEAE7849-1AC7-DF94-4AF3-956501DC1D24}"/>
                  </a:ext>
                </a:extLst>
              </p:cNvPr>
              <p:cNvCxnSpPr/>
              <p:nvPr/>
            </p:nvCxnSpPr>
            <p:spPr>
              <a:xfrm rot="5400000">
                <a:off x="7896500" y="5606194"/>
                <a:ext cx="109728" cy="0"/>
              </a:xfrm>
              <a:prstGeom prst="line">
                <a:avLst/>
              </a:prstGeom>
              <a:ln w="19050"/>
            </p:spPr>
            <p:style>
              <a:lnRef idx="1">
                <a:schemeClr val="dk1"/>
              </a:lnRef>
              <a:fillRef idx="0">
                <a:schemeClr val="dk1"/>
              </a:fillRef>
              <a:effectRef idx="0">
                <a:schemeClr val="dk1"/>
              </a:effectRef>
              <a:fontRef idx="minor">
                <a:schemeClr val="tx1"/>
              </a:fontRef>
            </p:style>
          </p:cxnSp>
          <p:sp>
            <p:nvSpPr>
              <p:cNvPr id="166" name="Oval 165">
                <a:extLst>
                  <a:ext uri="{FF2B5EF4-FFF2-40B4-BE49-F238E27FC236}">
                    <a16:creationId xmlns:a16="http://schemas.microsoft.com/office/drawing/2014/main" id="{EACF4571-705A-3358-DF47-B3E85994B7C9}"/>
                  </a:ext>
                </a:extLst>
              </p:cNvPr>
              <p:cNvSpPr/>
              <p:nvPr/>
            </p:nvSpPr>
            <p:spPr>
              <a:xfrm>
                <a:off x="7393854" y="5139810"/>
                <a:ext cx="74172" cy="7938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51" name="Group 150">
              <a:extLst>
                <a:ext uri="{FF2B5EF4-FFF2-40B4-BE49-F238E27FC236}">
                  <a16:creationId xmlns:a16="http://schemas.microsoft.com/office/drawing/2014/main" id="{E63BC102-6A57-FBD4-92C7-9C7034EEEEA4}"/>
                </a:ext>
              </a:extLst>
            </p:cNvPr>
            <p:cNvGrpSpPr/>
            <p:nvPr/>
          </p:nvGrpSpPr>
          <p:grpSpPr>
            <a:xfrm>
              <a:off x="9951595" y="4141282"/>
              <a:ext cx="800319" cy="511302"/>
              <a:chOff x="8082829" y="2093922"/>
              <a:chExt cx="800319" cy="511302"/>
            </a:xfrm>
          </p:grpSpPr>
          <p:grpSp>
            <p:nvGrpSpPr>
              <p:cNvPr id="154" name="Group 153">
                <a:extLst>
                  <a:ext uri="{FF2B5EF4-FFF2-40B4-BE49-F238E27FC236}">
                    <a16:creationId xmlns:a16="http://schemas.microsoft.com/office/drawing/2014/main" id="{9A6F7706-CD3A-267F-6DEC-649FDFB1DE1A}"/>
                  </a:ext>
                </a:extLst>
              </p:cNvPr>
              <p:cNvGrpSpPr/>
              <p:nvPr/>
            </p:nvGrpSpPr>
            <p:grpSpPr>
              <a:xfrm>
                <a:off x="8082829" y="2269501"/>
                <a:ext cx="800319" cy="335723"/>
                <a:chOff x="6533931" y="1020992"/>
                <a:chExt cx="1133046" cy="414108"/>
              </a:xfrm>
            </p:grpSpPr>
            <p:cxnSp>
              <p:nvCxnSpPr>
                <p:cNvPr id="156" name="Straight Connector 155">
                  <a:extLst>
                    <a:ext uri="{FF2B5EF4-FFF2-40B4-BE49-F238E27FC236}">
                      <a16:creationId xmlns:a16="http://schemas.microsoft.com/office/drawing/2014/main" id="{8386A79D-B847-4788-17C2-4759C11024DA}"/>
                    </a:ext>
                  </a:extLst>
                </p:cNvPr>
                <p:cNvCxnSpPr/>
                <p:nvPr/>
              </p:nvCxnSpPr>
              <p:spPr>
                <a:xfrm>
                  <a:off x="6902622"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7" name="Straight Connector 156">
                  <a:extLst>
                    <a:ext uri="{FF2B5EF4-FFF2-40B4-BE49-F238E27FC236}">
                      <a16:creationId xmlns:a16="http://schemas.microsoft.com/office/drawing/2014/main" id="{AA3A4BB5-A084-92A7-F092-E3E307445A6C}"/>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158" name="Straight Connector 157">
                  <a:extLst>
                    <a:ext uri="{FF2B5EF4-FFF2-40B4-BE49-F238E27FC236}">
                      <a16:creationId xmlns:a16="http://schemas.microsoft.com/office/drawing/2014/main" id="{7607FF52-9B55-B0BF-39E6-0C51FA9D2028}"/>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159" name="Straight Connector 158">
                  <a:extLst>
                    <a:ext uri="{FF2B5EF4-FFF2-40B4-BE49-F238E27FC236}">
                      <a16:creationId xmlns:a16="http://schemas.microsoft.com/office/drawing/2014/main" id="{4FF633D5-97AC-FCD8-B72D-1D71DE88B333}"/>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sp>
              <p:nvSpPr>
                <p:cNvPr id="160" name="Oval 159">
                  <a:extLst>
                    <a:ext uri="{FF2B5EF4-FFF2-40B4-BE49-F238E27FC236}">
                      <a16:creationId xmlns:a16="http://schemas.microsoft.com/office/drawing/2014/main" id="{549E2A04-D3C7-DBB7-1443-4725A03C2C19}"/>
                    </a:ext>
                  </a:extLst>
                </p:cNvPr>
                <p:cNvSpPr/>
                <p:nvPr/>
              </p:nvSpPr>
              <p:spPr>
                <a:xfrm>
                  <a:off x="7040964" y="1020992"/>
                  <a:ext cx="105008" cy="97914"/>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61" name="Straight Connector 160">
                  <a:extLst>
                    <a:ext uri="{FF2B5EF4-FFF2-40B4-BE49-F238E27FC236}">
                      <a16:creationId xmlns:a16="http://schemas.microsoft.com/office/drawing/2014/main" id="{FE327F82-9857-A310-4C0E-7AF940A9EC62}"/>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2" name="Straight Connector 161">
                  <a:extLst>
                    <a:ext uri="{FF2B5EF4-FFF2-40B4-BE49-F238E27FC236}">
                      <a16:creationId xmlns:a16="http://schemas.microsoft.com/office/drawing/2014/main" id="{B96626CB-1218-2136-F79A-56547BF7897F}"/>
                    </a:ext>
                  </a:extLst>
                </p:cNvPr>
                <p:cNvCxnSpPr/>
                <p:nvPr/>
              </p:nvCxnSpPr>
              <p:spPr>
                <a:xfrm>
                  <a:off x="7289295" y="1424895"/>
                  <a:ext cx="377682"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55" name="Straight Connector 154">
                <a:extLst>
                  <a:ext uri="{FF2B5EF4-FFF2-40B4-BE49-F238E27FC236}">
                    <a16:creationId xmlns:a16="http://schemas.microsoft.com/office/drawing/2014/main" id="{340FA467-A89F-5C85-CDE6-055EF229E4C9}"/>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52" name="Straight Connector 151">
              <a:extLst>
                <a:ext uri="{FF2B5EF4-FFF2-40B4-BE49-F238E27FC236}">
                  <a16:creationId xmlns:a16="http://schemas.microsoft.com/office/drawing/2014/main" id="{BBB89C28-BF74-E820-1DC2-4E0F24C4AEFB}"/>
                </a:ext>
              </a:extLst>
            </p:cNvPr>
            <p:cNvCxnSpPr/>
            <p:nvPr/>
          </p:nvCxnSpPr>
          <p:spPr>
            <a:xfrm>
              <a:off x="7544294" y="4644311"/>
              <a:ext cx="11528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EE33A06E-3AB6-6921-24E6-79739FA30521}"/>
                </a:ext>
              </a:extLst>
            </p:cNvPr>
            <p:cNvCxnSpPr/>
            <p:nvPr/>
          </p:nvCxnSpPr>
          <p:spPr>
            <a:xfrm>
              <a:off x="9255338" y="4644311"/>
              <a:ext cx="822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3" name="TextBox 242">
            <a:extLst>
              <a:ext uri="{FF2B5EF4-FFF2-40B4-BE49-F238E27FC236}">
                <a16:creationId xmlns:a16="http://schemas.microsoft.com/office/drawing/2014/main" id="{13AF0266-EFF4-24D2-6CF7-D203F0A76E92}"/>
              </a:ext>
            </a:extLst>
          </p:cNvPr>
          <p:cNvSpPr txBox="1"/>
          <p:nvPr/>
        </p:nvSpPr>
        <p:spPr>
          <a:xfrm>
            <a:off x="10179435" y="5197153"/>
            <a:ext cx="2063065" cy="646331"/>
          </a:xfrm>
          <a:prstGeom prst="rect">
            <a:avLst/>
          </a:prstGeom>
          <a:noFill/>
        </p:spPr>
        <p:txBody>
          <a:bodyPr wrap="square" rtlCol="0">
            <a:spAutoFit/>
          </a:bodyPr>
          <a:lstStyle/>
          <a:p>
            <a:pPr algn="ctr"/>
            <a:r>
              <a:rPr lang="en-US" dirty="0"/>
              <a:t>Dendrites using Transistors</a:t>
            </a:r>
          </a:p>
        </p:txBody>
      </p:sp>
      <p:sp>
        <p:nvSpPr>
          <p:cNvPr id="244" name="TextBox 243">
            <a:extLst>
              <a:ext uri="{FF2B5EF4-FFF2-40B4-BE49-F238E27FC236}">
                <a16:creationId xmlns:a16="http://schemas.microsoft.com/office/drawing/2014/main" id="{4C0C7CFE-DADE-C92D-7078-30610526E202}"/>
              </a:ext>
            </a:extLst>
          </p:cNvPr>
          <p:cNvSpPr txBox="1"/>
          <p:nvPr/>
        </p:nvSpPr>
        <p:spPr>
          <a:xfrm>
            <a:off x="10137753" y="3805271"/>
            <a:ext cx="2063065" cy="646331"/>
          </a:xfrm>
          <a:prstGeom prst="rect">
            <a:avLst/>
          </a:prstGeom>
          <a:noFill/>
        </p:spPr>
        <p:txBody>
          <a:bodyPr wrap="square" rtlCol="0">
            <a:spAutoFit/>
          </a:bodyPr>
          <a:lstStyle/>
          <a:p>
            <a:pPr algn="ctr"/>
            <a:r>
              <a:rPr lang="en-US" dirty="0"/>
              <a:t>Resistor Capacitor Circuit</a:t>
            </a:r>
          </a:p>
        </p:txBody>
      </p:sp>
      <p:cxnSp>
        <p:nvCxnSpPr>
          <p:cNvPr id="248" name="Straight Arrow Connector 247">
            <a:extLst>
              <a:ext uri="{FF2B5EF4-FFF2-40B4-BE49-F238E27FC236}">
                <a16:creationId xmlns:a16="http://schemas.microsoft.com/office/drawing/2014/main" id="{4DBBE8F7-BF39-C182-4462-C05E446846DB}"/>
              </a:ext>
            </a:extLst>
          </p:cNvPr>
          <p:cNvCxnSpPr>
            <a:cxnSpLocks/>
          </p:cNvCxnSpPr>
          <p:nvPr/>
        </p:nvCxnSpPr>
        <p:spPr>
          <a:xfrm flipH="1" flipV="1">
            <a:off x="10108591" y="1680519"/>
            <a:ext cx="520322" cy="523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EF93770A-FDE3-2A8E-E86E-7D40E377D91C}"/>
              </a:ext>
            </a:extLst>
          </p:cNvPr>
          <p:cNvCxnSpPr>
            <a:cxnSpLocks/>
          </p:cNvCxnSpPr>
          <p:nvPr/>
        </p:nvCxnSpPr>
        <p:spPr>
          <a:xfrm flipH="1">
            <a:off x="9520429" y="2199503"/>
            <a:ext cx="1131738" cy="479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3" name="TextBox 252">
            <a:extLst>
              <a:ext uri="{FF2B5EF4-FFF2-40B4-BE49-F238E27FC236}">
                <a16:creationId xmlns:a16="http://schemas.microsoft.com/office/drawing/2014/main" id="{9E6BC58E-94E7-A610-1A05-216B9F52B861}"/>
              </a:ext>
            </a:extLst>
          </p:cNvPr>
          <p:cNvSpPr txBox="1"/>
          <p:nvPr/>
        </p:nvSpPr>
        <p:spPr>
          <a:xfrm>
            <a:off x="10608257" y="2018747"/>
            <a:ext cx="1403144" cy="369332"/>
          </a:xfrm>
          <a:prstGeom prst="rect">
            <a:avLst/>
          </a:prstGeom>
          <a:noFill/>
        </p:spPr>
        <p:txBody>
          <a:bodyPr wrap="square" rtlCol="0">
            <a:spAutoFit/>
          </a:bodyPr>
          <a:lstStyle/>
          <a:p>
            <a:pPr algn="ctr">
              <a:spcBef>
                <a:spcPts val="1000"/>
              </a:spcBef>
              <a:spcAft>
                <a:spcPts val="600"/>
              </a:spcAft>
            </a:pPr>
            <a:r>
              <a:rPr lang="en-US" dirty="0"/>
              <a:t>Dendrites</a:t>
            </a:r>
          </a:p>
        </p:txBody>
      </p:sp>
    </p:spTree>
    <p:extLst>
      <p:ext uri="{BB962C8B-B14F-4D97-AF65-F5344CB8AC3E}">
        <p14:creationId xmlns:p14="http://schemas.microsoft.com/office/powerpoint/2010/main" val="362535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3FA8EE1-1E71-55BA-7753-D2801EBF5714}"/>
              </a:ext>
            </a:extLst>
          </p:cNvPr>
          <p:cNvSpPr>
            <a:spLocks noGrp="1"/>
          </p:cNvSpPr>
          <p:nvPr>
            <p:ph idx="1"/>
          </p:nvPr>
        </p:nvSpPr>
        <p:spPr>
          <a:xfrm>
            <a:off x="4211255" y="1846117"/>
            <a:ext cx="7601804" cy="4243516"/>
          </a:xfrm>
        </p:spPr>
        <p:txBody>
          <a:bodyPr/>
          <a:lstStyle/>
          <a:p>
            <a:r>
              <a:rPr lang="en-US" dirty="0"/>
              <a:t>Active Dendrites with Calcium and NMDA channels: </a:t>
            </a:r>
            <a:r>
              <a:rPr lang="en-US" dirty="0" err="1"/>
              <a:t>BrainScales</a:t>
            </a:r>
            <a:endParaRPr lang="en-US" dirty="0"/>
          </a:p>
          <a:p>
            <a:r>
              <a:rPr lang="en-US" dirty="0"/>
              <a:t>Floating-gate based active dendrites: Georgia Tech Neuron Chips</a:t>
            </a:r>
          </a:p>
          <a:p>
            <a:r>
              <a:rPr lang="en-US" dirty="0" err="1"/>
              <a:t>Dendrocentric</a:t>
            </a:r>
            <a:r>
              <a:rPr lang="en-US" dirty="0"/>
              <a:t> Learning with </a:t>
            </a:r>
            <a:r>
              <a:rPr lang="en-US" dirty="0" smtClean="0"/>
              <a:t>multi-gate </a:t>
            </a:r>
            <a:r>
              <a:rPr lang="en-US" dirty="0" err="1"/>
              <a:t>FeFETS</a:t>
            </a:r>
            <a:r>
              <a:rPr lang="en-US" dirty="0"/>
              <a:t> (</a:t>
            </a:r>
            <a:r>
              <a:rPr lang="en-US" dirty="0" err="1"/>
              <a:t>Boahen</a:t>
            </a:r>
            <a:r>
              <a:rPr lang="en-US" dirty="0"/>
              <a:t> 2020)</a:t>
            </a:r>
          </a:p>
          <a:p>
            <a:r>
              <a:rPr lang="en-US" dirty="0" err="1"/>
              <a:t>DenRAM</a:t>
            </a:r>
            <a:r>
              <a:rPr lang="en-US" dirty="0"/>
              <a:t>: Dendrites with Resistive RAM (</a:t>
            </a:r>
            <a:r>
              <a:rPr lang="en-US" dirty="0" err="1"/>
              <a:t>Payvand</a:t>
            </a:r>
            <a:r>
              <a:rPr lang="en-US" dirty="0"/>
              <a:t> 2024)</a:t>
            </a:r>
          </a:p>
        </p:txBody>
      </p:sp>
      <p:sp>
        <p:nvSpPr>
          <p:cNvPr id="3" name="Slide Number Placeholder 2">
            <a:extLst>
              <a:ext uri="{FF2B5EF4-FFF2-40B4-BE49-F238E27FC236}">
                <a16:creationId xmlns:a16="http://schemas.microsoft.com/office/drawing/2014/main" id="{B5A9F6CB-AFEF-C4E6-6247-A7AE18578EF7}"/>
              </a:ext>
            </a:extLst>
          </p:cNvPr>
          <p:cNvSpPr>
            <a:spLocks noGrp="1"/>
          </p:cNvSpPr>
          <p:nvPr>
            <p:ph type="sldNum" sz="quarter" idx="12"/>
          </p:nvPr>
        </p:nvSpPr>
        <p:spPr/>
        <p:txBody>
          <a:bodyPr/>
          <a:lstStyle/>
          <a:p>
            <a:fld id="{6FB6B91F-BB11-E946-B7F6-1372EDB8DEC1}" type="slidenum">
              <a:rPr lang="en-US" smtClean="0"/>
              <a:t>15</a:t>
            </a:fld>
            <a:endParaRPr lang="en-US" dirty="0"/>
          </a:p>
        </p:txBody>
      </p:sp>
      <p:sp>
        <p:nvSpPr>
          <p:cNvPr id="4" name="Title 3">
            <a:extLst>
              <a:ext uri="{FF2B5EF4-FFF2-40B4-BE49-F238E27FC236}">
                <a16:creationId xmlns:a16="http://schemas.microsoft.com/office/drawing/2014/main" id="{909A2207-701E-DA92-70A1-D7AE5F80E218}"/>
              </a:ext>
            </a:extLst>
          </p:cNvPr>
          <p:cNvSpPr>
            <a:spLocks noGrp="1"/>
          </p:cNvSpPr>
          <p:nvPr>
            <p:ph type="title"/>
          </p:nvPr>
        </p:nvSpPr>
        <p:spPr/>
        <p:txBody>
          <a:bodyPr/>
          <a:lstStyle/>
          <a:p>
            <a:r>
              <a:rPr lang="en-US" dirty="0"/>
              <a:t>NEUROMORPHIC ARCHITECTURES WITH DENDRITES</a:t>
            </a:r>
          </a:p>
        </p:txBody>
      </p:sp>
      <p:sp>
        <p:nvSpPr>
          <p:cNvPr id="5" name="Text Placeholder 4">
            <a:extLst>
              <a:ext uri="{FF2B5EF4-FFF2-40B4-BE49-F238E27FC236}">
                <a16:creationId xmlns:a16="http://schemas.microsoft.com/office/drawing/2014/main" id="{4794F205-0C9A-2090-BAB1-DE430D3DA7A7}"/>
              </a:ext>
            </a:extLst>
          </p:cNvPr>
          <p:cNvSpPr>
            <a:spLocks noGrp="1"/>
          </p:cNvSpPr>
          <p:nvPr>
            <p:ph type="body" sz="quarter" idx="13"/>
          </p:nvPr>
        </p:nvSpPr>
        <p:spPr/>
        <p:txBody>
          <a:bodyPr>
            <a:normAutofit/>
          </a:bodyPr>
          <a:lstStyle/>
          <a:p>
            <a:r>
              <a:rPr lang="en-US" sz="1800" dirty="0"/>
              <a:t>Dendrites have been modeled to different degrees in neuromorphic hardware. </a:t>
            </a:r>
          </a:p>
        </p:txBody>
      </p:sp>
      <p:pic>
        <p:nvPicPr>
          <p:cNvPr id="9" name="Content Placeholder 2">
            <a:extLst>
              <a:ext uri="{FF2B5EF4-FFF2-40B4-BE49-F238E27FC236}">
                <a16:creationId xmlns:a16="http://schemas.microsoft.com/office/drawing/2014/main" id="{F25CDADF-9911-27B1-D040-C0F35EEE05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209" t="22089"/>
          <a:stretch/>
        </p:blipFill>
        <p:spPr>
          <a:xfrm>
            <a:off x="499128" y="2153160"/>
            <a:ext cx="2463528" cy="2870009"/>
          </a:xfrm>
          <a:prstGeom prst="rect">
            <a:avLst/>
          </a:prstGeom>
        </p:spPr>
      </p:pic>
      <p:sp>
        <p:nvSpPr>
          <p:cNvPr id="10" name="TextBox 9">
            <a:extLst>
              <a:ext uri="{FF2B5EF4-FFF2-40B4-BE49-F238E27FC236}">
                <a16:creationId xmlns:a16="http://schemas.microsoft.com/office/drawing/2014/main" id="{68524AA2-EBD4-1D2E-CC61-98D1E4267560}"/>
              </a:ext>
            </a:extLst>
          </p:cNvPr>
          <p:cNvSpPr txBox="1"/>
          <p:nvPr/>
        </p:nvSpPr>
        <p:spPr>
          <a:xfrm>
            <a:off x="601256" y="5290113"/>
            <a:ext cx="2312258" cy="1169551"/>
          </a:xfrm>
          <a:prstGeom prst="rect">
            <a:avLst/>
          </a:prstGeom>
          <a:noFill/>
        </p:spPr>
        <p:txBody>
          <a:bodyPr wrap="square" rtlCol="0">
            <a:spAutoFit/>
          </a:bodyPr>
          <a:lstStyle/>
          <a:p>
            <a:pPr algn="ctr"/>
            <a:r>
              <a:rPr lang="en-US" dirty="0"/>
              <a:t>Hodgkin Huxley Neurons with Active Dendrites</a:t>
            </a:r>
          </a:p>
          <a:p>
            <a:pPr algn="ctr"/>
            <a:r>
              <a:rPr lang="en-US" sz="1600" dirty="0"/>
              <a:t>Ramakrishnan, 2013</a:t>
            </a:r>
          </a:p>
        </p:txBody>
      </p:sp>
      <p:pic>
        <p:nvPicPr>
          <p:cNvPr id="13" name="Picture 12">
            <a:extLst>
              <a:ext uri="{FF2B5EF4-FFF2-40B4-BE49-F238E27FC236}">
                <a16:creationId xmlns:a16="http://schemas.microsoft.com/office/drawing/2014/main" id="{081C698F-83D7-D100-8027-CFBC4C2BE343}"/>
              </a:ext>
            </a:extLst>
          </p:cNvPr>
          <p:cNvPicPr>
            <a:picLocks noChangeAspect="1"/>
          </p:cNvPicPr>
          <p:nvPr/>
        </p:nvPicPr>
        <p:blipFill>
          <a:blip r:embed="rId3"/>
          <a:stretch>
            <a:fillRect/>
          </a:stretch>
        </p:blipFill>
        <p:spPr>
          <a:xfrm>
            <a:off x="9152872" y="4553513"/>
            <a:ext cx="2540000" cy="1473200"/>
          </a:xfrm>
          <a:prstGeom prst="rect">
            <a:avLst/>
          </a:prstGeom>
        </p:spPr>
      </p:pic>
      <p:pic>
        <p:nvPicPr>
          <p:cNvPr id="14" name="Picture 13">
            <a:extLst>
              <a:ext uri="{FF2B5EF4-FFF2-40B4-BE49-F238E27FC236}">
                <a16:creationId xmlns:a16="http://schemas.microsoft.com/office/drawing/2014/main" id="{073FC6DC-C472-D0E4-54D7-7808532AE785}"/>
              </a:ext>
            </a:extLst>
          </p:cNvPr>
          <p:cNvPicPr>
            <a:picLocks noChangeAspect="1"/>
          </p:cNvPicPr>
          <p:nvPr/>
        </p:nvPicPr>
        <p:blipFill rotWithShape="1">
          <a:blip r:embed="rId4"/>
          <a:srcRect l="5801" t="4381"/>
          <a:stretch/>
        </p:blipFill>
        <p:spPr>
          <a:xfrm>
            <a:off x="4361089" y="4155246"/>
            <a:ext cx="1849589" cy="1913773"/>
          </a:xfrm>
          <a:prstGeom prst="rect">
            <a:avLst/>
          </a:prstGeom>
        </p:spPr>
      </p:pic>
      <p:sp>
        <p:nvSpPr>
          <p:cNvPr id="15" name="TextBox 14">
            <a:extLst>
              <a:ext uri="{FF2B5EF4-FFF2-40B4-BE49-F238E27FC236}">
                <a16:creationId xmlns:a16="http://schemas.microsoft.com/office/drawing/2014/main" id="{B06D6CB1-78A4-1B67-E02B-ECF54CE6789B}"/>
              </a:ext>
            </a:extLst>
          </p:cNvPr>
          <p:cNvSpPr txBox="1"/>
          <p:nvPr/>
        </p:nvSpPr>
        <p:spPr>
          <a:xfrm>
            <a:off x="3982452" y="6057320"/>
            <a:ext cx="2113548" cy="646331"/>
          </a:xfrm>
          <a:prstGeom prst="rect">
            <a:avLst/>
          </a:prstGeom>
          <a:noFill/>
        </p:spPr>
        <p:txBody>
          <a:bodyPr wrap="square" rtlCol="0">
            <a:spAutoFit/>
          </a:bodyPr>
          <a:lstStyle/>
          <a:p>
            <a:pPr algn="ctr"/>
            <a:r>
              <a:rPr lang="en-US" dirty="0" err="1"/>
              <a:t>NanoDendrite</a:t>
            </a:r>
            <a:r>
              <a:rPr lang="en-US" dirty="0"/>
              <a:t> Multi-gate FeFET</a:t>
            </a:r>
          </a:p>
        </p:txBody>
      </p:sp>
      <p:pic>
        <p:nvPicPr>
          <p:cNvPr id="16" name="Picture 15">
            <a:extLst>
              <a:ext uri="{FF2B5EF4-FFF2-40B4-BE49-F238E27FC236}">
                <a16:creationId xmlns:a16="http://schemas.microsoft.com/office/drawing/2014/main" id="{1BB26055-CB31-A690-8170-68353DC1BF61}"/>
              </a:ext>
            </a:extLst>
          </p:cNvPr>
          <p:cNvPicPr>
            <a:picLocks noChangeAspect="1"/>
          </p:cNvPicPr>
          <p:nvPr/>
        </p:nvPicPr>
        <p:blipFill rotWithShape="1">
          <a:blip r:embed="rId5"/>
          <a:srcRect t="42716"/>
          <a:stretch/>
        </p:blipFill>
        <p:spPr>
          <a:xfrm>
            <a:off x="6365527" y="4449096"/>
            <a:ext cx="2177013" cy="1365538"/>
          </a:xfrm>
          <a:prstGeom prst="rect">
            <a:avLst/>
          </a:prstGeom>
        </p:spPr>
      </p:pic>
      <p:sp>
        <p:nvSpPr>
          <p:cNvPr id="17" name="TextBox 16">
            <a:extLst>
              <a:ext uri="{FF2B5EF4-FFF2-40B4-BE49-F238E27FC236}">
                <a16:creationId xmlns:a16="http://schemas.microsoft.com/office/drawing/2014/main" id="{12A15840-178B-D2DC-61BC-CD1A15B5F09A}"/>
              </a:ext>
            </a:extLst>
          </p:cNvPr>
          <p:cNvSpPr txBox="1"/>
          <p:nvPr/>
        </p:nvSpPr>
        <p:spPr>
          <a:xfrm>
            <a:off x="6184033" y="6089633"/>
            <a:ext cx="2540000" cy="646331"/>
          </a:xfrm>
          <a:prstGeom prst="rect">
            <a:avLst/>
          </a:prstGeom>
          <a:noFill/>
        </p:spPr>
        <p:txBody>
          <a:bodyPr wrap="square" rtlCol="0">
            <a:spAutoFit/>
          </a:bodyPr>
          <a:lstStyle/>
          <a:p>
            <a:pPr algn="ctr"/>
            <a:r>
              <a:rPr lang="en-US" dirty="0"/>
              <a:t>Proposed Dendrite 3D Architecture</a:t>
            </a:r>
          </a:p>
        </p:txBody>
      </p:sp>
      <p:sp>
        <p:nvSpPr>
          <p:cNvPr id="18" name="TextBox 17">
            <a:extLst>
              <a:ext uri="{FF2B5EF4-FFF2-40B4-BE49-F238E27FC236}">
                <a16:creationId xmlns:a16="http://schemas.microsoft.com/office/drawing/2014/main" id="{1A2F59D0-5BD0-BC72-62C3-2DBE54A4CB8A}"/>
              </a:ext>
            </a:extLst>
          </p:cNvPr>
          <p:cNvSpPr txBox="1"/>
          <p:nvPr/>
        </p:nvSpPr>
        <p:spPr>
          <a:xfrm>
            <a:off x="8891356" y="6057319"/>
            <a:ext cx="2540000" cy="646331"/>
          </a:xfrm>
          <a:prstGeom prst="rect">
            <a:avLst/>
          </a:prstGeom>
          <a:noFill/>
        </p:spPr>
        <p:txBody>
          <a:bodyPr wrap="square" rtlCol="0">
            <a:spAutoFit/>
          </a:bodyPr>
          <a:lstStyle/>
          <a:p>
            <a:pPr algn="ctr"/>
            <a:r>
              <a:rPr lang="en-US" dirty="0" err="1"/>
              <a:t>DenRAM</a:t>
            </a:r>
            <a:r>
              <a:rPr lang="en-US" dirty="0"/>
              <a:t> with RRAM dendrites</a:t>
            </a:r>
          </a:p>
        </p:txBody>
      </p:sp>
    </p:spTree>
    <p:extLst>
      <p:ext uri="{BB962C8B-B14F-4D97-AF65-F5344CB8AC3E}">
        <p14:creationId xmlns:p14="http://schemas.microsoft.com/office/powerpoint/2010/main" val="23637640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ctr"/>
            <a:fld id="{F6B149FD-26F7-3645-B4E7-BA8B8CC5EEA8}" type="slidenum">
              <a:rPr lang="en-US" smtClean="0"/>
              <a:pPr algn="ctr"/>
              <a:t>16</a:t>
            </a:fld>
            <a:endParaRPr lang="en-US"/>
          </a:p>
        </p:txBody>
      </p:sp>
      <p:sp>
        <p:nvSpPr>
          <p:cNvPr id="2" name="Title 1"/>
          <p:cNvSpPr>
            <a:spLocks noGrp="1"/>
          </p:cNvSpPr>
          <p:nvPr>
            <p:ph type="title"/>
          </p:nvPr>
        </p:nvSpPr>
        <p:spPr/>
        <p:txBody>
          <a:bodyPr/>
          <a:lstStyle/>
          <a:p>
            <a:r>
              <a:rPr lang="en-US" dirty="0"/>
              <a:t>ACTIVE DENDRITES</a:t>
            </a:r>
          </a:p>
        </p:txBody>
      </p:sp>
      <p:sp>
        <p:nvSpPr>
          <p:cNvPr id="5" name="Text Placeholder 4">
            <a:extLst>
              <a:ext uri="{FF2B5EF4-FFF2-40B4-BE49-F238E27FC236}">
                <a16:creationId xmlns:a16="http://schemas.microsoft.com/office/drawing/2014/main" id="{F67DC4C0-2C73-FAAD-2ECB-83CBFF42B39A}"/>
              </a:ext>
            </a:extLst>
          </p:cNvPr>
          <p:cNvSpPr>
            <a:spLocks noGrp="1"/>
          </p:cNvSpPr>
          <p:nvPr>
            <p:ph type="body" sz="quarter" idx="13"/>
          </p:nvPr>
        </p:nvSpPr>
        <p:spPr/>
        <p:txBody>
          <a:bodyPr/>
          <a:lstStyle/>
          <a:p>
            <a:r>
              <a:rPr lang="en-US" dirty="0"/>
              <a:t>Using shunting inhibition for gain modulation</a:t>
            </a:r>
          </a:p>
        </p:txBody>
      </p:sp>
      <p:sp>
        <p:nvSpPr>
          <p:cNvPr id="10" name="AutoShape 10" descr="data:image/jpg;base64,%20/9j/4AAQSkZJRgABAQEAYABgAAD/2wBDAAUDBAQEAwUEBAQFBQUGBwwIBwcHBw8LCwkMEQ8SEhEPERETFhwXExQaFRERGCEYGh0dHx8fExciJCIeJBweHx7/2wBDAQUFBQcGBw4ICA4eFBEUHh4eHh4eHh4eHh4eHh4eHh4eHh4eHh4eHh4eHh4eHh4eHh4eHh4eHh4eHh4eHh4eHh7/wAARCABXAF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57xprF5posrW0Edt9um8k6hcDMNqSOCwHVieFBwCcAn16Go7u3gu7aS1uoY5oJVKSRuuVZT1BB6igDhtEDeHPFGtWdlpGrasZY7eWe5WSNnkkIcFnLuvJwOAMAAAAAAV12gapFrOmJfwwzQKZJImjmADo8bsjA4JH3lPQ1S8L+HV0K5vnjv7i6huCghSc7mgRAcJu6sBuOCecYHNR/D7/AJF6T/sJX/8A6VzUAdBRRRQAUUUUAFFFFABRRRQBj+KRZm1i+2a5c6Qu/wCWSGdYy5x0JYHNc9t0P/ooeqf+DCL/AOIrtZ4ILhQs8McoByA6hsfnUP8AZ2n/APPha/8Aflf8KAOQ26H/ANFD1T/wYRf/ABFQWNp4ZtYDFZ/EDUkiMjyELqMZG9mLOfu9SxJPua7b+ztP/wCfC1/78r/hXPfD3T7BvDspaxtif7Sv/wDlkv8Az+Te1AFHbof/AEUPVP8AwYRf/EV1Ph/7P/Zcf2XUptSiycXEsgdm59QAKm/s7T/+fC1/78r/AIVYijjhQRxRpGg6KowBQA6iiigAooooAKKKCQOvFABRVHV5tUjiQ6Tb2FxJu+cXVy0IA9iqPk/gKzftXjH/AKBPh/8A8Gsv/wAj0AaGvatDpNrHK8MtzNNKIbe3hx5k0hzhVyQOgJJJAABJ6VgeBLq900f2DrenNY3k893eW7JKJYpUedpCoYAEOokXIIGeoJwcReIbTxnqa2c1vY+Hba8sbkXFtM2ozSKrbWRgy+SMgo7r1HXIORSPbeOrjXrbUru18ONDaRuILePUJlHmNgF2YwnOAMAADG5s7uMAHa0Vz/2rxj/0CfD/AP4NZf8A5Hqxp1x4ke7VdQ0/R4bbnc8GoSSOPophUH86ANiikDKehFLQAUUUUAFY/ivwzo3imwSx1u3mngSQSKsV1LAd3+9Gyn8M4rYooA8k1b4VeCIfF+iWUdhqSwXCXBlT+2r35tqgj/lrW5/wpz4ff9AvUf8Awd3v/wAera1z/kffDv8A1zuv/QBXS0AcB/wpz4ff9AvUf/B3e/8Ax6j/AIU58Pv+gXqP/g7vf/j1d/RQBwH/AApz4ff9AvUf/B3e/wDx6sTxb8KfBFmNJ+zWGpR+fqkEMmNavTuRicjmWvWq5zx193Q/+wzbfzNAFXw38OPCHh3V4tW0mxvIruJWVGk1O6mUBhg/LJIyng9xXW0UUAFFFFAHPf2j4r/6Fu0/8GI/+Io/tHxX/wBC3af+DEf/ABFdDRQBy0Frr2oeKdN1LUNOtrGCyjmB2XPms5cADjaMdK6miigAooooAKw/GVjf3tpYvpsMU01pfw3Jjkk2B1QnIzg4PNblFAHPf2j4r/6Fu0/8GI/+Io/tHxX/ANC3af8AgxH/AMRXQ0UAc9/aPiv/AKFu0/8ABiP/AIiiuhooAKKKKACiiigAooooAKKKKACiiigAooooA//Z"/>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9" descr="data:image/jpg;base64,%20/9j/4AAQSkZJRgABAQEAYABgAAD/2wBDAAUDBAQEAwUEBAQFBQUGBwwIBwcHBw8LCwkMEQ8SEhEPERETFhwXExQaFRERGCEYGh0dHx8fExciJCIeJBweHx7/2wBDAQUFBQcGBw4ICA4eFBEUHh4eHh4eHh4eHh4eHh4eHh4eHh4eHh4eHh4eHh4eHh4eHh4eHh4eHh4eHh4eHh4eHh7/wAARCABNAF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rkU8Rag3xgbwqRB/Z40M32dh8zzRMqdc4xhjxj8a66gBk/+ok/3T/KsP4df8iPpP8A17j+Zrcn/wBRJ/un+VYfw6/5EfSf+vcfzNAG/RRRQAUUUUAVINRtZtRu9PjYme0WN5hjgBwSv/oJp2l31vqVkl5asWhcsASMHKsVP6g1haN/yPnif/r3sv8A0GWpvh3/AMilbf8AXWf/ANHPQB0FY3je+udN8L3l7ZuEnj2bWIzjLqD+hNbNc58Sv+RJ1D/tn/6MWgDj9S086j+0UYxf31nt8Lsd1rKEY/6THweDXZf8Iu3/AEMviH/wLH/xNc3F/wAnIP8A9iq3/pTHXotAHOt4WZlIPiXxDgjH/H2P/ia19H0+30rS7fTrXf5NugRN7ZbA9T3NW6KACiiigDN8Q6xHo1vBI9pdXclxOsEUNuF3u5BP8TKBwp6mqX/CQah/0J+v/na//H651X8Sa3MlvqV9o+m6ho10LqaA27lSoV1WRWLjdGwYkN2IIIBBA3fBeqa1q73V1eLZtpeQtnPFG8bT+rhWJ+T0Pfr0oAp+E7qW88ZeJ5prC6sH8izHlXBTfjbJz8jMMfjVPwPrt9b+G4oY/CmuXKpPcASxG22P++fkbpgfzArW0b/kfPE//XvZf+gy1N8O/wDkUrb/AK6z/wDo56AM/wAQ+LtUsNFuruLwhrULxpxLObYxRZIG99sxO1c7jjsDWP8AESxvtP8ABq3Z8TXVy000CTpc+WY7gNIvCAKNrf3duB6g16NIiSRtHIiujAqysMgg9QRXCeOfCuhaf4Xvry1s3EkflmFZLiSSOA+Yv+rRmKx/8BAoArxf8nIP/wBiq3/pTHXotedRf8nIP/2Krf8ApTHXotABRRRQAUUUUAZOv+HdJ1yS3k1K3MpgJxtcrvU9UbH3kJAJU8HAzWqqhVCqAABgAdAKWigDmdG/5HzxP/172X/oMtTfDv8A5FG2/wCus/8A6OetqO0to7qe6jhRZ5wqyuBy4XO0H6ZP50Wdrb2dutvaxLFEpJCKOASST+pNAE1c58S/+RJ1D/tn/wCjFro6hvbW3vbV7W7hWaF8bkYcHByP1FAHARf8nIP/ANiq3/pTHXoteV6npVjq37RZgvo3dV8LMwCyshB+0x/3SK7H/hCfD3/Ptcf+Bcv/AMVQB0dFc1N4K8PCFyLa4yFP/L3L6f71WPh/JJN4L0qSaR5HNuMs5yT9TQBu0UUUAFFFFABRRRQAUUUUARfZbf7X9s8iP7Rs8vzdo3bc52564z2qWiigBk/+ok/3T/KsP4df8iPpP/XuP5mtyf8A1En+6f5Vh/Dn/kR9J/69x/M0Ab9FFFAH/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2" name="Group 71">
            <a:extLst>
              <a:ext uri="{FF2B5EF4-FFF2-40B4-BE49-F238E27FC236}">
                <a16:creationId xmlns:a16="http://schemas.microsoft.com/office/drawing/2014/main" id="{CB9EE610-4BA5-F9B6-886C-A812D86DB71A}"/>
              </a:ext>
            </a:extLst>
          </p:cNvPr>
          <p:cNvGrpSpPr/>
          <p:nvPr/>
        </p:nvGrpSpPr>
        <p:grpSpPr>
          <a:xfrm>
            <a:off x="5961024" y="2856928"/>
            <a:ext cx="5423549" cy="3931082"/>
            <a:chOff x="5947026" y="1027764"/>
            <a:chExt cx="6005169" cy="4759604"/>
          </a:xfrm>
        </p:grpSpPr>
        <p:pic>
          <p:nvPicPr>
            <p:cNvPr id="73" name="Picture 72">
              <a:extLst>
                <a:ext uri="{FF2B5EF4-FFF2-40B4-BE49-F238E27FC236}">
                  <a16:creationId xmlns:a16="http://schemas.microsoft.com/office/drawing/2014/main" id="{00ED352D-A652-D781-49BB-7C0D804A569A}"/>
                </a:ext>
              </a:extLst>
            </p:cNvPr>
            <p:cNvPicPr>
              <a:picLocks noChangeAspect="1"/>
            </p:cNvPicPr>
            <p:nvPr/>
          </p:nvPicPr>
          <p:blipFill rotWithShape="1">
            <a:blip r:embed="rId2"/>
            <a:srcRect l="6798" t="6205" r="7322" b="719"/>
            <a:stretch/>
          </p:blipFill>
          <p:spPr>
            <a:xfrm>
              <a:off x="6244975" y="1027764"/>
              <a:ext cx="5707220" cy="4690866"/>
            </a:xfrm>
            <a:prstGeom prst="rect">
              <a:avLst/>
            </a:prstGeom>
          </p:spPr>
        </p:pic>
        <p:sp>
          <p:nvSpPr>
            <p:cNvPr id="74" name="TextBox 73">
              <a:extLst>
                <a:ext uri="{FF2B5EF4-FFF2-40B4-BE49-F238E27FC236}">
                  <a16:creationId xmlns:a16="http://schemas.microsoft.com/office/drawing/2014/main" id="{FBE20737-992A-5AE5-A3A5-ED5DFCBBE857}"/>
                </a:ext>
              </a:extLst>
            </p:cNvPr>
            <p:cNvSpPr txBox="1"/>
            <p:nvPr/>
          </p:nvSpPr>
          <p:spPr>
            <a:xfrm>
              <a:off x="8532578" y="5418036"/>
              <a:ext cx="1977234" cy="369332"/>
            </a:xfrm>
            <a:prstGeom prst="rect">
              <a:avLst/>
            </a:prstGeom>
            <a:solidFill>
              <a:schemeClr val="bg1"/>
            </a:solidFill>
          </p:spPr>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peak input (A)</a:t>
              </a:r>
            </a:p>
          </p:txBody>
        </p:sp>
        <p:sp>
          <p:nvSpPr>
            <p:cNvPr id="75" name="TextBox 74">
              <a:extLst>
                <a:ext uri="{FF2B5EF4-FFF2-40B4-BE49-F238E27FC236}">
                  <a16:creationId xmlns:a16="http://schemas.microsoft.com/office/drawing/2014/main" id="{D24BD05B-80E7-D2AC-F293-CFF0C63C1CE9}"/>
                </a:ext>
              </a:extLst>
            </p:cNvPr>
            <p:cNvSpPr txBox="1"/>
            <p:nvPr/>
          </p:nvSpPr>
          <p:spPr>
            <a:xfrm rot="16200000">
              <a:off x="5143075" y="2839229"/>
              <a:ext cx="1977234" cy="369332"/>
            </a:xfrm>
            <a:prstGeom prst="rect">
              <a:avLst/>
            </a:prstGeom>
            <a:solidFill>
              <a:schemeClr val="bg1"/>
            </a:solidFill>
          </p:spPr>
          <p:txBody>
            <a:bodyPr wrap="square" rtlCol="0">
              <a:spAutoFit/>
            </a:bodyPr>
            <a:lstStyle/>
            <a:p>
              <a:pPr algn="ctr"/>
              <a:r>
                <a:rPr lang="en-US">
                  <a:latin typeface="Open Sans" panose="020B0606030504020204" pitchFamily="34" charset="0"/>
                  <a:ea typeface="Open Sans" panose="020B0606030504020204" pitchFamily="34" charset="0"/>
                  <a:cs typeface="Open Sans" panose="020B0606030504020204" pitchFamily="34" charset="0"/>
                </a:rPr>
                <a:t>out (V)</a:t>
              </a:r>
            </a:p>
          </p:txBody>
        </p:sp>
      </p:grpSp>
      <p:grpSp>
        <p:nvGrpSpPr>
          <p:cNvPr id="76" name="Group 75">
            <a:extLst>
              <a:ext uri="{FF2B5EF4-FFF2-40B4-BE49-F238E27FC236}">
                <a16:creationId xmlns:a16="http://schemas.microsoft.com/office/drawing/2014/main" id="{FCECEFA5-1CE1-85B3-08BA-0FD04AEBC5AC}"/>
              </a:ext>
            </a:extLst>
          </p:cNvPr>
          <p:cNvGrpSpPr/>
          <p:nvPr/>
        </p:nvGrpSpPr>
        <p:grpSpPr>
          <a:xfrm>
            <a:off x="3152097" y="2216044"/>
            <a:ext cx="1268971" cy="945040"/>
            <a:chOff x="11484862" y="1317356"/>
            <a:chExt cx="1268971" cy="945040"/>
          </a:xfrm>
        </p:grpSpPr>
        <p:sp>
          <p:nvSpPr>
            <p:cNvPr id="77" name="Oval 76">
              <a:extLst>
                <a:ext uri="{FF2B5EF4-FFF2-40B4-BE49-F238E27FC236}">
                  <a16:creationId xmlns:a16="http://schemas.microsoft.com/office/drawing/2014/main" id="{3273CE68-4DF0-288E-432D-743D80F3C184}"/>
                </a:ext>
              </a:extLst>
            </p:cNvPr>
            <p:cNvSpPr/>
            <p:nvPr/>
          </p:nvSpPr>
          <p:spPr>
            <a:xfrm>
              <a:off x="11484862" y="1747753"/>
              <a:ext cx="538036" cy="514643"/>
            </a:xfrm>
            <a:prstGeom prst="ellipse">
              <a:avLst/>
            </a:prstGeom>
            <a:solidFill>
              <a:srgbClr val="FFE699"/>
            </a:solidFill>
            <a:ln w="127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78" name="Straight Arrow Connector 77">
              <a:extLst>
                <a:ext uri="{FF2B5EF4-FFF2-40B4-BE49-F238E27FC236}">
                  <a16:creationId xmlns:a16="http://schemas.microsoft.com/office/drawing/2014/main" id="{0C485EAC-DB4A-E773-00AE-7FFB656BBB80}"/>
                </a:ext>
              </a:extLst>
            </p:cNvPr>
            <p:cNvCxnSpPr>
              <a:cxnSpLocks/>
              <a:stCxn id="77" idx="6"/>
            </p:cNvCxnSpPr>
            <p:nvPr/>
          </p:nvCxnSpPr>
          <p:spPr>
            <a:xfrm>
              <a:off x="12022898" y="2005075"/>
              <a:ext cx="730935" cy="1752"/>
            </a:xfrm>
            <a:prstGeom prst="straightConnector1">
              <a:avLst/>
            </a:prstGeom>
            <a:noFill/>
            <a:ln w="12700" cap="flat" cmpd="sng" algn="ctr">
              <a:solidFill>
                <a:schemeClr val="tx1"/>
              </a:solidFill>
              <a:prstDash val="solid"/>
              <a:miter lim="800000"/>
              <a:tailEnd type="triangle"/>
            </a:ln>
            <a:effectLst/>
          </p:spPr>
        </p:cxnSp>
        <p:cxnSp>
          <p:nvCxnSpPr>
            <p:cNvPr id="79" name="Straight Arrow Connector 78">
              <a:extLst>
                <a:ext uri="{FF2B5EF4-FFF2-40B4-BE49-F238E27FC236}">
                  <a16:creationId xmlns:a16="http://schemas.microsoft.com/office/drawing/2014/main" id="{8F881ADC-34F6-4B61-64DF-92FAD7AC0D68}"/>
                </a:ext>
              </a:extLst>
            </p:cNvPr>
            <p:cNvCxnSpPr/>
            <p:nvPr/>
          </p:nvCxnSpPr>
          <p:spPr>
            <a:xfrm>
              <a:off x="11763193" y="1317356"/>
              <a:ext cx="0" cy="388533"/>
            </a:xfrm>
            <a:prstGeom prst="straightConnector1">
              <a:avLst/>
            </a:prstGeom>
            <a:noFill/>
            <a:ln w="19050" cap="flat" cmpd="sng" algn="ctr">
              <a:solidFill>
                <a:srgbClr val="C00000"/>
              </a:solidFill>
              <a:prstDash val="solid"/>
              <a:miter lim="800000"/>
              <a:tailEnd type="triangle" w="lg" len="lg"/>
            </a:ln>
            <a:effectLst/>
          </p:spPr>
        </p:cxnSp>
      </p:grpSp>
      <p:sp>
        <p:nvSpPr>
          <p:cNvPr id="80" name="Freeform: Shape 75">
            <a:extLst>
              <a:ext uri="{FF2B5EF4-FFF2-40B4-BE49-F238E27FC236}">
                <a16:creationId xmlns:a16="http://schemas.microsoft.com/office/drawing/2014/main" id="{607D0465-E6EA-007E-57D3-B6A39FF6619A}"/>
              </a:ext>
            </a:extLst>
          </p:cNvPr>
          <p:cNvSpPr/>
          <p:nvPr/>
        </p:nvSpPr>
        <p:spPr>
          <a:xfrm>
            <a:off x="3328591" y="1859337"/>
            <a:ext cx="301325" cy="339612"/>
          </a:xfrm>
          <a:custGeom>
            <a:avLst/>
            <a:gdLst>
              <a:gd name="connsiteX0" fmla="*/ 0 w 512956"/>
              <a:gd name="connsiteY0" fmla="*/ 625047 h 625047"/>
              <a:gd name="connsiteX1" fmla="*/ 156117 w 512956"/>
              <a:gd name="connsiteY1" fmla="*/ 578 h 625047"/>
              <a:gd name="connsiteX2" fmla="*/ 312234 w 512956"/>
              <a:gd name="connsiteY2" fmla="*/ 513534 h 625047"/>
              <a:gd name="connsiteX3" fmla="*/ 512956 w 512956"/>
              <a:gd name="connsiteY3" fmla="*/ 580442 h 625047"/>
              <a:gd name="connsiteX4" fmla="*/ 512956 w 512956"/>
              <a:gd name="connsiteY4" fmla="*/ 580442 h 625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956" h="625047">
                <a:moveTo>
                  <a:pt x="0" y="625047"/>
                </a:moveTo>
                <a:cubicBezTo>
                  <a:pt x="52039" y="322105"/>
                  <a:pt x="104078" y="19163"/>
                  <a:pt x="156117" y="578"/>
                </a:cubicBezTo>
                <a:cubicBezTo>
                  <a:pt x="208156" y="-18007"/>
                  <a:pt x="252761" y="416890"/>
                  <a:pt x="312234" y="513534"/>
                </a:cubicBezTo>
                <a:cubicBezTo>
                  <a:pt x="371707" y="610178"/>
                  <a:pt x="512956" y="580442"/>
                  <a:pt x="512956" y="580442"/>
                </a:cubicBezTo>
                <a:lnTo>
                  <a:pt x="512956" y="580442"/>
                </a:lnTo>
              </a:path>
            </a:pathLst>
          </a:custGeom>
          <a:noFill/>
          <a:ln w="190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solidFill>
              <a:effectLst/>
              <a:uLnTx/>
              <a:uFillTx/>
              <a:latin typeface="Calibri" panose="020F0502020204030204"/>
              <a:ea typeface="+mn-ea"/>
              <a:cs typeface="+mn-cs"/>
            </a:endParaRPr>
          </a:p>
        </p:txBody>
      </p:sp>
      <p:cxnSp>
        <p:nvCxnSpPr>
          <p:cNvPr id="81" name="Straight Connector 80">
            <a:extLst>
              <a:ext uri="{FF2B5EF4-FFF2-40B4-BE49-F238E27FC236}">
                <a16:creationId xmlns:a16="http://schemas.microsoft.com/office/drawing/2014/main" id="{60540492-94D3-B6C0-AD79-00F689A25EED}"/>
              </a:ext>
            </a:extLst>
          </p:cNvPr>
          <p:cNvCxnSpPr>
            <a:cxnSpLocks/>
          </p:cNvCxnSpPr>
          <p:nvPr/>
        </p:nvCxnSpPr>
        <p:spPr>
          <a:xfrm>
            <a:off x="3551076" y="3180418"/>
            <a:ext cx="410513" cy="604288"/>
          </a:xfrm>
          <a:prstGeom prst="line">
            <a:avLst/>
          </a:prstGeom>
          <a:noFill/>
          <a:ln w="6350" cap="flat" cmpd="sng" algn="ctr">
            <a:solidFill>
              <a:srgbClr val="44546A"/>
            </a:solidFill>
            <a:prstDash val="solid"/>
            <a:miter lim="800000"/>
          </a:ln>
          <a:effectLst/>
        </p:spPr>
      </p:cxnSp>
      <p:cxnSp>
        <p:nvCxnSpPr>
          <p:cNvPr id="82" name="Straight Connector 81">
            <a:extLst>
              <a:ext uri="{FF2B5EF4-FFF2-40B4-BE49-F238E27FC236}">
                <a16:creationId xmlns:a16="http://schemas.microsoft.com/office/drawing/2014/main" id="{02FF8CDB-897F-BDA5-A623-9F3C78AC345E}"/>
              </a:ext>
            </a:extLst>
          </p:cNvPr>
          <p:cNvCxnSpPr>
            <a:cxnSpLocks/>
          </p:cNvCxnSpPr>
          <p:nvPr/>
        </p:nvCxnSpPr>
        <p:spPr>
          <a:xfrm flipH="1">
            <a:off x="2875626" y="3186621"/>
            <a:ext cx="413042" cy="581518"/>
          </a:xfrm>
          <a:prstGeom prst="line">
            <a:avLst/>
          </a:prstGeom>
          <a:noFill/>
          <a:ln w="6350" cap="flat" cmpd="sng" algn="ctr">
            <a:solidFill>
              <a:srgbClr val="44546A"/>
            </a:solidFill>
            <a:prstDash val="solid"/>
            <a:miter lim="800000"/>
          </a:ln>
          <a:effectLst/>
        </p:spPr>
      </p:cxnSp>
      <p:cxnSp>
        <p:nvCxnSpPr>
          <p:cNvPr id="83" name="Straight Connector 82">
            <a:extLst>
              <a:ext uri="{FF2B5EF4-FFF2-40B4-BE49-F238E27FC236}">
                <a16:creationId xmlns:a16="http://schemas.microsoft.com/office/drawing/2014/main" id="{7C6EA30B-7247-1646-BB7A-EF63AE9FBCD1}"/>
              </a:ext>
            </a:extLst>
          </p:cNvPr>
          <p:cNvCxnSpPr>
            <a:cxnSpLocks/>
          </p:cNvCxnSpPr>
          <p:nvPr/>
        </p:nvCxnSpPr>
        <p:spPr>
          <a:xfrm>
            <a:off x="2150473" y="3997006"/>
            <a:ext cx="0" cy="367957"/>
          </a:xfrm>
          <a:prstGeom prst="line">
            <a:avLst/>
          </a:prstGeom>
          <a:solidFill>
            <a:srgbClr val="FFFFFF"/>
          </a:solidFill>
          <a:ln w="19050" cap="flat" cmpd="sng" algn="ctr">
            <a:solidFill>
              <a:srgbClr val="C00000"/>
            </a:solidFill>
            <a:prstDash val="solid"/>
            <a:miter lim="800000"/>
            <a:tailEnd type="triangle" w="lg" len="lg"/>
          </a:ln>
          <a:effectLst/>
        </p:spPr>
      </p:cxnSp>
      <p:sp>
        <p:nvSpPr>
          <p:cNvPr id="84" name="Oval 83">
            <a:extLst>
              <a:ext uri="{FF2B5EF4-FFF2-40B4-BE49-F238E27FC236}">
                <a16:creationId xmlns:a16="http://schemas.microsoft.com/office/drawing/2014/main" id="{F3193FBA-9185-7216-E1CD-9932EC95FE73}"/>
              </a:ext>
            </a:extLst>
          </p:cNvPr>
          <p:cNvSpPr/>
          <p:nvPr/>
        </p:nvSpPr>
        <p:spPr>
          <a:xfrm>
            <a:off x="2097717" y="3687787"/>
            <a:ext cx="2606004" cy="2475184"/>
          </a:xfrm>
          <a:prstGeom prst="ellipse">
            <a:avLst/>
          </a:prstGeom>
          <a:noFill/>
          <a:ln w="12700" cap="flat" cmpd="sng" algn="ctr">
            <a:solidFill>
              <a:srgbClr val="44546A"/>
            </a:solidFill>
            <a:prstDash val="sysDot"/>
            <a:miter lim="800000"/>
            <a:extLst>
              <a:ext uri="{C807C97D-BFC1-408E-A445-0C87EB9F89A2}">
                <ask:lineSketchStyleProps xmlns:ask="http://schemas.microsoft.com/office/drawing/2018/sketchyshapes" xmlns="" sd="1219033472">
                  <a:custGeom>
                    <a:avLst/>
                    <a:gdLst>
                      <a:gd name="connsiteX0" fmla="*/ 0 w 2994422"/>
                      <a:gd name="connsiteY0" fmla="*/ 1434808 h 2869616"/>
                      <a:gd name="connsiteX1" fmla="*/ 1497211 w 2994422"/>
                      <a:gd name="connsiteY1" fmla="*/ 0 h 2869616"/>
                      <a:gd name="connsiteX2" fmla="*/ 2994422 w 2994422"/>
                      <a:gd name="connsiteY2" fmla="*/ 1434808 h 2869616"/>
                      <a:gd name="connsiteX3" fmla="*/ 1497211 w 2994422"/>
                      <a:gd name="connsiteY3" fmla="*/ 2869616 h 2869616"/>
                      <a:gd name="connsiteX4" fmla="*/ 0 w 2994422"/>
                      <a:gd name="connsiteY4" fmla="*/ 1434808 h 2869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422" h="2869616" extrusionOk="0">
                        <a:moveTo>
                          <a:pt x="0" y="1434808"/>
                        </a:moveTo>
                        <a:cubicBezTo>
                          <a:pt x="-66850" y="601150"/>
                          <a:pt x="591542" y="29568"/>
                          <a:pt x="1497211" y="0"/>
                        </a:cubicBezTo>
                        <a:cubicBezTo>
                          <a:pt x="2460501" y="28716"/>
                          <a:pt x="2790073" y="648883"/>
                          <a:pt x="2994422" y="1434808"/>
                        </a:cubicBezTo>
                        <a:cubicBezTo>
                          <a:pt x="2861157" y="2357371"/>
                          <a:pt x="2289930" y="3058476"/>
                          <a:pt x="1497211" y="2869616"/>
                        </a:cubicBezTo>
                        <a:cubicBezTo>
                          <a:pt x="510576" y="2782214"/>
                          <a:pt x="59981" y="2255890"/>
                          <a:pt x="0" y="1434808"/>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solidFill>
              <a:effectLst/>
              <a:uLnTx/>
              <a:uFillTx/>
              <a:latin typeface="Calibri" panose="020F0502020204030204"/>
              <a:ea typeface="+mn-ea"/>
              <a:cs typeface="+mn-cs"/>
            </a:endParaRPr>
          </a:p>
        </p:txBody>
      </p:sp>
      <p:cxnSp>
        <p:nvCxnSpPr>
          <p:cNvPr id="85" name="Straight Arrow Connector 84">
            <a:extLst>
              <a:ext uri="{FF2B5EF4-FFF2-40B4-BE49-F238E27FC236}">
                <a16:creationId xmlns:a16="http://schemas.microsoft.com/office/drawing/2014/main" id="{30B0D65A-6A29-07A6-0F12-EF90D5DBD0A0}"/>
              </a:ext>
            </a:extLst>
          </p:cNvPr>
          <p:cNvCxnSpPr>
            <a:cxnSpLocks/>
          </p:cNvCxnSpPr>
          <p:nvPr/>
        </p:nvCxnSpPr>
        <p:spPr>
          <a:xfrm flipH="1">
            <a:off x="2590108" y="2898363"/>
            <a:ext cx="502788" cy="4594"/>
          </a:xfrm>
          <a:prstGeom prst="straightConnector1">
            <a:avLst/>
          </a:prstGeom>
          <a:noFill/>
          <a:ln w="19050" cap="flat" cmpd="sng" algn="ctr">
            <a:solidFill>
              <a:schemeClr val="tx1"/>
            </a:solidFill>
            <a:prstDash val="solid"/>
            <a:miter lim="800000"/>
            <a:headEnd type="triangle" w="lg" len="lg"/>
            <a:tailEnd type="none" w="lg" len="lg"/>
          </a:ln>
          <a:effectLst/>
        </p:spPr>
      </p:cxnSp>
      <p:sp>
        <p:nvSpPr>
          <p:cNvPr id="86" name="TextBox 85">
            <a:extLst>
              <a:ext uri="{FF2B5EF4-FFF2-40B4-BE49-F238E27FC236}">
                <a16:creationId xmlns:a16="http://schemas.microsoft.com/office/drawing/2014/main" id="{FFB0BAF8-E46C-C8A4-2CA9-85B5B2AD77EB}"/>
              </a:ext>
            </a:extLst>
          </p:cNvPr>
          <p:cNvSpPr txBox="1"/>
          <p:nvPr/>
        </p:nvSpPr>
        <p:spPr>
          <a:xfrm>
            <a:off x="1332398" y="2694833"/>
            <a:ext cx="210513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effectLst/>
                <a:uLnTx/>
                <a:uFillTx/>
                <a:latin typeface="Calibri" panose="020F0502020204030204"/>
              </a:rPr>
              <a:t>Shunt Input</a:t>
            </a:r>
          </a:p>
        </p:txBody>
      </p:sp>
      <p:sp>
        <p:nvSpPr>
          <p:cNvPr id="87" name="TextBox 86">
            <a:extLst>
              <a:ext uri="{FF2B5EF4-FFF2-40B4-BE49-F238E27FC236}">
                <a16:creationId xmlns:a16="http://schemas.microsoft.com/office/drawing/2014/main" id="{B7C517CD-50B2-66B2-FA23-F2006F1136FB}"/>
              </a:ext>
            </a:extLst>
          </p:cNvPr>
          <p:cNvSpPr txBox="1"/>
          <p:nvPr/>
        </p:nvSpPr>
        <p:spPr>
          <a:xfrm>
            <a:off x="4395238" y="2705887"/>
            <a:ext cx="546945" cy="369332"/>
          </a:xfrm>
          <a:prstGeom prst="rect">
            <a:avLst/>
          </a:prstGeom>
          <a:noFill/>
        </p:spPr>
        <p:txBody>
          <a:bodyPr wrap="non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out</a:t>
            </a:r>
          </a:p>
        </p:txBody>
      </p:sp>
      <p:sp>
        <p:nvSpPr>
          <p:cNvPr id="88" name="TextBox 87">
            <a:extLst>
              <a:ext uri="{FF2B5EF4-FFF2-40B4-BE49-F238E27FC236}">
                <a16:creationId xmlns:a16="http://schemas.microsoft.com/office/drawing/2014/main" id="{B1A789D0-E81A-C1C7-98B6-BC4394361B58}"/>
              </a:ext>
            </a:extLst>
          </p:cNvPr>
          <p:cNvSpPr txBox="1"/>
          <p:nvPr/>
        </p:nvSpPr>
        <p:spPr>
          <a:xfrm>
            <a:off x="3539374" y="1875943"/>
            <a:ext cx="1338633"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C10000"/>
                </a:solidFill>
                <a:effectLst/>
                <a:uLnTx/>
                <a:uFillTx/>
                <a:latin typeface="Calibri" panose="020F0502020204030204"/>
              </a:rPr>
              <a:t>Excitatory Input</a:t>
            </a:r>
          </a:p>
        </p:txBody>
      </p:sp>
      <p:grpSp>
        <p:nvGrpSpPr>
          <p:cNvPr id="91" name="Group 90">
            <a:extLst>
              <a:ext uri="{FF2B5EF4-FFF2-40B4-BE49-F238E27FC236}">
                <a16:creationId xmlns:a16="http://schemas.microsoft.com/office/drawing/2014/main" id="{D3AA58C5-E6BF-5A08-D77C-CFB383E71187}"/>
              </a:ext>
            </a:extLst>
          </p:cNvPr>
          <p:cNvGrpSpPr/>
          <p:nvPr/>
        </p:nvGrpSpPr>
        <p:grpSpPr>
          <a:xfrm>
            <a:off x="1445737" y="3695097"/>
            <a:ext cx="4029701" cy="2207041"/>
            <a:chOff x="2039554" y="2501025"/>
            <a:chExt cx="2845746" cy="1558596"/>
          </a:xfrm>
        </p:grpSpPr>
        <p:sp>
          <p:nvSpPr>
            <p:cNvPr id="92" name="TextBox 91">
              <a:extLst>
                <a:ext uri="{FF2B5EF4-FFF2-40B4-BE49-F238E27FC236}">
                  <a16:creationId xmlns:a16="http://schemas.microsoft.com/office/drawing/2014/main" id="{3298D5AA-4231-DD87-D6A7-EBC2B14FBE53}"/>
                </a:ext>
              </a:extLst>
            </p:cNvPr>
            <p:cNvSpPr txBox="1"/>
            <p:nvPr/>
          </p:nvSpPr>
          <p:spPr>
            <a:xfrm>
              <a:off x="3106807" y="2501025"/>
              <a:ext cx="612320" cy="260820"/>
            </a:xfrm>
            <a:prstGeom prst="rect">
              <a:avLst/>
            </a:prstGeom>
            <a:noFill/>
          </p:spPr>
          <p:txBody>
            <a:bodyPr wrap="square" rtlCol="0">
              <a:spAutoFit/>
            </a:bodyPr>
            <a:lstStyle/>
            <a:p>
              <a:r>
                <a:rPr lang="en-US" i="1">
                  <a:latin typeface="Times New Roman" panose="02020603050405020304" pitchFamily="18" charset="0"/>
                  <a:cs typeface="Times New Roman" panose="02020603050405020304" pitchFamily="18" charset="0"/>
                </a:rPr>
                <a:t>R</a:t>
              </a:r>
              <a:r>
                <a:rPr lang="en-US" sz="1100">
                  <a:latin typeface="Times New Roman" panose="02020603050405020304" pitchFamily="18" charset="0"/>
                  <a:cs typeface="Times New Roman" panose="02020603050405020304" pitchFamily="18" charset="0"/>
                </a:rPr>
                <a:t>axial</a:t>
              </a:r>
              <a:endParaRPr lang="en-US">
                <a:latin typeface="Times New Roman" panose="02020603050405020304" pitchFamily="18" charset="0"/>
                <a:cs typeface="Times New Roman" panose="02020603050405020304" pitchFamily="18" charset="0"/>
              </a:endParaRPr>
            </a:p>
          </p:txBody>
        </p:sp>
        <p:sp>
          <p:nvSpPr>
            <p:cNvPr id="93" name="TextBox 92">
              <a:extLst>
                <a:ext uri="{FF2B5EF4-FFF2-40B4-BE49-F238E27FC236}">
                  <a16:creationId xmlns:a16="http://schemas.microsoft.com/office/drawing/2014/main" id="{917222FF-24CE-4223-1C02-EB880664DDF6}"/>
                </a:ext>
              </a:extLst>
            </p:cNvPr>
            <p:cNvSpPr txBox="1"/>
            <p:nvPr/>
          </p:nvSpPr>
          <p:spPr>
            <a:xfrm>
              <a:off x="4081478" y="3568263"/>
              <a:ext cx="803822" cy="260820"/>
            </a:xfrm>
            <a:prstGeom prst="rect">
              <a:avLst/>
            </a:prstGeom>
            <a:noFill/>
          </p:spPr>
          <p:txBody>
            <a:bodyPr wrap="square" rtlCol="0">
              <a:spAutoFit/>
            </a:bodyPr>
            <a:lstStyle/>
            <a:p>
              <a:r>
                <a:rPr lang="en-US" i="1" err="1">
                  <a:latin typeface="Times New Roman" panose="02020603050405020304" pitchFamily="18" charset="0"/>
                  <a:cs typeface="Times New Roman" panose="02020603050405020304" pitchFamily="18" charset="0"/>
                </a:rPr>
                <a:t>C</a:t>
              </a:r>
              <a:r>
                <a:rPr lang="en-US" sz="1100" err="1">
                  <a:latin typeface="Times New Roman" panose="02020603050405020304" pitchFamily="18" charset="0"/>
                  <a:cs typeface="Times New Roman" panose="02020603050405020304" pitchFamily="18" charset="0"/>
                </a:rPr>
                <a:t>leakage</a:t>
              </a:r>
              <a:endParaRPr lang="en-US">
                <a:latin typeface="Times New Roman" panose="02020603050405020304" pitchFamily="18" charset="0"/>
                <a:cs typeface="Times New Roman" panose="02020603050405020304" pitchFamily="18" charset="0"/>
              </a:endParaRPr>
            </a:p>
          </p:txBody>
        </p:sp>
        <p:grpSp>
          <p:nvGrpSpPr>
            <p:cNvPr id="94" name="Group 93">
              <a:extLst>
                <a:ext uri="{FF2B5EF4-FFF2-40B4-BE49-F238E27FC236}">
                  <a16:creationId xmlns:a16="http://schemas.microsoft.com/office/drawing/2014/main" id="{03A2F692-65AD-9B50-CAA2-00BB481C715C}"/>
                </a:ext>
              </a:extLst>
            </p:cNvPr>
            <p:cNvGrpSpPr/>
            <p:nvPr/>
          </p:nvGrpSpPr>
          <p:grpSpPr>
            <a:xfrm>
              <a:off x="2425148" y="2538653"/>
              <a:ext cx="833904" cy="511302"/>
              <a:chOff x="7792810" y="2093922"/>
              <a:chExt cx="833904" cy="511302"/>
            </a:xfrm>
          </p:grpSpPr>
          <p:grpSp>
            <p:nvGrpSpPr>
              <p:cNvPr id="122" name="Group 121">
                <a:extLst>
                  <a:ext uri="{FF2B5EF4-FFF2-40B4-BE49-F238E27FC236}">
                    <a16:creationId xmlns:a16="http://schemas.microsoft.com/office/drawing/2014/main" id="{9B54558C-0D6B-CB1F-E7EB-F57C04DD5653}"/>
                  </a:ext>
                </a:extLst>
              </p:cNvPr>
              <p:cNvGrpSpPr/>
              <p:nvPr/>
            </p:nvGrpSpPr>
            <p:grpSpPr>
              <a:xfrm>
                <a:off x="7792810" y="2269501"/>
                <a:ext cx="833904" cy="335723"/>
                <a:chOff x="6123340" y="1020992"/>
                <a:chExt cx="1180594" cy="414108"/>
              </a:xfrm>
            </p:grpSpPr>
            <p:cxnSp>
              <p:nvCxnSpPr>
                <p:cNvPr id="124" name="Straight Connector 123">
                  <a:extLst>
                    <a:ext uri="{FF2B5EF4-FFF2-40B4-BE49-F238E27FC236}">
                      <a16:creationId xmlns:a16="http://schemas.microsoft.com/office/drawing/2014/main" id="{BABB7FEA-8846-00D2-E974-AC6D5B5D638F}"/>
                    </a:ext>
                  </a:extLst>
                </p:cNvPr>
                <p:cNvCxnSpPr/>
                <p:nvPr/>
              </p:nvCxnSpPr>
              <p:spPr>
                <a:xfrm>
                  <a:off x="6902622"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25" name="Straight Connector 124">
                  <a:extLst>
                    <a:ext uri="{FF2B5EF4-FFF2-40B4-BE49-F238E27FC236}">
                      <a16:creationId xmlns:a16="http://schemas.microsoft.com/office/drawing/2014/main" id="{C3598A75-4DE1-1B23-90A5-6E54326DE9B5}"/>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A77688CB-4F8C-6BCF-189C-2D25D8D21086}"/>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94E2AB98-95AE-A2A4-3097-07DCA2B03A5D}"/>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sp>
              <p:nvSpPr>
                <p:cNvPr id="128" name="Oval 127">
                  <a:extLst>
                    <a:ext uri="{FF2B5EF4-FFF2-40B4-BE49-F238E27FC236}">
                      <a16:creationId xmlns:a16="http://schemas.microsoft.com/office/drawing/2014/main" id="{64F7FAC0-4935-FCAF-B1AD-62F72BF4FC08}"/>
                    </a:ext>
                  </a:extLst>
                </p:cNvPr>
                <p:cNvSpPr/>
                <p:nvPr/>
              </p:nvSpPr>
              <p:spPr>
                <a:xfrm>
                  <a:off x="7040964" y="1020992"/>
                  <a:ext cx="105008" cy="97914"/>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29" name="Straight Connector 128">
                  <a:extLst>
                    <a:ext uri="{FF2B5EF4-FFF2-40B4-BE49-F238E27FC236}">
                      <a16:creationId xmlns:a16="http://schemas.microsoft.com/office/drawing/2014/main" id="{0ABC8168-B823-2DB9-4DDE-D72494EF13BB}"/>
                    </a:ext>
                  </a:extLst>
                </p:cNvPr>
                <p:cNvCxnSpPr>
                  <a:cxnSpLocks/>
                </p:cNvCxnSpPr>
                <p:nvPr/>
              </p:nvCxnSpPr>
              <p:spPr>
                <a:xfrm>
                  <a:off x="6123340" y="1424895"/>
                  <a:ext cx="788273"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23" name="Straight Connector 122">
                <a:extLst>
                  <a:ext uri="{FF2B5EF4-FFF2-40B4-BE49-F238E27FC236}">
                    <a16:creationId xmlns:a16="http://schemas.microsoft.com/office/drawing/2014/main" id="{EB40042C-346E-1C21-4AFC-59B33BAA2BF9}"/>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95" name="Straight Connector 94">
              <a:extLst>
                <a:ext uri="{FF2B5EF4-FFF2-40B4-BE49-F238E27FC236}">
                  <a16:creationId xmlns:a16="http://schemas.microsoft.com/office/drawing/2014/main" id="{F450686A-333C-F307-D66B-08F9868CF4CE}"/>
                </a:ext>
              </a:extLst>
            </p:cNvPr>
            <p:cNvCxnSpPr>
              <a:cxnSpLocks/>
            </p:cNvCxnSpPr>
            <p:nvPr/>
          </p:nvCxnSpPr>
          <p:spPr>
            <a:xfrm>
              <a:off x="2425148" y="4059621"/>
              <a:ext cx="2010117" cy="0"/>
            </a:xfrm>
            <a:prstGeom prst="line">
              <a:avLst/>
            </a:prstGeom>
            <a:ln w="19050"/>
          </p:spPr>
          <p:style>
            <a:lnRef idx="1">
              <a:schemeClr val="dk1"/>
            </a:lnRef>
            <a:fillRef idx="0">
              <a:schemeClr val="dk1"/>
            </a:fillRef>
            <a:effectRef idx="0">
              <a:schemeClr val="dk1"/>
            </a:effectRef>
            <a:fontRef idx="minor">
              <a:schemeClr val="tx1"/>
            </a:fontRef>
          </p:style>
        </p:cxnSp>
        <p:sp>
          <p:nvSpPr>
            <p:cNvPr id="96" name="TextBox 95">
              <a:extLst>
                <a:ext uri="{FF2B5EF4-FFF2-40B4-BE49-F238E27FC236}">
                  <a16:creationId xmlns:a16="http://schemas.microsoft.com/office/drawing/2014/main" id="{B75F4F2A-E49B-2E00-95A2-0D942D830491}"/>
                </a:ext>
              </a:extLst>
            </p:cNvPr>
            <p:cNvSpPr txBox="1"/>
            <p:nvPr/>
          </p:nvSpPr>
          <p:spPr>
            <a:xfrm>
              <a:off x="2532434" y="3508154"/>
              <a:ext cx="904458" cy="260820"/>
            </a:xfrm>
            <a:prstGeom prst="rect">
              <a:avLst/>
            </a:prstGeom>
            <a:noFill/>
          </p:spPr>
          <p:txBody>
            <a:bodyPr wrap="square" rtlCol="0">
              <a:spAutoFit/>
            </a:bodyPr>
            <a:lstStyle/>
            <a:p>
              <a:r>
                <a:rPr lang="en-US" i="1" err="1">
                  <a:latin typeface="Times New Roman" panose="02020603050405020304" pitchFamily="18" charset="0"/>
                  <a:cs typeface="Times New Roman" panose="02020603050405020304" pitchFamily="18" charset="0"/>
                </a:rPr>
                <a:t>R</a:t>
              </a:r>
              <a:r>
                <a:rPr lang="en-US" sz="1100" err="1">
                  <a:latin typeface="Times New Roman" panose="02020603050405020304" pitchFamily="18" charset="0"/>
                  <a:cs typeface="Times New Roman" panose="02020603050405020304" pitchFamily="18" charset="0"/>
                </a:rPr>
                <a:t>leakage</a:t>
              </a:r>
              <a:endParaRPr lang="en-US">
                <a:latin typeface="Times New Roman" panose="02020603050405020304" pitchFamily="18" charset="0"/>
                <a:cs typeface="Times New Roman" panose="02020603050405020304" pitchFamily="18" charset="0"/>
              </a:endParaRPr>
            </a:p>
          </p:txBody>
        </p:sp>
        <p:sp>
          <p:nvSpPr>
            <p:cNvPr id="97" name="TextBox 96">
              <a:extLst>
                <a:ext uri="{FF2B5EF4-FFF2-40B4-BE49-F238E27FC236}">
                  <a16:creationId xmlns:a16="http://schemas.microsoft.com/office/drawing/2014/main" id="{78B1F8AA-71B1-F093-980B-19586A0924AC}"/>
                </a:ext>
              </a:extLst>
            </p:cNvPr>
            <p:cNvSpPr txBox="1"/>
            <p:nvPr/>
          </p:nvSpPr>
          <p:spPr>
            <a:xfrm>
              <a:off x="2039554" y="2798964"/>
              <a:ext cx="631044" cy="260820"/>
            </a:xfrm>
            <a:prstGeom prst="rect">
              <a:avLst/>
            </a:prstGeom>
            <a:noFill/>
          </p:spPr>
          <p:txBody>
            <a:bodyPr wrap="square" rtlCol="0">
              <a:spAutoFit/>
            </a:bodyPr>
            <a:lstStyle/>
            <a:p>
              <a:r>
                <a:rPr lang="en-US" i="1" err="1">
                  <a:latin typeface="Times New Roman" panose="02020603050405020304" pitchFamily="18" charset="0"/>
                  <a:cs typeface="Times New Roman" panose="02020603050405020304" pitchFamily="18" charset="0"/>
                </a:rPr>
                <a:t>V</a:t>
              </a:r>
              <a:r>
                <a:rPr lang="en-US" sz="1100" err="1">
                  <a:latin typeface="Times New Roman" panose="02020603050405020304" pitchFamily="18" charset="0"/>
                  <a:cs typeface="Times New Roman" panose="02020603050405020304" pitchFamily="18" charset="0"/>
                </a:rPr>
                <a:t>mem</a:t>
              </a:r>
              <a:endParaRPr lang="en-US">
                <a:latin typeface="Times New Roman" panose="02020603050405020304" pitchFamily="18" charset="0"/>
                <a:cs typeface="Times New Roman" panose="02020603050405020304" pitchFamily="18" charset="0"/>
              </a:endParaRPr>
            </a:p>
          </p:txBody>
        </p:sp>
        <p:sp>
          <p:nvSpPr>
            <p:cNvPr id="98" name="TextBox 97">
              <a:extLst>
                <a:ext uri="{FF2B5EF4-FFF2-40B4-BE49-F238E27FC236}">
                  <a16:creationId xmlns:a16="http://schemas.microsoft.com/office/drawing/2014/main" id="{12F99D26-9EBA-20EA-18F7-C6B704B5684D}"/>
                </a:ext>
              </a:extLst>
            </p:cNvPr>
            <p:cNvSpPr txBox="1"/>
            <p:nvPr/>
          </p:nvSpPr>
          <p:spPr>
            <a:xfrm>
              <a:off x="2532434" y="3297167"/>
              <a:ext cx="613271" cy="260820"/>
            </a:xfrm>
            <a:prstGeom prst="rect">
              <a:avLst/>
            </a:prstGeom>
            <a:noFill/>
          </p:spPr>
          <p:txBody>
            <a:bodyPr wrap="square" rtlCol="0">
              <a:spAutoFit/>
            </a:bodyPr>
            <a:lstStyle/>
            <a:p>
              <a:r>
                <a:rPr lang="en-US" i="1" err="1">
                  <a:latin typeface="Times New Roman" panose="02020603050405020304" pitchFamily="18" charset="0"/>
                  <a:cs typeface="Times New Roman" panose="02020603050405020304" pitchFamily="18" charset="0"/>
                </a:rPr>
                <a:t>V</a:t>
              </a:r>
              <a:r>
                <a:rPr lang="en-US" sz="1100" err="1">
                  <a:latin typeface="Times New Roman" panose="02020603050405020304" pitchFamily="18" charset="0"/>
                  <a:cs typeface="Times New Roman" panose="02020603050405020304" pitchFamily="18" charset="0"/>
                </a:rPr>
                <a:t>leakage</a:t>
              </a:r>
              <a:endParaRPr lang="en-US">
                <a:latin typeface="Times New Roman" panose="02020603050405020304" pitchFamily="18" charset="0"/>
                <a:cs typeface="Times New Roman" panose="02020603050405020304" pitchFamily="18" charset="0"/>
              </a:endParaRPr>
            </a:p>
          </p:txBody>
        </p:sp>
        <p:sp>
          <p:nvSpPr>
            <p:cNvPr id="99" name="TextBox 98">
              <a:extLst>
                <a:ext uri="{FF2B5EF4-FFF2-40B4-BE49-F238E27FC236}">
                  <a16:creationId xmlns:a16="http://schemas.microsoft.com/office/drawing/2014/main" id="{B11BA024-CA76-F0AF-7815-B79E75363314}"/>
                </a:ext>
              </a:extLst>
            </p:cNvPr>
            <p:cNvSpPr txBox="1"/>
            <p:nvPr/>
          </p:nvSpPr>
          <p:spPr>
            <a:xfrm>
              <a:off x="2689471" y="2501025"/>
              <a:ext cx="613271" cy="260820"/>
            </a:xfrm>
            <a:prstGeom prst="rect">
              <a:avLst/>
            </a:prstGeom>
            <a:noFill/>
          </p:spPr>
          <p:txBody>
            <a:bodyPr wrap="square" rtlCol="0">
              <a:spAutoFit/>
            </a:bodyPr>
            <a:lstStyle/>
            <a:p>
              <a:r>
                <a:rPr lang="en-US" i="1">
                  <a:latin typeface="Times New Roman" panose="02020603050405020304" pitchFamily="18" charset="0"/>
                  <a:cs typeface="Times New Roman" panose="02020603050405020304" pitchFamily="18" charset="0"/>
                </a:rPr>
                <a:t>V</a:t>
              </a:r>
              <a:r>
                <a:rPr lang="en-US" sz="1100">
                  <a:latin typeface="Times New Roman" panose="02020603050405020304" pitchFamily="18" charset="0"/>
                  <a:cs typeface="Times New Roman" panose="02020603050405020304" pitchFamily="18" charset="0"/>
                </a:rPr>
                <a:t>axial</a:t>
              </a:r>
              <a:endParaRPr lang="en-US">
                <a:latin typeface="Times New Roman" panose="02020603050405020304" pitchFamily="18" charset="0"/>
                <a:cs typeface="Times New Roman" panose="02020603050405020304" pitchFamily="18" charset="0"/>
              </a:endParaRPr>
            </a:p>
          </p:txBody>
        </p:sp>
        <p:grpSp>
          <p:nvGrpSpPr>
            <p:cNvPr id="100" name="Group 99">
              <a:extLst>
                <a:ext uri="{FF2B5EF4-FFF2-40B4-BE49-F238E27FC236}">
                  <a16:creationId xmlns:a16="http://schemas.microsoft.com/office/drawing/2014/main" id="{E6EAF305-2067-7230-0447-AE40B41573B8}"/>
                </a:ext>
              </a:extLst>
            </p:cNvPr>
            <p:cNvGrpSpPr/>
            <p:nvPr/>
          </p:nvGrpSpPr>
          <p:grpSpPr>
            <a:xfrm>
              <a:off x="2873556" y="3034613"/>
              <a:ext cx="1316530" cy="1023816"/>
              <a:chOff x="7041510" y="4637242"/>
              <a:chExt cx="1316530" cy="1023816"/>
            </a:xfrm>
          </p:grpSpPr>
          <p:grpSp>
            <p:nvGrpSpPr>
              <p:cNvPr id="102" name="Group 101">
                <a:extLst>
                  <a:ext uri="{FF2B5EF4-FFF2-40B4-BE49-F238E27FC236}">
                    <a16:creationId xmlns:a16="http://schemas.microsoft.com/office/drawing/2014/main" id="{B19C2871-210D-47D5-4BFC-0DFAC16ACDCF}"/>
                  </a:ext>
                </a:extLst>
              </p:cNvPr>
              <p:cNvGrpSpPr/>
              <p:nvPr/>
            </p:nvGrpSpPr>
            <p:grpSpPr>
              <a:xfrm>
                <a:off x="7041510" y="4766147"/>
                <a:ext cx="1316530" cy="807866"/>
                <a:chOff x="8380364" y="2718787"/>
                <a:chExt cx="1316530" cy="807866"/>
              </a:xfrm>
            </p:grpSpPr>
            <p:grpSp>
              <p:nvGrpSpPr>
                <p:cNvPr id="106" name="Group 105">
                  <a:extLst>
                    <a:ext uri="{FF2B5EF4-FFF2-40B4-BE49-F238E27FC236}">
                      <a16:creationId xmlns:a16="http://schemas.microsoft.com/office/drawing/2014/main" id="{DE5009D5-6BB0-EB3C-24B4-E6BC78994B92}"/>
                    </a:ext>
                  </a:extLst>
                </p:cNvPr>
                <p:cNvGrpSpPr/>
                <p:nvPr/>
              </p:nvGrpSpPr>
              <p:grpSpPr>
                <a:xfrm rot="16200000">
                  <a:off x="8323925" y="2775226"/>
                  <a:ext cx="807866" cy="694987"/>
                  <a:chOff x="8082831" y="1910234"/>
                  <a:chExt cx="807866" cy="694987"/>
                </a:xfrm>
              </p:grpSpPr>
              <p:grpSp>
                <p:nvGrpSpPr>
                  <p:cNvPr id="114" name="Group 113">
                    <a:extLst>
                      <a:ext uri="{FF2B5EF4-FFF2-40B4-BE49-F238E27FC236}">
                        <a16:creationId xmlns:a16="http://schemas.microsoft.com/office/drawing/2014/main" id="{526AD9B6-D682-6F39-BE5F-76614C457E41}"/>
                      </a:ext>
                    </a:extLst>
                  </p:cNvPr>
                  <p:cNvGrpSpPr/>
                  <p:nvPr/>
                </p:nvGrpSpPr>
                <p:grpSpPr>
                  <a:xfrm>
                    <a:off x="8082831" y="2355435"/>
                    <a:ext cx="807866" cy="249786"/>
                    <a:chOff x="6533931" y="1126993"/>
                    <a:chExt cx="1143730" cy="308107"/>
                  </a:xfrm>
                </p:grpSpPr>
                <p:cxnSp>
                  <p:nvCxnSpPr>
                    <p:cNvPr id="116" name="Straight Connector 115">
                      <a:extLst>
                        <a:ext uri="{FF2B5EF4-FFF2-40B4-BE49-F238E27FC236}">
                          <a16:creationId xmlns:a16="http://schemas.microsoft.com/office/drawing/2014/main" id="{1223B1A4-0A6C-B429-39AB-1292AFA2C1D3}"/>
                        </a:ext>
                      </a:extLst>
                    </p:cNvPr>
                    <p:cNvCxnSpPr/>
                    <p:nvPr/>
                  </p:nvCxnSpPr>
                  <p:spPr>
                    <a:xfrm>
                      <a:off x="6898127"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1507A5E7-9520-8A2C-701E-BAED4011BF55}"/>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40574188-55FE-5365-0828-A87B3FC57801}"/>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119" name="Straight Connector 118">
                      <a:extLst>
                        <a:ext uri="{FF2B5EF4-FFF2-40B4-BE49-F238E27FC236}">
                          <a16:creationId xmlns:a16="http://schemas.microsoft.com/office/drawing/2014/main" id="{F924E2E9-AAE1-5E51-1693-0E9FEDA81FAC}"/>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120" name="Straight Connector 119">
                      <a:extLst>
                        <a:ext uri="{FF2B5EF4-FFF2-40B4-BE49-F238E27FC236}">
                          <a16:creationId xmlns:a16="http://schemas.microsoft.com/office/drawing/2014/main" id="{18CA1C3F-D295-9412-D023-09CC868A1920}"/>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id="{52162733-C67F-6BE7-60C9-FEB2C2BCF1BC}"/>
                        </a:ext>
                      </a:extLst>
                    </p:cNvPr>
                    <p:cNvCxnSpPr/>
                    <p:nvPr/>
                  </p:nvCxnSpPr>
                  <p:spPr>
                    <a:xfrm>
                      <a:off x="7289294" y="1424894"/>
                      <a:ext cx="388367"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15" name="Straight Connector 114">
                    <a:extLst>
                      <a:ext uri="{FF2B5EF4-FFF2-40B4-BE49-F238E27FC236}">
                        <a16:creationId xmlns:a16="http://schemas.microsoft.com/office/drawing/2014/main" id="{F6759410-802D-8133-BA29-D4C300CD37B1}"/>
                      </a:ext>
                    </a:extLst>
                  </p:cNvPr>
                  <p:cNvCxnSpPr>
                    <a:cxnSpLocks/>
                  </p:cNvCxnSpPr>
                  <p:nvPr/>
                </p:nvCxnSpPr>
                <p:spPr>
                  <a:xfrm rot="5400000">
                    <a:off x="8307213" y="2086009"/>
                    <a:ext cx="351550" cy="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07" name="Group 106">
                  <a:extLst>
                    <a:ext uri="{FF2B5EF4-FFF2-40B4-BE49-F238E27FC236}">
                      <a16:creationId xmlns:a16="http://schemas.microsoft.com/office/drawing/2014/main" id="{40CCF832-18E3-1642-09E5-A1226985798D}"/>
                    </a:ext>
                  </a:extLst>
                </p:cNvPr>
                <p:cNvGrpSpPr/>
                <p:nvPr/>
              </p:nvGrpSpPr>
              <p:grpSpPr>
                <a:xfrm>
                  <a:off x="9391044" y="2718837"/>
                  <a:ext cx="305850" cy="802736"/>
                  <a:chOff x="4703116" y="2895542"/>
                  <a:chExt cx="305850" cy="783512"/>
                </a:xfrm>
              </p:grpSpPr>
              <p:cxnSp>
                <p:nvCxnSpPr>
                  <p:cNvPr id="110" name="Straight Connector 109">
                    <a:extLst>
                      <a:ext uri="{FF2B5EF4-FFF2-40B4-BE49-F238E27FC236}">
                        <a16:creationId xmlns:a16="http://schemas.microsoft.com/office/drawing/2014/main" id="{DE53D51F-53F7-0EFA-EF0E-B383B8D84C09}"/>
                      </a:ext>
                    </a:extLst>
                  </p:cNvPr>
                  <p:cNvCxnSpPr>
                    <a:cxnSpLocks/>
                  </p:cNvCxnSpPr>
                  <p:nvPr/>
                </p:nvCxnSpPr>
                <p:spPr>
                  <a:xfrm>
                    <a:off x="4703116" y="3181386"/>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1" name="Straight Connector 110">
                    <a:extLst>
                      <a:ext uri="{FF2B5EF4-FFF2-40B4-BE49-F238E27FC236}">
                        <a16:creationId xmlns:a16="http://schemas.microsoft.com/office/drawing/2014/main" id="{03C556D4-654E-D942-AF06-8C0E2368BF8F}"/>
                      </a:ext>
                    </a:extLst>
                  </p:cNvPr>
                  <p:cNvCxnSpPr>
                    <a:cxnSpLocks/>
                  </p:cNvCxnSpPr>
                  <p:nvPr/>
                </p:nvCxnSpPr>
                <p:spPr>
                  <a:xfrm>
                    <a:off x="4703116" y="3309463"/>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4DBC0E0B-0EB1-7AC9-23B5-C01566671403}"/>
                      </a:ext>
                    </a:extLst>
                  </p:cNvPr>
                  <p:cNvCxnSpPr>
                    <a:cxnSpLocks/>
                  </p:cNvCxnSpPr>
                  <p:nvPr/>
                </p:nvCxnSpPr>
                <p:spPr>
                  <a:xfrm>
                    <a:off x="4855496" y="2895542"/>
                    <a:ext cx="0" cy="28034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a16="http://schemas.microsoft.com/office/drawing/2014/main" id="{D2CB7BF6-8E26-0D88-2A9E-E51255BE025C}"/>
                      </a:ext>
                    </a:extLst>
                  </p:cNvPr>
                  <p:cNvCxnSpPr>
                    <a:cxnSpLocks/>
                  </p:cNvCxnSpPr>
                  <p:nvPr/>
                </p:nvCxnSpPr>
                <p:spPr>
                  <a:xfrm>
                    <a:off x="4855496" y="3309463"/>
                    <a:ext cx="0" cy="369591"/>
                  </a:xfrm>
                  <a:prstGeom prst="line">
                    <a:avLst/>
                  </a:prstGeom>
                  <a:ln w="19050">
                    <a:tailEnd type="none"/>
                  </a:ln>
                </p:spPr>
                <p:style>
                  <a:lnRef idx="1">
                    <a:schemeClr val="dk1"/>
                  </a:lnRef>
                  <a:fillRef idx="0">
                    <a:schemeClr val="dk1"/>
                  </a:fillRef>
                  <a:effectRef idx="0">
                    <a:schemeClr val="dk1"/>
                  </a:effectRef>
                  <a:fontRef idx="minor">
                    <a:schemeClr val="tx1"/>
                  </a:fontRef>
                </p:style>
              </p:cxnSp>
            </p:grpSp>
            <p:cxnSp>
              <p:nvCxnSpPr>
                <p:cNvPr id="108" name="Straight Connector 107">
                  <a:extLst>
                    <a:ext uri="{FF2B5EF4-FFF2-40B4-BE49-F238E27FC236}">
                      <a16:creationId xmlns:a16="http://schemas.microsoft.com/office/drawing/2014/main" id="{9098D02F-24A7-B15B-1DD7-DAD4201AC6FC}"/>
                    </a:ext>
                  </a:extLst>
                </p:cNvPr>
                <p:cNvCxnSpPr>
                  <a:cxnSpLocks/>
                </p:cNvCxnSpPr>
                <p:nvPr/>
              </p:nvCxnSpPr>
              <p:spPr>
                <a:xfrm>
                  <a:off x="9067289" y="3516414"/>
                  <a:ext cx="48463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9C909D17-D0B8-9DCB-CA39-4AB282AA02C8}"/>
                    </a:ext>
                  </a:extLst>
                </p:cNvPr>
                <p:cNvCxnSpPr>
                  <a:cxnSpLocks/>
                </p:cNvCxnSpPr>
                <p:nvPr/>
              </p:nvCxnSpPr>
              <p:spPr>
                <a:xfrm>
                  <a:off x="9057618" y="2718837"/>
                  <a:ext cx="493776"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03" name="Straight Connector 102">
                <a:extLst>
                  <a:ext uri="{FF2B5EF4-FFF2-40B4-BE49-F238E27FC236}">
                    <a16:creationId xmlns:a16="http://schemas.microsoft.com/office/drawing/2014/main" id="{6966B90A-8C4D-9D0D-A09E-988976A81957}"/>
                  </a:ext>
                </a:extLst>
              </p:cNvPr>
              <p:cNvCxnSpPr/>
              <p:nvPr/>
            </p:nvCxnSpPr>
            <p:spPr>
              <a:xfrm rot="5400000">
                <a:off x="7891928" y="4696678"/>
                <a:ext cx="11887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8FEA14DB-BEDD-19BF-DEC9-3F692FB118F0}"/>
                  </a:ext>
                </a:extLst>
              </p:cNvPr>
              <p:cNvCxnSpPr/>
              <p:nvPr/>
            </p:nvCxnSpPr>
            <p:spPr>
              <a:xfrm rot="5400000">
                <a:off x="7896500" y="5606194"/>
                <a:ext cx="109728" cy="0"/>
              </a:xfrm>
              <a:prstGeom prst="line">
                <a:avLst/>
              </a:prstGeom>
              <a:ln w="19050"/>
            </p:spPr>
            <p:style>
              <a:lnRef idx="1">
                <a:schemeClr val="dk1"/>
              </a:lnRef>
              <a:fillRef idx="0">
                <a:schemeClr val="dk1"/>
              </a:fillRef>
              <a:effectRef idx="0">
                <a:schemeClr val="dk1"/>
              </a:effectRef>
              <a:fontRef idx="minor">
                <a:schemeClr val="tx1"/>
              </a:fontRef>
            </p:style>
          </p:cxnSp>
          <p:sp>
            <p:nvSpPr>
              <p:cNvPr id="105" name="Oval 104">
                <a:extLst>
                  <a:ext uri="{FF2B5EF4-FFF2-40B4-BE49-F238E27FC236}">
                    <a16:creationId xmlns:a16="http://schemas.microsoft.com/office/drawing/2014/main" id="{0EA39906-FA15-DBC2-934B-05D0F105E176}"/>
                  </a:ext>
                </a:extLst>
              </p:cNvPr>
              <p:cNvSpPr/>
              <p:nvPr/>
            </p:nvSpPr>
            <p:spPr>
              <a:xfrm>
                <a:off x="7393854" y="5139810"/>
                <a:ext cx="74172" cy="7938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101" name="Straight Connector 100">
              <a:extLst>
                <a:ext uri="{FF2B5EF4-FFF2-40B4-BE49-F238E27FC236}">
                  <a16:creationId xmlns:a16="http://schemas.microsoft.com/office/drawing/2014/main" id="{D5F99191-78AA-1B47-D2AC-8E5964EEA656}"/>
                </a:ext>
              </a:extLst>
            </p:cNvPr>
            <p:cNvCxnSpPr>
              <a:cxnSpLocks/>
            </p:cNvCxnSpPr>
            <p:nvPr/>
          </p:nvCxnSpPr>
          <p:spPr>
            <a:xfrm>
              <a:off x="3248712" y="3041682"/>
              <a:ext cx="11865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66957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53DFF7-5D16-2E3B-6A68-06731AA98EEF}"/>
              </a:ext>
            </a:extLst>
          </p:cNvPr>
          <p:cNvSpPr>
            <a:spLocks noGrp="1"/>
          </p:cNvSpPr>
          <p:nvPr>
            <p:ph type="title"/>
          </p:nvPr>
        </p:nvSpPr>
        <p:spPr/>
        <p:txBody>
          <a:bodyPr/>
          <a:lstStyle/>
          <a:p>
            <a:r>
              <a:rPr lang="en-US" dirty="0"/>
              <a:t>DENDRITES FOR DIRECTION SELECTIVITY</a:t>
            </a:r>
          </a:p>
        </p:txBody>
      </p:sp>
      <p:sp>
        <p:nvSpPr>
          <p:cNvPr id="432" name="Text Placeholder 431">
            <a:extLst>
              <a:ext uri="{FF2B5EF4-FFF2-40B4-BE49-F238E27FC236}">
                <a16:creationId xmlns:a16="http://schemas.microsoft.com/office/drawing/2014/main" id="{4085D95F-43F3-1AF8-FBFD-2D115CDA9D8A}"/>
              </a:ext>
            </a:extLst>
          </p:cNvPr>
          <p:cNvSpPr>
            <a:spLocks noGrp="1"/>
          </p:cNvSpPr>
          <p:nvPr>
            <p:ph type="body" sz="quarter" idx="13"/>
          </p:nvPr>
        </p:nvSpPr>
        <p:spPr/>
        <p:txBody>
          <a:bodyPr/>
          <a:lstStyle/>
          <a:p>
            <a:r>
              <a:rPr lang="en-US" dirty="0"/>
              <a:t>Experimental Demonstration using analog circuits</a:t>
            </a:r>
          </a:p>
        </p:txBody>
      </p:sp>
      <p:pic>
        <p:nvPicPr>
          <p:cNvPr id="2" name="Picture 1" descr="A circular graph with a red line&#10;&#10;Description automatically generated">
            <a:extLst>
              <a:ext uri="{FF2B5EF4-FFF2-40B4-BE49-F238E27FC236}">
                <a16:creationId xmlns:a16="http://schemas.microsoft.com/office/drawing/2014/main" id="{1CD907A8-3E11-0F65-6732-67F88EFF24E5}"/>
              </a:ext>
            </a:extLst>
          </p:cNvPr>
          <p:cNvPicPr/>
          <p:nvPr/>
        </p:nvPicPr>
        <p:blipFill>
          <a:blip r:embed="rId2">
            <a:extLst>
              <a:ext uri="{28A0092B-C50C-407E-A947-70E740481C1C}">
                <a14:useLocalDpi xmlns:a14="http://schemas.microsoft.com/office/drawing/2010/main" val="0"/>
              </a:ext>
            </a:extLst>
          </a:blip>
          <a:stretch>
            <a:fillRect/>
          </a:stretch>
        </p:blipFill>
        <p:spPr>
          <a:xfrm>
            <a:off x="4382511" y="2031813"/>
            <a:ext cx="4456862" cy="4136761"/>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A4E9A415-4BDC-774F-89E7-C45CA2448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6395" y="2622547"/>
            <a:ext cx="2616073" cy="2955294"/>
          </a:xfrm>
          <a:prstGeom prst="rect">
            <a:avLst/>
          </a:prstGeom>
        </p:spPr>
      </p:pic>
      <p:sp>
        <p:nvSpPr>
          <p:cNvPr id="7" name="Rectangle 6">
            <a:extLst>
              <a:ext uri="{FF2B5EF4-FFF2-40B4-BE49-F238E27FC236}">
                <a16:creationId xmlns:a16="http://schemas.microsoft.com/office/drawing/2014/main" id="{D4CB9943-B4AD-0FCA-A270-893DB6CE2200}"/>
              </a:ext>
            </a:extLst>
          </p:cNvPr>
          <p:cNvSpPr/>
          <p:nvPr/>
        </p:nvSpPr>
        <p:spPr>
          <a:xfrm>
            <a:off x="9453330" y="5345778"/>
            <a:ext cx="2738670" cy="447684"/>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8" name="Graphic 427">
            <a:extLst>
              <a:ext uri="{FF2B5EF4-FFF2-40B4-BE49-F238E27FC236}">
                <a16:creationId xmlns:a16="http://schemas.microsoft.com/office/drawing/2014/main" id="{9F159FD1-385F-F697-B3C4-04581F783B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78243" y="2668747"/>
            <a:ext cx="4131013" cy="3048051"/>
          </a:xfrm>
          <a:prstGeom prst="rect">
            <a:avLst/>
          </a:prstGeom>
        </p:spPr>
      </p:pic>
      <p:sp>
        <p:nvSpPr>
          <p:cNvPr id="429" name="TextBox 428">
            <a:extLst>
              <a:ext uri="{FF2B5EF4-FFF2-40B4-BE49-F238E27FC236}">
                <a16:creationId xmlns:a16="http://schemas.microsoft.com/office/drawing/2014/main" id="{95ABF3AB-BAE3-E5DF-2DD7-ACC9D9D1F63E}"/>
              </a:ext>
            </a:extLst>
          </p:cNvPr>
          <p:cNvSpPr txBox="1"/>
          <p:nvPr/>
        </p:nvSpPr>
        <p:spPr>
          <a:xfrm>
            <a:off x="1072279" y="1904335"/>
            <a:ext cx="2285376" cy="400110"/>
          </a:xfrm>
          <a:prstGeom prst="rect">
            <a:avLst/>
          </a:prstGeom>
          <a:noFill/>
        </p:spPr>
        <p:txBody>
          <a:bodyPr wrap="square" rtlCol="0">
            <a:spAutoFit/>
          </a:bodyPr>
          <a:lstStyle/>
          <a:p>
            <a:r>
              <a:rPr lang="en-US" sz="2000" dirty="0"/>
              <a:t>Dendrite Circuit</a:t>
            </a:r>
          </a:p>
        </p:txBody>
      </p:sp>
      <p:sp>
        <p:nvSpPr>
          <p:cNvPr id="430" name="Rectangle: Rounded Corners 11">
            <a:extLst>
              <a:ext uri="{FF2B5EF4-FFF2-40B4-BE49-F238E27FC236}">
                <a16:creationId xmlns:a16="http://schemas.microsoft.com/office/drawing/2014/main" id="{8A5150AC-E031-CFB9-B7CD-24A165DB5053}"/>
              </a:ext>
            </a:extLst>
          </p:cNvPr>
          <p:cNvSpPr/>
          <p:nvPr/>
        </p:nvSpPr>
        <p:spPr>
          <a:xfrm>
            <a:off x="352326" y="2340253"/>
            <a:ext cx="3621376" cy="3449042"/>
          </a:xfrm>
          <a:prstGeom prst="roundRect">
            <a:avLst/>
          </a:prstGeom>
          <a:noFill/>
          <a:ln w="38100">
            <a:solidFill>
              <a:srgbClr val="004D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TextBox 430">
            <a:extLst>
              <a:ext uri="{FF2B5EF4-FFF2-40B4-BE49-F238E27FC236}">
                <a16:creationId xmlns:a16="http://schemas.microsoft.com/office/drawing/2014/main" id="{947F5A85-3DE9-4DC9-02B5-F4730206C88B}"/>
              </a:ext>
            </a:extLst>
          </p:cNvPr>
          <p:cNvSpPr txBox="1"/>
          <p:nvPr/>
        </p:nvSpPr>
        <p:spPr>
          <a:xfrm>
            <a:off x="8770656" y="6168574"/>
            <a:ext cx="2187146" cy="646331"/>
          </a:xfrm>
          <a:prstGeom prst="rect">
            <a:avLst/>
          </a:prstGeom>
          <a:solidFill>
            <a:schemeClr val="accent1">
              <a:lumMod val="40000"/>
              <a:lumOff val="60000"/>
            </a:schemeClr>
          </a:solidFill>
        </p:spPr>
        <p:txBody>
          <a:bodyPr wrap="square" rtlCol="0">
            <a:spAutoFit/>
          </a:bodyPr>
          <a:lstStyle/>
          <a:p>
            <a:pPr algn="l">
              <a:spcBef>
                <a:spcPts val="1000"/>
              </a:spcBef>
              <a:spcAft>
                <a:spcPts val="600"/>
              </a:spcAft>
            </a:pPr>
            <a:r>
              <a:rPr lang="en-US" dirty="0"/>
              <a:t>Parker et. al IEEE ICONS 2024</a:t>
            </a:r>
          </a:p>
        </p:txBody>
      </p:sp>
      <p:pic>
        <p:nvPicPr>
          <p:cNvPr id="435" name="Picture 434">
            <a:extLst>
              <a:ext uri="{FF2B5EF4-FFF2-40B4-BE49-F238E27FC236}">
                <a16:creationId xmlns:a16="http://schemas.microsoft.com/office/drawing/2014/main" id="{CFAA9FD5-B2E6-B46C-E0BD-16945FAA422C}"/>
              </a:ext>
            </a:extLst>
          </p:cNvPr>
          <p:cNvPicPr>
            <a:picLocks noChangeAspect="1"/>
          </p:cNvPicPr>
          <p:nvPr/>
        </p:nvPicPr>
        <p:blipFill>
          <a:blip r:embed="rId6"/>
          <a:stretch>
            <a:fillRect/>
          </a:stretch>
        </p:blipFill>
        <p:spPr>
          <a:xfrm>
            <a:off x="9640278" y="288476"/>
            <a:ext cx="1428721" cy="1392020"/>
          </a:xfrm>
          <a:prstGeom prst="rect">
            <a:avLst/>
          </a:prstGeom>
          <a:ln w="38100">
            <a:solidFill>
              <a:srgbClr val="FF0000"/>
            </a:solidFill>
          </a:ln>
        </p:spPr>
      </p:pic>
      <p:sp>
        <p:nvSpPr>
          <p:cNvPr id="436" name="TextBox 435">
            <a:extLst>
              <a:ext uri="{FF2B5EF4-FFF2-40B4-BE49-F238E27FC236}">
                <a16:creationId xmlns:a16="http://schemas.microsoft.com/office/drawing/2014/main" id="{4205ADE5-2730-B99B-F120-9F9FF01A96CF}"/>
              </a:ext>
            </a:extLst>
          </p:cNvPr>
          <p:cNvSpPr txBox="1"/>
          <p:nvPr/>
        </p:nvSpPr>
        <p:spPr>
          <a:xfrm>
            <a:off x="9453330" y="1820667"/>
            <a:ext cx="1679994" cy="369332"/>
          </a:xfrm>
          <a:prstGeom prst="rect">
            <a:avLst/>
          </a:prstGeom>
          <a:noFill/>
        </p:spPr>
        <p:txBody>
          <a:bodyPr wrap="square" rtlCol="0">
            <a:spAutoFit/>
          </a:bodyPr>
          <a:lstStyle/>
          <a:p>
            <a:pPr algn="ctr">
              <a:spcBef>
                <a:spcPts val="1000"/>
              </a:spcBef>
              <a:spcAft>
                <a:spcPts val="600"/>
              </a:spcAft>
            </a:pPr>
            <a:r>
              <a:rPr lang="en-US" dirty="0"/>
              <a:t>FPAA 2.9V</a:t>
            </a:r>
          </a:p>
        </p:txBody>
      </p:sp>
      <p:sp>
        <p:nvSpPr>
          <p:cNvPr id="437" name="Oval 436">
            <a:extLst>
              <a:ext uri="{FF2B5EF4-FFF2-40B4-BE49-F238E27FC236}">
                <a16:creationId xmlns:a16="http://schemas.microsoft.com/office/drawing/2014/main" id="{0293D16D-A35F-8D90-401B-86795D28E2AB}"/>
              </a:ext>
            </a:extLst>
          </p:cNvPr>
          <p:cNvSpPr/>
          <p:nvPr/>
        </p:nvSpPr>
        <p:spPr>
          <a:xfrm>
            <a:off x="2550009" y="3596329"/>
            <a:ext cx="705263" cy="1068083"/>
          </a:xfrm>
          <a:prstGeom prst="ellipse">
            <a:avLst/>
          </a:prstGeom>
          <a:solidFill>
            <a:srgbClr val="0000FF">
              <a:alpha val="2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a:extLst>
              <a:ext uri="{FF2B5EF4-FFF2-40B4-BE49-F238E27FC236}">
                <a16:creationId xmlns:a16="http://schemas.microsoft.com/office/drawing/2014/main" id="{4B2A8B2B-C756-8975-8454-DF0753D518A7}"/>
              </a:ext>
            </a:extLst>
          </p:cNvPr>
          <p:cNvSpPr/>
          <p:nvPr/>
        </p:nvSpPr>
        <p:spPr>
          <a:xfrm>
            <a:off x="575521" y="3596329"/>
            <a:ext cx="705263" cy="1068083"/>
          </a:xfrm>
          <a:prstGeom prst="ellipse">
            <a:avLst/>
          </a:prstGeom>
          <a:solidFill>
            <a:srgbClr val="00FF00">
              <a:alpha val="2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190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66667" decel="33333" fill="hold" grpId="0" nodeType="clickEffect">
                                  <p:stCondLst>
                                    <p:cond delay="0"/>
                                  </p:stCondLst>
                                  <p:childTnLst>
                                    <p:animMotion origin="layout" path="M 2.08333E-7 -1.85185E-6 L 2.08333E-7 0.08102 " pathEditMode="relative" rAng="0" ptsTypes="AA">
                                      <p:cBhvr>
                                        <p:cTn id="6" dur="1500" fill="hold"/>
                                        <p:tgtEl>
                                          <p:spTgt spid="7"/>
                                        </p:tgtEl>
                                        <p:attrNameLst>
                                          <p:attrName>ppt_x</p:attrName>
                                          <p:attrName>ppt_y</p:attrName>
                                        </p:attrNameLst>
                                      </p:cBhvr>
                                      <p:rCtr x="0" y="405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66667" decel="33333" fill="hold" grpId="1" nodeType="clickEffect">
                                  <p:stCondLst>
                                    <p:cond delay="0"/>
                                  </p:stCondLst>
                                  <p:childTnLst>
                                    <p:animMotion origin="layout" path="M 2.03559E-17 0.08102 L -0.00026 0.18102 " pathEditMode="relative" rAng="0" ptsTypes="AA">
                                      <p:cBhvr>
                                        <p:cTn id="10" dur="1500" fill="hold"/>
                                        <p:tgtEl>
                                          <p:spTgt spid="7"/>
                                        </p:tgtEl>
                                        <p:attrNameLst>
                                          <p:attrName>ppt_x</p:attrName>
                                          <p:attrName>ppt_y</p:attrName>
                                        </p:attrNameLst>
                                      </p:cBhvr>
                                      <p:rCtr x="-26" y="5000"/>
                                    </p:animMotion>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2" nodeType="clickEffect">
                                  <p:stCondLst>
                                    <p:cond delay="0"/>
                                  </p:stCondLst>
                                  <p:childTnLst>
                                    <p:anim calcmode="lin" valueType="num">
                                      <p:cBhvr additive="base">
                                        <p:cTn id="14" dur="500"/>
                                        <p:tgtEl>
                                          <p:spTgt spid="7"/>
                                        </p:tgtEl>
                                        <p:attrNameLst>
                                          <p:attrName>ppt_x</p:attrName>
                                        </p:attrNameLst>
                                      </p:cBhvr>
                                      <p:tavLst>
                                        <p:tav tm="0">
                                          <p:val>
                                            <p:strVal val="ppt_x"/>
                                          </p:val>
                                        </p:tav>
                                        <p:tav tm="100000">
                                          <p:val>
                                            <p:strVal val="ppt_x"/>
                                          </p:val>
                                        </p:tav>
                                      </p:tavLst>
                                    </p:anim>
                                    <p:anim calcmode="lin" valueType="num">
                                      <p:cBhvr additive="base">
                                        <p:cTn id="15" dur="500"/>
                                        <p:tgtEl>
                                          <p:spTgt spid="7"/>
                                        </p:tgtEl>
                                        <p:attrNameLst>
                                          <p:attrName>ppt_y</p:attrName>
                                        </p:attrNameLst>
                                      </p:cBhvr>
                                      <p:tavLst>
                                        <p:tav tm="0">
                                          <p:val>
                                            <p:strVal val="ppt_y"/>
                                          </p:val>
                                        </p:tav>
                                        <p:tav tm="100000">
                                          <p:val>
                                            <p:strVal val="1+ppt_h/2"/>
                                          </p:val>
                                        </p:tav>
                                      </p:tavLst>
                                    </p:anim>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50E214-DDEF-F6F8-5394-5F0E3519495A}"/>
              </a:ext>
            </a:extLst>
          </p:cNvPr>
          <p:cNvSpPr>
            <a:spLocks noGrp="1"/>
          </p:cNvSpPr>
          <p:nvPr>
            <p:ph type="sldNum" sz="quarter" idx="12"/>
          </p:nvPr>
        </p:nvSpPr>
        <p:spPr/>
        <p:txBody>
          <a:bodyPr/>
          <a:lstStyle/>
          <a:p>
            <a:fld id="{6FB6B91F-BB11-E946-B7F6-1372EDB8DEC1}" type="slidenum">
              <a:rPr lang="en-US" smtClean="0"/>
              <a:t>18</a:t>
            </a:fld>
            <a:endParaRPr lang="en-US" dirty="0"/>
          </a:p>
        </p:txBody>
      </p:sp>
      <p:sp>
        <p:nvSpPr>
          <p:cNvPr id="4" name="Title 3">
            <a:extLst>
              <a:ext uri="{FF2B5EF4-FFF2-40B4-BE49-F238E27FC236}">
                <a16:creationId xmlns:a16="http://schemas.microsoft.com/office/drawing/2014/main" id="{1253DFF7-5D16-2E3B-6A68-06731AA98EEF}"/>
              </a:ext>
            </a:extLst>
          </p:cNvPr>
          <p:cNvSpPr>
            <a:spLocks noGrp="1"/>
          </p:cNvSpPr>
          <p:nvPr>
            <p:ph type="title"/>
          </p:nvPr>
        </p:nvSpPr>
        <p:spPr/>
        <p:txBody>
          <a:bodyPr/>
          <a:lstStyle/>
          <a:p>
            <a:r>
              <a:rPr lang="en-US" dirty="0"/>
              <a:t>DENDRITES FOR DIRECTION SELECTIVITY</a:t>
            </a:r>
          </a:p>
        </p:txBody>
      </p:sp>
      <p:sp>
        <p:nvSpPr>
          <p:cNvPr id="5" name="Text Placeholder 4">
            <a:extLst>
              <a:ext uri="{FF2B5EF4-FFF2-40B4-BE49-F238E27FC236}">
                <a16:creationId xmlns:a16="http://schemas.microsoft.com/office/drawing/2014/main" id="{8CC96DFD-AA97-E0F6-960F-0CE2C9A5D52C}"/>
              </a:ext>
            </a:extLst>
          </p:cNvPr>
          <p:cNvSpPr>
            <a:spLocks noGrp="1"/>
          </p:cNvSpPr>
          <p:nvPr>
            <p:ph type="body" sz="quarter" idx="13"/>
          </p:nvPr>
        </p:nvSpPr>
        <p:spPr/>
        <p:txBody>
          <a:bodyPr/>
          <a:lstStyle/>
          <a:p>
            <a:r>
              <a:rPr lang="en-US" dirty="0"/>
              <a:t>Dendrites for pattern and velocity estimation</a:t>
            </a:r>
          </a:p>
        </p:txBody>
      </p:sp>
      <p:grpSp>
        <p:nvGrpSpPr>
          <p:cNvPr id="8" name="Group 7">
            <a:extLst>
              <a:ext uri="{FF2B5EF4-FFF2-40B4-BE49-F238E27FC236}">
                <a16:creationId xmlns:a16="http://schemas.microsoft.com/office/drawing/2014/main" id="{87F81926-A988-AE05-891B-0F7A4AE758C4}"/>
              </a:ext>
            </a:extLst>
          </p:cNvPr>
          <p:cNvGrpSpPr/>
          <p:nvPr/>
        </p:nvGrpSpPr>
        <p:grpSpPr>
          <a:xfrm>
            <a:off x="4849650" y="1912563"/>
            <a:ext cx="3366263" cy="1222530"/>
            <a:chOff x="8375893" y="1057357"/>
            <a:chExt cx="4295623" cy="1962771"/>
          </a:xfrm>
        </p:grpSpPr>
        <p:grpSp>
          <p:nvGrpSpPr>
            <p:cNvPr id="9" name="Group 8">
              <a:extLst>
                <a:ext uri="{FF2B5EF4-FFF2-40B4-BE49-F238E27FC236}">
                  <a16:creationId xmlns:a16="http://schemas.microsoft.com/office/drawing/2014/main" id="{5456DA44-476C-4C89-C272-402E780BB96E}"/>
                </a:ext>
              </a:extLst>
            </p:cNvPr>
            <p:cNvGrpSpPr/>
            <p:nvPr/>
          </p:nvGrpSpPr>
          <p:grpSpPr>
            <a:xfrm>
              <a:off x="8573320" y="1491208"/>
              <a:ext cx="800319" cy="511302"/>
              <a:chOff x="8082829" y="2093922"/>
              <a:chExt cx="800319" cy="511302"/>
            </a:xfrm>
          </p:grpSpPr>
          <p:grpSp>
            <p:nvGrpSpPr>
              <p:cNvPr id="107" name="Group 106">
                <a:extLst>
                  <a:ext uri="{FF2B5EF4-FFF2-40B4-BE49-F238E27FC236}">
                    <a16:creationId xmlns:a16="http://schemas.microsoft.com/office/drawing/2014/main" id="{6FE6C9B3-01DD-D491-7AAA-953DA4B8783D}"/>
                  </a:ext>
                </a:extLst>
              </p:cNvPr>
              <p:cNvGrpSpPr/>
              <p:nvPr/>
            </p:nvGrpSpPr>
            <p:grpSpPr>
              <a:xfrm>
                <a:off x="8082829" y="2269501"/>
                <a:ext cx="800319" cy="335723"/>
                <a:chOff x="6533931" y="1020992"/>
                <a:chExt cx="1133046" cy="414108"/>
              </a:xfrm>
            </p:grpSpPr>
            <p:cxnSp>
              <p:nvCxnSpPr>
                <p:cNvPr id="109" name="Straight Connector 108">
                  <a:extLst>
                    <a:ext uri="{FF2B5EF4-FFF2-40B4-BE49-F238E27FC236}">
                      <a16:creationId xmlns:a16="http://schemas.microsoft.com/office/drawing/2014/main" id="{1B05947C-4B25-5DEC-5BE0-C6B518500D5C}"/>
                    </a:ext>
                  </a:extLst>
                </p:cNvPr>
                <p:cNvCxnSpPr/>
                <p:nvPr/>
              </p:nvCxnSpPr>
              <p:spPr>
                <a:xfrm>
                  <a:off x="6902622"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7AE86128-4C3D-427C-04EA-76A731F354A2}"/>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111" name="Straight Connector 110">
                  <a:extLst>
                    <a:ext uri="{FF2B5EF4-FFF2-40B4-BE49-F238E27FC236}">
                      <a16:creationId xmlns:a16="http://schemas.microsoft.com/office/drawing/2014/main" id="{5CAF0594-FACE-7234-F2CB-D993F43793BA}"/>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387EC4FE-7742-1768-6538-A0B48854A085}"/>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sp>
              <p:nvSpPr>
                <p:cNvPr id="113" name="Oval 112">
                  <a:extLst>
                    <a:ext uri="{FF2B5EF4-FFF2-40B4-BE49-F238E27FC236}">
                      <a16:creationId xmlns:a16="http://schemas.microsoft.com/office/drawing/2014/main" id="{0B694CFD-1593-0B62-F8FF-F1E40DCD8D59}"/>
                    </a:ext>
                  </a:extLst>
                </p:cNvPr>
                <p:cNvSpPr/>
                <p:nvPr/>
              </p:nvSpPr>
              <p:spPr>
                <a:xfrm>
                  <a:off x="7040964" y="1020992"/>
                  <a:ext cx="105008" cy="97914"/>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14" name="Straight Connector 113">
                  <a:extLst>
                    <a:ext uri="{FF2B5EF4-FFF2-40B4-BE49-F238E27FC236}">
                      <a16:creationId xmlns:a16="http://schemas.microsoft.com/office/drawing/2014/main" id="{1FE0B7E8-3CC7-7CFB-EE82-0B8BE5162CE4}"/>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7C0CD617-1FF2-EB6B-88AC-503EB7F03343}"/>
                    </a:ext>
                  </a:extLst>
                </p:cNvPr>
                <p:cNvCxnSpPr/>
                <p:nvPr/>
              </p:nvCxnSpPr>
              <p:spPr>
                <a:xfrm>
                  <a:off x="7289295" y="1424895"/>
                  <a:ext cx="377682"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08" name="Straight Connector 107">
                <a:extLst>
                  <a:ext uri="{FF2B5EF4-FFF2-40B4-BE49-F238E27FC236}">
                    <a16:creationId xmlns:a16="http://schemas.microsoft.com/office/drawing/2014/main" id="{E46A687A-57D4-7FE1-6309-DDA8A57D2D0B}"/>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0" name="Straight Connector 9">
              <a:extLst>
                <a:ext uri="{FF2B5EF4-FFF2-40B4-BE49-F238E27FC236}">
                  <a16:creationId xmlns:a16="http://schemas.microsoft.com/office/drawing/2014/main" id="{FD4FD41D-6E86-6E7F-EE23-23870AC4FC71}"/>
                </a:ext>
              </a:extLst>
            </p:cNvPr>
            <p:cNvCxnSpPr>
              <a:cxnSpLocks/>
            </p:cNvCxnSpPr>
            <p:nvPr/>
          </p:nvCxnSpPr>
          <p:spPr>
            <a:xfrm flipV="1">
              <a:off x="8675978" y="3006217"/>
              <a:ext cx="3995538" cy="13911"/>
            </a:xfrm>
            <a:prstGeom prst="line">
              <a:avLst/>
            </a:prstGeom>
            <a:ln w="19050"/>
          </p:spPr>
          <p:style>
            <a:lnRef idx="1">
              <a:schemeClr val="dk1"/>
            </a:lnRef>
            <a:fillRef idx="0">
              <a:schemeClr val="dk1"/>
            </a:fillRef>
            <a:effectRef idx="0">
              <a:schemeClr val="dk1"/>
            </a:effectRef>
            <a:fontRef idx="minor">
              <a:schemeClr val="tx1"/>
            </a:fontRef>
          </p:style>
        </p:cxnSp>
        <p:grpSp>
          <p:nvGrpSpPr>
            <p:cNvPr id="11" name="Group 10">
              <a:extLst>
                <a:ext uri="{FF2B5EF4-FFF2-40B4-BE49-F238E27FC236}">
                  <a16:creationId xmlns:a16="http://schemas.microsoft.com/office/drawing/2014/main" id="{B0C9DE28-0B94-A43D-FC22-E2FD452EC72F}"/>
                </a:ext>
              </a:extLst>
            </p:cNvPr>
            <p:cNvGrpSpPr/>
            <p:nvPr/>
          </p:nvGrpSpPr>
          <p:grpSpPr>
            <a:xfrm>
              <a:off x="8836176" y="2116073"/>
              <a:ext cx="1132842" cy="807866"/>
              <a:chOff x="8564052" y="2718787"/>
              <a:chExt cx="1132842" cy="807866"/>
            </a:xfrm>
          </p:grpSpPr>
          <p:grpSp>
            <p:nvGrpSpPr>
              <p:cNvPr id="91" name="Group 90">
                <a:extLst>
                  <a:ext uri="{FF2B5EF4-FFF2-40B4-BE49-F238E27FC236}">
                    <a16:creationId xmlns:a16="http://schemas.microsoft.com/office/drawing/2014/main" id="{130F2EB7-4C26-291C-DC44-8BC2FB7F962A}"/>
                  </a:ext>
                </a:extLst>
              </p:cNvPr>
              <p:cNvGrpSpPr/>
              <p:nvPr/>
            </p:nvGrpSpPr>
            <p:grpSpPr>
              <a:xfrm rot="16200000">
                <a:off x="8415769" y="2867070"/>
                <a:ext cx="807866" cy="511299"/>
                <a:chOff x="8082831" y="2093922"/>
                <a:chExt cx="807866" cy="511299"/>
              </a:xfrm>
            </p:grpSpPr>
            <p:grpSp>
              <p:nvGrpSpPr>
                <p:cNvPr id="99" name="Group 98">
                  <a:extLst>
                    <a:ext uri="{FF2B5EF4-FFF2-40B4-BE49-F238E27FC236}">
                      <a16:creationId xmlns:a16="http://schemas.microsoft.com/office/drawing/2014/main" id="{5E5F6ABE-28CA-E310-DB46-E2B1C9621913}"/>
                    </a:ext>
                  </a:extLst>
                </p:cNvPr>
                <p:cNvGrpSpPr/>
                <p:nvPr/>
              </p:nvGrpSpPr>
              <p:grpSpPr>
                <a:xfrm>
                  <a:off x="8082831" y="2355435"/>
                  <a:ext cx="807866" cy="249786"/>
                  <a:chOff x="6533931" y="1126993"/>
                  <a:chExt cx="1143730" cy="308107"/>
                </a:xfrm>
              </p:grpSpPr>
              <p:cxnSp>
                <p:nvCxnSpPr>
                  <p:cNvPr id="101" name="Straight Connector 100">
                    <a:extLst>
                      <a:ext uri="{FF2B5EF4-FFF2-40B4-BE49-F238E27FC236}">
                        <a16:creationId xmlns:a16="http://schemas.microsoft.com/office/drawing/2014/main" id="{6E108DED-00D8-57B8-5E13-66411042B3C2}"/>
                      </a:ext>
                    </a:extLst>
                  </p:cNvPr>
                  <p:cNvCxnSpPr/>
                  <p:nvPr/>
                </p:nvCxnSpPr>
                <p:spPr>
                  <a:xfrm>
                    <a:off x="6898127"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2" name="Straight Connector 101">
                    <a:extLst>
                      <a:ext uri="{FF2B5EF4-FFF2-40B4-BE49-F238E27FC236}">
                        <a16:creationId xmlns:a16="http://schemas.microsoft.com/office/drawing/2014/main" id="{757473F8-7703-4C5F-2449-EF2588104469}"/>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103" name="Straight Connector 102">
                    <a:extLst>
                      <a:ext uri="{FF2B5EF4-FFF2-40B4-BE49-F238E27FC236}">
                        <a16:creationId xmlns:a16="http://schemas.microsoft.com/office/drawing/2014/main" id="{FB60C469-182F-13B2-5F8B-D13DA93795CD}"/>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CA405C7F-B850-02C9-6A73-359CC168C1EC}"/>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105" name="Straight Connector 104">
                    <a:extLst>
                      <a:ext uri="{FF2B5EF4-FFF2-40B4-BE49-F238E27FC236}">
                        <a16:creationId xmlns:a16="http://schemas.microsoft.com/office/drawing/2014/main" id="{AB737B50-14B8-7E47-6AAE-D3C14ED5B6F5}"/>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25DF5432-9AFC-0D36-0A77-03281753E939}"/>
                      </a:ext>
                    </a:extLst>
                  </p:cNvPr>
                  <p:cNvCxnSpPr/>
                  <p:nvPr/>
                </p:nvCxnSpPr>
                <p:spPr>
                  <a:xfrm>
                    <a:off x="7289294" y="1424894"/>
                    <a:ext cx="388367"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00" name="Straight Connector 99">
                  <a:extLst>
                    <a:ext uri="{FF2B5EF4-FFF2-40B4-BE49-F238E27FC236}">
                      <a16:creationId xmlns:a16="http://schemas.microsoft.com/office/drawing/2014/main" id="{156F8DCF-D341-8026-F34E-E4AD2F887806}"/>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92" name="Group 91">
                <a:extLst>
                  <a:ext uri="{FF2B5EF4-FFF2-40B4-BE49-F238E27FC236}">
                    <a16:creationId xmlns:a16="http://schemas.microsoft.com/office/drawing/2014/main" id="{33097F1E-A6FD-6BC8-5331-21799C863CA8}"/>
                  </a:ext>
                </a:extLst>
              </p:cNvPr>
              <p:cNvGrpSpPr/>
              <p:nvPr/>
            </p:nvGrpSpPr>
            <p:grpSpPr>
              <a:xfrm>
                <a:off x="9391044" y="2718837"/>
                <a:ext cx="305850" cy="802736"/>
                <a:chOff x="4703116" y="2895542"/>
                <a:chExt cx="305850" cy="783512"/>
              </a:xfrm>
            </p:grpSpPr>
            <p:cxnSp>
              <p:nvCxnSpPr>
                <p:cNvPr id="95" name="Straight Connector 94">
                  <a:extLst>
                    <a:ext uri="{FF2B5EF4-FFF2-40B4-BE49-F238E27FC236}">
                      <a16:creationId xmlns:a16="http://schemas.microsoft.com/office/drawing/2014/main" id="{4096115D-F510-893E-2F31-5F480C1E6F4A}"/>
                    </a:ext>
                  </a:extLst>
                </p:cNvPr>
                <p:cNvCxnSpPr>
                  <a:cxnSpLocks/>
                </p:cNvCxnSpPr>
                <p:nvPr/>
              </p:nvCxnSpPr>
              <p:spPr>
                <a:xfrm>
                  <a:off x="4703116" y="3181386"/>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AF348B56-8459-3671-3B49-14B000833DC1}"/>
                    </a:ext>
                  </a:extLst>
                </p:cNvPr>
                <p:cNvCxnSpPr>
                  <a:cxnSpLocks/>
                </p:cNvCxnSpPr>
                <p:nvPr/>
              </p:nvCxnSpPr>
              <p:spPr>
                <a:xfrm>
                  <a:off x="4703116" y="3309463"/>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561F0950-D6AA-8940-B76A-E05A99085E95}"/>
                    </a:ext>
                  </a:extLst>
                </p:cNvPr>
                <p:cNvCxnSpPr>
                  <a:cxnSpLocks/>
                </p:cNvCxnSpPr>
                <p:nvPr/>
              </p:nvCxnSpPr>
              <p:spPr>
                <a:xfrm>
                  <a:off x="4855496" y="2895542"/>
                  <a:ext cx="0" cy="28034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BFB49218-DAF6-68FC-1EEB-EE03C360D9DB}"/>
                    </a:ext>
                  </a:extLst>
                </p:cNvPr>
                <p:cNvCxnSpPr>
                  <a:cxnSpLocks/>
                </p:cNvCxnSpPr>
                <p:nvPr/>
              </p:nvCxnSpPr>
              <p:spPr>
                <a:xfrm>
                  <a:off x="4855496" y="3309463"/>
                  <a:ext cx="0" cy="369591"/>
                </a:xfrm>
                <a:prstGeom prst="line">
                  <a:avLst/>
                </a:prstGeom>
                <a:ln w="19050">
                  <a:tailEnd type="none"/>
                </a:ln>
              </p:spPr>
              <p:style>
                <a:lnRef idx="1">
                  <a:schemeClr val="dk1"/>
                </a:lnRef>
                <a:fillRef idx="0">
                  <a:schemeClr val="dk1"/>
                </a:fillRef>
                <a:effectRef idx="0">
                  <a:schemeClr val="dk1"/>
                </a:effectRef>
                <a:fontRef idx="minor">
                  <a:schemeClr val="tx1"/>
                </a:fontRef>
              </p:style>
            </p:cxnSp>
          </p:grpSp>
          <p:cxnSp>
            <p:nvCxnSpPr>
              <p:cNvPr id="93" name="Straight Connector 92">
                <a:extLst>
                  <a:ext uri="{FF2B5EF4-FFF2-40B4-BE49-F238E27FC236}">
                    <a16:creationId xmlns:a16="http://schemas.microsoft.com/office/drawing/2014/main" id="{3107E5EA-7F49-49D4-1907-5F9BC1194702}"/>
                  </a:ext>
                </a:extLst>
              </p:cNvPr>
              <p:cNvCxnSpPr>
                <a:cxnSpLocks/>
              </p:cNvCxnSpPr>
              <p:nvPr/>
            </p:nvCxnSpPr>
            <p:spPr>
              <a:xfrm>
                <a:off x="9067289" y="3516414"/>
                <a:ext cx="48463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B89686F0-66FE-9D35-4FFC-1B2CECA7B742}"/>
                  </a:ext>
                </a:extLst>
              </p:cNvPr>
              <p:cNvCxnSpPr>
                <a:cxnSpLocks/>
              </p:cNvCxnSpPr>
              <p:nvPr/>
            </p:nvCxnSpPr>
            <p:spPr>
              <a:xfrm>
                <a:off x="9057618" y="2718837"/>
                <a:ext cx="493776"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2" name="Straight Connector 11">
              <a:extLst>
                <a:ext uri="{FF2B5EF4-FFF2-40B4-BE49-F238E27FC236}">
                  <a16:creationId xmlns:a16="http://schemas.microsoft.com/office/drawing/2014/main" id="{5B2174C8-68E9-CEF6-A5CA-644C37D85D19}"/>
                </a:ext>
              </a:extLst>
            </p:cNvPr>
            <p:cNvCxnSpPr/>
            <p:nvPr/>
          </p:nvCxnSpPr>
          <p:spPr>
            <a:xfrm rot="5400000">
              <a:off x="9502906" y="2046604"/>
              <a:ext cx="11887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872ACA1-95E3-B4F8-C2A2-9B5D679B618B}"/>
                </a:ext>
              </a:extLst>
            </p:cNvPr>
            <p:cNvCxnSpPr/>
            <p:nvPr/>
          </p:nvCxnSpPr>
          <p:spPr>
            <a:xfrm rot="5400000">
              <a:off x="9507478" y="2956120"/>
              <a:ext cx="109728" cy="0"/>
            </a:xfrm>
            <a:prstGeom prst="line">
              <a:avLst/>
            </a:prstGeom>
            <a:ln w="19050"/>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20897846-7AD3-4AC0-C5B2-8A36B8EF89C6}"/>
                </a:ext>
              </a:extLst>
            </p:cNvPr>
            <p:cNvSpPr/>
            <p:nvPr/>
          </p:nvSpPr>
          <p:spPr>
            <a:xfrm>
              <a:off x="9004832" y="2489736"/>
              <a:ext cx="74172" cy="7938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E456F526-C0AA-3607-CDC9-713943FE803A}"/>
                </a:ext>
              </a:extLst>
            </p:cNvPr>
            <p:cNvGrpSpPr/>
            <p:nvPr/>
          </p:nvGrpSpPr>
          <p:grpSpPr>
            <a:xfrm>
              <a:off x="9804373" y="1491208"/>
              <a:ext cx="800319" cy="511302"/>
              <a:chOff x="8082829" y="2093922"/>
              <a:chExt cx="800319" cy="511302"/>
            </a:xfrm>
          </p:grpSpPr>
          <p:grpSp>
            <p:nvGrpSpPr>
              <p:cNvPr id="82" name="Group 81">
                <a:extLst>
                  <a:ext uri="{FF2B5EF4-FFF2-40B4-BE49-F238E27FC236}">
                    <a16:creationId xmlns:a16="http://schemas.microsoft.com/office/drawing/2014/main" id="{0C1C93B7-C8B6-7750-2B34-6C6F98A3634F}"/>
                  </a:ext>
                </a:extLst>
              </p:cNvPr>
              <p:cNvGrpSpPr/>
              <p:nvPr/>
            </p:nvGrpSpPr>
            <p:grpSpPr>
              <a:xfrm>
                <a:off x="8082829" y="2269501"/>
                <a:ext cx="800319" cy="335723"/>
                <a:chOff x="6533931" y="1020992"/>
                <a:chExt cx="1133046" cy="414108"/>
              </a:xfrm>
            </p:grpSpPr>
            <p:cxnSp>
              <p:nvCxnSpPr>
                <p:cNvPr id="84" name="Straight Connector 83">
                  <a:extLst>
                    <a:ext uri="{FF2B5EF4-FFF2-40B4-BE49-F238E27FC236}">
                      <a16:creationId xmlns:a16="http://schemas.microsoft.com/office/drawing/2014/main" id="{3AFF92DB-9D55-E72A-07A1-3E8DE21B85B2}"/>
                    </a:ext>
                  </a:extLst>
                </p:cNvPr>
                <p:cNvCxnSpPr/>
                <p:nvPr/>
              </p:nvCxnSpPr>
              <p:spPr>
                <a:xfrm>
                  <a:off x="6902622"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FCDA9E46-ABD0-7A6C-027C-7C5CA9D45A39}"/>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86" name="Straight Connector 85">
                  <a:extLst>
                    <a:ext uri="{FF2B5EF4-FFF2-40B4-BE49-F238E27FC236}">
                      <a16:creationId xmlns:a16="http://schemas.microsoft.com/office/drawing/2014/main" id="{CE285F23-87EC-9F92-94CA-7E094F6FF0FA}"/>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4B01B922-747B-5C7D-3C22-6996EC632908}"/>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sp>
              <p:nvSpPr>
                <p:cNvPr id="88" name="Oval 87">
                  <a:extLst>
                    <a:ext uri="{FF2B5EF4-FFF2-40B4-BE49-F238E27FC236}">
                      <a16:creationId xmlns:a16="http://schemas.microsoft.com/office/drawing/2014/main" id="{2022F894-3B43-EC63-08F5-7312863441CD}"/>
                    </a:ext>
                  </a:extLst>
                </p:cNvPr>
                <p:cNvSpPr/>
                <p:nvPr/>
              </p:nvSpPr>
              <p:spPr>
                <a:xfrm>
                  <a:off x="7040964" y="1020992"/>
                  <a:ext cx="105008" cy="97914"/>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89" name="Straight Connector 88">
                  <a:extLst>
                    <a:ext uri="{FF2B5EF4-FFF2-40B4-BE49-F238E27FC236}">
                      <a16:creationId xmlns:a16="http://schemas.microsoft.com/office/drawing/2014/main" id="{F15A7A63-BDFA-2BF1-F918-D9B1AA6B90AA}"/>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533211AA-CA39-3707-B4E1-F4DEB5CDAB82}"/>
                    </a:ext>
                  </a:extLst>
                </p:cNvPr>
                <p:cNvCxnSpPr/>
                <p:nvPr/>
              </p:nvCxnSpPr>
              <p:spPr>
                <a:xfrm>
                  <a:off x="7289295" y="1424895"/>
                  <a:ext cx="377682"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83" name="Straight Connector 82">
                <a:extLst>
                  <a:ext uri="{FF2B5EF4-FFF2-40B4-BE49-F238E27FC236}">
                    <a16:creationId xmlns:a16="http://schemas.microsoft.com/office/drawing/2014/main" id="{09F23512-068F-FE25-3846-47D34663E880}"/>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6" name="Group 15">
              <a:extLst>
                <a:ext uri="{FF2B5EF4-FFF2-40B4-BE49-F238E27FC236}">
                  <a16:creationId xmlns:a16="http://schemas.microsoft.com/office/drawing/2014/main" id="{7982AD0A-0DA7-926C-3C3D-EBF51656AFA6}"/>
                </a:ext>
              </a:extLst>
            </p:cNvPr>
            <p:cNvGrpSpPr/>
            <p:nvPr/>
          </p:nvGrpSpPr>
          <p:grpSpPr>
            <a:xfrm>
              <a:off x="9998461" y="1987168"/>
              <a:ext cx="1132842" cy="1023816"/>
              <a:chOff x="7225198" y="4637242"/>
              <a:chExt cx="1132842" cy="1023816"/>
            </a:xfrm>
          </p:grpSpPr>
          <p:grpSp>
            <p:nvGrpSpPr>
              <p:cNvPr id="62" name="Group 61">
                <a:extLst>
                  <a:ext uri="{FF2B5EF4-FFF2-40B4-BE49-F238E27FC236}">
                    <a16:creationId xmlns:a16="http://schemas.microsoft.com/office/drawing/2014/main" id="{C004F3D7-26D7-F9A3-24A4-706B49C13736}"/>
                  </a:ext>
                </a:extLst>
              </p:cNvPr>
              <p:cNvGrpSpPr/>
              <p:nvPr/>
            </p:nvGrpSpPr>
            <p:grpSpPr>
              <a:xfrm>
                <a:off x="7225198" y="4766147"/>
                <a:ext cx="1132842" cy="807866"/>
                <a:chOff x="8564052" y="2718787"/>
                <a:chExt cx="1132842" cy="807866"/>
              </a:xfrm>
            </p:grpSpPr>
            <p:grpSp>
              <p:nvGrpSpPr>
                <p:cNvPr id="66" name="Group 65">
                  <a:extLst>
                    <a:ext uri="{FF2B5EF4-FFF2-40B4-BE49-F238E27FC236}">
                      <a16:creationId xmlns:a16="http://schemas.microsoft.com/office/drawing/2014/main" id="{7911CAE4-93D5-DAF7-DFBA-5FC9C551F711}"/>
                    </a:ext>
                  </a:extLst>
                </p:cNvPr>
                <p:cNvGrpSpPr/>
                <p:nvPr/>
              </p:nvGrpSpPr>
              <p:grpSpPr>
                <a:xfrm rot="16200000">
                  <a:off x="8415769" y="2867070"/>
                  <a:ext cx="807866" cy="511299"/>
                  <a:chOff x="8082831" y="2093922"/>
                  <a:chExt cx="807866" cy="511299"/>
                </a:xfrm>
              </p:grpSpPr>
              <p:grpSp>
                <p:nvGrpSpPr>
                  <p:cNvPr id="74" name="Group 73">
                    <a:extLst>
                      <a:ext uri="{FF2B5EF4-FFF2-40B4-BE49-F238E27FC236}">
                        <a16:creationId xmlns:a16="http://schemas.microsoft.com/office/drawing/2014/main" id="{B75F0E3F-3273-2AD3-544A-07AE8D72468E}"/>
                      </a:ext>
                    </a:extLst>
                  </p:cNvPr>
                  <p:cNvGrpSpPr/>
                  <p:nvPr/>
                </p:nvGrpSpPr>
                <p:grpSpPr>
                  <a:xfrm>
                    <a:off x="8082831" y="2355435"/>
                    <a:ext cx="807866" cy="249786"/>
                    <a:chOff x="6533931" y="1126993"/>
                    <a:chExt cx="1143730" cy="308107"/>
                  </a:xfrm>
                </p:grpSpPr>
                <p:cxnSp>
                  <p:nvCxnSpPr>
                    <p:cNvPr id="76" name="Straight Connector 75">
                      <a:extLst>
                        <a:ext uri="{FF2B5EF4-FFF2-40B4-BE49-F238E27FC236}">
                          <a16:creationId xmlns:a16="http://schemas.microsoft.com/office/drawing/2014/main" id="{6ABB1F2E-F719-6655-F218-D204DF210489}"/>
                        </a:ext>
                      </a:extLst>
                    </p:cNvPr>
                    <p:cNvCxnSpPr/>
                    <p:nvPr/>
                  </p:nvCxnSpPr>
                  <p:spPr>
                    <a:xfrm>
                      <a:off x="6898127"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DF28BEA7-2705-4DD2-5CDA-239C67835E7B}"/>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96AFEFB6-940A-F326-5553-3DAFF19ECB3C}"/>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4AA2F235-5973-C5A7-8163-E4A064CCC651}"/>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631F1C37-D061-86F7-6BF4-C1EC24AE2B63}"/>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36F663BF-06ED-7544-8C48-1BD2B96DF9D1}"/>
                        </a:ext>
                      </a:extLst>
                    </p:cNvPr>
                    <p:cNvCxnSpPr/>
                    <p:nvPr/>
                  </p:nvCxnSpPr>
                  <p:spPr>
                    <a:xfrm>
                      <a:off x="7289294" y="1424894"/>
                      <a:ext cx="388367"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75" name="Straight Connector 74">
                    <a:extLst>
                      <a:ext uri="{FF2B5EF4-FFF2-40B4-BE49-F238E27FC236}">
                        <a16:creationId xmlns:a16="http://schemas.microsoft.com/office/drawing/2014/main" id="{C86D85A1-5E20-32A0-D7B4-41B314C6AB5A}"/>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67" name="Group 66">
                  <a:extLst>
                    <a:ext uri="{FF2B5EF4-FFF2-40B4-BE49-F238E27FC236}">
                      <a16:creationId xmlns:a16="http://schemas.microsoft.com/office/drawing/2014/main" id="{AA2D46E1-24D7-D74F-F7F0-E4AA70EAB167}"/>
                    </a:ext>
                  </a:extLst>
                </p:cNvPr>
                <p:cNvGrpSpPr/>
                <p:nvPr/>
              </p:nvGrpSpPr>
              <p:grpSpPr>
                <a:xfrm>
                  <a:off x="9391044" y="2718837"/>
                  <a:ext cx="305850" cy="802736"/>
                  <a:chOff x="4703116" y="2895542"/>
                  <a:chExt cx="305850" cy="783512"/>
                </a:xfrm>
              </p:grpSpPr>
              <p:cxnSp>
                <p:nvCxnSpPr>
                  <p:cNvPr id="70" name="Straight Connector 69">
                    <a:extLst>
                      <a:ext uri="{FF2B5EF4-FFF2-40B4-BE49-F238E27FC236}">
                        <a16:creationId xmlns:a16="http://schemas.microsoft.com/office/drawing/2014/main" id="{5BEBD972-B37F-399D-0423-F379B68A0B11}"/>
                      </a:ext>
                    </a:extLst>
                  </p:cNvPr>
                  <p:cNvCxnSpPr>
                    <a:cxnSpLocks/>
                  </p:cNvCxnSpPr>
                  <p:nvPr/>
                </p:nvCxnSpPr>
                <p:spPr>
                  <a:xfrm>
                    <a:off x="4703116" y="3181386"/>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97F22C65-DE1B-FFF1-561A-8127EB551BFC}"/>
                      </a:ext>
                    </a:extLst>
                  </p:cNvPr>
                  <p:cNvCxnSpPr>
                    <a:cxnSpLocks/>
                  </p:cNvCxnSpPr>
                  <p:nvPr/>
                </p:nvCxnSpPr>
                <p:spPr>
                  <a:xfrm>
                    <a:off x="4703116" y="3309463"/>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AD11471B-09A2-0137-A61C-EA883F3DF3EB}"/>
                      </a:ext>
                    </a:extLst>
                  </p:cNvPr>
                  <p:cNvCxnSpPr>
                    <a:cxnSpLocks/>
                  </p:cNvCxnSpPr>
                  <p:nvPr/>
                </p:nvCxnSpPr>
                <p:spPr>
                  <a:xfrm>
                    <a:off x="4855496" y="2895542"/>
                    <a:ext cx="0" cy="28034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29B846F0-D816-15E2-BEB9-FA77BC56A571}"/>
                      </a:ext>
                    </a:extLst>
                  </p:cNvPr>
                  <p:cNvCxnSpPr>
                    <a:cxnSpLocks/>
                  </p:cNvCxnSpPr>
                  <p:nvPr/>
                </p:nvCxnSpPr>
                <p:spPr>
                  <a:xfrm>
                    <a:off x="4855496" y="3309463"/>
                    <a:ext cx="0" cy="369591"/>
                  </a:xfrm>
                  <a:prstGeom prst="line">
                    <a:avLst/>
                  </a:prstGeom>
                  <a:ln w="19050">
                    <a:tailEnd type="none"/>
                  </a:ln>
                </p:spPr>
                <p:style>
                  <a:lnRef idx="1">
                    <a:schemeClr val="dk1"/>
                  </a:lnRef>
                  <a:fillRef idx="0">
                    <a:schemeClr val="dk1"/>
                  </a:fillRef>
                  <a:effectRef idx="0">
                    <a:schemeClr val="dk1"/>
                  </a:effectRef>
                  <a:fontRef idx="minor">
                    <a:schemeClr val="tx1"/>
                  </a:fontRef>
                </p:style>
              </p:cxnSp>
            </p:grpSp>
            <p:cxnSp>
              <p:nvCxnSpPr>
                <p:cNvPr id="68" name="Straight Connector 67">
                  <a:extLst>
                    <a:ext uri="{FF2B5EF4-FFF2-40B4-BE49-F238E27FC236}">
                      <a16:creationId xmlns:a16="http://schemas.microsoft.com/office/drawing/2014/main" id="{4D550BAA-800E-A329-125A-F1A71F80E35C}"/>
                    </a:ext>
                  </a:extLst>
                </p:cNvPr>
                <p:cNvCxnSpPr>
                  <a:cxnSpLocks/>
                </p:cNvCxnSpPr>
                <p:nvPr/>
              </p:nvCxnSpPr>
              <p:spPr>
                <a:xfrm>
                  <a:off x="9067289" y="3516414"/>
                  <a:ext cx="48463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1BD6EF51-3D3D-2792-3A1D-5307A10A27C3}"/>
                    </a:ext>
                  </a:extLst>
                </p:cNvPr>
                <p:cNvCxnSpPr>
                  <a:cxnSpLocks/>
                </p:cNvCxnSpPr>
                <p:nvPr/>
              </p:nvCxnSpPr>
              <p:spPr>
                <a:xfrm>
                  <a:off x="9057618" y="2718837"/>
                  <a:ext cx="493776"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63" name="Straight Connector 62">
                <a:extLst>
                  <a:ext uri="{FF2B5EF4-FFF2-40B4-BE49-F238E27FC236}">
                    <a16:creationId xmlns:a16="http://schemas.microsoft.com/office/drawing/2014/main" id="{FF1CEDFE-F3F2-439D-555D-F869F72486DA}"/>
                  </a:ext>
                </a:extLst>
              </p:cNvPr>
              <p:cNvCxnSpPr/>
              <p:nvPr/>
            </p:nvCxnSpPr>
            <p:spPr>
              <a:xfrm rot="5400000">
                <a:off x="7891928" y="4696678"/>
                <a:ext cx="11887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FCC7CFF1-9C7F-233E-6035-7C586657D8F8}"/>
                  </a:ext>
                </a:extLst>
              </p:cNvPr>
              <p:cNvCxnSpPr/>
              <p:nvPr/>
            </p:nvCxnSpPr>
            <p:spPr>
              <a:xfrm rot="5400000">
                <a:off x="7896500" y="5606194"/>
                <a:ext cx="109728" cy="0"/>
              </a:xfrm>
              <a:prstGeom prst="line">
                <a:avLst/>
              </a:prstGeom>
              <a:ln w="19050"/>
            </p:spPr>
            <p:style>
              <a:lnRef idx="1">
                <a:schemeClr val="dk1"/>
              </a:lnRef>
              <a:fillRef idx="0">
                <a:schemeClr val="dk1"/>
              </a:fillRef>
              <a:effectRef idx="0">
                <a:schemeClr val="dk1"/>
              </a:effectRef>
              <a:fontRef idx="minor">
                <a:schemeClr val="tx1"/>
              </a:fontRef>
            </p:style>
          </p:cxnSp>
          <p:sp>
            <p:nvSpPr>
              <p:cNvPr id="65" name="Oval 64">
                <a:extLst>
                  <a:ext uri="{FF2B5EF4-FFF2-40B4-BE49-F238E27FC236}">
                    <a16:creationId xmlns:a16="http://schemas.microsoft.com/office/drawing/2014/main" id="{24B87EC2-1E5A-B9B2-D766-066C120094B5}"/>
                  </a:ext>
                </a:extLst>
              </p:cNvPr>
              <p:cNvSpPr/>
              <p:nvPr/>
            </p:nvSpPr>
            <p:spPr>
              <a:xfrm>
                <a:off x="7393854" y="5139810"/>
                <a:ext cx="74172" cy="7938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C7D1700F-B246-C1B5-99DC-EA81BB4DCA63}"/>
                </a:ext>
              </a:extLst>
            </p:cNvPr>
            <p:cNvGrpSpPr/>
            <p:nvPr/>
          </p:nvGrpSpPr>
          <p:grpSpPr>
            <a:xfrm>
              <a:off x="11264622" y="1987168"/>
              <a:ext cx="1132842" cy="1023816"/>
              <a:chOff x="7225198" y="4637242"/>
              <a:chExt cx="1132842" cy="1023816"/>
            </a:xfrm>
          </p:grpSpPr>
          <p:grpSp>
            <p:nvGrpSpPr>
              <p:cNvPr id="42" name="Group 41">
                <a:extLst>
                  <a:ext uri="{FF2B5EF4-FFF2-40B4-BE49-F238E27FC236}">
                    <a16:creationId xmlns:a16="http://schemas.microsoft.com/office/drawing/2014/main" id="{27058B40-7775-C6D1-03DA-82E1843CE549}"/>
                  </a:ext>
                </a:extLst>
              </p:cNvPr>
              <p:cNvGrpSpPr/>
              <p:nvPr/>
            </p:nvGrpSpPr>
            <p:grpSpPr>
              <a:xfrm>
                <a:off x="7225198" y="4766147"/>
                <a:ext cx="1132842" cy="807866"/>
                <a:chOff x="8564052" y="2718787"/>
                <a:chExt cx="1132842" cy="807866"/>
              </a:xfrm>
            </p:grpSpPr>
            <p:grpSp>
              <p:nvGrpSpPr>
                <p:cNvPr id="46" name="Group 45">
                  <a:extLst>
                    <a:ext uri="{FF2B5EF4-FFF2-40B4-BE49-F238E27FC236}">
                      <a16:creationId xmlns:a16="http://schemas.microsoft.com/office/drawing/2014/main" id="{60925B43-99F9-02A2-53B5-7FDBFDDD4EF4}"/>
                    </a:ext>
                  </a:extLst>
                </p:cNvPr>
                <p:cNvGrpSpPr/>
                <p:nvPr/>
              </p:nvGrpSpPr>
              <p:grpSpPr>
                <a:xfrm rot="16200000">
                  <a:off x="8415769" y="2867070"/>
                  <a:ext cx="807866" cy="511299"/>
                  <a:chOff x="8082831" y="2093922"/>
                  <a:chExt cx="807866" cy="511299"/>
                </a:xfrm>
              </p:grpSpPr>
              <p:grpSp>
                <p:nvGrpSpPr>
                  <p:cNvPr id="54" name="Group 53">
                    <a:extLst>
                      <a:ext uri="{FF2B5EF4-FFF2-40B4-BE49-F238E27FC236}">
                        <a16:creationId xmlns:a16="http://schemas.microsoft.com/office/drawing/2014/main" id="{7B536418-9B55-29F5-CB3A-951C16BC78B7}"/>
                      </a:ext>
                    </a:extLst>
                  </p:cNvPr>
                  <p:cNvGrpSpPr/>
                  <p:nvPr/>
                </p:nvGrpSpPr>
                <p:grpSpPr>
                  <a:xfrm>
                    <a:off x="8082831" y="2355435"/>
                    <a:ext cx="807866" cy="249786"/>
                    <a:chOff x="6533931" y="1126993"/>
                    <a:chExt cx="1143730" cy="308107"/>
                  </a:xfrm>
                </p:grpSpPr>
                <p:cxnSp>
                  <p:nvCxnSpPr>
                    <p:cNvPr id="56" name="Straight Connector 55">
                      <a:extLst>
                        <a:ext uri="{FF2B5EF4-FFF2-40B4-BE49-F238E27FC236}">
                          <a16:creationId xmlns:a16="http://schemas.microsoft.com/office/drawing/2014/main" id="{1E0164C7-C8C3-1D58-12E8-815E70D86EA8}"/>
                        </a:ext>
                      </a:extLst>
                    </p:cNvPr>
                    <p:cNvCxnSpPr/>
                    <p:nvPr/>
                  </p:nvCxnSpPr>
                  <p:spPr>
                    <a:xfrm>
                      <a:off x="6898127"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9FE03D31-47CC-9AD8-440C-46B27650F369}"/>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BA2D019B-9DFE-A70E-E88D-EBBE9726FEDF}"/>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4992E8F6-10E4-8BB2-80B7-B7A94E578537}"/>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124F20EA-99D7-B311-D97F-A9844960F591}"/>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0C8034DD-0889-4F38-8464-358186F4FA5A}"/>
                        </a:ext>
                      </a:extLst>
                    </p:cNvPr>
                    <p:cNvCxnSpPr/>
                    <p:nvPr/>
                  </p:nvCxnSpPr>
                  <p:spPr>
                    <a:xfrm>
                      <a:off x="7289294" y="1424894"/>
                      <a:ext cx="388367"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55" name="Straight Connector 54">
                    <a:extLst>
                      <a:ext uri="{FF2B5EF4-FFF2-40B4-BE49-F238E27FC236}">
                        <a16:creationId xmlns:a16="http://schemas.microsoft.com/office/drawing/2014/main" id="{2034DD41-3262-CF3D-897A-343A97CCFFB5}"/>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47" name="Group 46">
                  <a:extLst>
                    <a:ext uri="{FF2B5EF4-FFF2-40B4-BE49-F238E27FC236}">
                      <a16:creationId xmlns:a16="http://schemas.microsoft.com/office/drawing/2014/main" id="{69C5D3C9-C932-FCFA-AE5F-FA789F6AFC61}"/>
                    </a:ext>
                  </a:extLst>
                </p:cNvPr>
                <p:cNvGrpSpPr/>
                <p:nvPr/>
              </p:nvGrpSpPr>
              <p:grpSpPr>
                <a:xfrm>
                  <a:off x="9391044" y="2718837"/>
                  <a:ext cx="305850" cy="802736"/>
                  <a:chOff x="4703116" y="2895542"/>
                  <a:chExt cx="305850" cy="783512"/>
                </a:xfrm>
              </p:grpSpPr>
              <p:cxnSp>
                <p:nvCxnSpPr>
                  <p:cNvPr id="50" name="Straight Connector 49">
                    <a:extLst>
                      <a:ext uri="{FF2B5EF4-FFF2-40B4-BE49-F238E27FC236}">
                        <a16:creationId xmlns:a16="http://schemas.microsoft.com/office/drawing/2014/main" id="{E238AE52-7EF9-53DE-642B-8F2C22CAB17A}"/>
                      </a:ext>
                    </a:extLst>
                  </p:cNvPr>
                  <p:cNvCxnSpPr>
                    <a:cxnSpLocks/>
                  </p:cNvCxnSpPr>
                  <p:nvPr/>
                </p:nvCxnSpPr>
                <p:spPr>
                  <a:xfrm>
                    <a:off x="4703116" y="3181386"/>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6A5A6B5D-CC6F-AE7A-7243-5FA1B2B0922D}"/>
                      </a:ext>
                    </a:extLst>
                  </p:cNvPr>
                  <p:cNvCxnSpPr>
                    <a:cxnSpLocks/>
                  </p:cNvCxnSpPr>
                  <p:nvPr/>
                </p:nvCxnSpPr>
                <p:spPr>
                  <a:xfrm>
                    <a:off x="4703116" y="3309463"/>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C899EFA9-4233-0EFC-1B01-DDC03A39BBA8}"/>
                      </a:ext>
                    </a:extLst>
                  </p:cNvPr>
                  <p:cNvCxnSpPr>
                    <a:cxnSpLocks/>
                  </p:cNvCxnSpPr>
                  <p:nvPr/>
                </p:nvCxnSpPr>
                <p:spPr>
                  <a:xfrm>
                    <a:off x="4855496" y="2895542"/>
                    <a:ext cx="0" cy="28034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6C596DC3-6EFC-3201-7A12-22540C6528A7}"/>
                      </a:ext>
                    </a:extLst>
                  </p:cNvPr>
                  <p:cNvCxnSpPr>
                    <a:cxnSpLocks/>
                  </p:cNvCxnSpPr>
                  <p:nvPr/>
                </p:nvCxnSpPr>
                <p:spPr>
                  <a:xfrm>
                    <a:off x="4855496" y="3309463"/>
                    <a:ext cx="0" cy="369591"/>
                  </a:xfrm>
                  <a:prstGeom prst="line">
                    <a:avLst/>
                  </a:prstGeom>
                  <a:ln w="19050">
                    <a:tailEnd type="none"/>
                  </a:ln>
                </p:spPr>
                <p:style>
                  <a:lnRef idx="1">
                    <a:schemeClr val="dk1"/>
                  </a:lnRef>
                  <a:fillRef idx="0">
                    <a:schemeClr val="dk1"/>
                  </a:fillRef>
                  <a:effectRef idx="0">
                    <a:schemeClr val="dk1"/>
                  </a:effectRef>
                  <a:fontRef idx="minor">
                    <a:schemeClr val="tx1"/>
                  </a:fontRef>
                </p:style>
              </p:cxnSp>
            </p:grpSp>
            <p:cxnSp>
              <p:nvCxnSpPr>
                <p:cNvPr id="48" name="Straight Connector 47">
                  <a:extLst>
                    <a:ext uri="{FF2B5EF4-FFF2-40B4-BE49-F238E27FC236}">
                      <a16:creationId xmlns:a16="http://schemas.microsoft.com/office/drawing/2014/main" id="{29DF7F7C-EA12-535B-681F-4305E1D189E3}"/>
                    </a:ext>
                  </a:extLst>
                </p:cNvPr>
                <p:cNvCxnSpPr>
                  <a:cxnSpLocks/>
                </p:cNvCxnSpPr>
                <p:nvPr/>
              </p:nvCxnSpPr>
              <p:spPr>
                <a:xfrm>
                  <a:off x="9067289" y="3516414"/>
                  <a:ext cx="48463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F4BA4A46-DA08-067D-7BCA-4F300C5A51D5}"/>
                    </a:ext>
                  </a:extLst>
                </p:cNvPr>
                <p:cNvCxnSpPr>
                  <a:cxnSpLocks/>
                </p:cNvCxnSpPr>
                <p:nvPr/>
              </p:nvCxnSpPr>
              <p:spPr>
                <a:xfrm>
                  <a:off x="9057618" y="2718837"/>
                  <a:ext cx="493776"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43" name="Straight Connector 42">
                <a:extLst>
                  <a:ext uri="{FF2B5EF4-FFF2-40B4-BE49-F238E27FC236}">
                    <a16:creationId xmlns:a16="http://schemas.microsoft.com/office/drawing/2014/main" id="{2CDA0EBE-CF1E-3A87-B97E-D73D31E223A8}"/>
                  </a:ext>
                </a:extLst>
              </p:cNvPr>
              <p:cNvCxnSpPr/>
              <p:nvPr/>
            </p:nvCxnSpPr>
            <p:spPr>
              <a:xfrm rot="5400000">
                <a:off x="7891928" y="4696678"/>
                <a:ext cx="11887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428B7B6A-806A-F323-0BB8-6775B8351C9E}"/>
                  </a:ext>
                </a:extLst>
              </p:cNvPr>
              <p:cNvCxnSpPr/>
              <p:nvPr/>
            </p:nvCxnSpPr>
            <p:spPr>
              <a:xfrm rot="5400000">
                <a:off x="7896500" y="5606194"/>
                <a:ext cx="109728" cy="0"/>
              </a:xfrm>
              <a:prstGeom prst="line">
                <a:avLst/>
              </a:prstGeom>
              <a:ln w="19050"/>
            </p:spPr>
            <p:style>
              <a:lnRef idx="1">
                <a:schemeClr val="dk1"/>
              </a:lnRef>
              <a:fillRef idx="0">
                <a:schemeClr val="dk1"/>
              </a:fillRef>
              <a:effectRef idx="0">
                <a:schemeClr val="dk1"/>
              </a:effectRef>
              <a:fontRef idx="minor">
                <a:schemeClr val="tx1"/>
              </a:fontRef>
            </p:style>
          </p:cxnSp>
          <p:sp>
            <p:nvSpPr>
              <p:cNvPr id="45" name="Oval 44">
                <a:extLst>
                  <a:ext uri="{FF2B5EF4-FFF2-40B4-BE49-F238E27FC236}">
                    <a16:creationId xmlns:a16="http://schemas.microsoft.com/office/drawing/2014/main" id="{B2F914E5-96FE-7680-463B-2618AEC9343A}"/>
                  </a:ext>
                </a:extLst>
              </p:cNvPr>
              <p:cNvSpPr/>
              <p:nvPr/>
            </p:nvSpPr>
            <p:spPr>
              <a:xfrm>
                <a:off x="7393854" y="5139810"/>
                <a:ext cx="74172" cy="7938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6D103AFD-2F69-E104-10C7-0BC744E2CE38}"/>
                </a:ext>
              </a:extLst>
            </p:cNvPr>
            <p:cNvGrpSpPr/>
            <p:nvPr/>
          </p:nvGrpSpPr>
          <p:grpSpPr>
            <a:xfrm>
              <a:off x="11180435" y="1491208"/>
              <a:ext cx="800319" cy="511302"/>
              <a:chOff x="8082829" y="2093922"/>
              <a:chExt cx="800319" cy="511302"/>
            </a:xfrm>
          </p:grpSpPr>
          <p:grpSp>
            <p:nvGrpSpPr>
              <p:cNvPr id="33" name="Group 32">
                <a:extLst>
                  <a:ext uri="{FF2B5EF4-FFF2-40B4-BE49-F238E27FC236}">
                    <a16:creationId xmlns:a16="http://schemas.microsoft.com/office/drawing/2014/main" id="{2D9A6AB8-72D8-E308-03FF-89DFFE660EF5}"/>
                  </a:ext>
                </a:extLst>
              </p:cNvPr>
              <p:cNvGrpSpPr/>
              <p:nvPr/>
            </p:nvGrpSpPr>
            <p:grpSpPr>
              <a:xfrm>
                <a:off x="8082829" y="2269501"/>
                <a:ext cx="800319" cy="335723"/>
                <a:chOff x="6533931" y="1020992"/>
                <a:chExt cx="1133046" cy="414108"/>
              </a:xfrm>
            </p:grpSpPr>
            <p:cxnSp>
              <p:nvCxnSpPr>
                <p:cNvPr id="35" name="Straight Connector 34">
                  <a:extLst>
                    <a:ext uri="{FF2B5EF4-FFF2-40B4-BE49-F238E27FC236}">
                      <a16:creationId xmlns:a16="http://schemas.microsoft.com/office/drawing/2014/main" id="{F4BA5255-4631-0361-9FBB-122E02641D5B}"/>
                    </a:ext>
                  </a:extLst>
                </p:cNvPr>
                <p:cNvCxnSpPr/>
                <p:nvPr/>
              </p:nvCxnSpPr>
              <p:spPr>
                <a:xfrm>
                  <a:off x="6902622"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4021D05-7271-AF20-A876-17F2E01755D9}"/>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CDA35472-D254-FA4B-42CE-41699FC31817}"/>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66C484C7-2928-30C2-2CB7-7D88F76D3C5B}"/>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sp>
              <p:nvSpPr>
                <p:cNvPr id="39" name="Oval 38">
                  <a:extLst>
                    <a:ext uri="{FF2B5EF4-FFF2-40B4-BE49-F238E27FC236}">
                      <a16:creationId xmlns:a16="http://schemas.microsoft.com/office/drawing/2014/main" id="{43142F48-B0DA-82C0-9156-E0E39525E885}"/>
                    </a:ext>
                  </a:extLst>
                </p:cNvPr>
                <p:cNvSpPr/>
                <p:nvPr/>
              </p:nvSpPr>
              <p:spPr>
                <a:xfrm>
                  <a:off x="7040964" y="1020992"/>
                  <a:ext cx="105008" cy="97914"/>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40" name="Straight Connector 39">
                  <a:extLst>
                    <a:ext uri="{FF2B5EF4-FFF2-40B4-BE49-F238E27FC236}">
                      <a16:creationId xmlns:a16="http://schemas.microsoft.com/office/drawing/2014/main" id="{6DDFA558-14D8-A648-F68C-04942C8D8DEF}"/>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E331409E-2812-9482-D748-9F5EEA6AA43C}"/>
                    </a:ext>
                  </a:extLst>
                </p:cNvPr>
                <p:cNvCxnSpPr/>
                <p:nvPr/>
              </p:nvCxnSpPr>
              <p:spPr>
                <a:xfrm>
                  <a:off x="7289295" y="1424895"/>
                  <a:ext cx="377682"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34" name="Straight Connector 33">
                <a:extLst>
                  <a:ext uri="{FF2B5EF4-FFF2-40B4-BE49-F238E27FC236}">
                    <a16:creationId xmlns:a16="http://schemas.microsoft.com/office/drawing/2014/main" id="{7B2380B8-CC61-2507-8D74-7DCF1517254B}"/>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9" name="Straight Connector 18">
              <a:extLst>
                <a:ext uri="{FF2B5EF4-FFF2-40B4-BE49-F238E27FC236}">
                  <a16:creationId xmlns:a16="http://schemas.microsoft.com/office/drawing/2014/main" id="{F5764860-39C1-C60B-3A64-6CB2C4FEA25A}"/>
                </a:ext>
              </a:extLst>
            </p:cNvPr>
            <p:cNvCxnSpPr>
              <a:cxnSpLocks/>
            </p:cNvCxnSpPr>
            <p:nvPr/>
          </p:nvCxnSpPr>
          <p:spPr>
            <a:xfrm>
              <a:off x="9373639" y="1994237"/>
              <a:ext cx="6400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A11403-BAB7-9540-EBFC-AF9CE3A1A16D}"/>
                </a:ext>
              </a:extLst>
            </p:cNvPr>
            <p:cNvCxnSpPr/>
            <p:nvPr/>
          </p:nvCxnSpPr>
          <p:spPr>
            <a:xfrm>
              <a:off x="10484178" y="1994237"/>
              <a:ext cx="822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077834A4-54C6-BB09-2238-2BBF77AD39EF}"/>
                </a:ext>
              </a:extLst>
            </p:cNvPr>
            <p:cNvGrpSpPr/>
            <p:nvPr/>
          </p:nvGrpSpPr>
          <p:grpSpPr>
            <a:xfrm>
              <a:off x="8375893" y="1057357"/>
              <a:ext cx="772743" cy="931555"/>
              <a:chOff x="8381624" y="541320"/>
              <a:chExt cx="772743" cy="931555"/>
            </a:xfrm>
          </p:grpSpPr>
          <p:cxnSp>
            <p:nvCxnSpPr>
              <p:cNvPr id="30" name="Straight Arrow Connector 29">
                <a:extLst>
                  <a:ext uri="{FF2B5EF4-FFF2-40B4-BE49-F238E27FC236}">
                    <a16:creationId xmlns:a16="http://schemas.microsoft.com/office/drawing/2014/main" id="{71998E6E-004F-B1AF-2CC9-4BADFD121B83}"/>
                  </a:ext>
                </a:extLst>
              </p:cNvPr>
              <p:cNvCxnSpPr>
                <a:cxnSpLocks/>
              </p:cNvCxnSpPr>
              <p:nvPr/>
            </p:nvCxnSpPr>
            <p:spPr>
              <a:xfrm>
                <a:off x="8582930" y="809339"/>
                <a:ext cx="0" cy="663536"/>
              </a:xfrm>
              <a:prstGeom prst="straightConnector1">
                <a:avLst/>
              </a:prstGeom>
              <a:ln w="254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22575C1-945D-24EC-2B44-512BCBC7D322}"/>
                  </a:ext>
                </a:extLst>
              </p:cNvPr>
              <p:cNvSpPr/>
              <p:nvPr/>
            </p:nvSpPr>
            <p:spPr>
              <a:xfrm>
                <a:off x="8441933" y="906814"/>
                <a:ext cx="274320" cy="274320"/>
              </a:xfrm>
              <a:prstGeom prst="ellipse">
                <a:avLst/>
              </a:prstGeom>
              <a:solidFill>
                <a:schemeClr val="accent4"/>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TextBox 31">
                <a:extLst>
                  <a:ext uri="{FF2B5EF4-FFF2-40B4-BE49-F238E27FC236}">
                    <a16:creationId xmlns:a16="http://schemas.microsoft.com/office/drawing/2014/main" id="{D30DC6E7-9BBD-D7A1-E0EB-ED4A9380CF00}"/>
                  </a:ext>
                </a:extLst>
              </p:cNvPr>
              <p:cNvSpPr txBox="1"/>
              <p:nvPr/>
            </p:nvSpPr>
            <p:spPr>
              <a:xfrm>
                <a:off x="8381624" y="541320"/>
                <a:ext cx="772743" cy="494136"/>
              </a:xfrm>
              <a:prstGeom prst="rect">
                <a:avLst/>
              </a:prstGeom>
              <a:noFill/>
            </p:spPr>
            <p:txBody>
              <a:bodyPr wrap="square" rtlCol="0">
                <a:spAutoFit/>
              </a:bodyPr>
              <a:lstStyle/>
              <a:p>
                <a:r>
                  <a:rPr lang="en-US" sz="1400" dirty="0"/>
                  <a:t>w11</a:t>
                </a:r>
              </a:p>
            </p:txBody>
          </p:sp>
        </p:grpSp>
        <p:grpSp>
          <p:nvGrpSpPr>
            <p:cNvPr id="22" name="Group 21">
              <a:extLst>
                <a:ext uri="{FF2B5EF4-FFF2-40B4-BE49-F238E27FC236}">
                  <a16:creationId xmlns:a16="http://schemas.microsoft.com/office/drawing/2014/main" id="{1B8EA103-4D34-2990-7459-3A923BED0E18}"/>
                </a:ext>
              </a:extLst>
            </p:cNvPr>
            <p:cNvGrpSpPr/>
            <p:nvPr/>
          </p:nvGrpSpPr>
          <p:grpSpPr>
            <a:xfrm>
              <a:off x="9641819" y="1071268"/>
              <a:ext cx="773899" cy="920858"/>
              <a:chOff x="8381625" y="552017"/>
              <a:chExt cx="773899" cy="920858"/>
            </a:xfrm>
          </p:grpSpPr>
          <p:cxnSp>
            <p:nvCxnSpPr>
              <p:cNvPr id="27" name="Straight Arrow Connector 26">
                <a:extLst>
                  <a:ext uri="{FF2B5EF4-FFF2-40B4-BE49-F238E27FC236}">
                    <a16:creationId xmlns:a16="http://schemas.microsoft.com/office/drawing/2014/main" id="{08782E68-F48B-B806-079D-4861360975D9}"/>
                  </a:ext>
                </a:extLst>
              </p:cNvPr>
              <p:cNvCxnSpPr>
                <a:cxnSpLocks/>
              </p:cNvCxnSpPr>
              <p:nvPr/>
            </p:nvCxnSpPr>
            <p:spPr>
              <a:xfrm>
                <a:off x="8582930" y="809339"/>
                <a:ext cx="0" cy="663536"/>
              </a:xfrm>
              <a:prstGeom prst="straightConnector1">
                <a:avLst/>
              </a:prstGeom>
              <a:ln w="254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2F4A85D0-8EEB-459E-9B3C-073F3D9F9DF5}"/>
                  </a:ext>
                </a:extLst>
              </p:cNvPr>
              <p:cNvSpPr/>
              <p:nvPr/>
            </p:nvSpPr>
            <p:spPr>
              <a:xfrm>
                <a:off x="8441933" y="906814"/>
                <a:ext cx="274320" cy="274320"/>
              </a:xfrm>
              <a:prstGeom prst="ellipse">
                <a:avLst/>
              </a:prstGeom>
              <a:solidFill>
                <a:schemeClr val="accent4"/>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TextBox 28">
                <a:extLst>
                  <a:ext uri="{FF2B5EF4-FFF2-40B4-BE49-F238E27FC236}">
                    <a16:creationId xmlns:a16="http://schemas.microsoft.com/office/drawing/2014/main" id="{494E2083-345E-FEEB-9E8C-D39AE0EF99E5}"/>
                  </a:ext>
                </a:extLst>
              </p:cNvPr>
              <p:cNvSpPr txBox="1"/>
              <p:nvPr/>
            </p:nvSpPr>
            <p:spPr>
              <a:xfrm>
                <a:off x="8381625" y="552017"/>
                <a:ext cx="773899" cy="494136"/>
              </a:xfrm>
              <a:prstGeom prst="rect">
                <a:avLst/>
              </a:prstGeom>
              <a:noFill/>
            </p:spPr>
            <p:txBody>
              <a:bodyPr wrap="square" rtlCol="0">
                <a:spAutoFit/>
              </a:bodyPr>
              <a:lstStyle/>
              <a:p>
                <a:r>
                  <a:rPr lang="en-US" sz="1400" dirty="0"/>
                  <a:t>w12</a:t>
                </a:r>
              </a:p>
            </p:txBody>
          </p:sp>
        </p:grpSp>
        <p:grpSp>
          <p:nvGrpSpPr>
            <p:cNvPr id="23" name="Group 22">
              <a:extLst>
                <a:ext uri="{FF2B5EF4-FFF2-40B4-BE49-F238E27FC236}">
                  <a16:creationId xmlns:a16="http://schemas.microsoft.com/office/drawing/2014/main" id="{183EA609-5664-99A2-FBEA-631A827F1460}"/>
                </a:ext>
              </a:extLst>
            </p:cNvPr>
            <p:cNvGrpSpPr/>
            <p:nvPr/>
          </p:nvGrpSpPr>
          <p:grpSpPr>
            <a:xfrm>
              <a:off x="10885215" y="1099715"/>
              <a:ext cx="700414" cy="905936"/>
              <a:chOff x="8381624" y="566939"/>
              <a:chExt cx="700414" cy="905936"/>
            </a:xfrm>
          </p:grpSpPr>
          <p:cxnSp>
            <p:nvCxnSpPr>
              <p:cNvPr id="24" name="Straight Arrow Connector 23">
                <a:extLst>
                  <a:ext uri="{FF2B5EF4-FFF2-40B4-BE49-F238E27FC236}">
                    <a16:creationId xmlns:a16="http://schemas.microsoft.com/office/drawing/2014/main" id="{9EDDD064-322D-34E1-8BEA-0BE5069CE064}"/>
                  </a:ext>
                </a:extLst>
              </p:cNvPr>
              <p:cNvCxnSpPr>
                <a:cxnSpLocks/>
              </p:cNvCxnSpPr>
              <p:nvPr/>
            </p:nvCxnSpPr>
            <p:spPr>
              <a:xfrm>
                <a:off x="8582930" y="809339"/>
                <a:ext cx="0" cy="663536"/>
              </a:xfrm>
              <a:prstGeom prst="straightConnector1">
                <a:avLst/>
              </a:prstGeom>
              <a:ln w="254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AEC3AC9-421B-F4E6-B9F3-640BDA2103BC}"/>
                  </a:ext>
                </a:extLst>
              </p:cNvPr>
              <p:cNvSpPr/>
              <p:nvPr/>
            </p:nvSpPr>
            <p:spPr>
              <a:xfrm>
                <a:off x="8441933" y="906814"/>
                <a:ext cx="274320" cy="274320"/>
              </a:xfrm>
              <a:prstGeom prst="ellipse">
                <a:avLst/>
              </a:prstGeom>
              <a:solidFill>
                <a:schemeClr val="accent4"/>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D04AB1E1-F110-C166-8A4C-ACE3A9C0E58F}"/>
                  </a:ext>
                </a:extLst>
              </p:cNvPr>
              <p:cNvSpPr txBox="1"/>
              <p:nvPr/>
            </p:nvSpPr>
            <p:spPr>
              <a:xfrm>
                <a:off x="8381624" y="566939"/>
                <a:ext cx="700414" cy="494136"/>
              </a:xfrm>
              <a:prstGeom prst="rect">
                <a:avLst/>
              </a:prstGeom>
              <a:noFill/>
            </p:spPr>
            <p:txBody>
              <a:bodyPr wrap="square" rtlCol="0">
                <a:spAutoFit/>
              </a:bodyPr>
              <a:lstStyle/>
              <a:p>
                <a:r>
                  <a:rPr lang="en-US" sz="1400" dirty="0"/>
                  <a:t>w13</a:t>
                </a:r>
              </a:p>
            </p:txBody>
          </p:sp>
        </p:grpSp>
      </p:grpSp>
      <p:grpSp>
        <p:nvGrpSpPr>
          <p:cNvPr id="116" name="Group 115">
            <a:extLst>
              <a:ext uri="{FF2B5EF4-FFF2-40B4-BE49-F238E27FC236}">
                <a16:creationId xmlns:a16="http://schemas.microsoft.com/office/drawing/2014/main" id="{032F873B-508F-616E-BB84-02CAE0C6FDEA}"/>
              </a:ext>
            </a:extLst>
          </p:cNvPr>
          <p:cNvGrpSpPr/>
          <p:nvPr/>
        </p:nvGrpSpPr>
        <p:grpSpPr>
          <a:xfrm>
            <a:off x="4838722" y="3146409"/>
            <a:ext cx="3366263" cy="1256337"/>
            <a:chOff x="8375893" y="1003081"/>
            <a:chExt cx="4295623" cy="2017047"/>
          </a:xfrm>
        </p:grpSpPr>
        <p:grpSp>
          <p:nvGrpSpPr>
            <p:cNvPr id="117" name="Group 116">
              <a:extLst>
                <a:ext uri="{FF2B5EF4-FFF2-40B4-BE49-F238E27FC236}">
                  <a16:creationId xmlns:a16="http://schemas.microsoft.com/office/drawing/2014/main" id="{26648F4F-3490-3019-2211-9D4664BA6A23}"/>
                </a:ext>
              </a:extLst>
            </p:cNvPr>
            <p:cNvGrpSpPr/>
            <p:nvPr/>
          </p:nvGrpSpPr>
          <p:grpSpPr>
            <a:xfrm>
              <a:off x="8573320" y="1491208"/>
              <a:ext cx="800319" cy="511302"/>
              <a:chOff x="8082829" y="2093922"/>
              <a:chExt cx="800319" cy="511302"/>
            </a:xfrm>
          </p:grpSpPr>
          <p:grpSp>
            <p:nvGrpSpPr>
              <p:cNvPr id="215" name="Group 214">
                <a:extLst>
                  <a:ext uri="{FF2B5EF4-FFF2-40B4-BE49-F238E27FC236}">
                    <a16:creationId xmlns:a16="http://schemas.microsoft.com/office/drawing/2014/main" id="{F9F01E01-846B-EAA0-27CE-D429670C578E}"/>
                  </a:ext>
                </a:extLst>
              </p:cNvPr>
              <p:cNvGrpSpPr/>
              <p:nvPr/>
            </p:nvGrpSpPr>
            <p:grpSpPr>
              <a:xfrm>
                <a:off x="8082829" y="2269501"/>
                <a:ext cx="800319" cy="335723"/>
                <a:chOff x="6533931" y="1020992"/>
                <a:chExt cx="1133046" cy="414108"/>
              </a:xfrm>
            </p:grpSpPr>
            <p:cxnSp>
              <p:nvCxnSpPr>
                <p:cNvPr id="217" name="Straight Connector 216">
                  <a:extLst>
                    <a:ext uri="{FF2B5EF4-FFF2-40B4-BE49-F238E27FC236}">
                      <a16:creationId xmlns:a16="http://schemas.microsoft.com/office/drawing/2014/main" id="{26E2FFD1-B051-7452-36A3-73F72FCF5A53}"/>
                    </a:ext>
                  </a:extLst>
                </p:cNvPr>
                <p:cNvCxnSpPr/>
                <p:nvPr/>
              </p:nvCxnSpPr>
              <p:spPr>
                <a:xfrm>
                  <a:off x="6902622"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8" name="Straight Connector 217">
                  <a:extLst>
                    <a:ext uri="{FF2B5EF4-FFF2-40B4-BE49-F238E27FC236}">
                      <a16:creationId xmlns:a16="http://schemas.microsoft.com/office/drawing/2014/main" id="{3C5BBC88-9002-F80A-106F-3F3D4A3A7B1F}"/>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219" name="Straight Connector 218">
                  <a:extLst>
                    <a:ext uri="{FF2B5EF4-FFF2-40B4-BE49-F238E27FC236}">
                      <a16:creationId xmlns:a16="http://schemas.microsoft.com/office/drawing/2014/main" id="{69ED56BF-E3EF-1C6F-6789-D5A4C9BCFD55}"/>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220" name="Straight Connector 219">
                  <a:extLst>
                    <a:ext uri="{FF2B5EF4-FFF2-40B4-BE49-F238E27FC236}">
                      <a16:creationId xmlns:a16="http://schemas.microsoft.com/office/drawing/2014/main" id="{E1D3278E-B93E-18C9-D798-D7C1E160AA1B}"/>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sp>
              <p:nvSpPr>
                <p:cNvPr id="221" name="Oval 220">
                  <a:extLst>
                    <a:ext uri="{FF2B5EF4-FFF2-40B4-BE49-F238E27FC236}">
                      <a16:creationId xmlns:a16="http://schemas.microsoft.com/office/drawing/2014/main" id="{6E236658-509E-64F3-1197-2DE46DCEF3B8}"/>
                    </a:ext>
                  </a:extLst>
                </p:cNvPr>
                <p:cNvSpPr/>
                <p:nvPr/>
              </p:nvSpPr>
              <p:spPr>
                <a:xfrm>
                  <a:off x="7040964" y="1020992"/>
                  <a:ext cx="105008" cy="97914"/>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22" name="Straight Connector 221">
                  <a:extLst>
                    <a:ext uri="{FF2B5EF4-FFF2-40B4-BE49-F238E27FC236}">
                      <a16:creationId xmlns:a16="http://schemas.microsoft.com/office/drawing/2014/main" id="{5811B3B8-42F1-376B-F397-A4EF6614F39C}"/>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23" name="Straight Connector 222">
                  <a:extLst>
                    <a:ext uri="{FF2B5EF4-FFF2-40B4-BE49-F238E27FC236}">
                      <a16:creationId xmlns:a16="http://schemas.microsoft.com/office/drawing/2014/main" id="{73E60EB1-AADA-43DE-18D1-1C09A734943D}"/>
                    </a:ext>
                  </a:extLst>
                </p:cNvPr>
                <p:cNvCxnSpPr/>
                <p:nvPr/>
              </p:nvCxnSpPr>
              <p:spPr>
                <a:xfrm>
                  <a:off x="7289295" y="1424895"/>
                  <a:ext cx="377682"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16" name="Straight Connector 215">
                <a:extLst>
                  <a:ext uri="{FF2B5EF4-FFF2-40B4-BE49-F238E27FC236}">
                    <a16:creationId xmlns:a16="http://schemas.microsoft.com/office/drawing/2014/main" id="{779DAC89-6E40-B459-7596-A2AD8569DA77}"/>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18" name="Straight Connector 117">
              <a:extLst>
                <a:ext uri="{FF2B5EF4-FFF2-40B4-BE49-F238E27FC236}">
                  <a16:creationId xmlns:a16="http://schemas.microsoft.com/office/drawing/2014/main" id="{697AD939-15DC-C8D5-F9BB-CB470B562AE2}"/>
                </a:ext>
              </a:extLst>
            </p:cNvPr>
            <p:cNvCxnSpPr>
              <a:cxnSpLocks/>
            </p:cNvCxnSpPr>
            <p:nvPr/>
          </p:nvCxnSpPr>
          <p:spPr>
            <a:xfrm flipV="1">
              <a:off x="8675978" y="3006217"/>
              <a:ext cx="3995538" cy="13911"/>
            </a:xfrm>
            <a:prstGeom prst="line">
              <a:avLst/>
            </a:prstGeom>
            <a:ln w="19050"/>
          </p:spPr>
          <p:style>
            <a:lnRef idx="1">
              <a:schemeClr val="dk1"/>
            </a:lnRef>
            <a:fillRef idx="0">
              <a:schemeClr val="dk1"/>
            </a:fillRef>
            <a:effectRef idx="0">
              <a:schemeClr val="dk1"/>
            </a:effectRef>
            <a:fontRef idx="minor">
              <a:schemeClr val="tx1"/>
            </a:fontRef>
          </p:style>
        </p:cxnSp>
        <p:grpSp>
          <p:nvGrpSpPr>
            <p:cNvPr id="119" name="Group 118">
              <a:extLst>
                <a:ext uri="{FF2B5EF4-FFF2-40B4-BE49-F238E27FC236}">
                  <a16:creationId xmlns:a16="http://schemas.microsoft.com/office/drawing/2014/main" id="{31AB3886-3C05-86C0-586E-65F72B4F5E9D}"/>
                </a:ext>
              </a:extLst>
            </p:cNvPr>
            <p:cNvGrpSpPr/>
            <p:nvPr/>
          </p:nvGrpSpPr>
          <p:grpSpPr>
            <a:xfrm>
              <a:off x="8836176" y="2116073"/>
              <a:ext cx="1132842" cy="807866"/>
              <a:chOff x="8564052" y="2718787"/>
              <a:chExt cx="1132842" cy="807866"/>
            </a:xfrm>
          </p:grpSpPr>
          <p:grpSp>
            <p:nvGrpSpPr>
              <p:cNvPr id="199" name="Group 198">
                <a:extLst>
                  <a:ext uri="{FF2B5EF4-FFF2-40B4-BE49-F238E27FC236}">
                    <a16:creationId xmlns:a16="http://schemas.microsoft.com/office/drawing/2014/main" id="{02315386-A9A3-1973-F812-C72C78FED12E}"/>
                  </a:ext>
                </a:extLst>
              </p:cNvPr>
              <p:cNvGrpSpPr/>
              <p:nvPr/>
            </p:nvGrpSpPr>
            <p:grpSpPr>
              <a:xfrm rot="16200000">
                <a:off x="8415769" y="2867070"/>
                <a:ext cx="807866" cy="511299"/>
                <a:chOff x="8082831" y="2093922"/>
                <a:chExt cx="807866" cy="511299"/>
              </a:xfrm>
            </p:grpSpPr>
            <p:grpSp>
              <p:nvGrpSpPr>
                <p:cNvPr id="207" name="Group 206">
                  <a:extLst>
                    <a:ext uri="{FF2B5EF4-FFF2-40B4-BE49-F238E27FC236}">
                      <a16:creationId xmlns:a16="http://schemas.microsoft.com/office/drawing/2014/main" id="{ED9EDF33-3ED5-1BF9-57D6-0B70FB5FED7B}"/>
                    </a:ext>
                  </a:extLst>
                </p:cNvPr>
                <p:cNvGrpSpPr/>
                <p:nvPr/>
              </p:nvGrpSpPr>
              <p:grpSpPr>
                <a:xfrm>
                  <a:off x="8082831" y="2355435"/>
                  <a:ext cx="807866" cy="249786"/>
                  <a:chOff x="6533931" y="1126993"/>
                  <a:chExt cx="1143730" cy="308107"/>
                </a:xfrm>
              </p:grpSpPr>
              <p:cxnSp>
                <p:nvCxnSpPr>
                  <p:cNvPr id="209" name="Straight Connector 208">
                    <a:extLst>
                      <a:ext uri="{FF2B5EF4-FFF2-40B4-BE49-F238E27FC236}">
                        <a16:creationId xmlns:a16="http://schemas.microsoft.com/office/drawing/2014/main" id="{862AC195-1EB4-BCB3-20DD-B8BEF2A5103A}"/>
                      </a:ext>
                    </a:extLst>
                  </p:cNvPr>
                  <p:cNvCxnSpPr/>
                  <p:nvPr/>
                </p:nvCxnSpPr>
                <p:spPr>
                  <a:xfrm>
                    <a:off x="6898127"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0" name="Straight Connector 209">
                    <a:extLst>
                      <a:ext uri="{FF2B5EF4-FFF2-40B4-BE49-F238E27FC236}">
                        <a16:creationId xmlns:a16="http://schemas.microsoft.com/office/drawing/2014/main" id="{89678C39-6EB2-6067-FBED-E729689891D2}"/>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211" name="Straight Connector 210">
                    <a:extLst>
                      <a:ext uri="{FF2B5EF4-FFF2-40B4-BE49-F238E27FC236}">
                        <a16:creationId xmlns:a16="http://schemas.microsoft.com/office/drawing/2014/main" id="{1CD43BE9-F763-14C6-78C5-C379DE78BA15}"/>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212" name="Straight Connector 211">
                    <a:extLst>
                      <a:ext uri="{FF2B5EF4-FFF2-40B4-BE49-F238E27FC236}">
                        <a16:creationId xmlns:a16="http://schemas.microsoft.com/office/drawing/2014/main" id="{9DE7EB75-DE56-9070-548A-C4120CA25229}"/>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213" name="Straight Connector 212">
                    <a:extLst>
                      <a:ext uri="{FF2B5EF4-FFF2-40B4-BE49-F238E27FC236}">
                        <a16:creationId xmlns:a16="http://schemas.microsoft.com/office/drawing/2014/main" id="{0F5C01CD-E0A1-3FFB-1F95-E09E2D027016}"/>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4" name="Straight Connector 213">
                    <a:extLst>
                      <a:ext uri="{FF2B5EF4-FFF2-40B4-BE49-F238E27FC236}">
                        <a16:creationId xmlns:a16="http://schemas.microsoft.com/office/drawing/2014/main" id="{20A5F1FD-3374-DA18-DEE1-459DD8DCBD0C}"/>
                      </a:ext>
                    </a:extLst>
                  </p:cNvPr>
                  <p:cNvCxnSpPr/>
                  <p:nvPr/>
                </p:nvCxnSpPr>
                <p:spPr>
                  <a:xfrm>
                    <a:off x="7289294" y="1424894"/>
                    <a:ext cx="388367"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08" name="Straight Connector 207">
                  <a:extLst>
                    <a:ext uri="{FF2B5EF4-FFF2-40B4-BE49-F238E27FC236}">
                      <a16:creationId xmlns:a16="http://schemas.microsoft.com/office/drawing/2014/main" id="{1AC4C365-E626-F55E-FE2F-A43C4B4655DF}"/>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00" name="Group 199">
                <a:extLst>
                  <a:ext uri="{FF2B5EF4-FFF2-40B4-BE49-F238E27FC236}">
                    <a16:creationId xmlns:a16="http://schemas.microsoft.com/office/drawing/2014/main" id="{2D20AE4A-6092-2325-7E59-610517F5B790}"/>
                  </a:ext>
                </a:extLst>
              </p:cNvPr>
              <p:cNvGrpSpPr/>
              <p:nvPr/>
            </p:nvGrpSpPr>
            <p:grpSpPr>
              <a:xfrm>
                <a:off x="9391044" y="2718837"/>
                <a:ext cx="305850" cy="802736"/>
                <a:chOff x="4703116" y="2895542"/>
                <a:chExt cx="305850" cy="783512"/>
              </a:xfrm>
            </p:grpSpPr>
            <p:cxnSp>
              <p:nvCxnSpPr>
                <p:cNvPr id="203" name="Straight Connector 202">
                  <a:extLst>
                    <a:ext uri="{FF2B5EF4-FFF2-40B4-BE49-F238E27FC236}">
                      <a16:creationId xmlns:a16="http://schemas.microsoft.com/office/drawing/2014/main" id="{5BDFB989-7978-BCF4-2373-12CE83983AA0}"/>
                    </a:ext>
                  </a:extLst>
                </p:cNvPr>
                <p:cNvCxnSpPr>
                  <a:cxnSpLocks/>
                </p:cNvCxnSpPr>
                <p:nvPr/>
              </p:nvCxnSpPr>
              <p:spPr>
                <a:xfrm>
                  <a:off x="4703116" y="3181386"/>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4" name="Straight Connector 203">
                  <a:extLst>
                    <a:ext uri="{FF2B5EF4-FFF2-40B4-BE49-F238E27FC236}">
                      <a16:creationId xmlns:a16="http://schemas.microsoft.com/office/drawing/2014/main" id="{C9EE290E-3638-6FB4-49D8-5B7FA5095C06}"/>
                    </a:ext>
                  </a:extLst>
                </p:cNvPr>
                <p:cNvCxnSpPr>
                  <a:cxnSpLocks/>
                </p:cNvCxnSpPr>
                <p:nvPr/>
              </p:nvCxnSpPr>
              <p:spPr>
                <a:xfrm>
                  <a:off x="4703116" y="3309463"/>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5" name="Straight Connector 204">
                  <a:extLst>
                    <a:ext uri="{FF2B5EF4-FFF2-40B4-BE49-F238E27FC236}">
                      <a16:creationId xmlns:a16="http://schemas.microsoft.com/office/drawing/2014/main" id="{E10C4E28-A0DF-34B1-63E3-BE49A216479D}"/>
                    </a:ext>
                  </a:extLst>
                </p:cNvPr>
                <p:cNvCxnSpPr>
                  <a:cxnSpLocks/>
                </p:cNvCxnSpPr>
                <p:nvPr/>
              </p:nvCxnSpPr>
              <p:spPr>
                <a:xfrm>
                  <a:off x="4855496" y="2895542"/>
                  <a:ext cx="0" cy="28034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206" name="Straight Connector 205">
                  <a:extLst>
                    <a:ext uri="{FF2B5EF4-FFF2-40B4-BE49-F238E27FC236}">
                      <a16:creationId xmlns:a16="http://schemas.microsoft.com/office/drawing/2014/main" id="{5791F58F-09A6-F0C0-9937-9A5D59DAB4BD}"/>
                    </a:ext>
                  </a:extLst>
                </p:cNvPr>
                <p:cNvCxnSpPr>
                  <a:cxnSpLocks/>
                </p:cNvCxnSpPr>
                <p:nvPr/>
              </p:nvCxnSpPr>
              <p:spPr>
                <a:xfrm>
                  <a:off x="4855496" y="3309463"/>
                  <a:ext cx="0" cy="369591"/>
                </a:xfrm>
                <a:prstGeom prst="line">
                  <a:avLst/>
                </a:prstGeom>
                <a:ln w="19050">
                  <a:tailEnd type="none"/>
                </a:ln>
              </p:spPr>
              <p:style>
                <a:lnRef idx="1">
                  <a:schemeClr val="dk1"/>
                </a:lnRef>
                <a:fillRef idx="0">
                  <a:schemeClr val="dk1"/>
                </a:fillRef>
                <a:effectRef idx="0">
                  <a:schemeClr val="dk1"/>
                </a:effectRef>
                <a:fontRef idx="minor">
                  <a:schemeClr val="tx1"/>
                </a:fontRef>
              </p:style>
            </p:cxnSp>
          </p:grpSp>
          <p:cxnSp>
            <p:nvCxnSpPr>
              <p:cNvPr id="201" name="Straight Connector 200">
                <a:extLst>
                  <a:ext uri="{FF2B5EF4-FFF2-40B4-BE49-F238E27FC236}">
                    <a16:creationId xmlns:a16="http://schemas.microsoft.com/office/drawing/2014/main" id="{76663EC8-C00E-0F6D-22EC-02D021BC09C0}"/>
                  </a:ext>
                </a:extLst>
              </p:cNvPr>
              <p:cNvCxnSpPr>
                <a:cxnSpLocks/>
              </p:cNvCxnSpPr>
              <p:nvPr/>
            </p:nvCxnSpPr>
            <p:spPr>
              <a:xfrm>
                <a:off x="9067289" y="3516414"/>
                <a:ext cx="48463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2" name="Straight Connector 201">
                <a:extLst>
                  <a:ext uri="{FF2B5EF4-FFF2-40B4-BE49-F238E27FC236}">
                    <a16:creationId xmlns:a16="http://schemas.microsoft.com/office/drawing/2014/main" id="{5ED91FEE-11A2-E93F-6EA6-5BFCDC211009}"/>
                  </a:ext>
                </a:extLst>
              </p:cNvPr>
              <p:cNvCxnSpPr>
                <a:cxnSpLocks/>
              </p:cNvCxnSpPr>
              <p:nvPr/>
            </p:nvCxnSpPr>
            <p:spPr>
              <a:xfrm>
                <a:off x="9057618" y="2718837"/>
                <a:ext cx="493776"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20" name="Straight Connector 119">
              <a:extLst>
                <a:ext uri="{FF2B5EF4-FFF2-40B4-BE49-F238E27FC236}">
                  <a16:creationId xmlns:a16="http://schemas.microsoft.com/office/drawing/2014/main" id="{AEECBBEC-462A-E1AD-F5C5-7E44935639FB}"/>
                </a:ext>
              </a:extLst>
            </p:cNvPr>
            <p:cNvCxnSpPr/>
            <p:nvPr/>
          </p:nvCxnSpPr>
          <p:spPr>
            <a:xfrm rot="5400000">
              <a:off x="9502906" y="2046604"/>
              <a:ext cx="11887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id="{47A9F00D-33C3-8A10-5329-274989CDF36A}"/>
                </a:ext>
              </a:extLst>
            </p:cNvPr>
            <p:cNvCxnSpPr/>
            <p:nvPr/>
          </p:nvCxnSpPr>
          <p:spPr>
            <a:xfrm rot="5400000">
              <a:off x="9507478" y="2956120"/>
              <a:ext cx="109728" cy="0"/>
            </a:xfrm>
            <a:prstGeom prst="line">
              <a:avLst/>
            </a:prstGeom>
            <a:ln w="19050"/>
          </p:spPr>
          <p:style>
            <a:lnRef idx="1">
              <a:schemeClr val="dk1"/>
            </a:lnRef>
            <a:fillRef idx="0">
              <a:schemeClr val="dk1"/>
            </a:fillRef>
            <a:effectRef idx="0">
              <a:schemeClr val="dk1"/>
            </a:effectRef>
            <a:fontRef idx="minor">
              <a:schemeClr val="tx1"/>
            </a:fontRef>
          </p:style>
        </p:cxnSp>
        <p:sp>
          <p:nvSpPr>
            <p:cNvPr id="122" name="Oval 121">
              <a:extLst>
                <a:ext uri="{FF2B5EF4-FFF2-40B4-BE49-F238E27FC236}">
                  <a16:creationId xmlns:a16="http://schemas.microsoft.com/office/drawing/2014/main" id="{489F116D-94BC-F640-1616-118EDED9027D}"/>
                </a:ext>
              </a:extLst>
            </p:cNvPr>
            <p:cNvSpPr/>
            <p:nvPr/>
          </p:nvSpPr>
          <p:spPr>
            <a:xfrm>
              <a:off x="9004832" y="2489736"/>
              <a:ext cx="74172" cy="7938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23" name="Group 122">
              <a:extLst>
                <a:ext uri="{FF2B5EF4-FFF2-40B4-BE49-F238E27FC236}">
                  <a16:creationId xmlns:a16="http://schemas.microsoft.com/office/drawing/2014/main" id="{A86A216C-77BE-3A4B-C59A-F1F9C267030D}"/>
                </a:ext>
              </a:extLst>
            </p:cNvPr>
            <p:cNvGrpSpPr/>
            <p:nvPr/>
          </p:nvGrpSpPr>
          <p:grpSpPr>
            <a:xfrm>
              <a:off x="9804373" y="1491208"/>
              <a:ext cx="800319" cy="511302"/>
              <a:chOff x="8082829" y="2093922"/>
              <a:chExt cx="800319" cy="511302"/>
            </a:xfrm>
          </p:grpSpPr>
          <p:grpSp>
            <p:nvGrpSpPr>
              <p:cNvPr id="190" name="Group 189">
                <a:extLst>
                  <a:ext uri="{FF2B5EF4-FFF2-40B4-BE49-F238E27FC236}">
                    <a16:creationId xmlns:a16="http://schemas.microsoft.com/office/drawing/2014/main" id="{3361F951-AA21-0860-34C1-41FB65F5DA49}"/>
                  </a:ext>
                </a:extLst>
              </p:cNvPr>
              <p:cNvGrpSpPr/>
              <p:nvPr/>
            </p:nvGrpSpPr>
            <p:grpSpPr>
              <a:xfrm>
                <a:off x="8082829" y="2269501"/>
                <a:ext cx="800319" cy="335723"/>
                <a:chOff x="6533931" y="1020992"/>
                <a:chExt cx="1133046" cy="414108"/>
              </a:xfrm>
            </p:grpSpPr>
            <p:cxnSp>
              <p:nvCxnSpPr>
                <p:cNvPr id="192" name="Straight Connector 191">
                  <a:extLst>
                    <a:ext uri="{FF2B5EF4-FFF2-40B4-BE49-F238E27FC236}">
                      <a16:creationId xmlns:a16="http://schemas.microsoft.com/office/drawing/2014/main" id="{ECCA45FD-C470-3045-E1E6-660113C64E01}"/>
                    </a:ext>
                  </a:extLst>
                </p:cNvPr>
                <p:cNvCxnSpPr/>
                <p:nvPr/>
              </p:nvCxnSpPr>
              <p:spPr>
                <a:xfrm>
                  <a:off x="6902622"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a16="http://schemas.microsoft.com/office/drawing/2014/main" id="{7CAD3DD5-B0CC-1946-522C-43A722E090B0}"/>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194" name="Straight Connector 193">
                  <a:extLst>
                    <a:ext uri="{FF2B5EF4-FFF2-40B4-BE49-F238E27FC236}">
                      <a16:creationId xmlns:a16="http://schemas.microsoft.com/office/drawing/2014/main" id="{2FCA7D2D-AEEE-37B6-C114-02CFF8EBEFDA}"/>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195" name="Straight Connector 194">
                  <a:extLst>
                    <a:ext uri="{FF2B5EF4-FFF2-40B4-BE49-F238E27FC236}">
                      <a16:creationId xmlns:a16="http://schemas.microsoft.com/office/drawing/2014/main" id="{64248D70-928E-59D8-EFC7-40CC67068301}"/>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sp>
              <p:nvSpPr>
                <p:cNvPr id="196" name="Oval 195">
                  <a:extLst>
                    <a:ext uri="{FF2B5EF4-FFF2-40B4-BE49-F238E27FC236}">
                      <a16:creationId xmlns:a16="http://schemas.microsoft.com/office/drawing/2014/main" id="{D0800B19-7E51-5AB5-F834-1BC9440652AA}"/>
                    </a:ext>
                  </a:extLst>
                </p:cNvPr>
                <p:cNvSpPr/>
                <p:nvPr/>
              </p:nvSpPr>
              <p:spPr>
                <a:xfrm>
                  <a:off x="7040964" y="1020992"/>
                  <a:ext cx="105008" cy="97914"/>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97" name="Straight Connector 196">
                  <a:extLst>
                    <a:ext uri="{FF2B5EF4-FFF2-40B4-BE49-F238E27FC236}">
                      <a16:creationId xmlns:a16="http://schemas.microsoft.com/office/drawing/2014/main" id="{005E64F8-C432-EB0C-B403-FD8D98358C7B}"/>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98" name="Straight Connector 197">
                  <a:extLst>
                    <a:ext uri="{FF2B5EF4-FFF2-40B4-BE49-F238E27FC236}">
                      <a16:creationId xmlns:a16="http://schemas.microsoft.com/office/drawing/2014/main" id="{7FDA3446-D5C9-CD38-BC27-A763C963336F}"/>
                    </a:ext>
                  </a:extLst>
                </p:cNvPr>
                <p:cNvCxnSpPr/>
                <p:nvPr/>
              </p:nvCxnSpPr>
              <p:spPr>
                <a:xfrm>
                  <a:off x="7289295" y="1424895"/>
                  <a:ext cx="377682"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91" name="Straight Connector 190">
                <a:extLst>
                  <a:ext uri="{FF2B5EF4-FFF2-40B4-BE49-F238E27FC236}">
                    <a16:creationId xmlns:a16="http://schemas.microsoft.com/office/drawing/2014/main" id="{668609F6-F777-FC07-1618-9E532706B718}"/>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24" name="Group 123">
              <a:extLst>
                <a:ext uri="{FF2B5EF4-FFF2-40B4-BE49-F238E27FC236}">
                  <a16:creationId xmlns:a16="http://schemas.microsoft.com/office/drawing/2014/main" id="{815811ED-AA05-C5FE-D61D-83C06D6A2AF5}"/>
                </a:ext>
              </a:extLst>
            </p:cNvPr>
            <p:cNvGrpSpPr/>
            <p:nvPr/>
          </p:nvGrpSpPr>
          <p:grpSpPr>
            <a:xfrm>
              <a:off x="9998461" y="1987168"/>
              <a:ext cx="1132842" cy="1023816"/>
              <a:chOff x="7225198" y="4637242"/>
              <a:chExt cx="1132842" cy="1023816"/>
            </a:xfrm>
          </p:grpSpPr>
          <p:grpSp>
            <p:nvGrpSpPr>
              <p:cNvPr id="170" name="Group 169">
                <a:extLst>
                  <a:ext uri="{FF2B5EF4-FFF2-40B4-BE49-F238E27FC236}">
                    <a16:creationId xmlns:a16="http://schemas.microsoft.com/office/drawing/2014/main" id="{37156D23-7C8B-B16D-C074-6D3F35F047BA}"/>
                  </a:ext>
                </a:extLst>
              </p:cNvPr>
              <p:cNvGrpSpPr/>
              <p:nvPr/>
            </p:nvGrpSpPr>
            <p:grpSpPr>
              <a:xfrm>
                <a:off x="7225198" y="4766147"/>
                <a:ext cx="1132842" cy="807866"/>
                <a:chOff x="8564052" y="2718787"/>
                <a:chExt cx="1132842" cy="807866"/>
              </a:xfrm>
            </p:grpSpPr>
            <p:grpSp>
              <p:nvGrpSpPr>
                <p:cNvPr id="174" name="Group 173">
                  <a:extLst>
                    <a:ext uri="{FF2B5EF4-FFF2-40B4-BE49-F238E27FC236}">
                      <a16:creationId xmlns:a16="http://schemas.microsoft.com/office/drawing/2014/main" id="{B6388C1C-B390-18EF-8993-1FF0DD7C0724}"/>
                    </a:ext>
                  </a:extLst>
                </p:cNvPr>
                <p:cNvGrpSpPr/>
                <p:nvPr/>
              </p:nvGrpSpPr>
              <p:grpSpPr>
                <a:xfrm rot="16200000">
                  <a:off x="8415769" y="2867070"/>
                  <a:ext cx="807866" cy="511299"/>
                  <a:chOff x="8082831" y="2093922"/>
                  <a:chExt cx="807866" cy="511299"/>
                </a:xfrm>
              </p:grpSpPr>
              <p:grpSp>
                <p:nvGrpSpPr>
                  <p:cNvPr id="182" name="Group 181">
                    <a:extLst>
                      <a:ext uri="{FF2B5EF4-FFF2-40B4-BE49-F238E27FC236}">
                        <a16:creationId xmlns:a16="http://schemas.microsoft.com/office/drawing/2014/main" id="{6383FE6B-E1B1-9DD5-5777-E0F6DF53BEE3}"/>
                      </a:ext>
                    </a:extLst>
                  </p:cNvPr>
                  <p:cNvGrpSpPr/>
                  <p:nvPr/>
                </p:nvGrpSpPr>
                <p:grpSpPr>
                  <a:xfrm>
                    <a:off x="8082831" y="2355435"/>
                    <a:ext cx="807866" cy="249786"/>
                    <a:chOff x="6533931" y="1126993"/>
                    <a:chExt cx="1143730" cy="308107"/>
                  </a:xfrm>
                </p:grpSpPr>
                <p:cxnSp>
                  <p:nvCxnSpPr>
                    <p:cNvPr id="184" name="Straight Connector 183">
                      <a:extLst>
                        <a:ext uri="{FF2B5EF4-FFF2-40B4-BE49-F238E27FC236}">
                          <a16:creationId xmlns:a16="http://schemas.microsoft.com/office/drawing/2014/main" id="{57FFAA22-96BB-291D-CCDE-1DFE5772734D}"/>
                        </a:ext>
                      </a:extLst>
                    </p:cNvPr>
                    <p:cNvCxnSpPr/>
                    <p:nvPr/>
                  </p:nvCxnSpPr>
                  <p:spPr>
                    <a:xfrm>
                      <a:off x="6898127"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5" name="Straight Connector 184">
                      <a:extLst>
                        <a:ext uri="{FF2B5EF4-FFF2-40B4-BE49-F238E27FC236}">
                          <a16:creationId xmlns:a16="http://schemas.microsoft.com/office/drawing/2014/main" id="{6A1D4599-9AE8-45FA-4E08-E87BE740EBFF}"/>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186" name="Straight Connector 185">
                      <a:extLst>
                        <a:ext uri="{FF2B5EF4-FFF2-40B4-BE49-F238E27FC236}">
                          <a16:creationId xmlns:a16="http://schemas.microsoft.com/office/drawing/2014/main" id="{885D138A-009F-07D3-A530-16E470DAF024}"/>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187" name="Straight Connector 186">
                      <a:extLst>
                        <a:ext uri="{FF2B5EF4-FFF2-40B4-BE49-F238E27FC236}">
                          <a16:creationId xmlns:a16="http://schemas.microsoft.com/office/drawing/2014/main" id="{1C16963B-AFE4-F546-3EB7-93AF5CE54D35}"/>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188" name="Straight Connector 187">
                      <a:extLst>
                        <a:ext uri="{FF2B5EF4-FFF2-40B4-BE49-F238E27FC236}">
                          <a16:creationId xmlns:a16="http://schemas.microsoft.com/office/drawing/2014/main" id="{90DB37A7-A522-4BA7-8B44-3F4362CC0DC4}"/>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9" name="Straight Connector 188">
                      <a:extLst>
                        <a:ext uri="{FF2B5EF4-FFF2-40B4-BE49-F238E27FC236}">
                          <a16:creationId xmlns:a16="http://schemas.microsoft.com/office/drawing/2014/main" id="{804AF38C-E6CA-7215-BE3B-2956E1F781CA}"/>
                        </a:ext>
                      </a:extLst>
                    </p:cNvPr>
                    <p:cNvCxnSpPr/>
                    <p:nvPr/>
                  </p:nvCxnSpPr>
                  <p:spPr>
                    <a:xfrm>
                      <a:off x="7289294" y="1424894"/>
                      <a:ext cx="388367"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83" name="Straight Connector 182">
                    <a:extLst>
                      <a:ext uri="{FF2B5EF4-FFF2-40B4-BE49-F238E27FC236}">
                        <a16:creationId xmlns:a16="http://schemas.microsoft.com/office/drawing/2014/main" id="{7B757FDD-7A93-43A5-9C40-83A2122BC2BC}"/>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75" name="Group 174">
                  <a:extLst>
                    <a:ext uri="{FF2B5EF4-FFF2-40B4-BE49-F238E27FC236}">
                      <a16:creationId xmlns:a16="http://schemas.microsoft.com/office/drawing/2014/main" id="{1F5640EF-A10C-CDEC-1654-3D9F0B4DA31E}"/>
                    </a:ext>
                  </a:extLst>
                </p:cNvPr>
                <p:cNvGrpSpPr/>
                <p:nvPr/>
              </p:nvGrpSpPr>
              <p:grpSpPr>
                <a:xfrm>
                  <a:off x="9391044" y="2718837"/>
                  <a:ext cx="305850" cy="802736"/>
                  <a:chOff x="4703116" y="2895542"/>
                  <a:chExt cx="305850" cy="783512"/>
                </a:xfrm>
              </p:grpSpPr>
              <p:cxnSp>
                <p:nvCxnSpPr>
                  <p:cNvPr id="178" name="Straight Connector 177">
                    <a:extLst>
                      <a:ext uri="{FF2B5EF4-FFF2-40B4-BE49-F238E27FC236}">
                        <a16:creationId xmlns:a16="http://schemas.microsoft.com/office/drawing/2014/main" id="{2CDD6276-CB7D-9718-165C-3473937811A9}"/>
                      </a:ext>
                    </a:extLst>
                  </p:cNvPr>
                  <p:cNvCxnSpPr>
                    <a:cxnSpLocks/>
                  </p:cNvCxnSpPr>
                  <p:nvPr/>
                </p:nvCxnSpPr>
                <p:spPr>
                  <a:xfrm>
                    <a:off x="4703116" y="3181386"/>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79" name="Straight Connector 178">
                    <a:extLst>
                      <a:ext uri="{FF2B5EF4-FFF2-40B4-BE49-F238E27FC236}">
                        <a16:creationId xmlns:a16="http://schemas.microsoft.com/office/drawing/2014/main" id="{381132D4-3B96-DDC5-247E-CA7D3E8E8893}"/>
                      </a:ext>
                    </a:extLst>
                  </p:cNvPr>
                  <p:cNvCxnSpPr>
                    <a:cxnSpLocks/>
                  </p:cNvCxnSpPr>
                  <p:nvPr/>
                </p:nvCxnSpPr>
                <p:spPr>
                  <a:xfrm>
                    <a:off x="4703116" y="3309463"/>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0" name="Straight Connector 179">
                    <a:extLst>
                      <a:ext uri="{FF2B5EF4-FFF2-40B4-BE49-F238E27FC236}">
                        <a16:creationId xmlns:a16="http://schemas.microsoft.com/office/drawing/2014/main" id="{203D9A86-E189-A957-E625-B3F138A67212}"/>
                      </a:ext>
                    </a:extLst>
                  </p:cNvPr>
                  <p:cNvCxnSpPr>
                    <a:cxnSpLocks/>
                  </p:cNvCxnSpPr>
                  <p:nvPr/>
                </p:nvCxnSpPr>
                <p:spPr>
                  <a:xfrm>
                    <a:off x="4855496" y="2895542"/>
                    <a:ext cx="0" cy="28034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181" name="Straight Connector 180">
                    <a:extLst>
                      <a:ext uri="{FF2B5EF4-FFF2-40B4-BE49-F238E27FC236}">
                        <a16:creationId xmlns:a16="http://schemas.microsoft.com/office/drawing/2014/main" id="{966CC690-45E4-22FF-C84B-D688C272A440}"/>
                      </a:ext>
                    </a:extLst>
                  </p:cNvPr>
                  <p:cNvCxnSpPr>
                    <a:cxnSpLocks/>
                  </p:cNvCxnSpPr>
                  <p:nvPr/>
                </p:nvCxnSpPr>
                <p:spPr>
                  <a:xfrm>
                    <a:off x="4855496" y="3309463"/>
                    <a:ext cx="0" cy="369591"/>
                  </a:xfrm>
                  <a:prstGeom prst="line">
                    <a:avLst/>
                  </a:prstGeom>
                  <a:ln w="19050">
                    <a:tailEnd type="none"/>
                  </a:ln>
                </p:spPr>
                <p:style>
                  <a:lnRef idx="1">
                    <a:schemeClr val="dk1"/>
                  </a:lnRef>
                  <a:fillRef idx="0">
                    <a:schemeClr val="dk1"/>
                  </a:fillRef>
                  <a:effectRef idx="0">
                    <a:schemeClr val="dk1"/>
                  </a:effectRef>
                  <a:fontRef idx="minor">
                    <a:schemeClr val="tx1"/>
                  </a:fontRef>
                </p:style>
              </p:cxnSp>
            </p:grpSp>
            <p:cxnSp>
              <p:nvCxnSpPr>
                <p:cNvPr id="176" name="Straight Connector 175">
                  <a:extLst>
                    <a:ext uri="{FF2B5EF4-FFF2-40B4-BE49-F238E27FC236}">
                      <a16:creationId xmlns:a16="http://schemas.microsoft.com/office/drawing/2014/main" id="{37843F04-D1CE-EA29-98B8-D7EBDAA5667F}"/>
                    </a:ext>
                  </a:extLst>
                </p:cNvPr>
                <p:cNvCxnSpPr>
                  <a:cxnSpLocks/>
                </p:cNvCxnSpPr>
                <p:nvPr/>
              </p:nvCxnSpPr>
              <p:spPr>
                <a:xfrm>
                  <a:off x="9067289" y="3516414"/>
                  <a:ext cx="48463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77" name="Straight Connector 176">
                  <a:extLst>
                    <a:ext uri="{FF2B5EF4-FFF2-40B4-BE49-F238E27FC236}">
                      <a16:creationId xmlns:a16="http://schemas.microsoft.com/office/drawing/2014/main" id="{CDA4B79D-F8D6-F914-BB55-7375A109B1D3}"/>
                    </a:ext>
                  </a:extLst>
                </p:cNvPr>
                <p:cNvCxnSpPr>
                  <a:cxnSpLocks/>
                </p:cNvCxnSpPr>
                <p:nvPr/>
              </p:nvCxnSpPr>
              <p:spPr>
                <a:xfrm>
                  <a:off x="9057618" y="2718837"/>
                  <a:ext cx="493776"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71" name="Straight Connector 170">
                <a:extLst>
                  <a:ext uri="{FF2B5EF4-FFF2-40B4-BE49-F238E27FC236}">
                    <a16:creationId xmlns:a16="http://schemas.microsoft.com/office/drawing/2014/main" id="{F989E771-1F30-6A23-3493-D6463CE274FB}"/>
                  </a:ext>
                </a:extLst>
              </p:cNvPr>
              <p:cNvCxnSpPr/>
              <p:nvPr/>
            </p:nvCxnSpPr>
            <p:spPr>
              <a:xfrm rot="5400000">
                <a:off x="7891928" y="4696678"/>
                <a:ext cx="11887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72" name="Straight Connector 171">
                <a:extLst>
                  <a:ext uri="{FF2B5EF4-FFF2-40B4-BE49-F238E27FC236}">
                    <a16:creationId xmlns:a16="http://schemas.microsoft.com/office/drawing/2014/main" id="{7D94A56D-4C1D-402A-E946-DF314F5C4137}"/>
                  </a:ext>
                </a:extLst>
              </p:cNvPr>
              <p:cNvCxnSpPr/>
              <p:nvPr/>
            </p:nvCxnSpPr>
            <p:spPr>
              <a:xfrm rot="5400000">
                <a:off x="7896500" y="5606194"/>
                <a:ext cx="109728" cy="0"/>
              </a:xfrm>
              <a:prstGeom prst="line">
                <a:avLst/>
              </a:prstGeom>
              <a:ln w="19050"/>
            </p:spPr>
            <p:style>
              <a:lnRef idx="1">
                <a:schemeClr val="dk1"/>
              </a:lnRef>
              <a:fillRef idx="0">
                <a:schemeClr val="dk1"/>
              </a:fillRef>
              <a:effectRef idx="0">
                <a:schemeClr val="dk1"/>
              </a:effectRef>
              <a:fontRef idx="minor">
                <a:schemeClr val="tx1"/>
              </a:fontRef>
            </p:style>
          </p:cxnSp>
          <p:sp>
            <p:nvSpPr>
              <p:cNvPr id="173" name="Oval 172">
                <a:extLst>
                  <a:ext uri="{FF2B5EF4-FFF2-40B4-BE49-F238E27FC236}">
                    <a16:creationId xmlns:a16="http://schemas.microsoft.com/office/drawing/2014/main" id="{EB04C512-79B7-E8D4-0697-62F3CA449C4A}"/>
                  </a:ext>
                </a:extLst>
              </p:cNvPr>
              <p:cNvSpPr/>
              <p:nvPr/>
            </p:nvSpPr>
            <p:spPr>
              <a:xfrm>
                <a:off x="7393854" y="5139810"/>
                <a:ext cx="74172" cy="7938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125" name="Group 124">
              <a:extLst>
                <a:ext uri="{FF2B5EF4-FFF2-40B4-BE49-F238E27FC236}">
                  <a16:creationId xmlns:a16="http://schemas.microsoft.com/office/drawing/2014/main" id="{8C2C28AC-0B33-7186-CBE2-E5A63DC6B90B}"/>
                </a:ext>
              </a:extLst>
            </p:cNvPr>
            <p:cNvGrpSpPr/>
            <p:nvPr/>
          </p:nvGrpSpPr>
          <p:grpSpPr>
            <a:xfrm>
              <a:off x="11264622" y="1987168"/>
              <a:ext cx="1132842" cy="1023816"/>
              <a:chOff x="7225198" y="4637242"/>
              <a:chExt cx="1132842" cy="1023816"/>
            </a:xfrm>
          </p:grpSpPr>
          <p:grpSp>
            <p:nvGrpSpPr>
              <p:cNvPr id="150" name="Group 149">
                <a:extLst>
                  <a:ext uri="{FF2B5EF4-FFF2-40B4-BE49-F238E27FC236}">
                    <a16:creationId xmlns:a16="http://schemas.microsoft.com/office/drawing/2014/main" id="{1D99F14D-AFA2-7CC6-DF7B-0D0FAC011077}"/>
                  </a:ext>
                </a:extLst>
              </p:cNvPr>
              <p:cNvGrpSpPr/>
              <p:nvPr/>
            </p:nvGrpSpPr>
            <p:grpSpPr>
              <a:xfrm>
                <a:off x="7225198" y="4766147"/>
                <a:ext cx="1132842" cy="807866"/>
                <a:chOff x="8564052" y="2718787"/>
                <a:chExt cx="1132842" cy="807866"/>
              </a:xfrm>
            </p:grpSpPr>
            <p:grpSp>
              <p:nvGrpSpPr>
                <p:cNvPr id="154" name="Group 153">
                  <a:extLst>
                    <a:ext uri="{FF2B5EF4-FFF2-40B4-BE49-F238E27FC236}">
                      <a16:creationId xmlns:a16="http://schemas.microsoft.com/office/drawing/2014/main" id="{D80033BF-11BA-B43F-B074-FB571176E8C5}"/>
                    </a:ext>
                  </a:extLst>
                </p:cNvPr>
                <p:cNvGrpSpPr/>
                <p:nvPr/>
              </p:nvGrpSpPr>
              <p:grpSpPr>
                <a:xfrm rot="16200000">
                  <a:off x="8415769" y="2867070"/>
                  <a:ext cx="807866" cy="511299"/>
                  <a:chOff x="8082831" y="2093922"/>
                  <a:chExt cx="807866" cy="511299"/>
                </a:xfrm>
              </p:grpSpPr>
              <p:grpSp>
                <p:nvGrpSpPr>
                  <p:cNvPr id="162" name="Group 161">
                    <a:extLst>
                      <a:ext uri="{FF2B5EF4-FFF2-40B4-BE49-F238E27FC236}">
                        <a16:creationId xmlns:a16="http://schemas.microsoft.com/office/drawing/2014/main" id="{30A55CFB-8439-7556-BE58-7EEE33FD938A}"/>
                      </a:ext>
                    </a:extLst>
                  </p:cNvPr>
                  <p:cNvGrpSpPr/>
                  <p:nvPr/>
                </p:nvGrpSpPr>
                <p:grpSpPr>
                  <a:xfrm>
                    <a:off x="8082831" y="2355435"/>
                    <a:ext cx="807866" cy="249786"/>
                    <a:chOff x="6533931" y="1126993"/>
                    <a:chExt cx="1143730" cy="308107"/>
                  </a:xfrm>
                </p:grpSpPr>
                <p:cxnSp>
                  <p:nvCxnSpPr>
                    <p:cNvPr id="164" name="Straight Connector 163">
                      <a:extLst>
                        <a:ext uri="{FF2B5EF4-FFF2-40B4-BE49-F238E27FC236}">
                          <a16:creationId xmlns:a16="http://schemas.microsoft.com/office/drawing/2014/main" id="{F66C9F68-60A0-E9AB-8E4F-AE6AB3D2751D}"/>
                        </a:ext>
                      </a:extLst>
                    </p:cNvPr>
                    <p:cNvCxnSpPr/>
                    <p:nvPr/>
                  </p:nvCxnSpPr>
                  <p:spPr>
                    <a:xfrm>
                      <a:off x="6898127"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5" name="Straight Connector 164">
                      <a:extLst>
                        <a:ext uri="{FF2B5EF4-FFF2-40B4-BE49-F238E27FC236}">
                          <a16:creationId xmlns:a16="http://schemas.microsoft.com/office/drawing/2014/main" id="{A80316EE-85CA-68B5-ABD4-1268C7431EF3}"/>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166" name="Straight Connector 165">
                      <a:extLst>
                        <a:ext uri="{FF2B5EF4-FFF2-40B4-BE49-F238E27FC236}">
                          <a16:creationId xmlns:a16="http://schemas.microsoft.com/office/drawing/2014/main" id="{38C5E7D3-86DE-4C53-5596-98CD160E5BCF}"/>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167" name="Straight Connector 166">
                      <a:extLst>
                        <a:ext uri="{FF2B5EF4-FFF2-40B4-BE49-F238E27FC236}">
                          <a16:creationId xmlns:a16="http://schemas.microsoft.com/office/drawing/2014/main" id="{A608CDF9-8207-9DC3-8413-D85D62E9EDDA}"/>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168" name="Straight Connector 167">
                      <a:extLst>
                        <a:ext uri="{FF2B5EF4-FFF2-40B4-BE49-F238E27FC236}">
                          <a16:creationId xmlns:a16="http://schemas.microsoft.com/office/drawing/2014/main" id="{380F964F-63ED-E6D7-352D-B39C0D3D29A9}"/>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9" name="Straight Connector 168">
                      <a:extLst>
                        <a:ext uri="{FF2B5EF4-FFF2-40B4-BE49-F238E27FC236}">
                          <a16:creationId xmlns:a16="http://schemas.microsoft.com/office/drawing/2014/main" id="{EEE20716-8C83-ABD4-EB8F-D039652C443D}"/>
                        </a:ext>
                      </a:extLst>
                    </p:cNvPr>
                    <p:cNvCxnSpPr/>
                    <p:nvPr/>
                  </p:nvCxnSpPr>
                  <p:spPr>
                    <a:xfrm>
                      <a:off x="7289294" y="1424894"/>
                      <a:ext cx="388367"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63" name="Straight Connector 162">
                    <a:extLst>
                      <a:ext uri="{FF2B5EF4-FFF2-40B4-BE49-F238E27FC236}">
                        <a16:creationId xmlns:a16="http://schemas.microsoft.com/office/drawing/2014/main" id="{7874AB18-322B-0277-988D-C7BEED251126}"/>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55" name="Group 154">
                  <a:extLst>
                    <a:ext uri="{FF2B5EF4-FFF2-40B4-BE49-F238E27FC236}">
                      <a16:creationId xmlns:a16="http://schemas.microsoft.com/office/drawing/2014/main" id="{0827D033-0B91-F171-CF73-E6C1C4D3C135}"/>
                    </a:ext>
                  </a:extLst>
                </p:cNvPr>
                <p:cNvGrpSpPr/>
                <p:nvPr/>
              </p:nvGrpSpPr>
              <p:grpSpPr>
                <a:xfrm>
                  <a:off x="9391044" y="2718837"/>
                  <a:ext cx="305850" cy="802736"/>
                  <a:chOff x="4703116" y="2895542"/>
                  <a:chExt cx="305850" cy="783512"/>
                </a:xfrm>
              </p:grpSpPr>
              <p:cxnSp>
                <p:nvCxnSpPr>
                  <p:cNvPr id="158" name="Straight Connector 157">
                    <a:extLst>
                      <a:ext uri="{FF2B5EF4-FFF2-40B4-BE49-F238E27FC236}">
                        <a16:creationId xmlns:a16="http://schemas.microsoft.com/office/drawing/2014/main" id="{3F11C7D5-0B86-BF30-BBD7-E56F6DBCB077}"/>
                      </a:ext>
                    </a:extLst>
                  </p:cNvPr>
                  <p:cNvCxnSpPr>
                    <a:cxnSpLocks/>
                  </p:cNvCxnSpPr>
                  <p:nvPr/>
                </p:nvCxnSpPr>
                <p:spPr>
                  <a:xfrm>
                    <a:off x="4703116" y="3181386"/>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9" name="Straight Connector 158">
                    <a:extLst>
                      <a:ext uri="{FF2B5EF4-FFF2-40B4-BE49-F238E27FC236}">
                        <a16:creationId xmlns:a16="http://schemas.microsoft.com/office/drawing/2014/main" id="{CE839604-A9C4-8F04-69DD-2BC771E3AC93}"/>
                      </a:ext>
                    </a:extLst>
                  </p:cNvPr>
                  <p:cNvCxnSpPr>
                    <a:cxnSpLocks/>
                  </p:cNvCxnSpPr>
                  <p:nvPr/>
                </p:nvCxnSpPr>
                <p:spPr>
                  <a:xfrm>
                    <a:off x="4703116" y="3309463"/>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0" name="Straight Connector 159">
                    <a:extLst>
                      <a:ext uri="{FF2B5EF4-FFF2-40B4-BE49-F238E27FC236}">
                        <a16:creationId xmlns:a16="http://schemas.microsoft.com/office/drawing/2014/main" id="{0D1AA33C-AF36-B315-3A55-8E41A72FE730}"/>
                      </a:ext>
                    </a:extLst>
                  </p:cNvPr>
                  <p:cNvCxnSpPr>
                    <a:cxnSpLocks/>
                  </p:cNvCxnSpPr>
                  <p:nvPr/>
                </p:nvCxnSpPr>
                <p:spPr>
                  <a:xfrm>
                    <a:off x="4855496" y="2895542"/>
                    <a:ext cx="0" cy="28034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161" name="Straight Connector 160">
                    <a:extLst>
                      <a:ext uri="{FF2B5EF4-FFF2-40B4-BE49-F238E27FC236}">
                        <a16:creationId xmlns:a16="http://schemas.microsoft.com/office/drawing/2014/main" id="{2EAB1BAF-1141-ACD2-5BC2-38277E5DF73A}"/>
                      </a:ext>
                    </a:extLst>
                  </p:cNvPr>
                  <p:cNvCxnSpPr>
                    <a:cxnSpLocks/>
                  </p:cNvCxnSpPr>
                  <p:nvPr/>
                </p:nvCxnSpPr>
                <p:spPr>
                  <a:xfrm>
                    <a:off x="4855496" y="3309463"/>
                    <a:ext cx="0" cy="369591"/>
                  </a:xfrm>
                  <a:prstGeom prst="line">
                    <a:avLst/>
                  </a:prstGeom>
                  <a:ln w="19050">
                    <a:tailEnd type="none"/>
                  </a:ln>
                </p:spPr>
                <p:style>
                  <a:lnRef idx="1">
                    <a:schemeClr val="dk1"/>
                  </a:lnRef>
                  <a:fillRef idx="0">
                    <a:schemeClr val="dk1"/>
                  </a:fillRef>
                  <a:effectRef idx="0">
                    <a:schemeClr val="dk1"/>
                  </a:effectRef>
                  <a:fontRef idx="minor">
                    <a:schemeClr val="tx1"/>
                  </a:fontRef>
                </p:style>
              </p:cxnSp>
            </p:grpSp>
            <p:cxnSp>
              <p:nvCxnSpPr>
                <p:cNvPr id="156" name="Straight Connector 155">
                  <a:extLst>
                    <a:ext uri="{FF2B5EF4-FFF2-40B4-BE49-F238E27FC236}">
                      <a16:creationId xmlns:a16="http://schemas.microsoft.com/office/drawing/2014/main" id="{C1624EEA-F4CC-8CEF-F334-A46AEB634B1F}"/>
                    </a:ext>
                  </a:extLst>
                </p:cNvPr>
                <p:cNvCxnSpPr>
                  <a:cxnSpLocks/>
                </p:cNvCxnSpPr>
                <p:nvPr/>
              </p:nvCxnSpPr>
              <p:spPr>
                <a:xfrm>
                  <a:off x="9067289" y="3516414"/>
                  <a:ext cx="48463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7" name="Straight Connector 156">
                  <a:extLst>
                    <a:ext uri="{FF2B5EF4-FFF2-40B4-BE49-F238E27FC236}">
                      <a16:creationId xmlns:a16="http://schemas.microsoft.com/office/drawing/2014/main" id="{6B0762AB-B3E9-3CC5-80AC-1FE338641524}"/>
                    </a:ext>
                  </a:extLst>
                </p:cNvPr>
                <p:cNvCxnSpPr>
                  <a:cxnSpLocks/>
                </p:cNvCxnSpPr>
                <p:nvPr/>
              </p:nvCxnSpPr>
              <p:spPr>
                <a:xfrm>
                  <a:off x="9057618" y="2718837"/>
                  <a:ext cx="493776"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51" name="Straight Connector 150">
                <a:extLst>
                  <a:ext uri="{FF2B5EF4-FFF2-40B4-BE49-F238E27FC236}">
                    <a16:creationId xmlns:a16="http://schemas.microsoft.com/office/drawing/2014/main" id="{85EE933B-621E-A4AD-0305-77201BC6F857}"/>
                  </a:ext>
                </a:extLst>
              </p:cNvPr>
              <p:cNvCxnSpPr/>
              <p:nvPr/>
            </p:nvCxnSpPr>
            <p:spPr>
              <a:xfrm rot="5400000">
                <a:off x="7891928" y="4696678"/>
                <a:ext cx="11887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2" name="Straight Connector 151">
                <a:extLst>
                  <a:ext uri="{FF2B5EF4-FFF2-40B4-BE49-F238E27FC236}">
                    <a16:creationId xmlns:a16="http://schemas.microsoft.com/office/drawing/2014/main" id="{7A67D55D-DB89-F820-4052-063DD448C8B6}"/>
                  </a:ext>
                </a:extLst>
              </p:cNvPr>
              <p:cNvCxnSpPr/>
              <p:nvPr/>
            </p:nvCxnSpPr>
            <p:spPr>
              <a:xfrm rot="5400000">
                <a:off x="7896500" y="5606194"/>
                <a:ext cx="109728" cy="0"/>
              </a:xfrm>
              <a:prstGeom prst="line">
                <a:avLst/>
              </a:prstGeom>
              <a:ln w="19050"/>
            </p:spPr>
            <p:style>
              <a:lnRef idx="1">
                <a:schemeClr val="dk1"/>
              </a:lnRef>
              <a:fillRef idx="0">
                <a:schemeClr val="dk1"/>
              </a:fillRef>
              <a:effectRef idx="0">
                <a:schemeClr val="dk1"/>
              </a:effectRef>
              <a:fontRef idx="minor">
                <a:schemeClr val="tx1"/>
              </a:fontRef>
            </p:style>
          </p:cxnSp>
          <p:sp>
            <p:nvSpPr>
              <p:cNvPr id="153" name="Oval 152">
                <a:extLst>
                  <a:ext uri="{FF2B5EF4-FFF2-40B4-BE49-F238E27FC236}">
                    <a16:creationId xmlns:a16="http://schemas.microsoft.com/office/drawing/2014/main" id="{65A47A01-AF47-FEB5-163B-2B23B991DCCA}"/>
                  </a:ext>
                </a:extLst>
              </p:cNvPr>
              <p:cNvSpPr/>
              <p:nvPr/>
            </p:nvSpPr>
            <p:spPr>
              <a:xfrm>
                <a:off x="7393854" y="5139810"/>
                <a:ext cx="74172" cy="7938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126" name="Group 125">
              <a:extLst>
                <a:ext uri="{FF2B5EF4-FFF2-40B4-BE49-F238E27FC236}">
                  <a16:creationId xmlns:a16="http://schemas.microsoft.com/office/drawing/2014/main" id="{77AFCDF7-18DA-3CC9-20FF-8978E34F8322}"/>
                </a:ext>
              </a:extLst>
            </p:cNvPr>
            <p:cNvGrpSpPr/>
            <p:nvPr/>
          </p:nvGrpSpPr>
          <p:grpSpPr>
            <a:xfrm>
              <a:off x="11180435" y="1491208"/>
              <a:ext cx="800319" cy="511302"/>
              <a:chOff x="8082829" y="2093922"/>
              <a:chExt cx="800319" cy="511302"/>
            </a:xfrm>
          </p:grpSpPr>
          <p:grpSp>
            <p:nvGrpSpPr>
              <p:cNvPr id="141" name="Group 140">
                <a:extLst>
                  <a:ext uri="{FF2B5EF4-FFF2-40B4-BE49-F238E27FC236}">
                    <a16:creationId xmlns:a16="http://schemas.microsoft.com/office/drawing/2014/main" id="{C54D34BC-B618-769C-B648-00A484E80C9B}"/>
                  </a:ext>
                </a:extLst>
              </p:cNvPr>
              <p:cNvGrpSpPr/>
              <p:nvPr/>
            </p:nvGrpSpPr>
            <p:grpSpPr>
              <a:xfrm>
                <a:off x="8082829" y="2269501"/>
                <a:ext cx="800319" cy="335723"/>
                <a:chOff x="6533931" y="1020992"/>
                <a:chExt cx="1133046" cy="414108"/>
              </a:xfrm>
            </p:grpSpPr>
            <p:cxnSp>
              <p:nvCxnSpPr>
                <p:cNvPr id="143" name="Straight Connector 142">
                  <a:extLst>
                    <a:ext uri="{FF2B5EF4-FFF2-40B4-BE49-F238E27FC236}">
                      <a16:creationId xmlns:a16="http://schemas.microsoft.com/office/drawing/2014/main" id="{3D31B924-8FE7-6342-5EE2-89FDAE3AF1D7}"/>
                    </a:ext>
                  </a:extLst>
                </p:cNvPr>
                <p:cNvCxnSpPr/>
                <p:nvPr/>
              </p:nvCxnSpPr>
              <p:spPr>
                <a:xfrm>
                  <a:off x="6902622"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1EC97B92-561F-FE9D-480E-7C4E638D98A3}"/>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a16="http://schemas.microsoft.com/office/drawing/2014/main" id="{FC08B932-7F5F-963F-AE37-B3C64150A5FD}"/>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id="{647CD629-64AC-46D7-643D-9BCAA3C99FD6}"/>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sp>
              <p:nvSpPr>
                <p:cNvPr id="147" name="Oval 146">
                  <a:extLst>
                    <a:ext uri="{FF2B5EF4-FFF2-40B4-BE49-F238E27FC236}">
                      <a16:creationId xmlns:a16="http://schemas.microsoft.com/office/drawing/2014/main" id="{F3071B73-61D2-06FF-9459-77E05EFF67A2}"/>
                    </a:ext>
                  </a:extLst>
                </p:cNvPr>
                <p:cNvSpPr/>
                <p:nvPr/>
              </p:nvSpPr>
              <p:spPr>
                <a:xfrm>
                  <a:off x="7040964" y="1020992"/>
                  <a:ext cx="105008" cy="97914"/>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48" name="Straight Connector 147">
                  <a:extLst>
                    <a:ext uri="{FF2B5EF4-FFF2-40B4-BE49-F238E27FC236}">
                      <a16:creationId xmlns:a16="http://schemas.microsoft.com/office/drawing/2014/main" id="{F78CC40D-C102-2E94-944E-1D4627E580EC}"/>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49" name="Straight Connector 148">
                  <a:extLst>
                    <a:ext uri="{FF2B5EF4-FFF2-40B4-BE49-F238E27FC236}">
                      <a16:creationId xmlns:a16="http://schemas.microsoft.com/office/drawing/2014/main" id="{17AC3E40-04A5-CE08-A795-FEFFC0359D80}"/>
                    </a:ext>
                  </a:extLst>
                </p:cNvPr>
                <p:cNvCxnSpPr/>
                <p:nvPr/>
              </p:nvCxnSpPr>
              <p:spPr>
                <a:xfrm>
                  <a:off x="7289295" y="1424895"/>
                  <a:ext cx="377682"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42" name="Straight Connector 141">
                <a:extLst>
                  <a:ext uri="{FF2B5EF4-FFF2-40B4-BE49-F238E27FC236}">
                    <a16:creationId xmlns:a16="http://schemas.microsoft.com/office/drawing/2014/main" id="{AC02C638-D643-D628-40EE-279AA48C48A6}"/>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127" name="Straight Connector 126">
              <a:extLst>
                <a:ext uri="{FF2B5EF4-FFF2-40B4-BE49-F238E27FC236}">
                  <a16:creationId xmlns:a16="http://schemas.microsoft.com/office/drawing/2014/main" id="{0E9A5B47-9203-2D95-98E0-A1CEA2B8984F}"/>
                </a:ext>
              </a:extLst>
            </p:cNvPr>
            <p:cNvCxnSpPr>
              <a:cxnSpLocks/>
            </p:cNvCxnSpPr>
            <p:nvPr/>
          </p:nvCxnSpPr>
          <p:spPr>
            <a:xfrm>
              <a:off x="9373639" y="1994237"/>
              <a:ext cx="6400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84AB928-566B-D4E9-8DC9-508B34A3072C}"/>
                </a:ext>
              </a:extLst>
            </p:cNvPr>
            <p:cNvCxnSpPr/>
            <p:nvPr/>
          </p:nvCxnSpPr>
          <p:spPr>
            <a:xfrm>
              <a:off x="10484178" y="1994237"/>
              <a:ext cx="822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9" name="Group 128">
              <a:extLst>
                <a:ext uri="{FF2B5EF4-FFF2-40B4-BE49-F238E27FC236}">
                  <a16:creationId xmlns:a16="http://schemas.microsoft.com/office/drawing/2014/main" id="{310A16C9-F771-F006-5741-B74EC0EC86D1}"/>
                </a:ext>
              </a:extLst>
            </p:cNvPr>
            <p:cNvGrpSpPr/>
            <p:nvPr/>
          </p:nvGrpSpPr>
          <p:grpSpPr>
            <a:xfrm>
              <a:off x="8375893" y="1055172"/>
              <a:ext cx="892333" cy="933740"/>
              <a:chOff x="8381624" y="539135"/>
              <a:chExt cx="892333" cy="933740"/>
            </a:xfrm>
          </p:grpSpPr>
          <p:cxnSp>
            <p:nvCxnSpPr>
              <p:cNvPr id="138" name="Straight Arrow Connector 137">
                <a:extLst>
                  <a:ext uri="{FF2B5EF4-FFF2-40B4-BE49-F238E27FC236}">
                    <a16:creationId xmlns:a16="http://schemas.microsoft.com/office/drawing/2014/main" id="{2774FE1F-7F43-4B0A-3C7A-5A6F42B5C7DA}"/>
                  </a:ext>
                </a:extLst>
              </p:cNvPr>
              <p:cNvCxnSpPr>
                <a:cxnSpLocks/>
              </p:cNvCxnSpPr>
              <p:nvPr/>
            </p:nvCxnSpPr>
            <p:spPr>
              <a:xfrm>
                <a:off x="8582930" y="809339"/>
                <a:ext cx="0" cy="663536"/>
              </a:xfrm>
              <a:prstGeom prst="straightConnector1">
                <a:avLst/>
              </a:prstGeom>
              <a:ln w="254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139" name="Oval 138">
                <a:extLst>
                  <a:ext uri="{FF2B5EF4-FFF2-40B4-BE49-F238E27FC236}">
                    <a16:creationId xmlns:a16="http://schemas.microsoft.com/office/drawing/2014/main" id="{E1A00BE5-C708-E084-1278-6F0AF5E84F67}"/>
                  </a:ext>
                </a:extLst>
              </p:cNvPr>
              <p:cNvSpPr/>
              <p:nvPr/>
            </p:nvSpPr>
            <p:spPr>
              <a:xfrm>
                <a:off x="8441933" y="906814"/>
                <a:ext cx="274320" cy="274320"/>
              </a:xfrm>
              <a:prstGeom prst="ellipse">
                <a:avLst/>
              </a:prstGeom>
              <a:solidFill>
                <a:schemeClr val="accent4"/>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0" name="TextBox 139">
                <a:extLst>
                  <a:ext uri="{FF2B5EF4-FFF2-40B4-BE49-F238E27FC236}">
                    <a16:creationId xmlns:a16="http://schemas.microsoft.com/office/drawing/2014/main" id="{981536F3-F8FA-36E4-27A2-2CDBBBD20183}"/>
                  </a:ext>
                </a:extLst>
              </p:cNvPr>
              <p:cNvSpPr txBox="1"/>
              <p:nvPr/>
            </p:nvSpPr>
            <p:spPr>
              <a:xfrm>
                <a:off x="8381624" y="539135"/>
                <a:ext cx="892333" cy="494135"/>
              </a:xfrm>
              <a:prstGeom prst="rect">
                <a:avLst/>
              </a:prstGeom>
              <a:noFill/>
            </p:spPr>
            <p:txBody>
              <a:bodyPr wrap="square" rtlCol="0">
                <a:spAutoFit/>
              </a:bodyPr>
              <a:lstStyle/>
              <a:p>
                <a:r>
                  <a:rPr lang="en-US" sz="1400" dirty="0"/>
                  <a:t>w21</a:t>
                </a:r>
              </a:p>
            </p:txBody>
          </p:sp>
        </p:grpSp>
        <p:grpSp>
          <p:nvGrpSpPr>
            <p:cNvPr id="130" name="Group 129">
              <a:extLst>
                <a:ext uri="{FF2B5EF4-FFF2-40B4-BE49-F238E27FC236}">
                  <a16:creationId xmlns:a16="http://schemas.microsoft.com/office/drawing/2014/main" id="{680B34F7-1B77-446C-0F4D-F74DE6D405DD}"/>
                </a:ext>
              </a:extLst>
            </p:cNvPr>
            <p:cNvGrpSpPr/>
            <p:nvPr/>
          </p:nvGrpSpPr>
          <p:grpSpPr>
            <a:xfrm>
              <a:off x="9641819" y="1003081"/>
              <a:ext cx="765367" cy="989045"/>
              <a:chOff x="8381625" y="483830"/>
              <a:chExt cx="765367" cy="989045"/>
            </a:xfrm>
          </p:grpSpPr>
          <p:cxnSp>
            <p:nvCxnSpPr>
              <p:cNvPr id="135" name="Straight Arrow Connector 134">
                <a:extLst>
                  <a:ext uri="{FF2B5EF4-FFF2-40B4-BE49-F238E27FC236}">
                    <a16:creationId xmlns:a16="http://schemas.microsoft.com/office/drawing/2014/main" id="{D387169F-1BCE-B136-CC45-9FD0355D6542}"/>
                  </a:ext>
                </a:extLst>
              </p:cNvPr>
              <p:cNvCxnSpPr>
                <a:cxnSpLocks/>
              </p:cNvCxnSpPr>
              <p:nvPr/>
            </p:nvCxnSpPr>
            <p:spPr>
              <a:xfrm>
                <a:off x="8582930" y="809339"/>
                <a:ext cx="0" cy="663536"/>
              </a:xfrm>
              <a:prstGeom prst="straightConnector1">
                <a:avLst/>
              </a:prstGeom>
              <a:ln w="254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136" name="Oval 135">
                <a:extLst>
                  <a:ext uri="{FF2B5EF4-FFF2-40B4-BE49-F238E27FC236}">
                    <a16:creationId xmlns:a16="http://schemas.microsoft.com/office/drawing/2014/main" id="{B0EB50AE-9259-3E19-1A44-D72A23E39917}"/>
                  </a:ext>
                </a:extLst>
              </p:cNvPr>
              <p:cNvSpPr/>
              <p:nvPr/>
            </p:nvSpPr>
            <p:spPr>
              <a:xfrm>
                <a:off x="8441933" y="906814"/>
                <a:ext cx="274320" cy="274320"/>
              </a:xfrm>
              <a:prstGeom prst="ellipse">
                <a:avLst/>
              </a:prstGeom>
              <a:solidFill>
                <a:schemeClr val="accent4"/>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7" name="TextBox 136">
                <a:extLst>
                  <a:ext uri="{FF2B5EF4-FFF2-40B4-BE49-F238E27FC236}">
                    <a16:creationId xmlns:a16="http://schemas.microsoft.com/office/drawing/2014/main" id="{33EC3B72-AED7-67B6-AC24-ED941FACE051}"/>
                  </a:ext>
                </a:extLst>
              </p:cNvPr>
              <p:cNvSpPr txBox="1"/>
              <p:nvPr/>
            </p:nvSpPr>
            <p:spPr>
              <a:xfrm>
                <a:off x="8381625" y="483830"/>
                <a:ext cx="765367" cy="494136"/>
              </a:xfrm>
              <a:prstGeom prst="rect">
                <a:avLst/>
              </a:prstGeom>
              <a:noFill/>
            </p:spPr>
            <p:txBody>
              <a:bodyPr wrap="square" rtlCol="0">
                <a:spAutoFit/>
              </a:bodyPr>
              <a:lstStyle/>
              <a:p>
                <a:r>
                  <a:rPr lang="en-US" sz="1400" dirty="0"/>
                  <a:t>w22</a:t>
                </a:r>
              </a:p>
            </p:txBody>
          </p:sp>
        </p:grpSp>
        <p:grpSp>
          <p:nvGrpSpPr>
            <p:cNvPr id="131" name="Group 130">
              <a:extLst>
                <a:ext uri="{FF2B5EF4-FFF2-40B4-BE49-F238E27FC236}">
                  <a16:creationId xmlns:a16="http://schemas.microsoft.com/office/drawing/2014/main" id="{09BC50BD-6655-E5B8-DD18-800DBE5F775B}"/>
                </a:ext>
              </a:extLst>
            </p:cNvPr>
            <p:cNvGrpSpPr/>
            <p:nvPr/>
          </p:nvGrpSpPr>
          <p:grpSpPr>
            <a:xfrm>
              <a:off x="10885215" y="1030766"/>
              <a:ext cx="872967" cy="974885"/>
              <a:chOff x="8381624" y="497990"/>
              <a:chExt cx="872967" cy="974885"/>
            </a:xfrm>
          </p:grpSpPr>
          <p:cxnSp>
            <p:nvCxnSpPr>
              <p:cNvPr id="132" name="Straight Arrow Connector 131">
                <a:extLst>
                  <a:ext uri="{FF2B5EF4-FFF2-40B4-BE49-F238E27FC236}">
                    <a16:creationId xmlns:a16="http://schemas.microsoft.com/office/drawing/2014/main" id="{E46A1A5E-F9BF-E2F7-677F-BF9AE01F1FDE}"/>
                  </a:ext>
                </a:extLst>
              </p:cNvPr>
              <p:cNvCxnSpPr>
                <a:cxnSpLocks/>
              </p:cNvCxnSpPr>
              <p:nvPr/>
            </p:nvCxnSpPr>
            <p:spPr>
              <a:xfrm>
                <a:off x="8582930" y="809339"/>
                <a:ext cx="0" cy="663536"/>
              </a:xfrm>
              <a:prstGeom prst="straightConnector1">
                <a:avLst/>
              </a:prstGeom>
              <a:ln w="254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E36A35EA-1660-0931-84AC-19EBCCA26E41}"/>
                  </a:ext>
                </a:extLst>
              </p:cNvPr>
              <p:cNvSpPr/>
              <p:nvPr/>
            </p:nvSpPr>
            <p:spPr>
              <a:xfrm>
                <a:off x="8441933" y="906814"/>
                <a:ext cx="274320" cy="274320"/>
              </a:xfrm>
              <a:prstGeom prst="ellipse">
                <a:avLst/>
              </a:prstGeom>
              <a:solidFill>
                <a:schemeClr val="accent4"/>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4" name="TextBox 133">
                <a:extLst>
                  <a:ext uri="{FF2B5EF4-FFF2-40B4-BE49-F238E27FC236}">
                    <a16:creationId xmlns:a16="http://schemas.microsoft.com/office/drawing/2014/main" id="{0987A9BB-9BB2-A3C6-8D6C-65DBBD6216F7}"/>
                  </a:ext>
                </a:extLst>
              </p:cNvPr>
              <p:cNvSpPr txBox="1"/>
              <p:nvPr/>
            </p:nvSpPr>
            <p:spPr>
              <a:xfrm>
                <a:off x="8381624" y="497990"/>
                <a:ext cx="872967" cy="494136"/>
              </a:xfrm>
              <a:prstGeom prst="rect">
                <a:avLst/>
              </a:prstGeom>
              <a:noFill/>
            </p:spPr>
            <p:txBody>
              <a:bodyPr wrap="square" rtlCol="0">
                <a:spAutoFit/>
              </a:bodyPr>
              <a:lstStyle/>
              <a:p>
                <a:r>
                  <a:rPr lang="en-US" sz="1400" dirty="0"/>
                  <a:t>w23</a:t>
                </a:r>
              </a:p>
            </p:txBody>
          </p:sp>
        </p:grpSp>
      </p:grpSp>
      <p:grpSp>
        <p:nvGrpSpPr>
          <p:cNvPr id="224" name="Group 223">
            <a:extLst>
              <a:ext uri="{FF2B5EF4-FFF2-40B4-BE49-F238E27FC236}">
                <a16:creationId xmlns:a16="http://schemas.microsoft.com/office/drawing/2014/main" id="{1C76689C-4E5D-E662-1EB9-DBC38345D5E4}"/>
              </a:ext>
            </a:extLst>
          </p:cNvPr>
          <p:cNvGrpSpPr/>
          <p:nvPr/>
        </p:nvGrpSpPr>
        <p:grpSpPr>
          <a:xfrm>
            <a:off x="4807747" y="4827396"/>
            <a:ext cx="3366263" cy="1324709"/>
            <a:chOff x="8375893" y="893309"/>
            <a:chExt cx="4295623" cy="2126819"/>
          </a:xfrm>
        </p:grpSpPr>
        <p:grpSp>
          <p:nvGrpSpPr>
            <p:cNvPr id="225" name="Group 224">
              <a:extLst>
                <a:ext uri="{FF2B5EF4-FFF2-40B4-BE49-F238E27FC236}">
                  <a16:creationId xmlns:a16="http://schemas.microsoft.com/office/drawing/2014/main" id="{F60A94CF-D3D6-3325-E07E-BE82BEB048D0}"/>
                </a:ext>
              </a:extLst>
            </p:cNvPr>
            <p:cNvGrpSpPr/>
            <p:nvPr/>
          </p:nvGrpSpPr>
          <p:grpSpPr>
            <a:xfrm>
              <a:off x="8573320" y="1491208"/>
              <a:ext cx="800319" cy="511302"/>
              <a:chOff x="8082829" y="2093922"/>
              <a:chExt cx="800319" cy="511302"/>
            </a:xfrm>
          </p:grpSpPr>
          <p:grpSp>
            <p:nvGrpSpPr>
              <p:cNvPr id="323" name="Group 322">
                <a:extLst>
                  <a:ext uri="{FF2B5EF4-FFF2-40B4-BE49-F238E27FC236}">
                    <a16:creationId xmlns:a16="http://schemas.microsoft.com/office/drawing/2014/main" id="{460366CD-6CFA-F560-4D81-59695F84BB64}"/>
                  </a:ext>
                </a:extLst>
              </p:cNvPr>
              <p:cNvGrpSpPr/>
              <p:nvPr/>
            </p:nvGrpSpPr>
            <p:grpSpPr>
              <a:xfrm>
                <a:off x="8082829" y="2269501"/>
                <a:ext cx="800319" cy="335723"/>
                <a:chOff x="6533931" y="1020992"/>
                <a:chExt cx="1133046" cy="414108"/>
              </a:xfrm>
            </p:grpSpPr>
            <p:cxnSp>
              <p:nvCxnSpPr>
                <p:cNvPr id="325" name="Straight Connector 324">
                  <a:extLst>
                    <a:ext uri="{FF2B5EF4-FFF2-40B4-BE49-F238E27FC236}">
                      <a16:creationId xmlns:a16="http://schemas.microsoft.com/office/drawing/2014/main" id="{9DAA5163-1746-F5D0-B103-8260B7976A2F}"/>
                    </a:ext>
                  </a:extLst>
                </p:cNvPr>
                <p:cNvCxnSpPr/>
                <p:nvPr/>
              </p:nvCxnSpPr>
              <p:spPr>
                <a:xfrm>
                  <a:off x="6902622"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26" name="Straight Connector 325">
                  <a:extLst>
                    <a:ext uri="{FF2B5EF4-FFF2-40B4-BE49-F238E27FC236}">
                      <a16:creationId xmlns:a16="http://schemas.microsoft.com/office/drawing/2014/main" id="{9EA4AF46-B510-025A-6D80-1CF259AF35A9}"/>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327" name="Straight Connector 326">
                  <a:extLst>
                    <a:ext uri="{FF2B5EF4-FFF2-40B4-BE49-F238E27FC236}">
                      <a16:creationId xmlns:a16="http://schemas.microsoft.com/office/drawing/2014/main" id="{E58478D0-5F5F-226C-E7DB-DD37A612C063}"/>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328" name="Straight Connector 327">
                  <a:extLst>
                    <a:ext uri="{FF2B5EF4-FFF2-40B4-BE49-F238E27FC236}">
                      <a16:creationId xmlns:a16="http://schemas.microsoft.com/office/drawing/2014/main" id="{DB1B800E-6915-6EF4-CF41-37F21D368D94}"/>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sp>
              <p:nvSpPr>
                <p:cNvPr id="329" name="Oval 328">
                  <a:extLst>
                    <a:ext uri="{FF2B5EF4-FFF2-40B4-BE49-F238E27FC236}">
                      <a16:creationId xmlns:a16="http://schemas.microsoft.com/office/drawing/2014/main" id="{C95ACACC-F2F9-92D6-7E7E-996FE33CCB47}"/>
                    </a:ext>
                  </a:extLst>
                </p:cNvPr>
                <p:cNvSpPr/>
                <p:nvPr/>
              </p:nvSpPr>
              <p:spPr>
                <a:xfrm>
                  <a:off x="7040964" y="1020992"/>
                  <a:ext cx="105008" cy="97914"/>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330" name="Straight Connector 329">
                  <a:extLst>
                    <a:ext uri="{FF2B5EF4-FFF2-40B4-BE49-F238E27FC236}">
                      <a16:creationId xmlns:a16="http://schemas.microsoft.com/office/drawing/2014/main" id="{053AA35F-B70A-AB39-F24A-2149D70A114C}"/>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31" name="Straight Connector 330">
                  <a:extLst>
                    <a:ext uri="{FF2B5EF4-FFF2-40B4-BE49-F238E27FC236}">
                      <a16:creationId xmlns:a16="http://schemas.microsoft.com/office/drawing/2014/main" id="{33F9E586-FFF8-B812-150A-1EEAB7F57009}"/>
                    </a:ext>
                  </a:extLst>
                </p:cNvPr>
                <p:cNvCxnSpPr/>
                <p:nvPr/>
              </p:nvCxnSpPr>
              <p:spPr>
                <a:xfrm>
                  <a:off x="7289295" y="1424895"/>
                  <a:ext cx="377682"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324" name="Straight Connector 323">
                <a:extLst>
                  <a:ext uri="{FF2B5EF4-FFF2-40B4-BE49-F238E27FC236}">
                    <a16:creationId xmlns:a16="http://schemas.microsoft.com/office/drawing/2014/main" id="{0BF7A68C-32CB-2556-02AC-F0A0B1973678}"/>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26" name="Straight Connector 225">
              <a:extLst>
                <a:ext uri="{FF2B5EF4-FFF2-40B4-BE49-F238E27FC236}">
                  <a16:creationId xmlns:a16="http://schemas.microsoft.com/office/drawing/2014/main" id="{455CCBD0-2A3A-D04B-9749-A07498689718}"/>
                </a:ext>
              </a:extLst>
            </p:cNvPr>
            <p:cNvCxnSpPr>
              <a:cxnSpLocks/>
            </p:cNvCxnSpPr>
            <p:nvPr/>
          </p:nvCxnSpPr>
          <p:spPr>
            <a:xfrm flipV="1">
              <a:off x="8675978" y="3006217"/>
              <a:ext cx="3995538" cy="13911"/>
            </a:xfrm>
            <a:prstGeom prst="line">
              <a:avLst/>
            </a:prstGeom>
            <a:ln w="19050"/>
          </p:spPr>
          <p:style>
            <a:lnRef idx="1">
              <a:schemeClr val="dk1"/>
            </a:lnRef>
            <a:fillRef idx="0">
              <a:schemeClr val="dk1"/>
            </a:fillRef>
            <a:effectRef idx="0">
              <a:schemeClr val="dk1"/>
            </a:effectRef>
            <a:fontRef idx="minor">
              <a:schemeClr val="tx1"/>
            </a:fontRef>
          </p:style>
        </p:cxnSp>
        <p:grpSp>
          <p:nvGrpSpPr>
            <p:cNvPr id="227" name="Group 226">
              <a:extLst>
                <a:ext uri="{FF2B5EF4-FFF2-40B4-BE49-F238E27FC236}">
                  <a16:creationId xmlns:a16="http://schemas.microsoft.com/office/drawing/2014/main" id="{9786AC53-1821-D072-7E36-EB7F2DE197DD}"/>
                </a:ext>
              </a:extLst>
            </p:cNvPr>
            <p:cNvGrpSpPr/>
            <p:nvPr/>
          </p:nvGrpSpPr>
          <p:grpSpPr>
            <a:xfrm>
              <a:off x="8836176" y="2116073"/>
              <a:ext cx="1132842" cy="807866"/>
              <a:chOff x="8564052" y="2718787"/>
              <a:chExt cx="1132842" cy="807866"/>
            </a:xfrm>
          </p:grpSpPr>
          <p:grpSp>
            <p:nvGrpSpPr>
              <p:cNvPr id="307" name="Group 306">
                <a:extLst>
                  <a:ext uri="{FF2B5EF4-FFF2-40B4-BE49-F238E27FC236}">
                    <a16:creationId xmlns:a16="http://schemas.microsoft.com/office/drawing/2014/main" id="{CD1C4516-9F62-23A0-A1B5-574DC435536E}"/>
                  </a:ext>
                </a:extLst>
              </p:cNvPr>
              <p:cNvGrpSpPr/>
              <p:nvPr/>
            </p:nvGrpSpPr>
            <p:grpSpPr>
              <a:xfrm rot="16200000">
                <a:off x="8415769" y="2867070"/>
                <a:ext cx="807866" cy="511299"/>
                <a:chOff x="8082831" y="2093922"/>
                <a:chExt cx="807866" cy="511299"/>
              </a:xfrm>
            </p:grpSpPr>
            <p:grpSp>
              <p:nvGrpSpPr>
                <p:cNvPr id="315" name="Group 314">
                  <a:extLst>
                    <a:ext uri="{FF2B5EF4-FFF2-40B4-BE49-F238E27FC236}">
                      <a16:creationId xmlns:a16="http://schemas.microsoft.com/office/drawing/2014/main" id="{1ED76083-6898-0FB1-A09F-9FC91755F6EE}"/>
                    </a:ext>
                  </a:extLst>
                </p:cNvPr>
                <p:cNvGrpSpPr/>
                <p:nvPr/>
              </p:nvGrpSpPr>
              <p:grpSpPr>
                <a:xfrm>
                  <a:off x="8082831" y="2355435"/>
                  <a:ext cx="807866" cy="249786"/>
                  <a:chOff x="6533931" y="1126993"/>
                  <a:chExt cx="1143730" cy="308107"/>
                </a:xfrm>
              </p:grpSpPr>
              <p:cxnSp>
                <p:nvCxnSpPr>
                  <p:cNvPr id="317" name="Straight Connector 316">
                    <a:extLst>
                      <a:ext uri="{FF2B5EF4-FFF2-40B4-BE49-F238E27FC236}">
                        <a16:creationId xmlns:a16="http://schemas.microsoft.com/office/drawing/2014/main" id="{B125F78B-35CE-3CC3-5B65-01C4D433594A}"/>
                      </a:ext>
                    </a:extLst>
                  </p:cNvPr>
                  <p:cNvCxnSpPr/>
                  <p:nvPr/>
                </p:nvCxnSpPr>
                <p:spPr>
                  <a:xfrm>
                    <a:off x="6898127"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18" name="Straight Connector 317">
                    <a:extLst>
                      <a:ext uri="{FF2B5EF4-FFF2-40B4-BE49-F238E27FC236}">
                        <a16:creationId xmlns:a16="http://schemas.microsoft.com/office/drawing/2014/main" id="{5A6CE68B-D2EB-15FC-53FA-9F041CEFD0FE}"/>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319" name="Straight Connector 318">
                    <a:extLst>
                      <a:ext uri="{FF2B5EF4-FFF2-40B4-BE49-F238E27FC236}">
                        <a16:creationId xmlns:a16="http://schemas.microsoft.com/office/drawing/2014/main" id="{19DF800E-4E31-65EF-C493-5CA6D3DC0937}"/>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320" name="Straight Connector 319">
                    <a:extLst>
                      <a:ext uri="{FF2B5EF4-FFF2-40B4-BE49-F238E27FC236}">
                        <a16:creationId xmlns:a16="http://schemas.microsoft.com/office/drawing/2014/main" id="{456F1279-5AF3-F86D-25D1-81E69D67C567}"/>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321" name="Straight Connector 320">
                    <a:extLst>
                      <a:ext uri="{FF2B5EF4-FFF2-40B4-BE49-F238E27FC236}">
                        <a16:creationId xmlns:a16="http://schemas.microsoft.com/office/drawing/2014/main" id="{EA5CB424-7CFD-15AE-CE19-B454629639F3}"/>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22" name="Straight Connector 321">
                    <a:extLst>
                      <a:ext uri="{FF2B5EF4-FFF2-40B4-BE49-F238E27FC236}">
                        <a16:creationId xmlns:a16="http://schemas.microsoft.com/office/drawing/2014/main" id="{7C17516A-1B23-BEB9-9F0A-6BE1B170CC72}"/>
                      </a:ext>
                    </a:extLst>
                  </p:cNvPr>
                  <p:cNvCxnSpPr/>
                  <p:nvPr/>
                </p:nvCxnSpPr>
                <p:spPr>
                  <a:xfrm>
                    <a:off x="7289294" y="1424894"/>
                    <a:ext cx="388367"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316" name="Straight Connector 315">
                  <a:extLst>
                    <a:ext uri="{FF2B5EF4-FFF2-40B4-BE49-F238E27FC236}">
                      <a16:creationId xmlns:a16="http://schemas.microsoft.com/office/drawing/2014/main" id="{C1A33FFF-4172-94E2-019B-AB0FC5B653C1}"/>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308" name="Group 307">
                <a:extLst>
                  <a:ext uri="{FF2B5EF4-FFF2-40B4-BE49-F238E27FC236}">
                    <a16:creationId xmlns:a16="http://schemas.microsoft.com/office/drawing/2014/main" id="{19CD72A0-9700-A442-B113-5EED77A9DD3B}"/>
                  </a:ext>
                </a:extLst>
              </p:cNvPr>
              <p:cNvGrpSpPr/>
              <p:nvPr/>
            </p:nvGrpSpPr>
            <p:grpSpPr>
              <a:xfrm>
                <a:off x="9391044" y="2718837"/>
                <a:ext cx="305850" cy="802736"/>
                <a:chOff x="4703116" y="2895542"/>
                <a:chExt cx="305850" cy="783512"/>
              </a:xfrm>
            </p:grpSpPr>
            <p:cxnSp>
              <p:nvCxnSpPr>
                <p:cNvPr id="311" name="Straight Connector 310">
                  <a:extLst>
                    <a:ext uri="{FF2B5EF4-FFF2-40B4-BE49-F238E27FC236}">
                      <a16:creationId xmlns:a16="http://schemas.microsoft.com/office/drawing/2014/main" id="{5CB42145-A6D3-0E72-47B5-CA4A3F1DEA1A}"/>
                    </a:ext>
                  </a:extLst>
                </p:cNvPr>
                <p:cNvCxnSpPr>
                  <a:cxnSpLocks/>
                </p:cNvCxnSpPr>
                <p:nvPr/>
              </p:nvCxnSpPr>
              <p:spPr>
                <a:xfrm>
                  <a:off x="4703116" y="3181386"/>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12" name="Straight Connector 311">
                  <a:extLst>
                    <a:ext uri="{FF2B5EF4-FFF2-40B4-BE49-F238E27FC236}">
                      <a16:creationId xmlns:a16="http://schemas.microsoft.com/office/drawing/2014/main" id="{1883B0CE-DC41-6219-A6A7-8F7B05C8EF29}"/>
                    </a:ext>
                  </a:extLst>
                </p:cNvPr>
                <p:cNvCxnSpPr>
                  <a:cxnSpLocks/>
                </p:cNvCxnSpPr>
                <p:nvPr/>
              </p:nvCxnSpPr>
              <p:spPr>
                <a:xfrm>
                  <a:off x="4703116" y="3309463"/>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13" name="Straight Connector 312">
                  <a:extLst>
                    <a:ext uri="{FF2B5EF4-FFF2-40B4-BE49-F238E27FC236}">
                      <a16:creationId xmlns:a16="http://schemas.microsoft.com/office/drawing/2014/main" id="{E8D9AE02-B6A1-0B7B-5BBA-44F2035C4709}"/>
                    </a:ext>
                  </a:extLst>
                </p:cNvPr>
                <p:cNvCxnSpPr>
                  <a:cxnSpLocks/>
                </p:cNvCxnSpPr>
                <p:nvPr/>
              </p:nvCxnSpPr>
              <p:spPr>
                <a:xfrm>
                  <a:off x="4855496" y="2895542"/>
                  <a:ext cx="0" cy="28034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314" name="Straight Connector 313">
                  <a:extLst>
                    <a:ext uri="{FF2B5EF4-FFF2-40B4-BE49-F238E27FC236}">
                      <a16:creationId xmlns:a16="http://schemas.microsoft.com/office/drawing/2014/main" id="{4402E24B-F37A-373A-2074-12104A2966EA}"/>
                    </a:ext>
                  </a:extLst>
                </p:cNvPr>
                <p:cNvCxnSpPr>
                  <a:cxnSpLocks/>
                </p:cNvCxnSpPr>
                <p:nvPr/>
              </p:nvCxnSpPr>
              <p:spPr>
                <a:xfrm>
                  <a:off x="4855496" y="3309463"/>
                  <a:ext cx="0" cy="369591"/>
                </a:xfrm>
                <a:prstGeom prst="line">
                  <a:avLst/>
                </a:prstGeom>
                <a:ln w="19050">
                  <a:tailEnd type="none"/>
                </a:ln>
              </p:spPr>
              <p:style>
                <a:lnRef idx="1">
                  <a:schemeClr val="dk1"/>
                </a:lnRef>
                <a:fillRef idx="0">
                  <a:schemeClr val="dk1"/>
                </a:fillRef>
                <a:effectRef idx="0">
                  <a:schemeClr val="dk1"/>
                </a:effectRef>
                <a:fontRef idx="minor">
                  <a:schemeClr val="tx1"/>
                </a:fontRef>
              </p:style>
            </p:cxnSp>
          </p:grpSp>
          <p:cxnSp>
            <p:nvCxnSpPr>
              <p:cNvPr id="309" name="Straight Connector 308">
                <a:extLst>
                  <a:ext uri="{FF2B5EF4-FFF2-40B4-BE49-F238E27FC236}">
                    <a16:creationId xmlns:a16="http://schemas.microsoft.com/office/drawing/2014/main" id="{C981439A-13D4-9DED-5263-9D204791D197}"/>
                  </a:ext>
                </a:extLst>
              </p:cNvPr>
              <p:cNvCxnSpPr>
                <a:cxnSpLocks/>
              </p:cNvCxnSpPr>
              <p:nvPr/>
            </p:nvCxnSpPr>
            <p:spPr>
              <a:xfrm>
                <a:off x="9067289" y="3516414"/>
                <a:ext cx="48463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10" name="Straight Connector 309">
                <a:extLst>
                  <a:ext uri="{FF2B5EF4-FFF2-40B4-BE49-F238E27FC236}">
                    <a16:creationId xmlns:a16="http://schemas.microsoft.com/office/drawing/2014/main" id="{7AFBC9A4-228C-2FCC-8F71-02E94D972684}"/>
                  </a:ext>
                </a:extLst>
              </p:cNvPr>
              <p:cNvCxnSpPr>
                <a:cxnSpLocks/>
              </p:cNvCxnSpPr>
              <p:nvPr/>
            </p:nvCxnSpPr>
            <p:spPr>
              <a:xfrm>
                <a:off x="9057618" y="2718837"/>
                <a:ext cx="493776"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28" name="Straight Connector 227">
              <a:extLst>
                <a:ext uri="{FF2B5EF4-FFF2-40B4-BE49-F238E27FC236}">
                  <a16:creationId xmlns:a16="http://schemas.microsoft.com/office/drawing/2014/main" id="{F848B3FE-9795-27CD-05C4-7206E9D5AD48}"/>
                </a:ext>
              </a:extLst>
            </p:cNvPr>
            <p:cNvCxnSpPr/>
            <p:nvPr/>
          </p:nvCxnSpPr>
          <p:spPr>
            <a:xfrm rot="5400000">
              <a:off x="9502906" y="2046604"/>
              <a:ext cx="11887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29" name="Straight Connector 228">
              <a:extLst>
                <a:ext uri="{FF2B5EF4-FFF2-40B4-BE49-F238E27FC236}">
                  <a16:creationId xmlns:a16="http://schemas.microsoft.com/office/drawing/2014/main" id="{021BD3CD-A6EE-1356-4AA5-7969CD578FFB}"/>
                </a:ext>
              </a:extLst>
            </p:cNvPr>
            <p:cNvCxnSpPr/>
            <p:nvPr/>
          </p:nvCxnSpPr>
          <p:spPr>
            <a:xfrm rot="5400000">
              <a:off x="9507478" y="2956120"/>
              <a:ext cx="109728" cy="0"/>
            </a:xfrm>
            <a:prstGeom prst="line">
              <a:avLst/>
            </a:prstGeom>
            <a:ln w="19050"/>
          </p:spPr>
          <p:style>
            <a:lnRef idx="1">
              <a:schemeClr val="dk1"/>
            </a:lnRef>
            <a:fillRef idx="0">
              <a:schemeClr val="dk1"/>
            </a:fillRef>
            <a:effectRef idx="0">
              <a:schemeClr val="dk1"/>
            </a:effectRef>
            <a:fontRef idx="minor">
              <a:schemeClr val="tx1"/>
            </a:fontRef>
          </p:style>
        </p:cxnSp>
        <p:sp>
          <p:nvSpPr>
            <p:cNvPr id="230" name="Oval 229">
              <a:extLst>
                <a:ext uri="{FF2B5EF4-FFF2-40B4-BE49-F238E27FC236}">
                  <a16:creationId xmlns:a16="http://schemas.microsoft.com/office/drawing/2014/main" id="{C3DFE43D-72A1-84B4-E4FC-7DB11D31258F}"/>
                </a:ext>
              </a:extLst>
            </p:cNvPr>
            <p:cNvSpPr/>
            <p:nvPr/>
          </p:nvSpPr>
          <p:spPr>
            <a:xfrm>
              <a:off x="9004832" y="2489736"/>
              <a:ext cx="74172" cy="7938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31" name="Group 230">
              <a:extLst>
                <a:ext uri="{FF2B5EF4-FFF2-40B4-BE49-F238E27FC236}">
                  <a16:creationId xmlns:a16="http://schemas.microsoft.com/office/drawing/2014/main" id="{89C07694-5EED-ACA6-1793-56CAA9EAD134}"/>
                </a:ext>
              </a:extLst>
            </p:cNvPr>
            <p:cNvGrpSpPr/>
            <p:nvPr/>
          </p:nvGrpSpPr>
          <p:grpSpPr>
            <a:xfrm>
              <a:off x="9804373" y="1491208"/>
              <a:ext cx="800319" cy="511302"/>
              <a:chOff x="8082829" y="2093922"/>
              <a:chExt cx="800319" cy="511302"/>
            </a:xfrm>
          </p:grpSpPr>
          <p:grpSp>
            <p:nvGrpSpPr>
              <p:cNvPr id="298" name="Group 297">
                <a:extLst>
                  <a:ext uri="{FF2B5EF4-FFF2-40B4-BE49-F238E27FC236}">
                    <a16:creationId xmlns:a16="http://schemas.microsoft.com/office/drawing/2014/main" id="{919D510D-BF29-F8C5-7B32-6DA5E1A3DD91}"/>
                  </a:ext>
                </a:extLst>
              </p:cNvPr>
              <p:cNvGrpSpPr/>
              <p:nvPr/>
            </p:nvGrpSpPr>
            <p:grpSpPr>
              <a:xfrm>
                <a:off x="8082829" y="2269501"/>
                <a:ext cx="800319" cy="335723"/>
                <a:chOff x="6533931" y="1020992"/>
                <a:chExt cx="1133046" cy="414108"/>
              </a:xfrm>
            </p:grpSpPr>
            <p:cxnSp>
              <p:nvCxnSpPr>
                <p:cNvPr id="300" name="Straight Connector 299">
                  <a:extLst>
                    <a:ext uri="{FF2B5EF4-FFF2-40B4-BE49-F238E27FC236}">
                      <a16:creationId xmlns:a16="http://schemas.microsoft.com/office/drawing/2014/main" id="{C1ECF249-1C59-D14E-6D50-FEAB29C476B0}"/>
                    </a:ext>
                  </a:extLst>
                </p:cNvPr>
                <p:cNvCxnSpPr/>
                <p:nvPr/>
              </p:nvCxnSpPr>
              <p:spPr>
                <a:xfrm>
                  <a:off x="6902622"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01" name="Straight Connector 300">
                  <a:extLst>
                    <a:ext uri="{FF2B5EF4-FFF2-40B4-BE49-F238E27FC236}">
                      <a16:creationId xmlns:a16="http://schemas.microsoft.com/office/drawing/2014/main" id="{B6A2C61A-53E7-7285-02A6-C8BB841EAF68}"/>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302" name="Straight Connector 301">
                  <a:extLst>
                    <a:ext uri="{FF2B5EF4-FFF2-40B4-BE49-F238E27FC236}">
                      <a16:creationId xmlns:a16="http://schemas.microsoft.com/office/drawing/2014/main" id="{C65D4481-64C5-B1B0-5582-3879987A4883}"/>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303" name="Straight Connector 302">
                  <a:extLst>
                    <a:ext uri="{FF2B5EF4-FFF2-40B4-BE49-F238E27FC236}">
                      <a16:creationId xmlns:a16="http://schemas.microsoft.com/office/drawing/2014/main" id="{6AF4E13A-8E6A-DA29-6B32-0BEFA5D1FFBA}"/>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sp>
              <p:nvSpPr>
                <p:cNvPr id="304" name="Oval 303">
                  <a:extLst>
                    <a:ext uri="{FF2B5EF4-FFF2-40B4-BE49-F238E27FC236}">
                      <a16:creationId xmlns:a16="http://schemas.microsoft.com/office/drawing/2014/main" id="{43C830E1-657E-1D93-04CB-8F816850290F}"/>
                    </a:ext>
                  </a:extLst>
                </p:cNvPr>
                <p:cNvSpPr/>
                <p:nvPr/>
              </p:nvSpPr>
              <p:spPr>
                <a:xfrm>
                  <a:off x="7040964" y="1020992"/>
                  <a:ext cx="105008" cy="97914"/>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305" name="Straight Connector 304">
                  <a:extLst>
                    <a:ext uri="{FF2B5EF4-FFF2-40B4-BE49-F238E27FC236}">
                      <a16:creationId xmlns:a16="http://schemas.microsoft.com/office/drawing/2014/main" id="{764C173E-D15E-133E-499E-50885C3EEEAE}"/>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06" name="Straight Connector 305">
                  <a:extLst>
                    <a:ext uri="{FF2B5EF4-FFF2-40B4-BE49-F238E27FC236}">
                      <a16:creationId xmlns:a16="http://schemas.microsoft.com/office/drawing/2014/main" id="{2B63BA50-411F-536E-B648-FC219252C16B}"/>
                    </a:ext>
                  </a:extLst>
                </p:cNvPr>
                <p:cNvCxnSpPr/>
                <p:nvPr/>
              </p:nvCxnSpPr>
              <p:spPr>
                <a:xfrm>
                  <a:off x="7289295" y="1424895"/>
                  <a:ext cx="377682"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99" name="Straight Connector 298">
                <a:extLst>
                  <a:ext uri="{FF2B5EF4-FFF2-40B4-BE49-F238E27FC236}">
                    <a16:creationId xmlns:a16="http://schemas.microsoft.com/office/drawing/2014/main" id="{A7394BCC-46CC-02D8-3C8C-15DA84DCF107}"/>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32" name="Group 231">
              <a:extLst>
                <a:ext uri="{FF2B5EF4-FFF2-40B4-BE49-F238E27FC236}">
                  <a16:creationId xmlns:a16="http://schemas.microsoft.com/office/drawing/2014/main" id="{728E4F54-13C0-3BF9-B60D-2D52C7BD4222}"/>
                </a:ext>
              </a:extLst>
            </p:cNvPr>
            <p:cNvGrpSpPr/>
            <p:nvPr/>
          </p:nvGrpSpPr>
          <p:grpSpPr>
            <a:xfrm>
              <a:off x="9998461" y="1987168"/>
              <a:ext cx="1132842" cy="1023816"/>
              <a:chOff x="7225198" y="4637242"/>
              <a:chExt cx="1132842" cy="1023816"/>
            </a:xfrm>
          </p:grpSpPr>
          <p:grpSp>
            <p:nvGrpSpPr>
              <p:cNvPr id="278" name="Group 277">
                <a:extLst>
                  <a:ext uri="{FF2B5EF4-FFF2-40B4-BE49-F238E27FC236}">
                    <a16:creationId xmlns:a16="http://schemas.microsoft.com/office/drawing/2014/main" id="{C73A91AE-1588-DBE1-518A-30D6C8B28B60}"/>
                  </a:ext>
                </a:extLst>
              </p:cNvPr>
              <p:cNvGrpSpPr/>
              <p:nvPr/>
            </p:nvGrpSpPr>
            <p:grpSpPr>
              <a:xfrm>
                <a:off x="7225198" y="4766147"/>
                <a:ext cx="1132842" cy="807866"/>
                <a:chOff x="8564052" y="2718787"/>
                <a:chExt cx="1132842" cy="807866"/>
              </a:xfrm>
            </p:grpSpPr>
            <p:grpSp>
              <p:nvGrpSpPr>
                <p:cNvPr id="282" name="Group 281">
                  <a:extLst>
                    <a:ext uri="{FF2B5EF4-FFF2-40B4-BE49-F238E27FC236}">
                      <a16:creationId xmlns:a16="http://schemas.microsoft.com/office/drawing/2014/main" id="{D5BED6F3-7AC4-540D-3B07-47807FCAB02D}"/>
                    </a:ext>
                  </a:extLst>
                </p:cNvPr>
                <p:cNvGrpSpPr/>
                <p:nvPr/>
              </p:nvGrpSpPr>
              <p:grpSpPr>
                <a:xfrm rot="16200000">
                  <a:off x="8415769" y="2867070"/>
                  <a:ext cx="807866" cy="511299"/>
                  <a:chOff x="8082831" y="2093922"/>
                  <a:chExt cx="807866" cy="511299"/>
                </a:xfrm>
              </p:grpSpPr>
              <p:grpSp>
                <p:nvGrpSpPr>
                  <p:cNvPr id="290" name="Group 289">
                    <a:extLst>
                      <a:ext uri="{FF2B5EF4-FFF2-40B4-BE49-F238E27FC236}">
                        <a16:creationId xmlns:a16="http://schemas.microsoft.com/office/drawing/2014/main" id="{685EBDD3-BF21-E0CD-5B25-3C410DCF82F0}"/>
                      </a:ext>
                    </a:extLst>
                  </p:cNvPr>
                  <p:cNvGrpSpPr/>
                  <p:nvPr/>
                </p:nvGrpSpPr>
                <p:grpSpPr>
                  <a:xfrm>
                    <a:off x="8082831" y="2355435"/>
                    <a:ext cx="807866" cy="249786"/>
                    <a:chOff x="6533931" y="1126993"/>
                    <a:chExt cx="1143730" cy="308107"/>
                  </a:xfrm>
                </p:grpSpPr>
                <p:cxnSp>
                  <p:nvCxnSpPr>
                    <p:cNvPr id="292" name="Straight Connector 291">
                      <a:extLst>
                        <a:ext uri="{FF2B5EF4-FFF2-40B4-BE49-F238E27FC236}">
                          <a16:creationId xmlns:a16="http://schemas.microsoft.com/office/drawing/2014/main" id="{A70AEDB8-6DC0-11D4-A75C-F19AD6732018}"/>
                        </a:ext>
                      </a:extLst>
                    </p:cNvPr>
                    <p:cNvCxnSpPr/>
                    <p:nvPr/>
                  </p:nvCxnSpPr>
                  <p:spPr>
                    <a:xfrm>
                      <a:off x="6898127"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93" name="Straight Connector 292">
                      <a:extLst>
                        <a:ext uri="{FF2B5EF4-FFF2-40B4-BE49-F238E27FC236}">
                          <a16:creationId xmlns:a16="http://schemas.microsoft.com/office/drawing/2014/main" id="{6641647A-CCB6-DD30-0640-51EB5BCD1341}"/>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294" name="Straight Connector 293">
                      <a:extLst>
                        <a:ext uri="{FF2B5EF4-FFF2-40B4-BE49-F238E27FC236}">
                          <a16:creationId xmlns:a16="http://schemas.microsoft.com/office/drawing/2014/main" id="{3F47996A-2E81-79D7-713A-2DF121B37A24}"/>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295" name="Straight Connector 294">
                      <a:extLst>
                        <a:ext uri="{FF2B5EF4-FFF2-40B4-BE49-F238E27FC236}">
                          <a16:creationId xmlns:a16="http://schemas.microsoft.com/office/drawing/2014/main" id="{14ED5CEC-E500-53EA-E548-146AF3511B18}"/>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296" name="Straight Connector 295">
                      <a:extLst>
                        <a:ext uri="{FF2B5EF4-FFF2-40B4-BE49-F238E27FC236}">
                          <a16:creationId xmlns:a16="http://schemas.microsoft.com/office/drawing/2014/main" id="{5726E72B-481B-4A0C-6A27-2F8586665924}"/>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97" name="Straight Connector 296">
                      <a:extLst>
                        <a:ext uri="{FF2B5EF4-FFF2-40B4-BE49-F238E27FC236}">
                          <a16:creationId xmlns:a16="http://schemas.microsoft.com/office/drawing/2014/main" id="{05F75E36-BC96-DFAB-98FE-1E0263D5DECB}"/>
                        </a:ext>
                      </a:extLst>
                    </p:cNvPr>
                    <p:cNvCxnSpPr/>
                    <p:nvPr/>
                  </p:nvCxnSpPr>
                  <p:spPr>
                    <a:xfrm>
                      <a:off x="7289294" y="1424894"/>
                      <a:ext cx="388367"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91" name="Straight Connector 290">
                    <a:extLst>
                      <a:ext uri="{FF2B5EF4-FFF2-40B4-BE49-F238E27FC236}">
                        <a16:creationId xmlns:a16="http://schemas.microsoft.com/office/drawing/2014/main" id="{A17742AC-B0DD-95A5-289D-4C6B32335ADA}"/>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83" name="Group 282">
                  <a:extLst>
                    <a:ext uri="{FF2B5EF4-FFF2-40B4-BE49-F238E27FC236}">
                      <a16:creationId xmlns:a16="http://schemas.microsoft.com/office/drawing/2014/main" id="{AF058B72-B026-8D90-874D-9FE4407C34AF}"/>
                    </a:ext>
                  </a:extLst>
                </p:cNvPr>
                <p:cNvGrpSpPr/>
                <p:nvPr/>
              </p:nvGrpSpPr>
              <p:grpSpPr>
                <a:xfrm>
                  <a:off x="9391044" y="2718837"/>
                  <a:ext cx="305850" cy="802736"/>
                  <a:chOff x="4703116" y="2895542"/>
                  <a:chExt cx="305850" cy="783512"/>
                </a:xfrm>
              </p:grpSpPr>
              <p:cxnSp>
                <p:nvCxnSpPr>
                  <p:cNvPr id="286" name="Straight Connector 285">
                    <a:extLst>
                      <a:ext uri="{FF2B5EF4-FFF2-40B4-BE49-F238E27FC236}">
                        <a16:creationId xmlns:a16="http://schemas.microsoft.com/office/drawing/2014/main" id="{F5227F32-F7E7-D54A-837C-D83E6CBDA3D1}"/>
                      </a:ext>
                    </a:extLst>
                  </p:cNvPr>
                  <p:cNvCxnSpPr>
                    <a:cxnSpLocks/>
                  </p:cNvCxnSpPr>
                  <p:nvPr/>
                </p:nvCxnSpPr>
                <p:spPr>
                  <a:xfrm>
                    <a:off x="4703116" y="3181386"/>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87" name="Straight Connector 286">
                    <a:extLst>
                      <a:ext uri="{FF2B5EF4-FFF2-40B4-BE49-F238E27FC236}">
                        <a16:creationId xmlns:a16="http://schemas.microsoft.com/office/drawing/2014/main" id="{1527936C-CCE6-5F0C-1C55-0645F5806965}"/>
                      </a:ext>
                    </a:extLst>
                  </p:cNvPr>
                  <p:cNvCxnSpPr>
                    <a:cxnSpLocks/>
                  </p:cNvCxnSpPr>
                  <p:nvPr/>
                </p:nvCxnSpPr>
                <p:spPr>
                  <a:xfrm>
                    <a:off x="4703116" y="3309463"/>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88" name="Straight Connector 287">
                    <a:extLst>
                      <a:ext uri="{FF2B5EF4-FFF2-40B4-BE49-F238E27FC236}">
                        <a16:creationId xmlns:a16="http://schemas.microsoft.com/office/drawing/2014/main" id="{21026D28-B482-678F-CF82-D7CF3C7217C0}"/>
                      </a:ext>
                    </a:extLst>
                  </p:cNvPr>
                  <p:cNvCxnSpPr>
                    <a:cxnSpLocks/>
                  </p:cNvCxnSpPr>
                  <p:nvPr/>
                </p:nvCxnSpPr>
                <p:spPr>
                  <a:xfrm>
                    <a:off x="4855496" y="2895542"/>
                    <a:ext cx="0" cy="28034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289" name="Straight Connector 288">
                    <a:extLst>
                      <a:ext uri="{FF2B5EF4-FFF2-40B4-BE49-F238E27FC236}">
                        <a16:creationId xmlns:a16="http://schemas.microsoft.com/office/drawing/2014/main" id="{4FB23B3D-433F-3F36-B2B7-503E05748E05}"/>
                      </a:ext>
                    </a:extLst>
                  </p:cNvPr>
                  <p:cNvCxnSpPr>
                    <a:cxnSpLocks/>
                  </p:cNvCxnSpPr>
                  <p:nvPr/>
                </p:nvCxnSpPr>
                <p:spPr>
                  <a:xfrm>
                    <a:off x="4855496" y="3309463"/>
                    <a:ext cx="0" cy="369591"/>
                  </a:xfrm>
                  <a:prstGeom prst="line">
                    <a:avLst/>
                  </a:prstGeom>
                  <a:ln w="19050">
                    <a:tailEnd type="none"/>
                  </a:ln>
                </p:spPr>
                <p:style>
                  <a:lnRef idx="1">
                    <a:schemeClr val="dk1"/>
                  </a:lnRef>
                  <a:fillRef idx="0">
                    <a:schemeClr val="dk1"/>
                  </a:fillRef>
                  <a:effectRef idx="0">
                    <a:schemeClr val="dk1"/>
                  </a:effectRef>
                  <a:fontRef idx="minor">
                    <a:schemeClr val="tx1"/>
                  </a:fontRef>
                </p:style>
              </p:cxnSp>
            </p:grpSp>
            <p:cxnSp>
              <p:nvCxnSpPr>
                <p:cNvPr id="284" name="Straight Connector 283">
                  <a:extLst>
                    <a:ext uri="{FF2B5EF4-FFF2-40B4-BE49-F238E27FC236}">
                      <a16:creationId xmlns:a16="http://schemas.microsoft.com/office/drawing/2014/main" id="{854A5696-94E8-7CAE-AE3F-AB2F8781FBEE}"/>
                    </a:ext>
                  </a:extLst>
                </p:cNvPr>
                <p:cNvCxnSpPr>
                  <a:cxnSpLocks/>
                </p:cNvCxnSpPr>
                <p:nvPr/>
              </p:nvCxnSpPr>
              <p:spPr>
                <a:xfrm>
                  <a:off x="9067289" y="3516414"/>
                  <a:ext cx="48463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85" name="Straight Connector 284">
                  <a:extLst>
                    <a:ext uri="{FF2B5EF4-FFF2-40B4-BE49-F238E27FC236}">
                      <a16:creationId xmlns:a16="http://schemas.microsoft.com/office/drawing/2014/main" id="{AD023894-8EAC-09BC-8DA7-612C35881CC3}"/>
                    </a:ext>
                  </a:extLst>
                </p:cNvPr>
                <p:cNvCxnSpPr>
                  <a:cxnSpLocks/>
                </p:cNvCxnSpPr>
                <p:nvPr/>
              </p:nvCxnSpPr>
              <p:spPr>
                <a:xfrm>
                  <a:off x="9057618" y="2718837"/>
                  <a:ext cx="493776"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79" name="Straight Connector 278">
                <a:extLst>
                  <a:ext uri="{FF2B5EF4-FFF2-40B4-BE49-F238E27FC236}">
                    <a16:creationId xmlns:a16="http://schemas.microsoft.com/office/drawing/2014/main" id="{E60FDF2B-DBF5-C151-D705-A8D682B967CA}"/>
                  </a:ext>
                </a:extLst>
              </p:cNvPr>
              <p:cNvCxnSpPr/>
              <p:nvPr/>
            </p:nvCxnSpPr>
            <p:spPr>
              <a:xfrm rot="5400000">
                <a:off x="7891928" y="4696678"/>
                <a:ext cx="11887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80" name="Straight Connector 279">
                <a:extLst>
                  <a:ext uri="{FF2B5EF4-FFF2-40B4-BE49-F238E27FC236}">
                    <a16:creationId xmlns:a16="http://schemas.microsoft.com/office/drawing/2014/main" id="{7773759D-9D82-04AD-C133-74EAC8084240}"/>
                  </a:ext>
                </a:extLst>
              </p:cNvPr>
              <p:cNvCxnSpPr/>
              <p:nvPr/>
            </p:nvCxnSpPr>
            <p:spPr>
              <a:xfrm rot="5400000">
                <a:off x="7896500" y="5606194"/>
                <a:ext cx="109728" cy="0"/>
              </a:xfrm>
              <a:prstGeom prst="line">
                <a:avLst/>
              </a:prstGeom>
              <a:ln w="19050"/>
            </p:spPr>
            <p:style>
              <a:lnRef idx="1">
                <a:schemeClr val="dk1"/>
              </a:lnRef>
              <a:fillRef idx="0">
                <a:schemeClr val="dk1"/>
              </a:fillRef>
              <a:effectRef idx="0">
                <a:schemeClr val="dk1"/>
              </a:effectRef>
              <a:fontRef idx="minor">
                <a:schemeClr val="tx1"/>
              </a:fontRef>
            </p:style>
          </p:cxnSp>
          <p:sp>
            <p:nvSpPr>
              <p:cNvPr id="281" name="Oval 280">
                <a:extLst>
                  <a:ext uri="{FF2B5EF4-FFF2-40B4-BE49-F238E27FC236}">
                    <a16:creationId xmlns:a16="http://schemas.microsoft.com/office/drawing/2014/main" id="{6371CF96-0E2D-3BC3-B88D-9F18F8389FAD}"/>
                  </a:ext>
                </a:extLst>
              </p:cNvPr>
              <p:cNvSpPr/>
              <p:nvPr/>
            </p:nvSpPr>
            <p:spPr>
              <a:xfrm>
                <a:off x="7393854" y="5139810"/>
                <a:ext cx="74172" cy="7938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33" name="Group 232">
              <a:extLst>
                <a:ext uri="{FF2B5EF4-FFF2-40B4-BE49-F238E27FC236}">
                  <a16:creationId xmlns:a16="http://schemas.microsoft.com/office/drawing/2014/main" id="{DBA0D456-6D15-F949-B458-DE6BE05FE513}"/>
                </a:ext>
              </a:extLst>
            </p:cNvPr>
            <p:cNvGrpSpPr/>
            <p:nvPr/>
          </p:nvGrpSpPr>
          <p:grpSpPr>
            <a:xfrm>
              <a:off x="11264622" y="1987168"/>
              <a:ext cx="1132842" cy="1023816"/>
              <a:chOff x="7225198" y="4637242"/>
              <a:chExt cx="1132842" cy="1023816"/>
            </a:xfrm>
          </p:grpSpPr>
          <p:grpSp>
            <p:nvGrpSpPr>
              <p:cNvPr id="258" name="Group 257">
                <a:extLst>
                  <a:ext uri="{FF2B5EF4-FFF2-40B4-BE49-F238E27FC236}">
                    <a16:creationId xmlns:a16="http://schemas.microsoft.com/office/drawing/2014/main" id="{4DFB004D-3DA0-6F84-A273-69A49B28280B}"/>
                  </a:ext>
                </a:extLst>
              </p:cNvPr>
              <p:cNvGrpSpPr/>
              <p:nvPr/>
            </p:nvGrpSpPr>
            <p:grpSpPr>
              <a:xfrm>
                <a:off x="7225198" y="4766147"/>
                <a:ext cx="1132842" cy="807866"/>
                <a:chOff x="8564052" y="2718787"/>
                <a:chExt cx="1132842" cy="807866"/>
              </a:xfrm>
            </p:grpSpPr>
            <p:grpSp>
              <p:nvGrpSpPr>
                <p:cNvPr id="262" name="Group 261">
                  <a:extLst>
                    <a:ext uri="{FF2B5EF4-FFF2-40B4-BE49-F238E27FC236}">
                      <a16:creationId xmlns:a16="http://schemas.microsoft.com/office/drawing/2014/main" id="{646FB964-2F6A-BFB6-AEBF-FBAFB9C3BC0B}"/>
                    </a:ext>
                  </a:extLst>
                </p:cNvPr>
                <p:cNvGrpSpPr/>
                <p:nvPr/>
              </p:nvGrpSpPr>
              <p:grpSpPr>
                <a:xfrm rot="16200000">
                  <a:off x="8415769" y="2867070"/>
                  <a:ext cx="807866" cy="511299"/>
                  <a:chOff x="8082831" y="2093922"/>
                  <a:chExt cx="807866" cy="511299"/>
                </a:xfrm>
              </p:grpSpPr>
              <p:grpSp>
                <p:nvGrpSpPr>
                  <p:cNvPr id="270" name="Group 269">
                    <a:extLst>
                      <a:ext uri="{FF2B5EF4-FFF2-40B4-BE49-F238E27FC236}">
                        <a16:creationId xmlns:a16="http://schemas.microsoft.com/office/drawing/2014/main" id="{C33C6C4D-0B1D-67E0-DEC9-DAE2D0912699}"/>
                      </a:ext>
                    </a:extLst>
                  </p:cNvPr>
                  <p:cNvGrpSpPr/>
                  <p:nvPr/>
                </p:nvGrpSpPr>
                <p:grpSpPr>
                  <a:xfrm>
                    <a:off x="8082831" y="2355435"/>
                    <a:ext cx="807866" cy="249786"/>
                    <a:chOff x="6533931" y="1126993"/>
                    <a:chExt cx="1143730" cy="308107"/>
                  </a:xfrm>
                </p:grpSpPr>
                <p:cxnSp>
                  <p:nvCxnSpPr>
                    <p:cNvPr id="272" name="Straight Connector 271">
                      <a:extLst>
                        <a:ext uri="{FF2B5EF4-FFF2-40B4-BE49-F238E27FC236}">
                          <a16:creationId xmlns:a16="http://schemas.microsoft.com/office/drawing/2014/main" id="{6FEA44F5-B8D8-17C7-D9C6-2C1B7FD1F282}"/>
                        </a:ext>
                      </a:extLst>
                    </p:cNvPr>
                    <p:cNvCxnSpPr/>
                    <p:nvPr/>
                  </p:nvCxnSpPr>
                  <p:spPr>
                    <a:xfrm>
                      <a:off x="6898127"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73" name="Straight Connector 272">
                      <a:extLst>
                        <a:ext uri="{FF2B5EF4-FFF2-40B4-BE49-F238E27FC236}">
                          <a16:creationId xmlns:a16="http://schemas.microsoft.com/office/drawing/2014/main" id="{BBD1448C-C019-72CD-8FE5-85BFE0E0E1E8}"/>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274" name="Straight Connector 273">
                      <a:extLst>
                        <a:ext uri="{FF2B5EF4-FFF2-40B4-BE49-F238E27FC236}">
                          <a16:creationId xmlns:a16="http://schemas.microsoft.com/office/drawing/2014/main" id="{BCADED5D-F169-F6FD-3A82-F74AA361C8EC}"/>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275" name="Straight Connector 274">
                      <a:extLst>
                        <a:ext uri="{FF2B5EF4-FFF2-40B4-BE49-F238E27FC236}">
                          <a16:creationId xmlns:a16="http://schemas.microsoft.com/office/drawing/2014/main" id="{675FAA5C-F062-1CC8-2693-EEE3118A2103}"/>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276" name="Straight Connector 275">
                      <a:extLst>
                        <a:ext uri="{FF2B5EF4-FFF2-40B4-BE49-F238E27FC236}">
                          <a16:creationId xmlns:a16="http://schemas.microsoft.com/office/drawing/2014/main" id="{D8A2B87F-7619-609E-1F2B-57ABC28BD72C}"/>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77" name="Straight Connector 276">
                      <a:extLst>
                        <a:ext uri="{FF2B5EF4-FFF2-40B4-BE49-F238E27FC236}">
                          <a16:creationId xmlns:a16="http://schemas.microsoft.com/office/drawing/2014/main" id="{1F2F6620-3178-A0C7-18B1-810BF0EAFC53}"/>
                        </a:ext>
                      </a:extLst>
                    </p:cNvPr>
                    <p:cNvCxnSpPr/>
                    <p:nvPr/>
                  </p:nvCxnSpPr>
                  <p:spPr>
                    <a:xfrm>
                      <a:off x="7289294" y="1424894"/>
                      <a:ext cx="388367"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71" name="Straight Connector 270">
                    <a:extLst>
                      <a:ext uri="{FF2B5EF4-FFF2-40B4-BE49-F238E27FC236}">
                        <a16:creationId xmlns:a16="http://schemas.microsoft.com/office/drawing/2014/main" id="{65BD8108-0F04-AF54-CCE9-DE108F1CD1F5}"/>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63" name="Group 262">
                  <a:extLst>
                    <a:ext uri="{FF2B5EF4-FFF2-40B4-BE49-F238E27FC236}">
                      <a16:creationId xmlns:a16="http://schemas.microsoft.com/office/drawing/2014/main" id="{683D668D-63DF-FE66-C6FB-E6C5D271AFD9}"/>
                    </a:ext>
                  </a:extLst>
                </p:cNvPr>
                <p:cNvGrpSpPr/>
                <p:nvPr/>
              </p:nvGrpSpPr>
              <p:grpSpPr>
                <a:xfrm>
                  <a:off x="9391044" y="2718837"/>
                  <a:ext cx="305850" cy="802736"/>
                  <a:chOff x="4703116" y="2895542"/>
                  <a:chExt cx="305850" cy="783512"/>
                </a:xfrm>
              </p:grpSpPr>
              <p:cxnSp>
                <p:nvCxnSpPr>
                  <p:cNvPr id="266" name="Straight Connector 265">
                    <a:extLst>
                      <a:ext uri="{FF2B5EF4-FFF2-40B4-BE49-F238E27FC236}">
                        <a16:creationId xmlns:a16="http://schemas.microsoft.com/office/drawing/2014/main" id="{9B26FFD1-6FB7-DEA7-E09A-2E4CC4AD85FD}"/>
                      </a:ext>
                    </a:extLst>
                  </p:cNvPr>
                  <p:cNvCxnSpPr>
                    <a:cxnSpLocks/>
                  </p:cNvCxnSpPr>
                  <p:nvPr/>
                </p:nvCxnSpPr>
                <p:spPr>
                  <a:xfrm>
                    <a:off x="4703116" y="3181386"/>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67" name="Straight Connector 266">
                    <a:extLst>
                      <a:ext uri="{FF2B5EF4-FFF2-40B4-BE49-F238E27FC236}">
                        <a16:creationId xmlns:a16="http://schemas.microsoft.com/office/drawing/2014/main" id="{1D25D042-EC57-0908-9BE1-2BDDB5E743CE}"/>
                      </a:ext>
                    </a:extLst>
                  </p:cNvPr>
                  <p:cNvCxnSpPr>
                    <a:cxnSpLocks/>
                  </p:cNvCxnSpPr>
                  <p:nvPr/>
                </p:nvCxnSpPr>
                <p:spPr>
                  <a:xfrm>
                    <a:off x="4703116" y="3309463"/>
                    <a:ext cx="30585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68" name="Straight Connector 267">
                    <a:extLst>
                      <a:ext uri="{FF2B5EF4-FFF2-40B4-BE49-F238E27FC236}">
                        <a16:creationId xmlns:a16="http://schemas.microsoft.com/office/drawing/2014/main" id="{EA54E7CE-A621-3589-748F-B8BEB236ED8F}"/>
                      </a:ext>
                    </a:extLst>
                  </p:cNvPr>
                  <p:cNvCxnSpPr>
                    <a:cxnSpLocks/>
                  </p:cNvCxnSpPr>
                  <p:nvPr/>
                </p:nvCxnSpPr>
                <p:spPr>
                  <a:xfrm>
                    <a:off x="4855496" y="2895542"/>
                    <a:ext cx="0" cy="280345"/>
                  </a:xfrm>
                  <a:prstGeom prst="line">
                    <a:avLst/>
                  </a:prstGeom>
                  <a:ln w="19050">
                    <a:tailEnd type="none"/>
                  </a:ln>
                </p:spPr>
                <p:style>
                  <a:lnRef idx="1">
                    <a:schemeClr val="dk1"/>
                  </a:lnRef>
                  <a:fillRef idx="0">
                    <a:schemeClr val="dk1"/>
                  </a:fillRef>
                  <a:effectRef idx="0">
                    <a:schemeClr val="dk1"/>
                  </a:effectRef>
                  <a:fontRef idx="minor">
                    <a:schemeClr val="tx1"/>
                  </a:fontRef>
                </p:style>
              </p:cxnSp>
              <p:cxnSp>
                <p:nvCxnSpPr>
                  <p:cNvPr id="269" name="Straight Connector 268">
                    <a:extLst>
                      <a:ext uri="{FF2B5EF4-FFF2-40B4-BE49-F238E27FC236}">
                        <a16:creationId xmlns:a16="http://schemas.microsoft.com/office/drawing/2014/main" id="{154640F3-5405-6577-900A-5DEA48D010B8}"/>
                      </a:ext>
                    </a:extLst>
                  </p:cNvPr>
                  <p:cNvCxnSpPr>
                    <a:cxnSpLocks/>
                  </p:cNvCxnSpPr>
                  <p:nvPr/>
                </p:nvCxnSpPr>
                <p:spPr>
                  <a:xfrm>
                    <a:off x="4855496" y="3309463"/>
                    <a:ext cx="0" cy="369591"/>
                  </a:xfrm>
                  <a:prstGeom prst="line">
                    <a:avLst/>
                  </a:prstGeom>
                  <a:ln w="19050">
                    <a:tailEnd type="none"/>
                  </a:ln>
                </p:spPr>
                <p:style>
                  <a:lnRef idx="1">
                    <a:schemeClr val="dk1"/>
                  </a:lnRef>
                  <a:fillRef idx="0">
                    <a:schemeClr val="dk1"/>
                  </a:fillRef>
                  <a:effectRef idx="0">
                    <a:schemeClr val="dk1"/>
                  </a:effectRef>
                  <a:fontRef idx="minor">
                    <a:schemeClr val="tx1"/>
                  </a:fontRef>
                </p:style>
              </p:cxnSp>
            </p:grpSp>
            <p:cxnSp>
              <p:nvCxnSpPr>
                <p:cNvPr id="264" name="Straight Connector 263">
                  <a:extLst>
                    <a:ext uri="{FF2B5EF4-FFF2-40B4-BE49-F238E27FC236}">
                      <a16:creationId xmlns:a16="http://schemas.microsoft.com/office/drawing/2014/main" id="{D08CA71C-98C1-EC13-C37F-923FE7C6EE57}"/>
                    </a:ext>
                  </a:extLst>
                </p:cNvPr>
                <p:cNvCxnSpPr>
                  <a:cxnSpLocks/>
                </p:cNvCxnSpPr>
                <p:nvPr/>
              </p:nvCxnSpPr>
              <p:spPr>
                <a:xfrm>
                  <a:off x="9067289" y="3516414"/>
                  <a:ext cx="48463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65" name="Straight Connector 264">
                  <a:extLst>
                    <a:ext uri="{FF2B5EF4-FFF2-40B4-BE49-F238E27FC236}">
                      <a16:creationId xmlns:a16="http://schemas.microsoft.com/office/drawing/2014/main" id="{45A70C8B-2749-E863-E850-CEDC7E248DD4}"/>
                    </a:ext>
                  </a:extLst>
                </p:cNvPr>
                <p:cNvCxnSpPr>
                  <a:cxnSpLocks/>
                </p:cNvCxnSpPr>
                <p:nvPr/>
              </p:nvCxnSpPr>
              <p:spPr>
                <a:xfrm>
                  <a:off x="9057618" y="2718837"/>
                  <a:ext cx="493776"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59" name="Straight Connector 258">
                <a:extLst>
                  <a:ext uri="{FF2B5EF4-FFF2-40B4-BE49-F238E27FC236}">
                    <a16:creationId xmlns:a16="http://schemas.microsoft.com/office/drawing/2014/main" id="{7541084A-0292-4636-7136-E9E4EA24AFBA}"/>
                  </a:ext>
                </a:extLst>
              </p:cNvPr>
              <p:cNvCxnSpPr/>
              <p:nvPr/>
            </p:nvCxnSpPr>
            <p:spPr>
              <a:xfrm rot="5400000">
                <a:off x="7891928" y="4696678"/>
                <a:ext cx="11887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60" name="Straight Connector 259">
                <a:extLst>
                  <a:ext uri="{FF2B5EF4-FFF2-40B4-BE49-F238E27FC236}">
                    <a16:creationId xmlns:a16="http://schemas.microsoft.com/office/drawing/2014/main" id="{F7E29748-9AB0-3D35-20B3-A69E447B1D70}"/>
                  </a:ext>
                </a:extLst>
              </p:cNvPr>
              <p:cNvCxnSpPr/>
              <p:nvPr/>
            </p:nvCxnSpPr>
            <p:spPr>
              <a:xfrm rot="5400000">
                <a:off x="7896500" y="5606194"/>
                <a:ext cx="109728" cy="0"/>
              </a:xfrm>
              <a:prstGeom prst="line">
                <a:avLst/>
              </a:prstGeom>
              <a:ln w="19050"/>
            </p:spPr>
            <p:style>
              <a:lnRef idx="1">
                <a:schemeClr val="dk1"/>
              </a:lnRef>
              <a:fillRef idx="0">
                <a:schemeClr val="dk1"/>
              </a:fillRef>
              <a:effectRef idx="0">
                <a:schemeClr val="dk1"/>
              </a:effectRef>
              <a:fontRef idx="minor">
                <a:schemeClr val="tx1"/>
              </a:fontRef>
            </p:style>
          </p:cxnSp>
          <p:sp>
            <p:nvSpPr>
              <p:cNvPr id="261" name="Oval 260">
                <a:extLst>
                  <a:ext uri="{FF2B5EF4-FFF2-40B4-BE49-F238E27FC236}">
                    <a16:creationId xmlns:a16="http://schemas.microsoft.com/office/drawing/2014/main" id="{753BA85D-5D27-6D47-FA8E-CB9726ED5F7F}"/>
                  </a:ext>
                </a:extLst>
              </p:cNvPr>
              <p:cNvSpPr/>
              <p:nvPr/>
            </p:nvSpPr>
            <p:spPr>
              <a:xfrm>
                <a:off x="7393854" y="5139810"/>
                <a:ext cx="74172" cy="79380"/>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34" name="Group 233">
              <a:extLst>
                <a:ext uri="{FF2B5EF4-FFF2-40B4-BE49-F238E27FC236}">
                  <a16:creationId xmlns:a16="http://schemas.microsoft.com/office/drawing/2014/main" id="{3477ADE2-C9B7-DE71-A00D-0696ECA5E79F}"/>
                </a:ext>
              </a:extLst>
            </p:cNvPr>
            <p:cNvGrpSpPr/>
            <p:nvPr/>
          </p:nvGrpSpPr>
          <p:grpSpPr>
            <a:xfrm>
              <a:off x="11180435" y="1491208"/>
              <a:ext cx="800319" cy="511302"/>
              <a:chOff x="8082829" y="2093922"/>
              <a:chExt cx="800319" cy="511302"/>
            </a:xfrm>
          </p:grpSpPr>
          <p:grpSp>
            <p:nvGrpSpPr>
              <p:cNvPr id="249" name="Group 248">
                <a:extLst>
                  <a:ext uri="{FF2B5EF4-FFF2-40B4-BE49-F238E27FC236}">
                    <a16:creationId xmlns:a16="http://schemas.microsoft.com/office/drawing/2014/main" id="{B1032B3E-7B60-C092-90AE-23E9E3654810}"/>
                  </a:ext>
                </a:extLst>
              </p:cNvPr>
              <p:cNvGrpSpPr/>
              <p:nvPr/>
            </p:nvGrpSpPr>
            <p:grpSpPr>
              <a:xfrm>
                <a:off x="8082829" y="2269501"/>
                <a:ext cx="800319" cy="335723"/>
                <a:chOff x="6533931" y="1020992"/>
                <a:chExt cx="1133046" cy="414108"/>
              </a:xfrm>
            </p:grpSpPr>
            <p:cxnSp>
              <p:nvCxnSpPr>
                <p:cNvPr id="251" name="Straight Connector 250">
                  <a:extLst>
                    <a:ext uri="{FF2B5EF4-FFF2-40B4-BE49-F238E27FC236}">
                      <a16:creationId xmlns:a16="http://schemas.microsoft.com/office/drawing/2014/main" id="{B28E3618-DC93-5FA4-FCEC-35A2BA4EC988}"/>
                    </a:ext>
                  </a:extLst>
                </p:cNvPr>
                <p:cNvCxnSpPr/>
                <p:nvPr/>
              </p:nvCxnSpPr>
              <p:spPr>
                <a:xfrm>
                  <a:off x="6902622" y="1228045"/>
                  <a:ext cx="4013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52" name="Straight Connector 251">
                  <a:extLst>
                    <a:ext uri="{FF2B5EF4-FFF2-40B4-BE49-F238E27FC236}">
                      <a16:creationId xmlns:a16="http://schemas.microsoft.com/office/drawing/2014/main" id="{382262F8-73AF-D757-B623-054120C925B5}"/>
                    </a:ext>
                  </a:extLst>
                </p:cNvPr>
                <p:cNvCxnSpPr/>
                <p:nvPr/>
              </p:nvCxnSpPr>
              <p:spPr>
                <a:xfrm flipV="1">
                  <a:off x="6978036" y="1126993"/>
                  <a:ext cx="244837" cy="1683"/>
                </a:xfrm>
                <a:prstGeom prst="line">
                  <a:avLst/>
                </a:prstGeom>
                <a:ln w="19050"/>
              </p:spPr>
              <p:style>
                <a:lnRef idx="1">
                  <a:schemeClr val="dk1"/>
                </a:lnRef>
                <a:fillRef idx="0">
                  <a:schemeClr val="dk1"/>
                </a:fillRef>
                <a:effectRef idx="0">
                  <a:schemeClr val="dk1"/>
                </a:effectRef>
                <a:fontRef idx="minor">
                  <a:schemeClr val="tx1"/>
                </a:fontRef>
              </p:style>
            </p:cxnSp>
            <p:cxnSp>
              <p:nvCxnSpPr>
                <p:cNvPr id="253" name="Straight Connector 252">
                  <a:extLst>
                    <a:ext uri="{FF2B5EF4-FFF2-40B4-BE49-F238E27FC236}">
                      <a16:creationId xmlns:a16="http://schemas.microsoft.com/office/drawing/2014/main" id="{4B7CAB7B-476B-1272-CBC4-68D620868CD7}"/>
                    </a:ext>
                  </a:extLst>
                </p:cNvPr>
                <p:cNvCxnSpPr/>
                <p:nvPr/>
              </p:nvCxnSpPr>
              <p:spPr>
                <a:xfrm>
                  <a:off x="7289295" y="1228045"/>
                  <a:ext cx="0" cy="207055"/>
                </a:xfrm>
                <a:prstGeom prst="line">
                  <a:avLst/>
                </a:prstGeom>
                <a:ln w="19050"/>
              </p:spPr>
              <p:style>
                <a:lnRef idx="1">
                  <a:schemeClr val="dk1"/>
                </a:lnRef>
                <a:fillRef idx="0">
                  <a:schemeClr val="dk1"/>
                </a:fillRef>
                <a:effectRef idx="0">
                  <a:schemeClr val="dk1"/>
                </a:effectRef>
                <a:fontRef idx="minor">
                  <a:schemeClr val="tx1"/>
                </a:fontRef>
              </p:style>
            </p:cxnSp>
            <p:cxnSp>
              <p:nvCxnSpPr>
                <p:cNvPr id="254" name="Straight Connector 253">
                  <a:extLst>
                    <a:ext uri="{FF2B5EF4-FFF2-40B4-BE49-F238E27FC236}">
                      <a16:creationId xmlns:a16="http://schemas.microsoft.com/office/drawing/2014/main" id="{1C3344A2-8912-E625-7510-F4A86ED36202}"/>
                    </a:ext>
                  </a:extLst>
                </p:cNvPr>
                <p:cNvCxnSpPr/>
                <p:nvPr/>
              </p:nvCxnSpPr>
              <p:spPr>
                <a:xfrm>
                  <a:off x="6911613" y="1228045"/>
                  <a:ext cx="0" cy="207055"/>
                </a:xfrm>
                <a:prstGeom prst="line">
                  <a:avLst/>
                </a:prstGeom>
                <a:ln w="19050"/>
              </p:spPr>
              <p:style>
                <a:lnRef idx="1">
                  <a:schemeClr val="dk1"/>
                </a:lnRef>
                <a:fillRef idx="0">
                  <a:schemeClr val="dk1"/>
                </a:fillRef>
                <a:effectRef idx="0">
                  <a:schemeClr val="dk1"/>
                </a:effectRef>
                <a:fontRef idx="minor">
                  <a:schemeClr val="tx1"/>
                </a:fontRef>
              </p:style>
            </p:cxnSp>
            <p:sp>
              <p:nvSpPr>
                <p:cNvPr id="255" name="Oval 254">
                  <a:extLst>
                    <a:ext uri="{FF2B5EF4-FFF2-40B4-BE49-F238E27FC236}">
                      <a16:creationId xmlns:a16="http://schemas.microsoft.com/office/drawing/2014/main" id="{3953A174-F6B5-9ACE-8F00-7317DB23680F}"/>
                    </a:ext>
                  </a:extLst>
                </p:cNvPr>
                <p:cNvSpPr/>
                <p:nvPr/>
              </p:nvSpPr>
              <p:spPr>
                <a:xfrm>
                  <a:off x="7040964" y="1020992"/>
                  <a:ext cx="105008" cy="97914"/>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56" name="Straight Connector 255">
                  <a:extLst>
                    <a:ext uri="{FF2B5EF4-FFF2-40B4-BE49-F238E27FC236}">
                      <a16:creationId xmlns:a16="http://schemas.microsoft.com/office/drawing/2014/main" id="{8687BE10-A4FF-2916-F718-0091597A6B45}"/>
                    </a:ext>
                  </a:extLst>
                </p:cNvPr>
                <p:cNvCxnSpPr/>
                <p:nvPr/>
              </p:nvCxnSpPr>
              <p:spPr>
                <a:xfrm>
                  <a:off x="6533931" y="1424895"/>
                  <a:ext cx="37768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57" name="Straight Connector 256">
                  <a:extLst>
                    <a:ext uri="{FF2B5EF4-FFF2-40B4-BE49-F238E27FC236}">
                      <a16:creationId xmlns:a16="http://schemas.microsoft.com/office/drawing/2014/main" id="{2A6FDA54-EA02-7364-A7E9-D53CBE17367C}"/>
                    </a:ext>
                  </a:extLst>
                </p:cNvPr>
                <p:cNvCxnSpPr/>
                <p:nvPr/>
              </p:nvCxnSpPr>
              <p:spPr>
                <a:xfrm>
                  <a:off x="7289295" y="1424895"/>
                  <a:ext cx="377682"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50" name="Straight Connector 249">
                <a:extLst>
                  <a:ext uri="{FF2B5EF4-FFF2-40B4-BE49-F238E27FC236}">
                    <a16:creationId xmlns:a16="http://schemas.microsoft.com/office/drawing/2014/main" id="{B69D122F-10C8-F851-7667-C1A0B6D673B2}"/>
                  </a:ext>
                </a:extLst>
              </p:cNvPr>
              <p:cNvCxnSpPr/>
              <p:nvPr/>
            </p:nvCxnSpPr>
            <p:spPr>
              <a:xfrm>
                <a:off x="8482988" y="2093922"/>
                <a:ext cx="0" cy="167862"/>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35" name="Straight Connector 234">
              <a:extLst>
                <a:ext uri="{FF2B5EF4-FFF2-40B4-BE49-F238E27FC236}">
                  <a16:creationId xmlns:a16="http://schemas.microsoft.com/office/drawing/2014/main" id="{A0AEBFD5-99CA-C595-9EE9-6E1751D9DF04}"/>
                </a:ext>
              </a:extLst>
            </p:cNvPr>
            <p:cNvCxnSpPr>
              <a:cxnSpLocks/>
            </p:cNvCxnSpPr>
            <p:nvPr/>
          </p:nvCxnSpPr>
          <p:spPr>
            <a:xfrm>
              <a:off x="9373639" y="1994237"/>
              <a:ext cx="6400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509D32D-C858-551A-A28E-47CA44BC8310}"/>
                </a:ext>
              </a:extLst>
            </p:cNvPr>
            <p:cNvCxnSpPr/>
            <p:nvPr/>
          </p:nvCxnSpPr>
          <p:spPr>
            <a:xfrm>
              <a:off x="10484178" y="1994237"/>
              <a:ext cx="822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7" name="Group 236">
              <a:extLst>
                <a:ext uri="{FF2B5EF4-FFF2-40B4-BE49-F238E27FC236}">
                  <a16:creationId xmlns:a16="http://schemas.microsoft.com/office/drawing/2014/main" id="{8BCB07FD-BA71-8827-C3F1-08667C912873}"/>
                </a:ext>
              </a:extLst>
            </p:cNvPr>
            <p:cNvGrpSpPr/>
            <p:nvPr/>
          </p:nvGrpSpPr>
          <p:grpSpPr>
            <a:xfrm>
              <a:off x="8375893" y="893309"/>
              <a:ext cx="792401" cy="1095603"/>
              <a:chOff x="8381624" y="377272"/>
              <a:chExt cx="792401" cy="1095603"/>
            </a:xfrm>
          </p:grpSpPr>
          <p:cxnSp>
            <p:nvCxnSpPr>
              <p:cNvPr id="246" name="Straight Arrow Connector 245">
                <a:extLst>
                  <a:ext uri="{FF2B5EF4-FFF2-40B4-BE49-F238E27FC236}">
                    <a16:creationId xmlns:a16="http://schemas.microsoft.com/office/drawing/2014/main" id="{7718B49C-8D92-0F04-677F-7A45C40B50A9}"/>
                  </a:ext>
                </a:extLst>
              </p:cNvPr>
              <p:cNvCxnSpPr>
                <a:cxnSpLocks/>
              </p:cNvCxnSpPr>
              <p:nvPr/>
            </p:nvCxnSpPr>
            <p:spPr>
              <a:xfrm>
                <a:off x="8582930" y="809339"/>
                <a:ext cx="0" cy="663536"/>
              </a:xfrm>
              <a:prstGeom prst="straightConnector1">
                <a:avLst/>
              </a:prstGeom>
              <a:ln w="254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247" name="Oval 246">
                <a:extLst>
                  <a:ext uri="{FF2B5EF4-FFF2-40B4-BE49-F238E27FC236}">
                    <a16:creationId xmlns:a16="http://schemas.microsoft.com/office/drawing/2014/main" id="{C926D6B5-9764-9020-0AF3-5B1B45B6C8A8}"/>
                  </a:ext>
                </a:extLst>
              </p:cNvPr>
              <p:cNvSpPr/>
              <p:nvPr/>
            </p:nvSpPr>
            <p:spPr>
              <a:xfrm>
                <a:off x="8441933" y="906814"/>
                <a:ext cx="274320" cy="274320"/>
              </a:xfrm>
              <a:prstGeom prst="ellipse">
                <a:avLst/>
              </a:prstGeom>
              <a:solidFill>
                <a:schemeClr val="accent4"/>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8" name="TextBox 247">
                <a:extLst>
                  <a:ext uri="{FF2B5EF4-FFF2-40B4-BE49-F238E27FC236}">
                    <a16:creationId xmlns:a16="http://schemas.microsoft.com/office/drawing/2014/main" id="{EA753702-BBEA-DC0A-66A3-E93674791BD7}"/>
                  </a:ext>
                </a:extLst>
              </p:cNvPr>
              <p:cNvSpPr txBox="1"/>
              <p:nvPr/>
            </p:nvSpPr>
            <p:spPr>
              <a:xfrm>
                <a:off x="8381624" y="377272"/>
                <a:ext cx="792401" cy="494135"/>
              </a:xfrm>
              <a:prstGeom prst="rect">
                <a:avLst/>
              </a:prstGeom>
              <a:noFill/>
            </p:spPr>
            <p:txBody>
              <a:bodyPr wrap="square" rtlCol="0">
                <a:spAutoFit/>
              </a:bodyPr>
              <a:lstStyle/>
              <a:p>
                <a:r>
                  <a:rPr lang="en-US" sz="1400" dirty="0"/>
                  <a:t>wn1</a:t>
                </a:r>
              </a:p>
            </p:txBody>
          </p:sp>
        </p:grpSp>
        <p:grpSp>
          <p:nvGrpSpPr>
            <p:cNvPr id="238" name="Group 237">
              <a:extLst>
                <a:ext uri="{FF2B5EF4-FFF2-40B4-BE49-F238E27FC236}">
                  <a16:creationId xmlns:a16="http://schemas.microsoft.com/office/drawing/2014/main" id="{E116C960-05FD-4447-A46E-7A0F04FFC9AF}"/>
                </a:ext>
              </a:extLst>
            </p:cNvPr>
            <p:cNvGrpSpPr/>
            <p:nvPr/>
          </p:nvGrpSpPr>
          <p:grpSpPr>
            <a:xfrm>
              <a:off x="9641819" y="924341"/>
              <a:ext cx="876136" cy="1067785"/>
              <a:chOff x="8381625" y="405090"/>
              <a:chExt cx="876136" cy="1067785"/>
            </a:xfrm>
          </p:grpSpPr>
          <p:cxnSp>
            <p:nvCxnSpPr>
              <p:cNvPr id="243" name="Straight Arrow Connector 242">
                <a:extLst>
                  <a:ext uri="{FF2B5EF4-FFF2-40B4-BE49-F238E27FC236}">
                    <a16:creationId xmlns:a16="http://schemas.microsoft.com/office/drawing/2014/main" id="{7A3B3DE2-B4EA-B214-5C52-80F3B2CADE67}"/>
                  </a:ext>
                </a:extLst>
              </p:cNvPr>
              <p:cNvCxnSpPr>
                <a:cxnSpLocks/>
              </p:cNvCxnSpPr>
              <p:nvPr/>
            </p:nvCxnSpPr>
            <p:spPr>
              <a:xfrm>
                <a:off x="8582930" y="809339"/>
                <a:ext cx="0" cy="663536"/>
              </a:xfrm>
              <a:prstGeom prst="straightConnector1">
                <a:avLst/>
              </a:prstGeom>
              <a:ln w="254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244" name="Oval 243">
                <a:extLst>
                  <a:ext uri="{FF2B5EF4-FFF2-40B4-BE49-F238E27FC236}">
                    <a16:creationId xmlns:a16="http://schemas.microsoft.com/office/drawing/2014/main" id="{93DD7A04-DAB9-7919-CFFC-BFC3C35B3CD3}"/>
                  </a:ext>
                </a:extLst>
              </p:cNvPr>
              <p:cNvSpPr/>
              <p:nvPr/>
            </p:nvSpPr>
            <p:spPr>
              <a:xfrm>
                <a:off x="8441933" y="906814"/>
                <a:ext cx="274320" cy="274320"/>
              </a:xfrm>
              <a:prstGeom prst="ellipse">
                <a:avLst/>
              </a:prstGeom>
              <a:solidFill>
                <a:schemeClr val="accent4"/>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5" name="TextBox 244">
                <a:extLst>
                  <a:ext uri="{FF2B5EF4-FFF2-40B4-BE49-F238E27FC236}">
                    <a16:creationId xmlns:a16="http://schemas.microsoft.com/office/drawing/2014/main" id="{67F9C919-3D52-5534-8145-541D20DB95C3}"/>
                  </a:ext>
                </a:extLst>
              </p:cNvPr>
              <p:cNvSpPr txBox="1"/>
              <p:nvPr/>
            </p:nvSpPr>
            <p:spPr>
              <a:xfrm>
                <a:off x="8381625" y="405090"/>
                <a:ext cx="876136" cy="494136"/>
              </a:xfrm>
              <a:prstGeom prst="rect">
                <a:avLst/>
              </a:prstGeom>
              <a:noFill/>
            </p:spPr>
            <p:txBody>
              <a:bodyPr wrap="square" rtlCol="0">
                <a:spAutoFit/>
              </a:bodyPr>
              <a:lstStyle/>
              <a:p>
                <a:r>
                  <a:rPr lang="en-US" sz="1400" dirty="0"/>
                  <a:t>wn2</a:t>
                </a:r>
              </a:p>
            </p:txBody>
          </p:sp>
        </p:grpSp>
        <p:grpSp>
          <p:nvGrpSpPr>
            <p:cNvPr id="239" name="Group 238">
              <a:extLst>
                <a:ext uri="{FF2B5EF4-FFF2-40B4-BE49-F238E27FC236}">
                  <a16:creationId xmlns:a16="http://schemas.microsoft.com/office/drawing/2014/main" id="{00549EEE-D89F-01E7-1B30-F51061CA111B}"/>
                </a:ext>
              </a:extLst>
            </p:cNvPr>
            <p:cNvGrpSpPr/>
            <p:nvPr/>
          </p:nvGrpSpPr>
          <p:grpSpPr>
            <a:xfrm>
              <a:off x="10885215" y="929499"/>
              <a:ext cx="792395" cy="1076152"/>
              <a:chOff x="8381624" y="396723"/>
              <a:chExt cx="792395" cy="1076152"/>
            </a:xfrm>
          </p:grpSpPr>
          <p:cxnSp>
            <p:nvCxnSpPr>
              <p:cNvPr id="240" name="Straight Arrow Connector 239">
                <a:extLst>
                  <a:ext uri="{FF2B5EF4-FFF2-40B4-BE49-F238E27FC236}">
                    <a16:creationId xmlns:a16="http://schemas.microsoft.com/office/drawing/2014/main" id="{BAD5568A-7669-508C-FA92-2B8EFC966CC3}"/>
                  </a:ext>
                </a:extLst>
              </p:cNvPr>
              <p:cNvCxnSpPr>
                <a:cxnSpLocks/>
              </p:cNvCxnSpPr>
              <p:nvPr/>
            </p:nvCxnSpPr>
            <p:spPr>
              <a:xfrm>
                <a:off x="8582930" y="809339"/>
                <a:ext cx="0" cy="663536"/>
              </a:xfrm>
              <a:prstGeom prst="straightConnector1">
                <a:avLst/>
              </a:prstGeom>
              <a:ln w="2540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sp>
            <p:nvSpPr>
              <p:cNvPr id="241" name="Oval 240">
                <a:extLst>
                  <a:ext uri="{FF2B5EF4-FFF2-40B4-BE49-F238E27FC236}">
                    <a16:creationId xmlns:a16="http://schemas.microsoft.com/office/drawing/2014/main" id="{5F3C1C50-859A-053D-F03A-80DE9A9D905E}"/>
                  </a:ext>
                </a:extLst>
              </p:cNvPr>
              <p:cNvSpPr/>
              <p:nvPr/>
            </p:nvSpPr>
            <p:spPr>
              <a:xfrm>
                <a:off x="8441933" y="906814"/>
                <a:ext cx="274320" cy="274320"/>
              </a:xfrm>
              <a:prstGeom prst="ellipse">
                <a:avLst/>
              </a:prstGeom>
              <a:solidFill>
                <a:schemeClr val="accent4"/>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2" name="TextBox 241">
                <a:extLst>
                  <a:ext uri="{FF2B5EF4-FFF2-40B4-BE49-F238E27FC236}">
                    <a16:creationId xmlns:a16="http://schemas.microsoft.com/office/drawing/2014/main" id="{56761CDC-7557-8095-7561-8696132AA17B}"/>
                  </a:ext>
                </a:extLst>
              </p:cNvPr>
              <p:cNvSpPr txBox="1"/>
              <p:nvPr/>
            </p:nvSpPr>
            <p:spPr>
              <a:xfrm>
                <a:off x="8381624" y="396723"/>
                <a:ext cx="792395" cy="494136"/>
              </a:xfrm>
              <a:prstGeom prst="rect">
                <a:avLst/>
              </a:prstGeom>
              <a:noFill/>
            </p:spPr>
            <p:txBody>
              <a:bodyPr wrap="square" rtlCol="0">
                <a:spAutoFit/>
              </a:bodyPr>
              <a:lstStyle/>
              <a:p>
                <a:r>
                  <a:rPr lang="en-US" sz="1400" dirty="0"/>
                  <a:t>wn3</a:t>
                </a:r>
              </a:p>
            </p:txBody>
          </p:sp>
        </p:grpSp>
      </p:grpSp>
      <p:sp>
        <p:nvSpPr>
          <p:cNvPr id="332" name="Parallelogram 331">
            <a:extLst>
              <a:ext uri="{FF2B5EF4-FFF2-40B4-BE49-F238E27FC236}">
                <a16:creationId xmlns:a16="http://schemas.microsoft.com/office/drawing/2014/main" id="{DDC612DD-D13B-6C6B-621E-5EA2175E77B8}"/>
              </a:ext>
            </a:extLst>
          </p:cNvPr>
          <p:cNvSpPr/>
          <p:nvPr/>
        </p:nvSpPr>
        <p:spPr>
          <a:xfrm rot="10142756">
            <a:off x="1368638" y="2234241"/>
            <a:ext cx="2356029" cy="2872146"/>
          </a:xfrm>
          <a:prstGeom prst="parallelogram">
            <a:avLst/>
          </a:prstGeom>
          <a:pattFill prst="lgConfetti">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extBox 332">
            <a:extLst>
              <a:ext uri="{FF2B5EF4-FFF2-40B4-BE49-F238E27FC236}">
                <a16:creationId xmlns:a16="http://schemas.microsoft.com/office/drawing/2014/main" id="{C89FAD7D-0951-DDEE-9157-21CA8387DDB8}"/>
              </a:ext>
            </a:extLst>
          </p:cNvPr>
          <p:cNvSpPr txBox="1"/>
          <p:nvPr/>
        </p:nvSpPr>
        <p:spPr>
          <a:xfrm>
            <a:off x="1252063" y="6193850"/>
            <a:ext cx="1990248" cy="646331"/>
          </a:xfrm>
          <a:prstGeom prst="rect">
            <a:avLst/>
          </a:prstGeom>
          <a:noFill/>
        </p:spPr>
        <p:txBody>
          <a:bodyPr wrap="square" rtlCol="0">
            <a:spAutoFit/>
          </a:bodyPr>
          <a:lstStyle/>
          <a:p>
            <a:pPr algn="ctr"/>
            <a:r>
              <a:rPr lang="en-US" dirty="0"/>
              <a:t>Image Sensor (NXM pixels)</a:t>
            </a:r>
          </a:p>
        </p:txBody>
      </p:sp>
      <p:cxnSp>
        <p:nvCxnSpPr>
          <p:cNvPr id="334" name="Straight Arrow Connector 333">
            <a:extLst>
              <a:ext uri="{FF2B5EF4-FFF2-40B4-BE49-F238E27FC236}">
                <a16:creationId xmlns:a16="http://schemas.microsoft.com/office/drawing/2014/main" id="{E35F0505-6D0C-1BDE-F17B-F16F3D0B0E86}"/>
              </a:ext>
            </a:extLst>
          </p:cNvPr>
          <p:cNvCxnSpPr/>
          <p:nvPr/>
        </p:nvCxnSpPr>
        <p:spPr>
          <a:xfrm flipV="1">
            <a:off x="8651894" y="5502838"/>
            <a:ext cx="342900" cy="3008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5" name="Straight Arrow Connector 334">
            <a:extLst>
              <a:ext uri="{FF2B5EF4-FFF2-40B4-BE49-F238E27FC236}">
                <a16:creationId xmlns:a16="http://schemas.microsoft.com/office/drawing/2014/main" id="{270A923A-29AE-4324-54F6-4428C4E45AC8}"/>
              </a:ext>
            </a:extLst>
          </p:cNvPr>
          <p:cNvCxnSpPr/>
          <p:nvPr/>
        </p:nvCxnSpPr>
        <p:spPr>
          <a:xfrm>
            <a:off x="8597764" y="2743723"/>
            <a:ext cx="42862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6" name="Straight Arrow Connector 335">
            <a:extLst>
              <a:ext uri="{FF2B5EF4-FFF2-40B4-BE49-F238E27FC236}">
                <a16:creationId xmlns:a16="http://schemas.microsoft.com/office/drawing/2014/main" id="{57833BE5-0E3E-221C-85F7-C3F1378203E6}"/>
              </a:ext>
            </a:extLst>
          </p:cNvPr>
          <p:cNvCxnSpPr>
            <a:cxnSpLocks/>
          </p:cNvCxnSpPr>
          <p:nvPr/>
        </p:nvCxnSpPr>
        <p:spPr>
          <a:xfrm flipH="1">
            <a:off x="8597764" y="4069006"/>
            <a:ext cx="40673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37" name="TextBox 336">
            <a:extLst>
              <a:ext uri="{FF2B5EF4-FFF2-40B4-BE49-F238E27FC236}">
                <a16:creationId xmlns:a16="http://schemas.microsoft.com/office/drawing/2014/main" id="{F1342C83-B539-9B8F-C39F-4B748FA4A17A}"/>
              </a:ext>
            </a:extLst>
          </p:cNvPr>
          <p:cNvSpPr txBox="1"/>
          <p:nvPr/>
        </p:nvSpPr>
        <p:spPr>
          <a:xfrm>
            <a:off x="5911862" y="4462048"/>
            <a:ext cx="1265801" cy="369332"/>
          </a:xfrm>
          <a:prstGeom prst="rect">
            <a:avLst/>
          </a:prstGeom>
          <a:noFill/>
        </p:spPr>
        <p:txBody>
          <a:bodyPr wrap="square" rtlCol="0">
            <a:spAutoFit/>
          </a:bodyPr>
          <a:lstStyle/>
          <a:p>
            <a:r>
              <a:rPr lang="en-US" dirty="0"/>
              <a:t>…</a:t>
            </a:r>
          </a:p>
        </p:txBody>
      </p:sp>
      <p:grpSp>
        <p:nvGrpSpPr>
          <p:cNvPr id="338" name="Group 337">
            <a:extLst>
              <a:ext uri="{FF2B5EF4-FFF2-40B4-BE49-F238E27FC236}">
                <a16:creationId xmlns:a16="http://schemas.microsoft.com/office/drawing/2014/main" id="{BD53AFF2-8300-9285-05F7-CFDABD088E9D}"/>
              </a:ext>
            </a:extLst>
          </p:cNvPr>
          <p:cNvGrpSpPr/>
          <p:nvPr/>
        </p:nvGrpSpPr>
        <p:grpSpPr>
          <a:xfrm>
            <a:off x="8008381" y="5183272"/>
            <a:ext cx="401237" cy="398634"/>
            <a:chOff x="6830592" y="5347012"/>
            <a:chExt cx="401237" cy="398634"/>
          </a:xfrm>
        </p:grpSpPr>
        <p:sp>
          <p:nvSpPr>
            <p:cNvPr id="339" name="Rectangle 338">
              <a:extLst>
                <a:ext uri="{FF2B5EF4-FFF2-40B4-BE49-F238E27FC236}">
                  <a16:creationId xmlns:a16="http://schemas.microsoft.com/office/drawing/2014/main" id="{9851F767-A977-6094-1767-5D5F09D90322}"/>
                </a:ext>
              </a:extLst>
            </p:cNvPr>
            <p:cNvSpPr/>
            <p:nvPr/>
          </p:nvSpPr>
          <p:spPr>
            <a:xfrm>
              <a:off x="6830592" y="5347012"/>
              <a:ext cx="401237" cy="3986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0" name="Elbow Connector 339">
              <a:extLst>
                <a:ext uri="{FF2B5EF4-FFF2-40B4-BE49-F238E27FC236}">
                  <a16:creationId xmlns:a16="http://schemas.microsoft.com/office/drawing/2014/main" id="{C1C74ED7-DB5E-184A-1F94-E551FB35DF2A}"/>
                </a:ext>
              </a:extLst>
            </p:cNvPr>
            <p:cNvCxnSpPr>
              <a:cxnSpLocks/>
            </p:cNvCxnSpPr>
            <p:nvPr/>
          </p:nvCxnSpPr>
          <p:spPr>
            <a:xfrm flipV="1">
              <a:off x="6890958" y="5454907"/>
              <a:ext cx="313584" cy="182844"/>
            </a:xfrm>
            <a:prstGeom prst="bentConnector3">
              <a:avLst/>
            </a:prstGeom>
            <a:ln w="25400"/>
          </p:spPr>
          <p:style>
            <a:lnRef idx="1">
              <a:schemeClr val="accent4"/>
            </a:lnRef>
            <a:fillRef idx="0">
              <a:schemeClr val="accent4"/>
            </a:fillRef>
            <a:effectRef idx="0">
              <a:schemeClr val="accent4"/>
            </a:effectRef>
            <a:fontRef idx="minor">
              <a:schemeClr val="tx1"/>
            </a:fontRef>
          </p:style>
        </p:cxnSp>
      </p:grpSp>
      <p:grpSp>
        <p:nvGrpSpPr>
          <p:cNvPr id="341" name="Group 340">
            <a:extLst>
              <a:ext uri="{FF2B5EF4-FFF2-40B4-BE49-F238E27FC236}">
                <a16:creationId xmlns:a16="http://schemas.microsoft.com/office/drawing/2014/main" id="{DC43D154-5D3D-0B0A-97F2-1458CE721AC0}"/>
              </a:ext>
            </a:extLst>
          </p:cNvPr>
          <p:cNvGrpSpPr/>
          <p:nvPr/>
        </p:nvGrpSpPr>
        <p:grpSpPr>
          <a:xfrm>
            <a:off x="8026646" y="3471430"/>
            <a:ext cx="401237" cy="398634"/>
            <a:chOff x="6830592" y="5347012"/>
            <a:chExt cx="401237" cy="398634"/>
          </a:xfrm>
        </p:grpSpPr>
        <p:sp>
          <p:nvSpPr>
            <p:cNvPr id="342" name="Rectangle 341">
              <a:extLst>
                <a:ext uri="{FF2B5EF4-FFF2-40B4-BE49-F238E27FC236}">
                  <a16:creationId xmlns:a16="http://schemas.microsoft.com/office/drawing/2014/main" id="{D8E82691-AE2F-387C-CE38-F0F70C7959E8}"/>
                </a:ext>
              </a:extLst>
            </p:cNvPr>
            <p:cNvSpPr/>
            <p:nvPr/>
          </p:nvSpPr>
          <p:spPr>
            <a:xfrm>
              <a:off x="6830592" y="5347012"/>
              <a:ext cx="401237" cy="3986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3" name="Elbow Connector 342">
              <a:extLst>
                <a:ext uri="{FF2B5EF4-FFF2-40B4-BE49-F238E27FC236}">
                  <a16:creationId xmlns:a16="http://schemas.microsoft.com/office/drawing/2014/main" id="{F6CFABCB-D32D-A7B6-F434-D45574E4E35F}"/>
                </a:ext>
              </a:extLst>
            </p:cNvPr>
            <p:cNvCxnSpPr>
              <a:cxnSpLocks/>
            </p:cNvCxnSpPr>
            <p:nvPr/>
          </p:nvCxnSpPr>
          <p:spPr>
            <a:xfrm flipV="1">
              <a:off x="6890958" y="5454907"/>
              <a:ext cx="313584" cy="182844"/>
            </a:xfrm>
            <a:prstGeom prst="bentConnector3">
              <a:avLst/>
            </a:prstGeom>
            <a:ln w="25400"/>
          </p:spPr>
          <p:style>
            <a:lnRef idx="1">
              <a:schemeClr val="accent4"/>
            </a:lnRef>
            <a:fillRef idx="0">
              <a:schemeClr val="accent4"/>
            </a:fillRef>
            <a:effectRef idx="0">
              <a:schemeClr val="accent4"/>
            </a:effectRef>
            <a:fontRef idx="minor">
              <a:schemeClr val="tx1"/>
            </a:fontRef>
          </p:style>
        </p:cxnSp>
      </p:grpSp>
      <p:grpSp>
        <p:nvGrpSpPr>
          <p:cNvPr id="344" name="Group 343">
            <a:extLst>
              <a:ext uri="{FF2B5EF4-FFF2-40B4-BE49-F238E27FC236}">
                <a16:creationId xmlns:a16="http://schemas.microsoft.com/office/drawing/2014/main" id="{666CB23A-B62D-AE89-BB3A-4B61A27543BF}"/>
              </a:ext>
            </a:extLst>
          </p:cNvPr>
          <p:cNvGrpSpPr/>
          <p:nvPr/>
        </p:nvGrpSpPr>
        <p:grpSpPr>
          <a:xfrm>
            <a:off x="7964254" y="2211902"/>
            <a:ext cx="401237" cy="398634"/>
            <a:chOff x="6830592" y="5347012"/>
            <a:chExt cx="401237" cy="398634"/>
          </a:xfrm>
        </p:grpSpPr>
        <p:sp>
          <p:nvSpPr>
            <p:cNvPr id="345" name="Rectangle 344">
              <a:extLst>
                <a:ext uri="{FF2B5EF4-FFF2-40B4-BE49-F238E27FC236}">
                  <a16:creationId xmlns:a16="http://schemas.microsoft.com/office/drawing/2014/main" id="{35F5AAFA-64D4-A7A7-E15C-87D2A88B4B16}"/>
                </a:ext>
              </a:extLst>
            </p:cNvPr>
            <p:cNvSpPr/>
            <p:nvPr/>
          </p:nvSpPr>
          <p:spPr>
            <a:xfrm>
              <a:off x="6830592" y="5347012"/>
              <a:ext cx="401237" cy="3986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6" name="Elbow Connector 345">
              <a:extLst>
                <a:ext uri="{FF2B5EF4-FFF2-40B4-BE49-F238E27FC236}">
                  <a16:creationId xmlns:a16="http://schemas.microsoft.com/office/drawing/2014/main" id="{8F10F5E2-D844-0854-CF44-CD7BFC110C00}"/>
                </a:ext>
              </a:extLst>
            </p:cNvPr>
            <p:cNvCxnSpPr>
              <a:cxnSpLocks/>
            </p:cNvCxnSpPr>
            <p:nvPr/>
          </p:nvCxnSpPr>
          <p:spPr>
            <a:xfrm flipV="1">
              <a:off x="6890958" y="5454907"/>
              <a:ext cx="313584" cy="182844"/>
            </a:xfrm>
            <a:prstGeom prst="bentConnector3">
              <a:avLst/>
            </a:prstGeom>
            <a:ln w="25400"/>
          </p:spPr>
          <p:style>
            <a:lnRef idx="1">
              <a:schemeClr val="accent4"/>
            </a:lnRef>
            <a:fillRef idx="0">
              <a:schemeClr val="accent4"/>
            </a:fillRef>
            <a:effectRef idx="0">
              <a:schemeClr val="accent4"/>
            </a:effectRef>
            <a:fontRef idx="minor">
              <a:schemeClr val="tx1"/>
            </a:fontRef>
          </p:style>
        </p:cxnSp>
      </p:grpSp>
      <p:cxnSp>
        <p:nvCxnSpPr>
          <p:cNvPr id="347" name="Curved Connector 346">
            <a:extLst>
              <a:ext uri="{FF2B5EF4-FFF2-40B4-BE49-F238E27FC236}">
                <a16:creationId xmlns:a16="http://schemas.microsoft.com/office/drawing/2014/main" id="{0CD3BF5E-DF52-2E17-7D70-1BF38A7530A1}"/>
              </a:ext>
            </a:extLst>
          </p:cNvPr>
          <p:cNvCxnSpPr>
            <a:cxnSpLocks/>
            <a:stCxn id="345" idx="3"/>
            <a:endCxn id="342" idx="3"/>
          </p:cNvCxnSpPr>
          <p:nvPr/>
        </p:nvCxnSpPr>
        <p:spPr>
          <a:xfrm>
            <a:off x="8365491" y="2411219"/>
            <a:ext cx="62392" cy="1259528"/>
          </a:xfrm>
          <a:prstGeom prst="curvedConnector3">
            <a:avLst>
              <a:gd name="adj1" fmla="val 46639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8" name="Curved Connector 347">
            <a:extLst>
              <a:ext uri="{FF2B5EF4-FFF2-40B4-BE49-F238E27FC236}">
                <a16:creationId xmlns:a16="http://schemas.microsoft.com/office/drawing/2014/main" id="{D3587B62-CD10-C634-8C5F-63B554B2D793}"/>
              </a:ext>
            </a:extLst>
          </p:cNvPr>
          <p:cNvCxnSpPr>
            <a:cxnSpLocks/>
            <a:stCxn id="345" idx="3"/>
            <a:endCxn id="339" idx="3"/>
          </p:cNvCxnSpPr>
          <p:nvPr/>
        </p:nvCxnSpPr>
        <p:spPr>
          <a:xfrm>
            <a:off x="8365491" y="2411219"/>
            <a:ext cx="44127" cy="2971370"/>
          </a:xfrm>
          <a:prstGeom prst="curvedConnector3">
            <a:avLst>
              <a:gd name="adj1" fmla="val 61805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9" name="Curved Connector 348">
            <a:extLst>
              <a:ext uri="{FF2B5EF4-FFF2-40B4-BE49-F238E27FC236}">
                <a16:creationId xmlns:a16="http://schemas.microsoft.com/office/drawing/2014/main" id="{49F4DEC9-23AB-4B40-C5DB-12EC1DAA4441}"/>
              </a:ext>
            </a:extLst>
          </p:cNvPr>
          <p:cNvCxnSpPr>
            <a:cxnSpLocks/>
            <a:endCxn id="345" idx="0"/>
          </p:cNvCxnSpPr>
          <p:nvPr/>
        </p:nvCxnSpPr>
        <p:spPr>
          <a:xfrm rot="16200000" flipV="1">
            <a:off x="7963810" y="2412966"/>
            <a:ext cx="405061" cy="2934"/>
          </a:xfrm>
          <a:prstGeom prst="curvedConnector5">
            <a:avLst>
              <a:gd name="adj1" fmla="val 793"/>
              <a:gd name="adj2" fmla="val -14529107"/>
              <a:gd name="adj3" fmla="val 156436"/>
            </a:avLst>
          </a:prstGeom>
          <a:ln>
            <a:tailEnd type="triangle"/>
          </a:ln>
        </p:spPr>
        <p:style>
          <a:lnRef idx="2">
            <a:schemeClr val="accent1"/>
          </a:lnRef>
          <a:fillRef idx="0">
            <a:schemeClr val="accent1"/>
          </a:fillRef>
          <a:effectRef idx="1">
            <a:schemeClr val="accent1"/>
          </a:effectRef>
          <a:fontRef idx="minor">
            <a:schemeClr val="tx1"/>
          </a:fontRef>
        </p:style>
      </p:cxnSp>
      <p:sp>
        <p:nvSpPr>
          <p:cNvPr id="350" name="Parallelogram 349">
            <a:extLst>
              <a:ext uri="{FF2B5EF4-FFF2-40B4-BE49-F238E27FC236}">
                <a16:creationId xmlns:a16="http://schemas.microsoft.com/office/drawing/2014/main" id="{9DAB6EB1-9940-44BD-5239-F9302A3684D4}"/>
              </a:ext>
            </a:extLst>
          </p:cNvPr>
          <p:cNvSpPr/>
          <p:nvPr/>
        </p:nvSpPr>
        <p:spPr>
          <a:xfrm rot="10073117">
            <a:off x="1629337" y="2349202"/>
            <a:ext cx="573494" cy="483550"/>
          </a:xfrm>
          <a:prstGeom prst="parallelogram">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ight Arrow 350">
            <a:extLst>
              <a:ext uri="{FF2B5EF4-FFF2-40B4-BE49-F238E27FC236}">
                <a16:creationId xmlns:a16="http://schemas.microsoft.com/office/drawing/2014/main" id="{47EFBED6-3E03-DB9D-72CC-43C03E5D2841}"/>
              </a:ext>
            </a:extLst>
          </p:cNvPr>
          <p:cNvSpPr/>
          <p:nvPr/>
        </p:nvSpPr>
        <p:spPr>
          <a:xfrm rot="395535">
            <a:off x="1940132" y="2677724"/>
            <a:ext cx="2705977" cy="4328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2" name="Group 351">
            <a:extLst>
              <a:ext uri="{FF2B5EF4-FFF2-40B4-BE49-F238E27FC236}">
                <a16:creationId xmlns:a16="http://schemas.microsoft.com/office/drawing/2014/main" id="{7C9BEA1C-46ED-DF77-BE3D-A971D424B448}"/>
              </a:ext>
            </a:extLst>
          </p:cNvPr>
          <p:cNvGrpSpPr/>
          <p:nvPr/>
        </p:nvGrpSpPr>
        <p:grpSpPr>
          <a:xfrm>
            <a:off x="10014304" y="2119343"/>
            <a:ext cx="1781928" cy="1684167"/>
            <a:chOff x="1266167" y="2398779"/>
            <a:chExt cx="1781928" cy="1684167"/>
          </a:xfrm>
        </p:grpSpPr>
        <p:grpSp>
          <p:nvGrpSpPr>
            <p:cNvPr id="353" name="Group 352">
              <a:extLst>
                <a:ext uri="{FF2B5EF4-FFF2-40B4-BE49-F238E27FC236}">
                  <a16:creationId xmlns:a16="http://schemas.microsoft.com/office/drawing/2014/main" id="{20FAA340-81C9-613F-8E90-A5BB233324D3}"/>
                </a:ext>
              </a:extLst>
            </p:cNvPr>
            <p:cNvGrpSpPr/>
            <p:nvPr/>
          </p:nvGrpSpPr>
          <p:grpSpPr>
            <a:xfrm>
              <a:off x="1893157" y="2398779"/>
              <a:ext cx="499152" cy="501213"/>
              <a:chOff x="1893157" y="2412404"/>
              <a:chExt cx="499152" cy="501213"/>
            </a:xfrm>
          </p:grpSpPr>
          <p:sp>
            <p:nvSpPr>
              <p:cNvPr id="375" name="Rectangle 374">
                <a:extLst>
                  <a:ext uri="{FF2B5EF4-FFF2-40B4-BE49-F238E27FC236}">
                    <a16:creationId xmlns:a16="http://schemas.microsoft.com/office/drawing/2014/main" id="{DAEE041A-2D2A-032B-F684-9305DD22E782}"/>
                  </a:ext>
                </a:extLst>
              </p:cNvPr>
              <p:cNvSpPr/>
              <p:nvPr/>
            </p:nvSpPr>
            <p:spPr>
              <a:xfrm>
                <a:off x="1893157" y="2412404"/>
                <a:ext cx="499152" cy="501213"/>
              </a:xfrm>
              <a:prstGeom prst="rect">
                <a:avLst/>
              </a:prstGeom>
              <a:ln w="25400">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76" name="Straight Arrow Connector 375">
                <a:extLst>
                  <a:ext uri="{FF2B5EF4-FFF2-40B4-BE49-F238E27FC236}">
                    <a16:creationId xmlns:a16="http://schemas.microsoft.com/office/drawing/2014/main" id="{1EDD74FD-F87E-DD9C-998E-5C018F73199B}"/>
                  </a:ext>
                </a:extLst>
              </p:cNvPr>
              <p:cNvCxnSpPr/>
              <p:nvPr/>
            </p:nvCxnSpPr>
            <p:spPr>
              <a:xfrm flipV="1">
                <a:off x="2142733" y="2540001"/>
                <a:ext cx="0" cy="258617"/>
              </a:xfrm>
              <a:prstGeom prst="straightConnector1">
                <a:avLst/>
              </a:prstGeom>
              <a:ln w="25400">
                <a:solidFill>
                  <a:schemeClr val="accent5">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354" name="Group 353">
              <a:extLst>
                <a:ext uri="{FF2B5EF4-FFF2-40B4-BE49-F238E27FC236}">
                  <a16:creationId xmlns:a16="http://schemas.microsoft.com/office/drawing/2014/main" id="{C60E5E54-37E2-CABE-4CD8-CD7144553A17}"/>
                </a:ext>
              </a:extLst>
            </p:cNvPr>
            <p:cNvGrpSpPr/>
            <p:nvPr/>
          </p:nvGrpSpPr>
          <p:grpSpPr>
            <a:xfrm rot="10800000">
              <a:off x="1906908" y="3581733"/>
              <a:ext cx="499152" cy="501213"/>
              <a:chOff x="1893157" y="2412404"/>
              <a:chExt cx="499152" cy="501213"/>
            </a:xfrm>
          </p:grpSpPr>
          <p:sp>
            <p:nvSpPr>
              <p:cNvPr id="373" name="Rectangle 372">
                <a:extLst>
                  <a:ext uri="{FF2B5EF4-FFF2-40B4-BE49-F238E27FC236}">
                    <a16:creationId xmlns:a16="http://schemas.microsoft.com/office/drawing/2014/main" id="{8AC252BE-A536-09D5-1D15-88BA5439C4FC}"/>
                  </a:ext>
                </a:extLst>
              </p:cNvPr>
              <p:cNvSpPr/>
              <p:nvPr/>
            </p:nvSpPr>
            <p:spPr>
              <a:xfrm>
                <a:off x="1893157" y="2412404"/>
                <a:ext cx="499152" cy="501213"/>
              </a:xfrm>
              <a:prstGeom prst="rect">
                <a:avLst/>
              </a:prstGeom>
              <a:ln w="25400">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74" name="Straight Arrow Connector 373">
                <a:extLst>
                  <a:ext uri="{FF2B5EF4-FFF2-40B4-BE49-F238E27FC236}">
                    <a16:creationId xmlns:a16="http://schemas.microsoft.com/office/drawing/2014/main" id="{ECA28EF4-71BF-7571-0E0E-E0674466E5A7}"/>
                  </a:ext>
                </a:extLst>
              </p:cNvPr>
              <p:cNvCxnSpPr/>
              <p:nvPr/>
            </p:nvCxnSpPr>
            <p:spPr>
              <a:xfrm flipV="1">
                <a:off x="2142733" y="2540001"/>
                <a:ext cx="0" cy="258617"/>
              </a:xfrm>
              <a:prstGeom prst="straightConnector1">
                <a:avLst/>
              </a:prstGeom>
              <a:ln w="25400">
                <a:solidFill>
                  <a:schemeClr val="accent5">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355" name="Group 354">
              <a:extLst>
                <a:ext uri="{FF2B5EF4-FFF2-40B4-BE49-F238E27FC236}">
                  <a16:creationId xmlns:a16="http://schemas.microsoft.com/office/drawing/2014/main" id="{6775AD33-6D05-17EB-0CB1-F99567264A64}"/>
                </a:ext>
              </a:extLst>
            </p:cNvPr>
            <p:cNvGrpSpPr/>
            <p:nvPr/>
          </p:nvGrpSpPr>
          <p:grpSpPr>
            <a:xfrm rot="5400000">
              <a:off x="2547913" y="2969525"/>
              <a:ext cx="499152" cy="501213"/>
              <a:chOff x="1893157" y="2412404"/>
              <a:chExt cx="499152" cy="501213"/>
            </a:xfrm>
          </p:grpSpPr>
          <p:sp>
            <p:nvSpPr>
              <p:cNvPr id="371" name="Rectangle 370">
                <a:extLst>
                  <a:ext uri="{FF2B5EF4-FFF2-40B4-BE49-F238E27FC236}">
                    <a16:creationId xmlns:a16="http://schemas.microsoft.com/office/drawing/2014/main" id="{1A123DFE-5670-14D2-718D-DF7B3FEB452C}"/>
                  </a:ext>
                </a:extLst>
              </p:cNvPr>
              <p:cNvSpPr/>
              <p:nvPr/>
            </p:nvSpPr>
            <p:spPr>
              <a:xfrm>
                <a:off x="1893157" y="2412404"/>
                <a:ext cx="499152" cy="501213"/>
              </a:xfrm>
              <a:prstGeom prst="rect">
                <a:avLst/>
              </a:prstGeom>
              <a:ln w="25400">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72" name="Straight Arrow Connector 371">
                <a:extLst>
                  <a:ext uri="{FF2B5EF4-FFF2-40B4-BE49-F238E27FC236}">
                    <a16:creationId xmlns:a16="http://schemas.microsoft.com/office/drawing/2014/main" id="{0A791161-40F9-08F9-564F-0E1C7722DC8D}"/>
                  </a:ext>
                </a:extLst>
              </p:cNvPr>
              <p:cNvCxnSpPr/>
              <p:nvPr/>
            </p:nvCxnSpPr>
            <p:spPr>
              <a:xfrm flipV="1">
                <a:off x="2142733" y="2540001"/>
                <a:ext cx="0" cy="258617"/>
              </a:xfrm>
              <a:prstGeom prst="straightConnector1">
                <a:avLst/>
              </a:prstGeom>
              <a:ln w="25400">
                <a:solidFill>
                  <a:schemeClr val="accent5">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356" name="Group 355">
              <a:extLst>
                <a:ext uri="{FF2B5EF4-FFF2-40B4-BE49-F238E27FC236}">
                  <a16:creationId xmlns:a16="http://schemas.microsoft.com/office/drawing/2014/main" id="{91082889-9999-00B8-5856-8027E8A7F43D}"/>
                </a:ext>
              </a:extLst>
            </p:cNvPr>
            <p:cNvGrpSpPr/>
            <p:nvPr/>
          </p:nvGrpSpPr>
          <p:grpSpPr>
            <a:xfrm rot="16200000">
              <a:off x="1267198" y="2969525"/>
              <a:ext cx="499152" cy="501213"/>
              <a:chOff x="1893157" y="2412404"/>
              <a:chExt cx="499152" cy="501213"/>
            </a:xfrm>
          </p:grpSpPr>
          <p:sp>
            <p:nvSpPr>
              <p:cNvPr id="369" name="Rectangle 368">
                <a:extLst>
                  <a:ext uri="{FF2B5EF4-FFF2-40B4-BE49-F238E27FC236}">
                    <a16:creationId xmlns:a16="http://schemas.microsoft.com/office/drawing/2014/main" id="{02C82106-D36C-D0DE-7295-DBC723E6E100}"/>
                  </a:ext>
                </a:extLst>
              </p:cNvPr>
              <p:cNvSpPr/>
              <p:nvPr/>
            </p:nvSpPr>
            <p:spPr>
              <a:xfrm>
                <a:off x="1893157" y="2412404"/>
                <a:ext cx="499152" cy="501213"/>
              </a:xfrm>
              <a:prstGeom prst="rect">
                <a:avLst/>
              </a:prstGeom>
              <a:ln w="25400">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70" name="Straight Arrow Connector 369">
                <a:extLst>
                  <a:ext uri="{FF2B5EF4-FFF2-40B4-BE49-F238E27FC236}">
                    <a16:creationId xmlns:a16="http://schemas.microsoft.com/office/drawing/2014/main" id="{AA4A84D3-4CA2-4E2A-20FB-4DF954F1A383}"/>
                  </a:ext>
                </a:extLst>
              </p:cNvPr>
              <p:cNvCxnSpPr/>
              <p:nvPr/>
            </p:nvCxnSpPr>
            <p:spPr>
              <a:xfrm flipV="1">
                <a:off x="2142733" y="2540001"/>
                <a:ext cx="0" cy="258617"/>
              </a:xfrm>
              <a:prstGeom prst="straightConnector1">
                <a:avLst/>
              </a:prstGeom>
              <a:ln w="25400">
                <a:solidFill>
                  <a:schemeClr val="accent5">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357" name="Group 356">
              <a:extLst>
                <a:ext uri="{FF2B5EF4-FFF2-40B4-BE49-F238E27FC236}">
                  <a16:creationId xmlns:a16="http://schemas.microsoft.com/office/drawing/2014/main" id="{7456513B-36BB-81D9-9A0C-0195617A875C}"/>
                </a:ext>
              </a:extLst>
            </p:cNvPr>
            <p:cNvGrpSpPr/>
            <p:nvPr/>
          </p:nvGrpSpPr>
          <p:grpSpPr>
            <a:xfrm rot="10800000">
              <a:off x="2547914" y="2398779"/>
              <a:ext cx="499152" cy="501213"/>
              <a:chOff x="1893157" y="2412404"/>
              <a:chExt cx="499152" cy="501213"/>
            </a:xfrm>
          </p:grpSpPr>
          <p:sp>
            <p:nvSpPr>
              <p:cNvPr id="367" name="Rectangle 366">
                <a:extLst>
                  <a:ext uri="{FF2B5EF4-FFF2-40B4-BE49-F238E27FC236}">
                    <a16:creationId xmlns:a16="http://schemas.microsoft.com/office/drawing/2014/main" id="{1063E954-EAC6-2452-B97D-A1597B5FF7F5}"/>
                  </a:ext>
                </a:extLst>
              </p:cNvPr>
              <p:cNvSpPr/>
              <p:nvPr/>
            </p:nvSpPr>
            <p:spPr>
              <a:xfrm>
                <a:off x="1893157" y="2412404"/>
                <a:ext cx="499152" cy="501213"/>
              </a:xfrm>
              <a:prstGeom prst="rect">
                <a:avLst/>
              </a:prstGeom>
              <a:ln w="25400">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68" name="Straight Arrow Connector 367">
                <a:extLst>
                  <a:ext uri="{FF2B5EF4-FFF2-40B4-BE49-F238E27FC236}">
                    <a16:creationId xmlns:a16="http://schemas.microsoft.com/office/drawing/2014/main" id="{CC1AAF6B-F6D4-B3B3-E426-918BFEB55567}"/>
                  </a:ext>
                </a:extLst>
              </p:cNvPr>
              <p:cNvCxnSpPr/>
              <p:nvPr/>
            </p:nvCxnSpPr>
            <p:spPr>
              <a:xfrm rot="13500000" flipV="1">
                <a:off x="2142733" y="2540001"/>
                <a:ext cx="0" cy="258617"/>
              </a:xfrm>
              <a:prstGeom prst="straightConnector1">
                <a:avLst/>
              </a:prstGeom>
              <a:ln w="25400">
                <a:solidFill>
                  <a:schemeClr val="accent5">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358" name="Group 357">
              <a:extLst>
                <a:ext uri="{FF2B5EF4-FFF2-40B4-BE49-F238E27FC236}">
                  <a16:creationId xmlns:a16="http://schemas.microsoft.com/office/drawing/2014/main" id="{4F2E02A3-35F2-FC0E-F1A6-E91073ACC97F}"/>
                </a:ext>
              </a:extLst>
            </p:cNvPr>
            <p:cNvGrpSpPr/>
            <p:nvPr/>
          </p:nvGrpSpPr>
          <p:grpSpPr>
            <a:xfrm rot="5400000">
              <a:off x="1267198" y="2397749"/>
              <a:ext cx="499152" cy="501213"/>
              <a:chOff x="1893157" y="2412404"/>
              <a:chExt cx="499152" cy="501213"/>
            </a:xfrm>
          </p:grpSpPr>
          <p:sp>
            <p:nvSpPr>
              <p:cNvPr id="365" name="Rectangle 364">
                <a:extLst>
                  <a:ext uri="{FF2B5EF4-FFF2-40B4-BE49-F238E27FC236}">
                    <a16:creationId xmlns:a16="http://schemas.microsoft.com/office/drawing/2014/main" id="{CA4D84F6-AB7B-6A70-31D9-09B612270BAF}"/>
                  </a:ext>
                </a:extLst>
              </p:cNvPr>
              <p:cNvSpPr/>
              <p:nvPr/>
            </p:nvSpPr>
            <p:spPr>
              <a:xfrm>
                <a:off x="1893157" y="2412404"/>
                <a:ext cx="499152" cy="501213"/>
              </a:xfrm>
              <a:prstGeom prst="rect">
                <a:avLst/>
              </a:prstGeom>
              <a:ln w="25400">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66" name="Straight Arrow Connector 365">
                <a:extLst>
                  <a:ext uri="{FF2B5EF4-FFF2-40B4-BE49-F238E27FC236}">
                    <a16:creationId xmlns:a16="http://schemas.microsoft.com/office/drawing/2014/main" id="{EBEFC494-AA3B-3C07-A1A0-5BECB648749F}"/>
                  </a:ext>
                </a:extLst>
              </p:cNvPr>
              <p:cNvCxnSpPr/>
              <p:nvPr/>
            </p:nvCxnSpPr>
            <p:spPr>
              <a:xfrm rot="13500000" flipV="1">
                <a:off x="2142733" y="2540001"/>
                <a:ext cx="0" cy="258617"/>
              </a:xfrm>
              <a:prstGeom prst="straightConnector1">
                <a:avLst/>
              </a:prstGeom>
              <a:ln w="25400">
                <a:solidFill>
                  <a:schemeClr val="accent5">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359" name="Group 358">
              <a:extLst>
                <a:ext uri="{FF2B5EF4-FFF2-40B4-BE49-F238E27FC236}">
                  <a16:creationId xmlns:a16="http://schemas.microsoft.com/office/drawing/2014/main" id="{3C3C3D8E-5EA2-7CEE-6DFC-120FD930195D}"/>
                </a:ext>
              </a:extLst>
            </p:cNvPr>
            <p:cNvGrpSpPr/>
            <p:nvPr/>
          </p:nvGrpSpPr>
          <p:grpSpPr>
            <a:xfrm>
              <a:off x="1267198" y="3581733"/>
              <a:ext cx="499152" cy="501213"/>
              <a:chOff x="1893157" y="2412404"/>
              <a:chExt cx="499152" cy="501213"/>
            </a:xfrm>
          </p:grpSpPr>
          <p:sp>
            <p:nvSpPr>
              <p:cNvPr id="363" name="Rectangle 362">
                <a:extLst>
                  <a:ext uri="{FF2B5EF4-FFF2-40B4-BE49-F238E27FC236}">
                    <a16:creationId xmlns:a16="http://schemas.microsoft.com/office/drawing/2014/main" id="{679BD25B-1F6D-38D3-C206-0940A15FF44C}"/>
                  </a:ext>
                </a:extLst>
              </p:cNvPr>
              <p:cNvSpPr/>
              <p:nvPr/>
            </p:nvSpPr>
            <p:spPr>
              <a:xfrm>
                <a:off x="1893157" y="2412404"/>
                <a:ext cx="499152" cy="501213"/>
              </a:xfrm>
              <a:prstGeom prst="rect">
                <a:avLst/>
              </a:prstGeom>
              <a:ln w="25400">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64" name="Straight Arrow Connector 363">
                <a:extLst>
                  <a:ext uri="{FF2B5EF4-FFF2-40B4-BE49-F238E27FC236}">
                    <a16:creationId xmlns:a16="http://schemas.microsoft.com/office/drawing/2014/main" id="{5415CEE1-5B30-F67B-3C4E-0D0C3FE46E24}"/>
                  </a:ext>
                </a:extLst>
              </p:cNvPr>
              <p:cNvCxnSpPr/>
              <p:nvPr/>
            </p:nvCxnSpPr>
            <p:spPr>
              <a:xfrm rot="13500000" flipV="1">
                <a:off x="2142733" y="2540001"/>
                <a:ext cx="0" cy="258617"/>
              </a:xfrm>
              <a:prstGeom prst="straightConnector1">
                <a:avLst/>
              </a:prstGeom>
              <a:ln w="25400">
                <a:solidFill>
                  <a:schemeClr val="accent5">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360" name="Group 359">
              <a:extLst>
                <a:ext uri="{FF2B5EF4-FFF2-40B4-BE49-F238E27FC236}">
                  <a16:creationId xmlns:a16="http://schemas.microsoft.com/office/drawing/2014/main" id="{48A17643-9858-5441-4379-330C51693B5E}"/>
                </a:ext>
              </a:extLst>
            </p:cNvPr>
            <p:cNvGrpSpPr/>
            <p:nvPr/>
          </p:nvGrpSpPr>
          <p:grpSpPr>
            <a:xfrm rot="16200000">
              <a:off x="2547913" y="3580703"/>
              <a:ext cx="499152" cy="501213"/>
              <a:chOff x="1893157" y="2412404"/>
              <a:chExt cx="499152" cy="501213"/>
            </a:xfrm>
          </p:grpSpPr>
          <p:sp>
            <p:nvSpPr>
              <p:cNvPr id="361" name="Rectangle 360">
                <a:extLst>
                  <a:ext uri="{FF2B5EF4-FFF2-40B4-BE49-F238E27FC236}">
                    <a16:creationId xmlns:a16="http://schemas.microsoft.com/office/drawing/2014/main" id="{3AEA2561-9CAF-7E62-69B6-BB2D186014B0}"/>
                  </a:ext>
                </a:extLst>
              </p:cNvPr>
              <p:cNvSpPr/>
              <p:nvPr/>
            </p:nvSpPr>
            <p:spPr>
              <a:xfrm>
                <a:off x="1893157" y="2412404"/>
                <a:ext cx="499152" cy="501213"/>
              </a:xfrm>
              <a:prstGeom prst="rect">
                <a:avLst/>
              </a:prstGeom>
              <a:ln w="25400">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62" name="Straight Arrow Connector 361">
                <a:extLst>
                  <a:ext uri="{FF2B5EF4-FFF2-40B4-BE49-F238E27FC236}">
                    <a16:creationId xmlns:a16="http://schemas.microsoft.com/office/drawing/2014/main" id="{F6928F3F-B955-8CA3-9543-9514DE344718}"/>
                  </a:ext>
                </a:extLst>
              </p:cNvPr>
              <p:cNvCxnSpPr/>
              <p:nvPr/>
            </p:nvCxnSpPr>
            <p:spPr>
              <a:xfrm rot="13500000" flipV="1">
                <a:off x="2142733" y="2540001"/>
                <a:ext cx="0" cy="258617"/>
              </a:xfrm>
              <a:prstGeom prst="straightConnector1">
                <a:avLst/>
              </a:prstGeom>
              <a:ln w="25400">
                <a:solidFill>
                  <a:schemeClr val="accent5">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grpSp>
      </p:grpSp>
      <p:grpSp>
        <p:nvGrpSpPr>
          <p:cNvPr id="377" name="Group 376">
            <a:extLst>
              <a:ext uri="{FF2B5EF4-FFF2-40B4-BE49-F238E27FC236}">
                <a16:creationId xmlns:a16="http://schemas.microsoft.com/office/drawing/2014/main" id="{E284AB54-A7F0-741E-5692-0E7B7AA53F6E}"/>
              </a:ext>
            </a:extLst>
          </p:cNvPr>
          <p:cNvGrpSpPr/>
          <p:nvPr/>
        </p:nvGrpSpPr>
        <p:grpSpPr>
          <a:xfrm>
            <a:off x="9831612" y="1966471"/>
            <a:ext cx="1781928" cy="1684167"/>
            <a:chOff x="1266167" y="2398779"/>
            <a:chExt cx="1781928" cy="1684167"/>
          </a:xfrm>
        </p:grpSpPr>
        <p:grpSp>
          <p:nvGrpSpPr>
            <p:cNvPr id="378" name="Group 377">
              <a:extLst>
                <a:ext uri="{FF2B5EF4-FFF2-40B4-BE49-F238E27FC236}">
                  <a16:creationId xmlns:a16="http://schemas.microsoft.com/office/drawing/2014/main" id="{BF7D5301-9DB8-FC90-DADD-64E2BDAB2921}"/>
                </a:ext>
              </a:extLst>
            </p:cNvPr>
            <p:cNvGrpSpPr/>
            <p:nvPr/>
          </p:nvGrpSpPr>
          <p:grpSpPr>
            <a:xfrm>
              <a:off x="1893157" y="2398779"/>
              <a:ext cx="499152" cy="501213"/>
              <a:chOff x="1893157" y="2412404"/>
              <a:chExt cx="499152" cy="501213"/>
            </a:xfrm>
          </p:grpSpPr>
          <p:sp>
            <p:nvSpPr>
              <p:cNvPr id="400" name="Rectangle 399">
                <a:extLst>
                  <a:ext uri="{FF2B5EF4-FFF2-40B4-BE49-F238E27FC236}">
                    <a16:creationId xmlns:a16="http://schemas.microsoft.com/office/drawing/2014/main" id="{1184BE13-6C8B-6923-6678-834EDCAD2201}"/>
                  </a:ext>
                </a:extLst>
              </p:cNvPr>
              <p:cNvSpPr/>
              <p:nvPr/>
            </p:nvSpPr>
            <p:spPr>
              <a:xfrm>
                <a:off x="1893157" y="2412404"/>
                <a:ext cx="499152" cy="501213"/>
              </a:xfrm>
              <a:prstGeom prst="rect">
                <a:avLst/>
              </a:prstGeom>
              <a:ln w="25400">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01" name="Straight Arrow Connector 400">
                <a:extLst>
                  <a:ext uri="{FF2B5EF4-FFF2-40B4-BE49-F238E27FC236}">
                    <a16:creationId xmlns:a16="http://schemas.microsoft.com/office/drawing/2014/main" id="{4EF4191F-FAA2-4C0E-EE0B-DC888DB391B1}"/>
                  </a:ext>
                </a:extLst>
              </p:cNvPr>
              <p:cNvCxnSpPr/>
              <p:nvPr/>
            </p:nvCxnSpPr>
            <p:spPr>
              <a:xfrm flipV="1">
                <a:off x="2142733" y="2540001"/>
                <a:ext cx="0" cy="258617"/>
              </a:xfrm>
              <a:prstGeom prst="straightConnector1">
                <a:avLst/>
              </a:prstGeom>
              <a:ln w="25400">
                <a:solidFill>
                  <a:schemeClr val="accent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379" name="Group 378">
              <a:extLst>
                <a:ext uri="{FF2B5EF4-FFF2-40B4-BE49-F238E27FC236}">
                  <a16:creationId xmlns:a16="http://schemas.microsoft.com/office/drawing/2014/main" id="{0A24B112-BC78-6B85-BA4F-C758C2CE31B3}"/>
                </a:ext>
              </a:extLst>
            </p:cNvPr>
            <p:cNvGrpSpPr/>
            <p:nvPr/>
          </p:nvGrpSpPr>
          <p:grpSpPr>
            <a:xfrm rot="10800000">
              <a:off x="1906908" y="3581733"/>
              <a:ext cx="499152" cy="501213"/>
              <a:chOff x="1893157" y="2412404"/>
              <a:chExt cx="499152" cy="501213"/>
            </a:xfrm>
          </p:grpSpPr>
          <p:sp>
            <p:nvSpPr>
              <p:cNvPr id="398" name="Rectangle 397">
                <a:extLst>
                  <a:ext uri="{FF2B5EF4-FFF2-40B4-BE49-F238E27FC236}">
                    <a16:creationId xmlns:a16="http://schemas.microsoft.com/office/drawing/2014/main" id="{C5585854-0DB4-8EE5-61DC-93A914339D0C}"/>
                  </a:ext>
                </a:extLst>
              </p:cNvPr>
              <p:cNvSpPr/>
              <p:nvPr/>
            </p:nvSpPr>
            <p:spPr>
              <a:xfrm>
                <a:off x="1893157" y="2412404"/>
                <a:ext cx="499152" cy="501213"/>
              </a:xfrm>
              <a:prstGeom prst="rect">
                <a:avLst/>
              </a:prstGeom>
              <a:ln w="25400">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99" name="Straight Arrow Connector 398">
                <a:extLst>
                  <a:ext uri="{FF2B5EF4-FFF2-40B4-BE49-F238E27FC236}">
                    <a16:creationId xmlns:a16="http://schemas.microsoft.com/office/drawing/2014/main" id="{75DB1E78-B6A7-4467-424A-20A9B9AF018E}"/>
                  </a:ext>
                </a:extLst>
              </p:cNvPr>
              <p:cNvCxnSpPr/>
              <p:nvPr/>
            </p:nvCxnSpPr>
            <p:spPr>
              <a:xfrm flipV="1">
                <a:off x="2142733" y="2540001"/>
                <a:ext cx="0" cy="258617"/>
              </a:xfrm>
              <a:prstGeom prst="straightConnector1">
                <a:avLst/>
              </a:prstGeom>
              <a:ln w="25400">
                <a:solidFill>
                  <a:schemeClr val="accent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380" name="Group 379">
              <a:extLst>
                <a:ext uri="{FF2B5EF4-FFF2-40B4-BE49-F238E27FC236}">
                  <a16:creationId xmlns:a16="http://schemas.microsoft.com/office/drawing/2014/main" id="{B6E33A31-686E-135D-67FC-8BD19A1E0750}"/>
                </a:ext>
              </a:extLst>
            </p:cNvPr>
            <p:cNvGrpSpPr/>
            <p:nvPr/>
          </p:nvGrpSpPr>
          <p:grpSpPr>
            <a:xfrm rot="5400000">
              <a:off x="2547913" y="2969525"/>
              <a:ext cx="499152" cy="501213"/>
              <a:chOff x="1893157" y="2412404"/>
              <a:chExt cx="499152" cy="501213"/>
            </a:xfrm>
          </p:grpSpPr>
          <p:sp>
            <p:nvSpPr>
              <p:cNvPr id="396" name="Rectangle 395">
                <a:extLst>
                  <a:ext uri="{FF2B5EF4-FFF2-40B4-BE49-F238E27FC236}">
                    <a16:creationId xmlns:a16="http://schemas.microsoft.com/office/drawing/2014/main" id="{6A090C9E-F631-B5D6-2E21-E6F10F7E9B80}"/>
                  </a:ext>
                </a:extLst>
              </p:cNvPr>
              <p:cNvSpPr/>
              <p:nvPr/>
            </p:nvSpPr>
            <p:spPr>
              <a:xfrm>
                <a:off x="1893157" y="2412404"/>
                <a:ext cx="499152" cy="501213"/>
              </a:xfrm>
              <a:prstGeom prst="rect">
                <a:avLst/>
              </a:prstGeom>
              <a:ln w="25400">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97" name="Straight Arrow Connector 396">
                <a:extLst>
                  <a:ext uri="{FF2B5EF4-FFF2-40B4-BE49-F238E27FC236}">
                    <a16:creationId xmlns:a16="http://schemas.microsoft.com/office/drawing/2014/main" id="{8B12CB27-6277-CB19-F20C-71F918E22BB8}"/>
                  </a:ext>
                </a:extLst>
              </p:cNvPr>
              <p:cNvCxnSpPr/>
              <p:nvPr/>
            </p:nvCxnSpPr>
            <p:spPr>
              <a:xfrm flipV="1">
                <a:off x="2142733" y="2540001"/>
                <a:ext cx="0" cy="258617"/>
              </a:xfrm>
              <a:prstGeom prst="straightConnector1">
                <a:avLst/>
              </a:prstGeom>
              <a:ln w="25400">
                <a:solidFill>
                  <a:schemeClr val="accent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381" name="Group 380">
              <a:extLst>
                <a:ext uri="{FF2B5EF4-FFF2-40B4-BE49-F238E27FC236}">
                  <a16:creationId xmlns:a16="http://schemas.microsoft.com/office/drawing/2014/main" id="{77BF6841-0607-05B1-F510-F114CCB331CF}"/>
                </a:ext>
              </a:extLst>
            </p:cNvPr>
            <p:cNvGrpSpPr/>
            <p:nvPr/>
          </p:nvGrpSpPr>
          <p:grpSpPr>
            <a:xfrm rot="16200000">
              <a:off x="1267198" y="2969525"/>
              <a:ext cx="499152" cy="501213"/>
              <a:chOff x="1893157" y="2412404"/>
              <a:chExt cx="499152" cy="501213"/>
            </a:xfrm>
          </p:grpSpPr>
          <p:sp>
            <p:nvSpPr>
              <p:cNvPr id="394" name="Rectangle 393">
                <a:extLst>
                  <a:ext uri="{FF2B5EF4-FFF2-40B4-BE49-F238E27FC236}">
                    <a16:creationId xmlns:a16="http://schemas.microsoft.com/office/drawing/2014/main" id="{2C7B1A40-82B5-890B-B052-2A3067BB2220}"/>
                  </a:ext>
                </a:extLst>
              </p:cNvPr>
              <p:cNvSpPr/>
              <p:nvPr/>
            </p:nvSpPr>
            <p:spPr>
              <a:xfrm>
                <a:off x="1893157" y="2412404"/>
                <a:ext cx="499152" cy="501213"/>
              </a:xfrm>
              <a:prstGeom prst="rect">
                <a:avLst/>
              </a:prstGeom>
              <a:ln w="25400">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95" name="Straight Arrow Connector 394">
                <a:extLst>
                  <a:ext uri="{FF2B5EF4-FFF2-40B4-BE49-F238E27FC236}">
                    <a16:creationId xmlns:a16="http://schemas.microsoft.com/office/drawing/2014/main" id="{79BBCA9C-0A9B-420A-D768-01E710E5A195}"/>
                  </a:ext>
                </a:extLst>
              </p:cNvPr>
              <p:cNvCxnSpPr/>
              <p:nvPr/>
            </p:nvCxnSpPr>
            <p:spPr>
              <a:xfrm flipV="1">
                <a:off x="2142733" y="2540001"/>
                <a:ext cx="0" cy="258617"/>
              </a:xfrm>
              <a:prstGeom prst="straightConnector1">
                <a:avLst/>
              </a:prstGeom>
              <a:ln w="25400">
                <a:solidFill>
                  <a:schemeClr val="accent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382" name="Group 381">
              <a:extLst>
                <a:ext uri="{FF2B5EF4-FFF2-40B4-BE49-F238E27FC236}">
                  <a16:creationId xmlns:a16="http://schemas.microsoft.com/office/drawing/2014/main" id="{9E4BFB2B-ACDE-AAEB-B5AA-B48A031FC38F}"/>
                </a:ext>
              </a:extLst>
            </p:cNvPr>
            <p:cNvGrpSpPr/>
            <p:nvPr/>
          </p:nvGrpSpPr>
          <p:grpSpPr>
            <a:xfrm rot="10800000">
              <a:off x="2547914" y="2398779"/>
              <a:ext cx="499152" cy="501213"/>
              <a:chOff x="1893157" y="2412404"/>
              <a:chExt cx="499152" cy="501213"/>
            </a:xfrm>
          </p:grpSpPr>
          <p:sp>
            <p:nvSpPr>
              <p:cNvPr id="392" name="Rectangle 391">
                <a:extLst>
                  <a:ext uri="{FF2B5EF4-FFF2-40B4-BE49-F238E27FC236}">
                    <a16:creationId xmlns:a16="http://schemas.microsoft.com/office/drawing/2014/main" id="{7B17C17F-A9B3-3A29-FE73-BF0DC3DA56AF}"/>
                  </a:ext>
                </a:extLst>
              </p:cNvPr>
              <p:cNvSpPr/>
              <p:nvPr/>
            </p:nvSpPr>
            <p:spPr>
              <a:xfrm>
                <a:off x="1893157" y="2412404"/>
                <a:ext cx="499152" cy="501213"/>
              </a:xfrm>
              <a:prstGeom prst="rect">
                <a:avLst/>
              </a:prstGeom>
              <a:ln w="25400">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93" name="Straight Arrow Connector 392">
                <a:extLst>
                  <a:ext uri="{FF2B5EF4-FFF2-40B4-BE49-F238E27FC236}">
                    <a16:creationId xmlns:a16="http://schemas.microsoft.com/office/drawing/2014/main" id="{BA37242B-2F4B-2724-06A9-3763ABDFC5EC}"/>
                  </a:ext>
                </a:extLst>
              </p:cNvPr>
              <p:cNvCxnSpPr/>
              <p:nvPr/>
            </p:nvCxnSpPr>
            <p:spPr>
              <a:xfrm rot="13500000" flipV="1">
                <a:off x="2142733" y="2540001"/>
                <a:ext cx="0" cy="258617"/>
              </a:xfrm>
              <a:prstGeom prst="straightConnector1">
                <a:avLst/>
              </a:prstGeom>
              <a:ln w="25400">
                <a:solidFill>
                  <a:schemeClr val="accent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383" name="Group 382">
              <a:extLst>
                <a:ext uri="{FF2B5EF4-FFF2-40B4-BE49-F238E27FC236}">
                  <a16:creationId xmlns:a16="http://schemas.microsoft.com/office/drawing/2014/main" id="{6915BABA-1BCF-D6E2-C907-6C7DB6CCA616}"/>
                </a:ext>
              </a:extLst>
            </p:cNvPr>
            <p:cNvGrpSpPr/>
            <p:nvPr/>
          </p:nvGrpSpPr>
          <p:grpSpPr>
            <a:xfrm rot="5400000">
              <a:off x="1267198" y="2397749"/>
              <a:ext cx="499152" cy="501213"/>
              <a:chOff x="1893157" y="2412404"/>
              <a:chExt cx="499152" cy="501213"/>
            </a:xfrm>
          </p:grpSpPr>
          <p:sp>
            <p:nvSpPr>
              <p:cNvPr id="390" name="Rectangle 389">
                <a:extLst>
                  <a:ext uri="{FF2B5EF4-FFF2-40B4-BE49-F238E27FC236}">
                    <a16:creationId xmlns:a16="http://schemas.microsoft.com/office/drawing/2014/main" id="{279D2B4F-7778-46D4-F4D2-BC29651A23FD}"/>
                  </a:ext>
                </a:extLst>
              </p:cNvPr>
              <p:cNvSpPr/>
              <p:nvPr/>
            </p:nvSpPr>
            <p:spPr>
              <a:xfrm>
                <a:off x="1893157" y="2412404"/>
                <a:ext cx="499152" cy="501213"/>
              </a:xfrm>
              <a:prstGeom prst="rect">
                <a:avLst/>
              </a:prstGeom>
              <a:ln w="25400">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91" name="Straight Arrow Connector 390">
                <a:extLst>
                  <a:ext uri="{FF2B5EF4-FFF2-40B4-BE49-F238E27FC236}">
                    <a16:creationId xmlns:a16="http://schemas.microsoft.com/office/drawing/2014/main" id="{8B18E27B-B9B5-C729-12EE-13289B5BEBE8}"/>
                  </a:ext>
                </a:extLst>
              </p:cNvPr>
              <p:cNvCxnSpPr/>
              <p:nvPr/>
            </p:nvCxnSpPr>
            <p:spPr>
              <a:xfrm rot="13500000" flipV="1">
                <a:off x="2142733" y="2540001"/>
                <a:ext cx="0" cy="258617"/>
              </a:xfrm>
              <a:prstGeom prst="straightConnector1">
                <a:avLst/>
              </a:prstGeom>
              <a:ln w="25400">
                <a:solidFill>
                  <a:schemeClr val="accent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384" name="Group 383">
              <a:extLst>
                <a:ext uri="{FF2B5EF4-FFF2-40B4-BE49-F238E27FC236}">
                  <a16:creationId xmlns:a16="http://schemas.microsoft.com/office/drawing/2014/main" id="{B711EDD2-19AD-AF80-04A6-C480148D4329}"/>
                </a:ext>
              </a:extLst>
            </p:cNvPr>
            <p:cNvGrpSpPr/>
            <p:nvPr/>
          </p:nvGrpSpPr>
          <p:grpSpPr>
            <a:xfrm>
              <a:off x="1267198" y="3581733"/>
              <a:ext cx="499152" cy="501213"/>
              <a:chOff x="1893157" y="2412404"/>
              <a:chExt cx="499152" cy="501213"/>
            </a:xfrm>
          </p:grpSpPr>
          <p:sp>
            <p:nvSpPr>
              <p:cNvPr id="388" name="Rectangle 387">
                <a:extLst>
                  <a:ext uri="{FF2B5EF4-FFF2-40B4-BE49-F238E27FC236}">
                    <a16:creationId xmlns:a16="http://schemas.microsoft.com/office/drawing/2014/main" id="{A7475387-EA52-B628-31E7-76AEC1E58136}"/>
                  </a:ext>
                </a:extLst>
              </p:cNvPr>
              <p:cNvSpPr/>
              <p:nvPr/>
            </p:nvSpPr>
            <p:spPr>
              <a:xfrm>
                <a:off x="1893157" y="2412404"/>
                <a:ext cx="499152" cy="501213"/>
              </a:xfrm>
              <a:prstGeom prst="rect">
                <a:avLst/>
              </a:prstGeom>
              <a:ln w="25400">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89" name="Straight Arrow Connector 388">
                <a:extLst>
                  <a:ext uri="{FF2B5EF4-FFF2-40B4-BE49-F238E27FC236}">
                    <a16:creationId xmlns:a16="http://schemas.microsoft.com/office/drawing/2014/main" id="{CC71E646-BA68-6BB7-F603-80E8691E5539}"/>
                  </a:ext>
                </a:extLst>
              </p:cNvPr>
              <p:cNvCxnSpPr/>
              <p:nvPr/>
            </p:nvCxnSpPr>
            <p:spPr>
              <a:xfrm rot="13500000" flipV="1">
                <a:off x="2142733" y="2540001"/>
                <a:ext cx="0" cy="258617"/>
              </a:xfrm>
              <a:prstGeom prst="straightConnector1">
                <a:avLst/>
              </a:prstGeom>
              <a:ln w="25400">
                <a:solidFill>
                  <a:schemeClr val="accent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385" name="Group 384">
              <a:extLst>
                <a:ext uri="{FF2B5EF4-FFF2-40B4-BE49-F238E27FC236}">
                  <a16:creationId xmlns:a16="http://schemas.microsoft.com/office/drawing/2014/main" id="{AAE91758-F818-7A25-3CE1-CCB257AFF700}"/>
                </a:ext>
              </a:extLst>
            </p:cNvPr>
            <p:cNvGrpSpPr/>
            <p:nvPr/>
          </p:nvGrpSpPr>
          <p:grpSpPr>
            <a:xfrm rot="16200000">
              <a:off x="2547913" y="3580703"/>
              <a:ext cx="499152" cy="501213"/>
              <a:chOff x="1893157" y="2412404"/>
              <a:chExt cx="499152" cy="501213"/>
            </a:xfrm>
          </p:grpSpPr>
          <p:sp>
            <p:nvSpPr>
              <p:cNvPr id="386" name="Rectangle 385">
                <a:extLst>
                  <a:ext uri="{FF2B5EF4-FFF2-40B4-BE49-F238E27FC236}">
                    <a16:creationId xmlns:a16="http://schemas.microsoft.com/office/drawing/2014/main" id="{0407C2FE-0E00-E341-FCC8-41AC1BA1CA96}"/>
                  </a:ext>
                </a:extLst>
              </p:cNvPr>
              <p:cNvSpPr/>
              <p:nvPr/>
            </p:nvSpPr>
            <p:spPr>
              <a:xfrm>
                <a:off x="1893157" y="2412404"/>
                <a:ext cx="499152" cy="501213"/>
              </a:xfrm>
              <a:prstGeom prst="rect">
                <a:avLst/>
              </a:prstGeom>
              <a:ln w="25400">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87" name="Straight Arrow Connector 386">
                <a:extLst>
                  <a:ext uri="{FF2B5EF4-FFF2-40B4-BE49-F238E27FC236}">
                    <a16:creationId xmlns:a16="http://schemas.microsoft.com/office/drawing/2014/main" id="{14ED7BB5-BFAF-2066-1D5D-E0211EC56BCD}"/>
                  </a:ext>
                </a:extLst>
              </p:cNvPr>
              <p:cNvCxnSpPr/>
              <p:nvPr/>
            </p:nvCxnSpPr>
            <p:spPr>
              <a:xfrm rot="13500000" flipV="1">
                <a:off x="2142733" y="2540001"/>
                <a:ext cx="0" cy="258617"/>
              </a:xfrm>
              <a:prstGeom prst="straightConnector1">
                <a:avLst/>
              </a:prstGeom>
              <a:ln w="25400">
                <a:solidFill>
                  <a:schemeClr val="accent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grpSp>
      </p:grpSp>
      <p:grpSp>
        <p:nvGrpSpPr>
          <p:cNvPr id="402" name="Group 401">
            <a:extLst>
              <a:ext uri="{FF2B5EF4-FFF2-40B4-BE49-F238E27FC236}">
                <a16:creationId xmlns:a16="http://schemas.microsoft.com/office/drawing/2014/main" id="{5607F6C7-9185-7C19-6FEA-79EF75120B91}"/>
              </a:ext>
            </a:extLst>
          </p:cNvPr>
          <p:cNvGrpSpPr/>
          <p:nvPr/>
        </p:nvGrpSpPr>
        <p:grpSpPr>
          <a:xfrm>
            <a:off x="9672262" y="1849638"/>
            <a:ext cx="1781928" cy="1684167"/>
            <a:chOff x="1266167" y="2398779"/>
            <a:chExt cx="1781928" cy="1684167"/>
          </a:xfrm>
        </p:grpSpPr>
        <p:grpSp>
          <p:nvGrpSpPr>
            <p:cNvPr id="403" name="Group 402">
              <a:extLst>
                <a:ext uri="{FF2B5EF4-FFF2-40B4-BE49-F238E27FC236}">
                  <a16:creationId xmlns:a16="http://schemas.microsoft.com/office/drawing/2014/main" id="{A0483F0A-CA13-F857-49E6-1E8E30E27307}"/>
                </a:ext>
              </a:extLst>
            </p:cNvPr>
            <p:cNvGrpSpPr/>
            <p:nvPr/>
          </p:nvGrpSpPr>
          <p:grpSpPr>
            <a:xfrm>
              <a:off x="1893157" y="2398779"/>
              <a:ext cx="499152" cy="501213"/>
              <a:chOff x="1893157" y="2412404"/>
              <a:chExt cx="499152" cy="501213"/>
            </a:xfrm>
          </p:grpSpPr>
          <p:sp>
            <p:nvSpPr>
              <p:cNvPr id="425" name="Rectangle 424">
                <a:extLst>
                  <a:ext uri="{FF2B5EF4-FFF2-40B4-BE49-F238E27FC236}">
                    <a16:creationId xmlns:a16="http://schemas.microsoft.com/office/drawing/2014/main" id="{A407B8EE-4F7C-3A89-F15B-4D9EF4ACF020}"/>
                  </a:ext>
                </a:extLst>
              </p:cNvPr>
              <p:cNvSpPr/>
              <p:nvPr/>
            </p:nvSpPr>
            <p:spPr>
              <a:xfrm>
                <a:off x="1893157" y="2412404"/>
                <a:ext cx="499152" cy="501213"/>
              </a:xfrm>
              <a:prstGeom prst="rect">
                <a:avLst/>
              </a:prstGeom>
              <a:ln w="222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26" name="Straight Arrow Connector 425">
                <a:extLst>
                  <a:ext uri="{FF2B5EF4-FFF2-40B4-BE49-F238E27FC236}">
                    <a16:creationId xmlns:a16="http://schemas.microsoft.com/office/drawing/2014/main" id="{0830D317-126A-9828-4D54-F1689B020675}"/>
                  </a:ext>
                </a:extLst>
              </p:cNvPr>
              <p:cNvCxnSpPr/>
              <p:nvPr/>
            </p:nvCxnSpPr>
            <p:spPr>
              <a:xfrm flipV="1">
                <a:off x="2142733" y="2540001"/>
                <a:ext cx="0" cy="258617"/>
              </a:xfrm>
              <a:prstGeom prst="straightConnector1">
                <a:avLst/>
              </a:prstGeom>
              <a:ln w="22225">
                <a:solidFill>
                  <a:srgbClr val="00206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404" name="Group 403">
              <a:extLst>
                <a:ext uri="{FF2B5EF4-FFF2-40B4-BE49-F238E27FC236}">
                  <a16:creationId xmlns:a16="http://schemas.microsoft.com/office/drawing/2014/main" id="{86875656-DED1-DC92-DCDE-6B5326DD1123}"/>
                </a:ext>
              </a:extLst>
            </p:cNvPr>
            <p:cNvGrpSpPr/>
            <p:nvPr/>
          </p:nvGrpSpPr>
          <p:grpSpPr>
            <a:xfrm rot="10800000">
              <a:off x="1906908" y="3581733"/>
              <a:ext cx="499152" cy="501213"/>
              <a:chOff x="1893157" y="2412404"/>
              <a:chExt cx="499152" cy="501213"/>
            </a:xfrm>
          </p:grpSpPr>
          <p:sp>
            <p:nvSpPr>
              <p:cNvPr id="423" name="Rectangle 422">
                <a:extLst>
                  <a:ext uri="{FF2B5EF4-FFF2-40B4-BE49-F238E27FC236}">
                    <a16:creationId xmlns:a16="http://schemas.microsoft.com/office/drawing/2014/main" id="{2B3BA4EA-D0A1-F7C7-984B-8D51719427FD}"/>
                  </a:ext>
                </a:extLst>
              </p:cNvPr>
              <p:cNvSpPr/>
              <p:nvPr/>
            </p:nvSpPr>
            <p:spPr>
              <a:xfrm>
                <a:off x="1893157" y="2412404"/>
                <a:ext cx="499152" cy="501213"/>
              </a:xfrm>
              <a:prstGeom prst="rect">
                <a:avLst/>
              </a:prstGeom>
              <a:ln w="222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24" name="Straight Arrow Connector 423">
                <a:extLst>
                  <a:ext uri="{FF2B5EF4-FFF2-40B4-BE49-F238E27FC236}">
                    <a16:creationId xmlns:a16="http://schemas.microsoft.com/office/drawing/2014/main" id="{E1184D13-A84C-B915-8540-F595F66F67F0}"/>
                  </a:ext>
                </a:extLst>
              </p:cNvPr>
              <p:cNvCxnSpPr/>
              <p:nvPr/>
            </p:nvCxnSpPr>
            <p:spPr>
              <a:xfrm flipV="1">
                <a:off x="2142733" y="2540001"/>
                <a:ext cx="0" cy="258617"/>
              </a:xfrm>
              <a:prstGeom prst="straightConnector1">
                <a:avLst/>
              </a:prstGeom>
              <a:ln w="22225">
                <a:solidFill>
                  <a:srgbClr val="00206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405" name="Group 404">
              <a:extLst>
                <a:ext uri="{FF2B5EF4-FFF2-40B4-BE49-F238E27FC236}">
                  <a16:creationId xmlns:a16="http://schemas.microsoft.com/office/drawing/2014/main" id="{728FD71A-D36C-5B39-8A58-9C46A1C106E9}"/>
                </a:ext>
              </a:extLst>
            </p:cNvPr>
            <p:cNvGrpSpPr/>
            <p:nvPr/>
          </p:nvGrpSpPr>
          <p:grpSpPr>
            <a:xfrm rot="5400000">
              <a:off x="2547913" y="2969525"/>
              <a:ext cx="499152" cy="501213"/>
              <a:chOff x="1893157" y="2412404"/>
              <a:chExt cx="499152" cy="501213"/>
            </a:xfrm>
          </p:grpSpPr>
          <p:sp>
            <p:nvSpPr>
              <p:cNvPr id="421" name="Rectangle 420">
                <a:extLst>
                  <a:ext uri="{FF2B5EF4-FFF2-40B4-BE49-F238E27FC236}">
                    <a16:creationId xmlns:a16="http://schemas.microsoft.com/office/drawing/2014/main" id="{280B9419-51F5-1435-20D6-9DF1AE0D66AA}"/>
                  </a:ext>
                </a:extLst>
              </p:cNvPr>
              <p:cNvSpPr/>
              <p:nvPr/>
            </p:nvSpPr>
            <p:spPr>
              <a:xfrm>
                <a:off x="1893157" y="2412404"/>
                <a:ext cx="499152" cy="501213"/>
              </a:xfrm>
              <a:prstGeom prst="rect">
                <a:avLst/>
              </a:prstGeom>
              <a:ln w="222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22" name="Straight Arrow Connector 421">
                <a:extLst>
                  <a:ext uri="{FF2B5EF4-FFF2-40B4-BE49-F238E27FC236}">
                    <a16:creationId xmlns:a16="http://schemas.microsoft.com/office/drawing/2014/main" id="{ED3AF520-EA2F-23F2-A42B-5485AC219AF1}"/>
                  </a:ext>
                </a:extLst>
              </p:cNvPr>
              <p:cNvCxnSpPr/>
              <p:nvPr/>
            </p:nvCxnSpPr>
            <p:spPr>
              <a:xfrm flipV="1">
                <a:off x="2142733" y="2540001"/>
                <a:ext cx="0" cy="258617"/>
              </a:xfrm>
              <a:prstGeom prst="straightConnector1">
                <a:avLst/>
              </a:prstGeom>
              <a:ln w="22225">
                <a:solidFill>
                  <a:srgbClr val="00206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406" name="Group 405">
              <a:extLst>
                <a:ext uri="{FF2B5EF4-FFF2-40B4-BE49-F238E27FC236}">
                  <a16:creationId xmlns:a16="http://schemas.microsoft.com/office/drawing/2014/main" id="{12648D86-564F-F292-8928-E5766EF98280}"/>
                </a:ext>
              </a:extLst>
            </p:cNvPr>
            <p:cNvGrpSpPr/>
            <p:nvPr/>
          </p:nvGrpSpPr>
          <p:grpSpPr>
            <a:xfrm rot="16200000">
              <a:off x="1267198" y="2969525"/>
              <a:ext cx="499152" cy="501213"/>
              <a:chOff x="1893157" y="2412404"/>
              <a:chExt cx="499152" cy="501213"/>
            </a:xfrm>
          </p:grpSpPr>
          <p:sp>
            <p:nvSpPr>
              <p:cNvPr id="419" name="Rectangle 418">
                <a:extLst>
                  <a:ext uri="{FF2B5EF4-FFF2-40B4-BE49-F238E27FC236}">
                    <a16:creationId xmlns:a16="http://schemas.microsoft.com/office/drawing/2014/main" id="{59633C6A-97B5-72DE-3F29-A4E4AE801CC1}"/>
                  </a:ext>
                </a:extLst>
              </p:cNvPr>
              <p:cNvSpPr/>
              <p:nvPr/>
            </p:nvSpPr>
            <p:spPr>
              <a:xfrm>
                <a:off x="1893157" y="2412404"/>
                <a:ext cx="499152" cy="501213"/>
              </a:xfrm>
              <a:prstGeom prst="rect">
                <a:avLst/>
              </a:prstGeom>
              <a:ln w="222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20" name="Straight Arrow Connector 419">
                <a:extLst>
                  <a:ext uri="{FF2B5EF4-FFF2-40B4-BE49-F238E27FC236}">
                    <a16:creationId xmlns:a16="http://schemas.microsoft.com/office/drawing/2014/main" id="{76EE3C81-EE79-3DA1-1E53-B2FC374D9E86}"/>
                  </a:ext>
                </a:extLst>
              </p:cNvPr>
              <p:cNvCxnSpPr/>
              <p:nvPr/>
            </p:nvCxnSpPr>
            <p:spPr>
              <a:xfrm flipV="1">
                <a:off x="2142733" y="2540001"/>
                <a:ext cx="0" cy="258617"/>
              </a:xfrm>
              <a:prstGeom prst="straightConnector1">
                <a:avLst/>
              </a:prstGeom>
              <a:ln w="22225">
                <a:solidFill>
                  <a:srgbClr val="00206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407" name="Group 406">
              <a:extLst>
                <a:ext uri="{FF2B5EF4-FFF2-40B4-BE49-F238E27FC236}">
                  <a16:creationId xmlns:a16="http://schemas.microsoft.com/office/drawing/2014/main" id="{4E2A4FDC-EFF4-4975-52D7-7312C588D776}"/>
                </a:ext>
              </a:extLst>
            </p:cNvPr>
            <p:cNvGrpSpPr/>
            <p:nvPr/>
          </p:nvGrpSpPr>
          <p:grpSpPr>
            <a:xfrm rot="10800000">
              <a:off x="2547914" y="2398779"/>
              <a:ext cx="499152" cy="501213"/>
              <a:chOff x="1893157" y="2412404"/>
              <a:chExt cx="499152" cy="501213"/>
            </a:xfrm>
          </p:grpSpPr>
          <p:sp>
            <p:nvSpPr>
              <p:cNvPr id="417" name="Rectangle 416">
                <a:extLst>
                  <a:ext uri="{FF2B5EF4-FFF2-40B4-BE49-F238E27FC236}">
                    <a16:creationId xmlns:a16="http://schemas.microsoft.com/office/drawing/2014/main" id="{254021DA-9A79-A62B-29EA-A457BE102DCC}"/>
                  </a:ext>
                </a:extLst>
              </p:cNvPr>
              <p:cNvSpPr/>
              <p:nvPr/>
            </p:nvSpPr>
            <p:spPr>
              <a:xfrm>
                <a:off x="1893157" y="2412404"/>
                <a:ext cx="499152" cy="501213"/>
              </a:xfrm>
              <a:prstGeom prst="rect">
                <a:avLst/>
              </a:prstGeom>
              <a:ln w="222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18" name="Straight Arrow Connector 417">
                <a:extLst>
                  <a:ext uri="{FF2B5EF4-FFF2-40B4-BE49-F238E27FC236}">
                    <a16:creationId xmlns:a16="http://schemas.microsoft.com/office/drawing/2014/main" id="{066B45F4-0F8C-BB92-A185-4F671967D049}"/>
                  </a:ext>
                </a:extLst>
              </p:cNvPr>
              <p:cNvCxnSpPr/>
              <p:nvPr/>
            </p:nvCxnSpPr>
            <p:spPr>
              <a:xfrm rot="13500000" flipV="1">
                <a:off x="2142733" y="2540001"/>
                <a:ext cx="0" cy="258617"/>
              </a:xfrm>
              <a:prstGeom prst="straightConnector1">
                <a:avLst/>
              </a:prstGeom>
              <a:ln w="22225">
                <a:solidFill>
                  <a:srgbClr val="00206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408" name="Group 407">
              <a:extLst>
                <a:ext uri="{FF2B5EF4-FFF2-40B4-BE49-F238E27FC236}">
                  <a16:creationId xmlns:a16="http://schemas.microsoft.com/office/drawing/2014/main" id="{4EDE3C0F-1470-ECE5-84C0-58A688499722}"/>
                </a:ext>
              </a:extLst>
            </p:cNvPr>
            <p:cNvGrpSpPr/>
            <p:nvPr/>
          </p:nvGrpSpPr>
          <p:grpSpPr>
            <a:xfrm rot="5400000">
              <a:off x="1267198" y="2397749"/>
              <a:ext cx="499152" cy="501213"/>
              <a:chOff x="1893157" y="2412404"/>
              <a:chExt cx="499152" cy="501213"/>
            </a:xfrm>
          </p:grpSpPr>
          <p:sp>
            <p:nvSpPr>
              <p:cNvPr id="415" name="Rectangle 414">
                <a:extLst>
                  <a:ext uri="{FF2B5EF4-FFF2-40B4-BE49-F238E27FC236}">
                    <a16:creationId xmlns:a16="http://schemas.microsoft.com/office/drawing/2014/main" id="{CB148174-FB5B-CE16-5DE0-94CB5E9512C8}"/>
                  </a:ext>
                </a:extLst>
              </p:cNvPr>
              <p:cNvSpPr/>
              <p:nvPr/>
            </p:nvSpPr>
            <p:spPr>
              <a:xfrm>
                <a:off x="1893157" y="2412404"/>
                <a:ext cx="499152" cy="501213"/>
              </a:xfrm>
              <a:prstGeom prst="rect">
                <a:avLst/>
              </a:prstGeom>
              <a:ln w="222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16" name="Straight Arrow Connector 415">
                <a:extLst>
                  <a:ext uri="{FF2B5EF4-FFF2-40B4-BE49-F238E27FC236}">
                    <a16:creationId xmlns:a16="http://schemas.microsoft.com/office/drawing/2014/main" id="{6E84CF45-422D-B5E8-4117-EB23D7E4F3B4}"/>
                  </a:ext>
                </a:extLst>
              </p:cNvPr>
              <p:cNvCxnSpPr/>
              <p:nvPr/>
            </p:nvCxnSpPr>
            <p:spPr>
              <a:xfrm rot="13500000" flipV="1">
                <a:off x="2142733" y="2540001"/>
                <a:ext cx="0" cy="258617"/>
              </a:xfrm>
              <a:prstGeom prst="straightConnector1">
                <a:avLst/>
              </a:prstGeom>
              <a:ln w="22225">
                <a:solidFill>
                  <a:srgbClr val="00206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409" name="Group 408">
              <a:extLst>
                <a:ext uri="{FF2B5EF4-FFF2-40B4-BE49-F238E27FC236}">
                  <a16:creationId xmlns:a16="http://schemas.microsoft.com/office/drawing/2014/main" id="{E33B96B2-E45C-82AC-A5E3-7A39F751D2F5}"/>
                </a:ext>
              </a:extLst>
            </p:cNvPr>
            <p:cNvGrpSpPr/>
            <p:nvPr/>
          </p:nvGrpSpPr>
          <p:grpSpPr>
            <a:xfrm>
              <a:off x="1267198" y="3581733"/>
              <a:ext cx="499152" cy="501213"/>
              <a:chOff x="1893157" y="2412404"/>
              <a:chExt cx="499152" cy="501213"/>
            </a:xfrm>
          </p:grpSpPr>
          <p:sp>
            <p:nvSpPr>
              <p:cNvPr id="413" name="Rectangle 412">
                <a:extLst>
                  <a:ext uri="{FF2B5EF4-FFF2-40B4-BE49-F238E27FC236}">
                    <a16:creationId xmlns:a16="http://schemas.microsoft.com/office/drawing/2014/main" id="{F9D3A965-6D16-AA0E-5C2A-E230855B8A2D}"/>
                  </a:ext>
                </a:extLst>
              </p:cNvPr>
              <p:cNvSpPr/>
              <p:nvPr/>
            </p:nvSpPr>
            <p:spPr>
              <a:xfrm>
                <a:off x="1893157" y="2412404"/>
                <a:ext cx="499152" cy="501213"/>
              </a:xfrm>
              <a:prstGeom prst="rect">
                <a:avLst/>
              </a:prstGeom>
              <a:ln w="222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14" name="Straight Arrow Connector 413">
                <a:extLst>
                  <a:ext uri="{FF2B5EF4-FFF2-40B4-BE49-F238E27FC236}">
                    <a16:creationId xmlns:a16="http://schemas.microsoft.com/office/drawing/2014/main" id="{E4275CC2-9FA1-E2B4-BCB0-942B1A029A00}"/>
                  </a:ext>
                </a:extLst>
              </p:cNvPr>
              <p:cNvCxnSpPr/>
              <p:nvPr/>
            </p:nvCxnSpPr>
            <p:spPr>
              <a:xfrm rot="13500000" flipV="1">
                <a:off x="2142733" y="2540001"/>
                <a:ext cx="0" cy="258617"/>
              </a:xfrm>
              <a:prstGeom prst="straightConnector1">
                <a:avLst/>
              </a:prstGeom>
              <a:ln w="22225">
                <a:solidFill>
                  <a:srgbClr val="002060"/>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410" name="Group 409">
              <a:extLst>
                <a:ext uri="{FF2B5EF4-FFF2-40B4-BE49-F238E27FC236}">
                  <a16:creationId xmlns:a16="http://schemas.microsoft.com/office/drawing/2014/main" id="{95F2B601-EAE1-9498-30BF-ABCE5AB0CC63}"/>
                </a:ext>
              </a:extLst>
            </p:cNvPr>
            <p:cNvGrpSpPr/>
            <p:nvPr/>
          </p:nvGrpSpPr>
          <p:grpSpPr>
            <a:xfrm rot="16200000">
              <a:off x="2547913" y="3580703"/>
              <a:ext cx="499152" cy="501213"/>
              <a:chOff x="1893157" y="2412404"/>
              <a:chExt cx="499152" cy="501213"/>
            </a:xfrm>
          </p:grpSpPr>
          <p:sp>
            <p:nvSpPr>
              <p:cNvPr id="411" name="Rectangle 410">
                <a:extLst>
                  <a:ext uri="{FF2B5EF4-FFF2-40B4-BE49-F238E27FC236}">
                    <a16:creationId xmlns:a16="http://schemas.microsoft.com/office/drawing/2014/main" id="{ECAC8566-D757-ABA7-F354-B99DE0BB9DD9}"/>
                  </a:ext>
                </a:extLst>
              </p:cNvPr>
              <p:cNvSpPr/>
              <p:nvPr/>
            </p:nvSpPr>
            <p:spPr>
              <a:xfrm>
                <a:off x="1893157" y="2412404"/>
                <a:ext cx="499152" cy="501213"/>
              </a:xfrm>
              <a:prstGeom prst="rect">
                <a:avLst/>
              </a:prstGeom>
              <a:ln w="2222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12" name="Straight Arrow Connector 411">
                <a:extLst>
                  <a:ext uri="{FF2B5EF4-FFF2-40B4-BE49-F238E27FC236}">
                    <a16:creationId xmlns:a16="http://schemas.microsoft.com/office/drawing/2014/main" id="{9F0E5C81-6A00-653F-E9AB-B6ECBF1EB0FC}"/>
                  </a:ext>
                </a:extLst>
              </p:cNvPr>
              <p:cNvCxnSpPr/>
              <p:nvPr/>
            </p:nvCxnSpPr>
            <p:spPr>
              <a:xfrm rot="13500000" flipV="1">
                <a:off x="2142733" y="2540001"/>
                <a:ext cx="0" cy="258617"/>
              </a:xfrm>
              <a:prstGeom prst="straightConnector1">
                <a:avLst/>
              </a:prstGeom>
              <a:ln w="22225">
                <a:solidFill>
                  <a:srgbClr val="002060"/>
                </a:solidFill>
                <a:tailEnd type="stealth" w="lg" len="lg"/>
              </a:ln>
            </p:spPr>
            <p:style>
              <a:lnRef idx="1">
                <a:schemeClr val="accent1"/>
              </a:lnRef>
              <a:fillRef idx="0">
                <a:schemeClr val="accent1"/>
              </a:fillRef>
              <a:effectRef idx="0">
                <a:schemeClr val="accent1"/>
              </a:effectRef>
              <a:fontRef idx="minor">
                <a:schemeClr val="tx1"/>
              </a:fontRef>
            </p:style>
          </p:cxnSp>
        </p:grpSp>
      </p:grpSp>
      <p:sp>
        <p:nvSpPr>
          <p:cNvPr id="427" name="TextBox 426">
            <a:extLst>
              <a:ext uri="{FF2B5EF4-FFF2-40B4-BE49-F238E27FC236}">
                <a16:creationId xmlns:a16="http://schemas.microsoft.com/office/drawing/2014/main" id="{43476406-B3CD-1DC3-3930-074A730D7797}"/>
              </a:ext>
            </a:extLst>
          </p:cNvPr>
          <p:cNvSpPr txBox="1"/>
          <p:nvPr/>
        </p:nvSpPr>
        <p:spPr>
          <a:xfrm>
            <a:off x="-30825" y="2036434"/>
            <a:ext cx="1990248" cy="369332"/>
          </a:xfrm>
          <a:prstGeom prst="rect">
            <a:avLst/>
          </a:prstGeom>
          <a:noFill/>
        </p:spPr>
        <p:txBody>
          <a:bodyPr wrap="square" rtlCol="0">
            <a:spAutoFit/>
          </a:bodyPr>
          <a:lstStyle/>
          <a:p>
            <a:pPr algn="ctr"/>
            <a:r>
              <a:rPr lang="en-US" dirty="0"/>
              <a:t>Super-Pixel</a:t>
            </a:r>
          </a:p>
        </p:txBody>
      </p:sp>
      <p:sp>
        <p:nvSpPr>
          <p:cNvPr id="428" name="TextBox 427">
            <a:extLst>
              <a:ext uri="{FF2B5EF4-FFF2-40B4-BE49-F238E27FC236}">
                <a16:creationId xmlns:a16="http://schemas.microsoft.com/office/drawing/2014/main" id="{1CC86F84-339F-03A5-792E-F77ECE23AB83}"/>
              </a:ext>
            </a:extLst>
          </p:cNvPr>
          <p:cNvSpPr txBox="1"/>
          <p:nvPr/>
        </p:nvSpPr>
        <p:spPr>
          <a:xfrm>
            <a:off x="5600102" y="6190290"/>
            <a:ext cx="1361021" cy="646331"/>
          </a:xfrm>
          <a:prstGeom prst="rect">
            <a:avLst/>
          </a:prstGeom>
          <a:noFill/>
        </p:spPr>
        <p:txBody>
          <a:bodyPr wrap="square" rtlCol="0">
            <a:spAutoFit/>
          </a:bodyPr>
          <a:lstStyle/>
          <a:p>
            <a:pPr algn="ctr"/>
            <a:r>
              <a:rPr lang="en-US" dirty="0"/>
              <a:t>Feature  Extraction</a:t>
            </a:r>
          </a:p>
        </p:txBody>
      </p:sp>
      <p:sp>
        <p:nvSpPr>
          <p:cNvPr id="429" name="TextBox 428">
            <a:extLst>
              <a:ext uri="{FF2B5EF4-FFF2-40B4-BE49-F238E27FC236}">
                <a16:creationId xmlns:a16="http://schemas.microsoft.com/office/drawing/2014/main" id="{10C9A324-C014-1A46-4F08-BAFA6E012EC6}"/>
              </a:ext>
            </a:extLst>
          </p:cNvPr>
          <p:cNvSpPr txBox="1"/>
          <p:nvPr/>
        </p:nvSpPr>
        <p:spPr>
          <a:xfrm>
            <a:off x="9672262" y="6190289"/>
            <a:ext cx="1361021" cy="646331"/>
          </a:xfrm>
          <a:prstGeom prst="rect">
            <a:avLst/>
          </a:prstGeom>
          <a:noFill/>
        </p:spPr>
        <p:txBody>
          <a:bodyPr wrap="square" rtlCol="0">
            <a:spAutoFit/>
          </a:bodyPr>
          <a:lstStyle/>
          <a:p>
            <a:pPr algn="ctr"/>
            <a:r>
              <a:rPr lang="en-US" dirty="0"/>
              <a:t>Complex</a:t>
            </a:r>
          </a:p>
          <a:p>
            <a:pPr algn="ctr"/>
            <a:r>
              <a:rPr lang="en-US" dirty="0"/>
              <a:t>Features</a:t>
            </a:r>
          </a:p>
        </p:txBody>
      </p:sp>
    </p:spTree>
    <p:extLst>
      <p:ext uri="{BB962C8B-B14F-4D97-AF65-F5344CB8AC3E}">
        <p14:creationId xmlns:p14="http://schemas.microsoft.com/office/powerpoint/2010/main" val="5206036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ctr"/>
            <a:fld id="{F6B149FD-26F7-3645-B4E7-BA8B8CC5EEA8}" type="slidenum">
              <a:rPr lang="en-US" smtClean="0"/>
              <a:pPr algn="ctr"/>
              <a:t>19</a:t>
            </a:fld>
            <a:endParaRPr lang="en-US"/>
          </a:p>
        </p:txBody>
      </p:sp>
      <p:sp>
        <p:nvSpPr>
          <p:cNvPr id="2" name="Title 1"/>
          <p:cNvSpPr>
            <a:spLocks noGrp="1"/>
          </p:cNvSpPr>
          <p:nvPr>
            <p:ph type="title"/>
          </p:nvPr>
        </p:nvSpPr>
        <p:spPr/>
        <p:txBody>
          <a:bodyPr/>
          <a:lstStyle/>
          <a:p>
            <a:r>
              <a:rPr lang="en-US" dirty="0"/>
              <a:t>DRAGONFLY WITH DENDRITES</a:t>
            </a:r>
          </a:p>
        </p:txBody>
      </p:sp>
      <p:sp>
        <p:nvSpPr>
          <p:cNvPr id="5" name="Text Placeholder 4">
            <a:extLst>
              <a:ext uri="{FF2B5EF4-FFF2-40B4-BE49-F238E27FC236}">
                <a16:creationId xmlns:a16="http://schemas.microsoft.com/office/drawing/2014/main" id="{F67DC4C0-2C73-FAAD-2ECB-83CBFF42B39A}"/>
              </a:ext>
            </a:extLst>
          </p:cNvPr>
          <p:cNvSpPr>
            <a:spLocks noGrp="1"/>
          </p:cNvSpPr>
          <p:nvPr>
            <p:ph type="body" sz="quarter" idx="13"/>
          </p:nvPr>
        </p:nvSpPr>
        <p:spPr/>
        <p:txBody>
          <a:bodyPr/>
          <a:lstStyle/>
          <a:p>
            <a:r>
              <a:rPr lang="en-US" dirty="0"/>
              <a:t>Using shunting inhibition for gain modulation</a:t>
            </a:r>
          </a:p>
        </p:txBody>
      </p:sp>
      <p:sp>
        <p:nvSpPr>
          <p:cNvPr id="10" name="AutoShape 10" descr="data:image/jpg;base64,%20/9j/4AAQSkZJRgABAQEAYABgAAD/2wBDAAUDBAQEAwUEBAQFBQUGBwwIBwcHBw8LCwkMEQ8SEhEPERETFhwXExQaFRERGCEYGh0dHx8fExciJCIeJBweHx7/2wBDAQUFBQcGBw4ICA4eFBEUHh4eHh4eHh4eHh4eHh4eHh4eHh4eHh4eHh4eHh4eHh4eHh4eHh4eHh4eHh4eHh4eHh7/wAARCABXAF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57xprF5posrW0Edt9um8k6hcDMNqSOCwHVieFBwCcAn16Go7u3gu7aS1uoY5oJVKSRuuVZT1BB6igDhtEDeHPFGtWdlpGrasZY7eWe5WSNnkkIcFnLuvJwOAMAAAAAAV12gapFrOmJfwwzQKZJImjmADo8bsjA4JH3lPQ1S8L+HV0K5vnjv7i6huCghSc7mgRAcJu6sBuOCecYHNR/D7/AJF6T/sJX/8A6VzUAdBRRRQAUUUUAFFFFABRRRQBj+KRZm1i+2a5c6Qu/wCWSGdYy5x0JYHNc9t0P/ooeqf+DCL/AOIrtZ4ILhQs8McoByA6hsfnUP8AZ2n/APPha/8Aflf8KAOQ26H/ANFD1T/wYRf/ABFQWNp4ZtYDFZ/EDUkiMjyELqMZG9mLOfu9SxJPua7b+ztP/wCfC1/78r/hXPfD3T7BvDspaxtif7Sv/wDlkv8Az+Te1AFHbof/AEUPVP8AwYRf/EV1Ph/7P/Zcf2XUptSiycXEsgdm59QAKm/s7T/+fC1/78r/AIVYijjhQRxRpGg6KowBQA6iiigAooooAKKKCQOvFABRVHV5tUjiQ6Tb2FxJu+cXVy0IA9iqPk/gKzftXjH/AKBPh/8A8Gsv/wAj0AaGvatDpNrHK8MtzNNKIbe3hx5k0hzhVyQOgJJJAABJ6VgeBLq900f2DrenNY3k893eW7JKJYpUedpCoYAEOokXIIGeoJwcReIbTxnqa2c1vY+Hba8sbkXFtM2ozSKrbWRgy+SMgo7r1HXIORSPbeOrjXrbUru18ONDaRuILePUJlHmNgF2YwnOAMAADG5s7uMAHa0Vz/2rxj/0CfD/AP4NZf8A5Hqxp1x4ke7VdQ0/R4bbnc8GoSSOPophUH86ANiikDKehFLQAUUUUAFY/ivwzo3imwSx1u3mngSQSKsV1LAd3+9Gyn8M4rYooA8k1b4VeCIfF+iWUdhqSwXCXBlT+2r35tqgj/lrW5/wpz4ff9AvUf8Awd3v/wAera1z/kffDv8A1zuv/QBXS0AcB/wpz4ff9AvUf/B3e/8Ax6j/AIU58Pv+gXqP/g7vf/j1d/RQBwH/AApz4ff9AvUf/B3e/wDx6sTxb8KfBFmNJ+zWGpR+fqkEMmNavTuRicjmWvWq5zx193Q/+wzbfzNAFXw38OPCHh3V4tW0mxvIruJWVGk1O6mUBhg/LJIyng9xXW0UUAFFFFAHPf2j4r/6Fu0/8GI/+Io/tHxX/wBC3af+DEf/ABFdDRQBy0Frr2oeKdN1LUNOtrGCyjmB2XPms5cADjaMdK6miigAooooAKw/GVjf3tpYvpsMU01pfw3Jjkk2B1QnIzg4PNblFAHPf2j4r/6Fu0/8GI/+Io/tHxX/ANC3af8AgxH/AMRXQ0UAc9/aPiv/AKFu0/8ABiP/AIiiuhooAKKKKACiiigAooooAKKKKACiiigAooooA//Z"/>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9" descr="data:image/jpg;base64,%20/9j/4AAQSkZJRgABAQEAYABgAAD/2wBDAAUDBAQEAwUEBAQFBQUGBwwIBwcHBw8LCwkMEQ8SEhEPERETFhwXExQaFRERGCEYGh0dHx8fExciJCIeJBweHx7/2wBDAQUFBQcGBw4ICA4eFBEUHh4eHh4eHh4eHh4eHh4eHh4eHh4eHh4eHh4eHh4eHh4eHh4eHh4eHh4eHh4eHh4eHh7/wAARCABNAF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rkU8Rag3xgbwqRB/Z40M32dh8zzRMqdc4xhjxj8a66gBk/+ok/3T/KsP4df8iPpP8A17j+Zrcn/wBRJ/un+VYfw6/5EfSf+vcfzNAG/RRRQAUUUUAVINRtZtRu9PjYme0WN5hjgBwSv/oJp2l31vqVkl5asWhcsASMHKsVP6g1haN/yPnif/r3sv8A0GWpvh3/AMilbf8AXWf/ANHPQB0FY3je+udN8L3l7ZuEnj2bWIzjLqD+hNbNc58Sv+RJ1D/tn/6MWgDj9S086j+0UYxf31nt8Lsd1rKEY/6THweDXZf8Iu3/AEMviH/wLH/xNc3F/wAnIP8A9iq3/pTHXotAHOt4WZlIPiXxDgjH/H2P/ia19H0+30rS7fTrXf5NugRN7ZbA9T3NW6KACiiigDN8Q6xHo1vBI9pdXclxOsEUNuF3u5BP8TKBwp6mqX/CQah/0J+v/na//H651X8Sa3MlvqV9o+m6ho10LqaA27lSoV1WRWLjdGwYkN2IIIBBA3fBeqa1q73V1eLZtpeQtnPFG8bT+rhWJ+T0Pfr0oAp+E7qW88ZeJ5prC6sH8izHlXBTfjbJz8jMMfjVPwPrt9b+G4oY/CmuXKpPcASxG22P++fkbpgfzArW0b/kfPE//XvZf+gy1N8O/wDkUrb/AK6z/wDo56AM/wAQ+LtUsNFuruLwhrULxpxLObYxRZIG99sxO1c7jjsDWP8AESxvtP8ABq3Z8TXVy000CTpc+WY7gNIvCAKNrf3duB6g16NIiSRtHIiujAqysMgg9QRXCeOfCuhaf4Xvry1s3EkflmFZLiSSOA+Yv+rRmKx/8BAoArxf8nIP/wBiq3/pTHXotedRf8nIP/2Krf8ApTHXotABRRRQAUUUUAZOv+HdJ1yS3k1K3MpgJxtcrvU9UbH3kJAJU8HAzWqqhVCqAABgAdAKWigDmdG/5HzxP/172X/oMtTfDv8A5FG2/wCus/8A6OetqO0to7qe6jhRZ5wqyuBy4XO0H6ZP50Wdrb2dutvaxLFEpJCKOASST+pNAE1c58S/+RJ1D/tn/wCjFro6hvbW3vbV7W7hWaF8bkYcHByP1FAHARf8nIP/ANiq3/pTHXoteV6npVjq37RZgvo3dV8LMwCyshB+0x/3SK7H/hCfD3/Ptcf+Bcv/AMVQB0dFc1N4K8PCFyLa4yFP/L3L6f71WPh/JJN4L0qSaR5HNuMs5yT9TQBu0UUUAFFFFABRRRQAUUUUARfZbf7X9s8iP7Rs8vzdo3bc52564z2qWiigBk/+ok/3T/KsP4df8iPpP/XuP5mtyf8A1En+6f5Vh/Dn/kR9J/69x/M0Ab9FFFAH/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0B8A8DD3-F38A-C2F7-E624-27F1F158741E}"/>
              </a:ext>
            </a:extLst>
          </p:cNvPr>
          <p:cNvPicPr>
            <a:picLocks noChangeAspect="1"/>
          </p:cNvPicPr>
          <p:nvPr/>
        </p:nvPicPr>
        <p:blipFill>
          <a:blip r:embed="rId2"/>
          <a:stretch>
            <a:fillRect/>
          </a:stretch>
        </p:blipFill>
        <p:spPr>
          <a:xfrm>
            <a:off x="0" y="2095564"/>
            <a:ext cx="11845266" cy="3707865"/>
          </a:xfrm>
          <a:prstGeom prst="rect">
            <a:avLst/>
          </a:prstGeom>
        </p:spPr>
      </p:pic>
      <p:sp>
        <p:nvSpPr>
          <p:cNvPr id="7" name="TextBox 6">
            <a:extLst>
              <a:ext uri="{FF2B5EF4-FFF2-40B4-BE49-F238E27FC236}">
                <a16:creationId xmlns:a16="http://schemas.microsoft.com/office/drawing/2014/main" id="{E408F197-027A-0D3D-DA06-3B5609563BF6}"/>
              </a:ext>
            </a:extLst>
          </p:cNvPr>
          <p:cNvSpPr txBox="1"/>
          <p:nvPr/>
        </p:nvSpPr>
        <p:spPr>
          <a:xfrm>
            <a:off x="152400" y="2194560"/>
            <a:ext cx="788126" cy="692331"/>
          </a:xfrm>
          <a:prstGeom prst="rect">
            <a:avLst/>
          </a:prstGeom>
          <a:solidFill>
            <a:schemeClr val="bg1"/>
          </a:solidFill>
        </p:spPr>
        <p:txBody>
          <a:bodyPr wrap="square" rtlCol="0">
            <a:spAutoFit/>
          </a:bodyPr>
          <a:lstStyle/>
          <a:p>
            <a:pPr algn="l">
              <a:spcBef>
                <a:spcPts val="1000"/>
              </a:spcBef>
              <a:spcAft>
                <a:spcPts val="600"/>
              </a:spcAft>
            </a:pPr>
            <a:endParaRPr lang="en-US" dirty="0" err="1"/>
          </a:p>
        </p:txBody>
      </p:sp>
      <p:sp>
        <p:nvSpPr>
          <p:cNvPr id="8" name="TextBox 7">
            <a:extLst>
              <a:ext uri="{FF2B5EF4-FFF2-40B4-BE49-F238E27FC236}">
                <a16:creationId xmlns:a16="http://schemas.microsoft.com/office/drawing/2014/main" id="{A2C614E6-0C57-036B-E1FC-81BC0BDF0987}"/>
              </a:ext>
            </a:extLst>
          </p:cNvPr>
          <p:cNvSpPr txBox="1"/>
          <p:nvPr/>
        </p:nvSpPr>
        <p:spPr>
          <a:xfrm>
            <a:off x="3975463" y="2194560"/>
            <a:ext cx="788126" cy="692331"/>
          </a:xfrm>
          <a:prstGeom prst="rect">
            <a:avLst/>
          </a:prstGeom>
          <a:solidFill>
            <a:schemeClr val="bg1"/>
          </a:solidFill>
        </p:spPr>
        <p:txBody>
          <a:bodyPr wrap="square" rtlCol="0">
            <a:spAutoFit/>
          </a:bodyPr>
          <a:lstStyle/>
          <a:p>
            <a:pPr algn="l">
              <a:spcBef>
                <a:spcPts val="1000"/>
              </a:spcBef>
              <a:spcAft>
                <a:spcPts val="600"/>
              </a:spcAft>
            </a:pPr>
            <a:endParaRPr lang="en-US" dirty="0" err="1"/>
          </a:p>
        </p:txBody>
      </p:sp>
      <p:sp>
        <p:nvSpPr>
          <p:cNvPr id="9" name="TextBox 8">
            <a:extLst>
              <a:ext uri="{FF2B5EF4-FFF2-40B4-BE49-F238E27FC236}">
                <a16:creationId xmlns:a16="http://schemas.microsoft.com/office/drawing/2014/main" id="{975CBEDE-9D30-DD53-BFA6-A855C99B31C2}"/>
              </a:ext>
            </a:extLst>
          </p:cNvPr>
          <p:cNvSpPr txBox="1"/>
          <p:nvPr/>
        </p:nvSpPr>
        <p:spPr>
          <a:xfrm>
            <a:off x="7910364" y="2089032"/>
            <a:ext cx="788126" cy="692331"/>
          </a:xfrm>
          <a:prstGeom prst="rect">
            <a:avLst/>
          </a:prstGeom>
          <a:solidFill>
            <a:schemeClr val="bg1"/>
          </a:solidFill>
        </p:spPr>
        <p:txBody>
          <a:bodyPr wrap="square" rtlCol="0">
            <a:spAutoFit/>
          </a:bodyPr>
          <a:lstStyle/>
          <a:p>
            <a:pPr algn="l">
              <a:spcBef>
                <a:spcPts val="1000"/>
              </a:spcBef>
              <a:spcAft>
                <a:spcPts val="600"/>
              </a:spcAft>
            </a:pPr>
            <a:endParaRPr lang="en-US" dirty="0" err="1"/>
          </a:p>
        </p:txBody>
      </p:sp>
      <p:sp>
        <p:nvSpPr>
          <p:cNvPr id="12" name="TextBox 11">
            <a:extLst>
              <a:ext uri="{FF2B5EF4-FFF2-40B4-BE49-F238E27FC236}">
                <a16:creationId xmlns:a16="http://schemas.microsoft.com/office/drawing/2014/main" id="{309A0E73-B551-399A-0FD6-02D895FBDDCB}"/>
              </a:ext>
            </a:extLst>
          </p:cNvPr>
          <p:cNvSpPr txBox="1"/>
          <p:nvPr/>
        </p:nvSpPr>
        <p:spPr>
          <a:xfrm>
            <a:off x="579120" y="5733180"/>
            <a:ext cx="2763323" cy="923330"/>
          </a:xfrm>
          <a:prstGeom prst="rect">
            <a:avLst/>
          </a:prstGeom>
          <a:noFill/>
        </p:spPr>
        <p:txBody>
          <a:bodyPr wrap="square" rtlCol="0">
            <a:spAutoFit/>
          </a:bodyPr>
          <a:lstStyle/>
          <a:p>
            <a:pPr algn="ctr">
              <a:spcBef>
                <a:spcPts val="1000"/>
              </a:spcBef>
              <a:spcAft>
                <a:spcPts val="600"/>
              </a:spcAft>
            </a:pPr>
            <a:r>
              <a:rPr lang="en-US" dirty="0"/>
              <a:t>Original Dragonfly Interception Circuit (Chance 2020)</a:t>
            </a:r>
          </a:p>
        </p:txBody>
      </p:sp>
      <p:sp>
        <p:nvSpPr>
          <p:cNvPr id="13" name="TextBox 12">
            <a:extLst>
              <a:ext uri="{FF2B5EF4-FFF2-40B4-BE49-F238E27FC236}">
                <a16:creationId xmlns:a16="http://schemas.microsoft.com/office/drawing/2014/main" id="{45AECE24-0A86-826C-23C6-EE30A9D06F28}"/>
              </a:ext>
            </a:extLst>
          </p:cNvPr>
          <p:cNvSpPr txBox="1"/>
          <p:nvPr/>
        </p:nvSpPr>
        <p:spPr>
          <a:xfrm>
            <a:off x="4209301" y="5871680"/>
            <a:ext cx="2763323" cy="646331"/>
          </a:xfrm>
          <a:prstGeom prst="rect">
            <a:avLst/>
          </a:prstGeom>
          <a:noFill/>
        </p:spPr>
        <p:txBody>
          <a:bodyPr wrap="square" rtlCol="0">
            <a:spAutoFit/>
          </a:bodyPr>
          <a:lstStyle/>
          <a:p>
            <a:pPr algn="ctr">
              <a:spcBef>
                <a:spcPts val="1000"/>
              </a:spcBef>
              <a:spcAft>
                <a:spcPts val="600"/>
              </a:spcAft>
            </a:pPr>
            <a:r>
              <a:rPr lang="en-US" dirty="0"/>
              <a:t>Dragonfly NN with Dendrites</a:t>
            </a:r>
          </a:p>
        </p:txBody>
      </p:sp>
      <p:sp>
        <p:nvSpPr>
          <p:cNvPr id="14" name="TextBox 13">
            <a:extLst>
              <a:ext uri="{FF2B5EF4-FFF2-40B4-BE49-F238E27FC236}">
                <a16:creationId xmlns:a16="http://schemas.microsoft.com/office/drawing/2014/main" id="{5B7D4BD3-304C-25EE-565D-B60987E76A38}"/>
              </a:ext>
            </a:extLst>
          </p:cNvPr>
          <p:cNvSpPr txBox="1"/>
          <p:nvPr/>
        </p:nvSpPr>
        <p:spPr>
          <a:xfrm>
            <a:off x="8304427" y="5871680"/>
            <a:ext cx="3308453" cy="646331"/>
          </a:xfrm>
          <a:prstGeom prst="rect">
            <a:avLst/>
          </a:prstGeom>
          <a:noFill/>
        </p:spPr>
        <p:txBody>
          <a:bodyPr wrap="square" rtlCol="0">
            <a:spAutoFit/>
          </a:bodyPr>
          <a:lstStyle/>
          <a:p>
            <a:pPr algn="ctr">
              <a:spcBef>
                <a:spcPts val="1000"/>
              </a:spcBef>
              <a:spcAft>
                <a:spcPts val="600"/>
              </a:spcAft>
            </a:pPr>
            <a:r>
              <a:rPr lang="en-US" dirty="0"/>
              <a:t>Comparison with original interception circuit</a:t>
            </a:r>
          </a:p>
        </p:txBody>
      </p:sp>
      <p:sp>
        <p:nvSpPr>
          <p:cNvPr id="15" name="TextBox 14">
            <a:extLst>
              <a:ext uri="{FF2B5EF4-FFF2-40B4-BE49-F238E27FC236}">
                <a16:creationId xmlns:a16="http://schemas.microsoft.com/office/drawing/2014/main" id="{4CCF3FC6-35FE-1935-6CA1-E735F7839A6D}"/>
              </a:ext>
            </a:extLst>
          </p:cNvPr>
          <p:cNvSpPr txBox="1"/>
          <p:nvPr/>
        </p:nvSpPr>
        <p:spPr>
          <a:xfrm>
            <a:off x="9577487" y="1925805"/>
            <a:ext cx="2763323" cy="369332"/>
          </a:xfrm>
          <a:prstGeom prst="rect">
            <a:avLst/>
          </a:prstGeom>
          <a:noFill/>
        </p:spPr>
        <p:txBody>
          <a:bodyPr wrap="square" rtlCol="0">
            <a:spAutoFit/>
          </a:bodyPr>
          <a:lstStyle/>
          <a:p>
            <a:pPr algn="ctr">
              <a:spcBef>
                <a:spcPts val="1000"/>
              </a:spcBef>
              <a:spcAft>
                <a:spcPts val="600"/>
              </a:spcAft>
            </a:pPr>
            <a:r>
              <a:rPr lang="en-US" dirty="0"/>
              <a:t>Cardwell et al. </a:t>
            </a:r>
            <a:r>
              <a:rPr lang="en-US" i="1" dirty="0"/>
              <a:t>In Review</a:t>
            </a:r>
          </a:p>
        </p:txBody>
      </p:sp>
    </p:spTree>
    <p:extLst>
      <p:ext uri="{BB962C8B-B14F-4D97-AF65-F5344CB8AC3E}">
        <p14:creationId xmlns:p14="http://schemas.microsoft.com/office/powerpoint/2010/main" val="8225840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67684489-B07F-F78A-1F41-326E469E6F09}"/>
              </a:ext>
            </a:extLst>
          </p:cNvPr>
          <p:cNvSpPr/>
          <p:nvPr/>
        </p:nvSpPr>
        <p:spPr>
          <a:xfrm>
            <a:off x="1614765" y="2612572"/>
            <a:ext cx="2730137" cy="21292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E4FBFDA-2EF3-A4EE-305D-E90D13765B06}"/>
              </a:ext>
            </a:extLst>
          </p:cNvPr>
          <p:cNvSpPr>
            <a:spLocks noGrp="1"/>
          </p:cNvSpPr>
          <p:nvPr>
            <p:ph type="sldNum" sz="quarter" idx="12"/>
          </p:nvPr>
        </p:nvSpPr>
        <p:spPr/>
        <p:txBody>
          <a:bodyPr/>
          <a:lstStyle/>
          <a:p>
            <a:fld id="{6FB6B91F-BB11-E946-B7F6-1372EDB8DEC1}" type="slidenum">
              <a:rPr lang="en-US" smtClean="0"/>
              <a:t>2</a:t>
            </a:fld>
            <a:endParaRPr lang="en-US" dirty="0"/>
          </a:p>
        </p:txBody>
      </p:sp>
      <p:sp>
        <p:nvSpPr>
          <p:cNvPr id="4" name="Title 3">
            <a:extLst>
              <a:ext uri="{FF2B5EF4-FFF2-40B4-BE49-F238E27FC236}">
                <a16:creationId xmlns:a16="http://schemas.microsoft.com/office/drawing/2014/main" id="{EAB424FC-16CC-AD54-19AB-580897E0FAA8}"/>
              </a:ext>
            </a:extLst>
          </p:cNvPr>
          <p:cNvSpPr>
            <a:spLocks noGrp="1"/>
          </p:cNvSpPr>
          <p:nvPr>
            <p:ph type="title"/>
          </p:nvPr>
        </p:nvSpPr>
        <p:spPr/>
        <p:txBody>
          <a:bodyPr/>
          <a:lstStyle/>
          <a:p>
            <a:r>
              <a:rPr lang="en-US" dirty="0"/>
              <a:t>MODERN COMPUTING LANDSCAPE</a:t>
            </a:r>
          </a:p>
        </p:txBody>
      </p:sp>
      <p:sp>
        <p:nvSpPr>
          <p:cNvPr id="7" name="Text Placeholder 6">
            <a:extLst>
              <a:ext uri="{FF2B5EF4-FFF2-40B4-BE49-F238E27FC236}">
                <a16:creationId xmlns:a16="http://schemas.microsoft.com/office/drawing/2014/main" id="{000CEF52-4B14-8AF5-ADF8-50E4A2F33527}"/>
              </a:ext>
            </a:extLst>
          </p:cNvPr>
          <p:cNvSpPr>
            <a:spLocks noGrp="1"/>
          </p:cNvSpPr>
          <p:nvPr>
            <p:ph type="body" sz="quarter" idx="13"/>
          </p:nvPr>
        </p:nvSpPr>
        <p:spPr/>
        <p:txBody>
          <a:bodyPr/>
          <a:lstStyle/>
          <a:p>
            <a:endParaRPr lang="en-US" dirty="0"/>
          </a:p>
        </p:txBody>
      </p:sp>
      <p:pic>
        <p:nvPicPr>
          <p:cNvPr id="9" name="Graphic 8" descr="Binary with solid fill">
            <a:extLst>
              <a:ext uri="{FF2B5EF4-FFF2-40B4-BE49-F238E27FC236}">
                <a16:creationId xmlns:a16="http://schemas.microsoft.com/office/drawing/2014/main" id="{2A484DA4-E6D6-F737-3A68-6D4DAC131DA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107607" y="3233058"/>
            <a:ext cx="914400" cy="914400"/>
          </a:xfrm>
          <a:prstGeom prst="rect">
            <a:avLst/>
          </a:prstGeom>
        </p:spPr>
      </p:pic>
      <p:pic>
        <p:nvPicPr>
          <p:cNvPr id="11" name="Graphic 10" descr="Processor with solid fill">
            <a:extLst>
              <a:ext uri="{FF2B5EF4-FFF2-40B4-BE49-F238E27FC236}">
                <a16:creationId xmlns:a16="http://schemas.microsoft.com/office/drawing/2014/main" id="{FF859AA7-D009-D3A4-6970-4B8FE942DBF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968962" y="3187338"/>
            <a:ext cx="914400" cy="914400"/>
          </a:xfrm>
          <a:prstGeom prst="rect">
            <a:avLst/>
          </a:prstGeom>
        </p:spPr>
      </p:pic>
      <p:sp>
        <p:nvSpPr>
          <p:cNvPr id="13" name="Rectangle: Rounded Corners 12">
            <a:extLst>
              <a:ext uri="{FF2B5EF4-FFF2-40B4-BE49-F238E27FC236}">
                <a16:creationId xmlns:a16="http://schemas.microsoft.com/office/drawing/2014/main" id="{93C5BFA4-F338-B0DD-DDF6-BF9656F1C420}"/>
              </a:ext>
            </a:extLst>
          </p:cNvPr>
          <p:cNvSpPr/>
          <p:nvPr/>
        </p:nvSpPr>
        <p:spPr>
          <a:xfrm>
            <a:off x="6628049" y="2625635"/>
            <a:ext cx="2730137" cy="2129246"/>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692408B-6647-5FAD-DEBB-1E9B862DB95F}"/>
              </a:ext>
            </a:extLst>
          </p:cNvPr>
          <p:cNvSpPr txBox="1"/>
          <p:nvPr/>
        </p:nvSpPr>
        <p:spPr>
          <a:xfrm>
            <a:off x="1968962" y="1837756"/>
            <a:ext cx="2021742" cy="646331"/>
          </a:xfrm>
          <a:prstGeom prst="rect">
            <a:avLst/>
          </a:prstGeom>
          <a:noFill/>
        </p:spPr>
        <p:txBody>
          <a:bodyPr wrap="square" rtlCol="0">
            <a:spAutoFit/>
          </a:bodyPr>
          <a:lstStyle/>
          <a:p>
            <a:pPr algn="ctr">
              <a:spcBef>
                <a:spcPts val="1000"/>
              </a:spcBef>
              <a:spcAft>
                <a:spcPts val="600"/>
              </a:spcAft>
            </a:pPr>
            <a:r>
              <a:rPr lang="en-US" b="1" dirty="0"/>
              <a:t>DIGITAL COMPUTING</a:t>
            </a:r>
          </a:p>
        </p:txBody>
      </p:sp>
      <p:sp>
        <p:nvSpPr>
          <p:cNvPr id="15" name="TextBox 14">
            <a:extLst>
              <a:ext uri="{FF2B5EF4-FFF2-40B4-BE49-F238E27FC236}">
                <a16:creationId xmlns:a16="http://schemas.microsoft.com/office/drawing/2014/main" id="{A2E090CB-6BAE-3DAB-2333-C096A3C1BA9C}"/>
              </a:ext>
            </a:extLst>
          </p:cNvPr>
          <p:cNvSpPr txBox="1"/>
          <p:nvPr/>
        </p:nvSpPr>
        <p:spPr>
          <a:xfrm>
            <a:off x="6762767" y="1791808"/>
            <a:ext cx="2460699" cy="646331"/>
          </a:xfrm>
          <a:prstGeom prst="rect">
            <a:avLst/>
          </a:prstGeom>
          <a:noFill/>
        </p:spPr>
        <p:txBody>
          <a:bodyPr wrap="square" rtlCol="0">
            <a:spAutoFit/>
          </a:bodyPr>
          <a:lstStyle/>
          <a:p>
            <a:pPr algn="ctr">
              <a:spcBef>
                <a:spcPts val="1000"/>
              </a:spcBef>
              <a:spcAft>
                <a:spcPts val="600"/>
              </a:spcAft>
            </a:pPr>
            <a:r>
              <a:rPr lang="en-US" b="1" dirty="0"/>
              <a:t>ANALOG COMPUTING</a:t>
            </a:r>
          </a:p>
        </p:txBody>
      </p:sp>
      <p:sp>
        <p:nvSpPr>
          <p:cNvPr id="18" name="Freeform: Shape 17">
            <a:extLst>
              <a:ext uri="{FF2B5EF4-FFF2-40B4-BE49-F238E27FC236}">
                <a16:creationId xmlns:a16="http://schemas.microsoft.com/office/drawing/2014/main" id="{B3CB854A-73BA-7333-EC7B-F226A2BF8F41}"/>
              </a:ext>
            </a:extLst>
          </p:cNvPr>
          <p:cNvSpPr/>
          <p:nvPr/>
        </p:nvSpPr>
        <p:spPr>
          <a:xfrm>
            <a:off x="8334102" y="3187338"/>
            <a:ext cx="809897" cy="782637"/>
          </a:xfrm>
          <a:custGeom>
            <a:avLst/>
            <a:gdLst>
              <a:gd name="connsiteX0" fmla="*/ 0 w 574765"/>
              <a:gd name="connsiteY0" fmla="*/ 371157 h 624631"/>
              <a:gd name="connsiteX1" fmla="*/ 156754 w 574765"/>
              <a:gd name="connsiteY1" fmla="*/ 5397 h 624631"/>
              <a:gd name="connsiteX2" fmla="*/ 352697 w 574765"/>
              <a:gd name="connsiteY2" fmla="*/ 619351 h 624631"/>
              <a:gd name="connsiteX3" fmla="*/ 574765 w 574765"/>
              <a:gd name="connsiteY3" fmla="*/ 318906 h 624631"/>
              <a:gd name="connsiteX4" fmla="*/ 574765 w 574765"/>
              <a:gd name="connsiteY4" fmla="*/ 318906 h 624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765" h="624631">
                <a:moveTo>
                  <a:pt x="0" y="371157"/>
                </a:moveTo>
                <a:cubicBezTo>
                  <a:pt x="48985" y="167594"/>
                  <a:pt x="97971" y="-35969"/>
                  <a:pt x="156754" y="5397"/>
                </a:cubicBezTo>
                <a:cubicBezTo>
                  <a:pt x="215537" y="46763"/>
                  <a:pt x="283029" y="567100"/>
                  <a:pt x="352697" y="619351"/>
                </a:cubicBezTo>
                <a:cubicBezTo>
                  <a:pt x="422365" y="671602"/>
                  <a:pt x="574765" y="318906"/>
                  <a:pt x="574765" y="318906"/>
                </a:cubicBezTo>
                <a:lnTo>
                  <a:pt x="574765" y="318906"/>
                </a:lnTo>
              </a:path>
            </a:pathLst>
          </a:cu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EEF59075-AE2A-367C-3558-4B039B58DC86}"/>
              </a:ext>
            </a:extLst>
          </p:cNvPr>
          <p:cNvSpPr txBox="1"/>
          <p:nvPr/>
        </p:nvSpPr>
        <p:spPr>
          <a:xfrm>
            <a:off x="1493898" y="4850516"/>
            <a:ext cx="3409403" cy="1815882"/>
          </a:xfrm>
          <a:prstGeom prst="rect">
            <a:avLst/>
          </a:prstGeom>
          <a:noFill/>
        </p:spPr>
        <p:txBody>
          <a:bodyPr wrap="square" rtlCol="0">
            <a:spAutoFit/>
          </a:bodyPr>
          <a:lstStyle/>
          <a:p>
            <a:pPr marL="285750" indent="-285750" algn="l">
              <a:spcBef>
                <a:spcPts val="1000"/>
              </a:spcBef>
              <a:spcAft>
                <a:spcPts val="600"/>
              </a:spcAft>
              <a:buFont typeface="Arial" panose="020B0604020202020204" pitchFamily="34" charset="0"/>
              <a:buChar char="•"/>
            </a:pPr>
            <a:r>
              <a:rPr lang="en-US" dirty="0"/>
              <a:t>Discrete-valued</a:t>
            </a:r>
          </a:p>
          <a:p>
            <a:pPr marL="285750" indent="-285750" algn="l">
              <a:spcBef>
                <a:spcPts val="1000"/>
              </a:spcBef>
              <a:spcAft>
                <a:spcPts val="600"/>
              </a:spcAft>
              <a:buFont typeface="Arial" panose="020B0604020202020204" pitchFamily="34" charset="0"/>
              <a:buChar char="•"/>
            </a:pPr>
            <a:r>
              <a:rPr lang="en-US" dirty="0"/>
              <a:t>Deterministic</a:t>
            </a:r>
          </a:p>
          <a:p>
            <a:pPr marL="285750" indent="-285750" algn="l">
              <a:spcBef>
                <a:spcPts val="1000"/>
              </a:spcBef>
              <a:spcAft>
                <a:spcPts val="600"/>
              </a:spcAft>
              <a:buFont typeface="Arial" panose="020B0604020202020204" pitchFamily="34" charset="0"/>
              <a:buChar char="•"/>
            </a:pPr>
            <a:r>
              <a:rPr lang="en-US" dirty="0"/>
              <a:t>High-Precision</a:t>
            </a:r>
          </a:p>
          <a:p>
            <a:pPr marL="285750" indent="-285750" algn="l">
              <a:spcBef>
                <a:spcPts val="1000"/>
              </a:spcBef>
              <a:spcAft>
                <a:spcPts val="600"/>
              </a:spcAft>
              <a:buFont typeface="Arial" panose="020B0604020202020204" pitchFamily="34" charset="0"/>
              <a:buChar char="•"/>
            </a:pPr>
            <a:r>
              <a:rPr lang="en-US" dirty="0"/>
              <a:t>Simple(r) building blocks</a:t>
            </a:r>
          </a:p>
        </p:txBody>
      </p:sp>
      <p:sp>
        <p:nvSpPr>
          <p:cNvPr id="20" name="TextBox 19">
            <a:extLst>
              <a:ext uri="{FF2B5EF4-FFF2-40B4-BE49-F238E27FC236}">
                <a16:creationId xmlns:a16="http://schemas.microsoft.com/office/drawing/2014/main" id="{D0B4E663-774B-2EC6-4B11-E7D81A17B777}"/>
              </a:ext>
            </a:extLst>
          </p:cNvPr>
          <p:cNvSpPr txBox="1"/>
          <p:nvPr/>
        </p:nvSpPr>
        <p:spPr>
          <a:xfrm>
            <a:off x="6687094" y="4850516"/>
            <a:ext cx="4103912" cy="2092881"/>
          </a:xfrm>
          <a:prstGeom prst="rect">
            <a:avLst/>
          </a:prstGeom>
          <a:noFill/>
        </p:spPr>
        <p:txBody>
          <a:bodyPr wrap="square" rtlCol="0">
            <a:spAutoFit/>
          </a:bodyPr>
          <a:lstStyle/>
          <a:p>
            <a:pPr marL="285750" indent="-285750" algn="l">
              <a:spcBef>
                <a:spcPts val="1000"/>
              </a:spcBef>
              <a:spcAft>
                <a:spcPts val="600"/>
              </a:spcAft>
              <a:buFont typeface="Arial" panose="020B0604020202020204" pitchFamily="34" charset="0"/>
              <a:buChar char="•"/>
            </a:pPr>
            <a:r>
              <a:rPr lang="en-US" dirty="0"/>
              <a:t>Continuous-valued</a:t>
            </a:r>
          </a:p>
          <a:p>
            <a:pPr marL="285750" indent="-285750" algn="l">
              <a:spcBef>
                <a:spcPts val="1000"/>
              </a:spcBef>
              <a:spcAft>
                <a:spcPts val="600"/>
              </a:spcAft>
              <a:buFont typeface="Arial" panose="020B0604020202020204" pitchFamily="34" charset="0"/>
              <a:buChar char="•"/>
            </a:pPr>
            <a:r>
              <a:rPr lang="en-US" dirty="0"/>
              <a:t>Stochastic</a:t>
            </a:r>
          </a:p>
          <a:p>
            <a:pPr marL="285750" indent="-285750" algn="l">
              <a:spcBef>
                <a:spcPts val="1000"/>
              </a:spcBef>
              <a:spcAft>
                <a:spcPts val="600"/>
              </a:spcAft>
              <a:buFont typeface="Arial" panose="020B0604020202020204" pitchFamily="34" charset="0"/>
              <a:buChar char="•"/>
            </a:pPr>
            <a:r>
              <a:rPr lang="en-US" dirty="0"/>
              <a:t>Lower-Precision</a:t>
            </a:r>
          </a:p>
          <a:p>
            <a:pPr marL="285750" indent="-285750" algn="l">
              <a:spcBef>
                <a:spcPts val="1000"/>
              </a:spcBef>
              <a:spcAft>
                <a:spcPts val="600"/>
              </a:spcAft>
              <a:buFont typeface="Arial" panose="020B0604020202020204" pitchFamily="34" charset="0"/>
              <a:buChar char="•"/>
            </a:pPr>
            <a:r>
              <a:rPr lang="en-US" dirty="0"/>
              <a:t>Complex building blocks (neurons)</a:t>
            </a:r>
          </a:p>
        </p:txBody>
      </p:sp>
      <p:sp>
        <p:nvSpPr>
          <p:cNvPr id="21" name="TextBox 20">
            <a:extLst>
              <a:ext uri="{FF2B5EF4-FFF2-40B4-BE49-F238E27FC236}">
                <a16:creationId xmlns:a16="http://schemas.microsoft.com/office/drawing/2014/main" id="{C84D84A3-59C1-656C-539A-FF37E1E59CD4}"/>
              </a:ext>
            </a:extLst>
          </p:cNvPr>
          <p:cNvSpPr txBox="1"/>
          <p:nvPr/>
        </p:nvSpPr>
        <p:spPr>
          <a:xfrm>
            <a:off x="1840512" y="4241500"/>
            <a:ext cx="2198089" cy="369332"/>
          </a:xfrm>
          <a:prstGeom prst="rect">
            <a:avLst/>
          </a:prstGeom>
          <a:noFill/>
        </p:spPr>
        <p:txBody>
          <a:bodyPr wrap="square" rtlCol="0">
            <a:spAutoFit/>
          </a:bodyPr>
          <a:lstStyle/>
          <a:p>
            <a:pPr algn="ctr">
              <a:spcBef>
                <a:spcPts val="1000"/>
              </a:spcBef>
              <a:spcAft>
                <a:spcPts val="600"/>
              </a:spcAft>
            </a:pPr>
            <a:r>
              <a:rPr lang="en-US" dirty="0"/>
              <a:t>CPU, GPU, FPGA</a:t>
            </a:r>
          </a:p>
        </p:txBody>
      </p:sp>
      <p:sp>
        <p:nvSpPr>
          <p:cNvPr id="22" name="TextBox 21">
            <a:extLst>
              <a:ext uri="{FF2B5EF4-FFF2-40B4-BE49-F238E27FC236}">
                <a16:creationId xmlns:a16="http://schemas.microsoft.com/office/drawing/2014/main" id="{C2A106A7-BB4B-89E4-745D-CD52A95703F8}"/>
              </a:ext>
            </a:extLst>
          </p:cNvPr>
          <p:cNvSpPr txBox="1"/>
          <p:nvPr/>
        </p:nvSpPr>
        <p:spPr>
          <a:xfrm>
            <a:off x="6811190" y="4241500"/>
            <a:ext cx="2412276" cy="369332"/>
          </a:xfrm>
          <a:prstGeom prst="rect">
            <a:avLst/>
          </a:prstGeom>
          <a:noFill/>
        </p:spPr>
        <p:txBody>
          <a:bodyPr wrap="square" rtlCol="0">
            <a:spAutoFit/>
          </a:bodyPr>
          <a:lstStyle/>
          <a:p>
            <a:pPr algn="ctr">
              <a:spcBef>
                <a:spcPts val="1000"/>
              </a:spcBef>
              <a:spcAft>
                <a:spcPts val="600"/>
              </a:spcAft>
            </a:pPr>
            <a:r>
              <a:rPr lang="en-US" dirty="0"/>
              <a:t>Brain , FPAA</a:t>
            </a:r>
          </a:p>
        </p:txBody>
      </p:sp>
      <p:pic>
        <p:nvPicPr>
          <p:cNvPr id="5" name="Graphic 4" descr="Brain in head with solid fill">
            <a:extLst>
              <a:ext uri="{FF2B5EF4-FFF2-40B4-BE49-F238E27FC236}">
                <a16:creationId xmlns:a16="http://schemas.microsoft.com/office/drawing/2014/main" id="{0DA202BF-7D4C-7EBB-FDFE-F99B464F516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205515" y="3077346"/>
            <a:ext cx="914400" cy="914400"/>
          </a:xfrm>
          <a:prstGeom prst="rect">
            <a:avLst/>
          </a:prstGeom>
        </p:spPr>
      </p:pic>
      <p:sp>
        <p:nvSpPr>
          <p:cNvPr id="2" name="TextBox 1"/>
          <p:cNvSpPr txBox="1"/>
          <p:nvPr/>
        </p:nvSpPr>
        <p:spPr>
          <a:xfrm>
            <a:off x="10010660" y="5072882"/>
            <a:ext cx="2181340" cy="1036181"/>
          </a:xfrm>
          <a:prstGeom prst="rect">
            <a:avLst/>
          </a:prstGeom>
          <a:noFill/>
        </p:spPr>
        <p:txBody>
          <a:bodyPr wrap="square" rtlCol="0">
            <a:spAutoFit/>
          </a:bodyPr>
          <a:lstStyle/>
          <a:p>
            <a:pPr>
              <a:spcBef>
                <a:spcPts val="1000"/>
              </a:spcBef>
              <a:spcAft>
                <a:spcPts val="600"/>
              </a:spcAft>
            </a:pPr>
            <a:r>
              <a:rPr lang="en-US" sz="1200" dirty="0" smtClean="0"/>
              <a:t>FPAA: Field Programmable Analog Array</a:t>
            </a:r>
          </a:p>
          <a:p>
            <a:pPr>
              <a:spcBef>
                <a:spcPts val="1000"/>
              </a:spcBef>
              <a:spcAft>
                <a:spcPts val="600"/>
              </a:spcAft>
            </a:pPr>
            <a:r>
              <a:rPr lang="en-US" sz="1200" dirty="0" smtClean="0"/>
              <a:t>FPGA: Field Programmable Digital Array</a:t>
            </a:r>
            <a:endParaRPr lang="en-US" sz="1200" dirty="0" smtClean="0"/>
          </a:p>
        </p:txBody>
      </p:sp>
    </p:spTree>
    <p:extLst>
      <p:ext uri="{BB962C8B-B14F-4D97-AF65-F5344CB8AC3E}">
        <p14:creationId xmlns:p14="http://schemas.microsoft.com/office/powerpoint/2010/main" val="26448741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AC62D5-2653-EEB3-B4E3-5118B6BFE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42" y="3929956"/>
            <a:ext cx="5844247" cy="2940855"/>
          </a:xfrm>
          <a:prstGeom prst="rect">
            <a:avLst/>
          </a:prstGeom>
        </p:spPr>
      </p:pic>
      <p:sp>
        <p:nvSpPr>
          <p:cNvPr id="6" name="Content Placeholder 5">
            <a:extLst>
              <a:ext uri="{FF2B5EF4-FFF2-40B4-BE49-F238E27FC236}">
                <a16:creationId xmlns:a16="http://schemas.microsoft.com/office/drawing/2014/main" id="{AA4AD3D3-2EB0-D6C2-9838-41B95BA1034A}"/>
              </a:ext>
            </a:extLst>
          </p:cNvPr>
          <p:cNvSpPr>
            <a:spLocks noGrp="1"/>
          </p:cNvSpPr>
          <p:nvPr>
            <p:ph idx="1"/>
          </p:nvPr>
        </p:nvSpPr>
        <p:spPr/>
        <p:txBody>
          <a:bodyPr/>
          <a:lstStyle/>
          <a:p>
            <a:r>
              <a:rPr lang="en-US" dirty="0"/>
              <a:t> </a:t>
            </a:r>
          </a:p>
        </p:txBody>
      </p:sp>
      <p:sp>
        <p:nvSpPr>
          <p:cNvPr id="4" name="Slide Number Placeholder 3">
            <a:extLst>
              <a:ext uri="{FF2B5EF4-FFF2-40B4-BE49-F238E27FC236}">
                <a16:creationId xmlns:a16="http://schemas.microsoft.com/office/drawing/2014/main" id="{5BBCF6BA-2C4C-8484-B095-F39A95449C99}"/>
              </a:ext>
            </a:extLst>
          </p:cNvPr>
          <p:cNvSpPr>
            <a:spLocks noGrp="1"/>
          </p:cNvSpPr>
          <p:nvPr>
            <p:ph type="sldNum" sz="quarter" idx="12"/>
          </p:nvPr>
        </p:nvSpPr>
        <p:spPr/>
        <p:txBody>
          <a:bodyPr/>
          <a:lstStyle/>
          <a:p>
            <a:fld id="{4FAB73BC-B049-4115-A692-8D63A059BFB8}" type="slidenum">
              <a:rPr lang="en-US" smtClean="0"/>
              <a:pPr/>
              <a:t>20</a:t>
            </a:fld>
            <a:endParaRPr lang="en-US" dirty="0"/>
          </a:p>
        </p:txBody>
      </p:sp>
      <p:sp>
        <p:nvSpPr>
          <p:cNvPr id="5" name="Title 4">
            <a:extLst>
              <a:ext uri="{FF2B5EF4-FFF2-40B4-BE49-F238E27FC236}">
                <a16:creationId xmlns:a16="http://schemas.microsoft.com/office/drawing/2014/main" id="{ECF691AA-4D01-148C-5FD7-969E93ACE874}"/>
              </a:ext>
            </a:extLst>
          </p:cNvPr>
          <p:cNvSpPr>
            <a:spLocks noGrp="1"/>
          </p:cNvSpPr>
          <p:nvPr>
            <p:ph type="title"/>
          </p:nvPr>
        </p:nvSpPr>
        <p:spPr/>
        <p:txBody>
          <a:bodyPr/>
          <a:lstStyle/>
          <a:p>
            <a:r>
              <a:rPr lang="en-US" dirty="0" err="1"/>
              <a:t>DendriteS</a:t>
            </a:r>
            <a:r>
              <a:rPr lang="en-US" dirty="0"/>
              <a:t> in  SPIKING NEURAL NETWORKS</a:t>
            </a:r>
          </a:p>
        </p:txBody>
      </p:sp>
      <p:sp>
        <p:nvSpPr>
          <p:cNvPr id="2" name="Text Placeholder 1">
            <a:extLst>
              <a:ext uri="{FF2B5EF4-FFF2-40B4-BE49-F238E27FC236}">
                <a16:creationId xmlns:a16="http://schemas.microsoft.com/office/drawing/2014/main" id="{1FC4584C-24EB-1BFD-5AF7-FAF054B65B06}"/>
              </a:ext>
            </a:extLst>
          </p:cNvPr>
          <p:cNvSpPr>
            <a:spLocks noGrp="1"/>
          </p:cNvSpPr>
          <p:nvPr>
            <p:ph type="body" sz="quarter" idx="13"/>
          </p:nvPr>
        </p:nvSpPr>
        <p:spPr/>
        <p:txBody>
          <a:bodyPr/>
          <a:lstStyle/>
          <a:p>
            <a:r>
              <a:rPr lang="en-US" dirty="0"/>
              <a:t>Comparing networks with LIF and LIF +Dendrites</a:t>
            </a:r>
          </a:p>
        </p:txBody>
      </p:sp>
      <p:graphicFrame>
        <p:nvGraphicFramePr>
          <p:cNvPr id="7" name="Content Placeholder 7">
            <a:extLst>
              <a:ext uri="{FF2B5EF4-FFF2-40B4-BE49-F238E27FC236}">
                <a16:creationId xmlns:a16="http://schemas.microsoft.com/office/drawing/2014/main" id="{50AB29D3-0DE5-D171-5374-5DBF0AEB13BD}"/>
              </a:ext>
            </a:extLst>
          </p:cNvPr>
          <p:cNvGraphicFramePr>
            <a:graphicFrameLocks noGrp="1"/>
          </p:cNvGraphicFramePr>
          <p:nvPr>
            <p:ph idx="4294967295"/>
            <p:extLst>
              <p:ext uri="{D42A27DB-BD31-4B8C-83A1-F6EECF244321}">
                <p14:modId xmlns:p14="http://schemas.microsoft.com/office/powerpoint/2010/main" val="3543957009"/>
              </p:ext>
            </p:extLst>
          </p:nvPr>
        </p:nvGraphicFramePr>
        <p:xfrm>
          <a:off x="6601996" y="1859692"/>
          <a:ext cx="5364162" cy="4610100"/>
        </p:xfrm>
        <a:graphic>
          <a:graphicData uri="http://schemas.openxmlformats.org/drawingml/2006/chart">
            <c:chart xmlns:c="http://schemas.openxmlformats.org/drawingml/2006/chart" xmlns:r="http://schemas.openxmlformats.org/officeDocument/2006/relationships" r:id="rId4"/>
          </a:graphicData>
        </a:graphic>
      </p:graphicFrame>
      <p:pic>
        <p:nvPicPr>
          <p:cNvPr id="11" name="Picture 10">
            <a:extLst>
              <a:ext uri="{FF2B5EF4-FFF2-40B4-BE49-F238E27FC236}">
                <a16:creationId xmlns:a16="http://schemas.microsoft.com/office/drawing/2014/main" id="{F1C66B6C-27E7-6CCA-7D6E-B94BCB9435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842" y="1674815"/>
            <a:ext cx="6016169" cy="1831213"/>
          </a:xfrm>
          <a:prstGeom prst="rect">
            <a:avLst/>
          </a:prstGeom>
        </p:spPr>
      </p:pic>
      <p:sp>
        <p:nvSpPr>
          <p:cNvPr id="12" name="TextBox 11">
            <a:extLst>
              <a:ext uri="{FF2B5EF4-FFF2-40B4-BE49-F238E27FC236}">
                <a16:creationId xmlns:a16="http://schemas.microsoft.com/office/drawing/2014/main" id="{53B843B2-D066-0AC9-F95A-5D57134C93DD}"/>
              </a:ext>
            </a:extLst>
          </p:cNvPr>
          <p:cNvSpPr txBox="1"/>
          <p:nvPr/>
        </p:nvSpPr>
        <p:spPr>
          <a:xfrm>
            <a:off x="2758625" y="1693624"/>
            <a:ext cx="3074922" cy="369751"/>
          </a:xfrm>
          <a:prstGeom prst="rect">
            <a:avLst/>
          </a:prstGeom>
          <a:solidFill>
            <a:schemeClr val="accent1">
              <a:tint val="40000"/>
            </a:schemeClr>
          </a:solidFill>
        </p:spPr>
        <p:txBody>
          <a:bodyPr vert="horz" wrap="square" lIns="91440" tIns="45720" rIns="91440" bIns="45720" rtlCol="0">
            <a:noAutofit/>
          </a:bodyPr>
          <a:lstStyle/>
          <a:p>
            <a:pPr algn="ctr"/>
            <a:r>
              <a:rPr lang="en-US" sz="1400" i="1" dirty="0"/>
              <a:t>256 / 16 Signals to LIF Neuron</a:t>
            </a:r>
          </a:p>
        </p:txBody>
      </p:sp>
      <p:sp>
        <p:nvSpPr>
          <p:cNvPr id="13" name="TextBox 12">
            <a:extLst>
              <a:ext uri="{FF2B5EF4-FFF2-40B4-BE49-F238E27FC236}">
                <a16:creationId xmlns:a16="http://schemas.microsoft.com/office/drawing/2014/main" id="{2755C8E7-2EEB-B207-CC4A-9313AB186372}"/>
              </a:ext>
            </a:extLst>
          </p:cNvPr>
          <p:cNvSpPr txBox="1"/>
          <p:nvPr/>
        </p:nvSpPr>
        <p:spPr>
          <a:xfrm>
            <a:off x="2975150" y="3830607"/>
            <a:ext cx="2635999" cy="369751"/>
          </a:xfrm>
          <a:prstGeom prst="rect">
            <a:avLst/>
          </a:prstGeom>
          <a:solidFill>
            <a:schemeClr val="accent1">
              <a:tint val="40000"/>
            </a:schemeClr>
          </a:solidFill>
        </p:spPr>
        <p:txBody>
          <a:bodyPr vert="horz" wrap="square" lIns="91440" tIns="45720" rIns="91440" bIns="45720" rtlCol="0">
            <a:noAutofit/>
          </a:bodyPr>
          <a:lstStyle/>
          <a:p>
            <a:pPr algn="ctr"/>
            <a:r>
              <a:rPr lang="en-US" sz="1400" i="1" dirty="0"/>
              <a:t>16 Signals to LIF Neuron</a:t>
            </a:r>
          </a:p>
        </p:txBody>
      </p:sp>
    </p:spTree>
    <p:extLst>
      <p:ext uri="{BB962C8B-B14F-4D97-AF65-F5344CB8AC3E}">
        <p14:creationId xmlns:p14="http://schemas.microsoft.com/office/powerpoint/2010/main" val="12203008"/>
      </p:ext>
    </p:extLst>
  </p:cSld>
  <p:clrMapOvr>
    <a:masterClrMapping/>
  </p:clrMapOvr>
  <mc:AlternateContent xmlns:mc="http://schemas.openxmlformats.org/markup-compatibility/2006" xmlns:p14="http://schemas.microsoft.com/office/powerpoint/2010/main">
    <mc:Choice Requires="p14">
      <p:transition spd="med" p14:dur="700" advTm="95319">
        <p:fade/>
      </p:transition>
    </mc:Choice>
    <mc:Fallback xmlns="">
      <p:transition spd="med" advTm="95319">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D36D65-59CF-8889-84EE-3DE5865BFE41}"/>
              </a:ext>
            </a:extLst>
          </p:cNvPr>
          <p:cNvSpPr>
            <a:spLocks noGrp="1"/>
          </p:cNvSpPr>
          <p:nvPr>
            <p:ph type="sldNum" sz="quarter" idx="12"/>
          </p:nvPr>
        </p:nvSpPr>
        <p:spPr/>
        <p:txBody>
          <a:bodyPr/>
          <a:lstStyle/>
          <a:p>
            <a:fld id="{6FB6B91F-BB11-E946-B7F6-1372EDB8DEC1}" type="slidenum">
              <a:rPr lang="en-US" smtClean="0"/>
              <a:pPr/>
              <a:t>21</a:t>
            </a:fld>
            <a:endParaRPr lang="en-US" dirty="0"/>
          </a:p>
        </p:txBody>
      </p:sp>
      <p:sp>
        <p:nvSpPr>
          <p:cNvPr id="5" name="Title 4">
            <a:extLst>
              <a:ext uri="{FF2B5EF4-FFF2-40B4-BE49-F238E27FC236}">
                <a16:creationId xmlns:a16="http://schemas.microsoft.com/office/drawing/2014/main" id="{2D1B5E9F-071E-8875-6161-28FBC482C839}"/>
              </a:ext>
            </a:extLst>
          </p:cNvPr>
          <p:cNvSpPr>
            <a:spLocks noGrp="1"/>
          </p:cNvSpPr>
          <p:nvPr>
            <p:ph type="title"/>
          </p:nvPr>
        </p:nvSpPr>
        <p:spPr/>
        <p:txBody>
          <a:bodyPr/>
          <a:lstStyle/>
          <a:p>
            <a:r>
              <a:rPr lang="en-US" dirty="0"/>
              <a:t>CO-DESIGN IS CHALLENGING</a:t>
            </a:r>
          </a:p>
        </p:txBody>
      </p:sp>
      <p:sp>
        <p:nvSpPr>
          <p:cNvPr id="7" name="Text Placeholder 6">
            <a:extLst>
              <a:ext uri="{FF2B5EF4-FFF2-40B4-BE49-F238E27FC236}">
                <a16:creationId xmlns:a16="http://schemas.microsoft.com/office/drawing/2014/main" id="{265C37E4-847A-9FF5-0283-A5C5418DCFA5}"/>
              </a:ext>
            </a:extLst>
          </p:cNvPr>
          <p:cNvSpPr>
            <a:spLocks noGrp="1"/>
          </p:cNvSpPr>
          <p:nvPr>
            <p:ph type="body" sz="quarter" idx="13"/>
          </p:nvPr>
        </p:nvSpPr>
        <p:spPr/>
        <p:txBody>
          <a:bodyPr/>
          <a:lstStyle/>
          <a:p>
            <a:r>
              <a:rPr lang="en-US" dirty="0"/>
              <a:t>Software tools are critical for design and co-optimization</a:t>
            </a:r>
          </a:p>
        </p:txBody>
      </p:sp>
      <p:sp>
        <p:nvSpPr>
          <p:cNvPr id="2" name="Rounded Rectangle 1">
            <a:extLst>
              <a:ext uri="{FF2B5EF4-FFF2-40B4-BE49-F238E27FC236}">
                <a16:creationId xmlns:a16="http://schemas.microsoft.com/office/drawing/2014/main" id="{6EBD724C-C300-8263-6FC4-BECA7748B73F}"/>
              </a:ext>
            </a:extLst>
          </p:cNvPr>
          <p:cNvSpPr/>
          <p:nvPr/>
        </p:nvSpPr>
        <p:spPr>
          <a:xfrm>
            <a:off x="3367429" y="4684228"/>
            <a:ext cx="2379885" cy="1607130"/>
          </a:xfrm>
          <a:prstGeom prst="roundRect">
            <a:avLst/>
          </a:prstGeom>
          <a:ln w="317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Rounded Rectangle 2">
            <a:extLst>
              <a:ext uri="{FF2B5EF4-FFF2-40B4-BE49-F238E27FC236}">
                <a16:creationId xmlns:a16="http://schemas.microsoft.com/office/drawing/2014/main" id="{A80C77CE-4544-6585-D9E8-6F48C0F34AE6}"/>
              </a:ext>
            </a:extLst>
          </p:cNvPr>
          <p:cNvSpPr/>
          <p:nvPr/>
        </p:nvSpPr>
        <p:spPr>
          <a:xfrm>
            <a:off x="3367429" y="2253440"/>
            <a:ext cx="2379885" cy="1607130"/>
          </a:xfrm>
          <a:prstGeom prst="roundRect">
            <a:avLst/>
          </a:prstGeom>
          <a:ln w="317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ounded Rectangle 7">
            <a:extLst>
              <a:ext uri="{FF2B5EF4-FFF2-40B4-BE49-F238E27FC236}">
                <a16:creationId xmlns:a16="http://schemas.microsoft.com/office/drawing/2014/main" id="{7029CA12-1380-8D26-92D5-3BA4B597781A}"/>
              </a:ext>
            </a:extLst>
          </p:cNvPr>
          <p:cNvSpPr/>
          <p:nvPr/>
        </p:nvSpPr>
        <p:spPr>
          <a:xfrm>
            <a:off x="6584304" y="2253440"/>
            <a:ext cx="2379885" cy="1607130"/>
          </a:xfrm>
          <a:prstGeom prst="roundRect">
            <a:avLst/>
          </a:prstGeom>
          <a:ln w="317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ounded Rectangle 8">
            <a:extLst>
              <a:ext uri="{FF2B5EF4-FFF2-40B4-BE49-F238E27FC236}">
                <a16:creationId xmlns:a16="http://schemas.microsoft.com/office/drawing/2014/main" id="{5315CC68-0028-7A37-46F8-9D7620D5EED3}"/>
              </a:ext>
            </a:extLst>
          </p:cNvPr>
          <p:cNvSpPr/>
          <p:nvPr/>
        </p:nvSpPr>
        <p:spPr>
          <a:xfrm>
            <a:off x="6584304" y="4685830"/>
            <a:ext cx="2379885" cy="1607130"/>
          </a:xfrm>
          <a:prstGeom prst="roundRect">
            <a:avLst/>
          </a:prstGeom>
          <a:ln w="317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 name="Graphic 9" descr="Arrow circle with solid fill">
            <a:extLst>
              <a:ext uri="{FF2B5EF4-FFF2-40B4-BE49-F238E27FC236}">
                <a16:creationId xmlns:a16="http://schemas.microsoft.com/office/drawing/2014/main" id="{42CEFC82-9225-6C72-2A01-3C80E068CF1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708609" y="5088992"/>
            <a:ext cx="914400" cy="914400"/>
          </a:xfrm>
          <a:prstGeom prst="rect">
            <a:avLst/>
          </a:prstGeom>
        </p:spPr>
      </p:pic>
      <p:pic>
        <p:nvPicPr>
          <p:cNvPr id="11" name="Graphic 10" descr="Arrow circle with solid fill">
            <a:extLst>
              <a:ext uri="{FF2B5EF4-FFF2-40B4-BE49-F238E27FC236}">
                <a16:creationId xmlns:a16="http://schemas.microsoft.com/office/drawing/2014/main" id="{E82FF2FB-088E-2A8C-A968-4D825B7EFC1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708609" y="2632953"/>
            <a:ext cx="914400" cy="914400"/>
          </a:xfrm>
          <a:prstGeom prst="rect">
            <a:avLst/>
          </a:prstGeom>
        </p:spPr>
      </p:pic>
      <p:pic>
        <p:nvPicPr>
          <p:cNvPr id="12" name="Graphic 11" descr="Arrow circle with solid fill">
            <a:extLst>
              <a:ext uri="{FF2B5EF4-FFF2-40B4-BE49-F238E27FC236}">
                <a16:creationId xmlns:a16="http://schemas.microsoft.com/office/drawing/2014/main" id="{3023B700-E2F7-5AC3-27EA-7938C3371A8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100171" y="3815199"/>
            <a:ext cx="914400" cy="914400"/>
          </a:xfrm>
          <a:prstGeom prst="rect">
            <a:avLst/>
          </a:prstGeom>
        </p:spPr>
      </p:pic>
      <p:pic>
        <p:nvPicPr>
          <p:cNvPr id="13" name="Graphic 12" descr="Arrow circle with solid fill">
            <a:extLst>
              <a:ext uri="{FF2B5EF4-FFF2-40B4-BE49-F238E27FC236}">
                <a16:creationId xmlns:a16="http://schemas.microsoft.com/office/drawing/2014/main" id="{DC839745-B049-BA7F-36EC-B3F6C651281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317046" y="3816000"/>
            <a:ext cx="914400" cy="914400"/>
          </a:xfrm>
          <a:prstGeom prst="rect">
            <a:avLst/>
          </a:prstGeom>
        </p:spPr>
      </p:pic>
      <p:sp>
        <p:nvSpPr>
          <p:cNvPr id="14" name="TextBox 13">
            <a:extLst>
              <a:ext uri="{FF2B5EF4-FFF2-40B4-BE49-F238E27FC236}">
                <a16:creationId xmlns:a16="http://schemas.microsoft.com/office/drawing/2014/main" id="{9E2BEE47-3945-C715-C028-84DBA3140131}"/>
              </a:ext>
            </a:extLst>
          </p:cNvPr>
          <p:cNvSpPr txBox="1"/>
          <p:nvPr/>
        </p:nvSpPr>
        <p:spPr>
          <a:xfrm>
            <a:off x="6039838" y="6326790"/>
            <a:ext cx="3345411" cy="369332"/>
          </a:xfrm>
          <a:prstGeom prst="rect">
            <a:avLst/>
          </a:prstGeom>
          <a:noFill/>
        </p:spPr>
        <p:txBody>
          <a:bodyPr wrap="square" rtlCol="0">
            <a:spAutoFit/>
          </a:bodyPr>
          <a:lstStyle/>
          <a:p>
            <a:pPr algn="ctr">
              <a:spcBef>
                <a:spcPts val="1000"/>
              </a:spcBef>
              <a:spcAft>
                <a:spcPts val="600"/>
              </a:spcAft>
            </a:pPr>
            <a:r>
              <a:rPr lang="en-US" dirty="0"/>
              <a:t>Materials/Device Design</a:t>
            </a:r>
          </a:p>
        </p:txBody>
      </p:sp>
      <p:sp>
        <p:nvSpPr>
          <p:cNvPr id="15" name="TextBox 14">
            <a:extLst>
              <a:ext uri="{FF2B5EF4-FFF2-40B4-BE49-F238E27FC236}">
                <a16:creationId xmlns:a16="http://schemas.microsoft.com/office/drawing/2014/main" id="{B6161617-B102-54A7-9780-53F9F4C19274}"/>
              </a:ext>
            </a:extLst>
          </p:cNvPr>
          <p:cNvSpPr txBox="1"/>
          <p:nvPr/>
        </p:nvSpPr>
        <p:spPr>
          <a:xfrm>
            <a:off x="3203097" y="6348223"/>
            <a:ext cx="2708548" cy="369332"/>
          </a:xfrm>
          <a:prstGeom prst="rect">
            <a:avLst/>
          </a:prstGeom>
          <a:noFill/>
        </p:spPr>
        <p:txBody>
          <a:bodyPr wrap="square" rtlCol="0">
            <a:spAutoFit/>
          </a:bodyPr>
          <a:lstStyle/>
          <a:p>
            <a:pPr algn="ctr">
              <a:spcBef>
                <a:spcPts val="1000"/>
              </a:spcBef>
              <a:spcAft>
                <a:spcPts val="600"/>
              </a:spcAft>
            </a:pPr>
            <a:r>
              <a:rPr lang="en-US" dirty="0"/>
              <a:t>Circuits/ System Design </a:t>
            </a:r>
          </a:p>
        </p:txBody>
      </p:sp>
      <p:pic>
        <p:nvPicPr>
          <p:cNvPr id="16" name="Picture 15">
            <a:extLst>
              <a:ext uri="{FF2B5EF4-FFF2-40B4-BE49-F238E27FC236}">
                <a16:creationId xmlns:a16="http://schemas.microsoft.com/office/drawing/2014/main" id="{4AAD4C48-3E3E-3E79-B768-0EA29E3C19C8}"/>
              </a:ext>
            </a:extLst>
          </p:cNvPr>
          <p:cNvPicPr>
            <a:picLocks noChangeAspect="1"/>
          </p:cNvPicPr>
          <p:nvPr/>
        </p:nvPicPr>
        <p:blipFill rotWithShape="1">
          <a:blip r:embed="rId4"/>
          <a:srcRect t="8260" b="3687"/>
          <a:stretch/>
        </p:blipFill>
        <p:spPr>
          <a:xfrm>
            <a:off x="3844147" y="2525056"/>
            <a:ext cx="1359470" cy="1036619"/>
          </a:xfrm>
          <a:prstGeom prst="rect">
            <a:avLst/>
          </a:prstGeom>
        </p:spPr>
      </p:pic>
      <p:pic>
        <p:nvPicPr>
          <p:cNvPr id="17" name="Picture 16">
            <a:extLst>
              <a:ext uri="{FF2B5EF4-FFF2-40B4-BE49-F238E27FC236}">
                <a16:creationId xmlns:a16="http://schemas.microsoft.com/office/drawing/2014/main" id="{D28CC294-F2B1-FF36-1331-D5F411CDD550}"/>
              </a:ext>
            </a:extLst>
          </p:cNvPr>
          <p:cNvPicPr>
            <a:picLocks noChangeAspect="1"/>
          </p:cNvPicPr>
          <p:nvPr/>
        </p:nvPicPr>
        <p:blipFill>
          <a:blip r:embed="rId5"/>
          <a:stretch>
            <a:fillRect/>
          </a:stretch>
        </p:blipFill>
        <p:spPr>
          <a:xfrm>
            <a:off x="7258765" y="4926120"/>
            <a:ext cx="1685560" cy="1077272"/>
          </a:xfrm>
          <a:prstGeom prst="rect">
            <a:avLst/>
          </a:prstGeom>
        </p:spPr>
      </p:pic>
      <p:pic>
        <p:nvPicPr>
          <p:cNvPr id="18" name="Graphic 17" descr="Processor with solid fill">
            <a:extLst>
              <a:ext uri="{FF2B5EF4-FFF2-40B4-BE49-F238E27FC236}">
                <a16:creationId xmlns:a16="http://schemas.microsoft.com/office/drawing/2014/main" id="{B47A4780-C308-7E43-52EE-0FF6EA2BE02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128001" y="2378595"/>
            <a:ext cx="1331196" cy="1331196"/>
          </a:xfrm>
          <a:prstGeom prst="rect">
            <a:avLst/>
          </a:prstGeom>
        </p:spPr>
      </p:pic>
      <p:pic>
        <p:nvPicPr>
          <p:cNvPr id="19" name="Picture 18">
            <a:extLst>
              <a:ext uri="{FF2B5EF4-FFF2-40B4-BE49-F238E27FC236}">
                <a16:creationId xmlns:a16="http://schemas.microsoft.com/office/drawing/2014/main" id="{59400C68-28B9-96AD-8C97-60C1C89D70A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494" b="8915"/>
          <a:stretch/>
        </p:blipFill>
        <p:spPr>
          <a:xfrm>
            <a:off x="3680696" y="4806824"/>
            <a:ext cx="1577085" cy="1231010"/>
          </a:xfrm>
          <a:prstGeom prst="rect">
            <a:avLst/>
          </a:prstGeom>
        </p:spPr>
      </p:pic>
      <p:pic>
        <p:nvPicPr>
          <p:cNvPr id="20" name="Graphic 19" descr="Repeat with solid fill">
            <a:extLst>
              <a:ext uri="{FF2B5EF4-FFF2-40B4-BE49-F238E27FC236}">
                <a16:creationId xmlns:a16="http://schemas.microsoft.com/office/drawing/2014/main" id="{4673FE64-DFAA-36EB-420F-6990D10A71A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960554" y="2091776"/>
            <a:ext cx="4270892" cy="4270892"/>
          </a:xfrm>
          <a:prstGeom prst="rect">
            <a:avLst/>
          </a:prstGeom>
        </p:spPr>
      </p:pic>
      <p:sp>
        <p:nvSpPr>
          <p:cNvPr id="21" name="TextBox 20">
            <a:extLst>
              <a:ext uri="{FF2B5EF4-FFF2-40B4-BE49-F238E27FC236}">
                <a16:creationId xmlns:a16="http://schemas.microsoft.com/office/drawing/2014/main" id="{DE257A1A-7495-CD0A-5EB8-B40AE0650E2C}"/>
              </a:ext>
            </a:extLst>
          </p:cNvPr>
          <p:cNvSpPr txBox="1"/>
          <p:nvPr/>
        </p:nvSpPr>
        <p:spPr>
          <a:xfrm>
            <a:off x="5055780" y="3982670"/>
            <a:ext cx="2033516" cy="369332"/>
          </a:xfrm>
          <a:prstGeom prst="rect">
            <a:avLst/>
          </a:prstGeom>
          <a:noFill/>
        </p:spPr>
        <p:txBody>
          <a:bodyPr wrap="square" rtlCol="0">
            <a:spAutoFit/>
          </a:bodyPr>
          <a:lstStyle/>
          <a:p>
            <a:pPr algn="ctr">
              <a:spcBef>
                <a:spcPts val="1000"/>
              </a:spcBef>
              <a:spcAft>
                <a:spcPts val="600"/>
              </a:spcAft>
            </a:pPr>
            <a:r>
              <a:rPr lang="en-US" b="1" dirty="0"/>
              <a:t>Codesign</a:t>
            </a:r>
          </a:p>
        </p:txBody>
      </p:sp>
      <p:sp>
        <p:nvSpPr>
          <p:cNvPr id="22" name="TextBox 21">
            <a:extLst>
              <a:ext uri="{FF2B5EF4-FFF2-40B4-BE49-F238E27FC236}">
                <a16:creationId xmlns:a16="http://schemas.microsoft.com/office/drawing/2014/main" id="{89ABD542-ECD1-B19A-A5E1-C3509CFEAD1E}"/>
              </a:ext>
            </a:extLst>
          </p:cNvPr>
          <p:cNvSpPr txBox="1"/>
          <p:nvPr/>
        </p:nvSpPr>
        <p:spPr>
          <a:xfrm>
            <a:off x="3367429" y="1665877"/>
            <a:ext cx="2379885" cy="646331"/>
          </a:xfrm>
          <a:prstGeom prst="rect">
            <a:avLst/>
          </a:prstGeom>
          <a:noFill/>
        </p:spPr>
        <p:txBody>
          <a:bodyPr wrap="square" rtlCol="0">
            <a:spAutoFit/>
          </a:bodyPr>
          <a:lstStyle/>
          <a:p>
            <a:pPr algn="ctr">
              <a:spcBef>
                <a:spcPts val="1000"/>
              </a:spcBef>
              <a:spcAft>
                <a:spcPts val="600"/>
              </a:spcAft>
            </a:pPr>
            <a:r>
              <a:rPr lang="en-US" dirty="0"/>
              <a:t>Application/ Algorithm Design</a:t>
            </a:r>
          </a:p>
        </p:txBody>
      </p:sp>
      <p:sp>
        <p:nvSpPr>
          <p:cNvPr id="23" name="TextBox 22">
            <a:extLst>
              <a:ext uri="{FF2B5EF4-FFF2-40B4-BE49-F238E27FC236}">
                <a16:creationId xmlns:a16="http://schemas.microsoft.com/office/drawing/2014/main" id="{C59E070F-4880-452B-2120-21878EF1FB61}"/>
              </a:ext>
            </a:extLst>
          </p:cNvPr>
          <p:cNvSpPr txBox="1"/>
          <p:nvPr/>
        </p:nvSpPr>
        <p:spPr>
          <a:xfrm>
            <a:off x="6584303" y="1658259"/>
            <a:ext cx="2379885" cy="646331"/>
          </a:xfrm>
          <a:prstGeom prst="rect">
            <a:avLst/>
          </a:prstGeom>
          <a:noFill/>
        </p:spPr>
        <p:txBody>
          <a:bodyPr wrap="square" rtlCol="0">
            <a:spAutoFit/>
          </a:bodyPr>
          <a:lstStyle/>
          <a:p>
            <a:pPr algn="ctr">
              <a:spcBef>
                <a:spcPts val="1000"/>
              </a:spcBef>
              <a:spcAft>
                <a:spcPts val="600"/>
              </a:spcAft>
            </a:pPr>
            <a:r>
              <a:rPr lang="en-US" dirty="0"/>
              <a:t>System Architecture Design</a:t>
            </a:r>
          </a:p>
        </p:txBody>
      </p:sp>
    </p:spTree>
    <p:extLst>
      <p:ext uri="{BB962C8B-B14F-4D97-AF65-F5344CB8AC3E}">
        <p14:creationId xmlns:p14="http://schemas.microsoft.com/office/powerpoint/2010/main" val="11784673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9784D57C-F334-C343-1F88-7BB8530AEF93}"/>
              </a:ext>
            </a:extLst>
          </p:cNvPr>
          <p:cNvSpPr>
            <a:spLocks noGrp="1"/>
          </p:cNvSpPr>
          <p:nvPr>
            <p:ph idx="1"/>
          </p:nvPr>
        </p:nvSpPr>
        <p:spPr>
          <a:xfrm>
            <a:off x="562480" y="2073104"/>
            <a:ext cx="4411856" cy="4243516"/>
          </a:xfrm>
        </p:spPr>
        <p:txBody>
          <a:bodyPr>
            <a:normAutofit/>
          </a:bodyPr>
          <a:lstStyle/>
          <a:p>
            <a:r>
              <a:rPr lang="en-US" dirty="0"/>
              <a:t>Implemented a “Dendrite Pooling Layer” for use in ANN</a:t>
            </a:r>
            <a:endParaRPr lang="en-US" baseline="0" dirty="0"/>
          </a:p>
          <a:p>
            <a:r>
              <a:rPr lang="en-US" baseline="0" dirty="0"/>
              <a:t>Trained ResNet18 on CIFAR-10 for 300 epochs</a:t>
            </a:r>
          </a:p>
          <a:p>
            <a:pPr lvl="1"/>
            <a:r>
              <a:rPr lang="en-US" baseline="0" dirty="0" err="1"/>
              <a:t>ResNet</a:t>
            </a:r>
            <a:r>
              <a:rPr lang="en-US" baseline="0" dirty="0"/>
              <a:t> + Dendrite layer took significantly longer to train</a:t>
            </a:r>
          </a:p>
          <a:p>
            <a:pPr lvl="1"/>
            <a:r>
              <a:rPr lang="en-US" baseline="0" dirty="0"/>
              <a:t>Simplified ODE layer adds state and loops</a:t>
            </a:r>
          </a:p>
          <a:p>
            <a:r>
              <a:rPr lang="en-US" baseline="0" dirty="0"/>
              <a:t>Found accuracy to be comparable </a:t>
            </a:r>
          </a:p>
          <a:p>
            <a:r>
              <a:rPr lang="en-US" baseline="0" dirty="0"/>
              <a:t>Dendritic pooling has potential in ANNs</a:t>
            </a:r>
            <a:endParaRPr lang="en-US" dirty="0"/>
          </a:p>
        </p:txBody>
      </p:sp>
      <p:sp>
        <p:nvSpPr>
          <p:cNvPr id="4" name="Slide Number Placeholder 3">
            <a:extLst>
              <a:ext uri="{FF2B5EF4-FFF2-40B4-BE49-F238E27FC236}">
                <a16:creationId xmlns:a16="http://schemas.microsoft.com/office/drawing/2014/main" id="{96B098A9-C56D-27BE-0194-382B7A98CB75}"/>
              </a:ext>
            </a:extLst>
          </p:cNvPr>
          <p:cNvSpPr>
            <a:spLocks noGrp="1"/>
          </p:cNvSpPr>
          <p:nvPr>
            <p:ph type="sldNum" sz="quarter" idx="12"/>
          </p:nvPr>
        </p:nvSpPr>
        <p:spPr/>
        <p:txBody>
          <a:bodyPr/>
          <a:lstStyle/>
          <a:p>
            <a:fld id="{6FB6B91F-BB11-E946-B7F6-1372EDB8DEC1}" type="slidenum">
              <a:rPr lang="en-US" smtClean="0"/>
              <a:pPr/>
              <a:t>22</a:t>
            </a:fld>
            <a:endParaRPr lang="en-US" dirty="0"/>
          </a:p>
        </p:txBody>
      </p:sp>
      <p:sp>
        <p:nvSpPr>
          <p:cNvPr id="2" name="Title 1">
            <a:extLst>
              <a:ext uri="{FF2B5EF4-FFF2-40B4-BE49-F238E27FC236}">
                <a16:creationId xmlns:a16="http://schemas.microsoft.com/office/drawing/2014/main" id="{4679787C-9293-D1A7-E7B3-7D22A2B1990B}"/>
              </a:ext>
            </a:extLst>
          </p:cNvPr>
          <p:cNvSpPr>
            <a:spLocks noGrp="1"/>
          </p:cNvSpPr>
          <p:nvPr>
            <p:ph type="title"/>
          </p:nvPr>
        </p:nvSpPr>
        <p:spPr/>
        <p:txBody>
          <a:bodyPr/>
          <a:lstStyle/>
          <a:p>
            <a:r>
              <a:rPr lang="en-US" dirty="0"/>
              <a:t>DENDRITE ENABLED SPIKING NEURAL NETWORKS</a:t>
            </a:r>
          </a:p>
        </p:txBody>
      </p:sp>
      <p:sp>
        <p:nvSpPr>
          <p:cNvPr id="17" name="Text Placeholder 16">
            <a:extLst>
              <a:ext uri="{FF2B5EF4-FFF2-40B4-BE49-F238E27FC236}">
                <a16:creationId xmlns:a16="http://schemas.microsoft.com/office/drawing/2014/main" id="{3DC227C5-89F2-C2CA-AFD7-A594615391E8}"/>
              </a:ext>
            </a:extLst>
          </p:cNvPr>
          <p:cNvSpPr>
            <a:spLocks noGrp="1"/>
          </p:cNvSpPr>
          <p:nvPr>
            <p:ph type="body" sz="quarter" idx="13"/>
          </p:nvPr>
        </p:nvSpPr>
        <p:spPr/>
        <p:txBody>
          <a:bodyPr/>
          <a:lstStyle/>
          <a:p>
            <a:r>
              <a:rPr lang="en-US" dirty="0"/>
              <a:t>Leveraging inherent properties of dendrites</a:t>
            </a:r>
          </a:p>
        </p:txBody>
      </p:sp>
      <p:sp>
        <p:nvSpPr>
          <p:cNvPr id="15" name="TextBox 14">
            <a:extLst>
              <a:ext uri="{FF2B5EF4-FFF2-40B4-BE49-F238E27FC236}">
                <a16:creationId xmlns:a16="http://schemas.microsoft.com/office/drawing/2014/main" id="{9D5BDCD9-3EA5-6C38-EA74-023F5C9EC3ED}"/>
              </a:ext>
            </a:extLst>
          </p:cNvPr>
          <p:cNvSpPr txBox="1"/>
          <p:nvPr/>
        </p:nvSpPr>
        <p:spPr>
          <a:xfrm>
            <a:off x="7820543" y="6379081"/>
            <a:ext cx="3561184" cy="369332"/>
          </a:xfrm>
          <a:prstGeom prst="rect">
            <a:avLst/>
          </a:prstGeom>
          <a:solidFill>
            <a:schemeClr val="accent1">
              <a:lumMod val="20000"/>
              <a:lumOff val="80000"/>
            </a:schemeClr>
          </a:solidFill>
        </p:spPr>
        <p:txBody>
          <a:bodyPr wrap="square" rtlCol="0">
            <a:spAutoFit/>
          </a:bodyPr>
          <a:lstStyle/>
          <a:p>
            <a:r>
              <a:rPr lang="en-US" dirty="0" err="1"/>
              <a:t>Plagge</a:t>
            </a:r>
            <a:r>
              <a:rPr lang="en-US" dirty="0"/>
              <a:t> et al., IEEE ICRC 2024</a:t>
            </a:r>
          </a:p>
        </p:txBody>
      </p:sp>
      <p:pic>
        <p:nvPicPr>
          <p:cNvPr id="19" name="Picture 18">
            <a:extLst>
              <a:ext uri="{FF2B5EF4-FFF2-40B4-BE49-F238E27FC236}">
                <a16:creationId xmlns:a16="http://schemas.microsoft.com/office/drawing/2014/main" id="{BCEEEB6D-8D02-7456-D2FC-D9382B7D74FB}"/>
              </a:ext>
            </a:extLst>
          </p:cNvPr>
          <p:cNvPicPr>
            <a:picLocks noChangeAspect="1"/>
          </p:cNvPicPr>
          <p:nvPr/>
        </p:nvPicPr>
        <p:blipFill>
          <a:blip r:embed="rId2"/>
          <a:stretch>
            <a:fillRect/>
          </a:stretch>
        </p:blipFill>
        <p:spPr>
          <a:xfrm>
            <a:off x="5120640" y="1898500"/>
            <a:ext cx="6730152" cy="2121176"/>
          </a:xfrm>
          <a:prstGeom prst="rect">
            <a:avLst/>
          </a:prstGeom>
        </p:spPr>
      </p:pic>
      <p:graphicFrame>
        <p:nvGraphicFramePr>
          <p:cNvPr id="20" name="Table 19">
            <a:extLst>
              <a:ext uri="{FF2B5EF4-FFF2-40B4-BE49-F238E27FC236}">
                <a16:creationId xmlns:a16="http://schemas.microsoft.com/office/drawing/2014/main" id="{51C1F4BC-AD25-8107-BFE1-A73FFDD157D6}"/>
              </a:ext>
            </a:extLst>
          </p:cNvPr>
          <p:cNvGraphicFramePr>
            <a:graphicFrameLocks noGrp="1"/>
          </p:cNvGraphicFramePr>
          <p:nvPr/>
        </p:nvGraphicFramePr>
        <p:xfrm>
          <a:off x="5582393" y="4557446"/>
          <a:ext cx="6205539" cy="1097280"/>
        </p:xfrm>
        <a:graphic>
          <a:graphicData uri="http://schemas.openxmlformats.org/drawingml/2006/table">
            <a:tbl>
              <a:tblPr firstRow="1" bandRow="1">
                <a:tableStyleId>{5C22544A-7EE6-4342-B048-85BDC9FD1C3A}</a:tableStyleId>
              </a:tblPr>
              <a:tblGrid>
                <a:gridCol w="3629925">
                  <a:extLst>
                    <a:ext uri="{9D8B030D-6E8A-4147-A177-3AD203B41FA5}">
                      <a16:colId xmlns:a16="http://schemas.microsoft.com/office/drawing/2014/main" val="2389386750"/>
                    </a:ext>
                  </a:extLst>
                </a:gridCol>
                <a:gridCol w="2575614">
                  <a:extLst>
                    <a:ext uri="{9D8B030D-6E8A-4147-A177-3AD203B41FA5}">
                      <a16:colId xmlns:a16="http://schemas.microsoft.com/office/drawing/2014/main" val="346902878"/>
                    </a:ext>
                  </a:extLst>
                </a:gridCol>
              </a:tblGrid>
              <a:tr h="353918">
                <a:tc>
                  <a:txBody>
                    <a:bodyPr/>
                    <a:lstStyle/>
                    <a:p>
                      <a:r>
                        <a:rPr lang="en-US" dirty="0"/>
                        <a:t>Pooling Layer Hardware</a:t>
                      </a:r>
                    </a:p>
                  </a:txBody>
                  <a:tcPr/>
                </a:tc>
                <a:tc>
                  <a:txBody>
                    <a:bodyPr/>
                    <a:lstStyle/>
                    <a:p>
                      <a:r>
                        <a:rPr lang="en-US" dirty="0"/>
                        <a:t>Energy</a:t>
                      </a:r>
                    </a:p>
                  </a:txBody>
                  <a:tcPr/>
                </a:tc>
                <a:extLst>
                  <a:ext uri="{0D108BD9-81ED-4DB2-BD59-A6C34878D82A}">
                    <a16:rowId xmlns:a16="http://schemas.microsoft.com/office/drawing/2014/main" val="1318928657"/>
                  </a:ext>
                </a:extLst>
              </a:tr>
              <a:tr h="353918">
                <a:tc>
                  <a:txBody>
                    <a:bodyPr/>
                    <a:lstStyle/>
                    <a:p>
                      <a:r>
                        <a:rPr lang="en-US" dirty="0"/>
                        <a:t>Digital Nvidia Jetson</a:t>
                      </a:r>
                    </a:p>
                  </a:txBody>
                  <a:tcPr/>
                </a:tc>
                <a:tc>
                  <a:txBody>
                    <a:bodyPr/>
                    <a:lstStyle/>
                    <a:p>
                      <a:r>
                        <a:rPr lang="en-US" dirty="0"/>
                        <a:t>504.41 </a:t>
                      </a:r>
                      <a:r>
                        <a:rPr lang="en-US" dirty="0" err="1"/>
                        <a:t>uJ</a:t>
                      </a:r>
                      <a:endParaRPr lang="en-US" dirty="0"/>
                    </a:p>
                  </a:txBody>
                  <a:tcPr/>
                </a:tc>
                <a:extLst>
                  <a:ext uri="{0D108BD9-81ED-4DB2-BD59-A6C34878D82A}">
                    <a16:rowId xmlns:a16="http://schemas.microsoft.com/office/drawing/2014/main" val="3624944286"/>
                  </a:ext>
                </a:extLst>
              </a:tr>
              <a:tr h="353918">
                <a:tc>
                  <a:txBody>
                    <a:bodyPr/>
                    <a:lstStyle/>
                    <a:p>
                      <a:r>
                        <a:rPr lang="en-US" dirty="0"/>
                        <a:t>Dendritic pooling </a:t>
                      </a:r>
                    </a:p>
                  </a:txBody>
                  <a:tcPr/>
                </a:tc>
                <a:tc>
                  <a:txBody>
                    <a:bodyPr/>
                    <a:lstStyle/>
                    <a:p>
                      <a:r>
                        <a:rPr lang="en-US" dirty="0"/>
                        <a:t>0.265 </a:t>
                      </a:r>
                      <a:r>
                        <a:rPr lang="en-US" dirty="0" err="1"/>
                        <a:t>uJ</a:t>
                      </a:r>
                      <a:endParaRPr lang="en-US" dirty="0"/>
                    </a:p>
                  </a:txBody>
                  <a:tcPr/>
                </a:tc>
                <a:extLst>
                  <a:ext uri="{0D108BD9-81ED-4DB2-BD59-A6C34878D82A}">
                    <a16:rowId xmlns:a16="http://schemas.microsoft.com/office/drawing/2014/main" val="1454839130"/>
                  </a:ext>
                </a:extLst>
              </a:tr>
            </a:tbl>
          </a:graphicData>
        </a:graphic>
      </p:graphicFrame>
    </p:spTree>
    <p:extLst>
      <p:ext uri="{BB962C8B-B14F-4D97-AF65-F5344CB8AC3E}">
        <p14:creationId xmlns:p14="http://schemas.microsoft.com/office/powerpoint/2010/main" val="378652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9787C-9293-D1A7-E7B3-7D22A2B1990B}"/>
              </a:ext>
            </a:extLst>
          </p:cNvPr>
          <p:cNvSpPr>
            <a:spLocks noGrp="1"/>
          </p:cNvSpPr>
          <p:nvPr>
            <p:ph type="title"/>
          </p:nvPr>
        </p:nvSpPr>
        <p:spPr/>
        <p:txBody>
          <a:bodyPr/>
          <a:lstStyle/>
          <a:p>
            <a:r>
              <a:rPr lang="en-US" dirty="0"/>
              <a:t>DENDRITE ENABLED SPIKING NEURAL NETWORKS</a:t>
            </a:r>
          </a:p>
        </p:txBody>
      </p:sp>
      <p:sp>
        <p:nvSpPr>
          <p:cNvPr id="3" name="Content Placeholder 2">
            <a:extLst>
              <a:ext uri="{FF2B5EF4-FFF2-40B4-BE49-F238E27FC236}">
                <a16:creationId xmlns:a16="http://schemas.microsoft.com/office/drawing/2014/main" id="{A5360507-324A-709B-8C77-B8D350741036}"/>
              </a:ext>
            </a:extLst>
          </p:cNvPr>
          <p:cNvSpPr>
            <a:spLocks noGrp="1"/>
          </p:cNvSpPr>
          <p:nvPr>
            <p:ph idx="1"/>
          </p:nvPr>
        </p:nvSpPr>
        <p:spPr>
          <a:xfrm>
            <a:off x="352326" y="1225691"/>
            <a:ext cx="6077049" cy="3074847"/>
          </a:xfrm>
        </p:spPr>
        <p:txBody>
          <a:bodyPr>
            <a:normAutofit/>
          </a:bodyPr>
          <a:lstStyle/>
          <a:p>
            <a:r>
              <a:rPr lang="en-US" baseline="0" dirty="0"/>
              <a:t>Implemented Torch library with a dendritic chain</a:t>
            </a:r>
          </a:p>
          <a:p>
            <a:pPr lvl="1"/>
            <a:r>
              <a:rPr lang="en-US" baseline="0" dirty="0"/>
              <a:t>Simplified version of the complex ODE dendrite solution.</a:t>
            </a:r>
          </a:p>
          <a:p>
            <a:pPr lvl="1"/>
            <a:r>
              <a:rPr lang="en-US" dirty="0"/>
              <a:t>Wrapped dynamics into a set of constants and parameters.</a:t>
            </a:r>
          </a:p>
          <a:p>
            <a:r>
              <a:rPr lang="en-US" dirty="0"/>
              <a:t>Dendrites support </a:t>
            </a:r>
            <a:r>
              <a:rPr lang="en-US" dirty="0" err="1"/>
              <a:t>SNNTorch</a:t>
            </a:r>
            <a:r>
              <a:rPr lang="en-US" dirty="0"/>
              <a:t> &amp; Non-Spiking Torch.</a:t>
            </a:r>
          </a:p>
          <a:p>
            <a:r>
              <a:rPr lang="en-US" baseline="0" dirty="0"/>
              <a:t>Provides a trainable 1-D chain of dendrites</a:t>
            </a:r>
          </a:p>
          <a:p>
            <a:endParaRPr lang="en-US" dirty="0"/>
          </a:p>
        </p:txBody>
      </p:sp>
      <p:sp>
        <p:nvSpPr>
          <p:cNvPr id="4" name="Slide Number Placeholder 3">
            <a:extLst>
              <a:ext uri="{FF2B5EF4-FFF2-40B4-BE49-F238E27FC236}">
                <a16:creationId xmlns:a16="http://schemas.microsoft.com/office/drawing/2014/main" id="{96B098A9-C56D-27BE-0194-382B7A98CB75}"/>
              </a:ext>
            </a:extLst>
          </p:cNvPr>
          <p:cNvSpPr>
            <a:spLocks noGrp="1"/>
          </p:cNvSpPr>
          <p:nvPr>
            <p:ph type="sldNum" sz="quarter" idx="4"/>
          </p:nvPr>
        </p:nvSpPr>
        <p:spPr/>
        <p:txBody>
          <a:bodyPr/>
          <a:lstStyle/>
          <a:p>
            <a:fld id="{6FB6B91F-BB11-E946-B7F6-1372EDB8DEC1}" type="slidenum">
              <a:rPr lang="en-US" smtClean="0"/>
              <a:pPr/>
              <a:t>23</a:t>
            </a:fld>
            <a:endParaRPr lang="en-US" dirty="0"/>
          </a:p>
        </p:txBody>
      </p:sp>
      <p:grpSp>
        <p:nvGrpSpPr>
          <p:cNvPr id="5" name="Group 4">
            <a:extLst>
              <a:ext uri="{FF2B5EF4-FFF2-40B4-BE49-F238E27FC236}">
                <a16:creationId xmlns:a16="http://schemas.microsoft.com/office/drawing/2014/main" id="{CDD47314-579A-7CA5-EF1E-9724DAFEB476}"/>
              </a:ext>
            </a:extLst>
          </p:cNvPr>
          <p:cNvGrpSpPr>
            <a:grpSpLocks noChangeAspect="1"/>
          </p:cNvGrpSpPr>
          <p:nvPr/>
        </p:nvGrpSpPr>
        <p:grpSpPr>
          <a:xfrm>
            <a:off x="1235009" y="3696208"/>
            <a:ext cx="3422717" cy="3239166"/>
            <a:chOff x="7707086" y="2770350"/>
            <a:chExt cx="3836980" cy="3836980"/>
          </a:xfrm>
        </p:grpSpPr>
        <p:pic>
          <p:nvPicPr>
            <p:cNvPr id="6" name="Picture 5">
              <a:extLst>
                <a:ext uri="{FF2B5EF4-FFF2-40B4-BE49-F238E27FC236}">
                  <a16:creationId xmlns:a16="http://schemas.microsoft.com/office/drawing/2014/main" id="{47BDAF7C-AF9B-4989-09B3-1D01C7AEF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2770350"/>
              <a:ext cx="3836980" cy="3836980"/>
            </a:xfrm>
            <a:prstGeom prst="rect">
              <a:avLst/>
            </a:prstGeom>
          </p:spPr>
        </p:pic>
        <p:cxnSp>
          <p:nvCxnSpPr>
            <p:cNvPr id="7" name="Straight Arrow Connector 6">
              <a:extLst>
                <a:ext uri="{FF2B5EF4-FFF2-40B4-BE49-F238E27FC236}">
                  <a16:creationId xmlns:a16="http://schemas.microsoft.com/office/drawing/2014/main" id="{7066BA6D-14E0-B06F-DAB7-4FB895D3E66E}"/>
                </a:ext>
              </a:extLst>
            </p:cNvPr>
            <p:cNvCxnSpPr/>
            <p:nvPr/>
          </p:nvCxnSpPr>
          <p:spPr>
            <a:xfrm flipH="1">
              <a:off x="8575040" y="4592320"/>
              <a:ext cx="548640" cy="0"/>
            </a:xfrm>
            <a:prstGeom prst="straightConnector1">
              <a:avLst/>
            </a:prstGeom>
            <a:ln w="190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aphicFrame>
        <p:nvGraphicFramePr>
          <p:cNvPr id="8" name="Content Placeholder 15">
            <a:extLst>
              <a:ext uri="{FF2B5EF4-FFF2-40B4-BE49-F238E27FC236}">
                <a16:creationId xmlns:a16="http://schemas.microsoft.com/office/drawing/2014/main" id="{1C830A9E-E935-1044-560E-28A30AF50C33}"/>
              </a:ext>
            </a:extLst>
          </p:cNvPr>
          <p:cNvGraphicFramePr>
            <a:graphicFrameLocks/>
          </p:cNvGraphicFramePr>
          <p:nvPr/>
        </p:nvGraphicFramePr>
        <p:xfrm>
          <a:off x="7016397" y="1322669"/>
          <a:ext cx="4200888" cy="2442796"/>
        </p:xfrm>
        <a:graphic>
          <a:graphicData uri="http://schemas.openxmlformats.org/drawingml/2006/table">
            <a:tbl>
              <a:tblPr firstRow="1" bandRow="1">
                <a:tableStyleId>{6E25E649-3F16-4E02-A733-19D2CDBF48F0}</a:tableStyleId>
              </a:tblPr>
              <a:tblGrid>
                <a:gridCol w="1284641">
                  <a:extLst>
                    <a:ext uri="{9D8B030D-6E8A-4147-A177-3AD203B41FA5}">
                      <a16:colId xmlns:a16="http://schemas.microsoft.com/office/drawing/2014/main" val="297392937"/>
                    </a:ext>
                  </a:extLst>
                </a:gridCol>
                <a:gridCol w="2916247">
                  <a:extLst>
                    <a:ext uri="{9D8B030D-6E8A-4147-A177-3AD203B41FA5}">
                      <a16:colId xmlns:a16="http://schemas.microsoft.com/office/drawing/2014/main" val="2302331425"/>
                    </a:ext>
                  </a:extLst>
                </a:gridCol>
              </a:tblGrid>
              <a:tr h="352718">
                <a:tc>
                  <a:txBody>
                    <a:bodyPr/>
                    <a:lstStyle/>
                    <a:p>
                      <a:r>
                        <a:rPr lang="en-US" sz="1600" b="1" dirty="0"/>
                        <a:t>Value</a:t>
                      </a:r>
                    </a:p>
                  </a:txBody>
                  <a:tcPr/>
                </a:tc>
                <a:tc>
                  <a:txBody>
                    <a:bodyPr/>
                    <a:lstStyle/>
                    <a:p>
                      <a:r>
                        <a:rPr lang="en-US" sz="1600" dirty="0"/>
                        <a:t>Type</a:t>
                      </a:r>
                    </a:p>
                  </a:txBody>
                  <a:tcPr/>
                </a:tc>
                <a:extLst>
                  <a:ext uri="{0D108BD9-81ED-4DB2-BD59-A6C34878D82A}">
                    <a16:rowId xmlns:a16="http://schemas.microsoft.com/office/drawing/2014/main" val="687553511"/>
                  </a:ext>
                </a:extLst>
              </a:tr>
              <a:tr h="352718">
                <a:tc>
                  <a:txBody>
                    <a:bodyPr/>
                    <a:lstStyle/>
                    <a:p>
                      <a:r>
                        <a:rPr lang="en-US" sz="1600" b="1" dirty="0"/>
                        <a:t>Lambda</a:t>
                      </a:r>
                    </a:p>
                  </a:txBody>
                  <a:tcPr/>
                </a:tc>
                <a:tc>
                  <a:txBody>
                    <a:bodyPr/>
                    <a:lstStyle/>
                    <a:p>
                      <a:r>
                        <a:rPr lang="en-US" sz="1600" dirty="0"/>
                        <a:t>”</a:t>
                      </a:r>
                      <a:r>
                        <a:rPr lang="en-US" sz="1600" b="1" dirty="0"/>
                        <a:t>Spatial</a:t>
                      </a:r>
                      <a:r>
                        <a:rPr lang="en-US" sz="1600" dirty="0"/>
                        <a:t>” constant:</a:t>
                      </a:r>
                      <a:br>
                        <a:rPr lang="en-US" sz="1600" dirty="0"/>
                      </a:br>
                      <a:r>
                        <a:rPr lang="en-US" sz="1600" dirty="0"/>
                        <a:t> Represents Distance</a:t>
                      </a:r>
                    </a:p>
                  </a:txBody>
                  <a:tcPr/>
                </a:tc>
                <a:extLst>
                  <a:ext uri="{0D108BD9-81ED-4DB2-BD59-A6C34878D82A}">
                    <a16:rowId xmlns:a16="http://schemas.microsoft.com/office/drawing/2014/main" val="2453630633"/>
                  </a:ext>
                </a:extLst>
              </a:tr>
              <a:tr h="550820">
                <a:tc>
                  <a:txBody>
                    <a:bodyPr/>
                    <a:lstStyle/>
                    <a:p>
                      <a:r>
                        <a:rPr lang="en-US" sz="1600" b="1" dirty="0"/>
                        <a:t>Tau</a:t>
                      </a:r>
                    </a:p>
                  </a:txBody>
                  <a:tcPr/>
                </a:tc>
                <a:tc>
                  <a:txBody>
                    <a:bodyPr/>
                    <a:lstStyle/>
                    <a:p>
                      <a:r>
                        <a:rPr lang="en-US" sz="1600" dirty="0"/>
                        <a:t>“</a:t>
                      </a:r>
                      <a:r>
                        <a:rPr lang="en-US" sz="1600" b="1" dirty="0"/>
                        <a:t>Temporal</a:t>
                      </a:r>
                      <a:r>
                        <a:rPr lang="en-US" sz="1600" dirty="0"/>
                        <a:t>” constant:</a:t>
                      </a:r>
                      <a:br>
                        <a:rPr lang="en-US" sz="1600" dirty="0"/>
                      </a:br>
                      <a:r>
                        <a:rPr lang="en-US" sz="1600" dirty="0"/>
                        <a:t> Capacitance and Resistance</a:t>
                      </a:r>
                    </a:p>
                  </a:txBody>
                  <a:tcPr/>
                </a:tc>
                <a:extLst>
                  <a:ext uri="{0D108BD9-81ED-4DB2-BD59-A6C34878D82A}">
                    <a16:rowId xmlns:a16="http://schemas.microsoft.com/office/drawing/2014/main" val="3633589757"/>
                  </a:ext>
                </a:extLst>
              </a:tr>
              <a:tr h="352718">
                <a:tc>
                  <a:txBody>
                    <a:bodyPr/>
                    <a:lstStyle/>
                    <a:p>
                      <a:r>
                        <a:rPr lang="en-US" sz="1600" b="1" dirty="0"/>
                        <a:t>Leak</a:t>
                      </a:r>
                    </a:p>
                  </a:txBody>
                  <a:tcPr/>
                </a:tc>
                <a:tc>
                  <a:txBody>
                    <a:bodyPr/>
                    <a:lstStyle/>
                    <a:p>
                      <a:r>
                        <a:rPr lang="en-US" sz="1600" dirty="0"/>
                        <a:t>Signal loss for each tap</a:t>
                      </a:r>
                    </a:p>
                  </a:txBody>
                  <a:tcPr/>
                </a:tc>
                <a:extLst>
                  <a:ext uri="{0D108BD9-81ED-4DB2-BD59-A6C34878D82A}">
                    <a16:rowId xmlns:a16="http://schemas.microsoft.com/office/drawing/2014/main" val="2454958376"/>
                  </a:ext>
                </a:extLst>
              </a:tr>
              <a:tr h="352718">
                <a:tc>
                  <a:txBody>
                    <a:bodyPr/>
                    <a:lstStyle/>
                    <a:p>
                      <a:r>
                        <a:rPr lang="en-US" sz="1600" b="1" dirty="0"/>
                        <a:t>Input Weight</a:t>
                      </a:r>
                    </a:p>
                  </a:txBody>
                  <a:tcPr/>
                </a:tc>
                <a:tc>
                  <a:txBody>
                    <a:bodyPr/>
                    <a:lstStyle/>
                    <a:p>
                      <a:r>
                        <a:rPr lang="en-US" sz="1600" dirty="0"/>
                        <a:t>Increases or Decreases signal strength</a:t>
                      </a:r>
                    </a:p>
                  </a:txBody>
                  <a:tcPr/>
                </a:tc>
                <a:extLst>
                  <a:ext uri="{0D108BD9-81ED-4DB2-BD59-A6C34878D82A}">
                    <a16:rowId xmlns:a16="http://schemas.microsoft.com/office/drawing/2014/main" val="1928423643"/>
                  </a:ext>
                </a:extLst>
              </a:tr>
            </a:tbl>
          </a:graphicData>
        </a:graphic>
      </p:graphicFrame>
      <p:pic>
        <p:nvPicPr>
          <p:cNvPr id="9" name="Picture 8">
            <a:extLst>
              <a:ext uri="{FF2B5EF4-FFF2-40B4-BE49-F238E27FC236}">
                <a16:creationId xmlns:a16="http://schemas.microsoft.com/office/drawing/2014/main" id="{76C1E3CB-9296-B05D-B987-DE0FC22E1716}"/>
              </a:ext>
            </a:extLst>
          </p:cNvPr>
          <p:cNvPicPr>
            <a:picLocks noChangeAspect="1"/>
          </p:cNvPicPr>
          <p:nvPr/>
        </p:nvPicPr>
        <p:blipFill rotWithShape="1">
          <a:blip r:embed="rId3">
            <a:extLst>
              <a:ext uri="{28A0092B-C50C-407E-A947-70E740481C1C}">
                <a14:useLocalDpi xmlns:a14="http://schemas.microsoft.com/office/drawing/2010/main" val="0"/>
              </a:ext>
            </a:extLst>
          </a:blip>
          <a:srcRect l="61104" t="9976" b="21929"/>
          <a:stretch/>
        </p:blipFill>
        <p:spPr>
          <a:xfrm>
            <a:off x="6429375" y="4300538"/>
            <a:ext cx="4473585" cy="2030506"/>
          </a:xfrm>
          <a:prstGeom prst="rect">
            <a:avLst/>
          </a:prstGeom>
        </p:spPr>
      </p:pic>
      <p:pic>
        <p:nvPicPr>
          <p:cNvPr id="11" name="Graphic 10" descr="Arrow: Slight curve with solid fill">
            <a:extLst>
              <a:ext uri="{FF2B5EF4-FFF2-40B4-BE49-F238E27FC236}">
                <a16:creationId xmlns:a16="http://schemas.microsoft.com/office/drawing/2014/main" id="{CF870D2E-D1DA-C963-4B1F-353E3C43E35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251676">
            <a:off x="4221340" y="6037028"/>
            <a:ext cx="2501546" cy="914400"/>
          </a:xfrm>
          <a:prstGeom prst="rect">
            <a:avLst/>
          </a:prstGeom>
        </p:spPr>
      </p:pic>
      <p:pic>
        <p:nvPicPr>
          <p:cNvPr id="12" name="Graphic 11" descr="Arrow: Slight curve with solid fill">
            <a:extLst>
              <a:ext uri="{FF2B5EF4-FFF2-40B4-BE49-F238E27FC236}">
                <a16:creationId xmlns:a16="http://schemas.microsoft.com/office/drawing/2014/main" id="{C7A470B9-4CD5-662B-3B72-9B5F88B798B0}"/>
              </a:ext>
            </a:extLst>
          </p:cNvPr>
          <p:cNvPicPr preferRelativeResize="0">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0800000">
            <a:off x="4160695" y="4024282"/>
            <a:ext cx="2501546" cy="914400"/>
          </a:xfrm>
          <a:prstGeom prst="rect">
            <a:avLst/>
          </a:prstGeom>
        </p:spPr>
      </p:pic>
      <p:sp>
        <p:nvSpPr>
          <p:cNvPr id="13" name="TextBox 12">
            <a:extLst>
              <a:ext uri="{FF2B5EF4-FFF2-40B4-BE49-F238E27FC236}">
                <a16:creationId xmlns:a16="http://schemas.microsoft.com/office/drawing/2014/main" id="{7B05E71C-F046-0D97-085E-D9DF9C96C974}"/>
              </a:ext>
            </a:extLst>
          </p:cNvPr>
          <p:cNvSpPr txBox="1"/>
          <p:nvPr/>
        </p:nvSpPr>
        <p:spPr>
          <a:xfrm>
            <a:off x="4650211" y="5641266"/>
            <a:ext cx="1628774" cy="646331"/>
          </a:xfrm>
          <a:prstGeom prst="rect">
            <a:avLst/>
          </a:prstGeom>
          <a:noFill/>
        </p:spPr>
        <p:txBody>
          <a:bodyPr wrap="square" rtlCol="0">
            <a:spAutoFit/>
          </a:bodyPr>
          <a:lstStyle/>
          <a:p>
            <a:pPr algn="ctr">
              <a:spcBef>
                <a:spcPts val="1000"/>
              </a:spcBef>
              <a:spcAft>
                <a:spcPts val="600"/>
              </a:spcAft>
            </a:pPr>
            <a:r>
              <a:rPr lang="en-US" dirty="0"/>
              <a:t>Learned Parameters</a:t>
            </a:r>
          </a:p>
        </p:txBody>
      </p:sp>
      <p:sp>
        <p:nvSpPr>
          <p:cNvPr id="14" name="TextBox 13">
            <a:extLst>
              <a:ext uri="{FF2B5EF4-FFF2-40B4-BE49-F238E27FC236}">
                <a16:creationId xmlns:a16="http://schemas.microsoft.com/office/drawing/2014/main" id="{323A5E6A-94F8-239B-CF5A-BB1953846745}"/>
              </a:ext>
            </a:extLst>
          </p:cNvPr>
          <p:cNvSpPr txBox="1"/>
          <p:nvPr/>
        </p:nvSpPr>
        <p:spPr>
          <a:xfrm>
            <a:off x="4657726" y="4572129"/>
            <a:ext cx="1628774" cy="646331"/>
          </a:xfrm>
          <a:prstGeom prst="rect">
            <a:avLst/>
          </a:prstGeom>
          <a:noFill/>
        </p:spPr>
        <p:txBody>
          <a:bodyPr wrap="square" rtlCol="0">
            <a:spAutoFit/>
          </a:bodyPr>
          <a:lstStyle/>
          <a:p>
            <a:pPr algn="ctr">
              <a:spcBef>
                <a:spcPts val="1000"/>
              </a:spcBef>
              <a:spcAft>
                <a:spcPts val="600"/>
              </a:spcAft>
            </a:pPr>
            <a:r>
              <a:rPr lang="en-US" dirty="0"/>
              <a:t>Hardware Constraints</a:t>
            </a:r>
          </a:p>
        </p:txBody>
      </p:sp>
      <p:sp>
        <p:nvSpPr>
          <p:cNvPr id="15" name="TextBox 14">
            <a:extLst>
              <a:ext uri="{FF2B5EF4-FFF2-40B4-BE49-F238E27FC236}">
                <a16:creationId xmlns:a16="http://schemas.microsoft.com/office/drawing/2014/main" id="{9D5BDCD9-3EA5-6C38-EA74-023F5C9EC3ED}"/>
              </a:ext>
            </a:extLst>
          </p:cNvPr>
          <p:cNvSpPr txBox="1"/>
          <p:nvPr/>
        </p:nvSpPr>
        <p:spPr>
          <a:xfrm>
            <a:off x="7820543" y="6379081"/>
            <a:ext cx="3561184" cy="369332"/>
          </a:xfrm>
          <a:prstGeom prst="rect">
            <a:avLst/>
          </a:prstGeom>
          <a:solidFill>
            <a:schemeClr val="accent1">
              <a:lumMod val="20000"/>
              <a:lumOff val="80000"/>
            </a:schemeClr>
          </a:solidFill>
        </p:spPr>
        <p:txBody>
          <a:bodyPr wrap="square" rtlCol="0">
            <a:spAutoFit/>
          </a:bodyPr>
          <a:lstStyle/>
          <a:p>
            <a:r>
              <a:rPr lang="en-US" dirty="0" err="1"/>
              <a:t>Plagge</a:t>
            </a:r>
            <a:r>
              <a:rPr lang="en-US" dirty="0"/>
              <a:t> et al., IEEE NICE 2024</a:t>
            </a:r>
          </a:p>
        </p:txBody>
      </p:sp>
    </p:spTree>
    <p:extLst>
      <p:ext uri="{BB962C8B-B14F-4D97-AF65-F5344CB8AC3E}">
        <p14:creationId xmlns:p14="http://schemas.microsoft.com/office/powerpoint/2010/main" val="12169187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7E71E6F-E910-6AC6-9CC3-966C9680C256}"/>
              </a:ext>
            </a:extLst>
          </p:cNvPr>
          <p:cNvSpPr>
            <a:spLocks noGrp="1"/>
          </p:cNvSpPr>
          <p:nvPr>
            <p:ph idx="1"/>
          </p:nvPr>
        </p:nvSpPr>
        <p:spPr>
          <a:xfrm>
            <a:off x="484742" y="1934829"/>
            <a:ext cx="6158255" cy="4243516"/>
          </a:xfrm>
        </p:spPr>
        <p:txBody>
          <a:bodyPr>
            <a:normAutofit/>
          </a:bodyPr>
          <a:lstStyle/>
          <a:p>
            <a:pPr marL="449623" lvl="1" indent="0">
              <a:buNone/>
            </a:pPr>
            <a:r>
              <a:rPr lang="en-US" sz="2100" dirty="0"/>
              <a:t>Rapidly estimate performance of neuromorphic architectures for </a:t>
            </a:r>
            <a:r>
              <a:rPr lang="en-US" sz="2100" dirty="0" smtClean="0"/>
              <a:t>design space exploration. </a:t>
            </a:r>
            <a:endParaRPr lang="en-US" sz="2100" dirty="0"/>
          </a:p>
          <a:p>
            <a:pPr lvl="1"/>
            <a:r>
              <a:rPr lang="en-US" dirty="0"/>
              <a:t>General &amp; extensible spiking H/W simulator</a:t>
            </a:r>
          </a:p>
          <a:p>
            <a:pPr lvl="1"/>
            <a:r>
              <a:rPr lang="en-US" dirty="0"/>
              <a:t>Model functional behavior &amp; track performance</a:t>
            </a:r>
          </a:p>
          <a:p>
            <a:pPr lvl="1"/>
            <a:r>
              <a:rPr lang="en-US" dirty="0"/>
              <a:t>Schedule messages &amp; intra-core interactions</a:t>
            </a:r>
          </a:p>
          <a:p>
            <a:pPr lvl="1"/>
            <a:r>
              <a:rPr lang="en-US" dirty="0"/>
              <a:t>Calibrate simulator to real-world systems</a:t>
            </a:r>
          </a:p>
          <a:p>
            <a:pPr lvl="1"/>
            <a:r>
              <a:rPr lang="en-US" dirty="0"/>
              <a:t>Accurately predicts latency &amp; energy of gesture categorization spiking neural network (SNN)</a:t>
            </a:r>
          </a:p>
          <a:p>
            <a:endParaRPr lang="en-US" dirty="0"/>
          </a:p>
        </p:txBody>
      </p:sp>
      <p:sp>
        <p:nvSpPr>
          <p:cNvPr id="4" name="Slide Number Placeholder 3">
            <a:extLst>
              <a:ext uri="{FF2B5EF4-FFF2-40B4-BE49-F238E27FC236}">
                <a16:creationId xmlns:a16="http://schemas.microsoft.com/office/drawing/2014/main" id="{B7D36D65-59CF-8889-84EE-3DE5865BFE41}"/>
              </a:ext>
            </a:extLst>
          </p:cNvPr>
          <p:cNvSpPr>
            <a:spLocks noGrp="1"/>
          </p:cNvSpPr>
          <p:nvPr>
            <p:ph type="sldNum" sz="quarter" idx="12"/>
          </p:nvPr>
        </p:nvSpPr>
        <p:spPr/>
        <p:txBody>
          <a:bodyPr/>
          <a:lstStyle/>
          <a:p>
            <a:fld id="{6FB6B91F-BB11-E946-B7F6-1372EDB8DEC1}" type="slidenum">
              <a:rPr lang="en-US" smtClean="0"/>
              <a:pPr/>
              <a:t>24</a:t>
            </a:fld>
            <a:endParaRPr lang="en-US" dirty="0"/>
          </a:p>
        </p:txBody>
      </p:sp>
      <p:sp>
        <p:nvSpPr>
          <p:cNvPr id="5" name="Title 4">
            <a:extLst>
              <a:ext uri="{FF2B5EF4-FFF2-40B4-BE49-F238E27FC236}">
                <a16:creationId xmlns:a16="http://schemas.microsoft.com/office/drawing/2014/main" id="{2D1B5E9F-071E-8875-6161-28FBC482C839}"/>
              </a:ext>
            </a:extLst>
          </p:cNvPr>
          <p:cNvSpPr>
            <a:spLocks noGrp="1"/>
          </p:cNvSpPr>
          <p:nvPr>
            <p:ph type="title"/>
          </p:nvPr>
        </p:nvSpPr>
        <p:spPr/>
        <p:txBody>
          <a:bodyPr/>
          <a:lstStyle/>
          <a:p>
            <a:r>
              <a:rPr lang="en-US" dirty="0"/>
              <a:t>CHALLENGE: NOVEL CODESIGN TOOLS</a:t>
            </a:r>
          </a:p>
        </p:txBody>
      </p:sp>
      <p:sp>
        <p:nvSpPr>
          <p:cNvPr id="7" name="Text Placeholder 6">
            <a:extLst>
              <a:ext uri="{FF2B5EF4-FFF2-40B4-BE49-F238E27FC236}">
                <a16:creationId xmlns:a16="http://schemas.microsoft.com/office/drawing/2014/main" id="{265C37E4-847A-9FF5-0283-A5C5418DCFA5}"/>
              </a:ext>
            </a:extLst>
          </p:cNvPr>
          <p:cNvSpPr>
            <a:spLocks noGrp="1"/>
          </p:cNvSpPr>
          <p:nvPr>
            <p:ph type="body" sz="quarter" idx="13"/>
          </p:nvPr>
        </p:nvSpPr>
        <p:spPr/>
        <p:txBody>
          <a:bodyPr/>
          <a:lstStyle/>
          <a:p>
            <a:r>
              <a:rPr lang="en-US" dirty="0"/>
              <a:t>SANA-FE: Specialized tool to explore novel neuromorphic architectures</a:t>
            </a:r>
          </a:p>
        </p:txBody>
      </p:sp>
      <p:pic>
        <p:nvPicPr>
          <p:cNvPr id="29" name="Picture 2" descr="University of Texas Longhorns Logo | Texas Longhorns | Texas longhorns  logo, Texas logo, Texas longhorns football">
            <a:extLst>
              <a:ext uri="{FF2B5EF4-FFF2-40B4-BE49-F238E27FC236}">
                <a16:creationId xmlns:a16="http://schemas.microsoft.com/office/drawing/2014/main" id="{E85543EB-ADF1-8F82-3C9C-609D1A5B4E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55247" y="5740609"/>
            <a:ext cx="508371" cy="62356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3FA4C42E-4499-B141-7C01-E53C8B28C2CC}"/>
              </a:ext>
            </a:extLst>
          </p:cNvPr>
          <p:cNvSpPr txBox="1"/>
          <p:nvPr/>
        </p:nvSpPr>
        <p:spPr>
          <a:xfrm>
            <a:off x="6617058" y="1854021"/>
            <a:ext cx="4717545" cy="584775"/>
          </a:xfrm>
          <a:prstGeom prst="rect">
            <a:avLst/>
          </a:prstGeom>
          <a:noFill/>
        </p:spPr>
        <p:txBody>
          <a:bodyPr wrap="square" rtlCol="0">
            <a:spAutoFit/>
          </a:bodyPr>
          <a:lstStyle/>
          <a:p>
            <a:pPr algn="ctr"/>
            <a:r>
              <a:rPr lang="en-US" sz="1600" b="1" i="1" dirty="0"/>
              <a:t>SANA-FE: Simulating Advanced Neuromorphic Architectures for Fast Exploration</a:t>
            </a:r>
            <a:endParaRPr lang="en-GB" sz="1600" b="1" i="1" dirty="0"/>
          </a:p>
        </p:txBody>
      </p:sp>
      <p:sp>
        <p:nvSpPr>
          <p:cNvPr id="33" name="Rectangle 32">
            <a:extLst>
              <a:ext uri="{FF2B5EF4-FFF2-40B4-BE49-F238E27FC236}">
                <a16:creationId xmlns:a16="http://schemas.microsoft.com/office/drawing/2014/main" id="{952A1E01-D4B8-E4F3-D94A-5FB7C066C920}"/>
              </a:ext>
            </a:extLst>
          </p:cNvPr>
          <p:cNvSpPr/>
          <p:nvPr/>
        </p:nvSpPr>
        <p:spPr>
          <a:xfrm>
            <a:off x="9053140" y="6382918"/>
            <a:ext cx="2633783" cy="338554"/>
          </a:xfrm>
          <a:prstGeom prst="rect">
            <a:avLst/>
          </a:prstGeom>
          <a:solidFill>
            <a:schemeClr val="accent1">
              <a:lumMod val="20000"/>
              <a:lumOff val="80000"/>
            </a:schemeClr>
          </a:solidFill>
        </p:spPr>
        <p:txBody>
          <a:bodyPr wrap="square">
            <a:spAutoFit/>
          </a:bodyPr>
          <a:lstStyle/>
          <a:p>
            <a:r>
              <a:rPr lang="en-US" altLang="en-US" sz="1600" dirty="0"/>
              <a:t>J. Boyle et al. ICONS 2023</a:t>
            </a:r>
          </a:p>
        </p:txBody>
      </p:sp>
      <p:sp>
        <p:nvSpPr>
          <p:cNvPr id="64" name="Google Shape;177;p15">
            <a:extLst>
              <a:ext uri="{FF2B5EF4-FFF2-40B4-BE49-F238E27FC236}">
                <a16:creationId xmlns:a16="http://schemas.microsoft.com/office/drawing/2014/main" id="{61A92D06-7606-1B66-5D49-7FDD59F5A271}"/>
              </a:ext>
            </a:extLst>
          </p:cNvPr>
          <p:cNvSpPr/>
          <p:nvPr/>
        </p:nvSpPr>
        <p:spPr>
          <a:xfrm>
            <a:off x="6901543" y="3201012"/>
            <a:ext cx="2100848" cy="2128116"/>
          </a:xfrm>
          <a:prstGeom prst="rect">
            <a:avLst/>
          </a:prstGeom>
          <a:solidFill>
            <a:schemeClr val="accent2">
              <a:lumMod val="20000"/>
              <a:lumOff val="80000"/>
            </a:schemeClr>
          </a:solidFill>
          <a:ln w="25400" cap="flat" cmpd="sng">
            <a:solidFill>
              <a:srgbClr val="000000"/>
            </a:solidFill>
            <a:prstDash val="solid"/>
            <a:round/>
            <a:headEnd type="none" w="sm" len="sm"/>
            <a:tailEnd type="none" w="sm" len="sm"/>
          </a:ln>
        </p:spPr>
        <p:txBody>
          <a:bodyPr spcFirstLastPara="1" wrap="square" lIns="67225" tIns="67225" rIns="67225" bIns="672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971" b="1" dirty="0">
                <a:latin typeface="Trebuchet MS" panose="020B0603020202020204" pitchFamily="34" charset="0"/>
              </a:rPr>
              <a:t>Simulator Kernel</a:t>
            </a:r>
          </a:p>
          <a:p>
            <a:endParaRPr lang="en-US" sz="441" b="1" dirty="0">
              <a:latin typeface="Courier New"/>
              <a:ea typeface="Courier New"/>
              <a:cs typeface="Courier New"/>
              <a:sym typeface="Courier New"/>
            </a:endParaRPr>
          </a:p>
          <a:p>
            <a:r>
              <a:rPr lang="en-US" sz="882" b="1" dirty="0">
                <a:latin typeface="Courier New"/>
                <a:ea typeface="Courier New"/>
                <a:cs typeface="Courier New"/>
                <a:sym typeface="Courier New"/>
              </a:rPr>
              <a:t>build architecture</a:t>
            </a:r>
          </a:p>
          <a:p>
            <a:r>
              <a:rPr lang="en-US" sz="882" b="1" dirty="0">
                <a:latin typeface="Courier New"/>
                <a:ea typeface="Courier New"/>
                <a:cs typeface="Courier New"/>
                <a:sym typeface="Courier New"/>
              </a:rPr>
              <a:t>initialize network</a:t>
            </a:r>
          </a:p>
          <a:p>
            <a:endParaRPr lang="en-US" sz="882" b="1" dirty="0">
              <a:latin typeface="Courier New"/>
              <a:ea typeface="Courier New"/>
              <a:cs typeface="Courier New"/>
              <a:sym typeface="Courier New"/>
            </a:endParaRPr>
          </a:p>
          <a:p>
            <a:r>
              <a:rPr lang="en-US" sz="882" b="1" dirty="0">
                <a:latin typeface="Courier New"/>
                <a:ea typeface="Courier New"/>
                <a:cs typeface="Courier New"/>
                <a:sym typeface="Courier New"/>
              </a:rPr>
              <a:t>for all timesteps:</a:t>
            </a:r>
          </a:p>
          <a:p>
            <a:r>
              <a:rPr lang="en-US" sz="882" b="1" dirty="0">
                <a:latin typeface="Courier New"/>
                <a:ea typeface="Courier New"/>
                <a:cs typeface="Courier New"/>
                <a:sym typeface="Courier New"/>
              </a:rPr>
              <a:t>  get external inputs</a:t>
            </a:r>
          </a:p>
          <a:p>
            <a:r>
              <a:rPr lang="en-US" sz="882" b="1" dirty="0">
                <a:latin typeface="Courier New"/>
                <a:ea typeface="Courier New"/>
                <a:cs typeface="Courier New"/>
                <a:sym typeface="Courier New"/>
              </a:rPr>
              <a:t>  for all tiles:</a:t>
            </a:r>
          </a:p>
          <a:p>
            <a:r>
              <a:rPr lang="en-US" sz="882" b="1" dirty="0">
                <a:latin typeface="Courier New"/>
                <a:ea typeface="Courier New"/>
                <a:cs typeface="Courier New"/>
                <a:sym typeface="Courier New"/>
              </a:rPr>
              <a:t>    for all cores:</a:t>
            </a:r>
          </a:p>
          <a:p>
            <a:r>
              <a:rPr lang="en-US" sz="882" b="1" dirty="0">
                <a:latin typeface="Courier New"/>
                <a:ea typeface="Courier New"/>
                <a:cs typeface="Courier New"/>
                <a:sym typeface="Courier New"/>
              </a:rPr>
              <a:t>      process neuron</a:t>
            </a:r>
          </a:p>
          <a:p>
            <a:r>
              <a:rPr lang="en-US" sz="882" b="1" dirty="0">
                <a:latin typeface="Courier New"/>
                <a:ea typeface="Courier New"/>
                <a:cs typeface="Courier New"/>
                <a:sym typeface="Courier New"/>
              </a:rPr>
              <a:t>  send messages</a:t>
            </a:r>
          </a:p>
          <a:p>
            <a:endParaRPr lang="en-US" sz="882" b="1" dirty="0">
              <a:latin typeface="Courier New"/>
              <a:ea typeface="Courier New"/>
              <a:cs typeface="Courier New"/>
              <a:sym typeface="Courier New"/>
            </a:endParaRPr>
          </a:p>
          <a:p>
            <a:r>
              <a:rPr lang="en-US" sz="882" b="1" dirty="0">
                <a:latin typeface="Courier New"/>
                <a:ea typeface="Courier New"/>
                <a:cs typeface="Courier New"/>
                <a:sym typeface="Courier New"/>
              </a:rPr>
              <a:t>  write results</a:t>
            </a:r>
          </a:p>
        </p:txBody>
      </p:sp>
      <p:cxnSp>
        <p:nvCxnSpPr>
          <p:cNvPr id="65" name="Google Shape;182;p15">
            <a:extLst>
              <a:ext uri="{FF2B5EF4-FFF2-40B4-BE49-F238E27FC236}">
                <a16:creationId xmlns:a16="http://schemas.microsoft.com/office/drawing/2014/main" id="{533C1563-AF99-499C-5359-7B2E10C33CBF}"/>
              </a:ext>
            </a:extLst>
          </p:cNvPr>
          <p:cNvCxnSpPr>
            <a:cxnSpLocks/>
            <a:stCxn id="77" idx="1"/>
          </p:cNvCxnSpPr>
          <p:nvPr/>
        </p:nvCxnSpPr>
        <p:spPr>
          <a:xfrm flipH="1">
            <a:off x="9000053" y="3338871"/>
            <a:ext cx="483876" cy="385960"/>
          </a:xfrm>
          <a:prstGeom prst="straightConnector1">
            <a:avLst/>
          </a:prstGeom>
          <a:noFill/>
          <a:ln w="25400" cap="flat" cmpd="sng">
            <a:solidFill>
              <a:srgbClr val="000000"/>
            </a:solidFill>
            <a:prstDash val="solid"/>
            <a:round/>
            <a:headEnd type="none" w="med" len="med"/>
            <a:tailEnd type="triangle" w="med" len="med"/>
          </a:ln>
        </p:spPr>
      </p:cxnSp>
      <p:cxnSp>
        <p:nvCxnSpPr>
          <p:cNvPr id="66" name="Google Shape;183;p15">
            <a:extLst>
              <a:ext uri="{FF2B5EF4-FFF2-40B4-BE49-F238E27FC236}">
                <a16:creationId xmlns:a16="http://schemas.microsoft.com/office/drawing/2014/main" id="{A8AC3599-4240-A8F7-FAC3-17D69E9CDDB2}"/>
              </a:ext>
            </a:extLst>
          </p:cNvPr>
          <p:cNvCxnSpPr>
            <a:cxnSpLocks/>
            <a:stCxn id="73" idx="1"/>
          </p:cNvCxnSpPr>
          <p:nvPr/>
        </p:nvCxnSpPr>
        <p:spPr>
          <a:xfrm flipH="1" flipV="1">
            <a:off x="9009957" y="4351623"/>
            <a:ext cx="446985" cy="651957"/>
          </a:xfrm>
          <a:prstGeom prst="straightConnector1">
            <a:avLst/>
          </a:prstGeom>
          <a:noFill/>
          <a:ln w="25400" cap="flat" cmpd="sng">
            <a:solidFill>
              <a:srgbClr val="000000"/>
            </a:solidFill>
            <a:prstDash val="solid"/>
            <a:round/>
            <a:headEnd type="none" w="med" len="med"/>
            <a:tailEnd type="triangle" w="med" len="med"/>
          </a:ln>
        </p:spPr>
      </p:cxnSp>
      <p:cxnSp>
        <p:nvCxnSpPr>
          <p:cNvPr id="67" name="Google Shape;186;p15">
            <a:extLst>
              <a:ext uri="{FF2B5EF4-FFF2-40B4-BE49-F238E27FC236}">
                <a16:creationId xmlns:a16="http://schemas.microsoft.com/office/drawing/2014/main" id="{5F97B950-279A-CD4D-CA0D-AA424BFCBDC8}"/>
              </a:ext>
            </a:extLst>
          </p:cNvPr>
          <p:cNvCxnSpPr>
            <a:cxnSpLocks/>
            <a:stCxn id="64" idx="2"/>
            <a:endCxn id="71" idx="0"/>
          </p:cNvCxnSpPr>
          <p:nvPr/>
        </p:nvCxnSpPr>
        <p:spPr>
          <a:xfrm flipH="1">
            <a:off x="7951966" y="5329128"/>
            <a:ext cx="1" cy="151729"/>
          </a:xfrm>
          <a:prstGeom prst="straightConnector1">
            <a:avLst/>
          </a:prstGeom>
          <a:noFill/>
          <a:ln w="25400" cap="flat" cmpd="sng">
            <a:solidFill>
              <a:srgbClr val="000000"/>
            </a:solidFill>
            <a:prstDash val="solid"/>
            <a:round/>
            <a:headEnd type="none" w="med" len="med"/>
            <a:tailEnd type="triangle" w="med" len="med"/>
          </a:ln>
        </p:spPr>
      </p:cxnSp>
      <p:sp>
        <p:nvSpPr>
          <p:cNvPr id="68" name="Google Shape;187;p15">
            <a:extLst>
              <a:ext uri="{FF2B5EF4-FFF2-40B4-BE49-F238E27FC236}">
                <a16:creationId xmlns:a16="http://schemas.microsoft.com/office/drawing/2014/main" id="{ED80E00A-ABFB-EC61-B482-D45F3464EF02}"/>
              </a:ext>
            </a:extLst>
          </p:cNvPr>
          <p:cNvSpPr/>
          <p:nvPr/>
        </p:nvSpPr>
        <p:spPr>
          <a:xfrm>
            <a:off x="6901543" y="2749742"/>
            <a:ext cx="2100847" cy="322573"/>
          </a:xfrm>
          <a:prstGeom prst="roundRect">
            <a:avLst>
              <a:gd name="adj" fmla="val 16667"/>
            </a:avLst>
          </a:prstGeom>
          <a:solidFill>
            <a:schemeClr val="tx2"/>
          </a:solidFill>
          <a:ln w="12700" cap="flat" cmpd="sng">
            <a:solidFill>
              <a:srgbClr val="000000"/>
            </a:solidFill>
            <a:prstDash val="solid"/>
            <a:round/>
            <a:headEnd type="none" w="sm" len="sm"/>
            <a:tailEnd type="none" w="sm" len="sm"/>
          </a:ln>
        </p:spPr>
        <p:txBody>
          <a:bodyPr spcFirstLastPara="1" wrap="square" lIns="67225" tIns="67225" rIns="67225" bIns="672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971" dirty="0">
                <a:solidFill>
                  <a:srgbClr val="FFFFFF"/>
                </a:solidFill>
                <a:latin typeface="+mj-lt"/>
              </a:rPr>
              <a:t>Configuration &amp; Input Spikes</a:t>
            </a:r>
            <a:endParaRPr sz="971" dirty="0">
              <a:solidFill>
                <a:srgbClr val="FFFFFF"/>
              </a:solidFill>
              <a:latin typeface="+mj-lt"/>
            </a:endParaRPr>
          </a:p>
        </p:txBody>
      </p:sp>
      <p:cxnSp>
        <p:nvCxnSpPr>
          <p:cNvPr id="69" name="Google Shape;188;p15">
            <a:extLst>
              <a:ext uri="{FF2B5EF4-FFF2-40B4-BE49-F238E27FC236}">
                <a16:creationId xmlns:a16="http://schemas.microsoft.com/office/drawing/2014/main" id="{1802EB5C-6AA5-A688-69C5-66D42115085A}"/>
              </a:ext>
            </a:extLst>
          </p:cNvPr>
          <p:cNvCxnSpPr>
            <a:cxnSpLocks/>
            <a:stCxn id="68" idx="2"/>
            <a:endCxn id="64" idx="0"/>
          </p:cNvCxnSpPr>
          <p:nvPr/>
        </p:nvCxnSpPr>
        <p:spPr>
          <a:xfrm>
            <a:off x="7951966" y="3072315"/>
            <a:ext cx="1" cy="128697"/>
          </a:xfrm>
          <a:prstGeom prst="straightConnector1">
            <a:avLst/>
          </a:prstGeom>
          <a:noFill/>
          <a:ln w="25400" cap="flat" cmpd="sng">
            <a:solidFill>
              <a:srgbClr val="000000"/>
            </a:solidFill>
            <a:prstDash val="solid"/>
            <a:round/>
            <a:headEnd type="none" w="med" len="med"/>
            <a:tailEnd type="triangle" w="med" len="med"/>
          </a:ln>
        </p:spPr>
      </p:cxnSp>
      <p:grpSp>
        <p:nvGrpSpPr>
          <p:cNvPr id="70" name="Group 69">
            <a:extLst>
              <a:ext uri="{FF2B5EF4-FFF2-40B4-BE49-F238E27FC236}">
                <a16:creationId xmlns:a16="http://schemas.microsoft.com/office/drawing/2014/main" id="{912C58A1-3B7E-B952-4C2A-3BD851F984E9}"/>
              </a:ext>
            </a:extLst>
          </p:cNvPr>
          <p:cNvGrpSpPr/>
          <p:nvPr/>
        </p:nvGrpSpPr>
        <p:grpSpPr>
          <a:xfrm>
            <a:off x="9483929" y="2773201"/>
            <a:ext cx="1850674" cy="1131340"/>
            <a:chOff x="3257933" y="4015022"/>
            <a:chExt cx="1954745" cy="1136346"/>
          </a:xfrm>
        </p:grpSpPr>
        <p:sp>
          <p:nvSpPr>
            <p:cNvPr id="77" name="Google Shape;178;p15">
              <a:extLst>
                <a:ext uri="{FF2B5EF4-FFF2-40B4-BE49-F238E27FC236}">
                  <a16:creationId xmlns:a16="http://schemas.microsoft.com/office/drawing/2014/main" id="{D251277D-3163-498B-BD7B-08D3393D05F4}"/>
                </a:ext>
              </a:extLst>
            </p:cNvPr>
            <p:cNvSpPr/>
            <p:nvPr/>
          </p:nvSpPr>
          <p:spPr>
            <a:xfrm>
              <a:off x="3257933" y="4015022"/>
              <a:ext cx="1954745" cy="1136346"/>
            </a:xfrm>
            <a:prstGeom prst="roundRect">
              <a:avLst>
                <a:gd name="adj" fmla="val 16667"/>
              </a:avLst>
            </a:prstGeom>
            <a:solidFill>
              <a:schemeClr val="tx2"/>
            </a:solidFill>
            <a:ln w="12700" cap="flat" cmpd="sng">
              <a:solidFill>
                <a:srgbClr val="000000"/>
              </a:solidFill>
              <a:prstDash val="solid"/>
              <a:round/>
              <a:headEnd type="none" w="sm" len="sm"/>
              <a:tailEnd type="none" w="sm" len="sm"/>
            </a:ln>
          </p:spPr>
          <p:txBody>
            <a:bodyPr spcFirstLastPara="1" wrap="square" lIns="67225" tIns="67225" rIns="67225" bIns="672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971">
                  <a:solidFill>
                    <a:srgbClr val="FFFFFF"/>
                  </a:solidFill>
                  <a:latin typeface="+mj-lt"/>
                </a:rPr>
                <a:t>Architecture Description</a:t>
              </a:r>
              <a:endParaRPr sz="971">
                <a:solidFill>
                  <a:srgbClr val="FFFFFF"/>
                </a:solidFill>
                <a:latin typeface="+mj-lt"/>
              </a:endParaRPr>
            </a:p>
          </p:txBody>
        </p:sp>
        <p:grpSp>
          <p:nvGrpSpPr>
            <p:cNvPr id="78" name="Google Shape;189;p15">
              <a:extLst>
                <a:ext uri="{FF2B5EF4-FFF2-40B4-BE49-F238E27FC236}">
                  <a16:creationId xmlns:a16="http://schemas.microsoft.com/office/drawing/2014/main" id="{A3817123-67A2-1E6A-EC35-C21047968A82}"/>
                </a:ext>
              </a:extLst>
            </p:cNvPr>
            <p:cNvGrpSpPr/>
            <p:nvPr/>
          </p:nvGrpSpPr>
          <p:grpSpPr>
            <a:xfrm>
              <a:off x="4290038" y="4403972"/>
              <a:ext cx="600264" cy="612993"/>
              <a:chOff x="5412119" y="2055660"/>
              <a:chExt cx="2109002" cy="2109301"/>
            </a:xfrm>
          </p:grpSpPr>
          <p:sp>
            <p:nvSpPr>
              <p:cNvPr id="86" name="Google Shape;190;p15">
                <a:extLst>
                  <a:ext uri="{FF2B5EF4-FFF2-40B4-BE49-F238E27FC236}">
                    <a16:creationId xmlns:a16="http://schemas.microsoft.com/office/drawing/2014/main" id="{F1A00D7C-E548-0B14-C4E8-6DC6B8E23C79}"/>
                  </a:ext>
                </a:extLst>
              </p:cNvPr>
              <p:cNvSpPr/>
              <p:nvPr/>
            </p:nvSpPr>
            <p:spPr>
              <a:xfrm>
                <a:off x="5412119" y="2055660"/>
                <a:ext cx="2109002" cy="2109301"/>
              </a:xfrm>
              <a:prstGeom prst="roundRect">
                <a:avLst>
                  <a:gd name="adj" fmla="val 16667"/>
                </a:avLst>
              </a:prstGeom>
              <a:solidFill>
                <a:schemeClr val="bg1">
                  <a:lumMod val="85000"/>
                </a:schemeClr>
              </a:solidFill>
              <a:ln w="9525" cap="flat" cmpd="sng">
                <a:solidFill>
                  <a:srgbClr val="000000"/>
                </a:solidFill>
                <a:prstDash val="solid"/>
                <a:round/>
                <a:headEnd type="none" w="sm" len="sm"/>
                <a:tailEnd type="none" w="sm" len="sm"/>
              </a:ln>
            </p:spPr>
            <p:txBody>
              <a:bodyPr spcFirstLastPara="1" wrap="square" lIns="67225" tIns="67225" rIns="67225" bIns="67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30" dirty="0"/>
              </a:p>
            </p:txBody>
          </p:sp>
          <p:sp>
            <p:nvSpPr>
              <p:cNvPr id="87" name="Google Shape;191;p15">
                <a:extLst>
                  <a:ext uri="{FF2B5EF4-FFF2-40B4-BE49-F238E27FC236}">
                    <a16:creationId xmlns:a16="http://schemas.microsoft.com/office/drawing/2014/main" id="{0012526C-00A4-6DA5-7A7A-9C03BAEBE262}"/>
                  </a:ext>
                </a:extLst>
              </p:cNvPr>
              <p:cNvSpPr/>
              <p:nvPr/>
            </p:nvSpPr>
            <p:spPr>
              <a:xfrm>
                <a:off x="5668043" y="2231474"/>
                <a:ext cx="1622100" cy="438000"/>
              </a:xfrm>
              <a:prstGeom prst="roundRect">
                <a:avLst>
                  <a:gd name="adj" fmla="val 16667"/>
                </a:avLst>
              </a:prstGeom>
              <a:solidFill>
                <a:srgbClr val="BBE0E3"/>
              </a:solidFill>
              <a:ln w="9525" cap="flat" cmpd="sng">
                <a:solidFill>
                  <a:srgbClr val="000000"/>
                </a:solidFill>
                <a:prstDash val="solid"/>
                <a:round/>
                <a:headEnd type="none" w="sm" len="sm"/>
                <a:tailEnd type="none" w="sm" len="sm"/>
              </a:ln>
            </p:spPr>
            <p:txBody>
              <a:bodyPr spcFirstLastPara="1" wrap="square" lIns="67225" tIns="67225" rIns="67225" bIns="67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324" b="1"/>
              </a:p>
            </p:txBody>
          </p:sp>
          <p:sp>
            <p:nvSpPr>
              <p:cNvPr id="88" name="Google Shape;192;p15">
                <a:extLst>
                  <a:ext uri="{FF2B5EF4-FFF2-40B4-BE49-F238E27FC236}">
                    <a16:creationId xmlns:a16="http://schemas.microsoft.com/office/drawing/2014/main" id="{44B7DBAE-1B2B-804D-CCFB-6D563E8A6C79}"/>
                  </a:ext>
                </a:extLst>
              </p:cNvPr>
              <p:cNvSpPr/>
              <p:nvPr/>
            </p:nvSpPr>
            <p:spPr>
              <a:xfrm>
                <a:off x="5882399" y="3046475"/>
                <a:ext cx="496202" cy="443399"/>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67225" tIns="67225" rIns="67225" bIns="67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30"/>
              </a:p>
            </p:txBody>
          </p:sp>
          <p:sp>
            <p:nvSpPr>
              <p:cNvPr id="89" name="Google Shape;193;p15">
                <a:extLst>
                  <a:ext uri="{FF2B5EF4-FFF2-40B4-BE49-F238E27FC236}">
                    <a16:creationId xmlns:a16="http://schemas.microsoft.com/office/drawing/2014/main" id="{16196A69-6E72-0D4F-1934-1D5BE967211D}"/>
                  </a:ext>
                </a:extLst>
              </p:cNvPr>
              <p:cNvSpPr/>
              <p:nvPr/>
            </p:nvSpPr>
            <p:spPr>
              <a:xfrm>
                <a:off x="6500665" y="3046475"/>
                <a:ext cx="496202" cy="443399"/>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67225" tIns="67225" rIns="67225" bIns="67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30"/>
              </a:p>
            </p:txBody>
          </p:sp>
          <p:sp>
            <p:nvSpPr>
              <p:cNvPr id="90" name="Google Shape;194;p15">
                <a:extLst>
                  <a:ext uri="{FF2B5EF4-FFF2-40B4-BE49-F238E27FC236}">
                    <a16:creationId xmlns:a16="http://schemas.microsoft.com/office/drawing/2014/main" id="{9C75E8C5-AF42-A4D0-D872-78859E5D395F}"/>
                  </a:ext>
                </a:extLst>
              </p:cNvPr>
              <p:cNvSpPr/>
              <p:nvPr/>
            </p:nvSpPr>
            <p:spPr>
              <a:xfrm>
                <a:off x="6492240" y="3562929"/>
                <a:ext cx="496202" cy="443399"/>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67225" tIns="67225" rIns="67225" bIns="67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30"/>
              </a:p>
            </p:txBody>
          </p:sp>
          <p:sp>
            <p:nvSpPr>
              <p:cNvPr id="91" name="Google Shape;195;p15">
                <a:extLst>
                  <a:ext uri="{FF2B5EF4-FFF2-40B4-BE49-F238E27FC236}">
                    <a16:creationId xmlns:a16="http://schemas.microsoft.com/office/drawing/2014/main" id="{BFA1B0B5-DA37-7954-B7A4-19B3977D6D36}"/>
                  </a:ext>
                </a:extLst>
              </p:cNvPr>
              <p:cNvSpPr/>
              <p:nvPr/>
            </p:nvSpPr>
            <p:spPr>
              <a:xfrm>
                <a:off x="5873910" y="3562926"/>
                <a:ext cx="496202" cy="443399"/>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67225" tIns="67225" rIns="67225" bIns="67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30"/>
              </a:p>
            </p:txBody>
          </p:sp>
        </p:grpSp>
        <p:grpSp>
          <p:nvGrpSpPr>
            <p:cNvPr id="79" name="Google Shape;196;p15">
              <a:extLst>
                <a:ext uri="{FF2B5EF4-FFF2-40B4-BE49-F238E27FC236}">
                  <a16:creationId xmlns:a16="http://schemas.microsoft.com/office/drawing/2014/main" id="{A064423D-2E48-0A24-57B2-B67208900B8E}"/>
                </a:ext>
              </a:extLst>
            </p:cNvPr>
            <p:cNvGrpSpPr/>
            <p:nvPr/>
          </p:nvGrpSpPr>
          <p:grpSpPr>
            <a:xfrm>
              <a:off x="3593602" y="4403972"/>
              <a:ext cx="600263" cy="612993"/>
              <a:chOff x="5412112" y="2055658"/>
              <a:chExt cx="2108997" cy="2109295"/>
            </a:xfrm>
          </p:grpSpPr>
          <p:sp>
            <p:nvSpPr>
              <p:cNvPr id="80" name="Google Shape;197;p15">
                <a:extLst>
                  <a:ext uri="{FF2B5EF4-FFF2-40B4-BE49-F238E27FC236}">
                    <a16:creationId xmlns:a16="http://schemas.microsoft.com/office/drawing/2014/main" id="{7A6D00C8-B488-7E71-F2B3-822399A70B31}"/>
                  </a:ext>
                </a:extLst>
              </p:cNvPr>
              <p:cNvSpPr/>
              <p:nvPr/>
            </p:nvSpPr>
            <p:spPr>
              <a:xfrm>
                <a:off x="5412112" y="2055658"/>
                <a:ext cx="2108997" cy="2109295"/>
              </a:xfrm>
              <a:prstGeom prst="roundRect">
                <a:avLst>
                  <a:gd name="adj" fmla="val 16667"/>
                </a:avLst>
              </a:prstGeom>
              <a:solidFill>
                <a:schemeClr val="bg1">
                  <a:lumMod val="85000"/>
                </a:schemeClr>
              </a:solidFill>
              <a:ln w="9525" cap="flat" cmpd="sng">
                <a:solidFill>
                  <a:srgbClr val="000000"/>
                </a:solidFill>
                <a:prstDash val="solid"/>
                <a:round/>
                <a:headEnd type="none" w="sm" len="sm"/>
                <a:tailEnd type="none" w="sm" len="sm"/>
              </a:ln>
            </p:spPr>
            <p:txBody>
              <a:bodyPr spcFirstLastPara="1" wrap="square" lIns="67225" tIns="67225" rIns="67225" bIns="67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30"/>
              </a:p>
            </p:txBody>
          </p:sp>
          <p:sp>
            <p:nvSpPr>
              <p:cNvPr id="81" name="Google Shape;198;p15">
                <a:extLst>
                  <a:ext uri="{FF2B5EF4-FFF2-40B4-BE49-F238E27FC236}">
                    <a16:creationId xmlns:a16="http://schemas.microsoft.com/office/drawing/2014/main" id="{A9A40B68-6DD4-6884-FEE8-1F320EC52097}"/>
                  </a:ext>
                </a:extLst>
              </p:cNvPr>
              <p:cNvSpPr/>
              <p:nvPr/>
            </p:nvSpPr>
            <p:spPr>
              <a:xfrm>
                <a:off x="5668036" y="2231471"/>
                <a:ext cx="1622099" cy="437999"/>
              </a:xfrm>
              <a:prstGeom prst="roundRect">
                <a:avLst>
                  <a:gd name="adj" fmla="val 16667"/>
                </a:avLst>
              </a:prstGeom>
              <a:solidFill>
                <a:srgbClr val="BBE0E3"/>
              </a:solidFill>
              <a:ln w="9525" cap="flat" cmpd="sng">
                <a:solidFill>
                  <a:srgbClr val="000000"/>
                </a:solidFill>
                <a:prstDash val="solid"/>
                <a:round/>
                <a:headEnd type="none" w="sm" len="sm"/>
                <a:tailEnd type="none" w="sm" len="sm"/>
              </a:ln>
            </p:spPr>
            <p:txBody>
              <a:bodyPr spcFirstLastPara="1" wrap="square" lIns="67225" tIns="67225" rIns="67225" bIns="67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324" b="1"/>
              </a:p>
            </p:txBody>
          </p:sp>
          <p:sp>
            <p:nvSpPr>
              <p:cNvPr id="82" name="Google Shape;199;p15">
                <a:extLst>
                  <a:ext uri="{FF2B5EF4-FFF2-40B4-BE49-F238E27FC236}">
                    <a16:creationId xmlns:a16="http://schemas.microsoft.com/office/drawing/2014/main" id="{A1E5CB4A-A41E-3BAE-3119-9A545152B40F}"/>
                  </a:ext>
                </a:extLst>
              </p:cNvPr>
              <p:cNvSpPr/>
              <p:nvPr/>
            </p:nvSpPr>
            <p:spPr>
              <a:xfrm>
                <a:off x="5882395" y="3046470"/>
                <a:ext cx="496198" cy="443398"/>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67225" tIns="67225" rIns="67225" bIns="67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30"/>
              </a:p>
            </p:txBody>
          </p:sp>
          <p:sp>
            <p:nvSpPr>
              <p:cNvPr id="83" name="Google Shape;200;p15">
                <a:extLst>
                  <a:ext uri="{FF2B5EF4-FFF2-40B4-BE49-F238E27FC236}">
                    <a16:creationId xmlns:a16="http://schemas.microsoft.com/office/drawing/2014/main" id="{D84DEC1F-B5DA-6114-FF48-D3B9AAB68AE1}"/>
                  </a:ext>
                </a:extLst>
              </p:cNvPr>
              <p:cNvSpPr/>
              <p:nvPr/>
            </p:nvSpPr>
            <p:spPr>
              <a:xfrm>
                <a:off x="6500658" y="3046470"/>
                <a:ext cx="496198" cy="443398"/>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67225" tIns="67225" rIns="67225" bIns="67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30"/>
              </a:p>
            </p:txBody>
          </p:sp>
          <p:sp>
            <p:nvSpPr>
              <p:cNvPr id="84" name="Google Shape;201;p15">
                <a:extLst>
                  <a:ext uri="{FF2B5EF4-FFF2-40B4-BE49-F238E27FC236}">
                    <a16:creationId xmlns:a16="http://schemas.microsoft.com/office/drawing/2014/main" id="{872FD28A-84E3-F99B-7752-26C884DCC6FB}"/>
                  </a:ext>
                </a:extLst>
              </p:cNvPr>
              <p:cNvSpPr/>
              <p:nvPr/>
            </p:nvSpPr>
            <p:spPr>
              <a:xfrm>
                <a:off x="6492229" y="3562923"/>
                <a:ext cx="496198" cy="443398"/>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67225" tIns="67225" rIns="67225" bIns="67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30"/>
              </a:p>
            </p:txBody>
          </p:sp>
          <p:sp>
            <p:nvSpPr>
              <p:cNvPr id="85" name="Google Shape;202;p15">
                <a:extLst>
                  <a:ext uri="{FF2B5EF4-FFF2-40B4-BE49-F238E27FC236}">
                    <a16:creationId xmlns:a16="http://schemas.microsoft.com/office/drawing/2014/main" id="{8CAD0084-5AB4-8B0E-D521-1F730E0E45E3}"/>
                  </a:ext>
                </a:extLst>
              </p:cNvPr>
              <p:cNvSpPr/>
              <p:nvPr/>
            </p:nvSpPr>
            <p:spPr>
              <a:xfrm>
                <a:off x="5873910" y="3562926"/>
                <a:ext cx="496198" cy="443398"/>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67225" tIns="67225" rIns="67225" bIns="67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30"/>
              </a:p>
            </p:txBody>
          </p:sp>
        </p:grpSp>
      </p:grpSp>
      <p:sp>
        <p:nvSpPr>
          <p:cNvPr id="71" name="Google Shape;181;p15">
            <a:extLst>
              <a:ext uri="{FF2B5EF4-FFF2-40B4-BE49-F238E27FC236}">
                <a16:creationId xmlns:a16="http://schemas.microsoft.com/office/drawing/2014/main" id="{06F50AF7-003C-4895-C207-1573E7D33AEE}"/>
              </a:ext>
            </a:extLst>
          </p:cNvPr>
          <p:cNvSpPr/>
          <p:nvPr/>
        </p:nvSpPr>
        <p:spPr>
          <a:xfrm>
            <a:off x="6901543" y="5480856"/>
            <a:ext cx="2100847" cy="322573"/>
          </a:xfrm>
          <a:prstGeom prst="roundRect">
            <a:avLst>
              <a:gd name="adj" fmla="val 16667"/>
            </a:avLst>
          </a:prstGeom>
          <a:solidFill>
            <a:schemeClr val="tx2"/>
          </a:solidFill>
          <a:ln w="12700" cap="flat" cmpd="sng">
            <a:solidFill>
              <a:srgbClr val="000000"/>
            </a:solidFill>
            <a:prstDash val="solid"/>
            <a:round/>
            <a:headEnd type="none" w="sm" len="sm"/>
            <a:tailEnd type="none" w="sm" len="sm"/>
          </a:ln>
        </p:spPr>
        <p:txBody>
          <a:bodyPr spcFirstLastPara="1" wrap="square" lIns="67225" tIns="67225" rIns="67225" bIns="67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971" dirty="0">
                <a:solidFill>
                  <a:srgbClr val="FFFFFF"/>
                </a:solidFill>
                <a:latin typeface="+mj-lt"/>
              </a:rPr>
              <a:t>Performance Estimates</a:t>
            </a:r>
            <a:endParaRPr sz="971" dirty="0">
              <a:solidFill>
                <a:srgbClr val="FFFFFF"/>
              </a:solidFill>
              <a:latin typeface="+mj-lt"/>
            </a:endParaRPr>
          </a:p>
        </p:txBody>
      </p:sp>
      <p:grpSp>
        <p:nvGrpSpPr>
          <p:cNvPr id="72" name="Group 71">
            <a:extLst>
              <a:ext uri="{FF2B5EF4-FFF2-40B4-BE49-F238E27FC236}">
                <a16:creationId xmlns:a16="http://schemas.microsoft.com/office/drawing/2014/main" id="{666B857B-B802-54D5-BE0F-D3F26DD1B54D}"/>
              </a:ext>
            </a:extLst>
          </p:cNvPr>
          <p:cNvGrpSpPr/>
          <p:nvPr/>
        </p:nvGrpSpPr>
        <p:grpSpPr>
          <a:xfrm>
            <a:off x="9456942" y="4207679"/>
            <a:ext cx="1885228" cy="1591801"/>
            <a:chOff x="13576615" y="22252807"/>
            <a:chExt cx="3053776" cy="2451996"/>
          </a:xfrm>
        </p:grpSpPr>
        <p:sp>
          <p:nvSpPr>
            <p:cNvPr id="73" name="Google Shape;180;p15">
              <a:extLst>
                <a:ext uri="{FF2B5EF4-FFF2-40B4-BE49-F238E27FC236}">
                  <a16:creationId xmlns:a16="http://schemas.microsoft.com/office/drawing/2014/main" id="{A9CF22A7-F9E4-C195-8A15-5BC4CD090406}"/>
                </a:ext>
              </a:extLst>
            </p:cNvPr>
            <p:cNvSpPr/>
            <p:nvPr/>
          </p:nvSpPr>
          <p:spPr>
            <a:xfrm>
              <a:off x="13576615" y="22252807"/>
              <a:ext cx="3053776" cy="2451996"/>
            </a:xfrm>
            <a:prstGeom prst="roundRect">
              <a:avLst>
                <a:gd name="adj" fmla="val 16667"/>
              </a:avLst>
            </a:prstGeom>
            <a:solidFill>
              <a:schemeClr val="tx2"/>
            </a:solidFill>
            <a:ln w="12700" cap="flat" cmpd="sng">
              <a:solidFill>
                <a:srgbClr val="000000"/>
              </a:solidFill>
              <a:prstDash val="solid"/>
              <a:round/>
              <a:headEnd type="none" w="sm" len="sm"/>
              <a:tailEnd type="none" w="sm" len="sm"/>
            </a:ln>
          </p:spPr>
          <p:txBody>
            <a:bodyPr spcFirstLastPara="1" wrap="square" lIns="67225" tIns="67225" rIns="67225" bIns="672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971" dirty="0">
                  <a:solidFill>
                    <a:srgbClr val="FFFFFF"/>
                  </a:solidFill>
                  <a:latin typeface="+mj-lt"/>
                </a:rPr>
                <a:t>Mapped Spiking Neural Network</a:t>
              </a:r>
              <a:endParaRPr sz="971" dirty="0">
                <a:solidFill>
                  <a:srgbClr val="FFFFFF"/>
                </a:solidFill>
                <a:latin typeface="+mj-lt"/>
              </a:endParaRPr>
            </a:p>
          </p:txBody>
        </p:sp>
        <p:pic>
          <p:nvPicPr>
            <p:cNvPr id="74" name="Google Shape;204;p15">
              <a:extLst>
                <a:ext uri="{FF2B5EF4-FFF2-40B4-BE49-F238E27FC236}">
                  <a16:creationId xmlns:a16="http://schemas.microsoft.com/office/drawing/2014/main" id="{EEA3DC6B-2D4B-554F-4A8C-0AEC887A7685}"/>
                </a:ext>
              </a:extLst>
            </p:cNvPr>
            <p:cNvPicPr preferRelativeResize="0"/>
            <p:nvPr/>
          </p:nvPicPr>
          <p:blipFill rotWithShape="1">
            <a:blip r:embed="rId3">
              <a:alphaModFix/>
            </a:blip>
            <a:srcRect/>
            <a:stretch/>
          </p:blipFill>
          <p:spPr>
            <a:xfrm>
              <a:off x="14275837" y="23070833"/>
              <a:ext cx="1812195" cy="1351931"/>
            </a:xfrm>
            <a:prstGeom prst="rect">
              <a:avLst/>
            </a:prstGeom>
            <a:noFill/>
            <a:ln>
              <a:noFill/>
            </a:ln>
          </p:spPr>
        </p:pic>
        <p:sp>
          <p:nvSpPr>
            <p:cNvPr id="75" name="Rectangle: Rounded Corners 20">
              <a:extLst>
                <a:ext uri="{FF2B5EF4-FFF2-40B4-BE49-F238E27FC236}">
                  <a16:creationId xmlns:a16="http://schemas.microsoft.com/office/drawing/2014/main" id="{B33D61A9-4B22-F252-274A-8E6FBDD93095}"/>
                </a:ext>
              </a:extLst>
            </p:cNvPr>
            <p:cNvSpPr/>
            <p:nvPr/>
          </p:nvSpPr>
          <p:spPr>
            <a:xfrm>
              <a:off x="14144711" y="23187692"/>
              <a:ext cx="582826" cy="1351931"/>
            </a:xfrm>
            <a:prstGeom prst="round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3"/>
            </a:p>
          </p:txBody>
        </p:sp>
        <p:sp>
          <p:nvSpPr>
            <p:cNvPr id="76" name="Rectangle: Rounded Corners 21">
              <a:extLst>
                <a:ext uri="{FF2B5EF4-FFF2-40B4-BE49-F238E27FC236}">
                  <a16:creationId xmlns:a16="http://schemas.microsoft.com/office/drawing/2014/main" id="{726BB665-B138-57C5-CEA1-AC346CE9D425}"/>
                </a:ext>
              </a:extLst>
            </p:cNvPr>
            <p:cNvSpPr/>
            <p:nvPr/>
          </p:nvSpPr>
          <p:spPr>
            <a:xfrm>
              <a:off x="15067936" y="23689862"/>
              <a:ext cx="466915" cy="457436"/>
            </a:xfrm>
            <a:prstGeom prst="round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3"/>
            </a:p>
          </p:txBody>
        </p:sp>
      </p:grpSp>
    </p:spTree>
    <p:extLst>
      <p:ext uri="{BB962C8B-B14F-4D97-AF65-F5344CB8AC3E}">
        <p14:creationId xmlns:p14="http://schemas.microsoft.com/office/powerpoint/2010/main" val="5972365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DVS Gesture Recognition Application</a:t>
            </a:r>
          </a:p>
        </p:txBody>
      </p:sp>
      <p:sp>
        <p:nvSpPr>
          <p:cNvPr id="6" name="Footer Placeholder 5"/>
          <p:cNvSpPr>
            <a:spLocks noGrp="1"/>
          </p:cNvSpPr>
          <p:nvPr>
            <p:ph type="ftr" sz="quarter" idx="11"/>
          </p:nvPr>
        </p:nvSpPr>
        <p:spPr/>
        <p:txBody>
          <a:bodyPr/>
          <a:lstStyle/>
          <a:p>
            <a:r>
              <a:rPr lang="it-IT" dirty="0"/>
              <a:t>© 2024 A.Gerstlauer</a:t>
            </a:r>
            <a:endParaRPr lang="en-US" dirty="0"/>
          </a:p>
        </p:txBody>
      </p:sp>
      <p:sp>
        <p:nvSpPr>
          <p:cNvPr id="7" name="Slide Number Placeholder 6"/>
          <p:cNvSpPr>
            <a:spLocks noGrp="1"/>
          </p:cNvSpPr>
          <p:nvPr>
            <p:ph type="sldNum" sz="quarter" idx="12"/>
          </p:nvPr>
        </p:nvSpPr>
        <p:spPr/>
        <p:txBody>
          <a:bodyPr/>
          <a:lstStyle/>
          <a:p>
            <a:fld id="{AAAF2F4E-79E2-4DC1-BE4B-730B5B582853}" type="slidenum">
              <a:rPr lang="en-US" smtClean="0"/>
              <a:t>25</a:t>
            </a:fld>
            <a:endParaRPr lang="en-US"/>
          </a:p>
        </p:txBody>
      </p:sp>
      <p:grpSp>
        <p:nvGrpSpPr>
          <p:cNvPr id="11" name="Group 10">
            <a:extLst>
              <a:ext uri="{FF2B5EF4-FFF2-40B4-BE49-F238E27FC236}">
                <a16:creationId xmlns:a16="http://schemas.microsoft.com/office/drawing/2014/main" id="{A0B39150-A2A1-0E85-0062-97F314479A75}"/>
              </a:ext>
            </a:extLst>
          </p:cNvPr>
          <p:cNvGrpSpPr/>
          <p:nvPr/>
        </p:nvGrpSpPr>
        <p:grpSpPr>
          <a:xfrm>
            <a:off x="7575177" y="1413845"/>
            <a:ext cx="3443237" cy="2220667"/>
            <a:chOff x="25572635" y="21323600"/>
            <a:chExt cx="5318468" cy="3430069"/>
          </a:xfrm>
        </p:grpSpPr>
        <p:pic>
          <p:nvPicPr>
            <p:cNvPr id="12" name="Picture 11">
              <a:extLst>
                <a:ext uri="{FF2B5EF4-FFF2-40B4-BE49-F238E27FC236}">
                  <a16:creationId xmlns:a16="http://schemas.microsoft.com/office/drawing/2014/main" id="{E4B3B3C5-8FFC-ADC3-A2FA-47D31DE9FD7C}"/>
                </a:ext>
              </a:extLst>
            </p:cNvPr>
            <p:cNvPicPr>
              <a:picLocks noChangeAspect="1"/>
            </p:cNvPicPr>
            <p:nvPr/>
          </p:nvPicPr>
          <p:blipFill rotWithShape="1">
            <a:blip r:embed="rId3">
              <a:clrChange>
                <a:clrFrom>
                  <a:srgbClr val="FFFFFF"/>
                </a:clrFrom>
                <a:clrTo>
                  <a:srgbClr val="FFFFFF">
                    <a:alpha val="0"/>
                  </a:srgbClr>
                </a:clrTo>
              </a:clrChange>
            </a:blip>
            <a:srcRect t="2066"/>
            <a:stretch/>
          </p:blipFill>
          <p:spPr>
            <a:xfrm>
              <a:off x="25572635" y="21323600"/>
              <a:ext cx="5318468" cy="3025984"/>
            </a:xfrm>
            <a:prstGeom prst="rect">
              <a:avLst/>
            </a:prstGeom>
          </p:spPr>
        </p:pic>
        <p:sp>
          <p:nvSpPr>
            <p:cNvPr id="13" name="TextBox 12">
              <a:extLst>
                <a:ext uri="{FF2B5EF4-FFF2-40B4-BE49-F238E27FC236}">
                  <a16:creationId xmlns:a16="http://schemas.microsoft.com/office/drawing/2014/main" id="{AFF7D01A-6CCE-73B3-3356-A1C21230144F}"/>
                </a:ext>
              </a:extLst>
            </p:cNvPr>
            <p:cNvSpPr txBox="1"/>
            <p:nvPr/>
          </p:nvSpPr>
          <p:spPr>
            <a:xfrm>
              <a:off x="26707487" y="24349583"/>
              <a:ext cx="3902090" cy="404086"/>
            </a:xfrm>
            <a:prstGeom prst="rect">
              <a:avLst/>
            </a:prstGeom>
            <a:noFill/>
          </p:spPr>
          <p:txBody>
            <a:bodyPr wrap="square" rtlCol="0">
              <a:spAutoFit/>
            </a:bodyPr>
            <a:lstStyle/>
            <a:p>
              <a:r>
                <a:rPr lang="en-US" sz="1100" dirty="0">
                  <a:latin typeface="+mj-lt"/>
                </a:rPr>
                <a:t>Image reproduced from [Massa,’20]</a:t>
              </a:r>
              <a:endParaRPr lang="en-GB" sz="1100" dirty="0">
                <a:latin typeface="+mj-lt"/>
              </a:endParaRPr>
            </a:p>
          </p:txBody>
        </p:sp>
      </p:grpSp>
      <p:sp>
        <p:nvSpPr>
          <p:cNvPr id="14" name="Content Placeholder 13"/>
          <p:cNvSpPr>
            <a:spLocks noGrp="1"/>
          </p:cNvSpPr>
          <p:nvPr>
            <p:ph sz="half" idx="1"/>
          </p:nvPr>
        </p:nvSpPr>
        <p:spPr>
          <a:xfrm>
            <a:off x="646546" y="1157395"/>
            <a:ext cx="7176655" cy="5163110"/>
          </a:xfrm>
        </p:spPr>
        <p:txBody>
          <a:bodyPr/>
          <a:lstStyle/>
          <a:p>
            <a:r>
              <a:rPr lang="en-US" dirty="0"/>
              <a:t>Predict energy &amp; performance for larger real-world neuromorphic applications</a:t>
            </a:r>
          </a:p>
          <a:p>
            <a:pPr lvl="1"/>
            <a:r>
              <a:rPr lang="en-US" dirty="0"/>
              <a:t>SNN trained on DVS gesture data-set [Massa’20]</a:t>
            </a:r>
          </a:p>
          <a:p>
            <a:pPr lvl="1"/>
            <a:r>
              <a:rPr lang="en-US" dirty="0"/>
              <a:t>18,678 neurons across 6 layers</a:t>
            </a:r>
          </a:p>
          <a:p>
            <a:pPr lvl="1"/>
            <a:r>
              <a:rPr lang="en-US" dirty="0"/>
              <a:t>Mapped to 45 </a:t>
            </a:r>
            <a:r>
              <a:rPr lang="en-US" dirty="0" err="1"/>
              <a:t>Loihi</a:t>
            </a:r>
            <a:r>
              <a:rPr lang="en-US" dirty="0"/>
              <a:t> cores out of 128</a:t>
            </a:r>
          </a:p>
          <a:p>
            <a:pPr lvl="1"/>
            <a:endParaRPr lang="en-US" dirty="0"/>
          </a:p>
          <a:p>
            <a:pPr lvl="1"/>
            <a:endParaRPr lang="en-US" dirty="0"/>
          </a:p>
          <a:p>
            <a:pPr lvl="1"/>
            <a:endParaRPr lang="en-US" dirty="0"/>
          </a:p>
          <a:p>
            <a:pPr lvl="1"/>
            <a:endParaRPr lang="en-US" dirty="0"/>
          </a:p>
          <a:p>
            <a:pPr lvl="3"/>
            <a:endParaRPr lang="en-US" dirty="0"/>
          </a:p>
          <a:p>
            <a:pPr lvl="3"/>
            <a:endParaRPr lang="en-US" dirty="0"/>
          </a:p>
          <a:p>
            <a:pPr lvl="3"/>
            <a:endParaRPr lang="en-US" dirty="0"/>
          </a:p>
          <a:p>
            <a:pPr lvl="1"/>
            <a:endParaRPr lang="en-US" dirty="0"/>
          </a:p>
          <a:p>
            <a:pPr lvl="1"/>
            <a:endParaRPr lang="en-US" sz="1235" dirty="0"/>
          </a:p>
        </p:txBody>
      </p:sp>
      <p:pic>
        <p:nvPicPr>
          <p:cNvPr id="3" name="Picture 2">
            <a:extLst>
              <a:ext uri="{FF2B5EF4-FFF2-40B4-BE49-F238E27FC236}">
                <a16:creationId xmlns:a16="http://schemas.microsoft.com/office/drawing/2014/main" id="{7DC960B9-96BA-A819-BF8E-416A9A9FB59E}"/>
              </a:ext>
            </a:extLst>
          </p:cNvPr>
          <p:cNvPicPr>
            <a:picLocks noChangeAspect="1"/>
          </p:cNvPicPr>
          <p:nvPr/>
        </p:nvPicPr>
        <p:blipFill>
          <a:blip r:embed="rId4">
            <a:clrChange>
              <a:clrFrom>
                <a:srgbClr val="FFFFFF"/>
              </a:clrFrom>
              <a:clrTo>
                <a:srgbClr val="FFFFFF">
                  <a:alpha val="0"/>
                </a:srgbClr>
              </a:clrTo>
            </a:clrChange>
          </a:blip>
          <a:srcRect l="844" r="844"/>
          <a:stretch/>
        </p:blipFill>
        <p:spPr>
          <a:xfrm>
            <a:off x="246530" y="3414847"/>
            <a:ext cx="3227468" cy="3282881"/>
          </a:xfrm>
          <a:prstGeom prst="rect">
            <a:avLst/>
          </a:prstGeom>
        </p:spPr>
      </p:pic>
      <p:pic>
        <p:nvPicPr>
          <p:cNvPr id="5" name="Picture 4">
            <a:extLst>
              <a:ext uri="{FF2B5EF4-FFF2-40B4-BE49-F238E27FC236}">
                <a16:creationId xmlns:a16="http://schemas.microsoft.com/office/drawing/2014/main" id="{8702794D-536D-81D5-1671-460FAB63CA4C}"/>
              </a:ext>
            </a:extLst>
          </p:cNvPr>
          <p:cNvPicPr>
            <a:picLocks noChangeAspect="1" noChangeArrowheads="1"/>
          </p:cNvPicPr>
          <p:nvPr/>
        </p:nvPicPr>
        <p:blipFill>
          <a:blip r:embed="rId5"/>
          <a:srcRect/>
          <a:stretch/>
        </p:blipFill>
        <p:spPr bwMode="auto">
          <a:xfrm>
            <a:off x="3363123" y="3471414"/>
            <a:ext cx="8570006" cy="30471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University of Texas Longhorns Logo | Texas Longhorns | Texas longhorns  logo, Texas logo, Texas longhorns football">
            <a:extLst>
              <a:ext uri="{FF2B5EF4-FFF2-40B4-BE49-F238E27FC236}">
                <a16:creationId xmlns:a16="http://schemas.microsoft.com/office/drawing/2014/main" id="{C648D238-2A63-4DC9-9560-24B9BDE6F9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01409" y="1801007"/>
            <a:ext cx="508371" cy="6235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4F44BD6-D075-A34F-44A9-5ADA5AF58E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65062" y="129258"/>
            <a:ext cx="1053352" cy="1145415"/>
          </a:xfrm>
          <a:prstGeom prst="rect">
            <a:avLst/>
          </a:prstGeom>
        </p:spPr>
      </p:pic>
    </p:spTree>
    <p:extLst>
      <p:ext uri="{BB962C8B-B14F-4D97-AF65-F5344CB8AC3E}">
        <p14:creationId xmlns:p14="http://schemas.microsoft.com/office/powerpoint/2010/main" val="42450220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67636-4C4D-AF82-75BF-0AC432F4C245}"/>
              </a:ext>
            </a:extLst>
          </p:cNvPr>
          <p:cNvSpPr>
            <a:spLocks noGrp="1"/>
          </p:cNvSpPr>
          <p:nvPr>
            <p:ph type="title"/>
          </p:nvPr>
        </p:nvSpPr>
        <p:spPr/>
        <p:txBody>
          <a:bodyPr/>
          <a:lstStyle/>
          <a:p>
            <a:r>
              <a:rPr lang="en-US" dirty="0"/>
              <a:t>DVS Gesture Design Space Exploration</a:t>
            </a:r>
            <a:endParaRPr lang="en-GB" dirty="0"/>
          </a:p>
        </p:txBody>
      </p:sp>
      <p:sp>
        <p:nvSpPr>
          <p:cNvPr id="3" name="Content Placeholder 2">
            <a:extLst>
              <a:ext uri="{FF2B5EF4-FFF2-40B4-BE49-F238E27FC236}">
                <a16:creationId xmlns:a16="http://schemas.microsoft.com/office/drawing/2014/main" id="{99EF9832-8225-237D-EFD1-F2A4E85CA407}"/>
              </a:ext>
            </a:extLst>
          </p:cNvPr>
          <p:cNvSpPr>
            <a:spLocks noGrp="1"/>
          </p:cNvSpPr>
          <p:nvPr>
            <p:ph idx="1"/>
          </p:nvPr>
        </p:nvSpPr>
        <p:spPr/>
        <p:txBody>
          <a:bodyPr/>
          <a:lstStyle/>
          <a:p>
            <a:r>
              <a:rPr lang="en-US" dirty="0"/>
              <a:t>Design-space exploration using DVS gesture application</a:t>
            </a:r>
          </a:p>
          <a:p>
            <a:pPr lvl="1"/>
            <a:r>
              <a:rPr lang="en-US" dirty="0"/>
              <a:t>Loihi-based designs, traded-off core count (c) vs neurons per core (n)</a:t>
            </a:r>
          </a:p>
          <a:p>
            <a:pPr lvl="1"/>
            <a:r>
              <a:rPr lang="en-US" dirty="0"/>
              <a:t>Optimum design had 170 cores, 21% faster than </a:t>
            </a:r>
            <a:r>
              <a:rPr lang="en-US" b="1" dirty="0"/>
              <a:t>Loihi</a:t>
            </a:r>
            <a:r>
              <a:rPr lang="en-US" dirty="0"/>
              <a:t> </a:t>
            </a:r>
            <a:r>
              <a:rPr lang="en-US" b="1" dirty="0"/>
              <a:t>(128 cores)</a:t>
            </a:r>
          </a:p>
          <a:p>
            <a:pPr lvl="1"/>
            <a:r>
              <a:rPr lang="en-US" dirty="0"/>
              <a:t>Design-space sweep took 29 s</a:t>
            </a:r>
          </a:p>
          <a:p>
            <a:pPr lvl="1"/>
            <a:endParaRPr lang="en-GB" dirty="0"/>
          </a:p>
        </p:txBody>
      </p:sp>
      <p:sp>
        <p:nvSpPr>
          <p:cNvPr id="7" name="Slide Number Placeholder 6">
            <a:extLst>
              <a:ext uri="{FF2B5EF4-FFF2-40B4-BE49-F238E27FC236}">
                <a16:creationId xmlns:a16="http://schemas.microsoft.com/office/drawing/2014/main" id="{96E8CF78-4D9C-C4DC-7382-C6CA7836324E}"/>
              </a:ext>
            </a:extLst>
          </p:cNvPr>
          <p:cNvSpPr>
            <a:spLocks noGrp="1"/>
          </p:cNvSpPr>
          <p:nvPr>
            <p:ph type="sldNum" sz="quarter" idx="4"/>
          </p:nvPr>
        </p:nvSpPr>
        <p:spPr/>
        <p:txBody>
          <a:bodyPr/>
          <a:lstStyle/>
          <a:p>
            <a:fld id="{651C80F5-DC17-4C04-B7A6-956D5B02EFFD}" type="slidenum">
              <a:rPr lang="en-US" altLang="en-US" smtClean="0"/>
              <a:pPr/>
              <a:t>26</a:t>
            </a:fld>
            <a:endParaRPr lang="en-US" altLang="en-US"/>
          </a:p>
        </p:txBody>
      </p:sp>
      <p:sp>
        <p:nvSpPr>
          <p:cNvPr id="6" name="Footer Placeholder 5">
            <a:extLst>
              <a:ext uri="{FF2B5EF4-FFF2-40B4-BE49-F238E27FC236}">
                <a16:creationId xmlns:a16="http://schemas.microsoft.com/office/drawing/2014/main" id="{741E3216-BB3A-2AD0-4600-A92497397E74}"/>
              </a:ext>
            </a:extLst>
          </p:cNvPr>
          <p:cNvSpPr>
            <a:spLocks noGrp="1"/>
          </p:cNvSpPr>
          <p:nvPr>
            <p:ph type="ftr" sz="quarter" idx="3"/>
          </p:nvPr>
        </p:nvSpPr>
        <p:spPr/>
        <p:txBody>
          <a:bodyPr/>
          <a:lstStyle/>
          <a:p>
            <a:r>
              <a:rPr lang="en-US" altLang="en-US"/>
              <a:t>© 2024 A.Gerstlauer</a:t>
            </a:r>
          </a:p>
        </p:txBody>
      </p:sp>
      <p:pic>
        <p:nvPicPr>
          <p:cNvPr id="15" name="Picture 14">
            <a:extLst>
              <a:ext uri="{FF2B5EF4-FFF2-40B4-BE49-F238E27FC236}">
                <a16:creationId xmlns:a16="http://schemas.microsoft.com/office/drawing/2014/main" id="{B7DE93CA-ACA8-4732-9594-A8C67083D8B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69980" y="2973770"/>
            <a:ext cx="7441021" cy="3826809"/>
          </a:xfrm>
          <a:prstGeom prst="rect">
            <a:avLst/>
          </a:prstGeom>
        </p:spPr>
      </p:pic>
      <p:grpSp>
        <p:nvGrpSpPr>
          <p:cNvPr id="8" name="Group 7">
            <a:extLst>
              <a:ext uri="{FF2B5EF4-FFF2-40B4-BE49-F238E27FC236}">
                <a16:creationId xmlns:a16="http://schemas.microsoft.com/office/drawing/2014/main" id="{434CD94E-02CC-B53B-266E-F369CF57D8BF}"/>
              </a:ext>
            </a:extLst>
          </p:cNvPr>
          <p:cNvGrpSpPr/>
          <p:nvPr/>
        </p:nvGrpSpPr>
        <p:grpSpPr>
          <a:xfrm>
            <a:off x="732856" y="3371580"/>
            <a:ext cx="3615026" cy="2318409"/>
            <a:chOff x="25572635" y="21323601"/>
            <a:chExt cx="5318468" cy="3410867"/>
          </a:xfrm>
        </p:grpSpPr>
        <p:pic>
          <p:nvPicPr>
            <p:cNvPr id="9" name="Picture 8">
              <a:extLst>
                <a:ext uri="{FF2B5EF4-FFF2-40B4-BE49-F238E27FC236}">
                  <a16:creationId xmlns:a16="http://schemas.microsoft.com/office/drawing/2014/main" id="{88144B5B-4E07-83E1-5D75-6ADAB5CF72C6}"/>
                </a:ext>
              </a:extLst>
            </p:cNvPr>
            <p:cNvPicPr>
              <a:picLocks noChangeAspect="1"/>
            </p:cNvPicPr>
            <p:nvPr/>
          </p:nvPicPr>
          <p:blipFill rotWithShape="1">
            <a:blip r:embed="rId3">
              <a:clrChange>
                <a:clrFrom>
                  <a:srgbClr val="FFFFFF"/>
                </a:clrFrom>
                <a:clrTo>
                  <a:srgbClr val="FFFFFF">
                    <a:alpha val="0"/>
                  </a:srgbClr>
                </a:clrTo>
              </a:clrChange>
            </a:blip>
            <a:srcRect t="2066"/>
            <a:stretch/>
          </p:blipFill>
          <p:spPr>
            <a:xfrm>
              <a:off x="25572635" y="21323601"/>
              <a:ext cx="5318468" cy="3025984"/>
            </a:xfrm>
            <a:prstGeom prst="rect">
              <a:avLst/>
            </a:prstGeom>
          </p:spPr>
        </p:pic>
        <p:sp>
          <p:nvSpPr>
            <p:cNvPr id="10" name="TextBox 9">
              <a:extLst>
                <a:ext uri="{FF2B5EF4-FFF2-40B4-BE49-F238E27FC236}">
                  <a16:creationId xmlns:a16="http://schemas.microsoft.com/office/drawing/2014/main" id="{D09081FA-BE09-98DE-F937-CAD8C5CE14CB}"/>
                </a:ext>
              </a:extLst>
            </p:cNvPr>
            <p:cNvSpPr txBox="1"/>
            <p:nvPr/>
          </p:nvSpPr>
          <p:spPr>
            <a:xfrm>
              <a:off x="26707486" y="24349585"/>
              <a:ext cx="3902090" cy="384883"/>
            </a:xfrm>
            <a:prstGeom prst="rect">
              <a:avLst/>
            </a:prstGeom>
            <a:noFill/>
          </p:spPr>
          <p:txBody>
            <a:bodyPr wrap="square" rtlCol="0">
              <a:spAutoFit/>
            </a:bodyPr>
            <a:lstStyle/>
            <a:p>
              <a:r>
                <a:rPr lang="en-US" sz="1100" dirty="0">
                  <a:latin typeface="+mj-lt"/>
                </a:rPr>
                <a:t>Image reproduced from [Massa,’20]</a:t>
              </a:r>
              <a:endParaRPr lang="en-GB" sz="1100" dirty="0">
                <a:latin typeface="+mj-lt"/>
              </a:endParaRPr>
            </a:p>
          </p:txBody>
        </p:sp>
      </p:grpSp>
      <p:pic>
        <p:nvPicPr>
          <p:cNvPr id="4" name="Picture 2" descr="University of Texas Longhorns Logo | Texas Longhorns | Texas longhorns  logo, Texas logo, Texas longhorns football">
            <a:extLst>
              <a:ext uri="{FF2B5EF4-FFF2-40B4-BE49-F238E27FC236}">
                <a16:creationId xmlns:a16="http://schemas.microsoft.com/office/drawing/2014/main" id="{73F4DC25-300A-C60E-69CF-DCA0271D23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0692" y="1600308"/>
            <a:ext cx="508371" cy="62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2118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31957C6D-A6E4-B618-50F4-482AF3557B2D}"/>
              </a:ext>
            </a:extLst>
          </p:cNvPr>
          <p:cNvSpPr>
            <a:spLocks noGrp="1"/>
          </p:cNvSpPr>
          <p:nvPr>
            <p:ph type="ftr" sz="quarter" idx="11"/>
          </p:nvPr>
        </p:nvSpPr>
        <p:spPr/>
        <p:txBody>
          <a:bodyPr/>
          <a:lstStyle/>
          <a:p>
            <a:r>
              <a:rPr lang="it-IT"/>
              <a:t>© 2024 A.Gerstlauer</a:t>
            </a:r>
            <a:endParaRPr lang="en-US" dirty="0"/>
          </a:p>
        </p:txBody>
      </p:sp>
      <p:sp>
        <p:nvSpPr>
          <p:cNvPr id="7" name="Slide Number Placeholder 6">
            <a:extLst>
              <a:ext uri="{FF2B5EF4-FFF2-40B4-BE49-F238E27FC236}">
                <a16:creationId xmlns:a16="http://schemas.microsoft.com/office/drawing/2014/main" id="{1B5E2216-F60F-384B-56D2-AC37856B8EB1}"/>
              </a:ext>
            </a:extLst>
          </p:cNvPr>
          <p:cNvSpPr>
            <a:spLocks noGrp="1"/>
          </p:cNvSpPr>
          <p:nvPr>
            <p:ph type="sldNum" sz="quarter" idx="12"/>
          </p:nvPr>
        </p:nvSpPr>
        <p:spPr/>
        <p:txBody>
          <a:bodyPr/>
          <a:lstStyle/>
          <a:p>
            <a:fld id="{AAAF2F4E-79E2-4DC1-BE4B-730B5B582853}" type="slidenum">
              <a:rPr lang="en-US" smtClean="0"/>
              <a:t>27</a:t>
            </a:fld>
            <a:endParaRPr lang="en-US"/>
          </a:p>
        </p:txBody>
      </p:sp>
      <p:sp>
        <p:nvSpPr>
          <p:cNvPr id="8" name="Title 1">
            <a:extLst>
              <a:ext uri="{FF2B5EF4-FFF2-40B4-BE49-F238E27FC236}">
                <a16:creationId xmlns:a16="http://schemas.microsoft.com/office/drawing/2014/main" id="{3BFC5BD7-DFDF-FCE7-50B4-0E9AF7640C76}"/>
              </a:ext>
            </a:extLst>
          </p:cNvPr>
          <p:cNvSpPr>
            <a:spLocks noGrp="1"/>
          </p:cNvSpPr>
          <p:nvPr>
            <p:ph type="title"/>
          </p:nvPr>
        </p:nvSpPr>
        <p:spPr>
          <a:xfrm>
            <a:off x="447675" y="201613"/>
            <a:ext cx="11296650" cy="604837"/>
          </a:xfrm>
        </p:spPr>
        <p:txBody>
          <a:bodyPr/>
          <a:lstStyle/>
          <a:p>
            <a:r>
              <a:rPr lang="en-US" dirty="0"/>
              <a:t>Simulator Speed Results</a:t>
            </a:r>
            <a:endParaRPr lang="en-GB" dirty="0"/>
          </a:p>
        </p:txBody>
      </p:sp>
      <p:sp>
        <p:nvSpPr>
          <p:cNvPr id="10" name="Content Placeholder 2">
            <a:extLst>
              <a:ext uri="{FF2B5EF4-FFF2-40B4-BE49-F238E27FC236}">
                <a16:creationId xmlns:a16="http://schemas.microsoft.com/office/drawing/2014/main" id="{195E1704-D7DD-136F-182F-F7B9E17C80E0}"/>
              </a:ext>
            </a:extLst>
          </p:cNvPr>
          <p:cNvSpPr txBox="1">
            <a:spLocks noGrp="1"/>
          </p:cNvSpPr>
          <p:nvPr>
            <p:ph sz="half" idx="1"/>
          </p:nvPr>
        </p:nvSpPr>
        <p:spPr bwMode="auto">
          <a:xfrm>
            <a:off x="717177" y="1205406"/>
            <a:ext cx="10020474" cy="5241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76" tIns="50938" rIns="101876" bIns="50938" numCol="1" rtlCol="0" anchor="t" anchorCtr="0" compatLnSpc="1">
            <a:prstTxWarp prst="textNoShape">
              <a:avLst/>
            </a:prstTxWarp>
            <a:normAutofit fontScale="92500" lnSpcReduction="20000"/>
          </a:bodyPr>
          <a:lstStyle>
            <a:lvl1pPr marL="337567" indent="-337567" algn="l" defTabSz="899245" rtl="0" eaLnBrk="1" fontAlgn="base" hangingPunct="1">
              <a:spcBef>
                <a:spcPct val="20000"/>
              </a:spcBef>
              <a:spcAft>
                <a:spcPct val="0"/>
              </a:spcAft>
              <a:buChar char="•"/>
              <a:defRPr sz="2471" b="1">
                <a:solidFill>
                  <a:srgbClr val="333399"/>
                </a:solidFill>
                <a:latin typeface="+mn-lt"/>
                <a:ea typeface="+mn-ea"/>
                <a:cs typeface="+mn-cs"/>
              </a:defRPr>
            </a:lvl1pPr>
            <a:lvl2pPr marL="729762" indent="-280139" algn="l" defTabSz="899245" rtl="0" eaLnBrk="1" fontAlgn="base" hangingPunct="1">
              <a:spcBef>
                <a:spcPct val="20000"/>
              </a:spcBef>
              <a:spcAft>
                <a:spcPct val="0"/>
              </a:spcAft>
              <a:buChar char="•"/>
              <a:defRPr sz="2118">
                <a:solidFill>
                  <a:schemeClr val="tx1"/>
                </a:solidFill>
                <a:latin typeface="+mn-lt"/>
                <a:cs typeface="+mn-cs"/>
              </a:defRPr>
            </a:lvl2pPr>
            <a:lvl3pPr marL="1123355" indent="-224111" algn="l" defTabSz="899245" rtl="0" eaLnBrk="1" fontAlgn="base" hangingPunct="1">
              <a:spcBef>
                <a:spcPct val="20000"/>
              </a:spcBef>
              <a:spcAft>
                <a:spcPct val="0"/>
              </a:spcAft>
              <a:buFont typeface="Arial" charset="0"/>
              <a:buChar char="–"/>
              <a:defRPr sz="1765">
                <a:solidFill>
                  <a:schemeClr val="tx1"/>
                </a:solidFill>
                <a:latin typeface="+mn-lt"/>
                <a:cs typeface="+mn-cs"/>
              </a:defRPr>
            </a:lvl3pPr>
            <a:lvl4pPr marL="1572979" indent="-224111" algn="l" defTabSz="899245" rtl="0" eaLnBrk="1" fontAlgn="base" hangingPunct="1">
              <a:spcBef>
                <a:spcPct val="20000"/>
              </a:spcBef>
              <a:spcAft>
                <a:spcPct val="0"/>
              </a:spcAft>
              <a:buFont typeface="Arial" charset="0"/>
              <a:buChar char="»"/>
              <a:defRPr sz="1588">
                <a:solidFill>
                  <a:schemeClr val="tx1"/>
                </a:solidFill>
                <a:latin typeface="+mn-lt"/>
                <a:cs typeface="+mn-cs"/>
              </a:defRPr>
            </a:lvl4pPr>
            <a:lvl5pPr marL="2022600" indent="-224111" algn="l" defTabSz="899245" rtl="0" eaLnBrk="1" fontAlgn="base" hangingPunct="1">
              <a:spcBef>
                <a:spcPct val="20000"/>
              </a:spcBef>
              <a:spcAft>
                <a:spcPct val="0"/>
              </a:spcAft>
              <a:buFont typeface="Wingdings" pitchFamily="2" charset="2"/>
              <a:buChar char="§"/>
              <a:defRPr sz="1588">
                <a:solidFill>
                  <a:schemeClr val="tx1"/>
                </a:solidFill>
                <a:latin typeface="+mn-lt"/>
                <a:cs typeface="+mn-cs"/>
              </a:defRPr>
            </a:lvl5pPr>
            <a:lvl6pPr marL="2426000" indent="-224111" algn="l" defTabSz="899245" rtl="0" eaLnBrk="1" fontAlgn="base" hangingPunct="1">
              <a:spcBef>
                <a:spcPct val="20000"/>
              </a:spcBef>
              <a:spcAft>
                <a:spcPct val="0"/>
              </a:spcAft>
              <a:buFont typeface="Wingdings" pitchFamily="2" charset="2"/>
              <a:buChar char="§"/>
              <a:defRPr sz="1588">
                <a:solidFill>
                  <a:schemeClr val="tx1"/>
                </a:solidFill>
                <a:latin typeface="+mn-lt"/>
                <a:cs typeface="+mn-cs"/>
              </a:defRPr>
            </a:lvl6pPr>
            <a:lvl7pPr marL="2829399" indent="-224111" algn="l" defTabSz="899245" rtl="0" eaLnBrk="1" fontAlgn="base" hangingPunct="1">
              <a:spcBef>
                <a:spcPct val="20000"/>
              </a:spcBef>
              <a:spcAft>
                <a:spcPct val="0"/>
              </a:spcAft>
              <a:buFont typeface="Wingdings" pitchFamily="2" charset="2"/>
              <a:buChar char="§"/>
              <a:defRPr sz="1588">
                <a:solidFill>
                  <a:schemeClr val="tx1"/>
                </a:solidFill>
                <a:latin typeface="+mn-lt"/>
                <a:cs typeface="+mn-cs"/>
              </a:defRPr>
            </a:lvl7pPr>
            <a:lvl8pPr marL="3232799" indent="-224111" algn="l" defTabSz="899245" rtl="0" eaLnBrk="1" fontAlgn="base" hangingPunct="1">
              <a:spcBef>
                <a:spcPct val="20000"/>
              </a:spcBef>
              <a:spcAft>
                <a:spcPct val="0"/>
              </a:spcAft>
              <a:buFont typeface="Wingdings" pitchFamily="2" charset="2"/>
              <a:buChar char="§"/>
              <a:defRPr sz="1588">
                <a:solidFill>
                  <a:schemeClr val="tx1"/>
                </a:solidFill>
                <a:latin typeface="+mn-lt"/>
                <a:cs typeface="+mn-cs"/>
              </a:defRPr>
            </a:lvl8pPr>
            <a:lvl9pPr marL="3636198" indent="-224111" algn="l" defTabSz="899245" rtl="0" eaLnBrk="1" fontAlgn="base" hangingPunct="1">
              <a:spcBef>
                <a:spcPct val="20000"/>
              </a:spcBef>
              <a:spcAft>
                <a:spcPct val="0"/>
              </a:spcAft>
              <a:buFont typeface="Wingdings" pitchFamily="2" charset="2"/>
              <a:buChar char="§"/>
              <a:defRPr sz="1588">
                <a:solidFill>
                  <a:schemeClr val="tx1"/>
                </a:solidFill>
                <a:latin typeface="+mn-lt"/>
                <a:cs typeface="+mn-cs"/>
              </a:defRPr>
            </a:lvl9pPr>
          </a:lstStyle>
          <a:p>
            <a:r>
              <a:rPr lang="en-US" kern="0" dirty="0"/>
              <a:t>Compared to existing discrete-event based spiking simulator (</a:t>
            </a:r>
            <a:r>
              <a:rPr lang="en-US" kern="0" dirty="0" err="1"/>
              <a:t>NeMo</a:t>
            </a:r>
            <a:r>
              <a:rPr lang="en-US" kern="0" dirty="0"/>
              <a:t>)</a:t>
            </a:r>
          </a:p>
          <a:p>
            <a:pPr lvl="1"/>
            <a:endParaRPr lang="en-US" kern="0" dirty="0"/>
          </a:p>
          <a:p>
            <a:pPr lvl="1"/>
            <a:endParaRPr lang="en-US" dirty="0"/>
          </a:p>
          <a:p>
            <a:pPr lvl="1"/>
            <a:endParaRPr lang="en-US" kern="0" dirty="0"/>
          </a:p>
          <a:p>
            <a:pPr lvl="1"/>
            <a:endParaRPr lang="en-US" dirty="0"/>
          </a:p>
          <a:p>
            <a:pPr marL="449634" lvl="1" indent="0">
              <a:buNone/>
            </a:pPr>
            <a:endParaRPr lang="en-US" kern="0" dirty="0"/>
          </a:p>
          <a:p>
            <a:pPr lvl="1"/>
            <a:endParaRPr lang="en-US" kern="0" dirty="0"/>
          </a:p>
          <a:p>
            <a:pPr lvl="1"/>
            <a:endParaRPr lang="en-US" kern="0" dirty="0"/>
          </a:p>
          <a:p>
            <a:pPr lvl="1"/>
            <a:endParaRPr lang="en-US" kern="0" dirty="0"/>
          </a:p>
          <a:p>
            <a:pPr lvl="1"/>
            <a:endParaRPr lang="en-US" kern="0" dirty="0"/>
          </a:p>
          <a:p>
            <a:pPr lvl="1"/>
            <a:endParaRPr lang="en-US" kern="0" dirty="0"/>
          </a:p>
          <a:p>
            <a:pPr lvl="1"/>
            <a:r>
              <a:rPr lang="en-US" kern="0" dirty="0"/>
              <a:t>Simulating IBM </a:t>
            </a:r>
            <a:r>
              <a:rPr lang="en-US" kern="0" dirty="0" err="1"/>
              <a:t>TrueNorth</a:t>
            </a:r>
            <a:r>
              <a:rPr lang="en-US" kern="0" dirty="0"/>
              <a:t> architecture</a:t>
            </a:r>
          </a:p>
          <a:p>
            <a:pPr lvl="1"/>
            <a:r>
              <a:rPr lang="en-US" kern="0" dirty="0"/>
              <a:t>Randomized SNN with 80% of spikes intra-core, 20% spikes between cores</a:t>
            </a:r>
          </a:p>
          <a:p>
            <a:pPr lvl="5"/>
            <a:endParaRPr lang="en-US" kern="0" dirty="0"/>
          </a:p>
          <a:p>
            <a:pPr>
              <a:buFont typeface="Wingdings" panose="05000000000000000000" pitchFamily="2" charset="2"/>
              <a:buChar char="Ø"/>
            </a:pPr>
            <a:r>
              <a:rPr lang="en-US" kern="0" dirty="0"/>
              <a:t>Over 20x faster than </a:t>
            </a:r>
            <a:r>
              <a:rPr lang="en-US" kern="0" dirty="0" err="1"/>
              <a:t>NeMo</a:t>
            </a:r>
            <a:r>
              <a:rPr lang="en-US" kern="0" dirty="0"/>
              <a:t> for 1024 cores</a:t>
            </a:r>
          </a:p>
          <a:p>
            <a:pPr lvl="1"/>
            <a:endParaRPr lang="en-US" kern="0" dirty="0"/>
          </a:p>
          <a:p>
            <a:pPr marL="0" indent="0">
              <a:buNone/>
            </a:pPr>
            <a:endParaRPr lang="en-US" kern="0" dirty="0"/>
          </a:p>
        </p:txBody>
      </p:sp>
      <p:sp>
        <p:nvSpPr>
          <p:cNvPr id="2" name="AutoShape 2" descr="IBM's TrueNorth processor mimics the human brain - CNET"/>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00"/>
          </a:p>
        </p:txBody>
      </p:sp>
      <p:pic>
        <p:nvPicPr>
          <p:cNvPr id="3" name="Picture 2"/>
          <p:cNvPicPr>
            <a:picLocks noChangeAspect="1"/>
          </p:cNvPicPr>
          <p:nvPr/>
        </p:nvPicPr>
        <p:blipFill>
          <a:blip r:embed="rId3"/>
          <a:stretch>
            <a:fillRect/>
          </a:stretch>
        </p:blipFill>
        <p:spPr>
          <a:xfrm>
            <a:off x="717177" y="1965961"/>
            <a:ext cx="2246292" cy="2248913"/>
          </a:xfrm>
          <a:prstGeom prst="rect">
            <a:avLst/>
          </a:prstGeom>
        </p:spPr>
      </p:pic>
      <p:pic>
        <p:nvPicPr>
          <p:cNvPr id="14" name="Picture 13" descr="A graph of numbers and a bar&#10;&#10;Description automatically generated">
            <a:extLst>
              <a:ext uri="{FF2B5EF4-FFF2-40B4-BE49-F238E27FC236}">
                <a16:creationId xmlns:a16="http://schemas.microsoft.com/office/drawing/2014/main" id="{CAFF9A94-32BF-757C-F4F8-3392CB6507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3823" y="1815353"/>
            <a:ext cx="7775882" cy="2942226"/>
          </a:xfrm>
          <a:prstGeom prst="rect">
            <a:avLst/>
          </a:prstGeom>
        </p:spPr>
      </p:pic>
      <p:pic>
        <p:nvPicPr>
          <p:cNvPr id="4" name="Picture 2" descr="University of Texas Longhorns Logo | Texas Longhorns | Texas longhorns  logo, Texas logo, Texas longhorns football">
            <a:extLst>
              <a:ext uri="{FF2B5EF4-FFF2-40B4-BE49-F238E27FC236}">
                <a16:creationId xmlns:a16="http://schemas.microsoft.com/office/drawing/2014/main" id="{9FAF0EB3-0A0C-7FA9-0BB7-74DA05B03A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3741" y="5566827"/>
            <a:ext cx="508371" cy="62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1221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AEC4C08D-655D-8DE4-A06F-28B3EC647A32}"/>
              </a:ext>
            </a:extLst>
          </p:cNvPr>
          <p:cNvSpPr>
            <a:spLocks noGrp="1"/>
          </p:cNvSpPr>
          <p:nvPr>
            <p:ph sz="half" idx="1"/>
          </p:nvPr>
        </p:nvSpPr>
        <p:spPr>
          <a:xfrm>
            <a:off x="657913" y="1261283"/>
            <a:ext cx="5582133" cy="5067300"/>
          </a:xfrm>
        </p:spPr>
        <p:txBody>
          <a:bodyPr>
            <a:normAutofit/>
          </a:bodyPr>
          <a:lstStyle/>
          <a:p>
            <a:pPr marL="342900" indent="-342900">
              <a:buFont typeface="Arial" panose="020B0604020202020204" pitchFamily="34" charset="0"/>
              <a:buChar char="•"/>
            </a:pPr>
            <a:r>
              <a:rPr lang="en-US" dirty="0"/>
              <a:t>Further develop links with Dendrite-SNN hardware simulations – </a:t>
            </a:r>
            <a:r>
              <a:rPr lang="en-US" dirty="0" err="1"/>
              <a:t>SanaFe</a:t>
            </a:r>
            <a:endParaRPr lang="en-US" dirty="0"/>
          </a:p>
          <a:p>
            <a:pPr marL="342900" indent="-342900">
              <a:buFont typeface="Arial" panose="020B0604020202020204" pitchFamily="34" charset="0"/>
              <a:buChar char="•"/>
            </a:pPr>
            <a:r>
              <a:rPr lang="en-US" dirty="0"/>
              <a:t>Work on a spiking self-attention network with dendrites:</a:t>
            </a:r>
          </a:p>
          <a:p>
            <a:pPr marL="726948" lvl="1" indent="-342900">
              <a:buFont typeface="Arial" panose="020B0604020202020204" pitchFamily="34" charset="0"/>
              <a:buChar char="•"/>
            </a:pPr>
            <a:r>
              <a:rPr lang="en-US" dirty="0"/>
              <a:t>Dendritic attention layer  (Temporal coherence and context)</a:t>
            </a:r>
          </a:p>
          <a:p>
            <a:pPr marL="726948" lvl="1" indent="-342900">
              <a:buFont typeface="Arial" panose="020B0604020202020204" pitchFamily="34" charset="0"/>
              <a:buChar char="•"/>
            </a:pPr>
            <a:r>
              <a:rPr lang="en-US" dirty="0"/>
              <a:t>Dendritic pooling layers (More efficient summary layer)</a:t>
            </a:r>
          </a:p>
          <a:p>
            <a:pPr marL="342900" indent="-342900">
              <a:buFont typeface="Arial" panose="020B0604020202020204" pitchFamily="34" charset="0"/>
              <a:buChar char="•"/>
            </a:pPr>
            <a:r>
              <a:rPr lang="en-US" dirty="0"/>
              <a:t>Other compelling network designs</a:t>
            </a:r>
          </a:p>
          <a:p>
            <a:pPr marL="342900" indent="-342900">
              <a:buFont typeface="Arial" panose="020B0604020202020204" pitchFamily="34" charset="0"/>
              <a:buChar char="•"/>
            </a:pPr>
            <a:r>
              <a:rPr lang="en-US" dirty="0"/>
              <a:t>Release as stand-alone library or as </a:t>
            </a:r>
            <a:r>
              <a:rPr lang="en-US" dirty="0" err="1"/>
              <a:t>SNNTorch</a:t>
            </a:r>
            <a:r>
              <a:rPr lang="en-US" dirty="0"/>
              <a:t> add-on</a:t>
            </a:r>
          </a:p>
          <a:p>
            <a:pPr marL="342900" indent="-342900">
              <a:buFont typeface="Arial" panose="020B0604020202020204" pitchFamily="34" charset="0"/>
              <a:buChar char="•"/>
            </a:pPr>
            <a:endParaRPr lang="en-US" dirty="0"/>
          </a:p>
        </p:txBody>
      </p:sp>
      <p:pic>
        <p:nvPicPr>
          <p:cNvPr id="9" name="Content Placeholder 8">
            <a:extLst>
              <a:ext uri="{FF2B5EF4-FFF2-40B4-BE49-F238E27FC236}">
                <a16:creationId xmlns:a16="http://schemas.microsoft.com/office/drawing/2014/main" id="{685CF311-9DA9-1CCA-9102-016D09C3DF7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139905" y="2284556"/>
            <a:ext cx="2303319" cy="2303319"/>
          </a:xfrm>
        </p:spPr>
      </p:pic>
      <p:sp>
        <p:nvSpPr>
          <p:cNvPr id="4" name="Slide Number Placeholder 3">
            <a:extLst>
              <a:ext uri="{FF2B5EF4-FFF2-40B4-BE49-F238E27FC236}">
                <a16:creationId xmlns:a16="http://schemas.microsoft.com/office/drawing/2014/main" id="{9D461638-7310-B8B6-4EE2-6597158058A9}"/>
              </a:ext>
            </a:extLst>
          </p:cNvPr>
          <p:cNvSpPr>
            <a:spLocks noGrp="1"/>
          </p:cNvSpPr>
          <p:nvPr>
            <p:ph type="sldNum" sz="quarter" idx="12"/>
          </p:nvPr>
        </p:nvSpPr>
        <p:spPr/>
        <p:txBody>
          <a:bodyPr/>
          <a:lstStyle/>
          <a:p>
            <a:fld id="{4FAB73BC-B049-4115-A692-8D63A059BFB8}" type="slidenum">
              <a:rPr lang="en-US" smtClean="0"/>
              <a:pPr/>
              <a:t>28</a:t>
            </a:fld>
            <a:endParaRPr lang="en-US" dirty="0"/>
          </a:p>
        </p:txBody>
      </p:sp>
      <p:sp>
        <p:nvSpPr>
          <p:cNvPr id="2" name="Title 1">
            <a:extLst>
              <a:ext uri="{FF2B5EF4-FFF2-40B4-BE49-F238E27FC236}">
                <a16:creationId xmlns:a16="http://schemas.microsoft.com/office/drawing/2014/main" id="{12F50703-64EC-C2F8-28E9-0749666886D3}"/>
              </a:ext>
            </a:extLst>
          </p:cNvPr>
          <p:cNvSpPr>
            <a:spLocks noGrp="1"/>
          </p:cNvSpPr>
          <p:nvPr>
            <p:ph type="title"/>
          </p:nvPr>
        </p:nvSpPr>
        <p:spPr/>
        <p:txBody>
          <a:bodyPr/>
          <a:lstStyle/>
          <a:p>
            <a:r>
              <a:rPr lang="en-US" dirty="0"/>
              <a:t>DENDRITES IN NEUROMORPHIC ARCHITECTURE</a:t>
            </a:r>
          </a:p>
        </p:txBody>
      </p:sp>
      <p:sp>
        <p:nvSpPr>
          <p:cNvPr id="10" name="TextBox 9">
            <a:extLst>
              <a:ext uri="{FF2B5EF4-FFF2-40B4-BE49-F238E27FC236}">
                <a16:creationId xmlns:a16="http://schemas.microsoft.com/office/drawing/2014/main" id="{DF46AE29-969D-A795-7699-42A5A198C6C1}"/>
              </a:ext>
            </a:extLst>
          </p:cNvPr>
          <p:cNvSpPr txBox="1"/>
          <p:nvPr/>
        </p:nvSpPr>
        <p:spPr>
          <a:xfrm>
            <a:off x="6791525" y="5068746"/>
            <a:ext cx="4556029" cy="1063870"/>
          </a:xfrm>
          <a:prstGeom prst="rect">
            <a:avLst/>
          </a:prstGeom>
        </p:spPr>
        <p:txBody>
          <a:bodyPr vert="horz" wrap="square" lIns="91440" tIns="45720" rIns="91440" bIns="45720" rtlCol="0">
            <a:noAutofit/>
          </a:bodyPr>
          <a:lstStyle/>
          <a:p>
            <a:pPr algn="ctr"/>
            <a:r>
              <a:rPr lang="en-US" dirty="0"/>
              <a:t>An in-progress tool to estimate timing and energy of neuromorphic systems. </a:t>
            </a:r>
          </a:p>
          <a:p>
            <a:pPr algn="ctr"/>
            <a:r>
              <a:rPr lang="en-US" dirty="0"/>
              <a:t>Currently supports </a:t>
            </a:r>
            <a:r>
              <a:rPr lang="en-US" dirty="0" err="1"/>
              <a:t>Loihi</a:t>
            </a:r>
            <a:r>
              <a:rPr lang="en-US" dirty="0"/>
              <a:t>. </a:t>
            </a:r>
          </a:p>
          <a:p>
            <a:pPr algn="ctr"/>
            <a:r>
              <a:rPr lang="en-US" dirty="0"/>
              <a:t>Analog components are WIP</a:t>
            </a:r>
          </a:p>
        </p:txBody>
      </p:sp>
      <p:sp>
        <p:nvSpPr>
          <p:cNvPr id="17" name="TextBox 16">
            <a:extLst>
              <a:ext uri="{FF2B5EF4-FFF2-40B4-BE49-F238E27FC236}">
                <a16:creationId xmlns:a16="http://schemas.microsoft.com/office/drawing/2014/main" id="{9C4BD057-A216-9E19-0CC6-BC9AD44AB5B6}"/>
              </a:ext>
            </a:extLst>
          </p:cNvPr>
          <p:cNvSpPr txBox="1"/>
          <p:nvPr/>
        </p:nvSpPr>
        <p:spPr>
          <a:xfrm>
            <a:off x="7726976" y="1409701"/>
            <a:ext cx="3620578" cy="379554"/>
          </a:xfrm>
          <a:prstGeom prst="rect">
            <a:avLst/>
          </a:prstGeom>
        </p:spPr>
        <p:txBody>
          <a:bodyPr vert="horz" wrap="square" lIns="91440" tIns="45720" rIns="91440" bIns="45720" rtlCol="0">
            <a:noAutofit/>
          </a:bodyPr>
          <a:lstStyle/>
          <a:p>
            <a:pPr algn="l"/>
            <a:r>
              <a:rPr lang="en-US" dirty="0" err="1"/>
              <a:t>SanaFe</a:t>
            </a:r>
            <a:r>
              <a:rPr lang="en-US" dirty="0"/>
              <a:t> – Hardware Simulator</a:t>
            </a:r>
          </a:p>
        </p:txBody>
      </p:sp>
    </p:spTree>
    <p:extLst>
      <p:ext uri="{BB962C8B-B14F-4D97-AF65-F5344CB8AC3E}">
        <p14:creationId xmlns:p14="http://schemas.microsoft.com/office/powerpoint/2010/main" val="254903271"/>
      </p:ext>
    </p:extLst>
  </p:cSld>
  <p:clrMapOvr>
    <a:masterClrMapping/>
  </p:clrMapOvr>
  <mc:AlternateContent xmlns:mc="http://schemas.openxmlformats.org/markup-compatibility/2006" xmlns:p14="http://schemas.microsoft.com/office/powerpoint/2010/main">
    <mc:Choice Requires="p14">
      <p:transition spd="med" p14:dur="700" advTm="35098">
        <p:fade/>
      </p:transition>
    </mc:Choice>
    <mc:Fallback xmlns="">
      <p:transition spd="med" advTm="35098">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7E71E6F-E910-6AC6-9CC3-966C9680C256}"/>
              </a:ext>
            </a:extLst>
          </p:cNvPr>
          <p:cNvSpPr>
            <a:spLocks noGrp="1"/>
          </p:cNvSpPr>
          <p:nvPr>
            <p:ph idx="1"/>
          </p:nvPr>
        </p:nvSpPr>
        <p:spPr>
          <a:xfrm>
            <a:off x="929732" y="2042984"/>
            <a:ext cx="4349840" cy="4243516"/>
          </a:xfrm>
        </p:spPr>
        <p:txBody>
          <a:bodyPr/>
          <a:lstStyle/>
          <a:p>
            <a:r>
              <a:rPr lang="en-US" dirty="0"/>
              <a:t>Move past general-purpose solutions and only use them for prototyping</a:t>
            </a:r>
          </a:p>
          <a:p>
            <a:r>
              <a:rPr lang="en-US" dirty="0"/>
              <a:t>Heterogeneous and reconfigurable systems</a:t>
            </a:r>
          </a:p>
          <a:p>
            <a:r>
              <a:rPr lang="en-US" dirty="0"/>
              <a:t>Get the best performance based on system needs.</a:t>
            </a:r>
          </a:p>
          <a:p>
            <a:r>
              <a:rPr lang="en-US" dirty="0"/>
              <a:t>System designed with application in mind for optimization</a:t>
            </a:r>
          </a:p>
          <a:p>
            <a:r>
              <a:rPr lang="en-US" dirty="0"/>
              <a:t>Near-sensor processing</a:t>
            </a:r>
          </a:p>
        </p:txBody>
      </p:sp>
      <p:sp>
        <p:nvSpPr>
          <p:cNvPr id="4" name="Slide Number Placeholder 3">
            <a:extLst>
              <a:ext uri="{FF2B5EF4-FFF2-40B4-BE49-F238E27FC236}">
                <a16:creationId xmlns:a16="http://schemas.microsoft.com/office/drawing/2014/main" id="{B7D36D65-59CF-8889-84EE-3DE5865BFE41}"/>
              </a:ext>
            </a:extLst>
          </p:cNvPr>
          <p:cNvSpPr>
            <a:spLocks noGrp="1"/>
          </p:cNvSpPr>
          <p:nvPr>
            <p:ph type="sldNum" sz="quarter" idx="12"/>
          </p:nvPr>
        </p:nvSpPr>
        <p:spPr/>
        <p:txBody>
          <a:bodyPr/>
          <a:lstStyle/>
          <a:p>
            <a:fld id="{6FB6B91F-BB11-E946-B7F6-1372EDB8DEC1}" type="slidenum">
              <a:rPr lang="en-US" smtClean="0"/>
              <a:pPr/>
              <a:t>29</a:t>
            </a:fld>
            <a:endParaRPr lang="en-US" dirty="0"/>
          </a:p>
        </p:txBody>
      </p:sp>
      <p:sp>
        <p:nvSpPr>
          <p:cNvPr id="5" name="Title 4">
            <a:extLst>
              <a:ext uri="{FF2B5EF4-FFF2-40B4-BE49-F238E27FC236}">
                <a16:creationId xmlns:a16="http://schemas.microsoft.com/office/drawing/2014/main" id="{2D1B5E9F-071E-8875-6161-28FBC482C839}"/>
              </a:ext>
            </a:extLst>
          </p:cNvPr>
          <p:cNvSpPr>
            <a:spLocks noGrp="1"/>
          </p:cNvSpPr>
          <p:nvPr>
            <p:ph type="title"/>
          </p:nvPr>
        </p:nvSpPr>
        <p:spPr/>
        <p:txBody>
          <a:bodyPr/>
          <a:lstStyle/>
          <a:p>
            <a:r>
              <a:rPr lang="en-US" dirty="0"/>
              <a:t>heterogeneous architectures</a:t>
            </a:r>
          </a:p>
        </p:txBody>
      </p:sp>
      <p:sp>
        <p:nvSpPr>
          <p:cNvPr id="7" name="Text Placeholder 6">
            <a:extLst>
              <a:ext uri="{FF2B5EF4-FFF2-40B4-BE49-F238E27FC236}">
                <a16:creationId xmlns:a16="http://schemas.microsoft.com/office/drawing/2014/main" id="{265C37E4-847A-9FF5-0283-A5C5418DCFA5}"/>
              </a:ext>
            </a:extLst>
          </p:cNvPr>
          <p:cNvSpPr>
            <a:spLocks noGrp="1"/>
          </p:cNvSpPr>
          <p:nvPr>
            <p:ph type="body" sz="quarter" idx="13"/>
          </p:nvPr>
        </p:nvSpPr>
        <p:spPr/>
        <p:txBody>
          <a:bodyPr/>
          <a:lstStyle/>
          <a:p>
            <a:r>
              <a:rPr lang="en-US" dirty="0"/>
              <a:t>Embracing Heterogeneity</a:t>
            </a:r>
          </a:p>
        </p:txBody>
      </p:sp>
      <p:pic>
        <p:nvPicPr>
          <p:cNvPr id="8" name="Picture 7">
            <a:extLst>
              <a:ext uri="{FF2B5EF4-FFF2-40B4-BE49-F238E27FC236}">
                <a16:creationId xmlns:a16="http://schemas.microsoft.com/office/drawing/2014/main" id="{8AAB0DDB-C585-E3F0-F5CE-FB110433FD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4369" y="1785257"/>
            <a:ext cx="5795183" cy="3911502"/>
          </a:xfrm>
          <a:prstGeom prst="rect">
            <a:avLst/>
          </a:prstGeom>
        </p:spPr>
      </p:pic>
      <p:pic>
        <p:nvPicPr>
          <p:cNvPr id="17" name="Graphic 16" descr="Processor with solid fill">
            <a:extLst>
              <a:ext uri="{FF2B5EF4-FFF2-40B4-BE49-F238E27FC236}">
                <a16:creationId xmlns:a16="http://schemas.microsoft.com/office/drawing/2014/main" id="{AD31CB4E-2602-6E1F-B556-BC55D0C51FC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810275" y="3889771"/>
            <a:ext cx="688371" cy="688371"/>
          </a:xfrm>
          <a:prstGeom prst="rect">
            <a:avLst/>
          </a:prstGeom>
        </p:spPr>
      </p:pic>
      <p:grpSp>
        <p:nvGrpSpPr>
          <p:cNvPr id="22" name="Group 21">
            <a:extLst>
              <a:ext uri="{FF2B5EF4-FFF2-40B4-BE49-F238E27FC236}">
                <a16:creationId xmlns:a16="http://schemas.microsoft.com/office/drawing/2014/main" id="{C169C3CC-5C7B-5E46-50D3-80A3F8CC61A3}"/>
              </a:ext>
            </a:extLst>
          </p:cNvPr>
          <p:cNvGrpSpPr/>
          <p:nvPr/>
        </p:nvGrpSpPr>
        <p:grpSpPr>
          <a:xfrm>
            <a:off x="10498646" y="1680517"/>
            <a:ext cx="848468" cy="943527"/>
            <a:chOff x="5540828" y="5415626"/>
            <a:chExt cx="1469571" cy="1469571"/>
          </a:xfrm>
        </p:grpSpPr>
        <p:pic>
          <p:nvPicPr>
            <p:cNvPr id="19" name="Graphic 18" descr="Brain in head with solid fill">
              <a:extLst>
                <a:ext uri="{FF2B5EF4-FFF2-40B4-BE49-F238E27FC236}">
                  <a16:creationId xmlns:a16="http://schemas.microsoft.com/office/drawing/2014/main" id="{BAF777E1-B349-0D1D-7B40-B82A231650B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032725" y="5907523"/>
              <a:ext cx="485775" cy="485775"/>
            </a:xfrm>
            <a:prstGeom prst="rect">
              <a:avLst/>
            </a:prstGeom>
          </p:spPr>
        </p:pic>
        <p:pic>
          <p:nvPicPr>
            <p:cNvPr id="21" name="Graphic 20" descr="Processor outline">
              <a:extLst>
                <a:ext uri="{FF2B5EF4-FFF2-40B4-BE49-F238E27FC236}">
                  <a16:creationId xmlns:a16="http://schemas.microsoft.com/office/drawing/2014/main" id="{4E014126-1820-DD6D-F3E6-062AB5E4D25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540828" y="5415626"/>
              <a:ext cx="1469571" cy="1469571"/>
            </a:xfrm>
            <a:prstGeom prst="rect">
              <a:avLst/>
            </a:prstGeom>
          </p:spPr>
        </p:pic>
      </p:grpSp>
      <p:sp>
        <p:nvSpPr>
          <p:cNvPr id="23" name="TextBox 22">
            <a:extLst>
              <a:ext uri="{FF2B5EF4-FFF2-40B4-BE49-F238E27FC236}">
                <a16:creationId xmlns:a16="http://schemas.microsoft.com/office/drawing/2014/main" id="{EAC73964-708F-0249-7ADF-01AA032BD96E}"/>
              </a:ext>
            </a:extLst>
          </p:cNvPr>
          <p:cNvSpPr txBox="1"/>
          <p:nvPr/>
        </p:nvSpPr>
        <p:spPr>
          <a:xfrm>
            <a:off x="7482492" y="5872391"/>
            <a:ext cx="4223634" cy="584775"/>
          </a:xfrm>
          <a:prstGeom prst="rect">
            <a:avLst/>
          </a:prstGeom>
          <a:solidFill>
            <a:schemeClr val="accent1">
              <a:lumMod val="20000"/>
              <a:lumOff val="80000"/>
            </a:schemeClr>
          </a:solidFill>
        </p:spPr>
        <p:txBody>
          <a:bodyPr wrap="square" rtlCol="0">
            <a:spAutoFit/>
          </a:bodyPr>
          <a:lstStyle/>
          <a:p>
            <a:pPr algn="ctr"/>
            <a:r>
              <a:rPr lang="en-US" sz="1600" dirty="0"/>
              <a:t>‘Truly Heterogeneous Computing’, </a:t>
            </a:r>
          </a:p>
          <a:p>
            <a:pPr algn="ctr"/>
            <a:r>
              <a:rPr lang="en-US" sz="1600" dirty="0"/>
              <a:t>Cardwell et al., SMC 2020</a:t>
            </a:r>
          </a:p>
        </p:txBody>
      </p:sp>
    </p:spTree>
    <p:extLst>
      <p:ext uri="{BB962C8B-B14F-4D97-AF65-F5344CB8AC3E}">
        <p14:creationId xmlns:p14="http://schemas.microsoft.com/office/powerpoint/2010/main" val="30639344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8DB009-C9BF-3802-8532-353B89790893}"/>
              </a:ext>
            </a:extLst>
          </p:cNvPr>
          <p:cNvSpPr>
            <a:spLocks noGrp="1"/>
          </p:cNvSpPr>
          <p:nvPr>
            <p:ph type="sldNum" sz="quarter" idx="12"/>
          </p:nvPr>
        </p:nvSpPr>
        <p:spPr/>
        <p:txBody>
          <a:bodyPr/>
          <a:lstStyle/>
          <a:p>
            <a:fld id="{6FB6B91F-BB11-E946-B7F6-1372EDB8DEC1}" type="slidenum">
              <a:rPr lang="en-US" smtClean="0"/>
              <a:t>3</a:t>
            </a:fld>
            <a:endParaRPr lang="en-US" dirty="0"/>
          </a:p>
        </p:txBody>
      </p:sp>
      <p:sp>
        <p:nvSpPr>
          <p:cNvPr id="4" name="Title 3">
            <a:extLst>
              <a:ext uri="{FF2B5EF4-FFF2-40B4-BE49-F238E27FC236}">
                <a16:creationId xmlns:a16="http://schemas.microsoft.com/office/drawing/2014/main" id="{B552C336-8B2B-276D-76BA-5A40D53DD34A}"/>
              </a:ext>
            </a:extLst>
          </p:cNvPr>
          <p:cNvSpPr>
            <a:spLocks noGrp="1"/>
          </p:cNvSpPr>
          <p:nvPr>
            <p:ph type="title"/>
          </p:nvPr>
        </p:nvSpPr>
        <p:spPr/>
        <p:txBody>
          <a:bodyPr/>
          <a:lstStyle/>
          <a:p>
            <a:r>
              <a:rPr lang="en-US" dirty="0"/>
              <a:t>SINGLE NEURON COMPLEXITY</a:t>
            </a:r>
          </a:p>
        </p:txBody>
      </p:sp>
      <p:sp>
        <p:nvSpPr>
          <p:cNvPr id="5" name="Text Placeholder 4">
            <a:extLst>
              <a:ext uri="{FF2B5EF4-FFF2-40B4-BE49-F238E27FC236}">
                <a16:creationId xmlns:a16="http://schemas.microsoft.com/office/drawing/2014/main" id="{81816306-764C-48FD-D9E5-748BC276066D}"/>
              </a:ext>
            </a:extLst>
          </p:cNvPr>
          <p:cNvSpPr>
            <a:spLocks noGrp="1"/>
          </p:cNvSpPr>
          <p:nvPr>
            <p:ph type="body" sz="quarter" idx="13"/>
          </p:nvPr>
        </p:nvSpPr>
        <p:spPr/>
        <p:txBody>
          <a:bodyPr/>
          <a:lstStyle/>
          <a:p>
            <a:r>
              <a:rPr lang="en-US" dirty="0"/>
              <a:t>Biological Neurons have rich dynamics</a:t>
            </a:r>
          </a:p>
        </p:txBody>
      </p:sp>
      <p:pic>
        <p:nvPicPr>
          <p:cNvPr id="6" name="Picture 5">
            <a:extLst>
              <a:ext uri="{FF2B5EF4-FFF2-40B4-BE49-F238E27FC236}">
                <a16:creationId xmlns:a16="http://schemas.microsoft.com/office/drawing/2014/main" id="{461E3C20-B49A-474B-66AD-7FC7E4532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456" y="914400"/>
            <a:ext cx="878937" cy="2269357"/>
          </a:xfrm>
          <a:prstGeom prst="rect">
            <a:avLst/>
          </a:prstGeom>
        </p:spPr>
      </p:pic>
      <p:sp>
        <p:nvSpPr>
          <p:cNvPr id="7" name="TextBox 6">
            <a:extLst>
              <a:ext uri="{FF2B5EF4-FFF2-40B4-BE49-F238E27FC236}">
                <a16:creationId xmlns:a16="http://schemas.microsoft.com/office/drawing/2014/main" id="{046A5F5C-53A0-A89C-0E4A-D4ED93B88F2C}"/>
              </a:ext>
            </a:extLst>
          </p:cNvPr>
          <p:cNvSpPr txBox="1"/>
          <p:nvPr/>
        </p:nvSpPr>
        <p:spPr>
          <a:xfrm>
            <a:off x="1988167" y="6462728"/>
            <a:ext cx="5154984" cy="369332"/>
          </a:xfrm>
          <a:prstGeom prst="rect">
            <a:avLst/>
          </a:prstGeom>
          <a:noFill/>
        </p:spPr>
        <p:txBody>
          <a:bodyPr wrap="square" rtlCol="0">
            <a:spAutoFit/>
          </a:bodyPr>
          <a:lstStyle/>
          <a:p>
            <a:pPr algn="ctr"/>
            <a:r>
              <a:rPr lang="en-US" b="1" dirty="0">
                <a:latin typeface="Times New Roman" panose="02020603050405020304" pitchFamily="18" charset="0"/>
                <a:ea typeface="Open Sans" panose="020B0606030504020204" pitchFamily="34" charset="0"/>
                <a:cs typeface="Times New Roman" panose="02020603050405020304" pitchFamily="18" charset="0"/>
              </a:rPr>
              <a:t>Size</a:t>
            </a:r>
            <a:endParaRPr lang="en-US" dirty="0">
              <a:latin typeface="Times New Roman" panose="02020603050405020304" pitchFamily="18" charset="0"/>
              <a:ea typeface="Open Sans" panose="020B0606030504020204" pitchFamily="34"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37A06E0E-A415-A43E-5593-B05AA38E98E9}"/>
              </a:ext>
            </a:extLst>
          </p:cNvPr>
          <p:cNvCxnSpPr>
            <a:cxnSpLocks/>
          </p:cNvCxnSpPr>
          <p:nvPr/>
        </p:nvCxnSpPr>
        <p:spPr>
          <a:xfrm>
            <a:off x="1571114" y="6330083"/>
            <a:ext cx="6492240" cy="30750"/>
          </a:xfrm>
          <a:prstGeom prst="straightConnector1">
            <a:avLst/>
          </a:prstGeom>
          <a:ln w="50800">
            <a:tailEnd type="stealth" w="lg" len="lg"/>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86E70F37-DECA-3B98-4B94-FCC1FDD1C7E5}"/>
              </a:ext>
            </a:extLst>
          </p:cNvPr>
          <p:cNvCxnSpPr>
            <a:cxnSpLocks/>
          </p:cNvCxnSpPr>
          <p:nvPr/>
        </p:nvCxnSpPr>
        <p:spPr>
          <a:xfrm flipV="1">
            <a:off x="1603095" y="1540346"/>
            <a:ext cx="30688" cy="4781265"/>
          </a:xfrm>
          <a:prstGeom prst="straightConnector1">
            <a:avLst/>
          </a:prstGeom>
          <a:ln w="50800">
            <a:tailEnd type="stealth" w="lg" len="lg"/>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A873F9D4-2618-E1CD-7F4C-59324D788BF2}"/>
              </a:ext>
            </a:extLst>
          </p:cNvPr>
          <p:cNvSpPr txBox="1"/>
          <p:nvPr/>
        </p:nvSpPr>
        <p:spPr>
          <a:xfrm rot="16200000">
            <a:off x="-1356742" y="3708008"/>
            <a:ext cx="4981654" cy="646331"/>
          </a:xfrm>
          <a:prstGeom prst="rect">
            <a:avLst/>
          </a:prstGeom>
          <a:noFill/>
        </p:spPr>
        <p:txBody>
          <a:bodyPr wrap="square" rtlCol="0">
            <a:spAutoFit/>
          </a:bodyPr>
          <a:lstStyle/>
          <a:p>
            <a:pPr algn="ctr"/>
            <a:r>
              <a:rPr lang="en-US" b="1" dirty="0">
                <a:latin typeface="Times New Roman" panose="02020603050405020304" pitchFamily="18" charset="0"/>
                <a:ea typeface="Open Sans" panose="020B0606030504020204" pitchFamily="34" charset="0"/>
                <a:cs typeface="Times New Roman" panose="02020603050405020304" pitchFamily="18" charset="0"/>
              </a:rPr>
              <a:t>Single Neuron Biological Complexity</a:t>
            </a:r>
          </a:p>
          <a:p>
            <a:pPr algn="ctr"/>
            <a:r>
              <a:rPr lang="en-US" dirty="0">
                <a:latin typeface="Times New Roman" panose="02020603050405020304" pitchFamily="18" charset="0"/>
                <a:ea typeface="Open Sans" panose="020B0606030504020204" pitchFamily="34" charset="0"/>
                <a:cs typeface="Times New Roman" panose="02020603050405020304" pitchFamily="18" charset="0"/>
              </a:rPr>
              <a:t>(Nonlinear Dynamics, Learnable parameters, etc.)</a:t>
            </a:r>
          </a:p>
        </p:txBody>
      </p:sp>
      <p:sp>
        <p:nvSpPr>
          <p:cNvPr id="11" name="TextBox 10">
            <a:extLst>
              <a:ext uri="{FF2B5EF4-FFF2-40B4-BE49-F238E27FC236}">
                <a16:creationId xmlns:a16="http://schemas.microsoft.com/office/drawing/2014/main" id="{09742E6C-4F13-453A-C2C9-997E0A50C3B8}"/>
              </a:ext>
            </a:extLst>
          </p:cNvPr>
          <p:cNvSpPr txBox="1"/>
          <p:nvPr/>
        </p:nvSpPr>
        <p:spPr>
          <a:xfrm>
            <a:off x="2019061" y="4018521"/>
            <a:ext cx="3188714"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Perceptron</a:t>
            </a:r>
          </a:p>
        </p:txBody>
      </p:sp>
      <p:grpSp>
        <p:nvGrpSpPr>
          <p:cNvPr id="12" name="Group 11">
            <a:extLst>
              <a:ext uri="{FF2B5EF4-FFF2-40B4-BE49-F238E27FC236}">
                <a16:creationId xmlns:a16="http://schemas.microsoft.com/office/drawing/2014/main" id="{C44A7A87-D805-AADF-19CC-6FE24BCB9DB0}"/>
              </a:ext>
            </a:extLst>
          </p:cNvPr>
          <p:cNvGrpSpPr/>
          <p:nvPr/>
        </p:nvGrpSpPr>
        <p:grpSpPr>
          <a:xfrm>
            <a:off x="1988167" y="4433761"/>
            <a:ext cx="3209580" cy="1755845"/>
            <a:chOff x="1988167" y="4116787"/>
            <a:chExt cx="3209580" cy="1755845"/>
          </a:xfrm>
          <a:noFill/>
        </p:grpSpPr>
        <p:grpSp>
          <p:nvGrpSpPr>
            <p:cNvPr id="13" name="Group 12">
              <a:extLst>
                <a:ext uri="{FF2B5EF4-FFF2-40B4-BE49-F238E27FC236}">
                  <a16:creationId xmlns:a16="http://schemas.microsoft.com/office/drawing/2014/main" id="{0903A497-FE47-7FD9-8216-C98FBCB04050}"/>
                </a:ext>
              </a:extLst>
            </p:cNvPr>
            <p:cNvGrpSpPr/>
            <p:nvPr/>
          </p:nvGrpSpPr>
          <p:grpSpPr>
            <a:xfrm>
              <a:off x="1988167" y="4260333"/>
              <a:ext cx="3045562" cy="1348663"/>
              <a:chOff x="1562982" y="1968435"/>
              <a:chExt cx="3045562" cy="1348663"/>
            </a:xfrm>
            <a:grpFill/>
          </p:grpSpPr>
          <p:sp>
            <p:nvSpPr>
              <p:cNvPr id="20" name="Oval 19">
                <a:extLst>
                  <a:ext uri="{FF2B5EF4-FFF2-40B4-BE49-F238E27FC236}">
                    <a16:creationId xmlns:a16="http://schemas.microsoft.com/office/drawing/2014/main" id="{72FE48A3-90CD-F711-B288-5E0B44D28E1B}"/>
                  </a:ext>
                </a:extLst>
              </p:cNvPr>
              <p:cNvSpPr/>
              <p:nvPr/>
            </p:nvSpPr>
            <p:spPr>
              <a:xfrm>
                <a:off x="2906301" y="2401461"/>
                <a:ext cx="822960" cy="822960"/>
              </a:xfrm>
              <a:prstGeom prst="ellipse">
                <a:avLst/>
              </a:prstGeom>
              <a:solidFill>
                <a:schemeClr val="accent1">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09A298FE-CC7F-A575-83D5-11A0D897EAC0}"/>
                  </a:ext>
                </a:extLst>
              </p:cNvPr>
              <p:cNvCxnSpPr>
                <a:cxnSpLocks/>
              </p:cNvCxnSpPr>
              <p:nvPr/>
            </p:nvCxnSpPr>
            <p:spPr>
              <a:xfrm>
                <a:off x="2039877" y="2269113"/>
                <a:ext cx="818496" cy="363164"/>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D043645-9663-7EF2-E50D-562CC694B842}"/>
                  </a:ext>
                </a:extLst>
              </p:cNvPr>
              <p:cNvCxnSpPr>
                <a:cxnSpLocks/>
              </p:cNvCxnSpPr>
              <p:nvPr/>
            </p:nvCxnSpPr>
            <p:spPr>
              <a:xfrm flipV="1">
                <a:off x="2039877" y="2716676"/>
                <a:ext cx="852897" cy="32815"/>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2748563-C8A1-4FDF-FEC7-21430540E497}"/>
                  </a:ext>
                </a:extLst>
              </p:cNvPr>
              <p:cNvCxnSpPr>
                <a:cxnSpLocks/>
                <a:stCxn id="27" idx="3"/>
                <a:endCxn id="15" idx="1"/>
              </p:cNvCxnSpPr>
              <p:nvPr/>
            </p:nvCxnSpPr>
            <p:spPr>
              <a:xfrm flipV="1">
                <a:off x="2098691" y="2786137"/>
                <a:ext cx="773431" cy="346295"/>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992D8A3-7401-2BC0-528D-C56B31C3F9CA}"/>
                  </a:ext>
                </a:extLst>
              </p:cNvPr>
              <p:cNvCxnSpPr/>
              <p:nvPr/>
            </p:nvCxnSpPr>
            <p:spPr>
              <a:xfrm>
                <a:off x="3716613" y="2762790"/>
                <a:ext cx="749981"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81FBAB2-4320-7A54-AC82-8D7D1C80D8CB}"/>
                  </a:ext>
                </a:extLst>
              </p:cNvPr>
              <p:cNvSpPr txBox="1"/>
              <p:nvPr/>
            </p:nvSpPr>
            <p:spPr>
              <a:xfrm>
                <a:off x="1562982" y="1968435"/>
                <a:ext cx="535709" cy="369332"/>
              </a:xfrm>
              <a:prstGeom prst="rect">
                <a:avLst/>
              </a:prstGeom>
              <a:grpFill/>
            </p:spPr>
            <p:txBody>
              <a:bodyPr wrap="square" rtlCol="0">
                <a:spAutoFit/>
              </a:bodyPr>
              <a:lstStyle/>
              <a:p>
                <a:r>
                  <a:rPr lang="en-US">
                    <a:latin typeface="Times New Roman" panose="02020603050405020304" pitchFamily="18" charset="0"/>
                    <a:cs typeface="Times New Roman" panose="02020603050405020304" pitchFamily="18" charset="0"/>
                  </a:rPr>
                  <a:t>x1</a:t>
                </a:r>
              </a:p>
            </p:txBody>
          </p:sp>
          <p:sp>
            <p:nvSpPr>
              <p:cNvPr id="26" name="TextBox 25">
                <a:extLst>
                  <a:ext uri="{FF2B5EF4-FFF2-40B4-BE49-F238E27FC236}">
                    <a16:creationId xmlns:a16="http://schemas.microsoft.com/office/drawing/2014/main" id="{E1F78935-42D4-ABB7-5DD4-7D53330B9416}"/>
                  </a:ext>
                </a:extLst>
              </p:cNvPr>
              <p:cNvSpPr txBox="1"/>
              <p:nvPr/>
            </p:nvSpPr>
            <p:spPr>
              <a:xfrm>
                <a:off x="1562982" y="2434888"/>
                <a:ext cx="535709" cy="369332"/>
              </a:xfrm>
              <a:prstGeom prst="rect">
                <a:avLst/>
              </a:prstGeom>
              <a:grpFill/>
            </p:spPr>
            <p:txBody>
              <a:bodyPr wrap="square" rtlCol="0">
                <a:spAutoFit/>
              </a:bodyPr>
              <a:lstStyle/>
              <a:p>
                <a:r>
                  <a:rPr lang="en-US">
                    <a:latin typeface="Times New Roman" panose="02020603050405020304" pitchFamily="18" charset="0"/>
                    <a:cs typeface="Times New Roman" panose="02020603050405020304" pitchFamily="18" charset="0"/>
                  </a:rPr>
                  <a:t>x2</a:t>
                </a:r>
              </a:p>
            </p:txBody>
          </p:sp>
          <p:sp>
            <p:nvSpPr>
              <p:cNvPr id="27" name="TextBox 26">
                <a:extLst>
                  <a:ext uri="{FF2B5EF4-FFF2-40B4-BE49-F238E27FC236}">
                    <a16:creationId xmlns:a16="http://schemas.microsoft.com/office/drawing/2014/main" id="{27C241F2-9860-8015-2B69-D01121B96F92}"/>
                  </a:ext>
                </a:extLst>
              </p:cNvPr>
              <p:cNvSpPr txBox="1"/>
              <p:nvPr/>
            </p:nvSpPr>
            <p:spPr>
              <a:xfrm>
                <a:off x="1562982" y="2947766"/>
                <a:ext cx="535709" cy="369332"/>
              </a:xfrm>
              <a:prstGeom prst="rect">
                <a:avLst/>
              </a:prstGeom>
              <a:grpFill/>
            </p:spPr>
            <p:txBody>
              <a:bodyPr wrap="square" rtlCol="0">
                <a:spAutoFit/>
              </a:bodyPr>
              <a:lstStyle/>
              <a:p>
                <a:r>
                  <a:rPr lang="en-US">
                    <a:latin typeface="Times New Roman" panose="02020603050405020304" pitchFamily="18" charset="0"/>
                    <a:cs typeface="Times New Roman" panose="02020603050405020304" pitchFamily="18" charset="0"/>
                  </a:rPr>
                  <a:t>x3</a:t>
                </a:r>
              </a:p>
            </p:txBody>
          </p:sp>
          <p:sp>
            <p:nvSpPr>
              <p:cNvPr id="28" name="TextBox 27">
                <a:extLst>
                  <a:ext uri="{FF2B5EF4-FFF2-40B4-BE49-F238E27FC236}">
                    <a16:creationId xmlns:a16="http://schemas.microsoft.com/office/drawing/2014/main" id="{12A230C1-1846-6B52-DE0A-8F0FE0D15B0A}"/>
                  </a:ext>
                </a:extLst>
              </p:cNvPr>
              <p:cNvSpPr txBox="1"/>
              <p:nvPr/>
            </p:nvSpPr>
            <p:spPr>
              <a:xfrm>
                <a:off x="4072835" y="2347344"/>
                <a:ext cx="535709" cy="369332"/>
              </a:xfrm>
              <a:prstGeom prst="rect">
                <a:avLst/>
              </a:prstGeom>
              <a:grpFill/>
            </p:spPr>
            <p:txBody>
              <a:bodyPr wrap="square" rtlCol="0">
                <a:spAutoFit/>
              </a:bodyPr>
              <a:lstStyle/>
              <a:p>
                <a:r>
                  <a:rPr lang="en-US">
                    <a:latin typeface="Times New Roman" panose="02020603050405020304" pitchFamily="18" charset="0"/>
                    <a:cs typeface="Times New Roman" panose="02020603050405020304" pitchFamily="18" charset="0"/>
                  </a:rPr>
                  <a:t>y</a:t>
                </a:r>
              </a:p>
            </p:txBody>
          </p:sp>
        </p:grpSp>
        <p:cxnSp>
          <p:nvCxnSpPr>
            <p:cNvPr id="14" name="Straight Connector 13">
              <a:extLst>
                <a:ext uri="{FF2B5EF4-FFF2-40B4-BE49-F238E27FC236}">
                  <a16:creationId xmlns:a16="http://schemas.microsoft.com/office/drawing/2014/main" id="{40AC5717-EF62-4FB5-2869-B5E000DFE0A4}"/>
                </a:ext>
              </a:extLst>
            </p:cNvPr>
            <p:cNvCxnSpPr>
              <a:stCxn id="20" idx="0"/>
              <a:endCxn id="20" idx="4"/>
            </p:cNvCxnSpPr>
            <p:nvPr/>
          </p:nvCxnSpPr>
          <p:spPr>
            <a:xfrm>
              <a:off x="3742966" y="4693359"/>
              <a:ext cx="0" cy="822960"/>
            </a:xfrm>
            <a:prstGeom prst="line">
              <a:avLst/>
            </a:prstGeom>
            <a:grpFill/>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71FF281-399D-F132-82A3-7EB2C383B0F5}"/>
                    </a:ext>
                  </a:extLst>
                </p:cNvPr>
                <p:cNvSpPr txBox="1"/>
                <p:nvPr/>
              </p:nvSpPr>
              <p:spPr>
                <a:xfrm>
                  <a:off x="3297307" y="4939535"/>
                  <a:ext cx="490904" cy="276999"/>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rPr>
                              <m:t>𝑤</m:t>
                            </m:r>
                          </m:e>
                          <m:sup>
                            <m:r>
                              <a:rPr lang="en-US" i="1">
                                <a:latin typeface="Cambria Math" panose="02040503050406030204" pitchFamily="18" charset="0"/>
                              </a:rPr>
                              <m:t>𝑇</m:t>
                            </m:r>
                          </m:sup>
                        </m:sSup>
                        <m:r>
                          <a:rPr lang="en-US" i="1">
                            <a:latin typeface="Cambria Math" panose="02040503050406030204" pitchFamily="18" charset="0"/>
                          </a:rPr>
                          <m:t>𝑥</m:t>
                        </m:r>
                      </m:oMath>
                    </m:oMathPara>
                  </a14:m>
                  <a:endParaRPr lang="en-US">
                    <a:latin typeface="Times New Roman" panose="020206030504050203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6B88835A-B2E5-4ACE-725D-919D007E8D92}"/>
                    </a:ext>
                  </a:extLst>
                </p:cNvPr>
                <p:cNvSpPr txBox="1">
                  <a:spLocks noRot="1" noChangeAspect="1" noMove="1" noResize="1" noEditPoints="1" noAdjustHandles="1" noChangeArrowheads="1" noChangeShapeType="1" noTextEdit="1"/>
                </p:cNvSpPr>
                <p:nvPr/>
              </p:nvSpPr>
              <p:spPr>
                <a:xfrm>
                  <a:off x="3297307" y="4939535"/>
                  <a:ext cx="490904" cy="276999"/>
                </a:xfrm>
                <a:prstGeom prst="rect">
                  <a:avLst/>
                </a:prstGeom>
                <a:blipFill>
                  <a:blip r:embed="rId3"/>
                  <a:stretch>
                    <a:fillRect l="-6250" t="-2174" r="-6250"/>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48FE078A-1C62-6595-FE76-0B8DF24C0350}"/>
                </a:ext>
              </a:extLst>
            </p:cNvPr>
            <p:cNvSpPr txBox="1"/>
            <p:nvPr/>
          </p:nvSpPr>
          <p:spPr>
            <a:xfrm>
              <a:off x="3817582" y="4895471"/>
              <a:ext cx="253557" cy="369332"/>
            </a:xfrm>
            <a:prstGeom prst="rect">
              <a:avLst/>
            </a:prstGeom>
            <a:grpFill/>
          </p:spPr>
          <p:txBody>
            <a:bodyPr wrap="square" rtlCol="0">
              <a:spAutoFit/>
            </a:bodyPr>
            <a:lstStyle/>
            <a:p>
              <a:r>
                <a:rPr lang="en-US">
                  <a:latin typeface="Times New Roman" panose="02020603050405020304" pitchFamily="18" charset="0"/>
                  <a:cs typeface="Times New Roman" panose="02020603050405020304" pitchFamily="18" charset="0"/>
                </a:rPr>
                <a:t>Z</a:t>
              </a:r>
            </a:p>
          </p:txBody>
        </p:sp>
        <p:sp>
          <p:nvSpPr>
            <p:cNvPr id="17" name="TextBox 16">
              <a:extLst>
                <a:ext uri="{FF2B5EF4-FFF2-40B4-BE49-F238E27FC236}">
                  <a16:creationId xmlns:a16="http://schemas.microsoft.com/office/drawing/2014/main" id="{63B8A454-26EC-F1F3-EDFD-FE7A94012300}"/>
                </a:ext>
              </a:extLst>
            </p:cNvPr>
            <p:cNvSpPr txBox="1"/>
            <p:nvPr/>
          </p:nvSpPr>
          <p:spPr>
            <a:xfrm>
              <a:off x="4001963" y="5226301"/>
              <a:ext cx="1195784" cy="646331"/>
            </a:xfrm>
            <a:prstGeom prst="rect">
              <a:avLst/>
            </a:prstGeom>
            <a:grpFill/>
          </p:spPr>
          <p:txBody>
            <a:bodyPr wrap="square" rtlCol="0">
              <a:spAutoFit/>
            </a:bodyPr>
            <a:lstStyle/>
            <a:p>
              <a:pPr algn="ctr"/>
              <a:r>
                <a:rPr lang="en-US">
                  <a:latin typeface="Times New Roman" panose="02020603050405020304" pitchFamily="18" charset="0"/>
                  <a:cs typeface="Times New Roman" panose="02020603050405020304" pitchFamily="18" charset="0"/>
                </a:rPr>
                <a:t>Activation Function</a:t>
              </a:r>
            </a:p>
          </p:txBody>
        </p:sp>
        <p:sp>
          <p:nvSpPr>
            <p:cNvPr id="18" name="TextBox 17">
              <a:extLst>
                <a:ext uri="{FF2B5EF4-FFF2-40B4-BE49-F238E27FC236}">
                  <a16:creationId xmlns:a16="http://schemas.microsoft.com/office/drawing/2014/main" id="{D93346ED-F9CC-F4E8-2F38-A401B215C1A8}"/>
                </a:ext>
              </a:extLst>
            </p:cNvPr>
            <p:cNvSpPr txBox="1"/>
            <p:nvPr/>
          </p:nvSpPr>
          <p:spPr>
            <a:xfrm>
              <a:off x="2415372" y="4116787"/>
              <a:ext cx="916114" cy="369332"/>
            </a:xfrm>
            <a:prstGeom prst="rect">
              <a:avLst/>
            </a:prstGeom>
            <a:grpFill/>
          </p:spPr>
          <p:txBody>
            <a:bodyPr wrap="square" rtlCol="0">
              <a:spAutoFit/>
            </a:bodyPr>
            <a:lstStyle/>
            <a:p>
              <a:r>
                <a:rPr lang="en-US">
                  <a:latin typeface="Times New Roman" panose="02020603050405020304" pitchFamily="18" charset="0"/>
                  <a:cs typeface="Times New Roman" panose="02020603050405020304" pitchFamily="18" charset="0"/>
                </a:rPr>
                <a:t>Inputs</a:t>
              </a:r>
            </a:p>
          </p:txBody>
        </p:sp>
        <p:sp>
          <p:nvSpPr>
            <p:cNvPr id="19" name="TextBox 18">
              <a:extLst>
                <a:ext uri="{FF2B5EF4-FFF2-40B4-BE49-F238E27FC236}">
                  <a16:creationId xmlns:a16="http://schemas.microsoft.com/office/drawing/2014/main" id="{516C182D-CE65-651A-6B7D-3EC59FC03CB7}"/>
                </a:ext>
              </a:extLst>
            </p:cNvPr>
            <p:cNvSpPr txBox="1"/>
            <p:nvPr/>
          </p:nvSpPr>
          <p:spPr>
            <a:xfrm>
              <a:off x="4141798" y="4187152"/>
              <a:ext cx="916114" cy="886927"/>
            </a:xfrm>
            <a:prstGeom prst="rect">
              <a:avLst/>
            </a:prstGeom>
            <a:grpFill/>
          </p:spPr>
          <p:txBody>
            <a:bodyPr wrap="square" rtlCol="0">
              <a:spAutoFit/>
            </a:bodyPr>
            <a:lstStyle/>
            <a:p>
              <a:r>
                <a:rPr lang="en-US">
                  <a:latin typeface="Times New Roman" panose="02020603050405020304" pitchFamily="18" charset="0"/>
                  <a:cs typeface="Times New Roman" panose="02020603050405020304" pitchFamily="18" charset="0"/>
                </a:rPr>
                <a:t>Output</a:t>
              </a:r>
            </a:p>
          </p:txBody>
        </p:sp>
      </p:grpSp>
      <p:sp>
        <p:nvSpPr>
          <p:cNvPr id="29" name="Oval 28">
            <a:extLst>
              <a:ext uri="{FF2B5EF4-FFF2-40B4-BE49-F238E27FC236}">
                <a16:creationId xmlns:a16="http://schemas.microsoft.com/office/drawing/2014/main" id="{0E7D7BAB-2667-E012-E9BB-B7DC7ADE18BC}"/>
              </a:ext>
            </a:extLst>
          </p:cNvPr>
          <p:cNvSpPr/>
          <p:nvPr/>
        </p:nvSpPr>
        <p:spPr>
          <a:xfrm>
            <a:off x="5207775" y="4066638"/>
            <a:ext cx="1713321" cy="114580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Leaky Integrate and Fire</a:t>
            </a:r>
          </a:p>
        </p:txBody>
      </p:sp>
      <p:sp>
        <p:nvSpPr>
          <p:cNvPr id="30" name="Oval 29">
            <a:extLst>
              <a:ext uri="{FF2B5EF4-FFF2-40B4-BE49-F238E27FC236}">
                <a16:creationId xmlns:a16="http://schemas.microsoft.com/office/drawing/2014/main" id="{C13BFBB8-C1B5-18AC-DA58-C325F86E85FC}"/>
              </a:ext>
            </a:extLst>
          </p:cNvPr>
          <p:cNvSpPr/>
          <p:nvPr/>
        </p:nvSpPr>
        <p:spPr>
          <a:xfrm>
            <a:off x="6551613" y="2730802"/>
            <a:ext cx="1583492" cy="11484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Hodgkin Huxley Neuron</a:t>
            </a:r>
          </a:p>
        </p:txBody>
      </p:sp>
    </p:spTree>
    <p:extLst>
      <p:ext uri="{BB962C8B-B14F-4D97-AF65-F5344CB8AC3E}">
        <p14:creationId xmlns:p14="http://schemas.microsoft.com/office/powerpoint/2010/main" val="18214809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0A1D6883-4490-F17F-E721-70274E154C72}"/>
              </a:ext>
            </a:extLst>
          </p:cNvPr>
          <p:cNvPicPr>
            <a:picLocks noGrp="1" noChangeAspect="1"/>
          </p:cNvPicPr>
          <p:nvPr>
            <p:ph idx="1"/>
          </p:nvPr>
        </p:nvPicPr>
        <p:blipFill>
          <a:blip r:embed="rId3"/>
          <a:stretch>
            <a:fillRect/>
          </a:stretch>
        </p:blipFill>
        <p:spPr>
          <a:xfrm>
            <a:off x="193954" y="2079393"/>
            <a:ext cx="11804091" cy="3450549"/>
          </a:xfrm>
        </p:spPr>
      </p:pic>
      <p:sp>
        <p:nvSpPr>
          <p:cNvPr id="4" name="Slide Number Placeholder 3">
            <a:extLst>
              <a:ext uri="{FF2B5EF4-FFF2-40B4-BE49-F238E27FC236}">
                <a16:creationId xmlns:a16="http://schemas.microsoft.com/office/drawing/2014/main" id="{B7D36D65-59CF-8889-84EE-3DE5865BFE41}"/>
              </a:ext>
            </a:extLst>
          </p:cNvPr>
          <p:cNvSpPr>
            <a:spLocks noGrp="1"/>
          </p:cNvSpPr>
          <p:nvPr>
            <p:ph type="sldNum" sz="quarter" idx="12"/>
          </p:nvPr>
        </p:nvSpPr>
        <p:spPr/>
        <p:txBody>
          <a:bodyPr/>
          <a:lstStyle/>
          <a:p>
            <a:fld id="{6FB6B91F-BB11-E946-B7F6-1372EDB8DEC1}" type="slidenum">
              <a:rPr lang="en-US" smtClean="0"/>
              <a:pPr/>
              <a:t>30</a:t>
            </a:fld>
            <a:endParaRPr lang="en-US" dirty="0"/>
          </a:p>
        </p:txBody>
      </p:sp>
      <p:sp>
        <p:nvSpPr>
          <p:cNvPr id="5" name="Title 4">
            <a:extLst>
              <a:ext uri="{FF2B5EF4-FFF2-40B4-BE49-F238E27FC236}">
                <a16:creationId xmlns:a16="http://schemas.microsoft.com/office/drawing/2014/main" id="{2D1B5E9F-071E-8875-6161-28FBC482C839}"/>
              </a:ext>
            </a:extLst>
          </p:cNvPr>
          <p:cNvSpPr>
            <a:spLocks noGrp="1"/>
          </p:cNvSpPr>
          <p:nvPr>
            <p:ph type="title"/>
          </p:nvPr>
        </p:nvSpPr>
        <p:spPr/>
        <p:txBody>
          <a:bodyPr/>
          <a:lstStyle/>
          <a:p>
            <a:r>
              <a:rPr lang="en-US" dirty="0"/>
              <a:t>APPLICATION SPECIFIC SOLUTIONS</a:t>
            </a:r>
          </a:p>
        </p:txBody>
      </p:sp>
      <p:sp>
        <p:nvSpPr>
          <p:cNvPr id="7" name="Text Placeholder 6">
            <a:extLst>
              <a:ext uri="{FF2B5EF4-FFF2-40B4-BE49-F238E27FC236}">
                <a16:creationId xmlns:a16="http://schemas.microsoft.com/office/drawing/2014/main" id="{265C37E4-847A-9FF5-0283-A5C5418DCFA5}"/>
              </a:ext>
            </a:extLst>
          </p:cNvPr>
          <p:cNvSpPr>
            <a:spLocks noGrp="1"/>
          </p:cNvSpPr>
          <p:nvPr>
            <p:ph type="body" sz="quarter" idx="13"/>
          </p:nvPr>
        </p:nvSpPr>
        <p:spPr/>
        <p:txBody>
          <a:bodyPr/>
          <a:lstStyle/>
          <a:p>
            <a:r>
              <a:rPr lang="en-US" dirty="0"/>
              <a:t>We are in the ”golden-age of computer architectures” </a:t>
            </a:r>
          </a:p>
        </p:txBody>
      </p:sp>
      <p:pic>
        <p:nvPicPr>
          <p:cNvPr id="6" name="Picture 5">
            <a:extLst>
              <a:ext uri="{FF2B5EF4-FFF2-40B4-BE49-F238E27FC236}">
                <a16:creationId xmlns:a16="http://schemas.microsoft.com/office/drawing/2014/main" id="{54DAA641-2225-258F-DC7B-469E70175B5D}"/>
              </a:ext>
            </a:extLst>
          </p:cNvPr>
          <p:cNvPicPr>
            <a:picLocks noChangeAspect="1"/>
          </p:cNvPicPr>
          <p:nvPr/>
        </p:nvPicPr>
        <p:blipFill>
          <a:blip r:embed="rId4"/>
          <a:stretch>
            <a:fillRect/>
          </a:stretch>
        </p:blipFill>
        <p:spPr>
          <a:xfrm>
            <a:off x="614309" y="4208281"/>
            <a:ext cx="1293149" cy="462116"/>
          </a:xfrm>
          <a:prstGeom prst="rect">
            <a:avLst/>
          </a:prstGeom>
        </p:spPr>
      </p:pic>
      <p:sp>
        <p:nvSpPr>
          <p:cNvPr id="8" name="TextBox 7">
            <a:extLst>
              <a:ext uri="{FF2B5EF4-FFF2-40B4-BE49-F238E27FC236}">
                <a16:creationId xmlns:a16="http://schemas.microsoft.com/office/drawing/2014/main" id="{D82527CA-96B5-5224-3FE1-1B87DE22FF3A}"/>
              </a:ext>
            </a:extLst>
          </p:cNvPr>
          <p:cNvSpPr txBox="1"/>
          <p:nvPr/>
        </p:nvSpPr>
        <p:spPr>
          <a:xfrm>
            <a:off x="193954" y="5838794"/>
            <a:ext cx="2970977" cy="959237"/>
          </a:xfrm>
          <a:prstGeom prst="rect">
            <a:avLst/>
          </a:prstGeom>
          <a:noFill/>
        </p:spPr>
        <p:txBody>
          <a:bodyPr wrap="square" rtlCol="0">
            <a:spAutoFit/>
          </a:bodyPr>
          <a:lstStyle/>
          <a:p>
            <a:pPr marL="285750" indent="-285750" algn="l">
              <a:spcBef>
                <a:spcPts val="1000"/>
              </a:spcBef>
              <a:buFont typeface="+mj-lt"/>
              <a:buAutoNum type="arabicPeriod"/>
            </a:pPr>
            <a:r>
              <a:rPr lang="en-US" sz="1600" dirty="0"/>
              <a:t>Cui et al. </a:t>
            </a:r>
            <a:r>
              <a:rPr lang="en-US" sz="1600" dirty="0" err="1"/>
              <a:t>arXiv</a:t>
            </a:r>
            <a:r>
              <a:rPr lang="en-US" sz="1600" dirty="0"/>
              <a:t> 2024</a:t>
            </a:r>
          </a:p>
          <a:p>
            <a:pPr marL="285750" indent="-285750" algn="l">
              <a:spcBef>
                <a:spcPts val="1000"/>
              </a:spcBef>
              <a:buFont typeface="+mj-lt"/>
              <a:buAutoNum type="arabicPeriod"/>
            </a:pPr>
            <a:r>
              <a:rPr lang="en-US" sz="1600" dirty="0"/>
              <a:t>Karki et al. Journal of Materials Research 2024 </a:t>
            </a:r>
          </a:p>
        </p:txBody>
      </p:sp>
      <p:sp>
        <p:nvSpPr>
          <p:cNvPr id="9" name="TextBox 8">
            <a:extLst>
              <a:ext uri="{FF2B5EF4-FFF2-40B4-BE49-F238E27FC236}">
                <a16:creationId xmlns:a16="http://schemas.microsoft.com/office/drawing/2014/main" id="{77B6E069-98FF-0A55-4301-AC38236C2D8E}"/>
              </a:ext>
            </a:extLst>
          </p:cNvPr>
          <p:cNvSpPr txBox="1"/>
          <p:nvPr/>
        </p:nvSpPr>
        <p:spPr>
          <a:xfrm>
            <a:off x="550605" y="3991898"/>
            <a:ext cx="255638" cy="261610"/>
          </a:xfrm>
          <a:prstGeom prst="rect">
            <a:avLst/>
          </a:prstGeom>
          <a:noFill/>
        </p:spPr>
        <p:txBody>
          <a:bodyPr wrap="square" rtlCol="0">
            <a:spAutoFit/>
          </a:bodyPr>
          <a:lstStyle/>
          <a:p>
            <a:pPr algn="l">
              <a:spcBef>
                <a:spcPts val="1000"/>
              </a:spcBef>
              <a:spcAft>
                <a:spcPts val="600"/>
              </a:spcAft>
            </a:pPr>
            <a:r>
              <a:rPr lang="en-US" sz="1100" b="1" dirty="0"/>
              <a:t>1</a:t>
            </a:r>
          </a:p>
        </p:txBody>
      </p:sp>
      <p:sp>
        <p:nvSpPr>
          <p:cNvPr id="10" name="TextBox 9">
            <a:extLst>
              <a:ext uri="{FF2B5EF4-FFF2-40B4-BE49-F238E27FC236}">
                <a16:creationId xmlns:a16="http://schemas.microsoft.com/office/drawing/2014/main" id="{89F0F9CC-E898-9F6F-717F-9861A951614E}"/>
              </a:ext>
            </a:extLst>
          </p:cNvPr>
          <p:cNvSpPr txBox="1"/>
          <p:nvPr/>
        </p:nvSpPr>
        <p:spPr>
          <a:xfrm>
            <a:off x="703005" y="4144298"/>
            <a:ext cx="255638" cy="261610"/>
          </a:xfrm>
          <a:prstGeom prst="rect">
            <a:avLst/>
          </a:prstGeom>
          <a:noFill/>
        </p:spPr>
        <p:txBody>
          <a:bodyPr wrap="square" rtlCol="0">
            <a:spAutoFit/>
          </a:bodyPr>
          <a:lstStyle/>
          <a:p>
            <a:pPr algn="l">
              <a:spcBef>
                <a:spcPts val="1000"/>
              </a:spcBef>
              <a:spcAft>
                <a:spcPts val="600"/>
              </a:spcAft>
            </a:pPr>
            <a:r>
              <a:rPr lang="en-US" sz="1100" dirty="0"/>
              <a:t>1</a:t>
            </a:r>
          </a:p>
        </p:txBody>
      </p:sp>
      <p:sp>
        <p:nvSpPr>
          <p:cNvPr id="11" name="TextBox 10">
            <a:extLst>
              <a:ext uri="{FF2B5EF4-FFF2-40B4-BE49-F238E27FC236}">
                <a16:creationId xmlns:a16="http://schemas.microsoft.com/office/drawing/2014/main" id="{30F18D14-6724-20C4-76EF-3A5E6C39D3F2}"/>
              </a:ext>
            </a:extLst>
          </p:cNvPr>
          <p:cNvSpPr txBox="1"/>
          <p:nvPr/>
        </p:nvSpPr>
        <p:spPr>
          <a:xfrm>
            <a:off x="1553501" y="3156154"/>
            <a:ext cx="255638" cy="261610"/>
          </a:xfrm>
          <a:prstGeom prst="rect">
            <a:avLst/>
          </a:prstGeom>
          <a:noFill/>
        </p:spPr>
        <p:txBody>
          <a:bodyPr wrap="square" rtlCol="0">
            <a:spAutoFit/>
          </a:bodyPr>
          <a:lstStyle/>
          <a:p>
            <a:pPr algn="l">
              <a:spcBef>
                <a:spcPts val="1000"/>
              </a:spcBef>
              <a:spcAft>
                <a:spcPts val="600"/>
              </a:spcAft>
            </a:pPr>
            <a:r>
              <a:rPr lang="en-US" sz="1100" b="1" dirty="0"/>
              <a:t>2</a:t>
            </a:r>
          </a:p>
        </p:txBody>
      </p:sp>
      <p:sp>
        <p:nvSpPr>
          <p:cNvPr id="2" name="Rectangle 1"/>
          <p:cNvSpPr/>
          <p:nvPr/>
        </p:nvSpPr>
        <p:spPr>
          <a:xfrm>
            <a:off x="7884444" y="1680517"/>
            <a:ext cx="3121367" cy="369332"/>
          </a:xfrm>
          <a:prstGeom prst="rect">
            <a:avLst/>
          </a:prstGeom>
        </p:spPr>
        <p:txBody>
          <a:bodyPr wrap="none">
            <a:spAutoFit/>
          </a:bodyPr>
          <a:lstStyle/>
          <a:p>
            <a:r>
              <a:rPr lang="en-US" dirty="0"/>
              <a:t>Hennessey &amp;Patterson 2019</a:t>
            </a:r>
            <a:endParaRPr lang="en-US" dirty="0"/>
          </a:p>
        </p:txBody>
      </p:sp>
    </p:spTree>
    <p:extLst>
      <p:ext uri="{BB962C8B-B14F-4D97-AF65-F5344CB8AC3E}">
        <p14:creationId xmlns:p14="http://schemas.microsoft.com/office/powerpoint/2010/main" val="24378408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0A50A5-8DBC-E4C6-94F6-1BA4DF955DF5}"/>
              </a:ext>
            </a:extLst>
          </p:cNvPr>
          <p:cNvSpPr>
            <a:spLocks noGrp="1"/>
          </p:cNvSpPr>
          <p:nvPr>
            <p:ph type="sldNum" sz="quarter" idx="12"/>
          </p:nvPr>
        </p:nvSpPr>
        <p:spPr/>
        <p:txBody>
          <a:bodyPr/>
          <a:lstStyle/>
          <a:p>
            <a:fld id="{6FB6B91F-BB11-E946-B7F6-1372EDB8DEC1}" type="slidenum">
              <a:rPr lang="en-US" smtClean="0"/>
              <a:t>31</a:t>
            </a:fld>
            <a:endParaRPr lang="en-US"/>
          </a:p>
        </p:txBody>
      </p:sp>
      <p:sp>
        <p:nvSpPr>
          <p:cNvPr id="3" name="Title 2">
            <a:extLst>
              <a:ext uri="{FF2B5EF4-FFF2-40B4-BE49-F238E27FC236}">
                <a16:creationId xmlns:a16="http://schemas.microsoft.com/office/drawing/2014/main" id="{027CD225-D311-C829-B30E-7AC8500B55C3}"/>
              </a:ext>
            </a:extLst>
          </p:cNvPr>
          <p:cNvSpPr>
            <a:spLocks noGrp="1"/>
          </p:cNvSpPr>
          <p:nvPr>
            <p:ph type="title"/>
          </p:nvPr>
        </p:nvSpPr>
        <p:spPr/>
        <p:txBody>
          <a:bodyPr/>
          <a:lstStyle/>
          <a:p>
            <a:r>
              <a:rPr lang="en-US" dirty="0"/>
              <a:t>PROBABILISTIC NEURAL SYSTEMS: COINFLIPS</a:t>
            </a:r>
          </a:p>
        </p:txBody>
      </p:sp>
      <p:pic>
        <p:nvPicPr>
          <p:cNvPr id="4" name="Picture 3">
            <a:extLst>
              <a:ext uri="{FF2B5EF4-FFF2-40B4-BE49-F238E27FC236}">
                <a16:creationId xmlns:a16="http://schemas.microsoft.com/office/drawing/2014/main" id="{0969C7CF-2A0C-570A-E3A1-CE98F8582C65}"/>
              </a:ext>
            </a:extLst>
          </p:cNvPr>
          <p:cNvPicPr>
            <a:picLocks noChangeAspect="1"/>
          </p:cNvPicPr>
          <p:nvPr/>
        </p:nvPicPr>
        <p:blipFill>
          <a:blip r:embed="rId2"/>
          <a:stretch>
            <a:fillRect/>
          </a:stretch>
        </p:blipFill>
        <p:spPr>
          <a:xfrm>
            <a:off x="953385" y="989766"/>
            <a:ext cx="10285230" cy="4878468"/>
          </a:xfrm>
          <a:prstGeom prst="rect">
            <a:avLst/>
          </a:prstGeom>
        </p:spPr>
      </p:pic>
      <p:sp>
        <p:nvSpPr>
          <p:cNvPr id="6" name="Content Placeholder 13">
            <a:extLst>
              <a:ext uri="{FF2B5EF4-FFF2-40B4-BE49-F238E27FC236}">
                <a16:creationId xmlns:a16="http://schemas.microsoft.com/office/drawing/2014/main" id="{65AA4267-E3E4-8B63-68F1-5C9BBAB29956}"/>
              </a:ext>
            </a:extLst>
          </p:cNvPr>
          <p:cNvSpPr txBox="1">
            <a:spLocks/>
          </p:cNvSpPr>
          <p:nvPr/>
        </p:nvSpPr>
        <p:spPr>
          <a:xfrm>
            <a:off x="1130232" y="5685972"/>
            <a:ext cx="9931536" cy="738941"/>
          </a:xfrm>
          <a:prstGeom prst="rect">
            <a:avLst/>
          </a:prstGeom>
          <a:solidFill>
            <a:schemeClr val="accent6">
              <a:lumMod val="20000"/>
              <a:lumOff val="80000"/>
            </a:schemeClr>
          </a:solidFill>
        </p:spPr>
        <p:txBody>
          <a:bodyPr vert="horz" lIns="0" tIns="0" rIns="0" bIns="0" rtlCol="0">
            <a:normAutofit/>
          </a:bodyPr>
          <a:lstStyle>
            <a:lvl1pPr marL="2286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chemeClr val="accent1"/>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chemeClr val="accent1"/>
              </a:buClr>
              <a:buFont typeface="Apple Symbols" panose="02000000000000000000" pitchFamily="2" charset="-79"/>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chemeClr val="accent1"/>
              </a:buClr>
              <a:buFont typeface="Courier New" panose="02070309020205020404" pitchFamily="49" charset="0"/>
              <a:buChar char="o"/>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chemeClr val="tx1">
                    <a:lumMod val="50000"/>
                  </a:schemeClr>
                </a:solidFill>
              </a:rPr>
              <a:t>OBJECTIVE: </a:t>
            </a:r>
            <a:r>
              <a:rPr lang="en-US" sz="1800" dirty="0">
                <a:solidFill>
                  <a:schemeClr val="tx1">
                    <a:lumMod val="50000"/>
                  </a:schemeClr>
                </a:solidFill>
              </a:rPr>
              <a:t>Leverage stochasticity in computing by exploiting the underlying physics of emerging random number generator (RNG) devices to build probabilistic neural architectures. </a:t>
            </a:r>
          </a:p>
        </p:txBody>
      </p:sp>
      <p:sp>
        <p:nvSpPr>
          <p:cNvPr id="5" name="TextBox 4">
            <a:extLst>
              <a:ext uri="{FF2B5EF4-FFF2-40B4-BE49-F238E27FC236}">
                <a16:creationId xmlns:a16="http://schemas.microsoft.com/office/drawing/2014/main" id="{5CFFCEA1-B6E7-0269-B793-9295D3470295}"/>
              </a:ext>
            </a:extLst>
          </p:cNvPr>
          <p:cNvSpPr txBox="1"/>
          <p:nvPr/>
        </p:nvSpPr>
        <p:spPr>
          <a:xfrm>
            <a:off x="1661393" y="6475086"/>
            <a:ext cx="9076629" cy="369332"/>
          </a:xfrm>
          <a:prstGeom prst="rect">
            <a:avLst/>
          </a:prstGeom>
          <a:solidFill>
            <a:schemeClr val="bg1"/>
          </a:solidFill>
        </p:spPr>
        <p:txBody>
          <a:bodyPr wrap="square" rtlCol="0">
            <a:spAutoFit/>
          </a:bodyPr>
          <a:lstStyle/>
          <a:p>
            <a:pPr algn="ctr"/>
            <a:r>
              <a:rPr lang="en-US" dirty="0"/>
              <a:t>Collaborators: NYU, ORNL, Temple University, UT-Austin and UT-Knoxville, USA</a:t>
            </a:r>
          </a:p>
        </p:txBody>
      </p:sp>
    </p:spTree>
    <p:extLst>
      <p:ext uri="{BB962C8B-B14F-4D97-AF65-F5344CB8AC3E}">
        <p14:creationId xmlns:p14="http://schemas.microsoft.com/office/powerpoint/2010/main" val="17718805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608834-FBC4-C119-F065-1A269208FAEA}"/>
              </a:ext>
            </a:extLst>
          </p:cNvPr>
          <p:cNvSpPr>
            <a:spLocks noGrp="1"/>
          </p:cNvSpPr>
          <p:nvPr>
            <p:ph type="body" idx="1"/>
          </p:nvPr>
        </p:nvSpPr>
        <p:spPr>
          <a:xfrm>
            <a:off x="356400" y="852822"/>
            <a:ext cx="5502275" cy="749842"/>
          </a:xfrm>
        </p:spPr>
        <p:txBody>
          <a:bodyPr/>
          <a:lstStyle/>
          <a:p>
            <a:r>
              <a:rPr lang="en-US" dirty="0"/>
              <a:t>APPLICATION: HIGH ENERGY PHYSICS</a:t>
            </a:r>
          </a:p>
        </p:txBody>
      </p:sp>
      <p:sp>
        <p:nvSpPr>
          <p:cNvPr id="3" name="Content Placeholder 2">
            <a:extLst>
              <a:ext uri="{FF2B5EF4-FFF2-40B4-BE49-F238E27FC236}">
                <a16:creationId xmlns:a16="http://schemas.microsoft.com/office/drawing/2014/main" id="{72181B18-546E-F2B0-2D90-8D53DEF5D723}"/>
              </a:ext>
            </a:extLst>
          </p:cNvPr>
          <p:cNvSpPr>
            <a:spLocks noGrp="1"/>
          </p:cNvSpPr>
          <p:nvPr>
            <p:ph sz="half" idx="2"/>
          </p:nvPr>
        </p:nvSpPr>
        <p:spPr/>
        <p:txBody>
          <a:bodyPr/>
          <a:lstStyle/>
          <a:p>
            <a:r>
              <a:rPr lang="en-US" dirty="0"/>
              <a:t>Current PRNG Methods take 40—50% of CPU compute time. </a:t>
            </a:r>
          </a:p>
          <a:p>
            <a:r>
              <a:rPr lang="en-US" dirty="0"/>
              <a:t>TRNGs </a:t>
            </a:r>
            <a:r>
              <a:rPr lang="en-US" dirty="0">
                <a:effectLst/>
                <a:latin typeface="+mn-lt"/>
              </a:rPr>
              <a:t>leveraging stochastic devices can lead to significant energy and latency savings. </a:t>
            </a:r>
            <a:endParaRPr lang="en-US" dirty="0"/>
          </a:p>
          <a:p>
            <a:endParaRPr lang="en-US" dirty="0"/>
          </a:p>
        </p:txBody>
      </p:sp>
      <p:sp>
        <p:nvSpPr>
          <p:cNvPr id="4" name="Text Placeholder 3">
            <a:extLst>
              <a:ext uri="{FF2B5EF4-FFF2-40B4-BE49-F238E27FC236}">
                <a16:creationId xmlns:a16="http://schemas.microsoft.com/office/drawing/2014/main" id="{CDEA6A31-8467-4588-4130-FF21D64BE915}"/>
              </a:ext>
            </a:extLst>
          </p:cNvPr>
          <p:cNvSpPr>
            <a:spLocks noGrp="1"/>
          </p:cNvSpPr>
          <p:nvPr>
            <p:ph type="body" sz="quarter" idx="3"/>
          </p:nvPr>
        </p:nvSpPr>
        <p:spPr>
          <a:xfrm>
            <a:off x="6102750" y="852822"/>
            <a:ext cx="5410200" cy="749842"/>
          </a:xfrm>
        </p:spPr>
        <p:txBody>
          <a:bodyPr/>
          <a:lstStyle/>
          <a:p>
            <a:r>
              <a:rPr lang="en-US" dirty="0"/>
              <a:t>RNG TODAY</a:t>
            </a:r>
          </a:p>
        </p:txBody>
      </p:sp>
      <p:sp>
        <p:nvSpPr>
          <p:cNvPr id="6" name="Slide Number Placeholder 5">
            <a:extLst>
              <a:ext uri="{FF2B5EF4-FFF2-40B4-BE49-F238E27FC236}">
                <a16:creationId xmlns:a16="http://schemas.microsoft.com/office/drawing/2014/main" id="{E58F4185-242A-1FF6-D9F6-9081FEF394ED}"/>
              </a:ext>
            </a:extLst>
          </p:cNvPr>
          <p:cNvSpPr>
            <a:spLocks noGrp="1"/>
          </p:cNvSpPr>
          <p:nvPr>
            <p:ph type="sldNum" sz="quarter" idx="12"/>
          </p:nvPr>
        </p:nvSpPr>
        <p:spPr/>
        <p:txBody>
          <a:bodyPr/>
          <a:lstStyle/>
          <a:p>
            <a:fld id="{6FB6B91F-BB11-E946-B7F6-1372EDB8DEC1}" type="slidenum">
              <a:rPr lang="en-US" smtClean="0"/>
              <a:t>32</a:t>
            </a:fld>
            <a:endParaRPr lang="en-US"/>
          </a:p>
        </p:txBody>
      </p:sp>
      <p:sp>
        <p:nvSpPr>
          <p:cNvPr id="7" name="Title 6">
            <a:extLst>
              <a:ext uri="{FF2B5EF4-FFF2-40B4-BE49-F238E27FC236}">
                <a16:creationId xmlns:a16="http://schemas.microsoft.com/office/drawing/2014/main" id="{F35B5240-B110-BDC8-D446-039CE087063D}"/>
              </a:ext>
            </a:extLst>
          </p:cNvPr>
          <p:cNvSpPr>
            <a:spLocks noGrp="1"/>
          </p:cNvSpPr>
          <p:nvPr>
            <p:ph type="title"/>
          </p:nvPr>
        </p:nvSpPr>
        <p:spPr/>
        <p:txBody>
          <a:bodyPr/>
          <a:lstStyle/>
          <a:p>
            <a:r>
              <a:rPr lang="en-US" dirty="0"/>
              <a:t>TRUE RANDOM NUMBER GENERATION (</a:t>
            </a:r>
            <a:r>
              <a:rPr lang="en-US" dirty="0" err="1"/>
              <a:t>tRNG</a:t>
            </a:r>
            <a:r>
              <a:rPr lang="en-US" dirty="0"/>
              <a:t>)</a:t>
            </a:r>
          </a:p>
        </p:txBody>
      </p:sp>
      <p:pic>
        <p:nvPicPr>
          <p:cNvPr id="8" name="Picture 7">
            <a:extLst>
              <a:ext uri="{FF2B5EF4-FFF2-40B4-BE49-F238E27FC236}">
                <a16:creationId xmlns:a16="http://schemas.microsoft.com/office/drawing/2014/main" id="{E82B6824-D787-7D3F-AF80-31B6BC43829D}"/>
              </a:ext>
            </a:extLst>
          </p:cNvPr>
          <p:cNvPicPr>
            <a:picLocks noChangeAspect="1"/>
          </p:cNvPicPr>
          <p:nvPr/>
        </p:nvPicPr>
        <p:blipFill>
          <a:blip r:embed="rId2"/>
          <a:stretch>
            <a:fillRect/>
          </a:stretch>
        </p:blipFill>
        <p:spPr>
          <a:xfrm>
            <a:off x="1035268" y="3777398"/>
            <a:ext cx="3758207" cy="2017920"/>
          </a:xfrm>
          <a:prstGeom prst="rect">
            <a:avLst/>
          </a:prstGeom>
          <a:solidFill>
            <a:schemeClr val="bg1">
              <a:lumMod val="95000"/>
            </a:schemeClr>
          </a:solidFill>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E35F86D0-4CFB-33D0-B847-EF99BEDECC1A}"/>
              </a:ext>
            </a:extLst>
          </p:cNvPr>
          <p:cNvSpPr txBox="1"/>
          <p:nvPr/>
        </p:nvSpPr>
        <p:spPr>
          <a:xfrm>
            <a:off x="2527434" y="5924375"/>
            <a:ext cx="3326528" cy="369332"/>
          </a:xfrm>
          <a:prstGeom prst="rect">
            <a:avLst/>
          </a:prstGeom>
          <a:solidFill>
            <a:schemeClr val="bg1"/>
          </a:solidFill>
        </p:spPr>
        <p:txBody>
          <a:bodyPr wrap="square">
            <a:spAutoFit/>
          </a:bodyPr>
          <a:lstStyle/>
          <a:p>
            <a:r>
              <a:rPr lang="en-US" dirty="0">
                <a:latin typeface="+mn-lt"/>
              </a:rPr>
              <a:t>Pierog et al., Phy Rev. 2022</a:t>
            </a:r>
            <a:endParaRPr lang="en-US" dirty="0"/>
          </a:p>
        </p:txBody>
      </p:sp>
      <p:pic>
        <p:nvPicPr>
          <p:cNvPr id="10" name="Picture 9">
            <a:extLst>
              <a:ext uri="{FF2B5EF4-FFF2-40B4-BE49-F238E27FC236}">
                <a16:creationId xmlns:a16="http://schemas.microsoft.com/office/drawing/2014/main" id="{3F68CFFE-ACFB-48E3-08D0-F85BFBB53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9321" y="1864689"/>
            <a:ext cx="4507550" cy="4559487"/>
          </a:xfrm>
          <a:prstGeom prst="rect">
            <a:avLst/>
          </a:prstGeom>
        </p:spPr>
      </p:pic>
      <p:sp>
        <p:nvSpPr>
          <p:cNvPr id="11" name="Text Placeholder 3">
            <a:extLst>
              <a:ext uri="{FF2B5EF4-FFF2-40B4-BE49-F238E27FC236}">
                <a16:creationId xmlns:a16="http://schemas.microsoft.com/office/drawing/2014/main" id="{71A45791-AD36-3526-6FD3-D9165573D6FC}"/>
              </a:ext>
            </a:extLst>
          </p:cNvPr>
          <p:cNvSpPr txBox="1">
            <a:spLocks/>
          </p:cNvSpPr>
          <p:nvPr/>
        </p:nvSpPr>
        <p:spPr>
          <a:xfrm>
            <a:off x="6102750" y="3568815"/>
            <a:ext cx="5410200" cy="749842"/>
          </a:xfrm>
          <a:prstGeom prst="rect">
            <a:avLst/>
          </a:prstGeom>
        </p:spPr>
        <p:txBody>
          <a:bodyPr vert="horz" lIns="0" tIns="0" rIns="0" bIns="0" rtlCol="0" anchor="b">
            <a:noAutofit/>
          </a:bodyPr>
          <a:lstStyle>
            <a:lvl1pPr marL="0" indent="0" algn="l" defTabSz="914400" rtl="0" eaLnBrk="1" latinLnBrk="0" hangingPunct="1">
              <a:lnSpc>
                <a:spcPct val="100000"/>
              </a:lnSpc>
              <a:spcBef>
                <a:spcPts val="600"/>
              </a:spcBef>
              <a:spcAft>
                <a:spcPts val="600"/>
              </a:spcAft>
              <a:buClr>
                <a:schemeClr val="accent1"/>
              </a:buClr>
              <a:buFont typeface="Arial" panose="020B0604020202020204" pitchFamily="34" charset="0"/>
              <a:buNone/>
              <a:defRPr sz="2400" b="1" i="0" kern="120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l" defTabSz="914400" rtl="0" eaLnBrk="1" latinLnBrk="0" hangingPunct="1">
              <a:lnSpc>
                <a:spcPct val="100000"/>
              </a:lnSpc>
              <a:spcBef>
                <a:spcPts val="600"/>
              </a:spcBef>
              <a:spcAft>
                <a:spcPts val="600"/>
              </a:spcAft>
              <a:buClr>
                <a:schemeClr val="accent1"/>
              </a:buClr>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600"/>
              </a:spcBef>
              <a:spcAft>
                <a:spcPts val="600"/>
              </a:spcAft>
              <a:buClr>
                <a:schemeClr val="accent1"/>
              </a:buClr>
              <a:buFont typeface="Apple Symbols" panose="02000000000000000000" pitchFamily="2" charset="-79"/>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600"/>
              </a:spcBef>
              <a:spcAft>
                <a:spcPts val="600"/>
              </a:spcAft>
              <a:buClr>
                <a:schemeClr val="accent1"/>
              </a:buClr>
              <a:buFont typeface="Courier New" panose="02070309020205020404" pitchFamily="49" charset="0"/>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600"/>
              </a:spcBef>
              <a:spcAft>
                <a:spcPts val="600"/>
              </a:spcAft>
              <a:buClr>
                <a:schemeClr val="accent1"/>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COINFLIPS APPROACH</a:t>
            </a:r>
          </a:p>
        </p:txBody>
      </p:sp>
      <p:sp>
        <p:nvSpPr>
          <p:cNvPr id="13" name="TextBox 12">
            <a:extLst>
              <a:ext uri="{FF2B5EF4-FFF2-40B4-BE49-F238E27FC236}">
                <a16:creationId xmlns:a16="http://schemas.microsoft.com/office/drawing/2014/main" id="{8945D664-EC89-9BF0-7617-ED835D9FC0D0}"/>
              </a:ext>
            </a:extLst>
          </p:cNvPr>
          <p:cNvSpPr txBox="1"/>
          <p:nvPr/>
        </p:nvSpPr>
        <p:spPr>
          <a:xfrm>
            <a:off x="10436563" y="1995160"/>
            <a:ext cx="1403750" cy="369332"/>
          </a:xfrm>
          <a:prstGeom prst="rect">
            <a:avLst/>
          </a:prstGeom>
          <a:noFill/>
        </p:spPr>
        <p:txBody>
          <a:bodyPr wrap="square" rtlCol="0">
            <a:spAutoFit/>
          </a:bodyPr>
          <a:lstStyle/>
          <a:p>
            <a:pPr algn="l">
              <a:spcBef>
                <a:spcPts val="1000"/>
              </a:spcBef>
              <a:spcAft>
                <a:spcPts val="600"/>
              </a:spcAft>
            </a:pPr>
            <a:r>
              <a:rPr lang="en-US" dirty="0">
                <a:solidFill>
                  <a:srgbClr val="C00000"/>
                </a:solidFill>
              </a:rPr>
              <a:t>Expensive</a:t>
            </a:r>
          </a:p>
        </p:txBody>
      </p:sp>
      <p:sp>
        <p:nvSpPr>
          <p:cNvPr id="14" name="TextBox 13">
            <a:extLst>
              <a:ext uri="{FF2B5EF4-FFF2-40B4-BE49-F238E27FC236}">
                <a16:creationId xmlns:a16="http://schemas.microsoft.com/office/drawing/2014/main" id="{FDCD0E1B-A35B-447C-C247-9A104345437A}"/>
              </a:ext>
            </a:extLst>
          </p:cNvPr>
          <p:cNvSpPr txBox="1"/>
          <p:nvPr/>
        </p:nvSpPr>
        <p:spPr>
          <a:xfrm>
            <a:off x="10436563" y="4601692"/>
            <a:ext cx="1403750" cy="369332"/>
          </a:xfrm>
          <a:prstGeom prst="rect">
            <a:avLst/>
          </a:prstGeom>
          <a:noFill/>
        </p:spPr>
        <p:txBody>
          <a:bodyPr wrap="square" rtlCol="0">
            <a:spAutoFit/>
          </a:bodyPr>
          <a:lstStyle/>
          <a:p>
            <a:pPr algn="l">
              <a:spcBef>
                <a:spcPts val="1000"/>
              </a:spcBef>
              <a:spcAft>
                <a:spcPts val="600"/>
              </a:spcAft>
            </a:pPr>
            <a:r>
              <a:rPr lang="en-US" dirty="0">
                <a:solidFill>
                  <a:srgbClr val="00B050"/>
                </a:solidFill>
              </a:rPr>
              <a:t>Efficient</a:t>
            </a:r>
          </a:p>
        </p:txBody>
      </p:sp>
      <p:sp>
        <p:nvSpPr>
          <p:cNvPr id="15" name="TextBox 14">
            <a:extLst>
              <a:ext uri="{FF2B5EF4-FFF2-40B4-BE49-F238E27FC236}">
                <a16:creationId xmlns:a16="http://schemas.microsoft.com/office/drawing/2014/main" id="{F3B610F2-C8A6-28C4-C1FA-9FC6EA4FFC63}"/>
              </a:ext>
            </a:extLst>
          </p:cNvPr>
          <p:cNvSpPr txBox="1"/>
          <p:nvPr/>
        </p:nvSpPr>
        <p:spPr>
          <a:xfrm>
            <a:off x="8172674" y="6306718"/>
            <a:ext cx="3533452" cy="338554"/>
          </a:xfrm>
          <a:prstGeom prst="rect">
            <a:avLst/>
          </a:prstGeom>
          <a:solidFill>
            <a:schemeClr val="accent1">
              <a:lumMod val="20000"/>
              <a:lumOff val="80000"/>
            </a:schemeClr>
          </a:solidFill>
          <a:ln>
            <a:noFill/>
          </a:ln>
        </p:spPr>
        <p:txBody>
          <a:bodyPr wrap="square" rtlCol="0">
            <a:spAutoFit/>
          </a:bodyPr>
          <a:lstStyle/>
          <a:p>
            <a:pPr algn="ctr"/>
            <a:r>
              <a:rPr lang="en-US" sz="1600" dirty="0">
                <a:solidFill>
                  <a:schemeClr val="tx1">
                    <a:lumMod val="50000"/>
                  </a:schemeClr>
                </a:solidFill>
              </a:rPr>
              <a:t>Misra et al., </a:t>
            </a:r>
            <a:r>
              <a:rPr lang="en-US" sz="1600" i="1" dirty="0">
                <a:solidFill>
                  <a:schemeClr val="tx1">
                    <a:lumMod val="50000"/>
                  </a:schemeClr>
                </a:solidFill>
              </a:rPr>
              <a:t>Adv. Materials 2022</a:t>
            </a:r>
            <a:endParaRPr lang="en-US" sz="1600" dirty="0">
              <a:solidFill>
                <a:schemeClr val="tx1">
                  <a:lumMod val="50000"/>
                </a:schemeClr>
              </a:solidFill>
            </a:endParaRPr>
          </a:p>
        </p:txBody>
      </p:sp>
    </p:spTree>
    <p:extLst>
      <p:ext uri="{BB962C8B-B14F-4D97-AF65-F5344CB8AC3E}">
        <p14:creationId xmlns:p14="http://schemas.microsoft.com/office/powerpoint/2010/main" val="42357188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7B042E69-BDCA-96C3-E790-ADB17938BB63}"/>
              </a:ext>
            </a:extLst>
          </p:cNvPr>
          <p:cNvSpPr>
            <a:spLocks noGrp="1"/>
          </p:cNvSpPr>
          <p:nvPr>
            <p:ph idx="1"/>
          </p:nvPr>
        </p:nvSpPr>
        <p:spPr>
          <a:xfrm>
            <a:off x="663997" y="2042984"/>
            <a:ext cx="4944757" cy="4243516"/>
          </a:xfrm>
        </p:spPr>
        <p:txBody>
          <a:bodyPr>
            <a:normAutofit/>
          </a:bodyPr>
          <a:lstStyle/>
          <a:p>
            <a:r>
              <a:rPr lang="en-US" sz="2400" dirty="0"/>
              <a:t>Computing demands are constantly increasing.</a:t>
            </a:r>
          </a:p>
          <a:p>
            <a:r>
              <a:rPr lang="en-US" sz="2400" dirty="0"/>
              <a:t>Emerging computing techniques can alleviate these challenges.</a:t>
            </a:r>
          </a:p>
          <a:p>
            <a:r>
              <a:rPr lang="en-US" sz="2400" dirty="0"/>
              <a:t>However, the design space is huge and optimization is needed across the stack.</a:t>
            </a:r>
          </a:p>
          <a:p>
            <a:r>
              <a:rPr lang="en-US" sz="2400" dirty="0"/>
              <a:t>AI-guided techniques can alleviate these challenges.</a:t>
            </a:r>
          </a:p>
        </p:txBody>
      </p:sp>
      <p:sp>
        <p:nvSpPr>
          <p:cNvPr id="3" name="Slide Number Placeholder 2">
            <a:extLst>
              <a:ext uri="{FF2B5EF4-FFF2-40B4-BE49-F238E27FC236}">
                <a16:creationId xmlns:a16="http://schemas.microsoft.com/office/drawing/2014/main" id="{FE713098-42D4-4AC6-B4DC-44A37EB0D83C}"/>
              </a:ext>
            </a:extLst>
          </p:cNvPr>
          <p:cNvSpPr>
            <a:spLocks noGrp="1"/>
          </p:cNvSpPr>
          <p:nvPr>
            <p:ph type="sldNum" sz="quarter" idx="12"/>
          </p:nvPr>
        </p:nvSpPr>
        <p:spPr/>
        <p:txBody>
          <a:bodyPr/>
          <a:lstStyle/>
          <a:p>
            <a:fld id="{6FB6B91F-BB11-E946-B7F6-1372EDB8DEC1}" type="slidenum">
              <a:rPr lang="en-US" smtClean="0"/>
              <a:t>33</a:t>
            </a:fld>
            <a:endParaRPr lang="en-US" dirty="0"/>
          </a:p>
        </p:txBody>
      </p:sp>
      <p:sp>
        <p:nvSpPr>
          <p:cNvPr id="4" name="Title 3">
            <a:extLst>
              <a:ext uri="{FF2B5EF4-FFF2-40B4-BE49-F238E27FC236}">
                <a16:creationId xmlns:a16="http://schemas.microsoft.com/office/drawing/2014/main" id="{530F905B-B64D-A22B-6D00-FD439C9431B7}"/>
              </a:ext>
            </a:extLst>
          </p:cNvPr>
          <p:cNvSpPr>
            <a:spLocks noGrp="1"/>
          </p:cNvSpPr>
          <p:nvPr>
            <p:ph type="title"/>
          </p:nvPr>
        </p:nvSpPr>
        <p:spPr/>
        <p:txBody>
          <a:bodyPr/>
          <a:lstStyle/>
          <a:p>
            <a:r>
              <a:rPr lang="en-US" dirty="0"/>
              <a:t>AI TO ACCELERATE CODESIGN FOR EMERGING COMPUTING</a:t>
            </a:r>
          </a:p>
        </p:txBody>
      </p:sp>
      <p:sp>
        <p:nvSpPr>
          <p:cNvPr id="5" name="Text Placeholder 4">
            <a:extLst>
              <a:ext uri="{FF2B5EF4-FFF2-40B4-BE49-F238E27FC236}">
                <a16:creationId xmlns:a16="http://schemas.microsoft.com/office/drawing/2014/main" id="{6E7F7646-E826-494F-78B0-57322D1446D6}"/>
              </a:ext>
            </a:extLst>
          </p:cNvPr>
          <p:cNvSpPr>
            <a:spLocks noGrp="1"/>
          </p:cNvSpPr>
          <p:nvPr>
            <p:ph type="body" sz="quarter" idx="13"/>
          </p:nvPr>
        </p:nvSpPr>
        <p:spPr/>
        <p:txBody>
          <a:bodyPr/>
          <a:lstStyle/>
          <a:p>
            <a:r>
              <a:rPr lang="en-US" dirty="0"/>
              <a:t>AI-Guided Tools a force multiplier for large design space</a:t>
            </a:r>
          </a:p>
        </p:txBody>
      </p:sp>
      <p:sp>
        <p:nvSpPr>
          <p:cNvPr id="16" name="Rounded Rectangle 15">
            <a:extLst>
              <a:ext uri="{FF2B5EF4-FFF2-40B4-BE49-F238E27FC236}">
                <a16:creationId xmlns:a16="http://schemas.microsoft.com/office/drawing/2014/main" id="{18007D9A-2B87-C3B0-9727-D3665813F170}"/>
              </a:ext>
            </a:extLst>
          </p:cNvPr>
          <p:cNvSpPr/>
          <p:nvPr/>
        </p:nvSpPr>
        <p:spPr>
          <a:xfrm>
            <a:off x="5931243" y="4771313"/>
            <a:ext cx="2379885" cy="1607130"/>
          </a:xfrm>
          <a:prstGeom prst="roundRect">
            <a:avLst/>
          </a:prstGeom>
          <a:ln w="317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DDC46E48-FB74-A1BB-4FF5-3830C4A8952A}"/>
              </a:ext>
            </a:extLst>
          </p:cNvPr>
          <p:cNvSpPr/>
          <p:nvPr/>
        </p:nvSpPr>
        <p:spPr>
          <a:xfrm>
            <a:off x="5931243" y="2340525"/>
            <a:ext cx="2379885" cy="1607130"/>
          </a:xfrm>
          <a:prstGeom prst="roundRect">
            <a:avLst/>
          </a:prstGeom>
          <a:ln w="317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79948EE1-FC84-A387-9B99-28739AB1556A}"/>
              </a:ext>
            </a:extLst>
          </p:cNvPr>
          <p:cNvSpPr/>
          <p:nvPr/>
        </p:nvSpPr>
        <p:spPr>
          <a:xfrm>
            <a:off x="9148118" y="2340525"/>
            <a:ext cx="2379885" cy="1607130"/>
          </a:xfrm>
          <a:prstGeom prst="roundRect">
            <a:avLst/>
          </a:prstGeom>
          <a:ln w="317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C8F20628-C5F0-D2E9-8844-2405313D345F}"/>
              </a:ext>
            </a:extLst>
          </p:cNvPr>
          <p:cNvSpPr/>
          <p:nvPr/>
        </p:nvSpPr>
        <p:spPr>
          <a:xfrm>
            <a:off x="9148118" y="4772915"/>
            <a:ext cx="2379885" cy="1607130"/>
          </a:xfrm>
          <a:prstGeom prst="roundRect">
            <a:avLst/>
          </a:prstGeom>
          <a:ln w="317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7" name="Graphic 36" descr="Arrow circle with solid fill">
            <a:extLst>
              <a:ext uri="{FF2B5EF4-FFF2-40B4-BE49-F238E27FC236}">
                <a16:creationId xmlns:a16="http://schemas.microsoft.com/office/drawing/2014/main" id="{F98CE202-1190-95CD-903B-9007309A57D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272423" y="5176077"/>
            <a:ext cx="914400" cy="914400"/>
          </a:xfrm>
          <a:prstGeom prst="rect">
            <a:avLst/>
          </a:prstGeom>
        </p:spPr>
      </p:pic>
      <p:pic>
        <p:nvPicPr>
          <p:cNvPr id="38" name="Graphic 37" descr="Arrow circle with solid fill">
            <a:extLst>
              <a:ext uri="{FF2B5EF4-FFF2-40B4-BE49-F238E27FC236}">
                <a16:creationId xmlns:a16="http://schemas.microsoft.com/office/drawing/2014/main" id="{678C06F2-1261-6B2F-DE07-3FADEAC72DA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272423" y="2720038"/>
            <a:ext cx="914400" cy="914400"/>
          </a:xfrm>
          <a:prstGeom prst="rect">
            <a:avLst/>
          </a:prstGeom>
        </p:spPr>
      </p:pic>
      <p:pic>
        <p:nvPicPr>
          <p:cNvPr id="39" name="Graphic 38" descr="Arrow circle with solid fill">
            <a:extLst>
              <a:ext uri="{FF2B5EF4-FFF2-40B4-BE49-F238E27FC236}">
                <a16:creationId xmlns:a16="http://schemas.microsoft.com/office/drawing/2014/main" id="{228668E1-1814-731C-66EF-D29F1559726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663985" y="3902284"/>
            <a:ext cx="914400" cy="914400"/>
          </a:xfrm>
          <a:prstGeom prst="rect">
            <a:avLst/>
          </a:prstGeom>
        </p:spPr>
      </p:pic>
      <p:pic>
        <p:nvPicPr>
          <p:cNvPr id="40" name="Graphic 39" descr="Arrow circle with solid fill">
            <a:extLst>
              <a:ext uri="{FF2B5EF4-FFF2-40B4-BE49-F238E27FC236}">
                <a16:creationId xmlns:a16="http://schemas.microsoft.com/office/drawing/2014/main" id="{BE3CEC1C-CF7E-ADD2-02F0-232635E153C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880860" y="3903085"/>
            <a:ext cx="914400" cy="914400"/>
          </a:xfrm>
          <a:prstGeom prst="rect">
            <a:avLst/>
          </a:prstGeom>
        </p:spPr>
      </p:pic>
      <p:sp>
        <p:nvSpPr>
          <p:cNvPr id="41" name="TextBox 40">
            <a:extLst>
              <a:ext uri="{FF2B5EF4-FFF2-40B4-BE49-F238E27FC236}">
                <a16:creationId xmlns:a16="http://schemas.microsoft.com/office/drawing/2014/main" id="{FDBA7DC4-7107-886F-0F90-F72248397411}"/>
              </a:ext>
            </a:extLst>
          </p:cNvPr>
          <p:cNvSpPr txBox="1"/>
          <p:nvPr/>
        </p:nvSpPr>
        <p:spPr>
          <a:xfrm>
            <a:off x="5931243" y="1676357"/>
            <a:ext cx="2379885" cy="646331"/>
          </a:xfrm>
          <a:prstGeom prst="rect">
            <a:avLst/>
          </a:prstGeom>
          <a:noFill/>
        </p:spPr>
        <p:txBody>
          <a:bodyPr wrap="square" rtlCol="0">
            <a:spAutoFit/>
          </a:bodyPr>
          <a:lstStyle/>
          <a:p>
            <a:pPr algn="ctr">
              <a:spcBef>
                <a:spcPts val="1000"/>
              </a:spcBef>
              <a:spcAft>
                <a:spcPts val="600"/>
              </a:spcAft>
            </a:pPr>
            <a:r>
              <a:rPr lang="en-US" dirty="0"/>
              <a:t>Application/ Algorithm Design</a:t>
            </a:r>
          </a:p>
        </p:txBody>
      </p:sp>
      <p:sp>
        <p:nvSpPr>
          <p:cNvPr id="42" name="TextBox 41">
            <a:extLst>
              <a:ext uri="{FF2B5EF4-FFF2-40B4-BE49-F238E27FC236}">
                <a16:creationId xmlns:a16="http://schemas.microsoft.com/office/drawing/2014/main" id="{FEDC1D80-A1FE-97AB-78BD-BB7F7EE9C0FA}"/>
              </a:ext>
            </a:extLst>
          </p:cNvPr>
          <p:cNvSpPr txBox="1"/>
          <p:nvPr/>
        </p:nvSpPr>
        <p:spPr>
          <a:xfrm>
            <a:off x="9148117" y="1668739"/>
            <a:ext cx="2379885" cy="646331"/>
          </a:xfrm>
          <a:prstGeom prst="rect">
            <a:avLst/>
          </a:prstGeom>
          <a:noFill/>
        </p:spPr>
        <p:txBody>
          <a:bodyPr wrap="square" rtlCol="0">
            <a:spAutoFit/>
          </a:bodyPr>
          <a:lstStyle/>
          <a:p>
            <a:pPr algn="ctr">
              <a:spcBef>
                <a:spcPts val="1000"/>
              </a:spcBef>
              <a:spcAft>
                <a:spcPts val="600"/>
              </a:spcAft>
            </a:pPr>
            <a:r>
              <a:rPr lang="en-US" dirty="0"/>
              <a:t>System Architecture Design</a:t>
            </a:r>
          </a:p>
        </p:txBody>
      </p:sp>
      <p:sp>
        <p:nvSpPr>
          <p:cNvPr id="43" name="TextBox 42">
            <a:extLst>
              <a:ext uri="{FF2B5EF4-FFF2-40B4-BE49-F238E27FC236}">
                <a16:creationId xmlns:a16="http://schemas.microsoft.com/office/drawing/2014/main" id="{BAC6D642-7A86-77D5-6A35-191B6AEC3BDC}"/>
              </a:ext>
            </a:extLst>
          </p:cNvPr>
          <p:cNvSpPr txBox="1"/>
          <p:nvPr/>
        </p:nvSpPr>
        <p:spPr>
          <a:xfrm>
            <a:off x="8603652" y="6413875"/>
            <a:ext cx="3345411" cy="369332"/>
          </a:xfrm>
          <a:prstGeom prst="rect">
            <a:avLst/>
          </a:prstGeom>
          <a:noFill/>
        </p:spPr>
        <p:txBody>
          <a:bodyPr wrap="square" rtlCol="0">
            <a:spAutoFit/>
          </a:bodyPr>
          <a:lstStyle/>
          <a:p>
            <a:pPr algn="ctr">
              <a:spcBef>
                <a:spcPts val="1000"/>
              </a:spcBef>
              <a:spcAft>
                <a:spcPts val="600"/>
              </a:spcAft>
            </a:pPr>
            <a:r>
              <a:rPr lang="en-US" dirty="0"/>
              <a:t>Materials/Device Design</a:t>
            </a:r>
          </a:p>
        </p:txBody>
      </p:sp>
      <p:sp>
        <p:nvSpPr>
          <p:cNvPr id="44" name="TextBox 43">
            <a:extLst>
              <a:ext uri="{FF2B5EF4-FFF2-40B4-BE49-F238E27FC236}">
                <a16:creationId xmlns:a16="http://schemas.microsoft.com/office/drawing/2014/main" id="{96AFA1ED-61BB-4729-640F-F2F5919B8F08}"/>
              </a:ext>
            </a:extLst>
          </p:cNvPr>
          <p:cNvSpPr txBox="1"/>
          <p:nvPr/>
        </p:nvSpPr>
        <p:spPr>
          <a:xfrm>
            <a:off x="5766911" y="6435308"/>
            <a:ext cx="2708548" cy="369332"/>
          </a:xfrm>
          <a:prstGeom prst="rect">
            <a:avLst/>
          </a:prstGeom>
          <a:noFill/>
        </p:spPr>
        <p:txBody>
          <a:bodyPr wrap="square" rtlCol="0">
            <a:spAutoFit/>
          </a:bodyPr>
          <a:lstStyle/>
          <a:p>
            <a:pPr algn="ctr">
              <a:spcBef>
                <a:spcPts val="1000"/>
              </a:spcBef>
              <a:spcAft>
                <a:spcPts val="600"/>
              </a:spcAft>
            </a:pPr>
            <a:r>
              <a:rPr lang="en-US" dirty="0"/>
              <a:t>Circuits/ System Design </a:t>
            </a:r>
          </a:p>
        </p:txBody>
      </p:sp>
      <p:pic>
        <p:nvPicPr>
          <p:cNvPr id="45" name="Picture 44">
            <a:extLst>
              <a:ext uri="{FF2B5EF4-FFF2-40B4-BE49-F238E27FC236}">
                <a16:creationId xmlns:a16="http://schemas.microsoft.com/office/drawing/2014/main" id="{5DE618C8-D7AF-98C1-A411-7EEEC5E81364}"/>
              </a:ext>
            </a:extLst>
          </p:cNvPr>
          <p:cNvPicPr>
            <a:picLocks noChangeAspect="1"/>
          </p:cNvPicPr>
          <p:nvPr/>
        </p:nvPicPr>
        <p:blipFill rotWithShape="1">
          <a:blip r:embed="rId5"/>
          <a:srcRect t="8260" b="3687"/>
          <a:stretch/>
        </p:blipFill>
        <p:spPr>
          <a:xfrm>
            <a:off x="6407961" y="2612141"/>
            <a:ext cx="1359470" cy="1036619"/>
          </a:xfrm>
          <a:prstGeom prst="rect">
            <a:avLst/>
          </a:prstGeom>
        </p:spPr>
      </p:pic>
      <p:pic>
        <p:nvPicPr>
          <p:cNvPr id="46" name="Picture 45">
            <a:extLst>
              <a:ext uri="{FF2B5EF4-FFF2-40B4-BE49-F238E27FC236}">
                <a16:creationId xmlns:a16="http://schemas.microsoft.com/office/drawing/2014/main" id="{1B23793F-32D8-E80C-31F2-391E5A7AF1B0}"/>
              </a:ext>
            </a:extLst>
          </p:cNvPr>
          <p:cNvPicPr>
            <a:picLocks noChangeAspect="1"/>
          </p:cNvPicPr>
          <p:nvPr/>
        </p:nvPicPr>
        <p:blipFill>
          <a:blip r:embed="rId6"/>
          <a:stretch>
            <a:fillRect/>
          </a:stretch>
        </p:blipFill>
        <p:spPr>
          <a:xfrm>
            <a:off x="9822579" y="5013205"/>
            <a:ext cx="1685560" cy="1077272"/>
          </a:xfrm>
          <a:prstGeom prst="rect">
            <a:avLst/>
          </a:prstGeom>
        </p:spPr>
      </p:pic>
      <p:pic>
        <p:nvPicPr>
          <p:cNvPr id="50" name="Graphic 49" descr="Processor with solid fill">
            <a:extLst>
              <a:ext uri="{FF2B5EF4-FFF2-40B4-BE49-F238E27FC236}">
                <a16:creationId xmlns:a16="http://schemas.microsoft.com/office/drawing/2014/main" id="{25657296-2387-39BE-976D-A7ABB37579A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691815" y="2465680"/>
            <a:ext cx="1331196" cy="1331196"/>
          </a:xfrm>
          <a:prstGeom prst="rect">
            <a:avLst/>
          </a:prstGeom>
        </p:spPr>
      </p:pic>
      <p:pic>
        <p:nvPicPr>
          <p:cNvPr id="54" name="Picture 53">
            <a:extLst>
              <a:ext uri="{FF2B5EF4-FFF2-40B4-BE49-F238E27FC236}">
                <a16:creationId xmlns:a16="http://schemas.microsoft.com/office/drawing/2014/main" id="{7F1D2FAD-181C-ACB4-CB69-F8AE22416D1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7494" b="8915"/>
          <a:stretch/>
        </p:blipFill>
        <p:spPr>
          <a:xfrm>
            <a:off x="6244510" y="4893909"/>
            <a:ext cx="1577085" cy="1231010"/>
          </a:xfrm>
          <a:prstGeom prst="rect">
            <a:avLst/>
          </a:prstGeom>
        </p:spPr>
      </p:pic>
      <p:pic>
        <p:nvPicPr>
          <p:cNvPr id="56" name="Graphic 55" descr="Repeat with solid fill">
            <a:extLst>
              <a:ext uri="{FF2B5EF4-FFF2-40B4-BE49-F238E27FC236}">
                <a16:creationId xmlns:a16="http://schemas.microsoft.com/office/drawing/2014/main" id="{BC3AF498-500C-CD0F-257A-59BDD1B8AECC}"/>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524368" y="2178861"/>
            <a:ext cx="4270892" cy="4270892"/>
          </a:xfrm>
          <a:prstGeom prst="rect">
            <a:avLst/>
          </a:prstGeom>
        </p:spPr>
      </p:pic>
      <p:sp>
        <p:nvSpPr>
          <p:cNvPr id="57" name="TextBox 56">
            <a:extLst>
              <a:ext uri="{FF2B5EF4-FFF2-40B4-BE49-F238E27FC236}">
                <a16:creationId xmlns:a16="http://schemas.microsoft.com/office/drawing/2014/main" id="{1CAD13AE-0BCC-0E6C-7EFA-F4578B707F77}"/>
              </a:ext>
            </a:extLst>
          </p:cNvPr>
          <p:cNvSpPr txBox="1"/>
          <p:nvPr/>
        </p:nvSpPr>
        <p:spPr>
          <a:xfrm>
            <a:off x="7619594" y="4069755"/>
            <a:ext cx="2033516" cy="646331"/>
          </a:xfrm>
          <a:prstGeom prst="rect">
            <a:avLst/>
          </a:prstGeom>
          <a:noFill/>
        </p:spPr>
        <p:txBody>
          <a:bodyPr wrap="square" rtlCol="0">
            <a:spAutoFit/>
          </a:bodyPr>
          <a:lstStyle/>
          <a:p>
            <a:pPr algn="ctr">
              <a:spcBef>
                <a:spcPts val="1000"/>
              </a:spcBef>
              <a:spcAft>
                <a:spcPts val="600"/>
              </a:spcAft>
            </a:pPr>
            <a:r>
              <a:rPr lang="en-US" b="1" dirty="0"/>
              <a:t>AI-Guided Codesign</a:t>
            </a:r>
          </a:p>
        </p:txBody>
      </p:sp>
      <p:sp>
        <p:nvSpPr>
          <p:cNvPr id="2" name="TextBox 1">
            <a:extLst>
              <a:ext uri="{FF2B5EF4-FFF2-40B4-BE49-F238E27FC236}">
                <a16:creationId xmlns:a16="http://schemas.microsoft.com/office/drawing/2014/main" id="{0EBA7223-1683-77C7-3E6D-4F4B57D30C78}"/>
              </a:ext>
            </a:extLst>
          </p:cNvPr>
          <p:cNvSpPr txBox="1"/>
          <p:nvPr/>
        </p:nvSpPr>
        <p:spPr>
          <a:xfrm>
            <a:off x="1439679" y="6378443"/>
            <a:ext cx="3533452" cy="338554"/>
          </a:xfrm>
          <a:prstGeom prst="rect">
            <a:avLst/>
          </a:prstGeom>
          <a:solidFill>
            <a:schemeClr val="accent1">
              <a:lumMod val="20000"/>
              <a:lumOff val="80000"/>
            </a:schemeClr>
          </a:solidFill>
          <a:ln>
            <a:noFill/>
          </a:ln>
        </p:spPr>
        <p:txBody>
          <a:bodyPr wrap="square" rtlCol="0">
            <a:spAutoFit/>
          </a:bodyPr>
          <a:lstStyle/>
          <a:p>
            <a:pPr algn="ctr"/>
            <a:r>
              <a:rPr lang="en-US" sz="1600" dirty="0">
                <a:solidFill>
                  <a:schemeClr val="tx1">
                    <a:lumMod val="50000"/>
                  </a:schemeClr>
                </a:solidFill>
              </a:rPr>
              <a:t>Misra et al., </a:t>
            </a:r>
            <a:r>
              <a:rPr lang="en-US" sz="1600" i="1" dirty="0">
                <a:solidFill>
                  <a:schemeClr val="tx1">
                    <a:lumMod val="50000"/>
                  </a:schemeClr>
                </a:solidFill>
              </a:rPr>
              <a:t>Adv. Materials 2022</a:t>
            </a:r>
            <a:endParaRPr lang="en-US" sz="1600" dirty="0">
              <a:solidFill>
                <a:schemeClr val="tx1">
                  <a:lumMod val="50000"/>
                </a:schemeClr>
              </a:solidFill>
            </a:endParaRPr>
          </a:p>
        </p:txBody>
      </p:sp>
    </p:spTree>
    <p:extLst>
      <p:ext uri="{BB962C8B-B14F-4D97-AF65-F5344CB8AC3E}">
        <p14:creationId xmlns:p14="http://schemas.microsoft.com/office/powerpoint/2010/main" val="38704405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50FFF9-8581-64AA-D54A-BE5759F4C2BF}"/>
              </a:ext>
            </a:extLst>
          </p:cNvPr>
          <p:cNvSpPr>
            <a:spLocks noGrp="1"/>
          </p:cNvSpPr>
          <p:nvPr>
            <p:ph type="body" idx="1"/>
          </p:nvPr>
        </p:nvSpPr>
        <p:spPr>
          <a:xfrm>
            <a:off x="356400" y="897792"/>
            <a:ext cx="5502275" cy="749842"/>
          </a:xfrm>
        </p:spPr>
        <p:txBody>
          <a:bodyPr/>
          <a:lstStyle/>
          <a:p>
            <a:r>
              <a:rPr lang="en-US" dirty="0"/>
              <a:t>EVOLUTIONARY OPTIMIZATION	</a:t>
            </a:r>
          </a:p>
        </p:txBody>
      </p:sp>
      <p:sp>
        <p:nvSpPr>
          <p:cNvPr id="6" name="Content Placeholder 5">
            <a:extLst>
              <a:ext uri="{FF2B5EF4-FFF2-40B4-BE49-F238E27FC236}">
                <a16:creationId xmlns:a16="http://schemas.microsoft.com/office/drawing/2014/main" id="{2B73E42B-B4D4-B510-E667-021AACBCBFA2}"/>
              </a:ext>
            </a:extLst>
          </p:cNvPr>
          <p:cNvSpPr>
            <a:spLocks noGrp="1"/>
          </p:cNvSpPr>
          <p:nvPr>
            <p:ph sz="half" idx="2"/>
          </p:nvPr>
        </p:nvSpPr>
        <p:spPr>
          <a:xfrm>
            <a:off x="351687" y="1830270"/>
            <a:ext cx="5502275" cy="4298547"/>
          </a:xfrm>
          <a:noFill/>
        </p:spPr>
        <p:txBody>
          <a:bodyPr/>
          <a:lstStyle/>
          <a:p>
            <a:r>
              <a:rPr lang="en-US" dirty="0"/>
              <a:t>Evolutionary algorithms</a:t>
            </a:r>
          </a:p>
          <a:p>
            <a:pPr lvl="1"/>
            <a:r>
              <a:rPr lang="en-US" dirty="0"/>
              <a:t>LEAP: Library of Evolutionary Algorithms in Python</a:t>
            </a:r>
          </a:p>
          <a:p>
            <a:pPr lvl="1"/>
            <a:r>
              <a:rPr lang="en-US" dirty="0"/>
              <a:t>EONS: Evolutionary Optimization for Neuromorphic Systems</a:t>
            </a:r>
          </a:p>
        </p:txBody>
      </p:sp>
      <p:sp>
        <p:nvSpPr>
          <p:cNvPr id="7" name="Text Placeholder 6">
            <a:extLst>
              <a:ext uri="{FF2B5EF4-FFF2-40B4-BE49-F238E27FC236}">
                <a16:creationId xmlns:a16="http://schemas.microsoft.com/office/drawing/2014/main" id="{0340763B-2914-CA9E-4CF8-A300946CB275}"/>
              </a:ext>
            </a:extLst>
          </p:cNvPr>
          <p:cNvSpPr>
            <a:spLocks noGrp="1"/>
          </p:cNvSpPr>
          <p:nvPr>
            <p:ph type="body" sz="quarter" idx="3"/>
          </p:nvPr>
        </p:nvSpPr>
        <p:spPr>
          <a:xfrm>
            <a:off x="6102750" y="897792"/>
            <a:ext cx="5410200" cy="749842"/>
          </a:xfrm>
        </p:spPr>
        <p:txBody>
          <a:bodyPr/>
          <a:lstStyle/>
          <a:p>
            <a:r>
              <a:rPr lang="en-US" dirty="0"/>
              <a:t>REINFORCEMENT LEARNING</a:t>
            </a:r>
          </a:p>
        </p:txBody>
      </p:sp>
      <p:sp>
        <p:nvSpPr>
          <p:cNvPr id="8" name="Content Placeholder 7">
            <a:extLst>
              <a:ext uri="{FF2B5EF4-FFF2-40B4-BE49-F238E27FC236}">
                <a16:creationId xmlns:a16="http://schemas.microsoft.com/office/drawing/2014/main" id="{AB1EB48D-A096-1A03-F8E4-A6A9EC3390F8}"/>
              </a:ext>
            </a:extLst>
          </p:cNvPr>
          <p:cNvSpPr>
            <a:spLocks noGrp="1"/>
          </p:cNvSpPr>
          <p:nvPr>
            <p:ph sz="quarter" idx="4"/>
          </p:nvPr>
        </p:nvSpPr>
        <p:spPr>
          <a:xfrm>
            <a:off x="6102750" y="1830270"/>
            <a:ext cx="5410200" cy="4298547"/>
          </a:xfrm>
        </p:spPr>
        <p:txBody>
          <a:bodyPr/>
          <a:lstStyle/>
          <a:p>
            <a:r>
              <a:rPr lang="en-US" dirty="0"/>
              <a:t>Trains agent to make optimal decisions in an environment to maximize rewards.</a:t>
            </a:r>
          </a:p>
          <a:p>
            <a:pPr lvl="1"/>
            <a:r>
              <a:rPr lang="en-US" dirty="0"/>
              <a:t>Agent trained on PPO policy</a:t>
            </a:r>
          </a:p>
          <a:p>
            <a:pPr lvl="1"/>
            <a:r>
              <a:rPr lang="en-US" dirty="0"/>
              <a:t>Environment: Physics-based Device model</a:t>
            </a:r>
          </a:p>
        </p:txBody>
      </p:sp>
      <p:sp>
        <p:nvSpPr>
          <p:cNvPr id="4" name="Slide Number Placeholder 3">
            <a:extLst>
              <a:ext uri="{FF2B5EF4-FFF2-40B4-BE49-F238E27FC236}">
                <a16:creationId xmlns:a16="http://schemas.microsoft.com/office/drawing/2014/main" id="{23051DF0-CA91-4C97-91C4-B170A5F1ECDB}"/>
              </a:ext>
            </a:extLst>
          </p:cNvPr>
          <p:cNvSpPr>
            <a:spLocks noGrp="1"/>
          </p:cNvSpPr>
          <p:nvPr>
            <p:ph type="sldNum" sz="quarter" idx="12"/>
          </p:nvPr>
        </p:nvSpPr>
        <p:spPr/>
        <p:txBody>
          <a:bodyPr/>
          <a:lstStyle/>
          <a:p>
            <a:fld id="{6FB6B91F-BB11-E946-B7F6-1372EDB8DEC1}" type="slidenum">
              <a:rPr lang="en-US" smtClean="0"/>
              <a:pPr/>
              <a:t>34</a:t>
            </a:fld>
            <a:endParaRPr lang="en-US" dirty="0"/>
          </a:p>
        </p:txBody>
      </p:sp>
      <p:sp>
        <p:nvSpPr>
          <p:cNvPr id="2" name="Title 1">
            <a:extLst>
              <a:ext uri="{FF2B5EF4-FFF2-40B4-BE49-F238E27FC236}">
                <a16:creationId xmlns:a16="http://schemas.microsoft.com/office/drawing/2014/main" id="{AA7BDB08-833F-9D9C-8F20-576294292A03}"/>
              </a:ext>
            </a:extLst>
          </p:cNvPr>
          <p:cNvSpPr>
            <a:spLocks noGrp="1"/>
          </p:cNvSpPr>
          <p:nvPr>
            <p:ph type="title"/>
          </p:nvPr>
        </p:nvSpPr>
        <p:spPr/>
        <p:txBody>
          <a:bodyPr/>
          <a:lstStyle/>
          <a:p>
            <a:r>
              <a:rPr lang="en-US" dirty="0"/>
              <a:t>AI-GUIDED METHODS FOR EMERGING COMPUTING</a:t>
            </a:r>
          </a:p>
        </p:txBody>
      </p:sp>
      <p:pic>
        <p:nvPicPr>
          <p:cNvPr id="9" name="Picture 8">
            <a:extLst>
              <a:ext uri="{FF2B5EF4-FFF2-40B4-BE49-F238E27FC236}">
                <a16:creationId xmlns:a16="http://schemas.microsoft.com/office/drawing/2014/main" id="{0D451399-8BCB-C465-84F6-F37EAF366E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9050" y="4015871"/>
            <a:ext cx="4640038" cy="2277836"/>
          </a:xfrm>
          <a:prstGeom prst="rect">
            <a:avLst/>
          </a:prstGeom>
        </p:spPr>
      </p:pic>
      <p:pic>
        <p:nvPicPr>
          <p:cNvPr id="13" name="Picture 12">
            <a:extLst>
              <a:ext uri="{FF2B5EF4-FFF2-40B4-BE49-F238E27FC236}">
                <a16:creationId xmlns:a16="http://schemas.microsoft.com/office/drawing/2014/main" id="{9504867C-B8CA-C391-C140-5BBB713672ED}"/>
              </a:ext>
            </a:extLst>
          </p:cNvPr>
          <p:cNvPicPr>
            <a:picLocks noChangeAspect="1"/>
          </p:cNvPicPr>
          <p:nvPr/>
        </p:nvPicPr>
        <p:blipFill>
          <a:blip r:embed="rId3"/>
          <a:stretch>
            <a:fillRect/>
          </a:stretch>
        </p:blipFill>
        <p:spPr>
          <a:xfrm>
            <a:off x="6338040" y="3860873"/>
            <a:ext cx="4239620" cy="2456255"/>
          </a:xfrm>
          <a:prstGeom prst="rect">
            <a:avLst/>
          </a:prstGeom>
        </p:spPr>
      </p:pic>
      <p:sp>
        <p:nvSpPr>
          <p:cNvPr id="16" name="TextBox 15">
            <a:extLst>
              <a:ext uri="{FF2B5EF4-FFF2-40B4-BE49-F238E27FC236}">
                <a16:creationId xmlns:a16="http://schemas.microsoft.com/office/drawing/2014/main" id="{2EA41560-5750-56D1-0245-FFBAD81B8206}"/>
              </a:ext>
            </a:extLst>
          </p:cNvPr>
          <p:cNvSpPr txBox="1"/>
          <p:nvPr/>
        </p:nvSpPr>
        <p:spPr>
          <a:xfrm>
            <a:off x="1134558" y="6379081"/>
            <a:ext cx="10224545" cy="369332"/>
          </a:xfrm>
          <a:prstGeom prst="rect">
            <a:avLst/>
          </a:prstGeom>
          <a:noFill/>
        </p:spPr>
        <p:txBody>
          <a:bodyPr wrap="square" rtlCol="0">
            <a:spAutoFit/>
          </a:bodyPr>
          <a:lstStyle/>
          <a:p>
            <a:pPr algn="l">
              <a:spcBef>
                <a:spcPts val="1000"/>
              </a:spcBef>
              <a:spcAft>
                <a:spcPts val="600"/>
              </a:spcAft>
            </a:pPr>
            <a:r>
              <a:rPr lang="en-US" b="1" dirty="0"/>
              <a:t>Other AI Approaches: Physics-aware machine learning, Generative AI, Neural ODEs</a:t>
            </a:r>
          </a:p>
        </p:txBody>
      </p:sp>
    </p:spTree>
    <p:extLst>
      <p:ext uri="{BB962C8B-B14F-4D97-AF65-F5344CB8AC3E}">
        <p14:creationId xmlns:p14="http://schemas.microsoft.com/office/powerpoint/2010/main" val="12014839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EE54E4-00A6-C538-5904-EF707A53B89B}"/>
              </a:ext>
            </a:extLst>
          </p:cNvPr>
          <p:cNvSpPr>
            <a:spLocks noGrp="1"/>
          </p:cNvSpPr>
          <p:nvPr>
            <p:ph type="sldNum" sz="quarter" idx="12"/>
          </p:nvPr>
        </p:nvSpPr>
        <p:spPr/>
        <p:txBody>
          <a:bodyPr/>
          <a:lstStyle/>
          <a:p>
            <a:fld id="{6FB6B91F-BB11-E946-B7F6-1372EDB8DEC1}" type="slidenum">
              <a:rPr lang="en-US" smtClean="0"/>
              <a:t>35</a:t>
            </a:fld>
            <a:endParaRPr lang="en-US"/>
          </a:p>
        </p:txBody>
      </p:sp>
      <p:sp>
        <p:nvSpPr>
          <p:cNvPr id="3" name="Title 2">
            <a:extLst>
              <a:ext uri="{FF2B5EF4-FFF2-40B4-BE49-F238E27FC236}">
                <a16:creationId xmlns:a16="http://schemas.microsoft.com/office/drawing/2014/main" id="{DCF5CBA2-82AD-CBF1-B0D4-EB1A9AFE690E}"/>
              </a:ext>
            </a:extLst>
          </p:cNvPr>
          <p:cNvSpPr>
            <a:spLocks noGrp="1"/>
          </p:cNvSpPr>
          <p:nvPr>
            <p:ph type="title"/>
          </p:nvPr>
        </p:nvSpPr>
        <p:spPr/>
        <p:txBody>
          <a:bodyPr/>
          <a:lstStyle/>
          <a:p>
            <a:r>
              <a:rPr lang="en-US" dirty="0"/>
              <a:t>EA FOR CIRCUITS: MULTI-OBJECTIVE OPTIMIZATION</a:t>
            </a:r>
          </a:p>
        </p:txBody>
      </p:sp>
      <p:pic>
        <p:nvPicPr>
          <p:cNvPr id="4" name="Picture 3">
            <a:extLst>
              <a:ext uri="{FF2B5EF4-FFF2-40B4-BE49-F238E27FC236}">
                <a16:creationId xmlns:a16="http://schemas.microsoft.com/office/drawing/2014/main" id="{292282E7-23DF-3B78-5737-62C96106E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88" y="2913339"/>
            <a:ext cx="3845785" cy="2672821"/>
          </a:xfrm>
          <a:prstGeom prst="rect">
            <a:avLst/>
          </a:prstGeom>
        </p:spPr>
      </p:pic>
      <p:pic>
        <p:nvPicPr>
          <p:cNvPr id="5" name="Picture 4">
            <a:extLst>
              <a:ext uri="{FF2B5EF4-FFF2-40B4-BE49-F238E27FC236}">
                <a16:creationId xmlns:a16="http://schemas.microsoft.com/office/drawing/2014/main" id="{B5676DFC-4C10-A495-CB7E-95DC63402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084" y="2853540"/>
            <a:ext cx="3961315" cy="2732620"/>
          </a:xfrm>
          <a:prstGeom prst="rect">
            <a:avLst/>
          </a:prstGeom>
        </p:spPr>
      </p:pic>
      <p:pic>
        <p:nvPicPr>
          <p:cNvPr id="6" name="Picture 5">
            <a:extLst>
              <a:ext uri="{FF2B5EF4-FFF2-40B4-BE49-F238E27FC236}">
                <a16:creationId xmlns:a16="http://schemas.microsoft.com/office/drawing/2014/main" id="{B770D70D-AD3E-D901-3A52-9756B676D2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911" y="2845710"/>
            <a:ext cx="3865386" cy="2748280"/>
          </a:xfrm>
          <a:prstGeom prst="rect">
            <a:avLst/>
          </a:prstGeom>
        </p:spPr>
      </p:pic>
      <p:sp>
        <p:nvSpPr>
          <p:cNvPr id="7" name="TextBox 6">
            <a:extLst>
              <a:ext uri="{FF2B5EF4-FFF2-40B4-BE49-F238E27FC236}">
                <a16:creationId xmlns:a16="http://schemas.microsoft.com/office/drawing/2014/main" id="{5D3E9008-D03D-4840-5B94-F305EE2B942E}"/>
              </a:ext>
            </a:extLst>
          </p:cNvPr>
          <p:cNvSpPr txBox="1"/>
          <p:nvPr/>
        </p:nvSpPr>
        <p:spPr>
          <a:xfrm>
            <a:off x="2233896" y="5746334"/>
            <a:ext cx="7724208" cy="707886"/>
          </a:xfrm>
          <a:prstGeom prst="rect">
            <a:avLst/>
          </a:prstGeom>
          <a:solidFill>
            <a:schemeClr val="accent3">
              <a:lumMod val="20000"/>
              <a:lumOff val="80000"/>
            </a:schemeClr>
          </a:solidFill>
        </p:spPr>
        <p:txBody>
          <a:bodyPr wrap="square">
            <a:spAutoFit/>
          </a:bodyPr>
          <a:lstStyle/>
          <a:p>
            <a:pPr algn="ctr"/>
            <a:r>
              <a:rPr lang="en-US" sz="2000" dirty="0">
                <a:effectLst/>
              </a:rPr>
              <a:t>Multi-objective optimization of weights ω1, ω2, ω3 </a:t>
            </a:r>
            <a:r>
              <a:rPr lang="en-US" sz="2000" dirty="0"/>
              <a:t>for optimal </a:t>
            </a:r>
            <a:r>
              <a:rPr lang="en-US" sz="2000" dirty="0">
                <a:effectLst/>
              </a:rPr>
              <a:t>KL divergence and energy usage of MTJ-SHE devices</a:t>
            </a:r>
            <a:endParaRPr lang="en-US" sz="2000"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7541193-5F12-2C31-ACC2-7395919143D0}"/>
                  </a:ext>
                </a:extLst>
              </p:cNvPr>
              <p:cNvSpPr txBox="1"/>
              <p:nvPr/>
            </p:nvSpPr>
            <p:spPr>
              <a:xfrm>
                <a:off x="1019355" y="1335030"/>
                <a:ext cx="10209333" cy="778803"/>
              </a:xfrm>
              <a:prstGeom prst="rect">
                <a:avLst/>
              </a:prstGeom>
              <a:solidFill>
                <a:schemeClr val="accent4">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pt-BR" i="1" smtClean="0">
                              <a:latin typeface="Cambria Math" panose="02040503050406030204" pitchFamily="18" charset="0"/>
                            </a:rPr>
                          </m:ctrlPr>
                        </m:sSupPr>
                        <m:e>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𝑤</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1,</m:t>
                          </m:r>
                          <m:r>
                            <a:rPr lang="en-US" b="0" i="1" smtClean="0">
                              <a:latin typeface="Cambria Math" panose="02040503050406030204" pitchFamily="18" charset="0"/>
                            </a:rPr>
                            <m:t>𝑝</m:t>
                          </m:r>
                          <m:r>
                            <a:rPr lang="en-US" b="0" i="1" smtClean="0">
                              <a:latin typeface="Cambria Math" panose="02040503050406030204" pitchFamily="18" charset="0"/>
                            </a:rPr>
                            <m:t>2,</m:t>
                          </m:r>
                          <m:r>
                            <a:rPr lang="en-US" b="0" i="1" smtClean="0">
                              <a:latin typeface="Cambria Math" panose="02040503050406030204" pitchFamily="18" charset="0"/>
                            </a:rPr>
                            <m:t>𝑞</m:t>
                          </m:r>
                          <m:r>
                            <a:rPr lang="en-US" b="0" i="1" smtClean="0">
                              <a:latin typeface="Cambria Math" panose="02040503050406030204" pitchFamily="18" charset="0"/>
                            </a:rPr>
                            <m:t>1,</m:t>
                          </m:r>
                          <m:r>
                            <a:rPr lang="en-US" b="0" i="1" smtClean="0">
                              <a:latin typeface="Cambria Math" panose="02040503050406030204" pitchFamily="18" charset="0"/>
                            </a:rPr>
                            <m:t>𝑞</m:t>
                          </m:r>
                          <m:r>
                            <a:rPr lang="en-US" b="0" i="1" smtClean="0">
                              <a:latin typeface="Cambria Math" panose="02040503050406030204" pitchFamily="18" charset="0"/>
                            </a:rPr>
                            <m:t>2)</m:t>
                          </m:r>
                        </m:e>
                        <m:sup/>
                      </m:sSup>
                      <m:r>
                        <a:rPr lang="pt-BR" i="1" smtClean="0">
                          <a:latin typeface="Cambria Math" panose="02040503050406030204" pitchFamily="18" charset="0"/>
                        </a:rPr>
                        <m:t>=</m:t>
                      </m:r>
                      <m:sSub>
                        <m:sSubPr>
                          <m:ctrlPr>
                            <a:rPr lang="en-US" b="1" i="1" dirty="0" smtClean="0">
                              <a:latin typeface="Cambria Math" panose="02040503050406030204" pitchFamily="18" charset="0"/>
                            </a:rPr>
                          </m:ctrlPr>
                        </m:sSubPr>
                        <m:e>
                          <m:r>
                            <m:rPr>
                              <m:nor/>
                            </m:rPr>
                            <a:rPr lang="en-US" b="1" dirty="0"/>
                            <m:t>ω</m:t>
                          </m:r>
                        </m:e>
                        <m:sub>
                          <m:r>
                            <a:rPr lang="en-US" b="1" i="1" dirty="0" smtClean="0">
                              <a:latin typeface="Cambria Math" panose="02040503050406030204" pitchFamily="18" charset="0"/>
                            </a:rPr>
                            <m:t>𝟏</m:t>
                          </m:r>
                        </m:sub>
                      </m:sSub>
                      <m:r>
                        <a:rPr lang="en-US" b="0" i="1" dirty="0" smtClean="0">
                          <a:latin typeface="Cambria Math" panose="02040503050406030204" pitchFamily="18" charset="0"/>
                        </a:rPr>
                        <m:t>𝐾𝐿</m:t>
                      </m:r>
                      <m:d>
                        <m:dPr>
                          <m:ctrlPr>
                            <a:rPr lang="en-US" b="0" i="1" dirty="0" smtClean="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𝑝</m:t>
                              </m:r>
                            </m:e>
                            <m:sub>
                              <m:r>
                                <a:rPr lang="en-US" i="1" dirty="0">
                                  <a:latin typeface="Cambria Math" panose="02040503050406030204" pitchFamily="18" charset="0"/>
                                </a:rPr>
                                <m:t>2</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𝑞</m:t>
                              </m:r>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𝑞</m:t>
                              </m:r>
                            </m:e>
                            <m:sub>
                              <m:r>
                                <a:rPr lang="en-US" i="1" dirty="0">
                                  <a:latin typeface="Cambria Math" panose="02040503050406030204" pitchFamily="18" charset="0"/>
                                </a:rPr>
                                <m:t>2</m:t>
                              </m:r>
                            </m:sub>
                          </m:sSub>
                        </m:e>
                      </m:d>
                      <m:r>
                        <a:rPr lang="en-US" b="0" i="1" dirty="0" smtClean="0">
                          <a:latin typeface="Cambria Math" panose="02040503050406030204" pitchFamily="18" charset="0"/>
                        </a:rPr>
                        <m:t>+</m:t>
                      </m:r>
                      <m:sSub>
                        <m:sSubPr>
                          <m:ctrlPr>
                            <a:rPr lang="en-US" b="1" i="1" dirty="0" smtClean="0">
                              <a:latin typeface="Cambria Math" panose="02040503050406030204" pitchFamily="18" charset="0"/>
                            </a:rPr>
                          </m:ctrlPr>
                        </m:sSubPr>
                        <m:e>
                          <m:r>
                            <m:rPr>
                              <m:nor/>
                            </m:rPr>
                            <a:rPr lang="en-US" b="1" dirty="0"/>
                            <m:t>ω</m:t>
                          </m:r>
                        </m:e>
                        <m:sub>
                          <m:r>
                            <a:rPr lang="en-US" b="1" i="1" dirty="0" smtClean="0">
                              <a:latin typeface="Cambria Math" panose="02040503050406030204" pitchFamily="18" charset="0"/>
                            </a:rPr>
                            <m:t>𝟐</m:t>
                          </m:r>
                        </m:sub>
                      </m:sSub>
                      <m:r>
                        <a:rPr lang="en-US" b="0" i="1" smtClean="0">
                          <a:latin typeface="Cambria Math" panose="02040503050406030204" pitchFamily="18" charset="0"/>
                        </a:rPr>
                        <m:t>(</m:t>
                      </m:r>
                      <m:nary>
                        <m:naryPr>
                          <m:chr m:val="∑"/>
                          <m:ctrlPr>
                            <a:rPr lang="pt-BR"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pt-BR" i="1" smtClean="0">
                              <a:latin typeface="Cambria Math" panose="02040503050406030204" pitchFamily="18" charset="0"/>
                            </a:rPr>
                            <m:t>=</m:t>
                          </m:r>
                          <m:r>
                            <a:rPr lang="en-US" b="0" i="1" smtClean="0">
                              <a:latin typeface="Cambria Math" panose="02040503050406030204" pitchFamily="18" charset="0"/>
                            </a:rPr>
                            <m:t>1</m:t>
                          </m:r>
                        </m:sub>
                        <m:sup>
                          <m:r>
                            <a:rPr lang="en-US" b="0" i="1" smtClean="0">
                              <a:latin typeface="Cambria Math" panose="02040503050406030204" pitchFamily="18" charset="0"/>
                            </a:rPr>
                            <m:t>2</m:t>
                          </m:r>
                        </m:sup>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m:t>
                                  </m:r>
                                </m:sub>
                              </m:sSub>
                              <m:r>
                                <a:rPr lang="en-US" b="0" i="1" smtClean="0">
                                  <a:latin typeface="Cambria Math" panose="02040503050406030204" pitchFamily="18" charset="0"/>
                                </a:rPr>
                                <m:t> −0.5</m:t>
                              </m:r>
                            </m:e>
                          </m:d>
                          <m:r>
                            <a:rPr lang="en-US" b="0" i="1" smtClean="0">
                              <a:latin typeface="Cambria Math" panose="02040503050406030204" pitchFamily="18" charset="0"/>
                            </a:rPr>
                            <m:t>+</m:t>
                          </m:r>
                          <m:nary>
                            <m:naryPr>
                              <m:chr m:val="∑"/>
                              <m:ctrlPr>
                                <a:rPr lang="pt-BR" i="1">
                                  <a:latin typeface="Cambria Math" panose="02040503050406030204" pitchFamily="18" charset="0"/>
                                </a:rPr>
                              </m:ctrlPr>
                            </m:naryPr>
                            <m:sub>
                              <m:r>
                                <m:rPr>
                                  <m:brk m:alnAt="23"/>
                                </m:rPr>
                                <a:rPr lang="en-US" i="1">
                                  <a:latin typeface="Cambria Math" panose="02040503050406030204" pitchFamily="18" charset="0"/>
                                </a:rPr>
                                <m:t>𝑖</m:t>
                              </m:r>
                              <m:r>
                                <a:rPr lang="pt-BR" i="1">
                                  <a:latin typeface="Cambria Math" panose="02040503050406030204" pitchFamily="18" charset="0"/>
                                </a:rPr>
                                <m:t>=</m:t>
                              </m:r>
                              <m:r>
                                <a:rPr lang="en-US" i="1">
                                  <a:latin typeface="Cambria Math" panose="02040503050406030204" pitchFamily="18" charset="0"/>
                                </a:rPr>
                                <m:t>1</m:t>
                              </m:r>
                            </m:sub>
                            <m:sup>
                              <m:r>
                                <a:rPr lang="en-US" i="1">
                                  <a:latin typeface="Cambria Math" panose="02040503050406030204" pitchFamily="18" charset="0"/>
                                </a:rPr>
                                <m:t>2</m:t>
                              </m:r>
                            </m:sup>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𝑞</m:t>
                                      </m:r>
                                    </m:e>
                                    <m:sub>
                                      <m:r>
                                        <a:rPr lang="en-US" i="1">
                                          <a:latin typeface="Cambria Math" panose="02040503050406030204" pitchFamily="18" charset="0"/>
                                        </a:rPr>
                                        <m:t>𝑖</m:t>
                                      </m:r>
                                    </m:sub>
                                  </m:sSub>
                                  <m:r>
                                    <a:rPr lang="en-US" i="1">
                                      <a:latin typeface="Cambria Math" panose="02040503050406030204" pitchFamily="18" charset="0"/>
                                    </a:rPr>
                                    <m:t> −0.5</m:t>
                                  </m:r>
                                </m:e>
                              </m:d>
                              <m:r>
                                <a:rPr lang="en-US" b="0" i="1" smtClean="0">
                                  <a:latin typeface="Cambria Math" panose="02040503050406030204" pitchFamily="18" charset="0"/>
                                </a:rPr>
                                <m:t>)</m:t>
                              </m:r>
                              <m:r>
                                <a:rPr lang="en-US" i="1">
                                  <a:latin typeface="Cambria Math" panose="02040503050406030204" pitchFamily="18" charset="0"/>
                                </a:rPr>
                                <m:t>+ </m:t>
                              </m:r>
                            </m:e>
                          </m:nary>
                          <m:sSub>
                            <m:sSubPr>
                              <m:ctrlPr>
                                <a:rPr lang="en-US" b="1" i="1" dirty="0" smtClean="0">
                                  <a:latin typeface="Cambria Math" panose="02040503050406030204" pitchFamily="18" charset="0"/>
                                </a:rPr>
                              </m:ctrlPr>
                            </m:sSubPr>
                            <m:e>
                              <m:r>
                                <m:rPr>
                                  <m:nor/>
                                </m:rPr>
                                <a:rPr lang="en-US" b="1" dirty="0"/>
                                <m:t>ω</m:t>
                              </m:r>
                            </m:e>
                            <m:sub>
                              <m:r>
                                <a:rPr lang="en-US" b="1" i="1" dirty="0" smtClean="0">
                                  <a:latin typeface="Cambria Math" panose="02040503050406030204" pitchFamily="18" charset="0"/>
                                </a:rPr>
                                <m:t>𝟑</m:t>
                              </m:r>
                            </m:sub>
                          </m:sSub>
                          <m:r>
                            <a:rPr lang="en-US" b="0" i="1" dirty="0" smtClean="0">
                              <a:latin typeface="Cambria Math" panose="02040503050406030204" pitchFamily="18" charset="0"/>
                            </a:rPr>
                            <m:t>𝐸𝑁</m:t>
                          </m:r>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2</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𝑞</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𝑞</m:t>
                              </m:r>
                            </m:e>
                            <m:sub>
                              <m:r>
                                <a:rPr lang="en-US" b="0" i="1" dirty="0" smtClean="0">
                                  <a:latin typeface="Cambria Math" panose="02040503050406030204" pitchFamily="18" charset="0"/>
                                </a:rPr>
                                <m:t>2</m:t>
                              </m:r>
                            </m:sub>
                          </m:sSub>
                          <m:r>
                            <a:rPr lang="en-US" b="0" i="1" dirty="0" smtClean="0">
                              <a:latin typeface="Cambria Math" panose="02040503050406030204" pitchFamily="18" charset="0"/>
                            </a:rPr>
                            <m:t>)</m:t>
                          </m:r>
                        </m:e>
                      </m:nary>
                    </m:oMath>
                  </m:oMathPara>
                </a14:m>
                <a:endParaRPr lang="en-US" dirty="0"/>
              </a:p>
            </p:txBody>
          </p:sp>
        </mc:Choice>
        <mc:Fallback xmlns="">
          <p:sp>
            <p:nvSpPr>
              <p:cNvPr id="8" name="TextBox 7">
                <a:extLst>
                  <a:ext uri="{FF2B5EF4-FFF2-40B4-BE49-F238E27FC236}">
                    <a16:creationId xmlns:a16="http://schemas.microsoft.com/office/drawing/2014/main" id="{27541193-5F12-2C31-ACC2-7395919143D0}"/>
                  </a:ext>
                </a:extLst>
              </p:cNvPr>
              <p:cNvSpPr txBox="1">
                <a:spLocks noRot="1" noChangeAspect="1" noMove="1" noResize="1" noEditPoints="1" noAdjustHandles="1" noChangeArrowheads="1" noChangeShapeType="1" noTextEdit="1"/>
              </p:cNvSpPr>
              <p:nvPr/>
            </p:nvSpPr>
            <p:spPr>
              <a:xfrm>
                <a:off x="1019355" y="1335030"/>
                <a:ext cx="10209333" cy="778803"/>
              </a:xfrm>
              <a:prstGeom prst="rect">
                <a:avLst/>
              </a:prstGeom>
              <a:blipFill>
                <a:blip r:embed="rId5"/>
                <a:stretch>
                  <a:fillRect l="-870" t="-111290" r="-745" b="-174194"/>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CC690B34-B4E2-54A7-36D4-3A6461CA3E63}"/>
              </a:ext>
            </a:extLst>
          </p:cNvPr>
          <p:cNvSpPr txBox="1"/>
          <p:nvPr/>
        </p:nvSpPr>
        <p:spPr>
          <a:xfrm>
            <a:off x="3497016" y="2191702"/>
            <a:ext cx="2025559" cy="646331"/>
          </a:xfrm>
          <a:prstGeom prst="rect">
            <a:avLst/>
          </a:prstGeom>
          <a:noFill/>
        </p:spPr>
        <p:txBody>
          <a:bodyPr wrap="square" rtlCol="0">
            <a:spAutoFit/>
          </a:bodyPr>
          <a:lstStyle/>
          <a:p>
            <a:pPr algn="ctr"/>
            <a:r>
              <a:rPr lang="en-US" dirty="0" err="1"/>
              <a:t>Kullback-Leibler</a:t>
            </a:r>
            <a:r>
              <a:rPr lang="en-US" dirty="0"/>
              <a:t> </a:t>
            </a:r>
          </a:p>
          <a:p>
            <a:pPr algn="ctr"/>
            <a:r>
              <a:rPr lang="en-US" dirty="0"/>
              <a:t>Divergence</a:t>
            </a:r>
          </a:p>
        </p:txBody>
      </p:sp>
      <p:sp>
        <p:nvSpPr>
          <p:cNvPr id="12" name="TextBox 11">
            <a:extLst>
              <a:ext uri="{FF2B5EF4-FFF2-40B4-BE49-F238E27FC236}">
                <a16:creationId xmlns:a16="http://schemas.microsoft.com/office/drawing/2014/main" id="{E80A4400-10B8-4077-12D1-457C91A21507}"/>
              </a:ext>
            </a:extLst>
          </p:cNvPr>
          <p:cNvSpPr txBox="1"/>
          <p:nvPr/>
        </p:nvSpPr>
        <p:spPr>
          <a:xfrm>
            <a:off x="9018592" y="2196016"/>
            <a:ext cx="1740024" cy="646331"/>
          </a:xfrm>
          <a:prstGeom prst="rect">
            <a:avLst/>
          </a:prstGeom>
          <a:noFill/>
        </p:spPr>
        <p:txBody>
          <a:bodyPr wrap="square" rtlCol="0">
            <a:spAutoFit/>
          </a:bodyPr>
          <a:lstStyle/>
          <a:p>
            <a:pPr algn="ctr"/>
            <a:r>
              <a:rPr lang="en-US" dirty="0"/>
              <a:t>Energy of a coinflip</a:t>
            </a:r>
          </a:p>
        </p:txBody>
      </p:sp>
      <p:sp>
        <p:nvSpPr>
          <p:cNvPr id="14" name="TextBox 13">
            <a:extLst>
              <a:ext uri="{FF2B5EF4-FFF2-40B4-BE49-F238E27FC236}">
                <a16:creationId xmlns:a16="http://schemas.microsoft.com/office/drawing/2014/main" id="{D147B92D-1803-8A74-4E40-AA454468D344}"/>
              </a:ext>
            </a:extLst>
          </p:cNvPr>
          <p:cNvSpPr txBox="1"/>
          <p:nvPr/>
        </p:nvSpPr>
        <p:spPr>
          <a:xfrm>
            <a:off x="5637908" y="2211765"/>
            <a:ext cx="2702903" cy="646331"/>
          </a:xfrm>
          <a:prstGeom prst="rect">
            <a:avLst/>
          </a:prstGeom>
          <a:noFill/>
        </p:spPr>
        <p:txBody>
          <a:bodyPr wrap="square" rtlCol="0">
            <a:spAutoFit/>
          </a:bodyPr>
          <a:lstStyle/>
          <a:p>
            <a:pPr algn="ctr"/>
            <a:r>
              <a:rPr lang="en-US" dirty="0"/>
              <a:t>Difference of weight from a fair coin</a:t>
            </a:r>
          </a:p>
        </p:txBody>
      </p:sp>
      <p:sp>
        <p:nvSpPr>
          <p:cNvPr id="15" name="TextBox 14">
            <a:extLst>
              <a:ext uri="{FF2B5EF4-FFF2-40B4-BE49-F238E27FC236}">
                <a16:creationId xmlns:a16="http://schemas.microsoft.com/office/drawing/2014/main" id="{D1755F3D-DD50-12B4-311D-09ADCE970FC0}"/>
              </a:ext>
            </a:extLst>
          </p:cNvPr>
          <p:cNvSpPr txBox="1"/>
          <p:nvPr/>
        </p:nvSpPr>
        <p:spPr>
          <a:xfrm>
            <a:off x="966088" y="1028053"/>
            <a:ext cx="3240350" cy="369332"/>
          </a:xfrm>
          <a:prstGeom prst="rect">
            <a:avLst/>
          </a:prstGeom>
          <a:noFill/>
        </p:spPr>
        <p:txBody>
          <a:bodyPr wrap="square" rtlCol="0">
            <a:spAutoFit/>
          </a:bodyPr>
          <a:lstStyle/>
          <a:p>
            <a:r>
              <a:rPr lang="en-US" b="1" dirty="0"/>
              <a:t>FITNESS FUNCTION</a:t>
            </a:r>
          </a:p>
        </p:txBody>
      </p:sp>
      <p:sp>
        <p:nvSpPr>
          <p:cNvPr id="17" name="TextBox 16">
            <a:extLst>
              <a:ext uri="{FF2B5EF4-FFF2-40B4-BE49-F238E27FC236}">
                <a16:creationId xmlns:a16="http://schemas.microsoft.com/office/drawing/2014/main" id="{4F008370-FE88-0B71-209A-B3B848BE8E88}"/>
              </a:ext>
            </a:extLst>
          </p:cNvPr>
          <p:cNvSpPr txBox="1"/>
          <p:nvPr/>
        </p:nvSpPr>
        <p:spPr>
          <a:xfrm>
            <a:off x="10133351" y="5746334"/>
            <a:ext cx="1962861" cy="584775"/>
          </a:xfrm>
          <a:prstGeom prst="rect">
            <a:avLst/>
          </a:prstGeom>
          <a:solidFill>
            <a:schemeClr val="accent1">
              <a:lumMod val="20000"/>
              <a:lumOff val="80000"/>
            </a:schemeClr>
          </a:solidFill>
        </p:spPr>
        <p:txBody>
          <a:bodyPr wrap="square" rtlCol="0">
            <a:spAutoFit/>
          </a:bodyPr>
          <a:lstStyle/>
          <a:p>
            <a:r>
              <a:rPr lang="en-US" sz="1600" dirty="0"/>
              <a:t>Cardwell et al., IEEE ICRC 2022</a:t>
            </a:r>
          </a:p>
        </p:txBody>
      </p:sp>
      <p:sp>
        <p:nvSpPr>
          <p:cNvPr id="18" name="TextBox 17">
            <a:extLst>
              <a:ext uri="{FF2B5EF4-FFF2-40B4-BE49-F238E27FC236}">
                <a16:creationId xmlns:a16="http://schemas.microsoft.com/office/drawing/2014/main" id="{4E697BC5-97A1-8A57-F393-69551B21A10F}"/>
              </a:ext>
            </a:extLst>
          </p:cNvPr>
          <p:cNvSpPr txBox="1"/>
          <p:nvPr/>
        </p:nvSpPr>
        <p:spPr>
          <a:xfrm>
            <a:off x="74971" y="5924001"/>
            <a:ext cx="1349095" cy="646331"/>
          </a:xfrm>
          <a:prstGeom prst="rect">
            <a:avLst/>
          </a:prstGeom>
          <a:noFill/>
        </p:spPr>
        <p:txBody>
          <a:bodyPr wrap="square" rtlCol="0">
            <a:spAutoFit/>
          </a:bodyPr>
          <a:lstStyle/>
          <a:p>
            <a:pPr algn="ctr"/>
            <a:r>
              <a:rPr lang="en-US" dirty="0"/>
              <a:t>SHE: Spin Hall Effect</a:t>
            </a:r>
          </a:p>
        </p:txBody>
      </p:sp>
    </p:spTree>
    <p:extLst>
      <p:ext uri="{BB962C8B-B14F-4D97-AF65-F5344CB8AC3E}">
        <p14:creationId xmlns:p14="http://schemas.microsoft.com/office/powerpoint/2010/main" val="13546474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65C670E-9090-5A4A-0ECF-452440EB5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597" y="3763992"/>
            <a:ext cx="3873403" cy="3017805"/>
          </a:xfrm>
          <a:prstGeom prst="rect">
            <a:avLst/>
          </a:prstGeom>
        </p:spPr>
      </p:pic>
      <p:pic>
        <p:nvPicPr>
          <p:cNvPr id="7" name="Picture 6">
            <a:extLst>
              <a:ext uri="{FF2B5EF4-FFF2-40B4-BE49-F238E27FC236}">
                <a16:creationId xmlns:a16="http://schemas.microsoft.com/office/drawing/2014/main" id="{83B883FF-756C-F132-1E0D-65EF33B70586}"/>
              </a:ext>
            </a:extLst>
          </p:cNvPr>
          <p:cNvPicPr>
            <a:picLocks noChangeAspect="1"/>
          </p:cNvPicPr>
          <p:nvPr/>
        </p:nvPicPr>
        <p:blipFill>
          <a:blip r:embed="rId3"/>
          <a:stretch>
            <a:fillRect/>
          </a:stretch>
        </p:blipFill>
        <p:spPr>
          <a:xfrm>
            <a:off x="261841" y="2738115"/>
            <a:ext cx="4718015" cy="2733417"/>
          </a:xfrm>
          <a:prstGeom prst="rect">
            <a:avLst/>
          </a:prstGeom>
        </p:spPr>
      </p:pic>
      <p:sp>
        <p:nvSpPr>
          <p:cNvPr id="2" name="Content Placeholder 1">
            <a:extLst>
              <a:ext uri="{FF2B5EF4-FFF2-40B4-BE49-F238E27FC236}">
                <a16:creationId xmlns:a16="http://schemas.microsoft.com/office/drawing/2014/main" id="{695AC54D-1D24-40AA-4846-E87435868287}"/>
              </a:ext>
            </a:extLst>
          </p:cNvPr>
          <p:cNvSpPr>
            <a:spLocks noGrp="1"/>
          </p:cNvSpPr>
          <p:nvPr>
            <p:ph idx="1"/>
          </p:nvPr>
        </p:nvSpPr>
        <p:spPr>
          <a:xfrm>
            <a:off x="4898466" y="1958530"/>
            <a:ext cx="6692996" cy="4243516"/>
          </a:xfrm>
        </p:spPr>
        <p:txBody>
          <a:bodyPr/>
          <a:lstStyle/>
          <a:p>
            <a:r>
              <a:rPr lang="en-US" dirty="0"/>
              <a:t>RL agent trained using PPO policy to find best device and material configuration.</a:t>
            </a:r>
          </a:p>
          <a:p>
            <a:r>
              <a:rPr lang="en-US" dirty="0"/>
              <a:t>Device validity checked.</a:t>
            </a:r>
          </a:p>
          <a:p>
            <a:r>
              <a:rPr lang="en-US" dirty="0"/>
              <a:t>Best configuration found normalizing for energy and KL-divergence.</a:t>
            </a:r>
          </a:p>
        </p:txBody>
      </p:sp>
      <p:sp>
        <p:nvSpPr>
          <p:cNvPr id="3" name="Slide Number Placeholder 2">
            <a:extLst>
              <a:ext uri="{FF2B5EF4-FFF2-40B4-BE49-F238E27FC236}">
                <a16:creationId xmlns:a16="http://schemas.microsoft.com/office/drawing/2014/main" id="{96E4233D-200C-EAD3-FCD6-EEE76A23E987}"/>
              </a:ext>
            </a:extLst>
          </p:cNvPr>
          <p:cNvSpPr>
            <a:spLocks noGrp="1"/>
          </p:cNvSpPr>
          <p:nvPr>
            <p:ph type="sldNum" sz="quarter" idx="12"/>
          </p:nvPr>
        </p:nvSpPr>
        <p:spPr/>
        <p:txBody>
          <a:bodyPr/>
          <a:lstStyle/>
          <a:p>
            <a:fld id="{6FB6B91F-BB11-E946-B7F6-1372EDB8DEC1}" type="slidenum">
              <a:rPr lang="en-US" smtClean="0"/>
              <a:t>36</a:t>
            </a:fld>
            <a:endParaRPr lang="en-US" dirty="0"/>
          </a:p>
        </p:txBody>
      </p:sp>
      <p:sp>
        <p:nvSpPr>
          <p:cNvPr id="5" name="Title 4">
            <a:extLst>
              <a:ext uri="{FF2B5EF4-FFF2-40B4-BE49-F238E27FC236}">
                <a16:creationId xmlns:a16="http://schemas.microsoft.com/office/drawing/2014/main" id="{CB1E3622-75EB-14A0-FAA4-099C9F861859}"/>
              </a:ext>
            </a:extLst>
          </p:cNvPr>
          <p:cNvSpPr>
            <a:spLocks noGrp="1"/>
          </p:cNvSpPr>
          <p:nvPr>
            <p:ph type="title"/>
          </p:nvPr>
        </p:nvSpPr>
        <p:spPr/>
        <p:txBody>
          <a:bodyPr/>
          <a:lstStyle/>
          <a:p>
            <a:r>
              <a:rPr lang="en-US" dirty="0"/>
              <a:t>REINFORCEMENT LEARNING FOR DEVICE CODESIGN</a:t>
            </a:r>
          </a:p>
        </p:txBody>
      </p:sp>
      <p:sp>
        <p:nvSpPr>
          <p:cNvPr id="4" name="Text Placeholder 3">
            <a:extLst>
              <a:ext uri="{FF2B5EF4-FFF2-40B4-BE49-F238E27FC236}">
                <a16:creationId xmlns:a16="http://schemas.microsoft.com/office/drawing/2014/main" id="{56A0A51C-1570-5C6A-6EDE-547560D1888C}"/>
              </a:ext>
            </a:extLst>
          </p:cNvPr>
          <p:cNvSpPr>
            <a:spLocks noGrp="1"/>
          </p:cNvSpPr>
          <p:nvPr>
            <p:ph type="body" sz="quarter" idx="13"/>
          </p:nvPr>
        </p:nvSpPr>
        <p:spPr/>
        <p:txBody>
          <a:bodyPr/>
          <a:lstStyle/>
          <a:p>
            <a:r>
              <a:rPr lang="en-US" dirty="0"/>
              <a:t>Discover best device and material characteristics for TRNG</a:t>
            </a:r>
          </a:p>
        </p:txBody>
      </p:sp>
      <p:sp>
        <p:nvSpPr>
          <p:cNvPr id="10" name="TextBox 9">
            <a:extLst>
              <a:ext uri="{FF2B5EF4-FFF2-40B4-BE49-F238E27FC236}">
                <a16:creationId xmlns:a16="http://schemas.microsoft.com/office/drawing/2014/main" id="{31030EC3-07D4-ED16-9A47-C84770BC2508}"/>
              </a:ext>
            </a:extLst>
          </p:cNvPr>
          <p:cNvSpPr txBox="1"/>
          <p:nvPr/>
        </p:nvSpPr>
        <p:spPr>
          <a:xfrm>
            <a:off x="1672581" y="5652997"/>
            <a:ext cx="1896534" cy="646331"/>
          </a:xfrm>
          <a:prstGeom prst="rect">
            <a:avLst/>
          </a:prstGeom>
          <a:noFill/>
        </p:spPr>
        <p:txBody>
          <a:bodyPr wrap="square" rtlCol="0">
            <a:spAutoFit/>
          </a:bodyPr>
          <a:lstStyle/>
          <a:p>
            <a:pPr algn="l">
              <a:spcBef>
                <a:spcPts val="1000"/>
              </a:spcBef>
              <a:spcAft>
                <a:spcPts val="600"/>
              </a:spcAft>
            </a:pPr>
            <a:r>
              <a:rPr lang="en-US" dirty="0"/>
              <a:t>Metrics: Energy, KL Divergence</a:t>
            </a:r>
          </a:p>
        </p:txBody>
      </p:sp>
      <p:sp>
        <p:nvSpPr>
          <p:cNvPr id="11" name="TextBox 10">
            <a:extLst>
              <a:ext uri="{FF2B5EF4-FFF2-40B4-BE49-F238E27FC236}">
                <a16:creationId xmlns:a16="http://schemas.microsoft.com/office/drawing/2014/main" id="{42E84AA2-78AF-520B-2B30-E3BDEE6A29A7}"/>
              </a:ext>
            </a:extLst>
          </p:cNvPr>
          <p:cNvSpPr txBox="1"/>
          <p:nvPr/>
        </p:nvSpPr>
        <p:spPr>
          <a:xfrm>
            <a:off x="2030683" y="1926236"/>
            <a:ext cx="1180330" cy="646331"/>
          </a:xfrm>
          <a:prstGeom prst="rect">
            <a:avLst/>
          </a:prstGeom>
          <a:noFill/>
        </p:spPr>
        <p:txBody>
          <a:bodyPr wrap="square" rtlCol="0">
            <a:spAutoFit/>
          </a:bodyPr>
          <a:lstStyle/>
          <a:p>
            <a:pPr algn="ctr">
              <a:spcBef>
                <a:spcPts val="1000"/>
              </a:spcBef>
              <a:spcAft>
                <a:spcPts val="600"/>
              </a:spcAft>
            </a:pPr>
            <a:r>
              <a:rPr lang="en-US" dirty="0"/>
              <a:t>Device Check</a:t>
            </a:r>
          </a:p>
        </p:txBody>
      </p:sp>
      <p:graphicFrame>
        <p:nvGraphicFramePr>
          <p:cNvPr id="13" name="Table 12">
            <a:extLst>
              <a:ext uri="{FF2B5EF4-FFF2-40B4-BE49-F238E27FC236}">
                <a16:creationId xmlns:a16="http://schemas.microsoft.com/office/drawing/2014/main" id="{5C518A76-D206-2788-E2EF-0F6AAF314D81}"/>
              </a:ext>
            </a:extLst>
          </p:cNvPr>
          <p:cNvGraphicFramePr>
            <a:graphicFrameLocks noGrp="1"/>
          </p:cNvGraphicFramePr>
          <p:nvPr/>
        </p:nvGraphicFramePr>
        <p:xfrm>
          <a:off x="4627916" y="4787044"/>
          <a:ext cx="2484783" cy="982051"/>
        </p:xfrm>
        <a:graphic>
          <a:graphicData uri="http://schemas.openxmlformats.org/drawingml/2006/table">
            <a:tbl>
              <a:tblPr firstRow="1" firstCol="1" bandRow="1">
                <a:tableStyleId>{3B4B98B0-60AC-42C2-AFA5-B58CD77FA1E5}</a:tableStyleId>
              </a:tblPr>
              <a:tblGrid>
                <a:gridCol w="1211717">
                  <a:extLst>
                    <a:ext uri="{9D8B030D-6E8A-4147-A177-3AD203B41FA5}">
                      <a16:colId xmlns:a16="http://schemas.microsoft.com/office/drawing/2014/main" val="1064616693"/>
                    </a:ext>
                  </a:extLst>
                </a:gridCol>
                <a:gridCol w="1273066">
                  <a:extLst>
                    <a:ext uri="{9D8B030D-6E8A-4147-A177-3AD203B41FA5}">
                      <a16:colId xmlns:a16="http://schemas.microsoft.com/office/drawing/2014/main" val="1306794898"/>
                    </a:ext>
                  </a:extLst>
                </a:gridCol>
              </a:tblGrid>
              <a:tr h="262743">
                <a:tc>
                  <a:txBody>
                    <a:bodyPr/>
                    <a:lstStyle/>
                    <a:p>
                      <a:pPr marL="0" marR="0" algn="ctr">
                        <a:lnSpc>
                          <a:spcPct val="107000"/>
                        </a:lnSpc>
                        <a:spcBef>
                          <a:spcPts val="0"/>
                        </a:spcBef>
                        <a:spcAft>
                          <a:spcPts val="800"/>
                        </a:spcAft>
                      </a:pPr>
                      <a:r>
                        <a:rPr lang="en-US" sz="1400" dirty="0">
                          <a:effectLst/>
                        </a:rPr>
                        <a:t>Metric</a:t>
                      </a:r>
                      <a:endParaRPr lang="en-US" sz="1400" dirty="0">
                        <a:effectLst/>
                        <a:latin typeface="Calibri" panose="020F0502020204030204" pitchFamily="34" charset="0"/>
                        <a:ea typeface="DengXian" panose="02010600030101010101" pitchFamily="2" charset="-122"/>
                        <a:cs typeface="Calibri" panose="020F0502020204030204" pitchFamily="34" charset="0"/>
                      </a:endParaRPr>
                    </a:p>
                  </a:txBody>
                  <a:tcPr marL="52461" marR="52461" marT="0" marB="0" anchor="ctr"/>
                </a:tc>
                <a:tc>
                  <a:txBody>
                    <a:bodyPr/>
                    <a:lstStyle/>
                    <a:p>
                      <a:pPr marL="0" marR="0" algn="ctr">
                        <a:lnSpc>
                          <a:spcPct val="107000"/>
                        </a:lnSpc>
                        <a:spcBef>
                          <a:spcPts val="0"/>
                        </a:spcBef>
                        <a:spcAft>
                          <a:spcPts val="800"/>
                        </a:spcAft>
                      </a:pPr>
                      <a:r>
                        <a:rPr lang="en-US" sz="1400" dirty="0">
                          <a:effectLst/>
                        </a:rPr>
                        <a:t>Best Config</a:t>
                      </a:r>
                      <a:endParaRPr lang="en-US" sz="1400" dirty="0">
                        <a:effectLst/>
                        <a:latin typeface="Calibri" panose="020F0502020204030204" pitchFamily="34" charset="0"/>
                        <a:ea typeface="DengXian" panose="02010600030101010101" pitchFamily="2" charset="-122"/>
                        <a:cs typeface="Calibri" panose="020F0502020204030204" pitchFamily="34" charset="0"/>
                      </a:endParaRPr>
                    </a:p>
                  </a:txBody>
                  <a:tcPr marL="52461" marR="52461" marT="0" marB="0" anchor="ctr"/>
                </a:tc>
                <a:extLst>
                  <a:ext uri="{0D108BD9-81ED-4DB2-BD59-A6C34878D82A}">
                    <a16:rowId xmlns:a16="http://schemas.microsoft.com/office/drawing/2014/main" val="1096759876"/>
                  </a:ext>
                </a:extLst>
              </a:tr>
              <a:tr h="262743">
                <a:tc>
                  <a:txBody>
                    <a:bodyPr/>
                    <a:lstStyle/>
                    <a:p>
                      <a:pPr marL="0" marR="0" algn="ctr">
                        <a:lnSpc>
                          <a:spcPct val="107000"/>
                        </a:lnSpc>
                        <a:spcBef>
                          <a:spcPts val="0"/>
                        </a:spcBef>
                        <a:spcAft>
                          <a:spcPts val="800"/>
                        </a:spcAft>
                      </a:pPr>
                      <a:r>
                        <a:rPr lang="en-US" sz="1400" dirty="0">
                          <a:effectLst/>
                        </a:rPr>
                        <a:t>Energy (J)</a:t>
                      </a:r>
                      <a:endParaRPr lang="en-US" sz="1400" dirty="0">
                        <a:effectLst/>
                        <a:latin typeface="Calibri" panose="020F0502020204030204" pitchFamily="34" charset="0"/>
                        <a:ea typeface="DengXian" panose="02010600030101010101" pitchFamily="2" charset="-122"/>
                        <a:cs typeface="Calibri" panose="020F0502020204030204" pitchFamily="34" charset="0"/>
                      </a:endParaRPr>
                    </a:p>
                  </a:txBody>
                  <a:tcPr marL="52461" marR="52461" marT="0" marB="0" anchor="ctr"/>
                </a:tc>
                <a:tc>
                  <a:txBody>
                    <a:bodyPr/>
                    <a:lstStyle/>
                    <a:p>
                      <a:pPr marL="0" marR="0" algn="ctr">
                        <a:lnSpc>
                          <a:spcPct val="107000"/>
                        </a:lnSpc>
                        <a:spcBef>
                          <a:spcPts val="0"/>
                        </a:spcBef>
                        <a:spcAft>
                          <a:spcPts val="800"/>
                        </a:spcAft>
                      </a:pPr>
                      <a:r>
                        <a:rPr lang="en-US" sz="1400" dirty="0">
                          <a:effectLst/>
                        </a:rPr>
                        <a:t>2.568x10</a:t>
                      </a:r>
                      <a:r>
                        <a:rPr lang="en-US" sz="1400" baseline="30000" dirty="0">
                          <a:effectLst/>
                        </a:rPr>
                        <a:t>-14</a:t>
                      </a:r>
                      <a:endParaRPr lang="en-US" sz="1400" baseline="30000" dirty="0">
                        <a:effectLst/>
                        <a:latin typeface="Calibri" panose="020F0502020204030204" pitchFamily="34" charset="0"/>
                        <a:ea typeface="DengXian" panose="02010600030101010101" pitchFamily="2" charset="-122"/>
                        <a:cs typeface="Calibri" panose="020F0502020204030204" pitchFamily="34" charset="0"/>
                      </a:endParaRPr>
                    </a:p>
                  </a:txBody>
                  <a:tcPr marL="52461" marR="52461" marT="0" marB="0" anchor="ctr"/>
                </a:tc>
                <a:extLst>
                  <a:ext uri="{0D108BD9-81ED-4DB2-BD59-A6C34878D82A}">
                    <a16:rowId xmlns:a16="http://schemas.microsoft.com/office/drawing/2014/main" val="222934964"/>
                  </a:ext>
                </a:extLst>
              </a:tr>
              <a:tr h="444316">
                <a:tc>
                  <a:txBody>
                    <a:bodyPr/>
                    <a:lstStyle/>
                    <a:p>
                      <a:pPr marL="0" marR="0" algn="ctr">
                        <a:lnSpc>
                          <a:spcPct val="107000"/>
                        </a:lnSpc>
                        <a:spcBef>
                          <a:spcPts val="0"/>
                        </a:spcBef>
                        <a:spcAft>
                          <a:spcPts val="800"/>
                        </a:spcAft>
                      </a:pPr>
                      <a:r>
                        <a:rPr lang="en-US" sz="1400" dirty="0">
                          <a:effectLst/>
                        </a:rPr>
                        <a:t>KL-Divergence</a:t>
                      </a:r>
                      <a:endParaRPr lang="en-US" sz="1400" dirty="0">
                        <a:effectLst/>
                        <a:latin typeface="Calibri" panose="020F0502020204030204" pitchFamily="34" charset="0"/>
                        <a:ea typeface="DengXian" panose="02010600030101010101" pitchFamily="2" charset="-122"/>
                        <a:cs typeface="Calibri" panose="020F0502020204030204" pitchFamily="34" charset="0"/>
                      </a:endParaRPr>
                    </a:p>
                  </a:txBody>
                  <a:tcPr marL="52461" marR="52461" marT="0" marB="0" anchor="ctr"/>
                </a:tc>
                <a:tc>
                  <a:txBody>
                    <a:bodyPr/>
                    <a:lstStyle/>
                    <a:p>
                      <a:pPr marL="0" marR="0" algn="ctr">
                        <a:lnSpc>
                          <a:spcPct val="107000"/>
                        </a:lnSpc>
                        <a:spcBef>
                          <a:spcPts val="0"/>
                        </a:spcBef>
                        <a:spcAft>
                          <a:spcPts val="800"/>
                        </a:spcAft>
                      </a:pPr>
                      <a:r>
                        <a:rPr lang="en-US" sz="1400" dirty="0">
                          <a:effectLst/>
                        </a:rPr>
                        <a:t>0.0532</a:t>
                      </a:r>
                      <a:endParaRPr lang="en-US" sz="1400" dirty="0">
                        <a:effectLst/>
                        <a:latin typeface="Calibri" panose="020F0502020204030204" pitchFamily="34" charset="0"/>
                        <a:ea typeface="DengXian" panose="02010600030101010101" pitchFamily="2" charset="-122"/>
                        <a:cs typeface="Calibri" panose="020F0502020204030204" pitchFamily="34" charset="0"/>
                      </a:endParaRPr>
                    </a:p>
                  </a:txBody>
                  <a:tcPr marL="52461" marR="52461" marT="0" marB="0" anchor="ctr"/>
                </a:tc>
                <a:extLst>
                  <a:ext uri="{0D108BD9-81ED-4DB2-BD59-A6C34878D82A}">
                    <a16:rowId xmlns:a16="http://schemas.microsoft.com/office/drawing/2014/main" val="4279647922"/>
                  </a:ext>
                </a:extLst>
              </a:tr>
            </a:tbl>
          </a:graphicData>
        </a:graphic>
      </p:graphicFrame>
      <p:sp>
        <p:nvSpPr>
          <p:cNvPr id="6" name="TextBox 5">
            <a:extLst>
              <a:ext uri="{FF2B5EF4-FFF2-40B4-BE49-F238E27FC236}">
                <a16:creationId xmlns:a16="http://schemas.microsoft.com/office/drawing/2014/main" id="{C30470F9-A528-C4B7-6CEE-520C3549B9FD}"/>
              </a:ext>
            </a:extLst>
          </p:cNvPr>
          <p:cNvSpPr txBox="1"/>
          <p:nvPr/>
        </p:nvSpPr>
        <p:spPr>
          <a:xfrm>
            <a:off x="2320510" y="6398878"/>
            <a:ext cx="3533452" cy="338554"/>
          </a:xfrm>
          <a:prstGeom prst="rect">
            <a:avLst/>
          </a:prstGeom>
          <a:solidFill>
            <a:schemeClr val="accent1">
              <a:lumMod val="20000"/>
              <a:lumOff val="80000"/>
            </a:schemeClr>
          </a:solidFill>
          <a:ln>
            <a:noFill/>
          </a:ln>
        </p:spPr>
        <p:txBody>
          <a:bodyPr wrap="square" rtlCol="0">
            <a:spAutoFit/>
          </a:bodyPr>
          <a:lstStyle/>
          <a:p>
            <a:pPr algn="ctr"/>
            <a:r>
              <a:rPr lang="en-US" sz="1600" dirty="0">
                <a:solidFill>
                  <a:schemeClr val="tx1">
                    <a:lumMod val="50000"/>
                  </a:schemeClr>
                </a:solidFill>
              </a:rPr>
              <a:t>Cardwell et al., </a:t>
            </a:r>
            <a:r>
              <a:rPr lang="en-US" sz="1600" i="1" dirty="0">
                <a:solidFill>
                  <a:schemeClr val="tx1">
                    <a:lumMod val="50000"/>
                  </a:schemeClr>
                </a:solidFill>
              </a:rPr>
              <a:t>IEEE ISCAS 2024</a:t>
            </a:r>
            <a:endParaRPr lang="en-US" sz="1600" dirty="0">
              <a:solidFill>
                <a:schemeClr val="tx1">
                  <a:lumMod val="50000"/>
                </a:schemeClr>
              </a:solidFill>
            </a:endParaRPr>
          </a:p>
        </p:txBody>
      </p:sp>
    </p:spTree>
    <p:extLst>
      <p:ext uri="{BB962C8B-B14F-4D97-AF65-F5344CB8AC3E}">
        <p14:creationId xmlns:p14="http://schemas.microsoft.com/office/powerpoint/2010/main" val="31314544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89BC1416-4D34-35DE-42B2-4E7EF06ED515}"/>
              </a:ext>
            </a:extLst>
          </p:cNvPr>
          <p:cNvSpPr>
            <a:spLocks noGrp="1"/>
          </p:cNvSpPr>
          <p:nvPr>
            <p:ph type="body" idx="1"/>
          </p:nvPr>
        </p:nvSpPr>
        <p:spPr/>
        <p:txBody>
          <a:bodyPr/>
          <a:lstStyle/>
          <a:p>
            <a:r>
              <a:rPr lang="en-US" dirty="0"/>
              <a:t>TRAINING RL AGENT</a:t>
            </a:r>
          </a:p>
        </p:txBody>
      </p:sp>
      <p:sp>
        <p:nvSpPr>
          <p:cNvPr id="4" name="Text Placeholder 3">
            <a:extLst>
              <a:ext uri="{FF2B5EF4-FFF2-40B4-BE49-F238E27FC236}">
                <a16:creationId xmlns:a16="http://schemas.microsoft.com/office/drawing/2014/main" id="{AA79BFB3-ECB5-A4C9-1194-ED745971AFD8}"/>
              </a:ext>
            </a:extLst>
          </p:cNvPr>
          <p:cNvSpPr>
            <a:spLocks noGrp="1"/>
          </p:cNvSpPr>
          <p:nvPr>
            <p:ph sz="half" idx="2"/>
          </p:nvPr>
        </p:nvSpPr>
        <p:spPr>
          <a:xfrm>
            <a:off x="351687" y="1995161"/>
            <a:ext cx="5502275" cy="3349726"/>
          </a:xfrm>
        </p:spPr>
        <p:txBody>
          <a:bodyPr/>
          <a:lstStyle/>
          <a:p>
            <a:r>
              <a:rPr lang="en-US" dirty="0"/>
              <a:t>Agent had to balance both energy and KL-divergence for optimization which seemed to have an inverse relationship. </a:t>
            </a:r>
          </a:p>
          <a:p>
            <a:r>
              <a:rPr lang="en-US" dirty="0"/>
              <a:t>Reward schema is extremely important.</a:t>
            </a:r>
          </a:p>
          <a:p>
            <a:endParaRPr lang="en-US" dirty="0"/>
          </a:p>
        </p:txBody>
      </p:sp>
      <p:sp>
        <p:nvSpPr>
          <p:cNvPr id="21" name="Text Placeholder 20">
            <a:extLst>
              <a:ext uri="{FF2B5EF4-FFF2-40B4-BE49-F238E27FC236}">
                <a16:creationId xmlns:a16="http://schemas.microsoft.com/office/drawing/2014/main" id="{DA3C894A-9080-852C-E449-FC34A8267822}"/>
              </a:ext>
            </a:extLst>
          </p:cNvPr>
          <p:cNvSpPr>
            <a:spLocks noGrp="1"/>
          </p:cNvSpPr>
          <p:nvPr>
            <p:ph type="body" sz="quarter" idx="3"/>
          </p:nvPr>
        </p:nvSpPr>
        <p:spPr/>
        <p:txBody>
          <a:bodyPr/>
          <a:lstStyle/>
          <a:p>
            <a:r>
              <a:rPr lang="en-US" dirty="0"/>
              <a:t>BENCHMARKING TRNGS</a:t>
            </a:r>
          </a:p>
        </p:txBody>
      </p:sp>
      <p:sp>
        <p:nvSpPr>
          <p:cNvPr id="22" name="Content Placeholder 21">
            <a:extLst>
              <a:ext uri="{FF2B5EF4-FFF2-40B4-BE49-F238E27FC236}">
                <a16:creationId xmlns:a16="http://schemas.microsoft.com/office/drawing/2014/main" id="{ECBC1A30-41F7-9CE0-18BB-99802B92C0DB}"/>
              </a:ext>
            </a:extLst>
          </p:cNvPr>
          <p:cNvSpPr>
            <a:spLocks noGrp="1"/>
          </p:cNvSpPr>
          <p:nvPr>
            <p:ph sz="quarter" idx="4"/>
          </p:nvPr>
        </p:nvSpPr>
        <p:spPr/>
        <p:txBody>
          <a:bodyPr/>
          <a:lstStyle/>
          <a:p>
            <a:r>
              <a:rPr lang="en-US" dirty="0"/>
              <a:t>Comparing CMOS </a:t>
            </a:r>
            <a:r>
              <a:rPr lang="en-US" dirty="0" err="1"/>
              <a:t>pRNG</a:t>
            </a:r>
            <a:r>
              <a:rPr lang="en-US" dirty="0"/>
              <a:t>, </a:t>
            </a:r>
            <a:r>
              <a:rPr lang="en-US" dirty="0" err="1"/>
              <a:t>tRNG</a:t>
            </a:r>
            <a:r>
              <a:rPr lang="en-US" dirty="0"/>
              <a:t>, memristor </a:t>
            </a:r>
            <a:r>
              <a:rPr lang="en-US" dirty="0" err="1"/>
              <a:t>tRNG</a:t>
            </a:r>
            <a:r>
              <a:rPr lang="en-US" dirty="0"/>
              <a:t> and MTJ </a:t>
            </a:r>
            <a:r>
              <a:rPr lang="en-US" dirty="0" err="1"/>
              <a:t>tRNG</a:t>
            </a:r>
            <a:endParaRPr lang="en-US" dirty="0"/>
          </a:p>
        </p:txBody>
      </p:sp>
      <p:sp>
        <p:nvSpPr>
          <p:cNvPr id="3" name="Slide Number Placeholder 2">
            <a:extLst>
              <a:ext uri="{FF2B5EF4-FFF2-40B4-BE49-F238E27FC236}">
                <a16:creationId xmlns:a16="http://schemas.microsoft.com/office/drawing/2014/main" id="{35D56ADE-1EA6-E44E-AEDF-95E756B7B83D}"/>
              </a:ext>
            </a:extLst>
          </p:cNvPr>
          <p:cNvSpPr>
            <a:spLocks noGrp="1"/>
          </p:cNvSpPr>
          <p:nvPr>
            <p:ph type="sldNum" sz="quarter" idx="12"/>
          </p:nvPr>
        </p:nvSpPr>
        <p:spPr/>
        <p:txBody>
          <a:bodyPr/>
          <a:lstStyle/>
          <a:p>
            <a:fld id="{6FB6B91F-BB11-E946-B7F6-1372EDB8DEC1}" type="slidenum">
              <a:rPr lang="en-US" smtClean="0"/>
              <a:t>37</a:t>
            </a:fld>
            <a:endParaRPr lang="en-US" dirty="0"/>
          </a:p>
        </p:txBody>
      </p:sp>
      <p:sp>
        <p:nvSpPr>
          <p:cNvPr id="5" name="Title 4">
            <a:extLst>
              <a:ext uri="{FF2B5EF4-FFF2-40B4-BE49-F238E27FC236}">
                <a16:creationId xmlns:a16="http://schemas.microsoft.com/office/drawing/2014/main" id="{2EE2D7AA-5E4E-5DFA-2646-FFE4BE2622DB}"/>
              </a:ext>
            </a:extLst>
          </p:cNvPr>
          <p:cNvSpPr>
            <a:spLocks noGrp="1"/>
          </p:cNvSpPr>
          <p:nvPr>
            <p:ph type="title"/>
          </p:nvPr>
        </p:nvSpPr>
        <p:spPr/>
        <p:txBody>
          <a:bodyPr/>
          <a:lstStyle/>
          <a:p>
            <a:r>
              <a:rPr lang="en-US" dirty="0"/>
              <a:t>DEVICE PERFORMANCE TRADEOFFS</a:t>
            </a:r>
          </a:p>
        </p:txBody>
      </p:sp>
      <p:grpSp>
        <p:nvGrpSpPr>
          <p:cNvPr id="23" name="Group 22">
            <a:extLst>
              <a:ext uri="{FF2B5EF4-FFF2-40B4-BE49-F238E27FC236}">
                <a16:creationId xmlns:a16="http://schemas.microsoft.com/office/drawing/2014/main" id="{9ED3499B-2B0A-55F9-DFB0-CCDA89F66902}"/>
              </a:ext>
            </a:extLst>
          </p:cNvPr>
          <p:cNvGrpSpPr/>
          <p:nvPr/>
        </p:nvGrpSpPr>
        <p:grpSpPr>
          <a:xfrm>
            <a:off x="994544" y="3429000"/>
            <a:ext cx="3555365" cy="2965346"/>
            <a:chOff x="1161432" y="3429000"/>
            <a:chExt cx="3555365" cy="2965346"/>
          </a:xfrm>
        </p:grpSpPr>
        <p:pic>
          <p:nvPicPr>
            <p:cNvPr id="6" name="Picture 5" descr="A graph with green and black lines&#10;&#10;Description automatically generated">
              <a:extLst>
                <a:ext uri="{FF2B5EF4-FFF2-40B4-BE49-F238E27FC236}">
                  <a16:creationId xmlns:a16="http://schemas.microsoft.com/office/drawing/2014/main" id="{7AFB99C9-50DE-4C05-591B-4FF700B8AC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432" y="3429000"/>
              <a:ext cx="3555365" cy="2640965"/>
            </a:xfrm>
            <a:prstGeom prst="rect">
              <a:avLst/>
            </a:prstGeom>
          </p:spPr>
        </p:pic>
        <p:cxnSp>
          <p:nvCxnSpPr>
            <p:cNvPr id="8" name="Straight Connector 7">
              <a:extLst>
                <a:ext uri="{FF2B5EF4-FFF2-40B4-BE49-F238E27FC236}">
                  <a16:creationId xmlns:a16="http://schemas.microsoft.com/office/drawing/2014/main" id="{38647A17-6E45-5FEF-2D09-69EE4C412AEB}"/>
                </a:ext>
              </a:extLst>
            </p:cNvPr>
            <p:cNvCxnSpPr/>
            <p:nvPr/>
          </p:nvCxnSpPr>
          <p:spPr>
            <a:xfrm>
              <a:off x="1859903" y="3665300"/>
              <a:ext cx="0" cy="1706033"/>
            </a:xfrm>
            <a:prstGeom prst="line">
              <a:avLst/>
            </a:prstGeom>
            <a:ln w="25400" cap="flat" cmpd="sng" algn="ctr">
              <a:solidFill>
                <a:schemeClr val="accent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723FEA87-A707-1187-C9E6-6BCF7A3DB1C6}"/>
                </a:ext>
              </a:extLst>
            </p:cNvPr>
            <p:cNvCxnSpPr/>
            <p:nvPr/>
          </p:nvCxnSpPr>
          <p:spPr>
            <a:xfrm>
              <a:off x="2228203" y="3665300"/>
              <a:ext cx="0" cy="1706033"/>
            </a:xfrm>
            <a:prstGeom prst="line">
              <a:avLst/>
            </a:prstGeom>
            <a:ln w="25400" cap="flat" cmpd="sng" algn="ctr">
              <a:solidFill>
                <a:schemeClr val="accent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7EDD11DB-EDEA-1DFD-FF7B-170CF571AB0D}"/>
                </a:ext>
              </a:extLst>
            </p:cNvPr>
            <p:cNvCxnSpPr/>
            <p:nvPr/>
          </p:nvCxnSpPr>
          <p:spPr>
            <a:xfrm>
              <a:off x="2676936" y="3665300"/>
              <a:ext cx="0" cy="1706033"/>
            </a:xfrm>
            <a:prstGeom prst="line">
              <a:avLst/>
            </a:prstGeom>
            <a:ln w="25400" cap="flat" cmpd="sng" algn="ctr">
              <a:solidFill>
                <a:schemeClr val="accent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16AA9779-CB92-798C-34B5-3BBB9C16E1B0}"/>
                </a:ext>
              </a:extLst>
            </p:cNvPr>
            <p:cNvCxnSpPr/>
            <p:nvPr/>
          </p:nvCxnSpPr>
          <p:spPr>
            <a:xfrm>
              <a:off x="2964802" y="3665300"/>
              <a:ext cx="0" cy="1706033"/>
            </a:xfrm>
            <a:prstGeom prst="line">
              <a:avLst/>
            </a:prstGeom>
            <a:ln w="25400" cap="flat" cmpd="sng" algn="ctr">
              <a:solidFill>
                <a:schemeClr val="accent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931E5ACB-C182-4430-52BD-8EB4F569D5AA}"/>
                </a:ext>
              </a:extLst>
            </p:cNvPr>
            <p:cNvCxnSpPr/>
            <p:nvPr/>
          </p:nvCxnSpPr>
          <p:spPr>
            <a:xfrm>
              <a:off x="3239969" y="3665300"/>
              <a:ext cx="0" cy="1706033"/>
            </a:xfrm>
            <a:prstGeom prst="line">
              <a:avLst/>
            </a:prstGeom>
            <a:ln w="25400" cap="flat" cmpd="sng" algn="ctr">
              <a:solidFill>
                <a:schemeClr val="accent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A5F4DED8-D77A-67C1-7E93-721D795670C7}"/>
                </a:ext>
              </a:extLst>
            </p:cNvPr>
            <p:cNvCxnSpPr/>
            <p:nvPr/>
          </p:nvCxnSpPr>
          <p:spPr>
            <a:xfrm>
              <a:off x="3587102" y="3665300"/>
              <a:ext cx="0" cy="1706033"/>
            </a:xfrm>
            <a:prstGeom prst="line">
              <a:avLst/>
            </a:prstGeom>
            <a:ln w="25400" cap="flat" cmpd="sng" algn="ctr">
              <a:solidFill>
                <a:schemeClr val="accent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5FAE55D0-AE9E-D7DA-5407-EFD8F18D6A8A}"/>
                </a:ext>
              </a:extLst>
            </p:cNvPr>
            <p:cNvCxnSpPr/>
            <p:nvPr/>
          </p:nvCxnSpPr>
          <p:spPr>
            <a:xfrm>
              <a:off x="3803002" y="3665300"/>
              <a:ext cx="0" cy="1706033"/>
            </a:xfrm>
            <a:prstGeom prst="line">
              <a:avLst/>
            </a:prstGeom>
            <a:ln w="25400" cap="flat" cmpd="sng" algn="ctr">
              <a:solidFill>
                <a:schemeClr val="accent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id="{D5372BC9-61A5-F58B-92E7-9A8BD05D9DED}"/>
                </a:ext>
              </a:extLst>
            </p:cNvPr>
            <p:cNvCxnSpPr/>
            <p:nvPr/>
          </p:nvCxnSpPr>
          <p:spPr>
            <a:xfrm>
              <a:off x="4001969" y="3665300"/>
              <a:ext cx="0" cy="1706033"/>
            </a:xfrm>
            <a:prstGeom prst="line">
              <a:avLst/>
            </a:prstGeom>
            <a:ln w="25400" cap="flat" cmpd="sng" algn="ctr">
              <a:solidFill>
                <a:schemeClr val="accent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4B67D6B1-B2D4-D665-E7AD-5887A8E0345B}"/>
                </a:ext>
              </a:extLst>
            </p:cNvPr>
            <p:cNvSpPr txBox="1"/>
            <p:nvPr/>
          </p:nvSpPr>
          <p:spPr>
            <a:xfrm>
              <a:off x="1573822" y="6025014"/>
              <a:ext cx="2946400" cy="369332"/>
            </a:xfrm>
            <a:prstGeom prst="rect">
              <a:avLst/>
            </a:prstGeom>
            <a:noFill/>
          </p:spPr>
          <p:txBody>
            <a:bodyPr wrap="square">
              <a:spAutoFit/>
            </a:bodyPr>
            <a:lstStyle/>
            <a:p>
              <a:r>
                <a:rPr lang="en-US" dirty="0">
                  <a:latin typeface="Arial" panose="020B0604020202020204" pitchFamily="34" charset="0"/>
                </a:rPr>
                <a:t>Energy and KL-Divergence</a:t>
              </a:r>
              <a:endParaRPr lang="en-US" dirty="0"/>
            </a:p>
          </p:txBody>
        </p:sp>
      </p:grpSp>
      <p:pic>
        <p:nvPicPr>
          <p:cNvPr id="17" name="Picture 16">
            <a:extLst>
              <a:ext uri="{FF2B5EF4-FFF2-40B4-BE49-F238E27FC236}">
                <a16:creationId xmlns:a16="http://schemas.microsoft.com/office/drawing/2014/main" id="{D0605CF2-66EE-DBF6-6235-9DBEB15ADDA7}"/>
              </a:ext>
            </a:extLst>
          </p:cNvPr>
          <p:cNvPicPr>
            <a:picLocks noChangeAspect="1"/>
          </p:cNvPicPr>
          <p:nvPr/>
        </p:nvPicPr>
        <p:blipFill>
          <a:blip r:embed="rId4"/>
          <a:stretch>
            <a:fillRect/>
          </a:stretch>
        </p:blipFill>
        <p:spPr>
          <a:xfrm>
            <a:off x="6552433" y="2827947"/>
            <a:ext cx="3779664" cy="3465760"/>
          </a:xfrm>
          <a:prstGeom prst="rect">
            <a:avLst/>
          </a:prstGeom>
        </p:spPr>
      </p:pic>
      <p:sp>
        <p:nvSpPr>
          <p:cNvPr id="18" name="TextBox 17">
            <a:extLst>
              <a:ext uri="{FF2B5EF4-FFF2-40B4-BE49-F238E27FC236}">
                <a16:creationId xmlns:a16="http://schemas.microsoft.com/office/drawing/2014/main" id="{9A933BE9-E629-FBF1-861A-4EF73C02C161}"/>
              </a:ext>
            </a:extLst>
          </p:cNvPr>
          <p:cNvSpPr txBox="1"/>
          <p:nvPr/>
        </p:nvSpPr>
        <p:spPr>
          <a:xfrm>
            <a:off x="7044208" y="6410226"/>
            <a:ext cx="3533452" cy="338554"/>
          </a:xfrm>
          <a:prstGeom prst="rect">
            <a:avLst/>
          </a:prstGeom>
          <a:solidFill>
            <a:schemeClr val="accent1">
              <a:lumMod val="20000"/>
              <a:lumOff val="80000"/>
            </a:schemeClr>
          </a:solidFill>
          <a:ln>
            <a:noFill/>
          </a:ln>
        </p:spPr>
        <p:txBody>
          <a:bodyPr wrap="square" rtlCol="0">
            <a:spAutoFit/>
          </a:bodyPr>
          <a:lstStyle/>
          <a:p>
            <a:pPr algn="ctr"/>
            <a:r>
              <a:rPr lang="en-US" sz="1600" dirty="0">
                <a:solidFill>
                  <a:schemeClr val="tx1">
                    <a:lumMod val="50000"/>
                  </a:schemeClr>
                </a:solidFill>
              </a:rPr>
              <a:t>Maicke et al., </a:t>
            </a:r>
            <a:r>
              <a:rPr lang="en-US" sz="1600" i="1" dirty="0">
                <a:solidFill>
                  <a:schemeClr val="tx1">
                    <a:lumMod val="50000"/>
                  </a:schemeClr>
                </a:solidFill>
              </a:rPr>
              <a:t>IOP Nano 2024</a:t>
            </a:r>
            <a:endParaRPr lang="en-US" sz="1600" dirty="0">
              <a:solidFill>
                <a:schemeClr val="tx1">
                  <a:lumMod val="50000"/>
                </a:schemeClr>
              </a:solidFill>
            </a:endParaRPr>
          </a:p>
        </p:txBody>
      </p:sp>
      <p:sp>
        <p:nvSpPr>
          <p:cNvPr id="2" name="TextBox 1">
            <a:extLst>
              <a:ext uri="{FF2B5EF4-FFF2-40B4-BE49-F238E27FC236}">
                <a16:creationId xmlns:a16="http://schemas.microsoft.com/office/drawing/2014/main" id="{825A4BDA-66B1-0239-F04F-40291A0D307F}"/>
              </a:ext>
            </a:extLst>
          </p:cNvPr>
          <p:cNvSpPr txBox="1"/>
          <p:nvPr/>
        </p:nvSpPr>
        <p:spPr>
          <a:xfrm>
            <a:off x="2320510" y="6398878"/>
            <a:ext cx="3533452" cy="338554"/>
          </a:xfrm>
          <a:prstGeom prst="rect">
            <a:avLst/>
          </a:prstGeom>
          <a:solidFill>
            <a:schemeClr val="accent1">
              <a:lumMod val="20000"/>
              <a:lumOff val="80000"/>
            </a:schemeClr>
          </a:solidFill>
          <a:ln>
            <a:noFill/>
          </a:ln>
        </p:spPr>
        <p:txBody>
          <a:bodyPr wrap="square" rtlCol="0">
            <a:spAutoFit/>
          </a:bodyPr>
          <a:lstStyle/>
          <a:p>
            <a:pPr algn="ctr"/>
            <a:r>
              <a:rPr lang="en-US" sz="1600" dirty="0">
                <a:solidFill>
                  <a:schemeClr val="tx1">
                    <a:lumMod val="50000"/>
                  </a:schemeClr>
                </a:solidFill>
              </a:rPr>
              <a:t>Cardwell et al., </a:t>
            </a:r>
            <a:r>
              <a:rPr lang="en-US" sz="1600" i="1" dirty="0">
                <a:solidFill>
                  <a:schemeClr val="tx1">
                    <a:lumMod val="50000"/>
                  </a:schemeClr>
                </a:solidFill>
              </a:rPr>
              <a:t>IEEE ISCAS 2024</a:t>
            </a:r>
            <a:endParaRPr lang="en-US" sz="1600" dirty="0">
              <a:solidFill>
                <a:schemeClr val="tx1">
                  <a:lumMod val="50000"/>
                </a:schemeClr>
              </a:solidFill>
            </a:endParaRPr>
          </a:p>
        </p:txBody>
      </p:sp>
    </p:spTree>
    <p:extLst>
      <p:ext uri="{BB962C8B-B14F-4D97-AF65-F5344CB8AC3E}">
        <p14:creationId xmlns:p14="http://schemas.microsoft.com/office/powerpoint/2010/main" val="27714158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a:extLst>
              <a:ext uri="{FF2B5EF4-FFF2-40B4-BE49-F238E27FC236}">
                <a16:creationId xmlns:a16="http://schemas.microsoft.com/office/drawing/2014/main" id="{FF38A90D-AB84-A754-3A6A-6938185B010F}"/>
              </a:ext>
            </a:extLst>
          </p:cNvPr>
          <p:cNvSpPr>
            <a:spLocks noGrp="1"/>
          </p:cNvSpPr>
          <p:nvPr>
            <p:ph idx="1"/>
          </p:nvPr>
        </p:nvSpPr>
        <p:spPr>
          <a:xfrm>
            <a:off x="582007" y="2005913"/>
            <a:ext cx="5670512" cy="4243516"/>
          </a:xfrm>
        </p:spPr>
        <p:txBody>
          <a:bodyPr>
            <a:normAutofit/>
          </a:bodyPr>
          <a:lstStyle/>
          <a:p>
            <a:r>
              <a:rPr lang="en-US" dirty="0"/>
              <a:t>We need more dynamics and complexity per computational unit.</a:t>
            </a:r>
          </a:p>
          <a:p>
            <a:r>
              <a:rPr lang="en-US" dirty="0"/>
              <a:t>Leverage Stochasticity as a feature not a bug.</a:t>
            </a:r>
          </a:p>
          <a:p>
            <a:r>
              <a:rPr lang="en-US" dirty="0"/>
              <a:t>We need systems that do not just process, but can learn, adapt and reconfigure.</a:t>
            </a:r>
          </a:p>
          <a:p>
            <a:r>
              <a:rPr lang="en-US" dirty="0"/>
              <a:t>Novel integration: 3D architectures, wafer scale etc. for scaling and dense connectivity</a:t>
            </a:r>
          </a:p>
          <a:p>
            <a:r>
              <a:rPr lang="en-US" dirty="0"/>
              <a:t>Many areas where neuromorphic can have impact from HPC to edge.</a:t>
            </a:r>
          </a:p>
          <a:p>
            <a:r>
              <a:rPr lang="en-US" dirty="0"/>
              <a:t>Codesign tools can accelerate design space exploration and lead to creative solutions.</a:t>
            </a:r>
          </a:p>
          <a:p>
            <a:endParaRPr lang="en-US" dirty="0"/>
          </a:p>
        </p:txBody>
      </p:sp>
      <p:sp>
        <p:nvSpPr>
          <p:cNvPr id="6" name="Slide Number Placeholder 5">
            <a:extLst>
              <a:ext uri="{FF2B5EF4-FFF2-40B4-BE49-F238E27FC236}">
                <a16:creationId xmlns:a16="http://schemas.microsoft.com/office/drawing/2014/main" id="{11940462-A030-15AE-1D4C-D50CED88A1B3}"/>
              </a:ext>
            </a:extLst>
          </p:cNvPr>
          <p:cNvSpPr>
            <a:spLocks noGrp="1"/>
          </p:cNvSpPr>
          <p:nvPr>
            <p:ph type="sldNum" sz="quarter" idx="12"/>
          </p:nvPr>
        </p:nvSpPr>
        <p:spPr/>
        <p:txBody>
          <a:bodyPr/>
          <a:lstStyle/>
          <a:p>
            <a:fld id="{6FB6B91F-BB11-E946-B7F6-1372EDB8DEC1}" type="slidenum">
              <a:rPr lang="en-US" smtClean="0"/>
              <a:t>38</a:t>
            </a:fld>
            <a:endParaRPr lang="en-US"/>
          </a:p>
        </p:txBody>
      </p:sp>
      <p:sp>
        <p:nvSpPr>
          <p:cNvPr id="8" name="Title 7">
            <a:extLst>
              <a:ext uri="{FF2B5EF4-FFF2-40B4-BE49-F238E27FC236}">
                <a16:creationId xmlns:a16="http://schemas.microsoft.com/office/drawing/2014/main" id="{E9EC74FD-EBCD-52A7-7BD3-8E9424ADC939}"/>
              </a:ext>
            </a:extLst>
          </p:cNvPr>
          <p:cNvSpPr>
            <a:spLocks noGrp="1"/>
          </p:cNvSpPr>
          <p:nvPr>
            <p:ph type="title"/>
          </p:nvPr>
        </p:nvSpPr>
        <p:spPr/>
        <p:txBody>
          <a:bodyPr/>
          <a:lstStyle/>
          <a:p>
            <a:r>
              <a:rPr lang="en-US" dirty="0"/>
              <a:t>NEXT-GENERATION NEUROMORPHIC ARCHITECTURES</a:t>
            </a:r>
          </a:p>
        </p:txBody>
      </p:sp>
      <p:sp>
        <p:nvSpPr>
          <p:cNvPr id="10" name="Text Placeholder 9">
            <a:extLst>
              <a:ext uri="{FF2B5EF4-FFF2-40B4-BE49-F238E27FC236}">
                <a16:creationId xmlns:a16="http://schemas.microsoft.com/office/drawing/2014/main" id="{8F3D2FBC-9238-CD02-0136-5320635B611B}"/>
              </a:ext>
            </a:extLst>
          </p:cNvPr>
          <p:cNvSpPr>
            <a:spLocks noGrp="1"/>
          </p:cNvSpPr>
          <p:nvPr>
            <p:ph type="body" sz="quarter" idx="13"/>
          </p:nvPr>
        </p:nvSpPr>
        <p:spPr/>
        <p:txBody>
          <a:bodyPr/>
          <a:lstStyle/>
          <a:p>
            <a:r>
              <a:rPr lang="en-US" dirty="0"/>
              <a:t>Re-think how we design computer architectures</a:t>
            </a:r>
          </a:p>
        </p:txBody>
      </p:sp>
      <p:pic>
        <p:nvPicPr>
          <p:cNvPr id="12" name="Picture 11">
            <a:extLst>
              <a:ext uri="{FF2B5EF4-FFF2-40B4-BE49-F238E27FC236}">
                <a16:creationId xmlns:a16="http://schemas.microsoft.com/office/drawing/2014/main" id="{47C05EFD-59A9-8B80-1DB9-670E8FDEA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580" t="38256" r="27689" b="15210"/>
          <a:stretch/>
        </p:blipFill>
        <p:spPr>
          <a:xfrm>
            <a:off x="8493022" y="3652559"/>
            <a:ext cx="788139" cy="747093"/>
          </a:xfrm>
          <a:prstGeom prst="rect">
            <a:avLst/>
          </a:prstGeom>
        </p:spPr>
      </p:pic>
      <p:sp>
        <p:nvSpPr>
          <p:cNvPr id="13" name="TextBox 12">
            <a:extLst>
              <a:ext uri="{FF2B5EF4-FFF2-40B4-BE49-F238E27FC236}">
                <a16:creationId xmlns:a16="http://schemas.microsoft.com/office/drawing/2014/main" id="{2FB2613D-481C-97DC-D67D-22B4FD69ACA3}"/>
              </a:ext>
            </a:extLst>
          </p:cNvPr>
          <p:cNvSpPr txBox="1"/>
          <p:nvPr/>
        </p:nvSpPr>
        <p:spPr>
          <a:xfrm>
            <a:off x="7767863" y="6115236"/>
            <a:ext cx="2008432" cy="646331"/>
          </a:xfrm>
          <a:prstGeom prst="rect">
            <a:avLst/>
          </a:prstGeom>
          <a:noFill/>
        </p:spPr>
        <p:txBody>
          <a:bodyPr wrap="square" rtlCol="0">
            <a:spAutoFit/>
          </a:bodyPr>
          <a:lstStyle/>
          <a:p>
            <a:pPr algn="ctr"/>
            <a:r>
              <a:rPr lang="en-US" dirty="0"/>
              <a:t>Scientific </a:t>
            </a:r>
          </a:p>
          <a:p>
            <a:pPr algn="ctr"/>
            <a:r>
              <a:rPr lang="en-US" dirty="0"/>
              <a:t>Computing</a:t>
            </a:r>
          </a:p>
        </p:txBody>
      </p:sp>
      <p:pic>
        <p:nvPicPr>
          <p:cNvPr id="14" name="Picture 13">
            <a:extLst>
              <a:ext uri="{FF2B5EF4-FFF2-40B4-BE49-F238E27FC236}">
                <a16:creationId xmlns:a16="http://schemas.microsoft.com/office/drawing/2014/main" id="{09DFA718-7ABD-DBED-93AA-9D6413EAF228}"/>
              </a:ext>
            </a:extLst>
          </p:cNvPr>
          <p:cNvPicPr>
            <a:picLocks noChangeAspect="1"/>
          </p:cNvPicPr>
          <p:nvPr/>
        </p:nvPicPr>
        <p:blipFill>
          <a:blip r:embed="rId3"/>
          <a:stretch>
            <a:fillRect/>
          </a:stretch>
        </p:blipFill>
        <p:spPr>
          <a:xfrm>
            <a:off x="8371667" y="5238638"/>
            <a:ext cx="909494" cy="815408"/>
          </a:xfrm>
          <a:prstGeom prst="rect">
            <a:avLst/>
          </a:prstGeom>
        </p:spPr>
      </p:pic>
      <p:sp>
        <p:nvSpPr>
          <p:cNvPr id="15" name="TextBox 14">
            <a:extLst>
              <a:ext uri="{FF2B5EF4-FFF2-40B4-BE49-F238E27FC236}">
                <a16:creationId xmlns:a16="http://schemas.microsoft.com/office/drawing/2014/main" id="{3A7D9F09-01C5-D5A5-AC6B-5899F6C4C0E3}"/>
              </a:ext>
            </a:extLst>
          </p:cNvPr>
          <p:cNvSpPr txBox="1"/>
          <p:nvPr/>
        </p:nvSpPr>
        <p:spPr>
          <a:xfrm>
            <a:off x="7804823" y="2393570"/>
            <a:ext cx="2216363" cy="646331"/>
          </a:xfrm>
          <a:prstGeom prst="rect">
            <a:avLst/>
          </a:prstGeom>
          <a:noFill/>
        </p:spPr>
        <p:txBody>
          <a:bodyPr wrap="square" rtlCol="0">
            <a:spAutoFit/>
          </a:bodyPr>
          <a:lstStyle/>
          <a:p>
            <a:pPr algn="ctr"/>
            <a:r>
              <a:rPr lang="en-US" dirty="0"/>
              <a:t>AI/ML </a:t>
            </a:r>
          </a:p>
          <a:p>
            <a:pPr algn="ctr"/>
            <a:r>
              <a:rPr lang="en-US" dirty="0"/>
              <a:t>(ANN, SNN)</a:t>
            </a:r>
          </a:p>
        </p:txBody>
      </p:sp>
      <p:sp>
        <p:nvSpPr>
          <p:cNvPr id="16" name="TextBox 15">
            <a:extLst>
              <a:ext uri="{FF2B5EF4-FFF2-40B4-BE49-F238E27FC236}">
                <a16:creationId xmlns:a16="http://schemas.microsoft.com/office/drawing/2014/main" id="{687546A2-C1B6-6123-539F-58E30D498B1B}"/>
              </a:ext>
            </a:extLst>
          </p:cNvPr>
          <p:cNvSpPr txBox="1"/>
          <p:nvPr/>
        </p:nvSpPr>
        <p:spPr>
          <a:xfrm>
            <a:off x="7802402" y="4436352"/>
            <a:ext cx="2216363" cy="646331"/>
          </a:xfrm>
          <a:prstGeom prst="rect">
            <a:avLst/>
          </a:prstGeom>
          <a:noFill/>
        </p:spPr>
        <p:txBody>
          <a:bodyPr wrap="square" rtlCol="0">
            <a:spAutoFit/>
          </a:bodyPr>
          <a:lstStyle/>
          <a:p>
            <a:pPr algn="ctr"/>
            <a:r>
              <a:rPr lang="en-US" dirty="0"/>
              <a:t>Brain-Inspired Algorithms</a:t>
            </a:r>
          </a:p>
        </p:txBody>
      </p:sp>
      <p:sp>
        <p:nvSpPr>
          <p:cNvPr id="17" name="TextBox 16">
            <a:extLst>
              <a:ext uri="{FF2B5EF4-FFF2-40B4-BE49-F238E27FC236}">
                <a16:creationId xmlns:a16="http://schemas.microsoft.com/office/drawing/2014/main" id="{A3163E44-D426-03B2-12D4-90FF50159206}"/>
              </a:ext>
            </a:extLst>
          </p:cNvPr>
          <p:cNvSpPr txBox="1"/>
          <p:nvPr/>
        </p:nvSpPr>
        <p:spPr>
          <a:xfrm>
            <a:off x="10186451" y="2519967"/>
            <a:ext cx="2008432" cy="646331"/>
          </a:xfrm>
          <a:prstGeom prst="rect">
            <a:avLst/>
          </a:prstGeom>
          <a:noFill/>
        </p:spPr>
        <p:txBody>
          <a:bodyPr wrap="square" rtlCol="0">
            <a:spAutoFit/>
          </a:bodyPr>
          <a:lstStyle/>
          <a:p>
            <a:pPr algn="ctr"/>
            <a:r>
              <a:rPr lang="en-US" dirty="0"/>
              <a:t>Edge </a:t>
            </a:r>
          </a:p>
          <a:p>
            <a:pPr algn="ctr"/>
            <a:r>
              <a:rPr lang="en-US" dirty="0"/>
              <a:t>Computing</a:t>
            </a:r>
          </a:p>
        </p:txBody>
      </p:sp>
      <p:sp>
        <p:nvSpPr>
          <p:cNvPr id="18" name="TextBox 17">
            <a:extLst>
              <a:ext uri="{FF2B5EF4-FFF2-40B4-BE49-F238E27FC236}">
                <a16:creationId xmlns:a16="http://schemas.microsoft.com/office/drawing/2014/main" id="{1C015B9D-78DD-1AA5-E5C5-86D14F6E15B7}"/>
              </a:ext>
            </a:extLst>
          </p:cNvPr>
          <p:cNvSpPr txBox="1"/>
          <p:nvPr/>
        </p:nvSpPr>
        <p:spPr>
          <a:xfrm>
            <a:off x="9985232" y="4432402"/>
            <a:ext cx="2246256" cy="923330"/>
          </a:xfrm>
          <a:prstGeom prst="rect">
            <a:avLst/>
          </a:prstGeom>
          <a:noFill/>
        </p:spPr>
        <p:txBody>
          <a:bodyPr wrap="square" rtlCol="0">
            <a:spAutoFit/>
          </a:bodyPr>
          <a:lstStyle/>
          <a:p>
            <a:pPr algn="ctr"/>
            <a:r>
              <a:rPr lang="en-US" dirty="0"/>
              <a:t>High Performance Computing</a:t>
            </a:r>
          </a:p>
          <a:p>
            <a:pPr algn="ctr"/>
            <a:endParaRPr lang="en-US" dirty="0"/>
          </a:p>
        </p:txBody>
      </p:sp>
      <p:pic>
        <p:nvPicPr>
          <p:cNvPr id="19" name="Picture 18">
            <a:extLst>
              <a:ext uri="{FF2B5EF4-FFF2-40B4-BE49-F238E27FC236}">
                <a16:creationId xmlns:a16="http://schemas.microsoft.com/office/drawing/2014/main" id="{3ABC0F9B-3C57-EB92-DCCE-39E32B74ED38}"/>
              </a:ext>
            </a:extLst>
          </p:cNvPr>
          <p:cNvPicPr>
            <a:picLocks noChangeAspect="1"/>
          </p:cNvPicPr>
          <p:nvPr/>
        </p:nvPicPr>
        <p:blipFill>
          <a:blip r:embed="rId4"/>
          <a:stretch>
            <a:fillRect/>
          </a:stretch>
        </p:blipFill>
        <p:spPr>
          <a:xfrm>
            <a:off x="10461704" y="3652559"/>
            <a:ext cx="1148289" cy="702122"/>
          </a:xfrm>
          <a:prstGeom prst="rect">
            <a:avLst/>
          </a:prstGeom>
        </p:spPr>
      </p:pic>
      <p:pic>
        <p:nvPicPr>
          <p:cNvPr id="20" name="Picture 2">
            <a:extLst>
              <a:ext uri="{FF2B5EF4-FFF2-40B4-BE49-F238E27FC236}">
                <a16:creationId xmlns:a16="http://schemas.microsoft.com/office/drawing/2014/main" id="{F3F3DEF6-85E1-874C-50E8-5E97C4B6A3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0418" y="1746473"/>
            <a:ext cx="2100257" cy="5543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8EE3488-59B2-FA77-7C64-3168E0A5ED9D}"/>
              </a:ext>
            </a:extLst>
          </p:cNvPr>
          <p:cNvPicPr>
            <a:picLocks noChangeAspect="1"/>
          </p:cNvPicPr>
          <p:nvPr/>
        </p:nvPicPr>
        <p:blipFill>
          <a:blip r:embed="rId6"/>
          <a:stretch>
            <a:fillRect/>
          </a:stretch>
        </p:blipFill>
        <p:spPr>
          <a:xfrm>
            <a:off x="10698784" y="1680517"/>
            <a:ext cx="955878" cy="746780"/>
          </a:xfrm>
          <a:prstGeom prst="rect">
            <a:avLst/>
          </a:prstGeom>
        </p:spPr>
      </p:pic>
      <p:pic>
        <p:nvPicPr>
          <p:cNvPr id="25" name="Picture 2" descr="Coin Toss Game | Coin toss, Coins, Flipping">
            <a:extLst>
              <a:ext uri="{FF2B5EF4-FFF2-40B4-BE49-F238E27FC236}">
                <a16:creationId xmlns:a16="http://schemas.microsoft.com/office/drawing/2014/main" id="{AE9F285A-855F-FC8C-6E6C-81FC9B2636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22965" y="5291599"/>
            <a:ext cx="467702" cy="65837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7B821696-2DBB-F38D-9692-6F054FB53D01}"/>
              </a:ext>
            </a:extLst>
          </p:cNvPr>
          <p:cNvSpPr txBox="1"/>
          <p:nvPr/>
        </p:nvSpPr>
        <p:spPr>
          <a:xfrm>
            <a:off x="9952600" y="6115236"/>
            <a:ext cx="2008432" cy="646331"/>
          </a:xfrm>
          <a:prstGeom prst="rect">
            <a:avLst/>
          </a:prstGeom>
          <a:noFill/>
        </p:spPr>
        <p:txBody>
          <a:bodyPr wrap="square" rtlCol="0">
            <a:spAutoFit/>
          </a:bodyPr>
          <a:lstStyle/>
          <a:p>
            <a:pPr algn="ctr"/>
            <a:r>
              <a:rPr lang="en-US" dirty="0"/>
              <a:t>Probabilistic </a:t>
            </a:r>
          </a:p>
          <a:p>
            <a:pPr algn="ctr"/>
            <a:r>
              <a:rPr lang="en-US" dirty="0"/>
              <a:t>Computing</a:t>
            </a:r>
          </a:p>
        </p:txBody>
      </p:sp>
    </p:spTree>
    <p:extLst>
      <p:ext uri="{BB962C8B-B14F-4D97-AF65-F5344CB8AC3E}">
        <p14:creationId xmlns:p14="http://schemas.microsoft.com/office/powerpoint/2010/main" val="6491966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9F444-2A7D-E9DF-3FA2-025852CE5B2C}"/>
              </a:ext>
            </a:extLst>
          </p:cNvPr>
          <p:cNvSpPr>
            <a:spLocks noGrp="1"/>
          </p:cNvSpPr>
          <p:nvPr>
            <p:ph type="ctrTitle"/>
          </p:nvPr>
        </p:nvSpPr>
        <p:spPr/>
        <p:txBody>
          <a:bodyPr/>
          <a:lstStyle/>
          <a:p>
            <a:r>
              <a:rPr lang="en-US" dirty="0" err="1">
                <a:latin typeface="+mn-lt"/>
              </a:rPr>
              <a:t>sgcardw@sandia.gov</a:t>
            </a:r>
            <a:endParaRPr lang="en-US" dirty="0">
              <a:latin typeface="+mn-lt"/>
            </a:endParaRPr>
          </a:p>
        </p:txBody>
      </p:sp>
      <p:sp>
        <p:nvSpPr>
          <p:cNvPr id="3" name="Slide Number Placeholder 2">
            <a:extLst>
              <a:ext uri="{FF2B5EF4-FFF2-40B4-BE49-F238E27FC236}">
                <a16:creationId xmlns:a16="http://schemas.microsoft.com/office/drawing/2014/main" id="{C9B5D3FF-82A8-0982-2BD3-3BDD7A651249}"/>
              </a:ext>
            </a:extLst>
          </p:cNvPr>
          <p:cNvSpPr>
            <a:spLocks noGrp="1"/>
          </p:cNvSpPr>
          <p:nvPr>
            <p:ph type="sldNum" sz="quarter" idx="4"/>
          </p:nvPr>
        </p:nvSpPr>
        <p:spPr>
          <a:xfrm>
            <a:off x="11696699" y="6629400"/>
            <a:ext cx="495301" cy="228600"/>
          </a:xfrm>
        </p:spPr>
        <p:txBody>
          <a:bodyPr/>
          <a:lstStyle/>
          <a:p>
            <a:fld id="{6FB6B91F-BB11-E946-B7F6-1372EDB8DEC1}" type="slidenum">
              <a:rPr lang="en-US" smtClean="0"/>
              <a:pPr/>
              <a:t>39</a:t>
            </a:fld>
            <a:endParaRPr lang="en-US" dirty="0"/>
          </a:p>
        </p:txBody>
      </p:sp>
      <p:sp>
        <p:nvSpPr>
          <p:cNvPr id="4" name="Text Placeholder 3">
            <a:extLst>
              <a:ext uri="{FF2B5EF4-FFF2-40B4-BE49-F238E27FC236}">
                <a16:creationId xmlns:a16="http://schemas.microsoft.com/office/drawing/2014/main" id="{8BF630C6-BC9E-7013-D84C-0DBF33898825}"/>
              </a:ext>
            </a:extLst>
          </p:cNvPr>
          <p:cNvSpPr>
            <a:spLocks noGrp="1"/>
          </p:cNvSpPr>
          <p:nvPr>
            <p:ph type="body" sz="quarter" idx="10"/>
          </p:nvPr>
        </p:nvSpPr>
        <p:spPr>
          <a:xfrm>
            <a:off x="1116106" y="1582756"/>
            <a:ext cx="4979894" cy="3715871"/>
          </a:xfrm>
        </p:spPr>
        <p:txBody>
          <a:bodyPr/>
          <a:lstStyle/>
          <a:p>
            <a:r>
              <a:rPr lang="en-US" dirty="0"/>
              <a:t>Thank you!</a:t>
            </a:r>
          </a:p>
        </p:txBody>
      </p:sp>
      <p:pic>
        <p:nvPicPr>
          <p:cNvPr id="5" name="Picture 4">
            <a:extLst>
              <a:ext uri="{FF2B5EF4-FFF2-40B4-BE49-F238E27FC236}">
                <a16:creationId xmlns:a16="http://schemas.microsoft.com/office/drawing/2014/main" id="{C67D4174-CC43-BD0E-3D8A-9F552D00C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355" y="1481302"/>
            <a:ext cx="2292078" cy="2292078"/>
          </a:xfrm>
          <a:prstGeom prst="rect">
            <a:avLst/>
          </a:prstGeom>
        </p:spPr>
      </p:pic>
      <p:sp>
        <p:nvSpPr>
          <p:cNvPr id="7" name="TextBox 6">
            <a:extLst>
              <a:ext uri="{FF2B5EF4-FFF2-40B4-BE49-F238E27FC236}">
                <a16:creationId xmlns:a16="http://schemas.microsoft.com/office/drawing/2014/main" id="{2DC54AE6-B56C-D4F7-EF54-2EA24B39B3AF}"/>
              </a:ext>
            </a:extLst>
          </p:cNvPr>
          <p:cNvSpPr txBox="1"/>
          <p:nvPr/>
        </p:nvSpPr>
        <p:spPr>
          <a:xfrm>
            <a:off x="851701" y="572869"/>
            <a:ext cx="3885552" cy="646331"/>
          </a:xfrm>
          <a:prstGeom prst="rect">
            <a:avLst/>
          </a:prstGeom>
          <a:noFill/>
        </p:spPr>
        <p:txBody>
          <a:bodyPr wrap="square" rtlCol="0">
            <a:spAutoFit/>
          </a:bodyPr>
          <a:lstStyle/>
          <a:p>
            <a:pPr algn="ctr"/>
            <a:r>
              <a:rPr lang="en-US" b="1" dirty="0">
                <a:solidFill>
                  <a:schemeClr val="bg1"/>
                </a:solidFill>
              </a:rPr>
              <a:t>Sandia National Laboratories</a:t>
            </a:r>
          </a:p>
          <a:p>
            <a:pPr algn="ctr"/>
            <a:r>
              <a:rPr lang="en-US" b="1" dirty="0">
                <a:solidFill>
                  <a:schemeClr val="bg1"/>
                </a:solidFill>
              </a:rPr>
              <a:t>NEUROMORPHIC</a:t>
            </a:r>
          </a:p>
        </p:txBody>
      </p:sp>
      <p:sp>
        <p:nvSpPr>
          <p:cNvPr id="6" name="Rectangle 5"/>
          <p:cNvSpPr/>
          <p:nvPr/>
        </p:nvSpPr>
        <p:spPr>
          <a:xfrm>
            <a:off x="317194" y="3883165"/>
            <a:ext cx="5343129" cy="523220"/>
          </a:xfrm>
          <a:prstGeom prst="rect">
            <a:avLst/>
          </a:prstGeom>
        </p:spPr>
        <p:txBody>
          <a:bodyPr wrap="none">
            <a:spAutoFit/>
          </a:bodyPr>
          <a:lstStyle/>
          <a:p>
            <a:r>
              <a:rPr lang="en-US" sz="2800" dirty="0">
                <a:solidFill>
                  <a:schemeClr val="bg1"/>
                </a:solidFill>
              </a:rPr>
              <a:t>https://neuroscience.sandia.gov/</a:t>
            </a:r>
          </a:p>
        </p:txBody>
      </p:sp>
    </p:spTree>
    <p:extLst>
      <p:ext uri="{BB962C8B-B14F-4D97-AF65-F5344CB8AC3E}">
        <p14:creationId xmlns:p14="http://schemas.microsoft.com/office/powerpoint/2010/main" val="358339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B2A6E5-9891-BEE1-4255-52A0FF4E356C}"/>
              </a:ext>
            </a:extLst>
          </p:cNvPr>
          <p:cNvSpPr>
            <a:spLocks noGrp="1"/>
          </p:cNvSpPr>
          <p:nvPr>
            <p:ph type="title"/>
          </p:nvPr>
        </p:nvSpPr>
        <p:spPr/>
        <p:txBody>
          <a:bodyPr/>
          <a:lstStyle/>
          <a:p>
            <a:r>
              <a:rPr lang="en-US" dirty="0"/>
              <a:t>ENERGY CONSUMPTION OF MODERN AI SYSTEMS</a:t>
            </a:r>
          </a:p>
        </p:txBody>
      </p:sp>
      <p:sp>
        <p:nvSpPr>
          <p:cNvPr id="3" name="Slide Number Placeholder 2">
            <a:extLst>
              <a:ext uri="{FF2B5EF4-FFF2-40B4-BE49-F238E27FC236}">
                <a16:creationId xmlns:a16="http://schemas.microsoft.com/office/drawing/2014/main" id="{061AE84D-AF17-E5B2-1097-0B72537D2D0F}"/>
              </a:ext>
            </a:extLst>
          </p:cNvPr>
          <p:cNvSpPr>
            <a:spLocks noGrp="1"/>
          </p:cNvSpPr>
          <p:nvPr>
            <p:ph type="sldNum" sz="quarter" idx="4"/>
          </p:nvPr>
        </p:nvSpPr>
        <p:spPr/>
        <p:txBody>
          <a:bodyPr/>
          <a:lstStyle/>
          <a:p>
            <a:fld id="{6FB6B91F-BB11-E946-B7F6-1372EDB8DEC1}" type="slidenum">
              <a:rPr lang="en-US" smtClean="0"/>
              <a:t>4</a:t>
            </a:fld>
            <a:endParaRPr lang="en-US" dirty="0"/>
          </a:p>
        </p:txBody>
      </p:sp>
      <p:pic>
        <p:nvPicPr>
          <p:cNvPr id="15" name="Picture 14">
            <a:extLst>
              <a:ext uri="{FF2B5EF4-FFF2-40B4-BE49-F238E27FC236}">
                <a16:creationId xmlns:a16="http://schemas.microsoft.com/office/drawing/2014/main" id="{E0E4E5D3-DA65-B1DA-B2FF-58B613844F30}"/>
              </a:ext>
            </a:extLst>
          </p:cNvPr>
          <p:cNvPicPr>
            <a:picLocks noChangeAspect="1"/>
          </p:cNvPicPr>
          <p:nvPr/>
        </p:nvPicPr>
        <p:blipFill>
          <a:blip r:embed="rId3"/>
          <a:stretch>
            <a:fillRect/>
          </a:stretch>
        </p:blipFill>
        <p:spPr>
          <a:xfrm>
            <a:off x="742774" y="914400"/>
            <a:ext cx="9834097" cy="5814604"/>
          </a:xfrm>
          <a:prstGeom prst="rect">
            <a:avLst/>
          </a:prstGeom>
        </p:spPr>
      </p:pic>
      <p:sp>
        <p:nvSpPr>
          <p:cNvPr id="16" name="Oval 15">
            <a:extLst>
              <a:ext uri="{FF2B5EF4-FFF2-40B4-BE49-F238E27FC236}">
                <a16:creationId xmlns:a16="http://schemas.microsoft.com/office/drawing/2014/main" id="{4F849E78-CB11-E720-0166-B9FF9265CD79}"/>
              </a:ext>
            </a:extLst>
          </p:cNvPr>
          <p:cNvSpPr/>
          <p:nvPr/>
        </p:nvSpPr>
        <p:spPr>
          <a:xfrm>
            <a:off x="5572736" y="1992085"/>
            <a:ext cx="174172" cy="174172"/>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1520717-7B2B-1B49-40F6-459F5E89B683}"/>
              </a:ext>
            </a:extLst>
          </p:cNvPr>
          <p:cNvSpPr/>
          <p:nvPr/>
        </p:nvSpPr>
        <p:spPr>
          <a:xfrm>
            <a:off x="7521279" y="1752597"/>
            <a:ext cx="174172" cy="174172"/>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7A99608-3F9A-E4E9-3B97-2E5A8C0486F9}"/>
              </a:ext>
            </a:extLst>
          </p:cNvPr>
          <p:cNvSpPr/>
          <p:nvPr/>
        </p:nvSpPr>
        <p:spPr>
          <a:xfrm>
            <a:off x="7586593" y="1752597"/>
            <a:ext cx="174172" cy="174172"/>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17DD4748-1E84-C0EF-57FC-92351C536A6E}"/>
              </a:ext>
            </a:extLst>
          </p:cNvPr>
          <p:cNvCxnSpPr/>
          <p:nvPr/>
        </p:nvCxnSpPr>
        <p:spPr>
          <a:xfrm flipV="1">
            <a:off x="5746908" y="4123932"/>
            <a:ext cx="2275863" cy="1099457"/>
          </a:xfrm>
          <a:prstGeom prst="straightConnector1">
            <a:avLst/>
          </a:prstGeom>
          <a:ln w="28575">
            <a:solidFill>
              <a:schemeClr val="tx1"/>
            </a:solidFill>
            <a:prstDash val="dash"/>
            <a:tailEnd type="stealth"/>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667A270D-5A8D-B3CC-5CEF-004A800E4243}"/>
              </a:ext>
            </a:extLst>
          </p:cNvPr>
          <p:cNvSpPr txBox="1"/>
          <p:nvPr/>
        </p:nvSpPr>
        <p:spPr>
          <a:xfrm>
            <a:off x="4409467" y="1906173"/>
            <a:ext cx="1337441" cy="369332"/>
          </a:xfrm>
          <a:prstGeom prst="rect">
            <a:avLst/>
          </a:prstGeom>
          <a:noFill/>
        </p:spPr>
        <p:txBody>
          <a:bodyPr wrap="square" rtlCol="0">
            <a:spAutoFit/>
          </a:bodyPr>
          <a:lstStyle/>
          <a:p>
            <a:pPr algn="ctr">
              <a:spcBef>
                <a:spcPts val="1000"/>
              </a:spcBef>
              <a:spcAft>
                <a:spcPts val="600"/>
              </a:spcAft>
            </a:pPr>
            <a:r>
              <a:rPr lang="en-US" dirty="0">
                <a:solidFill>
                  <a:schemeClr val="tx1">
                    <a:lumMod val="75000"/>
                    <a:lumOff val="25000"/>
                  </a:schemeClr>
                </a:solidFill>
              </a:rPr>
              <a:t>1T</a:t>
            </a:r>
          </a:p>
        </p:txBody>
      </p:sp>
      <p:sp>
        <p:nvSpPr>
          <p:cNvPr id="22" name="TextBox 21">
            <a:extLst>
              <a:ext uri="{FF2B5EF4-FFF2-40B4-BE49-F238E27FC236}">
                <a16:creationId xmlns:a16="http://schemas.microsoft.com/office/drawing/2014/main" id="{527ACAE2-6190-DB6C-A8A9-0AEA3BE3D331}"/>
              </a:ext>
            </a:extLst>
          </p:cNvPr>
          <p:cNvSpPr txBox="1"/>
          <p:nvPr/>
        </p:nvSpPr>
        <p:spPr>
          <a:xfrm>
            <a:off x="7586593" y="1480300"/>
            <a:ext cx="1337441" cy="369332"/>
          </a:xfrm>
          <a:prstGeom prst="rect">
            <a:avLst/>
          </a:prstGeom>
          <a:noFill/>
        </p:spPr>
        <p:txBody>
          <a:bodyPr wrap="square" rtlCol="0">
            <a:spAutoFit/>
          </a:bodyPr>
          <a:lstStyle/>
          <a:p>
            <a:pPr algn="ctr">
              <a:spcBef>
                <a:spcPts val="1000"/>
              </a:spcBef>
              <a:spcAft>
                <a:spcPts val="600"/>
              </a:spcAft>
            </a:pPr>
            <a:r>
              <a:rPr lang="en-US" dirty="0">
                <a:solidFill>
                  <a:schemeClr val="tx1">
                    <a:lumMod val="75000"/>
                    <a:lumOff val="25000"/>
                  </a:schemeClr>
                </a:solidFill>
              </a:rPr>
              <a:t>1000 T</a:t>
            </a:r>
          </a:p>
        </p:txBody>
      </p:sp>
      <p:sp>
        <p:nvSpPr>
          <p:cNvPr id="23" name="TextBox 22">
            <a:extLst>
              <a:ext uri="{FF2B5EF4-FFF2-40B4-BE49-F238E27FC236}">
                <a16:creationId xmlns:a16="http://schemas.microsoft.com/office/drawing/2014/main" id="{BC04371F-45A6-AE9A-9C85-080AD9F85827}"/>
              </a:ext>
            </a:extLst>
          </p:cNvPr>
          <p:cNvSpPr txBox="1"/>
          <p:nvPr/>
        </p:nvSpPr>
        <p:spPr>
          <a:xfrm>
            <a:off x="8197681" y="3532689"/>
            <a:ext cx="1337441" cy="369332"/>
          </a:xfrm>
          <a:prstGeom prst="rect">
            <a:avLst/>
          </a:prstGeom>
          <a:noFill/>
        </p:spPr>
        <p:txBody>
          <a:bodyPr wrap="square" rtlCol="0">
            <a:spAutoFit/>
          </a:bodyPr>
          <a:lstStyle/>
          <a:p>
            <a:pPr algn="ctr">
              <a:spcBef>
                <a:spcPts val="1000"/>
              </a:spcBef>
              <a:spcAft>
                <a:spcPts val="600"/>
              </a:spcAft>
            </a:pPr>
            <a:r>
              <a:rPr lang="en-US" dirty="0" smtClean="0">
                <a:solidFill>
                  <a:schemeClr val="tx1">
                    <a:lumMod val="75000"/>
                    <a:lumOff val="25000"/>
                  </a:schemeClr>
                </a:solidFill>
              </a:rPr>
              <a:t>175 </a:t>
            </a:r>
            <a:r>
              <a:rPr lang="en-US" dirty="0">
                <a:solidFill>
                  <a:schemeClr val="tx1">
                    <a:lumMod val="75000"/>
                    <a:lumOff val="25000"/>
                  </a:schemeClr>
                </a:solidFill>
              </a:rPr>
              <a:t>B</a:t>
            </a:r>
          </a:p>
        </p:txBody>
      </p:sp>
      <p:sp>
        <p:nvSpPr>
          <p:cNvPr id="24" name="TextBox 23">
            <a:extLst>
              <a:ext uri="{FF2B5EF4-FFF2-40B4-BE49-F238E27FC236}">
                <a16:creationId xmlns:a16="http://schemas.microsoft.com/office/drawing/2014/main" id="{92D73B98-B2A0-9990-34E2-15C1E4BB31C7}"/>
              </a:ext>
            </a:extLst>
          </p:cNvPr>
          <p:cNvSpPr txBox="1"/>
          <p:nvPr/>
        </p:nvSpPr>
        <p:spPr>
          <a:xfrm>
            <a:off x="2224612" y="2732157"/>
            <a:ext cx="7178880" cy="707886"/>
          </a:xfrm>
          <a:prstGeom prst="rect">
            <a:avLst/>
          </a:prstGeom>
          <a:solidFill>
            <a:schemeClr val="accent3">
              <a:lumMod val="40000"/>
              <a:lumOff val="60000"/>
            </a:schemeClr>
          </a:solidFill>
        </p:spPr>
        <p:txBody>
          <a:bodyPr wrap="square" rtlCol="0">
            <a:spAutoFit/>
          </a:bodyPr>
          <a:lstStyle/>
          <a:p>
            <a:pPr algn="ctr"/>
            <a:r>
              <a:rPr lang="en-US" sz="2000" dirty="0"/>
              <a:t>Neuromorphic Computing gives a path forward for power efficiency scaling and meeting future computing needs.  </a:t>
            </a:r>
          </a:p>
        </p:txBody>
      </p:sp>
    </p:spTree>
    <p:extLst>
      <p:ext uri="{BB962C8B-B14F-4D97-AF65-F5344CB8AC3E}">
        <p14:creationId xmlns:p14="http://schemas.microsoft.com/office/powerpoint/2010/main" val="11454147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2ADC72-8222-F71A-5839-34680AA0526A}"/>
              </a:ext>
            </a:extLst>
          </p:cNvPr>
          <p:cNvSpPr>
            <a:spLocks noGrp="1"/>
          </p:cNvSpPr>
          <p:nvPr>
            <p:ph type="ctrTitle"/>
          </p:nvPr>
        </p:nvSpPr>
        <p:spPr/>
        <p:txBody>
          <a:bodyPr/>
          <a:lstStyle/>
          <a:p>
            <a:r>
              <a:rPr lang="en-US" dirty="0"/>
              <a:t>BACKUPS</a:t>
            </a:r>
          </a:p>
        </p:txBody>
      </p:sp>
      <p:sp>
        <p:nvSpPr>
          <p:cNvPr id="4" name="Slide Number Placeholder 3">
            <a:extLst>
              <a:ext uri="{FF2B5EF4-FFF2-40B4-BE49-F238E27FC236}">
                <a16:creationId xmlns:a16="http://schemas.microsoft.com/office/drawing/2014/main" id="{A6C53A12-8E90-A247-C675-DDB5780EC807}"/>
              </a:ext>
            </a:extLst>
          </p:cNvPr>
          <p:cNvSpPr>
            <a:spLocks noGrp="1"/>
          </p:cNvSpPr>
          <p:nvPr>
            <p:ph type="sldNum" sz="quarter" idx="4"/>
          </p:nvPr>
        </p:nvSpPr>
        <p:spPr/>
        <p:txBody>
          <a:bodyPr/>
          <a:lstStyle/>
          <a:p>
            <a:fld id="{6FB6B91F-BB11-E946-B7F6-1372EDB8DEC1}" type="slidenum">
              <a:rPr lang="en-US" smtClean="0"/>
              <a:pPr/>
              <a:t>40</a:t>
            </a:fld>
            <a:endParaRPr lang="en-US" dirty="0"/>
          </a:p>
        </p:txBody>
      </p:sp>
    </p:spTree>
    <p:extLst>
      <p:ext uri="{BB962C8B-B14F-4D97-AF65-F5344CB8AC3E}">
        <p14:creationId xmlns:p14="http://schemas.microsoft.com/office/powerpoint/2010/main" val="304534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a:xfrm>
            <a:off x="845820" y="-185029"/>
            <a:ext cx="10515600" cy="1325563"/>
          </a:xfrm>
        </p:spPr>
        <p:txBody>
          <a:bodyPr>
            <a:normAutofit/>
          </a:bodyPr>
          <a:lstStyle/>
          <a:p>
            <a:r>
              <a:rPr lang="en-US"/>
              <a:t>ATHENA </a:t>
            </a:r>
            <a:br>
              <a:rPr lang="en-US"/>
            </a:br>
            <a:r>
              <a:rPr lang="en-US" sz="2800" i="1"/>
              <a:t>(Analytical Tool to Evaluate Heterogeneous Neuromorphic Architectures) </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2"/>
          </p:nvPr>
        </p:nvSpPr>
        <p:spPr/>
        <p:txBody>
          <a:bodyPr/>
          <a:lstStyle/>
          <a:p>
            <a:fld id="{F6B149FD-26F7-3645-B4E7-BA8B8CC5EEA8}" type="slidenum">
              <a:rPr lang="en-US" smtClean="0"/>
              <a:pPr/>
              <a:t>41</a:t>
            </a:fld>
            <a:endParaRPr lang="en-US"/>
          </a:p>
        </p:txBody>
      </p:sp>
      <p:sp>
        <p:nvSpPr>
          <p:cNvPr id="10" name="Content Placeholder 9">
            <a:extLst>
              <a:ext uri="{FF2B5EF4-FFF2-40B4-BE49-F238E27FC236}">
                <a16:creationId xmlns:a16="http://schemas.microsoft.com/office/drawing/2014/main" id="{C8C382F7-B28D-A24F-8A31-60568291B414}"/>
              </a:ext>
            </a:extLst>
          </p:cNvPr>
          <p:cNvSpPr>
            <a:spLocks noGrp="1"/>
          </p:cNvSpPr>
          <p:nvPr>
            <p:ph idx="4294967295"/>
          </p:nvPr>
        </p:nvSpPr>
        <p:spPr>
          <a:xfrm>
            <a:off x="325999" y="1693155"/>
            <a:ext cx="3959790" cy="4637088"/>
          </a:xfrm>
        </p:spPr>
        <p:txBody>
          <a:bodyPr/>
          <a:lstStyle/>
          <a:p>
            <a:pPr lvl="1"/>
            <a:r>
              <a:rPr lang="en-US"/>
              <a:t>ATHENA will quickly evaluate performance metrics of analog architectures</a:t>
            </a:r>
          </a:p>
          <a:p>
            <a:pPr lvl="1"/>
            <a:endParaRPr lang="en-US"/>
          </a:p>
          <a:p>
            <a:pPr lvl="1"/>
            <a:r>
              <a:rPr lang="en-US"/>
              <a:t>Developed as part of a larger ecosystem</a:t>
            </a:r>
          </a:p>
          <a:p>
            <a:pPr lvl="2"/>
            <a:r>
              <a:rPr lang="en-US"/>
              <a:t>Tools to enable next-generation hardware design prototyping</a:t>
            </a:r>
          </a:p>
          <a:p>
            <a:pPr lvl="2"/>
            <a:endParaRPr lang="en-US"/>
          </a:p>
        </p:txBody>
      </p:sp>
      <p:grpSp>
        <p:nvGrpSpPr>
          <p:cNvPr id="29" name="Group 28">
            <a:extLst>
              <a:ext uri="{FF2B5EF4-FFF2-40B4-BE49-F238E27FC236}">
                <a16:creationId xmlns:a16="http://schemas.microsoft.com/office/drawing/2014/main" id="{1B8AFAC9-015F-EA67-4782-AE1B8AC837DA}"/>
              </a:ext>
            </a:extLst>
          </p:cNvPr>
          <p:cNvGrpSpPr/>
          <p:nvPr/>
        </p:nvGrpSpPr>
        <p:grpSpPr>
          <a:xfrm>
            <a:off x="4622485" y="1784441"/>
            <a:ext cx="7243354" cy="4903883"/>
            <a:chOff x="5473744" y="2310714"/>
            <a:chExt cx="6185231" cy="4187515"/>
          </a:xfrm>
        </p:grpSpPr>
        <p:pic>
          <p:nvPicPr>
            <p:cNvPr id="5" name="Content Placeholder 6">
              <a:extLst>
                <a:ext uri="{FF2B5EF4-FFF2-40B4-BE49-F238E27FC236}">
                  <a16:creationId xmlns:a16="http://schemas.microsoft.com/office/drawing/2014/main" id="{4A20B00E-3D8F-ED62-3824-FA62A6FD2BB8}"/>
                </a:ext>
              </a:extLst>
            </p:cNvPr>
            <p:cNvPicPr>
              <a:picLocks noChangeAspect="1"/>
            </p:cNvPicPr>
            <p:nvPr/>
          </p:nvPicPr>
          <p:blipFill rotWithShape="1">
            <a:blip r:embed="rId3"/>
            <a:srcRect r="4538"/>
            <a:stretch/>
          </p:blipFill>
          <p:spPr>
            <a:xfrm>
              <a:off x="5473744" y="2310714"/>
              <a:ext cx="6185231" cy="4187515"/>
            </a:xfrm>
            <a:prstGeom prst="rect">
              <a:avLst/>
            </a:prstGeom>
            <a:ln>
              <a:solidFill>
                <a:schemeClr val="tx1"/>
              </a:solidFill>
            </a:ln>
          </p:spPr>
        </p:pic>
        <p:cxnSp>
          <p:nvCxnSpPr>
            <p:cNvPr id="13" name="Straight Arrow Connector 12">
              <a:extLst>
                <a:ext uri="{FF2B5EF4-FFF2-40B4-BE49-F238E27FC236}">
                  <a16:creationId xmlns:a16="http://schemas.microsoft.com/office/drawing/2014/main" id="{A2562E0A-0B04-AC8D-85EB-52E42E3331EB}"/>
                </a:ext>
              </a:extLst>
            </p:cNvPr>
            <p:cNvCxnSpPr/>
            <p:nvPr/>
          </p:nvCxnSpPr>
          <p:spPr>
            <a:xfrm>
              <a:off x="7447005" y="3389871"/>
              <a:ext cx="383060" cy="0"/>
            </a:xfrm>
            <a:prstGeom prst="straightConnector1">
              <a:avLst/>
            </a:prstGeom>
            <a:ln>
              <a:no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11D6545-869F-48E2-2053-02A32CF32099}"/>
                </a:ext>
              </a:extLst>
            </p:cNvPr>
            <p:cNvCxnSpPr>
              <a:cxnSpLocks/>
            </p:cNvCxnSpPr>
            <p:nvPr/>
          </p:nvCxnSpPr>
          <p:spPr>
            <a:xfrm flipH="1" flipV="1">
              <a:off x="9370541" y="3830595"/>
              <a:ext cx="181232" cy="86497"/>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96D44B1-8998-BD05-4688-0D38C49A5079}"/>
                </a:ext>
              </a:extLst>
            </p:cNvPr>
            <p:cNvCxnSpPr/>
            <p:nvPr/>
          </p:nvCxnSpPr>
          <p:spPr>
            <a:xfrm>
              <a:off x="7442886" y="3810000"/>
              <a:ext cx="383060" cy="0"/>
            </a:xfrm>
            <a:prstGeom prst="straightConnector1">
              <a:avLst/>
            </a:prstGeom>
            <a:ln>
              <a:no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C24CDE6-664F-AF5C-724A-FA936F47273A}"/>
                </a:ext>
              </a:extLst>
            </p:cNvPr>
            <p:cNvSpPr/>
            <p:nvPr/>
          </p:nvSpPr>
          <p:spPr>
            <a:xfrm>
              <a:off x="6404919" y="5170788"/>
              <a:ext cx="3377513" cy="216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4E13EFA-322E-B41E-2675-7D927B56DCAC}"/>
                </a:ext>
              </a:extLst>
            </p:cNvPr>
            <p:cNvSpPr txBox="1"/>
            <p:nvPr/>
          </p:nvSpPr>
          <p:spPr>
            <a:xfrm>
              <a:off x="6807440" y="5190718"/>
              <a:ext cx="1475212" cy="276999"/>
            </a:xfrm>
            <a:prstGeom prst="rect">
              <a:avLst/>
            </a:prstGeom>
            <a:noFill/>
            <a:ln>
              <a:noFill/>
            </a:ln>
          </p:spPr>
          <p:txBody>
            <a:bodyPr wrap="none" rtlCol="0">
              <a:spAutoFit/>
            </a:bodyPr>
            <a:lstStyle/>
            <a:p>
              <a:r>
                <a:rPr lang="en-US" sz="1200" i="1"/>
                <a:t>Digital Accelerators</a:t>
              </a:r>
            </a:p>
          </p:txBody>
        </p:sp>
        <p:sp>
          <p:nvSpPr>
            <p:cNvPr id="23" name="TextBox 22">
              <a:extLst>
                <a:ext uri="{FF2B5EF4-FFF2-40B4-BE49-F238E27FC236}">
                  <a16:creationId xmlns:a16="http://schemas.microsoft.com/office/drawing/2014/main" id="{505D0B5D-1AEE-EEB5-09F1-7EAC131AC6A7}"/>
                </a:ext>
              </a:extLst>
            </p:cNvPr>
            <p:cNvSpPr txBox="1"/>
            <p:nvPr/>
          </p:nvSpPr>
          <p:spPr>
            <a:xfrm>
              <a:off x="8570163" y="5190718"/>
              <a:ext cx="1340560" cy="276999"/>
            </a:xfrm>
            <a:prstGeom prst="rect">
              <a:avLst/>
            </a:prstGeom>
            <a:noFill/>
            <a:ln>
              <a:noFill/>
            </a:ln>
          </p:spPr>
          <p:txBody>
            <a:bodyPr wrap="none" rtlCol="0">
              <a:spAutoFit/>
            </a:bodyPr>
            <a:lstStyle/>
            <a:p>
              <a:r>
                <a:rPr lang="en-US" sz="1200" i="1"/>
                <a:t>Novel Computing</a:t>
              </a:r>
            </a:p>
          </p:txBody>
        </p:sp>
      </p:gr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4037" y="616956"/>
            <a:ext cx="1114766" cy="1047156"/>
          </a:xfrm>
          <a:prstGeom prst="rect">
            <a:avLst/>
          </a:prstGeom>
        </p:spPr>
      </p:pic>
      <p:sp>
        <p:nvSpPr>
          <p:cNvPr id="16" name="Rectangle 15"/>
          <p:cNvSpPr/>
          <p:nvPr/>
        </p:nvSpPr>
        <p:spPr>
          <a:xfrm>
            <a:off x="314989" y="6181857"/>
            <a:ext cx="4139148" cy="523220"/>
          </a:xfrm>
          <a:prstGeom prst="rect">
            <a:avLst/>
          </a:prstGeom>
          <a:solidFill>
            <a:schemeClr val="accent1">
              <a:lumMod val="20000"/>
              <a:lumOff val="80000"/>
            </a:schemeClr>
          </a:solidFill>
        </p:spPr>
        <p:txBody>
          <a:bodyPr wrap="square">
            <a:spAutoFit/>
          </a:bodyPr>
          <a:lstStyle/>
          <a:p>
            <a:pPr lvl="0" algn="ctr" eaLnBrk="1" fontAlgn="auto" hangingPunct="1">
              <a:spcBef>
                <a:spcPts val="0"/>
              </a:spcBef>
              <a:spcAft>
                <a:spcPts val="0"/>
              </a:spcAft>
              <a:defRPr/>
            </a:pPr>
            <a:r>
              <a:rPr lang="en-US" sz="1400" err="1">
                <a:latin typeface="+mn-lt"/>
              </a:rPr>
              <a:t>Plagge</a:t>
            </a:r>
            <a:r>
              <a:rPr lang="en-US" sz="1400">
                <a:latin typeface="+mn-lt"/>
              </a:rPr>
              <a:t> et al., International Conference on Rebooting Computing (ICRC) 2022</a:t>
            </a:r>
          </a:p>
        </p:txBody>
      </p:sp>
    </p:spTree>
    <p:extLst>
      <p:ext uri="{BB962C8B-B14F-4D97-AF65-F5344CB8AC3E}">
        <p14:creationId xmlns:p14="http://schemas.microsoft.com/office/powerpoint/2010/main" val="411711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0AF7-7D25-16AC-7228-B9EAE8B8B3D2}"/>
              </a:ext>
            </a:extLst>
          </p:cNvPr>
          <p:cNvSpPr>
            <a:spLocks noGrp="1"/>
          </p:cNvSpPr>
          <p:nvPr>
            <p:ph type="title"/>
          </p:nvPr>
        </p:nvSpPr>
        <p:spPr/>
        <p:txBody>
          <a:bodyPr/>
          <a:lstStyle/>
          <a:p>
            <a:r>
              <a:rPr lang="en-US"/>
              <a:t>ATHENA – HARDWARE PERFORMANCE</a:t>
            </a:r>
          </a:p>
        </p:txBody>
      </p:sp>
      <p:sp>
        <p:nvSpPr>
          <p:cNvPr id="7" name="Content Placeholder 6">
            <a:extLst>
              <a:ext uri="{FF2B5EF4-FFF2-40B4-BE49-F238E27FC236}">
                <a16:creationId xmlns:a16="http://schemas.microsoft.com/office/drawing/2014/main" id="{E343AEF0-019B-5455-CB00-AA408E53CED8}"/>
              </a:ext>
            </a:extLst>
          </p:cNvPr>
          <p:cNvSpPr>
            <a:spLocks noGrp="1"/>
          </p:cNvSpPr>
          <p:nvPr>
            <p:ph sz="quarter" idx="4294967295"/>
          </p:nvPr>
        </p:nvSpPr>
        <p:spPr>
          <a:xfrm>
            <a:off x="6589922" y="1690688"/>
            <a:ext cx="5029200" cy="4648200"/>
          </a:xfrm>
        </p:spPr>
        <p:txBody>
          <a:bodyPr>
            <a:normAutofit lnSpcReduction="10000"/>
          </a:bodyPr>
          <a:lstStyle/>
          <a:p>
            <a:pPr marL="342900" indent="-342900">
              <a:buFont typeface="Arial" panose="020B0604020202020204" pitchFamily="34" charset="0"/>
              <a:buChar char="•"/>
            </a:pPr>
            <a:r>
              <a:rPr lang="en-US" sz="2400"/>
              <a:t>ATHENA was used to compare the performance of multiple hardware devices against various deep learning networks</a:t>
            </a:r>
          </a:p>
          <a:p>
            <a:pPr marL="342900" indent="-342900">
              <a:buFont typeface="Arial" panose="020B0604020202020204" pitchFamily="34" charset="0"/>
              <a:buChar char="•"/>
            </a:pPr>
            <a:r>
              <a:rPr lang="en-US" sz="2400"/>
              <a:t>The SONOS tile-based architecture performed well across networks, with one notable exception: the Inception v3 network</a:t>
            </a:r>
          </a:p>
          <a:p>
            <a:pPr marL="342900" indent="-342900">
              <a:buFont typeface="Arial" panose="020B0604020202020204" pitchFamily="34" charset="0"/>
              <a:buChar char="•"/>
            </a:pPr>
            <a:r>
              <a:rPr lang="en-US" sz="2400"/>
              <a:t>This performance difference could be explored – showing ATHENA’s potential for codesign work</a:t>
            </a:r>
          </a:p>
        </p:txBody>
      </p:sp>
      <p:pic>
        <p:nvPicPr>
          <p:cNvPr id="6" name="Content Placeholder 5">
            <a:extLst>
              <a:ext uri="{FF2B5EF4-FFF2-40B4-BE49-F238E27FC236}">
                <a16:creationId xmlns:a16="http://schemas.microsoft.com/office/drawing/2014/main" id="{916256A0-D1E0-268B-B09B-A9ED289A7227}"/>
              </a:ext>
            </a:extLst>
          </p:cNvPr>
          <p:cNvPicPr>
            <a:picLocks noGrp="1" noChangeAspect="1"/>
          </p:cNvPicPr>
          <p:nvPr>
            <p:ph sz="quarter" idx="4294967295"/>
          </p:nvPr>
        </p:nvPicPr>
        <p:blipFill>
          <a:blip r:embed="rId3"/>
          <a:stretch>
            <a:fillRect/>
          </a:stretch>
        </p:blipFill>
        <p:spPr>
          <a:xfrm>
            <a:off x="0" y="1690688"/>
            <a:ext cx="6121400" cy="4210050"/>
          </a:xfrm>
        </p:spPr>
      </p:pic>
      <p:sp>
        <p:nvSpPr>
          <p:cNvPr id="4" name="Slide Number Placeholder 3">
            <a:extLst>
              <a:ext uri="{FF2B5EF4-FFF2-40B4-BE49-F238E27FC236}">
                <a16:creationId xmlns:a16="http://schemas.microsoft.com/office/drawing/2014/main" id="{F11CD470-2A78-23AC-3472-70AE963F6E45}"/>
              </a:ext>
            </a:extLst>
          </p:cNvPr>
          <p:cNvSpPr>
            <a:spLocks noGrp="1"/>
          </p:cNvSpPr>
          <p:nvPr>
            <p:ph type="sldNum" sz="quarter" idx="4294967295"/>
          </p:nvPr>
        </p:nvSpPr>
        <p:spPr>
          <a:xfrm>
            <a:off x="0" y="357188"/>
            <a:ext cx="558800" cy="569912"/>
          </a:xfrm>
          <a:prstGeom prst="rect">
            <a:avLst/>
          </a:prstGeom>
        </p:spPr>
        <p:txBody>
          <a:bodyPr/>
          <a:lstStyle/>
          <a:p>
            <a:pPr algn="ctr"/>
            <a:fld id="{F6B149FD-26F7-3645-B4E7-BA8B8CC5EEA8}" type="slidenum">
              <a:rPr lang="en-US" smtClean="0"/>
              <a:pPr algn="ctr"/>
              <a:t>42</a:t>
            </a:fld>
            <a:endParaRPr lang="en-US"/>
          </a:p>
        </p:txBody>
      </p:sp>
      <p:sp>
        <p:nvSpPr>
          <p:cNvPr id="8" name="Rectangle 7"/>
          <p:cNvSpPr/>
          <p:nvPr/>
        </p:nvSpPr>
        <p:spPr>
          <a:xfrm>
            <a:off x="1147829" y="6141106"/>
            <a:ext cx="4139148" cy="523220"/>
          </a:xfrm>
          <a:prstGeom prst="rect">
            <a:avLst/>
          </a:prstGeom>
          <a:solidFill>
            <a:schemeClr val="accent1">
              <a:lumMod val="20000"/>
              <a:lumOff val="80000"/>
            </a:schemeClr>
          </a:solidFill>
        </p:spPr>
        <p:txBody>
          <a:bodyPr wrap="square">
            <a:spAutoFit/>
          </a:bodyPr>
          <a:lstStyle/>
          <a:p>
            <a:pPr lvl="0" algn="ctr" eaLnBrk="1" fontAlgn="auto" hangingPunct="1">
              <a:spcBef>
                <a:spcPts val="0"/>
              </a:spcBef>
              <a:spcAft>
                <a:spcPts val="0"/>
              </a:spcAft>
              <a:defRPr/>
            </a:pPr>
            <a:r>
              <a:rPr lang="en-US" sz="1400" err="1">
                <a:latin typeface="+mn-lt"/>
              </a:rPr>
              <a:t>Plagge</a:t>
            </a:r>
            <a:r>
              <a:rPr lang="en-US" sz="1400">
                <a:latin typeface="+mn-lt"/>
              </a:rPr>
              <a:t> et al., International Conference on Rebooting Computing (ICRC) 2022</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4037" y="517183"/>
            <a:ext cx="1114766" cy="1047156"/>
          </a:xfrm>
          <a:prstGeom prst="rect">
            <a:avLst/>
          </a:prstGeom>
        </p:spPr>
      </p:pic>
    </p:spTree>
    <p:extLst>
      <p:ext uri="{BB962C8B-B14F-4D97-AF65-F5344CB8AC3E}">
        <p14:creationId xmlns:p14="http://schemas.microsoft.com/office/powerpoint/2010/main" val="24261714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79005-1FE7-6CA1-0321-982248FA47BD}"/>
              </a:ext>
            </a:extLst>
          </p:cNvPr>
          <p:cNvSpPr>
            <a:spLocks noGrp="1"/>
          </p:cNvSpPr>
          <p:nvPr>
            <p:ph type="title"/>
          </p:nvPr>
        </p:nvSpPr>
        <p:spPr/>
        <p:txBody>
          <a:bodyPr/>
          <a:lstStyle/>
          <a:p>
            <a:r>
              <a:rPr lang="en-US" dirty="0"/>
              <a:t>ANN Network Applications – ResNet18</a:t>
            </a:r>
          </a:p>
        </p:txBody>
      </p:sp>
      <p:sp>
        <p:nvSpPr>
          <p:cNvPr id="3" name="Content Placeholder 2">
            <a:extLst>
              <a:ext uri="{FF2B5EF4-FFF2-40B4-BE49-F238E27FC236}">
                <a16:creationId xmlns:a16="http://schemas.microsoft.com/office/drawing/2014/main" id="{4566B7E4-E436-492D-F7E0-4476BCDA563E}"/>
              </a:ext>
            </a:extLst>
          </p:cNvPr>
          <p:cNvSpPr>
            <a:spLocks noGrp="1"/>
          </p:cNvSpPr>
          <p:nvPr>
            <p:ph sz="quarter" idx="11"/>
          </p:nvPr>
        </p:nvSpPr>
        <p:spPr>
          <a:xfrm>
            <a:off x="397763" y="1328928"/>
            <a:ext cx="5937505" cy="4690872"/>
          </a:xfrm>
        </p:spPr>
        <p:txBody>
          <a:bodyPr>
            <a:normAutofit fontScale="92500" lnSpcReduction="10000"/>
          </a:bodyPr>
          <a:lstStyle/>
          <a:p>
            <a:pPr lvl="1"/>
            <a:r>
              <a:rPr lang="en-US" dirty="0"/>
              <a:t>Working with a graduate student intern at SNL</a:t>
            </a:r>
          </a:p>
          <a:p>
            <a:pPr lvl="1"/>
            <a:endParaRPr lang="en-US" dirty="0"/>
          </a:p>
          <a:p>
            <a:pPr lvl="1"/>
            <a:r>
              <a:rPr lang="en-US" dirty="0"/>
              <a:t>Implemented a “Dendrite Pooling Layer” for use in AI ML</a:t>
            </a:r>
            <a:endParaRPr lang="en-US" baseline="0" dirty="0"/>
          </a:p>
          <a:p>
            <a:pPr lvl="1"/>
            <a:endParaRPr lang="en-US" baseline="0" dirty="0"/>
          </a:p>
          <a:p>
            <a:pPr lvl="1"/>
            <a:r>
              <a:rPr lang="en-US" baseline="0" dirty="0"/>
              <a:t>Replaced traditional pooling layer with Dendrite Layer</a:t>
            </a:r>
          </a:p>
          <a:p>
            <a:pPr lvl="1"/>
            <a:endParaRPr lang="en-US" baseline="0" dirty="0"/>
          </a:p>
          <a:p>
            <a:pPr lvl="1"/>
            <a:r>
              <a:rPr lang="en-US" baseline="0" dirty="0"/>
              <a:t>Trained ResNet18 on CIFAR-10 for 300 epochs</a:t>
            </a:r>
          </a:p>
          <a:p>
            <a:pPr lvl="2"/>
            <a:r>
              <a:rPr lang="en-US" baseline="0" dirty="0" err="1"/>
              <a:t>ResNet</a:t>
            </a:r>
            <a:r>
              <a:rPr lang="en-US" baseline="0" dirty="0"/>
              <a:t> + Dendrite layer took significantly longer to train</a:t>
            </a:r>
          </a:p>
          <a:p>
            <a:pPr lvl="2"/>
            <a:r>
              <a:rPr lang="en-US" baseline="0" dirty="0"/>
              <a:t>Simplified ODE layer adds state and loops</a:t>
            </a:r>
          </a:p>
          <a:p>
            <a:pPr lvl="1"/>
            <a:endParaRPr lang="en-US" baseline="0" dirty="0"/>
          </a:p>
          <a:p>
            <a:pPr lvl="1"/>
            <a:r>
              <a:rPr lang="en-US" baseline="0" dirty="0"/>
              <a:t>Found accuracy to be comparable </a:t>
            </a:r>
          </a:p>
          <a:p>
            <a:pPr lvl="2"/>
            <a:r>
              <a:rPr lang="en-US" baseline="0" dirty="0"/>
              <a:t>Dendritic pooling has potential in ANNs</a:t>
            </a:r>
          </a:p>
        </p:txBody>
      </p:sp>
      <p:sp>
        <p:nvSpPr>
          <p:cNvPr id="4" name="Slide Number Placeholder 3">
            <a:extLst>
              <a:ext uri="{FF2B5EF4-FFF2-40B4-BE49-F238E27FC236}">
                <a16:creationId xmlns:a16="http://schemas.microsoft.com/office/drawing/2014/main" id="{08ED2474-45B6-0847-0A31-D6ADD272B190}"/>
              </a:ext>
            </a:extLst>
          </p:cNvPr>
          <p:cNvSpPr>
            <a:spLocks noGrp="1"/>
          </p:cNvSpPr>
          <p:nvPr>
            <p:ph type="sldNum" sz="quarter" idx="4"/>
          </p:nvPr>
        </p:nvSpPr>
        <p:spPr/>
        <p:txBody>
          <a:bodyPr/>
          <a:lstStyle/>
          <a:p>
            <a:fld id="{4FAB73BC-B049-4115-A692-8D63A059BFB8}" type="slidenum">
              <a:rPr lang="en-US" smtClean="0"/>
              <a:pPr/>
              <a:t>43</a:t>
            </a:fld>
            <a:endParaRPr lang="en-US" dirty="0"/>
          </a:p>
        </p:txBody>
      </p:sp>
      <p:graphicFrame>
        <p:nvGraphicFramePr>
          <p:cNvPr id="7" name="Chart 6">
            <a:extLst>
              <a:ext uri="{FF2B5EF4-FFF2-40B4-BE49-F238E27FC236}">
                <a16:creationId xmlns:a16="http://schemas.microsoft.com/office/drawing/2014/main" id="{81A396B7-F27A-6846-28B6-450809E7F872}"/>
              </a:ext>
            </a:extLst>
          </p:cNvPr>
          <p:cNvGraphicFramePr>
            <a:graphicFrameLocks/>
          </p:cNvGraphicFramePr>
          <p:nvPr/>
        </p:nvGraphicFramePr>
        <p:xfrm>
          <a:off x="6335269" y="2012313"/>
          <a:ext cx="5698235" cy="332410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0A5AE7F-63EF-4C05-A57F-59BC88610EC4}"/>
              </a:ext>
            </a:extLst>
          </p:cNvPr>
          <p:cNvSpPr txBox="1"/>
          <p:nvPr/>
        </p:nvSpPr>
        <p:spPr>
          <a:xfrm>
            <a:off x="6647688" y="5766182"/>
            <a:ext cx="4896378" cy="683386"/>
          </a:xfrm>
          <a:prstGeom prst="rect">
            <a:avLst/>
          </a:prstGeom>
        </p:spPr>
        <p:txBody>
          <a:bodyPr vert="horz" wrap="square" lIns="91440" tIns="45720" rIns="91440" bIns="45720" rtlCol="0">
            <a:noAutofit/>
          </a:bodyPr>
          <a:lstStyle/>
          <a:p>
            <a:pPr algn="ctr"/>
            <a:r>
              <a:rPr lang="en-US" i="1" dirty="0"/>
              <a:t> Working with </a:t>
            </a:r>
            <a:r>
              <a:rPr lang="en-US" i="1" dirty="0" err="1"/>
              <a:t>Priyam</a:t>
            </a:r>
            <a:r>
              <a:rPr lang="en-US" i="1" dirty="0"/>
              <a:t> Mazumdar</a:t>
            </a:r>
          </a:p>
        </p:txBody>
      </p:sp>
      <p:sp>
        <p:nvSpPr>
          <p:cNvPr id="6" name="TextBox 5">
            <a:extLst>
              <a:ext uri="{FF2B5EF4-FFF2-40B4-BE49-F238E27FC236}">
                <a16:creationId xmlns:a16="http://schemas.microsoft.com/office/drawing/2014/main" id="{49515496-C6AA-50D5-FF3C-CEBD86A42EBD}"/>
              </a:ext>
            </a:extLst>
          </p:cNvPr>
          <p:cNvSpPr txBox="1"/>
          <p:nvPr/>
        </p:nvSpPr>
        <p:spPr>
          <a:xfrm>
            <a:off x="10701338" y="5979319"/>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1361717879"/>
      </p:ext>
    </p:extLst>
  </p:cSld>
  <p:clrMapOvr>
    <a:masterClrMapping/>
  </p:clrMapOvr>
  <mc:AlternateContent xmlns:mc="http://schemas.openxmlformats.org/markup-compatibility/2006" xmlns:p14="http://schemas.microsoft.com/office/powerpoint/2010/main">
    <mc:Choice Requires="p14">
      <p:transition spd="med" p14:dur="700" advTm="52391">
        <p:fade/>
      </p:transition>
    </mc:Choice>
    <mc:Fallback xmlns="">
      <p:transition spd="med" advTm="52391">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C950F-425F-82A5-E6DA-C14CFF257113}"/>
              </a:ext>
            </a:extLst>
          </p:cNvPr>
          <p:cNvSpPr>
            <a:spLocks noGrp="1"/>
          </p:cNvSpPr>
          <p:nvPr>
            <p:ph type="title"/>
          </p:nvPr>
        </p:nvSpPr>
        <p:spPr/>
        <p:txBody>
          <a:bodyPr/>
          <a:lstStyle/>
          <a:p>
            <a:r>
              <a:rPr lang="en-US" dirty="0"/>
              <a:t>ML Network Applications </a:t>
            </a:r>
            <a:r>
              <a:rPr lang="en-US" baseline="0" dirty="0"/>
              <a:t>– ResNet18</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B734A58-3486-657A-6307-9F4DF51A641C}"/>
                  </a:ext>
                </a:extLst>
              </p:cNvPr>
              <p:cNvSpPr>
                <a:spLocks noGrp="1"/>
              </p:cNvSpPr>
              <p:nvPr>
                <p:ph sz="quarter" idx="11"/>
              </p:nvPr>
            </p:nvSpPr>
            <p:spPr/>
            <p:txBody>
              <a:bodyPr/>
              <a:lstStyle/>
              <a:p>
                <a:pPr lvl="1"/>
                <a:r>
                  <a:rPr lang="en-US" dirty="0"/>
                  <a:t>ResNet</a:t>
                </a:r>
                <a:r>
                  <a:rPr lang="en-US" baseline="0" dirty="0"/>
                  <a:t>18 – Was slower to train with a dendritic layer</a:t>
                </a:r>
              </a:p>
              <a:p>
                <a:pPr lvl="2"/>
                <a:r>
                  <a:rPr lang="en-US" dirty="0"/>
                  <a:t>In</a:t>
                </a:r>
                <a:r>
                  <a:rPr lang="en-US" baseline="0" dirty="0"/>
                  <a:t> hardware however, dendrites will be highly efficient </a:t>
                </a:r>
              </a:p>
              <a:p>
                <a:pPr lvl="1"/>
                <a:endParaRPr lang="en-US" dirty="0"/>
              </a:p>
              <a:p>
                <a:pPr lvl="1"/>
                <a:r>
                  <a:rPr lang="en-US" dirty="0"/>
                  <a:t>Rough estimate of efficiency based on </a:t>
                </a:r>
              </a:p>
              <a:p>
                <a:pPr lvl="2"/>
                <a:r>
                  <a:rPr lang="en-US" baseline="0" dirty="0"/>
                  <a:t>Energy = </a:t>
                </a:r>
                <a14:m>
                  <m:oMath xmlns:m="http://schemas.openxmlformats.org/officeDocument/2006/math">
                    <m:r>
                      <a:rPr lang="en-US" baseline="0" smtClean="0">
                        <a:latin typeface="Cambria Math" panose="02040503050406030204" pitchFamily="18" charset="0"/>
                      </a:rPr>
                      <m:t>𝐶</m:t>
                    </m:r>
                    <m:d>
                      <m:dPr>
                        <m:ctrlPr>
                          <a:rPr lang="en-US" i="1" baseline="0" smtClean="0">
                            <a:latin typeface="Cambria Math" panose="02040503050406030204" pitchFamily="18" charset="0"/>
                          </a:rPr>
                        </m:ctrlPr>
                      </m:dPr>
                      <m:e>
                        <m:sSub>
                          <m:sSubPr>
                            <m:ctrlPr>
                              <a:rPr lang="en-US" i="1" baseline="0" smtClean="0">
                                <a:latin typeface="Cambria Math" panose="02040503050406030204" pitchFamily="18" charset="0"/>
                              </a:rPr>
                            </m:ctrlPr>
                          </m:sSubPr>
                          <m:e>
                            <m:r>
                              <a:rPr lang="en-US" baseline="0" smtClean="0">
                                <a:latin typeface="Cambria Math" panose="02040503050406030204" pitchFamily="18" charset="0"/>
                              </a:rPr>
                              <m:t>𝑉</m:t>
                            </m:r>
                          </m:e>
                          <m:sub>
                            <m:r>
                              <a:rPr lang="en-US" baseline="0" smtClean="0">
                                <a:latin typeface="Cambria Math" panose="02040503050406030204" pitchFamily="18" charset="0"/>
                              </a:rPr>
                              <m:t>𝑚𝑒𝑚</m:t>
                            </m:r>
                          </m:sub>
                        </m:sSub>
                        <m:r>
                          <a:rPr lang="en-US" baseline="0" smtClean="0">
                            <a:latin typeface="Cambria Math" panose="02040503050406030204" pitchFamily="18" charset="0"/>
                          </a:rPr>
                          <m:t>−</m:t>
                        </m:r>
                        <m:r>
                          <a:rPr lang="en-US" baseline="0" smtClean="0">
                            <a:latin typeface="Cambria Math" panose="02040503050406030204" pitchFamily="18" charset="0"/>
                          </a:rPr>
                          <m:t>𝐸𝑘</m:t>
                        </m:r>
                      </m:e>
                    </m:d>
                    <m:sSub>
                      <m:sSubPr>
                        <m:ctrlPr>
                          <a:rPr lang="en-US" i="1" baseline="0" smtClean="0">
                            <a:latin typeface="Cambria Math" panose="02040503050406030204" pitchFamily="18" charset="0"/>
                          </a:rPr>
                        </m:ctrlPr>
                      </m:sSubPr>
                      <m:e>
                        <m:r>
                          <a:rPr lang="en-US" baseline="0" smtClean="0">
                            <a:latin typeface="Cambria Math" panose="02040503050406030204" pitchFamily="18" charset="0"/>
                          </a:rPr>
                          <m:t>𝑉</m:t>
                        </m:r>
                      </m:e>
                      <m:sub>
                        <m:r>
                          <a:rPr lang="en-US" baseline="0" smtClean="0">
                            <a:latin typeface="Cambria Math" panose="02040503050406030204" pitchFamily="18" charset="0"/>
                          </a:rPr>
                          <m:t>𝑑𝑑</m:t>
                        </m:r>
                      </m:sub>
                    </m:sSub>
                    <m:r>
                      <a:rPr lang="en-US" baseline="0" smtClean="0">
                        <a:latin typeface="Cambria Math" panose="02040503050406030204" pitchFamily="18" charset="0"/>
                      </a:rPr>
                      <m:t>=500</m:t>
                    </m:r>
                    <m:r>
                      <a:rPr lang="en-US" baseline="0" smtClean="0">
                        <a:latin typeface="Cambria Math" panose="02040503050406030204" pitchFamily="18" charset="0"/>
                      </a:rPr>
                      <m:t>𝑓𝐽</m:t>
                    </m:r>
                  </m:oMath>
                </a14:m>
                <a:endParaRPr lang="en-US" baseline="0" dirty="0"/>
              </a:p>
              <a:p>
                <a:pPr lvl="3"/>
                <a:r>
                  <a:rPr lang="en-US" dirty="0"/>
                  <a:t>C = 10pF</a:t>
                </a:r>
              </a:p>
              <a:p>
                <a:pPr lvl="3"/>
                <a14:m>
                  <m:oMath xmlns:m="http://schemas.openxmlformats.org/officeDocument/2006/math">
                    <m:sSub>
                      <m:sSubPr>
                        <m:ctrlPr>
                          <a:rPr lang="en-US" i="1" baseline="0" smtClean="0">
                            <a:latin typeface="Cambria Math" panose="02040503050406030204" pitchFamily="18" charset="0"/>
                          </a:rPr>
                        </m:ctrlPr>
                      </m:sSubPr>
                      <m:e>
                        <m:r>
                          <a:rPr lang="en-US" baseline="0" smtClean="0">
                            <a:latin typeface="Cambria Math" panose="02040503050406030204" pitchFamily="18" charset="0"/>
                          </a:rPr>
                          <m:t>𝑉</m:t>
                        </m:r>
                      </m:e>
                      <m:sub>
                        <m:r>
                          <a:rPr lang="en-US" baseline="0" smtClean="0">
                            <a:latin typeface="Cambria Math" panose="02040503050406030204" pitchFamily="18" charset="0"/>
                          </a:rPr>
                          <m:t>𝑑𝑑</m:t>
                        </m:r>
                      </m:sub>
                    </m:sSub>
                  </m:oMath>
                </a14:m>
                <a:r>
                  <a:rPr lang="en-US" dirty="0"/>
                  <a:t>=2.5V </a:t>
                </a:r>
              </a:p>
              <a:p>
                <a:pPr lvl="3"/>
                <a14:m>
                  <m:oMath xmlns:m="http://schemas.openxmlformats.org/officeDocument/2006/math">
                    <m:sSub>
                      <m:sSubPr>
                        <m:ctrlPr>
                          <a:rPr lang="en-US" i="1" baseline="0" smtClean="0">
                            <a:latin typeface="Cambria Math" panose="02040503050406030204" pitchFamily="18" charset="0"/>
                          </a:rPr>
                        </m:ctrlPr>
                      </m:sSubPr>
                      <m:e>
                        <m:r>
                          <a:rPr lang="en-US" baseline="0" smtClean="0">
                            <a:latin typeface="Cambria Math" panose="02040503050406030204" pitchFamily="18" charset="0"/>
                          </a:rPr>
                          <m:t>𝑉</m:t>
                        </m:r>
                      </m:e>
                      <m:sub>
                        <m:r>
                          <a:rPr lang="en-US" baseline="0" smtClean="0">
                            <a:latin typeface="Cambria Math" panose="02040503050406030204" pitchFamily="18" charset="0"/>
                          </a:rPr>
                          <m:t>𝑚𝑒𝑚</m:t>
                        </m:r>
                      </m:sub>
                    </m:sSub>
                    <m:r>
                      <a:rPr lang="en-US" baseline="0" smtClean="0">
                        <a:latin typeface="Cambria Math" panose="02040503050406030204" pitchFamily="18" charset="0"/>
                      </a:rPr>
                      <m:t>−</m:t>
                    </m:r>
                    <m:r>
                      <a:rPr lang="en-US" baseline="0" smtClean="0">
                        <a:latin typeface="Cambria Math" panose="02040503050406030204" pitchFamily="18" charset="0"/>
                      </a:rPr>
                      <m:t>𝐸𝑘</m:t>
                    </m:r>
                  </m:oMath>
                </a14:m>
                <a:r>
                  <a:rPr lang="en-US" dirty="0"/>
                  <a:t> = 100mV</a:t>
                </a:r>
              </a:p>
              <a:p>
                <a:pPr lvl="3"/>
                <a:endParaRPr lang="en-US" dirty="0"/>
              </a:p>
              <a:p>
                <a:pPr lvl="3"/>
                <a:endParaRPr lang="en-US" baseline="0" dirty="0"/>
              </a:p>
              <a:p>
                <a:pPr lvl="2"/>
                <a:r>
                  <a:rPr lang="en-US" dirty="0"/>
                  <a:t>Nvidia Jetson values from Rodrigues, et. al</a:t>
                </a:r>
                <a:endParaRPr lang="en-US" baseline="0" dirty="0"/>
              </a:p>
            </p:txBody>
          </p:sp>
        </mc:Choice>
        <mc:Fallback xmlns="">
          <p:sp>
            <p:nvSpPr>
              <p:cNvPr id="3" name="Content Placeholder 2">
                <a:extLst>
                  <a:ext uri="{FF2B5EF4-FFF2-40B4-BE49-F238E27FC236}">
                    <a16:creationId xmlns:a16="http://schemas.microsoft.com/office/drawing/2014/main" id="{3B734A58-3486-657A-6307-9F4DF51A641C}"/>
                  </a:ext>
                </a:extLst>
              </p:cNvPr>
              <p:cNvSpPr>
                <a:spLocks noGrp="1" noRot="1" noChangeAspect="1" noMove="1" noResize="1" noEditPoints="1" noAdjustHandles="1" noChangeArrowheads="1" noChangeShapeType="1" noTextEdit="1"/>
              </p:cNvSpPr>
              <p:nvPr>
                <p:ph sz="quarter" idx="11"/>
              </p:nvPr>
            </p:nvSpPr>
            <p:spPr>
              <a:blipFill>
                <a:blip r:embed="rId3"/>
                <a:stretch>
                  <a:fillRect t="-107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47FCC8E-B9E3-430B-E79C-6D3B8692F098}"/>
              </a:ext>
            </a:extLst>
          </p:cNvPr>
          <p:cNvSpPr>
            <a:spLocks noGrp="1"/>
          </p:cNvSpPr>
          <p:nvPr>
            <p:ph type="sldNum" sz="quarter" idx="4"/>
          </p:nvPr>
        </p:nvSpPr>
        <p:spPr/>
        <p:txBody>
          <a:bodyPr/>
          <a:lstStyle/>
          <a:p>
            <a:fld id="{4FAB73BC-B049-4115-A692-8D63A059BFB8}" type="slidenum">
              <a:rPr lang="en-US" smtClean="0"/>
              <a:pPr/>
              <a:t>44</a:t>
            </a:fld>
            <a:endParaRPr lang="en-US" dirty="0"/>
          </a:p>
        </p:txBody>
      </p:sp>
      <p:graphicFrame>
        <p:nvGraphicFramePr>
          <p:cNvPr id="5" name="Table 4">
            <a:extLst>
              <a:ext uri="{FF2B5EF4-FFF2-40B4-BE49-F238E27FC236}">
                <a16:creationId xmlns:a16="http://schemas.microsoft.com/office/drawing/2014/main" id="{E64DA39A-E0A4-8A87-9F2B-3D00FB285D09}"/>
              </a:ext>
            </a:extLst>
          </p:cNvPr>
          <p:cNvGraphicFramePr>
            <a:graphicFrameLocks noGrp="1"/>
          </p:cNvGraphicFramePr>
          <p:nvPr>
            <p:extLst>
              <p:ext uri="{D42A27DB-BD31-4B8C-83A1-F6EECF244321}">
                <p14:modId xmlns:p14="http://schemas.microsoft.com/office/powerpoint/2010/main" val="2638563817"/>
              </p:ext>
            </p:extLst>
          </p:nvPr>
        </p:nvGraphicFramePr>
        <p:xfrm>
          <a:off x="3660785" y="4305675"/>
          <a:ext cx="8128000" cy="741680"/>
        </p:xfrm>
        <a:graphic>
          <a:graphicData uri="http://schemas.openxmlformats.org/drawingml/2006/table">
            <a:tbl>
              <a:tblPr firstRow="1" bandRow="1">
                <a:tableStyleId>{5C22544A-7EE6-4342-B048-85BDC9FD1C3A}</a:tableStyleId>
              </a:tblPr>
              <a:tblGrid>
                <a:gridCol w="4754467">
                  <a:extLst>
                    <a:ext uri="{9D8B030D-6E8A-4147-A177-3AD203B41FA5}">
                      <a16:colId xmlns:a16="http://schemas.microsoft.com/office/drawing/2014/main" val="2389386750"/>
                    </a:ext>
                  </a:extLst>
                </a:gridCol>
                <a:gridCol w="3373533">
                  <a:extLst>
                    <a:ext uri="{9D8B030D-6E8A-4147-A177-3AD203B41FA5}">
                      <a16:colId xmlns:a16="http://schemas.microsoft.com/office/drawing/2014/main" val="346902878"/>
                    </a:ext>
                  </a:extLst>
                </a:gridCol>
              </a:tblGrid>
              <a:tr h="370840">
                <a:tc>
                  <a:txBody>
                    <a:bodyPr/>
                    <a:lstStyle/>
                    <a:p>
                      <a:r>
                        <a:rPr lang="en-US" dirty="0"/>
                        <a:t>Pooling Layer on Digital Nvidia Jetson</a:t>
                      </a:r>
                    </a:p>
                  </a:txBody>
                  <a:tcPr/>
                </a:tc>
                <a:tc>
                  <a:txBody>
                    <a:bodyPr/>
                    <a:lstStyle/>
                    <a:p>
                      <a:r>
                        <a:rPr lang="en-US" dirty="0"/>
                        <a:t>504.41 Micro Joules</a:t>
                      </a:r>
                    </a:p>
                  </a:txBody>
                  <a:tcPr/>
                </a:tc>
                <a:extLst>
                  <a:ext uri="{0D108BD9-81ED-4DB2-BD59-A6C34878D82A}">
                    <a16:rowId xmlns:a16="http://schemas.microsoft.com/office/drawing/2014/main" val="3624944286"/>
                  </a:ext>
                </a:extLst>
              </a:tr>
              <a:tr h="370840">
                <a:tc>
                  <a:txBody>
                    <a:bodyPr/>
                    <a:lstStyle/>
                    <a:p>
                      <a:r>
                        <a:rPr lang="en-US" dirty="0"/>
                        <a:t>Dendritic pooling </a:t>
                      </a:r>
                    </a:p>
                  </a:txBody>
                  <a:tcPr/>
                </a:tc>
                <a:tc>
                  <a:txBody>
                    <a:bodyPr/>
                    <a:lstStyle/>
                    <a:p>
                      <a:r>
                        <a:rPr lang="en-US" dirty="0"/>
                        <a:t>0.265 Micro Joules</a:t>
                      </a:r>
                    </a:p>
                  </a:txBody>
                  <a:tcPr/>
                </a:tc>
                <a:extLst>
                  <a:ext uri="{0D108BD9-81ED-4DB2-BD59-A6C34878D82A}">
                    <a16:rowId xmlns:a16="http://schemas.microsoft.com/office/drawing/2014/main" val="1454839130"/>
                  </a:ext>
                </a:extLst>
              </a:tr>
            </a:tbl>
          </a:graphicData>
        </a:graphic>
      </p:graphicFrame>
      <p:sp>
        <p:nvSpPr>
          <p:cNvPr id="7" name="TextBox 6">
            <a:extLst>
              <a:ext uri="{FF2B5EF4-FFF2-40B4-BE49-F238E27FC236}">
                <a16:creationId xmlns:a16="http://schemas.microsoft.com/office/drawing/2014/main" id="{C566614C-314E-AF01-60BF-748D491A2423}"/>
              </a:ext>
            </a:extLst>
          </p:cNvPr>
          <p:cNvSpPr txBox="1"/>
          <p:nvPr/>
        </p:nvSpPr>
        <p:spPr>
          <a:xfrm>
            <a:off x="397764" y="6162757"/>
            <a:ext cx="12153900" cy="461665"/>
          </a:xfrm>
          <a:prstGeom prst="rect">
            <a:avLst/>
          </a:prstGeom>
          <a:noFill/>
        </p:spPr>
        <p:txBody>
          <a:bodyPr wrap="square">
            <a:spAutoFit/>
          </a:bodyPr>
          <a:lstStyle/>
          <a:p>
            <a:pPr algn="ctr"/>
            <a:r>
              <a:rPr lang="en-US" sz="800" b="0" i="1" u="none" strike="noStrike" dirty="0">
                <a:solidFill>
                  <a:srgbClr val="222222"/>
                </a:solidFill>
                <a:effectLst/>
              </a:rPr>
              <a:t>Rodrigues, </a:t>
            </a:r>
            <a:r>
              <a:rPr lang="en-US" sz="800" b="0" i="1" u="none" strike="noStrike" dirty="0" err="1">
                <a:solidFill>
                  <a:srgbClr val="222222"/>
                </a:solidFill>
                <a:effectLst/>
              </a:rPr>
              <a:t>Crefeda</a:t>
            </a:r>
            <a:r>
              <a:rPr lang="en-US" sz="800" b="0" i="1" u="none" strike="noStrike" dirty="0">
                <a:solidFill>
                  <a:srgbClr val="222222"/>
                </a:solidFill>
                <a:effectLst/>
              </a:rPr>
              <a:t> </a:t>
            </a:r>
            <a:r>
              <a:rPr lang="en-US" sz="800" b="0" i="1" u="none" strike="noStrike" dirty="0" err="1">
                <a:solidFill>
                  <a:srgbClr val="222222"/>
                </a:solidFill>
                <a:effectLst/>
              </a:rPr>
              <a:t>Faviola</a:t>
            </a:r>
            <a:r>
              <a:rPr lang="en-US" sz="800" b="0" i="1" u="none" strike="noStrike" dirty="0">
                <a:solidFill>
                  <a:srgbClr val="222222"/>
                </a:solidFill>
                <a:effectLst/>
              </a:rPr>
              <a:t>, Graham Riley, and Mikel </a:t>
            </a:r>
            <a:r>
              <a:rPr lang="en-US" sz="800" b="0" i="1" u="none" strike="noStrike" dirty="0" err="1">
                <a:solidFill>
                  <a:srgbClr val="222222"/>
                </a:solidFill>
                <a:effectLst/>
              </a:rPr>
              <a:t>Luján</a:t>
            </a:r>
            <a:r>
              <a:rPr lang="en-US" sz="800" b="0" i="1" u="none" strike="noStrike" dirty="0">
                <a:solidFill>
                  <a:srgbClr val="222222"/>
                </a:solidFill>
                <a:effectLst/>
              </a:rPr>
              <a:t>. </a:t>
            </a:r>
          </a:p>
          <a:p>
            <a:pPr algn="ctr"/>
            <a:r>
              <a:rPr lang="en-US" sz="800" b="0" i="1" u="none" strike="noStrike" dirty="0">
                <a:solidFill>
                  <a:srgbClr val="222222"/>
                </a:solidFill>
                <a:effectLst/>
              </a:rPr>
              <a:t>"Energy predictive models for convolutional neural networks on mobile platforms." </a:t>
            </a:r>
          </a:p>
          <a:p>
            <a:pPr algn="ctr"/>
            <a:r>
              <a:rPr lang="en-US" sz="800" b="0" i="1" u="none" strike="noStrike" dirty="0" err="1">
                <a:solidFill>
                  <a:srgbClr val="222222"/>
                </a:solidFill>
                <a:effectLst/>
              </a:rPr>
              <a:t>arXiv</a:t>
            </a:r>
            <a:r>
              <a:rPr lang="en-US" sz="800" b="0" i="1" u="none" strike="noStrike" dirty="0">
                <a:solidFill>
                  <a:srgbClr val="222222"/>
                </a:solidFill>
                <a:effectLst/>
              </a:rPr>
              <a:t> preprint arXiv:2004.05137 (2020).</a:t>
            </a:r>
            <a:endParaRPr lang="en-US" sz="800" i="1" dirty="0"/>
          </a:p>
        </p:txBody>
      </p:sp>
    </p:spTree>
    <p:extLst>
      <p:ext uri="{BB962C8B-B14F-4D97-AF65-F5344CB8AC3E}">
        <p14:creationId xmlns:p14="http://schemas.microsoft.com/office/powerpoint/2010/main" val="995804200"/>
      </p:ext>
    </p:extLst>
  </p:cSld>
  <p:clrMapOvr>
    <a:masterClrMapping/>
  </p:clrMapOvr>
  <mc:AlternateContent xmlns:mc="http://schemas.openxmlformats.org/markup-compatibility/2006" xmlns:p14="http://schemas.microsoft.com/office/powerpoint/2010/main">
    <mc:Choice Requires="p14">
      <p:transition spd="med" p14:dur="700" advTm="27087">
        <p:fade/>
      </p:transition>
    </mc:Choice>
    <mc:Fallback xmlns="">
      <p:transition spd="med" advTm="27087">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F19B5F-BDED-BF12-E45E-A69DF83457F3}"/>
              </a:ext>
            </a:extLst>
          </p:cNvPr>
          <p:cNvSpPr>
            <a:spLocks noGrp="1"/>
          </p:cNvSpPr>
          <p:nvPr>
            <p:ph idx="1"/>
          </p:nvPr>
        </p:nvSpPr>
        <p:spPr>
          <a:xfrm>
            <a:off x="572877" y="1705875"/>
            <a:ext cx="6350735" cy="5097039"/>
          </a:xfrm>
        </p:spPr>
        <p:txBody>
          <a:bodyPr>
            <a:noAutofit/>
          </a:bodyPr>
          <a:lstStyle/>
          <a:p>
            <a:pPr marL="0" indent="0">
              <a:buNone/>
            </a:pPr>
            <a:r>
              <a:rPr lang="en-US" sz="1600" b="1" dirty="0"/>
              <a:t>Functionality</a:t>
            </a:r>
            <a:endParaRPr lang="en-US" sz="1600" dirty="0"/>
          </a:p>
          <a:p>
            <a:r>
              <a:rPr lang="en-US" sz="1600" dirty="0"/>
              <a:t>Solves ill-structured problems with little training</a:t>
            </a:r>
          </a:p>
          <a:p>
            <a:r>
              <a:rPr lang="en-US" sz="1600" dirty="0" smtClean="0"/>
              <a:t>Online learning/ Continual Learning</a:t>
            </a:r>
          </a:p>
          <a:p>
            <a:r>
              <a:rPr lang="en-US" sz="1600" dirty="0" smtClean="0"/>
              <a:t>Transfer </a:t>
            </a:r>
            <a:r>
              <a:rPr lang="en-US" sz="1600" dirty="0"/>
              <a:t>learning</a:t>
            </a:r>
          </a:p>
          <a:p>
            <a:pPr marL="0" indent="0">
              <a:buNone/>
            </a:pPr>
            <a:r>
              <a:rPr lang="en-US" sz="1600" b="1" dirty="0" smtClean="0"/>
              <a:t>Attributes</a:t>
            </a:r>
            <a:endParaRPr lang="en-US" sz="1600" b="1" dirty="0"/>
          </a:p>
          <a:p>
            <a:r>
              <a:rPr lang="en-US" sz="1600" dirty="0"/>
              <a:t>Computational Memory/In-memory computing</a:t>
            </a:r>
          </a:p>
          <a:p>
            <a:r>
              <a:rPr lang="en-US" sz="1600" dirty="0"/>
              <a:t>More complexity and computation/ single unit</a:t>
            </a:r>
          </a:p>
          <a:p>
            <a:r>
              <a:rPr lang="en-US" sz="1600" dirty="0"/>
              <a:t>Self-organizing/ Reconfigurable</a:t>
            </a:r>
            <a:endParaRPr lang="en-US" sz="1600" b="1" dirty="0"/>
          </a:p>
          <a:p>
            <a:r>
              <a:rPr lang="en-US" sz="1600" dirty="0"/>
              <a:t>Spiking/event-driven communication</a:t>
            </a:r>
          </a:p>
          <a:p>
            <a:r>
              <a:rPr lang="en-US" sz="1600" dirty="0"/>
              <a:t>Sub-threshold computation</a:t>
            </a:r>
          </a:p>
          <a:p>
            <a:r>
              <a:rPr lang="en-US" sz="1600" dirty="0"/>
              <a:t>Stochasticity as a feature </a:t>
            </a:r>
          </a:p>
          <a:p>
            <a:r>
              <a:rPr lang="en-US" sz="1600" dirty="0"/>
              <a:t>Dense local connectivity</a:t>
            </a:r>
          </a:p>
          <a:p>
            <a:r>
              <a:rPr lang="en-US" sz="1600" dirty="0"/>
              <a:t>Massively parallel computation</a:t>
            </a:r>
          </a:p>
        </p:txBody>
      </p:sp>
      <p:sp>
        <p:nvSpPr>
          <p:cNvPr id="3" name="Slide Number Placeholder 2">
            <a:extLst>
              <a:ext uri="{FF2B5EF4-FFF2-40B4-BE49-F238E27FC236}">
                <a16:creationId xmlns:a16="http://schemas.microsoft.com/office/drawing/2014/main" id="{86329A54-A21A-FD37-7334-1872526052F9}"/>
              </a:ext>
            </a:extLst>
          </p:cNvPr>
          <p:cNvSpPr>
            <a:spLocks noGrp="1"/>
          </p:cNvSpPr>
          <p:nvPr>
            <p:ph type="sldNum" sz="quarter" idx="12"/>
          </p:nvPr>
        </p:nvSpPr>
        <p:spPr/>
        <p:txBody>
          <a:bodyPr/>
          <a:lstStyle/>
          <a:p>
            <a:fld id="{6FB6B91F-BB11-E946-B7F6-1372EDB8DEC1}" type="slidenum">
              <a:rPr lang="en-US" smtClean="0"/>
              <a:t>5</a:t>
            </a:fld>
            <a:endParaRPr lang="en-US" dirty="0"/>
          </a:p>
        </p:txBody>
      </p:sp>
      <p:sp>
        <p:nvSpPr>
          <p:cNvPr id="4" name="Title 3">
            <a:extLst>
              <a:ext uri="{FF2B5EF4-FFF2-40B4-BE49-F238E27FC236}">
                <a16:creationId xmlns:a16="http://schemas.microsoft.com/office/drawing/2014/main" id="{DCF874AB-6B12-D7A1-A5DD-0838767BD430}"/>
              </a:ext>
            </a:extLst>
          </p:cNvPr>
          <p:cNvSpPr>
            <a:spLocks noGrp="1"/>
          </p:cNvSpPr>
          <p:nvPr>
            <p:ph type="title"/>
          </p:nvPr>
        </p:nvSpPr>
        <p:spPr/>
        <p:txBody>
          <a:bodyPr/>
          <a:lstStyle/>
          <a:p>
            <a:r>
              <a:rPr lang="en-US" dirty="0"/>
              <a:t>NEUROMORPHIC COMPUTING</a:t>
            </a:r>
          </a:p>
        </p:txBody>
      </p:sp>
      <p:sp>
        <p:nvSpPr>
          <p:cNvPr id="5" name="Text Placeholder 4">
            <a:extLst>
              <a:ext uri="{FF2B5EF4-FFF2-40B4-BE49-F238E27FC236}">
                <a16:creationId xmlns:a16="http://schemas.microsoft.com/office/drawing/2014/main" id="{CB53AF86-77E7-08B4-7AFB-107F1A0CA989}"/>
              </a:ext>
            </a:extLst>
          </p:cNvPr>
          <p:cNvSpPr>
            <a:spLocks noGrp="1"/>
          </p:cNvSpPr>
          <p:nvPr>
            <p:ph type="body" sz="quarter" idx="13"/>
          </p:nvPr>
        </p:nvSpPr>
        <p:spPr/>
        <p:txBody>
          <a:bodyPr/>
          <a:lstStyle/>
          <a:p>
            <a:r>
              <a:rPr lang="en-US" dirty="0"/>
              <a:t>TAKING INSPIRATION FROM BRAINS</a:t>
            </a:r>
          </a:p>
        </p:txBody>
      </p:sp>
      <p:sp>
        <p:nvSpPr>
          <p:cNvPr id="7" name="TextBox 6">
            <a:extLst>
              <a:ext uri="{FF2B5EF4-FFF2-40B4-BE49-F238E27FC236}">
                <a16:creationId xmlns:a16="http://schemas.microsoft.com/office/drawing/2014/main" id="{C2D818C6-0838-DA7A-F507-208DB2AF6623}"/>
              </a:ext>
            </a:extLst>
          </p:cNvPr>
          <p:cNvSpPr txBox="1"/>
          <p:nvPr/>
        </p:nvSpPr>
        <p:spPr>
          <a:xfrm>
            <a:off x="7790518" y="4123939"/>
            <a:ext cx="1601553" cy="338554"/>
          </a:xfrm>
          <a:prstGeom prst="rect">
            <a:avLst/>
          </a:prstGeom>
          <a:noFill/>
        </p:spPr>
        <p:txBody>
          <a:bodyPr wrap="square" rtlCol="0">
            <a:spAutoFit/>
          </a:bodyPr>
          <a:lstStyle/>
          <a:p>
            <a:r>
              <a:rPr lang="en-US" sz="1600" dirty="0"/>
              <a:t>1MMAC/(s)/</a:t>
            </a:r>
            <a:r>
              <a:rPr lang="en-US" sz="1600" dirty="0" err="1"/>
              <a:t>pW</a:t>
            </a:r>
            <a:endParaRPr lang="en-US" sz="1600" dirty="0"/>
          </a:p>
        </p:txBody>
      </p:sp>
      <p:sp>
        <p:nvSpPr>
          <p:cNvPr id="8" name="Rectangle 7">
            <a:extLst>
              <a:ext uri="{FF2B5EF4-FFF2-40B4-BE49-F238E27FC236}">
                <a16:creationId xmlns:a16="http://schemas.microsoft.com/office/drawing/2014/main" id="{02F609D7-2E0E-CA58-3ED2-25BA6BB46AB3}"/>
              </a:ext>
            </a:extLst>
          </p:cNvPr>
          <p:cNvSpPr/>
          <p:nvPr/>
        </p:nvSpPr>
        <p:spPr>
          <a:xfrm>
            <a:off x="5898755" y="6269494"/>
            <a:ext cx="1857881" cy="369332"/>
          </a:xfrm>
          <a:prstGeom prst="rect">
            <a:avLst/>
          </a:prstGeom>
        </p:spPr>
        <p:txBody>
          <a:bodyPr wrap="none">
            <a:spAutoFit/>
          </a:bodyPr>
          <a:lstStyle/>
          <a:p>
            <a:r>
              <a:rPr lang="en-US" dirty="0"/>
              <a:t>1MMAC/(s)/</a:t>
            </a:r>
            <a:r>
              <a:rPr lang="en-US" dirty="0" err="1"/>
              <a:t>mW</a:t>
            </a:r>
            <a:endParaRPr lang="en-US" dirty="0"/>
          </a:p>
        </p:txBody>
      </p:sp>
      <p:pic>
        <p:nvPicPr>
          <p:cNvPr id="11" name="Picture 10" descr="neurons.tiff">
            <a:extLst>
              <a:ext uri="{FF2B5EF4-FFF2-40B4-BE49-F238E27FC236}">
                <a16:creationId xmlns:a16="http://schemas.microsoft.com/office/drawing/2014/main" id="{FA6B0C1E-989A-5673-803E-42895DDAB1DC}"/>
              </a:ext>
            </a:extLst>
          </p:cNvPr>
          <p:cNvPicPr>
            <a:picLocks noChangeAspect="1"/>
          </p:cNvPicPr>
          <p:nvPr/>
        </p:nvPicPr>
        <p:blipFill rotWithShape="1">
          <a:blip r:embed="rId3">
            <a:extLst>
              <a:ext uri="{28A0092B-C50C-407E-A947-70E740481C1C}">
                <a14:useLocalDpi xmlns:a14="http://schemas.microsoft.com/office/drawing/2010/main" val="0"/>
              </a:ext>
            </a:extLst>
          </a:blip>
          <a:srcRect l="33139" t="24406" r="29989" b="41625"/>
          <a:stretch/>
        </p:blipFill>
        <p:spPr>
          <a:xfrm>
            <a:off x="8048250" y="3149896"/>
            <a:ext cx="1090067" cy="898564"/>
          </a:xfrm>
          <a:prstGeom prst="rect">
            <a:avLst/>
          </a:prstGeom>
        </p:spPr>
      </p:pic>
      <p:pic>
        <p:nvPicPr>
          <p:cNvPr id="12" name="Graphic 11" descr="Arrow: Slight curve with solid fill">
            <a:extLst>
              <a:ext uri="{FF2B5EF4-FFF2-40B4-BE49-F238E27FC236}">
                <a16:creationId xmlns:a16="http://schemas.microsoft.com/office/drawing/2014/main" id="{6E85ED52-E663-DC86-2324-17BBB9F699E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8574748">
            <a:off x="7229886" y="4581687"/>
            <a:ext cx="1577830" cy="914400"/>
          </a:xfrm>
          <a:prstGeom prst="rect">
            <a:avLst/>
          </a:prstGeom>
        </p:spPr>
      </p:pic>
      <p:pic>
        <p:nvPicPr>
          <p:cNvPr id="13" name="Graphic 12" descr="Processor with solid fill">
            <a:extLst>
              <a:ext uri="{FF2B5EF4-FFF2-40B4-BE49-F238E27FC236}">
                <a16:creationId xmlns:a16="http://schemas.microsoft.com/office/drawing/2014/main" id="{1BC35DE3-3687-37DE-BFB9-53D0097F5D1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385735" y="5346573"/>
            <a:ext cx="914400" cy="914400"/>
          </a:xfrm>
          <a:prstGeom prst="rect">
            <a:avLst/>
          </a:prstGeom>
        </p:spPr>
      </p:pic>
      <p:sp>
        <p:nvSpPr>
          <p:cNvPr id="14" name="TextBox 13">
            <a:extLst>
              <a:ext uri="{FF2B5EF4-FFF2-40B4-BE49-F238E27FC236}">
                <a16:creationId xmlns:a16="http://schemas.microsoft.com/office/drawing/2014/main" id="{350E3418-BC42-6F88-23E5-BAED61417D08}"/>
              </a:ext>
            </a:extLst>
          </p:cNvPr>
          <p:cNvSpPr txBox="1"/>
          <p:nvPr/>
        </p:nvSpPr>
        <p:spPr>
          <a:xfrm>
            <a:off x="9219340" y="3276012"/>
            <a:ext cx="1197180" cy="646331"/>
          </a:xfrm>
          <a:prstGeom prst="rect">
            <a:avLst/>
          </a:prstGeom>
          <a:noFill/>
        </p:spPr>
        <p:txBody>
          <a:bodyPr wrap="square" rtlCol="0">
            <a:spAutoFit/>
          </a:bodyPr>
          <a:lstStyle/>
          <a:p>
            <a:pPr algn="ctr">
              <a:spcBef>
                <a:spcPts val="1000"/>
              </a:spcBef>
              <a:spcAft>
                <a:spcPts val="600"/>
              </a:spcAft>
            </a:pPr>
            <a:r>
              <a:rPr lang="en-US" dirty="0"/>
              <a:t>Single Neuron</a:t>
            </a:r>
          </a:p>
        </p:txBody>
      </p:sp>
      <p:sp>
        <p:nvSpPr>
          <p:cNvPr id="15" name="TextBox 14">
            <a:extLst>
              <a:ext uri="{FF2B5EF4-FFF2-40B4-BE49-F238E27FC236}">
                <a16:creationId xmlns:a16="http://schemas.microsoft.com/office/drawing/2014/main" id="{00169989-FF83-4B8E-B302-B1BE72D3522B}"/>
              </a:ext>
            </a:extLst>
          </p:cNvPr>
          <p:cNvSpPr txBox="1"/>
          <p:nvPr/>
        </p:nvSpPr>
        <p:spPr>
          <a:xfrm>
            <a:off x="7300135" y="5669534"/>
            <a:ext cx="1197180" cy="646331"/>
          </a:xfrm>
          <a:prstGeom prst="rect">
            <a:avLst/>
          </a:prstGeom>
          <a:noFill/>
        </p:spPr>
        <p:txBody>
          <a:bodyPr wrap="square" rtlCol="0">
            <a:spAutoFit/>
          </a:bodyPr>
          <a:lstStyle/>
          <a:p>
            <a:pPr algn="ctr">
              <a:spcBef>
                <a:spcPts val="1000"/>
              </a:spcBef>
              <a:spcAft>
                <a:spcPts val="600"/>
              </a:spcAft>
            </a:pPr>
            <a:r>
              <a:rPr lang="en-US" dirty="0"/>
              <a:t>Average CPU</a:t>
            </a:r>
          </a:p>
        </p:txBody>
      </p:sp>
      <p:pic>
        <p:nvPicPr>
          <p:cNvPr id="16" name="Graphic 15" descr="Arrow: Slight curve with solid fill">
            <a:extLst>
              <a:ext uri="{FF2B5EF4-FFF2-40B4-BE49-F238E27FC236}">
                <a16:creationId xmlns:a16="http://schemas.microsoft.com/office/drawing/2014/main" id="{64D9C115-5B4F-6733-BE44-4ECC5AF7793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8574748">
            <a:off x="8657416" y="2116301"/>
            <a:ext cx="1577830" cy="914400"/>
          </a:xfrm>
          <a:prstGeom prst="rect">
            <a:avLst/>
          </a:prstGeom>
        </p:spPr>
      </p:pic>
      <p:sp>
        <p:nvSpPr>
          <p:cNvPr id="17" name="TextBox 16">
            <a:extLst>
              <a:ext uri="{FF2B5EF4-FFF2-40B4-BE49-F238E27FC236}">
                <a16:creationId xmlns:a16="http://schemas.microsoft.com/office/drawing/2014/main" id="{17F83B21-3A19-B60C-216A-9DEF0E2711C1}"/>
              </a:ext>
            </a:extLst>
          </p:cNvPr>
          <p:cNvSpPr txBox="1"/>
          <p:nvPr/>
        </p:nvSpPr>
        <p:spPr>
          <a:xfrm>
            <a:off x="10100834" y="1567661"/>
            <a:ext cx="1197180" cy="646331"/>
          </a:xfrm>
          <a:prstGeom prst="rect">
            <a:avLst/>
          </a:prstGeom>
          <a:noFill/>
        </p:spPr>
        <p:txBody>
          <a:bodyPr wrap="square" rtlCol="0">
            <a:spAutoFit/>
          </a:bodyPr>
          <a:lstStyle/>
          <a:p>
            <a:pPr algn="ctr">
              <a:spcBef>
                <a:spcPts val="1000"/>
              </a:spcBef>
              <a:spcAft>
                <a:spcPts val="600"/>
              </a:spcAft>
            </a:pPr>
            <a:r>
              <a:rPr lang="en-US" dirty="0"/>
              <a:t>Human Brain</a:t>
            </a:r>
          </a:p>
        </p:txBody>
      </p:sp>
      <p:sp>
        <p:nvSpPr>
          <p:cNvPr id="19" name="TextBox 18">
            <a:extLst>
              <a:ext uri="{FF2B5EF4-FFF2-40B4-BE49-F238E27FC236}">
                <a16:creationId xmlns:a16="http://schemas.microsoft.com/office/drawing/2014/main" id="{5F373717-4C68-650F-22D9-A4758F429456}"/>
              </a:ext>
            </a:extLst>
          </p:cNvPr>
          <p:cNvSpPr txBox="1"/>
          <p:nvPr/>
        </p:nvSpPr>
        <p:spPr>
          <a:xfrm>
            <a:off x="9219340" y="6260973"/>
            <a:ext cx="1741103" cy="377853"/>
          </a:xfrm>
          <a:prstGeom prst="rect">
            <a:avLst/>
          </a:prstGeom>
          <a:solidFill>
            <a:schemeClr val="bg2">
              <a:lumMod val="20000"/>
              <a:lumOff val="80000"/>
            </a:schemeClr>
          </a:solidFill>
        </p:spPr>
        <p:txBody>
          <a:bodyPr wrap="square" rtlCol="0">
            <a:spAutoFit/>
          </a:bodyPr>
          <a:lstStyle/>
          <a:p>
            <a:pPr algn="l">
              <a:spcBef>
                <a:spcPts val="1000"/>
              </a:spcBef>
              <a:spcAft>
                <a:spcPts val="600"/>
              </a:spcAft>
            </a:pPr>
            <a:r>
              <a:rPr lang="en-US" dirty="0"/>
              <a:t>Hasler 2016</a:t>
            </a:r>
          </a:p>
        </p:txBody>
      </p:sp>
      <p:sp>
        <p:nvSpPr>
          <p:cNvPr id="6" name="TextBox 5"/>
          <p:cNvSpPr txBox="1"/>
          <p:nvPr/>
        </p:nvSpPr>
        <p:spPr>
          <a:xfrm>
            <a:off x="10400211" y="4946235"/>
            <a:ext cx="1848229" cy="830997"/>
          </a:xfrm>
          <a:prstGeom prst="rect">
            <a:avLst/>
          </a:prstGeom>
          <a:noFill/>
        </p:spPr>
        <p:txBody>
          <a:bodyPr wrap="square" rtlCol="0">
            <a:spAutoFit/>
          </a:bodyPr>
          <a:lstStyle/>
          <a:p>
            <a:pPr algn="l">
              <a:spcBef>
                <a:spcPts val="1000"/>
              </a:spcBef>
              <a:spcAft>
                <a:spcPts val="600"/>
              </a:spcAft>
            </a:pPr>
            <a:r>
              <a:rPr lang="en-US" sz="1600" dirty="0" smtClean="0"/>
              <a:t>MMAC: Million Multiply Accumulates</a:t>
            </a:r>
            <a:endParaRPr lang="en-US" sz="1600" dirty="0" smtClean="0"/>
          </a:p>
        </p:txBody>
      </p:sp>
    </p:spTree>
    <p:extLst>
      <p:ext uri="{BB962C8B-B14F-4D97-AF65-F5344CB8AC3E}">
        <p14:creationId xmlns:p14="http://schemas.microsoft.com/office/powerpoint/2010/main" val="17908400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3090C2-891A-A147-FE74-3AB3DEBC7784}"/>
              </a:ext>
            </a:extLst>
          </p:cNvPr>
          <p:cNvSpPr>
            <a:spLocks noGrp="1"/>
          </p:cNvSpPr>
          <p:nvPr>
            <p:ph type="sldNum" sz="quarter" idx="12"/>
          </p:nvPr>
        </p:nvSpPr>
        <p:spPr/>
        <p:txBody>
          <a:bodyPr/>
          <a:lstStyle/>
          <a:p>
            <a:fld id="{6FB6B91F-BB11-E946-B7F6-1372EDB8DEC1}" type="slidenum">
              <a:rPr lang="en-US" smtClean="0"/>
              <a:t>6</a:t>
            </a:fld>
            <a:endParaRPr lang="en-US" dirty="0"/>
          </a:p>
        </p:txBody>
      </p:sp>
      <p:sp>
        <p:nvSpPr>
          <p:cNvPr id="4" name="Title 3">
            <a:extLst>
              <a:ext uri="{FF2B5EF4-FFF2-40B4-BE49-F238E27FC236}">
                <a16:creationId xmlns:a16="http://schemas.microsoft.com/office/drawing/2014/main" id="{CC04F44A-F230-EAD1-5506-A8E2723DF19C}"/>
              </a:ext>
            </a:extLst>
          </p:cNvPr>
          <p:cNvSpPr>
            <a:spLocks noGrp="1"/>
          </p:cNvSpPr>
          <p:nvPr>
            <p:ph type="title"/>
          </p:nvPr>
        </p:nvSpPr>
        <p:spPr/>
        <p:txBody>
          <a:bodyPr/>
          <a:lstStyle/>
          <a:p>
            <a:r>
              <a:rPr lang="en-US" dirty="0"/>
              <a:t>Neuromorphic </a:t>
            </a:r>
            <a:r>
              <a:rPr lang="en-US" dirty="0" smtClean="0"/>
              <a:t>COMPUTING APPROACHES</a:t>
            </a:r>
            <a:endParaRPr lang="en-US" dirty="0"/>
          </a:p>
        </p:txBody>
      </p:sp>
      <p:sp>
        <p:nvSpPr>
          <p:cNvPr id="5" name="Text Placeholder 4">
            <a:extLst>
              <a:ext uri="{FF2B5EF4-FFF2-40B4-BE49-F238E27FC236}">
                <a16:creationId xmlns:a16="http://schemas.microsoft.com/office/drawing/2014/main" id="{6B929A08-4416-4C59-F600-F8676ABE6714}"/>
              </a:ext>
            </a:extLst>
          </p:cNvPr>
          <p:cNvSpPr>
            <a:spLocks noGrp="1"/>
          </p:cNvSpPr>
          <p:nvPr>
            <p:ph type="body" sz="quarter" idx="13"/>
          </p:nvPr>
        </p:nvSpPr>
        <p:spPr/>
        <p:txBody>
          <a:bodyPr/>
          <a:lstStyle/>
          <a:p>
            <a:r>
              <a:rPr lang="en-US" dirty="0"/>
              <a:t>Varied solutions proposed spanning digital, mixed-signal and beyond-CMOS</a:t>
            </a:r>
          </a:p>
        </p:txBody>
      </p:sp>
      <p:sp>
        <p:nvSpPr>
          <p:cNvPr id="6" name="Rectangle: Rounded Corners 5">
            <a:extLst>
              <a:ext uri="{FF2B5EF4-FFF2-40B4-BE49-F238E27FC236}">
                <a16:creationId xmlns:a16="http://schemas.microsoft.com/office/drawing/2014/main" id="{1F3BBC31-8EB8-03B0-5E1F-D1BAE92BC340}"/>
              </a:ext>
            </a:extLst>
          </p:cNvPr>
          <p:cNvSpPr/>
          <p:nvPr/>
        </p:nvSpPr>
        <p:spPr>
          <a:xfrm>
            <a:off x="452171" y="2677885"/>
            <a:ext cx="2730137" cy="2309126"/>
          </a:xfrm>
          <a:prstGeom prst="round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inary with solid fill">
            <a:extLst>
              <a:ext uri="{FF2B5EF4-FFF2-40B4-BE49-F238E27FC236}">
                <a16:creationId xmlns:a16="http://schemas.microsoft.com/office/drawing/2014/main" id="{5F2AAADF-789B-DC4C-6AF9-D1C6FD41694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945013" y="3298371"/>
            <a:ext cx="914400" cy="914400"/>
          </a:xfrm>
          <a:prstGeom prst="rect">
            <a:avLst/>
          </a:prstGeom>
        </p:spPr>
      </p:pic>
      <p:pic>
        <p:nvPicPr>
          <p:cNvPr id="8" name="Graphic 7" descr="Processor with solid fill">
            <a:extLst>
              <a:ext uri="{FF2B5EF4-FFF2-40B4-BE49-F238E27FC236}">
                <a16:creationId xmlns:a16="http://schemas.microsoft.com/office/drawing/2014/main" id="{FC68015B-B1E3-CBF2-B1FF-6C010FE3E8F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06368" y="3252651"/>
            <a:ext cx="914400" cy="914400"/>
          </a:xfrm>
          <a:prstGeom prst="rect">
            <a:avLst/>
          </a:prstGeom>
        </p:spPr>
      </p:pic>
      <p:sp>
        <p:nvSpPr>
          <p:cNvPr id="9" name="Rectangle: Rounded Corners 8">
            <a:extLst>
              <a:ext uri="{FF2B5EF4-FFF2-40B4-BE49-F238E27FC236}">
                <a16:creationId xmlns:a16="http://schemas.microsoft.com/office/drawing/2014/main" id="{5E3964CA-0DDB-61B0-761C-6D79A773D693}"/>
              </a:ext>
            </a:extLst>
          </p:cNvPr>
          <p:cNvSpPr/>
          <p:nvPr/>
        </p:nvSpPr>
        <p:spPr>
          <a:xfrm>
            <a:off x="4224484" y="2677885"/>
            <a:ext cx="2730137" cy="2309126"/>
          </a:xfrm>
          <a:prstGeom prst="round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CB50C49-F7C2-3B30-8EA2-5CDFE0F2C643}"/>
              </a:ext>
            </a:extLst>
          </p:cNvPr>
          <p:cNvSpPr txBox="1"/>
          <p:nvPr/>
        </p:nvSpPr>
        <p:spPr>
          <a:xfrm>
            <a:off x="806368" y="1903069"/>
            <a:ext cx="2021742" cy="369332"/>
          </a:xfrm>
          <a:prstGeom prst="rect">
            <a:avLst/>
          </a:prstGeom>
          <a:noFill/>
        </p:spPr>
        <p:txBody>
          <a:bodyPr wrap="square" rtlCol="0">
            <a:spAutoFit/>
          </a:bodyPr>
          <a:lstStyle/>
          <a:p>
            <a:pPr algn="ctr">
              <a:spcBef>
                <a:spcPts val="1000"/>
              </a:spcBef>
              <a:spcAft>
                <a:spcPts val="600"/>
              </a:spcAft>
            </a:pPr>
            <a:r>
              <a:rPr lang="en-US" b="1" dirty="0"/>
              <a:t>DIGITAL CMOS</a:t>
            </a:r>
          </a:p>
        </p:txBody>
      </p:sp>
      <p:sp>
        <p:nvSpPr>
          <p:cNvPr id="11" name="TextBox 10">
            <a:extLst>
              <a:ext uri="{FF2B5EF4-FFF2-40B4-BE49-F238E27FC236}">
                <a16:creationId xmlns:a16="http://schemas.microsoft.com/office/drawing/2014/main" id="{F026C1BE-9F08-43BF-B9DC-891843265049}"/>
              </a:ext>
            </a:extLst>
          </p:cNvPr>
          <p:cNvSpPr txBox="1"/>
          <p:nvPr/>
        </p:nvSpPr>
        <p:spPr>
          <a:xfrm>
            <a:off x="4344075" y="1844058"/>
            <a:ext cx="2541464" cy="646331"/>
          </a:xfrm>
          <a:prstGeom prst="rect">
            <a:avLst/>
          </a:prstGeom>
          <a:noFill/>
        </p:spPr>
        <p:txBody>
          <a:bodyPr wrap="square" rtlCol="0">
            <a:spAutoFit/>
          </a:bodyPr>
          <a:lstStyle/>
          <a:p>
            <a:pPr algn="ctr">
              <a:spcBef>
                <a:spcPts val="1000"/>
              </a:spcBef>
              <a:spcAft>
                <a:spcPts val="600"/>
              </a:spcAft>
            </a:pPr>
            <a:r>
              <a:rPr lang="en-US" b="1" dirty="0"/>
              <a:t>ANALOG/ </a:t>
            </a:r>
            <a:r>
              <a:rPr lang="en-US" b="1" dirty="0" smtClean="0"/>
              <a:t>MIXED-SIGNAL CMOS</a:t>
            </a:r>
            <a:endParaRPr lang="en-US" b="1" dirty="0"/>
          </a:p>
        </p:txBody>
      </p:sp>
      <p:pic>
        <p:nvPicPr>
          <p:cNvPr id="12" name="Graphic 11" descr="Processor outline">
            <a:extLst>
              <a:ext uri="{FF2B5EF4-FFF2-40B4-BE49-F238E27FC236}">
                <a16:creationId xmlns:a16="http://schemas.microsoft.com/office/drawing/2014/main" id="{A419C2A8-8394-02A6-40E4-3F5001B7695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563294" y="3125289"/>
            <a:ext cx="1142998" cy="1142998"/>
          </a:xfrm>
          <a:prstGeom prst="rect">
            <a:avLst/>
          </a:prstGeom>
        </p:spPr>
      </p:pic>
      <p:sp>
        <p:nvSpPr>
          <p:cNvPr id="13" name="Freeform: Shape 12">
            <a:extLst>
              <a:ext uri="{FF2B5EF4-FFF2-40B4-BE49-F238E27FC236}">
                <a16:creationId xmlns:a16="http://schemas.microsoft.com/office/drawing/2014/main" id="{D6D9EBAC-8ED7-447B-42F1-C12DCDF4E658}"/>
              </a:ext>
            </a:extLst>
          </p:cNvPr>
          <p:cNvSpPr/>
          <p:nvPr/>
        </p:nvSpPr>
        <p:spPr>
          <a:xfrm>
            <a:off x="5930537" y="3239588"/>
            <a:ext cx="809897" cy="782637"/>
          </a:xfrm>
          <a:custGeom>
            <a:avLst/>
            <a:gdLst>
              <a:gd name="connsiteX0" fmla="*/ 0 w 574765"/>
              <a:gd name="connsiteY0" fmla="*/ 371157 h 624631"/>
              <a:gd name="connsiteX1" fmla="*/ 156754 w 574765"/>
              <a:gd name="connsiteY1" fmla="*/ 5397 h 624631"/>
              <a:gd name="connsiteX2" fmla="*/ 352697 w 574765"/>
              <a:gd name="connsiteY2" fmla="*/ 619351 h 624631"/>
              <a:gd name="connsiteX3" fmla="*/ 574765 w 574765"/>
              <a:gd name="connsiteY3" fmla="*/ 318906 h 624631"/>
              <a:gd name="connsiteX4" fmla="*/ 574765 w 574765"/>
              <a:gd name="connsiteY4" fmla="*/ 318906 h 624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765" h="624631">
                <a:moveTo>
                  <a:pt x="0" y="371157"/>
                </a:moveTo>
                <a:cubicBezTo>
                  <a:pt x="48985" y="167594"/>
                  <a:pt x="97971" y="-35969"/>
                  <a:pt x="156754" y="5397"/>
                </a:cubicBezTo>
                <a:cubicBezTo>
                  <a:pt x="215537" y="46763"/>
                  <a:pt x="283029" y="567100"/>
                  <a:pt x="352697" y="619351"/>
                </a:cubicBezTo>
                <a:cubicBezTo>
                  <a:pt x="422365" y="671602"/>
                  <a:pt x="574765" y="318906"/>
                  <a:pt x="574765" y="318906"/>
                </a:cubicBezTo>
                <a:lnTo>
                  <a:pt x="574765" y="318906"/>
                </a:lnTo>
              </a:path>
            </a:pathLst>
          </a:cu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837D06A2-66C7-216A-B19E-908563ABFAF1}"/>
              </a:ext>
            </a:extLst>
          </p:cNvPr>
          <p:cNvSpPr txBox="1"/>
          <p:nvPr/>
        </p:nvSpPr>
        <p:spPr>
          <a:xfrm>
            <a:off x="677918" y="4306813"/>
            <a:ext cx="2198089" cy="369332"/>
          </a:xfrm>
          <a:prstGeom prst="rect">
            <a:avLst/>
          </a:prstGeom>
          <a:noFill/>
        </p:spPr>
        <p:txBody>
          <a:bodyPr wrap="square" rtlCol="0">
            <a:spAutoFit/>
          </a:bodyPr>
          <a:lstStyle/>
          <a:p>
            <a:pPr algn="ctr">
              <a:spcBef>
                <a:spcPts val="1000"/>
              </a:spcBef>
              <a:spcAft>
                <a:spcPts val="600"/>
              </a:spcAft>
            </a:pPr>
            <a:r>
              <a:rPr lang="en-US" dirty="0"/>
              <a:t>CPU, </a:t>
            </a:r>
            <a:r>
              <a:rPr lang="en-US" dirty="0" smtClean="0"/>
              <a:t>NPU</a:t>
            </a:r>
            <a:r>
              <a:rPr lang="en-US" dirty="0"/>
              <a:t>, FPGA</a:t>
            </a:r>
          </a:p>
        </p:txBody>
      </p:sp>
      <p:sp>
        <p:nvSpPr>
          <p:cNvPr id="15" name="TextBox 14">
            <a:extLst>
              <a:ext uri="{FF2B5EF4-FFF2-40B4-BE49-F238E27FC236}">
                <a16:creationId xmlns:a16="http://schemas.microsoft.com/office/drawing/2014/main" id="{B3276901-4F87-B91C-5124-F3D4EA30F12E}"/>
              </a:ext>
            </a:extLst>
          </p:cNvPr>
          <p:cNvSpPr txBox="1"/>
          <p:nvPr/>
        </p:nvSpPr>
        <p:spPr>
          <a:xfrm>
            <a:off x="4542345" y="4340680"/>
            <a:ext cx="2198089" cy="646331"/>
          </a:xfrm>
          <a:prstGeom prst="rect">
            <a:avLst/>
          </a:prstGeom>
          <a:noFill/>
        </p:spPr>
        <p:txBody>
          <a:bodyPr wrap="square" rtlCol="0">
            <a:spAutoFit/>
          </a:bodyPr>
          <a:lstStyle/>
          <a:p>
            <a:pPr algn="ctr">
              <a:spcBef>
                <a:spcPts val="1000"/>
              </a:spcBef>
              <a:spcAft>
                <a:spcPts val="600"/>
              </a:spcAft>
            </a:pPr>
            <a:r>
              <a:rPr lang="en-US" dirty="0"/>
              <a:t>NVM, Analog, Sub-threshold</a:t>
            </a:r>
          </a:p>
        </p:txBody>
      </p:sp>
      <p:sp>
        <p:nvSpPr>
          <p:cNvPr id="16" name="Rectangle: Rounded Corners 15">
            <a:extLst>
              <a:ext uri="{FF2B5EF4-FFF2-40B4-BE49-F238E27FC236}">
                <a16:creationId xmlns:a16="http://schemas.microsoft.com/office/drawing/2014/main" id="{73329F4F-F004-F502-D43F-C90D49EA7753}"/>
              </a:ext>
            </a:extLst>
          </p:cNvPr>
          <p:cNvSpPr/>
          <p:nvPr/>
        </p:nvSpPr>
        <p:spPr>
          <a:xfrm>
            <a:off x="7996797" y="2677885"/>
            <a:ext cx="2730137" cy="2309126"/>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D6BF634-6A73-F21D-2ED9-53588AF196EB}"/>
              </a:ext>
            </a:extLst>
          </p:cNvPr>
          <p:cNvSpPr txBox="1"/>
          <p:nvPr/>
        </p:nvSpPr>
        <p:spPr>
          <a:xfrm>
            <a:off x="8131515" y="1844058"/>
            <a:ext cx="2460699" cy="369332"/>
          </a:xfrm>
          <a:prstGeom prst="rect">
            <a:avLst/>
          </a:prstGeom>
          <a:noFill/>
        </p:spPr>
        <p:txBody>
          <a:bodyPr wrap="square" rtlCol="0">
            <a:spAutoFit/>
          </a:bodyPr>
          <a:lstStyle/>
          <a:p>
            <a:pPr algn="ctr">
              <a:spcBef>
                <a:spcPts val="1000"/>
              </a:spcBef>
              <a:spcAft>
                <a:spcPts val="600"/>
              </a:spcAft>
            </a:pPr>
            <a:r>
              <a:rPr lang="en-US" b="1" dirty="0"/>
              <a:t>BEYOND-CMOS</a:t>
            </a:r>
          </a:p>
        </p:txBody>
      </p:sp>
      <p:sp>
        <p:nvSpPr>
          <p:cNvPr id="20" name="TextBox 19">
            <a:extLst>
              <a:ext uri="{FF2B5EF4-FFF2-40B4-BE49-F238E27FC236}">
                <a16:creationId xmlns:a16="http://schemas.microsoft.com/office/drawing/2014/main" id="{9D5D2E94-96BA-D596-D462-EF0570DAEF48}"/>
              </a:ext>
            </a:extLst>
          </p:cNvPr>
          <p:cNvSpPr txBox="1"/>
          <p:nvPr/>
        </p:nvSpPr>
        <p:spPr>
          <a:xfrm>
            <a:off x="8314658" y="4340680"/>
            <a:ext cx="2198089" cy="646331"/>
          </a:xfrm>
          <a:prstGeom prst="rect">
            <a:avLst/>
          </a:prstGeom>
          <a:noFill/>
        </p:spPr>
        <p:txBody>
          <a:bodyPr wrap="square" rtlCol="0">
            <a:spAutoFit/>
          </a:bodyPr>
          <a:lstStyle/>
          <a:p>
            <a:pPr algn="ctr">
              <a:spcBef>
                <a:spcPts val="1000"/>
              </a:spcBef>
              <a:spcAft>
                <a:spcPts val="600"/>
              </a:spcAft>
            </a:pPr>
            <a:r>
              <a:rPr lang="en-US" dirty="0"/>
              <a:t>Memristors, </a:t>
            </a:r>
            <a:r>
              <a:rPr lang="en-US" dirty="0" err="1"/>
              <a:t>FeFETs</a:t>
            </a:r>
            <a:r>
              <a:rPr lang="en-US" dirty="0"/>
              <a:t>, MTJs etc.</a:t>
            </a:r>
          </a:p>
        </p:txBody>
      </p:sp>
      <p:sp>
        <p:nvSpPr>
          <p:cNvPr id="21" name="TextBox 20">
            <a:extLst>
              <a:ext uri="{FF2B5EF4-FFF2-40B4-BE49-F238E27FC236}">
                <a16:creationId xmlns:a16="http://schemas.microsoft.com/office/drawing/2014/main" id="{A33522DB-E593-3BAF-5B01-89CDD6200170}"/>
              </a:ext>
            </a:extLst>
          </p:cNvPr>
          <p:cNvSpPr txBox="1"/>
          <p:nvPr/>
        </p:nvSpPr>
        <p:spPr>
          <a:xfrm>
            <a:off x="677918" y="5174507"/>
            <a:ext cx="2730137" cy="1384995"/>
          </a:xfrm>
          <a:prstGeom prst="rect">
            <a:avLst/>
          </a:prstGeom>
          <a:noFill/>
        </p:spPr>
        <p:txBody>
          <a:bodyPr wrap="square" rtlCol="0">
            <a:spAutoFit/>
          </a:bodyPr>
          <a:lstStyle/>
          <a:p>
            <a:pPr marL="285750" indent="-285750" algn="l">
              <a:spcBef>
                <a:spcPts val="600"/>
              </a:spcBef>
              <a:spcAft>
                <a:spcPts val="600"/>
              </a:spcAft>
              <a:buFont typeface="Arial" panose="020B0604020202020204" pitchFamily="34" charset="0"/>
              <a:buChar char="•"/>
            </a:pPr>
            <a:r>
              <a:rPr lang="en-US" sz="1600" dirty="0"/>
              <a:t>Scaled to 1.15 B/ 2B neurons</a:t>
            </a:r>
          </a:p>
          <a:p>
            <a:pPr marL="285750" indent="-285750" algn="l">
              <a:spcBef>
                <a:spcPts val="600"/>
              </a:spcBef>
              <a:spcAft>
                <a:spcPts val="600"/>
              </a:spcAft>
              <a:buFont typeface="Arial" panose="020B0604020202020204" pitchFamily="34" charset="0"/>
              <a:buChar char="•"/>
            </a:pPr>
            <a:r>
              <a:rPr lang="en-US" sz="1600" dirty="0"/>
              <a:t>Deterministic</a:t>
            </a:r>
          </a:p>
          <a:p>
            <a:pPr marL="285750" indent="-285750" algn="l">
              <a:spcBef>
                <a:spcPts val="600"/>
              </a:spcBef>
              <a:spcAft>
                <a:spcPts val="600"/>
              </a:spcAft>
              <a:buFont typeface="Arial" panose="020B0604020202020204" pitchFamily="34" charset="0"/>
              <a:buChar char="•"/>
            </a:pPr>
            <a:r>
              <a:rPr lang="en-US" sz="1600" dirty="0"/>
              <a:t>High-Precision</a:t>
            </a:r>
          </a:p>
        </p:txBody>
      </p:sp>
      <p:sp>
        <p:nvSpPr>
          <p:cNvPr id="22" name="TextBox 21">
            <a:extLst>
              <a:ext uri="{FF2B5EF4-FFF2-40B4-BE49-F238E27FC236}">
                <a16:creationId xmlns:a16="http://schemas.microsoft.com/office/drawing/2014/main" id="{9D7B4ADA-7533-6395-80AF-178C8E848A32}"/>
              </a:ext>
            </a:extLst>
          </p:cNvPr>
          <p:cNvSpPr txBox="1"/>
          <p:nvPr/>
        </p:nvSpPr>
        <p:spPr>
          <a:xfrm>
            <a:off x="4276320" y="5174507"/>
            <a:ext cx="2730137" cy="1138773"/>
          </a:xfrm>
          <a:prstGeom prst="rect">
            <a:avLst/>
          </a:prstGeom>
          <a:noFill/>
        </p:spPr>
        <p:txBody>
          <a:bodyPr wrap="square" rtlCol="0">
            <a:spAutoFit/>
          </a:bodyPr>
          <a:lstStyle/>
          <a:p>
            <a:pPr marL="285750" indent="-285750" algn="l">
              <a:spcBef>
                <a:spcPts val="600"/>
              </a:spcBef>
              <a:spcAft>
                <a:spcPts val="600"/>
              </a:spcAft>
              <a:buFont typeface="Arial" panose="020B0604020202020204" pitchFamily="34" charset="0"/>
              <a:buChar char="•"/>
            </a:pPr>
            <a:r>
              <a:rPr lang="en-US" sz="1600" dirty="0"/>
              <a:t>Scaled to 1 M</a:t>
            </a:r>
          </a:p>
          <a:p>
            <a:pPr marL="285750" indent="-285750" algn="l">
              <a:spcBef>
                <a:spcPts val="600"/>
              </a:spcBef>
              <a:spcAft>
                <a:spcPts val="600"/>
              </a:spcAft>
              <a:buFont typeface="Arial" panose="020B0604020202020204" pitchFamily="34" charset="0"/>
              <a:buChar char="•"/>
            </a:pPr>
            <a:r>
              <a:rPr lang="en-US" sz="1600" dirty="0"/>
              <a:t>Analog/ Stochastic</a:t>
            </a:r>
          </a:p>
          <a:p>
            <a:pPr marL="285750" indent="-285750" algn="l">
              <a:spcBef>
                <a:spcPts val="600"/>
              </a:spcBef>
              <a:spcAft>
                <a:spcPts val="600"/>
              </a:spcAft>
              <a:buFont typeface="Arial" panose="020B0604020202020204" pitchFamily="34" charset="0"/>
              <a:buChar char="•"/>
            </a:pPr>
            <a:r>
              <a:rPr lang="en-US" sz="1600" dirty="0"/>
              <a:t>Low-Precision</a:t>
            </a:r>
          </a:p>
        </p:txBody>
      </p:sp>
      <p:sp>
        <p:nvSpPr>
          <p:cNvPr id="2" name="TextBox 1">
            <a:extLst>
              <a:ext uri="{FF2B5EF4-FFF2-40B4-BE49-F238E27FC236}">
                <a16:creationId xmlns:a16="http://schemas.microsoft.com/office/drawing/2014/main" id="{CC09EBE4-EC6B-02AC-BD31-A081E0A9E2E3}"/>
              </a:ext>
            </a:extLst>
          </p:cNvPr>
          <p:cNvSpPr txBox="1"/>
          <p:nvPr/>
        </p:nvSpPr>
        <p:spPr>
          <a:xfrm>
            <a:off x="8066035" y="5174507"/>
            <a:ext cx="3265580" cy="2339102"/>
          </a:xfrm>
          <a:prstGeom prst="rect">
            <a:avLst/>
          </a:prstGeom>
          <a:noFill/>
        </p:spPr>
        <p:txBody>
          <a:bodyPr wrap="square" rtlCol="0">
            <a:spAutoFit/>
          </a:bodyPr>
          <a:lstStyle/>
          <a:p>
            <a:pPr marL="285750" indent="-285750" algn="l">
              <a:spcBef>
                <a:spcPts val="600"/>
              </a:spcBef>
              <a:spcAft>
                <a:spcPts val="600"/>
              </a:spcAft>
              <a:buFont typeface="Arial" panose="020B0604020202020204" pitchFamily="34" charset="0"/>
              <a:buChar char="•"/>
            </a:pPr>
            <a:r>
              <a:rPr lang="en-US" sz="1600" dirty="0"/>
              <a:t>I</a:t>
            </a:r>
            <a:r>
              <a:rPr lang="en-US" sz="1600" dirty="0" smtClean="0"/>
              <a:t>n-memory </a:t>
            </a:r>
            <a:r>
              <a:rPr lang="en-US" sz="1600" dirty="0"/>
              <a:t>computing</a:t>
            </a:r>
          </a:p>
          <a:p>
            <a:pPr marL="285750" indent="-285750" algn="l">
              <a:spcBef>
                <a:spcPts val="600"/>
              </a:spcBef>
              <a:spcAft>
                <a:spcPts val="600"/>
              </a:spcAft>
              <a:buFont typeface="Arial" panose="020B0604020202020204" pitchFamily="34" charset="0"/>
              <a:buChar char="•"/>
            </a:pPr>
            <a:r>
              <a:rPr lang="en-US" sz="1600" dirty="0"/>
              <a:t>Analog/ Stochastic</a:t>
            </a:r>
          </a:p>
          <a:p>
            <a:pPr marL="285750" indent="-285750" algn="l">
              <a:spcBef>
                <a:spcPts val="600"/>
              </a:spcBef>
              <a:spcAft>
                <a:spcPts val="600"/>
              </a:spcAft>
              <a:buFont typeface="Arial" panose="020B0604020202020204" pitchFamily="34" charset="0"/>
              <a:buChar char="•"/>
            </a:pPr>
            <a:r>
              <a:rPr lang="en-US" sz="1600" dirty="0"/>
              <a:t>Low-precision</a:t>
            </a:r>
          </a:p>
          <a:p>
            <a:pPr marL="285750" indent="-285750" algn="l">
              <a:spcBef>
                <a:spcPts val="600"/>
              </a:spcBef>
              <a:spcAft>
                <a:spcPts val="600"/>
              </a:spcAft>
              <a:buFont typeface="Arial" panose="020B0604020202020204" pitchFamily="34" charset="0"/>
              <a:buChar char="•"/>
            </a:pPr>
            <a:r>
              <a:rPr lang="en-US" sz="1600" dirty="0"/>
              <a:t>Integration with CMOS</a:t>
            </a:r>
          </a:p>
          <a:p>
            <a:pPr marL="285750" indent="-285750" algn="l">
              <a:spcBef>
                <a:spcPts val="600"/>
              </a:spcBef>
              <a:spcAft>
                <a:spcPts val="600"/>
              </a:spcAft>
              <a:buFont typeface="Arial" panose="020B0604020202020204" pitchFamily="34" charset="0"/>
              <a:buChar char="•"/>
            </a:pPr>
            <a:endParaRPr lang="en-US" sz="1600" dirty="0"/>
          </a:p>
          <a:p>
            <a:pPr marL="285750" indent="-285750" algn="l">
              <a:spcBef>
                <a:spcPts val="600"/>
              </a:spcBef>
              <a:spcAft>
                <a:spcPts val="600"/>
              </a:spcAft>
              <a:buFont typeface="Arial" panose="020B0604020202020204" pitchFamily="34" charset="0"/>
              <a:buChar char="•"/>
            </a:pPr>
            <a:endParaRPr lang="en-US" sz="1600" dirty="0"/>
          </a:p>
        </p:txBody>
      </p:sp>
      <p:pic>
        <p:nvPicPr>
          <p:cNvPr id="19" name="Picture 18">
            <a:extLst>
              <a:ext uri="{FF2B5EF4-FFF2-40B4-BE49-F238E27FC236}">
                <a16:creationId xmlns:a16="http://schemas.microsoft.com/office/drawing/2014/main" id="{1DAF240B-7A84-029C-04EA-9ED1DBE7131A}"/>
              </a:ext>
            </a:extLst>
          </p:cNvPr>
          <p:cNvPicPr>
            <a:picLocks noChangeAspect="1"/>
          </p:cNvPicPr>
          <p:nvPr/>
        </p:nvPicPr>
        <p:blipFill>
          <a:blip r:embed="rId8"/>
          <a:stretch>
            <a:fillRect/>
          </a:stretch>
        </p:blipFill>
        <p:spPr>
          <a:xfrm>
            <a:off x="8588886" y="3107329"/>
            <a:ext cx="1658101" cy="1059722"/>
          </a:xfrm>
          <a:prstGeom prst="rect">
            <a:avLst/>
          </a:prstGeom>
        </p:spPr>
      </p:pic>
    </p:spTree>
    <p:extLst>
      <p:ext uri="{BB962C8B-B14F-4D97-AF65-F5344CB8AC3E}">
        <p14:creationId xmlns:p14="http://schemas.microsoft.com/office/powerpoint/2010/main" val="28119812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3090C2-891A-A147-FE74-3AB3DEBC7784}"/>
              </a:ext>
            </a:extLst>
          </p:cNvPr>
          <p:cNvSpPr>
            <a:spLocks noGrp="1"/>
          </p:cNvSpPr>
          <p:nvPr>
            <p:ph type="sldNum" sz="quarter" idx="12"/>
          </p:nvPr>
        </p:nvSpPr>
        <p:spPr/>
        <p:txBody>
          <a:bodyPr/>
          <a:lstStyle/>
          <a:p>
            <a:fld id="{6FB6B91F-BB11-E946-B7F6-1372EDB8DEC1}" type="slidenum">
              <a:rPr lang="en-US" smtClean="0"/>
              <a:t>7</a:t>
            </a:fld>
            <a:endParaRPr lang="en-US" dirty="0"/>
          </a:p>
        </p:txBody>
      </p:sp>
      <p:sp>
        <p:nvSpPr>
          <p:cNvPr id="4" name="Title 3">
            <a:extLst>
              <a:ext uri="{FF2B5EF4-FFF2-40B4-BE49-F238E27FC236}">
                <a16:creationId xmlns:a16="http://schemas.microsoft.com/office/drawing/2014/main" id="{CC04F44A-F230-EAD1-5506-A8E2723DF19C}"/>
              </a:ext>
            </a:extLst>
          </p:cNvPr>
          <p:cNvSpPr>
            <a:spLocks noGrp="1"/>
          </p:cNvSpPr>
          <p:nvPr>
            <p:ph type="title"/>
          </p:nvPr>
        </p:nvSpPr>
        <p:spPr/>
        <p:txBody>
          <a:bodyPr/>
          <a:lstStyle/>
          <a:p>
            <a:r>
              <a:rPr lang="en-US" dirty="0"/>
              <a:t>Neuromorphic BUILDING BLOCKS</a:t>
            </a:r>
          </a:p>
        </p:txBody>
      </p:sp>
      <p:sp>
        <p:nvSpPr>
          <p:cNvPr id="5" name="Text Placeholder 4">
            <a:extLst>
              <a:ext uri="{FF2B5EF4-FFF2-40B4-BE49-F238E27FC236}">
                <a16:creationId xmlns:a16="http://schemas.microsoft.com/office/drawing/2014/main" id="{6B929A08-4416-4C59-F600-F8676ABE6714}"/>
              </a:ext>
            </a:extLst>
          </p:cNvPr>
          <p:cNvSpPr>
            <a:spLocks noGrp="1"/>
          </p:cNvSpPr>
          <p:nvPr>
            <p:ph type="body" sz="quarter" idx="13"/>
          </p:nvPr>
        </p:nvSpPr>
        <p:spPr/>
        <p:txBody>
          <a:bodyPr/>
          <a:lstStyle/>
          <a:p>
            <a:r>
              <a:rPr lang="en-US" dirty="0"/>
              <a:t>Neuromorphic offers computational richness</a:t>
            </a:r>
          </a:p>
        </p:txBody>
      </p:sp>
      <p:grpSp>
        <p:nvGrpSpPr>
          <p:cNvPr id="161" name="Group 160">
            <a:extLst>
              <a:ext uri="{FF2B5EF4-FFF2-40B4-BE49-F238E27FC236}">
                <a16:creationId xmlns:a16="http://schemas.microsoft.com/office/drawing/2014/main" id="{60717BAE-D62E-FADB-61DB-76269D42ED99}"/>
              </a:ext>
            </a:extLst>
          </p:cNvPr>
          <p:cNvGrpSpPr/>
          <p:nvPr/>
        </p:nvGrpSpPr>
        <p:grpSpPr>
          <a:xfrm>
            <a:off x="225083" y="1901555"/>
            <a:ext cx="3514857" cy="2798711"/>
            <a:chOff x="225083" y="1901555"/>
            <a:chExt cx="3514857" cy="2798711"/>
          </a:xfrm>
        </p:grpSpPr>
        <p:grpSp>
          <p:nvGrpSpPr>
            <p:cNvPr id="18" name="Group 17">
              <a:extLst>
                <a:ext uri="{FF2B5EF4-FFF2-40B4-BE49-F238E27FC236}">
                  <a16:creationId xmlns:a16="http://schemas.microsoft.com/office/drawing/2014/main" id="{D2157811-BA47-9803-A284-BA8CED799EC1}"/>
                </a:ext>
              </a:extLst>
            </p:cNvPr>
            <p:cNvGrpSpPr/>
            <p:nvPr/>
          </p:nvGrpSpPr>
          <p:grpSpPr>
            <a:xfrm>
              <a:off x="258236" y="1945666"/>
              <a:ext cx="3481704" cy="2640089"/>
              <a:chOff x="233724" y="873437"/>
              <a:chExt cx="3481704" cy="2640089"/>
            </a:xfrm>
          </p:grpSpPr>
          <p:pic>
            <p:nvPicPr>
              <p:cNvPr id="19" name="Picture 18">
                <a:extLst>
                  <a:ext uri="{FF2B5EF4-FFF2-40B4-BE49-F238E27FC236}">
                    <a16:creationId xmlns:a16="http://schemas.microsoft.com/office/drawing/2014/main" id="{5AC78BB5-0A20-D0A1-F27A-8EFCEC0008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41" y="1824498"/>
                <a:ext cx="2193462" cy="1689028"/>
              </a:xfrm>
              <a:prstGeom prst="rect">
                <a:avLst/>
              </a:prstGeom>
            </p:spPr>
          </p:pic>
          <p:sp>
            <p:nvSpPr>
              <p:cNvPr id="23" name="TextBox 22">
                <a:extLst>
                  <a:ext uri="{FF2B5EF4-FFF2-40B4-BE49-F238E27FC236}">
                    <a16:creationId xmlns:a16="http://schemas.microsoft.com/office/drawing/2014/main" id="{522098AE-D2DE-3C6B-3ADE-CCC6343A71AD}"/>
                  </a:ext>
                </a:extLst>
              </p:cNvPr>
              <p:cNvSpPr txBox="1"/>
              <p:nvPr/>
            </p:nvSpPr>
            <p:spPr>
              <a:xfrm>
                <a:off x="233724" y="873437"/>
                <a:ext cx="3481704" cy="646331"/>
              </a:xfrm>
              <a:prstGeom prst="rect">
                <a:avLst/>
              </a:prstGeom>
              <a:noFill/>
            </p:spPr>
            <p:txBody>
              <a:bodyPr wrap="square" rtlCol="0">
                <a:spAutoFit/>
              </a:bodyPr>
              <a:lstStyle/>
              <a:p>
                <a:pPr algn="ctr"/>
                <a:r>
                  <a:rPr lang="en-US" b="1" dirty="0"/>
                  <a:t>In-memory Computing</a:t>
                </a:r>
              </a:p>
              <a:p>
                <a:pPr algn="ctr"/>
                <a:r>
                  <a:rPr lang="en-US" b="1" dirty="0"/>
                  <a:t>With Synapses</a:t>
                </a:r>
              </a:p>
            </p:txBody>
          </p:sp>
        </p:grpSp>
        <p:sp>
          <p:nvSpPr>
            <p:cNvPr id="24" name="Rounded Rectangle 23">
              <a:extLst>
                <a:ext uri="{FF2B5EF4-FFF2-40B4-BE49-F238E27FC236}">
                  <a16:creationId xmlns:a16="http://schemas.microsoft.com/office/drawing/2014/main" id="{A7F494F0-C6D0-9C79-8F6E-FF39C0F06693}"/>
                </a:ext>
              </a:extLst>
            </p:cNvPr>
            <p:cNvSpPr/>
            <p:nvPr/>
          </p:nvSpPr>
          <p:spPr>
            <a:xfrm>
              <a:off x="225083" y="1901555"/>
              <a:ext cx="3502044" cy="2798711"/>
            </a:xfrm>
            <a:prstGeom prst="roundRect">
              <a:avLst/>
            </a:prstGeom>
            <a:solidFill>
              <a:schemeClr val="accent1">
                <a:alpha val="13000"/>
              </a:schemeClr>
            </a:solidFill>
            <a:ln w="25400">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Group 159">
            <a:extLst>
              <a:ext uri="{FF2B5EF4-FFF2-40B4-BE49-F238E27FC236}">
                <a16:creationId xmlns:a16="http://schemas.microsoft.com/office/drawing/2014/main" id="{02F1D712-12CB-8D17-4E14-81C777AB4C77}"/>
              </a:ext>
            </a:extLst>
          </p:cNvPr>
          <p:cNvGrpSpPr/>
          <p:nvPr/>
        </p:nvGrpSpPr>
        <p:grpSpPr>
          <a:xfrm>
            <a:off x="4205776" y="1901555"/>
            <a:ext cx="3502044" cy="2798711"/>
            <a:chOff x="8431720" y="1945666"/>
            <a:chExt cx="3502044" cy="2798711"/>
          </a:xfrm>
        </p:grpSpPr>
        <p:sp>
          <p:nvSpPr>
            <p:cNvPr id="27" name="Rounded Rectangle 26">
              <a:extLst>
                <a:ext uri="{FF2B5EF4-FFF2-40B4-BE49-F238E27FC236}">
                  <a16:creationId xmlns:a16="http://schemas.microsoft.com/office/drawing/2014/main" id="{DADA61E0-5A25-CCDF-2551-575E76A70F6E}"/>
                </a:ext>
              </a:extLst>
            </p:cNvPr>
            <p:cNvSpPr/>
            <p:nvPr/>
          </p:nvSpPr>
          <p:spPr>
            <a:xfrm>
              <a:off x="8431720" y="1945666"/>
              <a:ext cx="3502044" cy="2798711"/>
            </a:xfrm>
            <a:prstGeom prst="roundRect">
              <a:avLst/>
            </a:prstGeom>
            <a:solidFill>
              <a:schemeClr val="accent1">
                <a:alpha val="13000"/>
              </a:schemeClr>
            </a:solidFill>
            <a:ln w="25400">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43F0489-089C-F4C2-EAD3-F8D82AB33336}"/>
                </a:ext>
              </a:extLst>
            </p:cNvPr>
            <p:cNvSpPr txBox="1"/>
            <p:nvPr/>
          </p:nvSpPr>
          <p:spPr>
            <a:xfrm>
              <a:off x="8530053" y="2067390"/>
              <a:ext cx="3305378" cy="369332"/>
            </a:xfrm>
            <a:prstGeom prst="rect">
              <a:avLst/>
            </a:prstGeom>
            <a:noFill/>
          </p:spPr>
          <p:txBody>
            <a:bodyPr wrap="square" rtlCol="0">
              <a:spAutoFit/>
            </a:bodyPr>
            <a:lstStyle/>
            <a:p>
              <a:pPr algn="ctr"/>
              <a:r>
                <a:rPr lang="en-US" b="1" dirty="0"/>
                <a:t>Sensory Processing</a:t>
              </a:r>
              <a:endParaRPr lang="en-US" dirty="0"/>
            </a:p>
          </p:txBody>
        </p:sp>
        <p:grpSp>
          <p:nvGrpSpPr>
            <p:cNvPr id="30" name="Group 29">
              <a:extLst>
                <a:ext uri="{FF2B5EF4-FFF2-40B4-BE49-F238E27FC236}">
                  <a16:creationId xmlns:a16="http://schemas.microsoft.com/office/drawing/2014/main" id="{24528235-786E-1580-7B3B-0291A72B357F}"/>
                </a:ext>
              </a:extLst>
            </p:cNvPr>
            <p:cNvGrpSpPr/>
            <p:nvPr/>
          </p:nvGrpSpPr>
          <p:grpSpPr>
            <a:xfrm>
              <a:off x="8762012" y="2717236"/>
              <a:ext cx="3158236" cy="2009181"/>
              <a:chOff x="3137248" y="5147136"/>
              <a:chExt cx="3791754" cy="2598029"/>
            </a:xfrm>
          </p:grpSpPr>
          <p:grpSp>
            <p:nvGrpSpPr>
              <p:cNvPr id="31" name="Group 30">
                <a:extLst>
                  <a:ext uri="{FF2B5EF4-FFF2-40B4-BE49-F238E27FC236}">
                    <a16:creationId xmlns:a16="http://schemas.microsoft.com/office/drawing/2014/main" id="{AAEA38BD-205B-0BEC-2A25-DE27F03D5832}"/>
                  </a:ext>
                </a:extLst>
              </p:cNvPr>
              <p:cNvGrpSpPr/>
              <p:nvPr/>
            </p:nvGrpSpPr>
            <p:grpSpPr>
              <a:xfrm>
                <a:off x="3461342" y="5147136"/>
                <a:ext cx="2917119" cy="1331950"/>
                <a:chOff x="3247464" y="853396"/>
                <a:chExt cx="2917119" cy="1331949"/>
              </a:xfrm>
            </p:grpSpPr>
            <p:pic>
              <p:nvPicPr>
                <p:cNvPr id="33" name="Picture 32">
                  <a:extLst>
                    <a:ext uri="{FF2B5EF4-FFF2-40B4-BE49-F238E27FC236}">
                      <a16:creationId xmlns:a16="http://schemas.microsoft.com/office/drawing/2014/main" id="{106CD439-F2B7-B804-97AD-38016B5CF5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7464" y="939885"/>
                  <a:ext cx="1148913" cy="1245460"/>
                </a:xfrm>
                <a:prstGeom prst="rect">
                  <a:avLst/>
                </a:prstGeom>
              </p:spPr>
            </p:pic>
            <p:pic>
              <p:nvPicPr>
                <p:cNvPr id="34" name="clapping" descr="clapping">
                  <a:hlinkClick r:id="" action="ppaction://media"/>
                  <a:extLst>
                    <a:ext uri="{FF2B5EF4-FFF2-40B4-BE49-F238E27FC236}">
                      <a16:creationId xmlns:a16="http://schemas.microsoft.com/office/drawing/2014/main" id="{CB8113A7-2203-3DCD-BB27-C26733FA0B8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4721" t="11105" r="21477" b="11438"/>
                <a:stretch/>
              </p:blipFill>
              <p:spPr>
                <a:xfrm>
                  <a:off x="4776841" y="853396"/>
                  <a:ext cx="1387742" cy="1331949"/>
                </a:xfrm>
                <a:prstGeom prst="rect">
                  <a:avLst/>
                </a:prstGeom>
              </p:spPr>
            </p:pic>
          </p:grpSp>
          <p:sp>
            <p:nvSpPr>
              <p:cNvPr id="32" name="Rectangle 31">
                <a:extLst>
                  <a:ext uri="{FF2B5EF4-FFF2-40B4-BE49-F238E27FC236}">
                    <a16:creationId xmlns:a16="http://schemas.microsoft.com/office/drawing/2014/main" id="{BA51D960-D7C5-5CFB-3E97-31E066590F9D}"/>
                  </a:ext>
                </a:extLst>
              </p:cNvPr>
              <p:cNvSpPr/>
              <p:nvPr/>
            </p:nvSpPr>
            <p:spPr>
              <a:xfrm>
                <a:off x="3137248" y="6909408"/>
                <a:ext cx="3791754" cy="835757"/>
              </a:xfrm>
              <a:prstGeom prst="rect">
                <a:avLst/>
              </a:prstGeom>
            </p:spPr>
            <p:txBody>
              <a:bodyPr wrap="none">
                <a:spAutoFit/>
              </a:bodyPr>
              <a:lstStyle/>
              <a:p>
                <a:pPr algn="ctr"/>
                <a:r>
                  <a:rPr lang="en-US" dirty="0"/>
                  <a:t>Silicon Retina/ Event Sensor</a:t>
                </a:r>
              </a:p>
              <a:p>
                <a:pPr algn="ctr"/>
                <a:r>
                  <a:rPr lang="en-US" dirty="0"/>
                  <a:t>Silicon Cochlea etc. </a:t>
                </a:r>
              </a:p>
            </p:txBody>
          </p:sp>
        </p:grpSp>
      </p:grpSp>
      <p:sp>
        <p:nvSpPr>
          <p:cNvPr id="36" name="Rectangle 35">
            <a:extLst>
              <a:ext uri="{FF2B5EF4-FFF2-40B4-BE49-F238E27FC236}">
                <a16:creationId xmlns:a16="http://schemas.microsoft.com/office/drawing/2014/main" id="{8330917F-F397-6645-993F-049D21B99CEC}"/>
              </a:ext>
            </a:extLst>
          </p:cNvPr>
          <p:cNvSpPr/>
          <p:nvPr/>
        </p:nvSpPr>
        <p:spPr>
          <a:xfrm>
            <a:off x="468086" y="4890485"/>
            <a:ext cx="11238040" cy="1967515"/>
          </a:xfrm>
          <a:prstGeom prst="rect">
            <a:avLst/>
          </a:prstGeom>
          <a:solidFill>
            <a:schemeClr val="accent3">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2E2BE3B3-49DD-B8A6-0094-9EAF8994B2E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9580" t="38256" r="27689" b="15210"/>
          <a:stretch/>
        </p:blipFill>
        <p:spPr>
          <a:xfrm>
            <a:off x="3481501" y="5476275"/>
            <a:ext cx="788139" cy="747093"/>
          </a:xfrm>
          <a:prstGeom prst="rect">
            <a:avLst/>
          </a:prstGeom>
        </p:spPr>
      </p:pic>
      <p:sp>
        <p:nvSpPr>
          <p:cNvPr id="39" name="TextBox 38">
            <a:extLst>
              <a:ext uri="{FF2B5EF4-FFF2-40B4-BE49-F238E27FC236}">
                <a16:creationId xmlns:a16="http://schemas.microsoft.com/office/drawing/2014/main" id="{0E2DDB37-D57E-7C9B-B610-F643BFEC5842}"/>
              </a:ext>
            </a:extLst>
          </p:cNvPr>
          <p:cNvSpPr txBox="1"/>
          <p:nvPr/>
        </p:nvSpPr>
        <p:spPr>
          <a:xfrm>
            <a:off x="5007244" y="6269708"/>
            <a:ext cx="2008432" cy="646331"/>
          </a:xfrm>
          <a:prstGeom prst="rect">
            <a:avLst/>
          </a:prstGeom>
          <a:noFill/>
        </p:spPr>
        <p:txBody>
          <a:bodyPr wrap="square" rtlCol="0">
            <a:spAutoFit/>
          </a:bodyPr>
          <a:lstStyle/>
          <a:p>
            <a:pPr algn="ctr"/>
            <a:r>
              <a:rPr lang="en-US" dirty="0"/>
              <a:t>Scientific </a:t>
            </a:r>
          </a:p>
          <a:p>
            <a:pPr algn="ctr"/>
            <a:r>
              <a:rPr lang="en-US" dirty="0"/>
              <a:t>Computing</a:t>
            </a:r>
          </a:p>
        </p:txBody>
      </p:sp>
      <p:pic>
        <p:nvPicPr>
          <p:cNvPr id="40" name="Picture 39">
            <a:extLst>
              <a:ext uri="{FF2B5EF4-FFF2-40B4-BE49-F238E27FC236}">
                <a16:creationId xmlns:a16="http://schemas.microsoft.com/office/drawing/2014/main" id="{051CE25E-FC85-8D53-5539-49540402ED9E}"/>
              </a:ext>
            </a:extLst>
          </p:cNvPr>
          <p:cNvPicPr>
            <a:picLocks noChangeAspect="1"/>
          </p:cNvPicPr>
          <p:nvPr/>
        </p:nvPicPr>
        <p:blipFill>
          <a:blip r:embed="rId9"/>
          <a:stretch>
            <a:fillRect/>
          </a:stretch>
        </p:blipFill>
        <p:spPr>
          <a:xfrm>
            <a:off x="5611048" y="5393110"/>
            <a:ext cx="909494" cy="815408"/>
          </a:xfrm>
          <a:prstGeom prst="rect">
            <a:avLst/>
          </a:prstGeom>
        </p:spPr>
      </p:pic>
      <p:sp>
        <p:nvSpPr>
          <p:cNvPr id="41" name="TextBox 40">
            <a:extLst>
              <a:ext uri="{FF2B5EF4-FFF2-40B4-BE49-F238E27FC236}">
                <a16:creationId xmlns:a16="http://schemas.microsoft.com/office/drawing/2014/main" id="{CE80D972-C035-F26B-5DCA-6E9F4EFA9393}"/>
              </a:ext>
            </a:extLst>
          </p:cNvPr>
          <p:cNvSpPr txBox="1"/>
          <p:nvPr/>
        </p:nvSpPr>
        <p:spPr>
          <a:xfrm>
            <a:off x="497979" y="6260850"/>
            <a:ext cx="2216363" cy="646331"/>
          </a:xfrm>
          <a:prstGeom prst="rect">
            <a:avLst/>
          </a:prstGeom>
          <a:noFill/>
        </p:spPr>
        <p:txBody>
          <a:bodyPr wrap="square" rtlCol="0">
            <a:spAutoFit/>
          </a:bodyPr>
          <a:lstStyle/>
          <a:p>
            <a:pPr algn="ctr"/>
            <a:r>
              <a:rPr lang="en-US" dirty="0"/>
              <a:t>AI/ML </a:t>
            </a:r>
          </a:p>
          <a:p>
            <a:pPr algn="ctr"/>
            <a:r>
              <a:rPr lang="en-US" dirty="0"/>
              <a:t>(ANN, SNN)</a:t>
            </a:r>
          </a:p>
        </p:txBody>
      </p:sp>
      <p:sp>
        <p:nvSpPr>
          <p:cNvPr id="42" name="TextBox 41">
            <a:extLst>
              <a:ext uri="{FF2B5EF4-FFF2-40B4-BE49-F238E27FC236}">
                <a16:creationId xmlns:a16="http://schemas.microsoft.com/office/drawing/2014/main" id="{8B979685-117C-F6A8-60C7-CB91C16A96F0}"/>
              </a:ext>
            </a:extLst>
          </p:cNvPr>
          <p:cNvSpPr txBox="1"/>
          <p:nvPr/>
        </p:nvSpPr>
        <p:spPr>
          <a:xfrm>
            <a:off x="2790881" y="6260068"/>
            <a:ext cx="2216363" cy="646331"/>
          </a:xfrm>
          <a:prstGeom prst="rect">
            <a:avLst/>
          </a:prstGeom>
          <a:noFill/>
        </p:spPr>
        <p:txBody>
          <a:bodyPr wrap="square" rtlCol="0">
            <a:spAutoFit/>
          </a:bodyPr>
          <a:lstStyle/>
          <a:p>
            <a:pPr algn="ctr"/>
            <a:r>
              <a:rPr lang="en-US" dirty="0"/>
              <a:t>Brain-Inspired Algorithms</a:t>
            </a:r>
          </a:p>
        </p:txBody>
      </p:sp>
      <p:sp>
        <p:nvSpPr>
          <p:cNvPr id="43" name="TextBox 42">
            <a:extLst>
              <a:ext uri="{FF2B5EF4-FFF2-40B4-BE49-F238E27FC236}">
                <a16:creationId xmlns:a16="http://schemas.microsoft.com/office/drawing/2014/main" id="{EFDC7C17-297D-F430-E4D9-24A22C57E9D3}"/>
              </a:ext>
            </a:extLst>
          </p:cNvPr>
          <p:cNvSpPr txBox="1"/>
          <p:nvPr/>
        </p:nvSpPr>
        <p:spPr>
          <a:xfrm>
            <a:off x="6997611" y="6245800"/>
            <a:ext cx="2008432" cy="646331"/>
          </a:xfrm>
          <a:prstGeom prst="rect">
            <a:avLst/>
          </a:prstGeom>
          <a:noFill/>
        </p:spPr>
        <p:txBody>
          <a:bodyPr wrap="square" rtlCol="0">
            <a:spAutoFit/>
          </a:bodyPr>
          <a:lstStyle/>
          <a:p>
            <a:pPr algn="ctr"/>
            <a:r>
              <a:rPr lang="en-US" dirty="0"/>
              <a:t>Edge </a:t>
            </a:r>
          </a:p>
          <a:p>
            <a:pPr algn="ctr"/>
            <a:r>
              <a:rPr lang="en-US" dirty="0"/>
              <a:t>Computing</a:t>
            </a:r>
          </a:p>
        </p:txBody>
      </p:sp>
      <p:sp>
        <p:nvSpPr>
          <p:cNvPr id="44" name="TextBox 43">
            <a:extLst>
              <a:ext uri="{FF2B5EF4-FFF2-40B4-BE49-F238E27FC236}">
                <a16:creationId xmlns:a16="http://schemas.microsoft.com/office/drawing/2014/main" id="{B75353DF-96CB-E47E-CAB6-CAF2E0A35A05}"/>
              </a:ext>
            </a:extLst>
          </p:cNvPr>
          <p:cNvSpPr txBox="1"/>
          <p:nvPr/>
        </p:nvSpPr>
        <p:spPr>
          <a:xfrm>
            <a:off x="9290513" y="6245800"/>
            <a:ext cx="2246256" cy="923330"/>
          </a:xfrm>
          <a:prstGeom prst="rect">
            <a:avLst/>
          </a:prstGeom>
          <a:noFill/>
        </p:spPr>
        <p:txBody>
          <a:bodyPr wrap="square" rtlCol="0">
            <a:spAutoFit/>
          </a:bodyPr>
          <a:lstStyle/>
          <a:p>
            <a:pPr algn="ctr"/>
            <a:r>
              <a:rPr lang="en-US" dirty="0"/>
              <a:t>High Performance Computing</a:t>
            </a:r>
          </a:p>
          <a:p>
            <a:pPr algn="ctr"/>
            <a:endParaRPr lang="en-US" dirty="0"/>
          </a:p>
        </p:txBody>
      </p:sp>
      <p:pic>
        <p:nvPicPr>
          <p:cNvPr id="45" name="Picture 44">
            <a:extLst>
              <a:ext uri="{FF2B5EF4-FFF2-40B4-BE49-F238E27FC236}">
                <a16:creationId xmlns:a16="http://schemas.microsoft.com/office/drawing/2014/main" id="{97D4954E-23F4-43B5-F93D-E931D1B3F214}"/>
              </a:ext>
            </a:extLst>
          </p:cNvPr>
          <p:cNvPicPr>
            <a:picLocks noChangeAspect="1"/>
          </p:cNvPicPr>
          <p:nvPr/>
        </p:nvPicPr>
        <p:blipFill>
          <a:blip r:embed="rId10"/>
          <a:stretch>
            <a:fillRect/>
          </a:stretch>
        </p:blipFill>
        <p:spPr>
          <a:xfrm>
            <a:off x="9766985" y="5465957"/>
            <a:ext cx="1148289" cy="702122"/>
          </a:xfrm>
          <a:prstGeom prst="rect">
            <a:avLst/>
          </a:prstGeom>
        </p:spPr>
      </p:pic>
      <p:pic>
        <p:nvPicPr>
          <p:cNvPr id="46" name="Picture 2">
            <a:extLst>
              <a:ext uri="{FF2B5EF4-FFF2-40B4-BE49-F238E27FC236}">
                <a16:creationId xmlns:a16="http://schemas.microsoft.com/office/drawing/2014/main" id="{DB04C99C-1AAF-5616-2823-2C1DA78324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3574" y="5613753"/>
            <a:ext cx="2100257" cy="55432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F74798BB-2605-D7F9-C0FB-ED81D226E042}"/>
              </a:ext>
            </a:extLst>
          </p:cNvPr>
          <p:cNvPicPr>
            <a:picLocks noChangeAspect="1"/>
          </p:cNvPicPr>
          <p:nvPr/>
        </p:nvPicPr>
        <p:blipFill>
          <a:blip r:embed="rId12"/>
          <a:stretch>
            <a:fillRect/>
          </a:stretch>
        </p:blipFill>
        <p:spPr>
          <a:xfrm>
            <a:off x="7509944" y="5406350"/>
            <a:ext cx="955878" cy="746780"/>
          </a:xfrm>
          <a:prstGeom prst="rect">
            <a:avLst/>
          </a:prstGeom>
        </p:spPr>
      </p:pic>
      <p:grpSp>
        <p:nvGrpSpPr>
          <p:cNvPr id="159" name="Group 158">
            <a:extLst>
              <a:ext uri="{FF2B5EF4-FFF2-40B4-BE49-F238E27FC236}">
                <a16:creationId xmlns:a16="http://schemas.microsoft.com/office/drawing/2014/main" id="{6ABDE82F-5D2A-0600-D578-64E9ECB1B7CB}"/>
              </a:ext>
            </a:extLst>
          </p:cNvPr>
          <p:cNvGrpSpPr/>
          <p:nvPr/>
        </p:nvGrpSpPr>
        <p:grpSpPr>
          <a:xfrm>
            <a:off x="8215451" y="1901555"/>
            <a:ext cx="3502044" cy="2815462"/>
            <a:chOff x="4499783" y="1945666"/>
            <a:chExt cx="3502044" cy="2815462"/>
          </a:xfrm>
        </p:grpSpPr>
        <p:sp>
          <p:nvSpPr>
            <p:cNvPr id="25" name="Rounded Rectangle 24">
              <a:extLst>
                <a:ext uri="{FF2B5EF4-FFF2-40B4-BE49-F238E27FC236}">
                  <a16:creationId xmlns:a16="http://schemas.microsoft.com/office/drawing/2014/main" id="{1AAD1C32-DDF7-79C7-8538-916BD7F1D56E}"/>
                </a:ext>
              </a:extLst>
            </p:cNvPr>
            <p:cNvSpPr/>
            <p:nvPr/>
          </p:nvSpPr>
          <p:spPr>
            <a:xfrm>
              <a:off x="4499783" y="1945666"/>
              <a:ext cx="3502044" cy="2798711"/>
            </a:xfrm>
            <a:prstGeom prst="roundRect">
              <a:avLst/>
            </a:prstGeom>
            <a:solidFill>
              <a:schemeClr val="accent1">
                <a:alpha val="13000"/>
              </a:schemeClr>
            </a:solidFill>
            <a:ln w="25400">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E693DD54-8C08-EEF8-2C1F-0F64399871FE}"/>
                </a:ext>
              </a:extLst>
            </p:cNvPr>
            <p:cNvSpPr txBox="1"/>
            <p:nvPr/>
          </p:nvSpPr>
          <p:spPr>
            <a:xfrm>
              <a:off x="4598116" y="2084165"/>
              <a:ext cx="3305378" cy="369332"/>
            </a:xfrm>
            <a:prstGeom prst="rect">
              <a:avLst/>
            </a:prstGeom>
            <a:noFill/>
          </p:spPr>
          <p:txBody>
            <a:bodyPr wrap="square" rtlCol="0">
              <a:spAutoFit/>
            </a:bodyPr>
            <a:lstStyle/>
            <a:p>
              <a:pPr algn="ctr"/>
              <a:r>
                <a:rPr lang="en-US" b="1" dirty="0"/>
                <a:t>Neural Processing</a:t>
              </a:r>
              <a:endParaRPr lang="en-US" dirty="0"/>
            </a:p>
          </p:txBody>
        </p:sp>
        <p:sp>
          <p:nvSpPr>
            <p:cNvPr id="29" name="TextBox 28">
              <a:extLst>
                <a:ext uri="{FF2B5EF4-FFF2-40B4-BE49-F238E27FC236}">
                  <a16:creationId xmlns:a16="http://schemas.microsoft.com/office/drawing/2014/main" id="{9AD5997C-A234-D351-4842-18FE12079D75}"/>
                </a:ext>
              </a:extLst>
            </p:cNvPr>
            <p:cNvSpPr txBox="1"/>
            <p:nvPr/>
          </p:nvSpPr>
          <p:spPr>
            <a:xfrm>
              <a:off x="4844143" y="4114797"/>
              <a:ext cx="2721428" cy="646331"/>
            </a:xfrm>
            <a:prstGeom prst="rect">
              <a:avLst/>
            </a:prstGeom>
            <a:noFill/>
          </p:spPr>
          <p:txBody>
            <a:bodyPr wrap="square" rtlCol="0">
              <a:spAutoFit/>
            </a:bodyPr>
            <a:lstStyle/>
            <a:p>
              <a:pPr algn="ctr">
                <a:spcBef>
                  <a:spcPts val="1000"/>
                </a:spcBef>
                <a:spcAft>
                  <a:spcPts val="600"/>
                </a:spcAft>
              </a:pPr>
              <a:r>
                <a:rPr lang="en-US" dirty="0"/>
                <a:t>Dendrites, Learning, Multi-modal </a:t>
              </a:r>
            </a:p>
          </p:txBody>
        </p:sp>
        <p:pic>
          <p:nvPicPr>
            <p:cNvPr id="156" name="Content Placeholder 2">
              <a:extLst>
                <a:ext uri="{FF2B5EF4-FFF2-40B4-BE49-F238E27FC236}">
                  <a16:creationId xmlns:a16="http://schemas.microsoft.com/office/drawing/2014/main" id="{BF3AF52C-F5E7-D960-5521-FE9817A381E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0209" t="22089"/>
            <a:stretch/>
          </p:blipFill>
          <p:spPr>
            <a:xfrm>
              <a:off x="5529913" y="2477443"/>
              <a:ext cx="1320962" cy="1538920"/>
            </a:xfrm>
            <a:prstGeom prst="rect">
              <a:avLst/>
            </a:prstGeom>
          </p:spPr>
        </p:pic>
      </p:grpSp>
      <p:sp>
        <p:nvSpPr>
          <p:cNvPr id="158" name="TextBox 157">
            <a:extLst>
              <a:ext uri="{FF2B5EF4-FFF2-40B4-BE49-F238E27FC236}">
                <a16:creationId xmlns:a16="http://schemas.microsoft.com/office/drawing/2014/main" id="{03F90D80-48C2-7DF2-9C47-494CED469E3A}"/>
              </a:ext>
            </a:extLst>
          </p:cNvPr>
          <p:cNvSpPr txBox="1"/>
          <p:nvPr/>
        </p:nvSpPr>
        <p:spPr>
          <a:xfrm>
            <a:off x="4849586" y="4907379"/>
            <a:ext cx="2492828" cy="369332"/>
          </a:xfrm>
          <a:prstGeom prst="rect">
            <a:avLst/>
          </a:prstGeom>
          <a:noFill/>
        </p:spPr>
        <p:txBody>
          <a:bodyPr wrap="square" rtlCol="0">
            <a:spAutoFit/>
          </a:bodyPr>
          <a:lstStyle/>
          <a:p>
            <a:pPr algn="ctr">
              <a:spcBef>
                <a:spcPts val="1000"/>
              </a:spcBef>
              <a:spcAft>
                <a:spcPts val="600"/>
              </a:spcAft>
            </a:pPr>
            <a:r>
              <a:rPr lang="en-US" b="1" dirty="0">
                <a:solidFill>
                  <a:schemeClr val="accent2"/>
                </a:solidFill>
              </a:rPr>
              <a:t>APPLICATIONS</a:t>
            </a:r>
          </a:p>
        </p:txBody>
      </p:sp>
    </p:spTree>
    <p:extLst>
      <p:ext uri="{BB962C8B-B14F-4D97-AF65-F5344CB8AC3E}">
        <p14:creationId xmlns:p14="http://schemas.microsoft.com/office/powerpoint/2010/main" val="1021101515"/>
      </p:ext>
    </p:extLst>
  </p:cSld>
  <p:clrMapOvr>
    <a:masterClrMapping/>
  </p:clrMapOvr>
  <p:timing>
    <p:tnLst>
      <p:par>
        <p:cTn id="1" dur="indefinite" restart="never" nodeType="tmRoot">
          <p:childTnLst>
            <p:video>
              <p:cMediaNode vol="80000" mute="1">
                <p:cTn id="2" repeatCount="indefinite" fill="hold" display="0">
                  <p:stCondLst>
                    <p:cond delay="indefinite"/>
                  </p:stCondLst>
                </p:cTn>
                <p:tgtEl>
                  <p:spTgt spid="3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578EF8-B408-3277-7C78-2E7C2DBAADC7}"/>
              </a:ext>
            </a:extLst>
          </p:cNvPr>
          <p:cNvSpPr>
            <a:spLocks noGrp="1"/>
          </p:cNvSpPr>
          <p:nvPr>
            <p:ph type="sldNum" sz="quarter" idx="12"/>
          </p:nvPr>
        </p:nvSpPr>
        <p:spPr/>
        <p:txBody>
          <a:bodyPr/>
          <a:lstStyle/>
          <a:p>
            <a:fld id="{6FB6B91F-BB11-E946-B7F6-1372EDB8DEC1}" type="slidenum">
              <a:rPr lang="en-US" smtClean="0"/>
              <a:t>8</a:t>
            </a:fld>
            <a:endParaRPr lang="en-US"/>
          </a:p>
        </p:txBody>
      </p:sp>
      <p:sp>
        <p:nvSpPr>
          <p:cNvPr id="4" name="Title 3">
            <a:extLst>
              <a:ext uri="{FF2B5EF4-FFF2-40B4-BE49-F238E27FC236}">
                <a16:creationId xmlns:a16="http://schemas.microsoft.com/office/drawing/2014/main" id="{5D6533B8-3CAC-40F0-6649-E12B6D8DF3F9}"/>
              </a:ext>
            </a:extLst>
          </p:cNvPr>
          <p:cNvSpPr>
            <a:spLocks noGrp="1"/>
          </p:cNvSpPr>
          <p:nvPr>
            <p:ph type="title"/>
          </p:nvPr>
        </p:nvSpPr>
        <p:spPr/>
        <p:txBody>
          <a:bodyPr/>
          <a:lstStyle/>
          <a:p>
            <a:r>
              <a:rPr lang="en-US" dirty="0"/>
              <a:t>NEUROMORPHIC SUPERCOMPUTER</a:t>
            </a:r>
          </a:p>
        </p:txBody>
      </p:sp>
      <p:sp>
        <p:nvSpPr>
          <p:cNvPr id="6" name="Text Placeholder 5">
            <a:extLst>
              <a:ext uri="{FF2B5EF4-FFF2-40B4-BE49-F238E27FC236}">
                <a16:creationId xmlns:a16="http://schemas.microsoft.com/office/drawing/2014/main" id="{A58C52DB-A8B9-BAAA-8D69-2E99A00D6075}"/>
              </a:ext>
            </a:extLst>
          </p:cNvPr>
          <p:cNvSpPr>
            <a:spLocks noGrp="1"/>
          </p:cNvSpPr>
          <p:nvPr>
            <p:ph type="body" sz="quarter" idx="13"/>
          </p:nvPr>
        </p:nvSpPr>
        <p:spPr/>
        <p:txBody>
          <a:bodyPr/>
          <a:lstStyle/>
          <a:p>
            <a:r>
              <a:rPr lang="en-US" dirty="0"/>
              <a:t>Neuromorphic systems with billions of neurons</a:t>
            </a:r>
          </a:p>
        </p:txBody>
      </p:sp>
      <p:sp>
        <p:nvSpPr>
          <p:cNvPr id="10" name="Content Placeholder 9">
            <a:extLst>
              <a:ext uri="{FF2B5EF4-FFF2-40B4-BE49-F238E27FC236}">
                <a16:creationId xmlns:a16="http://schemas.microsoft.com/office/drawing/2014/main" id="{A74F48C9-5C44-9B24-DAA4-71356A8E9EFF}"/>
              </a:ext>
            </a:extLst>
          </p:cNvPr>
          <p:cNvSpPr>
            <a:spLocks noGrp="1"/>
          </p:cNvSpPr>
          <p:nvPr>
            <p:ph idx="1"/>
          </p:nvPr>
        </p:nvSpPr>
        <p:spPr>
          <a:xfrm>
            <a:off x="5453742" y="2042984"/>
            <a:ext cx="6128657" cy="4243516"/>
          </a:xfrm>
        </p:spPr>
        <p:txBody>
          <a:bodyPr>
            <a:normAutofit/>
          </a:bodyPr>
          <a:lstStyle/>
          <a:p>
            <a:r>
              <a:rPr lang="en-US" b="1" dirty="0"/>
              <a:t>SNL hosts Intel’s Hala Point</a:t>
            </a:r>
            <a:r>
              <a:rPr lang="en-US" dirty="0"/>
              <a:t>, which utilizes the </a:t>
            </a:r>
            <a:r>
              <a:rPr lang="en-US" dirty="0" err="1"/>
              <a:t>Loihi</a:t>
            </a:r>
            <a:r>
              <a:rPr lang="en-US" dirty="0"/>
              <a:t> 2 chips to realize one of the largest neuromorphic supercomputers in the world. </a:t>
            </a:r>
          </a:p>
          <a:p>
            <a:r>
              <a:rPr lang="en-US" b="1" dirty="0"/>
              <a:t>1.15 Billion neurons </a:t>
            </a:r>
            <a:r>
              <a:rPr lang="en-US" dirty="0"/>
              <a:t>and </a:t>
            </a:r>
            <a:r>
              <a:rPr lang="en-US" b="1" dirty="0"/>
              <a:t>trillions of synapses </a:t>
            </a:r>
            <a:r>
              <a:rPr lang="en-US" dirty="0"/>
              <a:t>with a total power consumption of only </a:t>
            </a:r>
            <a:r>
              <a:rPr lang="en-US" b="1" dirty="0"/>
              <a:t>2600 W</a:t>
            </a:r>
            <a:r>
              <a:rPr lang="en-US" dirty="0"/>
              <a:t> </a:t>
            </a:r>
          </a:p>
          <a:p>
            <a:r>
              <a:rPr lang="en-US" dirty="0"/>
              <a:t>The Hala Point system incorporates 1,152 </a:t>
            </a:r>
            <a:r>
              <a:rPr lang="en-US" dirty="0" err="1"/>
              <a:t>Loihi</a:t>
            </a:r>
            <a:r>
              <a:rPr lang="en-US" dirty="0"/>
              <a:t> 2 processors, each of which can simulate a million neurons. </a:t>
            </a:r>
          </a:p>
          <a:p>
            <a:r>
              <a:rPr lang="en-US" dirty="0"/>
              <a:t>Capable of </a:t>
            </a:r>
            <a:r>
              <a:rPr lang="en-US" b="1" dirty="0"/>
              <a:t>15 TOPS-per-watt at 8-bit precision </a:t>
            </a:r>
            <a:r>
              <a:rPr lang="en-US" dirty="0"/>
              <a:t>and does not require extensive data-processing or batching in advance.</a:t>
            </a:r>
          </a:p>
        </p:txBody>
      </p:sp>
      <p:pic>
        <p:nvPicPr>
          <p:cNvPr id="12" name="Picture 11">
            <a:extLst>
              <a:ext uri="{FF2B5EF4-FFF2-40B4-BE49-F238E27FC236}">
                <a16:creationId xmlns:a16="http://schemas.microsoft.com/office/drawing/2014/main" id="{839867CB-B42F-9A1D-5075-2A5E5E984A06}"/>
              </a:ext>
            </a:extLst>
          </p:cNvPr>
          <p:cNvPicPr>
            <a:picLocks noChangeAspect="1"/>
          </p:cNvPicPr>
          <p:nvPr/>
        </p:nvPicPr>
        <p:blipFill>
          <a:blip r:embed="rId2"/>
          <a:stretch>
            <a:fillRect/>
          </a:stretch>
        </p:blipFill>
        <p:spPr>
          <a:xfrm>
            <a:off x="457200" y="2253343"/>
            <a:ext cx="4608285" cy="3456214"/>
          </a:xfrm>
          <a:prstGeom prst="rect">
            <a:avLst/>
          </a:prstGeom>
        </p:spPr>
      </p:pic>
    </p:spTree>
    <p:extLst>
      <p:ext uri="{BB962C8B-B14F-4D97-AF65-F5344CB8AC3E}">
        <p14:creationId xmlns:p14="http://schemas.microsoft.com/office/powerpoint/2010/main" val="15571277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A9034E2-6EAD-4BC5-3F44-8EFFA48EA2D6}"/>
              </a:ext>
            </a:extLst>
          </p:cNvPr>
          <p:cNvSpPr>
            <a:spLocks noGrp="1"/>
          </p:cNvSpPr>
          <p:nvPr>
            <p:ph idx="1"/>
          </p:nvPr>
        </p:nvSpPr>
        <p:spPr>
          <a:xfrm>
            <a:off x="740230" y="2000996"/>
            <a:ext cx="4450258" cy="4243516"/>
          </a:xfrm>
        </p:spPr>
        <p:txBody>
          <a:bodyPr>
            <a:normAutofit/>
          </a:bodyPr>
          <a:lstStyle/>
          <a:p>
            <a:pPr marL="0" indent="0">
              <a:buNone/>
            </a:pPr>
            <a:r>
              <a:rPr lang="en-US" dirty="0"/>
              <a:t>Key attributes we need:</a:t>
            </a:r>
          </a:p>
          <a:p>
            <a:r>
              <a:rPr lang="en-US" dirty="0" smtClean="0"/>
              <a:t>Leverage </a:t>
            </a:r>
            <a:r>
              <a:rPr lang="en-US" dirty="0"/>
              <a:t>stochasticity as a feature</a:t>
            </a:r>
          </a:p>
          <a:p>
            <a:r>
              <a:rPr lang="en-US" dirty="0"/>
              <a:t>Scalability and Complexity</a:t>
            </a:r>
          </a:p>
          <a:p>
            <a:r>
              <a:rPr lang="en-US" dirty="0"/>
              <a:t>Codesign across scales</a:t>
            </a:r>
          </a:p>
          <a:p>
            <a:r>
              <a:rPr lang="en-US" dirty="0"/>
              <a:t>Software tools for Codesign</a:t>
            </a:r>
          </a:p>
          <a:p>
            <a:r>
              <a:rPr lang="en-US" dirty="0"/>
              <a:t>Application specific Solutions</a:t>
            </a:r>
          </a:p>
          <a:p>
            <a:r>
              <a:rPr lang="en-US" dirty="0"/>
              <a:t>Design of Heterogeneous Architectures</a:t>
            </a:r>
          </a:p>
          <a:p>
            <a:pPr lvl="1"/>
            <a:endParaRPr lang="en-US" dirty="0"/>
          </a:p>
        </p:txBody>
      </p:sp>
      <p:sp>
        <p:nvSpPr>
          <p:cNvPr id="2" name="Slide Number Placeholder 1">
            <a:extLst>
              <a:ext uri="{FF2B5EF4-FFF2-40B4-BE49-F238E27FC236}">
                <a16:creationId xmlns:a16="http://schemas.microsoft.com/office/drawing/2014/main" id="{36385A51-E219-EEDA-395D-8168E8B337B4}"/>
              </a:ext>
            </a:extLst>
          </p:cNvPr>
          <p:cNvSpPr>
            <a:spLocks noGrp="1"/>
          </p:cNvSpPr>
          <p:nvPr>
            <p:ph type="sldNum" sz="quarter" idx="12"/>
          </p:nvPr>
        </p:nvSpPr>
        <p:spPr/>
        <p:txBody>
          <a:bodyPr/>
          <a:lstStyle/>
          <a:p>
            <a:fld id="{6FB6B91F-BB11-E946-B7F6-1372EDB8DEC1}" type="slidenum">
              <a:rPr lang="en-US" smtClean="0"/>
              <a:t>9</a:t>
            </a:fld>
            <a:endParaRPr lang="en-US"/>
          </a:p>
        </p:txBody>
      </p:sp>
      <p:sp>
        <p:nvSpPr>
          <p:cNvPr id="3" name="Title 2">
            <a:extLst>
              <a:ext uri="{FF2B5EF4-FFF2-40B4-BE49-F238E27FC236}">
                <a16:creationId xmlns:a16="http://schemas.microsoft.com/office/drawing/2014/main" id="{DE9D434D-1F98-2ECB-F630-C55CE0455768}"/>
              </a:ext>
            </a:extLst>
          </p:cNvPr>
          <p:cNvSpPr>
            <a:spLocks noGrp="1"/>
          </p:cNvSpPr>
          <p:nvPr>
            <p:ph type="title"/>
          </p:nvPr>
        </p:nvSpPr>
        <p:spPr/>
        <p:txBody>
          <a:bodyPr/>
          <a:lstStyle/>
          <a:p>
            <a:r>
              <a:rPr lang="en-US" dirty="0"/>
              <a:t>NEUROMORPHIC COMPUTING FOR PERFORMANCE</a:t>
            </a:r>
          </a:p>
        </p:txBody>
      </p:sp>
      <p:sp>
        <p:nvSpPr>
          <p:cNvPr id="21" name="Text Placeholder 20">
            <a:extLst>
              <a:ext uri="{FF2B5EF4-FFF2-40B4-BE49-F238E27FC236}">
                <a16:creationId xmlns:a16="http://schemas.microsoft.com/office/drawing/2014/main" id="{460A4102-B373-CC74-086A-2CABF83822F2}"/>
              </a:ext>
            </a:extLst>
          </p:cNvPr>
          <p:cNvSpPr>
            <a:spLocks noGrp="1"/>
          </p:cNvSpPr>
          <p:nvPr>
            <p:ph type="body" sz="quarter" idx="13"/>
          </p:nvPr>
        </p:nvSpPr>
        <p:spPr/>
        <p:txBody>
          <a:bodyPr/>
          <a:lstStyle/>
          <a:p>
            <a:r>
              <a:rPr lang="en-US" dirty="0"/>
              <a:t>Next-generation Neuromorphic Architectures for HPC and Edge</a:t>
            </a:r>
          </a:p>
        </p:txBody>
      </p:sp>
      <p:grpSp>
        <p:nvGrpSpPr>
          <p:cNvPr id="22" name="Group 21">
            <a:extLst>
              <a:ext uri="{FF2B5EF4-FFF2-40B4-BE49-F238E27FC236}">
                <a16:creationId xmlns:a16="http://schemas.microsoft.com/office/drawing/2014/main" id="{BBB40279-CCDF-98E1-DC98-5C0F9D411343}"/>
              </a:ext>
            </a:extLst>
          </p:cNvPr>
          <p:cNvGrpSpPr/>
          <p:nvPr/>
        </p:nvGrpSpPr>
        <p:grpSpPr>
          <a:xfrm>
            <a:off x="4978813" y="1699052"/>
            <a:ext cx="6472958" cy="4419647"/>
            <a:chOff x="1615129" y="914400"/>
            <a:chExt cx="7772400" cy="5758590"/>
          </a:xfrm>
        </p:grpSpPr>
        <p:pic>
          <p:nvPicPr>
            <p:cNvPr id="4" name="Picture 3">
              <a:extLst>
                <a:ext uri="{FF2B5EF4-FFF2-40B4-BE49-F238E27FC236}">
                  <a16:creationId xmlns:a16="http://schemas.microsoft.com/office/drawing/2014/main" id="{6A699D14-D88C-47DE-DF58-BBDD534D1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129" y="914400"/>
              <a:ext cx="7772400" cy="5758590"/>
            </a:xfrm>
            <a:prstGeom prst="rect">
              <a:avLst/>
            </a:prstGeom>
          </p:spPr>
        </p:pic>
        <p:sp>
          <p:nvSpPr>
            <p:cNvPr id="5" name="Rounded Rectangle 4">
              <a:extLst>
                <a:ext uri="{FF2B5EF4-FFF2-40B4-BE49-F238E27FC236}">
                  <a16:creationId xmlns:a16="http://schemas.microsoft.com/office/drawing/2014/main" id="{002DB924-5122-597E-1894-652500C8CEC2}"/>
                </a:ext>
              </a:extLst>
            </p:cNvPr>
            <p:cNvSpPr/>
            <p:nvPr/>
          </p:nvSpPr>
          <p:spPr>
            <a:xfrm>
              <a:off x="2666281" y="1393929"/>
              <a:ext cx="2383961" cy="927744"/>
            </a:xfrm>
            <a:prstGeom prst="roundRect">
              <a:avLst/>
            </a:prstGeom>
            <a:solidFill>
              <a:srgbClr val="92D050">
                <a:alpha val="31067"/>
              </a:srgb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C9304F7A-C590-870C-3391-6FEFDFE4989B}"/>
                </a:ext>
              </a:extLst>
            </p:cNvPr>
            <p:cNvSpPr/>
            <p:nvPr/>
          </p:nvSpPr>
          <p:spPr>
            <a:xfrm>
              <a:off x="5050242" y="2557042"/>
              <a:ext cx="3167680" cy="3233308"/>
            </a:xfrm>
            <a:prstGeom prst="roundRect">
              <a:avLst/>
            </a:prstGeom>
            <a:solidFill>
              <a:schemeClr val="accent6">
                <a:lumMod val="40000"/>
                <a:lumOff val="60000"/>
                <a:alpha val="31067"/>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87A392-9248-6CAD-1B8C-3C882038CB72}"/>
                </a:ext>
              </a:extLst>
            </p:cNvPr>
            <p:cNvSpPr txBox="1"/>
            <p:nvPr/>
          </p:nvSpPr>
          <p:spPr>
            <a:xfrm>
              <a:off x="2827211" y="1953921"/>
              <a:ext cx="103105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BRAINS</a:t>
              </a:r>
            </a:p>
          </p:txBody>
        </p:sp>
        <p:sp>
          <p:nvSpPr>
            <p:cNvPr id="8" name="TextBox 7">
              <a:extLst>
                <a:ext uri="{FF2B5EF4-FFF2-40B4-BE49-F238E27FC236}">
                  <a16:creationId xmlns:a16="http://schemas.microsoft.com/office/drawing/2014/main" id="{53033E3A-E24C-B119-BEEB-18FFE77D00D2}"/>
                </a:ext>
              </a:extLst>
            </p:cNvPr>
            <p:cNvSpPr txBox="1"/>
            <p:nvPr/>
          </p:nvSpPr>
          <p:spPr>
            <a:xfrm>
              <a:off x="5377223" y="2619430"/>
              <a:ext cx="2887886"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AI/ML with</a:t>
              </a:r>
            </a:p>
            <a:p>
              <a:pPr algn="ctr"/>
              <a:r>
                <a:rPr lang="en-US" dirty="0">
                  <a:latin typeface="Times New Roman" panose="02020603050405020304" pitchFamily="18" charset="0"/>
                  <a:cs typeface="Times New Roman" panose="02020603050405020304" pitchFamily="18" charset="0"/>
                </a:rPr>
                <a:t>CONVENTIONAL</a:t>
              </a:r>
            </a:p>
            <a:p>
              <a:pPr algn="ctr"/>
              <a:r>
                <a:rPr lang="en-US" dirty="0">
                  <a:latin typeface="Times New Roman" panose="02020603050405020304" pitchFamily="18" charset="0"/>
                  <a:cs typeface="Times New Roman" panose="02020603050405020304" pitchFamily="18" charset="0"/>
                </a:rPr>
                <a:t>DIGITAL</a:t>
              </a:r>
            </a:p>
          </p:txBody>
        </p:sp>
        <p:grpSp>
          <p:nvGrpSpPr>
            <p:cNvPr id="9" name="Group 8">
              <a:extLst>
                <a:ext uri="{FF2B5EF4-FFF2-40B4-BE49-F238E27FC236}">
                  <a16:creationId xmlns:a16="http://schemas.microsoft.com/office/drawing/2014/main" id="{49F4B993-DABD-76E0-E28C-93C94F42206F}"/>
                </a:ext>
              </a:extLst>
            </p:cNvPr>
            <p:cNvGrpSpPr/>
            <p:nvPr/>
          </p:nvGrpSpPr>
          <p:grpSpPr>
            <a:xfrm>
              <a:off x="4159886" y="4316238"/>
              <a:ext cx="1805260" cy="844179"/>
              <a:chOff x="5401412" y="3341080"/>
              <a:chExt cx="1805260" cy="844179"/>
            </a:xfrm>
          </p:grpSpPr>
          <p:sp>
            <p:nvSpPr>
              <p:cNvPr id="10" name="Right Arrow 9">
                <a:extLst>
                  <a:ext uri="{FF2B5EF4-FFF2-40B4-BE49-F238E27FC236}">
                    <a16:creationId xmlns:a16="http://schemas.microsoft.com/office/drawing/2014/main" id="{A6C8D302-E5B2-0823-C274-87FBB8DC0FDA}"/>
                  </a:ext>
                </a:extLst>
              </p:cNvPr>
              <p:cNvSpPr/>
              <p:nvPr/>
            </p:nvSpPr>
            <p:spPr>
              <a:xfrm rot="10800000">
                <a:off x="5401412" y="3341080"/>
                <a:ext cx="1598354" cy="844179"/>
              </a:xfrm>
              <a:prstGeom prst="rightArrow">
                <a:avLst/>
              </a:prstGeom>
              <a:solidFill>
                <a:schemeClr val="tx1"/>
              </a:solidFill>
              <a:ln w="12700" cap="rnd">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7BB5276-6F77-10F7-1B97-3F039E3FDC51}"/>
                  </a:ext>
                </a:extLst>
              </p:cNvPr>
              <p:cNvSpPr txBox="1"/>
              <p:nvPr/>
            </p:nvSpPr>
            <p:spPr>
              <a:xfrm>
                <a:off x="5534599" y="3578504"/>
                <a:ext cx="1672073" cy="48122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Less Power</a:t>
                </a:r>
              </a:p>
            </p:txBody>
          </p:sp>
        </p:grpSp>
        <p:sp>
          <p:nvSpPr>
            <p:cNvPr id="12" name="Rounded Rectangle 11">
              <a:extLst>
                <a:ext uri="{FF2B5EF4-FFF2-40B4-BE49-F238E27FC236}">
                  <a16:creationId xmlns:a16="http://schemas.microsoft.com/office/drawing/2014/main" id="{AEE1E902-66A8-82CA-F9C7-BBC77912D5EA}"/>
                </a:ext>
              </a:extLst>
            </p:cNvPr>
            <p:cNvSpPr/>
            <p:nvPr/>
          </p:nvSpPr>
          <p:spPr>
            <a:xfrm>
              <a:off x="2733249" y="4971163"/>
              <a:ext cx="927911" cy="819187"/>
            </a:xfrm>
            <a:prstGeom prst="roundRect">
              <a:avLst/>
            </a:prstGeom>
            <a:solidFill>
              <a:schemeClr val="accent4">
                <a:lumMod val="60000"/>
                <a:lumOff val="40000"/>
                <a:alpha val="31067"/>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35C8919-BDD9-B0C9-4D92-7BBEBF8220A0}"/>
                </a:ext>
              </a:extLst>
            </p:cNvPr>
            <p:cNvGrpSpPr/>
            <p:nvPr/>
          </p:nvGrpSpPr>
          <p:grpSpPr>
            <a:xfrm>
              <a:off x="3395755" y="1871250"/>
              <a:ext cx="844179" cy="3551230"/>
              <a:chOff x="3142139" y="902423"/>
              <a:chExt cx="844179" cy="3551230"/>
            </a:xfrm>
          </p:grpSpPr>
          <p:sp>
            <p:nvSpPr>
              <p:cNvPr id="14" name="Right Arrow 13">
                <a:extLst>
                  <a:ext uri="{FF2B5EF4-FFF2-40B4-BE49-F238E27FC236}">
                    <a16:creationId xmlns:a16="http://schemas.microsoft.com/office/drawing/2014/main" id="{6EA10216-46A9-4F5D-D4DE-2CD1B5D0767A}"/>
                  </a:ext>
                </a:extLst>
              </p:cNvPr>
              <p:cNvSpPr/>
              <p:nvPr/>
            </p:nvSpPr>
            <p:spPr>
              <a:xfrm rot="16200000">
                <a:off x="2228130" y="2244146"/>
                <a:ext cx="2672197" cy="844179"/>
              </a:xfrm>
              <a:prstGeom prst="rightArrow">
                <a:avLst/>
              </a:prstGeom>
              <a:solidFill>
                <a:schemeClr val="tx1"/>
              </a:solidFill>
              <a:ln w="12700" cap="rnd">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59C83F4-BDAC-EB7D-9DB8-03731FA894C4}"/>
                  </a:ext>
                </a:extLst>
              </p:cNvPr>
              <p:cNvSpPr txBox="1"/>
              <p:nvPr/>
            </p:nvSpPr>
            <p:spPr>
              <a:xfrm rot="16200000">
                <a:off x="1786973" y="2456300"/>
                <a:ext cx="3551230" cy="443475"/>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More Computation </a:t>
                </a:r>
              </a:p>
            </p:txBody>
          </p:sp>
        </p:grpSp>
        <p:sp>
          <p:nvSpPr>
            <p:cNvPr id="16" name="Rounded Rectangle 15">
              <a:extLst>
                <a:ext uri="{FF2B5EF4-FFF2-40B4-BE49-F238E27FC236}">
                  <a16:creationId xmlns:a16="http://schemas.microsoft.com/office/drawing/2014/main" id="{8995BF01-5B17-6A00-B5B3-0EED92997A98}"/>
                </a:ext>
              </a:extLst>
            </p:cNvPr>
            <p:cNvSpPr/>
            <p:nvPr/>
          </p:nvSpPr>
          <p:spPr>
            <a:xfrm>
              <a:off x="5142200" y="1633331"/>
              <a:ext cx="1417363" cy="850611"/>
            </a:xfrm>
            <a:prstGeom prst="roundRect">
              <a:avLst/>
            </a:prstGeom>
            <a:solidFill>
              <a:schemeClr val="accent4">
                <a:lumMod val="60000"/>
                <a:lumOff val="40000"/>
                <a:alpha val="31067"/>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B6BC5B4-C15C-96AC-BF20-CB1E33A99DC0}"/>
                </a:ext>
              </a:extLst>
            </p:cNvPr>
            <p:cNvSpPr txBox="1"/>
            <p:nvPr/>
          </p:nvSpPr>
          <p:spPr>
            <a:xfrm rot="16200000">
              <a:off x="2062733" y="3182205"/>
              <a:ext cx="2089033"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NEUROMORPHIC </a:t>
              </a:r>
            </a:p>
            <a:p>
              <a:pPr algn="ctr"/>
              <a:r>
                <a:rPr lang="en-US" dirty="0">
                  <a:latin typeface="Times New Roman" panose="02020603050405020304" pitchFamily="18" charset="0"/>
                  <a:cs typeface="Times New Roman" panose="02020603050405020304" pitchFamily="18" charset="0"/>
                </a:rPr>
                <a:t>COMPUTING</a:t>
              </a:r>
            </a:p>
          </p:txBody>
        </p:sp>
      </p:grpSp>
      <p:sp>
        <p:nvSpPr>
          <p:cNvPr id="18" name="TextBox 17">
            <a:extLst>
              <a:ext uri="{FF2B5EF4-FFF2-40B4-BE49-F238E27FC236}">
                <a16:creationId xmlns:a16="http://schemas.microsoft.com/office/drawing/2014/main" id="{F16CD883-0671-FDFF-82EF-1EC1F7CB0BF3}"/>
              </a:ext>
            </a:extLst>
          </p:cNvPr>
          <p:cNvSpPr txBox="1"/>
          <p:nvPr/>
        </p:nvSpPr>
        <p:spPr>
          <a:xfrm>
            <a:off x="6741724" y="6244512"/>
            <a:ext cx="4579609" cy="584775"/>
          </a:xfrm>
          <a:prstGeom prst="rect">
            <a:avLst/>
          </a:prstGeom>
          <a:solidFill>
            <a:schemeClr val="accent1">
              <a:lumMod val="20000"/>
              <a:lumOff val="80000"/>
            </a:schemeClr>
          </a:solidFill>
        </p:spPr>
        <p:txBody>
          <a:bodyPr wrap="square" rtlCol="0">
            <a:spAutoFit/>
          </a:bodyPr>
          <a:lstStyle/>
          <a:p>
            <a:r>
              <a:rPr lang="en-US" sz="1600" dirty="0"/>
              <a:t>Cardwell et al., Neuromorphic IOP 2024 </a:t>
            </a:r>
          </a:p>
          <a:p>
            <a:r>
              <a:rPr lang="en-US" sz="1600" i="1" dirty="0"/>
              <a:t>Under Review</a:t>
            </a:r>
          </a:p>
        </p:txBody>
      </p:sp>
    </p:spTree>
    <p:extLst>
      <p:ext uri="{BB962C8B-B14F-4D97-AF65-F5344CB8AC3E}">
        <p14:creationId xmlns:p14="http://schemas.microsoft.com/office/powerpoint/2010/main" val="972637044"/>
      </p:ext>
    </p:extLst>
  </p:cSld>
  <p:clrMapOvr>
    <a:masterClrMapping/>
  </p:clrMapOvr>
  <p:timing>
    <p:tnLst>
      <p:par>
        <p:cTn id="1" dur="indefinite" restart="never" nodeType="tmRoot"/>
      </p:par>
    </p:tnLst>
  </p:timing>
</p:sld>
</file>

<file path=ppt/theme/theme1.xml><?xml version="1.0" encoding="utf-8"?>
<a:theme xmlns:a="http://schemas.openxmlformats.org/drawingml/2006/main" name="SandiaBrand">
  <a:themeElements>
    <a:clrScheme name="Sandia Brand">
      <a:dk1>
        <a:srgbClr val="1B1B1B"/>
      </a:dk1>
      <a:lt1>
        <a:srgbClr val="FFFFFF"/>
      </a:lt1>
      <a:dk2>
        <a:srgbClr val="0075A9"/>
      </a:dk2>
      <a:lt2>
        <a:srgbClr val="7D8EA0"/>
      </a:lt2>
      <a:accent1>
        <a:srgbClr val="00ACCF"/>
      </a:accent1>
      <a:accent2>
        <a:srgbClr val="287968"/>
      </a:accent2>
      <a:accent3>
        <a:srgbClr val="69B244"/>
      </a:accent3>
      <a:accent4>
        <a:srgbClr val="EC8A00"/>
      </a:accent4>
      <a:accent5>
        <a:srgbClr val="C41D24"/>
      </a:accent5>
      <a:accent6>
        <a:srgbClr val="8A2B78"/>
      </a:accent6>
      <a:hlink>
        <a:srgbClr val="007F9B"/>
      </a:hlink>
      <a:folHlink>
        <a:srgbClr val="0275A9"/>
      </a:folHlink>
    </a:clrScheme>
    <a:fontScheme name="Sandia Brand">
      <a:majorFont>
        <a:latin typeface="Exo 2"/>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spcBef>
            <a:spcPts val="1000"/>
          </a:spcBef>
          <a:spcAft>
            <a:spcPts val="600"/>
          </a:spcAft>
          <a:defRPr dirty="0" err="1" smtClean="0"/>
        </a:defPPr>
      </a:lstStyle>
    </a:txDef>
  </a:objectDefaults>
  <a:extraClrSchemeLst/>
  <a:extLst>
    <a:ext uri="{05A4C25C-085E-4340-85A3-A5531E510DB2}">
      <thm15:themeFamily xmlns:thm15="http://schemas.microsoft.com/office/thememl/2012/main" name="SandiaBrand" id="{1968AAD6-CBA6-064F-9237-4007AAEE23B9}" vid="{2E5380AC-16C9-734E-8236-37757CA639DF}"/>
    </a:ext>
  </a:extLst>
</a:theme>
</file>

<file path=ppt/theme/theme2.xml><?xml version="1.0" encoding="utf-8"?>
<a:theme xmlns:a="http://schemas.openxmlformats.org/drawingml/2006/main" name="SandiaBrand_75">
  <a:themeElements>
    <a:clrScheme name="Sandia Brand">
      <a:dk1>
        <a:srgbClr val="1B1B1B"/>
      </a:dk1>
      <a:lt1>
        <a:srgbClr val="FFFFFF"/>
      </a:lt1>
      <a:dk2>
        <a:srgbClr val="0075A9"/>
      </a:dk2>
      <a:lt2>
        <a:srgbClr val="7D8EA0"/>
      </a:lt2>
      <a:accent1>
        <a:srgbClr val="00ACCF"/>
      </a:accent1>
      <a:accent2>
        <a:srgbClr val="287968"/>
      </a:accent2>
      <a:accent3>
        <a:srgbClr val="69B244"/>
      </a:accent3>
      <a:accent4>
        <a:srgbClr val="EC8A00"/>
      </a:accent4>
      <a:accent5>
        <a:srgbClr val="C41D24"/>
      </a:accent5>
      <a:accent6>
        <a:srgbClr val="8A2B78"/>
      </a:accent6>
      <a:hlink>
        <a:srgbClr val="007F9B"/>
      </a:hlink>
      <a:folHlink>
        <a:srgbClr val="0275A9"/>
      </a:folHlink>
    </a:clrScheme>
    <a:fontScheme name="Sandia Brand">
      <a:majorFont>
        <a:latin typeface="Exo 2"/>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spcBef>
            <a:spcPts val="1000"/>
          </a:spcBef>
          <a:spcAft>
            <a:spcPts val="600"/>
          </a:spcAft>
          <a:defRPr dirty="0" smtClean="0">
            <a:solidFill>
              <a:schemeClr val="bg1"/>
            </a:solidFill>
          </a:defRPr>
        </a:defPPr>
      </a:lstStyle>
    </a:txDef>
  </a:objectDefaults>
  <a:extraClrSchemeLst/>
  <a:extLst>
    <a:ext uri="{05A4C25C-085E-4340-85A3-A5531E510DB2}">
      <thm15:themeFamily xmlns:thm15="http://schemas.microsoft.com/office/thememl/2012/main" name="SandiaBrand" id="{1968AAD6-CBA6-064F-9237-4007AAEE23B9}" vid="{2E5380AC-16C9-734E-8236-37757CA639D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11218</TotalTime>
  <Words>3250</Words>
  <Application>Microsoft Office PowerPoint</Application>
  <PresentationFormat>Widescreen</PresentationFormat>
  <Paragraphs>656</Paragraphs>
  <Slides>44</Slides>
  <Notes>19</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44</vt:i4>
      </vt:variant>
    </vt:vector>
  </HeadingPairs>
  <TitlesOfParts>
    <vt:vector size="61" baseType="lpstr">
      <vt:lpstr>Apple Symbols</vt:lpstr>
      <vt:lpstr>Aptos</vt:lpstr>
      <vt:lpstr>Arial</vt:lpstr>
      <vt:lpstr>Calibri</vt:lpstr>
      <vt:lpstr>Cambria Math</vt:lpstr>
      <vt:lpstr>Courier New</vt:lpstr>
      <vt:lpstr>DengXian</vt:lpstr>
      <vt:lpstr>Exo 2</vt:lpstr>
      <vt:lpstr>Exo 2 Semi Bold</vt:lpstr>
      <vt:lpstr>Open Sans</vt:lpstr>
      <vt:lpstr>Open Sans Light</vt:lpstr>
      <vt:lpstr>Open Sans SemiBold</vt:lpstr>
      <vt:lpstr>Times New Roman</vt:lpstr>
      <vt:lpstr>Trebuchet MS</vt:lpstr>
      <vt:lpstr>Wingdings</vt:lpstr>
      <vt:lpstr>SandiaBrand</vt:lpstr>
      <vt:lpstr>SandiaBrand_75</vt:lpstr>
      <vt:lpstr>Neuromorphic Computing</vt:lpstr>
      <vt:lpstr>MODERN COMPUTING LANDSCAPE</vt:lpstr>
      <vt:lpstr>SINGLE NEURON COMPLEXITY</vt:lpstr>
      <vt:lpstr>ENERGY CONSUMPTION OF MODERN AI SYSTEMS</vt:lpstr>
      <vt:lpstr>NEUROMORPHIC COMPUTING</vt:lpstr>
      <vt:lpstr>Neuromorphic COMPUTING APPROACHES</vt:lpstr>
      <vt:lpstr>Neuromorphic BUILDING BLOCKS</vt:lpstr>
      <vt:lpstr>NEUROMORPHIC SUPERCOMPUTER</vt:lpstr>
      <vt:lpstr>NEUROMORPHIC COMPUTING FOR PERFORMANCE</vt:lpstr>
      <vt:lpstr>OPPORTUNITIES IN NEUROMORPHIC  COMPUTING</vt:lpstr>
      <vt:lpstr>SCALABILITY VS. COMPLEXITY </vt:lpstr>
      <vt:lpstr>DENDRITES IMPROVE COMPUTATION WITHIN A SINGLE NEURON</vt:lpstr>
      <vt:lpstr>COMPUTATION USING THE DENDRITES</vt:lpstr>
      <vt:lpstr>DENDRITIC TOOLKIT FOR COMPUTATION</vt:lpstr>
      <vt:lpstr>NEUROMORPHIC ARCHITECTURES WITH DENDRITES</vt:lpstr>
      <vt:lpstr>ACTIVE DENDRITES</vt:lpstr>
      <vt:lpstr>DENDRITES FOR DIRECTION SELECTIVITY</vt:lpstr>
      <vt:lpstr>DENDRITES FOR DIRECTION SELECTIVITY</vt:lpstr>
      <vt:lpstr>DRAGONFLY WITH DENDRITES</vt:lpstr>
      <vt:lpstr>DendriteS in  SPIKING NEURAL NETWORKS</vt:lpstr>
      <vt:lpstr>CO-DESIGN IS CHALLENGING</vt:lpstr>
      <vt:lpstr>DENDRITE ENABLED SPIKING NEURAL NETWORKS</vt:lpstr>
      <vt:lpstr>DENDRITE ENABLED SPIKING NEURAL NETWORKS</vt:lpstr>
      <vt:lpstr>CHALLENGE: NOVEL CODESIGN TOOLS</vt:lpstr>
      <vt:lpstr>DVS Gesture Recognition Application</vt:lpstr>
      <vt:lpstr>DVS Gesture Design Space Exploration</vt:lpstr>
      <vt:lpstr>Simulator Speed Results</vt:lpstr>
      <vt:lpstr>DENDRITES IN NEUROMORPHIC ARCHITECTURE</vt:lpstr>
      <vt:lpstr>heterogeneous architectures</vt:lpstr>
      <vt:lpstr>APPLICATION SPECIFIC SOLUTIONS</vt:lpstr>
      <vt:lpstr>PROBABILISTIC NEURAL SYSTEMS: COINFLIPS</vt:lpstr>
      <vt:lpstr>TRUE RANDOM NUMBER GENERATION (tRNG)</vt:lpstr>
      <vt:lpstr>AI TO ACCELERATE CODESIGN FOR EMERGING COMPUTING</vt:lpstr>
      <vt:lpstr>AI-GUIDED METHODS FOR EMERGING COMPUTING</vt:lpstr>
      <vt:lpstr>EA FOR CIRCUITS: MULTI-OBJECTIVE OPTIMIZATION</vt:lpstr>
      <vt:lpstr>REINFORCEMENT LEARNING FOR DEVICE CODESIGN</vt:lpstr>
      <vt:lpstr>DEVICE PERFORMANCE TRADEOFFS</vt:lpstr>
      <vt:lpstr>NEXT-GENERATION NEUROMORPHIC ARCHITECTURES</vt:lpstr>
      <vt:lpstr>sgcardw@sandia.gov</vt:lpstr>
      <vt:lpstr>BACKUPS</vt:lpstr>
      <vt:lpstr>ATHENA  (Analytical Tool to Evaluate Heterogeneous Neuromorphic Architectures) </vt:lpstr>
      <vt:lpstr>ATHENA – HARDWARE PERFORMANCE</vt:lpstr>
      <vt:lpstr>ANN Network Applications – ResNet18</vt:lpstr>
      <vt:lpstr>ML Network Applications – ResNet18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Hatfield, Laura Emily</dc:creator>
  <cp:lastModifiedBy>LOFTadmin</cp:lastModifiedBy>
  <cp:revision>120</cp:revision>
  <dcterms:created xsi:type="dcterms:W3CDTF">2023-03-17T19:55:08Z</dcterms:created>
  <dcterms:modified xsi:type="dcterms:W3CDTF">2024-09-09T06:06:01Z</dcterms:modified>
</cp:coreProperties>
</file>