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394" r:id="rId2"/>
    <p:sldId id="407" r:id="rId3"/>
    <p:sldId id="408" r:id="rId4"/>
    <p:sldId id="410" r:id="rId5"/>
    <p:sldId id="1191" r:id="rId6"/>
    <p:sldId id="431" r:id="rId7"/>
    <p:sldId id="1216" r:id="rId8"/>
    <p:sldId id="280" r:id="rId9"/>
    <p:sldId id="274" r:id="rId10"/>
    <p:sldId id="1214" r:id="rId11"/>
    <p:sldId id="256" r:id="rId12"/>
    <p:sldId id="1197" r:id="rId13"/>
    <p:sldId id="1213" r:id="rId14"/>
    <p:sldId id="472" r:id="rId15"/>
    <p:sldId id="471" r:id="rId16"/>
    <p:sldId id="1220" r:id="rId17"/>
    <p:sldId id="470" r:id="rId18"/>
    <p:sldId id="1199" r:id="rId19"/>
    <p:sldId id="1200" r:id="rId20"/>
    <p:sldId id="1219" r:id="rId21"/>
    <p:sldId id="1208" r:id="rId22"/>
    <p:sldId id="1209" r:id="rId23"/>
    <p:sldId id="1210" r:id="rId24"/>
    <p:sldId id="1198" r:id="rId25"/>
    <p:sldId id="1217" r:id="rId26"/>
    <p:sldId id="1218" r:id="rId27"/>
    <p:sldId id="1211" r:id="rId28"/>
    <p:sldId id="406" r:id="rId29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80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39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048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A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ABE160A1-519B-403E-9F20-96F0D108EF51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925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Ins="91440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91440"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697D5-37A0-426C-A472-4ADDD6D21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225"/>
            <a:ext cx="740704" cy="740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195263"/>
            <a:ext cx="8605837" cy="4905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00690" y="6400320"/>
            <a:ext cx="2057400" cy="365125"/>
          </a:xfrm>
          <a:prstGeom prst="rect">
            <a:avLst/>
          </a:prstGeom>
        </p:spPr>
        <p:txBody>
          <a:bodyPr/>
          <a:lstStyle/>
          <a:p>
            <a:fld id="{AA16F677-C42F-4268-8FC7-DCCA19D6E408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195263"/>
            <a:ext cx="2151062" cy="59309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195263"/>
            <a:ext cx="6302375" cy="59309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00690" y="6400320"/>
            <a:ext cx="2057400" cy="365125"/>
          </a:xfrm>
          <a:prstGeom prst="rect">
            <a:avLst/>
          </a:prstGeom>
        </p:spPr>
        <p:txBody>
          <a:bodyPr/>
          <a:lstStyle/>
          <a:p>
            <a:fld id="{AA16F677-C42F-4268-8FC7-DCCA19D6E408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81075" y="2276475"/>
            <a:ext cx="7183041" cy="1524000"/>
          </a:xfrm>
        </p:spPr>
        <p:txBody>
          <a:bodyPr lIns="0" tIns="0" rIns="0" bIns="0"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81075" y="3971926"/>
            <a:ext cx="7183041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7A5D3C4D-4D39-4C8C-BFBF-C7829831878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 bwMode="gray">
          <a:xfrm>
            <a:off x="5692141" y="6412992"/>
            <a:ext cx="3092291" cy="233552"/>
          </a:xfrm>
        </p:spPr>
        <p:txBody>
          <a:bodyPr anchor="ctr"/>
          <a:lstStyle>
            <a:lvl1pPr marL="0" indent="0" algn="r"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083BD-2F43-469F-BDF0-881DB65416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225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2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klein 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6FE97BF-50D8-4DF7-BDB0-2CE0DB6CB7F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80299" y="468439"/>
            <a:ext cx="6967124" cy="828675"/>
          </a:xfrm>
        </p:spPr>
        <p:txBody>
          <a:bodyPr anchor="t"/>
          <a:lstStyle>
            <a:lvl1pPr>
              <a:lnSpc>
                <a:spcPct val="90000"/>
              </a:lnSpc>
              <a:defRPr sz="21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981076" y="1549401"/>
            <a:ext cx="6966347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FF7A6C-9853-469E-8BFF-9AD7DE49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4A4F53-2D8F-4FB8-8CFF-7AC0B15D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769" y="6356351"/>
            <a:ext cx="4857161" cy="365125"/>
          </a:xfrm>
        </p:spPr>
        <p:txBody>
          <a:bodyPr/>
          <a:lstStyle/>
          <a:p>
            <a:r>
              <a:rPr lang="en-US"/>
              <a:t>Training Future Computer Scientists for the Challenges of HPC in the Post-Moore Era</a:t>
            </a:r>
            <a:endParaRPr lang="en-A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019A52-AB07-47E7-BABC-5AC846BA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613BA-956D-410F-8534-78345E2560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740704" cy="74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6F95A-C572-4753-9A21-DBF6531D5F3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981075" y="2276475"/>
            <a:ext cx="7183041" cy="1524000"/>
          </a:xfrm>
        </p:spPr>
        <p:txBody>
          <a:bodyPr lIns="0" tIns="0" rIns="0" bIns="0"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de-AT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DE19F1-4351-4A07-8662-A968E8A450F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81075" y="3971926"/>
            <a:ext cx="7183041" cy="11049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AT" dirty="0"/>
              <a:t>Untertitel (Datum, Ort, Name, ...)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7A5D3C4D-4D39-4C8C-BFBF-C7829831878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 bwMode="gray">
          <a:xfrm>
            <a:off x="5692141" y="6412992"/>
            <a:ext cx="3092291" cy="233552"/>
          </a:xfrm>
        </p:spPr>
        <p:txBody>
          <a:bodyPr anchor="ctr"/>
          <a:lstStyle>
            <a:lvl1pPr marL="0" indent="0" algn="r">
              <a:buNone/>
              <a:defRPr sz="1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www.tuwien.at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87A24-4C49-430A-88BE-0841377C40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6" y="233821"/>
            <a:ext cx="512622" cy="6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Logo der Technischen Universität Wien">
            <a:extLst>
              <a:ext uri="{FF2B5EF4-FFF2-40B4-BE49-F238E27FC236}">
                <a16:creationId xmlns:a16="http://schemas.microsoft.com/office/drawing/2014/main" id="{83392F52-F053-4B37-81F1-B63D0DE99D51}"/>
              </a:ext>
            </a:extLst>
          </p:cNvPr>
          <p:cNvPicPr/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846" y="401763"/>
            <a:ext cx="1454912" cy="73488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12C0C97-07D5-4F96-8247-518187567D1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80302" y="1549400"/>
            <a:ext cx="6967121" cy="82867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Kontaktinformationen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33E7E8-1933-4C21-BF6B-D51AF4E4672E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980302" y="3429001"/>
            <a:ext cx="6967121" cy="2455545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Kontaktdaten eingeben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E00CB-9CCC-4A9D-A758-DD7AA927D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Training Future Computer Scientists for the Challenges of HPC in the Post-Moore Era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0ABF1-0BD3-4A46-9EEF-0778B9A7D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8F7AD7-DC47-44A0-A9D7-F1C17BFD6F09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405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 klein -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6FE97BF-50D8-4DF7-BDB0-2CE0DB6CB7F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80299" y="468439"/>
            <a:ext cx="6967124" cy="828675"/>
          </a:xfrm>
        </p:spPr>
        <p:txBody>
          <a:bodyPr anchor="t"/>
          <a:lstStyle>
            <a:lvl1pPr>
              <a:lnSpc>
                <a:spcPct val="90000"/>
              </a:lnSpc>
              <a:defRPr sz="2100"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981076" y="1549401"/>
            <a:ext cx="6966347" cy="41751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AT" dirty="0"/>
              <a:t>Formatvorlagen des Textmasters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D0A5C2-C0B6-4CCA-A89F-AB2779EF65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7" y="210444"/>
            <a:ext cx="527370" cy="70316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FF7A6C-9853-469E-8BFF-9AD7DE49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A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4A4F53-2D8F-4FB8-8CFF-7AC0B15D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769" y="6356351"/>
            <a:ext cx="485716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Training Future Computer Scientists for the Challenges of HPC in the Post-Moore Era</a:t>
            </a:r>
            <a:endParaRPr lang="en-A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019A52-AB07-47E7-BABC-5AC846BA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7FE6A9-4E31-431F-BE27-8DD3BADFAF2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0837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3863" y="360844"/>
            <a:ext cx="3552353" cy="4905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00690" y="640032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7A55DD-2992-46D0-9BED-F803A8E1E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225"/>
            <a:ext cx="740704" cy="740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195263"/>
            <a:ext cx="8605837" cy="4905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08462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08463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00690" y="6400320"/>
            <a:ext cx="2057400" cy="365125"/>
          </a:xfrm>
          <a:prstGeom prst="rect">
            <a:avLst/>
          </a:prstGeom>
        </p:spPr>
        <p:txBody>
          <a:bodyPr/>
          <a:lstStyle/>
          <a:p>
            <a:fld id="{AA16F677-C42F-4268-8FC7-DCCA19D6E408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800690" y="6400320"/>
            <a:ext cx="2057400" cy="365125"/>
          </a:xfrm>
          <a:prstGeom prst="rect">
            <a:avLst/>
          </a:prstGeom>
        </p:spPr>
        <p:txBody>
          <a:bodyPr/>
          <a:lstStyle/>
          <a:p>
            <a:fld id="{AA16F677-C42F-4268-8FC7-DCCA19D6E408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95263"/>
            <a:ext cx="8641655" cy="4905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800690" y="6400320"/>
            <a:ext cx="2057400" cy="365125"/>
          </a:xfrm>
          <a:prstGeom prst="rect">
            <a:avLst/>
          </a:prstGeom>
        </p:spPr>
        <p:txBody>
          <a:bodyPr/>
          <a:lstStyle/>
          <a:p>
            <a:fld id="{AA16F677-C42F-4268-8FC7-DCCA19D6E408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800690" y="6400320"/>
            <a:ext cx="2057400" cy="365125"/>
          </a:xfrm>
          <a:prstGeom prst="rect">
            <a:avLst/>
          </a:prstGeom>
        </p:spPr>
        <p:txBody>
          <a:bodyPr/>
          <a:lstStyle/>
          <a:p>
            <a:fld id="{AA16F677-C42F-4268-8FC7-DCCA19D6E408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00690" y="6400320"/>
            <a:ext cx="2057400" cy="365125"/>
          </a:xfrm>
          <a:prstGeom prst="rect">
            <a:avLst/>
          </a:prstGeom>
        </p:spPr>
        <p:txBody>
          <a:bodyPr/>
          <a:lstStyle/>
          <a:p>
            <a:fld id="{AA16F677-C42F-4268-8FC7-DCCA19D6E408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00690" y="6400320"/>
            <a:ext cx="2057400" cy="365125"/>
          </a:xfrm>
          <a:prstGeom prst="rect">
            <a:avLst/>
          </a:prstGeom>
        </p:spPr>
        <p:txBody>
          <a:bodyPr/>
          <a:lstStyle/>
          <a:p>
            <a:fld id="{AA16F677-C42F-4268-8FC7-DCCA19D6E408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87338" y="195263"/>
            <a:ext cx="860583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569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19059" y="6582883"/>
            <a:ext cx="1613032" cy="257007"/>
            <a:chOff x="19059" y="6582883"/>
            <a:chExt cx="1613032" cy="257007"/>
          </a:xfrm>
        </p:grpSpPr>
        <p:pic>
          <p:nvPicPr>
            <p:cNvPr id="6" name="Picture 16" descr="INF_Bildmarke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059" y="6582883"/>
              <a:ext cx="532912" cy="257007"/>
            </a:xfrm>
            <a:prstGeom prst="rect">
              <a:avLst/>
            </a:prstGeom>
            <a:noFill/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0004A86-61D7-2842-B4D3-821DCCDE0C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18" b="13945"/>
            <a:stretch/>
          </p:blipFill>
          <p:spPr>
            <a:xfrm>
              <a:off x="551971" y="6582883"/>
              <a:ext cx="1080120" cy="247475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 userDrawn="1"/>
        </p:nvSpPr>
        <p:spPr>
          <a:xfrm>
            <a:off x="7668344" y="6553359"/>
            <a:ext cx="1188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2CCB989-1D24-42CB-8156-DB60329B7036}" type="slidenum">
              <a:rPr lang="de-AT" sz="1200" smtClean="0"/>
              <a:pPr algn="r"/>
              <a:t>‹#›</a:t>
            </a:fld>
            <a:endParaRPr lang="de-AT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4" r:id="rId14"/>
    <p:sldLayoutId id="2147483675" r:id="rId15"/>
    <p:sldLayoutId id="2147483676" r:id="rId16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vincenzo@ec.tuwien.ac.a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49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8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74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8.png"/><Relationship Id="rId7" Type="http://schemas.openxmlformats.org/officeDocument/2006/relationships/image" Target="../media/image8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lego-png/download/5303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hyperlink" Target="https://vindem.github.io/" TargetMode="External"/><Relationship Id="rId7" Type="http://schemas.openxmlformats.org/officeDocument/2006/relationships/image" Target="../media/image13.jpg"/><Relationship Id="rId2" Type="http://schemas.openxmlformats.org/officeDocument/2006/relationships/hyperlink" Target="mailto:vincenzo@ec.tuwien.ac.a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95.jpeg"/><Relationship Id="rId5" Type="http://schemas.openxmlformats.org/officeDocument/2006/relationships/image" Target="../media/image9.jpeg"/><Relationship Id="rId10" Type="http://schemas.openxmlformats.org/officeDocument/2006/relationships/image" Target="../media/image94.jpeg"/><Relationship Id="rId4" Type="http://schemas.openxmlformats.org/officeDocument/2006/relationships/hyperlink" Target="http://hpc.ec.tuwien.ac.at/" TargetMode="External"/><Relationship Id="rId9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hyperlink" Target="https://www.navigaweb.net/2017/03/tutti-i-tipi-di-computer-pc-desktop-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pixabay.com/ko/%EB%B9%8C%EB%94%A9-%EB%B8%94%EB%A1%9D-%EB%8F%84%ED%98%95-%ED%8D%BC%EC%A6%90-%EC%9E%A5%EB%82%9C%EA%B0%90-%EB%B8%94%EB%A1%9D-%EB%86%80%EC%9D%B4-%EC%96%B4%EB%A6%B0%EC%9D%B4-%EC%A0%81%ED%95%A9-297773/" TargetMode="External"/><Relationship Id="rId7" Type="http://schemas.openxmlformats.org/officeDocument/2006/relationships/image" Target="../media/image28.jpg"/><Relationship Id="rId12" Type="http://schemas.openxmlformats.org/officeDocument/2006/relationships/hyperlink" Target="https://www.pngall.com/lego-png/download/5303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mons.wikimedia.org/wiki/File:Paris_servers_DSC00190.jpg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7.jpeg"/><Relationship Id="rId10" Type="http://schemas.openxmlformats.org/officeDocument/2006/relationships/hyperlink" Target="https://en.wikipedia.org/wiki/JavaScript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10B3-ED3D-4B5C-9818-1D3AE361F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22851"/>
            <a:ext cx="9144000" cy="1143000"/>
          </a:xfrm>
        </p:spPr>
        <p:txBody>
          <a:bodyPr/>
          <a:lstStyle/>
          <a:p>
            <a:pPr algn="ctr"/>
            <a:r>
              <a:rPr lang="en-US" sz="3600" b="0" dirty="0">
                <a:solidFill>
                  <a:schemeClr val="tx1"/>
                </a:solidFill>
              </a:rPr>
              <a:t>Building blocks of Quantum-Accelerated Supercomputing</a:t>
            </a:r>
            <a:endParaRPr lang="en-AT" sz="3600" b="0" dirty="0">
              <a:solidFill>
                <a:schemeClr val="tx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057D7EF-3124-4FC6-BE3E-EA0E6B354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5308" y="2656507"/>
            <a:ext cx="9334616" cy="1805053"/>
          </a:xfrm>
        </p:spPr>
        <p:txBody>
          <a:bodyPr/>
          <a:lstStyle/>
          <a:p>
            <a:pPr algn="ctr"/>
            <a:r>
              <a:rPr lang="en-US" sz="1600" dirty="0"/>
              <a:t>Dr. Vincenzo De </a:t>
            </a:r>
            <a:r>
              <a:rPr lang="en-US" sz="1600" dirty="0" err="1"/>
              <a:t>Maio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TU Wien</a:t>
            </a:r>
          </a:p>
          <a:p>
            <a:pPr algn="ctr"/>
            <a:r>
              <a:rPr lang="en-US" sz="1600" dirty="0"/>
              <a:t>Faculty of Informatics</a:t>
            </a:r>
          </a:p>
          <a:p>
            <a:pPr algn="ctr"/>
            <a:r>
              <a:rPr lang="en-US" sz="1600" dirty="0"/>
              <a:t>HPC Research Group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vincenzo@ec.tuwien.ac.at</a:t>
            </a:r>
            <a:endParaRPr lang="en-US" sz="1600" dirty="0">
              <a:solidFill>
                <a:srgbClr val="0070C0"/>
              </a:solidFill>
            </a:endParaRPr>
          </a:p>
          <a:p>
            <a:pPr algn="ctr"/>
            <a:endParaRPr lang="en-US" sz="1600" dirty="0"/>
          </a:p>
          <a:p>
            <a:pPr algn="ctr"/>
            <a:endParaRPr lang="en-AT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BAC5A-39B7-477F-A26C-1D235D6120EA}"/>
              </a:ext>
            </a:extLst>
          </p:cNvPr>
          <p:cNvSpPr txBox="1"/>
          <p:nvPr/>
        </p:nvSpPr>
        <p:spPr>
          <a:xfrm>
            <a:off x="230956" y="4748509"/>
            <a:ext cx="8682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15</a:t>
            </a:r>
            <a:r>
              <a:rPr lang="en-US" sz="2000" baseline="30000" dirty="0"/>
              <a:t>th</a:t>
            </a:r>
            <a:r>
              <a:rPr lang="en-US" sz="2000" dirty="0"/>
              <a:t> International Conference on Parallel Processing &amp; Applied Mathematics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Ostrava, Czech Republic, September 9</a:t>
            </a:r>
            <a:r>
              <a:rPr lang="en-US" sz="2000" baseline="30000" dirty="0"/>
              <a:t>th</a:t>
            </a:r>
            <a:r>
              <a:rPr lang="en-US" sz="2000" dirty="0"/>
              <a:t> , 2024</a:t>
            </a:r>
            <a:endParaRPr lang="en-AT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2A375D-B64A-4EBF-AD6D-5F10B5ED0FCF}"/>
              </a:ext>
            </a:extLst>
          </p:cNvPr>
          <p:cNvGrpSpPr>
            <a:grpSpLocks noChangeAspect="1"/>
          </p:cNvGrpSpPr>
          <p:nvPr/>
        </p:nvGrpSpPr>
        <p:grpSpPr>
          <a:xfrm>
            <a:off x="3415420" y="6232147"/>
            <a:ext cx="1309733" cy="509221"/>
            <a:chOff x="7197251" y="392222"/>
            <a:chExt cx="1714106" cy="6121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61F753-FFB3-4607-ADFB-707503D8A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7251" y="392222"/>
              <a:ext cx="1331183" cy="41787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D72A0-9E55-41EF-ABE5-5FA5B3F86FC8}"/>
                </a:ext>
              </a:extLst>
            </p:cNvPr>
            <p:cNvSpPr txBox="1"/>
            <p:nvPr/>
          </p:nvSpPr>
          <p:spPr>
            <a:xfrm>
              <a:off x="7334850" y="810103"/>
              <a:ext cx="1576507" cy="1942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600">
                  <a:solidFill>
                    <a:srgbClr val="000000"/>
                  </a:solidFill>
                  <a:latin typeface="Arial"/>
                  <a:ea typeface="ＭＳ Ｐゴシック" charset="0"/>
                </a:rPr>
                <a:t>FWF START Prize 2015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0B93018-DA5F-48A9-A634-D56328F7E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6147549"/>
            <a:ext cx="1017146" cy="5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5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45DC445-6A08-433A-954E-16FD21171208}"/>
                  </a:ext>
                </a:extLst>
              </p:cNvPr>
              <p:cNvSpPr/>
              <p:nvPr/>
            </p:nvSpPr>
            <p:spPr>
              <a:xfrm>
                <a:off x="166260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45DC445-6A08-433A-954E-16FD21171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0" y="1793986"/>
                <a:ext cx="429491" cy="38792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C96D451-9374-4136-8367-7F146116EBF7}"/>
                  </a:ext>
                </a:extLst>
              </p:cNvPr>
              <p:cNvSpPr/>
              <p:nvPr/>
            </p:nvSpPr>
            <p:spPr>
              <a:xfrm>
                <a:off x="824350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C96D451-9374-4136-8367-7F146116E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50" y="1793986"/>
                <a:ext cx="429491" cy="38792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2475149-9B90-49A2-89BA-B4B24AA465E8}"/>
                  </a:ext>
                </a:extLst>
              </p:cNvPr>
              <p:cNvSpPr/>
              <p:nvPr/>
            </p:nvSpPr>
            <p:spPr>
              <a:xfrm>
                <a:off x="1482441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2475149-9B90-49A2-89BA-B4B24AA46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41" y="1793986"/>
                <a:ext cx="429491" cy="38792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B811A61-1586-4F61-A035-3F028842E876}"/>
                  </a:ext>
                </a:extLst>
              </p:cNvPr>
              <p:cNvSpPr/>
              <p:nvPr/>
            </p:nvSpPr>
            <p:spPr>
              <a:xfrm>
                <a:off x="2105894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B811A61-1586-4F61-A035-3F028842E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894" y="1793986"/>
                <a:ext cx="429491" cy="387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57FCDB-523F-4FC2-8E40-28E8A7868F52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595751" y="198795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3F094C-10C6-4D0C-B2B9-F6D124FAD25F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253841" y="198795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DC640C-382A-46D1-8E3B-199DC8A6775C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1911932" y="1987950"/>
            <a:ext cx="1939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00BF08-6194-405E-BD7E-562E5E3AF6DF}"/>
              </a:ext>
            </a:extLst>
          </p:cNvPr>
          <p:cNvSpPr txBox="1"/>
          <p:nvPr/>
        </p:nvSpPr>
        <p:spPr>
          <a:xfrm>
            <a:off x="137684" y="2299677"/>
            <a:ext cx="2102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CLASSICAL WORKFLOW</a:t>
            </a:r>
            <a:endParaRPr lang="en-AT" sz="1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C3720E-3424-4FE7-BCB6-58C74C1EB831}"/>
              </a:ext>
            </a:extLst>
          </p:cNvPr>
          <p:cNvSpPr txBox="1"/>
          <p:nvPr/>
        </p:nvSpPr>
        <p:spPr>
          <a:xfrm>
            <a:off x="-5197" y="1424654"/>
            <a:ext cx="4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  <a:endParaRPr lang="en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9CCEE93-23C3-4F40-B82B-BDB72373B316}"/>
                  </a:ext>
                </a:extLst>
              </p:cNvPr>
              <p:cNvSpPr/>
              <p:nvPr/>
            </p:nvSpPr>
            <p:spPr>
              <a:xfrm>
                <a:off x="3190027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9CCEE93-23C3-4F40-B82B-BDB72373B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27" y="1793986"/>
                <a:ext cx="429491" cy="38792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090FF40-FD12-4AA7-AE19-77935A4BC6E2}"/>
                  </a:ext>
                </a:extLst>
              </p:cNvPr>
              <p:cNvSpPr/>
              <p:nvPr/>
            </p:nvSpPr>
            <p:spPr>
              <a:xfrm>
                <a:off x="3848118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090FF40-FD12-4AA7-AE19-77935A4BC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18" y="1793986"/>
                <a:ext cx="429491" cy="38792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A34FFE9-D281-41A2-9DD2-8F85DE2E255E}"/>
                  </a:ext>
                </a:extLst>
              </p:cNvPr>
              <p:cNvSpPr/>
              <p:nvPr/>
            </p:nvSpPr>
            <p:spPr>
              <a:xfrm>
                <a:off x="4506208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A34FFE9-D281-41A2-9DD2-8F85DE2E2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208" y="1793986"/>
                <a:ext cx="429491" cy="38792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838877-3342-45A0-80D2-0FCBFE8A5E70}"/>
                  </a:ext>
                </a:extLst>
              </p:cNvPr>
              <p:cNvSpPr/>
              <p:nvPr/>
            </p:nvSpPr>
            <p:spPr>
              <a:xfrm>
                <a:off x="5129662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838877-3342-45A0-80D2-0FCBFE8A5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662" y="1793986"/>
                <a:ext cx="429491" cy="38792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08431C-C7B2-433E-8EE7-BE7A5C54E39C}"/>
              </a:ext>
            </a:extLst>
          </p:cNvPr>
          <p:cNvCxnSpPr>
            <a:stCxn id="17" idx="6"/>
            <a:endCxn id="18" idx="2"/>
          </p:cNvCxnSpPr>
          <p:nvPr/>
        </p:nvCxnSpPr>
        <p:spPr>
          <a:xfrm>
            <a:off x="3619518" y="1987950"/>
            <a:ext cx="228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BB4D25F-ADE2-4FBB-AFD6-339B3E96A7E8}"/>
              </a:ext>
            </a:extLst>
          </p:cNvPr>
          <p:cNvCxnSpPr>
            <a:stCxn id="18" idx="6"/>
            <a:endCxn id="19" idx="2"/>
          </p:cNvCxnSpPr>
          <p:nvPr/>
        </p:nvCxnSpPr>
        <p:spPr>
          <a:xfrm>
            <a:off x="4277609" y="1987950"/>
            <a:ext cx="228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FA6DC2-64D8-4795-A919-BD6E44CAADFA}"/>
              </a:ext>
            </a:extLst>
          </p:cNvPr>
          <p:cNvCxnSpPr>
            <a:stCxn id="19" idx="6"/>
            <a:endCxn id="20" idx="2"/>
          </p:cNvCxnSpPr>
          <p:nvPr/>
        </p:nvCxnSpPr>
        <p:spPr>
          <a:xfrm>
            <a:off x="4935699" y="1987950"/>
            <a:ext cx="1939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AC50B87-9B4A-47B0-8C44-D5A88519046F}"/>
              </a:ext>
            </a:extLst>
          </p:cNvPr>
          <p:cNvSpPr txBox="1"/>
          <p:nvPr/>
        </p:nvSpPr>
        <p:spPr>
          <a:xfrm>
            <a:off x="3089573" y="1330204"/>
            <a:ext cx="4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  <a:endParaRPr lang="en-AT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141B88-35F8-4EE8-BCF6-A487443098D4}"/>
              </a:ext>
            </a:extLst>
          </p:cNvPr>
          <p:cNvSpPr txBox="1"/>
          <p:nvPr/>
        </p:nvSpPr>
        <p:spPr>
          <a:xfrm>
            <a:off x="3226395" y="2306489"/>
            <a:ext cx="21024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IDENTIFICATION OF QUANTUM CANDIDATES</a:t>
            </a:r>
            <a:endParaRPr lang="en-AT" sz="1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1D521C-9DBB-4D51-AB29-79C8A650BCB4}"/>
              </a:ext>
            </a:extLst>
          </p:cNvPr>
          <p:cNvSpPr txBox="1"/>
          <p:nvPr/>
        </p:nvSpPr>
        <p:spPr>
          <a:xfrm>
            <a:off x="5995997" y="1349692"/>
            <a:ext cx="44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  <a:endParaRPr lang="en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FAA42D8-186E-45FB-9FA9-291C9CF53CBB}"/>
                  </a:ext>
                </a:extLst>
              </p:cNvPr>
              <p:cNvSpPr/>
              <p:nvPr/>
            </p:nvSpPr>
            <p:spPr>
              <a:xfrm>
                <a:off x="6157498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FAA42D8-186E-45FB-9FA9-291C9CF53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498" y="1793986"/>
                <a:ext cx="429491" cy="38792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137718-C874-4169-B25D-6F85681CF67B}"/>
                  </a:ext>
                </a:extLst>
              </p:cNvPr>
              <p:cNvSpPr/>
              <p:nvPr/>
            </p:nvSpPr>
            <p:spPr>
              <a:xfrm>
                <a:off x="6815588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137718-C874-4169-B25D-6F85681CF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588" y="1793986"/>
                <a:ext cx="429491" cy="38792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1C9902F-AEC5-4116-97B7-2A43FB86D28D}"/>
                  </a:ext>
                </a:extLst>
              </p:cNvPr>
              <p:cNvSpPr/>
              <p:nvPr/>
            </p:nvSpPr>
            <p:spPr>
              <a:xfrm>
                <a:off x="7473679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1C9902F-AEC5-4116-97B7-2A43FB86D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679" y="1793986"/>
                <a:ext cx="429491" cy="387927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12BAA83-6C00-436C-8D53-4EF76E79BA97}"/>
                  </a:ext>
                </a:extLst>
              </p:cNvPr>
              <p:cNvSpPr/>
              <p:nvPr/>
            </p:nvSpPr>
            <p:spPr>
              <a:xfrm>
                <a:off x="8097132" y="1793986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12BAA83-6C00-436C-8D53-4EF76E79B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132" y="1793986"/>
                <a:ext cx="429491" cy="38792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AC79212-8386-4720-93C2-6BA9EF7F1984}"/>
              </a:ext>
            </a:extLst>
          </p:cNvPr>
          <p:cNvCxnSpPr>
            <a:stCxn id="28" idx="6"/>
            <a:endCxn id="29" idx="2"/>
          </p:cNvCxnSpPr>
          <p:nvPr/>
        </p:nvCxnSpPr>
        <p:spPr>
          <a:xfrm>
            <a:off x="6586988" y="198795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93145D-1DC9-403B-AF88-5FC8D036DE66}"/>
              </a:ext>
            </a:extLst>
          </p:cNvPr>
          <p:cNvCxnSpPr>
            <a:stCxn id="29" idx="6"/>
            <a:endCxn id="30" idx="2"/>
          </p:cNvCxnSpPr>
          <p:nvPr/>
        </p:nvCxnSpPr>
        <p:spPr>
          <a:xfrm>
            <a:off x="7245079" y="198795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9C08BB-8224-4AD0-93F2-AA22DA379B59}"/>
              </a:ext>
            </a:extLst>
          </p:cNvPr>
          <p:cNvCxnSpPr>
            <a:stCxn id="30" idx="6"/>
            <a:endCxn id="31" idx="2"/>
          </p:cNvCxnSpPr>
          <p:nvPr/>
        </p:nvCxnSpPr>
        <p:spPr>
          <a:xfrm>
            <a:off x="7903170" y="1987950"/>
            <a:ext cx="1939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CF655E6-8ABE-4B1E-A39E-DB80F69E1BFC}"/>
                  </a:ext>
                </a:extLst>
              </p:cNvPr>
              <p:cNvSpPr/>
              <p:nvPr/>
            </p:nvSpPr>
            <p:spPr>
              <a:xfrm>
                <a:off x="6815588" y="2255755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CF655E6-8ABE-4B1E-A39E-DB80F69E1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588" y="2255755"/>
                <a:ext cx="429491" cy="387927"/>
              </a:xfrm>
              <a:prstGeom prst="ellipse">
                <a:avLst/>
              </a:prstGeom>
              <a:blipFill>
                <a:blip r:embed="rId14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2E0A6EE-9154-40D2-8E87-D1FE28F7E593}"/>
                  </a:ext>
                </a:extLst>
              </p:cNvPr>
              <p:cNvSpPr/>
              <p:nvPr/>
            </p:nvSpPr>
            <p:spPr>
              <a:xfrm>
                <a:off x="6815588" y="2717523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2E0A6EE-9154-40D2-8E87-D1FE28F7E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588" y="2717523"/>
                <a:ext cx="429491" cy="387927"/>
              </a:xfrm>
              <a:prstGeom prst="ellipse">
                <a:avLst/>
              </a:prstGeom>
              <a:blipFill>
                <a:blip r:embed="rId15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559E4B9-42FC-48B7-9BE8-2329629C7BDF}"/>
                  </a:ext>
                </a:extLst>
              </p:cNvPr>
              <p:cNvSpPr/>
              <p:nvPr/>
            </p:nvSpPr>
            <p:spPr>
              <a:xfrm>
                <a:off x="7471078" y="2262682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559E4B9-42FC-48B7-9BE8-2329629C7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078" y="2262682"/>
                <a:ext cx="429491" cy="387927"/>
              </a:xfrm>
              <a:prstGeom prst="ellipse">
                <a:avLst/>
              </a:prstGeom>
              <a:blipFill>
                <a:blip r:embed="rId16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7BCDEA34-00D5-4747-B9AF-F629644BD0C6}"/>
              </a:ext>
            </a:extLst>
          </p:cNvPr>
          <p:cNvSpPr/>
          <p:nvPr/>
        </p:nvSpPr>
        <p:spPr>
          <a:xfrm>
            <a:off x="6736360" y="1793987"/>
            <a:ext cx="584492" cy="1385293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1BD8C0-6F9C-4766-B02D-AC88A086A4CF}"/>
              </a:ext>
            </a:extLst>
          </p:cNvPr>
          <p:cNvSpPr/>
          <p:nvPr/>
        </p:nvSpPr>
        <p:spPr>
          <a:xfrm>
            <a:off x="7428222" y="1793987"/>
            <a:ext cx="561541" cy="976745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740BA8-9D03-43DB-B907-6939CD3343C5}"/>
              </a:ext>
            </a:extLst>
          </p:cNvPr>
          <p:cNvSpPr txBox="1"/>
          <p:nvPr/>
        </p:nvSpPr>
        <p:spPr>
          <a:xfrm>
            <a:off x="6318558" y="3244029"/>
            <a:ext cx="23855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MAPPING OF CANDIDATES INTO QUANTUM TASKS</a:t>
            </a:r>
            <a:endParaRPr lang="en-AT" sz="15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17D6D6-C72A-4337-B6D4-54C32FA271DE}"/>
              </a:ext>
            </a:extLst>
          </p:cNvPr>
          <p:cNvSpPr txBox="1"/>
          <p:nvPr/>
        </p:nvSpPr>
        <p:spPr>
          <a:xfrm>
            <a:off x="2818655" y="3937619"/>
            <a:ext cx="35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  <a:endParaRPr lang="en-AT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6A07E36-580E-4112-A9CB-C11B281EEF64}"/>
              </a:ext>
            </a:extLst>
          </p:cNvPr>
          <p:cNvSpPr/>
          <p:nvPr/>
        </p:nvSpPr>
        <p:spPr>
          <a:xfrm>
            <a:off x="2715290" y="1832086"/>
            <a:ext cx="325565" cy="3117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99C9B83A-04B3-432B-8E64-9B4B11618E19}"/>
              </a:ext>
            </a:extLst>
          </p:cNvPr>
          <p:cNvSpPr/>
          <p:nvPr/>
        </p:nvSpPr>
        <p:spPr>
          <a:xfrm>
            <a:off x="5670433" y="1832086"/>
            <a:ext cx="325565" cy="3117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B19B786-7344-4268-A615-1EF6FA82BB07}"/>
              </a:ext>
            </a:extLst>
          </p:cNvPr>
          <p:cNvSpPr/>
          <p:nvPr/>
        </p:nvSpPr>
        <p:spPr>
          <a:xfrm rot="7703373">
            <a:off x="4845243" y="3301697"/>
            <a:ext cx="1351734" cy="3117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41D549-05DB-48D2-94D8-EC59F9827375}"/>
              </a:ext>
            </a:extLst>
          </p:cNvPr>
          <p:cNvSpPr txBox="1"/>
          <p:nvPr/>
        </p:nvSpPr>
        <p:spPr>
          <a:xfrm>
            <a:off x="3404773" y="5683314"/>
            <a:ext cx="2385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ADDING DECISION NODES</a:t>
            </a:r>
            <a:endParaRPr lang="en-AT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94D6DC3-3603-45C8-A9B5-CED7ADC8DC7C}"/>
                  </a:ext>
                </a:extLst>
              </p:cNvPr>
              <p:cNvSpPr/>
              <p:nvPr/>
            </p:nvSpPr>
            <p:spPr>
              <a:xfrm>
                <a:off x="2777851" y="4381040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94D6DC3-3603-45C8-A9B5-CED7ADC8D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851" y="4381040"/>
                <a:ext cx="429491" cy="38792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5D0199F-37B8-4EC3-9499-FB8BE2FFBDF0}"/>
                  </a:ext>
                </a:extLst>
              </p:cNvPr>
              <p:cNvSpPr/>
              <p:nvPr/>
            </p:nvSpPr>
            <p:spPr>
              <a:xfrm>
                <a:off x="4191063" y="4028223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5D0199F-37B8-4EC3-9499-FB8BE2FFB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63" y="4028223"/>
                <a:ext cx="429491" cy="387927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F06817F-1EDF-41CD-A0F8-A2A0DC0C3F93}"/>
                  </a:ext>
                </a:extLst>
              </p:cNvPr>
              <p:cNvSpPr/>
              <p:nvPr/>
            </p:nvSpPr>
            <p:spPr>
              <a:xfrm>
                <a:off x="5708062" y="4110744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F06817F-1EDF-41CD-A0F8-A2A0DC0C3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62" y="4110744"/>
                <a:ext cx="429491" cy="387927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BCED106-52DA-486B-84B1-2E7988D67004}"/>
                  </a:ext>
                </a:extLst>
              </p:cNvPr>
              <p:cNvSpPr/>
              <p:nvPr/>
            </p:nvSpPr>
            <p:spPr>
              <a:xfrm>
                <a:off x="6334116" y="4384404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8BCED106-52DA-486B-84B1-2E7988D67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16" y="4384404"/>
                <a:ext cx="429491" cy="387927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4816E4A-BFBF-40CF-9D00-30C3B9BAC2FC}"/>
              </a:ext>
            </a:extLst>
          </p:cNvPr>
          <p:cNvCxnSpPr>
            <a:stCxn id="60" idx="6"/>
            <a:endCxn id="61" idx="2"/>
          </p:cNvCxnSpPr>
          <p:nvPr/>
        </p:nvCxnSpPr>
        <p:spPr>
          <a:xfrm>
            <a:off x="6137553" y="4304707"/>
            <a:ext cx="196563" cy="273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BE95B11-8F4F-4361-837D-0C8EF12C5092}"/>
                  </a:ext>
                </a:extLst>
              </p:cNvPr>
              <p:cNvSpPr/>
              <p:nvPr/>
            </p:nvSpPr>
            <p:spPr>
              <a:xfrm>
                <a:off x="4187550" y="4511890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BE95B11-8F4F-4361-837D-0C8EF12C5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550" y="4511890"/>
                <a:ext cx="429491" cy="387927"/>
              </a:xfrm>
              <a:prstGeom prst="ellipse">
                <a:avLst/>
              </a:prstGeom>
              <a:blipFill>
                <a:blip r:embed="rId21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9C87847-BEFF-424A-962E-95579484B8D2}"/>
                  </a:ext>
                </a:extLst>
              </p:cNvPr>
              <p:cNvSpPr/>
              <p:nvPr/>
            </p:nvSpPr>
            <p:spPr>
              <a:xfrm>
                <a:off x="4187550" y="5031591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9C87847-BEFF-424A-962E-95579484B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550" y="5031591"/>
                <a:ext cx="429491" cy="387927"/>
              </a:xfrm>
              <a:prstGeom prst="ellipse">
                <a:avLst/>
              </a:prstGeom>
              <a:blipFill>
                <a:blip r:embed="rId22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DD028A8-A8A4-4F45-9976-CF60C75AB8A6}"/>
                  </a:ext>
                </a:extLst>
              </p:cNvPr>
              <p:cNvSpPr/>
              <p:nvPr/>
            </p:nvSpPr>
            <p:spPr>
              <a:xfrm>
                <a:off x="5685591" y="4772087"/>
                <a:ext cx="429491" cy="38792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AT" dirty="0"/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DD028A8-A8A4-4F45-9976-CF60C75AB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91" y="4772087"/>
                <a:ext cx="429491" cy="387927"/>
              </a:xfrm>
              <a:prstGeom prst="ellipse">
                <a:avLst/>
              </a:prstGeom>
              <a:blipFill>
                <a:blip r:embed="rId23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F1B1F50-0D52-4774-87CC-9DB753143271}"/>
              </a:ext>
            </a:extLst>
          </p:cNvPr>
          <p:cNvCxnSpPr/>
          <p:nvPr/>
        </p:nvCxnSpPr>
        <p:spPr>
          <a:xfrm>
            <a:off x="3207341" y="4575004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9409436-EA04-4107-A91B-3828CC87DC6D}"/>
              </a:ext>
            </a:extLst>
          </p:cNvPr>
          <p:cNvSpPr/>
          <p:nvPr/>
        </p:nvSpPr>
        <p:spPr>
          <a:xfrm>
            <a:off x="3435942" y="4312164"/>
            <a:ext cx="510886" cy="51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D1</a:t>
            </a:r>
            <a:endParaRPr lang="en-AT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DBB64C1-EA09-41CD-983A-EAB9C404293D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3946827" y="4222186"/>
            <a:ext cx="244236" cy="352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6BDD6BAA-A7FF-4B2C-8445-018E8E8A5759}"/>
              </a:ext>
            </a:extLst>
          </p:cNvPr>
          <p:cNvSpPr/>
          <p:nvPr/>
        </p:nvSpPr>
        <p:spPr>
          <a:xfrm>
            <a:off x="4969446" y="4319490"/>
            <a:ext cx="510886" cy="511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D2</a:t>
            </a:r>
            <a:endParaRPr lang="en-AT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8E385EA-0189-46C1-9DF6-DC2825DFB75A}"/>
              </a:ext>
            </a:extLst>
          </p:cNvPr>
          <p:cNvCxnSpPr>
            <a:cxnSpLocks/>
            <a:stCxn id="72" idx="3"/>
            <a:endCxn id="65" idx="2"/>
          </p:cNvCxnSpPr>
          <p:nvPr/>
        </p:nvCxnSpPr>
        <p:spPr>
          <a:xfrm>
            <a:off x="3946827" y="4567678"/>
            <a:ext cx="240723" cy="138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3C0807E-E558-4C95-A1E2-D290E0C3F216}"/>
              </a:ext>
            </a:extLst>
          </p:cNvPr>
          <p:cNvCxnSpPr>
            <a:cxnSpLocks/>
            <a:stCxn id="72" idx="3"/>
            <a:endCxn id="66" idx="2"/>
          </p:cNvCxnSpPr>
          <p:nvPr/>
        </p:nvCxnSpPr>
        <p:spPr>
          <a:xfrm>
            <a:off x="3946827" y="4567678"/>
            <a:ext cx="240723" cy="657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B50D58D-17CE-4511-A963-29C1AE808628}"/>
              </a:ext>
            </a:extLst>
          </p:cNvPr>
          <p:cNvCxnSpPr>
            <a:stCxn id="59" idx="6"/>
            <a:endCxn id="75" idx="1"/>
          </p:cNvCxnSpPr>
          <p:nvPr/>
        </p:nvCxnSpPr>
        <p:spPr>
          <a:xfrm>
            <a:off x="4620554" y="4222187"/>
            <a:ext cx="348892" cy="352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7A68EE3-C7EC-4E2B-A3DF-085C011DBB28}"/>
              </a:ext>
            </a:extLst>
          </p:cNvPr>
          <p:cNvCxnSpPr>
            <a:stCxn id="65" idx="6"/>
            <a:endCxn id="75" idx="1"/>
          </p:cNvCxnSpPr>
          <p:nvPr/>
        </p:nvCxnSpPr>
        <p:spPr>
          <a:xfrm flipV="1">
            <a:off x="4617041" y="4575004"/>
            <a:ext cx="352405" cy="130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7DAEEF2-C32B-434E-8E29-E500572063CC}"/>
              </a:ext>
            </a:extLst>
          </p:cNvPr>
          <p:cNvCxnSpPr>
            <a:stCxn id="66" idx="6"/>
            <a:endCxn id="75" idx="1"/>
          </p:cNvCxnSpPr>
          <p:nvPr/>
        </p:nvCxnSpPr>
        <p:spPr>
          <a:xfrm flipV="1">
            <a:off x="4617041" y="4575004"/>
            <a:ext cx="352405" cy="6505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27190EE-E553-4146-BAD0-0CE480DE6F3F}"/>
              </a:ext>
            </a:extLst>
          </p:cNvPr>
          <p:cNvCxnSpPr>
            <a:stCxn id="75" idx="3"/>
            <a:endCxn id="60" idx="2"/>
          </p:cNvCxnSpPr>
          <p:nvPr/>
        </p:nvCxnSpPr>
        <p:spPr>
          <a:xfrm flipV="1">
            <a:off x="5480331" y="4304708"/>
            <a:ext cx="227732" cy="2702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8038248-C8FB-4942-9F47-DD487D782E76}"/>
              </a:ext>
            </a:extLst>
          </p:cNvPr>
          <p:cNvCxnSpPr>
            <a:stCxn id="75" idx="3"/>
            <a:endCxn id="67" idx="1"/>
          </p:cNvCxnSpPr>
          <p:nvPr/>
        </p:nvCxnSpPr>
        <p:spPr>
          <a:xfrm>
            <a:off x="5480332" y="4575004"/>
            <a:ext cx="268157" cy="253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268FEC8-A56A-41A1-B45A-EDCBE0B10A51}"/>
              </a:ext>
            </a:extLst>
          </p:cNvPr>
          <p:cNvCxnSpPr>
            <a:stCxn id="67" idx="7"/>
            <a:endCxn id="61" idx="2"/>
          </p:cNvCxnSpPr>
          <p:nvPr/>
        </p:nvCxnSpPr>
        <p:spPr>
          <a:xfrm flipV="1">
            <a:off x="6052185" y="4578367"/>
            <a:ext cx="281932" cy="250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F600E43F-5DE0-4008-9ACC-783A94A3259F}"/>
              </a:ext>
            </a:extLst>
          </p:cNvPr>
          <p:cNvSpPr txBox="1">
            <a:spLocks/>
          </p:cNvSpPr>
          <p:nvPr/>
        </p:nvSpPr>
        <p:spPr bwMode="auto">
          <a:xfrm>
            <a:off x="1679826" y="166494"/>
            <a:ext cx="7212654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3300" b="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Decomposition into Hybrid Quantum-Classical Workflows</a:t>
            </a:r>
            <a:endParaRPr lang="en-AT" sz="3300" b="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3" grpId="0" animBg="1"/>
      <p:bldP spid="44" grpId="0" animBg="1"/>
      <p:bldP spid="45" grpId="0" animBg="1"/>
      <p:bldP spid="46" grpId="0"/>
      <p:bldP spid="58" grpId="0" animBg="1"/>
      <p:bldP spid="59" grpId="0" animBg="1"/>
      <p:bldP spid="60" grpId="0" animBg="1"/>
      <p:bldP spid="61" grpId="0" animBg="1"/>
      <p:bldP spid="65" grpId="0" animBg="1"/>
      <p:bldP spid="66" grpId="0" animBg="1"/>
      <p:bldP spid="67" grpId="0" animBg="1"/>
      <p:bldP spid="72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7">
            <a:extLst>
              <a:ext uri="{FF2B5EF4-FFF2-40B4-BE49-F238E27FC236}">
                <a16:creationId xmlns:a16="http://schemas.microsoft.com/office/drawing/2014/main" id="{A549C3C0-05C2-4DC0-BBC0-9AF105C39719}"/>
              </a:ext>
            </a:extLst>
          </p:cNvPr>
          <p:cNvSpPr/>
          <p:nvPr/>
        </p:nvSpPr>
        <p:spPr>
          <a:xfrm>
            <a:off x="4654959" y="3254452"/>
            <a:ext cx="1844246" cy="926756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Quantum condition?</a:t>
            </a:r>
            <a:endParaRPr lang="en-AT" sz="1200" dirty="0"/>
          </a:p>
        </p:txBody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36DE610E-B617-4C85-9201-B0A1E6BB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212" y="2096352"/>
            <a:ext cx="638471" cy="6384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0D8A5C-B17B-4D7D-8C98-B7E555D5DBCC}"/>
              </a:ext>
            </a:extLst>
          </p:cNvPr>
          <p:cNvSpPr/>
          <p:nvPr/>
        </p:nvSpPr>
        <p:spPr>
          <a:xfrm>
            <a:off x="40733" y="2046272"/>
            <a:ext cx="2196193" cy="11919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29" name="Graphic 28" descr="Database">
            <a:extLst>
              <a:ext uri="{FF2B5EF4-FFF2-40B4-BE49-F238E27FC236}">
                <a16:creationId xmlns:a16="http://schemas.microsoft.com/office/drawing/2014/main" id="{CFD56A7D-2EFB-45D3-AB3A-908EDF4AB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4012" y="2096352"/>
            <a:ext cx="638471" cy="6384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72F126-8099-4096-8974-46CF3CED8207}"/>
              </a:ext>
            </a:extLst>
          </p:cNvPr>
          <p:cNvSpPr txBox="1"/>
          <p:nvPr/>
        </p:nvSpPr>
        <p:spPr>
          <a:xfrm>
            <a:off x="-129007" y="2734823"/>
            <a:ext cx="151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QUANTUM HARDWARE</a:t>
            </a:r>
            <a:endParaRPr lang="en-AT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DBDB84-BAF8-4DBF-8ADE-C62F5B97C109}"/>
              </a:ext>
            </a:extLst>
          </p:cNvPr>
          <p:cNvSpPr txBox="1"/>
          <p:nvPr/>
        </p:nvSpPr>
        <p:spPr>
          <a:xfrm>
            <a:off x="1065770" y="2734823"/>
            <a:ext cx="122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CLASSICAL HARDWARE</a:t>
            </a:r>
            <a:endParaRPr lang="en-AT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D4DE1C-0EB9-4BC8-A903-1FC773DDBC19}"/>
              </a:ext>
            </a:extLst>
          </p:cNvPr>
          <p:cNvSpPr/>
          <p:nvPr/>
        </p:nvSpPr>
        <p:spPr>
          <a:xfrm>
            <a:off x="40733" y="3499514"/>
            <a:ext cx="2196193" cy="4366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MONITORING LAYER</a:t>
            </a:r>
            <a:endParaRPr lang="en-AT" sz="1600" dirty="0"/>
          </a:p>
        </p:txBody>
      </p:sp>
      <p:pic>
        <p:nvPicPr>
          <p:cNvPr id="33" name="Graphic 32" descr="Database">
            <a:extLst>
              <a:ext uri="{FF2B5EF4-FFF2-40B4-BE49-F238E27FC236}">
                <a16:creationId xmlns:a16="http://schemas.microsoft.com/office/drawing/2014/main" id="{DD72955D-60E0-4748-9A13-F5C475CE6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086" y="4202578"/>
            <a:ext cx="638471" cy="6384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B3B4790-C808-4E4B-A2A7-9175652065C3}"/>
              </a:ext>
            </a:extLst>
          </p:cNvPr>
          <p:cNvSpPr txBox="1"/>
          <p:nvPr/>
        </p:nvSpPr>
        <p:spPr>
          <a:xfrm>
            <a:off x="378062" y="4775088"/>
            <a:ext cx="1771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QUANTUM TASK REPOSITORY</a:t>
            </a:r>
            <a:endParaRPr lang="en-AT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73E4A9-C21F-4301-A1CA-13674FB39C74}"/>
              </a:ext>
            </a:extLst>
          </p:cNvPr>
          <p:cNvSpPr/>
          <p:nvPr/>
        </p:nvSpPr>
        <p:spPr>
          <a:xfrm>
            <a:off x="2326817" y="2973826"/>
            <a:ext cx="4302575" cy="1436915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16080E-8F09-4248-ABEA-EC6139D1A2AB}"/>
              </a:ext>
            </a:extLst>
          </p:cNvPr>
          <p:cNvSpPr/>
          <p:nvPr/>
        </p:nvSpPr>
        <p:spPr>
          <a:xfrm>
            <a:off x="2612584" y="3256948"/>
            <a:ext cx="1597523" cy="9267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HARDWARE PERFORMANCE MODEL</a:t>
            </a:r>
            <a:endParaRPr lang="en-AT" sz="1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0280D90-6AC8-42DE-A5B4-50C957D5AD7E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>
            <a:off x="1138829" y="3238254"/>
            <a:ext cx="0" cy="26126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2CA22FB-999F-41B8-B9B7-00134DBF05C0}"/>
              </a:ext>
            </a:extLst>
          </p:cNvPr>
          <p:cNvCxnSpPr>
            <a:cxnSpLocks/>
          </p:cNvCxnSpPr>
          <p:nvPr/>
        </p:nvCxnSpPr>
        <p:spPr>
          <a:xfrm>
            <a:off x="2771800" y="1409143"/>
            <a:ext cx="730799" cy="1"/>
          </a:xfrm>
          <a:prstGeom prst="straightConnector1">
            <a:avLst/>
          </a:prstGeom>
          <a:ln w="38100">
            <a:solidFill>
              <a:srgbClr val="333399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8DF2342-E29C-4E73-946E-B7F306CAA099}"/>
              </a:ext>
            </a:extLst>
          </p:cNvPr>
          <p:cNvCxnSpPr>
            <a:cxnSpLocks/>
          </p:cNvCxnSpPr>
          <p:nvPr/>
        </p:nvCxnSpPr>
        <p:spPr>
          <a:xfrm>
            <a:off x="2771800" y="1794890"/>
            <a:ext cx="730799" cy="1"/>
          </a:xfrm>
          <a:prstGeom prst="straightConnector1">
            <a:avLst/>
          </a:prstGeom>
          <a:ln w="38100">
            <a:solidFill>
              <a:srgbClr val="3333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E8AA24B-BFF1-4886-8FEF-571C484AD0B9}"/>
              </a:ext>
            </a:extLst>
          </p:cNvPr>
          <p:cNvSpPr txBox="1"/>
          <p:nvPr/>
        </p:nvSpPr>
        <p:spPr>
          <a:xfrm>
            <a:off x="3374615" y="1193869"/>
            <a:ext cx="198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FLOW</a:t>
            </a:r>
            <a:endParaRPr lang="en-AT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CE81EC-EB8D-427A-A848-99AEC43DBBB8}"/>
              </a:ext>
            </a:extLst>
          </p:cNvPr>
          <p:cNvSpPr txBox="1"/>
          <p:nvPr/>
        </p:nvSpPr>
        <p:spPr>
          <a:xfrm>
            <a:off x="3527962" y="1613804"/>
            <a:ext cx="218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 FLOW</a:t>
            </a:r>
            <a:endParaRPr lang="en-AT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45FFAD1-4947-41FA-BE44-FBD68F62E233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36926" y="3717830"/>
            <a:ext cx="375659" cy="24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8A136F85-0CDE-4C60-B3BA-A41C73E7A512}"/>
              </a:ext>
            </a:extLst>
          </p:cNvPr>
          <p:cNvCxnSpPr>
            <a:cxnSpLocks/>
            <a:stCxn id="33" idx="3"/>
            <a:endCxn id="20" idx="2"/>
          </p:cNvCxnSpPr>
          <p:nvPr/>
        </p:nvCxnSpPr>
        <p:spPr>
          <a:xfrm flipV="1">
            <a:off x="1462556" y="4183704"/>
            <a:ext cx="1948790" cy="338109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BE5DAB3-C769-49A7-83E4-5610FD173A66}"/>
              </a:ext>
            </a:extLst>
          </p:cNvPr>
          <p:cNvCxnSpPr>
            <a:cxnSpLocks/>
            <a:stCxn id="20" idx="3"/>
            <a:endCxn id="8" idx="1"/>
          </p:cNvCxnSpPr>
          <p:nvPr/>
        </p:nvCxnSpPr>
        <p:spPr>
          <a:xfrm flipV="1">
            <a:off x="4210107" y="3717830"/>
            <a:ext cx="444852" cy="2497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5AA3A1A-5F29-486C-BA27-EBF7DE161FB1}"/>
              </a:ext>
            </a:extLst>
          </p:cNvPr>
          <p:cNvSpPr txBox="1"/>
          <p:nvPr/>
        </p:nvSpPr>
        <p:spPr>
          <a:xfrm>
            <a:off x="3517898" y="4458785"/>
            <a:ext cx="170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DECISION NODE</a:t>
            </a:r>
            <a:endParaRPr lang="en-AT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20BEB6-0EFD-4B6A-A7D5-04D10971AFE5}"/>
              </a:ext>
            </a:extLst>
          </p:cNvPr>
          <p:cNvSpPr txBox="1"/>
          <p:nvPr/>
        </p:nvSpPr>
        <p:spPr>
          <a:xfrm>
            <a:off x="220765" y="1465762"/>
            <a:ext cx="177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HARDWARE CATALOG</a:t>
            </a:r>
            <a:endParaRPr lang="en-AT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596AC63-4EEE-4CB2-B2EF-1780F11C763A}"/>
              </a:ext>
            </a:extLst>
          </p:cNvPr>
          <p:cNvSpPr/>
          <p:nvPr/>
        </p:nvSpPr>
        <p:spPr>
          <a:xfrm>
            <a:off x="4923939" y="4906078"/>
            <a:ext cx="1306286" cy="4922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ENCODING</a:t>
            </a:r>
            <a:endParaRPr lang="en-AT" sz="120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C948A05-CD7B-47B3-B76A-2466D3648D69}"/>
              </a:ext>
            </a:extLst>
          </p:cNvPr>
          <p:cNvSpPr/>
          <p:nvPr/>
        </p:nvSpPr>
        <p:spPr>
          <a:xfrm>
            <a:off x="6364715" y="1794891"/>
            <a:ext cx="1261047" cy="11297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Classical task</a:t>
            </a:r>
            <a:endParaRPr lang="en-AT" sz="1200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7324015-AD90-47D0-82BB-20F5266BB79B}"/>
              </a:ext>
            </a:extLst>
          </p:cNvPr>
          <p:cNvSpPr/>
          <p:nvPr/>
        </p:nvSpPr>
        <p:spPr>
          <a:xfrm>
            <a:off x="6409953" y="4639588"/>
            <a:ext cx="1261047" cy="102523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Quantum</a:t>
            </a:r>
          </a:p>
          <a:p>
            <a:pPr algn="ctr"/>
            <a:r>
              <a:rPr lang="en-US" sz="1200" dirty="0"/>
              <a:t>Task</a:t>
            </a:r>
            <a:endParaRPr lang="en-AT" sz="1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B30A79-BFDE-4F52-B6EF-4D1123277CDB}"/>
              </a:ext>
            </a:extLst>
          </p:cNvPr>
          <p:cNvSpPr/>
          <p:nvPr/>
        </p:nvSpPr>
        <p:spPr>
          <a:xfrm>
            <a:off x="7805491" y="4906078"/>
            <a:ext cx="1338509" cy="4922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POST</a:t>
            </a:r>
          </a:p>
          <a:p>
            <a:pPr algn="ctr"/>
            <a:r>
              <a:rPr lang="en-US" sz="1200" dirty="0"/>
              <a:t>PROCESSING</a:t>
            </a:r>
            <a:endParaRPr lang="en-AT" sz="1200" dirty="0"/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2BD4A162-D9C6-4EBB-A2B5-4CBF668CD290}"/>
              </a:ext>
            </a:extLst>
          </p:cNvPr>
          <p:cNvCxnSpPr>
            <a:cxnSpLocks/>
            <a:stCxn id="8" idx="0"/>
            <a:endCxn id="68" idx="2"/>
          </p:cNvCxnSpPr>
          <p:nvPr/>
        </p:nvCxnSpPr>
        <p:spPr>
          <a:xfrm rot="5400000" flipH="1" flipV="1">
            <a:off x="5523544" y="2413282"/>
            <a:ext cx="894709" cy="787633"/>
          </a:xfrm>
          <a:prstGeom prst="bentConnector2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7CB8DE4-C1BC-48CD-BDC1-7AFB06C109E4}"/>
              </a:ext>
            </a:extLst>
          </p:cNvPr>
          <p:cNvCxnSpPr>
            <a:stCxn id="8" idx="2"/>
            <a:endCxn id="67" idx="0"/>
          </p:cNvCxnSpPr>
          <p:nvPr/>
        </p:nvCxnSpPr>
        <p:spPr>
          <a:xfrm>
            <a:off x="5577082" y="4181207"/>
            <a:ext cx="0" cy="724871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8526242-85BE-493B-A3EC-99B492179F08}"/>
              </a:ext>
            </a:extLst>
          </p:cNvPr>
          <p:cNvCxnSpPr>
            <a:cxnSpLocks/>
            <a:stCxn id="67" idx="3"/>
            <a:endCxn id="69" idx="2"/>
          </p:cNvCxnSpPr>
          <p:nvPr/>
        </p:nvCxnSpPr>
        <p:spPr>
          <a:xfrm flipV="1">
            <a:off x="6230225" y="5152205"/>
            <a:ext cx="179728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0AABF05-B9A3-407D-B9D6-B1C8963D2664}"/>
              </a:ext>
            </a:extLst>
          </p:cNvPr>
          <p:cNvCxnSpPr>
            <a:cxnSpLocks/>
            <a:stCxn id="69" idx="6"/>
            <a:endCxn id="70" idx="1"/>
          </p:cNvCxnSpPr>
          <p:nvPr/>
        </p:nvCxnSpPr>
        <p:spPr>
          <a:xfrm>
            <a:off x="7671000" y="5152205"/>
            <a:ext cx="134491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ircle: Hollow 79">
            <a:extLst>
              <a:ext uri="{FF2B5EF4-FFF2-40B4-BE49-F238E27FC236}">
                <a16:creationId xmlns:a16="http://schemas.microsoft.com/office/drawing/2014/main" id="{ED76AF7A-E915-4682-AC83-560CFF2C6144}"/>
              </a:ext>
            </a:extLst>
          </p:cNvPr>
          <p:cNvSpPr/>
          <p:nvPr/>
        </p:nvSpPr>
        <p:spPr>
          <a:xfrm>
            <a:off x="8213488" y="3443889"/>
            <a:ext cx="522515" cy="492257"/>
          </a:xfrm>
          <a:prstGeom prst="don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>
              <a:solidFill>
                <a:schemeClr val="tx1"/>
              </a:solidFill>
            </a:endParaRP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BC9BC11B-0773-46DD-815F-9BE8C572502C}"/>
              </a:ext>
            </a:extLst>
          </p:cNvPr>
          <p:cNvCxnSpPr>
            <a:cxnSpLocks/>
            <a:stCxn id="68" idx="6"/>
            <a:endCxn id="80" idx="0"/>
          </p:cNvCxnSpPr>
          <p:nvPr/>
        </p:nvCxnSpPr>
        <p:spPr>
          <a:xfrm>
            <a:off x="7625762" y="2359743"/>
            <a:ext cx="848984" cy="1084146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E887897-2862-4C15-A2A7-D88B01763809}"/>
              </a:ext>
            </a:extLst>
          </p:cNvPr>
          <p:cNvCxnSpPr>
            <a:stCxn id="70" idx="0"/>
            <a:endCxn id="80" idx="4"/>
          </p:cNvCxnSpPr>
          <p:nvPr/>
        </p:nvCxnSpPr>
        <p:spPr>
          <a:xfrm flipH="1" flipV="1">
            <a:off x="8474745" y="3936145"/>
            <a:ext cx="1" cy="9699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C0E2D2CE-D1E8-422F-995E-8F72865693C0}"/>
              </a:ext>
            </a:extLst>
          </p:cNvPr>
          <p:cNvSpPr txBox="1">
            <a:spLocks/>
          </p:cNvSpPr>
          <p:nvPr/>
        </p:nvSpPr>
        <p:spPr bwMode="auto">
          <a:xfrm>
            <a:off x="1679826" y="166494"/>
            <a:ext cx="7212654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sz="3300" b="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Anatomy of a Decision Node</a:t>
            </a:r>
            <a:endParaRPr lang="en-AT" sz="3300" b="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20" grpId="0" animBg="1"/>
      <p:bldP spid="59" grpId="0"/>
      <p:bldP spid="67" grpId="0" animBg="1"/>
      <p:bldP spid="68" grpId="0" animBg="1"/>
      <p:bldP spid="69" grpId="0" animBg="1"/>
      <p:bldP spid="70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EAE2-5D07-4E56-9BDB-7DC1A488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280" y="116632"/>
            <a:ext cx="7226199" cy="621506"/>
          </a:xfrm>
        </p:spPr>
        <p:txBody>
          <a:bodyPr>
            <a:normAutofit/>
          </a:bodyPr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A Molecular Dynamics Use Case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AA9AD8-2C77-40D7-8F74-8C38F58B2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7" y="1340768"/>
            <a:ext cx="6966347" cy="5487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2B771-C907-4FB0-9B1B-708C2E35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E6A9-4E31-431F-BE27-8DD3BADFAF21}" type="slidenum">
              <a:rPr lang="en-AT" smtClean="0"/>
              <a:t>12</a:t>
            </a:fld>
            <a:endParaRPr lang="en-A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6686A-564A-4A4F-924D-C75FFBAB4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8" y="2077497"/>
            <a:ext cx="7009023" cy="1578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FC4BAA-0717-4F02-9110-AD9DA49CB32E}"/>
              </a:ext>
            </a:extLst>
          </p:cNvPr>
          <p:cNvSpPr txBox="1"/>
          <p:nvPr/>
        </p:nvSpPr>
        <p:spPr>
          <a:xfrm>
            <a:off x="298764" y="3969560"/>
            <a:ext cx="8711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Sandeep Suresh </a:t>
            </a:r>
            <a:r>
              <a:rPr lang="en-US" dirty="0" err="1"/>
              <a:t>Cranganore</a:t>
            </a:r>
            <a:r>
              <a:rPr lang="en-US" dirty="0"/>
              <a:t>, Vincenzo De </a:t>
            </a:r>
            <a:r>
              <a:rPr lang="en-US" dirty="0" err="1"/>
              <a:t>Maio</a:t>
            </a:r>
            <a:r>
              <a:rPr lang="en-US" dirty="0"/>
              <a:t>, </a:t>
            </a:r>
            <a:r>
              <a:rPr lang="en-US" dirty="0" err="1"/>
              <a:t>Ivona</a:t>
            </a:r>
            <a:r>
              <a:rPr lang="en-US" dirty="0"/>
              <a:t> </a:t>
            </a:r>
            <a:r>
              <a:rPr lang="en-US" dirty="0" err="1"/>
              <a:t>Brandic</a:t>
            </a:r>
            <a:r>
              <a:rPr lang="en-US" dirty="0"/>
              <a:t>, Tu Mai Anh Do, </a:t>
            </a:r>
            <a:r>
              <a:rPr lang="en-US" dirty="0" err="1"/>
              <a:t>Ewa</a:t>
            </a:r>
            <a:r>
              <a:rPr lang="en-US" dirty="0"/>
              <a:t> </a:t>
            </a:r>
            <a:r>
              <a:rPr lang="en-US" dirty="0" err="1"/>
              <a:t>Deelman</a:t>
            </a:r>
            <a:r>
              <a:rPr lang="en-US" dirty="0"/>
              <a:t>: </a:t>
            </a:r>
            <a:r>
              <a:rPr lang="en-US" i="1" dirty="0"/>
              <a:t>Molecular Dynamics Workflow Decomposition for Hybrid Classic/Quantum Systems</a:t>
            </a:r>
            <a:r>
              <a:rPr lang="en-US" dirty="0"/>
              <a:t>. e-Science 2022: 346-356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Sandeep Suresh </a:t>
            </a:r>
            <a:r>
              <a:rPr lang="en-US" dirty="0" err="1"/>
              <a:t>Cranganore</a:t>
            </a:r>
            <a:r>
              <a:rPr lang="en-US" dirty="0"/>
              <a:t>, Vincenzo De </a:t>
            </a:r>
            <a:r>
              <a:rPr lang="en-US" dirty="0" err="1"/>
              <a:t>Maio</a:t>
            </a:r>
            <a:r>
              <a:rPr lang="en-US" dirty="0"/>
              <a:t>, </a:t>
            </a:r>
            <a:r>
              <a:rPr lang="en-US" dirty="0" err="1"/>
              <a:t>Ivona</a:t>
            </a:r>
            <a:r>
              <a:rPr lang="en-US" dirty="0"/>
              <a:t> </a:t>
            </a:r>
            <a:r>
              <a:rPr lang="en-US" dirty="0" err="1"/>
              <a:t>Brandic</a:t>
            </a:r>
            <a:r>
              <a:rPr lang="en-US" dirty="0"/>
              <a:t>, </a:t>
            </a:r>
            <a:r>
              <a:rPr lang="en-US" dirty="0" err="1"/>
              <a:t>Ewa</a:t>
            </a:r>
            <a:r>
              <a:rPr lang="en-US" dirty="0"/>
              <a:t> </a:t>
            </a:r>
            <a:r>
              <a:rPr lang="en-US" dirty="0" err="1"/>
              <a:t>Deelman</a:t>
            </a:r>
            <a:r>
              <a:rPr lang="en-US" dirty="0"/>
              <a:t>: </a:t>
            </a:r>
            <a:r>
              <a:rPr lang="en-US" i="1" dirty="0"/>
              <a:t>Paving the Way to Hybrid Quantum-Classical Scientific Workflows</a:t>
            </a:r>
            <a:r>
              <a:rPr lang="en-US" dirty="0"/>
              <a:t>. Future Generation Computer Systems, </a:t>
            </a:r>
            <a:r>
              <a:rPr lang="fr-FR" dirty="0"/>
              <a:t>Volume 158, 2024, Pages 346-366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5DF7-05C0-4E2D-8F79-67AF57B4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57311"/>
            <a:ext cx="7183238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A Quantum Machine Learning Use Case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511AD-867D-4746-ADF4-5693026B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3" y="4509120"/>
            <a:ext cx="8569325" cy="1257003"/>
          </a:xfrm>
        </p:spPr>
        <p:txBody>
          <a:bodyPr/>
          <a:lstStyle/>
          <a:p>
            <a:r>
              <a:rPr lang="en-US" sz="1800" dirty="0"/>
              <a:t>Sabrina Herbst, Vincenzo De </a:t>
            </a:r>
            <a:r>
              <a:rPr lang="en-US" sz="1800" dirty="0" err="1"/>
              <a:t>Maio</a:t>
            </a:r>
            <a:r>
              <a:rPr lang="en-US" sz="1800" dirty="0"/>
              <a:t>, </a:t>
            </a:r>
            <a:r>
              <a:rPr lang="en-US" sz="1800" dirty="0" err="1"/>
              <a:t>Ivona</a:t>
            </a:r>
            <a:r>
              <a:rPr lang="en-US" sz="1800" dirty="0"/>
              <a:t> </a:t>
            </a:r>
            <a:r>
              <a:rPr lang="en-US" sz="1800" dirty="0" err="1"/>
              <a:t>Brandic</a:t>
            </a:r>
            <a:r>
              <a:rPr lang="en-US" sz="1800" dirty="0"/>
              <a:t>: </a:t>
            </a:r>
            <a:r>
              <a:rPr lang="en-US" sz="1800" i="1" dirty="0"/>
              <a:t>Streaming IoT Data and the Quantum Edge: A Classic/Quantum Machine Learning Use Case</a:t>
            </a:r>
            <a:r>
              <a:rPr lang="en-US" sz="1800" dirty="0"/>
              <a:t>. Euro-Par Workshops (1) 2023: 177-188</a:t>
            </a:r>
          </a:p>
          <a:p>
            <a:r>
              <a:rPr lang="en-US" sz="1800" dirty="0"/>
              <a:t>Sabrina Herbst, Vincenzo De </a:t>
            </a:r>
            <a:r>
              <a:rPr lang="en-US" sz="1800" dirty="0" err="1"/>
              <a:t>Maio</a:t>
            </a:r>
            <a:r>
              <a:rPr lang="en-US" sz="1800" dirty="0"/>
              <a:t>, </a:t>
            </a:r>
            <a:r>
              <a:rPr lang="en-US" sz="1800" dirty="0" err="1"/>
              <a:t>Ivona</a:t>
            </a:r>
            <a:r>
              <a:rPr lang="en-US" sz="1800" dirty="0"/>
              <a:t> </a:t>
            </a:r>
            <a:r>
              <a:rPr lang="en-US" sz="1800" dirty="0" err="1"/>
              <a:t>Brandic</a:t>
            </a:r>
            <a:r>
              <a:rPr lang="en-US" sz="1800" i="1" dirty="0"/>
              <a:t>: On Optimizing Hyperparameters for Quantum Neural Networks.</a:t>
            </a:r>
            <a:r>
              <a:rPr lang="en-US" sz="1800" dirty="0"/>
              <a:t> </a:t>
            </a:r>
            <a:r>
              <a:rPr lang="en-US" sz="1800" dirty="0" err="1"/>
              <a:t>ArXiv</a:t>
            </a:r>
            <a:r>
              <a:rPr lang="en-US" sz="1800" dirty="0"/>
              <a:t>, abs/2403.18579 (2024) [TO APPEAR IN IEEE QCE 2024]</a:t>
            </a:r>
          </a:p>
          <a:p>
            <a:endParaRPr lang="en-AT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97BC9-823E-401F-8379-632A9643A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5" y="1168058"/>
            <a:ext cx="8730209" cy="23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9A05-0F3C-4A6B-9E7E-18EBEE90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98699"/>
            <a:ext cx="7200800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Circuit Execution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04FA9-1593-4543-80B8-FA0F5410D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97" y="2877820"/>
            <a:ext cx="2675624" cy="1102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6BEB3F-6CC4-4197-AA8E-F9066604BF5D}"/>
              </a:ext>
            </a:extLst>
          </p:cNvPr>
          <p:cNvSpPr/>
          <p:nvPr/>
        </p:nvSpPr>
        <p:spPr>
          <a:xfrm>
            <a:off x="902221" y="2922373"/>
            <a:ext cx="1853338" cy="10132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PROCESSING</a:t>
            </a:r>
            <a:endParaRPr lang="en-AT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2F2056-AE20-49C3-A59F-972A0DF60BCF}"/>
              </a:ext>
            </a:extLst>
          </p:cNvPr>
          <p:cNvCxnSpPr/>
          <p:nvPr/>
        </p:nvCxnSpPr>
        <p:spPr>
          <a:xfrm>
            <a:off x="179512" y="3669991"/>
            <a:ext cx="5931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BA9D1F-B2F7-4186-BD73-F27340652CB6}"/>
              </a:ext>
            </a:extLst>
          </p:cNvPr>
          <p:cNvCxnSpPr/>
          <p:nvPr/>
        </p:nvCxnSpPr>
        <p:spPr>
          <a:xfrm>
            <a:off x="186302" y="3259129"/>
            <a:ext cx="593125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F75BAF-11B3-4037-A3A0-C09092BEB213}"/>
              </a:ext>
            </a:extLst>
          </p:cNvPr>
          <p:cNvCxnSpPr/>
          <p:nvPr/>
        </p:nvCxnSpPr>
        <p:spPr>
          <a:xfrm>
            <a:off x="160480" y="2027311"/>
            <a:ext cx="5931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D60584-6684-474B-BEA1-FBE7F82EEB7C}"/>
              </a:ext>
            </a:extLst>
          </p:cNvPr>
          <p:cNvCxnSpPr/>
          <p:nvPr/>
        </p:nvCxnSpPr>
        <p:spPr>
          <a:xfrm>
            <a:off x="160480" y="1621670"/>
            <a:ext cx="593125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9945BC-9E4A-49D1-96C6-C41EF906C84E}"/>
              </a:ext>
            </a:extLst>
          </p:cNvPr>
          <p:cNvSpPr txBox="1"/>
          <p:nvPr/>
        </p:nvSpPr>
        <p:spPr>
          <a:xfrm>
            <a:off x="886439" y="1379296"/>
            <a:ext cx="217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FLOW</a:t>
            </a:r>
            <a:endParaRPr lang="en-A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F40C9-48D7-42C6-9B99-1409101C6367}"/>
              </a:ext>
            </a:extLst>
          </p:cNvPr>
          <p:cNvSpPr txBox="1"/>
          <p:nvPr/>
        </p:nvSpPr>
        <p:spPr>
          <a:xfrm>
            <a:off x="886439" y="1814992"/>
            <a:ext cx="203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FLOW</a:t>
            </a:r>
            <a:endParaRPr lang="en-AT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412743-D090-4F35-A38F-4F2752448656}"/>
              </a:ext>
            </a:extLst>
          </p:cNvPr>
          <p:cNvCxnSpPr/>
          <p:nvPr/>
        </p:nvCxnSpPr>
        <p:spPr>
          <a:xfrm>
            <a:off x="2774094" y="3699306"/>
            <a:ext cx="5931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270E65-918A-4FDD-A1CD-A89507300CB2}"/>
              </a:ext>
            </a:extLst>
          </p:cNvPr>
          <p:cNvCxnSpPr/>
          <p:nvPr/>
        </p:nvCxnSpPr>
        <p:spPr>
          <a:xfrm>
            <a:off x="2774094" y="3294623"/>
            <a:ext cx="593125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9809E5-7743-4C83-9E08-C06D87C27851}"/>
              </a:ext>
            </a:extLst>
          </p:cNvPr>
          <p:cNvCxnSpPr/>
          <p:nvPr/>
        </p:nvCxnSpPr>
        <p:spPr>
          <a:xfrm>
            <a:off x="5998821" y="3401199"/>
            <a:ext cx="5931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F98A1D2-5D0D-455A-8116-DC8ED509C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31" y="3940257"/>
            <a:ext cx="606139" cy="606139"/>
          </a:xfrm>
          <a:prstGeom prst="rect">
            <a:avLst/>
          </a:prstGeom>
        </p:spPr>
      </p:pic>
      <p:pic>
        <p:nvPicPr>
          <p:cNvPr id="16" name="Graphic 15" descr="Processor">
            <a:extLst>
              <a:ext uri="{FF2B5EF4-FFF2-40B4-BE49-F238E27FC236}">
                <a16:creationId xmlns:a16="http://schemas.microsoft.com/office/drawing/2014/main" id="{494D4F8F-EB6E-4C67-A123-8EBE6A303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1476" y="3894248"/>
            <a:ext cx="685800" cy="685800"/>
          </a:xfrm>
          <a:prstGeom prst="rect">
            <a:avLst/>
          </a:prstGeom>
        </p:spPr>
      </p:pic>
      <p:pic>
        <p:nvPicPr>
          <p:cNvPr id="17" name="Graphic 16" descr="Processor">
            <a:extLst>
              <a:ext uri="{FF2B5EF4-FFF2-40B4-BE49-F238E27FC236}">
                <a16:creationId xmlns:a16="http://schemas.microsoft.com/office/drawing/2014/main" id="{5CA21219-C813-4B58-8D15-5C772839F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1945" y="3894248"/>
            <a:ext cx="685800" cy="685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05D79B-7A5B-48FD-97BF-14B05D87E454}"/>
              </a:ext>
            </a:extLst>
          </p:cNvPr>
          <p:cNvSpPr txBox="1"/>
          <p:nvPr/>
        </p:nvSpPr>
        <p:spPr>
          <a:xfrm>
            <a:off x="1897475" y="4546396"/>
            <a:ext cx="74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en-AT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DB593E-2C4D-41BD-8B24-C266EDF99B37}"/>
              </a:ext>
            </a:extLst>
          </p:cNvPr>
          <p:cNvSpPr txBox="1"/>
          <p:nvPr/>
        </p:nvSpPr>
        <p:spPr>
          <a:xfrm>
            <a:off x="4189271" y="453062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QPU</a:t>
            </a:r>
            <a:endParaRPr lang="en-A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987BCD-3D89-44E0-8761-58211DE14447}"/>
              </a:ext>
            </a:extLst>
          </p:cNvPr>
          <p:cNvSpPr txBox="1"/>
          <p:nvPr/>
        </p:nvSpPr>
        <p:spPr>
          <a:xfrm>
            <a:off x="6591945" y="4509320"/>
            <a:ext cx="68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en-AT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521B05-5D54-49ED-829F-9B8BF2DFBE26}"/>
              </a:ext>
            </a:extLst>
          </p:cNvPr>
          <p:cNvSpPr/>
          <p:nvPr/>
        </p:nvSpPr>
        <p:spPr>
          <a:xfrm>
            <a:off x="6714740" y="3260645"/>
            <a:ext cx="311681" cy="281109"/>
          </a:xfrm>
          <a:prstGeom prst="ellipse">
            <a:avLst/>
          </a:prstGeom>
          <a:solidFill>
            <a:srgbClr val="00206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786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ABBC-1946-4046-A686-DCC2BBDD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25874"/>
            <a:ext cx="7200800" cy="367903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Task execution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1FF81-697C-4139-B01A-A96826CC6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97" y="2877820"/>
            <a:ext cx="2675624" cy="1102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9F7DC-065F-469E-A826-12EC57B198E5}"/>
              </a:ext>
            </a:extLst>
          </p:cNvPr>
          <p:cNvSpPr/>
          <p:nvPr/>
        </p:nvSpPr>
        <p:spPr>
          <a:xfrm>
            <a:off x="753605" y="2922373"/>
            <a:ext cx="2001954" cy="10132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</a:t>
            </a:r>
          </a:p>
          <a:p>
            <a:pPr algn="ctr"/>
            <a:r>
              <a:rPr lang="en-US" dirty="0"/>
              <a:t>PROCESSING</a:t>
            </a:r>
            <a:endParaRPr lang="en-AT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074F1C-5026-4B94-8559-869E6458DA2A}"/>
              </a:ext>
            </a:extLst>
          </p:cNvPr>
          <p:cNvCxnSpPr/>
          <p:nvPr/>
        </p:nvCxnSpPr>
        <p:spPr>
          <a:xfrm>
            <a:off x="107504" y="3699306"/>
            <a:ext cx="59312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CFD50B-97BE-487F-BCD9-F43DD6BE2993}"/>
              </a:ext>
            </a:extLst>
          </p:cNvPr>
          <p:cNvCxnSpPr/>
          <p:nvPr/>
        </p:nvCxnSpPr>
        <p:spPr>
          <a:xfrm>
            <a:off x="107504" y="3288444"/>
            <a:ext cx="593125" cy="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3A984F-F3A4-486C-B787-DED18E197686}"/>
              </a:ext>
            </a:extLst>
          </p:cNvPr>
          <p:cNvCxnSpPr/>
          <p:nvPr/>
        </p:nvCxnSpPr>
        <p:spPr>
          <a:xfrm>
            <a:off x="2774094" y="3699306"/>
            <a:ext cx="59312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F0EB4E-1020-474B-B21B-A3765F93B8A0}"/>
              </a:ext>
            </a:extLst>
          </p:cNvPr>
          <p:cNvCxnSpPr/>
          <p:nvPr/>
        </p:nvCxnSpPr>
        <p:spPr>
          <a:xfrm>
            <a:off x="2774094" y="3294623"/>
            <a:ext cx="593125" cy="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D2AF19-5213-418A-AA30-DEAB5F65E91D}"/>
              </a:ext>
            </a:extLst>
          </p:cNvPr>
          <p:cNvCxnSpPr/>
          <p:nvPr/>
        </p:nvCxnSpPr>
        <p:spPr>
          <a:xfrm>
            <a:off x="5998821" y="3401199"/>
            <a:ext cx="593125" cy="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4F41A-D3EB-4254-B676-3ADC78DB9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31" y="3934078"/>
            <a:ext cx="606139" cy="606139"/>
          </a:xfrm>
          <a:prstGeom prst="rect">
            <a:avLst/>
          </a:prstGeom>
        </p:spPr>
      </p:pic>
      <p:pic>
        <p:nvPicPr>
          <p:cNvPr id="12" name="Graphic 11" descr="Processor">
            <a:extLst>
              <a:ext uri="{FF2B5EF4-FFF2-40B4-BE49-F238E27FC236}">
                <a16:creationId xmlns:a16="http://schemas.microsoft.com/office/drawing/2014/main" id="{052D66C1-6E7C-4111-91B8-5765B83DD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1476" y="3894248"/>
            <a:ext cx="685800" cy="685800"/>
          </a:xfrm>
          <a:prstGeom prst="rect">
            <a:avLst/>
          </a:prstGeom>
        </p:spPr>
      </p:pic>
      <p:pic>
        <p:nvPicPr>
          <p:cNvPr id="13" name="Graphic 12" descr="Processor">
            <a:extLst>
              <a:ext uri="{FF2B5EF4-FFF2-40B4-BE49-F238E27FC236}">
                <a16:creationId xmlns:a16="http://schemas.microsoft.com/office/drawing/2014/main" id="{DED7B27B-FCB4-49C1-98B7-9CE5776C8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4675" y="3851908"/>
            <a:ext cx="685800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D5E958-DD33-48B2-8479-6FEB0D61E568}"/>
              </a:ext>
            </a:extLst>
          </p:cNvPr>
          <p:cNvSpPr txBox="1"/>
          <p:nvPr/>
        </p:nvSpPr>
        <p:spPr>
          <a:xfrm>
            <a:off x="1952204" y="4552231"/>
            <a:ext cx="72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en-A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C79D6C-9C85-4D6A-B2C1-FE03C86D9E76}"/>
              </a:ext>
            </a:extLst>
          </p:cNvPr>
          <p:cNvSpPr txBox="1"/>
          <p:nvPr/>
        </p:nvSpPr>
        <p:spPr>
          <a:xfrm>
            <a:off x="4229100" y="4532813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QPU</a:t>
            </a:r>
            <a:endParaRPr lang="en-A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BB20C-8DA8-4857-AB0A-39FC7BFE49A6}"/>
              </a:ext>
            </a:extLst>
          </p:cNvPr>
          <p:cNvSpPr txBox="1"/>
          <p:nvPr/>
        </p:nvSpPr>
        <p:spPr>
          <a:xfrm>
            <a:off x="6984697" y="450912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en-AT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BC806A-6547-4698-A7E2-29D19C82FF35}"/>
              </a:ext>
            </a:extLst>
          </p:cNvPr>
          <p:cNvSpPr/>
          <p:nvPr/>
        </p:nvSpPr>
        <p:spPr>
          <a:xfrm>
            <a:off x="7744925" y="3211657"/>
            <a:ext cx="311681" cy="281109"/>
          </a:xfrm>
          <a:prstGeom prst="ellipse">
            <a:avLst/>
          </a:prstGeom>
          <a:solidFill>
            <a:srgbClr val="002060"/>
          </a:solidFill>
          <a:ln w="66675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BECCB4F1-983B-4D0E-AB4A-60AEE5FC4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7260" y="3010025"/>
            <a:ext cx="685800" cy="68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20D2651A-ACD7-453A-8A9F-AF31CE0FB770}"/>
                  </a:ext>
                </a:extLst>
              </p:cNvPr>
              <p:cNvSpPr/>
              <p:nvPr/>
            </p:nvSpPr>
            <p:spPr>
              <a:xfrm>
                <a:off x="6279117" y="1663948"/>
                <a:ext cx="1319083" cy="953144"/>
              </a:xfrm>
              <a:prstGeom prst="diamond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𝑠h𝑜𝑡𝑠</m:t>
                    </m:r>
                  </m:oMath>
                </a14:m>
                <a:r>
                  <a:rPr lang="en-US" dirty="0"/>
                  <a:t> ?</a:t>
                </a:r>
                <a:endParaRPr lang="en-AT" dirty="0"/>
              </a:p>
            </p:txBody>
          </p:sp>
        </mc:Choice>
        <mc:Fallback xmlns=""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20D2651A-ACD7-453A-8A9F-AF31CE0FB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117" y="1663948"/>
                <a:ext cx="1319083" cy="953144"/>
              </a:xfrm>
              <a:prstGeom prst="diamond">
                <a:avLst/>
              </a:prstGeom>
              <a:blipFill>
                <a:blip r:embed="rId8"/>
                <a:stretch>
                  <a:fillRect b="-687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941375-6650-4D69-BA49-00439EBE7AE1}"/>
              </a:ext>
            </a:extLst>
          </p:cNvPr>
          <p:cNvCxnSpPr>
            <a:stCxn id="18" idx="0"/>
            <a:endCxn id="19" idx="2"/>
          </p:cNvCxnSpPr>
          <p:nvPr/>
        </p:nvCxnSpPr>
        <p:spPr>
          <a:xfrm flipH="1" flipV="1">
            <a:off x="6938659" y="2617091"/>
            <a:ext cx="1502" cy="39293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2F4B50B-57EE-497B-A5A9-5760CAA08163}"/>
              </a:ext>
            </a:extLst>
          </p:cNvPr>
          <p:cNvCxnSpPr>
            <a:cxnSpLocks/>
            <a:stCxn id="19" idx="1"/>
            <a:endCxn id="5" idx="0"/>
          </p:cNvCxnSpPr>
          <p:nvPr/>
        </p:nvCxnSpPr>
        <p:spPr>
          <a:xfrm rot="10800000" flipV="1">
            <a:off x="1754583" y="2140519"/>
            <a:ext cx="4524535" cy="781853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7A633B-2034-434F-B887-024B6BABD51C}"/>
              </a:ext>
            </a:extLst>
          </p:cNvPr>
          <p:cNvCxnSpPr>
            <a:stCxn id="18" idx="3"/>
            <a:endCxn id="17" idx="2"/>
          </p:cNvCxnSpPr>
          <p:nvPr/>
        </p:nvCxnSpPr>
        <p:spPr>
          <a:xfrm flipV="1">
            <a:off x="7283060" y="3352211"/>
            <a:ext cx="461865" cy="7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C90C3C-2F1C-4680-8A86-E0D39BA2647B}"/>
              </a:ext>
            </a:extLst>
          </p:cNvPr>
          <p:cNvCxnSpPr/>
          <p:nvPr/>
        </p:nvCxnSpPr>
        <p:spPr>
          <a:xfrm>
            <a:off x="210614" y="1516678"/>
            <a:ext cx="5931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1CF2DE-4011-41FD-916E-ED7DEABE40BC}"/>
              </a:ext>
            </a:extLst>
          </p:cNvPr>
          <p:cNvCxnSpPr/>
          <p:nvPr/>
        </p:nvCxnSpPr>
        <p:spPr>
          <a:xfrm>
            <a:off x="210614" y="1111037"/>
            <a:ext cx="593125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555D67-D56A-4304-B000-0DD4AE079564}"/>
              </a:ext>
            </a:extLst>
          </p:cNvPr>
          <p:cNvSpPr txBox="1"/>
          <p:nvPr/>
        </p:nvSpPr>
        <p:spPr>
          <a:xfrm>
            <a:off x="936573" y="868663"/>
            <a:ext cx="217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FLOW</a:t>
            </a:r>
            <a:endParaRPr lang="en-AT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015299-AF35-41D8-9677-D17ED96D8179}"/>
              </a:ext>
            </a:extLst>
          </p:cNvPr>
          <p:cNvSpPr txBox="1"/>
          <p:nvPr/>
        </p:nvSpPr>
        <p:spPr>
          <a:xfrm>
            <a:off x="936573" y="1304359"/>
            <a:ext cx="203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FLOW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40783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7D2E-72F4-429E-A833-FDCF983A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79" y="116632"/>
            <a:ext cx="7164983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Variational Quantum Algorithms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72B462D-7AF6-412F-B9D9-671F0407A4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287338" y="1663498"/>
            <a:ext cx="8569325" cy="3924704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3184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B136-C577-4202-88CA-1AE0FF45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16632"/>
            <a:ext cx="7200800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Hybrid execution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57CF2-8DF4-40EF-826A-BD12A1609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06" y="3018680"/>
            <a:ext cx="2675624" cy="1102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8C2D76-7EDA-47E9-84A8-C2C5E1A92033}"/>
              </a:ext>
            </a:extLst>
          </p:cNvPr>
          <p:cNvSpPr/>
          <p:nvPr/>
        </p:nvSpPr>
        <p:spPr>
          <a:xfrm>
            <a:off x="651391" y="3063233"/>
            <a:ext cx="1931777" cy="10132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</a:t>
            </a:r>
          </a:p>
          <a:p>
            <a:pPr algn="ctr"/>
            <a:r>
              <a:rPr lang="en-US" dirty="0"/>
              <a:t>PROCESSING</a:t>
            </a:r>
            <a:endParaRPr lang="en-AT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AD29D5-7EC2-4222-8BDA-CED988496181}"/>
              </a:ext>
            </a:extLst>
          </p:cNvPr>
          <p:cNvCxnSpPr/>
          <p:nvPr/>
        </p:nvCxnSpPr>
        <p:spPr>
          <a:xfrm>
            <a:off x="18435" y="3840166"/>
            <a:ext cx="59312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C24BB9-90B8-4E56-8E07-31EF09A2A88D}"/>
              </a:ext>
            </a:extLst>
          </p:cNvPr>
          <p:cNvCxnSpPr/>
          <p:nvPr/>
        </p:nvCxnSpPr>
        <p:spPr>
          <a:xfrm>
            <a:off x="18435" y="3429304"/>
            <a:ext cx="593125" cy="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D8BA9C-5DC2-46C2-A567-00EF1A4AA5BB}"/>
              </a:ext>
            </a:extLst>
          </p:cNvPr>
          <p:cNvCxnSpPr/>
          <p:nvPr/>
        </p:nvCxnSpPr>
        <p:spPr>
          <a:xfrm>
            <a:off x="2601703" y="3840166"/>
            <a:ext cx="59312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44CAD0-8179-4CBB-AC13-63A40CBFB9ED}"/>
              </a:ext>
            </a:extLst>
          </p:cNvPr>
          <p:cNvCxnSpPr/>
          <p:nvPr/>
        </p:nvCxnSpPr>
        <p:spPr>
          <a:xfrm>
            <a:off x="2601703" y="3435483"/>
            <a:ext cx="593125" cy="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17CC7-7D6D-4CD3-8F6C-D920A0491657}"/>
              </a:ext>
            </a:extLst>
          </p:cNvPr>
          <p:cNvCxnSpPr>
            <a:cxnSpLocks/>
          </p:cNvCxnSpPr>
          <p:nvPr/>
        </p:nvCxnSpPr>
        <p:spPr>
          <a:xfrm flipV="1">
            <a:off x="5801871" y="2780634"/>
            <a:ext cx="666802" cy="533801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1B8A33F-3747-4B43-A885-EB98BD238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40" y="4074938"/>
            <a:ext cx="606139" cy="606139"/>
          </a:xfrm>
          <a:prstGeom prst="rect">
            <a:avLst/>
          </a:prstGeom>
        </p:spPr>
      </p:pic>
      <p:pic>
        <p:nvPicPr>
          <p:cNvPr id="12" name="Graphic 11" descr="Processor">
            <a:extLst>
              <a:ext uri="{FF2B5EF4-FFF2-40B4-BE49-F238E27FC236}">
                <a16:creationId xmlns:a16="http://schemas.microsoft.com/office/drawing/2014/main" id="{754B2923-BB73-4490-ABA1-DF519B375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9085" y="4035108"/>
            <a:ext cx="685800" cy="685800"/>
          </a:xfrm>
          <a:prstGeom prst="rect">
            <a:avLst/>
          </a:prstGeom>
        </p:spPr>
      </p:pic>
      <p:pic>
        <p:nvPicPr>
          <p:cNvPr id="13" name="Graphic 12" descr="Processor">
            <a:extLst>
              <a:ext uri="{FF2B5EF4-FFF2-40B4-BE49-F238E27FC236}">
                <a16:creationId xmlns:a16="http://schemas.microsoft.com/office/drawing/2014/main" id="{1A4234E2-842E-4537-A949-A761C8238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2284" y="3992768"/>
            <a:ext cx="685800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E76698-A7DD-4595-9484-B9CA07673DE7}"/>
              </a:ext>
            </a:extLst>
          </p:cNvPr>
          <p:cNvSpPr txBox="1"/>
          <p:nvPr/>
        </p:nvSpPr>
        <p:spPr>
          <a:xfrm>
            <a:off x="1749085" y="4640759"/>
            <a:ext cx="68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en-A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7DE0BF-2EE0-4330-82F9-8D91256F80D7}"/>
              </a:ext>
            </a:extLst>
          </p:cNvPr>
          <p:cNvSpPr txBox="1"/>
          <p:nvPr/>
        </p:nvSpPr>
        <p:spPr>
          <a:xfrm>
            <a:off x="4056709" y="46295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QPU</a:t>
            </a:r>
            <a:endParaRPr lang="en-A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BD508F-B806-40FA-94FB-1180B44ADC6D}"/>
              </a:ext>
            </a:extLst>
          </p:cNvPr>
          <p:cNvSpPr txBox="1"/>
          <p:nvPr/>
        </p:nvSpPr>
        <p:spPr>
          <a:xfrm>
            <a:off x="6799905" y="4576580"/>
            <a:ext cx="68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en-AT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929217-83D4-4A33-9522-E846E2403ED5}"/>
              </a:ext>
            </a:extLst>
          </p:cNvPr>
          <p:cNvSpPr/>
          <p:nvPr/>
        </p:nvSpPr>
        <p:spPr>
          <a:xfrm>
            <a:off x="8190373" y="3401505"/>
            <a:ext cx="311681" cy="281109"/>
          </a:xfrm>
          <a:prstGeom prst="ellipse">
            <a:avLst/>
          </a:prstGeom>
          <a:solidFill>
            <a:srgbClr val="002060"/>
          </a:solidFill>
          <a:ln w="66675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iamond 17">
                <a:extLst>
                  <a:ext uri="{FF2B5EF4-FFF2-40B4-BE49-F238E27FC236}">
                    <a16:creationId xmlns:a16="http://schemas.microsoft.com/office/drawing/2014/main" id="{0B5EDB84-D298-4079-9BF4-ED85986FFAED}"/>
                  </a:ext>
                </a:extLst>
              </p:cNvPr>
              <p:cNvSpPr/>
              <p:nvPr/>
            </p:nvSpPr>
            <p:spPr>
              <a:xfrm>
                <a:off x="6419554" y="3093480"/>
                <a:ext cx="1319083" cy="953144"/>
              </a:xfrm>
              <a:prstGeom prst="diamond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𝐶𝑂𝑁𝐷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𝑇𝑅𝑈𝐸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AT" sz="1600" dirty="0"/>
              </a:p>
            </p:txBody>
          </p:sp>
        </mc:Choice>
        <mc:Fallback xmlns="">
          <p:sp>
            <p:nvSpPr>
              <p:cNvPr id="18" name="Diamond 17">
                <a:extLst>
                  <a:ext uri="{FF2B5EF4-FFF2-40B4-BE49-F238E27FC236}">
                    <a16:creationId xmlns:a16="http://schemas.microsoft.com/office/drawing/2014/main" id="{0B5EDB84-D298-4079-9BF4-ED85986FF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54" y="3093480"/>
                <a:ext cx="1319083" cy="953144"/>
              </a:xfrm>
              <a:prstGeom prst="diamond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19FBBCB-B514-49E7-9EBE-88C300B1FE45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2028" y="2054800"/>
            <a:ext cx="4646645" cy="963880"/>
          </a:xfrm>
          <a:prstGeom prst="bentConnector3">
            <a:avLst>
              <a:gd name="adj1" fmla="val 100000"/>
            </a:avLst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BC14F9-F37F-4E0D-8C0E-F1405FFC6C4F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7728508" y="3542059"/>
            <a:ext cx="461865" cy="7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71A40A8-88C0-4567-88EF-980A51AE1AD7}"/>
              </a:ext>
            </a:extLst>
          </p:cNvPr>
          <p:cNvSpPr/>
          <p:nvPr/>
        </p:nvSpPr>
        <p:spPr>
          <a:xfrm>
            <a:off x="6569379" y="1748254"/>
            <a:ext cx="1319073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CLASSICAL OPTIMIZER</a:t>
            </a:r>
            <a:endParaRPr lang="en-AT" sz="16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CF0003-B24A-486B-A396-1022C4DFAF96}"/>
              </a:ext>
            </a:extLst>
          </p:cNvPr>
          <p:cNvCxnSpPr>
            <a:cxnSpLocks/>
          </p:cNvCxnSpPr>
          <p:nvPr/>
        </p:nvCxnSpPr>
        <p:spPr>
          <a:xfrm flipV="1">
            <a:off x="7094691" y="2801746"/>
            <a:ext cx="0" cy="21693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1D62D1-E00B-41C6-A53B-F9E5723D9B64}"/>
              </a:ext>
            </a:extLst>
          </p:cNvPr>
          <p:cNvCxnSpPr>
            <a:stCxn id="4" idx="3"/>
            <a:endCxn id="18" idx="1"/>
          </p:cNvCxnSpPr>
          <p:nvPr/>
        </p:nvCxnSpPr>
        <p:spPr>
          <a:xfrm>
            <a:off x="5826430" y="3569860"/>
            <a:ext cx="593125" cy="19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905153E-E26A-4DF0-B76C-5FAB72C027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65632" y="2321331"/>
            <a:ext cx="4153922" cy="705825"/>
          </a:xfrm>
          <a:prstGeom prst="bentConnector3">
            <a:avLst>
              <a:gd name="adj1" fmla="val 100035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1BD572-B802-4B05-8397-4CCD9636A831}"/>
              </a:ext>
            </a:extLst>
          </p:cNvPr>
          <p:cNvCxnSpPr/>
          <p:nvPr/>
        </p:nvCxnSpPr>
        <p:spPr>
          <a:xfrm>
            <a:off x="101625" y="1711370"/>
            <a:ext cx="5931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6B33A5-BC58-4339-943B-73049180BB92}"/>
              </a:ext>
            </a:extLst>
          </p:cNvPr>
          <p:cNvCxnSpPr/>
          <p:nvPr/>
        </p:nvCxnSpPr>
        <p:spPr>
          <a:xfrm>
            <a:off x="101625" y="1305729"/>
            <a:ext cx="593125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FDFE76-B63B-4513-B7BF-1AAB3CBECA77}"/>
              </a:ext>
            </a:extLst>
          </p:cNvPr>
          <p:cNvSpPr txBox="1"/>
          <p:nvPr/>
        </p:nvSpPr>
        <p:spPr>
          <a:xfrm>
            <a:off x="827584" y="1063355"/>
            <a:ext cx="217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FLOW</a:t>
            </a:r>
            <a:endParaRPr lang="en-AT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709DB6-3689-4D7B-97D8-7A4135BB86FC}"/>
              </a:ext>
            </a:extLst>
          </p:cNvPr>
          <p:cNvSpPr txBox="1"/>
          <p:nvPr/>
        </p:nvSpPr>
        <p:spPr>
          <a:xfrm>
            <a:off x="827584" y="1499051"/>
            <a:ext cx="203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FLOW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98401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8807-DE3F-4E1A-8101-65D4E2CA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88640"/>
            <a:ext cx="7381007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Workflow definition languages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9390E-242A-4395-B5AA-A918C9F06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definition</a:t>
            </a:r>
          </a:p>
          <a:p>
            <a:pPr lvl="1"/>
            <a:r>
              <a:rPr lang="en-US" dirty="0"/>
              <a:t>Execution Model</a:t>
            </a:r>
          </a:p>
          <a:p>
            <a:pPr lvl="1"/>
            <a:r>
              <a:rPr lang="en-US" dirty="0"/>
              <a:t>Declarative</a:t>
            </a:r>
          </a:p>
          <a:p>
            <a:pPr lvl="1"/>
            <a:r>
              <a:rPr lang="en-US" dirty="0"/>
              <a:t>Visualization</a:t>
            </a:r>
          </a:p>
          <a:p>
            <a:endParaRPr lang="en-US" dirty="0"/>
          </a:p>
          <a:p>
            <a:r>
              <a:rPr lang="en-US" dirty="0"/>
              <a:t>Data-Control Flow</a:t>
            </a:r>
          </a:p>
          <a:p>
            <a:pPr lvl="1"/>
            <a:r>
              <a:rPr lang="en-US" dirty="0"/>
              <a:t>Parameters and Output</a:t>
            </a:r>
          </a:p>
          <a:p>
            <a:pPr lvl="1"/>
            <a:r>
              <a:rPr lang="en-US" dirty="0"/>
              <a:t>Order and conditions</a:t>
            </a:r>
          </a:p>
          <a:p>
            <a:pPr lvl="1"/>
            <a:endParaRPr lang="en-US" dirty="0"/>
          </a:p>
          <a:p>
            <a:r>
              <a:rPr lang="en-US" dirty="0"/>
              <a:t>Integration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Extensibility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678159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E661-D5DE-4761-8E9E-DD103710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79" y="116632"/>
            <a:ext cx="7164983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RIGOLETTO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B851-C96A-41B3-8481-448257E27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wo</a:t>
            </a:r>
            <a:r>
              <a:rPr lang="en-US" b="1" u="sng" dirty="0" err="1"/>
              <a:t>R</a:t>
            </a:r>
            <a:r>
              <a:rPr lang="en-US" dirty="0" err="1"/>
              <a:t>kflow</a:t>
            </a:r>
            <a:r>
              <a:rPr lang="en-US" dirty="0"/>
              <a:t> </a:t>
            </a:r>
            <a:r>
              <a:rPr lang="en-US" dirty="0" err="1"/>
              <a:t>def</a:t>
            </a:r>
            <a:r>
              <a:rPr lang="en-US" b="1" u="sng" dirty="0" err="1"/>
              <a:t>I</a:t>
            </a:r>
            <a:r>
              <a:rPr lang="en-US" dirty="0" err="1"/>
              <a:t>nition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b="1" u="sng" dirty="0" err="1"/>
              <a:t>G</a:t>
            </a:r>
            <a:r>
              <a:rPr lang="en-US" dirty="0" err="1"/>
              <a:t>uage</a:t>
            </a:r>
            <a:r>
              <a:rPr lang="en-US" dirty="0"/>
              <a:t> </a:t>
            </a:r>
            <a:r>
              <a:rPr lang="en-US" dirty="0" err="1"/>
              <a:t>f</a:t>
            </a:r>
            <a:r>
              <a:rPr lang="en-US" b="1" u="sng" dirty="0" err="1"/>
              <a:t>O</a:t>
            </a:r>
            <a:r>
              <a:rPr lang="en-US" dirty="0" err="1"/>
              <a:t>r</a:t>
            </a:r>
            <a:r>
              <a:rPr lang="en-US" dirty="0"/>
              <a:t> quantum-</a:t>
            </a:r>
            <a:r>
              <a:rPr lang="en-US" dirty="0" err="1"/>
              <a:t>c</a:t>
            </a:r>
            <a:r>
              <a:rPr lang="en-US" b="1" u="sng" dirty="0" err="1"/>
              <a:t>L</a:t>
            </a:r>
            <a:r>
              <a:rPr lang="en-US" dirty="0" err="1"/>
              <a:t>assical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b="1" u="sng" dirty="0" err="1"/>
              <a:t>E</a:t>
            </a:r>
            <a:r>
              <a:rPr lang="en-US" dirty="0" err="1"/>
              <a:t>n</a:t>
            </a:r>
            <a:r>
              <a:rPr lang="en-US" b="1" u="sng" dirty="0" err="1"/>
              <a:t>T</a:t>
            </a:r>
            <a:r>
              <a:rPr lang="en-US" dirty="0" err="1"/>
              <a:t>ific</a:t>
            </a:r>
            <a:r>
              <a:rPr lang="en-US" dirty="0"/>
              <a:t> </a:t>
            </a:r>
            <a:r>
              <a:rPr lang="en-US" dirty="0" err="1"/>
              <a:t>applica</a:t>
            </a:r>
            <a:r>
              <a:rPr lang="en-US" b="1" dirty="0" err="1"/>
              <a:t>T</a:t>
            </a:r>
            <a:r>
              <a:rPr lang="en-US" dirty="0" err="1"/>
              <a:t>i</a:t>
            </a:r>
            <a:r>
              <a:rPr lang="en-US" b="1" u="sng" dirty="0" err="1"/>
              <a:t>O</a:t>
            </a:r>
            <a:r>
              <a:rPr lang="en-US" dirty="0" err="1"/>
              <a:t>ns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Expressivity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  <a:p>
            <a:endParaRPr lang="en-US" dirty="0"/>
          </a:p>
          <a:p>
            <a:r>
              <a:rPr lang="en-US" dirty="0"/>
              <a:t>Low redundancy</a:t>
            </a:r>
          </a:p>
          <a:p>
            <a:endParaRPr lang="en-US" dirty="0"/>
          </a:p>
          <a:p>
            <a:pPr marL="0" indent="0" algn="just">
              <a:buNone/>
            </a:pPr>
            <a:r>
              <a:rPr lang="en-US" sz="1800" dirty="0"/>
              <a:t>Vincenzo De </a:t>
            </a:r>
            <a:r>
              <a:rPr lang="en-US" sz="1800" dirty="0" err="1"/>
              <a:t>Maio</a:t>
            </a:r>
            <a:r>
              <a:rPr lang="en-US" sz="1800" dirty="0"/>
              <a:t>, Dominik Bork, </a:t>
            </a:r>
            <a:r>
              <a:rPr lang="en-US" sz="1800" dirty="0" err="1"/>
              <a:t>Ivona</a:t>
            </a:r>
            <a:r>
              <a:rPr lang="en-US" sz="1800" dirty="0"/>
              <a:t> </a:t>
            </a:r>
            <a:r>
              <a:rPr lang="en-US" sz="1800" dirty="0" err="1"/>
              <a:t>Brandic</a:t>
            </a:r>
            <a:r>
              <a:rPr lang="en-US" sz="1800" dirty="0"/>
              <a:t>: </a:t>
            </a:r>
            <a:r>
              <a:rPr lang="en-US" sz="1800" i="1" dirty="0"/>
              <a:t>RIGOLETTO: A Workflow Definition Language for Hybrid Quantum-Classical Scientific Applications</a:t>
            </a:r>
            <a:r>
              <a:rPr lang="en-US" sz="1800" dirty="0"/>
              <a:t> [TO APPEAR IN IEEE CBI 2024]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19373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34024A-565E-474A-B43E-C587A841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978" y="-117165"/>
            <a:ext cx="5311502" cy="994172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97C704A-5A46-47D1-82DC-480068A71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70;p14">
                <a:extLst>
                  <a:ext uri="{FF2B5EF4-FFF2-40B4-BE49-F238E27FC236}">
                    <a16:creationId xmlns:a16="http://schemas.microsoft.com/office/drawing/2014/main" id="{CECE1472-0EB6-4399-A96B-08E51A5974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1713" y="1864000"/>
                <a:ext cx="4725215" cy="3052241"/>
              </a:xfrm>
              <a:prstGeom prst="rect">
                <a:avLst/>
              </a:prstGeom>
            </p:spPr>
            <p:txBody>
              <a:bodyPr spcFirstLastPara="1" vert="horz" wrap="square" lIns="68569" tIns="68569" rIns="68569" bIns="68569" rtlCol="0" anchor="t" anchorCtr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257175">
                  <a:spcBef>
                    <a:spcPts val="0"/>
                  </a:spcBef>
                  <a:buSzPts val="1800"/>
                  <a:buFont typeface="Arial" panose="020B0604020202020204" pitchFamily="34" charset="0"/>
                  <a:buChar char="●"/>
                </a:pPr>
                <a:r>
                  <a:rPr lang="en-US" sz="2100" dirty="0"/>
                  <a:t>We have entered the </a:t>
                </a:r>
                <a:r>
                  <a:rPr lang="en-US" sz="2100" b="1" dirty="0"/>
                  <a:t>Post-Moore</a:t>
                </a:r>
                <a:r>
                  <a:rPr lang="en-US" sz="2100" dirty="0"/>
                  <a:t> era</a:t>
                </a:r>
              </a:p>
              <a:p>
                <a:pPr lvl="1" indent="-238125">
                  <a:spcBef>
                    <a:spcPts val="0"/>
                  </a:spcBef>
                  <a:buSzPts val="1400"/>
                  <a:buFont typeface="Arial" panose="020B0604020202020204" pitchFamily="34" charset="0"/>
                  <a:buChar char="○"/>
                </a:pPr>
                <a:r>
                  <a:rPr lang="en-US" sz="1800" dirty="0"/>
                  <a:t>Struggle to scale to meet current and future demands</a:t>
                </a:r>
              </a:p>
              <a:p>
                <a:pPr lvl="1" indent="-238125">
                  <a:spcBef>
                    <a:spcPts val="0"/>
                  </a:spcBef>
                  <a:buSzPts val="1400"/>
                  <a:buFont typeface="Arial" panose="020B0604020202020204" pitchFamily="34" charset="0"/>
                  <a:buChar char="○"/>
                </a:pPr>
                <a:r>
                  <a:rPr lang="en-US" sz="1800" dirty="0"/>
                  <a:t>Smart devices produce 5 quintillion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1800" dirty="0"/>
                  <a:t>) bytes of data daily.* </a:t>
                </a:r>
              </a:p>
              <a:p>
                <a:pPr lvl="1" indent="-238125">
                  <a:spcBef>
                    <a:spcPts val="0"/>
                  </a:spcBef>
                  <a:buSzPts val="1400"/>
                  <a:buFont typeface="Arial" panose="020B0604020202020204" pitchFamily="34" charset="0"/>
                  <a:buChar char="○"/>
                </a:pPr>
                <a:endParaRPr lang="en-US" sz="1800" dirty="0"/>
              </a:p>
              <a:p>
                <a:pPr marL="342900" indent="-238125">
                  <a:spcBef>
                    <a:spcPts val="0"/>
                  </a:spcBef>
                  <a:buSzPts val="1400"/>
                  <a:buFont typeface="Arial" panose="020B0604020202020204" pitchFamily="34" charset="0"/>
                  <a:buChar char="○"/>
                </a:pPr>
                <a:endParaRPr lang="en-US" sz="2100" dirty="0"/>
              </a:p>
              <a:p>
                <a:pPr marL="342900" indent="-238125">
                  <a:spcBef>
                    <a:spcPts val="0"/>
                  </a:spcBef>
                  <a:buSzPts val="1400"/>
                  <a:buFont typeface="Arial" panose="020B0604020202020204" pitchFamily="34" charset="0"/>
                  <a:buChar char="○"/>
                </a:pPr>
                <a:r>
                  <a:rPr lang="en-US" sz="2100" dirty="0"/>
                  <a:t>Time to consider alternative (post-Moore) forms of computing</a:t>
                </a:r>
              </a:p>
              <a:p>
                <a:pPr marL="342900" indent="-238125">
                  <a:spcBef>
                    <a:spcPts val="0"/>
                  </a:spcBef>
                  <a:buSzPts val="1400"/>
                  <a:buFont typeface="Arial" panose="020B0604020202020204" pitchFamily="34" charset="0"/>
                  <a:buChar char="○"/>
                </a:pPr>
                <a:endParaRPr lang="en-US" sz="2100" dirty="0"/>
              </a:p>
              <a:p>
                <a:pPr lvl="1" indent="-238125">
                  <a:spcBef>
                    <a:spcPts val="0"/>
                  </a:spcBef>
                  <a:buSzPts val="1400"/>
                  <a:buFont typeface="Arial" panose="020B0604020202020204" pitchFamily="34" charset="0"/>
                  <a:buChar char="○"/>
                </a:pPr>
                <a:endParaRPr lang="en-US" sz="1800" dirty="0"/>
              </a:p>
              <a:p>
                <a:pPr marL="342900" indent="-238125">
                  <a:spcBef>
                    <a:spcPts val="0"/>
                  </a:spcBef>
                  <a:buSzPts val="1400"/>
                  <a:buFont typeface="Arial" panose="020B0604020202020204" pitchFamily="34" charset="0"/>
                  <a:buChar char="○"/>
                </a:pPr>
                <a:endParaRPr lang="en-US" sz="2100" dirty="0"/>
              </a:p>
              <a:p>
                <a:pPr lvl="1" indent="-238125">
                  <a:spcBef>
                    <a:spcPts val="0"/>
                  </a:spcBef>
                  <a:buSzPts val="1400"/>
                  <a:buFont typeface="Arial" panose="020B0604020202020204" pitchFamily="34" charset="0"/>
                  <a:buChar char="○"/>
                </a:pPr>
                <a:endParaRPr lang="en-US" sz="1800" dirty="0"/>
              </a:p>
              <a:p>
                <a:pPr marL="0" indent="0">
                  <a:spcBef>
                    <a:spcPts val="900"/>
                  </a:spcBef>
                  <a:buNone/>
                </a:pPr>
                <a:endParaRPr lang="en-US" sz="1050" dirty="0"/>
              </a:p>
              <a:p>
                <a:pPr marL="0" indent="0">
                  <a:spcBef>
                    <a:spcPts val="900"/>
                  </a:spcBef>
                  <a:spcAft>
                    <a:spcPts val="900"/>
                  </a:spcAft>
                  <a:buNone/>
                </a:pPr>
                <a:endParaRPr lang="en-US" sz="2100" dirty="0"/>
              </a:p>
            </p:txBody>
          </p:sp>
        </mc:Choice>
        <mc:Fallback xmlns="">
          <p:sp>
            <p:nvSpPr>
              <p:cNvPr id="8" name="Google Shape;70;p14">
                <a:extLst>
                  <a:ext uri="{FF2B5EF4-FFF2-40B4-BE49-F238E27FC236}">
                    <a16:creationId xmlns:a16="http://schemas.microsoft.com/office/drawing/2014/main" id="{CECE1472-0EB6-4399-A96B-08E51A597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13" y="1864000"/>
                <a:ext cx="4725215" cy="3052241"/>
              </a:xfrm>
              <a:prstGeom prst="rect">
                <a:avLst/>
              </a:prstGeom>
              <a:blipFill>
                <a:blip r:embed="rId2"/>
                <a:stretch>
                  <a:fillRect t="-1800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oogle Shape;74;p14">
            <a:extLst>
              <a:ext uri="{FF2B5EF4-FFF2-40B4-BE49-F238E27FC236}">
                <a16:creationId xmlns:a16="http://schemas.microsoft.com/office/drawing/2014/main" id="{27BE4169-1762-4729-8086-2B63AAF5B0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70" y="1772816"/>
            <a:ext cx="429231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5;p14">
            <a:extLst>
              <a:ext uri="{FF2B5EF4-FFF2-40B4-BE49-F238E27FC236}">
                <a16:creationId xmlns:a16="http://schemas.microsoft.com/office/drawing/2014/main" id="{B1313E95-8671-49CF-914D-31884578F685}"/>
              </a:ext>
            </a:extLst>
          </p:cNvPr>
          <p:cNvSpPr txBox="1"/>
          <p:nvPr/>
        </p:nvSpPr>
        <p:spPr>
          <a:xfrm>
            <a:off x="357216" y="6075073"/>
            <a:ext cx="3849221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https://www.elektormagazine.com/articles/moores-law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Google Shape;75;p14">
            <a:extLst>
              <a:ext uri="{FF2B5EF4-FFF2-40B4-BE49-F238E27FC236}">
                <a16:creationId xmlns:a16="http://schemas.microsoft.com/office/drawing/2014/main" id="{EC8C9D7B-CA07-44F8-85D7-3F94365D22D2}"/>
              </a:ext>
            </a:extLst>
          </p:cNvPr>
          <p:cNvSpPr txBox="1"/>
          <p:nvPr/>
        </p:nvSpPr>
        <p:spPr>
          <a:xfrm>
            <a:off x="4749709" y="6107746"/>
            <a:ext cx="3849221" cy="6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*“How Much Data Do We Create Every Day?” – Bernard Marr, Forbes, 21th May 2018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5F925D9D-50D2-4927-A18C-D601D7D5BBD0}"/>
              </a:ext>
            </a:extLst>
          </p:cNvPr>
          <p:cNvSpPr txBox="1"/>
          <p:nvPr/>
        </p:nvSpPr>
        <p:spPr>
          <a:xfrm>
            <a:off x="3794732" y="2108783"/>
            <a:ext cx="131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HYBRID WORKFLOW DEFINITION</a:t>
            </a:r>
            <a:endParaRPr lang="en-AT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C8C885C-6E75-46C4-968C-6BF8EC7DC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16" y="3089077"/>
            <a:ext cx="600536" cy="600536"/>
          </a:xfrm>
          <a:prstGeom prst="rect">
            <a:avLst/>
          </a:prstGeom>
        </p:spPr>
      </p:pic>
      <p:pic>
        <p:nvPicPr>
          <p:cNvPr id="39" name="Graphic 38" descr="Processor">
            <a:extLst>
              <a:ext uri="{FF2B5EF4-FFF2-40B4-BE49-F238E27FC236}">
                <a16:creationId xmlns:a16="http://schemas.microsoft.com/office/drawing/2014/main" id="{5077E8CA-B7B3-4A9D-9C1A-CF2DCF4DA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9620" y="4120136"/>
            <a:ext cx="682194" cy="68219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43E921-232D-4215-8A75-B0329600DA27}"/>
              </a:ext>
            </a:extLst>
          </p:cNvPr>
          <p:cNvSpPr txBox="1"/>
          <p:nvPr/>
        </p:nvSpPr>
        <p:spPr>
          <a:xfrm>
            <a:off x="6143918" y="4689933"/>
            <a:ext cx="145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CPU</a:t>
            </a:r>
            <a:endParaRPr lang="en-AT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15B8A2-3186-47B8-9136-AD8F26419FE2}"/>
              </a:ext>
            </a:extLst>
          </p:cNvPr>
          <p:cNvSpPr txBox="1"/>
          <p:nvPr/>
        </p:nvSpPr>
        <p:spPr>
          <a:xfrm>
            <a:off x="7910685" y="3642766"/>
            <a:ext cx="145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QPU</a:t>
            </a:r>
            <a:endParaRPr lang="en-AT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DABB05-C5E6-4016-B46D-094041C00F4B}"/>
              </a:ext>
            </a:extLst>
          </p:cNvPr>
          <p:cNvSpPr txBox="1"/>
          <p:nvPr/>
        </p:nvSpPr>
        <p:spPr>
          <a:xfrm>
            <a:off x="6922741" y="3877653"/>
            <a:ext cx="15005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Image designed using </a:t>
            </a:r>
            <a:r>
              <a:rPr lang="en-US" sz="750" dirty="0" err="1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Freepik</a:t>
            </a:r>
            <a:r>
              <a:rPr lang="en-US" sz="7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icons</a:t>
            </a:r>
            <a:endParaRPr lang="en-AT" sz="750" dirty="0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CEE2A0-3B8A-4B6B-9B28-F5D2BDA503B1}"/>
              </a:ext>
            </a:extLst>
          </p:cNvPr>
          <p:cNvSpPr/>
          <p:nvPr/>
        </p:nvSpPr>
        <p:spPr>
          <a:xfrm>
            <a:off x="4683144" y="4169903"/>
            <a:ext cx="1316438" cy="6208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HARDWARE CATALOG</a:t>
            </a:r>
            <a:endParaRPr lang="en-A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3EFAE2-4FD5-4FF8-83DE-DF2FEB538CAA}"/>
              </a:ext>
            </a:extLst>
          </p:cNvPr>
          <p:cNvSpPr/>
          <p:nvPr/>
        </p:nvSpPr>
        <p:spPr>
          <a:xfrm>
            <a:off x="4572000" y="3070855"/>
            <a:ext cx="1390439" cy="6208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ORCHESTRATION</a:t>
            </a:r>
            <a:endParaRPr lang="en-A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CDA1FF-1FD7-4C70-AD36-8C97EE18522D}"/>
              </a:ext>
            </a:extLst>
          </p:cNvPr>
          <p:cNvSpPr/>
          <p:nvPr/>
        </p:nvSpPr>
        <p:spPr>
          <a:xfrm>
            <a:off x="2843808" y="3088573"/>
            <a:ext cx="1316438" cy="5853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QUANTUM-CLASSICAL MAPPER</a:t>
            </a:r>
            <a:endParaRPr lang="en-A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1312CD-9BF5-44C5-B7E5-339E5D8419F2}"/>
              </a:ext>
            </a:extLst>
          </p:cNvPr>
          <p:cNvSpPr/>
          <p:nvPr/>
        </p:nvSpPr>
        <p:spPr>
          <a:xfrm>
            <a:off x="6603629" y="3068451"/>
            <a:ext cx="1316438" cy="6208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HYBRID MIDDLEWARE</a:t>
            </a:r>
            <a:endParaRPr lang="en-A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7662D58-2DEA-47AE-B872-E5B7C7BE6FE8}"/>
              </a:ext>
            </a:extLst>
          </p:cNvPr>
          <p:cNvSpPr/>
          <p:nvPr/>
        </p:nvSpPr>
        <p:spPr>
          <a:xfrm>
            <a:off x="7495503" y="4271482"/>
            <a:ext cx="1500500" cy="6208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HYBRID INTER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COMMUNICATION</a:t>
            </a:r>
            <a:endParaRPr lang="en-A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Graphic 13" descr="User">
            <a:extLst>
              <a:ext uri="{FF2B5EF4-FFF2-40B4-BE49-F238E27FC236}">
                <a16:creationId xmlns:a16="http://schemas.microsoft.com/office/drawing/2014/main" id="{47182BED-C808-4644-B8F3-8CEDF3B03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271" y="2031915"/>
            <a:ext cx="685800" cy="6858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6EFEE95-B50C-4BD2-8D50-37D7AC08BFB3}"/>
              </a:ext>
            </a:extLst>
          </p:cNvPr>
          <p:cNvSpPr txBox="1"/>
          <p:nvPr/>
        </p:nvSpPr>
        <p:spPr>
          <a:xfrm>
            <a:off x="183271" y="2617580"/>
            <a:ext cx="69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USER</a:t>
            </a:r>
            <a:endParaRPr lang="en-AT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3ECC40-B748-4ED5-9C6A-767A918BDA71}"/>
              </a:ext>
            </a:extLst>
          </p:cNvPr>
          <p:cNvGrpSpPr/>
          <p:nvPr/>
        </p:nvGrpSpPr>
        <p:grpSpPr>
          <a:xfrm>
            <a:off x="2843808" y="2132856"/>
            <a:ext cx="950924" cy="754380"/>
            <a:chOff x="7166365" y="2651824"/>
            <a:chExt cx="1267899" cy="100584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3F41480-66F5-4FE8-ABCF-019FAAF439C6}"/>
                </a:ext>
              </a:extLst>
            </p:cNvPr>
            <p:cNvSpPr/>
            <p:nvPr/>
          </p:nvSpPr>
          <p:spPr>
            <a:xfrm>
              <a:off x="7166365" y="2651824"/>
              <a:ext cx="324452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T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9ECAEB0-FFE2-471D-A445-B72CD2FA0481}"/>
                </a:ext>
              </a:extLst>
            </p:cNvPr>
            <p:cNvSpPr/>
            <p:nvPr/>
          </p:nvSpPr>
          <p:spPr>
            <a:xfrm>
              <a:off x="8109812" y="2651824"/>
              <a:ext cx="324452" cy="36576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T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241BC30-BEB1-442E-8A23-C521C0E18AAC}"/>
                </a:ext>
              </a:extLst>
            </p:cNvPr>
            <p:cNvSpPr/>
            <p:nvPr/>
          </p:nvSpPr>
          <p:spPr>
            <a:xfrm>
              <a:off x="7495485" y="3291904"/>
              <a:ext cx="324452" cy="365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T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224D977-675C-4D56-B299-69A0430222FB}"/>
                </a:ext>
              </a:extLst>
            </p:cNvPr>
            <p:cNvCxnSpPr>
              <a:cxnSpLocks/>
              <a:stCxn id="71" idx="6"/>
            </p:cNvCxnSpPr>
            <p:nvPr/>
          </p:nvCxnSpPr>
          <p:spPr>
            <a:xfrm>
              <a:off x="7490817" y="2834704"/>
              <a:ext cx="2302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563E1D0-0DB9-457D-9C63-AB5DF40528B0}"/>
                </a:ext>
              </a:extLst>
            </p:cNvPr>
            <p:cNvCxnSpPr>
              <a:cxnSpLocks/>
              <a:stCxn id="71" idx="5"/>
              <a:endCxn id="73" idx="0"/>
            </p:cNvCxnSpPr>
            <p:nvPr/>
          </p:nvCxnSpPr>
          <p:spPr>
            <a:xfrm>
              <a:off x="7443302" y="2964020"/>
              <a:ext cx="214409" cy="327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D366E8A-D246-42C7-AC8F-D256ADA85BDF}"/>
                </a:ext>
              </a:extLst>
            </p:cNvPr>
            <p:cNvSpPr/>
            <p:nvPr/>
          </p:nvSpPr>
          <p:spPr>
            <a:xfrm>
              <a:off x="8098882" y="3109024"/>
              <a:ext cx="324452" cy="36576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T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99E916-0FD7-4B25-B988-A706E8E59A32}"/>
                </a:ext>
              </a:extLst>
            </p:cNvPr>
            <p:cNvSpPr/>
            <p:nvPr/>
          </p:nvSpPr>
          <p:spPr>
            <a:xfrm>
              <a:off x="7731035" y="2663407"/>
              <a:ext cx="210870" cy="333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AT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4F93C59-5D11-473B-AF28-8F998BFEF69D}"/>
                </a:ext>
              </a:extLst>
            </p:cNvPr>
            <p:cNvCxnSpPr>
              <a:stCxn id="36" idx="3"/>
              <a:endCxn id="72" idx="2"/>
            </p:cNvCxnSpPr>
            <p:nvPr/>
          </p:nvCxnSpPr>
          <p:spPr>
            <a:xfrm>
              <a:off x="7941905" y="2829967"/>
              <a:ext cx="167907" cy="47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435EA4B-86CF-4A34-96F8-CB4781F13826}"/>
                </a:ext>
              </a:extLst>
            </p:cNvPr>
            <p:cNvCxnSpPr>
              <a:cxnSpLocks/>
              <a:stCxn id="36" idx="3"/>
              <a:endCxn id="84" idx="1"/>
            </p:cNvCxnSpPr>
            <p:nvPr/>
          </p:nvCxnSpPr>
          <p:spPr>
            <a:xfrm>
              <a:off x="7941905" y="2829967"/>
              <a:ext cx="204492" cy="3326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E443B61-0969-414D-843B-FC123713AC23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69071" y="2370189"/>
            <a:ext cx="317139" cy="4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5D1782A-5EC7-4170-81EE-6109C6E502BF}"/>
              </a:ext>
            </a:extLst>
          </p:cNvPr>
          <p:cNvCxnSpPr>
            <a:cxnSpLocks/>
            <a:stCxn id="49" idx="3"/>
            <a:endCxn id="48" idx="1"/>
          </p:cNvCxnSpPr>
          <p:nvPr/>
        </p:nvCxnSpPr>
        <p:spPr>
          <a:xfrm flipV="1">
            <a:off x="4160246" y="3381267"/>
            <a:ext cx="411754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67FF633-BE19-4F5A-92A8-9D1E679609AE}"/>
              </a:ext>
            </a:extLst>
          </p:cNvPr>
          <p:cNvCxnSpPr>
            <a:cxnSpLocks/>
            <a:stCxn id="48" idx="3"/>
            <a:endCxn id="51" idx="1"/>
          </p:cNvCxnSpPr>
          <p:nvPr/>
        </p:nvCxnSpPr>
        <p:spPr>
          <a:xfrm flipV="1">
            <a:off x="5962439" y="3378863"/>
            <a:ext cx="641190" cy="24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C3911BE-89C6-4D29-B942-C32C33BC94E1}"/>
              </a:ext>
            </a:extLst>
          </p:cNvPr>
          <p:cNvCxnSpPr>
            <a:cxnSpLocks/>
          </p:cNvCxnSpPr>
          <p:nvPr/>
        </p:nvCxnSpPr>
        <p:spPr>
          <a:xfrm flipV="1">
            <a:off x="7980240" y="3372974"/>
            <a:ext cx="296804" cy="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4A7494F-4E8E-4198-B8A8-CA8885CFA8A1}"/>
              </a:ext>
            </a:extLst>
          </p:cNvPr>
          <p:cNvCxnSpPr>
            <a:cxnSpLocks/>
            <a:stCxn id="53" idx="1"/>
          </p:cNvCxnSpPr>
          <p:nvPr/>
        </p:nvCxnSpPr>
        <p:spPr>
          <a:xfrm flipH="1">
            <a:off x="7247619" y="4581894"/>
            <a:ext cx="247884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6F03DEF-BA35-46DF-88BD-F1C138EC69F6}"/>
              </a:ext>
            </a:extLst>
          </p:cNvPr>
          <p:cNvCxnSpPr>
            <a:cxnSpLocks/>
          </p:cNvCxnSpPr>
          <p:nvPr/>
        </p:nvCxnSpPr>
        <p:spPr>
          <a:xfrm flipH="1">
            <a:off x="7206099" y="4466291"/>
            <a:ext cx="2478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B2F8C02-07F5-42C0-856B-FC1975B74D91}"/>
              </a:ext>
            </a:extLst>
          </p:cNvPr>
          <p:cNvCxnSpPr>
            <a:cxnSpLocks/>
          </p:cNvCxnSpPr>
          <p:nvPr/>
        </p:nvCxnSpPr>
        <p:spPr>
          <a:xfrm>
            <a:off x="8505831" y="3965911"/>
            <a:ext cx="0" cy="21234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1CEB1F9-371B-4324-9684-F01375B04FBE}"/>
              </a:ext>
            </a:extLst>
          </p:cNvPr>
          <p:cNvCxnSpPr>
            <a:cxnSpLocks/>
          </p:cNvCxnSpPr>
          <p:nvPr/>
        </p:nvCxnSpPr>
        <p:spPr>
          <a:xfrm>
            <a:off x="8757291" y="3983608"/>
            <a:ext cx="0" cy="212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EA567FB-BA68-42E6-9C0F-CC100B99CFBC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5999582" y="4475257"/>
            <a:ext cx="405123" cy="5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64D9BB7-2960-4CEE-B34A-C44429220ED5}"/>
              </a:ext>
            </a:extLst>
          </p:cNvPr>
          <p:cNvSpPr/>
          <p:nvPr/>
        </p:nvSpPr>
        <p:spPr>
          <a:xfrm>
            <a:off x="6427607" y="2948084"/>
            <a:ext cx="2649925" cy="2139489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T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0AE25B8-14F3-403C-A207-FE2DB6E1D283}"/>
              </a:ext>
            </a:extLst>
          </p:cNvPr>
          <p:cNvSpPr txBox="1"/>
          <p:nvPr/>
        </p:nvSpPr>
        <p:spPr>
          <a:xfrm>
            <a:off x="6945773" y="5104436"/>
            <a:ext cx="1691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HYBRID SYSTEM</a:t>
            </a:r>
            <a:endParaRPr lang="en-AT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2E2968-835B-4B5C-A82F-14E92DBF327F}"/>
              </a:ext>
            </a:extLst>
          </p:cNvPr>
          <p:cNvSpPr/>
          <p:nvPr/>
        </p:nvSpPr>
        <p:spPr>
          <a:xfrm>
            <a:off x="1235637" y="2118516"/>
            <a:ext cx="1153699" cy="4603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RIGOLETTO</a:t>
            </a:r>
            <a:endParaRPr lang="en-A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FC638F8-5BF3-4F7A-9084-93188E48FF13}"/>
              </a:ext>
            </a:extLst>
          </p:cNvPr>
          <p:cNvCxnSpPr>
            <a:cxnSpLocks/>
            <a:stCxn id="2" idx="1"/>
            <a:endCxn id="49" idx="2"/>
          </p:cNvCxnSpPr>
          <p:nvPr/>
        </p:nvCxnSpPr>
        <p:spPr>
          <a:xfrm rot="10800000">
            <a:off x="3502028" y="3673961"/>
            <a:ext cx="1181117" cy="80635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A76419D6-ADC1-49B7-ADA4-E324AAC808A9}"/>
              </a:ext>
            </a:extLst>
          </p:cNvPr>
          <p:cNvSpPr/>
          <p:nvPr/>
        </p:nvSpPr>
        <p:spPr>
          <a:xfrm>
            <a:off x="1297341" y="3088573"/>
            <a:ext cx="1153700" cy="5853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QUANTUM-CLASSICAL TASKS</a:t>
            </a:r>
            <a:endParaRPr lang="en-AT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1360A7E-AA19-4089-9C14-D90D2B06F2AE}"/>
              </a:ext>
            </a:extLst>
          </p:cNvPr>
          <p:cNvCxnSpPr>
            <a:stCxn id="69" idx="2"/>
            <a:endCxn id="60" idx="1"/>
          </p:cNvCxnSpPr>
          <p:nvPr/>
        </p:nvCxnSpPr>
        <p:spPr>
          <a:xfrm rot="16200000" flipH="1">
            <a:off x="716706" y="2800633"/>
            <a:ext cx="394356" cy="76691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FA1B30-7864-40A5-A35C-03A72E81137C}"/>
              </a:ext>
            </a:extLst>
          </p:cNvPr>
          <p:cNvCxnSpPr/>
          <p:nvPr/>
        </p:nvCxnSpPr>
        <p:spPr>
          <a:xfrm>
            <a:off x="2451040" y="2348685"/>
            <a:ext cx="285098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FD89272-B34B-4D71-994F-892AAC34195D}"/>
              </a:ext>
            </a:extLst>
          </p:cNvPr>
          <p:cNvCxnSpPr>
            <a:cxnSpLocks/>
            <a:stCxn id="60" idx="3"/>
            <a:endCxn id="49" idx="1"/>
          </p:cNvCxnSpPr>
          <p:nvPr/>
        </p:nvCxnSpPr>
        <p:spPr>
          <a:xfrm>
            <a:off x="2451041" y="3381267"/>
            <a:ext cx="3927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F6EEE5B-F3BE-4C37-B0B8-BE8302F07AE3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3502026" y="2790703"/>
            <a:ext cx="1" cy="297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ECB3C0DC-BDB9-4551-BFFD-D016E7982107}"/>
              </a:ext>
            </a:extLst>
          </p:cNvPr>
          <p:cNvSpPr/>
          <p:nvPr/>
        </p:nvSpPr>
        <p:spPr>
          <a:xfrm>
            <a:off x="2698926" y="2977944"/>
            <a:ext cx="3527105" cy="1922947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AT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518973D-CE64-49C4-B641-D21F741672B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6866584" y="3728615"/>
            <a:ext cx="4133" cy="391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6C62DC8-7775-439D-8817-94453A5E979D}"/>
              </a:ext>
            </a:extLst>
          </p:cNvPr>
          <p:cNvSpPr txBox="1"/>
          <p:nvPr/>
        </p:nvSpPr>
        <p:spPr>
          <a:xfrm>
            <a:off x="2736138" y="4973678"/>
            <a:ext cx="340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WORKFLOW MANAGEMENT SYSTEM</a:t>
            </a:r>
            <a:endParaRPr lang="en-AT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4EEB0-6DDC-4D11-A8CA-2DBF57C3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585" y="-293992"/>
            <a:ext cx="7665999" cy="1325563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Hybrid Quantum-Classical Framework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2" grpId="0"/>
      <p:bldP spid="43" grpId="0"/>
      <p:bldP spid="2" grpId="0" animBg="1"/>
      <p:bldP spid="48" grpId="0" animBg="1"/>
      <p:bldP spid="49" grpId="0" animBg="1"/>
      <p:bldP spid="51" grpId="0" animBg="1"/>
      <p:bldP spid="53" grpId="0" animBg="1"/>
      <p:bldP spid="116" grpId="0" animBg="1"/>
      <p:bldP spid="117" grpId="0"/>
      <p:bldP spid="24" grpId="0" animBg="1"/>
      <p:bldP spid="60" grpId="0" animBg="1"/>
      <p:bldP spid="88" grpId="0" animBg="1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33E0-E84D-49DA-BB00-8B023E9C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86387"/>
            <a:ext cx="6984776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Meta-model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53C797-4CAA-4556-80C4-3EE9C9665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72281"/>
            <a:ext cx="7920880" cy="5408795"/>
          </a:xfrm>
        </p:spPr>
      </p:pic>
    </p:spTree>
    <p:extLst>
      <p:ext uri="{BB962C8B-B14F-4D97-AF65-F5344CB8AC3E}">
        <p14:creationId xmlns:p14="http://schemas.microsoft.com/office/powerpoint/2010/main" val="3187634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40AC-1FCA-4852-A726-E52F2FF9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16632"/>
            <a:ext cx="7200800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Use case : Molecular Dynamics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7B6F-BAA9-4F01-BFE4-951F1A45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23" y="876647"/>
            <a:ext cx="8569325" cy="50006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"task":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[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"function-name": "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-calc",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"quantum": true,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"provider": "AQT",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"type": "ion-traps",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"backend-name": "name",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   "token": "ANY",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"shots": 250,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"postprocess": "expectation"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]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AT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72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CA61-7175-4B0D-A440-C465F0C3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668" y="116632"/>
            <a:ext cx="7308812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Use Case: Quantum Machine Learning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FEF4E-8334-4D4A-8CCC-AA32A618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569325" cy="500062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"hybrid":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"function-name": "training",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"quantum": true,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"provider": "IBM",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"type": "superconducting",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"backend-name": "name",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"token": "ANY",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"shots": 1000,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"postprocess": "expectation",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"ansatz": "EfficientSU2",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"optimizer": 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cobyla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opt_iters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": 1000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]	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AT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41F9-7D85-4B23-8AC8-94F640D9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16632"/>
            <a:ext cx="7200800" cy="621506"/>
          </a:xfrm>
        </p:spPr>
        <p:txBody>
          <a:bodyPr>
            <a:normAutofit/>
          </a:bodyPr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developer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303BDB8-B22E-4A5D-B2B6-3C704F822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6" y="1340768"/>
            <a:ext cx="7317585" cy="34960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Experience in</a:t>
            </a:r>
          </a:p>
          <a:p>
            <a:pPr lvl="1"/>
            <a:r>
              <a:rPr lang="en-US" dirty="0"/>
              <a:t>HPC</a:t>
            </a:r>
          </a:p>
          <a:p>
            <a:pPr lvl="1"/>
            <a:r>
              <a:rPr lang="en-US" dirty="0"/>
              <a:t>Software engineering</a:t>
            </a:r>
          </a:p>
          <a:p>
            <a:pPr lvl="1"/>
            <a:r>
              <a:rPr lang="en-US" dirty="0"/>
              <a:t>System integration</a:t>
            </a:r>
          </a:p>
          <a:p>
            <a:pPr lvl="1"/>
            <a:endParaRPr lang="en-US" dirty="0"/>
          </a:p>
          <a:p>
            <a:r>
              <a:rPr lang="en-US" dirty="0"/>
              <a:t>Knowledge of</a:t>
            </a:r>
          </a:p>
          <a:p>
            <a:pPr lvl="1"/>
            <a:r>
              <a:rPr lang="en-US" dirty="0"/>
              <a:t>Quantum computing</a:t>
            </a:r>
          </a:p>
          <a:p>
            <a:pPr lvl="1"/>
            <a:r>
              <a:rPr lang="en-US" dirty="0"/>
              <a:t>Quantum Information Theory</a:t>
            </a:r>
          </a:p>
          <a:p>
            <a:pPr lvl="1"/>
            <a:r>
              <a:rPr lang="en-US" dirty="0"/>
              <a:t>Quantum hardware</a:t>
            </a:r>
          </a:p>
          <a:p>
            <a:pPr lvl="1"/>
            <a:endParaRPr lang="en-US" dirty="0"/>
          </a:p>
          <a:p>
            <a:r>
              <a:rPr lang="en-US" dirty="0"/>
              <a:t>Capability of decomposing classical application into Hybrid Quantum-Classical Applications</a:t>
            </a:r>
          </a:p>
          <a:p>
            <a:pPr lvl="1"/>
            <a:endParaRPr lang="en-US" dirty="0"/>
          </a:p>
          <a:p>
            <a:pPr lvl="1"/>
            <a:endParaRPr lang="en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CBB65-BC36-44A8-B6DA-BEB25DDE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90D4D-E24B-4498-B5B8-394186EE8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38194" y="1340768"/>
            <a:ext cx="2842250" cy="18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C177-B418-4942-B195-B4BABD3E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38" y="121964"/>
            <a:ext cx="7804042" cy="621506"/>
          </a:xfrm>
        </p:spPr>
        <p:txBody>
          <a:bodyPr>
            <a:noAutofit/>
          </a:bodyPr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Hybrid Quantum-Classical Systems Lecture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BDBED-EBE8-461F-B935-B0C1851F7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Elective Lecture in the Winter Semester 2023, TU Wien</a:t>
            </a:r>
          </a:p>
          <a:p>
            <a:endParaRPr lang="en-US" dirty="0"/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Semester hours: 3.0</a:t>
            </a:r>
          </a:p>
          <a:p>
            <a:pPr lvl="1"/>
            <a:r>
              <a:rPr lang="en-US" dirty="0"/>
              <a:t>Credits: 4.5</a:t>
            </a:r>
          </a:p>
          <a:p>
            <a:pPr lvl="1"/>
            <a:r>
              <a:rPr lang="en-US" dirty="0"/>
              <a:t>Type: Lecture and Exercise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BD34A-6156-454E-8ADC-00C7112F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A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608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D723-3B61-4AD6-BA6B-EFA7A05A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86" y="122128"/>
            <a:ext cx="7953693" cy="621506"/>
          </a:xfrm>
        </p:spPr>
        <p:txBody>
          <a:bodyPr>
            <a:normAutofit/>
          </a:bodyPr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Learning Outcomes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18A3-D6BA-4B2C-A897-4C0681958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49401"/>
            <a:ext cx="8640960" cy="417512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LO1</a:t>
            </a:r>
            <a:r>
              <a:rPr lang="en-US" dirty="0"/>
              <a:t>: Explain how the physics of quantum computation is different from classical computational models;</a:t>
            </a:r>
          </a:p>
          <a:p>
            <a:r>
              <a:rPr lang="en-US" b="1" dirty="0"/>
              <a:t>LO2</a:t>
            </a:r>
            <a:r>
              <a:rPr lang="en-US" dirty="0"/>
              <a:t>: Describe the theoretical performance improvements that quantum algorithms offer compared to classical algorithms;</a:t>
            </a:r>
          </a:p>
          <a:p>
            <a:r>
              <a:rPr lang="en-US" b="1" dirty="0"/>
              <a:t>LO3</a:t>
            </a:r>
            <a:r>
              <a:rPr lang="en-US" dirty="0"/>
              <a:t>: Analyze the life cycle of hybrid applications and their execution on a hybrid classical-quantum continuum;</a:t>
            </a:r>
          </a:p>
          <a:p>
            <a:r>
              <a:rPr lang="en-US" b="1" dirty="0"/>
              <a:t>LO4</a:t>
            </a:r>
            <a:r>
              <a:rPr lang="en-US" dirty="0"/>
              <a:t>: Describe some of the most prominent (hybrid) quantum algorithms and implement them on (real or simulated) quantum computers using quantum toolkits such as </a:t>
            </a:r>
            <a:r>
              <a:rPr lang="en-US" dirty="0" err="1"/>
              <a:t>Qiskit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Vincenzo De </a:t>
            </a:r>
            <a:r>
              <a:rPr lang="en-US" dirty="0" err="1"/>
              <a:t>Maio</a:t>
            </a:r>
            <a:r>
              <a:rPr lang="en-US" dirty="0"/>
              <a:t>, </a:t>
            </a:r>
            <a:r>
              <a:rPr lang="en-US" dirty="0" err="1"/>
              <a:t>Meerzhan</a:t>
            </a:r>
            <a:r>
              <a:rPr lang="en-US" dirty="0"/>
              <a:t> </a:t>
            </a:r>
            <a:r>
              <a:rPr lang="en-US" dirty="0" err="1"/>
              <a:t>Kanatbekova</a:t>
            </a:r>
            <a:r>
              <a:rPr lang="en-US" dirty="0"/>
              <a:t>, Felix </a:t>
            </a:r>
            <a:r>
              <a:rPr lang="en-US" dirty="0" err="1"/>
              <a:t>Zilk</a:t>
            </a:r>
            <a:r>
              <a:rPr lang="en-US" dirty="0"/>
              <a:t>, Nicolai </a:t>
            </a:r>
            <a:r>
              <a:rPr lang="en-US" dirty="0" err="1"/>
              <a:t>Friis</a:t>
            </a:r>
            <a:r>
              <a:rPr lang="en-US" dirty="0"/>
              <a:t>, Tobias </a:t>
            </a:r>
            <a:r>
              <a:rPr lang="en-US" dirty="0" err="1"/>
              <a:t>Guggemos</a:t>
            </a:r>
            <a:r>
              <a:rPr lang="en-US" dirty="0"/>
              <a:t>, </a:t>
            </a:r>
            <a:r>
              <a:rPr lang="en-US" dirty="0" err="1"/>
              <a:t>Ivona</a:t>
            </a:r>
            <a:r>
              <a:rPr lang="en-US" dirty="0"/>
              <a:t> </a:t>
            </a:r>
            <a:r>
              <a:rPr lang="en-US" dirty="0" err="1"/>
              <a:t>Brandic</a:t>
            </a:r>
            <a:r>
              <a:rPr lang="en-US" dirty="0"/>
              <a:t>: </a:t>
            </a:r>
            <a:r>
              <a:rPr lang="en-US" i="1" dirty="0"/>
              <a:t>Training Computer Scientists for the Challenges of Hybrid Quantum-Classical Computing</a:t>
            </a:r>
            <a:r>
              <a:rPr lang="en-US" dirty="0"/>
              <a:t> [Published in IEEE/ACM CCGRID 2024]</a:t>
            </a:r>
          </a:p>
          <a:p>
            <a:endParaRPr lang="en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7110-9FD6-4E28-A799-44B67AA2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A7FE6A9-4E31-431F-BE27-8DD3BADFAF21}" type="slidenum">
              <a:rPr lang="en-A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-A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34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E601-7FCA-4E96-BE62-5E750A9B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79" y="116632"/>
            <a:ext cx="7164983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Conclusion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35A82-D082-4440-AC41-0B41F28D3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of quantum and HPC could be a promising way to address challenges of Post-Moore computing</a:t>
            </a:r>
          </a:p>
          <a:p>
            <a:endParaRPr lang="en-US" dirty="0"/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Technology is limited for now</a:t>
            </a:r>
          </a:p>
          <a:p>
            <a:pPr lvl="1"/>
            <a:r>
              <a:rPr lang="en-US" dirty="0"/>
              <a:t>Heterogeneity</a:t>
            </a:r>
          </a:p>
          <a:p>
            <a:pPr lvl="1"/>
            <a:r>
              <a:rPr lang="en-US" dirty="0"/>
              <a:t>Short-term research focused on small-scale applications for noisy devices</a:t>
            </a:r>
          </a:p>
          <a:p>
            <a:pPr lvl="1"/>
            <a:endParaRPr lang="en-US" dirty="0"/>
          </a:p>
          <a:p>
            <a:r>
              <a:rPr lang="en-US" dirty="0"/>
              <a:t>Still</a:t>
            </a:r>
          </a:p>
          <a:p>
            <a:pPr lvl="1"/>
            <a:r>
              <a:rPr lang="en-US" dirty="0"/>
              <a:t>Known theoretical quantum speedup for certain tasks</a:t>
            </a:r>
          </a:p>
          <a:p>
            <a:pPr lvl="1"/>
            <a:r>
              <a:rPr lang="en-US" dirty="0"/>
              <a:t>Growing interest from industry players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99701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0C142-FB5A-4930-A2AA-3621EC55D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055" y="4194360"/>
            <a:ext cx="6858000" cy="1028933"/>
          </a:xfrm>
        </p:spPr>
        <p:txBody>
          <a:bodyPr/>
          <a:lstStyle/>
          <a:p>
            <a:r>
              <a:rPr lang="en-US" dirty="0"/>
              <a:t>Questions?</a:t>
            </a:r>
            <a:endParaRPr lang="en-A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1FBE24-7696-4615-A8FE-ABCDDCC3A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75" y="5229772"/>
            <a:ext cx="8982048" cy="798151"/>
          </a:xfrm>
        </p:spPr>
        <p:txBody>
          <a:bodyPr/>
          <a:lstStyle/>
          <a:p>
            <a:r>
              <a:rPr lang="en-US" dirty="0"/>
              <a:t>Dr. Vincenzo De </a:t>
            </a:r>
            <a:r>
              <a:rPr lang="en-US" dirty="0" err="1"/>
              <a:t>Maio</a:t>
            </a:r>
            <a:r>
              <a:rPr lang="en-US" dirty="0"/>
              <a:t> </a:t>
            </a:r>
          </a:p>
          <a:p>
            <a:r>
              <a:rPr lang="en-US" dirty="0">
                <a:hlinkClick r:id="rId2"/>
              </a:rPr>
              <a:t>vincenzo@ec.tuwien.ac.at</a:t>
            </a:r>
            <a:r>
              <a:rPr lang="en-US" dirty="0"/>
              <a:t> | </a:t>
            </a:r>
            <a:r>
              <a:rPr lang="en-US" dirty="0">
                <a:hlinkClick r:id="rId3"/>
              </a:rPr>
              <a:t>https://vindem.github.io</a:t>
            </a:r>
            <a:r>
              <a:rPr lang="en-US" dirty="0"/>
              <a:t> | </a:t>
            </a:r>
            <a:r>
              <a:rPr lang="en-US" dirty="0">
                <a:hlinkClick r:id="rId4"/>
              </a:rPr>
              <a:t>http://hpc.ec.tuwien.ac.at</a:t>
            </a:r>
            <a:endParaRPr lang="en-US" dirty="0"/>
          </a:p>
          <a:p>
            <a:endParaRPr lang="en-AT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4C69D-F508-4DC8-A8AC-90C8D5C13851}"/>
              </a:ext>
            </a:extLst>
          </p:cNvPr>
          <p:cNvGrpSpPr>
            <a:grpSpLocks noChangeAspect="1"/>
          </p:cNvGrpSpPr>
          <p:nvPr/>
        </p:nvGrpSpPr>
        <p:grpSpPr>
          <a:xfrm>
            <a:off x="3415420" y="6232147"/>
            <a:ext cx="1309733" cy="509221"/>
            <a:chOff x="7197251" y="392222"/>
            <a:chExt cx="1714106" cy="6121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9747D8-308D-4CFB-8F5C-6DD48CDFD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7251" y="392222"/>
              <a:ext cx="1331183" cy="41787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3393BA-9844-4F3C-868F-F19110C089FF}"/>
                </a:ext>
              </a:extLst>
            </p:cNvPr>
            <p:cNvSpPr txBox="1"/>
            <p:nvPr/>
          </p:nvSpPr>
          <p:spPr>
            <a:xfrm>
              <a:off x="7334850" y="810103"/>
              <a:ext cx="1576507" cy="1942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600">
                  <a:solidFill>
                    <a:srgbClr val="000000"/>
                  </a:solidFill>
                  <a:latin typeface="Arial"/>
                  <a:ea typeface="ＭＳ Ｐゴシック" charset="0"/>
                </a:rPr>
                <a:t>FWF START Prize 2015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BE98CBC-3B40-4552-8194-3A292320E3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6147549"/>
            <a:ext cx="1017146" cy="578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590604-3F0B-40FA-B21F-08248BC92F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r="22069" b="-84"/>
          <a:stretch/>
        </p:blipFill>
        <p:spPr>
          <a:xfrm>
            <a:off x="7249861" y="1284330"/>
            <a:ext cx="1264778" cy="179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2A5F57-44FF-49EE-AEE0-D67744E16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048" y="3480450"/>
            <a:ext cx="3128952" cy="1683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Content Placeholder 8">
            <a:extLst>
              <a:ext uri="{FF2B5EF4-FFF2-40B4-BE49-F238E27FC236}">
                <a16:creationId xmlns:a16="http://schemas.microsoft.com/office/drawing/2014/main" id="{B33DE413-1EC2-4D1A-A100-8AE8E4A1F0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2" y="1694977"/>
            <a:ext cx="1344799" cy="1344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D6A97C-8C42-4ECD-9DBE-6FEA5BFAF12B}"/>
              </a:ext>
            </a:extLst>
          </p:cNvPr>
          <p:cNvSpPr txBox="1"/>
          <p:nvPr/>
        </p:nvSpPr>
        <p:spPr>
          <a:xfrm>
            <a:off x="2500078" y="3588353"/>
            <a:ext cx="32455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HPC Research Group</a:t>
            </a:r>
            <a:endParaRPr lang="en-AT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07131-528E-4C5A-908C-F2F65F3A7F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01" y="596117"/>
            <a:ext cx="5151396" cy="28171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6FA09F-B0D2-4CB9-9EF8-271EEB00D5D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t="25579" r="17712" b="24902"/>
          <a:stretch/>
        </p:blipFill>
        <p:spPr>
          <a:xfrm>
            <a:off x="381205" y="3539774"/>
            <a:ext cx="2240119" cy="168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7BCD-B741-414C-AA89-396858B6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848" y="-99392"/>
            <a:ext cx="6103241" cy="994172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Quantum Computing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1D9C-14B3-4C48-B090-CC0D53E7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43" y="1484784"/>
            <a:ext cx="4229096" cy="375046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Based on principles of quantum mechanics</a:t>
            </a:r>
          </a:p>
          <a:p>
            <a:endParaRPr lang="en-US" dirty="0"/>
          </a:p>
          <a:p>
            <a:r>
              <a:rPr lang="en-US" dirty="0"/>
              <a:t>Exploitation of quantum effects</a:t>
            </a:r>
          </a:p>
          <a:p>
            <a:endParaRPr lang="en-US" dirty="0"/>
          </a:p>
          <a:p>
            <a:r>
              <a:rPr lang="en-US" dirty="0"/>
              <a:t>Theoretical speedups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CBC4E-C625-4776-B9CC-112875FBB3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838EB-A242-4D8A-A937-97C3209FF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44" y="2096471"/>
            <a:ext cx="4074968" cy="2716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7FEEFC-432B-405B-8545-FF6A7A74EAE3}"/>
              </a:ext>
            </a:extLst>
          </p:cNvPr>
          <p:cNvSpPr txBox="1"/>
          <p:nvPr/>
        </p:nvSpPr>
        <p:spPr>
          <a:xfrm>
            <a:off x="4860032" y="4865921"/>
            <a:ext cx="351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IBM Q System One* </a:t>
            </a:r>
            <a:endParaRPr lang="en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3E070-8F0B-473D-B2A2-8AA1249F9ECE}"/>
              </a:ext>
            </a:extLst>
          </p:cNvPr>
          <p:cNvSpPr txBox="1"/>
          <p:nvPr/>
        </p:nvSpPr>
        <p:spPr>
          <a:xfrm>
            <a:off x="0" y="5932861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*https://www.forschungsfabrik-mikroelektronik.de/en/focus-topics/next-generation-computing/ibm-q-system-one.html</a:t>
            </a:r>
            <a:endParaRPr lang="en-AT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8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BC4B-6252-4E7E-8EE3-B8C491B2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12" y="126037"/>
            <a:ext cx="7182668" cy="621506"/>
          </a:xfrm>
        </p:spPr>
        <p:txBody>
          <a:bodyPr>
            <a:normAutofit/>
          </a:bodyPr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State of the art of Quantum Computers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D8FC2-53CD-4EC3-AD02-E5B4526A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8" y="1377800"/>
            <a:ext cx="8174881" cy="370190"/>
          </a:xfrm>
        </p:spPr>
        <p:txBody>
          <a:bodyPr/>
          <a:lstStyle/>
          <a:p>
            <a:r>
              <a:rPr lang="en-US" b="1" u="sng" dirty="0"/>
              <a:t>N</a:t>
            </a:r>
            <a:r>
              <a:rPr lang="en-US" dirty="0"/>
              <a:t>oisy </a:t>
            </a:r>
            <a:r>
              <a:rPr lang="en-US" b="1" u="sng" dirty="0"/>
              <a:t>I</a:t>
            </a:r>
            <a:r>
              <a:rPr lang="en-US" dirty="0"/>
              <a:t>ntermediate </a:t>
            </a:r>
            <a:r>
              <a:rPr lang="en-US" b="1" u="sng" dirty="0"/>
              <a:t>S</a:t>
            </a:r>
            <a:r>
              <a:rPr lang="en-US" dirty="0"/>
              <a:t>cale </a:t>
            </a:r>
            <a:r>
              <a:rPr lang="en-US" b="1" u="sng" dirty="0"/>
              <a:t>Q</a:t>
            </a:r>
            <a:r>
              <a:rPr lang="en-US" dirty="0"/>
              <a:t>uantum (NISQ) architectures</a:t>
            </a:r>
          </a:p>
          <a:p>
            <a:endParaRPr lang="en-US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6A9C7-38B2-4FB6-92A3-AEEA2040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E6A9-4E31-431F-BE27-8DD3BADFAF21}" type="slidenum">
              <a:rPr lang="en-AT" smtClean="0"/>
              <a:t>4</a:t>
            </a:fld>
            <a:endParaRPr lang="en-AT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AB7A2D-B1D8-4A55-B1F7-3C7D4720E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r="22069" b="-84"/>
          <a:stretch/>
        </p:blipFill>
        <p:spPr>
          <a:xfrm>
            <a:off x="3366690" y="2424342"/>
            <a:ext cx="1464469" cy="20734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751EBE-6B08-4DC9-9855-47792F14D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5738" y="2804700"/>
            <a:ext cx="2286000" cy="16930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EFA402-1176-48C2-92A6-A7C471C2E385}"/>
              </a:ext>
            </a:extLst>
          </p:cNvPr>
          <p:cNvSpPr txBox="1"/>
          <p:nvPr/>
        </p:nvSpPr>
        <p:spPr>
          <a:xfrm>
            <a:off x="3219223" y="4501018"/>
            <a:ext cx="17594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Courier New" panose="02070309020205020404" pitchFamily="49" charset="0"/>
                <a:cs typeface="Courier New" panose="02070309020205020404" pitchFamily="49" charset="0"/>
              </a:rPr>
              <a:t>IBM Q Quantum System </a:t>
            </a:r>
          </a:p>
          <a:p>
            <a:pPr algn="ctr"/>
            <a:r>
              <a:rPr lang="en-US" sz="1050" i="1" dirty="0">
                <a:latin typeface="Courier New" panose="02070309020205020404" pitchFamily="49" charset="0"/>
                <a:cs typeface="Courier New" panose="02070309020205020404" pitchFamily="49" charset="0"/>
              </a:rPr>
              <a:t>at </a:t>
            </a:r>
            <a:r>
              <a:rPr lang="en-US" sz="105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Semicon</a:t>
            </a:r>
            <a:r>
              <a:rPr lang="en-US" sz="1050" i="1" dirty="0">
                <a:latin typeface="Courier New" panose="02070309020205020404" pitchFamily="49" charset="0"/>
                <a:cs typeface="Courier New" panose="02070309020205020404" pitchFamily="49" charset="0"/>
              </a:rPr>
              <a:t> West</a:t>
            </a:r>
            <a:endParaRPr lang="en-AT" sz="105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F3357C-723B-413C-A75A-EBB624F9D93A}"/>
              </a:ext>
            </a:extLst>
          </p:cNvPr>
          <p:cNvCxnSpPr>
            <a:cxnSpLocks/>
          </p:cNvCxnSpPr>
          <p:nvPr/>
        </p:nvCxnSpPr>
        <p:spPr>
          <a:xfrm>
            <a:off x="2378869" y="2906639"/>
            <a:ext cx="94654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E59592-88B4-4A5F-AEA6-829F15480051}"/>
              </a:ext>
            </a:extLst>
          </p:cNvPr>
          <p:cNvCxnSpPr>
            <a:cxnSpLocks/>
          </p:cNvCxnSpPr>
          <p:nvPr/>
        </p:nvCxnSpPr>
        <p:spPr>
          <a:xfrm flipH="1">
            <a:off x="2471738" y="4235376"/>
            <a:ext cx="8536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99A46F0-E618-403A-A5B5-B9A3107F8572}"/>
              </a:ext>
            </a:extLst>
          </p:cNvPr>
          <p:cNvSpPr txBox="1"/>
          <p:nvPr/>
        </p:nvSpPr>
        <p:spPr>
          <a:xfrm>
            <a:off x="1736439" y="2453885"/>
            <a:ext cx="174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Pre-processing</a:t>
            </a:r>
            <a:endParaRPr lang="en-AT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103DA6-7A6F-4FA2-8373-2D6910F3DBB0}"/>
              </a:ext>
            </a:extLst>
          </p:cNvPr>
          <p:cNvSpPr txBox="1"/>
          <p:nvPr/>
        </p:nvSpPr>
        <p:spPr>
          <a:xfrm>
            <a:off x="1861551" y="4408485"/>
            <a:ext cx="223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Post-processing</a:t>
            </a:r>
            <a:endParaRPr lang="en-AT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552F8-FB6F-43BF-A35D-2894D367B19E}"/>
              </a:ext>
            </a:extLst>
          </p:cNvPr>
          <p:cNvSpPr txBox="1"/>
          <p:nvPr/>
        </p:nvSpPr>
        <p:spPr>
          <a:xfrm>
            <a:off x="345845" y="4497768"/>
            <a:ext cx="17594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Courier New" panose="02070309020205020404" pitchFamily="49" charset="0"/>
                <a:cs typeface="Courier New" panose="02070309020205020404" pitchFamily="49" charset="0"/>
              </a:rPr>
              <a:t>Classic hardware</a:t>
            </a:r>
            <a:endParaRPr lang="en-AT" sz="105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C1AAA5-4780-4A9E-BF4F-D99DC430EFBA}"/>
              </a:ext>
            </a:extLst>
          </p:cNvPr>
          <p:cNvSpPr txBox="1"/>
          <p:nvPr/>
        </p:nvSpPr>
        <p:spPr>
          <a:xfrm>
            <a:off x="5484251" y="2218265"/>
            <a:ext cx="29673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Translation from classic input in quantum state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Quantum compilation (from source code to circuit)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Error correction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AT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A5BD92-C7C7-4FCE-94DB-C8B419B7ED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3" y="4046438"/>
            <a:ext cx="1985963" cy="818216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82205EEC-7110-4DF4-9BDA-FB190426CF34}"/>
              </a:ext>
            </a:extLst>
          </p:cNvPr>
          <p:cNvSpPr/>
          <p:nvPr/>
        </p:nvSpPr>
        <p:spPr>
          <a:xfrm>
            <a:off x="5598662" y="4046438"/>
            <a:ext cx="2160447" cy="846996"/>
          </a:xfrm>
          <a:prstGeom prst="borderCallout1">
            <a:avLst>
              <a:gd name="adj1" fmla="val 18750"/>
              <a:gd name="adj2" fmla="val -8333"/>
              <a:gd name="adj3" fmla="val -30607"/>
              <a:gd name="adj4" fmla="val -4903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D3E64-E128-4AE6-A859-2AE386E89BF3}"/>
              </a:ext>
            </a:extLst>
          </p:cNvPr>
          <p:cNvSpPr txBox="1"/>
          <p:nvPr/>
        </p:nvSpPr>
        <p:spPr>
          <a:xfrm>
            <a:off x="185738" y="5537948"/>
            <a:ext cx="847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Limited number of qubits available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Limited accessibility (IBM Quantum, Amazon </a:t>
            </a:r>
            <a:r>
              <a:rPr lang="en-US" dirty="0" err="1"/>
              <a:t>BraKet</a:t>
            </a:r>
            <a:r>
              <a:rPr lang="en-US" dirty="0"/>
              <a:t>, </a:t>
            </a:r>
            <a:r>
              <a:rPr lang="en-US" dirty="0" err="1"/>
              <a:t>Quandela</a:t>
            </a:r>
            <a:r>
              <a:rPr lang="en-US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3047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E5EA-36AB-4D1B-94EF-764D160D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951"/>
            <a:ext cx="7920880" cy="621506"/>
          </a:xfrm>
        </p:spPr>
        <p:txBody>
          <a:bodyPr>
            <a:noAutofit/>
          </a:bodyPr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Challenges of programming Quantum-Accelerated Applications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3205-8C47-4290-B4AD-A7DFDF38F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19" y="1450196"/>
            <a:ext cx="8114432" cy="31313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Intrinsic non-determinism</a:t>
            </a:r>
          </a:p>
          <a:p>
            <a:pPr lvl="1"/>
            <a:r>
              <a:rPr lang="en-US" dirty="0"/>
              <a:t>Different measurement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en-US" dirty="0"/>
              <a:t> different results</a:t>
            </a:r>
          </a:p>
          <a:p>
            <a:pPr lvl="1"/>
            <a:r>
              <a:rPr lang="en-US" dirty="0"/>
              <a:t>Correct results should appear with higher probability</a:t>
            </a:r>
          </a:p>
          <a:p>
            <a:endParaRPr lang="en-US" dirty="0"/>
          </a:p>
          <a:p>
            <a:r>
              <a:rPr lang="en-US" dirty="0"/>
              <a:t>Quantum Effects</a:t>
            </a:r>
          </a:p>
          <a:p>
            <a:pPr lvl="1"/>
            <a:r>
              <a:rPr lang="en-US" dirty="0"/>
              <a:t>Superposition, Entanglement</a:t>
            </a:r>
          </a:p>
          <a:p>
            <a:pPr lvl="1"/>
            <a:r>
              <a:rPr lang="en-US" dirty="0"/>
              <a:t>To achieve exponential quantum speedup, we </a:t>
            </a:r>
            <a:r>
              <a:rPr lang="en-US" b="1" u="sng" dirty="0">
                <a:solidFill>
                  <a:srgbClr val="FF0000"/>
                </a:solidFill>
              </a:rPr>
              <a:t>MUST</a:t>
            </a:r>
            <a:r>
              <a:rPr lang="en-US" dirty="0"/>
              <a:t> exploit entanglement (</a:t>
            </a:r>
            <a:r>
              <a:rPr lang="en-US" dirty="0" err="1"/>
              <a:t>Jozsa</a:t>
            </a:r>
            <a:r>
              <a:rPr lang="en-US" dirty="0"/>
              <a:t>/Linden 2003)</a:t>
            </a:r>
          </a:p>
          <a:p>
            <a:pPr lvl="1"/>
            <a:endParaRPr lang="en-US" dirty="0"/>
          </a:p>
          <a:p>
            <a:r>
              <a:rPr lang="en-US" dirty="0"/>
              <a:t>Hardware heterogeneity</a:t>
            </a:r>
            <a:endParaRPr lang="en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08CB0-B9D5-4007-9CF8-F2025119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T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1A6833DB-DD41-41B1-B0AF-41D26D752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4147364"/>
            <a:ext cx="1040364" cy="1040364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09F896C1-4E5F-4552-942B-3C0455AF2A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r="16737"/>
          <a:stretch/>
        </p:blipFill>
        <p:spPr>
          <a:xfrm>
            <a:off x="6096738" y="4147365"/>
            <a:ext cx="1106893" cy="1040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188166-286B-47F1-B9A6-3A9449AA2522}"/>
              </a:ext>
            </a:extLst>
          </p:cNvPr>
          <p:cNvSpPr txBox="1"/>
          <p:nvPr/>
        </p:nvSpPr>
        <p:spPr>
          <a:xfrm>
            <a:off x="4788580" y="5220507"/>
            <a:ext cx="129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D-WAVE**</a:t>
            </a:r>
            <a:endParaRPr lang="en-A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45CE3-115F-4952-9E16-D9A51E76322C}"/>
              </a:ext>
            </a:extLst>
          </p:cNvPr>
          <p:cNvSpPr txBox="1"/>
          <p:nvPr/>
        </p:nvSpPr>
        <p:spPr>
          <a:xfrm>
            <a:off x="5855278" y="5199698"/>
            <a:ext cx="174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SUPER CONDUCTING</a:t>
            </a:r>
            <a:endParaRPr lang="en-A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48039-5380-4101-AA70-A1BC49B701AA}"/>
              </a:ext>
            </a:extLst>
          </p:cNvPr>
          <p:cNvSpPr txBox="1"/>
          <p:nvPr/>
        </p:nvSpPr>
        <p:spPr>
          <a:xfrm>
            <a:off x="7404442" y="5199698"/>
            <a:ext cx="129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TRAPPED</a:t>
            </a:r>
          </a:p>
          <a:p>
            <a:pPr algn="ctr"/>
            <a:r>
              <a:rPr lang="en-US" dirty="0"/>
              <a:t>ION*</a:t>
            </a:r>
            <a:endParaRPr lang="en-A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3ED3DA-ED65-4E87-8991-C6F4C85BBAB0}"/>
              </a:ext>
            </a:extLst>
          </p:cNvPr>
          <p:cNvSpPr txBox="1"/>
          <p:nvPr/>
        </p:nvSpPr>
        <p:spPr>
          <a:xfrm>
            <a:off x="1625417" y="6280919"/>
            <a:ext cx="66132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*Courtesy of AQT</a:t>
            </a: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**https://www.dwavesys.com/company/newsroom/press-release/d-wave-announces-quantum-hybrid-strategy-and-general-availability-of-d-wave-hybrid/</a:t>
            </a:r>
            <a:endParaRPr lang="en-AT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9C33A4-967D-426A-AC50-8459085983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t="25579" r="17712" b="24902"/>
          <a:stretch/>
        </p:blipFill>
        <p:spPr>
          <a:xfrm>
            <a:off x="7404442" y="4219987"/>
            <a:ext cx="1384513" cy="10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51FE-6327-4108-95E0-BCF3A00A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192" y="-126711"/>
            <a:ext cx="7560733" cy="994172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Our Experience: The HPQC Project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B24B-975E-4BC3-8DF4-12D8B532E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732" y="3045816"/>
            <a:ext cx="7886700" cy="3263504"/>
          </a:xfrm>
        </p:spPr>
        <p:txBody>
          <a:bodyPr/>
          <a:lstStyle/>
          <a:p>
            <a:r>
              <a:rPr lang="en-US" dirty="0"/>
              <a:t>GOAL: Developing a dedicated quantum acceleration ecosystem connecting QC and HPC nodes</a:t>
            </a:r>
          </a:p>
          <a:p>
            <a:endParaRPr lang="en-US" dirty="0"/>
          </a:p>
          <a:p>
            <a:r>
              <a:rPr lang="en-US" dirty="0"/>
              <a:t>Interdisciplinary collaboration between physicists, computer engineers, and computer scientists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A0E5C-CF76-4575-997B-8B67A48D5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A7FE6A9-4E31-431F-BE27-8DD3BADFAF21}" type="slidenum">
              <a:rPr lang="en-AT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AT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46B44-6C32-47F7-A027-EDAC3092D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4" y="1386347"/>
            <a:ext cx="1285715" cy="731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5AD59D-A807-4168-9355-EADF0DBD6FBA}"/>
              </a:ext>
            </a:extLst>
          </p:cNvPr>
          <p:cNvSpPr txBox="1"/>
          <p:nvPr/>
        </p:nvSpPr>
        <p:spPr>
          <a:xfrm>
            <a:off x="2027009" y="1422470"/>
            <a:ext cx="686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Quantum Austria Call 3.2.2.4, “Funding Instrument: Flagship Project”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Duration: 36 months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(from 31/12/2022)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A8399C-D5FD-4D08-9521-E0A14EC9B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28373" r="14391" b="32297"/>
          <a:stretch/>
        </p:blipFill>
        <p:spPr>
          <a:xfrm>
            <a:off x="427383" y="2123435"/>
            <a:ext cx="1434728" cy="514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E7E93-0E5A-48D0-BAB7-D8B1669E6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24" y="2168438"/>
            <a:ext cx="1106220" cy="443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02564B-2FC8-4AF7-BEFD-D0C58CD84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83" y="2060556"/>
            <a:ext cx="1236976" cy="6184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15F5FB-24E1-4CB5-A804-C87A5DE7C7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32987" r="4679" b="27476"/>
          <a:stretch/>
        </p:blipFill>
        <p:spPr>
          <a:xfrm>
            <a:off x="6312005" y="2168438"/>
            <a:ext cx="1388701" cy="341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9F55E2-F260-4B79-A117-7AE202B46B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31" y="1993404"/>
            <a:ext cx="591563" cy="591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5F52C2-8111-4C9F-B950-E50867917B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98" y="2066403"/>
            <a:ext cx="647479" cy="6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3BE7-4F79-41E6-97D0-7FE1829B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570" y="88903"/>
            <a:ext cx="6302910" cy="828675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Our Building Blocks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E3D50D-8173-49EA-9E40-911C0CBE7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99" y="1844455"/>
            <a:ext cx="3943173" cy="4175125"/>
          </a:xfrm>
        </p:spPr>
      </p:pic>
      <p:pic>
        <p:nvPicPr>
          <p:cNvPr id="18" name="Content Placeholder 10">
            <a:extLst>
              <a:ext uri="{FF2B5EF4-FFF2-40B4-BE49-F238E27FC236}">
                <a16:creationId xmlns:a16="http://schemas.microsoft.com/office/drawing/2014/main" id="{9F66DECB-C9E4-417B-8832-85E804F8E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r="16737"/>
          <a:stretch/>
        </p:blipFill>
        <p:spPr>
          <a:xfrm>
            <a:off x="4281758" y="5589379"/>
            <a:ext cx="1106893" cy="10403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98B1C5-39F3-456B-8A5D-B325F26A5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56934" y="5567706"/>
            <a:ext cx="1387152" cy="104036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16E3E4-43C4-4199-9E1C-3F5A5B1CC717}"/>
              </a:ext>
            </a:extLst>
          </p:cNvPr>
          <p:cNvSpPr/>
          <p:nvPr/>
        </p:nvSpPr>
        <p:spPr>
          <a:xfrm>
            <a:off x="4116774" y="5397379"/>
            <a:ext cx="2952328" cy="14401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A9ADC0-4578-497D-9EAD-D51C657C1EA4}"/>
              </a:ext>
            </a:extLst>
          </p:cNvPr>
          <p:cNvSpPr txBox="1"/>
          <p:nvPr/>
        </p:nvSpPr>
        <p:spPr>
          <a:xfrm>
            <a:off x="7141110" y="58997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HARDWARE</a:t>
            </a:r>
            <a:endParaRPr lang="en-AT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19AE7D0-C4B8-4CE9-A08F-BECAD0431959}"/>
              </a:ext>
            </a:extLst>
          </p:cNvPr>
          <p:cNvSpPr/>
          <p:nvPr/>
        </p:nvSpPr>
        <p:spPr>
          <a:xfrm>
            <a:off x="4118751" y="3771741"/>
            <a:ext cx="2952328" cy="14401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D81035-87B7-4886-895A-F02440231B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20791" r="13834" b="13164"/>
          <a:stretch/>
        </p:blipFill>
        <p:spPr>
          <a:xfrm>
            <a:off x="5498242" y="3839261"/>
            <a:ext cx="1302941" cy="12241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561AD7-35C5-47F9-B30E-2D30E0766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35" y="3885901"/>
            <a:ext cx="1257336" cy="12517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F63F0A4-C486-4EE5-ADC6-5A0653768800}"/>
              </a:ext>
            </a:extLst>
          </p:cNvPr>
          <p:cNvSpPr txBox="1"/>
          <p:nvPr/>
        </p:nvSpPr>
        <p:spPr>
          <a:xfrm>
            <a:off x="7079586" y="42647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FRAMEWORKS</a:t>
            </a:r>
            <a:endParaRPr lang="en-AT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5D3C916-D70D-4DB4-BA8E-ADC9AA3EDABF}"/>
              </a:ext>
            </a:extLst>
          </p:cNvPr>
          <p:cNvSpPr/>
          <p:nvPr/>
        </p:nvSpPr>
        <p:spPr>
          <a:xfrm>
            <a:off x="4116774" y="2129717"/>
            <a:ext cx="2952328" cy="14401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B0FB0F-1836-4748-94DC-C297969D6D65}"/>
              </a:ext>
            </a:extLst>
          </p:cNvPr>
          <p:cNvGrpSpPr/>
          <p:nvPr/>
        </p:nvGrpSpPr>
        <p:grpSpPr>
          <a:xfrm>
            <a:off x="4604583" y="2199511"/>
            <a:ext cx="1904702" cy="1335860"/>
            <a:chOff x="6228185" y="2667091"/>
            <a:chExt cx="1986322" cy="140673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41C9D6D-A496-4F6B-A04D-40D9B5A4FAB3}"/>
                </a:ext>
              </a:extLst>
            </p:cNvPr>
            <p:cNvSpPr/>
            <p:nvPr/>
          </p:nvSpPr>
          <p:spPr>
            <a:xfrm>
              <a:off x="6228185" y="3140968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70FB4F4-B94A-4E58-AB71-7AA3E80E2DFF}"/>
                </a:ext>
              </a:extLst>
            </p:cNvPr>
            <p:cNvSpPr/>
            <p:nvPr/>
          </p:nvSpPr>
          <p:spPr>
            <a:xfrm>
              <a:off x="6785012" y="3625850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7C6B0BF-0A75-447C-92BA-718879296010}"/>
                </a:ext>
              </a:extLst>
            </p:cNvPr>
            <p:cNvSpPr/>
            <p:nvPr/>
          </p:nvSpPr>
          <p:spPr>
            <a:xfrm>
              <a:off x="6785012" y="2667091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02FF0F2-40BF-46C7-B7F1-3029CF5D3FD2}"/>
                </a:ext>
              </a:extLst>
            </p:cNvPr>
            <p:cNvSpPr/>
            <p:nvPr/>
          </p:nvSpPr>
          <p:spPr>
            <a:xfrm>
              <a:off x="7668344" y="2667091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108CF94-5BD5-4735-8F52-84B029CC6791}"/>
                </a:ext>
              </a:extLst>
            </p:cNvPr>
            <p:cNvSpPr/>
            <p:nvPr/>
          </p:nvSpPr>
          <p:spPr>
            <a:xfrm>
              <a:off x="7710451" y="3641781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  <a:endParaRPr lang="en-AT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EE13760-B546-4F33-90E0-B1701F5BEFF1}"/>
                </a:ext>
              </a:extLst>
            </p:cNvPr>
            <p:cNvCxnSpPr>
              <a:stCxn id="45" idx="0"/>
              <a:endCxn id="47" idx="2"/>
            </p:cNvCxnSpPr>
            <p:nvPr/>
          </p:nvCxnSpPr>
          <p:spPr>
            <a:xfrm flipV="1">
              <a:off x="6480212" y="2883115"/>
              <a:ext cx="304800" cy="257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CB1185A-1A51-43E6-A2AA-DDB70031D764}"/>
                </a:ext>
              </a:extLst>
            </p:cNvPr>
            <p:cNvCxnSpPr>
              <a:stCxn id="45" idx="4"/>
              <a:endCxn id="46" idx="1"/>
            </p:cNvCxnSpPr>
            <p:nvPr/>
          </p:nvCxnSpPr>
          <p:spPr>
            <a:xfrm>
              <a:off x="6480212" y="3573016"/>
              <a:ext cx="378617" cy="116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2D89A64-8621-40F8-B444-8C4FE84ECFB3}"/>
                </a:ext>
              </a:extLst>
            </p:cNvPr>
            <p:cNvCxnSpPr>
              <a:endCxn id="48" idx="2"/>
            </p:cNvCxnSpPr>
            <p:nvPr/>
          </p:nvCxnSpPr>
          <p:spPr>
            <a:xfrm>
              <a:off x="7289068" y="2883115"/>
              <a:ext cx="3792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87ED703-F930-46EE-8478-1463911C8751}"/>
                </a:ext>
              </a:extLst>
            </p:cNvPr>
            <p:cNvCxnSpPr>
              <a:stCxn id="46" idx="6"/>
            </p:cNvCxnSpPr>
            <p:nvPr/>
          </p:nvCxnSpPr>
          <p:spPr>
            <a:xfrm>
              <a:off x="7289068" y="3841874"/>
              <a:ext cx="3792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F0ACB7E-4FD8-4C92-A679-32C258D04A4A}"/>
                </a:ext>
              </a:extLst>
            </p:cNvPr>
            <p:cNvCxnSpPr>
              <a:stCxn id="47" idx="5"/>
              <a:endCxn id="49" idx="1"/>
            </p:cNvCxnSpPr>
            <p:nvPr/>
          </p:nvCxnSpPr>
          <p:spPr>
            <a:xfrm>
              <a:off x="7215251" y="3035867"/>
              <a:ext cx="569017" cy="669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F1AB3A6-191D-4F6A-9CD5-8F60F8FF0B47}"/>
              </a:ext>
            </a:extLst>
          </p:cNvPr>
          <p:cNvSpPr txBox="1"/>
          <p:nvPr/>
        </p:nvSpPr>
        <p:spPr>
          <a:xfrm>
            <a:off x="7059248" y="2665131"/>
            <a:ext cx="219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DECOMPOSITION</a:t>
            </a:r>
            <a:endParaRPr lang="en-AT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5705C44-4706-44E6-A08A-D3A05A4C14BF}"/>
              </a:ext>
            </a:extLst>
          </p:cNvPr>
          <p:cNvSpPr/>
          <p:nvPr/>
        </p:nvSpPr>
        <p:spPr>
          <a:xfrm>
            <a:off x="4116774" y="611064"/>
            <a:ext cx="2952328" cy="1440160"/>
          </a:xfrm>
          <a:prstGeom prst="roundRect">
            <a:avLst/>
          </a:prstGeom>
          <a:noFill/>
          <a:ln>
            <a:solidFill>
              <a:srgbClr val="F80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4CFB08F-F416-4B3E-9E96-9535E4F313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37161" y="677539"/>
            <a:ext cx="1985124" cy="132010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860CB9E-7E2C-4A5E-945C-15314A713D85}"/>
              </a:ext>
            </a:extLst>
          </p:cNvPr>
          <p:cNvSpPr txBox="1"/>
          <p:nvPr/>
        </p:nvSpPr>
        <p:spPr>
          <a:xfrm>
            <a:off x="7079586" y="11101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</a:t>
            </a:r>
            <a:endParaRPr lang="en-AT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A22F42-2D55-497E-84A7-616C5572F2BB}"/>
              </a:ext>
            </a:extLst>
          </p:cNvPr>
          <p:cNvSpPr txBox="1"/>
          <p:nvPr/>
        </p:nvSpPr>
        <p:spPr>
          <a:xfrm>
            <a:off x="539552" y="551723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DEVELOPER</a:t>
            </a:r>
            <a:endParaRPr lang="en-AT" sz="24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6839EAF-707A-4B01-9C34-E863D3873A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00581" y="3639584"/>
            <a:ext cx="2842250" cy="18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4" grpId="0"/>
      <p:bldP spid="34" grpId="1"/>
      <p:bldP spid="35" grpId="0" animBg="1"/>
      <p:bldP spid="56" grpId="0"/>
      <p:bldP spid="57" grpId="0" animBg="1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A96D-BEA4-4DFA-AF94-68CB1E9C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803" y="78780"/>
            <a:ext cx="6048860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Scientific Workflows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5F4D6-30AD-4BED-9B4A-20C39BCBE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Standardized representation of a scientific computation</a:t>
                </a:r>
              </a:p>
              <a:p>
                <a:endParaRPr lang="en-US" dirty="0"/>
              </a:p>
              <a:p>
                <a:r>
                  <a:rPr lang="en-US" dirty="0"/>
                  <a:t>Represented as Directed Acyclic Graph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 tasks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: interdependencies between tasks</a:t>
                </a:r>
              </a:p>
              <a:p>
                <a:endParaRPr lang="en-US" dirty="0"/>
              </a:p>
              <a:p>
                <a:r>
                  <a:rPr lang="en-US" dirty="0"/>
                  <a:t>Defined using Workflow definition languages</a:t>
                </a:r>
              </a:p>
              <a:p>
                <a:pPr lvl="1"/>
                <a:r>
                  <a:rPr lang="en-US" dirty="0"/>
                  <a:t>Text-based or visual</a:t>
                </a:r>
              </a:p>
              <a:p>
                <a:pPr lvl="1"/>
                <a:endParaRPr lang="en-US" dirty="0"/>
              </a:p>
              <a:p>
                <a:endParaRPr lang="en-AT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85F4D6-30AD-4BED-9B4A-20C39BCBE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8" t="-854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D46E726-856F-4780-A097-4AA5962490BF}"/>
              </a:ext>
            </a:extLst>
          </p:cNvPr>
          <p:cNvSpPr/>
          <p:nvPr/>
        </p:nvSpPr>
        <p:spPr>
          <a:xfrm>
            <a:off x="6228184" y="314096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A0DEA9-6027-47CF-B197-7D3E50B0229F}"/>
              </a:ext>
            </a:extLst>
          </p:cNvPr>
          <p:cNvSpPr/>
          <p:nvPr/>
        </p:nvSpPr>
        <p:spPr>
          <a:xfrm>
            <a:off x="6785012" y="3625850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2ECC0B-E013-4DF0-8FC5-5493BE7C0FD7}"/>
              </a:ext>
            </a:extLst>
          </p:cNvPr>
          <p:cNvSpPr/>
          <p:nvPr/>
        </p:nvSpPr>
        <p:spPr>
          <a:xfrm>
            <a:off x="6785012" y="2667091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E70B0C-4836-4F6C-ADC9-63DEBC5D48F0}"/>
              </a:ext>
            </a:extLst>
          </p:cNvPr>
          <p:cNvSpPr/>
          <p:nvPr/>
        </p:nvSpPr>
        <p:spPr>
          <a:xfrm>
            <a:off x="7668344" y="2667091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en-AT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71DBED-E838-4E82-81D2-50E2E60753C8}"/>
              </a:ext>
            </a:extLst>
          </p:cNvPr>
          <p:cNvSpPr/>
          <p:nvPr/>
        </p:nvSpPr>
        <p:spPr>
          <a:xfrm>
            <a:off x="7710451" y="3641781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en-AT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01EEF5-BC09-4536-8581-6E15945C489B}"/>
              </a:ext>
            </a:extLst>
          </p:cNvPr>
          <p:cNvCxnSpPr>
            <a:stCxn id="4" idx="0"/>
            <a:endCxn id="7" idx="2"/>
          </p:cNvCxnSpPr>
          <p:nvPr/>
        </p:nvCxnSpPr>
        <p:spPr>
          <a:xfrm flipV="1">
            <a:off x="6480212" y="2883115"/>
            <a:ext cx="304800" cy="257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FD7A00-C3A0-4BD6-BCE5-D8EC64B18571}"/>
              </a:ext>
            </a:extLst>
          </p:cNvPr>
          <p:cNvCxnSpPr>
            <a:stCxn id="4" idx="4"/>
            <a:endCxn id="6" idx="1"/>
          </p:cNvCxnSpPr>
          <p:nvPr/>
        </p:nvCxnSpPr>
        <p:spPr>
          <a:xfrm>
            <a:off x="6480212" y="3573016"/>
            <a:ext cx="378617" cy="116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A95D50-1D0F-456D-B34C-6F82A60E6CE9}"/>
              </a:ext>
            </a:extLst>
          </p:cNvPr>
          <p:cNvCxnSpPr>
            <a:endCxn id="8" idx="2"/>
          </p:cNvCxnSpPr>
          <p:nvPr/>
        </p:nvCxnSpPr>
        <p:spPr>
          <a:xfrm>
            <a:off x="7289068" y="2883115"/>
            <a:ext cx="379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F7949D-B65D-4158-8A76-9EC0F9B882FC}"/>
              </a:ext>
            </a:extLst>
          </p:cNvPr>
          <p:cNvCxnSpPr>
            <a:stCxn id="6" idx="6"/>
          </p:cNvCxnSpPr>
          <p:nvPr/>
        </p:nvCxnSpPr>
        <p:spPr>
          <a:xfrm>
            <a:off x="7289068" y="3841874"/>
            <a:ext cx="379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E4A74C-0991-48EA-9E84-1378B2B76323}"/>
              </a:ext>
            </a:extLst>
          </p:cNvPr>
          <p:cNvCxnSpPr>
            <a:stCxn id="7" idx="5"/>
            <a:endCxn id="9" idx="1"/>
          </p:cNvCxnSpPr>
          <p:nvPr/>
        </p:nvCxnSpPr>
        <p:spPr>
          <a:xfrm>
            <a:off x="7215251" y="3035867"/>
            <a:ext cx="569017" cy="66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7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7013-C4C6-4E46-977E-B78A223B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826" y="166494"/>
            <a:ext cx="7212654" cy="490537"/>
          </a:xfrm>
        </p:spPr>
        <p:txBody>
          <a:bodyPr/>
          <a:lstStyle/>
          <a:p>
            <a:r>
              <a:rPr lang="en-US" sz="3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Hybrid Quantum-Classical Workflow Execution</a:t>
            </a:r>
            <a:endParaRPr lang="en-AT" sz="3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4D6BC2-6600-4378-988C-3EFABC9BA4E5}"/>
              </a:ext>
            </a:extLst>
          </p:cNvPr>
          <p:cNvSpPr txBox="1"/>
          <p:nvPr/>
        </p:nvSpPr>
        <p:spPr>
          <a:xfrm>
            <a:off x="290162" y="4845059"/>
            <a:ext cx="3849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Problems: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Circuit decomposition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Interoperation</a:t>
            </a:r>
            <a:endParaRPr lang="en-AT" sz="2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CEC60A5-7DA8-4A50-96F2-460AF92F0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45" y="2563368"/>
            <a:ext cx="1030575" cy="1030575"/>
          </a:xfrm>
          <a:prstGeom prst="rect">
            <a:avLst/>
          </a:prstGeom>
        </p:spPr>
      </p:pic>
      <p:pic>
        <p:nvPicPr>
          <p:cNvPr id="11" name="Graphic 10" descr="Web design">
            <a:extLst>
              <a:ext uri="{FF2B5EF4-FFF2-40B4-BE49-F238E27FC236}">
                <a16:creationId xmlns:a16="http://schemas.microsoft.com/office/drawing/2014/main" id="{72364B67-E5C0-4F29-AB29-41D1EA36D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7869" y="3457927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7EF5D9-2880-450A-AFDD-D5D65CFD9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117775"/>
            <a:ext cx="1190624" cy="490537"/>
          </a:xfrm>
          <a:prstGeom prst="rect">
            <a:avLst/>
          </a:prstGeom>
        </p:spPr>
      </p:pic>
      <p:pic>
        <p:nvPicPr>
          <p:cNvPr id="19" name="Graphic 18" descr="Processor">
            <a:extLst>
              <a:ext uri="{FF2B5EF4-FFF2-40B4-BE49-F238E27FC236}">
                <a16:creationId xmlns:a16="http://schemas.microsoft.com/office/drawing/2014/main" id="{974EFB33-49B7-4A97-AA03-AFD4F0B58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2823" y="723105"/>
            <a:ext cx="1368152" cy="13681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51EAAB-8ABE-428B-9DAE-A2CBA5C864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79" y="1195702"/>
            <a:ext cx="360040" cy="3796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86BA90-C8B4-4E45-B697-3C196F1A0932}"/>
              </a:ext>
            </a:extLst>
          </p:cNvPr>
          <p:cNvSpPr txBox="1"/>
          <p:nvPr/>
        </p:nvSpPr>
        <p:spPr>
          <a:xfrm>
            <a:off x="3044204" y="1268160"/>
            <a:ext cx="166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QUANTUM TASK</a:t>
            </a:r>
            <a:endParaRPr lang="en-A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B54E74-DF7D-4FDC-AB22-38CB534C726D}"/>
              </a:ext>
            </a:extLst>
          </p:cNvPr>
          <p:cNvSpPr txBox="1"/>
          <p:nvPr/>
        </p:nvSpPr>
        <p:spPr>
          <a:xfrm>
            <a:off x="3042201" y="4303864"/>
            <a:ext cx="166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CLASSICAL TASK</a:t>
            </a:r>
            <a:endParaRPr lang="en-A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9903CE-1301-4080-B018-78CB1495A742}"/>
              </a:ext>
            </a:extLst>
          </p:cNvPr>
          <p:cNvSpPr txBox="1"/>
          <p:nvPr/>
        </p:nvSpPr>
        <p:spPr>
          <a:xfrm>
            <a:off x="5796136" y="982624"/>
            <a:ext cx="166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QPU</a:t>
            </a:r>
            <a:endParaRPr lang="en-A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B62A6B-FDD0-469E-A668-83478F1DBF1D}"/>
              </a:ext>
            </a:extLst>
          </p:cNvPr>
          <p:cNvSpPr txBox="1"/>
          <p:nvPr/>
        </p:nvSpPr>
        <p:spPr>
          <a:xfrm>
            <a:off x="7107665" y="3474420"/>
            <a:ext cx="166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HARDWARE CATALOG</a:t>
            </a:r>
            <a:endParaRPr lang="en-A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913BA65-565D-4592-BB18-194C86BEB0E8}"/>
              </a:ext>
            </a:extLst>
          </p:cNvPr>
          <p:cNvCxnSpPr>
            <a:cxnSpLocks/>
          </p:cNvCxnSpPr>
          <p:nvPr/>
        </p:nvCxnSpPr>
        <p:spPr>
          <a:xfrm>
            <a:off x="1334889" y="3065512"/>
            <a:ext cx="28478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4CDA790-D12F-4171-8228-D413B55F9DF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678088" y="2363044"/>
            <a:ext cx="603672" cy="702468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4EF79BD-C37C-47AD-90D4-12484A250011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678088" y="3065512"/>
            <a:ext cx="739781" cy="849615"/>
          </a:xfrm>
          <a:prstGeom prst="bentConnector3">
            <a:avLst>
              <a:gd name="adj1" fmla="val 40796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3B18E574-C496-422C-82A3-02D215FA39A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472384" y="2363044"/>
            <a:ext cx="603672" cy="670670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75A08482-74C8-4E93-8C38-20D1CCB16EE5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332269" y="3033714"/>
            <a:ext cx="743787" cy="881413"/>
          </a:xfrm>
          <a:prstGeom prst="bentConnector3">
            <a:avLst>
              <a:gd name="adj1" fmla="val 60463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BB68BD9-5A8C-4934-9D91-F9B449A42974}"/>
              </a:ext>
            </a:extLst>
          </p:cNvPr>
          <p:cNvCxnSpPr>
            <a:cxnSpLocks/>
            <a:stCxn id="14" idx="0"/>
            <a:endCxn id="19" idx="2"/>
          </p:cNvCxnSpPr>
          <p:nvPr/>
        </p:nvCxnSpPr>
        <p:spPr>
          <a:xfrm flipH="1" flipV="1">
            <a:off x="5816899" y="2091257"/>
            <a:ext cx="4734" cy="3784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CFFD387-1C69-4F81-8227-58F8992C1979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821633" y="3593943"/>
            <a:ext cx="0" cy="3945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07F27A7-00D5-4B09-A004-22BDF4E57B8C}"/>
              </a:ext>
            </a:extLst>
          </p:cNvPr>
          <p:cNvCxnSpPr>
            <a:cxnSpLocks/>
          </p:cNvCxnSpPr>
          <p:nvPr/>
        </p:nvCxnSpPr>
        <p:spPr>
          <a:xfrm flipH="1">
            <a:off x="6557742" y="3032175"/>
            <a:ext cx="741784" cy="15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0ADE6A6-4B17-4E4B-B224-30A1476D060C}"/>
              </a:ext>
            </a:extLst>
          </p:cNvPr>
          <p:cNvSpPr txBox="1"/>
          <p:nvPr/>
        </p:nvSpPr>
        <p:spPr>
          <a:xfrm>
            <a:off x="1334889" y="3748390"/>
            <a:ext cx="166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WMS</a:t>
            </a:r>
            <a:endParaRPr lang="en-A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D03FD221-FCAB-4FBE-B2AE-A26639B711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1889" y="2608312"/>
            <a:ext cx="914400" cy="914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704E7EC-FA76-4A9E-A357-747ED0E479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96" y="4139894"/>
            <a:ext cx="1066604" cy="1066604"/>
          </a:xfrm>
          <a:prstGeom prst="rect">
            <a:avLst/>
          </a:prstGeom>
        </p:spPr>
      </p:pic>
      <p:pic>
        <p:nvPicPr>
          <p:cNvPr id="39" name="Graphic 38" descr="Server">
            <a:extLst>
              <a:ext uri="{FF2B5EF4-FFF2-40B4-BE49-F238E27FC236}">
                <a16:creationId xmlns:a16="http://schemas.microsoft.com/office/drawing/2014/main" id="{91B0F946-F700-4238-B8AB-8F4DC282E8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07383" y="5158929"/>
            <a:ext cx="1041542" cy="10415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69AE3D-2276-42D5-94CD-892F79846975}"/>
              </a:ext>
            </a:extLst>
          </p:cNvPr>
          <p:cNvSpPr/>
          <p:nvPr/>
        </p:nvSpPr>
        <p:spPr>
          <a:xfrm>
            <a:off x="5056165" y="4115415"/>
            <a:ext cx="1444810" cy="2333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4B2F575-A2C3-4CDA-8186-A3125BCC0A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409"/>
            <a:ext cx="1412772" cy="1020166"/>
          </a:xfrm>
          <a:prstGeom prst="rect">
            <a:avLst/>
          </a:prstGeom>
        </p:spPr>
      </p:pic>
      <p:pic>
        <p:nvPicPr>
          <p:cNvPr id="14" name="Graphic 13" descr="Gears">
            <a:extLst>
              <a:ext uri="{FF2B5EF4-FFF2-40B4-BE49-F238E27FC236}">
                <a16:creationId xmlns:a16="http://schemas.microsoft.com/office/drawing/2014/main" id="{4DB37B36-0501-49F7-B503-F0E014F0E9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59496" y="2469670"/>
            <a:ext cx="1124273" cy="112427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DA024FE-E601-4F5F-AB7E-86F8DC2A81EC}"/>
              </a:ext>
            </a:extLst>
          </p:cNvPr>
          <p:cNvSpPr txBox="1"/>
          <p:nvPr/>
        </p:nvSpPr>
        <p:spPr>
          <a:xfrm>
            <a:off x="5971452" y="4382602"/>
            <a:ext cx="166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CPU</a:t>
            </a:r>
            <a:endParaRPr lang="en-A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0BA491-987E-491D-BD5B-9198427ABDFE}"/>
              </a:ext>
            </a:extLst>
          </p:cNvPr>
          <p:cNvSpPr txBox="1"/>
          <p:nvPr/>
        </p:nvSpPr>
        <p:spPr>
          <a:xfrm>
            <a:off x="5652120" y="3113537"/>
            <a:ext cx="166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MAPPER</a:t>
            </a:r>
            <a:endParaRPr lang="en-AT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5" grpId="0"/>
      <p:bldP spid="26" grpId="0"/>
      <p:bldP spid="27" grpId="0"/>
      <p:bldP spid="29" grpId="0"/>
      <p:bldP spid="57" grpId="0"/>
      <p:bldP spid="8" grpId="0" animBg="1"/>
      <p:bldP spid="50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praesentationsvorlage-en">
  <a:themeElements>
    <a:clrScheme name="INF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F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-Template_en_grau" id="{31971A5F-A167-4A7B-A2DD-3605499E71CD}" vid="{06A837D0-3535-4B38-A63D-7336F12FDE6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1238</Words>
  <Application>Microsoft Office PowerPoint</Application>
  <PresentationFormat>On-screen Show (4:3)</PresentationFormat>
  <Paragraphs>311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Cambria</vt:lpstr>
      <vt:lpstr>Cambria Math</vt:lpstr>
      <vt:lpstr>Courier New</vt:lpstr>
      <vt:lpstr>Wingdings</vt:lpstr>
      <vt:lpstr>praesentationsvorlage-en</vt:lpstr>
      <vt:lpstr>Building blocks of Quantum-Accelerated Supercomputing</vt:lpstr>
      <vt:lpstr>Motivation</vt:lpstr>
      <vt:lpstr>Quantum Computing</vt:lpstr>
      <vt:lpstr>State of the art of Quantum Computers</vt:lpstr>
      <vt:lpstr>Challenges of programming Quantum-Accelerated Applications</vt:lpstr>
      <vt:lpstr>Our Experience: The HPQC Project</vt:lpstr>
      <vt:lpstr>Our Building Blocks</vt:lpstr>
      <vt:lpstr>Scientific Workflows</vt:lpstr>
      <vt:lpstr>Hybrid Quantum-Classical Workflow Execution</vt:lpstr>
      <vt:lpstr>PowerPoint Presentation</vt:lpstr>
      <vt:lpstr>PowerPoint Presentation</vt:lpstr>
      <vt:lpstr>A Molecular Dynamics Use Case</vt:lpstr>
      <vt:lpstr>A Quantum Machine Learning Use Case</vt:lpstr>
      <vt:lpstr>Circuit Execution</vt:lpstr>
      <vt:lpstr>Task execution</vt:lpstr>
      <vt:lpstr>Variational Quantum Algorithms</vt:lpstr>
      <vt:lpstr>Hybrid execution</vt:lpstr>
      <vt:lpstr>Workflow definition languages</vt:lpstr>
      <vt:lpstr>RIGOLETTO</vt:lpstr>
      <vt:lpstr>Hybrid Quantum-Classical Framework</vt:lpstr>
      <vt:lpstr>Meta-model</vt:lpstr>
      <vt:lpstr>Use case : Molecular Dynamics</vt:lpstr>
      <vt:lpstr>Use Case: Quantum Machine Learning</vt:lpstr>
      <vt:lpstr>The developer</vt:lpstr>
      <vt:lpstr>Hybrid Quantum-Classical Systems Lecture</vt:lpstr>
      <vt:lpstr>Learning Outcomes</vt:lpstr>
      <vt:lpstr>Conclusion</vt:lpstr>
      <vt:lpstr>Questions?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Wogowitsch Stephanie</dc:creator>
  <cp:lastModifiedBy>ict-admin</cp:lastModifiedBy>
  <cp:revision>187</cp:revision>
  <dcterms:created xsi:type="dcterms:W3CDTF">2018-01-24T09:57:15Z</dcterms:created>
  <dcterms:modified xsi:type="dcterms:W3CDTF">2024-09-09T10:31:07Z</dcterms:modified>
</cp:coreProperties>
</file>