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30"/>
  </p:notesMasterIdLst>
  <p:sldIdLst>
    <p:sldId id="2134805124" r:id="rId3"/>
    <p:sldId id="2134805127" r:id="rId4"/>
    <p:sldId id="2134805108" r:id="rId5"/>
    <p:sldId id="1400" r:id="rId6"/>
    <p:sldId id="1425" r:id="rId7"/>
    <p:sldId id="402" r:id="rId8"/>
    <p:sldId id="1402" r:id="rId9"/>
    <p:sldId id="1424" r:id="rId10"/>
    <p:sldId id="1225" r:id="rId11"/>
    <p:sldId id="1331" r:id="rId12"/>
    <p:sldId id="2134805126" r:id="rId13"/>
    <p:sldId id="268" r:id="rId14"/>
    <p:sldId id="2134805128" r:id="rId15"/>
    <p:sldId id="419" r:id="rId16"/>
    <p:sldId id="2134805125" r:id="rId17"/>
    <p:sldId id="2134805123" r:id="rId18"/>
    <p:sldId id="2134805105" r:id="rId19"/>
    <p:sldId id="1357" r:id="rId20"/>
    <p:sldId id="2134805129" r:id="rId21"/>
    <p:sldId id="2134805106" r:id="rId22"/>
    <p:sldId id="2134805107" r:id="rId23"/>
    <p:sldId id="477" r:id="rId24"/>
    <p:sldId id="1420" r:id="rId25"/>
    <p:sldId id="1347" r:id="rId26"/>
    <p:sldId id="1403" r:id="rId27"/>
    <p:sldId id="1185" r:id="rId28"/>
    <p:sldId id="123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EDED"/>
    <a:srgbClr val="42A437"/>
    <a:srgbClr val="000000"/>
    <a:srgbClr val="FFFFFF"/>
    <a:srgbClr val="349A37"/>
    <a:srgbClr val="414042"/>
    <a:srgbClr val="1BA737"/>
    <a:srgbClr val="0000FF"/>
    <a:srgbClr val="359A34"/>
    <a:srgbClr val="A7D2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005" autoAdjust="0"/>
    <p:restoredTop sz="94660"/>
  </p:normalViewPr>
  <p:slideViewPr>
    <p:cSldViewPr snapToGrid="0">
      <p:cViewPr varScale="1">
        <p:scale>
          <a:sx n="95" d="100"/>
          <a:sy n="95" d="100"/>
        </p:scale>
        <p:origin x="3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13B893-E055-4AB0-AF3E-3D1E3824E448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de-AT"/>
        </a:p>
      </dgm:t>
    </dgm:pt>
    <dgm:pt modelId="{533D9558-EEF0-40CF-ABD9-B60D94313309}">
      <dgm:prSet phldrT="[Text]"/>
      <dgm:spPr/>
      <dgm:t>
        <a:bodyPr/>
        <a:lstStyle/>
        <a:p>
          <a:r>
            <a:rPr lang="en-GB" b="0" dirty="0"/>
            <a:t>Architecture</a:t>
          </a:r>
          <a:endParaRPr lang="de-AT" b="0" dirty="0"/>
        </a:p>
      </dgm:t>
    </dgm:pt>
    <dgm:pt modelId="{8C7A1362-EF95-49B4-AC1D-1C05FACFE2EB}" type="parTrans" cxnId="{061C354B-286A-484F-A9BF-1A344D3B94CB}">
      <dgm:prSet/>
      <dgm:spPr/>
      <dgm:t>
        <a:bodyPr/>
        <a:lstStyle/>
        <a:p>
          <a:endParaRPr lang="de-AT"/>
        </a:p>
      </dgm:t>
    </dgm:pt>
    <dgm:pt modelId="{001DE24B-D311-42A7-88B4-3F6E7AFF5A51}" type="sibTrans" cxnId="{061C354B-286A-484F-A9BF-1A344D3B94CB}">
      <dgm:prSet/>
      <dgm:spPr/>
      <dgm:t>
        <a:bodyPr/>
        <a:lstStyle/>
        <a:p>
          <a:endParaRPr lang="de-AT"/>
        </a:p>
      </dgm:t>
    </dgm:pt>
    <dgm:pt modelId="{A9885F99-BD1C-468C-9339-043EA79C1112}">
      <dgm:prSet phldrT="[Text]"/>
      <dgm:spPr/>
      <dgm:t>
        <a:bodyPr/>
        <a:lstStyle/>
        <a:p>
          <a:r>
            <a:rPr lang="en-GB" dirty="0"/>
            <a:t>Fabrication</a:t>
          </a:r>
          <a:endParaRPr lang="de-AT" dirty="0"/>
        </a:p>
      </dgm:t>
    </dgm:pt>
    <dgm:pt modelId="{5A7F9A78-86B8-4B75-9C18-7AA14FAFB8FE}" type="parTrans" cxnId="{41DAF124-E86D-45B2-BA6B-4FDF8F2D134D}">
      <dgm:prSet/>
      <dgm:spPr/>
      <dgm:t>
        <a:bodyPr/>
        <a:lstStyle/>
        <a:p>
          <a:endParaRPr lang="de-AT"/>
        </a:p>
      </dgm:t>
    </dgm:pt>
    <dgm:pt modelId="{CE9D0665-2EB0-4271-9EFD-2ED808F1E69D}" type="sibTrans" cxnId="{41DAF124-E86D-45B2-BA6B-4FDF8F2D134D}">
      <dgm:prSet/>
      <dgm:spPr/>
      <dgm:t>
        <a:bodyPr/>
        <a:lstStyle/>
        <a:p>
          <a:endParaRPr lang="de-AT"/>
        </a:p>
      </dgm:t>
    </dgm:pt>
    <dgm:pt modelId="{AF461EFC-9783-4154-9912-1C04B2E92779}">
      <dgm:prSet phldrT="[Text]"/>
      <dgm:spPr/>
      <dgm:t>
        <a:bodyPr/>
        <a:lstStyle/>
        <a:p>
          <a:r>
            <a:rPr lang="en-GB" dirty="0"/>
            <a:t>Integration</a:t>
          </a:r>
          <a:endParaRPr lang="de-AT" dirty="0"/>
        </a:p>
      </dgm:t>
    </dgm:pt>
    <dgm:pt modelId="{F3F91489-AE6A-44AC-B944-27FF422F3B83}" type="parTrans" cxnId="{184C9F51-1A23-4213-8E2B-5E1A33C9D889}">
      <dgm:prSet/>
      <dgm:spPr/>
      <dgm:t>
        <a:bodyPr/>
        <a:lstStyle/>
        <a:p>
          <a:endParaRPr lang="de-AT"/>
        </a:p>
      </dgm:t>
    </dgm:pt>
    <dgm:pt modelId="{DAF20D77-0B1F-4E1C-9069-F2F24D602A40}" type="sibTrans" cxnId="{184C9F51-1A23-4213-8E2B-5E1A33C9D889}">
      <dgm:prSet/>
      <dgm:spPr/>
      <dgm:t>
        <a:bodyPr/>
        <a:lstStyle/>
        <a:p>
          <a:endParaRPr lang="de-AT"/>
        </a:p>
      </dgm:t>
    </dgm:pt>
    <dgm:pt modelId="{BA00521E-4B49-4CBA-B5E5-FF1BE198B8F0}">
      <dgm:prSet phldrT="[Text]"/>
      <dgm:spPr/>
      <dgm:t>
        <a:bodyPr/>
        <a:lstStyle/>
        <a:p>
          <a:r>
            <a:rPr lang="en-GB" dirty="0"/>
            <a:t>Software</a:t>
          </a:r>
          <a:endParaRPr lang="de-AT" dirty="0"/>
        </a:p>
      </dgm:t>
    </dgm:pt>
    <dgm:pt modelId="{DA79205F-777B-413B-8D08-23EB178F6F46}" type="parTrans" cxnId="{679EC96C-00C2-44A4-98C7-5578E7F807C8}">
      <dgm:prSet/>
      <dgm:spPr/>
      <dgm:t>
        <a:bodyPr/>
        <a:lstStyle/>
        <a:p>
          <a:endParaRPr lang="de-AT"/>
        </a:p>
      </dgm:t>
    </dgm:pt>
    <dgm:pt modelId="{455FC999-F8BC-4535-A4B3-A698C44AB089}" type="sibTrans" cxnId="{679EC96C-00C2-44A4-98C7-5578E7F807C8}">
      <dgm:prSet/>
      <dgm:spPr/>
      <dgm:t>
        <a:bodyPr/>
        <a:lstStyle/>
        <a:p>
          <a:endParaRPr lang="de-AT"/>
        </a:p>
      </dgm:t>
    </dgm:pt>
    <dgm:pt modelId="{8EE03DB9-B021-43DB-A12C-E8D4304DCC24}">
      <dgm:prSet phldrT="[Text]"/>
      <dgm:spPr/>
      <dgm:t>
        <a:bodyPr/>
        <a:lstStyle/>
        <a:p>
          <a:r>
            <a:rPr lang="en-GB" dirty="0"/>
            <a:t>Platforms</a:t>
          </a:r>
          <a:endParaRPr lang="de-AT" dirty="0"/>
        </a:p>
      </dgm:t>
    </dgm:pt>
    <dgm:pt modelId="{DD2F27AE-5051-4242-BCD1-447C4A84B965}" type="parTrans" cxnId="{B18448A3-E350-498B-B984-7CAF73EE2A93}">
      <dgm:prSet/>
      <dgm:spPr/>
      <dgm:t>
        <a:bodyPr/>
        <a:lstStyle/>
        <a:p>
          <a:endParaRPr lang="de-AT"/>
        </a:p>
      </dgm:t>
    </dgm:pt>
    <dgm:pt modelId="{AFD1B663-E348-49C2-99CA-1D6137FEFD28}" type="sibTrans" cxnId="{B18448A3-E350-498B-B984-7CAF73EE2A93}">
      <dgm:prSet/>
      <dgm:spPr/>
      <dgm:t>
        <a:bodyPr/>
        <a:lstStyle/>
        <a:p>
          <a:endParaRPr lang="de-AT"/>
        </a:p>
      </dgm:t>
    </dgm:pt>
    <dgm:pt modelId="{F5FFBEB0-9F6B-446E-9E86-C018E396F421}">
      <dgm:prSet phldrT="[Text]"/>
      <dgm:spPr/>
      <dgm:t>
        <a:bodyPr/>
        <a:lstStyle/>
        <a:p>
          <a:r>
            <a:rPr lang="en-GB" dirty="0"/>
            <a:t>End-Users</a:t>
          </a:r>
          <a:endParaRPr lang="de-AT" dirty="0"/>
        </a:p>
      </dgm:t>
    </dgm:pt>
    <dgm:pt modelId="{C2139C39-95EC-4CA0-B165-2B4A410DC25C}" type="parTrans" cxnId="{26154510-3EA0-48A4-83BF-1BF44CD884FF}">
      <dgm:prSet/>
      <dgm:spPr/>
      <dgm:t>
        <a:bodyPr/>
        <a:lstStyle/>
        <a:p>
          <a:endParaRPr lang="de-AT"/>
        </a:p>
      </dgm:t>
    </dgm:pt>
    <dgm:pt modelId="{97F29509-BFD6-4169-B4B3-75B2B9516800}" type="sibTrans" cxnId="{26154510-3EA0-48A4-83BF-1BF44CD884FF}">
      <dgm:prSet/>
      <dgm:spPr/>
      <dgm:t>
        <a:bodyPr/>
        <a:lstStyle/>
        <a:p>
          <a:endParaRPr lang="de-AT"/>
        </a:p>
      </dgm:t>
    </dgm:pt>
    <dgm:pt modelId="{B7C2F6E0-39C2-4203-A301-58C8CD797E22}">
      <dgm:prSet phldrT="[Text]"/>
      <dgm:spPr/>
      <dgm:t>
        <a:bodyPr/>
        <a:lstStyle/>
        <a:p>
          <a:r>
            <a:rPr lang="en-GB" dirty="0"/>
            <a:t>Enabling Tech</a:t>
          </a:r>
          <a:endParaRPr lang="de-AT" dirty="0"/>
        </a:p>
      </dgm:t>
    </dgm:pt>
    <dgm:pt modelId="{FD676E4A-D400-45F1-8972-C403EB3CC841}" type="parTrans" cxnId="{88F4AA52-17AC-48CD-BC4C-909616E5AB0D}">
      <dgm:prSet/>
      <dgm:spPr/>
      <dgm:t>
        <a:bodyPr/>
        <a:lstStyle/>
        <a:p>
          <a:endParaRPr lang="de-AT"/>
        </a:p>
      </dgm:t>
    </dgm:pt>
    <dgm:pt modelId="{FE8298E9-D343-4DDB-807E-8CEFB7A2ACBA}" type="sibTrans" cxnId="{88F4AA52-17AC-48CD-BC4C-909616E5AB0D}">
      <dgm:prSet/>
      <dgm:spPr/>
      <dgm:t>
        <a:bodyPr/>
        <a:lstStyle/>
        <a:p>
          <a:endParaRPr lang="de-AT"/>
        </a:p>
      </dgm:t>
    </dgm:pt>
    <dgm:pt modelId="{8EA4ACFD-F1F4-455D-8AAA-FC05E4E6F5C0}" type="pres">
      <dgm:prSet presAssocID="{FE13B893-E055-4AB0-AF3E-3D1E3824E448}" presName="rootnode" presStyleCnt="0">
        <dgm:presLayoutVars>
          <dgm:chMax/>
          <dgm:chPref/>
          <dgm:dir/>
          <dgm:animLvl val="lvl"/>
        </dgm:presLayoutVars>
      </dgm:prSet>
      <dgm:spPr/>
    </dgm:pt>
    <dgm:pt modelId="{EBF9A3AD-9149-48EC-A15B-4ACC7972D5A7}" type="pres">
      <dgm:prSet presAssocID="{533D9558-EEF0-40CF-ABD9-B60D94313309}" presName="composite" presStyleCnt="0"/>
      <dgm:spPr/>
    </dgm:pt>
    <dgm:pt modelId="{27077233-AD48-47A0-B090-195A91898FBA}" type="pres">
      <dgm:prSet presAssocID="{533D9558-EEF0-40CF-ABD9-B60D94313309}" presName="LShape" presStyleLbl="alignNode1" presStyleIdx="0" presStyleCnt="13"/>
      <dgm:spPr/>
    </dgm:pt>
    <dgm:pt modelId="{269A5FB6-BBCA-4C17-AD81-75632C789247}" type="pres">
      <dgm:prSet presAssocID="{533D9558-EEF0-40CF-ABD9-B60D94313309}" presName="ParentText" presStyleLbl="revTx" presStyleIdx="0" presStyleCnt="7">
        <dgm:presLayoutVars>
          <dgm:chMax val="0"/>
          <dgm:chPref val="0"/>
          <dgm:bulletEnabled val="1"/>
        </dgm:presLayoutVars>
      </dgm:prSet>
      <dgm:spPr/>
    </dgm:pt>
    <dgm:pt modelId="{F7689AEE-149A-4CF5-B427-18B413018E0D}" type="pres">
      <dgm:prSet presAssocID="{533D9558-EEF0-40CF-ABD9-B60D94313309}" presName="Triangle" presStyleLbl="alignNode1" presStyleIdx="1" presStyleCnt="13"/>
      <dgm:spPr/>
    </dgm:pt>
    <dgm:pt modelId="{272F53DF-9F19-4174-966A-76C5748FF30B}" type="pres">
      <dgm:prSet presAssocID="{001DE24B-D311-42A7-88B4-3F6E7AFF5A51}" presName="sibTrans" presStyleCnt="0"/>
      <dgm:spPr/>
    </dgm:pt>
    <dgm:pt modelId="{ADF6BABB-CE32-448B-B086-B113C11536A5}" type="pres">
      <dgm:prSet presAssocID="{001DE24B-D311-42A7-88B4-3F6E7AFF5A51}" presName="space" presStyleCnt="0"/>
      <dgm:spPr/>
    </dgm:pt>
    <dgm:pt modelId="{0A897D05-8AD0-47D6-89A7-4A9C16118426}" type="pres">
      <dgm:prSet presAssocID="{A9885F99-BD1C-468C-9339-043EA79C1112}" presName="composite" presStyleCnt="0"/>
      <dgm:spPr/>
    </dgm:pt>
    <dgm:pt modelId="{BB539701-84F4-4902-809C-5C3790A0035E}" type="pres">
      <dgm:prSet presAssocID="{A9885F99-BD1C-468C-9339-043EA79C1112}" presName="LShape" presStyleLbl="alignNode1" presStyleIdx="2" presStyleCnt="13"/>
      <dgm:spPr/>
    </dgm:pt>
    <dgm:pt modelId="{65811A8B-F3AA-4BB9-B390-79AC51B2D970}" type="pres">
      <dgm:prSet presAssocID="{A9885F99-BD1C-468C-9339-043EA79C1112}" presName="ParentText" presStyleLbl="revTx" presStyleIdx="1" presStyleCnt="7">
        <dgm:presLayoutVars>
          <dgm:chMax val="0"/>
          <dgm:chPref val="0"/>
          <dgm:bulletEnabled val="1"/>
        </dgm:presLayoutVars>
      </dgm:prSet>
      <dgm:spPr/>
    </dgm:pt>
    <dgm:pt modelId="{BC259FD9-0AC5-4248-84E0-2E089206B1D7}" type="pres">
      <dgm:prSet presAssocID="{A9885F99-BD1C-468C-9339-043EA79C1112}" presName="Triangle" presStyleLbl="alignNode1" presStyleIdx="3" presStyleCnt="13"/>
      <dgm:spPr/>
    </dgm:pt>
    <dgm:pt modelId="{E0C04F2B-BDC1-45B4-A6FC-380E7347BF66}" type="pres">
      <dgm:prSet presAssocID="{CE9D0665-2EB0-4271-9EFD-2ED808F1E69D}" presName="sibTrans" presStyleCnt="0"/>
      <dgm:spPr/>
    </dgm:pt>
    <dgm:pt modelId="{D412A6C6-A48E-4624-980F-C4D07C5FCA0B}" type="pres">
      <dgm:prSet presAssocID="{CE9D0665-2EB0-4271-9EFD-2ED808F1E69D}" presName="space" presStyleCnt="0"/>
      <dgm:spPr/>
    </dgm:pt>
    <dgm:pt modelId="{79E9FAAB-7CD3-40CF-B929-942D8EBC8117}" type="pres">
      <dgm:prSet presAssocID="{B7C2F6E0-39C2-4203-A301-58C8CD797E22}" presName="composite" presStyleCnt="0"/>
      <dgm:spPr/>
    </dgm:pt>
    <dgm:pt modelId="{89AA8FDF-F4BB-4573-B9FA-F3CE3B287F57}" type="pres">
      <dgm:prSet presAssocID="{B7C2F6E0-39C2-4203-A301-58C8CD797E22}" presName="LShape" presStyleLbl="alignNode1" presStyleIdx="4" presStyleCnt="13"/>
      <dgm:spPr/>
    </dgm:pt>
    <dgm:pt modelId="{1B7C83D6-DE82-4BB4-8943-CD65FED3FC7E}" type="pres">
      <dgm:prSet presAssocID="{B7C2F6E0-39C2-4203-A301-58C8CD797E22}" presName="ParentText" presStyleLbl="revTx" presStyleIdx="2" presStyleCnt="7">
        <dgm:presLayoutVars>
          <dgm:chMax val="0"/>
          <dgm:chPref val="0"/>
          <dgm:bulletEnabled val="1"/>
        </dgm:presLayoutVars>
      </dgm:prSet>
      <dgm:spPr/>
    </dgm:pt>
    <dgm:pt modelId="{F8F446E3-0DC2-450B-B185-AC6DF93E5AC9}" type="pres">
      <dgm:prSet presAssocID="{B7C2F6E0-39C2-4203-A301-58C8CD797E22}" presName="Triangle" presStyleLbl="alignNode1" presStyleIdx="5" presStyleCnt="13"/>
      <dgm:spPr/>
    </dgm:pt>
    <dgm:pt modelId="{6574617C-8633-4A88-B7B3-3A196668F0B7}" type="pres">
      <dgm:prSet presAssocID="{FE8298E9-D343-4DDB-807E-8CEFB7A2ACBA}" presName="sibTrans" presStyleCnt="0"/>
      <dgm:spPr/>
    </dgm:pt>
    <dgm:pt modelId="{6BF1B974-2070-45ED-A75D-140EBA757629}" type="pres">
      <dgm:prSet presAssocID="{FE8298E9-D343-4DDB-807E-8CEFB7A2ACBA}" presName="space" presStyleCnt="0"/>
      <dgm:spPr/>
    </dgm:pt>
    <dgm:pt modelId="{A193BF74-E791-4C21-85E3-BFEABB2C59A9}" type="pres">
      <dgm:prSet presAssocID="{AF461EFC-9783-4154-9912-1C04B2E92779}" presName="composite" presStyleCnt="0"/>
      <dgm:spPr/>
    </dgm:pt>
    <dgm:pt modelId="{4782A587-1E4C-4CE0-A33F-72B199FB0832}" type="pres">
      <dgm:prSet presAssocID="{AF461EFC-9783-4154-9912-1C04B2E92779}" presName="LShape" presStyleLbl="alignNode1" presStyleIdx="6" presStyleCnt="13"/>
      <dgm:spPr/>
    </dgm:pt>
    <dgm:pt modelId="{AA57F7DE-5FEE-4D4A-9298-AF84BC5796E7}" type="pres">
      <dgm:prSet presAssocID="{AF461EFC-9783-4154-9912-1C04B2E92779}" presName="ParentText" presStyleLbl="revTx" presStyleIdx="3" presStyleCnt="7">
        <dgm:presLayoutVars>
          <dgm:chMax val="0"/>
          <dgm:chPref val="0"/>
          <dgm:bulletEnabled val="1"/>
        </dgm:presLayoutVars>
      </dgm:prSet>
      <dgm:spPr/>
    </dgm:pt>
    <dgm:pt modelId="{F9A68C87-903C-41E1-8F09-08C18BECD299}" type="pres">
      <dgm:prSet presAssocID="{AF461EFC-9783-4154-9912-1C04B2E92779}" presName="Triangle" presStyleLbl="alignNode1" presStyleIdx="7" presStyleCnt="13"/>
      <dgm:spPr/>
    </dgm:pt>
    <dgm:pt modelId="{41779AE6-AA30-4849-8366-5171836BB116}" type="pres">
      <dgm:prSet presAssocID="{DAF20D77-0B1F-4E1C-9069-F2F24D602A40}" presName="sibTrans" presStyleCnt="0"/>
      <dgm:spPr/>
    </dgm:pt>
    <dgm:pt modelId="{45F1300C-3703-4C6C-9E51-0E6B27101AEB}" type="pres">
      <dgm:prSet presAssocID="{DAF20D77-0B1F-4E1C-9069-F2F24D602A40}" presName="space" presStyleCnt="0"/>
      <dgm:spPr/>
    </dgm:pt>
    <dgm:pt modelId="{81348C90-B39D-40F0-9816-99BAA0D920C4}" type="pres">
      <dgm:prSet presAssocID="{BA00521E-4B49-4CBA-B5E5-FF1BE198B8F0}" presName="composite" presStyleCnt="0"/>
      <dgm:spPr/>
    </dgm:pt>
    <dgm:pt modelId="{1BADA265-8DF7-4D0E-8572-B5951762899E}" type="pres">
      <dgm:prSet presAssocID="{BA00521E-4B49-4CBA-B5E5-FF1BE198B8F0}" presName="LShape" presStyleLbl="alignNode1" presStyleIdx="8" presStyleCnt="13"/>
      <dgm:spPr/>
    </dgm:pt>
    <dgm:pt modelId="{CBAADDE2-C581-46B1-8A77-AAB5C365AD74}" type="pres">
      <dgm:prSet presAssocID="{BA00521E-4B49-4CBA-B5E5-FF1BE198B8F0}" presName="ParentText" presStyleLbl="revTx" presStyleIdx="4" presStyleCnt="7">
        <dgm:presLayoutVars>
          <dgm:chMax val="0"/>
          <dgm:chPref val="0"/>
          <dgm:bulletEnabled val="1"/>
        </dgm:presLayoutVars>
      </dgm:prSet>
      <dgm:spPr/>
    </dgm:pt>
    <dgm:pt modelId="{E7FCF891-E97E-4621-A5D2-AE4A646E6C85}" type="pres">
      <dgm:prSet presAssocID="{BA00521E-4B49-4CBA-B5E5-FF1BE198B8F0}" presName="Triangle" presStyleLbl="alignNode1" presStyleIdx="9" presStyleCnt="13"/>
      <dgm:spPr/>
    </dgm:pt>
    <dgm:pt modelId="{162B7A4A-60C3-4785-BD34-39EEADF1AF8D}" type="pres">
      <dgm:prSet presAssocID="{455FC999-F8BC-4535-A4B3-A698C44AB089}" presName="sibTrans" presStyleCnt="0"/>
      <dgm:spPr/>
    </dgm:pt>
    <dgm:pt modelId="{FFBD9EED-FDF3-4397-B439-F3B59E9F44BF}" type="pres">
      <dgm:prSet presAssocID="{455FC999-F8BC-4535-A4B3-A698C44AB089}" presName="space" presStyleCnt="0"/>
      <dgm:spPr/>
    </dgm:pt>
    <dgm:pt modelId="{E647766E-5FBE-444D-AB6B-42EB7D1AB64F}" type="pres">
      <dgm:prSet presAssocID="{8EE03DB9-B021-43DB-A12C-E8D4304DCC24}" presName="composite" presStyleCnt="0"/>
      <dgm:spPr/>
    </dgm:pt>
    <dgm:pt modelId="{C781A418-851E-476E-9D1B-2EF76B4BCF6D}" type="pres">
      <dgm:prSet presAssocID="{8EE03DB9-B021-43DB-A12C-E8D4304DCC24}" presName="LShape" presStyleLbl="alignNode1" presStyleIdx="10" presStyleCnt="13"/>
      <dgm:spPr/>
    </dgm:pt>
    <dgm:pt modelId="{09F4A227-7125-4033-8C51-A68085933C07}" type="pres">
      <dgm:prSet presAssocID="{8EE03DB9-B021-43DB-A12C-E8D4304DCC24}" presName="ParentText" presStyleLbl="revTx" presStyleIdx="5" presStyleCnt="7">
        <dgm:presLayoutVars>
          <dgm:chMax val="0"/>
          <dgm:chPref val="0"/>
          <dgm:bulletEnabled val="1"/>
        </dgm:presLayoutVars>
      </dgm:prSet>
      <dgm:spPr/>
    </dgm:pt>
    <dgm:pt modelId="{22623F8D-533E-47E1-AD98-880789A50B2B}" type="pres">
      <dgm:prSet presAssocID="{8EE03DB9-B021-43DB-A12C-E8D4304DCC24}" presName="Triangle" presStyleLbl="alignNode1" presStyleIdx="11" presStyleCnt="13"/>
      <dgm:spPr/>
    </dgm:pt>
    <dgm:pt modelId="{67541D66-8C1A-4291-B09B-A3F53142A295}" type="pres">
      <dgm:prSet presAssocID="{AFD1B663-E348-49C2-99CA-1D6137FEFD28}" presName="sibTrans" presStyleCnt="0"/>
      <dgm:spPr/>
    </dgm:pt>
    <dgm:pt modelId="{64CCC859-64AA-4EAC-A0E6-91F9EAA490D5}" type="pres">
      <dgm:prSet presAssocID="{AFD1B663-E348-49C2-99CA-1D6137FEFD28}" presName="space" presStyleCnt="0"/>
      <dgm:spPr/>
    </dgm:pt>
    <dgm:pt modelId="{493FB061-27B9-4300-9B83-263FEEA4BCDC}" type="pres">
      <dgm:prSet presAssocID="{F5FFBEB0-9F6B-446E-9E86-C018E396F421}" presName="composite" presStyleCnt="0"/>
      <dgm:spPr/>
    </dgm:pt>
    <dgm:pt modelId="{072BEA6E-701B-4FE0-83BC-1FBE8F7BC726}" type="pres">
      <dgm:prSet presAssocID="{F5FFBEB0-9F6B-446E-9E86-C018E396F421}" presName="LShape" presStyleLbl="alignNode1" presStyleIdx="12" presStyleCnt="13"/>
      <dgm:spPr/>
    </dgm:pt>
    <dgm:pt modelId="{97563F6A-7F9A-4EAC-8E96-9A6C063E1858}" type="pres">
      <dgm:prSet presAssocID="{F5FFBEB0-9F6B-446E-9E86-C018E396F421}" presName="ParentText" presStyleLbl="revTx" presStyleIdx="6" presStyleCnt="7">
        <dgm:presLayoutVars>
          <dgm:chMax val="0"/>
          <dgm:chPref val="0"/>
          <dgm:bulletEnabled val="1"/>
        </dgm:presLayoutVars>
      </dgm:prSet>
      <dgm:spPr/>
    </dgm:pt>
  </dgm:ptLst>
  <dgm:cxnLst>
    <dgm:cxn modelId="{26154510-3EA0-48A4-83BF-1BF44CD884FF}" srcId="{FE13B893-E055-4AB0-AF3E-3D1E3824E448}" destId="{F5FFBEB0-9F6B-446E-9E86-C018E396F421}" srcOrd="6" destOrd="0" parTransId="{C2139C39-95EC-4CA0-B165-2B4A410DC25C}" sibTransId="{97F29509-BFD6-4169-B4B3-75B2B9516800}"/>
    <dgm:cxn modelId="{41DAF124-E86D-45B2-BA6B-4FDF8F2D134D}" srcId="{FE13B893-E055-4AB0-AF3E-3D1E3824E448}" destId="{A9885F99-BD1C-468C-9339-043EA79C1112}" srcOrd="1" destOrd="0" parTransId="{5A7F9A78-86B8-4B75-9C18-7AA14FAFB8FE}" sibTransId="{CE9D0665-2EB0-4271-9EFD-2ED808F1E69D}"/>
    <dgm:cxn modelId="{0CAFA531-A02E-49C0-B045-466E1A859D6D}" type="presOf" srcId="{BA00521E-4B49-4CBA-B5E5-FF1BE198B8F0}" destId="{CBAADDE2-C581-46B1-8A77-AAB5C365AD74}" srcOrd="0" destOrd="0" presId="urn:microsoft.com/office/officeart/2009/3/layout/StepUpProcess"/>
    <dgm:cxn modelId="{3376145F-E1AD-4DB6-BEEC-C0F6580D7B6C}" type="presOf" srcId="{8EE03DB9-B021-43DB-A12C-E8D4304DCC24}" destId="{09F4A227-7125-4033-8C51-A68085933C07}" srcOrd="0" destOrd="0" presId="urn:microsoft.com/office/officeart/2009/3/layout/StepUpProcess"/>
    <dgm:cxn modelId="{BEB7755F-2F53-431C-99D1-4FAD1C420E5A}" type="presOf" srcId="{533D9558-EEF0-40CF-ABD9-B60D94313309}" destId="{269A5FB6-BBCA-4C17-AD81-75632C789247}" srcOrd="0" destOrd="0" presId="urn:microsoft.com/office/officeart/2009/3/layout/StepUpProcess"/>
    <dgm:cxn modelId="{061C354B-286A-484F-A9BF-1A344D3B94CB}" srcId="{FE13B893-E055-4AB0-AF3E-3D1E3824E448}" destId="{533D9558-EEF0-40CF-ABD9-B60D94313309}" srcOrd="0" destOrd="0" parTransId="{8C7A1362-EF95-49B4-AC1D-1C05FACFE2EB}" sibTransId="{001DE24B-D311-42A7-88B4-3F6E7AFF5A51}"/>
    <dgm:cxn modelId="{679EC96C-00C2-44A4-98C7-5578E7F807C8}" srcId="{FE13B893-E055-4AB0-AF3E-3D1E3824E448}" destId="{BA00521E-4B49-4CBA-B5E5-FF1BE198B8F0}" srcOrd="4" destOrd="0" parTransId="{DA79205F-777B-413B-8D08-23EB178F6F46}" sibTransId="{455FC999-F8BC-4535-A4B3-A698C44AB089}"/>
    <dgm:cxn modelId="{184C9F51-1A23-4213-8E2B-5E1A33C9D889}" srcId="{FE13B893-E055-4AB0-AF3E-3D1E3824E448}" destId="{AF461EFC-9783-4154-9912-1C04B2E92779}" srcOrd="3" destOrd="0" parTransId="{F3F91489-AE6A-44AC-B944-27FF422F3B83}" sibTransId="{DAF20D77-0B1F-4E1C-9069-F2F24D602A40}"/>
    <dgm:cxn modelId="{88F4AA52-17AC-48CD-BC4C-909616E5AB0D}" srcId="{FE13B893-E055-4AB0-AF3E-3D1E3824E448}" destId="{B7C2F6E0-39C2-4203-A301-58C8CD797E22}" srcOrd="2" destOrd="0" parTransId="{FD676E4A-D400-45F1-8972-C403EB3CC841}" sibTransId="{FE8298E9-D343-4DDB-807E-8CEFB7A2ACBA}"/>
    <dgm:cxn modelId="{3B04B173-40AC-4797-B988-516448ACC12A}" type="presOf" srcId="{AF461EFC-9783-4154-9912-1C04B2E92779}" destId="{AA57F7DE-5FEE-4D4A-9298-AF84BC5796E7}" srcOrd="0" destOrd="0" presId="urn:microsoft.com/office/officeart/2009/3/layout/StepUpProcess"/>
    <dgm:cxn modelId="{41833694-3314-4D59-86AF-BF4CE884C156}" type="presOf" srcId="{A9885F99-BD1C-468C-9339-043EA79C1112}" destId="{65811A8B-F3AA-4BB9-B390-79AC51B2D970}" srcOrd="0" destOrd="0" presId="urn:microsoft.com/office/officeart/2009/3/layout/StepUpProcess"/>
    <dgm:cxn modelId="{B1643D9B-2D1F-46BD-89DC-6A192185B10A}" type="presOf" srcId="{FE13B893-E055-4AB0-AF3E-3D1E3824E448}" destId="{8EA4ACFD-F1F4-455D-8AAA-FC05E4E6F5C0}" srcOrd="0" destOrd="0" presId="urn:microsoft.com/office/officeart/2009/3/layout/StepUpProcess"/>
    <dgm:cxn modelId="{B18448A3-E350-498B-B984-7CAF73EE2A93}" srcId="{FE13B893-E055-4AB0-AF3E-3D1E3824E448}" destId="{8EE03DB9-B021-43DB-A12C-E8D4304DCC24}" srcOrd="5" destOrd="0" parTransId="{DD2F27AE-5051-4242-BCD1-447C4A84B965}" sibTransId="{AFD1B663-E348-49C2-99CA-1D6137FEFD28}"/>
    <dgm:cxn modelId="{26B1F5AA-EA07-4AD9-A673-1555535AD07A}" type="presOf" srcId="{B7C2F6E0-39C2-4203-A301-58C8CD797E22}" destId="{1B7C83D6-DE82-4BB4-8943-CD65FED3FC7E}" srcOrd="0" destOrd="0" presId="urn:microsoft.com/office/officeart/2009/3/layout/StepUpProcess"/>
    <dgm:cxn modelId="{68DBE2AE-77F5-4C96-B5FC-792ABBDBE4C3}" type="presOf" srcId="{F5FFBEB0-9F6B-446E-9E86-C018E396F421}" destId="{97563F6A-7F9A-4EAC-8E96-9A6C063E1858}" srcOrd="0" destOrd="0" presId="urn:microsoft.com/office/officeart/2009/3/layout/StepUpProcess"/>
    <dgm:cxn modelId="{26E6819E-C773-4666-B51A-5F079C568B05}" type="presParOf" srcId="{8EA4ACFD-F1F4-455D-8AAA-FC05E4E6F5C0}" destId="{EBF9A3AD-9149-48EC-A15B-4ACC7972D5A7}" srcOrd="0" destOrd="0" presId="urn:microsoft.com/office/officeart/2009/3/layout/StepUpProcess"/>
    <dgm:cxn modelId="{25A8EC2A-F754-46A6-B5B0-A8FF146B71F2}" type="presParOf" srcId="{EBF9A3AD-9149-48EC-A15B-4ACC7972D5A7}" destId="{27077233-AD48-47A0-B090-195A91898FBA}" srcOrd="0" destOrd="0" presId="urn:microsoft.com/office/officeart/2009/3/layout/StepUpProcess"/>
    <dgm:cxn modelId="{82AB29BA-03EF-4692-95A2-685603ACD9C6}" type="presParOf" srcId="{EBF9A3AD-9149-48EC-A15B-4ACC7972D5A7}" destId="{269A5FB6-BBCA-4C17-AD81-75632C789247}" srcOrd="1" destOrd="0" presId="urn:microsoft.com/office/officeart/2009/3/layout/StepUpProcess"/>
    <dgm:cxn modelId="{CAC7584E-BDC6-4C44-AF7A-B81F4C04EDCA}" type="presParOf" srcId="{EBF9A3AD-9149-48EC-A15B-4ACC7972D5A7}" destId="{F7689AEE-149A-4CF5-B427-18B413018E0D}" srcOrd="2" destOrd="0" presId="urn:microsoft.com/office/officeart/2009/3/layout/StepUpProcess"/>
    <dgm:cxn modelId="{62B5B232-8B1D-4A08-89CE-34A855942657}" type="presParOf" srcId="{8EA4ACFD-F1F4-455D-8AAA-FC05E4E6F5C0}" destId="{272F53DF-9F19-4174-966A-76C5748FF30B}" srcOrd="1" destOrd="0" presId="urn:microsoft.com/office/officeart/2009/3/layout/StepUpProcess"/>
    <dgm:cxn modelId="{2AC06746-CD8D-4A6D-B15A-0BA464102854}" type="presParOf" srcId="{272F53DF-9F19-4174-966A-76C5748FF30B}" destId="{ADF6BABB-CE32-448B-B086-B113C11536A5}" srcOrd="0" destOrd="0" presId="urn:microsoft.com/office/officeart/2009/3/layout/StepUpProcess"/>
    <dgm:cxn modelId="{625B1C68-C016-4326-A020-9F2B544E17A1}" type="presParOf" srcId="{8EA4ACFD-F1F4-455D-8AAA-FC05E4E6F5C0}" destId="{0A897D05-8AD0-47D6-89A7-4A9C16118426}" srcOrd="2" destOrd="0" presId="urn:microsoft.com/office/officeart/2009/3/layout/StepUpProcess"/>
    <dgm:cxn modelId="{5600F87B-AA94-404D-BD3A-34D8C1F84B3A}" type="presParOf" srcId="{0A897D05-8AD0-47D6-89A7-4A9C16118426}" destId="{BB539701-84F4-4902-809C-5C3790A0035E}" srcOrd="0" destOrd="0" presId="urn:microsoft.com/office/officeart/2009/3/layout/StepUpProcess"/>
    <dgm:cxn modelId="{6D0A48DD-BE70-416F-B1BF-A241B79C0A6F}" type="presParOf" srcId="{0A897D05-8AD0-47D6-89A7-4A9C16118426}" destId="{65811A8B-F3AA-4BB9-B390-79AC51B2D970}" srcOrd="1" destOrd="0" presId="urn:microsoft.com/office/officeart/2009/3/layout/StepUpProcess"/>
    <dgm:cxn modelId="{5103F7E5-0274-4137-951B-EB032BCCFA50}" type="presParOf" srcId="{0A897D05-8AD0-47D6-89A7-4A9C16118426}" destId="{BC259FD9-0AC5-4248-84E0-2E089206B1D7}" srcOrd="2" destOrd="0" presId="urn:microsoft.com/office/officeart/2009/3/layout/StepUpProcess"/>
    <dgm:cxn modelId="{0D23E6B8-5176-4AFA-8F4F-151EC59CE893}" type="presParOf" srcId="{8EA4ACFD-F1F4-455D-8AAA-FC05E4E6F5C0}" destId="{E0C04F2B-BDC1-45B4-A6FC-380E7347BF66}" srcOrd="3" destOrd="0" presId="urn:microsoft.com/office/officeart/2009/3/layout/StepUpProcess"/>
    <dgm:cxn modelId="{A0D7F87E-A695-4AB0-B878-63FB6E587AD9}" type="presParOf" srcId="{E0C04F2B-BDC1-45B4-A6FC-380E7347BF66}" destId="{D412A6C6-A48E-4624-980F-C4D07C5FCA0B}" srcOrd="0" destOrd="0" presId="urn:microsoft.com/office/officeart/2009/3/layout/StepUpProcess"/>
    <dgm:cxn modelId="{656305F6-93BB-438E-9EB3-B1585E90AF73}" type="presParOf" srcId="{8EA4ACFD-F1F4-455D-8AAA-FC05E4E6F5C0}" destId="{79E9FAAB-7CD3-40CF-B929-942D8EBC8117}" srcOrd="4" destOrd="0" presId="urn:microsoft.com/office/officeart/2009/3/layout/StepUpProcess"/>
    <dgm:cxn modelId="{8D980649-5D01-4548-9925-5509D56E7FF5}" type="presParOf" srcId="{79E9FAAB-7CD3-40CF-B929-942D8EBC8117}" destId="{89AA8FDF-F4BB-4573-B9FA-F3CE3B287F57}" srcOrd="0" destOrd="0" presId="urn:microsoft.com/office/officeart/2009/3/layout/StepUpProcess"/>
    <dgm:cxn modelId="{F2DFDC78-441D-4D8F-857E-65A96AF85D82}" type="presParOf" srcId="{79E9FAAB-7CD3-40CF-B929-942D8EBC8117}" destId="{1B7C83D6-DE82-4BB4-8943-CD65FED3FC7E}" srcOrd="1" destOrd="0" presId="urn:microsoft.com/office/officeart/2009/3/layout/StepUpProcess"/>
    <dgm:cxn modelId="{B0F1B672-097D-4343-84AE-91E674C2B2F9}" type="presParOf" srcId="{79E9FAAB-7CD3-40CF-B929-942D8EBC8117}" destId="{F8F446E3-0DC2-450B-B185-AC6DF93E5AC9}" srcOrd="2" destOrd="0" presId="urn:microsoft.com/office/officeart/2009/3/layout/StepUpProcess"/>
    <dgm:cxn modelId="{A362CD85-BDF4-4582-AAF3-D9E1974B849F}" type="presParOf" srcId="{8EA4ACFD-F1F4-455D-8AAA-FC05E4E6F5C0}" destId="{6574617C-8633-4A88-B7B3-3A196668F0B7}" srcOrd="5" destOrd="0" presId="urn:microsoft.com/office/officeart/2009/3/layout/StepUpProcess"/>
    <dgm:cxn modelId="{70CC11A5-977B-45CC-B065-DC832B470B0A}" type="presParOf" srcId="{6574617C-8633-4A88-B7B3-3A196668F0B7}" destId="{6BF1B974-2070-45ED-A75D-140EBA757629}" srcOrd="0" destOrd="0" presId="urn:microsoft.com/office/officeart/2009/3/layout/StepUpProcess"/>
    <dgm:cxn modelId="{D5871277-1381-465F-B39F-D5E5BB0AD2F2}" type="presParOf" srcId="{8EA4ACFD-F1F4-455D-8AAA-FC05E4E6F5C0}" destId="{A193BF74-E791-4C21-85E3-BFEABB2C59A9}" srcOrd="6" destOrd="0" presId="urn:microsoft.com/office/officeart/2009/3/layout/StepUpProcess"/>
    <dgm:cxn modelId="{196B7649-66DA-4E6B-A6E0-B394D056698D}" type="presParOf" srcId="{A193BF74-E791-4C21-85E3-BFEABB2C59A9}" destId="{4782A587-1E4C-4CE0-A33F-72B199FB0832}" srcOrd="0" destOrd="0" presId="urn:microsoft.com/office/officeart/2009/3/layout/StepUpProcess"/>
    <dgm:cxn modelId="{EF886DFB-973B-45BA-BDFD-A3403FDF14A6}" type="presParOf" srcId="{A193BF74-E791-4C21-85E3-BFEABB2C59A9}" destId="{AA57F7DE-5FEE-4D4A-9298-AF84BC5796E7}" srcOrd="1" destOrd="0" presId="urn:microsoft.com/office/officeart/2009/3/layout/StepUpProcess"/>
    <dgm:cxn modelId="{D29624F9-CBEB-4B54-9D3A-5C447DD0028F}" type="presParOf" srcId="{A193BF74-E791-4C21-85E3-BFEABB2C59A9}" destId="{F9A68C87-903C-41E1-8F09-08C18BECD299}" srcOrd="2" destOrd="0" presId="urn:microsoft.com/office/officeart/2009/3/layout/StepUpProcess"/>
    <dgm:cxn modelId="{ADD2A5D0-3912-450E-B101-AEF49432DCBC}" type="presParOf" srcId="{8EA4ACFD-F1F4-455D-8AAA-FC05E4E6F5C0}" destId="{41779AE6-AA30-4849-8366-5171836BB116}" srcOrd="7" destOrd="0" presId="urn:microsoft.com/office/officeart/2009/3/layout/StepUpProcess"/>
    <dgm:cxn modelId="{5AD432EB-F552-4147-8483-D449ED7A9FD9}" type="presParOf" srcId="{41779AE6-AA30-4849-8366-5171836BB116}" destId="{45F1300C-3703-4C6C-9E51-0E6B27101AEB}" srcOrd="0" destOrd="0" presId="urn:microsoft.com/office/officeart/2009/3/layout/StepUpProcess"/>
    <dgm:cxn modelId="{588AF465-6CE2-41EE-B5EF-72B41CC42668}" type="presParOf" srcId="{8EA4ACFD-F1F4-455D-8AAA-FC05E4E6F5C0}" destId="{81348C90-B39D-40F0-9816-99BAA0D920C4}" srcOrd="8" destOrd="0" presId="urn:microsoft.com/office/officeart/2009/3/layout/StepUpProcess"/>
    <dgm:cxn modelId="{307BC728-09EF-43BF-B163-AED7D74D9C32}" type="presParOf" srcId="{81348C90-B39D-40F0-9816-99BAA0D920C4}" destId="{1BADA265-8DF7-4D0E-8572-B5951762899E}" srcOrd="0" destOrd="0" presId="urn:microsoft.com/office/officeart/2009/3/layout/StepUpProcess"/>
    <dgm:cxn modelId="{5AA944E2-FE31-49E4-83CD-4EC30C287B97}" type="presParOf" srcId="{81348C90-B39D-40F0-9816-99BAA0D920C4}" destId="{CBAADDE2-C581-46B1-8A77-AAB5C365AD74}" srcOrd="1" destOrd="0" presId="urn:microsoft.com/office/officeart/2009/3/layout/StepUpProcess"/>
    <dgm:cxn modelId="{D3415DDF-DA4C-4E32-9114-9DA9A2420CBA}" type="presParOf" srcId="{81348C90-B39D-40F0-9816-99BAA0D920C4}" destId="{E7FCF891-E97E-4621-A5D2-AE4A646E6C85}" srcOrd="2" destOrd="0" presId="urn:microsoft.com/office/officeart/2009/3/layout/StepUpProcess"/>
    <dgm:cxn modelId="{A90B6A61-C0DD-491A-9C51-4C504B96B3B5}" type="presParOf" srcId="{8EA4ACFD-F1F4-455D-8AAA-FC05E4E6F5C0}" destId="{162B7A4A-60C3-4785-BD34-39EEADF1AF8D}" srcOrd="9" destOrd="0" presId="urn:microsoft.com/office/officeart/2009/3/layout/StepUpProcess"/>
    <dgm:cxn modelId="{2A5F6D48-518C-465D-AD00-EF1759C9ADBF}" type="presParOf" srcId="{162B7A4A-60C3-4785-BD34-39EEADF1AF8D}" destId="{FFBD9EED-FDF3-4397-B439-F3B59E9F44BF}" srcOrd="0" destOrd="0" presId="urn:microsoft.com/office/officeart/2009/3/layout/StepUpProcess"/>
    <dgm:cxn modelId="{A09DB55D-E7B5-4462-9A74-5F3F6A3BA3DE}" type="presParOf" srcId="{8EA4ACFD-F1F4-455D-8AAA-FC05E4E6F5C0}" destId="{E647766E-5FBE-444D-AB6B-42EB7D1AB64F}" srcOrd="10" destOrd="0" presId="urn:microsoft.com/office/officeart/2009/3/layout/StepUpProcess"/>
    <dgm:cxn modelId="{1C6D21B9-CF1C-4D49-96ED-91145C9D1ED7}" type="presParOf" srcId="{E647766E-5FBE-444D-AB6B-42EB7D1AB64F}" destId="{C781A418-851E-476E-9D1B-2EF76B4BCF6D}" srcOrd="0" destOrd="0" presId="urn:microsoft.com/office/officeart/2009/3/layout/StepUpProcess"/>
    <dgm:cxn modelId="{E2FFB798-6178-4EDE-AFBE-3122C0E51F6D}" type="presParOf" srcId="{E647766E-5FBE-444D-AB6B-42EB7D1AB64F}" destId="{09F4A227-7125-4033-8C51-A68085933C07}" srcOrd="1" destOrd="0" presId="urn:microsoft.com/office/officeart/2009/3/layout/StepUpProcess"/>
    <dgm:cxn modelId="{445FE0DD-B065-4F0A-8490-D545C32CE611}" type="presParOf" srcId="{E647766E-5FBE-444D-AB6B-42EB7D1AB64F}" destId="{22623F8D-533E-47E1-AD98-880789A50B2B}" srcOrd="2" destOrd="0" presId="urn:microsoft.com/office/officeart/2009/3/layout/StepUpProcess"/>
    <dgm:cxn modelId="{C0632F86-A15D-4D9B-B9CF-FE6BAF958D47}" type="presParOf" srcId="{8EA4ACFD-F1F4-455D-8AAA-FC05E4E6F5C0}" destId="{67541D66-8C1A-4291-B09B-A3F53142A295}" srcOrd="11" destOrd="0" presId="urn:microsoft.com/office/officeart/2009/3/layout/StepUpProcess"/>
    <dgm:cxn modelId="{2F751692-7BD1-43C4-9EC4-83C517D744B5}" type="presParOf" srcId="{67541D66-8C1A-4291-B09B-A3F53142A295}" destId="{64CCC859-64AA-4EAC-A0E6-91F9EAA490D5}" srcOrd="0" destOrd="0" presId="urn:microsoft.com/office/officeart/2009/3/layout/StepUpProcess"/>
    <dgm:cxn modelId="{08552872-3E35-4456-AED8-E4BA66BB27F6}" type="presParOf" srcId="{8EA4ACFD-F1F4-455D-8AAA-FC05E4E6F5C0}" destId="{493FB061-27B9-4300-9B83-263FEEA4BCDC}" srcOrd="12" destOrd="0" presId="urn:microsoft.com/office/officeart/2009/3/layout/StepUpProcess"/>
    <dgm:cxn modelId="{573BAC80-4784-41C7-AEC1-2A5195CF29EE}" type="presParOf" srcId="{493FB061-27B9-4300-9B83-263FEEA4BCDC}" destId="{072BEA6E-701B-4FE0-83BC-1FBE8F7BC726}" srcOrd="0" destOrd="0" presId="urn:microsoft.com/office/officeart/2009/3/layout/StepUpProcess"/>
    <dgm:cxn modelId="{C5E141C8-6185-4CF9-A58D-73A482423217}" type="presParOf" srcId="{493FB061-27B9-4300-9B83-263FEEA4BCDC}" destId="{97563F6A-7F9A-4EAC-8E96-9A6C063E1858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077233-AD48-47A0-B090-195A91898FBA}">
      <dsp:nvSpPr>
        <dsp:cNvPr id="0" name=""/>
        <dsp:cNvSpPr/>
      </dsp:nvSpPr>
      <dsp:spPr>
        <a:xfrm rot="5400000">
          <a:off x="384958" y="1747515"/>
          <a:ext cx="728275" cy="1211833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9A5FB6-BBCA-4C17-AD81-75632C789247}">
      <dsp:nvSpPr>
        <dsp:cNvPr id="0" name=""/>
        <dsp:cNvSpPr/>
      </dsp:nvSpPr>
      <dsp:spPr>
        <a:xfrm>
          <a:off x="263391" y="2109592"/>
          <a:ext cx="1094050" cy="9589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b="0" kern="1200" dirty="0"/>
            <a:t>Architecture</a:t>
          </a:r>
          <a:endParaRPr lang="de-AT" sz="1500" b="0" kern="1200" dirty="0"/>
        </a:p>
      </dsp:txBody>
      <dsp:txXfrm>
        <a:off x="263391" y="2109592"/>
        <a:ext cx="1094050" cy="958999"/>
      </dsp:txXfrm>
    </dsp:sp>
    <dsp:sp modelId="{F7689AEE-149A-4CF5-B427-18B413018E0D}">
      <dsp:nvSpPr>
        <dsp:cNvPr id="0" name=""/>
        <dsp:cNvSpPr/>
      </dsp:nvSpPr>
      <dsp:spPr>
        <a:xfrm>
          <a:off x="1151016" y="1658298"/>
          <a:ext cx="206424" cy="206424"/>
        </a:xfrm>
        <a:prstGeom prst="triangle">
          <a:avLst>
            <a:gd name="adj" fmla="val 1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539701-84F4-4902-809C-5C3790A0035E}">
      <dsp:nvSpPr>
        <dsp:cNvPr id="0" name=""/>
        <dsp:cNvSpPr/>
      </dsp:nvSpPr>
      <dsp:spPr>
        <a:xfrm rot="5400000">
          <a:off x="1724289" y="1416096"/>
          <a:ext cx="728275" cy="1211833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811A8B-F3AA-4BB9-B390-79AC51B2D970}">
      <dsp:nvSpPr>
        <dsp:cNvPr id="0" name=""/>
        <dsp:cNvSpPr/>
      </dsp:nvSpPr>
      <dsp:spPr>
        <a:xfrm>
          <a:off x="1602722" y="1778173"/>
          <a:ext cx="1094050" cy="9589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Fabrication</a:t>
          </a:r>
          <a:endParaRPr lang="de-AT" sz="1500" kern="1200" dirty="0"/>
        </a:p>
      </dsp:txBody>
      <dsp:txXfrm>
        <a:off x="1602722" y="1778173"/>
        <a:ext cx="1094050" cy="958999"/>
      </dsp:txXfrm>
    </dsp:sp>
    <dsp:sp modelId="{BC259FD9-0AC5-4248-84E0-2E089206B1D7}">
      <dsp:nvSpPr>
        <dsp:cNvPr id="0" name=""/>
        <dsp:cNvSpPr/>
      </dsp:nvSpPr>
      <dsp:spPr>
        <a:xfrm>
          <a:off x="2490348" y="1326879"/>
          <a:ext cx="206424" cy="206424"/>
        </a:xfrm>
        <a:prstGeom prst="triangle">
          <a:avLst>
            <a:gd name="adj" fmla="val 1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AA8FDF-F4BB-4573-B9FA-F3CE3B287F57}">
      <dsp:nvSpPr>
        <dsp:cNvPr id="0" name=""/>
        <dsp:cNvSpPr/>
      </dsp:nvSpPr>
      <dsp:spPr>
        <a:xfrm rot="5400000">
          <a:off x="3063620" y="1084677"/>
          <a:ext cx="728275" cy="1211833"/>
        </a:xfrm>
        <a:prstGeom prst="corner">
          <a:avLst>
            <a:gd name="adj1" fmla="val 16120"/>
            <a:gd name="adj2" fmla="val 161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7C83D6-DE82-4BB4-8943-CD65FED3FC7E}">
      <dsp:nvSpPr>
        <dsp:cNvPr id="0" name=""/>
        <dsp:cNvSpPr/>
      </dsp:nvSpPr>
      <dsp:spPr>
        <a:xfrm>
          <a:off x="2942053" y="1446754"/>
          <a:ext cx="1094050" cy="9589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Enabling Tech</a:t>
          </a:r>
          <a:endParaRPr lang="de-AT" sz="1500" kern="1200" dirty="0"/>
        </a:p>
      </dsp:txBody>
      <dsp:txXfrm>
        <a:off x="2942053" y="1446754"/>
        <a:ext cx="1094050" cy="958999"/>
      </dsp:txXfrm>
    </dsp:sp>
    <dsp:sp modelId="{F8F446E3-0DC2-450B-B185-AC6DF93E5AC9}">
      <dsp:nvSpPr>
        <dsp:cNvPr id="0" name=""/>
        <dsp:cNvSpPr/>
      </dsp:nvSpPr>
      <dsp:spPr>
        <a:xfrm>
          <a:off x="3829679" y="995460"/>
          <a:ext cx="206424" cy="206424"/>
        </a:xfrm>
        <a:prstGeom prst="triangle">
          <a:avLst>
            <a:gd name="adj" fmla="val 1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82A587-1E4C-4CE0-A33F-72B199FB0832}">
      <dsp:nvSpPr>
        <dsp:cNvPr id="0" name=""/>
        <dsp:cNvSpPr/>
      </dsp:nvSpPr>
      <dsp:spPr>
        <a:xfrm rot="5400000">
          <a:off x="4402952" y="753258"/>
          <a:ext cx="728275" cy="1211833"/>
        </a:xfrm>
        <a:prstGeom prst="corner">
          <a:avLst>
            <a:gd name="adj1" fmla="val 16120"/>
            <a:gd name="adj2" fmla="val 161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57F7DE-5FEE-4D4A-9298-AF84BC5796E7}">
      <dsp:nvSpPr>
        <dsp:cNvPr id="0" name=""/>
        <dsp:cNvSpPr/>
      </dsp:nvSpPr>
      <dsp:spPr>
        <a:xfrm>
          <a:off x="4281384" y="1115335"/>
          <a:ext cx="1094050" cy="9589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Integration</a:t>
          </a:r>
          <a:endParaRPr lang="de-AT" sz="1500" kern="1200" dirty="0"/>
        </a:p>
      </dsp:txBody>
      <dsp:txXfrm>
        <a:off x="4281384" y="1115335"/>
        <a:ext cx="1094050" cy="958999"/>
      </dsp:txXfrm>
    </dsp:sp>
    <dsp:sp modelId="{F9A68C87-903C-41E1-8F09-08C18BECD299}">
      <dsp:nvSpPr>
        <dsp:cNvPr id="0" name=""/>
        <dsp:cNvSpPr/>
      </dsp:nvSpPr>
      <dsp:spPr>
        <a:xfrm>
          <a:off x="5169010" y="664042"/>
          <a:ext cx="206424" cy="206424"/>
        </a:xfrm>
        <a:prstGeom prst="triangle">
          <a:avLst>
            <a:gd name="adj" fmla="val 1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ADA265-8DF7-4D0E-8572-B5951762899E}">
      <dsp:nvSpPr>
        <dsp:cNvPr id="0" name=""/>
        <dsp:cNvSpPr/>
      </dsp:nvSpPr>
      <dsp:spPr>
        <a:xfrm rot="5400000">
          <a:off x="5742283" y="421839"/>
          <a:ext cx="728275" cy="1211833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AADDE2-C581-46B1-8A77-AAB5C365AD74}">
      <dsp:nvSpPr>
        <dsp:cNvPr id="0" name=""/>
        <dsp:cNvSpPr/>
      </dsp:nvSpPr>
      <dsp:spPr>
        <a:xfrm>
          <a:off x="5620716" y="783917"/>
          <a:ext cx="1094050" cy="9589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Software</a:t>
          </a:r>
          <a:endParaRPr lang="de-AT" sz="1500" kern="1200" dirty="0"/>
        </a:p>
      </dsp:txBody>
      <dsp:txXfrm>
        <a:off x="5620716" y="783917"/>
        <a:ext cx="1094050" cy="958999"/>
      </dsp:txXfrm>
    </dsp:sp>
    <dsp:sp modelId="{E7FCF891-E97E-4621-A5D2-AE4A646E6C85}">
      <dsp:nvSpPr>
        <dsp:cNvPr id="0" name=""/>
        <dsp:cNvSpPr/>
      </dsp:nvSpPr>
      <dsp:spPr>
        <a:xfrm>
          <a:off x="6508341" y="332623"/>
          <a:ext cx="206424" cy="206424"/>
        </a:xfrm>
        <a:prstGeom prst="triangle">
          <a:avLst>
            <a:gd name="adj" fmla="val 10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81A418-851E-476E-9D1B-2EF76B4BCF6D}">
      <dsp:nvSpPr>
        <dsp:cNvPr id="0" name=""/>
        <dsp:cNvSpPr/>
      </dsp:nvSpPr>
      <dsp:spPr>
        <a:xfrm rot="5400000">
          <a:off x="7081614" y="90420"/>
          <a:ext cx="728275" cy="1211833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F4A227-7125-4033-8C51-A68085933C07}">
      <dsp:nvSpPr>
        <dsp:cNvPr id="0" name=""/>
        <dsp:cNvSpPr/>
      </dsp:nvSpPr>
      <dsp:spPr>
        <a:xfrm>
          <a:off x="6960047" y="452498"/>
          <a:ext cx="1094050" cy="9589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Platforms</a:t>
          </a:r>
          <a:endParaRPr lang="de-AT" sz="1500" kern="1200" dirty="0"/>
        </a:p>
      </dsp:txBody>
      <dsp:txXfrm>
        <a:off x="6960047" y="452498"/>
        <a:ext cx="1094050" cy="958999"/>
      </dsp:txXfrm>
    </dsp:sp>
    <dsp:sp modelId="{22623F8D-533E-47E1-AD98-880789A50B2B}">
      <dsp:nvSpPr>
        <dsp:cNvPr id="0" name=""/>
        <dsp:cNvSpPr/>
      </dsp:nvSpPr>
      <dsp:spPr>
        <a:xfrm>
          <a:off x="7847673" y="1204"/>
          <a:ext cx="206424" cy="206424"/>
        </a:xfrm>
        <a:prstGeom prst="triangle">
          <a:avLst>
            <a:gd name="adj" fmla="val 1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2BEA6E-701B-4FE0-83BC-1FBE8F7BC726}">
      <dsp:nvSpPr>
        <dsp:cNvPr id="0" name=""/>
        <dsp:cNvSpPr/>
      </dsp:nvSpPr>
      <dsp:spPr>
        <a:xfrm rot="5400000">
          <a:off x="8420945" y="-240997"/>
          <a:ext cx="728275" cy="1211833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563F6A-7F9A-4EAC-8E96-9A6C063E1858}">
      <dsp:nvSpPr>
        <dsp:cNvPr id="0" name=""/>
        <dsp:cNvSpPr/>
      </dsp:nvSpPr>
      <dsp:spPr>
        <a:xfrm>
          <a:off x="8299378" y="121079"/>
          <a:ext cx="1094050" cy="9589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End-Users</a:t>
          </a:r>
          <a:endParaRPr lang="de-AT" sz="1500" kern="1200" dirty="0"/>
        </a:p>
      </dsp:txBody>
      <dsp:txXfrm>
        <a:off x="8299378" y="121079"/>
        <a:ext cx="1094050" cy="9589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E8ADDB-727B-4ADC-89A6-31978194516E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5AE622-ECEE-497A-B5EC-58D4C7572E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9634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AD7B36-F6C4-44D0-9DFA-5DD7FE8D6848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672725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AD7B36-F6C4-44D0-9DFA-5DD7FE8D6848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176702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AD7B36-F6C4-44D0-9DFA-5DD7FE8D6848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811934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31BCB-E4CC-CD41-BF0E-941D9510A3DE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9400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531BCB-E4CC-CD41-BF0E-941D9510A3DE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02379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840C3C-41B2-4551-877A-C5DC29F481AE}" type="slidenum">
              <a:rPr kumimoji="0" lang="de-A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de-A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85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5763" y="714375"/>
            <a:ext cx="6096000" cy="3430588"/>
          </a:xfrm>
          <a:ln/>
        </p:spPr>
      </p:sp>
      <p:sp>
        <p:nvSpPr>
          <p:cNvPr id="1585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2451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5EFEA-945F-4B50-BA5A-8E67E1731B79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BC5E-2607-4A9F-A7AC-18EFB740A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226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5EFEA-945F-4B50-BA5A-8E67E1731B79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BC5E-2607-4A9F-A7AC-18EFB740A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19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5EFEA-945F-4B50-BA5A-8E67E1731B79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BC5E-2607-4A9F-A7AC-18EFB740A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7910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2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AA375EFB-0E7C-4C9B-8FBE-924FA956BB79}" type="slidenum">
              <a:t>‹#›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1942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_tytułowy_PC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710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68555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5EFEA-945F-4B50-BA5A-8E67E1731B79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BC5E-2607-4A9F-A7AC-18EFB740A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0109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5EFEA-945F-4B50-BA5A-8E67E1731B79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BC5E-2607-4A9F-A7AC-18EFB740A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3226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5EFEA-945F-4B50-BA5A-8E67E1731B79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BC5E-2607-4A9F-A7AC-18EFB740A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8996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5EFEA-945F-4B50-BA5A-8E67E1731B79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BC5E-2607-4A9F-A7AC-18EFB740A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1688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5EFEA-945F-4B50-BA5A-8E67E1731B79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BC5E-2607-4A9F-A7AC-18EFB740A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395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5EFEA-945F-4B50-BA5A-8E67E1731B79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BC5E-2607-4A9F-A7AC-18EFB740A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0844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5EFEA-945F-4B50-BA5A-8E67E1731B79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BC5E-2607-4A9F-A7AC-18EFB740A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2620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5EFEA-945F-4B50-BA5A-8E67E1731B79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BC5E-2607-4A9F-A7AC-18EFB740A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4839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5EFEA-945F-4B50-BA5A-8E67E1731B79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BC5E-2607-4A9F-A7AC-18EFB740A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6845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5EFEA-945F-4B50-BA5A-8E67E1731B79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BC5E-2607-4A9F-A7AC-18EFB740A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3811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5EFEA-945F-4B50-BA5A-8E67E1731B79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BC5E-2607-4A9F-A7AC-18EFB740A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4047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5EFEA-945F-4B50-BA5A-8E67E1731B79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BC5E-2607-4A9F-A7AC-18EFB740A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3561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_tytułowy_PC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352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5EFEA-945F-4B50-BA5A-8E67E1731B79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BC5E-2607-4A9F-A7AC-18EFB740A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179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5EFEA-945F-4B50-BA5A-8E67E1731B79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BC5E-2607-4A9F-A7AC-18EFB740A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45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5EFEA-945F-4B50-BA5A-8E67E1731B79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BC5E-2607-4A9F-A7AC-18EFB740A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189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5EFEA-945F-4B50-BA5A-8E67E1731B79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BC5E-2607-4A9F-A7AC-18EFB740A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005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5EFEA-945F-4B50-BA5A-8E67E1731B79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BC5E-2607-4A9F-A7AC-18EFB740A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7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5EFEA-945F-4B50-BA5A-8E67E1731B79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BC5E-2607-4A9F-A7AC-18EFB740A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881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5EFEA-945F-4B50-BA5A-8E67E1731B79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BC5E-2607-4A9F-A7AC-18EFB740A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546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5EFEA-945F-4B50-BA5A-8E67E1731B79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DCBC5E-2607-4A9F-A7AC-18EFB740A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52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4" r:id="rId13"/>
    <p:sldLayoutId id="214748367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5EFEA-945F-4B50-BA5A-8E67E1731B79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DCBC5E-2607-4A9F-A7AC-18EFB740A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131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0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gif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emf"/><Relationship Id="rId7" Type="http://schemas.openxmlformats.org/officeDocument/2006/relationships/image" Target="../media/image36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10" Type="http://schemas.openxmlformats.org/officeDocument/2006/relationships/image" Target="../media/image55.png"/><Relationship Id="rId4" Type="http://schemas.openxmlformats.org/officeDocument/2006/relationships/image" Target="../media/image50.png"/><Relationship Id="rId9" Type="http://schemas.openxmlformats.org/officeDocument/2006/relationships/image" Target="../media/image5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8.gif"/><Relationship Id="rId5" Type="http://schemas.openxmlformats.org/officeDocument/2006/relationships/image" Target="../media/image57.png"/><Relationship Id="rId4" Type="http://schemas.openxmlformats.org/officeDocument/2006/relationships/hyperlink" Target="https://ieeexplore.ieee.org/document/9537178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8.gif"/><Relationship Id="rId4" Type="http://schemas.openxmlformats.org/officeDocument/2006/relationships/hyperlink" Target="https://ieeexplore.ieee.org/document/9537178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7" Type="http://schemas.openxmlformats.org/officeDocument/2006/relationships/image" Target="../media/image56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hyperlink" Target="https://www.quantum.lrz.de/bits-of-qubits/detail/a-trapped-ion-quantum-computer-for-the-munich-quantum-valley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ieeexplore.ieee.org/document/9537178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9.jpeg"/><Relationship Id="rId5" Type="http://schemas.openxmlformats.org/officeDocument/2006/relationships/image" Target="../media/image58.gif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Beyond_CMOS" TargetMode="External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10" Type="http://schemas.openxmlformats.org/officeDocument/2006/relationships/hyperlink" Target="https://www.nersc.gov/systems/nersc-10/workload-analysis/" TargetMode="External"/><Relationship Id="rId4" Type="http://schemas.openxmlformats.org/officeDocument/2006/relationships/image" Target="../media/image4.jp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103/PhysRevLett.130.050803" TargetMode="External"/><Relationship Id="rId3" Type="http://schemas.openxmlformats.org/officeDocument/2006/relationships/image" Target="../media/image65.png"/><Relationship Id="rId7" Type="http://schemas.openxmlformats.org/officeDocument/2006/relationships/image" Target="../media/image69.jpe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8.jpeg"/><Relationship Id="rId5" Type="http://schemas.openxmlformats.org/officeDocument/2006/relationships/image" Target="../media/image67.png"/><Relationship Id="rId10" Type="http://schemas.openxmlformats.org/officeDocument/2006/relationships/hyperlink" Target="https://quantuminternetalliance.org/" TargetMode="External"/><Relationship Id="rId4" Type="http://schemas.openxmlformats.org/officeDocument/2006/relationships/image" Target="../media/image66.png"/><Relationship Id="rId9" Type="http://schemas.openxmlformats.org/officeDocument/2006/relationships/image" Target="../media/image7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80.svg"/><Relationship Id="rId18" Type="http://schemas.openxmlformats.org/officeDocument/2006/relationships/image" Target="../media/image83.jpeg"/><Relationship Id="rId3" Type="http://schemas.openxmlformats.org/officeDocument/2006/relationships/image" Target="../media/image72.png"/><Relationship Id="rId7" Type="http://schemas.openxmlformats.org/officeDocument/2006/relationships/image" Target="../media/image75.jpeg"/><Relationship Id="rId12" Type="http://schemas.openxmlformats.org/officeDocument/2006/relationships/image" Target="../media/image79.png"/><Relationship Id="rId17" Type="http://schemas.openxmlformats.org/officeDocument/2006/relationships/image" Target="../media/image82.jpeg"/><Relationship Id="rId2" Type="http://schemas.openxmlformats.org/officeDocument/2006/relationships/image" Target="../media/image71.png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4.jpeg"/><Relationship Id="rId11" Type="http://schemas.openxmlformats.org/officeDocument/2006/relationships/image" Target="../media/image78.jpg"/><Relationship Id="rId5" Type="http://schemas.openxmlformats.org/officeDocument/2006/relationships/image" Target="../media/image73.png"/><Relationship Id="rId15" Type="http://schemas.openxmlformats.org/officeDocument/2006/relationships/image" Target="../media/image62.png"/><Relationship Id="rId10" Type="http://schemas.openxmlformats.org/officeDocument/2006/relationships/image" Target="../media/image77.png"/><Relationship Id="rId4" Type="http://schemas.openxmlformats.org/officeDocument/2006/relationships/hyperlink" Target="https://www.millenion.eu/" TargetMode="External"/><Relationship Id="rId9" Type="http://schemas.openxmlformats.org/officeDocument/2006/relationships/image" Target="../media/image76.jpeg"/><Relationship Id="rId14" Type="http://schemas.openxmlformats.org/officeDocument/2006/relationships/image" Target="../media/image8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0.JPG"/><Relationship Id="rId3" Type="http://schemas.microsoft.com/office/2007/relationships/media" Target="../media/media3.mp4"/><Relationship Id="rId7" Type="http://schemas.openxmlformats.org/officeDocument/2006/relationships/image" Target="../media/image85.svg"/><Relationship Id="rId12" Type="http://schemas.openxmlformats.org/officeDocument/2006/relationships/image" Target="../media/image8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4.png"/><Relationship Id="rId11" Type="http://schemas.openxmlformats.org/officeDocument/2006/relationships/image" Target="../media/image88.png"/><Relationship Id="rId5" Type="http://schemas.openxmlformats.org/officeDocument/2006/relationships/slideLayout" Target="../slideLayouts/slideLayout14.xml"/><Relationship Id="rId15" Type="http://schemas.openxmlformats.org/officeDocument/2006/relationships/hyperlink" Target="https://arxiv.org/abs/2406.02406" TargetMode="External"/><Relationship Id="rId10" Type="http://schemas.openxmlformats.org/officeDocument/2006/relationships/image" Target="../media/image87.png"/><Relationship Id="rId4" Type="http://schemas.openxmlformats.org/officeDocument/2006/relationships/video" Target="../media/media3.mp4"/><Relationship Id="rId9" Type="http://schemas.microsoft.com/office/2007/relationships/hdphoto" Target="../media/hdphoto1.wdp"/><Relationship Id="rId1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hyperlink" Target="https://arxiv.org/abs/2406.02406" TargetMode="External"/><Relationship Id="rId7" Type="http://schemas.openxmlformats.org/officeDocument/2006/relationships/image" Target="../media/image94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93.png"/><Relationship Id="rId10" Type="http://schemas.openxmlformats.org/officeDocument/2006/relationships/image" Target="../media/image96.png"/><Relationship Id="rId4" Type="http://schemas.openxmlformats.org/officeDocument/2006/relationships/image" Target="../media/image92.png"/><Relationship Id="rId9" Type="http://schemas.openxmlformats.org/officeDocument/2006/relationships/image" Target="../media/image58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emf"/><Relationship Id="rId3" Type="http://schemas.openxmlformats.org/officeDocument/2006/relationships/image" Target="../media/image97.emf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11" Type="http://schemas.openxmlformats.org/officeDocument/2006/relationships/image" Target="../media/image104.png"/><Relationship Id="rId5" Type="http://schemas.microsoft.com/office/2007/relationships/hdphoto" Target="../media/hdphoto2.wdp"/><Relationship Id="rId10" Type="http://schemas.openxmlformats.org/officeDocument/2006/relationships/image" Target="../media/image103.emf"/><Relationship Id="rId4" Type="http://schemas.openxmlformats.org/officeDocument/2006/relationships/image" Target="../media/image98.png"/><Relationship Id="rId9" Type="http://schemas.openxmlformats.org/officeDocument/2006/relationships/image" Target="../media/image102.emf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0.png"/><Relationship Id="rId18" Type="http://schemas.openxmlformats.org/officeDocument/2006/relationships/image" Target="../media/image114.png"/><Relationship Id="rId26" Type="http://schemas.openxmlformats.org/officeDocument/2006/relationships/image" Target="../media/image122.png"/><Relationship Id="rId39" Type="http://schemas.openxmlformats.org/officeDocument/2006/relationships/image" Target="../media/image134.png"/><Relationship Id="rId21" Type="http://schemas.openxmlformats.org/officeDocument/2006/relationships/image" Target="../media/image117.jpg"/><Relationship Id="rId34" Type="http://schemas.openxmlformats.org/officeDocument/2006/relationships/image" Target="../media/image129.png"/><Relationship Id="rId42" Type="http://schemas.openxmlformats.org/officeDocument/2006/relationships/image" Target="../media/image137.svg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12.jpg"/><Relationship Id="rId20" Type="http://schemas.openxmlformats.org/officeDocument/2006/relationships/image" Target="../media/image116.jpg"/><Relationship Id="rId29" Type="http://schemas.openxmlformats.org/officeDocument/2006/relationships/image" Target="../media/image125.png"/><Relationship Id="rId41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08.gif"/><Relationship Id="rId24" Type="http://schemas.openxmlformats.org/officeDocument/2006/relationships/image" Target="../media/image120.png"/><Relationship Id="rId32" Type="http://schemas.openxmlformats.org/officeDocument/2006/relationships/image" Target="../media/image62.png"/><Relationship Id="rId37" Type="http://schemas.openxmlformats.org/officeDocument/2006/relationships/image" Target="../media/image132.jpg"/><Relationship Id="rId40" Type="http://schemas.openxmlformats.org/officeDocument/2006/relationships/image" Target="../media/image135.pn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111.png"/><Relationship Id="rId23" Type="http://schemas.openxmlformats.org/officeDocument/2006/relationships/image" Target="../media/image119.jpg"/><Relationship Id="rId28" Type="http://schemas.openxmlformats.org/officeDocument/2006/relationships/image" Target="../media/image124.jpg"/><Relationship Id="rId36" Type="http://schemas.openxmlformats.org/officeDocument/2006/relationships/image" Target="../media/image131.png"/><Relationship Id="rId10" Type="http://schemas.openxmlformats.org/officeDocument/2006/relationships/image" Target="../media/image107.jpg"/><Relationship Id="rId19" Type="http://schemas.openxmlformats.org/officeDocument/2006/relationships/image" Target="../media/image115.png"/><Relationship Id="rId31" Type="http://schemas.openxmlformats.org/officeDocument/2006/relationships/image" Target="../media/image127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06.svg"/><Relationship Id="rId14" Type="http://schemas.openxmlformats.org/officeDocument/2006/relationships/image" Target="../media/image95.png"/><Relationship Id="rId22" Type="http://schemas.openxmlformats.org/officeDocument/2006/relationships/image" Target="../media/image118.png"/><Relationship Id="rId27" Type="http://schemas.openxmlformats.org/officeDocument/2006/relationships/image" Target="../media/image123.png"/><Relationship Id="rId30" Type="http://schemas.openxmlformats.org/officeDocument/2006/relationships/image" Target="../media/image126.png"/><Relationship Id="rId35" Type="http://schemas.openxmlformats.org/officeDocument/2006/relationships/image" Target="../media/image130.png"/><Relationship Id="rId8" Type="http://schemas.openxmlformats.org/officeDocument/2006/relationships/image" Target="../media/image105.png"/><Relationship Id="rId3" Type="http://schemas.openxmlformats.org/officeDocument/2006/relationships/diagramData" Target="../diagrams/data1.xml"/><Relationship Id="rId12" Type="http://schemas.openxmlformats.org/officeDocument/2006/relationships/image" Target="../media/image109.png"/><Relationship Id="rId17" Type="http://schemas.openxmlformats.org/officeDocument/2006/relationships/image" Target="../media/image113.png"/><Relationship Id="rId25" Type="http://schemas.openxmlformats.org/officeDocument/2006/relationships/image" Target="../media/image121.png"/><Relationship Id="rId33" Type="http://schemas.openxmlformats.org/officeDocument/2006/relationships/image" Target="../media/image128.png"/><Relationship Id="rId38" Type="http://schemas.openxmlformats.org/officeDocument/2006/relationships/image" Target="../media/image13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13" Type="http://schemas.openxmlformats.org/officeDocument/2006/relationships/image" Target="../media/image147.jpeg"/><Relationship Id="rId18" Type="http://schemas.openxmlformats.org/officeDocument/2006/relationships/image" Target="../media/image20.png"/><Relationship Id="rId3" Type="http://schemas.openxmlformats.org/officeDocument/2006/relationships/image" Target="../media/image138.png"/><Relationship Id="rId21" Type="http://schemas.openxmlformats.org/officeDocument/2006/relationships/image" Target="../media/image154.jpeg"/><Relationship Id="rId7" Type="http://schemas.openxmlformats.org/officeDocument/2006/relationships/image" Target="../media/image73.png"/><Relationship Id="rId12" Type="http://schemas.openxmlformats.org/officeDocument/2006/relationships/image" Target="../media/image146.jpg"/><Relationship Id="rId17" Type="http://schemas.openxmlformats.org/officeDocument/2006/relationships/image" Target="../media/image151.jp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50.png"/><Relationship Id="rId20" Type="http://schemas.openxmlformats.org/officeDocument/2006/relationships/image" Target="../media/image15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1.png"/><Relationship Id="rId11" Type="http://schemas.openxmlformats.org/officeDocument/2006/relationships/image" Target="../media/image145.jpeg"/><Relationship Id="rId5" Type="http://schemas.openxmlformats.org/officeDocument/2006/relationships/image" Target="../media/image140.png"/><Relationship Id="rId15" Type="http://schemas.openxmlformats.org/officeDocument/2006/relationships/image" Target="../media/image149.jpeg"/><Relationship Id="rId10" Type="http://schemas.openxmlformats.org/officeDocument/2006/relationships/image" Target="../media/image144.jpeg"/><Relationship Id="rId19" Type="http://schemas.openxmlformats.org/officeDocument/2006/relationships/image" Target="../media/image152.png"/><Relationship Id="rId4" Type="http://schemas.openxmlformats.org/officeDocument/2006/relationships/image" Target="../media/image139.JPG"/><Relationship Id="rId9" Type="http://schemas.openxmlformats.org/officeDocument/2006/relationships/image" Target="../media/image143.png"/><Relationship Id="rId14" Type="http://schemas.openxmlformats.org/officeDocument/2006/relationships/image" Target="../media/image148.jpeg"/><Relationship Id="rId22" Type="http://schemas.openxmlformats.org/officeDocument/2006/relationships/image" Target="../media/image15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9.png"/><Relationship Id="rId5" Type="http://schemas.openxmlformats.org/officeDocument/2006/relationships/image" Target="../media/image20.png"/><Relationship Id="rId4" Type="http://schemas.openxmlformats.org/officeDocument/2006/relationships/image" Target="../media/image15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0.jpeg"/><Relationship Id="rId7" Type="http://schemas.openxmlformats.org/officeDocument/2006/relationships/hyperlink" Target="https://www.top500.org/system/179397/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2406.02501" TargetMode="External"/><Relationship Id="rId5" Type="http://schemas.openxmlformats.org/officeDocument/2006/relationships/hyperlink" Target="https://arxiv.org/abs/1910.09534" TargetMode="External"/><Relationship Id="rId4" Type="http://schemas.openxmlformats.org/officeDocument/2006/relationships/hyperlink" Target="https://www.nature.com/articles/s41586-019-1666-5" TargetMode="External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quantumpod/status/1355467206881062912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mariokrenn.wordpress.com/2021/01/29/reference-list-for-records-in-large-entanglement-generation-number-of-qubits-in-ghz-states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hyperlink" Target="https://arxiv.org/abs/2305.09518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047EE97-AFE6-4F23-8FA0-CCDB09639809}"/>
              </a:ext>
            </a:extLst>
          </p:cNvPr>
          <p:cNvSpPr/>
          <p:nvPr/>
        </p:nvSpPr>
        <p:spPr>
          <a:xfrm>
            <a:off x="-1" y="4459837"/>
            <a:ext cx="12191999" cy="2409898"/>
          </a:xfrm>
          <a:prstGeom prst="rect">
            <a:avLst/>
          </a:prstGeom>
          <a:solidFill>
            <a:srgbClr val="000000">
              <a:alpha val="7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4F8CE6-3DD7-4D6A-93F5-9C2405C486A1}"/>
              </a:ext>
            </a:extLst>
          </p:cNvPr>
          <p:cNvSpPr txBox="1"/>
          <p:nvPr/>
        </p:nvSpPr>
        <p:spPr>
          <a:xfrm>
            <a:off x="101641" y="5721973"/>
            <a:ext cx="20995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Dr. Juris Ulmanis</a:t>
            </a:r>
          </a:p>
          <a:p>
            <a:r>
              <a:rPr lang="en-GB" sz="2000" b="1" dirty="0">
                <a:solidFill>
                  <a:schemeClr val="bg1"/>
                </a:solidFill>
              </a:rPr>
              <a:t>PPAM 2024</a:t>
            </a:r>
          </a:p>
          <a:p>
            <a:r>
              <a:rPr lang="en-US" sz="2000" dirty="0">
                <a:solidFill>
                  <a:schemeClr val="bg1"/>
                </a:solidFill>
              </a:rPr>
              <a:t>9 September 2024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0F9AA1A-D5AA-41C6-9A43-198F8E1ABEB7}"/>
              </a:ext>
            </a:extLst>
          </p:cNvPr>
          <p:cNvSpPr txBox="1"/>
          <p:nvPr/>
        </p:nvSpPr>
        <p:spPr>
          <a:xfrm>
            <a:off x="3202332" y="4905969"/>
            <a:ext cx="9056934" cy="1376513"/>
          </a:xfrm>
          <a:prstGeom prst="rect">
            <a:avLst/>
          </a:prstGeom>
          <a:noFill/>
          <a:effectLst>
            <a:outerShdw blurRad="152400" dist="88900" dir="2700000" algn="tl" rotWithShape="0">
              <a:prstClr val="black">
                <a:alpha val="40000"/>
              </a:prstClr>
            </a:outerShdw>
          </a:effectLst>
        </p:spPr>
        <p:txBody>
          <a:bodyPr wrap="square" tIns="72000" bIns="72000" rtlCol="0">
            <a:spAutoFit/>
          </a:bodyPr>
          <a:lstStyle>
            <a:defPPr>
              <a:defRPr lang="de-DE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800" b="1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Calibri" pitchFamily="34" charset="0"/>
              </a:defRPr>
            </a:lvl1pPr>
          </a:lstStyle>
          <a:p>
            <a:pPr lvl="0" algn="l">
              <a:defRPr/>
            </a:pPr>
            <a:r>
              <a:rPr lang="en-GB" sz="4000" i="1" dirty="0">
                <a:solidFill>
                  <a:schemeClr val="bg1"/>
                </a:solidFill>
              </a:rPr>
              <a:t>Bridging the gap: quantum accelerators (with ions) for HPC</a:t>
            </a:r>
            <a:endParaRPr lang="en-GB" sz="4000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D17996A-15E4-4B67-A8CF-F1DC70C36348}"/>
              </a:ext>
            </a:extLst>
          </p:cNvPr>
          <p:cNvSpPr/>
          <p:nvPr/>
        </p:nvSpPr>
        <p:spPr>
          <a:xfrm>
            <a:off x="11233536" y="0"/>
            <a:ext cx="10257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Open Sans"/>
              </a:rPr>
              <a:t>© AQT 2024</a:t>
            </a:r>
            <a:endParaRPr lang="en-GB" sz="1200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FACF406-EC93-447C-8509-3F8E0FD121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5720"/>
            <a:ext cx="12192000" cy="451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62897"/>
      </p:ext>
    </p:extLst>
  </p:cSld>
  <p:clrMapOvr>
    <a:masterClrMapping/>
  </p:clrMapOvr>
  <p:transition spd="med">
    <p:pull dir="r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5"/>
          <p:cNvSpPr txBox="1"/>
          <p:nvPr/>
        </p:nvSpPr>
        <p:spPr>
          <a:xfrm>
            <a:off x="266700" y="260829"/>
            <a:ext cx="9300882" cy="575883"/>
          </a:xfrm>
          <a:prstGeom prst="rect">
            <a:avLst/>
          </a:prstGeom>
          <a:solidFill>
            <a:srgbClr val="FFFF00"/>
          </a:solidFill>
          <a:effectLst>
            <a:outerShdw blurRad="152400" dist="88900" dir="2700000" algn="tl" rotWithShape="0">
              <a:prstClr val="black">
                <a:alpha val="40000"/>
              </a:prstClr>
            </a:outerShdw>
          </a:effectLst>
        </p:spPr>
        <p:txBody>
          <a:bodyPr wrap="square" tIns="72000" bIns="72000" rtlCol="0">
            <a:spAutoFit/>
          </a:bodyPr>
          <a:lstStyle>
            <a:defPPr>
              <a:defRPr lang="en-US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800" b="1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Calibri"/>
                <a:cs typeface="Calibri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The workhorse at UIBK </a:t>
            </a:r>
            <a:r>
              <a:rPr kumimoji="0" lang="en-A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…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5" t="7597" r="8830" b="6623"/>
          <a:stretch/>
        </p:blipFill>
        <p:spPr>
          <a:xfrm>
            <a:off x="266700" y="1598229"/>
            <a:ext cx="3790950" cy="5305425"/>
          </a:xfrm>
          <a:prstGeom prst="rect">
            <a:avLst/>
          </a:prstGeom>
        </p:spPr>
      </p:pic>
      <p:pic>
        <p:nvPicPr>
          <p:cNvPr id="6" name="Grafik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225" y="993188"/>
            <a:ext cx="3781425" cy="53595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276880" y="4001988"/>
            <a:ext cx="4048125" cy="2350595"/>
            <a:chOff x="448446" y="4050526"/>
            <a:chExt cx="4048125" cy="2350595"/>
          </a:xfrm>
        </p:grpSpPr>
        <p:grpSp>
          <p:nvGrpSpPr>
            <p:cNvPr id="8" name="Group 7"/>
            <p:cNvGrpSpPr/>
            <p:nvPr/>
          </p:nvGrpSpPr>
          <p:grpSpPr>
            <a:xfrm>
              <a:off x="448446" y="4050526"/>
              <a:ext cx="4048125" cy="2350595"/>
              <a:chOff x="4979256" y="3543549"/>
              <a:chExt cx="4048125" cy="2350595"/>
            </a:xfrm>
          </p:grpSpPr>
          <p:sp>
            <p:nvSpPr>
              <p:cNvPr id="10" name="Abgerundetes Rechteck 137"/>
              <p:cNvSpPr/>
              <p:nvPr/>
            </p:nvSpPr>
            <p:spPr>
              <a:xfrm>
                <a:off x="4979256" y="3543549"/>
                <a:ext cx="4048125" cy="2350595"/>
              </a:xfrm>
              <a:prstGeom prst="roundRect">
                <a:avLst>
                  <a:gd name="adj" fmla="val 9281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152400" dist="889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" name="Rectangle 70"/>
              <p:cNvSpPr>
                <a:spLocks/>
              </p:cNvSpPr>
              <p:nvPr/>
            </p:nvSpPr>
            <p:spPr bwMode="auto">
              <a:xfrm>
                <a:off x="4979256" y="3638081"/>
                <a:ext cx="3915240" cy="287078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30477" bIns="0"/>
              <a:lstStyle/>
              <a:p>
                <a:pPr marL="30135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sng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Calibri" pitchFamily="34" charset="0"/>
                    <a:sym typeface="Arial" charset="0"/>
                  </a:rPr>
                  <a:t>Local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Calibri" pitchFamily="34" charset="0"/>
                    <a:sym typeface="Arial" charset="0"/>
                  </a:rPr>
                  <a:t>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Calibri" pitchFamily="34" charset="0"/>
                    <a:sym typeface="Arial" charset="0"/>
                  </a:rPr>
                  <a:t>Mølmer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Calibri" pitchFamily="34" charset="0"/>
                    <a:sym typeface="Arial" charset="0"/>
                  </a:rPr>
                  <a:t>-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Calibri" pitchFamily="34" charset="0"/>
                    <a:sym typeface="Arial" charset="0"/>
                  </a:rPr>
                  <a:t>Sørensen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Calibri" pitchFamily="34" charset="0"/>
                    <a:sym typeface="Arial" charset="0"/>
                  </a:rPr>
                  <a:t> entangling gate</a:t>
                </a:r>
              </a:p>
            </p:txBody>
          </p:sp>
          <p:pic>
            <p:nvPicPr>
              <p:cNvPr id="12" name="Grafik 154" descr="TP_tmp.bmp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 bwMode="auto">
              <a:xfrm>
                <a:off x="7747849" y="4048027"/>
                <a:ext cx="786500" cy="366509"/>
              </a:xfrm>
              <a:prstGeom prst="rect">
                <a:avLst/>
              </a:prstGeom>
              <a:noFill/>
              <a:ln/>
              <a:effectLst/>
            </p:spPr>
          </p:pic>
          <p:grpSp>
            <p:nvGrpSpPr>
              <p:cNvPr id="13" name="Group 12"/>
              <p:cNvGrpSpPr/>
              <p:nvPr/>
            </p:nvGrpSpPr>
            <p:grpSpPr>
              <a:xfrm>
                <a:off x="7629005" y="4499752"/>
                <a:ext cx="1277244" cy="802562"/>
                <a:chOff x="9138703" y="5318369"/>
                <a:chExt cx="1969459" cy="1237519"/>
              </a:xfrm>
            </p:grpSpPr>
            <p:grpSp>
              <p:nvGrpSpPr>
                <p:cNvPr id="17" name="Group 1"/>
                <p:cNvGrpSpPr>
                  <a:grpSpLocks/>
                </p:cNvGrpSpPr>
                <p:nvPr/>
              </p:nvGrpSpPr>
              <p:grpSpPr bwMode="auto">
                <a:xfrm>
                  <a:off x="9706250" y="5736547"/>
                  <a:ext cx="1401912" cy="408952"/>
                  <a:chOff x="64" y="-103"/>
                  <a:chExt cx="1315" cy="418"/>
                </a:xfrm>
              </p:grpSpPr>
              <p:grpSp>
                <p:nvGrpSpPr>
                  <p:cNvPr id="24" name="Group 2"/>
                  <p:cNvGrpSpPr>
                    <a:grpSpLocks/>
                  </p:cNvGrpSpPr>
                  <p:nvPr/>
                </p:nvGrpSpPr>
                <p:grpSpPr bwMode="auto">
                  <a:xfrm>
                    <a:off x="1158" y="-103"/>
                    <a:ext cx="221" cy="418"/>
                    <a:chOff x="-48" y="-103"/>
                    <a:chExt cx="221" cy="418"/>
                  </a:xfrm>
                </p:grpSpPr>
                <p:sp>
                  <p:nvSpPr>
                    <p:cNvPr id="31" name="Oval 3"/>
                    <p:cNvSpPr>
                      <a:spLocks/>
                    </p:cNvSpPr>
                    <p:nvPr/>
                  </p:nvSpPr>
                  <p:spPr bwMode="auto">
                    <a:xfrm>
                      <a:off x="-48" y="0"/>
                      <a:ext cx="221" cy="216"/>
                    </a:xfrm>
                    <a:prstGeom prst="ellipse">
                      <a:avLst/>
                    </a:prstGeom>
                    <a:solidFill>
                      <a:srgbClr val="FFCC00"/>
                    </a:solidFill>
                    <a:ln w="9525" cap="flat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  <a:sym typeface="Arial" charset="0"/>
                      </a:endParaRPr>
                    </a:p>
                  </p:txBody>
                </p:sp>
                <p:sp>
                  <p:nvSpPr>
                    <p:cNvPr id="32" name="Rectangle 4"/>
                    <p:cNvSpPr>
                      <a:spLocks/>
                    </p:cNvSpPr>
                    <p:nvPr/>
                  </p:nvSpPr>
                  <p:spPr bwMode="auto">
                    <a:xfrm>
                      <a:off x="-43" y="-103"/>
                      <a:ext cx="209" cy="418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800000"/>
                      <a:headEnd type="none" w="med" len="med"/>
                      <a:tailEnd type="none" w="med" len="med"/>
                    </a:ln>
                  </p:spPr>
                  <p:txBody>
                    <a:bodyPr wrap="none" lIns="28575" tIns="28575" rIns="28575" bIns="28575" anchor="ctr">
                      <a:spAutoFit/>
                    </a:bodyPr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Arial" charset="0"/>
                          <a:sym typeface="Arial" charset="0"/>
                        </a:rPr>
                        <a:t>+</a:t>
                      </a:r>
                    </a:p>
                  </p:txBody>
                </p:sp>
              </p:grpSp>
              <p:grpSp>
                <p:nvGrpSpPr>
                  <p:cNvPr id="25" name="Group 5"/>
                  <p:cNvGrpSpPr>
                    <a:grpSpLocks/>
                  </p:cNvGrpSpPr>
                  <p:nvPr/>
                </p:nvGrpSpPr>
                <p:grpSpPr bwMode="auto">
                  <a:xfrm>
                    <a:off x="603" y="-103"/>
                    <a:ext cx="221" cy="418"/>
                    <a:chOff x="0" y="-103"/>
                    <a:chExt cx="221" cy="418"/>
                  </a:xfrm>
                </p:grpSpPr>
                <p:sp>
                  <p:nvSpPr>
                    <p:cNvPr id="29" name="Oval 6"/>
                    <p:cNvSpPr>
                      <a:spLocks/>
                    </p:cNvSpPr>
                    <p:nvPr/>
                  </p:nvSpPr>
                  <p:spPr bwMode="auto">
                    <a:xfrm>
                      <a:off x="0" y="0"/>
                      <a:ext cx="221" cy="216"/>
                    </a:xfrm>
                    <a:prstGeom prst="ellipse">
                      <a:avLst/>
                    </a:prstGeom>
                    <a:solidFill>
                      <a:srgbClr val="FFCC00"/>
                    </a:solidFill>
                    <a:ln w="9525" cap="flat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  <a:sym typeface="Arial" charset="0"/>
                      </a:endParaRPr>
                    </a:p>
                  </p:txBody>
                </p:sp>
                <p:sp>
                  <p:nvSpPr>
                    <p:cNvPr id="30" name="Rectangle 7"/>
                    <p:cNvSpPr>
                      <a:spLocks/>
                    </p:cNvSpPr>
                    <p:nvPr/>
                  </p:nvSpPr>
                  <p:spPr bwMode="auto">
                    <a:xfrm>
                      <a:off x="5" y="-103"/>
                      <a:ext cx="209" cy="418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800000"/>
                      <a:headEnd type="none" w="med" len="med"/>
                      <a:tailEnd type="none" w="med" len="med"/>
                    </a:ln>
                  </p:spPr>
                  <p:txBody>
                    <a:bodyPr wrap="none" lIns="28575" tIns="28575" rIns="28575" bIns="28575" anchor="ctr">
                      <a:spAutoFit/>
                    </a:bodyPr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Arial" charset="0"/>
                          <a:sym typeface="Arial" charset="0"/>
                        </a:rPr>
                        <a:t>+</a:t>
                      </a:r>
                    </a:p>
                  </p:txBody>
                </p:sp>
              </p:grpSp>
              <p:grpSp>
                <p:nvGrpSpPr>
                  <p:cNvPr id="26" name="Group 8"/>
                  <p:cNvGrpSpPr>
                    <a:grpSpLocks/>
                  </p:cNvGrpSpPr>
                  <p:nvPr/>
                </p:nvGrpSpPr>
                <p:grpSpPr bwMode="auto">
                  <a:xfrm>
                    <a:off x="64" y="-103"/>
                    <a:ext cx="221" cy="418"/>
                    <a:chOff x="64" y="-103"/>
                    <a:chExt cx="221" cy="418"/>
                  </a:xfrm>
                </p:grpSpPr>
                <p:sp>
                  <p:nvSpPr>
                    <p:cNvPr id="27" name="Oval 9"/>
                    <p:cNvSpPr>
                      <a:spLocks/>
                    </p:cNvSpPr>
                    <p:nvPr/>
                  </p:nvSpPr>
                  <p:spPr bwMode="auto">
                    <a:xfrm>
                      <a:off x="64" y="0"/>
                      <a:ext cx="221" cy="216"/>
                    </a:xfrm>
                    <a:prstGeom prst="ellipse">
                      <a:avLst/>
                    </a:prstGeom>
                    <a:solidFill>
                      <a:srgbClr val="FFCC00"/>
                    </a:solidFill>
                    <a:ln w="9525" cap="flat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  <a:sym typeface="Arial" charset="0"/>
                      </a:endParaRPr>
                    </a:p>
                  </p:txBody>
                </p:sp>
                <p:sp>
                  <p:nvSpPr>
                    <p:cNvPr id="28" name="Rectangle 10"/>
                    <p:cNvSpPr>
                      <a:spLocks/>
                    </p:cNvSpPr>
                    <p:nvPr/>
                  </p:nvSpPr>
                  <p:spPr bwMode="auto">
                    <a:xfrm>
                      <a:off x="69" y="-103"/>
                      <a:ext cx="209" cy="418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800000"/>
                      <a:headEnd type="none" w="med" len="med"/>
                      <a:tailEnd type="none" w="med" len="med"/>
                    </a:ln>
                  </p:spPr>
                  <p:txBody>
                    <a:bodyPr wrap="none" lIns="28575" tIns="28575" rIns="28575" bIns="28575" anchor="ctr">
                      <a:spAutoFit/>
                    </a:bodyPr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Arial" charset="0"/>
                          <a:sym typeface="Arial" charset="0"/>
                        </a:rPr>
                        <a:t>+</a:t>
                      </a:r>
                    </a:p>
                  </p:txBody>
                </p:sp>
              </p:grpSp>
            </p:grpSp>
            <p:sp>
              <p:nvSpPr>
                <p:cNvPr id="18" name="Rechteck 139"/>
                <p:cNvSpPr/>
                <p:nvPr/>
              </p:nvSpPr>
              <p:spPr>
                <a:xfrm rot="16200000">
                  <a:off x="8665872" y="5803009"/>
                  <a:ext cx="1225710" cy="28004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FF0000">
                        <a:alpha val="50000"/>
                      </a:srgbClr>
                    </a:gs>
                    <a:gs pos="100000">
                      <a:srgbClr val="0000FF">
                        <a:alpha val="50000"/>
                      </a:srgb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Rechteck 139"/>
                <p:cNvSpPr/>
                <p:nvPr/>
              </p:nvSpPr>
              <p:spPr>
                <a:xfrm rot="16200000">
                  <a:off x="9789919" y="5791200"/>
                  <a:ext cx="1225710" cy="28004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FF0000">
                        <a:alpha val="50000"/>
                      </a:srgbClr>
                    </a:gs>
                    <a:gs pos="100000">
                      <a:srgbClr val="0000FF">
                        <a:alpha val="50000"/>
                      </a:srgb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Line 57"/>
                <p:cNvSpPr>
                  <a:spLocks noChangeShapeType="1"/>
                </p:cNvSpPr>
                <p:nvPr/>
              </p:nvSpPr>
              <p:spPr bwMode="auto">
                <a:xfrm rot="16560000" flipH="1">
                  <a:off x="9087590" y="5511162"/>
                  <a:ext cx="385269" cy="43425"/>
                </a:xfrm>
                <a:prstGeom prst="line">
                  <a:avLst/>
                </a:prstGeom>
                <a:noFill/>
                <a:ln w="63500" cap="flat">
                  <a:solidFill>
                    <a:srgbClr val="A50021"/>
                  </a:solidFill>
                  <a:prstDash val="solid"/>
                  <a:round/>
                  <a:headEnd type="none" w="med" len="med"/>
                  <a:tailEnd type="triangle" w="med" len="med"/>
                </a:ln>
              </p:spPr>
              <p:txBody>
                <a:bodyPr lIns="0" tIns="0" rIns="0" bIns="0"/>
                <a:lstStyle/>
                <a:p>
                  <a:pPr marL="0" marR="0" lvl="0" indent="0" algn="l" defTabSz="6858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 charset="0"/>
                  </a:endParaRPr>
                </a:p>
              </p:txBody>
            </p:sp>
            <p:sp>
              <p:nvSpPr>
                <p:cNvPr id="21" name="Line 57"/>
                <p:cNvSpPr>
                  <a:spLocks noChangeShapeType="1"/>
                </p:cNvSpPr>
                <p:nvPr/>
              </p:nvSpPr>
              <p:spPr bwMode="auto">
                <a:xfrm rot="16560000" flipH="1">
                  <a:off x="10204975" y="5511163"/>
                  <a:ext cx="385269" cy="43425"/>
                </a:xfrm>
                <a:prstGeom prst="line">
                  <a:avLst/>
                </a:prstGeom>
                <a:noFill/>
                <a:ln w="63500" cap="flat">
                  <a:solidFill>
                    <a:srgbClr val="A50021"/>
                  </a:solidFill>
                  <a:prstDash val="solid"/>
                  <a:round/>
                  <a:headEnd type="none" w="med" len="med"/>
                  <a:tailEnd type="triangle" w="med" len="med"/>
                </a:ln>
              </p:spPr>
              <p:txBody>
                <a:bodyPr lIns="0" tIns="0" rIns="0" bIns="0"/>
                <a:lstStyle/>
                <a:p>
                  <a:pPr marL="0" marR="0" lvl="0" indent="0" algn="l" defTabSz="6858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 charset="0"/>
                  </a:endParaRPr>
                </a:p>
              </p:txBody>
            </p:sp>
            <p:sp>
              <p:nvSpPr>
                <p:cNvPr id="22" name="Oval 9"/>
                <p:cNvSpPr>
                  <a:spLocks/>
                </p:cNvSpPr>
                <p:nvPr/>
              </p:nvSpPr>
              <p:spPr bwMode="auto">
                <a:xfrm>
                  <a:off x="9155023" y="5837318"/>
                  <a:ext cx="235607" cy="211324"/>
                </a:xfrm>
                <a:prstGeom prst="ellipse">
                  <a:avLst/>
                </a:prstGeom>
                <a:solidFill>
                  <a:srgbClr val="FFCC00"/>
                </a:solidFill>
                <a:ln w="952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 marL="0" marR="0" lvl="0" indent="0" algn="l" defTabSz="6858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 charset="0"/>
                  </a:endParaRPr>
                </a:p>
              </p:txBody>
            </p:sp>
            <p:sp>
              <p:nvSpPr>
                <p:cNvPr id="23" name="Rectangle 10"/>
                <p:cNvSpPr>
                  <a:spLocks/>
                </p:cNvSpPr>
                <p:nvPr/>
              </p:nvSpPr>
              <p:spPr bwMode="auto">
                <a:xfrm>
                  <a:off x="9170699" y="5736852"/>
                  <a:ext cx="222459" cy="409324"/>
                </a:xfrm>
                <a:prstGeom prst="rect">
                  <a:avLst/>
                </a:prstGeom>
                <a:noFill/>
                <a:ln w="12700" cap="flat">
                  <a:noFill/>
                  <a:miter lim="800000"/>
                  <a:headEnd type="none" w="med" len="med"/>
                  <a:tailEnd type="none" w="med" len="med"/>
                </a:ln>
              </p:spPr>
              <p:txBody>
                <a:bodyPr wrap="none" lIns="28575" tIns="28575" rIns="28575" bIns="28575" anchor="ctr">
                  <a:spAutoFit/>
                </a:bodyPr>
                <a:lstStyle/>
                <a:p>
                  <a:pPr marL="0" marR="0" lvl="0" indent="0" algn="ctr" defTabSz="6858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3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charset="0"/>
                      <a:sym typeface="Arial" charset="0"/>
                    </a:rPr>
                    <a:t>+</a:t>
                  </a:r>
                </a:p>
              </p:txBody>
            </p:sp>
          </p:grp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62230" y="4642032"/>
                <a:ext cx="2269498" cy="651991"/>
              </a:xfrm>
              <a:prstGeom prst="rect">
                <a:avLst/>
              </a:prstGeom>
            </p:spPr>
          </p:pic>
          <p:sp>
            <p:nvSpPr>
              <p:cNvPr id="15" name="Rectangle 70"/>
              <p:cNvSpPr>
                <a:spLocks/>
              </p:cNvSpPr>
              <p:nvPr/>
            </p:nvSpPr>
            <p:spPr bwMode="auto">
              <a:xfrm>
                <a:off x="5062230" y="4215995"/>
                <a:ext cx="2499678" cy="451724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30477" bIns="0"/>
              <a:lstStyle/>
              <a:p>
                <a:pPr marL="30135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Calibri" pitchFamily="34" charset="0"/>
                    <a:sym typeface="Arial" charset="0"/>
                  </a:rPr>
                  <a:t>Simultaneous addressing of multiple ions</a:t>
                </a:r>
              </a:p>
            </p:txBody>
          </p:sp>
          <p:sp>
            <p:nvSpPr>
              <p:cNvPr id="16" name="Rectangle 70"/>
              <p:cNvSpPr>
                <a:spLocks/>
              </p:cNvSpPr>
              <p:nvPr/>
            </p:nvSpPr>
            <p:spPr bwMode="auto">
              <a:xfrm>
                <a:off x="7627953" y="5568100"/>
                <a:ext cx="1102110" cy="301148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30477" bIns="0"/>
              <a:lstStyle/>
              <a:p>
                <a:pPr marL="30135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Calibri" pitchFamily="34" charset="0"/>
                    <a:sym typeface="Arial" charset="0"/>
                  </a:rPr>
                  <a:t>F ~ 99%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  <a:sym typeface="Arial" charset="0"/>
                </a:endParaRPr>
              </a:p>
            </p:txBody>
          </p:sp>
        </p:grpSp>
        <p:sp>
          <p:nvSpPr>
            <p:cNvPr id="9" name="Rectangle 70"/>
            <p:cNvSpPr>
              <a:spLocks/>
            </p:cNvSpPr>
            <p:nvPr/>
          </p:nvSpPr>
          <p:spPr bwMode="auto">
            <a:xfrm>
              <a:off x="3078242" y="5804946"/>
              <a:ext cx="1021453" cy="272448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30477" bIns="0"/>
            <a:lstStyle/>
            <a:p>
              <a:pPr marL="30135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  <a:sym typeface="Arial" charset="0"/>
                </a:rPr>
                <a:t>τ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  <a:sym typeface="Arial" charset="0"/>
                </a:rPr>
                <a:t> = 100</a:t>
              </a:r>
              <a:r>
                <a:rPr kumimoji="0" lang="el-G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  <a:sym typeface="Arial" charset="0"/>
                </a:rPr>
                <a:t>μ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  <a:sym typeface="Arial" charset="0"/>
                </a:rPr>
                <a:t>s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  <a:sym typeface="Arial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4238780" y="1286915"/>
            <a:ext cx="4109803" cy="2350595"/>
            <a:chOff x="4713672" y="3835819"/>
            <a:chExt cx="4109803" cy="2350595"/>
          </a:xfrm>
        </p:grpSpPr>
        <p:grpSp>
          <p:nvGrpSpPr>
            <p:cNvPr id="34" name="Group 33"/>
            <p:cNvGrpSpPr/>
            <p:nvPr/>
          </p:nvGrpSpPr>
          <p:grpSpPr>
            <a:xfrm>
              <a:off x="4713672" y="3835819"/>
              <a:ext cx="4109803" cy="2350595"/>
              <a:chOff x="746859" y="3628671"/>
              <a:chExt cx="5479736" cy="3134127"/>
            </a:xfrm>
          </p:grpSpPr>
          <p:sp>
            <p:nvSpPr>
              <p:cNvPr id="42" name="Abgerundetes Rechteck 137"/>
              <p:cNvSpPr/>
              <p:nvPr/>
            </p:nvSpPr>
            <p:spPr>
              <a:xfrm>
                <a:off x="829096" y="3628671"/>
                <a:ext cx="5397499" cy="3134127"/>
              </a:xfrm>
              <a:prstGeom prst="roundRect">
                <a:avLst>
                  <a:gd name="adj" fmla="val 9281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152400" dist="889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</a:p>
            </p:txBody>
          </p:sp>
          <p:sp>
            <p:nvSpPr>
              <p:cNvPr id="43" name="Rectangle 70"/>
              <p:cNvSpPr>
                <a:spLocks/>
              </p:cNvSpPr>
              <p:nvPr/>
            </p:nvSpPr>
            <p:spPr bwMode="auto">
              <a:xfrm>
                <a:off x="746859" y="3703599"/>
                <a:ext cx="5466969" cy="358544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30477" bIns="0"/>
              <a:lstStyle/>
              <a:p>
                <a:pPr marL="30135" marR="0" lvl="0" indent="0" algn="ctr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Calibri" pitchFamily="34" charset="0"/>
                    <a:sym typeface="Arial" charset="0"/>
                  </a:rPr>
                  <a:t>Individual (and parallel) local operations </a:t>
                </a:r>
              </a:p>
            </p:txBody>
          </p:sp>
          <p:grpSp>
            <p:nvGrpSpPr>
              <p:cNvPr id="44" name="Gruppieren 135"/>
              <p:cNvGrpSpPr/>
              <p:nvPr/>
            </p:nvGrpSpPr>
            <p:grpSpPr>
              <a:xfrm>
                <a:off x="4542135" y="4861338"/>
                <a:ext cx="1265785" cy="996196"/>
                <a:chOff x="4211960" y="5301208"/>
                <a:chExt cx="1555410" cy="1224136"/>
              </a:xfrm>
            </p:grpSpPr>
            <p:grpSp>
              <p:nvGrpSpPr>
                <p:cNvPr id="57" name="Group 1"/>
                <p:cNvGrpSpPr>
                  <a:grpSpLocks/>
                </p:cNvGrpSpPr>
                <p:nvPr/>
              </p:nvGrpSpPr>
              <p:grpSpPr bwMode="auto">
                <a:xfrm>
                  <a:off x="4243920" y="5707027"/>
                  <a:ext cx="1523450" cy="435367"/>
                  <a:chOff x="-2" y="-115"/>
                  <a:chExt cx="1429" cy="445"/>
                </a:xfrm>
              </p:grpSpPr>
              <p:grpSp>
                <p:nvGrpSpPr>
                  <p:cNvPr id="61" name="Group 2"/>
                  <p:cNvGrpSpPr>
                    <a:grpSpLocks/>
                  </p:cNvGrpSpPr>
                  <p:nvPr/>
                </p:nvGrpSpPr>
                <p:grpSpPr bwMode="auto">
                  <a:xfrm>
                    <a:off x="1204" y="-115"/>
                    <a:ext cx="223" cy="445"/>
                    <a:chOff x="-2" y="-115"/>
                    <a:chExt cx="223" cy="445"/>
                  </a:xfrm>
                </p:grpSpPr>
                <p:sp>
                  <p:nvSpPr>
                    <p:cNvPr id="68" name="Oval 3"/>
                    <p:cNvSpPr>
                      <a:spLocks/>
                    </p:cNvSpPr>
                    <p:nvPr/>
                  </p:nvSpPr>
                  <p:spPr bwMode="auto">
                    <a:xfrm>
                      <a:off x="0" y="0"/>
                      <a:ext cx="221" cy="216"/>
                    </a:xfrm>
                    <a:prstGeom prst="ellipse">
                      <a:avLst/>
                    </a:prstGeom>
                    <a:solidFill>
                      <a:srgbClr val="FFCC00"/>
                    </a:solidFill>
                    <a:ln w="9525" cap="flat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  <a:sym typeface="Arial" charset="0"/>
                      </a:endParaRPr>
                    </a:p>
                  </p:txBody>
                </p:sp>
                <p:sp>
                  <p:nvSpPr>
                    <p:cNvPr id="69" name="Rectangle 4"/>
                    <p:cNvSpPr>
                      <a:spLocks/>
                    </p:cNvSpPr>
                    <p:nvPr/>
                  </p:nvSpPr>
                  <p:spPr bwMode="auto">
                    <a:xfrm>
                      <a:off x="-2" y="-115"/>
                      <a:ext cx="222" cy="445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800000"/>
                      <a:headEnd type="none" w="med" len="med"/>
                      <a:tailEnd type="none" w="med" len="med"/>
                    </a:ln>
                  </p:spPr>
                  <p:txBody>
                    <a:bodyPr wrap="none" lIns="28575" tIns="28575" rIns="28575" bIns="28575" anchor="ctr">
                      <a:spAutoFit/>
                    </a:bodyPr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Arial" charset="0"/>
                          <a:sym typeface="Arial" charset="0"/>
                        </a:rPr>
                        <a:t>+</a:t>
                      </a:r>
                    </a:p>
                  </p:txBody>
                </p:sp>
              </p:grpSp>
              <p:grpSp>
                <p:nvGrpSpPr>
                  <p:cNvPr id="62" name="Group 5"/>
                  <p:cNvGrpSpPr>
                    <a:grpSpLocks/>
                  </p:cNvGrpSpPr>
                  <p:nvPr/>
                </p:nvGrpSpPr>
                <p:grpSpPr bwMode="auto">
                  <a:xfrm>
                    <a:off x="601" y="-115"/>
                    <a:ext cx="223" cy="445"/>
                    <a:chOff x="-2" y="-115"/>
                    <a:chExt cx="223" cy="445"/>
                  </a:xfrm>
                </p:grpSpPr>
                <p:sp>
                  <p:nvSpPr>
                    <p:cNvPr id="66" name="Oval 6"/>
                    <p:cNvSpPr>
                      <a:spLocks/>
                    </p:cNvSpPr>
                    <p:nvPr/>
                  </p:nvSpPr>
                  <p:spPr bwMode="auto">
                    <a:xfrm>
                      <a:off x="0" y="0"/>
                      <a:ext cx="221" cy="216"/>
                    </a:xfrm>
                    <a:prstGeom prst="ellipse">
                      <a:avLst/>
                    </a:prstGeom>
                    <a:solidFill>
                      <a:srgbClr val="FFCC00"/>
                    </a:solidFill>
                    <a:ln w="9525" cap="flat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  <a:sym typeface="Arial" charset="0"/>
                      </a:endParaRPr>
                    </a:p>
                  </p:txBody>
                </p:sp>
                <p:sp>
                  <p:nvSpPr>
                    <p:cNvPr id="67" name="Rectangle 7"/>
                    <p:cNvSpPr>
                      <a:spLocks/>
                    </p:cNvSpPr>
                    <p:nvPr/>
                  </p:nvSpPr>
                  <p:spPr bwMode="auto">
                    <a:xfrm>
                      <a:off x="-2" y="-115"/>
                      <a:ext cx="222" cy="445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800000"/>
                      <a:headEnd type="none" w="med" len="med"/>
                      <a:tailEnd type="none" w="med" len="med"/>
                    </a:ln>
                  </p:spPr>
                  <p:txBody>
                    <a:bodyPr wrap="none" lIns="28575" tIns="28575" rIns="28575" bIns="28575" anchor="ctr">
                      <a:spAutoFit/>
                    </a:bodyPr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Arial" charset="0"/>
                          <a:sym typeface="Arial" charset="0"/>
                        </a:rPr>
                        <a:t>+</a:t>
                      </a:r>
                    </a:p>
                  </p:txBody>
                </p:sp>
              </p:grpSp>
              <p:grpSp>
                <p:nvGrpSpPr>
                  <p:cNvPr id="63" name="Group 8"/>
                  <p:cNvGrpSpPr>
                    <a:grpSpLocks/>
                  </p:cNvGrpSpPr>
                  <p:nvPr/>
                </p:nvGrpSpPr>
                <p:grpSpPr bwMode="auto">
                  <a:xfrm>
                    <a:off x="-2" y="-115"/>
                    <a:ext cx="223" cy="445"/>
                    <a:chOff x="-2" y="-115"/>
                    <a:chExt cx="223" cy="445"/>
                  </a:xfrm>
                </p:grpSpPr>
                <p:sp>
                  <p:nvSpPr>
                    <p:cNvPr id="64" name="Oval 9"/>
                    <p:cNvSpPr>
                      <a:spLocks/>
                    </p:cNvSpPr>
                    <p:nvPr/>
                  </p:nvSpPr>
                  <p:spPr bwMode="auto">
                    <a:xfrm>
                      <a:off x="0" y="0"/>
                      <a:ext cx="221" cy="216"/>
                    </a:xfrm>
                    <a:prstGeom prst="ellipse">
                      <a:avLst/>
                    </a:prstGeom>
                    <a:solidFill>
                      <a:srgbClr val="FFCC00"/>
                    </a:solidFill>
                    <a:ln w="9525" cap="flat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  <a:sym typeface="Arial" charset="0"/>
                      </a:endParaRPr>
                    </a:p>
                  </p:txBody>
                </p:sp>
                <p:sp>
                  <p:nvSpPr>
                    <p:cNvPr id="65" name="Rectangle 10"/>
                    <p:cNvSpPr>
                      <a:spLocks/>
                    </p:cNvSpPr>
                    <p:nvPr/>
                  </p:nvSpPr>
                  <p:spPr bwMode="auto">
                    <a:xfrm>
                      <a:off x="-2" y="-115"/>
                      <a:ext cx="222" cy="445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800000"/>
                      <a:headEnd type="none" w="med" len="med"/>
                      <a:tailEnd type="none" w="med" len="med"/>
                    </a:ln>
                  </p:spPr>
                  <p:txBody>
                    <a:bodyPr wrap="none" lIns="28575" tIns="28575" rIns="28575" bIns="28575" anchor="ctr">
                      <a:spAutoFit/>
                    </a:bodyPr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Arial" charset="0"/>
                          <a:sym typeface="Arial" charset="0"/>
                        </a:rPr>
                        <a:t>+</a:t>
                      </a:r>
                    </a:p>
                  </p:txBody>
                </p:sp>
              </p:grpSp>
            </p:grpSp>
            <p:grpSp>
              <p:nvGrpSpPr>
                <p:cNvPr id="58" name="Group 11"/>
                <p:cNvGrpSpPr>
                  <a:grpSpLocks/>
                </p:cNvGrpSpPr>
                <p:nvPr/>
              </p:nvGrpSpPr>
              <p:grpSpPr bwMode="auto">
                <a:xfrm>
                  <a:off x="4211960" y="5301208"/>
                  <a:ext cx="290841" cy="1224136"/>
                  <a:chOff x="0" y="0"/>
                  <a:chExt cx="273" cy="1567"/>
                </a:xfrm>
              </p:grpSpPr>
              <p:pic>
                <p:nvPicPr>
                  <p:cNvPr id="59" name="Picture 12"/>
                  <p:cNvPicPr>
                    <a:picLocks noChangeAspect="1" noChangeArrowheads="1"/>
                  </p:cNvPicPr>
                  <p:nvPr/>
                </p:nvPicPr>
                <p:blipFill>
                  <a:blip r:embed="rId7" cstate="print"/>
                  <a:srcRect/>
                  <a:stretch>
                    <a:fillRect/>
                  </a:stretch>
                </p:blipFill>
                <p:spPr bwMode="auto">
                  <a:xfrm>
                    <a:off x="0" y="0"/>
                    <a:ext cx="273" cy="1567"/>
                  </a:xfrm>
                  <a:prstGeom prst="rect">
                    <a:avLst/>
                  </a:prstGeom>
                  <a:noFill/>
                  <a:ln w="12700" cap="rnd">
                    <a:noFill/>
                    <a:round/>
                    <a:headEnd/>
                    <a:tailEnd/>
                  </a:ln>
                </p:spPr>
              </p:pic>
              <p:sp>
                <p:nvSpPr>
                  <p:cNvPr id="60" name="Line 13"/>
                  <p:cNvSpPr>
                    <a:spLocks noChangeShapeType="1"/>
                  </p:cNvSpPr>
                  <p:nvPr/>
                </p:nvSpPr>
                <p:spPr bwMode="auto">
                  <a:xfrm>
                    <a:off x="139" y="4"/>
                    <a:ext cx="1" cy="395"/>
                  </a:xfrm>
                  <a:prstGeom prst="line">
                    <a:avLst/>
                  </a:prstGeom>
                  <a:noFill/>
                  <a:ln w="63500" cap="flat">
                    <a:solidFill>
                      <a:srgbClr val="0000FF"/>
                    </a:solidFill>
                    <a:prstDash val="solid"/>
                    <a:round/>
                    <a:headEnd type="none" w="med" len="med"/>
                    <a:tailEnd type="triangle" w="med" len="med"/>
                  </a:ln>
                </p:spPr>
                <p:txBody>
                  <a:bodyPr lIns="0" tIns="0" rIns="0" bIns="0"/>
                  <a:lstStyle/>
                  <a:p>
                    <a:pPr marL="0" marR="0" lvl="0" indent="0" algn="l" defTabSz="6858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  <a:sym typeface="Arial" charset="0"/>
                    </a:endParaRPr>
                  </a:p>
                </p:txBody>
              </p:sp>
            </p:grpSp>
          </p:grpSp>
          <p:grpSp>
            <p:nvGrpSpPr>
              <p:cNvPr id="45" name="Gruppieren 102"/>
              <p:cNvGrpSpPr/>
              <p:nvPr/>
            </p:nvGrpSpPr>
            <p:grpSpPr>
              <a:xfrm>
                <a:off x="1336828" y="4357397"/>
                <a:ext cx="2542819" cy="1524836"/>
                <a:chOff x="1065982" y="588077"/>
                <a:chExt cx="3517487" cy="1956884"/>
              </a:xfrm>
            </p:grpSpPr>
            <p:sp>
              <p:nvSpPr>
                <p:cNvPr id="47" name="Rectangle 25"/>
                <p:cNvSpPr>
                  <a:spLocks/>
                </p:cNvSpPr>
                <p:nvPr/>
              </p:nvSpPr>
              <p:spPr bwMode="auto">
                <a:xfrm>
                  <a:off x="1077144" y="618214"/>
                  <a:ext cx="812602" cy="351606"/>
                </a:xfrm>
                <a:prstGeom prst="rect">
                  <a:avLst/>
                </a:prstGeom>
                <a:solidFill>
                  <a:srgbClr val="FFFF66"/>
                </a:solidFill>
                <a:ln w="31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Arial" charset="0"/>
                  </a:endParaRPr>
                </a:p>
              </p:txBody>
            </p:sp>
            <p:sp>
              <p:nvSpPr>
                <p:cNvPr id="48" name="Rectangle 27"/>
                <p:cNvSpPr>
                  <a:spLocks/>
                </p:cNvSpPr>
                <p:nvPr/>
              </p:nvSpPr>
              <p:spPr bwMode="auto">
                <a:xfrm>
                  <a:off x="1065982" y="2030388"/>
                  <a:ext cx="530146" cy="424909"/>
                </a:xfrm>
                <a:prstGeom prst="rect">
                  <a:avLst/>
                </a:prstGeom>
                <a:noFill/>
                <a:ln w="9525" cap="flat">
                  <a:noFill/>
                  <a:miter lim="800000"/>
                  <a:headEnd type="none" w="med" len="med"/>
                  <a:tailEnd type="none" w="med" len="med"/>
                </a:ln>
              </p:spPr>
              <p:txBody>
                <a:bodyPr wrap="none" lIns="20090" tIns="20090" rIns="20090" bIns="2009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3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 Bold" charset="0"/>
                      <a:ea typeface="+mn-ea"/>
                      <a:cs typeface="Calibri Bold" charset="0"/>
                      <a:sym typeface="Calibri Bold" charset="0"/>
                    </a:rPr>
                    <a:t>S</a:t>
                  </a:r>
                  <a:r>
                    <a:rPr kumimoji="0" lang="en-US" sz="1350" b="0" i="0" u="none" strike="noStrike" kern="1200" cap="none" spc="0" normalizeH="0" baseline="-2500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 Bold" charset="0"/>
                      <a:ea typeface="+mn-ea"/>
                      <a:cs typeface="Calibri Bold" charset="0"/>
                      <a:sym typeface="Calibri Bold" charset="0"/>
                    </a:rPr>
                    <a:t>1/2</a:t>
                  </a:r>
                </a:p>
              </p:txBody>
            </p:sp>
            <p:sp>
              <p:nvSpPr>
                <p:cNvPr id="49" name="Rectangle 28"/>
                <p:cNvSpPr>
                  <a:spLocks/>
                </p:cNvSpPr>
                <p:nvPr/>
              </p:nvSpPr>
              <p:spPr bwMode="auto">
                <a:xfrm>
                  <a:off x="3392165" y="747861"/>
                  <a:ext cx="580408" cy="424909"/>
                </a:xfrm>
                <a:prstGeom prst="rect">
                  <a:avLst/>
                </a:prstGeom>
                <a:noFill/>
                <a:ln w="9525" cap="flat">
                  <a:noFill/>
                  <a:miter lim="800000"/>
                  <a:headEnd type="none" w="med" len="med"/>
                  <a:tailEnd type="none" w="med" len="med"/>
                </a:ln>
              </p:spPr>
              <p:txBody>
                <a:bodyPr wrap="none" lIns="20090" tIns="20090" rIns="20090" bIns="2009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3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 Bold" charset="0"/>
                      <a:ea typeface="+mn-ea"/>
                      <a:cs typeface="Calibri Bold" charset="0"/>
                      <a:sym typeface="Calibri Bold" charset="0"/>
                    </a:rPr>
                    <a:t>D</a:t>
                  </a:r>
                  <a:r>
                    <a:rPr kumimoji="0" lang="en-US" sz="1350" b="0" i="0" u="none" strike="noStrike" kern="1200" cap="none" spc="0" normalizeH="0" baseline="-2500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 Bold" charset="0"/>
                      <a:ea typeface="+mn-ea"/>
                      <a:cs typeface="Calibri Bold" charset="0"/>
                      <a:sym typeface="Calibri Bold" charset="0"/>
                    </a:rPr>
                    <a:t>5/2</a:t>
                  </a:r>
                </a:p>
              </p:txBody>
            </p:sp>
            <p:sp>
              <p:nvSpPr>
                <p:cNvPr id="50" name="Line 29"/>
                <p:cNvSpPr>
                  <a:spLocks noChangeShapeType="1"/>
                </p:cNvSpPr>
                <p:nvPr/>
              </p:nvSpPr>
              <p:spPr bwMode="auto">
                <a:xfrm>
                  <a:off x="1395264" y="2153172"/>
                  <a:ext cx="1317129" cy="2232"/>
                </a:xfrm>
                <a:prstGeom prst="line">
                  <a:avLst/>
                </a:prstGeom>
                <a:noFill/>
                <a:ln w="57150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Arial" charset="0"/>
                  </a:endParaRPr>
                </a:p>
              </p:txBody>
            </p:sp>
            <p:sp>
              <p:nvSpPr>
                <p:cNvPr id="51" name="Line 30"/>
                <p:cNvSpPr>
                  <a:spLocks noChangeShapeType="1"/>
                </p:cNvSpPr>
                <p:nvPr/>
              </p:nvSpPr>
              <p:spPr bwMode="auto">
                <a:xfrm>
                  <a:off x="2089547" y="1132955"/>
                  <a:ext cx="1314896" cy="2232"/>
                </a:xfrm>
                <a:prstGeom prst="line">
                  <a:avLst/>
                </a:prstGeom>
                <a:noFill/>
                <a:ln w="57150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Arial" charset="0"/>
                  </a:endParaRPr>
                </a:p>
              </p:txBody>
            </p:sp>
            <p:sp>
              <p:nvSpPr>
                <p:cNvPr id="52" name="Rectangle 31"/>
                <p:cNvSpPr>
                  <a:spLocks/>
                </p:cNvSpPr>
                <p:nvPr/>
              </p:nvSpPr>
              <p:spPr bwMode="auto">
                <a:xfrm>
                  <a:off x="1173138" y="588077"/>
                  <a:ext cx="719367" cy="424909"/>
                </a:xfrm>
                <a:prstGeom prst="rect">
                  <a:avLst/>
                </a:prstGeom>
                <a:noFill/>
                <a:ln w="9525" cap="flat">
                  <a:noFill/>
                  <a:miter lim="800000"/>
                  <a:headEnd type="none" w="med" len="med"/>
                  <a:tailEnd type="none" w="med" len="med"/>
                </a:ln>
              </p:spPr>
              <p:txBody>
                <a:bodyPr wrap="none" lIns="20090" tIns="20090" rIns="20090" bIns="2009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350" b="0" i="0" u="none" strike="noStrike" kern="1200" cap="none" spc="0" normalizeH="0" baseline="3000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 Bold" charset="0"/>
                      <a:ea typeface="+mn-ea"/>
                      <a:cs typeface="Calibri Bold" charset="0"/>
                      <a:sym typeface="Calibri Bold" charset="0"/>
                    </a:rPr>
                    <a:t>40</a:t>
                  </a:r>
                  <a:r>
                    <a:rPr kumimoji="0" lang="en-US" sz="13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 Bold" charset="0"/>
                      <a:ea typeface="+mn-ea"/>
                      <a:cs typeface="Calibri Bold" charset="0"/>
                      <a:sym typeface="Calibri Bold" charset="0"/>
                    </a:rPr>
                    <a:t>Ca</a:t>
                  </a:r>
                  <a:r>
                    <a:rPr kumimoji="0" lang="en-US" sz="1350" b="0" i="0" u="none" strike="noStrike" kern="1200" cap="none" spc="0" normalizeH="0" baseline="3000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 Bold" charset="0"/>
                      <a:ea typeface="+mn-ea"/>
                      <a:cs typeface="Calibri Bold" charset="0"/>
                      <a:sym typeface="Calibri Bold" charset="0"/>
                    </a:rPr>
                    <a:t>+</a:t>
                  </a:r>
                </a:p>
              </p:txBody>
            </p:sp>
            <p:sp>
              <p:nvSpPr>
                <p:cNvPr id="53" name="Rectangle 34"/>
                <p:cNvSpPr>
                  <a:spLocks/>
                </p:cNvSpPr>
                <p:nvPr/>
              </p:nvSpPr>
              <p:spPr bwMode="auto">
                <a:xfrm>
                  <a:off x="2779035" y="1512185"/>
                  <a:ext cx="1804434" cy="567101"/>
                </a:xfrm>
                <a:prstGeom prst="rect">
                  <a:avLst/>
                </a:prstGeom>
                <a:noFill/>
                <a:ln w="9525" cap="flat">
                  <a:noFill/>
                  <a:miter lim="800000"/>
                  <a:headEnd type="none" w="med" len="med"/>
                  <a:tailEnd type="none" w="med" len="med"/>
                </a:ln>
              </p:spPr>
              <p:txBody>
                <a:bodyPr wrap="none" lIns="20090" tIns="20090" rIns="20090" bIns="20090">
                  <a:spAutoFit/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7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3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B9BD5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 charset="0"/>
                      <a:ea typeface="+mn-ea"/>
                      <a:cs typeface="Calibri" charset="0"/>
                      <a:sym typeface="Calibri" charset="0"/>
                    </a:rPr>
                    <a:t>off-resonant</a:t>
                  </a:r>
                </a:p>
                <a:p>
                  <a:pPr marL="0" marR="0" lvl="0" indent="0" algn="ctr" defTabSz="914400" rtl="0" eaLnBrk="1" fontAlgn="base" latinLnBrk="0" hangingPunct="1">
                    <a:lnSpc>
                      <a:spcPct val="7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3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B9BD5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 charset="0"/>
                      <a:ea typeface="+mn-ea"/>
                      <a:cs typeface="Calibri" charset="0"/>
                      <a:sym typeface="Calibri" charset="0"/>
                    </a:rPr>
                    <a:t>manipulation</a:t>
                  </a:r>
                </a:p>
              </p:txBody>
            </p:sp>
            <p:pic>
              <p:nvPicPr>
                <p:cNvPr id="54" name="Picture 35"/>
                <p:cNvPicPr>
                  <a:picLocks noChangeAspect="1" noChangeArrowheads="1"/>
                </p:cNvPicPr>
                <p:nvPr/>
              </p:nvPicPr>
              <p:blipFill>
                <a:blip r:embed="rId8" cstate="print"/>
                <a:srcRect/>
                <a:stretch>
                  <a:fillRect/>
                </a:stretch>
              </p:blipFill>
              <p:spPr bwMode="auto">
                <a:xfrm>
                  <a:off x="2527103" y="759024"/>
                  <a:ext cx="303609" cy="276820"/>
                </a:xfrm>
                <a:prstGeom prst="rect">
                  <a:avLst/>
                </a:prstGeom>
                <a:noFill/>
                <a:ln w="12700" cap="flat">
                  <a:noFill/>
                  <a:round/>
                  <a:headEnd/>
                  <a:tailEnd/>
                </a:ln>
              </p:spPr>
            </p:pic>
            <p:pic>
              <p:nvPicPr>
                <p:cNvPr id="55" name="Picture 36"/>
                <p:cNvPicPr>
                  <a:picLocks noChangeAspect="1" noChangeArrowheads="1"/>
                </p:cNvPicPr>
                <p:nvPr/>
              </p:nvPicPr>
              <p:blipFill>
                <a:blip r:embed="rId9" cstate="print"/>
                <a:srcRect/>
                <a:stretch>
                  <a:fillRect/>
                </a:stretch>
              </p:blipFill>
              <p:spPr bwMode="auto">
                <a:xfrm>
                  <a:off x="1777009" y="2268141"/>
                  <a:ext cx="303609" cy="276820"/>
                </a:xfrm>
                <a:prstGeom prst="rect">
                  <a:avLst/>
                </a:prstGeom>
                <a:noFill/>
                <a:ln w="12700" cap="flat">
                  <a:noFill/>
                  <a:round/>
                  <a:headEnd/>
                  <a:tailEnd/>
                </a:ln>
              </p:spPr>
            </p:pic>
            <p:sp>
              <p:nvSpPr>
                <p:cNvPr id="56" name="Line 37"/>
                <p:cNvSpPr>
                  <a:spLocks noChangeShapeType="1"/>
                </p:cNvSpPr>
                <p:nvPr/>
              </p:nvSpPr>
              <p:spPr bwMode="auto">
                <a:xfrm flipH="1">
                  <a:off x="2261287" y="898187"/>
                  <a:ext cx="969106" cy="1247236"/>
                </a:xfrm>
                <a:prstGeom prst="line">
                  <a:avLst/>
                </a:prstGeom>
                <a:noFill/>
                <a:ln w="76200" cap="flat">
                  <a:solidFill>
                    <a:schemeClr val="accent1">
                      <a:lumMod val="75000"/>
                    </a:schemeClr>
                  </a:solidFill>
                  <a:prstDash val="solid"/>
                  <a:round/>
                  <a:headEnd type="triangle" w="med" len="med"/>
                  <a:tailEnd type="triangle" w="med" len="med"/>
                </a:ln>
              </p:spPr>
              <p:txBody>
                <a:bodyPr lIns="0" tIns="0" rIns="0" bIns="0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Arial" charset="0"/>
                  </a:endParaRPr>
                </a:p>
              </p:txBody>
            </p:sp>
          </p:grpSp>
          <p:pic>
            <p:nvPicPr>
              <p:cNvPr id="46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37768" y="4401501"/>
                <a:ext cx="670569" cy="3048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35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6602" y="4350884"/>
              <a:ext cx="678498" cy="2573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6" name="Rechteck 140"/>
            <p:cNvSpPr/>
            <p:nvPr/>
          </p:nvSpPr>
          <p:spPr>
            <a:xfrm rot="5400000">
              <a:off x="8069208" y="5050295"/>
              <a:ext cx="747146" cy="158008"/>
            </a:xfrm>
            <a:prstGeom prst="rect">
              <a:avLst/>
            </a:prstGeom>
            <a:gradFill flip="none" rotWithShape="1">
              <a:gsLst>
                <a:gs pos="0">
                  <a:srgbClr val="FADADA"/>
                </a:gs>
                <a:gs pos="50000">
                  <a:srgbClr val="C00000">
                    <a:alpha val="61000"/>
                  </a:srgbClr>
                </a:gs>
                <a:gs pos="100000">
                  <a:srgbClr val="FDDBDB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Line 33"/>
            <p:cNvSpPr>
              <a:spLocks noChangeShapeType="1"/>
            </p:cNvSpPr>
            <p:nvPr/>
          </p:nvSpPr>
          <p:spPr bwMode="auto">
            <a:xfrm flipH="1">
              <a:off x="5595586" y="4680042"/>
              <a:ext cx="401807" cy="573464"/>
            </a:xfrm>
            <a:prstGeom prst="line">
              <a:avLst/>
            </a:prstGeom>
            <a:noFill/>
            <a:ln w="762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lIns="0" tIns="0" rIns="0" bIns="0"/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charset="0"/>
              </a:endParaRPr>
            </a:p>
          </p:txBody>
        </p:sp>
        <p:sp>
          <p:nvSpPr>
            <p:cNvPr id="38" name="Rectangle 37"/>
            <p:cNvSpPr>
              <a:spLocks/>
            </p:cNvSpPr>
            <p:nvPr/>
          </p:nvSpPr>
          <p:spPr bwMode="auto">
            <a:xfrm>
              <a:off x="4765776" y="4716882"/>
              <a:ext cx="995465" cy="348557"/>
            </a:xfrm>
            <a:prstGeom prst="rect">
              <a:avLst/>
            </a:prstGeom>
            <a:noFill/>
            <a:ln w="9525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28575" tIns="28575" rIns="28575" bIns="28575">
              <a:spAutoFit/>
            </a:bodyPr>
            <a:lstStyle/>
            <a:p>
              <a:pPr marL="0" marR="0" lvl="0" indent="0" algn="ctr" defTabSz="685800" rtl="0" eaLnBrk="1" fontAlgn="base" latinLnBrk="0" hangingPunct="1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charset="0"/>
                  <a:ea typeface="+mn-ea"/>
                  <a:cs typeface="Calibri" charset="0"/>
                  <a:sym typeface="Calibri" charset="0"/>
                </a:rPr>
                <a:t>resonant</a:t>
              </a:r>
            </a:p>
            <a:p>
              <a:pPr marL="0" marR="0" lvl="0" indent="0" algn="ctr" defTabSz="685800" rtl="0" eaLnBrk="1" fontAlgn="base" latinLnBrk="0" hangingPunct="1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charset="0"/>
                  <a:ea typeface="+mn-ea"/>
                  <a:cs typeface="Calibri" charset="0"/>
                  <a:sym typeface="Calibri" charset="0"/>
                </a:rPr>
                <a:t>manipulation</a:t>
              </a:r>
            </a:p>
          </p:txBody>
        </p:sp>
        <p:sp>
          <p:nvSpPr>
            <p:cNvPr id="39" name="Rectangle 70"/>
            <p:cNvSpPr>
              <a:spLocks/>
            </p:cNvSpPr>
            <p:nvPr/>
          </p:nvSpPr>
          <p:spPr bwMode="auto">
            <a:xfrm>
              <a:off x="7652663" y="5536333"/>
              <a:ext cx="918625" cy="247409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30477" bIns="0"/>
            <a:lstStyle/>
            <a:p>
              <a:pPr marL="30135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  <a:sym typeface="Arial" charset="0"/>
                </a:rPr>
                <a:t>τ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  <a:sym typeface="Arial" charset="0"/>
                </a:rPr>
                <a:t> = 20</a:t>
              </a:r>
              <a:r>
                <a:rPr kumimoji="0" lang="el-G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  <a:sym typeface="Arial" charset="0"/>
                </a:rPr>
                <a:t>μ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  <a:sym typeface="Arial" charset="0"/>
                </a:rPr>
                <a:t>s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  <a:sym typeface="Arial" charset="0"/>
              </a:endParaRPr>
            </a:p>
          </p:txBody>
        </p:sp>
        <p:sp>
          <p:nvSpPr>
            <p:cNvPr id="40" name="Rectangle 70"/>
            <p:cNvSpPr>
              <a:spLocks/>
            </p:cNvSpPr>
            <p:nvPr/>
          </p:nvSpPr>
          <p:spPr bwMode="auto">
            <a:xfrm>
              <a:off x="7650513" y="5803728"/>
              <a:ext cx="901568" cy="243421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30477" bIns="0"/>
            <a:lstStyle/>
            <a:p>
              <a:pPr marL="30135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  <a:sym typeface="Arial" charset="0"/>
                </a:rPr>
                <a:t>F &gt; 99%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  <a:sym typeface="Arial" charset="0"/>
              </a:endParaRPr>
            </a:p>
          </p:txBody>
        </p:sp>
        <p:sp>
          <p:nvSpPr>
            <p:cNvPr id="41" name="Line 19"/>
            <p:cNvSpPr>
              <a:spLocks noChangeShapeType="1"/>
            </p:cNvSpPr>
            <p:nvPr/>
          </p:nvSpPr>
          <p:spPr bwMode="auto">
            <a:xfrm>
              <a:off x="8445548" y="4750671"/>
              <a:ext cx="650" cy="188336"/>
            </a:xfrm>
            <a:prstGeom prst="line">
              <a:avLst/>
            </a:prstGeom>
            <a:noFill/>
            <a:ln w="63500" cap="flat">
              <a:solidFill>
                <a:srgbClr val="C00000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lIns="0" tIns="0" rIns="0" bIns="0"/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charset="0"/>
              </a:endParaRPr>
            </a:p>
          </p:txBody>
        </p:sp>
      </p:grpSp>
      <p:sp>
        <p:nvSpPr>
          <p:cNvPr id="73" name="Rectangle 72"/>
          <p:cNvSpPr/>
          <p:nvPr/>
        </p:nvSpPr>
        <p:spPr>
          <a:xfrm>
            <a:off x="9076203" y="6495467"/>
            <a:ext cx="3136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PRX Quantum 2, 020343 (2021)</a:t>
            </a:r>
          </a:p>
        </p:txBody>
      </p:sp>
      <p:sp>
        <p:nvSpPr>
          <p:cNvPr id="84" name="Abgerundetes Rechteck 137"/>
          <p:cNvSpPr/>
          <p:nvPr/>
        </p:nvSpPr>
        <p:spPr>
          <a:xfrm>
            <a:off x="8619721" y="1286915"/>
            <a:ext cx="3436026" cy="2350595"/>
          </a:xfrm>
          <a:prstGeom prst="roundRect">
            <a:avLst>
              <a:gd name="adj" fmla="val 9281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524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8740405" y="1864177"/>
            <a:ext cx="320844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12"/>
              </a:buBlip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T1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12"/>
              </a:buBlip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T2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500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12"/>
              </a:buBlip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Routinely work with 20+ 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12"/>
              </a:buBlip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Demonstrated 24q-GHZ state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12"/>
              </a:buBlip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Supports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Qiskit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Cirq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  <a:r>
              <a:rPr kumimoji="0" lang="en-A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9345186" y="1344472"/>
            <a:ext cx="2023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Control capabilities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Abgerundetes Rechteck 137"/>
          <p:cNvSpPr/>
          <p:nvPr/>
        </p:nvSpPr>
        <p:spPr>
          <a:xfrm>
            <a:off x="8602329" y="3977092"/>
            <a:ext cx="3436026" cy="2350595"/>
          </a:xfrm>
          <a:prstGeom prst="roundRect">
            <a:avLst>
              <a:gd name="adj" fmla="val 9281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524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9327794" y="4034649"/>
            <a:ext cx="2077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Automated tune-up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8740405" y="4503136"/>
            <a:ext cx="310341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12"/>
              </a:buBlip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Single-qubit control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12"/>
              </a:buBlip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Single-setting MS up to 20 q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despite full connectivity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speed-up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12"/>
              </a:buBlip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Tune-up to &gt; 99% in 30 sec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12"/>
              </a:buBlip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5" name="Grafik 15">
            <a:extLst>
              <a:ext uri="{FF2B5EF4-FFF2-40B4-BE49-F238E27FC236}">
                <a16:creationId xmlns:a16="http://schemas.microsoft.com/office/drawing/2014/main" id="{5AEF0344-AF5C-48B6-BDAD-027A907F305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22783" y="105281"/>
            <a:ext cx="2315572" cy="80694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137282858"/>
      </p:ext>
    </p:extLst>
  </p:cSld>
  <p:clrMapOvr>
    <a:masterClrMapping/>
  </p:clrMapOvr>
  <p:transition spd="med">
    <p:pull dir="r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C9296777-EA79-4B2B-B190-F70E9E294D5A}"/>
              </a:ext>
            </a:extLst>
          </p:cNvPr>
          <p:cNvSpPr/>
          <p:nvPr/>
        </p:nvSpPr>
        <p:spPr>
          <a:xfrm>
            <a:off x="266291" y="3944400"/>
            <a:ext cx="3642490" cy="2785734"/>
          </a:xfrm>
          <a:prstGeom prst="roundRect">
            <a:avLst>
              <a:gd name="adj" fmla="val 2619"/>
            </a:avLst>
          </a:prstGeom>
          <a:solidFill>
            <a:schemeClr val="bg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feld 5"/>
          <p:cNvSpPr txBox="1"/>
          <p:nvPr/>
        </p:nvSpPr>
        <p:spPr>
          <a:xfrm>
            <a:off x="266700" y="260829"/>
            <a:ext cx="11563350" cy="575883"/>
          </a:xfrm>
          <a:prstGeom prst="rect">
            <a:avLst/>
          </a:prstGeom>
          <a:solidFill>
            <a:srgbClr val="349A37"/>
          </a:solidFill>
          <a:effectLst>
            <a:outerShdw blurRad="152400" dist="88900" dir="2700000" algn="tl" rotWithShape="0">
              <a:prstClr val="black">
                <a:alpha val="40000"/>
              </a:prstClr>
            </a:outerShdw>
          </a:effectLst>
        </p:spPr>
        <p:txBody>
          <a:bodyPr wrap="square" tIns="72000" bIns="72000" rtlCol="0">
            <a:spAutoFit/>
          </a:bodyPr>
          <a:lstStyle>
            <a:defPPr>
              <a:defRPr lang="de-DE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800" b="1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Calibri" pitchFamily="34" charset="0"/>
              </a:defRPr>
            </a:lvl1pPr>
          </a:lstStyle>
          <a:p>
            <a:r>
              <a:rPr lang="en-US" dirty="0"/>
              <a:t>Some Highlights: Algorithms and Applications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950EEEFC-C02C-4C15-836A-AB3F8616079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 rot="5400000">
            <a:off x="1586842" y="4267375"/>
            <a:ext cx="1001389" cy="32561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6D1244E-3AB0-434F-9107-602A95ABFDF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 rot="5400000">
            <a:off x="1586842" y="3274010"/>
            <a:ext cx="1001388" cy="3240051"/>
          </a:xfrm>
          <a:prstGeom prst="rect">
            <a:avLst/>
          </a:prstGeom>
        </p:spPr>
      </p:pic>
      <p:sp>
        <p:nvSpPr>
          <p:cNvPr id="32" name="CustomShape 2">
            <a:extLst>
              <a:ext uri="{FF2B5EF4-FFF2-40B4-BE49-F238E27FC236}">
                <a16:creationId xmlns:a16="http://schemas.microsoft.com/office/drawing/2014/main" id="{A897B269-BFEC-4182-A5C3-06A3CBA66BF9}"/>
              </a:ext>
            </a:extLst>
          </p:cNvPr>
          <p:cNvSpPr/>
          <p:nvPr/>
        </p:nvSpPr>
        <p:spPr>
          <a:xfrm>
            <a:off x="1003692" y="3995131"/>
            <a:ext cx="2167689" cy="3971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800" strike="noStrike" spc="-1" dirty="0">
                <a:solidFill>
                  <a:srgbClr val="000000"/>
                </a:solidFill>
                <a:latin typeface="Calibri"/>
              </a:rPr>
              <a:t>Qubit surgery</a:t>
            </a:r>
            <a:endParaRPr lang="en-US" sz="1800" strike="noStrike" spc="-1" dirty="0">
              <a:latin typeface="Arial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A07C10F-7BA4-42CC-89D2-436AEBBBAF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9893714"/>
              </p:ext>
            </p:extLst>
          </p:nvPr>
        </p:nvGraphicFramePr>
        <p:xfrm>
          <a:off x="398815" y="6389968"/>
          <a:ext cx="3377442" cy="304800"/>
        </p:xfrm>
        <a:graphic>
          <a:graphicData uri="http://schemas.openxmlformats.org/drawingml/2006/table">
            <a:tbl>
              <a:tblPr/>
              <a:tblGrid>
                <a:gridCol w="3377442">
                  <a:extLst>
                    <a:ext uri="{9D8B030D-6E8A-4147-A177-3AD203B41FA5}">
                      <a16:colId xmlns:a16="http://schemas.microsoft.com/office/drawing/2014/main" val="392851530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dirty="0">
                          <a:solidFill>
                            <a:srgbClr val="0000FF"/>
                          </a:solidFill>
                          <a:effectLst/>
                        </a:rPr>
                        <a:t>A. Erhard et al., Nature 589, 220 (2021)</a:t>
                      </a:r>
                    </a:p>
                  </a:txBody>
                  <a:tcPr marR="412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7232078"/>
                  </a:ext>
                </a:extLst>
              </a:tr>
            </a:tbl>
          </a:graphicData>
        </a:graphic>
      </p:graphicFrame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FCAF6D26-4245-4DE4-8E45-70B713A06124}"/>
              </a:ext>
            </a:extLst>
          </p:cNvPr>
          <p:cNvSpPr/>
          <p:nvPr/>
        </p:nvSpPr>
        <p:spPr>
          <a:xfrm>
            <a:off x="266291" y="974864"/>
            <a:ext cx="3642490" cy="2785734"/>
          </a:xfrm>
          <a:prstGeom prst="roundRect">
            <a:avLst>
              <a:gd name="adj" fmla="val 2619"/>
            </a:avLst>
          </a:prstGeom>
          <a:solidFill>
            <a:schemeClr val="bg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feld 7"/>
          <p:cNvSpPr txBox="1"/>
          <p:nvPr/>
        </p:nvSpPr>
        <p:spPr>
          <a:xfrm>
            <a:off x="647376" y="992819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Shor‘s</a:t>
            </a: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de-AT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Algorithm</a:t>
            </a:r>
            <a:endParaRPr kumimoji="0" lang="de-AT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7" name="Picture 2" descr="http://quantumoptics.at/images/news/shor-algorithm_1800x108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5" r="6116" b="3157"/>
          <a:stretch/>
        </p:blipFill>
        <p:spPr bwMode="auto">
          <a:xfrm>
            <a:off x="436294" y="1363926"/>
            <a:ext cx="3302484" cy="202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C3EB35F-F4A0-4BD6-B8D6-017FB35EA72F}"/>
              </a:ext>
            </a:extLst>
          </p:cNvPr>
          <p:cNvSpPr/>
          <p:nvPr/>
        </p:nvSpPr>
        <p:spPr>
          <a:xfrm>
            <a:off x="553078" y="3422334"/>
            <a:ext cx="30689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AT" sz="1400" dirty="0">
                <a:solidFill>
                  <a:srgbClr val="0000FF"/>
                </a:solidFill>
                <a:latin typeface="Calibri" panose="020F0502020204030204" pitchFamily="34" charset="0"/>
              </a:rPr>
              <a:t>T. </a:t>
            </a:r>
            <a:r>
              <a:rPr lang="de-AT" sz="1400" dirty="0" err="1">
                <a:solidFill>
                  <a:srgbClr val="0000FF"/>
                </a:solidFill>
                <a:latin typeface="Calibri" panose="020F0502020204030204" pitchFamily="34" charset="0"/>
              </a:rPr>
              <a:t>Monz</a:t>
            </a:r>
            <a:r>
              <a:rPr lang="de-AT" sz="1400" dirty="0">
                <a:solidFill>
                  <a:srgbClr val="0000FF"/>
                </a:solidFill>
                <a:latin typeface="Calibri" panose="020F0502020204030204" pitchFamily="34" charset="0"/>
              </a:rPr>
              <a:t> et al., Science 351, 1068 (2016)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A560D0D-5593-4D2B-ACAE-4728246747A5}"/>
              </a:ext>
            </a:extLst>
          </p:cNvPr>
          <p:cNvGrpSpPr/>
          <p:nvPr/>
        </p:nvGrpSpPr>
        <p:grpSpPr>
          <a:xfrm>
            <a:off x="4226926" y="977862"/>
            <a:ext cx="3642490" cy="2785734"/>
            <a:chOff x="4167709" y="977862"/>
            <a:chExt cx="3642490" cy="2785734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8A68D077-8635-4FA1-9356-2EAAFC9D51F0}"/>
                </a:ext>
              </a:extLst>
            </p:cNvPr>
            <p:cNvSpPr/>
            <p:nvPr/>
          </p:nvSpPr>
          <p:spPr>
            <a:xfrm>
              <a:off x="4167709" y="977862"/>
              <a:ext cx="3642490" cy="2785734"/>
            </a:xfrm>
            <a:prstGeom prst="roundRect">
              <a:avLst>
                <a:gd name="adj" fmla="val 2619"/>
              </a:avLst>
            </a:prstGeom>
            <a:solidFill>
              <a:schemeClr val="bg1"/>
            </a:solidFill>
            <a:effectLst>
              <a:glow rad="1016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391814" y="985373"/>
              <a:ext cx="319428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/>
                <a:t>Quantum Error Correction</a:t>
              </a:r>
              <a:endParaRPr lang="en-US" dirty="0">
                <a:solidFill>
                  <a:srgbClr val="0000FF"/>
                </a:solidFill>
              </a:endParaRPr>
            </a:p>
          </p:txBody>
        </p:sp>
      </p:grp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9E3D3BCE-5D80-499E-A67C-21EB9C8EE24C}"/>
              </a:ext>
            </a:extLst>
          </p:cNvPr>
          <p:cNvSpPr/>
          <p:nvPr/>
        </p:nvSpPr>
        <p:spPr>
          <a:xfrm>
            <a:off x="8187560" y="974865"/>
            <a:ext cx="3642490" cy="2785734"/>
          </a:xfrm>
          <a:prstGeom prst="roundRect">
            <a:avLst>
              <a:gd name="adj" fmla="val 2619"/>
            </a:avLst>
          </a:prstGeom>
          <a:solidFill>
            <a:schemeClr val="bg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8495636" y="3422334"/>
            <a:ext cx="30683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1843">
              <a:defRPr/>
            </a:pPr>
            <a:r>
              <a:rPr lang="de-AT" sz="1400" dirty="0">
                <a:solidFill>
                  <a:srgbClr val="3333FF"/>
                </a:solidFill>
              </a:rPr>
              <a:t>C. </a:t>
            </a:r>
            <a:r>
              <a:rPr lang="de-AT" sz="1400" dirty="0" err="1">
                <a:solidFill>
                  <a:srgbClr val="3333FF"/>
                </a:solidFill>
              </a:rPr>
              <a:t>Kokail</a:t>
            </a:r>
            <a:r>
              <a:rPr lang="de-AT" sz="1400" dirty="0">
                <a:solidFill>
                  <a:srgbClr val="3333FF"/>
                </a:solidFill>
              </a:rPr>
              <a:t> et al., Nature 569, 355 (2019)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38BD66A-02E4-468B-86F0-170C2C681D2E}"/>
              </a:ext>
            </a:extLst>
          </p:cNvPr>
          <p:cNvSpPr/>
          <p:nvPr/>
        </p:nvSpPr>
        <p:spPr>
          <a:xfrm>
            <a:off x="8419438" y="984793"/>
            <a:ext cx="3228833" cy="3678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Variational quantum simulations</a:t>
            </a:r>
            <a:endParaRPr lang="en-US" dirty="0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4723BB2D-1BCC-4B61-8BB7-914D63F1497D}"/>
              </a:ext>
            </a:extLst>
          </p:cNvPr>
          <p:cNvSpPr/>
          <p:nvPr/>
        </p:nvSpPr>
        <p:spPr>
          <a:xfrm>
            <a:off x="4226926" y="3944400"/>
            <a:ext cx="3642490" cy="2785734"/>
          </a:xfrm>
          <a:prstGeom prst="roundRect">
            <a:avLst>
              <a:gd name="adj" fmla="val 2619"/>
            </a:avLst>
          </a:prstGeom>
          <a:solidFill>
            <a:schemeClr val="bg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feld 6"/>
          <p:cNvSpPr txBox="1"/>
          <p:nvPr/>
        </p:nvSpPr>
        <p:spPr>
          <a:xfrm>
            <a:off x="4342138" y="6388480"/>
            <a:ext cx="34120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E. A. Martinez </a:t>
            </a:r>
            <a:r>
              <a:rPr lang="de-AT" sz="1400" dirty="0">
                <a:solidFill>
                  <a:srgbClr val="0000FF"/>
                </a:solidFill>
                <a:latin typeface="Calibri"/>
              </a:rPr>
              <a:t>et al., </a:t>
            </a:r>
            <a:r>
              <a:rPr kumimoji="0" lang="de-AT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Nature </a:t>
            </a:r>
            <a:r>
              <a:rPr kumimoji="0" lang="de-AT" sz="14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534</a:t>
            </a:r>
            <a:r>
              <a:rPr kumimoji="0" lang="de-AT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516 (2016)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8E94333-495D-48A3-B246-28B0C4D22A0E}"/>
              </a:ext>
            </a:extLst>
          </p:cNvPr>
          <p:cNvSpPr txBox="1"/>
          <p:nvPr/>
        </p:nvSpPr>
        <p:spPr>
          <a:xfrm>
            <a:off x="4924498" y="3995131"/>
            <a:ext cx="2247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err="1"/>
              <a:t>Lattice</a:t>
            </a:r>
            <a:r>
              <a:rPr lang="de-AT" dirty="0"/>
              <a:t> </a:t>
            </a:r>
            <a:r>
              <a:rPr lang="de-AT" dirty="0" err="1"/>
              <a:t>gauge</a:t>
            </a:r>
            <a:r>
              <a:rPr lang="de-AT" dirty="0"/>
              <a:t> </a:t>
            </a:r>
            <a:r>
              <a:rPr lang="de-AT" dirty="0" err="1"/>
              <a:t>theories</a:t>
            </a:r>
            <a:endParaRPr lang="de-AT" dirty="0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F72374F-155B-49F6-A16C-9F98B01D6437}"/>
              </a:ext>
            </a:extLst>
          </p:cNvPr>
          <p:cNvGrpSpPr/>
          <p:nvPr/>
        </p:nvGrpSpPr>
        <p:grpSpPr>
          <a:xfrm>
            <a:off x="4975001" y="4452324"/>
            <a:ext cx="1948462" cy="1895068"/>
            <a:chOff x="4608558" y="4324148"/>
            <a:chExt cx="2145436" cy="2086644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80DD0E91-B589-4EF0-9DC6-C690B821DB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23266" y="4324148"/>
              <a:ext cx="2130728" cy="2086644"/>
            </a:xfrm>
            <a:prstGeom prst="rect">
              <a:avLst/>
            </a:prstGeom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DBD4EEB3-FE74-4E2E-BA7E-03BF782CC1D9}"/>
                </a:ext>
              </a:extLst>
            </p:cNvPr>
            <p:cNvSpPr/>
            <p:nvPr/>
          </p:nvSpPr>
          <p:spPr>
            <a:xfrm>
              <a:off x="4608558" y="4334204"/>
              <a:ext cx="380816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E487FBAF-2E3F-4C7F-96A6-A05D912C581E}"/>
              </a:ext>
            </a:extLst>
          </p:cNvPr>
          <p:cNvSpPr/>
          <p:nvPr/>
        </p:nvSpPr>
        <p:spPr>
          <a:xfrm>
            <a:off x="8187560" y="3944400"/>
            <a:ext cx="3642490" cy="2785734"/>
          </a:xfrm>
          <a:prstGeom prst="roundRect">
            <a:avLst>
              <a:gd name="adj" fmla="val 2619"/>
            </a:avLst>
          </a:prstGeom>
          <a:solidFill>
            <a:schemeClr val="bg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E85A4F6-5E14-4C63-95D8-0971C0D105DD}"/>
              </a:ext>
            </a:extLst>
          </p:cNvPr>
          <p:cNvSpPr/>
          <p:nvPr/>
        </p:nvSpPr>
        <p:spPr>
          <a:xfrm>
            <a:off x="8411665" y="3965399"/>
            <a:ext cx="31942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Quasiparticle engineering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1F1D027-BC95-4990-9E26-93BB0C14211B}"/>
              </a:ext>
            </a:extLst>
          </p:cNvPr>
          <p:cNvSpPr/>
          <p:nvPr/>
        </p:nvSpPr>
        <p:spPr>
          <a:xfrm>
            <a:off x="8460626" y="6388480"/>
            <a:ext cx="3096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</a:rPr>
              <a:t>P. </a:t>
            </a:r>
            <a:r>
              <a:rPr lang="en-US" sz="1400" dirty="0" err="1">
                <a:solidFill>
                  <a:srgbClr val="0000FF"/>
                </a:solidFill>
              </a:rPr>
              <a:t>Jurcevic</a:t>
            </a:r>
            <a:r>
              <a:rPr lang="en-US" sz="1400" dirty="0">
                <a:solidFill>
                  <a:srgbClr val="0000FF"/>
                </a:solidFill>
              </a:rPr>
              <a:t> et al., Nature 511, 202 (2014)</a:t>
            </a:r>
            <a:endParaRPr lang="en-US" sz="1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D668F4-4310-409D-9873-B23CC14D5C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8442" y="4752982"/>
            <a:ext cx="1828987" cy="11939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0758BE-B839-4B54-8DE7-3118A13FE1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11665" y="4338664"/>
            <a:ext cx="1194979" cy="20225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175124-035C-4384-81FE-EB7AA26B4C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86617" y="1404760"/>
            <a:ext cx="3286378" cy="20399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18E61A6-28E5-481E-9877-E0FB2BF50E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30083" y="1451699"/>
            <a:ext cx="2341761" cy="1829093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C997DD4F-3522-45C9-9AEE-F51C9CA511E0}"/>
              </a:ext>
            </a:extLst>
          </p:cNvPr>
          <p:cNvSpPr/>
          <p:nvPr/>
        </p:nvSpPr>
        <p:spPr>
          <a:xfrm>
            <a:off x="4216857" y="3434238"/>
            <a:ext cx="36357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1843">
              <a:defRPr/>
            </a:pPr>
            <a:r>
              <a:rPr lang="de-AT" sz="1400" dirty="0">
                <a:solidFill>
                  <a:srgbClr val="3333FF"/>
                </a:solidFill>
              </a:rPr>
              <a:t>L. Postler et al., PRX Quantum 5, 030326 (2024)</a:t>
            </a:r>
          </a:p>
        </p:txBody>
      </p:sp>
    </p:spTree>
    <p:extLst>
      <p:ext uri="{BB962C8B-B14F-4D97-AF65-F5344CB8AC3E}">
        <p14:creationId xmlns:p14="http://schemas.microsoft.com/office/powerpoint/2010/main" val="1716628772"/>
      </p:ext>
    </p:extLst>
  </p:cSld>
  <p:clrMapOvr>
    <a:masterClrMapping/>
  </p:clrMapOvr>
  <p:transition spd="slow">
    <p:pull dir="r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0"/>
          <a:stretch/>
        </p:blipFill>
        <p:spPr>
          <a:xfrm>
            <a:off x="3" y="1507873"/>
            <a:ext cx="8087843" cy="4828015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-2084" y="6413500"/>
            <a:ext cx="12201216" cy="444500"/>
          </a:xfrm>
          <a:custGeom>
            <a:avLst/>
            <a:gdLst/>
            <a:ahLst/>
            <a:cxnLst/>
            <a:rect l="l" t="t" r="r" b="b"/>
            <a:pathLst>
              <a:path w="12193270" h="444500">
                <a:moveTo>
                  <a:pt x="12193206" y="0"/>
                </a:moveTo>
                <a:lnTo>
                  <a:pt x="0" y="0"/>
                </a:lnTo>
                <a:lnTo>
                  <a:pt x="0" y="444195"/>
                </a:lnTo>
                <a:lnTo>
                  <a:pt x="12193206" y="444195"/>
                </a:lnTo>
                <a:lnTo>
                  <a:pt x="12193206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7"/>
          <p:cNvSpPr/>
          <p:nvPr/>
        </p:nvSpPr>
        <p:spPr>
          <a:xfrm>
            <a:off x="761" y="-19269"/>
            <a:ext cx="12192635" cy="1446136"/>
          </a:xfrm>
          <a:custGeom>
            <a:avLst/>
            <a:gdLst/>
            <a:ahLst/>
            <a:cxnLst/>
            <a:rect l="l" t="t" r="r" b="b"/>
            <a:pathLst>
              <a:path w="12192635" h="1843405">
                <a:moveTo>
                  <a:pt x="12192431" y="0"/>
                </a:moveTo>
                <a:lnTo>
                  <a:pt x="0" y="0"/>
                </a:lnTo>
                <a:lnTo>
                  <a:pt x="0" y="1842808"/>
                </a:lnTo>
                <a:lnTo>
                  <a:pt x="12192431" y="1842808"/>
                </a:lnTo>
                <a:lnTo>
                  <a:pt x="12192431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9"/>
          <p:cNvSpPr txBox="1"/>
          <p:nvPr/>
        </p:nvSpPr>
        <p:spPr>
          <a:xfrm>
            <a:off x="2704180" y="776835"/>
            <a:ext cx="81330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AT" sz="2400" spc="-105" dirty="0">
                <a:solidFill>
                  <a:srgbClr val="FFFFFF"/>
                </a:solidFill>
                <a:cs typeface="Verdana"/>
              </a:rPr>
              <a:t>INSIDE INDUSTRY-STANDARD 19’’ RACK</a:t>
            </a:r>
            <a:endParaRPr sz="2400" dirty="0">
              <a:cs typeface="AvenirNext LT Pro Bold"/>
            </a:endParaRPr>
          </a:p>
        </p:txBody>
      </p:sp>
      <p:sp>
        <p:nvSpPr>
          <p:cNvPr id="16" name="object 10"/>
          <p:cNvSpPr txBox="1">
            <a:spLocks noGrp="1"/>
          </p:cNvSpPr>
          <p:nvPr>
            <p:ph type="title"/>
          </p:nvPr>
        </p:nvSpPr>
        <p:spPr>
          <a:xfrm>
            <a:off x="2704180" y="224837"/>
            <a:ext cx="8719096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AT" sz="4000" b="1" dirty="0">
                <a:solidFill>
                  <a:srgbClr val="1BA737"/>
                </a:solidFill>
                <a:latin typeface="+mn-lt"/>
              </a:rPr>
              <a:t>AQT QUANTUM COMPUTING SYSTEMS</a:t>
            </a:r>
            <a:endParaRPr sz="4000" b="1" spc="-15" dirty="0">
              <a:solidFill>
                <a:srgbClr val="1BA737"/>
              </a:solidFill>
              <a:latin typeface="+mn-lt"/>
            </a:endParaRPr>
          </a:p>
        </p:txBody>
      </p:sp>
      <p:pic>
        <p:nvPicPr>
          <p:cNvPr id="17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39" y="374023"/>
            <a:ext cx="2113208" cy="74055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9861C51-204D-4EE0-9A4E-EDBDA76B4D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927" y="1504478"/>
            <a:ext cx="4017873" cy="48314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BF286F-5A69-40F0-9893-A8B560F11B1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" t="8389" b="4240"/>
          <a:stretch/>
        </p:blipFill>
        <p:spPr>
          <a:xfrm>
            <a:off x="0" y="1529992"/>
            <a:ext cx="8087845" cy="480250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6AA60D-3103-41EF-AE49-006212786880}"/>
              </a:ext>
            </a:extLst>
          </p:cNvPr>
          <p:cNvSpPr/>
          <p:nvPr/>
        </p:nvSpPr>
        <p:spPr>
          <a:xfrm>
            <a:off x="8167456" y="1507872"/>
            <a:ext cx="4024541" cy="4824622"/>
          </a:xfrm>
          <a:prstGeom prst="rect">
            <a:avLst/>
          </a:pr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 lang="en-AT">
              <a:solidFill>
                <a:schemeClr val="tx1"/>
              </a:solidFill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:a16="http://schemas.microsoft.com/office/drawing/2014/main" id="{05DDC5B0-985B-478B-9868-E848A7E913A7}"/>
              </a:ext>
            </a:extLst>
          </p:cNvPr>
          <p:cNvSpPr txBox="1"/>
          <p:nvPr/>
        </p:nvSpPr>
        <p:spPr>
          <a:xfrm>
            <a:off x="8467953" y="1775140"/>
            <a:ext cx="3517408" cy="3931204"/>
          </a:xfrm>
          <a:prstGeom prst="rect">
            <a:avLst/>
          </a:prstGeom>
        </p:spPr>
        <p:txBody>
          <a:bodyPr vert="horz" wrap="square" lIns="0" tIns="83185" rIns="0" bIns="0" rtlCol="0">
            <a:spAutoFit/>
          </a:bodyPr>
          <a:lstStyle/>
          <a:p>
            <a:pPr marL="41275">
              <a:lnSpc>
                <a:spcPct val="100000"/>
              </a:lnSpc>
              <a:spcBef>
                <a:spcPts val="655"/>
              </a:spcBef>
            </a:pPr>
            <a:r>
              <a:rPr sz="2400" b="1" spc="-10" dirty="0">
                <a:solidFill>
                  <a:srgbClr val="1BA737"/>
                </a:solidFill>
                <a:cs typeface="Bebas Neue Pro Expanded XBold"/>
              </a:rPr>
              <a:t>AQT</a:t>
            </a:r>
            <a:r>
              <a:rPr sz="2400" b="1" spc="-100" dirty="0">
                <a:solidFill>
                  <a:srgbClr val="1BA737"/>
                </a:solidFill>
                <a:cs typeface="Bebas Neue Pro Expanded XBold"/>
              </a:rPr>
              <a:t> </a:t>
            </a:r>
            <a:r>
              <a:rPr lang="en-US" sz="2400" b="1" dirty="0">
                <a:solidFill>
                  <a:srgbClr val="1BA737"/>
                </a:solidFill>
                <a:cs typeface="Bebas Neue Pro Expanded XBold"/>
              </a:rPr>
              <a:t>DEMONSTRATED</a:t>
            </a:r>
            <a:endParaRPr sz="2400" dirty="0">
              <a:cs typeface="Bebas Neue Pro Expanded XBold"/>
            </a:endParaRPr>
          </a:p>
          <a:p>
            <a:pPr marL="269875" indent="-229235">
              <a:lnSpc>
                <a:spcPct val="100000"/>
              </a:lnSpc>
              <a:spcBef>
                <a:spcPts val="325"/>
              </a:spcBef>
              <a:buChar char="•"/>
              <a:tabLst>
                <a:tab pos="269875" algn="l"/>
                <a:tab pos="270510" algn="l"/>
              </a:tabLst>
            </a:pPr>
            <a:r>
              <a:rPr sz="1600" b="1" dirty="0">
                <a:solidFill>
                  <a:srgbClr val="FFFFFF"/>
                </a:solidFill>
                <a:latin typeface="+mj-lt"/>
                <a:cs typeface="AvenirNext LT Pro Demi"/>
              </a:rPr>
              <a:t>50+</a:t>
            </a:r>
            <a:r>
              <a:rPr sz="1600" b="1" spc="-100" dirty="0">
                <a:solidFill>
                  <a:srgbClr val="FFFFFF"/>
                </a:solidFill>
                <a:latin typeface="+mj-lt"/>
                <a:cs typeface="AvenirNext LT Pro Demi"/>
              </a:rPr>
              <a:t> </a:t>
            </a:r>
            <a:r>
              <a:rPr sz="1600" b="1" dirty="0">
                <a:solidFill>
                  <a:srgbClr val="FFFFFF"/>
                </a:solidFill>
                <a:latin typeface="+mj-lt"/>
                <a:cs typeface="AvenirNext LT Pro Demi"/>
              </a:rPr>
              <a:t>ion-qubits</a:t>
            </a:r>
            <a:endParaRPr sz="1600" dirty="0">
              <a:latin typeface="+mj-lt"/>
              <a:cs typeface="AvenirNext LT Pro Demi"/>
            </a:endParaRPr>
          </a:p>
          <a:p>
            <a:pPr marL="269875" indent="-229235">
              <a:lnSpc>
                <a:spcPct val="100000"/>
              </a:lnSpc>
              <a:buChar char="•"/>
              <a:tabLst>
                <a:tab pos="269875" algn="l"/>
                <a:tab pos="270510" algn="l"/>
              </a:tabLst>
            </a:pPr>
            <a:r>
              <a:rPr lang="en-US" sz="1600" b="1" dirty="0">
                <a:solidFill>
                  <a:srgbClr val="FFFFFF"/>
                </a:solidFill>
                <a:latin typeface="+mj-lt"/>
                <a:cs typeface="AvenirNext LT Pro Demi"/>
              </a:rPr>
              <a:t>Universal gate set</a:t>
            </a:r>
          </a:p>
          <a:p>
            <a:pPr marL="269875" indent="-229235">
              <a:lnSpc>
                <a:spcPct val="100000"/>
              </a:lnSpc>
              <a:buChar char="•"/>
              <a:tabLst>
                <a:tab pos="269875" algn="l"/>
                <a:tab pos="270510" algn="l"/>
              </a:tabLst>
            </a:pPr>
            <a:r>
              <a:rPr sz="1600" b="1" dirty="0">
                <a:solidFill>
                  <a:srgbClr val="FFFFFF"/>
                </a:solidFill>
                <a:latin typeface="+mj-lt"/>
                <a:cs typeface="AvenirNext LT Pro Demi"/>
              </a:rPr>
              <a:t>24-qubit</a:t>
            </a:r>
            <a:r>
              <a:rPr sz="1600" b="1" spc="-5" dirty="0">
                <a:solidFill>
                  <a:srgbClr val="FFFFFF"/>
                </a:solidFill>
                <a:latin typeface="+mj-lt"/>
                <a:cs typeface="AvenirNext LT Pro Demi"/>
              </a:rPr>
              <a:t> </a:t>
            </a:r>
            <a:r>
              <a:rPr sz="1600" b="1" dirty="0">
                <a:solidFill>
                  <a:srgbClr val="FFFFFF"/>
                </a:solidFill>
                <a:latin typeface="+mj-lt"/>
                <a:cs typeface="AvenirNext LT Pro Demi"/>
              </a:rPr>
              <a:t>entanglement</a:t>
            </a:r>
            <a:endParaRPr sz="1600" dirty="0">
              <a:latin typeface="+mj-lt"/>
              <a:cs typeface="AvenirNext LT Pro Demi"/>
            </a:endParaRPr>
          </a:p>
          <a:p>
            <a:pPr marL="269875" indent="-229235">
              <a:lnSpc>
                <a:spcPct val="100000"/>
              </a:lnSpc>
              <a:buChar char="•"/>
              <a:tabLst>
                <a:tab pos="269875" algn="l"/>
                <a:tab pos="270510" algn="l"/>
              </a:tabLst>
            </a:pPr>
            <a:r>
              <a:rPr sz="1600" b="1" dirty="0">
                <a:solidFill>
                  <a:srgbClr val="FFFFFF"/>
                </a:solidFill>
                <a:latin typeface="+mj-lt"/>
                <a:cs typeface="AvenirNext LT Pro Demi"/>
              </a:rPr>
              <a:t>Quantum </a:t>
            </a:r>
            <a:r>
              <a:rPr sz="1600" b="1" spc="-10" dirty="0">
                <a:solidFill>
                  <a:srgbClr val="FFFFFF"/>
                </a:solidFill>
                <a:latin typeface="+mj-lt"/>
                <a:cs typeface="AvenirNext LT Pro Demi"/>
              </a:rPr>
              <a:t>Error</a:t>
            </a:r>
            <a:r>
              <a:rPr sz="1600" b="1" spc="-5" dirty="0">
                <a:solidFill>
                  <a:srgbClr val="FFFFFF"/>
                </a:solidFill>
                <a:latin typeface="+mj-lt"/>
                <a:cs typeface="AvenirNext LT Pro Demi"/>
              </a:rPr>
              <a:t> Correction</a:t>
            </a:r>
            <a:endParaRPr sz="1600" dirty="0">
              <a:latin typeface="+mj-lt"/>
              <a:cs typeface="AvenirNext LT Pro Demi"/>
            </a:endParaRPr>
          </a:p>
          <a:p>
            <a:pPr marL="269875" indent="-229235">
              <a:lnSpc>
                <a:spcPct val="100000"/>
              </a:lnSpc>
              <a:buChar char="•"/>
              <a:tabLst>
                <a:tab pos="269875" algn="l"/>
                <a:tab pos="270510" algn="l"/>
              </a:tabLst>
            </a:pPr>
            <a:r>
              <a:rPr sz="1600" b="1" spc="-10" dirty="0">
                <a:solidFill>
                  <a:srgbClr val="FFFFFF"/>
                </a:solidFill>
                <a:latin typeface="+mj-lt"/>
                <a:cs typeface="AvenirNext LT Pro Demi"/>
              </a:rPr>
              <a:t>Fault-tolerant</a:t>
            </a:r>
            <a:r>
              <a:rPr sz="1600" b="1" spc="-5" dirty="0">
                <a:solidFill>
                  <a:srgbClr val="FFFFFF"/>
                </a:solidFill>
                <a:latin typeface="+mj-lt"/>
                <a:cs typeface="AvenirNext LT Pro Demi"/>
              </a:rPr>
              <a:t> </a:t>
            </a:r>
            <a:r>
              <a:rPr sz="1600" b="1" dirty="0">
                <a:solidFill>
                  <a:srgbClr val="FFFFFF"/>
                </a:solidFill>
                <a:latin typeface="+mj-lt"/>
                <a:cs typeface="AvenirNext LT Pro Demi"/>
              </a:rPr>
              <a:t>performance</a:t>
            </a:r>
            <a:endParaRPr lang="en-GB" sz="1600" b="1" dirty="0">
              <a:solidFill>
                <a:srgbClr val="FFFFFF"/>
              </a:solidFill>
              <a:latin typeface="+mj-lt"/>
              <a:cs typeface="AvenirNext LT Pro Demi"/>
            </a:endParaRPr>
          </a:p>
          <a:p>
            <a:pPr marL="269875" indent="-229235">
              <a:lnSpc>
                <a:spcPct val="100000"/>
              </a:lnSpc>
              <a:buChar char="•"/>
              <a:tabLst>
                <a:tab pos="269875" algn="l"/>
                <a:tab pos="270510" algn="l"/>
              </a:tabLst>
            </a:pPr>
            <a:r>
              <a:rPr lang="en-GB" sz="1600" b="1" dirty="0">
                <a:solidFill>
                  <a:srgbClr val="FFFFFF"/>
                </a:solidFill>
                <a:latin typeface="+mj-lt"/>
                <a:cs typeface="AvenirNext LT Pro Demi"/>
              </a:rPr>
              <a:t>Quantum Volume of 128</a:t>
            </a:r>
          </a:p>
          <a:p>
            <a:pPr marL="269875" indent="-229235">
              <a:lnSpc>
                <a:spcPct val="100000"/>
              </a:lnSpc>
              <a:buChar char="•"/>
              <a:tabLst>
                <a:tab pos="269875" algn="l"/>
                <a:tab pos="270510" algn="l"/>
              </a:tabLst>
            </a:pPr>
            <a:r>
              <a:rPr lang="en-GB" sz="1600" b="1" dirty="0">
                <a:solidFill>
                  <a:srgbClr val="FFFFFF"/>
                </a:solidFill>
                <a:latin typeface="+mj-lt"/>
                <a:cs typeface="AvenirNext LT Pro Demi"/>
              </a:rPr>
              <a:t>Numerous use cases</a:t>
            </a:r>
          </a:p>
          <a:p>
            <a:pPr marL="269875" indent="-229235">
              <a:lnSpc>
                <a:spcPct val="100000"/>
              </a:lnSpc>
              <a:buChar char="•"/>
              <a:tabLst>
                <a:tab pos="269875" algn="l"/>
                <a:tab pos="270510" algn="l"/>
              </a:tabLst>
            </a:pPr>
            <a:endParaRPr lang="en-GB" sz="1600" b="1" dirty="0">
              <a:solidFill>
                <a:srgbClr val="FFFFFF"/>
              </a:solidFill>
              <a:latin typeface="+mj-lt"/>
              <a:cs typeface="AvenirNext LT Pro Demi"/>
            </a:endParaRPr>
          </a:p>
          <a:p>
            <a:pPr marL="269875" indent="-229235">
              <a:lnSpc>
                <a:spcPct val="100000"/>
              </a:lnSpc>
              <a:buChar char="•"/>
              <a:tabLst>
                <a:tab pos="269875" algn="l"/>
                <a:tab pos="270510" algn="l"/>
              </a:tabLst>
            </a:pPr>
            <a:endParaRPr sz="1600" dirty="0">
              <a:latin typeface="+mj-lt"/>
              <a:cs typeface="AvenirNext LT Pro Demi"/>
            </a:endParaRPr>
          </a:p>
          <a:p>
            <a:pPr marL="41275">
              <a:lnSpc>
                <a:spcPct val="100000"/>
              </a:lnSpc>
              <a:spcBef>
                <a:spcPts val="345"/>
              </a:spcBef>
            </a:pPr>
            <a:r>
              <a:rPr sz="2400" b="1" dirty="0">
                <a:solidFill>
                  <a:srgbClr val="1BA737"/>
                </a:solidFill>
                <a:cs typeface="Bebas Neue Pro Expanded XBold"/>
              </a:rPr>
              <a:t>WITH </a:t>
            </a:r>
            <a:r>
              <a:rPr lang="en-US" sz="2400" b="1" dirty="0">
                <a:solidFill>
                  <a:srgbClr val="1BA737"/>
                </a:solidFill>
                <a:cs typeface="Bebas Neue Pro Expanded XBold"/>
              </a:rPr>
              <a:t>THE</a:t>
            </a:r>
            <a:r>
              <a:rPr sz="2400" b="1" dirty="0">
                <a:solidFill>
                  <a:srgbClr val="1BA737"/>
                </a:solidFill>
                <a:cs typeface="Bebas Neue Pro Expanded XBold"/>
              </a:rPr>
              <a:t> </a:t>
            </a:r>
            <a:r>
              <a:rPr sz="2400" b="1" spc="-15" dirty="0">
                <a:solidFill>
                  <a:srgbClr val="1BA737"/>
                </a:solidFill>
                <a:cs typeface="Bebas Neue Pro Expanded XBold"/>
              </a:rPr>
              <a:t>SYSTEM</a:t>
            </a:r>
            <a:r>
              <a:rPr sz="2400" b="1" spc="-10" dirty="0">
                <a:solidFill>
                  <a:srgbClr val="1BA737"/>
                </a:solidFill>
                <a:cs typeface="Bebas Neue Pro Expanded XBold"/>
              </a:rPr>
              <a:t> </a:t>
            </a:r>
            <a:r>
              <a:rPr sz="2400" b="1" dirty="0">
                <a:solidFill>
                  <a:srgbClr val="1BA737"/>
                </a:solidFill>
                <a:cs typeface="Bebas Neue Pro Expanded XBold"/>
              </a:rPr>
              <a:t>BEING</a:t>
            </a:r>
            <a:endParaRPr sz="2400" dirty="0">
              <a:cs typeface="Bebas Neue Pro Expanded XBold"/>
            </a:endParaRPr>
          </a:p>
          <a:p>
            <a:pPr marL="269875" indent="-229235">
              <a:lnSpc>
                <a:spcPct val="100000"/>
              </a:lnSpc>
              <a:spcBef>
                <a:spcPts val="625"/>
              </a:spcBef>
              <a:buChar char="•"/>
              <a:tabLst>
                <a:tab pos="269875" algn="l"/>
                <a:tab pos="270510" algn="l"/>
              </a:tabLst>
            </a:pPr>
            <a:r>
              <a:rPr sz="1600" b="1" spc="-5" dirty="0">
                <a:solidFill>
                  <a:srgbClr val="FFFFFF"/>
                </a:solidFill>
                <a:latin typeface="+mj-lt"/>
                <a:cs typeface="AvenirNext LT Pro Demi"/>
              </a:rPr>
              <a:t>Rack-mounted</a:t>
            </a:r>
            <a:endParaRPr sz="1600" dirty="0">
              <a:latin typeface="+mj-lt"/>
              <a:cs typeface="AvenirNext LT Pro Demi"/>
            </a:endParaRPr>
          </a:p>
          <a:p>
            <a:pPr marL="269875" indent="-229235">
              <a:lnSpc>
                <a:spcPct val="100000"/>
              </a:lnSpc>
              <a:buChar char="•"/>
              <a:tabLst>
                <a:tab pos="269875" algn="l"/>
                <a:tab pos="270510" algn="l"/>
              </a:tabLst>
            </a:pPr>
            <a:r>
              <a:rPr sz="1600" b="1" dirty="0">
                <a:solidFill>
                  <a:srgbClr val="FFFFFF"/>
                </a:solidFill>
                <a:latin typeface="+mj-lt"/>
                <a:cs typeface="AvenirNext LT Pro Demi"/>
              </a:rPr>
              <a:t>Cloud-accessible</a:t>
            </a:r>
            <a:endParaRPr sz="1600" dirty="0">
              <a:latin typeface="+mj-lt"/>
              <a:cs typeface="AvenirNext LT Pro Demi"/>
            </a:endParaRPr>
          </a:p>
          <a:p>
            <a:pPr marL="269875" indent="-229235">
              <a:lnSpc>
                <a:spcPct val="100000"/>
              </a:lnSpc>
              <a:buChar char="•"/>
              <a:tabLst>
                <a:tab pos="269875" algn="l"/>
                <a:tab pos="270510" algn="l"/>
              </a:tabLst>
            </a:pPr>
            <a:r>
              <a:rPr sz="1600" b="1" spc="-5" dirty="0">
                <a:solidFill>
                  <a:srgbClr val="FFFFFF"/>
                </a:solidFill>
                <a:latin typeface="+mj-lt"/>
                <a:cs typeface="AvenirNext LT Pro Demi"/>
              </a:rPr>
              <a:t>Data-center compatible</a:t>
            </a:r>
            <a:endParaRPr sz="1400" dirty="0">
              <a:latin typeface="+mj-lt"/>
              <a:cs typeface="AvenirNext LT Pro Dem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0658C2-23F2-48C9-B74E-709F14A3B912}"/>
              </a:ext>
            </a:extLst>
          </p:cNvPr>
          <p:cNvSpPr/>
          <p:nvPr/>
        </p:nvSpPr>
        <p:spPr>
          <a:xfrm>
            <a:off x="7099686" y="6077614"/>
            <a:ext cx="10257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Open Sans"/>
              </a:rPr>
              <a:t>© AQT 2024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1DDC189-BB6D-4494-8C0A-5036E0ADF519}"/>
              </a:ext>
            </a:extLst>
          </p:cNvPr>
          <p:cNvSpPr/>
          <p:nvPr/>
        </p:nvSpPr>
        <p:spPr>
          <a:xfrm>
            <a:off x="8903955" y="6450760"/>
            <a:ext cx="32604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https://www.aqt.eu/qc-systems/</a:t>
            </a:r>
          </a:p>
        </p:txBody>
      </p:sp>
    </p:spTree>
    <p:extLst>
      <p:ext uri="{BB962C8B-B14F-4D97-AF65-F5344CB8AC3E}">
        <p14:creationId xmlns:p14="http://schemas.microsoft.com/office/powerpoint/2010/main" val="778899854"/>
      </p:ext>
    </p:extLst>
  </p:cSld>
  <p:clrMapOvr>
    <a:masterClrMapping/>
  </p:clrMapOvr>
  <p:transition spd="med">
    <p:pull dir="r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E89C21F-79C8-4E9C-B229-6D43F9B5C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" y="3501200"/>
            <a:ext cx="5953793" cy="3356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2248D8-7C5C-4043-8E84-2A5E848B34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0271" y="-1793"/>
            <a:ext cx="5940849" cy="33406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FD112A-8EFD-46EC-8521-1DC6AF7A03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1019" y="3519177"/>
            <a:ext cx="5960101" cy="33514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E569AEA-AEE1-486E-8245-17DBCC48E9B5}"/>
              </a:ext>
            </a:extLst>
          </p:cNvPr>
          <p:cNvSpPr txBox="1"/>
          <p:nvPr/>
        </p:nvSpPr>
        <p:spPr>
          <a:xfrm>
            <a:off x="10594736" y="3098564"/>
            <a:ext cx="1595309" cy="215444"/>
          </a:xfrm>
          <a:prstGeom prst="rect">
            <a:avLst/>
          </a:prstGeom>
          <a:solidFill>
            <a:srgbClr val="414042"/>
          </a:solidFill>
        </p:spPr>
        <p:txBody>
          <a:bodyPr wrap="none" rtlCol="0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</a:rPr>
              <a:t>Reference: IEEE QCE 2, 181 (2023)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AC41A2D-7A31-4E02-A3DB-97CDA6E4E6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53793" cy="33490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8944F5A-D934-46FD-9203-133FD3FC98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850"/>
            <a:ext cx="5953793" cy="334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500842"/>
      </p:ext>
    </p:extLst>
  </p:cSld>
  <p:clrMapOvr>
    <a:masterClrMapping/>
  </p:clrMapOvr>
  <p:transition spd="med">
    <p:pull dir="r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0" r="9030"/>
          <a:stretch/>
        </p:blipFill>
        <p:spPr>
          <a:xfrm>
            <a:off x="-1" y="484901"/>
            <a:ext cx="12192000" cy="6160360"/>
          </a:xfrm>
          <a:prstGeom prst="rect">
            <a:avLst/>
          </a:prstGeom>
        </p:spPr>
      </p:pic>
      <p:pic>
        <p:nvPicPr>
          <p:cNvPr id="2050" name="Picture 2" descr="A NEW EUROPEAN ACHIEVMENT – QUANTUM VOLUME OF 128">
            <a:extLst>
              <a:ext uri="{FF2B5EF4-FFF2-40B4-BE49-F238E27FC236}">
                <a16:creationId xmlns:a16="http://schemas.microsoft.com/office/drawing/2014/main" id="{5DA8D8AE-6247-4BC9-9F04-03703060F8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73" b="13381"/>
          <a:stretch/>
        </p:blipFill>
        <p:spPr bwMode="auto">
          <a:xfrm>
            <a:off x="0" y="1464098"/>
            <a:ext cx="12191232" cy="4461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ject 7"/>
          <p:cNvSpPr/>
          <p:nvPr/>
        </p:nvSpPr>
        <p:spPr>
          <a:xfrm>
            <a:off x="761" y="-19269"/>
            <a:ext cx="12191239" cy="1446136"/>
          </a:xfrm>
          <a:custGeom>
            <a:avLst/>
            <a:gdLst/>
            <a:ahLst/>
            <a:cxnLst/>
            <a:rect l="l" t="t" r="r" b="b"/>
            <a:pathLst>
              <a:path w="12192635" h="1843405">
                <a:moveTo>
                  <a:pt x="12192431" y="0"/>
                </a:moveTo>
                <a:lnTo>
                  <a:pt x="0" y="0"/>
                </a:lnTo>
                <a:lnTo>
                  <a:pt x="0" y="1842808"/>
                </a:lnTo>
                <a:lnTo>
                  <a:pt x="12192431" y="1842808"/>
                </a:lnTo>
                <a:lnTo>
                  <a:pt x="12192431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39" y="374023"/>
            <a:ext cx="2113208" cy="74055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85459" y="862320"/>
            <a:ext cx="61997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Evaluating</a:t>
            </a:r>
            <a:r>
              <a: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A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A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quality</a:t>
            </a:r>
            <a:r>
              <a: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A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A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our</a:t>
            </a:r>
            <a:r>
              <a: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A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quantum</a:t>
            </a:r>
            <a:r>
              <a: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A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computer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70157" y="252042"/>
            <a:ext cx="57334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all" spc="0" normalizeH="0" baseline="0" noProof="0" dirty="0">
                <a:ln>
                  <a:noFill/>
                </a:ln>
                <a:solidFill>
                  <a:srgbClr val="1BA737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itchFamily="34" charset="0"/>
              </a:rPr>
              <a:t>Holistic Performance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-2084" y="1426866"/>
            <a:ext cx="12194084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bject 5"/>
          <p:cNvSpPr/>
          <p:nvPr/>
        </p:nvSpPr>
        <p:spPr>
          <a:xfrm>
            <a:off x="-2084" y="5943600"/>
            <a:ext cx="12194084" cy="914400"/>
          </a:xfrm>
          <a:custGeom>
            <a:avLst/>
            <a:gdLst/>
            <a:ahLst/>
            <a:cxnLst/>
            <a:rect l="l" t="t" r="r" b="b"/>
            <a:pathLst>
              <a:path w="12193270" h="444500">
                <a:moveTo>
                  <a:pt x="12193206" y="0"/>
                </a:moveTo>
                <a:lnTo>
                  <a:pt x="0" y="0"/>
                </a:lnTo>
                <a:lnTo>
                  <a:pt x="0" y="444195"/>
                </a:lnTo>
                <a:lnTo>
                  <a:pt x="12193206" y="444195"/>
                </a:lnTo>
                <a:lnTo>
                  <a:pt x="12193206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0" y="5934698"/>
            <a:ext cx="12194084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hteck 2"/>
          <p:cNvSpPr/>
          <p:nvPr/>
        </p:nvSpPr>
        <p:spPr>
          <a:xfrm>
            <a:off x="8444015" y="1739152"/>
            <a:ext cx="3352800" cy="377293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9"/>
          <p:cNvSpPr/>
          <p:nvPr/>
        </p:nvSpPr>
        <p:spPr>
          <a:xfrm>
            <a:off x="8799195" y="2055786"/>
            <a:ext cx="2642439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all" spc="0" normalizeH="0" baseline="0" noProof="0" dirty="0" err="1">
                <a:ln>
                  <a:noFill/>
                </a:ln>
                <a:solidFill>
                  <a:srgbClr val="1BA73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QUAntum</a:t>
            </a:r>
            <a:r>
              <a:rPr kumimoji="0" lang="en-US" sz="1800" b="1" i="0" u="none" strike="noStrike" kern="1200" cap="all" spc="0" normalizeH="0" baseline="0" noProof="0" dirty="0">
                <a:ln>
                  <a:noFill/>
                </a:ln>
                <a:solidFill>
                  <a:srgbClr val="1BA73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Volume</a:t>
            </a:r>
            <a:endParaRPr kumimoji="0" lang="en-US" sz="1600" b="1" i="0" u="none" strike="noStrike" kern="1200" cap="all" spc="0" normalizeH="0" baseline="0" noProof="0" dirty="0">
              <a:ln>
                <a:noFill/>
              </a:ln>
              <a:solidFill>
                <a:srgbClr val="1BA73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Achieving</a:t>
            </a:r>
            <a:r>
              <a:rPr kumimoji="0" lang="de-A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high </a:t>
            </a:r>
            <a:r>
              <a:rPr kumimoji="0" lang="de-A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fidelity</a:t>
            </a:r>
            <a:r>
              <a:rPr kumimoji="0" lang="de-A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A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control</a:t>
            </a:r>
            <a:r>
              <a:rPr kumimoji="0" lang="de-A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</a:t>
            </a:r>
            <a:r>
              <a:rPr kumimoji="0" lang="de-A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continously</a:t>
            </a:r>
            <a:r>
              <a:rPr kumimoji="0" lang="de-A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larger </a:t>
            </a:r>
            <a:r>
              <a:rPr kumimoji="0" lang="de-A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registers</a:t>
            </a:r>
            <a:r>
              <a:rPr kumimoji="0" lang="de-A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de-A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while</a:t>
            </a:r>
            <a:r>
              <a:rPr kumimoji="0" lang="de-A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A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maintaining</a:t>
            </a:r>
            <a:r>
              <a:rPr kumimoji="0" lang="de-A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versatile </a:t>
            </a:r>
            <a:r>
              <a:rPr kumimoji="0" lang="de-A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computations</a:t>
            </a:r>
            <a:r>
              <a:rPr kumimoji="0" lang="de-A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and </a:t>
            </a:r>
            <a:r>
              <a:rPr kumimoji="0" lang="de-A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achieving</a:t>
            </a:r>
            <a:r>
              <a:rPr kumimoji="0" lang="de-A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A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sufficient</a:t>
            </a:r>
            <a:r>
              <a:rPr kumimoji="0" lang="de-A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A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</a:t>
            </a:r>
            <a:r>
              <a:rPr kumimoji="0" lang="de-A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A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quality</a:t>
            </a:r>
            <a:r>
              <a:rPr kumimoji="0" lang="de-A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A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</a:t>
            </a:r>
            <a:r>
              <a:rPr kumimoji="0" lang="de-A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A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highly</a:t>
            </a:r>
            <a:r>
              <a:rPr kumimoji="0" lang="de-A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A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challenging</a:t>
            </a:r>
            <a:r>
              <a:rPr kumimoji="0" lang="de-A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</a:t>
            </a:r>
            <a:r>
              <a:rPr kumimoji="0" lang="de-A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AT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demonstrate</a:t>
            </a:r>
            <a:r>
              <a:rPr kumimoji="0" lang="de-A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</a:t>
            </a:r>
            <a:r>
              <a:rPr kumimoji="0" lang="de-AT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quantum</a:t>
            </a:r>
            <a:r>
              <a:rPr kumimoji="0" lang="de-A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AT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volume</a:t>
            </a:r>
            <a:r>
              <a:rPr kumimoji="0" lang="de-A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AT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de-A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128, </a:t>
            </a:r>
            <a:r>
              <a:rPr kumimoji="0" lang="de-AT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which</a:t>
            </a:r>
            <a:r>
              <a:rPr kumimoji="0" lang="de-A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AT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outperforms</a:t>
            </a:r>
            <a:r>
              <a:rPr kumimoji="0" lang="de-A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all </a:t>
            </a:r>
            <a:r>
              <a:rPr kumimoji="0" lang="de-AT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devices</a:t>
            </a:r>
            <a:r>
              <a:rPr kumimoji="0" lang="de-A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Europe.</a:t>
            </a:r>
            <a:r>
              <a:rPr kumimoji="0" lang="de-A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121084D-C534-4FCF-9F8B-67F039ECAB86}"/>
              </a:ext>
            </a:extLst>
          </p:cNvPr>
          <p:cNvSpPr/>
          <p:nvPr/>
        </p:nvSpPr>
        <p:spPr>
          <a:xfrm>
            <a:off x="7639638" y="6200847"/>
            <a:ext cx="43319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https://www.aqt.eu/quantum-volume-128/ </a:t>
            </a:r>
          </a:p>
        </p:txBody>
      </p:sp>
    </p:spTree>
    <p:extLst>
      <p:ext uri="{BB962C8B-B14F-4D97-AF65-F5344CB8AC3E}">
        <p14:creationId xmlns:p14="http://schemas.microsoft.com/office/powerpoint/2010/main" val="778987173"/>
      </p:ext>
    </p:extLst>
  </p:cSld>
  <p:clrMapOvr>
    <a:masterClrMapping/>
  </p:clrMapOvr>
  <p:transition spd="med">
    <p:pull dir="r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edia1">
            <a:hlinkClick r:id="" action="ppaction://media"/>
            <a:extLst>
              <a:ext uri="{FF2B5EF4-FFF2-40B4-BE49-F238E27FC236}">
                <a16:creationId xmlns:a16="http://schemas.microsoft.com/office/drawing/2014/main" id="{5E4A92AE-4325-45B7-A2E1-C7A43215E7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8780" y="1209928"/>
            <a:ext cx="6075667" cy="3414424"/>
          </a:xfrm>
          <a:prstGeom prst="rect">
            <a:avLst/>
          </a:prstGeom>
        </p:spPr>
      </p:pic>
      <p:pic>
        <p:nvPicPr>
          <p:cNvPr id="10" name="Picture 9" descr="Nahaufnahme eines Supercomputers, man sieht blinkende Server-Racks.">
            <a:extLst>
              <a:ext uri="{FF2B5EF4-FFF2-40B4-BE49-F238E27FC236}">
                <a16:creationId xmlns:a16="http://schemas.microsoft.com/office/drawing/2014/main" id="{E47E43DF-694F-4BA1-B0EA-7F4DED8662BB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80"/>
          <a:stretch/>
        </p:blipFill>
        <p:spPr bwMode="auto">
          <a:xfrm>
            <a:off x="7096125" y="0"/>
            <a:ext cx="513740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feld 5">
            <a:extLst>
              <a:ext uri="{FF2B5EF4-FFF2-40B4-BE49-F238E27FC236}">
                <a16:creationId xmlns:a16="http://schemas.microsoft.com/office/drawing/2014/main" id="{38033B7C-E681-4EB2-9487-80F15512B247}"/>
              </a:ext>
            </a:extLst>
          </p:cNvPr>
          <p:cNvSpPr txBox="1"/>
          <p:nvPr/>
        </p:nvSpPr>
        <p:spPr>
          <a:xfrm>
            <a:off x="266699" y="260829"/>
            <a:ext cx="9048753" cy="575883"/>
          </a:xfrm>
          <a:prstGeom prst="rect">
            <a:avLst/>
          </a:prstGeom>
          <a:solidFill>
            <a:srgbClr val="349A37"/>
          </a:solidFill>
          <a:effectLst>
            <a:outerShdw blurRad="152400" dist="88900" dir="2700000" algn="tl" rotWithShape="0">
              <a:prstClr val="black">
                <a:alpha val="40000"/>
              </a:prstClr>
            </a:outerShdw>
          </a:effectLst>
        </p:spPr>
        <p:txBody>
          <a:bodyPr wrap="square" tIns="72000" bIns="72000" rtlCol="0">
            <a:spAutoFit/>
          </a:bodyPr>
          <a:lstStyle>
            <a:defPPr>
              <a:defRPr lang="en-US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800" b="1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Calibri"/>
                <a:cs typeface="Calibri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Hybrid HPC-QC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execution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F7F02D-9657-47C1-8B6B-BE8C56FF9FA7}"/>
              </a:ext>
            </a:extLst>
          </p:cNvPr>
          <p:cNvSpPr txBox="1"/>
          <p:nvPr/>
        </p:nvSpPr>
        <p:spPr>
          <a:xfrm>
            <a:off x="934301" y="5137071"/>
            <a:ext cx="53140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We demonstrate the first integration of a QC into an HPC infrastructure within Europe!</a:t>
            </a:r>
          </a:p>
          <a:p>
            <a:endParaRPr lang="en-GB" dirty="0"/>
          </a:p>
          <a:p>
            <a:r>
              <a:rPr lang="en-GB" dirty="0"/>
              <a:t>Next steps: “Quantum-aware” libraries, hybrid applications, …</a:t>
            </a:r>
            <a:endParaRPr lang="de-AT" dirty="0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7C226420-77D7-41EC-BFC1-87F6FC1EDAFE}"/>
              </a:ext>
            </a:extLst>
          </p:cNvPr>
          <p:cNvSpPr/>
          <p:nvPr/>
        </p:nvSpPr>
        <p:spPr>
          <a:xfrm>
            <a:off x="342261" y="5431638"/>
            <a:ext cx="432048" cy="611197"/>
          </a:xfrm>
          <a:prstGeom prst="rightArrow">
            <a:avLst/>
          </a:prstGeom>
          <a:solidFill>
            <a:srgbClr val="42A43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DD9D66B-E732-4BC3-9E4D-4737C71474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8836" y="5719083"/>
            <a:ext cx="2200678" cy="84346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0D983D6-8114-4525-9E5D-FC1FB4CC944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2" t="11498" r="6298" b="18139"/>
          <a:stretch/>
        </p:blipFill>
        <p:spPr>
          <a:xfrm>
            <a:off x="9951220" y="5712745"/>
            <a:ext cx="1952153" cy="849804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35532EAA-B328-401D-BA65-45E2B682B7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55950" y="260829"/>
            <a:ext cx="2237079" cy="779589"/>
          </a:xfrm>
          <a:prstGeom prst="rect">
            <a:avLst/>
          </a:prstGeom>
          <a:effectLst/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1880F58-0F36-4D74-B05A-67A255E02CC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8787" y="1209928"/>
            <a:ext cx="2224585" cy="77958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45BB0C4-77BF-48B4-8923-AC738906FC6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" b="-166"/>
          <a:stretch/>
        </p:blipFill>
        <p:spPr>
          <a:xfrm>
            <a:off x="488781" y="1209928"/>
            <a:ext cx="6075668" cy="3411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53CE6BB-4A7F-4106-B7D9-473CAE5F6D59}"/>
              </a:ext>
            </a:extLst>
          </p:cNvPr>
          <p:cNvSpPr/>
          <p:nvPr/>
        </p:nvSpPr>
        <p:spPr>
          <a:xfrm>
            <a:off x="398136" y="1938385"/>
            <a:ext cx="4061191" cy="57588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82134494"/>
      </p:ext>
    </p:extLst>
  </p:cSld>
  <p:clrMapOvr>
    <a:masterClrMapping/>
  </p:clrMapOvr>
  <p:transition spd="med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1FCB39-3EE0-73F8-63DA-3C44C1B241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8533" y="-1309039"/>
            <a:ext cx="1747898" cy="61102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A91D0FA-3228-463E-96E9-6ACDAB944F2E}"/>
              </a:ext>
            </a:extLst>
          </p:cNvPr>
          <p:cNvSpPr/>
          <p:nvPr/>
        </p:nvSpPr>
        <p:spPr>
          <a:xfrm>
            <a:off x="520520" y="6249796"/>
            <a:ext cx="51603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4"/>
              </a:rPr>
              <a:t>IEEE Micro (Volume: 41, Issue: 5, 01 Sept.-Oct. 2021)</a:t>
            </a:r>
            <a:endParaRPr lang="en-GB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662E4AD-801C-492E-A61F-9ABF06FC8AA2}"/>
              </a:ext>
            </a:extLst>
          </p:cNvPr>
          <p:cNvGrpSpPr/>
          <p:nvPr/>
        </p:nvGrpSpPr>
        <p:grpSpPr>
          <a:xfrm>
            <a:off x="4275323" y="1264342"/>
            <a:ext cx="3633216" cy="4469281"/>
            <a:chOff x="4275323" y="1382879"/>
            <a:chExt cx="3633216" cy="4469281"/>
          </a:xfrm>
        </p:grpSpPr>
        <p:sp>
          <p:nvSpPr>
            <p:cNvPr id="7" name="Rechteck 8">
              <a:extLst>
                <a:ext uri="{FF2B5EF4-FFF2-40B4-BE49-F238E27FC236}">
                  <a16:creationId xmlns:a16="http://schemas.microsoft.com/office/drawing/2014/main" id="{D9B8A457-31C6-4E28-8398-41039B8CA9D0}"/>
                </a:ext>
              </a:extLst>
            </p:cNvPr>
            <p:cNvSpPr/>
            <p:nvPr/>
          </p:nvSpPr>
          <p:spPr>
            <a:xfrm>
              <a:off x="4275323" y="1382879"/>
              <a:ext cx="3633216" cy="4469281"/>
            </a:xfrm>
            <a:prstGeom prst="rect">
              <a:avLst/>
            </a:prstGeom>
            <a:noFill/>
            <a:ln w="19050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843EB82-835A-4E6B-9BEC-6ACA20DF4EEC}"/>
                </a:ext>
              </a:extLst>
            </p:cNvPr>
            <p:cNvSpPr/>
            <p:nvPr/>
          </p:nvSpPr>
          <p:spPr>
            <a:xfrm>
              <a:off x="4521956" y="1481035"/>
              <a:ext cx="235532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AT" sz="2000" b="1" dirty="0">
                  <a:solidFill>
                    <a:srgbClr val="1BA737"/>
                  </a:solidFill>
                  <a:latin typeface="Calibri"/>
                  <a:ea typeface="Calibri"/>
                  <a:cs typeface="Calibri"/>
                  <a:sym typeface="Calibri"/>
                </a:rPr>
                <a:t>TIGHT INTEGRATION</a:t>
              </a:r>
              <a:endParaRPr lang="en-GB" sz="2000" dirty="0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A420163-B6EF-424E-A442-3002547395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31599" b="39233"/>
            <a:stretch/>
          </p:blipFill>
          <p:spPr>
            <a:xfrm>
              <a:off x="4542043" y="1949317"/>
              <a:ext cx="3107913" cy="1258707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928BDF3-1C7F-42DD-B484-468E92204190}"/>
                </a:ext>
              </a:extLst>
            </p:cNvPr>
            <p:cNvSpPr txBox="1"/>
            <p:nvPr/>
          </p:nvSpPr>
          <p:spPr>
            <a:xfrm>
              <a:off x="4521955" y="3291974"/>
              <a:ext cx="3203949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Blip>
                  <a:blip r:embed="rId6"/>
                </a:buBlip>
              </a:pPr>
              <a:r>
                <a:rPr lang="en-GB" dirty="0"/>
                <a:t>Hybrid workloads with classical and quantum co-processing within coherence time of the qubit</a:t>
              </a:r>
            </a:p>
            <a:p>
              <a:pPr marL="285750" indent="-285750">
                <a:buBlip>
                  <a:blip r:embed="rId6"/>
                </a:buBlip>
              </a:pPr>
              <a:r>
                <a:rPr lang="en-GB" dirty="0"/>
                <a:t>Enabler for quantum error correction and quantum advantage</a:t>
              </a:r>
            </a:p>
            <a:p>
              <a:pPr marL="285750" indent="-285750">
                <a:buBlip>
                  <a:blip r:embed="rId6"/>
                </a:buBlip>
              </a:pPr>
              <a:r>
                <a:rPr lang="en-GB" dirty="0"/>
                <a:t>Requires co-location of QC and CPU</a:t>
              </a:r>
            </a:p>
          </p:txBody>
        </p:sp>
      </p:grpSp>
      <p:sp>
        <p:nvSpPr>
          <p:cNvPr id="22" name="Google Shape;244;p7">
            <a:extLst>
              <a:ext uri="{FF2B5EF4-FFF2-40B4-BE49-F238E27FC236}">
                <a16:creationId xmlns:a16="http://schemas.microsoft.com/office/drawing/2014/main" id="{A1102DCE-28DB-4C45-8337-4A6BB285C64C}"/>
              </a:ext>
            </a:extLst>
          </p:cNvPr>
          <p:cNvSpPr txBox="1">
            <a:spLocks/>
          </p:cNvSpPr>
          <p:nvPr/>
        </p:nvSpPr>
        <p:spPr>
          <a:xfrm>
            <a:off x="2578404" y="-1084946"/>
            <a:ext cx="9487820" cy="62837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2700" rIns="0" bIns="0" rtlCol="0" anchor="ctr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lnSpc>
                <a:spcPct val="100000"/>
              </a:lnSpc>
              <a:spcBef>
                <a:spcPts val="0"/>
              </a:spcBef>
              <a:buClr>
                <a:srgbClr val="1BA737"/>
              </a:buClr>
              <a:buSzPts val="4000"/>
            </a:pPr>
            <a:r>
              <a:rPr lang="de-AT" sz="4000" b="1" dirty="0">
                <a:solidFill>
                  <a:srgbClr val="1BA737"/>
                </a:solidFill>
                <a:latin typeface="Calibri"/>
                <a:ea typeface="Calibri"/>
                <a:cs typeface="Calibri"/>
                <a:sym typeface="Calibri"/>
              </a:rPr>
              <a:t>INTEGRATING CLASSICAL AND QUANTUM </a:t>
            </a:r>
          </a:p>
        </p:txBody>
      </p:sp>
      <p:sp>
        <p:nvSpPr>
          <p:cNvPr id="24" name="Google Shape;243;p7">
            <a:extLst>
              <a:ext uri="{FF2B5EF4-FFF2-40B4-BE49-F238E27FC236}">
                <a16:creationId xmlns:a16="http://schemas.microsoft.com/office/drawing/2014/main" id="{4556774B-B8C5-4270-BEF7-AD5D9773C4A6}"/>
              </a:ext>
            </a:extLst>
          </p:cNvPr>
          <p:cNvSpPr txBox="1"/>
          <p:nvPr/>
        </p:nvSpPr>
        <p:spPr>
          <a:xfrm>
            <a:off x="2578403" y="-532948"/>
            <a:ext cx="8995351" cy="382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 err="1">
                <a:latin typeface="Calibri"/>
                <a:ea typeface="Calibri"/>
                <a:cs typeface="Calibri"/>
                <a:sym typeface="Calibri"/>
              </a:rPr>
              <a:t>Macroarchitecture</a:t>
            </a:r>
            <a:r>
              <a:rPr lang="en-GB" sz="2400" dirty="0">
                <a:latin typeface="Calibri"/>
                <a:ea typeface="Calibri"/>
                <a:cs typeface="Calibri"/>
                <a:sym typeface="Calibri"/>
              </a:rPr>
              <a:t> design paradigms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85F104D-94C2-4FFD-B4DB-8990F7A6A665}"/>
              </a:ext>
            </a:extLst>
          </p:cNvPr>
          <p:cNvGrpSpPr/>
          <p:nvPr/>
        </p:nvGrpSpPr>
        <p:grpSpPr>
          <a:xfrm>
            <a:off x="197588" y="1264342"/>
            <a:ext cx="3633216" cy="4469281"/>
            <a:chOff x="197588" y="1382879"/>
            <a:chExt cx="3633216" cy="446928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C9C3915-13CB-464B-ACCF-C2890AB4EF65}"/>
                </a:ext>
              </a:extLst>
            </p:cNvPr>
            <p:cNvSpPr/>
            <p:nvPr/>
          </p:nvSpPr>
          <p:spPr>
            <a:xfrm>
              <a:off x="449056" y="1479213"/>
              <a:ext cx="243368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AT" sz="2000" b="1" dirty="0">
                  <a:solidFill>
                    <a:srgbClr val="1BA737"/>
                  </a:solidFill>
                  <a:latin typeface="Calibri"/>
                  <a:ea typeface="Calibri"/>
                  <a:cs typeface="Calibri"/>
                  <a:sym typeface="Calibri"/>
                </a:rPr>
                <a:t>LOOSE INTEGRATION</a:t>
              </a:r>
              <a:endParaRPr lang="en-GB" sz="2000" dirty="0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62CF8B7-0508-4FA0-9D46-9B240E6B8D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71763"/>
            <a:stretch/>
          </p:blipFill>
          <p:spPr>
            <a:xfrm>
              <a:off x="476130" y="1998517"/>
              <a:ext cx="3076133" cy="1206029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A7E5E21-FEED-4EBA-8B5F-2F95FF0B94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86" t="8166" r="38411" b="9464"/>
            <a:stretch/>
          </p:blipFill>
          <p:spPr>
            <a:xfrm>
              <a:off x="495878" y="3494987"/>
              <a:ext cx="3055029" cy="1875122"/>
            </a:xfrm>
            <a:prstGeom prst="rect">
              <a:avLst/>
            </a:prstGeom>
          </p:spPr>
        </p:pic>
        <p:sp>
          <p:nvSpPr>
            <p:cNvPr id="26" name="Rechteck 8">
              <a:extLst>
                <a:ext uri="{FF2B5EF4-FFF2-40B4-BE49-F238E27FC236}">
                  <a16:creationId xmlns:a16="http://schemas.microsoft.com/office/drawing/2014/main" id="{0C4339C6-A247-49D1-9523-CAB7A28FC8E8}"/>
                </a:ext>
              </a:extLst>
            </p:cNvPr>
            <p:cNvSpPr/>
            <p:nvPr/>
          </p:nvSpPr>
          <p:spPr>
            <a:xfrm>
              <a:off x="197588" y="1382879"/>
              <a:ext cx="3633216" cy="4469281"/>
            </a:xfrm>
            <a:prstGeom prst="rect">
              <a:avLst/>
            </a:prstGeom>
            <a:noFill/>
            <a:ln w="19050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8" name="Textfeld 5">
            <a:extLst>
              <a:ext uri="{FF2B5EF4-FFF2-40B4-BE49-F238E27FC236}">
                <a16:creationId xmlns:a16="http://schemas.microsoft.com/office/drawing/2014/main" id="{6DC57122-3EB2-49E9-AF98-3CDD1FC64B52}"/>
              </a:ext>
            </a:extLst>
          </p:cNvPr>
          <p:cNvSpPr txBox="1"/>
          <p:nvPr/>
        </p:nvSpPr>
        <p:spPr>
          <a:xfrm>
            <a:off x="266700" y="260829"/>
            <a:ext cx="11563350" cy="575883"/>
          </a:xfrm>
          <a:prstGeom prst="rect">
            <a:avLst/>
          </a:prstGeom>
          <a:solidFill>
            <a:srgbClr val="349A37"/>
          </a:solidFill>
          <a:effectLst>
            <a:outerShdw blurRad="152400" dist="88900" dir="2700000" algn="tl" rotWithShape="0">
              <a:prstClr val="black">
                <a:alpha val="40000"/>
              </a:prstClr>
            </a:outerShdw>
          </a:effectLst>
        </p:spPr>
        <p:txBody>
          <a:bodyPr wrap="square" tIns="72000" bIns="72000" rtlCol="0">
            <a:spAutoFit/>
          </a:bodyPr>
          <a:lstStyle>
            <a:defPPr>
              <a:defRPr lang="de-DE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8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Macroarchitecture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 design paradigms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956730-1F98-4DC4-B951-3417BCCC1953}"/>
              </a:ext>
            </a:extLst>
          </p:cNvPr>
          <p:cNvSpPr/>
          <p:nvPr/>
        </p:nvSpPr>
        <p:spPr>
          <a:xfrm>
            <a:off x="1390650" y="2419350"/>
            <a:ext cx="441325" cy="139700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391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B64A07F-6811-4F60-9487-2585509899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982" y="1547591"/>
            <a:ext cx="5018952" cy="442407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B5A8707-AA12-4022-A5B9-7203B1C31762}"/>
              </a:ext>
            </a:extLst>
          </p:cNvPr>
          <p:cNvSpPr/>
          <p:nvPr/>
        </p:nvSpPr>
        <p:spPr>
          <a:xfrm>
            <a:off x="6378870" y="6228789"/>
            <a:ext cx="51603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4"/>
              </a:rPr>
              <a:t>IEEE Micro (Volume: 41, Issue: 5, 01 Sept.-Oct. 2021) </a:t>
            </a:r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FB512B-0211-420C-8BD1-84B5FC87C5C5}"/>
              </a:ext>
            </a:extLst>
          </p:cNvPr>
          <p:cNvSpPr txBox="1"/>
          <p:nvPr/>
        </p:nvSpPr>
        <p:spPr>
          <a:xfrm>
            <a:off x="6378870" y="1547591"/>
            <a:ext cx="547908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In-band scope</a:t>
            </a:r>
            <a:endParaRPr lang="en-GB" dirty="0"/>
          </a:p>
          <a:p>
            <a:pPr marL="285750" indent="-285750">
              <a:buBlip>
                <a:blip r:embed="rId5">
                  <a:extLst/>
                </a:blip>
              </a:buBlip>
            </a:pPr>
            <a:r>
              <a:rPr lang="en-GB" dirty="0"/>
              <a:t>Within the coherence time of the qubit (within a quantum circuit)</a:t>
            </a:r>
          </a:p>
          <a:p>
            <a:pPr marL="285750" indent="-285750">
              <a:buBlip>
                <a:blip r:embed="rId5">
                  <a:extLst/>
                </a:blip>
              </a:buBlip>
            </a:pPr>
            <a:r>
              <a:rPr lang="en-US" dirty="0"/>
              <a:t>Analog/digital signal generation</a:t>
            </a:r>
          </a:p>
          <a:p>
            <a:pPr marL="285750" indent="-285750">
              <a:buBlip>
                <a:blip r:embed="rId5">
                  <a:extLst/>
                </a:blip>
              </a:buBlip>
            </a:pPr>
            <a:r>
              <a:rPr lang="en-US" dirty="0"/>
              <a:t>Quantum gate implementation</a:t>
            </a:r>
          </a:p>
          <a:p>
            <a:pPr marL="285750" indent="-285750">
              <a:buBlip>
                <a:blip r:embed="rId5">
                  <a:extLst/>
                </a:blip>
              </a:buBlip>
            </a:pPr>
            <a:r>
              <a:rPr lang="en-US" dirty="0"/>
              <a:t>Mid-circuit measurements and operations</a:t>
            </a:r>
          </a:p>
          <a:p>
            <a:pPr marL="285750" indent="-285750">
              <a:buBlip>
                <a:blip r:embed="rId5">
                  <a:extLst/>
                </a:blip>
              </a:buBlip>
            </a:pPr>
            <a:r>
              <a:rPr lang="en-US" dirty="0"/>
              <a:t>Quantum Error Correction</a:t>
            </a:r>
          </a:p>
          <a:p>
            <a:endParaRPr lang="en-US" dirty="0"/>
          </a:p>
          <a:p>
            <a:r>
              <a:rPr lang="en-US" b="1" dirty="0"/>
              <a:t>Out-of-band scope</a:t>
            </a:r>
          </a:p>
          <a:p>
            <a:pPr marL="285750" indent="-285750">
              <a:buBlip>
                <a:blip r:embed="rId5">
                  <a:extLst/>
                </a:blip>
              </a:buBlip>
            </a:pPr>
            <a:r>
              <a:rPr lang="en-US" dirty="0"/>
              <a:t>Longer than the coherence time of the qubit (overarching several quantum circuits)</a:t>
            </a:r>
            <a:endParaRPr lang="en-GB" dirty="0"/>
          </a:p>
          <a:p>
            <a:pPr marL="285750" indent="-285750">
              <a:buBlip>
                <a:blip r:embed="rId5">
                  <a:extLst/>
                </a:blip>
              </a:buBlip>
            </a:pPr>
            <a:r>
              <a:rPr lang="en-US" dirty="0"/>
              <a:t>Workload management and scheduling</a:t>
            </a:r>
          </a:p>
          <a:p>
            <a:pPr marL="285750" indent="-285750">
              <a:buBlip>
                <a:blip r:embed="rId5">
                  <a:extLst/>
                </a:blip>
              </a:buBlip>
            </a:pPr>
            <a:r>
              <a:rPr lang="en-US" dirty="0"/>
              <a:t>Compilation/transpilation</a:t>
            </a:r>
          </a:p>
          <a:p>
            <a:pPr marL="285750" indent="-285750">
              <a:buBlip>
                <a:blip r:embed="rId5">
                  <a:extLst/>
                </a:blip>
              </a:buBlip>
            </a:pPr>
            <a:r>
              <a:rPr lang="en-US" dirty="0"/>
              <a:t>Environment monitoring and calibration</a:t>
            </a:r>
          </a:p>
        </p:txBody>
      </p:sp>
      <p:sp>
        <p:nvSpPr>
          <p:cNvPr id="20" name="Textfeld 5">
            <a:extLst>
              <a:ext uri="{FF2B5EF4-FFF2-40B4-BE49-F238E27FC236}">
                <a16:creationId xmlns:a16="http://schemas.microsoft.com/office/drawing/2014/main" id="{B17BC46A-42AB-4DB5-95E1-2549191436E3}"/>
              </a:ext>
            </a:extLst>
          </p:cNvPr>
          <p:cNvSpPr txBox="1"/>
          <p:nvPr/>
        </p:nvSpPr>
        <p:spPr>
          <a:xfrm>
            <a:off x="266700" y="260829"/>
            <a:ext cx="11563350" cy="575883"/>
          </a:xfrm>
          <a:prstGeom prst="rect">
            <a:avLst/>
          </a:prstGeom>
          <a:solidFill>
            <a:srgbClr val="349A37"/>
          </a:solidFill>
          <a:effectLst>
            <a:outerShdw blurRad="152400" dist="88900" dir="2700000" algn="tl" rotWithShape="0">
              <a:prstClr val="black">
                <a:alpha val="40000"/>
              </a:prstClr>
            </a:outerShdw>
          </a:effectLst>
        </p:spPr>
        <p:txBody>
          <a:bodyPr wrap="square" tIns="72000" bIns="72000" rtlCol="0">
            <a:spAutoFit/>
          </a:bodyPr>
          <a:lstStyle>
            <a:defPPr>
              <a:defRPr lang="de-DE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8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Tight HPC-QC integration</a:t>
            </a:r>
          </a:p>
        </p:txBody>
      </p:sp>
    </p:spTree>
    <p:extLst>
      <p:ext uri="{BB962C8B-B14F-4D97-AF65-F5344CB8AC3E}">
        <p14:creationId xmlns:p14="http://schemas.microsoft.com/office/powerpoint/2010/main" val="424072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5">
            <a:extLst>
              <a:ext uri="{FF2B5EF4-FFF2-40B4-BE49-F238E27FC236}">
                <a16:creationId xmlns:a16="http://schemas.microsoft.com/office/drawing/2014/main" id="{DAB9FEF6-A625-4CF9-BE9C-BB68D4FB5B1E}"/>
              </a:ext>
            </a:extLst>
          </p:cNvPr>
          <p:cNvSpPr txBox="1"/>
          <p:nvPr/>
        </p:nvSpPr>
        <p:spPr>
          <a:xfrm>
            <a:off x="266700" y="260829"/>
            <a:ext cx="11599333" cy="575883"/>
          </a:xfrm>
          <a:prstGeom prst="rect">
            <a:avLst/>
          </a:prstGeom>
          <a:solidFill>
            <a:srgbClr val="42A437"/>
          </a:solidFill>
          <a:effectLst>
            <a:outerShdw blurRad="152400" dist="88900" dir="2700000" algn="tl" rotWithShape="0">
              <a:prstClr val="black">
                <a:alpha val="40000"/>
              </a:prstClr>
            </a:outerShdw>
          </a:effectLst>
        </p:spPr>
        <p:txBody>
          <a:bodyPr wrap="square" tIns="72000" bIns="72000" rtlCol="0">
            <a:spAutoFit/>
          </a:bodyPr>
          <a:lstStyle>
            <a:defPPr>
              <a:defRPr lang="en-US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800" b="1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Calibri"/>
                <a:cs typeface="Calibri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>
              <a:defRPr/>
            </a:pPr>
            <a:r>
              <a:rPr lang="en-GB" dirty="0">
                <a:solidFill>
                  <a:schemeClr val="bg1"/>
                </a:solidFill>
              </a:rPr>
              <a:t>System deployed at LRZ in Munich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F16562-9ADF-4EA2-B1F5-20306E7AFA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9" b="3364"/>
          <a:stretch/>
        </p:blipFill>
        <p:spPr>
          <a:xfrm>
            <a:off x="398416" y="1095071"/>
            <a:ext cx="6612757" cy="53675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A0C7D4-3169-422B-AE25-63AA2954EA1C}"/>
              </a:ext>
            </a:extLst>
          </p:cNvPr>
          <p:cNvSpPr txBox="1"/>
          <p:nvPr/>
        </p:nvSpPr>
        <p:spPr>
          <a:xfrm>
            <a:off x="7459384" y="2438858"/>
            <a:ext cx="420594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MARMOT is deployed </a:t>
            </a:r>
            <a:r>
              <a:rPr lang="en-GB" b="1" dirty="0"/>
              <a:t>at LRZ</a:t>
            </a:r>
            <a:endParaRPr lang="en-GB" dirty="0"/>
          </a:p>
          <a:p>
            <a:endParaRPr lang="en-GB" dirty="0"/>
          </a:p>
          <a:p>
            <a:r>
              <a:rPr lang="en-GB" b="1" dirty="0"/>
              <a:t>Quality-Control</a:t>
            </a:r>
            <a:r>
              <a:rPr lang="en-GB" dirty="0"/>
              <a:t> and </a:t>
            </a:r>
            <a:r>
              <a:rPr lang="en-GB" b="1" dirty="0"/>
              <a:t>acceptance procedure </a:t>
            </a:r>
            <a:r>
              <a:rPr lang="en-GB" dirty="0"/>
              <a:t>being finalized:</a:t>
            </a:r>
          </a:p>
          <a:p>
            <a:pPr marL="285750" indent="-285750">
              <a:buBlip>
                <a:blip r:embed="rId3"/>
              </a:buBlip>
            </a:pPr>
            <a:r>
              <a:rPr lang="en-GB" dirty="0"/>
              <a:t>Loading and controlling up to 20 qubits</a:t>
            </a:r>
          </a:p>
          <a:p>
            <a:pPr marL="285750" indent="-285750">
              <a:buBlip>
                <a:blip r:embed="rId3"/>
              </a:buBlip>
            </a:pPr>
            <a:r>
              <a:rPr lang="en-GB" dirty="0"/>
              <a:t>Generation of GHZ states</a:t>
            </a:r>
          </a:p>
          <a:p>
            <a:pPr marL="285750" indent="-285750">
              <a:buBlip>
                <a:blip r:embed="rId3"/>
              </a:buBlip>
            </a:pPr>
            <a:r>
              <a:rPr lang="en-GB" dirty="0"/>
              <a:t>Demonstration of Quantum Volume</a:t>
            </a:r>
          </a:p>
          <a:p>
            <a:pPr marL="285750" indent="-285750">
              <a:buBlip>
                <a:blip r:embed="rId3"/>
              </a:buBlip>
            </a:pPr>
            <a:r>
              <a:rPr lang="en-GB" dirty="0"/>
              <a:t>…</a:t>
            </a:r>
          </a:p>
          <a:p>
            <a:pPr marL="285750" indent="-285750">
              <a:buBlip>
                <a:blip r:embed="rId3"/>
              </a:buBlip>
            </a:pPr>
            <a:endParaRPr lang="en-GB" dirty="0"/>
          </a:p>
          <a:p>
            <a:r>
              <a:rPr lang="en-GB" dirty="0"/>
              <a:t>Looking into </a:t>
            </a:r>
            <a:r>
              <a:rPr lang="en-GB" b="1" dirty="0"/>
              <a:t>tight integration </a:t>
            </a:r>
            <a:r>
              <a:rPr lang="en-GB" dirty="0"/>
              <a:t>in the local HPC infrastructure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811E795-6711-4705-BBA6-248DA15D6D88}"/>
              </a:ext>
            </a:extLst>
          </p:cNvPr>
          <p:cNvSpPr/>
          <p:nvPr/>
        </p:nvSpPr>
        <p:spPr>
          <a:xfrm>
            <a:off x="7590367" y="5862421"/>
            <a:ext cx="42756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4"/>
              </a:rPr>
              <a:t>https://www.quantum.lrz.de/bits-of-qubits/detail/a-trapped-ion-quantum-computer-for-the-munich-quantum-valley</a:t>
            </a:r>
            <a:r>
              <a:rPr lang="en-GB" dirty="0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A448C18-D506-4DFD-8C15-1DF4DDC5F0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3642" y="1123206"/>
            <a:ext cx="889115" cy="8891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861F0F-F9BB-4E47-9B0E-5C872A1294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096" y="1279821"/>
            <a:ext cx="1107468" cy="5758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B025B1-7E64-4988-8A65-16495A9AD7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31636" y="1248863"/>
            <a:ext cx="1747898" cy="611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41920"/>
      </p:ext>
    </p:extLst>
  </p:cSld>
  <p:clrMapOvr>
    <a:masterClrMapping/>
  </p:clrMapOvr>
  <p:transition spd="med">
    <p:pull dir="r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A91D0FA-3228-463E-96E9-6ACDAB944F2E}"/>
              </a:ext>
            </a:extLst>
          </p:cNvPr>
          <p:cNvSpPr/>
          <p:nvPr/>
        </p:nvSpPr>
        <p:spPr>
          <a:xfrm>
            <a:off x="520520" y="6249796"/>
            <a:ext cx="51603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3"/>
              </a:rPr>
              <a:t>IEEE Micro (Volume: 41, Issue: 5, 01 Sept.-Oct. 2021)</a:t>
            </a:r>
            <a:endParaRPr lang="en-GB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662E4AD-801C-492E-A61F-9ABF06FC8AA2}"/>
              </a:ext>
            </a:extLst>
          </p:cNvPr>
          <p:cNvGrpSpPr/>
          <p:nvPr/>
        </p:nvGrpSpPr>
        <p:grpSpPr>
          <a:xfrm>
            <a:off x="4275323" y="1264342"/>
            <a:ext cx="3633216" cy="4469281"/>
            <a:chOff x="4275323" y="1382879"/>
            <a:chExt cx="3633216" cy="4469281"/>
          </a:xfrm>
        </p:grpSpPr>
        <p:sp>
          <p:nvSpPr>
            <p:cNvPr id="7" name="Rechteck 8">
              <a:extLst>
                <a:ext uri="{FF2B5EF4-FFF2-40B4-BE49-F238E27FC236}">
                  <a16:creationId xmlns:a16="http://schemas.microsoft.com/office/drawing/2014/main" id="{D9B8A457-31C6-4E28-8398-41039B8CA9D0}"/>
                </a:ext>
              </a:extLst>
            </p:cNvPr>
            <p:cNvSpPr/>
            <p:nvPr/>
          </p:nvSpPr>
          <p:spPr>
            <a:xfrm>
              <a:off x="4275323" y="1382879"/>
              <a:ext cx="3633216" cy="4469281"/>
            </a:xfrm>
            <a:prstGeom prst="rect">
              <a:avLst/>
            </a:prstGeom>
            <a:noFill/>
            <a:ln w="19050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843EB82-835A-4E6B-9BEC-6ACA20DF4EEC}"/>
                </a:ext>
              </a:extLst>
            </p:cNvPr>
            <p:cNvSpPr/>
            <p:nvPr/>
          </p:nvSpPr>
          <p:spPr>
            <a:xfrm>
              <a:off x="4521956" y="1481035"/>
              <a:ext cx="235532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AT" sz="2000" b="1" dirty="0">
                  <a:solidFill>
                    <a:srgbClr val="1BA737"/>
                  </a:solidFill>
                  <a:latin typeface="Calibri"/>
                  <a:ea typeface="Calibri"/>
                  <a:cs typeface="Calibri"/>
                  <a:sym typeface="Calibri"/>
                </a:rPr>
                <a:t>TIGHT INTEGRATION</a:t>
              </a:r>
              <a:endParaRPr lang="en-GB" sz="2000" dirty="0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A420163-B6EF-424E-A442-3002547395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31599" b="39233"/>
            <a:stretch/>
          </p:blipFill>
          <p:spPr>
            <a:xfrm>
              <a:off x="4542043" y="1949317"/>
              <a:ext cx="3107913" cy="1258707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928BDF3-1C7F-42DD-B484-468E92204190}"/>
                </a:ext>
              </a:extLst>
            </p:cNvPr>
            <p:cNvSpPr txBox="1"/>
            <p:nvPr/>
          </p:nvSpPr>
          <p:spPr>
            <a:xfrm>
              <a:off x="4521955" y="3291974"/>
              <a:ext cx="3203949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Blip>
                  <a:blip r:embed="rId5"/>
                </a:buBlip>
              </a:pPr>
              <a:r>
                <a:rPr lang="en-GB" dirty="0"/>
                <a:t>Hybrid workloads with classical and quantum co-processing within coherence time of the qubit</a:t>
              </a:r>
            </a:p>
            <a:p>
              <a:pPr marL="285750" indent="-285750">
                <a:buBlip>
                  <a:blip r:embed="rId5"/>
                </a:buBlip>
              </a:pPr>
              <a:r>
                <a:rPr lang="en-GB" dirty="0"/>
                <a:t>Enabler for quantum error correction and quantum advantage</a:t>
              </a:r>
            </a:p>
            <a:p>
              <a:pPr marL="285750" indent="-285750">
                <a:buBlip>
                  <a:blip r:embed="rId5"/>
                </a:buBlip>
              </a:pPr>
              <a:r>
                <a:rPr lang="en-GB" dirty="0"/>
                <a:t>Requires co-location of QC and CPU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1365D8F-5471-4EEF-9902-3EAD356B6427}"/>
              </a:ext>
            </a:extLst>
          </p:cNvPr>
          <p:cNvGrpSpPr/>
          <p:nvPr/>
        </p:nvGrpSpPr>
        <p:grpSpPr>
          <a:xfrm>
            <a:off x="8351260" y="1264342"/>
            <a:ext cx="3633216" cy="4541961"/>
            <a:chOff x="8351260" y="1382879"/>
            <a:chExt cx="3633216" cy="4541961"/>
          </a:xfrm>
        </p:grpSpPr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2DE5DDC0-2706-49C7-ADB5-6DD41BDC4D23}"/>
                </a:ext>
              </a:extLst>
            </p:cNvPr>
            <p:cNvSpPr/>
            <p:nvPr/>
          </p:nvSpPr>
          <p:spPr>
            <a:xfrm>
              <a:off x="8351260" y="1382879"/>
              <a:ext cx="3633216" cy="4512356"/>
            </a:xfrm>
            <a:prstGeom prst="rect">
              <a:avLst/>
            </a:prstGeom>
            <a:noFill/>
            <a:ln w="19050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9E10AD8-15D7-4E1F-ACE1-1FE5D413CAD5}"/>
                </a:ext>
              </a:extLst>
            </p:cNvPr>
            <p:cNvSpPr/>
            <p:nvPr/>
          </p:nvSpPr>
          <p:spPr>
            <a:xfrm>
              <a:off x="8558935" y="1482111"/>
              <a:ext cx="321594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AT" sz="2000" b="1" dirty="0">
                  <a:solidFill>
                    <a:srgbClr val="1BA737"/>
                  </a:solidFill>
                  <a:latin typeface="Calibri"/>
                  <a:ea typeface="Calibri"/>
                  <a:cs typeface="Calibri"/>
                  <a:sym typeface="Calibri"/>
                </a:rPr>
                <a:t>QUANTUM INTERCONNECTS</a:t>
              </a:r>
              <a:endParaRPr lang="en-GB" sz="2000" dirty="0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BA80C6C-9361-4DA3-86AD-E6BDDBC69E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63043"/>
            <a:stretch/>
          </p:blipFill>
          <p:spPr>
            <a:xfrm>
              <a:off x="8606611" y="1975657"/>
              <a:ext cx="3092919" cy="158708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C63DD83-F180-4822-8DAB-E74D41B6C4BF}"/>
                </a:ext>
              </a:extLst>
            </p:cNvPr>
            <p:cNvSpPr txBox="1"/>
            <p:nvPr/>
          </p:nvSpPr>
          <p:spPr>
            <a:xfrm>
              <a:off x="8543539" y="3616516"/>
              <a:ext cx="3215945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Blip>
                  <a:blip r:embed="rId5"/>
                </a:buBlip>
              </a:pPr>
              <a:r>
                <a:rPr lang="en-GB" dirty="0"/>
                <a:t>Distribution of entanglement resources between geographically distributed QC (hybrid) nodes</a:t>
              </a:r>
            </a:p>
            <a:p>
              <a:pPr marL="285750" indent="-285750">
                <a:buBlip>
                  <a:blip r:embed="rId5"/>
                </a:buBlip>
              </a:pPr>
              <a:r>
                <a:rPr lang="en-GB" dirty="0"/>
                <a:t>Enabler for distributed quantum computing</a:t>
              </a:r>
            </a:p>
            <a:p>
              <a:pPr marL="285750" indent="-285750">
                <a:buBlip>
                  <a:blip r:embed="rId5"/>
                </a:buBlip>
              </a:pPr>
              <a:r>
                <a:rPr lang="en-GB" dirty="0"/>
                <a:t>Confidential blind quantum computing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85F104D-94C2-4FFD-B4DB-8990F7A6A665}"/>
              </a:ext>
            </a:extLst>
          </p:cNvPr>
          <p:cNvGrpSpPr/>
          <p:nvPr/>
        </p:nvGrpSpPr>
        <p:grpSpPr>
          <a:xfrm>
            <a:off x="197588" y="1264342"/>
            <a:ext cx="3633216" cy="4469281"/>
            <a:chOff x="197588" y="1382879"/>
            <a:chExt cx="3633216" cy="446928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C9C3915-13CB-464B-ACCF-C2890AB4EF65}"/>
                </a:ext>
              </a:extLst>
            </p:cNvPr>
            <p:cNvSpPr/>
            <p:nvPr/>
          </p:nvSpPr>
          <p:spPr>
            <a:xfrm>
              <a:off x="449056" y="1479213"/>
              <a:ext cx="243368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AT" sz="2000" b="1" dirty="0">
                  <a:solidFill>
                    <a:srgbClr val="1BA737"/>
                  </a:solidFill>
                  <a:latin typeface="Calibri"/>
                  <a:ea typeface="Calibri"/>
                  <a:cs typeface="Calibri"/>
                  <a:sym typeface="Calibri"/>
                </a:rPr>
                <a:t>LOOSE INTEGRATION</a:t>
              </a:r>
              <a:endParaRPr lang="en-GB" sz="2000" dirty="0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62CF8B7-0508-4FA0-9D46-9B240E6B8D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71763"/>
            <a:stretch/>
          </p:blipFill>
          <p:spPr>
            <a:xfrm>
              <a:off x="476130" y="1998517"/>
              <a:ext cx="3076133" cy="1206029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A7E5E21-FEED-4EBA-8B5F-2F95FF0B94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86" t="8166" r="38411" b="9464"/>
            <a:stretch/>
          </p:blipFill>
          <p:spPr>
            <a:xfrm>
              <a:off x="495878" y="3494987"/>
              <a:ext cx="3055029" cy="1875122"/>
            </a:xfrm>
            <a:prstGeom prst="rect">
              <a:avLst/>
            </a:prstGeom>
          </p:spPr>
        </p:pic>
        <p:sp>
          <p:nvSpPr>
            <p:cNvPr id="26" name="Rechteck 8">
              <a:extLst>
                <a:ext uri="{FF2B5EF4-FFF2-40B4-BE49-F238E27FC236}">
                  <a16:creationId xmlns:a16="http://schemas.microsoft.com/office/drawing/2014/main" id="{0C4339C6-A247-49D1-9523-CAB7A28FC8E8}"/>
                </a:ext>
              </a:extLst>
            </p:cNvPr>
            <p:cNvSpPr/>
            <p:nvPr/>
          </p:nvSpPr>
          <p:spPr>
            <a:xfrm>
              <a:off x="197588" y="1382879"/>
              <a:ext cx="3633216" cy="4469281"/>
            </a:xfrm>
            <a:prstGeom prst="rect">
              <a:avLst/>
            </a:prstGeom>
            <a:noFill/>
            <a:ln w="19050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8" name="Textfeld 5">
            <a:extLst>
              <a:ext uri="{FF2B5EF4-FFF2-40B4-BE49-F238E27FC236}">
                <a16:creationId xmlns:a16="http://schemas.microsoft.com/office/drawing/2014/main" id="{6DC57122-3EB2-49E9-AF98-3CDD1FC64B52}"/>
              </a:ext>
            </a:extLst>
          </p:cNvPr>
          <p:cNvSpPr txBox="1"/>
          <p:nvPr/>
        </p:nvSpPr>
        <p:spPr>
          <a:xfrm>
            <a:off x="266700" y="260829"/>
            <a:ext cx="11563350" cy="575883"/>
          </a:xfrm>
          <a:prstGeom prst="rect">
            <a:avLst/>
          </a:prstGeom>
          <a:solidFill>
            <a:srgbClr val="349A37"/>
          </a:solidFill>
          <a:effectLst>
            <a:outerShdw blurRad="152400" dist="88900" dir="2700000" algn="tl" rotWithShape="0">
              <a:prstClr val="black">
                <a:alpha val="40000"/>
              </a:prstClr>
            </a:outerShdw>
          </a:effectLst>
        </p:spPr>
        <p:txBody>
          <a:bodyPr wrap="square" tIns="72000" bIns="72000" rtlCol="0">
            <a:spAutoFit/>
          </a:bodyPr>
          <a:lstStyle>
            <a:defPPr>
              <a:defRPr lang="de-DE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8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Macroarchitecture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 design paradigms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334A943-90BB-40D8-95A7-BE43EB7AE771}"/>
              </a:ext>
            </a:extLst>
          </p:cNvPr>
          <p:cNvSpPr/>
          <p:nvPr/>
        </p:nvSpPr>
        <p:spPr>
          <a:xfrm>
            <a:off x="1390650" y="2419350"/>
            <a:ext cx="441325" cy="139700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109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ile:Clock CPU Scaling.jpg - Wikipe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54" y="1368929"/>
            <a:ext cx="6286105" cy="3891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2814" y="2086902"/>
            <a:ext cx="1122673" cy="11226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4106" y="5899800"/>
            <a:ext cx="1131381" cy="11313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2814" y="3357868"/>
            <a:ext cx="1122673" cy="11226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2814" y="4628834"/>
            <a:ext cx="1122673" cy="1122673"/>
          </a:xfrm>
          <a:prstGeom prst="rect">
            <a:avLst/>
          </a:prstGeom>
        </p:spPr>
      </p:pic>
      <p:sp>
        <p:nvSpPr>
          <p:cNvPr id="11" name="Textfeld 5"/>
          <p:cNvSpPr txBox="1"/>
          <p:nvPr/>
        </p:nvSpPr>
        <p:spPr>
          <a:xfrm>
            <a:off x="266700" y="260829"/>
            <a:ext cx="11563350" cy="575883"/>
          </a:xfrm>
          <a:prstGeom prst="rect">
            <a:avLst/>
          </a:prstGeom>
          <a:solidFill>
            <a:srgbClr val="42A437"/>
          </a:solidFill>
          <a:effectLst>
            <a:outerShdw blurRad="152400" dist="88900" dir="2700000" algn="tl" rotWithShape="0">
              <a:prstClr val="black">
                <a:alpha val="40000"/>
              </a:prstClr>
            </a:outerShdw>
          </a:effectLst>
        </p:spPr>
        <p:txBody>
          <a:bodyPr wrap="square" tIns="72000" bIns="72000" rtlCol="0">
            <a:spAutoFit/>
          </a:bodyPr>
          <a:lstStyle>
            <a:defPPr>
              <a:defRPr lang="de-DE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8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The Problem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62C8C3-5F0D-4BCD-9B75-B9271087EAF8}"/>
              </a:ext>
            </a:extLst>
          </p:cNvPr>
          <p:cNvSpPr txBox="1"/>
          <p:nvPr/>
        </p:nvSpPr>
        <p:spPr>
          <a:xfrm>
            <a:off x="7536160" y="58772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989FD6-00BB-461F-B3E1-5407B32E4010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510" y="8166110"/>
            <a:ext cx="1131381" cy="1131381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3AEFA9B-21E0-4B67-9830-343C227D6418}"/>
              </a:ext>
            </a:extLst>
          </p:cNvPr>
          <p:cNvSpPr/>
          <p:nvPr/>
        </p:nvSpPr>
        <p:spPr>
          <a:xfrm>
            <a:off x="266700" y="5382175"/>
            <a:ext cx="44696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8"/>
              </a:rPr>
              <a:t>https://en.wikipedia.org/wiki/Beyond_CMOS</a:t>
            </a:r>
            <a:r>
              <a:rPr lang="en-GB" dirty="0"/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1E6146D-AAFD-4AF4-92EF-EF8765E41D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26159" y="2258408"/>
            <a:ext cx="5344577" cy="339871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69DD7AB-F2B2-4017-9896-DA700C889202}"/>
              </a:ext>
            </a:extLst>
          </p:cNvPr>
          <p:cNvSpPr/>
          <p:nvPr/>
        </p:nvSpPr>
        <p:spPr>
          <a:xfrm>
            <a:off x="6274483" y="6207862"/>
            <a:ext cx="59175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10"/>
              </a:rPr>
              <a:t>https://www.nersc.gov/systems/nersc-10/workload-analysis/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62147376"/>
      </p:ext>
    </p:extLst>
  </p:cSld>
  <p:clrMapOvr>
    <a:masterClrMapping/>
  </p:clrMapOvr>
  <p:transition spd="med">
    <p:pull dir="r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276AC58-EAFF-43DB-9F35-7D21F8CB5C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3" t="5987" r="17351" b="26659"/>
          <a:stretch/>
        </p:blipFill>
        <p:spPr>
          <a:xfrm>
            <a:off x="486566" y="4284767"/>
            <a:ext cx="1188720" cy="1584960"/>
          </a:xfrm>
          <a:prstGeom prst="rect">
            <a:avLst/>
          </a:prstGeom>
        </p:spPr>
      </p:pic>
      <p:sp>
        <p:nvSpPr>
          <p:cNvPr id="4" name="Textfeld 5">
            <a:extLst>
              <a:ext uri="{FF2B5EF4-FFF2-40B4-BE49-F238E27FC236}">
                <a16:creationId xmlns:a16="http://schemas.microsoft.com/office/drawing/2014/main" id="{B396FA69-FBE4-4D8B-89FC-E8432E215E62}"/>
              </a:ext>
            </a:extLst>
          </p:cNvPr>
          <p:cNvSpPr txBox="1"/>
          <p:nvPr/>
        </p:nvSpPr>
        <p:spPr>
          <a:xfrm>
            <a:off x="266700" y="260829"/>
            <a:ext cx="11599333" cy="575883"/>
          </a:xfrm>
          <a:prstGeom prst="rect">
            <a:avLst/>
          </a:prstGeom>
          <a:solidFill>
            <a:srgbClr val="42A437"/>
          </a:solidFill>
          <a:effectLst>
            <a:outerShdw blurRad="152400" dist="88900" dir="2700000" algn="tl" rotWithShape="0">
              <a:prstClr val="black">
                <a:alpha val="40000"/>
              </a:prstClr>
            </a:outerShdw>
          </a:effectLst>
        </p:spPr>
        <p:txBody>
          <a:bodyPr wrap="square" tIns="72000" bIns="72000" rtlCol="0">
            <a:spAutoFit/>
          </a:bodyPr>
          <a:lstStyle>
            <a:defPPr>
              <a:defRPr lang="en-US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800" b="1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Calibri"/>
                <a:cs typeface="Calibri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>
              <a:defRPr/>
            </a:pPr>
            <a:r>
              <a:rPr lang="en-GB" dirty="0">
                <a:solidFill>
                  <a:schemeClr val="bg1"/>
                </a:solidFill>
              </a:rPr>
              <a:t>Scaling out - Quantum interconnects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4104978-DE50-42BD-8B77-5DB9402AF8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164" y="1047827"/>
            <a:ext cx="4188674" cy="3025825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CA59DBC3-AB2B-4128-BE78-002AB44578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18" t="10165" r="4192" b="11276"/>
          <a:stretch/>
        </p:blipFill>
        <p:spPr>
          <a:xfrm>
            <a:off x="2084419" y="4616430"/>
            <a:ext cx="2152909" cy="106587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F77545-C5DE-4986-8D67-2D3921E997AA}"/>
              </a:ext>
            </a:extLst>
          </p:cNvPr>
          <p:cNvSpPr txBox="1"/>
          <p:nvPr/>
        </p:nvSpPr>
        <p:spPr>
          <a:xfrm>
            <a:off x="504710" y="5896176"/>
            <a:ext cx="1152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</a:t>
            </a:r>
            <a:r>
              <a:rPr lang="lv-LV" dirty="0"/>
              <a:t>.</a:t>
            </a:r>
            <a:r>
              <a:rPr lang="en-GB" dirty="0"/>
              <a:t> </a:t>
            </a:r>
            <a:r>
              <a:rPr lang="en-GB" dirty="0" err="1"/>
              <a:t>Wehner</a:t>
            </a:r>
            <a:endParaRPr lang="en-GB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EB6FC68-E5D5-4B49-B863-ED53CAAE68AE}"/>
              </a:ext>
            </a:extLst>
          </p:cNvPr>
          <p:cNvGrpSpPr/>
          <p:nvPr/>
        </p:nvGrpSpPr>
        <p:grpSpPr>
          <a:xfrm>
            <a:off x="5177519" y="1042791"/>
            <a:ext cx="7090458" cy="5842902"/>
            <a:chOff x="5177519" y="1042791"/>
            <a:chExt cx="7090458" cy="5842902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24BF8D7-51E8-4FFF-9F4F-61661B21A8B3}"/>
                </a:ext>
              </a:extLst>
            </p:cNvPr>
            <p:cNvGrpSpPr/>
            <p:nvPr/>
          </p:nvGrpSpPr>
          <p:grpSpPr>
            <a:xfrm>
              <a:off x="5177519" y="2809739"/>
              <a:ext cx="6333056" cy="3891288"/>
              <a:chOff x="922020" y="99988"/>
              <a:chExt cx="10347960" cy="6858000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5F9BE905-42E2-44EF-8EB4-AE22B877C49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3451" r="3313"/>
              <a:stretch/>
            </p:blipFill>
            <p:spPr>
              <a:xfrm>
                <a:off x="922020" y="99988"/>
                <a:ext cx="10347960" cy="6858000"/>
              </a:xfrm>
              <a:prstGeom prst="rect">
                <a:avLst/>
              </a:prstGeom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9775D25-25A6-485A-B0A1-CC4D7B65A2BA}"/>
                  </a:ext>
                </a:extLst>
              </p:cNvPr>
              <p:cNvSpPr/>
              <p:nvPr/>
            </p:nvSpPr>
            <p:spPr>
              <a:xfrm>
                <a:off x="8610600" y="99988"/>
                <a:ext cx="2659380" cy="41071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56129AD-B6D3-4730-A37A-F9C6AACF83C5}"/>
                  </a:ext>
                </a:extLst>
              </p:cNvPr>
              <p:cNvSpPr/>
              <p:nvPr/>
            </p:nvSpPr>
            <p:spPr>
              <a:xfrm>
                <a:off x="7854844" y="99988"/>
                <a:ext cx="2659380" cy="364905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8A225E11-115A-4220-975D-3CF5558BDC56}"/>
                  </a:ext>
                </a:extLst>
              </p:cNvPr>
              <p:cNvSpPr/>
              <p:nvPr/>
            </p:nvSpPr>
            <p:spPr>
              <a:xfrm>
                <a:off x="922020" y="222372"/>
                <a:ext cx="53340" cy="50766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9B96742-3576-4A04-91E4-59561E86429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4224" y="1042791"/>
              <a:ext cx="1188720" cy="15849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FB9C6F1-ECB3-4A39-BA65-6618B91C02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06" r="17021"/>
            <a:stretch/>
          </p:blipFill>
          <p:spPr>
            <a:xfrm>
              <a:off x="6047667" y="1042791"/>
              <a:ext cx="1188720" cy="158496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1F1E948-22A0-4858-AFCF-89C72A839429}"/>
                </a:ext>
              </a:extLst>
            </p:cNvPr>
            <p:cNvSpPr txBox="1"/>
            <p:nvPr/>
          </p:nvSpPr>
          <p:spPr>
            <a:xfrm>
              <a:off x="8708733" y="6516361"/>
              <a:ext cx="35592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hlinkClick r:id="rId8"/>
                </a:rPr>
                <a:t>Phys. Rev. Lett. 130, 050803 (2023)</a:t>
              </a:r>
              <a:endParaRPr lang="en-GB" dirty="0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92D06B1-9685-4AF1-A7C1-0707978D8A2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0781" y="1042791"/>
              <a:ext cx="1201156" cy="159973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D64DE65-E3C6-4DB8-BFAC-8B916C82378A}"/>
                </a:ext>
              </a:extLst>
            </p:cNvPr>
            <p:cNvSpPr txBox="1"/>
            <p:nvPr/>
          </p:nvSpPr>
          <p:spPr>
            <a:xfrm>
              <a:off x="5883550" y="2564771"/>
              <a:ext cx="15169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Tracy Northup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16E0304-EB83-4690-930C-E3D7E2C8961A}"/>
                </a:ext>
              </a:extLst>
            </p:cNvPr>
            <p:cNvSpPr txBox="1"/>
            <p:nvPr/>
          </p:nvSpPr>
          <p:spPr>
            <a:xfrm>
              <a:off x="8009185" y="2564771"/>
              <a:ext cx="12709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lv-LV" dirty="0"/>
                <a:t>Ben </a:t>
              </a:r>
              <a:r>
                <a:rPr lang="lv-LV" dirty="0" err="1"/>
                <a:t>Lanyon</a:t>
              </a:r>
              <a:endParaRPr lang="en-GB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1D88779-A879-4168-8EB2-7B237E7545EE}"/>
                </a:ext>
              </a:extLst>
            </p:cNvPr>
            <p:cNvSpPr/>
            <p:nvPr/>
          </p:nvSpPr>
          <p:spPr>
            <a:xfrm>
              <a:off x="9690217" y="2564771"/>
              <a:ext cx="17822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lv-LV" dirty="0"/>
                <a:t>Viktor </a:t>
              </a:r>
              <a:r>
                <a:rPr lang="lv-LV" dirty="0" err="1"/>
                <a:t>Krutianskii</a:t>
              </a:r>
              <a:endParaRPr lang="en-GB" dirty="0"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490E3E81-0F63-4333-8480-6C0E087274F9}"/>
              </a:ext>
            </a:extLst>
          </p:cNvPr>
          <p:cNvSpPr/>
          <p:nvPr/>
        </p:nvSpPr>
        <p:spPr>
          <a:xfrm>
            <a:off x="551026" y="6412505"/>
            <a:ext cx="35978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10"/>
              </a:rPr>
              <a:t>https://quantuminternetalliance.org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8674816"/>
      </p:ext>
    </p:extLst>
  </p:cSld>
  <p:clrMapOvr>
    <a:masterClrMapping/>
  </p:clrMapOvr>
  <p:transition spd="slow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5">
            <a:extLst>
              <a:ext uri="{FF2B5EF4-FFF2-40B4-BE49-F238E27FC236}">
                <a16:creationId xmlns:a16="http://schemas.microsoft.com/office/drawing/2014/main" id="{D1475AE3-AC42-453B-AB9B-AB8D85E94005}"/>
              </a:ext>
            </a:extLst>
          </p:cNvPr>
          <p:cNvSpPr txBox="1"/>
          <p:nvPr/>
        </p:nvSpPr>
        <p:spPr>
          <a:xfrm>
            <a:off x="266700" y="260829"/>
            <a:ext cx="11599333" cy="575883"/>
          </a:xfrm>
          <a:prstGeom prst="rect">
            <a:avLst/>
          </a:prstGeom>
          <a:solidFill>
            <a:srgbClr val="42A437"/>
          </a:solidFill>
          <a:effectLst>
            <a:outerShdw blurRad="152400" dist="88900" dir="2700000" algn="tl" rotWithShape="0">
              <a:prstClr val="black">
                <a:alpha val="40000"/>
              </a:prstClr>
            </a:outerShdw>
          </a:effectLst>
        </p:spPr>
        <p:txBody>
          <a:bodyPr wrap="square" tIns="72000" bIns="72000" rtlCol="0">
            <a:spAutoFit/>
          </a:bodyPr>
          <a:lstStyle>
            <a:defPPr>
              <a:defRPr lang="en-US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800" b="1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Calibri"/>
                <a:cs typeface="Calibri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>
              <a:defRPr/>
            </a:pPr>
            <a:r>
              <a:rPr lang="en-GB" dirty="0">
                <a:solidFill>
                  <a:schemeClr val="bg1"/>
                </a:solidFill>
              </a:rPr>
              <a:t>Scaling up – more good qubits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293E95-B1F4-4711-AE86-AF1840DBE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1099905"/>
            <a:ext cx="8135588" cy="36682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B294C7-05DF-47E2-B004-6D9AD56F38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6802" y="1110053"/>
            <a:ext cx="1889439" cy="60731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645AACB-6C2B-44AF-AC3E-C7FEDB9110E6}"/>
              </a:ext>
            </a:extLst>
          </p:cNvPr>
          <p:cNvSpPr/>
          <p:nvPr/>
        </p:nvSpPr>
        <p:spPr>
          <a:xfrm>
            <a:off x="9103995" y="6227839"/>
            <a:ext cx="27620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4"/>
              </a:rPr>
              <a:t>https://www.millenion.eu/</a:t>
            </a:r>
            <a:r>
              <a:rPr lang="en-GB" dirty="0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841235-9229-4DD4-BF50-F69410AE44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890" r="7187" b="26110"/>
          <a:stretch/>
        </p:blipFill>
        <p:spPr>
          <a:xfrm>
            <a:off x="9399698" y="1851464"/>
            <a:ext cx="1828266" cy="6094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E028376-55E4-4464-8366-00A08987CAB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9066" y="4910862"/>
            <a:ext cx="1101805" cy="14694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97030E-CD57-4EDE-AEA3-D6A0DA0EFA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307" y="4910862"/>
            <a:ext cx="1102998" cy="1469482"/>
          </a:xfrm>
          <a:prstGeom prst="rect">
            <a:avLst/>
          </a:prstGeom>
        </p:spPr>
      </p:pic>
      <p:pic>
        <p:nvPicPr>
          <p:cNvPr id="15" name="Grafik 15">
            <a:extLst>
              <a:ext uri="{FF2B5EF4-FFF2-40B4-BE49-F238E27FC236}">
                <a16:creationId xmlns:a16="http://schemas.microsoft.com/office/drawing/2014/main" id="{F44A09D2-6D1B-4E35-B907-FF44CE5D83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94807" y="2792617"/>
            <a:ext cx="1826141" cy="636383"/>
          </a:xfrm>
          <a:prstGeom prst="rect">
            <a:avLst/>
          </a:prstGeom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697A42-9328-4603-A9C9-F717C79C1DF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0" t="5547" r="16340" b="18425"/>
          <a:stretch/>
        </p:blipFill>
        <p:spPr>
          <a:xfrm>
            <a:off x="7309333" y="4902170"/>
            <a:ext cx="1102998" cy="148686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501C126-3016-4E18-AAA8-80F2E577A88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033" y="3634364"/>
            <a:ext cx="1619815" cy="83838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00222E6-953A-4CDF-BE21-49B44A4A813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0" t="1294" r="10354" b="32530"/>
          <a:stretch/>
        </p:blipFill>
        <p:spPr>
          <a:xfrm>
            <a:off x="3186741" y="4916434"/>
            <a:ext cx="1120909" cy="1458338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84FBF8FD-E711-4CB1-9850-6BE5250B201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485014" y="3831571"/>
            <a:ext cx="1485900" cy="4286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4D4748C-F118-443F-B0D3-F9DA8675B126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4" t="21570" r="7092" b="23308"/>
          <a:stretch/>
        </p:blipFill>
        <p:spPr>
          <a:xfrm>
            <a:off x="8667234" y="4746086"/>
            <a:ext cx="1753714" cy="58883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67313A2-B6F6-4B56-B5AB-FD1641D032C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841684" y="2666250"/>
            <a:ext cx="889115" cy="8891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6B6F524-FB0D-4544-81A6-37E9090F25D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619460" y="4780788"/>
            <a:ext cx="1485901" cy="5194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34D889-BE99-478A-9DE3-E74A9E2536F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431" y="4910862"/>
            <a:ext cx="1096465" cy="146948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9CCCCF1-F16D-4708-9B8C-A1F0CE69E330}"/>
              </a:ext>
            </a:extLst>
          </p:cNvPr>
          <p:cNvSpPr txBox="1"/>
          <p:nvPr/>
        </p:nvSpPr>
        <p:spPr>
          <a:xfrm>
            <a:off x="551574" y="6453890"/>
            <a:ext cx="916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T. </a:t>
            </a:r>
            <a:r>
              <a:rPr lang="en-US" dirty="0" err="1"/>
              <a:t>Monz</a:t>
            </a:r>
            <a:endParaRPr lang="en-GB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E038843-A008-42A9-B7DC-B9891835C4B4}"/>
              </a:ext>
            </a:extLst>
          </p:cNvPr>
          <p:cNvSpPr txBox="1"/>
          <p:nvPr/>
        </p:nvSpPr>
        <p:spPr>
          <a:xfrm>
            <a:off x="1746358" y="6453890"/>
            <a:ext cx="1254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P. Schindler</a:t>
            </a:r>
            <a:endParaRPr lang="en-GB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DF6D2FE-FFCE-46AB-BC36-77321F8A4C7B}"/>
              </a:ext>
            </a:extLst>
          </p:cNvPr>
          <p:cNvSpPr txBox="1"/>
          <p:nvPr/>
        </p:nvSpPr>
        <p:spPr>
          <a:xfrm>
            <a:off x="2907644" y="6453890"/>
            <a:ext cx="1686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F. Schmidt-</a:t>
            </a:r>
            <a:r>
              <a:rPr lang="en-US" dirty="0" err="1"/>
              <a:t>Kaler</a:t>
            </a:r>
            <a:endParaRPr lang="en-GB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DDD99F1-4E3A-432C-B970-741B6A12D0FE}"/>
              </a:ext>
            </a:extLst>
          </p:cNvPr>
          <p:cNvSpPr txBox="1"/>
          <p:nvPr/>
        </p:nvSpPr>
        <p:spPr>
          <a:xfrm>
            <a:off x="4442880" y="6453890"/>
            <a:ext cx="1373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C. </a:t>
            </a:r>
            <a:r>
              <a:rPr lang="en-US" dirty="0" err="1"/>
              <a:t>Ospelkaus</a:t>
            </a:r>
            <a:endParaRPr lang="en-GB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C040F99-5E70-4F33-B498-DA866B6EE55A}"/>
              </a:ext>
            </a:extLst>
          </p:cNvPr>
          <p:cNvSpPr txBox="1"/>
          <p:nvPr/>
        </p:nvSpPr>
        <p:spPr>
          <a:xfrm>
            <a:off x="5941819" y="6453890"/>
            <a:ext cx="108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M. Schulz</a:t>
            </a:r>
            <a:endParaRPr lang="en-GB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800A2C2-6249-49EA-9BEF-9BD42C6BA937}"/>
              </a:ext>
            </a:extLst>
          </p:cNvPr>
          <p:cNvSpPr txBox="1"/>
          <p:nvPr/>
        </p:nvSpPr>
        <p:spPr>
          <a:xfrm>
            <a:off x="7407025" y="6453890"/>
            <a:ext cx="900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R. Wille</a:t>
            </a:r>
            <a:endParaRPr lang="en-GB" dirty="0"/>
          </a:p>
        </p:txBody>
      </p:sp>
      <p:pic>
        <p:nvPicPr>
          <p:cNvPr id="30" name="Picture 8" descr="Christian Ospelkaus | Falling Walls">
            <a:extLst>
              <a:ext uri="{FF2B5EF4-FFF2-40B4-BE49-F238E27FC236}">
                <a16:creationId xmlns:a16="http://schemas.microsoft.com/office/drawing/2014/main" id="{1E03C018-4DE1-4CB7-A7C5-912BA5805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564" y="4902171"/>
            <a:ext cx="1162964" cy="1507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63A8ADF-E3DB-442E-84BB-40FE103629B5}"/>
              </a:ext>
            </a:extLst>
          </p:cNvPr>
          <p:cNvSpPr txBox="1"/>
          <p:nvPr/>
        </p:nvSpPr>
        <p:spPr>
          <a:xfrm>
            <a:off x="10099183" y="5577282"/>
            <a:ext cx="1871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 and many more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9854773"/>
      </p:ext>
    </p:extLst>
  </p:cSld>
  <p:clrMapOvr>
    <a:masterClrMapping/>
  </p:clrMapOvr>
  <p:transition spd="slow">
    <p:pull dir="rd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raphic 59">
            <a:extLst>
              <a:ext uri="{FF2B5EF4-FFF2-40B4-BE49-F238E27FC236}">
                <a16:creationId xmlns:a16="http://schemas.microsoft.com/office/drawing/2014/main" id="{109DF027-BEC4-4DA9-87EF-B93E504CCC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43472" y="1218818"/>
            <a:ext cx="4810125" cy="1981200"/>
          </a:xfrm>
          <a:prstGeom prst="rect">
            <a:avLst/>
          </a:prstGeom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C29E0CB6-BF74-4C90-B53F-CC455791A91C}"/>
              </a:ext>
            </a:extLst>
          </p:cNvPr>
          <p:cNvGrpSpPr/>
          <p:nvPr/>
        </p:nvGrpSpPr>
        <p:grpSpPr>
          <a:xfrm>
            <a:off x="3538650" y="2318317"/>
            <a:ext cx="336765" cy="333813"/>
            <a:chOff x="5315402" y="3529939"/>
            <a:chExt cx="336765" cy="333813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94DB23BD-4DE5-4E87-A675-C6F63D9CBC0C}"/>
                </a:ext>
              </a:extLst>
            </p:cNvPr>
            <p:cNvSpPr/>
            <p:nvPr/>
          </p:nvSpPr>
          <p:spPr>
            <a:xfrm>
              <a:off x="5315402" y="3730187"/>
              <a:ext cx="133565" cy="133565"/>
            </a:xfrm>
            <a:prstGeom prst="ellipse">
              <a:avLst/>
            </a:prstGeom>
            <a:solidFill>
              <a:srgbClr val="FF000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B9A86C0F-FA09-403C-A82D-9C3B86DDD968}"/>
                </a:ext>
              </a:extLst>
            </p:cNvPr>
            <p:cNvSpPr/>
            <p:nvPr/>
          </p:nvSpPr>
          <p:spPr>
            <a:xfrm>
              <a:off x="5417002" y="3628587"/>
              <a:ext cx="133565" cy="133565"/>
            </a:xfrm>
            <a:prstGeom prst="ellipse">
              <a:avLst/>
            </a:prstGeom>
            <a:solidFill>
              <a:srgbClr val="FF000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EEAF1A45-0BD2-4E96-94D9-1E1BC1873E0D}"/>
                </a:ext>
              </a:extLst>
            </p:cNvPr>
            <p:cNvSpPr/>
            <p:nvPr/>
          </p:nvSpPr>
          <p:spPr>
            <a:xfrm>
              <a:off x="5518602" y="3529939"/>
              <a:ext cx="133565" cy="133565"/>
            </a:xfrm>
            <a:prstGeom prst="ellipse">
              <a:avLst/>
            </a:prstGeom>
            <a:solidFill>
              <a:srgbClr val="FF000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B0560EBA-F2B2-4915-A0F5-2764410183F1}"/>
              </a:ext>
            </a:extLst>
          </p:cNvPr>
          <p:cNvGrpSpPr/>
          <p:nvPr/>
        </p:nvGrpSpPr>
        <p:grpSpPr>
          <a:xfrm>
            <a:off x="4359916" y="1573250"/>
            <a:ext cx="336765" cy="333813"/>
            <a:chOff x="5315402" y="3529939"/>
            <a:chExt cx="336765" cy="333813"/>
          </a:xfrm>
        </p:grpSpPr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5BAC8728-D082-43AF-969C-8AB59B3793C9}"/>
                </a:ext>
              </a:extLst>
            </p:cNvPr>
            <p:cNvSpPr/>
            <p:nvPr/>
          </p:nvSpPr>
          <p:spPr>
            <a:xfrm>
              <a:off x="5315402" y="3730187"/>
              <a:ext cx="133565" cy="133565"/>
            </a:xfrm>
            <a:prstGeom prst="ellipse">
              <a:avLst/>
            </a:prstGeom>
            <a:solidFill>
              <a:srgbClr val="FF000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0F0FE6EF-E342-4E6B-BD59-7F826A724B6A}"/>
                </a:ext>
              </a:extLst>
            </p:cNvPr>
            <p:cNvSpPr/>
            <p:nvPr/>
          </p:nvSpPr>
          <p:spPr>
            <a:xfrm>
              <a:off x="5417002" y="3628587"/>
              <a:ext cx="133565" cy="133565"/>
            </a:xfrm>
            <a:prstGeom prst="ellipse">
              <a:avLst/>
            </a:prstGeom>
            <a:solidFill>
              <a:srgbClr val="FF000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1C61EF09-26A2-49D5-B387-831216AF4506}"/>
                </a:ext>
              </a:extLst>
            </p:cNvPr>
            <p:cNvSpPr/>
            <p:nvPr/>
          </p:nvSpPr>
          <p:spPr>
            <a:xfrm>
              <a:off x="5518602" y="3529939"/>
              <a:ext cx="133565" cy="133565"/>
            </a:xfrm>
            <a:prstGeom prst="ellipse">
              <a:avLst/>
            </a:prstGeom>
            <a:solidFill>
              <a:srgbClr val="FF000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DE86B3E2-D5F3-4004-8974-F64134103376}"/>
              </a:ext>
            </a:extLst>
          </p:cNvPr>
          <p:cNvGrpSpPr/>
          <p:nvPr/>
        </p:nvGrpSpPr>
        <p:grpSpPr>
          <a:xfrm>
            <a:off x="4244894" y="2358010"/>
            <a:ext cx="336765" cy="333813"/>
            <a:chOff x="5315402" y="3529939"/>
            <a:chExt cx="336765" cy="333813"/>
          </a:xfrm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230E6B81-E87E-4BB8-8D32-2FA6FB2FF7E0}"/>
                </a:ext>
              </a:extLst>
            </p:cNvPr>
            <p:cNvSpPr/>
            <p:nvPr/>
          </p:nvSpPr>
          <p:spPr>
            <a:xfrm>
              <a:off x="5315402" y="3730187"/>
              <a:ext cx="133565" cy="133565"/>
            </a:xfrm>
            <a:prstGeom prst="ellipse">
              <a:avLst/>
            </a:prstGeom>
            <a:solidFill>
              <a:srgbClr val="FF000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8650A106-98B8-46C1-9B4C-D4D4A871DF58}"/>
                </a:ext>
              </a:extLst>
            </p:cNvPr>
            <p:cNvSpPr/>
            <p:nvPr/>
          </p:nvSpPr>
          <p:spPr>
            <a:xfrm>
              <a:off x="5417002" y="3628587"/>
              <a:ext cx="133565" cy="133565"/>
            </a:xfrm>
            <a:prstGeom prst="ellipse">
              <a:avLst/>
            </a:prstGeom>
            <a:solidFill>
              <a:srgbClr val="FF000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541173E5-2BF5-422E-97D2-478F9409A2F0}"/>
                </a:ext>
              </a:extLst>
            </p:cNvPr>
            <p:cNvSpPr/>
            <p:nvPr/>
          </p:nvSpPr>
          <p:spPr>
            <a:xfrm>
              <a:off x="5518602" y="3529939"/>
              <a:ext cx="133565" cy="133565"/>
            </a:xfrm>
            <a:prstGeom prst="ellipse">
              <a:avLst/>
            </a:prstGeom>
            <a:solidFill>
              <a:srgbClr val="FF000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BD9326E6-727E-49E8-8D70-F3D619BE5DBF}"/>
              </a:ext>
            </a:extLst>
          </p:cNvPr>
          <p:cNvGrpSpPr/>
          <p:nvPr/>
        </p:nvGrpSpPr>
        <p:grpSpPr>
          <a:xfrm>
            <a:off x="5074125" y="1612943"/>
            <a:ext cx="336765" cy="333813"/>
            <a:chOff x="5315402" y="3529939"/>
            <a:chExt cx="336765" cy="333813"/>
          </a:xfrm>
        </p:grpSpPr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026D2495-8610-4EB4-BE60-1321C4124F88}"/>
                </a:ext>
              </a:extLst>
            </p:cNvPr>
            <p:cNvSpPr/>
            <p:nvPr/>
          </p:nvSpPr>
          <p:spPr>
            <a:xfrm>
              <a:off x="5315402" y="3730187"/>
              <a:ext cx="133565" cy="133565"/>
            </a:xfrm>
            <a:prstGeom prst="ellipse">
              <a:avLst/>
            </a:prstGeom>
            <a:solidFill>
              <a:srgbClr val="FF000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4E3A85AE-396F-404B-A952-71E96CDE8853}"/>
                </a:ext>
              </a:extLst>
            </p:cNvPr>
            <p:cNvSpPr/>
            <p:nvPr/>
          </p:nvSpPr>
          <p:spPr>
            <a:xfrm>
              <a:off x="5417002" y="3628587"/>
              <a:ext cx="133565" cy="133565"/>
            </a:xfrm>
            <a:prstGeom prst="ellipse">
              <a:avLst/>
            </a:prstGeom>
            <a:solidFill>
              <a:srgbClr val="FF000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703EFA18-BA2C-4C44-B786-C46D261D0269}"/>
                </a:ext>
              </a:extLst>
            </p:cNvPr>
            <p:cNvSpPr/>
            <p:nvPr/>
          </p:nvSpPr>
          <p:spPr>
            <a:xfrm>
              <a:off x="5518602" y="3529939"/>
              <a:ext cx="133565" cy="133565"/>
            </a:xfrm>
            <a:prstGeom prst="ellipse">
              <a:avLst/>
            </a:prstGeom>
            <a:solidFill>
              <a:srgbClr val="FF000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82CB1B51-0ADC-4D97-9408-7A6795D8EE11}"/>
              </a:ext>
            </a:extLst>
          </p:cNvPr>
          <p:cNvSpPr txBox="1"/>
          <p:nvPr/>
        </p:nvSpPr>
        <p:spPr>
          <a:xfrm>
            <a:off x="5766983" y="2483747"/>
            <a:ext cx="1607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DC Shuttling</a:t>
            </a:r>
          </a:p>
        </p:txBody>
      </p: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5B090CA0-49AD-4833-B228-277E87A682CB}"/>
              </a:ext>
            </a:extLst>
          </p:cNvPr>
          <p:cNvCxnSpPr/>
          <p:nvPr/>
        </p:nvCxnSpPr>
        <p:spPr>
          <a:xfrm flipV="1">
            <a:off x="4853772" y="2042004"/>
            <a:ext cx="1352219" cy="125135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0" name="Group 79">
            <a:extLst>
              <a:ext uri="{FF2B5EF4-FFF2-40B4-BE49-F238E27FC236}">
                <a16:creationId xmlns:a16="http://schemas.microsoft.com/office/drawing/2014/main" id="{AD9BF3DD-0896-4BF1-A8AD-2058EDEFA793}"/>
              </a:ext>
            </a:extLst>
          </p:cNvPr>
          <p:cNvGrpSpPr/>
          <p:nvPr/>
        </p:nvGrpSpPr>
        <p:grpSpPr>
          <a:xfrm>
            <a:off x="2853576" y="2226772"/>
            <a:ext cx="336765" cy="333813"/>
            <a:chOff x="5315402" y="3529939"/>
            <a:chExt cx="336765" cy="333813"/>
          </a:xfrm>
        </p:grpSpPr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5B57E7A0-2E6B-4322-8AEA-338CA1FDF0EF}"/>
                </a:ext>
              </a:extLst>
            </p:cNvPr>
            <p:cNvSpPr/>
            <p:nvPr/>
          </p:nvSpPr>
          <p:spPr>
            <a:xfrm>
              <a:off x="5315402" y="3730187"/>
              <a:ext cx="133565" cy="133565"/>
            </a:xfrm>
            <a:prstGeom prst="ellipse">
              <a:avLst/>
            </a:prstGeom>
            <a:solidFill>
              <a:srgbClr val="FF000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6AC84BBC-9580-44CE-8AC1-0F7A84CD8FEF}"/>
                </a:ext>
              </a:extLst>
            </p:cNvPr>
            <p:cNvSpPr/>
            <p:nvPr/>
          </p:nvSpPr>
          <p:spPr>
            <a:xfrm>
              <a:off x="5417002" y="3628587"/>
              <a:ext cx="133565" cy="133565"/>
            </a:xfrm>
            <a:prstGeom prst="ellipse">
              <a:avLst/>
            </a:prstGeom>
            <a:solidFill>
              <a:srgbClr val="FF000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A28ADD9C-6F08-4856-B5FF-CA7483D6FBED}"/>
                </a:ext>
              </a:extLst>
            </p:cNvPr>
            <p:cNvSpPr/>
            <p:nvPr/>
          </p:nvSpPr>
          <p:spPr>
            <a:xfrm>
              <a:off x="5518602" y="3529939"/>
              <a:ext cx="133565" cy="133565"/>
            </a:xfrm>
            <a:prstGeom prst="ellipse">
              <a:avLst/>
            </a:prstGeom>
            <a:solidFill>
              <a:srgbClr val="FF000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238AF779-DBA8-4920-A196-F6AC9E5F1444}"/>
              </a:ext>
            </a:extLst>
          </p:cNvPr>
          <p:cNvGrpSpPr/>
          <p:nvPr/>
        </p:nvGrpSpPr>
        <p:grpSpPr>
          <a:xfrm>
            <a:off x="3674842" y="1481705"/>
            <a:ext cx="336765" cy="333813"/>
            <a:chOff x="5315402" y="3529939"/>
            <a:chExt cx="336765" cy="333813"/>
          </a:xfrm>
        </p:grpSpPr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4C913EE1-D585-43C4-A42C-88304FF79E79}"/>
                </a:ext>
              </a:extLst>
            </p:cNvPr>
            <p:cNvSpPr/>
            <p:nvPr/>
          </p:nvSpPr>
          <p:spPr>
            <a:xfrm>
              <a:off x="5315402" y="3730187"/>
              <a:ext cx="133565" cy="133565"/>
            </a:xfrm>
            <a:prstGeom prst="ellipse">
              <a:avLst/>
            </a:prstGeom>
            <a:solidFill>
              <a:srgbClr val="FF000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D4E36FEB-3214-4DE3-8D8D-2C8531DCF9C3}"/>
                </a:ext>
              </a:extLst>
            </p:cNvPr>
            <p:cNvSpPr/>
            <p:nvPr/>
          </p:nvSpPr>
          <p:spPr>
            <a:xfrm>
              <a:off x="5417002" y="3628587"/>
              <a:ext cx="133565" cy="133565"/>
            </a:xfrm>
            <a:prstGeom prst="ellipse">
              <a:avLst/>
            </a:prstGeom>
            <a:solidFill>
              <a:srgbClr val="FF000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BE790B51-4751-4B16-A9EC-08A8586CEFE5}"/>
                </a:ext>
              </a:extLst>
            </p:cNvPr>
            <p:cNvSpPr/>
            <p:nvPr/>
          </p:nvSpPr>
          <p:spPr>
            <a:xfrm>
              <a:off x="5518602" y="3529939"/>
              <a:ext cx="133565" cy="133565"/>
            </a:xfrm>
            <a:prstGeom prst="ellipse">
              <a:avLst/>
            </a:prstGeom>
            <a:solidFill>
              <a:srgbClr val="FF000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A9A9CA12-6599-4A54-84BA-3F54B73EEA97}"/>
              </a:ext>
            </a:extLst>
          </p:cNvPr>
          <p:cNvGrpSpPr/>
          <p:nvPr/>
        </p:nvGrpSpPr>
        <p:grpSpPr>
          <a:xfrm>
            <a:off x="2164425" y="2181799"/>
            <a:ext cx="336765" cy="333813"/>
            <a:chOff x="5315402" y="3529939"/>
            <a:chExt cx="336765" cy="333813"/>
          </a:xfrm>
        </p:grpSpPr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86A71D06-3617-4979-8954-FEA25E53E6DB}"/>
                </a:ext>
              </a:extLst>
            </p:cNvPr>
            <p:cNvSpPr/>
            <p:nvPr/>
          </p:nvSpPr>
          <p:spPr>
            <a:xfrm>
              <a:off x="5315402" y="3730187"/>
              <a:ext cx="133565" cy="133565"/>
            </a:xfrm>
            <a:prstGeom prst="ellipse">
              <a:avLst/>
            </a:prstGeom>
            <a:solidFill>
              <a:srgbClr val="FF000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10DAD448-06B3-4FB5-A6FF-75B44C4A6973}"/>
                </a:ext>
              </a:extLst>
            </p:cNvPr>
            <p:cNvSpPr/>
            <p:nvPr/>
          </p:nvSpPr>
          <p:spPr>
            <a:xfrm>
              <a:off x="5417002" y="3628587"/>
              <a:ext cx="133565" cy="133565"/>
            </a:xfrm>
            <a:prstGeom prst="ellipse">
              <a:avLst/>
            </a:prstGeom>
            <a:solidFill>
              <a:srgbClr val="FF000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B36D0CB5-9BC4-4F9C-A3EF-29D8776ABAD4}"/>
                </a:ext>
              </a:extLst>
            </p:cNvPr>
            <p:cNvSpPr/>
            <p:nvPr/>
          </p:nvSpPr>
          <p:spPr>
            <a:xfrm>
              <a:off x="5518602" y="3529939"/>
              <a:ext cx="133565" cy="133565"/>
            </a:xfrm>
            <a:prstGeom prst="ellipse">
              <a:avLst/>
            </a:prstGeom>
            <a:solidFill>
              <a:srgbClr val="FF000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D4C83EDD-DC79-4FC9-BF4C-8AEF38CFE1C9}"/>
              </a:ext>
            </a:extLst>
          </p:cNvPr>
          <p:cNvGrpSpPr/>
          <p:nvPr/>
        </p:nvGrpSpPr>
        <p:grpSpPr>
          <a:xfrm>
            <a:off x="2985691" y="1436732"/>
            <a:ext cx="336765" cy="333813"/>
            <a:chOff x="5315402" y="3529939"/>
            <a:chExt cx="336765" cy="333813"/>
          </a:xfrm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E96789BD-11DC-4DC7-9722-90D124A97E36}"/>
                </a:ext>
              </a:extLst>
            </p:cNvPr>
            <p:cNvSpPr/>
            <p:nvPr/>
          </p:nvSpPr>
          <p:spPr>
            <a:xfrm>
              <a:off x="5315402" y="3730187"/>
              <a:ext cx="133565" cy="133565"/>
            </a:xfrm>
            <a:prstGeom prst="ellipse">
              <a:avLst/>
            </a:prstGeom>
            <a:solidFill>
              <a:srgbClr val="FF000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E9692119-F0D1-404B-8477-7C5F6FED8F7A}"/>
                </a:ext>
              </a:extLst>
            </p:cNvPr>
            <p:cNvSpPr/>
            <p:nvPr/>
          </p:nvSpPr>
          <p:spPr>
            <a:xfrm>
              <a:off x="5417002" y="3628587"/>
              <a:ext cx="133565" cy="133565"/>
            </a:xfrm>
            <a:prstGeom prst="ellipse">
              <a:avLst/>
            </a:prstGeom>
            <a:solidFill>
              <a:srgbClr val="FF000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8B012D96-2424-4C04-86A2-338EF1C5C520}"/>
                </a:ext>
              </a:extLst>
            </p:cNvPr>
            <p:cNvSpPr/>
            <p:nvPr/>
          </p:nvSpPr>
          <p:spPr>
            <a:xfrm>
              <a:off x="5518602" y="3529939"/>
              <a:ext cx="133565" cy="133565"/>
            </a:xfrm>
            <a:prstGeom prst="ellipse">
              <a:avLst/>
            </a:prstGeom>
            <a:solidFill>
              <a:srgbClr val="FF000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</p:grpSp>
      <p:sp>
        <p:nvSpPr>
          <p:cNvPr id="97" name="TextBox 96">
            <a:extLst>
              <a:ext uri="{FF2B5EF4-FFF2-40B4-BE49-F238E27FC236}">
                <a16:creationId xmlns:a16="http://schemas.microsoft.com/office/drawing/2014/main" id="{B960F4B2-51D4-40D9-B26A-75537EA41A3D}"/>
              </a:ext>
            </a:extLst>
          </p:cNvPr>
          <p:cNvSpPr txBox="1"/>
          <p:nvPr/>
        </p:nvSpPr>
        <p:spPr>
          <a:xfrm>
            <a:off x="2099630" y="3257321"/>
            <a:ext cx="1607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RF Shuttling</a:t>
            </a:r>
          </a:p>
        </p:txBody>
      </p: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9A9998C2-9AF6-490C-9904-30E0BF05182D}"/>
              </a:ext>
            </a:extLst>
          </p:cNvPr>
          <p:cNvCxnSpPr>
            <a:cxnSpLocks/>
          </p:cNvCxnSpPr>
          <p:nvPr/>
        </p:nvCxnSpPr>
        <p:spPr>
          <a:xfrm>
            <a:off x="1938785" y="3004874"/>
            <a:ext cx="2006039" cy="24079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feld 5">
            <a:extLst>
              <a:ext uri="{FF2B5EF4-FFF2-40B4-BE49-F238E27FC236}">
                <a16:creationId xmlns:a16="http://schemas.microsoft.com/office/drawing/2014/main" id="{3F456B81-EFBC-48A1-8F23-3999F60F11BC}"/>
              </a:ext>
            </a:extLst>
          </p:cNvPr>
          <p:cNvSpPr txBox="1"/>
          <p:nvPr/>
        </p:nvSpPr>
        <p:spPr>
          <a:xfrm>
            <a:off x="2291372" y="260829"/>
            <a:ext cx="9538677" cy="575883"/>
          </a:xfrm>
          <a:prstGeom prst="rect">
            <a:avLst/>
          </a:prstGeom>
          <a:solidFill>
            <a:srgbClr val="FFFF00"/>
          </a:solidFill>
          <a:effectLst>
            <a:outerShdw blurRad="152400" dist="88900" dir="2700000" algn="tl" rotWithShape="0">
              <a:prstClr val="black">
                <a:alpha val="40000"/>
              </a:prstClr>
            </a:outerShdw>
          </a:effectLst>
        </p:spPr>
        <p:txBody>
          <a:bodyPr wrap="square" tIns="72000" bIns="72000" rtlCol="0">
            <a:spAutoFit/>
          </a:bodyPr>
          <a:lstStyle>
            <a:defPPr>
              <a:defRPr lang="en-US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800" b="1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Calibri"/>
                <a:cs typeface="Calibri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2D linear trap concept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595C144-0C66-4D8C-AB9A-F7FDCC3ADF6A}"/>
              </a:ext>
            </a:extLst>
          </p:cNvPr>
          <p:cNvGrpSpPr/>
          <p:nvPr/>
        </p:nvGrpSpPr>
        <p:grpSpPr>
          <a:xfrm>
            <a:off x="7330921" y="3385109"/>
            <a:ext cx="4434868" cy="3055253"/>
            <a:chOff x="4819386" y="1124744"/>
            <a:chExt cx="6773212" cy="4732502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328476BE-C4A5-4D69-8FD1-269C3DA31A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saturation sat="33000"/>
                      </a14:imgEffect>
                      <a14:imgEffect>
                        <a14:brightnessContrast contras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78" t="12293" r="10902" b="13174"/>
            <a:stretch/>
          </p:blipFill>
          <p:spPr>
            <a:xfrm>
              <a:off x="4819386" y="1124744"/>
              <a:ext cx="6768752" cy="4732502"/>
            </a:xfrm>
            <a:prstGeom prst="rect">
              <a:avLst/>
            </a:prstGeom>
          </p:spPr>
        </p:pic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9A434763-6EDC-4504-A907-8EF89AF91FAB}"/>
                </a:ext>
              </a:extLst>
            </p:cNvPr>
            <p:cNvGrpSpPr/>
            <p:nvPr/>
          </p:nvGrpSpPr>
          <p:grpSpPr>
            <a:xfrm>
              <a:off x="10208170" y="5028716"/>
              <a:ext cx="1384428" cy="612506"/>
              <a:chOff x="9426904" y="4904726"/>
              <a:chExt cx="1384428" cy="612506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AE39C3F5-4361-4E01-9270-4082954DA6D4}"/>
                  </a:ext>
                </a:extLst>
              </p:cNvPr>
              <p:cNvSpPr/>
              <p:nvPr/>
            </p:nvSpPr>
            <p:spPr>
              <a:xfrm>
                <a:off x="9696400" y="4942408"/>
                <a:ext cx="894981" cy="574824"/>
              </a:xfrm>
              <a:prstGeom prst="rect">
                <a:avLst/>
              </a:prstGeom>
              <a:solidFill>
                <a:srgbClr val="FFFFFF">
                  <a:alpha val="6902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038B7B5E-58B7-4016-9783-54087113BF21}"/>
                  </a:ext>
                </a:extLst>
              </p:cNvPr>
              <p:cNvSpPr/>
              <p:nvPr/>
            </p:nvSpPr>
            <p:spPr>
              <a:xfrm rot="5400000">
                <a:off x="10107885" y="5132781"/>
                <a:ext cx="72010" cy="50648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E6A3FEFA-3577-4916-9158-B0C958C5EF31}"/>
                  </a:ext>
                </a:extLst>
              </p:cNvPr>
              <p:cNvSpPr txBox="1"/>
              <p:nvPr/>
            </p:nvSpPr>
            <p:spPr>
              <a:xfrm>
                <a:off x="9426904" y="4904726"/>
                <a:ext cx="1384428" cy="524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349A37"/>
                  </a:buClr>
                  <a:buSzTx/>
                  <a:buFontTx/>
                  <a:buNone/>
                  <a:tabLst/>
                  <a:defRPr/>
                </a:pPr>
                <a:r>
                  <a: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rPr>
                  <a:t>1 mm</a:t>
                </a:r>
                <a:endParaRPr kumimoji="0" lang="de-AT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</p:grpSp>
      <p:sp>
        <p:nvSpPr>
          <p:cNvPr id="58" name="Rectangle 57">
            <a:extLst>
              <a:ext uri="{FF2B5EF4-FFF2-40B4-BE49-F238E27FC236}">
                <a16:creationId xmlns:a16="http://schemas.microsoft.com/office/drawing/2014/main" id="{7FAE0B80-E4A2-453B-8DF4-C9452047365D}"/>
              </a:ext>
            </a:extLst>
          </p:cNvPr>
          <p:cNvSpPr/>
          <p:nvPr/>
        </p:nvSpPr>
        <p:spPr>
          <a:xfrm rot="5400000">
            <a:off x="11609875" y="3796372"/>
            <a:ext cx="55118" cy="3022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D68DF9B-6CC2-453D-B41B-93C3E387AD50}"/>
              </a:ext>
            </a:extLst>
          </p:cNvPr>
          <p:cNvSpPr>
            <a:spLocks noChangeAspect="1"/>
          </p:cNvSpPr>
          <p:nvPr/>
        </p:nvSpPr>
        <p:spPr>
          <a:xfrm>
            <a:off x="9345392" y="4664527"/>
            <a:ext cx="466055" cy="2670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61029B3D-1C35-4ED8-B36D-D2E5771BAB4D}"/>
              </a:ext>
            </a:extLst>
          </p:cNvPr>
          <p:cNvCxnSpPr>
            <a:cxnSpLocks/>
          </p:cNvCxnSpPr>
          <p:nvPr/>
        </p:nvCxnSpPr>
        <p:spPr>
          <a:xfrm flipH="1" flipV="1">
            <a:off x="7051625" y="3696940"/>
            <a:ext cx="2293767" cy="967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27CCE0DD-5630-4C6D-BBD5-AB3D9F9ACC9B}"/>
              </a:ext>
            </a:extLst>
          </p:cNvPr>
          <p:cNvCxnSpPr>
            <a:cxnSpLocks/>
          </p:cNvCxnSpPr>
          <p:nvPr/>
        </p:nvCxnSpPr>
        <p:spPr>
          <a:xfrm flipV="1">
            <a:off x="9811448" y="3747669"/>
            <a:ext cx="2132898" cy="91672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0" name="Picture 99">
            <a:extLst>
              <a:ext uri="{FF2B5EF4-FFF2-40B4-BE49-F238E27FC236}">
                <a16:creationId xmlns:a16="http://schemas.microsoft.com/office/drawing/2014/main" id="{FDE7EC48-C9A3-47DC-B271-EBE2F6A5552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606" y="3752565"/>
            <a:ext cx="3491447" cy="2754688"/>
          </a:xfrm>
          <a:prstGeom prst="rect">
            <a:avLst/>
          </a:prstGeom>
        </p:spPr>
      </p:pic>
      <p:pic>
        <p:nvPicPr>
          <p:cNvPr id="101" name="Untitled video - Made with Clipchamp">
            <a:hlinkClick r:id="" action="ppaction://media"/>
            <a:extLst>
              <a:ext uri="{FF2B5EF4-FFF2-40B4-BE49-F238E27FC236}">
                <a16:creationId xmlns:a16="http://schemas.microsoft.com/office/drawing/2014/main" id="{DC61DBCF-800B-48C2-8886-8CF2AB6633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70642" y="3696940"/>
            <a:ext cx="2828404" cy="2828404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102" name="Rectangle 101">
            <a:extLst>
              <a:ext uri="{FF2B5EF4-FFF2-40B4-BE49-F238E27FC236}">
                <a16:creationId xmlns:a16="http://schemas.microsoft.com/office/drawing/2014/main" id="{35427919-98D3-48D0-842B-C103FDA8F881}"/>
              </a:ext>
            </a:extLst>
          </p:cNvPr>
          <p:cNvSpPr/>
          <p:nvPr/>
        </p:nvSpPr>
        <p:spPr>
          <a:xfrm>
            <a:off x="4579434" y="4724545"/>
            <a:ext cx="1516566" cy="93670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1AFA02F4-9D3B-41EF-B87F-DA6328FD243D}"/>
              </a:ext>
            </a:extLst>
          </p:cNvPr>
          <p:cNvCxnSpPr>
            <a:cxnSpLocks/>
          </p:cNvCxnSpPr>
          <p:nvPr/>
        </p:nvCxnSpPr>
        <p:spPr>
          <a:xfrm flipV="1">
            <a:off x="3186175" y="5661248"/>
            <a:ext cx="1374538" cy="87621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9450B7C4-118B-41C3-BE77-7CFD6486B59A}"/>
              </a:ext>
            </a:extLst>
          </p:cNvPr>
          <p:cNvCxnSpPr>
            <a:cxnSpLocks/>
          </p:cNvCxnSpPr>
          <p:nvPr/>
        </p:nvCxnSpPr>
        <p:spPr>
          <a:xfrm>
            <a:off x="3167950" y="3713129"/>
            <a:ext cx="1375937" cy="99225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4-ion-shuttle_fast">
            <a:hlinkClick r:id="" action="ppaction://media"/>
            <a:extLst>
              <a:ext uri="{FF2B5EF4-FFF2-40B4-BE49-F238E27FC236}">
                <a16:creationId xmlns:a16="http://schemas.microsoft.com/office/drawing/2014/main" id="{BA950B65-87AD-4EF8-8BDA-1635B22F26D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2"/>
          <a:srcRect l="-3149" r="-3149"/>
          <a:stretch/>
        </p:blipFill>
        <p:spPr>
          <a:xfrm>
            <a:off x="7032104" y="900430"/>
            <a:ext cx="5000354" cy="281269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A41426-F24E-4652-A6F4-29282C3DDCB4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5596" t="7634" r="22097" b="30951"/>
          <a:stretch/>
        </p:blipFill>
        <p:spPr>
          <a:xfrm>
            <a:off x="154689" y="1230298"/>
            <a:ext cx="1131495" cy="156232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9E18CC2-548B-49DA-B4F3-0727A7D613E8}"/>
              </a:ext>
            </a:extLst>
          </p:cNvPr>
          <p:cNvSpPr txBox="1"/>
          <p:nvPr/>
        </p:nvSpPr>
        <p:spPr>
          <a:xfrm>
            <a:off x="128222" y="2835597"/>
            <a:ext cx="11844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M.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Valentini</a:t>
            </a:r>
            <a:endParaRPr kumimoji="0" lang="de-A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9" name="Grafik 15">
            <a:extLst>
              <a:ext uri="{FF2B5EF4-FFF2-40B4-BE49-F238E27FC236}">
                <a16:creationId xmlns:a16="http://schemas.microsoft.com/office/drawing/2014/main" id="{088DF315-220A-4C4F-AFC2-A2167513AD1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3489" y="271646"/>
            <a:ext cx="1826141" cy="636383"/>
          </a:xfrm>
          <a:prstGeom prst="rect">
            <a:avLst/>
          </a:prstGeom>
          <a:effectLst/>
        </p:spPr>
      </p:pic>
      <p:sp>
        <p:nvSpPr>
          <p:cNvPr id="99" name="Rectangle 98">
            <a:extLst>
              <a:ext uri="{FF2B5EF4-FFF2-40B4-BE49-F238E27FC236}">
                <a16:creationId xmlns:a16="http://schemas.microsoft.com/office/drawing/2014/main" id="{DE17D715-31D7-489C-86CD-7FF2167A6972}"/>
              </a:ext>
            </a:extLst>
          </p:cNvPr>
          <p:cNvSpPr/>
          <p:nvPr/>
        </p:nvSpPr>
        <p:spPr>
          <a:xfrm>
            <a:off x="8385434" y="6455070"/>
            <a:ext cx="36470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15"/>
              </a:rPr>
              <a:t>M. </a:t>
            </a:r>
            <a:r>
              <a:rPr lang="en-GB" dirty="0" err="1">
                <a:hlinkClick r:id="rId15"/>
              </a:rPr>
              <a:t>Valentini</a:t>
            </a:r>
            <a:r>
              <a:rPr lang="en-GB" dirty="0">
                <a:hlinkClick r:id="rId15"/>
              </a:rPr>
              <a:t> et al., arXiv:2406.02406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3348119"/>
      </p:ext>
    </p:extLst>
  </p:cSld>
  <p:clrMapOvr>
    <a:masterClrMapping/>
  </p:clrMapOvr>
  <p:transition spd="med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300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48148E-6 L 0.01381 -0.02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3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22222E-6 L -0.0138 0.0238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" y="118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3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0.0138 -0.0247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" y="-125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3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7.40741E-7 L -0.0138 0.0238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" y="118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3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59259E-6 L 0.01381 -0.0247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" y="-125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3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22222E-6 L -0.0138 0.0238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" y="118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repeatCount="3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11111E-6 L 0.0138 -0.0247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" y="-125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repeatCount="3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-0.0138 0.0238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" y="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3" presetClass="path" presetSubtype="0" repeatCount="200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48148E-6 L 0.02006 -0.0004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3" y="-2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0.00023 L 0.01914 -0.0002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3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11111E-6 L 0.01927 -1.11111E-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4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3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0.01862 0.0002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4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35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4.44444E-6 L -0.01368 -0.00139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" y="-6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35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7.40741E-7 L -0.01367 -0.0011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" y="-6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5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2.59259E-6 L -0.01393 -0.0016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3" y="-93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2.22222E-6 L -0.01406 -0.0016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" y="-93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867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516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9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video>
              <p:cMediaNode vol="80000">
                <p:cTn id="60" fill="hold" display="0">
                  <p:stCondLst>
                    <p:cond delay="indefinite"/>
                  </p:stCondLst>
                </p:cTn>
                <p:tgtEl>
                  <p:spTgt spid="101"/>
                </p:tgtEl>
              </p:cMediaNode>
            </p:video>
            <p:video>
              <p:cMediaNode vol="80000">
                <p:cTn id="61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8" grpId="0"/>
      <p:bldP spid="9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5">
            <a:extLst>
              <a:ext uri="{FF2B5EF4-FFF2-40B4-BE49-F238E27FC236}">
                <a16:creationId xmlns:a16="http://schemas.microsoft.com/office/drawing/2014/main" id="{B1852251-ECDB-43C3-8466-DF27B018D1DA}"/>
              </a:ext>
            </a:extLst>
          </p:cNvPr>
          <p:cNvSpPr txBox="1"/>
          <p:nvPr/>
        </p:nvSpPr>
        <p:spPr>
          <a:xfrm>
            <a:off x="266700" y="260829"/>
            <a:ext cx="11648259" cy="576293"/>
          </a:xfrm>
          <a:prstGeom prst="rect">
            <a:avLst/>
          </a:prstGeom>
          <a:solidFill>
            <a:srgbClr val="42A437"/>
          </a:solidFill>
          <a:effectLst>
            <a:outerShdw blurRad="152400" dist="88900" dir="2700000" algn="tl" rotWithShape="0">
              <a:prstClr val="black">
                <a:alpha val="40000"/>
              </a:prstClr>
            </a:outerShdw>
          </a:effectLst>
        </p:spPr>
        <p:txBody>
          <a:bodyPr wrap="square" tIns="72000" bIns="72000" rtlCol="0">
            <a:spAutoFit/>
          </a:bodyPr>
          <a:lstStyle>
            <a:defPPr>
              <a:defRPr lang="en-US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800" b="1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Calibri"/>
                <a:cs typeface="Calibri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>
              <a:defRPr/>
            </a:pPr>
            <a:r>
              <a:rPr lang="en-GB" dirty="0">
                <a:solidFill>
                  <a:schemeClr val="bg1"/>
                </a:solidFill>
              </a:rPr>
              <a:t>Towards scalable error-corrected ion-trap quantum processors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97E7F6-D69A-4345-8C51-D26C3EBA5E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698" y="1151376"/>
            <a:ext cx="9564826" cy="244907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505BFD9-FFEE-43FB-9238-B464303F8A16}"/>
              </a:ext>
            </a:extLst>
          </p:cNvPr>
          <p:cNvSpPr/>
          <p:nvPr/>
        </p:nvSpPr>
        <p:spPr>
          <a:xfrm>
            <a:off x="335613" y="6179997"/>
            <a:ext cx="36470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3"/>
              </a:rPr>
              <a:t>M. </a:t>
            </a:r>
            <a:r>
              <a:rPr lang="en-GB" dirty="0" err="1">
                <a:hlinkClick r:id="rId3"/>
              </a:rPr>
              <a:t>Valentini</a:t>
            </a:r>
            <a:r>
              <a:rPr lang="en-GB" dirty="0">
                <a:hlinkClick r:id="rId3"/>
              </a:rPr>
              <a:t> et al., arXiv:2406.02406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1432521-0FFA-4AC6-9796-A7BA5CAAF0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1641" y="4256345"/>
            <a:ext cx="2081067" cy="20660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38C2E75-3E24-46C6-979F-D97D9DA4FF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5"/>
          <a:stretch/>
        </p:blipFill>
        <p:spPr>
          <a:xfrm>
            <a:off x="8434006" y="4256346"/>
            <a:ext cx="3422381" cy="2235037"/>
          </a:xfrm>
          <a:prstGeom prst="rect">
            <a:avLst/>
          </a:prstGeom>
        </p:spPr>
      </p:pic>
      <p:pic>
        <p:nvPicPr>
          <p:cNvPr id="9" name="Grafik 15">
            <a:extLst>
              <a:ext uri="{FF2B5EF4-FFF2-40B4-BE49-F238E27FC236}">
                <a16:creationId xmlns:a16="http://schemas.microsoft.com/office/drawing/2014/main" id="{B727AE7B-EC29-4101-8371-2909C7D1FC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88818" y="1032354"/>
            <a:ext cx="1826141" cy="636383"/>
          </a:xfrm>
          <a:prstGeom prst="rect">
            <a:avLst/>
          </a:prstGeom>
          <a:effectLst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06A666-99ED-4C52-8678-12A8B247921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7390" y="1816322"/>
            <a:ext cx="1708997" cy="5989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9BBE658-1723-4087-8D67-57F2F5F269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04246" y="2559980"/>
            <a:ext cx="1395285" cy="61508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7DDD75E-B0DF-4E4A-AB1F-9834E33349B4}"/>
              </a:ext>
            </a:extLst>
          </p:cNvPr>
          <p:cNvSpPr txBox="1"/>
          <p:nvPr/>
        </p:nvSpPr>
        <p:spPr>
          <a:xfrm>
            <a:off x="590989" y="4013060"/>
            <a:ext cx="48477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Quantum Spring Array (QSA) architecture</a:t>
            </a:r>
            <a:endParaRPr lang="en-GB" dirty="0"/>
          </a:p>
          <a:p>
            <a:pPr marL="285750" indent="-285750">
              <a:buBlip>
                <a:blip r:embed="rId9"/>
              </a:buBlip>
            </a:pPr>
            <a:r>
              <a:rPr lang="en-GB" dirty="0"/>
              <a:t>Connectivity via radial and axial ion transport</a:t>
            </a:r>
          </a:p>
          <a:p>
            <a:pPr marL="285750" indent="-285750">
              <a:buBlip>
                <a:blip r:embed="rId9"/>
              </a:buBlip>
            </a:pPr>
            <a:r>
              <a:rPr lang="en-GB" dirty="0"/>
              <a:t>Demonstrated coupling between lattice sites</a:t>
            </a:r>
          </a:p>
          <a:p>
            <a:pPr marL="285750" indent="-285750">
              <a:buBlip>
                <a:blip r:embed="rId9"/>
              </a:buBlip>
            </a:pPr>
            <a:r>
              <a:rPr lang="en-GB" dirty="0"/>
              <a:t>Demonstrated generation of entangled states</a:t>
            </a:r>
          </a:p>
          <a:p>
            <a:pPr marL="285750" indent="-285750">
              <a:buBlip>
                <a:blip r:embed="rId9"/>
              </a:buBlip>
            </a:pPr>
            <a:r>
              <a:rPr lang="en-GB" dirty="0"/>
              <a:t>Maps of code primitives for fault-tolerant quantum error correction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29BB73-5B9F-4EC9-AE75-256AD741940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8" t="33020" r="11640" b="29993"/>
          <a:stretch/>
        </p:blipFill>
        <p:spPr>
          <a:xfrm>
            <a:off x="10088818" y="3298539"/>
            <a:ext cx="1876425" cy="537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810452"/>
      </p:ext>
    </p:extLst>
  </p:cSld>
  <p:clrMapOvr>
    <a:masterClrMapping/>
  </p:clrMapOvr>
  <p:transition spd="slow">
    <p:pull dir="rd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1">
            <a:extLst>
              <a:ext uri="{FF2B5EF4-FFF2-40B4-BE49-F238E27FC236}">
                <a16:creationId xmlns:a16="http://schemas.microsoft.com/office/drawing/2014/main" id="{29346924-1BB7-4994-B7B2-A7BDF3DBB8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b="16872"/>
          <a:stretch/>
        </p:blipFill>
        <p:spPr>
          <a:xfrm>
            <a:off x="52434" y="1275962"/>
            <a:ext cx="5778500" cy="2375397"/>
          </a:xfrm>
          <a:prstGeom prst="rect">
            <a:avLst/>
          </a:prstGeom>
        </p:spPr>
      </p:pic>
      <p:sp>
        <p:nvSpPr>
          <p:cNvPr id="5" name="TextBox 65">
            <a:extLst>
              <a:ext uri="{FF2B5EF4-FFF2-40B4-BE49-F238E27FC236}">
                <a16:creationId xmlns:a16="http://schemas.microsoft.com/office/drawing/2014/main" id="{60D85CC8-5772-4316-A115-199F517419DA}"/>
              </a:ext>
            </a:extLst>
          </p:cNvPr>
          <p:cNvSpPr txBox="1"/>
          <p:nvPr/>
        </p:nvSpPr>
        <p:spPr>
          <a:xfrm>
            <a:off x="340868" y="948169"/>
            <a:ext cx="21100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42A437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Wingdings" pitchFamily="2" charset="2"/>
              </a:rPr>
              <a:t>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Wingdings" pitchFamily="2" charset="2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2D ion trap arrays</a:t>
            </a:r>
          </a:p>
        </p:txBody>
      </p:sp>
      <p:sp>
        <p:nvSpPr>
          <p:cNvPr id="7" name="TextBox 65">
            <a:extLst>
              <a:ext uri="{FF2B5EF4-FFF2-40B4-BE49-F238E27FC236}">
                <a16:creationId xmlns:a16="http://schemas.microsoft.com/office/drawing/2014/main" id="{8101A16C-DE26-49DC-8472-7A2617447632}"/>
              </a:ext>
            </a:extLst>
          </p:cNvPr>
          <p:cNvSpPr txBox="1"/>
          <p:nvPr/>
        </p:nvSpPr>
        <p:spPr>
          <a:xfrm>
            <a:off x="6418784" y="948169"/>
            <a:ext cx="18133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42A437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Wingdings" pitchFamily="2" charset="2"/>
              </a:rPr>
              <a:t>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Wingdings" pitchFamily="2" charset="2"/>
              </a:rPr>
              <a:t>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2D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crystals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9B94DE48-7CFE-4DDB-88B8-9BF6926803D9}"/>
              </a:ext>
            </a:extLst>
          </p:cNvPr>
          <p:cNvSpPr txBox="1"/>
          <p:nvPr/>
        </p:nvSpPr>
        <p:spPr>
          <a:xfrm>
            <a:off x="6852973" y="3551892"/>
            <a:ext cx="13008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Bollinger group</a:t>
            </a:r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43BB92EE-2AB9-4D0F-974D-911BAD28DB55}"/>
              </a:ext>
            </a:extLst>
          </p:cNvPr>
          <p:cNvSpPr txBox="1"/>
          <p:nvPr/>
        </p:nvSpPr>
        <p:spPr>
          <a:xfrm>
            <a:off x="1385713" y="3514783"/>
            <a:ext cx="23605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Monz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group / Schindler group</a:t>
            </a:r>
          </a:p>
        </p:txBody>
      </p:sp>
      <p:sp>
        <p:nvSpPr>
          <p:cNvPr id="11" name="TextBox 65">
            <a:extLst>
              <a:ext uri="{FF2B5EF4-FFF2-40B4-BE49-F238E27FC236}">
                <a16:creationId xmlns:a16="http://schemas.microsoft.com/office/drawing/2014/main" id="{3AA05C0B-D99B-4470-9914-6DFA9421AEA0}"/>
              </a:ext>
            </a:extLst>
          </p:cNvPr>
          <p:cNvSpPr txBox="1"/>
          <p:nvPr/>
        </p:nvSpPr>
        <p:spPr>
          <a:xfrm>
            <a:off x="340868" y="4187771"/>
            <a:ext cx="24032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42A437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Wingdings" pitchFamily="2" charset="2"/>
              </a:rPr>
              <a:t>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Wingdings" pitchFamily="2" charset="2"/>
              </a:rPr>
              <a:t>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Solid-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state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platforms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12" name="Picture 11" descr="PCA_filtered_image_zoomed_rotated_cropped_3d_10x-vertical-exaggeration.png">
            <a:extLst>
              <a:ext uri="{FF2B5EF4-FFF2-40B4-BE49-F238E27FC236}">
                <a16:creationId xmlns:a16="http://schemas.microsoft.com/office/drawing/2014/main" id="{DB5A2716-94BC-4CDA-BBE1-92161D8526F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242" b="78550" l="32182" r="664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65" t="18310" r="32057" b="20272"/>
          <a:stretch/>
        </p:blipFill>
        <p:spPr>
          <a:xfrm>
            <a:off x="9045014" y="4404557"/>
            <a:ext cx="2101382" cy="1884837"/>
          </a:xfrm>
          <a:prstGeom prst="rect">
            <a:avLst/>
          </a:prstGeom>
        </p:spPr>
      </p:pic>
      <p:sp>
        <p:nvSpPr>
          <p:cNvPr id="13" name="TextBox 65">
            <a:extLst>
              <a:ext uri="{FF2B5EF4-FFF2-40B4-BE49-F238E27FC236}">
                <a16:creationId xmlns:a16="http://schemas.microsoft.com/office/drawing/2014/main" id="{2A155CA5-E25D-47BD-825D-4559C458E48F}"/>
              </a:ext>
            </a:extLst>
          </p:cNvPr>
          <p:cNvSpPr txBox="1"/>
          <p:nvPr/>
        </p:nvSpPr>
        <p:spPr>
          <a:xfrm>
            <a:off x="340868" y="3822560"/>
            <a:ext cx="52501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42A437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Wingdings" pitchFamily="2" charset="2"/>
              </a:rPr>
              <a:t>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Wingdings" pitchFamily="2" charset="2"/>
              </a:rPr>
              <a:t>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old atoms in optical lattices &amp; other AMO systems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BF114F-EDA6-4223-8995-E25466A4AADE}"/>
              </a:ext>
            </a:extLst>
          </p:cNvPr>
          <p:cNvSpPr txBox="1"/>
          <p:nvPr/>
        </p:nvSpPr>
        <p:spPr>
          <a:xfrm>
            <a:off x="8994542" y="6099931"/>
            <a:ext cx="12514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Saffman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group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2BAFE56-F745-4C90-B88B-2F10D166920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2" b="10711"/>
          <a:stretch/>
        </p:blipFill>
        <p:spPr>
          <a:xfrm>
            <a:off x="6492933" y="1385228"/>
            <a:ext cx="1936576" cy="211440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09447BA-63B7-4196-8056-014A328ABB23}"/>
              </a:ext>
            </a:extLst>
          </p:cNvPr>
          <p:cNvSpPr txBox="1"/>
          <p:nvPr/>
        </p:nvSpPr>
        <p:spPr>
          <a:xfrm>
            <a:off x="1407082" y="6532851"/>
            <a:ext cx="12287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Wallraff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 group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18" name="Image 10">
            <a:extLst>
              <a:ext uri="{FF2B5EF4-FFF2-40B4-BE49-F238E27FC236}">
                <a16:creationId xmlns:a16="http://schemas.microsoft.com/office/drawing/2014/main" id="{6FA2B3D5-5719-4AAE-B584-5C6EC4C7AF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83" r="-1"/>
          <a:stretch/>
        </p:blipFill>
        <p:spPr bwMode="auto">
          <a:xfrm>
            <a:off x="3575345" y="4334055"/>
            <a:ext cx="2530016" cy="1910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E99E8D3-CE7C-46B5-9EEE-F27A6FD95F8E}"/>
              </a:ext>
            </a:extLst>
          </p:cNvPr>
          <p:cNvSpPr txBox="1"/>
          <p:nvPr/>
        </p:nvSpPr>
        <p:spPr>
          <a:xfrm>
            <a:off x="4173879" y="6289394"/>
            <a:ext cx="13563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Browaeys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group</a:t>
            </a:r>
          </a:p>
        </p:txBody>
      </p:sp>
      <p:sp>
        <p:nvSpPr>
          <p:cNvPr id="20" name="Textfeld 5">
            <a:extLst>
              <a:ext uri="{FF2B5EF4-FFF2-40B4-BE49-F238E27FC236}">
                <a16:creationId xmlns:a16="http://schemas.microsoft.com/office/drawing/2014/main" id="{8B553A47-F2AF-40CA-A8B8-4ADDE1018016}"/>
              </a:ext>
            </a:extLst>
          </p:cNvPr>
          <p:cNvSpPr txBox="1"/>
          <p:nvPr/>
        </p:nvSpPr>
        <p:spPr>
          <a:xfrm>
            <a:off x="266700" y="260829"/>
            <a:ext cx="11563350" cy="575883"/>
          </a:xfrm>
          <a:prstGeom prst="rect">
            <a:avLst/>
          </a:prstGeom>
          <a:solidFill>
            <a:srgbClr val="42A437"/>
          </a:solidFill>
          <a:effectLst>
            <a:outerShdw blurRad="152400" dist="88900" dir="2700000" algn="tl" rotWithShape="0">
              <a:prstClr val="black">
                <a:alpha val="40000"/>
              </a:prstClr>
            </a:outerShdw>
          </a:effectLst>
        </p:spPr>
        <p:txBody>
          <a:bodyPr wrap="square" tIns="72000" bIns="72000" rtlCol="0">
            <a:spAutoFit/>
          </a:bodyPr>
          <a:lstStyle>
            <a:defPPr>
              <a:defRPr lang="de-DE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8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 pitchFamily="34" charset="0"/>
              </a:defRPr>
            </a:lvl1pPr>
          </a:lstStyle>
          <a:p>
            <a:pPr lvl="0">
              <a:defRPr/>
            </a:pPr>
            <a:r>
              <a:rPr lang="en-US" dirty="0">
                <a:solidFill>
                  <a:schemeClr val="bg1"/>
                </a:solidFill>
              </a:rPr>
              <a:t>2D architectures for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fault-tolerant quantum computing</a:t>
            </a:r>
          </a:p>
        </p:txBody>
      </p:sp>
      <p:pic>
        <p:nvPicPr>
          <p:cNvPr id="21" name="Grafik 34">
            <a:extLst>
              <a:ext uri="{FF2B5EF4-FFF2-40B4-BE49-F238E27FC236}">
                <a16:creationId xmlns:a16="http://schemas.microsoft.com/office/drawing/2014/main" id="{4FA3050C-C5DC-483F-BE78-8E860A32F83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364" b="1227"/>
          <a:stretch/>
        </p:blipFill>
        <p:spPr>
          <a:xfrm>
            <a:off x="8698317" y="1009433"/>
            <a:ext cx="2567292" cy="1264523"/>
          </a:xfrm>
          <a:prstGeom prst="rect">
            <a:avLst/>
          </a:prstGeom>
        </p:spPr>
      </p:pic>
      <p:sp>
        <p:nvSpPr>
          <p:cNvPr id="22" name="TextBox 2">
            <a:extLst>
              <a:ext uri="{FF2B5EF4-FFF2-40B4-BE49-F238E27FC236}">
                <a16:creationId xmlns:a16="http://schemas.microsoft.com/office/drawing/2014/main" id="{1FD2E359-E50D-4F25-B49F-E80A592FA510}"/>
              </a:ext>
            </a:extLst>
          </p:cNvPr>
          <p:cNvSpPr txBox="1"/>
          <p:nvPr/>
        </p:nvSpPr>
        <p:spPr>
          <a:xfrm>
            <a:off x="10586767" y="4211783"/>
            <a:ext cx="10922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Home group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77C0E2-F243-4136-A87A-E7FEFA90DF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8894" y="4598852"/>
            <a:ext cx="1924024" cy="19080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978285B-562E-4AF7-9A9D-EC0672C44BF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88787" y="2727542"/>
            <a:ext cx="2192299" cy="1502943"/>
          </a:xfrm>
          <a:prstGeom prst="rect">
            <a:avLst/>
          </a:prstGeom>
        </p:spPr>
      </p:pic>
      <p:sp>
        <p:nvSpPr>
          <p:cNvPr id="24" name="TextBox 2">
            <a:extLst>
              <a:ext uri="{FF2B5EF4-FFF2-40B4-BE49-F238E27FC236}">
                <a16:creationId xmlns:a16="http://schemas.microsoft.com/office/drawing/2014/main" id="{B5EE6F38-FC87-49E8-8D6E-63AA1ACE8315}"/>
              </a:ext>
            </a:extLst>
          </p:cNvPr>
          <p:cNvSpPr txBox="1"/>
          <p:nvPr/>
        </p:nvSpPr>
        <p:spPr>
          <a:xfrm>
            <a:off x="9510381" y="2375064"/>
            <a:ext cx="10068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Roos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group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56408C-9471-4149-A8B9-A6E447DADA1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70857" y="4117640"/>
            <a:ext cx="2283162" cy="2051779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28C12901-3C8C-40D6-8C3A-6225704F3963}"/>
              </a:ext>
            </a:extLst>
          </p:cNvPr>
          <p:cNvSpPr/>
          <p:nvPr/>
        </p:nvSpPr>
        <p:spPr>
          <a:xfrm>
            <a:off x="7070675" y="6199170"/>
            <a:ext cx="10409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1400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Lukin</a:t>
            </a:r>
            <a:r>
              <a:rPr lang="en-US" sz="1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group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79FCDFD-856A-47C4-B2F8-AC546B48F9C7}"/>
              </a:ext>
            </a:extLst>
          </p:cNvPr>
          <p:cNvSpPr txBox="1"/>
          <p:nvPr/>
        </p:nvSpPr>
        <p:spPr>
          <a:xfrm>
            <a:off x="10218400" y="6389006"/>
            <a:ext cx="1871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 and many more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7396757"/>
      </p:ext>
    </p:extLst>
  </p:cSld>
  <p:clrMapOvr>
    <a:masterClrMapping/>
  </p:clrMapOvr>
  <p:transition spd="slow">
    <p:pull dir="rd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5">
            <a:extLst>
              <a:ext uri="{FF2B5EF4-FFF2-40B4-BE49-F238E27FC236}">
                <a16:creationId xmlns:a16="http://schemas.microsoft.com/office/drawing/2014/main" id="{5F1D91C2-CE60-45F6-94E2-8456D0807809}"/>
              </a:ext>
            </a:extLst>
          </p:cNvPr>
          <p:cNvSpPr txBox="1"/>
          <p:nvPr/>
        </p:nvSpPr>
        <p:spPr>
          <a:xfrm>
            <a:off x="266700" y="260829"/>
            <a:ext cx="3741068" cy="1007181"/>
          </a:xfrm>
          <a:prstGeom prst="rect">
            <a:avLst/>
          </a:prstGeom>
          <a:solidFill>
            <a:srgbClr val="42A437"/>
          </a:solidFill>
          <a:effectLst>
            <a:outerShdw blurRad="152400" dist="88900" dir="2700000" algn="tl" rotWithShape="0">
              <a:prstClr val="black">
                <a:alpha val="40000"/>
              </a:prstClr>
            </a:outerShdw>
          </a:effectLst>
        </p:spPr>
        <p:txBody>
          <a:bodyPr wrap="square" tIns="72000" bIns="72000" rtlCol="0">
            <a:spAutoFit/>
          </a:bodyPr>
          <a:lstStyle>
            <a:defPPr>
              <a:defRPr lang="en-US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800" b="1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Calibri"/>
                <a:cs typeface="Calibri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The European Ion-Trap</a:t>
            </a:r>
            <a:b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</a:b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 Value-Chain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Calibri" pitchFamily="34" charset="0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E2959863-02C8-4927-8787-61B805DF149A}"/>
              </a:ext>
            </a:extLst>
          </p:cNvPr>
          <p:cNvGraphicFramePr/>
          <p:nvPr>
            <p:extLst/>
          </p:nvPr>
        </p:nvGraphicFramePr>
        <p:xfrm>
          <a:off x="-24680" y="404664"/>
          <a:ext cx="9536608" cy="30693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61" name="Group 60">
            <a:extLst>
              <a:ext uri="{FF2B5EF4-FFF2-40B4-BE49-F238E27FC236}">
                <a16:creationId xmlns:a16="http://schemas.microsoft.com/office/drawing/2014/main" id="{013054B3-7C51-489D-B117-707FD283244A}"/>
              </a:ext>
            </a:extLst>
          </p:cNvPr>
          <p:cNvGrpSpPr/>
          <p:nvPr/>
        </p:nvGrpSpPr>
        <p:grpSpPr>
          <a:xfrm>
            <a:off x="119336" y="3234073"/>
            <a:ext cx="1868860" cy="3501008"/>
            <a:chOff x="119336" y="3234073"/>
            <a:chExt cx="1868860" cy="3501008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EB49C7F-6CE3-4FBA-B688-1D3283CF6FDC}"/>
                </a:ext>
              </a:extLst>
            </p:cNvPr>
            <p:cNvSpPr/>
            <p:nvPr/>
          </p:nvSpPr>
          <p:spPr>
            <a:xfrm>
              <a:off x="119336" y="3234073"/>
              <a:ext cx="1868860" cy="3501008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E63D41E-618E-44C9-A058-B0C1DD54706E}"/>
                </a:ext>
              </a:extLst>
            </p:cNvPr>
            <p:cNvSpPr txBox="1"/>
            <p:nvPr/>
          </p:nvSpPr>
          <p:spPr>
            <a:xfrm>
              <a:off x="371047" y="3329292"/>
              <a:ext cx="13654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/>
                <a:t>Architecture</a:t>
              </a:r>
            </a:p>
          </p:txBody>
        </p: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C33908AD-D7C0-4A9A-80E8-D8F755A167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61678" y="3789040"/>
              <a:ext cx="1584176" cy="33545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FEF5B4C-F4C4-4B99-BC38-9348F541AB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61678" y="4302215"/>
              <a:ext cx="1584176" cy="55546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F513C64-EED1-41F5-83E1-0C415B4177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23533" y="4950920"/>
              <a:ext cx="1660467" cy="702734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0B3EB73-5EDA-4D2E-9BD2-3EA71A8331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35300" b="38450"/>
            <a:stretch/>
          </p:blipFill>
          <p:spPr>
            <a:xfrm>
              <a:off x="294713" y="5653654"/>
              <a:ext cx="1518107" cy="398498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6343287-FE52-4D65-9CEE-A8EA749D2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61678" y="6157651"/>
              <a:ext cx="1584176" cy="393410"/>
            </a:xfrm>
            <a:prstGeom prst="rect">
              <a:avLst/>
            </a:prstGeom>
          </p:spPr>
        </p:pic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003FD771-7528-4ADF-A747-4126F9B6C77D}"/>
              </a:ext>
            </a:extLst>
          </p:cNvPr>
          <p:cNvGrpSpPr/>
          <p:nvPr/>
        </p:nvGrpSpPr>
        <p:grpSpPr>
          <a:xfrm>
            <a:off x="2105280" y="2557997"/>
            <a:ext cx="1728192" cy="4183371"/>
            <a:chOff x="2105280" y="2557997"/>
            <a:chExt cx="1728192" cy="4183371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D25D0A2-CEA0-45FA-95D0-BC6EFEB03517}"/>
                </a:ext>
              </a:extLst>
            </p:cNvPr>
            <p:cNvSpPr/>
            <p:nvPr/>
          </p:nvSpPr>
          <p:spPr>
            <a:xfrm>
              <a:off x="2105280" y="2557997"/>
              <a:ext cx="1728192" cy="418337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084D014-551D-4553-912C-1DF83A1404F7}"/>
                </a:ext>
              </a:extLst>
            </p:cNvPr>
            <p:cNvSpPr txBox="1"/>
            <p:nvPr/>
          </p:nvSpPr>
          <p:spPr>
            <a:xfrm>
              <a:off x="2362140" y="2643199"/>
              <a:ext cx="12489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/>
                <a:t>Fabrication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E08817E-3C99-4738-A059-38B0B1B771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288964" y="3049055"/>
              <a:ext cx="1395285" cy="615088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64F2E84-353E-4FEA-8BC9-A16A07404D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324968" y="3760288"/>
              <a:ext cx="1323277" cy="476380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B8C14C0-10EE-47AD-933C-3296F6C32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281442" y="4249424"/>
              <a:ext cx="1410328" cy="770039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9C793EA2-FD3E-4102-BEE7-8DD1EB073B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33368" b="31702"/>
            <a:stretch/>
          </p:blipFill>
          <p:spPr>
            <a:xfrm>
              <a:off x="2201403" y="5019463"/>
              <a:ext cx="1570407" cy="304748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F8A8FDB1-F233-4843-A427-A8235D1F7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281442" y="5381550"/>
              <a:ext cx="1352376" cy="406705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2EDD4015-B140-458D-B7BD-B04DD73D5E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/>
            <a:srcRect t="11165" b="14806"/>
            <a:stretch/>
          </p:blipFill>
          <p:spPr>
            <a:xfrm>
              <a:off x="2358072" y="5918503"/>
              <a:ext cx="1290173" cy="720080"/>
            </a:xfrm>
            <a:prstGeom prst="rect">
              <a:avLst/>
            </a:prstGeom>
          </p:spPr>
        </p:pic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B703BF59-1725-4863-AFE4-2D6B28BE2145}"/>
              </a:ext>
            </a:extLst>
          </p:cNvPr>
          <p:cNvGrpSpPr/>
          <p:nvPr/>
        </p:nvGrpSpPr>
        <p:grpSpPr>
          <a:xfrm>
            <a:off x="3951037" y="2234831"/>
            <a:ext cx="2135035" cy="3683673"/>
            <a:chOff x="3951037" y="2234831"/>
            <a:chExt cx="2135035" cy="3683673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36DE8AF6-7DAA-43C2-BF32-652DE572178A}"/>
                </a:ext>
              </a:extLst>
            </p:cNvPr>
            <p:cNvSpPr/>
            <p:nvPr/>
          </p:nvSpPr>
          <p:spPr>
            <a:xfrm>
              <a:off x="3951037" y="2236466"/>
              <a:ext cx="2135035" cy="3682038"/>
            </a:xfrm>
            <a:prstGeom prst="rect">
              <a:avLst/>
            </a:prstGeom>
            <a:solidFill>
              <a:srgbClr val="70AD4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747CE66-89E7-40C4-9A0E-AE6C302F2668}"/>
                </a:ext>
              </a:extLst>
            </p:cNvPr>
            <p:cNvSpPr txBox="1"/>
            <p:nvPr/>
          </p:nvSpPr>
          <p:spPr>
            <a:xfrm>
              <a:off x="4190462" y="2234831"/>
              <a:ext cx="16561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Enabling Tech</a:t>
              </a: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45EE0F2C-A64B-431B-AFF8-ADA684FF63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653" t="13491" r="3184" b="20010"/>
            <a:stretch/>
          </p:blipFill>
          <p:spPr>
            <a:xfrm>
              <a:off x="4010442" y="2564904"/>
              <a:ext cx="2016225" cy="568817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3BFF542D-A195-4E59-B2A6-35480C3D6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154458" y="3218270"/>
              <a:ext cx="1728192" cy="327812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F6450AE2-3D91-459E-9FEB-B17A5211A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130841" y="3719225"/>
              <a:ext cx="1775426" cy="401629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0758053B-ED13-4C87-A0C4-E2DEBCAA2D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9248" b="27661"/>
            <a:stretch/>
          </p:blipFill>
          <p:spPr>
            <a:xfrm>
              <a:off x="4045724" y="4754091"/>
              <a:ext cx="1945661" cy="407106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899A6F74-0CD4-49AA-9769-2644B4B615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4026933" y="5343695"/>
              <a:ext cx="1203415" cy="481536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E6187FA1-0A7E-4F81-BCCD-BDBA7B8B7A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/>
            <a:srcRect r="37208"/>
            <a:stretch/>
          </p:blipFill>
          <p:spPr>
            <a:xfrm>
              <a:off x="4101217" y="4243860"/>
              <a:ext cx="1834675" cy="583115"/>
            </a:xfrm>
            <a:prstGeom prst="rect">
              <a:avLst/>
            </a:prstGeom>
          </p:spPr>
        </p:pic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54FF4E30-4385-4210-B469-7D66E1D55EE3}"/>
              </a:ext>
            </a:extLst>
          </p:cNvPr>
          <p:cNvGrpSpPr/>
          <p:nvPr/>
        </p:nvGrpSpPr>
        <p:grpSpPr>
          <a:xfrm>
            <a:off x="3951037" y="6040072"/>
            <a:ext cx="8121627" cy="702734"/>
            <a:chOff x="3951037" y="6040072"/>
            <a:chExt cx="8121627" cy="702734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48BB09FD-A4A5-4EA5-993C-92ACF320DC45}"/>
                </a:ext>
              </a:extLst>
            </p:cNvPr>
            <p:cNvSpPr/>
            <p:nvPr/>
          </p:nvSpPr>
          <p:spPr>
            <a:xfrm>
              <a:off x="3951037" y="6040072"/>
              <a:ext cx="8121627" cy="702734"/>
            </a:xfrm>
            <a:prstGeom prst="rect">
              <a:avLst/>
            </a:prstGeom>
            <a:solidFill>
              <a:srgbClr val="A5A5A5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AA86302E-0034-4837-9AFF-9625BE4A0813}"/>
                </a:ext>
              </a:extLst>
            </p:cNvPr>
            <p:cNvSpPr txBox="1"/>
            <p:nvPr/>
          </p:nvSpPr>
          <p:spPr>
            <a:xfrm>
              <a:off x="4079776" y="6206773"/>
              <a:ext cx="16561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Integration</a:t>
              </a:r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A80DA33E-B513-42B9-B44B-DF915D772B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551332" y="6113705"/>
              <a:ext cx="1584176" cy="555468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F838668F-5456-436D-94FE-9C860AF67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205976" y="6040072"/>
              <a:ext cx="1660467" cy="702734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EB377203-6676-460F-A56D-158A6D01FC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35300" b="38450"/>
            <a:stretch/>
          </p:blipFill>
          <p:spPr>
            <a:xfrm>
              <a:off x="8782245" y="6192190"/>
              <a:ext cx="1518107" cy="398498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E2466265-52F7-4E17-B048-30EF520BF2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432177" y="6194734"/>
              <a:ext cx="1584176" cy="393410"/>
            </a:xfrm>
            <a:prstGeom prst="rect">
              <a:avLst/>
            </a:prstGeom>
          </p:spPr>
        </p:pic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BD53FCC9-D679-41F8-B5E3-0C9F83D772DF}"/>
              </a:ext>
            </a:extLst>
          </p:cNvPr>
          <p:cNvSpPr txBox="1"/>
          <p:nvPr/>
        </p:nvSpPr>
        <p:spPr>
          <a:xfrm>
            <a:off x="10696556" y="395087"/>
            <a:ext cx="1228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End-Users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163953F-56BC-4A4E-8125-4F12F2D6704A}"/>
              </a:ext>
            </a:extLst>
          </p:cNvPr>
          <p:cNvGrpSpPr/>
          <p:nvPr/>
        </p:nvGrpSpPr>
        <p:grpSpPr>
          <a:xfrm>
            <a:off x="6203338" y="1654417"/>
            <a:ext cx="2135035" cy="4264085"/>
            <a:chOff x="6203338" y="1654417"/>
            <a:chExt cx="2135035" cy="4264085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D76B910E-F253-41BE-8BF8-D47ECB94EED9}"/>
                </a:ext>
              </a:extLst>
            </p:cNvPr>
            <p:cNvSpPr/>
            <p:nvPr/>
          </p:nvSpPr>
          <p:spPr>
            <a:xfrm>
              <a:off x="6203338" y="1654417"/>
              <a:ext cx="2135035" cy="4264085"/>
            </a:xfrm>
            <a:prstGeom prst="rect">
              <a:avLst/>
            </a:prstGeom>
            <a:solidFill>
              <a:srgbClr val="4472C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6BC5FA9E-DBF5-4F93-AE56-5C74B83A4096}"/>
                </a:ext>
              </a:extLst>
            </p:cNvPr>
            <p:cNvSpPr txBox="1"/>
            <p:nvPr/>
          </p:nvSpPr>
          <p:spPr>
            <a:xfrm>
              <a:off x="6677108" y="1691516"/>
              <a:ext cx="12287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Software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40354CB-FDF3-4248-93B6-9A4323B2AE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42762" b="40336"/>
            <a:stretch/>
          </p:blipFill>
          <p:spPr>
            <a:xfrm>
              <a:off x="6403767" y="2204864"/>
              <a:ext cx="1775426" cy="30008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8DED9B0-FE8C-4B76-81A1-5C9856BC6D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6403767" y="2564904"/>
              <a:ext cx="1775426" cy="47820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BBA732A-C462-4594-846D-1098BCEF7C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449969" y="3155307"/>
              <a:ext cx="1693268" cy="9524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CA26BD2-D936-4DD5-BDE0-F03E157598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6391813" y="4149080"/>
              <a:ext cx="1799335" cy="55491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D5E2AC8-4EDB-4329-8FFD-9D33831CA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6444846" y="4797152"/>
              <a:ext cx="1693268" cy="469421"/>
            </a:xfrm>
            <a:prstGeom prst="rect">
              <a:avLst/>
            </a:prstGeom>
          </p:spPr>
        </p:pic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EF7FBE84-094A-4FA1-A9F3-BAD4E433EEE0}"/>
              </a:ext>
            </a:extLst>
          </p:cNvPr>
          <p:cNvGrpSpPr/>
          <p:nvPr/>
        </p:nvGrpSpPr>
        <p:grpSpPr>
          <a:xfrm>
            <a:off x="8438693" y="1117465"/>
            <a:ext cx="2049795" cy="4938419"/>
            <a:chOff x="8438693" y="1117465"/>
            <a:chExt cx="2049795" cy="4938419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4A02337F-5921-4678-B860-B6D0F3F5ABE6}"/>
                </a:ext>
              </a:extLst>
            </p:cNvPr>
            <p:cNvSpPr/>
            <p:nvPr/>
          </p:nvSpPr>
          <p:spPr>
            <a:xfrm>
              <a:off x="8456236" y="1117465"/>
              <a:ext cx="2014708" cy="4801037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1A03D085-9875-4A62-B5BB-0D0DADAB76A1}"/>
                </a:ext>
              </a:extLst>
            </p:cNvPr>
            <p:cNvSpPr txBox="1"/>
            <p:nvPr/>
          </p:nvSpPr>
          <p:spPr>
            <a:xfrm>
              <a:off x="8849218" y="1165394"/>
              <a:ext cx="12287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Platforms</a:t>
              </a: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FE30614B-19A9-4039-B617-6253C716D4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589334" y="1643785"/>
              <a:ext cx="1748512" cy="384087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7701D913-DDEF-4CAD-895E-E561AAAB0F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8937210" y="2181312"/>
              <a:ext cx="1052761" cy="1052761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4F167371-8F70-40E9-9D49-A3B0A44BB8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438693" y="3917822"/>
              <a:ext cx="2049795" cy="807322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C316EF8C-F736-4205-991F-22935C37F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8464785" y="5066237"/>
              <a:ext cx="1977299" cy="989647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74882B09-A93A-4CE2-8A0A-05321AD4D1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/>
            <a:stretch>
              <a:fillRect/>
            </a:stretch>
          </p:blipFill>
          <p:spPr>
            <a:xfrm>
              <a:off x="8488499" y="3342134"/>
              <a:ext cx="1950183" cy="593021"/>
            </a:xfrm>
            <a:prstGeom prst="rect">
              <a:avLst/>
            </a:prstGeom>
          </p:spPr>
        </p:pic>
      </p:grpSp>
      <p:pic>
        <p:nvPicPr>
          <p:cNvPr id="72" name="Picture 71">
            <a:extLst>
              <a:ext uri="{FF2B5EF4-FFF2-40B4-BE49-F238E27FC236}">
                <a16:creationId xmlns:a16="http://schemas.microsoft.com/office/drawing/2014/main" id="{F3484F43-CA2C-466C-8821-01CFC8204BF7}"/>
              </a:ext>
            </a:extLst>
          </p:cNvPr>
          <p:cNvPicPr>
            <a:picLocks noChangeAspect="1"/>
          </p:cNvPicPr>
          <p:nvPr/>
        </p:nvPicPr>
        <p:blipFill rotWithShape="1">
          <a:blip r:embed="rId3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955" t="29158" r="19961" b="27372"/>
          <a:stretch/>
        </p:blipFill>
        <p:spPr>
          <a:xfrm rot="20235818">
            <a:off x="10588807" y="1516557"/>
            <a:ext cx="1508226" cy="784862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EEDF7BDB-01A5-4FA2-9FD6-8D2FB9B9C97C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10519245" y="2475736"/>
            <a:ext cx="1645920" cy="10972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FD40AD-E585-4F21-ADC7-873EBB5C7E9A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725" y="6720604"/>
            <a:ext cx="1594518" cy="8982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3DD64E8-5DC5-4016-8517-0A70A9F3BDDD}"/>
              </a:ext>
            </a:extLst>
          </p:cNvPr>
          <p:cNvPicPr>
            <a:picLocks noChangeAspect="1"/>
          </p:cNvPicPr>
          <p:nvPr/>
        </p:nvPicPr>
        <p:blipFill rotWithShape="1"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5" t="14905" r="24680" b="13840"/>
          <a:stretch/>
        </p:blipFill>
        <p:spPr>
          <a:xfrm>
            <a:off x="5306243" y="5212628"/>
            <a:ext cx="720423" cy="6126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5F940B-916A-4AFF-88DF-6F4BE1AE293F}"/>
              </a:ext>
            </a:extLst>
          </p:cNvPr>
          <p:cNvPicPr>
            <a:picLocks noChangeAspect="1"/>
          </p:cNvPicPr>
          <p:nvPr/>
        </p:nvPicPr>
        <p:blipFill rotWithShape="1"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2" t="33351" r="10451" b="37946"/>
          <a:stretch/>
        </p:blipFill>
        <p:spPr>
          <a:xfrm>
            <a:off x="8549738" y="4685260"/>
            <a:ext cx="1834622" cy="449864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7BCF0362-F25B-42A3-9FED-AD1F34FA221C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2"/>
              </a:ext>
            </a:extLst>
          </a:blip>
          <a:stretch>
            <a:fillRect/>
          </a:stretch>
        </p:blipFill>
        <p:spPr>
          <a:xfrm>
            <a:off x="6391813" y="5349752"/>
            <a:ext cx="1828367" cy="46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289305"/>
      </p:ext>
    </p:extLst>
  </p:cSld>
  <p:clrMapOvr>
    <a:masterClrMapping/>
  </p:clrMapOvr>
  <p:transition spd="med">
    <p:pull dir="rd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8DDB3C-97AD-4FA8-B72B-42DD29641A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133" b="25952"/>
          <a:stretch/>
        </p:blipFill>
        <p:spPr>
          <a:xfrm>
            <a:off x="0" y="2558131"/>
            <a:ext cx="12192000" cy="2713619"/>
          </a:xfrm>
          <a:prstGeom prst="rect">
            <a:avLst/>
          </a:prstGeom>
        </p:spPr>
      </p:pic>
      <p:pic>
        <p:nvPicPr>
          <p:cNvPr id="46" name="Picture 45" descr="A group of people posing for a photo">
            <a:extLst>
              <a:ext uri="{FF2B5EF4-FFF2-40B4-BE49-F238E27FC236}">
                <a16:creationId xmlns:a16="http://schemas.microsoft.com/office/drawing/2014/main" id="{63948EF4-EAEB-4DC9-841F-7AF6876C94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06" t="25132" r="4292" b="47860"/>
          <a:stretch/>
        </p:blipFill>
        <p:spPr>
          <a:xfrm>
            <a:off x="-5171" y="0"/>
            <a:ext cx="12192000" cy="246310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7C7793E-60E8-4C06-A071-96C8664FB89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2" t="11498" r="6298" b="18139"/>
          <a:stretch/>
        </p:blipFill>
        <p:spPr>
          <a:xfrm>
            <a:off x="135018" y="6113777"/>
            <a:ext cx="1494209" cy="6504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66705E-6215-4D07-BC74-0AD8A11C532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5484"/>
          <a:stretch/>
        </p:blipFill>
        <p:spPr>
          <a:xfrm>
            <a:off x="1842899" y="6053446"/>
            <a:ext cx="680115" cy="71078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EEDC918-51BC-4B63-BD28-53B1832C390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8890" r="7187" b="26110"/>
          <a:stretch/>
        </p:blipFill>
        <p:spPr>
          <a:xfrm>
            <a:off x="2073120" y="5402854"/>
            <a:ext cx="1828266" cy="6094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866FBF-3447-47AC-B384-701EC1A998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993" y="5372764"/>
            <a:ext cx="1838995" cy="655484"/>
          </a:xfrm>
          <a:prstGeom prst="rect">
            <a:avLst/>
          </a:prstGeom>
        </p:spPr>
      </p:pic>
      <p:sp>
        <p:nvSpPr>
          <p:cNvPr id="45" name="Textfeld 5">
            <a:extLst>
              <a:ext uri="{FF2B5EF4-FFF2-40B4-BE49-F238E27FC236}">
                <a16:creationId xmlns:a16="http://schemas.microsoft.com/office/drawing/2014/main" id="{28CFD7F7-22CB-4774-8B24-76AA72903F5E}"/>
              </a:ext>
            </a:extLst>
          </p:cNvPr>
          <p:cNvSpPr txBox="1"/>
          <p:nvPr/>
        </p:nvSpPr>
        <p:spPr>
          <a:xfrm>
            <a:off x="266700" y="32225"/>
            <a:ext cx="11648259" cy="576293"/>
          </a:xfrm>
          <a:prstGeom prst="rect">
            <a:avLst/>
          </a:prstGeom>
          <a:solidFill>
            <a:srgbClr val="42A437"/>
          </a:solidFill>
          <a:effectLst>
            <a:outerShdw blurRad="152400" dist="88900" dir="2700000" algn="tl" rotWithShape="0">
              <a:prstClr val="black">
                <a:alpha val="40000"/>
              </a:prstClr>
            </a:outerShdw>
          </a:effectLst>
        </p:spPr>
        <p:txBody>
          <a:bodyPr wrap="square" tIns="72000" bIns="72000" rtlCol="0">
            <a:spAutoFit/>
          </a:bodyPr>
          <a:lstStyle>
            <a:defPPr>
              <a:defRPr lang="en-US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800" b="1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Calibri"/>
                <a:cs typeface="Calibri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>
              <a:defRPr/>
            </a:pPr>
            <a:r>
              <a:rPr lang="en-GB" dirty="0">
                <a:solidFill>
                  <a:schemeClr val="bg1"/>
                </a:solidFill>
              </a:rPr>
              <a:t>The team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252B0BE-1C95-44EB-9E99-37C244997B0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79104"/>
          <a:stretch/>
        </p:blipFill>
        <p:spPr>
          <a:xfrm>
            <a:off x="2705790" y="6053446"/>
            <a:ext cx="669391" cy="72199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FA85BDA-539F-4231-BD4A-3244F1A830CA}"/>
              </a:ext>
            </a:extLst>
          </p:cNvPr>
          <p:cNvGrpSpPr/>
          <p:nvPr/>
        </p:nvGrpSpPr>
        <p:grpSpPr>
          <a:xfrm>
            <a:off x="6011178" y="5520053"/>
            <a:ext cx="6105050" cy="1066786"/>
            <a:chOff x="5654986" y="5556202"/>
            <a:chExt cx="6381824" cy="1115149"/>
          </a:xfrm>
        </p:grpSpPr>
        <p:sp>
          <p:nvSpPr>
            <p:cNvPr id="69" name="Rechteck 68"/>
            <p:cNvSpPr/>
            <p:nvPr/>
          </p:nvSpPr>
          <p:spPr>
            <a:xfrm>
              <a:off x="5654986" y="5556202"/>
              <a:ext cx="6381824" cy="1115149"/>
            </a:xfrm>
            <a:prstGeom prst="rect">
              <a:avLst/>
            </a:prstGeom>
            <a:solidFill>
              <a:srgbClr val="42A437"/>
            </a:solidFill>
            <a:ln>
              <a:noFill/>
            </a:ln>
            <a:effectLst>
              <a:outerShdw blurRad="152400" dist="889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AT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4230" name="Picture 134" descr="Richard Küng | JKU Linz">
              <a:extLst>
                <a:ext uri="{FF2B5EF4-FFF2-40B4-BE49-F238E27FC236}">
                  <a16:creationId xmlns:a16="http://schemas.microsoft.com/office/drawing/2014/main" id="{0E467ED9-1509-4031-B672-E6051269B0A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93" t="6108" r="27964" b="43639"/>
            <a:stretch/>
          </p:blipFill>
          <p:spPr bwMode="auto">
            <a:xfrm>
              <a:off x="5748106" y="5629960"/>
              <a:ext cx="662022" cy="968564"/>
            </a:xfrm>
            <a:prstGeom prst="rect">
              <a:avLst/>
            </a:prstGeom>
            <a:solidFill>
              <a:srgbClr val="42A437"/>
            </a:solidFill>
            <a:extLst/>
          </p:spPr>
        </p:pic>
        <p:pic>
          <p:nvPicPr>
            <p:cNvPr id="41" name="Picture 2" descr="Nicolai Friis - Home">
              <a:extLst>
                <a:ext uri="{FF2B5EF4-FFF2-40B4-BE49-F238E27FC236}">
                  <a16:creationId xmlns:a16="http://schemas.microsoft.com/office/drawing/2014/main" id="{326FF77F-0586-45A0-B031-70323E9E8C0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6" r="12948"/>
            <a:stretch/>
          </p:blipFill>
          <p:spPr bwMode="auto">
            <a:xfrm>
              <a:off x="7248961" y="5622795"/>
              <a:ext cx="736244" cy="969931"/>
            </a:xfrm>
            <a:prstGeom prst="rect">
              <a:avLst/>
            </a:prstGeom>
            <a:solidFill>
              <a:srgbClr val="42A437"/>
            </a:solidFill>
            <a:extLst/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C298AA2-ABF6-4BA2-A5B0-2FB7C14288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330" t="7790" r="38841" b="60769"/>
            <a:stretch/>
          </p:blipFill>
          <p:spPr>
            <a:xfrm>
              <a:off x="6463646" y="5628811"/>
              <a:ext cx="731797" cy="96993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55B912E-0067-4FFE-ABB4-091FE0921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8723" y="5627182"/>
              <a:ext cx="731797" cy="97318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89FDB03-0BC9-41C1-9A89-71C0C828A2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12" t="8897" r="4435" b="19874"/>
            <a:stretch/>
          </p:blipFill>
          <p:spPr>
            <a:xfrm>
              <a:off x="8824038" y="5622136"/>
              <a:ext cx="750734" cy="983281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7CD0184-6873-4AF0-B48A-99C272214A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12" t="7129" r="15051" b="18365"/>
            <a:stretch/>
          </p:blipFill>
          <p:spPr>
            <a:xfrm>
              <a:off x="10439617" y="5628811"/>
              <a:ext cx="731797" cy="969931"/>
            </a:xfrm>
            <a:prstGeom prst="rect">
              <a:avLst/>
            </a:prstGeom>
          </p:spPr>
        </p:pic>
        <p:pic>
          <p:nvPicPr>
            <p:cNvPr id="59" name="Picture 4" descr="zoller.pdf">
              <a:extLst>
                <a:ext uri="{FF2B5EF4-FFF2-40B4-BE49-F238E27FC236}">
                  <a16:creationId xmlns:a16="http://schemas.microsoft.com/office/drawing/2014/main" id="{AC346524-D288-48B7-8CBC-6534CBBE7A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24933" y="5623189"/>
              <a:ext cx="736244" cy="981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319DD775-B75A-4D26-A053-2158C2B54B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l="8848" r="13610"/>
            <a:stretch/>
          </p:blipFill>
          <p:spPr>
            <a:xfrm>
              <a:off x="9628290" y="5625131"/>
              <a:ext cx="757809" cy="977290"/>
            </a:xfrm>
            <a:prstGeom prst="rect">
              <a:avLst/>
            </a:prstGeom>
          </p:spPr>
        </p:pic>
      </p:grpSp>
      <p:pic>
        <p:nvPicPr>
          <p:cNvPr id="63" name="Grafik 15">
            <a:extLst>
              <a:ext uri="{FF2B5EF4-FFF2-40B4-BE49-F238E27FC236}">
                <a16:creationId xmlns:a16="http://schemas.microsoft.com/office/drawing/2014/main" id="{208407C5-D111-491D-983D-5AF10A17EC9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413257" y="6137645"/>
            <a:ext cx="1681923" cy="586126"/>
          </a:xfrm>
          <a:prstGeom prst="rect">
            <a:avLst/>
          </a:prstGeom>
          <a:effectLst/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9C1CEC7-68C3-40D4-9596-3C1699CF0A5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081372" y="5469473"/>
            <a:ext cx="1823652" cy="47618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2409BB3-409D-42BC-BEF6-58051B2DC68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011074" y="5913467"/>
            <a:ext cx="936086" cy="836699"/>
          </a:xfrm>
          <a:prstGeom prst="rect">
            <a:avLst/>
          </a:prstGeom>
        </p:spPr>
      </p:pic>
      <p:pic>
        <p:nvPicPr>
          <p:cNvPr id="64" name="Grafik 9">
            <a:extLst>
              <a:ext uri="{FF2B5EF4-FFF2-40B4-BE49-F238E27FC236}">
                <a16:creationId xmlns:a16="http://schemas.microsoft.com/office/drawing/2014/main" id="{2EA3D996-06A7-4180-AC15-43A2761FAAC7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0955" y="1996883"/>
            <a:ext cx="977307" cy="342490"/>
          </a:xfrm>
          <a:prstGeom prst="rect">
            <a:avLst/>
          </a:prstGeom>
        </p:spPr>
      </p:pic>
      <p:pic>
        <p:nvPicPr>
          <p:cNvPr id="66" name="Picture 23" descr="AG_Logo_2002">
            <a:extLst>
              <a:ext uri="{FF2B5EF4-FFF2-40B4-BE49-F238E27FC236}">
                <a16:creationId xmlns:a16="http://schemas.microsoft.com/office/drawing/2014/main" id="{EE7DB473-463B-4DEB-975F-0D06999AC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91993" y="2658075"/>
            <a:ext cx="580037" cy="732323"/>
          </a:xfrm>
          <a:prstGeom prst="rect">
            <a:avLst/>
          </a:prstGeom>
          <a:noFill/>
          <a:effectLst/>
        </p:spPr>
      </p:pic>
    </p:spTree>
    <p:extLst>
      <p:ext uri="{BB962C8B-B14F-4D97-AF65-F5344CB8AC3E}">
        <p14:creationId xmlns:p14="http://schemas.microsoft.com/office/powerpoint/2010/main" val="2359502020"/>
      </p:ext>
    </p:extLst>
  </p:cSld>
  <p:clrMapOvr>
    <a:masterClrMapping/>
  </p:clrMapOvr>
  <p:transition spd="med">
    <p:pull dir="rd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2" descr="D:\Grafiken_und_Bilder\Tirol\made_in_Tiro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2936" y="5548842"/>
            <a:ext cx="2260816" cy="1119922"/>
          </a:xfrm>
          <a:prstGeom prst="rect">
            <a:avLst/>
          </a:prstGeom>
          <a:noFill/>
          <a:effectLst>
            <a:outerShdw blurRad="152400" dist="889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" name="Gruppieren 4"/>
          <p:cNvGrpSpPr/>
          <p:nvPr/>
        </p:nvGrpSpPr>
        <p:grpSpPr>
          <a:xfrm>
            <a:off x="839416" y="2204864"/>
            <a:ext cx="1050288" cy="1549611"/>
            <a:chOff x="2955677" y="2454957"/>
            <a:chExt cx="1050288" cy="1549611"/>
          </a:xfrm>
        </p:grpSpPr>
        <p:sp>
          <p:nvSpPr>
            <p:cNvPr id="6" name="Line 6"/>
            <p:cNvSpPr>
              <a:spLocks noChangeShapeType="1"/>
            </p:cNvSpPr>
            <p:nvPr/>
          </p:nvSpPr>
          <p:spPr bwMode="auto">
            <a:xfrm>
              <a:off x="3503712" y="3140968"/>
              <a:ext cx="0" cy="8636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2955677" y="2454957"/>
              <a:ext cx="1050288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Rounded MT Bold" pitchFamily="34" charset="0"/>
                  <a:ea typeface="+mn-ea"/>
                  <a:cs typeface="+mn-cs"/>
                </a:rPr>
                <a:t>QC</a:t>
              </a:r>
            </a:p>
          </p:txBody>
        </p:sp>
      </p:grpSp>
      <p:pic>
        <p:nvPicPr>
          <p:cNvPr id="10" name="Grafi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530" y="5562392"/>
            <a:ext cx="3157070" cy="1106372"/>
          </a:xfrm>
          <a:prstGeom prst="rect">
            <a:avLst/>
          </a:prstGeom>
        </p:spPr>
      </p:pic>
      <p:pic>
        <p:nvPicPr>
          <p:cNvPr id="11" name="Grafik 15">
            <a:extLst>
              <a:ext uri="{FF2B5EF4-FFF2-40B4-BE49-F238E27FC236}">
                <a16:creationId xmlns:a16="http://schemas.microsoft.com/office/drawing/2014/main" id="{2C479FEB-A300-45E2-AE66-3C8C2ABF0C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4240" y="5568570"/>
            <a:ext cx="3157070" cy="1100193"/>
          </a:xfrm>
          <a:prstGeom prst="rect">
            <a:avLst/>
          </a:prstGeom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A6DF6D0-B929-486B-8D98-35FCA8DEE9AF}"/>
              </a:ext>
            </a:extLst>
          </p:cNvPr>
          <p:cNvSpPr txBox="1"/>
          <p:nvPr/>
        </p:nvSpPr>
        <p:spPr>
          <a:xfrm>
            <a:off x="8976320" y="201414"/>
            <a:ext cx="2659702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Challenging &amp; fun</a:t>
            </a:r>
            <a:br>
              <a:rPr lang="en-GB" dirty="0"/>
            </a:br>
            <a:r>
              <a:rPr lang="en-GB" dirty="0"/>
              <a:t>Research &amp; engineering</a:t>
            </a:r>
            <a:br>
              <a:rPr lang="en-GB" dirty="0"/>
            </a:br>
            <a:r>
              <a:rPr lang="en-GB" dirty="0"/>
              <a:t>Hiking &amp; skiing</a:t>
            </a:r>
          </a:p>
        </p:txBody>
      </p:sp>
      <p:pic>
        <p:nvPicPr>
          <p:cNvPr id="12" name="Picture 8" descr="Clipart Library Stock Checkmark Transparent Clip Art - Tick Mark Icon Green  - Png Download - Full Size Clipart (#731944) - PinClipart">
            <a:extLst>
              <a:ext uri="{FF2B5EF4-FFF2-40B4-BE49-F238E27FC236}">
                <a16:creationId xmlns:a16="http://schemas.microsoft.com/office/drawing/2014/main" id="{B1C27280-5F78-4CB6-A940-4BE6AB2E0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1676" y="57398"/>
            <a:ext cx="560988" cy="53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lipart Library Stock Checkmark Transparent Clip Art - Tick Mark Icon Green  - Png Download - Full Size Clipart (#731944) - PinClipart">
            <a:extLst>
              <a:ext uri="{FF2B5EF4-FFF2-40B4-BE49-F238E27FC236}">
                <a16:creationId xmlns:a16="http://schemas.microsoft.com/office/drawing/2014/main" id="{C11EE06C-CD0A-471B-A980-49F007396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1676" y="322730"/>
            <a:ext cx="560988" cy="53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Clipart Library Stock Checkmark Transparent Clip Art - Tick Mark Icon Green  - Png Download - Full Size Clipart (#731944) - PinClipart">
            <a:extLst>
              <a:ext uri="{FF2B5EF4-FFF2-40B4-BE49-F238E27FC236}">
                <a16:creationId xmlns:a16="http://schemas.microsoft.com/office/drawing/2014/main" id="{60A26016-158B-4F4A-A3EC-7A97F8657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1676" y="570414"/>
            <a:ext cx="560988" cy="53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138787"/>
      </p:ext>
    </p:extLst>
  </p:cSld>
  <p:clrMapOvr>
    <a:masterClrMapping/>
  </p:clrMapOvr>
  <p:transition spd="med">
    <p:pull dir="r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5">
            <a:extLst>
              <a:ext uri="{FF2B5EF4-FFF2-40B4-BE49-F238E27FC236}">
                <a16:creationId xmlns:a16="http://schemas.microsoft.com/office/drawing/2014/main" id="{6EE41C36-D7B8-47A0-98FE-0FB562B6C993}"/>
              </a:ext>
            </a:extLst>
          </p:cNvPr>
          <p:cNvSpPr txBox="1"/>
          <p:nvPr/>
        </p:nvSpPr>
        <p:spPr>
          <a:xfrm>
            <a:off x="266700" y="260829"/>
            <a:ext cx="11563350" cy="575883"/>
          </a:xfrm>
          <a:prstGeom prst="rect">
            <a:avLst/>
          </a:prstGeom>
          <a:solidFill>
            <a:srgbClr val="42A437"/>
          </a:solidFill>
          <a:effectLst>
            <a:outerShdw blurRad="152400" dist="88900" dir="2700000" algn="tl" rotWithShape="0">
              <a:prstClr val="black">
                <a:alpha val="40000"/>
              </a:prstClr>
            </a:outerShdw>
          </a:effectLst>
        </p:spPr>
        <p:txBody>
          <a:bodyPr wrap="square" tIns="72000" bIns="72000" rtlCol="0">
            <a:spAutoFit/>
          </a:bodyPr>
          <a:lstStyle>
            <a:defPPr>
              <a:defRPr lang="de-DE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8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Reaching beyond classically possible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153CFA-514F-494E-81BA-DFD46DE75A8F}"/>
              </a:ext>
            </a:extLst>
          </p:cNvPr>
          <p:cNvSpPr txBox="1"/>
          <p:nvPr/>
        </p:nvSpPr>
        <p:spPr>
          <a:xfrm>
            <a:off x="1017552" y="4563162"/>
            <a:ext cx="33216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Cores: 	                2 414 592</a:t>
            </a:r>
          </a:p>
          <a:p>
            <a:r>
              <a:rPr lang="en-GB" dirty="0" err="1"/>
              <a:t>Linpack</a:t>
            </a:r>
            <a:r>
              <a:rPr lang="en-GB" dirty="0"/>
              <a:t> (</a:t>
            </a:r>
            <a:r>
              <a:rPr lang="en-GB" dirty="0" err="1"/>
              <a:t>Rmax</a:t>
            </a:r>
            <a:r>
              <a:rPr lang="en-GB" dirty="0"/>
              <a:t>):     148.60 </a:t>
            </a:r>
            <a:r>
              <a:rPr lang="en-GB" dirty="0" err="1"/>
              <a:t>PFlop</a:t>
            </a:r>
            <a:r>
              <a:rPr lang="en-GB" dirty="0"/>
              <a:t>/s</a:t>
            </a:r>
          </a:p>
          <a:p>
            <a:r>
              <a:rPr lang="en-GB" dirty="0"/>
              <a:t>Power: 	               10 096.00 kW </a:t>
            </a:r>
          </a:p>
          <a:p>
            <a:r>
              <a:rPr lang="en-US" dirty="0"/>
              <a:t>Q</a:t>
            </a:r>
            <a:r>
              <a:rPr lang="en-GB" dirty="0" err="1"/>
              <a:t>ubits</a:t>
            </a:r>
            <a:r>
              <a:rPr lang="en-GB" dirty="0"/>
              <a:t>: 	                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FD62DC0-C50E-4833-8456-E933221A2F1E}"/>
              </a:ext>
            </a:extLst>
          </p:cNvPr>
          <p:cNvSpPr/>
          <p:nvPr/>
        </p:nvSpPr>
        <p:spPr>
          <a:xfrm>
            <a:off x="6505904" y="2333539"/>
            <a:ext cx="9150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42A43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196D73-BFBF-47E8-B71C-85992164DFD9}"/>
              </a:ext>
            </a:extLst>
          </p:cNvPr>
          <p:cNvSpPr/>
          <p:nvPr/>
        </p:nvSpPr>
        <p:spPr>
          <a:xfrm>
            <a:off x="7170128" y="4563162"/>
            <a:ext cx="42508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Cores: 	                1</a:t>
            </a:r>
          </a:p>
          <a:p>
            <a:r>
              <a:rPr lang="en-GB" dirty="0" err="1"/>
              <a:t>Linpack</a:t>
            </a:r>
            <a:r>
              <a:rPr lang="en-GB" dirty="0"/>
              <a:t> (</a:t>
            </a:r>
            <a:r>
              <a:rPr lang="en-GB" dirty="0" err="1"/>
              <a:t>Rmax</a:t>
            </a:r>
            <a:r>
              <a:rPr lang="en-GB" dirty="0"/>
              <a:t>):     0 </a:t>
            </a:r>
            <a:r>
              <a:rPr lang="en-GB" dirty="0" err="1"/>
              <a:t>PFlop</a:t>
            </a:r>
            <a:r>
              <a:rPr lang="en-GB" dirty="0"/>
              <a:t>/s</a:t>
            </a:r>
          </a:p>
          <a:p>
            <a:r>
              <a:rPr lang="en-GB" dirty="0"/>
              <a:t>Power: 	               ~ 15.00 kW </a:t>
            </a:r>
          </a:p>
          <a:p>
            <a:r>
              <a:rPr lang="en-US" dirty="0"/>
              <a:t>Q</a:t>
            </a:r>
            <a:r>
              <a:rPr lang="en-GB" dirty="0" err="1"/>
              <a:t>ubits</a:t>
            </a:r>
            <a:r>
              <a:rPr lang="en-GB" dirty="0"/>
              <a:t>: 	               54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8C7B2E7-5BF0-48E8-A099-41D357468A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1"/>
          <a:stretch/>
        </p:blipFill>
        <p:spPr>
          <a:xfrm>
            <a:off x="706581" y="1034722"/>
            <a:ext cx="5389419" cy="3429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1D39515-C2A8-4A21-8D42-9240D4B410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00"/>
          <a:stretch/>
        </p:blipFill>
        <p:spPr>
          <a:xfrm>
            <a:off x="7962911" y="1059038"/>
            <a:ext cx="2539890" cy="344790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17A5209-CE39-4C2C-A626-7B7543D34314}"/>
              </a:ext>
            </a:extLst>
          </p:cNvPr>
          <p:cNvSpPr/>
          <p:nvPr/>
        </p:nvSpPr>
        <p:spPr>
          <a:xfrm>
            <a:off x="6273713" y="6410702"/>
            <a:ext cx="59182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hlinkClick r:id="rId4"/>
              </a:rPr>
              <a:t>Nature 574, 505 (2019)</a:t>
            </a:r>
            <a:r>
              <a:rPr lang="fr-FR" dirty="0"/>
              <a:t>, </a:t>
            </a:r>
            <a:r>
              <a:rPr lang="en-GB" dirty="0">
                <a:hlinkClick r:id="rId5"/>
              </a:rPr>
              <a:t>arXiv:1910.09534</a:t>
            </a:r>
            <a:r>
              <a:rPr lang="en-GB" dirty="0"/>
              <a:t>, </a:t>
            </a:r>
            <a:r>
              <a:rPr lang="en-GB" dirty="0">
                <a:hlinkClick r:id="rId6"/>
              </a:rPr>
              <a:t>arXiv:2406.02501</a:t>
            </a:r>
            <a:r>
              <a:rPr lang="en-GB" dirty="0"/>
              <a:t> </a:t>
            </a:r>
          </a:p>
        </p:txBody>
      </p: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C3768344-E344-4974-B029-0B7F889B49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764590"/>
              </p:ext>
            </p:extLst>
          </p:nvPr>
        </p:nvGraphicFramePr>
        <p:xfrm>
          <a:off x="838200" y="3818414"/>
          <a:ext cx="10515600" cy="365760"/>
        </p:xfrm>
        <a:graphic>
          <a:graphicData uri="http://schemas.openxmlformats.org/drawingml/2006/table">
            <a:tbl>
              <a:tblPr/>
              <a:tblGrid>
                <a:gridCol w="5257800">
                  <a:extLst>
                    <a:ext uri="{9D8B030D-6E8A-4147-A177-3AD203B41FA5}">
                      <a16:colId xmlns:a16="http://schemas.microsoft.com/office/drawing/2014/main" val="2828522724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121679771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9468998"/>
                  </a:ext>
                </a:extLst>
              </a:tr>
            </a:tbl>
          </a:graphicData>
        </a:graphic>
      </p:graphicFrame>
      <p:sp>
        <p:nvSpPr>
          <p:cNvPr id="24" name="Rectangle 23">
            <a:extLst>
              <a:ext uri="{FF2B5EF4-FFF2-40B4-BE49-F238E27FC236}">
                <a16:creationId xmlns:a16="http://schemas.microsoft.com/office/drawing/2014/main" id="{FCF642D1-7BB8-4E1B-A939-B4600FB66CF2}"/>
              </a:ext>
            </a:extLst>
          </p:cNvPr>
          <p:cNvSpPr/>
          <p:nvPr/>
        </p:nvSpPr>
        <p:spPr>
          <a:xfrm>
            <a:off x="266700" y="6410702"/>
            <a:ext cx="41547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7"/>
              </a:rPr>
              <a:t>https://www.top500.org/system/179397/</a:t>
            </a:r>
            <a:r>
              <a:rPr lang="en-GB" dirty="0"/>
              <a:t>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72D28CE-1615-442D-8ED5-3FE6D980DF33}"/>
              </a:ext>
            </a:extLst>
          </p:cNvPr>
          <p:cNvGrpSpPr/>
          <p:nvPr/>
        </p:nvGrpSpPr>
        <p:grpSpPr>
          <a:xfrm>
            <a:off x="332480" y="5851622"/>
            <a:ext cx="11237259" cy="417135"/>
            <a:chOff x="332480" y="5851622"/>
            <a:chExt cx="11237259" cy="41713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199FB66-DDF3-43D5-A6E9-B75A16FAB1D3}"/>
                </a:ext>
              </a:extLst>
            </p:cNvPr>
            <p:cNvSpPr txBox="1"/>
            <p:nvPr/>
          </p:nvSpPr>
          <p:spPr>
            <a:xfrm>
              <a:off x="332480" y="5851622"/>
              <a:ext cx="56707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Cross-entropy correlation benchmark: </a:t>
              </a:r>
              <a:r>
                <a:rPr lang="en-GB" b="1" dirty="0"/>
                <a:t>216 000 s </a:t>
              </a:r>
              <a:r>
                <a:rPr lang="en-GB" dirty="0"/>
                <a:t>(</a:t>
              </a:r>
              <a:r>
                <a:rPr lang="en-GB" b="1" dirty="0"/>
                <a:t>2.5 days)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0CB3CB6-FCA1-4DAA-A3FF-00A8F64623BC}"/>
                </a:ext>
              </a:extLst>
            </p:cNvPr>
            <p:cNvSpPr txBox="1"/>
            <p:nvPr/>
          </p:nvSpPr>
          <p:spPr>
            <a:xfrm>
              <a:off x="7107368" y="5851622"/>
              <a:ext cx="42914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Cross-entropy correlation benchmark: </a:t>
              </a:r>
              <a:r>
                <a:rPr lang="en-GB" b="1" dirty="0"/>
                <a:t>200 s</a:t>
              </a: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765113AD-33D6-40AC-BDA5-0E760DD689ED}"/>
                </a:ext>
              </a:extLst>
            </p:cNvPr>
            <p:cNvSpPr/>
            <p:nvPr/>
          </p:nvSpPr>
          <p:spPr>
            <a:xfrm>
              <a:off x="332480" y="5851622"/>
              <a:ext cx="11237259" cy="417135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08AE669-C880-462B-B9F9-F0F7901B3A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58032" y="999308"/>
            <a:ext cx="1773433" cy="6188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3F3346-5045-4E76-AA64-B947967530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13636" y="1002209"/>
            <a:ext cx="1319300" cy="819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131304"/>
      </p:ext>
    </p:extLst>
  </p:cSld>
  <p:clrMapOvr>
    <a:masterClrMapping/>
  </p:clrMapOvr>
  <p:transition spd="slow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BC00CE9-DF9A-4283-86F9-2AFB50DF7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55A2100-6D5D-4722-9F1D-C927A7707B59}"/>
              </a:ext>
            </a:extLst>
          </p:cNvPr>
          <p:cNvSpPr/>
          <p:nvPr/>
        </p:nvSpPr>
        <p:spPr>
          <a:xfrm>
            <a:off x="1439001" y="260648"/>
            <a:ext cx="2736304" cy="13234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i="1" dirty="0"/>
              <a:t>It is sort of like visiting a nursery school to decide which of the toddlers will become basketball stars.</a:t>
            </a:r>
            <a:br>
              <a:rPr lang="en-US" sz="1600" dirty="0"/>
            </a:br>
            <a:r>
              <a:rPr lang="en-US" sz="1600" dirty="0"/>
              <a:t>Scott Aaronson, UT</a:t>
            </a:r>
            <a:endParaRPr lang="de-AT" sz="16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3C9166A-62B0-42B9-B1F5-7E57FA0AC3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36" y="260648"/>
            <a:ext cx="1319665" cy="131966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D052B14-BE14-4391-AC27-CC643148F08F}"/>
              </a:ext>
            </a:extLst>
          </p:cNvPr>
          <p:cNvSpPr txBox="1"/>
          <p:nvPr/>
        </p:nvSpPr>
        <p:spPr>
          <a:xfrm>
            <a:off x="2776476" y="6228020"/>
            <a:ext cx="2513124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Superconducting Circuits</a:t>
            </a:r>
            <a:endParaRPr lang="de-AT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419237-8855-4F17-90AB-B81DF2223D95}"/>
              </a:ext>
            </a:extLst>
          </p:cNvPr>
          <p:cNvSpPr txBox="1"/>
          <p:nvPr/>
        </p:nvSpPr>
        <p:spPr>
          <a:xfrm>
            <a:off x="5784649" y="2551978"/>
            <a:ext cx="1393523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Trapped Ions</a:t>
            </a:r>
            <a:endParaRPr lang="de-AT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61F7E5-7EAA-440A-8FE8-B6B923FEF380}"/>
              </a:ext>
            </a:extLst>
          </p:cNvPr>
          <p:cNvSpPr txBox="1"/>
          <p:nvPr/>
        </p:nvSpPr>
        <p:spPr>
          <a:xfrm>
            <a:off x="7968208" y="6309320"/>
            <a:ext cx="1672446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Ultracold atoms</a:t>
            </a:r>
            <a:endParaRPr lang="de-AT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CB0194-7882-463D-AC0A-DFC65575670A}"/>
              </a:ext>
            </a:extLst>
          </p:cNvPr>
          <p:cNvSpPr txBox="1"/>
          <p:nvPr/>
        </p:nvSpPr>
        <p:spPr>
          <a:xfrm>
            <a:off x="9552384" y="923158"/>
            <a:ext cx="1573892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Colour </a:t>
            </a:r>
            <a:r>
              <a:rPr lang="en-GB" dirty="0" err="1"/>
              <a:t>Centers</a:t>
            </a:r>
            <a:endParaRPr lang="de-AT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EC56368-1134-4550-A9DA-641605235C9A}"/>
              </a:ext>
            </a:extLst>
          </p:cNvPr>
          <p:cNvSpPr txBox="1"/>
          <p:nvPr/>
        </p:nvSpPr>
        <p:spPr>
          <a:xfrm>
            <a:off x="866089" y="2760179"/>
            <a:ext cx="95507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Photons</a:t>
            </a:r>
            <a:endParaRPr lang="de-AT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CCCAC2A-8376-4530-8568-2410CB498848}"/>
              </a:ext>
            </a:extLst>
          </p:cNvPr>
          <p:cNvSpPr txBox="1"/>
          <p:nvPr/>
        </p:nvSpPr>
        <p:spPr>
          <a:xfrm>
            <a:off x="5602305" y="116632"/>
            <a:ext cx="788677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Silicon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517465941"/>
      </p:ext>
    </p:extLst>
  </p:cSld>
  <p:clrMapOvr>
    <a:masterClrMapping/>
  </p:clrMapOvr>
  <p:transition spd="med">
    <p:pull dir="r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299" y="1062834"/>
            <a:ext cx="6965951" cy="547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5"/>
          <p:cNvSpPr txBox="1"/>
          <p:nvPr/>
        </p:nvSpPr>
        <p:spPr>
          <a:xfrm>
            <a:off x="266700" y="260829"/>
            <a:ext cx="11563350" cy="575883"/>
          </a:xfrm>
          <a:prstGeom prst="rect">
            <a:avLst/>
          </a:prstGeom>
          <a:solidFill>
            <a:srgbClr val="42A437"/>
          </a:solidFill>
          <a:effectLst>
            <a:outerShdw blurRad="152400" dist="88900" dir="2700000" algn="tl" rotWithShape="0">
              <a:prstClr val="black">
                <a:alpha val="40000"/>
              </a:prstClr>
            </a:outerShdw>
          </a:effectLst>
        </p:spPr>
        <p:txBody>
          <a:bodyPr wrap="square" tIns="72000" bIns="72000" rtlCol="0">
            <a:spAutoFit/>
          </a:bodyPr>
          <a:lstStyle>
            <a:defPPr>
              <a:defRPr lang="de-DE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8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QC performance </a:t>
            </a:r>
            <a:r>
              <a:rPr lang="en-AT" dirty="0">
                <a:solidFill>
                  <a:schemeClr val="bg1"/>
                </a:solidFill>
              </a:rPr>
              <a:t>–</a:t>
            </a:r>
            <a:r>
              <a:rPr lang="en-US" dirty="0">
                <a:solidFill>
                  <a:schemeClr val="bg1"/>
                </a:solidFill>
              </a:rPr>
              <a:t> Gate fidelities</a:t>
            </a:r>
          </a:p>
        </p:txBody>
      </p:sp>
      <p:sp>
        <p:nvSpPr>
          <p:cNvPr id="4" name="Rectangle 3"/>
          <p:cNvSpPr/>
          <p:nvPr/>
        </p:nvSpPr>
        <p:spPr>
          <a:xfrm>
            <a:off x="5210175" y="6448917"/>
            <a:ext cx="6892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https://twitter.com/quantumpod/status/1355467206881062912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543300" y="2143125"/>
            <a:ext cx="4733925" cy="30861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210175" y="2143125"/>
            <a:ext cx="4733925" cy="308610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454775" y="1819275"/>
            <a:ext cx="4733925" cy="3086100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5365750" y="3416544"/>
            <a:ext cx="805543" cy="801456"/>
          </a:xfrm>
          <a:prstGeom prst="ellipse">
            <a:avLst/>
          </a:prstGeom>
          <a:noFill/>
          <a:ln w="508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54453" y="3817272"/>
            <a:ext cx="6078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IBK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121150" y="2685536"/>
            <a:ext cx="805543" cy="801456"/>
          </a:xfrm>
          <a:prstGeom prst="ellipse">
            <a:avLst/>
          </a:prstGeom>
          <a:noFill/>
          <a:ln w="508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09853" y="3086264"/>
            <a:ext cx="6078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IBK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E800C03-2B98-4F46-880C-7FAA494B08D9}"/>
              </a:ext>
            </a:extLst>
          </p:cNvPr>
          <p:cNvSpPr/>
          <p:nvPr/>
        </p:nvSpPr>
        <p:spPr>
          <a:xfrm>
            <a:off x="9192344" y="5301208"/>
            <a:ext cx="173906" cy="154139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7906152"/>
      </p:ext>
    </p:extLst>
  </p:cSld>
  <p:clrMapOvr>
    <a:masterClrMapping/>
  </p:clrMapOvr>
  <p:transition spd="med">
    <p:pull dir="r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9A0149-5984-4EB9-89C8-920D2FF20C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67" y="1212126"/>
            <a:ext cx="11879333" cy="5039428"/>
          </a:xfrm>
          <a:prstGeom prst="rect">
            <a:avLst/>
          </a:prstGeom>
        </p:spPr>
      </p:pic>
      <p:sp>
        <p:nvSpPr>
          <p:cNvPr id="5" name="Textfeld 5"/>
          <p:cNvSpPr txBox="1"/>
          <p:nvPr/>
        </p:nvSpPr>
        <p:spPr>
          <a:xfrm>
            <a:off x="266700" y="260829"/>
            <a:ext cx="11563350" cy="575883"/>
          </a:xfrm>
          <a:prstGeom prst="rect">
            <a:avLst/>
          </a:prstGeom>
          <a:solidFill>
            <a:srgbClr val="42A437"/>
          </a:solidFill>
          <a:effectLst>
            <a:outerShdw blurRad="152400" dist="88900" dir="2700000" algn="tl" rotWithShape="0">
              <a:prstClr val="black">
                <a:alpha val="40000"/>
              </a:prstClr>
            </a:outerShdw>
          </a:effectLst>
        </p:spPr>
        <p:txBody>
          <a:bodyPr wrap="square" tIns="72000" bIns="72000" rtlCol="0">
            <a:spAutoFit/>
          </a:bodyPr>
          <a:lstStyle>
            <a:defPPr>
              <a:defRPr lang="de-DE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8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QC performance –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Entanglment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 generation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266700" y="6239470"/>
            <a:ext cx="120523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https://mariokrenn.wordpress.com/2021/01/29/reference-list-for-records-in-large-entanglement-generation-number-of-qubits-in-ghz-states/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9376B70-14E5-4791-B316-55803D9A19B9}"/>
              </a:ext>
            </a:extLst>
          </p:cNvPr>
          <p:cNvSpPr/>
          <p:nvPr/>
        </p:nvSpPr>
        <p:spPr>
          <a:xfrm>
            <a:off x="6668764" y="3715813"/>
            <a:ext cx="751888" cy="726493"/>
          </a:xfrm>
          <a:prstGeom prst="ellipse">
            <a:avLst/>
          </a:prstGeom>
          <a:noFill/>
          <a:ln w="50800">
            <a:solidFill>
              <a:srgbClr val="16A74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1A1F273-1DC9-4072-A1CE-BE9D10F558C9}"/>
              </a:ext>
            </a:extLst>
          </p:cNvPr>
          <p:cNvSpPr/>
          <p:nvPr/>
        </p:nvSpPr>
        <p:spPr>
          <a:xfrm>
            <a:off x="3964658" y="4338811"/>
            <a:ext cx="751888" cy="726493"/>
          </a:xfrm>
          <a:prstGeom prst="ellipse">
            <a:avLst/>
          </a:prstGeom>
          <a:noFill/>
          <a:ln w="50800">
            <a:solidFill>
              <a:srgbClr val="16A74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73ED743-2374-4EF6-BE11-2ECC13A2EFBB}"/>
              </a:ext>
            </a:extLst>
          </p:cNvPr>
          <p:cNvSpPr/>
          <p:nvPr/>
        </p:nvSpPr>
        <p:spPr>
          <a:xfrm>
            <a:off x="2792360" y="4807320"/>
            <a:ext cx="751888" cy="726493"/>
          </a:xfrm>
          <a:prstGeom prst="ellipse">
            <a:avLst/>
          </a:prstGeom>
          <a:noFill/>
          <a:ln w="50800">
            <a:solidFill>
              <a:srgbClr val="16A74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F9FE02-5A1D-406B-A52E-80EBAD737D27}"/>
              </a:ext>
            </a:extLst>
          </p:cNvPr>
          <p:cNvSpPr txBox="1"/>
          <p:nvPr/>
        </p:nvSpPr>
        <p:spPr>
          <a:xfrm>
            <a:off x="2073956" y="4755198"/>
            <a:ext cx="1109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6A7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IBK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16A74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49BE52E-98CA-428D-9167-D3B344F0B95E}"/>
              </a:ext>
            </a:extLst>
          </p:cNvPr>
          <p:cNvSpPr txBox="1"/>
          <p:nvPr/>
        </p:nvSpPr>
        <p:spPr>
          <a:xfrm>
            <a:off x="3328089" y="4293533"/>
            <a:ext cx="901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6A7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IBK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16A74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D709CD-F4C4-4296-A784-CC729132853F}"/>
              </a:ext>
            </a:extLst>
          </p:cNvPr>
          <p:cNvSpPr txBox="1"/>
          <p:nvPr/>
        </p:nvSpPr>
        <p:spPr>
          <a:xfrm>
            <a:off x="5545974" y="3471391"/>
            <a:ext cx="1412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6A7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AQT/IBK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16A74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371428"/>
      </p:ext>
    </p:extLst>
  </p:cSld>
  <p:clrMapOvr>
    <a:masterClrMapping/>
  </p:clrMapOvr>
  <p:transition spd="med">
    <p:pull dir="r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319703" y="6381328"/>
            <a:ext cx="28386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dirty="0">
                <a:solidFill>
                  <a:srgbClr val="0000FF"/>
                </a:solidFill>
                <a:latin typeface="Calibri" panose="020F0502020204030204"/>
                <a:hlinkClick r:id="rId2"/>
              </a:rPr>
              <a:t>O. </a:t>
            </a:r>
            <a:r>
              <a:rPr lang="en-GB" dirty="0" err="1">
                <a:solidFill>
                  <a:srgbClr val="0000FF"/>
                </a:solidFill>
                <a:latin typeface="Calibri" panose="020F0502020204030204"/>
                <a:hlinkClick r:id="rId2"/>
              </a:rPr>
              <a:t>Ezratty</a:t>
            </a:r>
            <a:r>
              <a:rPr lang="en-GB" dirty="0">
                <a:solidFill>
                  <a:srgbClr val="0000FF"/>
                </a:solidFill>
                <a:latin typeface="Calibri" panose="020F0502020204030204"/>
                <a:hlinkClick r:id="rId2"/>
              </a:rPr>
              <a:t>, </a:t>
            </a:r>
            <a:r>
              <a:rPr lang="en-GB" dirty="0">
                <a:solidFill>
                  <a:srgbClr val="0000FF"/>
                </a:solidFill>
                <a:hlinkClick r:id="rId2"/>
              </a:rPr>
              <a:t>arXiv:2305.09518</a:t>
            </a:r>
            <a:endParaRPr lang="en-GB" dirty="0">
              <a:solidFill>
                <a:srgbClr val="0000FF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DEC4B59-E406-4685-8F1E-9A3C327D37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4675" y="1086043"/>
            <a:ext cx="6365028" cy="538366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8E07214-F676-43B3-BF68-445176FF54B7}"/>
              </a:ext>
            </a:extLst>
          </p:cNvPr>
          <p:cNvSpPr/>
          <p:nvPr/>
        </p:nvSpPr>
        <p:spPr>
          <a:xfrm>
            <a:off x="7393841" y="4293096"/>
            <a:ext cx="216024" cy="216024"/>
          </a:xfrm>
          <a:prstGeom prst="ellipse">
            <a:avLst/>
          </a:prstGeom>
          <a:solidFill>
            <a:srgbClr val="42A4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B460480-8C92-447C-8496-345F74E1C101}"/>
              </a:ext>
            </a:extLst>
          </p:cNvPr>
          <p:cNvSpPr/>
          <p:nvPr/>
        </p:nvSpPr>
        <p:spPr>
          <a:xfrm>
            <a:off x="7412099" y="5057564"/>
            <a:ext cx="216024" cy="216024"/>
          </a:xfrm>
          <a:prstGeom prst="ellipse">
            <a:avLst/>
          </a:prstGeom>
          <a:solidFill>
            <a:srgbClr val="42A4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46982A4-C2EC-4C3D-AB94-C42CE65A12F1}"/>
              </a:ext>
            </a:extLst>
          </p:cNvPr>
          <p:cNvSpPr/>
          <p:nvPr/>
        </p:nvSpPr>
        <p:spPr>
          <a:xfrm>
            <a:off x="6987123" y="3933056"/>
            <a:ext cx="216024" cy="216024"/>
          </a:xfrm>
          <a:prstGeom prst="ellipse">
            <a:avLst/>
          </a:prstGeom>
          <a:solidFill>
            <a:srgbClr val="42A4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321988B-310E-41FA-B45C-28BFB75794FC}"/>
              </a:ext>
            </a:extLst>
          </p:cNvPr>
          <p:cNvSpPr/>
          <p:nvPr/>
        </p:nvSpPr>
        <p:spPr>
          <a:xfrm>
            <a:off x="6192059" y="3501008"/>
            <a:ext cx="216024" cy="216024"/>
          </a:xfrm>
          <a:prstGeom prst="ellipse">
            <a:avLst/>
          </a:prstGeom>
          <a:solidFill>
            <a:srgbClr val="42A4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D1EC0C4-3A95-413B-84CB-DDB983670167}"/>
              </a:ext>
            </a:extLst>
          </p:cNvPr>
          <p:cNvSpPr/>
          <p:nvPr/>
        </p:nvSpPr>
        <p:spPr>
          <a:xfrm>
            <a:off x="3119817" y="4858417"/>
            <a:ext cx="216024" cy="216024"/>
          </a:xfrm>
          <a:prstGeom prst="ellipse">
            <a:avLst/>
          </a:prstGeom>
          <a:solidFill>
            <a:srgbClr val="42A4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01B8EA-5B36-4B9B-A885-8F138C05E9E4}"/>
              </a:ext>
            </a:extLst>
          </p:cNvPr>
          <p:cNvSpPr txBox="1"/>
          <p:nvPr/>
        </p:nvSpPr>
        <p:spPr>
          <a:xfrm>
            <a:off x="3314715" y="4797152"/>
            <a:ext cx="10073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UIBK/AQT</a:t>
            </a:r>
            <a:endParaRPr lang="de-AT" sz="1600" dirty="0"/>
          </a:p>
        </p:txBody>
      </p:sp>
      <p:sp>
        <p:nvSpPr>
          <p:cNvPr id="30" name="Textfeld 5">
            <a:extLst>
              <a:ext uri="{FF2B5EF4-FFF2-40B4-BE49-F238E27FC236}">
                <a16:creationId xmlns:a16="http://schemas.microsoft.com/office/drawing/2014/main" id="{C8F78C8E-AE38-48DA-8068-93C0DE371A8F}"/>
              </a:ext>
            </a:extLst>
          </p:cNvPr>
          <p:cNvSpPr txBox="1"/>
          <p:nvPr/>
        </p:nvSpPr>
        <p:spPr>
          <a:xfrm>
            <a:off x="266700" y="260829"/>
            <a:ext cx="11563350" cy="575883"/>
          </a:xfrm>
          <a:prstGeom prst="rect">
            <a:avLst/>
          </a:prstGeom>
          <a:solidFill>
            <a:srgbClr val="349A37"/>
          </a:solidFill>
          <a:effectLst>
            <a:outerShdw blurRad="152400" dist="88900" dir="2700000" algn="tl" rotWithShape="0">
              <a:prstClr val="black">
                <a:alpha val="40000"/>
              </a:prstClr>
            </a:outerShdw>
          </a:effectLst>
        </p:spPr>
        <p:txBody>
          <a:bodyPr wrap="square" tIns="72000" bIns="72000" rtlCol="0">
            <a:spAutoFit/>
          </a:bodyPr>
          <a:lstStyle>
            <a:defPPr>
              <a:defRPr lang="de-DE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8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Focusing on quality, not quantity</a:t>
            </a:r>
          </a:p>
        </p:txBody>
      </p:sp>
    </p:spTree>
    <p:extLst>
      <p:ext uri="{BB962C8B-B14F-4D97-AF65-F5344CB8AC3E}">
        <p14:creationId xmlns:p14="http://schemas.microsoft.com/office/powerpoint/2010/main" val="1565194896"/>
      </p:ext>
    </p:extLst>
  </p:cSld>
  <p:clrMapOvr>
    <a:masterClrMapping/>
  </p:clrMapOvr>
  <p:transition spd="med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6" grpId="0" animBg="1"/>
      <p:bldP spid="27" grpId="0" animBg="1"/>
      <p:bldP spid="28" grpId="0" animBg="1"/>
      <p:bldP spid="29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62C8C3-5F0D-4BCD-9B75-B9271087EAF8}"/>
              </a:ext>
            </a:extLst>
          </p:cNvPr>
          <p:cNvSpPr txBox="1"/>
          <p:nvPr/>
        </p:nvSpPr>
        <p:spPr>
          <a:xfrm>
            <a:off x="7536160" y="58772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395CBE3-989C-40A6-9758-E24E9DD2CB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2996952"/>
            <a:ext cx="11704320" cy="1033883"/>
          </a:xfrm>
          <a:prstGeom prst="rect">
            <a:avLst/>
          </a:prstGeom>
          <a:ln w="76200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A9D5839-376E-445F-B572-2047929FA722}"/>
              </a:ext>
            </a:extLst>
          </p:cNvPr>
          <p:cNvSpPr txBox="1"/>
          <p:nvPr/>
        </p:nvSpPr>
        <p:spPr>
          <a:xfrm>
            <a:off x="1005471" y="5297804"/>
            <a:ext cx="25812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Identical by nature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16AB81-05FC-42AA-8C22-FC5A1E881CAC}"/>
              </a:ext>
            </a:extLst>
          </p:cNvPr>
          <p:cNvSpPr txBox="1"/>
          <p:nvPr/>
        </p:nvSpPr>
        <p:spPr>
          <a:xfrm>
            <a:off x="8785413" y="5297804"/>
            <a:ext cx="26870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Optically controlled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6A35FCC-CEA8-485C-B301-D436A055B028}"/>
              </a:ext>
            </a:extLst>
          </p:cNvPr>
          <p:cNvSpPr/>
          <p:nvPr/>
        </p:nvSpPr>
        <p:spPr>
          <a:xfrm>
            <a:off x="4364300" y="5297804"/>
            <a:ext cx="32186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Longest coherence time</a:t>
            </a:r>
            <a:endParaRPr kumimoji="0" lang="de-AT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6273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qoqi.at/images/media/download/2016/BR3A857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6" r="20133"/>
          <a:stretch/>
        </p:blipFill>
        <p:spPr bwMode="auto">
          <a:xfrm>
            <a:off x="-12700" y="0"/>
            <a:ext cx="12217400" cy="6865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5"/>
          <p:cNvSpPr txBox="1"/>
          <p:nvPr/>
        </p:nvSpPr>
        <p:spPr>
          <a:xfrm>
            <a:off x="266700" y="260829"/>
            <a:ext cx="11563350" cy="575883"/>
          </a:xfrm>
          <a:prstGeom prst="rect">
            <a:avLst/>
          </a:prstGeom>
          <a:solidFill>
            <a:srgbClr val="FFFF00"/>
          </a:solidFill>
          <a:effectLst>
            <a:outerShdw blurRad="152400" dist="88900" dir="2700000" algn="tl" rotWithShape="0">
              <a:prstClr val="black">
                <a:alpha val="40000"/>
              </a:prstClr>
            </a:outerShdw>
          </a:effectLst>
        </p:spPr>
        <p:txBody>
          <a:bodyPr wrap="square" tIns="72000" bIns="72000" rtlCol="0">
            <a:spAutoFit/>
          </a:bodyPr>
          <a:lstStyle>
            <a:defPPr>
              <a:defRPr lang="de-DE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8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Lab-Based Quantum Computing with Trapped Ions</a:t>
            </a:r>
          </a:p>
        </p:txBody>
      </p:sp>
      <p:pic>
        <p:nvPicPr>
          <p:cNvPr id="5" name="Grafik 15">
            <a:extLst>
              <a:ext uri="{FF2B5EF4-FFF2-40B4-BE49-F238E27FC236}">
                <a16:creationId xmlns:a16="http://schemas.microsoft.com/office/drawing/2014/main" id="{8B72A0EC-979B-4AE6-A4EE-FEF9E9C8DB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4876" y="5971738"/>
            <a:ext cx="2315572" cy="80694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75329944"/>
      </p:ext>
    </p:extLst>
  </p:cSld>
  <p:clrMapOvr>
    <a:masterClrMapping/>
  </p:clrMapOvr>
  <p:transition spd="med">
    <p:pull dir="rd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%\documentclass{slides}\pagestyle{empty}&#10;\documentclass{article}\pagestyle{empty}&#10;\usepackage{color,amsmath}&#10;\renewcommand{\familydefault}{cmr}&#10;\begin{document}&#10;%\pagecolor{blue}&#10;\color{blue}&#10;$$&#10;S_{x,y} ^2 (\theta)&#10;$$&#10;\end{document}&#10;"/>
  <p:tag name="FILENAME" val="TP_tmp"/>
  <p:tag name="FORMAT" val="bmp256"/>
  <p:tag name="RES" val="1200"/>
  <p:tag name="BLEND" val="0"/>
  <p:tag name="TRANSPARENT" val="1"/>
  <p:tag name="TBUG" val="0"/>
  <p:tag name="ALLOWFS" val="0"/>
  <p:tag name="ORIGWIDTH" val="30"/>
  <p:tag name="PICTUREFILESIZE" val="117578"/>
</p:tagLst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349A3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1132</Words>
  <Application>Microsoft Office PowerPoint</Application>
  <PresentationFormat>Widescreen</PresentationFormat>
  <Paragraphs>237</Paragraphs>
  <Slides>27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41" baseType="lpstr">
      <vt:lpstr>Arial</vt:lpstr>
      <vt:lpstr>Arial Rounded MT Bold</vt:lpstr>
      <vt:lpstr>AvenirNext LT Pro Bold</vt:lpstr>
      <vt:lpstr>AvenirNext LT Pro Demi</vt:lpstr>
      <vt:lpstr>Bebas Neue Pro Expanded XBold</vt:lpstr>
      <vt:lpstr>Calibri</vt:lpstr>
      <vt:lpstr>Calibri Bold</vt:lpstr>
      <vt:lpstr>Calibri Light</vt:lpstr>
      <vt:lpstr>Cambria Math</vt:lpstr>
      <vt:lpstr>Open Sans</vt:lpstr>
      <vt:lpstr>Verdana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AQT QUANTUM COMPUTING SYSTEMS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AQT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AQT</dc:title>
  <dc:creator>AQT</dc:creator>
  <dc:description>Copyright 2024 AQT</dc:description>
  <cp:lastModifiedBy> </cp:lastModifiedBy>
  <cp:revision>305</cp:revision>
  <dcterms:created xsi:type="dcterms:W3CDTF">2021-09-26T15:50:06Z</dcterms:created>
  <dcterms:modified xsi:type="dcterms:W3CDTF">2024-09-09T10:38:56Z</dcterms:modified>
</cp:coreProperties>
</file>