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7" r:id="rId5"/>
  </p:sldMasterIdLst>
  <p:notesMasterIdLst>
    <p:notesMasterId r:id="rId43"/>
  </p:notesMasterIdLst>
  <p:handoutMasterIdLst>
    <p:handoutMasterId r:id="rId44"/>
  </p:handoutMasterIdLst>
  <p:sldIdLst>
    <p:sldId id="256" r:id="rId6"/>
    <p:sldId id="615" r:id="rId7"/>
    <p:sldId id="264" r:id="rId8"/>
    <p:sldId id="564" r:id="rId9"/>
    <p:sldId id="561" r:id="rId10"/>
    <p:sldId id="603" r:id="rId11"/>
    <p:sldId id="293" r:id="rId12"/>
    <p:sldId id="333" r:id="rId13"/>
    <p:sldId id="604" r:id="rId14"/>
    <p:sldId id="334" r:id="rId15"/>
    <p:sldId id="605" r:id="rId16"/>
    <p:sldId id="590" r:id="rId17"/>
    <p:sldId id="562" r:id="rId18"/>
    <p:sldId id="570" r:id="rId19"/>
    <p:sldId id="563" r:id="rId20"/>
    <p:sldId id="599" r:id="rId21"/>
    <p:sldId id="565" r:id="rId22"/>
    <p:sldId id="566" r:id="rId23"/>
    <p:sldId id="567" r:id="rId24"/>
    <p:sldId id="568" r:id="rId25"/>
    <p:sldId id="569" r:id="rId26"/>
    <p:sldId id="669" r:id="rId27"/>
    <p:sldId id="670" r:id="rId28"/>
    <p:sldId id="672" r:id="rId29"/>
    <p:sldId id="673" r:id="rId30"/>
    <p:sldId id="657" r:id="rId31"/>
    <p:sldId id="660" r:id="rId32"/>
    <p:sldId id="258" r:id="rId33"/>
    <p:sldId id="661" r:id="rId34"/>
    <p:sldId id="260" r:id="rId35"/>
    <p:sldId id="671" r:id="rId36"/>
    <p:sldId id="676" r:id="rId37"/>
    <p:sldId id="674" r:id="rId38"/>
    <p:sldId id="675" r:id="rId39"/>
    <p:sldId id="296" r:id="rId40"/>
    <p:sldId id="677" r:id="rId41"/>
    <p:sldId id="298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9F8869-BD43-6CB2-D132-BE48484A035D}" name="Simon McIntosh-Smith" initials="SM" userId="S::cssnmis@bristol.ac.uk::8c3bdc47-6cb3-4e84-a157-6a47d691803b" providerId="AD"/>
  <p188:author id="{98A740FD-F7BF-BCF3-C792-7EB35661B28C}" name="Tom Lin" initials="TL" userId="S::wl14928@bristol.ac.uk::44f91f48-6308-4e3a-9e05-9bca0f90f1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F2F37"/>
    <a:srgbClr val="898989"/>
    <a:srgbClr val="5B5647"/>
    <a:srgbClr val="9A1D2B"/>
    <a:srgbClr val="AAA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/>
    <p:restoredTop sz="89040" autoAdjust="0"/>
  </p:normalViewPr>
  <p:slideViewPr>
    <p:cSldViewPr snapToGrid="0">
      <p:cViewPr varScale="1">
        <p:scale>
          <a:sx n="87" d="100"/>
          <a:sy n="87" d="100"/>
        </p:scale>
        <p:origin x="224" y="2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17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93839D63-2116-8E4D-B1A6-0D659B096F69}" type="datetimeFigureOut">
              <a:rPr lang="en-GB"/>
              <a:pPr>
                <a:defRPr/>
              </a:pPr>
              <a:t>12/09/2022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77C508D6-3AF0-A648-8938-58A3948A12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8225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7069F375-7632-8D47-88DF-1CADBFBCFD4F}" type="datetimeFigureOut">
              <a:rPr lang="en-GB"/>
              <a:pPr>
                <a:defRPr/>
              </a:pPr>
              <a:t>12/09/2022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62D197FF-CC76-6E45-806C-45E86DB3CE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495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D197FF-CC76-6E45-806C-45E86DB3CED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12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from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D197FF-CC76-6E45-806C-45E86DB3CED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12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We'd done some work</a:t>
            </a:r>
            <a:r>
              <a:rPr lang="en-GB" baseline="0" dirty="0"/>
              <a:t> optimising a molecular docking code called BUDE for a specific </a:t>
            </a:r>
            <a:r>
              <a:rPr lang="en-GB" baseline="0" dirty="0" err="1"/>
              <a:t>Nvidia</a:t>
            </a:r>
            <a:r>
              <a:rPr lang="en-GB" baseline="0" dirty="0"/>
              <a:t> GPU. We used OpenCL, and when we then looked at the performance of the optimised code on a wide range of devices, we noticed that the code was achieving a very similar fraction of floating point performance across all the devices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2635D-059A-CB44-9BFE-E5877B2A18E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43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std::execution::</a:t>
            </a:r>
            <a:r>
              <a:rPr lang="en-US" err="1"/>
              <a:t>par_unseq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CD325-0729-CA4E-B87A-1062222A167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99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e269591a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0e269591a9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Results for </a:t>
            </a:r>
            <a:r>
              <a:rPr lang="en-GB" err="1"/>
              <a:t>BabelStream</a:t>
            </a:r>
            <a:r>
              <a:rPr lang="en-GB"/>
              <a:t> is unsurprising.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see all kernels performing similarly across C++ </a:t>
            </a:r>
            <a:r>
              <a:rPr lang="en-GB" err="1"/>
              <a:t>stdpar</a:t>
            </a:r>
            <a:r>
              <a:rPr lang="en-GB"/>
              <a:t>, </a:t>
            </a:r>
            <a:r>
              <a:rPr lang="en-GB" err="1"/>
              <a:t>OpenACC</a:t>
            </a:r>
            <a:r>
              <a:rPr lang="en-GB"/>
              <a:t>, and CUDA.</a:t>
            </a:r>
            <a:endParaRPr/>
          </a:p>
        </p:txBody>
      </p:sp>
      <p:sp>
        <p:nvSpPr>
          <p:cNvPr id="228" name="Google Shape;228;g10e269591a9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0e269591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0e269591a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Results for </a:t>
            </a:r>
            <a:r>
              <a:rPr lang="en-GB" dirty="0" err="1"/>
              <a:t>miniBUDE</a:t>
            </a:r>
            <a:r>
              <a:rPr lang="en-GB" dirty="0"/>
              <a:t> is less clear-cut.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We’ve created a port for </a:t>
            </a:r>
            <a:r>
              <a:rPr lang="en-GB" dirty="0" err="1"/>
              <a:t>miniBUDE</a:t>
            </a:r>
            <a:r>
              <a:rPr lang="en-GB" dirty="0"/>
              <a:t> written in standard C++ parallel algorithms and compiled it with the latest NVHPC toolchain.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benchmark results are conducted on Isambard Phase 3’s 40GB A100 nodes.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BM1 runtime results on the left shows </a:t>
            </a:r>
            <a:r>
              <a:rPr lang="en-GB" dirty="0" err="1"/>
              <a:t>stdpar</a:t>
            </a:r>
            <a:r>
              <a:rPr lang="en-GB" dirty="0"/>
              <a:t> appears to be less performant than both </a:t>
            </a:r>
            <a:r>
              <a:rPr lang="en-GB" dirty="0" err="1"/>
              <a:t>OpenACC</a:t>
            </a:r>
            <a:r>
              <a:rPr lang="en-GB" dirty="0"/>
              <a:t> and CUDA by a significant margin if we simply look at the best runtime.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However, as </a:t>
            </a:r>
            <a:r>
              <a:rPr lang="en-GB" dirty="0" err="1"/>
              <a:t>miniBUDE</a:t>
            </a:r>
            <a:r>
              <a:rPr lang="en-GB" dirty="0"/>
              <a:t> has a set of tuning parameters, we can delve deeper and see what’s really going on.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For all three implementations, </a:t>
            </a:r>
            <a:r>
              <a:rPr lang="en-GB" dirty="0" err="1"/>
              <a:t>miniBUDE</a:t>
            </a:r>
            <a:r>
              <a:rPr lang="en-GB" dirty="0"/>
              <a:t> exposes the PPWI parameter.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This is the kernel’s inner-loop unroll count and it affects the final vector width of the kernel.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For CUDA, we also get the block dimension (</a:t>
            </a:r>
            <a:r>
              <a:rPr lang="en-GB" dirty="0" err="1"/>
              <a:t>wgsize</a:t>
            </a:r>
            <a:r>
              <a:rPr lang="en-GB" dirty="0"/>
              <a:t>) parameter as part of the kernel launch.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chart on the right presents the results of </a:t>
            </a:r>
            <a:r>
              <a:rPr lang="en-GB" dirty="0" err="1"/>
              <a:t>miniBUDE</a:t>
            </a:r>
            <a:r>
              <a:rPr lang="en-GB" dirty="0"/>
              <a:t> runtime with multiple parameterisations on both PPWI and in the case of CUDA, the block size.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We suspect the suboptimal performance of the </a:t>
            </a:r>
            <a:r>
              <a:rPr lang="en-GB" dirty="0" err="1"/>
              <a:t>stdpar</a:t>
            </a:r>
            <a:r>
              <a:rPr lang="en-GB" dirty="0"/>
              <a:t> is the result of poorly selected block size by the </a:t>
            </a:r>
            <a:r>
              <a:rPr lang="en-GB" dirty="0" err="1"/>
              <a:t>stdpar</a:t>
            </a:r>
            <a:r>
              <a:rPr lang="en-GB" dirty="0"/>
              <a:t> runtime.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It is unclear based on the current </a:t>
            </a:r>
            <a:r>
              <a:rPr lang="en-GB" dirty="0" err="1"/>
              <a:t>stdpar</a:t>
            </a:r>
            <a:r>
              <a:rPr lang="en-GB" dirty="0"/>
              <a:t> documentation whether fine tuning of kernel launch parameters is possible.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However, the </a:t>
            </a:r>
            <a:r>
              <a:rPr lang="en-GB" dirty="0" err="1"/>
              <a:t>stdpar</a:t>
            </a:r>
            <a:r>
              <a:rPr lang="en-GB" dirty="0"/>
              <a:t> implementation is simply standard C++, making use of common high-productivity C++ features such as templates and iterator-based for-loops.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codebase essentially remained identical for both CPU and GPU and is not tied to a particular offload implementation.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  </a:t>
            </a:r>
            <a:endParaRPr dirty="0"/>
          </a:p>
        </p:txBody>
      </p:sp>
      <p:sp>
        <p:nvSpPr>
          <p:cNvPr id="243" name="Google Shape;243;g10e269591a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1844826"/>
            <a:ext cx="11521280" cy="147002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60" y="3356992"/>
            <a:ext cx="1152128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00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2362A-BE3F-2846-B563-DFEE30B4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649C6-B568-4F46-8F12-94521A0FD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05049-1506-3345-8D53-B4C54DEF4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C8FEC-B2F2-2644-A7BB-6DF59BBCC45B}" type="datetime1">
              <a:rPr lang="en-GB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D3D48-3085-1C47-94F2-3A529588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233D9-D97E-3343-94B4-1A780210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4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182C-E085-1F4E-8F53-6BCBC961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4FDED-5ABD-B740-BD2A-4C7F6668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1B7F6-A683-A64E-9D64-C7DC3532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E98D-87F4-034C-85D2-3ABD77B4B6BE}" type="datetime1">
              <a:rPr lang="en-GB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E60E4-A743-C44C-B6F8-44957D10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F9D7F-085F-A443-ACB1-6D699B3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3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DA355-FCFC-F543-B433-DA8D7019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86736-DF46-B342-99FB-78507B4AA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94357-C75A-FE4D-8FB2-19AAA2DEC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AFEE6-E2D5-C44F-8EDC-C4D266A1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D8459-823F-C444-A105-682E73A6D93A}" type="datetime1">
              <a:rPr lang="en-GB" smtClean="0"/>
              <a:t>12/09/2022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BF779-A521-D840-9AFA-DF06179AE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8F4BE-209D-CF45-8D7C-1BE7A624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13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12D8-D388-914D-9B04-DCE59CD4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E2562-355E-6D46-8C42-626109C87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8D413B-B4CF-124E-8CFC-1CC06497D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BE2A25-4CA6-6044-AFFB-6ED113A0C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2C14B-6E21-3941-B19E-F719C0F4F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FEFCB7-462F-4C45-921D-7785941E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786-4E86-E34D-A013-1BBE50D50DC8}" type="datetime1">
              <a:rPr lang="en-GB" smtClean="0"/>
              <a:t>12/09/2022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D5CC7C-3D8E-2747-BC13-D968E275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0787F6-0E1D-4A4B-B206-55F5D21DA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6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021BE-4A42-0945-9251-457418BA3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FEB056-6A62-A44A-8972-C5B51A92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DC9A-8D67-874B-BFF8-CBF5A15252F2}" type="datetime1">
              <a:rPr lang="en-GB" smtClean="0"/>
              <a:t>12/09/2022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A322B-7CD9-6742-9381-F239EEAE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F0923-2A51-7642-A619-2D74923B4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55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A35A08-381F-5C4B-9773-359B3DFB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35A8E-3774-E141-9DD6-90C19CAD93C7}" type="datetime1">
              <a:rPr lang="en-GB" smtClean="0"/>
              <a:t>12/09/2022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E8169-4ED3-534D-A99C-BF144DF6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1D067-8BF8-6A4D-932C-88FFD36E1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25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B80E-90F2-BC42-9AA8-C8813DA9B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6D8A6-AE36-EF41-8651-E2B279066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90CB5-E190-244A-8D7F-B3E93D52B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88F75-65F1-4845-8975-529E7DC0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A4128-1830-4E4B-95C7-8C76F1250EE2}" type="datetime1">
              <a:rPr lang="en-GB" smtClean="0"/>
              <a:t>12/09/2022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1F11B-3CAE-1F49-AAC4-BFC040D5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E1548-07DE-3C44-9A12-D9755A47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50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C7EB-A253-2E4C-8DC5-59140315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47D07A-CA5B-1542-B570-2A84989B7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C04F5-627D-6949-9696-F3F9B234F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E1809-B49F-1B40-B23B-37B373991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6E50-5890-E34D-858B-193E8307AA0C}" type="datetime1">
              <a:rPr lang="en-GB" smtClean="0"/>
              <a:t>12/09/2022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C7069-1BBA-054F-BA86-F208B0DC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089F8-1020-8D4C-92F0-27E37E4B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31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D621-CEDC-1C44-85B6-68100161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40E51-3C9F-354A-A8A5-7FAC30F81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5A8BF-4112-3C46-B9E7-1AA80091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F75F1-2ACF-DB46-A036-6B4014D66839}" type="datetime1">
              <a:rPr lang="en-GB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FCC8-691F-FC4D-97AC-BFBA48FC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F0FFC-4502-604D-87ED-7BCFED28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94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E6049E-E8BD-5548-8972-6D625D92A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519BE-5131-1844-A3F1-B6C2D555F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9345F-52A2-E440-B5F8-2D01B2BB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97F0-485F-FB47-ABCB-495CC91C858A}" type="datetime1">
              <a:rPr lang="en-GB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3C3B5-5873-F145-AC20-8EF073542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7636A-E547-A649-B8D8-F5D91E5D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0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521280" cy="792088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24744"/>
            <a:ext cx="11521280" cy="5001421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31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521280" cy="792088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51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404665"/>
            <a:ext cx="11521280" cy="5721500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67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559219"/>
            <a:ext cx="5384800" cy="52460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559219"/>
            <a:ext cx="5384800" cy="52460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59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92696"/>
            <a:ext cx="7315200" cy="475252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45225"/>
            <a:ext cx="731520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28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81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http://uob-hpc.github.io</a:t>
            </a:r>
          </a:p>
        </p:txBody>
      </p:sp>
    </p:spTree>
    <p:extLst>
      <p:ext uri="{BB962C8B-B14F-4D97-AF65-F5344CB8AC3E}">
        <p14:creationId xmlns:p14="http://schemas.microsoft.com/office/powerpoint/2010/main" val="261626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FC06D-AF0C-5649-BABA-851434782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2D7B4-06E0-DD4B-AB55-60B1FA3F1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2C2B6-2229-4449-A6C7-359AFA0A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414A3-2628-2B46-B0CE-A0BFC6710E62}" type="datetime1">
              <a:rPr lang="en-GB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53FF0-7FDD-B24B-93E9-4EF353641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https://uob-hpc.github.io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9B841-9708-4941-A38B-6CD89C19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92211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412777"/>
            <a:ext cx="10972800" cy="4713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28" name="Picture 7" descr="logo-ltr.tif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44" y="6026385"/>
            <a:ext cx="2161166" cy="66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95800" y="6308727"/>
            <a:ext cx="2829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22A3D23-38E8-6543-AB60-99BFFC9CA07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84921" y="6127200"/>
            <a:ext cx="1378800" cy="644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  <p:sldLayoutId id="2147483656" r:id="rId8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9A1D2B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BF2F37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­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0C9014-336A-F34F-AD75-2C03D06B0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996A1-F99E-E542-AFF7-F81E36249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80F5F-F872-3B4D-8BAD-50E9A69C0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8B928-A8F2-C447-AB90-510534DB8919}" type="datetime1">
              <a:rPr lang="en-GB" smtClean="0"/>
              <a:t>12/09/2022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B4CCD-CE20-7043-A215-01632CA9A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https://uob-hpc.github.io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9FCC7-A75A-D44B-9C31-DF2217DF9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AF9EC-8472-8C4B-9CAA-CFD19EC3D1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73FCA8E-6C84-4E4B-B9AD-3051377178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1657" y="97220"/>
            <a:ext cx="2869678" cy="82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99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ob-hpc.github.io/BabelStream/results/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tiff"/><Relationship Id="rId5" Type="http://schemas.openxmlformats.org/officeDocument/2006/relationships/hyperlink" Target="https://www.nextplatform.com/2020/01/13/hpc-in-2020-compute-engine-diversity-gets-real/" TargetMode="External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UoB-HPC/BabelStrea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oB-HPC/miniBUD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ob-hpc.github.io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P3HPC49587.2019.00006" TargetMode="External"/><Relationship Id="rId7" Type="http://schemas.openxmlformats.org/officeDocument/2006/relationships/hyperlink" Target="http://uob-hpc.github.io/publications/" TargetMode="External"/><Relationship Id="rId2" Type="http://schemas.openxmlformats.org/officeDocument/2006/relationships/hyperlink" Target="http://uob-hpc.github.io/2020/05/05/choosing-model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77/1094342014528252" TargetMode="External"/><Relationship Id="rId5" Type="http://schemas.openxmlformats.org/officeDocument/2006/relationships/hyperlink" Target="https://doi.org/10.1504/IJCSE.2017.10011352" TargetMode="External"/><Relationship Id="rId4" Type="http://schemas.openxmlformats.org/officeDocument/2006/relationships/hyperlink" Target="https://doi.org/10.1145/3388333.338864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S.McIntosh-Smith@bristol.ac.uk" TargetMode="External"/><Relationship Id="rId2" Type="http://schemas.openxmlformats.org/officeDocument/2006/relationships/hyperlink" Target="https://uob-hpc.github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w4-isambard.github.io/" TargetMode="External"/><Relationship Id="rId4" Type="http://schemas.openxmlformats.org/officeDocument/2006/relationships/hyperlink" Target="https://excalibur.ac.uk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uob-hpc.github.io/BabelStream/result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1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40442C-C842-DF43-8F93-B78B87645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F380-5835-0A4B-869C-504DB789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1909" y="6360141"/>
            <a:ext cx="5109458" cy="365125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uob-hpc.github.io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13">
            <a:extLst>
              <a:ext uri="{FF2B5EF4-FFF2-40B4-BE49-F238E27FC236}">
                <a16:creationId xmlns:a16="http://schemas.microsoft.com/office/drawing/2014/main" id="{FD367FDA-2141-45CD-BBF9-48670C11D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314" y="1073777"/>
            <a:ext cx="5952405" cy="4412648"/>
          </a:xfrm>
          <a:custGeom>
            <a:avLst/>
            <a:gdLst>
              <a:gd name="connsiteX0" fmla="*/ 5087889 w 5952405"/>
              <a:gd name="connsiteY0" fmla="*/ 880798 h 4412648"/>
              <a:gd name="connsiteX1" fmla="*/ 5602872 w 5952405"/>
              <a:gd name="connsiteY1" fmla="*/ 880798 h 4412648"/>
              <a:gd name="connsiteX2" fmla="*/ 5682956 w 5952405"/>
              <a:gd name="connsiteY2" fmla="*/ 927340 h 4412648"/>
              <a:gd name="connsiteX3" fmla="*/ 5939892 w 5952405"/>
              <a:gd name="connsiteY3" fmla="*/ 1371716 h 4412648"/>
              <a:gd name="connsiteX4" fmla="*/ 5939892 w 5952405"/>
              <a:gd name="connsiteY4" fmla="*/ 1462586 h 4412648"/>
              <a:gd name="connsiteX5" fmla="*/ 5682956 w 5952405"/>
              <a:gd name="connsiteY5" fmla="*/ 1906962 h 4412648"/>
              <a:gd name="connsiteX6" fmla="*/ 5602872 w 5952405"/>
              <a:gd name="connsiteY6" fmla="*/ 1953505 h 4412648"/>
              <a:gd name="connsiteX7" fmla="*/ 5087889 w 5952405"/>
              <a:gd name="connsiteY7" fmla="*/ 1953505 h 4412648"/>
              <a:gd name="connsiteX8" fmla="*/ 5008916 w 5952405"/>
              <a:gd name="connsiteY8" fmla="*/ 1906962 h 4412648"/>
              <a:gd name="connsiteX9" fmla="*/ 4750868 w 5952405"/>
              <a:gd name="connsiteY9" fmla="*/ 1462586 h 4412648"/>
              <a:gd name="connsiteX10" fmla="*/ 4750868 w 5952405"/>
              <a:gd name="connsiteY10" fmla="*/ 1371716 h 4412648"/>
              <a:gd name="connsiteX11" fmla="*/ 5008916 w 5952405"/>
              <a:gd name="connsiteY11" fmla="*/ 927340 h 4412648"/>
              <a:gd name="connsiteX12" fmla="*/ 5087889 w 5952405"/>
              <a:gd name="connsiteY12" fmla="*/ 880798 h 4412648"/>
              <a:gd name="connsiteX13" fmla="*/ 1437823 w 5952405"/>
              <a:gd name="connsiteY13" fmla="*/ 0 h 4412648"/>
              <a:gd name="connsiteX14" fmla="*/ 3556238 w 5952405"/>
              <a:gd name="connsiteY14" fmla="*/ 0 h 4412648"/>
              <a:gd name="connsiteX15" fmla="*/ 3885668 w 5952405"/>
              <a:gd name="connsiteY15" fmla="*/ 191458 h 4412648"/>
              <a:gd name="connsiteX16" fmla="*/ 4942588 w 5952405"/>
              <a:gd name="connsiteY16" fmla="*/ 2019425 h 4412648"/>
              <a:gd name="connsiteX17" fmla="*/ 4942588 w 5952405"/>
              <a:gd name="connsiteY17" fmla="*/ 2393224 h 4412648"/>
              <a:gd name="connsiteX18" fmla="*/ 4550147 w 5952405"/>
              <a:gd name="connsiteY18" fmla="*/ 3071961 h 4412648"/>
              <a:gd name="connsiteX19" fmla="*/ 4549818 w 5952405"/>
              <a:gd name="connsiteY19" fmla="*/ 3072530 h 4412648"/>
              <a:gd name="connsiteX20" fmla="*/ 4539741 w 5952405"/>
              <a:gd name="connsiteY20" fmla="*/ 3072530 h 4412648"/>
              <a:gd name="connsiteX21" fmla="*/ 3588169 w 5952405"/>
              <a:gd name="connsiteY21" fmla="*/ 3072530 h 4412648"/>
              <a:gd name="connsiteX22" fmla="*/ 3432811 w 5952405"/>
              <a:gd name="connsiteY22" fmla="*/ 3158889 h 4412648"/>
              <a:gd name="connsiteX23" fmla="*/ 2889055 w 5952405"/>
              <a:gd name="connsiteY23" fmla="*/ 4089642 h 4412648"/>
              <a:gd name="connsiteX24" fmla="*/ 2889055 w 5952405"/>
              <a:gd name="connsiteY24" fmla="*/ 4268756 h 4412648"/>
              <a:gd name="connsiteX25" fmla="*/ 2957025 w 5952405"/>
              <a:gd name="connsiteY25" fmla="*/ 4385100 h 4412648"/>
              <a:gd name="connsiteX26" fmla="*/ 2973119 w 5952405"/>
              <a:gd name="connsiteY26" fmla="*/ 4412648 h 4412648"/>
              <a:gd name="connsiteX27" fmla="*/ 2913734 w 5952405"/>
              <a:gd name="connsiteY27" fmla="*/ 4412648 h 4412648"/>
              <a:gd name="connsiteX28" fmla="*/ 1437823 w 5952405"/>
              <a:gd name="connsiteY28" fmla="*/ 4412648 h 4412648"/>
              <a:gd name="connsiteX29" fmla="*/ 1112968 w 5952405"/>
              <a:gd name="connsiteY29" fmla="*/ 4221190 h 4412648"/>
              <a:gd name="connsiteX30" fmla="*/ 51474 w 5952405"/>
              <a:gd name="connsiteY30" fmla="*/ 2393224 h 4412648"/>
              <a:gd name="connsiteX31" fmla="*/ 51474 w 5952405"/>
              <a:gd name="connsiteY31" fmla="*/ 2019425 h 4412648"/>
              <a:gd name="connsiteX32" fmla="*/ 1112968 w 5952405"/>
              <a:gd name="connsiteY32" fmla="*/ 191458 h 4412648"/>
              <a:gd name="connsiteX33" fmla="*/ 1437823 w 5952405"/>
              <a:gd name="connsiteY33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52405" h="4412648">
                <a:moveTo>
                  <a:pt x="5087889" y="880798"/>
                </a:moveTo>
                <a:cubicBezTo>
                  <a:pt x="5087889" y="880798"/>
                  <a:pt x="5087889" y="880798"/>
                  <a:pt x="5602872" y="880798"/>
                </a:cubicBezTo>
                <a:cubicBezTo>
                  <a:pt x="5636241" y="880798"/>
                  <a:pt x="5666272" y="898528"/>
                  <a:pt x="5682956" y="927340"/>
                </a:cubicBezTo>
                <a:cubicBezTo>
                  <a:pt x="5682956" y="927340"/>
                  <a:pt x="5682956" y="927340"/>
                  <a:pt x="5939892" y="1371716"/>
                </a:cubicBezTo>
                <a:cubicBezTo>
                  <a:pt x="5956576" y="1399421"/>
                  <a:pt x="5956576" y="1434882"/>
                  <a:pt x="5939892" y="1462586"/>
                </a:cubicBezTo>
                <a:cubicBezTo>
                  <a:pt x="5939892" y="1462586"/>
                  <a:pt x="5939892" y="1462586"/>
                  <a:pt x="5682956" y="1906962"/>
                </a:cubicBezTo>
                <a:cubicBezTo>
                  <a:pt x="5666272" y="1935775"/>
                  <a:pt x="5636241" y="1953505"/>
                  <a:pt x="5602872" y="1953505"/>
                </a:cubicBezTo>
                <a:cubicBezTo>
                  <a:pt x="5602872" y="1953505"/>
                  <a:pt x="5602872" y="1953505"/>
                  <a:pt x="5087889" y="1953505"/>
                </a:cubicBezTo>
                <a:cubicBezTo>
                  <a:pt x="5055632" y="1953505"/>
                  <a:pt x="5024489" y="1935775"/>
                  <a:pt x="5008916" y="1906962"/>
                </a:cubicBezTo>
                <a:cubicBezTo>
                  <a:pt x="5008916" y="1906962"/>
                  <a:pt x="5008916" y="1906962"/>
                  <a:pt x="4750868" y="1462586"/>
                </a:cubicBezTo>
                <a:cubicBezTo>
                  <a:pt x="4734184" y="1434882"/>
                  <a:pt x="4734184" y="1399421"/>
                  <a:pt x="4750868" y="1371716"/>
                </a:cubicBezTo>
                <a:cubicBezTo>
                  <a:pt x="4750868" y="1371716"/>
                  <a:pt x="4750868" y="1371716"/>
                  <a:pt x="5008916" y="927340"/>
                </a:cubicBezTo>
                <a:cubicBezTo>
                  <a:pt x="5024489" y="898528"/>
                  <a:pt x="5055632" y="880798"/>
                  <a:pt x="5087889" y="880798"/>
                </a:cubicBezTo>
                <a:close/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2016F-2166-7243-81C7-36C039237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912" y="1874520"/>
            <a:ext cx="3447288" cy="1792224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</a:rPr>
              <a:t>Future Proof Applications</a:t>
            </a:r>
          </a:p>
        </p:txBody>
      </p:sp>
      <p:sp>
        <p:nvSpPr>
          <p:cNvPr id="59" name="Freeform: Shape 15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521" y="4146804"/>
            <a:ext cx="2527006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C2780-8AC7-9441-991B-1CD5E3EF5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1911" y="3758184"/>
            <a:ext cx="3447287" cy="488233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PPAM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6FB4D-0DF6-B341-8D10-EB22831D2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8" r="11008" b="3"/>
          <a:stretch/>
        </p:blipFill>
        <p:spPr>
          <a:xfrm>
            <a:off x="3614820" y="4246417"/>
            <a:ext cx="2298408" cy="2013116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4C99608-BAF9-17B7-EBE4-3B13632B1AE8}"/>
              </a:ext>
            </a:extLst>
          </p:cNvPr>
          <p:cNvSpPr txBox="1">
            <a:spLocks/>
          </p:cNvSpPr>
          <p:nvPr/>
        </p:nvSpPr>
        <p:spPr>
          <a:xfrm>
            <a:off x="6478100" y="4146804"/>
            <a:ext cx="5217076" cy="1958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Performance Portability in the Age of Diverse Computer Architectures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C4FFA98-8A4F-CA05-D223-032BF2531545}"/>
              </a:ext>
            </a:extLst>
          </p:cNvPr>
          <p:cNvSpPr txBox="1">
            <a:spLocks/>
          </p:cNvSpPr>
          <p:nvPr/>
        </p:nvSpPr>
        <p:spPr>
          <a:xfrm>
            <a:off x="633314" y="210793"/>
            <a:ext cx="1046636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Prof. Simon McIntosh-Smith, University of Bristol, UK</a:t>
            </a:r>
          </a:p>
        </p:txBody>
      </p:sp>
    </p:spTree>
    <p:extLst>
      <p:ext uri="{BB962C8B-B14F-4D97-AF65-F5344CB8AC3E}">
        <p14:creationId xmlns:p14="http://schemas.microsoft.com/office/powerpoint/2010/main" val="3863347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9696" y="6577115"/>
            <a:ext cx="428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http://uob-hpc.github.io/BabelStream/results/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2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BEA51C-2B9D-6149-B4BB-33ADF33B31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63596-81FE-804D-B4E7-2573A860C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769" y="0"/>
            <a:ext cx="61204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073FD-EE91-214F-82A4-4CA674A47981}"/>
              </a:ext>
            </a:extLst>
          </p:cNvPr>
          <p:cNvSpPr txBox="1"/>
          <p:nvPr/>
        </p:nvSpPr>
        <p:spPr>
          <a:xfrm>
            <a:off x="635079" y="189583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ISC 2014</a:t>
            </a:r>
          </a:p>
        </p:txBody>
      </p:sp>
    </p:spTree>
    <p:extLst>
      <p:ext uri="{BB962C8B-B14F-4D97-AF65-F5344CB8AC3E}">
        <p14:creationId xmlns:p14="http://schemas.microsoft.com/office/powerpoint/2010/main" val="1485015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72AA40-2679-DF4C-B667-97E15F850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</a:t>
            </a:r>
            <a:r>
              <a:rPr lang="en-US" dirty="0" err="1"/>
              <a:t>BabelStream</a:t>
            </a:r>
            <a:r>
              <a:rPr lang="en-US" dirty="0"/>
              <a:t>, more realistic bandwidth bound codes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155C51-E95C-0441-A73A-D7980FE004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8427E-239C-0B4F-B0DA-88ACAFB1EA68}"/>
              </a:ext>
            </a:extLst>
          </p:cNvPr>
          <p:cNvSpPr txBox="1"/>
          <p:nvPr/>
        </p:nvSpPr>
        <p:spPr>
          <a:xfrm>
            <a:off x="3388674" y="6089357"/>
            <a:ext cx="541465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S.N. McIntosh-Smith, M. </a:t>
            </a:r>
            <a:r>
              <a:rPr lang="en-GB" sz="1200" dirty="0" err="1"/>
              <a:t>Boulton</a:t>
            </a:r>
            <a:r>
              <a:rPr lang="en-GB" sz="1200" dirty="0"/>
              <a:t>, D. Curran, &amp; J.R. Price, “On the performance portability of structured grid codes on many-core computer architectures”, ISC, Leipzig, June 2014. DOI: 10.1007/978-3-319-07518-1_4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A4A51-2372-114E-926E-ED22233D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939800"/>
            <a:ext cx="105918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58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00EC7F-A236-9240-9772-7BB4B0A6F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Performance Portability: the next phase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E1F7D6C-E5F7-2C44-8A92-8F584FD63D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172D5C-BD5D-AB43-95DA-8E8A3C3189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300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8F2E44-062C-A345-8D6A-9AE18C419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4" r="1" b="13554"/>
          <a:stretch/>
        </p:blipFill>
        <p:spPr>
          <a:xfrm rot="21480000">
            <a:off x="730582" y="569981"/>
            <a:ext cx="10730834" cy="51557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4DEB8D-C3EC-11D9-B846-F0B2537132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295800" y="6308727"/>
            <a:ext cx="2829725" cy="365125"/>
          </a:xfrm>
        </p:spPr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817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C8A35-A935-8945-B2F3-B7F219C7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-27384"/>
            <a:ext cx="11521280" cy="792088"/>
          </a:xfrm>
        </p:spPr>
        <p:txBody>
          <a:bodyPr/>
          <a:lstStyle/>
          <a:p>
            <a:r>
              <a:rPr lang="en-US" dirty="0"/>
              <a:t>A more rigorous metric for Performance Portability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120D3-3570-C840-AE64-477B470AD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980728"/>
            <a:ext cx="11521280" cy="5001421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For a given set of platforms </a:t>
            </a:r>
            <a:r>
              <a:rPr lang="en-GB" i="1" dirty="0">
                <a:latin typeface="Times" pitchFamily="2" charset="0"/>
              </a:rPr>
              <a:t>H</a:t>
            </a:r>
            <a:r>
              <a:rPr lang="en-GB" dirty="0"/>
              <a:t>, the performance portability </a:t>
            </a:r>
            <a:r>
              <a:rPr lang="en-GB" i="1" dirty="0">
                <a:latin typeface="Times" pitchFamily="2" charset="0"/>
              </a:rPr>
              <a:t>P</a:t>
            </a:r>
            <a:r>
              <a:rPr lang="en-GB" dirty="0"/>
              <a:t> of an application </a:t>
            </a:r>
            <a:r>
              <a:rPr lang="en-GB" i="1" dirty="0">
                <a:latin typeface="Times" pitchFamily="2" charset="0"/>
              </a:rPr>
              <a:t>a</a:t>
            </a:r>
            <a:r>
              <a:rPr lang="en-GB" dirty="0"/>
              <a:t> solving problem </a:t>
            </a:r>
            <a:r>
              <a:rPr lang="en-GB" i="1" dirty="0">
                <a:latin typeface="Times" pitchFamily="2" charset="0"/>
              </a:rPr>
              <a:t>p</a:t>
            </a:r>
            <a:r>
              <a:rPr lang="en-GB" dirty="0"/>
              <a:t> is: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Where </a:t>
            </a:r>
            <a:r>
              <a:rPr lang="en-GB" i="1" dirty="0" err="1">
                <a:latin typeface="Times" pitchFamily="2" charset="0"/>
              </a:rPr>
              <a:t>e</a:t>
            </a:r>
            <a:r>
              <a:rPr lang="en-GB" i="1" baseline="-25000" dirty="0" err="1">
                <a:latin typeface="Times" pitchFamily="2" charset="0"/>
              </a:rPr>
              <a:t>i</a:t>
            </a:r>
            <a:r>
              <a:rPr lang="en-GB" i="1" dirty="0">
                <a:latin typeface="Times" pitchFamily="2" charset="0"/>
              </a:rPr>
              <a:t>(</a:t>
            </a:r>
            <a:r>
              <a:rPr lang="en-GB" i="1" dirty="0" err="1">
                <a:latin typeface="Times" pitchFamily="2" charset="0"/>
              </a:rPr>
              <a:t>a,p</a:t>
            </a:r>
            <a:r>
              <a:rPr lang="en-GB" i="1" dirty="0">
                <a:latin typeface="Times" pitchFamily="2" charset="0"/>
              </a:rPr>
              <a:t>)</a:t>
            </a:r>
            <a:r>
              <a:rPr lang="en-GB" dirty="0"/>
              <a:t> is the performance efficiency of application </a:t>
            </a:r>
            <a:r>
              <a:rPr lang="en-GB" i="1" dirty="0">
                <a:latin typeface="Times" pitchFamily="2" charset="0"/>
              </a:rPr>
              <a:t>a</a:t>
            </a:r>
            <a:r>
              <a:rPr lang="en-GB" dirty="0"/>
              <a:t> solving problem </a:t>
            </a:r>
            <a:r>
              <a:rPr lang="en-GB" i="1" dirty="0">
                <a:latin typeface="Times" pitchFamily="2" charset="0"/>
              </a:rPr>
              <a:t>p</a:t>
            </a:r>
            <a:r>
              <a:rPr lang="en-GB" dirty="0"/>
              <a:t> on platform </a:t>
            </a:r>
            <a:r>
              <a:rPr lang="en-GB" i="1" dirty="0" err="1">
                <a:latin typeface="Times" pitchFamily="2" charset="0"/>
              </a:rPr>
              <a:t>i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0784D-C063-DC4A-B0B7-67AF200102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02427-D66E-CC45-9947-FD761B7E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2845296"/>
            <a:ext cx="68199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43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FEA5-8106-E14D-967E-CDED05D0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ways to measure Performance Portability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55108-3064-E84D-98A3-CC2AA6308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Definitions from the Pennycook, Sewall and Lee paper: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b="1" dirty="0">
                <a:solidFill>
                  <a:srgbClr val="C00000"/>
                </a:solidFill>
              </a:rPr>
              <a:t>Architectural efficiency</a:t>
            </a:r>
            <a:r>
              <a:rPr lang="en-GB" dirty="0">
                <a:solidFill>
                  <a:srgbClr val="C00000"/>
                </a:solidFill>
              </a:rPr>
              <a:t>:</a:t>
            </a:r>
            <a:br>
              <a:rPr lang="en-GB" dirty="0"/>
            </a:br>
            <a:r>
              <a:rPr lang="en-GB" dirty="0"/>
              <a:t>Achieved performance as a </a:t>
            </a:r>
            <a:r>
              <a:rPr lang="en-GB" b="1" i="1" dirty="0">
                <a:solidFill>
                  <a:srgbClr val="C00000"/>
                </a:solidFill>
              </a:rPr>
              <a:t>fraction of peak theoretical hardware performance</a:t>
            </a:r>
            <a:r>
              <a:rPr lang="en-GB" dirty="0"/>
              <a:t>. This represents the ability of an application to utilize hardware efficiently;</a:t>
            </a: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b="1" dirty="0">
                <a:solidFill>
                  <a:srgbClr val="00B050"/>
                </a:solidFill>
              </a:rPr>
              <a:t>Application efficiency</a:t>
            </a:r>
            <a:r>
              <a:rPr lang="en-GB" dirty="0">
                <a:solidFill>
                  <a:srgbClr val="00B050"/>
                </a:solidFill>
              </a:rPr>
              <a:t>:</a:t>
            </a:r>
            <a:br>
              <a:rPr lang="en-GB" dirty="0"/>
            </a:br>
            <a:r>
              <a:rPr lang="en-GB" dirty="0"/>
              <a:t>Achieved performance as a </a:t>
            </a:r>
            <a:r>
              <a:rPr lang="en-GB" b="1" i="1" dirty="0">
                <a:solidFill>
                  <a:srgbClr val="00B050"/>
                </a:solidFill>
              </a:rPr>
              <a:t>fraction of best observed performance</a:t>
            </a:r>
            <a:r>
              <a:rPr lang="en-GB" dirty="0"/>
              <a:t>. This represents the ability of an application to use the most appropriate implementation and algorithm for each platform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51887-39A8-CF4C-A345-1E666698E4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94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33FEA-2178-BA4D-BDF0-103316F9B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systematic evaluation of Performance Portability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DC461-2D1E-BB49-A3C0-5764D0F8C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Studying Performance Portability is </a:t>
            </a:r>
            <a:r>
              <a:rPr lang="en-US" b="1" i="1" dirty="0">
                <a:solidFill>
                  <a:srgbClr val="C00000"/>
                </a:solidFill>
              </a:rPr>
              <a:t>hard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Have to be </a:t>
            </a:r>
            <a:r>
              <a:rPr lang="en-US" b="1" dirty="0"/>
              <a:t>rigorous</a:t>
            </a:r>
            <a:r>
              <a:rPr lang="en-US" dirty="0"/>
              <a:t> about doing as well as possible across a wide range issues: architectures, programming languages, algorithms, compilers, …</a:t>
            </a:r>
          </a:p>
          <a:p>
            <a:r>
              <a:rPr lang="en-US" dirty="0"/>
              <a:t>In Bristol, we set up a wide-ranging, ongoing evaluation of</a:t>
            </a:r>
            <a:br>
              <a:rPr lang="en-US" dirty="0"/>
            </a:br>
            <a:r>
              <a:rPr lang="en-US" dirty="0"/>
              <a:t>Performance Portability:</a:t>
            </a:r>
          </a:p>
          <a:p>
            <a:pPr lvl="1"/>
            <a:r>
              <a:rPr lang="en-US" dirty="0"/>
              <a:t>Across many codes</a:t>
            </a:r>
          </a:p>
          <a:p>
            <a:pPr lvl="1"/>
            <a:r>
              <a:rPr lang="en-US" dirty="0"/>
              <a:t>Across many programming languages</a:t>
            </a:r>
          </a:p>
          <a:p>
            <a:pPr lvl="1"/>
            <a:r>
              <a:rPr lang="en-US" dirty="0"/>
              <a:t>Across many architectures</a:t>
            </a:r>
          </a:p>
          <a:p>
            <a:r>
              <a:rPr lang="en-US" dirty="0"/>
              <a:t>Our goal is to share these codes and results to further the fundamental understanding of performance portability and what can be achieved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5E9D8-E5C9-8443-8DA9-C9E98E7403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305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63BF-DE35-DA40-9040-9BE5EB43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of the codes in the Bristol Performance Portability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45D42-D3BF-9242-9E3B-99D058CFB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556792"/>
            <a:ext cx="11856640" cy="4569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BabelStream</a:t>
            </a:r>
            <a:r>
              <a:rPr lang="en-US" sz="2800" dirty="0"/>
              <a:t>:	simple measure of achievable memory bandwidth</a:t>
            </a:r>
          </a:p>
          <a:p>
            <a:pPr marL="0" indent="0">
              <a:buNone/>
            </a:pPr>
            <a:r>
              <a:rPr lang="en-US" sz="2800" b="1" dirty="0"/>
              <a:t>CloverLeaf</a:t>
            </a:r>
            <a:r>
              <a:rPr lang="en-US" sz="2800" dirty="0"/>
              <a:t>:		structured grid hydrodynamics (</a:t>
            </a:r>
            <a:r>
              <a:rPr lang="en-US" sz="2800" b="1" dirty="0" err="1">
                <a:solidFill>
                  <a:srgbClr val="00B050"/>
                </a:solidFill>
              </a:rPr>
              <a:t>SPEChpc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b="1" dirty="0"/>
              <a:t>TeaLeaf</a:t>
            </a:r>
            <a:r>
              <a:rPr lang="en-US" sz="2800" dirty="0"/>
              <a:t>:		structured grid heat diffusion (</a:t>
            </a:r>
            <a:r>
              <a:rPr lang="en-US" sz="2800" b="1" dirty="0" err="1">
                <a:solidFill>
                  <a:srgbClr val="00B050"/>
                </a:solidFill>
              </a:rPr>
              <a:t>SPEChpc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b="1" dirty="0"/>
              <a:t>Neutral</a:t>
            </a:r>
            <a:r>
              <a:rPr lang="en-US" sz="2800" dirty="0"/>
              <a:t>:		Monte Carlo neutral particle transport</a:t>
            </a:r>
          </a:p>
          <a:p>
            <a:pPr marL="0" indent="0">
              <a:buNone/>
            </a:pPr>
            <a:r>
              <a:rPr lang="en-US" sz="2800" b="1" dirty="0" err="1"/>
              <a:t>MiniFMM</a:t>
            </a:r>
            <a:r>
              <a:rPr lang="en-US" sz="2800" dirty="0"/>
              <a:t>:		fast multipole method</a:t>
            </a:r>
          </a:p>
          <a:p>
            <a:pPr marL="0" indent="0">
              <a:buNone/>
            </a:pPr>
            <a:r>
              <a:rPr lang="en-US" sz="2800" b="1" dirty="0"/>
              <a:t>SNAP</a:t>
            </a:r>
            <a:r>
              <a:rPr lang="en-US" sz="2800" dirty="0"/>
              <a:t>:			structured grid deterministic neutral particle transport</a:t>
            </a:r>
          </a:p>
          <a:p>
            <a:pPr marL="0" indent="0">
              <a:buNone/>
            </a:pPr>
            <a:r>
              <a:rPr lang="en-US" sz="2800" b="1" dirty="0" err="1"/>
              <a:t>MiniBUDE</a:t>
            </a:r>
            <a:r>
              <a:rPr lang="en-US" sz="2800" dirty="0"/>
              <a:t>:		unstructured grid deterministic neutral particle transport</a:t>
            </a:r>
          </a:p>
          <a:p>
            <a:pPr marL="0" indent="0">
              <a:buNone/>
            </a:pPr>
            <a:r>
              <a:rPr lang="en-US" sz="2800" b="1" dirty="0" err="1"/>
              <a:t>MiniCombust</a:t>
            </a:r>
            <a:r>
              <a:rPr lang="en-US" sz="2800" dirty="0"/>
              <a:t>:	combustion code: particle tracking and CFD combined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DBCB8-712C-6E41-9D3C-F1338384F7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83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40239-504E-DB43-97E4-77922F23B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40768"/>
            <a:ext cx="5384800" cy="4464496"/>
          </a:xfrm>
        </p:spPr>
        <p:txBody>
          <a:bodyPr>
            <a:normAutofit/>
          </a:bodyPr>
          <a:lstStyle/>
          <a:p>
            <a:r>
              <a:rPr lang="en-US" sz="3600" dirty="0"/>
              <a:t>OpenMP</a:t>
            </a:r>
          </a:p>
          <a:p>
            <a:r>
              <a:rPr lang="en-US" sz="3600" dirty="0" err="1"/>
              <a:t>Kokkos</a:t>
            </a:r>
            <a:endParaRPr lang="en-US" sz="3600" dirty="0"/>
          </a:p>
          <a:p>
            <a:r>
              <a:rPr lang="en-US" sz="3600" dirty="0"/>
              <a:t>Raja</a:t>
            </a:r>
          </a:p>
          <a:p>
            <a:r>
              <a:rPr lang="en-US" sz="3600" dirty="0" err="1"/>
              <a:t>OpenACC</a:t>
            </a:r>
            <a:endParaRPr lang="en-US" sz="3600" dirty="0"/>
          </a:p>
          <a:p>
            <a:r>
              <a:rPr lang="en-US" sz="3600" dirty="0"/>
              <a:t>CUDA</a:t>
            </a:r>
          </a:p>
          <a:p>
            <a:r>
              <a:rPr lang="en-US" sz="3600" dirty="0"/>
              <a:t>OpenCL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FF535-D1F7-2441-8336-9DB45809A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340768"/>
            <a:ext cx="5384800" cy="4464496"/>
          </a:xfrm>
        </p:spPr>
        <p:txBody>
          <a:bodyPr/>
          <a:lstStyle/>
          <a:p>
            <a:r>
              <a:rPr lang="en-US" sz="3600" dirty="0"/>
              <a:t>SYCL</a:t>
            </a:r>
          </a:p>
          <a:p>
            <a:r>
              <a:rPr lang="en-US" sz="3600" dirty="0"/>
              <a:t>Julia</a:t>
            </a:r>
          </a:p>
          <a:p>
            <a:r>
              <a:rPr lang="en-US" sz="3600" dirty="0"/>
              <a:t>Rust</a:t>
            </a:r>
          </a:p>
          <a:p>
            <a:r>
              <a:rPr lang="en-US" sz="3600" dirty="0"/>
              <a:t>HPX</a:t>
            </a:r>
          </a:p>
          <a:p>
            <a:r>
              <a:rPr lang="en-US" sz="3600" dirty="0"/>
              <a:t>ISO C++</a:t>
            </a:r>
          </a:p>
          <a:p>
            <a:r>
              <a:rPr lang="en-US" sz="3600" dirty="0"/>
              <a:t>Fortran DO CONCURRENT</a:t>
            </a:r>
          </a:p>
          <a:p>
            <a:endParaRPr lang="en-US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6DC0A2-3EF1-C448-AEDF-04E132748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24D41-3DD4-DB48-BF79-3B8E51EE2C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97608"/>
            <a:ext cx="11522075" cy="792162"/>
          </a:xfrm>
        </p:spPr>
        <p:txBody>
          <a:bodyPr/>
          <a:lstStyle/>
          <a:p>
            <a:r>
              <a:rPr lang="en-US" dirty="0"/>
              <a:t>Parallel programming languages in the Bristol PP study</a:t>
            </a:r>
          </a:p>
        </p:txBody>
      </p:sp>
    </p:spTree>
    <p:extLst>
      <p:ext uri="{BB962C8B-B14F-4D97-AF65-F5344CB8AC3E}">
        <p14:creationId xmlns:p14="http://schemas.microsoft.com/office/powerpoint/2010/main" val="291537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136E13-513F-2340-99D7-A589DC7A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734"/>
            <a:ext cx="7174523" cy="792088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9A1D2B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Next-generation supercomputers are largely heterogeneous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D0AFC-5779-B544-B5A8-F4BE20A03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" y="1412776"/>
            <a:ext cx="7485893" cy="4536504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The emerging generation of Exascale systems include a diverse range of architectures at massive scale; most (but not all) are heterogeneous:</a:t>
            </a:r>
          </a:p>
          <a:p>
            <a:pPr lvl="2"/>
            <a:endParaRPr lang="en-GB" sz="2000" dirty="0"/>
          </a:p>
          <a:p>
            <a:pPr marL="361950" lvl="1" indent="-349250"/>
            <a:r>
              <a:rPr lang="en-GB" sz="2800" b="1" dirty="0" err="1"/>
              <a:t>Fugaku</a:t>
            </a:r>
            <a:r>
              <a:rPr lang="en-GB" sz="2800" dirty="0"/>
              <a:t>: Fujitsu A64FX Arm CPUs</a:t>
            </a:r>
          </a:p>
          <a:p>
            <a:pPr marL="361950" lvl="1" indent="-349250"/>
            <a:r>
              <a:rPr lang="en-GB" sz="2800" b="1" dirty="0"/>
              <a:t>Perlmutter</a:t>
            </a:r>
            <a:r>
              <a:rPr lang="en-GB" sz="2800" dirty="0"/>
              <a:t>: AMD EYPC CPUs and NVIDIA GPUs</a:t>
            </a:r>
          </a:p>
          <a:p>
            <a:pPr marL="361950" lvl="1" indent="-349250"/>
            <a:r>
              <a:rPr lang="en-GB" sz="2800" b="1" dirty="0"/>
              <a:t>Frontier</a:t>
            </a:r>
            <a:r>
              <a:rPr lang="en-GB" sz="2800" dirty="0"/>
              <a:t>: AMD EPYC CPUs and Radeon GPUs</a:t>
            </a:r>
          </a:p>
          <a:p>
            <a:pPr marL="361950" lvl="1" indent="-349250"/>
            <a:r>
              <a:rPr lang="en-GB" sz="2800" b="1" dirty="0"/>
              <a:t>Aurora</a:t>
            </a:r>
            <a:r>
              <a:rPr lang="en-GB" sz="2800" dirty="0"/>
              <a:t>: Intel Xeon CPUs and </a:t>
            </a:r>
            <a:r>
              <a:rPr lang="en-GB" sz="2800" dirty="0" err="1"/>
              <a:t>Xe</a:t>
            </a:r>
            <a:r>
              <a:rPr lang="en-GB" sz="2800" dirty="0"/>
              <a:t> GPUs</a:t>
            </a:r>
          </a:p>
          <a:p>
            <a:pPr marL="361950" lvl="1" indent="-349250"/>
            <a:r>
              <a:rPr lang="en-GB" sz="2800" b="1" dirty="0"/>
              <a:t>El Capitan</a:t>
            </a:r>
            <a:r>
              <a:rPr lang="en-GB" sz="2800" dirty="0"/>
              <a:t>: AMD EPYC CPUs and Radeon GPUs</a:t>
            </a:r>
          </a:p>
          <a:p>
            <a:endParaRPr lang="en-GB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DB5D6-4958-1B4D-BE13-C9BCCEE77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354" y="1916832"/>
            <a:ext cx="3019254" cy="1698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4EE30A-92DA-F049-839D-6D8C2BFE2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044" y="3452661"/>
            <a:ext cx="3300580" cy="141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12C9F-C179-9E41-A1D3-E70D2B7AFE0E}"/>
              </a:ext>
            </a:extLst>
          </p:cNvPr>
          <p:cNvSpPr txBox="1"/>
          <p:nvPr/>
        </p:nvSpPr>
        <p:spPr>
          <a:xfrm>
            <a:off x="158829" y="6145101"/>
            <a:ext cx="939237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Next Platform, Jan 13</a:t>
            </a:r>
            <a:r>
              <a:rPr lang="en-GB" baseline="30000" dirty="0"/>
              <a:t>th</a:t>
            </a:r>
            <a:r>
              <a:rPr lang="en-GB" dirty="0"/>
              <a:t> 2020: “HPC in 2020: compute engine diversity gets real”</a:t>
            </a:r>
          </a:p>
          <a:p>
            <a:r>
              <a:rPr lang="en-US" dirty="0">
                <a:hlinkClick r:id="rId5"/>
              </a:rPr>
              <a:t>https://www.nextplatform.com/2020/01/13/hpc-in-2020-compute-engine-diversity-gets-real/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D9EED-65B0-A341-A6CF-1B993A8DD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248" y="4653136"/>
            <a:ext cx="3456384" cy="171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9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57515A-E3F1-9440-BFA8-7A0A2387E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706794" cy="468052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CPUs:</a:t>
            </a:r>
          </a:p>
          <a:p>
            <a:r>
              <a:rPr lang="en-US" dirty="0"/>
              <a:t>Intel Skylake, Cascade Lake, </a:t>
            </a:r>
            <a:r>
              <a:rPr lang="en-US" dirty="0" err="1"/>
              <a:t>Icelake</a:t>
            </a:r>
            <a:endParaRPr lang="en-US" dirty="0"/>
          </a:p>
          <a:p>
            <a:r>
              <a:rPr lang="en-US" dirty="0"/>
              <a:t>Intel KNL</a:t>
            </a:r>
          </a:p>
          <a:p>
            <a:r>
              <a:rPr lang="en-US" dirty="0"/>
              <a:t>AMD Naples, Rome, Milan</a:t>
            </a:r>
          </a:p>
          <a:p>
            <a:r>
              <a:rPr lang="en-US" dirty="0"/>
              <a:t>IBM POWER9</a:t>
            </a:r>
          </a:p>
          <a:p>
            <a:r>
              <a:rPr lang="en-US" dirty="0"/>
              <a:t>Marvell ThunderX2</a:t>
            </a:r>
          </a:p>
          <a:p>
            <a:r>
              <a:rPr lang="en-US" dirty="0"/>
              <a:t>Ampere eMAG, </a:t>
            </a:r>
            <a:r>
              <a:rPr lang="en-US" dirty="0" err="1"/>
              <a:t>Altra</a:t>
            </a:r>
            <a:endParaRPr lang="en-US" dirty="0"/>
          </a:p>
          <a:p>
            <a:r>
              <a:rPr lang="en-US" dirty="0"/>
              <a:t>Fujitsu A64fx</a:t>
            </a:r>
          </a:p>
          <a:p>
            <a:r>
              <a:rPr lang="en-US" dirty="0"/>
              <a:t>AWS Graviton 2,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7794D-A556-A648-B088-3BE0B18CB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8048" y="1124744"/>
            <a:ext cx="5384800" cy="468052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Accelerators:</a:t>
            </a:r>
          </a:p>
          <a:p>
            <a:r>
              <a:rPr lang="en-US" dirty="0"/>
              <a:t>NVIDIA P100, V100, A100</a:t>
            </a:r>
          </a:p>
          <a:p>
            <a:r>
              <a:rPr lang="en-US" dirty="0"/>
              <a:t>AMD Radeon, Mi50, Mi100, Mi200</a:t>
            </a:r>
          </a:p>
          <a:p>
            <a:r>
              <a:rPr lang="en-US" dirty="0"/>
              <a:t>Intel GPUs</a:t>
            </a:r>
          </a:p>
          <a:p>
            <a:r>
              <a:rPr lang="en-US" dirty="0"/>
              <a:t>NEC Aurora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CB1C30-BE0A-7644-AA33-5C2CABBC8C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6C51A-FEE0-F046-B6E0-BD9C811AEB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9376" y="182442"/>
            <a:ext cx="11522075" cy="792162"/>
          </a:xfrm>
        </p:spPr>
        <p:txBody>
          <a:bodyPr/>
          <a:lstStyle/>
          <a:p>
            <a:r>
              <a:rPr lang="en-US" dirty="0"/>
              <a:t>Target hardware platforms</a:t>
            </a:r>
          </a:p>
        </p:txBody>
      </p:sp>
    </p:spTree>
    <p:extLst>
      <p:ext uri="{BB962C8B-B14F-4D97-AF65-F5344CB8AC3E}">
        <p14:creationId xmlns:p14="http://schemas.microsoft.com/office/powerpoint/2010/main" val="633947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FADC3B-D48B-8247-AAB8-F270053803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Bristol Performance Portability study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6BA7EC5-FAA0-FB47-9543-D460412C41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Latest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AECD-37BA-A943-8A91-9C75C94D02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940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D0AFE-C380-C74E-0E17-EE033FB9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portability with existing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B0045-8E0F-4349-BEA7-12D83BCD9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Via open standards: </a:t>
            </a:r>
            <a:r>
              <a:rPr lang="en-US" b="1" dirty="0">
                <a:solidFill>
                  <a:srgbClr val="0070C0"/>
                </a:solidFill>
              </a:rPr>
              <a:t>OpenMP, SYCL, ISO C++</a:t>
            </a:r>
            <a:r>
              <a:rPr lang="en-US" dirty="0"/>
              <a:t>, …</a:t>
            </a:r>
          </a:p>
          <a:p>
            <a:r>
              <a:rPr lang="en-US" dirty="0"/>
              <a:t>Vendor provided approaches: </a:t>
            </a:r>
            <a:r>
              <a:rPr lang="en-US" b="1" dirty="0" err="1">
                <a:solidFill>
                  <a:srgbClr val="00B050"/>
                </a:solidFill>
              </a:rPr>
              <a:t>OpenACC</a:t>
            </a:r>
            <a:r>
              <a:rPr lang="en-US" b="1" dirty="0">
                <a:solidFill>
                  <a:srgbClr val="00B050"/>
                </a:solidFill>
              </a:rPr>
              <a:t>, HIP</a:t>
            </a:r>
            <a:r>
              <a:rPr lang="en-US" dirty="0"/>
              <a:t>, …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No magic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– </a:t>
            </a:r>
            <a:r>
              <a:rPr lang="en-US" b="1" i="1" dirty="0"/>
              <a:t>none of these </a:t>
            </a:r>
            <a:r>
              <a:rPr lang="en-US" dirty="0"/>
              <a:t>can make your program performance portable for you. Instead, they </a:t>
            </a:r>
            <a:r>
              <a:rPr lang="en-US" b="1" dirty="0">
                <a:solidFill>
                  <a:srgbClr val="00B050"/>
                </a:solidFill>
              </a:rPr>
              <a:t>enable</a:t>
            </a:r>
            <a:r>
              <a:rPr lang="en-US" dirty="0"/>
              <a:t> performance portable programs to be written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4CA8A-ACFB-90FD-32CE-D9A6C8E8C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152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C92F-136E-703F-F883-A9049081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portability with OpenMP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1E0D7-DB06-D2C1-3E62-4B19A85C1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748788" cy="50014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criticism of OpenMP is that, while you </a:t>
            </a:r>
            <a:r>
              <a:rPr lang="en-US" b="1" i="1" dirty="0">
                <a:solidFill>
                  <a:srgbClr val="0070C0"/>
                </a:solidFill>
              </a:rPr>
              <a:t>can</a:t>
            </a:r>
            <a:r>
              <a:rPr lang="en-US" dirty="0"/>
              <a:t> write PP programs using OpenMP, you currently need to write </a:t>
            </a:r>
            <a:r>
              <a:rPr lang="en-US" b="1" i="1" dirty="0">
                <a:solidFill>
                  <a:srgbClr val="FF0000"/>
                </a:solidFill>
              </a:rPr>
              <a:t>two different styles of parallelism </a:t>
            </a:r>
            <a:r>
              <a:rPr lang="en-US" dirty="0"/>
              <a:t>for CPUs and GPUs: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#pragma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omp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parallel for</a:t>
            </a:r>
          </a:p>
          <a:p>
            <a:pPr marL="0" indent="0">
              <a:buNone/>
            </a:pPr>
            <a:r>
              <a:rPr lang="en-US" dirty="0"/>
              <a:t>      vs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#pragma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omp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target enter data map(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alloc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: A[:N], B[:N], C[:N])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#pragma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omp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target loop</a:t>
            </a:r>
          </a:p>
          <a:p>
            <a:pPr marL="0" indent="0">
              <a:buNone/>
            </a:pPr>
            <a:endParaRPr lang="en-US" sz="2400" dirty="0">
              <a:latin typeface="Courier" pitchFamily="2" charset="0"/>
            </a:endParaRPr>
          </a:p>
          <a:p>
            <a:r>
              <a:rPr lang="en-US" dirty="0"/>
              <a:t>But what if one OpenMP version ran well on both CPUs </a:t>
            </a:r>
            <a:r>
              <a:rPr lang="en-US" b="1" i="1" dirty="0">
                <a:solidFill>
                  <a:srgbClr val="00B050"/>
                </a:solidFill>
              </a:rPr>
              <a:t>and</a:t>
            </a:r>
            <a:r>
              <a:rPr lang="en-US" dirty="0"/>
              <a:t> GPUs?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FEA45-8134-DE83-2D93-162BA976D4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638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9F44-374A-BE4A-46A9-E3BED5F7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OpenMP target performance on CPUs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71B50-831B-7780-1743-2207BCAC7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Compared OpenMP target code for GPUs to OpenMP CPU code, </a:t>
            </a:r>
            <a:r>
              <a:rPr lang="en-US" dirty="0" err="1"/>
              <a:t>Kokkos</a:t>
            </a:r>
            <a:r>
              <a:rPr lang="en-US" dirty="0"/>
              <a:t> and SYCL</a:t>
            </a:r>
          </a:p>
          <a:p>
            <a:r>
              <a:rPr lang="en-US" dirty="0"/>
              <a:t>Used bandwidth bound (</a:t>
            </a:r>
            <a:r>
              <a:rPr lang="en-US" dirty="0" err="1"/>
              <a:t>BabelStream</a:t>
            </a:r>
            <a:r>
              <a:rPr lang="en-US" dirty="0"/>
              <a:t>) and compute bound (</a:t>
            </a:r>
            <a:r>
              <a:rPr lang="en-US" dirty="0" err="1"/>
              <a:t>MiniBUDE</a:t>
            </a:r>
            <a:r>
              <a:rPr lang="en-US" dirty="0"/>
              <a:t>) codes</a:t>
            </a:r>
          </a:p>
          <a:p>
            <a:r>
              <a:rPr lang="en-US" b="1" dirty="0">
                <a:solidFill>
                  <a:srgbClr val="FF0000"/>
                </a:solidFill>
              </a:rPr>
              <a:t>CPUs</a:t>
            </a:r>
            <a:r>
              <a:rPr lang="en-US" dirty="0"/>
              <a:t> from Intel (</a:t>
            </a:r>
            <a:r>
              <a:rPr lang="en-US" dirty="0" err="1"/>
              <a:t>Icelake</a:t>
            </a:r>
            <a:r>
              <a:rPr lang="en-US" dirty="0"/>
              <a:t>, 2x32 cores @2.0GHz), AMD (Milan, 2x64 cores @2.0GHz), Fujitsu (A64fx, 1x48 cores @1.8GHz), and AWS (Graviton 3, 1x64 cores @2.6GHz)</a:t>
            </a:r>
          </a:p>
          <a:p>
            <a:r>
              <a:rPr lang="en-US" b="1" dirty="0">
                <a:solidFill>
                  <a:srgbClr val="0070C0"/>
                </a:solidFill>
              </a:rPr>
              <a:t>Compilers</a:t>
            </a:r>
            <a:r>
              <a:rPr lang="en-US" dirty="0"/>
              <a:t>: Cray, Intel, LLVM, GCC; SYCL – DPC++ and </a:t>
            </a:r>
            <a:r>
              <a:rPr lang="en-US" dirty="0" err="1"/>
              <a:t>hipSYCL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41329D-9772-3611-6070-17648472F8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530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53D5BB-9BA3-A547-63BF-5ABBB30B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15"/>
            <a:ext cx="11856640" cy="792088"/>
          </a:xfrm>
        </p:spPr>
        <p:txBody>
          <a:bodyPr>
            <a:noAutofit/>
          </a:bodyPr>
          <a:lstStyle/>
          <a:p>
            <a:r>
              <a:rPr lang="en-US" dirty="0"/>
              <a:t>Cascade plots of architectural efficiency on Intel </a:t>
            </a:r>
            <a:r>
              <a:rPr lang="en-US" dirty="0" err="1"/>
              <a:t>Icelake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90FDB-CA0E-743F-F5BC-962A76F9B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19" y="985660"/>
            <a:ext cx="3790723" cy="4886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76A89-9DF2-CB85-61C0-BBB7BB707E49}"/>
              </a:ext>
            </a:extLst>
          </p:cNvPr>
          <p:cNvSpPr txBox="1"/>
          <p:nvPr/>
        </p:nvSpPr>
        <p:spPr>
          <a:xfrm rot="16200000">
            <a:off x="-46967" y="2780307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BabelStream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19513E-F61A-EA91-6EDF-E58FB326F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18" y="1022350"/>
            <a:ext cx="3733800" cy="4813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DC3359-E5D4-273F-6CAB-D6A0F9747038}"/>
              </a:ext>
            </a:extLst>
          </p:cNvPr>
          <p:cNvSpPr txBox="1"/>
          <p:nvPr/>
        </p:nvSpPr>
        <p:spPr>
          <a:xfrm rot="5400000">
            <a:off x="9530671" y="2780307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MiniBUDE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46F3DF-7801-8DF4-736A-EA34B1A75A20}"/>
              </a:ext>
            </a:extLst>
          </p:cNvPr>
          <p:cNvSpPr txBox="1"/>
          <p:nvPr/>
        </p:nvSpPr>
        <p:spPr>
          <a:xfrm>
            <a:off x="2609421" y="6044097"/>
            <a:ext cx="7435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effectLst/>
                <a:latin typeface="NimbusRomNo9L"/>
              </a:rPr>
              <a:t>Heterogeneous Programming for the Homogeneous Majority. </a:t>
            </a:r>
            <a:endParaRPr lang="en-GB" sz="2000" dirty="0"/>
          </a:p>
          <a:p>
            <a:r>
              <a:rPr lang="en-GB" sz="2000" dirty="0">
                <a:effectLst/>
                <a:latin typeface="NimbusRomNo9L"/>
              </a:rPr>
              <a:t>Tom Deakin, James </a:t>
            </a:r>
            <a:r>
              <a:rPr lang="en-GB" sz="2000" dirty="0" err="1">
                <a:effectLst/>
                <a:latin typeface="NimbusRomNo9L"/>
              </a:rPr>
              <a:t>Cownie</a:t>
            </a:r>
            <a:r>
              <a:rPr lang="en-GB" sz="2000" dirty="0">
                <a:effectLst/>
                <a:latin typeface="NimbusRomNo9L"/>
              </a:rPr>
              <a:t>, Wei-Chen Lin and Simon McIntosh-Smith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2325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8B4F-97CA-9245-8CF5-38C2E62CE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Performance portability with ISO C++ standard parallelism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0AEDA-9CFB-384B-ADDA-F6DFC839E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For the first time, standard language parallelism for GPUs</a:t>
            </a:r>
            <a:br>
              <a:rPr lang="en-GB" dirty="0"/>
            </a:br>
            <a:r>
              <a:rPr lang="en-GB" dirty="0"/>
              <a:t>and CPUs is becoming possible</a:t>
            </a:r>
          </a:p>
          <a:p>
            <a:r>
              <a:rPr lang="en-GB" dirty="0"/>
              <a:t>Enabled by C++17 (and later)</a:t>
            </a:r>
          </a:p>
          <a:p>
            <a:pPr lvl="1"/>
            <a:r>
              <a:rPr lang="en-GB" dirty="0">
                <a:cs typeface="Calibri"/>
              </a:rPr>
              <a:t>Execution Policies allow threaded and/or vectorized execution of common standard algorithms</a:t>
            </a:r>
          </a:p>
          <a:p>
            <a:r>
              <a:rPr lang="en-GB" dirty="0"/>
              <a:t>Can easily express parallelism in a simple, uniform way</a:t>
            </a:r>
          </a:p>
          <a:p>
            <a:r>
              <a:rPr lang="en-GB" dirty="0"/>
              <a:t>This standard parallelism C++ code can then be compiled and run efficiently on both CPUs and GPUs</a:t>
            </a:r>
            <a:endParaRPr lang="en-US" dirty="0"/>
          </a:p>
        </p:txBody>
      </p:sp>
      <p:pic>
        <p:nvPicPr>
          <p:cNvPr id="1026" name="Picture 2" descr="Standard C++">
            <a:extLst>
              <a:ext uri="{FF2B5EF4-FFF2-40B4-BE49-F238E27FC236}">
                <a16:creationId xmlns:a16="http://schemas.microsoft.com/office/drawing/2014/main" id="{359F48D3-E3CF-0048-9826-01109D33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865" y="1304568"/>
            <a:ext cx="1316298" cy="148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46F86-81EB-1446-C47A-D1FC9F114F0B}"/>
              </a:ext>
            </a:extLst>
          </p:cNvPr>
          <p:cNvSpPr txBox="1"/>
          <p:nvPr/>
        </p:nvSpPr>
        <p:spPr>
          <a:xfrm>
            <a:off x="2891664" y="6092802"/>
            <a:ext cx="89864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effectLst/>
                <a:latin typeface="Calibri"/>
                <a:cs typeface="Calibri"/>
              </a:rPr>
              <a:t>How to Develop Performance Portable Codes using the Latest Parallel Programming Standards</a:t>
            </a:r>
          </a:p>
          <a:p>
            <a:r>
              <a:rPr lang="en-US" dirty="0">
                <a:latin typeface="+mn-lt"/>
              </a:rPr>
              <a:t>Simon McIntosh-Smith, Tom Deakin and Tom Lin, GTC Spring 2022</a:t>
            </a:r>
          </a:p>
        </p:txBody>
      </p:sp>
    </p:spTree>
    <p:extLst>
      <p:ext uri="{BB962C8B-B14F-4D97-AF65-F5344CB8AC3E}">
        <p14:creationId xmlns:p14="http://schemas.microsoft.com/office/powerpoint/2010/main" val="13815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3"/>
    </mc:Choice>
    <mc:Fallback xmlns="">
      <p:transition spd="slow" advTm="5731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FE61-826B-D645-A862-672BE4EB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BabelStream ISO C++ code</a:t>
            </a:r>
            <a:endParaRPr lang="en-US"/>
          </a:p>
        </p:txBody>
      </p:sp>
      <p:pic>
        <p:nvPicPr>
          <p:cNvPr id="5" name="Picture 6" descr="Text&#10;&#10;Description automatically generated">
            <a:extLst>
              <a:ext uri="{FF2B5EF4-FFF2-40B4-BE49-F238E27FC236}">
                <a16:creationId xmlns:a16="http://schemas.microsoft.com/office/drawing/2014/main" id="{BD009444-E557-453B-80EE-43A5FBBF3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02" y="395496"/>
            <a:ext cx="11028937" cy="63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5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67"/>
    </mc:Choice>
    <mc:Fallback xmlns="">
      <p:transition spd="slow" advTm="11936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4774FAED-B7DE-4C54-8831-C433BBD3F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20" y="1002343"/>
            <a:ext cx="8849160" cy="5480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13A392-54A1-844F-A0C7-972B6695D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BabelStream</a:t>
            </a:r>
            <a:r>
              <a:rPr lang="en-GB" dirty="0"/>
              <a:t> results (A100-40GB)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20372-1046-8D40-B2A5-3BE794C7BBA8}"/>
              </a:ext>
            </a:extLst>
          </p:cNvPr>
          <p:cNvSpPr txBox="1"/>
          <p:nvPr/>
        </p:nvSpPr>
        <p:spPr>
          <a:xfrm>
            <a:off x="4148666" y="6487583"/>
            <a:ext cx="515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u="sng">
                <a:solidFill>
                  <a:srgbClr val="D4736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1800" u="sng" err="1">
                <a:solidFill>
                  <a:srgbClr val="D4736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</a:t>
            </a:r>
            <a:r>
              <a:rPr lang="en-GB" sz="1800" u="sng">
                <a:solidFill>
                  <a:srgbClr val="D47362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/UoB-HPC/BabelStream</a:t>
            </a:r>
            <a:r>
              <a:rPr lang="en-GB" sz="1800" u="sng">
                <a:solidFill>
                  <a:srgbClr val="D4736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8FA83-EE52-4B76-A1D4-0EF1CE7F8308}"/>
              </a:ext>
            </a:extLst>
          </p:cNvPr>
          <p:cNvSpPr txBox="1"/>
          <p:nvPr/>
        </p:nvSpPr>
        <p:spPr>
          <a:xfrm>
            <a:off x="9617137" y="1138946"/>
            <a:ext cx="18068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Higher is better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18"/>
    </mc:Choice>
    <mc:Fallback xmlns="">
      <p:transition spd="slow" advTm="4791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3730-CD85-42DF-9338-EAA93149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80" y="336633"/>
            <a:ext cx="3278909" cy="1140475"/>
          </a:xfrm>
        </p:spPr>
        <p:txBody>
          <a:bodyPr/>
          <a:lstStyle/>
          <a:p>
            <a:r>
              <a:rPr lang="en-US" dirty="0" err="1">
                <a:cs typeface="Calibri Light"/>
              </a:rPr>
              <a:t>miniBUDE</a:t>
            </a:r>
            <a:r>
              <a:rPr lang="en-US" dirty="0">
                <a:cs typeface="Calibri Light"/>
              </a:rPr>
              <a:t> </a:t>
            </a:r>
            <a:br>
              <a:rPr lang="en-US" dirty="0"/>
            </a:br>
            <a:r>
              <a:rPr lang="en-US" dirty="0">
                <a:cs typeface="Calibri Light"/>
              </a:rPr>
              <a:t>ISO C++ code</a:t>
            </a: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090C0D8D-8DB3-47C5-A851-9E73E24B4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091" y="-36560"/>
            <a:ext cx="7293914" cy="693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1C045B-15DC-4378-9171-21DD6EEE61EE}"/>
              </a:ext>
            </a:extLst>
          </p:cNvPr>
          <p:cNvSpPr txBox="1"/>
          <p:nvPr/>
        </p:nvSpPr>
        <p:spPr>
          <a:xfrm>
            <a:off x="120715" y="2076911"/>
            <a:ext cx="4074458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Range-based for loop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STL containers 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cs typeface="Calibri"/>
              </a:rPr>
              <a:t>std::array&lt;T, N&gt;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cs typeface="Calibri"/>
              </a:rPr>
              <a:t>std::vector&lt;T&gt;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cs typeface="Calibri"/>
              </a:rPr>
              <a:t>(captured by-ref)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&lt;</a:t>
            </a:r>
            <a:r>
              <a:rPr lang="en-US" dirty="0" err="1">
                <a:cs typeface="Calibri"/>
              </a:rPr>
              <a:t>cmath</a:t>
            </a:r>
            <a:r>
              <a:rPr lang="en-US" dirty="0">
                <a:cs typeface="Calibri"/>
              </a:rPr>
              <a:t>&gt; calls via std namespace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Data movement via captures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Custom counting iterator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r>
              <a:rPr lang="en-GB" u="sng" dirty="0">
                <a:solidFill>
                  <a:srgbClr val="D47362"/>
                </a:solidFill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https://github.com/UoB-HPC/miniBUDE</a:t>
            </a:r>
            <a:endParaRPr lang="en-GB" dirty="0">
              <a:solidFill>
                <a:srgbClr val="2E344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603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0638-6CC2-1A43-99A6-4D816063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Performance Portability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0A49D-4C79-A642-9E60-7F2E268B7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521280" cy="4699281"/>
          </a:xfrm>
        </p:spPr>
        <p:txBody>
          <a:bodyPr>
            <a:normAutofit fontScale="92500"/>
          </a:bodyPr>
          <a:lstStyle/>
          <a:p>
            <a:r>
              <a:rPr lang="en-GB" dirty="0"/>
              <a:t>In Bristol we’ve been exploring performance portability for a long time</a:t>
            </a:r>
          </a:p>
          <a:p>
            <a:pPr lvl="1"/>
            <a:r>
              <a:rPr lang="en-GB" dirty="0"/>
              <a:t>See </a:t>
            </a:r>
            <a:r>
              <a:rPr lang="en-GB" dirty="0">
                <a:hlinkClick r:id="rId2"/>
              </a:rPr>
              <a:t>https://uob-hpc.github.io/</a:t>
            </a:r>
            <a:r>
              <a:rPr lang="en-GB" dirty="0"/>
              <a:t> </a:t>
            </a:r>
          </a:p>
          <a:p>
            <a:r>
              <a:rPr lang="en-GB" dirty="0"/>
              <a:t>At the P3HPC workshops (2019-2021), we have presented surveys of how attainable performance portability is</a:t>
            </a:r>
          </a:p>
          <a:p>
            <a:pPr lvl="1"/>
            <a:r>
              <a:rPr lang="en-GB" dirty="0"/>
              <a:t>Across many different computer architectures and programming languages</a:t>
            </a:r>
          </a:p>
          <a:p>
            <a:r>
              <a:rPr lang="en-GB" dirty="0"/>
              <a:t>These studies provide valuable datasets for performance portability research, and feedback to compiler writers</a:t>
            </a:r>
          </a:p>
          <a:p>
            <a:r>
              <a:rPr lang="en-GB" dirty="0"/>
              <a:t>We add exciting new parallel programming models into these studies as they emerge</a:t>
            </a:r>
          </a:p>
        </p:txBody>
      </p:sp>
    </p:spTree>
    <p:extLst>
      <p:ext uri="{BB962C8B-B14F-4D97-AF65-F5344CB8AC3E}">
        <p14:creationId xmlns:p14="http://schemas.microsoft.com/office/powerpoint/2010/main" val="34781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81"/>
    </mc:Choice>
    <mc:Fallback xmlns="">
      <p:transition spd="slow" advTm="7498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2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err="1">
                <a:solidFill>
                  <a:srgbClr val="9A1D2B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miniBUDE</a:t>
            </a:r>
            <a:r>
              <a:rPr lang="en-GB" sz="3200" b="1" dirty="0">
                <a:solidFill>
                  <a:srgbClr val="9A1D2B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Results (A100-40GB)</a:t>
            </a:r>
            <a:endParaRPr sz="3200" b="1" dirty="0">
              <a:solidFill>
                <a:srgbClr val="9A1D2B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pic>
        <p:nvPicPr>
          <p:cNvPr id="2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5B38A330-5B60-4D05-B7C6-29B7C6965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15" y="1089781"/>
            <a:ext cx="6812179" cy="5297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C92594-7C7D-46DC-B101-E14DC615A577}"/>
              </a:ext>
            </a:extLst>
          </p:cNvPr>
          <p:cNvSpPr txBox="1"/>
          <p:nvPr/>
        </p:nvSpPr>
        <p:spPr>
          <a:xfrm>
            <a:off x="9530284" y="2358116"/>
            <a:ext cx="26617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Lower is better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8B04B-340F-C91D-14FC-D9D2867288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E1D2A-52AD-CAB4-D8E4-532891322C32}"/>
              </a:ext>
            </a:extLst>
          </p:cNvPr>
          <p:cNvSpPr txBox="1"/>
          <p:nvPr/>
        </p:nvSpPr>
        <p:spPr>
          <a:xfrm>
            <a:off x="3932601" y="6123879"/>
            <a:ext cx="772525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Evaluating ISO C++ Parallel Algorithms on Heterogeneous HPC Systems.</a:t>
            </a:r>
          </a:p>
          <a:p>
            <a:r>
              <a:rPr lang="en-US" dirty="0"/>
              <a:t>Wei-Chen Lin, Tom Deakin and Simon McIntosh-Smith (submitted)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4F258-C093-B852-CA6E-59963890F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69" y="221430"/>
            <a:ext cx="2959510" cy="6515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F1B58F-EB3E-9106-4923-83B1A3177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651" y="221430"/>
            <a:ext cx="3562019" cy="5806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36BD0-425A-0323-29D6-647A0E2E7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229" y="221430"/>
            <a:ext cx="3521702" cy="57403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BBBB44-68F4-6E4C-B744-A127EE4D9199}"/>
              </a:ext>
            </a:extLst>
          </p:cNvPr>
          <p:cNvSpPr txBox="1"/>
          <p:nvPr/>
        </p:nvSpPr>
        <p:spPr>
          <a:xfrm rot="16200000">
            <a:off x="-2611277" y="2816541"/>
            <a:ext cx="600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+mn-lt"/>
              </a:rPr>
              <a:t>Normalised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n-lt"/>
              </a:rPr>
              <a:t>CloverLeaf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results, lower is better</a:t>
            </a:r>
          </a:p>
        </p:txBody>
      </p:sp>
    </p:spTree>
    <p:extLst>
      <p:ext uri="{BB962C8B-B14F-4D97-AF65-F5344CB8AC3E}">
        <p14:creationId xmlns:p14="http://schemas.microsoft.com/office/powerpoint/2010/main" val="3079604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B7ABED-371C-2FC9-32A3-DF232F06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Fortran DO CONCURRENT – stream triad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29E21C-E255-96AD-DAA7-DC427522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252" y="1124744"/>
            <a:ext cx="9310388" cy="500142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do concurrent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=1:N)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 c(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) = a(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) + s * b(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end do</a:t>
            </a:r>
          </a:p>
          <a:p>
            <a:pPr marL="0" indent="0">
              <a:buNone/>
            </a:pPr>
            <a:r>
              <a:rPr lang="en-US" dirty="0"/>
              <a:t>    vs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!$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omp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parallel do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simd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/>
              <a:t>    for CPUs, or for GPUs,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!$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omp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target teams loop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4CB8C5-DE57-854E-B813-EC3577F360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7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F39048-5BBD-AB7E-85AB-80FD8AEB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Fortran DO CONCURRENT – GPUs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4B32F-6904-62BF-233B-E44521E85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4F714-DFDA-6A63-2407-17E8B9FEE356}"/>
              </a:ext>
            </a:extLst>
          </p:cNvPr>
          <p:cNvSpPr txBox="1"/>
          <p:nvPr/>
        </p:nvSpPr>
        <p:spPr>
          <a:xfrm>
            <a:off x="3045574" y="6094653"/>
            <a:ext cx="893520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Benchmarking Fortran DO CONCURRENT on CPUs and GPUs Using </a:t>
            </a:r>
            <a:r>
              <a:rPr lang="en-US" dirty="0" err="1"/>
              <a:t>BabelStream</a:t>
            </a:r>
            <a:r>
              <a:rPr lang="en-US" dirty="0"/>
              <a:t>.</a:t>
            </a:r>
          </a:p>
          <a:p>
            <a:r>
              <a:rPr lang="en-US" dirty="0"/>
              <a:t>Jeff R. Hammond, Tom Deakin, James </a:t>
            </a:r>
            <a:r>
              <a:rPr lang="en-US" dirty="0" err="1"/>
              <a:t>Cownie</a:t>
            </a:r>
            <a:r>
              <a:rPr lang="en-US" dirty="0"/>
              <a:t> and Simon McIntosh-Smith (submitted)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69BA9-6F85-AF8A-3A1A-EC04E03C3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9" y="918451"/>
            <a:ext cx="6092133" cy="522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24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B69731-3C27-8245-B4F6-0200070DF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381" y="1090321"/>
            <a:ext cx="5838916" cy="50072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F39048-5BBD-AB7E-85AB-80FD8AEB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Fortran DO CONCURRENT – CPUs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4B32F-6904-62BF-233B-E44521E85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4F714-DFDA-6A63-2407-17E8B9FEE356}"/>
              </a:ext>
            </a:extLst>
          </p:cNvPr>
          <p:cNvSpPr txBox="1"/>
          <p:nvPr/>
        </p:nvSpPr>
        <p:spPr>
          <a:xfrm>
            <a:off x="3045574" y="6094653"/>
            <a:ext cx="893520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Benchmarking Fortran DO CONCURRENT on CPUs and GPUs Using </a:t>
            </a:r>
            <a:r>
              <a:rPr lang="en-US" dirty="0" err="1"/>
              <a:t>BabelStream</a:t>
            </a:r>
            <a:r>
              <a:rPr lang="en-US" dirty="0"/>
              <a:t>.</a:t>
            </a:r>
          </a:p>
          <a:p>
            <a:r>
              <a:rPr lang="en-US" dirty="0"/>
              <a:t>Jeff R. Hammond, Tom Deakin, James </a:t>
            </a:r>
            <a:r>
              <a:rPr lang="en-US" dirty="0" err="1"/>
              <a:t>Cownie</a:t>
            </a:r>
            <a:r>
              <a:rPr lang="en-US" dirty="0"/>
              <a:t> and Simon McIntosh-Smith (submitted)</a:t>
            </a:r>
          </a:p>
        </p:txBody>
      </p:sp>
    </p:spTree>
    <p:extLst>
      <p:ext uri="{BB962C8B-B14F-4D97-AF65-F5344CB8AC3E}">
        <p14:creationId xmlns:p14="http://schemas.microsoft.com/office/powerpoint/2010/main" val="1597459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General lessons learned about achieving performance portability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Use open (standard) parallel programming languages </a:t>
            </a:r>
            <a:r>
              <a:rPr lang="en-US" dirty="0"/>
              <a:t>supported by multiple vendors across multiple hardware platforms</a:t>
            </a:r>
          </a:p>
          <a:p>
            <a:pPr marL="914400" lvl="1" indent="-514350"/>
            <a:r>
              <a:rPr lang="en-US" b="1" dirty="0"/>
              <a:t>E.g. </a:t>
            </a:r>
            <a:r>
              <a:rPr lang="en-US" dirty="0"/>
              <a:t>OpenMP, </a:t>
            </a:r>
            <a:r>
              <a:rPr lang="en-US" dirty="0" err="1"/>
              <a:t>Kokkos</a:t>
            </a:r>
            <a:r>
              <a:rPr lang="en-US" dirty="0"/>
              <a:t>, SYCL, ISO C++ and Fortran DO CONCURRENT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Expose maximal parallelism </a:t>
            </a:r>
            <a:r>
              <a:rPr lang="en-US" dirty="0"/>
              <a:t>at all levels of the algorithm and application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Avoid over-</a:t>
            </a:r>
            <a:r>
              <a:rPr lang="en-US" b="1" dirty="0" err="1">
                <a:solidFill>
                  <a:srgbClr val="00B050"/>
                </a:solidFill>
              </a:rPr>
              <a:t>optimising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/>
              <a:t>for any one platform</a:t>
            </a:r>
          </a:p>
          <a:p>
            <a:pPr marL="914400" lvl="1" indent="-514350"/>
            <a:r>
              <a:rPr lang="en-US" dirty="0" err="1"/>
              <a:t>Optimise</a:t>
            </a:r>
            <a:r>
              <a:rPr lang="en-US" dirty="0"/>
              <a:t> for at least two different platforms at once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Multi-objective </a:t>
            </a:r>
            <a:r>
              <a:rPr lang="en-US" b="1" dirty="0" err="1">
                <a:solidFill>
                  <a:srgbClr val="00B050"/>
                </a:solidFill>
              </a:rPr>
              <a:t>autotuning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/>
              <a:t>can significantly improve performance</a:t>
            </a:r>
          </a:p>
          <a:p>
            <a:pPr marL="914400" lvl="1" indent="-514350"/>
            <a:r>
              <a:rPr lang="en-US" b="1" dirty="0" err="1"/>
              <a:t>Autotune</a:t>
            </a:r>
            <a:r>
              <a:rPr lang="en-US" b="1" dirty="0"/>
              <a:t> for more than one target at once</a:t>
            </a:r>
          </a:p>
          <a:p>
            <a:pPr marL="914400" lvl="1" indent="-514350"/>
            <a:r>
              <a:rPr lang="en-US" dirty="0"/>
              <a:t>See: </a:t>
            </a:r>
            <a:r>
              <a:rPr lang="en-GB" dirty="0"/>
              <a:t> </a:t>
            </a:r>
            <a:r>
              <a:rPr lang="en-GB" b="1" dirty="0"/>
              <a:t>Exploiting auto-tuning to </a:t>
            </a:r>
            <a:r>
              <a:rPr lang="en-GB" b="1" dirty="0" err="1"/>
              <a:t>analyze</a:t>
            </a:r>
            <a:r>
              <a:rPr lang="en-GB" b="1" dirty="0"/>
              <a:t> and improve performance portability on many-core architectures</a:t>
            </a:r>
            <a:r>
              <a:rPr lang="en-GB" dirty="0"/>
              <a:t>, </a:t>
            </a:r>
            <a:r>
              <a:rPr lang="en-GB" dirty="0" err="1"/>
              <a:t>J.Price</a:t>
            </a:r>
            <a:r>
              <a:rPr lang="en-GB" dirty="0"/>
              <a:t> and S. McIntosh-Smith, P3MA, ISC’17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</a:p>
        </p:txBody>
      </p:sp>
    </p:spTree>
    <p:extLst>
      <p:ext uri="{BB962C8B-B14F-4D97-AF65-F5344CB8AC3E}">
        <p14:creationId xmlns:p14="http://schemas.microsoft.com/office/powerpoint/2010/main" val="1865754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7EC38-692E-2EDA-2BF7-991DE848F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– </a:t>
            </a:r>
            <a:r>
              <a:rPr lang="en-US" dirty="0" err="1"/>
              <a:t>scholar.google.com</a:t>
            </a:r>
            <a:r>
              <a:rPr lang="en-US" dirty="0"/>
              <a:t> McIntosh-Smith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E5E45-C4D4-16A3-82BF-CE9555C6E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386" y="1124744"/>
            <a:ext cx="10824253" cy="5001421"/>
          </a:xfrm>
        </p:spPr>
        <p:txBody>
          <a:bodyPr>
            <a:normAutofit fontScale="62500" lnSpcReduction="20000"/>
          </a:bodyPr>
          <a:lstStyle/>
          <a:p>
            <a:r>
              <a:rPr lang="en-GB" sz="3200" b="1" dirty="0"/>
              <a:t>Interpreting and Visualizing Performance Portability Metrics</a:t>
            </a:r>
            <a:br>
              <a:rPr lang="en-GB" sz="3200" b="1" dirty="0"/>
            </a:br>
            <a:r>
              <a:rPr lang="en-GB" sz="3200" dirty="0"/>
              <a:t>Sewall, Pennycook, Jacobsen, Deakin, McIntosh-Smith</a:t>
            </a:r>
            <a:br>
              <a:rPr lang="en-GB" sz="3200" dirty="0"/>
            </a:br>
            <a:r>
              <a:rPr lang="en-GB" sz="3200" dirty="0"/>
              <a:t>P3HPC’20</a:t>
            </a:r>
          </a:p>
          <a:p>
            <a:r>
              <a:rPr lang="en-GB" sz="3200" b="1" dirty="0"/>
              <a:t>Which performance portable programming model should I use?</a:t>
            </a:r>
            <a:br>
              <a:rPr lang="en-GB" sz="3200" b="1" dirty="0"/>
            </a:br>
            <a:r>
              <a:rPr lang="en-GB" sz="3200" dirty="0">
                <a:hlinkClick r:id="rId2"/>
              </a:rPr>
              <a:t>http://uob-hpc.github.io/2020/05/05/choosing-models.html</a:t>
            </a:r>
            <a:endParaRPr lang="en-GB" sz="3200" dirty="0"/>
          </a:p>
          <a:p>
            <a:r>
              <a:rPr lang="en-GB" sz="3200" b="1" dirty="0"/>
              <a:t>Performance Portability across Diverse Computer Architectures</a:t>
            </a:r>
            <a:br>
              <a:rPr lang="en-GB" sz="3200" dirty="0"/>
            </a:br>
            <a:r>
              <a:rPr lang="en-GB" sz="3200" dirty="0"/>
              <a:t>T. Deakin, S. McIntosh-Smith, J. Price, A. </a:t>
            </a:r>
            <a:r>
              <a:rPr lang="en-GB" sz="3200" dirty="0" err="1"/>
              <a:t>Poenaru</a:t>
            </a:r>
            <a:r>
              <a:rPr lang="en-GB" sz="3200" dirty="0"/>
              <a:t>, P. Atkinson, C. Popa, J. Salmon, P3HPC at SC 2019</a:t>
            </a:r>
            <a:br>
              <a:rPr lang="en-GB" sz="3200" dirty="0"/>
            </a:br>
            <a:r>
              <a:rPr lang="en-GB" sz="3200" dirty="0">
                <a:hlinkClick r:id="rId3"/>
              </a:rPr>
              <a:t>https://doi.org/10.1109/P3HPC49587.2019.00006</a:t>
            </a:r>
            <a:endParaRPr lang="en-GB" sz="3200" dirty="0"/>
          </a:p>
          <a:p>
            <a:r>
              <a:rPr lang="en-GB" sz="3200" b="1" dirty="0"/>
              <a:t>Evaluating the performance of HPC-style SYCL applications</a:t>
            </a:r>
            <a:br>
              <a:rPr lang="en-GB" sz="3200" dirty="0"/>
            </a:br>
            <a:r>
              <a:rPr lang="en-GB" sz="3200" dirty="0"/>
              <a:t>T. Deakin, S. McIntosh-Smith, IWOCL 2019</a:t>
            </a:r>
            <a:br>
              <a:rPr lang="en-GB" sz="3200" dirty="0"/>
            </a:br>
            <a:r>
              <a:rPr lang="en-GB" sz="3200" dirty="0">
                <a:hlinkClick r:id="rId4"/>
              </a:rPr>
              <a:t>https://doi.org/10.1145/3388333.3388643</a:t>
            </a:r>
            <a:endParaRPr lang="en-GB" sz="3200" dirty="0"/>
          </a:p>
          <a:p>
            <a:r>
              <a:rPr lang="en-GB" sz="3200" b="1" dirty="0"/>
              <a:t>Evaluating attainable memory bandwidth of parallel programming models via </a:t>
            </a:r>
            <a:r>
              <a:rPr lang="en-GB" sz="3200" b="1" dirty="0" err="1"/>
              <a:t>BabelStream</a:t>
            </a:r>
            <a:br>
              <a:rPr lang="en-GB" sz="3200" dirty="0"/>
            </a:br>
            <a:r>
              <a:rPr lang="en-GB" sz="3200" dirty="0"/>
              <a:t>T. Deakin, J. Price, M. Martineau, S. McIntosh-Smith, IJCSE 2018</a:t>
            </a:r>
            <a:br>
              <a:rPr lang="en-GB" sz="3200" dirty="0"/>
            </a:br>
            <a:r>
              <a:rPr lang="en-GB" sz="3200" dirty="0">
                <a:hlinkClick r:id="rId5"/>
              </a:rPr>
              <a:t>https://doi.org/10.1504/IJCSE.2017.10011352</a:t>
            </a:r>
            <a:r>
              <a:rPr lang="en-GB" sz="3200" dirty="0"/>
              <a:t> </a:t>
            </a:r>
          </a:p>
          <a:p>
            <a:r>
              <a:rPr lang="en-GB" sz="3200" b="1" dirty="0"/>
              <a:t>High performance in silico virtual drug screening on many-core processors</a:t>
            </a:r>
            <a:br>
              <a:rPr lang="en-GB" sz="3200" dirty="0"/>
            </a:br>
            <a:r>
              <a:rPr lang="en-GB" sz="3200" dirty="0"/>
              <a:t>S. McIntosh-Smith, J. Price, R. B. Sessions, A. A. Ibarra</a:t>
            </a:r>
            <a:br>
              <a:rPr lang="en-GB" sz="3200" dirty="0"/>
            </a:br>
            <a:r>
              <a:rPr lang="en-GB" sz="3200" dirty="0">
                <a:hlinkClick r:id="rId6"/>
              </a:rPr>
              <a:t>https://doi.org/10.1177/1094342014528252</a:t>
            </a:r>
            <a:r>
              <a:rPr lang="en-GB" sz="3200" dirty="0"/>
              <a:t> </a:t>
            </a:r>
          </a:p>
          <a:p>
            <a:r>
              <a:rPr lang="en-GB" sz="3200" dirty="0"/>
              <a:t>Plus others at </a:t>
            </a:r>
            <a:r>
              <a:rPr lang="en-GB" sz="3200" dirty="0">
                <a:hlinkClick r:id="rId7"/>
              </a:rPr>
              <a:t>http://uob-hpc.github.io/publications/</a:t>
            </a:r>
            <a:endParaRPr lang="en-GB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E53F5-3518-0E7B-3EB1-289AE8D433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483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 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24744"/>
            <a:ext cx="11665296" cy="5001421"/>
          </a:xfrm>
          <a:ln>
            <a:noFill/>
          </a:ln>
        </p:spPr>
        <p:txBody>
          <a:bodyPr anchor="ctr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Bristol HPC group</a:t>
            </a:r>
            <a:r>
              <a:rPr lang="en-US" sz="3600" dirty="0"/>
              <a:t>: 	</a:t>
            </a:r>
            <a:r>
              <a:rPr lang="en-US" sz="3600" dirty="0">
                <a:latin typeface="Calibri" charset="0"/>
                <a:cs typeface="Menlo Bold" charset="0"/>
                <a:hlinkClick r:id="rId2"/>
              </a:rPr>
              <a:t>https://uob-hpc.github.io/</a:t>
            </a:r>
            <a:r>
              <a:rPr lang="en-US" sz="3600" dirty="0">
                <a:latin typeface="Calibri" charset="0"/>
                <a:cs typeface="Menlo Bold" charset="0"/>
              </a:rPr>
              <a:t> </a:t>
            </a:r>
            <a:endParaRPr lang="en-US" sz="36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Email: 			</a:t>
            </a:r>
            <a:r>
              <a:rPr lang="en-US" sz="3600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S.McIntosh-Smith@bristol.ac.uk</a:t>
            </a: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Twitter: 			</a:t>
            </a:r>
            <a:r>
              <a:rPr lang="en-US" sz="3600" b="1" dirty="0">
                <a:solidFill>
                  <a:srgbClr val="00B050"/>
                </a:solidFill>
              </a:rPr>
              <a:t>@</a:t>
            </a:r>
            <a:r>
              <a:rPr lang="en-US" sz="3600" b="1" dirty="0" err="1">
                <a:solidFill>
                  <a:srgbClr val="00B050"/>
                </a:solidFill>
              </a:rPr>
              <a:t>simonmcs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600" b="1" dirty="0"/>
              <a:t>ExCALIBUR:</a:t>
            </a:r>
            <a:r>
              <a:rPr lang="en-US" sz="3600" b="1" dirty="0">
                <a:solidFill>
                  <a:srgbClr val="00B050"/>
                </a:solidFill>
              </a:rPr>
              <a:t>		 </a:t>
            </a:r>
            <a:r>
              <a:rPr lang="en-US" sz="3600" dirty="0">
                <a:solidFill>
                  <a:srgbClr val="00B050"/>
                </a:solidFill>
                <a:hlinkClick r:id="rId4"/>
              </a:rPr>
              <a:t>https://excalibur.ac.uk</a:t>
            </a:r>
            <a:endParaRPr lang="en-US" sz="3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3600" b="1" dirty="0"/>
              <a:t>Isambard: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		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hlinkClick r:id="rId5"/>
              </a:rPr>
              <a:t>https://gw4-isambard.github.io/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</a:p>
        </p:txBody>
      </p:sp>
    </p:spTree>
    <p:extLst>
      <p:ext uri="{BB962C8B-B14F-4D97-AF65-F5344CB8AC3E}">
        <p14:creationId xmlns:p14="http://schemas.microsoft.com/office/powerpoint/2010/main" val="651704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C4AF-4669-4B45-AD92-CA4CB3EFA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mean by “performance portability?”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8C124-4400-2845-904F-C176C6B89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00B050"/>
                </a:solidFill>
              </a:rPr>
              <a:t>“A code is performance portable if it can achieve a similar fraction of peak hardware performance on a range of different target architectures.”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Questions:</a:t>
            </a:r>
          </a:p>
          <a:p>
            <a:r>
              <a:rPr lang="en-US" b="1" dirty="0"/>
              <a:t>Does it have to be a “good” fraction? </a:t>
            </a:r>
            <a:r>
              <a:rPr lang="en-US" dirty="0"/>
              <a:t>YES! Within 20% of “best achievable”, i.e. of hand-optimized OpenMP, CUDA, …</a:t>
            </a:r>
          </a:p>
          <a:p>
            <a:r>
              <a:rPr lang="en-US" b="1" dirty="0"/>
              <a:t>How wide is the range of target architectures? </a:t>
            </a:r>
            <a:r>
              <a:rPr lang="en-US" dirty="0"/>
              <a:t>Depends on your goal, but important to allow for future architectural 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D280F-E4B0-9A44-B5D2-6D877C442F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3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907A70-A7D8-C242-BACC-9E2F4BC20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bit of history on Performance Portability in Bristol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50AC32E-9485-874E-A8CD-591731C90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89265-AA74-A64F-9A78-E96B4C4ED0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993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2D8BC9-726D-D64E-8DFC-3ABD19453F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66CEB-E526-DF43-A901-52EF490D9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569" y="0"/>
            <a:ext cx="9128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9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7939"/>
            <a:ext cx="9144000" cy="1058425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r>
              <a:rPr lang="en-GB" b="1" dirty="0"/>
              <a:t>Bristol’s first performance portable project:</a:t>
            </a:r>
            <a:br>
              <a:rPr lang="en-GB" b="1" dirty="0"/>
            </a:br>
            <a:r>
              <a:rPr lang="en-GB" b="1" dirty="0"/>
              <a:t>The BUDE molecular docking code</a:t>
            </a:r>
          </a:p>
        </p:txBody>
      </p:sp>
      <p:pic>
        <p:nvPicPr>
          <p:cNvPr id="5" name="Picture 4" descr="flops_comparis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954" y="1052737"/>
            <a:ext cx="8745300" cy="4421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9617" y="5605596"/>
            <a:ext cx="6420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"High Performance </a:t>
            </a:r>
            <a:r>
              <a:rPr lang="en-GB" sz="1400" i="1" dirty="0"/>
              <a:t>in </a:t>
            </a:r>
            <a:r>
              <a:rPr lang="en-GB" sz="1400" i="1" dirty="0" err="1"/>
              <a:t>silico</a:t>
            </a:r>
            <a:r>
              <a:rPr lang="en-GB" sz="1400" i="1" dirty="0"/>
              <a:t> </a:t>
            </a:r>
            <a:r>
              <a:rPr lang="en-GB" sz="1400" dirty="0"/>
              <a:t>Virtual Drug Screening on Many-Core Processors",</a:t>
            </a:r>
          </a:p>
          <a:p>
            <a:r>
              <a:rPr lang="en-GB" sz="1400" dirty="0"/>
              <a:t>S. McIntosh-Smith, J. Price, R.B. Sessions, A.A. Ibarra, IJHPCA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384" y="0"/>
            <a:ext cx="1015088" cy="102376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0ED069-0BC9-5345-93A9-9AC1FA7CA1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859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about bandwidth bound codes?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developed “</a:t>
            </a:r>
            <a:r>
              <a:rPr lang="en-US" b="1" dirty="0" err="1">
                <a:solidFill>
                  <a:srgbClr val="0070C0"/>
                </a:solidFill>
              </a:rPr>
              <a:t>BabelStream</a:t>
            </a:r>
            <a:r>
              <a:rPr lang="en-US" dirty="0"/>
              <a:t>” to measure the achievable fraction of peak memory bandwidth (formerly known as “</a:t>
            </a:r>
            <a:r>
              <a:rPr lang="en-US" dirty="0">
                <a:solidFill>
                  <a:srgbClr val="00B050"/>
                </a:solidFill>
              </a:rPr>
              <a:t>GPU-STREAM</a:t>
            </a:r>
            <a:r>
              <a:rPr lang="en-US" dirty="0"/>
              <a:t>”)</a:t>
            </a:r>
          </a:p>
          <a:p>
            <a:r>
              <a:rPr lang="en-US" dirty="0"/>
              <a:t>Cross platform</a:t>
            </a:r>
          </a:p>
          <a:p>
            <a:pPr lvl="1"/>
            <a:r>
              <a:rPr lang="en-US" dirty="0"/>
              <a:t>CPUs, GPUs, </a:t>
            </a:r>
            <a:r>
              <a:rPr lang="mr-IN" dirty="0"/>
              <a:t>…</a:t>
            </a:r>
            <a:endParaRPr lang="en-GB" dirty="0"/>
          </a:p>
          <a:p>
            <a:r>
              <a:rPr lang="en-GB" dirty="0"/>
              <a:t>Cross language</a:t>
            </a:r>
          </a:p>
          <a:p>
            <a:pPr lvl="1"/>
            <a:r>
              <a:rPr lang="en-GB" dirty="0"/>
              <a:t>C/C++, OpenMP </a:t>
            </a:r>
            <a:r>
              <a:rPr lang="en-GB" dirty="0" err="1"/>
              <a:t>inc.</a:t>
            </a:r>
            <a:r>
              <a:rPr lang="en-GB" dirty="0"/>
              <a:t> target, CUDA, </a:t>
            </a:r>
            <a:r>
              <a:rPr lang="en-GB" dirty="0" err="1"/>
              <a:t>OpenACC</a:t>
            </a:r>
            <a:r>
              <a:rPr lang="en-GB" dirty="0"/>
              <a:t>, Kokkos, SYCL, </a:t>
            </a:r>
            <a:r>
              <a:rPr lang="mr-IN" dirty="0"/>
              <a:t>…</a:t>
            </a:r>
            <a:endParaRPr lang="en-GB" dirty="0"/>
          </a:p>
          <a:p>
            <a:pPr lvl="4"/>
            <a:endParaRPr lang="en-GB" sz="1100" dirty="0"/>
          </a:p>
          <a:p>
            <a:r>
              <a:rPr lang="en-US" dirty="0">
                <a:hlinkClick r:id="rId2"/>
              </a:rPr>
              <a:t>http://uob-hpc.github.io/BabelStream/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5677" y="5394426"/>
            <a:ext cx="9269288" cy="548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400" dirty="0"/>
              <a:t>Deakin, T., Price, J., Martineau, M., &amp; McIntosh-Smith, S. </a:t>
            </a:r>
            <a:r>
              <a:rPr lang="en-US" sz="1400" i="1" dirty="0"/>
              <a:t>Evaluating attainable memory bandwidth of parallel programming models via </a:t>
            </a:r>
            <a:r>
              <a:rPr lang="en-US" sz="1400" i="1" dirty="0" err="1"/>
              <a:t>BabelStream</a:t>
            </a:r>
            <a:r>
              <a:rPr lang="en-US" sz="1400" dirty="0"/>
              <a:t>. International Journal of Computational Science and Engineering, April 2017.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31B5303-639B-BE43-A5B7-4BE65CD39F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pic>
        <p:nvPicPr>
          <p:cNvPr id="4" name="Google Shape;223;p16">
            <a:extLst>
              <a:ext uri="{FF2B5EF4-FFF2-40B4-BE49-F238E27FC236}">
                <a16:creationId xmlns:a16="http://schemas.microsoft.com/office/drawing/2014/main" id="{0519D895-731D-53A0-FC20-FAE56AD2E7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018"/>
          <a:stretch/>
        </p:blipFill>
        <p:spPr>
          <a:xfrm>
            <a:off x="10585282" y="2496855"/>
            <a:ext cx="1378862" cy="3236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704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B4123-1761-9B4F-A39A-F75C9BE893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http://uob-hpc.github.io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E41CCC-1590-2548-B6E0-C52633B62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85" y="0"/>
            <a:ext cx="9100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03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9945808BF5E94ABD1A2C974F894496" ma:contentTypeVersion="12" ma:contentTypeDescription="Create a new document." ma:contentTypeScope="" ma:versionID="c41cd41a450337faa228444cf80de78f">
  <xsd:schema xmlns:xsd="http://www.w3.org/2001/XMLSchema" xmlns:xs="http://www.w3.org/2001/XMLSchema" xmlns:p="http://schemas.microsoft.com/office/2006/metadata/properties" xmlns:ns2="e97c5ada-413a-4580-b1ce-b6a0ddf14392" xmlns:ns3="98ccb2ca-2e60-4987-b60e-15c50a369628" targetNamespace="http://schemas.microsoft.com/office/2006/metadata/properties" ma:root="true" ma:fieldsID="4d4a975dd06167683a417a5a7dca5d40" ns2:_="" ns3:_="">
    <xsd:import namespace="e97c5ada-413a-4580-b1ce-b6a0ddf14392"/>
    <xsd:import namespace="98ccb2ca-2e60-4987-b60e-15c50a369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7c5ada-413a-4580-b1ce-b6a0ddf143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ccb2ca-2e60-4987-b60e-15c50a369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C55DA9-F5A8-44DB-B9B1-73131B2F7D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66FB0F-596B-4D5C-B683-168242A8A1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7c5ada-413a-4580-b1ce-b6a0ddf14392"/>
    <ds:schemaRef ds:uri="98ccb2ca-2e60-4987-b60e-15c50a369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97B708-07D1-4C82-AA13-4318729EAE5B}">
  <ds:schemaRefs>
    <ds:schemaRef ds:uri="e97c5ada-413a-4580-b1ce-b6a0ddf14392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8ccb2ca-2e60-4987-b60e-15c50a36962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8161</TotalTime>
  <Words>2426</Words>
  <Application>Microsoft Macintosh PowerPoint</Application>
  <PresentationFormat>Widescreen</PresentationFormat>
  <Paragraphs>253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Courier</vt:lpstr>
      <vt:lpstr>NimbusRomNo9L</vt:lpstr>
      <vt:lpstr>Times</vt:lpstr>
      <vt:lpstr>Office Theme</vt:lpstr>
      <vt:lpstr>1_Office Theme</vt:lpstr>
      <vt:lpstr>Future Proof Applications</vt:lpstr>
      <vt:lpstr>Next-generation supercomputers are largely heterogeneous</vt:lpstr>
      <vt:lpstr>Performance Portability</vt:lpstr>
      <vt:lpstr>What do I mean by “performance portability?”</vt:lpstr>
      <vt:lpstr>A bit of history on Performance Portability in Bristol</vt:lpstr>
      <vt:lpstr>PowerPoint Presentation</vt:lpstr>
      <vt:lpstr>Bristol’s first performance portable project: The BUDE molecular docking code</vt:lpstr>
      <vt:lpstr>What about bandwidth bound codes?</vt:lpstr>
      <vt:lpstr>PowerPoint Presentation</vt:lpstr>
      <vt:lpstr>PowerPoint Presentation</vt:lpstr>
      <vt:lpstr>PowerPoint Presentation</vt:lpstr>
      <vt:lpstr>After BabelStream, more realistic bandwidth bound codes</vt:lpstr>
      <vt:lpstr>Performance Portability: the next phase</vt:lpstr>
      <vt:lpstr>PowerPoint Presentation</vt:lpstr>
      <vt:lpstr>A more rigorous metric for Performance Portability</vt:lpstr>
      <vt:lpstr>Two ways to measure Performance Portability</vt:lpstr>
      <vt:lpstr>A systematic evaluation of Performance Portability</vt:lpstr>
      <vt:lpstr>Some of the codes in the Bristol Performance Portability study</vt:lpstr>
      <vt:lpstr>Parallel programming languages in the Bristol PP study</vt:lpstr>
      <vt:lpstr>Target hardware platforms</vt:lpstr>
      <vt:lpstr>Bristol Performance Portability study</vt:lpstr>
      <vt:lpstr>Performance portability with existing approaches</vt:lpstr>
      <vt:lpstr>Performance portability with OpenMP</vt:lpstr>
      <vt:lpstr>Comparing OpenMP target performance on CPUs</vt:lpstr>
      <vt:lpstr>Cascade plots of architectural efficiency on Intel Icelake</vt:lpstr>
      <vt:lpstr>Performance portability with ISO C++ standard parallelism</vt:lpstr>
      <vt:lpstr>BabelStream ISO C++ code</vt:lpstr>
      <vt:lpstr>BabelStream results (A100-40GB)</vt:lpstr>
      <vt:lpstr>miniBUDE  ISO C++ code</vt:lpstr>
      <vt:lpstr>miniBUDE Results (A100-40GB)</vt:lpstr>
      <vt:lpstr>PowerPoint Presentation</vt:lpstr>
      <vt:lpstr>Fortran DO CONCURRENT – stream triad</vt:lpstr>
      <vt:lpstr>Fortran DO CONCURRENT – GPUs </vt:lpstr>
      <vt:lpstr>Fortran DO CONCURRENT – CPUs </vt:lpstr>
      <vt:lpstr>PowerPoint Presentation</vt:lpstr>
      <vt:lpstr>References – scholar.google.com McIntosh-Smith</vt:lpstr>
      <vt:lpstr>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scale HPC hardware in the age of AI</dc:title>
  <dc:creator>Simon McIntosh-Smith</dc:creator>
  <cp:lastModifiedBy>Simon McIntosh-Smith</cp:lastModifiedBy>
  <cp:revision>53</cp:revision>
  <dcterms:created xsi:type="dcterms:W3CDTF">2020-08-06T15:46:57Z</dcterms:created>
  <dcterms:modified xsi:type="dcterms:W3CDTF">2022-09-14T07:26:17Z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0x010100379945808BF5E94ABD1A2C974F894496</vt:lpwstr>
  </property>
</Properties>
</file>