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2" r:id="rId1"/>
    <p:sldMasterId id="2147483658" r:id="rId2"/>
  </p:sldMasterIdLst>
  <p:notesMasterIdLst>
    <p:notesMasterId r:id="rId62"/>
  </p:notesMasterIdLst>
  <p:sldIdLst>
    <p:sldId id="256" r:id="rId3"/>
    <p:sldId id="2147308306" r:id="rId4"/>
    <p:sldId id="1611" r:id="rId5"/>
    <p:sldId id="2147308297" r:id="rId6"/>
    <p:sldId id="317" r:id="rId7"/>
    <p:sldId id="368" r:id="rId8"/>
    <p:sldId id="1948" r:id="rId9"/>
    <p:sldId id="1782" r:id="rId10"/>
    <p:sldId id="1706" r:id="rId11"/>
    <p:sldId id="695" r:id="rId12"/>
    <p:sldId id="1685" r:id="rId13"/>
    <p:sldId id="1710" r:id="rId14"/>
    <p:sldId id="2147308288" r:id="rId15"/>
    <p:sldId id="1795" r:id="rId16"/>
    <p:sldId id="1794" r:id="rId17"/>
    <p:sldId id="2147308305" r:id="rId18"/>
    <p:sldId id="1923" r:id="rId19"/>
    <p:sldId id="1921" r:id="rId20"/>
    <p:sldId id="1785" r:id="rId21"/>
    <p:sldId id="1949" r:id="rId22"/>
    <p:sldId id="1917" r:id="rId23"/>
    <p:sldId id="1910" r:id="rId24"/>
    <p:sldId id="2147308296" r:id="rId25"/>
    <p:sldId id="481" r:id="rId26"/>
    <p:sldId id="2147308302" r:id="rId27"/>
    <p:sldId id="1918" r:id="rId28"/>
    <p:sldId id="1919" r:id="rId29"/>
    <p:sldId id="2147308304" r:id="rId30"/>
    <p:sldId id="2147308309" r:id="rId31"/>
    <p:sldId id="2147308308" r:id="rId32"/>
    <p:sldId id="1771" r:id="rId33"/>
    <p:sldId id="1800" r:id="rId34"/>
    <p:sldId id="1695" r:id="rId35"/>
    <p:sldId id="1696" r:id="rId36"/>
    <p:sldId id="1773" r:id="rId37"/>
    <p:sldId id="2147308307" r:id="rId38"/>
    <p:sldId id="438" r:id="rId39"/>
    <p:sldId id="1818" r:id="rId40"/>
    <p:sldId id="1814" r:id="rId41"/>
    <p:sldId id="1924" r:id="rId42"/>
    <p:sldId id="1674" r:id="rId43"/>
    <p:sldId id="1725" r:id="rId44"/>
    <p:sldId id="275" r:id="rId45"/>
    <p:sldId id="1726" r:id="rId46"/>
    <p:sldId id="1669" r:id="rId47"/>
    <p:sldId id="1670" r:id="rId48"/>
    <p:sldId id="2147308289" r:id="rId49"/>
    <p:sldId id="1727" r:id="rId50"/>
    <p:sldId id="1728" r:id="rId51"/>
    <p:sldId id="1790" r:id="rId52"/>
    <p:sldId id="1791" r:id="rId53"/>
    <p:sldId id="271" r:id="rId54"/>
    <p:sldId id="273" r:id="rId55"/>
    <p:sldId id="1792" r:id="rId56"/>
    <p:sldId id="1677" r:id="rId57"/>
    <p:sldId id="1793" r:id="rId58"/>
    <p:sldId id="1780" r:id="rId59"/>
    <p:sldId id="2147308287" r:id="rId60"/>
    <p:sldId id="2147308290" r:id="rId6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0"/>
    <p:restoredTop sz="93409"/>
  </p:normalViewPr>
  <p:slideViewPr>
    <p:cSldViewPr snapToGrid="0">
      <p:cViewPr varScale="1">
        <p:scale>
          <a:sx n="120" d="100"/>
          <a:sy n="120" d="100"/>
        </p:scale>
        <p:origin x="176" y="864"/>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96452533609"/>
          <c:y val="4.9978466560508E-2"/>
          <c:w val="0.87379137478713298"/>
          <c:h val="0.80056106296616403"/>
        </c:manualLayout>
      </c:layout>
      <c:lineChart>
        <c:grouping val="standard"/>
        <c:varyColors val="0"/>
        <c:ser>
          <c:idx val="0"/>
          <c:order val="0"/>
          <c:tx>
            <c:strRef>
              <c:f>Sheet1!$B$1</c:f>
              <c:strCache>
                <c:ptCount val="1"/>
                <c:pt idx="0">
                  <c:v>Total</c:v>
                </c:pt>
              </c:strCache>
            </c:strRef>
          </c:tx>
          <c:marker>
            <c:symbol val="triangle"/>
            <c:size val="5"/>
          </c:marker>
          <c:trendline>
            <c:spPr>
              <a:ln w="25400">
                <a:solidFill>
                  <a:schemeClr val="accent1"/>
                </a:solidFill>
                <a:prstDash val="dash"/>
              </a:ln>
            </c:spPr>
            <c:trendlineType val="exp"/>
            <c:dispRSqr val="0"/>
            <c:dispEq val="0"/>
          </c:trendline>
          <c:cat>
            <c:numRef>
              <c:f>Sheet1!$A$2:$A$64</c:f>
              <c:numCache>
                <c:formatCode>General</c:formatCode>
                <c:ptCount val="63"/>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pt idx="58">
                  <c:v>2022</c:v>
                </c:pt>
                <c:pt idx="62">
                  <c:v>2024</c:v>
                </c:pt>
              </c:numCache>
            </c:numRef>
          </c:cat>
          <c:val>
            <c:numRef>
              <c:f>Sheet1!$B$2:$B$64</c:f>
              <c:numCache>
                <c:formatCode>General</c:formatCode>
                <c:ptCount val="63"/>
                <c:pt idx="0">
                  <c:v>1167.4000000000001</c:v>
                </c:pt>
                <c:pt idx="1">
                  <c:v>1469.5</c:v>
                </c:pt>
                <c:pt idx="2">
                  <c:v>2234.5</c:v>
                </c:pt>
                <c:pt idx="3">
                  <c:v>2623</c:v>
                </c:pt>
                <c:pt idx="4">
                  <c:v>3927.7</c:v>
                </c:pt>
                <c:pt idx="5">
                  <c:v>4785.3999999999996</c:v>
                </c:pt>
                <c:pt idx="6">
                  <c:v>5895.4</c:v>
                </c:pt>
                <c:pt idx="7">
                  <c:v>7984.2</c:v>
                </c:pt>
                <c:pt idx="8">
                  <c:v>12858.4</c:v>
                </c:pt>
                <c:pt idx="9">
                  <c:v>16915.2</c:v>
                </c:pt>
                <c:pt idx="10">
                  <c:v>22625.9</c:v>
                </c:pt>
                <c:pt idx="11">
                  <c:v>29324</c:v>
                </c:pt>
                <c:pt idx="12">
                  <c:v>39107.800000000003</c:v>
                </c:pt>
                <c:pt idx="13">
                  <c:v>50969.2</c:v>
                </c:pt>
                <c:pt idx="14">
                  <c:v>64333.4</c:v>
                </c:pt>
                <c:pt idx="15">
                  <c:v>88056</c:v>
                </c:pt>
                <c:pt idx="16">
                  <c:v>108800</c:v>
                </c:pt>
                <c:pt idx="17">
                  <c:v>134980</c:v>
                </c:pt>
                <c:pt idx="18">
                  <c:v>221555</c:v>
                </c:pt>
                <c:pt idx="19">
                  <c:v>293058.7</c:v>
                </c:pt>
                <c:pt idx="20">
                  <c:v>374644</c:v>
                </c:pt>
                <c:pt idx="21">
                  <c:v>529596</c:v>
                </c:pt>
                <c:pt idx="22">
                  <c:v>813230</c:v>
                </c:pt>
                <c:pt idx="23">
                  <c:v>1127480</c:v>
                </c:pt>
                <c:pt idx="24">
                  <c:v>1686930</c:v>
                </c:pt>
                <c:pt idx="25">
                  <c:v>2300780</c:v>
                </c:pt>
                <c:pt idx="26">
                  <c:v>2790660</c:v>
                </c:pt>
                <c:pt idx="27">
                  <c:v>3536080</c:v>
                </c:pt>
                <c:pt idx="28">
                  <c:v>4916980</c:v>
                </c:pt>
                <c:pt idx="29">
                  <c:v>6965816</c:v>
                </c:pt>
                <c:pt idx="30" formatCode="#,##0">
                  <c:v>11700000</c:v>
                </c:pt>
                <c:pt idx="31" formatCode="#,##0">
                  <c:v>16953042</c:v>
                </c:pt>
                <c:pt idx="32" formatCode="#,##0">
                  <c:v>22607996</c:v>
                </c:pt>
                <c:pt idx="33" formatCode="#,##0">
                  <c:v>27977502</c:v>
                </c:pt>
                <c:pt idx="34" formatCode="#,##0">
                  <c:v>32409904</c:v>
                </c:pt>
                <c:pt idx="35" formatCode="#,##0">
                  <c:v>43656600</c:v>
                </c:pt>
                <c:pt idx="36" formatCode="#,##0">
                  <c:v>58876384.900000066</c:v>
                </c:pt>
                <c:pt idx="37" formatCode="#,##0">
                  <c:v>74159140</c:v>
                </c:pt>
                <c:pt idx="38" formatCode="#,##0">
                  <c:v>123430321</c:v>
                </c:pt>
                <c:pt idx="39" formatCode="#,##0">
                  <c:v>162042893</c:v>
                </c:pt>
                <c:pt idx="40" formatCode="#,##0">
                  <c:v>223536240</c:v>
                </c:pt>
                <c:pt idx="41" formatCode="#,##0">
                  <c:v>249976963.16999996</c:v>
                </c:pt>
                <c:pt idx="42" formatCode="#,##0">
                  <c:v>273619338.79000002</c:v>
                </c:pt>
                <c:pt idx="43" formatCode="#,##0">
                  <c:v>309110733</c:v>
                </c:pt>
                <c:pt idx="44" formatCode="#,##0">
                  <c:v>363316935.81999987</c:v>
                </c:pt>
                <c:pt idx="45" formatCode="#,##0">
                  <c:v>418216113</c:v>
                </c:pt>
                <c:pt idx="46" formatCode="#,##0">
                  <c:v>566799566.8100003</c:v>
                </c:pt>
                <c:pt idx="47" formatCode="#,##0">
                  <c:v>672112377</c:v>
                </c:pt>
                <c:pt idx="48" formatCode="#,##0">
                  <c:v>748700301.80999994</c:v>
                </c:pt>
                <c:pt idx="49" formatCode="#,##0">
                  <c:v>844586195</c:v>
                </c:pt>
                <c:pt idx="50" formatCode="#,##0">
                  <c:v>1210915000</c:v>
                </c:pt>
                <c:pt idx="51" formatCode="#,##0">
                  <c:v>1414042521.7799993</c:v>
                </c:pt>
                <c:pt idx="52" formatCode="#,##0">
                  <c:v>1559711766.6800101</c:v>
                </c:pt>
                <c:pt idx="53" formatCode="#,##0">
                  <c:v>1646887142.7800097</c:v>
                </c:pt>
                <c:pt idx="54" formatCode="#,##0">
                  <c:v>2222079620.0000091</c:v>
                </c:pt>
                <c:pt idx="55" formatCode="#,##0">
                  <c:v>2434662659.999989</c:v>
                </c:pt>
                <c:pt idx="56" formatCode="#,##0">
                  <c:v>2797185469.77</c:v>
                </c:pt>
                <c:pt idx="57" formatCode="#,##0">
                  <c:v>3067024163.7699957</c:v>
                </c:pt>
                <c:pt idx="58" formatCode="#,##0">
                  <c:v>4403118934</c:v>
                </c:pt>
              </c:numCache>
            </c:numRef>
          </c:val>
          <c:smooth val="0"/>
          <c:extLst>
            <c:ext xmlns:c16="http://schemas.microsoft.com/office/drawing/2014/chart" uri="{C3380CC4-5D6E-409C-BE32-E72D297353CC}">
              <c16:uniqueId val="{00000001-56C2-5743-B47B-1E81142C2FCC}"/>
            </c:ext>
          </c:extLst>
        </c:ser>
        <c:ser>
          <c:idx val="1"/>
          <c:order val="1"/>
          <c:tx>
            <c:strRef>
              <c:f>Sheet1!$C$1</c:f>
              <c:strCache>
                <c:ptCount val="1"/>
                <c:pt idx="0">
                  <c:v>#1</c:v>
                </c:pt>
              </c:strCache>
            </c:strRef>
          </c:tx>
          <c:marker>
            <c:symbol val="square"/>
            <c:size val="5"/>
          </c:marker>
          <c:trendline>
            <c:spPr>
              <a:ln w="25400">
                <a:solidFill>
                  <a:schemeClr val="accent2"/>
                </a:solidFill>
                <a:prstDash val="dash"/>
              </a:ln>
            </c:spPr>
            <c:trendlineType val="exp"/>
            <c:dispRSqr val="0"/>
            <c:dispEq val="0"/>
          </c:trendline>
          <c:cat>
            <c:numRef>
              <c:f>Sheet1!$A$2:$A$64</c:f>
              <c:numCache>
                <c:formatCode>General</c:formatCode>
                <c:ptCount val="63"/>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pt idx="58">
                  <c:v>2022</c:v>
                </c:pt>
                <c:pt idx="62">
                  <c:v>2024</c:v>
                </c:pt>
              </c:numCache>
            </c:numRef>
          </c:cat>
          <c:val>
            <c:numRef>
              <c:f>Sheet1!$C$2:$C$64</c:f>
              <c:numCache>
                <c:formatCode>General</c:formatCode>
                <c:ptCount val="63"/>
                <c:pt idx="0">
                  <c:v>59.7</c:v>
                </c:pt>
                <c:pt idx="1">
                  <c:v>124.5</c:v>
                </c:pt>
                <c:pt idx="2">
                  <c:v>143.4</c:v>
                </c:pt>
                <c:pt idx="3">
                  <c:v>170.4</c:v>
                </c:pt>
                <c:pt idx="4">
                  <c:v>170.4</c:v>
                </c:pt>
                <c:pt idx="5">
                  <c:v>170.4</c:v>
                </c:pt>
                <c:pt idx="6">
                  <c:v>220.4</c:v>
                </c:pt>
                <c:pt idx="7">
                  <c:v>368.2</c:v>
                </c:pt>
                <c:pt idx="8">
                  <c:v>1068</c:v>
                </c:pt>
                <c:pt idx="9">
                  <c:v>1338</c:v>
                </c:pt>
                <c:pt idx="10">
                  <c:v>1338</c:v>
                </c:pt>
                <c:pt idx="11">
                  <c:v>1338</c:v>
                </c:pt>
                <c:pt idx="12">
                  <c:v>2121.3000000000002</c:v>
                </c:pt>
                <c:pt idx="13">
                  <c:v>2379.6</c:v>
                </c:pt>
                <c:pt idx="14">
                  <c:v>2379.6</c:v>
                </c:pt>
                <c:pt idx="15">
                  <c:v>4938</c:v>
                </c:pt>
                <c:pt idx="16">
                  <c:v>7226</c:v>
                </c:pt>
                <c:pt idx="17">
                  <c:v>7226</c:v>
                </c:pt>
                <c:pt idx="18">
                  <c:v>35860</c:v>
                </c:pt>
                <c:pt idx="19">
                  <c:v>35860</c:v>
                </c:pt>
                <c:pt idx="20">
                  <c:v>35860</c:v>
                </c:pt>
                <c:pt idx="21">
                  <c:v>35860</c:v>
                </c:pt>
                <c:pt idx="22">
                  <c:v>35860</c:v>
                </c:pt>
                <c:pt idx="23">
                  <c:v>70720</c:v>
                </c:pt>
                <c:pt idx="24">
                  <c:v>136800</c:v>
                </c:pt>
                <c:pt idx="25">
                  <c:v>280600</c:v>
                </c:pt>
                <c:pt idx="26">
                  <c:v>280600</c:v>
                </c:pt>
                <c:pt idx="27">
                  <c:v>280600</c:v>
                </c:pt>
                <c:pt idx="28">
                  <c:v>280600</c:v>
                </c:pt>
                <c:pt idx="29">
                  <c:v>478200</c:v>
                </c:pt>
                <c:pt idx="30" formatCode="#,##0">
                  <c:v>1026000</c:v>
                </c:pt>
                <c:pt idx="31" formatCode="#,##0">
                  <c:v>1105000</c:v>
                </c:pt>
                <c:pt idx="32" formatCode="#,##0">
                  <c:v>1105000</c:v>
                </c:pt>
                <c:pt idx="33" formatCode="#,##0">
                  <c:v>1759000</c:v>
                </c:pt>
                <c:pt idx="34" formatCode="#,##0">
                  <c:v>1759000</c:v>
                </c:pt>
                <c:pt idx="35" formatCode="#,##0">
                  <c:v>2566000</c:v>
                </c:pt>
                <c:pt idx="36" formatCode="#,##0">
                  <c:v>8162000</c:v>
                </c:pt>
                <c:pt idx="37" formatCode="#,##0">
                  <c:v>10510000</c:v>
                </c:pt>
                <c:pt idx="38" formatCode="#,##0">
                  <c:v>16324751</c:v>
                </c:pt>
                <c:pt idx="39" formatCode="#,##0">
                  <c:v>17590000</c:v>
                </c:pt>
                <c:pt idx="40" formatCode="#,##0">
                  <c:v>33862700</c:v>
                </c:pt>
                <c:pt idx="41" formatCode="#,##0">
                  <c:v>33862700</c:v>
                </c:pt>
                <c:pt idx="42" formatCode="#,##0">
                  <c:v>33862700</c:v>
                </c:pt>
                <c:pt idx="43" formatCode="#,##0">
                  <c:v>33862700</c:v>
                </c:pt>
                <c:pt idx="44" formatCode="#,##0">
                  <c:v>33862700</c:v>
                </c:pt>
                <c:pt idx="45" formatCode="#,##0">
                  <c:v>33862700</c:v>
                </c:pt>
                <c:pt idx="46" formatCode="#,##0">
                  <c:v>93014593.879999995</c:v>
                </c:pt>
                <c:pt idx="47" formatCode="#,##0">
                  <c:v>93014593.879999995</c:v>
                </c:pt>
                <c:pt idx="48" formatCode="#,##0">
                  <c:v>93014593.879999995</c:v>
                </c:pt>
                <c:pt idx="49" formatCode="#,##0">
                  <c:v>93014593.879999995</c:v>
                </c:pt>
                <c:pt idx="50" formatCode="#,##0">
                  <c:v>122300000</c:v>
                </c:pt>
                <c:pt idx="51" formatCode="#,##0">
                  <c:v>143500000</c:v>
                </c:pt>
                <c:pt idx="52" formatCode="#,##0">
                  <c:v>148600000</c:v>
                </c:pt>
                <c:pt idx="53" formatCode="#,##0">
                  <c:v>148600000</c:v>
                </c:pt>
                <c:pt idx="54" formatCode="#,##0">
                  <c:v>415530000</c:v>
                </c:pt>
                <c:pt idx="55" formatCode="#,##0">
                  <c:v>442010000</c:v>
                </c:pt>
                <c:pt idx="56" formatCode="#,##0">
                  <c:v>442010000</c:v>
                </c:pt>
                <c:pt idx="57" formatCode="#,##0">
                  <c:v>442010000</c:v>
                </c:pt>
                <c:pt idx="58" formatCode="#,##0">
                  <c:v>1102000000</c:v>
                </c:pt>
              </c:numCache>
            </c:numRef>
          </c:val>
          <c:smooth val="0"/>
          <c:extLst>
            <c:ext xmlns:c16="http://schemas.microsoft.com/office/drawing/2014/chart" uri="{C3380CC4-5D6E-409C-BE32-E72D297353CC}">
              <c16:uniqueId val="{00000003-56C2-5743-B47B-1E81142C2FCC}"/>
            </c:ext>
          </c:extLst>
        </c:ser>
        <c:ser>
          <c:idx val="2"/>
          <c:order val="2"/>
          <c:tx>
            <c:strRef>
              <c:f>Sheet1!$D$1</c:f>
              <c:strCache>
                <c:ptCount val="1"/>
                <c:pt idx="0">
                  <c:v>#500</c:v>
                </c:pt>
              </c:strCache>
            </c:strRef>
          </c:tx>
          <c:marker>
            <c:symbol val="triangle"/>
            <c:size val="5"/>
          </c:marker>
          <c:trendline>
            <c:spPr>
              <a:ln w="25400">
                <a:solidFill>
                  <a:schemeClr val="accent3"/>
                </a:solidFill>
                <a:prstDash val="dash"/>
              </a:ln>
            </c:spPr>
            <c:trendlineType val="exp"/>
            <c:dispRSqr val="0"/>
            <c:dispEq val="0"/>
          </c:trendline>
          <c:cat>
            <c:numRef>
              <c:f>Sheet1!$A$2:$A$64</c:f>
              <c:numCache>
                <c:formatCode>General</c:formatCode>
                <c:ptCount val="63"/>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pt idx="58">
                  <c:v>2022</c:v>
                </c:pt>
                <c:pt idx="62">
                  <c:v>2024</c:v>
                </c:pt>
              </c:numCache>
            </c:numRef>
          </c:cat>
          <c:val>
            <c:numRef>
              <c:f>Sheet1!$D$2:$D$64</c:f>
              <c:numCache>
                <c:formatCode>General</c:formatCode>
                <c:ptCount val="63"/>
                <c:pt idx="0">
                  <c:v>0.42199999999999999</c:v>
                </c:pt>
                <c:pt idx="1">
                  <c:v>0.5</c:v>
                </c:pt>
                <c:pt idx="2">
                  <c:v>0.8</c:v>
                </c:pt>
                <c:pt idx="3">
                  <c:v>1.1000000000000001</c:v>
                </c:pt>
                <c:pt idx="4">
                  <c:v>2</c:v>
                </c:pt>
                <c:pt idx="5">
                  <c:v>2.5</c:v>
                </c:pt>
                <c:pt idx="6">
                  <c:v>3.3</c:v>
                </c:pt>
                <c:pt idx="7">
                  <c:v>4.5999999999999996</c:v>
                </c:pt>
                <c:pt idx="8">
                  <c:v>7.7</c:v>
                </c:pt>
                <c:pt idx="9">
                  <c:v>9.5</c:v>
                </c:pt>
                <c:pt idx="10">
                  <c:v>13.4</c:v>
                </c:pt>
                <c:pt idx="11">
                  <c:v>17.100000000000001</c:v>
                </c:pt>
                <c:pt idx="12">
                  <c:v>24.7</c:v>
                </c:pt>
                <c:pt idx="13">
                  <c:v>33.1</c:v>
                </c:pt>
                <c:pt idx="14">
                  <c:v>43.8</c:v>
                </c:pt>
                <c:pt idx="15">
                  <c:v>55.1</c:v>
                </c:pt>
                <c:pt idx="16">
                  <c:v>67.78</c:v>
                </c:pt>
                <c:pt idx="17">
                  <c:v>94.19</c:v>
                </c:pt>
                <c:pt idx="18">
                  <c:v>134.30000000000001</c:v>
                </c:pt>
                <c:pt idx="19">
                  <c:v>195.8</c:v>
                </c:pt>
                <c:pt idx="20">
                  <c:v>245.1</c:v>
                </c:pt>
                <c:pt idx="21">
                  <c:v>403.4</c:v>
                </c:pt>
                <c:pt idx="22">
                  <c:v>624.26</c:v>
                </c:pt>
                <c:pt idx="23">
                  <c:v>850.6</c:v>
                </c:pt>
                <c:pt idx="24">
                  <c:v>1166</c:v>
                </c:pt>
                <c:pt idx="25">
                  <c:v>1645.7</c:v>
                </c:pt>
                <c:pt idx="26">
                  <c:v>2026</c:v>
                </c:pt>
                <c:pt idx="27">
                  <c:v>2726.9</c:v>
                </c:pt>
                <c:pt idx="28">
                  <c:v>4005</c:v>
                </c:pt>
                <c:pt idx="29">
                  <c:v>5929.6</c:v>
                </c:pt>
                <c:pt idx="30">
                  <c:v>8996.7800000000007</c:v>
                </c:pt>
              </c:numCache>
            </c:numRef>
          </c:val>
          <c:smooth val="0"/>
          <c:extLst>
            <c:ext xmlns:c16="http://schemas.microsoft.com/office/drawing/2014/chart" uri="{C3380CC4-5D6E-409C-BE32-E72D297353CC}">
              <c16:uniqueId val="{00000005-56C2-5743-B47B-1E81142C2FCC}"/>
            </c:ext>
          </c:extLst>
        </c:ser>
        <c:ser>
          <c:idx val="3"/>
          <c:order val="3"/>
          <c:tx>
            <c:strRef>
              <c:f>Sheet1!$E$1</c:f>
              <c:strCache>
                <c:ptCount val="1"/>
                <c:pt idx="0">
                  <c:v>#501</c:v>
                </c:pt>
              </c:strCache>
            </c:strRef>
          </c:tx>
          <c:spPr>
            <a:ln>
              <a:solidFill>
                <a:srgbClr val="EB641B"/>
              </a:solidFill>
            </a:ln>
          </c:spPr>
          <c:marker>
            <c:symbol val="triangle"/>
            <c:size val="5"/>
            <c:spPr>
              <a:solidFill>
                <a:srgbClr val="EB641B"/>
              </a:solidFill>
              <a:ln>
                <a:solidFill>
                  <a:srgbClr val="EB641B"/>
                </a:solidFill>
              </a:ln>
            </c:spPr>
          </c:marker>
          <c:trendline>
            <c:spPr>
              <a:ln w="28575">
                <a:solidFill>
                  <a:srgbClr val="EB641B"/>
                </a:solidFill>
                <a:prstDash val="dash"/>
              </a:ln>
            </c:spPr>
            <c:trendlineType val="exp"/>
            <c:dispRSqr val="0"/>
            <c:dispEq val="0"/>
          </c:trendline>
          <c:cat>
            <c:numRef>
              <c:f>Sheet1!$A$2:$A$64</c:f>
              <c:numCache>
                <c:formatCode>General</c:formatCode>
                <c:ptCount val="63"/>
                <c:pt idx="2">
                  <c:v>1994</c:v>
                </c:pt>
                <c:pt idx="6">
                  <c:v>1996</c:v>
                </c:pt>
                <c:pt idx="10">
                  <c:v>1998</c:v>
                </c:pt>
                <c:pt idx="14">
                  <c:v>2000</c:v>
                </c:pt>
                <c:pt idx="18">
                  <c:v>2002</c:v>
                </c:pt>
                <c:pt idx="22">
                  <c:v>2004</c:v>
                </c:pt>
                <c:pt idx="26">
                  <c:v>2006</c:v>
                </c:pt>
                <c:pt idx="30">
                  <c:v>2008</c:v>
                </c:pt>
                <c:pt idx="34">
                  <c:v>2010</c:v>
                </c:pt>
                <c:pt idx="38">
                  <c:v>2012</c:v>
                </c:pt>
                <c:pt idx="42">
                  <c:v>2014</c:v>
                </c:pt>
                <c:pt idx="46">
                  <c:v>2016</c:v>
                </c:pt>
                <c:pt idx="50">
                  <c:v>2018</c:v>
                </c:pt>
                <c:pt idx="54">
                  <c:v>2020</c:v>
                </c:pt>
                <c:pt idx="58">
                  <c:v>2022</c:v>
                </c:pt>
                <c:pt idx="62">
                  <c:v>2024</c:v>
                </c:pt>
              </c:numCache>
            </c:numRef>
          </c:cat>
          <c:val>
            <c:numRef>
              <c:f>Sheet1!$E$2:$E$64</c:f>
              <c:numCache>
                <c:formatCode>General</c:formatCode>
                <c:ptCount val="63"/>
                <c:pt idx="31">
                  <c:v>12640</c:v>
                </c:pt>
                <c:pt idx="32">
                  <c:v>17088.8</c:v>
                </c:pt>
                <c:pt idx="33" formatCode="#,##0">
                  <c:v>20051</c:v>
                </c:pt>
                <c:pt idx="34" formatCode="#,##0">
                  <c:v>24670</c:v>
                </c:pt>
                <c:pt idx="35" formatCode="#,##0">
                  <c:v>31124</c:v>
                </c:pt>
                <c:pt idx="36" formatCode="#,##0.00">
                  <c:v>40187.300000000003</c:v>
                </c:pt>
                <c:pt idx="37" formatCode="#,##0.00">
                  <c:v>50941</c:v>
                </c:pt>
                <c:pt idx="38" formatCode="#,##0.00">
                  <c:v>61037.04</c:v>
                </c:pt>
                <c:pt idx="39" formatCode="#,##0.00">
                  <c:v>76510</c:v>
                </c:pt>
                <c:pt idx="40" formatCode="#,##0">
                  <c:v>96619</c:v>
                </c:pt>
                <c:pt idx="41" formatCode="#,##0">
                  <c:v>117831.3</c:v>
                </c:pt>
                <c:pt idx="42" formatCode="#,##0">
                  <c:v>133700</c:v>
                </c:pt>
                <c:pt idx="43" formatCode="#,##0">
                  <c:v>153381</c:v>
                </c:pt>
                <c:pt idx="44" formatCode="#,##0">
                  <c:v>165138.6</c:v>
                </c:pt>
                <c:pt idx="45" formatCode="#,##0">
                  <c:v>203238</c:v>
                </c:pt>
                <c:pt idx="46" formatCode="#,##0">
                  <c:v>285908</c:v>
                </c:pt>
                <c:pt idx="47" formatCode="#,##0">
                  <c:v>349333</c:v>
                </c:pt>
                <c:pt idx="48" formatCode="#,##0">
                  <c:v>432200</c:v>
                </c:pt>
                <c:pt idx="49" formatCode="#,##0">
                  <c:v>548672</c:v>
                </c:pt>
                <c:pt idx="50" formatCode="#,##0">
                  <c:v>715551</c:v>
                </c:pt>
                <c:pt idx="51" formatCode="#,##0">
                  <c:v>874100</c:v>
                </c:pt>
                <c:pt idx="52" formatCode="#,##0">
                  <c:v>1022010</c:v>
                </c:pt>
                <c:pt idx="53" formatCode="#,##0">
                  <c:v>1142000</c:v>
                </c:pt>
                <c:pt idx="54" formatCode="#,##0">
                  <c:v>1230000</c:v>
                </c:pt>
                <c:pt idx="55" formatCode="#,##0">
                  <c:v>1319520</c:v>
                </c:pt>
                <c:pt idx="56" formatCode="#,##0">
                  <c:v>1521940</c:v>
                </c:pt>
                <c:pt idx="57" formatCode="#,##0">
                  <c:v>1649110</c:v>
                </c:pt>
                <c:pt idx="58" formatCode="#,##0">
                  <c:v>1649110</c:v>
                </c:pt>
              </c:numCache>
            </c:numRef>
          </c:val>
          <c:smooth val="0"/>
          <c:extLst>
            <c:ext xmlns:c16="http://schemas.microsoft.com/office/drawing/2014/chart" uri="{C3380CC4-5D6E-409C-BE32-E72D297353CC}">
              <c16:uniqueId val="{00000007-56C2-5743-B47B-1E81142C2FCC}"/>
            </c:ext>
          </c:extLst>
        </c:ser>
        <c:dLbls>
          <c:showLegendKey val="0"/>
          <c:showVal val="0"/>
          <c:showCatName val="0"/>
          <c:showSerName val="0"/>
          <c:showPercent val="0"/>
          <c:showBubbleSize val="0"/>
        </c:dLbls>
        <c:marker val="1"/>
        <c:smooth val="0"/>
        <c:axId val="-2000841528"/>
        <c:axId val="-2077682216"/>
      </c:lineChart>
      <c:catAx>
        <c:axId val="-2000841528"/>
        <c:scaling>
          <c:orientation val="minMax"/>
        </c:scaling>
        <c:delete val="0"/>
        <c:axPos val="b"/>
        <c:numFmt formatCode="General" sourceLinked="1"/>
        <c:majorTickMark val="out"/>
        <c:minorTickMark val="none"/>
        <c:tickLblPos val="nextTo"/>
        <c:txPr>
          <a:bodyPr rot="-2700000"/>
          <a:lstStyle/>
          <a:p>
            <a:pPr>
              <a:defRPr/>
            </a:pPr>
            <a:endParaRPr lang="en-US"/>
          </a:p>
        </c:txPr>
        <c:crossAx val="-2077682216"/>
        <c:crossesAt val="0.1"/>
        <c:auto val="1"/>
        <c:lblAlgn val="ctr"/>
        <c:lblOffset val="100"/>
        <c:tickMarkSkip val="2"/>
        <c:noMultiLvlLbl val="0"/>
      </c:catAx>
      <c:valAx>
        <c:axId val="-2077682216"/>
        <c:scaling>
          <c:logBase val="10"/>
          <c:orientation val="minMax"/>
        </c:scaling>
        <c:delete val="0"/>
        <c:axPos val="l"/>
        <c:majorGridlines/>
        <c:numFmt formatCode="0.00E+00" sourceLinked="0"/>
        <c:majorTickMark val="out"/>
        <c:minorTickMark val="none"/>
        <c:tickLblPos val="nextTo"/>
        <c:txPr>
          <a:bodyPr/>
          <a:lstStyle/>
          <a:p>
            <a:pPr>
              <a:defRPr>
                <a:solidFill>
                  <a:schemeClr val="bg1"/>
                </a:solidFill>
              </a:defRPr>
            </a:pPr>
            <a:endParaRPr lang="en-US"/>
          </a:p>
        </c:txPr>
        <c:crossAx val="-2000841528"/>
        <c:crosses val="autoZero"/>
        <c:crossBetween val="between"/>
        <c:majorUnit val="10"/>
      </c:valAx>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138370076472508"/>
          <c:y val="5.2952897237952948E-2"/>
          <c:w val="0.85239652546224198"/>
          <c:h val="0.81064065855404399"/>
        </c:manualLayout>
      </c:layout>
      <c:lineChart>
        <c:grouping val="standard"/>
        <c:varyColors val="0"/>
        <c:ser>
          <c:idx val="0"/>
          <c:order val="0"/>
          <c:tx>
            <c:strRef>
              <c:f>Sheet1!$B$1</c:f>
              <c:strCache>
                <c:ptCount val="1"/>
                <c:pt idx="0">
                  <c:v>#1</c:v>
                </c:pt>
              </c:strCache>
            </c:strRef>
          </c:tx>
          <c:marker>
            <c:symbol val="triangle"/>
            <c:size val="5"/>
          </c:marker>
          <c:trendline>
            <c:spPr>
              <a:ln w="25400">
                <a:solidFill>
                  <a:schemeClr val="accent1"/>
                </a:solidFill>
                <a:prstDash val="dash"/>
              </a:ln>
            </c:spPr>
            <c:trendlineType val="exp"/>
            <c:dispRSqr val="0"/>
            <c:dispEq val="0"/>
          </c:trendline>
          <c:cat>
            <c:numRef>
              <c:f>Sheet1!$A$2:$A$22</c:f>
              <c:numCache>
                <c:formatCode>General</c:formatCode>
                <c:ptCount val="21"/>
                <c:pt idx="0">
                  <c:v>2017</c:v>
                </c:pt>
                <c:pt idx="2">
                  <c:v>2018</c:v>
                </c:pt>
                <c:pt idx="4">
                  <c:v>2019</c:v>
                </c:pt>
                <c:pt idx="6">
                  <c:v>2020</c:v>
                </c:pt>
                <c:pt idx="8">
                  <c:v>2021</c:v>
                </c:pt>
                <c:pt idx="10">
                  <c:v>2022</c:v>
                </c:pt>
                <c:pt idx="12">
                  <c:v>2023</c:v>
                </c:pt>
                <c:pt idx="14">
                  <c:v>2024</c:v>
                </c:pt>
                <c:pt idx="16">
                  <c:v>2026</c:v>
                </c:pt>
                <c:pt idx="18">
                  <c:v>2028</c:v>
                </c:pt>
                <c:pt idx="20">
                  <c:v>2030</c:v>
                </c:pt>
              </c:numCache>
            </c:numRef>
          </c:cat>
          <c:val>
            <c:numRef>
              <c:f>Sheet1!$B$2:$B$22</c:f>
              <c:numCache>
                <c:formatCode>#,##0</c:formatCode>
                <c:ptCount val="21"/>
                <c:pt idx="0">
                  <c:v>93014593.879999995</c:v>
                </c:pt>
                <c:pt idx="1">
                  <c:v>93014593.879999995</c:v>
                </c:pt>
                <c:pt idx="2">
                  <c:v>122300000</c:v>
                </c:pt>
                <c:pt idx="3">
                  <c:v>143500000</c:v>
                </c:pt>
                <c:pt idx="4">
                  <c:v>148600000</c:v>
                </c:pt>
                <c:pt idx="5">
                  <c:v>148600000</c:v>
                </c:pt>
                <c:pt idx="6">
                  <c:v>415530000</c:v>
                </c:pt>
                <c:pt idx="7">
                  <c:v>442010000</c:v>
                </c:pt>
                <c:pt idx="8">
                  <c:v>442010000</c:v>
                </c:pt>
                <c:pt idx="9">
                  <c:v>442010000</c:v>
                </c:pt>
                <c:pt idx="10">
                  <c:v>1102000000</c:v>
                </c:pt>
              </c:numCache>
            </c:numRef>
          </c:val>
          <c:smooth val="0"/>
          <c:extLst>
            <c:ext xmlns:c16="http://schemas.microsoft.com/office/drawing/2014/chart" uri="{C3380CC4-5D6E-409C-BE32-E72D297353CC}">
              <c16:uniqueId val="{00000001-AF99-CC43-AB39-45513B1DABCE}"/>
            </c:ext>
          </c:extLst>
        </c:ser>
        <c:ser>
          <c:idx val="1"/>
          <c:order val="1"/>
          <c:tx>
            <c:strRef>
              <c:f>Sheet1!$C$1</c:f>
              <c:strCache>
                <c:ptCount val="1"/>
                <c:pt idx="0">
                  <c:v>#500</c:v>
                </c:pt>
              </c:strCache>
            </c:strRef>
          </c:tx>
          <c:marker>
            <c:symbol val="square"/>
            <c:size val="5"/>
          </c:marker>
          <c:trendline>
            <c:spPr>
              <a:ln w="25400">
                <a:solidFill>
                  <a:schemeClr val="accent2"/>
                </a:solidFill>
                <a:prstDash val="dash"/>
              </a:ln>
            </c:spPr>
            <c:trendlineType val="exp"/>
            <c:dispRSqr val="0"/>
            <c:dispEq val="0"/>
          </c:trendline>
          <c:cat>
            <c:numRef>
              <c:f>Sheet1!$A$2:$A$22</c:f>
              <c:numCache>
                <c:formatCode>General</c:formatCode>
                <c:ptCount val="21"/>
                <c:pt idx="0">
                  <c:v>2017</c:v>
                </c:pt>
                <c:pt idx="2">
                  <c:v>2018</c:v>
                </c:pt>
                <c:pt idx="4">
                  <c:v>2019</c:v>
                </c:pt>
                <c:pt idx="6">
                  <c:v>2020</c:v>
                </c:pt>
                <c:pt idx="8">
                  <c:v>2021</c:v>
                </c:pt>
                <c:pt idx="10">
                  <c:v>2022</c:v>
                </c:pt>
                <c:pt idx="12">
                  <c:v>2023</c:v>
                </c:pt>
                <c:pt idx="14">
                  <c:v>2024</c:v>
                </c:pt>
                <c:pt idx="16">
                  <c:v>2026</c:v>
                </c:pt>
                <c:pt idx="18">
                  <c:v>2028</c:v>
                </c:pt>
                <c:pt idx="20">
                  <c:v>2030</c:v>
                </c:pt>
              </c:numCache>
            </c:numRef>
          </c:cat>
          <c:val>
            <c:numRef>
              <c:f>Sheet1!$C$2:$C$22</c:f>
              <c:numCache>
                <c:formatCode>#,##0</c:formatCode>
                <c:ptCount val="21"/>
                <c:pt idx="0">
                  <c:v>432200</c:v>
                </c:pt>
                <c:pt idx="1">
                  <c:v>548672</c:v>
                </c:pt>
                <c:pt idx="2">
                  <c:v>715551</c:v>
                </c:pt>
                <c:pt idx="3">
                  <c:v>874100</c:v>
                </c:pt>
                <c:pt idx="4">
                  <c:v>1022010</c:v>
                </c:pt>
                <c:pt idx="5">
                  <c:v>1142000</c:v>
                </c:pt>
                <c:pt idx="6">
                  <c:v>1230000</c:v>
                </c:pt>
                <c:pt idx="7">
                  <c:v>1319520</c:v>
                </c:pt>
                <c:pt idx="8">
                  <c:v>1521940</c:v>
                </c:pt>
                <c:pt idx="9">
                  <c:v>1649110</c:v>
                </c:pt>
                <c:pt idx="10">
                  <c:v>1649110</c:v>
                </c:pt>
              </c:numCache>
            </c:numRef>
          </c:val>
          <c:smooth val="0"/>
          <c:extLst>
            <c:ext xmlns:c16="http://schemas.microsoft.com/office/drawing/2014/chart" uri="{C3380CC4-5D6E-409C-BE32-E72D297353CC}">
              <c16:uniqueId val="{00000003-AF99-CC43-AB39-45513B1DABCE}"/>
            </c:ext>
          </c:extLst>
        </c:ser>
        <c:ser>
          <c:idx val="2"/>
          <c:order val="2"/>
          <c:tx>
            <c:strRef>
              <c:f>Sheet1!$D$1</c:f>
              <c:strCache>
                <c:ptCount val="1"/>
                <c:pt idx="0">
                  <c:v>Total</c:v>
                </c:pt>
              </c:strCache>
            </c:strRef>
          </c:tx>
          <c:marker>
            <c:symbol val="triangle"/>
            <c:size val="5"/>
          </c:marker>
          <c:trendline>
            <c:spPr>
              <a:ln w="25400">
                <a:solidFill>
                  <a:schemeClr val="accent3"/>
                </a:solidFill>
                <a:prstDash val="dash"/>
              </a:ln>
            </c:spPr>
            <c:trendlineType val="exp"/>
            <c:dispRSqr val="0"/>
            <c:dispEq val="0"/>
          </c:trendline>
          <c:cat>
            <c:numRef>
              <c:f>Sheet1!$A$2:$A$22</c:f>
              <c:numCache>
                <c:formatCode>General</c:formatCode>
                <c:ptCount val="21"/>
                <c:pt idx="0">
                  <c:v>2017</c:v>
                </c:pt>
                <c:pt idx="2">
                  <c:v>2018</c:v>
                </c:pt>
                <c:pt idx="4">
                  <c:v>2019</c:v>
                </c:pt>
                <c:pt idx="6">
                  <c:v>2020</c:v>
                </c:pt>
                <c:pt idx="8">
                  <c:v>2021</c:v>
                </c:pt>
                <c:pt idx="10">
                  <c:v>2022</c:v>
                </c:pt>
                <c:pt idx="12">
                  <c:v>2023</c:v>
                </c:pt>
                <c:pt idx="14">
                  <c:v>2024</c:v>
                </c:pt>
                <c:pt idx="16">
                  <c:v>2026</c:v>
                </c:pt>
                <c:pt idx="18">
                  <c:v>2028</c:v>
                </c:pt>
                <c:pt idx="20">
                  <c:v>2030</c:v>
                </c:pt>
              </c:numCache>
            </c:numRef>
          </c:cat>
          <c:val>
            <c:numRef>
              <c:f>Sheet1!$D$2:$D$22</c:f>
              <c:numCache>
                <c:formatCode>#,##0</c:formatCode>
                <c:ptCount val="21"/>
                <c:pt idx="0">
                  <c:v>748700301.80999994</c:v>
                </c:pt>
                <c:pt idx="1">
                  <c:v>844586195</c:v>
                </c:pt>
                <c:pt idx="2">
                  <c:v>1210914864.0799973</c:v>
                </c:pt>
                <c:pt idx="3">
                  <c:v>1414042521.7799993</c:v>
                </c:pt>
                <c:pt idx="4">
                  <c:v>1559711766.6800101</c:v>
                </c:pt>
                <c:pt idx="5">
                  <c:v>1646887142.7800097</c:v>
                </c:pt>
                <c:pt idx="6">
                  <c:v>2222079620.0000091</c:v>
                </c:pt>
                <c:pt idx="7">
                  <c:v>2434662659.999989</c:v>
                </c:pt>
                <c:pt idx="8">
                  <c:v>2797185469.77</c:v>
                </c:pt>
                <c:pt idx="9">
                  <c:v>3067024163.7699957</c:v>
                </c:pt>
                <c:pt idx="10">
                  <c:v>4403118933.7700052</c:v>
                </c:pt>
              </c:numCache>
            </c:numRef>
          </c:val>
          <c:smooth val="0"/>
          <c:extLst>
            <c:ext xmlns:c16="http://schemas.microsoft.com/office/drawing/2014/chart" uri="{C3380CC4-5D6E-409C-BE32-E72D297353CC}">
              <c16:uniqueId val="{00000005-AF99-CC43-AB39-45513B1DABCE}"/>
            </c:ext>
          </c:extLst>
        </c:ser>
        <c:dLbls>
          <c:showLegendKey val="0"/>
          <c:showVal val="0"/>
          <c:showCatName val="0"/>
          <c:showSerName val="0"/>
          <c:showPercent val="0"/>
          <c:showBubbleSize val="0"/>
        </c:dLbls>
        <c:marker val="1"/>
        <c:smooth val="0"/>
        <c:axId val="2050818248"/>
        <c:axId val="2050857416"/>
      </c:lineChart>
      <c:catAx>
        <c:axId val="2050818248"/>
        <c:scaling>
          <c:orientation val="minMax"/>
        </c:scaling>
        <c:delete val="0"/>
        <c:axPos val="b"/>
        <c:numFmt formatCode="General" sourceLinked="1"/>
        <c:majorTickMark val="out"/>
        <c:minorTickMark val="none"/>
        <c:tickLblPos val="nextTo"/>
        <c:crossAx val="2050857416"/>
        <c:crossesAt val="0.1"/>
        <c:auto val="1"/>
        <c:lblAlgn val="ctr"/>
        <c:lblOffset val="100"/>
        <c:tickMarkSkip val="2"/>
        <c:noMultiLvlLbl val="0"/>
      </c:catAx>
      <c:valAx>
        <c:axId val="2050857416"/>
        <c:scaling>
          <c:logBase val="10"/>
          <c:orientation val="minMax"/>
          <c:max val="100000000000"/>
          <c:min val="100000"/>
        </c:scaling>
        <c:delete val="0"/>
        <c:axPos val="l"/>
        <c:majorGridlines/>
        <c:numFmt formatCode="0.00E+00" sourceLinked="0"/>
        <c:majorTickMark val="out"/>
        <c:minorTickMark val="none"/>
        <c:tickLblPos val="nextTo"/>
        <c:txPr>
          <a:bodyPr/>
          <a:lstStyle/>
          <a:p>
            <a:pPr>
              <a:defRPr>
                <a:solidFill>
                  <a:schemeClr val="bg1"/>
                </a:solidFill>
              </a:defRPr>
            </a:pPr>
            <a:endParaRPr lang="en-US"/>
          </a:p>
        </c:txPr>
        <c:crossAx val="2050818248"/>
        <c:crosses val="autoZero"/>
        <c:crossBetween val="between"/>
        <c:majorUnit val="10"/>
      </c:valAx>
    </c:plotArea>
    <c:plotVisOnly val="1"/>
    <c:dispBlanksAs val="gap"/>
    <c:showDLblsOverMax val="0"/>
  </c:chart>
  <c:txPr>
    <a:bodyPr/>
    <a:lstStyle/>
    <a:p>
      <a:pPr>
        <a:defRPr sz="1800"/>
      </a:pPr>
      <a:endParaRPr lang="en-US"/>
    </a:p>
  </c:txPr>
  <c:externalData r:id="rId2">
    <c:autoUpdate val="0"/>
  </c:externalData>
</c:chartSpace>
</file>

<file path=ppt/diagrams/_rels/data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image" Target="../media/image7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676E88-4ECC-784F-91FB-735FC2BA8D37}" type="doc">
      <dgm:prSet loTypeId="urn:microsoft.com/office/officeart/2005/8/layout/pList2" loCatId="" qsTypeId="urn:microsoft.com/office/officeart/2005/8/quickstyle/simple2" qsCatId="simple" csTypeId="urn:microsoft.com/office/officeart/2005/8/colors/accent1_2" csCatId="accent1" phldr="1"/>
      <dgm:spPr/>
      <dgm:t>
        <a:bodyPr/>
        <a:lstStyle/>
        <a:p>
          <a:endParaRPr lang="en-US"/>
        </a:p>
      </dgm:t>
    </dgm:pt>
    <dgm:pt modelId="{A7C70793-5D9F-484F-A8C8-5E6EA4828AF5}">
      <dgm:prSet custT="1"/>
      <dgm:spPr/>
      <dgm:t>
        <a:bodyPr lIns="0" tIns="146304" rIns="0"/>
        <a:lstStyle/>
        <a:p>
          <a:pPr rtl="0"/>
          <a:r>
            <a:rPr lang="en-US" sz="2000" b="1" dirty="0">
              <a:solidFill>
                <a:schemeClr val="lt2"/>
              </a:solidFill>
              <a:latin typeface="Calibri"/>
              <a:ea typeface="Calibri"/>
              <a:cs typeface="Calibri"/>
              <a:sym typeface="Calibri"/>
            </a:rPr>
            <a:t>Materials</a:t>
          </a:r>
        </a:p>
        <a:p>
          <a:pPr>
            <a:buClr>
              <a:schemeClr val="lt1"/>
            </a:buClr>
            <a:buSzPts val="1200"/>
            <a:buFont typeface="Calibri"/>
            <a:buChar char="•"/>
          </a:pPr>
          <a:r>
            <a:rPr lang="en" sz="1600" dirty="0">
              <a:solidFill>
                <a:schemeClr val="lt1"/>
              </a:solidFill>
              <a:latin typeface="Calibri" panose="020F0502020204030204" pitchFamily="34" charset="0"/>
              <a:ea typeface="Calibri"/>
              <a:cs typeface="Calibri" panose="020F0502020204030204" pitchFamily="34" charset="0"/>
              <a:sym typeface="Calibri"/>
            </a:rPr>
            <a:t>Density Functional Theory (DFT)</a:t>
          </a:r>
        </a:p>
        <a:p>
          <a:pPr>
            <a:buClr>
              <a:schemeClr val="lt1"/>
            </a:buClr>
            <a:buSzPts val="1200"/>
            <a:buFont typeface="Calibri"/>
            <a:buChar char="•"/>
          </a:pPr>
          <a:r>
            <a:rPr lang="en-US" sz="1600" dirty="0">
              <a:solidFill>
                <a:schemeClr val="lt1"/>
              </a:solidFill>
              <a:latin typeface="Calibri" panose="020F0502020204030204" pitchFamily="34" charset="0"/>
              <a:ea typeface="Calibri"/>
              <a:cs typeface="Calibri" panose="020F0502020204030204" pitchFamily="34" charset="0"/>
              <a:sym typeface="Calibri"/>
            </a:rPr>
            <a:t>Use O(n) algorithm</a:t>
          </a:r>
          <a:endParaRPr lang="en-US" sz="1600" dirty="0">
            <a:latin typeface="Calibri" panose="020F0502020204030204" pitchFamily="34" charset="0"/>
            <a:cs typeface="Calibri" panose="020F0502020204030204" pitchFamily="34" charset="0"/>
          </a:endParaRPr>
        </a:p>
        <a:p>
          <a:pPr>
            <a:buClr>
              <a:schemeClr val="lt1"/>
            </a:buClr>
            <a:buSzPts val="1200"/>
            <a:buFont typeface="Calibri"/>
            <a:buChar char="•"/>
          </a:pPr>
          <a:r>
            <a:rPr lang="en-US" sz="1600" dirty="0">
              <a:solidFill>
                <a:schemeClr val="lt1"/>
              </a:solidFill>
              <a:latin typeface="Calibri" panose="020F0502020204030204" pitchFamily="34" charset="0"/>
              <a:ea typeface="Calibri"/>
              <a:cs typeface="Calibri" panose="020F0502020204030204" pitchFamily="34" charset="0"/>
              <a:sym typeface="Calibri"/>
            </a:rPr>
            <a:t>Dominated by FFTs</a:t>
          </a:r>
          <a:endParaRPr lang="en-US" sz="1600" dirty="0">
            <a:latin typeface="Calibri" panose="020F0502020204030204" pitchFamily="34" charset="0"/>
            <a:cs typeface="Calibri" panose="020F0502020204030204" pitchFamily="34" charset="0"/>
          </a:endParaRPr>
        </a:p>
        <a:p>
          <a:pPr>
            <a:buClr>
              <a:schemeClr val="lt1"/>
            </a:buClr>
            <a:buSzPts val="1200"/>
            <a:buFont typeface="Calibri"/>
            <a:buChar char="•"/>
          </a:pPr>
          <a:r>
            <a:rPr lang="en-US" sz="1600" dirty="0">
              <a:solidFill>
                <a:schemeClr val="lt1"/>
              </a:solidFill>
              <a:latin typeface="Calibri" panose="020F0502020204030204" pitchFamily="34" charset="0"/>
              <a:ea typeface="Calibri"/>
              <a:cs typeface="Calibri" panose="020F0502020204030204" pitchFamily="34" charset="0"/>
              <a:sym typeface="Calibri"/>
            </a:rPr>
            <a:t>FPGA or ASIC</a:t>
          </a:r>
          <a:endParaRPr lang="en-US" sz="2000" b="1" dirty="0">
            <a:latin typeface="Calibri" panose="020F0502020204030204" pitchFamily="34" charset="0"/>
            <a:cs typeface="Calibri" panose="020F0502020204030204" pitchFamily="34" charset="0"/>
          </a:endParaRPr>
        </a:p>
      </dgm:t>
    </dgm:pt>
    <dgm:pt modelId="{407396DD-6E9E-D946-8F75-32CC615C4C35}" type="parTrans" cxnId="{50D15DAD-DC12-B14B-8679-3438EB6F4B80}">
      <dgm:prSet/>
      <dgm:spPr/>
      <dgm:t>
        <a:bodyPr/>
        <a:lstStyle/>
        <a:p>
          <a:endParaRPr lang="en-US" b="1"/>
        </a:p>
      </dgm:t>
    </dgm:pt>
    <dgm:pt modelId="{F5945123-A410-D54C-9CCF-1C59A362A42E}" type="sibTrans" cxnId="{50D15DAD-DC12-B14B-8679-3438EB6F4B80}">
      <dgm:prSet/>
      <dgm:spPr/>
      <dgm:t>
        <a:bodyPr/>
        <a:lstStyle/>
        <a:p>
          <a:endParaRPr lang="en-US" b="1"/>
        </a:p>
      </dgm:t>
    </dgm:pt>
    <dgm:pt modelId="{272CA373-AADE-5D45-BC1E-6FC9441F93E8}">
      <dgm:prSet custT="1"/>
      <dgm:spPr/>
      <dgm:t>
        <a:bodyPr lIns="91440" tIns="146304" rIns="91440"/>
        <a:lstStyle/>
        <a:p>
          <a:pPr>
            <a:spcAft>
              <a:spcPct val="35000"/>
            </a:spcAft>
            <a:buFont typeface="+mj-lt"/>
            <a:buAutoNum type="arabicPeriod"/>
          </a:pPr>
          <a:r>
            <a:rPr lang="en-US" sz="2000" b="1" dirty="0" err="1">
              <a:solidFill>
                <a:schemeClr val="lt2"/>
              </a:solidFill>
              <a:latin typeface="Calibri"/>
              <a:ea typeface="Calibri"/>
              <a:cs typeface="Calibri"/>
              <a:sym typeface="Calibri"/>
            </a:rPr>
            <a:t>CryoEM</a:t>
          </a:r>
          <a:r>
            <a:rPr lang="en-US" sz="2000" b="1" dirty="0">
              <a:solidFill>
                <a:schemeClr val="lt2"/>
              </a:solidFill>
              <a:latin typeface="Calibri"/>
              <a:ea typeface="Calibri"/>
              <a:cs typeface="Calibri"/>
              <a:sym typeface="Calibri"/>
            </a:rPr>
            <a:t> Accelerator</a:t>
          </a:r>
          <a:endParaRPr lang="en-US" sz="2000" dirty="0">
            <a:solidFill>
              <a:schemeClr val="lt2"/>
            </a:solidFill>
            <a:latin typeface="Calibri"/>
            <a:ea typeface="Calibri"/>
            <a:cs typeface="Calibri"/>
            <a:sym typeface="Calibri"/>
          </a:endParaRPr>
        </a:p>
        <a:p>
          <a:pPr>
            <a:spcAft>
              <a:spcPts val="288"/>
            </a:spcAft>
            <a:buClr>
              <a:schemeClr val="lt1"/>
            </a:buClr>
            <a:buSzPts val="1200"/>
            <a:buFont typeface="Calibri"/>
            <a:buChar char="•"/>
          </a:pPr>
          <a:r>
            <a:rPr lang="en-US" sz="1600" dirty="0">
              <a:solidFill>
                <a:schemeClr val="lt1"/>
              </a:solidFill>
              <a:latin typeface="Calibri"/>
              <a:ea typeface="Calibri"/>
              <a:cs typeface="Calibri"/>
              <a:sym typeface="Calibri"/>
            </a:rPr>
            <a:t>LBNL detector</a:t>
          </a:r>
        </a:p>
        <a:p>
          <a:pPr>
            <a:spcAft>
              <a:spcPts val="288"/>
            </a:spcAft>
            <a:buClr>
              <a:schemeClr val="lt1"/>
            </a:buClr>
            <a:buSzPts val="1200"/>
            <a:buFont typeface="Calibri"/>
            <a:buChar char="•"/>
          </a:pPr>
          <a:r>
            <a:rPr lang="en-US" sz="1600" dirty="0">
              <a:solidFill>
                <a:schemeClr val="lt1"/>
              </a:solidFill>
              <a:latin typeface="Calibri"/>
              <a:ea typeface="Calibri"/>
              <a:cs typeface="Calibri"/>
              <a:sym typeface="Calibri"/>
            </a:rPr>
            <a:t>750 GB / sec</a:t>
          </a:r>
        </a:p>
        <a:p>
          <a:pPr>
            <a:spcAft>
              <a:spcPts val="288"/>
            </a:spcAft>
            <a:buClr>
              <a:schemeClr val="lt1"/>
            </a:buClr>
            <a:buSzPts val="1200"/>
            <a:buFont typeface="Calibri"/>
            <a:buChar char="•"/>
          </a:pPr>
          <a:r>
            <a:rPr lang="en-US" sz="1600" dirty="0">
              <a:solidFill>
                <a:schemeClr val="lt1"/>
              </a:solidFill>
              <a:latin typeface="Calibri"/>
              <a:ea typeface="Calibri"/>
              <a:cs typeface="Calibri"/>
              <a:sym typeface="Calibri"/>
            </a:rPr>
            <a:t>Custom ASIC near detector</a:t>
          </a:r>
          <a:endParaRPr lang="en-US" sz="1200" b="0" i="1" u="none" dirty="0"/>
        </a:p>
      </dgm:t>
    </dgm:pt>
    <dgm:pt modelId="{A40702B1-12AF-3D45-B5A7-1CDC4B09BE8D}" type="sibTrans" cxnId="{5C66990D-1E3A-E048-8269-5F08A6E5848A}">
      <dgm:prSet/>
      <dgm:spPr/>
      <dgm:t>
        <a:bodyPr/>
        <a:lstStyle/>
        <a:p>
          <a:endParaRPr lang="en-US"/>
        </a:p>
      </dgm:t>
    </dgm:pt>
    <dgm:pt modelId="{C3D9D978-8283-3847-BCA5-2B6528E1835F}" type="parTrans" cxnId="{5C66990D-1E3A-E048-8269-5F08A6E5848A}">
      <dgm:prSet/>
      <dgm:spPr/>
      <dgm:t>
        <a:bodyPr/>
        <a:lstStyle/>
        <a:p>
          <a:endParaRPr lang="en-US"/>
        </a:p>
      </dgm:t>
    </dgm:pt>
    <dgm:pt modelId="{A8B22558-8B60-FE48-9B67-FA934D156381}">
      <dgm:prSet custT="1"/>
      <dgm:spPr/>
      <dgm:t>
        <a:bodyPr lIns="91440" tIns="146304" rIns="91440"/>
        <a:lstStyle/>
        <a:p>
          <a:pPr>
            <a:buFont typeface="+mj-lt"/>
            <a:buAutoNum type="arabicPeriod"/>
          </a:pPr>
          <a:r>
            <a:rPr lang="en-US" sz="2000" b="1" dirty="0">
              <a:solidFill>
                <a:schemeClr val="lt2"/>
              </a:solidFill>
              <a:latin typeface="Calibri"/>
              <a:ea typeface="Calibri"/>
              <a:cs typeface="Calibri"/>
              <a:sym typeface="Calibri"/>
            </a:rPr>
            <a:t>Genomics Accelerator</a:t>
          </a:r>
          <a:endParaRPr lang="en-US" sz="2000" dirty="0">
            <a:solidFill>
              <a:schemeClr val="lt2"/>
            </a:solidFill>
            <a:latin typeface="Calibri"/>
            <a:ea typeface="Calibri"/>
            <a:cs typeface="Calibri"/>
            <a:sym typeface="Calibri"/>
          </a:endParaRPr>
        </a:p>
        <a:p>
          <a:pPr>
            <a:buClr>
              <a:schemeClr val="lt1"/>
            </a:buClr>
            <a:buSzPts val="1200"/>
            <a:buFont typeface="Calibri"/>
            <a:buChar char="•"/>
          </a:pPr>
          <a:r>
            <a:rPr lang="en-US" sz="1600" dirty="0">
              <a:solidFill>
                <a:schemeClr val="lt1"/>
              </a:solidFill>
              <a:latin typeface="Calibri"/>
              <a:ea typeface="Calibri"/>
              <a:cs typeface="Calibri"/>
              <a:sym typeface="Calibri"/>
            </a:rPr>
            <a:t>String matching</a:t>
          </a:r>
        </a:p>
        <a:p>
          <a:pPr>
            <a:buClr>
              <a:schemeClr val="lt1"/>
            </a:buClr>
            <a:buSzPts val="1200"/>
            <a:buFont typeface="Calibri"/>
            <a:buChar char="•"/>
          </a:pPr>
          <a:r>
            <a:rPr lang="en-US" sz="1600" dirty="0">
              <a:solidFill>
                <a:schemeClr val="lt1"/>
              </a:solidFill>
              <a:latin typeface="Calibri"/>
              <a:ea typeface="Calibri"/>
              <a:cs typeface="Calibri"/>
              <a:sym typeface="Calibri"/>
            </a:rPr>
            <a:t>Hashing</a:t>
          </a:r>
        </a:p>
        <a:p>
          <a:pPr>
            <a:buClr>
              <a:schemeClr val="lt1"/>
            </a:buClr>
            <a:buSzPts val="1200"/>
            <a:buFont typeface="Calibri"/>
            <a:buChar char="•"/>
          </a:pPr>
          <a:r>
            <a:rPr lang="en-US" sz="1600" dirty="0">
              <a:solidFill>
                <a:schemeClr val="lt1"/>
              </a:solidFill>
              <a:latin typeface="Calibri"/>
              <a:ea typeface="Calibri"/>
              <a:cs typeface="Calibri"/>
              <a:sym typeface="Calibri"/>
            </a:rPr>
            <a:t>2-8bit (ACTG)</a:t>
          </a:r>
        </a:p>
        <a:p>
          <a:pPr>
            <a:buClr>
              <a:schemeClr val="lt1"/>
            </a:buClr>
            <a:buSzPts val="1200"/>
            <a:buFont typeface="Calibri"/>
            <a:buChar char="•"/>
          </a:pPr>
          <a:r>
            <a:rPr lang="en-US" sz="1600" dirty="0">
              <a:solidFill>
                <a:schemeClr val="lt1"/>
              </a:solidFill>
              <a:latin typeface="Calibri"/>
              <a:ea typeface="Calibri"/>
              <a:cs typeface="Calibri"/>
              <a:sym typeface="Calibri"/>
            </a:rPr>
            <a:t>FPGA</a:t>
          </a:r>
          <a:endParaRPr lang="en-US" sz="1100" b="0" i="0" u="none" dirty="0"/>
        </a:p>
      </dgm:t>
    </dgm:pt>
    <dgm:pt modelId="{310CBFCE-9693-7740-8883-38723F4465E8}" type="parTrans" cxnId="{70255F0F-3A9A-B546-8D75-8CE862923D9C}">
      <dgm:prSet/>
      <dgm:spPr/>
      <dgm:t>
        <a:bodyPr/>
        <a:lstStyle/>
        <a:p>
          <a:endParaRPr lang="en-US"/>
        </a:p>
      </dgm:t>
    </dgm:pt>
    <dgm:pt modelId="{4E67143E-763B-B849-BA5E-95F474DE8AE6}" type="sibTrans" cxnId="{70255F0F-3A9A-B546-8D75-8CE862923D9C}">
      <dgm:prSet/>
      <dgm:spPr/>
      <dgm:t>
        <a:bodyPr/>
        <a:lstStyle/>
        <a:p>
          <a:endParaRPr lang="en-US"/>
        </a:p>
      </dgm:t>
    </dgm:pt>
    <dgm:pt modelId="{2DAA8A0B-DE2E-8A4F-9CDC-32C670270756}">
      <dgm:prSet custT="1"/>
      <dgm:spPr/>
      <dgm:t>
        <a:bodyPr/>
        <a:lstStyle/>
        <a:p>
          <a:pPr algn="ctr">
            <a:buNone/>
          </a:pPr>
          <a:r>
            <a:rPr lang="en-US" sz="2000" b="1" dirty="0">
              <a:solidFill>
                <a:schemeClr val="lt2"/>
              </a:solidFill>
              <a:latin typeface="Calibri"/>
              <a:ea typeface="Calibri"/>
              <a:cs typeface="Calibri"/>
              <a:sym typeface="Calibri"/>
            </a:rPr>
            <a:t>Digital fluid Accelerator</a:t>
          </a:r>
          <a:endParaRPr lang="en-US" sz="1050" b="0" i="0" u="none" dirty="0"/>
        </a:p>
      </dgm:t>
    </dgm:pt>
    <dgm:pt modelId="{DAECE27C-6ABC-754F-9369-49F00C3C3BFB}" type="parTrans" cxnId="{7E83AD85-9C1E-7041-9CD6-07CD2BBC0AF8}">
      <dgm:prSet/>
      <dgm:spPr/>
      <dgm:t>
        <a:bodyPr/>
        <a:lstStyle/>
        <a:p>
          <a:endParaRPr lang="en-US"/>
        </a:p>
      </dgm:t>
    </dgm:pt>
    <dgm:pt modelId="{6342C686-51C0-1647-8C72-EDEA1257C6B0}" type="sibTrans" cxnId="{7E83AD85-9C1E-7041-9CD6-07CD2BBC0AF8}">
      <dgm:prSet/>
      <dgm:spPr/>
      <dgm:t>
        <a:bodyPr/>
        <a:lstStyle/>
        <a:p>
          <a:endParaRPr lang="en-US"/>
        </a:p>
      </dgm:t>
    </dgm:pt>
    <dgm:pt modelId="{3167392E-D38C-5A41-81F6-34A4AE262917}">
      <dgm:prSet custT="1"/>
      <dgm:spPr/>
      <dgm:t>
        <a:bodyPr/>
        <a:lstStyle/>
        <a:p>
          <a:pPr algn="l">
            <a:buFont typeface="+mj-lt"/>
            <a:buNone/>
          </a:pPr>
          <a:r>
            <a:rPr lang="en-US" sz="1600" dirty="0">
              <a:solidFill>
                <a:schemeClr val="lt1"/>
              </a:solidFill>
              <a:latin typeface="Calibri"/>
              <a:ea typeface="Calibri"/>
              <a:cs typeface="Calibri"/>
              <a:sym typeface="Calibri"/>
            </a:rPr>
            <a:t>3D integration</a:t>
          </a:r>
        </a:p>
      </dgm:t>
    </dgm:pt>
    <dgm:pt modelId="{3E564B96-688C-1C42-A169-6CE4C632C36D}" type="parTrans" cxnId="{D1442FE7-010C-CC48-A8BF-FF545B37513B}">
      <dgm:prSet/>
      <dgm:spPr/>
      <dgm:t>
        <a:bodyPr/>
        <a:lstStyle/>
        <a:p>
          <a:endParaRPr lang="en-US"/>
        </a:p>
      </dgm:t>
    </dgm:pt>
    <dgm:pt modelId="{E5DB49A1-602A-E848-89EC-D9F864E18D6B}" type="sibTrans" cxnId="{D1442FE7-010C-CC48-A8BF-FF545B37513B}">
      <dgm:prSet/>
      <dgm:spPr/>
      <dgm:t>
        <a:bodyPr/>
        <a:lstStyle/>
        <a:p>
          <a:endParaRPr lang="en-US"/>
        </a:p>
      </dgm:t>
    </dgm:pt>
    <dgm:pt modelId="{53CC6DB6-3D20-714F-BF13-40E5BA6E3A96}">
      <dgm:prSet custT="1"/>
      <dgm:spPr/>
      <dgm:t>
        <a:bodyPr/>
        <a:lstStyle/>
        <a:p>
          <a:pPr algn="l">
            <a:buFont typeface="+mj-lt"/>
            <a:buNone/>
          </a:pPr>
          <a:r>
            <a:rPr lang="en-US" sz="1600" dirty="0" err="1">
              <a:solidFill>
                <a:schemeClr val="lt1"/>
              </a:solidFill>
              <a:latin typeface="Calibri"/>
              <a:ea typeface="Calibri"/>
              <a:cs typeface="Calibri"/>
              <a:sym typeface="Calibri"/>
            </a:rPr>
            <a:t>Petascale</a:t>
          </a:r>
          <a:r>
            <a:rPr lang="en-US" sz="1600" dirty="0">
              <a:solidFill>
                <a:schemeClr val="lt1"/>
              </a:solidFill>
              <a:latin typeface="Calibri"/>
              <a:ea typeface="Calibri"/>
              <a:cs typeface="Calibri"/>
              <a:sym typeface="Calibri"/>
            </a:rPr>
            <a:t> </a:t>
          </a:r>
          <a:r>
            <a:rPr lang="en-US" sz="1600" i="1" dirty="0">
              <a:solidFill>
                <a:schemeClr val="lt1"/>
              </a:solidFill>
              <a:latin typeface="Calibri"/>
              <a:ea typeface="Calibri"/>
              <a:cs typeface="Calibri"/>
              <a:sym typeface="Calibri"/>
            </a:rPr>
            <a:t>chip</a:t>
          </a:r>
        </a:p>
      </dgm:t>
    </dgm:pt>
    <dgm:pt modelId="{62A5B50C-DF04-CE43-B0FA-1C9519083910}" type="parTrans" cxnId="{BC8DB97D-76D6-7847-BFD5-6FE3B4BA98F0}">
      <dgm:prSet/>
      <dgm:spPr/>
      <dgm:t>
        <a:bodyPr/>
        <a:lstStyle/>
        <a:p>
          <a:endParaRPr lang="en-US"/>
        </a:p>
      </dgm:t>
    </dgm:pt>
    <dgm:pt modelId="{32912A7D-4693-544A-A782-63C248F593D6}" type="sibTrans" cxnId="{BC8DB97D-76D6-7847-BFD5-6FE3B4BA98F0}">
      <dgm:prSet/>
      <dgm:spPr/>
      <dgm:t>
        <a:bodyPr/>
        <a:lstStyle/>
        <a:p>
          <a:endParaRPr lang="en-US"/>
        </a:p>
      </dgm:t>
    </dgm:pt>
    <dgm:pt modelId="{7150D923-90B8-304D-BDF6-6870B77F86E1}">
      <dgm:prSet custT="1"/>
      <dgm:spPr/>
      <dgm:t>
        <a:bodyPr/>
        <a:lstStyle/>
        <a:p>
          <a:pPr algn="l">
            <a:buFont typeface="+mj-lt"/>
            <a:buNone/>
          </a:pPr>
          <a:r>
            <a:rPr lang="en-US" sz="1600" dirty="0">
              <a:solidFill>
                <a:schemeClr val="lt1"/>
              </a:solidFill>
              <a:latin typeface="Calibri"/>
              <a:ea typeface="Calibri"/>
              <a:cs typeface="Calibri"/>
              <a:sym typeface="Calibri"/>
            </a:rPr>
            <a:t>1024-layers</a:t>
          </a:r>
        </a:p>
      </dgm:t>
    </dgm:pt>
    <dgm:pt modelId="{B8303FF0-F779-9546-BA65-44423D59E0D4}" type="parTrans" cxnId="{F0D6B90D-3BCD-ED45-9963-8CC39A5DBD59}">
      <dgm:prSet/>
      <dgm:spPr/>
      <dgm:t>
        <a:bodyPr/>
        <a:lstStyle/>
        <a:p>
          <a:endParaRPr lang="en-US"/>
        </a:p>
      </dgm:t>
    </dgm:pt>
    <dgm:pt modelId="{A6602286-C55E-784A-B68E-CD7B476FD944}" type="sibTrans" cxnId="{F0D6B90D-3BCD-ED45-9963-8CC39A5DBD59}">
      <dgm:prSet/>
      <dgm:spPr/>
      <dgm:t>
        <a:bodyPr/>
        <a:lstStyle/>
        <a:p>
          <a:endParaRPr lang="en-US"/>
        </a:p>
      </dgm:t>
    </dgm:pt>
    <dgm:pt modelId="{B371420B-0E77-F745-BBFD-F98854AFF947}">
      <dgm:prSet custT="1"/>
      <dgm:spPr/>
      <dgm:t>
        <a:bodyPr/>
        <a:lstStyle/>
        <a:p>
          <a:pPr algn="l">
            <a:buFont typeface="+mj-lt"/>
            <a:buNone/>
          </a:pPr>
          <a:r>
            <a:rPr lang="en-US" sz="1600" dirty="0">
              <a:solidFill>
                <a:schemeClr val="lt1"/>
              </a:solidFill>
              <a:latin typeface="Calibri"/>
              <a:ea typeface="Calibri"/>
              <a:cs typeface="Calibri"/>
              <a:sym typeface="Calibri"/>
            </a:rPr>
            <a:t>General / special HPC solution</a:t>
          </a:r>
        </a:p>
      </dgm:t>
    </dgm:pt>
    <dgm:pt modelId="{5FFBB0E3-8424-5A4D-A383-09926077E1DF}" type="parTrans" cxnId="{ACE14B08-6C64-C74A-9D47-2D2FBA491271}">
      <dgm:prSet/>
      <dgm:spPr/>
      <dgm:t>
        <a:bodyPr/>
        <a:lstStyle/>
        <a:p>
          <a:endParaRPr lang="en-US"/>
        </a:p>
      </dgm:t>
    </dgm:pt>
    <dgm:pt modelId="{F8CB2DD2-A964-1141-B708-D0455402E555}" type="sibTrans" cxnId="{ACE14B08-6C64-C74A-9D47-2D2FBA491271}">
      <dgm:prSet/>
      <dgm:spPr/>
      <dgm:t>
        <a:bodyPr/>
        <a:lstStyle/>
        <a:p>
          <a:endParaRPr lang="en-US"/>
        </a:p>
      </dgm:t>
    </dgm:pt>
    <dgm:pt modelId="{FA176F4D-A486-5A43-9925-7CA3A058CE89}" type="pres">
      <dgm:prSet presAssocID="{19676E88-4ECC-784F-91FB-735FC2BA8D37}" presName="Name0" presStyleCnt="0">
        <dgm:presLayoutVars>
          <dgm:dir/>
          <dgm:resizeHandles val="exact"/>
        </dgm:presLayoutVars>
      </dgm:prSet>
      <dgm:spPr/>
    </dgm:pt>
    <dgm:pt modelId="{E7A9EB83-6589-8C45-A16D-1412DA0A36A8}" type="pres">
      <dgm:prSet presAssocID="{19676E88-4ECC-784F-91FB-735FC2BA8D37}" presName="bkgdShp" presStyleLbl="alignAccFollowNode1" presStyleIdx="0" presStyleCnt="1"/>
      <dgm:spPr/>
    </dgm:pt>
    <dgm:pt modelId="{DE112047-6A6F-D64A-92E6-1A35E0CD4FDB}" type="pres">
      <dgm:prSet presAssocID="{19676E88-4ECC-784F-91FB-735FC2BA8D37}" presName="linComp" presStyleCnt="0"/>
      <dgm:spPr/>
    </dgm:pt>
    <dgm:pt modelId="{F4001349-45B8-5B41-9181-4F52C445C99D}" type="pres">
      <dgm:prSet presAssocID="{A7C70793-5D9F-484F-A8C8-5E6EA4828AF5}" presName="compNode" presStyleCnt="0"/>
      <dgm:spPr/>
    </dgm:pt>
    <dgm:pt modelId="{A466D338-5207-2B48-B2C3-96634408876C}" type="pres">
      <dgm:prSet presAssocID="{A7C70793-5D9F-484F-A8C8-5E6EA4828AF5}" presName="node" presStyleLbl="node1" presStyleIdx="0" presStyleCnt="4">
        <dgm:presLayoutVars>
          <dgm:bulletEnabled val="1"/>
        </dgm:presLayoutVars>
      </dgm:prSet>
      <dgm:spPr/>
    </dgm:pt>
    <dgm:pt modelId="{7D0079BF-D45F-B54F-A004-F52C9D31903C}" type="pres">
      <dgm:prSet presAssocID="{A7C70793-5D9F-484F-A8C8-5E6EA4828AF5}" presName="invisiNode" presStyleLbl="node1" presStyleIdx="0" presStyleCnt="4"/>
      <dgm:spPr/>
    </dgm:pt>
    <dgm:pt modelId="{652DC5AB-74EA-D643-8B87-76726B6F814B}" type="pres">
      <dgm:prSet presAssocID="{A7C70793-5D9F-484F-A8C8-5E6EA4828AF5}" presName="imagNode" presStyleLbl="fgImgPlace1" presStyleIdx="0" presStyleCnt="4"/>
      <dgm:spPr>
        <a:blipFill rotWithShape="1">
          <a:blip xmlns:r="http://schemas.openxmlformats.org/officeDocument/2006/relationships" r:embed="rId1">
            <a:alphaModFix/>
            <a:extLst>
              <a:ext uri="{28A0092B-C50C-407E-A947-70E740481C1C}">
                <a14:useLocalDpi xmlns:a14="http://schemas.microsoft.com/office/drawing/2010/main"/>
              </a:ext>
            </a:extLst>
          </a:blip>
          <a:srcRect/>
          <a:stretch>
            <a:fillRect l="-5000" r="-5000"/>
          </a:stretch>
        </a:blipFill>
      </dgm:spPr>
    </dgm:pt>
    <dgm:pt modelId="{D97954E9-44D7-2048-8DCC-7312C9E0B6CF}" type="pres">
      <dgm:prSet presAssocID="{F5945123-A410-D54C-9CCF-1C59A362A42E}" presName="sibTrans" presStyleLbl="sibTrans2D1" presStyleIdx="0" presStyleCnt="0"/>
      <dgm:spPr/>
    </dgm:pt>
    <dgm:pt modelId="{2FF790E5-8594-7940-B4A0-4C8C335889A1}" type="pres">
      <dgm:prSet presAssocID="{272CA373-AADE-5D45-BC1E-6FC9441F93E8}" presName="compNode" presStyleCnt="0"/>
      <dgm:spPr/>
    </dgm:pt>
    <dgm:pt modelId="{662C7FB5-0536-6249-9828-57EC3E3107A3}" type="pres">
      <dgm:prSet presAssocID="{272CA373-AADE-5D45-BC1E-6FC9441F93E8}" presName="node" presStyleLbl="node1" presStyleIdx="1" presStyleCnt="4">
        <dgm:presLayoutVars>
          <dgm:bulletEnabled val="1"/>
        </dgm:presLayoutVars>
      </dgm:prSet>
      <dgm:spPr/>
    </dgm:pt>
    <dgm:pt modelId="{23F5E923-BEC2-5B42-BB3F-01E52F31EDCA}" type="pres">
      <dgm:prSet presAssocID="{272CA373-AADE-5D45-BC1E-6FC9441F93E8}" presName="invisiNode" presStyleLbl="node1" presStyleIdx="1" presStyleCnt="4"/>
      <dgm:spPr/>
    </dgm:pt>
    <dgm:pt modelId="{C88F77AF-1418-384A-9295-B5117BB1D5C6}" type="pres">
      <dgm:prSet presAssocID="{272CA373-AADE-5D45-BC1E-6FC9441F93E8}" presName="imagNode" presStyleLbl="fgImgPlace1" presStyleIdx="1" presStyleCnt="4"/>
      <dgm:spPr>
        <a:solidFill>
          <a:schemeClr val="tx1"/>
        </a:solidFill>
      </dgm:spPr>
    </dgm:pt>
    <dgm:pt modelId="{04B28E33-CACC-6D4D-8E77-3E8072DBD297}" type="pres">
      <dgm:prSet presAssocID="{A40702B1-12AF-3D45-B5A7-1CDC4B09BE8D}" presName="sibTrans" presStyleLbl="sibTrans2D1" presStyleIdx="0" presStyleCnt="0"/>
      <dgm:spPr/>
    </dgm:pt>
    <dgm:pt modelId="{21CFCC96-6EB1-C749-8E7D-E820B2C060CA}" type="pres">
      <dgm:prSet presAssocID="{A8B22558-8B60-FE48-9B67-FA934D156381}" presName="compNode" presStyleCnt="0"/>
      <dgm:spPr/>
    </dgm:pt>
    <dgm:pt modelId="{94633245-B18D-9A4C-A02A-DE1C962CABA2}" type="pres">
      <dgm:prSet presAssocID="{A8B22558-8B60-FE48-9B67-FA934D156381}" presName="node" presStyleLbl="node1" presStyleIdx="2" presStyleCnt="4">
        <dgm:presLayoutVars>
          <dgm:bulletEnabled val="1"/>
        </dgm:presLayoutVars>
      </dgm:prSet>
      <dgm:spPr/>
    </dgm:pt>
    <dgm:pt modelId="{366F16E4-6F0B-5248-8F51-D1B50619CC81}" type="pres">
      <dgm:prSet presAssocID="{A8B22558-8B60-FE48-9B67-FA934D156381}" presName="invisiNode" presStyleLbl="node1" presStyleIdx="2" presStyleCnt="4"/>
      <dgm:spPr/>
    </dgm:pt>
    <dgm:pt modelId="{E92AB52B-ABD7-3D46-A096-322FDACE13DF}" type="pres">
      <dgm:prSet presAssocID="{A8B22558-8B60-FE48-9B67-FA934D156381}" presName="imagNode" presStyleLbl="fgImgPlace1" presStyleIdx="2" presStyleCnt="4"/>
      <dgm:spPr>
        <a:blipFill rotWithShape="1">
          <a:blip xmlns:r="http://schemas.openxmlformats.org/officeDocument/2006/relationships" r:embed="rId2">
            <a:extLst>
              <a:ext uri="{28A0092B-C50C-407E-A947-70E740481C1C}">
                <a14:useLocalDpi xmlns:a14="http://schemas.microsoft.com/office/drawing/2010/main"/>
              </a:ext>
            </a:extLst>
          </a:blip>
          <a:srcRect/>
          <a:stretch>
            <a:fillRect/>
          </a:stretch>
        </a:blipFill>
      </dgm:spPr>
    </dgm:pt>
    <dgm:pt modelId="{6876D2A6-26A5-B84C-98B4-C91DE8FE2D25}" type="pres">
      <dgm:prSet presAssocID="{4E67143E-763B-B849-BA5E-95F474DE8AE6}" presName="sibTrans" presStyleLbl="sibTrans2D1" presStyleIdx="0" presStyleCnt="0"/>
      <dgm:spPr/>
    </dgm:pt>
    <dgm:pt modelId="{AD24B185-B2FF-6143-B5E4-6E4C47F5BC02}" type="pres">
      <dgm:prSet presAssocID="{2DAA8A0B-DE2E-8A4F-9CDC-32C670270756}" presName="compNode" presStyleCnt="0"/>
      <dgm:spPr/>
    </dgm:pt>
    <dgm:pt modelId="{AE37D22B-9A49-D240-92A4-E68D27513609}" type="pres">
      <dgm:prSet presAssocID="{2DAA8A0B-DE2E-8A4F-9CDC-32C670270756}" presName="node" presStyleLbl="node1" presStyleIdx="3" presStyleCnt="4">
        <dgm:presLayoutVars>
          <dgm:bulletEnabled val="1"/>
        </dgm:presLayoutVars>
      </dgm:prSet>
      <dgm:spPr/>
    </dgm:pt>
    <dgm:pt modelId="{2A026E47-9376-5841-B69E-6DF2DE3EAB52}" type="pres">
      <dgm:prSet presAssocID="{2DAA8A0B-DE2E-8A4F-9CDC-32C670270756}" presName="invisiNode" presStyleLbl="node1" presStyleIdx="3" presStyleCnt="4"/>
      <dgm:spPr/>
    </dgm:pt>
    <dgm:pt modelId="{024BD017-B40A-9B45-8E58-FDE22C173610}" type="pres">
      <dgm:prSet presAssocID="{2DAA8A0B-DE2E-8A4F-9CDC-32C670270756}" presName="imagNode" presStyleLbl="fgImgPlace1" presStyleIdx="3" presStyleCnt="4"/>
      <dgm:spPr>
        <a:blipFill rotWithShape="1">
          <a:blip xmlns:r="http://schemas.openxmlformats.org/officeDocument/2006/relationships" r:embed="rId3">
            <a:alphaModFix/>
            <a:extLst>
              <a:ext uri="{28A0092B-C50C-407E-A947-70E740481C1C}">
                <a14:useLocalDpi xmlns:a14="http://schemas.microsoft.com/office/drawing/2010/main"/>
              </a:ext>
            </a:extLst>
          </a:blip>
          <a:srcRect/>
          <a:stretch>
            <a:fillRect/>
          </a:stretch>
        </a:blipFill>
      </dgm:spPr>
    </dgm:pt>
  </dgm:ptLst>
  <dgm:cxnLst>
    <dgm:cxn modelId="{ACE14B08-6C64-C74A-9D47-2D2FBA491271}" srcId="{2DAA8A0B-DE2E-8A4F-9CDC-32C670270756}" destId="{B371420B-0E77-F745-BBFD-F98854AFF947}" srcOrd="3" destOrd="0" parTransId="{5FFBB0E3-8424-5A4D-A383-09926077E1DF}" sibTransId="{F8CB2DD2-A964-1141-B708-D0455402E555}"/>
    <dgm:cxn modelId="{5C66990D-1E3A-E048-8269-5F08A6E5848A}" srcId="{19676E88-4ECC-784F-91FB-735FC2BA8D37}" destId="{272CA373-AADE-5D45-BC1E-6FC9441F93E8}" srcOrd="1" destOrd="0" parTransId="{C3D9D978-8283-3847-BCA5-2B6528E1835F}" sibTransId="{A40702B1-12AF-3D45-B5A7-1CDC4B09BE8D}"/>
    <dgm:cxn modelId="{F0D6B90D-3BCD-ED45-9963-8CC39A5DBD59}" srcId="{2DAA8A0B-DE2E-8A4F-9CDC-32C670270756}" destId="{7150D923-90B8-304D-BDF6-6870B77F86E1}" srcOrd="2" destOrd="0" parTransId="{B8303FF0-F779-9546-BA65-44423D59E0D4}" sibTransId="{A6602286-C55E-784A-B68E-CD7B476FD944}"/>
    <dgm:cxn modelId="{70255F0F-3A9A-B546-8D75-8CE862923D9C}" srcId="{19676E88-4ECC-784F-91FB-735FC2BA8D37}" destId="{A8B22558-8B60-FE48-9B67-FA934D156381}" srcOrd="2" destOrd="0" parTransId="{310CBFCE-9693-7740-8883-38723F4465E8}" sibTransId="{4E67143E-763B-B849-BA5E-95F474DE8AE6}"/>
    <dgm:cxn modelId="{14CD1110-27A0-0542-B839-4A0B3E044B12}" type="presOf" srcId="{A7C70793-5D9F-484F-A8C8-5E6EA4828AF5}" destId="{A466D338-5207-2B48-B2C3-96634408876C}" srcOrd="0" destOrd="0" presId="urn:microsoft.com/office/officeart/2005/8/layout/pList2"/>
    <dgm:cxn modelId="{79737D1F-7FF7-584F-8F88-621D827A8C62}" type="presOf" srcId="{B371420B-0E77-F745-BBFD-F98854AFF947}" destId="{AE37D22B-9A49-D240-92A4-E68D27513609}" srcOrd="0" destOrd="4" presId="urn:microsoft.com/office/officeart/2005/8/layout/pList2"/>
    <dgm:cxn modelId="{9A054B37-0A98-6544-9E8E-3E1972770374}" type="presOf" srcId="{A40702B1-12AF-3D45-B5A7-1CDC4B09BE8D}" destId="{04B28E33-CACC-6D4D-8E77-3E8072DBD297}" srcOrd="0" destOrd="0" presId="urn:microsoft.com/office/officeart/2005/8/layout/pList2"/>
    <dgm:cxn modelId="{08E46F54-36DE-404A-983E-0B63DC13584E}" type="presOf" srcId="{3167392E-D38C-5A41-81F6-34A4AE262917}" destId="{AE37D22B-9A49-D240-92A4-E68D27513609}" srcOrd="0" destOrd="1" presId="urn:microsoft.com/office/officeart/2005/8/layout/pList2"/>
    <dgm:cxn modelId="{E093195B-92D2-1A42-8603-1DF8A81F8E6E}" type="presOf" srcId="{272CA373-AADE-5D45-BC1E-6FC9441F93E8}" destId="{662C7FB5-0536-6249-9828-57EC3E3107A3}" srcOrd="0" destOrd="0" presId="urn:microsoft.com/office/officeart/2005/8/layout/pList2"/>
    <dgm:cxn modelId="{4868F366-F880-E642-A7EA-C99873441A3F}" type="presOf" srcId="{F5945123-A410-D54C-9CCF-1C59A362A42E}" destId="{D97954E9-44D7-2048-8DCC-7312C9E0B6CF}" srcOrd="0" destOrd="0" presId="urn:microsoft.com/office/officeart/2005/8/layout/pList2"/>
    <dgm:cxn modelId="{8402226D-DB07-0340-8C36-5CB0CE667D47}" type="presOf" srcId="{4E67143E-763B-B849-BA5E-95F474DE8AE6}" destId="{6876D2A6-26A5-B84C-98B4-C91DE8FE2D25}" srcOrd="0" destOrd="0" presId="urn:microsoft.com/office/officeart/2005/8/layout/pList2"/>
    <dgm:cxn modelId="{1C53BD75-B5BB-7946-8F2C-BCCA79609A59}" type="presOf" srcId="{2DAA8A0B-DE2E-8A4F-9CDC-32C670270756}" destId="{AE37D22B-9A49-D240-92A4-E68D27513609}" srcOrd="0" destOrd="0" presId="urn:microsoft.com/office/officeart/2005/8/layout/pList2"/>
    <dgm:cxn modelId="{0E0F557C-1627-1F4E-8E51-8B267BE10F51}" type="presOf" srcId="{19676E88-4ECC-784F-91FB-735FC2BA8D37}" destId="{FA176F4D-A486-5A43-9925-7CA3A058CE89}" srcOrd="0" destOrd="0" presId="urn:microsoft.com/office/officeart/2005/8/layout/pList2"/>
    <dgm:cxn modelId="{BC8DB97D-76D6-7847-BFD5-6FE3B4BA98F0}" srcId="{2DAA8A0B-DE2E-8A4F-9CDC-32C670270756}" destId="{53CC6DB6-3D20-714F-BF13-40E5BA6E3A96}" srcOrd="1" destOrd="0" parTransId="{62A5B50C-DF04-CE43-B0FA-1C9519083910}" sibTransId="{32912A7D-4693-544A-A782-63C248F593D6}"/>
    <dgm:cxn modelId="{7E83AD85-9C1E-7041-9CD6-07CD2BBC0AF8}" srcId="{19676E88-4ECC-784F-91FB-735FC2BA8D37}" destId="{2DAA8A0B-DE2E-8A4F-9CDC-32C670270756}" srcOrd="3" destOrd="0" parTransId="{DAECE27C-6ABC-754F-9369-49F00C3C3BFB}" sibTransId="{6342C686-51C0-1647-8C72-EDEA1257C6B0}"/>
    <dgm:cxn modelId="{26A4389A-B640-D54A-B7CA-BC3024D277E7}" type="presOf" srcId="{7150D923-90B8-304D-BDF6-6870B77F86E1}" destId="{AE37D22B-9A49-D240-92A4-E68D27513609}" srcOrd="0" destOrd="3" presId="urn:microsoft.com/office/officeart/2005/8/layout/pList2"/>
    <dgm:cxn modelId="{50D15DAD-DC12-B14B-8679-3438EB6F4B80}" srcId="{19676E88-4ECC-784F-91FB-735FC2BA8D37}" destId="{A7C70793-5D9F-484F-A8C8-5E6EA4828AF5}" srcOrd="0" destOrd="0" parTransId="{407396DD-6E9E-D946-8F75-32CC615C4C35}" sibTransId="{F5945123-A410-D54C-9CCF-1C59A362A42E}"/>
    <dgm:cxn modelId="{D1442FE7-010C-CC48-A8BF-FF545B37513B}" srcId="{2DAA8A0B-DE2E-8A4F-9CDC-32C670270756}" destId="{3167392E-D38C-5A41-81F6-34A4AE262917}" srcOrd="0" destOrd="0" parTransId="{3E564B96-688C-1C42-A169-6CE4C632C36D}" sibTransId="{E5DB49A1-602A-E848-89EC-D9F864E18D6B}"/>
    <dgm:cxn modelId="{D073E7FE-00A2-F047-B0AC-06BD6686E4D9}" type="presOf" srcId="{A8B22558-8B60-FE48-9B67-FA934D156381}" destId="{94633245-B18D-9A4C-A02A-DE1C962CABA2}" srcOrd="0" destOrd="0" presId="urn:microsoft.com/office/officeart/2005/8/layout/pList2"/>
    <dgm:cxn modelId="{D3FADBFF-CC62-CF4F-AB52-FA22C54AB625}" type="presOf" srcId="{53CC6DB6-3D20-714F-BF13-40E5BA6E3A96}" destId="{AE37D22B-9A49-D240-92A4-E68D27513609}" srcOrd="0" destOrd="2" presId="urn:microsoft.com/office/officeart/2005/8/layout/pList2"/>
    <dgm:cxn modelId="{6EA0E2F9-3793-A149-91AD-E2DA6E498EE2}" type="presParOf" srcId="{FA176F4D-A486-5A43-9925-7CA3A058CE89}" destId="{E7A9EB83-6589-8C45-A16D-1412DA0A36A8}" srcOrd="0" destOrd="0" presId="urn:microsoft.com/office/officeart/2005/8/layout/pList2"/>
    <dgm:cxn modelId="{4057FDF3-AB59-B64F-BED0-CA69876F044C}" type="presParOf" srcId="{FA176F4D-A486-5A43-9925-7CA3A058CE89}" destId="{DE112047-6A6F-D64A-92E6-1A35E0CD4FDB}" srcOrd="1" destOrd="0" presId="urn:microsoft.com/office/officeart/2005/8/layout/pList2"/>
    <dgm:cxn modelId="{17AB150B-23E5-F54D-BB4F-8C3D19A8C68F}" type="presParOf" srcId="{DE112047-6A6F-D64A-92E6-1A35E0CD4FDB}" destId="{F4001349-45B8-5B41-9181-4F52C445C99D}" srcOrd="0" destOrd="0" presId="urn:microsoft.com/office/officeart/2005/8/layout/pList2"/>
    <dgm:cxn modelId="{AD1C5BE0-ADAD-2A41-878F-31595A4E4C75}" type="presParOf" srcId="{F4001349-45B8-5B41-9181-4F52C445C99D}" destId="{A466D338-5207-2B48-B2C3-96634408876C}" srcOrd="0" destOrd="0" presId="urn:microsoft.com/office/officeart/2005/8/layout/pList2"/>
    <dgm:cxn modelId="{1B5E0351-DEF7-5940-A214-D1D21E8411A4}" type="presParOf" srcId="{F4001349-45B8-5B41-9181-4F52C445C99D}" destId="{7D0079BF-D45F-B54F-A004-F52C9D31903C}" srcOrd="1" destOrd="0" presId="urn:microsoft.com/office/officeart/2005/8/layout/pList2"/>
    <dgm:cxn modelId="{651326A0-8556-EB47-9BD6-8A600C6B33DA}" type="presParOf" srcId="{F4001349-45B8-5B41-9181-4F52C445C99D}" destId="{652DC5AB-74EA-D643-8B87-76726B6F814B}" srcOrd="2" destOrd="0" presId="urn:microsoft.com/office/officeart/2005/8/layout/pList2"/>
    <dgm:cxn modelId="{CA748927-2BD9-3B44-BD60-B9C299FA7970}" type="presParOf" srcId="{DE112047-6A6F-D64A-92E6-1A35E0CD4FDB}" destId="{D97954E9-44D7-2048-8DCC-7312C9E0B6CF}" srcOrd="1" destOrd="0" presId="urn:microsoft.com/office/officeart/2005/8/layout/pList2"/>
    <dgm:cxn modelId="{47C2D28A-BA3A-914B-9BCE-5122F31720E2}" type="presParOf" srcId="{DE112047-6A6F-D64A-92E6-1A35E0CD4FDB}" destId="{2FF790E5-8594-7940-B4A0-4C8C335889A1}" srcOrd="2" destOrd="0" presId="urn:microsoft.com/office/officeart/2005/8/layout/pList2"/>
    <dgm:cxn modelId="{CDEDDD23-F4D4-2041-B9E2-1D1C51832B48}" type="presParOf" srcId="{2FF790E5-8594-7940-B4A0-4C8C335889A1}" destId="{662C7FB5-0536-6249-9828-57EC3E3107A3}" srcOrd="0" destOrd="0" presId="urn:microsoft.com/office/officeart/2005/8/layout/pList2"/>
    <dgm:cxn modelId="{764D08AA-C0E3-184B-B61F-054F25BB8278}" type="presParOf" srcId="{2FF790E5-8594-7940-B4A0-4C8C335889A1}" destId="{23F5E923-BEC2-5B42-BB3F-01E52F31EDCA}" srcOrd="1" destOrd="0" presId="urn:microsoft.com/office/officeart/2005/8/layout/pList2"/>
    <dgm:cxn modelId="{42255F2F-B4EB-904B-B836-92414BB743BF}" type="presParOf" srcId="{2FF790E5-8594-7940-B4A0-4C8C335889A1}" destId="{C88F77AF-1418-384A-9295-B5117BB1D5C6}" srcOrd="2" destOrd="0" presId="urn:microsoft.com/office/officeart/2005/8/layout/pList2"/>
    <dgm:cxn modelId="{2CCF8C13-786C-914C-BD57-C7C0AAA2E941}" type="presParOf" srcId="{DE112047-6A6F-D64A-92E6-1A35E0CD4FDB}" destId="{04B28E33-CACC-6D4D-8E77-3E8072DBD297}" srcOrd="3" destOrd="0" presId="urn:microsoft.com/office/officeart/2005/8/layout/pList2"/>
    <dgm:cxn modelId="{AF18A3E7-BCCC-7B44-9D8A-BA05EE781F9C}" type="presParOf" srcId="{DE112047-6A6F-D64A-92E6-1A35E0CD4FDB}" destId="{21CFCC96-6EB1-C749-8E7D-E820B2C060CA}" srcOrd="4" destOrd="0" presId="urn:microsoft.com/office/officeart/2005/8/layout/pList2"/>
    <dgm:cxn modelId="{CEE06F3C-4BAF-0E44-80EE-139A78DC4628}" type="presParOf" srcId="{21CFCC96-6EB1-C749-8E7D-E820B2C060CA}" destId="{94633245-B18D-9A4C-A02A-DE1C962CABA2}" srcOrd="0" destOrd="0" presId="urn:microsoft.com/office/officeart/2005/8/layout/pList2"/>
    <dgm:cxn modelId="{7183A14B-9023-5A4A-A646-6B9CBA767105}" type="presParOf" srcId="{21CFCC96-6EB1-C749-8E7D-E820B2C060CA}" destId="{366F16E4-6F0B-5248-8F51-D1B50619CC81}" srcOrd="1" destOrd="0" presId="urn:microsoft.com/office/officeart/2005/8/layout/pList2"/>
    <dgm:cxn modelId="{34E91BB6-2821-F348-BA0B-FE3D449E91A4}" type="presParOf" srcId="{21CFCC96-6EB1-C749-8E7D-E820B2C060CA}" destId="{E92AB52B-ABD7-3D46-A096-322FDACE13DF}" srcOrd="2" destOrd="0" presId="urn:microsoft.com/office/officeart/2005/8/layout/pList2"/>
    <dgm:cxn modelId="{AD87A375-91D9-6847-A7CA-0D4968FB847F}" type="presParOf" srcId="{DE112047-6A6F-D64A-92E6-1A35E0CD4FDB}" destId="{6876D2A6-26A5-B84C-98B4-C91DE8FE2D25}" srcOrd="5" destOrd="0" presId="urn:microsoft.com/office/officeart/2005/8/layout/pList2"/>
    <dgm:cxn modelId="{0AC21397-B29A-CF4C-B6E5-D7404A46D368}" type="presParOf" srcId="{DE112047-6A6F-D64A-92E6-1A35E0CD4FDB}" destId="{AD24B185-B2FF-6143-B5E4-6E4C47F5BC02}" srcOrd="6" destOrd="0" presId="urn:microsoft.com/office/officeart/2005/8/layout/pList2"/>
    <dgm:cxn modelId="{0BBF4E33-07D6-854C-88B8-505B0E1858CE}" type="presParOf" srcId="{AD24B185-B2FF-6143-B5E4-6E4C47F5BC02}" destId="{AE37D22B-9A49-D240-92A4-E68D27513609}" srcOrd="0" destOrd="0" presId="urn:microsoft.com/office/officeart/2005/8/layout/pList2"/>
    <dgm:cxn modelId="{2B821D3E-5037-1045-A4DD-798975554238}" type="presParOf" srcId="{AD24B185-B2FF-6143-B5E4-6E4C47F5BC02}" destId="{2A026E47-9376-5841-B69E-6DF2DE3EAB52}" srcOrd="1" destOrd="0" presId="urn:microsoft.com/office/officeart/2005/8/layout/pList2"/>
    <dgm:cxn modelId="{4563C252-351C-1D41-BDA2-E3539963D14E}" type="presParOf" srcId="{AD24B185-B2FF-6143-B5E4-6E4C47F5BC02}" destId="{024BD017-B40A-9B45-8E58-FDE22C17361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A9EB83-6589-8C45-A16D-1412DA0A36A8}">
      <dsp:nvSpPr>
        <dsp:cNvPr id="0" name=""/>
        <dsp:cNvSpPr/>
      </dsp:nvSpPr>
      <dsp:spPr>
        <a:xfrm>
          <a:off x="0" y="0"/>
          <a:ext cx="8751002" cy="1733548"/>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2DC5AB-74EA-D643-8B87-76726B6F814B}">
      <dsp:nvSpPr>
        <dsp:cNvPr id="0" name=""/>
        <dsp:cNvSpPr/>
      </dsp:nvSpPr>
      <dsp:spPr>
        <a:xfrm>
          <a:off x="264940" y="231139"/>
          <a:ext cx="1911888" cy="1271268"/>
        </a:xfrm>
        <a:prstGeom prst="roundRect">
          <a:avLst>
            <a:gd name="adj" fmla="val 10000"/>
          </a:avLst>
        </a:prstGeom>
        <a:blipFill rotWithShape="1">
          <a:blip xmlns:r="http://schemas.openxmlformats.org/officeDocument/2006/relationships" r:embed="rId1">
            <a:alphaModFix/>
            <a:extLst>
              <a:ext uri="{28A0092B-C50C-407E-A947-70E740481C1C}">
                <a14:useLocalDpi xmlns:a14="http://schemas.microsoft.com/office/drawing/2010/main"/>
              </a:ext>
            </a:extLst>
          </a:blip>
          <a:srcRect/>
          <a:stretch>
            <a:fillRect l="-5000" r="-5000"/>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466D338-5207-2B48-B2C3-96634408876C}">
      <dsp:nvSpPr>
        <dsp:cNvPr id="0" name=""/>
        <dsp:cNvSpPr/>
      </dsp:nvSpPr>
      <dsp:spPr>
        <a:xfrm rot="10800000">
          <a:off x="264940" y="1733548"/>
          <a:ext cx="1911888" cy="2118780"/>
        </a:xfrm>
        <a:prstGeom prst="round2SameRect">
          <a:avLst>
            <a:gd name="adj1" fmla="val 10500"/>
            <a:gd name="adj2" fmla="val 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146304" rIns="0" bIns="142240" numCol="1" spcCol="1270" anchor="t" anchorCtr="0">
          <a:noAutofit/>
        </a:bodyPr>
        <a:lstStyle/>
        <a:p>
          <a:pPr marL="0" lvl="0" indent="0" algn="ctr" defTabSz="889000" rtl="0">
            <a:lnSpc>
              <a:spcPct val="90000"/>
            </a:lnSpc>
            <a:spcBef>
              <a:spcPct val="0"/>
            </a:spcBef>
            <a:spcAft>
              <a:spcPct val="35000"/>
            </a:spcAft>
            <a:buNone/>
          </a:pPr>
          <a:r>
            <a:rPr lang="en-US" sz="2000" b="1" kern="1200" dirty="0">
              <a:solidFill>
                <a:schemeClr val="lt2"/>
              </a:solidFill>
              <a:latin typeface="Calibri"/>
              <a:ea typeface="Calibri"/>
              <a:cs typeface="Calibri"/>
              <a:sym typeface="Calibri"/>
            </a:rPr>
            <a:t>Materials</a:t>
          </a:r>
        </a:p>
        <a:p>
          <a:pPr marL="0" lvl="0" indent="0" algn="ctr" defTabSz="889000">
            <a:lnSpc>
              <a:spcPct val="90000"/>
            </a:lnSpc>
            <a:spcBef>
              <a:spcPct val="0"/>
            </a:spcBef>
            <a:spcAft>
              <a:spcPct val="35000"/>
            </a:spcAft>
            <a:buClr>
              <a:schemeClr val="lt1"/>
            </a:buClr>
            <a:buSzPts val="1200"/>
            <a:buFont typeface="Calibri"/>
            <a:buNone/>
          </a:pPr>
          <a:r>
            <a:rPr lang="en" sz="1600" kern="1200" dirty="0">
              <a:solidFill>
                <a:schemeClr val="lt1"/>
              </a:solidFill>
              <a:latin typeface="Calibri" panose="020F0502020204030204" pitchFamily="34" charset="0"/>
              <a:ea typeface="Calibri"/>
              <a:cs typeface="Calibri" panose="020F0502020204030204" pitchFamily="34" charset="0"/>
              <a:sym typeface="Calibri"/>
            </a:rPr>
            <a:t>Density Functional Theory (DFT)</a:t>
          </a:r>
        </a:p>
        <a:p>
          <a:pPr marL="0" lvl="0" indent="0" algn="ctr" defTabSz="889000">
            <a:lnSpc>
              <a:spcPct val="90000"/>
            </a:lnSpc>
            <a:spcBef>
              <a:spcPct val="0"/>
            </a:spcBef>
            <a:spcAft>
              <a:spcPct val="35000"/>
            </a:spcAft>
            <a:buClr>
              <a:schemeClr val="lt1"/>
            </a:buClr>
            <a:buSzPts val="1200"/>
            <a:buFont typeface="Calibri"/>
            <a:buNone/>
          </a:pPr>
          <a:r>
            <a:rPr lang="en-US" sz="1600" kern="1200" dirty="0">
              <a:solidFill>
                <a:schemeClr val="lt1"/>
              </a:solidFill>
              <a:latin typeface="Calibri" panose="020F0502020204030204" pitchFamily="34" charset="0"/>
              <a:ea typeface="Calibri"/>
              <a:cs typeface="Calibri" panose="020F0502020204030204" pitchFamily="34" charset="0"/>
              <a:sym typeface="Calibri"/>
            </a:rPr>
            <a:t>Use O(n) algorithm</a:t>
          </a:r>
          <a:endParaRPr lang="en-US" sz="1600" kern="1200" dirty="0">
            <a:latin typeface="Calibri" panose="020F0502020204030204" pitchFamily="34" charset="0"/>
            <a:cs typeface="Calibri" panose="020F0502020204030204" pitchFamily="34" charset="0"/>
          </a:endParaRPr>
        </a:p>
        <a:p>
          <a:pPr marL="0" lvl="0" indent="0" algn="ctr" defTabSz="889000">
            <a:lnSpc>
              <a:spcPct val="90000"/>
            </a:lnSpc>
            <a:spcBef>
              <a:spcPct val="0"/>
            </a:spcBef>
            <a:spcAft>
              <a:spcPct val="35000"/>
            </a:spcAft>
            <a:buClr>
              <a:schemeClr val="lt1"/>
            </a:buClr>
            <a:buSzPts val="1200"/>
            <a:buFont typeface="Calibri"/>
            <a:buNone/>
          </a:pPr>
          <a:r>
            <a:rPr lang="en-US" sz="1600" kern="1200" dirty="0">
              <a:solidFill>
                <a:schemeClr val="lt1"/>
              </a:solidFill>
              <a:latin typeface="Calibri" panose="020F0502020204030204" pitchFamily="34" charset="0"/>
              <a:ea typeface="Calibri"/>
              <a:cs typeface="Calibri" panose="020F0502020204030204" pitchFamily="34" charset="0"/>
              <a:sym typeface="Calibri"/>
            </a:rPr>
            <a:t>Dominated by FFTs</a:t>
          </a:r>
          <a:endParaRPr lang="en-US" sz="1600" kern="1200" dirty="0">
            <a:latin typeface="Calibri" panose="020F0502020204030204" pitchFamily="34" charset="0"/>
            <a:cs typeface="Calibri" panose="020F0502020204030204" pitchFamily="34" charset="0"/>
          </a:endParaRPr>
        </a:p>
        <a:p>
          <a:pPr marL="0" lvl="0" indent="0" algn="ctr" defTabSz="889000">
            <a:lnSpc>
              <a:spcPct val="90000"/>
            </a:lnSpc>
            <a:spcBef>
              <a:spcPct val="0"/>
            </a:spcBef>
            <a:spcAft>
              <a:spcPct val="35000"/>
            </a:spcAft>
            <a:buClr>
              <a:schemeClr val="lt1"/>
            </a:buClr>
            <a:buSzPts val="1200"/>
            <a:buFont typeface="Calibri"/>
            <a:buNone/>
          </a:pPr>
          <a:r>
            <a:rPr lang="en-US" sz="1600" kern="1200" dirty="0">
              <a:solidFill>
                <a:schemeClr val="lt1"/>
              </a:solidFill>
              <a:latin typeface="Calibri" panose="020F0502020204030204" pitchFamily="34" charset="0"/>
              <a:ea typeface="Calibri"/>
              <a:cs typeface="Calibri" panose="020F0502020204030204" pitchFamily="34" charset="0"/>
              <a:sym typeface="Calibri"/>
            </a:rPr>
            <a:t>FPGA or ASIC</a:t>
          </a:r>
          <a:endParaRPr lang="en-US" sz="2000" b="1" kern="1200" dirty="0">
            <a:latin typeface="Calibri" panose="020F0502020204030204" pitchFamily="34" charset="0"/>
            <a:cs typeface="Calibri" panose="020F0502020204030204" pitchFamily="34" charset="0"/>
          </a:endParaRPr>
        </a:p>
      </dsp:txBody>
      <dsp:txXfrm rot="10800000">
        <a:off x="323737" y="1733548"/>
        <a:ext cx="1794294" cy="2059983"/>
      </dsp:txXfrm>
    </dsp:sp>
    <dsp:sp modelId="{C88F77AF-1418-384A-9295-B5117BB1D5C6}">
      <dsp:nvSpPr>
        <dsp:cNvPr id="0" name=""/>
        <dsp:cNvSpPr/>
      </dsp:nvSpPr>
      <dsp:spPr>
        <a:xfrm>
          <a:off x="2368017" y="231139"/>
          <a:ext cx="1911888" cy="1271268"/>
        </a:xfrm>
        <a:prstGeom prst="roundRect">
          <a:avLst>
            <a:gd name="adj" fmla="val 10000"/>
          </a:avLst>
        </a:prstGeom>
        <a:solidFill>
          <a:schemeClr val="tx1"/>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662C7FB5-0536-6249-9828-57EC3E3107A3}">
      <dsp:nvSpPr>
        <dsp:cNvPr id="0" name=""/>
        <dsp:cNvSpPr/>
      </dsp:nvSpPr>
      <dsp:spPr>
        <a:xfrm rot="10800000">
          <a:off x="2368017" y="1733548"/>
          <a:ext cx="1911888" cy="2118780"/>
        </a:xfrm>
        <a:prstGeom prst="round2SameRect">
          <a:avLst>
            <a:gd name="adj1" fmla="val 10500"/>
            <a:gd name="adj2" fmla="val 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146304" rIns="91440" bIns="142240" numCol="1" spcCol="1270" anchor="t" anchorCtr="0">
          <a:noAutofit/>
        </a:bodyPr>
        <a:lstStyle/>
        <a:p>
          <a:pPr marL="0" lvl="0" indent="0" algn="ctr" defTabSz="889000">
            <a:lnSpc>
              <a:spcPct val="90000"/>
            </a:lnSpc>
            <a:spcBef>
              <a:spcPct val="0"/>
            </a:spcBef>
            <a:spcAft>
              <a:spcPct val="35000"/>
            </a:spcAft>
            <a:buFont typeface="+mj-lt"/>
            <a:buNone/>
          </a:pPr>
          <a:r>
            <a:rPr lang="en-US" sz="2000" b="1" kern="1200" dirty="0" err="1">
              <a:solidFill>
                <a:schemeClr val="lt2"/>
              </a:solidFill>
              <a:latin typeface="Calibri"/>
              <a:ea typeface="Calibri"/>
              <a:cs typeface="Calibri"/>
              <a:sym typeface="Calibri"/>
            </a:rPr>
            <a:t>CryoEM</a:t>
          </a:r>
          <a:r>
            <a:rPr lang="en-US" sz="2000" b="1" kern="1200" dirty="0">
              <a:solidFill>
                <a:schemeClr val="lt2"/>
              </a:solidFill>
              <a:latin typeface="Calibri"/>
              <a:ea typeface="Calibri"/>
              <a:cs typeface="Calibri"/>
              <a:sym typeface="Calibri"/>
            </a:rPr>
            <a:t> Accelerator</a:t>
          </a:r>
          <a:endParaRPr lang="en-US" sz="2000" kern="1200" dirty="0">
            <a:solidFill>
              <a:schemeClr val="lt2"/>
            </a:solidFill>
            <a:latin typeface="Calibri"/>
            <a:ea typeface="Calibri"/>
            <a:cs typeface="Calibri"/>
            <a:sym typeface="Calibri"/>
          </a:endParaRPr>
        </a:p>
        <a:p>
          <a:pPr marL="0" lvl="0" indent="0" algn="ctr" defTabSz="889000">
            <a:lnSpc>
              <a:spcPct val="90000"/>
            </a:lnSpc>
            <a:spcBef>
              <a:spcPct val="0"/>
            </a:spcBef>
            <a:spcAft>
              <a:spcPts val="288"/>
            </a:spcAft>
            <a:buClr>
              <a:schemeClr val="lt1"/>
            </a:buClr>
            <a:buSzPts val="1200"/>
            <a:buFont typeface="Calibri"/>
            <a:buNone/>
          </a:pPr>
          <a:r>
            <a:rPr lang="en-US" sz="1600" kern="1200" dirty="0">
              <a:solidFill>
                <a:schemeClr val="lt1"/>
              </a:solidFill>
              <a:latin typeface="Calibri"/>
              <a:ea typeface="Calibri"/>
              <a:cs typeface="Calibri"/>
              <a:sym typeface="Calibri"/>
            </a:rPr>
            <a:t>LBNL detector</a:t>
          </a:r>
        </a:p>
        <a:p>
          <a:pPr marL="0" lvl="0" indent="0" algn="ctr" defTabSz="889000">
            <a:lnSpc>
              <a:spcPct val="90000"/>
            </a:lnSpc>
            <a:spcBef>
              <a:spcPct val="0"/>
            </a:spcBef>
            <a:spcAft>
              <a:spcPts val="288"/>
            </a:spcAft>
            <a:buClr>
              <a:schemeClr val="lt1"/>
            </a:buClr>
            <a:buSzPts val="1200"/>
            <a:buFont typeface="Calibri"/>
            <a:buNone/>
          </a:pPr>
          <a:r>
            <a:rPr lang="en-US" sz="1600" kern="1200" dirty="0">
              <a:solidFill>
                <a:schemeClr val="lt1"/>
              </a:solidFill>
              <a:latin typeface="Calibri"/>
              <a:ea typeface="Calibri"/>
              <a:cs typeface="Calibri"/>
              <a:sym typeface="Calibri"/>
            </a:rPr>
            <a:t>750 GB / sec</a:t>
          </a:r>
        </a:p>
        <a:p>
          <a:pPr marL="0" lvl="0" indent="0" algn="ctr" defTabSz="889000">
            <a:lnSpc>
              <a:spcPct val="90000"/>
            </a:lnSpc>
            <a:spcBef>
              <a:spcPct val="0"/>
            </a:spcBef>
            <a:spcAft>
              <a:spcPts val="288"/>
            </a:spcAft>
            <a:buClr>
              <a:schemeClr val="lt1"/>
            </a:buClr>
            <a:buSzPts val="1200"/>
            <a:buFont typeface="Calibri"/>
            <a:buNone/>
          </a:pPr>
          <a:r>
            <a:rPr lang="en-US" sz="1600" kern="1200" dirty="0">
              <a:solidFill>
                <a:schemeClr val="lt1"/>
              </a:solidFill>
              <a:latin typeface="Calibri"/>
              <a:ea typeface="Calibri"/>
              <a:cs typeface="Calibri"/>
              <a:sym typeface="Calibri"/>
            </a:rPr>
            <a:t>Custom ASIC near detector</a:t>
          </a:r>
          <a:endParaRPr lang="en-US" sz="1200" b="0" i="1" u="none" kern="1200" dirty="0"/>
        </a:p>
      </dsp:txBody>
      <dsp:txXfrm rot="10800000">
        <a:off x="2426814" y="1733548"/>
        <a:ext cx="1794294" cy="2059983"/>
      </dsp:txXfrm>
    </dsp:sp>
    <dsp:sp modelId="{E92AB52B-ABD7-3D46-A096-322FDACE13DF}">
      <dsp:nvSpPr>
        <dsp:cNvPr id="0" name=""/>
        <dsp:cNvSpPr/>
      </dsp:nvSpPr>
      <dsp:spPr>
        <a:xfrm>
          <a:off x="4471095" y="231139"/>
          <a:ext cx="1911888" cy="1271268"/>
        </a:xfrm>
        <a:prstGeom prst="roundRect">
          <a:avLst>
            <a:gd name="adj" fmla="val 10000"/>
          </a:avLst>
        </a:prstGeom>
        <a:blipFill rotWithShape="1">
          <a:blip xmlns:r="http://schemas.openxmlformats.org/officeDocument/2006/relationships" r:embed="rId2">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94633245-B18D-9A4C-A02A-DE1C962CABA2}">
      <dsp:nvSpPr>
        <dsp:cNvPr id="0" name=""/>
        <dsp:cNvSpPr/>
      </dsp:nvSpPr>
      <dsp:spPr>
        <a:xfrm rot="10800000">
          <a:off x="4471095" y="1733548"/>
          <a:ext cx="1911888" cy="2118780"/>
        </a:xfrm>
        <a:prstGeom prst="round2SameRect">
          <a:avLst>
            <a:gd name="adj1" fmla="val 10500"/>
            <a:gd name="adj2" fmla="val 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146304" rIns="91440" bIns="142240" numCol="1" spcCol="1270" anchor="t" anchorCtr="0">
          <a:noAutofit/>
        </a:bodyPr>
        <a:lstStyle/>
        <a:p>
          <a:pPr marL="0" lvl="0" indent="0" algn="ctr" defTabSz="889000">
            <a:lnSpc>
              <a:spcPct val="90000"/>
            </a:lnSpc>
            <a:spcBef>
              <a:spcPct val="0"/>
            </a:spcBef>
            <a:spcAft>
              <a:spcPct val="35000"/>
            </a:spcAft>
            <a:buFont typeface="+mj-lt"/>
            <a:buNone/>
          </a:pPr>
          <a:r>
            <a:rPr lang="en-US" sz="2000" b="1" kern="1200" dirty="0">
              <a:solidFill>
                <a:schemeClr val="lt2"/>
              </a:solidFill>
              <a:latin typeface="Calibri"/>
              <a:ea typeface="Calibri"/>
              <a:cs typeface="Calibri"/>
              <a:sym typeface="Calibri"/>
            </a:rPr>
            <a:t>Genomics Accelerator</a:t>
          </a:r>
          <a:endParaRPr lang="en-US" sz="2000" kern="1200" dirty="0">
            <a:solidFill>
              <a:schemeClr val="lt2"/>
            </a:solidFill>
            <a:latin typeface="Calibri"/>
            <a:ea typeface="Calibri"/>
            <a:cs typeface="Calibri"/>
            <a:sym typeface="Calibri"/>
          </a:endParaRPr>
        </a:p>
        <a:p>
          <a:pPr marL="0" lvl="0" indent="0" algn="ctr" defTabSz="889000">
            <a:lnSpc>
              <a:spcPct val="90000"/>
            </a:lnSpc>
            <a:spcBef>
              <a:spcPct val="0"/>
            </a:spcBef>
            <a:spcAft>
              <a:spcPct val="35000"/>
            </a:spcAft>
            <a:buClr>
              <a:schemeClr val="lt1"/>
            </a:buClr>
            <a:buSzPts val="1200"/>
            <a:buFont typeface="Calibri"/>
            <a:buNone/>
          </a:pPr>
          <a:r>
            <a:rPr lang="en-US" sz="1600" kern="1200" dirty="0">
              <a:solidFill>
                <a:schemeClr val="lt1"/>
              </a:solidFill>
              <a:latin typeface="Calibri"/>
              <a:ea typeface="Calibri"/>
              <a:cs typeface="Calibri"/>
              <a:sym typeface="Calibri"/>
            </a:rPr>
            <a:t>String matching</a:t>
          </a:r>
        </a:p>
        <a:p>
          <a:pPr marL="0" lvl="0" indent="0" algn="ctr" defTabSz="889000">
            <a:lnSpc>
              <a:spcPct val="90000"/>
            </a:lnSpc>
            <a:spcBef>
              <a:spcPct val="0"/>
            </a:spcBef>
            <a:spcAft>
              <a:spcPct val="35000"/>
            </a:spcAft>
            <a:buClr>
              <a:schemeClr val="lt1"/>
            </a:buClr>
            <a:buSzPts val="1200"/>
            <a:buFont typeface="Calibri"/>
            <a:buNone/>
          </a:pPr>
          <a:r>
            <a:rPr lang="en-US" sz="1600" kern="1200" dirty="0">
              <a:solidFill>
                <a:schemeClr val="lt1"/>
              </a:solidFill>
              <a:latin typeface="Calibri"/>
              <a:ea typeface="Calibri"/>
              <a:cs typeface="Calibri"/>
              <a:sym typeface="Calibri"/>
            </a:rPr>
            <a:t>Hashing</a:t>
          </a:r>
        </a:p>
        <a:p>
          <a:pPr marL="0" lvl="0" indent="0" algn="ctr" defTabSz="889000">
            <a:lnSpc>
              <a:spcPct val="90000"/>
            </a:lnSpc>
            <a:spcBef>
              <a:spcPct val="0"/>
            </a:spcBef>
            <a:spcAft>
              <a:spcPct val="35000"/>
            </a:spcAft>
            <a:buClr>
              <a:schemeClr val="lt1"/>
            </a:buClr>
            <a:buSzPts val="1200"/>
            <a:buFont typeface="Calibri"/>
            <a:buNone/>
          </a:pPr>
          <a:r>
            <a:rPr lang="en-US" sz="1600" kern="1200" dirty="0">
              <a:solidFill>
                <a:schemeClr val="lt1"/>
              </a:solidFill>
              <a:latin typeface="Calibri"/>
              <a:ea typeface="Calibri"/>
              <a:cs typeface="Calibri"/>
              <a:sym typeface="Calibri"/>
            </a:rPr>
            <a:t>2-8bit (ACTG)</a:t>
          </a:r>
        </a:p>
        <a:p>
          <a:pPr marL="0" lvl="0" indent="0" algn="ctr" defTabSz="889000">
            <a:lnSpc>
              <a:spcPct val="90000"/>
            </a:lnSpc>
            <a:spcBef>
              <a:spcPct val="0"/>
            </a:spcBef>
            <a:spcAft>
              <a:spcPct val="35000"/>
            </a:spcAft>
            <a:buClr>
              <a:schemeClr val="lt1"/>
            </a:buClr>
            <a:buSzPts val="1200"/>
            <a:buFont typeface="Calibri"/>
            <a:buNone/>
          </a:pPr>
          <a:r>
            <a:rPr lang="en-US" sz="1600" kern="1200" dirty="0">
              <a:solidFill>
                <a:schemeClr val="lt1"/>
              </a:solidFill>
              <a:latin typeface="Calibri"/>
              <a:ea typeface="Calibri"/>
              <a:cs typeface="Calibri"/>
              <a:sym typeface="Calibri"/>
            </a:rPr>
            <a:t>FPGA</a:t>
          </a:r>
          <a:endParaRPr lang="en-US" sz="1100" b="0" i="0" u="none" kern="1200" dirty="0"/>
        </a:p>
      </dsp:txBody>
      <dsp:txXfrm rot="10800000">
        <a:off x="4529892" y="1733548"/>
        <a:ext cx="1794294" cy="2059983"/>
      </dsp:txXfrm>
    </dsp:sp>
    <dsp:sp modelId="{024BD017-B40A-9B45-8E58-FDE22C173610}">
      <dsp:nvSpPr>
        <dsp:cNvPr id="0" name=""/>
        <dsp:cNvSpPr/>
      </dsp:nvSpPr>
      <dsp:spPr>
        <a:xfrm>
          <a:off x="6574173" y="231139"/>
          <a:ext cx="1911888" cy="1271268"/>
        </a:xfrm>
        <a:prstGeom prst="roundRect">
          <a:avLst>
            <a:gd name="adj" fmla="val 10000"/>
          </a:avLst>
        </a:prstGeom>
        <a:blipFill rotWithShape="1">
          <a:blip xmlns:r="http://schemas.openxmlformats.org/officeDocument/2006/relationships" r:embed="rId3">
            <a:alphaModFix/>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AE37D22B-9A49-D240-92A4-E68D27513609}">
      <dsp:nvSpPr>
        <dsp:cNvPr id="0" name=""/>
        <dsp:cNvSpPr/>
      </dsp:nvSpPr>
      <dsp:spPr>
        <a:xfrm rot="10800000">
          <a:off x="6574173" y="1733548"/>
          <a:ext cx="1911888" cy="2118780"/>
        </a:xfrm>
        <a:prstGeom prst="round2SameRect">
          <a:avLst>
            <a:gd name="adj1" fmla="val 10500"/>
            <a:gd name="adj2" fmla="val 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solidFill>
                <a:schemeClr val="lt2"/>
              </a:solidFill>
              <a:latin typeface="Calibri"/>
              <a:ea typeface="Calibri"/>
              <a:cs typeface="Calibri"/>
              <a:sym typeface="Calibri"/>
            </a:rPr>
            <a:t>Digital fluid Accelerator</a:t>
          </a:r>
          <a:endParaRPr lang="en-US" sz="1050" b="0" i="0" u="none" kern="1200" dirty="0"/>
        </a:p>
        <a:p>
          <a:pPr marL="171450" lvl="1" indent="-171450" algn="l" defTabSz="711200">
            <a:lnSpc>
              <a:spcPct val="90000"/>
            </a:lnSpc>
            <a:spcBef>
              <a:spcPct val="0"/>
            </a:spcBef>
            <a:spcAft>
              <a:spcPct val="15000"/>
            </a:spcAft>
            <a:buFont typeface="+mj-lt"/>
            <a:buNone/>
          </a:pPr>
          <a:r>
            <a:rPr lang="en-US" sz="1600" kern="1200" dirty="0">
              <a:solidFill>
                <a:schemeClr val="lt1"/>
              </a:solidFill>
              <a:latin typeface="Calibri"/>
              <a:ea typeface="Calibri"/>
              <a:cs typeface="Calibri"/>
              <a:sym typeface="Calibri"/>
            </a:rPr>
            <a:t>3D integration</a:t>
          </a:r>
        </a:p>
        <a:p>
          <a:pPr marL="171450" lvl="1" indent="-171450" algn="l" defTabSz="711200">
            <a:lnSpc>
              <a:spcPct val="90000"/>
            </a:lnSpc>
            <a:spcBef>
              <a:spcPct val="0"/>
            </a:spcBef>
            <a:spcAft>
              <a:spcPct val="15000"/>
            </a:spcAft>
            <a:buFont typeface="+mj-lt"/>
            <a:buNone/>
          </a:pPr>
          <a:r>
            <a:rPr lang="en-US" sz="1600" kern="1200" dirty="0" err="1">
              <a:solidFill>
                <a:schemeClr val="lt1"/>
              </a:solidFill>
              <a:latin typeface="Calibri"/>
              <a:ea typeface="Calibri"/>
              <a:cs typeface="Calibri"/>
              <a:sym typeface="Calibri"/>
            </a:rPr>
            <a:t>Petascale</a:t>
          </a:r>
          <a:r>
            <a:rPr lang="en-US" sz="1600" kern="1200" dirty="0">
              <a:solidFill>
                <a:schemeClr val="lt1"/>
              </a:solidFill>
              <a:latin typeface="Calibri"/>
              <a:ea typeface="Calibri"/>
              <a:cs typeface="Calibri"/>
              <a:sym typeface="Calibri"/>
            </a:rPr>
            <a:t> </a:t>
          </a:r>
          <a:r>
            <a:rPr lang="en-US" sz="1600" i="1" kern="1200" dirty="0">
              <a:solidFill>
                <a:schemeClr val="lt1"/>
              </a:solidFill>
              <a:latin typeface="Calibri"/>
              <a:ea typeface="Calibri"/>
              <a:cs typeface="Calibri"/>
              <a:sym typeface="Calibri"/>
            </a:rPr>
            <a:t>chip</a:t>
          </a:r>
        </a:p>
        <a:p>
          <a:pPr marL="171450" lvl="1" indent="-171450" algn="l" defTabSz="711200">
            <a:lnSpc>
              <a:spcPct val="90000"/>
            </a:lnSpc>
            <a:spcBef>
              <a:spcPct val="0"/>
            </a:spcBef>
            <a:spcAft>
              <a:spcPct val="15000"/>
            </a:spcAft>
            <a:buFont typeface="+mj-lt"/>
            <a:buNone/>
          </a:pPr>
          <a:r>
            <a:rPr lang="en-US" sz="1600" kern="1200" dirty="0">
              <a:solidFill>
                <a:schemeClr val="lt1"/>
              </a:solidFill>
              <a:latin typeface="Calibri"/>
              <a:ea typeface="Calibri"/>
              <a:cs typeface="Calibri"/>
              <a:sym typeface="Calibri"/>
            </a:rPr>
            <a:t>1024-layers</a:t>
          </a:r>
        </a:p>
        <a:p>
          <a:pPr marL="171450" lvl="1" indent="-171450" algn="l" defTabSz="711200">
            <a:lnSpc>
              <a:spcPct val="90000"/>
            </a:lnSpc>
            <a:spcBef>
              <a:spcPct val="0"/>
            </a:spcBef>
            <a:spcAft>
              <a:spcPct val="15000"/>
            </a:spcAft>
            <a:buFont typeface="+mj-lt"/>
            <a:buNone/>
          </a:pPr>
          <a:r>
            <a:rPr lang="en-US" sz="1600" kern="1200" dirty="0">
              <a:solidFill>
                <a:schemeClr val="lt1"/>
              </a:solidFill>
              <a:latin typeface="Calibri"/>
              <a:ea typeface="Calibri"/>
              <a:cs typeface="Calibri"/>
              <a:sym typeface="Calibri"/>
            </a:rPr>
            <a:t>General / special HPC solution</a:t>
          </a:r>
        </a:p>
      </dsp:txBody>
      <dsp:txXfrm rot="10800000">
        <a:off x="6632970" y="1733548"/>
        <a:ext cx="1794294" cy="2059983"/>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4bb9ce2a0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g4bb9ce2a09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 name="Google Shape;40;g4bb9ce2a09_0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extLst>
      <p:ext uri="{BB962C8B-B14F-4D97-AF65-F5344CB8AC3E}">
        <p14:creationId xmlns:p14="http://schemas.microsoft.com/office/powerpoint/2010/main" val="4267143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can’t this be “Open Source” AND “Licensed IP”  rather than Open vs. Licensed (both are a form of “open” in that they have open interfaces and they overcome opportunity cost.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solidFill>
                  <a:srgbClr val="0000FF"/>
                </a:solidFill>
              </a:rPr>
              <a:t> (ecosystem compatibility and ARB…)</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35892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7338" indent="-277813"/>
            <a:r>
              <a:rPr lang="en-US" sz="2280" b="1" i="1" u="sng" dirty="0">
                <a:solidFill>
                  <a:srgbClr val="FF0000"/>
                </a:solidFill>
              </a:rPr>
              <a:t>Architecture Specialization: </a:t>
            </a:r>
            <a:r>
              <a:rPr lang="en-US" sz="2280" b="0" i="1" u="none" dirty="0">
                <a:solidFill>
                  <a:srgbClr val="0070C0"/>
                </a:solidFill>
              </a:rPr>
              <a:t>DFT Beyond Moore’s Law</a:t>
            </a:r>
          </a:p>
          <a:p>
            <a:pPr marL="617220" lvl="1" indent="-342900">
              <a:buFont typeface="Arial" panose="020B0604020202020204" pitchFamily="34" charset="0"/>
              <a:buChar char="•"/>
            </a:pPr>
            <a:r>
              <a:rPr lang="en-US" sz="1920" dirty="0"/>
              <a:t>Density Functional Theory is 25% of NERSC workload </a:t>
            </a:r>
          </a:p>
          <a:p>
            <a:pPr marL="617220" lvl="1" indent="-342900">
              <a:buFont typeface="Arial" panose="020B0604020202020204" pitchFamily="34" charset="0"/>
              <a:buChar char="•"/>
            </a:pPr>
            <a:r>
              <a:rPr lang="en-US" sz="1920" dirty="0"/>
              <a:t>Execution is dominated by FFT and BLAS</a:t>
            </a:r>
          </a:p>
          <a:p>
            <a:pPr marL="617220" lvl="1" indent="-342900">
              <a:buFont typeface="Arial" panose="020B0604020202020204" pitchFamily="34" charset="0"/>
              <a:buChar char="•"/>
            </a:pPr>
            <a:r>
              <a:rPr lang="en-US" sz="1920" dirty="0"/>
              <a:t>Specialized circuits for FFT and BLAS can </a:t>
            </a:r>
            <a:r>
              <a:rPr lang="en-US" sz="2160" dirty="0"/>
              <a:t>accelerate performance by 10x-100x.</a:t>
            </a:r>
            <a:endParaRPr lang="en-US" sz="2280" b="1" dirty="0"/>
          </a:p>
          <a:p>
            <a:pPr marL="287338" indent="-277813"/>
            <a:r>
              <a:rPr lang="en-US" sz="2280" b="1" dirty="0"/>
              <a:t>Accomplishments</a:t>
            </a:r>
            <a:r>
              <a:rPr lang="en-US" sz="2100" dirty="0"/>
              <a:t>: Full custom Accelerator design (new algorithm formulation) demonstrated on Samba Nova CGRA showed 60x speedup vs. Cori Haswell and 27x speedup vs. Pascal GPU.</a:t>
            </a:r>
          </a:p>
          <a:p>
            <a:pPr marL="287338" indent="-277813"/>
            <a:r>
              <a:rPr lang="en-US" sz="2100" dirty="0"/>
              <a:t>Image: the blue slice of the Pie Chart shows how much of the NERSC workload is DFT.  The dataflow graph is the reformulated DFT algorithm for custom dataflow hardware.</a:t>
            </a:r>
          </a:p>
          <a:p>
            <a:pPr marL="287338" indent="-277813"/>
            <a:endParaRPr lang="en-US" sz="2280" b="1" dirty="0"/>
          </a:p>
          <a:p>
            <a:pPr marL="238125" indent="-238125"/>
            <a:r>
              <a:rPr lang="en-US" sz="3200" b="1" i="1" u="sng" dirty="0">
                <a:solidFill>
                  <a:srgbClr val="0070C0"/>
                </a:solidFill>
              </a:rPr>
              <a:t>Heterogeneous Integration:</a:t>
            </a:r>
            <a:r>
              <a:rPr lang="en-US" sz="3200" b="0" i="1" u="none" dirty="0">
                <a:solidFill>
                  <a:srgbClr val="0070C0"/>
                </a:solidFill>
              </a:rPr>
              <a:t> Project38</a:t>
            </a:r>
            <a:endParaRPr lang="en-US" sz="2280" dirty="0"/>
          </a:p>
          <a:p>
            <a:pPr marL="617220" lvl="1" indent="-342900">
              <a:buFont typeface="Arial" panose="020B0604020202020204" pitchFamily="34" charset="0"/>
              <a:buChar char="•"/>
            </a:pPr>
            <a:r>
              <a:rPr lang="en-US" sz="2100" dirty="0"/>
              <a:t>Cross-agency hardware architecture </a:t>
            </a:r>
          </a:p>
          <a:p>
            <a:pPr marL="617220" lvl="1" indent="-342900">
              <a:buFont typeface="Arial" panose="020B0604020202020204" pitchFamily="34" charset="0"/>
              <a:buChar char="•"/>
            </a:pPr>
            <a:r>
              <a:rPr lang="en-US" sz="2100" dirty="0"/>
              <a:t>Determine opportunities for diverse heterogeneous accel. to speed up HPC</a:t>
            </a:r>
          </a:p>
          <a:p>
            <a:pPr marL="617220" lvl="1" indent="-342900">
              <a:buFont typeface="Arial" panose="020B0604020202020204" pitchFamily="34" charset="0"/>
              <a:buChar char="•"/>
            </a:pPr>
            <a:r>
              <a:rPr lang="en-US" sz="2100" dirty="0"/>
              <a:t>Work with industry to evaluate feasibility and develop cost models for implementation</a:t>
            </a:r>
            <a:endParaRPr lang="en-US" sz="2400" b="1" dirty="0"/>
          </a:p>
          <a:p>
            <a:pPr marL="238125" indent="-238125"/>
            <a:r>
              <a:rPr lang="en-US" sz="2280" b="1" dirty="0"/>
              <a:t>Accomplishments: </a:t>
            </a:r>
            <a:r>
              <a:rPr lang="en-US" sz="2280" dirty="0"/>
              <a:t>Used hardware simulation to quantify performance for target codes. Sandia engaging Micron and LBL/ANL engaging with </a:t>
            </a:r>
            <a:r>
              <a:rPr lang="en-US" sz="2280" dirty="0" err="1"/>
              <a:t>AMD+Arm</a:t>
            </a:r>
            <a:r>
              <a:rPr lang="en-US" sz="2280" dirty="0"/>
              <a:t> for technology feasibility and cost study.</a:t>
            </a:r>
          </a:p>
          <a:p>
            <a:endParaRPr lang="en-US" dirty="0"/>
          </a:p>
          <a:p>
            <a:r>
              <a:rPr lang="en-US" sz="1600" b="1" i="1" u="sng" dirty="0">
                <a:solidFill>
                  <a:srgbClr val="0070C0"/>
                </a:solidFill>
              </a:rPr>
              <a:t>Disaggregation: </a:t>
            </a:r>
            <a:r>
              <a:rPr lang="en-US" sz="1600" b="0" i="1" u="none" dirty="0">
                <a:solidFill>
                  <a:srgbClr val="0070C0"/>
                </a:solidFill>
              </a:rPr>
              <a:t>PINE: Photonic Integrated Networked Energy Efficient Datacenters</a:t>
            </a:r>
            <a:endParaRPr lang="en-US" sz="1600" b="0" u="none" dirty="0"/>
          </a:p>
          <a:p>
            <a:r>
              <a:rPr lang="en-US" sz="1800" b="1" dirty="0"/>
              <a:t>Accomplishments</a:t>
            </a:r>
            <a:r>
              <a:rPr lang="en-US" sz="1600" dirty="0"/>
              <a:t>: Developed system architecture with in-package photonics to enable custom re-wiring of node to match application requirements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10EB0D7-19A2-974B-BD7A-EA08ECDF734C}" type="slidenum">
              <a:rPr kumimoji="0" lang="en-US" sz="1200" b="0" i="0" u="none" strike="noStrike" kern="1200" cap="none" spc="0" normalizeH="0" baseline="0" noProof="0" smtClean="0">
                <a:ln>
                  <a:noFill/>
                </a:ln>
                <a:solidFill>
                  <a:srgbClr val="000000"/>
                </a:solidFill>
                <a:effectLst/>
                <a:uLnTx/>
                <a:uFillTx/>
                <a:latin typeface="Arial" pitchFamily="-109" charset="0"/>
                <a:ea typeface="ＭＳ Ｐゴシック" pitchFamily="-109" charset="-128"/>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pitchFamily="-109" charset="0"/>
              <a:ea typeface="ＭＳ Ｐゴシック" pitchFamily="-109" charset="-128"/>
            </a:endParaRPr>
          </a:p>
        </p:txBody>
      </p:sp>
    </p:spTree>
    <p:extLst>
      <p:ext uri="{BB962C8B-B14F-4D97-AF65-F5344CB8AC3E}">
        <p14:creationId xmlns:p14="http://schemas.microsoft.com/office/powerpoint/2010/main" val="3994891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 be &lt; change to 3 bullets &gt;</a:t>
            </a:r>
          </a:p>
          <a:p>
            <a:r>
              <a:rPr lang="en-US" dirty="0"/>
              <a:t>	Selected DFT code for 3 characteristics</a:t>
            </a:r>
          </a:p>
          <a:p>
            <a:r>
              <a:rPr lang="en-US" dirty="0"/>
              <a:t>	1) It’s a huge part of the workload</a:t>
            </a:r>
          </a:p>
          <a:p>
            <a:r>
              <a:rPr lang="en-US" dirty="0"/>
              <a:t>	2) It’s a mature code (doesn’t change often)</a:t>
            </a:r>
          </a:p>
          <a:p>
            <a:r>
              <a:rPr lang="en-US" dirty="0"/>
              <a:t>	3) LS3DF formulation avoids communication and scales O(N)</a:t>
            </a:r>
          </a:p>
          <a:p>
            <a:endParaRPr lang="en-US" dirty="0"/>
          </a:p>
          <a:p>
            <a:pPr lvl="1"/>
            <a:r>
              <a:rPr lang="en-US" sz="1500" dirty="0">
                <a:solidFill>
                  <a:schemeClr val="tx1"/>
                </a:solidFill>
              </a:rPr>
              <a:t>Current algorithmic formulation designed to address limits of current SIMD &amp; SIMT requirements</a:t>
            </a:r>
          </a:p>
          <a:p>
            <a:pPr lvl="1"/>
            <a:r>
              <a:rPr lang="en-US" sz="1500" dirty="0">
                <a:solidFill>
                  <a:schemeClr val="tx1"/>
                </a:solidFill>
              </a:rPr>
              <a:t>Must revisit many key algorithm design decisions to make best use of hardware specialization</a:t>
            </a:r>
          </a:p>
          <a:p>
            <a:r>
              <a:rPr lang="en-US" sz="1500" b="1" dirty="0">
                <a:solidFill>
                  <a:srgbClr val="0070C0"/>
                </a:solidFill>
              </a:rPr>
              <a:t>Opportunities</a:t>
            </a:r>
          </a:p>
          <a:p>
            <a:pPr lvl="1"/>
            <a:r>
              <a:rPr lang="en-US" sz="1500" dirty="0">
                <a:solidFill>
                  <a:srgbClr val="0070C0"/>
                </a:solidFill>
              </a:rPr>
              <a:t>O(N) (LS3DF) algorithmic alternative maximizes spatial locality</a:t>
            </a:r>
          </a:p>
          <a:p>
            <a:pPr lvl="1"/>
            <a:r>
              <a:rPr lang="en-US" sz="1500" dirty="0">
                <a:solidFill>
                  <a:srgbClr val="0070C0"/>
                </a:solidFill>
              </a:rPr>
              <a:t>FFT accelerator generator (SPIRAL)</a:t>
            </a:r>
          </a:p>
          <a:p>
            <a:pPr lvl="1"/>
            <a:r>
              <a:rPr lang="en-US" sz="1500" dirty="0">
                <a:solidFill>
                  <a:srgbClr val="0070C0"/>
                </a:solidFill>
              </a:rPr>
              <a:t>Roll back from “all bands” formulation</a:t>
            </a:r>
          </a:p>
          <a:p>
            <a:pPr lvl="1"/>
            <a:endParaRPr lang="en-US" sz="1500" dirty="0">
              <a:solidFill>
                <a:srgbClr val="0070C0"/>
              </a:solidFill>
            </a:endParaRP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36115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Take-aways</a:t>
            </a:r>
          </a:p>
          <a:p>
            <a:r>
              <a:rPr lang="en-US" dirty="0"/>
              <a:t>	Increase the FLOP density for BLAS and FFT (Spiral)</a:t>
            </a:r>
          </a:p>
          <a:p>
            <a:r>
              <a:rPr lang="en-US" dirty="0"/>
              <a:t>	Minimize data movement (entirely within chip)</a:t>
            </a:r>
          </a:p>
          <a:p>
            <a:r>
              <a:rPr lang="en-US" dirty="0"/>
              <a:t>	And scale with compute rather than adding memory</a:t>
            </a:r>
          </a:p>
          <a:p>
            <a:r>
              <a:rPr lang="en-US" dirty="0"/>
              <a:t>	</a:t>
            </a:r>
          </a:p>
          <a:p>
            <a:r>
              <a:rPr lang="en-US" dirty="0"/>
              <a:t>	</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1136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Frustration is that HLS for FPGAs as we currently know it thinks that I can express my algorithm in </a:t>
            </a:r>
            <a:r>
              <a:rPr lang="en-US" dirty="0" err="1"/>
              <a:t>VonNeumann</a:t>
            </a:r>
            <a:r>
              <a:rPr lang="en-US" dirty="0"/>
              <a:t> fashion like on the left</a:t>
            </a:r>
          </a:p>
          <a:p>
            <a:r>
              <a:rPr lang="en-US" dirty="0"/>
              <a:t>And then somehow the compiler will be able to translate to dataflow on right.</a:t>
            </a:r>
          </a:p>
          <a:p>
            <a:r>
              <a:rPr lang="en-US" dirty="0"/>
              <a:t>No way in hell.  Really need to reformulate the algorithm for streaming (as </a:t>
            </a:r>
            <a:r>
              <a:rPr lang="en-US" dirty="0" err="1"/>
              <a:t>Torsten</a:t>
            </a:r>
            <a:r>
              <a:rPr lang="en-US" dirty="0"/>
              <a:t> has done for </a:t>
            </a:r>
            <a:r>
              <a:rPr lang="en-US" dirty="0" err="1"/>
              <a:t>streamBlas</a:t>
            </a:r>
            <a:r>
              <a:rPr lang="en-US" dirty="0"/>
              <a:t> and Thom has done for DFT)</a:t>
            </a:r>
          </a:p>
          <a:p>
            <a:r>
              <a:rPr lang="en-US" dirty="0"/>
              <a:t>But we could come up with more powerful mathematical abstractions that are amenable to such transformations.  But HLS as it is today leaves this unaddressed!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1137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I could turn-around an Google TPU or Anton-like design in months rather than years?</a:t>
            </a:r>
          </a:p>
          <a:p>
            <a:r>
              <a:rPr lang="en-US" dirty="0"/>
              <a:t>Through hardware compiler technology or something that can represent both hardware and software (programmable and fixed function) in the same intermediate semantic representation?  It would democratize the creation of targeted accelerators for big science.  (whether on programmable logic or on custom ASICs if price were lower)</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62257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are the applied Mathematicians?  They are in DOE!  WE cannot be successful without applied math</a:t>
            </a:r>
          </a:p>
          <a:p>
            <a:endParaRPr lang="en-US" dirty="0"/>
          </a:p>
          <a:p>
            <a:r>
              <a:rPr lang="en-US" dirty="0"/>
              <a:t>Project 38  </a:t>
            </a:r>
            <a:r>
              <a:rPr lang="en-US" dirty="0">
                <a:sym typeface="Wingdings" pitchFamily="2" charset="2"/>
              </a:rPr>
              <a:t>  Sherry Li and Sam have been working with us.</a:t>
            </a:r>
          </a:p>
          <a:p>
            <a:r>
              <a:rPr lang="en-US" dirty="0"/>
              <a:t>Forward Reference to Dave Donofrio Presentation on </a:t>
            </a:r>
            <a:r>
              <a:rPr lang="en-US" dirty="0" err="1"/>
              <a:t>CryoEM</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t>1) “</a:t>
            </a:r>
            <a:r>
              <a:rPr lang="en-US" sz="1200" b="0" i="0" u="none" strike="noStrike" cap="none" dirty="0">
                <a:solidFill>
                  <a:schemeClr val="dk1"/>
                </a:solidFill>
                <a:effectLst/>
                <a:latin typeface="Calibri"/>
                <a:ea typeface="Calibri"/>
                <a:cs typeface="Calibri"/>
                <a:sym typeface="Calibri"/>
              </a:rPr>
              <a:t>Nvidia Responds to Google TPU Benchmarking” in </a:t>
            </a:r>
            <a:r>
              <a:rPr lang="en-US" sz="1200" b="0" i="0" u="none" strike="noStrike" cap="none" dirty="0" err="1">
                <a:solidFill>
                  <a:schemeClr val="dk1"/>
                </a:solidFill>
                <a:effectLst/>
                <a:latin typeface="Calibri"/>
                <a:ea typeface="Calibri"/>
                <a:cs typeface="Calibri"/>
                <a:sym typeface="Calibri"/>
              </a:rPr>
              <a:t>HPCWire</a:t>
            </a:r>
            <a:r>
              <a:rPr lang="en-US" sz="1200" b="0" i="0" u="none" strike="noStrike" cap="none" dirty="0">
                <a:solidFill>
                  <a:schemeClr val="dk1"/>
                </a:solidFill>
                <a:effectLst/>
                <a:latin typeface="Calibri"/>
                <a:ea typeface="Calibri"/>
                <a:cs typeface="Calibri"/>
                <a:sym typeface="Calibri"/>
              </a:rPr>
              <a:t>, April 10, 2017.</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r>
              <a:rPr lang="en-US" sz="1200" b="0" i="1" u="none" strike="noStrike" cap="none" dirty="0">
                <a:solidFill>
                  <a:schemeClr val="dk1"/>
                </a:solidFill>
                <a:effectLst/>
                <a:latin typeface="Calibri"/>
                <a:ea typeface="Calibri"/>
                <a:cs typeface="Calibri"/>
                <a:sym typeface="Calibri"/>
              </a:rPr>
              <a:t>2) Scientists engineered a new magnetic ferroelectric at the atomic-scale. A false-colored electron microscopy image shows alternating lutetium (yellow) and iron (blue) atomic planes. An extra plane of iron atoms was inserted every ten repeats, substantially changing the magnetic properties. </a:t>
            </a:r>
            <a:r>
              <a:rPr lang="en-US" sz="1200" b="0" i="0" u="none" strike="noStrike" cap="none" dirty="0">
                <a:solidFill>
                  <a:schemeClr val="dk1"/>
                </a:solidFill>
                <a:effectLst/>
                <a:latin typeface="Calibri"/>
                <a:ea typeface="Calibri"/>
                <a:cs typeface="Calibri"/>
                <a:sym typeface="Calibri"/>
              </a:rPr>
              <a:t>A major path to reducing energy consumption in digital electronics involves such </a:t>
            </a:r>
            <a:r>
              <a:rPr lang="en-US" sz="1200" b="0" i="0" u="none" strike="noStrike" cap="none" dirty="0" err="1">
                <a:solidFill>
                  <a:schemeClr val="dk1"/>
                </a:solidFill>
                <a:effectLst/>
                <a:latin typeface="Calibri"/>
                <a:ea typeface="Calibri"/>
                <a:cs typeface="Calibri"/>
                <a:sym typeface="Calibri"/>
              </a:rPr>
              <a:t>ferroic</a:t>
            </a:r>
            <a:r>
              <a:rPr lang="en-US" sz="1200" b="0" i="0" u="none" strike="noStrike" cap="none" dirty="0">
                <a:solidFill>
                  <a:schemeClr val="dk1"/>
                </a:solidFill>
                <a:effectLst/>
                <a:latin typeface="Calibri"/>
                <a:ea typeface="Calibri"/>
                <a:cs typeface="Calibri"/>
                <a:sym typeface="Calibri"/>
              </a:rPr>
              <a:t> materials. </a:t>
            </a:r>
            <a:r>
              <a:rPr lang="en-US" sz="1200" b="0" i="0" u="none" strike="noStrike" cap="none" dirty="0" err="1">
                <a:solidFill>
                  <a:schemeClr val="dk1"/>
                </a:solidFill>
                <a:effectLst/>
                <a:latin typeface="Calibri"/>
                <a:ea typeface="Calibri"/>
                <a:cs typeface="Calibri"/>
                <a:sym typeface="Calibri"/>
              </a:rPr>
              <a:t>Ramamoorthy</a:t>
            </a:r>
            <a:r>
              <a:rPr lang="en-US" sz="1200" b="0" i="0" u="none" strike="noStrike" cap="none" dirty="0">
                <a:solidFill>
                  <a:schemeClr val="dk1"/>
                </a:solidFill>
                <a:effectLst/>
                <a:latin typeface="Calibri"/>
                <a:ea typeface="Calibri"/>
                <a:cs typeface="Calibri"/>
                <a:sym typeface="Calibri"/>
              </a:rPr>
              <a:t> Ramesh</a:t>
            </a:r>
          </a:p>
          <a:p>
            <a:endParaRPr lang="en-US" sz="1200" b="0" i="0" u="none" strike="noStrike" cap="none" dirty="0">
              <a:solidFill>
                <a:schemeClr val="dk1"/>
              </a:solidFill>
              <a:effectLst/>
              <a:latin typeface="Calibri"/>
              <a:cs typeface="Calibri"/>
              <a:sym typeface="Calibri"/>
            </a:endParaRPr>
          </a:p>
          <a:p>
            <a:r>
              <a:rPr lang="en-US" sz="1200" b="0" i="0" u="none" strike="noStrike" cap="none" dirty="0">
                <a:solidFill>
                  <a:schemeClr val="dk1"/>
                </a:solidFill>
                <a:effectLst/>
                <a:latin typeface="Calibri"/>
                <a:ea typeface="Calibri"/>
                <a:cs typeface="Calibri"/>
                <a:sym typeface="Calibri"/>
              </a:rPr>
              <a:t>3. This multi-qubit chip from Irfan Siddiqi’s Lab at UC </a:t>
            </a:r>
            <a:r>
              <a:rPr lang="en-US" sz="1200" b="0" i="0" u="none" strike="noStrike" cap="none" dirty="0" err="1">
                <a:solidFill>
                  <a:schemeClr val="dk1"/>
                </a:solidFill>
                <a:effectLst/>
                <a:latin typeface="Calibri"/>
                <a:ea typeface="Calibri"/>
                <a:cs typeface="Calibri"/>
                <a:sym typeface="Calibri"/>
              </a:rPr>
              <a:t>Berkleey</a:t>
            </a:r>
            <a:r>
              <a:rPr lang="en-US" sz="1200" b="0" i="0" u="none" strike="noStrike" cap="none" dirty="0">
                <a:solidFill>
                  <a:schemeClr val="dk1"/>
                </a:solidFill>
                <a:effectLst/>
                <a:latin typeface="Calibri"/>
                <a:ea typeface="Calibri"/>
                <a:cs typeface="Calibri"/>
                <a:sym typeface="Calibri"/>
              </a:rPr>
              <a:t> has five superconducting </a:t>
            </a:r>
            <a:r>
              <a:rPr lang="en-US" sz="1200" b="0" i="0" u="none" strike="noStrike" cap="none" dirty="0" err="1">
                <a:solidFill>
                  <a:schemeClr val="dk1"/>
                </a:solidFill>
                <a:effectLst/>
                <a:latin typeface="Calibri"/>
                <a:ea typeface="Calibri"/>
                <a:cs typeface="Calibri"/>
                <a:sym typeface="Calibri"/>
              </a:rPr>
              <a:t>transmon</a:t>
            </a:r>
            <a:r>
              <a:rPr lang="en-US" sz="1200" b="0" i="0" u="none" strike="noStrike" cap="none" dirty="0">
                <a:solidFill>
                  <a:schemeClr val="dk1"/>
                </a:solidFill>
                <a:effectLst/>
                <a:latin typeface="Calibri"/>
                <a:ea typeface="Calibri"/>
                <a:cs typeface="Calibri"/>
                <a:sym typeface="Calibri"/>
              </a:rPr>
              <a:t> qubits and associated readout resonators. When cooled to absolute zero, such a device can compute things like quantum simulations of advanced materials. </a:t>
            </a: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3292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5467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solution that has been waiting in the wings for a long time, but never quite gets off the ground due to ineffective chip escape bandwidth</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457629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652c06137b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652c06137b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Notice spike at 100% - these are the jobs that reported memory use that is physically impossible (more than installed memory)</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9007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g4bb9ce2a09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 name="Google Shape;39;g4bb9ce2a09_0_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0" name="Google Shape;40;g4bb9ce2a09_0_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extLst>
      <p:ext uri="{BB962C8B-B14F-4D97-AF65-F5344CB8AC3E}">
        <p14:creationId xmlns:p14="http://schemas.microsoft.com/office/powerpoint/2010/main" val="4236066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8877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5866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719638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people who started ITRS</a:t>
            </a:r>
          </a:p>
          <a:p>
            <a:r>
              <a:rPr lang="en-US" dirty="0"/>
              <a:t>Roadmap necessary for manufacturing equipment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2366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Thomas said he wouldn’t show this diagram</a:t>
            </a:r>
            <a:r>
              <a:rPr lang="is-IS" dirty="0"/>
              <a:t>….. OK.  I will then.</a:t>
            </a:r>
            <a:endParaRPr lang="en-US" dirty="0"/>
          </a:p>
          <a:p>
            <a:r>
              <a:rPr lang="en-US" dirty="0"/>
              <a:t>Well at least we’ve got Moore’s Law (lithography scaling)</a:t>
            </a:r>
          </a:p>
          <a:p>
            <a:r>
              <a:rPr lang="en-US" dirty="0"/>
              <a:t>But in 2025</a:t>
            </a:r>
            <a:r>
              <a:rPr lang="en-US" baseline="0" dirty="0"/>
              <a:t> we won’t have that any more, and our current play of doubling processor cores that gets us to </a:t>
            </a:r>
            <a:r>
              <a:rPr lang="en-US" baseline="0" dirty="0" err="1"/>
              <a:t>exascale</a:t>
            </a:r>
            <a:r>
              <a:rPr lang="en-US" baseline="0" dirty="0"/>
              <a:t> is no longer going to be available as a source of technology scaling.</a:t>
            </a:r>
          </a:p>
          <a:p>
            <a:endParaRPr lang="en-US" dirty="0"/>
          </a:p>
          <a:p>
            <a:r>
              <a:rPr lang="en-US" dirty="0"/>
              <a:t>Could</a:t>
            </a:r>
            <a:r>
              <a:rPr lang="en-US" baseline="0" dirty="0"/>
              <a:t> extend this if you build out in 3D!  But energy density is already at the limits, so you cant.</a:t>
            </a:r>
          </a:p>
          <a:p>
            <a:r>
              <a:rPr lang="en-US" baseline="0" dirty="0"/>
              <a:t>And data movement goes lower if you have photonics or if you have lower voltages</a:t>
            </a:r>
            <a:r>
              <a:rPr lang="is-IS" baseline="0" dirty="0"/>
              <a:t>….</a:t>
            </a:r>
            <a:endParaRPr lang="en-US" dirty="0"/>
          </a:p>
        </p:txBody>
      </p:sp>
      <p:sp>
        <p:nvSpPr>
          <p:cNvPr id="4" name="Slide Number Placeholder 3"/>
          <p:cNvSpPr>
            <a:spLocks noGrp="1"/>
          </p:cNvSpPr>
          <p:nvPr>
            <p:ph type="sldNum" sz="quarter" idx="10"/>
          </p:nvPr>
        </p:nvSpPr>
        <p:spPr/>
        <p:txBody>
          <a:bodyPr/>
          <a:lstStyle/>
          <a:p>
            <a:fld id="{6330B5BD-7596-2345-A46F-AB64B8F077F6}" type="slidenum">
              <a:rPr lang="en-US" smtClean="0"/>
              <a:t>5</a:t>
            </a:fld>
            <a:endParaRPr lang="en-US"/>
          </a:p>
        </p:txBody>
      </p:sp>
    </p:spTree>
    <p:extLst>
      <p:ext uri="{BB962C8B-B14F-4D97-AF65-F5344CB8AC3E}">
        <p14:creationId xmlns:p14="http://schemas.microsoft.com/office/powerpoint/2010/main" val="1378867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No500 is lagging 10x by end of decade if</a:t>
            </a:r>
            <a:r>
              <a:rPr lang="en-US" baseline="0" dirty="0"/>
              <a:t> this continues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44D593-1C55-4376-922C-DCB6089FA45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2773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No500 is lagging 10x by end of decade if</a:t>
            </a:r>
            <a:r>
              <a:rPr lang="en-US" baseline="0" dirty="0"/>
              <a:t> this continues</a:t>
            </a:r>
          </a:p>
          <a:p>
            <a:r>
              <a:rPr lang="en-US" baseline="0" dirty="0"/>
              <a:t>EXP(0.325x) top500 last old</a:t>
            </a:r>
          </a:p>
          <a:p>
            <a:r>
              <a:rPr lang="en-US" baseline="0" dirty="0" err="1"/>
              <a:t>Exp</a:t>
            </a:r>
            <a:r>
              <a:rPr lang="en-US" baseline="0" dirty="0"/>
              <a:t>(0.2124 x ) top500 last new</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Exp</a:t>
            </a:r>
            <a:r>
              <a:rPr lang="en-US" baseline="0" dirty="0"/>
              <a:t>(0.1843 x) scalar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Exp</a:t>
            </a:r>
            <a:r>
              <a:rPr lang="en-US" baseline="0" dirty="0"/>
              <a:t>(0.219 x)   accelerator</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Exp</a:t>
            </a:r>
            <a:r>
              <a:rPr lang="en-US" baseline="0" dirty="0"/>
              <a:t>(0.3061 x) top500 average prior 2013</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err="1"/>
              <a:t>Exp</a:t>
            </a:r>
            <a:r>
              <a:rPr lang="en-US" baseline="0" dirty="0"/>
              <a:t>(0.1379 x) top500 average post 2013 =&gt; *2.28 in 6 lists since 2008</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9C44D593-1C55-4376-922C-DCB6089FA45D}"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1284851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Shape 2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Shape 229"/>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err="1"/>
              <a:t>Yakun</a:t>
            </a:r>
            <a:r>
              <a:rPr lang="en-US"/>
              <a:t> Shao</a:t>
            </a:r>
            <a:endParaRPr dirty="0"/>
          </a:p>
        </p:txBody>
      </p:sp>
      <p:sp>
        <p:nvSpPr>
          <p:cNvPr id="230" name="Shape 230"/>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
                  <a:srgbClr val="000000"/>
                </a:buClr>
                <a:buSzTx/>
                <a:buFont typeface="Arial"/>
                <a:buNone/>
                <a:tabLst/>
                <a:defRPr/>
              </a:pPr>
              <a:t>9</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2797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Norm </a:t>
            </a:r>
            <a:r>
              <a:rPr lang="en-US" dirty="0" err="1"/>
              <a:t>Jouppi</a:t>
            </a:r>
            <a:endParaRPr lang="en-US" dirty="0"/>
          </a:p>
          <a:p>
            <a:r>
              <a:rPr lang="en-US" dirty="0"/>
              <a:t>5</a:t>
            </a:r>
            <a:r>
              <a:rPr lang="en-US" baseline="0" dirty="0"/>
              <a:t> TF double precision for matrix multiply (if its operating at 100% efficiency)</a:t>
            </a:r>
          </a:p>
          <a:p>
            <a:r>
              <a:rPr lang="en-US" baseline="0" dirty="0"/>
              <a:t>21 TF half-precision for ML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64D2BF5-F86D-C646-A876-FC75AACE3B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6841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Shape 1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8" name="Shape 188"/>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dirty="0"/>
              <a:t>When faced with end of Dennard scaling, the solution was more parallelism</a:t>
            </a:r>
          </a:p>
          <a:p>
            <a:pPr marL="0" lvl="0" indent="0" rtl="0">
              <a:spcBef>
                <a:spcPts val="0"/>
              </a:spcBef>
              <a:spcAft>
                <a:spcPts val="0"/>
              </a:spcAft>
              <a:buNone/>
            </a:pPr>
            <a:r>
              <a:rPr lang="en-US" dirty="0"/>
              <a:t>We said we didn’t like that.  But in the absence of </a:t>
            </a:r>
            <a:r>
              <a:rPr lang="en-US" dirty="0" err="1"/>
              <a:t>alterantives</a:t>
            </a:r>
            <a:r>
              <a:rPr lang="en-US" dirty="0"/>
              <a:t>, its what industry did.  (and dawn of accelerators)</a:t>
            </a:r>
            <a:endParaRPr dirty="0"/>
          </a:p>
        </p:txBody>
      </p:sp>
    </p:spTree>
    <p:extLst>
      <p:ext uri="{BB962C8B-B14F-4D97-AF65-F5344CB8AC3E}">
        <p14:creationId xmlns:p14="http://schemas.microsoft.com/office/powerpoint/2010/main" val="3119566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people who started ITRS</a:t>
            </a:r>
          </a:p>
          <a:p>
            <a:r>
              <a:rPr lang="en-US" dirty="0"/>
              <a:t>Roadmap necessary for manufacturing equipment</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72388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1"/>
        <p:cNvGrpSpPr/>
        <p:nvPr/>
      </p:nvGrpSpPr>
      <p:grpSpPr>
        <a:xfrm>
          <a:off x="0" y="0"/>
          <a:ext cx="0" cy="0"/>
          <a:chOff x="0" y="0"/>
          <a:chExt cx="0" cy="0"/>
        </a:xfrm>
      </p:grpSpPr>
      <p:pic>
        <p:nvPicPr>
          <p:cNvPr id="32" name="Google Shape;32;p5"/>
          <p:cNvPicPr preferRelativeResize="0"/>
          <p:nvPr/>
        </p:nvPicPr>
        <p:blipFill>
          <a:blip r:embed="rId2">
            <a:alphaModFix/>
          </a:blip>
          <a:stretch>
            <a:fillRect/>
          </a:stretch>
        </p:blipFill>
        <p:spPr>
          <a:xfrm>
            <a:off x="0" y="-21225"/>
            <a:ext cx="9144000" cy="4728752"/>
          </a:xfrm>
          <a:prstGeom prst="rect">
            <a:avLst/>
          </a:prstGeom>
          <a:noFill/>
          <a:ln>
            <a:noFill/>
          </a:ln>
        </p:spPr>
      </p:pic>
      <p:sp>
        <p:nvSpPr>
          <p:cNvPr id="33" name="Google Shape;33;p5"/>
          <p:cNvSpPr txBox="1">
            <a:spLocks noGrp="1"/>
          </p:cNvSpPr>
          <p:nvPr>
            <p:ph type="ctrTitle"/>
          </p:nvPr>
        </p:nvSpPr>
        <p:spPr>
          <a:xfrm>
            <a:off x="760050" y="124307"/>
            <a:ext cx="7772400" cy="1102500"/>
          </a:xfrm>
          <a:prstGeom prst="rect">
            <a:avLst/>
          </a:prstGeom>
          <a:noFill/>
          <a:ln>
            <a:noFill/>
          </a:ln>
        </p:spPr>
        <p:txBody>
          <a:bodyPr spcFirstLastPara="1" wrap="square" lIns="91425" tIns="0" rIns="91425" bIns="0" anchor="ctr" anchorCtr="0"/>
          <a:lstStyle>
            <a:lvl1pPr marR="0" lvl="0" algn="ctr" rtl="0">
              <a:spcBef>
                <a:spcPts val="0"/>
              </a:spcBef>
              <a:spcAft>
                <a:spcPts val="0"/>
              </a:spcAft>
              <a:buClr>
                <a:srgbClr val="FFFFFF"/>
              </a:buClr>
              <a:buSzPts val="3600"/>
              <a:buFont typeface="Calibri"/>
              <a:buNone/>
              <a:defRPr sz="3600" b="1" i="0" u="none" strike="noStrike" cap="none">
                <a:solidFill>
                  <a:srgbClr val="FFFFFF"/>
                </a:solidFill>
                <a:latin typeface="Calibri"/>
                <a:ea typeface="Calibri"/>
                <a:cs typeface="Calibri"/>
                <a:sym typeface="Calibri"/>
              </a:defRPr>
            </a:lvl1pPr>
            <a:lvl2pPr lvl="1">
              <a:spcBef>
                <a:spcPts val="0"/>
              </a:spcBef>
              <a:spcAft>
                <a:spcPts val="0"/>
              </a:spcAft>
              <a:buClr>
                <a:srgbClr val="FFFFFF"/>
              </a:buClr>
              <a:buSzPts val="1400"/>
              <a:buNone/>
              <a:defRPr sz="1800">
                <a:solidFill>
                  <a:srgbClr val="FFFFFF"/>
                </a:solidFill>
              </a:defRPr>
            </a:lvl2pPr>
            <a:lvl3pPr lvl="2">
              <a:spcBef>
                <a:spcPts val="0"/>
              </a:spcBef>
              <a:spcAft>
                <a:spcPts val="0"/>
              </a:spcAft>
              <a:buClr>
                <a:srgbClr val="FFFFFF"/>
              </a:buClr>
              <a:buSzPts val="1400"/>
              <a:buNone/>
              <a:defRPr sz="1800">
                <a:solidFill>
                  <a:srgbClr val="FFFFFF"/>
                </a:solidFill>
              </a:defRPr>
            </a:lvl3pPr>
            <a:lvl4pPr lvl="3">
              <a:spcBef>
                <a:spcPts val="0"/>
              </a:spcBef>
              <a:spcAft>
                <a:spcPts val="0"/>
              </a:spcAft>
              <a:buClr>
                <a:srgbClr val="FFFFFF"/>
              </a:buClr>
              <a:buSzPts val="1400"/>
              <a:buNone/>
              <a:defRPr sz="1800">
                <a:solidFill>
                  <a:srgbClr val="FFFFFF"/>
                </a:solidFill>
              </a:defRPr>
            </a:lvl4pPr>
            <a:lvl5pPr lvl="4">
              <a:spcBef>
                <a:spcPts val="0"/>
              </a:spcBef>
              <a:spcAft>
                <a:spcPts val="0"/>
              </a:spcAft>
              <a:buClr>
                <a:srgbClr val="FFFFFF"/>
              </a:buClr>
              <a:buSzPts val="1400"/>
              <a:buNone/>
              <a:defRPr sz="1800">
                <a:solidFill>
                  <a:srgbClr val="FFFFFF"/>
                </a:solidFill>
              </a:defRPr>
            </a:lvl5pPr>
            <a:lvl6pPr lvl="5">
              <a:spcBef>
                <a:spcPts val="0"/>
              </a:spcBef>
              <a:spcAft>
                <a:spcPts val="0"/>
              </a:spcAft>
              <a:buClr>
                <a:srgbClr val="FFFFFF"/>
              </a:buClr>
              <a:buSzPts val="1400"/>
              <a:buNone/>
              <a:defRPr sz="1800">
                <a:solidFill>
                  <a:srgbClr val="FFFFFF"/>
                </a:solidFill>
              </a:defRPr>
            </a:lvl6pPr>
            <a:lvl7pPr lvl="6">
              <a:spcBef>
                <a:spcPts val="0"/>
              </a:spcBef>
              <a:spcAft>
                <a:spcPts val="0"/>
              </a:spcAft>
              <a:buClr>
                <a:srgbClr val="FFFFFF"/>
              </a:buClr>
              <a:buSzPts val="1400"/>
              <a:buNone/>
              <a:defRPr sz="1800">
                <a:solidFill>
                  <a:srgbClr val="FFFFFF"/>
                </a:solidFill>
              </a:defRPr>
            </a:lvl7pPr>
            <a:lvl8pPr lvl="7">
              <a:spcBef>
                <a:spcPts val="0"/>
              </a:spcBef>
              <a:spcAft>
                <a:spcPts val="0"/>
              </a:spcAft>
              <a:buClr>
                <a:srgbClr val="FFFFFF"/>
              </a:buClr>
              <a:buSzPts val="1400"/>
              <a:buNone/>
              <a:defRPr sz="1800">
                <a:solidFill>
                  <a:srgbClr val="FFFFFF"/>
                </a:solidFill>
              </a:defRPr>
            </a:lvl8pPr>
            <a:lvl9pPr lvl="8">
              <a:spcBef>
                <a:spcPts val="0"/>
              </a:spcBef>
              <a:spcAft>
                <a:spcPts val="0"/>
              </a:spcAft>
              <a:buClr>
                <a:srgbClr val="FFFFFF"/>
              </a:buClr>
              <a:buSzPts val="1400"/>
              <a:buNone/>
              <a:defRPr sz="1800">
                <a:solidFill>
                  <a:srgbClr val="FFFFFF"/>
                </a:solidFill>
              </a:defRPr>
            </a:lvl9pPr>
          </a:lstStyle>
          <a:p>
            <a:endParaRPr/>
          </a:p>
        </p:txBody>
      </p:sp>
      <p:sp>
        <p:nvSpPr>
          <p:cNvPr id="34" name="Google Shape;34;p5"/>
          <p:cNvSpPr txBox="1">
            <a:spLocks noGrp="1"/>
          </p:cNvSpPr>
          <p:nvPr>
            <p:ph type="subTitle" idx="1"/>
          </p:nvPr>
        </p:nvSpPr>
        <p:spPr>
          <a:xfrm>
            <a:off x="838200" y="1224263"/>
            <a:ext cx="7772400" cy="920100"/>
          </a:xfrm>
          <a:prstGeom prst="rect">
            <a:avLst/>
          </a:prstGeom>
          <a:noFill/>
          <a:ln>
            <a:noFill/>
          </a:ln>
        </p:spPr>
        <p:txBody>
          <a:bodyPr spcFirstLastPara="1" wrap="square" lIns="91425" tIns="45700" rIns="91425" bIns="45700" anchor="t" anchorCtr="0"/>
          <a:lstStyle>
            <a:lvl1pPr marR="0" lvl="0" algn="ctr" rtl="0">
              <a:spcBef>
                <a:spcPts val="560"/>
              </a:spcBef>
              <a:spcAft>
                <a:spcPts val="0"/>
              </a:spcAft>
              <a:buClr>
                <a:srgbClr val="FFFFFF"/>
              </a:buClr>
              <a:buSzPts val="2800"/>
              <a:buFont typeface="Arial"/>
              <a:buNone/>
              <a:defRPr sz="2800" b="1" i="0" u="none" strike="noStrike" cap="none">
                <a:solidFill>
                  <a:srgbClr val="FFFFFF"/>
                </a:solidFill>
                <a:latin typeface="Calibri"/>
                <a:ea typeface="Calibri"/>
                <a:cs typeface="Calibri"/>
                <a:sym typeface="Calibri"/>
              </a:defRPr>
            </a:lvl1pPr>
            <a:lvl2pPr marR="0" lvl="1" algn="ctr" rtl="0">
              <a:spcBef>
                <a:spcPts val="480"/>
              </a:spcBef>
              <a:spcAft>
                <a:spcPts val="0"/>
              </a:spcAft>
              <a:buClr>
                <a:srgbClr val="FFFFFF"/>
              </a:buClr>
              <a:buSzPts val="2400"/>
              <a:buFont typeface="Arial"/>
              <a:buNone/>
              <a:defRPr sz="2400" b="0" i="0" u="none" strike="noStrike" cap="none">
                <a:solidFill>
                  <a:srgbClr val="FFFFFF"/>
                </a:solidFill>
                <a:latin typeface="Calibri"/>
                <a:ea typeface="Calibri"/>
                <a:cs typeface="Calibri"/>
                <a:sym typeface="Calibri"/>
              </a:defRPr>
            </a:lvl2pPr>
            <a:lvl3pPr marR="0" lvl="2" algn="ctr" rtl="0">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3pPr>
            <a:lvl4pPr marR="0" lvl="3" algn="ctr" rtl="0">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4pPr>
            <a:lvl5pPr marR="0" lvl="4" algn="ctr" rtl="0">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5pPr>
            <a:lvl6pPr marR="0" lvl="5" algn="ctr" rtl="0">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6pPr>
            <a:lvl7pPr marR="0" lvl="6" algn="ctr" rtl="0">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7pPr>
            <a:lvl8pPr marR="0" lvl="7" algn="ctr" rtl="0">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8pPr>
            <a:lvl9pPr marR="0" lvl="8" algn="ctr" rtl="0">
              <a:spcBef>
                <a:spcPts val="400"/>
              </a:spcBef>
              <a:spcAft>
                <a:spcPts val="0"/>
              </a:spcAft>
              <a:buClr>
                <a:srgbClr val="FFFFFF"/>
              </a:buClr>
              <a:buSzPts val="2000"/>
              <a:buFont typeface="Arial"/>
              <a:buNone/>
              <a:defRPr sz="2000" b="0" i="0" u="none" strike="noStrike" cap="none">
                <a:solidFill>
                  <a:srgbClr val="FFFFFF"/>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4116656" y="4776606"/>
            <a:ext cx="925708" cy="273844"/>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a:solidFill>
                  <a:schemeClr val="lt1"/>
                </a:solidFill>
                <a:latin typeface="Calibri"/>
                <a:ea typeface="Calibri"/>
                <a:cs typeface="Calibri"/>
                <a:sym typeface="Calibri"/>
              </a:defRPr>
            </a:lvl1pPr>
            <a:lvl2pPr marL="0" marR="0" lvl="1" indent="0" algn="ctr" rtl="0">
              <a:spcBef>
                <a:spcPts val="0"/>
              </a:spcBef>
              <a:buNone/>
              <a:defRPr sz="1200">
                <a:solidFill>
                  <a:schemeClr val="lt1"/>
                </a:solidFill>
                <a:latin typeface="Calibri"/>
                <a:ea typeface="Calibri"/>
                <a:cs typeface="Calibri"/>
                <a:sym typeface="Calibri"/>
              </a:defRPr>
            </a:lvl2pPr>
            <a:lvl3pPr marL="0" marR="0" lvl="2" indent="0" algn="ctr" rtl="0">
              <a:spcBef>
                <a:spcPts val="0"/>
              </a:spcBef>
              <a:buNone/>
              <a:defRPr sz="1200">
                <a:solidFill>
                  <a:schemeClr val="lt1"/>
                </a:solidFill>
                <a:latin typeface="Calibri"/>
                <a:ea typeface="Calibri"/>
                <a:cs typeface="Calibri"/>
                <a:sym typeface="Calibri"/>
              </a:defRPr>
            </a:lvl3pPr>
            <a:lvl4pPr marL="0" marR="0" lvl="3" indent="0" algn="ctr" rtl="0">
              <a:spcBef>
                <a:spcPts val="0"/>
              </a:spcBef>
              <a:buNone/>
              <a:defRPr sz="1200">
                <a:solidFill>
                  <a:schemeClr val="lt1"/>
                </a:solidFill>
                <a:latin typeface="Calibri"/>
                <a:ea typeface="Calibri"/>
                <a:cs typeface="Calibri"/>
                <a:sym typeface="Calibri"/>
              </a:defRPr>
            </a:lvl4pPr>
            <a:lvl5pPr marL="0" marR="0" lvl="4" indent="0" algn="ctr" rtl="0">
              <a:spcBef>
                <a:spcPts val="0"/>
              </a:spcBef>
              <a:buNone/>
              <a:defRPr sz="1200">
                <a:solidFill>
                  <a:schemeClr val="lt1"/>
                </a:solidFill>
                <a:latin typeface="Calibri"/>
                <a:ea typeface="Calibri"/>
                <a:cs typeface="Calibri"/>
                <a:sym typeface="Calibri"/>
              </a:defRPr>
            </a:lvl5pPr>
            <a:lvl6pPr marL="0" marR="0" lvl="5" indent="0" algn="ctr" rtl="0">
              <a:spcBef>
                <a:spcPts val="0"/>
              </a:spcBef>
              <a:buNone/>
              <a:defRPr sz="1200">
                <a:solidFill>
                  <a:schemeClr val="lt1"/>
                </a:solidFill>
                <a:latin typeface="Calibri"/>
                <a:ea typeface="Calibri"/>
                <a:cs typeface="Calibri"/>
                <a:sym typeface="Calibri"/>
              </a:defRPr>
            </a:lvl6pPr>
            <a:lvl7pPr marL="0" marR="0" lvl="6" indent="0" algn="ctr" rtl="0">
              <a:spcBef>
                <a:spcPts val="0"/>
              </a:spcBef>
              <a:buNone/>
              <a:defRPr sz="1200">
                <a:solidFill>
                  <a:schemeClr val="lt1"/>
                </a:solidFill>
                <a:latin typeface="Calibri"/>
                <a:ea typeface="Calibri"/>
                <a:cs typeface="Calibri"/>
                <a:sym typeface="Calibri"/>
              </a:defRPr>
            </a:lvl7pPr>
            <a:lvl8pPr marL="0" marR="0" lvl="7" indent="0" algn="ctr" rtl="0">
              <a:spcBef>
                <a:spcPts val="0"/>
              </a:spcBef>
              <a:buNone/>
              <a:defRPr sz="1200">
                <a:solidFill>
                  <a:schemeClr val="lt1"/>
                </a:solidFill>
                <a:latin typeface="Calibri"/>
                <a:ea typeface="Calibri"/>
                <a:cs typeface="Calibri"/>
                <a:sym typeface="Calibri"/>
              </a:defRPr>
            </a:lvl8pPr>
            <a:lvl9pPr marL="0" marR="0" lvl="8" indent="0" algn="ctr" rtl="0">
              <a:spcBef>
                <a:spcPts val="0"/>
              </a:spcBef>
              <a:buNone/>
              <a:defRPr sz="1200">
                <a:solidFill>
                  <a:schemeClr val="lt1"/>
                </a:solidFill>
                <a:latin typeface="Calibri"/>
                <a:ea typeface="Calibri"/>
                <a:cs typeface="Calibri"/>
                <a:sym typeface="Calibri"/>
              </a:defRPr>
            </a:lvl9pPr>
          </a:lstStyle>
          <a:p>
            <a:pPr marL="0" lvl="0" indent="0" algn="ctr" rtl="0">
              <a:spcBef>
                <a:spcPts val="0"/>
              </a:spcBef>
              <a:spcAft>
                <a:spcPts val="0"/>
              </a:spcAft>
              <a:buNone/>
            </a:pPr>
            <a:r>
              <a:rPr lang="en-US"/>
              <a:t>- </a:t>
            </a:r>
            <a:fld id="{00000000-1234-1234-1234-123412341234}" type="slidenum">
              <a:rPr lang="en-US"/>
              <a:t>‹#›</a:t>
            </a:fld>
            <a:r>
              <a:rPr lang="en-US"/>
              <a:t> -</a:t>
            </a:r>
            <a:endParaRPr/>
          </a:p>
        </p:txBody>
      </p:sp>
      <p:sp>
        <p:nvSpPr>
          <p:cNvPr id="36" name="Google Shape;36;p5"/>
          <p:cNvSpPr txBox="1">
            <a:spLocks noGrp="1"/>
          </p:cNvSpPr>
          <p:nvPr>
            <p:ph type="ftr" idx="11"/>
          </p:nvPr>
        </p:nvSpPr>
        <p:spPr>
          <a:xfrm>
            <a:off x="5855300" y="4776606"/>
            <a:ext cx="2864157" cy="273844"/>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18"/>
        <p:cNvGrpSpPr/>
        <p:nvPr/>
      </p:nvGrpSpPr>
      <p:grpSpPr>
        <a:xfrm>
          <a:off x="0" y="0"/>
          <a:ext cx="0" cy="0"/>
          <a:chOff x="0" y="0"/>
          <a:chExt cx="0" cy="0"/>
        </a:xfrm>
      </p:grpSpPr>
      <p:sp>
        <p:nvSpPr>
          <p:cNvPr id="19" name="Google Shape;19;p2"/>
          <p:cNvSpPr txBox="1">
            <a:spLocks noGrp="1"/>
          </p:cNvSpPr>
          <p:nvPr>
            <p:ph type="title"/>
          </p:nvPr>
        </p:nvSpPr>
        <p:spPr>
          <a:xfrm>
            <a:off x="360342" y="115267"/>
            <a:ext cx="8326458" cy="493613"/>
          </a:xfrm>
          <a:prstGeom prst="rect">
            <a:avLst/>
          </a:prstGeom>
          <a:noFill/>
          <a:ln>
            <a:noFill/>
          </a:ln>
        </p:spPr>
        <p:txBody>
          <a:bodyPr spcFirstLastPara="1" wrap="square" lIns="91425" tIns="0" rIns="91425" bIns="0" anchor="b" anchorCtr="0"/>
          <a:lstStyle>
            <a:lvl1pPr marR="0" lvl="0" algn="l" rtl="0">
              <a:spcBef>
                <a:spcPts val="0"/>
              </a:spcBef>
              <a:spcAft>
                <a:spcPts val="0"/>
              </a:spcAft>
              <a:buClr>
                <a:srgbClr val="FFFFFF"/>
              </a:buClr>
              <a:buSzPts val="3200"/>
              <a:buFont typeface="Calibri"/>
              <a:buNone/>
              <a:defRPr sz="3200" b="1"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 name="Google Shape;20;p2"/>
          <p:cNvSpPr txBox="1">
            <a:spLocks noGrp="1"/>
          </p:cNvSpPr>
          <p:nvPr>
            <p:ph type="body" idx="1"/>
          </p:nvPr>
        </p:nvSpPr>
        <p:spPr>
          <a:xfrm>
            <a:off x="786384" y="953263"/>
            <a:ext cx="3657600" cy="36576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1"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1" name="Google Shape;21;p2"/>
          <p:cNvSpPr txBox="1">
            <a:spLocks noGrp="1"/>
          </p:cNvSpPr>
          <p:nvPr>
            <p:ph type="sldNum" idx="12"/>
          </p:nvPr>
        </p:nvSpPr>
        <p:spPr>
          <a:xfrm>
            <a:off x="4116656" y="4776606"/>
            <a:ext cx="925708" cy="273844"/>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0" marR="0" lvl="1" indent="0" algn="ctr" rtl="0">
              <a:spcBef>
                <a:spcPts val="0"/>
              </a:spcBef>
              <a:buNone/>
              <a:defRPr sz="1200" b="0" i="0" u="none" strike="noStrike" cap="none">
                <a:solidFill>
                  <a:schemeClr val="lt1"/>
                </a:solidFill>
                <a:latin typeface="Calibri"/>
                <a:ea typeface="Calibri"/>
                <a:cs typeface="Calibri"/>
                <a:sym typeface="Calibri"/>
              </a:defRPr>
            </a:lvl2pPr>
            <a:lvl3pPr marL="0" marR="0" lvl="2" indent="0" algn="ctr" rtl="0">
              <a:spcBef>
                <a:spcPts val="0"/>
              </a:spcBef>
              <a:buNone/>
              <a:defRPr sz="1200" b="0" i="0" u="none" strike="noStrike" cap="none">
                <a:solidFill>
                  <a:schemeClr val="lt1"/>
                </a:solidFill>
                <a:latin typeface="Calibri"/>
                <a:ea typeface="Calibri"/>
                <a:cs typeface="Calibri"/>
                <a:sym typeface="Calibri"/>
              </a:defRPr>
            </a:lvl3pPr>
            <a:lvl4pPr marL="0" marR="0" lvl="3" indent="0" algn="ctr" rtl="0">
              <a:spcBef>
                <a:spcPts val="0"/>
              </a:spcBef>
              <a:buNone/>
              <a:defRPr sz="1200" b="0" i="0" u="none" strike="noStrike" cap="none">
                <a:solidFill>
                  <a:schemeClr val="lt1"/>
                </a:solidFill>
                <a:latin typeface="Calibri"/>
                <a:ea typeface="Calibri"/>
                <a:cs typeface="Calibri"/>
                <a:sym typeface="Calibri"/>
              </a:defRPr>
            </a:lvl4pPr>
            <a:lvl5pPr marL="0" marR="0" lvl="4" indent="0" algn="ctr" rtl="0">
              <a:spcBef>
                <a:spcPts val="0"/>
              </a:spcBef>
              <a:buNone/>
              <a:defRPr sz="1200" b="0" i="0" u="none" strike="noStrike" cap="none">
                <a:solidFill>
                  <a:schemeClr val="lt1"/>
                </a:solidFill>
                <a:latin typeface="Calibri"/>
                <a:ea typeface="Calibri"/>
                <a:cs typeface="Calibri"/>
                <a:sym typeface="Calibri"/>
              </a:defRPr>
            </a:lvl5pPr>
            <a:lvl6pPr marL="0" marR="0" lvl="5" indent="0" algn="ctr" rtl="0">
              <a:spcBef>
                <a:spcPts val="0"/>
              </a:spcBef>
              <a:buNone/>
              <a:defRPr sz="1200" b="0" i="0" u="none" strike="noStrike" cap="none">
                <a:solidFill>
                  <a:schemeClr val="lt1"/>
                </a:solidFill>
                <a:latin typeface="Calibri"/>
                <a:ea typeface="Calibri"/>
                <a:cs typeface="Calibri"/>
                <a:sym typeface="Calibri"/>
              </a:defRPr>
            </a:lvl6pPr>
            <a:lvl7pPr marL="0" marR="0" lvl="6" indent="0" algn="ctr" rtl="0">
              <a:spcBef>
                <a:spcPts val="0"/>
              </a:spcBef>
              <a:buNone/>
              <a:defRPr sz="1200" b="0" i="0" u="none" strike="noStrike" cap="none">
                <a:solidFill>
                  <a:schemeClr val="lt1"/>
                </a:solidFill>
                <a:latin typeface="Calibri"/>
                <a:ea typeface="Calibri"/>
                <a:cs typeface="Calibri"/>
                <a:sym typeface="Calibri"/>
              </a:defRPr>
            </a:lvl7pPr>
            <a:lvl8pPr marL="0" marR="0" lvl="7" indent="0" algn="ctr" rtl="0">
              <a:spcBef>
                <a:spcPts val="0"/>
              </a:spcBef>
              <a:buNone/>
              <a:defRPr sz="1200" b="0" i="0" u="none" strike="noStrike" cap="none">
                <a:solidFill>
                  <a:schemeClr val="lt1"/>
                </a:solidFill>
                <a:latin typeface="Calibri"/>
                <a:ea typeface="Calibri"/>
                <a:cs typeface="Calibri"/>
                <a:sym typeface="Calibri"/>
              </a:defRPr>
            </a:lvl8pPr>
            <a:lvl9pPr marL="0" marR="0" lvl="8" indent="0" algn="ctr" rtl="0">
              <a:spcBef>
                <a:spcPts val="0"/>
              </a:spcBef>
              <a:buNone/>
              <a:defRPr sz="12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r>
              <a:rPr lang="en-US"/>
              <a:t>- </a:t>
            </a:r>
            <a:fld id="{00000000-1234-1234-1234-123412341234}" type="slidenum">
              <a:rPr lang="en-US"/>
              <a:t>‹#›</a:t>
            </a:fld>
            <a:r>
              <a:rPr lang="en-US"/>
              <a:t> -</a:t>
            </a:r>
            <a:endParaRPr/>
          </a:p>
        </p:txBody>
      </p:sp>
      <p:sp>
        <p:nvSpPr>
          <p:cNvPr id="22" name="Google Shape;22;p2"/>
          <p:cNvSpPr txBox="1">
            <a:spLocks noGrp="1"/>
          </p:cNvSpPr>
          <p:nvPr>
            <p:ph type="ftr" idx="11"/>
          </p:nvPr>
        </p:nvSpPr>
        <p:spPr>
          <a:xfrm>
            <a:off x="5855300" y="4776606"/>
            <a:ext cx="2864157" cy="273844"/>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 name="Google Shape;26;p3">
            <a:extLst>
              <a:ext uri="{FF2B5EF4-FFF2-40B4-BE49-F238E27FC236}">
                <a16:creationId xmlns:a16="http://schemas.microsoft.com/office/drawing/2014/main" id="{807835BB-442B-A740-BA92-319DEA1335D8}"/>
              </a:ext>
            </a:extLst>
          </p:cNvPr>
          <p:cNvSpPr txBox="1">
            <a:spLocks noGrp="1"/>
          </p:cNvSpPr>
          <p:nvPr>
            <p:ph type="body" idx="2"/>
          </p:nvPr>
        </p:nvSpPr>
        <p:spPr>
          <a:xfrm>
            <a:off x="4757928" y="963649"/>
            <a:ext cx="3657600" cy="36576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1"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2971602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4" descr="XBD200302-00063-02.jpg">
            <a:extLst>
              <a:ext uri="{FF2B5EF4-FFF2-40B4-BE49-F238E27FC236}">
                <a16:creationId xmlns:a16="http://schemas.microsoft.com/office/drawing/2014/main" id="{EF338EDC-7B5B-AB47-ABC4-D30D0638446A}"/>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8001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a:extLst>
              <a:ext uri="{FF2B5EF4-FFF2-40B4-BE49-F238E27FC236}">
                <a16:creationId xmlns:a16="http://schemas.microsoft.com/office/drawing/2014/main" id="{45BE4289-5293-9147-8D0A-3C5A520BDF6B}"/>
              </a:ext>
            </a:extLst>
          </p:cNvPr>
          <p:cNvSpPr>
            <a:spLocks noChangeArrowheads="1"/>
          </p:cNvSpPr>
          <p:nvPr userDrawn="1"/>
        </p:nvSpPr>
        <p:spPr bwMode="auto">
          <a:xfrm>
            <a:off x="0" y="800100"/>
            <a:ext cx="9144000" cy="4343400"/>
          </a:xfrm>
          <a:prstGeom prst="rect">
            <a:avLst/>
          </a:prstGeom>
          <a:solidFill>
            <a:srgbClr val="376092">
              <a:alpha val="90979"/>
            </a:srgbClr>
          </a:solidFill>
          <a:ln w="9525">
            <a:noFill/>
            <a:miter lim="800000"/>
            <a:headEnd/>
            <a:tailEnd/>
          </a:ln>
        </p:spPr>
        <p:txBody>
          <a:bodyPr wrap="none" anchor="ctr"/>
          <a:lstStyle/>
          <a:p>
            <a:pPr algn="ctr" eaLnBrk="1" fontAlgn="auto" hangingPunct="1">
              <a:spcBef>
                <a:spcPts val="0"/>
              </a:spcBef>
              <a:spcAft>
                <a:spcPts val="0"/>
              </a:spcAft>
              <a:defRPr/>
            </a:pPr>
            <a:endParaRPr lang="en-US" sz="1350">
              <a:solidFill>
                <a:srgbClr val="000000"/>
              </a:solidFill>
              <a:latin typeface="Arial" pitchFamily="-109" charset="0"/>
              <a:ea typeface="ＭＳ Ｐゴシック" pitchFamily="-109" charset="-128"/>
              <a:cs typeface="ＭＳ Ｐゴシック"/>
              <a:sym typeface="Calibri"/>
            </a:endParaRPr>
          </a:p>
        </p:txBody>
      </p:sp>
      <p:sp>
        <p:nvSpPr>
          <p:cNvPr id="6" name="Rectangle 1031">
            <a:extLst>
              <a:ext uri="{FF2B5EF4-FFF2-40B4-BE49-F238E27FC236}">
                <a16:creationId xmlns:a16="http://schemas.microsoft.com/office/drawing/2014/main" id="{1546986D-0AD7-7E4B-8BA9-2607E55E3A5A}"/>
              </a:ext>
            </a:extLst>
          </p:cNvPr>
          <p:cNvSpPr>
            <a:spLocks noChangeArrowheads="1"/>
          </p:cNvSpPr>
          <p:nvPr userDrawn="1"/>
        </p:nvSpPr>
        <p:spPr bwMode="auto">
          <a:xfrm>
            <a:off x="0" y="0"/>
            <a:ext cx="9144000" cy="800100"/>
          </a:xfrm>
          <a:prstGeom prst="rect">
            <a:avLst/>
          </a:prstGeom>
          <a:solidFill>
            <a:srgbClr val="003366"/>
          </a:solidFill>
          <a:ln w="9525">
            <a:noFill/>
            <a:miter lim="800000"/>
            <a:headEnd/>
            <a:tailEnd/>
          </a:ln>
        </p:spPr>
        <p:txBody>
          <a:bodyPr wrap="none" anchor="ctr"/>
          <a:lstStyle/>
          <a:p>
            <a:pPr fontAlgn="auto">
              <a:spcBef>
                <a:spcPts val="0"/>
              </a:spcBef>
              <a:spcAft>
                <a:spcPts val="0"/>
              </a:spcAft>
              <a:defRPr/>
            </a:pPr>
            <a:endParaRPr lang="en-US" sz="1350">
              <a:solidFill>
                <a:srgbClr val="000000"/>
              </a:solidFill>
              <a:latin typeface="Arial" pitchFamily="-109" charset="0"/>
              <a:ea typeface="ＭＳ Ｐゴシック" pitchFamily="-109" charset="-128"/>
              <a:cs typeface="ＭＳ Ｐゴシック"/>
              <a:sym typeface="Calibri"/>
            </a:endParaRPr>
          </a:p>
        </p:txBody>
      </p:sp>
      <p:pic>
        <p:nvPicPr>
          <p:cNvPr id="7" name="Picture 7" descr="LBNL_Banner.psd">
            <a:extLst>
              <a:ext uri="{FF2B5EF4-FFF2-40B4-BE49-F238E27FC236}">
                <a16:creationId xmlns:a16="http://schemas.microsoft.com/office/drawing/2014/main" id="{27DD3EEA-66A6-AB41-BEEC-DE35A1B9365F}"/>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33338"/>
            <a:ext cx="9144000" cy="677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387928" y="1597828"/>
            <a:ext cx="7070271" cy="1102519"/>
          </a:xfrm>
        </p:spPr>
        <p:txBody>
          <a:bodyPr/>
          <a:lstStyle>
            <a:lvl1pPr>
              <a:defRPr>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6" y="2914650"/>
            <a:ext cx="7082971" cy="1314450"/>
          </a:xfrm>
          <a:prstGeom prst="rect">
            <a:avLst/>
          </a:prstGeom>
        </p:spPr>
        <p:txBody>
          <a:bodyPr/>
          <a:lstStyle>
            <a:lvl1pPr marL="0" indent="0" algn="l">
              <a:buNone/>
              <a:defRPr sz="1800" b="1">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2713967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1907"/>
            <a:ext cx="9144000" cy="857250"/>
          </a:xfrm>
        </p:spPr>
        <p:txBody>
          <a:bodyPr/>
          <a:lstStyle>
            <a:lvl1pPr algn="ctr">
              <a:defRPr sz="2700">
                <a:latin typeface="Tw Cen MT" charset="0"/>
                <a:ea typeface="Tw Cen MT" charset="0"/>
                <a:cs typeface="Tw Cen MT" charset="0"/>
              </a:defRPr>
            </a:lvl1pPr>
          </a:lstStyle>
          <a:p>
            <a:r>
              <a:rPr lang="en-US"/>
              <a:t>Click to edit Master title style</a:t>
            </a:r>
          </a:p>
        </p:txBody>
      </p:sp>
      <p:sp>
        <p:nvSpPr>
          <p:cNvPr id="3" name="Content Placeholder 2"/>
          <p:cNvSpPr>
            <a:spLocks noGrp="1"/>
          </p:cNvSpPr>
          <p:nvPr>
            <p:ph idx="1"/>
          </p:nvPr>
        </p:nvSpPr>
        <p:spPr>
          <a:xfrm>
            <a:off x="682626" y="961701"/>
            <a:ext cx="7781925" cy="3276600"/>
          </a:xfrm>
          <a:prstGeom prst="rect">
            <a:avLst/>
          </a:prstGeom>
        </p:spPr>
        <p:txBody>
          <a:bodyPr/>
          <a:lstStyle>
            <a:lvl1pPr>
              <a:spcBef>
                <a:spcPts val="900"/>
              </a:spcBef>
              <a:defRPr>
                <a:latin typeface="Tw Cen MT" charset="0"/>
                <a:ea typeface="Tw Cen MT" charset="0"/>
                <a:cs typeface="Tw Cen MT" charset="0"/>
              </a:defRPr>
            </a:lvl1pPr>
            <a:lvl2pPr>
              <a:spcBef>
                <a:spcPts val="675"/>
              </a:spcBef>
              <a:buFont typeface="Arial"/>
              <a:buChar char="•"/>
              <a:defRPr>
                <a:latin typeface="Tw Cen MT" charset="0"/>
                <a:ea typeface="Tw Cen MT" charset="0"/>
                <a:cs typeface="Tw Cen MT" charset="0"/>
              </a:defRPr>
            </a:lvl2pPr>
            <a:lvl3pPr marL="344091" indent="-133350">
              <a:spcBef>
                <a:spcPts val="375"/>
              </a:spcBef>
              <a:defRPr>
                <a:latin typeface="Tw Cen MT" charset="0"/>
                <a:ea typeface="Tw Cen MT" charset="0"/>
                <a:cs typeface="Tw Cen MT" charset="0"/>
              </a:defRPr>
            </a:lvl3pPr>
            <a:lvl4pPr marL="515541" indent="-133350">
              <a:spcBef>
                <a:spcPts val="300"/>
              </a:spcBef>
              <a:buSzPct val="50000"/>
              <a:buFont typeface="Arial"/>
              <a:buChar char="•"/>
              <a:defRPr>
                <a:latin typeface="Tw Cen MT" charset="0"/>
                <a:ea typeface="Tw Cen MT" charset="0"/>
                <a:cs typeface="Tw Cen MT" charset="0"/>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169066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85"/>
            <a:ext cx="7772400" cy="1021556"/>
          </a:xfrm>
        </p:spPr>
        <p:txBody>
          <a:bodyPr anchor="t"/>
          <a:lstStyle>
            <a:lvl1pPr algn="l">
              <a:defRPr sz="2400" b="1" cap="none"/>
            </a:lvl1pPr>
          </a:lstStyle>
          <a:p>
            <a:r>
              <a:rPr lang="en-US"/>
              <a:t>Click to edit Master title style</a:t>
            </a:r>
            <a:endParaRPr lang="en-US" dirty="0"/>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Edit Master text styles</a:t>
            </a:r>
          </a:p>
        </p:txBody>
      </p:sp>
    </p:spTree>
    <p:extLst>
      <p:ext uri="{BB962C8B-B14F-4D97-AF65-F5344CB8AC3E}">
        <p14:creationId xmlns:p14="http://schemas.microsoft.com/office/powerpoint/2010/main" val="1034403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98960"/>
            <a:ext cx="4038600" cy="3394472"/>
          </a:xfrm>
          <a:prstGeom prst="rect">
            <a:avLst/>
          </a:prstGeom>
        </p:spPr>
        <p:txBody>
          <a:bodyPr/>
          <a:lstStyle>
            <a:lvl1pPr>
              <a:defRPr sz="1500"/>
            </a:lvl1pPr>
            <a:lvl2pPr>
              <a:defRPr sz="15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48200" y="1198960"/>
            <a:ext cx="4038600" cy="3394472"/>
          </a:xfrm>
          <a:prstGeom prst="rect">
            <a:avLst/>
          </a:prstGeom>
        </p:spPr>
        <p:txBody>
          <a:bodyPr/>
          <a:lstStyle>
            <a:lvl1pPr>
              <a:defRPr sz="1500"/>
            </a:lvl1pPr>
            <a:lvl2pPr>
              <a:defRPr sz="15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53626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15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45032" y="1151335"/>
            <a:ext cx="4041775" cy="479822"/>
          </a:xfrm>
          <a:prstGeom prst="rect">
            <a:avLst/>
          </a:prstGeom>
        </p:spPr>
        <p:txBody>
          <a:bodyPr anchor="b"/>
          <a:lstStyle>
            <a:lvl1pPr marL="0" indent="0">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45032" y="1631156"/>
            <a:ext cx="4041775" cy="2963466"/>
          </a:xfrm>
          <a:prstGeom prst="rect">
            <a:avLst/>
          </a:prstGeom>
        </p:spPr>
        <p:txBody>
          <a:bodyPr/>
          <a:lstStyle>
            <a:lvl1pPr>
              <a:defRPr sz="1500"/>
            </a:lvl1pPr>
            <a:lvl2pPr>
              <a:defRPr sz="1500"/>
            </a:lvl2pPr>
            <a:lvl3pPr>
              <a:defRPr sz="15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89760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062E04EE-B8C2-0045-94F3-8CF82CE4B729}"/>
              </a:ext>
            </a:extLst>
          </p:cNvPr>
          <p:cNvSpPr>
            <a:spLocks noGrp="1"/>
          </p:cNvSpPr>
          <p:nvPr>
            <p:ph type="ftr" sz="quarter" idx="10"/>
          </p:nvPr>
        </p:nvSpPr>
        <p:spPr>
          <a:xfrm>
            <a:off x="592138" y="4767272"/>
            <a:ext cx="2895600" cy="273844"/>
          </a:xfrm>
          <a:prstGeom prst="rect">
            <a:avLst/>
          </a:prstGeom>
        </p:spPr>
        <p:txBody>
          <a:bodyPr/>
          <a:lstStyle>
            <a:lvl1pPr>
              <a:defRPr/>
            </a:lvl1pPr>
          </a:lstStyle>
          <a:p>
            <a:r>
              <a:rPr lang="en-US" altLang="en-US" sz="1350">
                <a:ea typeface="ＭＳ Ｐゴシック"/>
                <a:cs typeface="ＭＳ Ｐゴシック"/>
                <a:sym typeface="Calibri"/>
              </a:rPr>
              <a:t>Footer</a:t>
            </a:r>
          </a:p>
        </p:txBody>
      </p:sp>
      <p:sp>
        <p:nvSpPr>
          <p:cNvPr id="4" name="Slide Number Placeholder 5">
            <a:extLst>
              <a:ext uri="{FF2B5EF4-FFF2-40B4-BE49-F238E27FC236}">
                <a16:creationId xmlns:a16="http://schemas.microsoft.com/office/drawing/2014/main" id="{D979C551-4B35-5E41-BFD8-1E1E1BA0FEF2}"/>
              </a:ext>
            </a:extLst>
          </p:cNvPr>
          <p:cNvSpPr>
            <a:spLocks noGrp="1"/>
          </p:cNvSpPr>
          <p:nvPr>
            <p:ph type="sldNum" sz="quarter" idx="11"/>
          </p:nvPr>
        </p:nvSpPr>
        <p:spPr>
          <a:xfrm>
            <a:off x="3505200" y="4767272"/>
            <a:ext cx="2133600" cy="273844"/>
          </a:xfrm>
          <a:prstGeom prst="rect">
            <a:avLst/>
          </a:prstGeom>
        </p:spPr>
        <p:txBody>
          <a:bodyPr/>
          <a:lstStyle>
            <a:lvl1pPr>
              <a:defRPr/>
            </a:lvl1pPr>
          </a:lstStyle>
          <a:p>
            <a:fld id="{502D088E-810A-B348-BA8F-8E4B1276ADCF}" type="slidenum">
              <a:rPr lang="en-US" altLang="en-US" sz="1350" smtClean="0">
                <a:ea typeface="ＭＳ Ｐゴシック"/>
                <a:cs typeface="ＭＳ Ｐゴシック"/>
                <a:sym typeface="Calibri"/>
              </a:rPr>
              <a:pPr/>
              <a:t>‹#›</a:t>
            </a:fld>
            <a:endParaRPr lang="en-US" altLang="en-US" sz="1350">
              <a:ea typeface="ＭＳ Ｐゴシック"/>
              <a:cs typeface="ＭＳ Ｐゴシック"/>
              <a:sym typeface="Calibri"/>
            </a:endParaRPr>
          </a:p>
        </p:txBody>
      </p:sp>
    </p:spTree>
    <p:extLst>
      <p:ext uri="{BB962C8B-B14F-4D97-AF65-F5344CB8AC3E}">
        <p14:creationId xmlns:p14="http://schemas.microsoft.com/office/powerpoint/2010/main" val="109917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8506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7"/>
            <a:ext cx="5111750" cy="4389835"/>
          </a:xfrm>
          <a:prstGeom prst="rect">
            <a:avLst/>
          </a:prstGeom>
        </p:spPr>
        <p:txBody>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457203" y="1076328"/>
            <a:ext cx="3008313" cy="351829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Footer Placeholder 4">
            <a:extLst>
              <a:ext uri="{FF2B5EF4-FFF2-40B4-BE49-F238E27FC236}">
                <a16:creationId xmlns:a16="http://schemas.microsoft.com/office/drawing/2014/main" id="{61D7CA19-962D-A747-996D-EF1D77DFBB4A}"/>
              </a:ext>
            </a:extLst>
          </p:cNvPr>
          <p:cNvSpPr>
            <a:spLocks noGrp="1"/>
          </p:cNvSpPr>
          <p:nvPr>
            <p:ph type="ftr" sz="quarter" idx="10"/>
          </p:nvPr>
        </p:nvSpPr>
        <p:spPr>
          <a:xfrm>
            <a:off x="592138" y="4767272"/>
            <a:ext cx="2895600" cy="273844"/>
          </a:xfrm>
          <a:prstGeom prst="rect">
            <a:avLst/>
          </a:prstGeom>
        </p:spPr>
        <p:txBody>
          <a:bodyPr/>
          <a:lstStyle>
            <a:lvl1pPr>
              <a:defRPr/>
            </a:lvl1pPr>
          </a:lstStyle>
          <a:p>
            <a:r>
              <a:rPr lang="en-US" altLang="en-US" sz="1350">
                <a:ea typeface="ＭＳ Ｐゴシック"/>
                <a:cs typeface="ＭＳ Ｐゴシック"/>
                <a:sym typeface="Calibri"/>
              </a:rPr>
              <a:t>Footer</a:t>
            </a:r>
          </a:p>
        </p:txBody>
      </p:sp>
      <p:sp>
        <p:nvSpPr>
          <p:cNvPr id="6" name="Slide Number Placeholder 5">
            <a:extLst>
              <a:ext uri="{FF2B5EF4-FFF2-40B4-BE49-F238E27FC236}">
                <a16:creationId xmlns:a16="http://schemas.microsoft.com/office/drawing/2014/main" id="{D30F0E40-9823-1446-969F-500A5598BB6C}"/>
              </a:ext>
            </a:extLst>
          </p:cNvPr>
          <p:cNvSpPr>
            <a:spLocks noGrp="1"/>
          </p:cNvSpPr>
          <p:nvPr>
            <p:ph type="sldNum" sz="quarter" idx="11"/>
          </p:nvPr>
        </p:nvSpPr>
        <p:spPr>
          <a:xfrm>
            <a:off x="3505200" y="4767272"/>
            <a:ext cx="2133600" cy="273844"/>
          </a:xfrm>
          <a:prstGeom prst="rect">
            <a:avLst/>
          </a:prstGeom>
        </p:spPr>
        <p:txBody>
          <a:bodyPr/>
          <a:lstStyle>
            <a:lvl1pPr>
              <a:defRPr/>
            </a:lvl1pPr>
          </a:lstStyle>
          <a:p>
            <a:fld id="{29F30140-DAB5-284E-9C94-D8B289E340D5}" type="slidenum">
              <a:rPr lang="en-US" altLang="en-US" sz="1350" smtClean="0">
                <a:ea typeface="ＭＳ Ｐゴシック"/>
                <a:cs typeface="ＭＳ Ｐゴシック"/>
                <a:sym typeface="Calibri"/>
              </a:rPr>
              <a:pPr/>
              <a:t>‹#›</a:t>
            </a:fld>
            <a:endParaRPr lang="en-US" altLang="en-US" sz="1350">
              <a:ea typeface="ＭＳ Ｐゴシック"/>
              <a:cs typeface="ＭＳ Ｐゴシック"/>
              <a:sym typeface="Calibri"/>
            </a:endParaRPr>
          </a:p>
        </p:txBody>
      </p:sp>
    </p:spTree>
    <p:extLst>
      <p:ext uri="{BB962C8B-B14F-4D97-AF65-F5344CB8AC3E}">
        <p14:creationId xmlns:p14="http://schemas.microsoft.com/office/powerpoint/2010/main" val="39381018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1792288" y="4025503"/>
            <a:ext cx="5486400" cy="603647"/>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Footer Placeholder 4">
            <a:extLst>
              <a:ext uri="{FF2B5EF4-FFF2-40B4-BE49-F238E27FC236}">
                <a16:creationId xmlns:a16="http://schemas.microsoft.com/office/drawing/2014/main" id="{D8CA3A20-5061-A74C-96CB-18BB8907C78A}"/>
              </a:ext>
            </a:extLst>
          </p:cNvPr>
          <p:cNvSpPr>
            <a:spLocks noGrp="1"/>
          </p:cNvSpPr>
          <p:nvPr>
            <p:ph type="ftr" sz="quarter" idx="10"/>
          </p:nvPr>
        </p:nvSpPr>
        <p:spPr>
          <a:xfrm>
            <a:off x="592138" y="4767272"/>
            <a:ext cx="2895600" cy="273844"/>
          </a:xfrm>
          <a:prstGeom prst="rect">
            <a:avLst/>
          </a:prstGeom>
        </p:spPr>
        <p:txBody>
          <a:bodyPr/>
          <a:lstStyle>
            <a:lvl1pPr>
              <a:defRPr/>
            </a:lvl1pPr>
          </a:lstStyle>
          <a:p>
            <a:r>
              <a:rPr lang="en-US" altLang="en-US" sz="1350">
                <a:ea typeface="ＭＳ Ｐゴシック"/>
                <a:cs typeface="ＭＳ Ｐゴシック"/>
                <a:sym typeface="Calibri"/>
              </a:rPr>
              <a:t>Footer</a:t>
            </a:r>
          </a:p>
        </p:txBody>
      </p:sp>
      <p:sp>
        <p:nvSpPr>
          <p:cNvPr id="6" name="Slide Number Placeholder 5">
            <a:extLst>
              <a:ext uri="{FF2B5EF4-FFF2-40B4-BE49-F238E27FC236}">
                <a16:creationId xmlns:a16="http://schemas.microsoft.com/office/drawing/2014/main" id="{E2EA3524-7B5C-4D4F-A127-3DEE72DD5542}"/>
              </a:ext>
            </a:extLst>
          </p:cNvPr>
          <p:cNvSpPr>
            <a:spLocks noGrp="1"/>
          </p:cNvSpPr>
          <p:nvPr>
            <p:ph type="sldNum" sz="quarter" idx="11"/>
          </p:nvPr>
        </p:nvSpPr>
        <p:spPr>
          <a:xfrm>
            <a:off x="3505200" y="4767272"/>
            <a:ext cx="2133600" cy="273844"/>
          </a:xfrm>
          <a:prstGeom prst="rect">
            <a:avLst/>
          </a:prstGeom>
        </p:spPr>
        <p:txBody>
          <a:bodyPr/>
          <a:lstStyle>
            <a:lvl1pPr>
              <a:defRPr/>
            </a:lvl1pPr>
          </a:lstStyle>
          <a:p>
            <a:fld id="{3E7C0ABD-6F24-DB49-A7D4-F34F2A9EE17E}" type="slidenum">
              <a:rPr lang="en-US" altLang="en-US" sz="1350" smtClean="0">
                <a:ea typeface="ＭＳ Ｐゴシック"/>
                <a:cs typeface="ＭＳ Ｐゴシック"/>
                <a:sym typeface="Calibri"/>
              </a:rPr>
              <a:pPr/>
              <a:t>‹#›</a:t>
            </a:fld>
            <a:endParaRPr lang="en-US" altLang="en-US" sz="1350">
              <a:ea typeface="ＭＳ Ｐゴシック"/>
              <a:cs typeface="ＭＳ Ｐゴシック"/>
              <a:sym typeface="Calibri"/>
            </a:endParaRPr>
          </a:p>
        </p:txBody>
      </p:sp>
    </p:spTree>
    <p:extLst>
      <p:ext uri="{BB962C8B-B14F-4D97-AF65-F5344CB8AC3E}">
        <p14:creationId xmlns:p14="http://schemas.microsoft.com/office/powerpoint/2010/main" val="2533878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52C9-EBD9-3E40-98E1-F2EE5F7DF6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1AF092-54BA-4544-BC71-016F5250D6DC}"/>
              </a:ext>
            </a:extLst>
          </p:cNvPr>
          <p:cNvSpPr>
            <a:spLocks noGrp="1"/>
          </p:cNvSpPr>
          <p:nvPr>
            <p:ph type="dt" sz="half" idx="10"/>
          </p:nvPr>
        </p:nvSpPr>
        <p:spPr>
          <a:xfrm>
            <a:off x="628650" y="4767265"/>
            <a:ext cx="2057400" cy="273844"/>
          </a:xfrm>
          <a:prstGeom prst="rect">
            <a:avLst/>
          </a:prstGeom>
        </p:spPr>
        <p:txBody>
          <a:bodyPr/>
          <a:lstStyle/>
          <a:p>
            <a:fld id="{CA443299-C367-B44B-852E-8FA23A2E9554}" type="datetimeFigureOut">
              <a:rPr lang="en-US" sz="1350" smtClean="0">
                <a:latin typeface="Helvetica"/>
                <a:ea typeface="Helvetica"/>
                <a:cs typeface="Helvetica"/>
              </a:rPr>
              <a:pPr/>
              <a:t>9/11/22</a:t>
            </a:fld>
            <a:endParaRPr lang="en-US" sz="1350">
              <a:latin typeface="Helvetica"/>
              <a:ea typeface="Helvetica"/>
              <a:cs typeface="Helvetica"/>
            </a:endParaRPr>
          </a:p>
        </p:txBody>
      </p:sp>
      <p:sp>
        <p:nvSpPr>
          <p:cNvPr id="4" name="Footer Placeholder 3">
            <a:extLst>
              <a:ext uri="{FF2B5EF4-FFF2-40B4-BE49-F238E27FC236}">
                <a16:creationId xmlns:a16="http://schemas.microsoft.com/office/drawing/2014/main" id="{1BEEF796-0C89-7745-B88E-99E1AE18E797}"/>
              </a:ext>
            </a:extLst>
          </p:cNvPr>
          <p:cNvSpPr>
            <a:spLocks noGrp="1"/>
          </p:cNvSpPr>
          <p:nvPr>
            <p:ph type="ftr" sz="quarter" idx="11"/>
          </p:nvPr>
        </p:nvSpPr>
        <p:spPr>
          <a:xfrm>
            <a:off x="3028950" y="4767265"/>
            <a:ext cx="3086100" cy="273844"/>
          </a:xfrm>
          <a:prstGeom prst="rect">
            <a:avLst/>
          </a:prstGeom>
        </p:spPr>
        <p:txBody>
          <a:bodyPr/>
          <a:lstStyle/>
          <a:p>
            <a:endParaRPr lang="en-US" sz="1350">
              <a:solidFill>
                <a:srgbClr val="000000"/>
              </a:solidFill>
              <a:latin typeface="Helvetica"/>
              <a:ea typeface="Helvetica"/>
              <a:cs typeface="Helvetica"/>
            </a:endParaRPr>
          </a:p>
        </p:txBody>
      </p:sp>
      <p:sp>
        <p:nvSpPr>
          <p:cNvPr id="5" name="Slide Number Placeholder 4">
            <a:extLst>
              <a:ext uri="{FF2B5EF4-FFF2-40B4-BE49-F238E27FC236}">
                <a16:creationId xmlns:a16="http://schemas.microsoft.com/office/drawing/2014/main" id="{44FF1F85-4C92-274F-8999-5AED09CF7FAF}"/>
              </a:ext>
            </a:extLst>
          </p:cNvPr>
          <p:cNvSpPr>
            <a:spLocks noGrp="1"/>
          </p:cNvSpPr>
          <p:nvPr>
            <p:ph type="sldNum" sz="quarter" idx="12"/>
          </p:nvPr>
        </p:nvSpPr>
        <p:spPr>
          <a:xfrm>
            <a:off x="8716259" y="4811786"/>
            <a:ext cx="280408" cy="207749"/>
          </a:xfrm>
        </p:spPr>
        <p:txBody>
          <a:bodyPr/>
          <a:lstStyle/>
          <a:p>
            <a:fld id="{D8BA31C0-C4EC-EC4F-8529-897935C3CE92}" type="slidenum">
              <a:rPr lang="en-US" smtClean="0">
                <a:latin typeface="Helvetica"/>
                <a:ea typeface="Helvetica"/>
                <a:cs typeface="Helvetica"/>
              </a:rPr>
              <a:pPr/>
              <a:t>‹#›</a:t>
            </a:fld>
            <a:endParaRPr lang="en-US">
              <a:latin typeface="Helvetica"/>
              <a:ea typeface="Helvetica"/>
              <a:cs typeface="Helvetica"/>
            </a:endParaRPr>
          </a:p>
        </p:txBody>
      </p:sp>
    </p:spTree>
    <p:extLst>
      <p:ext uri="{BB962C8B-B14F-4D97-AF65-F5344CB8AC3E}">
        <p14:creationId xmlns:p14="http://schemas.microsoft.com/office/powerpoint/2010/main" val="3958123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452C9-EBD9-3E40-98E1-F2EE5F7DF614}"/>
              </a:ext>
            </a:extLst>
          </p:cNvPr>
          <p:cNvSpPr>
            <a:spLocks noGrp="1"/>
          </p:cNvSpPr>
          <p:nvPr>
            <p:ph type="title" hasCustomPrompt="1"/>
          </p:nvPr>
        </p:nvSpPr>
        <p:spPr>
          <a:xfrm>
            <a:off x="273257" y="2306924"/>
            <a:ext cx="8326458" cy="493613"/>
          </a:xfrm>
        </p:spPr>
        <p:txBody>
          <a:bodyPr/>
          <a:lstStyle>
            <a:lvl1pPr algn="ctr">
              <a:defRPr>
                <a:solidFill>
                  <a:srgbClr val="0070C0"/>
                </a:solidFill>
              </a:defRPr>
            </a:lvl1pPr>
          </a:lstStyle>
          <a:p>
            <a:r>
              <a:rPr lang="en-US" dirty="0"/>
              <a:t>Click to edit section title</a:t>
            </a:r>
          </a:p>
        </p:txBody>
      </p:sp>
      <p:sp>
        <p:nvSpPr>
          <p:cNvPr id="3" name="Date Placeholder 2">
            <a:extLst>
              <a:ext uri="{FF2B5EF4-FFF2-40B4-BE49-F238E27FC236}">
                <a16:creationId xmlns:a16="http://schemas.microsoft.com/office/drawing/2014/main" id="{AE1AF092-54BA-4544-BC71-016F5250D6DC}"/>
              </a:ext>
            </a:extLst>
          </p:cNvPr>
          <p:cNvSpPr>
            <a:spLocks noGrp="1"/>
          </p:cNvSpPr>
          <p:nvPr>
            <p:ph type="dt" sz="half" idx="10"/>
          </p:nvPr>
        </p:nvSpPr>
        <p:spPr>
          <a:xfrm>
            <a:off x="628650" y="4767265"/>
            <a:ext cx="2057400" cy="273844"/>
          </a:xfrm>
          <a:prstGeom prst="rect">
            <a:avLst/>
          </a:prstGeom>
        </p:spPr>
        <p:txBody>
          <a:bodyPr/>
          <a:lstStyle/>
          <a:p>
            <a:fld id="{CA443299-C367-B44B-852E-8FA23A2E9554}" type="datetimeFigureOut">
              <a:rPr lang="en-US" sz="1350" smtClean="0">
                <a:latin typeface="Helvetica"/>
                <a:ea typeface="Helvetica"/>
                <a:cs typeface="Helvetica"/>
              </a:rPr>
              <a:pPr/>
              <a:t>9/11/22</a:t>
            </a:fld>
            <a:endParaRPr lang="en-US" sz="1350">
              <a:latin typeface="Helvetica"/>
              <a:ea typeface="Helvetica"/>
              <a:cs typeface="Helvetica"/>
            </a:endParaRPr>
          </a:p>
        </p:txBody>
      </p:sp>
      <p:sp>
        <p:nvSpPr>
          <p:cNvPr id="4" name="Footer Placeholder 3">
            <a:extLst>
              <a:ext uri="{FF2B5EF4-FFF2-40B4-BE49-F238E27FC236}">
                <a16:creationId xmlns:a16="http://schemas.microsoft.com/office/drawing/2014/main" id="{1BEEF796-0C89-7745-B88E-99E1AE18E797}"/>
              </a:ext>
            </a:extLst>
          </p:cNvPr>
          <p:cNvSpPr>
            <a:spLocks noGrp="1"/>
          </p:cNvSpPr>
          <p:nvPr>
            <p:ph type="ftr" sz="quarter" idx="11"/>
          </p:nvPr>
        </p:nvSpPr>
        <p:spPr>
          <a:xfrm>
            <a:off x="3028950" y="4767265"/>
            <a:ext cx="3086100" cy="273844"/>
          </a:xfrm>
          <a:prstGeom prst="rect">
            <a:avLst/>
          </a:prstGeom>
        </p:spPr>
        <p:txBody>
          <a:bodyPr/>
          <a:lstStyle/>
          <a:p>
            <a:endParaRPr lang="en-US" sz="1350">
              <a:solidFill>
                <a:srgbClr val="000000"/>
              </a:solidFill>
              <a:latin typeface="Helvetica"/>
              <a:ea typeface="Helvetica"/>
              <a:cs typeface="Helvetica"/>
            </a:endParaRPr>
          </a:p>
        </p:txBody>
      </p:sp>
      <p:sp>
        <p:nvSpPr>
          <p:cNvPr id="5" name="Slide Number Placeholder 4">
            <a:extLst>
              <a:ext uri="{FF2B5EF4-FFF2-40B4-BE49-F238E27FC236}">
                <a16:creationId xmlns:a16="http://schemas.microsoft.com/office/drawing/2014/main" id="{44FF1F85-4C92-274F-8999-5AED09CF7FAF}"/>
              </a:ext>
            </a:extLst>
          </p:cNvPr>
          <p:cNvSpPr>
            <a:spLocks noGrp="1"/>
          </p:cNvSpPr>
          <p:nvPr>
            <p:ph type="sldNum" sz="quarter" idx="12"/>
          </p:nvPr>
        </p:nvSpPr>
        <p:spPr>
          <a:xfrm>
            <a:off x="8716259" y="4811786"/>
            <a:ext cx="280408" cy="207749"/>
          </a:xfrm>
        </p:spPr>
        <p:txBody>
          <a:bodyPr/>
          <a:lstStyle/>
          <a:p>
            <a:fld id="{D8BA31C0-C4EC-EC4F-8529-897935C3CE92}" type="slidenum">
              <a:rPr lang="en-US" smtClean="0">
                <a:latin typeface="Helvetica"/>
                <a:ea typeface="Helvetica"/>
                <a:cs typeface="Helvetica"/>
              </a:rPr>
              <a:pPr/>
              <a:t>‹#›</a:t>
            </a:fld>
            <a:endParaRPr lang="en-US">
              <a:latin typeface="Helvetica"/>
              <a:ea typeface="Helvetica"/>
              <a:cs typeface="Helvetica"/>
            </a:endParaRPr>
          </a:p>
        </p:txBody>
      </p:sp>
      <p:sp>
        <p:nvSpPr>
          <p:cNvPr id="7" name="Sous-titre 2">
            <a:extLst>
              <a:ext uri="{FF2B5EF4-FFF2-40B4-BE49-F238E27FC236}">
                <a16:creationId xmlns:a16="http://schemas.microsoft.com/office/drawing/2014/main" id="{EDFC24DC-0361-DB4E-A521-3362DFBE8CBF}"/>
              </a:ext>
            </a:extLst>
          </p:cNvPr>
          <p:cNvSpPr>
            <a:spLocks noGrp="1"/>
          </p:cNvSpPr>
          <p:nvPr>
            <p:ph type="subTitle" idx="1"/>
          </p:nvPr>
        </p:nvSpPr>
        <p:spPr>
          <a:xfrm>
            <a:off x="1371600" y="2914650"/>
            <a:ext cx="6400800" cy="1146362"/>
          </a:xfrm>
        </p:spPr>
        <p:txBody>
          <a:bodyPr/>
          <a:lstStyle>
            <a:lvl1pPr marL="0" indent="0" algn="ctr">
              <a:buNone/>
              <a:defRPr b="0" i="1"/>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fr-FR" dirty="0"/>
              <a:t>Cliquez pour modifier le style des sous-titres du masque</a:t>
            </a:r>
            <a:endParaRPr lang="en-US" dirty="0"/>
          </a:p>
        </p:txBody>
      </p:sp>
    </p:spTree>
    <p:extLst>
      <p:ext uri="{BB962C8B-B14F-4D97-AF65-F5344CB8AC3E}">
        <p14:creationId xmlns:p14="http://schemas.microsoft.com/office/powerpoint/2010/main" val="796468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2" name="Title Text"/>
          <p:cNvSpPr txBox="1">
            <a:spLocks noGrp="1"/>
          </p:cNvSpPr>
          <p:nvPr>
            <p:ph type="title"/>
          </p:nvPr>
        </p:nvSpPr>
        <p:spPr>
          <a:prstGeom prst="rect">
            <a:avLst/>
          </a:prstGeom>
        </p:spPr>
        <p:txBody>
          <a:bodyPr/>
          <a:lstStyle/>
          <a:p>
            <a:r>
              <a:t>Title Text</a:t>
            </a:r>
          </a:p>
        </p:txBody>
      </p:sp>
      <p:sp>
        <p:nvSpPr>
          <p:cNvPr id="23" name="Body Level One…"/>
          <p:cNvSpPr txBox="1">
            <a:spLocks noGrp="1"/>
          </p:cNvSpPr>
          <p:nvPr>
            <p:ph type="body" sz="quarter" idx="1"/>
          </p:nvPr>
        </p:nvSpPr>
        <p:spPr>
          <a:xfrm>
            <a:off x="360342" y="765093"/>
            <a:ext cx="8326458" cy="3821421"/>
          </a:xfrm>
          <a:prstGeom prst="rect">
            <a:avLst/>
          </a:prstGeom>
        </p:spPr>
        <p:txBody>
          <a:bodyP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 name="Slide Number"/>
          <p:cNvSpPr txBox="1">
            <a:spLocks noGrp="1"/>
          </p:cNvSpPr>
          <p:nvPr>
            <p:ph type="sldNum" sz="quarter" idx="2"/>
          </p:nvPr>
        </p:nvSpPr>
        <p:spPr>
          <a:xfrm>
            <a:off x="8831223" y="4873769"/>
            <a:ext cx="273270" cy="207749"/>
          </a:xfrm>
          <a:prstGeom prst="rect">
            <a:avLst/>
          </a:prstGeom>
        </p:spPr>
        <p:txBody>
          <a:bodyPr/>
          <a:lstStyle>
            <a:lvl1pPr algn="ctr">
              <a:defRPr/>
            </a:lvl1pPr>
          </a:lstStyle>
          <a:p>
            <a:fld id="{86CB4B4D-7CA3-9044-876B-883B54F8677D}" type="slidenum">
              <a:rPr lang="uk-UA" smtClean="0">
                <a:latin typeface="Calibri"/>
                <a:ea typeface="Calibri"/>
                <a:cs typeface="Calibri"/>
              </a:rPr>
              <a:pPr/>
              <a:t>‹#›</a:t>
            </a:fld>
            <a:endParaRPr lang="uk-UA" dirty="0">
              <a:latin typeface="Calibri"/>
              <a:ea typeface="Calibri"/>
              <a:cs typeface="Calibri"/>
            </a:endParaRPr>
          </a:p>
        </p:txBody>
      </p:sp>
    </p:spTree>
    <p:extLst>
      <p:ext uri="{BB962C8B-B14F-4D97-AF65-F5344CB8AC3E}">
        <p14:creationId xmlns:p14="http://schemas.microsoft.com/office/powerpoint/2010/main" val="860455618"/>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vl1pPr>
          </a:lstStyle>
          <a:p>
            <a:fld id="{BB342D3F-0964-674F-886D-75E26F7BF682}" type="slidenum">
              <a:rPr lang="en-US"/>
              <a:pPr/>
              <a:t>‹#›</a:t>
            </a:fld>
            <a:endParaRPr lang="en-US"/>
          </a:p>
        </p:txBody>
      </p:sp>
    </p:spTree>
    <p:extLst>
      <p:ext uri="{BB962C8B-B14F-4D97-AF65-F5344CB8AC3E}">
        <p14:creationId xmlns:p14="http://schemas.microsoft.com/office/powerpoint/2010/main" val="206250368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effectLst>
                  <a:outerShdw blurRad="38100" dist="38100" dir="2700000" algn="tl">
                    <a:srgbClr val="000000">
                      <a:alpha val="43137"/>
                    </a:srgbClr>
                  </a:outerShdw>
                </a:effectLst>
                <a:latin typeface="+mn-lt"/>
              </a:defRPr>
            </a:lvl1pPr>
          </a:lstStyle>
          <a:p>
            <a:r>
              <a:rPr lang="en-US" dirty="0"/>
              <a:t>Click to edit Master title style</a:t>
            </a:r>
          </a:p>
        </p:txBody>
      </p:sp>
      <p:sp>
        <p:nvSpPr>
          <p:cNvPr id="4" name="Slide Number Placeholder 3"/>
          <p:cNvSpPr>
            <a:spLocks noGrp="1"/>
          </p:cNvSpPr>
          <p:nvPr>
            <p:ph type="sldNum" sz="quarter" idx="11"/>
          </p:nvPr>
        </p:nvSpPr>
        <p:spPr/>
        <p:txBody>
          <a:bodyPr/>
          <a:lstStyle/>
          <a:p>
            <a:fld id="{8F7F0FD8-C4D8-4FC8-ACE5-C8022F3C3BAB}" type="slidenum">
              <a:rPr lang="en-US" smtClean="0"/>
              <a:pPr/>
              <a:t>‹#›</a:t>
            </a:fld>
            <a:endParaRPr lang="en-US"/>
          </a:p>
        </p:txBody>
      </p:sp>
    </p:spTree>
    <p:extLst>
      <p:ext uri="{BB962C8B-B14F-4D97-AF65-F5344CB8AC3E}">
        <p14:creationId xmlns:p14="http://schemas.microsoft.com/office/powerpoint/2010/main" val="2371145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4"/>
        <p:cNvGrpSpPr/>
        <p:nvPr/>
      </p:nvGrpSpPr>
      <p:grpSpPr>
        <a:xfrm>
          <a:off x="0" y="0"/>
          <a:ext cx="0" cy="0"/>
          <a:chOff x="0" y="0"/>
          <a:chExt cx="0" cy="0"/>
        </a:xfrm>
      </p:grpSpPr>
      <p:sp>
        <p:nvSpPr>
          <p:cNvPr id="15" name="Google Shape;15;p3"/>
          <p:cNvSpPr txBox="1">
            <a:spLocks noGrp="1"/>
          </p:cNvSpPr>
          <p:nvPr>
            <p:ph type="body" idx="1"/>
          </p:nvPr>
        </p:nvSpPr>
        <p:spPr>
          <a:xfrm>
            <a:off x="352439" y="650081"/>
            <a:ext cx="8410575" cy="3944541"/>
          </a:xfrm>
          <a:prstGeom prst="rect">
            <a:avLst/>
          </a:prstGeom>
          <a:noFill/>
          <a:ln>
            <a:noFill/>
          </a:ln>
        </p:spPr>
        <p:txBody>
          <a:bodyPr spcFirstLastPara="1" wrap="square" lIns="91150" tIns="45575" rIns="91150" bIns="45575" anchor="t" anchorCtr="0">
            <a:noAutofit/>
          </a:bodyPr>
          <a:lstStyle>
            <a:lvl1pPr marL="342887" lvl="0" indent="-257165" algn="l">
              <a:spcBef>
                <a:spcPts val="270"/>
              </a:spcBef>
              <a:spcAft>
                <a:spcPts val="0"/>
              </a:spcAft>
              <a:buClr>
                <a:srgbClr val="146737"/>
              </a:buClr>
              <a:buSzPts val="1800"/>
              <a:buChar char="•"/>
              <a:defRPr/>
            </a:lvl1pPr>
            <a:lvl2pPr marL="685772" lvl="1" indent="-257165" algn="l">
              <a:spcBef>
                <a:spcPts val="270"/>
              </a:spcBef>
              <a:spcAft>
                <a:spcPts val="0"/>
              </a:spcAft>
              <a:buClr>
                <a:srgbClr val="404040"/>
              </a:buClr>
              <a:buSzPts val="1800"/>
              <a:buChar char="–"/>
              <a:defRPr/>
            </a:lvl2pPr>
            <a:lvl3pPr marL="1028659" lvl="2" indent="-257165" algn="l">
              <a:spcBef>
                <a:spcPts val="270"/>
              </a:spcBef>
              <a:spcAft>
                <a:spcPts val="0"/>
              </a:spcAft>
              <a:buClr>
                <a:schemeClr val="dk1"/>
              </a:buClr>
              <a:buSzPts val="1800"/>
              <a:buChar char="•"/>
              <a:defRPr/>
            </a:lvl3pPr>
            <a:lvl4pPr marL="1371545" lvl="3" indent="-257165" algn="l">
              <a:spcBef>
                <a:spcPts val="270"/>
              </a:spcBef>
              <a:spcAft>
                <a:spcPts val="0"/>
              </a:spcAft>
              <a:buClr>
                <a:schemeClr val="dk1"/>
              </a:buClr>
              <a:buSzPts val="1800"/>
              <a:buChar char="–"/>
              <a:defRPr/>
            </a:lvl4pPr>
            <a:lvl5pPr marL="1714432" lvl="4" indent="-257165" algn="l">
              <a:spcBef>
                <a:spcPts val="270"/>
              </a:spcBef>
              <a:spcAft>
                <a:spcPts val="0"/>
              </a:spcAft>
              <a:buClr>
                <a:schemeClr val="dk1"/>
              </a:buClr>
              <a:buSzPts val="1800"/>
              <a:buChar char="»"/>
              <a:defRPr/>
            </a:lvl5pPr>
            <a:lvl6pPr marL="2057318" lvl="5" indent="-257165" algn="l">
              <a:spcBef>
                <a:spcPts val="270"/>
              </a:spcBef>
              <a:spcAft>
                <a:spcPts val="0"/>
              </a:spcAft>
              <a:buClr>
                <a:schemeClr val="dk1"/>
              </a:buClr>
              <a:buSzPts val="1800"/>
              <a:buChar char="•"/>
              <a:defRPr/>
            </a:lvl6pPr>
            <a:lvl7pPr marL="2400204" lvl="6" indent="-257165" algn="l">
              <a:spcBef>
                <a:spcPts val="270"/>
              </a:spcBef>
              <a:spcAft>
                <a:spcPts val="0"/>
              </a:spcAft>
              <a:buClr>
                <a:schemeClr val="dk1"/>
              </a:buClr>
              <a:buSzPts val="1800"/>
              <a:buChar char="•"/>
              <a:defRPr/>
            </a:lvl7pPr>
            <a:lvl8pPr marL="2743091" lvl="7" indent="-257165" algn="l">
              <a:spcBef>
                <a:spcPts val="270"/>
              </a:spcBef>
              <a:spcAft>
                <a:spcPts val="0"/>
              </a:spcAft>
              <a:buClr>
                <a:schemeClr val="dk1"/>
              </a:buClr>
              <a:buSzPts val="1800"/>
              <a:buChar char="•"/>
              <a:defRPr/>
            </a:lvl8pPr>
            <a:lvl9pPr marL="3085976" lvl="8" indent="-257165" algn="l">
              <a:spcBef>
                <a:spcPts val="270"/>
              </a:spcBef>
              <a:spcAft>
                <a:spcPts val="0"/>
              </a:spcAft>
              <a:buClr>
                <a:schemeClr val="dk1"/>
              </a:buClr>
              <a:buSzPts val="1800"/>
              <a:buChar char="•"/>
              <a:defRPr/>
            </a:lvl9pPr>
          </a:lstStyle>
          <a:p>
            <a:endParaRPr/>
          </a:p>
        </p:txBody>
      </p:sp>
      <p:sp>
        <p:nvSpPr>
          <p:cNvPr id="16" name="Google Shape;16;p3"/>
          <p:cNvSpPr txBox="1">
            <a:spLocks noGrp="1"/>
          </p:cNvSpPr>
          <p:nvPr>
            <p:ph type="title"/>
          </p:nvPr>
        </p:nvSpPr>
        <p:spPr>
          <a:xfrm>
            <a:off x="381000" y="-171450"/>
            <a:ext cx="8305800" cy="857250"/>
          </a:xfrm>
          <a:prstGeom prst="rect">
            <a:avLst/>
          </a:prstGeom>
          <a:noFill/>
          <a:ln>
            <a:noFill/>
          </a:ln>
        </p:spPr>
        <p:txBody>
          <a:bodyPr spcFirstLastPara="1" wrap="square" lIns="91150" tIns="45575" rIns="91150" bIns="4557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3"/>
          <p:cNvSpPr txBox="1">
            <a:spLocks noGrp="1"/>
          </p:cNvSpPr>
          <p:nvPr>
            <p:ph type="ftr" idx="11"/>
          </p:nvPr>
        </p:nvSpPr>
        <p:spPr>
          <a:xfrm>
            <a:off x="3200400" y="4767264"/>
            <a:ext cx="5257800" cy="273844"/>
          </a:xfrm>
          <a:prstGeom prst="rect">
            <a:avLst/>
          </a:prstGeom>
          <a:noFill/>
          <a:ln>
            <a:noFill/>
          </a:ln>
        </p:spPr>
        <p:txBody>
          <a:bodyPr spcFirstLastPara="1" wrap="square" lIns="91350" tIns="45675" rIns="91350" bIns="45675" anchor="t" anchorCtr="0">
            <a:noAutofit/>
          </a:bodyPr>
          <a:lstStyle>
            <a:lvl1pPr marR="0" lvl="0" algn="r" rtl="0">
              <a:spcBef>
                <a:spcPts val="0"/>
              </a:spcBef>
              <a:spcAft>
                <a:spcPts val="0"/>
              </a:spcAft>
              <a:buSzPts val="1400"/>
              <a:buNone/>
              <a:defRPr sz="1350" b="0" i="0" u="none" strike="noStrike" cap="none">
                <a:solidFill>
                  <a:srgbClr val="146737"/>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18" name="Google Shape;18;p3"/>
          <p:cNvSpPr txBox="1">
            <a:spLocks noGrp="1"/>
          </p:cNvSpPr>
          <p:nvPr>
            <p:ph type="sldNum" idx="12"/>
          </p:nvPr>
        </p:nvSpPr>
        <p:spPr>
          <a:xfrm>
            <a:off x="8382000" y="4763691"/>
            <a:ext cx="457200" cy="273844"/>
          </a:xfrm>
          <a:prstGeom prst="rect">
            <a:avLst/>
          </a:prstGeom>
          <a:noFill/>
          <a:ln>
            <a:noFill/>
          </a:ln>
        </p:spPr>
        <p:txBody>
          <a:bodyPr spcFirstLastPara="1" wrap="square" lIns="91150" tIns="45575" rIns="91150" bIns="45575" anchor="ctr" anchorCtr="0">
            <a:noAutofit/>
          </a:bodyPr>
          <a:lstStyle>
            <a:lvl1pPr marL="0" marR="0" lvl="0" indent="0" algn="ctr">
              <a:spcBef>
                <a:spcPts val="0"/>
              </a:spcBef>
              <a:spcAft>
                <a:spcPts val="0"/>
              </a:spcAft>
              <a:buNone/>
              <a:defRPr sz="900" b="0" i="0" u="none" strike="noStrike" cap="none">
                <a:solidFill>
                  <a:srgbClr val="106636"/>
                </a:solidFill>
                <a:latin typeface="Arial"/>
                <a:ea typeface="Arial"/>
                <a:cs typeface="Arial"/>
                <a:sym typeface="Arial"/>
              </a:defRPr>
            </a:lvl1pPr>
            <a:lvl2pPr marL="0" marR="0" lvl="1" indent="0" algn="ctr">
              <a:spcBef>
                <a:spcPts val="0"/>
              </a:spcBef>
              <a:spcAft>
                <a:spcPts val="0"/>
              </a:spcAft>
              <a:buNone/>
              <a:defRPr sz="900" b="0" i="0" u="none" strike="noStrike" cap="none">
                <a:solidFill>
                  <a:srgbClr val="106636"/>
                </a:solidFill>
                <a:latin typeface="Arial"/>
                <a:ea typeface="Arial"/>
                <a:cs typeface="Arial"/>
                <a:sym typeface="Arial"/>
              </a:defRPr>
            </a:lvl2pPr>
            <a:lvl3pPr marL="0" marR="0" lvl="2" indent="0" algn="ctr">
              <a:spcBef>
                <a:spcPts val="0"/>
              </a:spcBef>
              <a:spcAft>
                <a:spcPts val="0"/>
              </a:spcAft>
              <a:buNone/>
              <a:defRPr sz="900" b="0" i="0" u="none" strike="noStrike" cap="none">
                <a:solidFill>
                  <a:srgbClr val="106636"/>
                </a:solidFill>
                <a:latin typeface="Arial"/>
                <a:ea typeface="Arial"/>
                <a:cs typeface="Arial"/>
                <a:sym typeface="Arial"/>
              </a:defRPr>
            </a:lvl3pPr>
            <a:lvl4pPr marL="0" marR="0" lvl="3" indent="0" algn="ctr">
              <a:spcBef>
                <a:spcPts val="0"/>
              </a:spcBef>
              <a:spcAft>
                <a:spcPts val="0"/>
              </a:spcAft>
              <a:buNone/>
              <a:defRPr sz="900" b="0" i="0" u="none" strike="noStrike" cap="none">
                <a:solidFill>
                  <a:srgbClr val="106636"/>
                </a:solidFill>
                <a:latin typeface="Arial"/>
                <a:ea typeface="Arial"/>
                <a:cs typeface="Arial"/>
                <a:sym typeface="Arial"/>
              </a:defRPr>
            </a:lvl4pPr>
            <a:lvl5pPr marL="0" marR="0" lvl="4" indent="0" algn="ctr">
              <a:spcBef>
                <a:spcPts val="0"/>
              </a:spcBef>
              <a:spcAft>
                <a:spcPts val="0"/>
              </a:spcAft>
              <a:buNone/>
              <a:defRPr sz="900" b="0" i="0" u="none" strike="noStrike" cap="none">
                <a:solidFill>
                  <a:srgbClr val="106636"/>
                </a:solidFill>
                <a:latin typeface="Arial"/>
                <a:ea typeface="Arial"/>
                <a:cs typeface="Arial"/>
                <a:sym typeface="Arial"/>
              </a:defRPr>
            </a:lvl5pPr>
            <a:lvl6pPr marL="0" marR="0" lvl="5" indent="0" algn="ctr">
              <a:spcBef>
                <a:spcPts val="0"/>
              </a:spcBef>
              <a:spcAft>
                <a:spcPts val="0"/>
              </a:spcAft>
              <a:buNone/>
              <a:defRPr sz="900" b="0" i="0" u="none" strike="noStrike" cap="none">
                <a:solidFill>
                  <a:srgbClr val="106636"/>
                </a:solidFill>
                <a:latin typeface="Arial"/>
                <a:ea typeface="Arial"/>
                <a:cs typeface="Arial"/>
                <a:sym typeface="Arial"/>
              </a:defRPr>
            </a:lvl6pPr>
            <a:lvl7pPr marL="0" marR="0" lvl="6" indent="0" algn="ctr">
              <a:spcBef>
                <a:spcPts val="0"/>
              </a:spcBef>
              <a:spcAft>
                <a:spcPts val="0"/>
              </a:spcAft>
              <a:buNone/>
              <a:defRPr sz="900" b="0" i="0" u="none" strike="noStrike" cap="none">
                <a:solidFill>
                  <a:srgbClr val="106636"/>
                </a:solidFill>
                <a:latin typeface="Arial"/>
                <a:ea typeface="Arial"/>
                <a:cs typeface="Arial"/>
                <a:sym typeface="Arial"/>
              </a:defRPr>
            </a:lvl7pPr>
            <a:lvl8pPr marL="0" marR="0" lvl="7" indent="0" algn="ctr">
              <a:spcBef>
                <a:spcPts val="0"/>
              </a:spcBef>
              <a:spcAft>
                <a:spcPts val="0"/>
              </a:spcAft>
              <a:buNone/>
              <a:defRPr sz="900" b="0" i="0" u="none" strike="noStrike" cap="none">
                <a:solidFill>
                  <a:srgbClr val="106636"/>
                </a:solidFill>
                <a:latin typeface="Arial"/>
                <a:ea typeface="Arial"/>
                <a:cs typeface="Arial"/>
                <a:sym typeface="Arial"/>
              </a:defRPr>
            </a:lvl8pPr>
            <a:lvl9pPr marL="0" marR="0" lvl="8" indent="0" algn="ctr">
              <a:spcBef>
                <a:spcPts val="0"/>
              </a:spcBef>
              <a:spcAft>
                <a:spcPts val="0"/>
              </a:spcAft>
              <a:buNone/>
              <a:defRPr sz="900" b="0" i="0" u="none" strike="noStrike" cap="none">
                <a:solidFill>
                  <a:srgbClr val="106636"/>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6579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lide Layout Blank">
    <p:spTree>
      <p:nvGrpSpPr>
        <p:cNvPr id="1" name=""/>
        <p:cNvGrpSpPr/>
        <p:nvPr/>
      </p:nvGrpSpPr>
      <p:grpSpPr>
        <a:xfrm>
          <a:off x="0" y="0"/>
          <a:ext cx="0" cy="0"/>
          <a:chOff x="0" y="0"/>
          <a:chExt cx="0" cy="0"/>
        </a:xfrm>
      </p:grpSpPr>
      <p:sp>
        <p:nvSpPr>
          <p:cNvPr id="9" name="Title 3"/>
          <p:cNvSpPr>
            <a:spLocks noGrp="1"/>
          </p:cNvSpPr>
          <p:nvPr>
            <p:ph type="title" hasCustomPrompt="1"/>
          </p:nvPr>
        </p:nvSpPr>
        <p:spPr>
          <a:xfrm>
            <a:off x="318932" y="222396"/>
            <a:ext cx="8506135" cy="488336"/>
          </a:xfrm>
          <a:prstGeom prst="rect">
            <a:avLst/>
          </a:prstGeom>
        </p:spPr>
        <p:txBody>
          <a:bodyPr/>
          <a:lstStyle>
            <a:lvl1pPr>
              <a:defRPr sz="2400" b="0" baseline="0">
                <a:solidFill>
                  <a:schemeClr val="bg1"/>
                </a:solidFill>
                <a:latin typeface="Arial" panose="020B0604020202020204" pitchFamily="34" charset="0"/>
                <a:cs typeface="Arial" panose="020B0604020202020204" pitchFamily="34" charset="0"/>
              </a:defRPr>
            </a:lvl1pPr>
          </a:lstStyle>
          <a:p>
            <a:r>
              <a:rPr lang="en-US" dirty="0"/>
              <a:t>Add Title</a:t>
            </a:r>
          </a:p>
        </p:txBody>
      </p:sp>
      <p:sp>
        <p:nvSpPr>
          <p:cNvPr id="2" name="Slide Number Placeholder 1"/>
          <p:cNvSpPr>
            <a:spLocks noGrp="1"/>
          </p:cNvSpPr>
          <p:nvPr>
            <p:ph type="sldNum" sz="quarter" idx="15"/>
          </p:nvPr>
        </p:nvSpPr>
        <p:spPr/>
        <p:txBody>
          <a:bodyPr/>
          <a:lstStyle/>
          <a:p>
            <a:fld id="{393E1BCC-2816-45B4-8D31-D7A6B67A321F}" type="slidenum">
              <a:rPr lang="en-US" smtClean="0"/>
              <a:t>‹#›</a:t>
            </a:fld>
            <a:endParaRPr lang="en-US" dirty="0"/>
          </a:p>
        </p:txBody>
      </p:sp>
    </p:spTree>
    <p:extLst>
      <p:ext uri="{BB962C8B-B14F-4D97-AF65-F5344CB8AC3E}">
        <p14:creationId xmlns:p14="http://schemas.microsoft.com/office/powerpoint/2010/main" val="250578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AAF10C-D015-4A19-ADBD-F97A93C378B0}" type="datetime1">
              <a:rPr lang="en-US" smtClean="0"/>
              <a:t>9/11/22</a:t>
            </a:fld>
            <a:endParaRPr lang="en-US"/>
          </a:p>
        </p:txBody>
      </p:sp>
      <p:sp>
        <p:nvSpPr>
          <p:cNvPr id="6" name="Footer Placeholder 5"/>
          <p:cNvSpPr>
            <a:spLocks noGrp="1"/>
          </p:cNvSpPr>
          <p:nvPr>
            <p:ph type="ftr" sz="quarter" idx="11"/>
          </p:nvPr>
        </p:nvSpPr>
        <p:spPr/>
        <p:txBody>
          <a:bodyPr/>
          <a:lstStyle/>
          <a:p>
            <a:r>
              <a:rPr lang="en-US"/>
              <a:t>Lab Name</a:t>
            </a:r>
          </a:p>
        </p:txBody>
      </p:sp>
      <p:sp>
        <p:nvSpPr>
          <p:cNvPr id="7" name="Slide Number Placeholder 6"/>
          <p:cNvSpPr>
            <a:spLocks noGrp="1"/>
          </p:cNvSpPr>
          <p:nvPr>
            <p:ph type="sldNum" sz="quarter" idx="12"/>
          </p:nvPr>
        </p:nvSpPr>
        <p:spPr/>
        <p:txBody>
          <a:bodyPr/>
          <a:lstStyle/>
          <a:p>
            <a:fld id="{8D8A0B65-6476-4C7A-870E-9B535487CCF1}" type="slidenum">
              <a:rPr lang="en-US" smtClean="0"/>
              <a:t>‹#›</a:t>
            </a:fld>
            <a:endParaRPr lang="en-US"/>
          </a:p>
        </p:txBody>
      </p:sp>
    </p:spTree>
    <p:extLst>
      <p:ext uri="{BB962C8B-B14F-4D97-AF65-F5344CB8AC3E}">
        <p14:creationId xmlns:p14="http://schemas.microsoft.com/office/powerpoint/2010/main" val="3497336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4.png"/><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0" y="-9825"/>
            <a:ext cx="9144000" cy="717000"/>
          </a:xfrm>
          <a:prstGeom prst="rect">
            <a:avLst/>
          </a:prstGeom>
          <a:solidFill>
            <a:srgbClr val="14374B"/>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 name="Google Shape;11;p1"/>
          <p:cNvSpPr/>
          <p:nvPr/>
        </p:nvSpPr>
        <p:spPr>
          <a:xfrm>
            <a:off x="0" y="4707921"/>
            <a:ext cx="9144000" cy="435580"/>
          </a:xfrm>
          <a:prstGeom prst="rect">
            <a:avLst/>
          </a:prstGeom>
          <a:solidFill>
            <a:srgbClr val="14374B"/>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1"/>
          <p:cNvSpPr txBox="1">
            <a:spLocks noGrp="1"/>
          </p:cNvSpPr>
          <p:nvPr>
            <p:ph type="title"/>
          </p:nvPr>
        </p:nvSpPr>
        <p:spPr>
          <a:xfrm>
            <a:off x="360342" y="115267"/>
            <a:ext cx="8326458" cy="493613"/>
          </a:xfrm>
          <a:prstGeom prst="rect">
            <a:avLst/>
          </a:prstGeom>
          <a:noFill/>
          <a:ln>
            <a:noFill/>
          </a:ln>
        </p:spPr>
        <p:txBody>
          <a:bodyPr spcFirstLastPara="1" wrap="square" lIns="91425" tIns="0" rIns="91425" bIns="0" anchor="b" anchorCtr="0"/>
          <a:lstStyle>
            <a:lvl1pPr marR="0" lvl="0" algn="l" rtl="0">
              <a:spcBef>
                <a:spcPts val="0"/>
              </a:spcBef>
              <a:spcAft>
                <a:spcPts val="0"/>
              </a:spcAft>
              <a:buClr>
                <a:srgbClr val="FFFFFF"/>
              </a:buClr>
              <a:buSzPts val="3200"/>
              <a:buFont typeface="Calibri"/>
              <a:buNone/>
              <a:defRPr sz="3200" b="1" i="0" u="none" strike="noStrike" cap="none">
                <a:solidFill>
                  <a:srgbClr val="FFFFFF"/>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1"/>
          <p:cNvSpPr txBox="1">
            <a:spLocks noGrp="1"/>
          </p:cNvSpPr>
          <p:nvPr>
            <p:ph type="body" idx="1"/>
          </p:nvPr>
        </p:nvSpPr>
        <p:spPr>
          <a:xfrm>
            <a:off x="337004" y="832267"/>
            <a:ext cx="8349796" cy="3623073"/>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b="1"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ftr" idx="11"/>
          </p:nvPr>
        </p:nvSpPr>
        <p:spPr>
          <a:xfrm>
            <a:off x="5855300" y="4776606"/>
            <a:ext cx="2864157" cy="273844"/>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sldNum" idx="12"/>
          </p:nvPr>
        </p:nvSpPr>
        <p:spPr>
          <a:xfrm>
            <a:off x="4116656" y="4776606"/>
            <a:ext cx="925708" cy="273844"/>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0" marR="0" lvl="1" indent="0" algn="ctr" rtl="0">
              <a:spcBef>
                <a:spcPts val="0"/>
              </a:spcBef>
              <a:buNone/>
              <a:defRPr sz="1200" b="0" i="0" u="none" strike="noStrike" cap="none">
                <a:solidFill>
                  <a:schemeClr val="lt1"/>
                </a:solidFill>
                <a:latin typeface="Calibri"/>
                <a:ea typeface="Calibri"/>
                <a:cs typeface="Calibri"/>
                <a:sym typeface="Calibri"/>
              </a:defRPr>
            </a:lvl2pPr>
            <a:lvl3pPr marL="0" marR="0" lvl="2" indent="0" algn="ctr" rtl="0">
              <a:spcBef>
                <a:spcPts val="0"/>
              </a:spcBef>
              <a:buNone/>
              <a:defRPr sz="1200" b="0" i="0" u="none" strike="noStrike" cap="none">
                <a:solidFill>
                  <a:schemeClr val="lt1"/>
                </a:solidFill>
                <a:latin typeface="Calibri"/>
                <a:ea typeface="Calibri"/>
                <a:cs typeface="Calibri"/>
                <a:sym typeface="Calibri"/>
              </a:defRPr>
            </a:lvl3pPr>
            <a:lvl4pPr marL="0" marR="0" lvl="3" indent="0" algn="ctr" rtl="0">
              <a:spcBef>
                <a:spcPts val="0"/>
              </a:spcBef>
              <a:buNone/>
              <a:defRPr sz="1200" b="0" i="0" u="none" strike="noStrike" cap="none">
                <a:solidFill>
                  <a:schemeClr val="lt1"/>
                </a:solidFill>
                <a:latin typeface="Calibri"/>
                <a:ea typeface="Calibri"/>
                <a:cs typeface="Calibri"/>
                <a:sym typeface="Calibri"/>
              </a:defRPr>
            </a:lvl4pPr>
            <a:lvl5pPr marL="0" marR="0" lvl="4" indent="0" algn="ctr" rtl="0">
              <a:spcBef>
                <a:spcPts val="0"/>
              </a:spcBef>
              <a:buNone/>
              <a:defRPr sz="1200" b="0" i="0" u="none" strike="noStrike" cap="none">
                <a:solidFill>
                  <a:schemeClr val="lt1"/>
                </a:solidFill>
                <a:latin typeface="Calibri"/>
                <a:ea typeface="Calibri"/>
                <a:cs typeface="Calibri"/>
                <a:sym typeface="Calibri"/>
              </a:defRPr>
            </a:lvl5pPr>
            <a:lvl6pPr marL="0" marR="0" lvl="5" indent="0" algn="ctr" rtl="0">
              <a:spcBef>
                <a:spcPts val="0"/>
              </a:spcBef>
              <a:buNone/>
              <a:defRPr sz="1200" b="0" i="0" u="none" strike="noStrike" cap="none">
                <a:solidFill>
                  <a:schemeClr val="lt1"/>
                </a:solidFill>
                <a:latin typeface="Calibri"/>
                <a:ea typeface="Calibri"/>
                <a:cs typeface="Calibri"/>
                <a:sym typeface="Calibri"/>
              </a:defRPr>
            </a:lvl6pPr>
            <a:lvl7pPr marL="0" marR="0" lvl="6" indent="0" algn="ctr" rtl="0">
              <a:spcBef>
                <a:spcPts val="0"/>
              </a:spcBef>
              <a:buNone/>
              <a:defRPr sz="1200" b="0" i="0" u="none" strike="noStrike" cap="none">
                <a:solidFill>
                  <a:schemeClr val="lt1"/>
                </a:solidFill>
                <a:latin typeface="Calibri"/>
                <a:ea typeface="Calibri"/>
                <a:cs typeface="Calibri"/>
                <a:sym typeface="Calibri"/>
              </a:defRPr>
            </a:lvl7pPr>
            <a:lvl8pPr marL="0" marR="0" lvl="7" indent="0" algn="ctr" rtl="0">
              <a:spcBef>
                <a:spcPts val="0"/>
              </a:spcBef>
              <a:buNone/>
              <a:defRPr sz="1200" b="0" i="0" u="none" strike="noStrike" cap="none">
                <a:solidFill>
                  <a:schemeClr val="lt1"/>
                </a:solidFill>
                <a:latin typeface="Calibri"/>
                <a:ea typeface="Calibri"/>
                <a:cs typeface="Calibri"/>
                <a:sym typeface="Calibri"/>
              </a:defRPr>
            </a:lvl8pPr>
            <a:lvl9pPr marL="0" marR="0" lvl="8" indent="0" algn="ctr" rtl="0">
              <a:spcBef>
                <a:spcPts val="0"/>
              </a:spcBef>
              <a:buNone/>
              <a:defRPr sz="12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r>
              <a:rPr lang="en-US"/>
              <a:t>- </a:t>
            </a:r>
            <a:fld id="{00000000-1234-1234-1234-123412341234}" type="slidenum">
              <a:rPr lang="en-US"/>
              <a:t>‹#›</a:t>
            </a:fld>
            <a:r>
              <a:rPr lang="en-US"/>
              <a:t> -</a:t>
            </a:r>
            <a:endParaRPr/>
          </a:p>
        </p:txBody>
      </p:sp>
      <p:pic>
        <p:nvPicPr>
          <p:cNvPr id="16" name="Google Shape;16;p1"/>
          <p:cNvPicPr preferRelativeResize="0"/>
          <p:nvPr/>
        </p:nvPicPr>
        <p:blipFill rotWithShape="1">
          <a:blip r:embed="rId12">
            <a:alphaModFix/>
            <a:extLst>
              <a:ext uri="{28A0092B-C50C-407E-A947-70E740481C1C}">
                <a14:useLocalDpi xmlns:a14="http://schemas.microsoft.com/office/drawing/2010/main"/>
              </a:ext>
            </a:extLst>
          </a:blip>
          <a:srcRect l="6667" t="8601" r="7966" b="18398"/>
          <a:stretch/>
        </p:blipFill>
        <p:spPr>
          <a:xfrm>
            <a:off x="69852" y="4822837"/>
            <a:ext cx="534304" cy="292511"/>
          </a:xfrm>
          <a:prstGeom prst="rect">
            <a:avLst/>
          </a:prstGeom>
          <a:noFill/>
          <a:ln>
            <a:noFill/>
          </a:ln>
        </p:spPr>
      </p:pic>
      <p:pic>
        <p:nvPicPr>
          <p:cNvPr id="17" name="Google Shape;17;p1"/>
          <p:cNvPicPr preferRelativeResize="0"/>
          <p:nvPr/>
        </p:nvPicPr>
        <p:blipFill>
          <a:blip r:embed="rId13">
            <a:alphaModFix/>
          </a:blip>
          <a:stretch>
            <a:fillRect/>
          </a:stretch>
        </p:blipFill>
        <p:spPr>
          <a:xfrm>
            <a:off x="360350" y="4733725"/>
            <a:ext cx="502898" cy="3816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1" r:id="rId1"/>
    <p:sldLayoutId id="2147483653" r:id="rId2"/>
    <p:sldLayoutId id="2147483655" r:id="rId3"/>
    <p:sldLayoutId id="2147483654" r:id="rId4"/>
    <p:sldLayoutId id="2147483673" r:id="rId5"/>
    <p:sldLayoutId id="2147483725" r:id="rId6"/>
    <p:sldLayoutId id="2147483726" r:id="rId7"/>
    <p:sldLayoutId id="2147483727" r:id="rId8"/>
    <p:sldLayoutId id="2147483728" r:id="rId9"/>
    <p:sldLayoutId id="214748372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6">
                <a:lumMod val="0"/>
                <a:lumOff val="100000"/>
              </a:schemeClr>
            </a:gs>
            <a:gs pos="35000">
              <a:schemeClr val="accent6">
                <a:lumMod val="0"/>
                <a:lumOff val="100000"/>
              </a:schemeClr>
            </a:gs>
            <a:gs pos="100000">
              <a:srgbClr val="385C8B"/>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CFE8F4DD-8D47-3445-884C-4968F9A4E38B}"/>
              </a:ext>
            </a:extLst>
          </p:cNvPr>
          <p:cNvSpPr>
            <a:spLocks noGrp="1"/>
          </p:cNvSpPr>
          <p:nvPr>
            <p:ph type="title"/>
          </p:nvPr>
        </p:nvSpPr>
        <p:spPr bwMode="auto">
          <a:xfrm>
            <a:off x="682626" y="195263"/>
            <a:ext cx="7781925" cy="85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pic>
        <p:nvPicPr>
          <p:cNvPr id="1028" name="Picture 7" descr="LBNL_small_logo.psd">
            <a:extLst>
              <a:ext uri="{FF2B5EF4-FFF2-40B4-BE49-F238E27FC236}">
                <a16:creationId xmlns:a16="http://schemas.microsoft.com/office/drawing/2014/main" id="{4D9EB45F-867E-DD44-B727-440FD47C9DC8}"/>
              </a:ext>
            </a:extLst>
          </p:cNvPr>
          <p:cNvPicPr>
            <a:picLocks noChangeAspect="1"/>
          </p:cNvPicPr>
          <p:nvPr userDrawn="1"/>
        </p:nvPicPr>
        <p:blipFill>
          <a:blip r:embed="rId11">
            <a:extLst>
              <a:ext uri="{28A0092B-C50C-407E-A947-70E740481C1C}">
                <a14:useLocalDpi xmlns:a14="http://schemas.microsoft.com/office/drawing/2010/main"/>
              </a:ext>
            </a:extLst>
          </a:blip>
          <a:srcRect/>
          <a:stretch>
            <a:fillRect/>
          </a:stretch>
        </p:blipFill>
        <p:spPr bwMode="auto">
          <a:xfrm>
            <a:off x="8575676" y="33933"/>
            <a:ext cx="568325" cy="322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2721797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hdr="0" dt="0"/>
  <p:txStyles>
    <p:titleStyle>
      <a:lvl1pPr algn="l" rtl="0" eaLnBrk="1" fontAlgn="base" hangingPunct="1">
        <a:spcBef>
          <a:spcPct val="0"/>
        </a:spcBef>
        <a:spcAft>
          <a:spcPct val="0"/>
        </a:spcAft>
        <a:defRPr sz="2400" b="1">
          <a:solidFill>
            <a:srgbClr val="003366"/>
          </a:solidFill>
          <a:latin typeface="+mj-lt"/>
          <a:ea typeface="+mj-ea"/>
          <a:cs typeface="+mj-cs"/>
        </a:defRPr>
      </a:lvl1pPr>
      <a:lvl2pPr algn="l" rtl="0" eaLnBrk="1" fontAlgn="base" hangingPunct="1">
        <a:spcBef>
          <a:spcPct val="0"/>
        </a:spcBef>
        <a:spcAft>
          <a:spcPct val="0"/>
        </a:spcAft>
        <a:defRPr sz="2400" b="1">
          <a:solidFill>
            <a:srgbClr val="003366"/>
          </a:solidFill>
          <a:latin typeface="Arial" charset="0"/>
          <a:ea typeface="ＭＳ Ｐゴシック" charset="-128"/>
          <a:cs typeface="ＭＳ Ｐゴシック" charset="-128"/>
        </a:defRPr>
      </a:lvl2pPr>
      <a:lvl3pPr algn="l" rtl="0" eaLnBrk="1" fontAlgn="base" hangingPunct="1">
        <a:spcBef>
          <a:spcPct val="0"/>
        </a:spcBef>
        <a:spcAft>
          <a:spcPct val="0"/>
        </a:spcAft>
        <a:defRPr sz="2400" b="1">
          <a:solidFill>
            <a:srgbClr val="003366"/>
          </a:solidFill>
          <a:latin typeface="Arial" charset="0"/>
          <a:ea typeface="ＭＳ Ｐゴシック" charset="-128"/>
          <a:cs typeface="ＭＳ Ｐゴシック" charset="-128"/>
        </a:defRPr>
      </a:lvl3pPr>
      <a:lvl4pPr algn="l" rtl="0" eaLnBrk="1" fontAlgn="base" hangingPunct="1">
        <a:spcBef>
          <a:spcPct val="0"/>
        </a:spcBef>
        <a:spcAft>
          <a:spcPct val="0"/>
        </a:spcAft>
        <a:defRPr sz="2400" b="1">
          <a:solidFill>
            <a:srgbClr val="003366"/>
          </a:solidFill>
          <a:latin typeface="Arial" charset="0"/>
          <a:ea typeface="ＭＳ Ｐゴシック" charset="-128"/>
          <a:cs typeface="ＭＳ Ｐゴシック" charset="-128"/>
        </a:defRPr>
      </a:lvl4pPr>
      <a:lvl5pPr algn="l" rtl="0" eaLnBrk="1" fontAlgn="base" hangingPunct="1">
        <a:spcBef>
          <a:spcPct val="0"/>
        </a:spcBef>
        <a:spcAft>
          <a:spcPct val="0"/>
        </a:spcAft>
        <a:defRPr sz="2400" b="1">
          <a:solidFill>
            <a:srgbClr val="003366"/>
          </a:solidFill>
          <a:latin typeface="Arial" charset="0"/>
          <a:ea typeface="ＭＳ Ｐゴシック" charset="-128"/>
          <a:cs typeface="ＭＳ Ｐゴシック" charset="-128"/>
        </a:defRPr>
      </a:lvl5pPr>
      <a:lvl6pPr marL="342900" algn="l" rtl="0" eaLnBrk="1" fontAlgn="base" hangingPunct="1">
        <a:spcBef>
          <a:spcPct val="0"/>
        </a:spcBef>
        <a:spcAft>
          <a:spcPct val="0"/>
        </a:spcAft>
        <a:defRPr sz="2400" b="1">
          <a:solidFill>
            <a:srgbClr val="2C5993"/>
          </a:solidFill>
          <a:latin typeface="Arial" charset="0"/>
          <a:ea typeface="ＭＳ Ｐゴシック" charset="-128"/>
          <a:cs typeface="ＭＳ Ｐゴシック" charset="-128"/>
        </a:defRPr>
      </a:lvl6pPr>
      <a:lvl7pPr marL="685800" algn="l" rtl="0" eaLnBrk="1" fontAlgn="base" hangingPunct="1">
        <a:spcBef>
          <a:spcPct val="0"/>
        </a:spcBef>
        <a:spcAft>
          <a:spcPct val="0"/>
        </a:spcAft>
        <a:defRPr sz="2400" b="1">
          <a:solidFill>
            <a:srgbClr val="2C5993"/>
          </a:solidFill>
          <a:latin typeface="Arial" charset="0"/>
          <a:ea typeface="ＭＳ Ｐゴシック" charset="-128"/>
          <a:cs typeface="ＭＳ Ｐゴシック" charset="-128"/>
        </a:defRPr>
      </a:lvl7pPr>
      <a:lvl8pPr marL="1028700" algn="l" rtl="0" eaLnBrk="1" fontAlgn="base" hangingPunct="1">
        <a:spcBef>
          <a:spcPct val="0"/>
        </a:spcBef>
        <a:spcAft>
          <a:spcPct val="0"/>
        </a:spcAft>
        <a:defRPr sz="2400" b="1">
          <a:solidFill>
            <a:srgbClr val="2C5993"/>
          </a:solidFill>
          <a:latin typeface="Arial" charset="0"/>
          <a:ea typeface="ＭＳ Ｐゴシック" charset="-128"/>
          <a:cs typeface="ＭＳ Ｐゴシック" charset="-128"/>
        </a:defRPr>
      </a:lvl8pPr>
      <a:lvl9pPr marL="1371600" algn="l" rtl="0" eaLnBrk="1" fontAlgn="base" hangingPunct="1">
        <a:spcBef>
          <a:spcPct val="0"/>
        </a:spcBef>
        <a:spcAft>
          <a:spcPct val="0"/>
        </a:spcAft>
        <a:defRPr sz="2400" b="1">
          <a:solidFill>
            <a:srgbClr val="2C5993"/>
          </a:solidFill>
          <a:latin typeface="Arial" charset="0"/>
          <a:ea typeface="ＭＳ Ｐゴシック" charset="-128"/>
          <a:cs typeface="ＭＳ Ｐゴシック" charset="-128"/>
        </a:defRPr>
      </a:lvl9pPr>
    </p:titleStyle>
    <p:bodyStyle>
      <a:lvl1pPr marL="257175" indent="-257175" algn="l" rtl="0" eaLnBrk="1" fontAlgn="base" hangingPunct="1">
        <a:spcBef>
          <a:spcPts val="675"/>
        </a:spcBef>
        <a:spcAft>
          <a:spcPct val="0"/>
        </a:spcAft>
        <a:defRPr sz="1800">
          <a:solidFill>
            <a:srgbClr val="003366"/>
          </a:solidFill>
          <a:latin typeface="+mn-lt"/>
          <a:ea typeface="+mn-ea"/>
          <a:cs typeface="+mn-cs"/>
        </a:defRPr>
      </a:lvl1pPr>
      <a:lvl2pPr marL="216694" indent="-170260" algn="l" rtl="0" eaLnBrk="1" fontAlgn="base" hangingPunct="1">
        <a:spcBef>
          <a:spcPts val="375"/>
        </a:spcBef>
        <a:spcAft>
          <a:spcPct val="0"/>
        </a:spcAft>
        <a:buSzPct val="85000"/>
        <a:buChar char="–"/>
        <a:defRPr sz="1800">
          <a:solidFill>
            <a:srgbClr val="003366"/>
          </a:solidFill>
          <a:latin typeface="+mn-lt"/>
          <a:ea typeface="+mn-ea"/>
        </a:defRPr>
      </a:lvl2pPr>
      <a:lvl3pPr marL="429816" indent="-88106" algn="l" rtl="0" eaLnBrk="1" fontAlgn="base" hangingPunct="1">
        <a:spcBef>
          <a:spcPts val="300"/>
        </a:spcBef>
        <a:spcAft>
          <a:spcPct val="0"/>
        </a:spcAft>
        <a:buSzPct val="75000"/>
        <a:buFont typeface="Lucida Grande" panose="020B0600040502020204" pitchFamily="34" charset="0"/>
        <a:buChar char="–"/>
        <a:defRPr sz="1800">
          <a:solidFill>
            <a:srgbClr val="003366"/>
          </a:solidFill>
          <a:latin typeface="+mn-lt"/>
          <a:ea typeface="+mn-ea"/>
        </a:defRPr>
      </a:lvl3pPr>
      <a:lvl4pPr marL="682229" indent="-170260" algn="l" rtl="0" eaLnBrk="1" fontAlgn="base" hangingPunct="1">
        <a:spcBef>
          <a:spcPct val="20000"/>
        </a:spcBef>
        <a:spcAft>
          <a:spcPct val="0"/>
        </a:spcAft>
        <a:buSzPct val="75000"/>
        <a:buFont typeface="Lucida Grande" panose="020B0600040502020204" pitchFamily="34" charset="0"/>
        <a:buChar char="–"/>
        <a:defRPr sz="1800">
          <a:solidFill>
            <a:srgbClr val="003366"/>
          </a:solidFill>
          <a:latin typeface="+mn-lt"/>
          <a:ea typeface="+mn-ea"/>
        </a:defRPr>
      </a:lvl4pPr>
      <a:lvl5pPr marL="859631" indent="-177404" algn="l" rtl="0" eaLnBrk="1" fontAlgn="base" hangingPunct="1">
        <a:spcBef>
          <a:spcPct val="20000"/>
        </a:spcBef>
        <a:spcAft>
          <a:spcPct val="0"/>
        </a:spcAft>
        <a:buChar char="»"/>
        <a:defRPr sz="1800">
          <a:solidFill>
            <a:srgbClr val="003366"/>
          </a:solidFill>
          <a:latin typeface="+mn-lt"/>
          <a:ea typeface="+mn-ea"/>
        </a:defRPr>
      </a:lvl5pPr>
      <a:lvl6pPr marL="1885950" indent="-171450" algn="l" rtl="0" eaLnBrk="1" fontAlgn="base" hangingPunct="1">
        <a:spcBef>
          <a:spcPct val="20000"/>
        </a:spcBef>
        <a:spcAft>
          <a:spcPct val="0"/>
        </a:spcAft>
        <a:buChar char="»"/>
        <a:defRPr sz="1500">
          <a:solidFill>
            <a:srgbClr val="2C5993"/>
          </a:solidFill>
          <a:latin typeface="+mn-lt"/>
          <a:ea typeface="+mn-ea"/>
        </a:defRPr>
      </a:lvl6pPr>
      <a:lvl7pPr marL="2228850" indent="-171450" algn="l" rtl="0" eaLnBrk="1" fontAlgn="base" hangingPunct="1">
        <a:spcBef>
          <a:spcPct val="20000"/>
        </a:spcBef>
        <a:spcAft>
          <a:spcPct val="0"/>
        </a:spcAft>
        <a:buChar char="»"/>
        <a:defRPr sz="1500">
          <a:solidFill>
            <a:srgbClr val="2C5993"/>
          </a:solidFill>
          <a:latin typeface="+mn-lt"/>
          <a:ea typeface="+mn-ea"/>
        </a:defRPr>
      </a:lvl7pPr>
      <a:lvl8pPr marL="2571750" indent="-171450" algn="l" rtl="0" eaLnBrk="1" fontAlgn="base" hangingPunct="1">
        <a:spcBef>
          <a:spcPct val="20000"/>
        </a:spcBef>
        <a:spcAft>
          <a:spcPct val="0"/>
        </a:spcAft>
        <a:buChar char="»"/>
        <a:defRPr sz="1500">
          <a:solidFill>
            <a:srgbClr val="2C5993"/>
          </a:solidFill>
          <a:latin typeface="+mn-lt"/>
          <a:ea typeface="+mn-ea"/>
        </a:defRPr>
      </a:lvl8pPr>
      <a:lvl9pPr marL="2914650" indent="-171450" algn="l" rtl="0" eaLnBrk="1" fontAlgn="base" hangingPunct="1">
        <a:spcBef>
          <a:spcPct val="20000"/>
        </a:spcBef>
        <a:spcAft>
          <a:spcPct val="0"/>
        </a:spcAft>
        <a:buChar char="»"/>
        <a:defRPr sz="1500">
          <a:solidFill>
            <a:srgbClr val="2C5993"/>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JulianeMueller@lbl.gov"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1.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tiff"/><Relationship Id="rId1" Type="http://schemas.openxmlformats.org/officeDocument/2006/relationships/slideLayout" Target="../slideLayouts/slideLayout2.xml"/><Relationship Id="rId5" Type="http://schemas.openxmlformats.org/officeDocument/2006/relationships/image" Target="../media/image27.tiff"/><Relationship Id="rId4" Type="http://schemas.openxmlformats.org/officeDocument/2006/relationships/image" Target="../media/image26.tiff"/></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2.emf"/><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7.emf"/></Relationships>
</file>

<file path=ppt/slides/_rels/slide1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arxiv.org/pdf/2203.02544.pdf" TargetMode="External"/><Relationship Id="rId2" Type="http://schemas.openxmlformats.org/officeDocument/2006/relationships/image" Target="../media/image36.png"/><Relationship Id="rId1" Type="http://schemas.openxmlformats.org/officeDocument/2006/relationships/slideLayout" Target="../slideLayouts/slideLayout8.x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8.jpeg"/><Relationship Id="rId4" Type="http://schemas.openxmlformats.org/officeDocument/2006/relationships/image" Target="../media/image37.emf"/></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hyperlink" Target="mailto:JulianeMueller@lbl.gov"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3.png"/><Relationship Id="rId7" Type="http://schemas.openxmlformats.org/officeDocument/2006/relationships/image" Target="../media/image56.tiff"/><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55.emf"/><Relationship Id="rId5" Type="http://schemas.openxmlformats.org/officeDocument/2006/relationships/image" Target="../media/image54.emf"/><Relationship Id="rId4" Type="http://schemas.microsoft.com/office/2007/relationships/hdphoto" Target="../media/hdphoto1.wdp"/><Relationship Id="rId9" Type="http://schemas.openxmlformats.org/officeDocument/2006/relationships/image" Target="../media/image58.emf"/></Relationships>
</file>

<file path=ppt/slides/_rels/slide3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3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emf"/><Relationship Id="rId4" Type="http://schemas.openxmlformats.org/officeDocument/2006/relationships/image" Target="../media/image63.tiff"/></Relationships>
</file>

<file path=ppt/slides/_rels/slide35.xml.rels><?xml version="1.0" encoding="UTF-8" standalone="yes"?>
<Relationships xmlns="http://schemas.openxmlformats.org/package/2006/relationships"><Relationship Id="rId3" Type="http://schemas.openxmlformats.org/officeDocument/2006/relationships/image" Target="https://lh5.googleusercontent.com/-jEu2ZvcmDNhRsFAXDApu6CvqxBiWNNE-1MpiEbpH7QOUGn04KTzrnNDgha246NjgFYc0n8umZDu9G67PRGJ4dJqRRboEeIobcrEtu_ruHIyJb7sX3kPQdvesNExDnQYB-f0SFvo"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8.emf"/><Relationship Id="rId4" Type="http://schemas.openxmlformats.org/officeDocument/2006/relationships/image" Target="https://lh5.googleusercontent.com/-jEu2ZvcmDNhRsFAXDApu6CvqxBiWNNE-1MpiEbpH7QOUGn04KTzrnNDgha246NjgFYc0n8umZDu9G67PRGJ4dJqRRboEeIobcrEtu_ruHIyJb7sX3kPQdvesNExDnQYB-f0SFvo"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9.emf"/><Relationship Id="rId7" Type="http://schemas.openxmlformats.org/officeDocument/2006/relationships/image" Target="https://lh5.googleusercontent.com/-jEu2ZvcmDNhRsFAXDApu6CvqxBiWNNE-1MpiEbpH7QOUGn04KTzrnNDgha246NjgFYc0n8umZDu9G67PRGJ4dJqRRboEeIobcrEtu_ruHIyJb7sX3kPQdvesNExDnQYB-f0SFvo"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71.emf"/><Relationship Id="rId4" Type="http://schemas.openxmlformats.org/officeDocument/2006/relationships/image" Target="../media/image70.emf"/><Relationship Id="rId9" Type="http://schemas.openxmlformats.org/officeDocument/2006/relationships/image" Target="../media/image73.jpeg"/></Relationships>
</file>

<file path=ppt/slides/_rels/slide38.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8.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image" Target="../media/image80.emf"/></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6.tiff"/><Relationship Id="rId4" Type="http://schemas.openxmlformats.org/officeDocument/2006/relationships/image" Target="../media/image85.tiff"/></Relationships>
</file>

<file path=ppt/slides/_rels/slide4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41.png"/><Relationship Id="rId7" Type="http://schemas.openxmlformats.org/officeDocument/2006/relationships/image" Target="../media/image92.png"/><Relationship Id="rId2" Type="http://schemas.openxmlformats.org/officeDocument/2006/relationships/image" Target="../media/image40.emf"/><Relationship Id="rId1" Type="http://schemas.openxmlformats.org/officeDocument/2006/relationships/slideLayout" Target="../slideLayouts/slideLayout2.xml"/><Relationship Id="rId6" Type="http://schemas.openxmlformats.org/officeDocument/2006/relationships/image" Target="../media/image91.emf"/><Relationship Id="rId5" Type="http://schemas.openxmlformats.org/officeDocument/2006/relationships/image" Target="../media/image90.gif"/><Relationship Id="rId4" Type="http://schemas.openxmlformats.org/officeDocument/2006/relationships/image" Target="../media/image89.emf"/></Relationships>
</file>

<file path=ppt/slides/_rels/slide49.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emf"/><Relationship Id="rId7" Type="http://schemas.openxmlformats.org/officeDocument/2006/relationships/image" Target="../media/image98.jpeg"/><Relationship Id="rId2" Type="http://schemas.openxmlformats.org/officeDocument/2006/relationships/image" Target="../media/image41.png"/><Relationship Id="rId1" Type="http://schemas.openxmlformats.org/officeDocument/2006/relationships/slideLayout" Target="../slideLayouts/slideLayout4.xml"/><Relationship Id="rId6" Type="http://schemas.openxmlformats.org/officeDocument/2006/relationships/image" Target="../media/image97.png"/><Relationship Id="rId5" Type="http://schemas.openxmlformats.org/officeDocument/2006/relationships/image" Target="../media/image96.tiff"/><Relationship Id="rId10" Type="http://schemas.openxmlformats.org/officeDocument/2006/relationships/image" Target="../media/image101.emf"/><Relationship Id="rId4" Type="http://schemas.openxmlformats.org/officeDocument/2006/relationships/image" Target="../media/image95.png"/><Relationship Id="rId9" Type="http://schemas.openxmlformats.org/officeDocument/2006/relationships/image" Target="../media/image10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50.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95.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1.emf"/><Relationship Id="rId2" Type="http://schemas.openxmlformats.org/officeDocument/2006/relationships/image" Target="../media/image102.png"/><Relationship Id="rId1" Type="http://schemas.openxmlformats.org/officeDocument/2006/relationships/slideLayout" Target="../slideLayouts/slideLayout4.xml"/><Relationship Id="rId6" Type="http://schemas.openxmlformats.org/officeDocument/2006/relationships/image" Target="../media/image106.png"/><Relationship Id="rId11" Type="http://schemas.openxmlformats.org/officeDocument/2006/relationships/image" Target="../media/image41.png"/><Relationship Id="rId5" Type="http://schemas.openxmlformats.org/officeDocument/2006/relationships/image" Target="../media/image105.png"/><Relationship Id="rId10" Type="http://schemas.openxmlformats.org/officeDocument/2006/relationships/image" Target="../media/image110.jpeg"/><Relationship Id="rId4" Type="http://schemas.openxmlformats.org/officeDocument/2006/relationships/image" Target="../media/image104.png"/><Relationship Id="rId9" Type="http://schemas.openxmlformats.org/officeDocument/2006/relationships/image" Target="../media/image109.emf"/></Relationships>
</file>

<file path=ppt/slides/_rels/slide51.xml.rels><?xml version="1.0" encoding="UTF-8" standalone="yes"?>
<Relationships xmlns="http://schemas.openxmlformats.org/package/2006/relationships"><Relationship Id="rId3" Type="http://schemas.openxmlformats.org/officeDocument/2006/relationships/image" Target="../media/image113.emf"/><Relationship Id="rId7" Type="http://schemas.openxmlformats.org/officeDocument/2006/relationships/image" Target="../media/image117.emf"/><Relationship Id="rId2" Type="http://schemas.openxmlformats.org/officeDocument/2006/relationships/image" Target="../media/image112.emf"/><Relationship Id="rId1" Type="http://schemas.openxmlformats.org/officeDocument/2006/relationships/slideLayout" Target="../slideLayouts/slideLayout5.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image" Target="../media/image118.png"/><Relationship Id="rId1" Type="http://schemas.openxmlformats.org/officeDocument/2006/relationships/slideLayout" Target="../slideLayouts/slideLayout2.xml"/><Relationship Id="rId4" Type="http://schemas.openxmlformats.org/officeDocument/2006/relationships/image" Target="../media/image120.emf"/></Relationships>
</file>

<file path=ppt/slides/_rels/slide54.xml.rels><?xml version="1.0" encoding="UTF-8" standalone="yes"?>
<Relationships xmlns="http://schemas.openxmlformats.org/package/2006/relationships"><Relationship Id="rId8" Type="http://schemas.openxmlformats.org/officeDocument/2006/relationships/image" Target="../media/image115.emf"/><Relationship Id="rId13" Type="http://schemas.openxmlformats.org/officeDocument/2006/relationships/image" Target="../media/image124.emf"/><Relationship Id="rId3" Type="http://schemas.openxmlformats.org/officeDocument/2006/relationships/image" Target="../media/image97.png"/><Relationship Id="rId7" Type="http://schemas.openxmlformats.org/officeDocument/2006/relationships/image" Target="../media/image114.emf"/><Relationship Id="rId12" Type="http://schemas.openxmlformats.org/officeDocument/2006/relationships/image" Target="../media/image123.emf"/><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00.png"/><Relationship Id="rId11" Type="http://schemas.openxmlformats.org/officeDocument/2006/relationships/image" Target="../media/image101.emf"/><Relationship Id="rId5" Type="http://schemas.openxmlformats.org/officeDocument/2006/relationships/image" Target="../media/image99.jpeg"/><Relationship Id="rId10" Type="http://schemas.openxmlformats.org/officeDocument/2006/relationships/image" Target="../media/image122.emf"/><Relationship Id="rId4" Type="http://schemas.openxmlformats.org/officeDocument/2006/relationships/image" Target="../media/image98.jpeg"/><Relationship Id="rId9" Type="http://schemas.openxmlformats.org/officeDocument/2006/relationships/image" Target="../media/image121.png"/><Relationship Id="rId14" Type="http://schemas.openxmlformats.org/officeDocument/2006/relationships/image" Target="../media/image125.emf"/></Relationships>
</file>

<file path=ppt/slides/_rels/slide55.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58.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3.png"/><Relationship Id="rId7" Type="http://schemas.openxmlformats.org/officeDocument/2006/relationships/image" Target="../media/image16.emf"/><Relationship Id="rId2" Type="http://schemas.openxmlformats.org/officeDocument/2006/relationships/image" Target="../media/image12.emf"/><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hyperlink" Target="http://neil-t.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tiff"/><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6"/>
          <p:cNvSpPr txBox="1">
            <a:spLocks noGrp="1"/>
          </p:cNvSpPr>
          <p:nvPr>
            <p:ph type="ctrTitle"/>
          </p:nvPr>
        </p:nvSpPr>
        <p:spPr>
          <a:xfrm>
            <a:off x="143435" y="124307"/>
            <a:ext cx="8821271" cy="1408658"/>
          </a:xfrm>
          <a:prstGeom prst="rect">
            <a:avLst/>
          </a:prstGeom>
        </p:spPr>
        <p:txBody>
          <a:bodyPr spcFirstLastPara="1" wrap="square" lIns="91425" tIns="0" rIns="91425" bIns="0" anchor="ctr" anchorCtr="0">
            <a:noAutofit/>
          </a:bodyPr>
          <a:lstStyle/>
          <a:p>
            <a:r>
              <a:rPr lang="en-US" sz="4000" dirty="0"/>
              <a:t>HPC Interconnects </a:t>
            </a:r>
            <a:br>
              <a:rPr lang="en-US" sz="4000" dirty="0"/>
            </a:br>
            <a:r>
              <a:rPr lang="en-US" sz="4000" dirty="0"/>
              <a:t>at the End of Moore’s Law</a:t>
            </a:r>
            <a:endParaRPr sz="4000" dirty="0"/>
          </a:p>
        </p:txBody>
      </p:sp>
      <p:sp>
        <p:nvSpPr>
          <p:cNvPr id="43" name="Google Shape;43;p6"/>
          <p:cNvSpPr txBox="1">
            <a:spLocks noGrp="1"/>
          </p:cNvSpPr>
          <p:nvPr>
            <p:ph type="subTitle" idx="1"/>
          </p:nvPr>
        </p:nvSpPr>
        <p:spPr>
          <a:xfrm>
            <a:off x="578224" y="1306286"/>
            <a:ext cx="8386482" cy="2928597"/>
          </a:xfrm>
          <a:prstGeom prst="rect">
            <a:avLst/>
          </a:prstGeom>
        </p:spPr>
        <p:txBody>
          <a:bodyPr spcFirstLastPara="1" wrap="square" lIns="91425" tIns="45700" rIns="91425" bIns="45700" anchor="t" anchorCtr="0">
            <a:noAutofit/>
          </a:bodyPr>
          <a:lstStyle/>
          <a:p>
            <a:pPr marL="0" lvl="0" indent="0" algn="l"/>
            <a:r>
              <a:rPr lang="en-US" sz="2000" dirty="0">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John Shalf</a:t>
            </a:r>
          </a:p>
          <a:p>
            <a:pPr marL="0" lvl="0" indent="0" algn="l"/>
            <a:r>
              <a:rPr lang="en-US" sz="1600" b="0" dirty="0">
                <a:latin typeface="Calibri Light" panose="020F0302020204030204" pitchFamily="34" charset="0"/>
                <a:cs typeface="Calibri Light" panose="020F0302020204030204" pitchFamily="34" charset="0"/>
              </a:rPr>
              <a:t>Department Head for Computer Science</a:t>
            </a:r>
          </a:p>
          <a:p>
            <a:pPr marL="0" lvl="0" indent="0" algn="l"/>
            <a:r>
              <a:rPr lang="en-US" sz="1600" b="0" dirty="0">
                <a:latin typeface="Calibri Light" panose="020F0302020204030204" pitchFamily="34" charset="0"/>
                <a:cs typeface="Calibri Light" panose="020F0302020204030204" pitchFamily="34" charset="0"/>
              </a:rPr>
              <a:t>Lawrence Berkeley National Laboratory</a:t>
            </a:r>
          </a:p>
          <a:p>
            <a:pPr marL="0" lvl="0" indent="0" algn="l"/>
            <a:endParaRPr lang="en-US" sz="1600" b="0" dirty="0">
              <a:latin typeface="Calibri Light" panose="020F0302020204030204" pitchFamily="34" charset="0"/>
              <a:cs typeface="Calibri Light" panose="020F0302020204030204" pitchFamily="34" charset="0"/>
            </a:endParaRPr>
          </a:p>
          <a:p>
            <a:pPr marL="0" lvl="0" indent="0" algn="l"/>
            <a:endParaRPr lang="en-US" sz="2000" dirty="0">
              <a:latin typeface="Calibri Light" panose="020F0302020204030204" pitchFamily="34" charset="0"/>
              <a:cs typeface="Calibri Light" panose="020F0302020204030204" pitchFamily="34" charset="0"/>
            </a:endParaRPr>
          </a:p>
          <a:p>
            <a:pPr marL="0" lvl="0" indent="0" algn="l"/>
            <a:r>
              <a:rPr lang="en-US" sz="2000" dirty="0">
                <a:latin typeface="Calibri Light" panose="020F0302020204030204" pitchFamily="34" charset="0"/>
                <a:cs typeface="Calibri Light" panose="020F0302020204030204" pitchFamily="34" charset="0"/>
              </a:rPr>
              <a:t>PPAM</a:t>
            </a:r>
          </a:p>
          <a:p>
            <a:pPr marL="0" lvl="0" indent="0" algn="l"/>
            <a:r>
              <a:rPr lang="en-US" sz="1600" b="0" dirty="0">
                <a:latin typeface="Calibri Light" panose="020F0302020204030204" pitchFamily="34" charset="0"/>
                <a:cs typeface="Calibri Light" panose="020F0302020204030204" pitchFamily="34" charset="0"/>
              </a:rPr>
              <a:t>September 12, 2022</a:t>
            </a:r>
          </a:p>
          <a:p>
            <a:pPr marL="0" lvl="0" indent="0" algn="l"/>
            <a:r>
              <a:rPr lang="en-US" sz="1600" b="0">
                <a:latin typeface="Calibri Light" panose="020F0302020204030204" pitchFamily="34" charset="0"/>
                <a:cs typeface="Calibri Light" panose="020F0302020204030204" pitchFamily="34" charset="0"/>
              </a:rPr>
              <a:t>Gdansk, Poland</a:t>
            </a:r>
            <a:endParaRPr lang="en-US" sz="1600" b="0" dirty="0">
              <a:latin typeface="Calibri Light" panose="020F0302020204030204" pitchFamily="34" charset="0"/>
              <a:cs typeface="Calibri Light" panose="020F0302020204030204" pitchFamily="34" charset="0"/>
            </a:endParaRPr>
          </a:p>
        </p:txBody>
      </p:sp>
      <p:sp>
        <p:nvSpPr>
          <p:cNvPr id="44" name="Google Shape;44;p6"/>
          <p:cNvSpPr txBox="1">
            <a:spLocks noGrp="1"/>
          </p:cNvSpPr>
          <p:nvPr>
            <p:ph type="sldNum" idx="12"/>
          </p:nvPr>
        </p:nvSpPr>
        <p:spPr>
          <a:xfrm>
            <a:off x="4116656" y="4776606"/>
            <a:ext cx="925800" cy="273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r>
              <a:rPr lang="en-US"/>
              <a:t>- </a:t>
            </a:r>
            <a:fld id="{00000000-1234-1234-1234-123412341234}" type="slidenum">
              <a:rPr lang="en-US"/>
              <a:t>1</a:t>
            </a:fld>
            <a:r>
              <a:rPr lang="en-US"/>
              <a:t> -</a:t>
            </a:r>
            <a:endParaRPr/>
          </a:p>
        </p:txBody>
      </p:sp>
      <p:sp>
        <p:nvSpPr>
          <p:cNvPr id="4" name="TextBox 3">
            <a:extLst>
              <a:ext uri="{FF2B5EF4-FFF2-40B4-BE49-F238E27FC236}">
                <a16:creationId xmlns:a16="http://schemas.microsoft.com/office/drawing/2014/main" id="{A0B304E5-5CB3-504B-B785-0689418427F5}"/>
              </a:ext>
            </a:extLst>
          </p:cNvPr>
          <p:cNvSpPr txBox="1"/>
          <p:nvPr/>
        </p:nvSpPr>
        <p:spPr>
          <a:xfrm>
            <a:off x="1061837" y="4785186"/>
            <a:ext cx="2824363" cy="369332"/>
          </a:xfrm>
          <a:prstGeom prst="rect">
            <a:avLst/>
          </a:prstGeom>
          <a:noFill/>
        </p:spPr>
        <p:txBody>
          <a:bodyPr wrap="square" rtlCol="0">
            <a:spAutoFit/>
          </a:bodyPr>
          <a:lstStyle/>
          <a:p>
            <a:r>
              <a:rPr lang="en-US" sz="1800" dirty="0">
                <a:solidFill>
                  <a:schemeClr val="bg1"/>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jshalf@lbl.gov</a:t>
            </a:r>
            <a:endParaRPr lang="en-US" sz="1800"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79974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576648" y="694531"/>
            <a:ext cx="2565599" cy="2226747"/>
          </a:xfrm>
          <a:prstGeom prst="rect">
            <a:avLst/>
          </a:prstGeom>
        </p:spPr>
      </p:pic>
      <p:sp>
        <p:nvSpPr>
          <p:cNvPr id="8" name="Title 7"/>
          <p:cNvSpPr>
            <a:spLocks noGrp="1"/>
          </p:cNvSpPr>
          <p:nvPr>
            <p:ph type="title"/>
          </p:nvPr>
        </p:nvSpPr>
        <p:spPr>
          <a:xfrm>
            <a:off x="466928" y="67803"/>
            <a:ext cx="8424153" cy="514349"/>
          </a:xfrm>
        </p:spPr>
        <p:txBody>
          <a:bodyPr anchor="ctr">
            <a:normAutofit fontScale="90000"/>
          </a:bodyPr>
          <a:lstStyle/>
          <a:p>
            <a:pPr algn="ctr"/>
            <a:r>
              <a:rPr lang="en-US" sz="2475" dirty="0"/>
              <a:t>Large Scale Datacenters also Moving to Specialized Acceleration</a:t>
            </a:r>
            <a:br>
              <a:rPr lang="en-US" sz="2475" dirty="0"/>
            </a:br>
            <a:r>
              <a:rPr lang="en-US" sz="2475" dirty="0"/>
              <a:t>The Google TPU</a:t>
            </a:r>
          </a:p>
        </p:txBody>
      </p:sp>
      <p:sp>
        <p:nvSpPr>
          <p:cNvPr id="7" name="Slide Number Placeholder 6"/>
          <p:cNvSpPr>
            <a:spLocks noGrp="1"/>
          </p:cNvSpPr>
          <p:nvPr>
            <p:ph type="sldNum" sz="quarter" idx="4294967295"/>
          </p:nvPr>
        </p:nvSpPr>
        <p:spPr>
          <a:xfrm>
            <a:off x="5943600" y="4329113"/>
            <a:ext cx="1200150" cy="133946"/>
          </a:xfrm>
          <a:prstGeom prst="rect">
            <a:avLst/>
          </a:prstGeom>
        </p:spPr>
        <p:txBody>
          <a:bodyPr/>
          <a:lstStyle/>
          <a:p>
            <a:pPr algn="r" defTabSz="257175">
              <a:defRPr/>
            </a:pPr>
            <a:fld id="{1E17DCE6-8197-EE42-B722-39F31B6CB1FC}" type="slidenum">
              <a:rPr lang="en-US">
                <a:solidFill>
                  <a:srgbClr val="000000"/>
                </a:solidFill>
                <a:latin typeface="Arial" pitchFamily="-110" charset="0"/>
                <a:ea typeface="ＭＳ Ｐゴシック" pitchFamily="-110" charset="-128"/>
                <a:cs typeface="+mn-cs"/>
              </a:rPr>
              <a:pPr algn="r" defTabSz="257175">
                <a:defRPr/>
              </a:pPr>
              <a:t>10</a:t>
            </a:fld>
            <a:endParaRPr lang="en-US">
              <a:solidFill>
                <a:srgbClr val="000000"/>
              </a:solidFill>
              <a:latin typeface="Arial" pitchFamily="-110" charset="0"/>
              <a:ea typeface="ＭＳ Ｐゴシック" pitchFamily="-110" charset="-128"/>
              <a:cs typeface="+mn-cs"/>
            </a:endParaRPr>
          </a:p>
        </p:txBody>
      </p:sp>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6200000">
            <a:off x="-128200" y="968956"/>
            <a:ext cx="1752736" cy="1253143"/>
          </a:xfrm>
          <a:prstGeom prst="rect">
            <a:avLst/>
          </a:prstGeom>
        </p:spPr>
      </p:pic>
      <p:sp>
        <p:nvSpPr>
          <p:cNvPr id="11" name="TextBox 10"/>
          <p:cNvSpPr txBox="1"/>
          <p:nvPr/>
        </p:nvSpPr>
        <p:spPr>
          <a:xfrm>
            <a:off x="1374741" y="648144"/>
            <a:ext cx="5652297" cy="1808187"/>
          </a:xfrm>
          <a:prstGeom prst="rect">
            <a:avLst/>
          </a:prstGeom>
          <a:noFill/>
        </p:spPr>
        <p:txBody>
          <a:bodyPr wrap="square" rtlCol="0">
            <a:spAutoFit/>
          </a:bodyPr>
          <a:lstStyle/>
          <a:p>
            <a:pPr algn="ctr" defTabSz="257175">
              <a:defRPr/>
            </a:pPr>
            <a:r>
              <a:rPr lang="en-US" sz="1350" b="1" u="sng" dirty="0">
                <a:solidFill>
                  <a:srgbClr val="C00000"/>
                </a:solidFill>
                <a:ea typeface="ＭＳ Ｐゴシック"/>
                <a:cs typeface="+mn-cs"/>
              </a:rPr>
              <a:t>Deployed in Google datacenters since 2015</a:t>
            </a:r>
            <a:endParaRPr lang="en-US" dirty="0"/>
          </a:p>
          <a:p>
            <a:pPr marL="285750" indent="-285750">
              <a:buFont typeface="Arial" panose="020B0604020202020204" pitchFamily="34" charset="0"/>
              <a:buChar char="•"/>
            </a:pPr>
            <a:r>
              <a:rPr lang="en-US" b="1" dirty="0"/>
              <a:t>“Purpose Built” actually works  - </a:t>
            </a:r>
            <a:r>
              <a:rPr lang="en-US" i="1" dirty="0"/>
              <a:t>Only hard to use if accelerators was designed for something else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Could we use TPU-like ideas for HPC?</a:t>
            </a:r>
          </a:p>
          <a:p>
            <a:endParaRPr lang="en-US" i="1" dirty="0"/>
          </a:p>
          <a:p>
            <a:pPr marL="285750" indent="-285750">
              <a:buFont typeface="Arial" panose="020B0604020202020204" pitchFamily="34" charset="0"/>
              <a:buChar char="•"/>
            </a:pPr>
            <a:r>
              <a:rPr lang="en-US" b="1" dirty="0">
                <a:solidFill>
                  <a:srgbClr val="FF0000"/>
                </a:solidFill>
              </a:rPr>
              <a:t>Specialization will be necessary to meet energy-efficiency and performance requirements for the future of DOE science!</a:t>
            </a:r>
          </a:p>
        </p:txBody>
      </p:sp>
      <p:cxnSp>
        <p:nvCxnSpPr>
          <p:cNvPr id="13" name="Straight Connector 12">
            <a:extLst>
              <a:ext uri="{FF2B5EF4-FFF2-40B4-BE49-F238E27FC236}">
                <a16:creationId xmlns:a16="http://schemas.microsoft.com/office/drawing/2014/main" id="{6EFA6972-90F8-6443-BF71-78A5E2295C1F}"/>
              </a:ext>
            </a:extLst>
          </p:cNvPr>
          <p:cNvCxnSpPr/>
          <p:nvPr/>
        </p:nvCxnSpPr>
        <p:spPr>
          <a:xfrm>
            <a:off x="1933262" y="2471593"/>
            <a:ext cx="4270521" cy="0"/>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14" name="Table 13">
            <a:extLst>
              <a:ext uri="{FF2B5EF4-FFF2-40B4-BE49-F238E27FC236}">
                <a16:creationId xmlns:a16="http://schemas.microsoft.com/office/drawing/2014/main" id="{372BE900-35FD-364C-ABEF-04257EA71737}"/>
              </a:ext>
            </a:extLst>
          </p:cNvPr>
          <p:cNvGraphicFramePr>
            <a:graphicFrameLocks noGrp="1"/>
          </p:cNvGraphicFramePr>
          <p:nvPr/>
        </p:nvGraphicFramePr>
        <p:xfrm>
          <a:off x="924350" y="2553661"/>
          <a:ext cx="6735816" cy="1886351"/>
        </p:xfrm>
        <a:graphic>
          <a:graphicData uri="http://schemas.openxmlformats.org/drawingml/2006/table">
            <a:tbl>
              <a:tblPr/>
              <a:tblGrid>
                <a:gridCol w="946517">
                  <a:extLst>
                    <a:ext uri="{9D8B030D-6E8A-4147-A177-3AD203B41FA5}">
                      <a16:colId xmlns:a16="http://schemas.microsoft.com/office/drawing/2014/main" val="20000"/>
                    </a:ext>
                  </a:extLst>
                </a:gridCol>
                <a:gridCol w="577060">
                  <a:extLst>
                    <a:ext uri="{9D8B030D-6E8A-4147-A177-3AD203B41FA5}">
                      <a16:colId xmlns:a16="http://schemas.microsoft.com/office/drawing/2014/main" val="20001"/>
                    </a:ext>
                  </a:extLst>
                </a:gridCol>
                <a:gridCol w="651530">
                  <a:extLst>
                    <a:ext uri="{9D8B030D-6E8A-4147-A177-3AD203B41FA5}">
                      <a16:colId xmlns:a16="http://schemas.microsoft.com/office/drawing/2014/main" val="20002"/>
                    </a:ext>
                  </a:extLst>
                </a:gridCol>
                <a:gridCol w="651530">
                  <a:extLst>
                    <a:ext uri="{9D8B030D-6E8A-4147-A177-3AD203B41FA5}">
                      <a16:colId xmlns:a16="http://schemas.microsoft.com/office/drawing/2014/main" val="20003"/>
                    </a:ext>
                  </a:extLst>
                </a:gridCol>
                <a:gridCol w="651530">
                  <a:extLst>
                    <a:ext uri="{9D8B030D-6E8A-4147-A177-3AD203B41FA5}">
                      <a16:colId xmlns:a16="http://schemas.microsoft.com/office/drawing/2014/main" val="20004"/>
                    </a:ext>
                  </a:extLst>
                </a:gridCol>
                <a:gridCol w="651530">
                  <a:extLst>
                    <a:ext uri="{9D8B030D-6E8A-4147-A177-3AD203B41FA5}">
                      <a16:colId xmlns:a16="http://schemas.microsoft.com/office/drawing/2014/main" val="20005"/>
                    </a:ext>
                  </a:extLst>
                </a:gridCol>
                <a:gridCol w="651530">
                  <a:extLst>
                    <a:ext uri="{9D8B030D-6E8A-4147-A177-3AD203B41FA5}">
                      <a16:colId xmlns:a16="http://schemas.microsoft.com/office/drawing/2014/main" val="20006"/>
                    </a:ext>
                  </a:extLst>
                </a:gridCol>
                <a:gridCol w="651530">
                  <a:extLst>
                    <a:ext uri="{9D8B030D-6E8A-4147-A177-3AD203B41FA5}">
                      <a16:colId xmlns:a16="http://schemas.microsoft.com/office/drawing/2014/main" val="20007"/>
                    </a:ext>
                  </a:extLst>
                </a:gridCol>
                <a:gridCol w="497176">
                  <a:extLst>
                    <a:ext uri="{9D8B030D-6E8A-4147-A177-3AD203B41FA5}">
                      <a16:colId xmlns:a16="http://schemas.microsoft.com/office/drawing/2014/main" val="20008"/>
                    </a:ext>
                  </a:extLst>
                </a:gridCol>
                <a:gridCol w="805883">
                  <a:extLst>
                    <a:ext uri="{9D8B030D-6E8A-4147-A177-3AD203B41FA5}">
                      <a16:colId xmlns:a16="http://schemas.microsoft.com/office/drawing/2014/main" val="20009"/>
                    </a:ext>
                  </a:extLst>
                </a:gridCol>
              </a:tblGrid>
              <a:tr h="466385">
                <a:tc rowSpan="2">
                  <a:txBody>
                    <a:bodyPr/>
                    <a:lstStyle/>
                    <a:p>
                      <a:pPr algn="r" fontAlgn="ctr"/>
                      <a:r>
                        <a:rPr lang="en-US" sz="1500" b="1" i="1" u="none" strike="noStrike" dirty="0">
                          <a:solidFill>
                            <a:srgbClr val="000000"/>
                          </a:solidFill>
                          <a:effectLst/>
                          <a:latin typeface="Calibri"/>
                        </a:rPr>
                        <a:t>Model</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F6D7"/>
                    </a:solidFill>
                  </a:tcPr>
                </a:tc>
                <a:tc rowSpan="2">
                  <a:txBody>
                    <a:bodyPr/>
                    <a:lstStyle/>
                    <a:p>
                      <a:pPr algn="r" fontAlgn="ctr"/>
                      <a:r>
                        <a:rPr lang="en-US" sz="1500" b="1" i="1" u="none" strike="noStrike" dirty="0">
                          <a:solidFill>
                            <a:srgbClr val="000000"/>
                          </a:solidFill>
                          <a:effectLst/>
                          <a:latin typeface="Calibri"/>
                        </a:rPr>
                        <a:t>MHz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gridSpan="2">
                  <a:txBody>
                    <a:bodyPr/>
                    <a:lstStyle/>
                    <a:p>
                      <a:pPr algn="r" fontAlgn="ctr"/>
                      <a:r>
                        <a:rPr lang="en-US" sz="1500" b="1" i="1" u="none" strike="noStrike" dirty="0">
                          <a:solidFill>
                            <a:srgbClr val="000000"/>
                          </a:solidFill>
                          <a:effectLst/>
                          <a:latin typeface="Calibri"/>
                        </a:rPr>
                        <a:t>Measured  Watts</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gridSpan="2">
                  <a:txBody>
                    <a:bodyPr/>
                    <a:lstStyle/>
                    <a:p>
                      <a:pPr algn="r" fontAlgn="ctr"/>
                      <a:r>
                        <a:rPr lang="en-US" sz="1500" b="1" i="1" u="none" strike="noStrike">
                          <a:solidFill>
                            <a:srgbClr val="000000"/>
                          </a:solidFill>
                          <a:effectLst/>
                          <a:latin typeface="Calibri"/>
                        </a:rPr>
                        <a:t>TOPS/s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gridSpan="2">
                  <a:txBody>
                    <a:bodyPr/>
                    <a:lstStyle/>
                    <a:p>
                      <a:pPr algn="r" fontAlgn="ctr"/>
                      <a:r>
                        <a:rPr lang="en-US" sz="1500" b="1" i="1" u="none" strike="noStrike">
                          <a:solidFill>
                            <a:srgbClr val="000000"/>
                          </a:solidFill>
                          <a:effectLst/>
                          <a:latin typeface="Calibri"/>
                        </a:rPr>
                        <a:t>GOPS/s /Watt</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en-US"/>
                    </a:p>
                  </a:txBody>
                  <a:tcPr/>
                </a:tc>
                <a:tc rowSpan="2">
                  <a:txBody>
                    <a:bodyPr/>
                    <a:lstStyle/>
                    <a:p>
                      <a:pPr algn="r" fontAlgn="ctr"/>
                      <a:r>
                        <a:rPr lang="is-IS" sz="1500" b="1" i="1" u="none" strike="noStrike" dirty="0">
                          <a:solidFill>
                            <a:srgbClr val="000000"/>
                          </a:solidFill>
                          <a:effectLst/>
                          <a:latin typeface="Calibri"/>
                        </a:rPr>
                        <a:t>GB/s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rowSpan="2">
                  <a:txBody>
                    <a:bodyPr/>
                    <a:lstStyle/>
                    <a:p>
                      <a:pPr algn="r" fontAlgn="ctr"/>
                      <a:r>
                        <a:rPr lang="en-US" sz="1500" b="1" i="1" u="none" strike="noStrike">
                          <a:solidFill>
                            <a:srgbClr val="000000"/>
                          </a:solidFill>
                          <a:effectLst/>
                          <a:latin typeface="Calibri"/>
                        </a:rPr>
                        <a:t>On-Chip Memory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381158">
                <a:tc vMerge="1">
                  <a:txBody>
                    <a:bodyPr/>
                    <a:lstStyle/>
                    <a:p>
                      <a:endParaRPr lang="en-US"/>
                    </a:p>
                  </a:txBody>
                  <a:tcPr/>
                </a:tc>
                <a:tc vMerge="1">
                  <a:txBody>
                    <a:bodyPr/>
                    <a:lstStyle/>
                    <a:p>
                      <a:endParaRPr lang="en-US"/>
                    </a:p>
                  </a:txBody>
                  <a:tcPr/>
                </a:tc>
                <a:tc>
                  <a:txBody>
                    <a:bodyPr/>
                    <a:lstStyle/>
                    <a:p>
                      <a:pPr algn="r" fontAlgn="ctr"/>
                      <a:r>
                        <a:rPr lang="en-US" sz="1500" b="1" i="1" u="none" strike="noStrike" dirty="0">
                          <a:solidFill>
                            <a:srgbClr val="000000"/>
                          </a:solidFill>
                          <a:effectLst/>
                          <a:latin typeface="Calibri"/>
                        </a:rPr>
                        <a:t>Idle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r" fontAlgn="ctr"/>
                      <a:r>
                        <a:rPr lang="en-US" sz="1500" b="1" i="1" u="none" strike="noStrike" dirty="0">
                          <a:solidFill>
                            <a:srgbClr val="000000"/>
                          </a:solidFill>
                          <a:effectLst/>
                          <a:latin typeface="Calibri"/>
                        </a:rPr>
                        <a:t>Busy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r" fontAlgn="ctr"/>
                      <a:r>
                        <a:rPr lang="en-US" sz="1500" b="1" i="0" u="none" strike="noStrike" dirty="0">
                          <a:solidFill>
                            <a:srgbClr val="000000"/>
                          </a:solidFill>
                          <a:effectLst/>
                          <a:latin typeface="Calibri"/>
                        </a:rPr>
                        <a:t>8b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r" fontAlgn="ctr"/>
                      <a:r>
                        <a:rPr lang="de-DE" sz="1500" b="1" i="0" u="none" strike="noStrike" dirty="0">
                          <a:solidFill>
                            <a:srgbClr val="000000"/>
                          </a:solidFill>
                          <a:effectLst/>
                          <a:latin typeface="Calibri"/>
                        </a:rPr>
                        <a:t>FP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r" fontAlgn="ctr"/>
                      <a:r>
                        <a:rPr lang="en-US" sz="1500" b="1" i="0" u="none" strike="noStrike">
                          <a:solidFill>
                            <a:srgbClr val="000000"/>
                          </a:solidFill>
                          <a:effectLst/>
                          <a:latin typeface="Calibri"/>
                        </a:rPr>
                        <a:t>8b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a:txBody>
                    <a:bodyPr/>
                    <a:lstStyle/>
                    <a:p>
                      <a:pPr algn="r" fontAlgn="ctr"/>
                      <a:r>
                        <a:rPr lang="de-DE" sz="1500" b="1" i="0" u="none" strike="noStrike" dirty="0">
                          <a:solidFill>
                            <a:srgbClr val="000000"/>
                          </a:solidFill>
                          <a:effectLst/>
                          <a:latin typeface="Calibri"/>
                        </a:rPr>
                        <a:t>FP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1"/>
                  </a:ext>
                </a:extLst>
              </a:tr>
              <a:tr h="358433">
                <a:tc>
                  <a:txBody>
                    <a:bodyPr/>
                    <a:lstStyle/>
                    <a:p>
                      <a:pPr algn="r" fontAlgn="ctr"/>
                      <a:r>
                        <a:rPr lang="de-DE" sz="1400" b="1" i="0" u="none" strike="noStrike" dirty="0" err="1">
                          <a:solidFill>
                            <a:srgbClr val="000000"/>
                          </a:solidFill>
                          <a:effectLst/>
                          <a:latin typeface="Calibri"/>
                        </a:rPr>
                        <a:t>Haswell</a:t>
                      </a:r>
                      <a:endParaRPr lang="de-DE" sz="1400" b="1" i="0" u="none" strike="noStrike" dirty="0">
                        <a:solidFill>
                          <a:srgbClr val="000000"/>
                        </a:solidFill>
                        <a:effectLst/>
                        <a:latin typeface="Calibri"/>
                      </a:endParaRP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is-IS" sz="1400" b="0" i="0" u="none" strike="noStrike" dirty="0">
                          <a:solidFill>
                            <a:srgbClr val="000000"/>
                          </a:solidFill>
                          <a:effectLst/>
                          <a:latin typeface="Calibri"/>
                        </a:rPr>
                        <a:t>2300</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dirty="0">
                          <a:solidFill>
                            <a:srgbClr val="000000"/>
                          </a:solidFill>
                          <a:effectLst/>
                          <a:latin typeface="Calibri"/>
                        </a:rPr>
                        <a:t>41</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dirty="0">
                          <a:solidFill>
                            <a:srgbClr val="000000"/>
                          </a:solidFill>
                          <a:effectLst/>
                          <a:latin typeface="Calibri"/>
                        </a:rPr>
                        <a:t>145</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hr-HR" sz="1400" b="0" i="0" u="none" strike="noStrike">
                          <a:solidFill>
                            <a:srgbClr val="000000"/>
                          </a:solidFill>
                          <a:effectLst/>
                          <a:latin typeface="Calibri"/>
                        </a:rPr>
                        <a:t>2.6</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nb-NO" sz="1400" b="0" i="0" u="none" strike="noStrike">
                          <a:solidFill>
                            <a:srgbClr val="000000"/>
                          </a:solidFill>
                          <a:effectLst/>
                          <a:latin typeface="Calibri"/>
                        </a:rPr>
                        <a:t>1.3</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fi-FI" sz="1400" b="0" i="0" u="none" strike="noStrike" dirty="0">
                          <a:solidFill>
                            <a:srgbClr val="000000"/>
                          </a:solidFill>
                          <a:effectLst/>
                          <a:latin typeface="Calibri"/>
                        </a:rPr>
                        <a:t>18</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CCC8"/>
                    </a:solidFill>
                  </a:tcPr>
                </a:tc>
                <a:tc>
                  <a:txBody>
                    <a:bodyPr/>
                    <a:lstStyle/>
                    <a:p>
                      <a:pPr algn="r" fontAlgn="ctr"/>
                      <a:r>
                        <a:rPr lang="en-US" sz="1400" b="0" i="0" u="none" strike="noStrike">
                          <a:solidFill>
                            <a:srgbClr val="000000"/>
                          </a:solidFill>
                          <a:effectLst/>
                          <a:latin typeface="Calibri"/>
                        </a:rPr>
                        <a:t>9</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CCC8"/>
                    </a:solidFill>
                  </a:tcPr>
                </a:tc>
                <a:tc>
                  <a:txBody>
                    <a:bodyPr/>
                    <a:lstStyle/>
                    <a:p>
                      <a:pPr algn="r" fontAlgn="ctr"/>
                      <a:r>
                        <a:rPr lang="uk-UA" sz="1400" b="0" i="0" u="none" strike="noStrike" dirty="0">
                          <a:solidFill>
                            <a:srgbClr val="000000"/>
                          </a:solidFill>
                          <a:effectLst/>
                          <a:latin typeface="Calibri"/>
                        </a:rPr>
                        <a:t>51</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uk-UA" sz="1400" b="0" i="0" u="none" strike="noStrike">
                          <a:solidFill>
                            <a:srgbClr val="000000"/>
                          </a:solidFill>
                          <a:effectLst/>
                          <a:latin typeface="Calibri"/>
                        </a:rPr>
                        <a:t>51 MiB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44504">
                <a:tc>
                  <a:txBody>
                    <a:bodyPr/>
                    <a:lstStyle/>
                    <a:p>
                      <a:pPr algn="r" fontAlgn="ctr"/>
                      <a:r>
                        <a:rPr lang="en-US" sz="1400" b="1" i="0" u="none" strike="noStrike" dirty="0">
                          <a:solidFill>
                            <a:srgbClr val="000000"/>
                          </a:solidFill>
                          <a:effectLst/>
                          <a:latin typeface="Calibri"/>
                        </a:rPr>
                        <a:t>NVIDIA</a:t>
                      </a:r>
                      <a:r>
                        <a:rPr lang="en-US" sz="1400" b="1" i="0" u="none" strike="noStrike" baseline="0" dirty="0">
                          <a:solidFill>
                            <a:srgbClr val="000000"/>
                          </a:solidFill>
                          <a:effectLst/>
                          <a:latin typeface="Calibri"/>
                        </a:rPr>
                        <a:t> </a:t>
                      </a:r>
                      <a:r>
                        <a:rPr lang="en-US" sz="1400" b="1" i="0" u="none" strike="noStrike" dirty="0">
                          <a:solidFill>
                            <a:srgbClr val="000000"/>
                          </a:solidFill>
                          <a:effectLst/>
                          <a:latin typeface="Calibri"/>
                        </a:rPr>
                        <a:t>K80</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en-US" sz="1400" b="0" i="0" u="none" strike="noStrike">
                          <a:solidFill>
                            <a:srgbClr val="000000"/>
                          </a:solidFill>
                          <a:effectLst/>
                          <a:latin typeface="Calibri"/>
                        </a:rPr>
                        <a:t>560</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is-IS" sz="1400" b="0" i="0" u="none" strike="noStrike">
                          <a:solidFill>
                            <a:srgbClr val="000000"/>
                          </a:solidFill>
                          <a:effectLst/>
                          <a:latin typeface="Calibri"/>
                        </a:rPr>
                        <a:t>24</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dirty="0">
                          <a:solidFill>
                            <a:srgbClr val="000000"/>
                          </a:solidFill>
                          <a:effectLst/>
                          <a:latin typeface="Calibri"/>
                        </a:rPr>
                        <a:t>98</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dirty="0">
                          <a:solidFill>
                            <a:srgbClr val="000000"/>
                          </a:solidFill>
                          <a:effectLst/>
                          <a:latin typeface="Calibri"/>
                        </a:rPr>
                        <a:t>--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hr-HR" sz="1400" b="0" i="0" u="none" strike="noStrike" dirty="0">
                          <a:solidFill>
                            <a:srgbClr val="000000"/>
                          </a:solidFill>
                          <a:effectLst/>
                          <a:latin typeface="Calibri"/>
                        </a:rPr>
                        <a:t>2.8</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sk-SK" sz="1400" b="0" i="0" u="none" strike="noStrike" dirty="0">
                          <a:solidFill>
                            <a:srgbClr val="000000"/>
                          </a:solidFill>
                          <a:effectLst/>
                          <a:latin typeface="Calibri"/>
                        </a:rPr>
                        <a:t>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CCC8"/>
                    </a:solidFill>
                  </a:tcPr>
                </a:tc>
                <a:tc>
                  <a:txBody>
                    <a:bodyPr/>
                    <a:lstStyle/>
                    <a:p>
                      <a:pPr algn="r" fontAlgn="ctr"/>
                      <a:r>
                        <a:rPr lang="is-IS" sz="1400" b="0" i="0" u="none" strike="noStrike" dirty="0">
                          <a:solidFill>
                            <a:srgbClr val="000000"/>
                          </a:solidFill>
                          <a:effectLst/>
                          <a:latin typeface="Calibri"/>
                        </a:rPr>
                        <a:t>29</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CCC8"/>
                    </a:solidFill>
                  </a:tcPr>
                </a:tc>
                <a:tc>
                  <a:txBody>
                    <a:bodyPr/>
                    <a:lstStyle/>
                    <a:p>
                      <a:pPr algn="r" fontAlgn="ctr"/>
                      <a:r>
                        <a:rPr lang="en-US" sz="1400" b="0" i="0" u="none" strike="noStrike">
                          <a:solidFill>
                            <a:srgbClr val="000000"/>
                          </a:solidFill>
                          <a:effectLst/>
                          <a:latin typeface="Calibri"/>
                        </a:rPr>
                        <a:t>160</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de-DE" sz="1400" b="0" i="0" u="none" strike="noStrike">
                          <a:solidFill>
                            <a:srgbClr val="000000"/>
                          </a:solidFill>
                          <a:effectLst/>
                          <a:latin typeface="Calibri"/>
                        </a:rPr>
                        <a:t>8 MiB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35871">
                <a:tc>
                  <a:txBody>
                    <a:bodyPr/>
                    <a:lstStyle/>
                    <a:p>
                      <a:pPr algn="r" fontAlgn="ctr"/>
                      <a:r>
                        <a:rPr lang="en-US" sz="1400" b="1" i="0" u="none" strike="noStrike" dirty="0">
                          <a:solidFill>
                            <a:srgbClr val="000000"/>
                          </a:solidFill>
                          <a:effectLst/>
                          <a:latin typeface="Calibri"/>
                        </a:rPr>
                        <a:t>TPU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algn="r" fontAlgn="ctr"/>
                      <a:r>
                        <a:rPr lang="is-IS" sz="1400" b="0" i="0" u="none" strike="noStrike">
                          <a:solidFill>
                            <a:srgbClr val="000000"/>
                          </a:solidFill>
                          <a:effectLst/>
                          <a:latin typeface="Calibri"/>
                        </a:rPr>
                        <a:t>700</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is-IS" sz="1400" b="0" i="0" u="none" strike="noStrike" dirty="0">
                          <a:solidFill>
                            <a:srgbClr val="000000"/>
                          </a:solidFill>
                          <a:effectLst/>
                          <a:latin typeface="Calibri"/>
                        </a:rPr>
                        <a:t>28</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dirty="0">
                          <a:solidFill>
                            <a:srgbClr val="000000"/>
                          </a:solidFill>
                          <a:effectLst/>
                          <a:latin typeface="Calibri"/>
                        </a:rPr>
                        <a:t>40</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is-IS" sz="1400" b="0" i="0" u="none" strike="noStrike">
                          <a:solidFill>
                            <a:srgbClr val="000000"/>
                          </a:solidFill>
                          <a:effectLst/>
                          <a:latin typeface="Calibri"/>
                        </a:rPr>
                        <a:t>92</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n-US" sz="1400" b="0" i="0" u="none" strike="noStrike" dirty="0">
                          <a:solidFill>
                            <a:srgbClr val="000000"/>
                          </a:solidFill>
                          <a:effectLst/>
                          <a:latin typeface="Calibri"/>
                        </a:rPr>
                        <a:t>--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it-IT" sz="1400" b="0" i="0" u="none" strike="noStrike">
                          <a:solidFill>
                            <a:srgbClr val="000000"/>
                          </a:solidFill>
                          <a:effectLst/>
                          <a:latin typeface="Calibri"/>
                        </a:rPr>
                        <a:t>2,300</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CCC8"/>
                    </a:solidFill>
                  </a:tcPr>
                </a:tc>
                <a:tc>
                  <a:txBody>
                    <a:bodyPr/>
                    <a:lstStyle/>
                    <a:p>
                      <a:pPr algn="r" fontAlgn="ctr"/>
                      <a:r>
                        <a:rPr lang="sk-SK" sz="1400" b="0" i="0" u="none" strike="noStrike" dirty="0">
                          <a:solidFill>
                            <a:srgbClr val="000000"/>
                          </a:solidFill>
                          <a:effectLst/>
                          <a:latin typeface="Calibri"/>
                        </a:rPr>
                        <a:t>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CCC8"/>
                    </a:solidFill>
                  </a:tcPr>
                </a:tc>
                <a:tc>
                  <a:txBody>
                    <a:bodyPr/>
                    <a:lstStyle/>
                    <a:p>
                      <a:pPr algn="r" fontAlgn="ctr"/>
                      <a:r>
                        <a:rPr lang="ru-RU" sz="1400" b="0" i="0" u="none" strike="noStrike" dirty="0">
                          <a:solidFill>
                            <a:srgbClr val="000000"/>
                          </a:solidFill>
                          <a:effectLst/>
                          <a:latin typeface="Calibri"/>
                        </a:rPr>
                        <a:t>34</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de-DE" sz="1400" b="0" i="0" u="none" strike="noStrike" dirty="0">
                          <a:solidFill>
                            <a:srgbClr val="000000"/>
                          </a:solidFill>
                          <a:effectLst/>
                          <a:latin typeface="Calibri"/>
                        </a:rPr>
                        <a:t>28 </a:t>
                      </a:r>
                      <a:r>
                        <a:rPr lang="de-DE" sz="1400" b="0" i="0" u="none" strike="noStrike" dirty="0" err="1">
                          <a:solidFill>
                            <a:srgbClr val="000000"/>
                          </a:solidFill>
                          <a:effectLst/>
                          <a:latin typeface="Calibri"/>
                        </a:rPr>
                        <a:t>MiB</a:t>
                      </a:r>
                      <a:r>
                        <a:rPr lang="de-DE" sz="1400" b="0" i="0" u="none" strike="noStrike" dirty="0">
                          <a:solidFill>
                            <a:srgbClr val="000000"/>
                          </a:solidFill>
                          <a:effectLst/>
                          <a:latin typeface="Calibri"/>
                        </a:rPr>
                        <a:t> </a:t>
                      </a:r>
                    </a:p>
                  </a:txBody>
                  <a:tcPr marL="0" marR="68580"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15" name="TextBox 14">
            <a:extLst>
              <a:ext uri="{FF2B5EF4-FFF2-40B4-BE49-F238E27FC236}">
                <a16:creationId xmlns:a16="http://schemas.microsoft.com/office/drawing/2014/main" id="{EEEE83C3-EC72-8145-AC10-391EBF08A832}"/>
              </a:ext>
            </a:extLst>
          </p:cNvPr>
          <p:cNvSpPr txBox="1"/>
          <p:nvPr/>
        </p:nvSpPr>
        <p:spPr>
          <a:xfrm>
            <a:off x="748168" y="4474744"/>
            <a:ext cx="7523213" cy="646331"/>
          </a:xfrm>
          <a:prstGeom prst="rect">
            <a:avLst/>
          </a:prstGeom>
          <a:solidFill>
            <a:schemeClr val="bg1"/>
          </a:solidFill>
          <a:ln w="28575" cmpd="sng">
            <a:solidFill>
              <a:srgbClr val="FF0000"/>
            </a:solidFill>
          </a:ln>
        </p:spPr>
        <p:txBody>
          <a:bodyPr wrap="none" rtlCol="0">
            <a:spAutoFit/>
          </a:bodyPr>
          <a:lstStyle/>
          <a:p>
            <a:r>
              <a:rPr lang="en-US" sz="1800" dirty="0"/>
              <a:t>Notional exascale system:</a:t>
            </a:r>
          </a:p>
          <a:p>
            <a:r>
              <a:rPr lang="en-US" sz="1800" dirty="0"/>
              <a:t>     2,300 GOPS/W </a:t>
            </a:r>
            <a:r>
              <a:rPr lang="en-US" sz="1800" dirty="0">
                <a:sym typeface="Wingdings"/>
              </a:rPr>
              <a:t>?  288 GF/W (</a:t>
            </a:r>
            <a:r>
              <a:rPr lang="en-US" sz="1800" dirty="0" err="1">
                <a:sym typeface="Wingdings"/>
              </a:rPr>
              <a:t>dp</a:t>
            </a:r>
            <a:r>
              <a:rPr lang="en-US" sz="1800" dirty="0">
                <a:sym typeface="Wingdings"/>
              </a:rPr>
              <a:t>)   a 3.5 MW </a:t>
            </a:r>
            <a:r>
              <a:rPr lang="en-US" sz="1800" dirty="0" err="1">
                <a:sym typeface="Wingdings"/>
              </a:rPr>
              <a:t>ExaOp</a:t>
            </a:r>
            <a:r>
              <a:rPr lang="en-US" sz="1800" dirty="0">
                <a:sym typeface="Wingdings"/>
              </a:rPr>
              <a:t> system!     </a:t>
            </a:r>
            <a:endParaRPr lang="en-US" sz="1800" dirty="0"/>
          </a:p>
        </p:txBody>
      </p:sp>
      <p:sp>
        <p:nvSpPr>
          <p:cNvPr id="16" name="Rounded Rectangle 15">
            <a:extLst>
              <a:ext uri="{FF2B5EF4-FFF2-40B4-BE49-F238E27FC236}">
                <a16:creationId xmlns:a16="http://schemas.microsoft.com/office/drawing/2014/main" id="{D31B784A-7EE2-104F-9C7B-67C96C5DB501}"/>
              </a:ext>
            </a:extLst>
          </p:cNvPr>
          <p:cNvSpPr/>
          <p:nvPr/>
        </p:nvSpPr>
        <p:spPr>
          <a:xfrm>
            <a:off x="5026310" y="4111084"/>
            <a:ext cx="678656" cy="340276"/>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05472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dissolve">
                                      <p:cBhvr>
                                        <p:cTn id="1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58703-2FF0-6841-8579-01D75F4F1424}"/>
              </a:ext>
            </a:extLst>
          </p:cNvPr>
          <p:cNvSpPr>
            <a:spLocks noGrp="1"/>
          </p:cNvSpPr>
          <p:nvPr>
            <p:ph type="title"/>
          </p:nvPr>
        </p:nvSpPr>
        <p:spPr>
          <a:xfrm>
            <a:off x="307171" y="204167"/>
            <a:ext cx="8529658" cy="493613"/>
          </a:xfrm>
        </p:spPr>
        <p:txBody>
          <a:bodyPr/>
          <a:lstStyle/>
          <a:p>
            <a:r>
              <a:rPr lang="en-US" dirty="0"/>
              <a:t>Specialization: </a:t>
            </a:r>
            <a:br>
              <a:rPr lang="en-US" dirty="0"/>
            </a:br>
            <a:r>
              <a:rPr lang="en-US" sz="2000" dirty="0">
                <a:solidFill>
                  <a:schemeClr val="accent3">
                    <a:lumMod val="20000"/>
                    <a:lumOff val="80000"/>
                  </a:schemeClr>
                </a:solidFill>
              </a:rPr>
              <a:t>Natures way of Extracting More Performance in Resource Limited Environment</a:t>
            </a:r>
            <a:endParaRPr lang="en-US" dirty="0">
              <a:solidFill>
                <a:schemeClr val="accent3">
                  <a:lumMod val="20000"/>
                  <a:lumOff val="80000"/>
                </a:schemeClr>
              </a:solidFill>
            </a:endParaRPr>
          </a:p>
        </p:txBody>
      </p:sp>
      <p:sp>
        <p:nvSpPr>
          <p:cNvPr id="3" name="Slide Number Placeholder 2">
            <a:extLst>
              <a:ext uri="{FF2B5EF4-FFF2-40B4-BE49-F238E27FC236}">
                <a16:creationId xmlns:a16="http://schemas.microsoft.com/office/drawing/2014/main" id="{C6A812B8-A345-8646-A954-63C408825222}"/>
              </a:ext>
            </a:extLst>
          </p:cNvPr>
          <p:cNvSpPr>
            <a:spLocks noGrp="1"/>
          </p:cNvSpPr>
          <p:nvPr>
            <p:ph type="sldNum" sz="quarter" idx="12"/>
          </p:nvPr>
        </p:nvSpPr>
        <p:spPr/>
        <p:txBody>
          <a:bodyPr/>
          <a:lstStyle/>
          <a:p>
            <a:fld id="{D8BA31C0-C4EC-EC4F-8529-897935C3CE92}" type="slidenum">
              <a:rPr lang="en-US" smtClean="0">
                <a:latin typeface="Helvetica"/>
                <a:ea typeface="Helvetica"/>
                <a:cs typeface="Helvetica"/>
              </a:rPr>
              <a:pPr/>
              <a:t>11</a:t>
            </a:fld>
            <a:endParaRPr lang="en-US">
              <a:latin typeface="Helvetica"/>
              <a:ea typeface="Helvetica"/>
              <a:cs typeface="Helvetica"/>
            </a:endParaRPr>
          </a:p>
        </p:txBody>
      </p:sp>
      <p:pic>
        <p:nvPicPr>
          <p:cNvPr id="5" name="Picture 4">
            <a:extLst>
              <a:ext uri="{FF2B5EF4-FFF2-40B4-BE49-F238E27FC236}">
                <a16:creationId xmlns:a16="http://schemas.microsoft.com/office/drawing/2014/main" id="{56E16520-8BB5-EE43-8847-1A7C1305E8B7}"/>
              </a:ext>
            </a:extLst>
          </p:cNvPr>
          <p:cNvPicPr>
            <a:picLocks noChangeAspect="1"/>
          </p:cNvPicPr>
          <p:nvPr/>
        </p:nvPicPr>
        <p:blipFill>
          <a:blip r:embed="rId2"/>
          <a:stretch>
            <a:fillRect/>
          </a:stretch>
        </p:blipFill>
        <p:spPr>
          <a:xfrm>
            <a:off x="592921" y="2063378"/>
            <a:ext cx="1807379" cy="1200522"/>
          </a:xfrm>
          <a:prstGeom prst="rect">
            <a:avLst/>
          </a:prstGeom>
        </p:spPr>
      </p:pic>
      <p:grpSp>
        <p:nvGrpSpPr>
          <p:cNvPr id="29" name="Group 28">
            <a:extLst>
              <a:ext uri="{FF2B5EF4-FFF2-40B4-BE49-F238E27FC236}">
                <a16:creationId xmlns:a16="http://schemas.microsoft.com/office/drawing/2014/main" id="{CEE92F75-4569-5A49-B859-2F619D677BEC}"/>
              </a:ext>
            </a:extLst>
          </p:cNvPr>
          <p:cNvGrpSpPr/>
          <p:nvPr/>
        </p:nvGrpSpPr>
        <p:grpSpPr>
          <a:xfrm>
            <a:off x="2995155" y="1331520"/>
            <a:ext cx="2867064" cy="2846525"/>
            <a:chOff x="2995155" y="1331520"/>
            <a:chExt cx="2867064" cy="2846525"/>
          </a:xfrm>
        </p:grpSpPr>
        <p:pic>
          <p:nvPicPr>
            <p:cNvPr id="4" name="Picture 3">
              <a:extLst>
                <a:ext uri="{FF2B5EF4-FFF2-40B4-BE49-F238E27FC236}">
                  <a16:creationId xmlns:a16="http://schemas.microsoft.com/office/drawing/2014/main" id="{AD30362F-F06E-5745-8E11-CE0F754A8295}"/>
                </a:ext>
              </a:extLst>
            </p:cNvPr>
            <p:cNvPicPr>
              <a:picLocks noChangeAspect="1"/>
            </p:cNvPicPr>
            <p:nvPr/>
          </p:nvPicPr>
          <p:blipFill rotWithShape="1">
            <a:blip r:embed="rId3"/>
            <a:srcRect b="25345"/>
            <a:stretch/>
          </p:blipFill>
          <p:spPr>
            <a:xfrm>
              <a:off x="2995155" y="1331521"/>
              <a:ext cx="716766" cy="711631"/>
            </a:xfrm>
            <a:prstGeom prst="rect">
              <a:avLst/>
            </a:prstGeom>
          </p:spPr>
        </p:pic>
        <p:pic>
          <p:nvPicPr>
            <p:cNvPr id="6" name="Picture 5">
              <a:extLst>
                <a:ext uri="{FF2B5EF4-FFF2-40B4-BE49-F238E27FC236}">
                  <a16:creationId xmlns:a16="http://schemas.microsoft.com/office/drawing/2014/main" id="{2F7C5FCA-3CEF-6F41-96A1-A82F358558D4}"/>
                </a:ext>
              </a:extLst>
            </p:cNvPr>
            <p:cNvPicPr>
              <a:picLocks noChangeAspect="1"/>
            </p:cNvPicPr>
            <p:nvPr/>
          </p:nvPicPr>
          <p:blipFill rotWithShape="1">
            <a:blip r:embed="rId3"/>
            <a:srcRect b="25345"/>
            <a:stretch/>
          </p:blipFill>
          <p:spPr>
            <a:xfrm>
              <a:off x="3711921" y="1331520"/>
              <a:ext cx="716766" cy="711631"/>
            </a:xfrm>
            <a:prstGeom prst="rect">
              <a:avLst/>
            </a:prstGeom>
          </p:spPr>
        </p:pic>
        <p:pic>
          <p:nvPicPr>
            <p:cNvPr id="7" name="Picture 6">
              <a:extLst>
                <a:ext uri="{FF2B5EF4-FFF2-40B4-BE49-F238E27FC236}">
                  <a16:creationId xmlns:a16="http://schemas.microsoft.com/office/drawing/2014/main" id="{0DB06B57-9A73-024F-BECF-820394DA29D3}"/>
                </a:ext>
              </a:extLst>
            </p:cNvPr>
            <p:cNvPicPr>
              <a:picLocks noChangeAspect="1"/>
            </p:cNvPicPr>
            <p:nvPr/>
          </p:nvPicPr>
          <p:blipFill rotWithShape="1">
            <a:blip r:embed="rId3"/>
            <a:srcRect b="25345"/>
            <a:stretch/>
          </p:blipFill>
          <p:spPr>
            <a:xfrm>
              <a:off x="4428687" y="1331520"/>
              <a:ext cx="716766" cy="711631"/>
            </a:xfrm>
            <a:prstGeom prst="rect">
              <a:avLst/>
            </a:prstGeom>
          </p:spPr>
        </p:pic>
        <p:pic>
          <p:nvPicPr>
            <p:cNvPr id="8" name="Picture 7">
              <a:extLst>
                <a:ext uri="{FF2B5EF4-FFF2-40B4-BE49-F238E27FC236}">
                  <a16:creationId xmlns:a16="http://schemas.microsoft.com/office/drawing/2014/main" id="{0D2F136A-1219-3D4E-9CCE-F3D79B6DE34D}"/>
                </a:ext>
              </a:extLst>
            </p:cNvPr>
            <p:cNvPicPr>
              <a:picLocks noChangeAspect="1"/>
            </p:cNvPicPr>
            <p:nvPr/>
          </p:nvPicPr>
          <p:blipFill rotWithShape="1">
            <a:blip r:embed="rId3"/>
            <a:srcRect b="25345"/>
            <a:stretch/>
          </p:blipFill>
          <p:spPr>
            <a:xfrm>
              <a:off x="5145453" y="1331520"/>
              <a:ext cx="716766" cy="711631"/>
            </a:xfrm>
            <a:prstGeom prst="rect">
              <a:avLst/>
            </a:prstGeom>
          </p:spPr>
        </p:pic>
        <p:pic>
          <p:nvPicPr>
            <p:cNvPr id="9" name="Picture 8">
              <a:extLst>
                <a:ext uri="{FF2B5EF4-FFF2-40B4-BE49-F238E27FC236}">
                  <a16:creationId xmlns:a16="http://schemas.microsoft.com/office/drawing/2014/main" id="{7F3CE8FE-F88A-A344-9558-23FA1E1EE13A}"/>
                </a:ext>
              </a:extLst>
            </p:cNvPr>
            <p:cNvPicPr>
              <a:picLocks noChangeAspect="1"/>
            </p:cNvPicPr>
            <p:nvPr/>
          </p:nvPicPr>
          <p:blipFill rotWithShape="1">
            <a:blip r:embed="rId3"/>
            <a:srcRect b="25345"/>
            <a:stretch/>
          </p:blipFill>
          <p:spPr>
            <a:xfrm>
              <a:off x="2995155" y="2043152"/>
              <a:ext cx="716766" cy="711631"/>
            </a:xfrm>
            <a:prstGeom prst="rect">
              <a:avLst/>
            </a:prstGeom>
          </p:spPr>
        </p:pic>
        <p:pic>
          <p:nvPicPr>
            <p:cNvPr id="10" name="Picture 9">
              <a:extLst>
                <a:ext uri="{FF2B5EF4-FFF2-40B4-BE49-F238E27FC236}">
                  <a16:creationId xmlns:a16="http://schemas.microsoft.com/office/drawing/2014/main" id="{F32C185D-DB96-1846-B415-3365466ABFFB}"/>
                </a:ext>
              </a:extLst>
            </p:cNvPr>
            <p:cNvPicPr>
              <a:picLocks noChangeAspect="1"/>
            </p:cNvPicPr>
            <p:nvPr/>
          </p:nvPicPr>
          <p:blipFill rotWithShape="1">
            <a:blip r:embed="rId3"/>
            <a:srcRect b="25345"/>
            <a:stretch/>
          </p:blipFill>
          <p:spPr>
            <a:xfrm>
              <a:off x="3711921" y="2043151"/>
              <a:ext cx="716766" cy="711631"/>
            </a:xfrm>
            <a:prstGeom prst="rect">
              <a:avLst/>
            </a:prstGeom>
          </p:spPr>
        </p:pic>
        <p:pic>
          <p:nvPicPr>
            <p:cNvPr id="11" name="Picture 10">
              <a:extLst>
                <a:ext uri="{FF2B5EF4-FFF2-40B4-BE49-F238E27FC236}">
                  <a16:creationId xmlns:a16="http://schemas.microsoft.com/office/drawing/2014/main" id="{7CDEC247-206C-B649-B583-46E86F9BC6C7}"/>
                </a:ext>
              </a:extLst>
            </p:cNvPr>
            <p:cNvPicPr>
              <a:picLocks noChangeAspect="1"/>
            </p:cNvPicPr>
            <p:nvPr/>
          </p:nvPicPr>
          <p:blipFill rotWithShape="1">
            <a:blip r:embed="rId3"/>
            <a:srcRect b="25345"/>
            <a:stretch/>
          </p:blipFill>
          <p:spPr>
            <a:xfrm>
              <a:off x="4428687" y="2043151"/>
              <a:ext cx="716766" cy="711631"/>
            </a:xfrm>
            <a:prstGeom prst="rect">
              <a:avLst/>
            </a:prstGeom>
          </p:spPr>
        </p:pic>
        <p:pic>
          <p:nvPicPr>
            <p:cNvPr id="12" name="Picture 11">
              <a:extLst>
                <a:ext uri="{FF2B5EF4-FFF2-40B4-BE49-F238E27FC236}">
                  <a16:creationId xmlns:a16="http://schemas.microsoft.com/office/drawing/2014/main" id="{A0948FCB-1C8C-F94B-9610-14AF20DDF916}"/>
                </a:ext>
              </a:extLst>
            </p:cNvPr>
            <p:cNvPicPr>
              <a:picLocks noChangeAspect="1"/>
            </p:cNvPicPr>
            <p:nvPr/>
          </p:nvPicPr>
          <p:blipFill rotWithShape="1">
            <a:blip r:embed="rId3"/>
            <a:srcRect b="25345"/>
            <a:stretch/>
          </p:blipFill>
          <p:spPr>
            <a:xfrm>
              <a:off x="5145453" y="2043151"/>
              <a:ext cx="716766" cy="711631"/>
            </a:xfrm>
            <a:prstGeom prst="rect">
              <a:avLst/>
            </a:prstGeom>
          </p:spPr>
        </p:pic>
        <p:pic>
          <p:nvPicPr>
            <p:cNvPr id="13" name="Picture 12">
              <a:extLst>
                <a:ext uri="{FF2B5EF4-FFF2-40B4-BE49-F238E27FC236}">
                  <a16:creationId xmlns:a16="http://schemas.microsoft.com/office/drawing/2014/main" id="{BE55D63B-A59E-BD45-A16E-8470BBBA0737}"/>
                </a:ext>
              </a:extLst>
            </p:cNvPr>
            <p:cNvPicPr>
              <a:picLocks noChangeAspect="1"/>
            </p:cNvPicPr>
            <p:nvPr/>
          </p:nvPicPr>
          <p:blipFill rotWithShape="1">
            <a:blip r:embed="rId3"/>
            <a:srcRect b="25345"/>
            <a:stretch/>
          </p:blipFill>
          <p:spPr>
            <a:xfrm>
              <a:off x="2995155" y="2754783"/>
              <a:ext cx="716766" cy="711631"/>
            </a:xfrm>
            <a:prstGeom prst="rect">
              <a:avLst/>
            </a:prstGeom>
          </p:spPr>
        </p:pic>
        <p:pic>
          <p:nvPicPr>
            <p:cNvPr id="14" name="Picture 13">
              <a:extLst>
                <a:ext uri="{FF2B5EF4-FFF2-40B4-BE49-F238E27FC236}">
                  <a16:creationId xmlns:a16="http://schemas.microsoft.com/office/drawing/2014/main" id="{75E08B40-3DF4-A241-A34F-2A992529DC92}"/>
                </a:ext>
              </a:extLst>
            </p:cNvPr>
            <p:cNvPicPr>
              <a:picLocks noChangeAspect="1"/>
            </p:cNvPicPr>
            <p:nvPr/>
          </p:nvPicPr>
          <p:blipFill rotWithShape="1">
            <a:blip r:embed="rId3"/>
            <a:srcRect b="25345"/>
            <a:stretch/>
          </p:blipFill>
          <p:spPr>
            <a:xfrm>
              <a:off x="3711921" y="2754782"/>
              <a:ext cx="716766" cy="711631"/>
            </a:xfrm>
            <a:prstGeom prst="rect">
              <a:avLst/>
            </a:prstGeom>
          </p:spPr>
        </p:pic>
        <p:pic>
          <p:nvPicPr>
            <p:cNvPr id="15" name="Picture 14">
              <a:extLst>
                <a:ext uri="{FF2B5EF4-FFF2-40B4-BE49-F238E27FC236}">
                  <a16:creationId xmlns:a16="http://schemas.microsoft.com/office/drawing/2014/main" id="{40E3E8C4-AEC7-8649-89B0-29C3F80CC4ED}"/>
                </a:ext>
              </a:extLst>
            </p:cNvPr>
            <p:cNvPicPr>
              <a:picLocks noChangeAspect="1"/>
            </p:cNvPicPr>
            <p:nvPr/>
          </p:nvPicPr>
          <p:blipFill rotWithShape="1">
            <a:blip r:embed="rId3"/>
            <a:srcRect b="25345"/>
            <a:stretch/>
          </p:blipFill>
          <p:spPr>
            <a:xfrm>
              <a:off x="4428687" y="2754782"/>
              <a:ext cx="716766" cy="711631"/>
            </a:xfrm>
            <a:prstGeom prst="rect">
              <a:avLst/>
            </a:prstGeom>
          </p:spPr>
        </p:pic>
        <p:pic>
          <p:nvPicPr>
            <p:cNvPr id="16" name="Picture 15">
              <a:extLst>
                <a:ext uri="{FF2B5EF4-FFF2-40B4-BE49-F238E27FC236}">
                  <a16:creationId xmlns:a16="http://schemas.microsoft.com/office/drawing/2014/main" id="{E5C5F331-9F2E-E34B-A50E-8003D78FDD5C}"/>
                </a:ext>
              </a:extLst>
            </p:cNvPr>
            <p:cNvPicPr>
              <a:picLocks noChangeAspect="1"/>
            </p:cNvPicPr>
            <p:nvPr/>
          </p:nvPicPr>
          <p:blipFill rotWithShape="1">
            <a:blip r:embed="rId3"/>
            <a:srcRect b="25345"/>
            <a:stretch/>
          </p:blipFill>
          <p:spPr>
            <a:xfrm>
              <a:off x="5145453" y="2754782"/>
              <a:ext cx="716766" cy="711631"/>
            </a:xfrm>
            <a:prstGeom prst="rect">
              <a:avLst/>
            </a:prstGeom>
          </p:spPr>
        </p:pic>
        <p:pic>
          <p:nvPicPr>
            <p:cNvPr id="17" name="Picture 16">
              <a:extLst>
                <a:ext uri="{FF2B5EF4-FFF2-40B4-BE49-F238E27FC236}">
                  <a16:creationId xmlns:a16="http://schemas.microsoft.com/office/drawing/2014/main" id="{51B8F34B-5D35-0940-84F3-136BCF9F6866}"/>
                </a:ext>
              </a:extLst>
            </p:cNvPr>
            <p:cNvPicPr>
              <a:picLocks noChangeAspect="1"/>
            </p:cNvPicPr>
            <p:nvPr/>
          </p:nvPicPr>
          <p:blipFill rotWithShape="1">
            <a:blip r:embed="rId3"/>
            <a:srcRect b="25345"/>
            <a:stretch/>
          </p:blipFill>
          <p:spPr>
            <a:xfrm>
              <a:off x="2995155" y="3466414"/>
              <a:ext cx="716766" cy="711631"/>
            </a:xfrm>
            <a:prstGeom prst="rect">
              <a:avLst/>
            </a:prstGeom>
          </p:spPr>
        </p:pic>
        <p:pic>
          <p:nvPicPr>
            <p:cNvPr id="18" name="Picture 17">
              <a:extLst>
                <a:ext uri="{FF2B5EF4-FFF2-40B4-BE49-F238E27FC236}">
                  <a16:creationId xmlns:a16="http://schemas.microsoft.com/office/drawing/2014/main" id="{8A74317A-4B72-3A46-A371-83CCDD184982}"/>
                </a:ext>
              </a:extLst>
            </p:cNvPr>
            <p:cNvPicPr>
              <a:picLocks noChangeAspect="1"/>
            </p:cNvPicPr>
            <p:nvPr/>
          </p:nvPicPr>
          <p:blipFill rotWithShape="1">
            <a:blip r:embed="rId3"/>
            <a:srcRect b="25345"/>
            <a:stretch/>
          </p:blipFill>
          <p:spPr>
            <a:xfrm>
              <a:off x="3711921" y="3466413"/>
              <a:ext cx="716766" cy="711631"/>
            </a:xfrm>
            <a:prstGeom prst="rect">
              <a:avLst/>
            </a:prstGeom>
          </p:spPr>
        </p:pic>
        <p:pic>
          <p:nvPicPr>
            <p:cNvPr id="19" name="Picture 18">
              <a:extLst>
                <a:ext uri="{FF2B5EF4-FFF2-40B4-BE49-F238E27FC236}">
                  <a16:creationId xmlns:a16="http://schemas.microsoft.com/office/drawing/2014/main" id="{700F3DEE-177B-1844-9B18-B7975CAF6678}"/>
                </a:ext>
              </a:extLst>
            </p:cNvPr>
            <p:cNvPicPr>
              <a:picLocks noChangeAspect="1"/>
            </p:cNvPicPr>
            <p:nvPr/>
          </p:nvPicPr>
          <p:blipFill rotWithShape="1">
            <a:blip r:embed="rId3"/>
            <a:srcRect b="25345"/>
            <a:stretch/>
          </p:blipFill>
          <p:spPr>
            <a:xfrm>
              <a:off x="4428687" y="3466413"/>
              <a:ext cx="716766" cy="711631"/>
            </a:xfrm>
            <a:prstGeom prst="rect">
              <a:avLst/>
            </a:prstGeom>
          </p:spPr>
        </p:pic>
        <p:pic>
          <p:nvPicPr>
            <p:cNvPr id="20" name="Picture 19">
              <a:extLst>
                <a:ext uri="{FF2B5EF4-FFF2-40B4-BE49-F238E27FC236}">
                  <a16:creationId xmlns:a16="http://schemas.microsoft.com/office/drawing/2014/main" id="{FDCEEEB7-FFBD-9B4C-9207-A4CC5F260C13}"/>
                </a:ext>
              </a:extLst>
            </p:cNvPr>
            <p:cNvPicPr>
              <a:picLocks noChangeAspect="1"/>
            </p:cNvPicPr>
            <p:nvPr/>
          </p:nvPicPr>
          <p:blipFill rotWithShape="1">
            <a:blip r:embed="rId3"/>
            <a:srcRect b="25345"/>
            <a:stretch/>
          </p:blipFill>
          <p:spPr>
            <a:xfrm>
              <a:off x="5145453" y="3466413"/>
              <a:ext cx="716766" cy="711631"/>
            </a:xfrm>
            <a:prstGeom prst="rect">
              <a:avLst/>
            </a:prstGeom>
          </p:spPr>
        </p:pic>
      </p:grpSp>
      <p:sp>
        <p:nvSpPr>
          <p:cNvPr id="21" name="TextBox 20">
            <a:extLst>
              <a:ext uri="{FF2B5EF4-FFF2-40B4-BE49-F238E27FC236}">
                <a16:creationId xmlns:a16="http://schemas.microsoft.com/office/drawing/2014/main" id="{4B38BADC-E526-E44E-A791-7DB30F44FF2D}"/>
              </a:ext>
            </a:extLst>
          </p:cNvPr>
          <p:cNvSpPr txBox="1"/>
          <p:nvPr/>
        </p:nvSpPr>
        <p:spPr>
          <a:xfrm>
            <a:off x="307171" y="898821"/>
            <a:ext cx="2424062" cy="307777"/>
          </a:xfrm>
          <a:prstGeom prst="rect">
            <a:avLst/>
          </a:prstGeom>
          <a:noFill/>
        </p:spPr>
        <p:txBody>
          <a:bodyPr wrap="none" rtlCol="0">
            <a:spAutoFit/>
          </a:bodyPr>
          <a:lstStyle/>
          <a:p>
            <a:r>
              <a:rPr lang="en-US" b="1" dirty="0"/>
              <a:t>Powerful General Purpose</a:t>
            </a:r>
          </a:p>
        </p:txBody>
      </p:sp>
      <p:sp>
        <p:nvSpPr>
          <p:cNvPr id="22" name="TextBox 21">
            <a:extLst>
              <a:ext uri="{FF2B5EF4-FFF2-40B4-BE49-F238E27FC236}">
                <a16:creationId xmlns:a16="http://schemas.microsoft.com/office/drawing/2014/main" id="{4999B867-7B62-2A4D-8025-64BA6B01ECE3}"/>
              </a:ext>
            </a:extLst>
          </p:cNvPr>
          <p:cNvSpPr txBox="1"/>
          <p:nvPr/>
        </p:nvSpPr>
        <p:spPr>
          <a:xfrm>
            <a:off x="3459687" y="815440"/>
            <a:ext cx="2044149" cy="523220"/>
          </a:xfrm>
          <a:prstGeom prst="rect">
            <a:avLst/>
          </a:prstGeom>
          <a:noFill/>
        </p:spPr>
        <p:txBody>
          <a:bodyPr wrap="none" rtlCol="0">
            <a:spAutoFit/>
          </a:bodyPr>
          <a:lstStyle/>
          <a:p>
            <a:pPr algn="ctr"/>
            <a:r>
              <a:rPr lang="en-US" b="1" dirty="0"/>
              <a:t>Many Lighter Weight</a:t>
            </a:r>
          </a:p>
          <a:p>
            <a:pPr algn="ctr"/>
            <a:r>
              <a:rPr lang="en-US" dirty="0"/>
              <a:t>(post-Dennard scarcity)</a:t>
            </a:r>
          </a:p>
        </p:txBody>
      </p:sp>
      <p:pic>
        <p:nvPicPr>
          <p:cNvPr id="23" name="Picture 22">
            <a:extLst>
              <a:ext uri="{FF2B5EF4-FFF2-40B4-BE49-F238E27FC236}">
                <a16:creationId xmlns:a16="http://schemas.microsoft.com/office/drawing/2014/main" id="{C1C25DF3-4567-0E41-9903-55890527ED28}"/>
              </a:ext>
            </a:extLst>
          </p:cNvPr>
          <p:cNvPicPr>
            <a:picLocks noChangeAspect="1"/>
          </p:cNvPicPr>
          <p:nvPr/>
        </p:nvPicPr>
        <p:blipFill rotWithShape="1">
          <a:blip r:embed="rId4"/>
          <a:srcRect l="52169" t="7844" b="20376"/>
          <a:stretch/>
        </p:blipFill>
        <p:spPr>
          <a:xfrm>
            <a:off x="5925915" y="1469751"/>
            <a:ext cx="2028088" cy="2544310"/>
          </a:xfrm>
          <a:prstGeom prst="rect">
            <a:avLst/>
          </a:prstGeom>
        </p:spPr>
      </p:pic>
      <p:pic>
        <p:nvPicPr>
          <p:cNvPr id="24" name="Picture 23">
            <a:extLst>
              <a:ext uri="{FF2B5EF4-FFF2-40B4-BE49-F238E27FC236}">
                <a16:creationId xmlns:a16="http://schemas.microsoft.com/office/drawing/2014/main" id="{26927CCF-17C0-BA40-A755-BFC9B915EC2A}"/>
              </a:ext>
            </a:extLst>
          </p:cNvPr>
          <p:cNvPicPr>
            <a:picLocks noChangeAspect="1"/>
          </p:cNvPicPr>
          <p:nvPr/>
        </p:nvPicPr>
        <p:blipFill rotWithShape="1">
          <a:blip r:embed="rId4"/>
          <a:srcRect t="8383" r="52169"/>
          <a:stretch/>
        </p:blipFill>
        <p:spPr>
          <a:xfrm>
            <a:off x="7639604" y="1456322"/>
            <a:ext cx="1512215" cy="2421401"/>
          </a:xfrm>
          <a:prstGeom prst="rect">
            <a:avLst/>
          </a:prstGeom>
        </p:spPr>
      </p:pic>
      <p:sp>
        <p:nvSpPr>
          <p:cNvPr id="25" name="TextBox 24">
            <a:extLst>
              <a:ext uri="{FF2B5EF4-FFF2-40B4-BE49-F238E27FC236}">
                <a16:creationId xmlns:a16="http://schemas.microsoft.com/office/drawing/2014/main" id="{8FC3BC09-685D-414D-A291-2631B8C0D9AD}"/>
              </a:ext>
            </a:extLst>
          </p:cNvPr>
          <p:cNvSpPr txBox="1"/>
          <p:nvPr/>
        </p:nvSpPr>
        <p:spPr>
          <a:xfrm>
            <a:off x="6453644" y="847245"/>
            <a:ext cx="2451313" cy="523220"/>
          </a:xfrm>
          <a:prstGeom prst="rect">
            <a:avLst/>
          </a:prstGeom>
          <a:noFill/>
        </p:spPr>
        <p:txBody>
          <a:bodyPr wrap="none" rtlCol="0">
            <a:spAutoFit/>
          </a:bodyPr>
          <a:lstStyle/>
          <a:p>
            <a:pPr algn="ctr"/>
            <a:r>
              <a:rPr lang="en-US" b="1" dirty="0"/>
              <a:t>Many Different Specialized</a:t>
            </a:r>
          </a:p>
          <a:p>
            <a:pPr algn="ctr"/>
            <a:r>
              <a:rPr lang="en-US" dirty="0"/>
              <a:t>(Post-Moore Scarcity)</a:t>
            </a:r>
          </a:p>
        </p:txBody>
      </p:sp>
      <p:sp>
        <p:nvSpPr>
          <p:cNvPr id="26" name="TextBox 25">
            <a:extLst>
              <a:ext uri="{FF2B5EF4-FFF2-40B4-BE49-F238E27FC236}">
                <a16:creationId xmlns:a16="http://schemas.microsoft.com/office/drawing/2014/main" id="{F9174FA9-EC0C-2E4B-85D1-37FB03EBDE87}"/>
              </a:ext>
            </a:extLst>
          </p:cNvPr>
          <p:cNvSpPr txBox="1"/>
          <p:nvPr/>
        </p:nvSpPr>
        <p:spPr>
          <a:xfrm>
            <a:off x="976265" y="4302031"/>
            <a:ext cx="1210588" cy="307777"/>
          </a:xfrm>
          <a:prstGeom prst="rect">
            <a:avLst/>
          </a:prstGeom>
          <a:noFill/>
        </p:spPr>
        <p:txBody>
          <a:bodyPr wrap="none" rtlCol="0">
            <a:spAutoFit/>
          </a:bodyPr>
          <a:lstStyle/>
          <a:p>
            <a:r>
              <a:rPr lang="en-US" dirty="0"/>
              <a:t>Xeon, Power</a:t>
            </a:r>
          </a:p>
        </p:txBody>
      </p:sp>
      <p:sp>
        <p:nvSpPr>
          <p:cNvPr id="27" name="TextBox 26">
            <a:extLst>
              <a:ext uri="{FF2B5EF4-FFF2-40B4-BE49-F238E27FC236}">
                <a16:creationId xmlns:a16="http://schemas.microsoft.com/office/drawing/2014/main" id="{55DA68A8-F295-F94F-A5A1-89705E675160}"/>
              </a:ext>
            </a:extLst>
          </p:cNvPr>
          <p:cNvSpPr txBox="1"/>
          <p:nvPr/>
        </p:nvSpPr>
        <p:spPr>
          <a:xfrm>
            <a:off x="3056643" y="4316769"/>
            <a:ext cx="2805576" cy="307777"/>
          </a:xfrm>
          <a:prstGeom prst="rect">
            <a:avLst/>
          </a:prstGeom>
          <a:noFill/>
        </p:spPr>
        <p:txBody>
          <a:bodyPr wrap="none" rtlCol="0">
            <a:spAutoFit/>
          </a:bodyPr>
          <a:lstStyle/>
          <a:p>
            <a:r>
              <a:rPr lang="en-US" dirty="0"/>
              <a:t>KNL AMD, Cavium/Marvell, GPU</a:t>
            </a:r>
          </a:p>
        </p:txBody>
      </p:sp>
      <p:sp>
        <p:nvSpPr>
          <p:cNvPr id="28" name="TextBox 27">
            <a:extLst>
              <a:ext uri="{FF2B5EF4-FFF2-40B4-BE49-F238E27FC236}">
                <a16:creationId xmlns:a16="http://schemas.microsoft.com/office/drawing/2014/main" id="{D7B161D9-DFBC-3447-9B24-91A417089583}"/>
              </a:ext>
            </a:extLst>
          </p:cNvPr>
          <p:cNvSpPr txBox="1"/>
          <p:nvPr/>
        </p:nvSpPr>
        <p:spPr>
          <a:xfrm>
            <a:off x="6537457" y="4300656"/>
            <a:ext cx="2076209" cy="307777"/>
          </a:xfrm>
          <a:prstGeom prst="rect">
            <a:avLst/>
          </a:prstGeom>
          <a:noFill/>
        </p:spPr>
        <p:txBody>
          <a:bodyPr wrap="none" rtlCol="0">
            <a:spAutoFit/>
          </a:bodyPr>
          <a:lstStyle/>
          <a:p>
            <a:r>
              <a:rPr lang="en-US" dirty="0"/>
              <a:t>Apple, Google, Amazon</a:t>
            </a:r>
          </a:p>
        </p:txBody>
      </p:sp>
      <p:grpSp>
        <p:nvGrpSpPr>
          <p:cNvPr id="47" name="Group 46">
            <a:extLst>
              <a:ext uri="{FF2B5EF4-FFF2-40B4-BE49-F238E27FC236}">
                <a16:creationId xmlns:a16="http://schemas.microsoft.com/office/drawing/2014/main" id="{B9D069B4-0D9C-7B4E-A390-6143EE002C12}"/>
              </a:ext>
            </a:extLst>
          </p:cNvPr>
          <p:cNvGrpSpPr/>
          <p:nvPr/>
        </p:nvGrpSpPr>
        <p:grpSpPr>
          <a:xfrm>
            <a:off x="2993315" y="1326208"/>
            <a:ext cx="2859861" cy="2840570"/>
            <a:chOff x="2993315" y="1326208"/>
            <a:chExt cx="2859861" cy="2840570"/>
          </a:xfrm>
        </p:grpSpPr>
        <p:pic>
          <p:nvPicPr>
            <p:cNvPr id="31" name="Picture 30">
              <a:extLst>
                <a:ext uri="{FF2B5EF4-FFF2-40B4-BE49-F238E27FC236}">
                  <a16:creationId xmlns:a16="http://schemas.microsoft.com/office/drawing/2014/main" id="{0388C737-5BED-4249-8510-2053D71E8A2F}"/>
                </a:ext>
              </a:extLst>
            </p:cNvPr>
            <p:cNvPicPr>
              <a:picLocks noChangeAspect="1"/>
            </p:cNvPicPr>
            <p:nvPr/>
          </p:nvPicPr>
          <p:blipFill>
            <a:blip r:embed="rId5"/>
            <a:stretch>
              <a:fillRect/>
            </a:stretch>
          </p:blipFill>
          <p:spPr>
            <a:xfrm>
              <a:off x="2995155" y="1331520"/>
              <a:ext cx="698681" cy="698681"/>
            </a:xfrm>
            <a:prstGeom prst="rect">
              <a:avLst/>
            </a:prstGeom>
          </p:spPr>
        </p:pic>
        <p:pic>
          <p:nvPicPr>
            <p:cNvPr id="32" name="Picture 31">
              <a:extLst>
                <a:ext uri="{FF2B5EF4-FFF2-40B4-BE49-F238E27FC236}">
                  <a16:creationId xmlns:a16="http://schemas.microsoft.com/office/drawing/2014/main" id="{BE3CA217-18C4-C746-AB5F-C7C9652ACE95}"/>
                </a:ext>
              </a:extLst>
            </p:cNvPr>
            <p:cNvPicPr>
              <a:picLocks noChangeAspect="1"/>
            </p:cNvPicPr>
            <p:nvPr/>
          </p:nvPicPr>
          <p:blipFill>
            <a:blip r:embed="rId5"/>
            <a:stretch>
              <a:fillRect/>
            </a:stretch>
          </p:blipFill>
          <p:spPr>
            <a:xfrm>
              <a:off x="3713866" y="1335340"/>
              <a:ext cx="698681" cy="698681"/>
            </a:xfrm>
            <a:prstGeom prst="rect">
              <a:avLst/>
            </a:prstGeom>
          </p:spPr>
        </p:pic>
        <p:pic>
          <p:nvPicPr>
            <p:cNvPr id="33" name="Picture 32">
              <a:extLst>
                <a:ext uri="{FF2B5EF4-FFF2-40B4-BE49-F238E27FC236}">
                  <a16:creationId xmlns:a16="http://schemas.microsoft.com/office/drawing/2014/main" id="{FB6805DB-D0E1-AB40-8F1A-B81FEC785584}"/>
                </a:ext>
              </a:extLst>
            </p:cNvPr>
            <p:cNvPicPr>
              <a:picLocks noChangeAspect="1"/>
            </p:cNvPicPr>
            <p:nvPr/>
          </p:nvPicPr>
          <p:blipFill>
            <a:blip r:embed="rId5"/>
            <a:stretch>
              <a:fillRect/>
            </a:stretch>
          </p:blipFill>
          <p:spPr>
            <a:xfrm>
              <a:off x="4432934" y="1326209"/>
              <a:ext cx="698681" cy="698681"/>
            </a:xfrm>
            <a:prstGeom prst="rect">
              <a:avLst/>
            </a:prstGeom>
          </p:spPr>
        </p:pic>
        <p:pic>
          <p:nvPicPr>
            <p:cNvPr id="34" name="Picture 33">
              <a:extLst>
                <a:ext uri="{FF2B5EF4-FFF2-40B4-BE49-F238E27FC236}">
                  <a16:creationId xmlns:a16="http://schemas.microsoft.com/office/drawing/2014/main" id="{2CF8313A-00A6-4043-8686-7365DA3C1B0D}"/>
                </a:ext>
              </a:extLst>
            </p:cNvPr>
            <p:cNvPicPr>
              <a:picLocks noChangeAspect="1"/>
            </p:cNvPicPr>
            <p:nvPr/>
          </p:nvPicPr>
          <p:blipFill>
            <a:blip r:embed="rId5"/>
            <a:stretch>
              <a:fillRect/>
            </a:stretch>
          </p:blipFill>
          <p:spPr>
            <a:xfrm>
              <a:off x="5145030" y="1326208"/>
              <a:ext cx="698681" cy="698681"/>
            </a:xfrm>
            <a:prstGeom prst="rect">
              <a:avLst/>
            </a:prstGeom>
          </p:spPr>
        </p:pic>
        <p:pic>
          <p:nvPicPr>
            <p:cNvPr id="35" name="Picture 34">
              <a:extLst>
                <a:ext uri="{FF2B5EF4-FFF2-40B4-BE49-F238E27FC236}">
                  <a16:creationId xmlns:a16="http://schemas.microsoft.com/office/drawing/2014/main" id="{B5B66421-C2C4-FA4A-968D-273A176F0119}"/>
                </a:ext>
              </a:extLst>
            </p:cNvPr>
            <p:cNvPicPr>
              <a:picLocks noChangeAspect="1"/>
            </p:cNvPicPr>
            <p:nvPr/>
          </p:nvPicPr>
          <p:blipFill>
            <a:blip r:embed="rId5"/>
            <a:stretch>
              <a:fillRect/>
            </a:stretch>
          </p:blipFill>
          <p:spPr>
            <a:xfrm>
              <a:off x="3004620" y="2037421"/>
              <a:ext cx="698681" cy="698681"/>
            </a:xfrm>
            <a:prstGeom prst="rect">
              <a:avLst/>
            </a:prstGeom>
          </p:spPr>
        </p:pic>
        <p:pic>
          <p:nvPicPr>
            <p:cNvPr id="36" name="Picture 35">
              <a:extLst>
                <a:ext uri="{FF2B5EF4-FFF2-40B4-BE49-F238E27FC236}">
                  <a16:creationId xmlns:a16="http://schemas.microsoft.com/office/drawing/2014/main" id="{8361C51D-D37B-794D-8FC6-900010377D4A}"/>
                </a:ext>
              </a:extLst>
            </p:cNvPr>
            <p:cNvPicPr>
              <a:picLocks noChangeAspect="1"/>
            </p:cNvPicPr>
            <p:nvPr/>
          </p:nvPicPr>
          <p:blipFill>
            <a:blip r:embed="rId5"/>
            <a:stretch>
              <a:fillRect/>
            </a:stretch>
          </p:blipFill>
          <p:spPr>
            <a:xfrm>
              <a:off x="3723331" y="2041241"/>
              <a:ext cx="698681" cy="698681"/>
            </a:xfrm>
            <a:prstGeom prst="rect">
              <a:avLst/>
            </a:prstGeom>
          </p:spPr>
        </p:pic>
        <p:pic>
          <p:nvPicPr>
            <p:cNvPr id="37" name="Picture 36">
              <a:extLst>
                <a:ext uri="{FF2B5EF4-FFF2-40B4-BE49-F238E27FC236}">
                  <a16:creationId xmlns:a16="http://schemas.microsoft.com/office/drawing/2014/main" id="{EAFEAADC-03AF-534C-BA75-B0AD3350FE10}"/>
                </a:ext>
              </a:extLst>
            </p:cNvPr>
            <p:cNvPicPr>
              <a:picLocks noChangeAspect="1"/>
            </p:cNvPicPr>
            <p:nvPr/>
          </p:nvPicPr>
          <p:blipFill>
            <a:blip r:embed="rId5"/>
            <a:stretch>
              <a:fillRect/>
            </a:stretch>
          </p:blipFill>
          <p:spPr>
            <a:xfrm>
              <a:off x="4442399" y="2032110"/>
              <a:ext cx="698681" cy="698681"/>
            </a:xfrm>
            <a:prstGeom prst="rect">
              <a:avLst/>
            </a:prstGeom>
          </p:spPr>
        </p:pic>
        <p:pic>
          <p:nvPicPr>
            <p:cNvPr id="38" name="Picture 37">
              <a:extLst>
                <a:ext uri="{FF2B5EF4-FFF2-40B4-BE49-F238E27FC236}">
                  <a16:creationId xmlns:a16="http://schemas.microsoft.com/office/drawing/2014/main" id="{7565F7C0-07C7-EF41-8501-4D0F497FB55E}"/>
                </a:ext>
              </a:extLst>
            </p:cNvPr>
            <p:cNvPicPr>
              <a:picLocks noChangeAspect="1"/>
            </p:cNvPicPr>
            <p:nvPr/>
          </p:nvPicPr>
          <p:blipFill>
            <a:blip r:embed="rId5"/>
            <a:stretch>
              <a:fillRect/>
            </a:stretch>
          </p:blipFill>
          <p:spPr>
            <a:xfrm>
              <a:off x="5154495" y="2032109"/>
              <a:ext cx="698681" cy="698681"/>
            </a:xfrm>
            <a:prstGeom prst="rect">
              <a:avLst/>
            </a:prstGeom>
          </p:spPr>
        </p:pic>
        <p:pic>
          <p:nvPicPr>
            <p:cNvPr id="39" name="Picture 38">
              <a:extLst>
                <a:ext uri="{FF2B5EF4-FFF2-40B4-BE49-F238E27FC236}">
                  <a16:creationId xmlns:a16="http://schemas.microsoft.com/office/drawing/2014/main" id="{301AF39C-7C3A-0E47-9A13-6659DD9EFD59}"/>
                </a:ext>
              </a:extLst>
            </p:cNvPr>
            <p:cNvPicPr>
              <a:picLocks noChangeAspect="1"/>
            </p:cNvPicPr>
            <p:nvPr/>
          </p:nvPicPr>
          <p:blipFill>
            <a:blip r:embed="rId5"/>
            <a:stretch>
              <a:fillRect/>
            </a:stretch>
          </p:blipFill>
          <p:spPr>
            <a:xfrm>
              <a:off x="3004620" y="2756889"/>
              <a:ext cx="698681" cy="698681"/>
            </a:xfrm>
            <a:prstGeom prst="rect">
              <a:avLst/>
            </a:prstGeom>
          </p:spPr>
        </p:pic>
        <p:pic>
          <p:nvPicPr>
            <p:cNvPr id="40" name="Picture 39">
              <a:extLst>
                <a:ext uri="{FF2B5EF4-FFF2-40B4-BE49-F238E27FC236}">
                  <a16:creationId xmlns:a16="http://schemas.microsoft.com/office/drawing/2014/main" id="{7391A494-C347-6342-9365-E966DF70BA25}"/>
                </a:ext>
              </a:extLst>
            </p:cNvPr>
            <p:cNvPicPr>
              <a:picLocks noChangeAspect="1"/>
            </p:cNvPicPr>
            <p:nvPr/>
          </p:nvPicPr>
          <p:blipFill>
            <a:blip r:embed="rId5"/>
            <a:stretch>
              <a:fillRect/>
            </a:stretch>
          </p:blipFill>
          <p:spPr>
            <a:xfrm>
              <a:off x="3723331" y="2760709"/>
              <a:ext cx="698681" cy="698681"/>
            </a:xfrm>
            <a:prstGeom prst="rect">
              <a:avLst/>
            </a:prstGeom>
          </p:spPr>
        </p:pic>
        <p:pic>
          <p:nvPicPr>
            <p:cNvPr id="41" name="Picture 40">
              <a:extLst>
                <a:ext uri="{FF2B5EF4-FFF2-40B4-BE49-F238E27FC236}">
                  <a16:creationId xmlns:a16="http://schemas.microsoft.com/office/drawing/2014/main" id="{9BA795A4-04E7-344B-BD90-E45D6A723C61}"/>
                </a:ext>
              </a:extLst>
            </p:cNvPr>
            <p:cNvPicPr>
              <a:picLocks noChangeAspect="1"/>
            </p:cNvPicPr>
            <p:nvPr/>
          </p:nvPicPr>
          <p:blipFill>
            <a:blip r:embed="rId5"/>
            <a:stretch>
              <a:fillRect/>
            </a:stretch>
          </p:blipFill>
          <p:spPr>
            <a:xfrm>
              <a:off x="4442399" y="2751578"/>
              <a:ext cx="698681" cy="698681"/>
            </a:xfrm>
            <a:prstGeom prst="rect">
              <a:avLst/>
            </a:prstGeom>
          </p:spPr>
        </p:pic>
        <p:pic>
          <p:nvPicPr>
            <p:cNvPr id="42" name="Picture 41">
              <a:extLst>
                <a:ext uri="{FF2B5EF4-FFF2-40B4-BE49-F238E27FC236}">
                  <a16:creationId xmlns:a16="http://schemas.microsoft.com/office/drawing/2014/main" id="{89DDC0F8-0F31-1D44-8D5E-C2B2FB6A44AE}"/>
                </a:ext>
              </a:extLst>
            </p:cNvPr>
            <p:cNvPicPr>
              <a:picLocks noChangeAspect="1"/>
            </p:cNvPicPr>
            <p:nvPr/>
          </p:nvPicPr>
          <p:blipFill>
            <a:blip r:embed="rId5"/>
            <a:stretch>
              <a:fillRect/>
            </a:stretch>
          </p:blipFill>
          <p:spPr>
            <a:xfrm>
              <a:off x="5154495" y="2751577"/>
              <a:ext cx="698681" cy="698681"/>
            </a:xfrm>
            <a:prstGeom prst="rect">
              <a:avLst/>
            </a:prstGeom>
          </p:spPr>
        </p:pic>
        <p:pic>
          <p:nvPicPr>
            <p:cNvPr id="43" name="Picture 42">
              <a:extLst>
                <a:ext uri="{FF2B5EF4-FFF2-40B4-BE49-F238E27FC236}">
                  <a16:creationId xmlns:a16="http://schemas.microsoft.com/office/drawing/2014/main" id="{3F53E391-2F4E-C148-970F-15A3B4B63638}"/>
                </a:ext>
              </a:extLst>
            </p:cNvPr>
            <p:cNvPicPr>
              <a:picLocks noChangeAspect="1"/>
            </p:cNvPicPr>
            <p:nvPr/>
          </p:nvPicPr>
          <p:blipFill>
            <a:blip r:embed="rId5"/>
            <a:stretch>
              <a:fillRect/>
            </a:stretch>
          </p:blipFill>
          <p:spPr>
            <a:xfrm>
              <a:off x="2993315" y="3464277"/>
              <a:ext cx="698681" cy="698681"/>
            </a:xfrm>
            <a:prstGeom prst="rect">
              <a:avLst/>
            </a:prstGeom>
          </p:spPr>
        </p:pic>
        <p:pic>
          <p:nvPicPr>
            <p:cNvPr id="44" name="Picture 43">
              <a:extLst>
                <a:ext uri="{FF2B5EF4-FFF2-40B4-BE49-F238E27FC236}">
                  <a16:creationId xmlns:a16="http://schemas.microsoft.com/office/drawing/2014/main" id="{7D534CB0-9075-944B-B07A-8C27421E3512}"/>
                </a:ext>
              </a:extLst>
            </p:cNvPr>
            <p:cNvPicPr>
              <a:picLocks noChangeAspect="1"/>
            </p:cNvPicPr>
            <p:nvPr/>
          </p:nvPicPr>
          <p:blipFill>
            <a:blip r:embed="rId5"/>
            <a:stretch>
              <a:fillRect/>
            </a:stretch>
          </p:blipFill>
          <p:spPr>
            <a:xfrm>
              <a:off x="3712026" y="3468097"/>
              <a:ext cx="698681" cy="698681"/>
            </a:xfrm>
            <a:prstGeom prst="rect">
              <a:avLst/>
            </a:prstGeom>
          </p:spPr>
        </p:pic>
        <p:pic>
          <p:nvPicPr>
            <p:cNvPr id="45" name="Picture 44">
              <a:extLst>
                <a:ext uri="{FF2B5EF4-FFF2-40B4-BE49-F238E27FC236}">
                  <a16:creationId xmlns:a16="http://schemas.microsoft.com/office/drawing/2014/main" id="{F07D9FF0-0C65-BE44-866C-F798303F03BC}"/>
                </a:ext>
              </a:extLst>
            </p:cNvPr>
            <p:cNvPicPr>
              <a:picLocks noChangeAspect="1"/>
            </p:cNvPicPr>
            <p:nvPr/>
          </p:nvPicPr>
          <p:blipFill>
            <a:blip r:embed="rId5"/>
            <a:stretch>
              <a:fillRect/>
            </a:stretch>
          </p:blipFill>
          <p:spPr>
            <a:xfrm>
              <a:off x="4431094" y="3458966"/>
              <a:ext cx="698681" cy="698681"/>
            </a:xfrm>
            <a:prstGeom prst="rect">
              <a:avLst/>
            </a:prstGeom>
          </p:spPr>
        </p:pic>
        <p:pic>
          <p:nvPicPr>
            <p:cNvPr id="46" name="Picture 45">
              <a:extLst>
                <a:ext uri="{FF2B5EF4-FFF2-40B4-BE49-F238E27FC236}">
                  <a16:creationId xmlns:a16="http://schemas.microsoft.com/office/drawing/2014/main" id="{41492EF1-F788-A741-8D94-BCEC9C437080}"/>
                </a:ext>
              </a:extLst>
            </p:cNvPr>
            <p:cNvPicPr>
              <a:picLocks noChangeAspect="1"/>
            </p:cNvPicPr>
            <p:nvPr/>
          </p:nvPicPr>
          <p:blipFill>
            <a:blip r:embed="rId5"/>
            <a:stretch>
              <a:fillRect/>
            </a:stretch>
          </p:blipFill>
          <p:spPr>
            <a:xfrm>
              <a:off x="5143190" y="3458965"/>
              <a:ext cx="698681" cy="698681"/>
            </a:xfrm>
            <a:prstGeom prst="rect">
              <a:avLst/>
            </a:prstGeom>
          </p:spPr>
        </p:pic>
      </p:grpSp>
    </p:spTree>
    <p:extLst>
      <p:ext uri="{BB962C8B-B14F-4D97-AF65-F5344CB8AC3E}">
        <p14:creationId xmlns:p14="http://schemas.microsoft.com/office/powerpoint/2010/main" val="351166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ssolve">
                                      <p:cBhvr>
                                        <p:cTn id="7" dur="500"/>
                                        <p:tgtEl>
                                          <p:spTgt spid="22"/>
                                        </p:tgtEl>
                                      </p:cBhvr>
                                    </p:animEffect>
                                  </p:childTnLst>
                                </p:cTn>
                              </p:par>
                              <p:par>
                                <p:cTn id="8" presetID="9"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tgtEl>
                                          <p:spTgt spid="2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dissolve">
                                      <p:cBhvr>
                                        <p:cTn id="13" dur="500"/>
                                        <p:tgtEl>
                                          <p:spTgt spid="27"/>
                                        </p:tgtEl>
                                      </p:cBhvr>
                                    </p:animEffect>
                                  </p:childTnLst>
                                </p:cTn>
                              </p:par>
                              <p:par>
                                <p:cTn id="14" presetID="9" presetClass="entr" presetSubtype="0" fill="hold"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dissolv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dissolve">
                                      <p:cBhvr>
                                        <p:cTn id="21" dur="500"/>
                                        <p:tgtEl>
                                          <p:spTgt spid="25"/>
                                        </p:tgtEl>
                                      </p:cBhvr>
                                    </p:animEffect>
                                  </p:childTnLst>
                                </p:cTn>
                              </p:par>
                              <p:par>
                                <p:cTn id="22" presetID="9"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dissolve">
                                      <p:cBhvr>
                                        <p:cTn id="24" dur="500"/>
                                        <p:tgtEl>
                                          <p:spTgt spid="24"/>
                                        </p:tgtEl>
                                      </p:cBhvr>
                                    </p:animEffect>
                                  </p:childTnLst>
                                </p:cTn>
                              </p:par>
                              <p:par>
                                <p:cTn id="25" presetID="9"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dissolve">
                                      <p:cBhvr>
                                        <p:cTn id="27" dur="500"/>
                                        <p:tgtEl>
                                          <p:spTgt spid="2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dissolv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P spid="27" grpId="0"/>
      <p:bldP spid="2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360341" y="115267"/>
            <a:ext cx="8650653" cy="493613"/>
          </a:xfrm>
          <a:prstGeom prst="rect">
            <a:avLst/>
          </a:prstGeom>
        </p:spPr>
        <p:txBody>
          <a:bodyPr spcFirstLastPara="1" vert="horz" wrap="square" lIns="68569" tIns="68569" rIns="68569" bIns="68569" rtlCol="0" anchor="t" anchorCtr="0">
            <a:noAutofit/>
          </a:bodyPr>
          <a:lstStyle/>
          <a:p>
            <a:r>
              <a:rPr lang="en-US" dirty="0">
                <a:solidFill>
                  <a:schemeClr val="bg1"/>
                </a:solidFill>
              </a:rPr>
              <a:t>The Future Direction for Post-</a:t>
            </a:r>
            <a:r>
              <a:rPr lang="en-US" dirty="0" err="1">
                <a:solidFill>
                  <a:schemeClr val="bg1"/>
                </a:solidFill>
              </a:rPr>
              <a:t>Exascale</a:t>
            </a:r>
            <a:r>
              <a:rPr lang="en-US" dirty="0">
                <a:solidFill>
                  <a:schemeClr val="bg1"/>
                </a:solidFill>
              </a:rPr>
              <a:t> Computing</a:t>
            </a:r>
            <a:endParaRPr dirty="0">
              <a:solidFill>
                <a:schemeClr val="bg1"/>
              </a:solidFill>
            </a:endParaRPr>
          </a:p>
        </p:txBody>
      </p:sp>
      <p:pic>
        <p:nvPicPr>
          <p:cNvPr id="5" name="Shape 198">
            <a:extLst>
              <a:ext uri="{FF2B5EF4-FFF2-40B4-BE49-F238E27FC236}">
                <a16:creationId xmlns:a16="http://schemas.microsoft.com/office/drawing/2014/main" id="{80AB9A14-D3C3-8F44-94C1-7EC5B193BBF6}"/>
              </a:ext>
            </a:extLst>
          </p:cNvPr>
          <p:cNvPicPr preferRelativeResize="0"/>
          <p:nvPr/>
        </p:nvPicPr>
        <p:blipFill>
          <a:blip r:embed="rId3">
            <a:clrChange>
              <a:clrFrom>
                <a:srgbClr val="FFFFFF"/>
              </a:clrFrom>
              <a:clrTo>
                <a:srgbClr val="FFFFFF">
                  <a:alpha val="0"/>
                </a:srgbClr>
              </a:clrTo>
            </a:clrChange>
            <a:alphaModFix/>
          </a:blip>
          <a:stretch>
            <a:fillRect/>
          </a:stretch>
        </p:blipFill>
        <p:spPr>
          <a:xfrm>
            <a:off x="747049" y="698500"/>
            <a:ext cx="7877235" cy="3190594"/>
          </a:xfrm>
          <a:prstGeom prst="rect">
            <a:avLst/>
          </a:prstGeom>
          <a:noFill/>
          <a:ln>
            <a:noFill/>
          </a:ln>
        </p:spPr>
      </p:pic>
      <p:sp>
        <p:nvSpPr>
          <p:cNvPr id="2" name="TextBox 1">
            <a:extLst>
              <a:ext uri="{FF2B5EF4-FFF2-40B4-BE49-F238E27FC236}">
                <a16:creationId xmlns:a16="http://schemas.microsoft.com/office/drawing/2014/main" id="{C943B77B-662B-1543-BA50-055CD2FB8EED}"/>
              </a:ext>
            </a:extLst>
          </p:cNvPr>
          <p:cNvSpPr txBox="1"/>
          <p:nvPr/>
        </p:nvSpPr>
        <p:spPr>
          <a:xfrm>
            <a:off x="195241" y="3799564"/>
            <a:ext cx="8480207" cy="523220"/>
          </a:xfrm>
          <a:prstGeom prst="rect">
            <a:avLst/>
          </a:prstGeom>
          <a:noFill/>
        </p:spPr>
        <p:txBody>
          <a:bodyPr wrap="none" rtlCol="0">
            <a:spAutoFit/>
          </a:bodyPr>
          <a:lstStyle/>
          <a:p>
            <a:r>
              <a:rPr lang="en-US" b="1" dirty="0"/>
              <a:t>But what are the right specializations to include?</a:t>
            </a:r>
          </a:p>
          <a:p>
            <a:r>
              <a:rPr lang="en-US" b="1" dirty="0"/>
              <a:t>	What is the cost model (we know we cannot afford to spin our own chips from scratch)</a:t>
            </a:r>
          </a:p>
        </p:txBody>
      </p:sp>
      <p:sp>
        <p:nvSpPr>
          <p:cNvPr id="6" name="TextBox 5">
            <a:extLst>
              <a:ext uri="{FF2B5EF4-FFF2-40B4-BE49-F238E27FC236}">
                <a16:creationId xmlns:a16="http://schemas.microsoft.com/office/drawing/2014/main" id="{A030EBA8-5758-174F-9283-B6875804B827}"/>
              </a:ext>
            </a:extLst>
          </p:cNvPr>
          <p:cNvSpPr txBox="1"/>
          <p:nvPr/>
        </p:nvSpPr>
        <p:spPr>
          <a:xfrm>
            <a:off x="1935141" y="4250182"/>
            <a:ext cx="6873998" cy="523220"/>
          </a:xfrm>
          <a:prstGeom prst="rect">
            <a:avLst/>
          </a:prstGeom>
          <a:noFill/>
        </p:spPr>
        <p:txBody>
          <a:bodyPr wrap="none" rtlCol="0">
            <a:spAutoFit/>
          </a:bodyPr>
          <a:lstStyle/>
          <a:p>
            <a:r>
              <a:rPr lang="en-US" b="1" dirty="0">
                <a:solidFill>
                  <a:schemeClr val="accent4"/>
                </a:solidFill>
              </a:rPr>
              <a:t>The ARM licensable IP ecosystem : </a:t>
            </a:r>
            <a:r>
              <a:rPr lang="en-US" b="1" i="1" u="sng" dirty="0">
                <a:solidFill>
                  <a:srgbClr val="FF0000"/>
                </a:solidFill>
              </a:rPr>
              <a:t>IP is the commodity (not the chip)</a:t>
            </a:r>
          </a:p>
          <a:p>
            <a:r>
              <a:rPr lang="en-US" b="1" dirty="0">
                <a:solidFill>
                  <a:schemeClr val="accent4"/>
                </a:solidFill>
              </a:rPr>
              <a:t>	What is the right partnership/economic model for the future of HPC?</a:t>
            </a:r>
          </a:p>
        </p:txBody>
      </p:sp>
    </p:spTree>
    <p:extLst>
      <p:ext uri="{BB962C8B-B14F-4D97-AF65-F5344CB8AC3E}">
        <p14:creationId xmlns:p14="http://schemas.microsoft.com/office/powerpoint/2010/main" val="193356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DF4208-7494-F746-8B6C-E06EDEC9E4CB}"/>
              </a:ext>
            </a:extLst>
          </p:cNvPr>
          <p:cNvSpPr>
            <a:spLocks noGrp="1"/>
          </p:cNvSpPr>
          <p:nvPr>
            <p:ph type="title"/>
          </p:nvPr>
        </p:nvSpPr>
        <p:spPr/>
        <p:txBody>
          <a:bodyPr/>
          <a:lstStyle/>
          <a:p>
            <a:r>
              <a:rPr lang="en-US" dirty="0"/>
              <a:t>Industry: Heterogeneous Integration Roadmap</a:t>
            </a:r>
          </a:p>
        </p:txBody>
      </p:sp>
      <p:sp>
        <p:nvSpPr>
          <p:cNvPr id="3" name="Slide Number Placeholder 2">
            <a:extLst>
              <a:ext uri="{FF2B5EF4-FFF2-40B4-BE49-F238E27FC236}">
                <a16:creationId xmlns:a16="http://schemas.microsoft.com/office/drawing/2014/main" id="{DFFF2490-9862-7D41-A7DA-4C57E38586DF}"/>
              </a:ext>
            </a:extLst>
          </p:cNvPr>
          <p:cNvSpPr>
            <a:spLocks noGrp="1"/>
          </p:cNvSpPr>
          <p:nvPr>
            <p:ph type="sldNum" sz="quarter" idx="12"/>
          </p:nvPr>
        </p:nvSpPr>
        <p:spPr/>
        <p:txBody>
          <a:bodyPr/>
          <a:lstStyle/>
          <a:p>
            <a:fld id="{D8BA31C0-C4EC-EC4F-8529-897935C3CE92}" type="slidenum">
              <a:rPr lang="en-US" smtClean="0">
                <a:latin typeface="Helvetica"/>
                <a:ea typeface="Helvetica"/>
                <a:cs typeface="Helvetica"/>
              </a:rPr>
              <a:pPr/>
              <a:t>13</a:t>
            </a:fld>
            <a:endParaRPr lang="en-US">
              <a:latin typeface="Helvetica"/>
              <a:ea typeface="Helvetica"/>
              <a:cs typeface="Helvetica"/>
            </a:endParaRPr>
          </a:p>
        </p:txBody>
      </p:sp>
      <p:pic>
        <p:nvPicPr>
          <p:cNvPr id="6" name="Picture 5">
            <a:extLst>
              <a:ext uri="{FF2B5EF4-FFF2-40B4-BE49-F238E27FC236}">
                <a16:creationId xmlns:a16="http://schemas.microsoft.com/office/drawing/2014/main" id="{D542AC7E-7CBE-8841-8ED3-B4A095A705C2}"/>
              </a:ext>
            </a:extLst>
          </p:cNvPr>
          <p:cNvPicPr>
            <a:picLocks noChangeAspect="1"/>
          </p:cNvPicPr>
          <p:nvPr/>
        </p:nvPicPr>
        <p:blipFill>
          <a:blip r:embed="rId3"/>
          <a:stretch>
            <a:fillRect/>
          </a:stretch>
        </p:blipFill>
        <p:spPr>
          <a:xfrm>
            <a:off x="0" y="818541"/>
            <a:ext cx="3746500" cy="2679700"/>
          </a:xfrm>
          <a:prstGeom prst="rect">
            <a:avLst/>
          </a:prstGeom>
        </p:spPr>
      </p:pic>
      <p:sp>
        <p:nvSpPr>
          <p:cNvPr id="7" name="TextBox 6">
            <a:extLst>
              <a:ext uri="{FF2B5EF4-FFF2-40B4-BE49-F238E27FC236}">
                <a16:creationId xmlns:a16="http://schemas.microsoft.com/office/drawing/2014/main" id="{809D5C7F-A2C0-1F49-A884-8716998D0A13}"/>
              </a:ext>
            </a:extLst>
          </p:cNvPr>
          <p:cNvSpPr txBox="1"/>
          <p:nvPr/>
        </p:nvSpPr>
        <p:spPr>
          <a:xfrm>
            <a:off x="847167" y="3344352"/>
            <a:ext cx="2052165" cy="307777"/>
          </a:xfrm>
          <a:prstGeom prst="rect">
            <a:avLst/>
          </a:prstGeom>
          <a:noFill/>
        </p:spPr>
        <p:txBody>
          <a:bodyPr wrap="none" rtlCol="0">
            <a:spAutoFit/>
          </a:bodyPr>
          <a:lstStyle/>
          <a:p>
            <a:r>
              <a:rPr lang="en-US" b="1" dirty="0"/>
              <a:t>http://</a:t>
            </a:r>
            <a:r>
              <a:rPr lang="en-US" b="1" dirty="0" err="1"/>
              <a:t>eps.ieee.org</a:t>
            </a:r>
            <a:r>
              <a:rPr lang="en-US" b="1" dirty="0"/>
              <a:t>/</a:t>
            </a:r>
            <a:r>
              <a:rPr lang="en-US" b="1" dirty="0" err="1"/>
              <a:t>hir</a:t>
            </a:r>
            <a:r>
              <a:rPr lang="en-US" b="1" dirty="0"/>
              <a:t> </a:t>
            </a:r>
            <a:endParaRPr lang="en-US" dirty="0"/>
          </a:p>
        </p:txBody>
      </p:sp>
      <p:pic>
        <p:nvPicPr>
          <p:cNvPr id="8" name="Picture 7">
            <a:extLst>
              <a:ext uri="{FF2B5EF4-FFF2-40B4-BE49-F238E27FC236}">
                <a16:creationId xmlns:a16="http://schemas.microsoft.com/office/drawing/2014/main" id="{A0A1CEAD-535A-1546-B247-90F45ECAC2FB}"/>
              </a:ext>
            </a:extLst>
          </p:cNvPr>
          <p:cNvPicPr>
            <a:picLocks noChangeAspect="1"/>
          </p:cNvPicPr>
          <p:nvPr/>
        </p:nvPicPr>
        <p:blipFill>
          <a:blip r:embed="rId4"/>
          <a:stretch>
            <a:fillRect/>
          </a:stretch>
        </p:blipFill>
        <p:spPr>
          <a:xfrm>
            <a:off x="-109429" y="4576784"/>
            <a:ext cx="6832600" cy="787400"/>
          </a:xfrm>
          <a:prstGeom prst="rect">
            <a:avLst/>
          </a:prstGeom>
        </p:spPr>
      </p:pic>
      <p:pic>
        <p:nvPicPr>
          <p:cNvPr id="9" name="Picture 8">
            <a:extLst>
              <a:ext uri="{FF2B5EF4-FFF2-40B4-BE49-F238E27FC236}">
                <a16:creationId xmlns:a16="http://schemas.microsoft.com/office/drawing/2014/main" id="{8C1EA0F2-1B06-CA4C-A657-6B50B24758AC}"/>
              </a:ext>
            </a:extLst>
          </p:cNvPr>
          <p:cNvPicPr>
            <a:picLocks noChangeAspect="1"/>
          </p:cNvPicPr>
          <p:nvPr/>
        </p:nvPicPr>
        <p:blipFill>
          <a:blip r:embed="rId5"/>
          <a:stretch>
            <a:fillRect/>
          </a:stretch>
        </p:blipFill>
        <p:spPr>
          <a:xfrm>
            <a:off x="3429000" y="666241"/>
            <a:ext cx="5778500" cy="2209800"/>
          </a:xfrm>
          <a:prstGeom prst="rect">
            <a:avLst/>
          </a:prstGeom>
        </p:spPr>
      </p:pic>
      <p:pic>
        <p:nvPicPr>
          <p:cNvPr id="10" name="Picture 9">
            <a:extLst>
              <a:ext uri="{FF2B5EF4-FFF2-40B4-BE49-F238E27FC236}">
                <a16:creationId xmlns:a16="http://schemas.microsoft.com/office/drawing/2014/main" id="{D2B50287-6C24-5845-87B5-9952391FA420}"/>
              </a:ext>
            </a:extLst>
          </p:cNvPr>
          <p:cNvPicPr>
            <a:picLocks noChangeAspect="1"/>
          </p:cNvPicPr>
          <p:nvPr/>
        </p:nvPicPr>
        <p:blipFill>
          <a:blip r:embed="rId6"/>
          <a:stretch>
            <a:fillRect/>
          </a:stretch>
        </p:blipFill>
        <p:spPr>
          <a:xfrm>
            <a:off x="3492500" y="3085702"/>
            <a:ext cx="5651500" cy="1600200"/>
          </a:xfrm>
          <a:prstGeom prst="rect">
            <a:avLst/>
          </a:prstGeom>
        </p:spPr>
      </p:pic>
      <p:sp>
        <p:nvSpPr>
          <p:cNvPr id="11" name="TextBox 10">
            <a:extLst>
              <a:ext uri="{FF2B5EF4-FFF2-40B4-BE49-F238E27FC236}">
                <a16:creationId xmlns:a16="http://schemas.microsoft.com/office/drawing/2014/main" id="{831F88E7-E4B0-A341-BCED-6A8AEFCA08C3}"/>
              </a:ext>
            </a:extLst>
          </p:cNvPr>
          <p:cNvSpPr txBox="1"/>
          <p:nvPr/>
        </p:nvSpPr>
        <p:spPr>
          <a:xfrm>
            <a:off x="146654" y="3707901"/>
            <a:ext cx="3453189" cy="307777"/>
          </a:xfrm>
          <a:prstGeom prst="rect">
            <a:avLst/>
          </a:prstGeom>
          <a:noFill/>
        </p:spPr>
        <p:txBody>
          <a:bodyPr wrap="none" rtlCol="0">
            <a:spAutoFit/>
          </a:bodyPr>
          <a:lstStyle/>
          <a:p>
            <a:r>
              <a:rPr lang="en-US" dirty="0"/>
              <a:t>HPC and </a:t>
            </a:r>
            <a:r>
              <a:rPr lang="en-US" dirty="0" err="1"/>
              <a:t>Megadatacenters</a:t>
            </a:r>
            <a:r>
              <a:rPr lang="en-US" dirty="0"/>
              <a:t> is 2</a:t>
            </a:r>
            <a:r>
              <a:rPr lang="en-US" baseline="30000" dirty="0"/>
              <a:t>nd</a:t>
            </a:r>
            <a:r>
              <a:rPr lang="en-US" dirty="0"/>
              <a:t> chapter</a:t>
            </a:r>
          </a:p>
        </p:txBody>
      </p:sp>
      <p:sp>
        <p:nvSpPr>
          <p:cNvPr id="2" name="TextBox 1">
            <a:extLst>
              <a:ext uri="{FF2B5EF4-FFF2-40B4-BE49-F238E27FC236}">
                <a16:creationId xmlns:a16="http://schemas.microsoft.com/office/drawing/2014/main" id="{ABB11F4E-C333-BD9F-6CD3-F13B3F4829BD}"/>
              </a:ext>
            </a:extLst>
          </p:cNvPr>
          <p:cNvSpPr txBox="1"/>
          <p:nvPr/>
        </p:nvSpPr>
        <p:spPr>
          <a:xfrm>
            <a:off x="69396" y="4071450"/>
            <a:ext cx="3834704" cy="523220"/>
          </a:xfrm>
          <a:prstGeom prst="rect">
            <a:avLst/>
          </a:prstGeom>
          <a:noFill/>
        </p:spPr>
        <p:txBody>
          <a:bodyPr wrap="none" rtlCol="0">
            <a:spAutoFit/>
          </a:bodyPr>
          <a:lstStyle/>
          <a:p>
            <a:r>
              <a:rPr lang="en-US" i="1" dirty="0">
                <a:solidFill>
                  <a:srgbClr val="FF0000"/>
                </a:solidFill>
              </a:rPr>
              <a:t>Note: leading edge design nodes are not ideal</a:t>
            </a:r>
          </a:p>
          <a:p>
            <a:r>
              <a:rPr lang="en-US" i="1" dirty="0">
                <a:solidFill>
                  <a:srgbClr val="FF0000"/>
                </a:solidFill>
              </a:rPr>
              <a:t>For every component (e.g. SERDES)</a:t>
            </a:r>
          </a:p>
        </p:txBody>
      </p:sp>
    </p:spTree>
    <p:extLst>
      <p:ext uri="{BB962C8B-B14F-4D97-AF65-F5344CB8AC3E}">
        <p14:creationId xmlns:p14="http://schemas.microsoft.com/office/powerpoint/2010/main" val="1108168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460D36-5703-0345-A962-5551EB42A645}"/>
              </a:ext>
            </a:extLst>
          </p:cNvPr>
          <p:cNvSpPr>
            <a:spLocks noGrp="1"/>
          </p:cNvSpPr>
          <p:nvPr>
            <p:ph type="title"/>
          </p:nvPr>
        </p:nvSpPr>
        <p:spPr/>
        <p:txBody>
          <a:bodyPr/>
          <a:lstStyle/>
          <a:p>
            <a:r>
              <a:rPr lang="en-US" dirty="0"/>
              <a:t>What is Hyperscale Datacenter Strategy</a:t>
            </a:r>
          </a:p>
        </p:txBody>
      </p:sp>
      <p:sp>
        <p:nvSpPr>
          <p:cNvPr id="3" name="Slide Number Placeholder 2">
            <a:extLst>
              <a:ext uri="{FF2B5EF4-FFF2-40B4-BE49-F238E27FC236}">
                <a16:creationId xmlns:a16="http://schemas.microsoft.com/office/drawing/2014/main" id="{61AC3CC6-870D-D64E-B3F0-A928341A36D1}"/>
              </a:ext>
            </a:extLst>
          </p:cNvPr>
          <p:cNvSpPr>
            <a:spLocks noGrp="1"/>
          </p:cNvSpPr>
          <p:nvPr>
            <p:ph type="sldNum" sz="quarter" idx="12"/>
          </p:nvPr>
        </p:nvSpPr>
        <p:spPr/>
        <p:txBody>
          <a:bodyPr/>
          <a:lstStyle/>
          <a:p>
            <a:fld id="{D8BA31C0-C4EC-EC4F-8529-897935C3CE92}" type="slidenum">
              <a:rPr lang="en-US" smtClean="0">
                <a:latin typeface="Helvetica"/>
                <a:ea typeface="Helvetica"/>
                <a:cs typeface="Helvetica"/>
              </a:rPr>
              <a:pPr/>
              <a:t>14</a:t>
            </a:fld>
            <a:endParaRPr lang="en-US">
              <a:latin typeface="Helvetica"/>
              <a:ea typeface="Helvetica"/>
              <a:cs typeface="Helvetica"/>
            </a:endParaRPr>
          </a:p>
        </p:txBody>
      </p:sp>
      <p:sp>
        <p:nvSpPr>
          <p:cNvPr id="5" name="Subtitle 4">
            <a:extLst>
              <a:ext uri="{FF2B5EF4-FFF2-40B4-BE49-F238E27FC236}">
                <a16:creationId xmlns:a16="http://schemas.microsoft.com/office/drawing/2014/main" id="{2B23428A-A133-F84E-86B1-FCC3B99E169F}"/>
              </a:ext>
            </a:extLst>
          </p:cNvPr>
          <p:cNvSpPr>
            <a:spLocks noGrp="1"/>
          </p:cNvSpPr>
          <p:nvPr>
            <p:ph type="subTitle" idx="1"/>
          </p:nvPr>
        </p:nvSpPr>
        <p:spPr/>
        <p:txBody>
          <a:bodyPr/>
          <a:lstStyle/>
          <a:p>
            <a:r>
              <a:rPr lang="en-US" dirty="0"/>
              <a:t>Interconnect on-Chip</a:t>
            </a:r>
          </a:p>
        </p:txBody>
      </p:sp>
    </p:spTree>
    <p:extLst>
      <p:ext uri="{BB962C8B-B14F-4D97-AF65-F5344CB8AC3E}">
        <p14:creationId xmlns:p14="http://schemas.microsoft.com/office/powerpoint/2010/main" val="1272739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A78EE-C7E4-7E45-92F5-3DF00D5E14A7}"/>
              </a:ext>
            </a:extLst>
          </p:cNvPr>
          <p:cNvSpPr>
            <a:spLocks noGrp="1"/>
          </p:cNvSpPr>
          <p:nvPr>
            <p:ph type="title"/>
          </p:nvPr>
        </p:nvSpPr>
        <p:spPr>
          <a:xfrm>
            <a:off x="209485" y="159389"/>
            <a:ext cx="8326458" cy="493613"/>
          </a:xfrm>
        </p:spPr>
        <p:txBody>
          <a:bodyPr/>
          <a:lstStyle/>
          <a:p>
            <a:r>
              <a:rPr lang="en-US" sz="2400" u="sng" dirty="0">
                <a:solidFill>
                  <a:schemeClr val="accent4">
                    <a:lumMod val="20000"/>
                    <a:lumOff val="80000"/>
                  </a:schemeClr>
                </a:solidFill>
              </a:rPr>
              <a:t>Why</a:t>
            </a:r>
            <a:r>
              <a:rPr lang="en-US" sz="2400" dirty="0">
                <a:solidFill>
                  <a:schemeClr val="accent4">
                    <a:lumMod val="20000"/>
                    <a:lumOff val="80000"/>
                  </a:schemeClr>
                </a:solidFill>
              </a:rPr>
              <a:t>?   </a:t>
            </a:r>
            <a:r>
              <a:rPr lang="en-US" sz="2400" dirty="0"/>
              <a:t>Domain specific Architectures driven by </a:t>
            </a:r>
            <a:r>
              <a:rPr lang="en-US" sz="2400" dirty="0" err="1"/>
              <a:t>hyperscalers</a:t>
            </a:r>
            <a:br>
              <a:rPr lang="en-US" sz="2400" dirty="0"/>
            </a:br>
            <a:r>
              <a:rPr lang="en-US" sz="1600" i="1" dirty="0"/>
              <a:t>     in response to slowing of Moore’s Law (switch to systems focus for future scaling)</a:t>
            </a:r>
            <a:endParaRPr lang="en-US" sz="2400" i="1" dirty="0"/>
          </a:p>
        </p:txBody>
      </p:sp>
      <p:sp>
        <p:nvSpPr>
          <p:cNvPr id="3" name="Slide Number Placeholder 2">
            <a:extLst>
              <a:ext uri="{FF2B5EF4-FFF2-40B4-BE49-F238E27FC236}">
                <a16:creationId xmlns:a16="http://schemas.microsoft.com/office/drawing/2014/main" id="{6BFCE79E-38E9-9249-8199-E4E7D005E1D3}"/>
              </a:ext>
            </a:extLst>
          </p:cNvPr>
          <p:cNvSpPr>
            <a:spLocks noGrp="1"/>
          </p:cNvSpPr>
          <p:nvPr>
            <p:ph type="sldNum" sz="quarter" idx="12"/>
          </p:nvPr>
        </p:nvSpPr>
        <p:spPr/>
        <p:txBody>
          <a:bodyPr/>
          <a:lstStyle/>
          <a:p>
            <a:fld id="{D8BA31C0-C4EC-EC4F-8529-897935C3CE92}" type="slidenum">
              <a:rPr lang="en-US" smtClean="0">
                <a:latin typeface="Helvetica"/>
                <a:ea typeface="Helvetica"/>
                <a:cs typeface="Helvetica"/>
              </a:rPr>
              <a:pPr/>
              <a:t>15</a:t>
            </a:fld>
            <a:endParaRPr lang="en-US">
              <a:latin typeface="Helvetica"/>
              <a:ea typeface="Helvetica"/>
              <a:cs typeface="Helvetica"/>
            </a:endParaRPr>
          </a:p>
        </p:txBody>
      </p:sp>
      <p:pic>
        <p:nvPicPr>
          <p:cNvPr id="5" name="Picture 4">
            <a:extLst>
              <a:ext uri="{FF2B5EF4-FFF2-40B4-BE49-F238E27FC236}">
                <a16:creationId xmlns:a16="http://schemas.microsoft.com/office/drawing/2014/main" id="{9049FA72-4B6C-4F4C-A924-27C2C0647B8B}"/>
              </a:ext>
            </a:extLst>
          </p:cNvPr>
          <p:cNvPicPr>
            <a:picLocks noChangeAspect="1"/>
          </p:cNvPicPr>
          <p:nvPr/>
        </p:nvPicPr>
        <p:blipFill>
          <a:blip r:embed="rId2"/>
          <a:stretch>
            <a:fillRect/>
          </a:stretch>
        </p:blipFill>
        <p:spPr>
          <a:xfrm>
            <a:off x="209485" y="724612"/>
            <a:ext cx="5189233" cy="3125504"/>
          </a:xfrm>
          <a:prstGeom prst="rect">
            <a:avLst/>
          </a:prstGeom>
        </p:spPr>
      </p:pic>
      <p:sp>
        <p:nvSpPr>
          <p:cNvPr id="10" name="TextBox 9">
            <a:extLst>
              <a:ext uri="{FF2B5EF4-FFF2-40B4-BE49-F238E27FC236}">
                <a16:creationId xmlns:a16="http://schemas.microsoft.com/office/drawing/2014/main" id="{2247D0AC-A688-CE49-B3E1-0686EBD34F60}"/>
              </a:ext>
            </a:extLst>
          </p:cNvPr>
          <p:cNvSpPr txBox="1"/>
          <p:nvPr/>
        </p:nvSpPr>
        <p:spPr>
          <a:xfrm>
            <a:off x="56367" y="3559024"/>
            <a:ext cx="5342351" cy="1169551"/>
          </a:xfrm>
          <a:prstGeom prst="rect">
            <a:avLst/>
          </a:prstGeom>
          <a:noFill/>
        </p:spPr>
        <p:txBody>
          <a:bodyPr wrap="square" rtlCol="0">
            <a:spAutoFit/>
          </a:bodyPr>
          <a:lstStyle/>
          <a:p>
            <a:r>
              <a:rPr lang="en-US" b="1" u="sng" dirty="0"/>
              <a:t>Papers</a:t>
            </a:r>
          </a:p>
          <a:p>
            <a:pPr marL="342900" indent="-342900">
              <a:buFont typeface="+mj-lt"/>
              <a:buAutoNum type="arabicPeriod"/>
            </a:pPr>
            <a:r>
              <a:rPr lang="en-US" dirty="0"/>
              <a:t>The Economic Impact of Moore’s Law</a:t>
            </a:r>
          </a:p>
          <a:p>
            <a:pPr marL="342900" indent="-342900">
              <a:buFont typeface="+mj-lt"/>
              <a:buAutoNum type="arabicPeriod"/>
            </a:pPr>
            <a:r>
              <a:rPr lang="en-US" dirty="0"/>
              <a:t>There’s Plenty of Room at the Top: What will drive computer performance after Moore’s Law?</a:t>
            </a:r>
          </a:p>
          <a:p>
            <a:pPr marL="342900" indent="-342900">
              <a:buFont typeface="+mj-lt"/>
              <a:buAutoNum type="arabicPeriod"/>
            </a:pPr>
            <a:r>
              <a:rPr lang="en-US" dirty="0"/>
              <a:t>The Decline of Computers as a General Purpose Technology</a:t>
            </a:r>
          </a:p>
        </p:txBody>
      </p:sp>
      <p:pic>
        <p:nvPicPr>
          <p:cNvPr id="11" name="Picture 10">
            <a:extLst>
              <a:ext uri="{FF2B5EF4-FFF2-40B4-BE49-F238E27FC236}">
                <a16:creationId xmlns:a16="http://schemas.microsoft.com/office/drawing/2014/main" id="{A74C642C-B1BF-8742-9ACB-A97059E5980D}"/>
              </a:ext>
            </a:extLst>
          </p:cNvPr>
          <p:cNvPicPr>
            <a:picLocks noChangeAspect="1"/>
          </p:cNvPicPr>
          <p:nvPr/>
        </p:nvPicPr>
        <p:blipFill>
          <a:blip r:embed="rId3"/>
          <a:stretch>
            <a:fillRect/>
          </a:stretch>
        </p:blipFill>
        <p:spPr>
          <a:xfrm>
            <a:off x="5959292" y="786973"/>
            <a:ext cx="2727508" cy="1866473"/>
          </a:xfrm>
          <a:prstGeom prst="rect">
            <a:avLst/>
          </a:prstGeom>
          <a:ln>
            <a:solidFill>
              <a:schemeClr val="accent1"/>
            </a:solidFill>
          </a:ln>
        </p:spPr>
      </p:pic>
      <p:pic>
        <p:nvPicPr>
          <p:cNvPr id="12" name="Picture 11">
            <a:extLst>
              <a:ext uri="{FF2B5EF4-FFF2-40B4-BE49-F238E27FC236}">
                <a16:creationId xmlns:a16="http://schemas.microsoft.com/office/drawing/2014/main" id="{AF5374FC-BF35-D847-99DA-E524D249980F}"/>
              </a:ext>
            </a:extLst>
          </p:cNvPr>
          <p:cNvPicPr>
            <a:picLocks noChangeAspect="1"/>
          </p:cNvPicPr>
          <p:nvPr/>
        </p:nvPicPr>
        <p:blipFill>
          <a:blip r:embed="rId4"/>
          <a:stretch>
            <a:fillRect/>
          </a:stretch>
        </p:blipFill>
        <p:spPr>
          <a:xfrm>
            <a:off x="5959292" y="2683409"/>
            <a:ext cx="2727508" cy="1986449"/>
          </a:xfrm>
          <a:prstGeom prst="rect">
            <a:avLst/>
          </a:prstGeom>
          <a:ln>
            <a:solidFill>
              <a:schemeClr val="accent1"/>
            </a:solidFill>
          </a:ln>
        </p:spPr>
      </p:pic>
      <p:pic>
        <p:nvPicPr>
          <p:cNvPr id="13" name="Picture 12">
            <a:extLst>
              <a:ext uri="{FF2B5EF4-FFF2-40B4-BE49-F238E27FC236}">
                <a16:creationId xmlns:a16="http://schemas.microsoft.com/office/drawing/2014/main" id="{617A0BBE-5D4E-1941-BF4B-D0D8E2D69BF3}"/>
              </a:ext>
            </a:extLst>
          </p:cNvPr>
          <p:cNvPicPr>
            <a:picLocks noChangeAspect="1"/>
          </p:cNvPicPr>
          <p:nvPr/>
        </p:nvPicPr>
        <p:blipFill>
          <a:blip r:embed="rId5"/>
          <a:stretch>
            <a:fillRect/>
          </a:stretch>
        </p:blipFill>
        <p:spPr>
          <a:xfrm>
            <a:off x="73370" y="757478"/>
            <a:ext cx="5461462" cy="3932355"/>
          </a:xfrm>
          <a:prstGeom prst="rect">
            <a:avLst/>
          </a:prstGeom>
        </p:spPr>
      </p:pic>
    </p:spTree>
    <p:extLst>
      <p:ext uri="{BB962C8B-B14F-4D97-AF65-F5344CB8AC3E}">
        <p14:creationId xmlns:p14="http://schemas.microsoft.com/office/powerpoint/2010/main" val="326355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844DCA-673E-5141-A17B-1257C16C14C1}"/>
              </a:ext>
            </a:extLst>
          </p:cNvPr>
          <p:cNvPicPr>
            <a:picLocks noChangeAspect="1"/>
          </p:cNvPicPr>
          <p:nvPr/>
        </p:nvPicPr>
        <p:blipFill>
          <a:blip r:embed="rId2"/>
          <a:stretch>
            <a:fillRect/>
          </a:stretch>
        </p:blipFill>
        <p:spPr>
          <a:xfrm>
            <a:off x="163112" y="775197"/>
            <a:ext cx="5029090" cy="3809640"/>
          </a:xfrm>
          <a:prstGeom prst="rect">
            <a:avLst/>
          </a:prstGeom>
        </p:spPr>
      </p:pic>
      <p:sp>
        <p:nvSpPr>
          <p:cNvPr id="2" name="Title 1">
            <a:extLst>
              <a:ext uri="{FF2B5EF4-FFF2-40B4-BE49-F238E27FC236}">
                <a16:creationId xmlns:a16="http://schemas.microsoft.com/office/drawing/2014/main" id="{09B0B7EA-7EA3-3E44-A9F0-4E5E67522961}"/>
              </a:ext>
            </a:extLst>
          </p:cNvPr>
          <p:cNvSpPr>
            <a:spLocks noGrp="1"/>
          </p:cNvSpPr>
          <p:nvPr>
            <p:ph type="title"/>
          </p:nvPr>
        </p:nvSpPr>
        <p:spPr/>
        <p:txBody>
          <a:bodyPr/>
          <a:lstStyle/>
          <a:p>
            <a:r>
              <a:rPr lang="en-US" dirty="0"/>
              <a:t>Attack of the Killer Micros</a:t>
            </a:r>
          </a:p>
        </p:txBody>
      </p:sp>
      <p:sp>
        <p:nvSpPr>
          <p:cNvPr id="8" name="Text Placeholder 7">
            <a:extLst>
              <a:ext uri="{FF2B5EF4-FFF2-40B4-BE49-F238E27FC236}">
                <a16:creationId xmlns:a16="http://schemas.microsoft.com/office/drawing/2014/main" id="{23B61CF3-4AD9-EF43-B9FD-142AF91BBCFF}"/>
              </a:ext>
            </a:extLst>
          </p:cNvPr>
          <p:cNvSpPr>
            <a:spLocks noGrp="1"/>
          </p:cNvSpPr>
          <p:nvPr>
            <p:ph type="body" sz="quarter" idx="1"/>
          </p:nvPr>
        </p:nvSpPr>
        <p:spPr>
          <a:xfrm>
            <a:off x="4949918" y="775197"/>
            <a:ext cx="4017940" cy="3821421"/>
          </a:xfrm>
        </p:spPr>
        <p:txBody>
          <a:bodyPr>
            <a:normAutofit/>
          </a:bodyPr>
          <a:lstStyle/>
          <a:p>
            <a:r>
              <a:rPr lang="en-US" sz="2000" dirty="0"/>
              <a:t>Was more about the economic model than technology alone</a:t>
            </a:r>
          </a:p>
        </p:txBody>
      </p:sp>
      <p:sp>
        <p:nvSpPr>
          <p:cNvPr id="3" name="Slide Number Placeholder 2">
            <a:extLst>
              <a:ext uri="{FF2B5EF4-FFF2-40B4-BE49-F238E27FC236}">
                <a16:creationId xmlns:a16="http://schemas.microsoft.com/office/drawing/2014/main" id="{DA0AA53B-4E3C-C944-BEB4-F8CD054A7EAC}"/>
              </a:ext>
            </a:extLst>
          </p:cNvPr>
          <p:cNvSpPr>
            <a:spLocks noGrp="1"/>
          </p:cNvSpPr>
          <p:nvPr>
            <p:ph type="sldNum" sz="quarter" idx="2"/>
          </p:nvPr>
        </p:nvSpPr>
        <p:spPr/>
        <p:txBody>
          <a:bodyPr/>
          <a:lstStyle/>
          <a:p>
            <a:fld id="{D8BA31C0-C4EC-EC4F-8529-897935C3CE92}" type="slidenum">
              <a:rPr lang="en-US" smtClean="0">
                <a:latin typeface="Helvetica"/>
                <a:ea typeface="Helvetica"/>
                <a:cs typeface="Helvetica"/>
              </a:rPr>
              <a:pPr/>
              <a:t>16</a:t>
            </a:fld>
            <a:endParaRPr lang="en-US">
              <a:latin typeface="Helvetica"/>
              <a:ea typeface="Helvetica"/>
              <a:cs typeface="Helvetica"/>
            </a:endParaRPr>
          </a:p>
        </p:txBody>
      </p:sp>
      <p:sp>
        <p:nvSpPr>
          <p:cNvPr id="6" name="TextBox 5">
            <a:extLst>
              <a:ext uri="{FF2B5EF4-FFF2-40B4-BE49-F238E27FC236}">
                <a16:creationId xmlns:a16="http://schemas.microsoft.com/office/drawing/2014/main" id="{26743E9B-AF1A-ED4D-ABC1-B26026B35730}"/>
              </a:ext>
            </a:extLst>
          </p:cNvPr>
          <p:cNvSpPr txBox="1"/>
          <p:nvPr/>
        </p:nvSpPr>
        <p:spPr>
          <a:xfrm>
            <a:off x="1033669" y="4368303"/>
            <a:ext cx="2302233" cy="307777"/>
          </a:xfrm>
          <a:prstGeom prst="rect">
            <a:avLst/>
          </a:prstGeom>
          <a:noFill/>
        </p:spPr>
        <p:txBody>
          <a:bodyPr wrap="none" rtlCol="0">
            <a:spAutoFit/>
          </a:bodyPr>
          <a:lstStyle/>
          <a:p>
            <a:r>
              <a:rPr lang="en-US" dirty="0"/>
              <a:t>John Markoff, May 6, 1991</a:t>
            </a:r>
          </a:p>
        </p:txBody>
      </p:sp>
      <p:pic>
        <p:nvPicPr>
          <p:cNvPr id="9" name="Picture 8">
            <a:extLst>
              <a:ext uri="{FF2B5EF4-FFF2-40B4-BE49-F238E27FC236}">
                <a16:creationId xmlns:a16="http://schemas.microsoft.com/office/drawing/2014/main" id="{62C28E20-F6DE-0A4D-91F5-789C33339404}"/>
              </a:ext>
            </a:extLst>
          </p:cNvPr>
          <p:cNvPicPr>
            <a:picLocks noChangeAspect="1"/>
          </p:cNvPicPr>
          <p:nvPr/>
        </p:nvPicPr>
        <p:blipFill>
          <a:blip r:embed="rId3"/>
          <a:stretch>
            <a:fillRect/>
          </a:stretch>
        </p:blipFill>
        <p:spPr>
          <a:xfrm>
            <a:off x="4949919" y="1607917"/>
            <a:ext cx="4017939" cy="2565525"/>
          </a:xfrm>
          <a:prstGeom prst="rect">
            <a:avLst/>
          </a:prstGeom>
        </p:spPr>
      </p:pic>
    </p:spTree>
    <p:extLst>
      <p:ext uri="{BB962C8B-B14F-4D97-AF65-F5344CB8AC3E}">
        <p14:creationId xmlns:p14="http://schemas.microsoft.com/office/powerpoint/2010/main" val="324678802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86685-3A1B-6643-83A0-999B2C3A34B6}"/>
              </a:ext>
            </a:extLst>
          </p:cNvPr>
          <p:cNvSpPr>
            <a:spLocks noGrp="1"/>
          </p:cNvSpPr>
          <p:nvPr>
            <p:ph type="title"/>
          </p:nvPr>
        </p:nvSpPr>
        <p:spPr/>
        <p:txBody>
          <a:bodyPr/>
          <a:lstStyle/>
          <a:p>
            <a:r>
              <a:rPr lang="en-US" dirty="0"/>
              <a:t>It is not good enough anymore to understand the technology</a:t>
            </a:r>
            <a:br>
              <a:rPr lang="en-US" dirty="0"/>
            </a:br>
            <a:r>
              <a:rPr lang="en-US" dirty="0"/>
              <a:t>	Now we must also understand the market context</a:t>
            </a:r>
          </a:p>
        </p:txBody>
      </p:sp>
      <p:sp>
        <p:nvSpPr>
          <p:cNvPr id="3" name="Slide Number Placeholder 2">
            <a:extLst>
              <a:ext uri="{FF2B5EF4-FFF2-40B4-BE49-F238E27FC236}">
                <a16:creationId xmlns:a16="http://schemas.microsoft.com/office/drawing/2014/main" id="{1DF21FE0-1905-9044-9FD7-1564670DC1F7}"/>
              </a:ext>
            </a:extLst>
          </p:cNvPr>
          <p:cNvSpPr>
            <a:spLocks noGrp="1"/>
          </p:cNvSpPr>
          <p:nvPr>
            <p:ph type="sldNum" sz="quarter" idx="15"/>
          </p:nvPr>
        </p:nvSpPr>
        <p:spPr/>
        <p:txBody>
          <a:bodyPr/>
          <a:lstStyle/>
          <a:p>
            <a:fld id="{393E1BCC-2816-45B4-8D31-D7A6B67A321F}" type="slidenum">
              <a:rPr lang="en-US" smtClean="0"/>
              <a:t>17</a:t>
            </a:fld>
            <a:endParaRPr lang="en-US" dirty="0"/>
          </a:p>
        </p:txBody>
      </p:sp>
      <p:pic>
        <p:nvPicPr>
          <p:cNvPr id="4" name="Picture 3">
            <a:extLst>
              <a:ext uri="{FF2B5EF4-FFF2-40B4-BE49-F238E27FC236}">
                <a16:creationId xmlns:a16="http://schemas.microsoft.com/office/drawing/2014/main" id="{1CE011A5-C5A0-9749-9642-6106D9B80AB4}"/>
              </a:ext>
            </a:extLst>
          </p:cNvPr>
          <p:cNvPicPr>
            <a:picLocks noChangeAspect="1"/>
          </p:cNvPicPr>
          <p:nvPr/>
        </p:nvPicPr>
        <p:blipFill>
          <a:blip r:embed="rId2"/>
          <a:stretch>
            <a:fillRect/>
          </a:stretch>
        </p:blipFill>
        <p:spPr>
          <a:xfrm>
            <a:off x="346138" y="789708"/>
            <a:ext cx="8231815" cy="3888742"/>
          </a:xfrm>
          <a:prstGeom prst="rect">
            <a:avLst/>
          </a:prstGeom>
        </p:spPr>
      </p:pic>
      <p:sp>
        <p:nvSpPr>
          <p:cNvPr id="5" name="TextBox 4">
            <a:extLst>
              <a:ext uri="{FF2B5EF4-FFF2-40B4-BE49-F238E27FC236}">
                <a16:creationId xmlns:a16="http://schemas.microsoft.com/office/drawing/2014/main" id="{7F6EE09B-F883-9548-8313-268229800111}"/>
              </a:ext>
            </a:extLst>
          </p:cNvPr>
          <p:cNvSpPr txBox="1"/>
          <p:nvPr/>
        </p:nvSpPr>
        <p:spPr>
          <a:xfrm>
            <a:off x="631768" y="789708"/>
            <a:ext cx="2997937" cy="738664"/>
          </a:xfrm>
          <a:prstGeom prst="rect">
            <a:avLst/>
          </a:prstGeom>
          <a:noFill/>
        </p:spPr>
        <p:txBody>
          <a:bodyPr wrap="none" rtlCol="0">
            <a:spAutoFit/>
          </a:bodyPr>
          <a:lstStyle/>
          <a:p>
            <a:r>
              <a:rPr lang="en-US" dirty="0">
                <a:solidFill>
                  <a:srgbClr val="FF0000"/>
                </a:solidFill>
              </a:rPr>
              <a:t>Dan Reed, 2022</a:t>
            </a:r>
          </a:p>
          <a:p>
            <a:r>
              <a:rPr lang="en-US" dirty="0">
                <a:hlinkClick r:id="rId3"/>
              </a:rPr>
              <a:t>https://arxiv.org/pdf/2203.02544.pdf</a:t>
            </a:r>
            <a:endParaRPr lang="en-US" dirty="0"/>
          </a:p>
          <a:p>
            <a:endParaRPr lang="en-US" dirty="0"/>
          </a:p>
        </p:txBody>
      </p:sp>
      <p:pic>
        <p:nvPicPr>
          <p:cNvPr id="6" name="Picture 5">
            <a:extLst>
              <a:ext uri="{FF2B5EF4-FFF2-40B4-BE49-F238E27FC236}">
                <a16:creationId xmlns:a16="http://schemas.microsoft.com/office/drawing/2014/main" id="{A1299D23-2C35-6243-9D10-9D62605F2465}"/>
              </a:ext>
            </a:extLst>
          </p:cNvPr>
          <p:cNvPicPr>
            <a:picLocks noChangeAspect="1"/>
          </p:cNvPicPr>
          <p:nvPr/>
        </p:nvPicPr>
        <p:blipFill>
          <a:blip r:embed="rId4"/>
          <a:stretch>
            <a:fillRect/>
          </a:stretch>
        </p:blipFill>
        <p:spPr>
          <a:xfrm>
            <a:off x="7269041" y="3909151"/>
            <a:ext cx="1933148" cy="1234349"/>
          </a:xfrm>
          <a:prstGeom prst="rect">
            <a:avLst/>
          </a:prstGeom>
        </p:spPr>
      </p:pic>
    </p:spTree>
    <p:extLst>
      <p:ext uri="{BB962C8B-B14F-4D97-AF65-F5344CB8AC3E}">
        <p14:creationId xmlns:p14="http://schemas.microsoft.com/office/powerpoint/2010/main" val="3390020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9AEA4DA3-A04B-614A-BBDB-A835CC513FB9}"/>
              </a:ext>
            </a:extLst>
          </p:cNvPr>
          <p:cNvSpPr/>
          <p:nvPr/>
        </p:nvSpPr>
        <p:spPr>
          <a:xfrm>
            <a:off x="0" y="2886012"/>
            <a:ext cx="9144000" cy="1906184"/>
          </a:xfrm>
          <a:prstGeom prst="roundRect">
            <a:avLst>
              <a:gd name="adj" fmla="val 55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3CA36DE9-39E7-DA46-B864-37D104E8BF5A}"/>
              </a:ext>
            </a:extLst>
          </p:cNvPr>
          <p:cNvSpPr/>
          <p:nvPr/>
        </p:nvSpPr>
        <p:spPr>
          <a:xfrm>
            <a:off x="-1" y="713662"/>
            <a:ext cx="9144000" cy="2156758"/>
          </a:xfrm>
          <a:prstGeom prst="roundRect">
            <a:avLst>
              <a:gd name="adj" fmla="val 5567"/>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C79F8F-29FA-B245-9541-E9BB99D252FB}"/>
              </a:ext>
            </a:extLst>
          </p:cNvPr>
          <p:cNvSpPr>
            <a:spLocks noGrp="1"/>
          </p:cNvSpPr>
          <p:nvPr>
            <p:ph type="title"/>
          </p:nvPr>
        </p:nvSpPr>
        <p:spPr>
          <a:xfrm>
            <a:off x="318932" y="122726"/>
            <a:ext cx="8506135" cy="488336"/>
          </a:xfrm>
        </p:spPr>
        <p:txBody>
          <a:bodyPr/>
          <a:lstStyle/>
          <a:p>
            <a:r>
              <a:rPr lang="en-US" dirty="0"/>
              <a:t>Opportunity for HPC: New Economic Model</a:t>
            </a:r>
          </a:p>
        </p:txBody>
      </p:sp>
      <p:sp>
        <p:nvSpPr>
          <p:cNvPr id="3" name="Slide Number Placeholder 2">
            <a:extLst>
              <a:ext uri="{FF2B5EF4-FFF2-40B4-BE49-F238E27FC236}">
                <a16:creationId xmlns:a16="http://schemas.microsoft.com/office/drawing/2014/main" id="{9511890C-66E6-0344-8422-595CA1692242}"/>
              </a:ext>
            </a:extLst>
          </p:cNvPr>
          <p:cNvSpPr>
            <a:spLocks noGrp="1"/>
          </p:cNvSpPr>
          <p:nvPr>
            <p:ph type="sldNum" sz="quarter" idx="15"/>
          </p:nvPr>
        </p:nvSpPr>
        <p:spPr>
          <a:xfrm>
            <a:off x="4116656" y="4792197"/>
            <a:ext cx="925708" cy="273844"/>
          </a:xfrm>
        </p:spPr>
        <p:txBody>
          <a:bodyPr/>
          <a:lstStyle/>
          <a:p>
            <a:fld id="{D8BA31C0-C4EC-EC4F-8529-897935C3CE92}" type="slidenum">
              <a:rPr lang="en-US" smtClean="0">
                <a:latin typeface="Helvetica"/>
                <a:ea typeface="Helvetica"/>
                <a:cs typeface="Helvetica"/>
              </a:rPr>
              <a:pPr/>
              <a:t>18</a:t>
            </a:fld>
            <a:endParaRPr lang="en-US">
              <a:latin typeface="Helvetica"/>
              <a:ea typeface="Helvetica"/>
              <a:cs typeface="Helvetica"/>
            </a:endParaRPr>
          </a:p>
        </p:txBody>
      </p:sp>
      <p:sp>
        <p:nvSpPr>
          <p:cNvPr id="4" name="Content Placeholder 3">
            <a:extLst>
              <a:ext uri="{FF2B5EF4-FFF2-40B4-BE49-F238E27FC236}">
                <a16:creationId xmlns:a16="http://schemas.microsoft.com/office/drawing/2014/main" id="{69663F36-086D-F641-A5B0-DA23221A4084}"/>
              </a:ext>
            </a:extLst>
          </p:cNvPr>
          <p:cNvSpPr>
            <a:spLocks noGrp="1"/>
          </p:cNvSpPr>
          <p:nvPr>
            <p:ph sz="quarter" idx="4294967295"/>
          </p:nvPr>
        </p:nvSpPr>
        <p:spPr>
          <a:xfrm>
            <a:off x="-55659" y="593187"/>
            <a:ext cx="6329238" cy="4183419"/>
          </a:xfrm>
        </p:spPr>
        <p:txBody>
          <a:bodyPr/>
          <a:lstStyle/>
          <a:p>
            <a:pPr marL="50800" indent="0">
              <a:buNone/>
            </a:pPr>
            <a:r>
              <a:rPr lang="en-US" sz="1800" dirty="0"/>
              <a:t>Open </a:t>
            </a:r>
            <a:r>
              <a:rPr lang="en-US" sz="1800" dirty="0" err="1"/>
              <a:t>Chiplets</a:t>
            </a:r>
            <a:r>
              <a:rPr lang="en-US" sz="1800" dirty="0"/>
              <a:t> Marketplace is forming (ODSA and </a:t>
            </a:r>
            <a:r>
              <a:rPr lang="en-US" sz="1800" dirty="0" err="1"/>
              <a:t>UCIexpress</a:t>
            </a:r>
            <a:r>
              <a:rPr lang="en-US" sz="1800" dirty="0"/>
              <a:t>)</a:t>
            </a:r>
          </a:p>
          <a:p>
            <a:pPr lvl="1"/>
            <a:r>
              <a:rPr lang="en-US" sz="1600" dirty="0">
                <a:solidFill>
                  <a:srgbClr val="0000FF"/>
                </a:solidFill>
              </a:rPr>
              <a:t>Licensable IP and assembly by 3</a:t>
            </a:r>
            <a:r>
              <a:rPr lang="en-US" sz="1600" baseline="30000" dirty="0">
                <a:solidFill>
                  <a:srgbClr val="0000FF"/>
                </a:solidFill>
              </a:rPr>
              <a:t>rd</a:t>
            </a:r>
            <a:r>
              <a:rPr lang="en-US" sz="1600" dirty="0">
                <a:solidFill>
                  <a:srgbClr val="0000FF"/>
                </a:solidFill>
              </a:rPr>
              <a:t> party lowers that barrier</a:t>
            </a:r>
          </a:p>
          <a:p>
            <a:pPr lvl="1"/>
            <a:r>
              <a:rPr lang="en-US" sz="1600" dirty="0">
                <a:solidFill>
                  <a:srgbClr val="0000FF"/>
                </a:solidFill>
              </a:rPr>
              <a:t>Leverage the economic model being created by </a:t>
            </a:r>
            <a:r>
              <a:rPr lang="en-US" sz="1600" dirty="0" err="1">
                <a:solidFill>
                  <a:srgbClr val="0000FF"/>
                </a:solidFill>
              </a:rPr>
              <a:t>HyperScale</a:t>
            </a:r>
            <a:endParaRPr lang="en-US" sz="2000" dirty="0">
              <a:solidFill>
                <a:srgbClr val="0000FF"/>
              </a:solidFill>
            </a:endParaRPr>
          </a:p>
          <a:p>
            <a:pPr marL="50800" indent="0">
              <a:buNone/>
            </a:pPr>
            <a:r>
              <a:rPr lang="en-US" sz="1800" dirty="0"/>
              <a:t>Leverage this baseline and extend to support HPC</a:t>
            </a:r>
          </a:p>
          <a:p>
            <a:pPr lvl="1"/>
            <a:r>
              <a:rPr lang="en-US" sz="1600" b="0" dirty="0">
                <a:solidFill>
                  <a:srgbClr val="0000FF"/>
                </a:solidFill>
              </a:rPr>
              <a:t>Smaller incremental cost for HPC to “play”</a:t>
            </a:r>
          </a:p>
          <a:p>
            <a:pPr lvl="1"/>
            <a:r>
              <a:rPr lang="en-US" sz="1600" i="1" dirty="0">
                <a:solidFill>
                  <a:srgbClr val="C00000"/>
                </a:solidFill>
              </a:rPr>
              <a:t>HPC has become “too small to attack the city”</a:t>
            </a:r>
          </a:p>
          <a:p>
            <a:pPr marL="50800" indent="0">
              <a:buNone/>
            </a:pPr>
            <a:endParaRPr lang="en-US" sz="1800" dirty="0"/>
          </a:p>
          <a:p>
            <a:pPr marL="50800" indent="0">
              <a:buNone/>
            </a:pPr>
            <a:r>
              <a:rPr lang="en-US" sz="1800" dirty="0"/>
              <a:t>80:20 Rule: Focus open efforts on what uniquely benefits HPC</a:t>
            </a:r>
          </a:p>
          <a:p>
            <a:pPr lvl="1"/>
            <a:r>
              <a:rPr lang="en-US" sz="1800" b="0" dirty="0">
                <a:solidFill>
                  <a:srgbClr val="0000FF"/>
                </a:solidFill>
              </a:rPr>
              <a:t>Build up a library of reusable accelerators for HPC.</a:t>
            </a:r>
          </a:p>
          <a:p>
            <a:pPr lvl="1"/>
            <a:r>
              <a:rPr lang="en-US" sz="1800" b="0" dirty="0">
                <a:solidFill>
                  <a:srgbClr val="0000FF"/>
                </a:solidFill>
              </a:rPr>
              <a:t>Interoperability for </a:t>
            </a:r>
            <a:r>
              <a:rPr lang="en-US" sz="1800" dirty="0">
                <a:solidFill>
                  <a:srgbClr val="0000FF"/>
                </a:solidFill>
              </a:rPr>
              <a:t>sustainability: </a:t>
            </a:r>
            <a:r>
              <a:rPr lang="en-US" sz="1600" b="0" i="1" dirty="0">
                <a:solidFill>
                  <a:schemeClr val="tx1">
                    <a:lumMod val="50000"/>
                    <a:lumOff val="50000"/>
                  </a:schemeClr>
                </a:solidFill>
              </a:rPr>
              <a:t>Interoperate with Arm IP for commercially supported IP where it exists and focus </a:t>
            </a:r>
            <a:r>
              <a:rPr lang="en-US" sz="1600" i="1" dirty="0">
                <a:solidFill>
                  <a:schemeClr val="tx1">
                    <a:lumMod val="50000"/>
                    <a:lumOff val="50000"/>
                  </a:schemeClr>
                </a:solidFill>
              </a:rPr>
              <a:t>Open </a:t>
            </a:r>
            <a:r>
              <a:rPr lang="en-US" sz="1600" b="0" i="1" dirty="0">
                <a:solidFill>
                  <a:schemeClr val="tx1">
                    <a:lumMod val="50000"/>
                    <a:lumOff val="50000"/>
                  </a:schemeClr>
                </a:solidFill>
              </a:rPr>
              <a:t>on the 20% that doesn’t make commercial sense to license</a:t>
            </a:r>
            <a:endParaRPr lang="en-US" b="0" i="1" dirty="0">
              <a:solidFill>
                <a:schemeClr val="tx1">
                  <a:lumMod val="50000"/>
                  <a:lumOff val="50000"/>
                </a:schemeClr>
              </a:solidFill>
            </a:endParaRPr>
          </a:p>
          <a:p>
            <a:endParaRPr lang="en-US" sz="1600" dirty="0"/>
          </a:p>
        </p:txBody>
      </p:sp>
      <p:pic>
        <p:nvPicPr>
          <p:cNvPr id="6" name="Picture 5">
            <a:extLst>
              <a:ext uri="{FF2B5EF4-FFF2-40B4-BE49-F238E27FC236}">
                <a16:creationId xmlns:a16="http://schemas.microsoft.com/office/drawing/2014/main" id="{A1C21647-98D1-AB4A-821E-9667342602BF}"/>
              </a:ext>
            </a:extLst>
          </p:cNvPr>
          <p:cNvPicPr>
            <a:picLocks noChangeAspect="1"/>
          </p:cNvPicPr>
          <p:nvPr/>
        </p:nvPicPr>
        <p:blipFill>
          <a:blip r:embed="rId3"/>
          <a:stretch>
            <a:fillRect/>
          </a:stretch>
        </p:blipFill>
        <p:spPr>
          <a:xfrm>
            <a:off x="6080321" y="3029135"/>
            <a:ext cx="2912604" cy="1763061"/>
          </a:xfrm>
          <a:prstGeom prst="rect">
            <a:avLst/>
          </a:prstGeom>
        </p:spPr>
      </p:pic>
      <p:sp>
        <p:nvSpPr>
          <p:cNvPr id="7" name="TextBox 6">
            <a:extLst>
              <a:ext uri="{FF2B5EF4-FFF2-40B4-BE49-F238E27FC236}">
                <a16:creationId xmlns:a16="http://schemas.microsoft.com/office/drawing/2014/main" id="{9F492890-481E-904C-A653-F7C271159545}"/>
              </a:ext>
            </a:extLst>
          </p:cNvPr>
          <p:cNvSpPr txBox="1"/>
          <p:nvPr/>
        </p:nvSpPr>
        <p:spPr>
          <a:xfrm>
            <a:off x="7691423" y="4561365"/>
            <a:ext cx="1133644" cy="230832"/>
          </a:xfrm>
          <a:prstGeom prst="rect">
            <a:avLst/>
          </a:prstGeom>
          <a:noFill/>
        </p:spPr>
        <p:txBody>
          <a:bodyPr wrap="none" rtlCol="0">
            <a:spAutoFit/>
          </a:bodyPr>
          <a:lstStyle/>
          <a:p>
            <a:r>
              <a:rPr lang="en-US" sz="900" i="1" dirty="0">
                <a:solidFill>
                  <a:schemeClr val="accent6">
                    <a:lumMod val="20000"/>
                    <a:lumOff val="80000"/>
                  </a:schemeClr>
                </a:solidFill>
              </a:rPr>
              <a:t>Mark Seager 2010</a:t>
            </a:r>
          </a:p>
        </p:txBody>
      </p:sp>
      <p:pic>
        <p:nvPicPr>
          <p:cNvPr id="8" name="Picture 7">
            <a:extLst>
              <a:ext uri="{FF2B5EF4-FFF2-40B4-BE49-F238E27FC236}">
                <a16:creationId xmlns:a16="http://schemas.microsoft.com/office/drawing/2014/main" id="{FF9A9E84-F162-3F48-A3C6-19C9EC17C6D3}"/>
              </a:ext>
            </a:extLst>
          </p:cNvPr>
          <p:cNvPicPr>
            <a:picLocks noChangeAspect="1"/>
          </p:cNvPicPr>
          <p:nvPr/>
        </p:nvPicPr>
        <p:blipFill>
          <a:blip r:embed="rId4"/>
          <a:stretch>
            <a:fillRect/>
          </a:stretch>
        </p:blipFill>
        <p:spPr>
          <a:xfrm>
            <a:off x="6358319" y="787999"/>
            <a:ext cx="2666208" cy="2023676"/>
          </a:xfrm>
          <a:prstGeom prst="rect">
            <a:avLst/>
          </a:prstGeom>
        </p:spPr>
      </p:pic>
      <p:pic>
        <p:nvPicPr>
          <p:cNvPr id="5" name="Picture 4">
            <a:extLst>
              <a:ext uri="{FF2B5EF4-FFF2-40B4-BE49-F238E27FC236}">
                <a16:creationId xmlns:a16="http://schemas.microsoft.com/office/drawing/2014/main" id="{B6DA0C05-8AC9-5C48-8CF7-2630176BB53C}"/>
              </a:ext>
            </a:extLst>
          </p:cNvPr>
          <p:cNvPicPr>
            <a:picLocks noChangeAspect="1"/>
          </p:cNvPicPr>
          <p:nvPr/>
        </p:nvPicPr>
        <p:blipFill>
          <a:blip r:embed="rId5"/>
          <a:stretch>
            <a:fillRect/>
          </a:stretch>
        </p:blipFill>
        <p:spPr>
          <a:xfrm>
            <a:off x="6212488" y="713662"/>
            <a:ext cx="2945958" cy="4443084"/>
          </a:xfrm>
          <a:prstGeom prst="rect">
            <a:avLst/>
          </a:prstGeom>
        </p:spPr>
      </p:pic>
    </p:spTree>
    <p:extLst>
      <p:ext uri="{BB962C8B-B14F-4D97-AF65-F5344CB8AC3E}">
        <p14:creationId xmlns:p14="http://schemas.microsoft.com/office/powerpoint/2010/main" val="11310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5B2C-0B60-B444-8589-9B4CE36808C3}"/>
              </a:ext>
            </a:extLst>
          </p:cNvPr>
          <p:cNvSpPr>
            <a:spLocks noGrp="1"/>
          </p:cNvSpPr>
          <p:nvPr>
            <p:ph type="title"/>
          </p:nvPr>
        </p:nvSpPr>
        <p:spPr>
          <a:xfrm>
            <a:off x="360342" y="115267"/>
            <a:ext cx="8326458" cy="454667"/>
          </a:xfrm>
        </p:spPr>
        <p:txBody>
          <a:bodyPr/>
          <a:lstStyle/>
          <a:p>
            <a:r>
              <a:rPr lang="en-US" sz="2800" u="sng" dirty="0">
                <a:solidFill>
                  <a:schemeClr val="accent4">
                    <a:lumMod val="20000"/>
                    <a:lumOff val="80000"/>
                  </a:schemeClr>
                </a:solidFill>
              </a:rPr>
              <a:t>What</a:t>
            </a:r>
            <a:r>
              <a:rPr lang="en-US" sz="2800" dirty="0"/>
              <a:t> is a </a:t>
            </a:r>
            <a:r>
              <a:rPr lang="en-US" sz="2800" dirty="0" err="1"/>
              <a:t>Chiplet</a:t>
            </a:r>
            <a:r>
              <a:rPr lang="en-US" sz="2800" dirty="0"/>
              <a:t>?</a:t>
            </a:r>
          </a:p>
        </p:txBody>
      </p:sp>
      <p:sp>
        <p:nvSpPr>
          <p:cNvPr id="3" name="Slide Number Placeholder 2">
            <a:extLst>
              <a:ext uri="{FF2B5EF4-FFF2-40B4-BE49-F238E27FC236}">
                <a16:creationId xmlns:a16="http://schemas.microsoft.com/office/drawing/2014/main" id="{731878A0-CB6E-834C-ACAC-8D8B47C247AB}"/>
              </a:ext>
            </a:extLst>
          </p:cNvPr>
          <p:cNvSpPr>
            <a:spLocks noGrp="1"/>
          </p:cNvSpPr>
          <p:nvPr>
            <p:ph type="sldNum" sz="quarter" idx="12"/>
          </p:nvPr>
        </p:nvSpPr>
        <p:spPr/>
        <p:txBody>
          <a:bodyPr/>
          <a:lstStyle/>
          <a:p>
            <a:fld id="{D8BA31C0-C4EC-EC4F-8529-897935C3CE92}" type="slidenum">
              <a:rPr lang="en-US" smtClean="0">
                <a:latin typeface="Helvetica"/>
                <a:ea typeface="Helvetica"/>
                <a:cs typeface="Helvetica"/>
              </a:rPr>
              <a:pPr/>
              <a:t>19</a:t>
            </a:fld>
            <a:endParaRPr lang="en-US">
              <a:latin typeface="Helvetica"/>
              <a:ea typeface="Helvetica"/>
              <a:cs typeface="Helvetica"/>
            </a:endParaRPr>
          </a:p>
        </p:txBody>
      </p:sp>
      <p:pic>
        <p:nvPicPr>
          <p:cNvPr id="6" name="Picture 5">
            <a:extLst>
              <a:ext uri="{FF2B5EF4-FFF2-40B4-BE49-F238E27FC236}">
                <a16:creationId xmlns:a16="http://schemas.microsoft.com/office/drawing/2014/main" id="{0B7B2064-259D-2248-BA3C-A93FF732466C}"/>
              </a:ext>
            </a:extLst>
          </p:cNvPr>
          <p:cNvPicPr>
            <a:picLocks noChangeAspect="1"/>
          </p:cNvPicPr>
          <p:nvPr/>
        </p:nvPicPr>
        <p:blipFill rotWithShape="1">
          <a:blip r:embed="rId2"/>
          <a:srcRect b="21063"/>
          <a:stretch/>
        </p:blipFill>
        <p:spPr>
          <a:xfrm>
            <a:off x="25237" y="2064427"/>
            <a:ext cx="8996667" cy="2619851"/>
          </a:xfrm>
          <a:prstGeom prst="rect">
            <a:avLst/>
          </a:prstGeom>
        </p:spPr>
      </p:pic>
      <p:pic>
        <p:nvPicPr>
          <p:cNvPr id="7" name="Picture 6">
            <a:extLst>
              <a:ext uri="{FF2B5EF4-FFF2-40B4-BE49-F238E27FC236}">
                <a16:creationId xmlns:a16="http://schemas.microsoft.com/office/drawing/2014/main" id="{0F81B165-E4D2-D944-9676-68E5A2895E50}"/>
              </a:ext>
            </a:extLst>
          </p:cNvPr>
          <p:cNvPicPr>
            <a:picLocks noChangeAspect="1"/>
          </p:cNvPicPr>
          <p:nvPr/>
        </p:nvPicPr>
        <p:blipFill rotWithShape="1">
          <a:blip r:embed="rId3">
            <a:extLst>
              <a:ext uri="{28A0092B-C50C-407E-A947-70E740481C1C}">
                <a14:useLocalDpi xmlns:a14="http://schemas.microsoft.com/office/drawing/2010/main"/>
              </a:ext>
            </a:extLst>
          </a:blip>
          <a:srcRect r="17133"/>
          <a:stretch/>
        </p:blipFill>
        <p:spPr>
          <a:xfrm>
            <a:off x="124690" y="693236"/>
            <a:ext cx="3075709" cy="1861842"/>
          </a:xfrm>
          <a:prstGeom prst="rect">
            <a:avLst/>
          </a:prstGeom>
        </p:spPr>
      </p:pic>
      <p:pic>
        <p:nvPicPr>
          <p:cNvPr id="8" name="Picture 92" descr="HBM2">
            <a:extLst>
              <a:ext uri="{FF2B5EF4-FFF2-40B4-BE49-F238E27FC236}">
                <a16:creationId xmlns:a16="http://schemas.microsoft.com/office/drawing/2014/main" id="{A0B2EE0C-2E20-6A48-91F8-01512ABD31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51647" y="892389"/>
            <a:ext cx="3473302" cy="11149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2B84DD6-A888-A24E-9A74-F4B35CB0BE0A}"/>
              </a:ext>
            </a:extLst>
          </p:cNvPr>
          <p:cNvSpPr txBox="1"/>
          <p:nvPr/>
        </p:nvSpPr>
        <p:spPr>
          <a:xfrm>
            <a:off x="360342" y="1633348"/>
            <a:ext cx="1726755" cy="307777"/>
          </a:xfrm>
          <a:prstGeom prst="rect">
            <a:avLst/>
          </a:prstGeom>
          <a:noFill/>
        </p:spPr>
        <p:txBody>
          <a:bodyPr wrap="none" rtlCol="0">
            <a:spAutoFit/>
          </a:bodyPr>
          <a:lstStyle/>
          <a:p>
            <a:r>
              <a:rPr lang="en-US" dirty="0">
                <a:solidFill>
                  <a:schemeClr val="bg1"/>
                </a:solidFill>
              </a:rPr>
              <a:t>Solder </a:t>
            </a:r>
            <a:r>
              <a:rPr lang="en-US" dirty="0" err="1">
                <a:solidFill>
                  <a:schemeClr val="bg1"/>
                </a:solidFill>
              </a:rPr>
              <a:t>Microbumps</a:t>
            </a:r>
            <a:endParaRPr lang="en-US" dirty="0">
              <a:solidFill>
                <a:schemeClr val="bg1"/>
              </a:solidFill>
            </a:endParaRPr>
          </a:p>
        </p:txBody>
      </p:sp>
      <p:sp>
        <p:nvSpPr>
          <p:cNvPr id="10" name="Striped Right Arrow 9">
            <a:extLst>
              <a:ext uri="{FF2B5EF4-FFF2-40B4-BE49-F238E27FC236}">
                <a16:creationId xmlns:a16="http://schemas.microsoft.com/office/drawing/2014/main" id="{4EAE2945-C14A-DD40-B67D-D2611E769FF9}"/>
              </a:ext>
            </a:extLst>
          </p:cNvPr>
          <p:cNvSpPr/>
          <p:nvPr/>
        </p:nvSpPr>
        <p:spPr>
          <a:xfrm>
            <a:off x="3283527" y="1246909"/>
            <a:ext cx="1778924" cy="54032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620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3" name="Google Shape;43;p6"/>
          <p:cNvSpPr txBox="1">
            <a:spLocks noGrp="1"/>
          </p:cNvSpPr>
          <p:nvPr>
            <p:ph type="subTitle" idx="1"/>
          </p:nvPr>
        </p:nvSpPr>
        <p:spPr>
          <a:xfrm>
            <a:off x="578224" y="1306286"/>
            <a:ext cx="8386482" cy="2928597"/>
          </a:xfrm>
          <a:prstGeom prst="rect">
            <a:avLst/>
          </a:prstGeom>
        </p:spPr>
        <p:txBody>
          <a:bodyPr spcFirstLastPara="1" wrap="square" lIns="91425" tIns="45700" rIns="91425" bIns="45700" anchor="t" anchorCtr="0">
            <a:noAutofit/>
          </a:bodyPr>
          <a:lstStyle/>
          <a:p>
            <a:pPr marL="0" lvl="0" indent="0" algn="l"/>
            <a:r>
              <a:rPr lang="en-US" sz="2000" dirty="0">
                <a:effectLst>
                  <a:outerShdw blurRad="50800" dist="38100" dir="2700000" algn="tl" rotWithShape="0">
                    <a:prstClr val="black">
                      <a:alpha val="40000"/>
                    </a:prstClr>
                  </a:outerShdw>
                </a:effectLst>
                <a:latin typeface="Calibri Light" panose="020F0302020204030204" pitchFamily="34" charset="0"/>
                <a:cs typeface="Calibri Light" panose="020F0302020204030204" pitchFamily="34" charset="0"/>
              </a:rPr>
              <a:t>John Shalf</a:t>
            </a:r>
          </a:p>
          <a:p>
            <a:pPr marL="0" lvl="0" indent="0" algn="l"/>
            <a:r>
              <a:rPr lang="en-US" sz="1600" b="0" dirty="0">
                <a:latin typeface="Calibri Light" panose="020F0302020204030204" pitchFamily="34" charset="0"/>
                <a:cs typeface="Calibri Light" panose="020F0302020204030204" pitchFamily="34" charset="0"/>
              </a:rPr>
              <a:t>Department Head for Computer Science</a:t>
            </a:r>
          </a:p>
          <a:p>
            <a:pPr marL="0" lvl="0" indent="0" algn="l"/>
            <a:r>
              <a:rPr lang="en-US" sz="1600" b="0" dirty="0">
                <a:latin typeface="Calibri Light" panose="020F0302020204030204" pitchFamily="34" charset="0"/>
                <a:cs typeface="Calibri Light" panose="020F0302020204030204" pitchFamily="34" charset="0"/>
              </a:rPr>
              <a:t>Lawrence Berkeley National Laboratory</a:t>
            </a:r>
          </a:p>
          <a:p>
            <a:pPr marL="0" lvl="0" indent="0" algn="l"/>
            <a:endParaRPr lang="en-US" sz="1600" b="0" dirty="0">
              <a:latin typeface="Calibri Light" panose="020F0302020204030204" pitchFamily="34" charset="0"/>
              <a:cs typeface="Calibri Light" panose="020F0302020204030204" pitchFamily="34" charset="0"/>
            </a:endParaRPr>
          </a:p>
          <a:p>
            <a:pPr marL="0" lvl="0" indent="0" algn="l"/>
            <a:endParaRPr lang="en-US" sz="2000" dirty="0">
              <a:latin typeface="Calibri Light" panose="020F0302020204030204" pitchFamily="34" charset="0"/>
              <a:cs typeface="Calibri Light" panose="020F0302020204030204" pitchFamily="34" charset="0"/>
            </a:endParaRPr>
          </a:p>
          <a:p>
            <a:pPr marL="0" lvl="0" indent="0" algn="l"/>
            <a:r>
              <a:rPr lang="en-US" sz="2000" dirty="0">
                <a:latin typeface="Calibri Light" panose="020F0302020204030204" pitchFamily="34" charset="0"/>
                <a:cs typeface="Calibri Light" panose="020F0302020204030204" pitchFamily="34" charset="0"/>
              </a:rPr>
              <a:t>PPAM</a:t>
            </a:r>
          </a:p>
          <a:p>
            <a:pPr marL="0" lvl="0" indent="0" algn="l"/>
            <a:r>
              <a:rPr lang="en-US" sz="1600" b="0" dirty="0">
                <a:latin typeface="Calibri Light" panose="020F0302020204030204" pitchFamily="34" charset="0"/>
                <a:cs typeface="Calibri Light" panose="020F0302020204030204" pitchFamily="34" charset="0"/>
              </a:rPr>
              <a:t>September 12, 2022</a:t>
            </a:r>
          </a:p>
          <a:p>
            <a:pPr marL="0" lvl="0" indent="0" algn="l"/>
            <a:r>
              <a:rPr lang="en-US" sz="1600" b="0">
                <a:latin typeface="Calibri Light" panose="020F0302020204030204" pitchFamily="34" charset="0"/>
                <a:cs typeface="Calibri Light" panose="020F0302020204030204" pitchFamily="34" charset="0"/>
              </a:rPr>
              <a:t>Gdansk, Poland</a:t>
            </a:r>
            <a:endParaRPr lang="en-US" sz="1600" b="0" dirty="0">
              <a:latin typeface="Calibri Light" panose="020F0302020204030204" pitchFamily="34" charset="0"/>
              <a:cs typeface="Calibri Light" panose="020F0302020204030204" pitchFamily="34" charset="0"/>
            </a:endParaRPr>
          </a:p>
        </p:txBody>
      </p:sp>
      <p:sp>
        <p:nvSpPr>
          <p:cNvPr id="44" name="Google Shape;44;p6"/>
          <p:cNvSpPr txBox="1">
            <a:spLocks noGrp="1"/>
          </p:cNvSpPr>
          <p:nvPr>
            <p:ph type="sldNum" idx="12"/>
          </p:nvPr>
        </p:nvSpPr>
        <p:spPr>
          <a:xfrm>
            <a:off x="4116656" y="4776606"/>
            <a:ext cx="925800" cy="2739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Font typeface="Arial"/>
              <a:buNone/>
            </a:pPr>
            <a:r>
              <a:rPr lang="en-US"/>
              <a:t>- </a:t>
            </a:r>
            <a:fld id="{00000000-1234-1234-1234-123412341234}" type="slidenum">
              <a:rPr lang="en-US"/>
              <a:t>2</a:t>
            </a:fld>
            <a:r>
              <a:rPr lang="en-US"/>
              <a:t> -</a:t>
            </a:r>
            <a:endParaRPr/>
          </a:p>
        </p:txBody>
      </p:sp>
      <p:sp>
        <p:nvSpPr>
          <p:cNvPr id="4" name="TextBox 3">
            <a:extLst>
              <a:ext uri="{FF2B5EF4-FFF2-40B4-BE49-F238E27FC236}">
                <a16:creationId xmlns:a16="http://schemas.microsoft.com/office/drawing/2014/main" id="{A0B304E5-5CB3-504B-B785-0689418427F5}"/>
              </a:ext>
            </a:extLst>
          </p:cNvPr>
          <p:cNvSpPr txBox="1"/>
          <p:nvPr/>
        </p:nvSpPr>
        <p:spPr>
          <a:xfrm>
            <a:off x="1061837" y="4785186"/>
            <a:ext cx="2824363" cy="369332"/>
          </a:xfrm>
          <a:prstGeom prst="rect">
            <a:avLst/>
          </a:prstGeom>
          <a:noFill/>
        </p:spPr>
        <p:txBody>
          <a:bodyPr wrap="square" rtlCol="0">
            <a:spAutoFit/>
          </a:bodyPr>
          <a:lstStyle/>
          <a:p>
            <a:r>
              <a:rPr lang="en-US" sz="1800" dirty="0">
                <a:solidFill>
                  <a:schemeClr val="bg1"/>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jshalf@lbl.gov</a:t>
            </a:r>
            <a:endParaRPr lang="en-US" sz="1800" dirty="0">
              <a:solidFill>
                <a:schemeClr val="bg1"/>
              </a:solidFill>
              <a:latin typeface="Calibri Light" panose="020F0302020204030204" pitchFamily="34" charset="0"/>
              <a:cs typeface="Calibri Light" panose="020F0302020204030204" pitchFamily="34" charset="0"/>
            </a:endParaRPr>
          </a:p>
        </p:txBody>
      </p:sp>
      <p:sp>
        <p:nvSpPr>
          <p:cNvPr id="3" name="Title 2">
            <a:extLst>
              <a:ext uri="{FF2B5EF4-FFF2-40B4-BE49-F238E27FC236}">
                <a16:creationId xmlns:a16="http://schemas.microsoft.com/office/drawing/2014/main" id="{81268507-F610-9D43-B998-346B3A17F937}"/>
              </a:ext>
            </a:extLst>
          </p:cNvPr>
          <p:cNvSpPr>
            <a:spLocks noGrp="1"/>
          </p:cNvSpPr>
          <p:nvPr>
            <p:ph type="ctrTitle"/>
          </p:nvPr>
        </p:nvSpPr>
        <p:spPr/>
        <p:txBody>
          <a:bodyPr/>
          <a:lstStyle/>
          <a:p>
            <a:endParaRPr lang="en-US"/>
          </a:p>
        </p:txBody>
      </p:sp>
      <p:sp>
        <p:nvSpPr>
          <p:cNvPr id="8" name="Google Shape;42;p6">
            <a:extLst>
              <a:ext uri="{FF2B5EF4-FFF2-40B4-BE49-F238E27FC236}">
                <a16:creationId xmlns:a16="http://schemas.microsoft.com/office/drawing/2014/main" id="{28E5B95C-B90B-224F-90C7-B5310F980EEA}"/>
              </a:ext>
            </a:extLst>
          </p:cNvPr>
          <p:cNvSpPr txBox="1">
            <a:spLocks/>
          </p:cNvSpPr>
          <p:nvPr/>
        </p:nvSpPr>
        <p:spPr>
          <a:xfrm>
            <a:off x="143435" y="124307"/>
            <a:ext cx="8821271" cy="1408658"/>
          </a:xfrm>
          <a:prstGeom prst="rect">
            <a:avLst/>
          </a:prstGeom>
          <a:noFill/>
          <a:ln>
            <a:noFill/>
          </a:ln>
        </p:spPr>
        <p:txBody>
          <a:bodyPr spcFirstLastPara="1" wrap="square" lIns="91425" tIns="0" rIns="91425" bIns="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FFFFFF"/>
              </a:buClr>
              <a:buSzPts val="3600"/>
              <a:buFont typeface="Calibri"/>
              <a:buNone/>
              <a:defRPr sz="3600" b="1"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1400"/>
              <a:buFont typeface="Arial"/>
              <a:buNone/>
              <a:defRPr sz="1800" b="0" i="0" u="none" strike="noStrike" cap="none">
                <a:solidFill>
                  <a:srgbClr val="FFFFFF"/>
                </a:solidFill>
                <a:latin typeface="Arial"/>
                <a:ea typeface="Arial"/>
                <a:cs typeface="Arial"/>
                <a:sym typeface="Arial"/>
              </a:defRPr>
            </a:lvl9pPr>
          </a:lstStyle>
          <a:p>
            <a:r>
              <a:rPr lang="en-US" sz="4000"/>
              <a:t>Post Exascale Supercomputing</a:t>
            </a:r>
            <a:br>
              <a:rPr lang="en-US" sz="4000"/>
            </a:br>
            <a:r>
              <a:rPr lang="en-US" sz="2400" b="0" i="1">
                <a:solidFill>
                  <a:schemeClr val="tx2"/>
                </a:solidFill>
              </a:rPr>
              <a:t>Building a new economic model for HPC using Advanced Packaging</a:t>
            </a:r>
            <a:endParaRPr lang="en-US" sz="4000" b="0" i="1" dirty="0">
              <a:solidFill>
                <a:schemeClr val="tx2"/>
              </a:solidFill>
            </a:endParaRPr>
          </a:p>
        </p:txBody>
      </p:sp>
    </p:spTree>
    <p:extLst>
      <p:ext uri="{BB962C8B-B14F-4D97-AF65-F5344CB8AC3E}">
        <p14:creationId xmlns:p14="http://schemas.microsoft.com/office/powerpoint/2010/main" val="21017192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5B2C-0B60-B444-8589-9B4CE36808C3}"/>
              </a:ext>
            </a:extLst>
          </p:cNvPr>
          <p:cNvSpPr>
            <a:spLocks noGrp="1"/>
          </p:cNvSpPr>
          <p:nvPr>
            <p:ph type="title"/>
          </p:nvPr>
        </p:nvSpPr>
        <p:spPr>
          <a:xfrm>
            <a:off x="360342" y="115267"/>
            <a:ext cx="8326458" cy="454667"/>
          </a:xfrm>
        </p:spPr>
        <p:txBody>
          <a:bodyPr/>
          <a:lstStyle/>
          <a:p>
            <a:r>
              <a:rPr lang="en-US" sz="2800" u="sng" dirty="0">
                <a:solidFill>
                  <a:schemeClr val="accent4">
                    <a:lumMod val="20000"/>
                    <a:lumOff val="80000"/>
                  </a:schemeClr>
                </a:solidFill>
              </a:rPr>
              <a:t>What</a:t>
            </a:r>
            <a:r>
              <a:rPr lang="en-US" sz="2800" dirty="0"/>
              <a:t> is a </a:t>
            </a:r>
            <a:r>
              <a:rPr lang="en-US" sz="2800" dirty="0" err="1"/>
              <a:t>Chiplet</a:t>
            </a:r>
            <a:r>
              <a:rPr lang="en-US" sz="2800" dirty="0"/>
              <a:t>?</a:t>
            </a:r>
          </a:p>
        </p:txBody>
      </p:sp>
      <p:sp>
        <p:nvSpPr>
          <p:cNvPr id="3" name="Slide Number Placeholder 2">
            <a:extLst>
              <a:ext uri="{FF2B5EF4-FFF2-40B4-BE49-F238E27FC236}">
                <a16:creationId xmlns:a16="http://schemas.microsoft.com/office/drawing/2014/main" id="{731878A0-CB6E-834C-ACAC-8D8B47C247AB}"/>
              </a:ext>
            </a:extLst>
          </p:cNvPr>
          <p:cNvSpPr>
            <a:spLocks noGrp="1"/>
          </p:cNvSpPr>
          <p:nvPr>
            <p:ph type="sldNum" sz="quarter" idx="12"/>
          </p:nvPr>
        </p:nvSpPr>
        <p:spPr/>
        <p:txBody>
          <a:bodyPr/>
          <a:lstStyle/>
          <a:p>
            <a:fld id="{D8BA31C0-C4EC-EC4F-8529-897935C3CE92}" type="slidenum">
              <a:rPr lang="en-US" smtClean="0">
                <a:latin typeface="Helvetica"/>
                <a:ea typeface="Helvetica"/>
                <a:cs typeface="Helvetica"/>
              </a:rPr>
              <a:pPr/>
              <a:t>20</a:t>
            </a:fld>
            <a:endParaRPr lang="en-US">
              <a:latin typeface="Helvetica"/>
              <a:ea typeface="Helvetica"/>
              <a:cs typeface="Helvetica"/>
            </a:endParaRPr>
          </a:p>
        </p:txBody>
      </p:sp>
      <p:pic>
        <p:nvPicPr>
          <p:cNvPr id="6" name="Picture 5">
            <a:extLst>
              <a:ext uri="{FF2B5EF4-FFF2-40B4-BE49-F238E27FC236}">
                <a16:creationId xmlns:a16="http://schemas.microsoft.com/office/drawing/2014/main" id="{0B7B2064-259D-2248-BA3C-A93FF732466C}"/>
              </a:ext>
            </a:extLst>
          </p:cNvPr>
          <p:cNvPicPr>
            <a:picLocks noChangeAspect="1"/>
          </p:cNvPicPr>
          <p:nvPr/>
        </p:nvPicPr>
        <p:blipFill rotWithShape="1">
          <a:blip r:embed="rId2"/>
          <a:srcRect b="21063"/>
          <a:stretch/>
        </p:blipFill>
        <p:spPr>
          <a:xfrm>
            <a:off x="25237" y="2064427"/>
            <a:ext cx="8996667" cy="2619851"/>
          </a:xfrm>
          <a:prstGeom prst="rect">
            <a:avLst/>
          </a:prstGeom>
        </p:spPr>
      </p:pic>
      <p:pic>
        <p:nvPicPr>
          <p:cNvPr id="7" name="Picture 6">
            <a:extLst>
              <a:ext uri="{FF2B5EF4-FFF2-40B4-BE49-F238E27FC236}">
                <a16:creationId xmlns:a16="http://schemas.microsoft.com/office/drawing/2014/main" id="{0F81B165-E4D2-D944-9676-68E5A2895E50}"/>
              </a:ext>
            </a:extLst>
          </p:cNvPr>
          <p:cNvPicPr>
            <a:picLocks noChangeAspect="1"/>
          </p:cNvPicPr>
          <p:nvPr/>
        </p:nvPicPr>
        <p:blipFill rotWithShape="1">
          <a:blip r:embed="rId3">
            <a:extLst>
              <a:ext uri="{28A0092B-C50C-407E-A947-70E740481C1C}">
                <a14:useLocalDpi xmlns:a14="http://schemas.microsoft.com/office/drawing/2010/main"/>
              </a:ext>
            </a:extLst>
          </a:blip>
          <a:srcRect r="17133"/>
          <a:stretch/>
        </p:blipFill>
        <p:spPr>
          <a:xfrm>
            <a:off x="124690" y="693236"/>
            <a:ext cx="3075709" cy="1861842"/>
          </a:xfrm>
          <a:prstGeom prst="rect">
            <a:avLst/>
          </a:prstGeom>
        </p:spPr>
      </p:pic>
      <p:pic>
        <p:nvPicPr>
          <p:cNvPr id="8" name="Picture 92" descr="HBM2">
            <a:extLst>
              <a:ext uri="{FF2B5EF4-FFF2-40B4-BE49-F238E27FC236}">
                <a16:creationId xmlns:a16="http://schemas.microsoft.com/office/drawing/2014/main" id="{A0B2EE0C-2E20-6A48-91F8-01512ABD31C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51647" y="892389"/>
            <a:ext cx="3473302" cy="11149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2B84DD6-A888-A24E-9A74-F4B35CB0BE0A}"/>
              </a:ext>
            </a:extLst>
          </p:cNvPr>
          <p:cNvSpPr txBox="1"/>
          <p:nvPr/>
        </p:nvSpPr>
        <p:spPr>
          <a:xfrm>
            <a:off x="360342" y="1633348"/>
            <a:ext cx="1726755" cy="307777"/>
          </a:xfrm>
          <a:prstGeom prst="rect">
            <a:avLst/>
          </a:prstGeom>
          <a:noFill/>
        </p:spPr>
        <p:txBody>
          <a:bodyPr wrap="none" rtlCol="0">
            <a:spAutoFit/>
          </a:bodyPr>
          <a:lstStyle/>
          <a:p>
            <a:r>
              <a:rPr lang="en-US" dirty="0">
                <a:solidFill>
                  <a:schemeClr val="bg1"/>
                </a:solidFill>
              </a:rPr>
              <a:t>Solder </a:t>
            </a:r>
            <a:r>
              <a:rPr lang="en-US" dirty="0" err="1">
                <a:solidFill>
                  <a:schemeClr val="bg1"/>
                </a:solidFill>
              </a:rPr>
              <a:t>Microbumps</a:t>
            </a:r>
            <a:endParaRPr lang="en-US" dirty="0">
              <a:solidFill>
                <a:schemeClr val="bg1"/>
              </a:solidFill>
            </a:endParaRPr>
          </a:p>
        </p:txBody>
      </p:sp>
      <p:sp>
        <p:nvSpPr>
          <p:cNvPr id="10" name="Striped Right Arrow 9">
            <a:extLst>
              <a:ext uri="{FF2B5EF4-FFF2-40B4-BE49-F238E27FC236}">
                <a16:creationId xmlns:a16="http://schemas.microsoft.com/office/drawing/2014/main" id="{4EAE2945-C14A-DD40-B67D-D2611E769FF9}"/>
              </a:ext>
            </a:extLst>
          </p:cNvPr>
          <p:cNvSpPr/>
          <p:nvPr/>
        </p:nvSpPr>
        <p:spPr>
          <a:xfrm>
            <a:off x="3283527" y="1246909"/>
            <a:ext cx="1778924" cy="54032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07A0FA9-DFCF-BC70-CAB3-975D4D1C8641}"/>
              </a:ext>
            </a:extLst>
          </p:cNvPr>
          <p:cNvPicPr>
            <a:picLocks noChangeAspect="1"/>
          </p:cNvPicPr>
          <p:nvPr/>
        </p:nvPicPr>
        <p:blipFill>
          <a:blip r:embed="rId5"/>
          <a:stretch>
            <a:fillRect/>
          </a:stretch>
        </p:blipFill>
        <p:spPr>
          <a:xfrm>
            <a:off x="12617" y="693237"/>
            <a:ext cx="9152549" cy="2619852"/>
          </a:xfrm>
          <a:prstGeom prst="rect">
            <a:avLst/>
          </a:prstGeom>
        </p:spPr>
      </p:pic>
      <p:sp>
        <p:nvSpPr>
          <p:cNvPr id="5" name="Rectangle 4">
            <a:extLst>
              <a:ext uri="{FF2B5EF4-FFF2-40B4-BE49-F238E27FC236}">
                <a16:creationId xmlns:a16="http://schemas.microsoft.com/office/drawing/2014/main" id="{E9B6C9EC-9CE5-07C2-366E-D3F0BE04CC4D}"/>
              </a:ext>
            </a:extLst>
          </p:cNvPr>
          <p:cNvSpPr/>
          <p:nvPr/>
        </p:nvSpPr>
        <p:spPr>
          <a:xfrm>
            <a:off x="12617" y="3117203"/>
            <a:ext cx="9118763" cy="1615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2915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5B2C-0B60-B444-8589-9B4CE36808C3}"/>
              </a:ext>
            </a:extLst>
          </p:cNvPr>
          <p:cNvSpPr>
            <a:spLocks noGrp="1"/>
          </p:cNvSpPr>
          <p:nvPr>
            <p:ph type="title"/>
          </p:nvPr>
        </p:nvSpPr>
        <p:spPr>
          <a:xfrm>
            <a:off x="310466" y="151836"/>
            <a:ext cx="8326458" cy="454667"/>
          </a:xfrm>
        </p:spPr>
        <p:txBody>
          <a:bodyPr/>
          <a:lstStyle/>
          <a:p>
            <a:r>
              <a:rPr lang="en-US" sz="2400" u="sng" dirty="0">
                <a:solidFill>
                  <a:schemeClr val="accent4">
                    <a:lumMod val="20000"/>
                    <a:lumOff val="80000"/>
                  </a:schemeClr>
                </a:solidFill>
              </a:rPr>
              <a:t>How</a:t>
            </a:r>
            <a:r>
              <a:rPr lang="en-US" sz="2400" dirty="0"/>
              <a:t> do </a:t>
            </a:r>
            <a:r>
              <a:rPr lang="en-US" sz="2400" dirty="0" err="1"/>
              <a:t>chiplets</a:t>
            </a:r>
            <a:r>
              <a:rPr lang="en-US" sz="2400" dirty="0"/>
              <a:t> enable domain specialization?</a:t>
            </a:r>
            <a:endParaRPr lang="en-US" sz="2400" b="0" i="1" dirty="0"/>
          </a:p>
        </p:txBody>
      </p:sp>
      <p:sp>
        <p:nvSpPr>
          <p:cNvPr id="3" name="Slide Number Placeholder 2">
            <a:extLst>
              <a:ext uri="{FF2B5EF4-FFF2-40B4-BE49-F238E27FC236}">
                <a16:creationId xmlns:a16="http://schemas.microsoft.com/office/drawing/2014/main" id="{731878A0-CB6E-834C-ACAC-8D8B47C247AB}"/>
              </a:ext>
            </a:extLst>
          </p:cNvPr>
          <p:cNvSpPr>
            <a:spLocks noGrp="1"/>
          </p:cNvSpPr>
          <p:nvPr>
            <p:ph type="sldNum" sz="quarter" idx="12"/>
          </p:nvPr>
        </p:nvSpPr>
        <p:spPr/>
        <p:txBody>
          <a:bodyPr/>
          <a:lstStyle/>
          <a:p>
            <a:fld id="{D8BA31C0-C4EC-EC4F-8529-897935C3CE92}" type="slidenum">
              <a:rPr lang="en-US" smtClean="0">
                <a:latin typeface="Helvetica"/>
                <a:ea typeface="Helvetica"/>
                <a:cs typeface="Helvetica"/>
              </a:rPr>
              <a:pPr/>
              <a:t>21</a:t>
            </a:fld>
            <a:endParaRPr lang="en-US">
              <a:latin typeface="Helvetica"/>
              <a:ea typeface="Helvetica"/>
              <a:cs typeface="Helvetica"/>
            </a:endParaRPr>
          </a:p>
        </p:txBody>
      </p:sp>
      <p:pic>
        <p:nvPicPr>
          <p:cNvPr id="5" name="Picture 4">
            <a:extLst>
              <a:ext uri="{FF2B5EF4-FFF2-40B4-BE49-F238E27FC236}">
                <a16:creationId xmlns:a16="http://schemas.microsoft.com/office/drawing/2014/main" id="{92553A7E-4348-CC4E-A2DE-644E4CA4DA77}"/>
              </a:ext>
            </a:extLst>
          </p:cNvPr>
          <p:cNvPicPr>
            <a:picLocks noChangeAspect="1"/>
          </p:cNvPicPr>
          <p:nvPr/>
        </p:nvPicPr>
        <p:blipFill>
          <a:blip r:embed="rId2"/>
          <a:stretch>
            <a:fillRect/>
          </a:stretch>
        </p:blipFill>
        <p:spPr>
          <a:xfrm>
            <a:off x="0" y="681317"/>
            <a:ext cx="9144000" cy="4462183"/>
          </a:xfrm>
          <a:prstGeom prst="rect">
            <a:avLst/>
          </a:prstGeom>
        </p:spPr>
      </p:pic>
    </p:spTree>
    <p:extLst>
      <p:ext uri="{BB962C8B-B14F-4D97-AF65-F5344CB8AC3E}">
        <p14:creationId xmlns:p14="http://schemas.microsoft.com/office/powerpoint/2010/main" val="1376285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7D0F0-BB49-704E-A2D8-B48752BC033C}"/>
              </a:ext>
            </a:extLst>
          </p:cNvPr>
          <p:cNvSpPr>
            <a:spLocks noGrp="1"/>
          </p:cNvSpPr>
          <p:nvPr>
            <p:ph type="title"/>
          </p:nvPr>
        </p:nvSpPr>
        <p:spPr/>
        <p:txBody>
          <a:bodyPr/>
          <a:lstStyle/>
          <a:p>
            <a:r>
              <a:rPr lang="en-US" dirty="0"/>
              <a:t>AMDs </a:t>
            </a:r>
            <a:r>
              <a:rPr lang="en-US" dirty="0" err="1"/>
              <a:t>Chiplets</a:t>
            </a:r>
            <a:r>
              <a:rPr lang="en-US" dirty="0"/>
              <a:t> Strategy</a:t>
            </a:r>
          </a:p>
        </p:txBody>
      </p:sp>
      <p:sp>
        <p:nvSpPr>
          <p:cNvPr id="3" name="Slide Number Placeholder 2">
            <a:extLst>
              <a:ext uri="{FF2B5EF4-FFF2-40B4-BE49-F238E27FC236}">
                <a16:creationId xmlns:a16="http://schemas.microsoft.com/office/drawing/2014/main" id="{CB627970-D98B-274B-B734-E60551A9725B}"/>
              </a:ext>
            </a:extLst>
          </p:cNvPr>
          <p:cNvSpPr>
            <a:spLocks noGrp="1"/>
          </p:cNvSpPr>
          <p:nvPr>
            <p:ph type="sldNum" sz="quarter" idx="12"/>
          </p:nvPr>
        </p:nvSpPr>
        <p:spPr/>
        <p:txBody>
          <a:bodyPr/>
          <a:lstStyle/>
          <a:p>
            <a:fld id="{D8BA31C0-C4EC-EC4F-8529-897935C3CE92}" type="slidenum">
              <a:rPr lang="en-US" smtClean="0">
                <a:latin typeface="Helvetica"/>
                <a:ea typeface="Helvetica"/>
                <a:cs typeface="Helvetica"/>
              </a:rPr>
              <a:pPr/>
              <a:t>22</a:t>
            </a:fld>
            <a:endParaRPr lang="en-US">
              <a:latin typeface="Helvetica"/>
              <a:ea typeface="Helvetica"/>
              <a:cs typeface="Helvetica"/>
            </a:endParaRPr>
          </a:p>
        </p:txBody>
      </p:sp>
      <p:pic>
        <p:nvPicPr>
          <p:cNvPr id="5" name="Picture 4">
            <a:extLst>
              <a:ext uri="{FF2B5EF4-FFF2-40B4-BE49-F238E27FC236}">
                <a16:creationId xmlns:a16="http://schemas.microsoft.com/office/drawing/2014/main" id="{B1C449D2-CA8E-8748-A738-21B98C9889FB}"/>
              </a:ext>
            </a:extLst>
          </p:cNvPr>
          <p:cNvPicPr>
            <a:picLocks noChangeAspect="1"/>
          </p:cNvPicPr>
          <p:nvPr/>
        </p:nvPicPr>
        <p:blipFill>
          <a:blip r:embed="rId2"/>
          <a:stretch>
            <a:fillRect/>
          </a:stretch>
        </p:blipFill>
        <p:spPr>
          <a:xfrm>
            <a:off x="101601" y="822973"/>
            <a:ext cx="5770832" cy="2721738"/>
          </a:xfrm>
          <a:prstGeom prst="rect">
            <a:avLst/>
          </a:prstGeom>
        </p:spPr>
      </p:pic>
      <p:pic>
        <p:nvPicPr>
          <p:cNvPr id="4" name="Picture 3">
            <a:extLst>
              <a:ext uri="{FF2B5EF4-FFF2-40B4-BE49-F238E27FC236}">
                <a16:creationId xmlns:a16="http://schemas.microsoft.com/office/drawing/2014/main" id="{CCBA4E33-D377-1041-BAD1-4272EA71C00F}"/>
              </a:ext>
            </a:extLst>
          </p:cNvPr>
          <p:cNvPicPr>
            <a:picLocks noChangeAspect="1"/>
          </p:cNvPicPr>
          <p:nvPr/>
        </p:nvPicPr>
        <p:blipFill>
          <a:blip r:embed="rId3"/>
          <a:stretch>
            <a:fillRect/>
          </a:stretch>
        </p:blipFill>
        <p:spPr>
          <a:xfrm>
            <a:off x="5769524" y="1964679"/>
            <a:ext cx="3404909" cy="1794125"/>
          </a:xfrm>
          <a:prstGeom prst="rect">
            <a:avLst/>
          </a:prstGeom>
        </p:spPr>
      </p:pic>
      <p:sp>
        <p:nvSpPr>
          <p:cNvPr id="6" name="TextBox 5">
            <a:extLst>
              <a:ext uri="{FF2B5EF4-FFF2-40B4-BE49-F238E27FC236}">
                <a16:creationId xmlns:a16="http://schemas.microsoft.com/office/drawing/2014/main" id="{D36EEFC8-1178-6747-95E5-88E2B1FBAE9F}"/>
              </a:ext>
            </a:extLst>
          </p:cNvPr>
          <p:cNvSpPr txBox="1"/>
          <p:nvPr/>
        </p:nvSpPr>
        <p:spPr>
          <a:xfrm>
            <a:off x="0" y="3758804"/>
            <a:ext cx="5769524" cy="769441"/>
          </a:xfrm>
          <a:prstGeom prst="rect">
            <a:avLst/>
          </a:prstGeom>
          <a:noFill/>
          <a:ln>
            <a:solidFill>
              <a:srgbClr val="0070C0"/>
            </a:solidFill>
          </a:ln>
        </p:spPr>
        <p:txBody>
          <a:bodyPr wrap="square" rtlCol="0">
            <a:spAutoFit/>
          </a:bodyPr>
          <a:lstStyle/>
          <a:p>
            <a:r>
              <a:rPr lang="en-US" sz="1100" i="1" dirty="0" err="1">
                <a:solidFill>
                  <a:schemeClr val="tx1">
                    <a:lumMod val="50000"/>
                    <a:lumOff val="50000"/>
                  </a:schemeClr>
                </a:solidFill>
              </a:rPr>
              <a:t>Naffziger</a:t>
            </a:r>
            <a:r>
              <a:rPr lang="en-US" sz="1100" i="1" dirty="0">
                <a:solidFill>
                  <a:schemeClr val="tx1">
                    <a:lumMod val="50000"/>
                    <a:lumOff val="50000"/>
                  </a:schemeClr>
                </a:solidFill>
              </a:rPr>
              <a:t>, S., Noah Beck, T. </a:t>
            </a:r>
            <a:r>
              <a:rPr lang="en-US" sz="1100" i="1" dirty="0" err="1">
                <a:solidFill>
                  <a:schemeClr val="tx1">
                    <a:lumMod val="50000"/>
                    <a:lumOff val="50000"/>
                  </a:schemeClr>
                </a:solidFill>
              </a:rPr>
              <a:t>Burd</a:t>
            </a:r>
            <a:r>
              <a:rPr lang="en-US" sz="1100" i="1" dirty="0">
                <a:solidFill>
                  <a:schemeClr val="tx1">
                    <a:lumMod val="50000"/>
                    <a:lumOff val="50000"/>
                  </a:schemeClr>
                </a:solidFill>
              </a:rPr>
              <a:t>, K. </a:t>
            </a:r>
            <a:r>
              <a:rPr lang="en-US" sz="1100" i="1" dirty="0" err="1">
                <a:solidFill>
                  <a:schemeClr val="tx1">
                    <a:lumMod val="50000"/>
                    <a:lumOff val="50000"/>
                  </a:schemeClr>
                </a:solidFill>
              </a:rPr>
              <a:t>Lepak</a:t>
            </a:r>
            <a:r>
              <a:rPr lang="en-US" sz="1100" i="1" dirty="0">
                <a:solidFill>
                  <a:schemeClr val="tx1">
                    <a:lumMod val="50000"/>
                    <a:lumOff val="50000"/>
                  </a:schemeClr>
                </a:solidFill>
              </a:rPr>
              <a:t>, Gabriel H. </a:t>
            </a:r>
            <a:r>
              <a:rPr lang="en-US" sz="1100" i="1" dirty="0" err="1">
                <a:solidFill>
                  <a:schemeClr val="tx1">
                    <a:lumMod val="50000"/>
                    <a:lumOff val="50000"/>
                  </a:schemeClr>
                </a:solidFill>
              </a:rPr>
              <a:t>Loh</a:t>
            </a:r>
            <a:r>
              <a:rPr lang="en-US" sz="1100" i="1" dirty="0">
                <a:solidFill>
                  <a:schemeClr val="tx1">
                    <a:lumMod val="50000"/>
                    <a:lumOff val="50000"/>
                  </a:schemeClr>
                </a:solidFill>
              </a:rPr>
              <a:t>, M. </a:t>
            </a:r>
            <a:r>
              <a:rPr lang="en-US" sz="1100" i="1" dirty="0" err="1">
                <a:solidFill>
                  <a:schemeClr val="tx1">
                    <a:lumMod val="50000"/>
                    <a:lumOff val="50000"/>
                  </a:schemeClr>
                </a:solidFill>
              </a:rPr>
              <a:t>Subramony</a:t>
            </a:r>
            <a:r>
              <a:rPr lang="en-US" sz="1100" i="1" dirty="0">
                <a:solidFill>
                  <a:schemeClr val="tx1">
                    <a:lumMod val="50000"/>
                    <a:lumOff val="50000"/>
                  </a:schemeClr>
                </a:solidFill>
              </a:rPr>
              <a:t> and Sean White. “Pioneering </a:t>
            </a:r>
            <a:r>
              <a:rPr lang="en-US" sz="1100" i="1" dirty="0" err="1">
                <a:solidFill>
                  <a:schemeClr val="tx1">
                    <a:lumMod val="50000"/>
                    <a:lumOff val="50000"/>
                  </a:schemeClr>
                </a:solidFill>
              </a:rPr>
              <a:t>Chiplet</a:t>
            </a:r>
            <a:r>
              <a:rPr lang="en-US" sz="1100" i="1" dirty="0">
                <a:solidFill>
                  <a:schemeClr val="tx1">
                    <a:lumMod val="50000"/>
                    <a:lumOff val="50000"/>
                  </a:schemeClr>
                </a:solidFill>
              </a:rPr>
              <a:t> Technology and Design for the AMD EPYC™ and Ryzen™ Processor Families : Industrial Product.” 2021 ACM/IEEE 48th Annual International Symposium on Computer Architecture (ISCA) (2021): 57-70.</a:t>
            </a:r>
          </a:p>
        </p:txBody>
      </p:sp>
    </p:spTree>
    <p:extLst>
      <p:ext uri="{BB962C8B-B14F-4D97-AF65-F5344CB8AC3E}">
        <p14:creationId xmlns:p14="http://schemas.microsoft.com/office/powerpoint/2010/main" val="38032104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525B8A-AF40-65FC-B6CA-D834F21BEB4B}"/>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9828FF2F-7E09-6FEC-8A16-CA6D678FC041}"/>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9B7A62D1-D1D7-F4B1-A3E7-5CA47E26036C}"/>
              </a:ext>
            </a:extLst>
          </p:cNvPr>
          <p:cNvSpPr>
            <a:spLocks noGrp="1"/>
          </p:cNvSpPr>
          <p:nvPr>
            <p:ph type="sldNum" idx="12"/>
          </p:nvPr>
        </p:nvSpPr>
        <p:spPr/>
        <p:txBody>
          <a:bodyPr/>
          <a:lstStyle/>
          <a:p>
            <a:fld id="{00000000-1234-1234-1234-123412341234}" type="slidenum">
              <a:rPr lang="en-US" smtClean="0"/>
              <a:pPr/>
              <a:t>23</a:t>
            </a:fld>
            <a:endParaRPr lang="en-US"/>
          </a:p>
        </p:txBody>
      </p:sp>
      <p:pic>
        <p:nvPicPr>
          <p:cNvPr id="5" name="Picture 4">
            <a:extLst>
              <a:ext uri="{FF2B5EF4-FFF2-40B4-BE49-F238E27FC236}">
                <a16:creationId xmlns:a16="http://schemas.microsoft.com/office/drawing/2014/main" id="{09AF50B8-F8DF-B8D6-0F05-FC2C0F949CFE}"/>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102330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2F58E3-81B8-5247-B074-B13ECA015F52}"/>
              </a:ext>
            </a:extLst>
          </p:cNvPr>
          <p:cNvSpPr>
            <a:spLocks noGrp="1"/>
          </p:cNvSpPr>
          <p:nvPr>
            <p:ph type="title"/>
          </p:nvPr>
        </p:nvSpPr>
        <p:spPr/>
        <p:txBody>
          <a:bodyPr/>
          <a:lstStyle/>
          <a:p>
            <a:r>
              <a:rPr lang="en-US" sz="2800" dirty="0"/>
              <a:t>Getting to Critical Mass for IP Reuse for Accelerators</a:t>
            </a:r>
          </a:p>
        </p:txBody>
      </p:sp>
      <p:sp>
        <p:nvSpPr>
          <p:cNvPr id="2" name="Slide Number Placeholder 1">
            <a:extLst>
              <a:ext uri="{FF2B5EF4-FFF2-40B4-BE49-F238E27FC236}">
                <a16:creationId xmlns:a16="http://schemas.microsoft.com/office/drawing/2014/main" id="{21F25D6C-D821-2443-9EEF-FDA178C89D4B}"/>
              </a:ext>
            </a:extLst>
          </p:cNvPr>
          <p:cNvSpPr>
            <a:spLocks noGrp="1"/>
          </p:cNvSpPr>
          <p:nvPr>
            <p:ph type="sldNum" sz="quarter" idx="12"/>
          </p:nvPr>
        </p:nvSpPr>
        <p:spPr/>
        <p:txBody>
          <a:bodyPr/>
          <a:lstStyle/>
          <a:p>
            <a:fld id="{BB342D3F-0964-674F-886D-75E26F7BF682}" type="slidenum">
              <a:rPr lang="en-US" smtClean="0"/>
              <a:pPr/>
              <a:t>24</a:t>
            </a:fld>
            <a:endParaRPr lang="en-US"/>
          </a:p>
        </p:txBody>
      </p:sp>
      <p:pic>
        <p:nvPicPr>
          <p:cNvPr id="3" name="Picture 2">
            <a:extLst>
              <a:ext uri="{FF2B5EF4-FFF2-40B4-BE49-F238E27FC236}">
                <a16:creationId xmlns:a16="http://schemas.microsoft.com/office/drawing/2014/main" id="{93174CED-EA59-BF4B-8FD1-745146213930}"/>
              </a:ext>
            </a:extLst>
          </p:cNvPr>
          <p:cNvPicPr>
            <a:picLocks noChangeAspect="1"/>
          </p:cNvPicPr>
          <p:nvPr/>
        </p:nvPicPr>
        <p:blipFill rotWithShape="1">
          <a:blip r:embed="rId2">
            <a:extLst>
              <a:ext uri="{28A0092B-C50C-407E-A947-70E740481C1C}">
                <a14:useLocalDpi xmlns:a14="http://schemas.microsoft.com/office/drawing/2010/main"/>
              </a:ext>
            </a:extLst>
          </a:blip>
          <a:srcRect t="18421"/>
          <a:stretch/>
        </p:blipFill>
        <p:spPr>
          <a:xfrm>
            <a:off x="144128" y="733927"/>
            <a:ext cx="8999872" cy="3937584"/>
          </a:xfrm>
          <a:prstGeom prst="rect">
            <a:avLst/>
          </a:prstGeom>
        </p:spPr>
      </p:pic>
    </p:spTree>
    <p:extLst>
      <p:ext uri="{BB962C8B-B14F-4D97-AF65-F5344CB8AC3E}">
        <p14:creationId xmlns:p14="http://schemas.microsoft.com/office/powerpoint/2010/main" val="1024134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11AA4-B273-D062-DC07-93D6CCD447D0}"/>
              </a:ext>
            </a:extLst>
          </p:cNvPr>
          <p:cNvSpPr>
            <a:spLocks noGrp="1"/>
          </p:cNvSpPr>
          <p:nvPr>
            <p:ph type="title"/>
          </p:nvPr>
        </p:nvSpPr>
        <p:spPr/>
        <p:txBody>
          <a:bodyPr/>
          <a:lstStyle/>
          <a:p>
            <a:r>
              <a:rPr lang="en-US" dirty="0"/>
              <a:t>Standardized die-to-die (D2D) Interfaces (ODSA)</a:t>
            </a:r>
          </a:p>
        </p:txBody>
      </p:sp>
      <p:sp>
        <p:nvSpPr>
          <p:cNvPr id="3" name="Slide Number Placeholder 2">
            <a:extLst>
              <a:ext uri="{FF2B5EF4-FFF2-40B4-BE49-F238E27FC236}">
                <a16:creationId xmlns:a16="http://schemas.microsoft.com/office/drawing/2014/main" id="{43F62D30-E00C-4314-57AD-69BE6FADEB19}"/>
              </a:ext>
            </a:extLst>
          </p:cNvPr>
          <p:cNvSpPr>
            <a:spLocks noGrp="1"/>
          </p:cNvSpPr>
          <p:nvPr>
            <p:ph type="sldNum" sz="quarter" idx="12"/>
          </p:nvPr>
        </p:nvSpPr>
        <p:spPr/>
        <p:txBody>
          <a:bodyPr/>
          <a:lstStyle/>
          <a:p>
            <a:fld id="{D8BA31C0-C4EC-EC4F-8529-897935C3CE92}" type="slidenum">
              <a:rPr lang="en-US" smtClean="0">
                <a:latin typeface="Helvetica"/>
                <a:ea typeface="Helvetica"/>
                <a:cs typeface="Helvetica"/>
              </a:rPr>
              <a:pPr/>
              <a:t>25</a:t>
            </a:fld>
            <a:endParaRPr lang="en-US">
              <a:latin typeface="Helvetica"/>
              <a:ea typeface="Helvetica"/>
              <a:cs typeface="Helvetica"/>
            </a:endParaRPr>
          </a:p>
        </p:txBody>
      </p:sp>
      <p:sp>
        <p:nvSpPr>
          <p:cNvPr id="4" name="Slide Number Placeholder 2">
            <a:extLst>
              <a:ext uri="{FF2B5EF4-FFF2-40B4-BE49-F238E27FC236}">
                <a16:creationId xmlns:a16="http://schemas.microsoft.com/office/drawing/2014/main" id="{FE598C67-E01D-7F78-469E-2B1650CC6758}"/>
              </a:ext>
            </a:extLst>
          </p:cNvPr>
          <p:cNvSpPr txBox="1">
            <a:spLocks/>
          </p:cNvSpPr>
          <p:nvPr/>
        </p:nvSpPr>
        <p:spPr>
          <a:xfrm>
            <a:off x="8716259" y="4811786"/>
            <a:ext cx="280408" cy="20774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9pPr>
          </a:lstStyle>
          <a:p>
            <a:fld id="{D8BA31C0-C4EC-EC4F-8529-897935C3CE92}" type="slidenum">
              <a:rPr lang="en-US" smtClean="0">
                <a:latin typeface="Helvetica"/>
                <a:ea typeface="Helvetica"/>
                <a:cs typeface="Helvetica"/>
              </a:rPr>
              <a:pPr/>
              <a:t>25</a:t>
            </a:fld>
            <a:endParaRPr lang="en-US" dirty="0">
              <a:latin typeface="Helvetica"/>
              <a:ea typeface="Helvetica"/>
              <a:cs typeface="Helvetica"/>
            </a:endParaRPr>
          </a:p>
        </p:txBody>
      </p:sp>
      <p:pic>
        <p:nvPicPr>
          <p:cNvPr id="10" name="Picture 9">
            <a:extLst>
              <a:ext uri="{FF2B5EF4-FFF2-40B4-BE49-F238E27FC236}">
                <a16:creationId xmlns:a16="http://schemas.microsoft.com/office/drawing/2014/main" id="{8D603AE7-2B70-F11B-5C91-613E2CA77BCA}"/>
              </a:ext>
            </a:extLst>
          </p:cNvPr>
          <p:cNvPicPr>
            <a:picLocks noChangeAspect="1"/>
          </p:cNvPicPr>
          <p:nvPr/>
        </p:nvPicPr>
        <p:blipFill>
          <a:blip r:embed="rId2"/>
          <a:stretch>
            <a:fillRect/>
          </a:stretch>
        </p:blipFill>
        <p:spPr>
          <a:xfrm>
            <a:off x="0" y="1130811"/>
            <a:ext cx="4356528" cy="3050420"/>
          </a:xfrm>
          <a:prstGeom prst="rect">
            <a:avLst/>
          </a:prstGeom>
        </p:spPr>
      </p:pic>
      <p:sp>
        <p:nvSpPr>
          <p:cNvPr id="13" name="Rounded Rectangle 12">
            <a:extLst>
              <a:ext uri="{FF2B5EF4-FFF2-40B4-BE49-F238E27FC236}">
                <a16:creationId xmlns:a16="http://schemas.microsoft.com/office/drawing/2014/main" id="{EFAA7D7F-503B-2558-5407-F76362E32F41}"/>
              </a:ext>
            </a:extLst>
          </p:cNvPr>
          <p:cNvSpPr/>
          <p:nvPr/>
        </p:nvSpPr>
        <p:spPr>
          <a:xfrm>
            <a:off x="2494716" y="1835249"/>
            <a:ext cx="404791" cy="177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t>D2D</a:t>
            </a:r>
          </a:p>
        </p:txBody>
      </p:sp>
      <p:pic>
        <p:nvPicPr>
          <p:cNvPr id="15" name="Picture 14">
            <a:extLst>
              <a:ext uri="{FF2B5EF4-FFF2-40B4-BE49-F238E27FC236}">
                <a16:creationId xmlns:a16="http://schemas.microsoft.com/office/drawing/2014/main" id="{A1ACCE01-939B-CC6D-15A1-0F3190266F5B}"/>
              </a:ext>
            </a:extLst>
          </p:cNvPr>
          <p:cNvPicPr>
            <a:picLocks noChangeAspect="1"/>
          </p:cNvPicPr>
          <p:nvPr/>
        </p:nvPicPr>
        <p:blipFill>
          <a:blip r:embed="rId3"/>
          <a:stretch>
            <a:fillRect/>
          </a:stretch>
        </p:blipFill>
        <p:spPr>
          <a:xfrm>
            <a:off x="4211515" y="1088326"/>
            <a:ext cx="4909859" cy="3006546"/>
          </a:xfrm>
          <a:prstGeom prst="rect">
            <a:avLst/>
          </a:prstGeom>
        </p:spPr>
      </p:pic>
      <p:sp>
        <p:nvSpPr>
          <p:cNvPr id="16" name="Rounded Rectangle 15">
            <a:extLst>
              <a:ext uri="{FF2B5EF4-FFF2-40B4-BE49-F238E27FC236}">
                <a16:creationId xmlns:a16="http://schemas.microsoft.com/office/drawing/2014/main" id="{51FFF849-2131-269B-4940-71563A3534B8}"/>
              </a:ext>
            </a:extLst>
          </p:cNvPr>
          <p:cNvSpPr/>
          <p:nvPr/>
        </p:nvSpPr>
        <p:spPr>
          <a:xfrm>
            <a:off x="6279582" y="3789285"/>
            <a:ext cx="773723" cy="3077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D2D</a:t>
            </a:r>
          </a:p>
        </p:txBody>
      </p:sp>
      <p:sp>
        <p:nvSpPr>
          <p:cNvPr id="17" name="Rounded Rectangular Callout 16">
            <a:extLst>
              <a:ext uri="{FF2B5EF4-FFF2-40B4-BE49-F238E27FC236}">
                <a16:creationId xmlns:a16="http://schemas.microsoft.com/office/drawing/2014/main" id="{1A67878A-27A5-14C6-7035-86A91AA76C63}"/>
              </a:ext>
            </a:extLst>
          </p:cNvPr>
          <p:cNvSpPr/>
          <p:nvPr/>
        </p:nvSpPr>
        <p:spPr>
          <a:xfrm>
            <a:off x="2243014" y="4450385"/>
            <a:ext cx="3094893" cy="569150"/>
          </a:xfrm>
          <a:prstGeom prst="wedgeRoundRectCallout">
            <a:avLst>
              <a:gd name="adj1" fmla="val 84126"/>
              <a:gd name="adj2" fmla="val -1223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Blue Cheetah supplies the IP for the Die-to-Die (D2D) </a:t>
            </a:r>
            <a:r>
              <a:rPr lang="en-US" dirty="0" err="1"/>
              <a:t>Phy</a:t>
            </a:r>
            <a:r>
              <a:rPr lang="en-US" dirty="0"/>
              <a:t>.</a:t>
            </a:r>
          </a:p>
        </p:txBody>
      </p:sp>
    </p:spTree>
    <p:extLst>
      <p:ext uri="{BB962C8B-B14F-4D97-AF65-F5344CB8AC3E}">
        <p14:creationId xmlns:p14="http://schemas.microsoft.com/office/powerpoint/2010/main" val="21171335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1C98A4-2E69-8747-B7D8-F3DB6019CDF9}"/>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FB5C4268-0BF0-9549-A2E2-37BEF6B0287B}"/>
              </a:ext>
            </a:extLst>
          </p:cNvPr>
          <p:cNvSpPr>
            <a:spLocks noGrp="1"/>
          </p:cNvSpPr>
          <p:nvPr>
            <p:ph type="title"/>
          </p:nvPr>
        </p:nvSpPr>
        <p:spPr>
          <a:xfrm>
            <a:off x="219635" y="-108697"/>
            <a:ext cx="8305800" cy="857250"/>
          </a:xfrm>
        </p:spPr>
        <p:txBody>
          <a:bodyPr/>
          <a:lstStyle/>
          <a:p>
            <a:r>
              <a:rPr lang="en-US" dirty="0"/>
              <a:t>ODSA: Open Domain Specific Architecture</a:t>
            </a:r>
            <a:br>
              <a:rPr lang="en-US" dirty="0"/>
            </a:br>
            <a:r>
              <a:rPr lang="en-US" sz="2000" dirty="0"/>
              <a:t>Creating an Open </a:t>
            </a:r>
            <a:r>
              <a:rPr lang="en-US" sz="2000" dirty="0" err="1"/>
              <a:t>Chiplet</a:t>
            </a:r>
            <a:r>
              <a:rPr lang="en-US" sz="2000" dirty="0"/>
              <a:t> Marketplace for Hyperscale Datacenters</a:t>
            </a:r>
            <a:endParaRPr lang="en-US" dirty="0"/>
          </a:p>
        </p:txBody>
      </p:sp>
      <p:sp>
        <p:nvSpPr>
          <p:cNvPr id="4" name="Slide Number Placeholder 3">
            <a:extLst>
              <a:ext uri="{FF2B5EF4-FFF2-40B4-BE49-F238E27FC236}">
                <a16:creationId xmlns:a16="http://schemas.microsoft.com/office/drawing/2014/main" id="{583198E6-094A-7F41-8CB2-A7839E292788}"/>
              </a:ext>
            </a:extLst>
          </p:cNvPr>
          <p:cNvSpPr>
            <a:spLocks noGrp="1"/>
          </p:cNvSpPr>
          <p:nvPr>
            <p:ph type="sldNum" idx="12"/>
          </p:nvPr>
        </p:nvSpPr>
        <p:spPr/>
        <p:txBody>
          <a:bodyPr/>
          <a:lstStyle/>
          <a:p>
            <a:fld id="{00000000-1234-1234-1234-123412341234}" type="slidenum">
              <a:rPr lang="en-US" smtClean="0"/>
              <a:pPr/>
              <a:t>26</a:t>
            </a:fld>
            <a:endParaRPr lang="en-US"/>
          </a:p>
        </p:txBody>
      </p:sp>
      <p:pic>
        <p:nvPicPr>
          <p:cNvPr id="5" name="Picture 4">
            <a:extLst>
              <a:ext uri="{FF2B5EF4-FFF2-40B4-BE49-F238E27FC236}">
                <a16:creationId xmlns:a16="http://schemas.microsoft.com/office/drawing/2014/main" id="{F3D28D52-DC3F-2848-AF0B-3F9BA0188ABC}"/>
              </a:ext>
            </a:extLst>
          </p:cNvPr>
          <p:cNvPicPr>
            <a:picLocks noChangeAspect="1"/>
          </p:cNvPicPr>
          <p:nvPr/>
        </p:nvPicPr>
        <p:blipFill>
          <a:blip r:embed="rId2"/>
          <a:stretch>
            <a:fillRect/>
          </a:stretch>
        </p:blipFill>
        <p:spPr>
          <a:xfrm>
            <a:off x="0" y="812691"/>
            <a:ext cx="9144000" cy="4330810"/>
          </a:xfrm>
          <a:prstGeom prst="rect">
            <a:avLst/>
          </a:prstGeom>
        </p:spPr>
      </p:pic>
    </p:spTree>
    <p:extLst>
      <p:ext uri="{BB962C8B-B14F-4D97-AF65-F5344CB8AC3E}">
        <p14:creationId xmlns:p14="http://schemas.microsoft.com/office/powerpoint/2010/main" val="2860774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A2D244-4D32-7B40-AD30-0E58B07F7E61}"/>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567E1B36-92CC-DA45-A523-E12979944048}"/>
              </a:ext>
            </a:extLst>
          </p:cNvPr>
          <p:cNvSpPr>
            <a:spLocks noGrp="1"/>
          </p:cNvSpPr>
          <p:nvPr>
            <p:ph type="title"/>
          </p:nvPr>
        </p:nvSpPr>
        <p:spPr>
          <a:xfrm>
            <a:off x="381000" y="0"/>
            <a:ext cx="8305800" cy="685800"/>
          </a:xfrm>
        </p:spPr>
        <p:txBody>
          <a:bodyPr/>
          <a:lstStyle/>
          <a:p>
            <a:r>
              <a:rPr lang="en-US" sz="2800" dirty="0"/>
              <a:t>Co-Sponsors of the ODSA Open </a:t>
            </a:r>
            <a:r>
              <a:rPr lang="en-US" sz="2800" dirty="0" err="1"/>
              <a:t>Chiplets</a:t>
            </a:r>
            <a:r>
              <a:rPr lang="en-US" sz="2800" dirty="0"/>
              <a:t> Marketplace</a:t>
            </a:r>
          </a:p>
        </p:txBody>
      </p:sp>
      <p:sp>
        <p:nvSpPr>
          <p:cNvPr id="4" name="Slide Number Placeholder 3">
            <a:extLst>
              <a:ext uri="{FF2B5EF4-FFF2-40B4-BE49-F238E27FC236}">
                <a16:creationId xmlns:a16="http://schemas.microsoft.com/office/drawing/2014/main" id="{ADB5DF52-9D35-C047-A58C-652A4906D8F5}"/>
              </a:ext>
            </a:extLst>
          </p:cNvPr>
          <p:cNvSpPr>
            <a:spLocks noGrp="1"/>
          </p:cNvSpPr>
          <p:nvPr>
            <p:ph type="sldNum" idx="12"/>
          </p:nvPr>
        </p:nvSpPr>
        <p:spPr/>
        <p:txBody>
          <a:bodyPr/>
          <a:lstStyle/>
          <a:p>
            <a:fld id="{00000000-1234-1234-1234-123412341234}" type="slidenum">
              <a:rPr lang="en-US" smtClean="0"/>
              <a:pPr/>
              <a:t>27</a:t>
            </a:fld>
            <a:endParaRPr lang="en-US"/>
          </a:p>
        </p:txBody>
      </p:sp>
      <p:pic>
        <p:nvPicPr>
          <p:cNvPr id="5" name="Picture 4">
            <a:extLst>
              <a:ext uri="{FF2B5EF4-FFF2-40B4-BE49-F238E27FC236}">
                <a16:creationId xmlns:a16="http://schemas.microsoft.com/office/drawing/2014/main" id="{E16EDBAC-3451-1F46-8BA1-6E9EAD8E84BB}"/>
              </a:ext>
            </a:extLst>
          </p:cNvPr>
          <p:cNvPicPr>
            <a:picLocks noChangeAspect="1"/>
          </p:cNvPicPr>
          <p:nvPr/>
        </p:nvPicPr>
        <p:blipFill>
          <a:blip r:embed="rId2"/>
          <a:stretch>
            <a:fillRect/>
          </a:stretch>
        </p:blipFill>
        <p:spPr>
          <a:xfrm>
            <a:off x="3968" y="650080"/>
            <a:ext cx="9136063" cy="4493419"/>
          </a:xfrm>
          <a:prstGeom prst="rect">
            <a:avLst/>
          </a:prstGeom>
        </p:spPr>
      </p:pic>
    </p:spTree>
    <p:extLst>
      <p:ext uri="{BB962C8B-B14F-4D97-AF65-F5344CB8AC3E}">
        <p14:creationId xmlns:p14="http://schemas.microsoft.com/office/powerpoint/2010/main" val="1169595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A03D-7CC8-6B2F-3A1D-D0D4F55558C8}"/>
              </a:ext>
            </a:extLst>
          </p:cNvPr>
          <p:cNvSpPr>
            <a:spLocks noGrp="1"/>
          </p:cNvSpPr>
          <p:nvPr>
            <p:ph type="title"/>
          </p:nvPr>
        </p:nvSpPr>
        <p:spPr/>
        <p:txBody>
          <a:bodyPr/>
          <a:lstStyle/>
          <a:p>
            <a:r>
              <a:rPr lang="en-US" sz="2000" dirty="0" err="1"/>
              <a:t>Chiplet</a:t>
            </a:r>
            <a:r>
              <a:rPr lang="en-US" sz="2000" dirty="0"/>
              <a:t> Bandwidth Roadmap (5 generations of BW doubling)</a:t>
            </a:r>
          </a:p>
        </p:txBody>
      </p:sp>
      <p:sp>
        <p:nvSpPr>
          <p:cNvPr id="3" name="Slide Number Placeholder 2">
            <a:extLst>
              <a:ext uri="{FF2B5EF4-FFF2-40B4-BE49-F238E27FC236}">
                <a16:creationId xmlns:a16="http://schemas.microsoft.com/office/drawing/2014/main" id="{A4B7C1EB-298E-003D-7B95-AB538E334CFC}"/>
              </a:ext>
            </a:extLst>
          </p:cNvPr>
          <p:cNvSpPr>
            <a:spLocks noGrp="1"/>
          </p:cNvSpPr>
          <p:nvPr>
            <p:ph type="sldNum" sz="quarter" idx="12"/>
          </p:nvPr>
        </p:nvSpPr>
        <p:spPr/>
        <p:txBody>
          <a:bodyPr/>
          <a:lstStyle/>
          <a:p>
            <a:fld id="{D8BA31C0-C4EC-EC4F-8529-897935C3CE92}" type="slidenum">
              <a:rPr lang="en-US" smtClean="0">
                <a:latin typeface="Helvetica"/>
                <a:ea typeface="Helvetica"/>
                <a:cs typeface="Helvetica"/>
              </a:rPr>
              <a:pPr/>
              <a:t>28</a:t>
            </a:fld>
            <a:endParaRPr lang="en-US">
              <a:latin typeface="Helvetica"/>
              <a:ea typeface="Helvetica"/>
              <a:cs typeface="Helvetica"/>
            </a:endParaRPr>
          </a:p>
        </p:txBody>
      </p:sp>
      <p:pic>
        <p:nvPicPr>
          <p:cNvPr id="4" name="Picture 3">
            <a:extLst>
              <a:ext uri="{FF2B5EF4-FFF2-40B4-BE49-F238E27FC236}">
                <a16:creationId xmlns:a16="http://schemas.microsoft.com/office/drawing/2014/main" id="{6B33436F-4A7D-490C-F6B9-1D089A4746F4}"/>
              </a:ext>
            </a:extLst>
          </p:cNvPr>
          <p:cNvPicPr>
            <a:picLocks noChangeAspect="1"/>
          </p:cNvPicPr>
          <p:nvPr/>
        </p:nvPicPr>
        <p:blipFill>
          <a:blip r:embed="rId2"/>
          <a:stretch>
            <a:fillRect/>
          </a:stretch>
        </p:blipFill>
        <p:spPr>
          <a:xfrm>
            <a:off x="0" y="878956"/>
            <a:ext cx="9059842" cy="3637203"/>
          </a:xfrm>
          <a:prstGeom prst="rect">
            <a:avLst/>
          </a:prstGeom>
        </p:spPr>
      </p:pic>
    </p:spTree>
    <p:extLst>
      <p:ext uri="{BB962C8B-B14F-4D97-AF65-F5344CB8AC3E}">
        <p14:creationId xmlns:p14="http://schemas.microsoft.com/office/powerpoint/2010/main" val="996862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AA0EF-FD27-6F4F-8EA7-6B51F7F85662}"/>
              </a:ext>
            </a:extLst>
          </p:cNvPr>
          <p:cNvSpPr>
            <a:spLocks noGrp="1"/>
          </p:cNvSpPr>
          <p:nvPr>
            <p:ph type="title"/>
          </p:nvPr>
        </p:nvSpPr>
        <p:spPr/>
        <p:txBody>
          <a:bodyPr/>
          <a:lstStyle/>
          <a:p>
            <a:r>
              <a:rPr lang="en-US" dirty="0"/>
              <a:t>Conclusions</a:t>
            </a:r>
          </a:p>
        </p:txBody>
      </p:sp>
      <p:sp>
        <p:nvSpPr>
          <p:cNvPr id="3" name="Text Placeholder 2">
            <a:extLst>
              <a:ext uri="{FF2B5EF4-FFF2-40B4-BE49-F238E27FC236}">
                <a16:creationId xmlns:a16="http://schemas.microsoft.com/office/drawing/2014/main" id="{2EF99683-8A74-4D48-967F-5827900E3BF6}"/>
              </a:ext>
            </a:extLst>
          </p:cNvPr>
          <p:cNvSpPr>
            <a:spLocks noGrp="1"/>
          </p:cNvSpPr>
          <p:nvPr>
            <p:ph type="body" idx="1"/>
          </p:nvPr>
        </p:nvSpPr>
        <p:spPr>
          <a:xfrm>
            <a:off x="0" y="671885"/>
            <a:ext cx="9144000" cy="3623073"/>
          </a:xfrm>
        </p:spPr>
        <p:txBody>
          <a:bodyPr/>
          <a:lstStyle/>
          <a:p>
            <a:r>
              <a:rPr lang="en-US" sz="2000" dirty="0"/>
              <a:t>Think more seriously about how to use specialization productively for science</a:t>
            </a:r>
          </a:p>
          <a:p>
            <a:pPr lvl="1"/>
            <a:r>
              <a:rPr lang="en-US" sz="1800" dirty="0"/>
              <a:t>Requires deep understanding of applied mathematics and the underlying algorithms to be successful</a:t>
            </a:r>
          </a:p>
          <a:p>
            <a:r>
              <a:rPr lang="en-US" sz="2000" dirty="0"/>
              <a:t>Reevaluate the economic model for the design/acquisition of HPC systems</a:t>
            </a:r>
          </a:p>
          <a:p>
            <a:r>
              <a:rPr lang="en-US" sz="2000" dirty="0"/>
              <a:t>Scaling alone (e.g. Zettaflops) is no longer a rational metric for HPC success</a:t>
            </a:r>
          </a:p>
          <a:p>
            <a:pPr lvl="1"/>
            <a:r>
              <a:rPr lang="en-US" sz="1600" dirty="0"/>
              <a:t>What metrics demonstrate effectiveness for science (which should == success?)</a:t>
            </a:r>
          </a:p>
          <a:p>
            <a:pPr lvl="1"/>
            <a:r>
              <a:rPr lang="en-US" sz="1600" dirty="0"/>
              <a:t>How to measure </a:t>
            </a:r>
            <a:r>
              <a:rPr lang="en-US" sz="1600" i="1" dirty="0">
                <a:solidFill>
                  <a:srgbClr val="C00000"/>
                </a:solidFill>
              </a:rPr>
              <a:t>success</a:t>
            </a:r>
            <a:r>
              <a:rPr lang="en-US" sz="1600" dirty="0"/>
              <a:t> in this new environment??? </a:t>
            </a:r>
            <a:r>
              <a:rPr lang="en-US" sz="1600" i="1" dirty="0"/>
              <a:t>You can’t improve what you can’t measure.</a:t>
            </a:r>
          </a:p>
          <a:p>
            <a:r>
              <a:rPr lang="en-US" sz="2000" dirty="0">
                <a:solidFill>
                  <a:srgbClr val="0070C0"/>
                </a:solidFill>
              </a:rPr>
              <a:t>Let Us Model Solutions for the Global Climate Crisis without Contributing to Global Warming! </a:t>
            </a:r>
          </a:p>
          <a:p>
            <a:pPr marL="85722" indent="0">
              <a:buNone/>
            </a:pPr>
            <a:r>
              <a:rPr lang="en-US" sz="2000" i="1" dirty="0">
                <a:solidFill>
                  <a:srgbClr val="FF0000"/>
                </a:solidFill>
              </a:rPr>
              <a:t>	(Carbon Neutral HPC by 2030! Would not be a bad alternative metric)</a:t>
            </a:r>
          </a:p>
        </p:txBody>
      </p:sp>
      <p:sp>
        <p:nvSpPr>
          <p:cNvPr id="4" name="Slide Number Placeholder 3">
            <a:extLst>
              <a:ext uri="{FF2B5EF4-FFF2-40B4-BE49-F238E27FC236}">
                <a16:creationId xmlns:a16="http://schemas.microsoft.com/office/drawing/2014/main" id="{30C578D8-7C6B-9E41-8435-528339F14454}"/>
              </a:ext>
            </a:extLst>
          </p:cNvPr>
          <p:cNvSpPr>
            <a:spLocks noGrp="1"/>
          </p:cNvSpPr>
          <p:nvPr>
            <p:ph type="sldNum" idx="12"/>
          </p:nvPr>
        </p:nvSpPr>
        <p:spPr/>
        <p:txBody>
          <a:bodyPr/>
          <a:lstStyle/>
          <a:p>
            <a:pPr marL="0" lvl="0" indent="0" algn="ctr" rtl="0">
              <a:spcBef>
                <a:spcPts val="0"/>
              </a:spcBef>
              <a:spcAft>
                <a:spcPts val="0"/>
              </a:spcAft>
              <a:buNone/>
            </a:pPr>
            <a:r>
              <a:rPr lang="en-US"/>
              <a:t>- </a:t>
            </a:r>
            <a:fld id="{00000000-1234-1234-1234-123412341234}" type="slidenum">
              <a:rPr lang="en-US" smtClean="0"/>
              <a:t>29</a:t>
            </a:fld>
            <a:r>
              <a:rPr lang="en-US"/>
              <a:t> -</a:t>
            </a:r>
            <a:endParaRPr/>
          </a:p>
        </p:txBody>
      </p:sp>
    </p:spTree>
    <p:extLst>
      <p:ext uri="{BB962C8B-B14F-4D97-AF65-F5344CB8AC3E}">
        <p14:creationId xmlns:p14="http://schemas.microsoft.com/office/powerpoint/2010/main" val="885858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8B620-498B-9048-965C-32C3EA0BF5CD}"/>
              </a:ext>
            </a:extLst>
          </p:cNvPr>
          <p:cNvSpPr>
            <a:spLocks noGrp="1"/>
          </p:cNvSpPr>
          <p:nvPr>
            <p:ph type="title"/>
          </p:nvPr>
        </p:nvSpPr>
        <p:spPr/>
        <p:txBody>
          <a:bodyPr/>
          <a:lstStyle/>
          <a:p>
            <a:r>
              <a:rPr lang="en-US" dirty="0"/>
              <a:t>Moore’s Law is Ending</a:t>
            </a:r>
          </a:p>
        </p:txBody>
      </p:sp>
      <p:sp>
        <p:nvSpPr>
          <p:cNvPr id="4" name="Slide Number Placeholder 3">
            <a:extLst>
              <a:ext uri="{FF2B5EF4-FFF2-40B4-BE49-F238E27FC236}">
                <a16:creationId xmlns:a16="http://schemas.microsoft.com/office/drawing/2014/main" id="{59F79382-C114-CA4C-BD5D-DC3391D251D2}"/>
              </a:ext>
            </a:extLst>
          </p:cNvPr>
          <p:cNvSpPr>
            <a:spLocks noGrp="1"/>
          </p:cNvSpPr>
          <p:nvPr>
            <p:ph type="sldNum" idx="11"/>
          </p:nvPr>
        </p:nvSpPr>
        <p:spPr/>
        <p:txBody>
          <a:bodyPr/>
          <a:lstStyle/>
          <a:p>
            <a:fld id="{86CB4B4D-7CA3-9044-876B-883B54F8677D}" type="slidenum">
              <a:rPr lang="uk-UA" smtClean="0">
                <a:latin typeface="Calibri"/>
                <a:ea typeface="Calibri"/>
                <a:cs typeface="Calibri"/>
              </a:rPr>
              <a:pPr/>
              <a:t>3</a:t>
            </a:fld>
            <a:endParaRPr lang="uk-UA" dirty="0">
              <a:latin typeface="Calibri"/>
              <a:ea typeface="Calibri"/>
              <a:cs typeface="Calibri"/>
            </a:endParaRPr>
          </a:p>
        </p:txBody>
      </p:sp>
      <p:sp>
        <p:nvSpPr>
          <p:cNvPr id="5" name="TextBox 4">
            <a:extLst>
              <a:ext uri="{FF2B5EF4-FFF2-40B4-BE49-F238E27FC236}">
                <a16:creationId xmlns:a16="http://schemas.microsoft.com/office/drawing/2014/main" id="{FD95A335-1337-0144-8E50-F3C9F84BA3D2}"/>
              </a:ext>
            </a:extLst>
          </p:cNvPr>
          <p:cNvSpPr txBox="1"/>
          <p:nvPr/>
        </p:nvSpPr>
        <p:spPr>
          <a:xfrm>
            <a:off x="7047186" y="301103"/>
            <a:ext cx="1896673" cy="307777"/>
          </a:xfrm>
          <a:prstGeom prst="rect">
            <a:avLst/>
          </a:prstGeom>
          <a:noFill/>
        </p:spPr>
        <p:txBody>
          <a:bodyPr wrap="none" rtlCol="0">
            <a:spAutoFit/>
          </a:bodyPr>
          <a:lstStyle/>
          <a:p>
            <a:r>
              <a:rPr lang="en-US" dirty="0">
                <a:solidFill>
                  <a:schemeClr val="bg1"/>
                </a:solidFill>
              </a:rPr>
              <a:t>Hennessy / Patterson</a:t>
            </a:r>
          </a:p>
        </p:txBody>
      </p:sp>
      <p:pic>
        <p:nvPicPr>
          <p:cNvPr id="6" name="Picture 5">
            <a:extLst>
              <a:ext uri="{FF2B5EF4-FFF2-40B4-BE49-F238E27FC236}">
                <a16:creationId xmlns:a16="http://schemas.microsoft.com/office/drawing/2014/main" id="{4BDD6223-6A00-6045-8275-0925848CD179}"/>
              </a:ext>
            </a:extLst>
          </p:cNvPr>
          <p:cNvPicPr>
            <a:picLocks noChangeAspect="1"/>
          </p:cNvPicPr>
          <p:nvPr/>
        </p:nvPicPr>
        <p:blipFill>
          <a:blip r:embed="rId2"/>
          <a:stretch>
            <a:fillRect/>
          </a:stretch>
        </p:blipFill>
        <p:spPr>
          <a:xfrm>
            <a:off x="0" y="608880"/>
            <a:ext cx="9143999" cy="4534620"/>
          </a:xfrm>
          <a:prstGeom prst="rect">
            <a:avLst/>
          </a:prstGeom>
        </p:spPr>
      </p:pic>
    </p:spTree>
    <p:extLst>
      <p:ext uri="{BB962C8B-B14F-4D97-AF65-F5344CB8AC3E}">
        <p14:creationId xmlns:p14="http://schemas.microsoft.com/office/powerpoint/2010/main" val="2876030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D5F3EE-E275-894B-91D7-6665884053DA}"/>
              </a:ext>
            </a:extLst>
          </p:cNvPr>
          <p:cNvSpPr>
            <a:spLocks noGrp="1"/>
          </p:cNvSpPr>
          <p:nvPr>
            <p:ph type="title"/>
          </p:nvPr>
        </p:nvSpPr>
        <p:spPr/>
        <p:txBody>
          <a:bodyPr/>
          <a:lstStyle/>
          <a:p>
            <a:r>
              <a:rPr lang="en-US" dirty="0"/>
              <a:t>How Might </a:t>
            </a:r>
            <a:r>
              <a:rPr lang="en-US" dirty="0" err="1"/>
              <a:t>Chiplets</a:t>
            </a:r>
            <a:r>
              <a:rPr lang="en-US" dirty="0"/>
              <a:t> Play out for Science</a:t>
            </a:r>
          </a:p>
        </p:txBody>
      </p:sp>
      <p:sp>
        <p:nvSpPr>
          <p:cNvPr id="4" name="Slide Number Placeholder 3">
            <a:extLst>
              <a:ext uri="{FF2B5EF4-FFF2-40B4-BE49-F238E27FC236}">
                <a16:creationId xmlns:a16="http://schemas.microsoft.com/office/drawing/2014/main" id="{5B13146B-9188-AE4D-A576-232CCA95E1B6}"/>
              </a:ext>
            </a:extLst>
          </p:cNvPr>
          <p:cNvSpPr>
            <a:spLocks noGrp="1"/>
          </p:cNvSpPr>
          <p:nvPr>
            <p:ph type="sldNum" sz="quarter" idx="12"/>
          </p:nvPr>
        </p:nvSpPr>
        <p:spPr/>
        <p:txBody>
          <a:bodyPr/>
          <a:lstStyle/>
          <a:p>
            <a:fld id="{00000000-1234-1234-1234-123412341234}" type="slidenum">
              <a:rPr lang="en-US" smtClean="0"/>
              <a:pPr/>
              <a:t>30</a:t>
            </a:fld>
            <a:endParaRPr lang="en-US"/>
          </a:p>
        </p:txBody>
      </p:sp>
      <p:sp>
        <p:nvSpPr>
          <p:cNvPr id="6" name="Subtitle 5">
            <a:extLst>
              <a:ext uri="{FF2B5EF4-FFF2-40B4-BE49-F238E27FC236}">
                <a16:creationId xmlns:a16="http://schemas.microsoft.com/office/drawing/2014/main" id="{568CA9F1-B909-9F4B-827C-B9E74F33CBFC}"/>
              </a:ext>
            </a:extLst>
          </p:cNvPr>
          <p:cNvSpPr>
            <a:spLocks noGrp="1"/>
          </p:cNvSpPr>
          <p:nvPr>
            <p:ph type="subTitle" idx="1"/>
          </p:nvPr>
        </p:nvSpPr>
        <p:spPr>
          <a:xfrm>
            <a:off x="1068779" y="2914650"/>
            <a:ext cx="7232073" cy="1146362"/>
          </a:xfrm>
        </p:spPr>
        <p:txBody>
          <a:bodyPr/>
          <a:lstStyle/>
          <a:p>
            <a:r>
              <a:rPr lang="en-US" dirty="0"/>
              <a:t>A Materials Science Code Example</a:t>
            </a:r>
          </a:p>
        </p:txBody>
      </p:sp>
    </p:spTree>
    <p:extLst>
      <p:ext uri="{BB962C8B-B14F-4D97-AF65-F5344CB8AC3E}">
        <p14:creationId xmlns:p14="http://schemas.microsoft.com/office/powerpoint/2010/main" val="316464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4638A7EE-45EF-B34E-81F2-79F98817C61D}"/>
              </a:ext>
            </a:extLst>
          </p:cNvPr>
          <p:cNvSpPr/>
          <p:nvPr/>
        </p:nvSpPr>
        <p:spPr>
          <a:xfrm>
            <a:off x="1" y="739589"/>
            <a:ext cx="3043409" cy="4387353"/>
          </a:xfrm>
          <a:prstGeom prst="roundRect">
            <a:avLst>
              <a:gd name="adj" fmla="val 545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500" fontAlgn="base">
              <a:spcBef>
                <a:spcPct val="0"/>
              </a:spcBef>
              <a:spcAft>
                <a:spcPct val="0"/>
              </a:spcAft>
              <a:buClrTx/>
            </a:pPr>
            <a:endParaRPr lang="en-US" sz="2550" kern="1200" dirty="0">
              <a:solidFill>
                <a:srgbClr val="FFFFFF"/>
              </a:solidFill>
              <a:latin typeface="Arial"/>
            </a:endParaRPr>
          </a:p>
        </p:txBody>
      </p:sp>
      <p:sp>
        <p:nvSpPr>
          <p:cNvPr id="24" name="Rounded Rectangle 23">
            <a:extLst>
              <a:ext uri="{FF2B5EF4-FFF2-40B4-BE49-F238E27FC236}">
                <a16:creationId xmlns:a16="http://schemas.microsoft.com/office/drawing/2014/main" id="{25FD0CFD-5923-5547-AC7E-73510D2ADABE}"/>
              </a:ext>
            </a:extLst>
          </p:cNvPr>
          <p:cNvSpPr/>
          <p:nvPr/>
        </p:nvSpPr>
        <p:spPr>
          <a:xfrm>
            <a:off x="3060507" y="756148"/>
            <a:ext cx="3090216" cy="4387353"/>
          </a:xfrm>
          <a:prstGeom prst="roundRect">
            <a:avLst>
              <a:gd name="adj" fmla="val 5454"/>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500" fontAlgn="base">
              <a:spcBef>
                <a:spcPct val="0"/>
              </a:spcBef>
              <a:spcAft>
                <a:spcPct val="0"/>
              </a:spcAft>
              <a:buClrTx/>
            </a:pPr>
            <a:endParaRPr lang="en-US" sz="2550" kern="1200">
              <a:solidFill>
                <a:srgbClr val="FFFFFF"/>
              </a:solidFill>
              <a:latin typeface="Arial"/>
            </a:endParaRPr>
          </a:p>
        </p:txBody>
      </p:sp>
      <p:sp>
        <p:nvSpPr>
          <p:cNvPr id="25" name="Rounded Rectangle 24">
            <a:extLst>
              <a:ext uri="{FF2B5EF4-FFF2-40B4-BE49-F238E27FC236}">
                <a16:creationId xmlns:a16="http://schemas.microsoft.com/office/drawing/2014/main" id="{BB8619A1-5727-0748-952D-C8B19FCB0B42}"/>
              </a:ext>
            </a:extLst>
          </p:cNvPr>
          <p:cNvSpPr/>
          <p:nvPr/>
        </p:nvSpPr>
        <p:spPr>
          <a:xfrm>
            <a:off x="6150284" y="747868"/>
            <a:ext cx="2993716" cy="4387353"/>
          </a:xfrm>
          <a:prstGeom prst="roundRect">
            <a:avLst>
              <a:gd name="adj" fmla="val 545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500" fontAlgn="base">
              <a:spcBef>
                <a:spcPct val="0"/>
              </a:spcBef>
              <a:spcAft>
                <a:spcPct val="0"/>
              </a:spcAft>
              <a:buClrTx/>
            </a:pPr>
            <a:endParaRPr lang="en-US" sz="2550" kern="1200" dirty="0">
              <a:solidFill>
                <a:srgbClr val="FFFFFF"/>
              </a:solidFill>
              <a:latin typeface="Arial"/>
            </a:endParaRPr>
          </a:p>
        </p:txBody>
      </p:sp>
      <p:sp>
        <p:nvSpPr>
          <p:cNvPr id="26" name="Rounded Rectangle 25">
            <a:extLst>
              <a:ext uri="{FF2B5EF4-FFF2-40B4-BE49-F238E27FC236}">
                <a16:creationId xmlns:a16="http://schemas.microsoft.com/office/drawing/2014/main" id="{04E19DEC-D1DD-4D48-9AB7-EEAF7866641B}"/>
              </a:ext>
            </a:extLst>
          </p:cNvPr>
          <p:cNvSpPr/>
          <p:nvPr/>
        </p:nvSpPr>
        <p:spPr>
          <a:xfrm>
            <a:off x="56865" y="794979"/>
            <a:ext cx="2942283" cy="24463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500" fontAlgn="base">
              <a:spcBef>
                <a:spcPct val="0"/>
              </a:spcBef>
              <a:spcAft>
                <a:spcPct val="0"/>
              </a:spcAft>
              <a:buClrTx/>
            </a:pPr>
            <a:endParaRPr lang="en-US" sz="2550" kern="1200" dirty="0">
              <a:solidFill>
                <a:srgbClr val="FFFFFF"/>
              </a:solidFill>
              <a:latin typeface="Arial"/>
            </a:endParaRPr>
          </a:p>
        </p:txBody>
      </p:sp>
      <p:sp>
        <p:nvSpPr>
          <p:cNvPr id="27" name="Rounded Rectangle 26">
            <a:extLst>
              <a:ext uri="{FF2B5EF4-FFF2-40B4-BE49-F238E27FC236}">
                <a16:creationId xmlns:a16="http://schemas.microsoft.com/office/drawing/2014/main" id="{6940DB00-2256-DB4B-971C-786E2A04BB7C}"/>
              </a:ext>
            </a:extLst>
          </p:cNvPr>
          <p:cNvSpPr/>
          <p:nvPr/>
        </p:nvSpPr>
        <p:spPr>
          <a:xfrm>
            <a:off x="3060507" y="794978"/>
            <a:ext cx="3057664" cy="244639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500" fontAlgn="base">
              <a:spcBef>
                <a:spcPct val="0"/>
              </a:spcBef>
              <a:spcAft>
                <a:spcPct val="0"/>
              </a:spcAft>
              <a:buClrTx/>
            </a:pPr>
            <a:endParaRPr lang="en-US" sz="2550" kern="1200" dirty="0">
              <a:solidFill>
                <a:srgbClr val="FFFFFF"/>
              </a:solidFill>
              <a:latin typeface="Arial"/>
            </a:endParaRPr>
          </a:p>
        </p:txBody>
      </p:sp>
      <p:sp>
        <p:nvSpPr>
          <p:cNvPr id="28" name="Rounded Rectangle 27">
            <a:extLst>
              <a:ext uri="{FF2B5EF4-FFF2-40B4-BE49-F238E27FC236}">
                <a16:creationId xmlns:a16="http://schemas.microsoft.com/office/drawing/2014/main" id="{36A44E50-CE27-D747-90F1-6D3D768A4AE3}"/>
              </a:ext>
            </a:extLst>
          </p:cNvPr>
          <p:cNvSpPr/>
          <p:nvPr/>
        </p:nvSpPr>
        <p:spPr>
          <a:xfrm>
            <a:off x="6199913" y="794979"/>
            <a:ext cx="2901215" cy="235382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71500" fontAlgn="base">
              <a:spcBef>
                <a:spcPct val="0"/>
              </a:spcBef>
              <a:spcAft>
                <a:spcPct val="0"/>
              </a:spcAft>
              <a:buClrTx/>
            </a:pPr>
            <a:endParaRPr lang="en-US" sz="2550" kern="1200" dirty="0">
              <a:solidFill>
                <a:srgbClr val="FFFFFF"/>
              </a:solidFill>
              <a:latin typeface="Arial"/>
            </a:endParaRPr>
          </a:p>
        </p:txBody>
      </p:sp>
      <p:sp>
        <p:nvSpPr>
          <p:cNvPr id="12" name="Title 11">
            <a:extLst>
              <a:ext uri="{FF2B5EF4-FFF2-40B4-BE49-F238E27FC236}">
                <a16:creationId xmlns:a16="http://schemas.microsoft.com/office/drawing/2014/main" id="{CA9C8B19-3A8F-334A-9986-DE6FC5C3CB9F}"/>
              </a:ext>
            </a:extLst>
          </p:cNvPr>
          <p:cNvSpPr>
            <a:spLocks noGrp="1"/>
          </p:cNvSpPr>
          <p:nvPr>
            <p:ph type="title"/>
          </p:nvPr>
        </p:nvSpPr>
        <p:spPr>
          <a:xfrm>
            <a:off x="302557" y="130744"/>
            <a:ext cx="8606116" cy="465745"/>
          </a:xfrm>
        </p:spPr>
        <p:txBody>
          <a:bodyPr>
            <a:normAutofit fontScale="90000"/>
          </a:bodyPr>
          <a:lstStyle/>
          <a:p>
            <a:r>
              <a:rPr lang="en-US" sz="2700" dirty="0"/>
              <a:t>Post </a:t>
            </a:r>
            <a:r>
              <a:rPr lang="en-US" sz="2700" dirty="0" err="1"/>
              <a:t>Exascale</a:t>
            </a:r>
            <a:r>
              <a:rPr lang="en-US" sz="2700" dirty="0"/>
              <a:t>: Heterogeneous Computing  Research Directions</a:t>
            </a:r>
          </a:p>
        </p:txBody>
      </p:sp>
      <p:sp>
        <p:nvSpPr>
          <p:cNvPr id="13" name="Content Placeholder 12">
            <a:extLst>
              <a:ext uri="{FF2B5EF4-FFF2-40B4-BE49-F238E27FC236}">
                <a16:creationId xmlns:a16="http://schemas.microsoft.com/office/drawing/2014/main" id="{189FA038-8865-974B-A101-5EB9EE2C481E}"/>
              </a:ext>
            </a:extLst>
          </p:cNvPr>
          <p:cNvSpPr>
            <a:spLocks noGrp="1"/>
          </p:cNvSpPr>
          <p:nvPr>
            <p:ph sz="half" idx="1"/>
          </p:nvPr>
        </p:nvSpPr>
        <p:spPr>
          <a:xfrm>
            <a:off x="4116" y="3384469"/>
            <a:ext cx="3086100" cy="1750752"/>
          </a:xfrm>
        </p:spPr>
        <p:txBody>
          <a:bodyPr>
            <a:normAutofit fontScale="70000" lnSpcReduction="20000"/>
          </a:bodyPr>
          <a:lstStyle/>
          <a:p>
            <a:pPr marL="0" indent="0" algn="ctr">
              <a:buNone/>
            </a:pPr>
            <a:r>
              <a:rPr lang="en-US" b="1" i="1" dirty="0">
                <a:solidFill>
                  <a:srgbClr val="0070C0"/>
                </a:solidFill>
              </a:rPr>
              <a:t>Specialization</a:t>
            </a:r>
            <a:endParaRPr lang="en-US" sz="1600" b="1" dirty="0"/>
          </a:p>
          <a:p>
            <a:pPr marL="148828" indent="-148828"/>
            <a:endParaRPr lang="en-US" sz="1425" b="1" dirty="0"/>
          </a:p>
          <a:p>
            <a:pPr marL="0" lvl="0" indent="0">
              <a:buNone/>
            </a:pPr>
            <a:r>
              <a:rPr lang="en-US" b="1" dirty="0">
                <a:solidFill>
                  <a:schemeClr val="tx1"/>
                </a:solidFill>
              </a:rPr>
              <a:t>Purpose built machines for big science targets.</a:t>
            </a:r>
          </a:p>
          <a:p>
            <a:pPr marL="0" lvl="0" indent="0">
              <a:buNone/>
            </a:pPr>
            <a:endParaRPr lang="en-US" sz="1600" dirty="0">
              <a:solidFill>
                <a:schemeClr val="tx1"/>
              </a:solidFill>
            </a:endParaRPr>
          </a:p>
          <a:p>
            <a:pPr marL="0" lvl="0" indent="0">
              <a:buNone/>
            </a:pPr>
            <a:r>
              <a:rPr lang="en-US" sz="1600" b="1" dirty="0">
                <a:solidFill>
                  <a:schemeClr val="tx1"/>
                </a:solidFill>
              </a:rPr>
              <a:t>Example</a:t>
            </a:r>
            <a:r>
              <a:rPr lang="en-US" sz="1600" dirty="0">
                <a:solidFill>
                  <a:schemeClr val="tx1"/>
                </a:solidFill>
              </a:rPr>
              <a:t>: Google TPU. For DOE, DFT is 25% of workload</a:t>
            </a:r>
          </a:p>
        </p:txBody>
      </p:sp>
      <p:sp>
        <p:nvSpPr>
          <p:cNvPr id="14" name="Content Placeholder 13">
            <a:extLst>
              <a:ext uri="{FF2B5EF4-FFF2-40B4-BE49-F238E27FC236}">
                <a16:creationId xmlns:a16="http://schemas.microsoft.com/office/drawing/2014/main" id="{D20487CF-06AA-614F-8814-9DC926DF63D8}"/>
              </a:ext>
            </a:extLst>
          </p:cNvPr>
          <p:cNvSpPr>
            <a:spLocks noGrp="1"/>
          </p:cNvSpPr>
          <p:nvPr>
            <p:ph sz="half" idx="2"/>
          </p:nvPr>
        </p:nvSpPr>
        <p:spPr>
          <a:xfrm>
            <a:off x="3081699" y="3223675"/>
            <a:ext cx="3086100" cy="1903266"/>
          </a:xfrm>
        </p:spPr>
        <p:txBody>
          <a:bodyPr>
            <a:normAutofit fontScale="70000" lnSpcReduction="20000"/>
          </a:bodyPr>
          <a:lstStyle/>
          <a:p>
            <a:pPr marL="0" indent="0" algn="ctr">
              <a:buNone/>
            </a:pPr>
            <a:r>
              <a:rPr lang="en-US" b="1" i="1" dirty="0">
                <a:solidFill>
                  <a:srgbClr val="0070C0"/>
                </a:solidFill>
              </a:rPr>
              <a:t>Heterogeneous Integration</a:t>
            </a:r>
            <a:endParaRPr lang="en-US" b="1" dirty="0"/>
          </a:p>
          <a:p>
            <a:pPr marL="148828" indent="-148828"/>
            <a:endParaRPr lang="en-US" sz="1125" dirty="0"/>
          </a:p>
          <a:p>
            <a:pPr marL="0" indent="0">
              <a:buNone/>
            </a:pPr>
            <a:r>
              <a:rPr lang="en-US" sz="1700" b="1" dirty="0">
                <a:solidFill>
                  <a:schemeClr val="tx1"/>
                </a:solidFill>
              </a:rPr>
              <a:t>Co-integration of many heterogeneous accelerators</a:t>
            </a:r>
          </a:p>
          <a:p>
            <a:pPr marL="0" indent="0">
              <a:buNone/>
            </a:pPr>
            <a:endParaRPr lang="en-US" sz="1600" dirty="0">
              <a:solidFill>
                <a:schemeClr val="tx1"/>
              </a:solidFill>
            </a:endParaRPr>
          </a:p>
          <a:p>
            <a:pPr marL="0" indent="0">
              <a:buNone/>
            </a:pPr>
            <a:r>
              <a:rPr lang="en-US" sz="1600" b="1" dirty="0">
                <a:solidFill>
                  <a:schemeClr val="tx1"/>
                </a:solidFill>
              </a:rPr>
              <a:t>Example</a:t>
            </a:r>
            <a:r>
              <a:rPr lang="en-US" sz="1600" dirty="0">
                <a:solidFill>
                  <a:schemeClr val="tx1"/>
                </a:solidFill>
              </a:rPr>
              <a:t>: Apple Bionic chip, AWS Graviton2, Project38.</a:t>
            </a:r>
          </a:p>
        </p:txBody>
      </p:sp>
      <p:sp>
        <p:nvSpPr>
          <p:cNvPr id="15" name="Content Placeholder 13">
            <a:extLst>
              <a:ext uri="{FF2B5EF4-FFF2-40B4-BE49-F238E27FC236}">
                <a16:creationId xmlns:a16="http://schemas.microsoft.com/office/drawing/2014/main" id="{5E5BE392-4715-214F-B4B5-F923DF8F072C}"/>
              </a:ext>
            </a:extLst>
          </p:cNvPr>
          <p:cNvSpPr txBox="1">
            <a:spLocks/>
          </p:cNvSpPr>
          <p:nvPr/>
        </p:nvSpPr>
        <p:spPr>
          <a:xfrm>
            <a:off x="6123840" y="3407808"/>
            <a:ext cx="3097438" cy="155269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571500" fontAlgn="base">
              <a:spcBef>
                <a:spcPts val="625"/>
              </a:spcBef>
              <a:spcAft>
                <a:spcPct val="0"/>
              </a:spcAft>
              <a:buClrTx/>
              <a:buNone/>
            </a:pPr>
            <a:r>
              <a:rPr lang="en-US" sz="1800" b="1" i="1" dirty="0">
                <a:solidFill>
                  <a:srgbClr val="0070C0"/>
                </a:solidFill>
                <a:latin typeface="Arial"/>
              </a:rPr>
              <a:t>Resource Disaggregation</a:t>
            </a:r>
            <a:endParaRPr lang="en-US" sz="1600" dirty="0"/>
          </a:p>
          <a:p>
            <a:pPr marL="0" lvl="0" indent="0">
              <a:buNone/>
            </a:pPr>
            <a:r>
              <a:rPr lang="en-US" sz="1600" b="1" dirty="0"/>
              <a:t>Photonic MCMs to enable reconfigurable nodes/systems </a:t>
            </a:r>
            <a:endParaRPr lang="en-US" sz="1600" dirty="0">
              <a:solidFill>
                <a:srgbClr val="000000"/>
              </a:solidFill>
              <a:latin typeface="Arial"/>
            </a:endParaRPr>
          </a:p>
          <a:p>
            <a:pPr marL="0" indent="0" defTabSz="571500" fontAlgn="base">
              <a:spcBef>
                <a:spcPts val="625"/>
              </a:spcBef>
              <a:spcAft>
                <a:spcPct val="0"/>
              </a:spcAft>
              <a:buClrTx/>
              <a:buNone/>
            </a:pPr>
            <a:r>
              <a:rPr lang="en-US" sz="1600" b="1" dirty="0">
                <a:solidFill>
                  <a:srgbClr val="000000"/>
                </a:solidFill>
                <a:latin typeface="Arial"/>
              </a:rPr>
              <a:t>Example</a:t>
            </a:r>
            <a:r>
              <a:rPr lang="en-US" sz="1600" dirty="0">
                <a:solidFill>
                  <a:srgbClr val="000000"/>
                </a:solidFill>
                <a:latin typeface="Arial"/>
              </a:rPr>
              <a:t>: Facebook/Google.  Just DRAM utilization diversity in DOE could benefit from this.</a:t>
            </a:r>
          </a:p>
        </p:txBody>
      </p:sp>
      <p:grpSp>
        <p:nvGrpSpPr>
          <p:cNvPr id="17" name="Group 16">
            <a:extLst>
              <a:ext uri="{FF2B5EF4-FFF2-40B4-BE49-F238E27FC236}">
                <a16:creationId xmlns:a16="http://schemas.microsoft.com/office/drawing/2014/main" id="{68D7521E-E1CA-E240-B33C-100BA6C472C7}"/>
              </a:ext>
            </a:extLst>
          </p:cNvPr>
          <p:cNvGrpSpPr/>
          <p:nvPr/>
        </p:nvGrpSpPr>
        <p:grpSpPr>
          <a:xfrm>
            <a:off x="3815718" y="2400298"/>
            <a:ext cx="1449481" cy="748507"/>
            <a:chOff x="754913" y="4306186"/>
            <a:chExt cx="1828800" cy="872011"/>
          </a:xfrm>
        </p:grpSpPr>
        <p:pic>
          <p:nvPicPr>
            <p:cNvPr id="18" name="Picture 17">
              <a:extLst>
                <a:ext uri="{FF2B5EF4-FFF2-40B4-BE49-F238E27FC236}">
                  <a16:creationId xmlns:a16="http://schemas.microsoft.com/office/drawing/2014/main" id="{AF71104C-C2D6-8F40-AC90-4A3B36C279B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rcRect/>
            <a:stretch/>
          </p:blipFill>
          <p:spPr>
            <a:xfrm>
              <a:off x="754913" y="4306186"/>
              <a:ext cx="1828800" cy="872011"/>
            </a:xfrm>
            <a:prstGeom prst="flowChartAlternateProcess">
              <a:avLst/>
            </a:prstGeom>
          </p:spPr>
        </p:pic>
        <p:sp>
          <p:nvSpPr>
            <p:cNvPr id="19" name="TextBox 18">
              <a:extLst>
                <a:ext uri="{FF2B5EF4-FFF2-40B4-BE49-F238E27FC236}">
                  <a16:creationId xmlns:a16="http://schemas.microsoft.com/office/drawing/2014/main" id="{B41ECD75-6F7E-3543-96C6-48D3E1AE9710}"/>
                </a:ext>
              </a:extLst>
            </p:cNvPr>
            <p:cNvSpPr txBox="1"/>
            <p:nvPr/>
          </p:nvSpPr>
          <p:spPr>
            <a:xfrm>
              <a:off x="1207328" y="4306186"/>
              <a:ext cx="1056273" cy="367036"/>
            </a:xfrm>
            <a:prstGeom prst="rect">
              <a:avLst/>
            </a:prstGeom>
            <a:noFill/>
          </p:spPr>
          <p:txBody>
            <a:bodyPr wrap="none" numCol="1" rtlCol="0">
              <a:spAutoFit/>
            </a:bodyPr>
            <a:lstStyle/>
            <a:p>
              <a:pPr defTabSz="571500" fontAlgn="base">
                <a:spcBef>
                  <a:spcPct val="0"/>
                </a:spcBef>
                <a:spcAft>
                  <a:spcPct val="0"/>
                </a:spcAft>
                <a:buClrTx/>
              </a:pPr>
              <a:r>
                <a:rPr lang="en-US" sz="1050" kern="1200" dirty="0">
                  <a:solidFill>
                    <a:srgbClr val="525253"/>
                  </a:solidFill>
                  <a:latin typeface="Arial" pitchFamily="-106" charset="0"/>
                  <a:ea typeface="ＭＳ Ｐゴシック" pitchFamily="-106" charset="-128"/>
                </a:rPr>
                <a:t>Project 38</a:t>
              </a:r>
            </a:p>
          </p:txBody>
        </p:sp>
      </p:grpSp>
      <p:pic>
        <p:nvPicPr>
          <p:cNvPr id="20" name="Picture 19">
            <a:extLst>
              <a:ext uri="{FF2B5EF4-FFF2-40B4-BE49-F238E27FC236}">
                <a16:creationId xmlns:a16="http://schemas.microsoft.com/office/drawing/2014/main" id="{62D4145A-F806-1E40-AF5E-2BAD9551E32F}"/>
              </a:ext>
            </a:extLst>
          </p:cNvPr>
          <p:cNvPicPr>
            <a:picLocks noChangeAspect="1"/>
          </p:cNvPicPr>
          <p:nvPr/>
        </p:nvPicPr>
        <p:blipFill>
          <a:blip r:embed="rId5"/>
          <a:stretch>
            <a:fillRect/>
          </a:stretch>
        </p:blipFill>
        <p:spPr>
          <a:xfrm>
            <a:off x="3408952" y="881235"/>
            <a:ext cx="2487361" cy="1519063"/>
          </a:xfrm>
          <a:prstGeom prst="rect">
            <a:avLst/>
          </a:prstGeom>
        </p:spPr>
      </p:pic>
      <p:pic>
        <p:nvPicPr>
          <p:cNvPr id="21" name="Picture 20">
            <a:extLst>
              <a:ext uri="{FF2B5EF4-FFF2-40B4-BE49-F238E27FC236}">
                <a16:creationId xmlns:a16="http://schemas.microsoft.com/office/drawing/2014/main" id="{3AA5EE36-E36A-694C-B58E-507A7ABEDAC6}"/>
              </a:ext>
            </a:extLst>
          </p:cNvPr>
          <p:cNvPicPr>
            <a:picLocks noChangeAspect="1"/>
          </p:cNvPicPr>
          <p:nvPr/>
        </p:nvPicPr>
        <p:blipFill>
          <a:blip r:embed="rId6"/>
          <a:stretch>
            <a:fillRect/>
          </a:stretch>
        </p:blipFill>
        <p:spPr>
          <a:xfrm>
            <a:off x="466669" y="1365247"/>
            <a:ext cx="2139867" cy="1759644"/>
          </a:xfrm>
          <a:prstGeom prst="rect">
            <a:avLst/>
          </a:prstGeom>
        </p:spPr>
      </p:pic>
      <p:grpSp>
        <p:nvGrpSpPr>
          <p:cNvPr id="22" name="Group 21">
            <a:extLst>
              <a:ext uri="{FF2B5EF4-FFF2-40B4-BE49-F238E27FC236}">
                <a16:creationId xmlns:a16="http://schemas.microsoft.com/office/drawing/2014/main" id="{E02B467E-EC78-F640-B621-B2FB16AF0950}"/>
              </a:ext>
            </a:extLst>
          </p:cNvPr>
          <p:cNvGrpSpPr/>
          <p:nvPr/>
        </p:nvGrpSpPr>
        <p:grpSpPr>
          <a:xfrm>
            <a:off x="244810" y="967255"/>
            <a:ext cx="2533027" cy="2157635"/>
            <a:chOff x="4744552" y="972215"/>
            <a:chExt cx="3865141" cy="3681439"/>
          </a:xfrm>
        </p:grpSpPr>
        <p:pic>
          <p:nvPicPr>
            <p:cNvPr id="29" name="Picture 28">
              <a:extLst>
                <a:ext uri="{FF2B5EF4-FFF2-40B4-BE49-F238E27FC236}">
                  <a16:creationId xmlns:a16="http://schemas.microsoft.com/office/drawing/2014/main" id="{2E457693-AAE9-2344-969C-58ACE99A3A94}"/>
                </a:ext>
              </a:extLst>
            </p:cNvPr>
            <p:cNvPicPr>
              <a:picLocks noChangeAspect="1"/>
            </p:cNvPicPr>
            <p:nvPr/>
          </p:nvPicPr>
          <p:blipFill>
            <a:blip r:embed="rId7"/>
            <a:stretch>
              <a:fillRect/>
            </a:stretch>
          </p:blipFill>
          <p:spPr>
            <a:xfrm>
              <a:off x="4744552" y="972215"/>
              <a:ext cx="3865141" cy="3681439"/>
            </a:xfrm>
            <a:prstGeom prst="rect">
              <a:avLst/>
            </a:prstGeom>
          </p:spPr>
        </p:pic>
        <p:pic>
          <p:nvPicPr>
            <p:cNvPr id="30" name="Picture 29" descr="C:\Users\LWWang\Desktop\Documents\talk\FIGURES\3DF_2905Si_dens.jpg">
              <a:extLst>
                <a:ext uri="{FF2B5EF4-FFF2-40B4-BE49-F238E27FC236}">
                  <a16:creationId xmlns:a16="http://schemas.microsoft.com/office/drawing/2014/main" id="{2EEFEF7A-3B27-0648-A3B9-ECAFDE83C94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41916" y="1791719"/>
              <a:ext cx="2070412" cy="22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Picture 1">
            <a:extLst>
              <a:ext uri="{FF2B5EF4-FFF2-40B4-BE49-F238E27FC236}">
                <a16:creationId xmlns:a16="http://schemas.microsoft.com/office/drawing/2014/main" id="{5864838E-7864-A442-BE1E-17DD96BBCA3A}"/>
              </a:ext>
            </a:extLst>
          </p:cNvPr>
          <p:cNvPicPr>
            <a:picLocks noChangeAspect="1"/>
          </p:cNvPicPr>
          <p:nvPr/>
        </p:nvPicPr>
        <p:blipFill>
          <a:blip r:embed="rId9"/>
          <a:stretch>
            <a:fillRect/>
          </a:stretch>
        </p:blipFill>
        <p:spPr>
          <a:xfrm>
            <a:off x="6676585" y="887573"/>
            <a:ext cx="1991948" cy="2168637"/>
          </a:xfrm>
          <a:prstGeom prst="rect">
            <a:avLst/>
          </a:prstGeom>
        </p:spPr>
      </p:pic>
    </p:spTree>
    <p:extLst>
      <p:ext uri="{BB962C8B-B14F-4D97-AF65-F5344CB8AC3E}">
        <p14:creationId xmlns:p14="http://schemas.microsoft.com/office/powerpoint/2010/main" val="210323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xit" presetSubtype="0" fill="hold" nodeType="withEffect">
                                  <p:stCondLst>
                                    <p:cond delay="0"/>
                                  </p:stCondLst>
                                  <p:childTnLst>
                                    <p:animEffect transition="out" filter="dissolv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71A62F8-5D10-9845-B62E-C0C1E451B6D8}"/>
              </a:ext>
            </a:extLst>
          </p:cNvPr>
          <p:cNvSpPr>
            <a:spLocks noGrp="1"/>
          </p:cNvSpPr>
          <p:nvPr>
            <p:ph type="sldNum" sz="quarter" idx="10"/>
          </p:nvPr>
        </p:nvSpPr>
        <p:spPr/>
        <p:txBody>
          <a:bodyPr/>
          <a:lstStyle/>
          <a:p>
            <a:pPr marL="0" lvl="0" indent="0" algn="ctr" rtl="0">
              <a:spcBef>
                <a:spcPts val="0"/>
              </a:spcBef>
              <a:spcAft>
                <a:spcPts val="0"/>
              </a:spcAft>
              <a:buNone/>
            </a:pPr>
            <a:r>
              <a:rPr lang="en-US"/>
              <a:t>- </a:t>
            </a:r>
            <a:fld id="{00000000-1234-1234-1234-123412341234}" type="slidenum">
              <a:rPr lang="en-US" smtClean="0"/>
              <a:t>32</a:t>
            </a:fld>
            <a:r>
              <a:rPr lang="en-US"/>
              <a:t> -</a:t>
            </a:r>
            <a:endParaRPr/>
          </a:p>
        </p:txBody>
      </p:sp>
      <p:pic>
        <p:nvPicPr>
          <p:cNvPr id="23" name="Picture 22">
            <a:extLst>
              <a:ext uri="{FF2B5EF4-FFF2-40B4-BE49-F238E27FC236}">
                <a16:creationId xmlns:a16="http://schemas.microsoft.com/office/drawing/2014/main" id="{8D1C32DE-3CBA-244A-97FA-084FDE58DAA7}"/>
              </a:ext>
            </a:extLst>
          </p:cNvPr>
          <p:cNvPicPr>
            <a:picLocks noChangeAspect="1"/>
          </p:cNvPicPr>
          <p:nvPr/>
        </p:nvPicPr>
        <p:blipFill>
          <a:blip r:embed="rId2"/>
          <a:stretch>
            <a:fillRect/>
          </a:stretch>
        </p:blipFill>
        <p:spPr>
          <a:xfrm>
            <a:off x="0" y="409652"/>
            <a:ext cx="9144000" cy="4324195"/>
          </a:xfrm>
          <a:prstGeom prst="rect">
            <a:avLst/>
          </a:prstGeom>
        </p:spPr>
      </p:pic>
      <p:sp>
        <p:nvSpPr>
          <p:cNvPr id="24" name="Rectangle 23">
            <a:extLst>
              <a:ext uri="{FF2B5EF4-FFF2-40B4-BE49-F238E27FC236}">
                <a16:creationId xmlns:a16="http://schemas.microsoft.com/office/drawing/2014/main" id="{342732B5-F4FF-FA4E-B7E9-A3E3EA8F7C58}"/>
              </a:ext>
            </a:extLst>
          </p:cNvPr>
          <p:cNvSpPr/>
          <p:nvPr/>
        </p:nvSpPr>
        <p:spPr>
          <a:xfrm>
            <a:off x="3087666" y="413359"/>
            <a:ext cx="6056334" cy="4308953"/>
          </a:xfrm>
          <a:prstGeom prst="rect">
            <a:avLst/>
          </a:prstGeom>
          <a:solidFill>
            <a:schemeClr val="accent1">
              <a:alpha val="6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9731078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a:extLst>
              <a:ext uri="{FF2B5EF4-FFF2-40B4-BE49-F238E27FC236}">
                <a16:creationId xmlns:a16="http://schemas.microsoft.com/office/drawing/2014/main" id="{FD020DBD-ACC5-F344-B2A2-FCF79A1729C1}"/>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4575460" y="1275358"/>
            <a:ext cx="3646313" cy="330863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2D220263-03DE-FB43-9F64-E2DC2267983B}"/>
              </a:ext>
            </a:extLst>
          </p:cNvPr>
          <p:cNvSpPr>
            <a:spLocks noGrp="1"/>
          </p:cNvSpPr>
          <p:nvPr>
            <p:ph type="title"/>
          </p:nvPr>
        </p:nvSpPr>
        <p:spPr>
          <a:xfrm>
            <a:off x="178129" y="88349"/>
            <a:ext cx="8840809" cy="351413"/>
          </a:xfrm>
        </p:spPr>
        <p:txBody>
          <a:bodyPr/>
          <a:lstStyle/>
          <a:p>
            <a:r>
              <a:rPr lang="en-US" sz="2400" b="1" dirty="0"/>
              <a:t>Algorithm-Driven Design of Programmable Hardware Accelerators</a:t>
            </a:r>
          </a:p>
        </p:txBody>
      </p:sp>
      <p:sp>
        <p:nvSpPr>
          <p:cNvPr id="7" name="TextBox 6">
            <a:extLst>
              <a:ext uri="{FF2B5EF4-FFF2-40B4-BE49-F238E27FC236}">
                <a16:creationId xmlns:a16="http://schemas.microsoft.com/office/drawing/2014/main" id="{8F0E1D17-6146-414A-BD97-06C85F6F2539}"/>
              </a:ext>
            </a:extLst>
          </p:cNvPr>
          <p:cNvSpPr txBox="1"/>
          <p:nvPr/>
        </p:nvSpPr>
        <p:spPr>
          <a:xfrm>
            <a:off x="7869676" y="907389"/>
            <a:ext cx="1149263" cy="1015663"/>
          </a:xfrm>
          <a:prstGeom prst="rect">
            <a:avLst/>
          </a:prstGeom>
          <a:noFill/>
        </p:spPr>
        <p:txBody>
          <a:bodyPr wrap="square" rtlCol="0">
            <a:spAutoFit/>
          </a:bodyPr>
          <a:lstStyle/>
          <a:p>
            <a:r>
              <a:rPr lang="en-US" sz="1200" b="1" dirty="0"/>
              <a:t>25%+ of DOE workload is Density Functional Theory (DFT)</a:t>
            </a:r>
          </a:p>
        </p:txBody>
      </p:sp>
      <p:sp>
        <p:nvSpPr>
          <p:cNvPr id="8" name="Content Placeholder 2">
            <a:extLst>
              <a:ext uri="{FF2B5EF4-FFF2-40B4-BE49-F238E27FC236}">
                <a16:creationId xmlns:a16="http://schemas.microsoft.com/office/drawing/2014/main" id="{240B436B-C156-E943-9B4D-FAEFE3058E8B}"/>
              </a:ext>
            </a:extLst>
          </p:cNvPr>
          <p:cNvSpPr txBox="1">
            <a:spLocks/>
          </p:cNvSpPr>
          <p:nvPr/>
        </p:nvSpPr>
        <p:spPr>
          <a:xfrm>
            <a:off x="-301457" y="650679"/>
            <a:ext cx="5229717" cy="3971925"/>
          </a:xfrm>
          <a:prstGeom prst="rect">
            <a:avLst/>
          </a:prstGeom>
        </p:spPr>
        <p:txBody>
          <a:bodyPr/>
          <a:lstStyle>
            <a:lvl1pPr marL="292100" indent="-2921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ＭＳ Ｐゴシック" pitchFamily="26" charset="-128"/>
              </a:defRPr>
            </a:lvl1pPr>
            <a:lvl2pPr marL="742950" indent="-28575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2pPr>
            <a:lvl3pPr marL="1143000" indent="-2286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3pPr>
            <a:lvl4pPr marL="1663700" indent="-2921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4pPr>
            <a:lvl5pPr marL="2120900" indent="-292100" algn="l" defTabSz="457200" rtl="0" eaLnBrk="0" fontAlgn="base" hangingPunct="0">
              <a:spcBef>
                <a:spcPct val="20000"/>
              </a:spcBef>
              <a:spcAft>
                <a:spcPct val="0"/>
              </a:spcAft>
              <a:buFont typeface="Arial" charset="0"/>
              <a:buChar char="»"/>
              <a:defRPr sz="2200" kern="1200">
                <a:solidFill>
                  <a:schemeClr val="tx2"/>
                </a:solidFill>
                <a:latin typeface="Arial" pitchFamily="-112" charset="0"/>
                <a:ea typeface="ＭＳ Ｐゴシック" pitchFamily="2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b="1" dirty="0">
                <a:solidFill>
                  <a:srgbClr val="0070C0"/>
                </a:solidFill>
              </a:rPr>
              <a:t>What: </a:t>
            </a:r>
            <a:r>
              <a:rPr lang="en-US" sz="1800" b="1" dirty="0">
                <a:solidFill>
                  <a:schemeClr val="tx1"/>
                </a:solidFill>
              </a:rPr>
              <a:t>Design the hardware acceleration around the target algorithm/application</a:t>
            </a:r>
            <a:endParaRPr lang="en-US" sz="1500" b="1" dirty="0">
              <a:solidFill>
                <a:schemeClr val="tx1"/>
              </a:solidFill>
            </a:endParaRPr>
          </a:p>
          <a:p>
            <a:pPr lvl="1"/>
            <a:r>
              <a:rPr lang="en-US" sz="1500" dirty="0">
                <a:solidFill>
                  <a:schemeClr val="tx1"/>
                </a:solidFill>
              </a:rPr>
              <a:t>Purpose-built acceleration</a:t>
            </a:r>
          </a:p>
          <a:p>
            <a:pPr lvl="1"/>
            <a:r>
              <a:rPr lang="en-US" sz="1500" dirty="0">
                <a:solidFill>
                  <a:schemeClr val="tx1"/>
                </a:solidFill>
              </a:rPr>
              <a:t>Science-led reference algorithm design</a:t>
            </a:r>
            <a:endParaRPr lang="en-US" sz="1500" b="1" dirty="0">
              <a:solidFill>
                <a:srgbClr val="0070C0"/>
              </a:solidFill>
            </a:endParaRPr>
          </a:p>
          <a:p>
            <a:endParaRPr lang="en-US" sz="1200" b="1" dirty="0">
              <a:solidFill>
                <a:srgbClr val="0070C0"/>
              </a:solidFill>
            </a:endParaRPr>
          </a:p>
          <a:p>
            <a:r>
              <a:rPr lang="en-US" sz="1800" b="1" dirty="0">
                <a:solidFill>
                  <a:srgbClr val="0070C0"/>
                </a:solidFill>
              </a:rPr>
              <a:t>Why: </a:t>
            </a:r>
            <a:r>
              <a:rPr lang="en-US" sz="1800" b="1" dirty="0">
                <a:solidFill>
                  <a:schemeClr val="tx1"/>
                </a:solidFill>
              </a:rPr>
              <a:t>Huge opportunities to improve performance density and efficiency</a:t>
            </a:r>
          </a:p>
          <a:p>
            <a:pPr lvl="1"/>
            <a:r>
              <a:rPr lang="en-US" sz="1400" dirty="0">
                <a:solidFill>
                  <a:schemeClr val="tx1"/>
                </a:solidFill>
              </a:rPr>
              <a:t>FFT hardware accelerator 50x-100x faster than GPU (using SPIRAL generator)</a:t>
            </a:r>
            <a:endParaRPr lang="en-US" sz="1500" b="1" dirty="0">
              <a:solidFill>
                <a:srgbClr val="0070C0"/>
              </a:solidFill>
            </a:endParaRPr>
          </a:p>
          <a:p>
            <a:endParaRPr lang="en-US" sz="1100" b="1" dirty="0">
              <a:solidFill>
                <a:srgbClr val="0070C0"/>
              </a:solidFill>
            </a:endParaRPr>
          </a:p>
          <a:p>
            <a:r>
              <a:rPr lang="en-US" sz="1800" b="1" dirty="0">
                <a:solidFill>
                  <a:srgbClr val="0070C0"/>
                </a:solidFill>
              </a:rPr>
              <a:t>How: </a:t>
            </a:r>
            <a:r>
              <a:rPr lang="en-US" sz="1800" b="1" dirty="0">
                <a:solidFill>
                  <a:schemeClr val="tx1"/>
                </a:solidFill>
              </a:rPr>
              <a:t>Target Density Functional Theory</a:t>
            </a:r>
          </a:p>
          <a:p>
            <a:pPr marL="800100" lvl="1" indent="-342900">
              <a:buFont typeface="+mj-lt"/>
              <a:buAutoNum type="arabicPeriod"/>
            </a:pPr>
            <a:r>
              <a:rPr lang="en-US" sz="1500" dirty="0">
                <a:solidFill>
                  <a:srgbClr val="0070C0"/>
                </a:solidFill>
              </a:rPr>
              <a:t>Large fraction of the DOE workload</a:t>
            </a:r>
          </a:p>
          <a:p>
            <a:pPr marL="800100" lvl="1" indent="-342900">
              <a:buFont typeface="+mj-lt"/>
              <a:buAutoNum type="arabicPeriod"/>
            </a:pPr>
            <a:r>
              <a:rPr lang="en-US" sz="1500" dirty="0">
                <a:solidFill>
                  <a:srgbClr val="0070C0"/>
                </a:solidFill>
              </a:rPr>
              <a:t>Mature code base and algorithm</a:t>
            </a:r>
          </a:p>
          <a:p>
            <a:pPr marL="800100" lvl="1" indent="-342900">
              <a:buFont typeface="+mj-lt"/>
              <a:buAutoNum type="arabicPeriod"/>
            </a:pPr>
            <a:r>
              <a:rPr lang="en-US" sz="1500" dirty="0">
                <a:solidFill>
                  <a:srgbClr val="0070C0"/>
                </a:solidFill>
              </a:rPr>
              <a:t>LS3DF formulation minimizes off-chip communication and scales O(N)</a:t>
            </a:r>
          </a:p>
          <a:p>
            <a:endParaRPr lang="en-US" sz="1500" dirty="0">
              <a:solidFill>
                <a:schemeClr val="tx1"/>
              </a:solidFill>
            </a:endParaRPr>
          </a:p>
        </p:txBody>
      </p:sp>
      <p:sp>
        <p:nvSpPr>
          <p:cNvPr id="6" name="Right Brace 5">
            <a:extLst>
              <a:ext uri="{FF2B5EF4-FFF2-40B4-BE49-F238E27FC236}">
                <a16:creationId xmlns:a16="http://schemas.microsoft.com/office/drawing/2014/main" id="{FA658AF3-0822-FE44-B356-FAF4821E0B91}"/>
              </a:ext>
            </a:extLst>
          </p:cNvPr>
          <p:cNvSpPr/>
          <p:nvPr/>
        </p:nvSpPr>
        <p:spPr>
          <a:xfrm rot="18987307">
            <a:off x="7150633" y="743590"/>
            <a:ext cx="819189" cy="2184792"/>
          </a:xfrm>
          <a:prstGeom prst="rightBrace">
            <a:avLst/>
          </a:prstGeom>
          <a:ln w="476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3" name="TextBox 2">
            <a:extLst>
              <a:ext uri="{FF2B5EF4-FFF2-40B4-BE49-F238E27FC236}">
                <a16:creationId xmlns:a16="http://schemas.microsoft.com/office/drawing/2014/main" id="{392E7647-8640-0C4E-A4EA-A560F691FAF1}"/>
              </a:ext>
            </a:extLst>
          </p:cNvPr>
          <p:cNvSpPr txBox="1"/>
          <p:nvPr/>
        </p:nvSpPr>
        <p:spPr>
          <a:xfrm>
            <a:off x="2240001" y="415627"/>
            <a:ext cx="4408579" cy="307777"/>
          </a:xfrm>
          <a:prstGeom prst="rect">
            <a:avLst/>
          </a:prstGeom>
          <a:noFill/>
        </p:spPr>
        <p:txBody>
          <a:bodyPr wrap="none" rtlCol="0">
            <a:spAutoFit/>
          </a:bodyPr>
          <a:lstStyle/>
          <a:p>
            <a:r>
              <a:rPr lang="en-US" b="1" dirty="0">
                <a:solidFill>
                  <a:schemeClr val="tx2"/>
                </a:solidFill>
              </a:rPr>
              <a:t>Example: LS3DF/Density Functional Theory (DFT)</a:t>
            </a:r>
          </a:p>
        </p:txBody>
      </p:sp>
      <p:pic>
        <p:nvPicPr>
          <p:cNvPr id="2" name="Picture 1">
            <a:extLst>
              <a:ext uri="{FF2B5EF4-FFF2-40B4-BE49-F238E27FC236}">
                <a16:creationId xmlns:a16="http://schemas.microsoft.com/office/drawing/2014/main" id="{31BD0B0F-C1FD-0D49-9F8B-2B0896E330B7}"/>
              </a:ext>
            </a:extLst>
          </p:cNvPr>
          <p:cNvPicPr>
            <a:picLocks noChangeAspect="1"/>
          </p:cNvPicPr>
          <p:nvPr/>
        </p:nvPicPr>
        <p:blipFill>
          <a:blip r:embed="rId4"/>
          <a:stretch>
            <a:fillRect/>
          </a:stretch>
        </p:blipFill>
        <p:spPr>
          <a:xfrm>
            <a:off x="32795" y="723404"/>
            <a:ext cx="4259172" cy="3971925"/>
          </a:xfrm>
          <a:prstGeom prst="rect">
            <a:avLst/>
          </a:prstGeom>
        </p:spPr>
      </p:pic>
    </p:spTree>
    <p:extLst>
      <p:ext uri="{BB962C8B-B14F-4D97-AF65-F5344CB8AC3E}">
        <p14:creationId xmlns:p14="http://schemas.microsoft.com/office/powerpoint/2010/main" val="174936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dissolve">
                                      <p:cBhvr>
                                        <p:cTn id="10" dur="500"/>
                                        <p:tgtEl>
                                          <p:spTgt spid="8">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dissolve">
                                      <p:cBhvr>
                                        <p:cTn id="13" dur="500"/>
                                        <p:tgtEl>
                                          <p:spTgt spid="8">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8">
                                            <p:txEl>
                                              <p:pRg st="4" end="4"/>
                                            </p:txEl>
                                          </p:spTgt>
                                        </p:tgtEl>
                                        <p:attrNameLst>
                                          <p:attrName>style.visibility</p:attrName>
                                        </p:attrNameLst>
                                      </p:cBhvr>
                                      <p:to>
                                        <p:strVal val="visible"/>
                                      </p:to>
                                    </p:set>
                                    <p:animEffect transition="in" filter="dissolve">
                                      <p:cBhvr>
                                        <p:cTn id="18" dur="500"/>
                                        <p:tgtEl>
                                          <p:spTgt spid="8">
                                            <p:txEl>
                                              <p:pRg st="4" end="4"/>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dissolve">
                                      <p:cBhvr>
                                        <p:cTn id="21" dur="500"/>
                                        <p:tgtEl>
                                          <p:spTgt spid="8">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8">
                                            <p:txEl>
                                              <p:pRg st="7" end="7"/>
                                            </p:txEl>
                                          </p:spTgt>
                                        </p:tgtEl>
                                        <p:attrNameLst>
                                          <p:attrName>style.visibility</p:attrName>
                                        </p:attrNameLst>
                                      </p:cBhvr>
                                      <p:to>
                                        <p:strVal val="visible"/>
                                      </p:to>
                                    </p:set>
                                    <p:animEffect transition="in" filter="dissolve">
                                      <p:cBhvr>
                                        <p:cTn id="26" dur="500"/>
                                        <p:tgtEl>
                                          <p:spTgt spid="8">
                                            <p:txEl>
                                              <p:pRg st="7" end="7"/>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dissolve">
                                      <p:cBhvr>
                                        <p:cTn id="29" dur="500"/>
                                        <p:tgtEl>
                                          <p:spTgt spid="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par>
                                <p:cTn id="36" presetID="9" presetClass="entr" presetSubtype="0" fill="hold" nodeType="withEffect">
                                  <p:stCondLst>
                                    <p:cond delay="0"/>
                                  </p:stCondLst>
                                  <p:childTnLst>
                                    <p:set>
                                      <p:cBhvr>
                                        <p:cTn id="37" dur="1" fill="hold">
                                          <p:stCondLst>
                                            <p:cond delay="0"/>
                                          </p:stCondLst>
                                        </p:cTn>
                                        <p:tgtEl>
                                          <p:spTgt spid="8">
                                            <p:txEl>
                                              <p:pRg st="8" end="8"/>
                                            </p:txEl>
                                          </p:spTgt>
                                        </p:tgtEl>
                                        <p:attrNameLst>
                                          <p:attrName>style.visibility</p:attrName>
                                        </p:attrNameLst>
                                      </p:cBhvr>
                                      <p:to>
                                        <p:strVal val="visible"/>
                                      </p:to>
                                    </p:set>
                                    <p:animEffect transition="in" filter="dissolve">
                                      <p:cBhvr>
                                        <p:cTn id="38" dur="500"/>
                                        <p:tgtEl>
                                          <p:spTgt spid="8">
                                            <p:txEl>
                                              <p:pRg st="8" end="8"/>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8">
                                            <p:txEl>
                                              <p:pRg st="9" end="9"/>
                                            </p:txEl>
                                          </p:spTgt>
                                        </p:tgtEl>
                                        <p:attrNameLst>
                                          <p:attrName>style.visibility</p:attrName>
                                        </p:attrNameLst>
                                      </p:cBhvr>
                                      <p:to>
                                        <p:strVal val="visible"/>
                                      </p:to>
                                    </p:set>
                                    <p:animEffect transition="in" filter="dissolve">
                                      <p:cBhvr>
                                        <p:cTn id="41" dur="500"/>
                                        <p:tgtEl>
                                          <p:spTgt spid="8">
                                            <p:txEl>
                                              <p:pRg st="9" end="9"/>
                                            </p:txEl>
                                          </p:spTgt>
                                        </p:tgtEl>
                                      </p:cBhvr>
                                    </p:animEffect>
                                  </p:childTnLst>
                                </p:cTn>
                              </p:par>
                              <p:par>
                                <p:cTn id="42" presetID="9" presetClass="entr" presetSubtype="0" fill="hold" nodeType="withEffect">
                                  <p:stCondLst>
                                    <p:cond delay="0"/>
                                  </p:stCondLst>
                                  <p:childTnLst>
                                    <p:set>
                                      <p:cBhvr>
                                        <p:cTn id="43" dur="1" fill="hold">
                                          <p:stCondLst>
                                            <p:cond delay="0"/>
                                          </p:stCondLst>
                                        </p:cTn>
                                        <p:tgtEl>
                                          <p:spTgt spid="8">
                                            <p:txEl>
                                              <p:pRg st="10" end="10"/>
                                            </p:txEl>
                                          </p:spTgt>
                                        </p:tgtEl>
                                        <p:attrNameLst>
                                          <p:attrName>style.visibility</p:attrName>
                                        </p:attrNameLst>
                                      </p:cBhvr>
                                      <p:to>
                                        <p:strVal val="visible"/>
                                      </p:to>
                                    </p:set>
                                    <p:animEffect transition="in" filter="dissolve">
                                      <p:cBhvr>
                                        <p:cTn id="44" dur="500"/>
                                        <p:tgtEl>
                                          <p:spTgt spid="8">
                                            <p:txEl>
                                              <p:pRg st="10" end="1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dissolve">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2E710-7741-584B-B4AD-BD5F6BB8E765}"/>
              </a:ext>
            </a:extLst>
          </p:cNvPr>
          <p:cNvSpPr>
            <a:spLocks noGrp="1"/>
          </p:cNvSpPr>
          <p:nvPr>
            <p:ph type="title"/>
          </p:nvPr>
        </p:nvSpPr>
        <p:spPr>
          <a:xfrm>
            <a:off x="528637" y="122529"/>
            <a:ext cx="7781925" cy="593429"/>
          </a:xfrm>
        </p:spPr>
        <p:txBody>
          <a:bodyPr/>
          <a:lstStyle/>
          <a:p>
            <a:r>
              <a:rPr lang="en-US" sz="2800" dirty="0"/>
              <a:t>The DFT kernel for each fragment </a:t>
            </a:r>
            <a:br>
              <a:rPr lang="en-US" sz="2800" dirty="0"/>
            </a:br>
            <a:r>
              <a:rPr lang="en-US" sz="2000" b="0" i="1" dirty="0"/>
              <a:t>Communication Avoiding LS3DF Formulation – Scales O(N)</a:t>
            </a:r>
            <a:endParaRPr lang="en-US" sz="2800" b="0" i="1" dirty="0">
              <a:solidFill>
                <a:srgbClr val="FF0000"/>
              </a:solidFill>
            </a:endParaRPr>
          </a:p>
        </p:txBody>
      </p:sp>
      <p:pic>
        <p:nvPicPr>
          <p:cNvPr id="3" name="Picture 2">
            <a:extLst>
              <a:ext uri="{FF2B5EF4-FFF2-40B4-BE49-F238E27FC236}">
                <a16:creationId xmlns:a16="http://schemas.microsoft.com/office/drawing/2014/main" id="{16DA3E00-8892-CD42-B0B2-C5F053B9DE4A}"/>
              </a:ext>
            </a:extLst>
          </p:cNvPr>
          <p:cNvPicPr>
            <a:picLocks noChangeAspect="1"/>
          </p:cNvPicPr>
          <p:nvPr/>
        </p:nvPicPr>
        <p:blipFill>
          <a:blip r:embed="rId3"/>
          <a:stretch>
            <a:fillRect/>
          </a:stretch>
        </p:blipFill>
        <p:spPr>
          <a:xfrm>
            <a:off x="2571032" y="922039"/>
            <a:ext cx="6315075" cy="3199914"/>
          </a:xfrm>
          <a:prstGeom prst="rect">
            <a:avLst/>
          </a:prstGeom>
        </p:spPr>
      </p:pic>
      <p:sp>
        <p:nvSpPr>
          <p:cNvPr id="4" name="TextBox 3">
            <a:extLst>
              <a:ext uri="{FF2B5EF4-FFF2-40B4-BE49-F238E27FC236}">
                <a16:creationId xmlns:a16="http://schemas.microsoft.com/office/drawing/2014/main" id="{03D356E3-9FF9-F443-AE3B-A6B44FE813C5}"/>
              </a:ext>
            </a:extLst>
          </p:cNvPr>
          <p:cNvSpPr txBox="1"/>
          <p:nvPr/>
        </p:nvSpPr>
        <p:spPr>
          <a:xfrm>
            <a:off x="6331745" y="1021822"/>
            <a:ext cx="2758184" cy="553998"/>
          </a:xfrm>
          <a:prstGeom prst="rect">
            <a:avLst/>
          </a:prstGeom>
          <a:noFill/>
        </p:spPr>
        <p:txBody>
          <a:bodyPr wrap="square" rtlCol="0">
            <a:spAutoFit/>
          </a:bodyPr>
          <a:lstStyle/>
          <a:p>
            <a:pPr algn="ctr"/>
            <a:r>
              <a:rPr lang="en-US" sz="1600" b="1" dirty="0">
                <a:solidFill>
                  <a:srgbClr val="0070C0"/>
                </a:solidFill>
              </a:rPr>
              <a:t>O(N</a:t>
            </a:r>
            <a:r>
              <a:rPr lang="en-US" sz="1600" b="1" baseline="30000" dirty="0">
                <a:solidFill>
                  <a:srgbClr val="0070C0"/>
                </a:solidFill>
              </a:rPr>
              <a:t>2</a:t>
            </a:r>
            <a:r>
              <a:rPr lang="en-US" sz="1600" b="1" dirty="0">
                <a:solidFill>
                  <a:srgbClr val="0070C0"/>
                </a:solidFill>
              </a:rPr>
              <a:t> Log(N))</a:t>
            </a:r>
          </a:p>
          <a:p>
            <a:pPr algn="ctr"/>
            <a:r>
              <a:rPr lang="en-US" i="1" dirty="0" err="1"/>
              <a:t>Comm</a:t>
            </a:r>
            <a:r>
              <a:rPr lang="en-US" i="1" dirty="0"/>
              <a:t> bound if non-local</a:t>
            </a:r>
            <a:endParaRPr lang="en-US" sz="1200" i="1" dirty="0"/>
          </a:p>
        </p:txBody>
      </p:sp>
      <p:sp>
        <p:nvSpPr>
          <p:cNvPr id="5" name="TextBox 4">
            <a:extLst>
              <a:ext uri="{FF2B5EF4-FFF2-40B4-BE49-F238E27FC236}">
                <a16:creationId xmlns:a16="http://schemas.microsoft.com/office/drawing/2014/main" id="{80B5D607-5294-F143-96F7-FD0858A992D4}"/>
              </a:ext>
            </a:extLst>
          </p:cNvPr>
          <p:cNvSpPr txBox="1"/>
          <p:nvPr/>
        </p:nvSpPr>
        <p:spPr>
          <a:xfrm>
            <a:off x="6944579" y="2851129"/>
            <a:ext cx="1838965" cy="646331"/>
          </a:xfrm>
          <a:prstGeom prst="rect">
            <a:avLst/>
          </a:prstGeom>
          <a:noFill/>
        </p:spPr>
        <p:txBody>
          <a:bodyPr wrap="none" rtlCol="0">
            <a:spAutoFit/>
          </a:bodyPr>
          <a:lstStyle/>
          <a:p>
            <a:pPr algn="ctr"/>
            <a:r>
              <a:rPr lang="en-US" sz="1800" b="1" dirty="0">
                <a:solidFill>
                  <a:srgbClr val="0070C0"/>
                </a:solidFill>
              </a:rPr>
              <a:t>O(N</a:t>
            </a:r>
            <a:r>
              <a:rPr lang="en-US" sz="1800" b="1" baseline="30000" dirty="0">
                <a:solidFill>
                  <a:srgbClr val="0070C0"/>
                </a:solidFill>
              </a:rPr>
              <a:t>3</a:t>
            </a:r>
            <a:r>
              <a:rPr lang="en-US" sz="1800" b="1" dirty="0">
                <a:solidFill>
                  <a:srgbClr val="0070C0"/>
                </a:solidFill>
              </a:rPr>
              <a:t>)</a:t>
            </a:r>
          </a:p>
          <a:p>
            <a:pPr algn="ctr"/>
            <a:r>
              <a:rPr lang="en-US" sz="1800" dirty="0"/>
              <a:t>Compute-bound</a:t>
            </a:r>
            <a:endParaRPr lang="en-US" dirty="0"/>
          </a:p>
        </p:txBody>
      </p:sp>
      <p:sp>
        <p:nvSpPr>
          <p:cNvPr id="6" name="TextBox 5">
            <a:extLst>
              <a:ext uri="{FF2B5EF4-FFF2-40B4-BE49-F238E27FC236}">
                <a16:creationId xmlns:a16="http://schemas.microsoft.com/office/drawing/2014/main" id="{4580F885-4139-0B41-8E34-DF76A827A4D4}"/>
              </a:ext>
            </a:extLst>
          </p:cNvPr>
          <p:cNvSpPr txBox="1"/>
          <p:nvPr/>
        </p:nvSpPr>
        <p:spPr>
          <a:xfrm>
            <a:off x="6937366" y="2226667"/>
            <a:ext cx="1853392" cy="323165"/>
          </a:xfrm>
          <a:prstGeom prst="rect">
            <a:avLst/>
          </a:prstGeom>
          <a:noFill/>
        </p:spPr>
        <p:txBody>
          <a:bodyPr wrap="none" rtlCol="0">
            <a:spAutoFit/>
          </a:bodyPr>
          <a:lstStyle/>
          <a:p>
            <a:r>
              <a:rPr lang="en-US" sz="1500" dirty="0"/>
              <a:t>TSQR &amp; </a:t>
            </a:r>
            <a:r>
              <a:rPr lang="en-US" sz="1500" dirty="0" err="1"/>
              <a:t>Choelesky</a:t>
            </a:r>
            <a:endParaRPr lang="en-US" sz="1200" dirty="0"/>
          </a:p>
        </p:txBody>
      </p:sp>
      <p:pic>
        <p:nvPicPr>
          <p:cNvPr id="7" name="Picture 6">
            <a:extLst>
              <a:ext uri="{FF2B5EF4-FFF2-40B4-BE49-F238E27FC236}">
                <a16:creationId xmlns:a16="http://schemas.microsoft.com/office/drawing/2014/main" id="{F622021F-5840-444F-BFE0-C7CC77531CE7}"/>
              </a:ext>
            </a:extLst>
          </p:cNvPr>
          <p:cNvPicPr>
            <a:picLocks noChangeAspect="1"/>
          </p:cNvPicPr>
          <p:nvPr/>
        </p:nvPicPr>
        <p:blipFill>
          <a:blip r:embed="rId4"/>
          <a:stretch>
            <a:fillRect/>
          </a:stretch>
        </p:blipFill>
        <p:spPr>
          <a:xfrm>
            <a:off x="2866745" y="1607345"/>
            <a:ext cx="2130825" cy="2130825"/>
          </a:xfrm>
          <a:prstGeom prst="rect">
            <a:avLst/>
          </a:prstGeom>
        </p:spPr>
      </p:pic>
      <p:sp>
        <p:nvSpPr>
          <p:cNvPr id="8" name="TextBox 7">
            <a:extLst>
              <a:ext uri="{FF2B5EF4-FFF2-40B4-BE49-F238E27FC236}">
                <a16:creationId xmlns:a16="http://schemas.microsoft.com/office/drawing/2014/main" id="{C7BB4F79-15F1-3F4E-8426-DD59BA152849}"/>
              </a:ext>
            </a:extLst>
          </p:cNvPr>
          <p:cNvSpPr txBox="1"/>
          <p:nvPr/>
        </p:nvSpPr>
        <p:spPr>
          <a:xfrm>
            <a:off x="3068585" y="4158050"/>
            <a:ext cx="2493717" cy="584775"/>
          </a:xfrm>
          <a:prstGeom prst="rect">
            <a:avLst/>
          </a:prstGeom>
          <a:noFill/>
          <a:ln>
            <a:solidFill>
              <a:srgbClr val="002060"/>
            </a:solidFill>
          </a:ln>
          <a:effectLst/>
        </p:spPr>
        <p:txBody>
          <a:bodyPr wrap="square" rtlCol="0">
            <a:spAutoFit/>
          </a:bodyPr>
          <a:lstStyle/>
          <a:p>
            <a:pPr algn="ctr"/>
            <a:r>
              <a:rPr lang="en-US" sz="1600" dirty="0">
                <a:solidFill>
                  <a:srgbClr val="00B050"/>
                </a:solidFill>
              </a:rPr>
              <a:t>One patch per CGRA</a:t>
            </a:r>
          </a:p>
          <a:p>
            <a:pPr algn="ctr"/>
            <a:r>
              <a:rPr lang="en-US" sz="1600" b="1" dirty="0">
                <a:solidFill>
                  <a:srgbClr val="00B050"/>
                </a:solidFill>
              </a:rPr>
              <a:t>400 bands/patch</a:t>
            </a:r>
          </a:p>
        </p:txBody>
      </p:sp>
      <p:pic>
        <p:nvPicPr>
          <p:cNvPr id="9" name="Picture 8">
            <a:extLst>
              <a:ext uri="{FF2B5EF4-FFF2-40B4-BE49-F238E27FC236}">
                <a16:creationId xmlns:a16="http://schemas.microsoft.com/office/drawing/2014/main" id="{B31E3F1C-0909-7A48-901A-119DEBB914FD}"/>
              </a:ext>
            </a:extLst>
          </p:cNvPr>
          <p:cNvPicPr>
            <a:picLocks noChangeAspect="1"/>
          </p:cNvPicPr>
          <p:nvPr/>
        </p:nvPicPr>
        <p:blipFill rotWithShape="1">
          <a:blip r:embed="rId5">
            <a:extLst>
              <a:ext uri="{28A0092B-C50C-407E-A947-70E740481C1C}">
                <a14:useLocalDpi xmlns:a14="http://schemas.microsoft.com/office/drawing/2010/main"/>
              </a:ext>
            </a:extLst>
          </a:blip>
          <a:srcRect l="6089" r="66078" b="55485"/>
          <a:stretch/>
        </p:blipFill>
        <p:spPr>
          <a:xfrm>
            <a:off x="304486" y="1662115"/>
            <a:ext cx="1363312" cy="1381042"/>
          </a:xfrm>
          <a:prstGeom prst="rect">
            <a:avLst/>
          </a:prstGeom>
        </p:spPr>
      </p:pic>
      <p:pic>
        <p:nvPicPr>
          <p:cNvPr id="10" name="Picture 9">
            <a:extLst>
              <a:ext uri="{FF2B5EF4-FFF2-40B4-BE49-F238E27FC236}">
                <a16:creationId xmlns:a16="http://schemas.microsoft.com/office/drawing/2014/main" id="{C08A5834-6518-D045-B143-819A023F5DB0}"/>
              </a:ext>
            </a:extLst>
          </p:cNvPr>
          <p:cNvPicPr>
            <a:picLocks noChangeAspect="1"/>
          </p:cNvPicPr>
          <p:nvPr/>
        </p:nvPicPr>
        <p:blipFill rotWithShape="1">
          <a:blip r:embed="rId5">
            <a:extLst>
              <a:ext uri="{28A0092B-C50C-407E-A947-70E740481C1C}">
                <a14:useLocalDpi xmlns:a14="http://schemas.microsoft.com/office/drawing/2010/main"/>
              </a:ext>
            </a:extLst>
          </a:blip>
          <a:srcRect l="39040" t="10073" r="12341" b="55484"/>
          <a:stretch/>
        </p:blipFill>
        <p:spPr>
          <a:xfrm>
            <a:off x="341532" y="3143114"/>
            <a:ext cx="2266111" cy="1016780"/>
          </a:xfrm>
          <a:prstGeom prst="rect">
            <a:avLst/>
          </a:prstGeom>
        </p:spPr>
      </p:pic>
      <p:pic>
        <p:nvPicPr>
          <p:cNvPr id="11" name="Picture 2" descr="C:\Users\LWWang\Desktop\Pages from perovskite.jpg">
            <a:extLst>
              <a:ext uri="{FF2B5EF4-FFF2-40B4-BE49-F238E27FC236}">
                <a16:creationId xmlns:a16="http://schemas.microsoft.com/office/drawing/2014/main" id="{D3120079-8B13-394A-A671-613A705CF5F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1899" y="766937"/>
            <a:ext cx="1638300" cy="809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Down Arrow 11">
            <a:extLst>
              <a:ext uri="{FF2B5EF4-FFF2-40B4-BE49-F238E27FC236}">
                <a16:creationId xmlns:a16="http://schemas.microsoft.com/office/drawing/2014/main" id="{11C4CB76-234A-9641-B821-7B5EE148C262}"/>
              </a:ext>
            </a:extLst>
          </p:cNvPr>
          <p:cNvSpPr/>
          <p:nvPr/>
        </p:nvSpPr>
        <p:spPr>
          <a:xfrm>
            <a:off x="854555" y="2596601"/>
            <a:ext cx="263174" cy="714375"/>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B97BF94-65E9-0240-9FD3-B7B5804FEA95}"/>
              </a:ext>
            </a:extLst>
          </p:cNvPr>
          <p:cNvSpPr txBox="1"/>
          <p:nvPr/>
        </p:nvSpPr>
        <p:spPr>
          <a:xfrm>
            <a:off x="-29795" y="4219605"/>
            <a:ext cx="3029997" cy="523220"/>
          </a:xfrm>
          <a:prstGeom prst="rect">
            <a:avLst/>
          </a:prstGeom>
          <a:noFill/>
          <a:ln>
            <a:solidFill>
              <a:srgbClr val="002060"/>
            </a:solidFill>
          </a:ln>
          <a:effectLst>
            <a:outerShdw blurRad="50800" dist="38100" dir="2700000" algn="tl" rotWithShape="0">
              <a:prstClr val="black">
                <a:alpha val="40000"/>
              </a:prstClr>
            </a:outerShdw>
          </a:effectLst>
        </p:spPr>
        <p:txBody>
          <a:bodyPr wrap="none" rtlCol="0">
            <a:spAutoFit/>
          </a:bodyPr>
          <a:lstStyle/>
          <a:p>
            <a:r>
              <a:rPr lang="en-US" dirty="0"/>
              <a:t>LS3DF O(N) Algorithm Formulation </a:t>
            </a:r>
          </a:p>
          <a:p>
            <a:r>
              <a:rPr lang="en-US" dirty="0"/>
              <a:t>Minimizes off-chip Communication</a:t>
            </a:r>
          </a:p>
        </p:txBody>
      </p:sp>
      <p:sp>
        <p:nvSpPr>
          <p:cNvPr id="15" name="TextBox 14">
            <a:extLst>
              <a:ext uri="{FF2B5EF4-FFF2-40B4-BE49-F238E27FC236}">
                <a16:creationId xmlns:a16="http://schemas.microsoft.com/office/drawing/2014/main" id="{C71D2F6F-2705-AC4A-B792-5552BB02478E}"/>
              </a:ext>
            </a:extLst>
          </p:cNvPr>
          <p:cNvSpPr txBox="1"/>
          <p:nvPr/>
        </p:nvSpPr>
        <p:spPr>
          <a:xfrm>
            <a:off x="6427021" y="4164992"/>
            <a:ext cx="2662908" cy="523220"/>
          </a:xfrm>
          <a:prstGeom prst="rect">
            <a:avLst/>
          </a:prstGeom>
          <a:noFill/>
          <a:ln>
            <a:solidFill>
              <a:srgbClr val="002060"/>
            </a:solidFill>
          </a:ln>
          <a:effectLst>
            <a:outerShdw blurRad="50800" dist="38100" dir="2700000" algn="tl" rotWithShape="0">
              <a:prstClr val="black">
                <a:alpha val="40000"/>
              </a:prstClr>
            </a:outerShdw>
          </a:effectLst>
        </p:spPr>
        <p:txBody>
          <a:bodyPr wrap="none" rtlCol="0">
            <a:spAutoFit/>
          </a:bodyPr>
          <a:lstStyle/>
          <a:p>
            <a:r>
              <a:rPr lang="en-US" dirty="0"/>
              <a:t>Compute Intensive Kernels</a:t>
            </a:r>
          </a:p>
          <a:p>
            <a:r>
              <a:rPr lang="en-US" dirty="0"/>
              <a:t>Targeted for HW Specialization</a:t>
            </a:r>
          </a:p>
        </p:txBody>
      </p:sp>
      <p:sp>
        <p:nvSpPr>
          <p:cNvPr id="14" name="TextBox 13">
            <a:extLst>
              <a:ext uri="{FF2B5EF4-FFF2-40B4-BE49-F238E27FC236}">
                <a16:creationId xmlns:a16="http://schemas.microsoft.com/office/drawing/2014/main" id="{74426E0D-E8BC-C84C-A539-8B133884E898}"/>
              </a:ext>
            </a:extLst>
          </p:cNvPr>
          <p:cNvSpPr txBox="1"/>
          <p:nvPr/>
        </p:nvSpPr>
        <p:spPr>
          <a:xfrm>
            <a:off x="3592505" y="2226667"/>
            <a:ext cx="821036" cy="830997"/>
          </a:xfrm>
          <a:prstGeom prst="rect">
            <a:avLst/>
          </a:prstGeom>
          <a:solidFill>
            <a:schemeClr val="bg1"/>
          </a:solidFill>
        </p:spPr>
        <p:txBody>
          <a:bodyPr wrap="square" rtlCol="0">
            <a:spAutoFit/>
          </a:bodyPr>
          <a:lstStyle/>
          <a:p>
            <a:pPr algn="ctr"/>
            <a:r>
              <a:rPr lang="en-US" sz="1200" b="1" dirty="0"/>
              <a:t>Specializations </a:t>
            </a:r>
            <a:r>
              <a:rPr lang="en-US" sz="1200" b="1" dirty="0" err="1"/>
              <a:t>Chiplet</a:t>
            </a:r>
            <a:endParaRPr lang="en-US" sz="1200" b="1" dirty="0"/>
          </a:p>
          <a:p>
            <a:pPr algn="ctr"/>
            <a:r>
              <a:rPr lang="en-US" sz="1200" b="1" dirty="0"/>
              <a:t>(s)</a:t>
            </a:r>
          </a:p>
        </p:txBody>
      </p:sp>
    </p:spTree>
    <p:extLst>
      <p:ext uri="{BB962C8B-B14F-4D97-AF65-F5344CB8AC3E}">
        <p14:creationId xmlns:p14="http://schemas.microsoft.com/office/powerpoint/2010/main" val="172340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5"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4F9847-7E7F-6E4D-939A-6A4B0F9E327D}"/>
              </a:ext>
            </a:extLst>
          </p:cNvPr>
          <p:cNvSpPr>
            <a:spLocks noGrp="1"/>
          </p:cNvSpPr>
          <p:nvPr>
            <p:ph type="title"/>
          </p:nvPr>
        </p:nvSpPr>
        <p:spPr/>
        <p:txBody>
          <a:bodyPr>
            <a:normAutofit fontScale="90000"/>
          </a:bodyPr>
          <a:lstStyle/>
          <a:p>
            <a:r>
              <a:rPr lang="en-US" sz="2700" dirty="0"/>
              <a:t>Von-Neumann Instruction Processors vs. Hardware Circuits</a:t>
            </a:r>
            <a:br>
              <a:rPr lang="en-US" dirty="0"/>
            </a:br>
            <a:r>
              <a:rPr lang="en-US" sz="2025" b="0" i="1" dirty="0"/>
              <a:t>(must redesign for static dataflow and deep flow-through pipelines)</a:t>
            </a:r>
            <a:endParaRPr lang="en-US" b="0" i="1" dirty="0"/>
          </a:p>
        </p:txBody>
      </p:sp>
      <p:sp>
        <p:nvSpPr>
          <p:cNvPr id="6" name="Rectangle 4">
            <a:extLst>
              <a:ext uri="{FF2B5EF4-FFF2-40B4-BE49-F238E27FC236}">
                <a16:creationId xmlns:a16="http://schemas.microsoft.com/office/drawing/2014/main" id="{CB0DE907-0728-EE49-9CA1-5AB856F22B5E}"/>
              </a:ext>
            </a:extLst>
          </p:cNvPr>
          <p:cNvSpPr>
            <a:spLocks noChangeArrowheads="1"/>
          </p:cNvSpPr>
          <p:nvPr/>
        </p:nvSpPr>
        <p:spPr bwMode="auto">
          <a:xfrm>
            <a:off x="199103" y="693338"/>
            <a:ext cx="3464396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endParaRPr lang="en-US" sz="2550"/>
          </a:p>
        </p:txBody>
      </p:sp>
      <p:pic>
        <p:nvPicPr>
          <p:cNvPr id="1027" name="Picture 1" descr="https://lh5.googleusercontent.com/-jEu2ZvcmDNhRsFAXDApu6CvqxBiWNNE-1MpiEbpH7QOUGn04KTzrnNDgha246NjgFYc0n8umZDu9G67PRGJ4dJqRRboEeIobcrEtu_ruHIyJb7sX3kPQdvesNExDnQYB-f0SFvo">
            <a:extLst>
              <a:ext uri="{FF2B5EF4-FFF2-40B4-BE49-F238E27FC236}">
                <a16:creationId xmlns:a16="http://schemas.microsoft.com/office/drawing/2014/main" id="{2C42CE4B-0E52-3D47-B007-2399C65E399C}"/>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199103" y="907026"/>
            <a:ext cx="8660990" cy="35726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ular Callout 1">
            <a:extLst>
              <a:ext uri="{FF2B5EF4-FFF2-40B4-BE49-F238E27FC236}">
                <a16:creationId xmlns:a16="http://schemas.microsoft.com/office/drawing/2014/main" id="{8E86254C-398E-4642-91B8-1F6559DE5432}"/>
              </a:ext>
            </a:extLst>
          </p:cNvPr>
          <p:cNvSpPr/>
          <p:nvPr/>
        </p:nvSpPr>
        <p:spPr>
          <a:xfrm>
            <a:off x="0" y="2015583"/>
            <a:ext cx="5563639" cy="3127917"/>
          </a:xfrm>
          <a:prstGeom prst="wedgeRectCallout">
            <a:avLst>
              <a:gd name="adj1" fmla="val 70157"/>
              <a:gd name="adj2" fmla="val -5241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4">
                    <a:lumMod val="20000"/>
                    <a:lumOff val="80000"/>
                  </a:schemeClr>
                </a:solidFill>
              </a:rPr>
              <a:t>FPGA</a:t>
            </a:r>
            <a:r>
              <a:rPr lang="en-US" sz="1800" b="1" dirty="0"/>
              <a:t> (</a:t>
            </a:r>
            <a:r>
              <a:rPr lang="en-US" sz="1800" i="1" dirty="0"/>
              <a:t>Field Programmable Gate Array): </a:t>
            </a:r>
            <a:r>
              <a:rPr lang="en-US" sz="1800" dirty="0"/>
              <a:t>Granularity </a:t>
            </a:r>
            <a:r>
              <a:rPr lang="en-US" sz="1800" dirty="0">
                <a:solidFill>
                  <a:schemeClr val="accent6">
                    <a:lumMod val="20000"/>
                    <a:lumOff val="80000"/>
                  </a:schemeClr>
                </a:solidFill>
              </a:rPr>
              <a:t>of these operations and wires are single bits</a:t>
            </a:r>
          </a:p>
          <a:p>
            <a:pPr algn="ctr"/>
            <a:endParaRPr lang="en-US" sz="1800" dirty="0"/>
          </a:p>
          <a:p>
            <a:pPr algn="ctr"/>
            <a:r>
              <a:rPr lang="en-US" sz="1800" b="1" dirty="0">
                <a:solidFill>
                  <a:schemeClr val="accent4">
                    <a:lumMod val="20000"/>
                    <a:lumOff val="80000"/>
                  </a:schemeClr>
                </a:solidFill>
              </a:rPr>
              <a:t>CGRA</a:t>
            </a:r>
            <a:r>
              <a:rPr lang="en-US" sz="1800" dirty="0"/>
              <a:t> </a:t>
            </a:r>
            <a:r>
              <a:rPr lang="en-US" sz="1800" i="1" dirty="0"/>
              <a:t>(Coarse Grain Reconfigurable Array)</a:t>
            </a:r>
            <a:r>
              <a:rPr lang="en-US" sz="1800" dirty="0"/>
              <a:t>: </a:t>
            </a:r>
            <a:r>
              <a:rPr lang="en-US" sz="1800" dirty="0">
                <a:solidFill>
                  <a:schemeClr val="accent6">
                    <a:lumMod val="20000"/>
                    <a:lumOff val="80000"/>
                  </a:schemeClr>
                </a:solidFill>
              </a:rPr>
              <a:t>Programmability &amp; ALUs at word granularity</a:t>
            </a:r>
          </a:p>
          <a:p>
            <a:pPr algn="ctr"/>
            <a:r>
              <a:rPr lang="en-US" sz="1800" i="1" dirty="0">
                <a:solidFill>
                  <a:schemeClr val="accent2">
                    <a:lumMod val="40000"/>
                    <a:lumOff val="60000"/>
                  </a:schemeClr>
                </a:solidFill>
              </a:rPr>
              <a:t>improves speed and density!!</a:t>
            </a:r>
          </a:p>
          <a:p>
            <a:pPr algn="ctr"/>
            <a:r>
              <a:rPr lang="en-US" sz="1800" i="1" dirty="0">
                <a:solidFill>
                  <a:schemeClr val="accent2">
                    <a:lumMod val="40000"/>
                    <a:lumOff val="60000"/>
                  </a:schemeClr>
                </a:solidFill>
              </a:rPr>
              <a:t>(</a:t>
            </a:r>
            <a:r>
              <a:rPr lang="en-US" sz="1800" i="1" dirty="0" err="1">
                <a:solidFill>
                  <a:schemeClr val="accent2">
                    <a:lumMod val="40000"/>
                    <a:lumOff val="60000"/>
                  </a:schemeClr>
                </a:solidFill>
              </a:rPr>
              <a:t>Cerebras</a:t>
            </a:r>
            <a:r>
              <a:rPr lang="en-US" sz="1800" i="1" dirty="0">
                <a:solidFill>
                  <a:schemeClr val="accent2">
                    <a:lumMod val="40000"/>
                    <a:lumOff val="60000"/>
                  </a:schemeClr>
                </a:solidFill>
              </a:rPr>
              <a:t>, </a:t>
            </a:r>
            <a:r>
              <a:rPr lang="en-US" sz="1800" i="1" dirty="0" err="1">
                <a:solidFill>
                  <a:schemeClr val="accent2">
                    <a:lumMod val="40000"/>
                    <a:lumOff val="60000"/>
                  </a:schemeClr>
                </a:solidFill>
              </a:rPr>
              <a:t>GraphCore</a:t>
            </a:r>
            <a:r>
              <a:rPr lang="en-US" sz="1800" i="1" dirty="0">
                <a:solidFill>
                  <a:schemeClr val="accent2">
                    <a:lumMod val="40000"/>
                    <a:lumOff val="60000"/>
                  </a:schemeClr>
                </a:solidFill>
              </a:rPr>
              <a:t>, </a:t>
            </a:r>
            <a:r>
              <a:rPr lang="en-US" sz="1800" i="1" dirty="0" err="1">
                <a:solidFill>
                  <a:schemeClr val="accent2">
                    <a:lumMod val="40000"/>
                    <a:lumOff val="60000"/>
                  </a:schemeClr>
                </a:solidFill>
              </a:rPr>
              <a:t>SambaNova</a:t>
            </a:r>
            <a:r>
              <a:rPr lang="en-US" sz="1800" i="1" dirty="0">
                <a:solidFill>
                  <a:schemeClr val="accent2">
                    <a:lumMod val="40000"/>
                    <a:lumOff val="60000"/>
                  </a:schemeClr>
                </a:solidFill>
              </a:rPr>
              <a:t>, LPU)</a:t>
            </a:r>
          </a:p>
          <a:p>
            <a:pPr algn="ctr"/>
            <a:endParaRPr lang="en-US" sz="1800" i="1" dirty="0">
              <a:solidFill>
                <a:schemeClr val="accent2">
                  <a:lumMod val="40000"/>
                  <a:lumOff val="60000"/>
                </a:schemeClr>
              </a:solidFill>
            </a:endParaRPr>
          </a:p>
          <a:p>
            <a:pPr algn="ctr"/>
            <a:r>
              <a:rPr lang="en-US" sz="1800" b="1" dirty="0">
                <a:solidFill>
                  <a:schemeClr val="accent4">
                    <a:lumMod val="20000"/>
                    <a:lumOff val="80000"/>
                  </a:schemeClr>
                </a:solidFill>
              </a:rPr>
              <a:t>ASIC or </a:t>
            </a:r>
            <a:r>
              <a:rPr lang="en-US" sz="1800" b="1" dirty="0" err="1">
                <a:solidFill>
                  <a:schemeClr val="accent4">
                    <a:lumMod val="20000"/>
                    <a:lumOff val="80000"/>
                  </a:schemeClr>
                </a:solidFill>
              </a:rPr>
              <a:t>Chiplet</a:t>
            </a:r>
            <a:r>
              <a:rPr lang="en-US" sz="1800" b="1" dirty="0"/>
              <a:t> (</a:t>
            </a:r>
            <a:r>
              <a:rPr lang="en-US" sz="1800" i="1" dirty="0"/>
              <a:t>custom circuit): </a:t>
            </a:r>
            <a:r>
              <a:rPr lang="en-US" sz="1800" dirty="0"/>
              <a:t>Another factor of 10x on density and energy efficiency.</a:t>
            </a:r>
            <a:endParaRPr lang="en-US" sz="1800" dirty="0">
              <a:solidFill>
                <a:schemeClr val="accent6">
                  <a:lumMod val="20000"/>
                  <a:lumOff val="80000"/>
                </a:schemeClr>
              </a:solidFill>
            </a:endParaRPr>
          </a:p>
        </p:txBody>
      </p:sp>
    </p:spTree>
    <p:extLst>
      <p:ext uri="{BB962C8B-B14F-4D97-AF65-F5344CB8AC3E}">
        <p14:creationId xmlns:p14="http://schemas.microsoft.com/office/powerpoint/2010/main" val="29366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96D2B-F76A-A946-A688-7A239EEBF6DC}"/>
              </a:ext>
            </a:extLst>
          </p:cNvPr>
          <p:cNvSpPr>
            <a:spLocks noGrp="1"/>
          </p:cNvSpPr>
          <p:nvPr>
            <p:ph type="title"/>
          </p:nvPr>
        </p:nvSpPr>
        <p:spPr/>
        <p:txBody>
          <a:bodyPr/>
          <a:lstStyle/>
          <a:p>
            <a:r>
              <a:rPr lang="en-US" dirty="0"/>
              <a:t>Algorithm Reformulated as Custom Circuit</a:t>
            </a:r>
          </a:p>
        </p:txBody>
      </p:sp>
      <p:sp>
        <p:nvSpPr>
          <p:cNvPr id="3" name="Slide Number Placeholder 2">
            <a:extLst>
              <a:ext uri="{FF2B5EF4-FFF2-40B4-BE49-F238E27FC236}">
                <a16:creationId xmlns:a16="http://schemas.microsoft.com/office/drawing/2014/main" id="{38B4E6E9-B228-074B-B7B5-A6BEE573FCE8}"/>
              </a:ext>
            </a:extLst>
          </p:cNvPr>
          <p:cNvSpPr>
            <a:spLocks noGrp="1"/>
          </p:cNvSpPr>
          <p:nvPr>
            <p:ph type="sldNum" sz="quarter" idx="12"/>
          </p:nvPr>
        </p:nvSpPr>
        <p:spPr/>
        <p:txBody>
          <a:bodyPr/>
          <a:lstStyle/>
          <a:p>
            <a:fld id="{D8BA31C0-C4EC-EC4F-8529-897935C3CE92}" type="slidenum">
              <a:rPr lang="en-US" smtClean="0">
                <a:latin typeface="Helvetica"/>
                <a:ea typeface="Helvetica"/>
                <a:cs typeface="Helvetica"/>
              </a:rPr>
              <a:pPr/>
              <a:t>36</a:t>
            </a:fld>
            <a:endParaRPr lang="en-US">
              <a:latin typeface="Helvetica"/>
              <a:ea typeface="Helvetica"/>
              <a:cs typeface="Helvetica"/>
            </a:endParaRPr>
          </a:p>
        </p:txBody>
      </p:sp>
      <p:pic>
        <p:nvPicPr>
          <p:cNvPr id="71" name="Picture 1" descr="https://lh5.googleusercontent.com/-jEu2ZvcmDNhRsFAXDApu6CvqxBiWNNE-1MpiEbpH7QOUGn04KTzrnNDgha246NjgFYc0n8umZDu9G67PRGJ4dJqRRboEeIobcrEtu_ruHIyJb7sX3kPQdvesNExDnQYB-f0SFvo">
            <a:extLst>
              <a:ext uri="{FF2B5EF4-FFF2-40B4-BE49-F238E27FC236}">
                <a16:creationId xmlns:a16="http://schemas.microsoft.com/office/drawing/2014/main" id="{D860F40F-98EC-814B-A8B2-EF8B7F037E3F}"/>
              </a:ext>
            </a:extLst>
          </p:cNvPr>
          <p:cNvPicPr>
            <a:picLocks noChangeAspect="1" noChangeArrowheads="1"/>
          </p:cNvPicPr>
          <p:nvPr/>
        </p:nvPicPr>
        <p:blipFill rotWithShape="1">
          <a:blip r:embed="rId3" r:link="rId4">
            <a:extLst>
              <a:ext uri="{28A0092B-C50C-407E-A947-70E740481C1C}">
                <a14:useLocalDpi xmlns:a14="http://schemas.microsoft.com/office/drawing/2010/main"/>
              </a:ext>
            </a:extLst>
          </a:blip>
          <a:srcRect/>
          <a:stretch>
            <a:fillRect/>
          </a:stretch>
        </p:blipFill>
        <p:spPr bwMode="auto">
          <a:xfrm>
            <a:off x="360342" y="796469"/>
            <a:ext cx="8660990" cy="1677681"/>
          </a:xfrm>
          <a:prstGeom prst="rect">
            <a:avLst/>
          </a:prstGeom>
          <a:noFill/>
          <a:extLst>
            <a:ext uri="{909E8E84-426E-40DD-AFC4-6F175D3DCCD1}">
              <a14:hiddenFill xmlns:a14="http://schemas.microsoft.com/office/drawing/2010/main">
                <a:solidFill>
                  <a:srgbClr val="FFFFFF"/>
                </a:solidFill>
              </a14:hiddenFill>
            </a:ext>
          </a:extLst>
        </p:spPr>
      </p:pic>
      <p:grpSp>
        <p:nvGrpSpPr>
          <p:cNvPr id="72" name="Google Shape;628;p14">
            <a:extLst>
              <a:ext uri="{FF2B5EF4-FFF2-40B4-BE49-F238E27FC236}">
                <a16:creationId xmlns:a16="http://schemas.microsoft.com/office/drawing/2014/main" id="{1BFE3E1A-183E-994C-AD35-4B08858E5960}"/>
              </a:ext>
            </a:extLst>
          </p:cNvPr>
          <p:cNvGrpSpPr/>
          <p:nvPr/>
        </p:nvGrpSpPr>
        <p:grpSpPr>
          <a:xfrm>
            <a:off x="4886008" y="2466302"/>
            <a:ext cx="3328724" cy="2237679"/>
            <a:chOff x="7312813" y="2296120"/>
            <a:chExt cx="4186986" cy="3640615"/>
          </a:xfrm>
        </p:grpSpPr>
        <p:sp>
          <p:nvSpPr>
            <p:cNvPr id="73" name="Google Shape;629;p14">
              <a:extLst>
                <a:ext uri="{FF2B5EF4-FFF2-40B4-BE49-F238E27FC236}">
                  <a16:creationId xmlns:a16="http://schemas.microsoft.com/office/drawing/2014/main" id="{C3B2F6FB-FB03-5741-A992-C879BCA2FBBB}"/>
                </a:ext>
              </a:extLst>
            </p:cNvPr>
            <p:cNvSpPr/>
            <p:nvPr/>
          </p:nvSpPr>
          <p:spPr>
            <a:xfrm>
              <a:off x="7312813" y="2430935"/>
              <a:ext cx="4186986" cy="2243838"/>
            </a:xfrm>
            <a:prstGeom prst="roundRect">
              <a:avLst>
                <a:gd name="adj" fmla="val 5166"/>
              </a:avLst>
            </a:prstGeom>
            <a:solidFill>
              <a:srgbClr val="D8D8D8"/>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74" name="Google Shape;630;p14">
              <a:extLst>
                <a:ext uri="{FF2B5EF4-FFF2-40B4-BE49-F238E27FC236}">
                  <a16:creationId xmlns:a16="http://schemas.microsoft.com/office/drawing/2014/main" id="{9640ABCD-2249-034A-A766-DC378386D072}"/>
                </a:ext>
              </a:extLst>
            </p:cNvPr>
            <p:cNvSpPr/>
            <p:nvPr/>
          </p:nvSpPr>
          <p:spPr>
            <a:xfrm>
              <a:off x="7395414" y="5028661"/>
              <a:ext cx="4082005" cy="908074"/>
            </a:xfrm>
            <a:prstGeom prst="roundRect">
              <a:avLst>
                <a:gd name="adj" fmla="val 16667"/>
              </a:avLst>
            </a:prstGeom>
            <a:solidFill>
              <a:srgbClr val="17365D"/>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r>
                <a:rPr lang="en-US" sz="1050">
                  <a:solidFill>
                    <a:schemeClr val="lt1"/>
                  </a:solidFill>
                  <a:latin typeface="Calibri"/>
                  <a:ea typeface="Calibri"/>
                  <a:cs typeface="Calibri"/>
                  <a:sym typeface="Calibri"/>
                </a:rPr>
                <a:t>DRAM</a:t>
              </a:r>
              <a:endParaRPr sz="1050"/>
            </a:p>
          </p:txBody>
        </p:sp>
        <p:grpSp>
          <p:nvGrpSpPr>
            <p:cNvPr id="75" name="Google Shape;631;p14">
              <a:extLst>
                <a:ext uri="{FF2B5EF4-FFF2-40B4-BE49-F238E27FC236}">
                  <a16:creationId xmlns:a16="http://schemas.microsoft.com/office/drawing/2014/main" id="{B0BFAA98-3427-4449-BBFD-08C9F7F3C11B}"/>
                </a:ext>
              </a:extLst>
            </p:cNvPr>
            <p:cNvGrpSpPr/>
            <p:nvPr/>
          </p:nvGrpSpPr>
          <p:grpSpPr>
            <a:xfrm>
              <a:off x="8972855" y="3652729"/>
              <a:ext cx="961715" cy="961715"/>
              <a:chOff x="8704162" y="2662018"/>
              <a:chExt cx="1533964" cy="1533964"/>
            </a:xfrm>
          </p:grpSpPr>
          <p:sp>
            <p:nvSpPr>
              <p:cNvPr id="135" name="Google Shape;632;p14">
                <a:extLst>
                  <a:ext uri="{FF2B5EF4-FFF2-40B4-BE49-F238E27FC236}">
                    <a16:creationId xmlns:a16="http://schemas.microsoft.com/office/drawing/2014/main" id="{AFD478F2-00A1-9143-B1A5-0318CF871F41}"/>
                  </a:ext>
                </a:extLst>
              </p:cNvPr>
              <p:cNvSpPr/>
              <p:nvPr/>
            </p:nvSpPr>
            <p:spPr>
              <a:xfrm>
                <a:off x="8704162" y="2662018"/>
                <a:ext cx="1533964" cy="1533964"/>
              </a:xfrm>
              <a:prstGeom prst="roundRect">
                <a:avLst>
                  <a:gd name="adj" fmla="val 6103"/>
                </a:avLst>
              </a:prstGeom>
              <a:solidFill>
                <a:srgbClr val="B2A0C7"/>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36" name="Google Shape;633;p14">
                <a:extLst>
                  <a:ext uri="{FF2B5EF4-FFF2-40B4-BE49-F238E27FC236}">
                    <a16:creationId xmlns:a16="http://schemas.microsoft.com/office/drawing/2014/main" id="{5E51B524-BBA1-D84A-868C-5FE8A77D777F}"/>
                  </a:ext>
                </a:extLst>
              </p:cNvPr>
              <p:cNvSpPr/>
              <p:nvPr/>
            </p:nvSpPr>
            <p:spPr>
              <a:xfrm>
                <a:off x="8842761" y="2805366"/>
                <a:ext cx="1256765" cy="1256765"/>
              </a:xfrm>
              <a:prstGeom prst="roundRect">
                <a:avLst>
                  <a:gd name="adj" fmla="val 0"/>
                </a:avLst>
              </a:prstGeom>
              <a:solidFill>
                <a:srgbClr val="5F497A"/>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r>
                  <a:rPr lang="en-US" sz="788" dirty="0">
                    <a:solidFill>
                      <a:schemeClr val="lt1"/>
                    </a:solidFill>
                    <a:latin typeface="Calibri"/>
                    <a:ea typeface="Calibri"/>
                    <a:cs typeface="Calibri"/>
                    <a:sym typeface="Calibri"/>
                  </a:rPr>
                  <a:t>GEMM</a:t>
                </a:r>
                <a:endParaRPr sz="1050" dirty="0">
                  <a:solidFill>
                    <a:schemeClr val="lt1"/>
                  </a:solidFill>
                  <a:latin typeface="Calibri"/>
                  <a:ea typeface="Calibri"/>
                  <a:cs typeface="Calibri"/>
                  <a:sym typeface="Calibri"/>
                </a:endParaRPr>
              </a:p>
            </p:txBody>
          </p:sp>
        </p:grpSp>
        <p:grpSp>
          <p:nvGrpSpPr>
            <p:cNvPr id="76" name="Google Shape;634;p14">
              <a:extLst>
                <a:ext uri="{FF2B5EF4-FFF2-40B4-BE49-F238E27FC236}">
                  <a16:creationId xmlns:a16="http://schemas.microsoft.com/office/drawing/2014/main" id="{EC63C79E-78A4-1747-A5D6-299853DCD727}"/>
                </a:ext>
              </a:extLst>
            </p:cNvPr>
            <p:cNvGrpSpPr/>
            <p:nvPr/>
          </p:nvGrpSpPr>
          <p:grpSpPr>
            <a:xfrm>
              <a:off x="7751478" y="3071997"/>
              <a:ext cx="961715" cy="961715"/>
              <a:chOff x="8704162" y="2662018"/>
              <a:chExt cx="1533964" cy="1533964"/>
            </a:xfrm>
          </p:grpSpPr>
          <p:sp>
            <p:nvSpPr>
              <p:cNvPr id="133" name="Google Shape;635;p14">
                <a:extLst>
                  <a:ext uri="{FF2B5EF4-FFF2-40B4-BE49-F238E27FC236}">
                    <a16:creationId xmlns:a16="http://schemas.microsoft.com/office/drawing/2014/main" id="{62D9E41D-4396-8E49-AAEE-756CD47857AE}"/>
                  </a:ext>
                </a:extLst>
              </p:cNvPr>
              <p:cNvSpPr/>
              <p:nvPr/>
            </p:nvSpPr>
            <p:spPr>
              <a:xfrm>
                <a:off x="8704162" y="2662018"/>
                <a:ext cx="1533964" cy="1533964"/>
              </a:xfrm>
              <a:prstGeom prst="roundRect">
                <a:avLst>
                  <a:gd name="adj" fmla="val 6103"/>
                </a:avLst>
              </a:prstGeom>
              <a:solidFill>
                <a:srgbClr val="538CD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34" name="Google Shape;636;p14">
                <a:extLst>
                  <a:ext uri="{FF2B5EF4-FFF2-40B4-BE49-F238E27FC236}">
                    <a16:creationId xmlns:a16="http://schemas.microsoft.com/office/drawing/2014/main" id="{555BB6BC-CD2A-D640-97A9-B4122FAB7F5A}"/>
                  </a:ext>
                </a:extLst>
              </p:cNvPr>
              <p:cNvSpPr/>
              <p:nvPr/>
            </p:nvSpPr>
            <p:spPr>
              <a:xfrm>
                <a:off x="8842761" y="2805366"/>
                <a:ext cx="1256765" cy="1256765"/>
              </a:xfrm>
              <a:prstGeom prst="roundRect">
                <a:avLst>
                  <a:gd name="adj" fmla="val 6103"/>
                </a:avLst>
              </a:prstGeom>
              <a:solidFill>
                <a:srgbClr val="17365D"/>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r>
                  <a:rPr lang="en-US" sz="788">
                    <a:solidFill>
                      <a:schemeClr val="lt1"/>
                    </a:solidFill>
                    <a:latin typeface="Calibri"/>
                    <a:ea typeface="Calibri"/>
                    <a:cs typeface="Calibri"/>
                    <a:sym typeface="Calibri"/>
                  </a:rPr>
                  <a:t>iFFT1D</a:t>
                </a:r>
                <a:endParaRPr sz="825">
                  <a:solidFill>
                    <a:schemeClr val="lt1"/>
                  </a:solidFill>
                  <a:latin typeface="Calibri"/>
                  <a:ea typeface="Calibri"/>
                  <a:cs typeface="Calibri"/>
                  <a:sym typeface="Calibri"/>
                </a:endParaRPr>
              </a:p>
            </p:txBody>
          </p:sp>
        </p:grpSp>
        <p:grpSp>
          <p:nvGrpSpPr>
            <p:cNvPr id="77" name="Google Shape;637;p14">
              <a:extLst>
                <a:ext uri="{FF2B5EF4-FFF2-40B4-BE49-F238E27FC236}">
                  <a16:creationId xmlns:a16="http://schemas.microsoft.com/office/drawing/2014/main" id="{F62B0E62-A537-3D4A-B72C-505C120361C5}"/>
                </a:ext>
              </a:extLst>
            </p:cNvPr>
            <p:cNvGrpSpPr/>
            <p:nvPr/>
          </p:nvGrpSpPr>
          <p:grpSpPr>
            <a:xfrm>
              <a:off x="10231347" y="3071997"/>
              <a:ext cx="961715" cy="961715"/>
              <a:chOff x="8704162" y="2662018"/>
              <a:chExt cx="1533964" cy="1533964"/>
            </a:xfrm>
          </p:grpSpPr>
          <p:sp>
            <p:nvSpPr>
              <p:cNvPr id="131" name="Google Shape;638;p14">
                <a:extLst>
                  <a:ext uri="{FF2B5EF4-FFF2-40B4-BE49-F238E27FC236}">
                    <a16:creationId xmlns:a16="http://schemas.microsoft.com/office/drawing/2014/main" id="{CDD6C5FB-F3EC-2E4A-BD0B-1E661F4C99DB}"/>
                  </a:ext>
                </a:extLst>
              </p:cNvPr>
              <p:cNvSpPr/>
              <p:nvPr/>
            </p:nvSpPr>
            <p:spPr>
              <a:xfrm>
                <a:off x="8704162" y="2662018"/>
                <a:ext cx="1533964" cy="1533964"/>
              </a:xfrm>
              <a:prstGeom prst="roundRect">
                <a:avLst>
                  <a:gd name="adj" fmla="val 6103"/>
                </a:avLst>
              </a:prstGeom>
              <a:solidFill>
                <a:srgbClr val="538CD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32" name="Google Shape;639;p14">
                <a:extLst>
                  <a:ext uri="{FF2B5EF4-FFF2-40B4-BE49-F238E27FC236}">
                    <a16:creationId xmlns:a16="http://schemas.microsoft.com/office/drawing/2014/main" id="{807B9C79-A3CB-3447-82C4-9949FCE901CB}"/>
                  </a:ext>
                </a:extLst>
              </p:cNvPr>
              <p:cNvSpPr/>
              <p:nvPr/>
            </p:nvSpPr>
            <p:spPr>
              <a:xfrm>
                <a:off x="8842761" y="2805366"/>
                <a:ext cx="1256765" cy="1256765"/>
              </a:xfrm>
              <a:prstGeom prst="roundRect">
                <a:avLst>
                  <a:gd name="adj" fmla="val 6103"/>
                </a:avLst>
              </a:prstGeom>
              <a:solidFill>
                <a:srgbClr val="17365D"/>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r>
                  <a:rPr lang="en-US" sz="788">
                    <a:solidFill>
                      <a:schemeClr val="lt1"/>
                    </a:solidFill>
                    <a:latin typeface="Calibri"/>
                    <a:ea typeface="Calibri"/>
                    <a:cs typeface="Calibri"/>
                    <a:sym typeface="Calibri"/>
                  </a:rPr>
                  <a:t>FFT1D</a:t>
                </a:r>
                <a:endParaRPr sz="825">
                  <a:solidFill>
                    <a:schemeClr val="lt1"/>
                  </a:solidFill>
                  <a:latin typeface="Calibri"/>
                  <a:ea typeface="Calibri"/>
                  <a:cs typeface="Calibri"/>
                  <a:sym typeface="Calibri"/>
                </a:endParaRPr>
              </a:p>
            </p:txBody>
          </p:sp>
        </p:grpSp>
        <p:grpSp>
          <p:nvGrpSpPr>
            <p:cNvPr id="78" name="Google Shape;640;p14">
              <a:extLst>
                <a:ext uri="{FF2B5EF4-FFF2-40B4-BE49-F238E27FC236}">
                  <a16:creationId xmlns:a16="http://schemas.microsoft.com/office/drawing/2014/main" id="{52FC70CB-7DAA-A345-B3DA-0F8DF435AAA5}"/>
                </a:ext>
              </a:extLst>
            </p:cNvPr>
            <p:cNvGrpSpPr/>
            <p:nvPr/>
          </p:nvGrpSpPr>
          <p:grpSpPr>
            <a:xfrm>
              <a:off x="8967875" y="2478738"/>
              <a:ext cx="961715" cy="961715"/>
              <a:chOff x="8704162" y="2662018"/>
              <a:chExt cx="1533964" cy="1533964"/>
            </a:xfrm>
          </p:grpSpPr>
          <p:sp>
            <p:nvSpPr>
              <p:cNvPr id="129" name="Google Shape;641;p14">
                <a:extLst>
                  <a:ext uri="{FF2B5EF4-FFF2-40B4-BE49-F238E27FC236}">
                    <a16:creationId xmlns:a16="http://schemas.microsoft.com/office/drawing/2014/main" id="{3D27043D-10EF-D942-9996-77AC9F9E1A08}"/>
                  </a:ext>
                </a:extLst>
              </p:cNvPr>
              <p:cNvSpPr/>
              <p:nvPr/>
            </p:nvSpPr>
            <p:spPr>
              <a:xfrm>
                <a:off x="8704162" y="2662018"/>
                <a:ext cx="1533964" cy="1533964"/>
              </a:xfrm>
              <a:prstGeom prst="roundRect">
                <a:avLst>
                  <a:gd name="adj" fmla="val 6103"/>
                </a:avLst>
              </a:prstGeom>
              <a:solidFill>
                <a:srgbClr val="D99593"/>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30" name="Google Shape;642;p14">
                <a:extLst>
                  <a:ext uri="{FF2B5EF4-FFF2-40B4-BE49-F238E27FC236}">
                    <a16:creationId xmlns:a16="http://schemas.microsoft.com/office/drawing/2014/main" id="{13F3BF88-0427-FD4D-AF47-97CD8EF2E1E1}"/>
                  </a:ext>
                </a:extLst>
              </p:cNvPr>
              <p:cNvSpPr/>
              <p:nvPr/>
            </p:nvSpPr>
            <p:spPr>
              <a:xfrm>
                <a:off x="8842761" y="2805366"/>
                <a:ext cx="1256765" cy="1256765"/>
              </a:xfrm>
              <a:prstGeom prst="roundRect">
                <a:avLst>
                  <a:gd name="adj" fmla="val 6103"/>
                </a:avLst>
              </a:prstGeom>
              <a:solidFill>
                <a:srgbClr val="953734"/>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r>
                  <a:rPr lang="en-US" sz="788">
                    <a:solidFill>
                      <a:schemeClr val="lt1"/>
                    </a:solidFill>
                    <a:latin typeface="Calibri"/>
                    <a:ea typeface="Calibri"/>
                    <a:cs typeface="Calibri"/>
                    <a:sym typeface="Calibri"/>
                  </a:rPr>
                  <a:t>Point wise</a:t>
                </a:r>
                <a:endParaRPr sz="825">
                  <a:solidFill>
                    <a:schemeClr val="lt1"/>
                  </a:solidFill>
                  <a:latin typeface="Calibri"/>
                  <a:ea typeface="Calibri"/>
                  <a:cs typeface="Calibri"/>
                  <a:sym typeface="Calibri"/>
                </a:endParaRPr>
              </a:p>
            </p:txBody>
          </p:sp>
        </p:grpSp>
        <p:grpSp>
          <p:nvGrpSpPr>
            <p:cNvPr id="79" name="Google Shape;643;p14">
              <a:extLst>
                <a:ext uri="{FF2B5EF4-FFF2-40B4-BE49-F238E27FC236}">
                  <a16:creationId xmlns:a16="http://schemas.microsoft.com/office/drawing/2014/main" id="{71664797-6312-D94B-93B3-B1E5A8D2C625}"/>
                </a:ext>
              </a:extLst>
            </p:cNvPr>
            <p:cNvGrpSpPr/>
            <p:nvPr/>
          </p:nvGrpSpPr>
          <p:grpSpPr>
            <a:xfrm rot="5400000">
              <a:off x="7804514" y="4334942"/>
              <a:ext cx="317499" cy="516154"/>
              <a:chOff x="5384113" y="4348367"/>
              <a:chExt cx="634998" cy="1032308"/>
            </a:xfrm>
          </p:grpSpPr>
          <p:grpSp>
            <p:nvGrpSpPr>
              <p:cNvPr id="119" name="Google Shape;644;p14">
                <a:extLst>
                  <a:ext uri="{FF2B5EF4-FFF2-40B4-BE49-F238E27FC236}">
                    <a16:creationId xmlns:a16="http://schemas.microsoft.com/office/drawing/2014/main" id="{1135A970-437D-1041-AC81-90766A765C04}"/>
                  </a:ext>
                </a:extLst>
              </p:cNvPr>
              <p:cNvGrpSpPr/>
              <p:nvPr/>
            </p:nvGrpSpPr>
            <p:grpSpPr>
              <a:xfrm>
                <a:off x="5760031" y="4348367"/>
                <a:ext cx="259080" cy="1032308"/>
                <a:chOff x="5566269" y="3112109"/>
                <a:chExt cx="259080" cy="1032308"/>
              </a:xfrm>
            </p:grpSpPr>
            <p:sp>
              <p:nvSpPr>
                <p:cNvPr id="125" name="Google Shape;645;p14">
                  <a:extLst>
                    <a:ext uri="{FF2B5EF4-FFF2-40B4-BE49-F238E27FC236}">
                      <a16:creationId xmlns:a16="http://schemas.microsoft.com/office/drawing/2014/main" id="{9690E479-B3A3-8C40-B0CF-DA019405CD0F}"/>
                    </a:ext>
                  </a:extLst>
                </p:cNvPr>
                <p:cNvSpPr/>
                <p:nvPr/>
              </p:nvSpPr>
              <p:spPr>
                <a:xfrm>
                  <a:off x="5566269" y="311210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26" name="Google Shape;646;p14">
                  <a:extLst>
                    <a:ext uri="{FF2B5EF4-FFF2-40B4-BE49-F238E27FC236}">
                      <a16:creationId xmlns:a16="http://schemas.microsoft.com/office/drawing/2014/main" id="{9FCB5BBF-5F84-444F-B193-25C3BA16CBB5}"/>
                    </a:ext>
                  </a:extLst>
                </p:cNvPr>
                <p:cNvSpPr/>
                <p:nvPr/>
              </p:nvSpPr>
              <p:spPr>
                <a:xfrm>
                  <a:off x="5566269" y="337118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27" name="Google Shape;647;p14">
                  <a:extLst>
                    <a:ext uri="{FF2B5EF4-FFF2-40B4-BE49-F238E27FC236}">
                      <a16:creationId xmlns:a16="http://schemas.microsoft.com/office/drawing/2014/main" id="{D89D7CF2-5C00-9A41-BF7A-66E8BAAFA2BD}"/>
                    </a:ext>
                  </a:extLst>
                </p:cNvPr>
                <p:cNvSpPr/>
                <p:nvPr/>
              </p:nvSpPr>
              <p:spPr>
                <a:xfrm>
                  <a:off x="5566269" y="362625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28" name="Google Shape;648;p14">
                  <a:extLst>
                    <a:ext uri="{FF2B5EF4-FFF2-40B4-BE49-F238E27FC236}">
                      <a16:creationId xmlns:a16="http://schemas.microsoft.com/office/drawing/2014/main" id="{AB37B815-935B-924E-A2A0-F8F5E4B16605}"/>
                    </a:ext>
                  </a:extLst>
                </p:cNvPr>
                <p:cNvSpPr/>
                <p:nvPr/>
              </p:nvSpPr>
              <p:spPr>
                <a:xfrm>
                  <a:off x="5566269" y="388533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grpSp>
            <p:nvGrpSpPr>
              <p:cNvPr id="120" name="Google Shape;649;p14">
                <a:extLst>
                  <a:ext uri="{FF2B5EF4-FFF2-40B4-BE49-F238E27FC236}">
                    <a16:creationId xmlns:a16="http://schemas.microsoft.com/office/drawing/2014/main" id="{05BA611A-6D59-DD4F-9D26-695AA7EAE451}"/>
                  </a:ext>
                </a:extLst>
              </p:cNvPr>
              <p:cNvGrpSpPr/>
              <p:nvPr/>
            </p:nvGrpSpPr>
            <p:grpSpPr>
              <a:xfrm>
                <a:off x="5384113" y="4348367"/>
                <a:ext cx="259080" cy="1032308"/>
                <a:chOff x="5190351" y="3112109"/>
                <a:chExt cx="259080" cy="1032308"/>
              </a:xfrm>
            </p:grpSpPr>
            <p:sp>
              <p:nvSpPr>
                <p:cNvPr id="121" name="Google Shape;650;p14">
                  <a:extLst>
                    <a:ext uri="{FF2B5EF4-FFF2-40B4-BE49-F238E27FC236}">
                      <a16:creationId xmlns:a16="http://schemas.microsoft.com/office/drawing/2014/main" id="{6563C208-0789-D242-9A64-6491FF0669E7}"/>
                    </a:ext>
                  </a:extLst>
                </p:cNvPr>
                <p:cNvSpPr/>
                <p:nvPr/>
              </p:nvSpPr>
              <p:spPr>
                <a:xfrm>
                  <a:off x="5190351" y="311210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22" name="Google Shape;651;p14">
                  <a:extLst>
                    <a:ext uri="{FF2B5EF4-FFF2-40B4-BE49-F238E27FC236}">
                      <a16:creationId xmlns:a16="http://schemas.microsoft.com/office/drawing/2014/main" id="{3D9B26C2-4C0B-F044-8CA7-FD38EB3F63E1}"/>
                    </a:ext>
                  </a:extLst>
                </p:cNvPr>
                <p:cNvSpPr/>
                <p:nvPr/>
              </p:nvSpPr>
              <p:spPr>
                <a:xfrm>
                  <a:off x="5190351" y="337118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23" name="Google Shape;652;p14">
                  <a:extLst>
                    <a:ext uri="{FF2B5EF4-FFF2-40B4-BE49-F238E27FC236}">
                      <a16:creationId xmlns:a16="http://schemas.microsoft.com/office/drawing/2014/main" id="{5DB3A3F5-EA5C-7641-A132-C1D21EFC42D4}"/>
                    </a:ext>
                  </a:extLst>
                </p:cNvPr>
                <p:cNvSpPr/>
                <p:nvPr/>
              </p:nvSpPr>
              <p:spPr>
                <a:xfrm>
                  <a:off x="5190351" y="362625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24" name="Google Shape;653;p14">
                  <a:extLst>
                    <a:ext uri="{FF2B5EF4-FFF2-40B4-BE49-F238E27FC236}">
                      <a16:creationId xmlns:a16="http://schemas.microsoft.com/office/drawing/2014/main" id="{090B8FC6-CA1E-0547-A9D1-4E730A9415B9}"/>
                    </a:ext>
                  </a:extLst>
                </p:cNvPr>
                <p:cNvSpPr/>
                <p:nvPr/>
              </p:nvSpPr>
              <p:spPr>
                <a:xfrm>
                  <a:off x="5190351" y="388533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grpSp>
        <p:grpSp>
          <p:nvGrpSpPr>
            <p:cNvPr id="80" name="Google Shape;654;p14">
              <a:extLst>
                <a:ext uri="{FF2B5EF4-FFF2-40B4-BE49-F238E27FC236}">
                  <a16:creationId xmlns:a16="http://schemas.microsoft.com/office/drawing/2014/main" id="{8410FCE7-5100-5D40-A2CB-F6EEBF1AA1C1}"/>
                </a:ext>
              </a:extLst>
            </p:cNvPr>
            <p:cNvGrpSpPr/>
            <p:nvPr/>
          </p:nvGrpSpPr>
          <p:grpSpPr>
            <a:xfrm rot="5400000">
              <a:off x="10924231" y="4082214"/>
              <a:ext cx="317499" cy="516154"/>
              <a:chOff x="5384113" y="4348367"/>
              <a:chExt cx="634998" cy="1032308"/>
            </a:xfrm>
          </p:grpSpPr>
          <p:grpSp>
            <p:nvGrpSpPr>
              <p:cNvPr id="109" name="Google Shape;655;p14">
                <a:extLst>
                  <a:ext uri="{FF2B5EF4-FFF2-40B4-BE49-F238E27FC236}">
                    <a16:creationId xmlns:a16="http://schemas.microsoft.com/office/drawing/2014/main" id="{63BD9EB4-6B22-844D-B4EC-D22B85D19878}"/>
                  </a:ext>
                </a:extLst>
              </p:cNvPr>
              <p:cNvGrpSpPr/>
              <p:nvPr/>
            </p:nvGrpSpPr>
            <p:grpSpPr>
              <a:xfrm>
                <a:off x="5760031" y="4348367"/>
                <a:ext cx="259080" cy="1032308"/>
                <a:chOff x="5566269" y="3112109"/>
                <a:chExt cx="259080" cy="1032308"/>
              </a:xfrm>
            </p:grpSpPr>
            <p:sp>
              <p:nvSpPr>
                <p:cNvPr id="115" name="Google Shape;656;p14">
                  <a:extLst>
                    <a:ext uri="{FF2B5EF4-FFF2-40B4-BE49-F238E27FC236}">
                      <a16:creationId xmlns:a16="http://schemas.microsoft.com/office/drawing/2014/main" id="{8261D8AC-0AEB-EA4D-BD27-AB823EABF5F7}"/>
                    </a:ext>
                  </a:extLst>
                </p:cNvPr>
                <p:cNvSpPr/>
                <p:nvPr/>
              </p:nvSpPr>
              <p:spPr>
                <a:xfrm>
                  <a:off x="5566269" y="311210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16" name="Google Shape;657;p14">
                  <a:extLst>
                    <a:ext uri="{FF2B5EF4-FFF2-40B4-BE49-F238E27FC236}">
                      <a16:creationId xmlns:a16="http://schemas.microsoft.com/office/drawing/2014/main" id="{5A22D1D4-FC51-B248-AABD-2613D7B3CBBF}"/>
                    </a:ext>
                  </a:extLst>
                </p:cNvPr>
                <p:cNvSpPr/>
                <p:nvPr/>
              </p:nvSpPr>
              <p:spPr>
                <a:xfrm>
                  <a:off x="5566269" y="337118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17" name="Google Shape;658;p14">
                  <a:extLst>
                    <a:ext uri="{FF2B5EF4-FFF2-40B4-BE49-F238E27FC236}">
                      <a16:creationId xmlns:a16="http://schemas.microsoft.com/office/drawing/2014/main" id="{579849A4-9BF9-224A-B6A2-E9A6290A9541}"/>
                    </a:ext>
                  </a:extLst>
                </p:cNvPr>
                <p:cNvSpPr/>
                <p:nvPr/>
              </p:nvSpPr>
              <p:spPr>
                <a:xfrm>
                  <a:off x="5566269" y="362625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18" name="Google Shape;659;p14">
                  <a:extLst>
                    <a:ext uri="{FF2B5EF4-FFF2-40B4-BE49-F238E27FC236}">
                      <a16:creationId xmlns:a16="http://schemas.microsoft.com/office/drawing/2014/main" id="{3D824F14-3C5C-A44F-8FC9-2698A3B7AFF5}"/>
                    </a:ext>
                  </a:extLst>
                </p:cNvPr>
                <p:cNvSpPr/>
                <p:nvPr/>
              </p:nvSpPr>
              <p:spPr>
                <a:xfrm>
                  <a:off x="5566269" y="388533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grpSp>
            <p:nvGrpSpPr>
              <p:cNvPr id="110" name="Google Shape;660;p14">
                <a:extLst>
                  <a:ext uri="{FF2B5EF4-FFF2-40B4-BE49-F238E27FC236}">
                    <a16:creationId xmlns:a16="http://schemas.microsoft.com/office/drawing/2014/main" id="{0BB8901A-1106-594A-9215-F3F23F7569F8}"/>
                  </a:ext>
                </a:extLst>
              </p:cNvPr>
              <p:cNvGrpSpPr/>
              <p:nvPr/>
            </p:nvGrpSpPr>
            <p:grpSpPr>
              <a:xfrm>
                <a:off x="5384113" y="4348367"/>
                <a:ext cx="259080" cy="1032308"/>
                <a:chOff x="5190351" y="3112109"/>
                <a:chExt cx="259080" cy="1032308"/>
              </a:xfrm>
            </p:grpSpPr>
            <p:sp>
              <p:nvSpPr>
                <p:cNvPr id="111" name="Google Shape;661;p14">
                  <a:extLst>
                    <a:ext uri="{FF2B5EF4-FFF2-40B4-BE49-F238E27FC236}">
                      <a16:creationId xmlns:a16="http://schemas.microsoft.com/office/drawing/2014/main" id="{3A3FA660-D49F-BB43-947D-3531DFDFBBB1}"/>
                    </a:ext>
                  </a:extLst>
                </p:cNvPr>
                <p:cNvSpPr/>
                <p:nvPr/>
              </p:nvSpPr>
              <p:spPr>
                <a:xfrm>
                  <a:off x="5190351" y="311210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12" name="Google Shape;662;p14">
                  <a:extLst>
                    <a:ext uri="{FF2B5EF4-FFF2-40B4-BE49-F238E27FC236}">
                      <a16:creationId xmlns:a16="http://schemas.microsoft.com/office/drawing/2014/main" id="{371883DD-9684-C946-822D-97B520FC48CE}"/>
                    </a:ext>
                  </a:extLst>
                </p:cNvPr>
                <p:cNvSpPr/>
                <p:nvPr/>
              </p:nvSpPr>
              <p:spPr>
                <a:xfrm>
                  <a:off x="5190351" y="337118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13" name="Google Shape;663;p14">
                  <a:extLst>
                    <a:ext uri="{FF2B5EF4-FFF2-40B4-BE49-F238E27FC236}">
                      <a16:creationId xmlns:a16="http://schemas.microsoft.com/office/drawing/2014/main" id="{342C046D-3B65-1D42-8117-1379D2451AA8}"/>
                    </a:ext>
                  </a:extLst>
                </p:cNvPr>
                <p:cNvSpPr/>
                <p:nvPr/>
              </p:nvSpPr>
              <p:spPr>
                <a:xfrm>
                  <a:off x="5190351" y="362625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14" name="Google Shape;664;p14">
                  <a:extLst>
                    <a:ext uri="{FF2B5EF4-FFF2-40B4-BE49-F238E27FC236}">
                      <a16:creationId xmlns:a16="http://schemas.microsoft.com/office/drawing/2014/main" id="{A929750F-6FA2-764B-80A3-C4DF6B12DAA0}"/>
                    </a:ext>
                  </a:extLst>
                </p:cNvPr>
                <p:cNvSpPr/>
                <p:nvPr/>
              </p:nvSpPr>
              <p:spPr>
                <a:xfrm>
                  <a:off x="5190351" y="388533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grpSp>
        <p:grpSp>
          <p:nvGrpSpPr>
            <p:cNvPr id="81" name="Google Shape;665;p14">
              <a:extLst>
                <a:ext uri="{FF2B5EF4-FFF2-40B4-BE49-F238E27FC236}">
                  <a16:creationId xmlns:a16="http://schemas.microsoft.com/office/drawing/2014/main" id="{B0DE4AA7-ABF8-334E-9570-FA69944F7A40}"/>
                </a:ext>
              </a:extLst>
            </p:cNvPr>
            <p:cNvGrpSpPr/>
            <p:nvPr/>
          </p:nvGrpSpPr>
          <p:grpSpPr>
            <a:xfrm>
              <a:off x="10072597" y="2296120"/>
              <a:ext cx="317499" cy="516154"/>
              <a:chOff x="5384113" y="4348367"/>
              <a:chExt cx="634998" cy="1032308"/>
            </a:xfrm>
          </p:grpSpPr>
          <p:grpSp>
            <p:nvGrpSpPr>
              <p:cNvPr id="99" name="Google Shape;666;p14">
                <a:extLst>
                  <a:ext uri="{FF2B5EF4-FFF2-40B4-BE49-F238E27FC236}">
                    <a16:creationId xmlns:a16="http://schemas.microsoft.com/office/drawing/2014/main" id="{44F3CE58-535E-1249-9CE1-6B14FC5DD444}"/>
                  </a:ext>
                </a:extLst>
              </p:cNvPr>
              <p:cNvGrpSpPr/>
              <p:nvPr/>
            </p:nvGrpSpPr>
            <p:grpSpPr>
              <a:xfrm>
                <a:off x="5760031" y="4348367"/>
                <a:ext cx="259080" cy="1032308"/>
                <a:chOff x="5566269" y="3112109"/>
                <a:chExt cx="259080" cy="1032308"/>
              </a:xfrm>
            </p:grpSpPr>
            <p:sp>
              <p:nvSpPr>
                <p:cNvPr id="105" name="Google Shape;667;p14">
                  <a:extLst>
                    <a:ext uri="{FF2B5EF4-FFF2-40B4-BE49-F238E27FC236}">
                      <a16:creationId xmlns:a16="http://schemas.microsoft.com/office/drawing/2014/main" id="{42F6B997-0C20-F444-8F98-842069BDF491}"/>
                    </a:ext>
                  </a:extLst>
                </p:cNvPr>
                <p:cNvSpPr/>
                <p:nvPr/>
              </p:nvSpPr>
              <p:spPr>
                <a:xfrm>
                  <a:off x="5566269" y="311210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06" name="Google Shape;668;p14">
                  <a:extLst>
                    <a:ext uri="{FF2B5EF4-FFF2-40B4-BE49-F238E27FC236}">
                      <a16:creationId xmlns:a16="http://schemas.microsoft.com/office/drawing/2014/main" id="{B7C4126E-B6C8-734D-B1FF-317800E2C305}"/>
                    </a:ext>
                  </a:extLst>
                </p:cNvPr>
                <p:cNvSpPr/>
                <p:nvPr/>
              </p:nvSpPr>
              <p:spPr>
                <a:xfrm>
                  <a:off x="5566269" y="337118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07" name="Google Shape;669;p14">
                  <a:extLst>
                    <a:ext uri="{FF2B5EF4-FFF2-40B4-BE49-F238E27FC236}">
                      <a16:creationId xmlns:a16="http://schemas.microsoft.com/office/drawing/2014/main" id="{44CD9285-37B3-5B44-BEAC-3D051C6B6CFC}"/>
                    </a:ext>
                  </a:extLst>
                </p:cNvPr>
                <p:cNvSpPr/>
                <p:nvPr/>
              </p:nvSpPr>
              <p:spPr>
                <a:xfrm>
                  <a:off x="5566269" y="362625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08" name="Google Shape;670;p14">
                  <a:extLst>
                    <a:ext uri="{FF2B5EF4-FFF2-40B4-BE49-F238E27FC236}">
                      <a16:creationId xmlns:a16="http://schemas.microsoft.com/office/drawing/2014/main" id="{54398AC5-E5CB-CE48-97F0-4A73851DCD88}"/>
                    </a:ext>
                  </a:extLst>
                </p:cNvPr>
                <p:cNvSpPr/>
                <p:nvPr/>
              </p:nvSpPr>
              <p:spPr>
                <a:xfrm>
                  <a:off x="5566269" y="388533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grpSp>
            <p:nvGrpSpPr>
              <p:cNvPr id="100" name="Google Shape;671;p14">
                <a:extLst>
                  <a:ext uri="{FF2B5EF4-FFF2-40B4-BE49-F238E27FC236}">
                    <a16:creationId xmlns:a16="http://schemas.microsoft.com/office/drawing/2014/main" id="{0E37B977-31EA-2148-BE64-37CE094BCF8B}"/>
                  </a:ext>
                </a:extLst>
              </p:cNvPr>
              <p:cNvGrpSpPr/>
              <p:nvPr/>
            </p:nvGrpSpPr>
            <p:grpSpPr>
              <a:xfrm>
                <a:off x="5384113" y="4348367"/>
                <a:ext cx="259080" cy="1032308"/>
                <a:chOff x="5190351" y="3112109"/>
                <a:chExt cx="259080" cy="1032308"/>
              </a:xfrm>
            </p:grpSpPr>
            <p:sp>
              <p:nvSpPr>
                <p:cNvPr id="101" name="Google Shape;672;p14">
                  <a:extLst>
                    <a:ext uri="{FF2B5EF4-FFF2-40B4-BE49-F238E27FC236}">
                      <a16:creationId xmlns:a16="http://schemas.microsoft.com/office/drawing/2014/main" id="{58F1CCB0-B730-F149-8D44-CC7753A0DDDC}"/>
                    </a:ext>
                  </a:extLst>
                </p:cNvPr>
                <p:cNvSpPr/>
                <p:nvPr/>
              </p:nvSpPr>
              <p:spPr>
                <a:xfrm>
                  <a:off x="5190351" y="311210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02" name="Google Shape;673;p14">
                  <a:extLst>
                    <a:ext uri="{FF2B5EF4-FFF2-40B4-BE49-F238E27FC236}">
                      <a16:creationId xmlns:a16="http://schemas.microsoft.com/office/drawing/2014/main" id="{519187AF-AA9A-6A40-A04A-E7CD0EC4F6C6}"/>
                    </a:ext>
                  </a:extLst>
                </p:cNvPr>
                <p:cNvSpPr/>
                <p:nvPr/>
              </p:nvSpPr>
              <p:spPr>
                <a:xfrm>
                  <a:off x="5190351" y="337118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03" name="Google Shape;674;p14">
                  <a:extLst>
                    <a:ext uri="{FF2B5EF4-FFF2-40B4-BE49-F238E27FC236}">
                      <a16:creationId xmlns:a16="http://schemas.microsoft.com/office/drawing/2014/main" id="{7DF15114-E32B-EA4A-985E-8CDDA71E4C99}"/>
                    </a:ext>
                  </a:extLst>
                </p:cNvPr>
                <p:cNvSpPr/>
                <p:nvPr/>
              </p:nvSpPr>
              <p:spPr>
                <a:xfrm>
                  <a:off x="5190351" y="362625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104" name="Google Shape;675;p14">
                  <a:extLst>
                    <a:ext uri="{FF2B5EF4-FFF2-40B4-BE49-F238E27FC236}">
                      <a16:creationId xmlns:a16="http://schemas.microsoft.com/office/drawing/2014/main" id="{686D1CDB-4344-8246-9E48-C2348EAFB4B3}"/>
                    </a:ext>
                  </a:extLst>
                </p:cNvPr>
                <p:cNvSpPr/>
                <p:nvPr/>
              </p:nvSpPr>
              <p:spPr>
                <a:xfrm>
                  <a:off x="5190351" y="388533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grpSp>
        <p:grpSp>
          <p:nvGrpSpPr>
            <p:cNvPr id="82" name="Google Shape;676;p14">
              <a:extLst>
                <a:ext uri="{FF2B5EF4-FFF2-40B4-BE49-F238E27FC236}">
                  <a16:creationId xmlns:a16="http://schemas.microsoft.com/office/drawing/2014/main" id="{C2B04089-194E-704F-9751-3C54BA6E509B}"/>
                </a:ext>
              </a:extLst>
            </p:cNvPr>
            <p:cNvGrpSpPr/>
            <p:nvPr/>
          </p:nvGrpSpPr>
          <p:grpSpPr>
            <a:xfrm>
              <a:off x="8364286" y="2422935"/>
              <a:ext cx="317499" cy="516154"/>
              <a:chOff x="5384113" y="4348367"/>
              <a:chExt cx="634998" cy="1032308"/>
            </a:xfrm>
          </p:grpSpPr>
          <p:grpSp>
            <p:nvGrpSpPr>
              <p:cNvPr id="89" name="Google Shape;677;p14">
                <a:extLst>
                  <a:ext uri="{FF2B5EF4-FFF2-40B4-BE49-F238E27FC236}">
                    <a16:creationId xmlns:a16="http://schemas.microsoft.com/office/drawing/2014/main" id="{6E14DCF5-3F59-4744-8264-412DEFBACD1B}"/>
                  </a:ext>
                </a:extLst>
              </p:cNvPr>
              <p:cNvGrpSpPr/>
              <p:nvPr/>
            </p:nvGrpSpPr>
            <p:grpSpPr>
              <a:xfrm>
                <a:off x="5760031" y="4348367"/>
                <a:ext cx="259080" cy="1032308"/>
                <a:chOff x="5566269" y="3112109"/>
                <a:chExt cx="259080" cy="1032308"/>
              </a:xfrm>
            </p:grpSpPr>
            <p:sp>
              <p:nvSpPr>
                <p:cNvPr id="95" name="Google Shape;678;p14">
                  <a:extLst>
                    <a:ext uri="{FF2B5EF4-FFF2-40B4-BE49-F238E27FC236}">
                      <a16:creationId xmlns:a16="http://schemas.microsoft.com/office/drawing/2014/main" id="{C0ECB824-2694-E643-AB38-A8A2971677FE}"/>
                    </a:ext>
                  </a:extLst>
                </p:cNvPr>
                <p:cNvSpPr/>
                <p:nvPr/>
              </p:nvSpPr>
              <p:spPr>
                <a:xfrm>
                  <a:off x="5566269" y="311210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96" name="Google Shape;679;p14">
                  <a:extLst>
                    <a:ext uri="{FF2B5EF4-FFF2-40B4-BE49-F238E27FC236}">
                      <a16:creationId xmlns:a16="http://schemas.microsoft.com/office/drawing/2014/main" id="{D10D72D2-71A8-804A-AC88-F8C5FE9F365C}"/>
                    </a:ext>
                  </a:extLst>
                </p:cNvPr>
                <p:cNvSpPr/>
                <p:nvPr/>
              </p:nvSpPr>
              <p:spPr>
                <a:xfrm>
                  <a:off x="5566269" y="337118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97" name="Google Shape;680;p14">
                  <a:extLst>
                    <a:ext uri="{FF2B5EF4-FFF2-40B4-BE49-F238E27FC236}">
                      <a16:creationId xmlns:a16="http://schemas.microsoft.com/office/drawing/2014/main" id="{BC66B9E7-17B6-8A45-8F5B-5CAD97A5CE29}"/>
                    </a:ext>
                  </a:extLst>
                </p:cNvPr>
                <p:cNvSpPr/>
                <p:nvPr/>
              </p:nvSpPr>
              <p:spPr>
                <a:xfrm>
                  <a:off x="5566269" y="362625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98" name="Google Shape;681;p14">
                  <a:extLst>
                    <a:ext uri="{FF2B5EF4-FFF2-40B4-BE49-F238E27FC236}">
                      <a16:creationId xmlns:a16="http://schemas.microsoft.com/office/drawing/2014/main" id="{1A808A09-D77F-3A4E-9101-0EA29B92F246}"/>
                    </a:ext>
                  </a:extLst>
                </p:cNvPr>
                <p:cNvSpPr/>
                <p:nvPr/>
              </p:nvSpPr>
              <p:spPr>
                <a:xfrm>
                  <a:off x="5566269" y="388533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grpSp>
            <p:nvGrpSpPr>
              <p:cNvPr id="90" name="Google Shape;682;p14">
                <a:extLst>
                  <a:ext uri="{FF2B5EF4-FFF2-40B4-BE49-F238E27FC236}">
                    <a16:creationId xmlns:a16="http://schemas.microsoft.com/office/drawing/2014/main" id="{95F180B5-C2F1-A941-9D92-16DAA8D3DCEA}"/>
                  </a:ext>
                </a:extLst>
              </p:cNvPr>
              <p:cNvGrpSpPr/>
              <p:nvPr/>
            </p:nvGrpSpPr>
            <p:grpSpPr>
              <a:xfrm>
                <a:off x="5384113" y="4348367"/>
                <a:ext cx="259080" cy="1032308"/>
                <a:chOff x="5190351" y="3112109"/>
                <a:chExt cx="259080" cy="1032308"/>
              </a:xfrm>
            </p:grpSpPr>
            <p:sp>
              <p:nvSpPr>
                <p:cNvPr id="91" name="Google Shape;683;p14">
                  <a:extLst>
                    <a:ext uri="{FF2B5EF4-FFF2-40B4-BE49-F238E27FC236}">
                      <a16:creationId xmlns:a16="http://schemas.microsoft.com/office/drawing/2014/main" id="{007074A3-23F7-7C44-84B5-46F1BE86C7C7}"/>
                    </a:ext>
                  </a:extLst>
                </p:cNvPr>
                <p:cNvSpPr/>
                <p:nvPr/>
              </p:nvSpPr>
              <p:spPr>
                <a:xfrm>
                  <a:off x="5190351" y="311210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92" name="Google Shape;684;p14">
                  <a:extLst>
                    <a:ext uri="{FF2B5EF4-FFF2-40B4-BE49-F238E27FC236}">
                      <a16:creationId xmlns:a16="http://schemas.microsoft.com/office/drawing/2014/main" id="{A2C63C6F-E22F-E146-8D53-4703F27E87D4}"/>
                    </a:ext>
                  </a:extLst>
                </p:cNvPr>
                <p:cNvSpPr/>
                <p:nvPr/>
              </p:nvSpPr>
              <p:spPr>
                <a:xfrm>
                  <a:off x="5190351" y="3371189"/>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93" name="Google Shape;685;p14">
                  <a:extLst>
                    <a:ext uri="{FF2B5EF4-FFF2-40B4-BE49-F238E27FC236}">
                      <a16:creationId xmlns:a16="http://schemas.microsoft.com/office/drawing/2014/main" id="{56C1F0EF-618B-7F4A-A021-107A56A83565}"/>
                    </a:ext>
                  </a:extLst>
                </p:cNvPr>
                <p:cNvSpPr/>
                <p:nvPr/>
              </p:nvSpPr>
              <p:spPr>
                <a:xfrm>
                  <a:off x="5190351" y="362625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94" name="Google Shape;686;p14">
                  <a:extLst>
                    <a:ext uri="{FF2B5EF4-FFF2-40B4-BE49-F238E27FC236}">
                      <a16:creationId xmlns:a16="http://schemas.microsoft.com/office/drawing/2014/main" id="{0FDAC920-3858-5041-A4B1-54FC78F3C771}"/>
                    </a:ext>
                  </a:extLst>
                </p:cNvPr>
                <p:cNvSpPr/>
                <p:nvPr/>
              </p:nvSpPr>
              <p:spPr>
                <a:xfrm>
                  <a:off x="5190351" y="3885337"/>
                  <a:ext cx="259080" cy="259080"/>
                </a:xfrm>
                <a:prstGeom prst="rect">
                  <a:avLst/>
                </a:prstGeom>
                <a:solidFill>
                  <a:srgbClr val="A5A5A5"/>
                </a:solidFill>
                <a:ln w="9525" cap="flat" cmpd="sng">
                  <a:solidFill>
                    <a:schemeClr val="lt1"/>
                  </a:solidFill>
                  <a:prstDash val="solid"/>
                  <a:round/>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grpSp>
        </p:grpSp>
        <p:cxnSp>
          <p:nvCxnSpPr>
            <p:cNvPr id="83" name="Google Shape;687;p14">
              <a:extLst>
                <a:ext uri="{FF2B5EF4-FFF2-40B4-BE49-F238E27FC236}">
                  <a16:creationId xmlns:a16="http://schemas.microsoft.com/office/drawing/2014/main" id="{1D95181F-1EA6-0E42-86E6-0CBE84B9FB1B}"/>
                </a:ext>
              </a:extLst>
            </p:cNvPr>
            <p:cNvCxnSpPr>
              <a:endCxn id="133" idx="2"/>
            </p:cNvCxnSpPr>
            <p:nvPr/>
          </p:nvCxnSpPr>
          <p:spPr>
            <a:xfrm rot="5400000" flipH="1">
              <a:off x="7996385" y="4269662"/>
              <a:ext cx="992700" cy="520800"/>
            </a:xfrm>
            <a:prstGeom prst="curvedConnector3">
              <a:avLst>
                <a:gd name="adj1" fmla="val 55142"/>
              </a:avLst>
            </a:prstGeom>
            <a:noFill/>
            <a:ln w="44450" cap="rnd"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4" name="Google Shape;688;p14">
              <a:extLst>
                <a:ext uri="{FF2B5EF4-FFF2-40B4-BE49-F238E27FC236}">
                  <a16:creationId xmlns:a16="http://schemas.microsoft.com/office/drawing/2014/main" id="{02B7B116-1AFC-A543-B611-0146C5F7CDED}"/>
                </a:ext>
              </a:extLst>
            </p:cNvPr>
            <p:cNvCxnSpPr>
              <a:stCxn id="133" idx="3"/>
              <a:endCxn id="129" idx="1"/>
            </p:cNvCxnSpPr>
            <p:nvPr/>
          </p:nvCxnSpPr>
          <p:spPr>
            <a:xfrm rot="10800000" flipH="1">
              <a:off x="8713193" y="2959454"/>
              <a:ext cx="254700" cy="593400"/>
            </a:xfrm>
            <a:prstGeom prst="curvedConnector3">
              <a:avLst>
                <a:gd name="adj1" fmla="val 40810"/>
              </a:avLst>
            </a:prstGeom>
            <a:noFill/>
            <a:ln w="44450" cap="rnd"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5" name="Google Shape;689;p14">
              <a:extLst>
                <a:ext uri="{FF2B5EF4-FFF2-40B4-BE49-F238E27FC236}">
                  <a16:creationId xmlns:a16="http://schemas.microsoft.com/office/drawing/2014/main" id="{B5312EA1-ACD3-A54D-A4AA-E57B93F1E101}"/>
                </a:ext>
              </a:extLst>
            </p:cNvPr>
            <p:cNvCxnSpPr>
              <a:stCxn id="133" idx="3"/>
              <a:endCxn id="135" idx="1"/>
            </p:cNvCxnSpPr>
            <p:nvPr/>
          </p:nvCxnSpPr>
          <p:spPr>
            <a:xfrm>
              <a:off x="8713193" y="3552854"/>
              <a:ext cx="259800" cy="580500"/>
            </a:xfrm>
            <a:prstGeom prst="curvedConnector3">
              <a:avLst>
                <a:gd name="adj1" fmla="val 63782"/>
              </a:avLst>
            </a:prstGeom>
            <a:noFill/>
            <a:ln w="44450" cap="rnd"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6" name="Google Shape;690;p14">
              <a:extLst>
                <a:ext uri="{FF2B5EF4-FFF2-40B4-BE49-F238E27FC236}">
                  <a16:creationId xmlns:a16="http://schemas.microsoft.com/office/drawing/2014/main" id="{B33A8177-1EB4-424C-9D06-A74ECE2DB33D}"/>
                </a:ext>
              </a:extLst>
            </p:cNvPr>
            <p:cNvCxnSpPr>
              <a:stCxn id="129" idx="3"/>
              <a:endCxn id="131" idx="1"/>
            </p:cNvCxnSpPr>
            <p:nvPr/>
          </p:nvCxnSpPr>
          <p:spPr>
            <a:xfrm>
              <a:off x="9929590" y="2959595"/>
              <a:ext cx="301800" cy="593400"/>
            </a:xfrm>
            <a:prstGeom prst="curvedConnector3">
              <a:avLst>
                <a:gd name="adj1" fmla="val 42830"/>
              </a:avLst>
            </a:prstGeom>
            <a:noFill/>
            <a:ln w="44450" cap="rnd"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7" name="Google Shape;691;p14">
              <a:extLst>
                <a:ext uri="{FF2B5EF4-FFF2-40B4-BE49-F238E27FC236}">
                  <a16:creationId xmlns:a16="http://schemas.microsoft.com/office/drawing/2014/main" id="{0423E3DA-29DC-8E4F-AD24-702EE65A4896}"/>
                </a:ext>
              </a:extLst>
            </p:cNvPr>
            <p:cNvCxnSpPr>
              <a:stCxn id="135" idx="3"/>
              <a:endCxn id="131" idx="1"/>
            </p:cNvCxnSpPr>
            <p:nvPr/>
          </p:nvCxnSpPr>
          <p:spPr>
            <a:xfrm rot="10800000" flipH="1">
              <a:off x="9934570" y="3553086"/>
              <a:ext cx="296700" cy="580500"/>
            </a:xfrm>
            <a:prstGeom prst="curvedConnector3">
              <a:avLst>
                <a:gd name="adj1" fmla="val 48013"/>
              </a:avLst>
            </a:prstGeom>
            <a:noFill/>
            <a:ln w="44450" cap="rnd"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cxnSp>
          <p:nvCxnSpPr>
            <p:cNvPr id="88" name="Google Shape;692;p14">
              <a:extLst>
                <a:ext uri="{FF2B5EF4-FFF2-40B4-BE49-F238E27FC236}">
                  <a16:creationId xmlns:a16="http://schemas.microsoft.com/office/drawing/2014/main" id="{16C9090C-CE28-0546-A420-06B6F826BB3B}"/>
                </a:ext>
              </a:extLst>
            </p:cNvPr>
            <p:cNvCxnSpPr>
              <a:stCxn id="131" idx="2"/>
            </p:cNvCxnSpPr>
            <p:nvPr/>
          </p:nvCxnSpPr>
          <p:spPr>
            <a:xfrm rot="5400000">
              <a:off x="10074704" y="4388912"/>
              <a:ext cx="992700" cy="282300"/>
            </a:xfrm>
            <a:prstGeom prst="curvedConnector3">
              <a:avLst>
                <a:gd name="adj1" fmla="val 41601"/>
              </a:avLst>
            </a:prstGeom>
            <a:noFill/>
            <a:ln w="44450" cap="rnd" cmpd="sng">
              <a:solidFill>
                <a:schemeClr val="dk1"/>
              </a:solidFill>
              <a:prstDash val="solid"/>
              <a:round/>
              <a:headEnd type="none" w="sm" len="sm"/>
              <a:tailEnd type="stealth" w="med" len="med"/>
            </a:ln>
            <a:effectLst>
              <a:outerShdw blurRad="40000" dist="20000" dir="5400000" rotWithShape="0">
                <a:srgbClr val="000000">
                  <a:alpha val="37647"/>
                </a:srgbClr>
              </a:outerShdw>
            </a:effectLst>
          </p:spPr>
        </p:cxnSp>
      </p:grpSp>
      <p:pic>
        <p:nvPicPr>
          <p:cNvPr id="137" name="Picture 136">
            <a:extLst>
              <a:ext uri="{FF2B5EF4-FFF2-40B4-BE49-F238E27FC236}">
                <a16:creationId xmlns:a16="http://schemas.microsoft.com/office/drawing/2014/main" id="{206BB9EE-3C66-9749-850E-DB29F29047D7}"/>
              </a:ext>
            </a:extLst>
          </p:cNvPr>
          <p:cNvPicPr>
            <a:picLocks noChangeAspect="1"/>
          </p:cNvPicPr>
          <p:nvPr/>
        </p:nvPicPr>
        <p:blipFill>
          <a:blip r:embed="rId5"/>
          <a:stretch>
            <a:fillRect/>
          </a:stretch>
        </p:blipFill>
        <p:spPr>
          <a:xfrm>
            <a:off x="324282" y="2574107"/>
            <a:ext cx="2808813" cy="2146736"/>
          </a:xfrm>
          <a:prstGeom prst="rect">
            <a:avLst/>
          </a:prstGeom>
          <a:solidFill>
            <a:schemeClr val="bg1"/>
          </a:solidFill>
        </p:spPr>
      </p:pic>
      <p:sp>
        <p:nvSpPr>
          <p:cNvPr id="138" name="TextBox 137">
            <a:extLst>
              <a:ext uri="{FF2B5EF4-FFF2-40B4-BE49-F238E27FC236}">
                <a16:creationId xmlns:a16="http://schemas.microsoft.com/office/drawing/2014/main" id="{FCFBC4CE-8819-1C45-AB68-6996C901778B}"/>
              </a:ext>
            </a:extLst>
          </p:cNvPr>
          <p:cNvSpPr txBox="1"/>
          <p:nvPr/>
        </p:nvSpPr>
        <p:spPr>
          <a:xfrm>
            <a:off x="4328519" y="4769995"/>
            <a:ext cx="4187365" cy="307777"/>
          </a:xfrm>
          <a:prstGeom prst="rect">
            <a:avLst/>
          </a:prstGeom>
          <a:noFill/>
        </p:spPr>
        <p:txBody>
          <a:bodyPr wrap="none" rtlCol="0">
            <a:spAutoFit/>
          </a:bodyPr>
          <a:lstStyle/>
          <a:p>
            <a:r>
              <a:rPr lang="en-US" dirty="0">
                <a:solidFill>
                  <a:schemeClr val="bg1">
                    <a:lumMod val="85000"/>
                  </a:schemeClr>
                </a:solidFill>
              </a:rPr>
              <a:t>See Also </a:t>
            </a:r>
            <a:r>
              <a:rPr lang="en-US" dirty="0" err="1">
                <a:solidFill>
                  <a:schemeClr val="bg1">
                    <a:lumMod val="85000"/>
                  </a:schemeClr>
                </a:solidFill>
              </a:rPr>
              <a:t>Torsten</a:t>
            </a:r>
            <a:r>
              <a:rPr lang="en-US" dirty="0">
                <a:solidFill>
                  <a:schemeClr val="bg1">
                    <a:lumMod val="85000"/>
                  </a:schemeClr>
                </a:solidFill>
              </a:rPr>
              <a:t> </a:t>
            </a:r>
            <a:r>
              <a:rPr lang="en-US" dirty="0" err="1">
                <a:solidFill>
                  <a:schemeClr val="bg1">
                    <a:lumMod val="85000"/>
                  </a:schemeClr>
                </a:solidFill>
              </a:rPr>
              <a:t>Hoefler</a:t>
            </a:r>
            <a:r>
              <a:rPr lang="en-US" dirty="0">
                <a:solidFill>
                  <a:schemeClr val="bg1">
                    <a:lumMod val="85000"/>
                  </a:schemeClr>
                </a:solidFill>
              </a:rPr>
              <a:t> “</a:t>
            </a:r>
            <a:r>
              <a:rPr lang="en-US" dirty="0" err="1">
                <a:solidFill>
                  <a:schemeClr val="bg1">
                    <a:lumMod val="85000"/>
                  </a:schemeClr>
                </a:solidFill>
              </a:rPr>
              <a:t>StreamBLAS</a:t>
            </a:r>
            <a:r>
              <a:rPr lang="en-US" dirty="0">
                <a:solidFill>
                  <a:schemeClr val="bg1">
                    <a:lumMod val="85000"/>
                  </a:schemeClr>
                </a:solidFill>
              </a:rPr>
              <a:t>” for FPGA</a:t>
            </a:r>
          </a:p>
        </p:txBody>
      </p:sp>
    </p:spTree>
    <p:extLst>
      <p:ext uri="{BB962C8B-B14F-4D97-AF65-F5344CB8AC3E}">
        <p14:creationId xmlns:p14="http://schemas.microsoft.com/office/powerpoint/2010/main" val="1722778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AB457-070C-6E45-8759-10D1AAB3BB0F}"/>
              </a:ext>
            </a:extLst>
          </p:cNvPr>
          <p:cNvSpPr>
            <a:spLocks noGrp="1"/>
          </p:cNvSpPr>
          <p:nvPr>
            <p:ph type="title"/>
          </p:nvPr>
        </p:nvSpPr>
        <p:spPr/>
        <p:txBody>
          <a:bodyPr/>
          <a:lstStyle/>
          <a:p>
            <a:r>
              <a:rPr lang="en-US" sz="2800" dirty="0"/>
              <a:t>Preliminary Performance on CGRA H</a:t>
            </a:r>
            <a:r>
              <a:rPr lang="en-US" sz="2800" dirty="0">
                <a:latin typeface="Symbol" pitchFamily="2" charset="2"/>
              </a:rPr>
              <a:t>Y</a:t>
            </a:r>
            <a:endParaRPr lang="en-US" sz="2800" dirty="0"/>
          </a:p>
        </p:txBody>
      </p:sp>
      <p:pic>
        <p:nvPicPr>
          <p:cNvPr id="3" name="Picture 2">
            <a:extLst>
              <a:ext uri="{FF2B5EF4-FFF2-40B4-BE49-F238E27FC236}">
                <a16:creationId xmlns:a16="http://schemas.microsoft.com/office/drawing/2014/main" id="{7B07ED8B-4C9D-124A-9B57-0FD82DB8D634}"/>
              </a:ext>
            </a:extLst>
          </p:cNvPr>
          <p:cNvPicPr>
            <a:picLocks noChangeAspect="1"/>
          </p:cNvPicPr>
          <p:nvPr/>
        </p:nvPicPr>
        <p:blipFill>
          <a:blip r:embed="rId3"/>
          <a:stretch>
            <a:fillRect/>
          </a:stretch>
        </p:blipFill>
        <p:spPr>
          <a:xfrm>
            <a:off x="2702778" y="1081906"/>
            <a:ext cx="3164890" cy="1189703"/>
          </a:xfrm>
          <a:prstGeom prst="rect">
            <a:avLst/>
          </a:prstGeom>
        </p:spPr>
      </p:pic>
      <p:pic>
        <p:nvPicPr>
          <p:cNvPr id="6" name="Picture 5">
            <a:extLst>
              <a:ext uri="{FF2B5EF4-FFF2-40B4-BE49-F238E27FC236}">
                <a16:creationId xmlns:a16="http://schemas.microsoft.com/office/drawing/2014/main" id="{682D32D5-88DC-D242-A8E6-52A415B9C906}"/>
              </a:ext>
            </a:extLst>
          </p:cNvPr>
          <p:cNvPicPr>
            <a:picLocks noChangeAspect="1"/>
          </p:cNvPicPr>
          <p:nvPr/>
        </p:nvPicPr>
        <p:blipFill>
          <a:blip r:embed="rId4"/>
          <a:stretch>
            <a:fillRect/>
          </a:stretch>
        </p:blipFill>
        <p:spPr>
          <a:xfrm>
            <a:off x="6131239" y="1224991"/>
            <a:ext cx="3153168" cy="1112273"/>
          </a:xfrm>
          <a:prstGeom prst="rect">
            <a:avLst/>
          </a:prstGeom>
        </p:spPr>
      </p:pic>
      <p:pic>
        <p:nvPicPr>
          <p:cNvPr id="7" name="Picture 6">
            <a:extLst>
              <a:ext uri="{FF2B5EF4-FFF2-40B4-BE49-F238E27FC236}">
                <a16:creationId xmlns:a16="http://schemas.microsoft.com/office/drawing/2014/main" id="{F4EA0357-24D8-164F-A82B-C3FD88399077}"/>
              </a:ext>
            </a:extLst>
          </p:cNvPr>
          <p:cNvPicPr>
            <a:picLocks noChangeAspect="1"/>
          </p:cNvPicPr>
          <p:nvPr/>
        </p:nvPicPr>
        <p:blipFill>
          <a:blip r:embed="rId5"/>
          <a:stretch>
            <a:fillRect/>
          </a:stretch>
        </p:blipFill>
        <p:spPr>
          <a:xfrm>
            <a:off x="361744" y="1040880"/>
            <a:ext cx="1662473" cy="1357618"/>
          </a:xfrm>
          <a:prstGeom prst="rect">
            <a:avLst/>
          </a:prstGeom>
        </p:spPr>
      </p:pic>
      <p:sp>
        <p:nvSpPr>
          <p:cNvPr id="8" name="TextBox 7">
            <a:extLst>
              <a:ext uri="{FF2B5EF4-FFF2-40B4-BE49-F238E27FC236}">
                <a16:creationId xmlns:a16="http://schemas.microsoft.com/office/drawing/2014/main" id="{B0B44F7D-0A97-BC4A-9905-3338D7BFD4E0}"/>
              </a:ext>
            </a:extLst>
          </p:cNvPr>
          <p:cNvSpPr txBox="1"/>
          <p:nvPr/>
        </p:nvSpPr>
        <p:spPr>
          <a:xfrm>
            <a:off x="599655" y="920833"/>
            <a:ext cx="1394934" cy="253916"/>
          </a:xfrm>
          <a:prstGeom prst="rect">
            <a:avLst/>
          </a:prstGeom>
          <a:solidFill>
            <a:schemeClr val="bg1"/>
          </a:solidFill>
          <a:ln>
            <a:solidFill>
              <a:schemeClr val="accent1"/>
            </a:solidFill>
          </a:ln>
        </p:spPr>
        <p:txBody>
          <a:bodyPr wrap="none" rtlCol="0">
            <a:spAutoFit/>
          </a:bodyPr>
          <a:lstStyle/>
          <a:p>
            <a:r>
              <a:rPr lang="en-US" sz="1050" dirty="0"/>
              <a:t>Eigenvalue Problem</a:t>
            </a:r>
          </a:p>
        </p:txBody>
      </p:sp>
      <p:sp>
        <p:nvSpPr>
          <p:cNvPr id="9" name="TextBox 8">
            <a:extLst>
              <a:ext uri="{FF2B5EF4-FFF2-40B4-BE49-F238E27FC236}">
                <a16:creationId xmlns:a16="http://schemas.microsoft.com/office/drawing/2014/main" id="{35BE8113-2245-FD4F-A4D7-426A2459B333}"/>
              </a:ext>
            </a:extLst>
          </p:cNvPr>
          <p:cNvSpPr txBox="1"/>
          <p:nvPr/>
        </p:nvSpPr>
        <p:spPr>
          <a:xfrm>
            <a:off x="3425353" y="843452"/>
            <a:ext cx="2196435" cy="253916"/>
          </a:xfrm>
          <a:prstGeom prst="rect">
            <a:avLst/>
          </a:prstGeom>
          <a:solidFill>
            <a:schemeClr val="bg1"/>
          </a:solidFill>
          <a:ln>
            <a:solidFill>
              <a:schemeClr val="accent1"/>
            </a:solidFill>
          </a:ln>
        </p:spPr>
        <p:txBody>
          <a:bodyPr wrap="none" rtlCol="0">
            <a:spAutoFit/>
          </a:bodyPr>
          <a:lstStyle/>
          <a:p>
            <a:r>
              <a:rPr lang="en-US" sz="1050" dirty="0"/>
              <a:t>Dataflow Algorithm Reformulation</a:t>
            </a:r>
          </a:p>
        </p:txBody>
      </p:sp>
      <p:sp>
        <p:nvSpPr>
          <p:cNvPr id="10" name="TextBox 9">
            <a:extLst>
              <a:ext uri="{FF2B5EF4-FFF2-40B4-BE49-F238E27FC236}">
                <a16:creationId xmlns:a16="http://schemas.microsoft.com/office/drawing/2014/main" id="{B782F72A-59A0-3E44-AC63-26977C7CF65A}"/>
              </a:ext>
            </a:extLst>
          </p:cNvPr>
          <p:cNvSpPr txBox="1"/>
          <p:nvPr/>
        </p:nvSpPr>
        <p:spPr>
          <a:xfrm>
            <a:off x="6692458" y="888933"/>
            <a:ext cx="2129109" cy="253916"/>
          </a:xfrm>
          <a:prstGeom prst="rect">
            <a:avLst/>
          </a:prstGeom>
          <a:solidFill>
            <a:schemeClr val="bg1"/>
          </a:solidFill>
          <a:ln>
            <a:solidFill>
              <a:schemeClr val="accent1"/>
            </a:solidFill>
          </a:ln>
        </p:spPr>
        <p:txBody>
          <a:bodyPr wrap="none" rtlCol="0">
            <a:spAutoFit/>
          </a:bodyPr>
          <a:lstStyle/>
          <a:p>
            <a:r>
              <a:rPr lang="en-US" sz="1050" dirty="0"/>
              <a:t>Mapping onto Custom Hardware</a:t>
            </a:r>
          </a:p>
        </p:txBody>
      </p:sp>
      <p:sp>
        <p:nvSpPr>
          <p:cNvPr id="11" name="Notched Right Arrow 10">
            <a:extLst>
              <a:ext uri="{FF2B5EF4-FFF2-40B4-BE49-F238E27FC236}">
                <a16:creationId xmlns:a16="http://schemas.microsoft.com/office/drawing/2014/main" id="{4167288D-6C2D-AE43-A03C-77F1E10DBFD8}"/>
              </a:ext>
            </a:extLst>
          </p:cNvPr>
          <p:cNvSpPr/>
          <p:nvPr/>
        </p:nvSpPr>
        <p:spPr>
          <a:xfrm>
            <a:off x="2024216" y="1585856"/>
            <a:ext cx="678561" cy="398207"/>
          </a:xfrm>
          <a:prstGeom prst="notched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 name="Notched Right Arrow 11">
            <a:extLst>
              <a:ext uri="{FF2B5EF4-FFF2-40B4-BE49-F238E27FC236}">
                <a16:creationId xmlns:a16="http://schemas.microsoft.com/office/drawing/2014/main" id="{28165F29-3235-F34C-A57A-02E76A9CA7A1}"/>
              </a:ext>
            </a:extLst>
          </p:cNvPr>
          <p:cNvSpPr/>
          <p:nvPr/>
        </p:nvSpPr>
        <p:spPr>
          <a:xfrm>
            <a:off x="5678411" y="1554865"/>
            <a:ext cx="550313" cy="398207"/>
          </a:xfrm>
          <a:prstGeom prst="notched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4" name="Picture 1" descr="https://lh5.googleusercontent.com/-jEu2ZvcmDNhRsFAXDApu6CvqxBiWNNE-1MpiEbpH7QOUGn04KTzrnNDgha246NjgFYc0n8umZDu9G67PRGJ4dJqRRboEeIobcrEtu_ruHIyJb7sX3kPQdvesNExDnQYB-f0SFvo">
            <a:extLst>
              <a:ext uri="{FF2B5EF4-FFF2-40B4-BE49-F238E27FC236}">
                <a16:creationId xmlns:a16="http://schemas.microsoft.com/office/drawing/2014/main" id="{66906254-3C78-B845-9333-A10AFAA1377D}"/>
              </a:ext>
            </a:extLst>
          </p:cNvPr>
          <p:cNvPicPr>
            <a:picLocks noChangeAspect="1" noChangeArrowheads="1"/>
          </p:cNvPicPr>
          <p:nvPr/>
        </p:nvPicPr>
        <p:blipFill>
          <a:blip r:embed="rId6" r:link="rId7">
            <a:extLst>
              <a:ext uri="{28A0092B-C50C-407E-A947-70E740481C1C}">
                <a14:useLocalDpi xmlns:a14="http://schemas.microsoft.com/office/drawing/2010/main"/>
              </a:ext>
            </a:extLst>
          </a:blip>
          <a:srcRect/>
          <a:stretch>
            <a:fillRect/>
          </a:stretch>
        </p:blipFill>
        <p:spPr bwMode="auto">
          <a:xfrm>
            <a:off x="599654" y="2529039"/>
            <a:ext cx="5359019" cy="2083154"/>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Straight Connector 25">
            <a:extLst>
              <a:ext uri="{FF2B5EF4-FFF2-40B4-BE49-F238E27FC236}">
                <a16:creationId xmlns:a16="http://schemas.microsoft.com/office/drawing/2014/main" id="{F43FE102-BEB7-414D-B1A4-972A574515EF}"/>
              </a:ext>
            </a:extLst>
          </p:cNvPr>
          <p:cNvCxnSpPr/>
          <p:nvPr/>
        </p:nvCxnSpPr>
        <p:spPr>
          <a:xfrm>
            <a:off x="2582426" y="763675"/>
            <a:ext cx="0" cy="39490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3A99D81-7C41-AB4E-BA8F-EA6203D9D165}"/>
              </a:ext>
            </a:extLst>
          </p:cNvPr>
          <p:cNvCxnSpPr/>
          <p:nvPr/>
        </p:nvCxnSpPr>
        <p:spPr>
          <a:xfrm>
            <a:off x="6131239" y="663191"/>
            <a:ext cx="0" cy="3949002"/>
          </a:xfrm>
          <a:prstGeom prst="line">
            <a:avLst/>
          </a:prstGeom>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6F6277EC-0BBE-A746-869C-BEF9F17299CF}"/>
              </a:ext>
            </a:extLst>
          </p:cNvPr>
          <p:cNvPicPr>
            <a:picLocks noChangeAspect="1"/>
          </p:cNvPicPr>
          <p:nvPr/>
        </p:nvPicPr>
        <p:blipFill>
          <a:blip r:embed="rId8"/>
          <a:stretch>
            <a:fillRect/>
          </a:stretch>
        </p:blipFill>
        <p:spPr>
          <a:xfrm>
            <a:off x="6235521" y="2529039"/>
            <a:ext cx="2908479" cy="1604553"/>
          </a:xfrm>
          <a:prstGeom prst="rect">
            <a:avLst/>
          </a:prstGeom>
        </p:spPr>
      </p:pic>
      <p:sp>
        <p:nvSpPr>
          <p:cNvPr id="29" name="Oval 28">
            <a:extLst>
              <a:ext uri="{FF2B5EF4-FFF2-40B4-BE49-F238E27FC236}">
                <a16:creationId xmlns:a16="http://schemas.microsoft.com/office/drawing/2014/main" id="{489FE407-8E6B-8040-94BF-ABF000E74A21}"/>
              </a:ext>
            </a:extLst>
          </p:cNvPr>
          <p:cNvSpPr/>
          <p:nvPr/>
        </p:nvSpPr>
        <p:spPr>
          <a:xfrm>
            <a:off x="8266179" y="3946241"/>
            <a:ext cx="337138" cy="2353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Oval 29">
            <a:extLst>
              <a:ext uri="{FF2B5EF4-FFF2-40B4-BE49-F238E27FC236}">
                <a16:creationId xmlns:a16="http://schemas.microsoft.com/office/drawing/2014/main" id="{4B230053-F476-494D-BF35-C09B81EF62A2}"/>
              </a:ext>
            </a:extLst>
          </p:cNvPr>
          <p:cNvSpPr/>
          <p:nvPr/>
        </p:nvSpPr>
        <p:spPr>
          <a:xfrm>
            <a:off x="8834716" y="3946241"/>
            <a:ext cx="337138" cy="2353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extBox 30">
            <a:extLst>
              <a:ext uri="{FF2B5EF4-FFF2-40B4-BE49-F238E27FC236}">
                <a16:creationId xmlns:a16="http://schemas.microsoft.com/office/drawing/2014/main" id="{D2960368-C41F-8946-95E5-FD3652E1B8E4}"/>
              </a:ext>
            </a:extLst>
          </p:cNvPr>
          <p:cNvSpPr txBox="1"/>
          <p:nvPr/>
        </p:nvSpPr>
        <p:spPr>
          <a:xfrm>
            <a:off x="6173589" y="2471359"/>
            <a:ext cx="3068469" cy="307777"/>
          </a:xfrm>
          <a:prstGeom prst="rect">
            <a:avLst/>
          </a:prstGeom>
          <a:noFill/>
        </p:spPr>
        <p:txBody>
          <a:bodyPr wrap="none" rtlCol="0">
            <a:spAutoFit/>
          </a:bodyPr>
          <a:lstStyle/>
          <a:p>
            <a:r>
              <a:rPr lang="en-US" u="sng" dirty="0">
                <a:solidFill>
                  <a:schemeClr val="tx2"/>
                </a:solidFill>
              </a:rPr>
              <a:t>                 Results                             </a:t>
            </a:r>
          </a:p>
        </p:txBody>
      </p:sp>
      <p:sp>
        <p:nvSpPr>
          <p:cNvPr id="32" name="TextBox 31">
            <a:extLst>
              <a:ext uri="{FF2B5EF4-FFF2-40B4-BE49-F238E27FC236}">
                <a16:creationId xmlns:a16="http://schemas.microsoft.com/office/drawing/2014/main" id="{A0530827-9D63-1E4A-9828-B4EE2B7EA302}"/>
              </a:ext>
            </a:extLst>
          </p:cNvPr>
          <p:cNvSpPr txBox="1"/>
          <p:nvPr/>
        </p:nvSpPr>
        <p:spPr>
          <a:xfrm>
            <a:off x="1920852" y="2507344"/>
            <a:ext cx="601447" cy="230832"/>
          </a:xfrm>
          <a:prstGeom prst="rect">
            <a:avLst/>
          </a:prstGeom>
          <a:noFill/>
        </p:spPr>
        <p:txBody>
          <a:bodyPr wrap="none" rtlCol="0">
            <a:spAutoFit/>
          </a:bodyPr>
          <a:lstStyle/>
          <a:p>
            <a:r>
              <a:rPr lang="en-US" sz="900" u="sng" dirty="0"/>
              <a:t> or GPU</a:t>
            </a:r>
          </a:p>
        </p:txBody>
      </p:sp>
      <p:sp>
        <p:nvSpPr>
          <p:cNvPr id="33" name="Rectangular Callout 32">
            <a:extLst>
              <a:ext uri="{FF2B5EF4-FFF2-40B4-BE49-F238E27FC236}">
                <a16:creationId xmlns:a16="http://schemas.microsoft.com/office/drawing/2014/main" id="{3979450A-158E-6945-BA99-7ACF36C428CE}"/>
              </a:ext>
            </a:extLst>
          </p:cNvPr>
          <p:cNvSpPr/>
          <p:nvPr/>
        </p:nvSpPr>
        <p:spPr>
          <a:xfrm>
            <a:off x="6131239" y="4305718"/>
            <a:ext cx="2974134" cy="813917"/>
          </a:xfrm>
          <a:prstGeom prst="wedgeRectCallout">
            <a:avLst>
              <a:gd name="adj1" fmla="val 28091"/>
              <a:gd name="adj2" fmla="val -73822"/>
            </a:avLst>
          </a:prstGeom>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Delivered Speedups </a:t>
            </a:r>
            <a:r>
              <a:rPr lang="en-US" i="1" dirty="0"/>
              <a:t>(compared to optimized code) </a:t>
            </a:r>
            <a:r>
              <a:rPr lang="en-US" dirty="0"/>
              <a:t>of “custom” DFT accelerator running on CGRA</a:t>
            </a:r>
          </a:p>
        </p:txBody>
      </p:sp>
      <p:sp>
        <p:nvSpPr>
          <p:cNvPr id="4" name="TextBox 3">
            <a:extLst>
              <a:ext uri="{FF2B5EF4-FFF2-40B4-BE49-F238E27FC236}">
                <a16:creationId xmlns:a16="http://schemas.microsoft.com/office/drawing/2014/main" id="{8C0B3293-8931-FF43-8AC7-CD5FD3A62F1C}"/>
              </a:ext>
            </a:extLst>
          </p:cNvPr>
          <p:cNvSpPr txBox="1"/>
          <p:nvPr/>
        </p:nvSpPr>
        <p:spPr>
          <a:xfrm>
            <a:off x="948714" y="4693108"/>
            <a:ext cx="4673074" cy="461665"/>
          </a:xfrm>
          <a:prstGeom prst="rect">
            <a:avLst/>
          </a:prstGeom>
          <a:noFill/>
        </p:spPr>
        <p:txBody>
          <a:bodyPr wrap="none" rtlCol="0">
            <a:spAutoFit/>
          </a:bodyPr>
          <a:lstStyle/>
          <a:p>
            <a:r>
              <a:rPr lang="en-US" sz="1200" dirty="0">
                <a:solidFill>
                  <a:schemeClr val="bg1">
                    <a:lumMod val="85000"/>
                  </a:schemeClr>
                </a:solidFill>
              </a:rPr>
              <a:t>Thom </a:t>
            </a:r>
            <a:r>
              <a:rPr lang="en-US" sz="1200" dirty="0" err="1">
                <a:solidFill>
                  <a:schemeClr val="bg1">
                    <a:lumMod val="85000"/>
                  </a:schemeClr>
                </a:solidFill>
              </a:rPr>
              <a:t>Popovici</a:t>
            </a:r>
            <a:r>
              <a:rPr lang="en-US" sz="1200" dirty="0">
                <a:solidFill>
                  <a:schemeClr val="bg1">
                    <a:lumMod val="85000"/>
                  </a:schemeClr>
                </a:solidFill>
              </a:rPr>
              <a:t>, Andrew Canning (</a:t>
            </a:r>
            <a:r>
              <a:rPr lang="en-US" sz="1200" dirty="0" err="1">
                <a:solidFill>
                  <a:schemeClr val="bg1">
                    <a:lumMod val="85000"/>
                  </a:schemeClr>
                </a:solidFill>
              </a:rPr>
              <a:t>FFTx</a:t>
            </a:r>
            <a:r>
              <a:rPr lang="en-US" sz="1200" dirty="0">
                <a:solidFill>
                  <a:schemeClr val="bg1">
                    <a:lumMod val="85000"/>
                  </a:schemeClr>
                </a:solidFill>
              </a:rPr>
              <a:t>), </a:t>
            </a:r>
            <a:r>
              <a:rPr lang="en-US" sz="1200" dirty="0" err="1">
                <a:solidFill>
                  <a:schemeClr val="bg1">
                    <a:lumMod val="85000"/>
                  </a:schemeClr>
                </a:solidFill>
              </a:rPr>
              <a:t>Zhengji</a:t>
            </a:r>
            <a:r>
              <a:rPr lang="en-US" sz="1200" dirty="0">
                <a:solidFill>
                  <a:schemeClr val="bg1">
                    <a:lumMod val="85000"/>
                  </a:schemeClr>
                </a:solidFill>
              </a:rPr>
              <a:t> Zhang (NERSC)</a:t>
            </a:r>
          </a:p>
          <a:p>
            <a:r>
              <a:rPr lang="en-US" sz="1200" dirty="0">
                <a:solidFill>
                  <a:schemeClr val="bg1">
                    <a:lumMod val="85000"/>
                  </a:schemeClr>
                </a:solidFill>
              </a:rPr>
              <a:t>Franz </a:t>
            </a:r>
            <a:r>
              <a:rPr lang="en-US" sz="1200" dirty="0" err="1">
                <a:solidFill>
                  <a:schemeClr val="bg1">
                    <a:lumMod val="85000"/>
                  </a:schemeClr>
                </a:solidFill>
              </a:rPr>
              <a:t>Francetti</a:t>
            </a:r>
            <a:r>
              <a:rPr lang="en-US" sz="1200" dirty="0">
                <a:solidFill>
                  <a:schemeClr val="bg1">
                    <a:lumMod val="85000"/>
                  </a:schemeClr>
                </a:solidFill>
              </a:rPr>
              <a:t> (CMU/</a:t>
            </a:r>
            <a:r>
              <a:rPr lang="en-US" sz="1200" dirty="0" err="1">
                <a:solidFill>
                  <a:schemeClr val="bg1">
                    <a:lumMod val="85000"/>
                  </a:schemeClr>
                </a:solidFill>
              </a:rPr>
              <a:t>FFTx</a:t>
            </a:r>
            <a:r>
              <a:rPr lang="en-US" sz="1200" dirty="0">
                <a:solidFill>
                  <a:schemeClr val="bg1">
                    <a:lumMod val="85000"/>
                  </a:schemeClr>
                </a:solidFill>
              </a:rPr>
              <a:t>)</a:t>
            </a:r>
          </a:p>
        </p:txBody>
      </p:sp>
      <p:sp>
        <p:nvSpPr>
          <p:cNvPr id="5" name="Rectangle 4">
            <a:extLst>
              <a:ext uri="{FF2B5EF4-FFF2-40B4-BE49-F238E27FC236}">
                <a16:creationId xmlns:a16="http://schemas.microsoft.com/office/drawing/2014/main" id="{47CF55DD-731C-BC4F-9345-AFAA7464C0ED}"/>
              </a:ext>
            </a:extLst>
          </p:cNvPr>
          <p:cNvSpPr/>
          <p:nvPr/>
        </p:nvSpPr>
        <p:spPr>
          <a:xfrm>
            <a:off x="6579996" y="3859242"/>
            <a:ext cx="711200" cy="135467"/>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68F3142-14E5-3245-8682-1BFC728B47F9}"/>
              </a:ext>
            </a:extLst>
          </p:cNvPr>
          <p:cNvSpPr/>
          <p:nvPr/>
        </p:nvSpPr>
        <p:spPr>
          <a:xfrm>
            <a:off x="6568440" y="3577050"/>
            <a:ext cx="711200" cy="135467"/>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5F34EC-AEC9-3D45-A83E-2DA760F56123}"/>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6156816" y="2519953"/>
            <a:ext cx="2979959" cy="2092240"/>
          </a:xfrm>
          <a:prstGeom prst="rect">
            <a:avLst/>
          </a:prstGeom>
        </p:spPr>
      </p:pic>
      <p:sp>
        <p:nvSpPr>
          <p:cNvPr id="14" name="Rounded Rectangle 13">
            <a:extLst>
              <a:ext uri="{FF2B5EF4-FFF2-40B4-BE49-F238E27FC236}">
                <a16:creationId xmlns:a16="http://schemas.microsoft.com/office/drawing/2014/main" id="{D0E098B3-7324-9F48-AB42-861B4922727D}"/>
              </a:ext>
            </a:extLst>
          </p:cNvPr>
          <p:cNvSpPr/>
          <p:nvPr/>
        </p:nvSpPr>
        <p:spPr>
          <a:xfrm>
            <a:off x="6173589" y="4517679"/>
            <a:ext cx="2963186" cy="6019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Accelerate the design of full custom accelerators!!</a:t>
            </a:r>
          </a:p>
        </p:txBody>
      </p:sp>
    </p:spTree>
    <p:extLst>
      <p:ext uri="{BB962C8B-B14F-4D97-AF65-F5344CB8AC3E}">
        <p14:creationId xmlns:p14="http://schemas.microsoft.com/office/powerpoint/2010/main" val="88191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dissolv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0342" y="168634"/>
            <a:ext cx="8595880" cy="493613"/>
          </a:xfrm>
        </p:spPr>
        <p:txBody>
          <a:bodyPr>
            <a:normAutofit fontScale="90000"/>
          </a:bodyPr>
          <a:lstStyle/>
          <a:p>
            <a:r>
              <a:rPr lang="en-US" sz="3000" dirty="0"/>
              <a:t>Architecture Specialization for Science</a:t>
            </a:r>
            <a:br>
              <a:rPr lang="en-US" sz="3000" dirty="0"/>
            </a:br>
            <a:r>
              <a:rPr lang="en-US" sz="1800" b="0" i="1" dirty="0">
                <a:solidFill>
                  <a:schemeClr val="accent3">
                    <a:lumMod val="20000"/>
                    <a:lumOff val="80000"/>
                  </a:schemeClr>
                </a:solidFill>
              </a:rPr>
              <a:t>(hardware is design around the algorithms) </a:t>
            </a:r>
            <a:r>
              <a:rPr lang="en-US" sz="1800" b="0" i="1" dirty="0">
                <a:solidFill>
                  <a:schemeClr val="accent6">
                    <a:lumMod val="20000"/>
                    <a:lumOff val="80000"/>
                  </a:schemeClr>
                </a:solidFill>
              </a:rPr>
              <a:t>can’t design effective hardware without applied math</a:t>
            </a:r>
            <a:endParaRPr lang="en-US" sz="3000" b="0" i="1" dirty="0">
              <a:solidFill>
                <a:schemeClr val="accent6">
                  <a:lumMod val="20000"/>
                  <a:lumOff val="80000"/>
                </a:schemeClr>
              </a:solidFill>
            </a:endParaRPr>
          </a:p>
        </p:txBody>
      </p:sp>
      <p:graphicFrame>
        <p:nvGraphicFramePr>
          <p:cNvPr id="7" name="Content Placeholder 6"/>
          <p:cNvGraphicFramePr>
            <a:graphicFrameLocks noGrp="1"/>
          </p:cNvGraphicFramePr>
          <p:nvPr>
            <p:ph idx="4294967295"/>
          </p:nvPr>
        </p:nvGraphicFramePr>
        <p:xfrm>
          <a:off x="205220" y="766578"/>
          <a:ext cx="8751002" cy="3852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1490AEC8-2A08-374F-BCAD-B97207D02B3A}"/>
              </a:ext>
            </a:extLst>
          </p:cNvPr>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FFFFFF"/>
                </a:solidFill>
                <a:effectLst/>
                <a:uLnTx/>
                <a:uFillTx/>
                <a:latin typeface="Calibri"/>
                <a:cs typeface="Calibri"/>
                <a:sym typeface="Calibri"/>
              </a:rPr>
              <a:t>- </a:t>
            </a: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38</a:t>
            </a:fld>
            <a:r>
              <a:rPr kumimoji="0" lang="en-US" sz="1200" b="0" i="0" u="none" strike="noStrike" kern="0" cap="none" spc="0" normalizeH="0" baseline="0" noProof="0" dirty="0">
                <a:ln>
                  <a:noFill/>
                </a:ln>
                <a:solidFill>
                  <a:srgbClr val="FFFFFF"/>
                </a:solidFill>
                <a:effectLst/>
                <a:uLnTx/>
                <a:uFillTx/>
                <a:latin typeface="Calibri"/>
                <a:cs typeface="Calibri"/>
                <a:sym typeface="Calibri"/>
              </a:rPr>
              <a:t> -</a:t>
            </a:r>
            <a:endParaRPr kumimoji="0" sz="1200" b="0"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6" name="Google Shape;174;p27">
            <a:extLst>
              <a:ext uri="{FF2B5EF4-FFF2-40B4-BE49-F238E27FC236}">
                <a16:creationId xmlns:a16="http://schemas.microsoft.com/office/drawing/2014/main" id="{DA8DA477-FFB2-1443-92EB-37E8CC0465F7}"/>
              </a:ext>
            </a:extLst>
          </p:cNvPr>
          <p:cNvPicPr preferRelativeResize="0">
            <a:picLocks noChangeAspect="1"/>
          </p:cNvPicPr>
          <p:nvPr/>
        </p:nvPicPr>
        <p:blipFill rotWithShape="1">
          <a:blip r:embed="rId8">
            <a:alphaModFix/>
          </a:blip>
          <a:srcRect/>
          <a:stretch/>
        </p:blipFill>
        <p:spPr>
          <a:xfrm>
            <a:off x="2731262" y="1034392"/>
            <a:ext cx="1485138" cy="1172233"/>
          </a:xfrm>
          <a:prstGeom prst="rect">
            <a:avLst/>
          </a:prstGeom>
          <a:noFill/>
          <a:ln>
            <a:noFill/>
          </a:ln>
        </p:spPr>
      </p:pic>
      <p:pic>
        <p:nvPicPr>
          <p:cNvPr id="8" name="Shape 198">
            <a:extLst>
              <a:ext uri="{FF2B5EF4-FFF2-40B4-BE49-F238E27FC236}">
                <a16:creationId xmlns:a16="http://schemas.microsoft.com/office/drawing/2014/main" id="{784D985D-C821-7647-BBC4-6CB95D83B0BD}"/>
              </a:ext>
            </a:extLst>
          </p:cNvPr>
          <p:cNvPicPr preferRelativeResize="0"/>
          <p:nvPr/>
        </p:nvPicPr>
        <p:blipFill>
          <a:blip r:embed="rId9">
            <a:alphaModFix/>
          </a:blip>
          <a:stretch>
            <a:fillRect/>
          </a:stretch>
        </p:blipFill>
        <p:spPr>
          <a:xfrm>
            <a:off x="425885" y="2330529"/>
            <a:ext cx="8292229" cy="2839093"/>
          </a:xfrm>
          <a:prstGeom prst="rect">
            <a:avLst/>
          </a:prstGeom>
          <a:noFill/>
          <a:ln>
            <a:noFill/>
          </a:ln>
        </p:spPr>
      </p:pic>
      <p:sp>
        <p:nvSpPr>
          <p:cNvPr id="4" name="Rectangle 3">
            <a:extLst>
              <a:ext uri="{FF2B5EF4-FFF2-40B4-BE49-F238E27FC236}">
                <a16:creationId xmlns:a16="http://schemas.microsoft.com/office/drawing/2014/main" id="{D7DB41F8-D0AE-A24B-B24D-851FB50910F8}"/>
              </a:ext>
            </a:extLst>
          </p:cNvPr>
          <p:cNvSpPr/>
          <p:nvPr/>
        </p:nvSpPr>
        <p:spPr>
          <a:xfrm>
            <a:off x="0" y="4165974"/>
            <a:ext cx="9144000" cy="1003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C00000"/>
                </a:solidFill>
                <a:effectLst/>
                <a:uLnTx/>
                <a:uFillTx/>
                <a:latin typeface="Arial"/>
                <a:ea typeface="+mn-ea"/>
                <a:cs typeface="+mn-cs"/>
                <a:sym typeface="Arial"/>
              </a:rPr>
              <a:t>This needs to be done in close collaboration with applied mathematics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mn-cs"/>
                <a:sym typeface="Arial"/>
              </a:rPr>
              <a:t>You cannot specialize effectively without deep understanding of the algorithmic target for those specializations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1" u="none" strike="noStrike" kern="0" cap="none" spc="0" normalizeH="0" baseline="0" noProof="0" dirty="0">
                <a:ln>
                  <a:noFill/>
                </a:ln>
                <a:solidFill>
                  <a:srgbClr val="000000"/>
                </a:solidFill>
                <a:effectLst/>
                <a:uLnTx/>
                <a:uFillTx/>
                <a:latin typeface="Arial"/>
                <a:ea typeface="+mn-ea"/>
                <a:cs typeface="+mn-cs"/>
                <a:sym typeface="Arial"/>
              </a:rPr>
              <a:t>Need to know degrees of freedom for reformulating the mathematics to match hardware strengths</a:t>
            </a:r>
          </a:p>
        </p:txBody>
      </p:sp>
      <p:sp>
        <p:nvSpPr>
          <p:cNvPr id="5" name="Rounded Rectangle 4">
            <a:extLst>
              <a:ext uri="{FF2B5EF4-FFF2-40B4-BE49-F238E27FC236}">
                <a16:creationId xmlns:a16="http://schemas.microsoft.com/office/drawing/2014/main" id="{A171EE26-ECCD-8848-B9CD-7173CC5071C5}"/>
              </a:ext>
            </a:extLst>
          </p:cNvPr>
          <p:cNvSpPr/>
          <p:nvPr/>
        </p:nvSpPr>
        <p:spPr>
          <a:xfrm>
            <a:off x="360342" y="407096"/>
            <a:ext cx="8301406" cy="25515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955309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7CEDB60-D9B3-454C-B12A-E9896926127C}"/>
              </a:ext>
            </a:extLst>
          </p:cNvPr>
          <p:cNvSpPr>
            <a:spLocks noGrp="1"/>
          </p:cNvSpPr>
          <p:nvPr>
            <p:ph type="title"/>
          </p:nvPr>
        </p:nvSpPr>
        <p:spPr/>
        <p:txBody>
          <a:bodyPr/>
          <a:lstStyle/>
          <a:p>
            <a:r>
              <a:rPr lang="en-US" sz="2400" dirty="0"/>
              <a:t>Programming Model Research Issues for Custom Acceleration</a:t>
            </a:r>
          </a:p>
        </p:txBody>
      </p:sp>
      <p:sp>
        <p:nvSpPr>
          <p:cNvPr id="5" name="Text Placeholder 4">
            <a:extLst>
              <a:ext uri="{FF2B5EF4-FFF2-40B4-BE49-F238E27FC236}">
                <a16:creationId xmlns:a16="http://schemas.microsoft.com/office/drawing/2014/main" id="{35EB8481-CEA8-8041-A3CD-C6B62DCC7B87}"/>
              </a:ext>
            </a:extLst>
          </p:cNvPr>
          <p:cNvSpPr>
            <a:spLocks noGrp="1"/>
          </p:cNvSpPr>
          <p:nvPr>
            <p:ph type="body" sz="quarter" idx="1"/>
          </p:nvPr>
        </p:nvSpPr>
        <p:spPr/>
        <p:txBody>
          <a:bodyPr>
            <a:normAutofit fontScale="70000" lnSpcReduction="20000"/>
          </a:bodyPr>
          <a:lstStyle/>
          <a:p>
            <a:r>
              <a:rPr lang="en-US" i="1" dirty="0">
                <a:solidFill>
                  <a:srgbClr val="0070C0"/>
                </a:solidFill>
              </a:rPr>
              <a:t>Efforts to date are very “artisan” and not scalable…</a:t>
            </a:r>
          </a:p>
          <a:p>
            <a:r>
              <a:rPr lang="en-US" dirty="0"/>
              <a:t>Need systematic mathematical approach to improve data locality (transform from sequential to pipelined)</a:t>
            </a:r>
          </a:p>
          <a:p>
            <a:pPr lvl="1"/>
            <a:r>
              <a:rPr lang="en-US" dirty="0"/>
              <a:t>Tensor-based formulations from Thom </a:t>
            </a:r>
            <a:r>
              <a:rPr lang="en-US" dirty="0" err="1"/>
              <a:t>Popovici</a:t>
            </a:r>
            <a:r>
              <a:rPr lang="en-US" dirty="0"/>
              <a:t> for (multidimensional FFTs) and Benoit Meister (linear algebra)</a:t>
            </a:r>
          </a:p>
          <a:p>
            <a:r>
              <a:rPr lang="en-US" dirty="0"/>
              <a:t>Polyhedral methods are good choice to go from mathematical formulation to automation in compilers</a:t>
            </a:r>
          </a:p>
          <a:p>
            <a:pPr lvl="1"/>
            <a:r>
              <a:rPr lang="en-US" dirty="0"/>
              <a:t>Move from systematic and interoperable mathematical model to polyhedral model to automate loop transformations</a:t>
            </a:r>
          </a:p>
          <a:p>
            <a:r>
              <a:rPr lang="en-US" dirty="0"/>
              <a:t>In the long run: accelerate design of accelerators with HW/SW IR</a:t>
            </a:r>
          </a:p>
          <a:p>
            <a:pPr lvl="1"/>
            <a:r>
              <a:rPr lang="en-US" dirty="0"/>
              <a:t>Expand the mathematical discipline of going from procedural to dataflow across broader algorithm space (sparse problems)</a:t>
            </a:r>
          </a:p>
          <a:p>
            <a:pPr lvl="1"/>
            <a:r>
              <a:rPr lang="en-US" dirty="0"/>
              <a:t>Have the intermediate representation express both hardware *and* software elements (enables hierarchical abstraction)</a:t>
            </a:r>
          </a:p>
        </p:txBody>
      </p:sp>
      <p:sp>
        <p:nvSpPr>
          <p:cNvPr id="3" name="Slide Number Placeholder 2">
            <a:extLst>
              <a:ext uri="{FF2B5EF4-FFF2-40B4-BE49-F238E27FC236}">
                <a16:creationId xmlns:a16="http://schemas.microsoft.com/office/drawing/2014/main" id="{D7EF1D9F-0BF7-C641-8C3A-CFCC0591B1FA}"/>
              </a:ext>
            </a:extLst>
          </p:cNvPr>
          <p:cNvSpPr>
            <a:spLocks noGrp="1"/>
          </p:cNvSpPr>
          <p:nvPr>
            <p:ph type="sldNum" sz="quarter" idx="2"/>
          </p:nvPr>
        </p:nvSpPr>
        <p:spPr/>
        <p:txBody>
          <a:bodyPr/>
          <a:lstStyle/>
          <a:p>
            <a:fld id="{D8BA31C0-C4EC-EC4F-8529-897935C3CE92}" type="slidenum">
              <a:rPr lang="en-US" smtClean="0">
                <a:latin typeface="Helvetica"/>
                <a:ea typeface="Helvetica"/>
                <a:cs typeface="Helvetica"/>
              </a:rPr>
              <a:pPr/>
              <a:t>39</a:t>
            </a:fld>
            <a:endParaRPr lang="en-US">
              <a:latin typeface="Helvetica"/>
              <a:ea typeface="Helvetica"/>
              <a:cs typeface="Helvetica"/>
            </a:endParaRPr>
          </a:p>
        </p:txBody>
      </p:sp>
    </p:spTree>
    <p:extLst>
      <p:ext uri="{BB962C8B-B14F-4D97-AF65-F5344CB8AC3E}">
        <p14:creationId xmlns:p14="http://schemas.microsoft.com/office/powerpoint/2010/main" val="274133905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E4423-8FC9-6A48-9D1A-E1B7E7A3FB98}"/>
              </a:ext>
            </a:extLst>
          </p:cNvPr>
          <p:cNvSpPr>
            <a:spLocks noGrp="1"/>
          </p:cNvSpPr>
          <p:nvPr>
            <p:ph type="title"/>
          </p:nvPr>
        </p:nvSpPr>
        <p:spPr>
          <a:xfrm>
            <a:off x="360342" y="115266"/>
            <a:ext cx="8326458" cy="526991"/>
          </a:xfrm>
        </p:spPr>
        <p:txBody>
          <a:bodyPr/>
          <a:lstStyle/>
          <a:p>
            <a:r>
              <a:rPr lang="en-US" sz="2800" dirty="0"/>
              <a:t>Huge Energy Efficiency Central to Getting to </a:t>
            </a:r>
            <a:r>
              <a:rPr lang="en-US" sz="2800" dirty="0" err="1"/>
              <a:t>Exascale</a:t>
            </a:r>
            <a:endParaRPr lang="en-US" sz="2800" dirty="0"/>
          </a:p>
        </p:txBody>
      </p:sp>
      <p:sp>
        <p:nvSpPr>
          <p:cNvPr id="3" name="Text Placeholder 2">
            <a:extLst>
              <a:ext uri="{FF2B5EF4-FFF2-40B4-BE49-F238E27FC236}">
                <a16:creationId xmlns:a16="http://schemas.microsoft.com/office/drawing/2014/main" id="{2B408CAC-4077-DB46-9541-4F5CF4093AFD}"/>
              </a:ext>
            </a:extLst>
          </p:cNvPr>
          <p:cNvSpPr>
            <a:spLocks noGrp="1"/>
          </p:cNvSpPr>
          <p:nvPr>
            <p:ph type="body" sz="quarter" idx="1"/>
          </p:nvPr>
        </p:nvSpPr>
        <p:spPr>
          <a:xfrm>
            <a:off x="-33461" y="2369680"/>
            <a:ext cx="6912429" cy="2216834"/>
          </a:xfrm>
        </p:spPr>
        <p:txBody>
          <a:bodyPr>
            <a:normAutofit fontScale="85000" lnSpcReduction="10000"/>
          </a:bodyPr>
          <a:lstStyle/>
          <a:p>
            <a:r>
              <a:rPr lang="en-US" sz="2400" dirty="0"/>
              <a:t>OLCF Frontier at Oak Ridge National Laboratory</a:t>
            </a:r>
          </a:p>
          <a:p>
            <a:pPr lvl="1"/>
            <a:r>
              <a:rPr lang="en-US" sz="1800" b="0" dirty="0">
                <a:solidFill>
                  <a:srgbClr val="C00000"/>
                </a:solidFill>
              </a:rPr>
              <a:t>First </a:t>
            </a:r>
            <a:r>
              <a:rPr lang="en-US" sz="1800" b="0" dirty="0" err="1">
                <a:solidFill>
                  <a:srgbClr val="C00000"/>
                </a:solidFill>
              </a:rPr>
              <a:t>Exascale</a:t>
            </a:r>
            <a:r>
              <a:rPr lang="en-US" sz="1800" b="0" dirty="0">
                <a:solidFill>
                  <a:srgbClr val="C00000"/>
                </a:solidFill>
              </a:rPr>
              <a:t> HPC System in the world 1,100,000,000,000,000,000 operations per second!</a:t>
            </a:r>
          </a:p>
          <a:p>
            <a:pPr lvl="1"/>
            <a:r>
              <a:rPr lang="en-US" sz="1800" b="0" dirty="0"/>
              <a:t>Powered by AMD EPYC “Trento” 64core processor co-integrated with 4x MI250 “Instinct” GPUs</a:t>
            </a:r>
          </a:p>
          <a:p>
            <a:pPr lvl="1"/>
            <a:r>
              <a:rPr lang="en-US" sz="1700" dirty="0"/>
              <a:t>Frontier contains 9,408 CPUs, 37,632 GPUs, and 8,730,112 cores, linked together by 145 kilometers of networking cables.</a:t>
            </a:r>
            <a:endParaRPr lang="en-US" sz="1300" b="0" dirty="0"/>
          </a:p>
          <a:p>
            <a:pPr lvl="1"/>
            <a:r>
              <a:rPr lang="en-US" sz="1800" b="1" dirty="0"/>
              <a:t>#1 on Top500 and </a:t>
            </a:r>
            <a:r>
              <a:rPr lang="en-US" sz="1800" b="1" dirty="0">
                <a:solidFill>
                  <a:srgbClr val="00B050"/>
                </a:solidFill>
              </a:rPr>
              <a:t>#1 on Green500 @ 21MW (that is no coincidence)</a:t>
            </a:r>
          </a:p>
        </p:txBody>
      </p:sp>
      <p:sp>
        <p:nvSpPr>
          <p:cNvPr id="4" name="Slide Number Placeholder 3">
            <a:extLst>
              <a:ext uri="{FF2B5EF4-FFF2-40B4-BE49-F238E27FC236}">
                <a16:creationId xmlns:a16="http://schemas.microsoft.com/office/drawing/2014/main" id="{F79DC799-9300-9843-9D26-896CA890C678}"/>
              </a:ext>
            </a:extLst>
          </p:cNvPr>
          <p:cNvSpPr>
            <a:spLocks noGrp="1"/>
          </p:cNvSpPr>
          <p:nvPr>
            <p:ph type="sldNum" sz="quarter" idx="2"/>
          </p:nvPr>
        </p:nvSpPr>
        <p:spPr/>
        <p:txBody>
          <a:bodyPr/>
          <a:lstStyle/>
          <a:p>
            <a:fld id="{86CB4B4D-7CA3-9044-876B-883B54F8677D}" type="slidenum">
              <a:rPr lang="uk-UA" smtClean="0">
                <a:latin typeface="Calibri"/>
                <a:ea typeface="Calibri"/>
                <a:cs typeface="Calibri"/>
              </a:rPr>
              <a:pPr/>
              <a:t>4</a:t>
            </a:fld>
            <a:endParaRPr lang="uk-UA" dirty="0">
              <a:latin typeface="Calibri"/>
              <a:ea typeface="Calibri"/>
              <a:cs typeface="Calibri"/>
            </a:endParaRPr>
          </a:p>
        </p:txBody>
      </p:sp>
      <p:pic>
        <p:nvPicPr>
          <p:cNvPr id="5" name="Picture 4">
            <a:extLst>
              <a:ext uri="{FF2B5EF4-FFF2-40B4-BE49-F238E27FC236}">
                <a16:creationId xmlns:a16="http://schemas.microsoft.com/office/drawing/2014/main" id="{DDA0377A-6C90-2A46-B426-7610A03CECF5}"/>
              </a:ext>
            </a:extLst>
          </p:cNvPr>
          <p:cNvPicPr>
            <a:picLocks noChangeAspect="1"/>
          </p:cNvPicPr>
          <p:nvPr/>
        </p:nvPicPr>
        <p:blipFill>
          <a:blip r:embed="rId2"/>
          <a:stretch>
            <a:fillRect/>
          </a:stretch>
        </p:blipFill>
        <p:spPr>
          <a:xfrm>
            <a:off x="6878968" y="2095722"/>
            <a:ext cx="2265032" cy="1510021"/>
          </a:xfrm>
          <a:prstGeom prst="rect">
            <a:avLst/>
          </a:prstGeom>
        </p:spPr>
      </p:pic>
      <p:pic>
        <p:nvPicPr>
          <p:cNvPr id="6" name="Picture 5">
            <a:extLst>
              <a:ext uri="{FF2B5EF4-FFF2-40B4-BE49-F238E27FC236}">
                <a16:creationId xmlns:a16="http://schemas.microsoft.com/office/drawing/2014/main" id="{A2A0D21B-1E62-404C-B8CC-F6CF35950173}"/>
              </a:ext>
            </a:extLst>
          </p:cNvPr>
          <p:cNvPicPr>
            <a:picLocks noChangeAspect="1"/>
          </p:cNvPicPr>
          <p:nvPr/>
        </p:nvPicPr>
        <p:blipFill>
          <a:blip r:embed="rId3"/>
          <a:stretch>
            <a:fillRect/>
          </a:stretch>
        </p:blipFill>
        <p:spPr>
          <a:xfrm>
            <a:off x="6836463" y="3605743"/>
            <a:ext cx="2307537" cy="1537757"/>
          </a:xfrm>
          <a:prstGeom prst="rect">
            <a:avLst/>
          </a:prstGeom>
        </p:spPr>
      </p:pic>
      <p:sp>
        <p:nvSpPr>
          <p:cNvPr id="7" name="Text Placeholder 2">
            <a:extLst>
              <a:ext uri="{FF2B5EF4-FFF2-40B4-BE49-F238E27FC236}">
                <a16:creationId xmlns:a16="http://schemas.microsoft.com/office/drawing/2014/main" id="{07F15939-A11E-B84F-A962-577C0EB0C9CA}"/>
              </a:ext>
            </a:extLst>
          </p:cNvPr>
          <p:cNvSpPr txBox="1">
            <a:spLocks/>
          </p:cNvSpPr>
          <p:nvPr/>
        </p:nvSpPr>
        <p:spPr>
          <a:xfrm>
            <a:off x="0" y="727751"/>
            <a:ext cx="9263743" cy="1641929"/>
          </a:xfrm>
          <a:prstGeom prst="rect">
            <a:avLst/>
          </a:prstGeom>
          <a:noFill/>
          <a:ln>
            <a:noFill/>
          </a:ln>
        </p:spPr>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406400" algn="l" rtl="0">
              <a:lnSpc>
                <a:spcPct val="100000"/>
              </a:lnSpc>
              <a:spcBef>
                <a:spcPts val="560"/>
              </a:spcBef>
              <a:spcAft>
                <a:spcPts val="0"/>
              </a:spcAft>
              <a:buClr>
                <a:schemeClr val="dk1"/>
              </a:buClr>
              <a:buSzPts val="2800"/>
              <a:buFont typeface="Arial"/>
              <a:buChar char="•"/>
              <a:defRPr sz="2800" b="1"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sz="2000" dirty="0"/>
              <a:t>2008/2009 </a:t>
            </a:r>
            <a:r>
              <a:rPr lang="en-US" sz="2000" dirty="0" err="1"/>
              <a:t>Exascale</a:t>
            </a:r>
            <a:r>
              <a:rPr lang="en-US" sz="2000" dirty="0"/>
              <a:t> Challenges Report (DARPA/DOE)</a:t>
            </a:r>
          </a:p>
          <a:p>
            <a:pPr lvl="1"/>
            <a:r>
              <a:rPr lang="en-US" sz="1800" i="1" dirty="0">
                <a:solidFill>
                  <a:srgbClr val="C00000"/>
                </a:solidFill>
              </a:rPr>
              <a:t>“The primary challenge for getting to </a:t>
            </a:r>
            <a:r>
              <a:rPr lang="en-US" sz="1800" i="1" dirty="0" err="1">
                <a:solidFill>
                  <a:srgbClr val="C00000"/>
                </a:solidFill>
              </a:rPr>
              <a:t>exascale</a:t>
            </a:r>
            <a:r>
              <a:rPr lang="en-US" sz="1800" i="1" dirty="0">
                <a:solidFill>
                  <a:srgbClr val="C00000"/>
                </a:solidFill>
              </a:rPr>
              <a:t> computing will be the energy consumption.  Most of that energy is attributed to the cost of data movement.”</a:t>
            </a:r>
          </a:p>
          <a:p>
            <a:pPr lvl="1"/>
            <a:r>
              <a:rPr lang="en-US" sz="1800" dirty="0"/>
              <a:t>Projections for </a:t>
            </a:r>
            <a:r>
              <a:rPr lang="en-US" sz="1800" dirty="0" err="1"/>
              <a:t>Exascale</a:t>
            </a:r>
            <a:r>
              <a:rPr lang="en-US" sz="1800" dirty="0"/>
              <a:t> (done in 2009 for a 2016 target) </a:t>
            </a:r>
            <a:r>
              <a:rPr lang="en-US" sz="1800" dirty="0">
                <a:solidFill>
                  <a:srgbClr val="FF0000"/>
                </a:solidFill>
              </a:rPr>
              <a:t>67MW-200MW</a:t>
            </a:r>
          </a:p>
          <a:p>
            <a:pPr lvl="1"/>
            <a:r>
              <a:rPr lang="en-US" sz="1800" dirty="0"/>
              <a:t>Target for ECP 20MW </a:t>
            </a:r>
          </a:p>
        </p:txBody>
      </p:sp>
    </p:spTree>
    <p:extLst>
      <p:ext uri="{BB962C8B-B14F-4D97-AF65-F5344CB8AC3E}">
        <p14:creationId xmlns:p14="http://schemas.microsoft.com/office/powerpoint/2010/main" val="126694349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D5F3EE-E275-894B-91D7-6665884053DA}"/>
              </a:ext>
            </a:extLst>
          </p:cNvPr>
          <p:cNvSpPr>
            <a:spLocks noGrp="1"/>
          </p:cNvSpPr>
          <p:nvPr>
            <p:ph type="title"/>
          </p:nvPr>
        </p:nvSpPr>
        <p:spPr/>
        <p:txBody>
          <a:bodyPr/>
          <a:lstStyle/>
          <a:p>
            <a:r>
              <a:rPr lang="en-US" dirty="0"/>
              <a:t>Breaking Out of The Chip</a:t>
            </a:r>
          </a:p>
        </p:txBody>
      </p:sp>
      <p:sp>
        <p:nvSpPr>
          <p:cNvPr id="4" name="Slide Number Placeholder 3">
            <a:extLst>
              <a:ext uri="{FF2B5EF4-FFF2-40B4-BE49-F238E27FC236}">
                <a16:creationId xmlns:a16="http://schemas.microsoft.com/office/drawing/2014/main" id="{5B13146B-9188-AE4D-A576-232CCA95E1B6}"/>
              </a:ext>
            </a:extLst>
          </p:cNvPr>
          <p:cNvSpPr>
            <a:spLocks noGrp="1"/>
          </p:cNvSpPr>
          <p:nvPr>
            <p:ph type="sldNum" sz="quarter" idx="12"/>
          </p:nvPr>
        </p:nvSpPr>
        <p:spPr/>
        <p:txBody>
          <a:bodyPr/>
          <a:lstStyle/>
          <a:p>
            <a:fld id="{00000000-1234-1234-1234-123412341234}" type="slidenum">
              <a:rPr lang="en-US" smtClean="0"/>
              <a:pPr/>
              <a:t>40</a:t>
            </a:fld>
            <a:endParaRPr lang="en-US"/>
          </a:p>
        </p:txBody>
      </p:sp>
      <p:sp>
        <p:nvSpPr>
          <p:cNvPr id="6" name="Subtitle 5">
            <a:extLst>
              <a:ext uri="{FF2B5EF4-FFF2-40B4-BE49-F238E27FC236}">
                <a16:creationId xmlns:a16="http://schemas.microsoft.com/office/drawing/2014/main" id="{568CA9F1-B909-9F4B-827C-B9E74F33CBFC}"/>
              </a:ext>
            </a:extLst>
          </p:cNvPr>
          <p:cNvSpPr>
            <a:spLocks noGrp="1"/>
          </p:cNvSpPr>
          <p:nvPr>
            <p:ph type="subTitle" idx="1"/>
          </p:nvPr>
        </p:nvSpPr>
        <p:spPr>
          <a:xfrm>
            <a:off x="1068779" y="2914650"/>
            <a:ext cx="7232073" cy="1146362"/>
          </a:xfrm>
        </p:spPr>
        <p:txBody>
          <a:bodyPr/>
          <a:lstStyle/>
          <a:p>
            <a:r>
              <a:rPr lang="en-US" dirty="0"/>
              <a:t>Ultra-Performance co-packaged optics/networking for resource disaggregation</a:t>
            </a:r>
          </a:p>
        </p:txBody>
      </p:sp>
    </p:spTree>
    <p:extLst>
      <p:ext uri="{BB962C8B-B14F-4D97-AF65-F5344CB8AC3E}">
        <p14:creationId xmlns:p14="http://schemas.microsoft.com/office/powerpoint/2010/main" val="4062252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821BE-3154-5E47-A362-CABEC1611D81}"/>
              </a:ext>
            </a:extLst>
          </p:cNvPr>
          <p:cNvSpPr>
            <a:spLocks noGrp="1"/>
          </p:cNvSpPr>
          <p:nvPr>
            <p:ph type="title"/>
          </p:nvPr>
        </p:nvSpPr>
        <p:spPr/>
        <p:txBody>
          <a:bodyPr/>
          <a:lstStyle/>
          <a:p>
            <a:r>
              <a:rPr lang="en-US" dirty="0"/>
              <a:t>Why we Need More Package Escape Bandwidth</a:t>
            </a:r>
          </a:p>
        </p:txBody>
      </p:sp>
      <p:sp>
        <p:nvSpPr>
          <p:cNvPr id="4" name="Text Placeholder 3">
            <a:extLst>
              <a:ext uri="{FF2B5EF4-FFF2-40B4-BE49-F238E27FC236}">
                <a16:creationId xmlns:a16="http://schemas.microsoft.com/office/drawing/2014/main" id="{87D8B56B-B96D-4140-9397-F5C9F1A14B5D}"/>
              </a:ext>
            </a:extLst>
          </p:cNvPr>
          <p:cNvSpPr>
            <a:spLocks noGrp="1"/>
          </p:cNvSpPr>
          <p:nvPr>
            <p:ph type="body" sz="quarter" idx="1"/>
          </p:nvPr>
        </p:nvSpPr>
        <p:spPr/>
        <p:txBody>
          <a:bodyPr>
            <a:normAutofit/>
          </a:bodyPr>
          <a:lstStyle/>
          <a:p>
            <a:r>
              <a:rPr lang="en-US" sz="2200" dirty="0"/>
              <a:t>Eliminate Memory Bandwidth/Capacity Dichotomy </a:t>
            </a:r>
            <a:r>
              <a:rPr lang="en-US" sz="2200" i="1" dirty="0">
                <a:solidFill>
                  <a:srgbClr val="C00000"/>
                </a:solidFill>
              </a:rPr>
              <a:t>(old problem)</a:t>
            </a:r>
          </a:p>
          <a:p>
            <a:pPr lvl="1"/>
            <a:r>
              <a:rPr lang="en-US" sz="1900" dirty="0"/>
              <a:t>I can get bandwidth </a:t>
            </a:r>
            <a:r>
              <a:rPr lang="en-US" sz="1900" b="1" i="1" dirty="0"/>
              <a:t>OR</a:t>
            </a:r>
            <a:r>
              <a:rPr lang="en-US" sz="1900" dirty="0"/>
              <a:t> capacity</a:t>
            </a:r>
          </a:p>
          <a:p>
            <a:pPr lvl="1"/>
            <a:r>
              <a:rPr lang="en-US" sz="1900" dirty="0"/>
              <a:t>But I can’t get both in the same package!</a:t>
            </a:r>
            <a:endParaRPr lang="en-US" sz="2200" dirty="0"/>
          </a:p>
          <a:p>
            <a:r>
              <a:rPr lang="en-US" sz="2200" dirty="0"/>
              <a:t>Integration of Diverse Hardware Accelerators </a:t>
            </a:r>
            <a:r>
              <a:rPr lang="en-US" sz="2200" i="1" dirty="0">
                <a:solidFill>
                  <a:srgbClr val="00B050"/>
                </a:solidFill>
              </a:rPr>
              <a:t>(new problem)</a:t>
            </a:r>
          </a:p>
          <a:p>
            <a:pPr lvl="1"/>
            <a:r>
              <a:rPr lang="en-US" sz="1900" dirty="0"/>
              <a:t>Need more flexible (less area-limited) approach to hetero-integration</a:t>
            </a:r>
          </a:p>
          <a:p>
            <a:pPr lvl="1"/>
            <a:r>
              <a:rPr lang="en-US" sz="1900" dirty="0"/>
              <a:t>Currently limited by copper reach (bandwidth vs. distance)</a:t>
            </a:r>
          </a:p>
          <a:p>
            <a:r>
              <a:rPr lang="en-US" sz="2200" dirty="0"/>
              <a:t>Rack Disaggregation </a:t>
            </a:r>
            <a:r>
              <a:rPr lang="en-US" sz="2200" i="1" dirty="0">
                <a:solidFill>
                  <a:srgbClr val="0070C0"/>
                </a:solidFill>
              </a:rPr>
              <a:t>(a potential remedy to both of the above)</a:t>
            </a:r>
          </a:p>
          <a:p>
            <a:pPr lvl="1"/>
            <a:r>
              <a:rPr lang="en-US" sz="1900" dirty="0"/>
              <a:t>Limited bandwidth inhibits effectiveness of disaggregation</a:t>
            </a:r>
          </a:p>
          <a:p>
            <a:pPr lvl="1"/>
            <a:r>
              <a:rPr lang="en-US" sz="1900" dirty="0"/>
              <a:t>Need ultra-low-latency to minimize bandwidth-delay product (balance Little’s Law  </a:t>
            </a:r>
            <a:r>
              <a:rPr lang="en-US" sz="1900" b="1" dirty="0">
                <a:solidFill>
                  <a:srgbClr val="0070C0"/>
                </a:solidFill>
              </a:rPr>
              <a:t>Concurrency=BW * Latency</a:t>
            </a:r>
            <a:r>
              <a:rPr lang="en-US" sz="1900" dirty="0"/>
              <a:t>)</a:t>
            </a:r>
            <a:endParaRPr lang="en-US" sz="2300" dirty="0"/>
          </a:p>
          <a:p>
            <a:pPr lvl="1"/>
            <a:endParaRPr lang="en-US" sz="2000" dirty="0"/>
          </a:p>
        </p:txBody>
      </p:sp>
      <p:sp>
        <p:nvSpPr>
          <p:cNvPr id="3" name="Slide Number Placeholder 2">
            <a:extLst>
              <a:ext uri="{FF2B5EF4-FFF2-40B4-BE49-F238E27FC236}">
                <a16:creationId xmlns:a16="http://schemas.microsoft.com/office/drawing/2014/main" id="{200A7A17-1643-D741-8926-CDFDC8F2D741}"/>
              </a:ext>
            </a:extLst>
          </p:cNvPr>
          <p:cNvSpPr>
            <a:spLocks noGrp="1"/>
          </p:cNvSpPr>
          <p:nvPr>
            <p:ph type="sldNum" sz="quarter" idx="2"/>
          </p:nvPr>
        </p:nvSpPr>
        <p:spPr/>
        <p:txBody>
          <a:bodyPr/>
          <a:lstStyle/>
          <a:p>
            <a:fld id="{D8BA31C0-C4EC-EC4F-8529-897935C3CE92}" type="slidenum">
              <a:rPr lang="en-US" smtClean="0">
                <a:latin typeface="Helvetica"/>
                <a:ea typeface="Helvetica"/>
                <a:cs typeface="Helvetica"/>
              </a:rPr>
              <a:pPr/>
              <a:t>41</a:t>
            </a:fld>
            <a:endParaRPr lang="en-US">
              <a:latin typeface="Helvetica"/>
              <a:ea typeface="Helvetica"/>
              <a:cs typeface="Helvetica"/>
            </a:endParaRPr>
          </a:p>
        </p:txBody>
      </p:sp>
    </p:spTree>
    <p:extLst>
      <p:ext uri="{BB962C8B-B14F-4D97-AF65-F5344CB8AC3E}">
        <p14:creationId xmlns:p14="http://schemas.microsoft.com/office/powerpoint/2010/main" val="64275430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A3EEC858-1D1F-8D4A-AC4B-ACB8A1211AF4}"/>
              </a:ext>
            </a:extLst>
          </p:cNvPr>
          <p:cNvSpPr/>
          <p:nvPr/>
        </p:nvSpPr>
        <p:spPr>
          <a:xfrm>
            <a:off x="79035" y="726559"/>
            <a:ext cx="4475853" cy="1974450"/>
          </a:xfrm>
          <a:prstGeom prst="roundRect">
            <a:avLst>
              <a:gd name="adj" fmla="val 5009"/>
            </a:avLst>
          </a:prstGeom>
          <a:solidFill>
            <a:schemeClr val="bg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0B53FDE5-1B5A-1544-99D4-2D72DEE456BE}"/>
              </a:ext>
            </a:extLst>
          </p:cNvPr>
          <p:cNvSpPr/>
          <p:nvPr/>
        </p:nvSpPr>
        <p:spPr>
          <a:xfrm>
            <a:off x="66336" y="2720604"/>
            <a:ext cx="4480560" cy="1965960"/>
          </a:xfrm>
          <a:prstGeom prst="roundRect">
            <a:avLst>
              <a:gd name="adj" fmla="val 500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24216FC7-3A04-7547-9E72-B31AE01831AA}"/>
              </a:ext>
            </a:extLst>
          </p:cNvPr>
          <p:cNvSpPr/>
          <p:nvPr/>
        </p:nvSpPr>
        <p:spPr>
          <a:xfrm>
            <a:off x="4554889" y="711061"/>
            <a:ext cx="4490867" cy="1981565"/>
          </a:xfrm>
          <a:prstGeom prst="roundRect">
            <a:avLst>
              <a:gd name="adj" fmla="val 5009"/>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a:extLst>
              <a:ext uri="{FF2B5EF4-FFF2-40B4-BE49-F238E27FC236}">
                <a16:creationId xmlns:a16="http://schemas.microsoft.com/office/drawing/2014/main" id="{A0B35067-F82E-984D-970F-7B260CACF975}"/>
              </a:ext>
            </a:extLst>
          </p:cNvPr>
          <p:cNvSpPr/>
          <p:nvPr/>
        </p:nvSpPr>
        <p:spPr>
          <a:xfrm>
            <a:off x="4559300" y="2720604"/>
            <a:ext cx="4482916" cy="1966927"/>
          </a:xfrm>
          <a:prstGeom prst="roundRect">
            <a:avLst>
              <a:gd name="adj" fmla="val 5009"/>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D30905-43BA-0C49-9C86-308DFC7C1DCF}"/>
              </a:ext>
            </a:extLst>
          </p:cNvPr>
          <p:cNvSpPr>
            <a:spLocks noGrp="1"/>
          </p:cNvSpPr>
          <p:nvPr>
            <p:ph type="title"/>
          </p:nvPr>
        </p:nvSpPr>
        <p:spPr>
          <a:xfrm>
            <a:off x="177800" y="127911"/>
            <a:ext cx="8867956" cy="484448"/>
          </a:xfrm>
        </p:spPr>
        <p:txBody>
          <a:bodyPr>
            <a:noAutofit/>
          </a:bodyPr>
          <a:lstStyle/>
          <a:p>
            <a:r>
              <a:rPr lang="en-US" sz="2000" b="1" dirty="0"/>
              <a:t>Diverse Node Configurations for Diverse Workload Resource Requirements</a:t>
            </a:r>
          </a:p>
        </p:txBody>
      </p:sp>
      <p:pic>
        <p:nvPicPr>
          <p:cNvPr id="4" name="Picture 3">
            <a:extLst>
              <a:ext uri="{FF2B5EF4-FFF2-40B4-BE49-F238E27FC236}">
                <a16:creationId xmlns:a16="http://schemas.microsoft.com/office/drawing/2014/main" id="{419FE4D0-8139-344D-9FA2-701371554390}"/>
              </a:ext>
            </a:extLst>
          </p:cNvPr>
          <p:cNvPicPr>
            <a:picLocks noChangeAspect="1"/>
          </p:cNvPicPr>
          <p:nvPr/>
        </p:nvPicPr>
        <p:blipFill rotWithShape="1">
          <a:blip r:embed="rId2">
            <a:extLst>
              <a:ext uri="{28A0092B-C50C-407E-A947-70E740481C1C}">
                <a14:useLocalDpi xmlns:a14="http://schemas.microsoft.com/office/drawing/2010/main"/>
              </a:ext>
            </a:extLst>
          </a:blip>
          <a:srcRect t="15559"/>
          <a:stretch/>
        </p:blipFill>
        <p:spPr>
          <a:xfrm>
            <a:off x="2573198" y="1211007"/>
            <a:ext cx="1856881" cy="943661"/>
          </a:xfrm>
          <a:prstGeom prst="rect">
            <a:avLst/>
          </a:prstGeom>
        </p:spPr>
      </p:pic>
      <p:pic>
        <p:nvPicPr>
          <p:cNvPr id="8" name="Picture 7">
            <a:extLst>
              <a:ext uri="{FF2B5EF4-FFF2-40B4-BE49-F238E27FC236}">
                <a16:creationId xmlns:a16="http://schemas.microsoft.com/office/drawing/2014/main" id="{8F9832AF-E09F-674F-885F-B2CE692F7A77}"/>
              </a:ext>
            </a:extLst>
          </p:cNvPr>
          <p:cNvPicPr>
            <a:picLocks noChangeAspect="1"/>
          </p:cNvPicPr>
          <p:nvPr/>
        </p:nvPicPr>
        <p:blipFill>
          <a:blip r:embed="rId3"/>
          <a:stretch>
            <a:fillRect/>
          </a:stretch>
        </p:blipFill>
        <p:spPr>
          <a:xfrm>
            <a:off x="2416675" y="3185457"/>
            <a:ext cx="1955756" cy="447586"/>
          </a:xfrm>
          <a:prstGeom prst="rect">
            <a:avLst/>
          </a:prstGeom>
        </p:spPr>
      </p:pic>
      <p:pic>
        <p:nvPicPr>
          <p:cNvPr id="9" name="Picture 8">
            <a:extLst>
              <a:ext uri="{FF2B5EF4-FFF2-40B4-BE49-F238E27FC236}">
                <a16:creationId xmlns:a16="http://schemas.microsoft.com/office/drawing/2014/main" id="{D376FA68-9D3C-B943-A145-8E6A40E68DE6}"/>
              </a:ext>
            </a:extLst>
          </p:cNvPr>
          <p:cNvPicPr>
            <a:picLocks noChangeAspect="1"/>
          </p:cNvPicPr>
          <p:nvPr/>
        </p:nvPicPr>
        <p:blipFill>
          <a:blip r:embed="rId4"/>
          <a:stretch>
            <a:fillRect/>
          </a:stretch>
        </p:blipFill>
        <p:spPr>
          <a:xfrm>
            <a:off x="6725996" y="1163457"/>
            <a:ext cx="2194950" cy="1038763"/>
          </a:xfrm>
          <a:prstGeom prst="rect">
            <a:avLst/>
          </a:prstGeom>
        </p:spPr>
      </p:pic>
      <p:pic>
        <p:nvPicPr>
          <p:cNvPr id="13" name="Picture 12">
            <a:extLst>
              <a:ext uri="{FF2B5EF4-FFF2-40B4-BE49-F238E27FC236}">
                <a16:creationId xmlns:a16="http://schemas.microsoft.com/office/drawing/2014/main" id="{6D8D17EB-E3F3-BA4B-890B-120CD5EAB2B1}"/>
              </a:ext>
            </a:extLst>
          </p:cNvPr>
          <p:cNvPicPr>
            <a:picLocks noChangeAspect="1"/>
          </p:cNvPicPr>
          <p:nvPr/>
        </p:nvPicPr>
        <p:blipFill>
          <a:blip r:embed="rId5"/>
          <a:stretch>
            <a:fillRect/>
          </a:stretch>
        </p:blipFill>
        <p:spPr>
          <a:xfrm>
            <a:off x="6637620" y="2867324"/>
            <a:ext cx="2283326" cy="1443142"/>
          </a:xfrm>
          <a:prstGeom prst="rect">
            <a:avLst/>
          </a:prstGeom>
        </p:spPr>
      </p:pic>
      <p:sp>
        <p:nvSpPr>
          <p:cNvPr id="6" name="TextBox 5">
            <a:extLst>
              <a:ext uri="{FF2B5EF4-FFF2-40B4-BE49-F238E27FC236}">
                <a16:creationId xmlns:a16="http://schemas.microsoft.com/office/drawing/2014/main" id="{C1E3E73C-9802-124E-B4F6-F26EA30F8B9A}"/>
              </a:ext>
            </a:extLst>
          </p:cNvPr>
          <p:cNvSpPr txBox="1"/>
          <p:nvPr/>
        </p:nvSpPr>
        <p:spPr>
          <a:xfrm>
            <a:off x="12707" y="765822"/>
            <a:ext cx="2543728" cy="2000548"/>
          </a:xfrm>
          <a:prstGeom prst="rect">
            <a:avLst/>
          </a:prstGeom>
          <a:noFill/>
        </p:spPr>
        <p:txBody>
          <a:bodyPr wrap="square" rtlCol="0">
            <a:spAutoFit/>
          </a:bodyPr>
          <a:lstStyle/>
          <a:p>
            <a:pPr algn="ctr"/>
            <a:r>
              <a:rPr lang="en-US" sz="1600" b="1" u="sng" dirty="0"/>
              <a:t>Training</a:t>
            </a:r>
          </a:p>
          <a:p>
            <a:pPr marL="285750" lvl="1" indent="-285750">
              <a:buFont typeface="Arial" panose="020B0604020202020204" pitchFamily="34" charset="0"/>
              <a:buChar char="•"/>
            </a:pPr>
            <a:r>
              <a:rPr lang="en-US" sz="1800" dirty="0"/>
              <a:t>8 connections: GPU </a:t>
            </a:r>
          </a:p>
          <a:p>
            <a:pPr marL="285750" lvl="1" indent="-285750">
              <a:buFont typeface="Arial" panose="020B0604020202020204" pitchFamily="34" charset="0"/>
              <a:buChar char="•"/>
            </a:pPr>
            <a:r>
              <a:rPr lang="en-US" sz="1800" dirty="0"/>
              <a:t>8 links to HBM (weights)</a:t>
            </a:r>
          </a:p>
          <a:p>
            <a:pPr marL="285750" lvl="1" indent="-285750">
              <a:buFont typeface="Arial" panose="020B0604020202020204" pitchFamily="34" charset="0"/>
              <a:buChar char="•"/>
            </a:pPr>
            <a:r>
              <a:rPr lang="en-US" sz="1800" dirty="0"/>
              <a:t>8 links: to NVRAM</a:t>
            </a:r>
          </a:p>
          <a:p>
            <a:pPr marL="285750" lvl="1" indent="-285750">
              <a:buFont typeface="Arial" panose="020B0604020202020204" pitchFamily="34" charset="0"/>
              <a:buChar char="•"/>
            </a:pPr>
            <a:r>
              <a:rPr lang="en-US" sz="1800" dirty="0"/>
              <a:t>1 links: to CPU (control)</a:t>
            </a:r>
            <a:endParaRPr lang="en-US" sz="1600" dirty="0"/>
          </a:p>
        </p:txBody>
      </p:sp>
      <p:sp>
        <p:nvSpPr>
          <p:cNvPr id="20" name="TextBox 19">
            <a:extLst>
              <a:ext uri="{FF2B5EF4-FFF2-40B4-BE49-F238E27FC236}">
                <a16:creationId xmlns:a16="http://schemas.microsoft.com/office/drawing/2014/main" id="{2C66CA80-0FC3-AC43-A065-9A9D4F501CA5}"/>
              </a:ext>
            </a:extLst>
          </p:cNvPr>
          <p:cNvSpPr txBox="1"/>
          <p:nvPr/>
        </p:nvSpPr>
        <p:spPr>
          <a:xfrm>
            <a:off x="12706" y="2789270"/>
            <a:ext cx="2760165" cy="1477328"/>
          </a:xfrm>
          <a:prstGeom prst="rect">
            <a:avLst/>
          </a:prstGeom>
          <a:noFill/>
        </p:spPr>
        <p:txBody>
          <a:bodyPr wrap="square" rtlCol="0">
            <a:spAutoFit/>
          </a:bodyPr>
          <a:lstStyle/>
          <a:p>
            <a:pPr algn="ctr"/>
            <a:r>
              <a:rPr lang="en-US" sz="1800" b="1" u="sng" dirty="0"/>
              <a:t>Inference</a:t>
            </a:r>
          </a:p>
          <a:p>
            <a:pPr marL="285750" lvl="1" indent="-285750">
              <a:buFont typeface="Arial" panose="020B0604020202020204" pitchFamily="34" charset="0"/>
              <a:buChar char="•"/>
            </a:pPr>
            <a:r>
              <a:rPr lang="en-US" sz="1800" dirty="0"/>
              <a:t>16 links to TOR (streaming data)</a:t>
            </a:r>
          </a:p>
          <a:p>
            <a:pPr marL="285750" lvl="1" indent="-285750">
              <a:buFont typeface="Arial" panose="020B0604020202020204" pitchFamily="34" charset="0"/>
              <a:buChar char="•"/>
            </a:pPr>
            <a:r>
              <a:rPr lang="en-US" sz="1800" dirty="0"/>
              <a:t>8 links HBM (weights)</a:t>
            </a:r>
          </a:p>
          <a:p>
            <a:pPr marL="285750" lvl="1" indent="-285750">
              <a:buFont typeface="Arial" panose="020B0604020202020204" pitchFamily="34" charset="0"/>
              <a:buChar char="•"/>
            </a:pPr>
            <a:r>
              <a:rPr lang="en-US" sz="1800" dirty="0"/>
              <a:t>1 link: CPU</a:t>
            </a:r>
          </a:p>
        </p:txBody>
      </p:sp>
      <p:sp>
        <p:nvSpPr>
          <p:cNvPr id="21" name="TextBox 20">
            <a:extLst>
              <a:ext uri="{FF2B5EF4-FFF2-40B4-BE49-F238E27FC236}">
                <a16:creationId xmlns:a16="http://schemas.microsoft.com/office/drawing/2014/main" id="{884D2F5C-2949-EF48-944E-EADF3E890FEA}"/>
              </a:ext>
            </a:extLst>
          </p:cNvPr>
          <p:cNvSpPr txBox="1"/>
          <p:nvPr/>
        </p:nvSpPr>
        <p:spPr>
          <a:xfrm>
            <a:off x="4477288" y="773402"/>
            <a:ext cx="2522804" cy="1908215"/>
          </a:xfrm>
          <a:prstGeom prst="rect">
            <a:avLst/>
          </a:prstGeom>
          <a:noFill/>
        </p:spPr>
        <p:txBody>
          <a:bodyPr wrap="square" rtlCol="0">
            <a:spAutoFit/>
          </a:bodyPr>
          <a:lstStyle/>
          <a:p>
            <a:pPr algn="ctr"/>
            <a:r>
              <a:rPr lang="en-US" sz="1600" b="1" u="sng" dirty="0"/>
              <a:t>Data Mining</a:t>
            </a:r>
          </a:p>
          <a:p>
            <a:pPr marL="285750" lvl="1" indent="-285750">
              <a:buFont typeface="Arial" panose="020B0604020202020204" pitchFamily="34" charset="0"/>
              <a:buChar char="•"/>
            </a:pPr>
            <a:r>
              <a:rPr lang="en-US" sz="1800" dirty="0"/>
              <a:t>6-links: HBM</a:t>
            </a:r>
          </a:p>
          <a:p>
            <a:pPr marL="285750" lvl="1" indent="-285750">
              <a:buFont typeface="Arial" panose="020B0604020202020204" pitchFamily="34" charset="0"/>
              <a:buChar char="•"/>
            </a:pPr>
            <a:r>
              <a:rPr lang="en-US" sz="1800" dirty="0"/>
              <a:t>15 links: NVRAM (capacity)</a:t>
            </a:r>
          </a:p>
          <a:p>
            <a:pPr marL="285750" lvl="1" indent="-285750">
              <a:buFont typeface="Arial" panose="020B0604020202020204" pitchFamily="34" charset="0"/>
              <a:buChar char="•"/>
            </a:pPr>
            <a:r>
              <a:rPr lang="en-US" sz="1800" dirty="0"/>
              <a:t>4 links: CPU (branchy code)</a:t>
            </a:r>
          </a:p>
          <a:p>
            <a:pPr lvl="1"/>
            <a:endParaRPr lang="en-US" sz="1200" dirty="0"/>
          </a:p>
        </p:txBody>
      </p:sp>
      <p:sp>
        <p:nvSpPr>
          <p:cNvPr id="22" name="TextBox 21">
            <a:extLst>
              <a:ext uri="{FF2B5EF4-FFF2-40B4-BE49-F238E27FC236}">
                <a16:creationId xmlns:a16="http://schemas.microsoft.com/office/drawing/2014/main" id="{8B6A98E3-18F5-8141-BD01-5C70011B96C8}"/>
              </a:ext>
            </a:extLst>
          </p:cNvPr>
          <p:cNvSpPr txBox="1"/>
          <p:nvPr/>
        </p:nvSpPr>
        <p:spPr>
          <a:xfrm>
            <a:off x="4698865" y="2826999"/>
            <a:ext cx="1984839" cy="1261884"/>
          </a:xfrm>
          <a:prstGeom prst="rect">
            <a:avLst/>
          </a:prstGeom>
          <a:noFill/>
        </p:spPr>
        <p:txBody>
          <a:bodyPr wrap="none" rtlCol="0">
            <a:spAutoFit/>
          </a:bodyPr>
          <a:lstStyle/>
          <a:p>
            <a:r>
              <a:rPr lang="en-US" sz="1600" b="1" u="sng" dirty="0"/>
              <a:t>Graph Analytics</a:t>
            </a:r>
          </a:p>
          <a:p>
            <a:pPr marL="285750" lvl="1" indent="-285750">
              <a:buFont typeface="Arial" panose="020B0604020202020204" pitchFamily="34" charset="0"/>
              <a:buChar char="•"/>
            </a:pPr>
            <a:r>
              <a:rPr lang="en-US" sz="2000" dirty="0"/>
              <a:t>16 links HBM</a:t>
            </a:r>
          </a:p>
          <a:p>
            <a:pPr marL="285750" lvl="1" indent="-285750">
              <a:buFont typeface="Arial" panose="020B0604020202020204" pitchFamily="34" charset="0"/>
              <a:buChar char="•"/>
            </a:pPr>
            <a:r>
              <a:rPr lang="en-US" sz="2000" dirty="0"/>
              <a:t>8 links TOR</a:t>
            </a:r>
          </a:p>
          <a:p>
            <a:pPr marL="285750" lvl="1" indent="-285750">
              <a:buFont typeface="Arial" panose="020B0604020202020204" pitchFamily="34" charset="0"/>
              <a:buChar char="•"/>
            </a:pPr>
            <a:r>
              <a:rPr lang="en-US" sz="2000" dirty="0"/>
              <a:t>1 Link CPU</a:t>
            </a:r>
          </a:p>
        </p:txBody>
      </p:sp>
      <p:sp>
        <p:nvSpPr>
          <p:cNvPr id="24" name="Rectangle 23">
            <a:extLst>
              <a:ext uri="{FF2B5EF4-FFF2-40B4-BE49-F238E27FC236}">
                <a16:creationId xmlns:a16="http://schemas.microsoft.com/office/drawing/2014/main" id="{21837945-2068-1448-AA10-92F99327B390}"/>
              </a:ext>
            </a:extLst>
          </p:cNvPr>
          <p:cNvSpPr/>
          <p:nvPr/>
        </p:nvSpPr>
        <p:spPr>
          <a:xfrm>
            <a:off x="3635921" y="4766627"/>
            <a:ext cx="716458" cy="280374"/>
          </a:xfrm>
          <a:prstGeom prst="rect">
            <a:avLst/>
          </a:prstGeom>
          <a:solidFill>
            <a:srgbClr val="599C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GPU</a:t>
            </a:r>
          </a:p>
        </p:txBody>
      </p:sp>
      <p:sp>
        <p:nvSpPr>
          <p:cNvPr id="25" name="Rectangle 24">
            <a:extLst>
              <a:ext uri="{FF2B5EF4-FFF2-40B4-BE49-F238E27FC236}">
                <a16:creationId xmlns:a16="http://schemas.microsoft.com/office/drawing/2014/main" id="{4C19658C-FE57-8448-9630-049C37CA9D37}"/>
              </a:ext>
            </a:extLst>
          </p:cNvPr>
          <p:cNvSpPr/>
          <p:nvPr/>
        </p:nvSpPr>
        <p:spPr>
          <a:xfrm>
            <a:off x="1625601" y="4759543"/>
            <a:ext cx="791074" cy="276712"/>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TOR</a:t>
            </a:r>
          </a:p>
        </p:txBody>
      </p:sp>
      <p:sp>
        <p:nvSpPr>
          <p:cNvPr id="26" name="Rectangle 25">
            <a:extLst>
              <a:ext uri="{FF2B5EF4-FFF2-40B4-BE49-F238E27FC236}">
                <a16:creationId xmlns:a16="http://schemas.microsoft.com/office/drawing/2014/main" id="{CB96FA50-4117-D64E-ACA0-EC4EF0273D4E}"/>
              </a:ext>
            </a:extLst>
          </p:cNvPr>
          <p:cNvSpPr/>
          <p:nvPr/>
        </p:nvSpPr>
        <p:spPr>
          <a:xfrm>
            <a:off x="5265195" y="4764421"/>
            <a:ext cx="626157" cy="284787"/>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CPU</a:t>
            </a:r>
          </a:p>
        </p:txBody>
      </p:sp>
      <p:sp>
        <p:nvSpPr>
          <p:cNvPr id="27" name="Rectangle 26">
            <a:extLst>
              <a:ext uri="{FF2B5EF4-FFF2-40B4-BE49-F238E27FC236}">
                <a16:creationId xmlns:a16="http://schemas.microsoft.com/office/drawing/2014/main" id="{56468F4E-D34D-784C-8E75-09F8F05C6260}"/>
              </a:ext>
            </a:extLst>
          </p:cNvPr>
          <p:cNvSpPr/>
          <p:nvPr/>
        </p:nvSpPr>
        <p:spPr>
          <a:xfrm>
            <a:off x="2677656" y="4776658"/>
            <a:ext cx="738644" cy="27034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t>NVRAM</a:t>
            </a:r>
          </a:p>
        </p:txBody>
      </p:sp>
      <p:sp>
        <p:nvSpPr>
          <p:cNvPr id="28" name="Rectangle 27">
            <a:extLst>
              <a:ext uri="{FF2B5EF4-FFF2-40B4-BE49-F238E27FC236}">
                <a16:creationId xmlns:a16="http://schemas.microsoft.com/office/drawing/2014/main" id="{862AC341-7E97-054C-9CD7-3858BE153F16}"/>
              </a:ext>
            </a:extLst>
          </p:cNvPr>
          <p:cNvSpPr/>
          <p:nvPr/>
        </p:nvSpPr>
        <p:spPr>
          <a:xfrm>
            <a:off x="4572000" y="4745188"/>
            <a:ext cx="601109" cy="301813"/>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t>HBM</a:t>
            </a:r>
          </a:p>
        </p:txBody>
      </p:sp>
    </p:spTree>
    <p:extLst>
      <p:ext uri="{BB962C8B-B14F-4D97-AF65-F5344CB8AC3E}">
        <p14:creationId xmlns:p14="http://schemas.microsoft.com/office/powerpoint/2010/main" val="129087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dissolve">
                                      <p:cBhvr>
                                        <p:cTn id="18" dur="500"/>
                                        <p:tgtEl>
                                          <p:spTgt spid="41"/>
                                        </p:tgtEl>
                                      </p:cBhvr>
                                    </p:animEffect>
                                  </p:childTnLst>
                                </p:cTn>
                              </p:par>
                              <p:par>
                                <p:cTn id="19" presetID="9"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dissolv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dissolve">
                                      <p:cBhvr>
                                        <p:cTn id="29" dur="500"/>
                                        <p:tgtEl>
                                          <p:spTgt spid="42"/>
                                        </p:tgtEl>
                                      </p:cBhvr>
                                    </p:animEffect>
                                  </p:childTnLst>
                                </p:cTn>
                              </p:par>
                              <p:par>
                                <p:cTn id="30" presetID="9"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dissolve">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dissolve">
                                      <p:cBhvr>
                                        <p:cTn id="40" dur="500"/>
                                        <p:tgtEl>
                                          <p:spTgt spid="44"/>
                                        </p:tgtEl>
                                      </p:cBhvr>
                                    </p:animEffect>
                                  </p:childTnLst>
                                </p:cTn>
                              </p:par>
                              <p:par>
                                <p:cTn id="41" presetID="9"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dissolve">
                                      <p:cBhvr>
                                        <p:cTn id="43" dur="500"/>
                                        <p:tgtEl>
                                          <p:spTgt spid="13"/>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dissolve">
                                      <p:cBhvr>
                                        <p:cTn id="46" dur="500"/>
                                        <p:tgtEl>
                                          <p:spTgt spid="22"/>
                                        </p:tgtEl>
                                      </p:cBhvr>
                                    </p:animEffect>
                                  </p:childTnLst>
                                </p:cTn>
                              </p:par>
                              <p:par>
                                <p:cTn id="47" presetID="9"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dissolve">
                                      <p:cBhvr>
                                        <p:cTn id="49" dur="500"/>
                                        <p:tgtEl>
                                          <p:spTgt spid="24"/>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dissolve">
                                      <p:cBhvr>
                                        <p:cTn id="52" dur="500"/>
                                        <p:tgtEl>
                                          <p:spTgt spid="25"/>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dissolve">
                                      <p:cBhvr>
                                        <p:cTn id="55" dur="500"/>
                                        <p:tgtEl>
                                          <p:spTgt spid="26"/>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dissolve">
                                      <p:cBhvr>
                                        <p:cTn id="58" dur="500"/>
                                        <p:tgtEl>
                                          <p:spTgt spid="27"/>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dissolve">
                                      <p:cBhvr>
                                        <p:cTn id="6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1" grpId="0" animBg="1"/>
      <p:bldP spid="42" grpId="0" animBg="1"/>
      <p:bldP spid="44" grpId="0" animBg="1"/>
      <p:bldP spid="6" grpId="0"/>
      <p:bldP spid="20" grpId="0"/>
      <p:bldP spid="21" grpId="0"/>
      <p:bldP spid="22" grpId="0"/>
      <p:bldP spid="24" grpId="0" animBg="1"/>
      <p:bldP spid="25" grpId="0" animBg="1"/>
      <p:bldP spid="26" grpId="0" animBg="1"/>
      <p:bldP spid="27" grpId="0" animBg="1"/>
      <p:bldP spid="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29"/>
          <p:cNvSpPr txBox="1">
            <a:spLocks noGrp="1"/>
          </p:cNvSpPr>
          <p:nvPr>
            <p:ph type="title"/>
          </p:nvPr>
        </p:nvSpPr>
        <p:spPr>
          <a:xfrm>
            <a:off x="395939" y="143252"/>
            <a:ext cx="8163620" cy="577200"/>
          </a:xfrm>
          <a:prstGeom prst="rect">
            <a:avLst/>
          </a:prstGeom>
        </p:spPr>
        <p:txBody>
          <a:bodyPr spcFirstLastPara="1" wrap="square" lIns="91425" tIns="91425" rIns="91425" bIns="91425" anchor="ctr" anchorCtr="0">
            <a:noAutofit/>
          </a:bodyPr>
          <a:lstStyle/>
          <a:p>
            <a:pPr marL="228600" lvl="0" indent="-228600" algn="l" rtl="0">
              <a:spcBef>
                <a:spcPts val="0"/>
              </a:spcBef>
              <a:spcAft>
                <a:spcPts val="0"/>
              </a:spcAft>
              <a:buNone/>
            </a:pPr>
            <a:r>
              <a:rPr lang="en" sz="2000" dirty="0"/>
              <a:t>Diverse Capacity Requirements Drive Need for Memory Disaggregation</a:t>
            </a:r>
            <a:endParaRPr sz="2000" dirty="0"/>
          </a:p>
        </p:txBody>
      </p:sp>
      <p:pic>
        <p:nvPicPr>
          <p:cNvPr id="282" name="Google Shape;282;p29" title="Chart"/>
          <p:cNvPicPr preferRelativeResize="0"/>
          <p:nvPr/>
        </p:nvPicPr>
        <p:blipFill>
          <a:blip r:embed="rId3">
            <a:alphaModFix/>
          </a:blip>
          <a:stretch>
            <a:fillRect/>
          </a:stretch>
        </p:blipFill>
        <p:spPr>
          <a:xfrm>
            <a:off x="38059" y="713041"/>
            <a:ext cx="5733986" cy="3935055"/>
          </a:xfrm>
          <a:prstGeom prst="rect">
            <a:avLst/>
          </a:prstGeom>
          <a:noFill/>
          <a:ln>
            <a:noFill/>
          </a:ln>
        </p:spPr>
      </p:pic>
      <p:sp>
        <p:nvSpPr>
          <p:cNvPr id="283" name="Google Shape;283;p29"/>
          <p:cNvSpPr txBox="1"/>
          <p:nvPr/>
        </p:nvSpPr>
        <p:spPr>
          <a:xfrm>
            <a:off x="2901750" y="3496025"/>
            <a:ext cx="5719500" cy="6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29"/>
          <p:cNvSpPr txBox="1"/>
          <p:nvPr/>
        </p:nvSpPr>
        <p:spPr>
          <a:xfrm>
            <a:off x="5343364" y="4155814"/>
            <a:ext cx="3821100" cy="57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Overestimate: </a:t>
            </a:r>
            <a:r>
              <a:rPr lang="en" dirty="0" err="1"/>
              <a:t>maxrss</a:t>
            </a:r>
            <a:r>
              <a:rPr lang="en" dirty="0"/>
              <a:t> x </a:t>
            </a:r>
            <a:r>
              <a:rPr lang="en" dirty="0" err="1"/>
              <a:t>ranks_per_node</a:t>
            </a:r>
            <a:endParaRPr dirty="0"/>
          </a:p>
          <a:p>
            <a:pPr marL="0" lvl="0" indent="0" algn="l" rtl="0">
              <a:spcBef>
                <a:spcPts val="0"/>
              </a:spcBef>
              <a:spcAft>
                <a:spcPts val="0"/>
              </a:spcAft>
              <a:buNone/>
            </a:pPr>
            <a:r>
              <a:rPr lang="en" dirty="0"/>
              <a:t>Assumes memory balance across MPI ranks.</a:t>
            </a:r>
            <a:endParaRPr dirty="0"/>
          </a:p>
        </p:txBody>
      </p:sp>
      <p:sp>
        <p:nvSpPr>
          <p:cNvPr id="285" name="Google Shape;285;p29"/>
          <p:cNvSpPr txBox="1"/>
          <p:nvPr/>
        </p:nvSpPr>
        <p:spPr>
          <a:xfrm>
            <a:off x="5649238" y="901874"/>
            <a:ext cx="3382028" cy="307186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solidFill>
                  <a:schemeClr val="accent3"/>
                </a:solidFill>
              </a:rPr>
              <a:t>About 15% of NERSC workload uses more than 75% of the available memory per node.</a:t>
            </a:r>
            <a:endParaRPr sz="1600" b="1" dirty="0">
              <a:solidFill>
                <a:schemeClr val="accent3"/>
              </a:solidFill>
            </a:endParaRPr>
          </a:p>
          <a:p>
            <a:pPr marL="0" lvl="0" indent="0" algn="l" rtl="0">
              <a:spcBef>
                <a:spcPts val="0"/>
              </a:spcBef>
              <a:spcAft>
                <a:spcPts val="0"/>
              </a:spcAft>
              <a:buNone/>
            </a:pPr>
            <a:endParaRPr sz="1600" b="1" dirty="0">
              <a:solidFill>
                <a:schemeClr val="accent3"/>
              </a:solidFill>
            </a:endParaRPr>
          </a:p>
          <a:p>
            <a:pPr marL="0" lvl="0" indent="0" algn="l" rtl="0">
              <a:spcBef>
                <a:spcPts val="0"/>
              </a:spcBef>
              <a:spcAft>
                <a:spcPts val="0"/>
              </a:spcAft>
              <a:buNone/>
            </a:pPr>
            <a:r>
              <a:rPr lang="en" sz="1600" b="1" dirty="0">
                <a:solidFill>
                  <a:schemeClr val="accent3"/>
                </a:solidFill>
              </a:rPr>
              <a:t>And ~25% uses more than 50% of available memory.</a:t>
            </a:r>
            <a:endParaRPr sz="1600" b="1" dirty="0">
              <a:solidFill>
                <a:schemeClr val="accent3"/>
              </a:solidFill>
            </a:endParaRPr>
          </a:p>
          <a:p>
            <a:pPr marL="0" lvl="0" indent="0" algn="l" rtl="0">
              <a:spcBef>
                <a:spcPts val="0"/>
              </a:spcBef>
              <a:spcAft>
                <a:spcPts val="0"/>
              </a:spcAft>
              <a:buNone/>
            </a:pPr>
            <a:endParaRPr sz="1600" dirty="0"/>
          </a:p>
          <a:p>
            <a:pPr marL="0" lvl="0" indent="0" algn="l" rtl="0">
              <a:spcBef>
                <a:spcPts val="0"/>
              </a:spcBef>
              <a:spcAft>
                <a:spcPts val="0"/>
              </a:spcAft>
              <a:buNone/>
            </a:pPr>
            <a:r>
              <a:rPr lang="en" sz="1600" b="1" dirty="0">
                <a:solidFill>
                  <a:srgbClr val="FF0000"/>
                </a:solidFill>
              </a:rPr>
              <a:t>But 75% of Haswell job hours (60% of KNL) use &lt; 25% memory</a:t>
            </a:r>
            <a:endParaRPr sz="1600" b="1" dirty="0">
              <a:solidFill>
                <a:srgbClr val="FF0000"/>
              </a:solidFill>
            </a:endParaRPr>
          </a:p>
        </p:txBody>
      </p:sp>
      <p:sp>
        <p:nvSpPr>
          <p:cNvPr id="286" name="Google Shape;286;p29"/>
          <p:cNvSpPr/>
          <p:nvPr/>
        </p:nvSpPr>
        <p:spPr>
          <a:xfrm>
            <a:off x="4308849" y="1809163"/>
            <a:ext cx="168900" cy="294900"/>
          </a:xfrm>
          <a:prstGeom prst="ellipse">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9"/>
          <p:cNvSpPr/>
          <p:nvPr/>
        </p:nvSpPr>
        <p:spPr>
          <a:xfrm>
            <a:off x="3082184" y="1875122"/>
            <a:ext cx="168900" cy="463200"/>
          </a:xfrm>
          <a:prstGeom prst="ellipse">
            <a:avLst/>
          </a:prstGeom>
          <a:no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a:extLst>
              <a:ext uri="{FF2B5EF4-FFF2-40B4-BE49-F238E27FC236}">
                <a16:creationId xmlns:a16="http://schemas.microsoft.com/office/drawing/2014/main" id="{D69DFA87-04FD-3448-8805-BFA8409583C7}"/>
              </a:ext>
            </a:extLst>
          </p:cNvPr>
          <p:cNvSpPr txBox="1"/>
          <p:nvPr/>
        </p:nvSpPr>
        <p:spPr>
          <a:xfrm>
            <a:off x="977030" y="4820023"/>
            <a:ext cx="3405099" cy="307777"/>
          </a:xfrm>
          <a:prstGeom prst="rect">
            <a:avLst/>
          </a:prstGeom>
          <a:noFill/>
        </p:spPr>
        <p:txBody>
          <a:bodyPr wrap="none" rtlCol="0">
            <a:spAutoFit/>
          </a:bodyPr>
          <a:lstStyle/>
          <a:p>
            <a:r>
              <a:rPr lang="en-US" dirty="0">
                <a:solidFill>
                  <a:schemeClr val="accent6">
                    <a:lumMod val="20000"/>
                    <a:lumOff val="80000"/>
                  </a:schemeClr>
                </a:solidFill>
              </a:rPr>
              <a:t>Brian Austin: </a:t>
            </a:r>
            <a:r>
              <a:rPr lang="en-US" i="1" dirty="0">
                <a:solidFill>
                  <a:schemeClr val="accent6">
                    <a:lumMod val="20000"/>
                    <a:lumOff val="80000"/>
                  </a:schemeClr>
                </a:solidFill>
              </a:rPr>
              <a:t>NERSC Workload Analysis</a:t>
            </a:r>
          </a:p>
        </p:txBody>
      </p:sp>
      <p:sp>
        <p:nvSpPr>
          <p:cNvPr id="10" name="Google Shape;287;p29">
            <a:extLst>
              <a:ext uri="{FF2B5EF4-FFF2-40B4-BE49-F238E27FC236}">
                <a16:creationId xmlns:a16="http://schemas.microsoft.com/office/drawing/2014/main" id="{8F9CA06D-B77F-1349-A5D9-9B732E2F8178}"/>
              </a:ext>
            </a:extLst>
          </p:cNvPr>
          <p:cNvSpPr/>
          <p:nvPr/>
        </p:nvSpPr>
        <p:spPr>
          <a:xfrm>
            <a:off x="1928150" y="2104062"/>
            <a:ext cx="168900" cy="576507"/>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8469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582E10-F60E-B340-B6BB-3538B260D4FE}"/>
              </a:ext>
            </a:extLst>
          </p:cNvPr>
          <p:cNvSpPr>
            <a:spLocks noGrp="1"/>
          </p:cNvSpPr>
          <p:nvPr>
            <p:ph type="title"/>
          </p:nvPr>
        </p:nvSpPr>
        <p:spPr/>
        <p:txBody>
          <a:bodyPr/>
          <a:lstStyle/>
          <a:p>
            <a:r>
              <a:rPr lang="fr-CH" altLang="en-US" dirty="0" err="1"/>
              <a:t>Disaggregated</a:t>
            </a:r>
            <a:r>
              <a:rPr lang="fr-CH" altLang="en-US" dirty="0"/>
              <a:t> </a:t>
            </a:r>
            <a:r>
              <a:rPr lang="fr-CH" altLang="en-US" dirty="0" err="1"/>
              <a:t>Node</a:t>
            </a:r>
            <a:r>
              <a:rPr lang="fr-CH" altLang="en-US" dirty="0"/>
              <a:t>/Rack Architecture</a:t>
            </a:r>
            <a:endParaRPr lang="en-US" dirty="0"/>
          </a:p>
        </p:txBody>
      </p:sp>
      <p:sp>
        <p:nvSpPr>
          <p:cNvPr id="4" name="Slide Number Placeholder 3">
            <a:extLst>
              <a:ext uri="{FF2B5EF4-FFF2-40B4-BE49-F238E27FC236}">
                <a16:creationId xmlns:a16="http://schemas.microsoft.com/office/drawing/2014/main" id="{0F7AE140-EC19-E84C-9824-623B5809C4D2}"/>
              </a:ext>
            </a:extLst>
          </p:cNvPr>
          <p:cNvSpPr>
            <a:spLocks noGrp="1"/>
          </p:cNvSpPr>
          <p:nvPr>
            <p:ph type="sldNum" sz="quarter" idx="12"/>
          </p:nvPr>
        </p:nvSpPr>
        <p:spPr>
          <a:xfrm>
            <a:off x="8572335" y="4443817"/>
            <a:ext cx="280408" cy="207749"/>
          </a:xfrm>
        </p:spPr>
        <p:txBody>
          <a:bodyPr/>
          <a:lstStyle/>
          <a:p>
            <a:fld id="{86CB4B4D-7CA3-9044-876B-883B54F8677D}" type="slidenum">
              <a:rPr lang="uk-UA" smtClean="0">
                <a:latin typeface="Calibri"/>
                <a:ea typeface="Calibri"/>
                <a:cs typeface="Calibri"/>
              </a:rPr>
              <a:pPr/>
              <a:t>44</a:t>
            </a:fld>
            <a:endParaRPr lang="uk-UA" dirty="0">
              <a:latin typeface="Calibri"/>
              <a:ea typeface="Calibri"/>
              <a:cs typeface="Calibri"/>
            </a:endParaRPr>
          </a:p>
        </p:txBody>
      </p:sp>
      <p:sp>
        <p:nvSpPr>
          <p:cNvPr id="7" name="AutoShape 18">
            <a:extLst>
              <a:ext uri="{FF2B5EF4-FFF2-40B4-BE49-F238E27FC236}">
                <a16:creationId xmlns:a16="http://schemas.microsoft.com/office/drawing/2014/main" id="{D3AEF6FA-0B7F-8B47-994B-17574B1B855A}"/>
              </a:ext>
            </a:extLst>
          </p:cNvPr>
          <p:cNvSpPr>
            <a:spLocks noChangeArrowheads="1"/>
          </p:cNvSpPr>
          <p:nvPr/>
        </p:nvSpPr>
        <p:spPr bwMode="auto">
          <a:xfrm rot="-2700000">
            <a:off x="3409196" y="2481676"/>
            <a:ext cx="816890" cy="615719"/>
          </a:xfrm>
          <a:prstGeom prst="notchedRightArrow">
            <a:avLst>
              <a:gd name="adj1" fmla="val 50000"/>
              <a:gd name="adj2" fmla="val 46451"/>
            </a:avLst>
          </a:prstGeom>
          <a:noFill/>
          <a:ln w="25400" algn="ctr">
            <a:solidFill>
              <a:schemeClr val="tx1"/>
            </a:solidFill>
            <a:miter lim="800000"/>
            <a:headEnd/>
            <a:tailEnd/>
          </a:ln>
        </p:spPr>
        <p:txBody>
          <a:bodyPr wrap="square" lIns="90000" tIns="46800" rIns="90000" bIns="46800" anchor="ctr">
            <a:spAutoFit/>
          </a:bodyPr>
          <a:lstStyle/>
          <a:p>
            <a:pPr eaLnBrk="0" hangingPunct="0"/>
            <a:endParaRPr lang="en-US"/>
          </a:p>
        </p:txBody>
      </p:sp>
      <p:sp>
        <p:nvSpPr>
          <p:cNvPr id="8" name="Rectangle 20">
            <a:extLst>
              <a:ext uri="{FF2B5EF4-FFF2-40B4-BE49-F238E27FC236}">
                <a16:creationId xmlns:a16="http://schemas.microsoft.com/office/drawing/2014/main" id="{7D23A427-D854-A441-97C5-407832201A0E}"/>
              </a:ext>
            </a:extLst>
          </p:cNvPr>
          <p:cNvSpPr>
            <a:spLocks noChangeArrowheads="1"/>
          </p:cNvSpPr>
          <p:nvPr/>
        </p:nvSpPr>
        <p:spPr bwMode="auto">
          <a:xfrm>
            <a:off x="174625" y="4652981"/>
            <a:ext cx="8678118" cy="525401"/>
          </a:xfrm>
          <a:prstGeom prst="rect">
            <a:avLst/>
          </a:prstGeom>
          <a:solidFill>
            <a:schemeClr val="accent2"/>
          </a:solidFill>
          <a:ln w="25400" algn="ctr">
            <a:solidFill>
              <a:schemeClr val="tx1"/>
            </a:solidFill>
            <a:miter lim="800000"/>
            <a:headEnd/>
            <a:tailEnd/>
          </a:ln>
        </p:spPr>
        <p:txBody>
          <a:bodyPr wrap="square" lIns="90000" tIns="46800" rIns="90000" bIns="46800" anchor="ctr">
            <a:spAutoFit/>
          </a:bodyPr>
          <a:lstStyle/>
          <a:p>
            <a:pPr algn="ctr" eaLnBrk="0" hangingPunct="0"/>
            <a:r>
              <a:rPr lang="en-US" altLang="en-US" b="1" dirty="0">
                <a:latin typeface="Arial" charset="0"/>
                <a:ea typeface="Arial Unicode MS" pitchFamily="34" charset="-128"/>
                <a:cs typeface="Arial Unicode MS" pitchFamily="34" charset="-128"/>
              </a:rPr>
              <a:t>Most solutions current disaggregation solutions use Interconnect bandwidth (1 – 10 GB/s) </a:t>
            </a:r>
          </a:p>
          <a:p>
            <a:pPr algn="ctr" eaLnBrk="0" hangingPunct="0"/>
            <a:r>
              <a:rPr lang="en-US" altLang="en-US" b="1" dirty="0">
                <a:latin typeface="Arial" charset="0"/>
                <a:ea typeface="Arial Unicode MS" pitchFamily="34" charset="-128"/>
                <a:cs typeface="Arial Unicode MS" pitchFamily="34" charset="-128"/>
              </a:rPr>
              <a:t>But this is significantly inferior to RAM bandwidth (100 GB/s – 1 TB/s) </a:t>
            </a:r>
          </a:p>
        </p:txBody>
      </p:sp>
      <p:sp>
        <p:nvSpPr>
          <p:cNvPr id="9" name="AutoShape 21">
            <a:extLst>
              <a:ext uri="{FF2B5EF4-FFF2-40B4-BE49-F238E27FC236}">
                <a16:creationId xmlns:a16="http://schemas.microsoft.com/office/drawing/2014/main" id="{6878E3E8-ADE2-1145-A71A-6DD0A22BBCC8}"/>
              </a:ext>
            </a:extLst>
          </p:cNvPr>
          <p:cNvSpPr>
            <a:spLocks noChangeArrowheads="1"/>
          </p:cNvSpPr>
          <p:nvPr/>
        </p:nvSpPr>
        <p:spPr bwMode="auto">
          <a:xfrm>
            <a:off x="5175351" y="2439923"/>
            <a:ext cx="699852" cy="389507"/>
          </a:xfrm>
          <a:prstGeom prst="downArrow">
            <a:avLst>
              <a:gd name="adj1" fmla="val 50000"/>
              <a:gd name="adj2" fmla="val 25000"/>
            </a:avLst>
          </a:prstGeom>
          <a:noFill/>
          <a:ln w="25400" algn="ctr">
            <a:solidFill>
              <a:schemeClr val="tx1"/>
            </a:solidFill>
            <a:miter lim="800000"/>
            <a:headEnd/>
            <a:tailEnd/>
          </a:ln>
        </p:spPr>
        <p:txBody>
          <a:bodyPr wrap="square" lIns="90000" tIns="46800" rIns="90000" bIns="46800" anchor="ctr">
            <a:spAutoFit/>
          </a:bodyPr>
          <a:lstStyle/>
          <a:p>
            <a:pPr eaLnBrk="0" hangingPunct="0"/>
            <a:endParaRPr lang="en-US"/>
          </a:p>
        </p:txBody>
      </p:sp>
      <p:sp>
        <p:nvSpPr>
          <p:cNvPr id="12" name="Text Box 180">
            <a:extLst>
              <a:ext uri="{FF2B5EF4-FFF2-40B4-BE49-F238E27FC236}">
                <a16:creationId xmlns:a16="http://schemas.microsoft.com/office/drawing/2014/main" id="{1890F9D3-C5EF-4144-AC98-430A844AED9F}"/>
              </a:ext>
            </a:extLst>
          </p:cNvPr>
          <p:cNvSpPr txBox="1">
            <a:spLocks noChangeArrowheads="1"/>
          </p:cNvSpPr>
          <p:nvPr/>
        </p:nvSpPr>
        <p:spPr bwMode="auto">
          <a:xfrm>
            <a:off x="1003300" y="715963"/>
            <a:ext cx="1327608" cy="307777"/>
          </a:xfrm>
          <a:prstGeom prst="rect">
            <a:avLst/>
          </a:prstGeom>
          <a:noFill/>
          <a:ln w="9525">
            <a:noFill/>
            <a:miter lim="800000"/>
            <a:headEnd/>
            <a:tailEnd/>
          </a:ln>
        </p:spPr>
        <p:txBody>
          <a:bodyPr wrap="none">
            <a:spAutoFit/>
          </a:bodyPr>
          <a:lstStyle/>
          <a:p>
            <a:r>
              <a:rPr lang="en-US" altLang="en-US" u="sng" dirty="0">
                <a:latin typeface="Arial" charset="0"/>
              </a:rPr>
              <a:t>Current server</a:t>
            </a:r>
          </a:p>
        </p:txBody>
      </p:sp>
      <p:sp>
        <p:nvSpPr>
          <p:cNvPr id="13" name="Text Box 307">
            <a:extLst>
              <a:ext uri="{FF2B5EF4-FFF2-40B4-BE49-F238E27FC236}">
                <a16:creationId xmlns:a16="http://schemas.microsoft.com/office/drawing/2014/main" id="{7096CDCF-7626-4A41-865F-683C43596117}"/>
              </a:ext>
            </a:extLst>
          </p:cNvPr>
          <p:cNvSpPr txBox="1">
            <a:spLocks noChangeArrowheads="1"/>
          </p:cNvSpPr>
          <p:nvPr/>
        </p:nvSpPr>
        <p:spPr bwMode="auto">
          <a:xfrm>
            <a:off x="895889" y="2600656"/>
            <a:ext cx="1168910" cy="307777"/>
          </a:xfrm>
          <a:prstGeom prst="rect">
            <a:avLst/>
          </a:prstGeom>
          <a:noFill/>
          <a:ln w="9525">
            <a:noFill/>
            <a:miter lim="800000"/>
            <a:headEnd/>
            <a:tailEnd/>
          </a:ln>
        </p:spPr>
        <p:txBody>
          <a:bodyPr wrap="none">
            <a:spAutoFit/>
          </a:bodyPr>
          <a:lstStyle/>
          <a:p>
            <a:r>
              <a:rPr lang="en-US" altLang="en-US" u="sng" dirty="0">
                <a:latin typeface="Arial" charset="0"/>
              </a:rPr>
              <a:t>Current rack</a:t>
            </a:r>
          </a:p>
        </p:txBody>
      </p:sp>
      <p:grpSp>
        <p:nvGrpSpPr>
          <p:cNvPr id="433" name="Group 432">
            <a:extLst>
              <a:ext uri="{FF2B5EF4-FFF2-40B4-BE49-F238E27FC236}">
                <a16:creationId xmlns:a16="http://schemas.microsoft.com/office/drawing/2014/main" id="{F19A992E-B5BE-EA4C-9087-D6D81D64B7D7}"/>
              </a:ext>
            </a:extLst>
          </p:cNvPr>
          <p:cNvGrpSpPr/>
          <p:nvPr/>
        </p:nvGrpSpPr>
        <p:grpSpPr>
          <a:xfrm>
            <a:off x="4664075" y="955416"/>
            <a:ext cx="3744913" cy="1390645"/>
            <a:chOff x="4664075" y="955416"/>
            <a:chExt cx="3744913" cy="1390645"/>
          </a:xfrm>
        </p:grpSpPr>
        <p:sp>
          <p:nvSpPr>
            <p:cNvPr id="10" name="AutoShape 434">
              <a:extLst>
                <a:ext uri="{FF2B5EF4-FFF2-40B4-BE49-F238E27FC236}">
                  <a16:creationId xmlns:a16="http://schemas.microsoft.com/office/drawing/2014/main" id="{5543E8BD-9475-F44D-9C26-0A5DA6B3A276}"/>
                </a:ext>
              </a:extLst>
            </p:cNvPr>
            <p:cNvSpPr>
              <a:spLocks noChangeArrowheads="1"/>
            </p:cNvSpPr>
            <p:nvPr/>
          </p:nvSpPr>
          <p:spPr bwMode="auto">
            <a:xfrm>
              <a:off x="5240338" y="1339850"/>
              <a:ext cx="712787" cy="310668"/>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11" name="AutoShape 433">
              <a:extLst>
                <a:ext uri="{FF2B5EF4-FFF2-40B4-BE49-F238E27FC236}">
                  <a16:creationId xmlns:a16="http://schemas.microsoft.com/office/drawing/2014/main" id="{9D09B879-A2A7-F640-B0A1-DB3C9CA78676}"/>
                </a:ext>
              </a:extLst>
            </p:cNvPr>
            <p:cNvSpPr>
              <a:spLocks noChangeArrowheads="1"/>
            </p:cNvSpPr>
            <p:nvPr/>
          </p:nvSpPr>
          <p:spPr bwMode="auto">
            <a:xfrm>
              <a:off x="5240338" y="1236663"/>
              <a:ext cx="712787" cy="310668"/>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14" name="AutoShape 310">
              <a:extLst>
                <a:ext uri="{FF2B5EF4-FFF2-40B4-BE49-F238E27FC236}">
                  <a16:creationId xmlns:a16="http://schemas.microsoft.com/office/drawing/2014/main" id="{9112DE17-C21A-2C49-90BB-05DEC4780463}"/>
                </a:ext>
              </a:extLst>
            </p:cNvPr>
            <p:cNvSpPr>
              <a:spLocks noChangeArrowheads="1"/>
            </p:cNvSpPr>
            <p:nvPr/>
          </p:nvSpPr>
          <p:spPr bwMode="auto">
            <a:xfrm>
              <a:off x="5240338" y="1123950"/>
              <a:ext cx="712787" cy="310668"/>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15" name="AutoShape 311">
              <a:extLst>
                <a:ext uri="{FF2B5EF4-FFF2-40B4-BE49-F238E27FC236}">
                  <a16:creationId xmlns:a16="http://schemas.microsoft.com/office/drawing/2014/main" id="{AE385896-BB4F-624B-9A19-49E88C274DF9}"/>
                </a:ext>
              </a:extLst>
            </p:cNvPr>
            <p:cNvSpPr>
              <a:spLocks noChangeArrowheads="1"/>
            </p:cNvSpPr>
            <p:nvPr/>
          </p:nvSpPr>
          <p:spPr bwMode="auto">
            <a:xfrm>
              <a:off x="5240338" y="1020763"/>
              <a:ext cx="712787" cy="310668"/>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grpSp>
          <p:nvGrpSpPr>
            <p:cNvPr id="16" name="Group 440">
              <a:extLst>
                <a:ext uri="{FF2B5EF4-FFF2-40B4-BE49-F238E27FC236}">
                  <a16:creationId xmlns:a16="http://schemas.microsoft.com/office/drawing/2014/main" id="{FA80559F-B3BB-974E-AB1A-C9C04D96822B}"/>
                </a:ext>
              </a:extLst>
            </p:cNvPr>
            <p:cNvGrpSpPr>
              <a:grpSpLocks/>
            </p:cNvGrpSpPr>
            <p:nvPr/>
          </p:nvGrpSpPr>
          <p:grpSpPr bwMode="auto">
            <a:xfrm>
              <a:off x="4879975" y="1812925"/>
              <a:ext cx="611188" cy="298186"/>
              <a:chOff x="2733" y="2134"/>
              <a:chExt cx="385" cy="215"/>
            </a:xfrm>
          </p:grpSpPr>
          <p:sp>
            <p:nvSpPr>
              <p:cNvPr id="17" name="AutoShape 312">
                <a:extLst>
                  <a:ext uri="{FF2B5EF4-FFF2-40B4-BE49-F238E27FC236}">
                    <a16:creationId xmlns:a16="http://schemas.microsoft.com/office/drawing/2014/main" id="{9D2AEB44-E02B-3F44-84B2-82110D115AD7}"/>
                  </a:ext>
                </a:extLst>
              </p:cNvPr>
              <p:cNvSpPr>
                <a:spLocks noChangeArrowheads="1"/>
              </p:cNvSpPr>
              <p:nvPr/>
            </p:nvSpPr>
            <p:spPr bwMode="auto">
              <a:xfrm>
                <a:off x="2733" y="2187"/>
                <a:ext cx="385" cy="128"/>
              </a:xfrm>
              <a:prstGeom prst="cube">
                <a:avLst>
                  <a:gd name="adj" fmla="val 89866"/>
                </a:avLst>
              </a:prstGeom>
              <a:solidFill>
                <a:srgbClr val="99CC00"/>
              </a:solidFill>
              <a:ln w="9525">
                <a:noFill/>
                <a:miter lim="800000"/>
                <a:headEnd/>
                <a:tailEnd/>
              </a:ln>
            </p:spPr>
            <p:txBody>
              <a:bodyPr wrap="none" anchor="ctr"/>
              <a:lstStyle/>
              <a:p>
                <a:pPr algn="ctr"/>
                <a:endParaRPr lang="en-US" altLang="en-US">
                  <a:latin typeface="Arial" charset="0"/>
                </a:endParaRPr>
              </a:p>
            </p:txBody>
          </p:sp>
          <p:sp>
            <p:nvSpPr>
              <p:cNvPr id="18" name="WordArt 320">
                <a:extLst>
                  <a:ext uri="{FF2B5EF4-FFF2-40B4-BE49-F238E27FC236}">
                    <a16:creationId xmlns:a16="http://schemas.microsoft.com/office/drawing/2014/main" id="{A7CDAC4D-88C5-5549-9689-812D5731BA80}"/>
                  </a:ext>
                </a:extLst>
              </p:cNvPr>
              <p:cNvSpPr>
                <a:spLocks noChangeArrowheads="1" noChangeShapeType="1" noTextEdit="1"/>
              </p:cNvSpPr>
              <p:nvPr/>
            </p:nvSpPr>
            <p:spPr bwMode="auto">
              <a:xfrm rot="2642659">
                <a:off x="2848" y="2134"/>
                <a:ext cx="153" cy="21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5D7E00"/>
                    </a:solidFill>
                    <a:latin typeface="Arial"/>
                    <a:cs typeface="Arial"/>
                  </a:rPr>
                  <a:t>CPU</a:t>
                </a:r>
              </a:p>
            </p:txBody>
          </p:sp>
        </p:grpSp>
        <p:sp>
          <p:nvSpPr>
            <p:cNvPr id="19" name="WordArt 322">
              <a:extLst>
                <a:ext uri="{FF2B5EF4-FFF2-40B4-BE49-F238E27FC236}">
                  <a16:creationId xmlns:a16="http://schemas.microsoft.com/office/drawing/2014/main" id="{A92D46F8-F7C8-E04D-968A-DB588F17049F}"/>
                </a:ext>
              </a:extLst>
            </p:cNvPr>
            <p:cNvSpPr>
              <a:spLocks noChangeArrowheads="1" noChangeShapeType="1" noTextEdit="1"/>
            </p:cNvSpPr>
            <p:nvPr/>
          </p:nvSpPr>
          <p:spPr bwMode="auto">
            <a:xfrm rot="2642659">
              <a:off x="5539561" y="958592"/>
              <a:ext cx="242888" cy="299572"/>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chemeClr val="bg1"/>
                  </a:solidFill>
                  <a:latin typeface="Arial"/>
                  <a:cs typeface="Arial"/>
                </a:rPr>
                <a:t>SSD</a:t>
              </a:r>
            </a:p>
          </p:txBody>
        </p:sp>
        <p:sp>
          <p:nvSpPr>
            <p:cNvPr id="20" name="AutoShape 435">
              <a:extLst>
                <a:ext uri="{FF2B5EF4-FFF2-40B4-BE49-F238E27FC236}">
                  <a16:creationId xmlns:a16="http://schemas.microsoft.com/office/drawing/2014/main" id="{F9BAD804-2B64-5045-A2DB-8E920EC58DC1}"/>
                </a:ext>
              </a:extLst>
            </p:cNvPr>
            <p:cNvSpPr>
              <a:spLocks noChangeArrowheads="1"/>
            </p:cNvSpPr>
            <p:nvPr/>
          </p:nvSpPr>
          <p:spPr bwMode="auto">
            <a:xfrm>
              <a:off x="5822950" y="1336675"/>
              <a:ext cx="712788" cy="310668"/>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21" name="AutoShape 436">
              <a:extLst>
                <a:ext uri="{FF2B5EF4-FFF2-40B4-BE49-F238E27FC236}">
                  <a16:creationId xmlns:a16="http://schemas.microsoft.com/office/drawing/2014/main" id="{A15FCD41-C160-D345-B351-F1E12AF6D8BE}"/>
                </a:ext>
              </a:extLst>
            </p:cNvPr>
            <p:cNvSpPr>
              <a:spLocks noChangeArrowheads="1"/>
            </p:cNvSpPr>
            <p:nvPr/>
          </p:nvSpPr>
          <p:spPr bwMode="auto">
            <a:xfrm>
              <a:off x="5822950" y="1233488"/>
              <a:ext cx="712788" cy="310668"/>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22" name="AutoShape 437">
              <a:extLst>
                <a:ext uri="{FF2B5EF4-FFF2-40B4-BE49-F238E27FC236}">
                  <a16:creationId xmlns:a16="http://schemas.microsoft.com/office/drawing/2014/main" id="{A0E997B6-9A3F-B74F-B6F7-C077866B185F}"/>
                </a:ext>
              </a:extLst>
            </p:cNvPr>
            <p:cNvSpPr>
              <a:spLocks noChangeArrowheads="1"/>
            </p:cNvSpPr>
            <p:nvPr/>
          </p:nvSpPr>
          <p:spPr bwMode="auto">
            <a:xfrm>
              <a:off x="5822950" y="1120775"/>
              <a:ext cx="712788" cy="310668"/>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23" name="AutoShape 438">
              <a:extLst>
                <a:ext uri="{FF2B5EF4-FFF2-40B4-BE49-F238E27FC236}">
                  <a16:creationId xmlns:a16="http://schemas.microsoft.com/office/drawing/2014/main" id="{650B3A88-F08B-844D-931D-A945F2B9F6BB}"/>
                </a:ext>
              </a:extLst>
            </p:cNvPr>
            <p:cNvSpPr>
              <a:spLocks noChangeArrowheads="1"/>
            </p:cNvSpPr>
            <p:nvPr/>
          </p:nvSpPr>
          <p:spPr bwMode="auto">
            <a:xfrm>
              <a:off x="5822950" y="1017588"/>
              <a:ext cx="712788" cy="310668"/>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24" name="WordArt 439">
              <a:extLst>
                <a:ext uri="{FF2B5EF4-FFF2-40B4-BE49-F238E27FC236}">
                  <a16:creationId xmlns:a16="http://schemas.microsoft.com/office/drawing/2014/main" id="{1E8DB7D2-20E6-5F43-AAF6-5F36EF644107}"/>
                </a:ext>
              </a:extLst>
            </p:cNvPr>
            <p:cNvSpPr>
              <a:spLocks noChangeArrowheads="1" noChangeShapeType="1" noTextEdit="1"/>
            </p:cNvSpPr>
            <p:nvPr/>
          </p:nvSpPr>
          <p:spPr bwMode="auto">
            <a:xfrm rot="2642659">
              <a:off x="6122173" y="955416"/>
              <a:ext cx="242887" cy="299573"/>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chemeClr val="bg1"/>
                  </a:solidFill>
                  <a:latin typeface="Arial"/>
                  <a:cs typeface="Arial"/>
                </a:rPr>
                <a:t>SSD</a:t>
              </a:r>
            </a:p>
          </p:txBody>
        </p:sp>
        <p:grpSp>
          <p:nvGrpSpPr>
            <p:cNvPr id="25" name="Group 441">
              <a:extLst>
                <a:ext uri="{FF2B5EF4-FFF2-40B4-BE49-F238E27FC236}">
                  <a16:creationId xmlns:a16="http://schemas.microsoft.com/office/drawing/2014/main" id="{4562678D-4CFF-2648-A3FE-6808AB76B567}"/>
                </a:ext>
              </a:extLst>
            </p:cNvPr>
            <p:cNvGrpSpPr>
              <a:grpSpLocks/>
            </p:cNvGrpSpPr>
            <p:nvPr/>
          </p:nvGrpSpPr>
          <p:grpSpPr bwMode="auto">
            <a:xfrm>
              <a:off x="5421313" y="1812925"/>
              <a:ext cx="611187" cy="298186"/>
              <a:chOff x="2733" y="2134"/>
              <a:chExt cx="385" cy="215"/>
            </a:xfrm>
          </p:grpSpPr>
          <p:sp>
            <p:nvSpPr>
              <p:cNvPr id="26" name="AutoShape 442">
                <a:extLst>
                  <a:ext uri="{FF2B5EF4-FFF2-40B4-BE49-F238E27FC236}">
                    <a16:creationId xmlns:a16="http://schemas.microsoft.com/office/drawing/2014/main" id="{20FAE92D-17AE-394A-9EE4-C45EFFA656E0}"/>
                  </a:ext>
                </a:extLst>
              </p:cNvPr>
              <p:cNvSpPr>
                <a:spLocks noChangeArrowheads="1"/>
              </p:cNvSpPr>
              <p:nvPr/>
            </p:nvSpPr>
            <p:spPr bwMode="auto">
              <a:xfrm>
                <a:off x="2733" y="2187"/>
                <a:ext cx="385" cy="128"/>
              </a:xfrm>
              <a:prstGeom prst="cube">
                <a:avLst>
                  <a:gd name="adj" fmla="val 89866"/>
                </a:avLst>
              </a:prstGeom>
              <a:solidFill>
                <a:srgbClr val="99CC00"/>
              </a:solidFill>
              <a:ln w="9525">
                <a:noFill/>
                <a:miter lim="800000"/>
                <a:headEnd/>
                <a:tailEnd/>
              </a:ln>
            </p:spPr>
            <p:txBody>
              <a:bodyPr wrap="none" anchor="ctr"/>
              <a:lstStyle/>
              <a:p>
                <a:pPr algn="ctr"/>
                <a:endParaRPr lang="en-US" altLang="en-US">
                  <a:latin typeface="Arial" charset="0"/>
                </a:endParaRPr>
              </a:p>
            </p:txBody>
          </p:sp>
          <p:sp>
            <p:nvSpPr>
              <p:cNvPr id="27" name="WordArt 443">
                <a:extLst>
                  <a:ext uri="{FF2B5EF4-FFF2-40B4-BE49-F238E27FC236}">
                    <a16:creationId xmlns:a16="http://schemas.microsoft.com/office/drawing/2014/main" id="{57AEEA5A-F30B-5E40-8D05-2DF8794FAA3E}"/>
                  </a:ext>
                </a:extLst>
              </p:cNvPr>
              <p:cNvSpPr>
                <a:spLocks noChangeArrowheads="1" noChangeShapeType="1" noTextEdit="1"/>
              </p:cNvSpPr>
              <p:nvPr/>
            </p:nvSpPr>
            <p:spPr bwMode="auto">
              <a:xfrm rot="2642659">
                <a:off x="2848" y="2134"/>
                <a:ext cx="153" cy="21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5D7E00"/>
                    </a:solidFill>
                    <a:latin typeface="Arial"/>
                    <a:cs typeface="Arial"/>
                  </a:rPr>
                  <a:t>CPU</a:t>
                </a:r>
              </a:p>
            </p:txBody>
          </p:sp>
        </p:grpSp>
        <p:grpSp>
          <p:nvGrpSpPr>
            <p:cNvPr id="28" name="Group 444">
              <a:extLst>
                <a:ext uri="{FF2B5EF4-FFF2-40B4-BE49-F238E27FC236}">
                  <a16:creationId xmlns:a16="http://schemas.microsoft.com/office/drawing/2014/main" id="{D009E289-D5A3-5C4C-B23B-3EF918832767}"/>
                </a:ext>
              </a:extLst>
            </p:cNvPr>
            <p:cNvGrpSpPr>
              <a:grpSpLocks/>
            </p:cNvGrpSpPr>
            <p:nvPr/>
          </p:nvGrpSpPr>
          <p:grpSpPr bwMode="auto">
            <a:xfrm>
              <a:off x="4664075" y="2047875"/>
              <a:ext cx="611188" cy="298186"/>
              <a:chOff x="2733" y="2134"/>
              <a:chExt cx="385" cy="215"/>
            </a:xfrm>
          </p:grpSpPr>
          <p:sp>
            <p:nvSpPr>
              <p:cNvPr id="29" name="AutoShape 445">
                <a:extLst>
                  <a:ext uri="{FF2B5EF4-FFF2-40B4-BE49-F238E27FC236}">
                    <a16:creationId xmlns:a16="http://schemas.microsoft.com/office/drawing/2014/main" id="{86F727DE-E024-2841-A3AF-691F81167620}"/>
                  </a:ext>
                </a:extLst>
              </p:cNvPr>
              <p:cNvSpPr>
                <a:spLocks noChangeArrowheads="1"/>
              </p:cNvSpPr>
              <p:nvPr/>
            </p:nvSpPr>
            <p:spPr bwMode="auto">
              <a:xfrm>
                <a:off x="2733" y="2187"/>
                <a:ext cx="385" cy="128"/>
              </a:xfrm>
              <a:prstGeom prst="cube">
                <a:avLst>
                  <a:gd name="adj" fmla="val 89866"/>
                </a:avLst>
              </a:prstGeom>
              <a:solidFill>
                <a:srgbClr val="99CC00"/>
              </a:solidFill>
              <a:ln w="9525">
                <a:noFill/>
                <a:miter lim="800000"/>
                <a:headEnd/>
                <a:tailEnd/>
              </a:ln>
            </p:spPr>
            <p:txBody>
              <a:bodyPr wrap="none" anchor="ctr"/>
              <a:lstStyle/>
              <a:p>
                <a:pPr algn="ctr"/>
                <a:endParaRPr lang="en-US" altLang="en-US">
                  <a:latin typeface="Arial" charset="0"/>
                </a:endParaRPr>
              </a:p>
            </p:txBody>
          </p:sp>
          <p:sp>
            <p:nvSpPr>
              <p:cNvPr id="30" name="WordArt 446">
                <a:extLst>
                  <a:ext uri="{FF2B5EF4-FFF2-40B4-BE49-F238E27FC236}">
                    <a16:creationId xmlns:a16="http://schemas.microsoft.com/office/drawing/2014/main" id="{2B567815-7470-FF47-9CD7-04F67E91DFEA}"/>
                  </a:ext>
                </a:extLst>
              </p:cNvPr>
              <p:cNvSpPr>
                <a:spLocks noChangeArrowheads="1" noChangeShapeType="1" noTextEdit="1"/>
              </p:cNvSpPr>
              <p:nvPr/>
            </p:nvSpPr>
            <p:spPr bwMode="auto">
              <a:xfrm rot="2642659">
                <a:off x="2848" y="2134"/>
                <a:ext cx="153" cy="21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5D7E00"/>
                    </a:solidFill>
                    <a:latin typeface="Arial"/>
                    <a:cs typeface="Arial"/>
                  </a:rPr>
                  <a:t>CPU</a:t>
                </a:r>
              </a:p>
            </p:txBody>
          </p:sp>
        </p:grpSp>
        <p:grpSp>
          <p:nvGrpSpPr>
            <p:cNvPr id="31" name="Group 447">
              <a:extLst>
                <a:ext uri="{FF2B5EF4-FFF2-40B4-BE49-F238E27FC236}">
                  <a16:creationId xmlns:a16="http://schemas.microsoft.com/office/drawing/2014/main" id="{6535A829-6FDD-F246-B72E-1508D028E365}"/>
                </a:ext>
              </a:extLst>
            </p:cNvPr>
            <p:cNvGrpSpPr>
              <a:grpSpLocks/>
            </p:cNvGrpSpPr>
            <p:nvPr/>
          </p:nvGrpSpPr>
          <p:grpSpPr bwMode="auto">
            <a:xfrm>
              <a:off x="5205413" y="2047875"/>
              <a:ext cx="611187" cy="298186"/>
              <a:chOff x="2733" y="2134"/>
              <a:chExt cx="385" cy="215"/>
            </a:xfrm>
          </p:grpSpPr>
          <p:sp>
            <p:nvSpPr>
              <p:cNvPr id="32" name="AutoShape 448">
                <a:extLst>
                  <a:ext uri="{FF2B5EF4-FFF2-40B4-BE49-F238E27FC236}">
                    <a16:creationId xmlns:a16="http://schemas.microsoft.com/office/drawing/2014/main" id="{1A2B0C78-94AE-1943-A7A0-661F4A6F0094}"/>
                  </a:ext>
                </a:extLst>
              </p:cNvPr>
              <p:cNvSpPr>
                <a:spLocks noChangeArrowheads="1"/>
              </p:cNvSpPr>
              <p:nvPr/>
            </p:nvSpPr>
            <p:spPr bwMode="auto">
              <a:xfrm>
                <a:off x="2733" y="2187"/>
                <a:ext cx="385" cy="128"/>
              </a:xfrm>
              <a:prstGeom prst="cube">
                <a:avLst>
                  <a:gd name="adj" fmla="val 89866"/>
                </a:avLst>
              </a:prstGeom>
              <a:solidFill>
                <a:srgbClr val="99CC00"/>
              </a:solidFill>
              <a:ln w="9525">
                <a:noFill/>
                <a:miter lim="800000"/>
                <a:headEnd/>
                <a:tailEnd/>
              </a:ln>
            </p:spPr>
            <p:txBody>
              <a:bodyPr wrap="none" anchor="ctr"/>
              <a:lstStyle/>
              <a:p>
                <a:pPr algn="ctr"/>
                <a:endParaRPr lang="en-US" altLang="en-US">
                  <a:latin typeface="Arial" charset="0"/>
                </a:endParaRPr>
              </a:p>
            </p:txBody>
          </p:sp>
          <p:sp>
            <p:nvSpPr>
              <p:cNvPr id="33" name="WordArt 449">
                <a:extLst>
                  <a:ext uri="{FF2B5EF4-FFF2-40B4-BE49-F238E27FC236}">
                    <a16:creationId xmlns:a16="http://schemas.microsoft.com/office/drawing/2014/main" id="{CCAC60B7-3AED-B84F-9449-B2382510B699}"/>
                  </a:ext>
                </a:extLst>
              </p:cNvPr>
              <p:cNvSpPr>
                <a:spLocks noChangeArrowheads="1" noChangeShapeType="1" noTextEdit="1"/>
              </p:cNvSpPr>
              <p:nvPr/>
            </p:nvSpPr>
            <p:spPr bwMode="auto">
              <a:xfrm rot="2642659">
                <a:off x="2848" y="2134"/>
                <a:ext cx="153" cy="21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5D7E00"/>
                    </a:solidFill>
                    <a:latin typeface="Arial"/>
                    <a:cs typeface="Arial"/>
                  </a:rPr>
                  <a:t>CPU</a:t>
                </a:r>
              </a:p>
            </p:txBody>
          </p:sp>
        </p:grpSp>
        <p:grpSp>
          <p:nvGrpSpPr>
            <p:cNvPr id="34" name="Group 451">
              <a:extLst>
                <a:ext uri="{FF2B5EF4-FFF2-40B4-BE49-F238E27FC236}">
                  <a16:creationId xmlns:a16="http://schemas.microsoft.com/office/drawing/2014/main" id="{4550B47E-2500-B742-AF1E-98AC4FCB478F}"/>
                </a:ext>
              </a:extLst>
            </p:cNvPr>
            <p:cNvGrpSpPr>
              <a:grpSpLocks/>
            </p:cNvGrpSpPr>
            <p:nvPr/>
          </p:nvGrpSpPr>
          <p:grpSpPr bwMode="auto">
            <a:xfrm>
              <a:off x="6032500" y="1812925"/>
              <a:ext cx="611188" cy="299572"/>
              <a:chOff x="3064" y="2697"/>
              <a:chExt cx="385" cy="216"/>
            </a:xfrm>
          </p:grpSpPr>
          <p:sp>
            <p:nvSpPr>
              <p:cNvPr id="35" name="AutoShape 452">
                <a:extLst>
                  <a:ext uri="{FF2B5EF4-FFF2-40B4-BE49-F238E27FC236}">
                    <a16:creationId xmlns:a16="http://schemas.microsoft.com/office/drawing/2014/main" id="{868BE6AD-0F36-B645-8592-3505D9268A8E}"/>
                  </a:ext>
                </a:extLst>
              </p:cNvPr>
              <p:cNvSpPr>
                <a:spLocks noChangeArrowheads="1"/>
              </p:cNvSpPr>
              <p:nvPr/>
            </p:nvSpPr>
            <p:spPr bwMode="auto">
              <a:xfrm>
                <a:off x="3064" y="2750"/>
                <a:ext cx="385" cy="128"/>
              </a:xfrm>
              <a:prstGeom prst="cube">
                <a:avLst>
                  <a:gd name="adj" fmla="val 89866"/>
                </a:avLst>
              </a:prstGeom>
              <a:solidFill>
                <a:srgbClr val="FF7C80"/>
              </a:solidFill>
              <a:ln w="9525">
                <a:solidFill>
                  <a:srgbClr val="FF0000"/>
                </a:solidFill>
                <a:miter lim="800000"/>
                <a:headEnd/>
                <a:tailEnd/>
              </a:ln>
            </p:spPr>
            <p:txBody>
              <a:bodyPr wrap="none" anchor="ctr"/>
              <a:lstStyle/>
              <a:p>
                <a:pPr algn="ctr"/>
                <a:endParaRPr lang="en-US" altLang="en-US">
                  <a:latin typeface="Arial" charset="0"/>
                </a:endParaRPr>
              </a:p>
            </p:txBody>
          </p:sp>
          <p:sp>
            <p:nvSpPr>
              <p:cNvPr id="36" name="WordArt 453">
                <a:extLst>
                  <a:ext uri="{FF2B5EF4-FFF2-40B4-BE49-F238E27FC236}">
                    <a16:creationId xmlns:a16="http://schemas.microsoft.com/office/drawing/2014/main" id="{EB0BB88B-4340-FA41-8F80-9779109981B7}"/>
                  </a:ext>
                </a:extLst>
              </p:cNvPr>
              <p:cNvSpPr>
                <a:spLocks noChangeArrowheads="1" noChangeShapeType="1" noTextEdit="1"/>
              </p:cNvSpPr>
              <p:nvPr/>
            </p:nvSpPr>
            <p:spPr bwMode="auto">
              <a:xfrm rot="2642659">
                <a:off x="3172" y="2697"/>
                <a:ext cx="154" cy="216"/>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8A0003"/>
                    </a:solidFill>
                    <a:latin typeface="Arial"/>
                    <a:cs typeface="Arial"/>
                  </a:rPr>
                  <a:t>GPU</a:t>
                </a:r>
              </a:p>
            </p:txBody>
          </p:sp>
        </p:grpSp>
        <p:grpSp>
          <p:nvGrpSpPr>
            <p:cNvPr id="37" name="Group 454">
              <a:extLst>
                <a:ext uri="{FF2B5EF4-FFF2-40B4-BE49-F238E27FC236}">
                  <a16:creationId xmlns:a16="http://schemas.microsoft.com/office/drawing/2014/main" id="{F667DF0B-7F79-2A4A-8D13-BC8DCC25D274}"/>
                </a:ext>
              </a:extLst>
            </p:cNvPr>
            <p:cNvGrpSpPr>
              <a:grpSpLocks/>
            </p:cNvGrpSpPr>
            <p:nvPr/>
          </p:nvGrpSpPr>
          <p:grpSpPr bwMode="auto">
            <a:xfrm>
              <a:off x="5816600" y="2046288"/>
              <a:ext cx="611188" cy="299572"/>
              <a:chOff x="3064" y="2697"/>
              <a:chExt cx="385" cy="216"/>
            </a:xfrm>
          </p:grpSpPr>
          <p:sp>
            <p:nvSpPr>
              <p:cNvPr id="38" name="AutoShape 455">
                <a:extLst>
                  <a:ext uri="{FF2B5EF4-FFF2-40B4-BE49-F238E27FC236}">
                    <a16:creationId xmlns:a16="http://schemas.microsoft.com/office/drawing/2014/main" id="{3876B886-720E-A140-B48D-8B6A33DD2426}"/>
                  </a:ext>
                </a:extLst>
              </p:cNvPr>
              <p:cNvSpPr>
                <a:spLocks noChangeArrowheads="1"/>
              </p:cNvSpPr>
              <p:nvPr/>
            </p:nvSpPr>
            <p:spPr bwMode="auto">
              <a:xfrm>
                <a:off x="3064" y="2750"/>
                <a:ext cx="385" cy="128"/>
              </a:xfrm>
              <a:prstGeom prst="cube">
                <a:avLst>
                  <a:gd name="adj" fmla="val 89866"/>
                </a:avLst>
              </a:prstGeom>
              <a:solidFill>
                <a:srgbClr val="FF7C80"/>
              </a:solidFill>
              <a:ln w="9525">
                <a:solidFill>
                  <a:srgbClr val="FF0000"/>
                </a:solidFill>
                <a:miter lim="800000"/>
                <a:headEnd/>
                <a:tailEnd/>
              </a:ln>
            </p:spPr>
            <p:txBody>
              <a:bodyPr wrap="none" anchor="ctr"/>
              <a:lstStyle/>
              <a:p>
                <a:pPr algn="ctr"/>
                <a:endParaRPr lang="en-US" altLang="en-US">
                  <a:latin typeface="Arial" charset="0"/>
                </a:endParaRPr>
              </a:p>
            </p:txBody>
          </p:sp>
          <p:sp>
            <p:nvSpPr>
              <p:cNvPr id="39" name="WordArt 456">
                <a:extLst>
                  <a:ext uri="{FF2B5EF4-FFF2-40B4-BE49-F238E27FC236}">
                    <a16:creationId xmlns:a16="http://schemas.microsoft.com/office/drawing/2014/main" id="{3588161E-47F8-8140-882B-A6D1E9F158E7}"/>
                  </a:ext>
                </a:extLst>
              </p:cNvPr>
              <p:cNvSpPr>
                <a:spLocks noChangeArrowheads="1" noChangeShapeType="1" noTextEdit="1"/>
              </p:cNvSpPr>
              <p:nvPr/>
            </p:nvSpPr>
            <p:spPr bwMode="auto">
              <a:xfrm rot="2642659">
                <a:off x="3172" y="2697"/>
                <a:ext cx="154" cy="216"/>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8A0003"/>
                    </a:solidFill>
                    <a:latin typeface="Arial"/>
                    <a:cs typeface="Arial"/>
                  </a:rPr>
                  <a:t>GPU</a:t>
                </a:r>
              </a:p>
            </p:txBody>
          </p:sp>
        </p:grpSp>
        <p:grpSp>
          <p:nvGrpSpPr>
            <p:cNvPr id="40" name="Group 457">
              <a:extLst>
                <a:ext uri="{FF2B5EF4-FFF2-40B4-BE49-F238E27FC236}">
                  <a16:creationId xmlns:a16="http://schemas.microsoft.com/office/drawing/2014/main" id="{B94ADAE6-780A-4547-8BE9-3093C15953DD}"/>
                </a:ext>
              </a:extLst>
            </p:cNvPr>
            <p:cNvGrpSpPr>
              <a:grpSpLocks/>
            </p:cNvGrpSpPr>
            <p:nvPr/>
          </p:nvGrpSpPr>
          <p:grpSpPr bwMode="auto">
            <a:xfrm>
              <a:off x="6572250" y="1812925"/>
              <a:ext cx="611188" cy="299572"/>
              <a:chOff x="3064" y="2697"/>
              <a:chExt cx="385" cy="216"/>
            </a:xfrm>
          </p:grpSpPr>
          <p:sp>
            <p:nvSpPr>
              <p:cNvPr id="41" name="AutoShape 458">
                <a:extLst>
                  <a:ext uri="{FF2B5EF4-FFF2-40B4-BE49-F238E27FC236}">
                    <a16:creationId xmlns:a16="http://schemas.microsoft.com/office/drawing/2014/main" id="{82E24842-C0CC-0147-9404-3B189448E3F0}"/>
                  </a:ext>
                </a:extLst>
              </p:cNvPr>
              <p:cNvSpPr>
                <a:spLocks noChangeArrowheads="1"/>
              </p:cNvSpPr>
              <p:nvPr/>
            </p:nvSpPr>
            <p:spPr bwMode="auto">
              <a:xfrm>
                <a:off x="3064" y="2750"/>
                <a:ext cx="385" cy="128"/>
              </a:xfrm>
              <a:prstGeom prst="cube">
                <a:avLst>
                  <a:gd name="adj" fmla="val 89866"/>
                </a:avLst>
              </a:prstGeom>
              <a:solidFill>
                <a:srgbClr val="FF7C80"/>
              </a:solidFill>
              <a:ln w="9525">
                <a:solidFill>
                  <a:srgbClr val="FF0000"/>
                </a:solidFill>
                <a:miter lim="800000"/>
                <a:headEnd/>
                <a:tailEnd/>
              </a:ln>
            </p:spPr>
            <p:txBody>
              <a:bodyPr wrap="none" anchor="ctr"/>
              <a:lstStyle/>
              <a:p>
                <a:pPr algn="ctr"/>
                <a:endParaRPr lang="en-US" altLang="en-US">
                  <a:latin typeface="Arial" charset="0"/>
                </a:endParaRPr>
              </a:p>
            </p:txBody>
          </p:sp>
          <p:sp>
            <p:nvSpPr>
              <p:cNvPr id="42" name="WordArt 459">
                <a:extLst>
                  <a:ext uri="{FF2B5EF4-FFF2-40B4-BE49-F238E27FC236}">
                    <a16:creationId xmlns:a16="http://schemas.microsoft.com/office/drawing/2014/main" id="{F8FFFB68-058B-E340-9675-9AA30CD79276}"/>
                  </a:ext>
                </a:extLst>
              </p:cNvPr>
              <p:cNvSpPr>
                <a:spLocks noChangeArrowheads="1" noChangeShapeType="1" noTextEdit="1"/>
              </p:cNvSpPr>
              <p:nvPr/>
            </p:nvSpPr>
            <p:spPr bwMode="auto">
              <a:xfrm rot="2642659">
                <a:off x="3172" y="2697"/>
                <a:ext cx="154" cy="216"/>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8A0003"/>
                    </a:solidFill>
                    <a:latin typeface="Arial"/>
                    <a:cs typeface="Arial"/>
                  </a:rPr>
                  <a:t>GPU</a:t>
                </a:r>
              </a:p>
            </p:txBody>
          </p:sp>
        </p:grpSp>
        <p:grpSp>
          <p:nvGrpSpPr>
            <p:cNvPr id="43" name="Group 460">
              <a:extLst>
                <a:ext uri="{FF2B5EF4-FFF2-40B4-BE49-F238E27FC236}">
                  <a16:creationId xmlns:a16="http://schemas.microsoft.com/office/drawing/2014/main" id="{87669B42-C473-7045-9B1B-4BFACB024627}"/>
                </a:ext>
              </a:extLst>
            </p:cNvPr>
            <p:cNvGrpSpPr>
              <a:grpSpLocks/>
            </p:cNvGrpSpPr>
            <p:nvPr/>
          </p:nvGrpSpPr>
          <p:grpSpPr bwMode="auto">
            <a:xfrm>
              <a:off x="6356350" y="2046288"/>
              <a:ext cx="611188" cy="299572"/>
              <a:chOff x="3064" y="2697"/>
              <a:chExt cx="385" cy="216"/>
            </a:xfrm>
          </p:grpSpPr>
          <p:sp>
            <p:nvSpPr>
              <p:cNvPr id="44" name="AutoShape 461">
                <a:extLst>
                  <a:ext uri="{FF2B5EF4-FFF2-40B4-BE49-F238E27FC236}">
                    <a16:creationId xmlns:a16="http://schemas.microsoft.com/office/drawing/2014/main" id="{115270E4-7BB1-D748-8B6C-27D5869F1BC0}"/>
                  </a:ext>
                </a:extLst>
              </p:cNvPr>
              <p:cNvSpPr>
                <a:spLocks noChangeArrowheads="1"/>
              </p:cNvSpPr>
              <p:nvPr/>
            </p:nvSpPr>
            <p:spPr bwMode="auto">
              <a:xfrm>
                <a:off x="3064" y="2750"/>
                <a:ext cx="385" cy="128"/>
              </a:xfrm>
              <a:prstGeom prst="cube">
                <a:avLst>
                  <a:gd name="adj" fmla="val 89866"/>
                </a:avLst>
              </a:prstGeom>
              <a:solidFill>
                <a:srgbClr val="FF7C80"/>
              </a:solidFill>
              <a:ln w="9525">
                <a:solidFill>
                  <a:srgbClr val="FF0000"/>
                </a:solidFill>
                <a:miter lim="800000"/>
                <a:headEnd/>
                <a:tailEnd/>
              </a:ln>
            </p:spPr>
            <p:txBody>
              <a:bodyPr wrap="none" anchor="ctr"/>
              <a:lstStyle/>
              <a:p>
                <a:pPr algn="ctr"/>
                <a:endParaRPr lang="en-US" altLang="en-US">
                  <a:latin typeface="Arial" charset="0"/>
                </a:endParaRPr>
              </a:p>
            </p:txBody>
          </p:sp>
          <p:sp>
            <p:nvSpPr>
              <p:cNvPr id="45" name="WordArt 462">
                <a:extLst>
                  <a:ext uri="{FF2B5EF4-FFF2-40B4-BE49-F238E27FC236}">
                    <a16:creationId xmlns:a16="http://schemas.microsoft.com/office/drawing/2014/main" id="{50E530B8-617C-4941-ADD0-49603FEABF58}"/>
                  </a:ext>
                </a:extLst>
              </p:cNvPr>
              <p:cNvSpPr>
                <a:spLocks noChangeArrowheads="1" noChangeShapeType="1" noTextEdit="1"/>
              </p:cNvSpPr>
              <p:nvPr/>
            </p:nvSpPr>
            <p:spPr bwMode="auto">
              <a:xfrm rot="2642659">
                <a:off x="3172" y="2697"/>
                <a:ext cx="154" cy="216"/>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8A0003"/>
                    </a:solidFill>
                    <a:latin typeface="Arial"/>
                    <a:cs typeface="Arial"/>
                  </a:rPr>
                  <a:t>GPU</a:t>
                </a:r>
              </a:p>
            </p:txBody>
          </p:sp>
        </p:grpSp>
        <p:grpSp>
          <p:nvGrpSpPr>
            <p:cNvPr id="46" name="Group 463">
              <a:extLst>
                <a:ext uri="{FF2B5EF4-FFF2-40B4-BE49-F238E27FC236}">
                  <a16:creationId xmlns:a16="http://schemas.microsoft.com/office/drawing/2014/main" id="{27FB88E9-0728-CE41-903E-4EA6D81D8AF3}"/>
                </a:ext>
              </a:extLst>
            </p:cNvPr>
            <p:cNvGrpSpPr>
              <a:grpSpLocks/>
            </p:cNvGrpSpPr>
            <p:nvPr/>
          </p:nvGrpSpPr>
          <p:grpSpPr bwMode="auto">
            <a:xfrm>
              <a:off x="6505575" y="1022350"/>
              <a:ext cx="461963" cy="604692"/>
              <a:chOff x="1517" y="1480"/>
              <a:chExt cx="274" cy="410"/>
            </a:xfrm>
          </p:grpSpPr>
          <p:sp>
            <p:nvSpPr>
              <p:cNvPr id="47" name="AutoShape 464">
                <a:extLst>
                  <a:ext uri="{FF2B5EF4-FFF2-40B4-BE49-F238E27FC236}">
                    <a16:creationId xmlns:a16="http://schemas.microsoft.com/office/drawing/2014/main" id="{79C2F1FE-F7CB-CF44-956B-3E40A18220A8}"/>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48" name="AutoShape 465">
                <a:extLst>
                  <a:ext uri="{FF2B5EF4-FFF2-40B4-BE49-F238E27FC236}">
                    <a16:creationId xmlns:a16="http://schemas.microsoft.com/office/drawing/2014/main" id="{61DCB5F1-015C-454F-BDA9-14E534A4CDCC}"/>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49" name="AutoShape 466">
                <a:extLst>
                  <a:ext uri="{FF2B5EF4-FFF2-40B4-BE49-F238E27FC236}">
                    <a16:creationId xmlns:a16="http://schemas.microsoft.com/office/drawing/2014/main" id="{0A94F353-82D1-FC43-9658-21F58095DFA0}"/>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50" name="AutoShape 467">
                <a:extLst>
                  <a:ext uri="{FF2B5EF4-FFF2-40B4-BE49-F238E27FC236}">
                    <a16:creationId xmlns:a16="http://schemas.microsoft.com/office/drawing/2014/main" id="{85579EA4-4A7D-BB4B-BAB5-5F888C13B71D}"/>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51" name="WordArt 468">
                <a:extLst>
                  <a:ext uri="{FF2B5EF4-FFF2-40B4-BE49-F238E27FC236}">
                    <a16:creationId xmlns:a16="http://schemas.microsoft.com/office/drawing/2014/main" id="{35CABD32-F83A-7248-A9E5-B3B2EF3BCC5E}"/>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52" name="Group 469">
              <a:extLst>
                <a:ext uri="{FF2B5EF4-FFF2-40B4-BE49-F238E27FC236}">
                  <a16:creationId xmlns:a16="http://schemas.microsoft.com/office/drawing/2014/main" id="{26E83F54-FA9C-824D-84F5-820CA62EAE90}"/>
                </a:ext>
              </a:extLst>
            </p:cNvPr>
            <p:cNvGrpSpPr>
              <a:grpSpLocks/>
            </p:cNvGrpSpPr>
            <p:nvPr/>
          </p:nvGrpSpPr>
          <p:grpSpPr bwMode="auto">
            <a:xfrm>
              <a:off x="6608763" y="1020763"/>
              <a:ext cx="461962" cy="604692"/>
              <a:chOff x="1517" y="1480"/>
              <a:chExt cx="274" cy="410"/>
            </a:xfrm>
          </p:grpSpPr>
          <p:sp>
            <p:nvSpPr>
              <p:cNvPr id="53" name="AutoShape 470">
                <a:extLst>
                  <a:ext uri="{FF2B5EF4-FFF2-40B4-BE49-F238E27FC236}">
                    <a16:creationId xmlns:a16="http://schemas.microsoft.com/office/drawing/2014/main" id="{F2E46585-4A68-D543-879A-B87207068C01}"/>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54" name="AutoShape 471">
                <a:extLst>
                  <a:ext uri="{FF2B5EF4-FFF2-40B4-BE49-F238E27FC236}">
                    <a16:creationId xmlns:a16="http://schemas.microsoft.com/office/drawing/2014/main" id="{E3150AC8-6AE7-3043-97E7-F54784384C83}"/>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55" name="AutoShape 472">
                <a:extLst>
                  <a:ext uri="{FF2B5EF4-FFF2-40B4-BE49-F238E27FC236}">
                    <a16:creationId xmlns:a16="http://schemas.microsoft.com/office/drawing/2014/main" id="{5E9FD334-E4BA-7945-9081-2FC53DBCB1DB}"/>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56" name="AutoShape 473">
                <a:extLst>
                  <a:ext uri="{FF2B5EF4-FFF2-40B4-BE49-F238E27FC236}">
                    <a16:creationId xmlns:a16="http://schemas.microsoft.com/office/drawing/2014/main" id="{809895E1-9A7D-8143-A0B0-836F45C02E31}"/>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57" name="WordArt 474">
                <a:extLst>
                  <a:ext uri="{FF2B5EF4-FFF2-40B4-BE49-F238E27FC236}">
                    <a16:creationId xmlns:a16="http://schemas.microsoft.com/office/drawing/2014/main" id="{DBAB40AA-1F86-7C42-AFEE-1B90F3E6CF8A}"/>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58" name="Group 475">
              <a:extLst>
                <a:ext uri="{FF2B5EF4-FFF2-40B4-BE49-F238E27FC236}">
                  <a16:creationId xmlns:a16="http://schemas.microsoft.com/office/drawing/2014/main" id="{719A3E7A-9D6F-D345-A30E-8180E63773C2}"/>
                </a:ext>
              </a:extLst>
            </p:cNvPr>
            <p:cNvGrpSpPr>
              <a:grpSpLocks/>
            </p:cNvGrpSpPr>
            <p:nvPr/>
          </p:nvGrpSpPr>
          <p:grpSpPr bwMode="auto">
            <a:xfrm>
              <a:off x="6721475" y="1022350"/>
              <a:ext cx="461963" cy="604692"/>
              <a:chOff x="1517" y="1480"/>
              <a:chExt cx="274" cy="410"/>
            </a:xfrm>
          </p:grpSpPr>
          <p:sp>
            <p:nvSpPr>
              <p:cNvPr id="59" name="AutoShape 476">
                <a:extLst>
                  <a:ext uri="{FF2B5EF4-FFF2-40B4-BE49-F238E27FC236}">
                    <a16:creationId xmlns:a16="http://schemas.microsoft.com/office/drawing/2014/main" id="{1B478CEE-11FF-A941-825E-E40B3B5F832D}"/>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60" name="AutoShape 477">
                <a:extLst>
                  <a:ext uri="{FF2B5EF4-FFF2-40B4-BE49-F238E27FC236}">
                    <a16:creationId xmlns:a16="http://schemas.microsoft.com/office/drawing/2014/main" id="{396BA097-D6A8-8C4D-9E05-ADD3D845371F}"/>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61" name="AutoShape 478">
                <a:extLst>
                  <a:ext uri="{FF2B5EF4-FFF2-40B4-BE49-F238E27FC236}">
                    <a16:creationId xmlns:a16="http://schemas.microsoft.com/office/drawing/2014/main" id="{2569D8A4-957C-C44A-A2D5-9F4103475122}"/>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62" name="AutoShape 479">
                <a:extLst>
                  <a:ext uri="{FF2B5EF4-FFF2-40B4-BE49-F238E27FC236}">
                    <a16:creationId xmlns:a16="http://schemas.microsoft.com/office/drawing/2014/main" id="{6A23DB01-2F9E-064E-A521-E3544C9AC382}"/>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63" name="WordArt 480">
                <a:extLst>
                  <a:ext uri="{FF2B5EF4-FFF2-40B4-BE49-F238E27FC236}">
                    <a16:creationId xmlns:a16="http://schemas.microsoft.com/office/drawing/2014/main" id="{11E9BE97-F698-2F4A-A257-C0146C7A23BC}"/>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64" name="Group 481">
              <a:extLst>
                <a:ext uri="{FF2B5EF4-FFF2-40B4-BE49-F238E27FC236}">
                  <a16:creationId xmlns:a16="http://schemas.microsoft.com/office/drawing/2014/main" id="{CAF534CD-83E4-9A48-BF1B-84C9FE3F8B31}"/>
                </a:ext>
              </a:extLst>
            </p:cNvPr>
            <p:cNvGrpSpPr>
              <a:grpSpLocks/>
            </p:cNvGrpSpPr>
            <p:nvPr/>
          </p:nvGrpSpPr>
          <p:grpSpPr bwMode="auto">
            <a:xfrm>
              <a:off x="6824663" y="1020763"/>
              <a:ext cx="461962" cy="604692"/>
              <a:chOff x="1517" y="1480"/>
              <a:chExt cx="274" cy="410"/>
            </a:xfrm>
          </p:grpSpPr>
          <p:sp>
            <p:nvSpPr>
              <p:cNvPr id="65" name="AutoShape 482">
                <a:extLst>
                  <a:ext uri="{FF2B5EF4-FFF2-40B4-BE49-F238E27FC236}">
                    <a16:creationId xmlns:a16="http://schemas.microsoft.com/office/drawing/2014/main" id="{66D678E0-F7C3-6D4B-886E-25C664DEFD59}"/>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66" name="AutoShape 483">
                <a:extLst>
                  <a:ext uri="{FF2B5EF4-FFF2-40B4-BE49-F238E27FC236}">
                    <a16:creationId xmlns:a16="http://schemas.microsoft.com/office/drawing/2014/main" id="{9AC438FD-5085-B242-92B2-C3973A9D81F2}"/>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67" name="AutoShape 484">
                <a:extLst>
                  <a:ext uri="{FF2B5EF4-FFF2-40B4-BE49-F238E27FC236}">
                    <a16:creationId xmlns:a16="http://schemas.microsoft.com/office/drawing/2014/main" id="{6E87E405-1CD4-2D47-8400-D77A05266224}"/>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68" name="AutoShape 485">
                <a:extLst>
                  <a:ext uri="{FF2B5EF4-FFF2-40B4-BE49-F238E27FC236}">
                    <a16:creationId xmlns:a16="http://schemas.microsoft.com/office/drawing/2014/main" id="{0A9894D3-DE4E-0E48-8225-D046D173DDA1}"/>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69" name="WordArt 486">
                <a:extLst>
                  <a:ext uri="{FF2B5EF4-FFF2-40B4-BE49-F238E27FC236}">
                    <a16:creationId xmlns:a16="http://schemas.microsoft.com/office/drawing/2014/main" id="{E7F6E1C1-CAB6-BA47-952A-96C61E9B6FC4}"/>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70" name="Group 487">
              <a:extLst>
                <a:ext uri="{FF2B5EF4-FFF2-40B4-BE49-F238E27FC236}">
                  <a16:creationId xmlns:a16="http://schemas.microsoft.com/office/drawing/2014/main" id="{649645D2-9C48-9C4F-A436-A4E5C25FF62F}"/>
                </a:ext>
              </a:extLst>
            </p:cNvPr>
            <p:cNvGrpSpPr>
              <a:grpSpLocks/>
            </p:cNvGrpSpPr>
            <p:nvPr/>
          </p:nvGrpSpPr>
          <p:grpSpPr bwMode="auto">
            <a:xfrm>
              <a:off x="6938963" y="1022350"/>
              <a:ext cx="461962" cy="604692"/>
              <a:chOff x="1517" y="1480"/>
              <a:chExt cx="274" cy="410"/>
            </a:xfrm>
          </p:grpSpPr>
          <p:sp>
            <p:nvSpPr>
              <p:cNvPr id="71" name="AutoShape 488">
                <a:extLst>
                  <a:ext uri="{FF2B5EF4-FFF2-40B4-BE49-F238E27FC236}">
                    <a16:creationId xmlns:a16="http://schemas.microsoft.com/office/drawing/2014/main" id="{C37ECBEC-E943-8541-87E8-3961773CA534}"/>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72" name="AutoShape 489">
                <a:extLst>
                  <a:ext uri="{FF2B5EF4-FFF2-40B4-BE49-F238E27FC236}">
                    <a16:creationId xmlns:a16="http://schemas.microsoft.com/office/drawing/2014/main" id="{9435E5F2-124E-4646-99E1-15ACD422C4E8}"/>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73" name="AutoShape 490">
                <a:extLst>
                  <a:ext uri="{FF2B5EF4-FFF2-40B4-BE49-F238E27FC236}">
                    <a16:creationId xmlns:a16="http://schemas.microsoft.com/office/drawing/2014/main" id="{764CE6CF-F6F4-B445-9142-AD70FA224DFF}"/>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74" name="AutoShape 491">
                <a:extLst>
                  <a:ext uri="{FF2B5EF4-FFF2-40B4-BE49-F238E27FC236}">
                    <a16:creationId xmlns:a16="http://schemas.microsoft.com/office/drawing/2014/main" id="{D381B119-75E1-9446-A28C-14DF51E9B7A1}"/>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75" name="WordArt 492">
                <a:extLst>
                  <a:ext uri="{FF2B5EF4-FFF2-40B4-BE49-F238E27FC236}">
                    <a16:creationId xmlns:a16="http://schemas.microsoft.com/office/drawing/2014/main" id="{F1D207A1-9AC2-F745-A8D4-965692EB8A12}"/>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76" name="Group 493">
              <a:extLst>
                <a:ext uri="{FF2B5EF4-FFF2-40B4-BE49-F238E27FC236}">
                  <a16:creationId xmlns:a16="http://schemas.microsoft.com/office/drawing/2014/main" id="{4A48E402-F8C7-0941-B67D-7BFD5D56D2A3}"/>
                </a:ext>
              </a:extLst>
            </p:cNvPr>
            <p:cNvGrpSpPr>
              <a:grpSpLocks/>
            </p:cNvGrpSpPr>
            <p:nvPr/>
          </p:nvGrpSpPr>
          <p:grpSpPr bwMode="auto">
            <a:xfrm>
              <a:off x="7040563" y="1020763"/>
              <a:ext cx="461962" cy="604692"/>
              <a:chOff x="1517" y="1480"/>
              <a:chExt cx="274" cy="410"/>
            </a:xfrm>
          </p:grpSpPr>
          <p:sp>
            <p:nvSpPr>
              <p:cNvPr id="77" name="AutoShape 494">
                <a:extLst>
                  <a:ext uri="{FF2B5EF4-FFF2-40B4-BE49-F238E27FC236}">
                    <a16:creationId xmlns:a16="http://schemas.microsoft.com/office/drawing/2014/main" id="{1993B3F3-693A-0646-9F80-37F912A6DC58}"/>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78" name="AutoShape 495">
                <a:extLst>
                  <a:ext uri="{FF2B5EF4-FFF2-40B4-BE49-F238E27FC236}">
                    <a16:creationId xmlns:a16="http://schemas.microsoft.com/office/drawing/2014/main" id="{BDE5C310-2490-7A47-9522-978EF435C401}"/>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79" name="AutoShape 496">
                <a:extLst>
                  <a:ext uri="{FF2B5EF4-FFF2-40B4-BE49-F238E27FC236}">
                    <a16:creationId xmlns:a16="http://schemas.microsoft.com/office/drawing/2014/main" id="{63AC4E08-C70F-4145-A956-38D4E2E5B7B5}"/>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80" name="AutoShape 497">
                <a:extLst>
                  <a:ext uri="{FF2B5EF4-FFF2-40B4-BE49-F238E27FC236}">
                    <a16:creationId xmlns:a16="http://schemas.microsoft.com/office/drawing/2014/main" id="{C9AD5AD1-45EA-4346-83C7-75DFEE0630EF}"/>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81" name="WordArt 498">
                <a:extLst>
                  <a:ext uri="{FF2B5EF4-FFF2-40B4-BE49-F238E27FC236}">
                    <a16:creationId xmlns:a16="http://schemas.microsoft.com/office/drawing/2014/main" id="{77DB9997-5498-9043-B624-E47197ACECF0}"/>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82" name="Group 499">
              <a:extLst>
                <a:ext uri="{FF2B5EF4-FFF2-40B4-BE49-F238E27FC236}">
                  <a16:creationId xmlns:a16="http://schemas.microsoft.com/office/drawing/2014/main" id="{7EFF5B2C-88A6-C049-BC7B-E90E3C3CE4AA}"/>
                </a:ext>
              </a:extLst>
            </p:cNvPr>
            <p:cNvGrpSpPr>
              <a:grpSpLocks/>
            </p:cNvGrpSpPr>
            <p:nvPr/>
          </p:nvGrpSpPr>
          <p:grpSpPr bwMode="auto">
            <a:xfrm>
              <a:off x="7154863" y="1022350"/>
              <a:ext cx="461962" cy="604692"/>
              <a:chOff x="1517" y="1480"/>
              <a:chExt cx="274" cy="410"/>
            </a:xfrm>
          </p:grpSpPr>
          <p:sp>
            <p:nvSpPr>
              <p:cNvPr id="83" name="AutoShape 500">
                <a:extLst>
                  <a:ext uri="{FF2B5EF4-FFF2-40B4-BE49-F238E27FC236}">
                    <a16:creationId xmlns:a16="http://schemas.microsoft.com/office/drawing/2014/main" id="{F3380B96-5EA1-BE40-89B3-269B542736C6}"/>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84" name="AutoShape 501">
                <a:extLst>
                  <a:ext uri="{FF2B5EF4-FFF2-40B4-BE49-F238E27FC236}">
                    <a16:creationId xmlns:a16="http://schemas.microsoft.com/office/drawing/2014/main" id="{74324BCF-A375-4C40-9042-2BD3255D80EC}"/>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85" name="AutoShape 502">
                <a:extLst>
                  <a:ext uri="{FF2B5EF4-FFF2-40B4-BE49-F238E27FC236}">
                    <a16:creationId xmlns:a16="http://schemas.microsoft.com/office/drawing/2014/main" id="{C2932F5A-8F43-CD47-BB63-9C707B16AC1D}"/>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86" name="AutoShape 503">
                <a:extLst>
                  <a:ext uri="{FF2B5EF4-FFF2-40B4-BE49-F238E27FC236}">
                    <a16:creationId xmlns:a16="http://schemas.microsoft.com/office/drawing/2014/main" id="{2CB8F0F6-05DE-5C4B-A70D-0781574A302F}"/>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87" name="WordArt 504">
                <a:extLst>
                  <a:ext uri="{FF2B5EF4-FFF2-40B4-BE49-F238E27FC236}">
                    <a16:creationId xmlns:a16="http://schemas.microsoft.com/office/drawing/2014/main" id="{E2278752-D0C0-B04A-814A-7B59C0BAB613}"/>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88" name="Group 505">
              <a:extLst>
                <a:ext uri="{FF2B5EF4-FFF2-40B4-BE49-F238E27FC236}">
                  <a16:creationId xmlns:a16="http://schemas.microsoft.com/office/drawing/2014/main" id="{87F44FDD-2CE4-D446-834A-2D8282B27340}"/>
                </a:ext>
              </a:extLst>
            </p:cNvPr>
            <p:cNvGrpSpPr>
              <a:grpSpLocks/>
            </p:cNvGrpSpPr>
            <p:nvPr/>
          </p:nvGrpSpPr>
          <p:grpSpPr bwMode="auto">
            <a:xfrm>
              <a:off x="7256463" y="1020763"/>
              <a:ext cx="461962" cy="604692"/>
              <a:chOff x="1517" y="1480"/>
              <a:chExt cx="274" cy="410"/>
            </a:xfrm>
          </p:grpSpPr>
          <p:sp>
            <p:nvSpPr>
              <p:cNvPr id="89" name="AutoShape 506">
                <a:extLst>
                  <a:ext uri="{FF2B5EF4-FFF2-40B4-BE49-F238E27FC236}">
                    <a16:creationId xmlns:a16="http://schemas.microsoft.com/office/drawing/2014/main" id="{2267577E-61A7-284A-9213-4362B9D3992E}"/>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90" name="AutoShape 507">
                <a:extLst>
                  <a:ext uri="{FF2B5EF4-FFF2-40B4-BE49-F238E27FC236}">
                    <a16:creationId xmlns:a16="http://schemas.microsoft.com/office/drawing/2014/main" id="{C6759E9B-D12A-F24E-BB3C-DAA8DDD8D9E8}"/>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91" name="AutoShape 508">
                <a:extLst>
                  <a:ext uri="{FF2B5EF4-FFF2-40B4-BE49-F238E27FC236}">
                    <a16:creationId xmlns:a16="http://schemas.microsoft.com/office/drawing/2014/main" id="{B133B4F2-277D-3746-AC30-B866A9E7236B}"/>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92" name="AutoShape 509">
                <a:extLst>
                  <a:ext uri="{FF2B5EF4-FFF2-40B4-BE49-F238E27FC236}">
                    <a16:creationId xmlns:a16="http://schemas.microsoft.com/office/drawing/2014/main" id="{4763C21F-0AC6-7D4F-B08E-837ED5B952FE}"/>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93" name="WordArt 510">
                <a:extLst>
                  <a:ext uri="{FF2B5EF4-FFF2-40B4-BE49-F238E27FC236}">
                    <a16:creationId xmlns:a16="http://schemas.microsoft.com/office/drawing/2014/main" id="{0D15341F-D948-0D46-ACFC-62AA9B143F9F}"/>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94" name="Group 511">
              <a:extLst>
                <a:ext uri="{FF2B5EF4-FFF2-40B4-BE49-F238E27FC236}">
                  <a16:creationId xmlns:a16="http://schemas.microsoft.com/office/drawing/2014/main" id="{B2D951DB-217F-3F43-9738-01B63786624D}"/>
                </a:ext>
              </a:extLst>
            </p:cNvPr>
            <p:cNvGrpSpPr>
              <a:grpSpLocks/>
            </p:cNvGrpSpPr>
            <p:nvPr/>
          </p:nvGrpSpPr>
          <p:grpSpPr bwMode="auto">
            <a:xfrm>
              <a:off x="7688263" y="1236663"/>
              <a:ext cx="442912" cy="428554"/>
              <a:chOff x="1755" y="2254"/>
              <a:chExt cx="1133" cy="1244"/>
            </a:xfrm>
          </p:grpSpPr>
          <p:sp>
            <p:nvSpPr>
              <p:cNvPr id="95" name="AutoShape 512">
                <a:extLst>
                  <a:ext uri="{FF2B5EF4-FFF2-40B4-BE49-F238E27FC236}">
                    <a16:creationId xmlns:a16="http://schemas.microsoft.com/office/drawing/2014/main" id="{5270CB08-6F5C-CD44-B0FC-987F712EF084}"/>
                  </a:ext>
                </a:extLst>
              </p:cNvPr>
              <p:cNvSpPr>
                <a:spLocks noChangeArrowheads="1"/>
              </p:cNvSpPr>
              <p:nvPr/>
            </p:nvSpPr>
            <p:spPr bwMode="auto">
              <a:xfrm>
                <a:off x="1755" y="2254"/>
                <a:ext cx="1133" cy="1244"/>
              </a:xfrm>
              <a:prstGeom prst="cube">
                <a:avLst>
                  <a:gd name="adj" fmla="val 59935"/>
                </a:avLst>
              </a:prstGeom>
              <a:solidFill>
                <a:srgbClr val="3366FF"/>
              </a:solidFill>
              <a:ln w="9525">
                <a:solidFill>
                  <a:schemeClr val="tx1"/>
                </a:solidFill>
                <a:miter lim="800000"/>
                <a:headEnd/>
                <a:tailEnd/>
              </a:ln>
            </p:spPr>
            <p:txBody>
              <a:bodyPr wrap="none" anchor="ctr"/>
              <a:lstStyle/>
              <a:p>
                <a:pPr algn="ctr"/>
                <a:endParaRPr lang="en-US" altLang="en-US">
                  <a:latin typeface="Arial" charset="0"/>
                </a:endParaRPr>
              </a:p>
            </p:txBody>
          </p:sp>
          <p:grpSp>
            <p:nvGrpSpPr>
              <p:cNvPr id="96" name="Group 513">
                <a:extLst>
                  <a:ext uri="{FF2B5EF4-FFF2-40B4-BE49-F238E27FC236}">
                    <a16:creationId xmlns:a16="http://schemas.microsoft.com/office/drawing/2014/main" id="{196CCADD-F309-2449-9ED8-212EF4F8A476}"/>
                  </a:ext>
                </a:extLst>
              </p:cNvPr>
              <p:cNvGrpSpPr>
                <a:grpSpLocks/>
              </p:cNvGrpSpPr>
              <p:nvPr/>
            </p:nvGrpSpPr>
            <p:grpSpPr bwMode="auto">
              <a:xfrm>
                <a:off x="2272" y="2901"/>
                <a:ext cx="150" cy="340"/>
                <a:chOff x="2271" y="2828"/>
                <a:chExt cx="202" cy="457"/>
              </a:xfrm>
            </p:grpSpPr>
            <p:sp>
              <p:nvSpPr>
                <p:cNvPr id="103" name="Freeform 514">
                  <a:extLst>
                    <a:ext uri="{FF2B5EF4-FFF2-40B4-BE49-F238E27FC236}">
                      <a16:creationId xmlns:a16="http://schemas.microsoft.com/office/drawing/2014/main" id="{1D34C777-8740-8349-828A-8419EA4D51B0}"/>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04" name="AutoShape 515">
                  <a:extLst>
                    <a:ext uri="{FF2B5EF4-FFF2-40B4-BE49-F238E27FC236}">
                      <a16:creationId xmlns:a16="http://schemas.microsoft.com/office/drawing/2014/main" id="{5C4D3C3F-7ABA-454F-AB4C-5F030ECE62BE}"/>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97" name="Group 516">
                <a:extLst>
                  <a:ext uri="{FF2B5EF4-FFF2-40B4-BE49-F238E27FC236}">
                    <a16:creationId xmlns:a16="http://schemas.microsoft.com/office/drawing/2014/main" id="{4774C9B4-166C-EF45-824E-A4A4C7EA64AB}"/>
                  </a:ext>
                </a:extLst>
              </p:cNvPr>
              <p:cNvGrpSpPr>
                <a:grpSpLocks/>
              </p:cNvGrpSpPr>
              <p:nvPr/>
            </p:nvGrpSpPr>
            <p:grpSpPr bwMode="auto">
              <a:xfrm>
                <a:off x="2489" y="2681"/>
                <a:ext cx="150" cy="340"/>
                <a:chOff x="2271" y="2828"/>
                <a:chExt cx="202" cy="457"/>
              </a:xfrm>
            </p:grpSpPr>
            <p:sp>
              <p:nvSpPr>
                <p:cNvPr id="101" name="Freeform 517">
                  <a:extLst>
                    <a:ext uri="{FF2B5EF4-FFF2-40B4-BE49-F238E27FC236}">
                      <a16:creationId xmlns:a16="http://schemas.microsoft.com/office/drawing/2014/main" id="{5B0EFADA-5DFA-BC45-BB4B-16AE5C794369}"/>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02" name="AutoShape 518">
                  <a:extLst>
                    <a:ext uri="{FF2B5EF4-FFF2-40B4-BE49-F238E27FC236}">
                      <a16:creationId xmlns:a16="http://schemas.microsoft.com/office/drawing/2014/main" id="{6D341E86-F67D-5D4F-81AF-FDC1023FC07A}"/>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98" name="Group 519">
                <a:extLst>
                  <a:ext uri="{FF2B5EF4-FFF2-40B4-BE49-F238E27FC236}">
                    <a16:creationId xmlns:a16="http://schemas.microsoft.com/office/drawing/2014/main" id="{02DDAA9E-DD83-DB4C-BB06-FD3BE57FCF9C}"/>
                  </a:ext>
                </a:extLst>
              </p:cNvPr>
              <p:cNvGrpSpPr>
                <a:grpSpLocks/>
              </p:cNvGrpSpPr>
              <p:nvPr/>
            </p:nvGrpSpPr>
            <p:grpSpPr bwMode="auto">
              <a:xfrm>
                <a:off x="2696" y="2476"/>
                <a:ext cx="150" cy="340"/>
                <a:chOff x="2271" y="2828"/>
                <a:chExt cx="202" cy="457"/>
              </a:xfrm>
            </p:grpSpPr>
            <p:sp>
              <p:nvSpPr>
                <p:cNvPr id="99" name="Freeform 520">
                  <a:extLst>
                    <a:ext uri="{FF2B5EF4-FFF2-40B4-BE49-F238E27FC236}">
                      <a16:creationId xmlns:a16="http://schemas.microsoft.com/office/drawing/2014/main" id="{19939068-1FC0-C14C-929E-2624D92C3ECA}"/>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00" name="AutoShape 521">
                  <a:extLst>
                    <a:ext uri="{FF2B5EF4-FFF2-40B4-BE49-F238E27FC236}">
                      <a16:creationId xmlns:a16="http://schemas.microsoft.com/office/drawing/2014/main" id="{241710A5-A5FD-8A4E-99C6-D852E9674378}"/>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grpSp>
          <p:nvGrpSpPr>
            <p:cNvPr id="105" name="Group 522">
              <a:extLst>
                <a:ext uri="{FF2B5EF4-FFF2-40B4-BE49-F238E27FC236}">
                  <a16:creationId xmlns:a16="http://schemas.microsoft.com/office/drawing/2014/main" id="{4DFBEE50-D3F7-A14E-8BF2-87EBDE3947B0}"/>
                </a:ext>
              </a:extLst>
            </p:cNvPr>
            <p:cNvGrpSpPr>
              <a:grpSpLocks/>
            </p:cNvGrpSpPr>
            <p:nvPr/>
          </p:nvGrpSpPr>
          <p:grpSpPr bwMode="auto">
            <a:xfrm>
              <a:off x="7966075" y="1236663"/>
              <a:ext cx="442913" cy="428554"/>
              <a:chOff x="1755" y="2254"/>
              <a:chExt cx="1133" cy="1244"/>
            </a:xfrm>
          </p:grpSpPr>
          <p:sp>
            <p:nvSpPr>
              <p:cNvPr id="106" name="AutoShape 523">
                <a:extLst>
                  <a:ext uri="{FF2B5EF4-FFF2-40B4-BE49-F238E27FC236}">
                    <a16:creationId xmlns:a16="http://schemas.microsoft.com/office/drawing/2014/main" id="{AACB49ED-6D70-3246-96E3-7B2A24D8E39D}"/>
                  </a:ext>
                </a:extLst>
              </p:cNvPr>
              <p:cNvSpPr>
                <a:spLocks noChangeArrowheads="1"/>
              </p:cNvSpPr>
              <p:nvPr/>
            </p:nvSpPr>
            <p:spPr bwMode="auto">
              <a:xfrm>
                <a:off x="1755" y="2254"/>
                <a:ext cx="1133" cy="1244"/>
              </a:xfrm>
              <a:prstGeom prst="cube">
                <a:avLst>
                  <a:gd name="adj" fmla="val 59935"/>
                </a:avLst>
              </a:prstGeom>
              <a:solidFill>
                <a:srgbClr val="3366FF"/>
              </a:solidFill>
              <a:ln w="9525">
                <a:solidFill>
                  <a:schemeClr val="tx1"/>
                </a:solidFill>
                <a:miter lim="800000"/>
                <a:headEnd/>
                <a:tailEnd/>
              </a:ln>
            </p:spPr>
            <p:txBody>
              <a:bodyPr wrap="none" anchor="ctr"/>
              <a:lstStyle/>
              <a:p>
                <a:pPr algn="ctr"/>
                <a:endParaRPr lang="en-US" altLang="en-US">
                  <a:latin typeface="Arial" charset="0"/>
                </a:endParaRPr>
              </a:p>
            </p:txBody>
          </p:sp>
          <p:grpSp>
            <p:nvGrpSpPr>
              <p:cNvPr id="107" name="Group 524">
                <a:extLst>
                  <a:ext uri="{FF2B5EF4-FFF2-40B4-BE49-F238E27FC236}">
                    <a16:creationId xmlns:a16="http://schemas.microsoft.com/office/drawing/2014/main" id="{3C078D2A-396E-BA41-A251-151FCED1EE49}"/>
                  </a:ext>
                </a:extLst>
              </p:cNvPr>
              <p:cNvGrpSpPr>
                <a:grpSpLocks/>
              </p:cNvGrpSpPr>
              <p:nvPr/>
            </p:nvGrpSpPr>
            <p:grpSpPr bwMode="auto">
              <a:xfrm>
                <a:off x="2272" y="2901"/>
                <a:ext cx="150" cy="340"/>
                <a:chOff x="2271" y="2828"/>
                <a:chExt cx="202" cy="457"/>
              </a:xfrm>
            </p:grpSpPr>
            <p:sp>
              <p:nvSpPr>
                <p:cNvPr id="114" name="Freeform 525">
                  <a:extLst>
                    <a:ext uri="{FF2B5EF4-FFF2-40B4-BE49-F238E27FC236}">
                      <a16:creationId xmlns:a16="http://schemas.microsoft.com/office/drawing/2014/main" id="{CBECED40-A5D3-EA45-A286-4BE8F1C7CAE6}"/>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15" name="AutoShape 526">
                  <a:extLst>
                    <a:ext uri="{FF2B5EF4-FFF2-40B4-BE49-F238E27FC236}">
                      <a16:creationId xmlns:a16="http://schemas.microsoft.com/office/drawing/2014/main" id="{D7925BAA-761C-0A4F-B8F2-AD6C16802C78}"/>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108" name="Group 527">
                <a:extLst>
                  <a:ext uri="{FF2B5EF4-FFF2-40B4-BE49-F238E27FC236}">
                    <a16:creationId xmlns:a16="http://schemas.microsoft.com/office/drawing/2014/main" id="{5E5A2E14-B696-8542-87FE-FE8E6615AAF5}"/>
                  </a:ext>
                </a:extLst>
              </p:cNvPr>
              <p:cNvGrpSpPr>
                <a:grpSpLocks/>
              </p:cNvGrpSpPr>
              <p:nvPr/>
            </p:nvGrpSpPr>
            <p:grpSpPr bwMode="auto">
              <a:xfrm>
                <a:off x="2489" y="2681"/>
                <a:ext cx="150" cy="340"/>
                <a:chOff x="2271" y="2828"/>
                <a:chExt cx="202" cy="457"/>
              </a:xfrm>
            </p:grpSpPr>
            <p:sp>
              <p:nvSpPr>
                <p:cNvPr id="112" name="Freeform 528">
                  <a:extLst>
                    <a:ext uri="{FF2B5EF4-FFF2-40B4-BE49-F238E27FC236}">
                      <a16:creationId xmlns:a16="http://schemas.microsoft.com/office/drawing/2014/main" id="{5B374FCB-E16A-8747-A55C-22411B8A8CBA}"/>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13" name="AutoShape 529">
                  <a:extLst>
                    <a:ext uri="{FF2B5EF4-FFF2-40B4-BE49-F238E27FC236}">
                      <a16:creationId xmlns:a16="http://schemas.microsoft.com/office/drawing/2014/main" id="{40B7C514-B299-D443-9D82-86E6C4538A58}"/>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109" name="Group 530">
                <a:extLst>
                  <a:ext uri="{FF2B5EF4-FFF2-40B4-BE49-F238E27FC236}">
                    <a16:creationId xmlns:a16="http://schemas.microsoft.com/office/drawing/2014/main" id="{9CB6F235-5027-094A-A465-FACAF2DE8D4E}"/>
                  </a:ext>
                </a:extLst>
              </p:cNvPr>
              <p:cNvGrpSpPr>
                <a:grpSpLocks/>
              </p:cNvGrpSpPr>
              <p:nvPr/>
            </p:nvGrpSpPr>
            <p:grpSpPr bwMode="auto">
              <a:xfrm>
                <a:off x="2696" y="2476"/>
                <a:ext cx="150" cy="340"/>
                <a:chOff x="2271" y="2828"/>
                <a:chExt cx="202" cy="457"/>
              </a:xfrm>
            </p:grpSpPr>
            <p:sp>
              <p:nvSpPr>
                <p:cNvPr id="110" name="Freeform 531">
                  <a:extLst>
                    <a:ext uri="{FF2B5EF4-FFF2-40B4-BE49-F238E27FC236}">
                      <a16:creationId xmlns:a16="http://schemas.microsoft.com/office/drawing/2014/main" id="{8AF1DA13-A4B3-9043-B6A2-7D213E162D16}"/>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11" name="AutoShape 532">
                  <a:extLst>
                    <a:ext uri="{FF2B5EF4-FFF2-40B4-BE49-F238E27FC236}">
                      <a16:creationId xmlns:a16="http://schemas.microsoft.com/office/drawing/2014/main" id="{961B163E-40FF-D948-B35A-5D514E66944B}"/>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grpSp>
          <p:nvGrpSpPr>
            <p:cNvPr id="116" name="Group 533">
              <a:extLst>
                <a:ext uri="{FF2B5EF4-FFF2-40B4-BE49-F238E27FC236}">
                  <a16:creationId xmlns:a16="http://schemas.microsoft.com/office/drawing/2014/main" id="{D3CAD6B6-535C-4F45-AAF2-7449B723EEDE}"/>
                </a:ext>
              </a:extLst>
            </p:cNvPr>
            <p:cNvGrpSpPr>
              <a:grpSpLocks/>
            </p:cNvGrpSpPr>
            <p:nvPr/>
          </p:nvGrpSpPr>
          <p:grpSpPr bwMode="auto">
            <a:xfrm>
              <a:off x="7399338" y="1538288"/>
              <a:ext cx="442912" cy="428554"/>
              <a:chOff x="1755" y="2254"/>
              <a:chExt cx="1133" cy="1244"/>
            </a:xfrm>
          </p:grpSpPr>
          <p:sp>
            <p:nvSpPr>
              <p:cNvPr id="117" name="AutoShape 534">
                <a:extLst>
                  <a:ext uri="{FF2B5EF4-FFF2-40B4-BE49-F238E27FC236}">
                    <a16:creationId xmlns:a16="http://schemas.microsoft.com/office/drawing/2014/main" id="{38C3E84F-09A2-0B4C-82DA-59DED522FDAC}"/>
                  </a:ext>
                </a:extLst>
              </p:cNvPr>
              <p:cNvSpPr>
                <a:spLocks noChangeArrowheads="1"/>
              </p:cNvSpPr>
              <p:nvPr/>
            </p:nvSpPr>
            <p:spPr bwMode="auto">
              <a:xfrm>
                <a:off x="1755" y="2254"/>
                <a:ext cx="1133" cy="1244"/>
              </a:xfrm>
              <a:prstGeom prst="cube">
                <a:avLst>
                  <a:gd name="adj" fmla="val 59935"/>
                </a:avLst>
              </a:prstGeom>
              <a:solidFill>
                <a:srgbClr val="3366FF"/>
              </a:solidFill>
              <a:ln w="9525">
                <a:solidFill>
                  <a:schemeClr val="tx1"/>
                </a:solidFill>
                <a:miter lim="800000"/>
                <a:headEnd/>
                <a:tailEnd/>
              </a:ln>
            </p:spPr>
            <p:txBody>
              <a:bodyPr wrap="none" anchor="ctr"/>
              <a:lstStyle/>
              <a:p>
                <a:pPr algn="ctr"/>
                <a:endParaRPr lang="en-US" altLang="en-US">
                  <a:latin typeface="Arial" charset="0"/>
                </a:endParaRPr>
              </a:p>
            </p:txBody>
          </p:sp>
          <p:grpSp>
            <p:nvGrpSpPr>
              <p:cNvPr id="118" name="Group 535">
                <a:extLst>
                  <a:ext uri="{FF2B5EF4-FFF2-40B4-BE49-F238E27FC236}">
                    <a16:creationId xmlns:a16="http://schemas.microsoft.com/office/drawing/2014/main" id="{787FE587-C14B-5E4E-8129-62D6451C9D53}"/>
                  </a:ext>
                </a:extLst>
              </p:cNvPr>
              <p:cNvGrpSpPr>
                <a:grpSpLocks/>
              </p:cNvGrpSpPr>
              <p:nvPr/>
            </p:nvGrpSpPr>
            <p:grpSpPr bwMode="auto">
              <a:xfrm>
                <a:off x="2272" y="2901"/>
                <a:ext cx="150" cy="340"/>
                <a:chOff x="2271" y="2828"/>
                <a:chExt cx="202" cy="457"/>
              </a:xfrm>
            </p:grpSpPr>
            <p:sp>
              <p:nvSpPr>
                <p:cNvPr id="125" name="Freeform 536">
                  <a:extLst>
                    <a:ext uri="{FF2B5EF4-FFF2-40B4-BE49-F238E27FC236}">
                      <a16:creationId xmlns:a16="http://schemas.microsoft.com/office/drawing/2014/main" id="{A122ABD4-A1E3-E74F-94EA-7606DFA84C8C}"/>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26" name="AutoShape 537">
                  <a:extLst>
                    <a:ext uri="{FF2B5EF4-FFF2-40B4-BE49-F238E27FC236}">
                      <a16:creationId xmlns:a16="http://schemas.microsoft.com/office/drawing/2014/main" id="{AFF32A0C-D982-1A41-8E47-BC2A71DCA4EF}"/>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119" name="Group 538">
                <a:extLst>
                  <a:ext uri="{FF2B5EF4-FFF2-40B4-BE49-F238E27FC236}">
                    <a16:creationId xmlns:a16="http://schemas.microsoft.com/office/drawing/2014/main" id="{24AEBB6B-D82B-9444-9D1A-27015B2A942A}"/>
                  </a:ext>
                </a:extLst>
              </p:cNvPr>
              <p:cNvGrpSpPr>
                <a:grpSpLocks/>
              </p:cNvGrpSpPr>
              <p:nvPr/>
            </p:nvGrpSpPr>
            <p:grpSpPr bwMode="auto">
              <a:xfrm>
                <a:off x="2489" y="2681"/>
                <a:ext cx="150" cy="340"/>
                <a:chOff x="2271" y="2828"/>
                <a:chExt cx="202" cy="457"/>
              </a:xfrm>
            </p:grpSpPr>
            <p:sp>
              <p:nvSpPr>
                <p:cNvPr id="123" name="Freeform 539">
                  <a:extLst>
                    <a:ext uri="{FF2B5EF4-FFF2-40B4-BE49-F238E27FC236}">
                      <a16:creationId xmlns:a16="http://schemas.microsoft.com/office/drawing/2014/main" id="{313E098A-216F-304E-A033-6C44CD8E72DE}"/>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24" name="AutoShape 540">
                  <a:extLst>
                    <a:ext uri="{FF2B5EF4-FFF2-40B4-BE49-F238E27FC236}">
                      <a16:creationId xmlns:a16="http://schemas.microsoft.com/office/drawing/2014/main" id="{AB330037-A22D-E747-BB04-0673DD9FFD4F}"/>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120" name="Group 541">
                <a:extLst>
                  <a:ext uri="{FF2B5EF4-FFF2-40B4-BE49-F238E27FC236}">
                    <a16:creationId xmlns:a16="http://schemas.microsoft.com/office/drawing/2014/main" id="{BD894F28-0EE6-0C42-8049-D56D8ED855DC}"/>
                  </a:ext>
                </a:extLst>
              </p:cNvPr>
              <p:cNvGrpSpPr>
                <a:grpSpLocks/>
              </p:cNvGrpSpPr>
              <p:nvPr/>
            </p:nvGrpSpPr>
            <p:grpSpPr bwMode="auto">
              <a:xfrm>
                <a:off x="2696" y="2476"/>
                <a:ext cx="150" cy="340"/>
                <a:chOff x="2271" y="2828"/>
                <a:chExt cx="202" cy="457"/>
              </a:xfrm>
            </p:grpSpPr>
            <p:sp>
              <p:nvSpPr>
                <p:cNvPr id="121" name="Freeform 542">
                  <a:extLst>
                    <a:ext uri="{FF2B5EF4-FFF2-40B4-BE49-F238E27FC236}">
                      <a16:creationId xmlns:a16="http://schemas.microsoft.com/office/drawing/2014/main" id="{3F85CEF6-426F-B94E-A436-E1558380DD74}"/>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22" name="AutoShape 543">
                  <a:extLst>
                    <a:ext uri="{FF2B5EF4-FFF2-40B4-BE49-F238E27FC236}">
                      <a16:creationId xmlns:a16="http://schemas.microsoft.com/office/drawing/2014/main" id="{40C384A6-F6A4-F84C-A57E-8A1537846DCB}"/>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grpSp>
          <p:nvGrpSpPr>
            <p:cNvPr id="127" name="Group 544">
              <a:extLst>
                <a:ext uri="{FF2B5EF4-FFF2-40B4-BE49-F238E27FC236}">
                  <a16:creationId xmlns:a16="http://schemas.microsoft.com/office/drawing/2014/main" id="{351089BE-4F4F-5847-8CEA-D7B425DA564B}"/>
                </a:ext>
              </a:extLst>
            </p:cNvPr>
            <p:cNvGrpSpPr>
              <a:grpSpLocks/>
            </p:cNvGrpSpPr>
            <p:nvPr/>
          </p:nvGrpSpPr>
          <p:grpSpPr bwMode="auto">
            <a:xfrm>
              <a:off x="7677150" y="1538288"/>
              <a:ext cx="442913" cy="428554"/>
              <a:chOff x="1755" y="2254"/>
              <a:chExt cx="1133" cy="1244"/>
            </a:xfrm>
          </p:grpSpPr>
          <p:sp>
            <p:nvSpPr>
              <p:cNvPr id="128" name="AutoShape 545">
                <a:extLst>
                  <a:ext uri="{FF2B5EF4-FFF2-40B4-BE49-F238E27FC236}">
                    <a16:creationId xmlns:a16="http://schemas.microsoft.com/office/drawing/2014/main" id="{F5801645-4EF5-CF48-9F49-1DD1E628796F}"/>
                  </a:ext>
                </a:extLst>
              </p:cNvPr>
              <p:cNvSpPr>
                <a:spLocks noChangeArrowheads="1"/>
              </p:cNvSpPr>
              <p:nvPr/>
            </p:nvSpPr>
            <p:spPr bwMode="auto">
              <a:xfrm>
                <a:off x="1755" y="2254"/>
                <a:ext cx="1133" cy="1244"/>
              </a:xfrm>
              <a:prstGeom prst="cube">
                <a:avLst>
                  <a:gd name="adj" fmla="val 59935"/>
                </a:avLst>
              </a:prstGeom>
              <a:solidFill>
                <a:srgbClr val="3366FF"/>
              </a:solidFill>
              <a:ln w="9525">
                <a:solidFill>
                  <a:schemeClr val="tx1"/>
                </a:solidFill>
                <a:miter lim="800000"/>
                <a:headEnd/>
                <a:tailEnd/>
              </a:ln>
            </p:spPr>
            <p:txBody>
              <a:bodyPr wrap="none" anchor="ctr"/>
              <a:lstStyle/>
              <a:p>
                <a:pPr algn="ctr"/>
                <a:endParaRPr lang="en-US" altLang="en-US">
                  <a:latin typeface="Arial" charset="0"/>
                </a:endParaRPr>
              </a:p>
            </p:txBody>
          </p:sp>
          <p:grpSp>
            <p:nvGrpSpPr>
              <p:cNvPr id="129" name="Group 546">
                <a:extLst>
                  <a:ext uri="{FF2B5EF4-FFF2-40B4-BE49-F238E27FC236}">
                    <a16:creationId xmlns:a16="http://schemas.microsoft.com/office/drawing/2014/main" id="{BAC6E8DF-00A8-DA4C-B607-2C494D11B324}"/>
                  </a:ext>
                </a:extLst>
              </p:cNvPr>
              <p:cNvGrpSpPr>
                <a:grpSpLocks/>
              </p:cNvGrpSpPr>
              <p:nvPr/>
            </p:nvGrpSpPr>
            <p:grpSpPr bwMode="auto">
              <a:xfrm>
                <a:off x="2272" y="2901"/>
                <a:ext cx="150" cy="340"/>
                <a:chOff x="2271" y="2828"/>
                <a:chExt cx="202" cy="457"/>
              </a:xfrm>
            </p:grpSpPr>
            <p:sp>
              <p:nvSpPr>
                <p:cNvPr id="136" name="Freeform 547">
                  <a:extLst>
                    <a:ext uri="{FF2B5EF4-FFF2-40B4-BE49-F238E27FC236}">
                      <a16:creationId xmlns:a16="http://schemas.microsoft.com/office/drawing/2014/main" id="{0DCA3CFD-4D45-B84D-9AA6-5A1727925759}"/>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37" name="AutoShape 548">
                  <a:extLst>
                    <a:ext uri="{FF2B5EF4-FFF2-40B4-BE49-F238E27FC236}">
                      <a16:creationId xmlns:a16="http://schemas.microsoft.com/office/drawing/2014/main" id="{1ED72756-1347-E54A-B54F-439203703469}"/>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130" name="Group 549">
                <a:extLst>
                  <a:ext uri="{FF2B5EF4-FFF2-40B4-BE49-F238E27FC236}">
                    <a16:creationId xmlns:a16="http://schemas.microsoft.com/office/drawing/2014/main" id="{604FDF28-E607-7A40-8183-D3C35B130095}"/>
                  </a:ext>
                </a:extLst>
              </p:cNvPr>
              <p:cNvGrpSpPr>
                <a:grpSpLocks/>
              </p:cNvGrpSpPr>
              <p:nvPr/>
            </p:nvGrpSpPr>
            <p:grpSpPr bwMode="auto">
              <a:xfrm>
                <a:off x="2489" y="2681"/>
                <a:ext cx="150" cy="340"/>
                <a:chOff x="2271" y="2828"/>
                <a:chExt cx="202" cy="457"/>
              </a:xfrm>
            </p:grpSpPr>
            <p:sp>
              <p:nvSpPr>
                <p:cNvPr id="134" name="Freeform 550">
                  <a:extLst>
                    <a:ext uri="{FF2B5EF4-FFF2-40B4-BE49-F238E27FC236}">
                      <a16:creationId xmlns:a16="http://schemas.microsoft.com/office/drawing/2014/main" id="{C9E6EEDD-43AA-1045-ABB5-1ED276EBD8A5}"/>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35" name="AutoShape 551">
                  <a:extLst>
                    <a:ext uri="{FF2B5EF4-FFF2-40B4-BE49-F238E27FC236}">
                      <a16:creationId xmlns:a16="http://schemas.microsoft.com/office/drawing/2014/main" id="{B6214A87-CD26-944E-B924-056F22C76B8C}"/>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131" name="Group 552">
                <a:extLst>
                  <a:ext uri="{FF2B5EF4-FFF2-40B4-BE49-F238E27FC236}">
                    <a16:creationId xmlns:a16="http://schemas.microsoft.com/office/drawing/2014/main" id="{89065D75-942F-094C-A4B7-C0C50891EBB8}"/>
                  </a:ext>
                </a:extLst>
              </p:cNvPr>
              <p:cNvGrpSpPr>
                <a:grpSpLocks/>
              </p:cNvGrpSpPr>
              <p:nvPr/>
            </p:nvGrpSpPr>
            <p:grpSpPr bwMode="auto">
              <a:xfrm>
                <a:off x="2696" y="2476"/>
                <a:ext cx="150" cy="340"/>
                <a:chOff x="2271" y="2828"/>
                <a:chExt cx="202" cy="457"/>
              </a:xfrm>
            </p:grpSpPr>
            <p:sp>
              <p:nvSpPr>
                <p:cNvPr id="132" name="Freeform 553">
                  <a:extLst>
                    <a:ext uri="{FF2B5EF4-FFF2-40B4-BE49-F238E27FC236}">
                      <a16:creationId xmlns:a16="http://schemas.microsoft.com/office/drawing/2014/main" id="{DB452083-CC8E-9244-B3B6-C177651E1489}"/>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33" name="AutoShape 554">
                  <a:extLst>
                    <a:ext uri="{FF2B5EF4-FFF2-40B4-BE49-F238E27FC236}">
                      <a16:creationId xmlns:a16="http://schemas.microsoft.com/office/drawing/2014/main" id="{BE7D3CF0-E9D3-A54A-B1B5-99CD5E58A9BA}"/>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grpSp>
      <p:sp>
        <p:nvSpPr>
          <p:cNvPr id="138" name="Text Box 555">
            <a:extLst>
              <a:ext uri="{FF2B5EF4-FFF2-40B4-BE49-F238E27FC236}">
                <a16:creationId xmlns:a16="http://schemas.microsoft.com/office/drawing/2014/main" id="{EEA1D714-6710-9C47-B642-A4997E2505CE}"/>
              </a:ext>
            </a:extLst>
          </p:cNvPr>
          <p:cNvSpPr txBox="1">
            <a:spLocks noChangeArrowheads="1"/>
          </p:cNvSpPr>
          <p:nvPr/>
        </p:nvSpPr>
        <p:spPr bwMode="auto">
          <a:xfrm>
            <a:off x="5875203" y="646267"/>
            <a:ext cx="1736373" cy="307777"/>
          </a:xfrm>
          <a:prstGeom prst="rect">
            <a:avLst/>
          </a:prstGeom>
          <a:noFill/>
          <a:ln w="9525">
            <a:noFill/>
            <a:miter lim="800000"/>
            <a:headEnd/>
            <a:tailEnd/>
          </a:ln>
        </p:spPr>
        <p:txBody>
          <a:bodyPr wrap="none">
            <a:spAutoFit/>
          </a:bodyPr>
          <a:lstStyle/>
          <a:p>
            <a:r>
              <a:rPr lang="en-US" altLang="en-US" u="sng" dirty="0">
                <a:latin typeface="Arial" charset="0"/>
              </a:rPr>
              <a:t>Disaggregated rack</a:t>
            </a:r>
          </a:p>
        </p:txBody>
      </p:sp>
      <p:grpSp>
        <p:nvGrpSpPr>
          <p:cNvPr id="139" name="Group 868">
            <a:extLst>
              <a:ext uri="{FF2B5EF4-FFF2-40B4-BE49-F238E27FC236}">
                <a16:creationId xmlns:a16="http://schemas.microsoft.com/office/drawing/2014/main" id="{1107725B-835D-974C-BA8C-EC3758F6D6F4}"/>
              </a:ext>
            </a:extLst>
          </p:cNvPr>
          <p:cNvGrpSpPr>
            <a:grpSpLocks/>
          </p:cNvGrpSpPr>
          <p:nvPr/>
        </p:nvGrpSpPr>
        <p:grpSpPr bwMode="auto">
          <a:xfrm>
            <a:off x="4807489" y="2743531"/>
            <a:ext cx="2709862" cy="925069"/>
            <a:chOff x="3167" y="2085"/>
            <a:chExt cx="1707" cy="667"/>
          </a:xfrm>
        </p:grpSpPr>
        <p:sp>
          <p:nvSpPr>
            <p:cNvPr id="140" name="AutoShape 853">
              <a:extLst>
                <a:ext uri="{FF2B5EF4-FFF2-40B4-BE49-F238E27FC236}">
                  <a16:creationId xmlns:a16="http://schemas.microsoft.com/office/drawing/2014/main" id="{A24E0E5B-AC17-C448-BA0B-BAB4153B7675}"/>
                </a:ext>
              </a:extLst>
            </p:cNvPr>
            <p:cNvSpPr>
              <a:spLocks noChangeArrowheads="1"/>
            </p:cNvSpPr>
            <p:nvPr/>
          </p:nvSpPr>
          <p:spPr bwMode="auto">
            <a:xfrm>
              <a:off x="3167" y="2159"/>
              <a:ext cx="1707" cy="593"/>
            </a:xfrm>
            <a:prstGeom prst="parallelogram">
              <a:avLst>
                <a:gd name="adj" fmla="val 110132"/>
              </a:avLst>
            </a:prstGeom>
            <a:solidFill>
              <a:srgbClr val="DFE7ED"/>
            </a:solidFill>
            <a:ln w="9525">
              <a:noFill/>
              <a:miter lim="800000"/>
              <a:headEnd/>
              <a:tailEnd/>
            </a:ln>
          </p:spPr>
          <p:txBody>
            <a:bodyPr wrap="none" anchor="ctr"/>
            <a:lstStyle/>
            <a:p>
              <a:endParaRPr lang="en-US">
                <a:latin typeface="Arial" charset="0"/>
              </a:endParaRPr>
            </a:p>
          </p:txBody>
        </p:sp>
        <p:sp>
          <p:nvSpPr>
            <p:cNvPr id="141" name="AutoShape 556">
              <a:extLst>
                <a:ext uri="{FF2B5EF4-FFF2-40B4-BE49-F238E27FC236}">
                  <a16:creationId xmlns:a16="http://schemas.microsoft.com/office/drawing/2014/main" id="{D9CE6148-A3AC-A742-9208-23292F98AB15}"/>
                </a:ext>
              </a:extLst>
            </p:cNvPr>
            <p:cNvSpPr>
              <a:spLocks noChangeArrowheads="1"/>
            </p:cNvSpPr>
            <p:nvPr/>
          </p:nvSpPr>
          <p:spPr bwMode="auto">
            <a:xfrm>
              <a:off x="3597" y="2329"/>
              <a:ext cx="449" cy="224"/>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142" name="AutoShape 557">
              <a:extLst>
                <a:ext uri="{FF2B5EF4-FFF2-40B4-BE49-F238E27FC236}">
                  <a16:creationId xmlns:a16="http://schemas.microsoft.com/office/drawing/2014/main" id="{327E195F-3FB3-074B-B5C8-C230AE7359C1}"/>
                </a:ext>
              </a:extLst>
            </p:cNvPr>
            <p:cNvSpPr>
              <a:spLocks noChangeArrowheads="1"/>
            </p:cNvSpPr>
            <p:nvPr/>
          </p:nvSpPr>
          <p:spPr bwMode="auto">
            <a:xfrm>
              <a:off x="3597" y="2264"/>
              <a:ext cx="449" cy="224"/>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143" name="AutoShape 558">
              <a:extLst>
                <a:ext uri="{FF2B5EF4-FFF2-40B4-BE49-F238E27FC236}">
                  <a16:creationId xmlns:a16="http://schemas.microsoft.com/office/drawing/2014/main" id="{8EB57920-D671-F94D-8F94-C6B4CC5CB8C9}"/>
                </a:ext>
              </a:extLst>
            </p:cNvPr>
            <p:cNvSpPr>
              <a:spLocks noChangeArrowheads="1"/>
            </p:cNvSpPr>
            <p:nvPr/>
          </p:nvSpPr>
          <p:spPr bwMode="auto">
            <a:xfrm>
              <a:off x="3597" y="2193"/>
              <a:ext cx="449" cy="224"/>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144" name="AutoShape 559">
              <a:extLst>
                <a:ext uri="{FF2B5EF4-FFF2-40B4-BE49-F238E27FC236}">
                  <a16:creationId xmlns:a16="http://schemas.microsoft.com/office/drawing/2014/main" id="{E6981E08-8A9E-A747-8709-79B2E1ABEB8F}"/>
                </a:ext>
              </a:extLst>
            </p:cNvPr>
            <p:cNvSpPr>
              <a:spLocks noChangeArrowheads="1"/>
            </p:cNvSpPr>
            <p:nvPr/>
          </p:nvSpPr>
          <p:spPr bwMode="auto">
            <a:xfrm>
              <a:off x="3597" y="2128"/>
              <a:ext cx="449" cy="224"/>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145" name="WordArt 560">
              <a:extLst>
                <a:ext uri="{FF2B5EF4-FFF2-40B4-BE49-F238E27FC236}">
                  <a16:creationId xmlns:a16="http://schemas.microsoft.com/office/drawing/2014/main" id="{A4B181E1-9997-6144-9010-CBB9ED22B418}"/>
                </a:ext>
              </a:extLst>
            </p:cNvPr>
            <p:cNvSpPr>
              <a:spLocks noChangeArrowheads="1" noChangeShapeType="1" noTextEdit="1"/>
            </p:cNvSpPr>
            <p:nvPr/>
          </p:nvSpPr>
          <p:spPr bwMode="auto">
            <a:xfrm rot="2642659">
              <a:off x="3776" y="2085"/>
              <a:ext cx="153" cy="216"/>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chemeClr val="bg1"/>
                  </a:solidFill>
                  <a:latin typeface="Arial"/>
                  <a:cs typeface="Arial"/>
                </a:rPr>
                <a:t>SSD</a:t>
              </a:r>
            </a:p>
          </p:txBody>
        </p:sp>
        <p:grpSp>
          <p:nvGrpSpPr>
            <p:cNvPr id="146" name="Group 561">
              <a:extLst>
                <a:ext uri="{FF2B5EF4-FFF2-40B4-BE49-F238E27FC236}">
                  <a16:creationId xmlns:a16="http://schemas.microsoft.com/office/drawing/2014/main" id="{F048704F-62F5-4847-85C5-FBD575311144}"/>
                </a:ext>
              </a:extLst>
            </p:cNvPr>
            <p:cNvGrpSpPr>
              <a:grpSpLocks/>
            </p:cNvGrpSpPr>
            <p:nvPr/>
          </p:nvGrpSpPr>
          <p:grpSpPr bwMode="auto">
            <a:xfrm>
              <a:off x="3347" y="2537"/>
              <a:ext cx="385" cy="215"/>
              <a:chOff x="2733" y="2134"/>
              <a:chExt cx="385" cy="215"/>
            </a:xfrm>
          </p:grpSpPr>
          <p:sp>
            <p:nvSpPr>
              <p:cNvPr id="173" name="AutoShape 562">
                <a:extLst>
                  <a:ext uri="{FF2B5EF4-FFF2-40B4-BE49-F238E27FC236}">
                    <a16:creationId xmlns:a16="http://schemas.microsoft.com/office/drawing/2014/main" id="{CA19FF46-F1BC-664F-9EAF-D39223425C8C}"/>
                  </a:ext>
                </a:extLst>
              </p:cNvPr>
              <p:cNvSpPr>
                <a:spLocks noChangeArrowheads="1"/>
              </p:cNvSpPr>
              <p:nvPr/>
            </p:nvSpPr>
            <p:spPr bwMode="auto">
              <a:xfrm>
                <a:off x="2733" y="2187"/>
                <a:ext cx="385" cy="128"/>
              </a:xfrm>
              <a:prstGeom prst="cube">
                <a:avLst>
                  <a:gd name="adj" fmla="val 89866"/>
                </a:avLst>
              </a:prstGeom>
              <a:solidFill>
                <a:srgbClr val="99CC00"/>
              </a:solidFill>
              <a:ln w="9525">
                <a:noFill/>
                <a:miter lim="800000"/>
                <a:headEnd/>
                <a:tailEnd/>
              </a:ln>
            </p:spPr>
            <p:txBody>
              <a:bodyPr wrap="none" anchor="ctr"/>
              <a:lstStyle/>
              <a:p>
                <a:pPr algn="ctr"/>
                <a:endParaRPr lang="en-US" altLang="en-US">
                  <a:latin typeface="Arial" charset="0"/>
                </a:endParaRPr>
              </a:p>
            </p:txBody>
          </p:sp>
          <p:sp>
            <p:nvSpPr>
              <p:cNvPr id="174" name="WordArt 563">
                <a:extLst>
                  <a:ext uri="{FF2B5EF4-FFF2-40B4-BE49-F238E27FC236}">
                    <a16:creationId xmlns:a16="http://schemas.microsoft.com/office/drawing/2014/main" id="{8F937D9F-38C8-204A-986F-7205CB432935}"/>
                  </a:ext>
                </a:extLst>
              </p:cNvPr>
              <p:cNvSpPr>
                <a:spLocks noChangeArrowheads="1" noChangeShapeType="1" noTextEdit="1"/>
              </p:cNvSpPr>
              <p:nvPr/>
            </p:nvSpPr>
            <p:spPr bwMode="auto">
              <a:xfrm rot="2642659">
                <a:off x="2848" y="2134"/>
                <a:ext cx="153" cy="21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5D7E00"/>
                    </a:solidFill>
                    <a:latin typeface="Arial"/>
                    <a:cs typeface="Arial"/>
                  </a:rPr>
                  <a:t>CPU</a:t>
                </a:r>
              </a:p>
            </p:txBody>
          </p:sp>
        </p:grpSp>
        <p:grpSp>
          <p:nvGrpSpPr>
            <p:cNvPr id="147" name="Group 564">
              <a:extLst>
                <a:ext uri="{FF2B5EF4-FFF2-40B4-BE49-F238E27FC236}">
                  <a16:creationId xmlns:a16="http://schemas.microsoft.com/office/drawing/2014/main" id="{6A084ECF-BBB2-104C-944D-BACB9EA4B95A}"/>
                </a:ext>
              </a:extLst>
            </p:cNvPr>
            <p:cNvGrpSpPr>
              <a:grpSpLocks/>
            </p:cNvGrpSpPr>
            <p:nvPr/>
          </p:nvGrpSpPr>
          <p:grpSpPr bwMode="auto">
            <a:xfrm>
              <a:off x="3688" y="2537"/>
              <a:ext cx="385" cy="215"/>
              <a:chOff x="2733" y="2134"/>
              <a:chExt cx="385" cy="215"/>
            </a:xfrm>
          </p:grpSpPr>
          <p:sp>
            <p:nvSpPr>
              <p:cNvPr id="171" name="AutoShape 565">
                <a:extLst>
                  <a:ext uri="{FF2B5EF4-FFF2-40B4-BE49-F238E27FC236}">
                    <a16:creationId xmlns:a16="http://schemas.microsoft.com/office/drawing/2014/main" id="{61F63223-B0DB-0944-A2FA-05951D880C03}"/>
                  </a:ext>
                </a:extLst>
              </p:cNvPr>
              <p:cNvSpPr>
                <a:spLocks noChangeArrowheads="1"/>
              </p:cNvSpPr>
              <p:nvPr/>
            </p:nvSpPr>
            <p:spPr bwMode="auto">
              <a:xfrm>
                <a:off x="2733" y="2187"/>
                <a:ext cx="385" cy="128"/>
              </a:xfrm>
              <a:prstGeom prst="cube">
                <a:avLst>
                  <a:gd name="adj" fmla="val 89866"/>
                </a:avLst>
              </a:prstGeom>
              <a:solidFill>
                <a:srgbClr val="99CC00"/>
              </a:solidFill>
              <a:ln w="9525">
                <a:noFill/>
                <a:miter lim="800000"/>
                <a:headEnd/>
                <a:tailEnd/>
              </a:ln>
            </p:spPr>
            <p:txBody>
              <a:bodyPr wrap="none" anchor="ctr"/>
              <a:lstStyle/>
              <a:p>
                <a:pPr algn="ctr"/>
                <a:endParaRPr lang="en-US" altLang="en-US">
                  <a:latin typeface="Arial" charset="0"/>
                </a:endParaRPr>
              </a:p>
            </p:txBody>
          </p:sp>
          <p:sp>
            <p:nvSpPr>
              <p:cNvPr id="172" name="WordArt 566">
                <a:extLst>
                  <a:ext uri="{FF2B5EF4-FFF2-40B4-BE49-F238E27FC236}">
                    <a16:creationId xmlns:a16="http://schemas.microsoft.com/office/drawing/2014/main" id="{17C14DF3-22F3-544B-AF6D-1A2C14570877}"/>
                  </a:ext>
                </a:extLst>
              </p:cNvPr>
              <p:cNvSpPr>
                <a:spLocks noChangeArrowheads="1" noChangeShapeType="1" noTextEdit="1"/>
              </p:cNvSpPr>
              <p:nvPr/>
            </p:nvSpPr>
            <p:spPr bwMode="auto">
              <a:xfrm rot="2642659">
                <a:off x="2848" y="2134"/>
                <a:ext cx="153" cy="21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5D7E00"/>
                    </a:solidFill>
                    <a:latin typeface="Arial"/>
                    <a:cs typeface="Arial"/>
                  </a:rPr>
                  <a:t>CPU</a:t>
                </a:r>
              </a:p>
            </p:txBody>
          </p:sp>
        </p:grpSp>
        <p:grpSp>
          <p:nvGrpSpPr>
            <p:cNvPr id="148" name="Group 567">
              <a:extLst>
                <a:ext uri="{FF2B5EF4-FFF2-40B4-BE49-F238E27FC236}">
                  <a16:creationId xmlns:a16="http://schemas.microsoft.com/office/drawing/2014/main" id="{8781DB42-D3FF-1D46-88D9-5E8E62106906}"/>
                </a:ext>
              </a:extLst>
            </p:cNvPr>
            <p:cNvGrpSpPr>
              <a:grpSpLocks/>
            </p:cNvGrpSpPr>
            <p:nvPr/>
          </p:nvGrpSpPr>
          <p:grpSpPr bwMode="auto">
            <a:xfrm>
              <a:off x="3960" y="2128"/>
              <a:ext cx="291" cy="436"/>
              <a:chOff x="1517" y="1480"/>
              <a:chExt cx="274" cy="410"/>
            </a:xfrm>
          </p:grpSpPr>
          <p:sp>
            <p:nvSpPr>
              <p:cNvPr id="166" name="AutoShape 568">
                <a:extLst>
                  <a:ext uri="{FF2B5EF4-FFF2-40B4-BE49-F238E27FC236}">
                    <a16:creationId xmlns:a16="http://schemas.microsoft.com/office/drawing/2014/main" id="{4E836BD9-4824-AD4E-B9DC-C301393E95E6}"/>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167" name="AutoShape 569">
                <a:extLst>
                  <a:ext uri="{FF2B5EF4-FFF2-40B4-BE49-F238E27FC236}">
                    <a16:creationId xmlns:a16="http://schemas.microsoft.com/office/drawing/2014/main" id="{145683F7-D626-844B-9E74-834EF32709C4}"/>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168" name="AutoShape 570">
                <a:extLst>
                  <a:ext uri="{FF2B5EF4-FFF2-40B4-BE49-F238E27FC236}">
                    <a16:creationId xmlns:a16="http://schemas.microsoft.com/office/drawing/2014/main" id="{36E70A67-A012-CA42-B8B2-565F84FC6CD1}"/>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169" name="AutoShape 571">
                <a:extLst>
                  <a:ext uri="{FF2B5EF4-FFF2-40B4-BE49-F238E27FC236}">
                    <a16:creationId xmlns:a16="http://schemas.microsoft.com/office/drawing/2014/main" id="{892D8105-D021-E04B-A5DE-D2DE6F09DA9E}"/>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170" name="WordArt 572">
                <a:extLst>
                  <a:ext uri="{FF2B5EF4-FFF2-40B4-BE49-F238E27FC236}">
                    <a16:creationId xmlns:a16="http://schemas.microsoft.com/office/drawing/2014/main" id="{1899DF19-37C9-BC4D-94F3-CF1A91BBB4C2}"/>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149" name="Group 573">
              <a:extLst>
                <a:ext uri="{FF2B5EF4-FFF2-40B4-BE49-F238E27FC236}">
                  <a16:creationId xmlns:a16="http://schemas.microsoft.com/office/drawing/2014/main" id="{F087DD6F-5714-F548-BAA1-7190B95839EC}"/>
                </a:ext>
              </a:extLst>
            </p:cNvPr>
            <p:cNvGrpSpPr>
              <a:grpSpLocks/>
            </p:cNvGrpSpPr>
            <p:nvPr/>
          </p:nvGrpSpPr>
          <p:grpSpPr bwMode="auto">
            <a:xfrm>
              <a:off x="4141" y="2310"/>
              <a:ext cx="279" cy="309"/>
              <a:chOff x="1755" y="2254"/>
              <a:chExt cx="1133" cy="1244"/>
            </a:xfrm>
          </p:grpSpPr>
          <p:sp>
            <p:nvSpPr>
              <p:cNvPr id="156" name="AutoShape 574">
                <a:extLst>
                  <a:ext uri="{FF2B5EF4-FFF2-40B4-BE49-F238E27FC236}">
                    <a16:creationId xmlns:a16="http://schemas.microsoft.com/office/drawing/2014/main" id="{9651E5DD-D0DA-AF45-9ED3-05C73A3B95B6}"/>
                  </a:ext>
                </a:extLst>
              </p:cNvPr>
              <p:cNvSpPr>
                <a:spLocks noChangeArrowheads="1"/>
              </p:cNvSpPr>
              <p:nvPr/>
            </p:nvSpPr>
            <p:spPr bwMode="auto">
              <a:xfrm>
                <a:off x="1755" y="2254"/>
                <a:ext cx="1133" cy="1244"/>
              </a:xfrm>
              <a:prstGeom prst="cube">
                <a:avLst>
                  <a:gd name="adj" fmla="val 59935"/>
                </a:avLst>
              </a:prstGeom>
              <a:solidFill>
                <a:srgbClr val="3366FF"/>
              </a:solidFill>
              <a:ln w="9525">
                <a:solidFill>
                  <a:schemeClr val="tx1"/>
                </a:solidFill>
                <a:miter lim="800000"/>
                <a:headEnd/>
                <a:tailEnd/>
              </a:ln>
            </p:spPr>
            <p:txBody>
              <a:bodyPr wrap="none" anchor="ctr"/>
              <a:lstStyle/>
              <a:p>
                <a:pPr algn="ctr"/>
                <a:endParaRPr lang="en-US" altLang="en-US">
                  <a:latin typeface="Arial" charset="0"/>
                </a:endParaRPr>
              </a:p>
            </p:txBody>
          </p:sp>
          <p:grpSp>
            <p:nvGrpSpPr>
              <p:cNvPr id="157" name="Group 575">
                <a:extLst>
                  <a:ext uri="{FF2B5EF4-FFF2-40B4-BE49-F238E27FC236}">
                    <a16:creationId xmlns:a16="http://schemas.microsoft.com/office/drawing/2014/main" id="{E3F74B08-FCDB-9D4F-A345-F7F9C3610EC9}"/>
                  </a:ext>
                </a:extLst>
              </p:cNvPr>
              <p:cNvGrpSpPr>
                <a:grpSpLocks/>
              </p:cNvGrpSpPr>
              <p:nvPr/>
            </p:nvGrpSpPr>
            <p:grpSpPr bwMode="auto">
              <a:xfrm>
                <a:off x="2272" y="2901"/>
                <a:ext cx="150" cy="340"/>
                <a:chOff x="2271" y="2828"/>
                <a:chExt cx="202" cy="457"/>
              </a:xfrm>
            </p:grpSpPr>
            <p:sp>
              <p:nvSpPr>
                <p:cNvPr id="164" name="Freeform 576">
                  <a:extLst>
                    <a:ext uri="{FF2B5EF4-FFF2-40B4-BE49-F238E27FC236}">
                      <a16:creationId xmlns:a16="http://schemas.microsoft.com/office/drawing/2014/main" id="{7C590A1B-F0EC-8C4D-B6E9-93043618FFF1}"/>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65" name="AutoShape 577">
                  <a:extLst>
                    <a:ext uri="{FF2B5EF4-FFF2-40B4-BE49-F238E27FC236}">
                      <a16:creationId xmlns:a16="http://schemas.microsoft.com/office/drawing/2014/main" id="{1914D4C9-30EB-B84A-87EE-AD2088CE0810}"/>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158" name="Group 578">
                <a:extLst>
                  <a:ext uri="{FF2B5EF4-FFF2-40B4-BE49-F238E27FC236}">
                    <a16:creationId xmlns:a16="http://schemas.microsoft.com/office/drawing/2014/main" id="{51E2325A-76BD-2E41-AC73-9EBD82D0191F}"/>
                  </a:ext>
                </a:extLst>
              </p:cNvPr>
              <p:cNvGrpSpPr>
                <a:grpSpLocks/>
              </p:cNvGrpSpPr>
              <p:nvPr/>
            </p:nvGrpSpPr>
            <p:grpSpPr bwMode="auto">
              <a:xfrm>
                <a:off x="2489" y="2681"/>
                <a:ext cx="150" cy="340"/>
                <a:chOff x="2271" y="2828"/>
                <a:chExt cx="202" cy="457"/>
              </a:xfrm>
            </p:grpSpPr>
            <p:sp>
              <p:nvSpPr>
                <p:cNvPr id="162" name="Freeform 579">
                  <a:extLst>
                    <a:ext uri="{FF2B5EF4-FFF2-40B4-BE49-F238E27FC236}">
                      <a16:creationId xmlns:a16="http://schemas.microsoft.com/office/drawing/2014/main" id="{E034B3C6-81F3-9D4E-9A63-3C8C58457BED}"/>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63" name="AutoShape 580">
                  <a:extLst>
                    <a:ext uri="{FF2B5EF4-FFF2-40B4-BE49-F238E27FC236}">
                      <a16:creationId xmlns:a16="http://schemas.microsoft.com/office/drawing/2014/main" id="{72879B26-E98E-A04B-BFA2-45E96310E0DC}"/>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159" name="Group 581">
                <a:extLst>
                  <a:ext uri="{FF2B5EF4-FFF2-40B4-BE49-F238E27FC236}">
                    <a16:creationId xmlns:a16="http://schemas.microsoft.com/office/drawing/2014/main" id="{2A0B885A-3F40-4140-8C69-CD5E63FC3D13}"/>
                  </a:ext>
                </a:extLst>
              </p:cNvPr>
              <p:cNvGrpSpPr>
                <a:grpSpLocks/>
              </p:cNvGrpSpPr>
              <p:nvPr/>
            </p:nvGrpSpPr>
            <p:grpSpPr bwMode="auto">
              <a:xfrm>
                <a:off x="2696" y="2476"/>
                <a:ext cx="150" cy="340"/>
                <a:chOff x="2271" y="2828"/>
                <a:chExt cx="202" cy="457"/>
              </a:xfrm>
            </p:grpSpPr>
            <p:sp>
              <p:nvSpPr>
                <p:cNvPr id="160" name="Freeform 582">
                  <a:extLst>
                    <a:ext uri="{FF2B5EF4-FFF2-40B4-BE49-F238E27FC236}">
                      <a16:creationId xmlns:a16="http://schemas.microsoft.com/office/drawing/2014/main" id="{F2E42DCE-DDFA-EE45-831E-3197B76EF3A8}"/>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61" name="AutoShape 583">
                  <a:extLst>
                    <a:ext uri="{FF2B5EF4-FFF2-40B4-BE49-F238E27FC236}">
                      <a16:creationId xmlns:a16="http://schemas.microsoft.com/office/drawing/2014/main" id="{61E75A48-2A9B-6745-B434-9BB51E84D066}"/>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grpSp>
          <p:nvGrpSpPr>
            <p:cNvPr id="150" name="Group 596">
              <a:extLst>
                <a:ext uri="{FF2B5EF4-FFF2-40B4-BE49-F238E27FC236}">
                  <a16:creationId xmlns:a16="http://schemas.microsoft.com/office/drawing/2014/main" id="{63ABDCB7-5136-6040-961E-D8107246A3C2}"/>
                </a:ext>
              </a:extLst>
            </p:cNvPr>
            <p:cNvGrpSpPr>
              <a:grpSpLocks/>
            </p:cNvGrpSpPr>
            <p:nvPr/>
          </p:nvGrpSpPr>
          <p:grpSpPr bwMode="auto">
            <a:xfrm>
              <a:off x="4032" y="2128"/>
              <a:ext cx="291" cy="436"/>
              <a:chOff x="1517" y="1480"/>
              <a:chExt cx="274" cy="410"/>
            </a:xfrm>
          </p:grpSpPr>
          <p:sp>
            <p:nvSpPr>
              <p:cNvPr id="151" name="AutoShape 597">
                <a:extLst>
                  <a:ext uri="{FF2B5EF4-FFF2-40B4-BE49-F238E27FC236}">
                    <a16:creationId xmlns:a16="http://schemas.microsoft.com/office/drawing/2014/main" id="{8C0DF5A9-4AF4-0D40-AA45-F5720D1AEE15}"/>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152" name="AutoShape 598">
                <a:extLst>
                  <a:ext uri="{FF2B5EF4-FFF2-40B4-BE49-F238E27FC236}">
                    <a16:creationId xmlns:a16="http://schemas.microsoft.com/office/drawing/2014/main" id="{8D7ED216-F616-DF43-A4B1-8527CC1F488F}"/>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153" name="AutoShape 599">
                <a:extLst>
                  <a:ext uri="{FF2B5EF4-FFF2-40B4-BE49-F238E27FC236}">
                    <a16:creationId xmlns:a16="http://schemas.microsoft.com/office/drawing/2014/main" id="{D4EF4C2E-CA84-3C49-ABD0-186A3EBFA599}"/>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154" name="AutoShape 600">
                <a:extLst>
                  <a:ext uri="{FF2B5EF4-FFF2-40B4-BE49-F238E27FC236}">
                    <a16:creationId xmlns:a16="http://schemas.microsoft.com/office/drawing/2014/main" id="{B61EF1D7-D88E-6F44-8A77-9FD4F38E3D6C}"/>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155" name="WordArt 601">
                <a:extLst>
                  <a:ext uri="{FF2B5EF4-FFF2-40B4-BE49-F238E27FC236}">
                    <a16:creationId xmlns:a16="http://schemas.microsoft.com/office/drawing/2014/main" id="{E227521B-FA57-5945-95E9-4EC3DEFF4451}"/>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grpSp>
        <p:nvGrpSpPr>
          <p:cNvPr id="175" name="Group 869">
            <a:extLst>
              <a:ext uri="{FF2B5EF4-FFF2-40B4-BE49-F238E27FC236}">
                <a16:creationId xmlns:a16="http://schemas.microsoft.com/office/drawing/2014/main" id="{D3C2CDBA-02DF-8748-AE54-5088DE0196E5}"/>
              </a:ext>
            </a:extLst>
          </p:cNvPr>
          <p:cNvGrpSpPr>
            <a:grpSpLocks/>
          </p:cNvGrpSpPr>
          <p:nvPr/>
        </p:nvGrpSpPr>
        <p:grpSpPr bwMode="auto">
          <a:xfrm>
            <a:off x="3691476" y="3794456"/>
            <a:ext cx="2216150" cy="830801"/>
            <a:chOff x="2422" y="2825"/>
            <a:chExt cx="1396" cy="618"/>
          </a:xfrm>
        </p:grpSpPr>
        <p:sp>
          <p:nvSpPr>
            <p:cNvPr id="176" name="AutoShape 822">
              <a:extLst>
                <a:ext uri="{FF2B5EF4-FFF2-40B4-BE49-F238E27FC236}">
                  <a16:creationId xmlns:a16="http://schemas.microsoft.com/office/drawing/2014/main" id="{88ADFBC0-5F2C-D94F-9C9A-CC423208BF84}"/>
                </a:ext>
              </a:extLst>
            </p:cNvPr>
            <p:cNvSpPr>
              <a:spLocks noChangeArrowheads="1"/>
            </p:cNvSpPr>
            <p:nvPr/>
          </p:nvSpPr>
          <p:spPr bwMode="auto">
            <a:xfrm>
              <a:off x="2422" y="2895"/>
              <a:ext cx="1396" cy="548"/>
            </a:xfrm>
            <a:prstGeom prst="parallelogram">
              <a:avLst>
                <a:gd name="adj" fmla="val 98171"/>
              </a:avLst>
            </a:prstGeom>
            <a:solidFill>
              <a:srgbClr val="DFE7ED"/>
            </a:solidFill>
            <a:ln w="9525">
              <a:noFill/>
              <a:miter lim="800000"/>
              <a:headEnd/>
              <a:tailEnd/>
            </a:ln>
          </p:spPr>
          <p:txBody>
            <a:bodyPr wrap="none" anchor="ctr"/>
            <a:lstStyle/>
            <a:p>
              <a:endParaRPr lang="en-US">
                <a:latin typeface="Arial" charset="0"/>
              </a:endParaRPr>
            </a:p>
          </p:txBody>
        </p:sp>
        <p:sp>
          <p:nvSpPr>
            <p:cNvPr id="177" name="AutoShape 631">
              <a:extLst>
                <a:ext uri="{FF2B5EF4-FFF2-40B4-BE49-F238E27FC236}">
                  <a16:creationId xmlns:a16="http://schemas.microsoft.com/office/drawing/2014/main" id="{C02A2ACF-FF18-534C-B5FA-64DB3CB63BAC}"/>
                </a:ext>
              </a:extLst>
            </p:cNvPr>
            <p:cNvSpPr>
              <a:spLocks noChangeArrowheads="1"/>
            </p:cNvSpPr>
            <p:nvPr/>
          </p:nvSpPr>
          <p:spPr bwMode="auto">
            <a:xfrm>
              <a:off x="2731" y="3080"/>
              <a:ext cx="449" cy="224"/>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178" name="AutoShape 632">
              <a:extLst>
                <a:ext uri="{FF2B5EF4-FFF2-40B4-BE49-F238E27FC236}">
                  <a16:creationId xmlns:a16="http://schemas.microsoft.com/office/drawing/2014/main" id="{D03B3C8A-637D-504A-B430-98C792A7E966}"/>
                </a:ext>
              </a:extLst>
            </p:cNvPr>
            <p:cNvSpPr>
              <a:spLocks noChangeArrowheads="1"/>
            </p:cNvSpPr>
            <p:nvPr/>
          </p:nvSpPr>
          <p:spPr bwMode="auto">
            <a:xfrm>
              <a:off x="2731" y="3015"/>
              <a:ext cx="449" cy="224"/>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179" name="AutoShape 633">
              <a:extLst>
                <a:ext uri="{FF2B5EF4-FFF2-40B4-BE49-F238E27FC236}">
                  <a16:creationId xmlns:a16="http://schemas.microsoft.com/office/drawing/2014/main" id="{E8221A99-E41B-5D4C-8421-9EC75F71280B}"/>
                </a:ext>
              </a:extLst>
            </p:cNvPr>
            <p:cNvSpPr>
              <a:spLocks noChangeArrowheads="1"/>
            </p:cNvSpPr>
            <p:nvPr/>
          </p:nvSpPr>
          <p:spPr bwMode="auto">
            <a:xfrm>
              <a:off x="2731" y="2944"/>
              <a:ext cx="449" cy="224"/>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180" name="AutoShape 634">
              <a:extLst>
                <a:ext uri="{FF2B5EF4-FFF2-40B4-BE49-F238E27FC236}">
                  <a16:creationId xmlns:a16="http://schemas.microsoft.com/office/drawing/2014/main" id="{8B96D7C7-278F-2742-AB47-C8AD0C4366EB}"/>
                </a:ext>
              </a:extLst>
            </p:cNvPr>
            <p:cNvSpPr>
              <a:spLocks noChangeArrowheads="1"/>
            </p:cNvSpPr>
            <p:nvPr/>
          </p:nvSpPr>
          <p:spPr bwMode="auto">
            <a:xfrm>
              <a:off x="2731" y="2879"/>
              <a:ext cx="449" cy="224"/>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181" name="WordArt 635">
              <a:extLst>
                <a:ext uri="{FF2B5EF4-FFF2-40B4-BE49-F238E27FC236}">
                  <a16:creationId xmlns:a16="http://schemas.microsoft.com/office/drawing/2014/main" id="{01639FA4-46F9-1144-A055-087AEB0F9560}"/>
                </a:ext>
              </a:extLst>
            </p:cNvPr>
            <p:cNvSpPr>
              <a:spLocks noChangeArrowheads="1" noChangeShapeType="1" noTextEdit="1"/>
            </p:cNvSpPr>
            <p:nvPr/>
          </p:nvSpPr>
          <p:spPr bwMode="auto">
            <a:xfrm rot="2642659">
              <a:off x="2910" y="2836"/>
              <a:ext cx="153" cy="216"/>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chemeClr val="bg1"/>
                  </a:solidFill>
                  <a:latin typeface="Arial"/>
                  <a:cs typeface="Arial"/>
                </a:rPr>
                <a:t>SSD</a:t>
              </a:r>
            </a:p>
          </p:txBody>
        </p:sp>
        <p:grpSp>
          <p:nvGrpSpPr>
            <p:cNvPr id="182" name="Group 584">
              <a:extLst>
                <a:ext uri="{FF2B5EF4-FFF2-40B4-BE49-F238E27FC236}">
                  <a16:creationId xmlns:a16="http://schemas.microsoft.com/office/drawing/2014/main" id="{7CDD8889-18A1-1249-AF6F-CA4C3D1ACDB5}"/>
                </a:ext>
              </a:extLst>
            </p:cNvPr>
            <p:cNvGrpSpPr>
              <a:grpSpLocks/>
            </p:cNvGrpSpPr>
            <p:nvPr/>
          </p:nvGrpSpPr>
          <p:grpSpPr bwMode="auto">
            <a:xfrm>
              <a:off x="2981" y="3228"/>
              <a:ext cx="385" cy="215"/>
              <a:chOff x="2733" y="2134"/>
              <a:chExt cx="385" cy="215"/>
            </a:xfrm>
          </p:grpSpPr>
          <p:sp>
            <p:nvSpPr>
              <p:cNvPr id="200" name="AutoShape 585">
                <a:extLst>
                  <a:ext uri="{FF2B5EF4-FFF2-40B4-BE49-F238E27FC236}">
                    <a16:creationId xmlns:a16="http://schemas.microsoft.com/office/drawing/2014/main" id="{25A37A02-5247-E14D-894E-6F792814F48F}"/>
                  </a:ext>
                </a:extLst>
              </p:cNvPr>
              <p:cNvSpPr>
                <a:spLocks noChangeArrowheads="1"/>
              </p:cNvSpPr>
              <p:nvPr/>
            </p:nvSpPr>
            <p:spPr bwMode="auto">
              <a:xfrm>
                <a:off x="2733" y="2187"/>
                <a:ext cx="385" cy="128"/>
              </a:xfrm>
              <a:prstGeom prst="cube">
                <a:avLst>
                  <a:gd name="adj" fmla="val 89866"/>
                </a:avLst>
              </a:prstGeom>
              <a:solidFill>
                <a:srgbClr val="99CC00"/>
              </a:solidFill>
              <a:ln w="9525">
                <a:noFill/>
                <a:miter lim="800000"/>
                <a:headEnd/>
                <a:tailEnd/>
              </a:ln>
            </p:spPr>
            <p:txBody>
              <a:bodyPr wrap="none" anchor="ctr"/>
              <a:lstStyle/>
              <a:p>
                <a:pPr algn="ctr"/>
                <a:endParaRPr lang="en-US" altLang="en-US">
                  <a:latin typeface="Arial" charset="0"/>
                </a:endParaRPr>
              </a:p>
            </p:txBody>
          </p:sp>
          <p:sp>
            <p:nvSpPr>
              <p:cNvPr id="201" name="WordArt 586">
                <a:extLst>
                  <a:ext uri="{FF2B5EF4-FFF2-40B4-BE49-F238E27FC236}">
                    <a16:creationId xmlns:a16="http://schemas.microsoft.com/office/drawing/2014/main" id="{B7D0ECDC-62E6-564A-B84B-FE6F4F4C8A91}"/>
                  </a:ext>
                </a:extLst>
              </p:cNvPr>
              <p:cNvSpPr>
                <a:spLocks noChangeArrowheads="1" noChangeShapeType="1" noTextEdit="1"/>
              </p:cNvSpPr>
              <p:nvPr/>
            </p:nvSpPr>
            <p:spPr bwMode="auto">
              <a:xfrm rot="2642659">
                <a:off x="2848" y="2134"/>
                <a:ext cx="153" cy="21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5D7E00"/>
                    </a:solidFill>
                    <a:latin typeface="Arial"/>
                    <a:cs typeface="Arial"/>
                  </a:rPr>
                  <a:t>CPU</a:t>
                </a:r>
              </a:p>
            </p:txBody>
          </p:sp>
        </p:grpSp>
        <p:grpSp>
          <p:nvGrpSpPr>
            <p:cNvPr id="183" name="Group 590">
              <a:extLst>
                <a:ext uri="{FF2B5EF4-FFF2-40B4-BE49-F238E27FC236}">
                  <a16:creationId xmlns:a16="http://schemas.microsoft.com/office/drawing/2014/main" id="{7192C35A-1C6F-714B-95EF-6D34F89270BC}"/>
                </a:ext>
              </a:extLst>
            </p:cNvPr>
            <p:cNvGrpSpPr>
              <a:grpSpLocks/>
            </p:cNvGrpSpPr>
            <p:nvPr/>
          </p:nvGrpSpPr>
          <p:grpSpPr bwMode="auto">
            <a:xfrm>
              <a:off x="3120" y="2825"/>
              <a:ext cx="291" cy="436"/>
              <a:chOff x="1517" y="1480"/>
              <a:chExt cx="274" cy="410"/>
            </a:xfrm>
          </p:grpSpPr>
          <p:sp>
            <p:nvSpPr>
              <p:cNvPr id="195" name="AutoShape 591">
                <a:extLst>
                  <a:ext uri="{FF2B5EF4-FFF2-40B4-BE49-F238E27FC236}">
                    <a16:creationId xmlns:a16="http://schemas.microsoft.com/office/drawing/2014/main" id="{17243C08-E641-6E4A-B8D2-572E195D9D61}"/>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196" name="AutoShape 592">
                <a:extLst>
                  <a:ext uri="{FF2B5EF4-FFF2-40B4-BE49-F238E27FC236}">
                    <a16:creationId xmlns:a16="http://schemas.microsoft.com/office/drawing/2014/main" id="{28667D3C-F57A-1349-A9F9-01C408AB3CBA}"/>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197" name="AutoShape 593">
                <a:extLst>
                  <a:ext uri="{FF2B5EF4-FFF2-40B4-BE49-F238E27FC236}">
                    <a16:creationId xmlns:a16="http://schemas.microsoft.com/office/drawing/2014/main" id="{1B9EBD48-6EA7-274E-AAB9-114DD8B1D491}"/>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198" name="AutoShape 594">
                <a:extLst>
                  <a:ext uri="{FF2B5EF4-FFF2-40B4-BE49-F238E27FC236}">
                    <a16:creationId xmlns:a16="http://schemas.microsoft.com/office/drawing/2014/main" id="{B8AA0601-C542-FE49-8CC1-6302011D5D0A}"/>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199" name="WordArt 595">
                <a:extLst>
                  <a:ext uri="{FF2B5EF4-FFF2-40B4-BE49-F238E27FC236}">
                    <a16:creationId xmlns:a16="http://schemas.microsoft.com/office/drawing/2014/main" id="{079C15E5-1310-F947-81C3-827BFC54FED5}"/>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dirty="0">
                    <a:ln w="9525">
                      <a:noFill/>
                      <a:round/>
                      <a:headEnd/>
                      <a:tailEnd/>
                    </a:ln>
                    <a:solidFill>
                      <a:srgbClr val="FFFFFF"/>
                    </a:solidFill>
                    <a:latin typeface="Arial"/>
                    <a:cs typeface="Arial"/>
                  </a:rPr>
                  <a:t>RAM</a:t>
                </a:r>
              </a:p>
            </p:txBody>
          </p:sp>
        </p:grpSp>
        <p:grpSp>
          <p:nvGrpSpPr>
            <p:cNvPr id="184" name="Group 608">
              <a:extLst>
                <a:ext uri="{FF2B5EF4-FFF2-40B4-BE49-F238E27FC236}">
                  <a16:creationId xmlns:a16="http://schemas.microsoft.com/office/drawing/2014/main" id="{9D7B620F-C647-0A46-BE7F-E3F5BA997646}"/>
                </a:ext>
              </a:extLst>
            </p:cNvPr>
            <p:cNvGrpSpPr>
              <a:grpSpLocks/>
            </p:cNvGrpSpPr>
            <p:nvPr/>
          </p:nvGrpSpPr>
          <p:grpSpPr bwMode="auto">
            <a:xfrm>
              <a:off x="3275" y="2944"/>
              <a:ext cx="279" cy="309"/>
              <a:chOff x="1755" y="2254"/>
              <a:chExt cx="1133" cy="1244"/>
            </a:xfrm>
          </p:grpSpPr>
          <p:sp>
            <p:nvSpPr>
              <p:cNvPr id="185" name="AutoShape 609">
                <a:extLst>
                  <a:ext uri="{FF2B5EF4-FFF2-40B4-BE49-F238E27FC236}">
                    <a16:creationId xmlns:a16="http://schemas.microsoft.com/office/drawing/2014/main" id="{BD76605F-03F3-9A45-B9B0-8FCEE1373A73}"/>
                  </a:ext>
                </a:extLst>
              </p:cNvPr>
              <p:cNvSpPr>
                <a:spLocks noChangeArrowheads="1"/>
              </p:cNvSpPr>
              <p:nvPr/>
            </p:nvSpPr>
            <p:spPr bwMode="auto">
              <a:xfrm>
                <a:off x="1755" y="2254"/>
                <a:ext cx="1133" cy="1244"/>
              </a:xfrm>
              <a:prstGeom prst="cube">
                <a:avLst>
                  <a:gd name="adj" fmla="val 59935"/>
                </a:avLst>
              </a:prstGeom>
              <a:solidFill>
                <a:srgbClr val="3366FF"/>
              </a:solidFill>
              <a:ln w="9525">
                <a:solidFill>
                  <a:schemeClr val="tx1"/>
                </a:solidFill>
                <a:miter lim="800000"/>
                <a:headEnd/>
                <a:tailEnd/>
              </a:ln>
            </p:spPr>
            <p:txBody>
              <a:bodyPr wrap="none" anchor="ctr"/>
              <a:lstStyle/>
              <a:p>
                <a:pPr algn="ctr"/>
                <a:endParaRPr lang="en-US" altLang="en-US">
                  <a:latin typeface="Arial" charset="0"/>
                </a:endParaRPr>
              </a:p>
            </p:txBody>
          </p:sp>
          <p:grpSp>
            <p:nvGrpSpPr>
              <p:cNvPr id="186" name="Group 610">
                <a:extLst>
                  <a:ext uri="{FF2B5EF4-FFF2-40B4-BE49-F238E27FC236}">
                    <a16:creationId xmlns:a16="http://schemas.microsoft.com/office/drawing/2014/main" id="{9FCBE37B-7776-B245-9DD9-FE98442096CD}"/>
                  </a:ext>
                </a:extLst>
              </p:cNvPr>
              <p:cNvGrpSpPr>
                <a:grpSpLocks/>
              </p:cNvGrpSpPr>
              <p:nvPr/>
            </p:nvGrpSpPr>
            <p:grpSpPr bwMode="auto">
              <a:xfrm>
                <a:off x="2272" y="2901"/>
                <a:ext cx="150" cy="340"/>
                <a:chOff x="2271" y="2828"/>
                <a:chExt cx="202" cy="457"/>
              </a:xfrm>
            </p:grpSpPr>
            <p:sp>
              <p:nvSpPr>
                <p:cNvPr id="193" name="Freeform 611">
                  <a:extLst>
                    <a:ext uri="{FF2B5EF4-FFF2-40B4-BE49-F238E27FC236}">
                      <a16:creationId xmlns:a16="http://schemas.microsoft.com/office/drawing/2014/main" id="{2A899F4C-EA40-8943-8FF4-E381C9413C4C}"/>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94" name="AutoShape 612">
                  <a:extLst>
                    <a:ext uri="{FF2B5EF4-FFF2-40B4-BE49-F238E27FC236}">
                      <a16:creationId xmlns:a16="http://schemas.microsoft.com/office/drawing/2014/main" id="{ADA9E31E-5328-A54F-B6C0-42862F44B2A9}"/>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187" name="Group 613">
                <a:extLst>
                  <a:ext uri="{FF2B5EF4-FFF2-40B4-BE49-F238E27FC236}">
                    <a16:creationId xmlns:a16="http://schemas.microsoft.com/office/drawing/2014/main" id="{960B8EAA-15D3-7E41-8439-F60FF682685D}"/>
                  </a:ext>
                </a:extLst>
              </p:cNvPr>
              <p:cNvGrpSpPr>
                <a:grpSpLocks/>
              </p:cNvGrpSpPr>
              <p:nvPr/>
            </p:nvGrpSpPr>
            <p:grpSpPr bwMode="auto">
              <a:xfrm>
                <a:off x="2489" y="2681"/>
                <a:ext cx="150" cy="340"/>
                <a:chOff x="2271" y="2828"/>
                <a:chExt cx="202" cy="457"/>
              </a:xfrm>
            </p:grpSpPr>
            <p:sp>
              <p:nvSpPr>
                <p:cNvPr id="191" name="Freeform 614">
                  <a:extLst>
                    <a:ext uri="{FF2B5EF4-FFF2-40B4-BE49-F238E27FC236}">
                      <a16:creationId xmlns:a16="http://schemas.microsoft.com/office/drawing/2014/main" id="{E418A38E-24F6-EB4F-8DD7-C16BF5645C59}"/>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92" name="AutoShape 615">
                  <a:extLst>
                    <a:ext uri="{FF2B5EF4-FFF2-40B4-BE49-F238E27FC236}">
                      <a16:creationId xmlns:a16="http://schemas.microsoft.com/office/drawing/2014/main" id="{B977E1D6-F883-7A43-9B03-E06E9C06DC28}"/>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188" name="Group 616">
                <a:extLst>
                  <a:ext uri="{FF2B5EF4-FFF2-40B4-BE49-F238E27FC236}">
                    <a16:creationId xmlns:a16="http://schemas.microsoft.com/office/drawing/2014/main" id="{3FAC80C7-0504-C444-8627-AE3EE2A5C21D}"/>
                  </a:ext>
                </a:extLst>
              </p:cNvPr>
              <p:cNvGrpSpPr>
                <a:grpSpLocks/>
              </p:cNvGrpSpPr>
              <p:nvPr/>
            </p:nvGrpSpPr>
            <p:grpSpPr bwMode="auto">
              <a:xfrm>
                <a:off x="2696" y="2476"/>
                <a:ext cx="150" cy="340"/>
                <a:chOff x="2271" y="2828"/>
                <a:chExt cx="202" cy="457"/>
              </a:xfrm>
            </p:grpSpPr>
            <p:sp>
              <p:nvSpPr>
                <p:cNvPr id="189" name="Freeform 617">
                  <a:extLst>
                    <a:ext uri="{FF2B5EF4-FFF2-40B4-BE49-F238E27FC236}">
                      <a16:creationId xmlns:a16="http://schemas.microsoft.com/office/drawing/2014/main" id="{C5E7DDF8-B60D-D54A-B12B-7099812CD3D4}"/>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190" name="AutoShape 618">
                  <a:extLst>
                    <a:ext uri="{FF2B5EF4-FFF2-40B4-BE49-F238E27FC236}">
                      <a16:creationId xmlns:a16="http://schemas.microsoft.com/office/drawing/2014/main" id="{FFDC595B-D1CF-8743-946B-098529DAB43E}"/>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grpSp>
      <p:grpSp>
        <p:nvGrpSpPr>
          <p:cNvPr id="202" name="Group 870">
            <a:extLst>
              <a:ext uri="{FF2B5EF4-FFF2-40B4-BE49-F238E27FC236}">
                <a16:creationId xmlns:a16="http://schemas.microsoft.com/office/drawing/2014/main" id="{1795587F-2383-E547-9CF4-D358A7FFA8D2}"/>
              </a:ext>
            </a:extLst>
          </p:cNvPr>
          <p:cNvGrpSpPr>
            <a:grpSpLocks/>
          </p:cNvGrpSpPr>
          <p:nvPr/>
        </p:nvGrpSpPr>
        <p:grpSpPr bwMode="auto">
          <a:xfrm>
            <a:off x="5718714" y="3637294"/>
            <a:ext cx="2719387" cy="853086"/>
            <a:chOff x="3753" y="2744"/>
            <a:chExt cx="1713" cy="680"/>
          </a:xfrm>
        </p:grpSpPr>
        <p:sp>
          <p:nvSpPr>
            <p:cNvPr id="203" name="AutoShape 854">
              <a:extLst>
                <a:ext uri="{FF2B5EF4-FFF2-40B4-BE49-F238E27FC236}">
                  <a16:creationId xmlns:a16="http://schemas.microsoft.com/office/drawing/2014/main" id="{76EC4DCB-1DBE-0942-832D-91C54698D643}"/>
                </a:ext>
              </a:extLst>
            </p:cNvPr>
            <p:cNvSpPr>
              <a:spLocks noChangeArrowheads="1"/>
            </p:cNvSpPr>
            <p:nvPr/>
          </p:nvSpPr>
          <p:spPr bwMode="auto">
            <a:xfrm>
              <a:off x="3753" y="2776"/>
              <a:ext cx="1713" cy="648"/>
            </a:xfrm>
            <a:prstGeom prst="parallelogram">
              <a:avLst>
                <a:gd name="adj" fmla="val 95216"/>
              </a:avLst>
            </a:prstGeom>
            <a:solidFill>
              <a:srgbClr val="DFE7ED"/>
            </a:solidFill>
            <a:ln w="9525">
              <a:noFill/>
              <a:miter lim="800000"/>
              <a:headEnd/>
              <a:tailEnd/>
            </a:ln>
          </p:spPr>
          <p:txBody>
            <a:bodyPr wrap="none" anchor="ctr"/>
            <a:lstStyle/>
            <a:p>
              <a:endParaRPr lang="en-US">
                <a:latin typeface="Arial" charset="0"/>
              </a:endParaRPr>
            </a:p>
          </p:txBody>
        </p:sp>
        <p:grpSp>
          <p:nvGrpSpPr>
            <p:cNvPr id="204" name="Group 858">
              <a:extLst>
                <a:ext uri="{FF2B5EF4-FFF2-40B4-BE49-F238E27FC236}">
                  <a16:creationId xmlns:a16="http://schemas.microsoft.com/office/drawing/2014/main" id="{64F72E14-171F-F443-A022-FD2F444B9F61}"/>
                </a:ext>
              </a:extLst>
            </p:cNvPr>
            <p:cNvGrpSpPr>
              <a:grpSpLocks/>
            </p:cNvGrpSpPr>
            <p:nvPr/>
          </p:nvGrpSpPr>
          <p:grpSpPr bwMode="auto">
            <a:xfrm>
              <a:off x="4145" y="2906"/>
              <a:ext cx="385" cy="216"/>
              <a:chOff x="3064" y="2697"/>
              <a:chExt cx="385" cy="216"/>
            </a:xfrm>
          </p:grpSpPr>
          <p:sp>
            <p:nvSpPr>
              <p:cNvPr id="269" name="AutoShape 859">
                <a:extLst>
                  <a:ext uri="{FF2B5EF4-FFF2-40B4-BE49-F238E27FC236}">
                    <a16:creationId xmlns:a16="http://schemas.microsoft.com/office/drawing/2014/main" id="{2489B288-162D-B645-BF7B-F1E5A37E4833}"/>
                  </a:ext>
                </a:extLst>
              </p:cNvPr>
              <p:cNvSpPr>
                <a:spLocks noChangeArrowheads="1"/>
              </p:cNvSpPr>
              <p:nvPr/>
            </p:nvSpPr>
            <p:spPr bwMode="auto">
              <a:xfrm>
                <a:off x="3064" y="2750"/>
                <a:ext cx="385" cy="128"/>
              </a:xfrm>
              <a:prstGeom prst="cube">
                <a:avLst>
                  <a:gd name="adj" fmla="val 89866"/>
                </a:avLst>
              </a:prstGeom>
              <a:solidFill>
                <a:srgbClr val="FF7C80"/>
              </a:solidFill>
              <a:ln w="9525">
                <a:solidFill>
                  <a:srgbClr val="FF0000"/>
                </a:solidFill>
                <a:miter lim="800000"/>
                <a:headEnd/>
                <a:tailEnd/>
              </a:ln>
            </p:spPr>
            <p:txBody>
              <a:bodyPr wrap="none" anchor="ctr"/>
              <a:lstStyle/>
              <a:p>
                <a:pPr algn="ctr"/>
                <a:endParaRPr lang="en-US" altLang="en-US">
                  <a:latin typeface="Arial" charset="0"/>
                </a:endParaRPr>
              </a:p>
            </p:txBody>
          </p:sp>
          <p:sp>
            <p:nvSpPr>
              <p:cNvPr id="270" name="WordArt 860">
                <a:extLst>
                  <a:ext uri="{FF2B5EF4-FFF2-40B4-BE49-F238E27FC236}">
                    <a16:creationId xmlns:a16="http://schemas.microsoft.com/office/drawing/2014/main" id="{223BE837-4582-3A4E-8776-5AD91EB3E5A9}"/>
                  </a:ext>
                </a:extLst>
              </p:cNvPr>
              <p:cNvSpPr>
                <a:spLocks noChangeArrowheads="1" noChangeShapeType="1" noTextEdit="1"/>
              </p:cNvSpPr>
              <p:nvPr/>
            </p:nvSpPr>
            <p:spPr bwMode="auto">
              <a:xfrm rot="2642659">
                <a:off x="3172" y="2697"/>
                <a:ext cx="154" cy="216"/>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8A0003"/>
                    </a:solidFill>
                    <a:latin typeface="Arial"/>
                    <a:cs typeface="Arial"/>
                  </a:rPr>
                  <a:t>GPU</a:t>
                </a:r>
              </a:p>
            </p:txBody>
          </p:sp>
        </p:grpSp>
        <p:grpSp>
          <p:nvGrpSpPr>
            <p:cNvPr id="205" name="Group 861">
              <a:extLst>
                <a:ext uri="{FF2B5EF4-FFF2-40B4-BE49-F238E27FC236}">
                  <a16:creationId xmlns:a16="http://schemas.microsoft.com/office/drawing/2014/main" id="{FA68B886-9512-FA41-B526-ADF92876798C}"/>
                </a:ext>
              </a:extLst>
            </p:cNvPr>
            <p:cNvGrpSpPr>
              <a:grpSpLocks/>
            </p:cNvGrpSpPr>
            <p:nvPr/>
          </p:nvGrpSpPr>
          <p:grpSpPr bwMode="auto">
            <a:xfrm>
              <a:off x="4285" y="2763"/>
              <a:ext cx="385" cy="216"/>
              <a:chOff x="3064" y="2697"/>
              <a:chExt cx="385" cy="216"/>
            </a:xfrm>
          </p:grpSpPr>
          <p:sp>
            <p:nvSpPr>
              <p:cNvPr id="267" name="AutoShape 862">
                <a:extLst>
                  <a:ext uri="{FF2B5EF4-FFF2-40B4-BE49-F238E27FC236}">
                    <a16:creationId xmlns:a16="http://schemas.microsoft.com/office/drawing/2014/main" id="{F04D5B3F-BE0C-4948-842B-EDD5D2C24504}"/>
                  </a:ext>
                </a:extLst>
              </p:cNvPr>
              <p:cNvSpPr>
                <a:spLocks noChangeArrowheads="1"/>
              </p:cNvSpPr>
              <p:nvPr/>
            </p:nvSpPr>
            <p:spPr bwMode="auto">
              <a:xfrm>
                <a:off x="3064" y="2750"/>
                <a:ext cx="385" cy="128"/>
              </a:xfrm>
              <a:prstGeom prst="cube">
                <a:avLst>
                  <a:gd name="adj" fmla="val 89866"/>
                </a:avLst>
              </a:prstGeom>
              <a:solidFill>
                <a:srgbClr val="FF7C80"/>
              </a:solidFill>
              <a:ln w="9525">
                <a:solidFill>
                  <a:srgbClr val="FF0000"/>
                </a:solidFill>
                <a:miter lim="800000"/>
                <a:headEnd/>
                <a:tailEnd/>
              </a:ln>
            </p:spPr>
            <p:txBody>
              <a:bodyPr wrap="none" anchor="ctr"/>
              <a:lstStyle/>
              <a:p>
                <a:pPr algn="ctr"/>
                <a:endParaRPr lang="en-US" altLang="en-US">
                  <a:latin typeface="Arial" charset="0"/>
                </a:endParaRPr>
              </a:p>
            </p:txBody>
          </p:sp>
          <p:sp>
            <p:nvSpPr>
              <p:cNvPr id="268" name="WordArt 863">
                <a:extLst>
                  <a:ext uri="{FF2B5EF4-FFF2-40B4-BE49-F238E27FC236}">
                    <a16:creationId xmlns:a16="http://schemas.microsoft.com/office/drawing/2014/main" id="{DE695870-62E9-C941-BD4F-AE24A7CA5F02}"/>
                  </a:ext>
                </a:extLst>
              </p:cNvPr>
              <p:cNvSpPr>
                <a:spLocks noChangeArrowheads="1" noChangeShapeType="1" noTextEdit="1"/>
              </p:cNvSpPr>
              <p:nvPr/>
            </p:nvSpPr>
            <p:spPr bwMode="auto">
              <a:xfrm rot="2642659">
                <a:off x="3172" y="2697"/>
                <a:ext cx="154" cy="216"/>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8A0003"/>
                    </a:solidFill>
                    <a:latin typeface="Arial"/>
                    <a:cs typeface="Arial"/>
                  </a:rPr>
                  <a:t>GPU</a:t>
                </a:r>
              </a:p>
            </p:txBody>
          </p:sp>
        </p:grpSp>
        <p:grpSp>
          <p:nvGrpSpPr>
            <p:cNvPr id="206" name="Group 587">
              <a:extLst>
                <a:ext uri="{FF2B5EF4-FFF2-40B4-BE49-F238E27FC236}">
                  <a16:creationId xmlns:a16="http://schemas.microsoft.com/office/drawing/2014/main" id="{3E500539-33B6-6540-B0A7-82D5190DF8FA}"/>
                </a:ext>
              </a:extLst>
            </p:cNvPr>
            <p:cNvGrpSpPr>
              <a:grpSpLocks/>
            </p:cNvGrpSpPr>
            <p:nvPr/>
          </p:nvGrpSpPr>
          <p:grpSpPr bwMode="auto">
            <a:xfrm>
              <a:off x="4255" y="3164"/>
              <a:ext cx="385" cy="215"/>
              <a:chOff x="2733" y="2134"/>
              <a:chExt cx="385" cy="215"/>
            </a:xfrm>
          </p:grpSpPr>
          <p:sp>
            <p:nvSpPr>
              <p:cNvPr id="265" name="AutoShape 588">
                <a:extLst>
                  <a:ext uri="{FF2B5EF4-FFF2-40B4-BE49-F238E27FC236}">
                    <a16:creationId xmlns:a16="http://schemas.microsoft.com/office/drawing/2014/main" id="{3AF2A44B-C8C5-A04F-971A-D8E1333011C9}"/>
                  </a:ext>
                </a:extLst>
              </p:cNvPr>
              <p:cNvSpPr>
                <a:spLocks noChangeArrowheads="1"/>
              </p:cNvSpPr>
              <p:nvPr/>
            </p:nvSpPr>
            <p:spPr bwMode="auto">
              <a:xfrm>
                <a:off x="2733" y="2187"/>
                <a:ext cx="385" cy="128"/>
              </a:xfrm>
              <a:prstGeom prst="cube">
                <a:avLst>
                  <a:gd name="adj" fmla="val 89866"/>
                </a:avLst>
              </a:prstGeom>
              <a:solidFill>
                <a:srgbClr val="99CC00"/>
              </a:solidFill>
              <a:ln w="9525">
                <a:noFill/>
                <a:miter lim="800000"/>
                <a:headEnd/>
                <a:tailEnd/>
              </a:ln>
            </p:spPr>
            <p:txBody>
              <a:bodyPr wrap="none" anchor="ctr"/>
              <a:lstStyle/>
              <a:p>
                <a:pPr algn="ctr"/>
                <a:endParaRPr lang="en-US" altLang="en-US">
                  <a:latin typeface="Arial" charset="0"/>
                </a:endParaRPr>
              </a:p>
            </p:txBody>
          </p:sp>
          <p:sp>
            <p:nvSpPr>
              <p:cNvPr id="266" name="WordArt 589">
                <a:extLst>
                  <a:ext uri="{FF2B5EF4-FFF2-40B4-BE49-F238E27FC236}">
                    <a16:creationId xmlns:a16="http://schemas.microsoft.com/office/drawing/2014/main" id="{7AF3E243-1289-804D-84FD-62FD54DD9F03}"/>
                  </a:ext>
                </a:extLst>
              </p:cNvPr>
              <p:cNvSpPr>
                <a:spLocks noChangeArrowheads="1" noChangeShapeType="1" noTextEdit="1"/>
              </p:cNvSpPr>
              <p:nvPr/>
            </p:nvSpPr>
            <p:spPr bwMode="auto">
              <a:xfrm rot="2642659">
                <a:off x="2848" y="2134"/>
                <a:ext cx="153" cy="21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5D7E00"/>
                    </a:solidFill>
                    <a:latin typeface="Arial"/>
                    <a:cs typeface="Arial"/>
                  </a:rPr>
                  <a:t>CPU</a:t>
                </a:r>
              </a:p>
            </p:txBody>
          </p:sp>
        </p:grpSp>
        <p:grpSp>
          <p:nvGrpSpPr>
            <p:cNvPr id="207" name="Group 619">
              <a:extLst>
                <a:ext uri="{FF2B5EF4-FFF2-40B4-BE49-F238E27FC236}">
                  <a16:creationId xmlns:a16="http://schemas.microsoft.com/office/drawing/2014/main" id="{304B9F62-4870-5245-839E-B9F0B754B05A}"/>
                </a:ext>
              </a:extLst>
            </p:cNvPr>
            <p:cNvGrpSpPr>
              <a:grpSpLocks/>
            </p:cNvGrpSpPr>
            <p:nvPr/>
          </p:nvGrpSpPr>
          <p:grpSpPr bwMode="auto">
            <a:xfrm>
              <a:off x="4003" y="3054"/>
              <a:ext cx="385" cy="216"/>
              <a:chOff x="3064" y="2697"/>
              <a:chExt cx="385" cy="216"/>
            </a:xfrm>
          </p:grpSpPr>
          <p:sp>
            <p:nvSpPr>
              <p:cNvPr id="263" name="AutoShape 620">
                <a:extLst>
                  <a:ext uri="{FF2B5EF4-FFF2-40B4-BE49-F238E27FC236}">
                    <a16:creationId xmlns:a16="http://schemas.microsoft.com/office/drawing/2014/main" id="{D00CA957-BA36-5743-A909-1871D1AD32AF}"/>
                  </a:ext>
                </a:extLst>
              </p:cNvPr>
              <p:cNvSpPr>
                <a:spLocks noChangeArrowheads="1"/>
              </p:cNvSpPr>
              <p:nvPr/>
            </p:nvSpPr>
            <p:spPr bwMode="auto">
              <a:xfrm>
                <a:off x="3064" y="2750"/>
                <a:ext cx="385" cy="128"/>
              </a:xfrm>
              <a:prstGeom prst="cube">
                <a:avLst>
                  <a:gd name="adj" fmla="val 89866"/>
                </a:avLst>
              </a:prstGeom>
              <a:solidFill>
                <a:srgbClr val="FF7C80"/>
              </a:solidFill>
              <a:ln w="9525">
                <a:solidFill>
                  <a:srgbClr val="FF0000"/>
                </a:solidFill>
                <a:miter lim="800000"/>
                <a:headEnd/>
                <a:tailEnd/>
              </a:ln>
            </p:spPr>
            <p:txBody>
              <a:bodyPr wrap="none" anchor="ctr"/>
              <a:lstStyle/>
              <a:p>
                <a:pPr algn="ctr"/>
                <a:endParaRPr lang="en-US" altLang="en-US">
                  <a:latin typeface="Arial" charset="0"/>
                </a:endParaRPr>
              </a:p>
            </p:txBody>
          </p:sp>
          <p:sp>
            <p:nvSpPr>
              <p:cNvPr id="264" name="WordArt 621">
                <a:extLst>
                  <a:ext uri="{FF2B5EF4-FFF2-40B4-BE49-F238E27FC236}">
                    <a16:creationId xmlns:a16="http://schemas.microsoft.com/office/drawing/2014/main" id="{A3DF7531-0CB1-8E48-BB26-844E88FCA3C4}"/>
                  </a:ext>
                </a:extLst>
              </p:cNvPr>
              <p:cNvSpPr>
                <a:spLocks noChangeArrowheads="1" noChangeShapeType="1" noTextEdit="1"/>
              </p:cNvSpPr>
              <p:nvPr/>
            </p:nvSpPr>
            <p:spPr bwMode="auto">
              <a:xfrm rot="2642659">
                <a:off x="3172" y="2697"/>
                <a:ext cx="154" cy="216"/>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8A0003"/>
                    </a:solidFill>
                    <a:latin typeface="Arial"/>
                    <a:cs typeface="Arial"/>
                  </a:rPr>
                  <a:t>GPU</a:t>
                </a:r>
              </a:p>
            </p:txBody>
          </p:sp>
        </p:grpSp>
        <p:grpSp>
          <p:nvGrpSpPr>
            <p:cNvPr id="208" name="Group 622">
              <a:extLst>
                <a:ext uri="{FF2B5EF4-FFF2-40B4-BE49-F238E27FC236}">
                  <a16:creationId xmlns:a16="http://schemas.microsoft.com/office/drawing/2014/main" id="{CF3ED0E7-B5BD-7E40-9760-822EF93C1240}"/>
                </a:ext>
              </a:extLst>
            </p:cNvPr>
            <p:cNvGrpSpPr>
              <a:grpSpLocks/>
            </p:cNvGrpSpPr>
            <p:nvPr/>
          </p:nvGrpSpPr>
          <p:grpSpPr bwMode="auto">
            <a:xfrm>
              <a:off x="3867" y="3201"/>
              <a:ext cx="385" cy="216"/>
              <a:chOff x="3064" y="2697"/>
              <a:chExt cx="385" cy="216"/>
            </a:xfrm>
          </p:grpSpPr>
          <p:sp>
            <p:nvSpPr>
              <p:cNvPr id="261" name="AutoShape 623">
                <a:extLst>
                  <a:ext uri="{FF2B5EF4-FFF2-40B4-BE49-F238E27FC236}">
                    <a16:creationId xmlns:a16="http://schemas.microsoft.com/office/drawing/2014/main" id="{E3F0D2A6-77BA-6A4B-8297-A628570605CE}"/>
                  </a:ext>
                </a:extLst>
              </p:cNvPr>
              <p:cNvSpPr>
                <a:spLocks noChangeArrowheads="1"/>
              </p:cNvSpPr>
              <p:nvPr/>
            </p:nvSpPr>
            <p:spPr bwMode="auto">
              <a:xfrm>
                <a:off x="3064" y="2750"/>
                <a:ext cx="385" cy="128"/>
              </a:xfrm>
              <a:prstGeom prst="cube">
                <a:avLst>
                  <a:gd name="adj" fmla="val 89866"/>
                </a:avLst>
              </a:prstGeom>
              <a:solidFill>
                <a:srgbClr val="FF7C80"/>
              </a:solidFill>
              <a:ln w="9525">
                <a:solidFill>
                  <a:srgbClr val="FF0000"/>
                </a:solidFill>
                <a:miter lim="800000"/>
                <a:headEnd/>
                <a:tailEnd/>
              </a:ln>
            </p:spPr>
            <p:txBody>
              <a:bodyPr wrap="none" anchor="ctr"/>
              <a:lstStyle/>
              <a:p>
                <a:pPr algn="ctr"/>
                <a:endParaRPr lang="en-US" altLang="en-US">
                  <a:latin typeface="Arial" charset="0"/>
                </a:endParaRPr>
              </a:p>
            </p:txBody>
          </p:sp>
          <p:sp>
            <p:nvSpPr>
              <p:cNvPr id="262" name="WordArt 624">
                <a:extLst>
                  <a:ext uri="{FF2B5EF4-FFF2-40B4-BE49-F238E27FC236}">
                    <a16:creationId xmlns:a16="http://schemas.microsoft.com/office/drawing/2014/main" id="{84E3355E-5C45-2E4E-AA87-F4AD36242F00}"/>
                  </a:ext>
                </a:extLst>
              </p:cNvPr>
              <p:cNvSpPr>
                <a:spLocks noChangeArrowheads="1" noChangeShapeType="1" noTextEdit="1"/>
              </p:cNvSpPr>
              <p:nvPr/>
            </p:nvSpPr>
            <p:spPr bwMode="auto">
              <a:xfrm rot="2642659">
                <a:off x="3172" y="2697"/>
                <a:ext cx="154" cy="216"/>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8A0003"/>
                    </a:solidFill>
                    <a:latin typeface="Arial"/>
                    <a:cs typeface="Arial"/>
                  </a:rPr>
                  <a:t>GPU</a:t>
                </a:r>
              </a:p>
            </p:txBody>
          </p:sp>
        </p:grpSp>
        <p:grpSp>
          <p:nvGrpSpPr>
            <p:cNvPr id="209" name="Group 636">
              <a:extLst>
                <a:ext uri="{FF2B5EF4-FFF2-40B4-BE49-F238E27FC236}">
                  <a16:creationId xmlns:a16="http://schemas.microsoft.com/office/drawing/2014/main" id="{A45B6A46-A85E-FD4D-BBFD-A5BA0108A5E7}"/>
                </a:ext>
              </a:extLst>
            </p:cNvPr>
            <p:cNvGrpSpPr>
              <a:grpSpLocks/>
            </p:cNvGrpSpPr>
            <p:nvPr/>
          </p:nvGrpSpPr>
          <p:grpSpPr bwMode="auto">
            <a:xfrm>
              <a:off x="4463" y="2745"/>
              <a:ext cx="291" cy="436"/>
              <a:chOff x="1517" y="1480"/>
              <a:chExt cx="274" cy="410"/>
            </a:xfrm>
          </p:grpSpPr>
          <p:sp>
            <p:nvSpPr>
              <p:cNvPr id="256" name="AutoShape 637">
                <a:extLst>
                  <a:ext uri="{FF2B5EF4-FFF2-40B4-BE49-F238E27FC236}">
                    <a16:creationId xmlns:a16="http://schemas.microsoft.com/office/drawing/2014/main" id="{1F1114BD-1CA7-5E4B-8204-B12EC79E8578}"/>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257" name="AutoShape 638">
                <a:extLst>
                  <a:ext uri="{FF2B5EF4-FFF2-40B4-BE49-F238E27FC236}">
                    <a16:creationId xmlns:a16="http://schemas.microsoft.com/office/drawing/2014/main" id="{40E89182-25B0-6141-9DE5-01377814CD04}"/>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258" name="AutoShape 639">
                <a:extLst>
                  <a:ext uri="{FF2B5EF4-FFF2-40B4-BE49-F238E27FC236}">
                    <a16:creationId xmlns:a16="http://schemas.microsoft.com/office/drawing/2014/main" id="{42712CE5-015E-8047-9B93-6DB272719E95}"/>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259" name="AutoShape 640">
                <a:extLst>
                  <a:ext uri="{FF2B5EF4-FFF2-40B4-BE49-F238E27FC236}">
                    <a16:creationId xmlns:a16="http://schemas.microsoft.com/office/drawing/2014/main" id="{C5DD1345-DB4F-4F44-968E-F3F7EFE23CA2}"/>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260" name="WordArt 641">
                <a:extLst>
                  <a:ext uri="{FF2B5EF4-FFF2-40B4-BE49-F238E27FC236}">
                    <a16:creationId xmlns:a16="http://schemas.microsoft.com/office/drawing/2014/main" id="{3B0A7305-3477-2548-A2C6-89C5EB825B86}"/>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210" name="Group 642">
              <a:extLst>
                <a:ext uri="{FF2B5EF4-FFF2-40B4-BE49-F238E27FC236}">
                  <a16:creationId xmlns:a16="http://schemas.microsoft.com/office/drawing/2014/main" id="{A0480FD2-A752-0C44-81E8-C7ED5F120620}"/>
                </a:ext>
              </a:extLst>
            </p:cNvPr>
            <p:cNvGrpSpPr>
              <a:grpSpLocks/>
            </p:cNvGrpSpPr>
            <p:nvPr/>
          </p:nvGrpSpPr>
          <p:grpSpPr bwMode="auto">
            <a:xfrm>
              <a:off x="4528" y="2744"/>
              <a:ext cx="291" cy="436"/>
              <a:chOff x="1517" y="1480"/>
              <a:chExt cx="274" cy="410"/>
            </a:xfrm>
          </p:grpSpPr>
          <p:sp>
            <p:nvSpPr>
              <p:cNvPr id="251" name="AutoShape 643">
                <a:extLst>
                  <a:ext uri="{FF2B5EF4-FFF2-40B4-BE49-F238E27FC236}">
                    <a16:creationId xmlns:a16="http://schemas.microsoft.com/office/drawing/2014/main" id="{BAF09A4B-D268-B140-BAE5-E4961DF5B97D}"/>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252" name="AutoShape 644">
                <a:extLst>
                  <a:ext uri="{FF2B5EF4-FFF2-40B4-BE49-F238E27FC236}">
                    <a16:creationId xmlns:a16="http://schemas.microsoft.com/office/drawing/2014/main" id="{1C80A983-597A-C544-963A-4C3D3322E08B}"/>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253" name="AutoShape 645">
                <a:extLst>
                  <a:ext uri="{FF2B5EF4-FFF2-40B4-BE49-F238E27FC236}">
                    <a16:creationId xmlns:a16="http://schemas.microsoft.com/office/drawing/2014/main" id="{BA61997E-76FB-7147-8123-E2F96A4E07B7}"/>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254" name="AutoShape 646">
                <a:extLst>
                  <a:ext uri="{FF2B5EF4-FFF2-40B4-BE49-F238E27FC236}">
                    <a16:creationId xmlns:a16="http://schemas.microsoft.com/office/drawing/2014/main" id="{254C9295-5391-F54E-B6BB-1F8CDA8C2DB3}"/>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255" name="WordArt 647">
                <a:extLst>
                  <a:ext uri="{FF2B5EF4-FFF2-40B4-BE49-F238E27FC236}">
                    <a16:creationId xmlns:a16="http://schemas.microsoft.com/office/drawing/2014/main" id="{0E9A050C-C7C3-2F46-8628-C126EF8D2912}"/>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211" name="Group 648">
              <a:extLst>
                <a:ext uri="{FF2B5EF4-FFF2-40B4-BE49-F238E27FC236}">
                  <a16:creationId xmlns:a16="http://schemas.microsoft.com/office/drawing/2014/main" id="{B8163883-020A-164F-A687-262B674E9C28}"/>
                </a:ext>
              </a:extLst>
            </p:cNvPr>
            <p:cNvGrpSpPr>
              <a:grpSpLocks/>
            </p:cNvGrpSpPr>
            <p:nvPr/>
          </p:nvGrpSpPr>
          <p:grpSpPr bwMode="auto">
            <a:xfrm>
              <a:off x="4600" y="2745"/>
              <a:ext cx="291" cy="436"/>
              <a:chOff x="1517" y="1480"/>
              <a:chExt cx="274" cy="410"/>
            </a:xfrm>
          </p:grpSpPr>
          <p:sp>
            <p:nvSpPr>
              <p:cNvPr id="246" name="AutoShape 649">
                <a:extLst>
                  <a:ext uri="{FF2B5EF4-FFF2-40B4-BE49-F238E27FC236}">
                    <a16:creationId xmlns:a16="http://schemas.microsoft.com/office/drawing/2014/main" id="{A7EB1279-C339-594D-B696-450C3AF6C709}"/>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247" name="AutoShape 650">
                <a:extLst>
                  <a:ext uri="{FF2B5EF4-FFF2-40B4-BE49-F238E27FC236}">
                    <a16:creationId xmlns:a16="http://schemas.microsoft.com/office/drawing/2014/main" id="{E1E9C091-2FFE-7C42-B526-00D6D57C96A0}"/>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248" name="AutoShape 651">
                <a:extLst>
                  <a:ext uri="{FF2B5EF4-FFF2-40B4-BE49-F238E27FC236}">
                    <a16:creationId xmlns:a16="http://schemas.microsoft.com/office/drawing/2014/main" id="{0114F9FA-0E9F-954A-84F7-E609CC3EA92D}"/>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249" name="AutoShape 652">
                <a:extLst>
                  <a:ext uri="{FF2B5EF4-FFF2-40B4-BE49-F238E27FC236}">
                    <a16:creationId xmlns:a16="http://schemas.microsoft.com/office/drawing/2014/main" id="{1972E475-55B1-9845-9D51-0181D1C22B7D}"/>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250" name="WordArt 653">
                <a:extLst>
                  <a:ext uri="{FF2B5EF4-FFF2-40B4-BE49-F238E27FC236}">
                    <a16:creationId xmlns:a16="http://schemas.microsoft.com/office/drawing/2014/main" id="{BE4C6AC2-8F54-8F43-91E7-73291F7883A6}"/>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212" name="Group 654">
              <a:extLst>
                <a:ext uri="{FF2B5EF4-FFF2-40B4-BE49-F238E27FC236}">
                  <a16:creationId xmlns:a16="http://schemas.microsoft.com/office/drawing/2014/main" id="{B9191EE5-2664-4941-9688-9B09EB2337FE}"/>
                </a:ext>
              </a:extLst>
            </p:cNvPr>
            <p:cNvGrpSpPr>
              <a:grpSpLocks/>
            </p:cNvGrpSpPr>
            <p:nvPr/>
          </p:nvGrpSpPr>
          <p:grpSpPr bwMode="auto">
            <a:xfrm>
              <a:off x="4664" y="2744"/>
              <a:ext cx="291" cy="436"/>
              <a:chOff x="1517" y="1480"/>
              <a:chExt cx="274" cy="410"/>
            </a:xfrm>
          </p:grpSpPr>
          <p:sp>
            <p:nvSpPr>
              <p:cNvPr id="241" name="AutoShape 655">
                <a:extLst>
                  <a:ext uri="{FF2B5EF4-FFF2-40B4-BE49-F238E27FC236}">
                    <a16:creationId xmlns:a16="http://schemas.microsoft.com/office/drawing/2014/main" id="{EBCF0805-D942-9F4A-BFE3-EEBC9FC130B1}"/>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242" name="AutoShape 656">
                <a:extLst>
                  <a:ext uri="{FF2B5EF4-FFF2-40B4-BE49-F238E27FC236}">
                    <a16:creationId xmlns:a16="http://schemas.microsoft.com/office/drawing/2014/main" id="{C9D45647-7DD2-074A-BF74-3D255F283BAA}"/>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243" name="AutoShape 657">
                <a:extLst>
                  <a:ext uri="{FF2B5EF4-FFF2-40B4-BE49-F238E27FC236}">
                    <a16:creationId xmlns:a16="http://schemas.microsoft.com/office/drawing/2014/main" id="{0D83B1D6-447F-A04C-9E58-331361D60302}"/>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244" name="AutoShape 658">
                <a:extLst>
                  <a:ext uri="{FF2B5EF4-FFF2-40B4-BE49-F238E27FC236}">
                    <a16:creationId xmlns:a16="http://schemas.microsoft.com/office/drawing/2014/main" id="{ABC3B5A9-4496-144A-A59C-749AE2C64CEC}"/>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245" name="WordArt 659">
                <a:extLst>
                  <a:ext uri="{FF2B5EF4-FFF2-40B4-BE49-F238E27FC236}">
                    <a16:creationId xmlns:a16="http://schemas.microsoft.com/office/drawing/2014/main" id="{7BB1F1D5-D0AE-E840-AEB5-0F7D16CABF17}"/>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213" name="Group 660">
              <a:extLst>
                <a:ext uri="{FF2B5EF4-FFF2-40B4-BE49-F238E27FC236}">
                  <a16:creationId xmlns:a16="http://schemas.microsoft.com/office/drawing/2014/main" id="{05C65D63-2767-0D4E-926E-85EF70D9025B}"/>
                </a:ext>
              </a:extLst>
            </p:cNvPr>
            <p:cNvGrpSpPr>
              <a:grpSpLocks/>
            </p:cNvGrpSpPr>
            <p:nvPr/>
          </p:nvGrpSpPr>
          <p:grpSpPr bwMode="auto">
            <a:xfrm>
              <a:off x="4736" y="2745"/>
              <a:ext cx="291" cy="436"/>
              <a:chOff x="1517" y="1480"/>
              <a:chExt cx="274" cy="410"/>
            </a:xfrm>
          </p:grpSpPr>
          <p:sp>
            <p:nvSpPr>
              <p:cNvPr id="236" name="AutoShape 661">
                <a:extLst>
                  <a:ext uri="{FF2B5EF4-FFF2-40B4-BE49-F238E27FC236}">
                    <a16:creationId xmlns:a16="http://schemas.microsoft.com/office/drawing/2014/main" id="{647C858F-C490-424A-8F68-4404260B65ED}"/>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237" name="AutoShape 662">
                <a:extLst>
                  <a:ext uri="{FF2B5EF4-FFF2-40B4-BE49-F238E27FC236}">
                    <a16:creationId xmlns:a16="http://schemas.microsoft.com/office/drawing/2014/main" id="{5FB6696A-6159-C744-8F6A-9661F7FAF750}"/>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238" name="AutoShape 663">
                <a:extLst>
                  <a:ext uri="{FF2B5EF4-FFF2-40B4-BE49-F238E27FC236}">
                    <a16:creationId xmlns:a16="http://schemas.microsoft.com/office/drawing/2014/main" id="{78B09153-818F-2442-970A-E2A606E2A289}"/>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239" name="AutoShape 664">
                <a:extLst>
                  <a:ext uri="{FF2B5EF4-FFF2-40B4-BE49-F238E27FC236}">
                    <a16:creationId xmlns:a16="http://schemas.microsoft.com/office/drawing/2014/main" id="{A4FAD41C-77E8-8543-A4B3-6E91BD6A7BD5}"/>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240" name="WordArt 665">
                <a:extLst>
                  <a:ext uri="{FF2B5EF4-FFF2-40B4-BE49-F238E27FC236}">
                    <a16:creationId xmlns:a16="http://schemas.microsoft.com/office/drawing/2014/main" id="{2DF25F99-009C-1542-B256-1194040F8CF1}"/>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214" name="Group 666">
              <a:extLst>
                <a:ext uri="{FF2B5EF4-FFF2-40B4-BE49-F238E27FC236}">
                  <a16:creationId xmlns:a16="http://schemas.microsoft.com/office/drawing/2014/main" id="{BF942DE9-F2D4-4D43-BD75-9265C77770C6}"/>
                </a:ext>
              </a:extLst>
            </p:cNvPr>
            <p:cNvGrpSpPr>
              <a:grpSpLocks/>
            </p:cNvGrpSpPr>
            <p:nvPr/>
          </p:nvGrpSpPr>
          <p:grpSpPr bwMode="auto">
            <a:xfrm>
              <a:off x="4927" y="2814"/>
              <a:ext cx="279" cy="309"/>
              <a:chOff x="1755" y="2254"/>
              <a:chExt cx="1133" cy="1244"/>
            </a:xfrm>
          </p:grpSpPr>
          <p:sp>
            <p:nvSpPr>
              <p:cNvPr id="226" name="AutoShape 667">
                <a:extLst>
                  <a:ext uri="{FF2B5EF4-FFF2-40B4-BE49-F238E27FC236}">
                    <a16:creationId xmlns:a16="http://schemas.microsoft.com/office/drawing/2014/main" id="{FFC5886B-600F-5B4D-B622-18F02F069A05}"/>
                  </a:ext>
                </a:extLst>
              </p:cNvPr>
              <p:cNvSpPr>
                <a:spLocks noChangeArrowheads="1"/>
              </p:cNvSpPr>
              <p:nvPr/>
            </p:nvSpPr>
            <p:spPr bwMode="auto">
              <a:xfrm>
                <a:off x="1755" y="2254"/>
                <a:ext cx="1133" cy="1244"/>
              </a:xfrm>
              <a:prstGeom prst="cube">
                <a:avLst>
                  <a:gd name="adj" fmla="val 59935"/>
                </a:avLst>
              </a:prstGeom>
              <a:solidFill>
                <a:srgbClr val="3366FF"/>
              </a:solidFill>
              <a:ln w="9525">
                <a:solidFill>
                  <a:schemeClr val="tx1"/>
                </a:solidFill>
                <a:miter lim="800000"/>
                <a:headEnd/>
                <a:tailEnd/>
              </a:ln>
            </p:spPr>
            <p:txBody>
              <a:bodyPr wrap="none" anchor="ctr"/>
              <a:lstStyle/>
              <a:p>
                <a:pPr algn="ctr"/>
                <a:endParaRPr lang="en-US" altLang="en-US">
                  <a:latin typeface="Arial" charset="0"/>
                </a:endParaRPr>
              </a:p>
            </p:txBody>
          </p:sp>
          <p:grpSp>
            <p:nvGrpSpPr>
              <p:cNvPr id="227" name="Group 668">
                <a:extLst>
                  <a:ext uri="{FF2B5EF4-FFF2-40B4-BE49-F238E27FC236}">
                    <a16:creationId xmlns:a16="http://schemas.microsoft.com/office/drawing/2014/main" id="{3935F81A-58C0-6545-82AD-699DFE61D5B1}"/>
                  </a:ext>
                </a:extLst>
              </p:cNvPr>
              <p:cNvGrpSpPr>
                <a:grpSpLocks/>
              </p:cNvGrpSpPr>
              <p:nvPr/>
            </p:nvGrpSpPr>
            <p:grpSpPr bwMode="auto">
              <a:xfrm>
                <a:off x="2272" y="2901"/>
                <a:ext cx="150" cy="340"/>
                <a:chOff x="2271" y="2828"/>
                <a:chExt cx="202" cy="457"/>
              </a:xfrm>
            </p:grpSpPr>
            <p:sp>
              <p:nvSpPr>
                <p:cNvPr id="234" name="Freeform 669">
                  <a:extLst>
                    <a:ext uri="{FF2B5EF4-FFF2-40B4-BE49-F238E27FC236}">
                      <a16:creationId xmlns:a16="http://schemas.microsoft.com/office/drawing/2014/main" id="{8E6D784F-E7D1-6A41-A2E0-371B0CCD33F0}"/>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235" name="AutoShape 670">
                  <a:extLst>
                    <a:ext uri="{FF2B5EF4-FFF2-40B4-BE49-F238E27FC236}">
                      <a16:creationId xmlns:a16="http://schemas.microsoft.com/office/drawing/2014/main" id="{CC74DD37-BBBD-A844-B7E6-013FD280BFD8}"/>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228" name="Group 671">
                <a:extLst>
                  <a:ext uri="{FF2B5EF4-FFF2-40B4-BE49-F238E27FC236}">
                    <a16:creationId xmlns:a16="http://schemas.microsoft.com/office/drawing/2014/main" id="{1AF5E65E-9216-CA49-A695-9B8526347EED}"/>
                  </a:ext>
                </a:extLst>
              </p:cNvPr>
              <p:cNvGrpSpPr>
                <a:grpSpLocks/>
              </p:cNvGrpSpPr>
              <p:nvPr/>
            </p:nvGrpSpPr>
            <p:grpSpPr bwMode="auto">
              <a:xfrm>
                <a:off x="2489" y="2681"/>
                <a:ext cx="150" cy="340"/>
                <a:chOff x="2271" y="2828"/>
                <a:chExt cx="202" cy="457"/>
              </a:xfrm>
            </p:grpSpPr>
            <p:sp>
              <p:nvSpPr>
                <p:cNvPr id="232" name="Freeform 672">
                  <a:extLst>
                    <a:ext uri="{FF2B5EF4-FFF2-40B4-BE49-F238E27FC236}">
                      <a16:creationId xmlns:a16="http://schemas.microsoft.com/office/drawing/2014/main" id="{0AB1F1A1-AB68-974F-81D4-9ABC9303F3EB}"/>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233" name="AutoShape 673">
                  <a:extLst>
                    <a:ext uri="{FF2B5EF4-FFF2-40B4-BE49-F238E27FC236}">
                      <a16:creationId xmlns:a16="http://schemas.microsoft.com/office/drawing/2014/main" id="{373C89C1-0519-3941-8770-60BE6796DBA4}"/>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229" name="Group 674">
                <a:extLst>
                  <a:ext uri="{FF2B5EF4-FFF2-40B4-BE49-F238E27FC236}">
                    <a16:creationId xmlns:a16="http://schemas.microsoft.com/office/drawing/2014/main" id="{B9639690-ED14-7242-A2C0-B722E976E4B7}"/>
                  </a:ext>
                </a:extLst>
              </p:cNvPr>
              <p:cNvGrpSpPr>
                <a:grpSpLocks/>
              </p:cNvGrpSpPr>
              <p:nvPr/>
            </p:nvGrpSpPr>
            <p:grpSpPr bwMode="auto">
              <a:xfrm>
                <a:off x="2696" y="2476"/>
                <a:ext cx="150" cy="340"/>
                <a:chOff x="2271" y="2828"/>
                <a:chExt cx="202" cy="457"/>
              </a:xfrm>
            </p:grpSpPr>
            <p:sp>
              <p:nvSpPr>
                <p:cNvPr id="230" name="Freeform 675">
                  <a:extLst>
                    <a:ext uri="{FF2B5EF4-FFF2-40B4-BE49-F238E27FC236}">
                      <a16:creationId xmlns:a16="http://schemas.microsoft.com/office/drawing/2014/main" id="{FD217609-55E3-AE47-B4F3-74B53E697BA1}"/>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231" name="AutoShape 676">
                  <a:extLst>
                    <a:ext uri="{FF2B5EF4-FFF2-40B4-BE49-F238E27FC236}">
                      <a16:creationId xmlns:a16="http://schemas.microsoft.com/office/drawing/2014/main" id="{4139FF7C-9DD6-D144-B235-6C1282FC662C}"/>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grpSp>
          <p:nvGrpSpPr>
            <p:cNvPr id="215" name="Group 677">
              <a:extLst>
                <a:ext uri="{FF2B5EF4-FFF2-40B4-BE49-F238E27FC236}">
                  <a16:creationId xmlns:a16="http://schemas.microsoft.com/office/drawing/2014/main" id="{85417C56-163F-974E-BED1-2B943524EC89}"/>
                </a:ext>
              </a:extLst>
            </p:cNvPr>
            <p:cNvGrpSpPr>
              <a:grpSpLocks/>
            </p:cNvGrpSpPr>
            <p:nvPr/>
          </p:nvGrpSpPr>
          <p:grpSpPr bwMode="auto">
            <a:xfrm>
              <a:off x="4714" y="3024"/>
              <a:ext cx="279" cy="309"/>
              <a:chOff x="1755" y="2254"/>
              <a:chExt cx="1133" cy="1244"/>
            </a:xfrm>
          </p:grpSpPr>
          <p:sp>
            <p:nvSpPr>
              <p:cNvPr id="216" name="AutoShape 678">
                <a:extLst>
                  <a:ext uri="{FF2B5EF4-FFF2-40B4-BE49-F238E27FC236}">
                    <a16:creationId xmlns:a16="http://schemas.microsoft.com/office/drawing/2014/main" id="{28DE4751-93EB-254E-B01B-13961B0B02DC}"/>
                  </a:ext>
                </a:extLst>
              </p:cNvPr>
              <p:cNvSpPr>
                <a:spLocks noChangeArrowheads="1"/>
              </p:cNvSpPr>
              <p:nvPr/>
            </p:nvSpPr>
            <p:spPr bwMode="auto">
              <a:xfrm>
                <a:off x="1755" y="2254"/>
                <a:ext cx="1133" cy="1244"/>
              </a:xfrm>
              <a:prstGeom prst="cube">
                <a:avLst>
                  <a:gd name="adj" fmla="val 59935"/>
                </a:avLst>
              </a:prstGeom>
              <a:solidFill>
                <a:srgbClr val="3366FF"/>
              </a:solidFill>
              <a:ln w="9525">
                <a:solidFill>
                  <a:schemeClr val="tx1"/>
                </a:solidFill>
                <a:miter lim="800000"/>
                <a:headEnd/>
                <a:tailEnd/>
              </a:ln>
            </p:spPr>
            <p:txBody>
              <a:bodyPr wrap="none" anchor="ctr"/>
              <a:lstStyle/>
              <a:p>
                <a:pPr algn="ctr"/>
                <a:endParaRPr lang="en-US" altLang="en-US">
                  <a:latin typeface="Arial" charset="0"/>
                </a:endParaRPr>
              </a:p>
            </p:txBody>
          </p:sp>
          <p:grpSp>
            <p:nvGrpSpPr>
              <p:cNvPr id="217" name="Group 679">
                <a:extLst>
                  <a:ext uri="{FF2B5EF4-FFF2-40B4-BE49-F238E27FC236}">
                    <a16:creationId xmlns:a16="http://schemas.microsoft.com/office/drawing/2014/main" id="{4529946E-825B-B14E-A250-5E0057B695E4}"/>
                  </a:ext>
                </a:extLst>
              </p:cNvPr>
              <p:cNvGrpSpPr>
                <a:grpSpLocks/>
              </p:cNvGrpSpPr>
              <p:nvPr/>
            </p:nvGrpSpPr>
            <p:grpSpPr bwMode="auto">
              <a:xfrm>
                <a:off x="2272" y="2901"/>
                <a:ext cx="150" cy="340"/>
                <a:chOff x="2271" y="2828"/>
                <a:chExt cx="202" cy="457"/>
              </a:xfrm>
            </p:grpSpPr>
            <p:sp>
              <p:nvSpPr>
                <p:cNvPr id="224" name="Freeform 680">
                  <a:extLst>
                    <a:ext uri="{FF2B5EF4-FFF2-40B4-BE49-F238E27FC236}">
                      <a16:creationId xmlns:a16="http://schemas.microsoft.com/office/drawing/2014/main" id="{ADCBB116-FFB5-8C49-A92E-2F877381FA0B}"/>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225" name="AutoShape 681">
                  <a:extLst>
                    <a:ext uri="{FF2B5EF4-FFF2-40B4-BE49-F238E27FC236}">
                      <a16:creationId xmlns:a16="http://schemas.microsoft.com/office/drawing/2014/main" id="{9E560232-8E6F-B341-9EB0-25DF0417DAA8}"/>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218" name="Group 682">
                <a:extLst>
                  <a:ext uri="{FF2B5EF4-FFF2-40B4-BE49-F238E27FC236}">
                    <a16:creationId xmlns:a16="http://schemas.microsoft.com/office/drawing/2014/main" id="{C78059A9-B397-BD45-8AA2-328B47DF65B4}"/>
                  </a:ext>
                </a:extLst>
              </p:cNvPr>
              <p:cNvGrpSpPr>
                <a:grpSpLocks/>
              </p:cNvGrpSpPr>
              <p:nvPr/>
            </p:nvGrpSpPr>
            <p:grpSpPr bwMode="auto">
              <a:xfrm>
                <a:off x="2489" y="2681"/>
                <a:ext cx="150" cy="340"/>
                <a:chOff x="2271" y="2828"/>
                <a:chExt cx="202" cy="457"/>
              </a:xfrm>
            </p:grpSpPr>
            <p:sp>
              <p:nvSpPr>
                <p:cNvPr id="222" name="Freeform 683">
                  <a:extLst>
                    <a:ext uri="{FF2B5EF4-FFF2-40B4-BE49-F238E27FC236}">
                      <a16:creationId xmlns:a16="http://schemas.microsoft.com/office/drawing/2014/main" id="{58FE212E-08F4-BC4C-B5A8-7DB6977B82E4}"/>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223" name="AutoShape 684">
                  <a:extLst>
                    <a:ext uri="{FF2B5EF4-FFF2-40B4-BE49-F238E27FC236}">
                      <a16:creationId xmlns:a16="http://schemas.microsoft.com/office/drawing/2014/main" id="{BCCC0811-A8C8-574D-8D02-DF5D1874077F}"/>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219" name="Group 685">
                <a:extLst>
                  <a:ext uri="{FF2B5EF4-FFF2-40B4-BE49-F238E27FC236}">
                    <a16:creationId xmlns:a16="http://schemas.microsoft.com/office/drawing/2014/main" id="{3810BECD-66A9-584B-9CEB-BD533A25D06A}"/>
                  </a:ext>
                </a:extLst>
              </p:cNvPr>
              <p:cNvGrpSpPr>
                <a:grpSpLocks/>
              </p:cNvGrpSpPr>
              <p:nvPr/>
            </p:nvGrpSpPr>
            <p:grpSpPr bwMode="auto">
              <a:xfrm>
                <a:off x="2696" y="2476"/>
                <a:ext cx="150" cy="340"/>
                <a:chOff x="2271" y="2828"/>
                <a:chExt cx="202" cy="457"/>
              </a:xfrm>
            </p:grpSpPr>
            <p:sp>
              <p:nvSpPr>
                <p:cNvPr id="220" name="Freeform 686">
                  <a:extLst>
                    <a:ext uri="{FF2B5EF4-FFF2-40B4-BE49-F238E27FC236}">
                      <a16:creationId xmlns:a16="http://schemas.microsoft.com/office/drawing/2014/main" id="{83009431-DDF8-0A4E-9524-7207E2CD6F91}"/>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221" name="AutoShape 687">
                  <a:extLst>
                    <a:ext uri="{FF2B5EF4-FFF2-40B4-BE49-F238E27FC236}">
                      <a16:creationId xmlns:a16="http://schemas.microsoft.com/office/drawing/2014/main" id="{3D50C8C6-B9B8-E24A-B7C4-271BCA6FE6AA}"/>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grpSp>
      <p:grpSp>
        <p:nvGrpSpPr>
          <p:cNvPr id="271" name="Group 691">
            <a:extLst>
              <a:ext uri="{FF2B5EF4-FFF2-40B4-BE49-F238E27FC236}">
                <a16:creationId xmlns:a16="http://schemas.microsoft.com/office/drawing/2014/main" id="{CBE519DD-4CE1-1C40-9BF1-7A7E8EE1834F}"/>
              </a:ext>
            </a:extLst>
          </p:cNvPr>
          <p:cNvGrpSpPr>
            <a:grpSpLocks/>
          </p:cNvGrpSpPr>
          <p:nvPr/>
        </p:nvGrpSpPr>
        <p:grpSpPr bwMode="auto">
          <a:xfrm>
            <a:off x="174625" y="1108075"/>
            <a:ext cx="3241675" cy="1241284"/>
            <a:chOff x="158" y="676"/>
            <a:chExt cx="2042" cy="895"/>
          </a:xfrm>
        </p:grpSpPr>
        <p:sp>
          <p:nvSpPr>
            <p:cNvPr id="272" name="AutoShape 688">
              <a:extLst>
                <a:ext uri="{FF2B5EF4-FFF2-40B4-BE49-F238E27FC236}">
                  <a16:creationId xmlns:a16="http://schemas.microsoft.com/office/drawing/2014/main" id="{276AAFD1-3B66-384C-B5E9-6F5125A0C216}"/>
                </a:ext>
              </a:extLst>
            </p:cNvPr>
            <p:cNvSpPr>
              <a:spLocks noChangeArrowheads="1"/>
            </p:cNvSpPr>
            <p:nvPr/>
          </p:nvSpPr>
          <p:spPr bwMode="auto">
            <a:xfrm>
              <a:off x="158" y="754"/>
              <a:ext cx="2042" cy="817"/>
            </a:xfrm>
            <a:prstGeom prst="parallelogram">
              <a:avLst>
                <a:gd name="adj" fmla="val 95671"/>
              </a:avLst>
            </a:prstGeom>
            <a:solidFill>
              <a:srgbClr val="DFE7ED"/>
            </a:solidFill>
            <a:ln w="9525">
              <a:noFill/>
              <a:miter lim="800000"/>
              <a:headEnd/>
              <a:tailEnd/>
            </a:ln>
          </p:spPr>
          <p:txBody>
            <a:bodyPr wrap="none" anchor="ctr"/>
            <a:lstStyle/>
            <a:p>
              <a:endParaRPr lang="en-US">
                <a:latin typeface="Arial" charset="0"/>
              </a:endParaRPr>
            </a:p>
          </p:txBody>
        </p:sp>
        <p:sp>
          <p:nvSpPr>
            <p:cNvPr id="273" name="AutoShape 11">
              <a:extLst>
                <a:ext uri="{FF2B5EF4-FFF2-40B4-BE49-F238E27FC236}">
                  <a16:creationId xmlns:a16="http://schemas.microsoft.com/office/drawing/2014/main" id="{12D71A49-0482-CC45-8575-35092A47211F}"/>
                </a:ext>
              </a:extLst>
            </p:cNvPr>
            <p:cNvSpPr>
              <a:spLocks noChangeArrowheads="1"/>
            </p:cNvSpPr>
            <p:nvPr/>
          </p:nvSpPr>
          <p:spPr bwMode="auto">
            <a:xfrm>
              <a:off x="603" y="971"/>
              <a:ext cx="635" cy="317"/>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274" name="AutoShape 4">
              <a:extLst>
                <a:ext uri="{FF2B5EF4-FFF2-40B4-BE49-F238E27FC236}">
                  <a16:creationId xmlns:a16="http://schemas.microsoft.com/office/drawing/2014/main" id="{B6AD9FCC-C320-AE44-9B7D-F8B051E9A77D}"/>
                </a:ext>
              </a:extLst>
            </p:cNvPr>
            <p:cNvSpPr>
              <a:spLocks noChangeArrowheads="1"/>
            </p:cNvSpPr>
            <p:nvPr/>
          </p:nvSpPr>
          <p:spPr bwMode="auto">
            <a:xfrm>
              <a:off x="603" y="880"/>
              <a:ext cx="635" cy="317"/>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275" name="AutoShape 5">
              <a:extLst>
                <a:ext uri="{FF2B5EF4-FFF2-40B4-BE49-F238E27FC236}">
                  <a16:creationId xmlns:a16="http://schemas.microsoft.com/office/drawing/2014/main" id="{F2149ED9-EE6E-2D46-A20A-754859D8B851}"/>
                </a:ext>
              </a:extLst>
            </p:cNvPr>
            <p:cNvSpPr>
              <a:spLocks noChangeArrowheads="1"/>
            </p:cNvSpPr>
            <p:nvPr/>
          </p:nvSpPr>
          <p:spPr bwMode="auto">
            <a:xfrm>
              <a:off x="435" y="1329"/>
              <a:ext cx="545" cy="182"/>
            </a:xfrm>
            <a:prstGeom prst="cube">
              <a:avLst>
                <a:gd name="adj" fmla="val 89866"/>
              </a:avLst>
            </a:prstGeom>
            <a:solidFill>
              <a:srgbClr val="99CC00"/>
            </a:solidFill>
            <a:ln w="9525">
              <a:noFill/>
              <a:miter lim="800000"/>
              <a:headEnd/>
              <a:tailEnd/>
            </a:ln>
          </p:spPr>
          <p:txBody>
            <a:bodyPr wrap="none" anchor="ctr"/>
            <a:lstStyle/>
            <a:p>
              <a:pPr algn="ctr"/>
              <a:endParaRPr lang="en-US" altLang="en-US">
                <a:latin typeface="Arial" charset="0"/>
              </a:endParaRPr>
            </a:p>
          </p:txBody>
        </p:sp>
        <p:sp>
          <p:nvSpPr>
            <p:cNvPr id="276" name="AutoShape 8">
              <a:extLst>
                <a:ext uri="{FF2B5EF4-FFF2-40B4-BE49-F238E27FC236}">
                  <a16:creationId xmlns:a16="http://schemas.microsoft.com/office/drawing/2014/main" id="{11F06934-7D14-FE41-89DD-F9CB02933749}"/>
                </a:ext>
              </a:extLst>
            </p:cNvPr>
            <p:cNvSpPr>
              <a:spLocks noChangeArrowheads="1"/>
            </p:cNvSpPr>
            <p:nvPr/>
          </p:nvSpPr>
          <p:spPr bwMode="auto">
            <a:xfrm>
              <a:off x="889" y="1329"/>
              <a:ext cx="545" cy="182"/>
            </a:xfrm>
            <a:prstGeom prst="cube">
              <a:avLst>
                <a:gd name="adj" fmla="val 89866"/>
              </a:avLst>
            </a:prstGeom>
            <a:solidFill>
              <a:srgbClr val="FF7C80"/>
            </a:solidFill>
            <a:ln w="9525">
              <a:solidFill>
                <a:srgbClr val="FF0000"/>
              </a:solidFill>
              <a:miter lim="800000"/>
              <a:headEnd/>
              <a:tailEnd/>
            </a:ln>
          </p:spPr>
          <p:txBody>
            <a:bodyPr wrap="none" anchor="ctr"/>
            <a:lstStyle/>
            <a:p>
              <a:pPr algn="ctr"/>
              <a:endParaRPr lang="en-US" altLang="en-US">
                <a:latin typeface="Arial" charset="0"/>
              </a:endParaRPr>
            </a:p>
          </p:txBody>
        </p:sp>
        <p:grpSp>
          <p:nvGrpSpPr>
            <p:cNvPr id="277" name="Group 148">
              <a:extLst>
                <a:ext uri="{FF2B5EF4-FFF2-40B4-BE49-F238E27FC236}">
                  <a16:creationId xmlns:a16="http://schemas.microsoft.com/office/drawing/2014/main" id="{A452BF1B-904A-4247-8FEC-7CBF0D8345AA}"/>
                </a:ext>
              </a:extLst>
            </p:cNvPr>
            <p:cNvGrpSpPr>
              <a:grpSpLocks/>
            </p:cNvGrpSpPr>
            <p:nvPr/>
          </p:nvGrpSpPr>
          <p:grpSpPr bwMode="auto">
            <a:xfrm>
              <a:off x="1100" y="678"/>
              <a:ext cx="412" cy="616"/>
              <a:chOff x="1517" y="1480"/>
              <a:chExt cx="274" cy="410"/>
            </a:xfrm>
          </p:grpSpPr>
          <p:sp>
            <p:nvSpPr>
              <p:cNvPr id="298" name="AutoShape 140">
                <a:extLst>
                  <a:ext uri="{FF2B5EF4-FFF2-40B4-BE49-F238E27FC236}">
                    <a16:creationId xmlns:a16="http://schemas.microsoft.com/office/drawing/2014/main" id="{608E4EBF-5F33-8C4E-BBFA-A986B19724A1}"/>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299" name="AutoShape 142">
                <a:extLst>
                  <a:ext uri="{FF2B5EF4-FFF2-40B4-BE49-F238E27FC236}">
                    <a16:creationId xmlns:a16="http://schemas.microsoft.com/office/drawing/2014/main" id="{8656ED67-D0B9-DA40-B924-C06CB562F403}"/>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300" name="AutoShape 143">
                <a:extLst>
                  <a:ext uri="{FF2B5EF4-FFF2-40B4-BE49-F238E27FC236}">
                    <a16:creationId xmlns:a16="http://schemas.microsoft.com/office/drawing/2014/main" id="{E9FD236D-230C-9345-9B97-C9743671A689}"/>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301" name="AutoShape 144">
                <a:extLst>
                  <a:ext uri="{FF2B5EF4-FFF2-40B4-BE49-F238E27FC236}">
                    <a16:creationId xmlns:a16="http://schemas.microsoft.com/office/drawing/2014/main" id="{4C68F0CB-38D7-B349-96F1-3FF3B9133E27}"/>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302" name="WordArt 146">
                <a:extLst>
                  <a:ext uri="{FF2B5EF4-FFF2-40B4-BE49-F238E27FC236}">
                    <a16:creationId xmlns:a16="http://schemas.microsoft.com/office/drawing/2014/main" id="{FA554E48-FD4A-534C-B585-3C9E173A7DCC}"/>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sp>
          <p:nvSpPr>
            <p:cNvPr id="278" name="WordArt 147">
              <a:extLst>
                <a:ext uri="{FF2B5EF4-FFF2-40B4-BE49-F238E27FC236}">
                  <a16:creationId xmlns:a16="http://schemas.microsoft.com/office/drawing/2014/main" id="{A663C2B4-A5D7-3A4C-BD45-E3ACF275EEF9}"/>
                </a:ext>
              </a:extLst>
            </p:cNvPr>
            <p:cNvSpPr>
              <a:spLocks noChangeArrowheads="1" noChangeShapeType="1" noTextEdit="1"/>
            </p:cNvSpPr>
            <p:nvPr/>
          </p:nvSpPr>
          <p:spPr bwMode="auto">
            <a:xfrm rot="2642659">
              <a:off x="597" y="1254"/>
              <a:ext cx="217" cy="30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5D7E00"/>
                  </a:solidFill>
                  <a:latin typeface="Arial"/>
                  <a:cs typeface="Arial"/>
                </a:rPr>
                <a:t>CPU</a:t>
              </a:r>
            </a:p>
          </p:txBody>
        </p:sp>
        <p:sp>
          <p:nvSpPr>
            <p:cNvPr id="279" name="WordArt 150">
              <a:extLst>
                <a:ext uri="{FF2B5EF4-FFF2-40B4-BE49-F238E27FC236}">
                  <a16:creationId xmlns:a16="http://schemas.microsoft.com/office/drawing/2014/main" id="{B40BB8FA-EB16-0542-A067-7A934D0A48C8}"/>
                </a:ext>
              </a:extLst>
            </p:cNvPr>
            <p:cNvSpPr>
              <a:spLocks noChangeArrowheads="1" noChangeShapeType="1" noTextEdit="1"/>
            </p:cNvSpPr>
            <p:nvPr/>
          </p:nvSpPr>
          <p:spPr bwMode="auto">
            <a:xfrm rot="2642659">
              <a:off x="1042" y="1255"/>
              <a:ext cx="217" cy="30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8A0003"/>
                  </a:solidFill>
                  <a:latin typeface="Arial"/>
                  <a:cs typeface="Arial"/>
                </a:rPr>
                <a:t>GPU</a:t>
              </a:r>
            </a:p>
          </p:txBody>
        </p:sp>
        <p:sp>
          <p:nvSpPr>
            <p:cNvPr id="280" name="WordArt 151">
              <a:extLst>
                <a:ext uri="{FF2B5EF4-FFF2-40B4-BE49-F238E27FC236}">
                  <a16:creationId xmlns:a16="http://schemas.microsoft.com/office/drawing/2014/main" id="{36A052AC-AEE4-5D48-8BE6-56F0429C64BC}"/>
                </a:ext>
              </a:extLst>
            </p:cNvPr>
            <p:cNvSpPr>
              <a:spLocks noChangeArrowheads="1" noChangeShapeType="1" noTextEdit="1"/>
            </p:cNvSpPr>
            <p:nvPr/>
          </p:nvSpPr>
          <p:spPr bwMode="auto">
            <a:xfrm rot="2642659">
              <a:off x="856" y="819"/>
              <a:ext cx="217" cy="30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chemeClr val="bg1"/>
                  </a:solidFill>
                  <a:latin typeface="Arial"/>
                  <a:cs typeface="Arial"/>
                </a:rPr>
                <a:t>SSD</a:t>
              </a:r>
            </a:p>
          </p:txBody>
        </p:sp>
        <p:grpSp>
          <p:nvGrpSpPr>
            <p:cNvPr id="281" name="Group 152">
              <a:extLst>
                <a:ext uri="{FF2B5EF4-FFF2-40B4-BE49-F238E27FC236}">
                  <a16:creationId xmlns:a16="http://schemas.microsoft.com/office/drawing/2014/main" id="{CA8E2362-D745-FB47-96FE-AD02B49C9E37}"/>
                </a:ext>
              </a:extLst>
            </p:cNvPr>
            <p:cNvGrpSpPr>
              <a:grpSpLocks/>
            </p:cNvGrpSpPr>
            <p:nvPr/>
          </p:nvGrpSpPr>
          <p:grpSpPr bwMode="auto">
            <a:xfrm>
              <a:off x="1170" y="676"/>
              <a:ext cx="412" cy="616"/>
              <a:chOff x="1517" y="1480"/>
              <a:chExt cx="274" cy="410"/>
            </a:xfrm>
          </p:grpSpPr>
          <p:sp>
            <p:nvSpPr>
              <p:cNvPr id="293" name="AutoShape 153">
                <a:extLst>
                  <a:ext uri="{FF2B5EF4-FFF2-40B4-BE49-F238E27FC236}">
                    <a16:creationId xmlns:a16="http://schemas.microsoft.com/office/drawing/2014/main" id="{1EFC4811-6E4C-C14C-B465-CCB9926D1CCB}"/>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294" name="AutoShape 154">
                <a:extLst>
                  <a:ext uri="{FF2B5EF4-FFF2-40B4-BE49-F238E27FC236}">
                    <a16:creationId xmlns:a16="http://schemas.microsoft.com/office/drawing/2014/main" id="{49FBBD81-DEA5-8141-AF38-EB8421429F78}"/>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295" name="AutoShape 155">
                <a:extLst>
                  <a:ext uri="{FF2B5EF4-FFF2-40B4-BE49-F238E27FC236}">
                    <a16:creationId xmlns:a16="http://schemas.microsoft.com/office/drawing/2014/main" id="{EB522904-2400-4B43-8745-482189624755}"/>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296" name="AutoShape 156">
                <a:extLst>
                  <a:ext uri="{FF2B5EF4-FFF2-40B4-BE49-F238E27FC236}">
                    <a16:creationId xmlns:a16="http://schemas.microsoft.com/office/drawing/2014/main" id="{56905217-4B57-D944-82A4-3B116F1F4506}"/>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297" name="WordArt 157">
                <a:extLst>
                  <a:ext uri="{FF2B5EF4-FFF2-40B4-BE49-F238E27FC236}">
                    <a16:creationId xmlns:a16="http://schemas.microsoft.com/office/drawing/2014/main" id="{681AB216-5302-564F-B564-F5D195C11A1B}"/>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282" name="Group 178">
              <a:extLst>
                <a:ext uri="{FF2B5EF4-FFF2-40B4-BE49-F238E27FC236}">
                  <a16:creationId xmlns:a16="http://schemas.microsoft.com/office/drawing/2014/main" id="{A89E0929-4FBD-DF4B-B964-693F17F4FE6E}"/>
                </a:ext>
              </a:extLst>
            </p:cNvPr>
            <p:cNvGrpSpPr>
              <a:grpSpLocks/>
            </p:cNvGrpSpPr>
            <p:nvPr/>
          </p:nvGrpSpPr>
          <p:grpSpPr bwMode="auto">
            <a:xfrm>
              <a:off x="1389" y="853"/>
              <a:ext cx="394" cy="437"/>
              <a:chOff x="1755" y="2254"/>
              <a:chExt cx="1133" cy="1244"/>
            </a:xfrm>
          </p:grpSpPr>
          <p:sp>
            <p:nvSpPr>
              <p:cNvPr id="283" name="AutoShape 158">
                <a:extLst>
                  <a:ext uri="{FF2B5EF4-FFF2-40B4-BE49-F238E27FC236}">
                    <a16:creationId xmlns:a16="http://schemas.microsoft.com/office/drawing/2014/main" id="{1473A235-4EA4-1941-BFFD-4F0A332A5373}"/>
                  </a:ext>
                </a:extLst>
              </p:cNvPr>
              <p:cNvSpPr>
                <a:spLocks noChangeArrowheads="1"/>
              </p:cNvSpPr>
              <p:nvPr/>
            </p:nvSpPr>
            <p:spPr bwMode="auto">
              <a:xfrm>
                <a:off x="1755" y="2254"/>
                <a:ext cx="1133" cy="1244"/>
              </a:xfrm>
              <a:prstGeom prst="cube">
                <a:avLst>
                  <a:gd name="adj" fmla="val 59935"/>
                </a:avLst>
              </a:prstGeom>
              <a:solidFill>
                <a:srgbClr val="3366FF"/>
              </a:solidFill>
              <a:ln w="9525">
                <a:solidFill>
                  <a:schemeClr val="tx1"/>
                </a:solidFill>
                <a:miter lim="800000"/>
                <a:headEnd/>
                <a:tailEnd/>
              </a:ln>
            </p:spPr>
            <p:txBody>
              <a:bodyPr wrap="none" anchor="ctr"/>
              <a:lstStyle/>
              <a:p>
                <a:pPr algn="ctr"/>
                <a:endParaRPr lang="en-US" altLang="en-US">
                  <a:latin typeface="Arial" charset="0"/>
                </a:endParaRPr>
              </a:p>
            </p:txBody>
          </p:sp>
          <p:grpSp>
            <p:nvGrpSpPr>
              <p:cNvPr id="284" name="Group 164">
                <a:extLst>
                  <a:ext uri="{FF2B5EF4-FFF2-40B4-BE49-F238E27FC236}">
                    <a16:creationId xmlns:a16="http://schemas.microsoft.com/office/drawing/2014/main" id="{A20A7932-B62D-384E-9DC2-E491C91FB052}"/>
                  </a:ext>
                </a:extLst>
              </p:cNvPr>
              <p:cNvGrpSpPr>
                <a:grpSpLocks/>
              </p:cNvGrpSpPr>
              <p:nvPr/>
            </p:nvGrpSpPr>
            <p:grpSpPr bwMode="auto">
              <a:xfrm>
                <a:off x="2272" y="2901"/>
                <a:ext cx="150" cy="340"/>
                <a:chOff x="2271" y="2828"/>
                <a:chExt cx="202" cy="457"/>
              </a:xfrm>
            </p:grpSpPr>
            <p:sp>
              <p:nvSpPr>
                <p:cNvPr id="291" name="Freeform 161">
                  <a:extLst>
                    <a:ext uri="{FF2B5EF4-FFF2-40B4-BE49-F238E27FC236}">
                      <a16:creationId xmlns:a16="http://schemas.microsoft.com/office/drawing/2014/main" id="{8BE0EFD8-6798-6C47-BC77-22393ECFA71F}"/>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292" name="AutoShape 159">
                  <a:extLst>
                    <a:ext uri="{FF2B5EF4-FFF2-40B4-BE49-F238E27FC236}">
                      <a16:creationId xmlns:a16="http://schemas.microsoft.com/office/drawing/2014/main" id="{8CEC0497-8109-5348-A87F-1BC0538CBFB4}"/>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285" name="Group 171">
                <a:extLst>
                  <a:ext uri="{FF2B5EF4-FFF2-40B4-BE49-F238E27FC236}">
                    <a16:creationId xmlns:a16="http://schemas.microsoft.com/office/drawing/2014/main" id="{B09F7225-2E4F-AD42-8A5C-4DEF8CCC823E}"/>
                  </a:ext>
                </a:extLst>
              </p:cNvPr>
              <p:cNvGrpSpPr>
                <a:grpSpLocks/>
              </p:cNvGrpSpPr>
              <p:nvPr/>
            </p:nvGrpSpPr>
            <p:grpSpPr bwMode="auto">
              <a:xfrm>
                <a:off x="2489" y="2681"/>
                <a:ext cx="150" cy="340"/>
                <a:chOff x="2271" y="2828"/>
                <a:chExt cx="202" cy="457"/>
              </a:xfrm>
            </p:grpSpPr>
            <p:sp>
              <p:nvSpPr>
                <p:cNvPr id="289" name="Freeform 172">
                  <a:extLst>
                    <a:ext uri="{FF2B5EF4-FFF2-40B4-BE49-F238E27FC236}">
                      <a16:creationId xmlns:a16="http://schemas.microsoft.com/office/drawing/2014/main" id="{B7007D10-2012-2644-AC6C-3B7E3EEF5B80}"/>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290" name="AutoShape 173">
                  <a:extLst>
                    <a:ext uri="{FF2B5EF4-FFF2-40B4-BE49-F238E27FC236}">
                      <a16:creationId xmlns:a16="http://schemas.microsoft.com/office/drawing/2014/main" id="{E0B4665D-5A61-0A44-A317-F53463343FA9}"/>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286" name="Group 174">
                <a:extLst>
                  <a:ext uri="{FF2B5EF4-FFF2-40B4-BE49-F238E27FC236}">
                    <a16:creationId xmlns:a16="http://schemas.microsoft.com/office/drawing/2014/main" id="{DD5AFA30-61F0-A345-80FE-11AC829C323E}"/>
                  </a:ext>
                </a:extLst>
              </p:cNvPr>
              <p:cNvGrpSpPr>
                <a:grpSpLocks/>
              </p:cNvGrpSpPr>
              <p:nvPr/>
            </p:nvGrpSpPr>
            <p:grpSpPr bwMode="auto">
              <a:xfrm>
                <a:off x="2696" y="2476"/>
                <a:ext cx="150" cy="340"/>
                <a:chOff x="2271" y="2828"/>
                <a:chExt cx="202" cy="457"/>
              </a:xfrm>
            </p:grpSpPr>
            <p:sp>
              <p:nvSpPr>
                <p:cNvPr id="287" name="Freeform 175">
                  <a:extLst>
                    <a:ext uri="{FF2B5EF4-FFF2-40B4-BE49-F238E27FC236}">
                      <a16:creationId xmlns:a16="http://schemas.microsoft.com/office/drawing/2014/main" id="{21D9B41D-8A96-3A47-8440-37CDF766FF84}"/>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288" name="AutoShape 176">
                  <a:extLst>
                    <a:ext uri="{FF2B5EF4-FFF2-40B4-BE49-F238E27FC236}">
                      <a16:creationId xmlns:a16="http://schemas.microsoft.com/office/drawing/2014/main" id="{25D93432-B5FA-504C-822E-0C1A41116F47}"/>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grpSp>
      <p:grpSp>
        <p:nvGrpSpPr>
          <p:cNvPr id="303" name="Group 820">
            <a:extLst>
              <a:ext uri="{FF2B5EF4-FFF2-40B4-BE49-F238E27FC236}">
                <a16:creationId xmlns:a16="http://schemas.microsoft.com/office/drawing/2014/main" id="{A5E025C1-97EC-FA49-8D34-2CE60E39E9B8}"/>
              </a:ext>
            </a:extLst>
          </p:cNvPr>
          <p:cNvGrpSpPr>
            <a:grpSpLocks/>
          </p:cNvGrpSpPr>
          <p:nvPr/>
        </p:nvGrpSpPr>
        <p:grpSpPr bwMode="auto">
          <a:xfrm>
            <a:off x="-185199" y="2994356"/>
            <a:ext cx="3816350" cy="1417421"/>
            <a:chOff x="-295" y="2250"/>
            <a:chExt cx="2994" cy="1271"/>
          </a:xfrm>
        </p:grpSpPr>
        <p:grpSp>
          <p:nvGrpSpPr>
            <p:cNvPr id="304" name="Group 692">
              <a:extLst>
                <a:ext uri="{FF2B5EF4-FFF2-40B4-BE49-F238E27FC236}">
                  <a16:creationId xmlns:a16="http://schemas.microsoft.com/office/drawing/2014/main" id="{6AA9EA28-0432-1A4E-ABD0-4EFAE19A03A3}"/>
                </a:ext>
              </a:extLst>
            </p:cNvPr>
            <p:cNvGrpSpPr>
              <a:grpSpLocks/>
            </p:cNvGrpSpPr>
            <p:nvPr/>
          </p:nvGrpSpPr>
          <p:grpSpPr bwMode="auto">
            <a:xfrm>
              <a:off x="295" y="2250"/>
              <a:ext cx="1452" cy="636"/>
              <a:chOff x="158" y="676"/>
              <a:chExt cx="2042" cy="895"/>
            </a:xfrm>
          </p:grpSpPr>
          <p:sp>
            <p:nvSpPr>
              <p:cNvPr id="401" name="AutoShape 693">
                <a:extLst>
                  <a:ext uri="{FF2B5EF4-FFF2-40B4-BE49-F238E27FC236}">
                    <a16:creationId xmlns:a16="http://schemas.microsoft.com/office/drawing/2014/main" id="{D06A1DCA-3D1B-5A46-9554-6C2458BD5FC9}"/>
                  </a:ext>
                </a:extLst>
              </p:cNvPr>
              <p:cNvSpPr>
                <a:spLocks noChangeArrowheads="1"/>
              </p:cNvSpPr>
              <p:nvPr/>
            </p:nvSpPr>
            <p:spPr bwMode="auto">
              <a:xfrm>
                <a:off x="158" y="754"/>
                <a:ext cx="2042" cy="817"/>
              </a:xfrm>
              <a:prstGeom prst="parallelogram">
                <a:avLst>
                  <a:gd name="adj" fmla="val 95671"/>
                </a:avLst>
              </a:prstGeom>
              <a:solidFill>
                <a:srgbClr val="DFE7ED"/>
              </a:solidFill>
              <a:ln w="9525">
                <a:noFill/>
                <a:miter lim="800000"/>
                <a:headEnd/>
                <a:tailEnd/>
              </a:ln>
            </p:spPr>
            <p:txBody>
              <a:bodyPr wrap="none" anchor="ctr"/>
              <a:lstStyle/>
              <a:p>
                <a:endParaRPr lang="en-US">
                  <a:latin typeface="Arial" charset="0"/>
                </a:endParaRPr>
              </a:p>
            </p:txBody>
          </p:sp>
          <p:sp>
            <p:nvSpPr>
              <p:cNvPr id="402" name="AutoShape 694">
                <a:extLst>
                  <a:ext uri="{FF2B5EF4-FFF2-40B4-BE49-F238E27FC236}">
                    <a16:creationId xmlns:a16="http://schemas.microsoft.com/office/drawing/2014/main" id="{E291A945-DD64-7843-B751-B892B93207BA}"/>
                  </a:ext>
                </a:extLst>
              </p:cNvPr>
              <p:cNvSpPr>
                <a:spLocks noChangeArrowheads="1"/>
              </p:cNvSpPr>
              <p:nvPr/>
            </p:nvSpPr>
            <p:spPr bwMode="auto">
              <a:xfrm>
                <a:off x="603" y="971"/>
                <a:ext cx="635" cy="317"/>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403" name="AutoShape 695">
                <a:extLst>
                  <a:ext uri="{FF2B5EF4-FFF2-40B4-BE49-F238E27FC236}">
                    <a16:creationId xmlns:a16="http://schemas.microsoft.com/office/drawing/2014/main" id="{4F150F85-FEC1-2841-97DC-FC879CCC165B}"/>
                  </a:ext>
                </a:extLst>
              </p:cNvPr>
              <p:cNvSpPr>
                <a:spLocks noChangeArrowheads="1"/>
              </p:cNvSpPr>
              <p:nvPr/>
            </p:nvSpPr>
            <p:spPr bwMode="auto">
              <a:xfrm>
                <a:off x="603" y="880"/>
                <a:ext cx="635" cy="317"/>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404" name="AutoShape 696">
                <a:extLst>
                  <a:ext uri="{FF2B5EF4-FFF2-40B4-BE49-F238E27FC236}">
                    <a16:creationId xmlns:a16="http://schemas.microsoft.com/office/drawing/2014/main" id="{FE8C34DC-ED2F-4C4A-A5EA-A230CCDA7443}"/>
                  </a:ext>
                </a:extLst>
              </p:cNvPr>
              <p:cNvSpPr>
                <a:spLocks noChangeArrowheads="1"/>
              </p:cNvSpPr>
              <p:nvPr/>
            </p:nvSpPr>
            <p:spPr bwMode="auto">
              <a:xfrm>
                <a:off x="435" y="1329"/>
                <a:ext cx="545" cy="182"/>
              </a:xfrm>
              <a:prstGeom prst="cube">
                <a:avLst>
                  <a:gd name="adj" fmla="val 89866"/>
                </a:avLst>
              </a:prstGeom>
              <a:solidFill>
                <a:srgbClr val="99CC00"/>
              </a:solidFill>
              <a:ln w="9525">
                <a:noFill/>
                <a:miter lim="800000"/>
                <a:headEnd/>
                <a:tailEnd/>
              </a:ln>
            </p:spPr>
            <p:txBody>
              <a:bodyPr wrap="none" anchor="ctr"/>
              <a:lstStyle/>
              <a:p>
                <a:pPr algn="ctr"/>
                <a:endParaRPr lang="en-US" altLang="en-US">
                  <a:latin typeface="Arial" charset="0"/>
                </a:endParaRPr>
              </a:p>
            </p:txBody>
          </p:sp>
          <p:sp>
            <p:nvSpPr>
              <p:cNvPr id="405" name="AutoShape 697">
                <a:extLst>
                  <a:ext uri="{FF2B5EF4-FFF2-40B4-BE49-F238E27FC236}">
                    <a16:creationId xmlns:a16="http://schemas.microsoft.com/office/drawing/2014/main" id="{31D52E08-5249-7F42-8A71-7B083DF6A2C8}"/>
                  </a:ext>
                </a:extLst>
              </p:cNvPr>
              <p:cNvSpPr>
                <a:spLocks noChangeArrowheads="1"/>
              </p:cNvSpPr>
              <p:nvPr/>
            </p:nvSpPr>
            <p:spPr bwMode="auto">
              <a:xfrm>
                <a:off x="889" y="1329"/>
                <a:ext cx="545" cy="182"/>
              </a:xfrm>
              <a:prstGeom prst="cube">
                <a:avLst>
                  <a:gd name="adj" fmla="val 89866"/>
                </a:avLst>
              </a:prstGeom>
              <a:solidFill>
                <a:srgbClr val="FF7C80"/>
              </a:solidFill>
              <a:ln w="9525">
                <a:solidFill>
                  <a:srgbClr val="FF0000"/>
                </a:solidFill>
                <a:miter lim="800000"/>
                <a:headEnd/>
                <a:tailEnd/>
              </a:ln>
            </p:spPr>
            <p:txBody>
              <a:bodyPr wrap="none" anchor="ctr"/>
              <a:lstStyle/>
              <a:p>
                <a:pPr algn="ctr"/>
                <a:endParaRPr lang="en-US" altLang="en-US">
                  <a:latin typeface="Arial" charset="0"/>
                </a:endParaRPr>
              </a:p>
            </p:txBody>
          </p:sp>
          <p:grpSp>
            <p:nvGrpSpPr>
              <p:cNvPr id="406" name="Group 698">
                <a:extLst>
                  <a:ext uri="{FF2B5EF4-FFF2-40B4-BE49-F238E27FC236}">
                    <a16:creationId xmlns:a16="http://schemas.microsoft.com/office/drawing/2014/main" id="{60CF2C46-5802-304F-BA0A-37EA4F7313CD}"/>
                  </a:ext>
                </a:extLst>
              </p:cNvPr>
              <p:cNvGrpSpPr>
                <a:grpSpLocks/>
              </p:cNvGrpSpPr>
              <p:nvPr/>
            </p:nvGrpSpPr>
            <p:grpSpPr bwMode="auto">
              <a:xfrm>
                <a:off x="1100" y="678"/>
                <a:ext cx="412" cy="616"/>
                <a:chOff x="1517" y="1480"/>
                <a:chExt cx="274" cy="410"/>
              </a:xfrm>
            </p:grpSpPr>
            <p:sp>
              <p:nvSpPr>
                <p:cNvPr id="427" name="AutoShape 699">
                  <a:extLst>
                    <a:ext uri="{FF2B5EF4-FFF2-40B4-BE49-F238E27FC236}">
                      <a16:creationId xmlns:a16="http://schemas.microsoft.com/office/drawing/2014/main" id="{B295055D-0978-5844-AF96-94B7259830BB}"/>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428" name="AutoShape 700">
                  <a:extLst>
                    <a:ext uri="{FF2B5EF4-FFF2-40B4-BE49-F238E27FC236}">
                      <a16:creationId xmlns:a16="http://schemas.microsoft.com/office/drawing/2014/main" id="{631C3601-89C9-4447-879A-D0D4055CB24B}"/>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429" name="AutoShape 701">
                  <a:extLst>
                    <a:ext uri="{FF2B5EF4-FFF2-40B4-BE49-F238E27FC236}">
                      <a16:creationId xmlns:a16="http://schemas.microsoft.com/office/drawing/2014/main" id="{9B12763D-4D0E-F245-9C38-D292FE05448E}"/>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430" name="AutoShape 702">
                  <a:extLst>
                    <a:ext uri="{FF2B5EF4-FFF2-40B4-BE49-F238E27FC236}">
                      <a16:creationId xmlns:a16="http://schemas.microsoft.com/office/drawing/2014/main" id="{3D95C44B-323A-244C-8B9C-9103E8A53602}"/>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431" name="WordArt 703">
                  <a:extLst>
                    <a:ext uri="{FF2B5EF4-FFF2-40B4-BE49-F238E27FC236}">
                      <a16:creationId xmlns:a16="http://schemas.microsoft.com/office/drawing/2014/main" id="{05773E7F-0747-844B-BDD6-3F49BCBA3EE3}"/>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sp>
            <p:nvSpPr>
              <p:cNvPr id="407" name="WordArt 704">
                <a:extLst>
                  <a:ext uri="{FF2B5EF4-FFF2-40B4-BE49-F238E27FC236}">
                    <a16:creationId xmlns:a16="http://schemas.microsoft.com/office/drawing/2014/main" id="{566188EC-FAFA-BC49-9151-96D7E4EF1AC2}"/>
                  </a:ext>
                </a:extLst>
              </p:cNvPr>
              <p:cNvSpPr>
                <a:spLocks noChangeArrowheads="1" noChangeShapeType="1" noTextEdit="1"/>
              </p:cNvSpPr>
              <p:nvPr/>
            </p:nvSpPr>
            <p:spPr bwMode="auto">
              <a:xfrm rot="2642659">
                <a:off x="597" y="1254"/>
                <a:ext cx="217" cy="30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5D7E00"/>
                    </a:solidFill>
                    <a:latin typeface="Arial"/>
                    <a:cs typeface="Arial"/>
                  </a:rPr>
                  <a:t>CPU</a:t>
                </a:r>
              </a:p>
            </p:txBody>
          </p:sp>
          <p:sp>
            <p:nvSpPr>
              <p:cNvPr id="408" name="WordArt 705">
                <a:extLst>
                  <a:ext uri="{FF2B5EF4-FFF2-40B4-BE49-F238E27FC236}">
                    <a16:creationId xmlns:a16="http://schemas.microsoft.com/office/drawing/2014/main" id="{6306E335-8F3C-D345-9973-8C987512E739}"/>
                  </a:ext>
                </a:extLst>
              </p:cNvPr>
              <p:cNvSpPr>
                <a:spLocks noChangeArrowheads="1" noChangeShapeType="1" noTextEdit="1"/>
              </p:cNvSpPr>
              <p:nvPr/>
            </p:nvSpPr>
            <p:spPr bwMode="auto">
              <a:xfrm rot="2642659">
                <a:off x="1042" y="1255"/>
                <a:ext cx="217" cy="30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8A0003"/>
                    </a:solidFill>
                    <a:latin typeface="Arial"/>
                    <a:cs typeface="Arial"/>
                  </a:rPr>
                  <a:t>GPU</a:t>
                </a:r>
              </a:p>
            </p:txBody>
          </p:sp>
          <p:sp>
            <p:nvSpPr>
              <p:cNvPr id="409" name="WordArt 706">
                <a:extLst>
                  <a:ext uri="{FF2B5EF4-FFF2-40B4-BE49-F238E27FC236}">
                    <a16:creationId xmlns:a16="http://schemas.microsoft.com/office/drawing/2014/main" id="{3BFE31E1-C054-E649-8EBC-7AD9456DD0B8}"/>
                  </a:ext>
                </a:extLst>
              </p:cNvPr>
              <p:cNvSpPr>
                <a:spLocks noChangeArrowheads="1" noChangeShapeType="1" noTextEdit="1"/>
              </p:cNvSpPr>
              <p:nvPr/>
            </p:nvSpPr>
            <p:spPr bwMode="auto">
              <a:xfrm rot="2642659">
                <a:off x="856" y="819"/>
                <a:ext cx="217" cy="30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chemeClr val="bg1"/>
                    </a:solidFill>
                    <a:latin typeface="Arial"/>
                    <a:cs typeface="Arial"/>
                  </a:rPr>
                  <a:t>SSD</a:t>
                </a:r>
              </a:p>
            </p:txBody>
          </p:sp>
          <p:grpSp>
            <p:nvGrpSpPr>
              <p:cNvPr id="410" name="Group 707">
                <a:extLst>
                  <a:ext uri="{FF2B5EF4-FFF2-40B4-BE49-F238E27FC236}">
                    <a16:creationId xmlns:a16="http://schemas.microsoft.com/office/drawing/2014/main" id="{06ACE5EE-387A-5B41-8EDF-3D8116E25BD4}"/>
                  </a:ext>
                </a:extLst>
              </p:cNvPr>
              <p:cNvGrpSpPr>
                <a:grpSpLocks/>
              </p:cNvGrpSpPr>
              <p:nvPr/>
            </p:nvGrpSpPr>
            <p:grpSpPr bwMode="auto">
              <a:xfrm>
                <a:off x="1170" y="676"/>
                <a:ext cx="412" cy="616"/>
                <a:chOff x="1517" y="1480"/>
                <a:chExt cx="274" cy="410"/>
              </a:xfrm>
            </p:grpSpPr>
            <p:sp>
              <p:nvSpPr>
                <p:cNvPr id="422" name="AutoShape 708">
                  <a:extLst>
                    <a:ext uri="{FF2B5EF4-FFF2-40B4-BE49-F238E27FC236}">
                      <a16:creationId xmlns:a16="http://schemas.microsoft.com/office/drawing/2014/main" id="{40FBEA79-8115-2D4F-BA5F-2334865D5CF0}"/>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423" name="AutoShape 709">
                  <a:extLst>
                    <a:ext uri="{FF2B5EF4-FFF2-40B4-BE49-F238E27FC236}">
                      <a16:creationId xmlns:a16="http://schemas.microsoft.com/office/drawing/2014/main" id="{D6E31364-7B15-8D4D-BFE2-BC795BDE2B84}"/>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424" name="AutoShape 710">
                  <a:extLst>
                    <a:ext uri="{FF2B5EF4-FFF2-40B4-BE49-F238E27FC236}">
                      <a16:creationId xmlns:a16="http://schemas.microsoft.com/office/drawing/2014/main" id="{94877C00-DD23-C04C-94EC-15D665FB67BF}"/>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425" name="AutoShape 711">
                  <a:extLst>
                    <a:ext uri="{FF2B5EF4-FFF2-40B4-BE49-F238E27FC236}">
                      <a16:creationId xmlns:a16="http://schemas.microsoft.com/office/drawing/2014/main" id="{E4FF7F41-AADE-A24A-8A61-1EB2A9A39C15}"/>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426" name="WordArt 712">
                  <a:extLst>
                    <a:ext uri="{FF2B5EF4-FFF2-40B4-BE49-F238E27FC236}">
                      <a16:creationId xmlns:a16="http://schemas.microsoft.com/office/drawing/2014/main" id="{5012DF3A-0CE2-C040-A1F8-68FED29C9AEE}"/>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411" name="Group 713">
                <a:extLst>
                  <a:ext uri="{FF2B5EF4-FFF2-40B4-BE49-F238E27FC236}">
                    <a16:creationId xmlns:a16="http://schemas.microsoft.com/office/drawing/2014/main" id="{8560900C-29D5-D44A-8E1B-1430A1A2BD59}"/>
                  </a:ext>
                </a:extLst>
              </p:cNvPr>
              <p:cNvGrpSpPr>
                <a:grpSpLocks/>
              </p:cNvGrpSpPr>
              <p:nvPr/>
            </p:nvGrpSpPr>
            <p:grpSpPr bwMode="auto">
              <a:xfrm>
                <a:off x="1389" y="853"/>
                <a:ext cx="394" cy="437"/>
                <a:chOff x="1755" y="2254"/>
                <a:chExt cx="1133" cy="1244"/>
              </a:xfrm>
            </p:grpSpPr>
            <p:sp>
              <p:nvSpPr>
                <p:cNvPr id="412" name="AutoShape 714">
                  <a:extLst>
                    <a:ext uri="{FF2B5EF4-FFF2-40B4-BE49-F238E27FC236}">
                      <a16:creationId xmlns:a16="http://schemas.microsoft.com/office/drawing/2014/main" id="{722C89F1-0F56-DF4B-9A50-2C2137E2829E}"/>
                    </a:ext>
                  </a:extLst>
                </p:cNvPr>
                <p:cNvSpPr>
                  <a:spLocks noChangeArrowheads="1"/>
                </p:cNvSpPr>
                <p:nvPr/>
              </p:nvSpPr>
              <p:spPr bwMode="auto">
                <a:xfrm>
                  <a:off x="1755" y="2254"/>
                  <a:ext cx="1133" cy="1244"/>
                </a:xfrm>
                <a:prstGeom prst="cube">
                  <a:avLst>
                    <a:gd name="adj" fmla="val 59935"/>
                  </a:avLst>
                </a:prstGeom>
                <a:solidFill>
                  <a:srgbClr val="3366FF"/>
                </a:solidFill>
                <a:ln w="9525">
                  <a:solidFill>
                    <a:schemeClr val="tx1"/>
                  </a:solidFill>
                  <a:miter lim="800000"/>
                  <a:headEnd/>
                  <a:tailEnd/>
                </a:ln>
              </p:spPr>
              <p:txBody>
                <a:bodyPr wrap="none" anchor="ctr"/>
                <a:lstStyle/>
                <a:p>
                  <a:pPr algn="ctr"/>
                  <a:endParaRPr lang="en-US" altLang="en-US">
                    <a:latin typeface="Arial" charset="0"/>
                  </a:endParaRPr>
                </a:p>
              </p:txBody>
            </p:sp>
            <p:grpSp>
              <p:nvGrpSpPr>
                <p:cNvPr id="413" name="Group 715">
                  <a:extLst>
                    <a:ext uri="{FF2B5EF4-FFF2-40B4-BE49-F238E27FC236}">
                      <a16:creationId xmlns:a16="http://schemas.microsoft.com/office/drawing/2014/main" id="{24723414-6AEB-5B49-93C1-42ED36F5EE8D}"/>
                    </a:ext>
                  </a:extLst>
                </p:cNvPr>
                <p:cNvGrpSpPr>
                  <a:grpSpLocks/>
                </p:cNvGrpSpPr>
                <p:nvPr/>
              </p:nvGrpSpPr>
              <p:grpSpPr bwMode="auto">
                <a:xfrm>
                  <a:off x="2272" y="2901"/>
                  <a:ext cx="150" cy="340"/>
                  <a:chOff x="2271" y="2828"/>
                  <a:chExt cx="202" cy="457"/>
                </a:xfrm>
              </p:grpSpPr>
              <p:sp>
                <p:nvSpPr>
                  <p:cNvPr id="420" name="Freeform 716">
                    <a:extLst>
                      <a:ext uri="{FF2B5EF4-FFF2-40B4-BE49-F238E27FC236}">
                        <a16:creationId xmlns:a16="http://schemas.microsoft.com/office/drawing/2014/main" id="{D3509495-67CB-F54C-8C70-9526D64C86DD}"/>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421" name="AutoShape 717">
                    <a:extLst>
                      <a:ext uri="{FF2B5EF4-FFF2-40B4-BE49-F238E27FC236}">
                        <a16:creationId xmlns:a16="http://schemas.microsoft.com/office/drawing/2014/main" id="{2A1FF49F-5B70-924C-868E-4E8A8C7C3034}"/>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414" name="Group 718">
                  <a:extLst>
                    <a:ext uri="{FF2B5EF4-FFF2-40B4-BE49-F238E27FC236}">
                      <a16:creationId xmlns:a16="http://schemas.microsoft.com/office/drawing/2014/main" id="{3876E5D0-B68C-1740-8405-F44819476B1A}"/>
                    </a:ext>
                  </a:extLst>
                </p:cNvPr>
                <p:cNvGrpSpPr>
                  <a:grpSpLocks/>
                </p:cNvGrpSpPr>
                <p:nvPr/>
              </p:nvGrpSpPr>
              <p:grpSpPr bwMode="auto">
                <a:xfrm>
                  <a:off x="2489" y="2681"/>
                  <a:ext cx="150" cy="340"/>
                  <a:chOff x="2271" y="2828"/>
                  <a:chExt cx="202" cy="457"/>
                </a:xfrm>
              </p:grpSpPr>
              <p:sp>
                <p:nvSpPr>
                  <p:cNvPr id="418" name="Freeform 719">
                    <a:extLst>
                      <a:ext uri="{FF2B5EF4-FFF2-40B4-BE49-F238E27FC236}">
                        <a16:creationId xmlns:a16="http://schemas.microsoft.com/office/drawing/2014/main" id="{7B991536-AB0F-B645-B0FE-E7A8B339B44C}"/>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419" name="AutoShape 720">
                    <a:extLst>
                      <a:ext uri="{FF2B5EF4-FFF2-40B4-BE49-F238E27FC236}">
                        <a16:creationId xmlns:a16="http://schemas.microsoft.com/office/drawing/2014/main" id="{79EB746F-4A5D-004C-87E5-545B506C5F6A}"/>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415" name="Group 721">
                  <a:extLst>
                    <a:ext uri="{FF2B5EF4-FFF2-40B4-BE49-F238E27FC236}">
                      <a16:creationId xmlns:a16="http://schemas.microsoft.com/office/drawing/2014/main" id="{1E0DB8FD-7A57-AA40-8625-89D8985CC5C8}"/>
                    </a:ext>
                  </a:extLst>
                </p:cNvPr>
                <p:cNvGrpSpPr>
                  <a:grpSpLocks/>
                </p:cNvGrpSpPr>
                <p:nvPr/>
              </p:nvGrpSpPr>
              <p:grpSpPr bwMode="auto">
                <a:xfrm>
                  <a:off x="2696" y="2476"/>
                  <a:ext cx="150" cy="340"/>
                  <a:chOff x="2271" y="2828"/>
                  <a:chExt cx="202" cy="457"/>
                </a:xfrm>
              </p:grpSpPr>
              <p:sp>
                <p:nvSpPr>
                  <p:cNvPr id="416" name="Freeform 722">
                    <a:extLst>
                      <a:ext uri="{FF2B5EF4-FFF2-40B4-BE49-F238E27FC236}">
                        <a16:creationId xmlns:a16="http://schemas.microsoft.com/office/drawing/2014/main" id="{B1D49A0F-A214-D542-9689-DA9B57CACD03}"/>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417" name="AutoShape 723">
                    <a:extLst>
                      <a:ext uri="{FF2B5EF4-FFF2-40B4-BE49-F238E27FC236}">
                        <a16:creationId xmlns:a16="http://schemas.microsoft.com/office/drawing/2014/main" id="{AEEC0212-10A6-ED44-B7F2-7BCE5703B425}"/>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grpSp>
        <p:grpSp>
          <p:nvGrpSpPr>
            <p:cNvPr id="305" name="Group 724">
              <a:extLst>
                <a:ext uri="{FF2B5EF4-FFF2-40B4-BE49-F238E27FC236}">
                  <a16:creationId xmlns:a16="http://schemas.microsoft.com/office/drawing/2014/main" id="{93D3C82A-85C1-2B46-89ED-6C40278F3968}"/>
                </a:ext>
              </a:extLst>
            </p:cNvPr>
            <p:cNvGrpSpPr>
              <a:grpSpLocks/>
            </p:cNvGrpSpPr>
            <p:nvPr/>
          </p:nvGrpSpPr>
          <p:grpSpPr bwMode="auto">
            <a:xfrm>
              <a:off x="1247" y="2250"/>
              <a:ext cx="1452" cy="636"/>
              <a:chOff x="158" y="676"/>
              <a:chExt cx="2042" cy="895"/>
            </a:xfrm>
          </p:grpSpPr>
          <p:sp>
            <p:nvSpPr>
              <p:cNvPr id="370" name="AutoShape 725">
                <a:extLst>
                  <a:ext uri="{FF2B5EF4-FFF2-40B4-BE49-F238E27FC236}">
                    <a16:creationId xmlns:a16="http://schemas.microsoft.com/office/drawing/2014/main" id="{3C46E632-C28F-814D-857C-1900C4BD5AB2}"/>
                  </a:ext>
                </a:extLst>
              </p:cNvPr>
              <p:cNvSpPr>
                <a:spLocks noChangeArrowheads="1"/>
              </p:cNvSpPr>
              <p:nvPr/>
            </p:nvSpPr>
            <p:spPr bwMode="auto">
              <a:xfrm>
                <a:off x="158" y="754"/>
                <a:ext cx="2042" cy="817"/>
              </a:xfrm>
              <a:prstGeom prst="parallelogram">
                <a:avLst>
                  <a:gd name="adj" fmla="val 95671"/>
                </a:avLst>
              </a:prstGeom>
              <a:solidFill>
                <a:srgbClr val="DFE7ED"/>
              </a:solidFill>
              <a:ln w="9525">
                <a:noFill/>
                <a:miter lim="800000"/>
                <a:headEnd/>
                <a:tailEnd/>
              </a:ln>
            </p:spPr>
            <p:txBody>
              <a:bodyPr wrap="none" anchor="ctr"/>
              <a:lstStyle/>
              <a:p>
                <a:endParaRPr lang="en-US">
                  <a:latin typeface="Arial" charset="0"/>
                </a:endParaRPr>
              </a:p>
            </p:txBody>
          </p:sp>
          <p:sp>
            <p:nvSpPr>
              <p:cNvPr id="371" name="AutoShape 726">
                <a:extLst>
                  <a:ext uri="{FF2B5EF4-FFF2-40B4-BE49-F238E27FC236}">
                    <a16:creationId xmlns:a16="http://schemas.microsoft.com/office/drawing/2014/main" id="{98AD0FCC-7FA3-BF46-878A-C9E1A043DB7A}"/>
                  </a:ext>
                </a:extLst>
              </p:cNvPr>
              <p:cNvSpPr>
                <a:spLocks noChangeArrowheads="1"/>
              </p:cNvSpPr>
              <p:nvPr/>
            </p:nvSpPr>
            <p:spPr bwMode="auto">
              <a:xfrm>
                <a:off x="603" y="971"/>
                <a:ext cx="635" cy="317"/>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372" name="AutoShape 727">
                <a:extLst>
                  <a:ext uri="{FF2B5EF4-FFF2-40B4-BE49-F238E27FC236}">
                    <a16:creationId xmlns:a16="http://schemas.microsoft.com/office/drawing/2014/main" id="{4719A996-8CB5-8946-88D2-D23C02CF1C88}"/>
                  </a:ext>
                </a:extLst>
              </p:cNvPr>
              <p:cNvSpPr>
                <a:spLocks noChangeArrowheads="1"/>
              </p:cNvSpPr>
              <p:nvPr/>
            </p:nvSpPr>
            <p:spPr bwMode="auto">
              <a:xfrm>
                <a:off x="603" y="880"/>
                <a:ext cx="635" cy="317"/>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373" name="AutoShape 728">
                <a:extLst>
                  <a:ext uri="{FF2B5EF4-FFF2-40B4-BE49-F238E27FC236}">
                    <a16:creationId xmlns:a16="http://schemas.microsoft.com/office/drawing/2014/main" id="{4FEC6E3F-F5E4-B34F-9E6F-992EDACC479F}"/>
                  </a:ext>
                </a:extLst>
              </p:cNvPr>
              <p:cNvSpPr>
                <a:spLocks noChangeArrowheads="1"/>
              </p:cNvSpPr>
              <p:nvPr/>
            </p:nvSpPr>
            <p:spPr bwMode="auto">
              <a:xfrm>
                <a:off x="435" y="1329"/>
                <a:ext cx="545" cy="182"/>
              </a:xfrm>
              <a:prstGeom prst="cube">
                <a:avLst>
                  <a:gd name="adj" fmla="val 89866"/>
                </a:avLst>
              </a:prstGeom>
              <a:solidFill>
                <a:srgbClr val="99CC00"/>
              </a:solidFill>
              <a:ln w="9525">
                <a:noFill/>
                <a:miter lim="800000"/>
                <a:headEnd/>
                <a:tailEnd/>
              </a:ln>
            </p:spPr>
            <p:txBody>
              <a:bodyPr wrap="none" anchor="ctr"/>
              <a:lstStyle/>
              <a:p>
                <a:pPr algn="ctr"/>
                <a:endParaRPr lang="en-US" altLang="en-US">
                  <a:latin typeface="Arial" charset="0"/>
                </a:endParaRPr>
              </a:p>
            </p:txBody>
          </p:sp>
          <p:sp>
            <p:nvSpPr>
              <p:cNvPr id="374" name="AutoShape 729">
                <a:extLst>
                  <a:ext uri="{FF2B5EF4-FFF2-40B4-BE49-F238E27FC236}">
                    <a16:creationId xmlns:a16="http://schemas.microsoft.com/office/drawing/2014/main" id="{6B6AB36D-6428-1A46-9E65-69D72D57C642}"/>
                  </a:ext>
                </a:extLst>
              </p:cNvPr>
              <p:cNvSpPr>
                <a:spLocks noChangeArrowheads="1"/>
              </p:cNvSpPr>
              <p:nvPr/>
            </p:nvSpPr>
            <p:spPr bwMode="auto">
              <a:xfrm>
                <a:off x="889" y="1329"/>
                <a:ext cx="545" cy="182"/>
              </a:xfrm>
              <a:prstGeom prst="cube">
                <a:avLst>
                  <a:gd name="adj" fmla="val 89866"/>
                </a:avLst>
              </a:prstGeom>
              <a:solidFill>
                <a:srgbClr val="FF7C80"/>
              </a:solidFill>
              <a:ln w="9525">
                <a:solidFill>
                  <a:srgbClr val="FF0000"/>
                </a:solidFill>
                <a:miter lim="800000"/>
                <a:headEnd/>
                <a:tailEnd/>
              </a:ln>
            </p:spPr>
            <p:txBody>
              <a:bodyPr wrap="none" anchor="ctr"/>
              <a:lstStyle/>
              <a:p>
                <a:pPr algn="ctr"/>
                <a:endParaRPr lang="en-US" altLang="en-US">
                  <a:latin typeface="Arial" charset="0"/>
                </a:endParaRPr>
              </a:p>
            </p:txBody>
          </p:sp>
          <p:grpSp>
            <p:nvGrpSpPr>
              <p:cNvPr id="375" name="Group 730">
                <a:extLst>
                  <a:ext uri="{FF2B5EF4-FFF2-40B4-BE49-F238E27FC236}">
                    <a16:creationId xmlns:a16="http://schemas.microsoft.com/office/drawing/2014/main" id="{5098B4D2-FC36-1844-885C-63A23E407083}"/>
                  </a:ext>
                </a:extLst>
              </p:cNvPr>
              <p:cNvGrpSpPr>
                <a:grpSpLocks/>
              </p:cNvGrpSpPr>
              <p:nvPr/>
            </p:nvGrpSpPr>
            <p:grpSpPr bwMode="auto">
              <a:xfrm>
                <a:off x="1100" y="678"/>
                <a:ext cx="412" cy="616"/>
                <a:chOff x="1517" y="1480"/>
                <a:chExt cx="274" cy="410"/>
              </a:xfrm>
            </p:grpSpPr>
            <p:sp>
              <p:nvSpPr>
                <p:cNvPr id="396" name="AutoShape 731">
                  <a:extLst>
                    <a:ext uri="{FF2B5EF4-FFF2-40B4-BE49-F238E27FC236}">
                      <a16:creationId xmlns:a16="http://schemas.microsoft.com/office/drawing/2014/main" id="{138D4AA3-A4E3-0846-BA79-2487119F4D46}"/>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397" name="AutoShape 732">
                  <a:extLst>
                    <a:ext uri="{FF2B5EF4-FFF2-40B4-BE49-F238E27FC236}">
                      <a16:creationId xmlns:a16="http://schemas.microsoft.com/office/drawing/2014/main" id="{69413ECC-E144-3C4F-BD99-DF14A940DB1C}"/>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398" name="AutoShape 733">
                  <a:extLst>
                    <a:ext uri="{FF2B5EF4-FFF2-40B4-BE49-F238E27FC236}">
                      <a16:creationId xmlns:a16="http://schemas.microsoft.com/office/drawing/2014/main" id="{9C53D617-7C41-D641-AD9C-6F1A675D6B76}"/>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399" name="AutoShape 734">
                  <a:extLst>
                    <a:ext uri="{FF2B5EF4-FFF2-40B4-BE49-F238E27FC236}">
                      <a16:creationId xmlns:a16="http://schemas.microsoft.com/office/drawing/2014/main" id="{3838550C-90C0-1E40-A532-8DC3D0B025D2}"/>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400" name="WordArt 735">
                  <a:extLst>
                    <a:ext uri="{FF2B5EF4-FFF2-40B4-BE49-F238E27FC236}">
                      <a16:creationId xmlns:a16="http://schemas.microsoft.com/office/drawing/2014/main" id="{858BE670-CC7E-8048-8511-0FDB4DCD6DD0}"/>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sp>
            <p:nvSpPr>
              <p:cNvPr id="376" name="WordArt 736">
                <a:extLst>
                  <a:ext uri="{FF2B5EF4-FFF2-40B4-BE49-F238E27FC236}">
                    <a16:creationId xmlns:a16="http://schemas.microsoft.com/office/drawing/2014/main" id="{28906B7B-3705-8E4A-8C26-43BEFAB5454B}"/>
                  </a:ext>
                </a:extLst>
              </p:cNvPr>
              <p:cNvSpPr>
                <a:spLocks noChangeArrowheads="1" noChangeShapeType="1" noTextEdit="1"/>
              </p:cNvSpPr>
              <p:nvPr/>
            </p:nvSpPr>
            <p:spPr bwMode="auto">
              <a:xfrm rot="2642659">
                <a:off x="597" y="1254"/>
                <a:ext cx="217" cy="30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5D7E00"/>
                    </a:solidFill>
                    <a:latin typeface="Arial"/>
                    <a:cs typeface="Arial"/>
                  </a:rPr>
                  <a:t>CPU</a:t>
                </a:r>
              </a:p>
            </p:txBody>
          </p:sp>
          <p:sp>
            <p:nvSpPr>
              <p:cNvPr id="377" name="WordArt 737">
                <a:extLst>
                  <a:ext uri="{FF2B5EF4-FFF2-40B4-BE49-F238E27FC236}">
                    <a16:creationId xmlns:a16="http://schemas.microsoft.com/office/drawing/2014/main" id="{51EA427B-FFA7-8740-B34D-510AC0DE3D0F}"/>
                  </a:ext>
                </a:extLst>
              </p:cNvPr>
              <p:cNvSpPr>
                <a:spLocks noChangeArrowheads="1" noChangeShapeType="1" noTextEdit="1"/>
              </p:cNvSpPr>
              <p:nvPr/>
            </p:nvSpPr>
            <p:spPr bwMode="auto">
              <a:xfrm rot="2642659">
                <a:off x="1042" y="1255"/>
                <a:ext cx="217" cy="30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8A0003"/>
                    </a:solidFill>
                    <a:latin typeface="Arial"/>
                    <a:cs typeface="Arial"/>
                  </a:rPr>
                  <a:t>GPU</a:t>
                </a:r>
              </a:p>
            </p:txBody>
          </p:sp>
          <p:sp>
            <p:nvSpPr>
              <p:cNvPr id="378" name="WordArt 738">
                <a:extLst>
                  <a:ext uri="{FF2B5EF4-FFF2-40B4-BE49-F238E27FC236}">
                    <a16:creationId xmlns:a16="http://schemas.microsoft.com/office/drawing/2014/main" id="{16615908-1BF9-DA4D-8F76-FDA1678F5656}"/>
                  </a:ext>
                </a:extLst>
              </p:cNvPr>
              <p:cNvSpPr>
                <a:spLocks noChangeArrowheads="1" noChangeShapeType="1" noTextEdit="1"/>
              </p:cNvSpPr>
              <p:nvPr/>
            </p:nvSpPr>
            <p:spPr bwMode="auto">
              <a:xfrm rot="2642659">
                <a:off x="856" y="819"/>
                <a:ext cx="217" cy="30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chemeClr val="bg1"/>
                    </a:solidFill>
                    <a:latin typeface="Arial"/>
                    <a:cs typeface="Arial"/>
                  </a:rPr>
                  <a:t>SSD</a:t>
                </a:r>
              </a:p>
            </p:txBody>
          </p:sp>
          <p:grpSp>
            <p:nvGrpSpPr>
              <p:cNvPr id="379" name="Group 739">
                <a:extLst>
                  <a:ext uri="{FF2B5EF4-FFF2-40B4-BE49-F238E27FC236}">
                    <a16:creationId xmlns:a16="http://schemas.microsoft.com/office/drawing/2014/main" id="{1860F0CF-F4F3-9640-9F78-709E28481791}"/>
                  </a:ext>
                </a:extLst>
              </p:cNvPr>
              <p:cNvGrpSpPr>
                <a:grpSpLocks/>
              </p:cNvGrpSpPr>
              <p:nvPr/>
            </p:nvGrpSpPr>
            <p:grpSpPr bwMode="auto">
              <a:xfrm>
                <a:off x="1170" y="676"/>
                <a:ext cx="412" cy="616"/>
                <a:chOff x="1517" y="1480"/>
                <a:chExt cx="274" cy="410"/>
              </a:xfrm>
            </p:grpSpPr>
            <p:sp>
              <p:nvSpPr>
                <p:cNvPr id="391" name="AutoShape 740">
                  <a:extLst>
                    <a:ext uri="{FF2B5EF4-FFF2-40B4-BE49-F238E27FC236}">
                      <a16:creationId xmlns:a16="http://schemas.microsoft.com/office/drawing/2014/main" id="{7B4895D4-368A-084C-B0D4-D7A9C314222C}"/>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392" name="AutoShape 741">
                  <a:extLst>
                    <a:ext uri="{FF2B5EF4-FFF2-40B4-BE49-F238E27FC236}">
                      <a16:creationId xmlns:a16="http://schemas.microsoft.com/office/drawing/2014/main" id="{4F2819A3-8819-3749-A9C4-CA8680E6297D}"/>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393" name="AutoShape 742">
                  <a:extLst>
                    <a:ext uri="{FF2B5EF4-FFF2-40B4-BE49-F238E27FC236}">
                      <a16:creationId xmlns:a16="http://schemas.microsoft.com/office/drawing/2014/main" id="{38A8BC28-431B-AF44-A64C-9036B976B0A0}"/>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394" name="AutoShape 743">
                  <a:extLst>
                    <a:ext uri="{FF2B5EF4-FFF2-40B4-BE49-F238E27FC236}">
                      <a16:creationId xmlns:a16="http://schemas.microsoft.com/office/drawing/2014/main" id="{CF63C797-C224-FF4E-8CCD-C06B1BE20FE3}"/>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395" name="WordArt 744">
                  <a:extLst>
                    <a:ext uri="{FF2B5EF4-FFF2-40B4-BE49-F238E27FC236}">
                      <a16:creationId xmlns:a16="http://schemas.microsoft.com/office/drawing/2014/main" id="{9122E4B2-D996-3D48-959B-FAAE33C15989}"/>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380" name="Group 745">
                <a:extLst>
                  <a:ext uri="{FF2B5EF4-FFF2-40B4-BE49-F238E27FC236}">
                    <a16:creationId xmlns:a16="http://schemas.microsoft.com/office/drawing/2014/main" id="{12972382-D2A2-1049-A6DB-DB5BCC3B9002}"/>
                  </a:ext>
                </a:extLst>
              </p:cNvPr>
              <p:cNvGrpSpPr>
                <a:grpSpLocks/>
              </p:cNvGrpSpPr>
              <p:nvPr/>
            </p:nvGrpSpPr>
            <p:grpSpPr bwMode="auto">
              <a:xfrm>
                <a:off x="1389" y="853"/>
                <a:ext cx="394" cy="437"/>
                <a:chOff x="1755" y="2254"/>
                <a:chExt cx="1133" cy="1244"/>
              </a:xfrm>
            </p:grpSpPr>
            <p:sp>
              <p:nvSpPr>
                <p:cNvPr id="381" name="AutoShape 746">
                  <a:extLst>
                    <a:ext uri="{FF2B5EF4-FFF2-40B4-BE49-F238E27FC236}">
                      <a16:creationId xmlns:a16="http://schemas.microsoft.com/office/drawing/2014/main" id="{37C5E123-C1D0-5D4E-A161-69CAA8AD99B7}"/>
                    </a:ext>
                  </a:extLst>
                </p:cNvPr>
                <p:cNvSpPr>
                  <a:spLocks noChangeArrowheads="1"/>
                </p:cNvSpPr>
                <p:nvPr/>
              </p:nvSpPr>
              <p:spPr bwMode="auto">
                <a:xfrm>
                  <a:off x="1755" y="2254"/>
                  <a:ext cx="1133" cy="1244"/>
                </a:xfrm>
                <a:prstGeom prst="cube">
                  <a:avLst>
                    <a:gd name="adj" fmla="val 59935"/>
                  </a:avLst>
                </a:prstGeom>
                <a:solidFill>
                  <a:srgbClr val="3366FF"/>
                </a:solidFill>
                <a:ln w="9525">
                  <a:solidFill>
                    <a:schemeClr val="tx1"/>
                  </a:solidFill>
                  <a:miter lim="800000"/>
                  <a:headEnd/>
                  <a:tailEnd/>
                </a:ln>
              </p:spPr>
              <p:txBody>
                <a:bodyPr wrap="none" anchor="ctr"/>
                <a:lstStyle/>
                <a:p>
                  <a:pPr algn="ctr"/>
                  <a:endParaRPr lang="en-US" altLang="en-US">
                    <a:latin typeface="Arial" charset="0"/>
                  </a:endParaRPr>
                </a:p>
              </p:txBody>
            </p:sp>
            <p:grpSp>
              <p:nvGrpSpPr>
                <p:cNvPr id="382" name="Group 747">
                  <a:extLst>
                    <a:ext uri="{FF2B5EF4-FFF2-40B4-BE49-F238E27FC236}">
                      <a16:creationId xmlns:a16="http://schemas.microsoft.com/office/drawing/2014/main" id="{0C872E2C-6E2F-C242-BF8B-FD8977765C7C}"/>
                    </a:ext>
                  </a:extLst>
                </p:cNvPr>
                <p:cNvGrpSpPr>
                  <a:grpSpLocks/>
                </p:cNvGrpSpPr>
                <p:nvPr/>
              </p:nvGrpSpPr>
              <p:grpSpPr bwMode="auto">
                <a:xfrm>
                  <a:off x="2272" y="2901"/>
                  <a:ext cx="150" cy="340"/>
                  <a:chOff x="2271" y="2828"/>
                  <a:chExt cx="202" cy="457"/>
                </a:xfrm>
              </p:grpSpPr>
              <p:sp>
                <p:nvSpPr>
                  <p:cNvPr id="389" name="Freeform 748">
                    <a:extLst>
                      <a:ext uri="{FF2B5EF4-FFF2-40B4-BE49-F238E27FC236}">
                        <a16:creationId xmlns:a16="http://schemas.microsoft.com/office/drawing/2014/main" id="{5AFA20E0-A3D2-6044-A3D2-A6862C11A150}"/>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390" name="AutoShape 749">
                    <a:extLst>
                      <a:ext uri="{FF2B5EF4-FFF2-40B4-BE49-F238E27FC236}">
                        <a16:creationId xmlns:a16="http://schemas.microsoft.com/office/drawing/2014/main" id="{9ED7DC83-3CD1-B645-A649-2554899B6147}"/>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383" name="Group 750">
                  <a:extLst>
                    <a:ext uri="{FF2B5EF4-FFF2-40B4-BE49-F238E27FC236}">
                      <a16:creationId xmlns:a16="http://schemas.microsoft.com/office/drawing/2014/main" id="{BC8D30B9-2F44-1D4D-8AEF-91161A66AC68}"/>
                    </a:ext>
                  </a:extLst>
                </p:cNvPr>
                <p:cNvGrpSpPr>
                  <a:grpSpLocks/>
                </p:cNvGrpSpPr>
                <p:nvPr/>
              </p:nvGrpSpPr>
              <p:grpSpPr bwMode="auto">
                <a:xfrm>
                  <a:off x="2489" y="2681"/>
                  <a:ext cx="150" cy="340"/>
                  <a:chOff x="2271" y="2828"/>
                  <a:chExt cx="202" cy="457"/>
                </a:xfrm>
              </p:grpSpPr>
              <p:sp>
                <p:nvSpPr>
                  <p:cNvPr id="387" name="Freeform 751">
                    <a:extLst>
                      <a:ext uri="{FF2B5EF4-FFF2-40B4-BE49-F238E27FC236}">
                        <a16:creationId xmlns:a16="http://schemas.microsoft.com/office/drawing/2014/main" id="{E62ADEAE-4F3D-CD40-8AED-2950F2F42B2D}"/>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388" name="AutoShape 752">
                    <a:extLst>
                      <a:ext uri="{FF2B5EF4-FFF2-40B4-BE49-F238E27FC236}">
                        <a16:creationId xmlns:a16="http://schemas.microsoft.com/office/drawing/2014/main" id="{17070B1B-8816-6A48-8861-CF40E660ABFF}"/>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384" name="Group 753">
                  <a:extLst>
                    <a:ext uri="{FF2B5EF4-FFF2-40B4-BE49-F238E27FC236}">
                      <a16:creationId xmlns:a16="http://schemas.microsoft.com/office/drawing/2014/main" id="{6ABB5674-7A31-044C-BD1A-249D008A4E0A}"/>
                    </a:ext>
                  </a:extLst>
                </p:cNvPr>
                <p:cNvGrpSpPr>
                  <a:grpSpLocks/>
                </p:cNvGrpSpPr>
                <p:nvPr/>
              </p:nvGrpSpPr>
              <p:grpSpPr bwMode="auto">
                <a:xfrm>
                  <a:off x="2696" y="2476"/>
                  <a:ext cx="150" cy="340"/>
                  <a:chOff x="2271" y="2828"/>
                  <a:chExt cx="202" cy="457"/>
                </a:xfrm>
              </p:grpSpPr>
              <p:sp>
                <p:nvSpPr>
                  <p:cNvPr id="385" name="Freeform 754">
                    <a:extLst>
                      <a:ext uri="{FF2B5EF4-FFF2-40B4-BE49-F238E27FC236}">
                        <a16:creationId xmlns:a16="http://schemas.microsoft.com/office/drawing/2014/main" id="{BB95A8EF-AFB1-EA40-8EF6-56E135DF246B}"/>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386" name="AutoShape 755">
                    <a:extLst>
                      <a:ext uri="{FF2B5EF4-FFF2-40B4-BE49-F238E27FC236}">
                        <a16:creationId xmlns:a16="http://schemas.microsoft.com/office/drawing/2014/main" id="{8B3F1E63-2A0E-AC4E-8934-B7C7F075A527}"/>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grpSp>
        <p:grpSp>
          <p:nvGrpSpPr>
            <p:cNvPr id="306" name="Group 756">
              <a:extLst>
                <a:ext uri="{FF2B5EF4-FFF2-40B4-BE49-F238E27FC236}">
                  <a16:creationId xmlns:a16="http://schemas.microsoft.com/office/drawing/2014/main" id="{513FA8C9-384E-2844-A0D0-FC434F7282D7}"/>
                </a:ext>
              </a:extLst>
            </p:cNvPr>
            <p:cNvGrpSpPr>
              <a:grpSpLocks/>
            </p:cNvGrpSpPr>
            <p:nvPr/>
          </p:nvGrpSpPr>
          <p:grpSpPr bwMode="auto">
            <a:xfrm>
              <a:off x="-295" y="2885"/>
              <a:ext cx="1452" cy="636"/>
              <a:chOff x="158" y="676"/>
              <a:chExt cx="2042" cy="895"/>
            </a:xfrm>
          </p:grpSpPr>
          <p:sp>
            <p:nvSpPr>
              <p:cNvPr id="339" name="AutoShape 757">
                <a:extLst>
                  <a:ext uri="{FF2B5EF4-FFF2-40B4-BE49-F238E27FC236}">
                    <a16:creationId xmlns:a16="http://schemas.microsoft.com/office/drawing/2014/main" id="{AA464766-BE85-7743-A7EA-3413EE554CC9}"/>
                  </a:ext>
                </a:extLst>
              </p:cNvPr>
              <p:cNvSpPr>
                <a:spLocks noChangeArrowheads="1"/>
              </p:cNvSpPr>
              <p:nvPr/>
            </p:nvSpPr>
            <p:spPr bwMode="auto">
              <a:xfrm>
                <a:off x="158" y="754"/>
                <a:ext cx="2042" cy="817"/>
              </a:xfrm>
              <a:prstGeom prst="parallelogram">
                <a:avLst>
                  <a:gd name="adj" fmla="val 95671"/>
                </a:avLst>
              </a:prstGeom>
              <a:solidFill>
                <a:srgbClr val="DFE7ED"/>
              </a:solidFill>
              <a:ln w="9525">
                <a:noFill/>
                <a:miter lim="800000"/>
                <a:headEnd/>
                <a:tailEnd/>
              </a:ln>
            </p:spPr>
            <p:txBody>
              <a:bodyPr wrap="none" anchor="ctr"/>
              <a:lstStyle/>
              <a:p>
                <a:endParaRPr lang="en-US">
                  <a:latin typeface="Arial" charset="0"/>
                </a:endParaRPr>
              </a:p>
            </p:txBody>
          </p:sp>
          <p:sp>
            <p:nvSpPr>
              <p:cNvPr id="340" name="AutoShape 758">
                <a:extLst>
                  <a:ext uri="{FF2B5EF4-FFF2-40B4-BE49-F238E27FC236}">
                    <a16:creationId xmlns:a16="http://schemas.microsoft.com/office/drawing/2014/main" id="{8DDC7135-1672-E74B-BF03-09E09A8ECE20}"/>
                  </a:ext>
                </a:extLst>
              </p:cNvPr>
              <p:cNvSpPr>
                <a:spLocks noChangeArrowheads="1"/>
              </p:cNvSpPr>
              <p:nvPr/>
            </p:nvSpPr>
            <p:spPr bwMode="auto">
              <a:xfrm>
                <a:off x="603" y="971"/>
                <a:ext cx="635" cy="317"/>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341" name="AutoShape 759">
                <a:extLst>
                  <a:ext uri="{FF2B5EF4-FFF2-40B4-BE49-F238E27FC236}">
                    <a16:creationId xmlns:a16="http://schemas.microsoft.com/office/drawing/2014/main" id="{80DEEC89-F01E-3546-9082-6C367C126F59}"/>
                  </a:ext>
                </a:extLst>
              </p:cNvPr>
              <p:cNvSpPr>
                <a:spLocks noChangeArrowheads="1"/>
              </p:cNvSpPr>
              <p:nvPr/>
            </p:nvSpPr>
            <p:spPr bwMode="auto">
              <a:xfrm>
                <a:off x="603" y="880"/>
                <a:ext cx="635" cy="317"/>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342" name="AutoShape 760">
                <a:extLst>
                  <a:ext uri="{FF2B5EF4-FFF2-40B4-BE49-F238E27FC236}">
                    <a16:creationId xmlns:a16="http://schemas.microsoft.com/office/drawing/2014/main" id="{BC3EC6BA-00B9-D648-8B48-EEFF08219BF6}"/>
                  </a:ext>
                </a:extLst>
              </p:cNvPr>
              <p:cNvSpPr>
                <a:spLocks noChangeArrowheads="1"/>
              </p:cNvSpPr>
              <p:nvPr/>
            </p:nvSpPr>
            <p:spPr bwMode="auto">
              <a:xfrm>
                <a:off x="435" y="1329"/>
                <a:ext cx="545" cy="182"/>
              </a:xfrm>
              <a:prstGeom prst="cube">
                <a:avLst>
                  <a:gd name="adj" fmla="val 89866"/>
                </a:avLst>
              </a:prstGeom>
              <a:solidFill>
                <a:srgbClr val="99CC00"/>
              </a:solidFill>
              <a:ln w="9525">
                <a:noFill/>
                <a:miter lim="800000"/>
                <a:headEnd/>
                <a:tailEnd/>
              </a:ln>
            </p:spPr>
            <p:txBody>
              <a:bodyPr wrap="none" anchor="ctr"/>
              <a:lstStyle/>
              <a:p>
                <a:pPr algn="ctr"/>
                <a:endParaRPr lang="en-US" altLang="en-US">
                  <a:latin typeface="Arial" charset="0"/>
                </a:endParaRPr>
              </a:p>
            </p:txBody>
          </p:sp>
          <p:sp>
            <p:nvSpPr>
              <p:cNvPr id="343" name="AutoShape 761">
                <a:extLst>
                  <a:ext uri="{FF2B5EF4-FFF2-40B4-BE49-F238E27FC236}">
                    <a16:creationId xmlns:a16="http://schemas.microsoft.com/office/drawing/2014/main" id="{0C3FB2D7-8D33-9749-BC69-10EA9CB2FE9B}"/>
                  </a:ext>
                </a:extLst>
              </p:cNvPr>
              <p:cNvSpPr>
                <a:spLocks noChangeArrowheads="1"/>
              </p:cNvSpPr>
              <p:nvPr/>
            </p:nvSpPr>
            <p:spPr bwMode="auto">
              <a:xfrm>
                <a:off x="889" y="1329"/>
                <a:ext cx="545" cy="182"/>
              </a:xfrm>
              <a:prstGeom prst="cube">
                <a:avLst>
                  <a:gd name="adj" fmla="val 89866"/>
                </a:avLst>
              </a:prstGeom>
              <a:solidFill>
                <a:srgbClr val="FF7C80"/>
              </a:solidFill>
              <a:ln w="9525">
                <a:solidFill>
                  <a:srgbClr val="FF0000"/>
                </a:solidFill>
                <a:miter lim="800000"/>
                <a:headEnd/>
                <a:tailEnd/>
              </a:ln>
            </p:spPr>
            <p:txBody>
              <a:bodyPr wrap="none" anchor="ctr"/>
              <a:lstStyle/>
              <a:p>
                <a:pPr algn="ctr"/>
                <a:endParaRPr lang="en-US" altLang="en-US">
                  <a:latin typeface="Arial" charset="0"/>
                </a:endParaRPr>
              </a:p>
            </p:txBody>
          </p:sp>
          <p:grpSp>
            <p:nvGrpSpPr>
              <p:cNvPr id="344" name="Group 762">
                <a:extLst>
                  <a:ext uri="{FF2B5EF4-FFF2-40B4-BE49-F238E27FC236}">
                    <a16:creationId xmlns:a16="http://schemas.microsoft.com/office/drawing/2014/main" id="{9D41B5AD-F51C-C24A-8291-D0C7414DD4FD}"/>
                  </a:ext>
                </a:extLst>
              </p:cNvPr>
              <p:cNvGrpSpPr>
                <a:grpSpLocks/>
              </p:cNvGrpSpPr>
              <p:nvPr/>
            </p:nvGrpSpPr>
            <p:grpSpPr bwMode="auto">
              <a:xfrm>
                <a:off x="1100" y="678"/>
                <a:ext cx="412" cy="616"/>
                <a:chOff x="1517" y="1480"/>
                <a:chExt cx="274" cy="410"/>
              </a:xfrm>
            </p:grpSpPr>
            <p:sp>
              <p:nvSpPr>
                <p:cNvPr id="365" name="AutoShape 763">
                  <a:extLst>
                    <a:ext uri="{FF2B5EF4-FFF2-40B4-BE49-F238E27FC236}">
                      <a16:creationId xmlns:a16="http://schemas.microsoft.com/office/drawing/2014/main" id="{33323E6C-371B-6046-999D-3B66158F5114}"/>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366" name="AutoShape 764">
                  <a:extLst>
                    <a:ext uri="{FF2B5EF4-FFF2-40B4-BE49-F238E27FC236}">
                      <a16:creationId xmlns:a16="http://schemas.microsoft.com/office/drawing/2014/main" id="{6D3D8610-A9E8-DA48-A9E9-60BC1A515A47}"/>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367" name="AutoShape 765">
                  <a:extLst>
                    <a:ext uri="{FF2B5EF4-FFF2-40B4-BE49-F238E27FC236}">
                      <a16:creationId xmlns:a16="http://schemas.microsoft.com/office/drawing/2014/main" id="{4755F5D5-A33E-634D-B938-587C69077E9B}"/>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368" name="AutoShape 766">
                  <a:extLst>
                    <a:ext uri="{FF2B5EF4-FFF2-40B4-BE49-F238E27FC236}">
                      <a16:creationId xmlns:a16="http://schemas.microsoft.com/office/drawing/2014/main" id="{4DFC8739-ACB2-E94F-B065-85BBD5A8A6DE}"/>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369" name="WordArt 767">
                  <a:extLst>
                    <a:ext uri="{FF2B5EF4-FFF2-40B4-BE49-F238E27FC236}">
                      <a16:creationId xmlns:a16="http://schemas.microsoft.com/office/drawing/2014/main" id="{16E47EE8-9405-EB45-9569-5DA66847046E}"/>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sp>
            <p:nvSpPr>
              <p:cNvPr id="345" name="WordArt 768">
                <a:extLst>
                  <a:ext uri="{FF2B5EF4-FFF2-40B4-BE49-F238E27FC236}">
                    <a16:creationId xmlns:a16="http://schemas.microsoft.com/office/drawing/2014/main" id="{F8C93FCF-2602-FE46-A8FE-7BA095356CC1}"/>
                  </a:ext>
                </a:extLst>
              </p:cNvPr>
              <p:cNvSpPr>
                <a:spLocks noChangeArrowheads="1" noChangeShapeType="1" noTextEdit="1"/>
              </p:cNvSpPr>
              <p:nvPr/>
            </p:nvSpPr>
            <p:spPr bwMode="auto">
              <a:xfrm rot="2642659">
                <a:off x="597" y="1254"/>
                <a:ext cx="217" cy="30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5D7E00"/>
                    </a:solidFill>
                    <a:latin typeface="Arial"/>
                    <a:cs typeface="Arial"/>
                  </a:rPr>
                  <a:t>CPU</a:t>
                </a:r>
              </a:p>
            </p:txBody>
          </p:sp>
          <p:sp>
            <p:nvSpPr>
              <p:cNvPr id="346" name="WordArt 769">
                <a:extLst>
                  <a:ext uri="{FF2B5EF4-FFF2-40B4-BE49-F238E27FC236}">
                    <a16:creationId xmlns:a16="http://schemas.microsoft.com/office/drawing/2014/main" id="{8013E438-417C-4D4F-BC54-28EC3D3050B7}"/>
                  </a:ext>
                </a:extLst>
              </p:cNvPr>
              <p:cNvSpPr>
                <a:spLocks noChangeArrowheads="1" noChangeShapeType="1" noTextEdit="1"/>
              </p:cNvSpPr>
              <p:nvPr/>
            </p:nvSpPr>
            <p:spPr bwMode="auto">
              <a:xfrm rot="2642659">
                <a:off x="1042" y="1255"/>
                <a:ext cx="217" cy="30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8A0003"/>
                    </a:solidFill>
                    <a:latin typeface="Arial"/>
                    <a:cs typeface="Arial"/>
                  </a:rPr>
                  <a:t>GPU</a:t>
                </a:r>
              </a:p>
            </p:txBody>
          </p:sp>
          <p:sp>
            <p:nvSpPr>
              <p:cNvPr id="347" name="WordArt 770">
                <a:extLst>
                  <a:ext uri="{FF2B5EF4-FFF2-40B4-BE49-F238E27FC236}">
                    <a16:creationId xmlns:a16="http://schemas.microsoft.com/office/drawing/2014/main" id="{6AF58C02-B0B0-9542-9FCA-1ADD1E4C9C62}"/>
                  </a:ext>
                </a:extLst>
              </p:cNvPr>
              <p:cNvSpPr>
                <a:spLocks noChangeArrowheads="1" noChangeShapeType="1" noTextEdit="1"/>
              </p:cNvSpPr>
              <p:nvPr/>
            </p:nvSpPr>
            <p:spPr bwMode="auto">
              <a:xfrm rot="2642659">
                <a:off x="856" y="819"/>
                <a:ext cx="217" cy="30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chemeClr val="bg1"/>
                    </a:solidFill>
                    <a:latin typeface="Arial"/>
                    <a:cs typeface="Arial"/>
                  </a:rPr>
                  <a:t>SSD</a:t>
                </a:r>
              </a:p>
            </p:txBody>
          </p:sp>
          <p:grpSp>
            <p:nvGrpSpPr>
              <p:cNvPr id="348" name="Group 771">
                <a:extLst>
                  <a:ext uri="{FF2B5EF4-FFF2-40B4-BE49-F238E27FC236}">
                    <a16:creationId xmlns:a16="http://schemas.microsoft.com/office/drawing/2014/main" id="{64163F03-5D9B-DA46-A140-E310E656A4FB}"/>
                  </a:ext>
                </a:extLst>
              </p:cNvPr>
              <p:cNvGrpSpPr>
                <a:grpSpLocks/>
              </p:cNvGrpSpPr>
              <p:nvPr/>
            </p:nvGrpSpPr>
            <p:grpSpPr bwMode="auto">
              <a:xfrm>
                <a:off x="1170" y="676"/>
                <a:ext cx="412" cy="616"/>
                <a:chOff x="1517" y="1480"/>
                <a:chExt cx="274" cy="410"/>
              </a:xfrm>
            </p:grpSpPr>
            <p:sp>
              <p:nvSpPr>
                <p:cNvPr id="360" name="AutoShape 772">
                  <a:extLst>
                    <a:ext uri="{FF2B5EF4-FFF2-40B4-BE49-F238E27FC236}">
                      <a16:creationId xmlns:a16="http://schemas.microsoft.com/office/drawing/2014/main" id="{FF311214-955A-9C4E-8742-EE9EAA09F488}"/>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361" name="AutoShape 773">
                  <a:extLst>
                    <a:ext uri="{FF2B5EF4-FFF2-40B4-BE49-F238E27FC236}">
                      <a16:creationId xmlns:a16="http://schemas.microsoft.com/office/drawing/2014/main" id="{E75C0CC9-70B5-BB4A-9351-3A752FCD39D6}"/>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362" name="AutoShape 774">
                  <a:extLst>
                    <a:ext uri="{FF2B5EF4-FFF2-40B4-BE49-F238E27FC236}">
                      <a16:creationId xmlns:a16="http://schemas.microsoft.com/office/drawing/2014/main" id="{4E5F739E-333F-1F48-842E-EAAA6EB84F69}"/>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363" name="AutoShape 775">
                  <a:extLst>
                    <a:ext uri="{FF2B5EF4-FFF2-40B4-BE49-F238E27FC236}">
                      <a16:creationId xmlns:a16="http://schemas.microsoft.com/office/drawing/2014/main" id="{85899CF0-86FB-0243-8688-8CC62D4A4F8B}"/>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364" name="WordArt 776">
                  <a:extLst>
                    <a:ext uri="{FF2B5EF4-FFF2-40B4-BE49-F238E27FC236}">
                      <a16:creationId xmlns:a16="http://schemas.microsoft.com/office/drawing/2014/main" id="{B3CD5D8C-3671-C742-B13F-B0B40704546E}"/>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349" name="Group 777">
                <a:extLst>
                  <a:ext uri="{FF2B5EF4-FFF2-40B4-BE49-F238E27FC236}">
                    <a16:creationId xmlns:a16="http://schemas.microsoft.com/office/drawing/2014/main" id="{4B342E9A-D688-4243-B285-E42A36B53BDE}"/>
                  </a:ext>
                </a:extLst>
              </p:cNvPr>
              <p:cNvGrpSpPr>
                <a:grpSpLocks/>
              </p:cNvGrpSpPr>
              <p:nvPr/>
            </p:nvGrpSpPr>
            <p:grpSpPr bwMode="auto">
              <a:xfrm>
                <a:off x="1389" y="853"/>
                <a:ext cx="394" cy="437"/>
                <a:chOff x="1755" y="2254"/>
                <a:chExt cx="1133" cy="1244"/>
              </a:xfrm>
            </p:grpSpPr>
            <p:sp>
              <p:nvSpPr>
                <p:cNvPr id="350" name="AutoShape 778">
                  <a:extLst>
                    <a:ext uri="{FF2B5EF4-FFF2-40B4-BE49-F238E27FC236}">
                      <a16:creationId xmlns:a16="http://schemas.microsoft.com/office/drawing/2014/main" id="{30DF3BF8-3E4E-1F4B-8BFB-DC2FD3F34460}"/>
                    </a:ext>
                  </a:extLst>
                </p:cNvPr>
                <p:cNvSpPr>
                  <a:spLocks noChangeArrowheads="1"/>
                </p:cNvSpPr>
                <p:nvPr/>
              </p:nvSpPr>
              <p:spPr bwMode="auto">
                <a:xfrm>
                  <a:off x="1755" y="2254"/>
                  <a:ext cx="1133" cy="1244"/>
                </a:xfrm>
                <a:prstGeom prst="cube">
                  <a:avLst>
                    <a:gd name="adj" fmla="val 59935"/>
                  </a:avLst>
                </a:prstGeom>
                <a:solidFill>
                  <a:srgbClr val="3366FF"/>
                </a:solidFill>
                <a:ln w="9525">
                  <a:solidFill>
                    <a:schemeClr val="tx1"/>
                  </a:solidFill>
                  <a:miter lim="800000"/>
                  <a:headEnd/>
                  <a:tailEnd/>
                </a:ln>
              </p:spPr>
              <p:txBody>
                <a:bodyPr wrap="none" anchor="ctr"/>
                <a:lstStyle/>
                <a:p>
                  <a:pPr algn="ctr"/>
                  <a:endParaRPr lang="en-US" altLang="en-US">
                    <a:latin typeface="Arial" charset="0"/>
                  </a:endParaRPr>
                </a:p>
              </p:txBody>
            </p:sp>
            <p:grpSp>
              <p:nvGrpSpPr>
                <p:cNvPr id="351" name="Group 779">
                  <a:extLst>
                    <a:ext uri="{FF2B5EF4-FFF2-40B4-BE49-F238E27FC236}">
                      <a16:creationId xmlns:a16="http://schemas.microsoft.com/office/drawing/2014/main" id="{1F93297A-C735-DF44-BACC-6E65D57C61E0}"/>
                    </a:ext>
                  </a:extLst>
                </p:cNvPr>
                <p:cNvGrpSpPr>
                  <a:grpSpLocks/>
                </p:cNvGrpSpPr>
                <p:nvPr/>
              </p:nvGrpSpPr>
              <p:grpSpPr bwMode="auto">
                <a:xfrm>
                  <a:off x="2272" y="2901"/>
                  <a:ext cx="150" cy="340"/>
                  <a:chOff x="2271" y="2828"/>
                  <a:chExt cx="202" cy="457"/>
                </a:xfrm>
              </p:grpSpPr>
              <p:sp>
                <p:nvSpPr>
                  <p:cNvPr id="358" name="Freeform 780">
                    <a:extLst>
                      <a:ext uri="{FF2B5EF4-FFF2-40B4-BE49-F238E27FC236}">
                        <a16:creationId xmlns:a16="http://schemas.microsoft.com/office/drawing/2014/main" id="{23D150C2-8647-F245-AE02-1DA317D40B3C}"/>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359" name="AutoShape 781">
                    <a:extLst>
                      <a:ext uri="{FF2B5EF4-FFF2-40B4-BE49-F238E27FC236}">
                        <a16:creationId xmlns:a16="http://schemas.microsoft.com/office/drawing/2014/main" id="{9C5C13DA-F4EC-AC41-8335-BA3E54126283}"/>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352" name="Group 782">
                  <a:extLst>
                    <a:ext uri="{FF2B5EF4-FFF2-40B4-BE49-F238E27FC236}">
                      <a16:creationId xmlns:a16="http://schemas.microsoft.com/office/drawing/2014/main" id="{298B89AE-1E50-6B4F-9807-A2709A07F161}"/>
                    </a:ext>
                  </a:extLst>
                </p:cNvPr>
                <p:cNvGrpSpPr>
                  <a:grpSpLocks/>
                </p:cNvGrpSpPr>
                <p:nvPr/>
              </p:nvGrpSpPr>
              <p:grpSpPr bwMode="auto">
                <a:xfrm>
                  <a:off x="2489" y="2681"/>
                  <a:ext cx="150" cy="340"/>
                  <a:chOff x="2271" y="2828"/>
                  <a:chExt cx="202" cy="457"/>
                </a:xfrm>
              </p:grpSpPr>
              <p:sp>
                <p:nvSpPr>
                  <p:cNvPr id="356" name="Freeform 783">
                    <a:extLst>
                      <a:ext uri="{FF2B5EF4-FFF2-40B4-BE49-F238E27FC236}">
                        <a16:creationId xmlns:a16="http://schemas.microsoft.com/office/drawing/2014/main" id="{FB479638-F45F-0F4D-A6C0-C1BE4763E229}"/>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357" name="AutoShape 784">
                    <a:extLst>
                      <a:ext uri="{FF2B5EF4-FFF2-40B4-BE49-F238E27FC236}">
                        <a16:creationId xmlns:a16="http://schemas.microsoft.com/office/drawing/2014/main" id="{4AD54A88-3CAA-D944-B92D-91F923360589}"/>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353" name="Group 785">
                  <a:extLst>
                    <a:ext uri="{FF2B5EF4-FFF2-40B4-BE49-F238E27FC236}">
                      <a16:creationId xmlns:a16="http://schemas.microsoft.com/office/drawing/2014/main" id="{DA7B0314-579A-0E40-841C-671FC4690027}"/>
                    </a:ext>
                  </a:extLst>
                </p:cNvPr>
                <p:cNvGrpSpPr>
                  <a:grpSpLocks/>
                </p:cNvGrpSpPr>
                <p:nvPr/>
              </p:nvGrpSpPr>
              <p:grpSpPr bwMode="auto">
                <a:xfrm>
                  <a:off x="2696" y="2476"/>
                  <a:ext cx="150" cy="340"/>
                  <a:chOff x="2271" y="2828"/>
                  <a:chExt cx="202" cy="457"/>
                </a:xfrm>
              </p:grpSpPr>
              <p:sp>
                <p:nvSpPr>
                  <p:cNvPr id="354" name="Freeform 786">
                    <a:extLst>
                      <a:ext uri="{FF2B5EF4-FFF2-40B4-BE49-F238E27FC236}">
                        <a16:creationId xmlns:a16="http://schemas.microsoft.com/office/drawing/2014/main" id="{755B3A54-B339-6D4C-95FA-1E61C8F1DD0A}"/>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355" name="AutoShape 787">
                    <a:extLst>
                      <a:ext uri="{FF2B5EF4-FFF2-40B4-BE49-F238E27FC236}">
                        <a16:creationId xmlns:a16="http://schemas.microsoft.com/office/drawing/2014/main" id="{99CC03BF-CCCB-494A-8121-7B6A112B138E}"/>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grpSp>
        <p:grpSp>
          <p:nvGrpSpPr>
            <p:cNvPr id="307" name="Group 788">
              <a:extLst>
                <a:ext uri="{FF2B5EF4-FFF2-40B4-BE49-F238E27FC236}">
                  <a16:creationId xmlns:a16="http://schemas.microsoft.com/office/drawing/2014/main" id="{9472A97E-BD10-7146-8F15-BBC9D7A7AAD4}"/>
                </a:ext>
              </a:extLst>
            </p:cNvPr>
            <p:cNvGrpSpPr>
              <a:grpSpLocks/>
            </p:cNvGrpSpPr>
            <p:nvPr/>
          </p:nvGrpSpPr>
          <p:grpSpPr bwMode="auto">
            <a:xfrm>
              <a:off x="657" y="2885"/>
              <a:ext cx="1452" cy="636"/>
              <a:chOff x="158" y="676"/>
              <a:chExt cx="2042" cy="895"/>
            </a:xfrm>
          </p:grpSpPr>
          <p:sp>
            <p:nvSpPr>
              <p:cNvPr id="308" name="AutoShape 789">
                <a:extLst>
                  <a:ext uri="{FF2B5EF4-FFF2-40B4-BE49-F238E27FC236}">
                    <a16:creationId xmlns:a16="http://schemas.microsoft.com/office/drawing/2014/main" id="{CC2B414F-C171-1347-A82B-0DDEA471BE1C}"/>
                  </a:ext>
                </a:extLst>
              </p:cNvPr>
              <p:cNvSpPr>
                <a:spLocks noChangeArrowheads="1"/>
              </p:cNvSpPr>
              <p:nvPr/>
            </p:nvSpPr>
            <p:spPr bwMode="auto">
              <a:xfrm>
                <a:off x="158" y="754"/>
                <a:ext cx="2042" cy="817"/>
              </a:xfrm>
              <a:prstGeom prst="parallelogram">
                <a:avLst>
                  <a:gd name="adj" fmla="val 95671"/>
                </a:avLst>
              </a:prstGeom>
              <a:solidFill>
                <a:srgbClr val="DFE7ED"/>
              </a:solidFill>
              <a:ln w="9525">
                <a:noFill/>
                <a:miter lim="800000"/>
                <a:headEnd/>
                <a:tailEnd/>
              </a:ln>
            </p:spPr>
            <p:txBody>
              <a:bodyPr wrap="none" anchor="ctr"/>
              <a:lstStyle/>
              <a:p>
                <a:endParaRPr lang="en-US">
                  <a:latin typeface="Arial" charset="0"/>
                </a:endParaRPr>
              </a:p>
            </p:txBody>
          </p:sp>
          <p:sp>
            <p:nvSpPr>
              <p:cNvPr id="309" name="AutoShape 790">
                <a:extLst>
                  <a:ext uri="{FF2B5EF4-FFF2-40B4-BE49-F238E27FC236}">
                    <a16:creationId xmlns:a16="http://schemas.microsoft.com/office/drawing/2014/main" id="{87A09FDC-F991-A14E-8082-2996A3478757}"/>
                  </a:ext>
                </a:extLst>
              </p:cNvPr>
              <p:cNvSpPr>
                <a:spLocks noChangeArrowheads="1"/>
              </p:cNvSpPr>
              <p:nvPr/>
            </p:nvSpPr>
            <p:spPr bwMode="auto">
              <a:xfrm>
                <a:off x="603" y="971"/>
                <a:ext cx="635" cy="317"/>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310" name="AutoShape 791">
                <a:extLst>
                  <a:ext uri="{FF2B5EF4-FFF2-40B4-BE49-F238E27FC236}">
                    <a16:creationId xmlns:a16="http://schemas.microsoft.com/office/drawing/2014/main" id="{60B9CB67-55CD-1E4A-93D3-8B61A87E9C42}"/>
                  </a:ext>
                </a:extLst>
              </p:cNvPr>
              <p:cNvSpPr>
                <a:spLocks noChangeArrowheads="1"/>
              </p:cNvSpPr>
              <p:nvPr/>
            </p:nvSpPr>
            <p:spPr bwMode="auto">
              <a:xfrm>
                <a:off x="603" y="880"/>
                <a:ext cx="635" cy="317"/>
              </a:xfrm>
              <a:prstGeom prst="cube">
                <a:avLst>
                  <a:gd name="adj" fmla="val 87310"/>
                </a:avLst>
              </a:prstGeom>
              <a:solidFill>
                <a:srgbClr val="808080"/>
              </a:solidFill>
              <a:ln w="9525">
                <a:solidFill>
                  <a:schemeClr val="tx1"/>
                </a:solidFill>
                <a:miter lim="800000"/>
                <a:headEnd/>
                <a:tailEnd/>
              </a:ln>
            </p:spPr>
            <p:txBody>
              <a:bodyPr wrap="none" anchor="ctr"/>
              <a:lstStyle/>
              <a:p>
                <a:pPr algn="ctr"/>
                <a:endParaRPr lang="en-US" altLang="en-US">
                  <a:latin typeface="Arial" charset="0"/>
                </a:endParaRPr>
              </a:p>
            </p:txBody>
          </p:sp>
          <p:sp>
            <p:nvSpPr>
              <p:cNvPr id="311" name="AutoShape 792">
                <a:extLst>
                  <a:ext uri="{FF2B5EF4-FFF2-40B4-BE49-F238E27FC236}">
                    <a16:creationId xmlns:a16="http://schemas.microsoft.com/office/drawing/2014/main" id="{FEC0ABCC-DF57-8445-8020-152F512591A2}"/>
                  </a:ext>
                </a:extLst>
              </p:cNvPr>
              <p:cNvSpPr>
                <a:spLocks noChangeArrowheads="1"/>
              </p:cNvSpPr>
              <p:nvPr/>
            </p:nvSpPr>
            <p:spPr bwMode="auto">
              <a:xfrm>
                <a:off x="435" y="1329"/>
                <a:ext cx="545" cy="182"/>
              </a:xfrm>
              <a:prstGeom prst="cube">
                <a:avLst>
                  <a:gd name="adj" fmla="val 89866"/>
                </a:avLst>
              </a:prstGeom>
              <a:solidFill>
                <a:srgbClr val="99CC00"/>
              </a:solidFill>
              <a:ln w="9525">
                <a:noFill/>
                <a:miter lim="800000"/>
                <a:headEnd/>
                <a:tailEnd/>
              </a:ln>
            </p:spPr>
            <p:txBody>
              <a:bodyPr wrap="none" anchor="ctr"/>
              <a:lstStyle/>
              <a:p>
                <a:pPr algn="ctr"/>
                <a:endParaRPr lang="en-US" altLang="en-US">
                  <a:latin typeface="Arial" charset="0"/>
                </a:endParaRPr>
              </a:p>
            </p:txBody>
          </p:sp>
          <p:sp>
            <p:nvSpPr>
              <p:cNvPr id="312" name="AutoShape 793">
                <a:extLst>
                  <a:ext uri="{FF2B5EF4-FFF2-40B4-BE49-F238E27FC236}">
                    <a16:creationId xmlns:a16="http://schemas.microsoft.com/office/drawing/2014/main" id="{641669A3-323D-824A-A62A-879778F9FCCF}"/>
                  </a:ext>
                </a:extLst>
              </p:cNvPr>
              <p:cNvSpPr>
                <a:spLocks noChangeArrowheads="1"/>
              </p:cNvSpPr>
              <p:nvPr/>
            </p:nvSpPr>
            <p:spPr bwMode="auto">
              <a:xfrm>
                <a:off x="889" y="1329"/>
                <a:ext cx="545" cy="182"/>
              </a:xfrm>
              <a:prstGeom prst="cube">
                <a:avLst>
                  <a:gd name="adj" fmla="val 89866"/>
                </a:avLst>
              </a:prstGeom>
              <a:solidFill>
                <a:srgbClr val="FF7C80"/>
              </a:solidFill>
              <a:ln w="9525">
                <a:solidFill>
                  <a:srgbClr val="FF0000"/>
                </a:solidFill>
                <a:miter lim="800000"/>
                <a:headEnd/>
                <a:tailEnd/>
              </a:ln>
            </p:spPr>
            <p:txBody>
              <a:bodyPr wrap="none" anchor="ctr"/>
              <a:lstStyle/>
              <a:p>
                <a:pPr algn="ctr"/>
                <a:endParaRPr lang="en-US" altLang="en-US">
                  <a:latin typeface="Arial" charset="0"/>
                </a:endParaRPr>
              </a:p>
            </p:txBody>
          </p:sp>
          <p:grpSp>
            <p:nvGrpSpPr>
              <p:cNvPr id="313" name="Group 794">
                <a:extLst>
                  <a:ext uri="{FF2B5EF4-FFF2-40B4-BE49-F238E27FC236}">
                    <a16:creationId xmlns:a16="http://schemas.microsoft.com/office/drawing/2014/main" id="{A6B4585B-9A31-FA48-B273-70F401C81F83}"/>
                  </a:ext>
                </a:extLst>
              </p:cNvPr>
              <p:cNvGrpSpPr>
                <a:grpSpLocks/>
              </p:cNvGrpSpPr>
              <p:nvPr/>
            </p:nvGrpSpPr>
            <p:grpSpPr bwMode="auto">
              <a:xfrm>
                <a:off x="1100" y="678"/>
                <a:ext cx="412" cy="616"/>
                <a:chOff x="1517" y="1480"/>
                <a:chExt cx="274" cy="410"/>
              </a:xfrm>
            </p:grpSpPr>
            <p:sp>
              <p:nvSpPr>
                <p:cNvPr id="334" name="AutoShape 795">
                  <a:extLst>
                    <a:ext uri="{FF2B5EF4-FFF2-40B4-BE49-F238E27FC236}">
                      <a16:creationId xmlns:a16="http://schemas.microsoft.com/office/drawing/2014/main" id="{C7EEC7D1-F89B-5347-8F33-77682635AD67}"/>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335" name="AutoShape 796">
                  <a:extLst>
                    <a:ext uri="{FF2B5EF4-FFF2-40B4-BE49-F238E27FC236}">
                      <a16:creationId xmlns:a16="http://schemas.microsoft.com/office/drawing/2014/main" id="{6AE80A83-DC15-5245-8538-0176B56D50AA}"/>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336" name="AutoShape 797">
                  <a:extLst>
                    <a:ext uri="{FF2B5EF4-FFF2-40B4-BE49-F238E27FC236}">
                      <a16:creationId xmlns:a16="http://schemas.microsoft.com/office/drawing/2014/main" id="{C6C7BBA9-F273-7649-B327-7DA69E76374F}"/>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337" name="AutoShape 798">
                  <a:extLst>
                    <a:ext uri="{FF2B5EF4-FFF2-40B4-BE49-F238E27FC236}">
                      <a16:creationId xmlns:a16="http://schemas.microsoft.com/office/drawing/2014/main" id="{F8CCFBD4-54F7-E844-B828-30C6115DE274}"/>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338" name="WordArt 799">
                  <a:extLst>
                    <a:ext uri="{FF2B5EF4-FFF2-40B4-BE49-F238E27FC236}">
                      <a16:creationId xmlns:a16="http://schemas.microsoft.com/office/drawing/2014/main" id="{5E817032-2312-3E4B-9C74-26569B7B88E7}"/>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sp>
            <p:nvSpPr>
              <p:cNvPr id="314" name="WordArt 800">
                <a:extLst>
                  <a:ext uri="{FF2B5EF4-FFF2-40B4-BE49-F238E27FC236}">
                    <a16:creationId xmlns:a16="http://schemas.microsoft.com/office/drawing/2014/main" id="{C8BAAD0D-31A6-2B47-9747-467812453F47}"/>
                  </a:ext>
                </a:extLst>
              </p:cNvPr>
              <p:cNvSpPr>
                <a:spLocks noChangeArrowheads="1" noChangeShapeType="1" noTextEdit="1"/>
              </p:cNvSpPr>
              <p:nvPr/>
            </p:nvSpPr>
            <p:spPr bwMode="auto">
              <a:xfrm rot="2642659">
                <a:off x="597" y="1254"/>
                <a:ext cx="217" cy="30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5D7E00"/>
                    </a:solidFill>
                    <a:latin typeface="Arial"/>
                    <a:cs typeface="Arial"/>
                  </a:rPr>
                  <a:t>CPU</a:t>
                </a:r>
              </a:p>
            </p:txBody>
          </p:sp>
          <p:sp>
            <p:nvSpPr>
              <p:cNvPr id="315" name="WordArt 801">
                <a:extLst>
                  <a:ext uri="{FF2B5EF4-FFF2-40B4-BE49-F238E27FC236}">
                    <a16:creationId xmlns:a16="http://schemas.microsoft.com/office/drawing/2014/main" id="{3EEAE2C6-4D7B-0448-A461-82D81B66E83E}"/>
                  </a:ext>
                </a:extLst>
              </p:cNvPr>
              <p:cNvSpPr>
                <a:spLocks noChangeArrowheads="1" noChangeShapeType="1" noTextEdit="1"/>
              </p:cNvSpPr>
              <p:nvPr/>
            </p:nvSpPr>
            <p:spPr bwMode="auto">
              <a:xfrm rot="2642659">
                <a:off x="1042" y="1255"/>
                <a:ext cx="217" cy="30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rgbClr val="8A0003"/>
                    </a:solidFill>
                    <a:latin typeface="Arial"/>
                    <a:cs typeface="Arial"/>
                  </a:rPr>
                  <a:t>GPU</a:t>
                </a:r>
              </a:p>
            </p:txBody>
          </p:sp>
          <p:sp>
            <p:nvSpPr>
              <p:cNvPr id="316" name="WordArt 802">
                <a:extLst>
                  <a:ext uri="{FF2B5EF4-FFF2-40B4-BE49-F238E27FC236}">
                    <a16:creationId xmlns:a16="http://schemas.microsoft.com/office/drawing/2014/main" id="{0BF868F8-2B15-FF4A-A72B-C3202FA482A6}"/>
                  </a:ext>
                </a:extLst>
              </p:cNvPr>
              <p:cNvSpPr>
                <a:spLocks noChangeArrowheads="1" noChangeShapeType="1" noTextEdit="1"/>
              </p:cNvSpPr>
              <p:nvPr/>
            </p:nvSpPr>
            <p:spPr bwMode="auto">
              <a:xfrm rot="2642659">
                <a:off x="856" y="819"/>
                <a:ext cx="217" cy="305"/>
              </a:xfrm>
              <a:prstGeom prst="rect">
                <a:avLst/>
              </a:prstGeom>
            </p:spPr>
            <p:txBody>
              <a:bodyPr wrap="none" fromWordArt="1">
                <a:prstTxWarp prst="textSlantUp">
                  <a:avLst>
                    <a:gd name="adj" fmla="val 69296"/>
                  </a:avLst>
                </a:prstTxWarp>
              </a:bodyPr>
              <a:lstStyle/>
              <a:p>
                <a:pPr algn="ctr"/>
                <a:r>
                  <a:rPr lang="fr-FR" sz="2000" b="1" kern="10">
                    <a:ln w="9525">
                      <a:noFill/>
                      <a:round/>
                      <a:headEnd/>
                      <a:tailEnd/>
                    </a:ln>
                    <a:solidFill>
                      <a:schemeClr val="bg1"/>
                    </a:solidFill>
                    <a:latin typeface="Arial"/>
                    <a:cs typeface="Arial"/>
                  </a:rPr>
                  <a:t>SSD</a:t>
                </a:r>
              </a:p>
            </p:txBody>
          </p:sp>
          <p:grpSp>
            <p:nvGrpSpPr>
              <p:cNvPr id="317" name="Group 803">
                <a:extLst>
                  <a:ext uri="{FF2B5EF4-FFF2-40B4-BE49-F238E27FC236}">
                    <a16:creationId xmlns:a16="http://schemas.microsoft.com/office/drawing/2014/main" id="{F07ACC1A-65A8-2E46-91B5-0692253058BC}"/>
                  </a:ext>
                </a:extLst>
              </p:cNvPr>
              <p:cNvGrpSpPr>
                <a:grpSpLocks/>
              </p:cNvGrpSpPr>
              <p:nvPr/>
            </p:nvGrpSpPr>
            <p:grpSpPr bwMode="auto">
              <a:xfrm>
                <a:off x="1170" y="676"/>
                <a:ext cx="412" cy="616"/>
                <a:chOff x="1517" y="1480"/>
                <a:chExt cx="274" cy="410"/>
              </a:xfrm>
            </p:grpSpPr>
            <p:sp>
              <p:nvSpPr>
                <p:cNvPr id="329" name="AutoShape 804">
                  <a:extLst>
                    <a:ext uri="{FF2B5EF4-FFF2-40B4-BE49-F238E27FC236}">
                      <a16:creationId xmlns:a16="http://schemas.microsoft.com/office/drawing/2014/main" id="{81C8EF59-1469-6E47-B883-3CBC85ED8F0C}"/>
                    </a:ext>
                  </a:extLst>
                </p:cNvPr>
                <p:cNvSpPr>
                  <a:spLocks noChangeArrowheads="1"/>
                </p:cNvSpPr>
                <p:nvPr/>
              </p:nvSpPr>
              <p:spPr bwMode="auto">
                <a:xfrm>
                  <a:off x="1519" y="1480"/>
                  <a:ext cx="272" cy="410"/>
                </a:xfrm>
                <a:prstGeom prst="cube">
                  <a:avLst>
                    <a:gd name="adj" fmla="val 95593"/>
                  </a:avLst>
                </a:prstGeom>
                <a:solidFill>
                  <a:srgbClr val="00CC00"/>
                </a:solidFill>
                <a:ln w="9525">
                  <a:noFill/>
                  <a:miter lim="800000"/>
                  <a:headEnd/>
                  <a:tailEnd/>
                </a:ln>
              </p:spPr>
              <p:txBody>
                <a:bodyPr wrap="none" anchor="ctr"/>
                <a:lstStyle/>
                <a:p>
                  <a:pPr algn="ctr"/>
                  <a:endParaRPr lang="en-US" altLang="en-US">
                    <a:latin typeface="Arial" charset="0"/>
                  </a:endParaRPr>
                </a:p>
              </p:txBody>
            </p:sp>
            <p:sp>
              <p:nvSpPr>
                <p:cNvPr id="330" name="AutoShape 805">
                  <a:extLst>
                    <a:ext uri="{FF2B5EF4-FFF2-40B4-BE49-F238E27FC236}">
                      <a16:creationId xmlns:a16="http://schemas.microsoft.com/office/drawing/2014/main" id="{35FE0BC6-F02D-184F-A14D-280FF48D06EE}"/>
                    </a:ext>
                  </a:extLst>
                </p:cNvPr>
                <p:cNvSpPr>
                  <a:spLocks noChangeArrowheads="1"/>
                </p:cNvSpPr>
                <p:nvPr/>
              </p:nvSpPr>
              <p:spPr bwMode="auto">
                <a:xfrm>
                  <a:off x="1517" y="1480"/>
                  <a:ext cx="274" cy="263"/>
                </a:xfrm>
                <a:prstGeom prst="parallelogram">
                  <a:avLst>
                    <a:gd name="adj" fmla="val 98187"/>
                  </a:avLst>
                </a:prstGeom>
                <a:solidFill>
                  <a:srgbClr val="003300"/>
                </a:solidFill>
                <a:ln w="9525">
                  <a:noFill/>
                  <a:miter lim="800000"/>
                  <a:headEnd/>
                  <a:tailEnd/>
                </a:ln>
              </p:spPr>
              <p:txBody>
                <a:bodyPr wrap="none" anchor="ctr"/>
                <a:lstStyle/>
                <a:p>
                  <a:endParaRPr lang="en-US">
                    <a:latin typeface="Arial" charset="0"/>
                  </a:endParaRPr>
                </a:p>
              </p:txBody>
            </p:sp>
            <p:sp>
              <p:nvSpPr>
                <p:cNvPr id="331" name="AutoShape 806">
                  <a:extLst>
                    <a:ext uri="{FF2B5EF4-FFF2-40B4-BE49-F238E27FC236}">
                      <a16:creationId xmlns:a16="http://schemas.microsoft.com/office/drawing/2014/main" id="{A7040D94-34A1-3243-BB5C-089B31934230}"/>
                    </a:ext>
                  </a:extLst>
                </p:cNvPr>
                <p:cNvSpPr>
                  <a:spLocks noChangeArrowheads="1"/>
                </p:cNvSpPr>
                <p:nvPr/>
              </p:nvSpPr>
              <p:spPr bwMode="auto">
                <a:xfrm>
                  <a:off x="1547" y="1694"/>
                  <a:ext cx="59" cy="150"/>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332" name="AutoShape 807">
                  <a:extLst>
                    <a:ext uri="{FF2B5EF4-FFF2-40B4-BE49-F238E27FC236}">
                      <a16:creationId xmlns:a16="http://schemas.microsoft.com/office/drawing/2014/main" id="{FEB7F8D5-8835-2F4C-A16C-BDBEB16B19FA}"/>
                    </a:ext>
                  </a:extLst>
                </p:cNvPr>
                <p:cNvSpPr>
                  <a:spLocks noChangeArrowheads="1"/>
                </p:cNvSpPr>
                <p:nvPr/>
              </p:nvSpPr>
              <p:spPr bwMode="auto">
                <a:xfrm>
                  <a:off x="1732" y="1521"/>
                  <a:ext cx="47" cy="128"/>
                </a:xfrm>
                <a:prstGeom prst="cube">
                  <a:avLst>
                    <a:gd name="adj" fmla="val 95593"/>
                  </a:avLst>
                </a:prstGeom>
                <a:solidFill>
                  <a:schemeClr val="tx2"/>
                </a:solidFill>
                <a:ln w="9525">
                  <a:noFill/>
                  <a:miter lim="800000"/>
                  <a:headEnd/>
                  <a:tailEnd/>
                </a:ln>
              </p:spPr>
              <p:txBody>
                <a:bodyPr wrap="none" anchor="ctr"/>
                <a:lstStyle/>
                <a:p>
                  <a:pPr algn="ctr"/>
                  <a:endParaRPr lang="en-US" altLang="en-US">
                    <a:latin typeface="Arial" charset="0"/>
                  </a:endParaRPr>
                </a:p>
              </p:txBody>
            </p:sp>
            <p:sp>
              <p:nvSpPr>
                <p:cNvPr id="333" name="WordArt 808">
                  <a:extLst>
                    <a:ext uri="{FF2B5EF4-FFF2-40B4-BE49-F238E27FC236}">
                      <a16:creationId xmlns:a16="http://schemas.microsoft.com/office/drawing/2014/main" id="{E2E7DFB2-F587-E04A-AB63-CB546BA00B5C}"/>
                    </a:ext>
                  </a:extLst>
                </p:cNvPr>
                <p:cNvSpPr>
                  <a:spLocks noChangeArrowheads="1" noChangeShapeType="1" noTextEdit="1"/>
                </p:cNvSpPr>
                <p:nvPr/>
              </p:nvSpPr>
              <p:spPr bwMode="auto">
                <a:xfrm>
                  <a:off x="1611" y="1568"/>
                  <a:ext cx="110" cy="218"/>
                </a:xfrm>
                <a:prstGeom prst="rect">
                  <a:avLst/>
                </a:prstGeom>
              </p:spPr>
              <p:txBody>
                <a:bodyPr wrap="none" fromWordArt="1">
                  <a:prstTxWarp prst="textSlantUp">
                    <a:avLst>
                      <a:gd name="adj" fmla="val 55556"/>
                    </a:avLst>
                  </a:prstTxWarp>
                </a:bodyPr>
                <a:lstStyle/>
                <a:p>
                  <a:pPr algn="ctr"/>
                  <a:r>
                    <a:rPr lang="fr-FR" sz="2000" b="1" kern="10">
                      <a:ln w="9525">
                        <a:noFill/>
                        <a:round/>
                        <a:headEnd/>
                        <a:tailEnd/>
                      </a:ln>
                      <a:solidFill>
                        <a:srgbClr val="FFFFFF"/>
                      </a:solidFill>
                      <a:latin typeface="Arial"/>
                      <a:cs typeface="Arial"/>
                    </a:rPr>
                    <a:t>RAM</a:t>
                  </a:r>
                </a:p>
              </p:txBody>
            </p:sp>
          </p:grpSp>
          <p:grpSp>
            <p:nvGrpSpPr>
              <p:cNvPr id="318" name="Group 809">
                <a:extLst>
                  <a:ext uri="{FF2B5EF4-FFF2-40B4-BE49-F238E27FC236}">
                    <a16:creationId xmlns:a16="http://schemas.microsoft.com/office/drawing/2014/main" id="{FB20741C-6394-4E48-A979-A609B707E781}"/>
                  </a:ext>
                </a:extLst>
              </p:cNvPr>
              <p:cNvGrpSpPr>
                <a:grpSpLocks/>
              </p:cNvGrpSpPr>
              <p:nvPr/>
            </p:nvGrpSpPr>
            <p:grpSpPr bwMode="auto">
              <a:xfrm>
                <a:off x="1389" y="853"/>
                <a:ext cx="394" cy="437"/>
                <a:chOff x="1755" y="2254"/>
                <a:chExt cx="1133" cy="1244"/>
              </a:xfrm>
            </p:grpSpPr>
            <p:sp>
              <p:nvSpPr>
                <p:cNvPr id="319" name="AutoShape 810">
                  <a:extLst>
                    <a:ext uri="{FF2B5EF4-FFF2-40B4-BE49-F238E27FC236}">
                      <a16:creationId xmlns:a16="http://schemas.microsoft.com/office/drawing/2014/main" id="{02F3B8F1-0E7F-CA49-9319-F84B19D9B4CB}"/>
                    </a:ext>
                  </a:extLst>
                </p:cNvPr>
                <p:cNvSpPr>
                  <a:spLocks noChangeArrowheads="1"/>
                </p:cNvSpPr>
                <p:nvPr/>
              </p:nvSpPr>
              <p:spPr bwMode="auto">
                <a:xfrm>
                  <a:off x="1755" y="2254"/>
                  <a:ext cx="1133" cy="1244"/>
                </a:xfrm>
                <a:prstGeom prst="cube">
                  <a:avLst>
                    <a:gd name="adj" fmla="val 59935"/>
                  </a:avLst>
                </a:prstGeom>
                <a:solidFill>
                  <a:srgbClr val="3366FF"/>
                </a:solidFill>
                <a:ln w="9525">
                  <a:solidFill>
                    <a:schemeClr val="tx1"/>
                  </a:solidFill>
                  <a:miter lim="800000"/>
                  <a:headEnd/>
                  <a:tailEnd/>
                </a:ln>
              </p:spPr>
              <p:txBody>
                <a:bodyPr wrap="none" anchor="ctr"/>
                <a:lstStyle/>
                <a:p>
                  <a:pPr algn="ctr"/>
                  <a:endParaRPr lang="en-US" altLang="en-US">
                    <a:latin typeface="Arial" charset="0"/>
                  </a:endParaRPr>
                </a:p>
              </p:txBody>
            </p:sp>
            <p:grpSp>
              <p:nvGrpSpPr>
                <p:cNvPr id="320" name="Group 811">
                  <a:extLst>
                    <a:ext uri="{FF2B5EF4-FFF2-40B4-BE49-F238E27FC236}">
                      <a16:creationId xmlns:a16="http://schemas.microsoft.com/office/drawing/2014/main" id="{E56286AC-0875-7C44-9575-0456A0CB0FD1}"/>
                    </a:ext>
                  </a:extLst>
                </p:cNvPr>
                <p:cNvGrpSpPr>
                  <a:grpSpLocks/>
                </p:cNvGrpSpPr>
                <p:nvPr/>
              </p:nvGrpSpPr>
              <p:grpSpPr bwMode="auto">
                <a:xfrm>
                  <a:off x="2272" y="2901"/>
                  <a:ext cx="150" cy="340"/>
                  <a:chOff x="2271" y="2828"/>
                  <a:chExt cx="202" cy="457"/>
                </a:xfrm>
              </p:grpSpPr>
              <p:sp>
                <p:nvSpPr>
                  <p:cNvPr id="327" name="Freeform 812">
                    <a:extLst>
                      <a:ext uri="{FF2B5EF4-FFF2-40B4-BE49-F238E27FC236}">
                        <a16:creationId xmlns:a16="http://schemas.microsoft.com/office/drawing/2014/main" id="{31977B1C-25BD-A64D-A3AB-F191E75995A0}"/>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328" name="AutoShape 813">
                    <a:extLst>
                      <a:ext uri="{FF2B5EF4-FFF2-40B4-BE49-F238E27FC236}">
                        <a16:creationId xmlns:a16="http://schemas.microsoft.com/office/drawing/2014/main" id="{5E7572A9-2CFA-504B-A006-A9FD46FDB012}"/>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321" name="Group 814">
                  <a:extLst>
                    <a:ext uri="{FF2B5EF4-FFF2-40B4-BE49-F238E27FC236}">
                      <a16:creationId xmlns:a16="http://schemas.microsoft.com/office/drawing/2014/main" id="{10F6C7B3-C72E-174D-A3CB-0560412B44F2}"/>
                    </a:ext>
                  </a:extLst>
                </p:cNvPr>
                <p:cNvGrpSpPr>
                  <a:grpSpLocks/>
                </p:cNvGrpSpPr>
                <p:nvPr/>
              </p:nvGrpSpPr>
              <p:grpSpPr bwMode="auto">
                <a:xfrm>
                  <a:off x="2489" y="2681"/>
                  <a:ext cx="150" cy="340"/>
                  <a:chOff x="2271" y="2828"/>
                  <a:chExt cx="202" cy="457"/>
                </a:xfrm>
              </p:grpSpPr>
              <p:sp>
                <p:nvSpPr>
                  <p:cNvPr id="325" name="Freeform 815">
                    <a:extLst>
                      <a:ext uri="{FF2B5EF4-FFF2-40B4-BE49-F238E27FC236}">
                        <a16:creationId xmlns:a16="http://schemas.microsoft.com/office/drawing/2014/main" id="{27FD17C1-455F-AF4B-B49A-7B713018CDDD}"/>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326" name="AutoShape 816">
                    <a:extLst>
                      <a:ext uri="{FF2B5EF4-FFF2-40B4-BE49-F238E27FC236}">
                        <a16:creationId xmlns:a16="http://schemas.microsoft.com/office/drawing/2014/main" id="{DC6B29DE-3D5C-3C4F-A1FC-799C0E9DA217}"/>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nvGrpSpPr>
                <p:cNvPr id="322" name="Group 817">
                  <a:extLst>
                    <a:ext uri="{FF2B5EF4-FFF2-40B4-BE49-F238E27FC236}">
                      <a16:creationId xmlns:a16="http://schemas.microsoft.com/office/drawing/2014/main" id="{DA42760A-4457-C046-8375-BDB544AE6412}"/>
                    </a:ext>
                  </a:extLst>
                </p:cNvPr>
                <p:cNvGrpSpPr>
                  <a:grpSpLocks/>
                </p:cNvGrpSpPr>
                <p:nvPr/>
              </p:nvGrpSpPr>
              <p:grpSpPr bwMode="auto">
                <a:xfrm>
                  <a:off x="2696" y="2476"/>
                  <a:ext cx="150" cy="340"/>
                  <a:chOff x="2271" y="2828"/>
                  <a:chExt cx="202" cy="457"/>
                </a:xfrm>
              </p:grpSpPr>
              <p:sp>
                <p:nvSpPr>
                  <p:cNvPr id="323" name="Freeform 818">
                    <a:extLst>
                      <a:ext uri="{FF2B5EF4-FFF2-40B4-BE49-F238E27FC236}">
                        <a16:creationId xmlns:a16="http://schemas.microsoft.com/office/drawing/2014/main" id="{F57DC943-34CB-4440-A453-47AB1E461EA7}"/>
                      </a:ext>
                    </a:extLst>
                  </p:cNvPr>
                  <p:cNvSpPr>
                    <a:spLocks/>
                  </p:cNvSpPr>
                  <p:nvPr/>
                </p:nvSpPr>
                <p:spPr bwMode="auto">
                  <a:xfrm>
                    <a:off x="2271" y="2828"/>
                    <a:ext cx="200" cy="256"/>
                  </a:xfrm>
                  <a:custGeom>
                    <a:avLst/>
                    <a:gdLst>
                      <a:gd name="T0" fmla="*/ 2 w 197"/>
                      <a:gd name="T1" fmla="*/ 190 h 256"/>
                      <a:gd name="T2" fmla="*/ 0 w 197"/>
                      <a:gd name="T3" fmla="*/ 256 h 256"/>
                      <a:gd name="T4" fmla="*/ 200 w 197"/>
                      <a:gd name="T5" fmla="*/ 255 h 256"/>
                      <a:gd name="T6" fmla="*/ 200 w 197"/>
                      <a:gd name="T7" fmla="*/ 0 h 256"/>
                      <a:gd name="T8" fmla="*/ 2 w 197"/>
                      <a:gd name="T9" fmla="*/ 190 h 256"/>
                      <a:gd name="T10" fmla="*/ 0 60000 65536"/>
                      <a:gd name="T11" fmla="*/ 0 60000 65536"/>
                      <a:gd name="T12" fmla="*/ 0 60000 65536"/>
                      <a:gd name="T13" fmla="*/ 0 60000 65536"/>
                      <a:gd name="T14" fmla="*/ 0 60000 65536"/>
                      <a:gd name="T15" fmla="*/ 0 w 197"/>
                      <a:gd name="T16" fmla="*/ 0 h 256"/>
                      <a:gd name="T17" fmla="*/ 197 w 197"/>
                      <a:gd name="T18" fmla="*/ 256 h 256"/>
                    </a:gdLst>
                    <a:ahLst/>
                    <a:cxnLst>
                      <a:cxn ang="T10">
                        <a:pos x="T0" y="T1"/>
                      </a:cxn>
                      <a:cxn ang="T11">
                        <a:pos x="T2" y="T3"/>
                      </a:cxn>
                      <a:cxn ang="T12">
                        <a:pos x="T4" y="T5"/>
                      </a:cxn>
                      <a:cxn ang="T13">
                        <a:pos x="T6" y="T7"/>
                      </a:cxn>
                      <a:cxn ang="T14">
                        <a:pos x="T8" y="T9"/>
                      </a:cxn>
                    </a:cxnLst>
                    <a:rect l="T15" t="T16" r="T17" b="T18"/>
                    <a:pathLst>
                      <a:path w="197" h="256">
                        <a:moveTo>
                          <a:pt x="2" y="190"/>
                        </a:moveTo>
                        <a:lnTo>
                          <a:pt x="0" y="256"/>
                        </a:lnTo>
                        <a:lnTo>
                          <a:pt x="197" y="255"/>
                        </a:lnTo>
                        <a:lnTo>
                          <a:pt x="197" y="0"/>
                        </a:lnTo>
                        <a:lnTo>
                          <a:pt x="2" y="190"/>
                        </a:lnTo>
                        <a:close/>
                      </a:path>
                    </a:pathLst>
                  </a:custGeom>
                  <a:solidFill>
                    <a:srgbClr val="384288"/>
                  </a:solidFill>
                  <a:ln w="9525">
                    <a:solidFill>
                      <a:schemeClr val="tx1"/>
                    </a:solidFill>
                    <a:round/>
                    <a:headEnd/>
                    <a:tailEnd/>
                  </a:ln>
                </p:spPr>
                <p:txBody>
                  <a:bodyPr/>
                  <a:lstStyle/>
                  <a:p>
                    <a:endParaRPr lang="fr-FR"/>
                  </a:p>
                </p:txBody>
              </p:sp>
              <p:sp>
                <p:nvSpPr>
                  <p:cNvPr id="324" name="AutoShape 819">
                    <a:extLst>
                      <a:ext uri="{FF2B5EF4-FFF2-40B4-BE49-F238E27FC236}">
                        <a16:creationId xmlns:a16="http://schemas.microsoft.com/office/drawing/2014/main" id="{CA81561D-A3AB-3F4B-B345-25D608F0D413}"/>
                      </a:ext>
                    </a:extLst>
                  </p:cNvPr>
                  <p:cNvSpPr>
                    <a:spLocks noChangeArrowheads="1"/>
                  </p:cNvSpPr>
                  <p:nvPr/>
                </p:nvSpPr>
                <p:spPr bwMode="auto">
                  <a:xfrm rot="10800000" flipH="1">
                    <a:off x="2271" y="3084"/>
                    <a:ext cx="202" cy="201"/>
                  </a:xfrm>
                  <a:prstGeom prst="rtTriangle">
                    <a:avLst/>
                  </a:prstGeom>
                  <a:solidFill>
                    <a:srgbClr val="889CDC"/>
                  </a:solidFill>
                  <a:ln w="9525">
                    <a:solidFill>
                      <a:schemeClr val="tx1"/>
                    </a:solidFill>
                    <a:miter lim="800000"/>
                    <a:headEnd/>
                    <a:tailEnd/>
                  </a:ln>
                </p:spPr>
                <p:txBody>
                  <a:bodyPr rot="10800000" wrap="none" anchor="ctr"/>
                  <a:lstStyle/>
                  <a:p>
                    <a:endParaRPr lang="en-US">
                      <a:latin typeface="Arial" charset="0"/>
                    </a:endParaRPr>
                  </a:p>
                </p:txBody>
              </p:sp>
            </p:grpSp>
          </p:grpSp>
        </p:grpSp>
      </p:grpSp>
      <p:sp>
        <p:nvSpPr>
          <p:cNvPr id="432" name="Text Box 866">
            <a:extLst>
              <a:ext uri="{FF2B5EF4-FFF2-40B4-BE49-F238E27FC236}">
                <a16:creationId xmlns:a16="http://schemas.microsoft.com/office/drawing/2014/main" id="{AFE532FA-D6C7-984E-A3D0-AFF5B2BC1BDF}"/>
              </a:ext>
            </a:extLst>
          </p:cNvPr>
          <p:cNvSpPr txBox="1">
            <a:spLocks noChangeArrowheads="1"/>
          </p:cNvSpPr>
          <p:nvPr/>
        </p:nvSpPr>
        <p:spPr bwMode="auto">
          <a:xfrm>
            <a:off x="6155821" y="2480887"/>
            <a:ext cx="1667444" cy="307777"/>
          </a:xfrm>
          <a:prstGeom prst="rect">
            <a:avLst/>
          </a:prstGeom>
          <a:noFill/>
          <a:ln w="9525">
            <a:noFill/>
            <a:miter lim="800000"/>
            <a:headEnd/>
            <a:tailEnd/>
          </a:ln>
        </p:spPr>
        <p:txBody>
          <a:bodyPr wrap="none">
            <a:spAutoFit/>
          </a:bodyPr>
          <a:lstStyle/>
          <a:p>
            <a:r>
              <a:rPr lang="en-US" altLang="en-US" u="sng" dirty="0">
                <a:latin typeface="Arial" charset="0"/>
              </a:rPr>
              <a:t>Pool and compose</a:t>
            </a:r>
          </a:p>
        </p:txBody>
      </p:sp>
      <p:sp>
        <p:nvSpPr>
          <p:cNvPr id="434" name="TextBox 433">
            <a:extLst>
              <a:ext uri="{FF2B5EF4-FFF2-40B4-BE49-F238E27FC236}">
                <a16:creationId xmlns:a16="http://schemas.microsoft.com/office/drawing/2014/main" id="{EEAA203C-EE10-7E40-9F90-D1D75550FE70}"/>
              </a:ext>
            </a:extLst>
          </p:cNvPr>
          <p:cNvSpPr txBox="1"/>
          <p:nvPr/>
        </p:nvSpPr>
        <p:spPr>
          <a:xfrm>
            <a:off x="5470358" y="2614863"/>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1692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9" presetClass="entr"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dissolve">
                                      <p:cBhvr>
                                        <p:cTn id="9" dur="500"/>
                                        <p:tgtEl>
                                          <p:spTgt spid="7"/>
                                        </p:tgtEl>
                                      </p:cBhvr>
                                    </p:animEffect>
                                  </p:childTnLst>
                                </p:cTn>
                              </p:par>
                              <p:par>
                                <p:cTn id="10" presetID="9" presetClass="entr" presetSubtype="0" fill="hold" nodeType="withEffect">
                                  <p:stCondLst>
                                    <p:cond delay="0"/>
                                  </p:stCondLst>
                                  <p:childTnLst>
                                    <p:set>
                                      <p:cBhvr>
                                        <p:cTn id="11" dur="1" fill="hold">
                                          <p:stCondLst>
                                            <p:cond delay="0"/>
                                          </p:stCondLst>
                                        </p:cTn>
                                        <p:tgtEl>
                                          <p:spTgt spid="433"/>
                                        </p:tgtEl>
                                        <p:attrNameLst>
                                          <p:attrName>style.visibility</p:attrName>
                                        </p:attrNameLst>
                                      </p:cBhvr>
                                      <p:to>
                                        <p:strVal val="visible"/>
                                      </p:to>
                                    </p:set>
                                    <p:animEffect transition="in" filter="dissolve">
                                      <p:cBhvr>
                                        <p:cTn id="12" dur="500"/>
                                        <p:tgtEl>
                                          <p:spTgt spid="433"/>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par>
                                <p:cTn id="22" presetID="9" presetClass="entr" presetSubtype="0" fill="hold" nodeType="withEffect">
                                  <p:stCondLst>
                                    <p:cond delay="0"/>
                                  </p:stCondLst>
                                  <p:childTnLst>
                                    <p:set>
                                      <p:cBhvr>
                                        <p:cTn id="23" dur="1" fill="hold">
                                          <p:stCondLst>
                                            <p:cond delay="0"/>
                                          </p:stCondLst>
                                        </p:cTn>
                                        <p:tgtEl>
                                          <p:spTgt spid="139"/>
                                        </p:tgtEl>
                                        <p:attrNameLst>
                                          <p:attrName>style.visibility</p:attrName>
                                        </p:attrNameLst>
                                      </p:cBhvr>
                                      <p:to>
                                        <p:strVal val="visible"/>
                                      </p:to>
                                    </p:set>
                                    <p:animEffect transition="in" filter="dissolve">
                                      <p:cBhvr>
                                        <p:cTn id="24" dur="500"/>
                                        <p:tgtEl>
                                          <p:spTgt spid="139"/>
                                        </p:tgtEl>
                                      </p:cBhvr>
                                    </p:animEffect>
                                  </p:childTnLst>
                                </p:cTn>
                              </p:par>
                              <p:par>
                                <p:cTn id="25" presetID="9" presetClass="entr" presetSubtype="0" fill="hold" nodeType="withEffect">
                                  <p:stCondLst>
                                    <p:cond delay="0"/>
                                  </p:stCondLst>
                                  <p:childTnLst>
                                    <p:set>
                                      <p:cBhvr>
                                        <p:cTn id="26" dur="1" fill="hold">
                                          <p:stCondLst>
                                            <p:cond delay="0"/>
                                          </p:stCondLst>
                                        </p:cTn>
                                        <p:tgtEl>
                                          <p:spTgt spid="202"/>
                                        </p:tgtEl>
                                        <p:attrNameLst>
                                          <p:attrName>style.visibility</p:attrName>
                                        </p:attrNameLst>
                                      </p:cBhvr>
                                      <p:to>
                                        <p:strVal val="visible"/>
                                      </p:to>
                                    </p:set>
                                    <p:animEffect transition="in" filter="dissolve">
                                      <p:cBhvr>
                                        <p:cTn id="27" dur="500"/>
                                        <p:tgtEl>
                                          <p:spTgt spid="20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432"/>
                                        </p:tgtEl>
                                        <p:attrNameLst>
                                          <p:attrName>style.visibility</p:attrName>
                                        </p:attrNameLst>
                                      </p:cBhvr>
                                      <p:to>
                                        <p:strVal val="visible"/>
                                      </p:to>
                                    </p:set>
                                    <p:animEffect transition="in" filter="dissolve">
                                      <p:cBhvr>
                                        <p:cTn id="30" dur="500"/>
                                        <p:tgtEl>
                                          <p:spTgt spid="432"/>
                                        </p:tgtEl>
                                      </p:cBhvr>
                                    </p:animEffect>
                                  </p:childTnLst>
                                </p:cTn>
                              </p:par>
                              <p:par>
                                <p:cTn id="31" presetID="9" presetClass="entr" presetSubtype="0" fill="hold" nodeType="withEffect">
                                  <p:stCondLst>
                                    <p:cond delay="0"/>
                                  </p:stCondLst>
                                  <p:childTnLst>
                                    <p:set>
                                      <p:cBhvr>
                                        <p:cTn id="32" dur="1" fill="hold">
                                          <p:stCondLst>
                                            <p:cond delay="0"/>
                                          </p:stCondLst>
                                        </p:cTn>
                                        <p:tgtEl>
                                          <p:spTgt spid="175"/>
                                        </p:tgtEl>
                                        <p:attrNameLst>
                                          <p:attrName>style.visibility</p:attrName>
                                        </p:attrNameLst>
                                      </p:cBhvr>
                                      <p:to>
                                        <p:strVal val="visible"/>
                                      </p:to>
                                    </p:set>
                                    <p:animEffect transition="in" filter="dissolve">
                                      <p:cBhvr>
                                        <p:cTn id="33" dur="500"/>
                                        <p:tgtEl>
                                          <p:spTgt spid="1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7" grpId="1" animBg="1"/>
      <p:bldP spid="8" grpId="0" animBg="1"/>
      <p:bldP spid="9" grpId="0" animBg="1"/>
      <p:bldP spid="432"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1B39BB-5D0D-AF4C-B9FD-4CEB629CA5F8}"/>
              </a:ext>
            </a:extLst>
          </p:cNvPr>
          <p:cNvSpPr>
            <a:spLocks noGrp="1"/>
          </p:cNvSpPr>
          <p:nvPr>
            <p:ph type="title"/>
          </p:nvPr>
        </p:nvSpPr>
        <p:spPr/>
        <p:txBody>
          <a:bodyPr/>
          <a:lstStyle/>
          <a:p>
            <a:r>
              <a:rPr lang="en-US" dirty="0"/>
              <a:t>Package Limited Bandwidth</a:t>
            </a:r>
          </a:p>
        </p:txBody>
      </p:sp>
      <p:sp>
        <p:nvSpPr>
          <p:cNvPr id="4" name="Slide Number Placeholder 3">
            <a:extLst>
              <a:ext uri="{FF2B5EF4-FFF2-40B4-BE49-F238E27FC236}">
                <a16:creationId xmlns:a16="http://schemas.microsoft.com/office/drawing/2014/main" id="{E0A25160-54F1-ED49-B2EC-57C4F41F7C77}"/>
              </a:ext>
            </a:extLst>
          </p:cNvPr>
          <p:cNvSpPr>
            <a:spLocks noGrp="1"/>
          </p:cNvSpPr>
          <p:nvPr>
            <p:ph type="sldNum" sz="quarter" idx="12"/>
          </p:nvPr>
        </p:nvSpPr>
        <p:spPr/>
        <p:txBody>
          <a:bodyPr/>
          <a:lstStyle/>
          <a:p>
            <a:fld id="{86CB4B4D-7CA3-9044-876B-883B54F8677D}" type="slidenum">
              <a:rPr lang="uk-UA" smtClean="0">
                <a:latin typeface="Calibri"/>
                <a:ea typeface="Calibri"/>
                <a:cs typeface="Calibri"/>
              </a:rPr>
              <a:pPr/>
              <a:t>45</a:t>
            </a:fld>
            <a:endParaRPr lang="uk-UA" dirty="0">
              <a:latin typeface="Calibri"/>
              <a:ea typeface="Calibri"/>
              <a:cs typeface="Calibri"/>
            </a:endParaRPr>
          </a:p>
        </p:txBody>
      </p:sp>
      <p:pic>
        <p:nvPicPr>
          <p:cNvPr id="6" name="Picture 5">
            <a:extLst>
              <a:ext uri="{FF2B5EF4-FFF2-40B4-BE49-F238E27FC236}">
                <a16:creationId xmlns:a16="http://schemas.microsoft.com/office/drawing/2014/main" id="{263154C7-95BC-BC4B-925A-94DAE62E5DE4}"/>
              </a:ext>
            </a:extLst>
          </p:cNvPr>
          <p:cNvPicPr>
            <a:picLocks noChangeAspect="1"/>
          </p:cNvPicPr>
          <p:nvPr/>
        </p:nvPicPr>
        <p:blipFill>
          <a:blip r:embed="rId3"/>
          <a:stretch>
            <a:fillRect/>
          </a:stretch>
        </p:blipFill>
        <p:spPr>
          <a:xfrm>
            <a:off x="360342" y="848415"/>
            <a:ext cx="8432800" cy="3784600"/>
          </a:xfrm>
          <a:prstGeom prst="rect">
            <a:avLst/>
          </a:prstGeom>
        </p:spPr>
      </p:pic>
      <p:sp>
        <p:nvSpPr>
          <p:cNvPr id="7" name="TextBox 6">
            <a:extLst>
              <a:ext uri="{FF2B5EF4-FFF2-40B4-BE49-F238E27FC236}">
                <a16:creationId xmlns:a16="http://schemas.microsoft.com/office/drawing/2014/main" id="{1AB49FFB-91B4-4143-BDF7-5F9A0C133B46}"/>
              </a:ext>
            </a:extLst>
          </p:cNvPr>
          <p:cNvSpPr txBox="1"/>
          <p:nvPr/>
        </p:nvSpPr>
        <p:spPr>
          <a:xfrm>
            <a:off x="6251713" y="4761771"/>
            <a:ext cx="2286203" cy="307777"/>
          </a:xfrm>
          <a:prstGeom prst="rect">
            <a:avLst/>
          </a:prstGeom>
          <a:noFill/>
        </p:spPr>
        <p:txBody>
          <a:bodyPr wrap="none" rtlCol="0">
            <a:spAutoFit/>
          </a:bodyPr>
          <a:lstStyle/>
          <a:p>
            <a:r>
              <a:rPr lang="en-US" dirty="0">
                <a:solidFill>
                  <a:schemeClr val="bg1">
                    <a:lumMod val="85000"/>
                  </a:schemeClr>
                </a:solidFill>
              </a:rPr>
              <a:t>Source: J. Poulton, Nvidia</a:t>
            </a:r>
          </a:p>
        </p:txBody>
      </p:sp>
      <p:sp>
        <p:nvSpPr>
          <p:cNvPr id="2" name="TextBox 1">
            <a:extLst>
              <a:ext uri="{FF2B5EF4-FFF2-40B4-BE49-F238E27FC236}">
                <a16:creationId xmlns:a16="http://schemas.microsoft.com/office/drawing/2014/main" id="{D7A764D1-B2D7-664C-B5D1-42A99883F999}"/>
              </a:ext>
            </a:extLst>
          </p:cNvPr>
          <p:cNvSpPr txBox="1"/>
          <p:nvPr/>
        </p:nvSpPr>
        <p:spPr>
          <a:xfrm>
            <a:off x="5252224" y="3780264"/>
            <a:ext cx="2593980" cy="738664"/>
          </a:xfrm>
          <a:prstGeom prst="rect">
            <a:avLst/>
          </a:prstGeom>
          <a:noFill/>
        </p:spPr>
        <p:txBody>
          <a:bodyPr wrap="none" rtlCol="0">
            <a:spAutoFit/>
          </a:bodyPr>
          <a:lstStyle/>
          <a:p>
            <a:r>
              <a:rPr lang="en-US" dirty="0"/>
              <a:t>Its been a problem for years,</a:t>
            </a:r>
          </a:p>
          <a:p>
            <a:r>
              <a:rPr lang="en-US" dirty="0"/>
              <a:t>But we need to claw this back </a:t>
            </a:r>
          </a:p>
          <a:p>
            <a:r>
              <a:rPr lang="en-US" dirty="0"/>
              <a:t>for disaggregation to work</a:t>
            </a:r>
          </a:p>
        </p:txBody>
      </p:sp>
    </p:spTree>
    <p:extLst>
      <p:ext uri="{BB962C8B-B14F-4D97-AF65-F5344CB8AC3E}">
        <p14:creationId xmlns:p14="http://schemas.microsoft.com/office/powerpoint/2010/main" val="33206240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811B0-5AEA-0B4F-930A-E988240E3369}"/>
              </a:ext>
            </a:extLst>
          </p:cNvPr>
          <p:cNvSpPr>
            <a:spLocks noGrp="1"/>
          </p:cNvSpPr>
          <p:nvPr>
            <p:ph type="title"/>
          </p:nvPr>
        </p:nvSpPr>
        <p:spPr/>
        <p:txBody>
          <a:bodyPr/>
          <a:lstStyle/>
          <a:p>
            <a:r>
              <a:rPr lang="en-US" dirty="0"/>
              <a:t>Package Performance is Pin Limited</a:t>
            </a:r>
          </a:p>
        </p:txBody>
      </p:sp>
      <p:sp>
        <p:nvSpPr>
          <p:cNvPr id="3" name="Slide Number Placeholder 2">
            <a:extLst>
              <a:ext uri="{FF2B5EF4-FFF2-40B4-BE49-F238E27FC236}">
                <a16:creationId xmlns:a16="http://schemas.microsoft.com/office/drawing/2014/main" id="{DACE28E4-DE11-A94F-BCF5-E76EF898DC56}"/>
              </a:ext>
            </a:extLst>
          </p:cNvPr>
          <p:cNvSpPr>
            <a:spLocks noGrp="1"/>
          </p:cNvSpPr>
          <p:nvPr>
            <p:ph type="sldNum" sz="quarter" idx="12"/>
          </p:nvPr>
        </p:nvSpPr>
        <p:spPr/>
        <p:txBody>
          <a:bodyPr/>
          <a:lstStyle/>
          <a:p>
            <a:fld id="{D8BA31C0-C4EC-EC4F-8529-897935C3CE92}" type="slidenum">
              <a:rPr lang="en-US" smtClean="0">
                <a:latin typeface="Helvetica"/>
                <a:ea typeface="Helvetica"/>
                <a:cs typeface="Helvetica"/>
              </a:rPr>
              <a:pPr/>
              <a:t>46</a:t>
            </a:fld>
            <a:endParaRPr lang="en-US">
              <a:latin typeface="Helvetica"/>
              <a:ea typeface="Helvetica"/>
              <a:cs typeface="Helvetica"/>
            </a:endParaRPr>
          </a:p>
        </p:txBody>
      </p:sp>
      <p:pic>
        <p:nvPicPr>
          <p:cNvPr id="4" name="Picture 3">
            <a:extLst>
              <a:ext uri="{FF2B5EF4-FFF2-40B4-BE49-F238E27FC236}">
                <a16:creationId xmlns:a16="http://schemas.microsoft.com/office/drawing/2014/main" id="{291C46CB-1D4B-0B45-BB46-F5AD2128317D}"/>
              </a:ext>
            </a:extLst>
          </p:cNvPr>
          <p:cNvPicPr>
            <a:picLocks noChangeAspect="1"/>
          </p:cNvPicPr>
          <p:nvPr/>
        </p:nvPicPr>
        <p:blipFill>
          <a:blip r:embed="rId3"/>
          <a:stretch>
            <a:fillRect/>
          </a:stretch>
        </p:blipFill>
        <p:spPr>
          <a:xfrm>
            <a:off x="3026926" y="947854"/>
            <a:ext cx="6117073" cy="3565046"/>
          </a:xfrm>
          <a:prstGeom prst="rect">
            <a:avLst/>
          </a:prstGeom>
        </p:spPr>
      </p:pic>
      <p:sp>
        <p:nvSpPr>
          <p:cNvPr id="5" name="TextBox 4">
            <a:extLst>
              <a:ext uri="{FF2B5EF4-FFF2-40B4-BE49-F238E27FC236}">
                <a16:creationId xmlns:a16="http://schemas.microsoft.com/office/drawing/2014/main" id="{C9ACBC6A-0AD7-F14E-A2A1-61811FBC75FD}"/>
              </a:ext>
            </a:extLst>
          </p:cNvPr>
          <p:cNvSpPr txBox="1"/>
          <p:nvPr/>
        </p:nvSpPr>
        <p:spPr>
          <a:xfrm>
            <a:off x="6251713" y="4761771"/>
            <a:ext cx="2286203" cy="307777"/>
          </a:xfrm>
          <a:prstGeom prst="rect">
            <a:avLst/>
          </a:prstGeom>
          <a:noFill/>
        </p:spPr>
        <p:txBody>
          <a:bodyPr wrap="none" rtlCol="0">
            <a:spAutoFit/>
          </a:bodyPr>
          <a:lstStyle/>
          <a:p>
            <a:r>
              <a:rPr lang="en-US" dirty="0">
                <a:solidFill>
                  <a:schemeClr val="bg1">
                    <a:lumMod val="85000"/>
                  </a:schemeClr>
                </a:solidFill>
              </a:rPr>
              <a:t>Source: J. Poulton, Nvidia</a:t>
            </a:r>
          </a:p>
        </p:txBody>
      </p:sp>
      <p:pic>
        <p:nvPicPr>
          <p:cNvPr id="6" name="Picture 5">
            <a:extLst>
              <a:ext uri="{FF2B5EF4-FFF2-40B4-BE49-F238E27FC236}">
                <a16:creationId xmlns:a16="http://schemas.microsoft.com/office/drawing/2014/main" id="{F2D48D38-357F-C541-90F7-C4F113C5FDA1}"/>
              </a:ext>
            </a:extLst>
          </p:cNvPr>
          <p:cNvPicPr>
            <a:picLocks noChangeAspect="1"/>
          </p:cNvPicPr>
          <p:nvPr/>
        </p:nvPicPr>
        <p:blipFill>
          <a:blip r:embed="rId4"/>
          <a:stretch>
            <a:fillRect/>
          </a:stretch>
        </p:blipFill>
        <p:spPr>
          <a:xfrm>
            <a:off x="0" y="724827"/>
            <a:ext cx="3069442" cy="2299291"/>
          </a:xfrm>
          <a:prstGeom prst="rect">
            <a:avLst/>
          </a:prstGeom>
        </p:spPr>
      </p:pic>
      <p:pic>
        <p:nvPicPr>
          <p:cNvPr id="7" name="Picture 6">
            <a:extLst>
              <a:ext uri="{FF2B5EF4-FFF2-40B4-BE49-F238E27FC236}">
                <a16:creationId xmlns:a16="http://schemas.microsoft.com/office/drawing/2014/main" id="{3A9D4409-E8FC-F94B-92D9-B3F9A16BA7CA}"/>
              </a:ext>
            </a:extLst>
          </p:cNvPr>
          <p:cNvPicPr>
            <a:picLocks noChangeAspect="1"/>
          </p:cNvPicPr>
          <p:nvPr/>
        </p:nvPicPr>
        <p:blipFill>
          <a:blip r:embed="rId5"/>
          <a:stretch>
            <a:fillRect/>
          </a:stretch>
        </p:blipFill>
        <p:spPr>
          <a:xfrm>
            <a:off x="0" y="2752199"/>
            <a:ext cx="3069442" cy="2391301"/>
          </a:xfrm>
          <a:prstGeom prst="rect">
            <a:avLst/>
          </a:prstGeom>
        </p:spPr>
      </p:pic>
      <p:sp>
        <p:nvSpPr>
          <p:cNvPr id="8" name="TextBox 7">
            <a:extLst>
              <a:ext uri="{FF2B5EF4-FFF2-40B4-BE49-F238E27FC236}">
                <a16:creationId xmlns:a16="http://schemas.microsoft.com/office/drawing/2014/main" id="{C617EFD9-ACC7-714F-AE22-4BE65E24B1A2}"/>
              </a:ext>
            </a:extLst>
          </p:cNvPr>
          <p:cNvSpPr txBox="1"/>
          <p:nvPr/>
        </p:nvSpPr>
        <p:spPr>
          <a:xfrm>
            <a:off x="6617608" y="3554347"/>
            <a:ext cx="2098651" cy="738664"/>
          </a:xfrm>
          <a:prstGeom prst="rect">
            <a:avLst/>
          </a:prstGeom>
          <a:noFill/>
        </p:spPr>
        <p:txBody>
          <a:bodyPr wrap="none" rtlCol="0">
            <a:spAutoFit/>
          </a:bodyPr>
          <a:lstStyle/>
          <a:p>
            <a:r>
              <a:rPr lang="en-US" i="1" dirty="0">
                <a:solidFill>
                  <a:srgbClr val="C00000"/>
                </a:solidFill>
              </a:rPr>
              <a:t>High SERDES rates run</a:t>
            </a:r>
          </a:p>
          <a:p>
            <a:r>
              <a:rPr lang="en-US" i="1" dirty="0">
                <a:solidFill>
                  <a:srgbClr val="C00000"/>
                </a:solidFill>
              </a:rPr>
              <a:t>counter to end of </a:t>
            </a:r>
          </a:p>
          <a:p>
            <a:r>
              <a:rPr lang="en-US" i="1" dirty="0">
                <a:solidFill>
                  <a:srgbClr val="C00000"/>
                </a:solidFill>
              </a:rPr>
              <a:t>Dennard Scaling</a:t>
            </a:r>
          </a:p>
        </p:txBody>
      </p:sp>
    </p:spTree>
    <p:extLst>
      <p:ext uri="{BB962C8B-B14F-4D97-AF65-F5344CB8AC3E}">
        <p14:creationId xmlns:p14="http://schemas.microsoft.com/office/powerpoint/2010/main" val="267499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dissolve">
                                      <p:cBhvr>
                                        <p:cTn id="10" dur="500"/>
                                        <p:tgtEl>
                                          <p:spTgt spid="8">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dissolve">
                                      <p:cBhvr>
                                        <p:cTn id="13"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C05B0-C48D-884A-B41B-A58133D70AB8}"/>
              </a:ext>
            </a:extLst>
          </p:cNvPr>
          <p:cNvSpPr>
            <a:spLocks noGrp="1"/>
          </p:cNvSpPr>
          <p:nvPr>
            <p:ph type="title"/>
          </p:nvPr>
        </p:nvSpPr>
        <p:spPr/>
        <p:txBody>
          <a:bodyPr/>
          <a:lstStyle/>
          <a:p>
            <a:r>
              <a:rPr lang="en-US" sz="2000" dirty="0"/>
              <a:t>Datacenters: </a:t>
            </a:r>
            <a:r>
              <a:rPr lang="en-US" sz="2000" dirty="0" err="1"/>
              <a:t>Worsten</a:t>
            </a:r>
            <a:r>
              <a:rPr lang="en-US" sz="2000" dirty="0"/>
              <a:t> climate change without ultra-energy-efficiency</a:t>
            </a:r>
            <a:br>
              <a:rPr lang="en-US" sz="2000" dirty="0"/>
            </a:br>
            <a:r>
              <a:rPr lang="en-US" sz="2000" dirty="0"/>
              <a:t>	And data movement dominates that power consumption</a:t>
            </a:r>
          </a:p>
        </p:txBody>
      </p:sp>
      <p:sp>
        <p:nvSpPr>
          <p:cNvPr id="3" name="Text Placeholder 2">
            <a:extLst>
              <a:ext uri="{FF2B5EF4-FFF2-40B4-BE49-F238E27FC236}">
                <a16:creationId xmlns:a16="http://schemas.microsoft.com/office/drawing/2014/main" id="{3D281284-2A8B-2346-8814-D442E1316772}"/>
              </a:ext>
            </a:extLst>
          </p:cNvPr>
          <p:cNvSpPr>
            <a:spLocks noGrp="1"/>
          </p:cNvSpPr>
          <p:nvPr>
            <p:ph type="body" sz="quarter" idx="1"/>
          </p:nvPr>
        </p:nvSpPr>
        <p:spPr>
          <a:xfrm>
            <a:off x="-35729" y="3723578"/>
            <a:ext cx="8326458" cy="904366"/>
          </a:xfrm>
        </p:spPr>
        <p:txBody>
          <a:bodyPr>
            <a:normAutofit fontScale="62500" lnSpcReduction="20000"/>
          </a:bodyPr>
          <a:lstStyle/>
          <a:p>
            <a:r>
              <a:rPr lang="en-US" dirty="0"/>
              <a:t>January 2021 SRC report projects datacenter energy growth rates will lead to ~25% consumption of planetary energy by 2040.</a:t>
            </a:r>
          </a:p>
          <a:p>
            <a:r>
              <a:rPr lang="en-US" dirty="0"/>
              <a:t>Data movement is a dominant contributor to that power consumption</a:t>
            </a:r>
          </a:p>
        </p:txBody>
      </p:sp>
      <p:sp>
        <p:nvSpPr>
          <p:cNvPr id="4" name="Slide Number Placeholder 3">
            <a:extLst>
              <a:ext uri="{FF2B5EF4-FFF2-40B4-BE49-F238E27FC236}">
                <a16:creationId xmlns:a16="http://schemas.microsoft.com/office/drawing/2014/main" id="{64B239EB-07DC-F34C-8BE9-2B8A39A95D65}"/>
              </a:ext>
            </a:extLst>
          </p:cNvPr>
          <p:cNvSpPr>
            <a:spLocks noGrp="1"/>
          </p:cNvSpPr>
          <p:nvPr>
            <p:ph type="sldNum" sz="quarter" idx="2"/>
          </p:nvPr>
        </p:nvSpPr>
        <p:spPr>
          <a:xfrm>
            <a:off x="8603673" y="4881463"/>
            <a:ext cx="500820" cy="20005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9pPr>
          </a:lstStyle>
          <a:p>
            <a:fld id="{86CB4B4D-7CA3-9044-876B-883B54F8677D}" type="slidenum">
              <a:rPr lang="uk-UA" smtClean="0"/>
              <a:pPr/>
              <a:t>47</a:t>
            </a:fld>
            <a:endParaRPr lang="uk-UA" dirty="0">
              <a:latin typeface="Calibri"/>
              <a:ea typeface="Calibri"/>
              <a:cs typeface="Calibri"/>
            </a:endParaRPr>
          </a:p>
        </p:txBody>
      </p:sp>
      <p:sp>
        <p:nvSpPr>
          <p:cNvPr id="8" name="TextBox 7">
            <a:extLst>
              <a:ext uri="{FF2B5EF4-FFF2-40B4-BE49-F238E27FC236}">
                <a16:creationId xmlns:a16="http://schemas.microsoft.com/office/drawing/2014/main" id="{F3D07EF3-2019-F547-B0E6-BF7DF6D7D521}"/>
              </a:ext>
            </a:extLst>
          </p:cNvPr>
          <p:cNvSpPr txBox="1"/>
          <p:nvPr/>
        </p:nvSpPr>
        <p:spPr>
          <a:xfrm>
            <a:off x="1161392" y="-802184"/>
            <a:ext cx="1348446" cy="561254"/>
          </a:xfrm>
          <a:prstGeom prst="rect">
            <a:avLst/>
          </a:prstGeom>
          <a:noFill/>
        </p:spPr>
        <p:txBody>
          <a:bodyPr wrap="none" rtlCol="0">
            <a:spAutoFit/>
          </a:bodyPr>
          <a:lstStyle/>
          <a:p>
            <a:r>
              <a:rPr lang="en-US" dirty="0">
                <a:solidFill>
                  <a:schemeClr val="accent4">
                    <a:lumMod val="40000"/>
                    <a:lumOff val="60000"/>
                  </a:schemeClr>
                </a:solidFill>
              </a:rPr>
              <a:t>Gordon Keeler</a:t>
            </a:r>
          </a:p>
          <a:p>
            <a:r>
              <a:rPr lang="en-US" dirty="0">
                <a:solidFill>
                  <a:schemeClr val="accent4">
                    <a:lumMod val="40000"/>
                    <a:lumOff val="60000"/>
                  </a:schemeClr>
                </a:solidFill>
              </a:rPr>
              <a:t>DARPA</a:t>
            </a:r>
          </a:p>
        </p:txBody>
      </p:sp>
      <p:sp>
        <p:nvSpPr>
          <p:cNvPr id="9" name="TextBox 8">
            <a:extLst>
              <a:ext uri="{FF2B5EF4-FFF2-40B4-BE49-F238E27FC236}">
                <a16:creationId xmlns:a16="http://schemas.microsoft.com/office/drawing/2014/main" id="{ED7B0BD6-FF92-2349-B17F-CCF9F5CE66FB}"/>
              </a:ext>
            </a:extLst>
          </p:cNvPr>
          <p:cNvSpPr txBox="1"/>
          <p:nvPr/>
        </p:nvSpPr>
        <p:spPr>
          <a:xfrm>
            <a:off x="7699457" y="3538912"/>
            <a:ext cx="1495922" cy="200055"/>
          </a:xfrm>
          <a:prstGeom prst="rect">
            <a:avLst/>
          </a:prstGeom>
          <a:noFill/>
        </p:spPr>
        <p:txBody>
          <a:bodyPr wrap="none" rtlCol="0">
            <a:spAutoFit/>
          </a:bodyPr>
          <a:lstStyle/>
          <a:p>
            <a:r>
              <a:rPr lang="en-US" sz="700" i="1" dirty="0"/>
              <a:t>Source</a:t>
            </a:r>
            <a:r>
              <a:rPr lang="en-US" sz="700" dirty="0"/>
              <a:t>: Gordon Keeler (DARPA)</a:t>
            </a:r>
          </a:p>
        </p:txBody>
      </p:sp>
      <p:pic>
        <p:nvPicPr>
          <p:cNvPr id="10" name="Picture 9">
            <a:extLst>
              <a:ext uri="{FF2B5EF4-FFF2-40B4-BE49-F238E27FC236}">
                <a16:creationId xmlns:a16="http://schemas.microsoft.com/office/drawing/2014/main" id="{7A56531D-5175-CE40-A534-D4129164A509}"/>
              </a:ext>
            </a:extLst>
          </p:cNvPr>
          <p:cNvPicPr>
            <a:picLocks noChangeAspect="1"/>
          </p:cNvPicPr>
          <p:nvPr/>
        </p:nvPicPr>
        <p:blipFill rotWithShape="1">
          <a:blip r:embed="rId2">
            <a:extLst>
              <a:ext uri="{28A0092B-C50C-407E-A947-70E740481C1C}">
                <a14:useLocalDpi xmlns:a14="http://schemas.microsoft.com/office/drawing/2010/main"/>
              </a:ext>
            </a:extLst>
          </a:blip>
          <a:srcRect l="1876"/>
          <a:stretch/>
        </p:blipFill>
        <p:spPr>
          <a:xfrm>
            <a:off x="-1" y="722132"/>
            <a:ext cx="5286547" cy="3001445"/>
          </a:xfrm>
          <a:prstGeom prst="rect">
            <a:avLst/>
          </a:prstGeom>
        </p:spPr>
      </p:pic>
      <p:pic>
        <p:nvPicPr>
          <p:cNvPr id="13" name="Picture 12">
            <a:extLst>
              <a:ext uri="{FF2B5EF4-FFF2-40B4-BE49-F238E27FC236}">
                <a16:creationId xmlns:a16="http://schemas.microsoft.com/office/drawing/2014/main" id="{AAD92ED7-5113-2544-9FCC-35244DD05AE5}"/>
              </a:ext>
            </a:extLst>
          </p:cNvPr>
          <p:cNvPicPr>
            <a:picLocks noChangeAspect="1"/>
          </p:cNvPicPr>
          <p:nvPr/>
        </p:nvPicPr>
        <p:blipFill>
          <a:blip r:embed="rId3"/>
          <a:stretch>
            <a:fillRect/>
          </a:stretch>
        </p:blipFill>
        <p:spPr>
          <a:xfrm>
            <a:off x="5060268" y="793545"/>
            <a:ext cx="3996816" cy="2790411"/>
          </a:xfrm>
          <a:prstGeom prst="rect">
            <a:avLst/>
          </a:prstGeom>
        </p:spPr>
      </p:pic>
    </p:spTree>
    <p:extLst>
      <p:ext uri="{BB962C8B-B14F-4D97-AF65-F5344CB8AC3E}">
        <p14:creationId xmlns:p14="http://schemas.microsoft.com/office/powerpoint/2010/main" val="399714626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Rounded Rectangle 252">
            <a:extLst>
              <a:ext uri="{FF2B5EF4-FFF2-40B4-BE49-F238E27FC236}">
                <a16:creationId xmlns:a16="http://schemas.microsoft.com/office/drawing/2014/main" id="{98F89EE6-343E-0246-A253-1744400EB9AF}"/>
              </a:ext>
            </a:extLst>
          </p:cNvPr>
          <p:cNvSpPr/>
          <p:nvPr/>
        </p:nvSpPr>
        <p:spPr>
          <a:xfrm>
            <a:off x="6178542" y="706178"/>
            <a:ext cx="2950916" cy="3983024"/>
          </a:xfrm>
          <a:prstGeom prst="roundRect">
            <a:avLst>
              <a:gd name="adj" fmla="val 3908"/>
            </a:avLst>
          </a:prstGeom>
          <a:solidFill>
            <a:schemeClr val="accent5">
              <a:lumMod val="20000"/>
              <a:lumOff val="80000"/>
            </a:schemeClr>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254" name="Rounded Rectangle 253">
            <a:extLst>
              <a:ext uri="{FF2B5EF4-FFF2-40B4-BE49-F238E27FC236}">
                <a16:creationId xmlns:a16="http://schemas.microsoft.com/office/drawing/2014/main" id="{13B9A855-3E23-2E48-908C-06BD14334D03}"/>
              </a:ext>
            </a:extLst>
          </p:cNvPr>
          <p:cNvSpPr/>
          <p:nvPr/>
        </p:nvSpPr>
        <p:spPr>
          <a:xfrm>
            <a:off x="2393055" y="706178"/>
            <a:ext cx="3770945" cy="3983024"/>
          </a:xfrm>
          <a:prstGeom prst="roundRect">
            <a:avLst>
              <a:gd name="adj" fmla="val 3908"/>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55" name="Rounded Rectangle 254">
            <a:extLst>
              <a:ext uri="{FF2B5EF4-FFF2-40B4-BE49-F238E27FC236}">
                <a16:creationId xmlns:a16="http://schemas.microsoft.com/office/drawing/2014/main" id="{CC3089C9-B765-0941-824F-9F23DDFB83B7}"/>
              </a:ext>
            </a:extLst>
          </p:cNvPr>
          <p:cNvSpPr/>
          <p:nvPr/>
        </p:nvSpPr>
        <p:spPr>
          <a:xfrm>
            <a:off x="-4420" y="724147"/>
            <a:ext cx="2382933" cy="3983024"/>
          </a:xfrm>
          <a:prstGeom prst="roundRect">
            <a:avLst>
              <a:gd name="adj" fmla="val 3908"/>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itle 4">
            <a:extLst>
              <a:ext uri="{FF2B5EF4-FFF2-40B4-BE49-F238E27FC236}">
                <a16:creationId xmlns:a16="http://schemas.microsoft.com/office/drawing/2014/main" id="{DD43D4ED-7017-424D-B46C-5C71B48CDA63}"/>
              </a:ext>
            </a:extLst>
          </p:cNvPr>
          <p:cNvSpPr>
            <a:spLocks noGrp="1"/>
          </p:cNvSpPr>
          <p:nvPr>
            <p:ph type="title"/>
          </p:nvPr>
        </p:nvSpPr>
        <p:spPr/>
        <p:txBody>
          <a:bodyPr/>
          <a:lstStyle/>
          <a:p>
            <a:r>
              <a:rPr lang="en-US" sz="2800" dirty="0"/>
              <a:t>Impedance Matching to Packaging Technology</a:t>
            </a:r>
          </a:p>
        </p:txBody>
      </p:sp>
      <p:sp>
        <p:nvSpPr>
          <p:cNvPr id="4" name="Slide Number Placeholder 3">
            <a:extLst>
              <a:ext uri="{FF2B5EF4-FFF2-40B4-BE49-F238E27FC236}">
                <a16:creationId xmlns:a16="http://schemas.microsoft.com/office/drawing/2014/main" id="{31E567BE-0B37-8748-A6AF-5A934E7B6A10}"/>
              </a:ext>
            </a:extLst>
          </p:cNvPr>
          <p:cNvSpPr>
            <a:spLocks noGrp="1"/>
          </p:cNvSpPr>
          <p:nvPr>
            <p:ph type="sldNum" sz="quarter" idx="12"/>
          </p:nvPr>
        </p:nvSpPr>
        <p:spPr/>
        <p:txBody>
          <a:bodyPr/>
          <a:lstStyle/>
          <a:p>
            <a:fld id="{86CB4B4D-7CA3-9044-876B-883B54F8677D}" type="slidenum">
              <a:rPr lang="uk-UA" smtClean="0">
                <a:latin typeface="Calibri"/>
                <a:ea typeface="Calibri"/>
                <a:cs typeface="Calibri"/>
              </a:rPr>
              <a:pPr/>
              <a:t>48</a:t>
            </a:fld>
            <a:endParaRPr lang="uk-UA" dirty="0">
              <a:latin typeface="Calibri"/>
              <a:ea typeface="Calibri"/>
              <a:cs typeface="Calibri"/>
            </a:endParaRPr>
          </a:p>
        </p:txBody>
      </p:sp>
      <p:pic>
        <p:nvPicPr>
          <p:cNvPr id="6" name="Picture 5">
            <a:extLst>
              <a:ext uri="{FF2B5EF4-FFF2-40B4-BE49-F238E27FC236}">
                <a16:creationId xmlns:a16="http://schemas.microsoft.com/office/drawing/2014/main" id="{965533EA-5CA9-8744-A03C-ABC37EDC29FB}"/>
              </a:ext>
            </a:extLst>
          </p:cNvPr>
          <p:cNvPicPr>
            <a:picLocks noChangeAspect="1"/>
          </p:cNvPicPr>
          <p:nvPr/>
        </p:nvPicPr>
        <p:blipFill rotWithShape="1">
          <a:blip r:embed="rId2">
            <a:extLst>
              <a:ext uri="{28A0092B-C50C-407E-A947-70E740481C1C}">
                <a14:useLocalDpi xmlns:a14="http://schemas.microsoft.com/office/drawing/2010/main"/>
              </a:ext>
            </a:extLst>
          </a:blip>
          <a:srcRect r="17133"/>
          <a:stretch/>
        </p:blipFill>
        <p:spPr>
          <a:xfrm>
            <a:off x="14542" y="759450"/>
            <a:ext cx="2091692" cy="1812299"/>
          </a:xfrm>
          <a:prstGeom prst="rect">
            <a:avLst/>
          </a:prstGeom>
        </p:spPr>
      </p:pic>
      <p:pic>
        <p:nvPicPr>
          <p:cNvPr id="244" name="Picture 92" descr="HBM2">
            <a:extLst>
              <a:ext uri="{FF2B5EF4-FFF2-40B4-BE49-F238E27FC236}">
                <a16:creationId xmlns:a16="http://schemas.microsoft.com/office/drawing/2014/main" id="{1EDF3C14-4C8B-2340-A621-33381FDA162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542" y="2588471"/>
            <a:ext cx="2091692" cy="67146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244">
            <a:extLst>
              <a:ext uri="{FF2B5EF4-FFF2-40B4-BE49-F238E27FC236}">
                <a16:creationId xmlns:a16="http://schemas.microsoft.com/office/drawing/2014/main" id="{FD7EDB02-3557-9645-8132-124A8C307E3A}"/>
              </a:ext>
            </a:extLst>
          </p:cNvPr>
          <p:cNvPicPr>
            <a:picLocks noChangeAspect="1"/>
          </p:cNvPicPr>
          <p:nvPr/>
        </p:nvPicPr>
        <p:blipFill>
          <a:blip r:embed="rId4"/>
          <a:stretch>
            <a:fillRect/>
          </a:stretch>
        </p:blipFill>
        <p:spPr>
          <a:xfrm>
            <a:off x="2526479" y="759450"/>
            <a:ext cx="3518639" cy="1157568"/>
          </a:xfrm>
          <a:prstGeom prst="rect">
            <a:avLst/>
          </a:prstGeom>
        </p:spPr>
      </p:pic>
      <p:sp>
        <p:nvSpPr>
          <p:cNvPr id="246" name="Rectangle 245">
            <a:extLst>
              <a:ext uri="{FF2B5EF4-FFF2-40B4-BE49-F238E27FC236}">
                <a16:creationId xmlns:a16="http://schemas.microsoft.com/office/drawing/2014/main" id="{D3EFE1F8-4105-EA41-AE96-E259A990758B}"/>
              </a:ext>
            </a:extLst>
          </p:cNvPr>
          <p:cNvSpPr/>
          <p:nvPr/>
        </p:nvSpPr>
        <p:spPr>
          <a:xfrm rot="16200000" flipV="1">
            <a:off x="8439731" y="-6023"/>
            <a:ext cx="687854" cy="699900"/>
          </a:xfrm>
          <a:prstGeom prst="rect">
            <a:avLst/>
          </a:prstGeom>
          <a:blipFill dpi="0" rotWithShape="1">
            <a:blip r:embed="rId5" cstate="print">
              <a:extLst>
                <a:ext uri="{28A0092B-C50C-407E-A947-70E740481C1C}">
                  <a14:useLocalDpi xmlns:a14="http://schemas.microsoft.com/office/drawing/2010/main"/>
                </a:ext>
              </a:extLst>
            </a:blip>
            <a:srcRect/>
            <a:stretch>
              <a:fillRect l="-31527" t="-13500" r="-50570" b="-196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47" name="Picture 246">
            <a:extLst>
              <a:ext uri="{FF2B5EF4-FFF2-40B4-BE49-F238E27FC236}">
                <a16:creationId xmlns:a16="http://schemas.microsoft.com/office/drawing/2014/main" id="{8ED2EAC8-072F-E646-BFEB-F1B5DDB331DE}"/>
              </a:ext>
            </a:extLst>
          </p:cNvPr>
          <p:cNvPicPr>
            <a:picLocks noChangeAspect="1"/>
          </p:cNvPicPr>
          <p:nvPr/>
        </p:nvPicPr>
        <p:blipFill>
          <a:blip r:embed="rId6"/>
          <a:stretch>
            <a:fillRect/>
          </a:stretch>
        </p:blipFill>
        <p:spPr>
          <a:xfrm>
            <a:off x="2438367" y="2067587"/>
            <a:ext cx="3883585" cy="1234707"/>
          </a:xfrm>
          <a:prstGeom prst="rect">
            <a:avLst/>
          </a:prstGeom>
        </p:spPr>
      </p:pic>
      <p:pic>
        <p:nvPicPr>
          <p:cNvPr id="248" name="Picture 247">
            <a:extLst>
              <a:ext uri="{FF2B5EF4-FFF2-40B4-BE49-F238E27FC236}">
                <a16:creationId xmlns:a16="http://schemas.microsoft.com/office/drawing/2014/main" id="{31C8B7D3-474C-6344-B402-8913F3545EF0}"/>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6178542" y="793904"/>
            <a:ext cx="2965458" cy="1088659"/>
          </a:xfrm>
          <a:prstGeom prst="rect">
            <a:avLst/>
          </a:prstGeom>
        </p:spPr>
      </p:pic>
      <p:pic>
        <p:nvPicPr>
          <p:cNvPr id="249" name="Picture 248">
            <a:extLst>
              <a:ext uri="{FF2B5EF4-FFF2-40B4-BE49-F238E27FC236}">
                <a16:creationId xmlns:a16="http://schemas.microsoft.com/office/drawing/2014/main" id="{4AE7FAA7-7529-3E4C-A96D-956E1B8090AA}"/>
              </a:ext>
            </a:extLst>
          </p:cNvPr>
          <p:cNvPicPr>
            <a:picLocks noChangeAspect="1"/>
          </p:cNvPicPr>
          <p:nvPr/>
        </p:nvPicPr>
        <p:blipFill>
          <a:blip r:embed="rId8"/>
          <a:stretch>
            <a:fillRect/>
          </a:stretch>
        </p:blipFill>
        <p:spPr>
          <a:xfrm>
            <a:off x="6465363" y="1882563"/>
            <a:ext cx="2417041" cy="1344787"/>
          </a:xfrm>
          <a:prstGeom prst="rect">
            <a:avLst/>
          </a:prstGeom>
        </p:spPr>
      </p:pic>
      <p:sp>
        <p:nvSpPr>
          <p:cNvPr id="250" name="TextBox 249">
            <a:extLst>
              <a:ext uri="{FF2B5EF4-FFF2-40B4-BE49-F238E27FC236}">
                <a16:creationId xmlns:a16="http://schemas.microsoft.com/office/drawing/2014/main" id="{8D33E4A9-5CD4-4B46-B844-522F20655F8B}"/>
              </a:ext>
            </a:extLst>
          </p:cNvPr>
          <p:cNvSpPr txBox="1"/>
          <p:nvPr/>
        </p:nvSpPr>
        <p:spPr>
          <a:xfrm>
            <a:off x="14542" y="3276655"/>
            <a:ext cx="2411278" cy="1384995"/>
          </a:xfrm>
          <a:prstGeom prst="rect">
            <a:avLst/>
          </a:prstGeom>
          <a:noFill/>
        </p:spPr>
        <p:txBody>
          <a:bodyPr wrap="square" rtlCol="0">
            <a:spAutoFit/>
          </a:bodyPr>
          <a:lstStyle/>
          <a:p>
            <a:r>
              <a:rPr lang="en-US" b="1" u="sng" dirty="0"/>
              <a:t>In-package integration</a:t>
            </a:r>
          </a:p>
          <a:p>
            <a:endParaRPr lang="en-US" dirty="0"/>
          </a:p>
          <a:p>
            <a:r>
              <a:rPr lang="en-US" dirty="0"/>
              <a:t>Solder </a:t>
            </a:r>
            <a:r>
              <a:rPr lang="en-US" dirty="0" err="1"/>
              <a:t>Microbumps</a:t>
            </a:r>
            <a:endParaRPr lang="en-US" dirty="0"/>
          </a:p>
          <a:p>
            <a:r>
              <a:rPr lang="en-US" dirty="0"/>
              <a:t>&amp; Copper Pillars@~10Gbps</a:t>
            </a:r>
          </a:p>
          <a:p>
            <a:endParaRPr lang="en-US" dirty="0"/>
          </a:p>
          <a:p>
            <a:r>
              <a:rPr lang="en-US" b="1" dirty="0"/>
              <a:t>Wide and Slow!</a:t>
            </a:r>
          </a:p>
        </p:txBody>
      </p:sp>
      <p:sp>
        <p:nvSpPr>
          <p:cNvPr id="251" name="TextBox 250">
            <a:extLst>
              <a:ext uri="{FF2B5EF4-FFF2-40B4-BE49-F238E27FC236}">
                <a16:creationId xmlns:a16="http://schemas.microsoft.com/office/drawing/2014/main" id="{3655EA45-643F-4948-96B7-AB6BFA621C69}"/>
              </a:ext>
            </a:extLst>
          </p:cNvPr>
          <p:cNvSpPr txBox="1"/>
          <p:nvPr/>
        </p:nvSpPr>
        <p:spPr>
          <a:xfrm>
            <a:off x="2425821" y="3304207"/>
            <a:ext cx="3752722" cy="1384995"/>
          </a:xfrm>
          <a:prstGeom prst="rect">
            <a:avLst/>
          </a:prstGeom>
          <a:noFill/>
        </p:spPr>
        <p:txBody>
          <a:bodyPr wrap="square" rtlCol="0">
            <a:spAutoFit/>
          </a:bodyPr>
          <a:lstStyle/>
          <a:p>
            <a:r>
              <a:rPr lang="en-US" b="1" u="sng" dirty="0"/>
              <a:t>DWDM Using Silicon Photonics</a:t>
            </a:r>
          </a:p>
          <a:p>
            <a:endParaRPr lang="en-US" dirty="0"/>
          </a:p>
          <a:p>
            <a:r>
              <a:rPr lang="en-US" dirty="0"/>
              <a:t>Ring Resonators @ ~10-25 Gb/sec per </a:t>
            </a:r>
            <a:r>
              <a:rPr lang="en-US" dirty="0" err="1"/>
              <a:t>chan</a:t>
            </a:r>
            <a:endParaRPr lang="en-US" dirty="0"/>
          </a:p>
          <a:p>
            <a:r>
              <a:rPr lang="en-US" dirty="0"/>
              <a:t>Many channels to get bandwidth density</a:t>
            </a:r>
          </a:p>
          <a:p>
            <a:endParaRPr lang="en-US" dirty="0"/>
          </a:p>
          <a:p>
            <a:r>
              <a:rPr lang="en-US" b="1" dirty="0"/>
              <a:t>Wide and Slow!</a:t>
            </a:r>
          </a:p>
        </p:txBody>
      </p:sp>
      <p:sp>
        <p:nvSpPr>
          <p:cNvPr id="252" name="TextBox 251">
            <a:extLst>
              <a:ext uri="{FF2B5EF4-FFF2-40B4-BE49-F238E27FC236}">
                <a16:creationId xmlns:a16="http://schemas.microsoft.com/office/drawing/2014/main" id="{38A8CD94-A9E3-9747-879B-EB864E99582B}"/>
              </a:ext>
            </a:extLst>
          </p:cNvPr>
          <p:cNvSpPr txBox="1"/>
          <p:nvPr/>
        </p:nvSpPr>
        <p:spPr>
          <a:xfrm>
            <a:off x="6503775" y="3256602"/>
            <a:ext cx="2492892" cy="1384995"/>
          </a:xfrm>
          <a:prstGeom prst="rect">
            <a:avLst/>
          </a:prstGeom>
          <a:noFill/>
        </p:spPr>
        <p:txBody>
          <a:bodyPr wrap="square" rtlCol="0">
            <a:spAutoFit/>
          </a:bodyPr>
          <a:lstStyle/>
          <a:p>
            <a:r>
              <a:rPr lang="en-US" b="1" u="sng" dirty="0"/>
              <a:t>Comb Laser Sources</a:t>
            </a:r>
          </a:p>
          <a:p>
            <a:endParaRPr lang="en-US" dirty="0"/>
          </a:p>
          <a:p>
            <a:r>
              <a:rPr lang="en-US" dirty="0"/>
              <a:t>Single laser to efficiently generate 100s of frequencies</a:t>
            </a:r>
          </a:p>
          <a:p>
            <a:endParaRPr lang="en-US" dirty="0"/>
          </a:p>
          <a:p>
            <a:r>
              <a:rPr lang="en-US" b="1" dirty="0"/>
              <a:t>Wide and Slow!</a:t>
            </a:r>
          </a:p>
        </p:txBody>
      </p:sp>
    </p:spTree>
    <p:extLst>
      <p:ext uri="{BB962C8B-B14F-4D97-AF65-F5344CB8AC3E}">
        <p14:creationId xmlns:p14="http://schemas.microsoft.com/office/powerpoint/2010/main" val="203523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55"/>
                                        </p:tgtEl>
                                        <p:attrNameLst>
                                          <p:attrName>style.visibility</p:attrName>
                                        </p:attrNameLst>
                                      </p:cBhvr>
                                      <p:to>
                                        <p:strVal val="visible"/>
                                      </p:to>
                                    </p:set>
                                    <p:animEffect transition="in" filter="dissolve">
                                      <p:cBhvr>
                                        <p:cTn id="10" dur="500"/>
                                        <p:tgtEl>
                                          <p:spTgt spid="25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50"/>
                                        </p:tgtEl>
                                        <p:attrNameLst>
                                          <p:attrName>style.visibility</p:attrName>
                                        </p:attrNameLst>
                                      </p:cBhvr>
                                      <p:to>
                                        <p:strVal val="visible"/>
                                      </p:to>
                                    </p:set>
                                    <p:animEffect transition="in" filter="dissolve">
                                      <p:cBhvr>
                                        <p:cTn id="13" dur="500"/>
                                        <p:tgtEl>
                                          <p:spTgt spid="25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45"/>
                                        </p:tgtEl>
                                        <p:attrNameLst>
                                          <p:attrName>style.visibility</p:attrName>
                                        </p:attrNameLst>
                                      </p:cBhvr>
                                      <p:to>
                                        <p:strVal val="visible"/>
                                      </p:to>
                                    </p:set>
                                    <p:animEffect transition="in" filter="dissolve">
                                      <p:cBhvr>
                                        <p:cTn id="18" dur="500"/>
                                        <p:tgtEl>
                                          <p:spTgt spid="245"/>
                                        </p:tgtEl>
                                      </p:cBhvr>
                                    </p:animEffect>
                                  </p:childTnLst>
                                </p:cTn>
                              </p:par>
                              <p:par>
                                <p:cTn id="19" presetID="9" presetClass="entr" presetSubtype="0" fill="hold" nodeType="withEffect">
                                  <p:stCondLst>
                                    <p:cond delay="0"/>
                                  </p:stCondLst>
                                  <p:childTnLst>
                                    <p:set>
                                      <p:cBhvr>
                                        <p:cTn id="20" dur="1" fill="hold">
                                          <p:stCondLst>
                                            <p:cond delay="0"/>
                                          </p:stCondLst>
                                        </p:cTn>
                                        <p:tgtEl>
                                          <p:spTgt spid="247"/>
                                        </p:tgtEl>
                                        <p:attrNameLst>
                                          <p:attrName>style.visibility</p:attrName>
                                        </p:attrNameLst>
                                      </p:cBhvr>
                                      <p:to>
                                        <p:strVal val="visible"/>
                                      </p:to>
                                    </p:set>
                                    <p:animEffect transition="in" filter="dissolve">
                                      <p:cBhvr>
                                        <p:cTn id="21" dur="500"/>
                                        <p:tgtEl>
                                          <p:spTgt spid="247"/>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51"/>
                                        </p:tgtEl>
                                        <p:attrNameLst>
                                          <p:attrName>style.visibility</p:attrName>
                                        </p:attrNameLst>
                                      </p:cBhvr>
                                      <p:to>
                                        <p:strVal val="visible"/>
                                      </p:to>
                                    </p:set>
                                    <p:animEffect transition="in" filter="dissolve">
                                      <p:cBhvr>
                                        <p:cTn id="24" dur="500"/>
                                        <p:tgtEl>
                                          <p:spTgt spid="25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54"/>
                                        </p:tgtEl>
                                        <p:attrNameLst>
                                          <p:attrName>style.visibility</p:attrName>
                                        </p:attrNameLst>
                                      </p:cBhvr>
                                      <p:to>
                                        <p:strVal val="visible"/>
                                      </p:to>
                                    </p:set>
                                    <p:animEffect transition="in" filter="dissolve">
                                      <p:cBhvr>
                                        <p:cTn id="27" dur="500"/>
                                        <p:tgtEl>
                                          <p:spTgt spid="25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48"/>
                                        </p:tgtEl>
                                        <p:attrNameLst>
                                          <p:attrName>style.visibility</p:attrName>
                                        </p:attrNameLst>
                                      </p:cBhvr>
                                      <p:to>
                                        <p:strVal val="visible"/>
                                      </p:to>
                                    </p:set>
                                    <p:animEffect transition="in" filter="dissolve">
                                      <p:cBhvr>
                                        <p:cTn id="32" dur="500"/>
                                        <p:tgtEl>
                                          <p:spTgt spid="248"/>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53"/>
                                        </p:tgtEl>
                                        <p:attrNameLst>
                                          <p:attrName>style.visibility</p:attrName>
                                        </p:attrNameLst>
                                      </p:cBhvr>
                                      <p:to>
                                        <p:strVal val="visible"/>
                                      </p:to>
                                    </p:set>
                                    <p:animEffect transition="in" filter="dissolve">
                                      <p:cBhvr>
                                        <p:cTn id="35" dur="500"/>
                                        <p:tgtEl>
                                          <p:spTgt spid="253"/>
                                        </p:tgtEl>
                                      </p:cBhvr>
                                    </p:animEffect>
                                  </p:childTnLst>
                                </p:cTn>
                              </p:par>
                              <p:par>
                                <p:cTn id="36" presetID="9" presetClass="entr" presetSubtype="0" fill="hold" nodeType="withEffect">
                                  <p:stCondLst>
                                    <p:cond delay="0"/>
                                  </p:stCondLst>
                                  <p:childTnLst>
                                    <p:set>
                                      <p:cBhvr>
                                        <p:cTn id="37" dur="1" fill="hold">
                                          <p:stCondLst>
                                            <p:cond delay="0"/>
                                          </p:stCondLst>
                                        </p:cTn>
                                        <p:tgtEl>
                                          <p:spTgt spid="249"/>
                                        </p:tgtEl>
                                        <p:attrNameLst>
                                          <p:attrName>style.visibility</p:attrName>
                                        </p:attrNameLst>
                                      </p:cBhvr>
                                      <p:to>
                                        <p:strVal val="visible"/>
                                      </p:to>
                                    </p:set>
                                    <p:animEffect transition="in" filter="dissolve">
                                      <p:cBhvr>
                                        <p:cTn id="38" dur="500"/>
                                        <p:tgtEl>
                                          <p:spTgt spid="249"/>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252"/>
                                        </p:tgtEl>
                                        <p:attrNameLst>
                                          <p:attrName>style.visibility</p:attrName>
                                        </p:attrNameLst>
                                      </p:cBhvr>
                                      <p:to>
                                        <p:strVal val="visible"/>
                                      </p:to>
                                    </p:set>
                                    <p:animEffect transition="in" filter="dissolve">
                                      <p:cBhvr>
                                        <p:cTn id="41"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 grpId="0" animBg="1"/>
      <p:bldP spid="254" grpId="0" animBg="1"/>
      <p:bldP spid="255" grpId="0" animBg="1"/>
      <p:bldP spid="250" grpId="0"/>
      <p:bldP spid="251" grpId="0"/>
      <p:bldP spid="25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idx="4294967295"/>
          </p:nvPr>
        </p:nvSpPr>
        <p:spPr>
          <a:xfrm>
            <a:off x="633413" y="-90486"/>
            <a:ext cx="7886700" cy="722708"/>
          </a:xfrm>
        </p:spPr>
        <p:txBody>
          <a:bodyPr/>
          <a:lstStyle/>
          <a:p>
            <a:r>
              <a:rPr lang="en-US" b="1" dirty="0"/>
              <a:t>Photonic MCM (Multi-Chip Module)</a:t>
            </a:r>
            <a:endParaRPr lang="en-US" i="1" dirty="0"/>
          </a:p>
        </p:txBody>
      </p:sp>
      <p:sp>
        <p:nvSpPr>
          <p:cNvPr id="231" name="Slide Number Placeholder 3"/>
          <p:cNvSpPr txBox="1">
            <a:spLocks noGrp="1"/>
          </p:cNvSpPr>
          <p:nvPr/>
        </p:nvSpPr>
        <p:spPr bwMode="auto">
          <a:xfrm>
            <a:off x="8392768" y="4758516"/>
            <a:ext cx="313135" cy="273844"/>
          </a:xfrm>
          <a:prstGeom prst="rect">
            <a:avLst/>
          </a:prstGeom>
          <a:noFill/>
          <a:ln w="9525">
            <a:noFill/>
            <a:miter lim="800000"/>
            <a:headEnd/>
            <a:tailEnd/>
          </a:ln>
        </p:spPr>
        <p:txBody>
          <a:bodyPr lIns="0" rIns="0" anchor="ctr"/>
          <a:lstStyle/>
          <a:p>
            <a:pPr algn="r"/>
            <a:fld id="{8ACD8C0B-997D-4638-BF8E-611CB90ACD21}" type="slidenum">
              <a:rPr lang="en-US" sz="825">
                <a:solidFill>
                  <a:srgbClr val="9DA0A3"/>
                </a:solidFill>
              </a:rPr>
              <a:pPr algn="r"/>
              <a:t>49</a:t>
            </a:fld>
            <a:endParaRPr lang="en-US" sz="825">
              <a:solidFill>
                <a:srgbClr val="9DA0A3"/>
              </a:solidFill>
            </a:endParaRPr>
          </a:p>
        </p:txBody>
      </p:sp>
      <p:pic>
        <p:nvPicPr>
          <p:cNvPr id="232" name="Picture 92" descr="HBM2">
            <a:extLst>
              <a:ext uri="{FF2B5EF4-FFF2-40B4-BE49-F238E27FC236}">
                <a16:creationId xmlns:a16="http://schemas.microsoft.com/office/drawing/2014/main" id="{12EA7AA1-09BD-F34C-878D-ABF1111D423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49659" y="3342862"/>
            <a:ext cx="4350066" cy="1186434"/>
          </a:xfrm>
          <a:prstGeom prst="rect">
            <a:avLst/>
          </a:prstGeom>
          <a:noFill/>
          <a:extLst>
            <a:ext uri="{909E8E84-426E-40DD-AFC4-6F175D3DCCD1}">
              <a14:hiddenFill xmlns:a14="http://schemas.microsoft.com/office/drawing/2010/main">
                <a:solidFill>
                  <a:srgbClr val="FFFFFF"/>
                </a:solidFill>
              </a14:hiddenFill>
            </a:ext>
          </a:extLst>
        </p:spPr>
      </p:pic>
      <p:sp>
        <p:nvSpPr>
          <p:cNvPr id="241" name="TextBox 82">
            <a:extLst>
              <a:ext uri="{FF2B5EF4-FFF2-40B4-BE49-F238E27FC236}">
                <a16:creationId xmlns:a16="http://schemas.microsoft.com/office/drawing/2014/main" id="{26BE00E2-8BBC-8646-BB19-2682886ABA7A}"/>
              </a:ext>
            </a:extLst>
          </p:cNvPr>
          <p:cNvSpPr txBox="1">
            <a:spLocks noChangeArrowheads="1"/>
          </p:cNvSpPr>
          <p:nvPr/>
        </p:nvSpPr>
        <p:spPr bwMode="auto">
          <a:xfrm>
            <a:off x="1" y="2466859"/>
            <a:ext cx="321898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r>
              <a:rPr lang="en-US" altLang="en-US" sz="1400" dirty="0"/>
              <a:t>Comb Laser Source with </a:t>
            </a:r>
            <a:endParaRPr lang="en-US" altLang="en-US" sz="1400" b="1" dirty="0"/>
          </a:p>
          <a:p>
            <a:pPr algn="r" eaLnBrk="1" hangingPunct="1"/>
            <a:r>
              <a:rPr lang="en-US" altLang="en-US" sz="1400" dirty="0"/>
              <a:t>DWDM Silicon Photonics</a:t>
            </a:r>
          </a:p>
          <a:p>
            <a:pPr algn="r" eaLnBrk="1" hangingPunct="1"/>
            <a:r>
              <a:rPr lang="en-US" altLang="en-US" sz="1400" b="1" dirty="0"/>
              <a:t>Wide-and Slow for high speed links </a:t>
            </a:r>
          </a:p>
        </p:txBody>
      </p:sp>
      <p:pic>
        <p:nvPicPr>
          <p:cNvPr id="10" name="Picture 9">
            <a:extLst>
              <a:ext uri="{FF2B5EF4-FFF2-40B4-BE49-F238E27FC236}">
                <a16:creationId xmlns:a16="http://schemas.microsoft.com/office/drawing/2014/main" id="{F6C33EBE-91D2-5749-8C7E-486011671B5B}"/>
              </a:ext>
            </a:extLst>
          </p:cNvPr>
          <p:cNvPicPr>
            <a:picLocks noChangeAspect="1"/>
          </p:cNvPicPr>
          <p:nvPr/>
        </p:nvPicPr>
        <p:blipFill>
          <a:blip r:embed="rId3"/>
          <a:stretch>
            <a:fillRect/>
          </a:stretch>
        </p:blipFill>
        <p:spPr>
          <a:xfrm>
            <a:off x="2771563" y="3342861"/>
            <a:ext cx="2228161" cy="485209"/>
          </a:xfrm>
          <a:prstGeom prst="rect">
            <a:avLst/>
          </a:prstGeom>
        </p:spPr>
      </p:pic>
      <p:sp>
        <p:nvSpPr>
          <p:cNvPr id="11" name="TextBox 10">
            <a:extLst>
              <a:ext uri="{FF2B5EF4-FFF2-40B4-BE49-F238E27FC236}">
                <a16:creationId xmlns:a16="http://schemas.microsoft.com/office/drawing/2014/main" id="{E053CE25-433D-B346-81FD-3997733BC9B7}"/>
              </a:ext>
            </a:extLst>
          </p:cNvPr>
          <p:cNvSpPr txBox="1"/>
          <p:nvPr/>
        </p:nvSpPr>
        <p:spPr>
          <a:xfrm>
            <a:off x="3362941" y="3083307"/>
            <a:ext cx="1212191" cy="307777"/>
          </a:xfrm>
          <a:prstGeom prst="rect">
            <a:avLst/>
          </a:prstGeom>
          <a:noFill/>
        </p:spPr>
        <p:txBody>
          <a:bodyPr wrap="none" rtlCol="0">
            <a:spAutoFit/>
          </a:bodyPr>
          <a:lstStyle/>
          <a:p>
            <a:r>
              <a:rPr lang="en-US" dirty="0"/>
              <a:t>Photonic </a:t>
            </a:r>
            <a:r>
              <a:rPr lang="en-US" dirty="0" err="1"/>
              <a:t>SiP</a:t>
            </a:r>
            <a:endParaRPr lang="en-US" dirty="0"/>
          </a:p>
        </p:txBody>
      </p:sp>
      <p:pic>
        <p:nvPicPr>
          <p:cNvPr id="268" name="Picture 11">
            <a:extLst>
              <a:ext uri="{FF2B5EF4-FFF2-40B4-BE49-F238E27FC236}">
                <a16:creationId xmlns:a16="http://schemas.microsoft.com/office/drawing/2014/main" id="{E7D8F6EA-2007-A942-A896-AFAC5E0051FD}"/>
              </a:ext>
            </a:extLst>
          </p:cNvPr>
          <p:cNvPicPr>
            <a:picLocks noChangeAspect="1" noChangeArrowheads="1"/>
          </p:cNvPicPr>
          <p:nvPr/>
        </p:nvPicPr>
        <p:blipFill>
          <a:blip r:embed="rId4"/>
          <a:srcRect/>
          <a:stretch>
            <a:fillRect/>
          </a:stretch>
        </p:blipFill>
        <p:spPr bwMode="auto">
          <a:xfrm>
            <a:off x="3134015" y="906378"/>
            <a:ext cx="1865709" cy="1047750"/>
          </a:xfrm>
          <a:prstGeom prst="rect">
            <a:avLst/>
          </a:prstGeom>
          <a:noFill/>
          <a:ln w="9525">
            <a:noFill/>
            <a:miter lim="800000"/>
            <a:headEnd/>
            <a:tailEnd/>
          </a:ln>
        </p:spPr>
      </p:pic>
      <p:cxnSp>
        <p:nvCxnSpPr>
          <p:cNvPr id="13" name="Straight Arrow Connector 12">
            <a:extLst>
              <a:ext uri="{FF2B5EF4-FFF2-40B4-BE49-F238E27FC236}">
                <a16:creationId xmlns:a16="http://schemas.microsoft.com/office/drawing/2014/main" id="{305A5D2C-500D-1E49-919D-5546A6CCC7CF}"/>
              </a:ext>
            </a:extLst>
          </p:cNvPr>
          <p:cNvCxnSpPr>
            <a:cxnSpLocks/>
          </p:cNvCxnSpPr>
          <p:nvPr/>
        </p:nvCxnSpPr>
        <p:spPr>
          <a:xfrm flipV="1">
            <a:off x="4575132" y="2082797"/>
            <a:ext cx="1895242" cy="150266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id="{D99C6B40-B200-E340-B30B-CBEDE54FEF6B}"/>
              </a:ext>
            </a:extLst>
          </p:cNvPr>
          <p:cNvCxnSpPr>
            <a:cxnSpLocks/>
            <a:stCxn id="268" idx="3"/>
          </p:cNvCxnSpPr>
          <p:nvPr/>
        </p:nvCxnSpPr>
        <p:spPr>
          <a:xfrm>
            <a:off x="4999724" y="1430253"/>
            <a:ext cx="1470650" cy="632301"/>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712CCCFA-6A98-A447-A70B-3BCB172FC372}"/>
              </a:ext>
            </a:extLst>
          </p:cNvPr>
          <p:cNvCxnSpPr>
            <a:cxnSpLocks/>
          </p:cNvCxnSpPr>
          <p:nvPr/>
        </p:nvCxnSpPr>
        <p:spPr>
          <a:xfrm flipV="1">
            <a:off x="4164668" y="1942169"/>
            <a:ext cx="8926" cy="122209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80" name="Picture 279">
            <a:extLst>
              <a:ext uri="{FF2B5EF4-FFF2-40B4-BE49-F238E27FC236}">
                <a16:creationId xmlns:a16="http://schemas.microsoft.com/office/drawing/2014/main" id="{3E8AC8B8-199B-3441-9FF1-92277F948AA4}"/>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flipH="1">
            <a:off x="6347527" y="1355701"/>
            <a:ext cx="2515789" cy="1950458"/>
          </a:xfrm>
          <a:prstGeom prst="rect">
            <a:avLst/>
          </a:prstGeom>
        </p:spPr>
      </p:pic>
      <p:grpSp>
        <p:nvGrpSpPr>
          <p:cNvPr id="45" name="Group 11">
            <a:extLst>
              <a:ext uri="{FF2B5EF4-FFF2-40B4-BE49-F238E27FC236}">
                <a16:creationId xmlns:a16="http://schemas.microsoft.com/office/drawing/2014/main" id="{3D8DC966-21F2-6D4A-AFF6-33A89DFC18C2}"/>
              </a:ext>
            </a:extLst>
          </p:cNvPr>
          <p:cNvGrpSpPr>
            <a:grpSpLocks/>
          </p:cNvGrpSpPr>
          <p:nvPr/>
        </p:nvGrpSpPr>
        <p:grpSpPr bwMode="auto">
          <a:xfrm>
            <a:off x="154725" y="1715225"/>
            <a:ext cx="2577752" cy="769830"/>
            <a:chOff x="206375" y="1912938"/>
            <a:chExt cx="8399463" cy="2902893"/>
          </a:xfrm>
        </p:grpSpPr>
        <p:grpSp>
          <p:nvGrpSpPr>
            <p:cNvPr id="46" name="Group 1">
              <a:extLst>
                <a:ext uri="{FF2B5EF4-FFF2-40B4-BE49-F238E27FC236}">
                  <a16:creationId xmlns:a16="http://schemas.microsoft.com/office/drawing/2014/main" id="{E286F087-8B80-2942-B27E-9992C4015322}"/>
                </a:ext>
              </a:extLst>
            </p:cNvPr>
            <p:cNvGrpSpPr>
              <a:grpSpLocks/>
            </p:cNvGrpSpPr>
            <p:nvPr/>
          </p:nvGrpSpPr>
          <p:grpSpPr bwMode="auto">
            <a:xfrm>
              <a:off x="826020" y="1958690"/>
              <a:ext cx="7633768" cy="2857141"/>
              <a:chOff x="826020" y="1299878"/>
              <a:chExt cx="7633768" cy="2857141"/>
            </a:xfrm>
          </p:grpSpPr>
          <p:grpSp>
            <p:nvGrpSpPr>
              <p:cNvPr id="57" name="Group 2">
                <a:extLst>
                  <a:ext uri="{FF2B5EF4-FFF2-40B4-BE49-F238E27FC236}">
                    <a16:creationId xmlns:a16="http://schemas.microsoft.com/office/drawing/2014/main" id="{8F3E73BA-0462-114C-A403-B208D17F0BDA}"/>
                  </a:ext>
                </a:extLst>
              </p:cNvPr>
              <p:cNvGrpSpPr>
                <a:grpSpLocks/>
              </p:cNvGrpSpPr>
              <p:nvPr/>
            </p:nvGrpSpPr>
            <p:grpSpPr bwMode="auto">
              <a:xfrm>
                <a:off x="826020" y="1299878"/>
                <a:ext cx="7633768" cy="2857141"/>
                <a:chOff x="826020" y="1300311"/>
                <a:chExt cx="7633768" cy="2857142"/>
              </a:xfrm>
            </p:grpSpPr>
            <p:grpSp>
              <p:nvGrpSpPr>
                <p:cNvPr id="61" name="Group 3">
                  <a:extLst>
                    <a:ext uri="{FF2B5EF4-FFF2-40B4-BE49-F238E27FC236}">
                      <a16:creationId xmlns:a16="http://schemas.microsoft.com/office/drawing/2014/main" id="{AC0CF518-EC38-D44A-9011-53EDFFA9CA8F}"/>
                    </a:ext>
                  </a:extLst>
                </p:cNvPr>
                <p:cNvGrpSpPr>
                  <a:grpSpLocks/>
                </p:cNvGrpSpPr>
                <p:nvPr/>
              </p:nvGrpSpPr>
              <p:grpSpPr bwMode="auto">
                <a:xfrm>
                  <a:off x="898525" y="2908734"/>
                  <a:ext cx="7561263" cy="1132259"/>
                  <a:chOff x="898525" y="2944813"/>
                  <a:chExt cx="7561263" cy="1132259"/>
                </a:xfrm>
              </p:grpSpPr>
              <p:pic>
                <p:nvPicPr>
                  <p:cNvPr id="226" name="Picture 8" descr="12345.png">
                    <a:extLst>
                      <a:ext uri="{FF2B5EF4-FFF2-40B4-BE49-F238E27FC236}">
                        <a16:creationId xmlns:a16="http://schemas.microsoft.com/office/drawing/2014/main" id="{CE221DBE-DDA6-E34B-AB0D-49A57123C65D}"/>
                      </a:ext>
                    </a:extLst>
                  </p:cNvPr>
                  <p:cNvPicPr>
                    <a:picLocks noChangeAspect="1"/>
                  </p:cNvPicPr>
                  <p:nvPr/>
                </p:nvPicPr>
                <p:blipFill>
                  <a:blip r:embed="rId6"/>
                  <a:srcRect/>
                  <a:stretch>
                    <a:fillRect/>
                  </a:stretch>
                </p:blipFill>
                <p:spPr bwMode="auto">
                  <a:xfrm>
                    <a:off x="898525" y="2944813"/>
                    <a:ext cx="7561263" cy="1122362"/>
                  </a:xfrm>
                  <a:prstGeom prst="rect">
                    <a:avLst/>
                  </a:prstGeom>
                  <a:noFill/>
                  <a:ln w="9525">
                    <a:noFill/>
                    <a:miter lim="800000"/>
                    <a:headEnd/>
                    <a:tailEnd/>
                  </a:ln>
                </p:spPr>
              </p:pic>
              <p:sp>
                <p:nvSpPr>
                  <p:cNvPr id="227" name="Rectangle 2">
                    <a:extLst>
                      <a:ext uri="{FF2B5EF4-FFF2-40B4-BE49-F238E27FC236}">
                        <a16:creationId xmlns:a16="http://schemas.microsoft.com/office/drawing/2014/main" id="{165006B6-244D-8A42-8854-1AEC87CD5582}"/>
                      </a:ext>
                    </a:extLst>
                  </p:cNvPr>
                  <p:cNvSpPr>
                    <a:spLocks noChangeArrowheads="1"/>
                  </p:cNvSpPr>
                  <p:nvPr/>
                </p:nvSpPr>
                <p:spPr bwMode="auto">
                  <a:xfrm>
                    <a:off x="4509616" y="3501008"/>
                    <a:ext cx="1024509" cy="576064"/>
                  </a:xfrm>
                  <a:prstGeom prst="rect">
                    <a:avLst/>
                  </a:prstGeom>
                  <a:solidFill>
                    <a:schemeClr val="bg1"/>
                  </a:solidFill>
                  <a:ln w="9525">
                    <a:noFill/>
                    <a:miter lim="800000"/>
                    <a:headEnd/>
                    <a:tailEnd/>
                  </a:ln>
                </p:spPr>
                <p:txBody>
                  <a:bodyPr wrap="none" anchor="ctr"/>
                  <a:lstStyle/>
                  <a:p>
                    <a:endParaRPr lang="en-US" altLang="en-US" sz="150">
                      <a:latin typeface="Calibri" pitchFamily="34" charset="0"/>
                      <a:ea typeface="ＭＳ Ｐゴシック" pitchFamily="34" charset="-128"/>
                    </a:endParaRPr>
                  </a:p>
                </p:txBody>
              </p:sp>
            </p:grpSp>
            <p:grpSp>
              <p:nvGrpSpPr>
                <p:cNvPr id="62" name="Group 261">
                  <a:extLst>
                    <a:ext uri="{FF2B5EF4-FFF2-40B4-BE49-F238E27FC236}">
                      <a16:creationId xmlns:a16="http://schemas.microsoft.com/office/drawing/2014/main" id="{0890561E-94BC-5140-9F01-DE0DA9B4166C}"/>
                    </a:ext>
                  </a:extLst>
                </p:cNvPr>
                <p:cNvGrpSpPr>
                  <a:grpSpLocks/>
                </p:cNvGrpSpPr>
                <p:nvPr/>
              </p:nvGrpSpPr>
              <p:grpSpPr bwMode="auto">
                <a:xfrm rot="-5400000">
                  <a:off x="6348065" y="1672665"/>
                  <a:ext cx="1641147" cy="896439"/>
                  <a:chOff x="6536141" y="1927174"/>
                  <a:chExt cx="1641147" cy="896439"/>
                </a:xfrm>
              </p:grpSpPr>
              <p:cxnSp>
                <p:nvCxnSpPr>
                  <p:cNvPr id="203" name="Straight Connector 202">
                    <a:extLst>
                      <a:ext uri="{FF2B5EF4-FFF2-40B4-BE49-F238E27FC236}">
                        <a16:creationId xmlns:a16="http://schemas.microsoft.com/office/drawing/2014/main" id="{BE5C09F5-A328-AF42-9462-A30C70F4A3F1}"/>
                      </a:ext>
                    </a:extLst>
                  </p:cNvPr>
                  <p:cNvCxnSpPr>
                    <a:cxnSpLocks noChangeShapeType="1"/>
                  </p:cNvCxnSpPr>
                  <p:nvPr/>
                </p:nvCxnSpPr>
                <p:spPr bwMode="auto">
                  <a:xfrm flipH="1">
                    <a:off x="6536141" y="2631311"/>
                    <a:ext cx="330822" cy="0"/>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grpSp>
                <p:nvGrpSpPr>
                  <p:cNvPr id="204" name="Group 78">
                    <a:extLst>
                      <a:ext uri="{FF2B5EF4-FFF2-40B4-BE49-F238E27FC236}">
                        <a16:creationId xmlns:a16="http://schemas.microsoft.com/office/drawing/2014/main" id="{31491BDB-2330-F84B-B48D-FC9F280EF7DC}"/>
                      </a:ext>
                    </a:extLst>
                  </p:cNvPr>
                  <p:cNvGrpSpPr>
                    <a:grpSpLocks/>
                  </p:cNvGrpSpPr>
                  <p:nvPr/>
                </p:nvGrpSpPr>
                <p:grpSpPr bwMode="auto">
                  <a:xfrm>
                    <a:off x="7265416" y="1927174"/>
                    <a:ext cx="911872" cy="844020"/>
                    <a:chOff x="9685096" y="373131"/>
                    <a:chExt cx="911312" cy="844802"/>
                  </a:xfrm>
                </p:grpSpPr>
                <p:cxnSp>
                  <p:nvCxnSpPr>
                    <p:cNvPr id="213" name="Straight Connector 212">
                      <a:extLst>
                        <a:ext uri="{FF2B5EF4-FFF2-40B4-BE49-F238E27FC236}">
                          <a16:creationId xmlns:a16="http://schemas.microsoft.com/office/drawing/2014/main" id="{48EC3AD5-394A-2540-A3E9-C05B8451C5A3}"/>
                        </a:ext>
                      </a:extLst>
                    </p:cNvPr>
                    <p:cNvCxnSpPr>
                      <a:cxnSpLocks noChangeShapeType="1"/>
                    </p:cNvCxnSpPr>
                    <p:nvPr/>
                  </p:nvCxnSpPr>
                  <p:spPr bwMode="auto">
                    <a:xfrm flipV="1">
                      <a:off x="9924306" y="730771"/>
                      <a:ext cx="0" cy="219977"/>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214" name="Straight Connector 213">
                      <a:extLst>
                        <a:ext uri="{FF2B5EF4-FFF2-40B4-BE49-F238E27FC236}">
                          <a16:creationId xmlns:a16="http://schemas.microsoft.com/office/drawing/2014/main" id="{0AA53A7C-06CD-DC4B-B7AA-ADF19D29D7AD}"/>
                        </a:ext>
                      </a:extLst>
                    </p:cNvPr>
                    <p:cNvCxnSpPr>
                      <a:cxnSpLocks noChangeShapeType="1"/>
                    </p:cNvCxnSpPr>
                    <p:nvPr/>
                  </p:nvCxnSpPr>
                  <p:spPr bwMode="auto">
                    <a:xfrm flipV="1">
                      <a:off x="10028556" y="730771"/>
                      <a:ext cx="0" cy="219977"/>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215" name="Straight Connector 214">
                      <a:extLst>
                        <a:ext uri="{FF2B5EF4-FFF2-40B4-BE49-F238E27FC236}">
                          <a16:creationId xmlns:a16="http://schemas.microsoft.com/office/drawing/2014/main" id="{DD477E07-2728-F243-AE22-3ACCD61E66D3}"/>
                        </a:ext>
                      </a:extLst>
                    </p:cNvPr>
                    <p:cNvCxnSpPr>
                      <a:cxnSpLocks noChangeShapeType="1"/>
                    </p:cNvCxnSpPr>
                    <p:nvPr/>
                  </p:nvCxnSpPr>
                  <p:spPr bwMode="auto">
                    <a:xfrm flipV="1">
                      <a:off x="10126848" y="737645"/>
                      <a:ext cx="0" cy="226851"/>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216" name="Straight Connector 215">
                      <a:extLst>
                        <a:ext uri="{FF2B5EF4-FFF2-40B4-BE49-F238E27FC236}">
                          <a16:creationId xmlns:a16="http://schemas.microsoft.com/office/drawing/2014/main" id="{21FC900C-DB1F-EE44-A0AF-9F03FA170AC5}"/>
                        </a:ext>
                      </a:extLst>
                    </p:cNvPr>
                    <p:cNvCxnSpPr>
                      <a:cxnSpLocks noChangeShapeType="1"/>
                    </p:cNvCxnSpPr>
                    <p:nvPr/>
                  </p:nvCxnSpPr>
                  <p:spPr bwMode="auto">
                    <a:xfrm flipV="1">
                      <a:off x="10234076" y="737645"/>
                      <a:ext cx="0" cy="226851"/>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grpSp>
                  <p:nvGrpSpPr>
                    <p:cNvPr id="217" name="Group 162">
                      <a:extLst>
                        <a:ext uri="{FF2B5EF4-FFF2-40B4-BE49-F238E27FC236}">
                          <a16:creationId xmlns:a16="http://schemas.microsoft.com/office/drawing/2014/main" id="{F36408BC-C938-8B4D-A180-CF778A03865F}"/>
                        </a:ext>
                      </a:extLst>
                    </p:cNvPr>
                    <p:cNvGrpSpPr>
                      <a:grpSpLocks/>
                    </p:cNvGrpSpPr>
                    <p:nvPr/>
                  </p:nvGrpSpPr>
                  <p:grpSpPr bwMode="auto">
                    <a:xfrm>
                      <a:off x="9896478" y="958930"/>
                      <a:ext cx="399805" cy="259003"/>
                      <a:chOff x="1267106" y="537927"/>
                      <a:chExt cx="600134" cy="259003"/>
                    </a:xfrm>
                  </p:grpSpPr>
                  <p:sp>
                    <p:nvSpPr>
                      <p:cNvPr id="221" name="Rectangle 622">
                        <a:extLst>
                          <a:ext uri="{FF2B5EF4-FFF2-40B4-BE49-F238E27FC236}">
                            <a16:creationId xmlns:a16="http://schemas.microsoft.com/office/drawing/2014/main" id="{0D360FCD-9BD7-714A-95DC-61BCDF119989}"/>
                          </a:ext>
                        </a:extLst>
                      </p:cNvPr>
                      <p:cNvSpPr>
                        <a:spLocks noChangeArrowheads="1"/>
                      </p:cNvSpPr>
                      <p:nvPr/>
                    </p:nvSpPr>
                    <p:spPr bwMode="auto">
                      <a:xfrm>
                        <a:off x="1267106" y="545873"/>
                        <a:ext cx="600134" cy="247879"/>
                      </a:xfrm>
                      <a:prstGeom prst="rect">
                        <a:avLst/>
                      </a:prstGeom>
                      <a:solidFill>
                        <a:schemeClr val="bg1"/>
                      </a:solidFill>
                      <a:ln w="12700">
                        <a:solidFill>
                          <a:srgbClr val="000000"/>
                        </a:solidFill>
                        <a:miter lim="800000"/>
                        <a:headEnd/>
                        <a:tailEnd/>
                      </a:ln>
                    </p:spPr>
                    <p:txBody>
                      <a:bodyPr anchor="ctr"/>
                      <a:lstStyle/>
                      <a:p>
                        <a:endParaRPr lang="en-US" altLang="en-US" sz="150">
                          <a:solidFill>
                            <a:srgbClr val="FFFFFF"/>
                          </a:solidFill>
                          <a:latin typeface="Calibri" pitchFamily="34" charset="0"/>
                          <a:ea typeface="ＭＳ Ｐゴシック" pitchFamily="34" charset="-128"/>
                        </a:endParaRPr>
                      </a:p>
                    </p:txBody>
                  </p:sp>
                  <p:grpSp>
                    <p:nvGrpSpPr>
                      <p:cNvPr id="222" name="Group 167">
                        <a:extLst>
                          <a:ext uri="{FF2B5EF4-FFF2-40B4-BE49-F238E27FC236}">
                            <a16:creationId xmlns:a16="http://schemas.microsoft.com/office/drawing/2014/main" id="{B24C819C-4E2E-D74E-8A9A-73653DF171D8}"/>
                          </a:ext>
                        </a:extLst>
                      </p:cNvPr>
                      <p:cNvGrpSpPr>
                        <a:grpSpLocks/>
                      </p:cNvGrpSpPr>
                      <p:nvPr/>
                    </p:nvGrpSpPr>
                    <p:grpSpPr bwMode="auto">
                      <a:xfrm>
                        <a:off x="1369512" y="537927"/>
                        <a:ext cx="361982" cy="259003"/>
                        <a:chOff x="1369512" y="537927"/>
                        <a:chExt cx="361982" cy="259003"/>
                      </a:xfrm>
                    </p:grpSpPr>
                    <p:cxnSp>
                      <p:nvCxnSpPr>
                        <p:cNvPr id="223" name="Straight Connector 222">
                          <a:extLst>
                            <a:ext uri="{FF2B5EF4-FFF2-40B4-BE49-F238E27FC236}">
                              <a16:creationId xmlns:a16="http://schemas.microsoft.com/office/drawing/2014/main" id="{52C5BB4A-16CD-D94C-ABDB-8DA22F9EEF80}"/>
                            </a:ext>
                          </a:extLst>
                        </p:cNvPr>
                        <p:cNvCxnSpPr/>
                        <p:nvPr/>
                      </p:nvCxnSpPr>
                      <p:spPr>
                        <a:xfrm>
                          <a:off x="1353588" y="553804"/>
                          <a:ext cx="0" cy="23716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BD2C7A81-2A4E-CA4C-99C0-C93606A6FD62}"/>
                            </a:ext>
                          </a:extLst>
                        </p:cNvPr>
                        <p:cNvCxnSpPr>
                          <a:cxnSpLocks noChangeShapeType="1"/>
                        </p:cNvCxnSpPr>
                        <p:nvPr/>
                      </p:nvCxnSpPr>
                      <p:spPr bwMode="auto">
                        <a:xfrm>
                          <a:off x="1541371" y="550368"/>
                          <a:ext cx="0" cy="240599"/>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cxnSp>
                      <p:nvCxnSpPr>
                        <p:cNvPr id="225" name="Straight Connector 224">
                          <a:extLst>
                            <a:ext uri="{FF2B5EF4-FFF2-40B4-BE49-F238E27FC236}">
                              <a16:creationId xmlns:a16="http://schemas.microsoft.com/office/drawing/2014/main" id="{BF9089B6-BBBC-AB44-882E-4BB3231547BF}"/>
                            </a:ext>
                          </a:extLst>
                        </p:cNvPr>
                        <p:cNvCxnSpPr>
                          <a:cxnSpLocks noChangeShapeType="1"/>
                        </p:cNvCxnSpPr>
                        <p:nvPr/>
                      </p:nvCxnSpPr>
                      <p:spPr bwMode="auto">
                        <a:xfrm>
                          <a:off x="1711270" y="540055"/>
                          <a:ext cx="0" cy="240599"/>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grpSp>
                </p:grpSp>
                <p:cxnSp>
                  <p:nvCxnSpPr>
                    <p:cNvPr id="218" name="Straight Connector 217">
                      <a:extLst>
                        <a:ext uri="{FF2B5EF4-FFF2-40B4-BE49-F238E27FC236}">
                          <a16:creationId xmlns:a16="http://schemas.microsoft.com/office/drawing/2014/main" id="{72D96029-69B3-4F4F-9DEB-9CF6885CC612}"/>
                        </a:ext>
                      </a:extLst>
                    </p:cNvPr>
                    <p:cNvCxnSpPr>
                      <a:cxnSpLocks noChangeShapeType="1"/>
                    </p:cNvCxnSpPr>
                    <p:nvPr/>
                  </p:nvCxnSpPr>
                  <p:spPr bwMode="auto">
                    <a:xfrm rot="5400000" flipV="1">
                      <a:off x="10402365" y="1038863"/>
                      <a:ext cx="0" cy="229350"/>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sp>
                  <p:nvSpPr>
                    <p:cNvPr id="219" name="TextBox 164">
                      <a:extLst>
                        <a:ext uri="{FF2B5EF4-FFF2-40B4-BE49-F238E27FC236}">
                          <a16:creationId xmlns:a16="http://schemas.microsoft.com/office/drawing/2014/main" id="{9D9A609C-5930-4D41-AB04-B6DF8353114D}"/>
                        </a:ext>
                      </a:extLst>
                    </p:cNvPr>
                    <p:cNvSpPr txBox="1">
                      <a:spLocks noChangeArrowheads="1"/>
                    </p:cNvSpPr>
                    <p:nvPr/>
                  </p:nvSpPr>
                  <p:spPr bwMode="auto">
                    <a:xfrm>
                      <a:off x="10082302" y="774927"/>
                      <a:ext cx="514106" cy="333188"/>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clk</a:t>
                      </a:r>
                    </a:p>
                  </p:txBody>
                </p:sp>
                <p:sp>
                  <p:nvSpPr>
                    <p:cNvPr id="220" name="TextBox 165">
                      <a:extLst>
                        <a:ext uri="{FF2B5EF4-FFF2-40B4-BE49-F238E27FC236}">
                          <a16:creationId xmlns:a16="http://schemas.microsoft.com/office/drawing/2014/main" id="{D92EA4A0-3C7E-474F-B39F-200BD9B9431D}"/>
                        </a:ext>
                      </a:extLst>
                    </p:cNvPr>
                    <p:cNvSpPr txBox="1">
                      <a:spLocks noChangeArrowheads="1"/>
                    </p:cNvSpPr>
                    <p:nvPr/>
                  </p:nvSpPr>
                  <p:spPr bwMode="auto">
                    <a:xfrm>
                      <a:off x="9685096" y="373131"/>
                      <a:ext cx="550198" cy="333188"/>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data</a:t>
                      </a:r>
                    </a:p>
                  </p:txBody>
                </p:sp>
              </p:grpSp>
              <p:pic>
                <p:nvPicPr>
                  <p:cNvPr id="205" name="Picture 17" descr="imgres.jpg">
                    <a:extLst>
                      <a:ext uri="{FF2B5EF4-FFF2-40B4-BE49-F238E27FC236}">
                        <a16:creationId xmlns:a16="http://schemas.microsoft.com/office/drawing/2014/main" id="{D5394D6F-9660-B04E-8DF9-8AB0423DC622}"/>
                      </a:ext>
                    </a:extLst>
                  </p:cNvPr>
                  <p:cNvPicPr>
                    <a:picLocks noChangeAspect="1"/>
                  </p:cNvPicPr>
                  <p:nvPr/>
                </p:nvPicPr>
                <p:blipFill>
                  <a:blip r:embed="rId7"/>
                  <a:srcRect/>
                  <a:stretch>
                    <a:fillRect/>
                  </a:stretch>
                </p:blipFill>
                <p:spPr bwMode="auto">
                  <a:xfrm rot="10800000">
                    <a:off x="6829214" y="2306055"/>
                    <a:ext cx="439738" cy="98425"/>
                  </a:xfrm>
                  <a:prstGeom prst="rect">
                    <a:avLst/>
                  </a:prstGeom>
                  <a:noFill/>
                  <a:ln w="9525">
                    <a:noFill/>
                    <a:miter lim="800000"/>
                    <a:headEnd/>
                    <a:tailEnd/>
                  </a:ln>
                </p:spPr>
              </p:pic>
              <p:cxnSp>
                <p:nvCxnSpPr>
                  <p:cNvPr id="206" name="Straight Connector 205">
                    <a:extLst>
                      <a:ext uri="{FF2B5EF4-FFF2-40B4-BE49-F238E27FC236}">
                        <a16:creationId xmlns:a16="http://schemas.microsoft.com/office/drawing/2014/main" id="{63E72131-E345-5045-8B5C-752CD2D70BDE}"/>
                      </a:ext>
                    </a:extLst>
                  </p:cNvPr>
                  <p:cNvCxnSpPr/>
                  <p:nvPr/>
                </p:nvCxnSpPr>
                <p:spPr>
                  <a:xfrm flipV="1">
                    <a:off x="6780533" y="2360030"/>
                    <a:ext cx="0" cy="260981"/>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7" name="Straight Connector 206">
                    <a:extLst>
                      <a:ext uri="{FF2B5EF4-FFF2-40B4-BE49-F238E27FC236}">
                        <a16:creationId xmlns:a16="http://schemas.microsoft.com/office/drawing/2014/main" id="{FE09797D-2E46-E643-B9A2-749F8C1C2C88}"/>
                      </a:ext>
                    </a:extLst>
                  </p:cNvPr>
                  <p:cNvCxnSpPr/>
                  <p:nvPr/>
                </p:nvCxnSpPr>
                <p:spPr>
                  <a:xfrm flipV="1">
                    <a:off x="7260374" y="2349727"/>
                    <a:ext cx="0" cy="274716"/>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3D8BB573-54B2-C847-8605-CF4AC061E6AB}"/>
                      </a:ext>
                    </a:extLst>
                  </p:cNvPr>
                  <p:cNvCxnSpPr>
                    <a:cxnSpLocks noChangeShapeType="1"/>
                  </p:cNvCxnSpPr>
                  <p:nvPr/>
                </p:nvCxnSpPr>
                <p:spPr bwMode="auto">
                  <a:xfrm flipH="1">
                    <a:off x="7129237" y="2631311"/>
                    <a:ext cx="330824" cy="0"/>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sp>
                <p:nvSpPr>
                  <p:cNvPr id="209" name="Isosceles Triangle 610">
                    <a:extLst>
                      <a:ext uri="{FF2B5EF4-FFF2-40B4-BE49-F238E27FC236}">
                        <a16:creationId xmlns:a16="http://schemas.microsoft.com/office/drawing/2014/main" id="{F2B10E5B-CEF6-DE4B-9C95-B7D7EC2EA775}"/>
                      </a:ext>
                    </a:extLst>
                  </p:cNvPr>
                  <p:cNvSpPr>
                    <a:spLocks noChangeArrowheads="1"/>
                  </p:cNvSpPr>
                  <p:nvPr/>
                </p:nvSpPr>
                <p:spPr bwMode="auto">
                  <a:xfrm rot="16200000" flipV="1">
                    <a:off x="6848884" y="2483653"/>
                    <a:ext cx="363999" cy="315921"/>
                  </a:xfrm>
                  <a:prstGeom prst="triangle">
                    <a:avLst>
                      <a:gd name="adj" fmla="val 50000"/>
                    </a:avLst>
                  </a:prstGeom>
                  <a:solidFill>
                    <a:srgbClr val="990000"/>
                  </a:solidFill>
                  <a:ln w="9525">
                    <a:solidFill>
                      <a:schemeClr val="tx1"/>
                    </a:solidFill>
                    <a:miter lim="800000"/>
                    <a:headEnd/>
                    <a:tailEnd/>
                  </a:ln>
                  <a:effectLst>
                    <a:outerShdw dist="23000" dir="5400000" rotWithShape="0">
                      <a:srgbClr val="000000">
                        <a:alpha val="34998"/>
                      </a:srgbClr>
                    </a:outerShdw>
                  </a:effectLst>
                </p:spPr>
                <p:txBody>
                  <a:bodyPr anchor="ctr"/>
                  <a:lstStyle/>
                  <a:p>
                    <a:pPr>
                      <a:defRPr/>
                    </a:pPr>
                    <a:endParaRPr lang="en-US" sz="150">
                      <a:solidFill>
                        <a:srgbClr val="FFFFFF"/>
                      </a:solidFill>
                      <a:cs typeface="+mn-cs"/>
                    </a:endParaRPr>
                  </a:p>
                </p:txBody>
              </p:sp>
              <p:cxnSp>
                <p:nvCxnSpPr>
                  <p:cNvPr id="210" name="Straight Connector 209">
                    <a:extLst>
                      <a:ext uri="{FF2B5EF4-FFF2-40B4-BE49-F238E27FC236}">
                        <a16:creationId xmlns:a16="http://schemas.microsoft.com/office/drawing/2014/main" id="{5B11FE4D-2691-FA4C-BA52-AA0DD19E2E4D}"/>
                      </a:ext>
                    </a:extLst>
                  </p:cNvPr>
                  <p:cNvCxnSpPr/>
                  <p:nvPr/>
                </p:nvCxnSpPr>
                <p:spPr>
                  <a:xfrm>
                    <a:off x="6780533" y="2342859"/>
                    <a:ext cx="83451" cy="0"/>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1" name="Straight Connector 210">
                    <a:extLst>
                      <a:ext uri="{FF2B5EF4-FFF2-40B4-BE49-F238E27FC236}">
                        <a16:creationId xmlns:a16="http://schemas.microsoft.com/office/drawing/2014/main" id="{A2F5C562-6448-8144-ACD8-93B53276DE73}"/>
                      </a:ext>
                    </a:extLst>
                  </p:cNvPr>
                  <p:cNvCxnSpPr/>
                  <p:nvPr/>
                </p:nvCxnSpPr>
                <p:spPr>
                  <a:xfrm>
                    <a:off x="7182884" y="2342859"/>
                    <a:ext cx="77490" cy="0"/>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12" name="TextBox 76">
                    <a:extLst>
                      <a:ext uri="{FF2B5EF4-FFF2-40B4-BE49-F238E27FC236}">
                        <a16:creationId xmlns:a16="http://schemas.microsoft.com/office/drawing/2014/main" id="{8A843990-B3C4-5646-B5CB-B581E9BECDB1}"/>
                      </a:ext>
                    </a:extLst>
                  </p:cNvPr>
                  <p:cNvSpPr txBox="1">
                    <a:spLocks noChangeArrowheads="1"/>
                  </p:cNvSpPr>
                  <p:nvPr/>
                </p:nvSpPr>
                <p:spPr bwMode="auto">
                  <a:xfrm>
                    <a:off x="6648901" y="1978720"/>
                    <a:ext cx="526460" cy="332879"/>
                  </a:xfrm>
                  <a:prstGeom prst="rect">
                    <a:avLst/>
                  </a:prstGeom>
                  <a:noFill/>
                  <a:ln w="9525">
                    <a:noFill/>
                    <a:miter lim="800000"/>
                    <a:headEnd/>
                    <a:tailEnd/>
                  </a:ln>
                </p:spPr>
                <p:txBody>
                  <a:bodyPr wrap="none">
                    <a:spAutoFit/>
                  </a:bodyPr>
                  <a:lstStyle/>
                  <a:p>
                    <a:r>
                      <a:rPr lang="en-US" altLang="en-US" sz="150">
                        <a:latin typeface="Calibri" pitchFamily="34" charset="0"/>
                        <a:ea typeface="ＭＳ Ｐゴシック" pitchFamily="34" charset="-128"/>
                      </a:rPr>
                      <a:t>TIA</a:t>
                    </a:r>
                  </a:p>
                </p:txBody>
              </p:sp>
            </p:grpSp>
            <p:grpSp>
              <p:nvGrpSpPr>
                <p:cNvPr id="63" name="Group 285">
                  <a:extLst>
                    <a:ext uri="{FF2B5EF4-FFF2-40B4-BE49-F238E27FC236}">
                      <a16:creationId xmlns:a16="http://schemas.microsoft.com/office/drawing/2014/main" id="{58C81F7E-6B82-D945-B651-77C5D21A8139}"/>
                    </a:ext>
                  </a:extLst>
                </p:cNvPr>
                <p:cNvGrpSpPr>
                  <a:grpSpLocks/>
                </p:cNvGrpSpPr>
                <p:nvPr/>
              </p:nvGrpSpPr>
              <p:grpSpPr bwMode="auto">
                <a:xfrm rot="-5400000">
                  <a:off x="7179851" y="1688787"/>
                  <a:ext cx="1639416" cy="889764"/>
                  <a:chOff x="6538507" y="1932757"/>
                  <a:chExt cx="1639417" cy="889764"/>
                </a:xfrm>
              </p:grpSpPr>
              <p:cxnSp>
                <p:nvCxnSpPr>
                  <p:cNvPr id="180" name="Straight Connector 179">
                    <a:extLst>
                      <a:ext uri="{FF2B5EF4-FFF2-40B4-BE49-F238E27FC236}">
                        <a16:creationId xmlns:a16="http://schemas.microsoft.com/office/drawing/2014/main" id="{9B90D5E1-EE79-AA4A-9D10-29CEDA6CF106}"/>
                      </a:ext>
                    </a:extLst>
                  </p:cNvPr>
                  <p:cNvCxnSpPr>
                    <a:cxnSpLocks noChangeShapeType="1"/>
                  </p:cNvCxnSpPr>
                  <p:nvPr/>
                </p:nvCxnSpPr>
                <p:spPr bwMode="auto">
                  <a:xfrm flipH="1">
                    <a:off x="6538507" y="2626786"/>
                    <a:ext cx="327842" cy="0"/>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grpSp>
                <p:nvGrpSpPr>
                  <p:cNvPr id="181" name="Group 78">
                    <a:extLst>
                      <a:ext uri="{FF2B5EF4-FFF2-40B4-BE49-F238E27FC236}">
                        <a16:creationId xmlns:a16="http://schemas.microsoft.com/office/drawing/2014/main" id="{DDE3BF55-4F22-E448-8676-2432818A9487}"/>
                      </a:ext>
                    </a:extLst>
                  </p:cNvPr>
                  <p:cNvGrpSpPr>
                    <a:grpSpLocks/>
                  </p:cNvGrpSpPr>
                  <p:nvPr/>
                </p:nvGrpSpPr>
                <p:grpSpPr bwMode="auto">
                  <a:xfrm>
                    <a:off x="7269712" y="1932757"/>
                    <a:ext cx="908212" cy="835261"/>
                    <a:chOff x="9689388" y="378719"/>
                    <a:chExt cx="907655" cy="836036"/>
                  </a:xfrm>
                </p:grpSpPr>
                <p:cxnSp>
                  <p:nvCxnSpPr>
                    <p:cNvPr id="190" name="Straight Connector 189">
                      <a:extLst>
                        <a:ext uri="{FF2B5EF4-FFF2-40B4-BE49-F238E27FC236}">
                          <a16:creationId xmlns:a16="http://schemas.microsoft.com/office/drawing/2014/main" id="{C20390A2-81A6-8841-8781-EEADC0630165}"/>
                        </a:ext>
                      </a:extLst>
                    </p:cNvPr>
                    <p:cNvCxnSpPr>
                      <a:cxnSpLocks noChangeShapeType="1"/>
                    </p:cNvCxnSpPr>
                    <p:nvPr/>
                  </p:nvCxnSpPr>
                  <p:spPr bwMode="auto">
                    <a:xfrm flipV="1">
                      <a:off x="9932628" y="719367"/>
                      <a:ext cx="0" cy="233726"/>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191" name="Straight Connector 190">
                      <a:extLst>
                        <a:ext uri="{FF2B5EF4-FFF2-40B4-BE49-F238E27FC236}">
                          <a16:creationId xmlns:a16="http://schemas.microsoft.com/office/drawing/2014/main" id="{6AFDD37A-D0ED-F94C-8A9F-A053FA0979FE}"/>
                        </a:ext>
                      </a:extLst>
                    </p:cNvPr>
                    <p:cNvCxnSpPr>
                      <a:cxnSpLocks noChangeShapeType="1"/>
                    </p:cNvCxnSpPr>
                    <p:nvPr/>
                  </p:nvCxnSpPr>
                  <p:spPr bwMode="auto">
                    <a:xfrm flipV="1">
                      <a:off x="10036879" y="719367"/>
                      <a:ext cx="0" cy="233726"/>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192" name="Straight Connector 191">
                      <a:extLst>
                        <a:ext uri="{FF2B5EF4-FFF2-40B4-BE49-F238E27FC236}">
                          <a16:creationId xmlns:a16="http://schemas.microsoft.com/office/drawing/2014/main" id="{2EDC9D71-767E-CA49-A3FC-1CDC0749C230}"/>
                        </a:ext>
                      </a:extLst>
                    </p:cNvPr>
                    <p:cNvCxnSpPr>
                      <a:cxnSpLocks noChangeShapeType="1"/>
                    </p:cNvCxnSpPr>
                    <p:nvPr/>
                  </p:nvCxnSpPr>
                  <p:spPr bwMode="auto">
                    <a:xfrm flipV="1">
                      <a:off x="10135170" y="726242"/>
                      <a:ext cx="0" cy="233726"/>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193" name="Straight Connector 192">
                      <a:extLst>
                        <a:ext uri="{FF2B5EF4-FFF2-40B4-BE49-F238E27FC236}">
                          <a16:creationId xmlns:a16="http://schemas.microsoft.com/office/drawing/2014/main" id="{E723F354-55B4-304B-8B1A-D67D8E233DA9}"/>
                        </a:ext>
                      </a:extLst>
                    </p:cNvPr>
                    <p:cNvCxnSpPr>
                      <a:cxnSpLocks noChangeShapeType="1"/>
                    </p:cNvCxnSpPr>
                    <p:nvPr/>
                  </p:nvCxnSpPr>
                  <p:spPr bwMode="auto">
                    <a:xfrm flipV="1">
                      <a:off x="10230484" y="726242"/>
                      <a:ext cx="0" cy="233726"/>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grpSp>
                  <p:nvGrpSpPr>
                    <p:cNvPr id="194" name="Group 162">
                      <a:extLst>
                        <a:ext uri="{FF2B5EF4-FFF2-40B4-BE49-F238E27FC236}">
                          <a16:creationId xmlns:a16="http://schemas.microsoft.com/office/drawing/2014/main" id="{5ECC983F-24B2-6B45-83C3-A9F0C3E480B7}"/>
                        </a:ext>
                      </a:extLst>
                    </p:cNvPr>
                    <p:cNvGrpSpPr>
                      <a:grpSpLocks/>
                    </p:cNvGrpSpPr>
                    <p:nvPr/>
                  </p:nvGrpSpPr>
                  <p:grpSpPr bwMode="auto">
                    <a:xfrm>
                      <a:off x="9896478" y="958930"/>
                      <a:ext cx="399806" cy="255825"/>
                      <a:chOff x="1267104" y="537927"/>
                      <a:chExt cx="600135" cy="255825"/>
                    </a:xfrm>
                  </p:grpSpPr>
                  <p:sp>
                    <p:nvSpPr>
                      <p:cNvPr id="198" name="Rectangle 599">
                        <a:extLst>
                          <a:ext uri="{FF2B5EF4-FFF2-40B4-BE49-F238E27FC236}">
                            <a16:creationId xmlns:a16="http://schemas.microsoft.com/office/drawing/2014/main" id="{D6BC00AA-34F1-BF43-B99E-AD9B7298D3BD}"/>
                          </a:ext>
                        </a:extLst>
                      </p:cNvPr>
                      <p:cNvSpPr>
                        <a:spLocks noChangeArrowheads="1"/>
                      </p:cNvSpPr>
                      <p:nvPr/>
                    </p:nvSpPr>
                    <p:spPr bwMode="auto">
                      <a:xfrm>
                        <a:off x="1267104" y="545872"/>
                        <a:ext cx="600135" cy="247879"/>
                      </a:xfrm>
                      <a:prstGeom prst="rect">
                        <a:avLst/>
                      </a:prstGeom>
                      <a:solidFill>
                        <a:schemeClr val="bg1"/>
                      </a:solidFill>
                      <a:ln w="12700">
                        <a:solidFill>
                          <a:srgbClr val="000000"/>
                        </a:solidFill>
                        <a:miter lim="800000"/>
                        <a:headEnd/>
                        <a:tailEnd/>
                      </a:ln>
                    </p:spPr>
                    <p:txBody>
                      <a:bodyPr anchor="ctr"/>
                      <a:lstStyle/>
                      <a:p>
                        <a:endParaRPr lang="en-US" altLang="en-US" sz="150">
                          <a:solidFill>
                            <a:srgbClr val="FFFFFF"/>
                          </a:solidFill>
                          <a:latin typeface="Calibri" pitchFamily="34" charset="0"/>
                          <a:ea typeface="ＭＳ Ｐゴシック" pitchFamily="34" charset="-128"/>
                        </a:endParaRPr>
                      </a:p>
                    </p:txBody>
                  </p:sp>
                  <p:grpSp>
                    <p:nvGrpSpPr>
                      <p:cNvPr id="199" name="Group 167">
                        <a:extLst>
                          <a:ext uri="{FF2B5EF4-FFF2-40B4-BE49-F238E27FC236}">
                            <a16:creationId xmlns:a16="http://schemas.microsoft.com/office/drawing/2014/main" id="{4ABF61BA-8E6B-1F47-A107-C67A34620947}"/>
                          </a:ext>
                        </a:extLst>
                      </p:cNvPr>
                      <p:cNvGrpSpPr>
                        <a:grpSpLocks/>
                      </p:cNvGrpSpPr>
                      <p:nvPr/>
                    </p:nvGrpSpPr>
                    <p:grpSpPr bwMode="auto">
                      <a:xfrm>
                        <a:off x="1369510" y="537927"/>
                        <a:ext cx="361985" cy="255825"/>
                        <a:chOff x="1369510" y="537927"/>
                        <a:chExt cx="361985" cy="255825"/>
                      </a:xfrm>
                    </p:grpSpPr>
                    <p:cxnSp>
                      <p:nvCxnSpPr>
                        <p:cNvPr id="200" name="Straight Connector 199">
                          <a:extLst>
                            <a:ext uri="{FF2B5EF4-FFF2-40B4-BE49-F238E27FC236}">
                              <a16:creationId xmlns:a16="http://schemas.microsoft.com/office/drawing/2014/main" id="{4CFF7E46-5243-7942-9FE1-4D2536103EF6}"/>
                            </a:ext>
                          </a:extLst>
                        </p:cNvPr>
                        <p:cNvCxnSpPr/>
                        <p:nvPr/>
                      </p:nvCxnSpPr>
                      <p:spPr>
                        <a:xfrm>
                          <a:off x="1339251" y="528652"/>
                          <a:ext cx="0" cy="26122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A6EE4CE7-2BED-FF48-B024-C75A9798B26C}"/>
                            </a:ext>
                          </a:extLst>
                        </p:cNvPr>
                        <p:cNvCxnSpPr>
                          <a:cxnSpLocks noChangeShapeType="1"/>
                        </p:cNvCxnSpPr>
                        <p:nvPr/>
                      </p:nvCxnSpPr>
                      <p:spPr bwMode="auto">
                        <a:xfrm>
                          <a:off x="1531506" y="532090"/>
                          <a:ext cx="0" cy="257784"/>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cxnSp>
                      <p:nvCxnSpPr>
                        <p:cNvPr id="202" name="Straight Connector 201">
                          <a:extLst>
                            <a:ext uri="{FF2B5EF4-FFF2-40B4-BE49-F238E27FC236}">
                              <a16:creationId xmlns:a16="http://schemas.microsoft.com/office/drawing/2014/main" id="{2A359811-EF48-2E40-9D00-77CA5130F637}"/>
                            </a:ext>
                          </a:extLst>
                        </p:cNvPr>
                        <p:cNvCxnSpPr>
                          <a:cxnSpLocks noChangeShapeType="1"/>
                        </p:cNvCxnSpPr>
                        <p:nvPr/>
                      </p:nvCxnSpPr>
                      <p:spPr bwMode="auto">
                        <a:xfrm>
                          <a:off x="1701405" y="525216"/>
                          <a:ext cx="0" cy="257784"/>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grpSp>
                </p:grpSp>
                <p:cxnSp>
                  <p:nvCxnSpPr>
                    <p:cNvPr id="195" name="Straight Connector 194">
                      <a:extLst>
                        <a:ext uri="{FF2B5EF4-FFF2-40B4-BE49-F238E27FC236}">
                          <a16:creationId xmlns:a16="http://schemas.microsoft.com/office/drawing/2014/main" id="{F7DE628D-3C96-DC46-BBC5-73F67FBF9F23}"/>
                        </a:ext>
                      </a:extLst>
                    </p:cNvPr>
                    <p:cNvCxnSpPr>
                      <a:cxnSpLocks noChangeShapeType="1"/>
                    </p:cNvCxnSpPr>
                    <p:nvPr/>
                  </p:nvCxnSpPr>
                  <p:spPr bwMode="auto">
                    <a:xfrm rot="5400000" flipV="1">
                      <a:off x="10407710" y="1044185"/>
                      <a:ext cx="0" cy="223393"/>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sp>
                  <p:nvSpPr>
                    <p:cNvPr id="196" name="TextBox 164">
                      <a:extLst>
                        <a:ext uri="{FF2B5EF4-FFF2-40B4-BE49-F238E27FC236}">
                          <a16:creationId xmlns:a16="http://schemas.microsoft.com/office/drawing/2014/main" id="{1A6C2F78-33F7-1C4C-A3C3-AB1C68CB904C}"/>
                        </a:ext>
                      </a:extLst>
                    </p:cNvPr>
                    <p:cNvSpPr txBox="1">
                      <a:spLocks noChangeArrowheads="1"/>
                    </p:cNvSpPr>
                    <p:nvPr/>
                  </p:nvSpPr>
                  <p:spPr bwMode="auto">
                    <a:xfrm>
                      <a:off x="10082936" y="786458"/>
                      <a:ext cx="514107" cy="333187"/>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clk</a:t>
                      </a:r>
                    </a:p>
                  </p:txBody>
                </p:sp>
                <p:sp>
                  <p:nvSpPr>
                    <p:cNvPr id="197" name="TextBox 165">
                      <a:extLst>
                        <a:ext uri="{FF2B5EF4-FFF2-40B4-BE49-F238E27FC236}">
                          <a16:creationId xmlns:a16="http://schemas.microsoft.com/office/drawing/2014/main" id="{25EC4E5A-34D4-4140-818F-EAB70DAAD58F}"/>
                        </a:ext>
                      </a:extLst>
                    </p:cNvPr>
                    <p:cNvSpPr txBox="1">
                      <a:spLocks noChangeArrowheads="1"/>
                    </p:cNvSpPr>
                    <p:nvPr/>
                  </p:nvSpPr>
                  <p:spPr bwMode="auto">
                    <a:xfrm>
                      <a:off x="9689388" y="378719"/>
                      <a:ext cx="550198" cy="333187"/>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data</a:t>
                      </a:r>
                    </a:p>
                  </p:txBody>
                </p:sp>
              </p:grpSp>
              <p:pic>
                <p:nvPicPr>
                  <p:cNvPr id="182" name="Picture 17" descr="imgres.jpg">
                    <a:extLst>
                      <a:ext uri="{FF2B5EF4-FFF2-40B4-BE49-F238E27FC236}">
                        <a16:creationId xmlns:a16="http://schemas.microsoft.com/office/drawing/2014/main" id="{CF4FC433-0F99-4F41-9058-68471A7F08CB}"/>
                      </a:ext>
                    </a:extLst>
                  </p:cNvPr>
                  <p:cNvPicPr>
                    <a:picLocks noChangeAspect="1"/>
                  </p:cNvPicPr>
                  <p:nvPr/>
                </p:nvPicPr>
                <p:blipFill>
                  <a:blip r:embed="rId7"/>
                  <a:srcRect/>
                  <a:stretch>
                    <a:fillRect/>
                  </a:stretch>
                </p:blipFill>
                <p:spPr bwMode="auto">
                  <a:xfrm rot="10800000">
                    <a:off x="6829214" y="2306055"/>
                    <a:ext cx="439738" cy="98425"/>
                  </a:xfrm>
                  <a:prstGeom prst="rect">
                    <a:avLst/>
                  </a:prstGeom>
                  <a:noFill/>
                  <a:ln w="9525">
                    <a:noFill/>
                    <a:miter lim="800000"/>
                    <a:headEnd/>
                    <a:tailEnd/>
                  </a:ln>
                </p:spPr>
              </p:pic>
              <p:cxnSp>
                <p:nvCxnSpPr>
                  <p:cNvPr id="183" name="Straight Connector 182">
                    <a:extLst>
                      <a:ext uri="{FF2B5EF4-FFF2-40B4-BE49-F238E27FC236}">
                        <a16:creationId xmlns:a16="http://schemas.microsoft.com/office/drawing/2014/main" id="{D6458CAF-136A-4246-A4D6-4FE59A9AA90D}"/>
                      </a:ext>
                    </a:extLst>
                  </p:cNvPr>
                  <p:cNvCxnSpPr/>
                  <p:nvPr/>
                </p:nvCxnSpPr>
                <p:spPr>
                  <a:xfrm flipV="1">
                    <a:off x="6782899" y="2345202"/>
                    <a:ext cx="0" cy="267849"/>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4" name="Straight Connector 183">
                    <a:extLst>
                      <a:ext uri="{FF2B5EF4-FFF2-40B4-BE49-F238E27FC236}">
                        <a16:creationId xmlns:a16="http://schemas.microsoft.com/office/drawing/2014/main" id="{C5A6B2D7-D540-8F42-8C0E-A0A15A50FF37}"/>
                      </a:ext>
                    </a:extLst>
                  </p:cNvPr>
                  <p:cNvCxnSpPr/>
                  <p:nvPr/>
                </p:nvCxnSpPr>
                <p:spPr>
                  <a:xfrm flipV="1">
                    <a:off x="7268700" y="2338334"/>
                    <a:ext cx="5961" cy="278151"/>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5" name="Straight Connector 184">
                    <a:extLst>
                      <a:ext uri="{FF2B5EF4-FFF2-40B4-BE49-F238E27FC236}">
                        <a16:creationId xmlns:a16="http://schemas.microsoft.com/office/drawing/2014/main" id="{6254C401-265F-C043-BB81-9E253D7D778F}"/>
                      </a:ext>
                    </a:extLst>
                  </p:cNvPr>
                  <p:cNvCxnSpPr>
                    <a:cxnSpLocks noChangeShapeType="1"/>
                  </p:cNvCxnSpPr>
                  <p:nvPr/>
                </p:nvCxnSpPr>
                <p:spPr bwMode="auto">
                  <a:xfrm flipH="1">
                    <a:off x="7131603" y="2626786"/>
                    <a:ext cx="327842" cy="0"/>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sp>
                <p:nvSpPr>
                  <p:cNvPr id="186" name="Isosceles Triangle 587">
                    <a:extLst>
                      <a:ext uri="{FF2B5EF4-FFF2-40B4-BE49-F238E27FC236}">
                        <a16:creationId xmlns:a16="http://schemas.microsoft.com/office/drawing/2014/main" id="{29A79CD9-5BB5-2147-935B-8FEEAE088F66}"/>
                      </a:ext>
                    </a:extLst>
                  </p:cNvPr>
                  <p:cNvSpPr>
                    <a:spLocks noChangeArrowheads="1"/>
                  </p:cNvSpPr>
                  <p:nvPr/>
                </p:nvSpPr>
                <p:spPr bwMode="auto">
                  <a:xfrm rot="16200000" flipV="1">
                    <a:off x="6853778" y="2479127"/>
                    <a:ext cx="370867" cy="315921"/>
                  </a:xfrm>
                  <a:prstGeom prst="triangle">
                    <a:avLst>
                      <a:gd name="adj" fmla="val 50000"/>
                    </a:avLst>
                  </a:prstGeom>
                  <a:solidFill>
                    <a:srgbClr val="990000"/>
                  </a:solidFill>
                  <a:ln w="9525">
                    <a:solidFill>
                      <a:schemeClr val="tx1"/>
                    </a:solidFill>
                    <a:miter lim="800000"/>
                    <a:headEnd/>
                    <a:tailEnd/>
                  </a:ln>
                  <a:effectLst>
                    <a:outerShdw dist="23000" dir="5400000" rotWithShape="0">
                      <a:srgbClr val="000000">
                        <a:alpha val="34998"/>
                      </a:srgbClr>
                    </a:outerShdw>
                  </a:effectLst>
                </p:spPr>
                <p:txBody>
                  <a:bodyPr anchor="ctr"/>
                  <a:lstStyle/>
                  <a:p>
                    <a:pPr>
                      <a:defRPr/>
                    </a:pPr>
                    <a:endParaRPr lang="en-US" sz="150">
                      <a:solidFill>
                        <a:srgbClr val="FFFFFF"/>
                      </a:solidFill>
                      <a:cs typeface="+mn-cs"/>
                    </a:endParaRPr>
                  </a:p>
                </p:txBody>
              </p:sp>
              <p:cxnSp>
                <p:nvCxnSpPr>
                  <p:cNvPr id="187" name="Straight Connector 186">
                    <a:extLst>
                      <a:ext uri="{FF2B5EF4-FFF2-40B4-BE49-F238E27FC236}">
                        <a16:creationId xmlns:a16="http://schemas.microsoft.com/office/drawing/2014/main" id="{400E1BBC-B1A9-334A-8560-1497FA51644B}"/>
                      </a:ext>
                    </a:extLst>
                  </p:cNvPr>
                  <p:cNvCxnSpPr/>
                  <p:nvPr/>
                </p:nvCxnSpPr>
                <p:spPr>
                  <a:xfrm>
                    <a:off x="6788859" y="2328033"/>
                    <a:ext cx="80469" cy="0"/>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8" name="Straight Connector 187">
                    <a:extLst>
                      <a:ext uri="{FF2B5EF4-FFF2-40B4-BE49-F238E27FC236}">
                        <a16:creationId xmlns:a16="http://schemas.microsoft.com/office/drawing/2014/main" id="{92808707-D960-6749-914D-AE0AAB0DE306}"/>
                      </a:ext>
                    </a:extLst>
                  </p:cNvPr>
                  <p:cNvCxnSpPr/>
                  <p:nvPr/>
                </p:nvCxnSpPr>
                <p:spPr>
                  <a:xfrm>
                    <a:off x="7191210" y="2328033"/>
                    <a:ext cx="77490" cy="0"/>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89" name="TextBox 76">
                    <a:extLst>
                      <a:ext uri="{FF2B5EF4-FFF2-40B4-BE49-F238E27FC236}">
                        <a16:creationId xmlns:a16="http://schemas.microsoft.com/office/drawing/2014/main" id="{927787CA-B3ED-B149-A6DE-770EDA945E43}"/>
                      </a:ext>
                    </a:extLst>
                  </p:cNvPr>
                  <p:cNvSpPr txBox="1">
                    <a:spLocks noChangeArrowheads="1"/>
                  </p:cNvSpPr>
                  <p:nvPr/>
                </p:nvSpPr>
                <p:spPr bwMode="auto">
                  <a:xfrm>
                    <a:off x="6661202" y="1967050"/>
                    <a:ext cx="526460" cy="332878"/>
                  </a:xfrm>
                  <a:prstGeom prst="rect">
                    <a:avLst/>
                  </a:prstGeom>
                  <a:noFill/>
                  <a:ln w="9525">
                    <a:noFill/>
                    <a:miter lim="800000"/>
                    <a:headEnd/>
                    <a:tailEnd/>
                  </a:ln>
                </p:spPr>
                <p:txBody>
                  <a:bodyPr wrap="none">
                    <a:spAutoFit/>
                  </a:bodyPr>
                  <a:lstStyle/>
                  <a:p>
                    <a:r>
                      <a:rPr lang="en-US" altLang="en-US" sz="150">
                        <a:latin typeface="Calibri" pitchFamily="34" charset="0"/>
                        <a:ea typeface="ＭＳ Ｐゴシック" pitchFamily="34" charset="-128"/>
                      </a:rPr>
                      <a:t>TIA</a:t>
                    </a:r>
                  </a:p>
                </p:txBody>
              </p:sp>
            </p:grpSp>
            <p:grpSp>
              <p:nvGrpSpPr>
                <p:cNvPr id="64" name="Group 43">
                  <a:extLst>
                    <a:ext uri="{FF2B5EF4-FFF2-40B4-BE49-F238E27FC236}">
                      <a16:creationId xmlns:a16="http://schemas.microsoft.com/office/drawing/2014/main" id="{7D0B3F2A-A229-5046-B7B3-C4ABBFA61109}"/>
                    </a:ext>
                  </a:extLst>
                </p:cNvPr>
                <p:cNvGrpSpPr>
                  <a:grpSpLocks/>
                </p:cNvGrpSpPr>
                <p:nvPr/>
              </p:nvGrpSpPr>
              <p:grpSpPr bwMode="auto">
                <a:xfrm>
                  <a:off x="1336150" y="2062377"/>
                  <a:ext cx="868774" cy="1472177"/>
                  <a:chOff x="894363" y="317389"/>
                  <a:chExt cx="869410" cy="1471624"/>
                </a:xfrm>
              </p:grpSpPr>
              <p:cxnSp>
                <p:nvCxnSpPr>
                  <p:cNvPr id="163" name="Straight Connector 162">
                    <a:extLst>
                      <a:ext uri="{FF2B5EF4-FFF2-40B4-BE49-F238E27FC236}">
                        <a16:creationId xmlns:a16="http://schemas.microsoft.com/office/drawing/2014/main" id="{8D239BBA-C570-644C-B108-A0839AA45ED0}"/>
                      </a:ext>
                    </a:extLst>
                  </p:cNvPr>
                  <p:cNvCxnSpPr>
                    <a:cxnSpLocks noChangeShapeType="1"/>
                  </p:cNvCxnSpPr>
                  <p:nvPr/>
                </p:nvCxnSpPr>
                <p:spPr bwMode="auto">
                  <a:xfrm>
                    <a:off x="1557598" y="844584"/>
                    <a:ext cx="0" cy="199612"/>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sp>
                <p:nvSpPr>
                  <p:cNvPr id="164" name="Rectangle 163">
                    <a:extLst>
                      <a:ext uri="{FF2B5EF4-FFF2-40B4-BE49-F238E27FC236}">
                        <a16:creationId xmlns:a16="http://schemas.microsoft.com/office/drawing/2014/main" id="{F97BF2B3-6756-BF46-A9A5-110EBD406473}"/>
                      </a:ext>
                    </a:extLst>
                  </p:cNvPr>
                  <p:cNvSpPr>
                    <a:spLocks noChangeArrowheads="1"/>
                  </p:cNvSpPr>
                  <p:nvPr/>
                </p:nvSpPr>
                <p:spPr bwMode="auto">
                  <a:xfrm>
                    <a:off x="1396087" y="1169327"/>
                    <a:ext cx="333336" cy="235361"/>
                  </a:xfrm>
                  <a:prstGeom prst="rect">
                    <a:avLst/>
                  </a:prstGeom>
                  <a:solidFill>
                    <a:schemeClr val="bg1"/>
                  </a:solidFill>
                  <a:ln w="6350">
                    <a:solidFill>
                      <a:schemeClr val="bg1"/>
                    </a:solidFill>
                    <a:miter lim="800000"/>
                    <a:headEnd/>
                    <a:tailEnd/>
                  </a:ln>
                </p:spPr>
                <p:txBody>
                  <a:bodyPr anchor="ctr"/>
                  <a:lstStyle/>
                  <a:p>
                    <a:pPr>
                      <a:defRPr/>
                    </a:pPr>
                    <a:endParaRPr lang="en-US" sz="150">
                      <a:solidFill>
                        <a:srgbClr val="FFFFFF"/>
                      </a:solidFill>
                      <a:latin typeface="+mn-lt"/>
                      <a:cs typeface="+mn-cs"/>
                    </a:endParaRPr>
                  </a:p>
                </p:txBody>
              </p:sp>
              <p:cxnSp>
                <p:nvCxnSpPr>
                  <p:cNvPr id="165" name="Straight Connector 164">
                    <a:extLst>
                      <a:ext uri="{FF2B5EF4-FFF2-40B4-BE49-F238E27FC236}">
                        <a16:creationId xmlns:a16="http://schemas.microsoft.com/office/drawing/2014/main" id="{3AEC330F-DEC2-BE40-9E69-D9057CD57CFA}"/>
                      </a:ext>
                    </a:extLst>
                  </p:cNvPr>
                  <p:cNvCxnSpPr/>
                  <p:nvPr/>
                </p:nvCxnSpPr>
                <p:spPr>
                  <a:xfrm flipV="1">
                    <a:off x="1427012" y="1035257"/>
                    <a:ext cx="0" cy="53030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6" name="Straight Connector 165">
                    <a:extLst>
                      <a:ext uri="{FF2B5EF4-FFF2-40B4-BE49-F238E27FC236}">
                        <a16:creationId xmlns:a16="http://schemas.microsoft.com/office/drawing/2014/main" id="{AA7BA85B-0374-9243-830D-EFC89D0E204C}"/>
                      </a:ext>
                    </a:extLst>
                  </p:cNvPr>
                  <p:cNvCxnSpPr/>
                  <p:nvPr/>
                </p:nvCxnSpPr>
                <p:spPr>
                  <a:xfrm flipV="1">
                    <a:off x="1698495" y="1047175"/>
                    <a:ext cx="0" cy="74183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67" name="Isosceles Triangle 568">
                    <a:extLst>
                      <a:ext uri="{FF2B5EF4-FFF2-40B4-BE49-F238E27FC236}">
                        <a16:creationId xmlns:a16="http://schemas.microsoft.com/office/drawing/2014/main" id="{6882E74D-E4BF-0540-8B08-D961E3EE702A}"/>
                      </a:ext>
                    </a:extLst>
                  </p:cNvPr>
                  <p:cNvSpPr>
                    <a:spLocks noChangeArrowheads="1"/>
                  </p:cNvSpPr>
                  <p:nvPr/>
                </p:nvSpPr>
                <p:spPr bwMode="auto">
                  <a:xfrm flipV="1">
                    <a:off x="1396086" y="1005465"/>
                    <a:ext cx="364266" cy="315802"/>
                  </a:xfrm>
                  <a:prstGeom prst="triangle">
                    <a:avLst>
                      <a:gd name="adj" fmla="val 50000"/>
                    </a:avLst>
                  </a:prstGeom>
                  <a:solidFill>
                    <a:srgbClr val="7F7F7F"/>
                  </a:solidFill>
                  <a:ln w="9525">
                    <a:solidFill>
                      <a:schemeClr val="tx1"/>
                    </a:solidFill>
                    <a:miter lim="800000"/>
                    <a:headEnd/>
                    <a:tailEnd/>
                  </a:ln>
                  <a:effectLst>
                    <a:outerShdw dist="23000" dir="5400000" rotWithShape="0">
                      <a:srgbClr val="000000">
                        <a:alpha val="34998"/>
                      </a:srgbClr>
                    </a:outerShdw>
                  </a:effectLst>
                </p:spPr>
                <p:txBody>
                  <a:bodyPr rot="10800000" anchor="ctr"/>
                  <a:lstStyle/>
                  <a:p>
                    <a:pPr>
                      <a:defRPr/>
                    </a:pPr>
                    <a:endParaRPr lang="en-US" sz="150">
                      <a:solidFill>
                        <a:srgbClr val="FFFFFF"/>
                      </a:solidFill>
                      <a:cs typeface="+mn-cs"/>
                    </a:endParaRPr>
                  </a:p>
                </p:txBody>
              </p:sp>
              <p:cxnSp>
                <p:nvCxnSpPr>
                  <p:cNvPr id="168" name="Straight Connector 167">
                    <a:extLst>
                      <a:ext uri="{FF2B5EF4-FFF2-40B4-BE49-F238E27FC236}">
                        <a16:creationId xmlns:a16="http://schemas.microsoft.com/office/drawing/2014/main" id="{CF1A3E32-B9A1-6340-BDBF-86E5B8727C87}"/>
                      </a:ext>
                    </a:extLst>
                  </p:cNvPr>
                  <p:cNvCxnSpPr>
                    <a:cxnSpLocks noChangeShapeType="1"/>
                  </p:cNvCxnSpPr>
                  <p:nvPr/>
                </p:nvCxnSpPr>
                <p:spPr bwMode="auto">
                  <a:xfrm flipV="1">
                    <a:off x="1396086" y="379820"/>
                    <a:ext cx="0" cy="22940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169" name="Straight Connector 168">
                    <a:extLst>
                      <a:ext uri="{FF2B5EF4-FFF2-40B4-BE49-F238E27FC236}">
                        <a16:creationId xmlns:a16="http://schemas.microsoft.com/office/drawing/2014/main" id="{772F122F-B1C2-914E-B3DC-60AC99E1F5D1}"/>
                      </a:ext>
                    </a:extLst>
                  </p:cNvPr>
                  <p:cNvCxnSpPr>
                    <a:cxnSpLocks noChangeShapeType="1"/>
                  </p:cNvCxnSpPr>
                  <p:nvPr/>
                </p:nvCxnSpPr>
                <p:spPr bwMode="auto">
                  <a:xfrm flipV="1">
                    <a:off x="1506053" y="379820"/>
                    <a:ext cx="0" cy="22940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170" name="Straight Connector 169">
                    <a:extLst>
                      <a:ext uri="{FF2B5EF4-FFF2-40B4-BE49-F238E27FC236}">
                        <a16:creationId xmlns:a16="http://schemas.microsoft.com/office/drawing/2014/main" id="{A133B9FA-90BB-C44C-AC71-5845E73DFA6D}"/>
                      </a:ext>
                    </a:extLst>
                  </p:cNvPr>
                  <p:cNvCxnSpPr>
                    <a:cxnSpLocks noChangeShapeType="1"/>
                  </p:cNvCxnSpPr>
                  <p:nvPr/>
                </p:nvCxnSpPr>
                <p:spPr bwMode="auto">
                  <a:xfrm flipV="1">
                    <a:off x="1598837" y="379820"/>
                    <a:ext cx="0" cy="22940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171" name="Straight Connector 170">
                    <a:extLst>
                      <a:ext uri="{FF2B5EF4-FFF2-40B4-BE49-F238E27FC236}">
                        <a16:creationId xmlns:a16="http://schemas.microsoft.com/office/drawing/2014/main" id="{12528A6E-AF21-2E4E-B670-64C44ED15F83}"/>
                      </a:ext>
                    </a:extLst>
                  </p:cNvPr>
                  <p:cNvCxnSpPr>
                    <a:cxnSpLocks noChangeShapeType="1"/>
                  </p:cNvCxnSpPr>
                  <p:nvPr/>
                </p:nvCxnSpPr>
                <p:spPr bwMode="auto">
                  <a:xfrm flipV="1">
                    <a:off x="1708804" y="379820"/>
                    <a:ext cx="0" cy="22940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grpSp>
                <p:nvGrpSpPr>
                  <p:cNvPr id="172" name="Group 34">
                    <a:extLst>
                      <a:ext uri="{FF2B5EF4-FFF2-40B4-BE49-F238E27FC236}">
                        <a16:creationId xmlns:a16="http://schemas.microsoft.com/office/drawing/2014/main" id="{1F54321B-1723-554E-BBBF-386C86A08F47}"/>
                      </a:ext>
                    </a:extLst>
                  </p:cNvPr>
                  <p:cNvGrpSpPr>
                    <a:grpSpLocks/>
                  </p:cNvGrpSpPr>
                  <p:nvPr/>
                </p:nvGrpSpPr>
                <p:grpSpPr bwMode="auto">
                  <a:xfrm>
                    <a:off x="1364007" y="589861"/>
                    <a:ext cx="399766" cy="247650"/>
                    <a:chOff x="1270000" y="546100"/>
                    <a:chExt cx="600075" cy="247650"/>
                  </a:xfrm>
                </p:grpSpPr>
                <p:sp>
                  <p:nvSpPr>
                    <p:cNvPr id="175" name="Rectangle 174">
                      <a:extLst>
                        <a:ext uri="{FF2B5EF4-FFF2-40B4-BE49-F238E27FC236}">
                          <a16:creationId xmlns:a16="http://schemas.microsoft.com/office/drawing/2014/main" id="{5244F01A-05F6-8948-9091-C519CEA89542}"/>
                        </a:ext>
                      </a:extLst>
                    </p:cNvPr>
                    <p:cNvSpPr>
                      <a:spLocks noChangeArrowheads="1"/>
                    </p:cNvSpPr>
                    <p:nvPr/>
                  </p:nvSpPr>
                  <p:spPr bwMode="auto">
                    <a:xfrm>
                      <a:off x="1276885" y="541628"/>
                      <a:ext cx="593209" cy="256217"/>
                    </a:xfrm>
                    <a:prstGeom prst="rect">
                      <a:avLst/>
                    </a:prstGeom>
                    <a:solidFill>
                      <a:schemeClr val="bg1"/>
                    </a:solidFill>
                    <a:ln w="12700">
                      <a:solidFill>
                        <a:srgbClr val="000000"/>
                      </a:solidFill>
                      <a:miter lim="800000"/>
                      <a:headEnd/>
                      <a:tailEnd/>
                    </a:ln>
                  </p:spPr>
                  <p:txBody>
                    <a:bodyPr anchor="ctr"/>
                    <a:lstStyle/>
                    <a:p>
                      <a:pPr>
                        <a:defRPr/>
                      </a:pPr>
                      <a:endParaRPr lang="en-US" sz="150">
                        <a:solidFill>
                          <a:srgbClr val="FFFFFF"/>
                        </a:solidFill>
                        <a:latin typeface="+mn-lt"/>
                        <a:cs typeface="+mn-cs"/>
                      </a:endParaRPr>
                    </a:p>
                  </p:txBody>
                </p:sp>
                <p:grpSp>
                  <p:nvGrpSpPr>
                    <p:cNvPr id="176" name="Group 33">
                      <a:extLst>
                        <a:ext uri="{FF2B5EF4-FFF2-40B4-BE49-F238E27FC236}">
                          <a16:creationId xmlns:a16="http://schemas.microsoft.com/office/drawing/2014/main" id="{F5CD113B-DC6A-AF4E-942A-9BE4B86F60FF}"/>
                        </a:ext>
                      </a:extLst>
                    </p:cNvPr>
                    <p:cNvGrpSpPr>
                      <a:grpSpLocks/>
                    </p:cNvGrpSpPr>
                    <p:nvPr/>
                  </p:nvGrpSpPr>
                  <p:grpSpPr bwMode="auto">
                    <a:xfrm>
                      <a:off x="1406532" y="546100"/>
                      <a:ext cx="312741" cy="247650"/>
                      <a:chOff x="1406532" y="546100"/>
                      <a:chExt cx="312741" cy="247650"/>
                    </a:xfrm>
                  </p:grpSpPr>
                  <p:cxnSp>
                    <p:nvCxnSpPr>
                      <p:cNvPr id="177" name="Straight Connector 176">
                        <a:extLst>
                          <a:ext uri="{FF2B5EF4-FFF2-40B4-BE49-F238E27FC236}">
                            <a16:creationId xmlns:a16="http://schemas.microsoft.com/office/drawing/2014/main" id="{1725EED7-BE93-9D4D-9E8D-D2D1C1D57BD0}"/>
                          </a:ext>
                        </a:extLst>
                      </p:cNvPr>
                      <p:cNvCxnSpPr/>
                      <p:nvPr/>
                    </p:nvCxnSpPr>
                    <p:spPr>
                      <a:xfrm>
                        <a:off x="1349104" y="568441"/>
                        <a:ext cx="0" cy="25323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78" name="Straight Connector 177">
                        <a:extLst>
                          <a:ext uri="{FF2B5EF4-FFF2-40B4-BE49-F238E27FC236}">
                            <a16:creationId xmlns:a16="http://schemas.microsoft.com/office/drawing/2014/main" id="{AAD2F641-2112-EE46-A997-0832B5CFA323}"/>
                          </a:ext>
                        </a:extLst>
                      </p:cNvPr>
                      <p:cNvCxnSpPr>
                        <a:cxnSpLocks noChangeShapeType="1"/>
                      </p:cNvCxnSpPr>
                      <p:nvPr/>
                    </p:nvCxnSpPr>
                    <p:spPr bwMode="auto">
                      <a:xfrm>
                        <a:off x="1545120" y="565462"/>
                        <a:ext cx="0" cy="253237"/>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cxnSp>
                    <p:nvCxnSpPr>
                      <p:cNvPr id="179" name="Straight Connector 178">
                        <a:extLst>
                          <a:ext uri="{FF2B5EF4-FFF2-40B4-BE49-F238E27FC236}">
                            <a16:creationId xmlns:a16="http://schemas.microsoft.com/office/drawing/2014/main" id="{C2979E43-32D2-DC4C-A258-EA82AF09D020}"/>
                          </a:ext>
                        </a:extLst>
                      </p:cNvPr>
                      <p:cNvCxnSpPr>
                        <a:cxnSpLocks noChangeShapeType="1"/>
                      </p:cNvCxnSpPr>
                      <p:nvPr/>
                    </p:nvCxnSpPr>
                    <p:spPr bwMode="auto">
                      <a:xfrm>
                        <a:off x="1699871" y="565462"/>
                        <a:ext cx="0" cy="253237"/>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grpSp>
              </p:grpSp>
              <p:cxnSp>
                <p:nvCxnSpPr>
                  <p:cNvPr id="173" name="Straight Connector 172">
                    <a:extLst>
                      <a:ext uri="{FF2B5EF4-FFF2-40B4-BE49-F238E27FC236}">
                        <a16:creationId xmlns:a16="http://schemas.microsoft.com/office/drawing/2014/main" id="{C115AE11-EC7D-C346-8CAD-8254BA946D2F}"/>
                      </a:ext>
                    </a:extLst>
                  </p:cNvPr>
                  <p:cNvCxnSpPr>
                    <a:cxnSpLocks noChangeShapeType="1"/>
                  </p:cNvCxnSpPr>
                  <p:nvPr/>
                </p:nvCxnSpPr>
                <p:spPr bwMode="auto">
                  <a:xfrm>
                    <a:off x="894363" y="665830"/>
                    <a:ext cx="460487" cy="0"/>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sp>
                <p:nvSpPr>
                  <p:cNvPr id="174" name="TextBox 42">
                    <a:extLst>
                      <a:ext uri="{FF2B5EF4-FFF2-40B4-BE49-F238E27FC236}">
                        <a16:creationId xmlns:a16="http://schemas.microsoft.com/office/drawing/2014/main" id="{0F37B6BB-CB04-EA4D-AFD2-6BF8E9C94217}"/>
                      </a:ext>
                    </a:extLst>
                  </p:cNvPr>
                  <p:cNvSpPr txBox="1">
                    <a:spLocks noChangeArrowheads="1"/>
                  </p:cNvSpPr>
                  <p:nvPr/>
                </p:nvSpPr>
                <p:spPr bwMode="auto">
                  <a:xfrm>
                    <a:off x="923448" y="317389"/>
                    <a:ext cx="593144" cy="288802"/>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clk</a:t>
                    </a:r>
                  </a:p>
                </p:txBody>
              </p:sp>
            </p:grpSp>
            <p:cxnSp>
              <p:nvCxnSpPr>
                <p:cNvPr id="65" name="Straight Connector 64">
                  <a:extLst>
                    <a:ext uri="{FF2B5EF4-FFF2-40B4-BE49-F238E27FC236}">
                      <a16:creationId xmlns:a16="http://schemas.microsoft.com/office/drawing/2014/main" id="{25AEE73F-595C-504D-B36A-54FFE167373A}"/>
                    </a:ext>
                  </a:extLst>
                </p:cNvPr>
                <p:cNvCxnSpPr>
                  <a:cxnSpLocks noChangeShapeType="1"/>
                </p:cNvCxnSpPr>
                <p:nvPr/>
              </p:nvCxnSpPr>
              <p:spPr bwMode="auto">
                <a:xfrm>
                  <a:off x="2840222" y="2592753"/>
                  <a:ext cx="0" cy="199685"/>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sp>
              <p:nvSpPr>
                <p:cNvPr id="66" name="Rectangle 65">
                  <a:extLst>
                    <a:ext uri="{FF2B5EF4-FFF2-40B4-BE49-F238E27FC236}">
                      <a16:creationId xmlns:a16="http://schemas.microsoft.com/office/drawing/2014/main" id="{C7CE68B2-81B2-4344-A43B-670A943E1C7F}"/>
                    </a:ext>
                  </a:extLst>
                </p:cNvPr>
                <p:cNvSpPr>
                  <a:spLocks noChangeArrowheads="1"/>
                </p:cNvSpPr>
                <p:nvPr/>
              </p:nvSpPr>
              <p:spPr bwMode="auto">
                <a:xfrm>
                  <a:off x="2668524" y="2920595"/>
                  <a:ext cx="339961" cy="235449"/>
                </a:xfrm>
                <a:prstGeom prst="rect">
                  <a:avLst/>
                </a:prstGeom>
                <a:solidFill>
                  <a:schemeClr val="bg1"/>
                </a:solidFill>
                <a:ln w="6350">
                  <a:solidFill>
                    <a:schemeClr val="bg1"/>
                  </a:solidFill>
                  <a:miter lim="800000"/>
                  <a:headEnd/>
                  <a:tailEnd/>
                </a:ln>
              </p:spPr>
              <p:txBody>
                <a:bodyPr anchor="ctr"/>
                <a:lstStyle/>
                <a:p>
                  <a:pPr>
                    <a:defRPr/>
                  </a:pPr>
                  <a:endParaRPr lang="en-US" sz="150">
                    <a:solidFill>
                      <a:srgbClr val="FFFFFF"/>
                    </a:solidFill>
                    <a:latin typeface="+mn-lt"/>
                    <a:cs typeface="+mn-cs"/>
                  </a:endParaRPr>
                </a:p>
              </p:txBody>
            </p:sp>
            <p:cxnSp>
              <p:nvCxnSpPr>
                <p:cNvPr id="67" name="Straight Connector 66">
                  <a:extLst>
                    <a:ext uri="{FF2B5EF4-FFF2-40B4-BE49-F238E27FC236}">
                      <a16:creationId xmlns:a16="http://schemas.microsoft.com/office/drawing/2014/main" id="{D8E8B20E-466F-8348-B71A-EBDDB0A415F8}"/>
                    </a:ext>
                  </a:extLst>
                </p:cNvPr>
                <p:cNvCxnSpPr/>
                <p:nvPr/>
              </p:nvCxnSpPr>
              <p:spPr bwMode="auto">
                <a:xfrm flipV="1">
                  <a:off x="2702863" y="2783496"/>
                  <a:ext cx="0" cy="53050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A62F4503-25E4-5B44-9D95-45C047C4ED21}"/>
                    </a:ext>
                  </a:extLst>
                </p:cNvPr>
                <p:cNvCxnSpPr/>
                <p:nvPr/>
              </p:nvCxnSpPr>
              <p:spPr bwMode="auto">
                <a:xfrm flipV="1">
                  <a:off x="2981012" y="2795418"/>
                  <a:ext cx="0" cy="742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9" name="Isosceles Triangle 470">
                  <a:extLst>
                    <a:ext uri="{FF2B5EF4-FFF2-40B4-BE49-F238E27FC236}">
                      <a16:creationId xmlns:a16="http://schemas.microsoft.com/office/drawing/2014/main" id="{2B83DAAC-25F0-684B-B7D0-E50D6673082C}"/>
                    </a:ext>
                  </a:extLst>
                </p:cNvPr>
                <p:cNvSpPr>
                  <a:spLocks noChangeArrowheads="1"/>
                </p:cNvSpPr>
                <p:nvPr/>
              </p:nvSpPr>
              <p:spPr bwMode="auto">
                <a:xfrm flipV="1">
                  <a:off x="2668523" y="2750711"/>
                  <a:ext cx="370868" cy="315921"/>
                </a:xfrm>
                <a:prstGeom prst="triangle">
                  <a:avLst>
                    <a:gd name="adj" fmla="val 50000"/>
                  </a:avLst>
                </a:prstGeom>
                <a:solidFill>
                  <a:srgbClr val="7F7F7F"/>
                </a:solidFill>
                <a:ln w="9525">
                  <a:solidFill>
                    <a:schemeClr val="tx1"/>
                  </a:solidFill>
                  <a:miter lim="800000"/>
                  <a:headEnd/>
                  <a:tailEnd/>
                </a:ln>
                <a:effectLst>
                  <a:outerShdw dist="23000" dir="5400000" rotWithShape="0">
                    <a:srgbClr val="000000">
                      <a:alpha val="34998"/>
                    </a:srgbClr>
                  </a:outerShdw>
                </a:effectLst>
              </p:spPr>
              <p:txBody>
                <a:bodyPr rot="10800000" anchor="ctr"/>
                <a:lstStyle/>
                <a:p>
                  <a:pPr>
                    <a:defRPr/>
                  </a:pPr>
                  <a:endParaRPr lang="en-US" sz="150">
                    <a:solidFill>
                      <a:srgbClr val="FFFFFF"/>
                    </a:solidFill>
                    <a:cs typeface="+mn-cs"/>
                  </a:endParaRPr>
                </a:p>
              </p:txBody>
            </p:sp>
            <p:cxnSp>
              <p:nvCxnSpPr>
                <p:cNvPr id="70" name="Straight Connector 69">
                  <a:extLst>
                    <a:ext uri="{FF2B5EF4-FFF2-40B4-BE49-F238E27FC236}">
                      <a16:creationId xmlns:a16="http://schemas.microsoft.com/office/drawing/2014/main" id="{B15ACA30-8327-7543-8D63-0B4E98ECEBBC}"/>
                    </a:ext>
                  </a:extLst>
                </p:cNvPr>
                <p:cNvCxnSpPr>
                  <a:cxnSpLocks noChangeShapeType="1"/>
                </p:cNvCxnSpPr>
                <p:nvPr/>
              </p:nvCxnSpPr>
              <p:spPr bwMode="auto">
                <a:xfrm flipV="1">
                  <a:off x="2678825" y="2127813"/>
                  <a:ext cx="0" cy="223528"/>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71" name="Straight Connector 70">
                  <a:extLst>
                    <a:ext uri="{FF2B5EF4-FFF2-40B4-BE49-F238E27FC236}">
                      <a16:creationId xmlns:a16="http://schemas.microsoft.com/office/drawing/2014/main" id="{8B63E2D2-64B5-5946-93B3-EB13C54790A3}"/>
                    </a:ext>
                  </a:extLst>
                </p:cNvPr>
                <p:cNvCxnSpPr>
                  <a:cxnSpLocks noChangeShapeType="1"/>
                </p:cNvCxnSpPr>
                <p:nvPr/>
              </p:nvCxnSpPr>
              <p:spPr bwMode="auto">
                <a:xfrm flipV="1">
                  <a:off x="2781844" y="2127813"/>
                  <a:ext cx="0" cy="223528"/>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72" name="Straight Connector 71">
                  <a:extLst>
                    <a:ext uri="{FF2B5EF4-FFF2-40B4-BE49-F238E27FC236}">
                      <a16:creationId xmlns:a16="http://schemas.microsoft.com/office/drawing/2014/main" id="{D9584AC3-FC43-5C4D-A6A1-9C85BB868E43}"/>
                    </a:ext>
                  </a:extLst>
                </p:cNvPr>
                <p:cNvCxnSpPr>
                  <a:cxnSpLocks noChangeShapeType="1"/>
                </p:cNvCxnSpPr>
                <p:nvPr/>
              </p:nvCxnSpPr>
              <p:spPr bwMode="auto">
                <a:xfrm flipV="1">
                  <a:off x="2881430" y="2127813"/>
                  <a:ext cx="0" cy="223528"/>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73" name="Straight Connector 72">
                  <a:extLst>
                    <a:ext uri="{FF2B5EF4-FFF2-40B4-BE49-F238E27FC236}">
                      <a16:creationId xmlns:a16="http://schemas.microsoft.com/office/drawing/2014/main" id="{EA92DDC7-18C2-3A43-8362-16E40D2B353E}"/>
                    </a:ext>
                  </a:extLst>
                </p:cNvPr>
                <p:cNvCxnSpPr>
                  <a:cxnSpLocks noChangeShapeType="1"/>
                </p:cNvCxnSpPr>
                <p:nvPr/>
              </p:nvCxnSpPr>
              <p:spPr bwMode="auto">
                <a:xfrm flipV="1">
                  <a:off x="2984448" y="2127813"/>
                  <a:ext cx="0" cy="223528"/>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grpSp>
              <p:nvGrpSpPr>
                <p:cNvPr id="74" name="Group 90">
                  <a:extLst>
                    <a:ext uri="{FF2B5EF4-FFF2-40B4-BE49-F238E27FC236}">
                      <a16:creationId xmlns:a16="http://schemas.microsoft.com/office/drawing/2014/main" id="{1755D426-4D57-0445-9FF6-8065AECF6B06}"/>
                    </a:ext>
                  </a:extLst>
                </p:cNvPr>
                <p:cNvGrpSpPr>
                  <a:grpSpLocks/>
                </p:cNvGrpSpPr>
                <p:nvPr/>
              </p:nvGrpSpPr>
              <p:grpSpPr bwMode="auto">
                <a:xfrm>
                  <a:off x="2643188" y="2338821"/>
                  <a:ext cx="398462" cy="247650"/>
                  <a:chOff x="1270000" y="546100"/>
                  <a:chExt cx="600075" cy="247650"/>
                </a:xfrm>
              </p:grpSpPr>
              <p:sp>
                <p:nvSpPr>
                  <p:cNvPr id="158" name="Rectangle 157">
                    <a:extLst>
                      <a:ext uri="{FF2B5EF4-FFF2-40B4-BE49-F238E27FC236}">
                        <a16:creationId xmlns:a16="http://schemas.microsoft.com/office/drawing/2014/main" id="{DCB1FE02-5502-E145-A488-A1642974449E}"/>
                      </a:ext>
                    </a:extLst>
                  </p:cNvPr>
                  <p:cNvSpPr>
                    <a:spLocks noChangeArrowheads="1"/>
                  </p:cNvSpPr>
                  <p:nvPr/>
                </p:nvSpPr>
                <p:spPr bwMode="auto">
                  <a:xfrm>
                    <a:off x="1277128" y="543719"/>
                    <a:ext cx="599889" cy="250352"/>
                  </a:xfrm>
                  <a:prstGeom prst="rect">
                    <a:avLst/>
                  </a:prstGeom>
                  <a:solidFill>
                    <a:schemeClr val="bg1"/>
                  </a:solidFill>
                  <a:ln w="12700">
                    <a:solidFill>
                      <a:srgbClr val="000000"/>
                    </a:solidFill>
                    <a:miter lim="800000"/>
                    <a:headEnd/>
                    <a:tailEnd/>
                  </a:ln>
                </p:spPr>
                <p:txBody>
                  <a:bodyPr anchor="ctr"/>
                  <a:lstStyle/>
                  <a:p>
                    <a:pPr>
                      <a:defRPr/>
                    </a:pPr>
                    <a:endParaRPr lang="en-US" sz="150">
                      <a:solidFill>
                        <a:srgbClr val="FFFFFF"/>
                      </a:solidFill>
                      <a:latin typeface="+mn-lt"/>
                      <a:cs typeface="+mn-cs"/>
                    </a:endParaRPr>
                  </a:p>
                </p:txBody>
              </p:sp>
              <p:grpSp>
                <p:nvGrpSpPr>
                  <p:cNvPr id="159" name="Group 95">
                    <a:extLst>
                      <a:ext uri="{FF2B5EF4-FFF2-40B4-BE49-F238E27FC236}">
                        <a16:creationId xmlns:a16="http://schemas.microsoft.com/office/drawing/2014/main" id="{75373288-172E-4B4B-AF95-271DCC53472C}"/>
                      </a:ext>
                    </a:extLst>
                  </p:cNvPr>
                  <p:cNvGrpSpPr>
                    <a:grpSpLocks/>
                  </p:cNvGrpSpPr>
                  <p:nvPr/>
                </p:nvGrpSpPr>
                <p:grpSpPr bwMode="auto">
                  <a:xfrm>
                    <a:off x="1406532" y="546100"/>
                    <a:ext cx="312741" cy="247650"/>
                    <a:chOff x="1406532" y="546100"/>
                    <a:chExt cx="312741" cy="247650"/>
                  </a:xfrm>
                </p:grpSpPr>
                <p:cxnSp>
                  <p:nvCxnSpPr>
                    <p:cNvPr id="160" name="Straight Connector 159">
                      <a:extLst>
                        <a:ext uri="{FF2B5EF4-FFF2-40B4-BE49-F238E27FC236}">
                          <a16:creationId xmlns:a16="http://schemas.microsoft.com/office/drawing/2014/main" id="{3942854E-1BE8-2246-834B-E0FEB4BE2E90}"/>
                        </a:ext>
                      </a:extLst>
                    </p:cNvPr>
                    <p:cNvCxnSpPr/>
                    <p:nvPr/>
                  </p:nvCxnSpPr>
                  <p:spPr>
                    <a:xfrm>
                      <a:off x="1390899" y="555641"/>
                      <a:ext cx="0" cy="25035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61" name="Straight Connector 160">
                      <a:extLst>
                        <a:ext uri="{FF2B5EF4-FFF2-40B4-BE49-F238E27FC236}">
                          <a16:creationId xmlns:a16="http://schemas.microsoft.com/office/drawing/2014/main" id="{CAFAED5E-7105-BC4E-9347-B415E635FD5E}"/>
                        </a:ext>
                      </a:extLst>
                    </p:cNvPr>
                    <p:cNvCxnSpPr>
                      <a:cxnSpLocks noChangeShapeType="1"/>
                    </p:cNvCxnSpPr>
                    <p:nvPr/>
                  </p:nvCxnSpPr>
                  <p:spPr bwMode="auto">
                    <a:xfrm>
                      <a:off x="1551213" y="555641"/>
                      <a:ext cx="0" cy="250352"/>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cxnSp>
                  <p:nvCxnSpPr>
                    <p:cNvPr id="162" name="Straight Connector 161">
                      <a:extLst>
                        <a:ext uri="{FF2B5EF4-FFF2-40B4-BE49-F238E27FC236}">
                          <a16:creationId xmlns:a16="http://schemas.microsoft.com/office/drawing/2014/main" id="{972EA197-E988-2447-A9F4-B7C849D620A3}"/>
                        </a:ext>
                      </a:extLst>
                    </p:cNvPr>
                    <p:cNvCxnSpPr>
                      <a:cxnSpLocks noChangeShapeType="1"/>
                    </p:cNvCxnSpPr>
                    <p:nvPr/>
                  </p:nvCxnSpPr>
                  <p:spPr bwMode="auto">
                    <a:xfrm>
                      <a:off x="1706357" y="555641"/>
                      <a:ext cx="0" cy="250352"/>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grpSp>
            </p:grpSp>
            <p:cxnSp>
              <p:nvCxnSpPr>
                <p:cNvPr id="75" name="Straight Connector 74">
                  <a:extLst>
                    <a:ext uri="{FF2B5EF4-FFF2-40B4-BE49-F238E27FC236}">
                      <a16:creationId xmlns:a16="http://schemas.microsoft.com/office/drawing/2014/main" id="{25DE53F9-FA48-3146-B75F-476CEAF09991}"/>
                    </a:ext>
                  </a:extLst>
                </p:cNvPr>
                <p:cNvCxnSpPr>
                  <a:cxnSpLocks noChangeShapeType="1"/>
                </p:cNvCxnSpPr>
                <p:nvPr/>
              </p:nvCxnSpPr>
              <p:spPr bwMode="auto">
                <a:xfrm rot="5400000" flipV="1">
                  <a:off x="2526014" y="2302326"/>
                  <a:ext cx="0" cy="223206"/>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sp>
              <p:nvSpPr>
                <p:cNvPr id="76" name="TextBox 92">
                  <a:extLst>
                    <a:ext uri="{FF2B5EF4-FFF2-40B4-BE49-F238E27FC236}">
                      <a16:creationId xmlns:a16="http://schemas.microsoft.com/office/drawing/2014/main" id="{C5D56A99-D00D-4A46-94B8-E8F83D319EE1}"/>
                    </a:ext>
                  </a:extLst>
                </p:cNvPr>
                <p:cNvSpPr txBox="1">
                  <a:spLocks noChangeArrowheads="1"/>
                </p:cNvSpPr>
                <p:nvPr/>
              </p:nvSpPr>
              <p:spPr bwMode="auto">
                <a:xfrm>
                  <a:off x="2224483" y="2073348"/>
                  <a:ext cx="592710" cy="288910"/>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clk</a:t>
                  </a:r>
                </a:p>
              </p:txBody>
            </p:sp>
            <p:grpSp>
              <p:nvGrpSpPr>
                <p:cNvPr id="77" name="Group 99">
                  <a:extLst>
                    <a:ext uri="{FF2B5EF4-FFF2-40B4-BE49-F238E27FC236}">
                      <a16:creationId xmlns:a16="http://schemas.microsoft.com/office/drawing/2014/main" id="{159BA9D3-5301-EB4F-AE37-AC6E55435838}"/>
                    </a:ext>
                  </a:extLst>
                </p:cNvPr>
                <p:cNvGrpSpPr>
                  <a:grpSpLocks/>
                </p:cNvGrpSpPr>
                <p:nvPr/>
              </p:nvGrpSpPr>
              <p:grpSpPr bwMode="auto">
                <a:xfrm>
                  <a:off x="3064815" y="1798251"/>
                  <a:ext cx="951959" cy="1736303"/>
                  <a:chOff x="938493" y="43842"/>
                  <a:chExt cx="952885" cy="1735649"/>
                </a:xfrm>
              </p:grpSpPr>
              <p:cxnSp>
                <p:nvCxnSpPr>
                  <p:cNvPr id="140" name="Straight Connector 139">
                    <a:extLst>
                      <a:ext uri="{FF2B5EF4-FFF2-40B4-BE49-F238E27FC236}">
                        <a16:creationId xmlns:a16="http://schemas.microsoft.com/office/drawing/2014/main" id="{604C5700-3DA8-764C-A455-C4EABFB1D9A9}"/>
                      </a:ext>
                    </a:extLst>
                  </p:cNvPr>
                  <p:cNvCxnSpPr>
                    <a:cxnSpLocks noChangeShapeType="1"/>
                  </p:cNvCxnSpPr>
                  <p:nvPr/>
                </p:nvCxnSpPr>
                <p:spPr bwMode="auto">
                  <a:xfrm>
                    <a:off x="1555820" y="846980"/>
                    <a:ext cx="0" cy="196631"/>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sp>
                <p:nvSpPr>
                  <p:cNvPr id="141" name="Rectangle 140">
                    <a:extLst>
                      <a:ext uri="{FF2B5EF4-FFF2-40B4-BE49-F238E27FC236}">
                        <a16:creationId xmlns:a16="http://schemas.microsoft.com/office/drawing/2014/main" id="{A315ED1B-DBAC-E643-9923-DAC5A110D4E0}"/>
                      </a:ext>
                    </a:extLst>
                  </p:cNvPr>
                  <p:cNvSpPr>
                    <a:spLocks noChangeArrowheads="1"/>
                  </p:cNvSpPr>
                  <p:nvPr/>
                </p:nvSpPr>
                <p:spPr bwMode="auto">
                  <a:xfrm>
                    <a:off x="1394269" y="1171722"/>
                    <a:ext cx="340292" cy="235361"/>
                  </a:xfrm>
                  <a:prstGeom prst="rect">
                    <a:avLst/>
                  </a:prstGeom>
                  <a:solidFill>
                    <a:schemeClr val="bg1"/>
                  </a:solidFill>
                  <a:ln w="6350">
                    <a:solidFill>
                      <a:schemeClr val="bg1"/>
                    </a:solidFill>
                    <a:miter lim="800000"/>
                    <a:headEnd/>
                    <a:tailEnd/>
                  </a:ln>
                </p:spPr>
                <p:txBody>
                  <a:bodyPr anchor="ctr"/>
                  <a:lstStyle/>
                  <a:p>
                    <a:pPr>
                      <a:defRPr/>
                    </a:pPr>
                    <a:endParaRPr lang="en-US" sz="150">
                      <a:solidFill>
                        <a:srgbClr val="FFFFFF"/>
                      </a:solidFill>
                      <a:latin typeface="+mn-lt"/>
                      <a:cs typeface="+mn-cs"/>
                    </a:endParaRPr>
                  </a:p>
                </p:txBody>
              </p:sp>
              <p:cxnSp>
                <p:nvCxnSpPr>
                  <p:cNvPr id="142" name="Straight Connector 141">
                    <a:extLst>
                      <a:ext uri="{FF2B5EF4-FFF2-40B4-BE49-F238E27FC236}">
                        <a16:creationId xmlns:a16="http://schemas.microsoft.com/office/drawing/2014/main" id="{61BCCADF-7463-C047-98E3-B98FFC032168}"/>
                      </a:ext>
                    </a:extLst>
                  </p:cNvPr>
                  <p:cNvCxnSpPr/>
                  <p:nvPr/>
                </p:nvCxnSpPr>
                <p:spPr>
                  <a:xfrm flipV="1">
                    <a:off x="1425203" y="1052550"/>
                    <a:ext cx="0" cy="52732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43" name="Straight Connector 142">
                    <a:extLst>
                      <a:ext uri="{FF2B5EF4-FFF2-40B4-BE49-F238E27FC236}">
                        <a16:creationId xmlns:a16="http://schemas.microsoft.com/office/drawing/2014/main" id="{CFD74B23-DB96-4940-A3BC-1C856F87D479}"/>
                      </a:ext>
                    </a:extLst>
                  </p:cNvPr>
                  <p:cNvCxnSpPr/>
                  <p:nvPr/>
                </p:nvCxnSpPr>
                <p:spPr>
                  <a:xfrm flipV="1">
                    <a:off x="1696752" y="1040634"/>
                    <a:ext cx="0" cy="73885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44" name="Isosceles Triangle 545">
                    <a:extLst>
                      <a:ext uri="{FF2B5EF4-FFF2-40B4-BE49-F238E27FC236}">
                        <a16:creationId xmlns:a16="http://schemas.microsoft.com/office/drawing/2014/main" id="{6475E7F0-99D0-BA4F-AC6E-7C0387347186}"/>
                      </a:ext>
                    </a:extLst>
                  </p:cNvPr>
                  <p:cNvSpPr>
                    <a:spLocks noChangeArrowheads="1"/>
                  </p:cNvSpPr>
                  <p:nvPr/>
                </p:nvSpPr>
                <p:spPr bwMode="auto">
                  <a:xfrm flipV="1">
                    <a:off x="1394269" y="1007861"/>
                    <a:ext cx="364354" cy="315802"/>
                  </a:xfrm>
                  <a:prstGeom prst="triangle">
                    <a:avLst>
                      <a:gd name="adj" fmla="val 50000"/>
                    </a:avLst>
                  </a:prstGeom>
                  <a:solidFill>
                    <a:srgbClr val="7F7F7F"/>
                  </a:solidFill>
                  <a:ln w="9525">
                    <a:solidFill>
                      <a:schemeClr val="tx1"/>
                    </a:solidFill>
                    <a:miter lim="800000"/>
                    <a:headEnd/>
                    <a:tailEnd/>
                  </a:ln>
                  <a:effectLst>
                    <a:outerShdw dist="23000" dir="5400000" rotWithShape="0">
                      <a:srgbClr val="000000">
                        <a:alpha val="34998"/>
                      </a:srgbClr>
                    </a:outerShdw>
                  </a:effectLst>
                </p:spPr>
                <p:txBody>
                  <a:bodyPr rot="10800000" anchor="ctr"/>
                  <a:lstStyle/>
                  <a:p>
                    <a:pPr>
                      <a:defRPr/>
                    </a:pPr>
                    <a:endParaRPr lang="en-US" sz="150">
                      <a:solidFill>
                        <a:srgbClr val="FFFFFF"/>
                      </a:solidFill>
                      <a:cs typeface="+mn-cs"/>
                    </a:endParaRPr>
                  </a:p>
                </p:txBody>
              </p:sp>
              <p:cxnSp>
                <p:nvCxnSpPr>
                  <p:cNvPr id="145" name="Straight Connector 144">
                    <a:extLst>
                      <a:ext uri="{FF2B5EF4-FFF2-40B4-BE49-F238E27FC236}">
                        <a16:creationId xmlns:a16="http://schemas.microsoft.com/office/drawing/2014/main" id="{A4AB15FC-12CE-A249-9AB7-129F863CC3FA}"/>
                      </a:ext>
                    </a:extLst>
                  </p:cNvPr>
                  <p:cNvCxnSpPr>
                    <a:cxnSpLocks noChangeShapeType="1"/>
                  </p:cNvCxnSpPr>
                  <p:nvPr/>
                </p:nvCxnSpPr>
                <p:spPr bwMode="auto">
                  <a:xfrm flipV="1">
                    <a:off x="1401144" y="382216"/>
                    <a:ext cx="0" cy="22642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146" name="Straight Connector 145">
                    <a:extLst>
                      <a:ext uri="{FF2B5EF4-FFF2-40B4-BE49-F238E27FC236}">
                        <a16:creationId xmlns:a16="http://schemas.microsoft.com/office/drawing/2014/main" id="{A629980C-CFCA-2A40-B152-9CD391BB480D}"/>
                      </a:ext>
                    </a:extLst>
                  </p:cNvPr>
                  <p:cNvCxnSpPr>
                    <a:cxnSpLocks noChangeShapeType="1"/>
                  </p:cNvCxnSpPr>
                  <p:nvPr/>
                </p:nvCxnSpPr>
                <p:spPr bwMode="auto">
                  <a:xfrm flipV="1">
                    <a:off x="1504263" y="382216"/>
                    <a:ext cx="0" cy="22642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147" name="Straight Connector 146">
                    <a:extLst>
                      <a:ext uri="{FF2B5EF4-FFF2-40B4-BE49-F238E27FC236}">
                        <a16:creationId xmlns:a16="http://schemas.microsoft.com/office/drawing/2014/main" id="{CB11CE8D-9DBF-4049-B1EF-0DFE24CD306F}"/>
                      </a:ext>
                    </a:extLst>
                  </p:cNvPr>
                  <p:cNvCxnSpPr>
                    <a:cxnSpLocks noChangeShapeType="1"/>
                  </p:cNvCxnSpPr>
                  <p:nvPr/>
                </p:nvCxnSpPr>
                <p:spPr bwMode="auto">
                  <a:xfrm flipV="1">
                    <a:off x="1603944" y="382216"/>
                    <a:ext cx="0" cy="22642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148" name="Straight Connector 147">
                    <a:extLst>
                      <a:ext uri="{FF2B5EF4-FFF2-40B4-BE49-F238E27FC236}">
                        <a16:creationId xmlns:a16="http://schemas.microsoft.com/office/drawing/2014/main" id="{08CAD767-63C9-DD4C-8CBC-042DC1DE5AFF}"/>
                      </a:ext>
                    </a:extLst>
                  </p:cNvPr>
                  <p:cNvCxnSpPr>
                    <a:cxnSpLocks noChangeShapeType="1"/>
                  </p:cNvCxnSpPr>
                  <p:nvPr/>
                </p:nvCxnSpPr>
                <p:spPr bwMode="auto">
                  <a:xfrm flipV="1">
                    <a:off x="1707063" y="382216"/>
                    <a:ext cx="0" cy="22642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grpSp>
                <p:nvGrpSpPr>
                  <p:cNvPr id="149" name="Group 109">
                    <a:extLst>
                      <a:ext uri="{FF2B5EF4-FFF2-40B4-BE49-F238E27FC236}">
                        <a16:creationId xmlns:a16="http://schemas.microsoft.com/office/drawing/2014/main" id="{9E721E6F-06AC-6B45-8047-BB605932A16B}"/>
                      </a:ext>
                    </a:extLst>
                  </p:cNvPr>
                  <p:cNvGrpSpPr>
                    <a:grpSpLocks/>
                  </p:cNvGrpSpPr>
                  <p:nvPr/>
                </p:nvGrpSpPr>
                <p:grpSpPr bwMode="auto">
                  <a:xfrm>
                    <a:off x="1364007" y="589861"/>
                    <a:ext cx="399766" cy="247650"/>
                    <a:chOff x="1270000" y="546100"/>
                    <a:chExt cx="600075" cy="247650"/>
                  </a:xfrm>
                </p:grpSpPr>
                <p:sp>
                  <p:nvSpPr>
                    <p:cNvPr id="153" name="Rectangle 152">
                      <a:extLst>
                        <a:ext uri="{FF2B5EF4-FFF2-40B4-BE49-F238E27FC236}">
                          <a16:creationId xmlns:a16="http://schemas.microsoft.com/office/drawing/2014/main" id="{17A88A1A-92B6-074E-AFE2-15C650468487}"/>
                        </a:ext>
                      </a:extLst>
                    </p:cNvPr>
                    <p:cNvSpPr>
                      <a:spLocks noChangeArrowheads="1"/>
                    </p:cNvSpPr>
                    <p:nvPr/>
                  </p:nvSpPr>
                  <p:spPr bwMode="auto">
                    <a:xfrm>
                      <a:off x="1268989" y="549983"/>
                      <a:ext cx="608834" cy="244300"/>
                    </a:xfrm>
                    <a:prstGeom prst="rect">
                      <a:avLst/>
                    </a:prstGeom>
                    <a:solidFill>
                      <a:schemeClr val="bg1"/>
                    </a:solidFill>
                    <a:ln w="12700">
                      <a:solidFill>
                        <a:srgbClr val="000000"/>
                      </a:solidFill>
                      <a:miter lim="800000"/>
                      <a:headEnd/>
                      <a:tailEnd/>
                    </a:ln>
                  </p:spPr>
                  <p:txBody>
                    <a:bodyPr anchor="ctr"/>
                    <a:lstStyle/>
                    <a:p>
                      <a:pPr>
                        <a:defRPr/>
                      </a:pPr>
                      <a:endParaRPr lang="en-US" sz="150">
                        <a:solidFill>
                          <a:srgbClr val="FFFFFF"/>
                        </a:solidFill>
                        <a:latin typeface="+mn-lt"/>
                        <a:cs typeface="+mn-cs"/>
                      </a:endParaRPr>
                    </a:p>
                  </p:txBody>
                </p:sp>
                <p:grpSp>
                  <p:nvGrpSpPr>
                    <p:cNvPr id="154" name="Group 114">
                      <a:extLst>
                        <a:ext uri="{FF2B5EF4-FFF2-40B4-BE49-F238E27FC236}">
                          <a16:creationId xmlns:a16="http://schemas.microsoft.com/office/drawing/2014/main" id="{6F1E2715-F0D7-8840-83C3-8DABD2FC52EF}"/>
                        </a:ext>
                      </a:extLst>
                    </p:cNvPr>
                    <p:cNvGrpSpPr>
                      <a:grpSpLocks/>
                    </p:cNvGrpSpPr>
                    <p:nvPr/>
                  </p:nvGrpSpPr>
                  <p:grpSpPr bwMode="auto">
                    <a:xfrm>
                      <a:off x="1406532" y="546100"/>
                      <a:ext cx="312741" cy="247650"/>
                      <a:chOff x="1406532" y="546100"/>
                      <a:chExt cx="312741" cy="247650"/>
                    </a:xfrm>
                  </p:grpSpPr>
                  <p:cxnSp>
                    <p:nvCxnSpPr>
                      <p:cNvPr id="155" name="Straight Connector 154">
                        <a:extLst>
                          <a:ext uri="{FF2B5EF4-FFF2-40B4-BE49-F238E27FC236}">
                            <a16:creationId xmlns:a16="http://schemas.microsoft.com/office/drawing/2014/main" id="{F546BD81-BC81-644E-B729-A9C68023BA17}"/>
                          </a:ext>
                        </a:extLst>
                      </p:cNvPr>
                      <p:cNvCxnSpPr/>
                      <p:nvPr/>
                    </p:nvCxnSpPr>
                    <p:spPr>
                      <a:xfrm>
                        <a:off x="1351541" y="564877"/>
                        <a:ext cx="0" cy="244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a:extLst>
                          <a:ext uri="{FF2B5EF4-FFF2-40B4-BE49-F238E27FC236}">
                            <a16:creationId xmlns:a16="http://schemas.microsoft.com/office/drawing/2014/main" id="{FA9B0FED-6E4C-C545-8B0E-BCE7F1044CE3}"/>
                          </a:ext>
                        </a:extLst>
                      </p:cNvPr>
                      <p:cNvCxnSpPr>
                        <a:cxnSpLocks noChangeShapeType="1"/>
                      </p:cNvCxnSpPr>
                      <p:nvPr/>
                    </p:nvCxnSpPr>
                    <p:spPr bwMode="auto">
                      <a:xfrm>
                        <a:off x="1557925" y="561899"/>
                        <a:ext cx="0" cy="244300"/>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cxnSp>
                    <p:nvCxnSpPr>
                      <p:cNvPr id="157" name="Straight Connector 156">
                        <a:extLst>
                          <a:ext uri="{FF2B5EF4-FFF2-40B4-BE49-F238E27FC236}">
                            <a16:creationId xmlns:a16="http://schemas.microsoft.com/office/drawing/2014/main" id="{149B5ECC-D337-1041-8F20-1715DD3F9B64}"/>
                          </a:ext>
                        </a:extLst>
                      </p:cNvPr>
                      <p:cNvCxnSpPr>
                        <a:cxnSpLocks noChangeShapeType="1"/>
                      </p:cNvCxnSpPr>
                      <p:nvPr/>
                    </p:nvCxnSpPr>
                    <p:spPr bwMode="auto">
                      <a:xfrm>
                        <a:off x="1707555" y="564877"/>
                        <a:ext cx="0" cy="244300"/>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grpSp>
              </p:grpSp>
              <p:cxnSp>
                <p:nvCxnSpPr>
                  <p:cNvPr id="150" name="Straight Connector 149">
                    <a:extLst>
                      <a:ext uri="{FF2B5EF4-FFF2-40B4-BE49-F238E27FC236}">
                        <a16:creationId xmlns:a16="http://schemas.microsoft.com/office/drawing/2014/main" id="{4D862F8B-F996-3B4C-818A-01ED05E318A5}"/>
                      </a:ext>
                    </a:extLst>
                  </p:cNvPr>
                  <p:cNvCxnSpPr>
                    <a:cxnSpLocks noChangeShapeType="1"/>
                  </p:cNvCxnSpPr>
                  <p:nvPr/>
                </p:nvCxnSpPr>
                <p:spPr bwMode="auto">
                  <a:xfrm rot="5400000" flipV="1">
                    <a:off x="1244746" y="565908"/>
                    <a:ext cx="0" cy="216551"/>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sp>
                <p:nvSpPr>
                  <p:cNvPr id="151" name="TextBox 111">
                    <a:extLst>
                      <a:ext uri="{FF2B5EF4-FFF2-40B4-BE49-F238E27FC236}">
                        <a16:creationId xmlns:a16="http://schemas.microsoft.com/office/drawing/2014/main" id="{56B04DA9-C356-1A41-9EA2-D8CB6CCE4D61}"/>
                      </a:ext>
                    </a:extLst>
                  </p:cNvPr>
                  <p:cNvSpPr txBox="1">
                    <a:spLocks noChangeArrowheads="1"/>
                  </p:cNvSpPr>
                  <p:nvPr/>
                </p:nvSpPr>
                <p:spPr bwMode="auto">
                  <a:xfrm>
                    <a:off x="938493" y="321044"/>
                    <a:ext cx="593286" cy="288801"/>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clk</a:t>
                    </a:r>
                  </a:p>
                </p:txBody>
              </p:sp>
              <p:sp>
                <p:nvSpPr>
                  <p:cNvPr id="152" name="TextBox 112">
                    <a:extLst>
                      <a:ext uri="{FF2B5EF4-FFF2-40B4-BE49-F238E27FC236}">
                        <a16:creationId xmlns:a16="http://schemas.microsoft.com/office/drawing/2014/main" id="{7A855C83-C52C-7D40-9F86-8B9D80A9F172}"/>
                      </a:ext>
                    </a:extLst>
                  </p:cNvPr>
                  <p:cNvSpPr txBox="1">
                    <a:spLocks noChangeArrowheads="1"/>
                  </p:cNvSpPr>
                  <p:nvPr/>
                </p:nvSpPr>
                <p:spPr bwMode="auto">
                  <a:xfrm>
                    <a:off x="1256442" y="43842"/>
                    <a:ext cx="634936" cy="288801"/>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data</a:t>
                    </a:r>
                  </a:p>
                </p:txBody>
              </p:sp>
            </p:grpSp>
            <p:grpSp>
              <p:nvGrpSpPr>
                <p:cNvPr id="78" name="Group 52">
                  <a:extLst>
                    <a:ext uri="{FF2B5EF4-FFF2-40B4-BE49-F238E27FC236}">
                      <a16:creationId xmlns:a16="http://schemas.microsoft.com/office/drawing/2014/main" id="{7481F4C0-C306-F14D-80AF-CCC8C5EFF6E7}"/>
                    </a:ext>
                  </a:extLst>
                </p:cNvPr>
                <p:cNvGrpSpPr>
                  <a:grpSpLocks/>
                </p:cNvGrpSpPr>
                <p:nvPr/>
              </p:nvGrpSpPr>
              <p:grpSpPr bwMode="auto">
                <a:xfrm>
                  <a:off x="4095286" y="2330558"/>
                  <a:ext cx="863839" cy="960886"/>
                  <a:chOff x="2766589" y="3392996"/>
                  <a:chExt cx="1876928" cy="2088232"/>
                </a:xfrm>
              </p:grpSpPr>
              <p:grpSp>
                <p:nvGrpSpPr>
                  <p:cNvPr id="114" name="Group 122">
                    <a:extLst>
                      <a:ext uri="{FF2B5EF4-FFF2-40B4-BE49-F238E27FC236}">
                        <a16:creationId xmlns:a16="http://schemas.microsoft.com/office/drawing/2014/main" id="{BCB2D469-3E5D-F445-BF35-71A93844FB1C}"/>
                      </a:ext>
                    </a:extLst>
                  </p:cNvPr>
                  <p:cNvGrpSpPr>
                    <a:grpSpLocks/>
                  </p:cNvGrpSpPr>
                  <p:nvPr/>
                </p:nvGrpSpPr>
                <p:grpSpPr bwMode="auto">
                  <a:xfrm>
                    <a:off x="2951820" y="3392996"/>
                    <a:ext cx="1691697" cy="2088232"/>
                    <a:chOff x="3250389" y="3465004"/>
                    <a:chExt cx="1691697" cy="2088232"/>
                  </a:xfrm>
                </p:grpSpPr>
                <p:pic>
                  <p:nvPicPr>
                    <p:cNvPr id="117" name="Picture 16" descr="images.jpg">
                      <a:extLst>
                        <a:ext uri="{FF2B5EF4-FFF2-40B4-BE49-F238E27FC236}">
                          <a16:creationId xmlns:a16="http://schemas.microsoft.com/office/drawing/2014/main" id="{466EA3E1-AB9C-0D40-AEF5-AC1C54ED7CEE}"/>
                        </a:ext>
                      </a:extLst>
                    </p:cNvPr>
                    <p:cNvPicPr>
                      <a:picLocks noChangeAspect="1"/>
                    </p:cNvPicPr>
                    <p:nvPr/>
                  </p:nvPicPr>
                  <p:blipFill>
                    <a:blip r:embed="rId8"/>
                    <a:srcRect/>
                    <a:stretch>
                      <a:fillRect/>
                    </a:stretch>
                  </p:blipFill>
                  <p:spPr bwMode="auto">
                    <a:xfrm rot="5400000">
                      <a:off x="2932784" y="4900239"/>
                      <a:ext cx="970602" cy="335391"/>
                    </a:xfrm>
                    <a:prstGeom prst="rect">
                      <a:avLst/>
                    </a:prstGeom>
                    <a:noFill/>
                    <a:ln w="9525">
                      <a:noFill/>
                      <a:miter lim="800000"/>
                      <a:headEnd/>
                      <a:tailEnd/>
                    </a:ln>
                  </p:spPr>
                </p:pic>
                <p:pic>
                  <p:nvPicPr>
                    <p:cNvPr id="118" name="Picture 17" descr="imgres.jpg">
                      <a:extLst>
                        <a:ext uri="{FF2B5EF4-FFF2-40B4-BE49-F238E27FC236}">
                          <a16:creationId xmlns:a16="http://schemas.microsoft.com/office/drawing/2014/main" id="{2CAB4C1C-AED3-2C4F-964F-816877EC4C5C}"/>
                        </a:ext>
                      </a:extLst>
                    </p:cNvPr>
                    <p:cNvPicPr>
                      <a:picLocks noChangeAspect="1"/>
                    </p:cNvPicPr>
                    <p:nvPr/>
                  </p:nvPicPr>
                  <p:blipFill>
                    <a:blip r:embed="rId7"/>
                    <a:srcRect/>
                    <a:stretch>
                      <a:fillRect/>
                    </a:stretch>
                  </p:blipFill>
                  <p:spPr bwMode="auto">
                    <a:xfrm rot="5400000">
                      <a:off x="2940335" y="4052855"/>
                      <a:ext cx="956699" cy="213046"/>
                    </a:xfrm>
                    <a:prstGeom prst="rect">
                      <a:avLst/>
                    </a:prstGeom>
                    <a:noFill/>
                    <a:ln w="9525">
                      <a:noFill/>
                      <a:miter lim="800000"/>
                      <a:headEnd/>
                      <a:tailEnd/>
                    </a:ln>
                  </p:spPr>
                </p:pic>
                <p:cxnSp>
                  <p:nvCxnSpPr>
                    <p:cNvPr id="119" name="Straight Connector 73">
                      <a:extLst>
                        <a:ext uri="{FF2B5EF4-FFF2-40B4-BE49-F238E27FC236}">
                          <a16:creationId xmlns:a16="http://schemas.microsoft.com/office/drawing/2014/main" id="{A898A7BC-5218-274B-AFE9-6F008DF94A65}"/>
                        </a:ext>
                      </a:extLst>
                    </p:cNvPr>
                    <p:cNvCxnSpPr>
                      <a:cxnSpLocks noChangeShapeType="1"/>
                    </p:cNvCxnSpPr>
                    <p:nvPr/>
                  </p:nvCxnSpPr>
                  <p:spPr bwMode="auto">
                    <a:xfrm flipV="1">
                      <a:off x="3414547" y="3465710"/>
                      <a:ext cx="0" cy="251852"/>
                    </a:xfrm>
                    <a:prstGeom prst="line">
                      <a:avLst/>
                    </a:prstGeom>
                    <a:noFill/>
                    <a:ln w="19050">
                      <a:solidFill>
                        <a:schemeClr val="tx1"/>
                      </a:solidFill>
                      <a:round/>
                      <a:headEnd/>
                      <a:tailEnd/>
                    </a:ln>
                  </p:spPr>
                </p:cxnSp>
                <p:cxnSp>
                  <p:nvCxnSpPr>
                    <p:cNvPr id="120" name="Straight Connector 74">
                      <a:extLst>
                        <a:ext uri="{FF2B5EF4-FFF2-40B4-BE49-F238E27FC236}">
                          <a16:creationId xmlns:a16="http://schemas.microsoft.com/office/drawing/2014/main" id="{BDFFFE6C-0CD2-0140-B797-14590DCD1415}"/>
                        </a:ext>
                      </a:extLst>
                    </p:cNvPr>
                    <p:cNvCxnSpPr>
                      <a:cxnSpLocks noChangeShapeType="1"/>
                    </p:cNvCxnSpPr>
                    <p:nvPr/>
                  </p:nvCxnSpPr>
                  <p:spPr bwMode="auto">
                    <a:xfrm>
                      <a:off x="3421445" y="3472610"/>
                      <a:ext cx="1041683" cy="0"/>
                    </a:xfrm>
                    <a:prstGeom prst="line">
                      <a:avLst/>
                    </a:prstGeom>
                    <a:noFill/>
                    <a:ln w="19050">
                      <a:solidFill>
                        <a:schemeClr val="tx1"/>
                      </a:solidFill>
                      <a:round/>
                      <a:headEnd/>
                      <a:tailEnd/>
                    </a:ln>
                  </p:spPr>
                </p:cxnSp>
                <p:cxnSp>
                  <p:nvCxnSpPr>
                    <p:cNvPr id="121" name="Straight Connector 75">
                      <a:extLst>
                        <a:ext uri="{FF2B5EF4-FFF2-40B4-BE49-F238E27FC236}">
                          <a16:creationId xmlns:a16="http://schemas.microsoft.com/office/drawing/2014/main" id="{085638A2-7C3B-6447-A9DB-6F78357CF91F}"/>
                        </a:ext>
                      </a:extLst>
                    </p:cNvPr>
                    <p:cNvCxnSpPr>
                      <a:cxnSpLocks noChangeShapeType="1"/>
                    </p:cNvCxnSpPr>
                    <p:nvPr/>
                  </p:nvCxnSpPr>
                  <p:spPr bwMode="auto">
                    <a:xfrm>
                      <a:off x="3417995" y="5525369"/>
                      <a:ext cx="1045133" cy="0"/>
                    </a:xfrm>
                    <a:prstGeom prst="line">
                      <a:avLst/>
                    </a:prstGeom>
                    <a:noFill/>
                    <a:ln w="19050">
                      <a:solidFill>
                        <a:schemeClr val="tx1"/>
                      </a:solidFill>
                      <a:round/>
                      <a:headEnd/>
                      <a:tailEnd/>
                    </a:ln>
                  </p:spPr>
                </p:cxnSp>
                <p:pic>
                  <p:nvPicPr>
                    <p:cNvPr id="122" name="Picture 24" descr="1197090739105921974vermeil_IEC_AC_Supply.svg.hi.png">
                      <a:extLst>
                        <a:ext uri="{FF2B5EF4-FFF2-40B4-BE49-F238E27FC236}">
                          <a16:creationId xmlns:a16="http://schemas.microsoft.com/office/drawing/2014/main" id="{7A97B561-C3D7-4442-AB84-C8679276F71E}"/>
                        </a:ext>
                      </a:extLst>
                    </p:cNvPr>
                    <p:cNvPicPr>
                      <a:picLocks noChangeAspect="1"/>
                    </p:cNvPicPr>
                    <p:nvPr/>
                  </p:nvPicPr>
                  <p:blipFill>
                    <a:blip r:embed="rId9"/>
                    <a:srcRect/>
                    <a:stretch>
                      <a:fillRect/>
                    </a:stretch>
                  </p:blipFill>
                  <p:spPr bwMode="auto">
                    <a:xfrm rot="5400000">
                      <a:off x="4135733" y="4225888"/>
                      <a:ext cx="647491" cy="423028"/>
                    </a:xfrm>
                    <a:prstGeom prst="rect">
                      <a:avLst/>
                    </a:prstGeom>
                    <a:noFill/>
                    <a:ln w="9525">
                      <a:noFill/>
                      <a:miter lim="800000"/>
                      <a:headEnd/>
                      <a:tailEnd/>
                    </a:ln>
                  </p:spPr>
                </p:pic>
                <p:cxnSp>
                  <p:nvCxnSpPr>
                    <p:cNvPr id="123" name="Straight Connector 77">
                      <a:extLst>
                        <a:ext uri="{FF2B5EF4-FFF2-40B4-BE49-F238E27FC236}">
                          <a16:creationId xmlns:a16="http://schemas.microsoft.com/office/drawing/2014/main" id="{AE491F26-C692-2345-83D7-3B5A3200BD7D}"/>
                        </a:ext>
                      </a:extLst>
                    </p:cNvPr>
                    <p:cNvCxnSpPr>
                      <a:cxnSpLocks noChangeShapeType="1"/>
                    </p:cNvCxnSpPr>
                    <p:nvPr/>
                  </p:nvCxnSpPr>
                  <p:spPr bwMode="auto">
                    <a:xfrm flipV="1">
                      <a:off x="4459678" y="3465710"/>
                      <a:ext cx="0" cy="648602"/>
                    </a:xfrm>
                    <a:prstGeom prst="line">
                      <a:avLst/>
                    </a:prstGeom>
                    <a:noFill/>
                    <a:ln w="19050">
                      <a:solidFill>
                        <a:schemeClr val="tx1"/>
                      </a:solidFill>
                      <a:round/>
                      <a:headEnd/>
                      <a:tailEnd/>
                    </a:ln>
                  </p:spPr>
                </p:cxnSp>
                <p:cxnSp>
                  <p:nvCxnSpPr>
                    <p:cNvPr id="124" name="Straight Connector 78">
                      <a:extLst>
                        <a:ext uri="{FF2B5EF4-FFF2-40B4-BE49-F238E27FC236}">
                          <a16:creationId xmlns:a16="http://schemas.microsoft.com/office/drawing/2014/main" id="{116D53E4-9C15-A14D-B22E-49F781D6E0A4}"/>
                        </a:ext>
                      </a:extLst>
                    </p:cNvPr>
                    <p:cNvCxnSpPr>
                      <a:cxnSpLocks noChangeShapeType="1"/>
                    </p:cNvCxnSpPr>
                    <p:nvPr/>
                  </p:nvCxnSpPr>
                  <p:spPr bwMode="auto">
                    <a:xfrm flipV="1">
                      <a:off x="4463128" y="4724966"/>
                      <a:ext cx="0" cy="790052"/>
                    </a:xfrm>
                    <a:prstGeom prst="line">
                      <a:avLst/>
                    </a:prstGeom>
                    <a:noFill/>
                    <a:ln w="19050">
                      <a:solidFill>
                        <a:schemeClr val="tx1"/>
                      </a:solidFill>
                      <a:round/>
                      <a:headEnd/>
                      <a:tailEnd/>
                    </a:ln>
                  </p:spPr>
                </p:cxnSp>
                <p:sp>
                  <p:nvSpPr>
                    <p:cNvPr id="125" name="Oval 35">
                      <a:extLst>
                        <a:ext uri="{FF2B5EF4-FFF2-40B4-BE49-F238E27FC236}">
                          <a16:creationId xmlns:a16="http://schemas.microsoft.com/office/drawing/2014/main" id="{ABBD1953-6E35-5048-926C-4D2AE944C57D}"/>
                        </a:ext>
                      </a:extLst>
                    </p:cNvPr>
                    <p:cNvSpPr>
                      <a:spLocks noChangeArrowheads="1"/>
                    </p:cNvSpPr>
                    <p:nvPr/>
                  </p:nvSpPr>
                  <p:spPr bwMode="auto">
                    <a:xfrm>
                      <a:off x="4307272" y="4269792"/>
                      <a:ext cx="324036" cy="324036"/>
                    </a:xfrm>
                    <a:prstGeom prst="ellipse">
                      <a:avLst/>
                    </a:prstGeom>
                    <a:solidFill>
                      <a:srgbClr val="FFFFFF"/>
                    </a:solidFill>
                    <a:ln w="9525">
                      <a:noFill/>
                      <a:round/>
                      <a:headEnd/>
                      <a:tailEnd/>
                    </a:ln>
                  </p:spPr>
                  <p:txBody>
                    <a:bodyPr wrap="none" anchor="ctr"/>
                    <a:lstStyle/>
                    <a:p>
                      <a:endParaRPr lang="en-US" altLang="en-US" sz="150">
                        <a:latin typeface="Calibri" pitchFamily="34" charset="0"/>
                        <a:ea typeface="ＭＳ Ｐゴシック" pitchFamily="34" charset="-128"/>
                      </a:endParaRPr>
                    </a:p>
                  </p:txBody>
                </p:sp>
                <p:grpSp>
                  <p:nvGrpSpPr>
                    <p:cNvPr id="126" name="Group 41">
                      <a:extLst>
                        <a:ext uri="{FF2B5EF4-FFF2-40B4-BE49-F238E27FC236}">
                          <a16:creationId xmlns:a16="http://schemas.microsoft.com/office/drawing/2014/main" id="{AAFEAD1B-DEC1-3C47-89A0-3C6F61D1B4AB}"/>
                        </a:ext>
                      </a:extLst>
                    </p:cNvPr>
                    <p:cNvGrpSpPr>
                      <a:grpSpLocks/>
                    </p:cNvGrpSpPr>
                    <p:nvPr/>
                  </p:nvGrpSpPr>
                  <p:grpSpPr bwMode="auto">
                    <a:xfrm>
                      <a:off x="3995936" y="4327004"/>
                      <a:ext cx="946150" cy="200025"/>
                      <a:chOff x="2730500" y="323850"/>
                      <a:chExt cx="946150" cy="200025"/>
                    </a:xfrm>
                  </p:grpSpPr>
                  <p:cxnSp>
                    <p:nvCxnSpPr>
                      <p:cNvPr id="127" name="Straight Connector 126">
                        <a:extLst>
                          <a:ext uri="{FF2B5EF4-FFF2-40B4-BE49-F238E27FC236}">
                            <a16:creationId xmlns:a16="http://schemas.microsoft.com/office/drawing/2014/main" id="{333092DA-663A-5248-B2EF-92A4E0ABBB6E}"/>
                          </a:ext>
                        </a:extLst>
                      </p:cNvPr>
                      <p:cNvCxnSpPr/>
                      <p:nvPr/>
                    </p:nvCxnSpPr>
                    <p:spPr>
                      <a:xfrm>
                        <a:off x="2907816" y="562782"/>
                        <a:ext cx="149225" cy="0"/>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6C3D8322-3139-3649-9D9E-9984178BB720}"/>
                          </a:ext>
                        </a:extLst>
                      </p:cNvPr>
                      <p:cNvCxnSpPr/>
                      <p:nvPr/>
                    </p:nvCxnSpPr>
                    <p:spPr>
                      <a:xfrm flipV="1">
                        <a:off x="3057039" y="387897"/>
                        <a:ext cx="0" cy="200792"/>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7044C3C1-A6D0-2F4D-B6CA-5414FED8772D}"/>
                          </a:ext>
                        </a:extLst>
                      </p:cNvPr>
                      <p:cNvCxnSpPr/>
                      <p:nvPr/>
                    </p:nvCxnSpPr>
                    <p:spPr>
                      <a:xfrm>
                        <a:off x="3057041" y="361990"/>
                        <a:ext cx="201451" cy="0"/>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00B6E45D-0B6A-A64D-B9A9-7B6896890147}"/>
                          </a:ext>
                        </a:extLst>
                      </p:cNvPr>
                      <p:cNvCxnSpPr/>
                      <p:nvPr/>
                    </p:nvCxnSpPr>
                    <p:spPr>
                      <a:xfrm>
                        <a:off x="3258490" y="387897"/>
                        <a:ext cx="0" cy="200792"/>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1" name="Straight Connector 130">
                        <a:extLst>
                          <a:ext uri="{FF2B5EF4-FFF2-40B4-BE49-F238E27FC236}">
                            <a16:creationId xmlns:a16="http://schemas.microsoft.com/office/drawing/2014/main" id="{67450728-7BBD-644D-B315-EF68208E191D}"/>
                          </a:ext>
                        </a:extLst>
                      </p:cNvPr>
                      <p:cNvCxnSpPr/>
                      <p:nvPr/>
                    </p:nvCxnSpPr>
                    <p:spPr>
                      <a:xfrm>
                        <a:off x="3258492" y="562782"/>
                        <a:ext cx="126843" cy="0"/>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2" name="Straight Connector 131">
                        <a:extLst>
                          <a:ext uri="{FF2B5EF4-FFF2-40B4-BE49-F238E27FC236}">
                            <a16:creationId xmlns:a16="http://schemas.microsoft.com/office/drawing/2014/main" id="{5D45DA17-0E14-334F-946E-5AA1D8E206E8}"/>
                          </a:ext>
                        </a:extLst>
                      </p:cNvPr>
                      <p:cNvCxnSpPr/>
                      <p:nvPr/>
                    </p:nvCxnSpPr>
                    <p:spPr>
                      <a:xfrm flipV="1">
                        <a:off x="3385333" y="387897"/>
                        <a:ext cx="0" cy="200792"/>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88DC2570-EA62-D142-9995-4355C5A70D68}"/>
                          </a:ext>
                        </a:extLst>
                      </p:cNvPr>
                      <p:cNvCxnSpPr/>
                      <p:nvPr/>
                    </p:nvCxnSpPr>
                    <p:spPr>
                      <a:xfrm>
                        <a:off x="3385335" y="361990"/>
                        <a:ext cx="89535" cy="0"/>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87487220-3DA7-5A4E-AC92-24EFF3F3B4F3}"/>
                          </a:ext>
                        </a:extLst>
                      </p:cNvPr>
                      <p:cNvCxnSpPr/>
                      <p:nvPr/>
                    </p:nvCxnSpPr>
                    <p:spPr>
                      <a:xfrm>
                        <a:off x="3474868" y="387897"/>
                        <a:ext cx="0" cy="200792"/>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5" name="Straight Connector 134">
                        <a:extLst>
                          <a:ext uri="{FF2B5EF4-FFF2-40B4-BE49-F238E27FC236}">
                            <a16:creationId xmlns:a16="http://schemas.microsoft.com/office/drawing/2014/main" id="{D016EFFF-85D3-B547-8A76-B306EAE54FE5}"/>
                          </a:ext>
                        </a:extLst>
                      </p:cNvPr>
                      <p:cNvCxnSpPr/>
                      <p:nvPr/>
                    </p:nvCxnSpPr>
                    <p:spPr>
                      <a:xfrm>
                        <a:off x="3474870" y="562782"/>
                        <a:ext cx="171606" cy="0"/>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0B41370E-0034-8F41-8BCC-306435DDBD00}"/>
                          </a:ext>
                        </a:extLst>
                      </p:cNvPr>
                      <p:cNvCxnSpPr/>
                      <p:nvPr/>
                    </p:nvCxnSpPr>
                    <p:spPr>
                      <a:xfrm flipV="1">
                        <a:off x="2907814" y="387897"/>
                        <a:ext cx="0" cy="200792"/>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06AE28B6-8EA1-6949-A83D-9562B4A88CB6}"/>
                          </a:ext>
                        </a:extLst>
                      </p:cNvPr>
                      <p:cNvCxnSpPr/>
                      <p:nvPr/>
                    </p:nvCxnSpPr>
                    <p:spPr>
                      <a:xfrm flipH="1">
                        <a:off x="2818282" y="361990"/>
                        <a:ext cx="89535" cy="0"/>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DBBDBB93-C9C0-FC4A-BD76-82DD517DEB38}"/>
                          </a:ext>
                        </a:extLst>
                      </p:cNvPr>
                      <p:cNvCxnSpPr/>
                      <p:nvPr/>
                    </p:nvCxnSpPr>
                    <p:spPr>
                      <a:xfrm>
                        <a:off x="2818279" y="387897"/>
                        <a:ext cx="0" cy="200792"/>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39" name="Straight Connector 138">
                        <a:extLst>
                          <a:ext uri="{FF2B5EF4-FFF2-40B4-BE49-F238E27FC236}">
                            <a16:creationId xmlns:a16="http://schemas.microsoft.com/office/drawing/2014/main" id="{3727C6C0-F26A-D54F-94EF-51380F2A2880}"/>
                          </a:ext>
                        </a:extLst>
                      </p:cNvPr>
                      <p:cNvCxnSpPr/>
                      <p:nvPr/>
                    </p:nvCxnSpPr>
                    <p:spPr>
                      <a:xfrm flipH="1">
                        <a:off x="2646673" y="562785"/>
                        <a:ext cx="171611" cy="0"/>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sp>
                <p:nvSpPr>
                  <p:cNvPr id="115" name="TextBox 51">
                    <a:extLst>
                      <a:ext uri="{FF2B5EF4-FFF2-40B4-BE49-F238E27FC236}">
                        <a16:creationId xmlns:a16="http://schemas.microsoft.com/office/drawing/2014/main" id="{600817EB-F394-914F-8727-98E3A542E33E}"/>
                      </a:ext>
                    </a:extLst>
                  </p:cNvPr>
                  <p:cNvSpPr txBox="1">
                    <a:spLocks noChangeArrowheads="1"/>
                  </p:cNvSpPr>
                  <p:nvPr/>
                </p:nvSpPr>
                <p:spPr bwMode="auto">
                  <a:xfrm>
                    <a:off x="2766589" y="3496061"/>
                    <a:ext cx="1452384" cy="627870"/>
                  </a:xfrm>
                  <a:prstGeom prst="rect">
                    <a:avLst/>
                  </a:prstGeom>
                  <a:noFill/>
                  <a:ln w="9525">
                    <a:noFill/>
                    <a:miter lim="800000"/>
                    <a:headEnd/>
                    <a:tailEnd/>
                  </a:ln>
                </p:spPr>
                <p:txBody>
                  <a:bodyPr>
                    <a:spAutoFit/>
                  </a:bodyPr>
                  <a:lstStyle/>
                  <a:p>
                    <a:r>
                      <a:rPr lang="en-US" altLang="en-US" sz="150">
                        <a:latin typeface="Times New Roman" pitchFamily="18" charset="0"/>
                        <a:ea typeface="ＭＳ Ｐゴシック" pitchFamily="34" charset="-128"/>
                        <a:cs typeface="Times New Roman" pitchFamily="18" charset="0"/>
                      </a:rPr>
                      <a:t>R</a:t>
                    </a:r>
                  </a:p>
                </p:txBody>
              </p:sp>
              <p:sp>
                <p:nvSpPr>
                  <p:cNvPr id="116" name="TextBox 54">
                    <a:extLst>
                      <a:ext uri="{FF2B5EF4-FFF2-40B4-BE49-F238E27FC236}">
                        <a16:creationId xmlns:a16="http://schemas.microsoft.com/office/drawing/2014/main" id="{13BDFB33-A7B6-8041-9D37-F01D0B24BC00}"/>
                      </a:ext>
                    </a:extLst>
                  </p:cNvPr>
                  <p:cNvSpPr txBox="1">
                    <a:spLocks noChangeArrowheads="1"/>
                  </p:cNvSpPr>
                  <p:nvPr/>
                </p:nvSpPr>
                <p:spPr bwMode="auto">
                  <a:xfrm>
                    <a:off x="2978254" y="4524014"/>
                    <a:ext cx="1237599" cy="627870"/>
                  </a:xfrm>
                  <a:prstGeom prst="rect">
                    <a:avLst/>
                  </a:prstGeom>
                  <a:noFill/>
                  <a:ln w="9525">
                    <a:noFill/>
                    <a:miter lim="800000"/>
                    <a:headEnd/>
                    <a:tailEnd/>
                  </a:ln>
                </p:spPr>
                <p:txBody>
                  <a:bodyPr wrap="none">
                    <a:spAutoFit/>
                  </a:bodyPr>
                  <a:lstStyle/>
                  <a:p>
                    <a:r>
                      <a:rPr lang="en-US" altLang="en-US" sz="150">
                        <a:latin typeface="Times New Roman" pitchFamily="18" charset="0"/>
                        <a:ea typeface="ＭＳ Ｐゴシック" pitchFamily="34" charset="-128"/>
                        <a:cs typeface="Times New Roman" pitchFamily="18" charset="0"/>
                      </a:rPr>
                      <a:t>C</a:t>
                    </a:r>
                  </a:p>
                </p:txBody>
              </p:sp>
            </p:grpSp>
            <p:grpSp>
              <p:nvGrpSpPr>
                <p:cNvPr id="79" name="Group 26">
                  <a:extLst>
                    <a:ext uri="{FF2B5EF4-FFF2-40B4-BE49-F238E27FC236}">
                      <a16:creationId xmlns:a16="http://schemas.microsoft.com/office/drawing/2014/main" id="{3721BE1B-8754-454C-ADA1-CE96606F1E12}"/>
                    </a:ext>
                  </a:extLst>
                </p:cNvPr>
                <p:cNvGrpSpPr>
                  <a:grpSpLocks/>
                </p:cNvGrpSpPr>
                <p:nvPr/>
              </p:nvGrpSpPr>
              <p:grpSpPr bwMode="auto">
                <a:xfrm rot="-5400000">
                  <a:off x="5495884" y="1675537"/>
                  <a:ext cx="1641145" cy="890694"/>
                  <a:chOff x="6536142" y="1927176"/>
                  <a:chExt cx="1641145" cy="890694"/>
                </a:xfrm>
              </p:grpSpPr>
              <p:cxnSp>
                <p:nvCxnSpPr>
                  <p:cNvPr id="91" name="Straight Connector 90">
                    <a:extLst>
                      <a:ext uri="{FF2B5EF4-FFF2-40B4-BE49-F238E27FC236}">
                        <a16:creationId xmlns:a16="http://schemas.microsoft.com/office/drawing/2014/main" id="{BC8D8C52-2997-664F-B630-8E86016B8AB9}"/>
                      </a:ext>
                    </a:extLst>
                  </p:cNvPr>
                  <p:cNvCxnSpPr>
                    <a:cxnSpLocks noChangeShapeType="1"/>
                  </p:cNvCxnSpPr>
                  <p:nvPr/>
                </p:nvCxnSpPr>
                <p:spPr bwMode="auto">
                  <a:xfrm flipH="1">
                    <a:off x="6536142" y="2622133"/>
                    <a:ext cx="330822" cy="0"/>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grpSp>
                <p:nvGrpSpPr>
                  <p:cNvPr id="92" name="Group 78">
                    <a:extLst>
                      <a:ext uri="{FF2B5EF4-FFF2-40B4-BE49-F238E27FC236}">
                        <a16:creationId xmlns:a16="http://schemas.microsoft.com/office/drawing/2014/main" id="{0233F88D-73EB-D043-A536-A9C019BBDE88}"/>
                      </a:ext>
                    </a:extLst>
                  </p:cNvPr>
                  <p:cNvGrpSpPr>
                    <a:grpSpLocks/>
                  </p:cNvGrpSpPr>
                  <p:nvPr/>
                </p:nvGrpSpPr>
                <p:grpSpPr bwMode="auto">
                  <a:xfrm>
                    <a:off x="7265414" y="1927176"/>
                    <a:ext cx="911873" cy="844015"/>
                    <a:chOff x="9685094" y="373133"/>
                    <a:chExt cx="911313" cy="844797"/>
                  </a:xfrm>
                </p:grpSpPr>
                <p:cxnSp>
                  <p:nvCxnSpPr>
                    <p:cNvPr id="101" name="Straight Connector 100">
                      <a:extLst>
                        <a:ext uri="{FF2B5EF4-FFF2-40B4-BE49-F238E27FC236}">
                          <a16:creationId xmlns:a16="http://schemas.microsoft.com/office/drawing/2014/main" id="{DC4A1A77-C8F0-7246-9FCD-9E4C984145AD}"/>
                        </a:ext>
                      </a:extLst>
                    </p:cNvPr>
                    <p:cNvCxnSpPr>
                      <a:cxnSpLocks noChangeShapeType="1"/>
                    </p:cNvCxnSpPr>
                    <p:nvPr/>
                  </p:nvCxnSpPr>
                  <p:spPr bwMode="auto">
                    <a:xfrm flipV="1">
                      <a:off x="9924307" y="721584"/>
                      <a:ext cx="0" cy="226851"/>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102" name="Straight Connector 101">
                      <a:extLst>
                        <a:ext uri="{FF2B5EF4-FFF2-40B4-BE49-F238E27FC236}">
                          <a16:creationId xmlns:a16="http://schemas.microsoft.com/office/drawing/2014/main" id="{8C40583A-975D-FD40-A03D-DC6E94D70C6D}"/>
                        </a:ext>
                      </a:extLst>
                    </p:cNvPr>
                    <p:cNvCxnSpPr>
                      <a:cxnSpLocks noChangeShapeType="1"/>
                    </p:cNvCxnSpPr>
                    <p:nvPr/>
                  </p:nvCxnSpPr>
                  <p:spPr bwMode="auto">
                    <a:xfrm flipV="1">
                      <a:off x="10028557" y="721584"/>
                      <a:ext cx="0" cy="226851"/>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103" name="Straight Connector 102">
                      <a:extLst>
                        <a:ext uri="{FF2B5EF4-FFF2-40B4-BE49-F238E27FC236}">
                          <a16:creationId xmlns:a16="http://schemas.microsoft.com/office/drawing/2014/main" id="{B7087441-5EBE-1546-A184-A91A7BDCCF08}"/>
                        </a:ext>
                      </a:extLst>
                    </p:cNvPr>
                    <p:cNvCxnSpPr>
                      <a:cxnSpLocks noChangeShapeType="1"/>
                    </p:cNvCxnSpPr>
                    <p:nvPr/>
                  </p:nvCxnSpPr>
                  <p:spPr bwMode="auto">
                    <a:xfrm flipV="1">
                      <a:off x="10126849" y="728458"/>
                      <a:ext cx="0" cy="233725"/>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104" name="Straight Connector 103">
                      <a:extLst>
                        <a:ext uri="{FF2B5EF4-FFF2-40B4-BE49-F238E27FC236}">
                          <a16:creationId xmlns:a16="http://schemas.microsoft.com/office/drawing/2014/main" id="{584975F2-3AA9-6641-8582-A17F8E34FD5D}"/>
                        </a:ext>
                      </a:extLst>
                    </p:cNvPr>
                    <p:cNvCxnSpPr>
                      <a:cxnSpLocks noChangeShapeType="1"/>
                    </p:cNvCxnSpPr>
                    <p:nvPr/>
                  </p:nvCxnSpPr>
                  <p:spPr bwMode="auto">
                    <a:xfrm flipV="1">
                      <a:off x="10234076" y="728458"/>
                      <a:ext cx="0" cy="233725"/>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grpSp>
                  <p:nvGrpSpPr>
                    <p:cNvPr id="105" name="Group 162">
                      <a:extLst>
                        <a:ext uri="{FF2B5EF4-FFF2-40B4-BE49-F238E27FC236}">
                          <a16:creationId xmlns:a16="http://schemas.microsoft.com/office/drawing/2014/main" id="{8D1784F4-5E67-4A48-A993-C41F00DF7EAC}"/>
                        </a:ext>
                      </a:extLst>
                    </p:cNvPr>
                    <p:cNvGrpSpPr>
                      <a:grpSpLocks/>
                    </p:cNvGrpSpPr>
                    <p:nvPr/>
                  </p:nvGrpSpPr>
                  <p:grpSpPr bwMode="auto">
                    <a:xfrm>
                      <a:off x="9896478" y="958930"/>
                      <a:ext cx="399805" cy="259000"/>
                      <a:chOff x="1267106" y="537927"/>
                      <a:chExt cx="600134" cy="259000"/>
                    </a:xfrm>
                  </p:grpSpPr>
                  <p:sp>
                    <p:nvSpPr>
                      <p:cNvPr id="109" name="Rectangle 510">
                        <a:extLst>
                          <a:ext uri="{FF2B5EF4-FFF2-40B4-BE49-F238E27FC236}">
                            <a16:creationId xmlns:a16="http://schemas.microsoft.com/office/drawing/2014/main" id="{10B5F8C8-0725-0E4B-8CA0-AC601059E742}"/>
                          </a:ext>
                        </a:extLst>
                      </p:cNvPr>
                      <p:cNvSpPr>
                        <a:spLocks noChangeArrowheads="1"/>
                      </p:cNvSpPr>
                      <p:nvPr/>
                    </p:nvSpPr>
                    <p:spPr bwMode="auto">
                      <a:xfrm>
                        <a:off x="1267106" y="545872"/>
                        <a:ext cx="600134" cy="247879"/>
                      </a:xfrm>
                      <a:prstGeom prst="rect">
                        <a:avLst/>
                      </a:prstGeom>
                      <a:solidFill>
                        <a:schemeClr val="bg1"/>
                      </a:solidFill>
                      <a:ln w="12700">
                        <a:solidFill>
                          <a:srgbClr val="000000"/>
                        </a:solidFill>
                        <a:miter lim="800000"/>
                        <a:headEnd/>
                        <a:tailEnd/>
                      </a:ln>
                    </p:spPr>
                    <p:txBody>
                      <a:bodyPr anchor="ctr"/>
                      <a:lstStyle/>
                      <a:p>
                        <a:endParaRPr lang="en-US" altLang="en-US" sz="150">
                          <a:solidFill>
                            <a:srgbClr val="FFFFFF"/>
                          </a:solidFill>
                          <a:latin typeface="Calibri" pitchFamily="34" charset="0"/>
                          <a:ea typeface="ＭＳ Ｐゴシック" pitchFamily="34" charset="-128"/>
                        </a:endParaRPr>
                      </a:p>
                    </p:txBody>
                  </p:sp>
                  <p:grpSp>
                    <p:nvGrpSpPr>
                      <p:cNvPr id="110" name="Group 167">
                        <a:extLst>
                          <a:ext uri="{FF2B5EF4-FFF2-40B4-BE49-F238E27FC236}">
                            <a16:creationId xmlns:a16="http://schemas.microsoft.com/office/drawing/2014/main" id="{BE85B3BC-394A-6849-B462-FCFDB6528C6B}"/>
                          </a:ext>
                        </a:extLst>
                      </p:cNvPr>
                      <p:cNvGrpSpPr>
                        <a:grpSpLocks/>
                      </p:cNvGrpSpPr>
                      <p:nvPr/>
                    </p:nvGrpSpPr>
                    <p:grpSpPr bwMode="auto">
                      <a:xfrm>
                        <a:off x="1369508" y="537927"/>
                        <a:ext cx="361986" cy="259000"/>
                        <a:chOff x="1369508" y="537927"/>
                        <a:chExt cx="361986" cy="259000"/>
                      </a:xfrm>
                    </p:grpSpPr>
                    <p:cxnSp>
                      <p:nvCxnSpPr>
                        <p:cNvPr id="111" name="Straight Connector 110">
                          <a:extLst>
                            <a:ext uri="{FF2B5EF4-FFF2-40B4-BE49-F238E27FC236}">
                              <a16:creationId xmlns:a16="http://schemas.microsoft.com/office/drawing/2014/main" id="{AB5DB707-7D66-0B45-B68C-CDB3FF6C7AA3}"/>
                            </a:ext>
                          </a:extLst>
                        </p:cNvPr>
                        <p:cNvCxnSpPr/>
                        <p:nvPr/>
                      </p:nvCxnSpPr>
                      <p:spPr>
                        <a:xfrm>
                          <a:off x="1353590" y="541181"/>
                          <a:ext cx="0" cy="24747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605BB6AC-E6CA-8C47-AF1B-5110F1F3E239}"/>
                            </a:ext>
                          </a:extLst>
                        </p:cNvPr>
                        <p:cNvCxnSpPr>
                          <a:cxnSpLocks noChangeShapeType="1"/>
                        </p:cNvCxnSpPr>
                        <p:nvPr/>
                      </p:nvCxnSpPr>
                      <p:spPr bwMode="auto">
                        <a:xfrm>
                          <a:off x="1541372" y="534307"/>
                          <a:ext cx="0" cy="247473"/>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cxnSp>
                      <p:nvCxnSpPr>
                        <p:cNvPr id="113" name="Straight Connector 112">
                          <a:extLst>
                            <a:ext uri="{FF2B5EF4-FFF2-40B4-BE49-F238E27FC236}">
                              <a16:creationId xmlns:a16="http://schemas.microsoft.com/office/drawing/2014/main" id="{F283DA08-EF7D-2240-949E-D933B2A741EE}"/>
                            </a:ext>
                          </a:extLst>
                        </p:cNvPr>
                        <p:cNvCxnSpPr>
                          <a:cxnSpLocks noChangeShapeType="1"/>
                        </p:cNvCxnSpPr>
                        <p:nvPr/>
                      </p:nvCxnSpPr>
                      <p:spPr bwMode="auto">
                        <a:xfrm>
                          <a:off x="1711270" y="530869"/>
                          <a:ext cx="0" cy="247473"/>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grpSp>
                </p:grpSp>
                <p:cxnSp>
                  <p:nvCxnSpPr>
                    <p:cNvPr id="106" name="Straight Connector 105">
                      <a:extLst>
                        <a:ext uri="{FF2B5EF4-FFF2-40B4-BE49-F238E27FC236}">
                          <a16:creationId xmlns:a16="http://schemas.microsoft.com/office/drawing/2014/main" id="{3C55CD0A-4AC5-0746-B8B2-35739C23C4C1}"/>
                        </a:ext>
                      </a:extLst>
                    </p:cNvPr>
                    <p:cNvCxnSpPr>
                      <a:cxnSpLocks noChangeShapeType="1"/>
                    </p:cNvCxnSpPr>
                    <p:nvPr/>
                  </p:nvCxnSpPr>
                  <p:spPr bwMode="auto">
                    <a:xfrm rot="5400000" flipV="1">
                      <a:off x="10402365" y="1036550"/>
                      <a:ext cx="0" cy="229349"/>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sp>
                  <p:nvSpPr>
                    <p:cNvPr id="107" name="TextBox 164">
                      <a:extLst>
                        <a:ext uri="{FF2B5EF4-FFF2-40B4-BE49-F238E27FC236}">
                          <a16:creationId xmlns:a16="http://schemas.microsoft.com/office/drawing/2014/main" id="{9BDCACD2-CA6B-7946-A246-FCABB09EE97C}"/>
                        </a:ext>
                      </a:extLst>
                    </p:cNvPr>
                    <p:cNvSpPr txBox="1">
                      <a:spLocks noChangeArrowheads="1"/>
                    </p:cNvSpPr>
                    <p:nvPr/>
                  </p:nvSpPr>
                  <p:spPr bwMode="auto">
                    <a:xfrm>
                      <a:off x="10082300" y="771491"/>
                      <a:ext cx="514107" cy="333188"/>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clk</a:t>
                      </a:r>
                    </a:p>
                  </p:txBody>
                </p:sp>
                <p:sp>
                  <p:nvSpPr>
                    <p:cNvPr id="108" name="TextBox 165">
                      <a:extLst>
                        <a:ext uri="{FF2B5EF4-FFF2-40B4-BE49-F238E27FC236}">
                          <a16:creationId xmlns:a16="http://schemas.microsoft.com/office/drawing/2014/main" id="{49F1A7D4-72C1-2D43-A7D0-D849901AAEC4}"/>
                        </a:ext>
                      </a:extLst>
                    </p:cNvPr>
                    <p:cNvSpPr txBox="1">
                      <a:spLocks noChangeArrowheads="1"/>
                    </p:cNvSpPr>
                    <p:nvPr/>
                  </p:nvSpPr>
                  <p:spPr bwMode="auto">
                    <a:xfrm>
                      <a:off x="9685094" y="373133"/>
                      <a:ext cx="550197" cy="333188"/>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data</a:t>
                      </a:r>
                    </a:p>
                  </p:txBody>
                </p:sp>
              </p:grpSp>
              <p:pic>
                <p:nvPicPr>
                  <p:cNvPr id="93" name="Picture 17" descr="imgres.jpg">
                    <a:extLst>
                      <a:ext uri="{FF2B5EF4-FFF2-40B4-BE49-F238E27FC236}">
                        <a16:creationId xmlns:a16="http://schemas.microsoft.com/office/drawing/2014/main" id="{3AF1F982-3B22-EF4E-A16A-1440F0297DBD}"/>
                      </a:ext>
                    </a:extLst>
                  </p:cNvPr>
                  <p:cNvPicPr>
                    <a:picLocks noChangeAspect="1"/>
                  </p:cNvPicPr>
                  <p:nvPr/>
                </p:nvPicPr>
                <p:blipFill>
                  <a:blip r:embed="rId7"/>
                  <a:srcRect/>
                  <a:stretch>
                    <a:fillRect/>
                  </a:stretch>
                </p:blipFill>
                <p:spPr bwMode="auto">
                  <a:xfrm rot="10800000">
                    <a:off x="6829214" y="2306055"/>
                    <a:ext cx="439738" cy="98425"/>
                  </a:xfrm>
                  <a:prstGeom prst="rect">
                    <a:avLst/>
                  </a:prstGeom>
                  <a:noFill/>
                  <a:ln w="9525">
                    <a:noFill/>
                    <a:miter lim="800000"/>
                    <a:headEnd/>
                    <a:tailEnd/>
                  </a:ln>
                </p:spPr>
              </p:pic>
              <p:cxnSp>
                <p:nvCxnSpPr>
                  <p:cNvPr id="94" name="Straight Connector 93">
                    <a:extLst>
                      <a:ext uri="{FF2B5EF4-FFF2-40B4-BE49-F238E27FC236}">
                        <a16:creationId xmlns:a16="http://schemas.microsoft.com/office/drawing/2014/main" id="{697F61C4-D581-E847-ACE3-BBC3A781E841}"/>
                      </a:ext>
                    </a:extLst>
                  </p:cNvPr>
                  <p:cNvCxnSpPr/>
                  <p:nvPr/>
                </p:nvCxnSpPr>
                <p:spPr>
                  <a:xfrm flipV="1">
                    <a:off x="6780533" y="2347416"/>
                    <a:ext cx="0" cy="260981"/>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5" name="Straight Connector 94">
                    <a:extLst>
                      <a:ext uri="{FF2B5EF4-FFF2-40B4-BE49-F238E27FC236}">
                        <a16:creationId xmlns:a16="http://schemas.microsoft.com/office/drawing/2014/main" id="{3C493CA2-6E9C-2944-8FE3-6BBBCF7DD279}"/>
                      </a:ext>
                    </a:extLst>
                  </p:cNvPr>
                  <p:cNvCxnSpPr/>
                  <p:nvPr/>
                </p:nvCxnSpPr>
                <p:spPr>
                  <a:xfrm flipV="1">
                    <a:off x="7260374" y="2337116"/>
                    <a:ext cx="0" cy="274716"/>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a:extLst>
                      <a:ext uri="{FF2B5EF4-FFF2-40B4-BE49-F238E27FC236}">
                        <a16:creationId xmlns:a16="http://schemas.microsoft.com/office/drawing/2014/main" id="{3B7ECA93-E159-B64E-9AB3-FEE077FEA276}"/>
                      </a:ext>
                    </a:extLst>
                  </p:cNvPr>
                  <p:cNvCxnSpPr>
                    <a:cxnSpLocks noChangeShapeType="1"/>
                  </p:cNvCxnSpPr>
                  <p:nvPr/>
                </p:nvCxnSpPr>
                <p:spPr bwMode="auto">
                  <a:xfrm flipH="1">
                    <a:off x="7129237" y="2622133"/>
                    <a:ext cx="330823" cy="0"/>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sp>
                <p:nvSpPr>
                  <p:cNvPr id="97" name="Isosceles Triangle 498">
                    <a:extLst>
                      <a:ext uri="{FF2B5EF4-FFF2-40B4-BE49-F238E27FC236}">
                        <a16:creationId xmlns:a16="http://schemas.microsoft.com/office/drawing/2014/main" id="{F03935A2-6C85-544C-B112-F2D32EBB14B5}"/>
                      </a:ext>
                    </a:extLst>
                  </p:cNvPr>
                  <p:cNvSpPr>
                    <a:spLocks noChangeArrowheads="1"/>
                  </p:cNvSpPr>
                  <p:nvPr/>
                </p:nvSpPr>
                <p:spPr bwMode="auto">
                  <a:xfrm rot="16200000" flipV="1">
                    <a:off x="6848885" y="2477910"/>
                    <a:ext cx="363999" cy="315921"/>
                  </a:xfrm>
                  <a:prstGeom prst="triangle">
                    <a:avLst>
                      <a:gd name="adj" fmla="val 50000"/>
                    </a:avLst>
                  </a:prstGeom>
                  <a:solidFill>
                    <a:srgbClr val="990000"/>
                  </a:solidFill>
                  <a:ln w="9525">
                    <a:solidFill>
                      <a:schemeClr val="tx1"/>
                    </a:solidFill>
                    <a:miter lim="800000"/>
                    <a:headEnd/>
                    <a:tailEnd/>
                  </a:ln>
                  <a:effectLst>
                    <a:outerShdw dist="23000" dir="5400000" rotWithShape="0">
                      <a:srgbClr val="000000">
                        <a:alpha val="34998"/>
                      </a:srgbClr>
                    </a:outerShdw>
                  </a:effectLst>
                </p:spPr>
                <p:txBody>
                  <a:bodyPr anchor="ctr"/>
                  <a:lstStyle/>
                  <a:p>
                    <a:pPr>
                      <a:defRPr/>
                    </a:pPr>
                    <a:endParaRPr lang="en-US" sz="150">
                      <a:solidFill>
                        <a:srgbClr val="FFFFFF"/>
                      </a:solidFill>
                      <a:cs typeface="+mn-cs"/>
                    </a:endParaRPr>
                  </a:p>
                </p:txBody>
              </p:sp>
              <p:cxnSp>
                <p:nvCxnSpPr>
                  <p:cNvPr id="98" name="Straight Connector 97">
                    <a:extLst>
                      <a:ext uri="{FF2B5EF4-FFF2-40B4-BE49-F238E27FC236}">
                        <a16:creationId xmlns:a16="http://schemas.microsoft.com/office/drawing/2014/main" id="{E3FCF6A1-A974-3B44-BF83-25298CE80CC8}"/>
                      </a:ext>
                    </a:extLst>
                  </p:cNvPr>
                  <p:cNvCxnSpPr/>
                  <p:nvPr/>
                </p:nvCxnSpPr>
                <p:spPr>
                  <a:xfrm>
                    <a:off x="6780533" y="2330248"/>
                    <a:ext cx="83451" cy="0"/>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CFF78162-4375-0A49-9C90-3855DD9C2ECE}"/>
                      </a:ext>
                    </a:extLst>
                  </p:cNvPr>
                  <p:cNvCxnSpPr/>
                  <p:nvPr/>
                </p:nvCxnSpPr>
                <p:spPr>
                  <a:xfrm>
                    <a:off x="7182884" y="2330248"/>
                    <a:ext cx="77490" cy="0"/>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0" name="TextBox 76">
                    <a:extLst>
                      <a:ext uri="{FF2B5EF4-FFF2-40B4-BE49-F238E27FC236}">
                        <a16:creationId xmlns:a16="http://schemas.microsoft.com/office/drawing/2014/main" id="{340BCEA0-1614-514A-B0A7-1B53C9387CD5}"/>
                      </a:ext>
                    </a:extLst>
                  </p:cNvPr>
                  <p:cNvSpPr txBox="1">
                    <a:spLocks noChangeArrowheads="1"/>
                  </p:cNvSpPr>
                  <p:nvPr/>
                </p:nvSpPr>
                <p:spPr bwMode="auto">
                  <a:xfrm>
                    <a:off x="6648899" y="1978696"/>
                    <a:ext cx="526459" cy="332879"/>
                  </a:xfrm>
                  <a:prstGeom prst="rect">
                    <a:avLst/>
                  </a:prstGeom>
                  <a:noFill/>
                  <a:ln w="9525">
                    <a:noFill/>
                    <a:miter lim="800000"/>
                    <a:headEnd/>
                    <a:tailEnd/>
                  </a:ln>
                </p:spPr>
                <p:txBody>
                  <a:bodyPr wrap="none">
                    <a:spAutoFit/>
                  </a:bodyPr>
                  <a:lstStyle/>
                  <a:p>
                    <a:r>
                      <a:rPr lang="en-US" altLang="en-US" sz="150">
                        <a:latin typeface="Calibri" pitchFamily="34" charset="0"/>
                        <a:ea typeface="ＭＳ Ｐゴシック" pitchFamily="34" charset="-128"/>
                      </a:rPr>
                      <a:t>TIA</a:t>
                    </a:r>
                  </a:p>
                </p:txBody>
              </p:sp>
            </p:grpSp>
            <p:grpSp>
              <p:nvGrpSpPr>
                <p:cNvPr id="80" name="Group 79">
                  <a:extLst>
                    <a:ext uri="{FF2B5EF4-FFF2-40B4-BE49-F238E27FC236}">
                      <a16:creationId xmlns:a16="http://schemas.microsoft.com/office/drawing/2014/main" id="{53AE5804-C56F-184C-A020-F8AEB7170171}"/>
                    </a:ext>
                  </a:extLst>
                </p:cNvPr>
                <p:cNvGrpSpPr/>
                <p:nvPr/>
              </p:nvGrpSpPr>
              <p:grpSpPr bwMode="auto">
                <a:xfrm>
                  <a:off x="5943560" y="3230818"/>
                  <a:ext cx="2307194" cy="625581"/>
                  <a:chOff x="5502446" y="1486294"/>
                  <a:chExt cx="2307194" cy="625581"/>
                </a:xfrm>
                <a:solidFill>
                  <a:srgbClr val="FF0000">
                    <a:alpha val="30000"/>
                  </a:srgbClr>
                </a:solidFill>
              </p:grpSpPr>
              <p:sp>
                <p:nvSpPr>
                  <p:cNvPr id="88" name="Block Arc 87">
                    <a:extLst>
                      <a:ext uri="{FF2B5EF4-FFF2-40B4-BE49-F238E27FC236}">
                        <a16:creationId xmlns:a16="http://schemas.microsoft.com/office/drawing/2014/main" id="{1CEA5671-F839-D64A-A9BC-E222903E3991}"/>
                      </a:ext>
                    </a:extLst>
                  </p:cNvPr>
                  <p:cNvSpPr/>
                  <p:nvPr/>
                </p:nvSpPr>
                <p:spPr>
                  <a:xfrm rot="18000000">
                    <a:off x="5514803" y="1473937"/>
                    <a:ext cx="607112" cy="631825"/>
                  </a:xfrm>
                  <a:prstGeom prst="blockArc">
                    <a:avLst>
                      <a:gd name="adj1" fmla="val 10800000"/>
                      <a:gd name="adj2" fmla="val 21235386"/>
                      <a:gd name="adj3" fmla="val 16773"/>
                    </a:avLst>
                  </a:prstGeom>
                  <a:grp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50">
                      <a:solidFill>
                        <a:srgbClr val="000000"/>
                      </a:solidFill>
                    </a:endParaRPr>
                  </a:p>
                </p:txBody>
              </p:sp>
              <p:sp>
                <p:nvSpPr>
                  <p:cNvPr id="89" name="Block Arc 88">
                    <a:extLst>
                      <a:ext uri="{FF2B5EF4-FFF2-40B4-BE49-F238E27FC236}">
                        <a16:creationId xmlns:a16="http://schemas.microsoft.com/office/drawing/2014/main" id="{C118101C-F3B9-4B4D-95B1-8132E9985360}"/>
                      </a:ext>
                    </a:extLst>
                  </p:cNvPr>
                  <p:cNvSpPr/>
                  <p:nvPr/>
                </p:nvSpPr>
                <p:spPr>
                  <a:xfrm rot="18000000">
                    <a:off x="6356011" y="1486637"/>
                    <a:ext cx="607112" cy="631825"/>
                  </a:xfrm>
                  <a:prstGeom prst="blockArc">
                    <a:avLst>
                      <a:gd name="adj1" fmla="val 10800000"/>
                      <a:gd name="adj2" fmla="val 21235386"/>
                      <a:gd name="adj3" fmla="val 16773"/>
                    </a:avLst>
                  </a:prstGeom>
                  <a:grp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50">
                      <a:solidFill>
                        <a:srgbClr val="000000"/>
                      </a:solidFill>
                    </a:endParaRPr>
                  </a:p>
                </p:txBody>
              </p:sp>
              <p:sp>
                <p:nvSpPr>
                  <p:cNvPr id="90" name="Block Arc 89">
                    <a:extLst>
                      <a:ext uri="{FF2B5EF4-FFF2-40B4-BE49-F238E27FC236}">
                        <a16:creationId xmlns:a16="http://schemas.microsoft.com/office/drawing/2014/main" id="{CFD83CF6-EA91-3146-8326-AAA724CBACDA}"/>
                      </a:ext>
                    </a:extLst>
                  </p:cNvPr>
                  <p:cNvSpPr/>
                  <p:nvPr/>
                </p:nvSpPr>
                <p:spPr>
                  <a:xfrm rot="18000000">
                    <a:off x="7190172" y="1492406"/>
                    <a:ext cx="607112" cy="631825"/>
                  </a:xfrm>
                  <a:prstGeom prst="blockArc">
                    <a:avLst>
                      <a:gd name="adj1" fmla="val 10800000"/>
                      <a:gd name="adj2" fmla="val 21235386"/>
                      <a:gd name="adj3" fmla="val 16773"/>
                    </a:avLst>
                  </a:prstGeom>
                  <a:grp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50">
                      <a:ln>
                        <a:solidFill>
                          <a:srgbClr val="000000"/>
                        </a:solidFill>
                      </a:ln>
                      <a:solidFill>
                        <a:srgbClr val="000000"/>
                      </a:solidFill>
                    </a:endParaRPr>
                  </a:p>
                </p:txBody>
              </p:sp>
            </p:grpSp>
            <p:cxnSp>
              <p:nvCxnSpPr>
                <p:cNvPr id="81" name="Straight Connector 80">
                  <a:extLst>
                    <a:ext uri="{FF2B5EF4-FFF2-40B4-BE49-F238E27FC236}">
                      <a16:creationId xmlns:a16="http://schemas.microsoft.com/office/drawing/2014/main" id="{5F1EBFBC-01CE-B941-B257-053B99D92DD4}"/>
                    </a:ext>
                  </a:extLst>
                </p:cNvPr>
                <p:cNvCxnSpPr/>
                <p:nvPr/>
              </p:nvCxnSpPr>
              <p:spPr bwMode="auto">
                <a:xfrm rot="5400000" flipV="1">
                  <a:off x="2318259" y="2300609"/>
                  <a:ext cx="0" cy="226641"/>
                </a:xfrm>
                <a:prstGeom prst="line">
                  <a:avLst/>
                </a:prstGeom>
                <a:ln w="127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82" name="Straight Connector 81">
                  <a:extLst>
                    <a:ext uri="{FF2B5EF4-FFF2-40B4-BE49-F238E27FC236}">
                      <a16:creationId xmlns:a16="http://schemas.microsoft.com/office/drawing/2014/main" id="{AF3F549A-5ACC-7A49-8DEC-306B9B9B7EF2}"/>
                    </a:ext>
                  </a:extLst>
                </p:cNvPr>
                <p:cNvCxnSpPr/>
                <p:nvPr/>
              </p:nvCxnSpPr>
              <p:spPr bwMode="auto">
                <a:xfrm rot="5400000" flipV="1">
                  <a:off x="3156145" y="2300609"/>
                  <a:ext cx="0" cy="226641"/>
                </a:xfrm>
                <a:prstGeom prst="line">
                  <a:avLst/>
                </a:prstGeom>
                <a:ln w="127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83" name="Rounded Rectangle 82">
                  <a:extLst>
                    <a:ext uri="{FF2B5EF4-FFF2-40B4-BE49-F238E27FC236}">
                      <a16:creationId xmlns:a16="http://schemas.microsoft.com/office/drawing/2014/main" id="{522ED6B9-8F24-B346-9DC9-2BD8C2A458EF}"/>
                    </a:ext>
                  </a:extLst>
                </p:cNvPr>
                <p:cNvSpPr>
                  <a:spLocks noChangeArrowheads="1"/>
                </p:cNvSpPr>
                <p:nvPr/>
              </p:nvSpPr>
              <p:spPr bwMode="auto">
                <a:xfrm>
                  <a:off x="934373" y="2288752"/>
                  <a:ext cx="525397" cy="241410"/>
                </a:xfrm>
                <a:prstGeom prst="roundRect">
                  <a:avLst>
                    <a:gd name="adj" fmla="val 16667"/>
                  </a:avLst>
                </a:prstGeom>
                <a:solidFill>
                  <a:schemeClr val="bg1"/>
                </a:solidFill>
                <a:ln w="28575">
                  <a:solidFill>
                    <a:schemeClr val="tx1"/>
                  </a:solidFill>
                  <a:miter lim="800000"/>
                  <a:headEnd/>
                  <a:tailEnd/>
                </a:ln>
              </p:spPr>
              <p:txBody>
                <a:bodyPr anchor="ctr"/>
                <a:lstStyle/>
                <a:p>
                  <a:pPr>
                    <a:defRPr/>
                  </a:pPr>
                  <a:endParaRPr lang="en-US" sz="150" dirty="0">
                    <a:solidFill>
                      <a:srgbClr val="008000"/>
                    </a:solidFill>
                    <a:latin typeface="+mn-lt"/>
                    <a:cs typeface="+mn-cs"/>
                  </a:endParaRPr>
                </a:p>
              </p:txBody>
            </p:sp>
            <p:sp>
              <p:nvSpPr>
                <p:cNvPr id="84" name="TextBox 27">
                  <a:extLst>
                    <a:ext uri="{FF2B5EF4-FFF2-40B4-BE49-F238E27FC236}">
                      <a16:creationId xmlns:a16="http://schemas.microsoft.com/office/drawing/2014/main" id="{747A25EC-AFE0-8F4D-8675-11F2F941D48B}"/>
                    </a:ext>
                  </a:extLst>
                </p:cNvPr>
                <p:cNvSpPr txBox="1">
                  <a:spLocks noChangeArrowheads="1"/>
                </p:cNvSpPr>
                <p:nvPr/>
              </p:nvSpPr>
              <p:spPr bwMode="auto">
                <a:xfrm>
                  <a:off x="826020" y="2225419"/>
                  <a:ext cx="689800" cy="288910"/>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clk gen</a:t>
                  </a:r>
                </a:p>
              </p:txBody>
            </p:sp>
            <p:sp>
              <p:nvSpPr>
                <p:cNvPr id="85" name="TextBox 194">
                  <a:extLst>
                    <a:ext uri="{FF2B5EF4-FFF2-40B4-BE49-F238E27FC236}">
                      <a16:creationId xmlns:a16="http://schemas.microsoft.com/office/drawing/2014/main" id="{7941EEFD-DB1E-5642-9692-56DC036F6692}"/>
                    </a:ext>
                  </a:extLst>
                </p:cNvPr>
                <p:cNvSpPr txBox="1">
                  <a:spLocks noChangeArrowheads="1"/>
                </p:cNvSpPr>
                <p:nvPr/>
              </p:nvSpPr>
              <p:spPr bwMode="auto">
                <a:xfrm>
                  <a:off x="1906842" y="3811726"/>
                  <a:ext cx="939459" cy="288910"/>
                </a:xfrm>
                <a:prstGeom prst="rect">
                  <a:avLst/>
                </a:prstGeom>
                <a:noFill/>
                <a:ln w="9525">
                  <a:noFill/>
                  <a:miter lim="800000"/>
                  <a:headEnd/>
                  <a:tailEnd/>
                </a:ln>
              </p:spPr>
              <p:txBody>
                <a:bodyPr wrap="none">
                  <a:spAutoFit/>
                </a:bodyPr>
                <a:lstStyle/>
                <a:p>
                  <a:r>
                    <a:rPr lang="en-US" altLang="en-US" sz="150">
                      <a:latin typeface="Calibri" pitchFamily="34" charset="0"/>
                      <a:ea typeface="ＭＳ Ｐゴシック" pitchFamily="34" charset="-128"/>
                    </a:rPr>
                    <a:t>Silicon waveguide</a:t>
                  </a:r>
                </a:p>
              </p:txBody>
            </p:sp>
            <p:sp>
              <p:nvSpPr>
                <p:cNvPr id="86" name="TextBox 194">
                  <a:extLst>
                    <a:ext uri="{FF2B5EF4-FFF2-40B4-BE49-F238E27FC236}">
                      <a16:creationId xmlns:a16="http://schemas.microsoft.com/office/drawing/2014/main" id="{DF82DB09-C84C-B947-BB30-ADCE25A6F441}"/>
                    </a:ext>
                  </a:extLst>
                </p:cNvPr>
                <p:cNvSpPr txBox="1">
                  <a:spLocks noChangeArrowheads="1"/>
                </p:cNvSpPr>
                <p:nvPr/>
              </p:nvSpPr>
              <p:spPr bwMode="auto">
                <a:xfrm>
                  <a:off x="6444350" y="3811726"/>
                  <a:ext cx="939459" cy="288910"/>
                </a:xfrm>
                <a:prstGeom prst="rect">
                  <a:avLst/>
                </a:prstGeom>
                <a:noFill/>
                <a:ln w="9525">
                  <a:noFill/>
                  <a:miter lim="800000"/>
                  <a:headEnd/>
                  <a:tailEnd/>
                </a:ln>
              </p:spPr>
              <p:txBody>
                <a:bodyPr wrap="none">
                  <a:spAutoFit/>
                </a:bodyPr>
                <a:lstStyle/>
                <a:p>
                  <a:r>
                    <a:rPr lang="en-US" altLang="en-US" sz="150">
                      <a:latin typeface="Calibri" pitchFamily="34" charset="0"/>
                      <a:ea typeface="ＭＳ Ｐゴシック" pitchFamily="34" charset="-128"/>
                    </a:rPr>
                    <a:t>Silicon waveguide</a:t>
                  </a:r>
                </a:p>
              </p:txBody>
            </p:sp>
            <p:sp>
              <p:nvSpPr>
                <p:cNvPr id="87" name="Freeform 7">
                  <a:extLst>
                    <a:ext uri="{FF2B5EF4-FFF2-40B4-BE49-F238E27FC236}">
                      <a16:creationId xmlns:a16="http://schemas.microsoft.com/office/drawing/2014/main" id="{49546FC6-26A7-144D-8D09-AD49E16EBB89}"/>
                    </a:ext>
                  </a:extLst>
                </p:cNvPr>
                <p:cNvSpPr>
                  <a:spLocks/>
                </p:cNvSpPr>
                <p:nvPr/>
              </p:nvSpPr>
              <p:spPr bwMode="auto">
                <a:xfrm>
                  <a:off x="4517571" y="3673551"/>
                  <a:ext cx="997858" cy="483902"/>
                </a:xfrm>
                <a:custGeom>
                  <a:avLst/>
                  <a:gdLst>
                    <a:gd name="T0" fmla="*/ 0 w 997858"/>
                    <a:gd name="T1" fmla="*/ 209227 h 483902"/>
                    <a:gd name="T2" fmla="*/ 326572 w 997858"/>
                    <a:gd name="T3" fmla="*/ 9656 h 483902"/>
                    <a:gd name="T4" fmla="*/ 780143 w 997858"/>
                    <a:gd name="T5" fmla="*/ 481370 h 483902"/>
                    <a:gd name="T6" fmla="*/ 997858 w 997858"/>
                    <a:gd name="T7" fmla="*/ 209227 h 483902"/>
                    <a:gd name="T8" fmla="*/ 0 60000 65536"/>
                    <a:gd name="T9" fmla="*/ 0 60000 65536"/>
                    <a:gd name="T10" fmla="*/ 0 60000 65536"/>
                    <a:gd name="T11" fmla="*/ 0 60000 65536"/>
                    <a:gd name="T12" fmla="*/ 0 w 997858"/>
                    <a:gd name="T13" fmla="*/ 0 h 483902"/>
                    <a:gd name="T14" fmla="*/ 997858 w 997858"/>
                    <a:gd name="T15" fmla="*/ 483902 h 483902"/>
                  </a:gdLst>
                  <a:ahLst/>
                  <a:cxnLst>
                    <a:cxn ang="T8">
                      <a:pos x="T0" y="T1"/>
                    </a:cxn>
                    <a:cxn ang="T9">
                      <a:pos x="T2" y="T3"/>
                    </a:cxn>
                    <a:cxn ang="T10">
                      <a:pos x="T4" y="T5"/>
                    </a:cxn>
                    <a:cxn ang="T11">
                      <a:pos x="T6" y="T7"/>
                    </a:cxn>
                  </a:cxnLst>
                  <a:rect l="T12" t="T13" r="T14" b="T15"/>
                  <a:pathLst>
                    <a:path w="997858" h="483902">
                      <a:moveTo>
                        <a:pt x="0" y="209227"/>
                      </a:moveTo>
                      <a:cubicBezTo>
                        <a:pt x="98274" y="86763"/>
                        <a:pt x="196548" y="-35701"/>
                        <a:pt x="326572" y="9656"/>
                      </a:cubicBezTo>
                      <a:cubicBezTo>
                        <a:pt x="456596" y="55013"/>
                        <a:pt x="668262" y="448108"/>
                        <a:pt x="780143" y="481370"/>
                      </a:cubicBezTo>
                      <a:cubicBezTo>
                        <a:pt x="892024" y="514632"/>
                        <a:pt x="997858" y="209227"/>
                        <a:pt x="997858" y="209227"/>
                      </a:cubicBezTo>
                    </a:path>
                  </a:pathLst>
                </a:custGeom>
                <a:noFill/>
                <a:ln w="76200" cmpd="tri">
                  <a:solidFill>
                    <a:srgbClr val="0000FF"/>
                  </a:solidFill>
                  <a:prstDash val="solid"/>
                  <a:round/>
                  <a:headEnd/>
                  <a:tailEnd/>
                </a:ln>
              </p:spPr>
              <p:txBody>
                <a:bodyPr wrap="none" anchor="ctr"/>
                <a:lstStyle/>
                <a:p>
                  <a:endParaRPr lang="fr-FR" sz="1050"/>
                </a:p>
              </p:txBody>
            </p:sp>
          </p:grpSp>
          <p:sp>
            <p:nvSpPr>
              <p:cNvPr id="58" name="Block Arc 459">
                <a:extLst>
                  <a:ext uri="{FF2B5EF4-FFF2-40B4-BE49-F238E27FC236}">
                    <a16:creationId xmlns:a16="http://schemas.microsoft.com/office/drawing/2014/main" id="{276F67D7-E3AA-4840-A5F6-55741D571439}"/>
                  </a:ext>
                </a:extLst>
              </p:cNvPr>
              <p:cNvSpPr>
                <a:spLocks/>
              </p:cNvSpPr>
              <p:nvPr/>
            </p:nvSpPr>
            <p:spPr bwMode="auto">
              <a:xfrm rot="-3600000">
                <a:off x="1825166" y="3245245"/>
                <a:ext cx="605019" cy="628416"/>
              </a:xfrm>
              <a:custGeom>
                <a:avLst/>
                <a:gdLst>
                  <a:gd name="T0" fmla="*/ 0 w 605019"/>
                  <a:gd name="T1" fmla="*/ 314208 h 628416"/>
                  <a:gd name="T2" fmla="*/ 285857 w 605019"/>
                  <a:gd name="T3" fmla="*/ 476 h 628416"/>
                  <a:gd name="T4" fmla="*/ 603443 w 605019"/>
                  <a:gd name="T5" fmla="*/ 282170 h 628416"/>
                  <a:gd name="T6" fmla="*/ 502529 w 605019"/>
                  <a:gd name="T7" fmla="*/ 292914 h 628416"/>
                  <a:gd name="T8" fmla="*/ 291235 w 605019"/>
                  <a:gd name="T9" fmla="*/ 101815 h 628416"/>
                  <a:gd name="T10" fmla="*/ 101479 w 605019"/>
                  <a:gd name="T11" fmla="*/ 314208 h 628416"/>
                  <a:gd name="T12" fmla="*/ 0 w 605019"/>
                  <a:gd name="T13" fmla="*/ 314208 h 6284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5019" h="628416">
                    <a:moveTo>
                      <a:pt x="0" y="314208"/>
                    </a:moveTo>
                    <a:cubicBezTo>
                      <a:pt x="0" y="147396"/>
                      <a:pt x="125499" y="9659"/>
                      <a:pt x="285857" y="476"/>
                    </a:cubicBezTo>
                    <a:cubicBezTo>
                      <a:pt x="447150" y="-8761"/>
                      <a:pt x="586972" y="115259"/>
                      <a:pt x="603443" y="282170"/>
                    </a:cubicBezTo>
                    <a:lnTo>
                      <a:pt x="502529" y="292914"/>
                    </a:lnTo>
                    <a:cubicBezTo>
                      <a:pt x="491761" y="179651"/>
                      <a:pt x="398640" y="95431"/>
                      <a:pt x="291235" y="101815"/>
                    </a:cubicBezTo>
                    <a:cubicBezTo>
                      <a:pt x="184757" y="108144"/>
                      <a:pt x="101479" y="201357"/>
                      <a:pt x="101479" y="314208"/>
                    </a:cubicBezTo>
                    <a:lnTo>
                      <a:pt x="0" y="314208"/>
                    </a:lnTo>
                    <a:close/>
                  </a:path>
                </a:pathLst>
              </a:custGeom>
              <a:solidFill>
                <a:srgbClr val="FF0000">
                  <a:alpha val="30196"/>
                </a:srgbClr>
              </a:solidFill>
              <a:ln w="9525" cap="flat" cmpd="sng">
                <a:solidFill>
                  <a:srgbClr val="FF0000"/>
                </a:solidFill>
                <a:prstDash val="dash"/>
                <a:round/>
                <a:headEnd/>
                <a:tailEnd/>
              </a:ln>
              <a:effectLst>
                <a:outerShdw blurRad="40000" dist="23000" dir="5400000" rotWithShape="0">
                  <a:srgbClr val="000000">
                    <a:alpha val="34999"/>
                  </a:srgbClr>
                </a:outerShdw>
              </a:effectLst>
            </p:spPr>
            <p:txBody>
              <a:bodyPr anchor="ctr"/>
              <a:lstStyle/>
              <a:p>
                <a:pPr eaLnBrk="0" hangingPunct="0">
                  <a:defRPr/>
                </a:pPr>
                <a:endParaRPr lang="en-US" sz="1050">
                  <a:latin typeface="Arial" panose="020B0604020202020204" pitchFamily="34" charset="0"/>
                  <a:ea typeface="ＭＳ Ｐゴシック" pitchFamily="34" charset="-128"/>
                  <a:cs typeface="+mn-cs"/>
                </a:endParaRPr>
              </a:p>
            </p:txBody>
          </p:sp>
          <p:sp>
            <p:nvSpPr>
              <p:cNvPr id="59" name="Block Arc 460">
                <a:extLst>
                  <a:ext uri="{FF2B5EF4-FFF2-40B4-BE49-F238E27FC236}">
                    <a16:creationId xmlns:a16="http://schemas.microsoft.com/office/drawing/2014/main" id="{B49682F0-7F4F-C148-AC80-52E4A3843618}"/>
                  </a:ext>
                </a:extLst>
              </p:cNvPr>
              <p:cNvSpPr>
                <a:spLocks/>
              </p:cNvSpPr>
              <p:nvPr/>
            </p:nvSpPr>
            <p:spPr bwMode="auto">
              <a:xfrm rot="-3600000">
                <a:off x="2659618" y="3235850"/>
                <a:ext cx="605019" cy="635283"/>
              </a:xfrm>
              <a:custGeom>
                <a:avLst/>
                <a:gdLst>
                  <a:gd name="T0" fmla="*/ 0 w 605019"/>
                  <a:gd name="T1" fmla="*/ 317642 h 635283"/>
                  <a:gd name="T2" fmla="*/ 285675 w 605019"/>
                  <a:gd name="T3" fmla="*/ 492 h 635283"/>
                  <a:gd name="T4" fmla="*/ 603477 w 605019"/>
                  <a:gd name="T5" fmla="*/ 285600 h 635283"/>
                  <a:gd name="T6" fmla="*/ 502561 w 605019"/>
                  <a:gd name="T7" fmla="*/ 296344 h 635283"/>
                  <a:gd name="T8" fmla="*/ 291054 w 605019"/>
                  <a:gd name="T9" fmla="*/ 101831 h 635283"/>
                  <a:gd name="T10" fmla="*/ 101479 w 605019"/>
                  <a:gd name="T11" fmla="*/ 317642 h 635283"/>
                  <a:gd name="T12" fmla="*/ 0 w 605019"/>
                  <a:gd name="T13" fmla="*/ 317642 h 6352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5019" h="635283">
                    <a:moveTo>
                      <a:pt x="0" y="317642"/>
                    </a:moveTo>
                    <a:cubicBezTo>
                      <a:pt x="0" y="149081"/>
                      <a:pt x="125393" y="9873"/>
                      <a:pt x="285675" y="492"/>
                    </a:cubicBezTo>
                    <a:cubicBezTo>
                      <a:pt x="447161" y="-8959"/>
                      <a:pt x="587162" y="116639"/>
                      <a:pt x="603477" y="285600"/>
                    </a:cubicBezTo>
                    <a:lnTo>
                      <a:pt x="502561" y="296344"/>
                    </a:lnTo>
                    <a:cubicBezTo>
                      <a:pt x="491943" y="181028"/>
                      <a:pt x="398647" y="95228"/>
                      <a:pt x="291054" y="101831"/>
                    </a:cubicBezTo>
                    <a:cubicBezTo>
                      <a:pt x="184651" y="108361"/>
                      <a:pt x="101479" y="203044"/>
                      <a:pt x="101479" y="317642"/>
                    </a:cubicBezTo>
                    <a:lnTo>
                      <a:pt x="0" y="317642"/>
                    </a:lnTo>
                    <a:close/>
                  </a:path>
                </a:pathLst>
              </a:custGeom>
              <a:solidFill>
                <a:srgbClr val="FF0000">
                  <a:alpha val="30196"/>
                </a:srgbClr>
              </a:solidFill>
              <a:ln w="9525" cap="flat" cmpd="sng">
                <a:solidFill>
                  <a:srgbClr val="FF0000"/>
                </a:solidFill>
                <a:prstDash val="dash"/>
                <a:round/>
                <a:headEnd/>
                <a:tailEnd/>
              </a:ln>
              <a:effectLst>
                <a:outerShdw blurRad="40000" dist="23000" dir="5400000" rotWithShape="0">
                  <a:srgbClr val="000000">
                    <a:alpha val="34999"/>
                  </a:srgbClr>
                </a:outerShdw>
              </a:effectLst>
            </p:spPr>
            <p:txBody>
              <a:bodyPr anchor="ctr"/>
              <a:lstStyle/>
              <a:p>
                <a:pPr eaLnBrk="0" hangingPunct="0">
                  <a:defRPr/>
                </a:pPr>
                <a:endParaRPr lang="en-US" sz="1050">
                  <a:latin typeface="Arial" panose="020B0604020202020204" pitchFamily="34" charset="0"/>
                  <a:ea typeface="ＭＳ Ｐゴシック" pitchFamily="34" charset="-128"/>
                  <a:cs typeface="+mn-cs"/>
                </a:endParaRPr>
              </a:p>
            </p:txBody>
          </p:sp>
          <p:sp>
            <p:nvSpPr>
              <p:cNvPr id="60" name="Block Arc 461">
                <a:extLst>
                  <a:ext uri="{FF2B5EF4-FFF2-40B4-BE49-F238E27FC236}">
                    <a16:creationId xmlns:a16="http://schemas.microsoft.com/office/drawing/2014/main" id="{66ECA1ED-6E31-FE4C-8DFD-59962B0D83B7}"/>
                  </a:ext>
                </a:extLst>
              </p:cNvPr>
              <p:cNvSpPr>
                <a:spLocks/>
              </p:cNvSpPr>
              <p:nvPr/>
            </p:nvSpPr>
            <p:spPr bwMode="auto">
              <a:xfrm rot="-3600000">
                <a:off x="3494297" y="3236078"/>
                <a:ext cx="607998" cy="631848"/>
              </a:xfrm>
              <a:custGeom>
                <a:avLst/>
                <a:gdLst>
                  <a:gd name="T0" fmla="*/ 0 w 607998"/>
                  <a:gd name="T1" fmla="*/ 315924 h 631848"/>
                  <a:gd name="T2" fmla="*/ 287255 w 607998"/>
                  <a:gd name="T3" fmla="*/ 480 h 631848"/>
                  <a:gd name="T4" fmla="*/ 606415 w 607998"/>
                  <a:gd name="T5" fmla="*/ 283729 h 631848"/>
                  <a:gd name="T6" fmla="*/ 505005 w 607998"/>
                  <a:gd name="T7" fmla="*/ 294525 h 631848"/>
                  <a:gd name="T8" fmla="*/ 292661 w 607998"/>
                  <a:gd name="T9" fmla="*/ 102318 h 631848"/>
                  <a:gd name="T10" fmla="*/ 101980 w 607998"/>
                  <a:gd name="T11" fmla="*/ 315925 h 631848"/>
                  <a:gd name="T12" fmla="*/ 0 w 607998"/>
                  <a:gd name="T13" fmla="*/ 315924 h 6318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7998" h="631848">
                    <a:moveTo>
                      <a:pt x="0" y="315924"/>
                    </a:moveTo>
                    <a:cubicBezTo>
                      <a:pt x="0" y="148205"/>
                      <a:pt x="126112" y="9717"/>
                      <a:pt x="287255" y="480"/>
                    </a:cubicBezTo>
                    <a:cubicBezTo>
                      <a:pt x="449352" y="-8813"/>
                      <a:pt x="589871" y="115895"/>
                      <a:pt x="606415" y="283729"/>
                    </a:cubicBezTo>
                    <a:lnTo>
                      <a:pt x="505005" y="294525"/>
                    </a:lnTo>
                    <a:cubicBezTo>
                      <a:pt x="494191" y="180604"/>
                      <a:pt x="400604" y="95892"/>
                      <a:pt x="292661" y="102318"/>
                    </a:cubicBezTo>
                    <a:cubicBezTo>
                      <a:pt x="185663" y="108688"/>
                      <a:pt x="101980" y="202432"/>
                      <a:pt x="101980" y="315925"/>
                    </a:cubicBezTo>
                    <a:lnTo>
                      <a:pt x="0" y="315924"/>
                    </a:lnTo>
                    <a:close/>
                  </a:path>
                </a:pathLst>
              </a:custGeom>
              <a:solidFill>
                <a:srgbClr val="FF0000">
                  <a:alpha val="30196"/>
                </a:srgbClr>
              </a:solidFill>
              <a:ln w="9525" cap="flat" cmpd="sng">
                <a:solidFill>
                  <a:srgbClr val="FF0000"/>
                </a:solidFill>
                <a:prstDash val="dash"/>
                <a:round/>
                <a:headEnd/>
                <a:tailEnd/>
              </a:ln>
              <a:effectLst>
                <a:outerShdw blurRad="40000" dist="23000" dir="5400000" rotWithShape="0">
                  <a:srgbClr val="000000">
                    <a:alpha val="34999"/>
                  </a:srgbClr>
                </a:outerShdw>
              </a:effectLst>
            </p:spPr>
            <p:txBody>
              <a:bodyPr anchor="ctr"/>
              <a:lstStyle/>
              <a:p>
                <a:pPr eaLnBrk="0" hangingPunct="0">
                  <a:defRPr/>
                </a:pPr>
                <a:endParaRPr lang="en-US" sz="1050">
                  <a:latin typeface="Arial" panose="020B0604020202020204" pitchFamily="34" charset="0"/>
                  <a:ea typeface="ＭＳ Ｐゴシック" pitchFamily="34" charset="-128"/>
                  <a:cs typeface="+mn-cs"/>
                </a:endParaRPr>
              </a:p>
            </p:txBody>
          </p:sp>
        </p:grpSp>
        <p:sp>
          <p:nvSpPr>
            <p:cNvPr id="47" name="Rectangle 2">
              <a:extLst>
                <a:ext uri="{FF2B5EF4-FFF2-40B4-BE49-F238E27FC236}">
                  <a16:creationId xmlns:a16="http://schemas.microsoft.com/office/drawing/2014/main" id="{62C2E6C2-6F04-B942-8216-914910CCA661}"/>
                </a:ext>
              </a:extLst>
            </p:cNvPr>
            <p:cNvSpPr>
              <a:spLocks noChangeArrowheads="1"/>
            </p:cNvSpPr>
            <p:nvPr/>
          </p:nvSpPr>
          <p:spPr bwMode="auto">
            <a:xfrm>
              <a:off x="4179888" y="2757488"/>
              <a:ext cx="779462" cy="1211262"/>
            </a:xfrm>
            <a:prstGeom prst="rect">
              <a:avLst/>
            </a:prstGeom>
            <a:solidFill>
              <a:schemeClr val="bg1"/>
            </a:solidFill>
            <a:ln w="9525">
              <a:solidFill>
                <a:schemeClr val="bg1"/>
              </a:solidFill>
              <a:miter lim="800000"/>
              <a:headEnd/>
              <a:tailEnd/>
            </a:ln>
          </p:spPr>
          <p:txBody>
            <a:bodyPr anchor="ctr"/>
            <a:lstStyle/>
            <a:p>
              <a:pPr algn="ctr"/>
              <a:endParaRPr lang="en-US" altLang="en-US" sz="150">
                <a:latin typeface="Calibri" pitchFamily="34" charset="0"/>
                <a:ea typeface="ＭＳ Ｐゴシック" pitchFamily="34" charset="-128"/>
              </a:endParaRPr>
            </a:p>
          </p:txBody>
        </p:sp>
        <p:sp>
          <p:nvSpPr>
            <p:cNvPr id="48" name="Rounded Rectangle 252">
              <a:extLst>
                <a:ext uri="{FF2B5EF4-FFF2-40B4-BE49-F238E27FC236}">
                  <a16:creationId xmlns:a16="http://schemas.microsoft.com/office/drawing/2014/main" id="{26BD9AF0-723A-964F-9650-1F4E1A403BFF}"/>
                </a:ext>
              </a:extLst>
            </p:cNvPr>
            <p:cNvSpPr>
              <a:spLocks noChangeArrowheads="1"/>
            </p:cNvSpPr>
            <p:nvPr/>
          </p:nvSpPr>
          <p:spPr bwMode="auto">
            <a:xfrm>
              <a:off x="5915025" y="1912938"/>
              <a:ext cx="2690813" cy="1525587"/>
            </a:xfrm>
            <a:prstGeom prst="roundRect">
              <a:avLst>
                <a:gd name="adj" fmla="val 16667"/>
              </a:avLst>
            </a:prstGeom>
            <a:noFill/>
            <a:ln w="9525">
              <a:solidFill>
                <a:schemeClr val="tx1"/>
              </a:solidFill>
              <a:prstDash val="dash"/>
              <a:round/>
              <a:headEnd/>
              <a:tailEnd type="triangle" w="med" len="med"/>
            </a:ln>
          </p:spPr>
          <p:txBody>
            <a:bodyPr/>
            <a:lstStyle/>
            <a:p>
              <a:endParaRPr lang="en-US" altLang="en-US" sz="150">
                <a:latin typeface="Calibri" pitchFamily="34" charset="0"/>
                <a:ea typeface="ＭＳ Ｐゴシック" pitchFamily="34" charset="-128"/>
              </a:endParaRPr>
            </a:p>
          </p:txBody>
        </p:sp>
        <p:sp>
          <p:nvSpPr>
            <p:cNvPr id="49" name="Rectangle 280">
              <a:extLst>
                <a:ext uri="{FF2B5EF4-FFF2-40B4-BE49-F238E27FC236}">
                  <a16:creationId xmlns:a16="http://schemas.microsoft.com/office/drawing/2014/main" id="{20369588-3D8D-CF41-A500-A1B1647C2FE5}"/>
                </a:ext>
              </a:extLst>
            </p:cNvPr>
            <p:cNvSpPr>
              <a:spLocks noChangeArrowheads="1"/>
            </p:cNvSpPr>
            <p:nvPr/>
          </p:nvSpPr>
          <p:spPr bwMode="auto">
            <a:xfrm>
              <a:off x="795338" y="4006850"/>
              <a:ext cx="801687" cy="355600"/>
            </a:xfrm>
            <a:prstGeom prst="rect">
              <a:avLst/>
            </a:prstGeom>
            <a:solidFill>
              <a:schemeClr val="bg1"/>
            </a:solidFill>
            <a:ln w="9525">
              <a:solidFill>
                <a:schemeClr val="bg1"/>
              </a:solidFill>
              <a:miter lim="800000"/>
              <a:headEnd/>
              <a:tailEnd/>
            </a:ln>
          </p:spPr>
          <p:txBody>
            <a:bodyPr anchor="ctr"/>
            <a:lstStyle/>
            <a:p>
              <a:pPr algn="ctr"/>
              <a:endParaRPr lang="en-US" altLang="en-US" sz="150">
                <a:latin typeface="Calibri" pitchFamily="34" charset="0"/>
                <a:ea typeface="ＭＳ Ｐゴシック" pitchFamily="34" charset="-128"/>
              </a:endParaRPr>
            </a:p>
          </p:txBody>
        </p:sp>
        <p:grpSp>
          <p:nvGrpSpPr>
            <p:cNvPr id="50" name="Group 294">
              <a:extLst>
                <a:ext uri="{FF2B5EF4-FFF2-40B4-BE49-F238E27FC236}">
                  <a16:creationId xmlns:a16="http://schemas.microsoft.com/office/drawing/2014/main" id="{CCF68F17-F2F0-234D-9134-353174CC877F}"/>
                </a:ext>
              </a:extLst>
            </p:cNvPr>
            <p:cNvGrpSpPr>
              <a:grpSpLocks/>
            </p:cNvGrpSpPr>
            <p:nvPr/>
          </p:nvGrpSpPr>
          <p:grpSpPr bwMode="auto">
            <a:xfrm>
              <a:off x="206375" y="4241800"/>
              <a:ext cx="542925" cy="400050"/>
              <a:chOff x="127000" y="4654550"/>
              <a:chExt cx="542925" cy="400050"/>
            </a:xfrm>
          </p:grpSpPr>
          <p:cxnSp>
            <p:nvCxnSpPr>
              <p:cNvPr id="52" name="Straight Arrow Connector 278">
                <a:extLst>
                  <a:ext uri="{FF2B5EF4-FFF2-40B4-BE49-F238E27FC236}">
                    <a16:creationId xmlns:a16="http://schemas.microsoft.com/office/drawing/2014/main" id="{66E16A0C-3931-CA42-BD20-5D687DBE4819}"/>
                  </a:ext>
                </a:extLst>
              </p:cNvPr>
              <p:cNvCxnSpPr>
                <a:cxnSpLocks noChangeShapeType="1"/>
              </p:cNvCxnSpPr>
              <p:nvPr/>
            </p:nvCxnSpPr>
            <p:spPr bwMode="auto">
              <a:xfrm>
                <a:off x="127000" y="5052786"/>
                <a:ext cx="542925" cy="0"/>
              </a:xfrm>
              <a:prstGeom prst="straightConnector1">
                <a:avLst/>
              </a:prstGeom>
              <a:noFill/>
              <a:ln w="9525">
                <a:solidFill>
                  <a:schemeClr val="tx1"/>
                </a:solidFill>
                <a:round/>
                <a:headEnd/>
                <a:tailEnd/>
              </a:ln>
            </p:spPr>
          </p:cxnSp>
          <p:sp>
            <p:nvSpPr>
              <p:cNvPr id="53" name="Isosceles Triangle 289">
                <a:extLst>
                  <a:ext uri="{FF2B5EF4-FFF2-40B4-BE49-F238E27FC236}">
                    <a16:creationId xmlns:a16="http://schemas.microsoft.com/office/drawing/2014/main" id="{85117939-BBD3-9C4F-8826-55315CBF27DD}"/>
                  </a:ext>
                </a:extLst>
              </p:cNvPr>
              <p:cNvSpPr>
                <a:spLocks noChangeArrowheads="1"/>
              </p:cNvSpPr>
              <p:nvPr/>
            </p:nvSpPr>
            <p:spPr bwMode="auto">
              <a:xfrm>
                <a:off x="196850" y="4657725"/>
                <a:ext cx="45719" cy="396875"/>
              </a:xfrm>
              <a:prstGeom prst="triangle">
                <a:avLst>
                  <a:gd name="adj" fmla="val 50000"/>
                </a:avLst>
              </a:prstGeom>
              <a:solidFill>
                <a:srgbClr val="FF0000"/>
              </a:solidFill>
              <a:ln w="3175">
                <a:solidFill>
                  <a:srgbClr val="000000"/>
                </a:solidFill>
                <a:miter lim="800000"/>
                <a:headEnd/>
                <a:tailEnd/>
              </a:ln>
            </p:spPr>
            <p:txBody>
              <a:bodyPr anchor="ctr"/>
              <a:lstStyle/>
              <a:p>
                <a:pPr algn="ctr"/>
                <a:endParaRPr lang="en-US" altLang="en-US" sz="150">
                  <a:latin typeface="Calibri" pitchFamily="34" charset="0"/>
                  <a:ea typeface="ＭＳ Ｐゴシック" pitchFamily="34" charset="-128"/>
                </a:endParaRPr>
              </a:p>
            </p:txBody>
          </p:sp>
          <p:sp>
            <p:nvSpPr>
              <p:cNvPr id="54" name="Isosceles Triangle 290">
                <a:extLst>
                  <a:ext uri="{FF2B5EF4-FFF2-40B4-BE49-F238E27FC236}">
                    <a16:creationId xmlns:a16="http://schemas.microsoft.com/office/drawing/2014/main" id="{04FDDDCE-47D5-8F4B-9BC9-1CB97FF066B9}"/>
                  </a:ext>
                </a:extLst>
              </p:cNvPr>
              <p:cNvSpPr>
                <a:spLocks noChangeArrowheads="1"/>
              </p:cNvSpPr>
              <p:nvPr/>
            </p:nvSpPr>
            <p:spPr bwMode="auto">
              <a:xfrm>
                <a:off x="301625" y="4654550"/>
                <a:ext cx="45719" cy="396875"/>
              </a:xfrm>
              <a:prstGeom prst="triangle">
                <a:avLst>
                  <a:gd name="adj" fmla="val 50000"/>
                </a:avLst>
              </a:prstGeom>
              <a:solidFill>
                <a:srgbClr val="FFFF00"/>
              </a:solidFill>
              <a:ln w="3175">
                <a:solidFill>
                  <a:schemeClr val="tx1"/>
                </a:solidFill>
                <a:miter lim="800000"/>
                <a:headEnd/>
                <a:tailEnd/>
              </a:ln>
            </p:spPr>
            <p:txBody>
              <a:bodyPr anchor="ctr"/>
              <a:lstStyle/>
              <a:p>
                <a:pPr algn="ctr"/>
                <a:endParaRPr lang="en-US" altLang="en-US" sz="150">
                  <a:latin typeface="Calibri" pitchFamily="34" charset="0"/>
                  <a:ea typeface="ＭＳ Ｐゴシック" pitchFamily="34" charset="-128"/>
                </a:endParaRPr>
              </a:p>
            </p:txBody>
          </p:sp>
          <p:sp>
            <p:nvSpPr>
              <p:cNvPr id="55" name="Isosceles Triangle 291">
                <a:extLst>
                  <a:ext uri="{FF2B5EF4-FFF2-40B4-BE49-F238E27FC236}">
                    <a16:creationId xmlns:a16="http://schemas.microsoft.com/office/drawing/2014/main" id="{D2F50DA5-063E-0941-8EC2-0B74586CC936}"/>
                  </a:ext>
                </a:extLst>
              </p:cNvPr>
              <p:cNvSpPr>
                <a:spLocks noChangeArrowheads="1"/>
              </p:cNvSpPr>
              <p:nvPr/>
            </p:nvSpPr>
            <p:spPr bwMode="auto">
              <a:xfrm>
                <a:off x="415925" y="4654550"/>
                <a:ext cx="45719" cy="396875"/>
              </a:xfrm>
              <a:prstGeom prst="triangle">
                <a:avLst>
                  <a:gd name="adj" fmla="val 50000"/>
                </a:avLst>
              </a:prstGeom>
              <a:solidFill>
                <a:srgbClr val="008000"/>
              </a:solidFill>
              <a:ln w="3175">
                <a:solidFill>
                  <a:schemeClr val="tx1"/>
                </a:solidFill>
                <a:miter lim="800000"/>
                <a:headEnd/>
                <a:tailEnd/>
              </a:ln>
            </p:spPr>
            <p:txBody>
              <a:bodyPr anchor="ctr"/>
              <a:lstStyle/>
              <a:p>
                <a:pPr algn="ctr"/>
                <a:endParaRPr lang="en-US" altLang="en-US" sz="150">
                  <a:latin typeface="Calibri" pitchFamily="34" charset="0"/>
                  <a:ea typeface="ＭＳ Ｐゴシック" pitchFamily="34" charset="-128"/>
                </a:endParaRPr>
              </a:p>
            </p:txBody>
          </p:sp>
          <p:sp>
            <p:nvSpPr>
              <p:cNvPr id="56" name="Isosceles Triangle 292">
                <a:extLst>
                  <a:ext uri="{FF2B5EF4-FFF2-40B4-BE49-F238E27FC236}">
                    <a16:creationId xmlns:a16="http://schemas.microsoft.com/office/drawing/2014/main" id="{78945F56-D62D-DE40-AEAD-DDE3ED2C7D3F}"/>
                  </a:ext>
                </a:extLst>
              </p:cNvPr>
              <p:cNvSpPr>
                <a:spLocks noChangeArrowheads="1"/>
              </p:cNvSpPr>
              <p:nvPr/>
            </p:nvSpPr>
            <p:spPr bwMode="auto">
              <a:xfrm>
                <a:off x="530225" y="4654550"/>
                <a:ext cx="45719" cy="396875"/>
              </a:xfrm>
              <a:prstGeom prst="triangle">
                <a:avLst>
                  <a:gd name="adj" fmla="val 50000"/>
                </a:avLst>
              </a:prstGeom>
              <a:solidFill>
                <a:srgbClr val="0000FF"/>
              </a:solidFill>
              <a:ln w="3175">
                <a:solidFill>
                  <a:schemeClr val="tx1"/>
                </a:solidFill>
                <a:miter lim="800000"/>
                <a:headEnd/>
                <a:tailEnd/>
              </a:ln>
            </p:spPr>
            <p:txBody>
              <a:bodyPr anchor="ctr"/>
              <a:lstStyle/>
              <a:p>
                <a:pPr algn="ctr"/>
                <a:endParaRPr lang="en-US" altLang="en-US" sz="150">
                  <a:latin typeface="Calibri" pitchFamily="34" charset="0"/>
                  <a:ea typeface="ＭＳ Ｐゴシック" pitchFamily="34" charset="-128"/>
                </a:endParaRPr>
              </a:p>
            </p:txBody>
          </p:sp>
        </p:grpSp>
        <p:cxnSp>
          <p:nvCxnSpPr>
            <p:cNvPr id="51" name="Straight Connector 638">
              <a:extLst>
                <a:ext uri="{FF2B5EF4-FFF2-40B4-BE49-F238E27FC236}">
                  <a16:creationId xmlns:a16="http://schemas.microsoft.com/office/drawing/2014/main" id="{F119674B-F761-2240-AF36-40C18EA50946}"/>
                </a:ext>
              </a:extLst>
            </p:cNvPr>
            <p:cNvCxnSpPr>
              <a:cxnSpLocks noChangeShapeType="1"/>
              <a:stCxn id="108" idx="0"/>
            </p:cNvCxnSpPr>
            <p:nvPr/>
          </p:nvCxnSpPr>
          <p:spPr bwMode="auto">
            <a:xfrm rot="16200000" flipV="1">
              <a:off x="5789221" y="2513406"/>
              <a:ext cx="17197" cy="146582"/>
            </a:xfrm>
            <a:prstGeom prst="line">
              <a:avLst/>
            </a:prstGeom>
            <a:noFill/>
            <a:ln w="9525">
              <a:solidFill>
                <a:srgbClr val="0000FF"/>
              </a:solidFill>
              <a:prstDash val="sysDash"/>
              <a:round/>
              <a:headEnd/>
              <a:tailEnd/>
            </a:ln>
          </p:spPr>
        </p:cxnSp>
      </p:grpSp>
      <p:pic>
        <p:nvPicPr>
          <p:cNvPr id="228" name="Picture 227">
            <a:extLst>
              <a:ext uri="{FF2B5EF4-FFF2-40B4-BE49-F238E27FC236}">
                <a16:creationId xmlns:a16="http://schemas.microsoft.com/office/drawing/2014/main" id="{07708582-D0AC-8D43-ACE3-1B86A3B291CE}"/>
              </a:ext>
            </a:extLst>
          </p:cNvPr>
          <p:cNvPicPr>
            <a:picLocks noChangeAspect="1"/>
          </p:cNvPicPr>
          <p:nvPr/>
        </p:nvPicPr>
        <p:blipFill>
          <a:blip r:embed="rId10"/>
          <a:stretch>
            <a:fillRect/>
          </a:stretch>
        </p:blipFill>
        <p:spPr>
          <a:xfrm>
            <a:off x="121758" y="773151"/>
            <a:ext cx="2720554" cy="1096449"/>
          </a:xfrm>
          <a:prstGeom prst="rect">
            <a:avLst/>
          </a:prstGeom>
        </p:spPr>
      </p:pic>
    </p:spTree>
    <p:extLst>
      <p:ext uri="{BB962C8B-B14F-4D97-AF65-F5344CB8AC3E}">
        <p14:creationId xmlns:p14="http://schemas.microsoft.com/office/powerpoint/2010/main" val="1034288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Effect transition="in" filter="dissolve">
                                      <p:cBhvr>
                                        <p:cTn id="7" dur="500"/>
                                        <p:tgtEl>
                                          <p:spTgt spid="274"/>
                                        </p:tgtEl>
                                      </p:cBhvr>
                                    </p:animEffect>
                                  </p:childTnLst>
                                </p:cTn>
                              </p:par>
                              <p:par>
                                <p:cTn id="8" presetID="9" presetClass="entr" presetSubtype="0" fill="hold" nodeType="withEffect">
                                  <p:stCondLst>
                                    <p:cond delay="0"/>
                                  </p:stCondLst>
                                  <p:childTnLst>
                                    <p:set>
                                      <p:cBhvr>
                                        <p:cTn id="9" dur="1" fill="hold">
                                          <p:stCondLst>
                                            <p:cond delay="0"/>
                                          </p:stCondLst>
                                        </p:cTn>
                                        <p:tgtEl>
                                          <p:spTgt spid="278"/>
                                        </p:tgtEl>
                                        <p:attrNameLst>
                                          <p:attrName>style.visibility</p:attrName>
                                        </p:attrNameLst>
                                      </p:cBhvr>
                                      <p:to>
                                        <p:strVal val="visible"/>
                                      </p:to>
                                    </p:set>
                                    <p:animEffect transition="in" filter="dissolve">
                                      <p:cBhvr>
                                        <p:cTn id="10" dur="500"/>
                                        <p:tgtEl>
                                          <p:spTgt spid="278"/>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par>
                                <p:cTn id="14" presetID="9" presetClass="entr" presetSubtype="0" fill="hold" nodeType="withEffect">
                                  <p:stCondLst>
                                    <p:cond delay="0"/>
                                  </p:stCondLst>
                                  <p:childTnLst>
                                    <p:set>
                                      <p:cBhvr>
                                        <p:cTn id="15" dur="1" fill="hold">
                                          <p:stCondLst>
                                            <p:cond delay="0"/>
                                          </p:stCondLst>
                                        </p:cTn>
                                        <p:tgtEl>
                                          <p:spTgt spid="268"/>
                                        </p:tgtEl>
                                        <p:attrNameLst>
                                          <p:attrName>style.visibility</p:attrName>
                                        </p:attrNameLst>
                                      </p:cBhvr>
                                      <p:to>
                                        <p:strVal val="visible"/>
                                      </p:to>
                                    </p:set>
                                    <p:animEffect transition="in" filter="dissolve">
                                      <p:cBhvr>
                                        <p:cTn id="16" dur="500"/>
                                        <p:tgtEl>
                                          <p:spTgt spid="26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dissolve">
                                      <p:cBhvr>
                                        <p:cTn id="22" dur="500"/>
                                        <p:tgtEl>
                                          <p:spTgt spid="241"/>
                                        </p:tgtEl>
                                      </p:cBhvr>
                                    </p:animEffect>
                                  </p:childTnLst>
                                </p:cTn>
                              </p:par>
                              <p:par>
                                <p:cTn id="23" presetID="9"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dissolve">
                                      <p:cBhvr>
                                        <p:cTn id="25" dur="500"/>
                                        <p:tgtEl>
                                          <p:spTgt spid="45"/>
                                        </p:tgtEl>
                                      </p:cBhvr>
                                    </p:animEffect>
                                  </p:childTnLst>
                                </p:cTn>
                              </p:par>
                              <p:par>
                                <p:cTn id="26" presetID="9" presetClass="entr" presetSubtype="0" fill="hold" nodeType="withEffect">
                                  <p:stCondLst>
                                    <p:cond delay="0"/>
                                  </p:stCondLst>
                                  <p:childTnLst>
                                    <p:set>
                                      <p:cBhvr>
                                        <p:cTn id="27" dur="1" fill="hold">
                                          <p:stCondLst>
                                            <p:cond delay="0"/>
                                          </p:stCondLst>
                                        </p:cTn>
                                        <p:tgtEl>
                                          <p:spTgt spid="228"/>
                                        </p:tgtEl>
                                        <p:attrNameLst>
                                          <p:attrName>style.visibility</p:attrName>
                                        </p:attrNameLst>
                                      </p:cBhvr>
                                      <p:to>
                                        <p:strVal val="visible"/>
                                      </p:to>
                                    </p:set>
                                    <p:animEffect transition="in" filter="dissolve">
                                      <p:cBhvr>
                                        <p:cTn id="28"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143000" y="4883940"/>
            <a:ext cx="6857999" cy="25956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sz="1050"/>
          </a:p>
        </p:txBody>
      </p:sp>
      <p:sp>
        <p:nvSpPr>
          <p:cNvPr id="10246" name="Text Box 6"/>
          <p:cNvSpPr txBox="1">
            <a:spLocks noChangeArrowheads="1"/>
          </p:cNvSpPr>
          <p:nvPr/>
        </p:nvSpPr>
        <p:spPr bwMode="auto">
          <a:xfrm>
            <a:off x="1143001" y="4862400"/>
            <a:ext cx="685799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altLang="en-US" sz="1200" b="1" dirty="0">
                <a:solidFill>
                  <a:schemeClr val="accent3">
                    <a:lumMod val="20000"/>
                    <a:lumOff val="80000"/>
                  </a:schemeClr>
                </a:solidFill>
              </a:rPr>
              <a:t>Figure courtesy of </a:t>
            </a:r>
            <a:r>
              <a:rPr lang="en-US" altLang="en-US" sz="1200" b="1" dirty="0" err="1">
                <a:solidFill>
                  <a:schemeClr val="accent3">
                    <a:lumMod val="20000"/>
                    <a:lumOff val="80000"/>
                  </a:schemeClr>
                </a:solidFill>
              </a:rPr>
              <a:t>Kunle</a:t>
            </a:r>
            <a:r>
              <a:rPr lang="en-US" altLang="en-US" sz="1200" b="1" dirty="0">
                <a:solidFill>
                  <a:schemeClr val="accent3">
                    <a:lumMod val="20000"/>
                    <a:lumOff val="80000"/>
                  </a:schemeClr>
                </a:solidFill>
              </a:rPr>
              <a:t> </a:t>
            </a:r>
            <a:r>
              <a:rPr lang="en-US" altLang="en-US" sz="1200" b="1" dirty="0" err="1">
                <a:solidFill>
                  <a:schemeClr val="accent3">
                    <a:lumMod val="20000"/>
                    <a:lumOff val="80000"/>
                  </a:schemeClr>
                </a:solidFill>
              </a:rPr>
              <a:t>Olukotun</a:t>
            </a:r>
            <a:r>
              <a:rPr lang="en-US" altLang="en-US" sz="1200" b="1" dirty="0">
                <a:solidFill>
                  <a:schemeClr val="accent3">
                    <a:lumMod val="20000"/>
                    <a:lumOff val="80000"/>
                  </a:schemeClr>
                </a:solidFill>
              </a:rPr>
              <a:t>, Lance Hammond, Herb Sutter, and Burton Smith</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18506" y="711272"/>
            <a:ext cx="6179054" cy="3971613"/>
          </a:xfrm>
          <a:prstGeom prst="rect">
            <a:avLst/>
          </a:prstGeom>
        </p:spPr>
      </p:pic>
      <p:cxnSp>
        <p:nvCxnSpPr>
          <p:cNvPr id="8" name="Straight Connector 7"/>
          <p:cNvCxnSpPr/>
          <p:nvPr/>
        </p:nvCxnSpPr>
        <p:spPr>
          <a:xfrm>
            <a:off x="1845582" y="4327021"/>
            <a:ext cx="5864225" cy="375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rotWithShape="1">
          <a:blip r:embed="rId4"/>
          <a:srcRect t="2989"/>
          <a:stretch/>
        </p:blipFill>
        <p:spPr>
          <a:xfrm>
            <a:off x="5677807" y="707171"/>
            <a:ext cx="2133599" cy="3988414"/>
          </a:xfrm>
          <a:prstGeom prst="rect">
            <a:avLst/>
          </a:prstGeom>
        </p:spPr>
      </p:pic>
      <p:sp>
        <p:nvSpPr>
          <p:cNvPr id="4" name="TextBox 3"/>
          <p:cNvSpPr txBox="1"/>
          <p:nvPr/>
        </p:nvSpPr>
        <p:spPr>
          <a:xfrm>
            <a:off x="4258859" y="4398684"/>
            <a:ext cx="766557" cy="415498"/>
          </a:xfrm>
          <a:prstGeom prst="rect">
            <a:avLst/>
          </a:prstGeom>
          <a:noFill/>
        </p:spPr>
        <p:txBody>
          <a:bodyPr wrap="none" rtlCol="0">
            <a:spAutoFit/>
          </a:bodyPr>
          <a:lstStyle/>
          <a:p>
            <a:r>
              <a:rPr lang="en-US" sz="2100" b="1" dirty="0">
                <a:solidFill>
                  <a:schemeClr val="tx1"/>
                </a:solidFill>
              </a:rPr>
              <a:t>Year</a:t>
            </a:r>
          </a:p>
        </p:txBody>
      </p:sp>
      <p:sp>
        <p:nvSpPr>
          <p:cNvPr id="10243" name="Rectangle 3"/>
          <p:cNvSpPr>
            <a:spLocks noGrp="1" noChangeArrowheads="1"/>
          </p:cNvSpPr>
          <p:nvPr>
            <p:ph type="title"/>
          </p:nvPr>
        </p:nvSpPr>
        <p:spPr>
          <a:xfrm>
            <a:off x="227096" y="43909"/>
            <a:ext cx="6746081" cy="625023"/>
          </a:xfrm>
        </p:spPr>
        <p:txBody>
          <a:bodyPr>
            <a:normAutofit fontScale="90000"/>
          </a:bodyPr>
          <a:lstStyle/>
          <a:p>
            <a:r>
              <a:rPr lang="en-US" altLang="en-US" sz="2700" dirty="0"/>
              <a:t>Technology Scaling Trends</a:t>
            </a:r>
            <a:br>
              <a:rPr lang="en-US" altLang="en-US" sz="2700" dirty="0"/>
            </a:br>
            <a:r>
              <a:rPr lang="en-US" altLang="en-US" sz="2325" b="0" i="1" dirty="0" err="1"/>
              <a:t>Exascale</a:t>
            </a:r>
            <a:r>
              <a:rPr lang="en-US" altLang="en-US" sz="2325" b="0" i="1" dirty="0"/>
              <a:t> in 2021</a:t>
            </a:r>
            <a:r>
              <a:rPr lang="mr-IN" altLang="en-US" sz="2325" b="0" i="1" dirty="0"/>
              <a:t>…</a:t>
            </a:r>
            <a:r>
              <a:rPr lang="en-US" altLang="en-US" sz="2325" b="0" i="1" dirty="0"/>
              <a:t> and then what?</a:t>
            </a:r>
            <a:endParaRPr lang="en-US" altLang="en-US" sz="1650" b="0" i="1" dirty="0"/>
          </a:p>
        </p:txBody>
      </p:sp>
      <p:sp>
        <p:nvSpPr>
          <p:cNvPr id="27" name="TextBox 26"/>
          <p:cNvSpPr txBox="1"/>
          <p:nvPr/>
        </p:nvSpPr>
        <p:spPr>
          <a:xfrm rot="16200000">
            <a:off x="400843" y="2453708"/>
            <a:ext cx="1827744" cy="415498"/>
          </a:xfrm>
          <a:prstGeom prst="rect">
            <a:avLst/>
          </a:prstGeom>
          <a:noFill/>
        </p:spPr>
        <p:txBody>
          <a:bodyPr wrap="none" rtlCol="0">
            <a:spAutoFit/>
          </a:bodyPr>
          <a:lstStyle/>
          <a:p>
            <a:r>
              <a:rPr lang="en-US" sz="2100" b="1" dirty="0"/>
              <a:t>Performance</a:t>
            </a:r>
          </a:p>
        </p:txBody>
      </p:sp>
      <p:sp>
        <p:nvSpPr>
          <p:cNvPr id="3" name="TextBox 2"/>
          <p:cNvSpPr txBox="1"/>
          <p:nvPr/>
        </p:nvSpPr>
        <p:spPr>
          <a:xfrm>
            <a:off x="6585085" y="816828"/>
            <a:ext cx="1127232" cy="300082"/>
          </a:xfrm>
          <a:prstGeom prst="rect">
            <a:avLst/>
          </a:prstGeom>
          <a:noFill/>
        </p:spPr>
        <p:txBody>
          <a:bodyPr wrap="none" rtlCol="0">
            <a:spAutoFit/>
          </a:bodyPr>
          <a:lstStyle/>
          <a:p>
            <a:r>
              <a:rPr lang="en-US" sz="1350" b="1" dirty="0">
                <a:solidFill>
                  <a:srgbClr val="FF0000"/>
                </a:solidFill>
              </a:rPr>
              <a:t>Transistors</a:t>
            </a:r>
          </a:p>
        </p:txBody>
      </p:sp>
      <p:sp>
        <p:nvSpPr>
          <p:cNvPr id="11" name="TextBox 10"/>
          <p:cNvSpPr txBox="1"/>
          <p:nvPr/>
        </p:nvSpPr>
        <p:spPr>
          <a:xfrm>
            <a:off x="6448141" y="1620659"/>
            <a:ext cx="1345625" cy="507831"/>
          </a:xfrm>
          <a:prstGeom prst="rect">
            <a:avLst/>
          </a:prstGeom>
          <a:noFill/>
        </p:spPr>
        <p:txBody>
          <a:bodyPr wrap="square" rtlCol="0">
            <a:spAutoFit/>
          </a:bodyPr>
          <a:lstStyle/>
          <a:p>
            <a:r>
              <a:rPr lang="en-US" sz="1350" b="1">
                <a:solidFill>
                  <a:srgbClr val="0070C0"/>
                </a:solidFill>
              </a:rPr>
              <a:t>Thread Performance</a:t>
            </a:r>
            <a:endParaRPr lang="en-US" sz="1350" b="1" dirty="0">
              <a:solidFill>
                <a:srgbClr val="0070C0"/>
              </a:solidFill>
            </a:endParaRPr>
          </a:p>
        </p:txBody>
      </p:sp>
      <p:sp>
        <p:nvSpPr>
          <p:cNvPr id="12" name="TextBox 11"/>
          <p:cNvSpPr txBox="1"/>
          <p:nvPr/>
        </p:nvSpPr>
        <p:spPr>
          <a:xfrm>
            <a:off x="6407046" y="2234644"/>
            <a:ext cx="1579278" cy="300082"/>
          </a:xfrm>
          <a:prstGeom prst="rect">
            <a:avLst/>
          </a:prstGeom>
          <a:noFill/>
        </p:spPr>
        <p:txBody>
          <a:bodyPr wrap="none" rtlCol="0">
            <a:spAutoFit/>
          </a:bodyPr>
          <a:lstStyle/>
          <a:p>
            <a:r>
              <a:rPr lang="en-US" sz="1350" b="1" dirty="0">
                <a:solidFill>
                  <a:srgbClr val="00B050"/>
                </a:solidFill>
              </a:rPr>
              <a:t>Clock Frequency</a:t>
            </a:r>
          </a:p>
        </p:txBody>
      </p:sp>
      <p:sp>
        <p:nvSpPr>
          <p:cNvPr id="13" name="TextBox 12"/>
          <p:cNvSpPr txBox="1"/>
          <p:nvPr/>
        </p:nvSpPr>
        <p:spPr>
          <a:xfrm>
            <a:off x="6445263" y="2879521"/>
            <a:ext cx="1309974" cy="300082"/>
          </a:xfrm>
          <a:prstGeom prst="rect">
            <a:avLst/>
          </a:prstGeom>
          <a:noFill/>
        </p:spPr>
        <p:txBody>
          <a:bodyPr wrap="none" rtlCol="0">
            <a:spAutoFit/>
          </a:bodyPr>
          <a:lstStyle/>
          <a:p>
            <a:r>
              <a:rPr lang="en-US" sz="1350" b="1" dirty="0">
                <a:solidFill>
                  <a:srgbClr val="FF0000"/>
                </a:solidFill>
              </a:rPr>
              <a:t>Power (watts)</a:t>
            </a:r>
          </a:p>
        </p:txBody>
      </p:sp>
      <p:sp>
        <p:nvSpPr>
          <p:cNvPr id="14" name="TextBox 13"/>
          <p:cNvSpPr txBox="1"/>
          <p:nvPr/>
        </p:nvSpPr>
        <p:spPr>
          <a:xfrm>
            <a:off x="6883533" y="3197450"/>
            <a:ext cx="819455" cy="300082"/>
          </a:xfrm>
          <a:prstGeom prst="rect">
            <a:avLst/>
          </a:prstGeom>
          <a:noFill/>
        </p:spPr>
        <p:txBody>
          <a:bodyPr wrap="none" rtlCol="0">
            <a:spAutoFit/>
          </a:bodyPr>
          <a:lstStyle/>
          <a:p>
            <a:r>
              <a:rPr lang="en-US" sz="1350" b="1" dirty="0"/>
              <a:t># Cores</a:t>
            </a:r>
          </a:p>
        </p:txBody>
      </p:sp>
      <p:cxnSp>
        <p:nvCxnSpPr>
          <p:cNvPr id="7" name="Straight Connector 6"/>
          <p:cNvCxnSpPr/>
          <p:nvPr/>
        </p:nvCxnSpPr>
        <p:spPr bwMode="auto">
          <a:xfrm flipV="1">
            <a:off x="6883532" y="63049"/>
            <a:ext cx="0" cy="5080451"/>
          </a:xfrm>
          <a:prstGeom prst="line">
            <a:avLst/>
          </a:prstGeom>
          <a:solidFill>
            <a:schemeClr val="accent1"/>
          </a:solidFill>
          <a:ln w="34925" cap="flat" cmpd="sng" algn="ctr">
            <a:solidFill>
              <a:srgbClr val="FF0000"/>
            </a:solidFill>
            <a:prstDash val="solid"/>
            <a:round/>
            <a:headEnd type="none" w="sm" len="sm"/>
            <a:tailEnd type="none" w="sm" len="sm"/>
          </a:ln>
          <a:effectLst/>
        </p:spPr>
      </p:cxnSp>
      <p:sp>
        <p:nvSpPr>
          <p:cNvPr id="18" name="Rectangle 17">
            <a:extLst>
              <a:ext uri="{FF2B5EF4-FFF2-40B4-BE49-F238E27FC236}">
                <a16:creationId xmlns:a16="http://schemas.microsoft.com/office/drawing/2014/main" id="{9C4269EA-EF5B-5A41-A5A4-E24299873445}"/>
              </a:ext>
            </a:extLst>
          </p:cNvPr>
          <p:cNvSpPr/>
          <p:nvPr/>
        </p:nvSpPr>
        <p:spPr>
          <a:xfrm>
            <a:off x="6893643" y="727930"/>
            <a:ext cx="657805" cy="3626411"/>
          </a:xfrm>
          <a:prstGeom prst="rect">
            <a:avLst/>
          </a:prstGeom>
          <a:solidFill>
            <a:srgbClr val="FFC000">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75"/>
          </a:p>
        </p:txBody>
      </p:sp>
      <p:sp>
        <p:nvSpPr>
          <p:cNvPr id="19" name="Rounded Rectangular Callout 18">
            <a:extLst>
              <a:ext uri="{FF2B5EF4-FFF2-40B4-BE49-F238E27FC236}">
                <a16:creationId xmlns:a16="http://schemas.microsoft.com/office/drawing/2014/main" id="{FB37D56D-7BD2-0445-8290-DC3A587C902B}"/>
              </a:ext>
            </a:extLst>
          </p:cNvPr>
          <p:cNvSpPr/>
          <p:nvPr/>
        </p:nvSpPr>
        <p:spPr>
          <a:xfrm>
            <a:off x="6622536" y="1059267"/>
            <a:ext cx="1504633" cy="595954"/>
          </a:xfrm>
          <a:prstGeom prst="wedgeRoundRectCallout">
            <a:avLst>
              <a:gd name="adj1" fmla="val 19371"/>
              <a:gd name="adj2" fmla="val 3374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dirty="0"/>
              <a:t>And Then What?</a:t>
            </a:r>
          </a:p>
        </p:txBody>
      </p:sp>
      <p:sp>
        <p:nvSpPr>
          <p:cNvPr id="20" name="Rounded Rectangular Callout 19">
            <a:extLst>
              <a:ext uri="{FF2B5EF4-FFF2-40B4-BE49-F238E27FC236}">
                <a16:creationId xmlns:a16="http://schemas.microsoft.com/office/drawing/2014/main" id="{7A6E567F-7982-CD44-9138-52F179E6F002}"/>
              </a:ext>
            </a:extLst>
          </p:cNvPr>
          <p:cNvSpPr/>
          <p:nvPr/>
        </p:nvSpPr>
        <p:spPr>
          <a:xfrm>
            <a:off x="6744606" y="3239735"/>
            <a:ext cx="1504633" cy="928195"/>
          </a:xfrm>
          <a:prstGeom prst="wedgeRoundRectCallout">
            <a:avLst>
              <a:gd name="adj1" fmla="val -42647"/>
              <a:gd name="adj2" fmla="val 666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75" dirty="0" err="1"/>
              <a:t>Exascale</a:t>
            </a:r>
            <a:r>
              <a:rPr lang="en-US" sz="1575" dirty="0"/>
              <a:t> in 2022</a:t>
            </a:r>
          </a:p>
        </p:txBody>
      </p:sp>
    </p:spTree>
    <p:extLst>
      <p:ext uri="{BB962C8B-B14F-4D97-AF65-F5344CB8AC3E}">
        <p14:creationId xmlns:p14="http://schemas.microsoft.com/office/powerpoint/2010/main" val="89463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ssolv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2" presetClass="exit" presetSubtype="4" fill="hold" grpId="1" nodeType="withEffect">
                                  <p:stCondLst>
                                    <p:cond delay="0"/>
                                  </p:stCondLst>
                                  <p:childTnLst>
                                    <p:anim calcmode="lin" valueType="num">
                                      <p:cBhvr additive="base">
                                        <p:cTn id="37" dur="500"/>
                                        <p:tgtEl>
                                          <p:spTgt spid="20"/>
                                        </p:tgtEl>
                                        <p:attrNameLst>
                                          <p:attrName>ppt_y</p:attrName>
                                        </p:attrNameLst>
                                      </p:cBhvr>
                                      <p:tavLst>
                                        <p:tav tm="0">
                                          <p:val>
                                            <p:strVal val="#ppt_y"/>
                                          </p:val>
                                        </p:tav>
                                        <p:tav tm="100000">
                                          <p:val>
                                            <p:strVal val="#ppt_y+#ppt_h*1.125000"/>
                                          </p:val>
                                        </p:tav>
                                      </p:tavLst>
                                    </p:anim>
                                    <p:animEffect transition="out" filter="wipe(down)">
                                      <p:cBhvr>
                                        <p:cTn id="38" dur="500"/>
                                        <p:tgtEl>
                                          <p:spTgt spid="20"/>
                                        </p:tgtEl>
                                      </p:cBhvr>
                                    </p:animEffect>
                                    <p:set>
                                      <p:cBhvr>
                                        <p:cTn id="3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2" grpId="0"/>
      <p:bldP spid="13" grpId="0"/>
      <p:bldP spid="18" grpId="0" animBg="1"/>
      <p:bldP spid="19" grpId="0" animBg="1"/>
      <p:bldP spid="20" grpId="0" animBg="1"/>
      <p:bldP spid="20"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p:cNvSpPr>
          <p:nvPr>
            <p:ph type="title" idx="4294967295"/>
          </p:nvPr>
        </p:nvSpPr>
        <p:spPr>
          <a:xfrm>
            <a:off x="633413" y="-90486"/>
            <a:ext cx="7886700" cy="722708"/>
          </a:xfrm>
        </p:spPr>
        <p:txBody>
          <a:bodyPr/>
          <a:lstStyle/>
          <a:p>
            <a:r>
              <a:rPr lang="en-US" b="1" dirty="0"/>
              <a:t>Photonic MCM (Multi-Chip Module)</a:t>
            </a:r>
            <a:endParaRPr lang="en-US" i="1" dirty="0"/>
          </a:p>
        </p:txBody>
      </p:sp>
      <p:cxnSp>
        <p:nvCxnSpPr>
          <p:cNvPr id="32772" name="Elbow Connector 184"/>
          <p:cNvCxnSpPr>
            <a:cxnSpLocks noChangeShapeType="1"/>
          </p:cNvCxnSpPr>
          <p:nvPr/>
        </p:nvCxnSpPr>
        <p:spPr bwMode="auto">
          <a:xfrm rot="10800000" flipV="1">
            <a:off x="6691364" y="3022584"/>
            <a:ext cx="451247" cy="406003"/>
          </a:xfrm>
          <a:prstGeom prst="bentConnector2">
            <a:avLst/>
          </a:prstGeom>
          <a:noFill/>
          <a:ln w="38100" cmpd="thickThin">
            <a:solidFill>
              <a:srgbClr val="404040"/>
            </a:solidFill>
            <a:miter lim="800000"/>
            <a:headEnd/>
            <a:tailEnd/>
          </a:ln>
        </p:spPr>
      </p:cxnSp>
      <p:cxnSp>
        <p:nvCxnSpPr>
          <p:cNvPr id="32773" name="Elbow Connector 184"/>
          <p:cNvCxnSpPr>
            <a:cxnSpLocks noChangeShapeType="1"/>
          </p:cNvCxnSpPr>
          <p:nvPr/>
        </p:nvCxnSpPr>
        <p:spPr bwMode="auto">
          <a:xfrm>
            <a:off x="8307042" y="2638012"/>
            <a:ext cx="448866" cy="135731"/>
          </a:xfrm>
          <a:prstGeom prst="bentConnector3">
            <a:avLst>
              <a:gd name="adj1" fmla="val 532"/>
            </a:avLst>
          </a:prstGeom>
          <a:noFill/>
          <a:ln w="38100" cmpd="thickThin">
            <a:solidFill>
              <a:srgbClr val="404040"/>
            </a:solidFill>
            <a:miter lim="800000"/>
            <a:headEnd/>
            <a:tailEnd/>
          </a:ln>
        </p:spPr>
      </p:cxnSp>
      <p:cxnSp>
        <p:nvCxnSpPr>
          <p:cNvPr id="32774" name="Elbow Connector 453"/>
          <p:cNvCxnSpPr>
            <a:cxnSpLocks noChangeShapeType="1"/>
          </p:cNvCxnSpPr>
          <p:nvPr/>
        </p:nvCxnSpPr>
        <p:spPr bwMode="auto">
          <a:xfrm rot="10800000">
            <a:off x="6754467" y="2501089"/>
            <a:ext cx="585788" cy="355997"/>
          </a:xfrm>
          <a:prstGeom prst="bentConnector3">
            <a:avLst>
              <a:gd name="adj1" fmla="val 50000"/>
            </a:avLst>
          </a:prstGeom>
          <a:noFill/>
          <a:ln w="38100" cmpd="thickThin">
            <a:solidFill>
              <a:srgbClr val="404040"/>
            </a:solidFill>
            <a:miter lim="800000"/>
            <a:headEnd/>
            <a:tailEnd/>
          </a:ln>
        </p:spPr>
      </p:cxnSp>
      <p:grpSp>
        <p:nvGrpSpPr>
          <p:cNvPr id="32775" name="Group 376"/>
          <p:cNvGrpSpPr>
            <a:grpSpLocks/>
          </p:cNvGrpSpPr>
          <p:nvPr/>
        </p:nvGrpSpPr>
        <p:grpSpPr bwMode="auto">
          <a:xfrm>
            <a:off x="6017472" y="1462866"/>
            <a:ext cx="1339453" cy="1193006"/>
            <a:chOff x="3849" y="1168"/>
            <a:chExt cx="1125" cy="1002"/>
          </a:xfrm>
        </p:grpSpPr>
        <p:sp>
          <p:nvSpPr>
            <p:cNvPr id="2" name="Rectangle 79"/>
            <p:cNvSpPr>
              <a:spLocks noChangeArrowheads="1"/>
            </p:cNvSpPr>
            <p:nvPr/>
          </p:nvSpPr>
          <p:spPr bwMode="auto">
            <a:xfrm>
              <a:off x="3849" y="1168"/>
              <a:ext cx="1125" cy="1002"/>
            </a:xfrm>
            <a:prstGeom prst="rect">
              <a:avLst/>
            </a:prstGeom>
            <a:solidFill>
              <a:srgbClr val="FFCC00"/>
            </a:solidFill>
            <a:ln w="25400" algn="ctr">
              <a:solidFill>
                <a:schemeClr val="tx1"/>
              </a:solidFill>
              <a:miter lim="800000"/>
              <a:headEnd/>
              <a:tailEnd/>
            </a:ln>
          </p:spPr>
          <p:txBody>
            <a:bodyPr/>
            <a:lstStyle/>
            <a:p>
              <a:pPr algn="ctr">
                <a:defRPr/>
              </a:pPr>
              <a:r>
                <a:rPr lang="en-US" sz="1050" dirty="0">
                  <a:ea typeface="Candara" charset="0"/>
                </a:rPr>
                <a:t>Compute MCM</a:t>
              </a:r>
            </a:p>
          </p:txBody>
        </p:sp>
        <p:pic>
          <p:nvPicPr>
            <p:cNvPr id="32777" name="Picture 80"/>
            <p:cNvPicPr>
              <a:picLocks noChangeAspect="1"/>
            </p:cNvPicPr>
            <p:nvPr/>
          </p:nvPicPr>
          <p:blipFill>
            <a:blip r:embed="rId2"/>
            <a:srcRect/>
            <a:stretch>
              <a:fillRect/>
            </a:stretch>
          </p:blipFill>
          <p:spPr bwMode="auto">
            <a:xfrm>
              <a:off x="4111" y="1544"/>
              <a:ext cx="172" cy="176"/>
            </a:xfrm>
            <a:prstGeom prst="rect">
              <a:avLst/>
            </a:prstGeom>
            <a:solidFill>
              <a:srgbClr val="FFCC00"/>
            </a:solidFill>
            <a:ln w="9525">
              <a:noFill/>
              <a:miter lim="800000"/>
              <a:headEnd/>
              <a:tailEnd/>
            </a:ln>
          </p:spPr>
        </p:pic>
        <p:pic>
          <p:nvPicPr>
            <p:cNvPr id="32778" name="Picture 84"/>
            <p:cNvPicPr>
              <a:picLocks noChangeAspect="1"/>
            </p:cNvPicPr>
            <p:nvPr/>
          </p:nvPicPr>
          <p:blipFill>
            <a:blip r:embed="rId3"/>
            <a:srcRect/>
            <a:stretch>
              <a:fillRect/>
            </a:stretch>
          </p:blipFill>
          <p:spPr bwMode="auto">
            <a:xfrm>
              <a:off x="4321" y="1544"/>
              <a:ext cx="178" cy="176"/>
            </a:xfrm>
            <a:prstGeom prst="rect">
              <a:avLst/>
            </a:prstGeom>
            <a:solidFill>
              <a:srgbClr val="FFCC00"/>
            </a:solidFill>
            <a:ln w="9525">
              <a:noFill/>
              <a:miter lim="800000"/>
              <a:headEnd/>
              <a:tailEnd/>
            </a:ln>
          </p:spPr>
        </p:pic>
        <p:pic>
          <p:nvPicPr>
            <p:cNvPr id="32779" name="Picture 85"/>
            <p:cNvPicPr>
              <a:picLocks noChangeAspect="1"/>
            </p:cNvPicPr>
            <p:nvPr/>
          </p:nvPicPr>
          <p:blipFill>
            <a:blip r:embed="rId2"/>
            <a:srcRect/>
            <a:stretch>
              <a:fillRect/>
            </a:stretch>
          </p:blipFill>
          <p:spPr bwMode="auto">
            <a:xfrm>
              <a:off x="4535" y="1546"/>
              <a:ext cx="172" cy="176"/>
            </a:xfrm>
            <a:prstGeom prst="rect">
              <a:avLst/>
            </a:prstGeom>
            <a:solidFill>
              <a:srgbClr val="FFCC00"/>
            </a:solidFill>
            <a:ln w="9525">
              <a:noFill/>
              <a:miter lim="800000"/>
              <a:headEnd/>
              <a:tailEnd/>
            </a:ln>
          </p:spPr>
        </p:pic>
        <p:pic>
          <p:nvPicPr>
            <p:cNvPr id="32780" name="Picture 86"/>
            <p:cNvPicPr>
              <a:picLocks noChangeAspect="1"/>
            </p:cNvPicPr>
            <p:nvPr/>
          </p:nvPicPr>
          <p:blipFill>
            <a:blip r:embed="rId4"/>
            <a:srcRect/>
            <a:stretch>
              <a:fillRect/>
            </a:stretch>
          </p:blipFill>
          <p:spPr bwMode="auto">
            <a:xfrm>
              <a:off x="4111" y="1752"/>
              <a:ext cx="172" cy="175"/>
            </a:xfrm>
            <a:prstGeom prst="rect">
              <a:avLst/>
            </a:prstGeom>
            <a:solidFill>
              <a:srgbClr val="FFCC00"/>
            </a:solidFill>
            <a:ln w="9525">
              <a:noFill/>
              <a:miter lim="800000"/>
              <a:headEnd/>
              <a:tailEnd/>
            </a:ln>
          </p:spPr>
        </p:pic>
        <p:pic>
          <p:nvPicPr>
            <p:cNvPr id="32781" name="Picture 87"/>
            <p:cNvPicPr>
              <a:picLocks noChangeAspect="1"/>
            </p:cNvPicPr>
            <p:nvPr/>
          </p:nvPicPr>
          <p:blipFill>
            <a:blip r:embed="rId5"/>
            <a:srcRect/>
            <a:stretch>
              <a:fillRect/>
            </a:stretch>
          </p:blipFill>
          <p:spPr bwMode="auto">
            <a:xfrm>
              <a:off x="4321" y="1752"/>
              <a:ext cx="178" cy="175"/>
            </a:xfrm>
            <a:prstGeom prst="rect">
              <a:avLst/>
            </a:prstGeom>
            <a:solidFill>
              <a:srgbClr val="FFCC00"/>
            </a:solidFill>
            <a:ln w="9525">
              <a:noFill/>
              <a:miter lim="800000"/>
              <a:headEnd/>
              <a:tailEnd/>
            </a:ln>
          </p:spPr>
        </p:pic>
        <p:pic>
          <p:nvPicPr>
            <p:cNvPr id="32782" name="Picture 88"/>
            <p:cNvPicPr>
              <a:picLocks noChangeAspect="1"/>
            </p:cNvPicPr>
            <p:nvPr/>
          </p:nvPicPr>
          <p:blipFill>
            <a:blip r:embed="rId4"/>
            <a:srcRect/>
            <a:stretch>
              <a:fillRect/>
            </a:stretch>
          </p:blipFill>
          <p:spPr bwMode="auto">
            <a:xfrm>
              <a:off x="4535" y="1754"/>
              <a:ext cx="172" cy="175"/>
            </a:xfrm>
            <a:prstGeom prst="rect">
              <a:avLst/>
            </a:prstGeom>
            <a:solidFill>
              <a:srgbClr val="FFCC00"/>
            </a:solidFill>
            <a:ln w="9525">
              <a:noFill/>
              <a:miter lim="800000"/>
              <a:headEnd/>
              <a:tailEnd/>
            </a:ln>
          </p:spPr>
        </p:pic>
        <p:pic>
          <p:nvPicPr>
            <p:cNvPr id="32783" name="Picture 93"/>
            <p:cNvPicPr>
              <a:picLocks noChangeAspect="1"/>
            </p:cNvPicPr>
            <p:nvPr/>
          </p:nvPicPr>
          <p:blipFill>
            <a:blip r:embed="rId6"/>
            <a:srcRect/>
            <a:stretch>
              <a:fillRect/>
            </a:stretch>
          </p:blipFill>
          <p:spPr bwMode="auto">
            <a:xfrm>
              <a:off x="4761" y="1560"/>
              <a:ext cx="144" cy="144"/>
            </a:xfrm>
            <a:prstGeom prst="rect">
              <a:avLst/>
            </a:prstGeom>
            <a:solidFill>
              <a:srgbClr val="FFCC00"/>
            </a:solidFill>
            <a:ln w="9525">
              <a:noFill/>
              <a:miter lim="800000"/>
              <a:headEnd/>
              <a:tailEnd/>
            </a:ln>
          </p:spPr>
        </p:pic>
        <p:pic>
          <p:nvPicPr>
            <p:cNvPr id="32784" name="Picture 95"/>
            <p:cNvPicPr>
              <a:picLocks noChangeAspect="1"/>
            </p:cNvPicPr>
            <p:nvPr/>
          </p:nvPicPr>
          <p:blipFill>
            <a:blip r:embed="rId6"/>
            <a:srcRect/>
            <a:stretch>
              <a:fillRect/>
            </a:stretch>
          </p:blipFill>
          <p:spPr bwMode="auto">
            <a:xfrm>
              <a:off x="4761" y="1756"/>
              <a:ext cx="144" cy="144"/>
            </a:xfrm>
            <a:prstGeom prst="rect">
              <a:avLst/>
            </a:prstGeom>
            <a:solidFill>
              <a:srgbClr val="FFCC00"/>
            </a:solidFill>
            <a:ln w="9525">
              <a:noFill/>
              <a:miter lim="800000"/>
              <a:headEnd/>
              <a:tailEnd/>
            </a:ln>
          </p:spPr>
        </p:pic>
        <p:pic>
          <p:nvPicPr>
            <p:cNvPr id="32785" name="Picture 97"/>
            <p:cNvPicPr>
              <a:picLocks noChangeAspect="1"/>
            </p:cNvPicPr>
            <p:nvPr/>
          </p:nvPicPr>
          <p:blipFill>
            <a:blip r:embed="rId6"/>
            <a:srcRect/>
            <a:stretch>
              <a:fillRect/>
            </a:stretch>
          </p:blipFill>
          <p:spPr bwMode="auto">
            <a:xfrm>
              <a:off x="4122" y="1378"/>
              <a:ext cx="144" cy="144"/>
            </a:xfrm>
            <a:prstGeom prst="rect">
              <a:avLst/>
            </a:prstGeom>
            <a:solidFill>
              <a:srgbClr val="FFCC00"/>
            </a:solidFill>
            <a:ln w="9525">
              <a:noFill/>
              <a:miter lim="800000"/>
              <a:headEnd/>
              <a:tailEnd/>
            </a:ln>
          </p:spPr>
        </p:pic>
        <p:pic>
          <p:nvPicPr>
            <p:cNvPr id="32786" name="Picture 98"/>
            <p:cNvPicPr>
              <a:picLocks noChangeAspect="1"/>
            </p:cNvPicPr>
            <p:nvPr/>
          </p:nvPicPr>
          <p:blipFill>
            <a:blip r:embed="rId6"/>
            <a:srcRect/>
            <a:stretch>
              <a:fillRect/>
            </a:stretch>
          </p:blipFill>
          <p:spPr bwMode="auto">
            <a:xfrm>
              <a:off x="4339" y="1376"/>
              <a:ext cx="144" cy="144"/>
            </a:xfrm>
            <a:prstGeom prst="rect">
              <a:avLst/>
            </a:prstGeom>
            <a:solidFill>
              <a:srgbClr val="FFCC00"/>
            </a:solidFill>
            <a:ln w="9525">
              <a:noFill/>
              <a:miter lim="800000"/>
              <a:headEnd/>
              <a:tailEnd/>
            </a:ln>
          </p:spPr>
        </p:pic>
        <p:pic>
          <p:nvPicPr>
            <p:cNvPr id="32787" name="Picture 99"/>
            <p:cNvPicPr>
              <a:picLocks noChangeAspect="1"/>
            </p:cNvPicPr>
            <p:nvPr/>
          </p:nvPicPr>
          <p:blipFill>
            <a:blip r:embed="rId6"/>
            <a:srcRect/>
            <a:stretch>
              <a:fillRect/>
            </a:stretch>
          </p:blipFill>
          <p:spPr bwMode="auto">
            <a:xfrm>
              <a:off x="4552" y="1376"/>
              <a:ext cx="144" cy="144"/>
            </a:xfrm>
            <a:prstGeom prst="rect">
              <a:avLst/>
            </a:prstGeom>
            <a:solidFill>
              <a:srgbClr val="FFCC00"/>
            </a:solidFill>
            <a:ln w="9525">
              <a:noFill/>
              <a:miter lim="800000"/>
              <a:headEnd/>
              <a:tailEnd/>
            </a:ln>
          </p:spPr>
        </p:pic>
        <p:pic>
          <p:nvPicPr>
            <p:cNvPr id="32788" name="Picture 100"/>
            <p:cNvPicPr>
              <a:picLocks noChangeAspect="1"/>
            </p:cNvPicPr>
            <p:nvPr/>
          </p:nvPicPr>
          <p:blipFill>
            <a:blip r:embed="rId6"/>
            <a:srcRect/>
            <a:stretch>
              <a:fillRect/>
            </a:stretch>
          </p:blipFill>
          <p:spPr bwMode="auto">
            <a:xfrm>
              <a:off x="4119" y="1962"/>
              <a:ext cx="144" cy="144"/>
            </a:xfrm>
            <a:prstGeom prst="rect">
              <a:avLst/>
            </a:prstGeom>
            <a:solidFill>
              <a:srgbClr val="FFCC00"/>
            </a:solidFill>
            <a:ln w="9525">
              <a:noFill/>
              <a:miter lim="800000"/>
              <a:headEnd/>
              <a:tailEnd/>
            </a:ln>
          </p:spPr>
        </p:pic>
        <p:pic>
          <p:nvPicPr>
            <p:cNvPr id="32789" name="Picture 101"/>
            <p:cNvPicPr>
              <a:picLocks noChangeAspect="1"/>
            </p:cNvPicPr>
            <p:nvPr/>
          </p:nvPicPr>
          <p:blipFill>
            <a:blip r:embed="rId6"/>
            <a:srcRect/>
            <a:stretch>
              <a:fillRect/>
            </a:stretch>
          </p:blipFill>
          <p:spPr bwMode="auto">
            <a:xfrm>
              <a:off x="4336" y="1960"/>
              <a:ext cx="144" cy="144"/>
            </a:xfrm>
            <a:prstGeom prst="rect">
              <a:avLst/>
            </a:prstGeom>
            <a:solidFill>
              <a:srgbClr val="FFCC00"/>
            </a:solidFill>
            <a:ln w="9525">
              <a:noFill/>
              <a:miter lim="800000"/>
              <a:headEnd/>
              <a:tailEnd/>
            </a:ln>
          </p:spPr>
        </p:pic>
        <p:pic>
          <p:nvPicPr>
            <p:cNvPr id="32790" name="Picture 102"/>
            <p:cNvPicPr>
              <a:picLocks noChangeAspect="1"/>
            </p:cNvPicPr>
            <p:nvPr/>
          </p:nvPicPr>
          <p:blipFill>
            <a:blip r:embed="rId6"/>
            <a:srcRect/>
            <a:stretch>
              <a:fillRect/>
            </a:stretch>
          </p:blipFill>
          <p:spPr bwMode="auto">
            <a:xfrm>
              <a:off x="4548" y="1960"/>
              <a:ext cx="144" cy="144"/>
            </a:xfrm>
            <a:prstGeom prst="rect">
              <a:avLst/>
            </a:prstGeom>
            <a:solidFill>
              <a:srgbClr val="FFCC00"/>
            </a:solidFill>
            <a:ln w="9525">
              <a:noFill/>
              <a:miter lim="800000"/>
              <a:headEnd/>
              <a:tailEnd/>
            </a:ln>
          </p:spPr>
        </p:pic>
        <p:pic>
          <p:nvPicPr>
            <p:cNvPr id="32791" name="Picture 103"/>
            <p:cNvPicPr>
              <a:picLocks noChangeAspect="1"/>
            </p:cNvPicPr>
            <p:nvPr/>
          </p:nvPicPr>
          <p:blipFill>
            <a:blip r:embed="rId6"/>
            <a:srcRect/>
            <a:stretch>
              <a:fillRect/>
            </a:stretch>
          </p:blipFill>
          <p:spPr bwMode="auto">
            <a:xfrm>
              <a:off x="3927" y="1558"/>
              <a:ext cx="144" cy="144"/>
            </a:xfrm>
            <a:prstGeom prst="rect">
              <a:avLst/>
            </a:prstGeom>
            <a:solidFill>
              <a:srgbClr val="FFCC00"/>
            </a:solidFill>
            <a:ln w="9525">
              <a:noFill/>
              <a:miter lim="800000"/>
              <a:headEnd/>
              <a:tailEnd/>
            </a:ln>
          </p:spPr>
        </p:pic>
        <p:pic>
          <p:nvPicPr>
            <p:cNvPr id="32792" name="Picture 104"/>
            <p:cNvPicPr>
              <a:picLocks noChangeAspect="1"/>
            </p:cNvPicPr>
            <p:nvPr/>
          </p:nvPicPr>
          <p:blipFill>
            <a:blip r:embed="rId6"/>
            <a:srcRect/>
            <a:stretch>
              <a:fillRect/>
            </a:stretch>
          </p:blipFill>
          <p:spPr bwMode="auto">
            <a:xfrm>
              <a:off x="3927" y="1754"/>
              <a:ext cx="144" cy="144"/>
            </a:xfrm>
            <a:prstGeom prst="rect">
              <a:avLst/>
            </a:prstGeom>
            <a:solidFill>
              <a:srgbClr val="FFCC00"/>
            </a:solidFill>
            <a:ln w="9525">
              <a:noFill/>
              <a:miter lim="800000"/>
              <a:headEnd/>
              <a:tailEnd/>
            </a:ln>
          </p:spPr>
        </p:pic>
      </p:grpSp>
      <p:grpSp>
        <p:nvGrpSpPr>
          <p:cNvPr id="32793" name="Group 416"/>
          <p:cNvGrpSpPr>
            <a:grpSpLocks/>
          </p:cNvGrpSpPr>
          <p:nvPr/>
        </p:nvGrpSpPr>
        <p:grpSpPr bwMode="auto">
          <a:xfrm>
            <a:off x="6037711" y="3246422"/>
            <a:ext cx="1287066" cy="1202531"/>
            <a:chOff x="3872" y="2962"/>
            <a:chExt cx="1081" cy="1010"/>
          </a:xfrm>
        </p:grpSpPr>
        <p:sp>
          <p:nvSpPr>
            <p:cNvPr id="3" name="Rectangle 109"/>
            <p:cNvSpPr>
              <a:spLocks noChangeArrowheads="1"/>
            </p:cNvSpPr>
            <p:nvPr/>
          </p:nvSpPr>
          <p:spPr bwMode="auto">
            <a:xfrm>
              <a:off x="3872" y="2962"/>
              <a:ext cx="1081" cy="1010"/>
            </a:xfrm>
            <a:prstGeom prst="rect">
              <a:avLst/>
            </a:prstGeom>
            <a:solidFill>
              <a:srgbClr val="CCFFCC"/>
            </a:solidFill>
            <a:ln w="25400" algn="ctr">
              <a:solidFill>
                <a:schemeClr val="tx1"/>
              </a:solidFill>
              <a:miter lim="800000"/>
              <a:headEnd/>
              <a:tailEnd/>
            </a:ln>
          </p:spPr>
          <p:txBody>
            <a:bodyPr/>
            <a:lstStyle/>
            <a:p>
              <a:pPr algn="ctr">
                <a:defRPr/>
              </a:pPr>
              <a:r>
                <a:rPr lang="en-US" sz="1050" dirty="0">
                  <a:ea typeface="Candara" charset="0"/>
                </a:rPr>
                <a:t>HBM MCM</a:t>
              </a:r>
            </a:p>
          </p:txBody>
        </p:sp>
        <p:pic>
          <p:nvPicPr>
            <p:cNvPr id="32795" name="Picture 119"/>
            <p:cNvPicPr>
              <a:picLocks noChangeAspect="1"/>
            </p:cNvPicPr>
            <p:nvPr/>
          </p:nvPicPr>
          <p:blipFill>
            <a:blip r:embed="rId6"/>
            <a:srcRect/>
            <a:stretch>
              <a:fillRect/>
            </a:stretch>
          </p:blipFill>
          <p:spPr bwMode="auto">
            <a:xfrm>
              <a:off x="4768" y="3376"/>
              <a:ext cx="144" cy="144"/>
            </a:xfrm>
            <a:prstGeom prst="rect">
              <a:avLst/>
            </a:prstGeom>
            <a:solidFill>
              <a:srgbClr val="CCFFCC"/>
            </a:solidFill>
            <a:ln w="9525">
              <a:noFill/>
              <a:miter lim="800000"/>
              <a:headEnd/>
              <a:tailEnd/>
            </a:ln>
          </p:spPr>
        </p:pic>
        <p:pic>
          <p:nvPicPr>
            <p:cNvPr id="32796" name="Picture 120"/>
            <p:cNvPicPr>
              <a:picLocks noChangeAspect="1"/>
            </p:cNvPicPr>
            <p:nvPr/>
          </p:nvPicPr>
          <p:blipFill>
            <a:blip r:embed="rId6"/>
            <a:srcRect/>
            <a:stretch>
              <a:fillRect/>
            </a:stretch>
          </p:blipFill>
          <p:spPr bwMode="auto">
            <a:xfrm>
              <a:off x="4768" y="3572"/>
              <a:ext cx="144" cy="144"/>
            </a:xfrm>
            <a:prstGeom prst="rect">
              <a:avLst/>
            </a:prstGeom>
            <a:solidFill>
              <a:srgbClr val="CCFFCC"/>
            </a:solidFill>
            <a:ln w="9525">
              <a:noFill/>
              <a:miter lim="800000"/>
              <a:headEnd/>
              <a:tailEnd/>
            </a:ln>
          </p:spPr>
        </p:pic>
        <p:pic>
          <p:nvPicPr>
            <p:cNvPr id="32797" name="Picture 122"/>
            <p:cNvPicPr>
              <a:picLocks noChangeAspect="1"/>
            </p:cNvPicPr>
            <p:nvPr/>
          </p:nvPicPr>
          <p:blipFill>
            <a:blip r:embed="rId6"/>
            <a:srcRect/>
            <a:stretch>
              <a:fillRect/>
            </a:stretch>
          </p:blipFill>
          <p:spPr bwMode="auto">
            <a:xfrm>
              <a:off x="4129" y="3175"/>
              <a:ext cx="144" cy="144"/>
            </a:xfrm>
            <a:prstGeom prst="rect">
              <a:avLst/>
            </a:prstGeom>
            <a:solidFill>
              <a:srgbClr val="CCFFCC"/>
            </a:solidFill>
            <a:ln w="9525">
              <a:noFill/>
              <a:miter lim="800000"/>
              <a:headEnd/>
              <a:tailEnd/>
            </a:ln>
          </p:spPr>
        </p:pic>
        <p:pic>
          <p:nvPicPr>
            <p:cNvPr id="32798" name="Picture 123"/>
            <p:cNvPicPr>
              <a:picLocks noChangeAspect="1"/>
            </p:cNvPicPr>
            <p:nvPr/>
          </p:nvPicPr>
          <p:blipFill>
            <a:blip r:embed="rId6"/>
            <a:srcRect/>
            <a:stretch>
              <a:fillRect/>
            </a:stretch>
          </p:blipFill>
          <p:spPr bwMode="auto">
            <a:xfrm>
              <a:off x="4346" y="3173"/>
              <a:ext cx="144" cy="144"/>
            </a:xfrm>
            <a:prstGeom prst="rect">
              <a:avLst/>
            </a:prstGeom>
            <a:solidFill>
              <a:srgbClr val="CCFFCC"/>
            </a:solidFill>
            <a:ln w="9525">
              <a:noFill/>
              <a:miter lim="800000"/>
              <a:headEnd/>
              <a:tailEnd/>
            </a:ln>
          </p:spPr>
        </p:pic>
        <p:pic>
          <p:nvPicPr>
            <p:cNvPr id="32799" name="Picture 124"/>
            <p:cNvPicPr>
              <a:picLocks noChangeAspect="1"/>
            </p:cNvPicPr>
            <p:nvPr/>
          </p:nvPicPr>
          <p:blipFill>
            <a:blip r:embed="rId6"/>
            <a:srcRect/>
            <a:stretch>
              <a:fillRect/>
            </a:stretch>
          </p:blipFill>
          <p:spPr bwMode="auto">
            <a:xfrm>
              <a:off x="4558" y="3173"/>
              <a:ext cx="144" cy="144"/>
            </a:xfrm>
            <a:prstGeom prst="rect">
              <a:avLst/>
            </a:prstGeom>
            <a:solidFill>
              <a:srgbClr val="CCFFCC"/>
            </a:solidFill>
            <a:ln w="9525">
              <a:noFill/>
              <a:miter lim="800000"/>
              <a:headEnd/>
              <a:tailEnd/>
            </a:ln>
          </p:spPr>
        </p:pic>
        <p:pic>
          <p:nvPicPr>
            <p:cNvPr id="32800" name="Picture 125"/>
            <p:cNvPicPr>
              <a:picLocks noChangeAspect="1"/>
            </p:cNvPicPr>
            <p:nvPr/>
          </p:nvPicPr>
          <p:blipFill>
            <a:blip r:embed="rId6"/>
            <a:srcRect/>
            <a:stretch>
              <a:fillRect/>
            </a:stretch>
          </p:blipFill>
          <p:spPr bwMode="auto">
            <a:xfrm>
              <a:off x="4125" y="3792"/>
              <a:ext cx="144" cy="144"/>
            </a:xfrm>
            <a:prstGeom prst="rect">
              <a:avLst/>
            </a:prstGeom>
            <a:solidFill>
              <a:srgbClr val="CCFFCC"/>
            </a:solidFill>
            <a:ln w="9525">
              <a:noFill/>
              <a:miter lim="800000"/>
              <a:headEnd/>
              <a:tailEnd/>
            </a:ln>
          </p:spPr>
        </p:pic>
        <p:pic>
          <p:nvPicPr>
            <p:cNvPr id="32801" name="Picture 126"/>
            <p:cNvPicPr>
              <a:picLocks noChangeAspect="1"/>
            </p:cNvPicPr>
            <p:nvPr/>
          </p:nvPicPr>
          <p:blipFill>
            <a:blip r:embed="rId6"/>
            <a:srcRect/>
            <a:stretch>
              <a:fillRect/>
            </a:stretch>
          </p:blipFill>
          <p:spPr bwMode="auto">
            <a:xfrm>
              <a:off x="4342" y="3790"/>
              <a:ext cx="144" cy="144"/>
            </a:xfrm>
            <a:prstGeom prst="rect">
              <a:avLst/>
            </a:prstGeom>
            <a:solidFill>
              <a:srgbClr val="CCFFCC"/>
            </a:solidFill>
            <a:ln w="9525">
              <a:noFill/>
              <a:miter lim="800000"/>
              <a:headEnd/>
              <a:tailEnd/>
            </a:ln>
          </p:spPr>
        </p:pic>
        <p:pic>
          <p:nvPicPr>
            <p:cNvPr id="32802" name="Picture 127"/>
            <p:cNvPicPr>
              <a:picLocks noChangeAspect="1"/>
            </p:cNvPicPr>
            <p:nvPr/>
          </p:nvPicPr>
          <p:blipFill>
            <a:blip r:embed="rId6"/>
            <a:srcRect/>
            <a:stretch>
              <a:fillRect/>
            </a:stretch>
          </p:blipFill>
          <p:spPr bwMode="auto">
            <a:xfrm>
              <a:off x="4555" y="3790"/>
              <a:ext cx="144" cy="144"/>
            </a:xfrm>
            <a:prstGeom prst="rect">
              <a:avLst/>
            </a:prstGeom>
            <a:solidFill>
              <a:srgbClr val="CCFFCC"/>
            </a:solidFill>
            <a:ln w="9525">
              <a:noFill/>
              <a:miter lim="800000"/>
              <a:headEnd/>
              <a:tailEnd/>
            </a:ln>
          </p:spPr>
        </p:pic>
        <p:pic>
          <p:nvPicPr>
            <p:cNvPr id="32803" name="Picture 128"/>
            <p:cNvPicPr>
              <a:picLocks noChangeAspect="1"/>
            </p:cNvPicPr>
            <p:nvPr/>
          </p:nvPicPr>
          <p:blipFill>
            <a:blip r:embed="rId6"/>
            <a:srcRect/>
            <a:stretch>
              <a:fillRect/>
            </a:stretch>
          </p:blipFill>
          <p:spPr bwMode="auto">
            <a:xfrm>
              <a:off x="3934" y="3374"/>
              <a:ext cx="144" cy="144"/>
            </a:xfrm>
            <a:prstGeom prst="rect">
              <a:avLst/>
            </a:prstGeom>
            <a:solidFill>
              <a:srgbClr val="CCFFCC"/>
            </a:solidFill>
            <a:ln w="9525">
              <a:noFill/>
              <a:miter lim="800000"/>
              <a:headEnd/>
              <a:tailEnd/>
            </a:ln>
          </p:spPr>
        </p:pic>
        <p:pic>
          <p:nvPicPr>
            <p:cNvPr id="32804" name="Picture 129"/>
            <p:cNvPicPr>
              <a:picLocks noChangeAspect="1"/>
            </p:cNvPicPr>
            <p:nvPr/>
          </p:nvPicPr>
          <p:blipFill>
            <a:blip r:embed="rId6"/>
            <a:srcRect/>
            <a:stretch>
              <a:fillRect/>
            </a:stretch>
          </p:blipFill>
          <p:spPr bwMode="auto">
            <a:xfrm>
              <a:off x="3934" y="3570"/>
              <a:ext cx="144" cy="144"/>
            </a:xfrm>
            <a:prstGeom prst="rect">
              <a:avLst/>
            </a:prstGeom>
            <a:solidFill>
              <a:srgbClr val="CCFFCC"/>
            </a:solidFill>
            <a:ln w="9525">
              <a:noFill/>
              <a:miter lim="800000"/>
              <a:headEnd/>
              <a:tailEnd/>
            </a:ln>
          </p:spPr>
        </p:pic>
        <p:pic>
          <p:nvPicPr>
            <p:cNvPr id="32805" name="Picture 107"/>
            <p:cNvPicPr>
              <a:picLocks noChangeAspect="1"/>
            </p:cNvPicPr>
            <p:nvPr/>
          </p:nvPicPr>
          <p:blipFill>
            <a:blip r:embed="rId7"/>
            <a:srcRect/>
            <a:stretch>
              <a:fillRect/>
            </a:stretch>
          </p:blipFill>
          <p:spPr bwMode="auto">
            <a:xfrm>
              <a:off x="4125" y="3356"/>
              <a:ext cx="260" cy="180"/>
            </a:xfrm>
            <a:prstGeom prst="rect">
              <a:avLst/>
            </a:prstGeom>
            <a:solidFill>
              <a:srgbClr val="CCFFCC"/>
            </a:solidFill>
            <a:ln w="9525">
              <a:noFill/>
              <a:miter lim="800000"/>
              <a:headEnd/>
              <a:tailEnd/>
            </a:ln>
          </p:spPr>
        </p:pic>
        <p:pic>
          <p:nvPicPr>
            <p:cNvPr id="32806" name="Picture 155"/>
            <p:cNvPicPr>
              <a:picLocks noChangeAspect="1"/>
            </p:cNvPicPr>
            <p:nvPr/>
          </p:nvPicPr>
          <p:blipFill>
            <a:blip r:embed="rId7"/>
            <a:srcRect/>
            <a:stretch>
              <a:fillRect/>
            </a:stretch>
          </p:blipFill>
          <p:spPr bwMode="auto">
            <a:xfrm>
              <a:off x="4125" y="3575"/>
              <a:ext cx="260" cy="180"/>
            </a:xfrm>
            <a:prstGeom prst="rect">
              <a:avLst/>
            </a:prstGeom>
            <a:solidFill>
              <a:srgbClr val="CCFFCC"/>
            </a:solidFill>
            <a:ln w="9525">
              <a:noFill/>
              <a:miter lim="800000"/>
              <a:headEnd/>
              <a:tailEnd/>
            </a:ln>
          </p:spPr>
        </p:pic>
        <p:pic>
          <p:nvPicPr>
            <p:cNvPr id="32807" name="Picture 157"/>
            <p:cNvPicPr>
              <a:picLocks noChangeAspect="1"/>
            </p:cNvPicPr>
            <p:nvPr/>
          </p:nvPicPr>
          <p:blipFill>
            <a:blip r:embed="rId7"/>
            <a:srcRect/>
            <a:stretch>
              <a:fillRect/>
            </a:stretch>
          </p:blipFill>
          <p:spPr bwMode="auto">
            <a:xfrm>
              <a:off x="4443" y="3355"/>
              <a:ext cx="259" cy="180"/>
            </a:xfrm>
            <a:prstGeom prst="rect">
              <a:avLst/>
            </a:prstGeom>
            <a:solidFill>
              <a:srgbClr val="CCFFCC"/>
            </a:solidFill>
            <a:ln w="9525">
              <a:noFill/>
              <a:miter lim="800000"/>
              <a:headEnd/>
              <a:tailEnd/>
            </a:ln>
          </p:spPr>
        </p:pic>
        <p:pic>
          <p:nvPicPr>
            <p:cNvPr id="32808" name="Picture 158"/>
            <p:cNvPicPr>
              <a:picLocks noChangeAspect="1"/>
            </p:cNvPicPr>
            <p:nvPr/>
          </p:nvPicPr>
          <p:blipFill>
            <a:blip r:embed="rId7"/>
            <a:srcRect/>
            <a:stretch>
              <a:fillRect/>
            </a:stretch>
          </p:blipFill>
          <p:spPr bwMode="auto">
            <a:xfrm>
              <a:off x="4443" y="3574"/>
              <a:ext cx="259" cy="180"/>
            </a:xfrm>
            <a:prstGeom prst="rect">
              <a:avLst/>
            </a:prstGeom>
            <a:solidFill>
              <a:srgbClr val="CCFFCC"/>
            </a:solidFill>
            <a:ln w="9525">
              <a:noFill/>
              <a:miter lim="800000"/>
              <a:headEnd/>
              <a:tailEnd/>
            </a:ln>
          </p:spPr>
        </p:pic>
      </p:grpSp>
      <p:sp>
        <p:nvSpPr>
          <p:cNvPr id="208" name="Rectangle 207"/>
          <p:cNvSpPr/>
          <p:nvPr/>
        </p:nvSpPr>
        <p:spPr>
          <a:xfrm>
            <a:off x="7191428" y="2961862"/>
            <a:ext cx="167878" cy="1214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cxnSp>
        <p:nvCxnSpPr>
          <p:cNvPr id="32810" name="Elbow Connector 266"/>
          <p:cNvCxnSpPr>
            <a:cxnSpLocks noChangeShapeType="1"/>
          </p:cNvCxnSpPr>
          <p:nvPr/>
        </p:nvCxnSpPr>
        <p:spPr bwMode="auto">
          <a:xfrm rot="10800000">
            <a:off x="7593859" y="3164268"/>
            <a:ext cx="578644" cy="178594"/>
          </a:xfrm>
          <a:prstGeom prst="bentConnector3">
            <a:avLst>
              <a:gd name="adj1" fmla="val 50000"/>
            </a:avLst>
          </a:prstGeom>
          <a:noFill/>
          <a:ln w="38100" cmpd="thickThin">
            <a:solidFill>
              <a:srgbClr val="404040"/>
            </a:solidFill>
            <a:miter lim="800000"/>
            <a:headEnd/>
            <a:tailEnd/>
          </a:ln>
        </p:spPr>
      </p:cxnSp>
      <p:grpSp>
        <p:nvGrpSpPr>
          <p:cNvPr id="32811" name="Group 432"/>
          <p:cNvGrpSpPr>
            <a:grpSpLocks/>
          </p:cNvGrpSpPr>
          <p:nvPr/>
        </p:nvGrpSpPr>
        <p:grpSpPr bwMode="auto">
          <a:xfrm>
            <a:off x="7587905" y="3232133"/>
            <a:ext cx="1287066" cy="1300163"/>
            <a:chOff x="5166" y="3130"/>
            <a:chExt cx="1081" cy="1092"/>
          </a:xfrm>
        </p:grpSpPr>
        <p:sp>
          <p:nvSpPr>
            <p:cNvPr id="252" name="Rectangle 251"/>
            <p:cNvSpPr>
              <a:spLocks noChangeArrowheads="1"/>
            </p:cNvSpPr>
            <p:nvPr/>
          </p:nvSpPr>
          <p:spPr bwMode="auto">
            <a:xfrm>
              <a:off x="5166" y="3130"/>
              <a:ext cx="1081" cy="1092"/>
            </a:xfrm>
            <a:prstGeom prst="rect">
              <a:avLst/>
            </a:prstGeom>
            <a:solidFill>
              <a:srgbClr val="FFCC99"/>
            </a:solidFill>
            <a:ln w="25400" algn="ctr">
              <a:solidFill>
                <a:schemeClr val="tx1"/>
              </a:solidFill>
              <a:miter lim="800000"/>
              <a:headEnd/>
              <a:tailEnd/>
            </a:ln>
          </p:spPr>
          <p:txBody>
            <a:bodyPr/>
            <a:lstStyle/>
            <a:p>
              <a:pPr algn="ctr">
                <a:defRPr/>
              </a:pPr>
              <a:r>
                <a:rPr lang="en-US" sz="1050" dirty="0">
                  <a:ea typeface="Candara" charset="0"/>
                </a:rPr>
                <a:t>NVRAM MCM</a:t>
              </a:r>
            </a:p>
          </p:txBody>
        </p:sp>
        <p:pic>
          <p:nvPicPr>
            <p:cNvPr id="32813" name="Picture 171"/>
            <p:cNvPicPr>
              <a:picLocks noChangeAspect="1"/>
            </p:cNvPicPr>
            <p:nvPr/>
          </p:nvPicPr>
          <p:blipFill>
            <a:blip r:embed="rId6"/>
            <a:srcRect/>
            <a:stretch>
              <a:fillRect/>
            </a:stretch>
          </p:blipFill>
          <p:spPr bwMode="auto">
            <a:xfrm>
              <a:off x="6047" y="3459"/>
              <a:ext cx="144" cy="144"/>
            </a:xfrm>
            <a:prstGeom prst="rect">
              <a:avLst/>
            </a:prstGeom>
            <a:noFill/>
            <a:ln w="9525">
              <a:noFill/>
              <a:miter lim="800000"/>
              <a:headEnd/>
              <a:tailEnd/>
            </a:ln>
          </p:spPr>
        </p:pic>
        <p:pic>
          <p:nvPicPr>
            <p:cNvPr id="32814" name="Picture 172"/>
            <p:cNvPicPr>
              <a:picLocks noChangeAspect="1"/>
            </p:cNvPicPr>
            <p:nvPr/>
          </p:nvPicPr>
          <p:blipFill>
            <a:blip r:embed="rId6"/>
            <a:srcRect/>
            <a:stretch>
              <a:fillRect/>
            </a:stretch>
          </p:blipFill>
          <p:spPr bwMode="auto">
            <a:xfrm>
              <a:off x="6047" y="3655"/>
              <a:ext cx="144" cy="144"/>
            </a:xfrm>
            <a:prstGeom prst="rect">
              <a:avLst/>
            </a:prstGeom>
            <a:noFill/>
            <a:ln w="9525">
              <a:noFill/>
              <a:miter lim="800000"/>
              <a:headEnd/>
              <a:tailEnd/>
            </a:ln>
          </p:spPr>
        </p:pic>
        <p:pic>
          <p:nvPicPr>
            <p:cNvPr id="32815" name="Picture 173"/>
            <p:cNvPicPr>
              <a:picLocks noChangeAspect="1"/>
            </p:cNvPicPr>
            <p:nvPr/>
          </p:nvPicPr>
          <p:blipFill>
            <a:blip r:embed="rId6"/>
            <a:srcRect/>
            <a:stretch>
              <a:fillRect/>
            </a:stretch>
          </p:blipFill>
          <p:spPr bwMode="auto">
            <a:xfrm>
              <a:off x="6046" y="3869"/>
              <a:ext cx="144" cy="144"/>
            </a:xfrm>
            <a:prstGeom prst="rect">
              <a:avLst/>
            </a:prstGeom>
            <a:noFill/>
            <a:ln w="9525">
              <a:noFill/>
              <a:miter lim="800000"/>
              <a:headEnd/>
              <a:tailEnd/>
            </a:ln>
          </p:spPr>
        </p:pic>
        <p:pic>
          <p:nvPicPr>
            <p:cNvPr id="32816" name="Picture 174"/>
            <p:cNvPicPr>
              <a:picLocks noChangeAspect="1"/>
            </p:cNvPicPr>
            <p:nvPr/>
          </p:nvPicPr>
          <p:blipFill>
            <a:blip r:embed="rId6"/>
            <a:srcRect/>
            <a:stretch>
              <a:fillRect/>
            </a:stretch>
          </p:blipFill>
          <p:spPr bwMode="auto">
            <a:xfrm>
              <a:off x="5423" y="3353"/>
              <a:ext cx="144" cy="144"/>
            </a:xfrm>
            <a:prstGeom prst="rect">
              <a:avLst/>
            </a:prstGeom>
            <a:noFill/>
            <a:ln w="9525">
              <a:noFill/>
              <a:miter lim="800000"/>
              <a:headEnd/>
              <a:tailEnd/>
            </a:ln>
          </p:spPr>
        </p:pic>
        <p:pic>
          <p:nvPicPr>
            <p:cNvPr id="32817" name="Picture 175"/>
            <p:cNvPicPr>
              <a:picLocks noChangeAspect="1"/>
            </p:cNvPicPr>
            <p:nvPr/>
          </p:nvPicPr>
          <p:blipFill>
            <a:blip r:embed="rId6"/>
            <a:srcRect/>
            <a:stretch>
              <a:fillRect/>
            </a:stretch>
          </p:blipFill>
          <p:spPr bwMode="auto">
            <a:xfrm>
              <a:off x="5640" y="3351"/>
              <a:ext cx="144" cy="144"/>
            </a:xfrm>
            <a:prstGeom prst="rect">
              <a:avLst/>
            </a:prstGeom>
            <a:noFill/>
            <a:ln w="9525">
              <a:noFill/>
              <a:miter lim="800000"/>
              <a:headEnd/>
              <a:tailEnd/>
            </a:ln>
          </p:spPr>
        </p:pic>
        <p:pic>
          <p:nvPicPr>
            <p:cNvPr id="32818" name="Picture 176"/>
            <p:cNvPicPr>
              <a:picLocks noChangeAspect="1"/>
            </p:cNvPicPr>
            <p:nvPr/>
          </p:nvPicPr>
          <p:blipFill>
            <a:blip r:embed="rId6"/>
            <a:srcRect/>
            <a:stretch>
              <a:fillRect/>
            </a:stretch>
          </p:blipFill>
          <p:spPr bwMode="auto">
            <a:xfrm>
              <a:off x="5852" y="3351"/>
              <a:ext cx="144" cy="144"/>
            </a:xfrm>
            <a:prstGeom prst="rect">
              <a:avLst/>
            </a:prstGeom>
            <a:noFill/>
            <a:ln w="9525">
              <a:noFill/>
              <a:miter lim="800000"/>
              <a:headEnd/>
              <a:tailEnd/>
            </a:ln>
          </p:spPr>
        </p:pic>
        <p:pic>
          <p:nvPicPr>
            <p:cNvPr id="32819" name="Picture 177"/>
            <p:cNvPicPr>
              <a:picLocks noChangeAspect="1"/>
            </p:cNvPicPr>
            <p:nvPr/>
          </p:nvPicPr>
          <p:blipFill>
            <a:blip r:embed="rId6"/>
            <a:srcRect/>
            <a:stretch>
              <a:fillRect/>
            </a:stretch>
          </p:blipFill>
          <p:spPr bwMode="auto">
            <a:xfrm>
              <a:off x="5419" y="4057"/>
              <a:ext cx="144" cy="144"/>
            </a:xfrm>
            <a:prstGeom prst="rect">
              <a:avLst/>
            </a:prstGeom>
            <a:noFill/>
            <a:ln w="9525">
              <a:noFill/>
              <a:miter lim="800000"/>
              <a:headEnd/>
              <a:tailEnd/>
            </a:ln>
          </p:spPr>
        </p:pic>
        <p:pic>
          <p:nvPicPr>
            <p:cNvPr id="32820" name="Picture 178"/>
            <p:cNvPicPr>
              <a:picLocks noChangeAspect="1"/>
            </p:cNvPicPr>
            <p:nvPr/>
          </p:nvPicPr>
          <p:blipFill>
            <a:blip r:embed="rId6"/>
            <a:srcRect/>
            <a:stretch>
              <a:fillRect/>
            </a:stretch>
          </p:blipFill>
          <p:spPr bwMode="auto">
            <a:xfrm>
              <a:off x="5636" y="4055"/>
              <a:ext cx="144" cy="144"/>
            </a:xfrm>
            <a:prstGeom prst="rect">
              <a:avLst/>
            </a:prstGeom>
            <a:noFill/>
            <a:ln w="9525">
              <a:noFill/>
              <a:miter lim="800000"/>
              <a:headEnd/>
              <a:tailEnd/>
            </a:ln>
          </p:spPr>
        </p:pic>
        <p:pic>
          <p:nvPicPr>
            <p:cNvPr id="32821" name="Picture 179"/>
            <p:cNvPicPr>
              <a:picLocks noChangeAspect="1"/>
            </p:cNvPicPr>
            <p:nvPr/>
          </p:nvPicPr>
          <p:blipFill>
            <a:blip r:embed="rId6"/>
            <a:srcRect/>
            <a:stretch>
              <a:fillRect/>
            </a:stretch>
          </p:blipFill>
          <p:spPr bwMode="auto">
            <a:xfrm>
              <a:off x="5849" y="4055"/>
              <a:ext cx="144" cy="144"/>
            </a:xfrm>
            <a:prstGeom prst="rect">
              <a:avLst/>
            </a:prstGeom>
            <a:noFill/>
            <a:ln w="9525">
              <a:noFill/>
              <a:miter lim="800000"/>
              <a:headEnd/>
              <a:tailEnd/>
            </a:ln>
          </p:spPr>
        </p:pic>
        <p:pic>
          <p:nvPicPr>
            <p:cNvPr id="32822" name="Picture 180"/>
            <p:cNvPicPr>
              <a:picLocks noChangeAspect="1"/>
            </p:cNvPicPr>
            <p:nvPr/>
          </p:nvPicPr>
          <p:blipFill>
            <a:blip r:embed="rId6"/>
            <a:srcRect/>
            <a:stretch>
              <a:fillRect/>
            </a:stretch>
          </p:blipFill>
          <p:spPr bwMode="auto">
            <a:xfrm>
              <a:off x="5228" y="3487"/>
              <a:ext cx="144" cy="144"/>
            </a:xfrm>
            <a:prstGeom prst="rect">
              <a:avLst/>
            </a:prstGeom>
            <a:noFill/>
            <a:ln w="9525">
              <a:noFill/>
              <a:miter lim="800000"/>
              <a:headEnd/>
              <a:tailEnd/>
            </a:ln>
          </p:spPr>
        </p:pic>
        <p:pic>
          <p:nvPicPr>
            <p:cNvPr id="32823" name="Picture 181"/>
            <p:cNvPicPr>
              <a:picLocks noChangeAspect="1"/>
            </p:cNvPicPr>
            <p:nvPr/>
          </p:nvPicPr>
          <p:blipFill>
            <a:blip r:embed="rId6"/>
            <a:srcRect/>
            <a:stretch>
              <a:fillRect/>
            </a:stretch>
          </p:blipFill>
          <p:spPr bwMode="auto">
            <a:xfrm>
              <a:off x="5228" y="3683"/>
              <a:ext cx="144" cy="144"/>
            </a:xfrm>
            <a:prstGeom prst="rect">
              <a:avLst/>
            </a:prstGeom>
            <a:noFill/>
            <a:ln w="9525">
              <a:noFill/>
              <a:miter lim="800000"/>
              <a:headEnd/>
              <a:tailEnd/>
            </a:ln>
          </p:spPr>
        </p:pic>
        <p:pic>
          <p:nvPicPr>
            <p:cNvPr id="32824" name="Picture 182"/>
            <p:cNvPicPr>
              <a:picLocks noChangeAspect="1"/>
            </p:cNvPicPr>
            <p:nvPr/>
          </p:nvPicPr>
          <p:blipFill>
            <a:blip r:embed="rId6"/>
            <a:srcRect/>
            <a:stretch>
              <a:fillRect/>
            </a:stretch>
          </p:blipFill>
          <p:spPr bwMode="auto">
            <a:xfrm>
              <a:off x="5226" y="3897"/>
              <a:ext cx="144" cy="144"/>
            </a:xfrm>
            <a:prstGeom prst="rect">
              <a:avLst/>
            </a:prstGeom>
            <a:noFill/>
            <a:ln w="9525">
              <a:noFill/>
              <a:miter lim="800000"/>
              <a:headEnd/>
              <a:tailEnd/>
            </a:ln>
          </p:spPr>
        </p:pic>
        <p:pic>
          <p:nvPicPr>
            <p:cNvPr id="32825" name="Picture 168"/>
            <p:cNvPicPr>
              <a:picLocks noChangeAspect="1"/>
            </p:cNvPicPr>
            <p:nvPr/>
          </p:nvPicPr>
          <p:blipFill>
            <a:blip r:embed="rId8"/>
            <a:srcRect/>
            <a:stretch>
              <a:fillRect/>
            </a:stretch>
          </p:blipFill>
          <p:spPr bwMode="auto">
            <a:xfrm>
              <a:off x="5426" y="3793"/>
              <a:ext cx="231" cy="229"/>
            </a:xfrm>
            <a:prstGeom prst="rect">
              <a:avLst/>
            </a:prstGeom>
            <a:noFill/>
            <a:ln w="9525">
              <a:noFill/>
              <a:miter lim="800000"/>
              <a:headEnd/>
              <a:tailEnd/>
            </a:ln>
          </p:spPr>
        </p:pic>
        <p:pic>
          <p:nvPicPr>
            <p:cNvPr id="32826" name="Picture 189"/>
            <p:cNvPicPr>
              <a:picLocks noChangeAspect="1"/>
            </p:cNvPicPr>
            <p:nvPr/>
          </p:nvPicPr>
          <p:blipFill>
            <a:blip r:embed="rId8"/>
            <a:srcRect/>
            <a:stretch>
              <a:fillRect/>
            </a:stretch>
          </p:blipFill>
          <p:spPr bwMode="auto">
            <a:xfrm>
              <a:off x="5417" y="3527"/>
              <a:ext cx="231" cy="229"/>
            </a:xfrm>
            <a:prstGeom prst="rect">
              <a:avLst/>
            </a:prstGeom>
            <a:noFill/>
            <a:ln w="9525">
              <a:noFill/>
              <a:miter lim="800000"/>
              <a:headEnd/>
              <a:tailEnd/>
            </a:ln>
          </p:spPr>
        </p:pic>
        <p:pic>
          <p:nvPicPr>
            <p:cNvPr id="32827" name="Picture 190"/>
            <p:cNvPicPr>
              <a:picLocks noChangeAspect="1"/>
            </p:cNvPicPr>
            <p:nvPr/>
          </p:nvPicPr>
          <p:blipFill>
            <a:blip r:embed="rId8"/>
            <a:srcRect/>
            <a:stretch>
              <a:fillRect/>
            </a:stretch>
          </p:blipFill>
          <p:spPr bwMode="auto">
            <a:xfrm>
              <a:off x="5750" y="3530"/>
              <a:ext cx="231" cy="230"/>
            </a:xfrm>
            <a:prstGeom prst="rect">
              <a:avLst/>
            </a:prstGeom>
            <a:noFill/>
            <a:ln w="9525">
              <a:noFill/>
              <a:miter lim="800000"/>
              <a:headEnd/>
              <a:tailEnd/>
            </a:ln>
          </p:spPr>
        </p:pic>
        <p:pic>
          <p:nvPicPr>
            <p:cNvPr id="32828" name="Picture 191"/>
            <p:cNvPicPr>
              <a:picLocks noChangeAspect="1"/>
            </p:cNvPicPr>
            <p:nvPr/>
          </p:nvPicPr>
          <p:blipFill>
            <a:blip r:embed="rId8"/>
            <a:srcRect/>
            <a:stretch>
              <a:fillRect/>
            </a:stretch>
          </p:blipFill>
          <p:spPr bwMode="auto">
            <a:xfrm>
              <a:off x="5747" y="3797"/>
              <a:ext cx="230" cy="229"/>
            </a:xfrm>
            <a:prstGeom prst="rect">
              <a:avLst/>
            </a:prstGeom>
            <a:noFill/>
            <a:ln w="9525">
              <a:noFill/>
              <a:miter lim="800000"/>
              <a:headEnd/>
              <a:tailEnd/>
            </a:ln>
          </p:spPr>
        </p:pic>
        <p:sp>
          <p:nvSpPr>
            <p:cNvPr id="32829" name="TextBox 8"/>
            <p:cNvSpPr txBox="1">
              <a:spLocks noChangeArrowheads="1"/>
            </p:cNvSpPr>
            <p:nvPr/>
          </p:nvSpPr>
          <p:spPr bwMode="auto">
            <a:xfrm>
              <a:off x="5401" y="3581"/>
              <a:ext cx="256" cy="136"/>
            </a:xfrm>
            <a:prstGeom prst="rect">
              <a:avLst/>
            </a:prstGeom>
            <a:solidFill>
              <a:schemeClr val="tx1"/>
            </a:solidFill>
            <a:ln w="9525">
              <a:noFill/>
              <a:miter lim="800000"/>
              <a:headEnd/>
              <a:tailEnd/>
            </a:ln>
          </p:spPr>
          <p:txBody>
            <a:bodyPr wrap="none">
              <a:spAutoFit/>
            </a:bodyPr>
            <a:lstStyle/>
            <a:p>
              <a:pPr algn="ctr"/>
              <a:r>
                <a:rPr lang="en-US" altLang="en-US" sz="450">
                  <a:solidFill>
                    <a:schemeClr val="bg1"/>
                  </a:solidFill>
                  <a:latin typeface="Candara" pitchFamily="34" charset="0"/>
                  <a:ea typeface="ＭＳ Ｐゴシック" pitchFamily="34" charset="-128"/>
                </a:rPr>
                <a:t>NVM</a:t>
              </a:r>
            </a:p>
          </p:txBody>
        </p:sp>
        <p:sp>
          <p:nvSpPr>
            <p:cNvPr id="32830" name="TextBox 247"/>
            <p:cNvSpPr txBox="1">
              <a:spLocks noChangeArrowheads="1"/>
            </p:cNvSpPr>
            <p:nvPr/>
          </p:nvSpPr>
          <p:spPr bwMode="auto">
            <a:xfrm>
              <a:off x="5417" y="3855"/>
              <a:ext cx="256" cy="136"/>
            </a:xfrm>
            <a:prstGeom prst="rect">
              <a:avLst/>
            </a:prstGeom>
            <a:solidFill>
              <a:schemeClr val="tx1"/>
            </a:solidFill>
            <a:ln w="9525">
              <a:noFill/>
              <a:miter lim="800000"/>
              <a:headEnd/>
              <a:tailEnd/>
            </a:ln>
          </p:spPr>
          <p:txBody>
            <a:bodyPr wrap="none">
              <a:spAutoFit/>
            </a:bodyPr>
            <a:lstStyle/>
            <a:p>
              <a:pPr algn="ctr"/>
              <a:r>
                <a:rPr lang="en-US" altLang="en-US" sz="450">
                  <a:solidFill>
                    <a:schemeClr val="bg1"/>
                  </a:solidFill>
                  <a:latin typeface="Candara" pitchFamily="34" charset="0"/>
                  <a:ea typeface="ＭＳ Ｐゴシック" pitchFamily="34" charset="-128"/>
                </a:rPr>
                <a:t>NVM</a:t>
              </a:r>
            </a:p>
          </p:txBody>
        </p:sp>
        <p:sp>
          <p:nvSpPr>
            <p:cNvPr id="32831" name="TextBox 250"/>
            <p:cNvSpPr txBox="1">
              <a:spLocks noChangeArrowheads="1"/>
            </p:cNvSpPr>
            <p:nvPr/>
          </p:nvSpPr>
          <p:spPr bwMode="auto">
            <a:xfrm>
              <a:off x="5738" y="3587"/>
              <a:ext cx="256" cy="136"/>
            </a:xfrm>
            <a:prstGeom prst="rect">
              <a:avLst/>
            </a:prstGeom>
            <a:solidFill>
              <a:schemeClr val="tx1"/>
            </a:solidFill>
            <a:ln w="9525">
              <a:noFill/>
              <a:miter lim="800000"/>
              <a:headEnd/>
              <a:tailEnd/>
            </a:ln>
          </p:spPr>
          <p:txBody>
            <a:bodyPr wrap="none">
              <a:spAutoFit/>
            </a:bodyPr>
            <a:lstStyle/>
            <a:p>
              <a:pPr algn="ctr"/>
              <a:r>
                <a:rPr lang="en-US" altLang="en-US" sz="450">
                  <a:solidFill>
                    <a:schemeClr val="bg1"/>
                  </a:solidFill>
                  <a:latin typeface="Candara" pitchFamily="34" charset="0"/>
                  <a:ea typeface="ＭＳ Ｐゴシック" pitchFamily="34" charset="-128"/>
                </a:rPr>
                <a:t>NVM</a:t>
              </a:r>
            </a:p>
          </p:txBody>
        </p:sp>
        <p:sp>
          <p:nvSpPr>
            <p:cNvPr id="32832" name="TextBox 251"/>
            <p:cNvSpPr txBox="1">
              <a:spLocks noChangeArrowheads="1"/>
            </p:cNvSpPr>
            <p:nvPr/>
          </p:nvSpPr>
          <p:spPr bwMode="auto">
            <a:xfrm>
              <a:off x="5738" y="3855"/>
              <a:ext cx="256" cy="136"/>
            </a:xfrm>
            <a:prstGeom prst="rect">
              <a:avLst/>
            </a:prstGeom>
            <a:solidFill>
              <a:schemeClr val="tx1"/>
            </a:solidFill>
            <a:ln w="9525">
              <a:noFill/>
              <a:miter lim="800000"/>
              <a:headEnd/>
              <a:tailEnd/>
            </a:ln>
          </p:spPr>
          <p:txBody>
            <a:bodyPr wrap="none">
              <a:spAutoFit/>
            </a:bodyPr>
            <a:lstStyle/>
            <a:p>
              <a:pPr algn="ctr"/>
              <a:r>
                <a:rPr lang="en-US" altLang="en-US" sz="450">
                  <a:solidFill>
                    <a:schemeClr val="bg1"/>
                  </a:solidFill>
                  <a:latin typeface="Candara" pitchFamily="34" charset="0"/>
                  <a:ea typeface="ＭＳ Ｐゴシック" pitchFamily="34" charset="-128"/>
                </a:rPr>
                <a:t>NVM</a:t>
              </a:r>
            </a:p>
          </p:txBody>
        </p:sp>
      </p:grpSp>
      <p:cxnSp>
        <p:nvCxnSpPr>
          <p:cNvPr id="32833" name="Elbow Connector 286"/>
          <p:cNvCxnSpPr>
            <a:cxnSpLocks noChangeShapeType="1"/>
          </p:cNvCxnSpPr>
          <p:nvPr/>
        </p:nvCxnSpPr>
        <p:spPr bwMode="auto">
          <a:xfrm rot="10800000" flipV="1">
            <a:off x="7393833" y="2543952"/>
            <a:ext cx="838200" cy="366713"/>
          </a:xfrm>
          <a:prstGeom prst="bentConnector3">
            <a:avLst>
              <a:gd name="adj1" fmla="val 50000"/>
            </a:avLst>
          </a:prstGeom>
          <a:noFill/>
          <a:ln w="38100" cmpd="thickThin">
            <a:solidFill>
              <a:srgbClr val="404040"/>
            </a:solidFill>
            <a:miter lim="800000"/>
            <a:headEnd/>
            <a:tailEnd/>
          </a:ln>
        </p:spPr>
      </p:cxnSp>
      <p:pic>
        <p:nvPicPr>
          <p:cNvPr id="32834" name="Picture 2"/>
          <p:cNvPicPr>
            <a:picLocks noChangeAspect="1" noChangeArrowheads="1"/>
          </p:cNvPicPr>
          <p:nvPr/>
        </p:nvPicPr>
        <p:blipFill>
          <a:blip r:embed="rId9"/>
          <a:srcRect/>
          <a:stretch>
            <a:fillRect/>
          </a:stretch>
        </p:blipFill>
        <p:spPr bwMode="auto">
          <a:xfrm>
            <a:off x="7714111" y="2031984"/>
            <a:ext cx="972741" cy="434578"/>
          </a:xfrm>
          <a:prstGeom prst="rect">
            <a:avLst/>
          </a:prstGeom>
          <a:noFill/>
          <a:ln w="9525">
            <a:noFill/>
            <a:miter lim="800000"/>
            <a:headEnd/>
            <a:tailEnd/>
          </a:ln>
        </p:spPr>
      </p:pic>
      <p:pic>
        <p:nvPicPr>
          <p:cNvPr id="32835" name="Picture 482"/>
          <p:cNvPicPr>
            <a:picLocks noChangeAspect="1" noChangeArrowheads="1"/>
          </p:cNvPicPr>
          <p:nvPr/>
        </p:nvPicPr>
        <p:blipFill>
          <a:blip r:embed="rId10"/>
          <a:srcRect/>
          <a:stretch>
            <a:fillRect/>
          </a:stretch>
        </p:blipFill>
        <p:spPr bwMode="auto">
          <a:xfrm>
            <a:off x="7142611" y="2715402"/>
            <a:ext cx="471488" cy="471488"/>
          </a:xfrm>
          <a:prstGeom prst="rect">
            <a:avLst/>
          </a:prstGeom>
          <a:noFill/>
          <a:ln w="9525">
            <a:noFill/>
            <a:miter lim="800000"/>
            <a:headEnd/>
            <a:tailEnd/>
          </a:ln>
        </p:spPr>
      </p:pic>
      <p:cxnSp>
        <p:nvCxnSpPr>
          <p:cNvPr id="32836" name="Elbow Connector 205"/>
          <p:cNvCxnSpPr>
            <a:cxnSpLocks noChangeShapeType="1"/>
          </p:cNvCxnSpPr>
          <p:nvPr/>
        </p:nvCxnSpPr>
        <p:spPr bwMode="auto">
          <a:xfrm rot="10800000">
            <a:off x="6690173" y="2568956"/>
            <a:ext cx="585788" cy="355997"/>
          </a:xfrm>
          <a:prstGeom prst="bentConnector3">
            <a:avLst>
              <a:gd name="adj1" fmla="val 50000"/>
            </a:avLst>
          </a:prstGeom>
          <a:noFill/>
          <a:ln w="38100" cmpd="thickThin">
            <a:solidFill>
              <a:srgbClr val="404040"/>
            </a:solidFill>
            <a:miter lim="800000"/>
            <a:headEnd/>
            <a:tailEnd/>
          </a:ln>
        </p:spPr>
      </p:cxnSp>
      <p:sp>
        <p:nvSpPr>
          <p:cNvPr id="32837" name="Rectangle 79"/>
          <p:cNvSpPr>
            <a:spLocks noChangeArrowheads="1"/>
          </p:cNvSpPr>
          <p:nvPr/>
        </p:nvSpPr>
        <p:spPr bwMode="auto">
          <a:xfrm>
            <a:off x="7521229" y="1398572"/>
            <a:ext cx="1339454" cy="1254919"/>
          </a:xfrm>
          <a:prstGeom prst="rect">
            <a:avLst/>
          </a:prstGeom>
          <a:solidFill>
            <a:srgbClr val="A6C9E8"/>
          </a:solidFill>
          <a:ln w="25400">
            <a:solidFill>
              <a:schemeClr val="tx1"/>
            </a:solidFill>
            <a:miter lim="800000"/>
            <a:headEnd/>
            <a:tailEnd/>
          </a:ln>
        </p:spPr>
        <p:txBody>
          <a:bodyPr/>
          <a:lstStyle/>
          <a:p>
            <a:pPr algn="ctr"/>
            <a:r>
              <a:rPr lang="en-US" altLang="en-US" sz="1200">
                <a:ea typeface="ＭＳ Ｐゴシック" pitchFamily="34" charset="-128"/>
              </a:rPr>
              <a:t>Packet Switching</a:t>
            </a:r>
            <a:r>
              <a:rPr lang="en-US" altLang="en-US" sz="1050">
                <a:ea typeface="ＭＳ Ｐゴシック" pitchFamily="34" charset="-128"/>
              </a:rPr>
              <a:t> MCM</a:t>
            </a:r>
          </a:p>
        </p:txBody>
      </p:sp>
      <p:pic>
        <p:nvPicPr>
          <p:cNvPr id="32838" name="Picture 93"/>
          <p:cNvPicPr>
            <a:picLocks noChangeAspect="1"/>
          </p:cNvPicPr>
          <p:nvPr/>
        </p:nvPicPr>
        <p:blipFill>
          <a:blip r:embed="rId6"/>
          <a:srcRect/>
          <a:stretch>
            <a:fillRect/>
          </a:stretch>
        </p:blipFill>
        <p:spPr bwMode="auto">
          <a:xfrm>
            <a:off x="8665421" y="2060558"/>
            <a:ext cx="171450" cy="171450"/>
          </a:xfrm>
          <a:prstGeom prst="rect">
            <a:avLst/>
          </a:prstGeom>
          <a:noFill/>
          <a:ln w="9525">
            <a:noFill/>
            <a:miter lim="800000"/>
            <a:headEnd/>
            <a:tailEnd/>
          </a:ln>
        </p:spPr>
      </p:pic>
      <p:pic>
        <p:nvPicPr>
          <p:cNvPr id="32839" name="Picture 95"/>
          <p:cNvPicPr>
            <a:picLocks noChangeAspect="1"/>
          </p:cNvPicPr>
          <p:nvPr/>
        </p:nvPicPr>
        <p:blipFill>
          <a:blip r:embed="rId6"/>
          <a:srcRect/>
          <a:stretch>
            <a:fillRect/>
          </a:stretch>
        </p:blipFill>
        <p:spPr bwMode="auto">
          <a:xfrm>
            <a:off x="8665421" y="2285586"/>
            <a:ext cx="171450" cy="171450"/>
          </a:xfrm>
          <a:prstGeom prst="rect">
            <a:avLst/>
          </a:prstGeom>
          <a:noFill/>
          <a:ln w="9525">
            <a:noFill/>
            <a:miter lim="800000"/>
            <a:headEnd/>
            <a:tailEnd/>
          </a:ln>
        </p:spPr>
      </p:pic>
      <p:pic>
        <p:nvPicPr>
          <p:cNvPr id="32840" name="Picture 97"/>
          <p:cNvPicPr>
            <a:picLocks noChangeAspect="1"/>
          </p:cNvPicPr>
          <p:nvPr/>
        </p:nvPicPr>
        <p:blipFill>
          <a:blip r:embed="rId6"/>
          <a:srcRect/>
          <a:stretch>
            <a:fillRect/>
          </a:stretch>
        </p:blipFill>
        <p:spPr bwMode="auto">
          <a:xfrm>
            <a:off x="7846271" y="1860533"/>
            <a:ext cx="171450" cy="171450"/>
          </a:xfrm>
          <a:prstGeom prst="rect">
            <a:avLst/>
          </a:prstGeom>
          <a:noFill/>
          <a:ln w="9525">
            <a:noFill/>
            <a:miter lim="800000"/>
            <a:headEnd/>
            <a:tailEnd/>
          </a:ln>
        </p:spPr>
      </p:pic>
      <p:pic>
        <p:nvPicPr>
          <p:cNvPr id="32841" name="Picture 98"/>
          <p:cNvPicPr>
            <a:picLocks noChangeAspect="1"/>
          </p:cNvPicPr>
          <p:nvPr/>
        </p:nvPicPr>
        <p:blipFill>
          <a:blip r:embed="rId6"/>
          <a:srcRect/>
          <a:stretch>
            <a:fillRect/>
          </a:stretch>
        </p:blipFill>
        <p:spPr bwMode="auto">
          <a:xfrm>
            <a:off x="8104636" y="1858152"/>
            <a:ext cx="171450" cy="171450"/>
          </a:xfrm>
          <a:prstGeom prst="rect">
            <a:avLst/>
          </a:prstGeom>
          <a:noFill/>
          <a:ln w="9525">
            <a:noFill/>
            <a:miter lim="800000"/>
            <a:headEnd/>
            <a:tailEnd/>
          </a:ln>
        </p:spPr>
      </p:pic>
      <p:pic>
        <p:nvPicPr>
          <p:cNvPr id="32842" name="Picture 99"/>
          <p:cNvPicPr>
            <a:picLocks noChangeAspect="1"/>
          </p:cNvPicPr>
          <p:nvPr/>
        </p:nvPicPr>
        <p:blipFill>
          <a:blip r:embed="rId6"/>
          <a:srcRect/>
          <a:stretch>
            <a:fillRect/>
          </a:stretch>
        </p:blipFill>
        <p:spPr bwMode="auto">
          <a:xfrm>
            <a:off x="8358239" y="1858152"/>
            <a:ext cx="171450" cy="171450"/>
          </a:xfrm>
          <a:prstGeom prst="rect">
            <a:avLst/>
          </a:prstGeom>
          <a:noFill/>
          <a:ln w="9525">
            <a:noFill/>
            <a:miter lim="800000"/>
            <a:headEnd/>
            <a:tailEnd/>
          </a:ln>
        </p:spPr>
      </p:pic>
      <p:pic>
        <p:nvPicPr>
          <p:cNvPr id="32843" name="Picture 100"/>
          <p:cNvPicPr>
            <a:picLocks noChangeAspect="1"/>
          </p:cNvPicPr>
          <p:nvPr/>
        </p:nvPicPr>
        <p:blipFill>
          <a:blip r:embed="rId6"/>
          <a:srcRect/>
          <a:stretch>
            <a:fillRect/>
          </a:stretch>
        </p:blipFill>
        <p:spPr bwMode="auto">
          <a:xfrm>
            <a:off x="7842698" y="2447511"/>
            <a:ext cx="171450" cy="171450"/>
          </a:xfrm>
          <a:prstGeom prst="rect">
            <a:avLst/>
          </a:prstGeom>
          <a:noFill/>
          <a:ln w="9525">
            <a:noFill/>
            <a:miter lim="800000"/>
            <a:headEnd/>
            <a:tailEnd/>
          </a:ln>
        </p:spPr>
      </p:pic>
      <p:pic>
        <p:nvPicPr>
          <p:cNvPr id="32844" name="Picture 101"/>
          <p:cNvPicPr>
            <a:picLocks noChangeAspect="1"/>
          </p:cNvPicPr>
          <p:nvPr/>
        </p:nvPicPr>
        <p:blipFill>
          <a:blip r:embed="rId6"/>
          <a:srcRect/>
          <a:stretch>
            <a:fillRect/>
          </a:stretch>
        </p:blipFill>
        <p:spPr bwMode="auto">
          <a:xfrm>
            <a:off x="8101064" y="2445130"/>
            <a:ext cx="171450" cy="171450"/>
          </a:xfrm>
          <a:prstGeom prst="rect">
            <a:avLst/>
          </a:prstGeom>
          <a:noFill/>
          <a:ln w="9525">
            <a:noFill/>
            <a:miter lim="800000"/>
            <a:headEnd/>
            <a:tailEnd/>
          </a:ln>
        </p:spPr>
      </p:pic>
      <p:pic>
        <p:nvPicPr>
          <p:cNvPr id="32845" name="Picture 102"/>
          <p:cNvPicPr>
            <a:picLocks noChangeAspect="1"/>
          </p:cNvPicPr>
          <p:nvPr/>
        </p:nvPicPr>
        <p:blipFill>
          <a:blip r:embed="rId6"/>
          <a:srcRect/>
          <a:stretch>
            <a:fillRect/>
          </a:stretch>
        </p:blipFill>
        <p:spPr bwMode="auto">
          <a:xfrm>
            <a:off x="8353477" y="2445130"/>
            <a:ext cx="171450" cy="171450"/>
          </a:xfrm>
          <a:prstGeom prst="rect">
            <a:avLst/>
          </a:prstGeom>
          <a:noFill/>
          <a:ln w="9525">
            <a:noFill/>
            <a:miter lim="800000"/>
            <a:headEnd/>
            <a:tailEnd/>
          </a:ln>
        </p:spPr>
      </p:pic>
      <p:pic>
        <p:nvPicPr>
          <p:cNvPr id="32846" name="Picture 103"/>
          <p:cNvPicPr>
            <a:picLocks noChangeAspect="1"/>
          </p:cNvPicPr>
          <p:nvPr/>
        </p:nvPicPr>
        <p:blipFill>
          <a:blip r:embed="rId6"/>
          <a:srcRect/>
          <a:stretch>
            <a:fillRect/>
          </a:stretch>
        </p:blipFill>
        <p:spPr bwMode="auto">
          <a:xfrm>
            <a:off x="7555758" y="2024840"/>
            <a:ext cx="171450" cy="171450"/>
          </a:xfrm>
          <a:prstGeom prst="rect">
            <a:avLst/>
          </a:prstGeom>
          <a:noFill/>
          <a:ln w="9525">
            <a:noFill/>
            <a:miter lim="800000"/>
            <a:headEnd/>
            <a:tailEnd/>
          </a:ln>
        </p:spPr>
      </p:pic>
      <p:pic>
        <p:nvPicPr>
          <p:cNvPr id="32847" name="Picture 104"/>
          <p:cNvPicPr>
            <a:picLocks noChangeAspect="1"/>
          </p:cNvPicPr>
          <p:nvPr/>
        </p:nvPicPr>
        <p:blipFill>
          <a:blip r:embed="rId6"/>
          <a:srcRect/>
          <a:stretch>
            <a:fillRect/>
          </a:stretch>
        </p:blipFill>
        <p:spPr bwMode="auto">
          <a:xfrm>
            <a:off x="7555758" y="2258202"/>
            <a:ext cx="171450" cy="171450"/>
          </a:xfrm>
          <a:prstGeom prst="rect">
            <a:avLst/>
          </a:prstGeom>
          <a:noFill/>
          <a:ln w="9525">
            <a:noFill/>
            <a:miter lim="800000"/>
            <a:headEnd/>
            <a:tailEnd/>
          </a:ln>
        </p:spPr>
      </p:pic>
      <p:pic>
        <p:nvPicPr>
          <p:cNvPr id="32848" name="Picture 2"/>
          <p:cNvPicPr>
            <a:picLocks noChangeAspect="1" noChangeArrowheads="1"/>
          </p:cNvPicPr>
          <p:nvPr/>
        </p:nvPicPr>
        <p:blipFill>
          <a:blip r:embed="rId9"/>
          <a:srcRect/>
          <a:stretch>
            <a:fillRect/>
          </a:stretch>
        </p:blipFill>
        <p:spPr bwMode="auto">
          <a:xfrm>
            <a:off x="7756974" y="2040317"/>
            <a:ext cx="875110" cy="390525"/>
          </a:xfrm>
          <a:prstGeom prst="rect">
            <a:avLst/>
          </a:prstGeom>
          <a:noFill/>
          <a:ln w="9525">
            <a:noFill/>
            <a:miter lim="800000"/>
            <a:headEnd/>
            <a:tailEnd/>
          </a:ln>
        </p:spPr>
      </p:pic>
      <p:cxnSp>
        <p:nvCxnSpPr>
          <p:cNvPr id="32849" name="Elbow Connector 266"/>
          <p:cNvCxnSpPr>
            <a:cxnSpLocks noChangeShapeType="1"/>
          </p:cNvCxnSpPr>
          <p:nvPr/>
        </p:nvCxnSpPr>
        <p:spPr bwMode="auto">
          <a:xfrm rot="10800000">
            <a:off x="7599812" y="3066636"/>
            <a:ext cx="1098947" cy="1191"/>
          </a:xfrm>
          <a:prstGeom prst="bentConnector3">
            <a:avLst>
              <a:gd name="adj1" fmla="val -1519"/>
            </a:avLst>
          </a:prstGeom>
          <a:noFill/>
          <a:ln w="38100" cmpd="thickThin">
            <a:solidFill>
              <a:srgbClr val="404040"/>
            </a:solidFill>
            <a:miter lim="800000"/>
            <a:headEnd/>
            <a:tailEnd/>
          </a:ln>
        </p:spPr>
      </p:cxnSp>
      <p:sp>
        <p:nvSpPr>
          <p:cNvPr id="32850" name="Line 434"/>
          <p:cNvSpPr>
            <a:spLocks noChangeShapeType="1"/>
          </p:cNvSpPr>
          <p:nvPr/>
        </p:nvSpPr>
        <p:spPr bwMode="auto">
          <a:xfrm>
            <a:off x="8707092" y="3061874"/>
            <a:ext cx="123825" cy="0"/>
          </a:xfrm>
          <a:prstGeom prst="line">
            <a:avLst/>
          </a:prstGeom>
          <a:noFill/>
          <a:ln w="38100">
            <a:solidFill>
              <a:schemeClr val="tx1"/>
            </a:solidFill>
            <a:round/>
            <a:headEnd/>
            <a:tailEnd type="triangle" w="lg" len="lg"/>
          </a:ln>
        </p:spPr>
        <p:txBody>
          <a:bodyPr/>
          <a:lstStyle/>
          <a:p>
            <a:endParaRPr lang="fr-FR" sz="1050"/>
          </a:p>
        </p:txBody>
      </p:sp>
      <p:sp>
        <p:nvSpPr>
          <p:cNvPr id="32851" name="Line 436"/>
          <p:cNvSpPr>
            <a:spLocks noChangeShapeType="1"/>
          </p:cNvSpPr>
          <p:nvPr/>
        </p:nvSpPr>
        <p:spPr bwMode="auto">
          <a:xfrm>
            <a:off x="8702330" y="2765408"/>
            <a:ext cx="123825" cy="0"/>
          </a:xfrm>
          <a:prstGeom prst="line">
            <a:avLst/>
          </a:prstGeom>
          <a:noFill/>
          <a:ln w="38100">
            <a:solidFill>
              <a:schemeClr val="tx1"/>
            </a:solidFill>
            <a:round/>
            <a:headEnd/>
            <a:tailEnd type="triangle" w="lg" len="lg"/>
          </a:ln>
        </p:spPr>
        <p:txBody>
          <a:bodyPr/>
          <a:lstStyle/>
          <a:p>
            <a:endParaRPr lang="fr-FR" sz="1050"/>
          </a:p>
        </p:txBody>
      </p:sp>
      <p:sp>
        <p:nvSpPr>
          <p:cNvPr id="32852" name="Text Box 437"/>
          <p:cNvSpPr txBox="1">
            <a:spLocks noChangeArrowheads="1"/>
          </p:cNvSpPr>
          <p:nvPr/>
        </p:nvSpPr>
        <p:spPr bwMode="auto">
          <a:xfrm>
            <a:off x="8084396" y="2821368"/>
            <a:ext cx="960519" cy="230832"/>
          </a:xfrm>
          <a:prstGeom prst="rect">
            <a:avLst/>
          </a:prstGeom>
          <a:noFill/>
          <a:ln w="9525">
            <a:noFill/>
            <a:miter lim="800000"/>
            <a:headEnd/>
            <a:tailEnd/>
          </a:ln>
        </p:spPr>
        <p:txBody>
          <a:bodyPr wrap="none">
            <a:spAutoFit/>
          </a:bodyPr>
          <a:lstStyle/>
          <a:p>
            <a:r>
              <a:rPr lang="en-US" altLang="en-US" sz="900" i="1">
                <a:ea typeface="ＭＳ Ｐゴシック" pitchFamily="34" charset="-128"/>
              </a:rPr>
              <a:t>To other nodes</a:t>
            </a:r>
          </a:p>
        </p:txBody>
      </p:sp>
      <p:grpSp>
        <p:nvGrpSpPr>
          <p:cNvPr id="32853" name="Group 375"/>
          <p:cNvGrpSpPr>
            <a:grpSpLocks/>
          </p:cNvGrpSpPr>
          <p:nvPr/>
        </p:nvGrpSpPr>
        <p:grpSpPr bwMode="auto">
          <a:xfrm>
            <a:off x="5944842" y="1404525"/>
            <a:ext cx="1339454" cy="1193006"/>
            <a:chOff x="3849" y="1168"/>
            <a:chExt cx="1125" cy="1002"/>
          </a:xfrm>
        </p:grpSpPr>
        <p:sp>
          <p:nvSpPr>
            <p:cNvPr id="4" name="Rectangle 79"/>
            <p:cNvSpPr>
              <a:spLocks noChangeArrowheads="1"/>
            </p:cNvSpPr>
            <p:nvPr/>
          </p:nvSpPr>
          <p:spPr bwMode="auto">
            <a:xfrm>
              <a:off x="3849" y="1168"/>
              <a:ext cx="1125" cy="1002"/>
            </a:xfrm>
            <a:prstGeom prst="rect">
              <a:avLst/>
            </a:prstGeom>
            <a:solidFill>
              <a:srgbClr val="FFFF99"/>
            </a:solidFill>
            <a:ln w="25400" algn="ctr">
              <a:solidFill>
                <a:schemeClr val="tx1"/>
              </a:solidFill>
              <a:miter lim="800000"/>
              <a:headEnd/>
              <a:tailEnd/>
            </a:ln>
          </p:spPr>
          <p:txBody>
            <a:bodyPr/>
            <a:lstStyle/>
            <a:p>
              <a:pPr algn="ctr"/>
              <a:r>
                <a:rPr lang="en-US" sz="1050">
                  <a:ea typeface="ＭＳ Ｐゴシック" pitchFamily="34" charset="-128"/>
                </a:rPr>
                <a:t>CPU/GPU</a:t>
              </a:r>
            </a:p>
          </p:txBody>
        </p:sp>
        <p:pic>
          <p:nvPicPr>
            <p:cNvPr id="32855" name="Picture 80"/>
            <p:cNvPicPr>
              <a:picLocks noChangeAspect="1"/>
            </p:cNvPicPr>
            <p:nvPr/>
          </p:nvPicPr>
          <p:blipFill>
            <a:blip r:embed="rId2"/>
            <a:srcRect/>
            <a:stretch>
              <a:fillRect/>
            </a:stretch>
          </p:blipFill>
          <p:spPr bwMode="auto">
            <a:xfrm>
              <a:off x="4111" y="1544"/>
              <a:ext cx="172" cy="176"/>
            </a:xfrm>
            <a:prstGeom prst="rect">
              <a:avLst/>
            </a:prstGeom>
            <a:solidFill>
              <a:srgbClr val="FFFF99"/>
            </a:solidFill>
            <a:ln w="9525">
              <a:noFill/>
              <a:miter lim="800000"/>
              <a:headEnd/>
              <a:tailEnd/>
            </a:ln>
          </p:spPr>
        </p:pic>
        <p:pic>
          <p:nvPicPr>
            <p:cNvPr id="32856" name="Picture 84"/>
            <p:cNvPicPr>
              <a:picLocks noChangeAspect="1"/>
            </p:cNvPicPr>
            <p:nvPr/>
          </p:nvPicPr>
          <p:blipFill>
            <a:blip r:embed="rId3"/>
            <a:srcRect/>
            <a:stretch>
              <a:fillRect/>
            </a:stretch>
          </p:blipFill>
          <p:spPr bwMode="auto">
            <a:xfrm>
              <a:off x="4321" y="1544"/>
              <a:ext cx="178" cy="176"/>
            </a:xfrm>
            <a:prstGeom prst="rect">
              <a:avLst/>
            </a:prstGeom>
            <a:solidFill>
              <a:srgbClr val="FFFF99"/>
            </a:solidFill>
            <a:ln w="9525">
              <a:noFill/>
              <a:miter lim="800000"/>
              <a:headEnd/>
              <a:tailEnd/>
            </a:ln>
          </p:spPr>
        </p:pic>
        <p:pic>
          <p:nvPicPr>
            <p:cNvPr id="32857" name="Picture 85"/>
            <p:cNvPicPr>
              <a:picLocks noChangeAspect="1"/>
            </p:cNvPicPr>
            <p:nvPr/>
          </p:nvPicPr>
          <p:blipFill>
            <a:blip r:embed="rId2"/>
            <a:srcRect/>
            <a:stretch>
              <a:fillRect/>
            </a:stretch>
          </p:blipFill>
          <p:spPr bwMode="auto">
            <a:xfrm>
              <a:off x="4535" y="1546"/>
              <a:ext cx="172" cy="176"/>
            </a:xfrm>
            <a:prstGeom prst="rect">
              <a:avLst/>
            </a:prstGeom>
            <a:solidFill>
              <a:srgbClr val="FFFF99"/>
            </a:solidFill>
            <a:ln w="9525">
              <a:noFill/>
              <a:miter lim="800000"/>
              <a:headEnd/>
              <a:tailEnd/>
            </a:ln>
          </p:spPr>
        </p:pic>
        <p:pic>
          <p:nvPicPr>
            <p:cNvPr id="32858" name="Picture 86"/>
            <p:cNvPicPr>
              <a:picLocks noChangeAspect="1"/>
            </p:cNvPicPr>
            <p:nvPr/>
          </p:nvPicPr>
          <p:blipFill>
            <a:blip r:embed="rId4"/>
            <a:srcRect/>
            <a:stretch>
              <a:fillRect/>
            </a:stretch>
          </p:blipFill>
          <p:spPr bwMode="auto">
            <a:xfrm>
              <a:off x="4111" y="1752"/>
              <a:ext cx="172" cy="175"/>
            </a:xfrm>
            <a:prstGeom prst="rect">
              <a:avLst/>
            </a:prstGeom>
            <a:solidFill>
              <a:srgbClr val="FFFF99"/>
            </a:solidFill>
            <a:ln w="9525">
              <a:noFill/>
              <a:miter lim="800000"/>
              <a:headEnd/>
              <a:tailEnd/>
            </a:ln>
          </p:spPr>
        </p:pic>
        <p:pic>
          <p:nvPicPr>
            <p:cNvPr id="32859" name="Picture 87"/>
            <p:cNvPicPr>
              <a:picLocks noChangeAspect="1"/>
            </p:cNvPicPr>
            <p:nvPr/>
          </p:nvPicPr>
          <p:blipFill>
            <a:blip r:embed="rId5"/>
            <a:srcRect/>
            <a:stretch>
              <a:fillRect/>
            </a:stretch>
          </p:blipFill>
          <p:spPr bwMode="auto">
            <a:xfrm>
              <a:off x="4321" y="1752"/>
              <a:ext cx="178" cy="175"/>
            </a:xfrm>
            <a:prstGeom prst="rect">
              <a:avLst/>
            </a:prstGeom>
            <a:solidFill>
              <a:srgbClr val="FFFF99"/>
            </a:solidFill>
            <a:ln w="9525">
              <a:noFill/>
              <a:miter lim="800000"/>
              <a:headEnd/>
              <a:tailEnd/>
            </a:ln>
          </p:spPr>
        </p:pic>
        <p:pic>
          <p:nvPicPr>
            <p:cNvPr id="32860" name="Picture 88"/>
            <p:cNvPicPr>
              <a:picLocks noChangeAspect="1"/>
            </p:cNvPicPr>
            <p:nvPr/>
          </p:nvPicPr>
          <p:blipFill>
            <a:blip r:embed="rId4"/>
            <a:srcRect/>
            <a:stretch>
              <a:fillRect/>
            </a:stretch>
          </p:blipFill>
          <p:spPr bwMode="auto">
            <a:xfrm>
              <a:off x="4535" y="1754"/>
              <a:ext cx="172" cy="175"/>
            </a:xfrm>
            <a:prstGeom prst="rect">
              <a:avLst/>
            </a:prstGeom>
            <a:solidFill>
              <a:srgbClr val="FFFF99"/>
            </a:solidFill>
            <a:ln w="9525">
              <a:noFill/>
              <a:miter lim="800000"/>
              <a:headEnd/>
              <a:tailEnd/>
            </a:ln>
          </p:spPr>
        </p:pic>
        <p:pic>
          <p:nvPicPr>
            <p:cNvPr id="32861" name="Picture 93"/>
            <p:cNvPicPr>
              <a:picLocks noChangeAspect="1"/>
            </p:cNvPicPr>
            <p:nvPr/>
          </p:nvPicPr>
          <p:blipFill>
            <a:blip r:embed="rId6"/>
            <a:srcRect/>
            <a:stretch>
              <a:fillRect/>
            </a:stretch>
          </p:blipFill>
          <p:spPr bwMode="auto">
            <a:xfrm>
              <a:off x="4761" y="1560"/>
              <a:ext cx="144" cy="144"/>
            </a:xfrm>
            <a:prstGeom prst="rect">
              <a:avLst/>
            </a:prstGeom>
            <a:solidFill>
              <a:srgbClr val="FFFF99"/>
            </a:solidFill>
            <a:ln w="9525">
              <a:noFill/>
              <a:miter lim="800000"/>
              <a:headEnd/>
              <a:tailEnd/>
            </a:ln>
          </p:spPr>
        </p:pic>
        <p:pic>
          <p:nvPicPr>
            <p:cNvPr id="32862" name="Picture 95"/>
            <p:cNvPicPr>
              <a:picLocks noChangeAspect="1"/>
            </p:cNvPicPr>
            <p:nvPr/>
          </p:nvPicPr>
          <p:blipFill>
            <a:blip r:embed="rId6"/>
            <a:srcRect/>
            <a:stretch>
              <a:fillRect/>
            </a:stretch>
          </p:blipFill>
          <p:spPr bwMode="auto">
            <a:xfrm>
              <a:off x="4761" y="1756"/>
              <a:ext cx="144" cy="144"/>
            </a:xfrm>
            <a:prstGeom prst="rect">
              <a:avLst/>
            </a:prstGeom>
            <a:solidFill>
              <a:srgbClr val="FFFF99"/>
            </a:solidFill>
            <a:ln w="9525">
              <a:noFill/>
              <a:miter lim="800000"/>
              <a:headEnd/>
              <a:tailEnd/>
            </a:ln>
          </p:spPr>
        </p:pic>
        <p:pic>
          <p:nvPicPr>
            <p:cNvPr id="32863" name="Picture 97"/>
            <p:cNvPicPr>
              <a:picLocks noChangeAspect="1"/>
            </p:cNvPicPr>
            <p:nvPr/>
          </p:nvPicPr>
          <p:blipFill>
            <a:blip r:embed="rId6"/>
            <a:srcRect/>
            <a:stretch>
              <a:fillRect/>
            </a:stretch>
          </p:blipFill>
          <p:spPr bwMode="auto">
            <a:xfrm>
              <a:off x="4122" y="1378"/>
              <a:ext cx="144" cy="144"/>
            </a:xfrm>
            <a:prstGeom prst="rect">
              <a:avLst/>
            </a:prstGeom>
            <a:solidFill>
              <a:srgbClr val="FFFF99">
                <a:alpha val="0"/>
              </a:srgbClr>
            </a:solidFill>
            <a:ln w="9525">
              <a:noFill/>
              <a:miter lim="800000"/>
              <a:headEnd/>
              <a:tailEnd/>
            </a:ln>
          </p:spPr>
        </p:pic>
        <p:pic>
          <p:nvPicPr>
            <p:cNvPr id="32864" name="Picture 98"/>
            <p:cNvPicPr>
              <a:picLocks noChangeAspect="1"/>
            </p:cNvPicPr>
            <p:nvPr/>
          </p:nvPicPr>
          <p:blipFill>
            <a:blip r:embed="rId6"/>
            <a:srcRect/>
            <a:stretch>
              <a:fillRect/>
            </a:stretch>
          </p:blipFill>
          <p:spPr bwMode="auto">
            <a:xfrm>
              <a:off x="4339" y="1376"/>
              <a:ext cx="144" cy="144"/>
            </a:xfrm>
            <a:prstGeom prst="rect">
              <a:avLst/>
            </a:prstGeom>
            <a:solidFill>
              <a:srgbClr val="FFFF99"/>
            </a:solidFill>
            <a:ln w="9525">
              <a:noFill/>
              <a:miter lim="800000"/>
              <a:headEnd/>
              <a:tailEnd/>
            </a:ln>
          </p:spPr>
        </p:pic>
        <p:pic>
          <p:nvPicPr>
            <p:cNvPr id="32865" name="Picture 99"/>
            <p:cNvPicPr>
              <a:picLocks noChangeAspect="1"/>
            </p:cNvPicPr>
            <p:nvPr/>
          </p:nvPicPr>
          <p:blipFill>
            <a:blip r:embed="rId6"/>
            <a:srcRect/>
            <a:stretch>
              <a:fillRect/>
            </a:stretch>
          </p:blipFill>
          <p:spPr bwMode="auto">
            <a:xfrm>
              <a:off x="4552" y="1376"/>
              <a:ext cx="144" cy="144"/>
            </a:xfrm>
            <a:prstGeom prst="rect">
              <a:avLst/>
            </a:prstGeom>
            <a:solidFill>
              <a:srgbClr val="FFFF99"/>
            </a:solidFill>
            <a:ln w="9525">
              <a:noFill/>
              <a:miter lim="800000"/>
              <a:headEnd/>
              <a:tailEnd/>
            </a:ln>
          </p:spPr>
        </p:pic>
        <p:pic>
          <p:nvPicPr>
            <p:cNvPr id="32866" name="Picture 100"/>
            <p:cNvPicPr>
              <a:picLocks noChangeAspect="1"/>
            </p:cNvPicPr>
            <p:nvPr/>
          </p:nvPicPr>
          <p:blipFill>
            <a:blip r:embed="rId6"/>
            <a:srcRect/>
            <a:stretch>
              <a:fillRect/>
            </a:stretch>
          </p:blipFill>
          <p:spPr bwMode="auto">
            <a:xfrm>
              <a:off x="4119" y="1962"/>
              <a:ext cx="144" cy="144"/>
            </a:xfrm>
            <a:prstGeom prst="rect">
              <a:avLst/>
            </a:prstGeom>
            <a:solidFill>
              <a:srgbClr val="FFFF99"/>
            </a:solidFill>
            <a:ln w="9525">
              <a:noFill/>
              <a:miter lim="800000"/>
              <a:headEnd/>
              <a:tailEnd/>
            </a:ln>
          </p:spPr>
        </p:pic>
        <p:pic>
          <p:nvPicPr>
            <p:cNvPr id="32867" name="Picture 101"/>
            <p:cNvPicPr>
              <a:picLocks noChangeAspect="1"/>
            </p:cNvPicPr>
            <p:nvPr/>
          </p:nvPicPr>
          <p:blipFill>
            <a:blip r:embed="rId6"/>
            <a:srcRect/>
            <a:stretch>
              <a:fillRect/>
            </a:stretch>
          </p:blipFill>
          <p:spPr bwMode="auto">
            <a:xfrm>
              <a:off x="4336" y="1960"/>
              <a:ext cx="144" cy="144"/>
            </a:xfrm>
            <a:prstGeom prst="rect">
              <a:avLst/>
            </a:prstGeom>
            <a:solidFill>
              <a:srgbClr val="FFFF99"/>
            </a:solidFill>
            <a:ln w="9525">
              <a:noFill/>
              <a:miter lim="800000"/>
              <a:headEnd/>
              <a:tailEnd/>
            </a:ln>
          </p:spPr>
        </p:pic>
        <p:pic>
          <p:nvPicPr>
            <p:cNvPr id="32868" name="Picture 102"/>
            <p:cNvPicPr>
              <a:picLocks noChangeAspect="1"/>
            </p:cNvPicPr>
            <p:nvPr/>
          </p:nvPicPr>
          <p:blipFill>
            <a:blip r:embed="rId6"/>
            <a:srcRect/>
            <a:stretch>
              <a:fillRect/>
            </a:stretch>
          </p:blipFill>
          <p:spPr bwMode="auto">
            <a:xfrm>
              <a:off x="4548" y="1960"/>
              <a:ext cx="144" cy="144"/>
            </a:xfrm>
            <a:prstGeom prst="rect">
              <a:avLst/>
            </a:prstGeom>
            <a:solidFill>
              <a:srgbClr val="FFFF99"/>
            </a:solidFill>
            <a:ln w="9525">
              <a:noFill/>
              <a:miter lim="800000"/>
              <a:headEnd/>
              <a:tailEnd/>
            </a:ln>
          </p:spPr>
        </p:pic>
        <p:pic>
          <p:nvPicPr>
            <p:cNvPr id="32869" name="Picture 103"/>
            <p:cNvPicPr>
              <a:picLocks noChangeAspect="1"/>
            </p:cNvPicPr>
            <p:nvPr/>
          </p:nvPicPr>
          <p:blipFill>
            <a:blip r:embed="rId6"/>
            <a:srcRect/>
            <a:stretch>
              <a:fillRect/>
            </a:stretch>
          </p:blipFill>
          <p:spPr bwMode="auto">
            <a:xfrm>
              <a:off x="3927" y="1558"/>
              <a:ext cx="144" cy="144"/>
            </a:xfrm>
            <a:prstGeom prst="rect">
              <a:avLst/>
            </a:prstGeom>
            <a:solidFill>
              <a:srgbClr val="FFFF99"/>
            </a:solidFill>
            <a:ln w="9525">
              <a:noFill/>
              <a:miter lim="800000"/>
              <a:headEnd/>
              <a:tailEnd/>
            </a:ln>
          </p:spPr>
        </p:pic>
        <p:pic>
          <p:nvPicPr>
            <p:cNvPr id="32870" name="Picture 104"/>
            <p:cNvPicPr>
              <a:picLocks noChangeAspect="1"/>
            </p:cNvPicPr>
            <p:nvPr/>
          </p:nvPicPr>
          <p:blipFill>
            <a:blip r:embed="rId6"/>
            <a:srcRect/>
            <a:stretch>
              <a:fillRect/>
            </a:stretch>
          </p:blipFill>
          <p:spPr bwMode="auto">
            <a:xfrm>
              <a:off x="3927" y="1754"/>
              <a:ext cx="144" cy="144"/>
            </a:xfrm>
            <a:prstGeom prst="rect">
              <a:avLst/>
            </a:prstGeom>
            <a:solidFill>
              <a:srgbClr val="FFFF99"/>
            </a:solidFill>
            <a:ln w="9525">
              <a:noFill/>
              <a:miter lim="800000"/>
              <a:headEnd/>
              <a:tailEnd/>
            </a:ln>
          </p:spPr>
        </p:pic>
      </p:grpSp>
      <p:cxnSp>
        <p:nvCxnSpPr>
          <p:cNvPr id="32871" name="Elbow Connector 184"/>
          <p:cNvCxnSpPr>
            <a:cxnSpLocks noChangeShapeType="1"/>
          </p:cNvCxnSpPr>
          <p:nvPr/>
        </p:nvCxnSpPr>
        <p:spPr bwMode="auto">
          <a:xfrm rot="10800000" flipV="1">
            <a:off x="6755658" y="3101166"/>
            <a:ext cx="451247" cy="406003"/>
          </a:xfrm>
          <a:prstGeom prst="bentConnector2">
            <a:avLst/>
          </a:prstGeom>
          <a:noFill/>
          <a:ln w="38100" cmpd="thickThin">
            <a:solidFill>
              <a:srgbClr val="404040"/>
            </a:solidFill>
            <a:miter lim="800000"/>
            <a:headEnd/>
            <a:tailEnd/>
          </a:ln>
        </p:spPr>
      </p:cxnSp>
      <p:grpSp>
        <p:nvGrpSpPr>
          <p:cNvPr id="32872" name="Group 415"/>
          <p:cNvGrpSpPr>
            <a:grpSpLocks/>
          </p:cNvGrpSpPr>
          <p:nvPr/>
        </p:nvGrpSpPr>
        <p:grpSpPr bwMode="auto">
          <a:xfrm>
            <a:off x="5940080" y="3307144"/>
            <a:ext cx="1287066" cy="1202531"/>
            <a:chOff x="3872" y="2962"/>
            <a:chExt cx="1081" cy="1010"/>
          </a:xfrm>
        </p:grpSpPr>
        <p:sp>
          <p:nvSpPr>
            <p:cNvPr id="187" name="Rectangle 109"/>
            <p:cNvSpPr>
              <a:spLocks noChangeArrowheads="1"/>
            </p:cNvSpPr>
            <p:nvPr/>
          </p:nvSpPr>
          <p:spPr bwMode="auto">
            <a:xfrm>
              <a:off x="3872" y="2962"/>
              <a:ext cx="1081" cy="1010"/>
            </a:xfrm>
            <a:prstGeom prst="rect">
              <a:avLst/>
            </a:prstGeom>
            <a:solidFill>
              <a:srgbClr val="CCFFCC"/>
            </a:solidFill>
            <a:ln w="25400" algn="ctr">
              <a:solidFill>
                <a:schemeClr val="tx1"/>
              </a:solidFill>
              <a:miter lim="800000"/>
              <a:headEnd/>
              <a:tailEnd/>
            </a:ln>
          </p:spPr>
          <p:txBody>
            <a:bodyPr/>
            <a:lstStyle/>
            <a:p>
              <a:pPr algn="ctr">
                <a:defRPr/>
              </a:pPr>
              <a:r>
                <a:rPr lang="en-US" sz="1050" dirty="0">
                  <a:ea typeface="Candara" charset="0"/>
                </a:rPr>
                <a:t>HBM MCM</a:t>
              </a:r>
            </a:p>
          </p:txBody>
        </p:sp>
        <p:pic>
          <p:nvPicPr>
            <p:cNvPr id="32874" name="Picture 119"/>
            <p:cNvPicPr>
              <a:picLocks noChangeAspect="1"/>
            </p:cNvPicPr>
            <p:nvPr/>
          </p:nvPicPr>
          <p:blipFill>
            <a:blip r:embed="rId6"/>
            <a:srcRect/>
            <a:stretch>
              <a:fillRect/>
            </a:stretch>
          </p:blipFill>
          <p:spPr bwMode="auto">
            <a:xfrm>
              <a:off x="4768" y="3376"/>
              <a:ext cx="144" cy="144"/>
            </a:xfrm>
            <a:prstGeom prst="rect">
              <a:avLst/>
            </a:prstGeom>
            <a:solidFill>
              <a:srgbClr val="CCFFCC"/>
            </a:solidFill>
            <a:ln w="9525">
              <a:noFill/>
              <a:miter lim="800000"/>
              <a:headEnd/>
              <a:tailEnd/>
            </a:ln>
          </p:spPr>
        </p:pic>
        <p:pic>
          <p:nvPicPr>
            <p:cNvPr id="32875" name="Picture 120"/>
            <p:cNvPicPr>
              <a:picLocks noChangeAspect="1"/>
            </p:cNvPicPr>
            <p:nvPr/>
          </p:nvPicPr>
          <p:blipFill>
            <a:blip r:embed="rId6"/>
            <a:srcRect/>
            <a:stretch>
              <a:fillRect/>
            </a:stretch>
          </p:blipFill>
          <p:spPr bwMode="auto">
            <a:xfrm>
              <a:off x="4768" y="3572"/>
              <a:ext cx="144" cy="144"/>
            </a:xfrm>
            <a:prstGeom prst="rect">
              <a:avLst/>
            </a:prstGeom>
            <a:solidFill>
              <a:srgbClr val="CCFFCC"/>
            </a:solidFill>
            <a:ln w="9525">
              <a:noFill/>
              <a:miter lim="800000"/>
              <a:headEnd/>
              <a:tailEnd/>
            </a:ln>
          </p:spPr>
        </p:pic>
        <p:pic>
          <p:nvPicPr>
            <p:cNvPr id="32876" name="Picture 122"/>
            <p:cNvPicPr>
              <a:picLocks noChangeAspect="1"/>
            </p:cNvPicPr>
            <p:nvPr/>
          </p:nvPicPr>
          <p:blipFill>
            <a:blip r:embed="rId6"/>
            <a:srcRect/>
            <a:stretch>
              <a:fillRect/>
            </a:stretch>
          </p:blipFill>
          <p:spPr bwMode="auto">
            <a:xfrm>
              <a:off x="4129" y="3175"/>
              <a:ext cx="144" cy="144"/>
            </a:xfrm>
            <a:prstGeom prst="rect">
              <a:avLst/>
            </a:prstGeom>
            <a:solidFill>
              <a:srgbClr val="CCFFCC"/>
            </a:solidFill>
            <a:ln w="9525">
              <a:noFill/>
              <a:miter lim="800000"/>
              <a:headEnd/>
              <a:tailEnd/>
            </a:ln>
          </p:spPr>
        </p:pic>
        <p:pic>
          <p:nvPicPr>
            <p:cNvPr id="32877" name="Picture 123"/>
            <p:cNvPicPr>
              <a:picLocks noChangeAspect="1"/>
            </p:cNvPicPr>
            <p:nvPr/>
          </p:nvPicPr>
          <p:blipFill>
            <a:blip r:embed="rId6"/>
            <a:srcRect/>
            <a:stretch>
              <a:fillRect/>
            </a:stretch>
          </p:blipFill>
          <p:spPr bwMode="auto">
            <a:xfrm>
              <a:off x="4346" y="3173"/>
              <a:ext cx="144" cy="144"/>
            </a:xfrm>
            <a:prstGeom prst="rect">
              <a:avLst/>
            </a:prstGeom>
            <a:solidFill>
              <a:srgbClr val="CCFFCC"/>
            </a:solidFill>
            <a:ln w="9525">
              <a:noFill/>
              <a:miter lim="800000"/>
              <a:headEnd/>
              <a:tailEnd/>
            </a:ln>
          </p:spPr>
        </p:pic>
        <p:pic>
          <p:nvPicPr>
            <p:cNvPr id="32878" name="Picture 124"/>
            <p:cNvPicPr>
              <a:picLocks noChangeAspect="1"/>
            </p:cNvPicPr>
            <p:nvPr/>
          </p:nvPicPr>
          <p:blipFill>
            <a:blip r:embed="rId6"/>
            <a:srcRect/>
            <a:stretch>
              <a:fillRect/>
            </a:stretch>
          </p:blipFill>
          <p:spPr bwMode="auto">
            <a:xfrm>
              <a:off x="4558" y="3173"/>
              <a:ext cx="144" cy="144"/>
            </a:xfrm>
            <a:prstGeom prst="rect">
              <a:avLst/>
            </a:prstGeom>
            <a:solidFill>
              <a:srgbClr val="CCFFCC"/>
            </a:solidFill>
            <a:ln w="9525">
              <a:noFill/>
              <a:miter lim="800000"/>
              <a:headEnd/>
              <a:tailEnd/>
            </a:ln>
          </p:spPr>
        </p:pic>
        <p:pic>
          <p:nvPicPr>
            <p:cNvPr id="32879" name="Picture 125"/>
            <p:cNvPicPr>
              <a:picLocks noChangeAspect="1"/>
            </p:cNvPicPr>
            <p:nvPr/>
          </p:nvPicPr>
          <p:blipFill>
            <a:blip r:embed="rId6"/>
            <a:srcRect/>
            <a:stretch>
              <a:fillRect/>
            </a:stretch>
          </p:blipFill>
          <p:spPr bwMode="auto">
            <a:xfrm>
              <a:off x="4125" y="3792"/>
              <a:ext cx="144" cy="144"/>
            </a:xfrm>
            <a:prstGeom prst="rect">
              <a:avLst/>
            </a:prstGeom>
            <a:solidFill>
              <a:srgbClr val="CCFFCC"/>
            </a:solidFill>
            <a:ln w="9525">
              <a:noFill/>
              <a:miter lim="800000"/>
              <a:headEnd/>
              <a:tailEnd/>
            </a:ln>
          </p:spPr>
        </p:pic>
        <p:pic>
          <p:nvPicPr>
            <p:cNvPr id="32880" name="Picture 126"/>
            <p:cNvPicPr>
              <a:picLocks noChangeAspect="1"/>
            </p:cNvPicPr>
            <p:nvPr/>
          </p:nvPicPr>
          <p:blipFill>
            <a:blip r:embed="rId6"/>
            <a:srcRect/>
            <a:stretch>
              <a:fillRect/>
            </a:stretch>
          </p:blipFill>
          <p:spPr bwMode="auto">
            <a:xfrm>
              <a:off x="4342" y="3790"/>
              <a:ext cx="144" cy="144"/>
            </a:xfrm>
            <a:prstGeom prst="rect">
              <a:avLst/>
            </a:prstGeom>
            <a:solidFill>
              <a:srgbClr val="CCFFCC"/>
            </a:solidFill>
            <a:ln w="9525">
              <a:noFill/>
              <a:miter lim="800000"/>
              <a:headEnd/>
              <a:tailEnd/>
            </a:ln>
          </p:spPr>
        </p:pic>
        <p:pic>
          <p:nvPicPr>
            <p:cNvPr id="32881" name="Picture 127"/>
            <p:cNvPicPr>
              <a:picLocks noChangeAspect="1"/>
            </p:cNvPicPr>
            <p:nvPr/>
          </p:nvPicPr>
          <p:blipFill>
            <a:blip r:embed="rId6"/>
            <a:srcRect/>
            <a:stretch>
              <a:fillRect/>
            </a:stretch>
          </p:blipFill>
          <p:spPr bwMode="auto">
            <a:xfrm>
              <a:off x="4555" y="3790"/>
              <a:ext cx="144" cy="144"/>
            </a:xfrm>
            <a:prstGeom prst="rect">
              <a:avLst/>
            </a:prstGeom>
            <a:solidFill>
              <a:srgbClr val="CCFFCC"/>
            </a:solidFill>
            <a:ln w="9525">
              <a:noFill/>
              <a:miter lim="800000"/>
              <a:headEnd/>
              <a:tailEnd/>
            </a:ln>
          </p:spPr>
        </p:pic>
        <p:pic>
          <p:nvPicPr>
            <p:cNvPr id="32882" name="Picture 128"/>
            <p:cNvPicPr>
              <a:picLocks noChangeAspect="1"/>
            </p:cNvPicPr>
            <p:nvPr/>
          </p:nvPicPr>
          <p:blipFill>
            <a:blip r:embed="rId6"/>
            <a:srcRect/>
            <a:stretch>
              <a:fillRect/>
            </a:stretch>
          </p:blipFill>
          <p:spPr bwMode="auto">
            <a:xfrm>
              <a:off x="3934" y="3374"/>
              <a:ext cx="144" cy="144"/>
            </a:xfrm>
            <a:prstGeom prst="rect">
              <a:avLst/>
            </a:prstGeom>
            <a:solidFill>
              <a:srgbClr val="CCFFCC"/>
            </a:solidFill>
            <a:ln w="9525">
              <a:noFill/>
              <a:miter lim="800000"/>
              <a:headEnd/>
              <a:tailEnd/>
            </a:ln>
          </p:spPr>
        </p:pic>
        <p:pic>
          <p:nvPicPr>
            <p:cNvPr id="32883" name="Picture 129"/>
            <p:cNvPicPr>
              <a:picLocks noChangeAspect="1"/>
            </p:cNvPicPr>
            <p:nvPr/>
          </p:nvPicPr>
          <p:blipFill>
            <a:blip r:embed="rId6"/>
            <a:srcRect/>
            <a:stretch>
              <a:fillRect/>
            </a:stretch>
          </p:blipFill>
          <p:spPr bwMode="auto">
            <a:xfrm>
              <a:off x="3934" y="3570"/>
              <a:ext cx="144" cy="144"/>
            </a:xfrm>
            <a:prstGeom prst="rect">
              <a:avLst/>
            </a:prstGeom>
            <a:solidFill>
              <a:srgbClr val="CCFFCC"/>
            </a:solidFill>
            <a:ln w="9525">
              <a:noFill/>
              <a:miter lim="800000"/>
              <a:headEnd/>
              <a:tailEnd/>
            </a:ln>
          </p:spPr>
        </p:pic>
        <p:pic>
          <p:nvPicPr>
            <p:cNvPr id="32884" name="Picture 107"/>
            <p:cNvPicPr>
              <a:picLocks noChangeAspect="1"/>
            </p:cNvPicPr>
            <p:nvPr/>
          </p:nvPicPr>
          <p:blipFill>
            <a:blip r:embed="rId7"/>
            <a:srcRect/>
            <a:stretch>
              <a:fillRect/>
            </a:stretch>
          </p:blipFill>
          <p:spPr bwMode="auto">
            <a:xfrm>
              <a:off x="4125" y="3356"/>
              <a:ext cx="260" cy="180"/>
            </a:xfrm>
            <a:prstGeom prst="rect">
              <a:avLst/>
            </a:prstGeom>
            <a:solidFill>
              <a:srgbClr val="CCFFCC"/>
            </a:solidFill>
            <a:ln w="9525">
              <a:noFill/>
              <a:miter lim="800000"/>
              <a:headEnd/>
              <a:tailEnd/>
            </a:ln>
          </p:spPr>
        </p:pic>
        <p:pic>
          <p:nvPicPr>
            <p:cNvPr id="32885" name="Picture 155"/>
            <p:cNvPicPr>
              <a:picLocks noChangeAspect="1"/>
            </p:cNvPicPr>
            <p:nvPr/>
          </p:nvPicPr>
          <p:blipFill>
            <a:blip r:embed="rId7"/>
            <a:srcRect/>
            <a:stretch>
              <a:fillRect/>
            </a:stretch>
          </p:blipFill>
          <p:spPr bwMode="auto">
            <a:xfrm>
              <a:off x="4125" y="3575"/>
              <a:ext cx="260" cy="180"/>
            </a:xfrm>
            <a:prstGeom prst="rect">
              <a:avLst/>
            </a:prstGeom>
            <a:solidFill>
              <a:srgbClr val="CCFFCC"/>
            </a:solidFill>
            <a:ln w="9525">
              <a:noFill/>
              <a:miter lim="800000"/>
              <a:headEnd/>
              <a:tailEnd/>
            </a:ln>
          </p:spPr>
        </p:pic>
        <p:pic>
          <p:nvPicPr>
            <p:cNvPr id="32886" name="Picture 157"/>
            <p:cNvPicPr>
              <a:picLocks noChangeAspect="1"/>
            </p:cNvPicPr>
            <p:nvPr/>
          </p:nvPicPr>
          <p:blipFill>
            <a:blip r:embed="rId7"/>
            <a:srcRect/>
            <a:stretch>
              <a:fillRect/>
            </a:stretch>
          </p:blipFill>
          <p:spPr bwMode="auto">
            <a:xfrm>
              <a:off x="4443" y="3355"/>
              <a:ext cx="259" cy="180"/>
            </a:xfrm>
            <a:prstGeom prst="rect">
              <a:avLst/>
            </a:prstGeom>
            <a:solidFill>
              <a:srgbClr val="CCFFCC"/>
            </a:solidFill>
            <a:ln w="9525">
              <a:noFill/>
              <a:miter lim="800000"/>
              <a:headEnd/>
              <a:tailEnd/>
            </a:ln>
          </p:spPr>
        </p:pic>
        <p:pic>
          <p:nvPicPr>
            <p:cNvPr id="32887" name="Picture 158"/>
            <p:cNvPicPr>
              <a:picLocks noChangeAspect="1"/>
            </p:cNvPicPr>
            <p:nvPr/>
          </p:nvPicPr>
          <p:blipFill>
            <a:blip r:embed="rId7"/>
            <a:srcRect/>
            <a:stretch>
              <a:fillRect/>
            </a:stretch>
          </p:blipFill>
          <p:spPr bwMode="auto">
            <a:xfrm>
              <a:off x="4443" y="3574"/>
              <a:ext cx="259" cy="180"/>
            </a:xfrm>
            <a:prstGeom prst="rect">
              <a:avLst/>
            </a:prstGeom>
            <a:solidFill>
              <a:srgbClr val="CCFFCC"/>
            </a:solidFill>
            <a:ln w="9525">
              <a:noFill/>
              <a:miter lim="800000"/>
              <a:headEnd/>
              <a:tailEnd/>
            </a:ln>
          </p:spPr>
        </p:pic>
      </p:grpSp>
      <p:sp>
        <p:nvSpPr>
          <p:cNvPr id="5" name="Rectangle 79"/>
          <p:cNvSpPr>
            <a:spLocks noChangeArrowheads="1"/>
          </p:cNvSpPr>
          <p:nvPr/>
        </p:nvSpPr>
        <p:spPr bwMode="auto">
          <a:xfrm>
            <a:off x="6979497" y="737775"/>
            <a:ext cx="477440" cy="232172"/>
          </a:xfrm>
          <a:prstGeom prst="rect">
            <a:avLst/>
          </a:prstGeom>
          <a:solidFill>
            <a:srgbClr val="FFFF99"/>
          </a:solidFill>
          <a:ln w="25400" algn="ctr">
            <a:solidFill>
              <a:schemeClr val="tx1"/>
            </a:solidFill>
            <a:miter lim="800000"/>
            <a:headEnd/>
            <a:tailEnd/>
          </a:ln>
        </p:spPr>
        <p:txBody>
          <a:bodyPr/>
          <a:lstStyle/>
          <a:p>
            <a:pPr algn="ctr"/>
            <a:r>
              <a:rPr lang="en-US" sz="1125">
                <a:ea typeface="ＭＳ Ｐゴシック" pitchFamily="34" charset="-128"/>
              </a:rPr>
              <a:t>CPU</a:t>
            </a:r>
          </a:p>
        </p:txBody>
      </p:sp>
      <p:sp>
        <p:nvSpPr>
          <p:cNvPr id="6" name="Rectangle 79"/>
          <p:cNvSpPr>
            <a:spLocks noChangeArrowheads="1"/>
          </p:cNvSpPr>
          <p:nvPr/>
        </p:nvSpPr>
        <p:spPr bwMode="auto">
          <a:xfrm>
            <a:off x="7558141" y="736583"/>
            <a:ext cx="477440" cy="232172"/>
          </a:xfrm>
          <a:prstGeom prst="rect">
            <a:avLst/>
          </a:prstGeom>
          <a:solidFill>
            <a:srgbClr val="FFCC00"/>
          </a:solidFill>
          <a:ln w="25400" algn="ctr">
            <a:solidFill>
              <a:schemeClr val="tx1"/>
            </a:solidFill>
            <a:miter lim="800000"/>
            <a:headEnd/>
            <a:tailEnd/>
          </a:ln>
        </p:spPr>
        <p:txBody>
          <a:bodyPr/>
          <a:lstStyle/>
          <a:p>
            <a:pPr algn="ctr"/>
            <a:r>
              <a:rPr lang="en-US" sz="1125">
                <a:ea typeface="ＭＳ Ｐゴシック" pitchFamily="34" charset="-128"/>
              </a:rPr>
              <a:t>GPU</a:t>
            </a:r>
          </a:p>
        </p:txBody>
      </p:sp>
      <p:sp>
        <p:nvSpPr>
          <p:cNvPr id="7" name="Rectangle 79"/>
          <p:cNvSpPr>
            <a:spLocks noChangeArrowheads="1"/>
          </p:cNvSpPr>
          <p:nvPr/>
        </p:nvSpPr>
        <p:spPr bwMode="auto">
          <a:xfrm>
            <a:off x="6969972" y="1023525"/>
            <a:ext cx="477440" cy="232172"/>
          </a:xfrm>
          <a:prstGeom prst="rect">
            <a:avLst/>
          </a:prstGeom>
          <a:solidFill>
            <a:srgbClr val="CCFFCC"/>
          </a:solidFill>
          <a:ln w="25400" algn="ctr">
            <a:solidFill>
              <a:schemeClr val="tx1"/>
            </a:solidFill>
            <a:miter lim="800000"/>
            <a:headEnd/>
            <a:tailEnd/>
          </a:ln>
        </p:spPr>
        <p:txBody>
          <a:bodyPr/>
          <a:lstStyle/>
          <a:p>
            <a:pPr algn="ctr"/>
            <a:r>
              <a:rPr lang="en-US" sz="1125">
                <a:ea typeface="ＭＳ Ｐゴシック" pitchFamily="34" charset="-128"/>
              </a:rPr>
              <a:t>RAM</a:t>
            </a:r>
          </a:p>
        </p:txBody>
      </p:sp>
      <p:sp>
        <p:nvSpPr>
          <p:cNvPr id="8" name="Rectangle 79"/>
          <p:cNvSpPr>
            <a:spLocks noChangeArrowheads="1"/>
          </p:cNvSpPr>
          <p:nvPr/>
        </p:nvSpPr>
        <p:spPr bwMode="auto">
          <a:xfrm>
            <a:off x="7556948" y="1014000"/>
            <a:ext cx="477441" cy="232172"/>
          </a:xfrm>
          <a:prstGeom prst="rect">
            <a:avLst/>
          </a:prstGeom>
          <a:solidFill>
            <a:srgbClr val="FFCC99"/>
          </a:solidFill>
          <a:ln w="25400" algn="ctr">
            <a:solidFill>
              <a:schemeClr val="tx1"/>
            </a:solidFill>
            <a:miter lim="800000"/>
            <a:headEnd/>
            <a:tailEnd/>
          </a:ln>
        </p:spPr>
        <p:txBody>
          <a:bodyPr/>
          <a:lstStyle/>
          <a:p>
            <a:pPr algn="ctr"/>
            <a:r>
              <a:rPr lang="en-US" sz="1125">
                <a:ea typeface="ＭＳ Ｐゴシック" pitchFamily="34" charset="-128"/>
              </a:rPr>
              <a:t>NVM</a:t>
            </a:r>
          </a:p>
        </p:txBody>
      </p:sp>
      <p:sp>
        <p:nvSpPr>
          <p:cNvPr id="32998" name="Line 230"/>
          <p:cNvSpPr>
            <a:spLocks noChangeShapeType="1"/>
          </p:cNvSpPr>
          <p:nvPr/>
        </p:nvSpPr>
        <p:spPr bwMode="auto">
          <a:xfrm flipV="1">
            <a:off x="7428361" y="3184509"/>
            <a:ext cx="0" cy="1597819"/>
          </a:xfrm>
          <a:prstGeom prst="line">
            <a:avLst/>
          </a:prstGeom>
          <a:noFill/>
          <a:ln w="50800">
            <a:solidFill>
              <a:srgbClr val="FF6600"/>
            </a:solidFill>
            <a:round/>
            <a:headEnd/>
            <a:tailEnd type="triangle" w="med" len="med"/>
          </a:ln>
          <a:effectLst/>
        </p:spPr>
        <p:txBody>
          <a:bodyPr/>
          <a:lstStyle/>
          <a:p>
            <a:endParaRPr lang="fr-FR" sz="1050"/>
          </a:p>
        </p:txBody>
      </p:sp>
      <p:sp>
        <p:nvSpPr>
          <p:cNvPr id="9" name="Rectangle 79"/>
          <p:cNvSpPr>
            <a:spLocks noChangeArrowheads="1"/>
          </p:cNvSpPr>
          <p:nvPr/>
        </p:nvSpPr>
        <p:spPr bwMode="auto">
          <a:xfrm>
            <a:off x="6819953" y="4768039"/>
            <a:ext cx="1139428" cy="232172"/>
          </a:xfrm>
          <a:prstGeom prst="rect">
            <a:avLst/>
          </a:prstGeom>
          <a:solidFill>
            <a:srgbClr val="C0C0C0"/>
          </a:solidFill>
          <a:ln w="25400" algn="ctr">
            <a:solidFill>
              <a:schemeClr val="tx1"/>
            </a:solidFill>
            <a:miter lim="800000"/>
            <a:headEnd/>
            <a:tailEnd/>
          </a:ln>
        </p:spPr>
        <p:txBody>
          <a:bodyPr/>
          <a:lstStyle/>
          <a:p>
            <a:pPr algn="ctr"/>
            <a:r>
              <a:rPr lang="en-US" sz="1125">
                <a:ea typeface="ＭＳ Ｐゴシック" pitchFamily="34" charset="-128"/>
              </a:rPr>
              <a:t>Optical switch</a:t>
            </a:r>
          </a:p>
        </p:txBody>
      </p:sp>
      <p:sp>
        <p:nvSpPr>
          <p:cNvPr id="231" name="Slide Number Placeholder 3"/>
          <p:cNvSpPr txBox="1">
            <a:spLocks noGrp="1"/>
          </p:cNvSpPr>
          <p:nvPr/>
        </p:nvSpPr>
        <p:spPr bwMode="auto">
          <a:xfrm>
            <a:off x="8392768" y="4758516"/>
            <a:ext cx="313135" cy="273844"/>
          </a:xfrm>
          <a:prstGeom prst="rect">
            <a:avLst/>
          </a:prstGeom>
          <a:noFill/>
          <a:ln w="9525">
            <a:noFill/>
            <a:miter lim="800000"/>
            <a:headEnd/>
            <a:tailEnd/>
          </a:ln>
        </p:spPr>
        <p:txBody>
          <a:bodyPr lIns="0" rIns="0" anchor="ctr"/>
          <a:lstStyle/>
          <a:p>
            <a:pPr algn="r"/>
            <a:fld id="{8ACD8C0B-997D-4638-BF8E-611CB90ACD21}" type="slidenum">
              <a:rPr lang="en-US" sz="825">
                <a:solidFill>
                  <a:srgbClr val="9DA0A3"/>
                </a:solidFill>
              </a:rPr>
              <a:pPr algn="r"/>
              <a:t>50</a:t>
            </a:fld>
            <a:endParaRPr lang="en-US" sz="825">
              <a:solidFill>
                <a:srgbClr val="9DA0A3"/>
              </a:solidFill>
            </a:endParaRPr>
          </a:p>
        </p:txBody>
      </p:sp>
      <p:pic>
        <p:nvPicPr>
          <p:cNvPr id="232" name="Picture 92" descr="HBM2">
            <a:extLst>
              <a:ext uri="{FF2B5EF4-FFF2-40B4-BE49-F238E27FC236}">
                <a16:creationId xmlns:a16="http://schemas.microsoft.com/office/drawing/2014/main" id="{12EA7AA1-09BD-F34C-878D-ABF1111D423D}"/>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49659" y="3342862"/>
            <a:ext cx="4350066" cy="1186434"/>
          </a:xfrm>
          <a:prstGeom prst="rect">
            <a:avLst/>
          </a:prstGeom>
          <a:noFill/>
          <a:extLst>
            <a:ext uri="{909E8E84-426E-40DD-AFC4-6F175D3DCCD1}">
              <a14:hiddenFill xmlns:a14="http://schemas.microsoft.com/office/drawing/2010/main">
                <a:solidFill>
                  <a:srgbClr val="FFFFFF"/>
                </a:solidFill>
              </a14:hiddenFill>
            </a:ext>
          </a:extLst>
        </p:spPr>
      </p:pic>
      <p:sp>
        <p:nvSpPr>
          <p:cNvPr id="241" name="TextBox 82">
            <a:extLst>
              <a:ext uri="{FF2B5EF4-FFF2-40B4-BE49-F238E27FC236}">
                <a16:creationId xmlns:a16="http://schemas.microsoft.com/office/drawing/2014/main" id="{26BE00E2-8BBC-8646-BB19-2682886ABA7A}"/>
              </a:ext>
            </a:extLst>
          </p:cNvPr>
          <p:cNvSpPr txBox="1">
            <a:spLocks noChangeArrowheads="1"/>
          </p:cNvSpPr>
          <p:nvPr/>
        </p:nvSpPr>
        <p:spPr bwMode="auto">
          <a:xfrm>
            <a:off x="118639" y="2688847"/>
            <a:ext cx="2972431"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r" eaLnBrk="1" hangingPunct="1"/>
            <a:r>
              <a:rPr lang="en-US" altLang="en-US" sz="1400" dirty="0"/>
              <a:t>High-Density </a:t>
            </a:r>
            <a:r>
              <a:rPr lang="en-US" altLang="en-US" sz="1400" b="1" dirty="0"/>
              <a:t>fiber coupling</a:t>
            </a:r>
            <a:r>
              <a:rPr lang="en-US" altLang="en-US" sz="1400" dirty="0"/>
              <a:t> </a:t>
            </a:r>
            <a:r>
              <a:rPr lang="en-US" altLang="en-US" sz="1400" b="1" dirty="0"/>
              <a:t>array </a:t>
            </a:r>
          </a:p>
          <a:p>
            <a:pPr algn="r" eaLnBrk="1" hangingPunct="1"/>
            <a:r>
              <a:rPr lang="en-US" altLang="en-US" sz="1400" dirty="0"/>
              <a:t>with 24 fibers = 6-12 Tb/s bi-directional = </a:t>
            </a:r>
            <a:r>
              <a:rPr lang="en-US" altLang="en-US" sz="1400" b="1" dirty="0"/>
              <a:t>0.75 – 1.5 TB/s</a:t>
            </a:r>
          </a:p>
        </p:txBody>
      </p:sp>
      <p:pic>
        <p:nvPicPr>
          <p:cNvPr id="10" name="Picture 9">
            <a:extLst>
              <a:ext uri="{FF2B5EF4-FFF2-40B4-BE49-F238E27FC236}">
                <a16:creationId xmlns:a16="http://schemas.microsoft.com/office/drawing/2014/main" id="{F6C33EBE-91D2-5749-8C7E-486011671B5B}"/>
              </a:ext>
            </a:extLst>
          </p:cNvPr>
          <p:cNvPicPr>
            <a:picLocks noChangeAspect="1"/>
          </p:cNvPicPr>
          <p:nvPr/>
        </p:nvPicPr>
        <p:blipFill>
          <a:blip r:embed="rId12"/>
          <a:stretch>
            <a:fillRect/>
          </a:stretch>
        </p:blipFill>
        <p:spPr>
          <a:xfrm>
            <a:off x="2771563" y="3342861"/>
            <a:ext cx="2228161" cy="485209"/>
          </a:xfrm>
          <a:prstGeom prst="rect">
            <a:avLst/>
          </a:prstGeom>
        </p:spPr>
      </p:pic>
      <p:sp>
        <p:nvSpPr>
          <p:cNvPr id="11" name="TextBox 10">
            <a:extLst>
              <a:ext uri="{FF2B5EF4-FFF2-40B4-BE49-F238E27FC236}">
                <a16:creationId xmlns:a16="http://schemas.microsoft.com/office/drawing/2014/main" id="{E053CE25-433D-B346-81FD-3997733BC9B7}"/>
              </a:ext>
            </a:extLst>
          </p:cNvPr>
          <p:cNvSpPr txBox="1"/>
          <p:nvPr/>
        </p:nvSpPr>
        <p:spPr>
          <a:xfrm>
            <a:off x="3362941" y="3083307"/>
            <a:ext cx="1212191" cy="307777"/>
          </a:xfrm>
          <a:prstGeom prst="rect">
            <a:avLst/>
          </a:prstGeom>
          <a:noFill/>
        </p:spPr>
        <p:txBody>
          <a:bodyPr wrap="none" rtlCol="0">
            <a:spAutoFit/>
          </a:bodyPr>
          <a:lstStyle/>
          <a:p>
            <a:r>
              <a:rPr lang="en-US" dirty="0"/>
              <a:t>Photonic </a:t>
            </a:r>
            <a:r>
              <a:rPr lang="en-US" dirty="0" err="1"/>
              <a:t>SiP</a:t>
            </a:r>
            <a:endParaRPr lang="en-US" dirty="0"/>
          </a:p>
        </p:txBody>
      </p:sp>
      <p:pic>
        <p:nvPicPr>
          <p:cNvPr id="268" name="Picture 11">
            <a:extLst>
              <a:ext uri="{FF2B5EF4-FFF2-40B4-BE49-F238E27FC236}">
                <a16:creationId xmlns:a16="http://schemas.microsoft.com/office/drawing/2014/main" id="{E7D8F6EA-2007-A942-A896-AFAC5E0051FD}"/>
              </a:ext>
            </a:extLst>
          </p:cNvPr>
          <p:cNvPicPr>
            <a:picLocks noChangeAspect="1" noChangeArrowheads="1"/>
          </p:cNvPicPr>
          <p:nvPr/>
        </p:nvPicPr>
        <p:blipFill>
          <a:blip r:embed="rId13"/>
          <a:srcRect/>
          <a:stretch>
            <a:fillRect/>
          </a:stretch>
        </p:blipFill>
        <p:spPr bwMode="auto">
          <a:xfrm>
            <a:off x="3134015" y="906378"/>
            <a:ext cx="1865709" cy="1047750"/>
          </a:xfrm>
          <a:prstGeom prst="rect">
            <a:avLst/>
          </a:prstGeom>
          <a:noFill/>
          <a:ln w="9525">
            <a:noFill/>
            <a:miter lim="800000"/>
            <a:headEnd/>
            <a:tailEnd/>
          </a:ln>
        </p:spPr>
      </p:pic>
      <p:cxnSp>
        <p:nvCxnSpPr>
          <p:cNvPr id="13" name="Straight Arrow Connector 12">
            <a:extLst>
              <a:ext uri="{FF2B5EF4-FFF2-40B4-BE49-F238E27FC236}">
                <a16:creationId xmlns:a16="http://schemas.microsoft.com/office/drawing/2014/main" id="{305A5D2C-500D-1E49-919D-5546A6CCC7CF}"/>
              </a:ext>
            </a:extLst>
          </p:cNvPr>
          <p:cNvCxnSpPr>
            <a:cxnSpLocks/>
            <a:endCxn id="32870" idx="3"/>
          </p:cNvCxnSpPr>
          <p:nvPr/>
        </p:nvCxnSpPr>
        <p:spPr>
          <a:xfrm flipV="1">
            <a:off x="4575132" y="2187956"/>
            <a:ext cx="1634029" cy="1397510"/>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4" name="Straight Arrow Connector 273">
            <a:extLst>
              <a:ext uri="{FF2B5EF4-FFF2-40B4-BE49-F238E27FC236}">
                <a16:creationId xmlns:a16="http://schemas.microsoft.com/office/drawing/2014/main" id="{D99C6B40-B200-E340-B30B-CBEDE54FEF6B}"/>
              </a:ext>
            </a:extLst>
          </p:cNvPr>
          <p:cNvCxnSpPr>
            <a:cxnSpLocks/>
            <a:stCxn id="268" idx="3"/>
            <a:endCxn id="32869" idx="1"/>
          </p:cNvCxnSpPr>
          <p:nvPr/>
        </p:nvCxnSpPr>
        <p:spPr>
          <a:xfrm>
            <a:off x="4999724" y="1430253"/>
            <a:ext cx="1037987" cy="524341"/>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8" name="Straight Arrow Connector 277">
            <a:extLst>
              <a:ext uri="{FF2B5EF4-FFF2-40B4-BE49-F238E27FC236}">
                <a16:creationId xmlns:a16="http://schemas.microsoft.com/office/drawing/2014/main" id="{712CCCFA-6A98-A447-A70B-3BCB172FC372}"/>
              </a:ext>
            </a:extLst>
          </p:cNvPr>
          <p:cNvCxnSpPr>
            <a:cxnSpLocks/>
          </p:cNvCxnSpPr>
          <p:nvPr/>
        </p:nvCxnSpPr>
        <p:spPr>
          <a:xfrm flipV="1">
            <a:off x="4164668" y="1942169"/>
            <a:ext cx="8926" cy="1222099"/>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89" name="TextBox 26">
            <a:extLst>
              <a:ext uri="{FF2B5EF4-FFF2-40B4-BE49-F238E27FC236}">
                <a16:creationId xmlns:a16="http://schemas.microsoft.com/office/drawing/2014/main" id="{9E5484D8-BB89-F546-9214-7672F83505B6}"/>
              </a:ext>
            </a:extLst>
          </p:cNvPr>
          <p:cNvSpPr txBox="1">
            <a:spLocks noChangeArrowheads="1"/>
          </p:cNvSpPr>
          <p:nvPr/>
        </p:nvSpPr>
        <p:spPr bwMode="auto">
          <a:xfrm>
            <a:off x="343919" y="800281"/>
            <a:ext cx="2260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1400" dirty="0"/>
              <a:t>Fiber carrying 0.5 - 1 Tb/s </a:t>
            </a:r>
            <a:br>
              <a:rPr lang="en-US" altLang="en-US" sz="1400" dirty="0"/>
            </a:br>
            <a:endParaRPr lang="en-US" altLang="en-US" sz="1400" dirty="0"/>
          </a:p>
        </p:txBody>
      </p:sp>
      <p:grpSp>
        <p:nvGrpSpPr>
          <p:cNvPr id="390" name="Group 145">
            <a:extLst>
              <a:ext uri="{FF2B5EF4-FFF2-40B4-BE49-F238E27FC236}">
                <a16:creationId xmlns:a16="http://schemas.microsoft.com/office/drawing/2014/main" id="{81A4FF0C-347A-1E4C-AD4B-46261A0827D2}"/>
              </a:ext>
            </a:extLst>
          </p:cNvPr>
          <p:cNvGrpSpPr>
            <a:grpSpLocks/>
          </p:cNvGrpSpPr>
          <p:nvPr/>
        </p:nvGrpSpPr>
        <p:grpSpPr bwMode="auto">
          <a:xfrm rot="10800000">
            <a:off x="353730" y="1046010"/>
            <a:ext cx="979488" cy="466725"/>
            <a:chOff x="1111" y="2591"/>
            <a:chExt cx="617" cy="294"/>
          </a:xfrm>
        </p:grpSpPr>
        <p:grpSp>
          <p:nvGrpSpPr>
            <p:cNvPr id="391" name="Group 22">
              <a:extLst>
                <a:ext uri="{FF2B5EF4-FFF2-40B4-BE49-F238E27FC236}">
                  <a16:creationId xmlns:a16="http://schemas.microsoft.com/office/drawing/2014/main" id="{6F0CA2DA-1309-A146-BA98-AC462B0B47F5}"/>
                </a:ext>
              </a:extLst>
            </p:cNvPr>
            <p:cNvGrpSpPr>
              <a:grpSpLocks/>
            </p:cNvGrpSpPr>
            <p:nvPr/>
          </p:nvGrpSpPr>
          <p:grpSpPr bwMode="auto">
            <a:xfrm>
              <a:off x="1111" y="2654"/>
              <a:ext cx="617" cy="194"/>
              <a:chOff x="548068" y="3522372"/>
              <a:chExt cx="1048786" cy="409977"/>
            </a:xfrm>
          </p:grpSpPr>
          <p:cxnSp>
            <p:nvCxnSpPr>
              <p:cNvPr id="393" name="Straight Connector 392">
                <a:extLst>
                  <a:ext uri="{FF2B5EF4-FFF2-40B4-BE49-F238E27FC236}">
                    <a16:creationId xmlns:a16="http://schemas.microsoft.com/office/drawing/2014/main" id="{0580D3E6-6F21-D641-A5D3-5CE807C9E56A}"/>
                  </a:ext>
                </a:extLst>
              </p:cNvPr>
              <p:cNvCxnSpPr>
                <a:cxnSpLocks noChangeShapeType="1"/>
              </p:cNvCxnSpPr>
              <p:nvPr/>
            </p:nvCxnSpPr>
            <p:spPr bwMode="auto">
              <a:xfrm>
                <a:off x="548068" y="3659735"/>
                <a:ext cx="1048786" cy="0"/>
              </a:xfrm>
              <a:prstGeom prst="line">
                <a:avLst/>
              </a:prstGeom>
              <a:noFill/>
              <a:ln w="25400">
                <a:solidFill>
                  <a:srgbClr val="FFFFFF"/>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94" name="Straight Connector 393">
                <a:extLst>
                  <a:ext uri="{FF2B5EF4-FFF2-40B4-BE49-F238E27FC236}">
                    <a16:creationId xmlns:a16="http://schemas.microsoft.com/office/drawing/2014/main" id="{46C3D53F-B2C8-B744-88DB-0ED6BAE7DD37}"/>
                  </a:ext>
                </a:extLst>
              </p:cNvPr>
              <p:cNvCxnSpPr>
                <a:cxnSpLocks noChangeShapeType="1"/>
              </p:cNvCxnSpPr>
              <p:nvPr/>
            </p:nvCxnSpPr>
            <p:spPr bwMode="auto">
              <a:xfrm>
                <a:off x="548068" y="3932349"/>
                <a:ext cx="1048786" cy="0"/>
              </a:xfrm>
              <a:prstGeom prst="line">
                <a:avLst/>
              </a:prstGeom>
              <a:noFill/>
              <a:ln w="25400">
                <a:solidFill>
                  <a:srgbClr val="000000"/>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95" name="Straight Connector 394">
                <a:extLst>
                  <a:ext uri="{FF2B5EF4-FFF2-40B4-BE49-F238E27FC236}">
                    <a16:creationId xmlns:a16="http://schemas.microsoft.com/office/drawing/2014/main" id="{B3AA1499-880D-F240-8EF1-AAE8AA90C0C0}"/>
                  </a:ext>
                </a:extLst>
              </p:cNvPr>
              <p:cNvCxnSpPr>
                <a:cxnSpLocks noChangeShapeType="1"/>
              </p:cNvCxnSpPr>
              <p:nvPr/>
            </p:nvCxnSpPr>
            <p:spPr bwMode="auto">
              <a:xfrm>
                <a:off x="548068" y="3803438"/>
                <a:ext cx="1048786" cy="0"/>
              </a:xfrm>
              <a:prstGeom prst="line">
                <a:avLst/>
              </a:prstGeom>
              <a:noFill/>
              <a:ln w="25400">
                <a:solidFill>
                  <a:srgbClr val="E04102"/>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396" name="Straight Connector 395">
                <a:extLst>
                  <a:ext uri="{FF2B5EF4-FFF2-40B4-BE49-F238E27FC236}">
                    <a16:creationId xmlns:a16="http://schemas.microsoft.com/office/drawing/2014/main" id="{FCC38794-C971-7345-97FC-61C4152E8883}"/>
                  </a:ext>
                </a:extLst>
              </p:cNvPr>
              <p:cNvCxnSpPr>
                <a:cxnSpLocks noChangeShapeType="1"/>
              </p:cNvCxnSpPr>
              <p:nvPr/>
            </p:nvCxnSpPr>
            <p:spPr bwMode="auto">
              <a:xfrm>
                <a:off x="548068" y="3522372"/>
                <a:ext cx="1048786" cy="0"/>
              </a:xfrm>
              <a:prstGeom prst="line">
                <a:avLst/>
              </a:prstGeom>
              <a:noFill/>
              <a:ln w="25400">
                <a:solidFill>
                  <a:schemeClr val="accent2"/>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grpSp>
        <p:sp>
          <p:nvSpPr>
            <p:cNvPr id="392" name="Can 391">
              <a:extLst>
                <a:ext uri="{FF2B5EF4-FFF2-40B4-BE49-F238E27FC236}">
                  <a16:creationId xmlns:a16="http://schemas.microsoft.com/office/drawing/2014/main" id="{08F0004E-616B-5B47-AE1E-8F465EEC3E59}"/>
                </a:ext>
              </a:extLst>
            </p:cNvPr>
            <p:cNvSpPr>
              <a:spLocks noChangeArrowheads="1"/>
            </p:cNvSpPr>
            <p:nvPr/>
          </p:nvSpPr>
          <p:spPr bwMode="auto">
            <a:xfrm rot="5400000">
              <a:off x="1211" y="2491"/>
              <a:ext cx="294" cy="493"/>
            </a:xfrm>
            <a:prstGeom prst="can">
              <a:avLst>
                <a:gd name="adj" fmla="val 8982"/>
              </a:avLst>
            </a:prstGeom>
            <a:gradFill rotWithShape="1">
              <a:gsLst>
                <a:gs pos="0">
                  <a:srgbClr val="A3C4FF">
                    <a:alpha val="56000"/>
                  </a:srgbClr>
                </a:gs>
                <a:gs pos="35001">
                  <a:srgbClr val="BFD5FF">
                    <a:alpha val="56000"/>
                  </a:srgbClr>
                </a:gs>
                <a:gs pos="100000">
                  <a:srgbClr val="E5EEFF">
                    <a:alpha val="56000"/>
                  </a:srgbClr>
                </a:gs>
              </a:gsLst>
              <a:lin ang="16200000" scaled="1"/>
            </a:gradFill>
            <a:ln w="9525">
              <a:solidFill>
                <a:srgbClr val="4A7EBB"/>
              </a:solidFill>
              <a:round/>
              <a:headEnd/>
              <a:tailEnd/>
            </a:ln>
            <a:effectLst>
              <a:outerShdw blurRad="63500" dist="20000" dir="5400000" rotWithShape="0">
                <a:srgbClr val="000000">
                  <a:alpha val="37999"/>
                </a:srgbClr>
              </a:outerShdw>
            </a:effectLst>
          </p:spPr>
          <p:txBody>
            <a:bodyPr vert="eaVert"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eaLnBrk="1" hangingPunct="1"/>
              <a:endParaRPr lang="en-US" altLang="en-US" sz="1800">
                <a:solidFill>
                  <a:srgbClr val="000000"/>
                </a:solidFill>
              </a:endParaRPr>
            </a:p>
          </p:txBody>
        </p:sp>
      </p:grpSp>
      <p:sp>
        <p:nvSpPr>
          <p:cNvPr id="397" name="Line 200">
            <a:extLst>
              <a:ext uri="{FF2B5EF4-FFF2-40B4-BE49-F238E27FC236}">
                <a16:creationId xmlns:a16="http://schemas.microsoft.com/office/drawing/2014/main" id="{553B2FF2-07B0-5A49-AC1F-2843E041A12E}"/>
              </a:ext>
            </a:extLst>
          </p:cNvPr>
          <p:cNvSpPr>
            <a:spLocks noChangeShapeType="1"/>
          </p:cNvSpPr>
          <p:nvPr/>
        </p:nvSpPr>
        <p:spPr bwMode="auto">
          <a:xfrm flipV="1">
            <a:off x="2215049" y="2041356"/>
            <a:ext cx="146050" cy="130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nvGrpSpPr>
          <p:cNvPr id="398" name="Group 243">
            <a:extLst>
              <a:ext uri="{FF2B5EF4-FFF2-40B4-BE49-F238E27FC236}">
                <a16:creationId xmlns:a16="http://schemas.microsoft.com/office/drawing/2014/main" id="{B6299106-2C7B-C142-9033-2BDC17F6A552}"/>
              </a:ext>
            </a:extLst>
          </p:cNvPr>
          <p:cNvGrpSpPr>
            <a:grpSpLocks/>
          </p:cNvGrpSpPr>
          <p:nvPr/>
        </p:nvGrpSpPr>
        <p:grpSpPr bwMode="auto">
          <a:xfrm>
            <a:off x="327830" y="1564328"/>
            <a:ext cx="2247431" cy="1047385"/>
            <a:chOff x="1791" y="361"/>
            <a:chExt cx="1830" cy="802"/>
          </a:xfrm>
        </p:grpSpPr>
        <p:cxnSp>
          <p:nvCxnSpPr>
            <p:cNvPr id="399" name="Straight Connector 100">
              <a:extLst>
                <a:ext uri="{FF2B5EF4-FFF2-40B4-BE49-F238E27FC236}">
                  <a16:creationId xmlns:a16="http://schemas.microsoft.com/office/drawing/2014/main" id="{DDB660BF-B7D8-4E4C-99DD-E15D417CC20E}"/>
                </a:ext>
              </a:extLst>
            </p:cNvPr>
            <p:cNvCxnSpPr>
              <a:cxnSpLocks noChangeShapeType="1"/>
            </p:cNvCxnSpPr>
            <p:nvPr/>
          </p:nvCxnSpPr>
          <p:spPr bwMode="auto">
            <a:xfrm flipV="1">
              <a:off x="2502" y="361"/>
              <a:ext cx="65" cy="97"/>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400" name="Rectangle 399">
              <a:extLst>
                <a:ext uri="{FF2B5EF4-FFF2-40B4-BE49-F238E27FC236}">
                  <a16:creationId xmlns:a16="http://schemas.microsoft.com/office/drawing/2014/main" id="{14977F51-2342-9E49-A2E6-746BDD2BDEE0}"/>
                </a:ext>
              </a:extLst>
            </p:cNvPr>
            <p:cNvSpPr/>
            <p:nvPr/>
          </p:nvSpPr>
          <p:spPr>
            <a:xfrm>
              <a:off x="1975" y="425"/>
              <a:ext cx="1497" cy="738"/>
            </a:xfrm>
            <a:prstGeom prst="rect">
              <a:avLst/>
            </a:prstGeom>
            <a:ln>
              <a:noFill/>
            </a:ln>
            <a:scene3d>
              <a:camera prst="orthographicFront"/>
              <a:lightRig rig="threePt" dir="t"/>
            </a:scene3d>
            <a:sp3d>
              <a:bevelT/>
            </a:sp3d>
          </p:spPr>
          <p:style>
            <a:lnRef idx="1">
              <a:schemeClr val="dk1"/>
            </a:lnRef>
            <a:fillRef idx="2">
              <a:schemeClr val="dk1"/>
            </a:fillRef>
            <a:effectRef idx="1">
              <a:schemeClr val="dk1"/>
            </a:effectRef>
            <a:fontRef idx="minor">
              <a:schemeClr val="dk1"/>
            </a:fontRef>
          </p:style>
          <p:txBody>
            <a:bodyPr anchor="ctr"/>
            <a:lstStyle/>
            <a:p>
              <a:pPr algn="ctr" eaLnBrk="1" hangingPunct="1">
                <a:defRPr/>
              </a:pPr>
              <a:endParaRPr lang="en-US" sz="900"/>
            </a:p>
          </p:txBody>
        </p:sp>
        <p:cxnSp>
          <p:nvCxnSpPr>
            <p:cNvPr id="401" name="Straight Arrow Connector 400">
              <a:extLst>
                <a:ext uri="{FF2B5EF4-FFF2-40B4-BE49-F238E27FC236}">
                  <a16:creationId xmlns:a16="http://schemas.microsoft.com/office/drawing/2014/main" id="{329D476D-6F15-4848-A030-08A38AA5CA31}"/>
                </a:ext>
              </a:extLst>
            </p:cNvPr>
            <p:cNvCxnSpPr/>
            <p:nvPr/>
          </p:nvCxnSpPr>
          <p:spPr>
            <a:xfrm>
              <a:off x="2631" y="551"/>
              <a:ext cx="0" cy="10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02" name="TextBox 104">
              <a:extLst>
                <a:ext uri="{FF2B5EF4-FFF2-40B4-BE49-F238E27FC236}">
                  <a16:creationId xmlns:a16="http://schemas.microsoft.com/office/drawing/2014/main" id="{14846B86-E4DE-F643-8FD0-9BB386F2B9A3}"/>
                </a:ext>
              </a:extLst>
            </p:cNvPr>
            <p:cNvSpPr txBox="1">
              <a:spLocks noChangeArrowheads="1"/>
            </p:cNvSpPr>
            <p:nvPr/>
          </p:nvSpPr>
          <p:spPr bwMode="auto">
            <a:xfrm>
              <a:off x="2631" y="758"/>
              <a:ext cx="116" cy="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endParaRPr lang="en-US" altLang="en-US" sz="1100"/>
            </a:p>
          </p:txBody>
        </p:sp>
        <p:sp>
          <p:nvSpPr>
            <p:cNvPr id="403" name="Trapezoid 5">
              <a:extLst>
                <a:ext uri="{FF2B5EF4-FFF2-40B4-BE49-F238E27FC236}">
                  <a16:creationId xmlns:a16="http://schemas.microsoft.com/office/drawing/2014/main" id="{F5CFC4B9-61A0-584D-AB4E-700BC6E4E334}"/>
                </a:ext>
              </a:extLst>
            </p:cNvPr>
            <p:cNvSpPr>
              <a:spLocks/>
            </p:cNvSpPr>
            <p:nvPr/>
          </p:nvSpPr>
          <p:spPr bwMode="auto">
            <a:xfrm rot="-5400000">
              <a:off x="2276" y="613"/>
              <a:ext cx="28" cy="525"/>
            </a:xfrm>
            <a:custGeom>
              <a:avLst/>
              <a:gdLst>
                <a:gd name="T0" fmla="*/ 0 w 259183"/>
                <a:gd name="T1" fmla="*/ 525 h 1352939"/>
                <a:gd name="T2" fmla="*/ 1 w 259183"/>
                <a:gd name="T3" fmla="*/ 211 h 1352939"/>
                <a:gd name="T4" fmla="*/ 7 w 259183"/>
                <a:gd name="T5" fmla="*/ 0 h 1352939"/>
                <a:gd name="T6" fmla="*/ 21 w 259183"/>
                <a:gd name="T7" fmla="*/ 0 h 1352939"/>
                <a:gd name="T8" fmla="*/ 28 w 259183"/>
                <a:gd name="T9" fmla="*/ 215 h 1352939"/>
                <a:gd name="T10" fmla="*/ 28 w 259183"/>
                <a:gd name="T11" fmla="*/ 525 h 1352939"/>
                <a:gd name="T12" fmla="*/ 0 w 259183"/>
                <a:gd name="T13" fmla="*/ 525 h 13529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183" h="1352939">
                  <a:moveTo>
                    <a:pt x="0" y="1352939"/>
                  </a:moveTo>
                  <a:cubicBezTo>
                    <a:pt x="8639" y="1081660"/>
                    <a:pt x="-3456" y="815565"/>
                    <a:pt x="5183" y="544286"/>
                  </a:cubicBezTo>
                  <a:lnTo>
                    <a:pt x="64796" y="0"/>
                  </a:lnTo>
                  <a:lnTo>
                    <a:pt x="194387" y="0"/>
                  </a:lnTo>
                  <a:cubicBezTo>
                    <a:pt x="202163" y="186612"/>
                    <a:pt x="251407" y="368041"/>
                    <a:pt x="259183" y="554653"/>
                  </a:cubicBezTo>
                  <a:lnTo>
                    <a:pt x="259183" y="1352939"/>
                  </a:lnTo>
                  <a:lnTo>
                    <a:pt x="0" y="1352939"/>
                  </a:lnTo>
                  <a:close/>
                </a:path>
              </a:pathLst>
            </a:custGeom>
            <a:gradFill rotWithShape="1">
              <a:gsLst>
                <a:gs pos="0">
                  <a:srgbClr val="BDBDBD"/>
                </a:gs>
                <a:gs pos="80000">
                  <a:srgbClr val="F7F7F7"/>
                </a:gs>
                <a:gs pos="100000">
                  <a:srgbClr val="F8F8F8"/>
                </a:gs>
              </a:gsLst>
              <a:lin ang="16200000"/>
            </a:gradFill>
            <a:ln w="9525" cap="flat" cmpd="sng">
              <a:solidFill>
                <a:srgbClr val="F9F9F9"/>
              </a:solidFill>
              <a:prstDash val="solid"/>
              <a:round/>
              <a:headEnd/>
              <a:tailEnd/>
            </a:ln>
            <a:effectLst>
              <a:outerShdw blurRad="63500" dist="23000" dir="5400000" rotWithShape="0">
                <a:srgbClr val="000000">
                  <a:alpha val="34999"/>
                </a:srgbClr>
              </a:outerShdw>
            </a:effectLst>
          </p:spPr>
          <p:txBody>
            <a:bodyPr anchor="ctr"/>
            <a:lstStyle/>
            <a:p>
              <a:endParaRPr lang="en-US"/>
            </a:p>
          </p:txBody>
        </p:sp>
        <p:sp>
          <p:nvSpPr>
            <p:cNvPr id="404" name="Can 111">
              <a:extLst>
                <a:ext uri="{FF2B5EF4-FFF2-40B4-BE49-F238E27FC236}">
                  <a16:creationId xmlns:a16="http://schemas.microsoft.com/office/drawing/2014/main" id="{34147D2C-4039-D042-BDAF-FA42BD6F070B}"/>
                </a:ext>
              </a:extLst>
            </p:cNvPr>
            <p:cNvSpPr>
              <a:spLocks noChangeArrowheads="1"/>
            </p:cNvSpPr>
            <p:nvPr/>
          </p:nvSpPr>
          <p:spPr bwMode="auto">
            <a:xfrm rot="-5400000">
              <a:off x="2019" y="632"/>
              <a:ext cx="54" cy="493"/>
            </a:xfrm>
            <a:prstGeom prst="can">
              <a:avLst>
                <a:gd name="adj" fmla="val 48903"/>
              </a:avLst>
            </a:prstGeom>
            <a:gradFill rotWithShape="1">
              <a:gsLst>
                <a:gs pos="0">
                  <a:srgbClr val="A3C4FF">
                    <a:alpha val="56000"/>
                  </a:srgbClr>
                </a:gs>
                <a:gs pos="35001">
                  <a:srgbClr val="BFD5FF">
                    <a:alpha val="56000"/>
                  </a:srgbClr>
                </a:gs>
                <a:gs pos="100000">
                  <a:srgbClr val="E5EEFF">
                    <a:alpha val="56000"/>
                  </a:srgbClr>
                </a:gs>
              </a:gsLst>
              <a:lin ang="16200000" scaled="1"/>
            </a:gradFill>
            <a:ln w="9525">
              <a:solidFill>
                <a:srgbClr val="4A7EBB"/>
              </a:solidFill>
              <a:round/>
              <a:headEnd/>
              <a:tailEnd/>
            </a:ln>
            <a:effectLst>
              <a:outerShdw blurRad="63500" dist="20000" dir="5400000" rotWithShape="0">
                <a:srgbClr val="000000">
                  <a:alpha val="37999"/>
                </a:srgbClr>
              </a:outerShdw>
            </a:effectLst>
          </p:spPr>
          <p:txBody>
            <a:bodyPr vert="eaVert"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eaLnBrk="1" hangingPunct="1"/>
              <a:endParaRPr lang="en-US" altLang="en-US" sz="1800">
                <a:solidFill>
                  <a:srgbClr val="000000"/>
                </a:solidFill>
              </a:endParaRPr>
            </a:p>
          </p:txBody>
        </p:sp>
        <p:sp>
          <p:nvSpPr>
            <p:cNvPr id="405" name="Trapezoid 5">
              <a:extLst>
                <a:ext uri="{FF2B5EF4-FFF2-40B4-BE49-F238E27FC236}">
                  <a16:creationId xmlns:a16="http://schemas.microsoft.com/office/drawing/2014/main" id="{60B98098-D79A-C940-A468-CB486DB15C3F}"/>
                </a:ext>
              </a:extLst>
            </p:cNvPr>
            <p:cNvSpPr>
              <a:spLocks/>
            </p:cNvSpPr>
            <p:nvPr/>
          </p:nvSpPr>
          <p:spPr bwMode="auto">
            <a:xfrm rot="-5400000">
              <a:off x="2273" y="533"/>
              <a:ext cx="29" cy="525"/>
            </a:xfrm>
            <a:custGeom>
              <a:avLst/>
              <a:gdLst>
                <a:gd name="T0" fmla="*/ 0 w 259183"/>
                <a:gd name="T1" fmla="*/ 525 h 1352939"/>
                <a:gd name="T2" fmla="*/ 1 w 259183"/>
                <a:gd name="T3" fmla="*/ 211 h 1352939"/>
                <a:gd name="T4" fmla="*/ 7 w 259183"/>
                <a:gd name="T5" fmla="*/ 0 h 1352939"/>
                <a:gd name="T6" fmla="*/ 22 w 259183"/>
                <a:gd name="T7" fmla="*/ 0 h 1352939"/>
                <a:gd name="T8" fmla="*/ 29 w 259183"/>
                <a:gd name="T9" fmla="*/ 215 h 1352939"/>
                <a:gd name="T10" fmla="*/ 29 w 259183"/>
                <a:gd name="T11" fmla="*/ 525 h 1352939"/>
                <a:gd name="T12" fmla="*/ 0 w 259183"/>
                <a:gd name="T13" fmla="*/ 525 h 13529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183" h="1352939">
                  <a:moveTo>
                    <a:pt x="0" y="1352939"/>
                  </a:moveTo>
                  <a:cubicBezTo>
                    <a:pt x="8639" y="1081660"/>
                    <a:pt x="-3456" y="815565"/>
                    <a:pt x="5183" y="544286"/>
                  </a:cubicBezTo>
                  <a:lnTo>
                    <a:pt x="64796" y="0"/>
                  </a:lnTo>
                  <a:lnTo>
                    <a:pt x="194387" y="0"/>
                  </a:lnTo>
                  <a:cubicBezTo>
                    <a:pt x="202163" y="186612"/>
                    <a:pt x="251407" y="368041"/>
                    <a:pt x="259183" y="554653"/>
                  </a:cubicBezTo>
                  <a:lnTo>
                    <a:pt x="259183" y="1352939"/>
                  </a:lnTo>
                  <a:lnTo>
                    <a:pt x="0" y="1352939"/>
                  </a:lnTo>
                  <a:close/>
                </a:path>
              </a:pathLst>
            </a:custGeom>
            <a:gradFill rotWithShape="1">
              <a:gsLst>
                <a:gs pos="0">
                  <a:srgbClr val="BDBDBD"/>
                </a:gs>
                <a:gs pos="80000">
                  <a:srgbClr val="F7F7F7"/>
                </a:gs>
                <a:gs pos="100000">
                  <a:srgbClr val="F8F8F8"/>
                </a:gs>
              </a:gsLst>
              <a:lin ang="16200000"/>
            </a:gradFill>
            <a:ln w="9525" cap="flat" cmpd="sng">
              <a:solidFill>
                <a:srgbClr val="F9F9F9"/>
              </a:solidFill>
              <a:prstDash val="solid"/>
              <a:round/>
              <a:headEnd/>
              <a:tailEnd/>
            </a:ln>
            <a:effectLst>
              <a:outerShdw blurRad="63500" dist="23000" dir="5400000" rotWithShape="0">
                <a:srgbClr val="000000">
                  <a:alpha val="34999"/>
                </a:srgbClr>
              </a:outerShdw>
            </a:effectLst>
          </p:spPr>
          <p:txBody>
            <a:bodyPr anchor="ctr"/>
            <a:lstStyle/>
            <a:p>
              <a:endParaRPr lang="en-US"/>
            </a:p>
          </p:txBody>
        </p:sp>
        <p:sp>
          <p:nvSpPr>
            <p:cNvPr id="406" name="Can 405">
              <a:extLst>
                <a:ext uri="{FF2B5EF4-FFF2-40B4-BE49-F238E27FC236}">
                  <a16:creationId xmlns:a16="http://schemas.microsoft.com/office/drawing/2014/main" id="{9B5EC189-EDA8-AA4D-B53F-DAC1F612AB9C}"/>
                </a:ext>
              </a:extLst>
            </p:cNvPr>
            <p:cNvSpPr>
              <a:spLocks noChangeArrowheads="1"/>
            </p:cNvSpPr>
            <p:nvPr/>
          </p:nvSpPr>
          <p:spPr bwMode="auto">
            <a:xfrm rot="-5400000">
              <a:off x="2020" y="551"/>
              <a:ext cx="54" cy="492"/>
            </a:xfrm>
            <a:prstGeom prst="can">
              <a:avLst>
                <a:gd name="adj" fmla="val 48888"/>
              </a:avLst>
            </a:prstGeom>
            <a:gradFill rotWithShape="1">
              <a:gsLst>
                <a:gs pos="0">
                  <a:srgbClr val="A3C4FF">
                    <a:alpha val="56000"/>
                  </a:srgbClr>
                </a:gs>
                <a:gs pos="35001">
                  <a:srgbClr val="BFD5FF">
                    <a:alpha val="56000"/>
                  </a:srgbClr>
                </a:gs>
                <a:gs pos="100000">
                  <a:srgbClr val="E5EEFF">
                    <a:alpha val="56000"/>
                  </a:srgbClr>
                </a:gs>
              </a:gsLst>
              <a:lin ang="16200000" scaled="1"/>
            </a:gradFill>
            <a:ln w="9525">
              <a:solidFill>
                <a:srgbClr val="4A7EBB"/>
              </a:solidFill>
              <a:round/>
              <a:headEnd/>
              <a:tailEnd/>
            </a:ln>
            <a:effectLst>
              <a:outerShdw blurRad="63500" dist="20000" dir="5400000" rotWithShape="0">
                <a:srgbClr val="000000">
                  <a:alpha val="37999"/>
                </a:srgbClr>
              </a:outerShdw>
            </a:effectLst>
          </p:spPr>
          <p:txBody>
            <a:bodyPr vert="eaVert"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eaLnBrk="1" hangingPunct="1"/>
              <a:endParaRPr lang="en-US" altLang="en-US" sz="1800">
                <a:solidFill>
                  <a:srgbClr val="000000"/>
                </a:solidFill>
              </a:endParaRPr>
            </a:p>
          </p:txBody>
        </p:sp>
        <p:sp>
          <p:nvSpPr>
            <p:cNvPr id="407" name="Trapezoid 5">
              <a:extLst>
                <a:ext uri="{FF2B5EF4-FFF2-40B4-BE49-F238E27FC236}">
                  <a16:creationId xmlns:a16="http://schemas.microsoft.com/office/drawing/2014/main" id="{67B23668-24D7-3045-9443-D66CEECB1DDC}"/>
                </a:ext>
              </a:extLst>
            </p:cNvPr>
            <p:cNvSpPr>
              <a:spLocks/>
            </p:cNvSpPr>
            <p:nvPr/>
          </p:nvSpPr>
          <p:spPr bwMode="auto">
            <a:xfrm rot="-5400000">
              <a:off x="2274" y="451"/>
              <a:ext cx="27" cy="525"/>
            </a:xfrm>
            <a:custGeom>
              <a:avLst/>
              <a:gdLst>
                <a:gd name="T0" fmla="*/ 0 w 259183"/>
                <a:gd name="T1" fmla="*/ 525 h 1352939"/>
                <a:gd name="T2" fmla="*/ 1 w 259183"/>
                <a:gd name="T3" fmla="*/ 211 h 1352939"/>
                <a:gd name="T4" fmla="*/ 7 w 259183"/>
                <a:gd name="T5" fmla="*/ 0 h 1352939"/>
                <a:gd name="T6" fmla="*/ 20 w 259183"/>
                <a:gd name="T7" fmla="*/ 0 h 1352939"/>
                <a:gd name="T8" fmla="*/ 27 w 259183"/>
                <a:gd name="T9" fmla="*/ 215 h 1352939"/>
                <a:gd name="T10" fmla="*/ 27 w 259183"/>
                <a:gd name="T11" fmla="*/ 525 h 1352939"/>
                <a:gd name="T12" fmla="*/ 0 w 259183"/>
                <a:gd name="T13" fmla="*/ 525 h 13529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183" h="1352939">
                  <a:moveTo>
                    <a:pt x="0" y="1352939"/>
                  </a:moveTo>
                  <a:cubicBezTo>
                    <a:pt x="8639" y="1081660"/>
                    <a:pt x="-3456" y="815565"/>
                    <a:pt x="5183" y="544286"/>
                  </a:cubicBezTo>
                  <a:lnTo>
                    <a:pt x="64796" y="0"/>
                  </a:lnTo>
                  <a:lnTo>
                    <a:pt x="194387" y="0"/>
                  </a:lnTo>
                  <a:cubicBezTo>
                    <a:pt x="202163" y="186612"/>
                    <a:pt x="251407" y="368041"/>
                    <a:pt x="259183" y="554653"/>
                  </a:cubicBezTo>
                  <a:lnTo>
                    <a:pt x="259183" y="1352939"/>
                  </a:lnTo>
                  <a:lnTo>
                    <a:pt x="0" y="1352939"/>
                  </a:lnTo>
                  <a:close/>
                </a:path>
              </a:pathLst>
            </a:custGeom>
            <a:gradFill rotWithShape="1">
              <a:gsLst>
                <a:gs pos="0">
                  <a:srgbClr val="BDBDBD"/>
                </a:gs>
                <a:gs pos="80000">
                  <a:srgbClr val="F7F7F7"/>
                </a:gs>
                <a:gs pos="100000">
                  <a:srgbClr val="F8F8F8"/>
                </a:gs>
              </a:gsLst>
              <a:lin ang="16200000"/>
            </a:gradFill>
            <a:ln w="9525" cap="flat" cmpd="sng">
              <a:solidFill>
                <a:srgbClr val="F9F9F9"/>
              </a:solidFill>
              <a:prstDash val="solid"/>
              <a:round/>
              <a:headEnd/>
              <a:tailEnd/>
            </a:ln>
            <a:effectLst>
              <a:outerShdw blurRad="63500" dist="23000" dir="5400000" rotWithShape="0">
                <a:srgbClr val="000000">
                  <a:alpha val="34999"/>
                </a:srgbClr>
              </a:outerShdw>
            </a:effectLst>
          </p:spPr>
          <p:txBody>
            <a:bodyPr anchor="ctr"/>
            <a:lstStyle/>
            <a:p>
              <a:endParaRPr lang="en-US"/>
            </a:p>
          </p:txBody>
        </p:sp>
        <p:sp>
          <p:nvSpPr>
            <p:cNvPr id="408" name="Can 407">
              <a:extLst>
                <a:ext uri="{FF2B5EF4-FFF2-40B4-BE49-F238E27FC236}">
                  <a16:creationId xmlns:a16="http://schemas.microsoft.com/office/drawing/2014/main" id="{75E64AA9-A7F1-9944-982F-462898620CF6}"/>
                </a:ext>
              </a:extLst>
            </p:cNvPr>
            <p:cNvSpPr>
              <a:spLocks noChangeArrowheads="1"/>
            </p:cNvSpPr>
            <p:nvPr/>
          </p:nvSpPr>
          <p:spPr bwMode="auto">
            <a:xfrm rot="-5400000">
              <a:off x="2020" y="470"/>
              <a:ext cx="53" cy="492"/>
            </a:xfrm>
            <a:prstGeom prst="can">
              <a:avLst>
                <a:gd name="adj" fmla="val 49810"/>
              </a:avLst>
            </a:prstGeom>
            <a:gradFill rotWithShape="1">
              <a:gsLst>
                <a:gs pos="0">
                  <a:srgbClr val="A3C4FF">
                    <a:alpha val="56000"/>
                  </a:srgbClr>
                </a:gs>
                <a:gs pos="35001">
                  <a:srgbClr val="BFD5FF">
                    <a:alpha val="56000"/>
                  </a:srgbClr>
                </a:gs>
                <a:gs pos="100000">
                  <a:srgbClr val="E5EEFF">
                    <a:alpha val="56000"/>
                  </a:srgbClr>
                </a:gs>
              </a:gsLst>
              <a:lin ang="16200000" scaled="1"/>
            </a:gradFill>
            <a:ln w="9525">
              <a:solidFill>
                <a:srgbClr val="4A7EBB"/>
              </a:solidFill>
              <a:round/>
              <a:headEnd/>
              <a:tailEnd/>
            </a:ln>
            <a:effectLst>
              <a:outerShdw blurRad="63500" dist="20000" dir="5400000" rotWithShape="0">
                <a:srgbClr val="000000">
                  <a:alpha val="37999"/>
                </a:srgbClr>
              </a:outerShdw>
            </a:effectLst>
          </p:spPr>
          <p:txBody>
            <a:bodyPr vert="eaVert"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eaLnBrk="1" hangingPunct="1"/>
              <a:endParaRPr lang="en-US" altLang="en-US" sz="1800">
                <a:solidFill>
                  <a:srgbClr val="000000"/>
                </a:solidFill>
              </a:endParaRPr>
            </a:p>
          </p:txBody>
        </p:sp>
        <p:sp>
          <p:nvSpPr>
            <p:cNvPr id="409" name="Trapezoid 5">
              <a:extLst>
                <a:ext uri="{FF2B5EF4-FFF2-40B4-BE49-F238E27FC236}">
                  <a16:creationId xmlns:a16="http://schemas.microsoft.com/office/drawing/2014/main" id="{0A6CD215-0F43-964D-A454-7440215C4306}"/>
                </a:ext>
              </a:extLst>
            </p:cNvPr>
            <p:cNvSpPr>
              <a:spLocks/>
            </p:cNvSpPr>
            <p:nvPr/>
          </p:nvSpPr>
          <p:spPr bwMode="auto">
            <a:xfrm rot="-5400000">
              <a:off x="2270" y="371"/>
              <a:ext cx="29" cy="526"/>
            </a:xfrm>
            <a:custGeom>
              <a:avLst/>
              <a:gdLst>
                <a:gd name="T0" fmla="*/ 0 w 259183"/>
                <a:gd name="T1" fmla="*/ 526 h 1352939"/>
                <a:gd name="T2" fmla="*/ 1 w 259183"/>
                <a:gd name="T3" fmla="*/ 212 h 1352939"/>
                <a:gd name="T4" fmla="*/ 7 w 259183"/>
                <a:gd name="T5" fmla="*/ 0 h 1352939"/>
                <a:gd name="T6" fmla="*/ 22 w 259183"/>
                <a:gd name="T7" fmla="*/ 0 h 1352939"/>
                <a:gd name="T8" fmla="*/ 29 w 259183"/>
                <a:gd name="T9" fmla="*/ 216 h 1352939"/>
                <a:gd name="T10" fmla="*/ 29 w 259183"/>
                <a:gd name="T11" fmla="*/ 526 h 1352939"/>
                <a:gd name="T12" fmla="*/ 0 w 259183"/>
                <a:gd name="T13" fmla="*/ 526 h 13529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183" h="1352939">
                  <a:moveTo>
                    <a:pt x="0" y="1352939"/>
                  </a:moveTo>
                  <a:cubicBezTo>
                    <a:pt x="8639" y="1081660"/>
                    <a:pt x="-3456" y="815565"/>
                    <a:pt x="5183" y="544286"/>
                  </a:cubicBezTo>
                  <a:lnTo>
                    <a:pt x="64796" y="0"/>
                  </a:lnTo>
                  <a:lnTo>
                    <a:pt x="194387" y="0"/>
                  </a:lnTo>
                  <a:cubicBezTo>
                    <a:pt x="202163" y="186612"/>
                    <a:pt x="251407" y="368041"/>
                    <a:pt x="259183" y="554653"/>
                  </a:cubicBezTo>
                  <a:lnTo>
                    <a:pt x="259183" y="1352939"/>
                  </a:lnTo>
                  <a:lnTo>
                    <a:pt x="0" y="1352939"/>
                  </a:lnTo>
                  <a:close/>
                </a:path>
              </a:pathLst>
            </a:custGeom>
            <a:gradFill rotWithShape="1">
              <a:gsLst>
                <a:gs pos="0">
                  <a:srgbClr val="BDBDBD"/>
                </a:gs>
                <a:gs pos="80000">
                  <a:srgbClr val="F7F7F7"/>
                </a:gs>
                <a:gs pos="100000">
                  <a:srgbClr val="F8F8F8"/>
                </a:gs>
              </a:gsLst>
              <a:lin ang="16200000"/>
            </a:gradFill>
            <a:ln w="9525" cap="flat" cmpd="sng">
              <a:solidFill>
                <a:srgbClr val="F9F9F9"/>
              </a:solidFill>
              <a:prstDash val="solid"/>
              <a:round/>
              <a:headEnd/>
              <a:tailEnd/>
            </a:ln>
            <a:effectLst>
              <a:outerShdw blurRad="63500" dist="23000" dir="5400000" rotWithShape="0">
                <a:srgbClr val="000000">
                  <a:alpha val="34999"/>
                </a:srgbClr>
              </a:outerShdw>
            </a:effectLst>
          </p:spPr>
          <p:txBody>
            <a:bodyPr anchor="ctr"/>
            <a:lstStyle/>
            <a:p>
              <a:endParaRPr lang="en-US"/>
            </a:p>
          </p:txBody>
        </p:sp>
        <p:sp>
          <p:nvSpPr>
            <p:cNvPr id="410" name="Can 409">
              <a:extLst>
                <a:ext uri="{FF2B5EF4-FFF2-40B4-BE49-F238E27FC236}">
                  <a16:creationId xmlns:a16="http://schemas.microsoft.com/office/drawing/2014/main" id="{CE57ADA8-50FB-9C4E-A031-4719053DA804}"/>
                </a:ext>
              </a:extLst>
            </p:cNvPr>
            <p:cNvSpPr>
              <a:spLocks noChangeArrowheads="1"/>
            </p:cNvSpPr>
            <p:nvPr/>
          </p:nvSpPr>
          <p:spPr bwMode="auto">
            <a:xfrm rot="-5400000">
              <a:off x="2014" y="394"/>
              <a:ext cx="54" cy="493"/>
            </a:xfrm>
            <a:prstGeom prst="can">
              <a:avLst>
                <a:gd name="adj" fmla="val 48903"/>
              </a:avLst>
            </a:prstGeom>
            <a:gradFill rotWithShape="1">
              <a:gsLst>
                <a:gs pos="0">
                  <a:srgbClr val="A3C4FF">
                    <a:alpha val="56000"/>
                  </a:srgbClr>
                </a:gs>
                <a:gs pos="35001">
                  <a:srgbClr val="BFD5FF">
                    <a:alpha val="56000"/>
                  </a:srgbClr>
                </a:gs>
                <a:gs pos="100000">
                  <a:srgbClr val="E5EEFF">
                    <a:alpha val="56000"/>
                  </a:srgbClr>
                </a:gs>
              </a:gsLst>
              <a:lin ang="16200000" scaled="1"/>
            </a:gradFill>
            <a:ln w="9525">
              <a:solidFill>
                <a:srgbClr val="4A7EBB"/>
              </a:solidFill>
              <a:round/>
              <a:headEnd/>
              <a:tailEnd/>
            </a:ln>
            <a:effectLst>
              <a:outerShdw blurRad="63500" dist="20000" dir="5400000" rotWithShape="0">
                <a:srgbClr val="000000">
                  <a:alpha val="37999"/>
                </a:srgbClr>
              </a:outerShdw>
            </a:effectLst>
          </p:spPr>
          <p:txBody>
            <a:bodyPr vert="eaVert"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eaLnBrk="1" hangingPunct="1"/>
              <a:endParaRPr lang="en-US" altLang="en-US" sz="1800">
                <a:solidFill>
                  <a:srgbClr val="000000"/>
                </a:solidFill>
              </a:endParaRPr>
            </a:p>
          </p:txBody>
        </p:sp>
        <p:sp>
          <p:nvSpPr>
            <p:cNvPr id="411" name="Trapezoid 5">
              <a:extLst>
                <a:ext uri="{FF2B5EF4-FFF2-40B4-BE49-F238E27FC236}">
                  <a16:creationId xmlns:a16="http://schemas.microsoft.com/office/drawing/2014/main" id="{70BE4251-6D05-AD4F-9F6A-0447B7B9C8C8}"/>
                </a:ext>
              </a:extLst>
            </p:cNvPr>
            <p:cNvSpPr>
              <a:spLocks/>
            </p:cNvSpPr>
            <p:nvPr/>
          </p:nvSpPr>
          <p:spPr bwMode="auto">
            <a:xfrm rot="-5400000">
              <a:off x="2271" y="302"/>
              <a:ext cx="28" cy="526"/>
            </a:xfrm>
            <a:custGeom>
              <a:avLst/>
              <a:gdLst>
                <a:gd name="T0" fmla="*/ 0 w 259183"/>
                <a:gd name="T1" fmla="*/ 526 h 1352939"/>
                <a:gd name="T2" fmla="*/ 1 w 259183"/>
                <a:gd name="T3" fmla="*/ 212 h 1352939"/>
                <a:gd name="T4" fmla="*/ 7 w 259183"/>
                <a:gd name="T5" fmla="*/ 0 h 1352939"/>
                <a:gd name="T6" fmla="*/ 21 w 259183"/>
                <a:gd name="T7" fmla="*/ 0 h 1352939"/>
                <a:gd name="T8" fmla="*/ 28 w 259183"/>
                <a:gd name="T9" fmla="*/ 216 h 1352939"/>
                <a:gd name="T10" fmla="*/ 28 w 259183"/>
                <a:gd name="T11" fmla="*/ 526 h 1352939"/>
                <a:gd name="T12" fmla="*/ 0 w 259183"/>
                <a:gd name="T13" fmla="*/ 526 h 13529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183" h="1352939">
                  <a:moveTo>
                    <a:pt x="0" y="1352939"/>
                  </a:moveTo>
                  <a:cubicBezTo>
                    <a:pt x="8639" y="1081660"/>
                    <a:pt x="-3456" y="815565"/>
                    <a:pt x="5183" y="544286"/>
                  </a:cubicBezTo>
                  <a:lnTo>
                    <a:pt x="64796" y="0"/>
                  </a:lnTo>
                  <a:lnTo>
                    <a:pt x="194387" y="0"/>
                  </a:lnTo>
                  <a:cubicBezTo>
                    <a:pt x="202163" y="186612"/>
                    <a:pt x="251407" y="368041"/>
                    <a:pt x="259183" y="554653"/>
                  </a:cubicBezTo>
                  <a:lnTo>
                    <a:pt x="259183" y="1352939"/>
                  </a:lnTo>
                  <a:lnTo>
                    <a:pt x="0" y="1352939"/>
                  </a:lnTo>
                  <a:close/>
                </a:path>
              </a:pathLst>
            </a:custGeom>
            <a:gradFill rotWithShape="1">
              <a:gsLst>
                <a:gs pos="0">
                  <a:srgbClr val="BDBDBD"/>
                </a:gs>
                <a:gs pos="80000">
                  <a:srgbClr val="F7F7F7"/>
                </a:gs>
                <a:gs pos="100000">
                  <a:srgbClr val="F8F8F8"/>
                </a:gs>
              </a:gsLst>
              <a:lin ang="16200000"/>
            </a:gradFill>
            <a:ln w="9525" cap="flat" cmpd="sng">
              <a:solidFill>
                <a:srgbClr val="F9F9F9"/>
              </a:solidFill>
              <a:prstDash val="solid"/>
              <a:round/>
              <a:headEnd/>
              <a:tailEnd/>
            </a:ln>
            <a:effectLst>
              <a:outerShdw blurRad="63500" dist="23000" dir="5400000" rotWithShape="0">
                <a:srgbClr val="000000">
                  <a:alpha val="34999"/>
                </a:srgbClr>
              </a:outerShdw>
            </a:effectLst>
          </p:spPr>
          <p:txBody>
            <a:bodyPr anchor="ctr"/>
            <a:lstStyle/>
            <a:p>
              <a:endParaRPr lang="en-US"/>
            </a:p>
          </p:txBody>
        </p:sp>
        <p:sp>
          <p:nvSpPr>
            <p:cNvPr id="412" name="Can 411">
              <a:extLst>
                <a:ext uri="{FF2B5EF4-FFF2-40B4-BE49-F238E27FC236}">
                  <a16:creationId xmlns:a16="http://schemas.microsoft.com/office/drawing/2014/main" id="{20C29E6A-48C1-6C46-814F-38AD7431042A}"/>
                </a:ext>
              </a:extLst>
            </p:cNvPr>
            <p:cNvSpPr>
              <a:spLocks noChangeArrowheads="1"/>
            </p:cNvSpPr>
            <p:nvPr/>
          </p:nvSpPr>
          <p:spPr bwMode="auto">
            <a:xfrm rot="-5400000">
              <a:off x="2014" y="320"/>
              <a:ext cx="54" cy="493"/>
            </a:xfrm>
            <a:prstGeom prst="can">
              <a:avLst>
                <a:gd name="adj" fmla="val 48903"/>
              </a:avLst>
            </a:prstGeom>
            <a:gradFill rotWithShape="1">
              <a:gsLst>
                <a:gs pos="0">
                  <a:srgbClr val="A3C4FF">
                    <a:alpha val="56000"/>
                  </a:srgbClr>
                </a:gs>
                <a:gs pos="35001">
                  <a:srgbClr val="BFD5FF">
                    <a:alpha val="56000"/>
                  </a:srgbClr>
                </a:gs>
                <a:gs pos="100000">
                  <a:srgbClr val="E5EEFF">
                    <a:alpha val="56000"/>
                  </a:srgbClr>
                </a:gs>
              </a:gsLst>
              <a:lin ang="16200000" scaled="1"/>
            </a:gradFill>
            <a:ln w="9525">
              <a:solidFill>
                <a:srgbClr val="4A7EBB"/>
              </a:solidFill>
              <a:round/>
              <a:headEnd/>
              <a:tailEnd/>
            </a:ln>
            <a:effectLst>
              <a:outerShdw blurRad="63500" dist="20000" dir="5400000" rotWithShape="0">
                <a:srgbClr val="000000">
                  <a:alpha val="37999"/>
                </a:srgbClr>
              </a:outerShdw>
            </a:effectLst>
          </p:spPr>
          <p:txBody>
            <a:bodyPr vert="eaVert"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eaLnBrk="1" hangingPunct="1"/>
              <a:endParaRPr lang="en-US" altLang="en-US" sz="1800">
                <a:solidFill>
                  <a:srgbClr val="000000"/>
                </a:solidFill>
              </a:endParaRPr>
            </a:p>
          </p:txBody>
        </p:sp>
        <p:sp>
          <p:nvSpPr>
            <p:cNvPr id="413" name="Trapezoid 5">
              <a:extLst>
                <a:ext uri="{FF2B5EF4-FFF2-40B4-BE49-F238E27FC236}">
                  <a16:creationId xmlns:a16="http://schemas.microsoft.com/office/drawing/2014/main" id="{B3F0DF5F-C5D8-7547-9973-BA54061A7560}"/>
                </a:ext>
              </a:extLst>
            </p:cNvPr>
            <p:cNvSpPr>
              <a:spLocks/>
            </p:cNvSpPr>
            <p:nvPr/>
          </p:nvSpPr>
          <p:spPr bwMode="auto">
            <a:xfrm rot="-5400000">
              <a:off x="2268" y="216"/>
              <a:ext cx="29" cy="526"/>
            </a:xfrm>
            <a:custGeom>
              <a:avLst/>
              <a:gdLst>
                <a:gd name="T0" fmla="*/ 0 w 259183"/>
                <a:gd name="T1" fmla="*/ 526 h 1352939"/>
                <a:gd name="T2" fmla="*/ 1 w 259183"/>
                <a:gd name="T3" fmla="*/ 212 h 1352939"/>
                <a:gd name="T4" fmla="*/ 7 w 259183"/>
                <a:gd name="T5" fmla="*/ 0 h 1352939"/>
                <a:gd name="T6" fmla="*/ 22 w 259183"/>
                <a:gd name="T7" fmla="*/ 0 h 1352939"/>
                <a:gd name="T8" fmla="*/ 29 w 259183"/>
                <a:gd name="T9" fmla="*/ 216 h 1352939"/>
                <a:gd name="T10" fmla="*/ 29 w 259183"/>
                <a:gd name="T11" fmla="*/ 526 h 1352939"/>
                <a:gd name="T12" fmla="*/ 0 w 259183"/>
                <a:gd name="T13" fmla="*/ 526 h 135293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9183" h="1352939">
                  <a:moveTo>
                    <a:pt x="0" y="1352939"/>
                  </a:moveTo>
                  <a:cubicBezTo>
                    <a:pt x="8639" y="1081660"/>
                    <a:pt x="-3456" y="815565"/>
                    <a:pt x="5183" y="544286"/>
                  </a:cubicBezTo>
                  <a:lnTo>
                    <a:pt x="64796" y="0"/>
                  </a:lnTo>
                  <a:lnTo>
                    <a:pt x="194387" y="0"/>
                  </a:lnTo>
                  <a:cubicBezTo>
                    <a:pt x="202163" y="186612"/>
                    <a:pt x="251407" y="368041"/>
                    <a:pt x="259183" y="554653"/>
                  </a:cubicBezTo>
                  <a:lnTo>
                    <a:pt x="259183" y="1352939"/>
                  </a:lnTo>
                  <a:lnTo>
                    <a:pt x="0" y="1352939"/>
                  </a:lnTo>
                  <a:close/>
                </a:path>
              </a:pathLst>
            </a:custGeom>
            <a:gradFill rotWithShape="1">
              <a:gsLst>
                <a:gs pos="0">
                  <a:srgbClr val="BDBDBD"/>
                </a:gs>
                <a:gs pos="80000">
                  <a:srgbClr val="F7F7F7"/>
                </a:gs>
                <a:gs pos="100000">
                  <a:srgbClr val="F8F8F8"/>
                </a:gs>
              </a:gsLst>
              <a:lin ang="16200000"/>
            </a:gradFill>
            <a:ln w="9525" cap="flat" cmpd="sng">
              <a:solidFill>
                <a:srgbClr val="F9F9F9"/>
              </a:solidFill>
              <a:prstDash val="solid"/>
              <a:round/>
              <a:headEnd/>
              <a:tailEnd/>
            </a:ln>
            <a:effectLst>
              <a:outerShdw blurRad="63500" dist="23000" dir="5400000" rotWithShape="0">
                <a:srgbClr val="000000">
                  <a:alpha val="34999"/>
                </a:srgbClr>
              </a:outerShdw>
            </a:effectLst>
          </p:spPr>
          <p:txBody>
            <a:bodyPr anchor="ctr"/>
            <a:lstStyle/>
            <a:p>
              <a:endParaRPr lang="en-US"/>
            </a:p>
          </p:txBody>
        </p:sp>
        <p:sp>
          <p:nvSpPr>
            <p:cNvPr id="414" name="Can 413">
              <a:extLst>
                <a:ext uri="{FF2B5EF4-FFF2-40B4-BE49-F238E27FC236}">
                  <a16:creationId xmlns:a16="http://schemas.microsoft.com/office/drawing/2014/main" id="{55B98901-72E8-CD47-A522-8F8CDEA95D74}"/>
                </a:ext>
              </a:extLst>
            </p:cNvPr>
            <p:cNvSpPr>
              <a:spLocks noChangeArrowheads="1"/>
            </p:cNvSpPr>
            <p:nvPr/>
          </p:nvSpPr>
          <p:spPr bwMode="auto">
            <a:xfrm rot="-5400000">
              <a:off x="2011" y="240"/>
              <a:ext cx="54" cy="493"/>
            </a:xfrm>
            <a:prstGeom prst="can">
              <a:avLst>
                <a:gd name="adj" fmla="val 48903"/>
              </a:avLst>
            </a:prstGeom>
            <a:gradFill rotWithShape="1">
              <a:gsLst>
                <a:gs pos="0">
                  <a:srgbClr val="A3C4FF">
                    <a:alpha val="56000"/>
                  </a:srgbClr>
                </a:gs>
                <a:gs pos="35001">
                  <a:srgbClr val="BFD5FF">
                    <a:alpha val="56000"/>
                  </a:srgbClr>
                </a:gs>
                <a:gs pos="100000">
                  <a:srgbClr val="E5EEFF">
                    <a:alpha val="56000"/>
                  </a:srgbClr>
                </a:gs>
              </a:gsLst>
              <a:lin ang="16200000" scaled="1"/>
            </a:gradFill>
            <a:ln w="9525">
              <a:solidFill>
                <a:srgbClr val="4A7EBB"/>
              </a:solidFill>
              <a:round/>
              <a:headEnd/>
              <a:tailEnd/>
            </a:ln>
            <a:effectLst>
              <a:outerShdw blurRad="63500" dist="20000" dir="5400000" rotWithShape="0">
                <a:srgbClr val="000000">
                  <a:alpha val="37999"/>
                </a:srgbClr>
              </a:outerShdw>
            </a:effectLst>
          </p:spPr>
          <p:txBody>
            <a:bodyPr vert="eaVert"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eaLnBrk="1" hangingPunct="1"/>
              <a:endParaRPr lang="en-US" altLang="en-US" sz="1800">
                <a:solidFill>
                  <a:srgbClr val="000000"/>
                </a:solidFill>
              </a:endParaRPr>
            </a:p>
          </p:txBody>
        </p:sp>
        <p:sp>
          <p:nvSpPr>
            <p:cNvPr id="415" name="Text Box 198">
              <a:extLst>
                <a:ext uri="{FF2B5EF4-FFF2-40B4-BE49-F238E27FC236}">
                  <a16:creationId xmlns:a16="http://schemas.microsoft.com/office/drawing/2014/main" id="{008A0106-EA60-C645-88B0-E45F75D61234}"/>
                </a:ext>
              </a:extLst>
            </p:cNvPr>
            <p:cNvSpPr txBox="1">
              <a:spLocks noChangeArrowheads="1"/>
            </p:cNvSpPr>
            <p:nvPr/>
          </p:nvSpPr>
          <p:spPr bwMode="auto">
            <a:xfrm>
              <a:off x="2663" y="484"/>
              <a:ext cx="958" cy="330"/>
            </a:xfrm>
            <a:prstGeom prst="rect">
              <a:avLst/>
            </a:prstGeom>
            <a:noFill/>
            <a:ln>
              <a:noFill/>
            </a:ln>
            <a:effectLst>
              <a:prstShdw prst="shdw17" dist="17961" dir="2700000">
                <a:srgbClr val="777D22">
                  <a:alpha val="74998"/>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1050" dirty="0">
                  <a:latin typeface="Arial" charset="0"/>
                  <a:ea typeface="ＭＳ Ｐゴシック" pitchFamily="34" charset="-128"/>
                </a:rPr>
                <a:t>Fiber coupler </a:t>
              </a:r>
              <a:br>
                <a:rPr lang="en-US" sz="1050" dirty="0">
                  <a:latin typeface="Arial" charset="0"/>
                  <a:ea typeface="ＭＳ Ｐゴシック" pitchFamily="34" charset="-128"/>
                </a:rPr>
              </a:br>
              <a:r>
                <a:rPr lang="en-US" sz="1050" dirty="0">
                  <a:latin typeface="Arial" charset="0"/>
                  <a:ea typeface="ＭＳ Ｐゴシック" pitchFamily="34" charset="-128"/>
                </a:rPr>
                <a:t>pitch: 10s of um</a:t>
              </a:r>
            </a:p>
          </p:txBody>
        </p:sp>
        <p:sp>
          <p:nvSpPr>
            <p:cNvPr id="416" name="Line 201">
              <a:extLst>
                <a:ext uri="{FF2B5EF4-FFF2-40B4-BE49-F238E27FC236}">
                  <a16:creationId xmlns:a16="http://schemas.microsoft.com/office/drawing/2014/main" id="{26D72E90-4BDA-3441-9AF5-B565C2D02D40}"/>
                </a:ext>
              </a:extLst>
            </p:cNvPr>
            <p:cNvSpPr>
              <a:spLocks noChangeShapeType="1"/>
            </p:cNvSpPr>
            <p:nvPr/>
          </p:nvSpPr>
          <p:spPr bwMode="auto">
            <a:xfrm>
              <a:off x="2400" y="948"/>
              <a:ext cx="0" cy="144"/>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417" name="Line 202">
              <a:extLst>
                <a:ext uri="{FF2B5EF4-FFF2-40B4-BE49-F238E27FC236}">
                  <a16:creationId xmlns:a16="http://schemas.microsoft.com/office/drawing/2014/main" id="{42F40664-1CCF-5246-ABEA-7F679D1513FC}"/>
                </a:ext>
              </a:extLst>
            </p:cNvPr>
            <p:cNvSpPr>
              <a:spLocks noChangeShapeType="1"/>
            </p:cNvSpPr>
            <p:nvPr/>
          </p:nvSpPr>
          <p:spPr bwMode="auto">
            <a:xfrm>
              <a:off x="2112" y="948"/>
              <a:ext cx="0" cy="144"/>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8" name="Oval 149">
            <a:extLst>
              <a:ext uri="{FF2B5EF4-FFF2-40B4-BE49-F238E27FC236}">
                <a16:creationId xmlns:a16="http://schemas.microsoft.com/office/drawing/2014/main" id="{27CB09A2-867B-CA4B-8EDC-54ADBC306379}"/>
              </a:ext>
            </a:extLst>
          </p:cNvPr>
          <p:cNvSpPr>
            <a:spLocks noChangeArrowheads="1"/>
          </p:cNvSpPr>
          <p:nvPr/>
        </p:nvSpPr>
        <p:spPr bwMode="auto">
          <a:xfrm>
            <a:off x="327830" y="1638526"/>
            <a:ext cx="250825" cy="144462"/>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nchor="ctr">
            <a:spAutoFit/>
          </a:bodyPr>
          <a:lstStyle/>
          <a:p>
            <a:endParaRPr lang="en-US"/>
          </a:p>
        </p:txBody>
      </p:sp>
      <p:sp>
        <p:nvSpPr>
          <p:cNvPr id="419" name="Line 151">
            <a:extLst>
              <a:ext uri="{FF2B5EF4-FFF2-40B4-BE49-F238E27FC236}">
                <a16:creationId xmlns:a16="http://schemas.microsoft.com/office/drawing/2014/main" id="{B200B0B9-8FD2-B04C-BE9A-645094CEEBF2}"/>
              </a:ext>
            </a:extLst>
          </p:cNvPr>
          <p:cNvSpPr>
            <a:spLocks noChangeShapeType="1"/>
          </p:cNvSpPr>
          <p:nvPr/>
        </p:nvSpPr>
        <p:spPr bwMode="auto">
          <a:xfrm flipV="1">
            <a:off x="479833" y="1298404"/>
            <a:ext cx="288925" cy="360363"/>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endParaRPr lang="en-US"/>
          </a:p>
        </p:txBody>
      </p:sp>
    </p:spTree>
    <p:extLst>
      <p:ext uri="{BB962C8B-B14F-4D97-AF65-F5344CB8AC3E}">
        <p14:creationId xmlns:p14="http://schemas.microsoft.com/office/powerpoint/2010/main" val="1922229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89"/>
                                        </p:tgtEl>
                                        <p:attrNameLst>
                                          <p:attrName>style.visibility</p:attrName>
                                        </p:attrNameLst>
                                      </p:cBhvr>
                                      <p:to>
                                        <p:strVal val="visible"/>
                                      </p:to>
                                    </p:set>
                                    <p:animEffect transition="in" filter="dissolve">
                                      <p:cBhvr>
                                        <p:cTn id="7" dur="500"/>
                                        <p:tgtEl>
                                          <p:spTgt spid="389"/>
                                        </p:tgtEl>
                                      </p:cBhvr>
                                    </p:animEffect>
                                  </p:childTnLst>
                                </p:cTn>
                              </p:par>
                              <p:par>
                                <p:cTn id="8" presetID="9" presetClass="entr" presetSubtype="0" fill="hold" nodeType="withEffect">
                                  <p:stCondLst>
                                    <p:cond delay="0"/>
                                  </p:stCondLst>
                                  <p:childTnLst>
                                    <p:set>
                                      <p:cBhvr>
                                        <p:cTn id="9" dur="1" fill="hold">
                                          <p:stCondLst>
                                            <p:cond delay="0"/>
                                          </p:stCondLst>
                                        </p:cTn>
                                        <p:tgtEl>
                                          <p:spTgt spid="390"/>
                                        </p:tgtEl>
                                        <p:attrNameLst>
                                          <p:attrName>style.visibility</p:attrName>
                                        </p:attrNameLst>
                                      </p:cBhvr>
                                      <p:to>
                                        <p:strVal val="visible"/>
                                      </p:to>
                                    </p:set>
                                    <p:animEffect transition="in" filter="dissolve">
                                      <p:cBhvr>
                                        <p:cTn id="10" dur="500"/>
                                        <p:tgtEl>
                                          <p:spTgt spid="39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97"/>
                                        </p:tgtEl>
                                        <p:attrNameLst>
                                          <p:attrName>style.visibility</p:attrName>
                                        </p:attrNameLst>
                                      </p:cBhvr>
                                      <p:to>
                                        <p:strVal val="visible"/>
                                      </p:to>
                                    </p:set>
                                    <p:animEffect transition="in" filter="dissolve">
                                      <p:cBhvr>
                                        <p:cTn id="13" dur="500"/>
                                        <p:tgtEl>
                                          <p:spTgt spid="397"/>
                                        </p:tgtEl>
                                      </p:cBhvr>
                                    </p:animEffect>
                                  </p:childTnLst>
                                </p:cTn>
                              </p:par>
                              <p:par>
                                <p:cTn id="14" presetID="9" presetClass="entr" presetSubtype="0" fill="hold" nodeType="withEffect">
                                  <p:stCondLst>
                                    <p:cond delay="0"/>
                                  </p:stCondLst>
                                  <p:childTnLst>
                                    <p:set>
                                      <p:cBhvr>
                                        <p:cTn id="15" dur="1" fill="hold">
                                          <p:stCondLst>
                                            <p:cond delay="0"/>
                                          </p:stCondLst>
                                        </p:cTn>
                                        <p:tgtEl>
                                          <p:spTgt spid="398"/>
                                        </p:tgtEl>
                                        <p:attrNameLst>
                                          <p:attrName>style.visibility</p:attrName>
                                        </p:attrNameLst>
                                      </p:cBhvr>
                                      <p:to>
                                        <p:strVal val="visible"/>
                                      </p:to>
                                    </p:set>
                                    <p:animEffect transition="in" filter="dissolve">
                                      <p:cBhvr>
                                        <p:cTn id="16" dur="500"/>
                                        <p:tgtEl>
                                          <p:spTgt spid="39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418"/>
                                        </p:tgtEl>
                                        <p:attrNameLst>
                                          <p:attrName>style.visibility</p:attrName>
                                        </p:attrNameLst>
                                      </p:cBhvr>
                                      <p:to>
                                        <p:strVal val="visible"/>
                                      </p:to>
                                    </p:set>
                                    <p:animEffect transition="in" filter="dissolve">
                                      <p:cBhvr>
                                        <p:cTn id="19" dur="500"/>
                                        <p:tgtEl>
                                          <p:spTgt spid="418"/>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19"/>
                                        </p:tgtEl>
                                        <p:attrNameLst>
                                          <p:attrName>style.visibility</p:attrName>
                                        </p:attrNameLst>
                                      </p:cBhvr>
                                      <p:to>
                                        <p:strVal val="visible"/>
                                      </p:to>
                                    </p:set>
                                    <p:animEffect transition="in" filter="dissolve">
                                      <p:cBhvr>
                                        <p:cTn id="22" dur="5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 grpId="0"/>
      <p:bldP spid="397" grpId="0" animBg="1"/>
      <p:bldP spid="418" grpId="0" animBg="1"/>
      <p:bldP spid="41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CD79BE-7299-D447-A8D0-1F965FAE5288}"/>
              </a:ext>
            </a:extLst>
          </p:cNvPr>
          <p:cNvSpPr>
            <a:spLocks noGrp="1"/>
          </p:cNvSpPr>
          <p:nvPr>
            <p:ph type="sldNum" sz="quarter" idx="10"/>
          </p:nvPr>
        </p:nvSpPr>
        <p:spPr/>
        <p:txBody>
          <a:bodyPr/>
          <a:lstStyle/>
          <a:p>
            <a:fld id="{BB342D3F-0964-674F-886D-75E26F7BF682}" type="slidenum">
              <a:rPr lang="en-US" smtClean="0"/>
              <a:pPr/>
              <a:t>51</a:t>
            </a:fld>
            <a:endParaRPr lang="en-US"/>
          </a:p>
        </p:txBody>
      </p:sp>
      <p:pic>
        <p:nvPicPr>
          <p:cNvPr id="3" name="Picture 2">
            <a:extLst>
              <a:ext uri="{FF2B5EF4-FFF2-40B4-BE49-F238E27FC236}">
                <a16:creationId xmlns:a16="http://schemas.microsoft.com/office/drawing/2014/main" id="{42B92E26-5CDD-044F-BF01-89587F169AA0}"/>
              </a:ext>
            </a:extLst>
          </p:cNvPr>
          <p:cNvPicPr>
            <a:picLocks noChangeAspect="1"/>
          </p:cNvPicPr>
          <p:nvPr/>
        </p:nvPicPr>
        <p:blipFill rotWithShape="1">
          <a:blip r:embed="rId2"/>
          <a:srcRect b="36241"/>
          <a:stretch/>
        </p:blipFill>
        <p:spPr>
          <a:xfrm>
            <a:off x="0" y="0"/>
            <a:ext cx="9144000" cy="2013155"/>
          </a:xfrm>
          <a:prstGeom prst="rect">
            <a:avLst/>
          </a:prstGeom>
        </p:spPr>
      </p:pic>
      <p:pic>
        <p:nvPicPr>
          <p:cNvPr id="4" name="Picture 3">
            <a:extLst>
              <a:ext uri="{FF2B5EF4-FFF2-40B4-BE49-F238E27FC236}">
                <a16:creationId xmlns:a16="http://schemas.microsoft.com/office/drawing/2014/main" id="{B9E64350-F8B6-E54A-B32E-B480F7F0DF69}"/>
              </a:ext>
            </a:extLst>
          </p:cNvPr>
          <p:cNvPicPr>
            <a:picLocks noChangeAspect="1"/>
          </p:cNvPicPr>
          <p:nvPr/>
        </p:nvPicPr>
        <p:blipFill>
          <a:blip r:embed="rId3"/>
          <a:stretch>
            <a:fillRect/>
          </a:stretch>
        </p:blipFill>
        <p:spPr>
          <a:xfrm>
            <a:off x="193568" y="2477581"/>
            <a:ext cx="2140364" cy="1834598"/>
          </a:xfrm>
          <a:prstGeom prst="rect">
            <a:avLst/>
          </a:prstGeom>
        </p:spPr>
      </p:pic>
      <p:pic>
        <p:nvPicPr>
          <p:cNvPr id="5" name="Picture 7">
            <a:extLst>
              <a:ext uri="{FF2B5EF4-FFF2-40B4-BE49-F238E27FC236}">
                <a16:creationId xmlns:a16="http://schemas.microsoft.com/office/drawing/2014/main" id="{365E7923-A4FD-844C-871A-8BD0C71C7A7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32502" y="3627032"/>
            <a:ext cx="1832801" cy="1286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777D22">
                      <a:alpha val="74998"/>
                    </a:srgbClr>
                  </a:outerShdw>
                </a:effectLst>
              </a14:hiddenEffects>
            </a:ext>
          </a:extLst>
        </p:spPr>
      </p:pic>
      <p:pic>
        <p:nvPicPr>
          <p:cNvPr id="6" name="Picture 9">
            <a:extLst>
              <a:ext uri="{FF2B5EF4-FFF2-40B4-BE49-F238E27FC236}">
                <a16:creationId xmlns:a16="http://schemas.microsoft.com/office/drawing/2014/main" id="{656F9774-8E95-4046-A55F-E18029B4419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60628" y="2126771"/>
            <a:ext cx="1976550" cy="120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777D22">
                      <a:alpha val="74998"/>
                    </a:srgbClr>
                  </a:outerShdw>
                </a:effectLst>
              </a14:hiddenEffects>
            </a:ext>
          </a:extLst>
        </p:spPr>
      </p:pic>
      <p:pic>
        <p:nvPicPr>
          <p:cNvPr id="8" name="Picture 7">
            <a:extLst>
              <a:ext uri="{FF2B5EF4-FFF2-40B4-BE49-F238E27FC236}">
                <a16:creationId xmlns:a16="http://schemas.microsoft.com/office/drawing/2014/main" id="{895588B0-A635-BD4B-A39F-7F503385282B}"/>
              </a:ext>
            </a:extLst>
          </p:cNvPr>
          <p:cNvPicPr>
            <a:picLocks noChangeAspect="1"/>
          </p:cNvPicPr>
          <p:nvPr/>
        </p:nvPicPr>
        <p:blipFill>
          <a:blip r:embed="rId6"/>
          <a:stretch>
            <a:fillRect/>
          </a:stretch>
        </p:blipFill>
        <p:spPr>
          <a:xfrm>
            <a:off x="4667864" y="3748115"/>
            <a:ext cx="1865979" cy="1302335"/>
          </a:xfrm>
          <a:prstGeom prst="rect">
            <a:avLst/>
          </a:prstGeom>
        </p:spPr>
      </p:pic>
      <p:pic>
        <p:nvPicPr>
          <p:cNvPr id="10" name="Picture 9">
            <a:extLst>
              <a:ext uri="{FF2B5EF4-FFF2-40B4-BE49-F238E27FC236}">
                <a16:creationId xmlns:a16="http://schemas.microsoft.com/office/drawing/2014/main" id="{3A7D03E1-9FE2-D84C-A866-3D606D437DAB}"/>
              </a:ext>
            </a:extLst>
          </p:cNvPr>
          <p:cNvPicPr>
            <a:picLocks noChangeAspect="1"/>
          </p:cNvPicPr>
          <p:nvPr/>
        </p:nvPicPr>
        <p:blipFill>
          <a:blip r:embed="rId7"/>
          <a:stretch>
            <a:fillRect/>
          </a:stretch>
        </p:blipFill>
        <p:spPr>
          <a:xfrm>
            <a:off x="4667864" y="2013155"/>
            <a:ext cx="1853587" cy="1588789"/>
          </a:xfrm>
          <a:prstGeom prst="rect">
            <a:avLst/>
          </a:prstGeom>
        </p:spPr>
      </p:pic>
      <p:sp>
        <p:nvSpPr>
          <p:cNvPr id="11" name="Right Arrow 10">
            <a:extLst>
              <a:ext uri="{FF2B5EF4-FFF2-40B4-BE49-F238E27FC236}">
                <a16:creationId xmlns:a16="http://schemas.microsoft.com/office/drawing/2014/main" id="{96402D75-DAC3-F24C-85AE-C838ED4674AA}"/>
              </a:ext>
            </a:extLst>
          </p:cNvPr>
          <p:cNvSpPr/>
          <p:nvPr/>
        </p:nvSpPr>
        <p:spPr>
          <a:xfrm>
            <a:off x="2333932" y="2525558"/>
            <a:ext cx="2249779" cy="759541"/>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Configure for Training</a:t>
            </a:r>
          </a:p>
        </p:txBody>
      </p:sp>
      <p:sp>
        <p:nvSpPr>
          <p:cNvPr id="12" name="Right Arrow 11">
            <a:extLst>
              <a:ext uri="{FF2B5EF4-FFF2-40B4-BE49-F238E27FC236}">
                <a16:creationId xmlns:a16="http://schemas.microsoft.com/office/drawing/2014/main" id="{39F178B0-ED15-914E-AD6F-32AB8BD62CE9}"/>
              </a:ext>
            </a:extLst>
          </p:cNvPr>
          <p:cNvSpPr/>
          <p:nvPr/>
        </p:nvSpPr>
        <p:spPr>
          <a:xfrm>
            <a:off x="2333932" y="3510739"/>
            <a:ext cx="2249779" cy="759541"/>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Configure for Inference</a:t>
            </a:r>
          </a:p>
        </p:txBody>
      </p:sp>
    </p:spTree>
    <p:extLst>
      <p:ext uri="{BB962C8B-B14F-4D97-AF65-F5344CB8AC3E}">
        <p14:creationId xmlns:p14="http://schemas.microsoft.com/office/powerpoint/2010/main" val="42634739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a:t>Anatomy of a “Value” Metric</a:t>
            </a:r>
          </a:p>
        </p:txBody>
      </p:sp>
      <p:sp>
        <p:nvSpPr>
          <p:cNvPr id="15363" name="Text Box 3"/>
          <p:cNvSpPr txBox="1">
            <a:spLocks noChangeArrowheads="1"/>
          </p:cNvSpPr>
          <p:nvPr/>
        </p:nvSpPr>
        <p:spPr bwMode="auto">
          <a:xfrm>
            <a:off x="3621882" y="1526381"/>
            <a:ext cx="2374106" cy="600164"/>
          </a:xfrm>
          <a:prstGeom prst="rect">
            <a:avLst/>
          </a:prstGeom>
          <a:noFill/>
          <a:ln w="9525">
            <a:noFill/>
            <a:miter lim="800000"/>
            <a:headEnd/>
            <a:tailEnd/>
          </a:ln>
        </p:spPr>
        <p:txBody>
          <a:bodyPr>
            <a:prstTxWarp prst="textNoShape">
              <a:avLst/>
            </a:prstTxWarp>
            <a:spAutoFit/>
          </a:bodyPr>
          <a:lstStyle/>
          <a:p>
            <a:pPr>
              <a:spcBef>
                <a:spcPct val="50000"/>
              </a:spcBef>
            </a:pPr>
            <a:r>
              <a:rPr lang="en-US" sz="3300"/>
              <a:t>Good Stuff</a:t>
            </a:r>
            <a:endParaRPr lang="en-US" sz="1050"/>
          </a:p>
        </p:txBody>
      </p:sp>
      <p:sp>
        <p:nvSpPr>
          <p:cNvPr id="15364" name="Line 4"/>
          <p:cNvSpPr>
            <a:spLocks noChangeShapeType="1"/>
          </p:cNvSpPr>
          <p:nvPr/>
        </p:nvSpPr>
        <p:spPr bwMode="auto">
          <a:xfrm>
            <a:off x="3386138" y="2150269"/>
            <a:ext cx="2696766" cy="15479"/>
          </a:xfrm>
          <a:prstGeom prst="line">
            <a:avLst/>
          </a:prstGeom>
          <a:noFill/>
          <a:ln w="38100">
            <a:solidFill>
              <a:schemeClr val="tx1"/>
            </a:solidFill>
            <a:round/>
            <a:headEnd/>
            <a:tailEnd/>
          </a:ln>
        </p:spPr>
        <p:txBody>
          <a:bodyPr wrap="none" anchor="ctr">
            <a:prstTxWarp prst="textNoShape">
              <a:avLst/>
            </a:prstTxWarp>
          </a:bodyPr>
          <a:lstStyle/>
          <a:p>
            <a:endParaRPr lang="en-US" sz="1050"/>
          </a:p>
        </p:txBody>
      </p:sp>
      <p:sp>
        <p:nvSpPr>
          <p:cNvPr id="15365" name="Text Box 5"/>
          <p:cNvSpPr txBox="1">
            <a:spLocks noChangeArrowheads="1"/>
          </p:cNvSpPr>
          <p:nvPr/>
        </p:nvSpPr>
        <p:spPr bwMode="auto">
          <a:xfrm>
            <a:off x="3790950" y="2293144"/>
            <a:ext cx="1982391" cy="600164"/>
          </a:xfrm>
          <a:prstGeom prst="rect">
            <a:avLst/>
          </a:prstGeom>
          <a:noFill/>
          <a:ln w="9525">
            <a:noFill/>
            <a:miter lim="800000"/>
            <a:headEnd/>
            <a:tailEnd/>
          </a:ln>
        </p:spPr>
        <p:txBody>
          <a:bodyPr>
            <a:prstTxWarp prst="textNoShape">
              <a:avLst/>
            </a:prstTxWarp>
            <a:spAutoFit/>
          </a:bodyPr>
          <a:lstStyle/>
          <a:p>
            <a:pPr>
              <a:spcBef>
                <a:spcPct val="50000"/>
              </a:spcBef>
            </a:pPr>
            <a:r>
              <a:rPr lang="en-US" sz="3300"/>
              <a:t>Bad Stuff</a:t>
            </a:r>
          </a:p>
        </p:txBody>
      </p:sp>
    </p:spTree>
    <p:extLst>
      <p:ext uri="{BB962C8B-B14F-4D97-AF65-F5344CB8AC3E}">
        <p14:creationId xmlns:p14="http://schemas.microsoft.com/office/powerpoint/2010/main" val="3938840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n-US"/>
              <a:t>Anatomy of a “Value” Metric</a:t>
            </a:r>
          </a:p>
        </p:txBody>
      </p:sp>
      <p:sp>
        <p:nvSpPr>
          <p:cNvPr id="17411" name="Text Box 3"/>
          <p:cNvSpPr txBox="1">
            <a:spLocks noChangeArrowheads="1"/>
          </p:cNvSpPr>
          <p:nvPr/>
        </p:nvSpPr>
        <p:spPr bwMode="auto">
          <a:xfrm>
            <a:off x="3621882" y="1526381"/>
            <a:ext cx="2850356" cy="600164"/>
          </a:xfrm>
          <a:prstGeom prst="rect">
            <a:avLst/>
          </a:prstGeom>
          <a:noFill/>
          <a:ln w="9525">
            <a:noFill/>
            <a:miter lim="800000"/>
            <a:headEnd/>
            <a:tailEnd/>
          </a:ln>
        </p:spPr>
        <p:txBody>
          <a:bodyPr>
            <a:prstTxWarp prst="textNoShape">
              <a:avLst/>
            </a:prstTxWarp>
            <a:spAutoFit/>
          </a:bodyPr>
          <a:lstStyle/>
          <a:p>
            <a:pPr>
              <a:spcBef>
                <a:spcPct val="50000"/>
              </a:spcBef>
            </a:pPr>
            <a:r>
              <a:rPr lang="en-US" sz="3300"/>
              <a:t>Performance</a:t>
            </a:r>
            <a:endParaRPr lang="en-US" sz="1050"/>
          </a:p>
        </p:txBody>
      </p:sp>
      <p:sp>
        <p:nvSpPr>
          <p:cNvPr id="17412" name="Line 4"/>
          <p:cNvSpPr>
            <a:spLocks noChangeShapeType="1"/>
          </p:cNvSpPr>
          <p:nvPr/>
        </p:nvSpPr>
        <p:spPr bwMode="auto">
          <a:xfrm>
            <a:off x="3386138" y="2134791"/>
            <a:ext cx="2696766" cy="15478"/>
          </a:xfrm>
          <a:prstGeom prst="line">
            <a:avLst/>
          </a:prstGeom>
          <a:noFill/>
          <a:ln w="38100">
            <a:solidFill>
              <a:schemeClr val="tx1"/>
            </a:solidFill>
            <a:round/>
            <a:headEnd/>
            <a:tailEnd/>
          </a:ln>
        </p:spPr>
        <p:txBody>
          <a:bodyPr wrap="none" anchor="ctr">
            <a:prstTxWarp prst="textNoShape">
              <a:avLst/>
            </a:prstTxWarp>
          </a:bodyPr>
          <a:lstStyle/>
          <a:p>
            <a:endParaRPr lang="en-US" sz="1050"/>
          </a:p>
        </p:txBody>
      </p:sp>
      <p:sp>
        <p:nvSpPr>
          <p:cNvPr id="17413" name="Text Box 5"/>
          <p:cNvSpPr txBox="1">
            <a:spLocks noChangeArrowheads="1"/>
          </p:cNvSpPr>
          <p:nvPr/>
        </p:nvSpPr>
        <p:spPr bwMode="auto">
          <a:xfrm>
            <a:off x="3084910" y="2293144"/>
            <a:ext cx="3633788" cy="600164"/>
          </a:xfrm>
          <a:prstGeom prst="rect">
            <a:avLst/>
          </a:prstGeom>
          <a:noFill/>
          <a:ln w="9525">
            <a:noFill/>
            <a:miter lim="800000"/>
            <a:headEnd/>
            <a:tailEnd/>
          </a:ln>
        </p:spPr>
        <p:txBody>
          <a:bodyPr>
            <a:prstTxWarp prst="textNoShape">
              <a:avLst/>
            </a:prstTxWarp>
            <a:spAutoFit/>
          </a:bodyPr>
          <a:lstStyle/>
          <a:p>
            <a:pPr>
              <a:spcBef>
                <a:spcPct val="50000"/>
              </a:spcBef>
            </a:pPr>
            <a:r>
              <a:rPr lang="en-US" sz="3300"/>
              <a:t>Measured Watt</a:t>
            </a:r>
          </a:p>
        </p:txBody>
      </p:sp>
      <p:sp>
        <p:nvSpPr>
          <p:cNvPr id="552967" name="Oval 7"/>
          <p:cNvSpPr>
            <a:spLocks noChangeArrowheads="1"/>
          </p:cNvSpPr>
          <p:nvPr/>
        </p:nvSpPr>
        <p:spPr bwMode="auto">
          <a:xfrm>
            <a:off x="3133725" y="2127648"/>
            <a:ext cx="3301604" cy="783431"/>
          </a:xfrm>
          <a:prstGeom prst="ellipse">
            <a:avLst/>
          </a:prstGeom>
          <a:noFill/>
          <a:ln w="38100">
            <a:solidFill>
              <a:srgbClr val="FF0000"/>
            </a:solidFill>
            <a:round/>
            <a:headEnd/>
            <a:tailEnd/>
          </a:ln>
        </p:spPr>
        <p:txBody>
          <a:bodyPr wrap="none" anchor="ctr">
            <a:prstTxWarp prst="textNoShape">
              <a:avLst/>
            </a:prstTxWarp>
          </a:bodyPr>
          <a:lstStyle/>
          <a:p>
            <a:endParaRPr lang="en-US" sz="1050"/>
          </a:p>
        </p:txBody>
      </p:sp>
      <p:pic>
        <p:nvPicPr>
          <p:cNvPr id="7" name="Picture 6">
            <a:extLst>
              <a:ext uri="{FF2B5EF4-FFF2-40B4-BE49-F238E27FC236}">
                <a16:creationId xmlns:a16="http://schemas.microsoft.com/office/drawing/2014/main" id="{ECC97930-0711-4C4E-B407-ADBF069A878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375" y="2150268"/>
            <a:ext cx="3982285" cy="2608446"/>
          </a:xfrm>
          <a:prstGeom prst="rect">
            <a:avLst/>
          </a:prstGeom>
        </p:spPr>
      </p:pic>
      <p:pic>
        <p:nvPicPr>
          <p:cNvPr id="9" name="Picture 8">
            <a:extLst>
              <a:ext uri="{FF2B5EF4-FFF2-40B4-BE49-F238E27FC236}">
                <a16:creationId xmlns:a16="http://schemas.microsoft.com/office/drawing/2014/main" id="{0D1B1D06-E729-2846-8E5F-CF31D80558E1}"/>
              </a:ext>
            </a:extLst>
          </p:cNvPr>
          <p:cNvPicPr>
            <a:picLocks noChangeAspect="1"/>
          </p:cNvPicPr>
          <p:nvPr/>
        </p:nvPicPr>
        <p:blipFill>
          <a:blip r:embed="rId3"/>
          <a:stretch>
            <a:fillRect/>
          </a:stretch>
        </p:blipFill>
        <p:spPr>
          <a:xfrm>
            <a:off x="6435329" y="2070349"/>
            <a:ext cx="2717724" cy="600164"/>
          </a:xfrm>
          <a:prstGeom prst="rect">
            <a:avLst/>
          </a:prstGeom>
        </p:spPr>
      </p:pic>
      <p:pic>
        <p:nvPicPr>
          <p:cNvPr id="10" name="Picture 9">
            <a:extLst>
              <a:ext uri="{FF2B5EF4-FFF2-40B4-BE49-F238E27FC236}">
                <a16:creationId xmlns:a16="http://schemas.microsoft.com/office/drawing/2014/main" id="{FC3152E6-DE68-5440-8E43-D916D2770BF6}"/>
              </a:ext>
            </a:extLst>
          </p:cNvPr>
          <p:cNvPicPr>
            <a:picLocks noChangeAspect="1"/>
          </p:cNvPicPr>
          <p:nvPr/>
        </p:nvPicPr>
        <p:blipFill>
          <a:blip r:embed="rId4"/>
          <a:stretch>
            <a:fillRect/>
          </a:stretch>
        </p:blipFill>
        <p:spPr>
          <a:xfrm>
            <a:off x="5305826" y="655664"/>
            <a:ext cx="3748135" cy="1331937"/>
          </a:xfrm>
          <a:prstGeom prst="rect">
            <a:avLst/>
          </a:prstGeom>
        </p:spPr>
      </p:pic>
      <p:sp>
        <p:nvSpPr>
          <p:cNvPr id="20" name="Oval 7">
            <a:extLst>
              <a:ext uri="{FF2B5EF4-FFF2-40B4-BE49-F238E27FC236}">
                <a16:creationId xmlns:a16="http://schemas.microsoft.com/office/drawing/2014/main" id="{62CC6035-E7C8-CF48-8E4F-436BAAAB54C3}"/>
              </a:ext>
            </a:extLst>
          </p:cNvPr>
          <p:cNvSpPr>
            <a:spLocks noChangeArrowheads="1"/>
          </p:cNvSpPr>
          <p:nvPr/>
        </p:nvSpPr>
        <p:spPr bwMode="auto">
          <a:xfrm>
            <a:off x="3454915" y="1526381"/>
            <a:ext cx="2717724" cy="646755"/>
          </a:xfrm>
          <a:prstGeom prst="ellipse">
            <a:avLst/>
          </a:prstGeom>
          <a:noFill/>
          <a:ln w="38100">
            <a:solidFill>
              <a:srgbClr val="00B050"/>
            </a:solidFill>
            <a:round/>
            <a:headEnd/>
            <a:tailEnd/>
          </a:ln>
        </p:spPr>
        <p:txBody>
          <a:bodyPr wrap="none" anchor="ctr">
            <a:prstTxWarp prst="textNoShape">
              <a:avLst/>
            </a:prstTxWarp>
          </a:bodyPr>
          <a:lstStyle/>
          <a:p>
            <a:endParaRPr lang="en-US" sz="1050"/>
          </a:p>
        </p:txBody>
      </p:sp>
      <p:sp>
        <p:nvSpPr>
          <p:cNvPr id="11" name="TextBox 10">
            <a:extLst>
              <a:ext uri="{FF2B5EF4-FFF2-40B4-BE49-F238E27FC236}">
                <a16:creationId xmlns:a16="http://schemas.microsoft.com/office/drawing/2014/main" id="{1D1415B2-5405-0C49-9AFC-A90988BAC3A1}"/>
              </a:ext>
            </a:extLst>
          </p:cNvPr>
          <p:cNvSpPr txBox="1"/>
          <p:nvPr/>
        </p:nvSpPr>
        <p:spPr>
          <a:xfrm>
            <a:off x="0" y="728052"/>
            <a:ext cx="4038285" cy="1323439"/>
          </a:xfrm>
          <a:prstGeom prst="rect">
            <a:avLst/>
          </a:prstGeom>
          <a:noFill/>
        </p:spPr>
        <p:txBody>
          <a:bodyPr wrap="none" rtlCol="0">
            <a:spAutoFit/>
          </a:bodyPr>
          <a:lstStyle/>
          <a:p>
            <a:r>
              <a:rPr lang="en-US" sz="1600" dirty="0">
                <a:solidFill>
                  <a:schemeClr val="accent3">
                    <a:lumMod val="75000"/>
                  </a:schemeClr>
                </a:solidFill>
              </a:rPr>
              <a:t>Increase performance with Disaggregation</a:t>
            </a:r>
          </a:p>
          <a:p>
            <a:r>
              <a:rPr lang="en-US" sz="1600" dirty="0">
                <a:solidFill>
                  <a:schemeClr val="accent3">
                    <a:lumMod val="75000"/>
                  </a:schemeClr>
                </a:solidFill>
              </a:rPr>
              <a:t>And Bandwidth Steering!</a:t>
            </a:r>
          </a:p>
          <a:p>
            <a:endParaRPr lang="en-US" sz="1600" dirty="0">
              <a:solidFill>
                <a:schemeClr val="accent3">
                  <a:lumMod val="75000"/>
                </a:schemeClr>
              </a:solidFill>
            </a:endParaRPr>
          </a:p>
          <a:p>
            <a:r>
              <a:rPr lang="en-US" sz="1600" dirty="0">
                <a:solidFill>
                  <a:schemeClr val="accent3">
                    <a:lumMod val="75000"/>
                  </a:schemeClr>
                </a:solidFill>
              </a:rPr>
              <a:t>Deliver bandwidth to where it is needed</a:t>
            </a:r>
          </a:p>
          <a:p>
            <a:r>
              <a:rPr lang="en-US" sz="1600" dirty="0">
                <a:solidFill>
                  <a:schemeClr val="accent3">
                    <a:lumMod val="75000"/>
                  </a:schemeClr>
                </a:solidFill>
              </a:rPr>
              <a:t>By taking it from where it isn’t</a:t>
            </a:r>
          </a:p>
        </p:txBody>
      </p:sp>
      <p:sp>
        <p:nvSpPr>
          <p:cNvPr id="12" name="Rectangle 11">
            <a:extLst>
              <a:ext uri="{FF2B5EF4-FFF2-40B4-BE49-F238E27FC236}">
                <a16:creationId xmlns:a16="http://schemas.microsoft.com/office/drawing/2014/main" id="{7CC5DF36-46B0-CB49-B2C0-6774885A41FC}"/>
              </a:ext>
            </a:extLst>
          </p:cNvPr>
          <p:cNvSpPr/>
          <p:nvPr/>
        </p:nvSpPr>
        <p:spPr>
          <a:xfrm>
            <a:off x="3992071" y="3351157"/>
            <a:ext cx="4960334" cy="1200329"/>
          </a:xfrm>
          <a:prstGeom prst="rect">
            <a:avLst/>
          </a:prstGeom>
        </p:spPr>
        <p:txBody>
          <a:bodyPr wrap="square">
            <a:spAutoFit/>
          </a:bodyPr>
          <a:lstStyle/>
          <a:p>
            <a:r>
              <a:rPr lang="en-US" sz="1800" dirty="0">
                <a:solidFill>
                  <a:srgbClr val="C00000"/>
                </a:solidFill>
              </a:rPr>
              <a:t>30% of datacenter power goes to network</a:t>
            </a:r>
          </a:p>
          <a:p>
            <a:endParaRPr lang="en-US" sz="1800" dirty="0">
              <a:solidFill>
                <a:srgbClr val="C00000"/>
              </a:solidFill>
            </a:endParaRPr>
          </a:p>
          <a:p>
            <a:r>
              <a:rPr lang="en-US" sz="1800" dirty="0">
                <a:solidFill>
                  <a:srgbClr val="C00000"/>
                </a:solidFill>
              </a:rPr>
              <a:t>So max savings by creating infinitely efficient </a:t>
            </a:r>
          </a:p>
          <a:p>
            <a:r>
              <a:rPr lang="en-US" sz="1800" dirty="0">
                <a:solidFill>
                  <a:srgbClr val="C00000"/>
                </a:solidFill>
              </a:rPr>
              <a:t>optical interconnect is 30%! </a:t>
            </a:r>
          </a:p>
        </p:txBody>
      </p:sp>
      <p:sp>
        <p:nvSpPr>
          <p:cNvPr id="13" name="TextBox 12">
            <a:extLst>
              <a:ext uri="{FF2B5EF4-FFF2-40B4-BE49-F238E27FC236}">
                <a16:creationId xmlns:a16="http://schemas.microsoft.com/office/drawing/2014/main" id="{6DB00C0A-ED11-0544-A84F-A7202D03D5D8}"/>
              </a:ext>
            </a:extLst>
          </p:cNvPr>
          <p:cNvSpPr txBox="1"/>
          <p:nvPr/>
        </p:nvSpPr>
        <p:spPr>
          <a:xfrm>
            <a:off x="906575" y="4732312"/>
            <a:ext cx="8068234" cy="338554"/>
          </a:xfrm>
          <a:prstGeom prst="rect">
            <a:avLst/>
          </a:prstGeom>
          <a:noFill/>
        </p:spPr>
        <p:txBody>
          <a:bodyPr wrap="none" rtlCol="0">
            <a:spAutoFit/>
          </a:bodyPr>
          <a:lstStyle/>
          <a:p>
            <a:r>
              <a:rPr lang="en-US" sz="1600" dirty="0">
                <a:solidFill>
                  <a:schemeClr val="tx2"/>
                </a:solidFill>
              </a:rPr>
              <a:t>Exploit the unique properties of photonics to improve both numerator and denominator!</a:t>
            </a:r>
          </a:p>
        </p:txBody>
      </p:sp>
    </p:spTree>
    <p:extLst>
      <p:ext uri="{BB962C8B-B14F-4D97-AF65-F5344CB8AC3E}">
        <p14:creationId xmlns:p14="http://schemas.microsoft.com/office/powerpoint/2010/main" val="27929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2967"/>
                                        </p:tgtEl>
                                        <p:attrNameLst>
                                          <p:attrName>style.visibility</p:attrName>
                                        </p:attrNameLst>
                                      </p:cBhvr>
                                      <p:to>
                                        <p:strVal val="visible"/>
                                      </p:to>
                                    </p:set>
                                    <p:animEffect transition="in" filter="dissolve">
                                      <p:cBhvr>
                                        <p:cTn id="7" dur="500"/>
                                        <p:tgtEl>
                                          <p:spTgt spid="552967"/>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par>
                          <p:cTn id="11" fill="hold">
                            <p:stCondLst>
                              <p:cond delay="500"/>
                            </p:stCondLst>
                            <p:childTnLst>
                              <p:par>
                                <p:cTn id="12" presetID="9"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dissolv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dissolve">
                                      <p:cBhvr>
                                        <p:cTn id="19" dur="500"/>
                                        <p:tgtEl>
                                          <p:spTgt spid="20"/>
                                        </p:tgtEl>
                                      </p:cBhvr>
                                    </p:animEffect>
                                  </p:childTnLst>
                                </p:cTn>
                              </p:par>
                              <p:par>
                                <p:cTn id="20" presetID="9"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par>
                                <p:cTn id="23" presetID="9"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dissolv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P spid="20" grpId="0" animBg="1"/>
      <p:bldP spid="11" grpId="0"/>
      <p:bldP spid="12"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159028" y="61856"/>
            <a:ext cx="8984972" cy="684803"/>
          </a:xfrm>
        </p:spPr>
        <p:txBody>
          <a:bodyPr spcFirstLastPara="1" wrap="square" lIns="91425" tIns="34290" rIns="68580" bIns="34290" anchor="t" anchorCtr="0">
            <a:spAutoFit/>
          </a:bodyPr>
          <a:lstStyle/>
          <a:p>
            <a:r>
              <a:rPr lang="fr-CH" altLang="en-US" sz="2400" dirty="0"/>
              <a:t>PINE: </a:t>
            </a:r>
            <a:r>
              <a:rPr lang="fr-CH" altLang="en-US" sz="2400" dirty="0" err="1"/>
              <a:t>Photonic</a:t>
            </a:r>
            <a:r>
              <a:rPr lang="fr-CH" altLang="en-US" sz="2400" dirty="0"/>
              <a:t> Integrated </a:t>
            </a:r>
            <a:r>
              <a:rPr lang="fr-CH" altLang="en-US" sz="2400" dirty="0" err="1"/>
              <a:t>Networked</a:t>
            </a:r>
            <a:r>
              <a:rPr lang="fr-CH" altLang="en-US" sz="2400" dirty="0"/>
              <a:t> </a:t>
            </a:r>
            <a:r>
              <a:rPr lang="fr-CH" altLang="en-US" sz="2400" dirty="0" err="1"/>
              <a:t>Energy</a:t>
            </a:r>
            <a:r>
              <a:rPr lang="fr-CH" altLang="en-US" sz="2400" dirty="0"/>
              <a:t> Efficient </a:t>
            </a:r>
            <a:r>
              <a:rPr lang="fr-CH" altLang="en-US" sz="2400" dirty="0" err="1"/>
              <a:t>Datacenters</a:t>
            </a:r>
            <a:br>
              <a:rPr lang="fr-CH" altLang="en-US" sz="2400" dirty="0"/>
            </a:br>
            <a:r>
              <a:rPr lang="fr-CH" altLang="en-US" sz="1600" i="1" dirty="0">
                <a:solidFill>
                  <a:schemeClr val="tx2"/>
                </a:solidFill>
              </a:rPr>
              <a:t>Resource </a:t>
            </a:r>
            <a:r>
              <a:rPr lang="fr-CH" altLang="en-US" sz="1600" i="1" dirty="0" err="1">
                <a:solidFill>
                  <a:schemeClr val="tx2"/>
                </a:solidFill>
              </a:rPr>
              <a:t>Disaggregation</a:t>
            </a:r>
            <a:r>
              <a:rPr lang="fr-CH" altLang="en-US" sz="1600" i="1" dirty="0">
                <a:solidFill>
                  <a:schemeClr val="tx2"/>
                </a:solidFill>
              </a:rPr>
              <a:t> to custom-assemble diverse </a:t>
            </a:r>
            <a:r>
              <a:rPr lang="fr-CH" altLang="en-US" sz="1600" i="1" dirty="0" err="1">
                <a:solidFill>
                  <a:schemeClr val="tx2"/>
                </a:solidFill>
              </a:rPr>
              <a:t>accelerators</a:t>
            </a:r>
            <a:r>
              <a:rPr lang="fr-CH" altLang="en-US" sz="1600" i="1" dirty="0">
                <a:solidFill>
                  <a:schemeClr val="tx2"/>
                </a:solidFill>
              </a:rPr>
              <a:t> for diverse </a:t>
            </a:r>
            <a:r>
              <a:rPr lang="fr-CH" altLang="en-US" sz="1600" i="1" dirty="0" err="1">
                <a:solidFill>
                  <a:schemeClr val="tx2"/>
                </a:solidFill>
              </a:rPr>
              <a:t>workload</a:t>
            </a:r>
            <a:r>
              <a:rPr lang="fr-CH" altLang="en-US" sz="1600" i="1" dirty="0">
                <a:solidFill>
                  <a:schemeClr val="tx2"/>
                </a:solidFill>
              </a:rPr>
              <a:t> </a:t>
            </a:r>
            <a:r>
              <a:rPr lang="fr-CH" altLang="en-US" sz="1600" i="1" dirty="0" err="1">
                <a:solidFill>
                  <a:schemeClr val="tx2"/>
                </a:solidFill>
              </a:rPr>
              <a:t>requirements</a:t>
            </a:r>
            <a:endParaRPr lang="fr-FR" altLang="en-US" sz="1600" i="1" dirty="0">
              <a:solidFill>
                <a:schemeClr val="tx2"/>
              </a:solidFill>
            </a:endParaRPr>
          </a:p>
        </p:txBody>
      </p:sp>
      <p:graphicFrame>
        <p:nvGraphicFramePr>
          <p:cNvPr id="34033" name="Group 241"/>
          <p:cNvGraphicFramePr>
            <a:graphicFrameLocks noGrp="1"/>
          </p:cNvGraphicFramePr>
          <p:nvPr/>
        </p:nvGraphicFramePr>
        <p:xfrm>
          <a:off x="157150" y="745671"/>
          <a:ext cx="8986850" cy="3073854"/>
        </p:xfrm>
        <a:graphic>
          <a:graphicData uri="http://schemas.openxmlformats.org/drawingml/2006/table">
            <a:tbl>
              <a:tblPr/>
              <a:tblGrid>
                <a:gridCol w="2922788">
                  <a:extLst>
                    <a:ext uri="{9D8B030D-6E8A-4147-A177-3AD203B41FA5}">
                      <a16:colId xmlns:a16="http://schemas.microsoft.com/office/drawing/2014/main" val="20000"/>
                    </a:ext>
                  </a:extLst>
                </a:gridCol>
                <a:gridCol w="3032860">
                  <a:extLst>
                    <a:ext uri="{9D8B030D-6E8A-4147-A177-3AD203B41FA5}">
                      <a16:colId xmlns:a16="http://schemas.microsoft.com/office/drawing/2014/main" val="20001"/>
                    </a:ext>
                  </a:extLst>
                </a:gridCol>
                <a:gridCol w="3031202">
                  <a:extLst>
                    <a:ext uri="{9D8B030D-6E8A-4147-A177-3AD203B41FA5}">
                      <a16:colId xmlns:a16="http://schemas.microsoft.com/office/drawing/2014/main" val="20002"/>
                    </a:ext>
                  </a:extLst>
                </a:gridCol>
              </a:tblGrid>
              <a:tr h="597450">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Lucida Grande"/>
                        <a:buNone/>
                        <a:tabLst/>
                      </a:pPr>
                      <a:r>
                        <a:rPr kumimoji="0" lang="en-US" sz="1800" b="0" i="0" u="none" strike="noStrike" cap="none" normalizeH="0" baseline="0" dirty="0">
                          <a:ln>
                            <a:noFill/>
                          </a:ln>
                          <a:solidFill>
                            <a:schemeClr val="tx1"/>
                          </a:solidFill>
                          <a:effectLst/>
                          <a:latin typeface="Arial" charset="0"/>
                        </a:rPr>
                        <a:t>1) Energy-bandwidth optimized optical links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Lucida Grande"/>
                        <a:buNone/>
                        <a:tabLst/>
                      </a:pPr>
                      <a:r>
                        <a:rPr kumimoji="0" lang="en-US" sz="1800" b="0" i="0" u="none" strike="noStrike" cap="none" normalizeH="0" baseline="0" dirty="0">
                          <a:ln>
                            <a:noFill/>
                          </a:ln>
                          <a:solidFill>
                            <a:schemeClr val="tx1"/>
                          </a:solidFill>
                          <a:effectLst/>
                          <a:latin typeface="Arial" charset="0"/>
                        </a:rPr>
                        <a:t>2) Embedded silicon photonics into OC-MCMs</a:t>
                      </a:r>
                      <a:endParaRPr kumimoji="0" lang="fr-FR" sz="18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Lucida Grande"/>
                        <a:buNone/>
                        <a:tabLst/>
                      </a:pPr>
                      <a:r>
                        <a:rPr kumimoji="0" lang="en-US" sz="1800" b="0" i="0" u="none" strike="noStrike" cap="none" normalizeH="0" baseline="0" dirty="0">
                          <a:ln>
                            <a:noFill/>
                          </a:ln>
                          <a:solidFill>
                            <a:schemeClr val="tx1"/>
                          </a:solidFill>
                          <a:effectLst/>
                          <a:latin typeface="Arial" charset="0"/>
                        </a:rPr>
                        <a:t>3) Bandwidth steering for Custom Node Connectivity</a:t>
                      </a:r>
                      <a:endParaRPr kumimoji="0" lang="fr-FR" sz="18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56634">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Lucida Grande"/>
                        <a:buNone/>
                        <a:tabLst/>
                      </a:pPr>
                      <a:endParaRPr kumimoji="0" lang="fr-FR" sz="1500" b="0" i="0" u="none" strike="noStrike" cap="none" normalizeH="0" baseline="0" dirty="0">
                        <a:ln>
                          <a:noFill/>
                        </a:ln>
                        <a:solidFill>
                          <a:schemeClr val="tx1"/>
                        </a:solidFill>
                        <a:effectLst/>
                        <a:latin typeface="Arial" charset="0"/>
                      </a:endParaRP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Lucida Grande"/>
                        <a:buNone/>
                        <a:tabLst/>
                      </a:pPr>
                      <a:endParaRPr kumimoji="0" lang="fr-FR" sz="15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Pct val="120000"/>
                        <a:buFont typeface="Lucida Grande"/>
                        <a:buNone/>
                        <a:tabLst/>
                      </a:pPr>
                      <a:endParaRPr kumimoji="0" lang="fr-FR" sz="1500" b="0" i="0" u="none" strike="noStrike" cap="none" normalizeH="0" baseline="0" dirty="0">
                        <a:ln>
                          <a:noFill/>
                        </a:ln>
                        <a:solidFill>
                          <a:schemeClr val="tx1"/>
                        </a:solidFill>
                        <a:effectLst/>
                        <a:latin typeface="Arial" charset="0"/>
                      </a:endParaRP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pSp>
        <p:nvGrpSpPr>
          <p:cNvPr id="33841" name="Group 11"/>
          <p:cNvGrpSpPr>
            <a:grpSpLocks/>
          </p:cNvGrpSpPr>
          <p:nvPr/>
        </p:nvGrpSpPr>
        <p:grpSpPr bwMode="auto">
          <a:xfrm>
            <a:off x="239535" y="2503816"/>
            <a:ext cx="2661270" cy="935987"/>
            <a:chOff x="206375" y="1912938"/>
            <a:chExt cx="8399463" cy="2902893"/>
          </a:xfrm>
        </p:grpSpPr>
        <p:grpSp>
          <p:nvGrpSpPr>
            <p:cNvPr id="33842" name="Group 1"/>
            <p:cNvGrpSpPr>
              <a:grpSpLocks/>
            </p:cNvGrpSpPr>
            <p:nvPr/>
          </p:nvGrpSpPr>
          <p:grpSpPr bwMode="auto">
            <a:xfrm>
              <a:off x="826020" y="1958690"/>
              <a:ext cx="7633768" cy="2857141"/>
              <a:chOff x="826020" y="1299878"/>
              <a:chExt cx="7633768" cy="2857141"/>
            </a:xfrm>
          </p:grpSpPr>
          <p:grpSp>
            <p:nvGrpSpPr>
              <p:cNvPr id="33843" name="Group 2"/>
              <p:cNvGrpSpPr>
                <a:grpSpLocks/>
              </p:cNvGrpSpPr>
              <p:nvPr/>
            </p:nvGrpSpPr>
            <p:grpSpPr bwMode="auto">
              <a:xfrm>
                <a:off x="826020" y="1299878"/>
                <a:ext cx="7633768" cy="2857141"/>
                <a:chOff x="826020" y="1300311"/>
                <a:chExt cx="7633768" cy="2857142"/>
              </a:xfrm>
            </p:grpSpPr>
            <p:grpSp>
              <p:nvGrpSpPr>
                <p:cNvPr id="33844" name="Group 3"/>
                <p:cNvGrpSpPr>
                  <a:grpSpLocks/>
                </p:cNvGrpSpPr>
                <p:nvPr/>
              </p:nvGrpSpPr>
              <p:grpSpPr bwMode="auto">
                <a:xfrm>
                  <a:off x="898525" y="2908734"/>
                  <a:ext cx="7561263" cy="1132259"/>
                  <a:chOff x="898525" y="2944813"/>
                  <a:chExt cx="7561263" cy="1132259"/>
                </a:xfrm>
              </p:grpSpPr>
              <p:pic>
                <p:nvPicPr>
                  <p:cNvPr id="33845" name="Picture 8" descr="12345.png"/>
                  <p:cNvPicPr>
                    <a:picLocks noChangeAspect="1"/>
                  </p:cNvPicPr>
                  <p:nvPr/>
                </p:nvPicPr>
                <p:blipFill>
                  <a:blip r:embed="rId3"/>
                  <a:srcRect/>
                  <a:stretch>
                    <a:fillRect/>
                  </a:stretch>
                </p:blipFill>
                <p:spPr bwMode="auto">
                  <a:xfrm>
                    <a:off x="898525" y="2944813"/>
                    <a:ext cx="7561263" cy="1122362"/>
                  </a:xfrm>
                  <a:prstGeom prst="rect">
                    <a:avLst/>
                  </a:prstGeom>
                  <a:noFill/>
                  <a:ln w="9525">
                    <a:noFill/>
                    <a:miter lim="800000"/>
                    <a:headEnd/>
                    <a:tailEnd/>
                  </a:ln>
                </p:spPr>
              </p:pic>
              <p:sp>
                <p:nvSpPr>
                  <p:cNvPr id="33846" name="Rectangle 2"/>
                  <p:cNvSpPr>
                    <a:spLocks noChangeArrowheads="1"/>
                  </p:cNvSpPr>
                  <p:nvPr/>
                </p:nvSpPr>
                <p:spPr bwMode="auto">
                  <a:xfrm>
                    <a:off x="4509616" y="3501008"/>
                    <a:ext cx="1024509" cy="576064"/>
                  </a:xfrm>
                  <a:prstGeom prst="rect">
                    <a:avLst/>
                  </a:prstGeom>
                  <a:solidFill>
                    <a:schemeClr val="bg1"/>
                  </a:solidFill>
                  <a:ln w="9525">
                    <a:noFill/>
                    <a:miter lim="800000"/>
                    <a:headEnd/>
                    <a:tailEnd/>
                  </a:ln>
                </p:spPr>
                <p:txBody>
                  <a:bodyPr wrap="none" anchor="ctr"/>
                  <a:lstStyle/>
                  <a:p>
                    <a:endParaRPr lang="en-US" altLang="en-US" sz="150">
                      <a:latin typeface="Calibri" pitchFamily="34" charset="0"/>
                      <a:ea typeface="ＭＳ Ｐゴシック" pitchFamily="34" charset="-128"/>
                    </a:endParaRPr>
                  </a:p>
                </p:txBody>
              </p:sp>
            </p:grpSp>
            <p:grpSp>
              <p:nvGrpSpPr>
                <p:cNvPr id="33847" name="Group 261"/>
                <p:cNvGrpSpPr>
                  <a:grpSpLocks/>
                </p:cNvGrpSpPr>
                <p:nvPr/>
              </p:nvGrpSpPr>
              <p:grpSpPr bwMode="auto">
                <a:xfrm rot="-5400000">
                  <a:off x="6348065" y="1672665"/>
                  <a:ext cx="1641147" cy="896439"/>
                  <a:chOff x="6536141" y="1927174"/>
                  <a:chExt cx="1641147" cy="896439"/>
                </a:xfrm>
              </p:grpSpPr>
              <p:cxnSp>
                <p:nvCxnSpPr>
                  <p:cNvPr id="605" name="Straight Connector 604"/>
                  <p:cNvCxnSpPr>
                    <a:cxnSpLocks noChangeShapeType="1"/>
                  </p:cNvCxnSpPr>
                  <p:nvPr/>
                </p:nvCxnSpPr>
                <p:spPr bwMode="auto">
                  <a:xfrm flipH="1">
                    <a:off x="6536141" y="2631311"/>
                    <a:ext cx="330822" cy="0"/>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grpSp>
                <p:nvGrpSpPr>
                  <p:cNvPr id="33849" name="Group 78"/>
                  <p:cNvGrpSpPr>
                    <a:grpSpLocks/>
                  </p:cNvGrpSpPr>
                  <p:nvPr/>
                </p:nvGrpSpPr>
                <p:grpSpPr bwMode="auto">
                  <a:xfrm>
                    <a:off x="7265416" y="1927174"/>
                    <a:ext cx="911872" cy="844020"/>
                    <a:chOff x="9685096" y="373131"/>
                    <a:chExt cx="911312" cy="844802"/>
                  </a:xfrm>
                </p:grpSpPr>
                <p:cxnSp>
                  <p:nvCxnSpPr>
                    <p:cNvPr id="615" name="Straight Connector 614"/>
                    <p:cNvCxnSpPr>
                      <a:cxnSpLocks noChangeShapeType="1"/>
                    </p:cNvCxnSpPr>
                    <p:nvPr/>
                  </p:nvCxnSpPr>
                  <p:spPr bwMode="auto">
                    <a:xfrm flipV="1">
                      <a:off x="9924306" y="730771"/>
                      <a:ext cx="0" cy="219977"/>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616" name="Straight Connector 615"/>
                    <p:cNvCxnSpPr>
                      <a:cxnSpLocks noChangeShapeType="1"/>
                    </p:cNvCxnSpPr>
                    <p:nvPr/>
                  </p:nvCxnSpPr>
                  <p:spPr bwMode="auto">
                    <a:xfrm flipV="1">
                      <a:off x="10028556" y="730771"/>
                      <a:ext cx="0" cy="219977"/>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617" name="Straight Connector 616"/>
                    <p:cNvCxnSpPr>
                      <a:cxnSpLocks noChangeShapeType="1"/>
                    </p:cNvCxnSpPr>
                    <p:nvPr/>
                  </p:nvCxnSpPr>
                  <p:spPr bwMode="auto">
                    <a:xfrm flipV="1">
                      <a:off x="10126848" y="737645"/>
                      <a:ext cx="0" cy="226851"/>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618" name="Straight Connector 617"/>
                    <p:cNvCxnSpPr>
                      <a:cxnSpLocks noChangeShapeType="1"/>
                    </p:cNvCxnSpPr>
                    <p:nvPr/>
                  </p:nvCxnSpPr>
                  <p:spPr bwMode="auto">
                    <a:xfrm flipV="1">
                      <a:off x="10234076" y="737645"/>
                      <a:ext cx="0" cy="226851"/>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grpSp>
                  <p:nvGrpSpPr>
                    <p:cNvPr id="33854" name="Group 162"/>
                    <p:cNvGrpSpPr>
                      <a:grpSpLocks/>
                    </p:cNvGrpSpPr>
                    <p:nvPr/>
                  </p:nvGrpSpPr>
                  <p:grpSpPr bwMode="auto">
                    <a:xfrm>
                      <a:off x="9896478" y="958930"/>
                      <a:ext cx="399805" cy="259003"/>
                      <a:chOff x="1267106" y="537927"/>
                      <a:chExt cx="600134" cy="259003"/>
                    </a:xfrm>
                  </p:grpSpPr>
                  <p:sp>
                    <p:nvSpPr>
                      <p:cNvPr id="33855" name="Rectangle 622"/>
                      <p:cNvSpPr>
                        <a:spLocks noChangeArrowheads="1"/>
                      </p:cNvSpPr>
                      <p:nvPr/>
                    </p:nvSpPr>
                    <p:spPr bwMode="auto">
                      <a:xfrm>
                        <a:off x="1267106" y="545873"/>
                        <a:ext cx="600134" cy="247879"/>
                      </a:xfrm>
                      <a:prstGeom prst="rect">
                        <a:avLst/>
                      </a:prstGeom>
                      <a:solidFill>
                        <a:schemeClr val="bg1"/>
                      </a:solidFill>
                      <a:ln w="12700">
                        <a:solidFill>
                          <a:srgbClr val="000000"/>
                        </a:solidFill>
                        <a:miter lim="800000"/>
                        <a:headEnd/>
                        <a:tailEnd/>
                      </a:ln>
                    </p:spPr>
                    <p:txBody>
                      <a:bodyPr anchor="ctr"/>
                      <a:lstStyle/>
                      <a:p>
                        <a:endParaRPr lang="en-US" altLang="en-US" sz="150">
                          <a:solidFill>
                            <a:srgbClr val="FFFFFF"/>
                          </a:solidFill>
                          <a:latin typeface="Calibri" pitchFamily="34" charset="0"/>
                          <a:ea typeface="ＭＳ Ｐゴシック" pitchFamily="34" charset="-128"/>
                        </a:endParaRPr>
                      </a:p>
                    </p:txBody>
                  </p:sp>
                  <p:grpSp>
                    <p:nvGrpSpPr>
                      <p:cNvPr id="33856" name="Group 167"/>
                      <p:cNvGrpSpPr>
                        <a:grpSpLocks/>
                      </p:cNvGrpSpPr>
                      <p:nvPr/>
                    </p:nvGrpSpPr>
                    <p:grpSpPr bwMode="auto">
                      <a:xfrm>
                        <a:off x="1369512" y="537927"/>
                        <a:ext cx="361982" cy="259003"/>
                        <a:chOff x="1369512" y="537927"/>
                        <a:chExt cx="361982" cy="259003"/>
                      </a:xfrm>
                    </p:grpSpPr>
                    <p:cxnSp>
                      <p:nvCxnSpPr>
                        <p:cNvPr id="625" name="Straight Connector 624"/>
                        <p:cNvCxnSpPr/>
                        <p:nvPr/>
                      </p:nvCxnSpPr>
                      <p:spPr>
                        <a:xfrm>
                          <a:off x="1353588" y="553804"/>
                          <a:ext cx="0" cy="23716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6" name="Straight Connector 625"/>
                        <p:cNvCxnSpPr>
                          <a:cxnSpLocks noChangeShapeType="1"/>
                        </p:cNvCxnSpPr>
                        <p:nvPr/>
                      </p:nvCxnSpPr>
                      <p:spPr bwMode="auto">
                        <a:xfrm>
                          <a:off x="1541371" y="550368"/>
                          <a:ext cx="0" cy="240599"/>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cxnSp>
                      <p:nvCxnSpPr>
                        <p:cNvPr id="627" name="Straight Connector 626"/>
                        <p:cNvCxnSpPr>
                          <a:cxnSpLocks noChangeShapeType="1"/>
                        </p:cNvCxnSpPr>
                        <p:nvPr/>
                      </p:nvCxnSpPr>
                      <p:spPr bwMode="auto">
                        <a:xfrm>
                          <a:off x="1711270" y="540055"/>
                          <a:ext cx="0" cy="240599"/>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grpSp>
                </p:grpSp>
                <p:cxnSp>
                  <p:nvCxnSpPr>
                    <p:cNvPr id="620" name="Straight Connector 619"/>
                    <p:cNvCxnSpPr>
                      <a:cxnSpLocks noChangeShapeType="1"/>
                    </p:cNvCxnSpPr>
                    <p:nvPr/>
                  </p:nvCxnSpPr>
                  <p:spPr bwMode="auto">
                    <a:xfrm rot="5400000" flipV="1">
                      <a:off x="10402365" y="1038863"/>
                      <a:ext cx="0" cy="229350"/>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sp>
                  <p:nvSpPr>
                    <p:cNvPr id="33861" name="TextBox 164"/>
                    <p:cNvSpPr txBox="1">
                      <a:spLocks noChangeArrowheads="1"/>
                    </p:cNvSpPr>
                    <p:nvPr/>
                  </p:nvSpPr>
                  <p:spPr bwMode="auto">
                    <a:xfrm>
                      <a:off x="10082302" y="774927"/>
                      <a:ext cx="514106" cy="333188"/>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clk</a:t>
                      </a:r>
                    </a:p>
                  </p:txBody>
                </p:sp>
                <p:sp>
                  <p:nvSpPr>
                    <p:cNvPr id="33862" name="TextBox 165"/>
                    <p:cNvSpPr txBox="1">
                      <a:spLocks noChangeArrowheads="1"/>
                    </p:cNvSpPr>
                    <p:nvPr/>
                  </p:nvSpPr>
                  <p:spPr bwMode="auto">
                    <a:xfrm>
                      <a:off x="9685096" y="373131"/>
                      <a:ext cx="550198" cy="333188"/>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data</a:t>
                      </a:r>
                    </a:p>
                  </p:txBody>
                </p:sp>
              </p:grpSp>
              <p:pic>
                <p:nvPicPr>
                  <p:cNvPr id="33863" name="Picture 17" descr="imgres.jpg"/>
                  <p:cNvPicPr>
                    <a:picLocks noChangeAspect="1"/>
                  </p:cNvPicPr>
                  <p:nvPr/>
                </p:nvPicPr>
                <p:blipFill>
                  <a:blip r:embed="rId4"/>
                  <a:srcRect/>
                  <a:stretch>
                    <a:fillRect/>
                  </a:stretch>
                </p:blipFill>
                <p:spPr bwMode="auto">
                  <a:xfrm rot="10800000">
                    <a:off x="6829214" y="2306055"/>
                    <a:ext cx="439738" cy="98425"/>
                  </a:xfrm>
                  <a:prstGeom prst="rect">
                    <a:avLst/>
                  </a:prstGeom>
                  <a:noFill/>
                  <a:ln w="9525">
                    <a:noFill/>
                    <a:miter lim="800000"/>
                    <a:headEnd/>
                    <a:tailEnd/>
                  </a:ln>
                </p:spPr>
              </p:pic>
              <p:cxnSp>
                <p:nvCxnSpPr>
                  <p:cNvPr id="608" name="Straight Connector 607"/>
                  <p:cNvCxnSpPr/>
                  <p:nvPr/>
                </p:nvCxnSpPr>
                <p:spPr>
                  <a:xfrm flipV="1">
                    <a:off x="6780533" y="2360030"/>
                    <a:ext cx="0" cy="260981"/>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9" name="Straight Connector 608"/>
                  <p:cNvCxnSpPr/>
                  <p:nvPr/>
                </p:nvCxnSpPr>
                <p:spPr>
                  <a:xfrm flipV="1">
                    <a:off x="7260374" y="2349727"/>
                    <a:ext cx="0" cy="274716"/>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0" name="Straight Connector 609"/>
                  <p:cNvCxnSpPr>
                    <a:cxnSpLocks noChangeShapeType="1"/>
                  </p:cNvCxnSpPr>
                  <p:nvPr/>
                </p:nvCxnSpPr>
                <p:spPr bwMode="auto">
                  <a:xfrm flipH="1">
                    <a:off x="7129237" y="2631311"/>
                    <a:ext cx="330824" cy="0"/>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sp>
                <p:nvSpPr>
                  <p:cNvPr id="611" name="Isosceles Triangle 610"/>
                  <p:cNvSpPr>
                    <a:spLocks noChangeArrowheads="1"/>
                  </p:cNvSpPr>
                  <p:nvPr/>
                </p:nvSpPr>
                <p:spPr bwMode="auto">
                  <a:xfrm rot="16200000" flipV="1">
                    <a:off x="6848884" y="2483653"/>
                    <a:ext cx="363999" cy="315921"/>
                  </a:xfrm>
                  <a:prstGeom prst="triangle">
                    <a:avLst>
                      <a:gd name="adj" fmla="val 50000"/>
                    </a:avLst>
                  </a:prstGeom>
                  <a:solidFill>
                    <a:srgbClr val="990000"/>
                  </a:solidFill>
                  <a:ln w="9525">
                    <a:solidFill>
                      <a:schemeClr val="tx1"/>
                    </a:solidFill>
                    <a:miter lim="800000"/>
                    <a:headEnd/>
                    <a:tailEnd/>
                  </a:ln>
                  <a:effectLst>
                    <a:outerShdw dist="23000" dir="5400000" rotWithShape="0">
                      <a:srgbClr val="000000">
                        <a:alpha val="34998"/>
                      </a:srgbClr>
                    </a:outerShdw>
                  </a:effectLst>
                </p:spPr>
                <p:txBody>
                  <a:bodyPr anchor="ctr"/>
                  <a:lstStyle/>
                  <a:p>
                    <a:pPr>
                      <a:defRPr/>
                    </a:pPr>
                    <a:endParaRPr lang="en-US" sz="150">
                      <a:solidFill>
                        <a:srgbClr val="FFFFFF"/>
                      </a:solidFill>
                      <a:cs typeface="+mn-cs"/>
                    </a:endParaRPr>
                  </a:p>
                </p:txBody>
              </p:sp>
              <p:cxnSp>
                <p:nvCxnSpPr>
                  <p:cNvPr id="612" name="Straight Connector 611"/>
                  <p:cNvCxnSpPr/>
                  <p:nvPr/>
                </p:nvCxnSpPr>
                <p:spPr>
                  <a:xfrm>
                    <a:off x="6780533" y="2342859"/>
                    <a:ext cx="83451" cy="0"/>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3" name="Straight Connector 612"/>
                  <p:cNvCxnSpPr/>
                  <p:nvPr/>
                </p:nvCxnSpPr>
                <p:spPr>
                  <a:xfrm>
                    <a:off x="7182884" y="2342859"/>
                    <a:ext cx="77490" cy="0"/>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870" name="TextBox 76"/>
                  <p:cNvSpPr txBox="1">
                    <a:spLocks noChangeArrowheads="1"/>
                  </p:cNvSpPr>
                  <p:nvPr/>
                </p:nvSpPr>
                <p:spPr bwMode="auto">
                  <a:xfrm>
                    <a:off x="6648901" y="1978720"/>
                    <a:ext cx="526460" cy="332879"/>
                  </a:xfrm>
                  <a:prstGeom prst="rect">
                    <a:avLst/>
                  </a:prstGeom>
                  <a:noFill/>
                  <a:ln w="9525">
                    <a:noFill/>
                    <a:miter lim="800000"/>
                    <a:headEnd/>
                    <a:tailEnd/>
                  </a:ln>
                </p:spPr>
                <p:txBody>
                  <a:bodyPr wrap="none">
                    <a:spAutoFit/>
                  </a:bodyPr>
                  <a:lstStyle/>
                  <a:p>
                    <a:r>
                      <a:rPr lang="en-US" altLang="en-US" sz="150">
                        <a:latin typeface="Calibri" pitchFamily="34" charset="0"/>
                        <a:ea typeface="ＭＳ Ｐゴシック" pitchFamily="34" charset="-128"/>
                      </a:rPr>
                      <a:t>TIA</a:t>
                    </a:r>
                  </a:p>
                </p:txBody>
              </p:sp>
            </p:grpSp>
            <p:grpSp>
              <p:nvGrpSpPr>
                <p:cNvPr id="33871" name="Group 285"/>
                <p:cNvGrpSpPr>
                  <a:grpSpLocks/>
                </p:cNvGrpSpPr>
                <p:nvPr/>
              </p:nvGrpSpPr>
              <p:grpSpPr bwMode="auto">
                <a:xfrm rot="-5400000">
                  <a:off x="7179851" y="1688787"/>
                  <a:ext cx="1639416" cy="889764"/>
                  <a:chOff x="6538507" y="1932757"/>
                  <a:chExt cx="1639417" cy="889764"/>
                </a:xfrm>
              </p:grpSpPr>
              <p:cxnSp>
                <p:nvCxnSpPr>
                  <p:cNvPr id="582" name="Straight Connector 581"/>
                  <p:cNvCxnSpPr>
                    <a:cxnSpLocks noChangeShapeType="1"/>
                  </p:cNvCxnSpPr>
                  <p:nvPr/>
                </p:nvCxnSpPr>
                <p:spPr bwMode="auto">
                  <a:xfrm flipH="1">
                    <a:off x="6538507" y="2626786"/>
                    <a:ext cx="327842" cy="0"/>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grpSp>
                <p:nvGrpSpPr>
                  <p:cNvPr id="33873" name="Group 78"/>
                  <p:cNvGrpSpPr>
                    <a:grpSpLocks/>
                  </p:cNvGrpSpPr>
                  <p:nvPr/>
                </p:nvGrpSpPr>
                <p:grpSpPr bwMode="auto">
                  <a:xfrm>
                    <a:off x="7269712" y="1932757"/>
                    <a:ext cx="908212" cy="835261"/>
                    <a:chOff x="9689388" y="378719"/>
                    <a:chExt cx="907655" cy="836036"/>
                  </a:xfrm>
                </p:grpSpPr>
                <p:cxnSp>
                  <p:nvCxnSpPr>
                    <p:cNvPr id="592" name="Straight Connector 591"/>
                    <p:cNvCxnSpPr>
                      <a:cxnSpLocks noChangeShapeType="1"/>
                    </p:cNvCxnSpPr>
                    <p:nvPr/>
                  </p:nvCxnSpPr>
                  <p:spPr bwMode="auto">
                    <a:xfrm flipV="1">
                      <a:off x="9932628" y="719367"/>
                      <a:ext cx="0" cy="233726"/>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593" name="Straight Connector 592"/>
                    <p:cNvCxnSpPr>
                      <a:cxnSpLocks noChangeShapeType="1"/>
                    </p:cNvCxnSpPr>
                    <p:nvPr/>
                  </p:nvCxnSpPr>
                  <p:spPr bwMode="auto">
                    <a:xfrm flipV="1">
                      <a:off x="10036879" y="719367"/>
                      <a:ext cx="0" cy="233726"/>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594" name="Straight Connector 593"/>
                    <p:cNvCxnSpPr>
                      <a:cxnSpLocks noChangeShapeType="1"/>
                    </p:cNvCxnSpPr>
                    <p:nvPr/>
                  </p:nvCxnSpPr>
                  <p:spPr bwMode="auto">
                    <a:xfrm flipV="1">
                      <a:off x="10135170" y="726242"/>
                      <a:ext cx="0" cy="233726"/>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595" name="Straight Connector 594"/>
                    <p:cNvCxnSpPr>
                      <a:cxnSpLocks noChangeShapeType="1"/>
                    </p:cNvCxnSpPr>
                    <p:nvPr/>
                  </p:nvCxnSpPr>
                  <p:spPr bwMode="auto">
                    <a:xfrm flipV="1">
                      <a:off x="10230484" y="726242"/>
                      <a:ext cx="0" cy="233726"/>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grpSp>
                  <p:nvGrpSpPr>
                    <p:cNvPr id="33878" name="Group 162"/>
                    <p:cNvGrpSpPr>
                      <a:grpSpLocks/>
                    </p:cNvGrpSpPr>
                    <p:nvPr/>
                  </p:nvGrpSpPr>
                  <p:grpSpPr bwMode="auto">
                    <a:xfrm>
                      <a:off x="9896478" y="958930"/>
                      <a:ext cx="399806" cy="255825"/>
                      <a:chOff x="1267104" y="537927"/>
                      <a:chExt cx="600135" cy="255825"/>
                    </a:xfrm>
                  </p:grpSpPr>
                  <p:sp>
                    <p:nvSpPr>
                      <p:cNvPr id="33879" name="Rectangle 599"/>
                      <p:cNvSpPr>
                        <a:spLocks noChangeArrowheads="1"/>
                      </p:cNvSpPr>
                      <p:nvPr/>
                    </p:nvSpPr>
                    <p:spPr bwMode="auto">
                      <a:xfrm>
                        <a:off x="1267104" y="545872"/>
                        <a:ext cx="600135" cy="247879"/>
                      </a:xfrm>
                      <a:prstGeom prst="rect">
                        <a:avLst/>
                      </a:prstGeom>
                      <a:solidFill>
                        <a:schemeClr val="bg1"/>
                      </a:solidFill>
                      <a:ln w="12700">
                        <a:solidFill>
                          <a:srgbClr val="000000"/>
                        </a:solidFill>
                        <a:miter lim="800000"/>
                        <a:headEnd/>
                        <a:tailEnd/>
                      </a:ln>
                    </p:spPr>
                    <p:txBody>
                      <a:bodyPr anchor="ctr"/>
                      <a:lstStyle/>
                      <a:p>
                        <a:endParaRPr lang="en-US" altLang="en-US" sz="150">
                          <a:solidFill>
                            <a:srgbClr val="FFFFFF"/>
                          </a:solidFill>
                          <a:latin typeface="Calibri" pitchFamily="34" charset="0"/>
                          <a:ea typeface="ＭＳ Ｐゴシック" pitchFamily="34" charset="-128"/>
                        </a:endParaRPr>
                      </a:p>
                    </p:txBody>
                  </p:sp>
                  <p:grpSp>
                    <p:nvGrpSpPr>
                      <p:cNvPr id="33880" name="Group 167"/>
                      <p:cNvGrpSpPr>
                        <a:grpSpLocks/>
                      </p:cNvGrpSpPr>
                      <p:nvPr/>
                    </p:nvGrpSpPr>
                    <p:grpSpPr bwMode="auto">
                      <a:xfrm>
                        <a:off x="1369510" y="537927"/>
                        <a:ext cx="361985" cy="255825"/>
                        <a:chOff x="1369510" y="537927"/>
                        <a:chExt cx="361985" cy="255825"/>
                      </a:xfrm>
                    </p:grpSpPr>
                    <p:cxnSp>
                      <p:nvCxnSpPr>
                        <p:cNvPr id="602" name="Straight Connector 601"/>
                        <p:cNvCxnSpPr/>
                        <p:nvPr/>
                      </p:nvCxnSpPr>
                      <p:spPr>
                        <a:xfrm>
                          <a:off x="1339251" y="528652"/>
                          <a:ext cx="0" cy="26122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03" name="Straight Connector 602"/>
                        <p:cNvCxnSpPr>
                          <a:cxnSpLocks noChangeShapeType="1"/>
                        </p:cNvCxnSpPr>
                        <p:nvPr/>
                      </p:nvCxnSpPr>
                      <p:spPr bwMode="auto">
                        <a:xfrm>
                          <a:off x="1531506" y="532090"/>
                          <a:ext cx="0" cy="257784"/>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cxnSp>
                      <p:nvCxnSpPr>
                        <p:cNvPr id="604" name="Straight Connector 603"/>
                        <p:cNvCxnSpPr>
                          <a:cxnSpLocks noChangeShapeType="1"/>
                        </p:cNvCxnSpPr>
                        <p:nvPr/>
                      </p:nvCxnSpPr>
                      <p:spPr bwMode="auto">
                        <a:xfrm>
                          <a:off x="1701405" y="525216"/>
                          <a:ext cx="0" cy="257784"/>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grpSp>
                </p:grpSp>
                <p:cxnSp>
                  <p:nvCxnSpPr>
                    <p:cNvPr id="597" name="Straight Connector 596"/>
                    <p:cNvCxnSpPr>
                      <a:cxnSpLocks noChangeShapeType="1"/>
                    </p:cNvCxnSpPr>
                    <p:nvPr/>
                  </p:nvCxnSpPr>
                  <p:spPr bwMode="auto">
                    <a:xfrm rot="5400000" flipV="1">
                      <a:off x="10407710" y="1044185"/>
                      <a:ext cx="0" cy="223393"/>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sp>
                  <p:nvSpPr>
                    <p:cNvPr id="33885" name="TextBox 164"/>
                    <p:cNvSpPr txBox="1">
                      <a:spLocks noChangeArrowheads="1"/>
                    </p:cNvSpPr>
                    <p:nvPr/>
                  </p:nvSpPr>
                  <p:spPr bwMode="auto">
                    <a:xfrm>
                      <a:off x="10082936" y="786458"/>
                      <a:ext cx="514107" cy="333187"/>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clk</a:t>
                      </a:r>
                    </a:p>
                  </p:txBody>
                </p:sp>
                <p:sp>
                  <p:nvSpPr>
                    <p:cNvPr id="33886" name="TextBox 165"/>
                    <p:cNvSpPr txBox="1">
                      <a:spLocks noChangeArrowheads="1"/>
                    </p:cNvSpPr>
                    <p:nvPr/>
                  </p:nvSpPr>
                  <p:spPr bwMode="auto">
                    <a:xfrm>
                      <a:off x="9689388" y="378719"/>
                      <a:ext cx="550198" cy="333187"/>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data</a:t>
                      </a:r>
                    </a:p>
                  </p:txBody>
                </p:sp>
              </p:grpSp>
              <p:pic>
                <p:nvPicPr>
                  <p:cNvPr id="33887" name="Picture 17" descr="imgres.jpg"/>
                  <p:cNvPicPr>
                    <a:picLocks noChangeAspect="1"/>
                  </p:cNvPicPr>
                  <p:nvPr/>
                </p:nvPicPr>
                <p:blipFill>
                  <a:blip r:embed="rId4"/>
                  <a:srcRect/>
                  <a:stretch>
                    <a:fillRect/>
                  </a:stretch>
                </p:blipFill>
                <p:spPr bwMode="auto">
                  <a:xfrm rot="10800000">
                    <a:off x="6829214" y="2306055"/>
                    <a:ext cx="439738" cy="98425"/>
                  </a:xfrm>
                  <a:prstGeom prst="rect">
                    <a:avLst/>
                  </a:prstGeom>
                  <a:noFill/>
                  <a:ln w="9525">
                    <a:noFill/>
                    <a:miter lim="800000"/>
                    <a:headEnd/>
                    <a:tailEnd/>
                  </a:ln>
                </p:spPr>
              </p:pic>
              <p:cxnSp>
                <p:nvCxnSpPr>
                  <p:cNvPr id="585" name="Straight Connector 584"/>
                  <p:cNvCxnSpPr/>
                  <p:nvPr/>
                </p:nvCxnSpPr>
                <p:spPr>
                  <a:xfrm flipV="1">
                    <a:off x="6782899" y="2345202"/>
                    <a:ext cx="0" cy="267849"/>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6" name="Straight Connector 585"/>
                  <p:cNvCxnSpPr/>
                  <p:nvPr/>
                </p:nvCxnSpPr>
                <p:spPr>
                  <a:xfrm flipV="1">
                    <a:off x="7268700" y="2338334"/>
                    <a:ext cx="5961" cy="278151"/>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7" name="Straight Connector 586"/>
                  <p:cNvCxnSpPr>
                    <a:cxnSpLocks noChangeShapeType="1"/>
                  </p:cNvCxnSpPr>
                  <p:nvPr/>
                </p:nvCxnSpPr>
                <p:spPr bwMode="auto">
                  <a:xfrm flipH="1">
                    <a:off x="7131603" y="2626786"/>
                    <a:ext cx="327842" cy="0"/>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sp>
                <p:nvSpPr>
                  <p:cNvPr id="588" name="Isosceles Triangle 587"/>
                  <p:cNvSpPr>
                    <a:spLocks noChangeArrowheads="1"/>
                  </p:cNvSpPr>
                  <p:nvPr/>
                </p:nvSpPr>
                <p:spPr bwMode="auto">
                  <a:xfrm rot="16200000" flipV="1">
                    <a:off x="6853778" y="2479127"/>
                    <a:ext cx="370867" cy="315921"/>
                  </a:xfrm>
                  <a:prstGeom prst="triangle">
                    <a:avLst>
                      <a:gd name="adj" fmla="val 50000"/>
                    </a:avLst>
                  </a:prstGeom>
                  <a:solidFill>
                    <a:srgbClr val="990000"/>
                  </a:solidFill>
                  <a:ln w="9525">
                    <a:solidFill>
                      <a:schemeClr val="tx1"/>
                    </a:solidFill>
                    <a:miter lim="800000"/>
                    <a:headEnd/>
                    <a:tailEnd/>
                  </a:ln>
                  <a:effectLst>
                    <a:outerShdw dist="23000" dir="5400000" rotWithShape="0">
                      <a:srgbClr val="000000">
                        <a:alpha val="34998"/>
                      </a:srgbClr>
                    </a:outerShdw>
                  </a:effectLst>
                </p:spPr>
                <p:txBody>
                  <a:bodyPr anchor="ctr"/>
                  <a:lstStyle/>
                  <a:p>
                    <a:pPr>
                      <a:defRPr/>
                    </a:pPr>
                    <a:endParaRPr lang="en-US" sz="150">
                      <a:solidFill>
                        <a:srgbClr val="FFFFFF"/>
                      </a:solidFill>
                      <a:cs typeface="+mn-cs"/>
                    </a:endParaRPr>
                  </a:p>
                </p:txBody>
              </p:sp>
              <p:cxnSp>
                <p:nvCxnSpPr>
                  <p:cNvPr id="589" name="Straight Connector 588"/>
                  <p:cNvCxnSpPr/>
                  <p:nvPr/>
                </p:nvCxnSpPr>
                <p:spPr>
                  <a:xfrm>
                    <a:off x="6788859" y="2328033"/>
                    <a:ext cx="80469" cy="0"/>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0" name="Straight Connector 589"/>
                  <p:cNvCxnSpPr/>
                  <p:nvPr/>
                </p:nvCxnSpPr>
                <p:spPr>
                  <a:xfrm>
                    <a:off x="7191210" y="2328033"/>
                    <a:ext cx="77490" cy="0"/>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894" name="TextBox 76"/>
                  <p:cNvSpPr txBox="1">
                    <a:spLocks noChangeArrowheads="1"/>
                  </p:cNvSpPr>
                  <p:nvPr/>
                </p:nvSpPr>
                <p:spPr bwMode="auto">
                  <a:xfrm>
                    <a:off x="6661202" y="1967050"/>
                    <a:ext cx="526460" cy="332878"/>
                  </a:xfrm>
                  <a:prstGeom prst="rect">
                    <a:avLst/>
                  </a:prstGeom>
                  <a:noFill/>
                  <a:ln w="9525">
                    <a:noFill/>
                    <a:miter lim="800000"/>
                    <a:headEnd/>
                    <a:tailEnd/>
                  </a:ln>
                </p:spPr>
                <p:txBody>
                  <a:bodyPr wrap="none">
                    <a:spAutoFit/>
                  </a:bodyPr>
                  <a:lstStyle/>
                  <a:p>
                    <a:r>
                      <a:rPr lang="en-US" altLang="en-US" sz="150">
                        <a:latin typeface="Calibri" pitchFamily="34" charset="0"/>
                        <a:ea typeface="ＭＳ Ｐゴシック" pitchFamily="34" charset="-128"/>
                      </a:rPr>
                      <a:t>TIA</a:t>
                    </a:r>
                  </a:p>
                </p:txBody>
              </p:sp>
            </p:grpSp>
            <p:grpSp>
              <p:nvGrpSpPr>
                <p:cNvPr id="33895" name="Group 43"/>
                <p:cNvGrpSpPr>
                  <a:grpSpLocks/>
                </p:cNvGrpSpPr>
                <p:nvPr/>
              </p:nvGrpSpPr>
              <p:grpSpPr bwMode="auto">
                <a:xfrm>
                  <a:off x="1336150" y="2062377"/>
                  <a:ext cx="868774" cy="1472177"/>
                  <a:chOff x="894363" y="317389"/>
                  <a:chExt cx="869410" cy="1471624"/>
                </a:xfrm>
              </p:grpSpPr>
              <p:cxnSp>
                <p:nvCxnSpPr>
                  <p:cNvPr id="565" name="Straight Connector 564"/>
                  <p:cNvCxnSpPr>
                    <a:cxnSpLocks noChangeShapeType="1"/>
                  </p:cNvCxnSpPr>
                  <p:nvPr/>
                </p:nvCxnSpPr>
                <p:spPr bwMode="auto">
                  <a:xfrm>
                    <a:off x="1557598" y="844584"/>
                    <a:ext cx="0" cy="199612"/>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sp>
                <p:nvSpPr>
                  <p:cNvPr id="566" name="Rectangle 565"/>
                  <p:cNvSpPr>
                    <a:spLocks noChangeArrowheads="1"/>
                  </p:cNvSpPr>
                  <p:nvPr/>
                </p:nvSpPr>
                <p:spPr bwMode="auto">
                  <a:xfrm>
                    <a:off x="1396087" y="1169327"/>
                    <a:ext cx="333336" cy="235361"/>
                  </a:xfrm>
                  <a:prstGeom prst="rect">
                    <a:avLst/>
                  </a:prstGeom>
                  <a:solidFill>
                    <a:schemeClr val="bg1"/>
                  </a:solidFill>
                  <a:ln w="6350">
                    <a:solidFill>
                      <a:schemeClr val="bg1"/>
                    </a:solidFill>
                    <a:miter lim="800000"/>
                    <a:headEnd/>
                    <a:tailEnd/>
                  </a:ln>
                </p:spPr>
                <p:txBody>
                  <a:bodyPr anchor="ctr"/>
                  <a:lstStyle/>
                  <a:p>
                    <a:pPr>
                      <a:defRPr/>
                    </a:pPr>
                    <a:endParaRPr lang="en-US" sz="150">
                      <a:solidFill>
                        <a:srgbClr val="FFFFFF"/>
                      </a:solidFill>
                      <a:latin typeface="+mn-lt"/>
                      <a:cs typeface="+mn-cs"/>
                    </a:endParaRPr>
                  </a:p>
                </p:txBody>
              </p:sp>
              <p:cxnSp>
                <p:nvCxnSpPr>
                  <p:cNvPr id="567" name="Straight Connector 566"/>
                  <p:cNvCxnSpPr/>
                  <p:nvPr/>
                </p:nvCxnSpPr>
                <p:spPr>
                  <a:xfrm flipV="1">
                    <a:off x="1427012" y="1035257"/>
                    <a:ext cx="0" cy="53030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8" name="Straight Connector 567"/>
                  <p:cNvCxnSpPr/>
                  <p:nvPr/>
                </p:nvCxnSpPr>
                <p:spPr>
                  <a:xfrm flipV="1">
                    <a:off x="1698495" y="1047175"/>
                    <a:ext cx="0" cy="74183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69" name="Isosceles Triangle 568"/>
                  <p:cNvSpPr>
                    <a:spLocks noChangeArrowheads="1"/>
                  </p:cNvSpPr>
                  <p:nvPr/>
                </p:nvSpPr>
                <p:spPr bwMode="auto">
                  <a:xfrm flipV="1">
                    <a:off x="1396086" y="1005465"/>
                    <a:ext cx="364266" cy="315802"/>
                  </a:xfrm>
                  <a:prstGeom prst="triangle">
                    <a:avLst>
                      <a:gd name="adj" fmla="val 50000"/>
                    </a:avLst>
                  </a:prstGeom>
                  <a:solidFill>
                    <a:srgbClr val="7F7F7F"/>
                  </a:solidFill>
                  <a:ln w="9525">
                    <a:solidFill>
                      <a:schemeClr val="tx1"/>
                    </a:solidFill>
                    <a:miter lim="800000"/>
                    <a:headEnd/>
                    <a:tailEnd/>
                  </a:ln>
                  <a:effectLst>
                    <a:outerShdw dist="23000" dir="5400000" rotWithShape="0">
                      <a:srgbClr val="000000">
                        <a:alpha val="34998"/>
                      </a:srgbClr>
                    </a:outerShdw>
                  </a:effectLst>
                </p:spPr>
                <p:txBody>
                  <a:bodyPr rot="10800000" anchor="ctr"/>
                  <a:lstStyle/>
                  <a:p>
                    <a:pPr>
                      <a:defRPr/>
                    </a:pPr>
                    <a:endParaRPr lang="en-US" sz="150">
                      <a:solidFill>
                        <a:srgbClr val="FFFFFF"/>
                      </a:solidFill>
                      <a:cs typeface="+mn-cs"/>
                    </a:endParaRPr>
                  </a:p>
                </p:txBody>
              </p:sp>
              <p:cxnSp>
                <p:nvCxnSpPr>
                  <p:cNvPr id="570" name="Straight Connector 569"/>
                  <p:cNvCxnSpPr>
                    <a:cxnSpLocks noChangeShapeType="1"/>
                  </p:cNvCxnSpPr>
                  <p:nvPr/>
                </p:nvCxnSpPr>
                <p:spPr bwMode="auto">
                  <a:xfrm flipV="1">
                    <a:off x="1396086" y="379820"/>
                    <a:ext cx="0" cy="22940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571" name="Straight Connector 570"/>
                  <p:cNvCxnSpPr>
                    <a:cxnSpLocks noChangeShapeType="1"/>
                  </p:cNvCxnSpPr>
                  <p:nvPr/>
                </p:nvCxnSpPr>
                <p:spPr bwMode="auto">
                  <a:xfrm flipV="1">
                    <a:off x="1506053" y="379820"/>
                    <a:ext cx="0" cy="22940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572" name="Straight Connector 571"/>
                  <p:cNvCxnSpPr>
                    <a:cxnSpLocks noChangeShapeType="1"/>
                  </p:cNvCxnSpPr>
                  <p:nvPr/>
                </p:nvCxnSpPr>
                <p:spPr bwMode="auto">
                  <a:xfrm flipV="1">
                    <a:off x="1598837" y="379820"/>
                    <a:ext cx="0" cy="22940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573" name="Straight Connector 572"/>
                  <p:cNvCxnSpPr>
                    <a:cxnSpLocks noChangeShapeType="1"/>
                  </p:cNvCxnSpPr>
                  <p:nvPr/>
                </p:nvCxnSpPr>
                <p:spPr bwMode="auto">
                  <a:xfrm flipV="1">
                    <a:off x="1708804" y="379820"/>
                    <a:ext cx="0" cy="22940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grpSp>
                <p:nvGrpSpPr>
                  <p:cNvPr id="33905" name="Group 34"/>
                  <p:cNvGrpSpPr>
                    <a:grpSpLocks/>
                  </p:cNvGrpSpPr>
                  <p:nvPr/>
                </p:nvGrpSpPr>
                <p:grpSpPr bwMode="auto">
                  <a:xfrm>
                    <a:off x="1364007" y="589861"/>
                    <a:ext cx="399766" cy="247650"/>
                    <a:chOff x="1270000" y="546100"/>
                    <a:chExt cx="600075" cy="247650"/>
                  </a:xfrm>
                </p:grpSpPr>
                <p:sp>
                  <p:nvSpPr>
                    <p:cNvPr id="577" name="Rectangle 576"/>
                    <p:cNvSpPr>
                      <a:spLocks noChangeArrowheads="1"/>
                    </p:cNvSpPr>
                    <p:nvPr/>
                  </p:nvSpPr>
                  <p:spPr bwMode="auto">
                    <a:xfrm>
                      <a:off x="1276885" y="541628"/>
                      <a:ext cx="593209" cy="256217"/>
                    </a:xfrm>
                    <a:prstGeom prst="rect">
                      <a:avLst/>
                    </a:prstGeom>
                    <a:solidFill>
                      <a:schemeClr val="bg1"/>
                    </a:solidFill>
                    <a:ln w="12700">
                      <a:solidFill>
                        <a:srgbClr val="000000"/>
                      </a:solidFill>
                      <a:miter lim="800000"/>
                      <a:headEnd/>
                      <a:tailEnd/>
                    </a:ln>
                  </p:spPr>
                  <p:txBody>
                    <a:bodyPr anchor="ctr"/>
                    <a:lstStyle/>
                    <a:p>
                      <a:pPr>
                        <a:defRPr/>
                      </a:pPr>
                      <a:endParaRPr lang="en-US" sz="150">
                        <a:solidFill>
                          <a:srgbClr val="FFFFFF"/>
                        </a:solidFill>
                        <a:latin typeface="+mn-lt"/>
                        <a:cs typeface="+mn-cs"/>
                      </a:endParaRPr>
                    </a:p>
                  </p:txBody>
                </p:sp>
                <p:grpSp>
                  <p:nvGrpSpPr>
                    <p:cNvPr id="33907" name="Group 33"/>
                    <p:cNvGrpSpPr>
                      <a:grpSpLocks/>
                    </p:cNvGrpSpPr>
                    <p:nvPr/>
                  </p:nvGrpSpPr>
                  <p:grpSpPr bwMode="auto">
                    <a:xfrm>
                      <a:off x="1406532" y="546100"/>
                      <a:ext cx="312741" cy="247650"/>
                      <a:chOff x="1406532" y="546100"/>
                      <a:chExt cx="312741" cy="247650"/>
                    </a:xfrm>
                  </p:grpSpPr>
                  <p:cxnSp>
                    <p:nvCxnSpPr>
                      <p:cNvPr id="579" name="Straight Connector 578"/>
                      <p:cNvCxnSpPr/>
                      <p:nvPr/>
                    </p:nvCxnSpPr>
                    <p:spPr>
                      <a:xfrm>
                        <a:off x="1349104" y="568441"/>
                        <a:ext cx="0" cy="253239"/>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80" name="Straight Connector 579"/>
                      <p:cNvCxnSpPr>
                        <a:cxnSpLocks noChangeShapeType="1"/>
                      </p:cNvCxnSpPr>
                      <p:nvPr/>
                    </p:nvCxnSpPr>
                    <p:spPr bwMode="auto">
                      <a:xfrm>
                        <a:off x="1545120" y="565462"/>
                        <a:ext cx="0" cy="253237"/>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cxnSp>
                    <p:nvCxnSpPr>
                      <p:cNvPr id="581" name="Straight Connector 580"/>
                      <p:cNvCxnSpPr>
                        <a:cxnSpLocks noChangeShapeType="1"/>
                      </p:cNvCxnSpPr>
                      <p:nvPr/>
                    </p:nvCxnSpPr>
                    <p:spPr bwMode="auto">
                      <a:xfrm>
                        <a:off x="1699871" y="565462"/>
                        <a:ext cx="0" cy="253237"/>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grpSp>
              </p:grpSp>
              <p:cxnSp>
                <p:nvCxnSpPr>
                  <p:cNvPr id="575" name="Straight Connector 574"/>
                  <p:cNvCxnSpPr>
                    <a:cxnSpLocks noChangeShapeType="1"/>
                  </p:cNvCxnSpPr>
                  <p:nvPr/>
                </p:nvCxnSpPr>
                <p:spPr bwMode="auto">
                  <a:xfrm>
                    <a:off x="894363" y="665830"/>
                    <a:ext cx="460487" cy="0"/>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sp>
                <p:nvSpPr>
                  <p:cNvPr id="33912" name="TextBox 42"/>
                  <p:cNvSpPr txBox="1">
                    <a:spLocks noChangeArrowheads="1"/>
                  </p:cNvSpPr>
                  <p:nvPr/>
                </p:nvSpPr>
                <p:spPr bwMode="auto">
                  <a:xfrm>
                    <a:off x="923448" y="317389"/>
                    <a:ext cx="593144" cy="288802"/>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clk</a:t>
                    </a:r>
                  </a:p>
                </p:txBody>
              </p:sp>
            </p:grpSp>
            <p:cxnSp>
              <p:nvCxnSpPr>
                <p:cNvPr id="467" name="Straight Connector 466"/>
                <p:cNvCxnSpPr>
                  <a:cxnSpLocks noChangeShapeType="1"/>
                </p:cNvCxnSpPr>
                <p:nvPr/>
              </p:nvCxnSpPr>
              <p:spPr bwMode="auto">
                <a:xfrm>
                  <a:off x="2840222" y="2592753"/>
                  <a:ext cx="0" cy="199685"/>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sp>
              <p:nvSpPr>
                <p:cNvPr id="468" name="Rectangle 467"/>
                <p:cNvSpPr>
                  <a:spLocks noChangeArrowheads="1"/>
                </p:cNvSpPr>
                <p:nvPr/>
              </p:nvSpPr>
              <p:spPr bwMode="auto">
                <a:xfrm>
                  <a:off x="2668524" y="2920595"/>
                  <a:ext cx="339961" cy="235449"/>
                </a:xfrm>
                <a:prstGeom prst="rect">
                  <a:avLst/>
                </a:prstGeom>
                <a:solidFill>
                  <a:schemeClr val="bg1"/>
                </a:solidFill>
                <a:ln w="6350">
                  <a:solidFill>
                    <a:schemeClr val="bg1"/>
                  </a:solidFill>
                  <a:miter lim="800000"/>
                  <a:headEnd/>
                  <a:tailEnd/>
                </a:ln>
              </p:spPr>
              <p:txBody>
                <a:bodyPr anchor="ctr"/>
                <a:lstStyle/>
                <a:p>
                  <a:pPr>
                    <a:defRPr/>
                  </a:pPr>
                  <a:endParaRPr lang="en-US" sz="150">
                    <a:solidFill>
                      <a:srgbClr val="FFFFFF"/>
                    </a:solidFill>
                    <a:latin typeface="+mn-lt"/>
                    <a:cs typeface="+mn-cs"/>
                  </a:endParaRPr>
                </a:p>
              </p:txBody>
            </p:sp>
            <p:cxnSp>
              <p:nvCxnSpPr>
                <p:cNvPr id="469" name="Straight Connector 468"/>
                <p:cNvCxnSpPr/>
                <p:nvPr/>
              </p:nvCxnSpPr>
              <p:spPr bwMode="auto">
                <a:xfrm flipV="1">
                  <a:off x="2702863" y="2783496"/>
                  <a:ext cx="0" cy="530508"/>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0" name="Straight Connector 469"/>
                <p:cNvCxnSpPr/>
                <p:nvPr/>
              </p:nvCxnSpPr>
              <p:spPr bwMode="auto">
                <a:xfrm flipV="1">
                  <a:off x="2981012" y="2795418"/>
                  <a:ext cx="0" cy="742115"/>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71" name="Isosceles Triangle 470"/>
                <p:cNvSpPr>
                  <a:spLocks noChangeArrowheads="1"/>
                </p:cNvSpPr>
                <p:nvPr/>
              </p:nvSpPr>
              <p:spPr bwMode="auto">
                <a:xfrm flipV="1">
                  <a:off x="2668523" y="2750711"/>
                  <a:ext cx="370868" cy="315921"/>
                </a:xfrm>
                <a:prstGeom prst="triangle">
                  <a:avLst>
                    <a:gd name="adj" fmla="val 50000"/>
                  </a:avLst>
                </a:prstGeom>
                <a:solidFill>
                  <a:srgbClr val="7F7F7F"/>
                </a:solidFill>
                <a:ln w="9525">
                  <a:solidFill>
                    <a:schemeClr val="tx1"/>
                  </a:solidFill>
                  <a:miter lim="800000"/>
                  <a:headEnd/>
                  <a:tailEnd/>
                </a:ln>
                <a:effectLst>
                  <a:outerShdw dist="23000" dir="5400000" rotWithShape="0">
                    <a:srgbClr val="000000">
                      <a:alpha val="34998"/>
                    </a:srgbClr>
                  </a:outerShdw>
                </a:effectLst>
              </p:spPr>
              <p:txBody>
                <a:bodyPr rot="10800000" anchor="ctr"/>
                <a:lstStyle/>
                <a:p>
                  <a:pPr>
                    <a:defRPr/>
                  </a:pPr>
                  <a:endParaRPr lang="en-US" sz="150">
                    <a:solidFill>
                      <a:srgbClr val="FFFFFF"/>
                    </a:solidFill>
                    <a:cs typeface="+mn-cs"/>
                  </a:endParaRPr>
                </a:p>
              </p:txBody>
            </p:sp>
            <p:cxnSp>
              <p:nvCxnSpPr>
                <p:cNvPr id="472" name="Straight Connector 471"/>
                <p:cNvCxnSpPr>
                  <a:cxnSpLocks noChangeShapeType="1"/>
                </p:cNvCxnSpPr>
                <p:nvPr/>
              </p:nvCxnSpPr>
              <p:spPr bwMode="auto">
                <a:xfrm flipV="1">
                  <a:off x="2678825" y="2127813"/>
                  <a:ext cx="0" cy="223528"/>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473" name="Straight Connector 472"/>
                <p:cNvCxnSpPr>
                  <a:cxnSpLocks noChangeShapeType="1"/>
                </p:cNvCxnSpPr>
                <p:nvPr/>
              </p:nvCxnSpPr>
              <p:spPr bwMode="auto">
                <a:xfrm flipV="1">
                  <a:off x="2781844" y="2127813"/>
                  <a:ext cx="0" cy="223528"/>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474" name="Straight Connector 473"/>
                <p:cNvCxnSpPr>
                  <a:cxnSpLocks noChangeShapeType="1"/>
                </p:cNvCxnSpPr>
                <p:nvPr/>
              </p:nvCxnSpPr>
              <p:spPr bwMode="auto">
                <a:xfrm flipV="1">
                  <a:off x="2881430" y="2127813"/>
                  <a:ext cx="0" cy="223528"/>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475" name="Straight Connector 474"/>
                <p:cNvCxnSpPr>
                  <a:cxnSpLocks noChangeShapeType="1"/>
                </p:cNvCxnSpPr>
                <p:nvPr/>
              </p:nvCxnSpPr>
              <p:spPr bwMode="auto">
                <a:xfrm flipV="1">
                  <a:off x="2984448" y="2127813"/>
                  <a:ext cx="0" cy="223528"/>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grpSp>
              <p:nvGrpSpPr>
                <p:cNvPr id="33922" name="Group 90"/>
                <p:cNvGrpSpPr>
                  <a:grpSpLocks/>
                </p:cNvGrpSpPr>
                <p:nvPr/>
              </p:nvGrpSpPr>
              <p:grpSpPr bwMode="auto">
                <a:xfrm>
                  <a:off x="2643188" y="2338821"/>
                  <a:ext cx="398462" cy="247650"/>
                  <a:chOff x="1270000" y="546100"/>
                  <a:chExt cx="600075" cy="247650"/>
                </a:xfrm>
              </p:grpSpPr>
              <p:sp>
                <p:nvSpPr>
                  <p:cNvPr id="560" name="Rectangle 559"/>
                  <p:cNvSpPr>
                    <a:spLocks noChangeArrowheads="1"/>
                  </p:cNvSpPr>
                  <p:nvPr/>
                </p:nvSpPr>
                <p:spPr bwMode="auto">
                  <a:xfrm>
                    <a:off x="1277128" y="543719"/>
                    <a:ext cx="599889" cy="250352"/>
                  </a:xfrm>
                  <a:prstGeom prst="rect">
                    <a:avLst/>
                  </a:prstGeom>
                  <a:solidFill>
                    <a:schemeClr val="bg1"/>
                  </a:solidFill>
                  <a:ln w="12700">
                    <a:solidFill>
                      <a:srgbClr val="000000"/>
                    </a:solidFill>
                    <a:miter lim="800000"/>
                    <a:headEnd/>
                    <a:tailEnd/>
                  </a:ln>
                </p:spPr>
                <p:txBody>
                  <a:bodyPr anchor="ctr"/>
                  <a:lstStyle/>
                  <a:p>
                    <a:pPr>
                      <a:defRPr/>
                    </a:pPr>
                    <a:endParaRPr lang="en-US" sz="150">
                      <a:solidFill>
                        <a:srgbClr val="FFFFFF"/>
                      </a:solidFill>
                      <a:latin typeface="+mn-lt"/>
                      <a:cs typeface="+mn-cs"/>
                    </a:endParaRPr>
                  </a:p>
                </p:txBody>
              </p:sp>
              <p:grpSp>
                <p:nvGrpSpPr>
                  <p:cNvPr id="33924" name="Group 95"/>
                  <p:cNvGrpSpPr>
                    <a:grpSpLocks/>
                  </p:cNvGrpSpPr>
                  <p:nvPr/>
                </p:nvGrpSpPr>
                <p:grpSpPr bwMode="auto">
                  <a:xfrm>
                    <a:off x="1406532" y="546100"/>
                    <a:ext cx="312741" cy="247650"/>
                    <a:chOff x="1406532" y="546100"/>
                    <a:chExt cx="312741" cy="247650"/>
                  </a:xfrm>
                </p:grpSpPr>
                <p:cxnSp>
                  <p:nvCxnSpPr>
                    <p:cNvPr id="562" name="Straight Connector 561"/>
                    <p:cNvCxnSpPr/>
                    <p:nvPr/>
                  </p:nvCxnSpPr>
                  <p:spPr>
                    <a:xfrm>
                      <a:off x="1390899" y="555641"/>
                      <a:ext cx="0" cy="250352"/>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3" name="Straight Connector 562"/>
                    <p:cNvCxnSpPr>
                      <a:cxnSpLocks noChangeShapeType="1"/>
                    </p:cNvCxnSpPr>
                    <p:nvPr/>
                  </p:nvCxnSpPr>
                  <p:spPr bwMode="auto">
                    <a:xfrm>
                      <a:off x="1551213" y="555641"/>
                      <a:ext cx="0" cy="250352"/>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cxnSp>
                  <p:nvCxnSpPr>
                    <p:cNvPr id="564" name="Straight Connector 563"/>
                    <p:cNvCxnSpPr>
                      <a:cxnSpLocks noChangeShapeType="1"/>
                    </p:cNvCxnSpPr>
                    <p:nvPr/>
                  </p:nvCxnSpPr>
                  <p:spPr bwMode="auto">
                    <a:xfrm>
                      <a:off x="1706357" y="555641"/>
                      <a:ext cx="0" cy="250352"/>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grpSp>
            </p:grpSp>
            <p:cxnSp>
              <p:nvCxnSpPr>
                <p:cNvPr id="477" name="Straight Connector 476"/>
                <p:cNvCxnSpPr>
                  <a:cxnSpLocks noChangeShapeType="1"/>
                </p:cNvCxnSpPr>
                <p:nvPr/>
              </p:nvCxnSpPr>
              <p:spPr bwMode="auto">
                <a:xfrm rot="5400000" flipV="1">
                  <a:off x="2526014" y="2302326"/>
                  <a:ext cx="0" cy="223206"/>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sp>
              <p:nvSpPr>
                <p:cNvPr id="33929" name="TextBox 92"/>
                <p:cNvSpPr txBox="1">
                  <a:spLocks noChangeArrowheads="1"/>
                </p:cNvSpPr>
                <p:nvPr/>
              </p:nvSpPr>
              <p:spPr bwMode="auto">
                <a:xfrm>
                  <a:off x="2224483" y="2073348"/>
                  <a:ext cx="592710" cy="288910"/>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clk</a:t>
                  </a:r>
                </a:p>
              </p:txBody>
            </p:sp>
            <p:grpSp>
              <p:nvGrpSpPr>
                <p:cNvPr id="33930" name="Group 99"/>
                <p:cNvGrpSpPr>
                  <a:grpSpLocks/>
                </p:cNvGrpSpPr>
                <p:nvPr/>
              </p:nvGrpSpPr>
              <p:grpSpPr bwMode="auto">
                <a:xfrm>
                  <a:off x="3064815" y="1798251"/>
                  <a:ext cx="951959" cy="1736303"/>
                  <a:chOff x="938493" y="43842"/>
                  <a:chExt cx="952885" cy="1735649"/>
                </a:xfrm>
              </p:grpSpPr>
              <p:cxnSp>
                <p:nvCxnSpPr>
                  <p:cNvPr id="542" name="Straight Connector 541"/>
                  <p:cNvCxnSpPr>
                    <a:cxnSpLocks noChangeShapeType="1"/>
                  </p:cNvCxnSpPr>
                  <p:nvPr/>
                </p:nvCxnSpPr>
                <p:spPr bwMode="auto">
                  <a:xfrm>
                    <a:off x="1555820" y="846980"/>
                    <a:ext cx="0" cy="196631"/>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sp>
                <p:nvSpPr>
                  <p:cNvPr id="543" name="Rectangle 542"/>
                  <p:cNvSpPr>
                    <a:spLocks noChangeArrowheads="1"/>
                  </p:cNvSpPr>
                  <p:nvPr/>
                </p:nvSpPr>
                <p:spPr bwMode="auto">
                  <a:xfrm>
                    <a:off x="1394269" y="1171722"/>
                    <a:ext cx="340292" cy="235361"/>
                  </a:xfrm>
                  <a:prstGeom prst="rect">
                    <a:avLst/>
                  </a:prstGeom>
                  <a:solidFill>
                    <a:schemeClr val="bg1"/>
                  </a:solidFill>
                  <a:ln w="6350">
                    <a:solidFill>
                      <a:schemeClr val="bg1"/>
                    </a:solidFill>
                    <a:miter lim="800000"/>
                    <a:headEnd/>
                    <a:tailEnd/>
                  </a:ln>
                </p:spPr>
                <p:txBody>
                  <a:bodyPr anchor="ctr"/>
                  <a:lstStyle/>
                  <a:p>
                    <a:pPr>
                      <a:defRPr/>
                    </a:pPr>
                    <a:endParaRPr lang="en-US" sz="150">
                      <a:solidFill>
                        <a:srgbClr val="FFFFFF"/>
                      </a:solidFill>
                      <a:latin typeface="+mn-lt"/>
                      <a:cs typeface="+mn-cs"/>
                    </a:endParaRPr>
                  </a:p>
                </p:txBody>
              </p:sp>
              <p:cxnSp>
                <p:nvCxnSpPr>
                  <p:cNvPr id="544" name="Straight Connector 543"/>
                  <p:cNvCxnSpPr/>
                  <p:nvPr/>
                </p:nvCxnSpPr>
                <p:spPr>
                  <a:xfrm flipV="1">
                    <a:off x="1425203" y="1052550"/>
                    <a:ext cx="0" cy="527329"/>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45" name="Straight Connector 544"/>
                  <p:cNvCxnSpPr/>
                  <p:nvPr/>
                </p:nvCxnSpPr>
                <p:spPr>
                  <a:xfrm flipV="1">
                    <a:off x="1696752" y="1040634"/>
                    <a:ext cx="0" cy="738857"/>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46" name="Isosceles Triangle 545"/>
                  <p:cNvSpPr>
                    <a:spLocks noChangeArrowheads="1"/>
                  </p:cNvSpPr>
                  <p:nvPr/>
                </p:nvSpPr>
                <p:spPr bwMode="auto">
                  <a:xfrm flipV="1">
                    <a:off x="1394269" y="1007861"/>
                    <a:ext cx="364354" cy="315802"/>
                  </a:xfrm>
                  <a:prstGeom prst="triangle">
                    <a:avLst>
                      <a:gd name="adj" fmla="val 50000"/>
                    </a:avLst>
                  </a:prstGeom>
                  <a:solidFill>
                    <a:srgbClr val="7F7F7F"/>
                  </a:solidFill>
                  <a:ln w="9525">
                    <a:solidFill>
                      <a:schemeClr val="tx1"/>
                    </a:solidFill>
                    <a:miter lim="800000"/>
                    <a:headEnd/>
                    <a:tailEnd/>
                  </a:ln>
                  <a:effectLst>
                    <a:outerShdw dist="23000" dir="5400000" rotWithShape="0">
                      <a:srgbClr val="000000">
                        <a:alpha val="34998"/>
                      </a:srgbClr>
                    </a:outerShdw>
                  </a:effectLst>
                </p:spPr>
                <p:txBody>
                  <a:bodyPr rot="10800000" anchor="ctr"/>
                  <a:lstStyle/>
                  <a:p>
                    <a:pPr>
                      <a:defRPr/>
                    </a:pPr>
                    <a:endParaRPr lang="en-US" sz="150">
                      <a:solidFill>
                        <a:srgbClr val="FFFFFF"/>
                      </a:solidFill>
                      <a:cs typeface="+mn-cs"/>
                    </a:endParaRPr>
                  </a:p>
                </p:txBody>
              </p:sp>
              <p:cxnSp>
                <p:nvCxnSpPr>
                  <p:cNvPr id="547" name="Straight Connector 546"/>
                  <p:cNvCxnSpPr>
                    <a:cxnSpLocks noChangeShapeType="1"/>
                  </p:cNvCxnSpPr>
                  <p:nvPr/>
                </p:nvCxnSpPr>
                <p:spPr bwMode="auto">
                  <a:xfrm flipV="1">
                    <a:off x="1401144" y="382216"/>
                    <a:ext cx="0" cy="22642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548" name="Straight Connector 547"/>
                  <p:cNvCxnSpPr>
                    <a:cxnSpLocks noChangeShapeType="1"/>
                  </p:cNvCxnSpPr>
                  <p:nvPr/>
                </p:nvCxnSpPr>
                <p:spPr bwMode="auto">
                  <a:xfrm flipV="1">
                    <a:off x="1504263" y="382216"/>
                    <a:ext cx="0" cy="22642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549" name="Straight Connector 548"/>
                  <p:cNvCxnSpPr>
                    <a:cxnSpLocks noChangeShapeType="1"/>
                  </p:cNvCxnSpPr>
                  <p:nvPr/>
                </p:nvCxnSpPr>
                <p:spPr bwMode="auto">
                  <a:xfrm flipV="1">
                    <a:off x="1603944" y="382216"/>
                    <a:ext cx="0" cy="22642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550" name="Straight Connector 549"/>
                  <p:cNvCxnSpPr>
                    <a:cxnSpLocks noChangeShapeType="1"/>
                  </p:cNvCxnSpPr>
                  <p:nvPr/>
                </p:nvCxnSpPr>
                <p:spPr bwMode="auto">
                  <a:xfrm flipV="1">
                    <a:off x="1707063" y="382216"/>
                    <a:ext cx="0" cy="226424"/>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grpSp>
                <p:nvGrpSpPr>
                  <p:cNvPr id="33940" name="Group 109"/>
                  <p:cNvGrpSpPr>
                    <a:grpSpLocks/>
                  </p:cNvGrpSpPr>
                  <p:nvPr/>
                </p:nvGrpSpPr>
                <p:grpSpPr bwMode="auto">
                  <a:xfrm>
                    <a:off x="1364007" y="589861"/>
                    <a:ext cx="399766" cy="247650"/>
                    <a:chOff x="1270000" y="546100"/>
                    <a:chExt cx="600075" cy="247650"/>
                  </a:xfrm>
                </p:grpSpPr>
                <p:sp>
                  <p:nvSpPr>
                    <p:cNvPr id="555" name="Rectangle 554"/>
                    <p:cNvSpPr>
                      <a:spLocks noChangeArrowheads="1"/>
                    </p:cNvSpPr>
                    <p:nvPr/>
                  </p:nvSpPr>
                  <p:spPr bwMode="auto">
                    <a:xfrm>
                      <a:off x="1268989" y="549983"/>
                      <a:ext cx="608834" cy="244300"/>
                    </a:xfrm>
                    <a:prstGeom prst="rect">
                      <a:avLst/>
                    </a:prstGeom>
                    <a:solidFill>
                      <a:schemeClr val="bg1"/>
                    </a:solidFill>
                    <a:ln w="12700">
                      <a:solidFill>
                        <a:srgbClr val="000000"/>
                      </a:solidFill>
                      <a:miter lim="800000"/>
                      <a:headEnd/>
                      <a:tailEnd/>
                    </a:ln>
                  </p:spPr>
                  <p:txBody>
                    <a:bodyPr anchor="ctr"/>
                    <a:lstStyle/>
                    <a:p>
                      <a:pPr>
                        <a:defRPr/>
                      </a:pPr>
                      <a:endParaRPr lang="en-US" sz="150">
                        <a:solidFill>
                          <a:srgbClr val="FFFFFF"/>
                        </a:solidFill>
                        <a:latin typeface="+mn-lt"/>
                        <a:cs typeface="+mn-cs"/>
                      </a:endParaRPr>
                    </a:p>
                  </p:txBody>
                </p:sp>
                <p:grpSp>
                  <p:nvGrpSpPr>
                    <p:cNvPr id="33942" name="Group 114"/>
                    <p:cNvGrpSpPr>
                      <a:grpSpLocks/>
                    </p:cNvGrpSpPr>
                    <p:nvPr/>
                  </p:nvGrpSpPr>
                  <p:grpSpPr bwMode="auto">
                    <a:xfrm>
                      <a:off x="1406532" y="546100"/>
                      <a:ext cx="312741" cy="247650"/>
                      <a:chOff x="1406532" y="546100"/>
                      <a:chExt cx="312741" cy="247650"/>
                    </a:xfrm>
                  </p:grpSpPr>
                  <p:cxnSp>
                    <p:nvCxnSpPr>
                      <p:cNvPr id="557" name="Straight Connector 556"/>
                      <p:cNvCxnSpPr/>
                      <p:nvPr/>
                    </p:nvCxnSpPr>
                    <p:spPr>
                      <a:xfrm>
                        <a:off x="1351541" y="564877"/>
                        <a:ext cx="0" cy="244300"/>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58" name="Straight Connector 557"/>
                      <p:cNvCxnSpPr>
                        <a:cxnSpLocks noChangeShapeType="1"/>
                      </p:cNvCxnSpPr>
                      <p:nvPr/>
                    </p:nvCxnSpPr>
                    <p:spPr bwMode="auto">
                      <a:xfrm>
                        <a:off x="1557925" y="561899"/>
                        <a:ext cx="0" cy="244300"/>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cxnSp>
                    <p:nvCxnSpPr>
                      <p:cNvPr id="559" name="Straight Connector 558"/>
                      <p:cNvCxnSpPr>
                        <a:cxnSpLocks noChangeShapeType="1"/>
                      </p:cNvCxnSpPr>
                      <p:nvPr/>
                    </p:nvCxnSpPr>
                    <p:spPr bwMode="auto">
                      <a:xfrm>
                        <a:off x="1707555" y="564877"/>
                        <a:ext cx="0" cy="244300"/>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grpSp>
              </p:grpSp>
              <p:cxnSp>
                <p:nvCxnSpPr>
                  <p:cNvPr id="552" name="Straight Connector 551"/>
                  <p:cNvCxnSpPr>
                    <a:cxnSpLocks noChangeShapeType="1"/>
                  </p:cNvCxnSpPr>
                  <p:nvPr/>
                </p:nvCxnSpPr>
                <p:spPr bwMode="auto">
                  <a:xfrm rot="5400000" flipV="1">
                    <a:off x="1244746" y="565908"/>
                    <a:ext cx="0" cy="216551"/>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sp>
                <p:nvSpPr>
                  <p:cNvPr id="33947" name="TextBox 111"/>
                  <p:cNvSpPr txBox="1">
                    <a:spLocks noChangeArrowheads="1"/>
                  </p:cNvSpPr>
                  <p:nvPr/>
                </p:nvSpPr>
                <p:spPr bwMode="auto">
                  <a:xfrm>
                    <a:off x="938493" y="321044"/>
                    <a:ext cx="593286" cy="288801"/>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clk</a:t>
                    </a:r>
                  </a:p>
                </p:txBody>
              </p:sp>
              <p:sp>
                <p:nvSpPr>
                  <p:cNvPr id="33948" name="TextBox 112"/>
                  <p:cNvSpPr txBox="1">
                    <a:spLocks noChangeArrowheads="1"/>
                  </p:cNvSpPr>
                  <p:nvPr/>
                </p:nvSpPr>
                <p:spPr bwMode="auto">
                  <a:xfrm>
                    <a:off x="1256442" y="43842"/>
                    <a:ext cx="634936" cy="288801"/>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data</a:t>
                    </a:r>
                  </a:p>
                </p:txBody>
              </p:sp>
            </p:grpSp>
            <p:grpSp>
              <p:nvGrpSpPr>
                <p:cNvPr id="33949" name="Group 52"/>
                <p:cNvGrpSpPr>
                  <a:grpSpLocks/>
                </p:cNvGrpSpPr>
                <p:nvPr/>
              </p:nvGrpSpPr>
              <p:grpSpPr bwMode="auto">
                <a:xfrm>
                  <a:off x="4095286" y="2330558"/>
                  <a:ext cx="863839" cy="960886"/>
                  <a:chOff x="2766589" y="3392996"/>
                  <a:chExt cx="1876928" cy="2088232"/>
                </a:xfrm>
              </p:grpSpPr>
              <p:grpSp>
                <p:nvGrpSpPr>
                  <p:cNvPr id="33950" name="Group 122"/>
                  <p:cNvGrpSpPr>
                    <a:grpSpLocks/>
                  </p:cNvGrpSpPr>
                  <p:nvPr/>
                </p:nvGrpSpPr>
                <p:grpSpPr bwMode="auto">
                  <a:xfrm>
                    <a:off x="2951820" y="3392996"/>
                    <a:ext cx="1691697" cy="2088232"/>
                    <a:chOff x="3250389" y="3465004"/>
                    <a:chExt cx="1691697" cy="2088232"/>
                  </a:xfrm>
                </p:grpSpPr>
                <p:pic>
                  <p:nvPicPr>
                    <p:cNvPr id="33951" name="Picture 16" descr="images.jpg"/>
                    <p:cNvPicPr>
                      <a:picLocks noChangeAspect="1"/>
                    </p:cNvPicPr>
                    <p:nvPr/>
                  </p:nvPicPr>
                  <p:blipFill>
                    <a:blip r:embed="rId5"/>
                    <a:srcRect/>
                    <a:stretch>
                      <a:fillRect/>
                    </a:stretch>
                  </p:blipFill>
                  <p:spPr bwMode="auto">
                    <a:xfrm rot="5400000">
                      <a:off x="2932784" y="4900239"/>
                      <a:ext cx="970602" cy="335391"/>
                    </a:xfrm>
                    <a:prstGeom prst="rect">
                      <a:avLst/>
                    </a:prstGeom>
                    <a:noFill/>
                    <a:ln w="9525">
                      <a:noFill/>
                      <a:miter lim="800000"/>
                      <a:headEnd/>
                      <a:tailEnd/>
                    </a:ln>
                  </p:spPr>
                </p:pic>
                <p:pic>
                  <p:nvPicPr>
                    <p:cNvPr id="33952" name="Picture 17" descr="imgres.jpg"/>
                    <p:cNvPicPr>
                      <a:picLocks noChangeAspect="1"/>
                    </p:cNvPicPr>
                    <p:nvPr/>
                  </p:nvPicPr>
                  <p:blipFill>
                    <a:blip r:embed="rId4"/>
                    <a:srcRect/>
                    <a:stretch>
                      <a:fillRect/>
                    </a:stretch>
                  </p:blipFill>
                  <p:spPr bwMode="auto">
                    <a:xfrm rot="5400000">
                      <a:off x="2940335" y="4052855"/>
                      <a:ext cx="956699" cy="213046"/>
                    </a:xfrm>
                    <a:prstGeom prst="rect">
                      <a:avLst/>
                    </a:prstGeom>
                    <a:noFill/>
                    <a:ln w="9525">
                      <a:noFill/>
                      <a:miter lim="800000"/>
                      <a:headEnd/>
                      <a:tailEnd/>
                    </a:ln>
                  </p:spPr>
                </p:pic>
                <p:cxnSp>
                  <p:nvCxnSpPr>
                    <p:cNvPr id="33953" name="Straight Connector 73"/>
                    <p:cNvCxnSpPr>
                      <a:cxnSpLocks noChangeShapeType="1"/>
                    </p:cNvCxnSpPr>
                    <p:nvPr/>
                  </p:nvCxnSpPr>
                  <p:spPr bwMode="auto">
                    <a:xfrm flipV="1">
                      <a:off x="3414547" y="3465710"/>
                      <a:ext cx="0" cy="251852"/>
                    </a:xfrm>
                    <a:prstGeom prst="line">
                      <a:avLst/>
                    </a:prstGeom>
                    <a:noFill/>
                    <a:ln w="19050">
                      <a:solidFill>
                        <a:schemeClr val="tx1"/>
                      </a:solidFill>
                      <a:round/>
                      <a:headEnd/>
                      <a:tailEnd/>
                    </a:ln>
                  </p:spPr>
                </p:cxnSp>
                <p:cxnSp>
                  <p:nvCxnSpPr>
                    <p:cNvPr id="33954" name="Straight Connector 74"/>
                    <p:cNvCxnSpPr>
                      <a:cxnSpLocks noChangeShapeType="1"/>
                    </p:cNvCxnSpPr>
                    <p:nvPr/>
                  </p:nvCxnSpPr>
                  <p:spPr bwMode="auto">
                    <a:xfrm>
                      <a:off x="3421445" y="3472610"/>
                      <a:ext cx="1041683" cy="0"/>
                    </a:xfrm>
                    <a:prstGeom prst="line">
                      <a:avLst/>
                    </a:prstGeom>
                    <a:noFill/>
                    <a:ln w="19050">
                      <a:solidFill>
                        <a:schemeClr val="tx1"/>
                      </a:solidFill>
                      <a:round/>
                      <a:headEnd/>
                      <a:tailEnd/>
                    </a:ln>
                  </p:spPr>
                </p:cxnSp>
                <p:cxnSp>
                  <p:nvCxnSpPr>
                    <p:cNvPr id="33955" name="Straight Connector 75"/>
                    <p:cNvCxnSpPr>
                      <a:cxnSpLocks noChangeShapeType="1"/>
                    </p:cNvCxnSpPr>
                    <p:nvPr/>
                  </p:nvCxnSpPr>
                  <p:spPr bwMode="auto">
                    <a:xfrm>
                      <a:off x="3417995" y="5525369"/>
                      <a:ext cx="1045133" cy="0"/>
                    </a:xfrm>
                    <a:prstGeom prst="line">
                      <a:avLst/>
                    </a:prstGeom>
                    <a:noFill/>
                    <a:ln w="19050">
                      <a:solidFill>
                        <a:schemeClr val="tx1"/>
                      </a:solidFill>
                      <a:round/>
                      <a:headEnd/>
                      <a:tailEnd/>
                    </a:ln>
                  </p:spPr>
                </p:cxnSp>
                <p:pic>
                  <p:nvPicPr>
                    <p:cNvPr id="33956" name="Picture 24" descr="1197090739105921974vermeil_IEC_AC_Supply.svg.hi.png"/>
                    <p:cNvPicPr>
                      <a:picLocks noChangeAspect="1"/>
                    </p:cNvPicPr>
                    <p:nvPr/>
                  </p:nvPicPr>
                  <p:blipFill>
                    <a:blip r:embed="rId6"/>
                    <a:srcRect/>
                    <a:stretch>
                      <a:fillRect/>
                    </a:stretch>
                  </p:blipFill>
                  <p:spPr bwMode="auto">
                    <a:xfrm rot="5400000">
                      <a:off x="4135733" y="4225888"/>
                      <a:ext cx="647491" cy="423028"/>
                    </a:xfrm>
                    <a:prstGeom prst="rect">
                      <a:avLst/>
                    </a:prstGeom>
                    <a:noFill/>
                    <a:ln w="9525">
                      <a:noFill/>
                      <a:miter lim="800000"/>
                      <a:headEnd/>
                      <a:tailEnd/>
                    </a:ln>
                  </p:spPr>
                </p:pic>
                <p:cxnSp>
                  <p:nvCxnSpPr>
                    <p:cNvPr id="33957" name="Straight Connector 77"/>
                    <p:cNvCxnSpPr>
                      <a:cxnSpLocks noChangeShapeType="1"/>
                    </p:cNvCxnSpPr>
                    <p:nvPr/>
                  </p:nvCxnSpPr>
                  <p:spPr bwMode="auto">
                    <a:xfrm flipV="1">
                      <a:off x="4459678" y="3465710"/>
                      <a:ext cx="0" cy="648602"/>
                    </a:xfrm>
                    <a:prstGeom prst="line">
                      <a:avLst/>
                    </a:prstGeom>
                    <a:noFill/>
                    <a:ln w="19050">
                      <a:solidFill>
                        <a:schemeClr val="tx1"/>
                      </a:solidFill>
                      <a:round/>
                      <a:headEnd/>
                      <a:tailEnd/>
                    </a:ln>
                  </p:spPr>
                </p:cxnSp>
                <p:cxnSp>
                  <p:nvCxnSpPr>
                    <p:cNvPr id="33958" name="Straight Connector 78"/>
                    <p:cNvCxnSpPr>
                      <a:cxnSpLocks noChangeShapeType="1"/>
                    </p:cNvCxnSpPr>
                    <p:nvPr/>
                  </p:nvCxnSpPr>
                  <p:spPr bwMode="auto">
                    <a:xfrm flipV="1">
                      <a:off x="4463128" y="4724966"/>
                      <a:ext cx="0" cy="790052"/>
                    </a:xfrm>
                    <a:prstGeom prst="line">
                      <a:avLst/>
                    </a:prstGeom>
                    <a:noFill/>
                    <a:ln w="19050">
                      <a:solidFill>
                        <a:schemeClr val="tx1"/>
                      </a:solidFill>
                      <a:round/>
                      <a:headEnd/>
                      <a:tailEnd/>
                    </a:ln>
                  </p:spPr>
                </p:cxnSp>
                <p:sp>
                  <p:nvSpPr>
                    <p:cNvPr id="33959" name="Oval 35"/>
                    <p:cNvSpPr>
                      <a:spLocks noChangeArrowheads="1"/>
                    </p:cNvSpPr>
                    <p:nvPr/>
                  </p:nvSpPr>
                  <p:spPr bwMode="auto">
                    <a:xfrm>
                      <a:off x="4307272" y="4269792"/>
                      <a:ext cx="324036" cy="324036"/>
                    </a:xfrm>
                    <a:prstGeom prst="ellipse">
                      <a:avLst/>
                    </a:prstGeom>
                    <a:solidFill>
                      <a:srgbClr val="FFFFFF"/>
                    </a:solidFill>
                    <a:ln w="9525">
                      <a:noFill/>
                      <a:round/>
                      <a:headEnd/>
                      <a:tailEnd/>
                    </a:ln>
                  </p:spPr>
                  <p:txBody>
                    <a:bodyPr wrap="none" anchor="ctr"/>
                    <a:lstStyle/>
                    <a:p>
                      <a:endParaRPr lang="en-US" altLang="en-US" sz="150">
                        <a:latin typeface="Calibri" pitchFamily="34" charset="0"/>
                        <a:ea typeface="ＭＳ Ｐゴシック" pitchFamily="34" charset="-128"/>
                      </a:endParaRPr>
                    </a:p>
                  </p:txBody>
                </p:sp>
                <p:grpSp>
                  <p:nvGrpSpPr>
                    <p:cNvPr id="33960" name="Group 41"/>
                    <p:cNvGrpSpPr>
                      <a:grpSpLocks/>
                    </p:cNvGrpSpPr>
                    <p:nvPr/>
                  </p:nvGrpSpPr>
                  <p:grpSpPr bwMode="auto">
                    <a:xfrm>
                      <a:off x="3995936" y="4327004"/>
                      <a:ext cx="946150" cy="200025"/>
                      <a:chOff x="2730500" y="323850"/>
                      <a:chExt cx="946150" cy="200025"/>
                    </a:xfrm>
                  </p:grpSpPr>
                  <p:cxnSp>
                    <p:nvCxnSpPr>
                      <p:cNvPr id="529" name="Straight Connector 528"/>
                      <p:cNvCxnSpPr/>
                      <p:nvPr/>
                    </p:nvCxnSpPr>
                    <p:spPr>
                      <a:xfrm>
                        <a:off x="2907816" y="562782"/>
                        <a:ext cx="149225" cy="0"/>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0" name="Straight Connector 529"/>
                      <p:cNvCxnSpPr/>
                      <p:nvPr/>
                    </p:nvCxnSpPr>
                    <p:spPr>
                      <a:xfrm flipV="1">
                        <a:off x="3057039" y="387897"/>
                        <a:ext cx="0" cy="200792"/>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1" name="Straight Connector 530"/>
                      <p:cNvCxnSpPr/>
                      <p:nvPr/>
                    </p:nvCxnSpPr>
                    <p:spPr>
                      <a:xfrm>
                        <a:off x="3057041" y="361990"/>
                        <a:ext cx="201451" cy="0"/>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2" name="Straight Connector 531"/>
                      <p:cNvCxnSpPr/>
                      <p:nvPr/>
                    </p:nvCxnSpPr>
                    <p:spPr>
                      <a:xfrm>
                        <a:off x="3258490" y="387897"/>
                        <a:ext cx="0" cy="200792"/>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3" name="Straight Connector 532"/>
                      <p:cNvCxnSpPr/>
                      <p:nvPr/>
                    </p:nvCxnSpPr>
                    <p:spPr>
                      <a:xfrm>
                        <a:off x="3258492" y="562782"/>
                        <a:ext cx="126843" cy="0"/>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4" name="Straight Connector 533"/>
                      <p:cNvCxnSpPr/>
                      <p:nvPr/>
                    </p:nvCxnSpPr>
                    <p:spPr>
                      <a:xfrm flipV="1">
                        <a:off x="3385333" y="387897"/>
                        <a:ext cx="0" cy="200792"/>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5" name="Straight Connector 534"/>
                      <p:cNvCxnSpPr/>
                      <p:nvPr/>
                    </p:nvCxnSpPr>
                    <p:spPr>
                      <a:xfrm>
                        <a:off x="3385335" y="361990"/>
                        <a:ext cx="89535" cy="0"/>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6" name="Straight Connector 535"/>
                      <p:cNvCxnSpPr/>
                      <p:nvPr/>
                    </p:nvCxnSpPr>
                    <p:spPr>
                      <a:xfrm>
                        <a:off x="3474868" y="387897"/>
                        <a:ext cx="0" cy="200792"/>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7" name="Straight Connector 536"/>
                      <p:cNvCxnSpPr/>
                      <p:nvPr/>
                    </p:nvCxnSpPr>
                    <p:spPr>
                      <a:xfrm>
                        <a:off x="3474870" y="562782"/>
                        <a:ext cx="171606" cy="0"/>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8" name="Straight Connector 537"/>
                      <p:cNvCxnSpPr/>
                      <p:nvPr/>
                    </p:nvCxnSpPr>
                    <p:spPr>
                      <a:xfrm flipV="1">
                        <a:off x="2907814" y="387897"/>
                        <a:ext cx="0" cy="200792"/>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39" name="Straight Connector 538"/>
                      <p:cNvCxnSpPr/>
                      <p:nvPr/>
                    </p:nvCxnSpPr>
                    <p:spPr>
                      <a:xfrm flipH="1">
                        <a:off x="2818282" y="361990"/>
                        <a:ext cx="89535" cy="0"/>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40" name="Straight Connector 539"/>
                      <p:cNvCxnSpPr/>
                      <p:nvPr/>
                    </p:nvCxnSpPr>
                    <p:spPr>
                      <a:xfrm>
                        <a:off x="2818279" y="387897"/>
                        <a:ext cx="0" cy="200792"/>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41" name="Straight Connector 540"/>
                      <p:cNvCxnSpPr/>
                      <p:nvPr/>
                    </p:nvCxnSpPr>
                    <p:spPr>
                      <a:xfrm flipH="1">
                        <a:off x="2646673" y="562785"/>
                        <a:ext cx="171611" cy="0"/>
                      </a:xfrm>
                      <a:prstGeom prst="line">
                        <a:avLst/>
                      </a:prstGeom>
                      <a:ln w="19050" cap="rnd"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grpSp>
              <p:sp>
                <p:nvSpPr>
                  <p:cNvPr id="33974" name="TextBox 51"/>
                  <p:cNvSpPr txBox="1">
                    <a:spLocks noChangeArrowheads="1"/>
                  </p:cNvSpPr>
                  <p:nvPr/>
                </p:nvSpPr>
                <p:spPr bwMode="auto">
                  <a:xfrm>
                    <a:off x="2766589" y="3496061"/>
                    <a:ext cx="1452384" cy="627870"/>
                  </a:xfrm>
                  <a:prstGeom prst="rect">
                    <a:avLst/>
                  </a:prstGeom>
                  <a:noFill/>
                  <a:ln w="9525">
                    <a:noFill/>
                    <a:miter lim="800000"/>
                    <a:headEnd/>
                    <a:tailEnd/>
                  </a:ln>
                </p:spPr>
                <p:txBody>
                  <a:bodyPr>
                    <a:spAutoFit/>
                  </a:bodyPr>
                  <a:lstStyle/>
                  <a:p>
                    <a:r>
                      <a:rPr lang="en-US" altLang="en-US" sz="150">
                        <a:latin typeface="Times New Roman" pitchFamily="18" charset="0"/>
                        <a:ea typeface="ＭＳ Ｐゴシック" pitchFamily="34" charset="-128"/>
                        <a:cs typeface="Times New Roman" pitchFamily="18" charset="0"/>
                      </a:rPr>
                      <a:t>R</a:t>
                    </a:r>
                  </a:p>
                </p:txBody>
              </p:sp>
              <p:sp>
                <p:nvSpPr>
                  <p:cNvPr id="33975" name="TextBox 54"/>
                  <p:cNvSpPr txBox="1">
                    <a:spLocks noChangeArrowheads="1"/>
                  </p:cNvSpPr>
                  <p:nvPr/>
                </p:nvSpPr>
                <p:spPr bwMode="auto">
                  <a:xfrm>
                    <a:off x="2978254" y="4524014"/>
                    <a:ext cx="1237599" cy="627870"/>
                  </a:xfrm>
                  <a:prstGeom prst="rect">
                    <a:avLst/>
                  </a:prstGeom>
                  <a:noFill/>
                  <a:ln w="9525">
                    <a:noFill/>
                    <a:miter lim="800000"/>
                    <a:headEnd/>
                    <a:tailEnd/>
                  </a:ln>
                </p:spPr>
                <p:txBody>
                  <a:bodyPr wrap="none">
                    <a:spAutoFit/>
                  </a:bodyPr>
                  <a:lstStyle/>
                  <a:p>
                    <a:r>
                      <a:rPr lang="en-US" altLang="en-US" sz="150">
                        <a:latin typeface="Times New Roman" pitchFamily="18" charset="0"/>
                        <a:ea typeface="ＭＳ Ｐゴシック" pitchFamily="34" charset="-128"/>
                        <a:cs typeface="Times New Roman" pitchFamily="18" charset="0"/>
                      </a:rPr>
                      <a:t>C</a:t>
                    </a:r>
                  </a:p>
                </p:txBody>
              </p:sp>
            </p:grpSp>
            <p:grpSp>
              <p:nvGrpSpPr>
                <p:cNvPr id="33976" name="Group 26"/>
                <p:cNvGrpSpPr>
                  <a:grpSpLocks/>
                </p:cNvGrpSpPr>
                <p:nvPr/>
              </p:nvGrpSpPr>
              <p:grpSpPr bwMode="auto">
                <a:xfrm rot="-5400000">
                  <a:off x="5495884" y="1675537"/>
                  <a:ext cx="1641145" cy="890694"/>
                  <a:chOff x="6536142" y="1927176"/>
                  <a:chExt cx="1641145" cy="890694"/>
                </a:xfrm>
              </p:grpSpPr>
              <p:cxnSp>
                <p:nvCxnSpPr>
                  <p:cNvPr id="493" name="Straight Connector 492"/>
                  <p:cNvCxnSpPr>
                    <a:cxnSpLocks noChangeShapeType="1"/>
                  </p:cNvCxnSpPr>
                  <p:nvPr/>
                </p:nvCxnSpPr>
                <p:spPr bwMode="auto">
                  <a:xfrm flipH="1">
                    <a:off x="6536142" y="2622133"/>
                    <a:ext cx="330822" cy="0"/>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grpSp>
                <p:nvGrpSpPr>
                  <p:cNvPr id="33978" name="Group 78"/>
                  <p:cNvGrpSpPr>
                    <a:grpSpLocks/>
                  </p:cNvGrpSpPr>
                  <p:nvPr/>
                </p:nvGrpSpPr>
                <p:grpSpPr bwMode="auto">
                  <a:xfrm>
                    <a:off x="7265414" y="1927176"/>
                    <a:ext cx="911873" cy="844015"/>
                    <a:chOff x="9685094" y="373133"/>
                    <a:chExt cx="911313" cy="844797"/>
                  </a:xfrm>
                </p:grpSpPr>
                <p:cxnSp>
                  <p:nvCxnSpPr>
                    <p:cNvPr id="503" name="Straight Connector 502"/>
                    <p:cNvCxnSpPr>
                      <a:cxnSpLocks noChangeShapeType="1"/>
                    </p:cNvCxnSpPr>
                    <p:nvPr/>
                  </p:nvCxnSpPr>
                  <p:spPr bwMode="auto">
                    <a:xfrm flipV="1">
                      <a:off x="9924307" y="721584"/>
                      <a:ext cx="0" cy="226851"/>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504" name="Straight Connector 503"/>
                    <p:cNvCxnSpPr>
                      <a:cxnSpLocks noChangeShapeType="1"/>
                    </p:cNvCxnSpPr>
                    <p:nvPr/>
                  </p:nvCxnSpPr>
                  <p:spPr bwMode="auto">
                    <a:xfrm flipV="1">
                      <a:off x="10028557" y="721584"/>
                      <a:ext cx="0" cy="226851"/>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505" name="Straight Connector 504"/>
                    <p:cNvCxnSpPr>
                      <a:cxnSpLocks noChangeShapeType="1"/>
                    </p:cNvCxnSpPr>
                    <p:nvPr/>
                  </p:nvCxnSpPr>
                  <p:spPr bwMode="auto">
                    <a:xfrm flipV="1">
                      <a:off x="10126849" y="728458"/>
                      <a:ext cx="0" cy="233725"/>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cxnSp>
                  <p:nvCxnSpPr>
                    <p:cNvPr id="506" name="Straight Connector 505"/>
                    <p:cNvCxnSpPr>
                      <a:cxnSpLocks noChangeShapeType="1"/>
                    </p:cNvCxnSpPr>
                    <p:nvPr/>
                  </p:nvCxnSpPr>
                  <p:spPr bwMode="auto">
                    <a:xfrm flipV="1">
                      <a:off x="10234076" y="728458"/>
                      <a:ext cx="0" cy="233725"/>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grpSp>
                  <p:nvGrpSpPr>
                    <p:cNvPr id="33983" name="Group 162"/>
                    <p:cNvGrpSpPr>
                      <a:grpSpLocks/>
                    </p:cNvGrpSpPr>
                    <p:nvPr/>
                  </p:nvGrpSpPr>
                  <p:grpSpPr bwMode="auto">
                    <a:xfrm>
                      <a:off x="9896478" y="958930"/>
                      <a:ext cx="399805" cy="259000"/>
                      <a:chOff x="1267106" y="537927"/>
                      <a:chExt cx="600134" cy="259000"/>
                    </a:xfrm>
                  </p:grpSpPr>
                  <p:sp>
                    <p:nvSpPr>
                      <p:cNvPr id="33984" name="Rectangle 510"/>
                      <p:cNvSpPr>
                        <a:spLocks noChangeArrowheads="1"/>
                      </p:cNvSpPr>
                      <p:nvPr/>
                    </p:nvSpPr>
                    <p:spPr bwMode="auto">
                      <a:xfrm>
                        <a:off x="1267106" y="545872"/>
                        <a:ext cx="600134" cy="247879"/>
                      </a:xfrm>
                      <a:prstGeom prst="rect">
                        <a:avLst/>
                      </a:prstGeom>
                      <a:solidFill>
                        <a:schemeClr val="bg1"/>
                      </a:solidFill>
                      <a:ln w="12700">
                        <a:solidFill>
                          <a:srgbClr val="000000"/>
                        </a:solidFill>
                        <a:miter lim="800000"/>
                        <a:headEnd/>
                        <a:tailEnd/>
                      </a:ln>
                    </p:spPr>
                    <p:txBody>
                      <a:bodyPr anchor="ctr"/>
                      <a:lstStyle/>
                      <a:p>
                        <a:endParaRPr lang="en-US" altLang="en-US" sz="150">
                          <a:solidFill>
                            <a:srgbClr val="FFFFFF"/>
                          </a:solidFill>
                          <a:latin typeface="Calibri" pitchFamily="34" charset="0"/>
                          <a:ea typeface="ＭＳ Ｐゴシック" pitchFamily="34" charset="-128"/>
                        </a:endParaRPr>
                      </a:p>
                    </p:txBody>
                  </p:sp>
                  <p:grpSp>
                    <p:nvGrpSpPr>
                      <p:cNvPr id="33985" name="Group 167"/>
                      <p:cNvGrpSpPr>
                        <a:grpSpLocks/>
                      </p:cNvGrpSpPr>
                      <p:nvPr/>
                    </p:nvGrpSpPr>
                    <p:grpSpPr bwMode="auto">
                      <a:xfrm>
                        <a:off x="1369508" y="537927"/>
                        <a:ext cx="361986" cy="259000"/>
                        <a:chOff x="1369508" y="537927"/>
                        <a:chExt cx="361986" cy="259000"/>
                      </a:xfrm>
                    </p:grpSpPr>
                    <p:cxnSp>
                      <p:nvCxnSpPr>
                        <p:cNvPr id="513" name="Straight Connector 512"/>
                        <p:cNvCxnSpPr/>
                        <p:nvPr/>
                      </p:nvCxnSpPr>
                      <p:spPr>
                        <a:xfrm>
                          <a:off x="1353590" y="541181"/>
                          <a:ext cx="0" cy="247473"/>
                        </a:xfrm>
                        <a:prstGeom prst="line">
                          <a:avLst/>
                        </a:prstGeom>
                        <a:ln w="127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4" name="Straight Connector 513"/>
                        <p:cNvCxnSpPr>
                          <a:cxnSpLocks noChangeShapeType="1"/>
                        </p:cNvCxnSpPr>
                        <p:nvPr/>
                      </p:nvCxnSpPr>
                      <p:spPr bwMode="auto">
                        <a:xfrm>
                          <a:off x="1541372" y="534307"/>
                          <a:ext cx="0" cy="247473"/>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cxnSp>
                      <p:nvCxnSpPr>
                        <p:cNvPr id="515" name="Straight Connector 514"/>
                        <p:cNvCxnSpPr>
                          <a:cxnSpLocks noChangeShapeType="1"/>
                        </p:cNvCxnSpPr>
                        <p:nvPr/>
                      </p:nvCxnSpPr>
                      <p:spPr bwMode="auto">
                        <a:xfrm>
                          <a:off x="1711270" y="530869"/>
                          <a:ext cx="0" cy="247473"/>
                        </a:xfrm>
                        <a:prstGeom prst="line">
                          <a:avLst/>
                        </a:prstGeom>
                        <a:noFill/>
                        <a:ln w="12700">
                          <a:solidFill>
                            <a:srgbClr val="000000"/>
                          </a:solidFill>
                          <a:round/>
                          <a:headEnd/>
                          <a:tailEnd/>
                        </a:ln>
                        <a:effectLst>
                          <a:outerShdw blurRad="40000" dist="20000" dir="5400000" rotWithShape="0">
                            <a:srgbClr val="808080">
                              <a:alpha val="37999"/>
                            </a:srgbClr>
                          </a:outerShdw>
                        </a:effectLst>
                      </p:spPr>
                    </p:cxnSp>
                  </p:grpSp>
                </p:grpSp>
                <p:cxnSp>
                  <p:nvCxnSpPr>
                    <p:cNvPr id="508" name="Straight Connector 507"/>
                    <p:cNvCxnSpPr>
                      <a:cxnSpLocks noChangeShapeType="1"/>
                    </p:cNvCxnSpPr>
                    <p:nvPr/>
                  </p:nvCxnSpPr>
                  <p:spPr bwMode="auto">
                    <a:xfrm rot="5400000" flipV="1">
                      <a:off x="10402365" y="1036550"/>
                      <a:ext cx="0" cy="229349"/>
                    </a:xfrm>
                    <a:prstGeom prst="line">
                      <a:avLst/>
                    </a:prstGeom>
                    <a:noFill/>
                    <a:ln w="25400">
                      <a:solidFill>
                        <a:srgbClr val="000000"/>
                      </a:solidFill>
                      <a:round/>
                      <a:headEnd/>
                      <a:tailEnd/>
                    </a:ln>
                    <a:effectLst>
                      <a:outerShdw blurRad="40000" dist="20000" dir="5400000" rotWithShape="0">
                        <a:srgbClr val="808080">
                          <a:alpha val="37999"/>
                        </a:srgbClr>
                      </a:outerShdw>
                    </a:effectLst>
                  </p:spPr>
                </p:cxnSp>
                <p:sp>
                  <p:nvSpPr>
                    <p:cNvPr id="33990" name="TextBox 164"/>
                    <p:cNvSpPr txBox="1">
                      <a:spLocks noChangeArrowheads="1"/>
                    </p:cNvSpPr>
                    <p:nvPr/>
                  </p:nvSpPr>
                  <p:spPr bwMode="auto">
                    <a:xfrm>
                      <a:off x="10082300" y="771491"/>
                      <a:ext cx="514107" cy="333188"/>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clk</a:t>
                      </a:r>
                    </a:p>
                  </p:txBody>
                </p:sp>
                <p:sp>
                  <p:nvSpPr>
                    <p:cNvPr id="33991" name="TextBox 165"/>
                    <p:cNvSpPr txBox="1">
                      <a:spLocks noChangeArrowheads="1"/>
                    </p:cNvSpPr>
                    <p:nvPr/>
                  </p:nvSpPr>
                  <p:spPr bwMode="auto">
                    <a:xfrm>
                      <a:off x="9685094" y="373133"/>
                      <a:ext cx="550197" cy="333188"/>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data</a:t>
                      </a:r>
                    </a:p>
                  </p:txBody>
                </p:sp>
              </p:grpSp>
              <p:pic>
                <p:nvPicPr>
                  <p:cNvPr id="33992" name="Picture 17" descr="imgres.jpg"/>
                  <p:cNvPicPr>
                    <a:picLocks noChangeAspect="1"/>
                  </p:cNvPicPr>
                  <p:nvPr/>
                </p:nvPicPr>
                <p:blipFill>
                  <a:blip r:embed="rId4"/>
                  <a:srcRect/>
                  <a:stretch>
                    <a:fillRect/>
                  </a:stretch>
                </p:blipFill>
                <p:spPr bwMode="auto">
                  <a:xfrm rot="10800000">
                    <a:off x="6829214" y="2306055"/>
                    <a:ext cx="439738" cy="98425"/>
                  </a:xfrm>
                  <a:prstGeom prst="rect">
                    <a:avLst/>
                  </a:prstGeom>
                  <a:noFill/>
                  <a:ln w="9525">
                    <a:noFill/>
                    <a:miter lim="800000"/>
                    <a:headEnd/>
                    <a:tailEnd/>
                  </a:ln>
                </p:spPr>
              </p:pic>
              <p:cxnSp>
                <p:nvCxnSpPr>
                  <p:cNvPr id="496" name="Straight Connector 495"/>
                  <p:cNvCxnSpPr/>
                  <p:nvPr/>
                </p:nvCxnSpPr>
                <p:spPr>
                  <a:xfrm flipV="1">
                    <a:off x="6780533" y="2347416"/>
                    <a:ext cx="0" cy="260981"/>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7" name="Straight Connector 496"/>
                  <p:cNvCxnSpPr/>
                  <p:nvPr/>
                </p:nvCxnSpPr>
                <p:spPr>
                  <a:xfrm flipV="1">
                    <a:off x="7260374" y="2337116"/>
                    <a:ext cx="0" cy="274716"/>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8" name="Straight Connector 497"/>
                  <p:cNvCxnSpPr>
                    <a:cxnSpLocks noChangeShapeType="1"/>
                  </p:cNvCxnSpPr>
                  <p:nvPr/>
                </p:nvCxnSpPr>
                <p:spPr bwMode="auto">
                  <a:xfrm flipH="1">
                    <a:off x="7129237" y="2622133"/>
                    <a:ext cx="330823" cy="0"/>
                  </a:xfrm>
                  <a:prstGeom prst="line">
                    <a:avLst/>
                  </a:prstGeom>
                  <a:noFill/>
                  <a:ln w="76200" cmpd="tri">
                    <a:solidFill>
                      <a:srgbClr val="000000"/>
                    </a:solidFill>
                    <a:round/>
                    <a:headEnd/>
                    <a:tailEnd/>
                  </a:ln>
                  <a:effectLst>
                    <a:outerShdw blurRad="40000" dist="20000" dir="5400000" rotWithShape="0">
                      <a:srgbClr val="808080">
                        <a:alpha val="37999"/>
                      </a:srgbClr>
                    </a:outerShdw>
                  </a:effectLst>
                </p:spPr>
              </p:cxnSp>
              <p:sp>
                <p:nvSpPr>
                  <p:cNvPr id="499" name="Isosceles Triangle 498"/>
                  <p:cNvSpPr>
                    <a:spLocks noChangeArrowheads="1"/>
                  </p:cNvSpPr>
                  <p:nvPr/>
                </p:nvSpPr>
                <p:spPr bwMode="auto">
                  <a:xfrm rot="16200000" flipV="1">
                    <a:off x="6848885" y="2477910"/>
                    <a:ext cx="363999" cy="315921"/>
                  </a:xfrm>
                  <a:prstGeom prst="triangle">
                    <a:avLst>
                      <a:gd name="adj" fmla="val 50000"/>
                    </a:avLst>
                  </a:prstGeom>
                  <a:solidFill>
                    <a:srgbClr val="990000"/>
                  </a:solidFill>
                  <a:ln w="9525">
                    <a:solidFill>
                      <a:schemeClr val="tx1"/>
                    </a:solidFill>
                    <a:miter lim="800000"/>
                    <a:headEnd/>
                    <a:tailEnd/>
                  </a:ln>
                  <a:effectLst>
                    <a:outerShdw dist="23000" dir="5400000" rotWithShape="0">
                      <a:srgbClr val="000000">
                        <a:alpha val="34998"/>
                      </a:srgbClr>
                    </a:outerShdw>
                  </a:effectLst>
                </p:spPr>
                <p:txBody>
                  <a:bodyPr anchor="ctr"/>
                  <a:lstStyle/>
                  <a:p>
                    <a:pPr>
                      <a:defRPr/>
                    </a:pPr>
                    <a:endParaRPr lang="en-US" sz="150">
                      <a:solidFill>
                        <a:srgbClr val="FFFFFF"/>
                      </a:solidFill>
                      <a:cs typeface="+mn-cs"/>
                    </a:endParaRPr>
                  </a:p>
                </p:txBody>
              </p:sp>
              <p:cxnSp>
                <p:nvCxnSpPr>
                  <p:cNvPr id="500" name="Straight Connector 499"/>
                  <p:cNvCxnSpPr/>
                  <p:nvPr/>
                </p:nvCxnSpPr>
                <p:spPr>
                  <a:xfrm>
                    <a:off x="6780533" y="2330248"/>
                    <a:ext cx="83451" cy="0"/>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1" name="Straight Connector 500"/>
                  <p:cNvCxnSpPr/>
                  <p:nvPr/>
                </p:nvCxnSpPr>
                <p:spPr>
                  <a:xfrm>
                    <a:off x="7182884" y="2330248"/>
                    <a:ext cx="77490" cy="0"/>
                  </a:xfrm>
                  <a:prstGeom prst="line">
                    <a:avLst/>
                  </a:prstGeom>
                  <a:ln w="19050" cap="rnd"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3999" name="TextBox 76"/>
                  <p:cNvSpPr txBox="1">
                    <a:spLocks noChangeArrowheads="1"/>
                  </p:cNvSpPr>
                  <p:nvPr/>
                </p:nvSpPr>
                <p:spPr bwMode="auto">
                  <a:xfrm>
                    <a:off x="6648899" y="1978696"/>
                    <a:ext cx="526459" cy="332879"/>
                  </a:xfrm>
                  <a:prstGeom prst="rect">
                    <a:avLst/>
                  </a:prstGeom>
                  <a:noFill/>
                  <a:ln w="9525">
                    <a:noFill/>
                    <a:miter lim="800000"/>
                    <a:headEnd/>
                    <a:tailEnd/>
                  </a:ln>
                </p:spPr>
                <p:txBody>
                  <a:bodyPr wrap="none">
                    <a:spAutoFit/>
                  </a:bodyPr>
                  <a:lstStyle/>
                  <a:p>
                    <a:r>
                      <a:rPr lang="en-US" altLang="en-US" sz="150">
                        <a:latin typeface="Calibri" pitchFamily="34" charset="0"/>
                        <a:ea typeface="ＭＳ Ｐゴシック" pitchFamily="34" charset="-128"/>
                      </a:rPr>
                      <a:t>TIA</a:t>
                    </a:r>
                  </a:p>
                </p:txBody>
              </p:sp>
            </p:grpSp>
            <p:grpSp>
              <p:nvGrpSpPr>
                <p:cNvPr id="482" name="Group 481"/>
                <p:cNvGrpSpPr/>
                <p:nvPr/>
              </p:nvGrpSpPr>
              <p:grpSpPr bwMode="auto">
                <a:xfrm>
                  <a:off x="5943560" y="3230818"/>
                  <a:ext cx="2307194" cy="625581"/>
                  <a:chOff x="5502446" y="1486294"/>
                  <a:chExt cx="2307194" cy="625581"/>
                </a:xfrm>
                <a:solidFill>
                  <a:srgbClr val="FF0000">
                    <a:alpha val="30000"/>
                  </a:srgbClr>
                </a:solidFill>
              </p:grpSpPr>
              <p:sp>
                <p:nvSpPr>
                  <p:cNvPr id="490" name="Block Arc 489"/>
                  <p:cNvSpPr/>
                  <p:nvPr/>
                </p:nvSpPr>
                <p:spPr>
                  <a:xfrm rot="18000000">
                    <a:off x="5514803" y="1473937"/>
                    <a:ext cx="607112" cy="631825"/>
                  </a:xfrm>
                  <a:prstGeom prst="blockArc">
                    <a:avLst>
                      <a:gd name="adj1" fmla="val 10800000"/>
                      <a:gd name="adj2" fmla="val 21235386"/>
                      <a:gd name="adj3" fmla="val 16773"/>
                    </a:avLst>
                  </a:prstGeom>
                  <a:grp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50">
                      <a:solidFill>
                        <a:srgbClr val="000000"/>
                      </a:solidFill>
                    </a:endParaRPr>
                  </a:p>
                </p:txBody>
              </p:sp>
              <p:sp>
                <p:nvSpPr>
                  <p:cNvPr id="491" name="Block Arc 490"/>
                  <p:cNvSpPr/>
                  <p:nvPr/>
                </p:nvSpPr>
                <p:spPr>
                  <a:xfrm rot="18000000">
                    <a:off x="6356011" y="1486637"/>
                    <a:ext cx="607112" cy="631825"/>
                  </a:xfrm>
                  <a:prstGeom prst="blockArc">
                    <a:avLst>
                      <a:gd name="adj1" fmla="val 10800000"/>
                      <a:gd name="adj2" fmla="val 21235386"/>
                      <a:gd name="adj3" fmla="val 16773"/>
                    </a:avLst>
                  </a:prstGeom>
                  <a:grp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50">
                      <a:solidFill>
                        <a:srgbClr val="000000"/>
                      </a:solidFill>
                    </a:endParaRPr>
                  </a:p>
                </p:txBody>
              </p:sp>
              <p:sp>
                <p:nvSpPr>
                  <p:cNvPr id="492" name="Block Arc 491"/>
                  <p:cNvSpPr/>
                  <p:nvPr/>
                </p:nvSpPr>
                <p:spPr>
                  <a:xfrm rot="18000000">
                    <a:off x="7190172" y="1492406"/>
                    <a:ext cx="607112" cy="631825"/>
                  </a:xfrm>
                  <a:prstGeom prst="blockArc">
                    <a:avLst>
                      <a:gd name="adj1" fmla="val 10800000"/>
                      <a:gd name="adj2" fmla="val 21235386"/>
                      <a:gd name="adj3" fmla="val 16773"/>
                    </a:avLst>
                  </a:prstGeom>
                  <a:grpFill/>
                  <a:ln>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150">
                      <a:ln>
                        <a:solidFill>
                          <a:srgbClr val="000000"/>
                        </a:solidFill>
                      </a:ln>
                      <a:solidFill>
                        <a:srgbClr val="000000"/>
                      </a:solidFill>
                    </a:endParaRPr>
                  </a:p>
                </p:txBody>
              </p:sp>
            </p:grpSp>
            <p:cxnSp>
              <p:nvCxnSpPr>
                <p:cNvPr id="483" name="Straight Connector 482"/>
                <p:cNvCxnSpPr/>
                <p:nvPr/>
              </p:nvCxnSpPr>
              <p:spPr bwMode="auto">
                <a:xfrm rot="5400000" flipV="1">
                  <a:off x="2318259" y="2300609"/>
                  <a:ext cx="0" cy="226641"/>
                </a:xfrm>
                <a:prstGeom prst="line">
                  <a:avLst/>
                </a:prstGeom>
                <a:ln w="127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484" name="Straight Connector 483"/>
                <p:cNvCxnSpPr/>
                <p:nvPr/>
              </p:nvCxnSpPr>
              <p:spPr bwMode="auto">
                <a:xfrm rot="5400000" flipV="1">
                  <a:off x="3156145" y="2300609"/>
                  <a:ext cx="0" cy="226641"/>
                </a:xfrm>
                <a:prstGeom prst="line">
                  <a:avLst/>
                </a:prstGeom>
                <a:ln w="12700" cmpd="sng">
                  <a:solidFill>
                    <a:srgbClr val="000000"/>
                  </a:solidFill>
                  <a:prstDash val="sysDash"/>
                </a:ln>
                <a:effectLst/>
              </p:spPr>
              <p:style>
                <a:lnRef idx="2">
                  <a:schemeClr val="accent1"/>
                </a:lnRef>
                <a:fillRef idx="0">
                  <a:schemeClr val="accent1"/>
                </a:fillRef>
                <a:effectRef idx="1">
                  <a:schemeClr val="accent1"/>
                </a:effectRef>
                <a:fontRef idx="minor">
                  <a:schemeClr val="tx1"/>
                </a:fontRef>
              </p:style>
            </p:cxnSp>
            <p:sp>
              <p:nvSpPr>
                <p:cNvPr id="485" name="Rounded Rectangle 484"/>
                <p:cNvSpPr>
                  <a:spLocks noChangeArrowheads="1"/>
                </p:cNvSpPr>
                <p:nvPr/>
              </p:nvSpPr>
              <p:spPr bwMode="auto">
                <a:xfrm>
                  <a:off x="934373" y="2288752"/>
                  <a:ext cx="525397" cy="241410"/>
                </a:xfrm>
                <a:prstGeom prst="roundRect">
                  <a:avLst>
                    <a:gd name="adj" fmla="val 16667"/>
                  </a:avLst>
                </a:prstGeom>
                <a:solidFill>
                  <a:schemeClr val="bg1"/>
                </a:solidFill>
                <a:ln w="28575">
                  <a:solidFill>
                    <a:schemeClr val="tx1"/>
                  </a:solidFill>
                  <a:miter lim="800000"/>
                  <a:headEnd/>
                  <a:tailEnd/>
                </a:ln>
              </p:spPr>
              <p:txBody>
                <a:bodyPr anchor="ctr"/>
                <a:lstStyle/>
                <a:p>
                  <a:pPr>
                    <a:defRPr/>
                  </a:pPr>
                  <a:endParaRPr lang="en-US" sz="150" dirty="0">
                    <a:solidFill>
                      <a:srgbClr val="008000"/>
                    </a:solidFill>
                    <a:latin typeface="+mn-lt"/>
                    <a:cs typeface="+mn-cs"/>
                  </a:endParaRPr>
                </a:p>
              </p:txBody>
            </p:sp>
            <p:sp>
              <p:nvSpPr>
                <p:cNvPr id="34004" name="TextBox 27"/>
                <p:cNvSpPr txBox="1">
                  <a:spLocks noChangeArrowheads="1"/>
                </p:cNvSpPr>
                <p:nvPr/>
              </p:nvSpPr>
              <p:spPr bwMode="auto">
                <a:xfrm>
                  <a:off x="826020" y="2225419"/>
                  <a:ext cx="689800" cy="288910"/>
                </a:xfrm>
                <a:prstGeom prst="rect">
                  <a:avLst/>
                </a:prstGeom>
                <a:noFill/>
                <a:ln w="9525">
                  <a:noFill/>
                  <a:miter lim="800000"/>
                  <a:headEnd/>
                  <a:tailEnd/>
                </a:ln>
              </p:spPr>
              <p:txBody>
                <a:bodyPr wrap="none">
                  <a:spAutoFit/>
                </a:bodyPr>
                <a:lstStyle/>
                <a:p>
                  <a:r>
                    <a:rPr lang="en-US" altLang="en-US" sz="150" i="1">
                      <a:latin typeface="Calibri" pitchFamily="34" charset="0"/>
                      <a:ea typeface="ＭＳ Ｐゴシック" pitchFamily="34" charset="-128"/>
                    </a:rPr>
                    <a:t>clk gen</a:t>
                  </a:r>
                </a:p>
              </p:txBody>
            </p:sp>
            <p:sp>
              <p:nvSpPr>
                <p:cNvPr id="34005" name="TextBox 194"/>
                <p:cNvSpPr txBox="1">
                  <a:spLocks noChangeArrowheads="1"/>
                </p:cNvSpPr>
                <p:nvPr/>
              </p:nvSpPr>
              <p:spPr bwMode="auto">
                <a:xfrm>
                  <a:off x="1906842" y="3811726"/>
                  <a:ext cx="939459" cy="288910"/>
                </a:xfrm>
                <a:prstGeom prst="rect">
                  <a:avLst/>
                </a:prstGeom>
                <a:noFill/>
                <a:ln w="9525">
                  <a:noFill/>
                  <a:miter lim="800000"/>
                  <a:headEnd/>
                  <a:tailEnd/>
                </a:ln>
              </p:spPr>
              <p:txBody>
                <a:bodyPr wrap="none">
                  <a:spAutoFit/>
                </a:bodyPr>
                <a:lstStyle/>
                <a:p>
                  <a:r>
                    <a:rPr lang="en-US" altLang="en-US" sz="150">
                      <a:latin typeface="Calibri" pitchFamily="34" charset="0"/>
                      <a:ea typeface="ＭＳ Ｐゴシック" pitchFamily="34" charset="-128"/>
                    </a:rPr>
                    <a:t>Silicon waveguide</a:t>
                  </a:r>
                </a:p>
              </p:txBody>
            </p:sp>
            <p:sp>
              <p:nvSpPr>
                <p:cNvPr id="34006" name="TextBox 194"/>
                <p:cNvSpPr txBox="1">
                  <a:spLocks noChangeArrowheads="1"/>
                </p:cNvSpPr>
                <p:nvPr/>
              </p:nvSpPr>
              <p:spPr bwMode="auto">
                <a:xfrm>
                  <a:off x="6444350" y="3811726"/>
                  <a:ext cx="939459" cy="288910"/>
                </a:xfrm>
                <a:prstGeom prst="rect">
                  <a:avLst/>
                </a:prstGeom>
                <a:noFill/>
                <a:ln w="9525">
                  <a:noFill/>
                  <a:miter lim="800000"/>
                  <a:headEnd/>
                  <a:tailEnd/>
                </a:ln>
              </p:spPr>
              <p:txBody>
                <a:bodyPr wrap="none">
                  <a:spAutoFit/>
                </a:bodyPr>
                <a:lstStyle/>
                <a:p>
                  <a:r>
                    <a:rPr lang="en-US" altLang="en-US" sz="150">
                      <a:latin typeface="Calibri" pitchFamily="34" charset="0"/>
                      <a:ea typeface="ＭＳ Ｐゴシック" pitchFamily="34" charset="-128"/>
                    </a:rPr>
                    <a:t>Silicon waveguide</a:t>
                  </a:r>
                </a:p>
              </p:txBody>
            </p:sp>
            <p:sp>
              <p:nvSpPr>
                <p:cNvPr id="34007" name="Freeform 7"/>
                <p:cNvSpPr>
                  <a:spLocks/>
                </p:cNvSpPr>
                <p:nvPr/>
              </p:nvSpPr>
              <p:spPr bwMode="auto">
                <a:xfrm>
                  <a:off x="4517571" y="3673551"/>
                  <a:ext cx="997858" cy="483902"/>
                </a:xfrm>
                <a:custGeom>
                  <a:avLst/>
                  <a:gdLst>
                    <a:gd name="T0" fmla="*/ 0 w 997858"/>
                    <a:gd name="T1" fmla="*/ 209227 h 483902"/>
                    <a:gd name="T2" fmla="*/ 326572 w 997858"/>
                    <a:gd name="T3" fmla="*/ 9656 h 483902"/>
                    <a:gd name="T4" fmla="*/ 780143 w 997858"/>
                    <a:gd name="T5" fmla="*/ 481370 h 483902"/>
                    <a:gd name="T6" fmla="*/ 997858 w 997858"/>
                    <a:gd name="T7" fmla="*/ 209227 h 483902"/>
                    <a:gd name="T8" fmla="*/ 0 60000 65536"/>
                    <a:gd name="T9" fmla="*/ 0 60000 65536"/>
                    <a:gd name="T10" fmla="*/ 0 60000 65536"/>
                    <a:gd name="T11" fmla="*/ 0 60000 65536"/>
                    <a:gd name="T12" fmla="*/ 0 w 997858"/>
                    <a:gd name="T13" fmla="*/ 0 h 483902"/>
                    <a:gd name="T14" fmla="*/ 997858 w 997858"/>
                    <a:gd name="T15" fmla="*/ 483902 h 483902"/>
                  </a:gdLst>
                  <a:ahLst/>
                  <a:cxnLst>
                    <a:cxn ang="T8">
                      <a:pos x="T0" y="T1"/>
                    </a:cxn>
                    <a:cxn ang="T9">
                      <a:pos x="T2" y="T3"/>
                    </a:cxn>
                    <a:cxn ang="T10">
                      <a:pos x="T4" y="T5"/>
                    </a:cxn>
                    <a:cxn ang="T11">
                      <a:pos x="T6" y="T7"/>
                    </a:cxn>
                  </a:cxnLst>
                  <a:rect l="T12" t="T13" r="T14" b="T15"/>
                  <a:pathLst>
                    <a:path w="997858" h="483902">
                      <a:moveTo>
                        <a:pt x="0" y="209227"/>
                      </a:moveTo>
                      <a:cubicBezTo>
                        <a:pt x="98274" y="86763"/>
                        <a:pt x="196548" y="-35701"/>
                        <a:pt x="326572" y="9656"/>
                      </a:cubicBezTo>
                      <a:cubicBezTo>
                        <a:pt x="456596" y="55013"/>
                        <a:pt x="668262" y="448108"/>
                        <a:pt x="780143" y="481370"/>
                      </a:cubicBezTo>
                      <a:cubicBezTo>
                        <a:pt x="892024" y="514632"/>
                        <a:pt x="997858" y="209227"/>
                        <a:pt x="997858" y="209227"/>
                      </a:cubicBezTo>
                    </a:path>
                  </a:pathLst>
                </a:custGeom>
                <a:noFill/>
                <a:ln w="76200" cmpd="tri">
                  <a:solidFill>
                    <a:srgbClr val="0000FF"/>
                  </a:solidFill>
                  <a:prstDash val="solid"/>
                  <a:round/>
                  <a:headEnd/>
                  <a:tailEnd/>
                </a:ln>
              </p:spPr>
              <p:txBody>
                <a:bodyPr wrap="none" anchor="ctr"/>
                <a:lstStyle/>
                <a:p>
                  <a:endParaRPr lang="fr-FR" sz="1050"/>
                </a:p>
              </p:txBody>
            </p:sp>
          </p:grpSp>
          <p:sp>
            <p:nvSpPr>
              <p:cNvPr id="460" name="Block Arc 459"/>
              <p:cNvSpPr>
                <a:spLocks/>
              </p:cNvSpPr>
              <p:nvPr/>
            </p:nvSpPr>
            <p:spPr bwMode="auto">
              <a:xfrm rot="-3600000">
                <a:off x="1825166" y="3245245"/>
                <a:ext cx="605019" cy="628416"/>
              </a:xfrm>
              <a:custGeom>
                <a:avLst/>
                <a:gdLst>
                  <a:gd name="T0" fmla="*/ 0 w 605019"/>
                  <a:gd name="T1" fmla="*/ 314208 h 628416"/>
                  <a:gd name="T2" fmla="*/ 285857 w 605019"/>
                  <a:gd name="T3" fmla="*/ 476 h 628416"/>
                  <a:gd name="T4" fmla="*/ 603443 w 605019"/>
                  <a:gd name="T5" fmla="*/ 282170 h 628416"/>
                  <a:gd name="T6" fmla="*/ 502529 w 605019"/>
                  <a:gd name="T7" fmla="*/ 292914 h 628416"/>
                  <a:gd name="T8" fmla="*/ 291235 w 605019"/>
                  <a:gd name="T9" fmla="*/ 101815 h 628416"/>
                  <a:gd name="T10" fmla="*/ 101479 w 605019"/>
                  <a:gd name="T11" fmla="*/ 314208 h 628416"/>
                  <a:gd name="T12" fmla="*/ 0 w 605019"/>
                  <a:gd name="T13" fmla="*/ 314208 h 62841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5019" h="628416">
                    <a:moveTo>
                      <a:pt x="0" y="314208"/>
                    </a:moveTo>
                    <a:cubicBezTo>
                      <a:pt x="0" y="147396"/>
                      <a:pt x="125499" y="9659"/>
                      <a:pt x="285857" y="476"/>
                    </a:cubicBezTo>
                    <a:cubicBezTo>
                      <a:pt x="447150" y="-8761"/>
                      <a:pt x="586972" y="115259"/>
                      <a:pt x="603443" y="282170"/>
                    </a:cubicBezTo>
                    <a:lnTo>
                      <a:pt x="502529" y="292914"/>
                    </a:lnTo>
                    <a:cubicBezTo>
                      <a:pt x="491761" y="179651"/>
                      <a:pt x="398640" y="95431"/>
                      <a:pt x="291235" y="101815"/>
                    </a:cubicBezTo>
                    <a:cubicBezTo>
                      <a:pt x="184757" y="108144"/>
                      <a:pt x="101479" y="201357"/>
                      <a:pt x="101479" y="314208"/>
                    </a:cubicBezTo>
                    <a:lnTo>
                      <a:pt x="0" y="314208"/>
                    </a:lnTo>
                    <a:close/>
                  </a:path>
                </a:pathLst>
              </a:custGeom>
              <a:solidFill>
                <a:srgbClr val="FF0000">
                  <a:alpha val="30196"/>
                </a:srgbClr>
              </a:solidFill>
              <a:ln w="9525" cap="flat" cmpd="sng">
                <a:solidFill>
                  <a:srgbClr val="FF0000"/>
                </a:solidFill>
                <a:prstDash val="dash"/>
                <a:round/>
                <a:headEnd/>
                <a:tailEnd/>
              </a:ln>
              <a:effectLst>
                <a:outerShdw blurRad="40000" dist="23000" dir="5400000" rotWithShape="0">
                  <a:srgbClr val="000000">
                    <a:alpha val="34999"/>
                  </a:srgbClr>
                </a:outerShdw>
              </a:effectLst>
            </p:spPr>
            <p:txBody>
              <a:bodyPr anchor="ctr"/>
              <a:lstStyle/>
              <a:p>
                <a:pPr eaLnBrk="0" hangingPunct="0">
                  <a:defRPr/>
                </a:pPr>
                <a:endParaRPr lang="en-US" sz="1050">
                  <a:latin typeface="Arial" panose="020B0604020202020204" pitchFamily="34" charset="0"/>
                  <a:ea typeface="ＭＳ Ｐゴシック" pitchFamily="34" charset="-128"/>
                  <a:cs typeface="+mn-cs"/>
                </a:endParaRPr>
              </a:p>
            </p:txBody>
          </p:sp>
          <p:sp>
            <p:nvSpPr>
              <p:cNvPr id="461" name="Block Arc 460"/>
              <p:cNvSpPr>
                <a:spLocks/>
              </p:cNvSpPr>
              <p:nvPr/>
            </p:nvSpPr>
            <p:spPr bwMode="auto">
              <a:xfrm rot="-3600000">
                <a:off x="2659618" y="3235850"/>
                <a:ext cx="605019" cy="635283"/>
              </a:xfrm>
              <a:custGeom>
                <a:avLst/>
                <a:gdLst>
                  <a:gd name="T0" fmla="*/ 0 w 605019"/>
                  <a:gd name="T1" fmla="*/ 317642 h 635283"/>
                  <a:gd name="T2" fmla="*/ 285675 w 605019"/>
                  <a:gd name="T3" fmla="*/ 492 h 635283"/>
                  <a:gd name="T4" fmla="*/ 603477 w 605019"/>
                  <a:gd name="T5" fmla="*/ 285600 h 635283"/>
                  <a:gd name="T6" fmla="*/ 502561 w 605019"/>
                  <a:gd name="T7" fmla="*/ 296344 h 635283"/>
                  <a:gd name="T8" fmla="*/ 291054 w 605019"/>
                  <a:gd name="T9" fmla="*/ 101831 h 635283"/>
                  <a:gd name="T10" fmla="*/ 101479 w 605019"/>
                  <a:gd name="T11" fmla="*/ 317642 h 635283"/>
                  <a:gd name="T12" fmla="*/ 0 w 605019"/>
                  <a:gd name="T13" fmla="*/ 317642 h 63528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5019" h="635283">
                    <a:moveTo>
                      <a:pt x="0" y="317642"/>
                    </a:moveTo>
                    <a:cubicBezTo>
                      <a:pt x="0" y="149081"/>
                      <a:pt x="125393" y="9873"/>
                      <a:pt x="285675" y="492"/>
                    </a:cubicBezTo>
                    <a:cubicBezTo>
                      <a:pt x="447161" y="-8959"/>
                      <a:pt x="587162" y="116639"/>
                      <a:pt x="603477" y="285600"/>
                    </a:cubicBezTo>
                    <a:lnTo>
                      <a:pt x="502561" y="296344"/>
                    </a:lnTo>
                    <a:cubicBezTo>
                      <a:pt x="491943" y="181028"/>
                      <a:pt x="398647" y="95228"/>
                      <a:pt x="291054" y="101831"/>
                    </a:cubicBezTo>
                    <a:cubicBezTo>
                      <a:pt x="184651" y="108361"/>
                      <a:pt x="101479" y="203044"/>
                      <a:pt x="101479" y="317642"/>
                    </a:cubicBezTo>
                    <a:lnTo>
                      <a:pt x="0" y="317642"/>
                    </a:lnTo>
                    <a:close/>
                  </a:path>
                </a:pathLst>
              </a:custGeom>
              <a:solidFill>
                <a:srgbClr val="FF0000">
                  <a:alpha val="30196"/>
                </a:srgbClr>
              </a:solidFill>
              <a:ln w="9525" cap="flat" cmpd="sng">
                <a:solidFill>
                  <a:srgbClr val="FF0000"/>
                </a:solidFill>
                <a:prstDash val="dash"/>
                <a:round/>
                <a:headEnd/>
                <a:tailEnd/>
              </a:ln>
              <a:effectLst>
                <a:outerShdw blurRad="40000" dist="23000" dir="5400000" rotWithShape="0">
                  <a:srgbClr val="000000">
                    <a:alpha val="34999"/>
                  </a:srgbClr>
                </a:outerShdw>
              </a:effectLst>
            </p:spPr>
            <p:txBody>
              <a:bodyPr anchor="ctr"/>
              <a:lstStyle/>
              <a:p>
                <a:pPr eaLnBrk="0" hangingPunct="0">
                  <a:defRPr/>
                </a:pPr>
                <a:endParaRPr lang="en-US" sz="1050">
                  <a:latin typeface="Arial" panose="020B0604020202020204" pitchFamily="34" charset="0"/>
                  <a:ea typeface="ＭＳ Ｐゴシック" pitchFamily="34" charset="-128"/>
                  <a:cs typeface="+mn-cs"/>
                </a:endParaRPr>
              </a:p>
            </p:txBody>
          </p:sp>
          <p:sp>
            <p:nvSpPr>
              <p:cNvPr id="462" name="Block Arc 461"/>
              <p:cNvSpPr>
                <a:spLocks/>
              </p:cNvSpPr>
              <p:nvPr/>
            </p:nvSpPr>
            <p:spPr bwMode="auto">
              <a:xfrm rot="-3600000">
                <a:off x="3494297" y="3236078"/>
                <a:ext cx="607998" cy="631848"/>
              </a:xfrm>
              <a:custGeom>
                <a:avLst/>
                <a:gdLst>
                  <a:gd name="T0" fmla="*/ 0 w 607998"/>
                  <a:gd name="T1" fmla="*/ 315924 h 631848"/>
                  <a:gd name="T2" fmla="*/ 287255 w 607998"/>
                  <a:gd name="T3" fmla="*/ 480 h 631848"/>
                  <a:gd name="T4" fmla="*/ 606415 w 607998"/>
                  <a:gd name="T5" fmla="*/ 283729 h 631848"/>
                  <a:gd name="T6" fmla="*/ 505005 w 607998"/>
                  <a:gd name="T7" fmla="*/ 294525 h 631848"/>
                  <a:gd name="T8" fmla="*/ 292661 w 607998"/>
                  <a:gd name="T9" fmla="*/ 102318 h 631848"/>
                  <a:gd name="T10" fmla="*/ 101980 w 607998"/>
                  <a:gd name="T11" fmla="*/ 315925 h 631848"/>
                  <a:gd name="T12" fmla="*/ 0 w 607998"/>
                  <a:gd name="T13" fmla="*/ 315924 h 6318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7998" h="631848">
                    <a:moveTo>
                      <a:pt x="0" y="315924"/>
                    </a:moveTo>
                    <a:cubicBezTo>
                      <a:pt x="0" y="148205"/>
                      <a:pt x="126112" y="9717"/>
                      <a:pt x="287255" y="480"/>
                    </a:cubicBezTo>
                    <a:cubicBezTo>
                      <a:pt x="449352" y="-8813"/>
                      <a:pt x="589871" y="115895"/>
                      <a:pt x="606415" y="283729"/>
                    </a:cubicBezTo>
                    <a:lnTo>
                      <a:pt x="505005" y="294525"/>
                    </a:lnTo>
                    <a:cubicBezTo>
                      <a:pt x="494191" y="180604"/>
                      <a:pt x="400604" y="95892"/>
                      <a:pt x="292661" y="102318"/>
                    </a:cubicBezTo>
                    <a:cubicBezTo>
                      <a:pt x="185663" y="108688"/>
                      <a:pt x="101980" y="202432"/>
                      <a:pt x="101980" y="315925"/>
                    </a:cubicBezTo>
                    <a:lnTo>
                      <a:pt x="0" y="315924"/>
                    </a:lnTo>
                    <a:close/>
                  </a:path>
                </a:pathLst>
              </a:custGeom>
              <a:solidFill>
                <a:srgbClr val="FF0000">
                  <a:alpha val="30196"/>
                </a:srgbClr>
              </a:solidFill>
              <a:ln w="9525" cap="flat" cmpd="sng">
                <a:solidFill>
                  <a:srgbClr val="FF0000"/>
                </a:solidFill>
                <a:prstDash val="dash"/>
                <a:round/>
                <a:headEnd/>
                <a:tailEnd/>
              </a:ln>
              <a:effectLst>
                <a:outerShdw blurRad="40000" dist="23000" dir="5400000" rotWithShape="0">
                  <a:srgbClr val="000000">
                    <a:alpha val="34999"/>
                  </a:srgbClr>
                </a:outerShdw>
              </a:effectLst>
            </p:spPr>
            <p:txBody>
              <a:bodyPr anchor="ctr"/>
              <a:lstStyle/>
              <a:p>
                <a:pPr eaLnBrk="0" hangingPunct="0">
                  <a:defRPr/>
                </a:pPr>
                <a:endParaRPr lang="en-US" sz="1050">
                  <a:latin typeface="Arial" panose="020B0604020202020204" pitchFamily="34" charset="0"/>
                  <a:ea typeface="ＭＳ Ｐゴシック" pitchFamily="34" charset="-128"/>
                  <a:cs typeface="+mn-cs"/>
                </a:endParaRPr>
              </a:p>
            </p:txBody>
          </p:sp>
        </p:grpSp>
        <p:sp>
          <p:nvSpPr>
            <p:cNvPr id="34011" name="Rectangle 2"/>
            <p:cNvSpPr>
              <a:spLocks noChangeArrowheads="1"/>
            </p:cNvSpPr>
            <p:nvPr/>
          </p:nvSpPr>
          <p:spPr bwMode="auto">
            <a:xfrm>
              <a:off x="4179888" y="2757488"/>
              <a:ext cx="779462" cy="1211262"/>
            </a:xfrm>
            <a:prstGeom prst="rect">
              <a:avLst/>
            </a:prstGeom>
            <a:solidFill>
              <a:schemeClr val="bg1"/>
            </a:solidFill>
            <a:ln w="9525">
              <a:solidFill>
                <a:schemeClr val="bg1"/>
              </a:solidFill>
              <a:miter lim="800000"/>
              <a:headEnd/>
              <a:tailEnd/>
            </a:ln>
          </p:spPr>
          <p:txBody>
            <a:bodyPr anchor="ctr"/>
            <a:lstStyle/>
            <a:p>
              <a:pPr algn="ctr"/>
              <a:endParaRPr lang="en-US" altLang="en-US" sz="150">
                <a:latin typeface="Calibri" pitchFamily="34" charset="0"/>
                <a:ea typeface="ＭＳ Ｐゴシック" pitchFamily="34" charset="-128"/>
              </a:endParaRPr>
            </a:p>
          </p:txBody>
        </p:sp>
        <p:sp>
          <p:nvSpPr>
            <p:cNvPr id="34012" name="Rounded Rectangle 252"/>
            <p:cNvSpPr>
              <a:spLocks noChangeArrowheads="1"/>
            </p:cNvSpPr>
            <p:nvPr/>
          </p:nvSpPr>
          <p:spPr bwMode="auto">
            <a:xfrm>
              <a:off x="5915025" y="1912938"/>
              <a:ext cx="2690813" cy="1525587"/>
            </a:xfrm>
            <a:prstGeom prst="roundRect">
              <a:avLst>
                <a:gd name="adj" fmla="val 16667"/>
              </a:avLst>
            </a:prstGeom>
            <a:noFill/>
            <a:ln w="9525">
              <a:solidFill>
                <a:schemeClr val="tx1"/>
              </a:solidFill>
              <a:prstDash val="dash"/>
              <a:round/>
              <a:headEnd/>
              <a:tailEnd type="triangle" w="med" len="med"/>
            </a:ln>
          </p:spPr>
          <p:txBody>
            <a:bodyPr/>
            <a:lstStyle/>
            <a:p>
              <a:endParaRPr lang="en-US" altLang="en-US" sz="150">
                <a:latin typeface="Calibri" pitchFamily="34" charset="0"/>
                <a:ea typeface="ＭＳ Ｐゴシック" pitchFamily="34" charset="-128"/>
              </a:endParaRPr>
            </a:p>
          </p:txBody>
        </p:sp>
        <p:sp>
          <p:nvSpPr>
            <p:cNvPr id="34013" name="Rectangle 280"/>
            <p:cNvSpPr>
              <a:spLocks noChangeArrowheads="1"/>
            </p:cNvSpPr>
            <p:nvPr/>
          </p:nvSpPr>
          <p:spPr bwMode="auto">
            <a:xfrm>
              <a:off x="795338" y="4006850"/>
              <a:ext cx="801687" cy="355600"/>
            </a:xfrm>
            <a:prstGeom prst="rect">
              <a:avLst/>
            </a:prstGeom>
            <a:solidFill>
              <a:schemeClr val="bg1"/>
            </a:solidFill>
            <a:ln w="9525">
              <a:solidFill>
                <a:schemeClr val="bg1"/>
              </a:solidFill>
              <a:miter lim="800000"/>
              <a:headEnd/>
              <a:tailEnd/>
            </a:ln>
          </p:spPr>
          <p:txBody>
            <a:bodyPr anchor="ctr"/>
            <a:lstStyle/>
            <a:p>
              <a:pPr algn="ctr"/>
              <a:endParaRPr lang="en-US" altLang="en-US" sz="150">
                <a:latin typeface="Calibri" pitchFamily="34" charset="0"/>
                <a:ea typeface="ＭＳ Ｐゴシック" pitchFamily="34" charset="-128"/>
              </a:endParaRPr>
            </a:p>
          </p:txBody>
        </p:sp>
        <p:grpSp>
          <p:nvGrpSpPr>
            <p:cNvPr id="34014" name="Group 294"/>
            <p:cNvGrpSpPr>
              <a:grpSpLocks/>
            </p:cNvGrpSpPr>
            <p:nvPr/>
          </p:nvGrpSpPr>
          <p:grpSpPr bwMode="auto">
            <a:xfrm>
              <a:off x="206375" y="4241800"/>
              <a:ext cx="542925" cy="400050"/>
              <a:chOff x="127000" y="4654550"/>
              <a:chExt cx="542925" cy="400050"/>
            </a:xfrm>
          </p:grpSpPr>
          <p:cxnSp>
            <p:nvCxnSpPr>
              <p:cNvPr id="34015" name="Straight Arrow Connector 278"/>
              <p:cNvCxnSpPr>
                <a:cxnSpLocks noChangeShapeType="1"/>
              </p:cNvCxnSpPr>
              <p:nvPr/>
            </p:nvCxnSpPr>
            <p:spPr bwMode="auto">
              <a:xfrm>
                <a:off x="127000" y="5052786"/>
                <a:ext cx="542925" cy="0"/>
              </a:xfrm>
              <a:prstGeom prst="straightConnector1">
                <a:avLst/>
              </a:prstGeom>
              <a:noFill/>
              <a:ln w="9525">
                <a:solidFill>
                  <a:schemeClr val="tx1"/>
                </a:solidFill>
                <a:round/>
                <a:headEnd/>
                <a:tailEnd/>
              </a:ln>
            </p:spPr>
          </p:cxnSp>
          <p:sp>
            <p:nvSpPr>
              <p:cNvPr id="34016" name="Isosceles Triangle 289"/>
              <p:cNvSpPr>
                <a:spLocks noChangeArrowheads="1"/>
              </p:cNvSpPr>
              <p:nvPr/>
            </p:nvSpPr>
            <p:spPr bwMode="auto">
              <a:xfrm>
                <a:off x="196850" y="4657725"/>
                <a:ext cx="45719" cy="396875"/>
              </a:xfrm>
              <a:prstGeom prst="triangle">
                <a:avLst>
                  <a:gd name="adj" fmla="val 50000"/>
                </a:avLst>
              </a:prstGeom>
              <a:solidFill>
                <a:srgbClr val="FF0000"/>
              </a:solidFill>
              <a:ln w="3175">
                <a:solidFill>
                  <a:srgbClr val="000000"/>
                </a:solidFill>
                <a:miter lim="800000"/>
                <a:headEnd/>
                <a:tailEnd/>
              </a:ln>
            </p:spPr>
            <p:txBody>
              <a:bodyPr anchor="ctr"/>
              <a:lstStyle/>
              <a:p>
                <a:pPr algn="ctr"/>
                <a:endParaRPr lang="en-US" altLang="en-US" sz="150">
                  <a:latin typeface="Calibri" pitchFamily="34" charset="0"/>
                  <a:ea typeface="ＭＳ Ｐゴシック" pitchFamily="34" charset="-128"/>
                </a:endParaRPr>
              </a:p>
            </p:txBody>
          </p:sp>
          <p:sp>
            <p:nvSpPr>
              <p:cNvPr id="34017" name="Isosceles Triangle 290"/>
              <p:cNvSpPr>
                <a:spLocks noChangeArrowheads="1"/>
              </p:cNvSpPr>
              <p:nvPr/>
            </p:nvSpPr>
            <p:spPr bwMode="auto">
              <a:xfrm>
                <a:off x="301625" y="4654550"/>
                <a:ext cx="45719" cy="396875"/>
              </a:xfrm>
              <a:prstGeom prst="triangle">
                <a:avLst>
                  <a:gd name="adj" fmla="val 50000"/>
                </a:avLst>
              </a:prstGeom>
              <a:solidFill>
                <a:srgbClr val="FFFF00"/>
              </a:solidFill>
              <a:ln w="3175">
                <a:solidFill>
                  <a:schemeClr val="tx1"/>
                </a:solidFill>
                <a:miter lim="800000"/>
                <a:headEnd/>
                <a:tailEnd/>
              </a:ln>
            </p:spPr>
            <p:txBody>
              <a:bodyPr anchor="ctr"/>
              <a:lstStyle/>
              <a:p>
                <a:pPr algn="ctr"/>
                <a:endParaRPr lang="en-US" altLang="en-US" sz="150">
                  <a:latin typeface="Calibri" pitchFamily="34" charset="0"/>
                  <a:ea typeface="ＭＳ Ｐゴシック" pitchFamily="34" charset="-128"/>
                </a:endParaRPr>
              </a:p>
            </p:txBody>
          </p:sp>
          <p:sp>
            <p:nvSpPr>
              <p:cNvPr id="34018" name="Isosceles Triangle 291"/>
              <p:cNvSpPr>
                <a:spLocks noChangeArrowheads="1"/>
              </p:cNvSpPr>
              <p:nvPr/>
            </p:nvSpPr>
            <p:spPr bwMode="auto">
              <a:xfrm>
                <a:off x="415925" y="4654550"/>
                <a:ext cx="45719" cy="396875"/>
              </a:xfrm>
              <a:prstGeom prst="triangle">
                <a:avLst>
                  <a:gd name="adj" fmla="val 50000"/>
                </a:avLst>
              </a:prstGeom>
              <a:solidFill>
                <a:srgbClr val="008000"/>
              </a:solidFill>
              <a:ln w="3175">
                <a:solidFill>
                  <a:schemeClr val="tx1"/>
                </a:solidFill>
                <a:miter lim="800000"/>
                <a:headEnd/>
                <a:tailEnd/>
              </a:ln>
            </p:spPr>
            <p:txBody>
              <a:bodyPr anchor="ctr"/>
              <a:lstStyle/>
              <a:p>
                <a:pPr algn="ctr"/>
                <a:endParaRPr lang="en-US" altLang="en-US" sz="150">
                  <a:latin typeface="Calibri" pitchFamily="34" charset="0"/>
                  <a:ea typeface="ＭＳ Ｐゴシック" pitchFamily="34" charset="-128"/>
                </a:endParaRPr>
              </a:p>
            </p:txBody>
          </p:sp>
          <p:sp>
            <p:nvSpPr>
              <p:cNvPr id="34019" name="Isosceles Triangle 292"/>
              <p:cNvSpPr>
                <a:spLocks noChangeArrowheads="1"/>
              </p:cNvSpPr>
              <p:nvPr/>
            </p:nvSpPr>
            <p:spPr bwMode="auto">
              <a:xfrm>
                <a:off x="530225" y="4654550"/>
                <a:ext cx="45719" cy="396875"/>
              </a:xfrm>
              <a:prstGeom prst="triangle">
                <a:avLst>
                  <a:gd name="adj" fmla="val 50000"/>
                </a:avLst>
              </a:prstGeom>
              <a:solidFill>
                <a:srgbClr val="0000FF"/>
              </a:solidFill>
              <a:ln w="3175">
                <a:solidFill>
                  <a:schemeClr val="tx1"/>
                </a:solidFill>
                <a:miter lim="800000"/>
                <a:headEnd/>
                <a:tailEnd/>
              </a:ln>
            </p:spPr>
            <p:txBody>
              <a:bodyPr anchor="ctr"/>
              <a:lstStyle/>
              <a:p>
                <a:pPr algn="ctr"/>
                <a:endParaRPr lang="en-US" altLang="en-US" sz="150">
                  <a:latin typeface="Calibri" pitchFamily="34" charset="0"/>
                  <a:ea typeface="ＭＳ Ｐゴシック" pitchFamily="34" charset="-128"/>
                </a:endParaRPr>
              </a:p>
            </p:txBody>
          </p:sp>
        </p:grpSp>
        <p:cxnSp>
          <p:nvCxnSpPr>
            <p:cNvPr id="34020" name="Straight Connector 638"/>
            <p:cNvCxnSpPr>
              <a:cxnSpLocks noChangeShapeType="1"/>
              <a:stCxn id="33991" idx="0"/>
            </p:cNvCxnSpPr>
            <p:nvPr/>
          </p:nvCxnSpPr>
          <p:spPr bwMode="auto">
            <a:xfrm rot="16200000" flipV="1">
              <a:off x="5789221" y="2513406"/>
              <a:ext cx="17197" cy="146582"/>
            </a:xfrm>
            <a:prstGeom prst="line">
              <a:avLst/>
            </a:prstGeom>
            <a:noFill/>
            <a:ln w="9525">
              <a:solidFill>
                <a:srgbClr val="0000FF"/>
              </a:solidFill>
              <a:prstDash val="sysDash"/>
              <a:round/>
              <a:headEnd/>
              <a:tailEnd/>
            </a:ln>
          </p:spPr>
        </p:cxnSp>
      </p:grpSp>
      <p:sp>
        <p:nvSpPr>
          <p:cNvPr id="231" name="Slide Number Placeholder 3"/>
          <p:cNvSpPr txBox="1">
            <a:spLocks noGrp="1"/>
          </p:cNvSpPr>
          <p:nvPr/>
        </p:nvSpPr>
        <p:spPr bwMode="auto">
          <a:xfrm>
            <a:off x="8195843" y="5022798"/>
            <a:ext cx="313135" cy="273844"/>
          </a:xfrm>
          <a:prstGeom prst="rect">
            <a:avLst/>
          </a:prstGeom>
          <a:noFill/>
          <a:ln w="9525">
            <a:noFill/>
            <a:miter lim="800000"/>
            <a:headEnd/>
            <a:tailEnd/>
          </a:ln>
        </p:spPr>
        <p:txBody>
          <a:bodyPr lIns="0" rIns="0" anchor="ctr"/>
          <a:lstStyle/>
          <a:p>
            <a:pPr algn="r"/>
            <a:fld id="{8ACD8C0B-997D-4638-BF8E-611CB90ACD21}" type="slidenum">
              <a:rPr lang="en-US" sz="825">
                <a:solidFill>
                  <a:srgbClr val="9DA0A3"/>
                </a:solidFill>
              </a:rPr>
              <a:pPr algn="r"/>
              <a:t>54</a:t>
            </a:fld>
            <a:endParaRPr lang="en-US" sz="825">
              <a:solidFill>
                <a:srgbClr val="9DA0A3"/>
              </a:solidFill>
            </a:endParaRPr>
          </a:p>
        </p:txBody>
      </p:sp>
      <p:pic>
        <p:nvPicPr>
          <p:cNvPr id="232" name="Picture 7">
            <a:extLst>
              <a:ext uri="{FF2B5EF4-FFF2-40B4-BE49-F238E27FC236}">
                <a16:creationId xmlns:a16="http://schemas.microsoft.com/office/drawing/2014/main" id="{6FB1334A-2545-E247-8443-D8E530A6E06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143176" y="2859116"/>
            <a:ext cx="1142752" cy="802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777D22">
                      <a:alpha val="74998"/>
                    </a:srgbClr>
                  </a:outerShdw>
                </a:effectLst>
              </a14:hiddenEffects>
            </a:ext>
          </a:extLst>
        </p:spPr>
      </p:pic>
      <p:pic>
        <p:nvPicPr>
          <p:cNvPr id="233" name="Picture 9">
            <a:extLst>
              <a:ext uri="{FF2B5EF4-FFF2-40B4-BE49-F238E27FC236}">
                <a16:creationId xmlns:a16="http://schemas.microsoft.com/office/drawing/2014/main" id="{4047C895-994D-CA45-B7A0-9D23F7A9EC3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469352" y="2822673"/>
            <a:ext cx="1287604" cy="782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17961" dir="2700000" algn="ctr" rotWithShape="0">
                    <a:srgbClr val="777D22">
                      <a:alpha val="74998"/>
                    </a:srgbClr>
                  </a:outerShdw>
                </a:effectLst>
              </a14:hiddenEffects>
            </a:ext>
          </a:extLst>
        </p:spPr>
      </p:pic>
      <p:sp>
        <p:nvSpPr>
          <p:cNvPr id="234" name="AutoShape 248">
            <a:extLst>
              <a:ext uri="{FF2B5EF4-FFF2-40B4-BE49-F238E27FC236}">
                <a16:creationId xmlns:a16="http://schemas.microsoft.com/office/drawing/2014/main" id="{B0C1E688-BF20-2843-8D9D-0DB35C9F2CA4}"/>
              </a:ext>
            </a:extLst>
          </p:cNvPr>
          <p:cNvSpPr>
            <a:spLocks noChangeArrowheads="1"/>
          </p:cNvSpPr>
          <p:nvPr/>
        </p:nvSpPr>
        <p:spPr bwMode="auto">
          <a:xfrm>
            <a:off x="6993920" y="2506609"/>
            <a:ext cx="435897" cy="365534"/>
          </a:xfrm>
          <a:prstGeom prst="upDownArrow">
            <a:avLst>
              <a:gd name="adj1" fmla="val 50000"/>
              <a:gd name="adj2" fmla="val 30551"/>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000" tIns="46800" rIns="90000" bIns="46800" anchor="ctr">
            <a:spAutoFit/>
          </a:bodyPr>
          <a:lstStyle/>
          <a:p>
            <a:endParaRPr lang="en-US"/>
          </a:p>
        </p:txBody>
      </p:sp>
      <p:pic>
        <p:nvPicPr>
          <p:cNvPr id="203" name="Picture 202" descr="PPT_Subpage-02.png">
            <a:extLst>
              <a:ext uri="{FF2B5EF4-FFF2-40B4-BE49-F238E27FC236}">
                <a16:creationId xmlns:a16="http://schemas.microsoft.com/office/drawing/2014/main" id="{9BFE851E-9B77-1646-B002-26B972F358F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09" y="4598278"/>
            <a:ext cx="9143391" cy="585702"/>
          </a:xfrm>
          <a:prstGeom prst="rect">
            <a:avLst/>
          </a:prstGeom>
        </p:spPr>
      </p:pic>
      <p:pic>
        <p:nvPicPr>
          <p:cNvPr id="204" name="Picture 203">
            <a:extLst>
              <a:ext uri="{FF2B5EF4-FFF2-40B4-BE49-F238E27FC236}">
                <a16:creationId xmlns:a16="http://schemas.microsoft.com/office/drawing/2014/main" id="{8AE807D5-4327-864D-AA7C-EA342EF9CD7F}"/>
              </a:ext>
            </a:extLst>
          </p:cNvPr>
          <p:cNvPicPr>
            <a:picLocks noChangeAspect="1"/>
          </p:cNvPicPr>
          <p:nvPr/>
        </p:nvPicPr>
        <p:blipFill>
          <a:blip r:embed="rId10"/>
          <a:stretch>
            <a:fillRect/>
          </a:stretch>
        </p:blipFill>
        <p:spPr>
          <a:xfrm>
            <a:off x="3368940" y="1450367"/>
            <a:ext cx="2520614" cy="2241181"/>
          </a:xfrm>
          <a:prstGeom prst="rect">
            <a:avLst/>
          </a:prstGeom>
        </p:spPr>
      </p:pic>
      <p:pic>
        <p:nvPicPr>
          <p:cNvPr id="205" name="Picture 204">
            <a:extLst>
              <a:ext uri="{FF2B5EF4-FFF2-40B4-BE49-F238E27FC236}">
                <a16:creationId xmlns:a16="http://schemas.microsoft.com/office/drawing/2014/main" id="{5B88EE82-4555-7148-A80E-9D13132DC61D}"/>
              </a:ext>
            </a:extLst>
          </p:cNvPr>
          <p:cNvPicPr>
            <a:picLocks noChangeAspect="1"/>
          </p:cNvPicPr>
          <p:nvPr/>
        </p:nvPicPr>
        <p:blipFill>
          <a:blip r:embed="rId11"/>
          <a:stretch>
            <a:fillRect/>
          </a:stretch>
        </p:blipFill>
        <p:spPr>
          <a:xfrm>
            <a:off x="239535" y="1435124"/>
            <a:ext cx="2770130" cy="1026143"/>
          </a:xfrm>
          <a:prstGeom prst="rect">
            <a:avLst/>
          </a:prstGeom>
        </p:spPr>
      </p:pic>
      <p:pic>
        <p:nvPicPr>
          <p:cNvPr id="2" name="Picture 1">
            <a:extLst>
              <a:ext uri="{FF2B5EF4-FFF2-40B4-BE49-F238E27FC236}">
                <a16:creationId xmlns:a16="http://schemas.microsoft.com/office/drawing/2014/main" id="{2C774DBD-4DEE-1E44-9728-D72BA0A53822}"/>
              </a:ext>
            </a:extLst>
          </p:cNvPr>
          <p:cNvPicPr>
            <a:picLocks noChangeAspect="1"/>
          </p:cNvPicPr>
          <p:nvPr/>
        </p:nvPicPr>
        <p:blipFill rotWithShape="1">
          <a:blip r:embed="rId12">
            <a:extLst>
              <a:ext uri="{28A0092B-C50C-407E-A947-70E740481C1C}">
                <a14:useLocalDpi xmlns:a14="http://schemas.microsoft.com/office/drawing/2010/main"/>
              </a:ext>
            </a:extLst>
          </a:blip>
          <a:srcRect l="15067"/>
          <a:stretch/>
        </p:blipFill>
        <p:spPr>
          <a:xfrm>
            <a:off x="6093946" y="1461119"/>
            <a:ext cx="2547025" cy="967542"/>
          </a:xfrm>
          <a:prstGeom prst="rect">
            <a:avLst/>
          </a:prstGeom>
        </p:spPr>
      </p:pic>
      <p:pic>
        <p:nvPicPr>
          <p:cNvPr id="208" name="Picture 207">
            <a:extLst>
              <a:ext uri="{FF2B5EF4-FFF2-40B4-BE49-F238E27FC236}">
                <a16:creationId xmlns:a16="http://schemas.microsoft.com/office/drawing/2014/main" id="{DD369C9A-2F2E-6F49-921D-74FD5B1A30F1}"/>
              </a:ext>
            </a:extLst>
          </p:cNvPr>
          <p:cNvPicPr>
            <a:picLocks noChangeAspect="1"/>
          </p:cNvPicPr>
          <p:nvPr/>
        </p:nvPicPr>
        <p:blipFill rotWithShape="1">
          <a:blip r:embed="rId13">
            <a:extLst>
              <a:ext uri="{28A0092B-C50C-407E-A947-70E740481C1C}">
                <a14:useLocalDpi xmlns:a14="http://schemas.microsoft.com/office/drawing/2010/main"/>
              </a:ext>
            </a:extLst>
          </a:blip>
          <a:srcRect t="35279" b="19240"/>
          <a:stretch/>
        </p:blipFill>
        <p:spPr>
          <a:xfrm>
            <a:off x="3581314" y="3819525"/>
            <a:ext cx="5505694" cy="1351544"/>
          </a:xfrm>
          <a:prstGeom prst="rect">
            <a:avLst/>
          </a:prstGeom>
        </p:spPr>
      </p:pic>
      <p:pic>
        <p:nvPicPr>
          <p:cNvPr id="209" name="Picture 208">
            <a:extLst>
              <a:ext uri="{FF2B5EF4-FFF2-40B4-BE49-F238E27FC236}">
                <a16:creationId xmlns:a16="http://schemas.microsoft.com/office/drawing/2014/main" id="{D1745B1D-DEE0-F54A-BD6D-9BBB7F636A22}"/>
              </a:ext>
            </a:extLst>
          </p:cNvPr>
          <p:cNvPicPr>
            <a:picLocks noChangeAspect="1"/>
          </p:cNvPicPr>
          <p:nvPr/>
        </p:nvPicPr>
        <p:blipFill rotWithShape="1">
          <a:blip r:embed="rId13">
            <a:extLst>
              <a:ext uri="{28A0092B-C50C-407E-A947-70E740481C1C}">
                <a14:useLocalDpi xmlns:a14="http://schemas.microsoft.com/office/drawing/2010/main"/>
              </a:ext>
            </a:extLst>
          </a:blip>
          <a:srcRect l="38612" t="940" r="46948" b="64949"/>
          <a:stretch/>
        </p:blipFill>
        <p:spPr>
          <a:xfrm>
            <a:off x="2215963" y="3849313"/>
            <a:ext cx="1053165" cy="1394210"/>
          </a:xfrm>
          <a:prstGeom prst="rect">
            <a:avLst/>
          </a:prstGeom>
        </p:spPr>
      </p:pic>
      <p:pic>
        <p:nvPicPr>
          <p:cNvPr id="210" name="Picture 209">
            <a:extLst>
              <a:ext uri="{FF2B5EF4-FFF2-40B4-BE49-F238E27FC236}">
                <a16:creationId xmlns:a16="http://schemas.microsoft.com/office/drawing/2014/main" id="{F19D52E7-64BE-1E40-827E-603758950215}"/>
              </a:ext>
            </a:extLst>
          </p:cNvPr>
          <p:cNvPicPr>
            <a:picLocks noChangeAspect="1"/>
          </p:cNvPicPr>
          <p:nvPr/>
        </p:nvPicPr>
        <p:blipFill rotWithShape="1">
          <a:blip r:embed="rId14">
            <a:extLst>
              <a:ext uri="{28A0092B-C50C-407E-A947-70E740481C1C}">
                <a14:useLocalDpi xmlns:a14="http://schemas.microsoft.com/office/drawing/2010/main"/>
              </a:ext>
            </a:extLst>
          </a:blip>
          <a:srcRect l="55806" t="8435" r="2804" b="37673"/>
          <a:stretch/>
        </p:blipFill>
        <p:spPr>
          <a:xfrm>
            <a:off x="6126811" y="1357043"/>
            <a:ext cx="2960197" cy="2427828"/>
          </a:xfrm>
          <a:prstGeom prst="rect">
            <a:avLst/>
          </a:prstGeom>
        </p:spPr>
      </p:pic>
      <p:sp>
        <p:nvSpPr>
          <p:cNvPr id="4" name="TextBox 3">
            <a:extLst>
              <a:ext uri="{FF2B5EF4-FFF2-40B4-BE49-F238E27FC236}">
                <a16:creationId xmlns:a16="http://schemas.microsoft.com/office/drawing/2014/main" id="{93676619-9F69-9A43-B64A-D8B401B5B16D}"/>
              </a:ext>
            </a:extLst>
          </p:cNvPr>
          <p:cNvSpPr txBox="1"/>
          <p:nvPr/>
        </p:nvSpPr>
        <p:spPr>
          <a:xfrm>
            <a:off x="239535" y="4208745"/>
            <a:ext cx="1627369" cy="400110"/>
          </a:xfrm>
          <a:prstGeom prst="rect">
            <a:avLst/>
          </a:prstGeom>
          <a:noFill/>
        </p:spPr>
        <p:txBody>
          <a:bodyPr wrap="none" rtlCol="0">
            <a:spAutoFit/>
          </a:bodyPr>
          <a:lstStyle/>
          <a:p>
            <a:r>
              <a:rPr lang="en-US" sz="2000" b="1" i="1" dirty="0"/>
              <a:t>ENLITENED</a:t>
            </a:r>
          </a:p>
        </p:txBody>
      </p:sp>
    </p:spTree>
    <p:extLst>
      <p:ext uri="{BB962C8B-B14F-4D97-AF65-F5344CB8AC3E}">
        <p14:creationId xmlns:p14="http://schemas.microsoft.com/office/powerpoint/2010/main" val="315933114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821BE-3154-5E47-A362-CABEC1611D81}"/>
              </a:ext>
            </a:extLst>
          </p:cNvPr>
          <p:cNvSpPr>
            <a:spLocks noGrp="1"/>
          </p:cNvSpPr>
          <p:nvPr>
            <p:ph type="title"/>
          </p:nvPr>
        </p:nvSpPr>
        <p:spPr>
          <a:xfrm>
            <a:off x="360341" y="115267"/>
            <a:ext cx="8470881" cy="493613"/>
          </a:xfrm>
        </p:spPr>
        <p:txBody>
          <a:bodyPr/>
          <a:lstStyle/>
          <a:p>
            <a:r>
              <a:rPr lang="en-US" sz="2400" dirty="0"/>
              <a:t>The Future of Computing is Heterogeneous Acceleration</a:t>
            </a:r>
          </a:p>
        </p:txBody>
      </p:sp>
      <p:sp>
        <p:nvSpPr>
          <p:cNvPr id="4" name="Text Placeholder 3">
            <a:extLst>
              <a:ext uri="{FF2B5EF4-FFF2-40B4-BE49-F238E27FC236}">
                <a16:creationId xmlns:a16="http://schemas.microsoft.com/office/drawing/2014/main" id="{87D8B56B-B96D-4140-9397-F5C9F1A14B5D}"/>
              </a:ext>
            </a:extLst>
          </p:cNvPr>
          <p:cNvSpPr>
            <a:spLocks noGrp="1"/>
          </p:cNvSpPr>
          <p:nvPr>
            <p:ph type="body" sz="quarter" idx="1"/>
          </p:nvPr>
        </p:nvSpPr>
        <p:spPr>
          <a:xfrm>
            <a:off x="128789" y="2167570"/>
            <a:ext cx="8570890" cy="2706199"/>
          </a:xfrm>
        </p:spPr>
        <p:txBody>
          <a:bodyPr>
            <a:normAutofit lnSpcReduction="10000"/>
          </a:bodyPr>
          <a:lstStyle/>
          <a:p>
            <a:r>
              <a:rPr lang="en-US" sz="2200" dirty="0"/>
              <a:t>Convergence of HPC and Datacenter fabrics</a:t>
            </a:r>
          </a:p>
          <a:p>
            <a:r>
              <a:rPr lang="en-US" sz="2200" dirty="0"/>
              <a:t>Integration of Diverse Hardware Accelerators</a:t>
            </a:r>
          </a:p>
          <a:p>
            <a:pPr lvl="1"/>
            <a:r>
              <a:rPr lang="en-US" sz="1900" dirty="0"/>
              <a:t>Need more flexible (less area-limited) approach to hetero-integration</a:t>
            </a:r>
          </a:p>
          <a:p>
            <a:pPr lvl="1"/>
            <a:r>
              <a:rPr lang="en-US" sz="1900" dirty="0"/>
              <a:t>Currently limited by copper reach (bandwidth vs. distance)</a:t>
            </a:r>
          </a:p>
          <a:p>
            <a:r>
              <a:rPr lang="en-US" sz="2200" dirty="0"/>
              <a:t>Rack Disaggregation</a:t>
            </a:r>
          </a:p>
          <a:p>
            <a:pPr lvl="1"/>
            <a:r>
              <a:rPr lang="en-US" sz="1900" dirty="0"/>
              <a:t>Limited bandwidth inhibits effectiveness of disaggregation</a:t>
            </a:r>
          </a:p>
          <a:p>
            <a:pPr lvl="1"/>
            <a:r>
              <a:rPr lang="en-US" sz="1900" dirty="0"/>
              <a:t>Need ultra-low-latency to minimize bandwidth-delay product</a:t>
            </a:r>
            <a:endParaRPr lang="en-US" sz="2200" dirty="0">
              <a:solidFill>
                <a:srgbClr val="0070C0"/>
              </a:solidFill>
            </a:endParaRPr>
          </a:p>
          <a:p>
            <a:pPr lvl="1"/>
            <a:endParaRPr lang="en-US" sz="2000" dirty="0"/>
          </a:p>
        </p:txBody>
      </p:sp>
      <p:sp>
        <p:nvSpPr>
          <p:cNvPr id="3" name="Slide Number Placeholder 2">
            <a:extLst>
              <a:ext uri="{FF2B5EF4-FFF2-40B4-BE49-F238E27FC236}">
                <a16:creationId xmlns:a16="http://schemas.microsoft.com/office/drawing/2014/main" id="{200A7A17-1643-D741-8926-CDFDC8F2D741}"/>
              </a:ext>
            </a:extLst>
          </p:cNvPr>
          <p:cNvSpPr>
            <a:spLocks noGrp="1"/>
          </p:cNvSpPr>
          <p:nvPr>
            <p:ph type="sldNum" sz="quarter" idx="2"/>
          </p:nvPr>
        </p:nvSpPr>
        <p:spPr/>
        <p:txBody>
          <a:bodyPr/>
          <a:lstStyle/>
          <a:p>
            <a:fld id="{D8BA31C0-C4EC-EC4F-8529-897935C3CE92}" type="slidenum">
              <a:rPr lang="en-US" smtClean="0">
                <a:latin typeface="Helvetica"/>
                <a:ea typeface="Helvetica"/>
                <a:cs typeface="Helvetica"/>
              </a:rPr>
              <a:pPr/>
              <a:t>55</a:t>
            </a:fld>
            <a:endParaRPr lang="en-US">
              <a:latin typeface="Helvetica"/>
              <a:ea typeface="Helvetica"/>
              <a:cs typeface="Helvetica"/>
            </a:endParaRPr>
          </a:p>
        </p:txBody>
      </p:sp>
      <p:pic>
        <p:nvPicPr>
          <p:cNvPr id="8" name="Shape 198">
            <a:extLst>
              <a:ext uri="{FF2B5EF4-FFF2-40B4-BE49-F238E27FC236}">
                <a16:creationId xmlns:a16="http://schemas.microsoft.com/office/drawing/2014/main" id="{0F30F130-2F57-DC4E-B330-24B9E320796D}"/>
              </a:ext>
            </a:extLst>
          </p:cNvPr>
          <p:cNvPicPr preferRelativeResize="0"/>
          <p:nvPr/>
        </p:nvPicPr>
        <p:blipFill>
          <a:blip r:embed="rId2">
            <a:clrChange>
              <a:clrFrom>
                <a:srgbClr val="FFFFFF"/>
              </a:clrFrom>
              <a:clrTo>
                <a:srgbClr val="FFFFFF">
                  <a:alpha val="0"/>
                </a:srgbClr>
              </a:clrTo>
            </a:clrChange>
            <a:alphaModFix/>
          </a:blip>
          <a:stretch>
            <a:fillRect/>
          </a:stretch>
        </p:blipFill>
        <p:spPr>
          <a:xfrm>
            <a:off x="592461" y="756838"/>
            <a:ext cx="4468936" cy="1651511"/>
          </a:xfrm>
          <a:prstGeom prst="rect">
            <a:avLst/>
          </a:prstGeom>
          <a:noFill/>
          <a:ln>
            <a:noFill/>
          </a:ln>
        </p:spPr>
      </p:pic>
      <p:pic>
        <p:nvPicPr>
          <p:cNvPr id="9" name="Picture 8">
            <a:extLst>
              <a:ext uri="{FF2B5EF4-FFF2-40B4-BE49-F238E27FC236}">
                <a16:creationId xmlns:a16="http://schemas.microsoft.com/office/drawing/2014/main" id="{50DAFD34-6BE5-F44F-A636-DFFA86A17CB8}"/>
              </a:ext>
            </a:extLst>
          </p:cNvPr>
          <p:cNvPicPr>
            <a:picLocks noChangeAspect="1"/>
          </p:cNvPicPr>
          <p:nvPr/>
        </p:nvPicPr>
        <p:blipFill>
          <a:blip r:embed="rId3"/>
          <a:stretch>
            <a:fillRect/>
          </a:stretch>
        </p:blipFill>
        <p:spPr>
          <a:xfrm>
            <a:off x="7044744" y="756838"/>
            <a:ext cx="2059749" cy="1895289"/>
          </a:xfrm>
          <a:prstGeom prst="rect">
            <a:avLst/>
          </a:prstGeom>
        </p:spPr>
      </p:pic>
    </p:spTree>
    <p:extLst>
      <p:ext uri="{BB962C8B-B14F-4D97-AF65-F5344CB8AC3E}">
        <p14:creationId xmlns:p14="http://schemas.microsoft.com/office/powerpoint/2010/main" val="198382594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3976E-E1B4-1C41-8D36-6A39293B3C8B}"/>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1CC08CC-FC63-2B4F-A448-3CB816396A41}"/>
              </a:ext>
            </a:extLst>
          </p:cNvPr>
          <p:cNvSpPr>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8B439C60-CC63-A541-A5B2-C142249F8171}"/>
              </a:ext>
            </a:extLst>
          </p:cNvPr>
          <p:cNvSpPr>
            <a:spLocks noGrp="1"/>
          </p:cNvSpPr>
          <p:nvPr>
            <p:ph type="sldNum" sz="quarter" idx="2"/>
          </p:nvPr>
        </p:nvSpPr>
        <p:spPr/>
        <p:txBody>
          <a:bodyPr/>
          <a:lstStyle/>
          <a:p>
            <a:fld id="{86CB4B4D-7CA3-9044-876B-883B54F8677D}" type="slidenum">
              <a:rPr lang="uk-UA" smtClean="0">
                <a:latin typeface="Calibri"/>
                <a:ea typeface="Calibri"/>
                <a:cs typeface="Calibri"/>
              </a:rPr>
              <a:pPr/>
              <a:t>56</a:t>
            </a:fld>
            <a:endParaRPr lang="uk-UA" dirty="0">
              <a:latin typeface="Calibri"/>
              <a:ea typeface="Calibri"/>
              <a:cs typeface="Calibri"/>
            </a:endParaRPr>
          </a:p>
        </p:txBody>
      </p:sp>
    </p:spTree>
    <p:extLst>
      <p:ext uri="{BB962C8B-B14F-4D97-AF65-F5344CB8AC3E}">
        <p14:creationId xmlns:p14="http://schemas.microsoft.com/office/powerpoint/2010/main" val="3328080857"/>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8DF4208-7494-F746-8B6C-E06EDEC9E4CB}"/>
              </a:ext>
            </a:extLst>
          </p:cNvPr>
          <p:cNvSpPr>
            <a:spLocks noGrp="1"/>
          </p:cNvSpPr>
          <p:nvPr>
            <p:ph type="title"/>
          </p:nvPr>
        </p:nvSpPr>
        <p:spPr/>
        <p:txBody>
          <a:bodyPr/>
          <a:lstStyle/>
          <a:p>
            <a:r>
              <a:rPr lang="en-US" dirty="0"/>
              <a:t>Industry: Heterogeneous Integration Roadmap</a:t>
            </a:r>
          </a:p>
        </p:txBody>
      </p:sp>
      <p:sp>
        <p:nvSpPr>
          <p:cNvPr id="3" name="Slide Number Placeholder 2">
            <a:extLst>
              <a:ext uri="{FF2B5EF4-FFF2-40B4-BE49-F238E27FC236}">
                <a16:creationId xmlns:a16="http://schemas.microsoft.com/office/drawing/2014/main" id="{DFFF2490-9862-7D41-A7DA-4C57E38586DF}"/>
              </a:ext>
            </a:extLst>
          </p:cNvPr>
          <p:cNvSpPr>
            <a:spLocks noGrp="1"/>
          </p:cNvSpPr>
          <p:nvPr>
            <p:ph type="sldNum" sz="quarter" idx="12"/>
          </p:nvPr>
        </p:nvSpPr>
        <p:spPr/>
        <p:txBody>
          <a:bodyPr/>
          <a:lstStyle/>
          <a:p>
            <a:fld id="{D8BA31C0-C4EC-EC4F-8529-897935C3CE92}" type="slidenum">
              <a:rPr lang="en-US" smtClean="0">
                <a:latin typeface="Helvetica"/>
                <a:ea typeface="Helvetica"/>
                <a:cs typeface="Helvetica"/>
              </a:rPr>
              <a:pPr/>
              <a:t>57</a:t>
            </a:fld>
            <a:endParaRPr lang="en-US">
              <a:latin typeface="Helvetica"/>
              <a:ea typeface="Helvetica"/>
              <a:cs typeface="Helvetica"/>
            </a:endParaRPr>
          </a:p>
        </p:txBody>
      </p:sp>
      <p:pic>
        <p:nvPicPr>
          <p:cNvPr id="6" name="Picture 5">
            <a:extLst>
              <a:ext uri="{FF2B5EF4-FFF2-40B4-BE49-F238E27FC236}">
                <a16:creationId xmlns:a16="http://schemas.microsoft.com/office/drawing/2014/main" id="{D542AC7E-7CBE-8841-8ED3-B4A095A705C2}"/>
              </a:ext>
            </a:extLst>
          </p:cNvPr>
          <p:cNvPicPr>
            <a:picLocks noChangeAspect="1"/>
          </p:cNvPicPr>
          <p:nvPr/>
        </p:nvPicPr>
        <p:blipFill>
          <a:blip r:embed="rId3"/>
          <a:stretch>
            <a:fillRect/>
          </a:stretch>
        </p:blipFill>
        <p:spPr>
          <a:xfrm>
            <a:off x="0" y="818541"/>
            <a:ext cx="3746500" cy="2679700"/>
          </a:xfrm>
          <a:prstGeom prst="rect">
            <a:avLst/>
          </a:prstGeom>
        </p:spPr>
      </p:pic>
      <p:sp>
        <p:nvSpPr>
          <p:cNvPr id="7" name="TextBox 6">
            <a:extLst>
              <a:ext uri="{FF2B5EF4-FFF2-40B4-BE49-F238E27FC236}">
                <a16:creationId xmlns:a16="http://schemas.microsoft.com/office/drawing/2014/main" id="{809D5C7F-A2C0-1F49-A884-8716998D0A13}"/>
              </a:ext>
            </a:extLst>
          </p:cNvPr>
          <p:cNvSpPr txBox="1"/>
          <p:nvPr/>
        </p:nvSpPr>
        <p:spPr>
          <a:xfrm>
            <a:off x="847167" y="3344352"/>
            <a:ext cx="2052165" cy="307777"/>
          </a:xfrm>
          <a:prstGeom prst="rect">
            <a:avLst/>
          </a:prstGeom>
          <a:noFill/>
        </p:spPr>
        <p:txBody>
          <a:bodyPr wrap="none" rtlCol="0">
            <a:spAutoFit/>
          </a:bodyPr>
          <a:lstStyle/>
          <a:p>
            <a:r>
              <a:rPr lang="en-US" b="1" dirty="0"/>
              <a:t>http://</a:t>
            </a:r>
            <a:r>
              <a:rPr lang="en-US" b="1" dirty="0" err="1"/>
              <a:t>eps.ieee.org</a:t>
            </a:r>
            <a:r>
              <a:rPr lang="en-US" b="1" dirty="0"/>
              <a:t>/</a:t>
            </a:r>
            <a:r>
              <a:rPr lang="en-US" b="1" dirty="0" err="1"/>
              <a:t>hir</a:t>
            </a:r>
            <a:r>
              <a:rPr lang="en-US" b="1" dirty="0"/>
              <a:t> </a:t>
            </a:r>
            <a:endParaRPr lang="en-US" dirty="0"/>
          </a:p>
        </p:txBody>
      </p:sp>
      <p:pic>
        <p:nvPicPr>
          <p:cNvPr id="8" name="Picture 7">
            <a:extLst>
              <a:ext uri="{FF2B5EF4-FFF2-40B4-BE49-F238E27FC236}">
                <a16:creationId xmlns:a16="http://schemas.microsoft.com/office/drawing/2014/main" id="{A0A1CEAD-535A-1546-B247-90F45ECAC2FB}"/>
              </a:ext>
            </a:extLst>
          </p:cNvPr>
          <p:cNvPicPr>
            <a:picLocks noChangeAspect="1"/>
          </p:cNvPicPr>
          <p:nvPr/>
        </p:nvPicPr>
        <p:blipFill>
          <a:blip r:embed="rId4"/>
          <a:stretch>
            <a:fillRect/>
          </a:stretch>
        </p:blipFill>
        <p:spPr>
          <a:xfrm>
            <a:off x="-109429" y="4576784"/>
            <a:ext cx="6832600" cy="787400"/>
          </a:xfrm>
          <a:prstGeom prst="rect">
            <a:avLst/>
          </a:prstGeom>
        </p:spPr>
      </p:pic>
      <p:pic>
        <p:nvPicPr>
          <p:cNvPr id="9" name="Picture 8">
            <a:extLst>
              <a:ext uri="{FF2B5EF4-FFF2-40B4-BE49-F238E27FC236}">
                <a16:creationId xmlns:a16="http://schemas.microsoft.com/office/drawing/2014/main" id="{8C1EA0F2-1B06-CA4C-A657-6B50B24758AC}"/>
              </a:ext>
            </a:extLst>
          </p:cNvPr>
          <p:cNvPicPr>
            <a:picLocks noChangeAspect="1"/>
          </p:cNvPicPr>
          <p:nvPr/>
        </p:nvPicPr>
        <p:blipFill>
          <a:blip r:embed="rId5"/>
          <a:stretch>
            <a:fillRect/>
          </a:stretch>
        </p:blipFill>
        <p:spPr>
          <a:xfrm>
            <a:off x="3429000" y="666241"/>
            <a:ext cx="5778500" cy="2209800"/>
          </a:xfrm>
          <a:prstGeom prst="rect">
            <a:avLst/>
          </a:prstGeom>
        </p:spPr>
      </p:pic>
      <p:pic>
        <p:nvPicPr>
          <p:cNvPr id="10" name="Picture 9">
            <a:extLst>
              <a:ext uri="{FF2B5EF4-FFF2-40B4-BE49-F238E27FC236}">
                <a16:creationId xmlns:a16="http://schemas.microsoft.com/office/drawing/2014/main" id="{D2B50287-6C24-5845-87B5-9952391FA420}"/>
              </a:ext>
            </a:extLst>
          </p:cNvPr>
          <p:cNvPicPr>
            <a:picLocks noChangeAspect="1"/>
          </p:cNvPicPr>
          <p:nvPr/>
        </p:nvPicPr>
        <p:blipFill>
          <a:blip r:embed="rId6"/>
          <a:stretch>
            <a:fillRect/>
          </a:stretch>
        </p:blipFill>
        <p:spPr>
          <a:xfrm>
            <a:off x="3492500" y="3085702"/>
            <a:ext cx="5651500" cy="1600200"/>
          </a:xfrm>
          <a:prstGeom prst="rect">
            <a:avLst/>
          </a:prstGeom>
        </p:spPr>
      </p:pic>
      <p:sp>
        <p:nvSpPr>
          <p:cNvPr id="11" name="TextBox 10">
            <a:extLst>
              <a:ext uri="{FF2B5EF4-FFF2-40B4-BE49-F238E27FC236}">
                <a16:creationId xmlns:a16="http://schemas.microsoft.com/office/drawing/2014/main" id="{831F88E7-E4B0-A341-BCED-6A8AEFCA08C3}"/>
              </a:ext>
            </a:extLst>
          </p:cNvPr>
          <p:cNvSpPr txBox="1"/>
          <p:nvPr/>
        </p:nvSpPr>
        <p:spPr>
          <a:xfrm>
            <a:off x="146654" y="3707901"/>
            <a:ext cx="3453189" cy="307777"/>
          </a:xfrm>
          <a:prstGeom prst="rect">
            <a:avLst/>
          </a:prstGeom>
          <a:noFill/>
        </p:spPr>
        <p:txBody>
          <a:bodyPr wrap="none" rtlCol="0">
            <a:spAutoFit/>
          </a:bodyPr>
          <a:lstStyle/>
          <a:p>
            <a:r>
              <a:rPr lang="en-US" dirty="0"/>
              <a:t>HPC and </a:t>
            </a:r>
            <a:r>
              <a:rPr lang="en-US" dirty="0" err="1"/>
              <a:t>Megadatacenters</a:t>
            </a:r>
            <a:r>
              <a:rPr lang="en-US" dirty="0"/>
              <a:t> is 2</a:t>
            </a:r>
            <a:r>
              <a:rPr lang="en-US" baseline="30000" dirty="0"/>
              <a:t>nd</a:t>
            </a:r>
            <a:r>
              <a:rPr lang="en-US" dirty="0"/>
              <a:t> chapter</a:t>
            </a:r>
          </a:p>
        </p:txBody>
      </p:sp>
    </p:spTree>
    <p:extLst>
      <p:ext uri="{BB962C8B-B14F-4D97-AF65-F5344CB8AC3E}">
        <p14:creationId xmlns:p14="http://schemas.microsoft.com/office/powerpoint/2010/main" val="12338193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C05B0-C48D-884A-B41B-A58133D70AB8}"/>
              </a:ext>
            </a:extLst>
          </p:cNvPr>
          <p:cNvSpPr>
            <a:spLocks noGrp="1"/>
          </p:cNvSpPr>
          <p:nvPr>
            <p:ph type="title"/>
          </p:nvPr>
        </p:nvSpPr>
        <p:spPr/>
        <p:txBody>
          <a:bodyPr/>
          <a:lstStyle/>
          <a:p>
            <a:r>
              <a:rPr lang="en-US" sz="2000" dirty="0"/>
              <a:t>Datacenters: </a:t>
            </a:r>
            <a:r>
              <a:rPr lang="en-US" sz="2000" dirty="0" err="1"/>
              <a:t>Worsten</a:t>
            </a:r>
            <a:r>
              <a:rPr lang="en-US" sz="2000" dirty="0"/>
              <a:t> climate change without ultra-energy-efficiency</a:t>
            </a:r>
            <a:br>
              <a:rPr lang="en-US" sz="2000" dirty="0"/>
            </a:br>
            <a:r>
              <a:rPr lang="en-US" sz="2000" dirty="0"/>
              <a:t>	And data movement dominates that power consumption</a:t>
            </a:r>
          </a:p>
        </p:txBody>
      </p:sp>
      <p:sp>
        <p:nvSpPr>
          <p:cNvPr id="3" name="Text Placeholder 2">
            <a:extLst>
              <a:ext uri="{FF2B5EF4-FFF2-40B4-BE49-F238E27FC236}">
                <a16:creationId xmlns:a16="http://schemas.microsoft.com/office/drawing/2014/main" id="{3D281284-2A8B-2346-8814-D442E1316772}"/>
              </a:ext>
            </a:extLst>
          </p:cNvPr>
          <p:cNvSpPr>
            <a:spLocks noGrp="1"/>
          </p:cNvSpPr>
          <p:nvPr>
            <p:ph type="body" sz="quarter" idx="1"/>
          </p:nvPr>
        </p:nvSpPr>
        <p:spPr>
          <a:xfrm>
            <a:off x="-35729" y="3723578"/>
            <a:ext cx="8326458" cy="904366"/>
          </a:xfrm>
        </p:spPr>
        <p:txBody>
          <a:bodyPr>
            <a:normAutofit fontScale="62500" lnSpcReduction="20000"/>
          </a:bodyPr>
          <a:lstStyle/>
          <a:p>
            <a:r>
              <a:rPr lang="en-US" dirty="0"/>
              <a:t>January 2021 SRC report projects datacenter energy growth rates will lead to ~25% consumption of planetary energy by 2040.</a:t>
            </a:r>
          </a:p>
          <a:p>
            <a:r>
              <a:rPr lang="en-US" dirty="0"/>
              <a:t>Data movement is a dominant contributor to that power consumption</a:t>
            </a:r>
          </a:p>
        </p:txBody>
      </p:sp>
      <p:sp>
        <p:nvSpPr>
          <p:cNvPr id="4" name="Slide Number Placeholder 3">
            <a:extLst>
              <a:ext uri="{FF2B5EF4-FFF2-40B4-BE49-F238E27FC236}">
                <a16:creationId xmlns:a16="http://schemas.microsoft.com/office/drawing/2014/main" id="{64B239EB-07DC-F34C-8BE9-2B8A39A95D65}"/>
              </a:ext>
            </a:extLst>
          </p:cNvPr>
          <p:cNvSpPr>
            <a:spLocks noGrp="1"/>
          </p:cNvSpPr>
          <p:nvPr>
            <p:ph type="sldNum" sz="quarter" idx="2"/>
          </p:nvPr>
        </p:nvSpPr>
        <p:spPr>
          <a:xfrm>
            <a:off x="8603673" y="4881463"/>
            <a:ext cx="500820" cy="20005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Font typeface="Arial"/>
              <a:buNone/>
              <a:defRPr sz="1200" b="0" i="0" u="none" strike="noStrike" cap="none">
                <a:solidFill>
                  <a:schemeClr val="lt1"/>
                </a:solidFill>
                <a:latin typeface="Calibri"/>
                <a:ea typeface="Calibri"/>
                <a:cs typeface="Calibri"/>
                <a:sym typeface="Calibri"/>
              </a:defRPr>
            </a:lvl9pPr>
          </a:lstStyle>
          <a:p>
            <a:fld id="{86CB4B4D-7CA3-9044-876B-883B54F8677D}" type="slidenum">
              <a:rPr lang="uk-UA" smtClean="0"/>
              <a:pPr/>
              <a:t>58</a:t>
            </a:fld>
            <a:endParaRPr lang="uk-UA" dirty="0">
              <a:latin typeface="Calibri"/>
              <a:ea typeface="Calibri"/>
              <a:cs typeface="Calibri"/>
            </a:endParaRPr>
          </a:p>
        </p:txBody>
      </p:sp>
      <p:sp>
        <p:nvSpPr>
          <p:cNvPr id="8" name="TextBox 7">
            <a:extLst>
              <a:ext uri="{FF2B5EF4-FFF2-40B4-BE49-F238E27FC236}">
                <a16:creationId xmlns:a16="http://schemas.microsoft.com/office/drawing/2014/main" id="{F3D07EF3-2019-F547-B0E6-BF7DF6D7D521}"/>
              </a:ext>
            </a:extLst>
          </p:cNvPr>
          <p:cNvSpPr txBox="1"/>
          <p:nvPr/>
        </p:nvSpPr>
        <p:spPr>
          <a:xfrm>
            <a:off x="1161392" y="-802184"/>
            <a:ext cx="1348446" cy="561254"/>
          </a:xfrm>
          <a:prstGeom prst="rect">
            <a:avLst/>
          </a:prstGeom>
          <a:noFill/>
        </p:spPr>
        <p:txBody>
          <a:bodyPr wrap="none" rtlCol="0">
            <a:spAutoFit/>
          </a:bodyPr>
          <a:lstStyle/>
          <a:p>
            <a:r>
              <a:rPr lang="en-US" dirty="0">
                <a:solidFill>
                  <a:schemeClr val="accent4">
                    <a:lumMod val="40000"/>
                    <a:lumOff val="60000"/>
                  </a:schemeClr>
                </a:solidFill>
              </a:rPr>
              <a:t>Gordon Keeler</a:t>
            </a:r>
          </a:p>
          <a:p>
            <a:r>
              <a:rPr lang="en-US" dirty="0">
                <a:solidFill>
                  <a:schemeClr val="accent4">
                    <a:lumMod val="40000"/>
                    <a:lumOff val="60000"/>
                  </a:schemeClr>
                </a:solidFill>
              </a:rPr>
              <a:t>DARPA</a:t>
            </a:r>
          </a:p>
        </p:txBody>
      </p:sp>
      <p:sp>
        <p:nvSpPr>
          <p:cNvPr id="9" name="TextBox 8">
            <a:extLst>
              <a:ext uri="{FF2B5EF4-FFF2-40B4-BE49-F238E27FC236}">
                <a16:creationId xmlns:a16="http://schemas.microsoft.com/office/drawing/2014/main" id="{ED7B0BD6-FF92-2349-B17F-CCF9F5CE66FB}"/>
              </a:ext>
            </a:extLst>
          </p:cNvPr>
          <p:cNvSpPr txBox="1"/>
          <p:nvPr/>
        </p:nvSpPr>
        <p:spPr>
          <a:xfrm>
            <a:off x="7699457" y="3538912"/>
            <a:ext cx="1495922" cy="200055"/>
          </a:xfrm>
          <a:prstGeom prst="rect">
            <a:avLst/>
          </a:prstGeom>
          <a:noFill/>
        </p:spPr>
        <p:txBody>
          <a:bodyPr wrap="none" rtlCol="0">
            <a:spAutoFit/>
          </a:bodyPr>
          <a:lstStyle/>
          <a:p>
            <a:r>
              <a:rPr lang="en-US" sz="700" i="1" dirty="0"/>
              <a:t>Source</a:t>
            </a:r>
            <a:r>
              <a:rPr lang="en-US" sz="700" dirty="0"/>
              <a:t>: Gordon Keeler (DARPA)</a:t>
            </a:r>
          </a:p>
        </p:txBody>
      </p:sp>
      <p:pic>
        <p:nvPicPr>
          <p:cNvPr id="10" name="Picture 9">
            <a:extLst>
              <a:ext uri="{FF2B5EF4-FFF2-40B4-BE49-F238E27FC236}">
                <a16:creationId xmlns:a16="http://schemas.microsoft.com/office/drawing/2014/main" id="{7A56531D-5175-CE40-A534-D4129164A509}"/>
              </a:ext>
            </a:extLst>
          </p:cNvPr>
          <p:cNvPicPr>
            <a:picLocks noChangeAspect="1"/>
          </p:cNvPicPr>
          <p:nvPr/>
        </p:nvPicPr>
        <p:blipFill rotWithShape="1">
          <a:blip r:embed="rId2">
            <a:extLst>
              <a:ext uri="{28A0092B-C50C-407E-A947-70E740481C1C}">
                <a14:useLocalDpi xmlns:a14="http://schemas.microsoft.com/office/drawing/2010/main"/>
              </a:ext>
            </a:extLst>
          </a:blip>
          <a:srcRect l="1876"/>
          <a:stretch/>
        </p:blipFill>
        <p:spPr>
          <a:xfrm>
            <a:off x="-1" y="722132"/>
            <a:ext cx="5286547" cy="3001445"/>
          </a:xfrm>
          <a:prstGeom prst="rect">
            <a:avLst/>
          </a:prstGeom>
        </p:spPr>
      </p:pic>
      <p:pic>
        <p:nvPicPr>
          <p:cNvPr id="13" name="Picture 12">
            <a:extLst>
              <a:ext uri="{FF2B5EF4-FFF2-40B4-BE49-F238E27FC236}">
                <a16:creationId xmlns:a16="http://schemas.microsoft.com/office/drawing/2014/main" id="{AAD92ED7-5113-2544-9FCC-35244DD05AE5}"/>
              </a:ext>
            </a:extLst>
          </p:cNvPr>
          <p:cNvPicPr>
            <a:picLocks noChangeAspect="1"/>
          </p:cNvPicPr>
          <p:nvPr/>
        </p:nvPicPr>
        <p:blipFill>
          <a:blip r:embed="rId3"/>
          <a:stretch>
            <a:fillRect/>
          </a:stretch>
        </p:blipFill>
        <p:spPr>
          <a:xfrm>
            <a:off x="5060268" y="793545"/>
            <a:ext cx="3996816" cy="2790411"/>
          </a:xfrm>
          <a:prstGeom prst="rect">
            <a:avLst/>
          </a:prstGeom>
        </p:spPr>
      </p:pic>
    </p:spTree>
    <p:extLst>
      <p:ext uri="{BB962C8B-B14F-4D97-AF65-F5344CB8AC3E}">
        <p14:creationId xmlns:p14="http://schemas.microsoft.com/office/powerpoint/2010/main" val="19542852"/>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9F24-59F8-00CB-D1A1-87C496F0DD9E}"/>
              </a:ext>
            </a:extLst>
          </p:cNvPr>
          <p:cNvSpPr>
            <a:spLocks noGrp="1"/>
          </p:cNvSpPr>
          <p:nvPr>
            <p:ph type="title"/>
          </p:nvPr>
        </p:nvSpPr>
        <p:spPr/>
        <p:txBody>
          <a:bodyPr/>
          <a:lstStyle/>
          <a:p>
            <a:r>
              <a:rPr lang="en-US" dirty="0"/>
              <a:t>800Gig Optical Transceiver Sales Growth</a:t>
            </a:r>
          </a:p>
        </p:txBody>
      </p:sp>
      <p:sp>
        <p:nvSpPr>
          <p:cNvPr id="3" name="Text Placeholder 2">
            <a:extLst>
              <a:ext uri="{FF2B5EF4-FFF2-40B4-BE49-F238E27FC236}">
                <a16:creationId xmlns:a16="http://schemas.microsoft.com/office/drawing/2014/main" id="{CFD86932-7035-16F1-1889-A8B0AFD33B65}"/>
              </a:ext>
            </a:extLst>
          </p:cNvPr>
          <p:cNvSpPr>
            <a:spLocks noGrp="1"/>
          </p:cNvSpPr>
          <p:nvPr>
            <p:ph type="body" sz="quarter" idx="1"/>
          </p:nvPr>
        </p:nvSpPr>
        <p:spPr/>
        <p:txBody>
          <a:bodyPr/>
          <a:lstStyle/>
          <a:p>
            <a:endParaRPr lang="en-US"/>
          </a:p>
        </p:txBody>
      </p:sp>
      <p:sp>
        <p:nvSpPr>
          <p:cNvPr id="4" name="Slide Number Placeholder 3">
            <a:extLst>
              <a:ext uri="{FF2B5EF4-FFF2-40B4-BE49-F238E27FC236}">
                <a16:creationId xmlns:a16="http://schemas.microsoft.com/office/drawing/2014/main" id="{2FFF19EF-9A43-BF2C-78C5-237850F9BFA0}"/>
              </a:ext>
            </a:extLst>
          </p:cNvPr>
          <p:cNvSpPr>
            <a:spLocks noGrp="1"/>
          </p:cNvSpPr>
          <p:nvPr>
            <p:ph type="sldNum" sz="quarter" idx="2"/>
          </p:nvPr>
        </p:nvSpPr>
        <p:spPr>
          <a:xfrm>
            <a:off x="8686800" y="4873769"/>
            <a:ext cx="417693" cy="207749"/>
          </a:xfrm>
        </p:spPr>
        <p:txBody>
          <a:bodyPr/>
          <a:lstStyle/>
          <a:p>
            <a:fld id="{86CB4B4D-7CA3-9044-876B-883B54F8677D}" type="slidenum">
              <a:rPr lang="uk-UA" smtClean="0">
                <a:latin typeface="Calibri"/>
                <a:ea typeface="Calibri"/>
                <a:cs typeface="Calibri"/>
              </a:rPr>
              <a:pPr/>
              <a:t>59</a:t>
            </a:fld>
            <a:endParaRPr lang="uk-UA" dirty="0">
              <a:latin typeface="Calibri"/>
              <a:ea typeface="Calibri"/>
              <a:cs typeface="Calibri"/>
            </a:endParaRPr>
          </a:p>
        </p:txBody>
      </p:sp>
      <p:pic>
        <p:nvPicPr>
          <p:cNvPr id="5" name="Picture 4">
            <a:extLst>
              <a:ext uri="{FF2B5EF4-FFF2-40B4-BE49-F238E27FC236}">
                <a16:creationId xmlns:a16="http://schemas.microsoft.com/office/drawing/2014/main" id="{01AAA00C-D683-ACF4-6C70-462F47085AD5}"/>
              </a:ext>
            </a:extLst>
          </p:cNvPr>
          <p:cNvPicPr>
            <a:picLocks noChangeAspect="1"/>
          </p:cNvPicPr>
          <p:nvPr/>
        </p:nvPicPr>
        <p:blipFill>
          <a:blip r:embed="rId2"/>
          <a:stretch>
            <a:fillRect/>
          </a:stretch>
        </p:blipFill>
        <p:spPr>
          <a:xfrm>
            <a:off x="360342" y="717899"/>
            <a:ext cx="7772400" cy="3915808"/>
          </a:xfrm>
          <a:prstGeom prst="rect">
            <a:avLst/>
          </a:prstGeom>
        </p:spPr>
      </p:pic>
      <p:sp>
        <p:nvSpPr>
          <p:cNvPr id="6" name="TextBox 5">
            <a:extLst>
              <a:ext uri="{FF2B5EF4-FFF2-40B4-BE49-F238E27FC236}">
                <a16:creationId xmlns:a16="http://schemas.microsoft.com/office/drawing/2014/main" id="{F1CD3315-24E2-0AB4-C119-855D40D63E81}"/>
              </a:ext>
            </a:extLst>
          </p:cNvPr>
          <p:cNvSpPr txBox="1"/>
          <p:nvPr/>
        </p:nvSpPr>
        <p:spPr>
          <a:xfrm>
            <a:off x="1328615" y="4789920"/>
            <a:ext cx="6675225" cy="307777"/>
          </a:xfrm>
          <a:prstGeom prst="rect">
            <a:avLst/>
          </a:prstGeom>
          <a:noFill/>
        </p:spPr>
        <p:txBody>
          <a:bodyPr wrap="none" rtlCol="0">
            <a:spAutoFit/>
          </a:bodyPr>
          <a:lstStyle/>
          <a:p>
            <a:r>
              <a:rPr lang="en-US" dirty="0">
                <a:solidFill>
                  <a:schemeClr val="tx2"/>
                </a:solidFill>
              </a:rPr>
              <a:t>Nearly all practical implementations of 800Gb are Silicon Photonics based DWDM</a:t>
            </a:r>
          </a:p>
        </p:txBody>
      </p:sp>
    </p:spTree>
    <p:extLst>
      <p:ext uri="{BB962C8B-B14F-4D97-AF65-F5344CB8AC3E}">
        <p14:creationId xmlns:p14="http://schemas.microsoft.com/office/powerpoint/2010/main" val="250142203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Projected Performance Development</a:t>
            </a:r>
          </a:p>
        </p:txBody>
      </p:sp>
      <p:graphicFrame>
        <p:nvGraphicFramePr>
          <p:cNvPr id="7" name="Chart 6"/>
          <p:cNvGraphicFramePr/>
          <p:nvPr/>
        </p:nvGraphicFramePr>
        <p:xfrm>
          <a:off x="372163" y="929533"/>
          <a:ext cx="8434273" cy="3835069"/>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9"/>
          <p:cNvSpPr txBox="1">
            <a:spLocks noChangeArrowheads="1"/>
          </p:cNvSpPr>
          <p:nvPr/>
        </p:nvSpPr>
        <p:spPr bwMode="auto">
          <a:xfrm>
            <a:off x="4691639" y="1744301"/>
            <a:ext cx="533400" cy="228601"/>
          </a:xfrm>
          <a:prstGeom prst="rect">
            <a:avLst/>
          </a:prstGeom>
          <a:noFill/>
          <a:ln w="12700">
            <a:noFill/>
            <a:miter lim="800000"/>
            <a:headEnd/>
            <a:tailEnd/>
          </a:ln>
        </p:spPr>
        <p:txBody>
          <a:bodyPr wrap="square" lIns="36576" tIns="27432"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en-US" sz="1600" b="1" i="0" u="none" strike="noStrike" kern="1200" cap="none" spc="0" normalizeH="0" baseline="0" noProof="0" dirty="0">
                <a:ln>
                  <a:noFill/>
                </a:ln>
                <a:solidFill>
                  <a:srgbClr val="4BACC6"/>
                </a:solidFill>
                <a:effectLst/>
                <a:uLnTx/>
                <a:uFillTx/>
                <a:latin typeface="Calibri"/>
                <a:ea typeface="Calibri"/>
                <a:cs typeface="Calibri"/>
              </a:rPr>
              <a:t>SUM</a:t>
            </a:r>
          </a:p>
        </p:txBody>
      </p:sp>
      <p:sp>
        <p:nvSpPr>
          <p:cNvPr id="25" name="Rectangle 10"/>
          <p:cNvSpPr txBox="1">
            <a:spLocks noChangeArrowheads="1"/>
          </p:cNvSpPr>
          <p:nvPr/>
        </p:nvSpPr>
        <p:spPr bwMode="auto">
          <a:xfrm>
            <a:off x="4691639" y="2385081"/>
            <a:ext cx="533400" cy="311493"/>
          </a:xfrm>
          <a:prstGeom prst="rect">
            <a:avLst/>
          </a:prstGeom>
          <a:noFill/>
          <a:ln w="12700">
            <a:noFill/>
            <a:miter lim="800000"/>
            <a:headEnd/>
            <a:tailEnd/>
          </a:ln>
        </p:spPr>
        <p:txBody>
          <a:bodyPr wrap="square" lIns="36576" tIns="27432"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en-US" sz="1600" b="1" i="0" u="none" strike="noStrike" kern="1200" cap="none" spc="0" normalizeH="0" baseline="0" noProof="0" dirty="0">
                <a:ln>
                  <a:noFill/>
                </a:ln>
                <a:solidFill>
                  <a:srgbClr val="D80015"/>
                </a:solidFill>
                <a:effectLst/>
                <a:uLnTx/>
                <a:uFillTx/>
                <a:latin typeface="Calibri"/>
                <a:ea typeface="Calibri"/>
                <a:cs typeface="Calibri"/>
              </a:rPr>
              <a:t>N=1</a:t>
            </a:r>
          </a:p>
        </p:txBody>
      </p:sp>
      <p:sp>
        <p:nvSpPr>
          <p:cNvPr id="26" name="Rectangle 11"/>
          <p:cNvSpPr txBox="1">
            <a:spLocks noChangeArrowheads="1"/>
          </p:cNvSpPr>
          <p:nvPr/>
        </p:nvSpPr>
        <p:spPr bwMode="auto">
          <a:xfrm>
            <a:off x="4626564" y="2952329"/>
            <a:ext cx="663550" cy="291385"/>
          </a:xfrm>
          <a:prstGeom prst="rect">
            <a:avLst/>
          </a:prstGeom>
          <a:noFill/>
          <a:ln w="12700">
            <a:noFill/>
            <a:miter lim="800000"/>
            <a:headEnd/>
            <a:tailEnd/>
          </a:ln>
        </p:spPr>
        <p:txBody>
          <a:bodyPr wrap="square" lIns="36576" tIns="27432"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sz="1000"/>
            </a:pPr>
            <a:r>
              <a:rPr kumimoji="0" lang="en-US" sz="1600" b="1" i="0" u="none" strike="noStrike" kern="1200" cap="none" spc="0" normalizeH="0" baseline="0" noProof="0" dirty="0">
                <a:ln>
                  <a:noFill/>
                </a:ln>
                <a:solidFill>
                  <a:srgbClr val="F79646"/>
                </a:solidFill>
                <a:effectLst/>
                <a:uLnTx/>
                <a:uFillTx/>
                <a:latin typeface="Calibri"/>
                <a:ea typeface="Calibri"/>
                <a:cs typeface="Calibri"/>
              </a:rPr>
              <a:t>N=500</a:t>
            </a:r>
          </a:p>
        </p:txBody>
      </p:sp>
      <p:grpSp>
        <p:nvGrpSpPr>
          <p:cNvPr id="20" name="Group 19"/>
          <p:cNvGrpSpPr/>
          <p:nvPr/>
        </p:nvGrpSpPr>
        <p:grpSpPr>
          <a:xfrm>
            <a:off x="285598" y="980619"/>
            <a:ext cx="1057629" cy="2995388"/>
            <a:chOff x="294801" y="1008228"/>
            <a:chExt cx="1057629" cy="3222708"/>
          </a:xfrm>
        </p:grpSpPr>
        <p:sp>
          <p:nvSpPr>
            <p:cNvPr id="21" name="Text Box 24"/>
            <p:cNvSpPr txBox="1">
              <a:spLocks noChangeArrowheads="1"/>
            </p:cNvSpPr>
            <p:nvPr/>
          </p:nvSpPr>
          <p:spPr bwMode="auto">
            <a:xfrm>
              <a:off x="470478" y="3755973"/>
              <a:ext cx="881952" cy="240134"/>
            </a:xfrm>
            <a:prstGeom prst="rect">
              <a:avLst/>
            </a:prstGeom>
            <a:noFill/>
            <a:ln w="1">
              <a:noFill/>
              <a:miter lim="800000"/>
              <a:headEnd/>
              <a:tailEnd/>
            </a:ln>
            <a:effectLst/>
          </p:spPr>
          <p:txBody>
            <a:bodyPr wrap="square" lIns="27432"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sz="1000"/>
              </a:pPr>
              <a:r>
                <a:rPr kumimoji="0" lang="en-US" sz="1600"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1600" b="1" i="0" u="none" strike="noStrike" kern="1200" cap="none" spc="0" normalizeH="0" baseline="0" noProof="0" dirty="0" err="1">
                  <a:ln>
                    <a:noFill/>
                  </a:ln>
                  <a:solidFill>
                    <a:srgbClr val="000000"/>
                  </a:solidFill>
                  <a:effectLst/>
                  <a:uLnTx/>
                  <a:uFillTx/>
                  <a:latin typeface="Trebuchet MS"/>
                  <a:ea typeface="Trebuchet MS"/>
                  <a:cs typeface="Trebuchet MS"/>
                </a:rPr>
                <a:t>Gflop</a:t>
              </a:r>
              <a:r>
                <a:rPr kumimoji="0" lang="en-US" sz="1600" b="1"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22" name="Text Box 25"/>
            <p:cNvSpPr txBox="1">
              <a:spLocks noChangeArrowheads="1"/>
            </p:cNvSpPr>
            <p:nvPr/>
          </p:nvSpPr>
          <p:spPr bwMode="auto">
            <a:xfrm>
              <a:off x="495497" y="2996609"/>
              <a:ext cx="856933" cy="240134"/>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sz="1000"/>
              </a:pPr>
              <a:r>
                <a:rPr kumimoji="0" lang="en-US" sz="1600"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1600" b="1" i="0" u="none" strike="noStrike" kern="1200" cap="none" spc="0" normalizeH="0" baseline="0" noProof="0" dirty="0" err="1">
                  <a:ln>
                    <a:noFill/>
                  </a:ln>
                  <a:solidFill>
                    <a:srgbClr val="000000"/>
                  </a:solidFill>
                  <a:effectLst/>
                  <a:uLnTx/>
                  <a:uFillTx/>
                  <a:latin typeface="Trebuchet MS"/>
                  <a:ea typeface="Trebuchet MS"/>
                  <a:cs typeface="Trebuchet MS"/>
                </a:rPr>
                <a:t>Tflop</a:t>
              </a:r>
              <a:r>
                <a:rPr kumimoji="0" lang="en-US" sz="1600" b="1"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23" name="Text Box 26"/>
            <p:cNvSpPr txBox="1">
              <a:spLocks noChangeArrowheads="1"/>
            </p:cNvSpPr>
            <p:nvPr/>
          </p:nvSpPr>
          <p:spPr bwMode="auto">
            <a:xfrm>
              <a:off x="294801" y="4045689"/>
              <a:ext cx="1057629" cy="185247"/>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sz="1000"/>
              </a:pPr>
              <a:r>
                <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200" b="0" i="0" u="none" strike="noStrike" kern="1200" cap="none" spc="0" normalizeH="0" baseline="0" noProof="0" dirty="0" err="1">
                  <a:ln>
                    <a:noFill/>
                  </a:ln>
                  <a:solidFill>
                    <a:srgbClr val="000000"/>
                  </a:solidFill>
                  <a:effectLst/>
                  <a:uLnTx/>
                  <a:uFillTx/>
                  <a:latin typeface="Trebuchet MS"/>
                  <a:ea typeface="Trebuchet MS"/>
                  <a:cs typeface="Trebuchet MS"/>
                </a:rPr>
                <a:t>Mflop</a:t>
              </a:r>
              <a:r>
                <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27" name="Text Box 27"/>
            <p:cNvSpPr txBox="1">
              <a:spLocks noChangeArrowheads="1"/>
            </p:cNvSpPr>
            <p:nvPr/>
          </p:nvSpPr>
          <p:spPr bwMode="auto">
            <a:xfrm>
              <a:off x="354772" y="3286321"/>
              <a:ext cx="997658" cy="185248"/>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sz="1000"/>
              </a:pPr>
              <a:r>
                <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200" b="0" i="0" u="none" strike="noStrike" kern="1200" cap="none" spc="0" normalizeH="0" baseline="0" noProof="0" dirty="0" err="1">
                  <a:ln>
                    <a:noFill/>
                  </a:ln>
                  <a:solidFill>
                    <a:srgbClr val="000000"/>
                  </a:solidFill>
                  <a:effectLst/>
                  <a:uLnTx/>
                  <a:uFillTx/>
                  <a:latin typeface="Trebuchet MS"/>
                  <a:ea typeface="Trebuchet MS"/>
                  <a:cs typeface="Trebuchet MS"/>
                </a:rPr>
                <a:t>Gflop/s</a:t>
              </a:r>
              <a:endPar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28" name="Text Box 28"/>
            <p:cNvSpPr txBox="1">
              <a:spLocks noChangeArrowheads="1"/>
            </p:cNvSpPr>
            <p:nvPr/>
          </p:nvSpPr>
          <p:spPr bwMode="auto">
            <a:xfrm>
              <a:off x="403076" y="2526957"/>
              <a:ext cx="949354" cy="185248"/>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sz="1000"/>
              </a:pPr>
              <a:r>
                <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200" b="0" i="0" u="none" strike="noStrike" kern="1200" cap="none" spc="0" normalizeH="0" baseline="0" noProof="0" dirty="0" err="1">
                  <a:ln>
                    <a:noFill/>
                  </a:ln>
                  <a:solidFill>
                    <a:srgbClr val="000000"/>
                  </a:solidFill>
                  <a:effectLst/>
                  <a:uLnTx/>
                  <a:uFillTx/>
                  <a:latin typeface="Trebuchet MS"/>
                  <a:ea typeface="Trebuchet MS"/>
                  <a:cs typeface="Trebuchet MS"/>
                </a:rPr>
                <a:t>Tflop/s</a:t>
              </a:r>
              <a:endPar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29" name="Text Box 29"/>
            <p:cNvSpPr txBox="1">
              <a:spLocks noChangeArrowheads="1"/>
            </p:cNvSpPr>
            <p:nvPr/>
          </p:nvSpPr>
          <p:spPr bwMode="auto">
            <a:xfrm>
              <a:off x="344046" y="3521147"/>
              <a:ext cx="1008384" cy="185248"/>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sz="1000"/>
              </a:pPr>
              <a:r>
                <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200" b="0" i="0" u="none" strike="noStrike" kern="1200" cap="none" spc="0" normalizeH="0" baseline="0" noProof="0" dirty="0" err="1">
                  <a:ln>
                    <a:noFill/>
                  </a:ln>
                  <a:solidFill>
                    <a:srgbClr val="000000"/>
                  </a:solidFill>
                  <a:effectLst/>
                  <a:uLnTx/>
                  <a:uFillTx/>
                  <a:latin typeface="Trebuchet MS"/>
                  <a:ea typeface="Trebuchet MS"/>
                  <a:cs typeface="Trebuchet MS"/>
                </a:rPr>
                <a:t>Gflop</a:t>
              </a:r>
              <a:r>
                <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30" name="Text Box 30"/>
            <p:cNvSpPr txBox="1">
              <a:spLocks noChangeArrowheads="1"/>
            </p:cNvSpPr>
            <p:nvPr/>
          </p:nvSpPr>
          <p:spPr bwMode="auto">
            <a:xfrm>
              <a:off x="356885" y="2761783"/>
              <a:ext cx="995545" cy="185248"/>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sz="1000"/>
              </a:pPr>
              <a:r>
                <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200" b="0" i="0" u="none" strike="noStrike" kern="1200" cap="none" spc="0" normalizeH="0" baseline="0" noProof="0" dirty="0" err="1">
                  <a:ln>
                    <a:noFill/>
                  </a:ln>
                  <a:solidFill>
                    <a:srgbClr val="000000"/>
                  </a:solidFill>
                  <a:effectLst/>
                  <a:uLnTx/>
                  <a:uFillTx/>
                  <a:latin typeface="Trebuchet MS"/>
                  <a:ea typeface="Trebuchet MS"/>
                  <a:cs typeface="Trebuchet MS"/>
                </a:rPr>
                <a:t>Tflop</a:t>
              </a:r>
              <a:r>
                <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31" name="Text Box 31"/>
            <p:cNvSpPr txBox="1">
              <a:spLocks noChangeArrowheads="1"/>
            </p:cNvSpPr>
            <p:nvPr/>
          </p:nvSpPr>
          <p:spPr bwMode="auto">
            <a:xfrm>
              <a:off x="453799" y="2237245"/>
              <a:ext cx="898631" cy="240134"/>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sz="1000"/>
              </a:pPr>
              <a:r>
                <a:rPr kumimoji="0" lang="en-US" sz="1600"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1600" b="1" i="0" u="none" strike="noStrike" kern="1200" cap="none" spc="0" normalizeH="0" baseline="0" noProof="0" dirty="0" err="1">
                  <a:ln>
                    <a:noFill/>
                  </a:ln>
                  <a:solidFill>
                    <a:srgbClr val="000000"/>
                  </a:solidFill>
                  <a:effectLst/>
                  <a:uLnTx/>
                  <a:uFillTx/>
                  <a:latin typeface="Trebuchet MS"/>
                  <a:ea typeface="Trebuchet MS"/>
                  <a:cs typeface="Trebuchet MS"/>
                </a:rPr>
                <a:t>Pflop</a:t>
              </a:r>
              <a:r>
                <a:rPr kumimoji="0" lang="en-US" sz="1600" b="1"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32" name="Text Box 39"/>
            <p:cNvSpPr txBox="1">
              <a:spLocks noChangeArrowheads="1"/>
            </p:cNvSpPr>
            <p:nvPr/>
          </p:nvSpPr>
          <p:spPr bwMode="auto">
            <a:xfrm>
              <a:off x="478818" y="1767593"/>
              <a:ext cx="873612" cy="185248"/>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sz="1000"/>
              </a:pPr>
              <a:r>
                <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200" b="0" i="0" u="none" strike="noStrike" kern="1200" cap="none" spc="0" normalizeH="0" baseline="0" noProof="0" dirty="0" err="1">
                  <a:ln>
                    <a:noFill/>
                  </a:ln>
                  <a:solidFill>
                    <a:srgbClr val="000000"/>
                  </a:solidFill>
                  <a:effectLst/>
                  <a:uLnTx/>
                  <a:uFillTx/>
                  <a:latin typeface="Trebuchet MS"/>
                  <a:ea typeface="Trebuchet MS"/>
                  <a:cs typeface="Trebuchet MS"/>
                </a:rPr>
                <a:t>Pflop/s</a:t>
              </a:r>
              <a:endPar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33" name="Text Box 40"/>
            <p:cNvSpPr txBox="1">
              <a:spLocks noChangeArrowheads="1"/>
            </p:cNvSpPr>
            <p:nvPr/>
          </p:nvSpPr>
          <p:spPr bwMode="auto">
            <a:xfrm>
              <a:off x="470478" y="2002419"/>
              <a:ext cx="881952" cy="185248"/>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sz="1000"/>
              </a:pPr>
              <a:r>
                <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200" b="0" i="0" u="none" strike="noStrike" kern="1200" cap="none" spc="0" normalizeH="0" baseline="0" noProof="0" dirty="0" err="1">
                  <a:ln>
                    <a:noFill/>
                  </a:ln>
                  <a:solidFill>
                    <a:srgbClr val="000000"/>
                  </a:solidFill>
                  <a:effectLst/>
                  <a:uLnTx/>
                  <a:uFillTx/>
                  <a:latin typeface="Trebuchet MS"/>
                  <a:ea typeface="Trebuchet MS"/>
                  <a:cs typeface="Trebuchet MS"/>
                </a:rPr>
                <a:t>Pflop</a:t>
              </a:r>
              <a:r>
                <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34" name="Text Box 39"/>
            <p:cNvSpPr txBox="1">
              <a:spLocks noChangeArrowheads="1"/>
            </p:cNvSpPr>
            <p:nvPr/>
          </p:nvSpPr>
          <p:spPr bwMode="auto">
            <a:xfrm>
              <a:off x="470478" y="1477880"/>
              <a:ext cx="881952" cy="240135"/>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sz="1000"/>
              </a:pPr>
              <a:r>
                <a:rPr kumimoji="0" lang="en-US" sz="1600" b="1" i="0" u="none" strike="noStrike" kern="1200" cap="none" spc="0" normalizeH="0" baseline="0" noProof="0" dirty="0">
                  <a:ln>
                    <a:noFill/>
                  </a:ln>
                  <a:solidFill>
                    <a:srgbClr val="000000"/>
                  </a:solidFill>
                  <a:effectLst/>
                  <a:uLnTx/>
                  <a:uFillTx/>
                  <a:latin typeface="Trebuchet MS"/>
                  <a:ea typeface="Trebuchet MS"/>
                  <a:cs typeface="Trebuchet MS"/>
                </a:rPr>
                <a:t>1 </a:t>
              </a:r>
              <a:r>
                <a:rPr kumimoji="0" lang="en-US" sz="1600" b="1" i="0" u="none" strike="noStrike" kern="1200" cap="none" spc="0" normalizeH="0" baseline="0" noProof="0" dirty="0" err="1">
                  <a:ln>
                    <a:noFill/>
                  </a:ln>
                  <a:solidFill>
                    <a:srgbClr val="000000"/>
                  </a:solidFill>
                  <a:effectLst/>
                  <a:uLnTx/>
                  <a:uFillTx/>
                  <a:latin typeface="Trebuchet MS"/>
                  <a:ea typeface="Trebuchet MS"/>
                  <a:cs typeface="Trebuchet MS"/>
                </a:rPr>
                <a:t>Eflop/s</a:t>
              </a:r>
              <a:endParaRPr kumimoji="0" lang="en-US" sz="1600" b="1" i="0" u="none" strike="noStrike" kern="1200" cap="none" spc="0" normalizeH="0" baseline="0" noProof="0" dirty="0">
                <a:ln>
                  <a:noFill/>
                </a:ln>
                <a:solidFill>
                  <a:srgbClr val="000000"/>
                </a:solidFill>
                <a:effectLst/>
                <a:uLnTx/>
                <a:uFillTx/>
                <a:latin typeface="Trebuchet MS"/>
                <a:ea typeface="Trebuchet MS"/>
                <a:cs typeface="Trebuchet MS"/>
              </a:endParaRPr>
            </a:p>
          </p:txBody>
        </p:sp>
        <p:sp>
          <p:nvSpPr>
            <p:cNvPr id="35" name="Text Box 39"/>
            <p:cNvSpPr txBox="1">
              <a:spLocks noChangeArrowheads="1"/>
            </p:cNvSpPr>
            <p:nvPr/>
          </p:nvSpPr>
          <p:spPr bwMode="auto">
            <a:xfrm>
              <a:off x="478818" y="1008228"/>
              <a:ext cx="873612" cy="223515"/>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sz="1000"/>
              </a:pPr>
              <a:r>
                <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rPr>
                <a:t>100 </a:t>
              </a:r>
              <a:r>
                <a:rPr kumimoji="0" lang="en-US" sz="1200" b="0" i="0" u="none" strike="noStrike" kern="1200" cap="none" spc="0" normalizeH="0" baseline="0" noProof="0" dirty="0" err="1">
                  <a:ln>
                    <a:noFill/>
                  </a:ln>
                  <a:solidFill>
                    <a:srgbClr val="000000"/>
                  </a:solidFill>
                  <a:effectLst/>
                  <a:uLnTx/>
                  <a:uFillTx/>
                  <a:latin typeface="Trebuchet MS"/>
                  <a:ea typeface="Trebuchet MS"/>
                  <a:cs typeface="Trebuchet MS"/>
                </a:rPr>
                <a:t>Eflop</a:t>
              </a:r>
              <a:r>
                <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sp>
          <p:nvSpPr>
            <p:cNvPr id="36" name="Text Box 40"/>
            <p:cNvSpPr txBox="1">
              <a:spLocks noChangeArrowheads="1"/>
            </p:cNvSpPr>
            <p:nvPr/>
          </p:nvSpPr>
          <p:spPr bwMode="auto">
            <a:xfrm>
              <a:off x="470478" y="1243054"/>
              <a:ext cx="881952" cy="223515"/>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sz="1000"/>
              </a:pPr>
              <a:r>
                <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rPr>
                <a:t>10 </a:t>
              </a:r>
              <a:r>
                <a:rPr kumimoji="0" lang="en-US" sz="1200" b="0" i="0" u="none" strike="noStrike" kern="1200" cap="none" spc="0" normalizeH="0" baseline="0" noProof="0" dirty="0" err="1">
                  <a:ln>
                    <a:noFill/>
                  </a:ln>
                  <a:solidFill>
                    <a:srgbClr val="000000"/>
                  </a:solidFill>
                  <a:effectLst/>
                  <a:uLnTx/>
                  <a:uFillTx/>
                  <a:latin typeface="Trebuchet MS"/>
                  <a:ea typeface="Trebuchet MS"/>
                  <a:cs typeface="Trebuchet MS"/>
                </a:rPr>
                <a:t>Eflop</a:t>
              </a:r>
              <a:r>
                <a:rPr kumimoji="0" lang="en-US" sz="1200" b="0" i="0" u="none" strike="noStrike" kern="1200" cap="none" spc="0" normalizeH="0" baseline="0" noProof="0" dirty="0">
                  <a:ln>
                    <a:noFill/>
                  </a:ln>
                  <a:solidFill>
                    <a:srgbClr val="000000"/>
                  </a:solidFill>
                  <a:effectLst/>
                  <a:uLnTx/>
                  <a:uFillTx/>
                  <a:latin typeface="Trebuchet MS"/>
                  <a:ea typeface="Trebuchet MS"/>
                  <a:cs typeface="Trebuchet MS"/>
                </a:rPr>
                <a:t>/s</a:t>
              </a:r>
            </a:p>
          </p:txBody>
        </p:sp>
      </p:grpSp>
      <p:sp>
        <p:nvSpPr>
          <p:cNvPr id="3" name="Rectangle 2">
            <a:extLst>
              <a:ext uri="{FF2B5EF4-FFF2-40B4-BE49-F238E27FC236}">
                <a16:creationId xmlns:a16="http://schemas.microsoft.com/office/drawing/2014/main" id="{31F26827-F14F-CCD0-C499-5A33DDF6BDCF}"/>
              </a:ext>
            </a:extLst>
          </p:cNvPr>
          <p:cNvSpPr/>
          <p:nvPr/>
        </p:nvSpPr>
        <p:spPr>
          <a:xfrm>
            <a:off x="6716389" y="1091424"/>
            <a:ext cx="1983015" cy="1508206"/>
          </a:xfrm>
          <a:prstGeom prst="rect">
            <a:avLst/>
          </a:prstGeom>
          <a:noFill/>
          <a:ln w="5715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2685754-5402-DD73-D926-5E6AEA38B8B1}"/>
              </a:ext>
            </a:extLst>
          </p:cNvPr>
          <p:cNvSpPr txBox="1"/>
          <p:nvPr/>
        </p:nvSpPr>
        <p:spPr>
          <a:xfrm>
            <a:off x="7501316" y="4664883"/>
            <a:ext cx="1518364" cy="523220"/>
          </a:xfrm>
          <a:prstGeom prst="rect">
            <a:avLst/>
          </a:prstGeom>
          <a:noFill/>
        </p:spPr>
        <p:txBody>
          <a:bodyPr wrap="none" rtlCol="0">
            <a:spAutoFit/>
          </a:bodyPr>
          <a:lstStyle/>
          <a:p>
            <a:r>
              <a:rPr lang="en-US" dirty="0">
                <a:solidFill>
                  <a:schemeClr val="tx2"/>
                </a:solidFill>
              </a:rPr>
              <a:t>Erich </a:t>
            </a:r>
            <a:r>
              <a:rPr lang="en-US" dirty="0" err="1">
                <a:solidFill>
                  <a:schemeClr val="tx2"/>
                </a:solidFill>
              </a:rPr>
              <a:t>Strohmaier</a:t>
            </a:r>
            <a:endParaRPr lang="en-US" dirty="0">
              <a:solidFill>
                <a:schemeClr val="tx2"/>
              </a:solidFill>
            </a:endParaRPr>
          </a:p>
          <a:p>
            <a:r>
              <a:rPr lang="en-US" dirty="0">
                <a:solidFill>
                  <a:schemeClr val="tx2"/>
                </a:solidFill>
              </a:rPr>
              <a:t>Top500.org</a:t>
            </a:r>
          </a:p>
        </p:txBody>
      </p:sp>
      <p:sp>
        <p:nvSpPr>
          <p:cNvPr id="5" name="Rectangular Callout 4">
            <a:extLst>
              <a:ext uri="{FF2B5EF4-FFF2-40B4-BE49-F238E27FC236}">
                <a16:creationId xmlns:a16="http://schemas.microsoft.com/office/drawing/2014/main" id="{2B3A31F5-BD30-E16D-945F-9B60C73DD070}"/>
              </a:ext>
            </a:extLst>
          </p:cNvPr>
          <p:cNvSpPr/>
          <p:nvPr/>
        </p:nvSpPr>
        <p:spPr>
          <a:xfrm>
            <a:off x="3647955" y="3432835"/>
            <a:ext cx="2218771" cy="686011"/>
          </a:xfrm>
          <a:prstGeom prst="wedgeRectCallout">
            <a:avLst>
              <a:gd name="adj1" fmla="val -75327"/>
              <a:gd name="adj2" fmla="val -11679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Historically 1000x improvement every 11 years</a:t>
            </a:r>
          </a:p>
        </p:txBody>
      </p:sp>
    </p:spTree>
    <p:extLst>
      <p:ext uri="{BB962C8B-B14F-4D97-AF65-F5344CB8AC3E}">
        <p14:creationId xmlns:p14="http://schemas.microsoft.com/office/powerpoint/2010/main" val="2864497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Projected Performance Development</a:t>
            </a:r>
          </a:p>
        </p:txBody>
      </p:sp>
      <p:graphicFrame>
        <p:nvGraphicFramePr>
          <p:cNvPr id="7" name="Chart 6"/>
          <p:cNvGraphicFramePr/>
          <p:nvPr>
            <p:extLst>
              <p:ext uri="{D42A27DB-BD31-4B8C-83A1-F6EECF244321}">
                <p14:modId xmlns:p14="http://schemas.microsoft.com/office/powerpoint/2010/main" val="2679091353"/>
              </p:ext>
            </p:extLst>
          </p:nvPr>
        </p:nvGraphicFramePr>
        <p:xfrm>
          <a:off x="418176" y="892721"/>
          <a:ext cx="8434273" cy="3891534"/>
        </p:xfrm>
        <a:graphic>
          <a:graphicData uri="http://schemas.openxmlformats.org/drawingml/2006/chart">
            <c:chart xmlns:c="http://schemas.openxmlformats.org/drawingml/2006/chart" xmlns:r="http://schemas.openxmlformats.org/officeDocument/2006/relationships" r:id="rId3"/>
          </a:graphicData>
        </a:graphic>
      </p:graphicFrame>
      <p:sp>
        <p:nvSpPr>
          <p:cNvPr id="24" name="Rectangle 9"/>
          <p:cNvSpPr txBox="1">
            <a:spLocks noChangeArrowheads="1"/>
          </p:cNvSpPr>
          <p:nvPr/>
        </p:nvSpPr>
        <p:spPr bwMode="auto">
          <a:xfrm>
            <a:off x="4240225" y="1517310"/>
            <a:ext cx="533400" cy="228601"/>
          </a:xfrm>
          <a:prstGeom prst="rect">
            <a:avLst/>
          </a:prstGeom>
          <a:noFill/>
          <a:ln w="12700">
            <a:noFill/>
            <a:miter lim="800000"/>
            <a:headEnd/>
            <a:tailEnd/>
          </a:ln>
        </p:spPr>
        <p:txBody>
          <a:bodyPr wrap="square" lIns="36576" tIns="27432"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600" b="1" dirty="0">
                <a:solidFill>
                  <a:srgbClr val="F29400"/>
                </a:solidFill>
                <a:latin typeface="Calibri"/>
                <a:ea typeface="Calibri"/>
                <a:cs typeface="Calibri"/>
              </a:rPr>
              <a:t>SUM</a:t>
            </a:r>
          </a:p>
        </p:txBody>
      </p:sp>
      <p:sp>
        <p:nvSpPr>
          <p:cNvPr id="25" name="Rectangle 10"/>
          <p:cNvSpPr txBox="1">
            <a:spLocks noChangeArrowheads="1"/>
          </p:cNvSpPr>
          <p:nvPr/>
        </p:nvSpPr>
        <p:spPr bwMode="auto">
          <a:xfrm>
            <a:off x="4773625" y="2370500"/>
            <a:ext cx="533400" cy="228602"/>
          </a:xfrm>
          <a:prstGeom prst="rect">
            <a:avLst/>
          </a:prstGeom>
          <a:noFill/>
          <a:ln w="12700">
            <a:noFill/>
            <a:miter lim="800000"/>
            <a:headEnd/>
            <a:tailEnd/>
          </a:ln>
        </p:spPr>
        <p:txBody>
          <a:bodyPr wrap="square" lIns="36576" tIns="27432"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600" b="1" dirty="0">
                <a:solidFill>
                  <a:schemeClr val="accent5"/>
                </a:solidFill>
                <a:latin typeface="Calibri"/>
                <a:ea typeface="Calibri"/>
                <a:cs typeface="Calibri"/>
              </a:rPr>
              <a:t>N=1</a:t>
            </a:r>
          </a:p>
        </p:txBody>
      </p:sp>
      <p:sp>
        <p:nvSpPr>
          <p:cNvPr id="26" name="Rectangle 11"/>
          <p:cNvSpPr txBox="1">
            <a:spLocks noChangeArrowheads="1"/>
          </p:cNvSpPr>
          <p:nvPr/>
        </p:nvSpPr>
        <p:spPr bwMode="auto">
          <a:xfrm>
            <a:off x="4506925" y="3153003"/>
            <a:ext cx="663550" cy="182073"/>
          </a:xfrm>
          <a:prstGeom prst="rect">
            <a:avLst/>
          </a:prstGeom>
          <a:noFill/>
          <a:ln w="12700">
            <a:noFill/>
            <a:miter lim="800000"/>
            <a:headEnd/>
            <a:tailEnd/>
          </a:ln>
        </p:spPr>
        <p:txBody>
          <a:bodyPr wrap="square" lIns="36576" tIns="27432" rIns="0" bIns="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sz="1000"/>
            </a:pPr>
            <a:r>
              <a:rPr lang="en-US" sz="1600" b="1" dirty="0">
                <a:solidFill>
                  <a:srgbClr val="D80015"/>
                </a:solidFill>
                <a:latin typeface="Calibri"/>
                <a:ea typeface="Calibri"/>
                <a:cs typeface="Calibri"/>
              </a:rPr>
              <a:t>N=500</a:t>
            </a:r>
          </a:p>
        </p:txBody>
      </p:sp>
      <p:grpSp>
        <p:nvGrpSpPr>
          <p:cNvPr id="36" name="Group 35">
            <a:extLst>
              <a:ext uri="{FF2B5EF4-FFF2-40B4-BE49-F238E27FC236}">
                <a16:creationId xmlns:a16="http://schemas.microsoft.com/office/drawing/2014/main" id="{4D43FB2A-2224-FA4F-AD06-2B3560A04A86}"/>
              </a:ext>
            </a:extLst>
          </p:cNvPr>
          <p:cNvGrpSpPr/>
          <p:nvPr/>
        </p:nvGrpSpPr>
        <p:grpSpPr>
          <a:xfrm>
            <a:off x="393873" y="839984"/>
            <a:ext cx="949354" cy="3590700"/>
            <a:chOff x="403076" y="1008228"/>
            <a:chExt cx="949354" cy="1703977"/>
          </a:xfrm>
        </p:grpSpPr>
        <p:sp>
          <p:nvSpPr>
            <p:cNvPr id="41" name="Text Box 28">
              <a:extLst>
                <a:ext uri="{FF2B5EF4-FFF2-40B4-BE49-F238E27FC236}">
                  <a16:creationId xmlns:a16="http://schemas.microsoft.com/office/drawing/2014/main" id="{E6085213-E341-F443-8E16-4F8CB037C9AA}"/>
                </a:ext>
              </a:extLst>
            </p:cNvPr>
            <p:cNvSpPr txBox="1">
              <a:spLocks noChangeArrowheads="1"/>
            </p:cNvSpPr>
            <p:nvPr/>
          </p:nvSpPr>
          <p:spPr bwMode="auto">
            <a:xfrm>
              <a:off x="403076" y="2526957"/>
              <a:ext cx="949354" cy="185248"/>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200" dirty="0">
                  <a:solidFill>
                    <a:srgbClr val="000000"/>
                  </a:solidFill>
                  <a:latin typeface="Trebuchet MS"/>
                  <a:ea typeface="Trebuchet MS"/>
                  <a:cs typeface="Trebuchet MS"/>
                </a:rPr>
                <a:t>100 </a:t>
              </a:r>
              <a:r>
                <a:rPr lang="en-US" sz="1200" dirty="0" err="1">
                  <a:solidFill>
                    <a:srgbClr val="000000"/>
                  </a:solidFill>
                  <a:latin typeface="Trebuchet MS"/>
                  <a:ea typeface="Trebuchet MS"/>
                  <a:cs typeface="Trebuchet MS"/>
                </a:rPr>
                <a:t>Tflop/s</a:t>
              </a:r>
              <a:endParaRPr lang="en-US" sz="1200" dirty="0">
                <a:solidFill>
                  <a:srgbClr val="000000"/>
                </a:solidFill>
                <a:latin typeface="Trebuchet MS"/>
                <a:ea typeface="Trebuchet MS"/>
                <a:cs typeface="Trebuchet MS"/>
              </a:endParaRPr>
            </a:p>
          </p:txBody>
        </p:sp>
        <p:sp>
          <p:nvSpPr>
            <p:cNvPr id="44" name="Text Box 31">
              <a:extLst>
                <a:ext uri="{FF2B5EF4-FFF2-40B4-BE49-F238E27FC236}">
                  <a16:creationId xmlns:a16="http://schemas.microsoft.com/office/drawing/2014/main" id="{A317119E-1DD1-0C4C-A9EE-D7011CAE950E}"/>
                </a:ext>
              </a:extLst>
            </p:cNvPr>
            <p:cNvSpPr txBox="1">
              <a:spLocks noChangeArrowheads="1"/>
            </p:cNvSpPr>
            <p:nvPr/>
          </p:nvSpPr>
          <p:spPr bwMode="auto">
            <a:xfrm>
              <a:off x="453799" y="2237245"/>
              <a:ext cx="898631" cy="240134"/>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600" b="1" dirty="0">
                  <a:solidFill>
                    <a:srgbClr val="000000"/>
                  </a:solidFill>
                  <a:latin typeface="Trebuchet MS"/>
                  <a:ea typeface="Trebuchet MS"/>
                  <a:cs typeface="Trebuchet MS"/>
                </a:rPr>
                <a:t>1 </a:t>
              </a:r>
              <a:r>
                <a:rPr lang="en-US" sz="1600" b="1" dirty="0" err="1">
                  <a:solidFill>
                    <a:srgbClr val="000000"/>
                  </a:solidFill>
                  <a:latin typeface="Trebuchet MS"/>
                  <a:ea typeface="Trebuchet MS"/>
                  <a:cs typeface="Trebuchet MS"/>
                </a:rPr>
                <a:t>Pflop</a:t>
              </a:r>
              <a:r>
                <a:rPr lang="en-US" sz="1600" b="1" dirty="0">
                  <a:solidFill>
                    <a:srgbClr val="000000"/>
                  </a:solidFill>
                  <a:latin typeface="Trebuchet MS"/>
                  <a:ea typeface="Trebuchet MS"/>
                  <a:cs typeface="Trebuchet MS"/>
                </a:rPr>
                <a:t>/s</a:t>
              </a:r>
            </a:p>
          </p:txBody>
        </p:sp>
        <p:sp>
          <p:nvSpPr>
            <p:cNvPr id="45" name="Text Box 39">
              <a:extLst>
                <a:ext uri="{FF2B5EF4-FFF2-40B4-BE49-F238E27FC236}">
                  <a16:creationId xmlns:a16="http://schemas.microsoft.com/office/drawing/2014/main" id="{36C95C4E-ABEA-FF4B-8A8F-D5C39D7CEA98}"/>
                </a:ext>
              </a:extLst>
            </p:cNvPr>
            <p:cNvSpPr txBox="1">
              <a:spLocks noChangeArrowheads="1"/>
            </p:cNvSpPr>
            <p:nvPr/>
          </p:nvSpPr>
          <p:spPr bwMode="auto">
            <a:xfrm>
              <a:off x="478818" y="1767593"/>
              <a:ext cx="873612" cy="185248"/>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200" dirty="0">
                  <a:solidFill>
                    <a:srgbClr val="000000"/>
                  </a:solidFill>
                  <a:latin typeface="Trebuchet MS"/>
                  <a:ea typeface="Trebuchet MS"/>
                  <a:cs typeface="Trebuchet MS"/>
                </a:rPr>
                <a:t>100 </a:t>
              </a:r>
              <a:r>
                <a:rPr lang="en-US" sz="1200" dirty="0" err="1">
                  <a:solidFill>
                    <a:srgbClr val="000000"/>
                  </a:solidFill>
                  <a:latin typeface="Trebuchet MS"/>
                  <a:ea typeface="Trebuchet MS"/>
                  <a:cs typeface="Trebuchet MS"/>
                </a:rPr>
                <a:t>Pflop/s</a:t>
              </a:r>
              <a:endParaRPr lang="en-US" sz="1200" dirty="0">
                <a:solidFill>
                  <a:srgbClr val="000000"/>
                </a:solidFill>
                <a:latin typeface="Trebuchet MS"/>
                <a:ea typeface="Trebuchet MS"/>
                <a:cs typeface="Trebuchet MS"/>
              </a:endParaRPr>
            </a:p>
          </p:txBody>
        </p:sp>
        <p:sp>
          <p:nvSpPr>
            <p:cNvPr id="46" name="Text Box 40">
              <a:extLst>
                <a:ext uri="{FF2B5EF4-FFF2-40B4-BE49-F238E27FC236}">
                  <a16:creationId xmlns:a16="http://schemas.microsoft.com/office/drawing/2014/main" id="{454A3BE7-F346-EA4D-9CD9-56915699D6F2}"/>
                </a:ext>
              </a:extLst>
            </p:cNvPr>
            <p:cNvSpPr txBox="1">
              <a:spLocks noChangeArrowheads="1"/>
            </p:cNvSpPr>
            <p:nvPr/>
          </p:nvSpPr>
          <p:spPr bwMode="auto">
            <a:xfrm>
              <a:off x="470478" y="2002419"/>
              <a:ext cx="881952" cy="185248"/>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200" dirty="0">
                  <a:solidFill>
                    <a:srgbClr val="000000"/>
                  </a:solidFill>
                  <a:latin typeface="Trebuchet MS"/>
                  <a:ea typeface="Trebuchet MS"/>
                  <a:cs typeface="Trebuchet MS"/>
                </a:rPr>
                <a:t>10 </a:t>
              </a:r>
              <a:r>
                <a:rPr lang="en-US" sz="1200" dirty="0" err="1">
                  <a:solidFill>
                    <a:srgbClr val="000000"/>
                  </a:solidFill>
                  <a:latin typeface="Trebuchet MS"/>
                  <a:ea typeface="Trebuchet MS"/>
                  <a:cs typeface="Trebuchet MS"/>
                </a:rPr>
                <a:t>Pflop</a:t>
              </a:r>
              <a:r>
                <a:rPr lang="en-US" sz="1200" dirty="0">
                  <a:solidFill>
                    <a:srgbClr val="000000"/>
                  </a:solidFill>
                  <a:latin typeface="Trebuchet MS"/>
                  <a:ea typeface="Trebuchet MS"/>
                  <a:cs typeface="Trebuchet MS"/>
                </a:rPr>
                <a:t>/s</a:t>
              </a:r>
            </a:p>
          </p:txBody>
        </p:sp>
        <p:sp>
          <p:nvSpPr>
            <p:cNvPr id="47" name="Text Box 39">
              <a:extLst>
                <a:ext uri="{FF2B5EF4-FFF2-40B4-BE49-F238E27FC236}">
                  <a16:creationId xmlns:a16="http://schemas.microsoft.com/office/drawing/2014/main" id="{5F9D424D-F686-D046-BCAF-28FA3DC08666}"/>
                </a:ext>
              </a:extLst>
            </p:cNvPr>
            <p:cNvSpPr txBox="1">
              <a:spLocks noChangeArrowheads="1"/>
            </p:cNvSpPr>
            <p:nvPr/>
          </p:nvSpPr>
          <p:spPr bwMode="auto">
            <a:xfrm>
              <a:off x="470478" y="1477880"/>
              <a:ext cx="881952" cy="240135"/>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600" b="1" dirty="0">
                  <a:solidFill>
                    <a:srgbClr val="000000"/>
                  </a:solidFill>
                  <a:latin typeface="Trebuchet MS"/>
                  <a:ea typeface="Trebuchet MS"/>
                  <a:cs typeface="Trebuchet MS"/>
                </a:rPr>
                <a:t>1 </a:t>
              </a:r>
              <a:r>
                <a:rPr lang="en-US" sz="1600" b="1" dirty="0" err="1">
                  <a:solidFill>
                    <a:srgbClr val="000000"/>
                  </a:solidFill>
                  <a:latin typeface="Trebuchet MS"/>
                  <a:ea typeface="Trebuchet MS"/>
                  <a:cs typeface="Trebuchet MS"/>
                </a:rPr>
                <a:t>Eflop/s</a:t>
              </a:r>
              <a:endParaRPr lang="en-US" sz="1600" b="1" dirty="0">
                <a:solidFill>
                  <a:srgbClr val="000000"/>
                </a:solidFill>
                <a:latin typeface="Trebuchet MS"/>
                <a:ea typeface="Trebuchet MS"/>
                <a:cs typeface="Trebuchet MS"/>
              </a:endParaRPr>
            </a:p>
          </p:txBody>
        </p:sp>
        <p:sp>
          <p:nvSpPr>
            <p:cNvPr id="48" name="Text Box 39">
              <a:extLst>
                <a:ext uri="{FF2B5EF4-FFF2-40B4-BE49-F238E27FC236}">
                  <a16:creationId xmlns:a16="http://schemas.microsoft.com/office/drawing/2014/main" id="{C4756198-2492-3542-A162-5BD8CD06EF70}"/>
                </a:ext>
              </a:extLst>
            </p:cNvPr>
            <p:cNvSpPr txBox="1">
              <a:spLocks noChangeArrowheads="1"/>
            </p:cNvSpPr>
            <p:nvPr/>
          </p:nvSpPr>
          <p:spPr bwMode="auto">
            <a:xfrm>
              <a:off x="478818" y="1008228"/>
              <a:ext cx="873612" cy="223515"/>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200" dirty="0">
                  <a:solidFill>
                    <a:srgbClr val="000000"/>
                  </a:solidFill>
                  <a:latin typeface="Trebuchet MS"/>
                  <a:ea typeface="Trebuchet MS"/>
                  <a:cs typeface="Trebuchet MS"/>
                </a:rPr>
                <a:t>100 </a:t>
              </a:r>
              <a:r>
                <a:rPr lang="en-US" sz="1200" dirty="0" err="1">
                  <a:solidFill>
                    <a:srgbClr val="000000"/>
                  </a:solidFill>
                  <a:latin typeface="Trebuchet MS"/>
                  <a:ea typeface="Trebuchet MS"/>
                  <a:cs typeface="Trebuchet MS"/>
                </a:rPr>
                <a:t>Eflop</a:t>
              </a:r>
              <a:r>
                <a:rPr lang="en-US" sz="1200" dirty="0">
                  <a:solidFill>
                    <a:srgbClr val="000000"/>
                  </a:solidFill>
                  <a:latin typeface="Trebuchet MS"/>
                  <a:ea typeface="Trebuchet MS"/>
                  <a:cs typeface="Trebuchet MS"/>
                </a:rPr>
                <a:t>/s</a:t>
              </a:r>
            </a:p>
          </p:txBody>
        </p:sp>
        <p:sp>
          <p:nvSpPr>
            <p:cNvPr id="49" name="Text Box 40">
              <a:extLst>
                <a:ext uri="{FF2B5EF4-FFF2-40B4-BE49-F238E27FC236}">
                  <a16:creationId xmlns:a16="http://schemas.microsoft.com/office/drawing/2014/main" id="{97E593A8-0404-D940-9981-AB2DC44070E7}"/>
                </a:ext>
              </a:extLst>
            </p:cNvPr>
            <p:cNvSpPr txBox="1">
              <a:spLocks noChangeArrowheads="1"/>
            </p:cNvSpPr>
            <p:nvPr/>
          </p:nvSpPr>
          <p:spPr bwMode="auto">
            <a:xfrm>
              <a:off x="470478" y="1243054"/>
              <a:ext cx="881952" cy="223515"/>
            </a:xfrm>
            <a:prstGeom prst="rect">
              <a:avLst/>
            </a:prstGeom>
            <a:noFill/>
            <a:ln w="1">
              <a:noFill/>
              <a:miter lim="800000"/>
              <a:headEnd/>
              <a:tailEnd/>
            </a:ln>
            <a:effectLst/>
          </p:spPr>
          <p:txBody>
            <a:bodyPr wrap="square" lIns="18288" tIns="22860" rIns="0" bIns="0" anchor="t" upright="1">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defRPr sz="1000"/>
              </a:pPr>
              <a:r>
                <a:rPr lang="en-US" sz="1200" dirty="0">
                  <a:solidFill>
                    <a:srgbClr val="000000"/>
                  </a:solidFill>
                  <a:latin typeface="Trebuchet MS"/>
                  <a:ea typeface="Trebuchet MS"/>
                  <a:cs typeface="Trebuchet MS"/>
                </a:rPr>
                <a:t>10 </a:t>
              </a:r>
              <a:r>
                <a:rPr lang="en-US" sz="1200" dirty="0" err="1">
                  <a:solidFill>
                    <a:srgbClr val="000000"/>
                  </a:solidFill>
                  <a:latin typeface="Trebuchet MS"/>
                  <a:ea typeface="Trebuchet MS"/>
                  <a:cs typeface="Trebuchet MS"/>
                </a:rPr>
                <a:t>Eflop</a:t>
              </a:r>
              <a:r>
                <a:rPr lang="en-US" sz="1200" dirty="0">
                  <a:solidFill>
                    <a:srgbClr val="000000"/>
                  </a:solidFill>
                  <a:latin typeface="Trebuchet MS"/>
                  <a:ea typeface="Trebuchet MS"/>
                  <a:cs typeface="Trebuchet MS"/>
                </a:rPr>
                <a:t>/s</a:t>
              </a:r>
            </a:p>
          </p:txBody>
        </p:sp>
      </p:grpSp>
      <p:sp>
        <p:nvSpPr>
          <p:cNvPr id="3" name="Oval 2">
            <a:extLst>
              <a:ext uri="{FF2B5EF4-FFF2-40B4-BE49-F238E27FC236}">
                <a16:creationId xmlns:a16="http://schemas.microsoft.com/office/drawing/2014/main" id="{547FC7B2-FD9A-D640-B633-F526C06FF587}"/>
              </a:ext>
            </a:extLst>
          </p:cNvPr>
          <p:cNvSpPr/>
          <p:nvPr/>
        </p:nvSpPr>
        <p:spPr>
          <a:xfrm>
            <a:off x="8068678" y="1517310"/>
            <a:ext cx="783771" cy="3819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5C90389-7E02-0342-BA85-D41639C530A2}"/>
              </a:ext>
            </a:extLst>
          </p:cNvPr>
          <p:cNvSpPr txBox="1"/>
          <p:nvPr/>
        </p:nvSpPr>
        <p:spPr>
          <a:xfrm>
            <a:off x="7045801" y="1885028"/>
            <a:ext cx="2153154" cy="954107"/>
          </a:xfrm>
          <a:prstGeom prst="rect">
            <a:avLst/>
          </a:prstGeom>
          <a:noFill/>
        </p:spPr>
        <p:txBody>
          <a:bodyPr wrap="none" rtlCol="0">
            <a:spAutoFit/>
          </a:bodyPr>
          <a:lstStyle/>
          <a:p>
            <a:r>
              <a:rPr lang="en-US" b="1" dirty="0">
                <a:solidFill>
                  <a:srgbClr val="FF0000"/>
                </a:solidFill>
              </a:rPr>
              <a:t>10 Exaflops in 10 years</a:t>
            </a:r>
          </a:p>
          <a:p>
            <a:endParaRPr lang="en-US" dirty="0">
              <a:solidFill>
                <a:srgbClr val="FF0000"/>
              </a:solidFill>
            </a:endParaRPr>
          </a:p>
          <a:p>
            <a:r>
              <a:rPr lang="en-US" dirty="0">
                <a:solidFill>
                  <a:srgbClr val="FF0000"/>
                </a:solidFill>
              </a:rPr>
              <a:t>Traditionally 1000x</a:t>
            </a:r>
          </a:p>
          <a:p>
            <a:r>
              <a:rPr lang="en-US" dirty="0">
                <a:solidFill>
                  <a:srgbClr val="FF0000"/>
                </a:solidFill>
              </a:rPr>
              <a:t>Every 10 years </a:t>
            </a:r>
          </a:p>
        </p:txBody>
      </p:sp>
    </p:spTree>
    <p:extLst>
      <p:ext uri="{BB962C8B-B14F-4D97-AF65-F5344CB8AC3E}">
        <p14:creationId xmlns:p14="http://schemas.microsoft.com/office/powerpoint/2010/main" val="311231785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A78EE-C7E4-7E45-92F5-3DF00D5E14A7}"/>
              </a:ext>
            </a:extLst>
          </p:cNvPr>
          <p:cNvSpPr>
            <a:spLocks noGrp="1"/>
          </p:cNvSpPr>
          <p:nvPr>
            <p:ph type="title"/>
          </p:nvPr>
        </p:nvSpPr>
        <p:spPr>
          <a:xfrm>
            <a:off x="253871" y="-106611"/>
            <a:ext cx="8326458" cy="493613"/>
          </a:xfrm>
        </p:spPr>
        <p:txBody>
          <a:bodyPr/>
          <a:lstStyle/>
          <a:p>
            <a:r>
              <a:rPr lang="en-US" sz="2400" dirty="0"/>
              <a:t>Neil Thompson: Economics of Post-Moore Electronics</a:t>
            </a:r>
          </a:p>
        </p:txBody>
      </p:sp>
      <p:sp>
        <p:nvSpPr>
          <p:cNvPr id="3" name="Slide Number Placeholder 2">
            <a:extLst>
              <a:ext uri="{FF2B5EF4-FFF2-40B4-BE49-F238E27FC236}">
                <a16:creationId xmlns:a16="http://schemas.microsoft.com/office/drawing/2014/main" id="{6BFCE79E-38E9-9249-8199-E4E7D005E1D3}"/>
              </a:ext>
            </a:extLst>
          </p:cNvPr>
          <p:cNvSpPr>
            <a:spLocks noGrp="1"/>
          </p:cNvSpPr>
          <p:nvPr>
            <p:ph type="sldNum" sz="quarter" idx="12"/>
          </p:nvPr>
        </p:nvSpPr>
        <p:spPr/>
        <p:txBody>
          <a:bodyPr/>
          <a:lstStyle/>
          <a:p>
            <a:fld id="{D8BA31C0-C4EC-EC4F-8529-897935C3CE92}" type="slidenum">
              <a:rPr lang="en-US" smtClean="0">
                <a:latin typeface="Helvetica"/>
                <a:ea typeface="Helvetica"/>
                <a:cs typeface="Helvetica"/>
              </a:rPr>
              <a:pPr/>
              <a:t>8</a:t>
            </a:fld>
            <a:endParaRPr lang="en-US">
              <a:latin typeface="Helvetica"/>
              <a:ea typeface="Helvetica"/>
              <a:cs typeface="Helvetica"/>
            </a:endParaRPr>
          </a:p>
        </p:txBody>
      </p:sp>
      <p:pic>
        <p:nvPicPr>
          <p:cNvPr id="5" name="Picture 4">
            <a:extLst>
              <a:ext uri="{FF2B5EF4-FFF2-40B4-BE49-F238E27FC236}">
                <a16:creationId xmlns:a16="http://schemas.microsoft.com/office/drawing/2014/main" id="{9049FA72-4B6C-4F4C-A924-27C2C0647B8B}"/>
              </a:ext>
            </a:extLst>
          </p:cNvPr>
          <p:cNvPicPr>
            <a:picLocks noChangeAspect="1"/>
          </p:cNvPicPr>
          <p:nvPr/>
        </p:nvPicPr>
        <p:blipFill>
          <a:blip r:embed="rId2"/>
          <a:stretch>
            <a:fillRect/>
          </a:stretch>
        </p:blipFill>
        <p:spPr>
          <a:xfrm>
            <a:off x="209485" y="724612"/>
            <a:ext cx="5189233" cy="3125504"/>
          </a:xfrm>
          <a:prstGeom prst="rect">
            <a:avLst/>
          </a:prstGeom>
        </p:spPr>
      </p:pic>
      <p:pic>
        <p:nvPicPr>
          <p:cNvPr id="6" name="Picture 5">
            <a:extLst>
              <a:ext uri="{FF2B5EF4-FFF2-40B4-BE49-F238E27FC236}">
                <a16:creationId xmlns:a16="http://schemas.microsoft.com/office/drawing/2014/main" id="{7098E7FC-3AE2-D247-83E1-B0767C9547D4}"/>
              </a:ext>
            </a:extLst>
          </p:cNvPr>
          <p:cNvPicPr>
            <a:picLocks noChangeAspect="1"/>
          </p:cNvPicPr>
          <p:nvPr/>
        </p:nvPicPr>
        <p:blipFill>
          <a:blip r:embed="rId3"/>
          <a:stretch>
            <a:fillRect/>
          </a:stretch>
        </p:blipFill>
        <p:spPr>
          <a:xfrm>
            <a:off x="8517699" y="-56367"/>
            <a:ext cx="626301" cy="813378"/>
          </a:xfrm>
          <a:prstGeom prst="rect">
            <a:avLst/>
          </a:prstGeom>
        </p:spPr>
      </p:pic>
      <p:sp>
        <p:nvSpPr>
          <p:cNvPr id="7" name="TextBox 6">
            <a:extLst>
              <a:ext uri="{FF2B5EF4-FFF2-40B4-BE49-F238E27FC236}">
                <a16:creationId xmlns:a16="http://schemas.microsoft.com/office/drawing/2014/main" id="{F254B923-FB0B-2049-81E6-ECAD61F36411}"/>
              </a:ext>
            </a:extLst>
          </p:cNvPr>
          <p:cNvSpPr txBox="1"/>
          <p:nvPr/>
        </p:nvSpPr>
        <p:spPr>
          <a:xfrm>
            <a:off x="405470" y="364566"/>
            <a:ext cx="3897221" cy="307777"/>
          </a:xfrm>
          <a:prstGeom prst="rect">
            <a:avLst/>
          </a:prstGeom>
          <a:noFill/>
        </p:spPr>
        <p:txBody>
          <a:bodyPr wrap="none" rtlCol="0">
            <a:spAutoFit/>
          </a:bodyPr>
          <a:lstStyle/>
          <a:p>
            <a:r>
              <a:rPr lang="en-US" dirty="0">
                <a:solidFill>
                  <a:schemeClr val="bg2">
                    <a:lumMod val="20000"/>
                    <a:lumOff val="80000"/>
                  </a:schemeClr>
                </a:solidFill>
                <a:hlinkClick r:id="rId4">
                  <a:extLst>
                    <a:ext uri="{A12FA001-AC4F-418D-AE19-62706E023703}">
                      <ahyp:hlinkClr xmlns:ahyp="http://schemas.microsoft.com/office/drawing/2018/hyperlinkcolor" val="tx"/>
                    </a:ext>
                  </a:extLst>
                </a:hlinkClick>
              </a:rPr>
              <a:t>http://neil-t.com</a:t>
            </a:r>
            <a:r>
              <a:rPr lang="en-US" dirty="0">
                <a:solidFill>
                  <a:schemeClr val="bg2">
                    <a:lumMod val="20000"/>
                    <a:lumOff val="80000"/>
                  </a:schemeClr>
                </a:solidFill>
              </a:rPr>
              <a:t>, </a:t>
            </a:r>
            <a:r>
              <a:rPr lang="en-US" dirty="0">
                <a:solidFill>
                  <a:schemeClr val="accent3">
                    <a:lumMod val="20000"/>
                    <a:lumOff val="80000"/>
                  </a:schemeClr>
                </a:solidFill>
              </a:rPr>
              <a:t>MIT CSAIL, MIT Sloan School</a:t>
            </a:r>
          </a:p>
        </p:txBody>
      </p:sp>
      <p:pic>
        <p:nvPicPr>
          <p:cNvPr id="8" name="Picture 7">
            <a:extLst>
              <a:ext uri="{FF2B5EF4-FFF2-40B4-BE49-F238E27FC236}">
                <a16:creationId xmlns:a16="http://schemas.microsoft.com/office/drawing/2014/main" id="{5C7C6BAC-A7C9-1440-8D41-770CD1D6AE52}"/>
              </a:ext>
            </a:extLst>
          </p:cNvPr>
          <p:cNvPicPr>
            <a:picLocks noChangeAspect="1"/>
          </p:cNvPicPr>
          <p:nvPr/>
        </p:nvPicPr>
        <p:blipFill>
          <a:blip r:embed="rId5"/>
          <a:stretch>
            <a:fillRect/>
          </a:stretch>
        </p:blipFill>
        <p:spPr>
          <a:xfrm>
            <a:off x="7875277" y="118199"/>
            <a:ext cx="502214" cy="453808"/>
          </a:xfrm>
          <a:prstGeom prst="rect">
            <a:avLst/>
          </a:prstGeom>
        </p:spPr>
      </p:pic>
      <p:pic>
        <p:nvPicPr>
          <p:cNvPr id="9" name="Picture 8">
            <a:extLst>
              <a:ext uri="{FF2B5EF4-FFF2-40B4-BE49-F238E27FC236}">
                <a16:creationId xmlns:a16="http://schemas.microsoft.com/office/drawing/2014/main" id="{DDBAF27F-6D43-3C42-B6F8-CEDEE3C2E396}"/>
              </a:ext>
            </a:extLst>
          </p:cNvPr>
          <p:cNvPicPr>
            <a:picLocks noChangeAspect="1"/>
          </p:cNvPicPr>
          <p:nvPr/>
        </p:nvPicPr>
        <p:blipFill>
          <a:blip r:embed="rId6"/>
          <a:stretch>
            <a:fillRect/>
          </a:stretch>
        </p:blipFill>
        <p:spPr>
          <a:xfrm>
            <a:off x="8209767" y="4728575"/>
            <a:ext cx="954066" cy="414925"/>
          </a:xfrm>
          <a:prstGeom prst="rect">
            <a:avLst/>
          </a:prstGeom>
        </p:spPr>
      </p:pic>
      <p:sp>
        <p:nvSpPr>
          <p:cNvPr id="10" name="TextBox 9">
            <a:extLst>
              <a:ext uri="{FF2B5EF4-FFF2-40B4-BE49-F238E27FC236}">
                <a16:creationId xmlns:a16="http://schemas.microsoft.com/office/drawing/2014/main" id="{2247D0AC-A688-CE49-B3E1-0686EBD34F60}"/>
              </a:ext>
            </a:extLst>
          </p:cNvPr>
          <p:cNvSpPr txBox="1"/>
          <p:nvPr/>
        </p:nvSpPr>
        <p:spPr>
          <a:xfrm>
            <a:off x="56367" y="3559024"/>
            <a:ext cx="5342351" cy="1169551"/>
          </a:xfrm>
          <a:prstGeom prst="rect">
            <a:avLst/>
          </a:prstGeom>
          <a:noFill/>
        </p:spPr>
        <p:txBody>
          <a:bodyPr wrap="square" rtlCol="0">
            <a:spAutoFit/>
          </a:bodyPr>
          <a:lstStyle/>
          <a:p>
            <a:r>
              <a:rPr lang="en-US" b="1" u="sng" dirty="0"/>
              <a:t>Papers</a:t>
            </a:r>
          </a:p>
          <a:p>
            <a:pPr marL="342900" indent="-342900">
              <a:buFont typeface="+mj-lt"/>
              <a:buAutoNum type="arabicPeriod"/>
            </a:pPr>
            <a:r>
              <a:rPr lang="en-US" dirty="0"/>
              <a:t>The Economic Impact of Moore’s Law</a:t>
            </a:r>
          </a:p>
          <a:p>
            <a:pPr marL="342900" indent="-342900">
              <a:buFont typeface="+mj-lt"/>
              <a:buAutoNum type="arabicPeriod"/>
            </a:pPr>
            <a:r>
              <a:rPr lang="en-US" dirty="0"/>
              <a:t>There’s Plenty of Room at the Top: What will drive computer performance after Moore’s Law?</a:t>
            </a:r>
          </a:p>
          <a:p>
            <a:pPr marL="342900" indent="-342900">
              <a:buFont typeface="+mj-lt"/>
              <a:buAutoNum type="arabicPeriod"/>
            </a:pPr>
            <a:r>
              <a:rPr lang="en-US" dirty="0"/>
              <a:t>The Decline of Computers as a General Purpose Technology</a:t>
            </a:r>
          </a:p>
        </p:txBody>
      </p:sp>
      <p:pic>
        <p:nvPicPr>
          <p:cNvPr id="11" name="Picture 10">
            <a:extLst>
              <a:ext uri="{FF2B5EF4-FFF2-40B4-BE49-F238E27FC236}">
                <a16:creationId xmlns:a16="http://schemas.microsoft.com/office/drawing/2014/main" id="{A74C642C-B1BF-8742-9ACB-A97059E5980D}"/>
              </a:ext>
            </a:extLst>
          </p:cNvPr>
          <p:cNvPicPr>
            <a:picLocks noChangeAspect="1"/>
          </p:cNvPicPr>
          <p:nvPr/>
        </p:nvPicPr>
        <p:blipFill>
          <a:blip r:embed="rId7"/>
          <a:stretch>
            <a:fillRect/>
          </a:stretch>
        </p:blipFill>
        <p:spPr>
          <a:xfrm>
            <a:off x="5959292" y="786973"/>
            <a:ext cx="2727508" cy="1866473"/>
          </a:xfrm>
          <a:prstGeom prst="rect">
            <a:avLst/>
          </a:prstGeom>
          <a:ln>
            <a:solidFill>
              <a:schemeClr val="accent1"/>
            </a:solidFill>
          </a:ln>
        </p:spPr>
      </p:pic>
      <p:pic>
        <p:nvPicPr>
          <p:cNvPr id="12" name="Picture 11">
            <a:extLst>
              <a:ext uri="{FF2B5EF4-FFF2-40B4-BE49-F238E27FC236}">
                <a16:creationId xmlns:a16="http://schemas.microsoft.com/office/drawing/2014/main" id="{AF5374FC-BF35-D847-99DA-E524D249980F}"/>
              </a:ext>
            </a:extLst>
          </p:cNvPr>
          <p:cNvPicPr>
            <a:picLocks noChangeAspect="1"/>
          </p:cNvPicPr>
          <p:nvPr/>
        </p:nvPicPr>
        <p:blipFill>
          <a:blip r:embed="rId8"/>
          <a:stretch>
            <a:fillRect/>
          </a:stretch>
        </p:blipFill>
        <p:spPr>
          <a:xfrm>
            <a:off x="5959292" y="2683409"/>
            <a:ext cx="2727508" cy="1986449"/>
          </a:xfrm>
          <a:prstGeom prst="rect">
            <a:avLst/>
          </a:prstGeom>
          <a:ln>
            <a:solidFill>
              <a:schemeClr val="accent1"/>
            </a:solidFill>
          </a:ln>
        </p:spPr>
      </p:pic>
    </p:spTree>
    <p:extLst>
      <p:ext uri="{BB962C8B-B14F-4D97-AF65-F5344CB8AC3E}">
        <p14:creationId xmlns:p14="http://schemas.microsoft.com/office/powerpoint/2010/main" val="227691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350196" y="0"/>
            <a:ext cx="8346332" cy="622569"/>
          </a:xfrm>
          <a:prstGeom prst="rect">
            <a:avLst/>
          </a:prstGeom>
        </p:spPr>
        <p:txBody>
          <a:bodyPr spcFirstLastPara="1" vert="horz" wrap="square" lIns="51427" tIns="51427" rIns="51427" bIns="51427" rtlCol="0" anchor="t" anchorCtr="0">
            <a:noAutofit/>
          </a:bodyPr>
          <a:lstStyle/>
          <a:p>
            <a:pPr algn="ctr"/>
            <a:r>
              <a:rPr lang="en-US" sz="2800" dirty="0"/>
              <a:t>Extreme Hardware Specialization is Happening Now!</a:t>
            </a:r>
            <a:endParaRPr sz="2800" b="0" dirty="0"/>
          </a:p>
        </p:txBody>
      </p:sp>
      <p:pic>
        <p:nvPicPr>
          <p:cNvPr id="233" name="Shape 233"/>
          <p:cNvPicPr preferRelativeResize="0"/>
          <p:nvPr/>
        </p:nvPicPr>
        <p:blipFill>
          <a:blip r:embed="rId3">
            <a:alphaModFix/>
          </a:blip>
          <a:stretch>
            <a:fillRect/>
          </a:stretch>
        </p:blipFill>
        <p:spPr>
          <a:xfrm>
            <a:off x="0" y="1305504"/>
            <a:ext cx="9144000" cy="3837996"/>
          </a:xfrm>
          <a:prstGeom prst="rect">
            <a:avLst/>
          </a:prstGeom>
          <a:noFill/>
          <a:ln>
            <a:noFill/>
          </a:ln>
        </p:spPr>
      </p:pic>
      <p:sp>
        <p:nvSpPr>
          <p:cNvPr id="234" name="Shape 234"/>
          <p:cNvSpPr txBox="1"/>
          <p:nvPr/>
        </p:nvSpPr>
        <p:spPr>
          <a:xfrm>
            <a:off x="4662166" y="2760104"/>
            <a:ext cx="380321" cy="15694"/>
          </a:xfrm>
          <a:prstGeom prst="rect">
            <a:avLst/>
          </a:prstGeom>
          <a:noFill/>
          <a:ln>
            <a:noFill/>
          </a:ln>
        </p:spPr>
        <p:txBody>
          <a:bodyPr spcFirstLastPara="1" wrap="square" lIns="38570" tIns="38570" rIns="38570" bIns="38570" anchor="t" anchorCtr="0">
            <a:noAutofit/>
          </a:bodyPr>
          <a:lstStyle/>
          <a:p>
            <a:pPr defTabSz="257175"/>
            <a:endParaRPr sz="760">
              <a:solidFill>
                <a:prstClr val="black"/>
              </a:solidFill>
              <a:latin typeface="Calibri"/>
              <a:ea typeface="+mn-ea"/>
              <a:cs typeface="+mn-cs"/>
            </a:endParaRPr>
          </a:p>
        </p:txBody>
      </p:sp>
      <p:sp>
        <p:nvSpPr>
          <p:cNvPr id="2" name="TextBox 1">
            <a:extLst>
              <a:ext uri="{FF2B5EF4-FFF2-40B4-BE49-F238E27FC236}">
                <a16:creationId xmlns:a16="http://schemas.microsoft.com/office/drawing/2014/main" id="{409BED79-3E40-054B-9D87-942D13AF4896}"/>
              </a:ext>
            </a:extLst>
          </p:cNvPr>
          <p:cNvSpPr txBox="1"/>
          <p:nvPr/>
        </p:nvSpPr>
        <p:spPr>
          <a:xfrm>
            <a:off x="49921" y="593711"/>
            <a:ext cx="8946882" cy="830997"/>
          </a:xfrm>
          <a:prstGeom prst="rect">
            <a:avLst/>
          </a:prstGeom>
          <a:noFill/>
        </p:spPr>
        <p:txBody>
          <a:bodyPr wrap="square" rtlCol="0">
            <a:spAutoFit/>
          </a:bodyPr>
          <a:lstStyle/>
          <a:p>
            <a:pPr defTabSz="257175"/>
            <a:r>
              <a:rPr lang="en-US" sz="1600" b="1" dirty="0">
                <a:solidFill>
                  <a:prstClr val="black"/>
                </a:solidFill>
                <a:latin typeface="Calibri"/>
                <a:ea typeface="+mn-ea"/>
                <a:cs typeface="+mn-cs"/>
              </a:rPr>
              <a:t>This trend is already well underway in broader electronics industry  </a:t>
            </a:r>
          </a:p>
          <a:p>
            <a:pPr defTabSz="257175"/>
            <a:r>
              <a:rPr lang="en-US" sz="1600" b="1" dirty="0">
                <a:solidFill>
                  <a:prstClr val="black"/>
                </a:solidFill>
                <a:latin typeface="Calibri"/>
                <a:ea typeface="+mn-ea"/>
                <a:cs typeface="+mn-cs"/>
              </a:rPr>
              <a:t>Cell phones and even </a:t>
            </a:r>
            <a:r>
              <a:rPr lang="en-US" sz="1600" b="1" dirty="0" err="1">
                <a:solidFill>
                  <a:prstClr val="black"/>
                </a:solidFill>
                <a:latin typeface="Calibri"/>
                <a:ea typeface="+mn-ea"/>
                <a:cs typeface="+mn-cs"/>
              </a:rPr>
              <a:t>megadatacenters</a:t>
            </a:r>
            <a:r>
              <a:rPr lang="en-US" sz="1600" b="1" dirty="0">
                <a:solidFill>
                  <a:prstClr val="black"/>
                </a:solidFill>
                <a:latin typeface="Calibri"/>
                <a:ea typeface="+mn-ea"/>
                <a:cs typeface="+mn-cs"/>
              </a:rPr>
              <a:t> (Google TPU, Microsoft FPGAs…)</a:t>
            </a:r>
          </a:p>
          <a:p>
            <a:pPr defTabSz="257175"/>
            <a:r>
              <a:rPr lang="en-US" sz="1600" b="1" i="1" dirty="0">
                <a:solidFill>
                  <a:srgbClr val="C20202"/>
                </a:solidFill>
                <a:latin typeface="Calibri"/>
                <a:ea typeface="+mn-ea"/>
                <a:cs typeface="+mn-cs"/>
              </a:rPr>
              <a:t>(and it will happen to HPC too… will we be ready?)</a:t>
            </a:r>
            <a:endParaRPr lang="en-US" sz="1600" b="1" dirty="0">
              <a:solidFill>
                <a:srgbClr val="C20202"/>
              </a:solidFill>
              <a:latin typeface="Calibri"/>
              <a:ea typeface="+mn-ea"/>
              <a:cs typeface="+mn-cs"/>
            </a:endParaRPr>
          </a:p>
        </p:txBody>
      </p:sp>
      <p:sp>
        <p:nvSpPr>
          <p:cNvPr id="235" name="Shape 235"/>
          <p:cNvSpPr/>
          <p:nvPr/>
        </p:nvSpPr>
        <p:spPr>
          <a:xfrm>
            <a:off x="6282267" y="978622"/>
            <a:ext cx="2499942" cy="525419"/>
          </a:xfrm>
          <a:prstGeom prst="wedgeRoundRectCallout">
            <a:avLst>
              <a:gd name="adj1" fmla="val 39924"/>
              <a:gd name="adj2" fmla="val 135227"/>
              <a:gd name="adj3" fmla="val 0"/>
            </a:avLst>
          </a:prstGeom>
          <a:solidFill>
            <a:srgbClr val="FFC000"/>
          </a:solidFill>
          <a:ln w="9525" cap="flat" cmpd="sng">
            <a:solidFill>
              <a:schemeClr val="dk2"/>
            </a:solidFill>
            <a:prstDash val="solid"/>
            <a:round/>
            <a:headEnd type="none" w="sm" len="sm"/>
            <a:tailEnd type="none" w="sm" len="sm"/>
          </a:ln>
        </p:spPr>
        <p:txBody>
          <a:bodyPr spcFirstLastPara="1" wrap="square" lIns="38570" tIns="38570" rIns="38570" bIns="38570" anchor="ctr" anchorCtr="0">
            <a:noAutofit/>
          </a:bodyPr>
          <a:lstStyle/>
          <a:p>
            <a:pPr algn="ctr" defTabSz="257175"/>
            <a:r>
              <a:rPr lang="en-US" sz="1350" b="1" dirty="0">
                <a:solidFill>
                  <a:srgbClr val="F8FFA6"/>
                </a:solidFill>
                <a:latin typeface="Calibri"/>
                <a:ea typeface="+mn-ea"/>
                <a:cs typeface="+mn-cs"/>
              </a:rPr>
              <a:t>29 different heterogeneous accelerators in Apple A8 (2016)</a:t>
            </a:r>
            <a:endParaRPr sz="1350" b="1" dirty="0">
              <a:solidFill>
                <a:srgbClr val="F8FFA6"/>
              </a:solidFill>
              <a:latin typeface="Calibri"/>
              <a:ea typeface="+mn-ea"/>
              <a:cs typeface="+mn-cs"/>
            </a:endParaRPr>
          </a:p>
        </p:txBody>
      </p:sp>
      <p:pic>
        <p:nvPicPr>
          <p:cNvPr id="3" name="Picture 2">
            <a:extLst>
              <a:ext uri="{FF2B5EF4-FFF2-40B4-BE49-F238E27FC236}">
                <a16:creationId xmlns:a16="http://schemas.microsoft.com/office/drawing/2014/main" id="{5C03FC84-941F-4945-95AD-6581246E6DB3}"/>
              </a:ext>
            </a:extLst>
          </p:cNvPr>
          <p:cNvPicPr>
            <a:picLocks noChangeAspect="1"/>
          </p:cNvPicPr>
          <p:nvPr/>
        </p:nvPicPr>
        <p:blipFill>
          <a:blip r:embed="rId4"/>
          <a:stretch>
            <a:fillRect/>
          </a:stretch>
        </p:blipFill>
        <p:spPr>
          <a:xfrm>
            <a:off x="4763730" y="1838848"/>
            <a:ext cx="4450929" cy="2385282"/>
          </a:xfrm>
          <a:prstGeom prst="rect">
            <a:avLst/>
          </a:prstGeom>
        </p:spPr>
      </p:pic>
      <p:pic>
        <p:nvPicPr>
          <p:cNvPr id="4" name="Picture 3">
            <a:extLst>
              <a:ext uri="{FF2B5EF4-FFF2-40B4-BE49-F238E27FC236}">
                <a16:creationId xmlns:a16="http://schemas.microsoft.com/office/drawing/2014/main" id="{7377A4B7-326B-9A4E-BB6F-FD0228AD26FA}"/>
              </a:ext>
            </a:extLst>
          </p:cNvPr>
          <p:cNvPicPr>
            <a:picLocks noChangeAspect="1"/>
          </p:cNvPicPr>
          <p:nvPr/>
        </p:nvPicPr>
        <p:blipFill>
          <a:blip r:embed="rId5"/>
          <a:stretch>
            <a:fillRect/>
          </a:stretch>
        </p:blipFill>
        <p:spPr>
          <a:xfrm>
            <a:off x="49921" y="1382852"/>
            <a:ext cx="4713809" cy="3760648"/>
          </a:xfrm>
          <a:prstGeom prst="rect">
            <a:avLst/>
          </a:prstGeom>
        </p:spPr>
      </p:pic>
      <p:sp>
        <p:nvSpPr>
          <p:cNvPr id="10" name="Shape 235">
            <a:extLst>
              <a:ext uri="{FF2B5EF4-FFF2-40B4-BE49-F238E27FC236}">
                <a16:creationId xmlns:a16="http://schemas.microsoft.com/office/drawing/2014/main" id="{F542596F-B85A-6541-9754-6B46FE68F4F8}"/>
              </a:ext>
            </a:extLst>
          </p:cNvPr>
          <p:cNvSpPr/>
          <p:nvPr/>
        </p:nvSpPr>
        <p:spPr>
          <a:xfrm>
            <a:off x="6294793" y="971961"/>
            <a:ext cx="2499942" cy="525419"/>
          </a:xfrm>
          <a:prstGeom prst="wedgeRoundRectCallout">
            <a:avLst>
              <a:gd name="adj1" fmla="val 39924"/>
              <a:gd name="adj2" fmla="val 135227"/>
              <a:gd name="adj3" fmla="val 0"/>
            </a:avLst>
          </a:prstGeom>
          <a:solidFill>
            <a:srgbClr val="FFC000"/>
          </a:solidFill>
          <a:ln w="9525" cap="flat" cmpd="sng">
            <a:solidFill>
              <a:schemeClr val="dk2"/>
            </a:solidFill>
            <a:prstDash val="solid"/>
            <a:round/>
            <a:headEnd type="none" w="sm" len="sm"/>
            <a:tailEnd type="none" w="sm" len="sm"/>
          </a:ln>
        </p:spPr>
        <p:txBody>
          <a:bodyPr spcFirstLastPara="1" wrap="square" lIns="38570" tIns="38570" rIns="38570" bIns="38570" anchor="ctr" anchorCtr="0">
            <a:noAutofit/>
          </a:bodyPr>
          <a:lstStyle/>
          <a:p>
            <a:pPr algn="ctr" defTabSz="257175"/>
            <a:r>
              <a:rPr lang="en-US" sz="1350" b="1" dirty="0">
                <a:solidFill>
                  <a:srgbClr val="F8FFA6"/>
                </a:solidFill>
                <a:latin typeface="Calibri"/>
                <a:ea typeface="+mn-ea"/>
                <a:cs typeface="+mn-cs"/>
              </a:rPr>
              <a:t>40+ different heterogeneous accelerators in Apple A11 (2019)</a:t>
            </a:r>
            <a:endParaRPr sz="1350" b="1" dirty="0">
              <a:solidFill>
                <a:srgbClr val="F8FFA6"/>
              </a:solidFill>
              <a:latin typeface="Calibri"/>
              <a:ea typeface="+mn-ea"/>
              <a:cs typeface="+mn-cs"/>
            </a:endParaRPr>
          </a:p>
        </p:txBody>
      </p:sp>
      <p:pic>
        <p:nvPicPr>
          <p:cNvPr id="11" name="Shape 205">
            <a:extLst>
              <a:ext uri="{FF2B5EF4-FFF2-40B4-BE49-F238E27FC236}">
                <a16:creationId xmlns:a16="http://schemas.microsoft.com/office/drawing/2014/main" id="{793B7557-558A-5546-B2CE-A182D47F0F13}"/>
              </a:ext>
            </a:extLst>
          </p:cNvPr>
          <p:cNvPicPr preferRelativeResize="0"/>
          <p:nvPr/>
        </p:nvPicPr>
        <p:blipFill>
          <a:blip r:embed="rId6">
            <a:alphaModFix/>
          </a:blip>
          <a:stretch>
            <a:fillRect/>
          </a:stretch>
        </p:blipFill>
        <p:spPr>
          <a:xfrm>
            <a:off x="49921" y="1334362"/>
            <a:ext cx="4715349" cy="3810932"/>
          </a:xfrm>
          <a:prstGeom prst="rect">
            <a:avLst/>
          </a:prstGeom>
          <a:noFill/>
          <a:ln>
            <a:noFill/>
          </a:ln>
        </p:spPr>
      </p:pic>
    </p:spTree>
    <p:extLst>
      <p:ext uri="{BB962C8B-B14F-4D97-AF65-F5344CB8AC3E}">
        <p14:creationId xmlns:p14="http://schemas.microsoft.com/office/powerpoint/2010/main" val="22912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dissolve">
                                      <p:cBhvr>
                                        <p:cTn id="7" dur="500"/>
                                        <p:tgtEl>
                                          <p:spTgt spid="23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animBg="1"/>
      <p:bldP spid="10" grpId="0" animBg="1"/>
    </p:bldLst>
  </p:timing>
</p:sld>
</file>

<file path=ppt/theme/theme1.xml><?xml version="1.0" encoding="utf-8"?>
<a:theme xmlns:a="http://schemas.openxmlformats.org/drawingml/2006/main" name="Office Theme">
  <a:themeElements>
    <a:clrScheme name="NERSC Palette">
      <a:dk1>
        <a:srgbClr val="000000"/>
      </a:dk1>
      <a:lt1>
        <a:srgbClr val="FFFFFF"/>
      </a:lt1>
      <a:dk2>
        <a:srgbClr val="194963"/>
      </a:dk2>
      <a:lt2>
        <a:srgbClr val="FEE8B4"/>
      </a:lt2>
      <a:accent1>
        <a:srgbClr val="194963"/>
      </a:accent1>
      <a:accent2>
        <a:srgbClr val="FCD235"/>
      </a:accent2>
      <a:accent3>
        <a:srgbClr val="4FA556"/>
      </a:accent3>
      <a:accent4>
        <a:srgbClr val="8E2A20"/>
      </a:accent4>
      <a:accent5>
        <a:srgbClr val="679AC3"/>
      </a:accent5>
      <a:accent6>
        <a:srgbClr val="F68B44"/>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BNL_Template_032411">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6628</TotalTime>
  <Words>3591</Words>
  <Application>Microsoft Macintosh PowerPoint</Application>
  <PresentationFormat>On-screen Show (16:9)</PresentationFormat>
  <Paragraphs>708</Paragraphs>
  <Slides>59</Slides>
  <Notes>23</Notes>
  <HiddenSlides>4</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59</vt:i4>
      </vt:variant>
    </vt:vector>
  </HeadingPairs>
  <TitlesOfParts>
    <vt:vector size="71" baseType="lpstr">
      <vt:lpstr>Arial</vt:lpstr>
      <vt:lpstr>Calibri</vt:lpstr>
      <vt:lpstr>Calibri Light</vt:lpstr>
      <vt:lpstr>Candara</vt:lpstr>
      <vt:lpstr>Helvetica</vt:lpstr>
      <vt:lpstr>Lucida Grande</vt:lpstr>
      <vt:lpstr>Symbol</vt:lpstr>
      <vt:lpstr>Times New Roman</vt:lpstr>
      <vt:lpstr>Trebuchet MS</vt:lpstr>
      <vt:lpstr>Tw Cen MT</vt:lpstr>
      <vt:lpstr>Office Theme</vt:lpstr>
      <vt:lpstr>LBNL_Template_032411</vt:lpstr>
      <vt:lpstr>HPC Interconnects  at the End of Moore’s Law</vt:lpstr>
      <vt:lpstr>PowerPoint Presentation</vt:lpstr>
      <vt:lpstr>Moore’s Law is Ending</vt:lpstr>
      <vt:lpstr>Huge Energy Efficiency Central to Getting to Exascale</vt:lpstr>
      <vt:lpstr>Technology Scaling Trends Exascale in 2021… and then what?</vt:lpstr>
      <vt:lpstr>Projected Performance Development</vt:lpstr>
      <vt:lpstr>Projected Performance Development</vt:lpstr>
      <vt:lpstr>Neil Thompson: Economics of Post-Moore Electronics</vt:lpstr>
      <vt:lpstr>Extreme Hardware Specialization is Happening Now!</vt:lpstr>
      <vt:lpstr>Large Scale Datacenters also Moving to Specialized Acceleration The Google TPU</vt:lpstr>
      <vt:lpstr>Specialization:  Natures way of Extracting More Performance in Resource Limited Environment</vt:lpstr>
      <vt:lpstr>The Future Direction for Post-Exascale Computing</vt:lpstr>
      <vt:lpstr>Industry: Heterogeneous Integration Roadmap</vt:lpstr>
      <vt:lpstr>What is Hyperscale Datacenter Strategy</vt:lpstr>
      <vt:lpstr>Why?   Domain specific Architectures driven by hyperscalers      in response to slowing of Moore’s Law (switch to systems focus for future scaling)</vt:lpstr>
      <vt:lpstr>Attack of the Killer Micros</vt:lpstr>
      <vt:lpstr>It is not good enough anymore to understand the technology  Now we must also understand the market context</vt:lpstr>
      <vt:lpstr>Opportunity for HPC: New Economic Model</vt:lpstr>
      <vt:lpstr>What is a Chiplet?</vt:lpstr>
      <vt:lpstr>What is a Chiplet?</vt:lpstr>
      <vt:lpstr>How do chiplets enable domain specialization?</vt:lpstr>
      <vt:lpstr>AMDs Chiplets Strategy</vt:lpstr>
      <vt:lpstr>PowerPoint Presentation</vt:lpstr>
      <vt:lpstr>Getting to Critical Mass for IP Reuse for Accelerators</vt:lpstr>
      <vt:lpstr>Standardized die-to-die (D2D) Interfaces (ODSA)</vt:lpstr>
      <vt:lpstr>ODSA: Open Domain Specific Architecture Creating an Open Chiplet Marketplace for Hyperscale Datacenters</vt:lpstr>
      <vt:lpstr>Co-Sponsors of the ODSA Open Chiplets Marketplace</vt:lpstr>
      <vt:lpstr>Chiplet Bandwidth Roadmap (5 generations of BW doubling)</vt:lpstr>
      <vt:lpstr>Conclusions</vt:lpstr>
      <vt:lpstr>How Might Chiplets Play out for Science</vt:lpstr>
      <vt:lpstr>Post Exascale: Heterogeneous Computing  Research Directions</vt:lpstr>
      <vt:lpstr>PowerPoint Presentation</vt:lpstr>
      <vt:lpstr>Algorithm-Driven Design of Programmable Hardware Accelerators</vt:lpstr>
      <vt:lpstr>The DFT kernel for each fragment  Communication Avoiding LS3DF Formulation – Scales O(N)</vt:lpstr>
      <vt:lpstr>Von-Neumann Instruction Processors vs. Hardware Circuits (must redesign for static dataflow and deep flow-through pipelines)</vt:lpstr>
      <vt:lpstr>Algorithm Reformulated as Custom Circuit</vt:lpstr>
      <vt:lpstr>Preliminary Performance on CGRA HY</vt:lpstr>
      <vt:lpstr>Architecture Specialization for Science (hardware is design around the algorithms) can’t design effective hardware without applied math</vt:lpstr>
      <vt:lpstr>Programming Model Research Issues for Custom Acceleration</vt:lpstr>
      <vt:lpstr>Breaking Out of The Chip</vt:lpstr>
      <vt:lpstr>Why we Need More Package Escape Bandwidth</vt:lpstr>
      <vt:lpstr>Diverse Node Configurations for Diverse Workload Resource Requirements</vt:lpstr>
      <vt:lpstr>Diverse Capacity Requirements Drive Need for Memory Disaggregation</vt:lpstr>
      <vt:lpstr>Disaggregated Node/Rack Architecture</vt:lpstr>
      <vt:lpstr>Package Limited Bandwidth</vt:lpstr>
      <vt:lpstr>Package Performance is Pin Limited</vt:lpstr>
      <vt:lpstr>Datacenters: Worsten climate change without ultra-energy-efficiency  And data movement dominates that power consumption</vt:lpstr>
      <vt:lpstr>Impedance Matching to Packaging Technology</vt:lpstr>
      <vt:lpstr>Photonic MCM (Multi-Chip Module)</vt:lpstr>
      <vt:lpstr>Photonic MCM (Multi-Chip Module)</vt:lpstr>
      <vt:lpstr>PowerPoint Presentation</vt:lpstr>
      <vt:lpstr>Anatomy of a “Value” Metric</vt:lpstr>
      <vt:lpstr>Anatomy of a “Value” Metric</vt:lpstr>
      <vt:lpstr>PINE: Photonic Integrated Networked Energy Efficient Datacenters Resource Disaggregation to custom-assemble diverse accelerators for diverse workload requirements</vt:lpstr>
      <vt:lpstr>The Future of Computing is Heterogeneous Acceleration</vt:lpstr>
      <vt:lpstr>PowerPoint Presentation</vt:lpstr>
      <vt:lpstr>Industry: Heterogeneous Integration Roadmap</vt:lpstr>
      <vt:lpstr>Datacenters: Worsten climate change without ultra-energy-efficiency  And data movement dominates that power consumption</vt:lpstr>
      <vt:lpstr>800Gig Optical Transceiver Sales Growth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Efficient optimization and inference through learning and approximation methods to improve simulation capabilities and enable decision support</dc:title>
  <dc:creator>almgren</dc:creator>
  <cp:lastModifiedBy>Microsoft Office User</cp:lastModifiedBy>
  <cp:revision>622</cp:revision>
  <cp:lastPrinted>2019-02-12T22:47:39Z</cp:lastPrinted>
  <dcterms:modified xsi:type="dcterms:W3CDTF">2022-09-12T06:29:23Z</dcterms:modified>
</cp:coreProperties>
</file>