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2" r:id="rId3"/>
    <p:sldMasterId id="2147483668" r:id="rId4"/>
    <p:sldMasterId id="2147483674" r:id="rId5"/>
    <p:sldMasterId id="2147483680" r:id="rId6"/>
    <p:sldMasterId id="2147483684" r:id="rId7"/>
    <p:sldMasterId id="2147483690" r:id="rId8"/>
  </p:sldMasterIdLst>
  <p:notesMasterIdLst>
    <p:notesMasterId r:id="rId34"/>
  </p:notesMasterIdLst>
  <p:sldIdLst>
    <p:sldId id="256" r:id="rId9"/>
    <p:sldId id="267" r:id="rId10"/>
    <p:sldId id="262" r:id="rId11"/>
    <p:sldId id="265" r:id="rId12"/>
    <p:sldId id="261" r:id="rId13"/>
    <p:sldId id="273" r:id="rId14"/>
    <p:sldId id="260" r:id="rId15"/>
    <p:sldId id="268" r:id="rId16"/>
    <p:sldId id="279" r:id="rId17"/>
    <p:sldId id="276" r:id="rId18"/>
    <p:sldId id="372" r:id="rId19"/>
    <p:sldId id="373" r:id="rId20"/>
    <p:sldId id="305" r:id="rId21"/>
    <p:sldId id="303" r:id="rId22"/>
    <p:sldId id="375" r:id="rId23"/>
    <p:sldId id="269" r:id="rId24"/>
    <p:sldId id="290" r:id="rId25"/>
    <p:sldId id="377" r:id="rId26"/>
    <p:sldId id="378" r:id="rId27"/>
    <p:sldId id="381" r:id="rId28"/>
    <p:sldId id="291" r:id="rId29"/>
    <p:sldId id="376" r:id="rId30"/>
    <p:sldId id="379" r:id="rId31"/>
    <p:sldId id="380" r:id="rId32"/>
    <p:sldId id="382" r:id="rId33"/>
  </p:sldIdLst>
  <p:sldSz cx="9144000" cy="5143500" type="screen16x9"/>
  <p:notesSz cx="9144000" cy="51435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801" autoAdjust="0"/>
    <p:restoredTop sz="96437" autoAdjust="0"/>
  </p:normalViewPr>
  <p:slideViewPr>
    <p:cSldViewPr>
      <p:cViewPr varScale="1">
        <p:scale>
          <a:sx n="103" d="100"/>
          <a:sy n="103" d="100"/>
        </p:scale>
        <p:origin x="96" y="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C8A0D-1006-49B1-A8DA-21A316FBDA98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7ADA4-09D8-4142-A24A-BA8F6FE39B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4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6EAA92-A091-4B41-951B-0C031FB9947A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13.09.2022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01DFD-159E-2D46-87FF-2E9B54673BC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35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master + Benzo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209600" y="1986681"/>
            <a:ext cx="8934400" cy="2950419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209600" y="986040"/>
            <a:ext cx="8934400" cy="976109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369707" y="1234721"/>
            <a:ext cx="8568000" cy="435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96000" y="2264070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265645" y="2299713"/>
            <a:ext cx="3115110" cy="29817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seite Aufzähl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2022-09-13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0759437E-DD65-47AE-A718-65B9481C0A9E}" type="slidenum">
              <a:rPr lang="de-DE"/>
              <a:t>‹Nr.›</a:t>
            </a:fld>
            <a:endParaRPr lang="de-DE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PPAM 2022  |  Georg Hager</a:t>
            </a:r>
          </a:p>
        </p:txBody>
      </p:sp>
      <p:sp>
        <p:nvSpPr>
          <p:cNvPr id="6" name="Title Placeholder 2"/>
          <p:cNvSpPr>
            <a:spLocks noGrp="1"/>
          </p:cNvSpPr>
          <p:nvPr>
            <p:ph type="title"/>
          </p:nvPr>
        </p:nvSpPr>
        <p:spPr bwMode="auto">
          <a:xfrm>
            <a:off x="269353" y="46047"/>
            <a:ext cx="8677902" cy="407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Inhaltsplatzhalter 6"/>
          <p:cNvSpPr>
            <a:spLocks noGrp="1"/>
          </p:cNvSpPr>
          <p:nvPr>
            <p:ph sz="quarter" idx="13" hasCustomPrompt="1"/>
          </p:nvPr>
        </p:nvSpPr>
        <p:spPr bwMode="auto">
          <a:xfrm>
            <a:off x="269353" y="704146"/>
            <a:ext cx="8677902" cy="40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9875" indent="-269875" defTabSz="360000">
              <a:buClr>
                <a:schemeClr val="tx1">
                  <a:lumMod val="65000"/>
                  <a:lumOff val="35000"/>
                </a:schemeClr>
              </a:buClr>
              <a:buFont typeface="Wingdings"/>
              <a:buChar char="§"/>
              <a:tabLst>
                <a:tab pos="179388" algn="l"/>
              </a:tabLst>
              <a:defRPr sz="2000" b="0">
                <a:solidFill>
                  <a:schemeClr val="tx2"/>
                </a:solidFill>
              </a:defRPr>
            </a:lvl1pPr>
            <a:lvl2pPr marL="538163" indent="-179388" defTabSz="360000">
              <a:buClr>
                <a:schemeClr val="bg1">
                  <a:lumMod val="50000"/>
                </a:schemeClr>
              </a:buClr>
              <a:buSzPct val="80000"/>
              <a:buFont typeface="Wingdings"/>
              <a:buChar char="§"/>
              <a:tabLst>
                <a:tab pos="360000" algn="l"/>
              </a:tabLst>
              <a:defRPr sz="1800">
                <a:solidFill>
                  <a:schemeClr val="tx2"/>
                </a:solidFill>
              </a:defRPr>
            </a:lvl2pPr>
            <a:lvl3pPr marL="808038" indent="-179388" defTabSz="360000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"/>
              <a:buChar char="§"/>
              <a:tabLst>
                <a:tab pos="360000" algn="l"/>
              </a:tabLst>
              <a:defRPr sz="1600">
                <a:solidFill>
                  <a:schemeClr val="tx2"/>
                </a:solidFill>
              </a:defRPr>
            </a:lvl3pPr>
            <a:lvl4pPr marL="719137" indent="0"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/>
              <a:buNone/>
              <a:defRPr sz="1800"/>
            </a:lvl4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seite 2-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2022-09-13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0759437E-DD65-47AE-A718-65B9481C0A9E}" type="slidenum">
              <a:rPr lang="de-DE"/>
              <a:t>‹Nr.›</a:t>
            </a:fld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PPAM 2022  |  Georg Hager</a:t>
            </a:r>
          </a:p>
        </p:txBody>
      </p:sp>
      <p:sp>
        <p:nvSpPr>
          <p:cNvPr id="8" name="Title Placeholder 2"/>
          <p:cNvSpPr>
            <a:spLocks noGrp="1"/>
          </p:cNvSpPr>
          <p:nvPr>
            <p:ph type="title"/>
          </p:nvPr>
        </p:nvSpPr>
        <p:spPr bwMode="auto">
          <a:xfrm>
            <a:off x="269353" y="46047"/>
            <a:ext cx="8677902" cy="407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Inhaltsplatzhalter 6"/>
          <p:cNvSpPr>
            <a:spLocks noGrp="1"/>
          </p:cNvSpPr>
          <p:nvPr>
            <p:ph sz="quarter" idx="13" hasCustomPrompt="1"/>
          </p:nvPr>
        </p:nvSpPr>
        <p:spPr bwMode="auto">
          <a:xfrm>
            <a:off x="269353" y="704146"/>
            <a:ext cx="4173693" cy="40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9875" indent="-269875" defTabSz="360000">
              <a:buClr>
                <a:schemeClr val="tx1">
                  <a:lumMod val="65000"/>
                  <a:lumOff val="35000"/>
                </a:schemeClr>
              </a:buClr>
              <a:buFont typeface="Wingdings"/>
              <a:buChar char="§"/>
              <a:tabLst>
                <a:tab pos="179388" algn="l"/>
              </a:tabLst>
              <a:defRPr sz="2000" b="0">
                <a:solidFill>
                  <a:schemeClr val="tx2"/>
                </a:solidFill>
              </a:defRPr>
            </a:lvl1pPr>
            <a:lvl2pPr marL="538163" indent="-179388" defTabSz="360000">
              <a:buClr>
                <a:schemeClr val="bg1">
                  <a:lumMod val="50000"/>
                </a:schemeClr>
              </a:buClr>
              <a:buSzPct val="80000"/>
              <a:buFont typeface="Wingdings"/>
              <a:buChar char="§"/>
              <a:tabLst>
                <a:tab pos="360000" algn="l"/>
              </a:tabLst>
              <a:defRPr sz="1800">
                <a:solidFill>
                  <a:schemeClr val="tx2"/>
                </a:solidFill>
              </a:defRPr>
            </a:lvl2pPr>
            <a:lvl3pPr marL="808038" indent="-179388" defTabSz="360000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"/>
              <a:buChar char="§"/>
              <a:tabLst>
                <a:tab pos="360000" algn="l"/>
              </a:tabLst>
              <a:defRPr sz="1600">
                <a:solidFill>
                  <a:schemeClr val="tx2"/>
                </a:solidFill>
              </a:defRPr>
            </a:lvl3pPr>
            <a:lvl4pPr marL="719137" indent="0"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/>
              <a:buNone/>
              <a:defRPr sz="1800"/>
            </a:lvl4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10" name="Inhaltsplatzhalter 6"/>
          <p:cNvSpPr>
            <a:spLocks noGrp="1"/>
          </p:cNvSpPr>
          <p:nvPr>
            <p:ph sz="quarter" idx="17" hasCustomPrompt="1"/>
          </p:nvPr>
        </p:nvSpPr>
        <p:spPr bwMode="auto">
          <a:xfrm>
            <a:off x="4653783" y="704146"/>
            <a:ext cx="4173693" cy="40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9875" indent="-269875" defTabSz="360000">
              <a:buClr>
                <a:schemeClr val="tx1">
                  <a:lumMod val="65000"/>
                  <a:lumOff val="35000"/>
                </a:schemeClr>
              </a:buClr>
              <a:buFont typeface="Wingdings"/>
              <a:buChar char="§"/>
              <a:tabLst>
                <a:tab pos="179388" algn="l"/>
              </a:tabLst>
              <a:defRPr sz="2000" b="0">
                <a:solidFill>
                  <a:schemeClr val="tx2"/>
                </a:solidFill>
              </a:defRPr>
            </a:lvl1pPr>
            <a:lvl2pPr marL="538163" indent="-179388" defTabSz="360000">
              <a:buClr>
                <a:schemeClr val="bg1">
                  <a:lumMod val="50000"/>
                </a:schemeClr>
              </a:buClr>
              <a:buSzPct val="80000"/>
              <a:buFont typeface="Wingdings"/>
              <a:buChar char="§"/>
              <a:tabLst>
                <a:tab pos="360000" algn="l"/>
              </a:tabLst>
              <a:defRPr sz="1800">
                <a:solidFill>
                  <a:schemeClr val="tx2"/>
                </a:solidFill>
              </a:defRPr>
            </a:lvl2pPr>
            <a:lvl3pPr marL="808038" indent="-179388" defTabSz="360000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"/>
              <a:buChar char="§"/>
              <a:tabLst>
                <a:tab pos="360000" algn="l"/>
              </a:tabLst>
              <a:defRPr sz="1600">
                <a:solidFill>
                  <a:schemeClr val="tx2"/>
                </a:solidFill>
              </a:defRPr>
            </a:lvl3pPr>
            <a:lvl4pPr marL="719137" indent="0"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/>
              <a:buNone/>
              <a:defRPr sz="1800"/>
            </a:lvl4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seite 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2022-09-13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0759437E-DD65-47AE-A718-65B9481C0A9E}" type="slidenum">
              <a:rPr lang="de-DE"/>
              <a:t>‹Nr.›</a:t>
            </a:fld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PPAM 2022  |  Georg Hager</a:t>
            </a:r>
          </a:p>
        </p:txBody>
      </p:sp>
      <p:sp>
        <p:nvSpPr>
          <p:cNvPr id="8" name="Title Placeholder 2"/>
          <p:cNvSpPr>
            <a:spLocks noGrp="1"/>
          </p:cNvSpPr>
          <p:nvPr>
            <p:ph type="title"/>
          </p:nvPr>
        </p:nvSpPr>
        <p:spPr bwMode="auto">
          <a:xfrm>
            <a:off x="269353" y="46047"/>
            <a:ext cx="8677902" cy="407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PPAM 2022  |  Georg Hager</a:t>
            </a:r>
            <a:endParaRPr lang="de-DE" dirty="0"/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BF719A62-1672-DA45-901A-6A0A1B4B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3" y="46047"/>
            <a:ext cx="8677902" cy="407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C1573E3D-1FB4-BE46-A4B9-791D42FF77D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9353" y="704146"/>
            <a:ext cx="8677902" cy="40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9875" indent="-269875" defTabSz="360000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179388" algn="l"/>
              </a:tabLst>
              <a:defRPr sz="2000" b="0">
                <a:solidFill>
                  <a:schemeClr val="tx2"/>
                </a:solidFill>
              </a:defRPr>
            </a:lvl1pPr>
            <a:lvl2pPr marL="538163" indent="-179388" defTabSz="36000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360000" algn="l"/>
              </a:tabLst>
              <a:defRPr sz="1800">
                <a:solidFill>
                  <a:schemeClr val="tx2"/>
                </a:solidFill>
              </a:defRPr>
            </a:lvl2pPr>
            <a:lvl3pPr marL="808038" indent="-179388" defTabSz="360000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360000" algn="l"/>
              </a:tabLst>
              <a:defRPr sz="1600">
                <a:solidFill>
                  <a:schemeClr val="tx2"/>
                </a:solidFill>
              </a:defRPr>
            </a:lvl3pPr>
            <a:lvl4pPr marL="719137" indent="0"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None/>
              <a:defRPr sz="1800"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018755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PPAM 2022  |  Georg Hager</a:t>
            </a:r>
            <a:endParaRPr lang="de-DE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93058391-C183-EE40-A62E-127AF588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3" y="46047"/>
            <a:ext cx="8677902" cy="407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C1573E3D-1FB4-BE46-A4B9-791D42FF77D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9353" y="704146"/>
            <a:ext cx="4173693" cy="40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9875" indent="-269875" defTabSz="360000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179388" algn="l"/>
              </a:tabLst>
              <a:defRPr sz="2000" b="0">
                <a:solidFill>
                  <a:schemeClr val="tx2"/>
                </a:solidFill>
              </a:defRPr>
            </a:lvl1pPr>
            <a:lvl2pPr marL="538163" indent="-179388" defTabSz="36000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360000" algn="l"/>
              </a:tabLst>
              <a:defRPr sz="1800">
                <a:solidFill>
                  <a:schemeClr val="tx2"/>
                </a:solidFill>
              </a:defRPr>
            </a:lvl2pPr>
            <a:lvl3pPr marL="808038" indent="-179388" defTabSz="360000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360000" algn="l"/>
              </a:tabLst>
              <a:defRPr sz="1600">
                <a:solidFill>
                  <a:schemeClr val="tx2"/>
                </a:solidFill>
              </a:defRPr>
            </a:lvl3pPr>
            <a:lvl4pPr marL="719137" indent="0"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None/>
              <a:defRPr sz="1800"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C1573E3D-1FB4-BE46-A4B9-791D42FF77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53783" y="704146"/>
            <a:ext cx="4173693" cy="40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9875" indent="-269875" defTabSz="360000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179388" algn="l"/>
              </a:tabLst>
              <a:defRPr sz="2000" b="0">
                <a:solidFill>
                  <a:schemeClr val="tx2"/>
                </a:solidFill>
              </a:defRPr>
            </a:lvl1pPr>
            <a:lvl2pPr marL="538163" indent="-179388" defTabSz="36000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360000" algn="l"/>
              </a:tabLst>
              <a:defRPr sz="1800">
                <a:solidFill>
                  <a:schemeClr val="tx2"/>
                </a:solidFill>
              </a:defRPr>
            </a:lvl2pPr>
            <a:lvl3pPr marL="808038" indent="-179388" defTabSz="360000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360000" algn="l"/>
              </a:tabLst>
              <a:defRPr sz="1600">
                <a:solidFill>
                  <a:schemeClr val="tx2"/>
                </a:solidFill>
              </a:defRPr>
            </a:lvl3pPr>
            <a:lvl4pPr marL="719137" indent="0"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None/>
              <a:defRPr sz="1800"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56950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PPAM 2022  |  Georg Hager</a:t>
            </a:r>
            <a:endParaRPr lang="de-DE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93058391-C183-EE40-A62E-127AF588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3" y="46047"/>
            <a:ext cx="8677902" cy="407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01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foli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08800" y="2986088"/>
            <a:ext cx="8932069" cy="195101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08800" y="986040"/>
            <a:ext cx="8935200" cy="197147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599" y="1159126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832" y="2014237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42332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master eigene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09600" y="1986682"/>
            <a:ext cx="8934400" cy="2950419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09600" y="986040"/>
            <a:ext cx="8934400" cy="976109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435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85785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PPAM 2022  |  Georg Hager</a:t>
            </a:r>
            <a:endParaRPr lang="de-DE" dirty="0"/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BF719A62-1672-DA45-901A-6A0A1B4B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4" y="46047"/>
            <a:ext cx="6817803" cy="407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C1573E3D-1FB4-BE46-A4B9-791D42FF77D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9353" y="704147"/>
            <a:ext cx="8677902" cy="40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9868" indent="-269868" defTabSz="359991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179384" algn="l"/>
              </a:tabLst>
              <a:defRPr sz="2400" b="0">
                <a:solidFill>
                  <a:schemeClr val="tx2"/>
                </a:solidFill>
              </a:defRPr>
            </a:lvl1pPr>
            <a:lvl2pPr marL="538150" indent="-179384" defTabSz="359991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359991" algn="l"/>
              </a:tabLst>
              <a:defRPr sz="2000">
                <a:solidFill>
                  <a:schemeClr val="tx2"/>
                </a:solidFill>
              </a:defRPr>
            </a:lvl2pPr>
            <a:lvl3pPr marL="808018" indent="-179384" defTabSz="359991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359991" algn="l"/>
              </a:tabLst>
              <a:defRPr sz="1800">
                <a:solidFill>
                  <a:schemeClr val="tx2"/>
                </a:solidFill>
              </a:defRPr>
            </a:lvl3pPr>
            <a:lvl4pPr marL="719119" indent="0"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None/>
              <a:defRPr sz="1800"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312696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PPAM 2022  |  Georg Hager</a:t>
            </a:r>
            <a:endParaRPr lang="de-DE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93058391-C183-EE40-A62E-127AF588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4" y="46047"/>
            <a:ext cx="6817803" cy="407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1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master + HPC-Log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209600" y="1986681"/>
            <a:ext cx="8934400" cy="2950419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209600" y="986040"/>
            <a:ext cx="8934400" cy="976109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369707" y="1234721"/>
            <a:ext cx="8568000" cy="435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96000" y="2264070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841603" y="4247401"/>
            <a:ext cx="3129747" cy="5461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Zwischenfolie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09601" y="986040"/>
            <a:ext cx="8934400" cy="395267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10" name="Grafik 9" descr="FAU-Siegel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4739" y="3609975"/>
            <a:ext cx="1295978" cy="1316922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1600" y="2864695"/>
            <a:ext cx="8589751" cy="19822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2"/>
            <a:ext cx="8568000" cy="17274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910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-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idx="1"/>
          </p:nvPr>
        </p:nvSpPr>
        <p:spPr>
          <a:xfrm>
            <a:off x="394200" y="899584"/>
            <a:ext cx="8355600" cy="3622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buClr>
                <a:srgbClr val="474847"/>
              </a:buClr>
              <a:defRPr/>
            </a:lvl1pPr>
            <a:lvl2pPr>
              <a:lnSpc>
                <a:spcPct val="110000"/>
              </a:lnSpc>
              <a:buClr>
                <a:srgbClr val="474847"/>
              </a:buClr>
              <a:defRPr/>
            </a:lvl2pPr>
            <a:lvl3pPr>
              <a:lnSpc>
                <a:spcPct val="110000"/>
              </a:lnSpc>
              <a:buClr>
                <a:srgbClr val="474847"/>
              </a:buClr>
              <a:defRPr/>
            </a:lvl3pPr>
            <a:lvl4pPr>
              <a:lnSpc>
                <a:spcPct val="110000"/>
              </a:lnSpc>
              <a:buClr>
                <a:srgbClr val="474847"/>
              </a:buClr>
              <a:defRPr sz="1200"/>
            </a:lvl4pPr>
            <a:lvl5pPr marL="877500" marR="0" indent="-175500" algn="l" defTabSz="685800" rtl="0" eaLnBrk="1" fontAlgn="base" latinLnBrk="0" hangingPunct="1">
              <a:lnSpc>
                <a:spcPct val="110000"/>
              </a:lnSpc>
              <a:spcBef>
                <a:spcPts val="32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050"/>
            </a:lvl5pPr>
            <a:lvl6pPr marL="1053000" marR="0" indent="-171450" algn="l" defTabSz="6858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/>
            </a:lvl6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7" name="Title 6"/>
          <p:cNvSpPr>
            <a:spLocks noGrp="1" noChangeArrowheads="1"/>
          </p:cNvSpPr>
          <p:nvPr>
            <p:ph type="title"/>
          </p:nvPr>
        </p:nvSpPr>
        <p:spPr bwMode="auto">
          <a:xfrm>
            <a:off x="394200" y="144067"/>
            <a:ext cx="8355600" cy="58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6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977200" y="4860000"/>
            <a:ext cx="5389200" cy="162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nb-NO"/>
              <a:t>PPAM 2022  |  Georg Hager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4284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200" y="143099"/>
            <a:ext cx="8355600" cy="580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200" y="889001"/>
            <a:ext cx="8355600" cy="363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</a:pPr>
            <a:r>
              <a:rPr lang="nb-NO"/>
              <a:t>PPAM 2022  |  Georg Hager</a:t>
            </a:r>
            <a:endParaRPr lang="de-DE" dirty="0">
              <a:solidFill>
                <a:srgbClr val="012D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76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PPAM 2022  |  Georg Hager</a:t>
            </a:r>
            <a:endParaRPr lang="de-DE" dirty="0"/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BF719A62-1672-DA45-901A-6A0A1B4B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4" y="46047"/>
            <a:ext cx="6817803" cy="407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C1573E3D-1FB4-BE46-A4B9-791D42FF77D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9353" y="704147"/>
            <a:ext cx="8677902" cy="40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9868" indent="-269868" defTabSz="359991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179384" algn="l"/>
              </a:tabLst>
              <a:defRPr sz="2400" b="0">
                <a:solidFill>
                  <a:schemeClr val="tx2"/>
                </a:solidFill>
              </a:defRPr>
            </a:lvl1pPr>
            <a:lvl2pPr marL="538150" indent="-179384" defTabSz="359991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359991" algn="l"/>
              </a:tabLst>
              <a:defRPr sz="2000">
                <a:solidFill>
                  <a:schemeClr val="tx2"/>
                </a:solidFill>
              </a:defRPr>
            </a:lvl2pPr>
            <a:lvl3pPr marL="808018" indent="-179384" defTabSz="359991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359991" algn="l"/>
              </a:tabLst>
              <a:defRPr sz="1800">
                <a:solidFill>
                  <a:schemeClr val="tx2"/>
                </a:solidFill>
              </a:defRPr>
            </a:lvl3pPr>
            <a:lvl4pPr marL="719119" indent="0"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None/>
              <a:defRPr sz="1800"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62342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PPAM 2022  |  Georg Hager</a:t>
            </a:r>
            <a:endParaRPr lang="de-DE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93058391-C183-EE40-A62E-127AF588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4" y="46047"/>
            <a:ext cx="6817803" cy="407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6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Zwischenfolie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09601" y="986040"/>
            <a:ext cx="8934400" cy="395267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10" name="Grafik 9" descr="FAU-Siegel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4739" y="3609975"/>
            <a:ext cx="1295978" cy="1316922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1600" y="2864695"/>
            <a:ext cx="8589751" cy="19822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2"/>
            <a:ext cx="8568000" cy="17274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929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-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idx="1"/>
          </p:nvPr>
        </p:nvSpPr>
        <p:spPr>
          <a:xfrm>
            <a:off x="394200" y="899584"/>
            <a:ext cx="8355600" cy="3622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buClr>
                <a:srgbClr val="474847"/>
              </a:buClr>
              <a:defRPr/>
            </a:lvl1pPr>
            <a:lvl2pPr>
              <a:lnSpc>
                <a:spcPct val="110000"/>
              </a:lnSpc>
              <a:buClr>
                <a:srgbClr val="474847"/>
              </a:buClr>
              <a:defRPr/>
            </a:lvl2pPr>
            <a:lvl3pPr>
              <a:lnSpc>
                <a:spcPct val="110000"/>
              </a:lnSpc>
              <a:buClr>
                <a:srgbClr val="474847"/>
              </a:buClr>
              <a:defRPr/>
            </a:lvl3pPr>
            <a:lvl4pPr>
              <a:lnSpc>
                <a:spcPct val="110000"/>
              </a:lnSpc>
              <a:buClr>
                <a:srgbClr val="474847"/>
              </a:buClr>
              <a:defRPr sz="1200"/>
            </a:lvl4pPr>
            <a:lvl5pPr marL="877500" marR="0" indent="-175500" algn="l" defTabSz="685800" rtl="0" eaLnBrk="1" fontAlgn="base" latinLnBrk="0" hangingPunct="1">
              <a:lnSpc>
                <a:spcPct val="110000"/>
              </a:lnSpc>
              <a:spcBef>
                <a:spcPts val="32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050"/>
            </a:lvl5pPr>
            <a:lvl6pPr marL="1053000" marR="0" indent="-171450" algn="l" defTabSz="6858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/>
            </a:lvl6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7" name="Title 6"/>
          <p:cNvSpPr>
            <a:spLocks noGrp="1" noChangeArrowheads="1"/>
          </p:cNvSpPr>
          <p:nvPr>
            <p:ph type="title"/>
          </p:nvPr>
        </p:nvSpPr>
        <p:spPr bwMode="auto">
          <a:xfrm>
            <a:off x="394200" y="144067"/>
            <a:ext cx="8355600" cy="58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6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977200" y="4860000"/>
            <a:ext cx="5389200" cy="162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nb-NO"/>
              <a:t>PPAM 2022  |  Georg Hager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1409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200" y="143099"/>
            <a:ext cx="8355600" cy="580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200" y="889001"/>
            <a:ext cx="8355600" cy="363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</a:pPr>
            <a:r>
              <a:rPr lang="nb-NO"/>
              <a:t>PPAM 2022  |  Georg Hager</a:t>
            </a:r>
            <a:endParaRPr lang="de-DE" dirty="0">
              <a:solidFill>
                <a:srgbClr val="012D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66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PPAM 2022  |  Georg Hager</a:t>
            </a:r>
            <a:endParaRPr lang="de-DE" dirty="0"/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BF719A62-1672-DA45-901A-6A0A1B4B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3" y="46047"/>
            <a:ext cx="8677902" cy="407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C1573E3D-1FB4-BE46-A4B9-791D42FF77D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9353" y="704146"/>
            <a:ext cx="8677902" cy="40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9875" indent="-269875" defTabSz="360000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179388" algn="l"/>
              </a:tabLst>
              <a:defRPr sz="2000" b="0">
                <a:solidFill>
                  <a:schemeClr val="tx2"/>
                </a:solidFill>
              </a:defRPr>
            </a:lvl1pPr>
            <a:lvl2pPr marL="538163" indent="-179388" defTabSz="36000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360000" algn="l"/>
              </a:tabLst>
              <a:defRPr sz="1800">
                <a:solidFill>
                  <a:schemeClr val="tx2"/>
                </a:solidFill>
              </a:defRPr>
            </a:lvl2pPr>
            <a:lvl3pPr marL="808038" indent="-179388" defTabSz="360000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360000" algn="l"/>
              </a:tabLst>
              <a:defRPr sz="1600">
                <a:solidFill>
                  <a:schemeClr val="tx2"/>
                </a:solidFill>
              </a:defRPr>
            </a:lvl3pPr>
            <a:lvl4pPr marL="719137" indent="0"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None/>
              <a:defRPr sz="1800"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631478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PPAM 2022  |  Georg Hager</a:t>
            </a:r>
            <a:endParaRPr lang="de-DE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93058391-C183-EE40-A62E-127AF588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3" y="46047"/>
            <a:ext cx="8677902" cy="407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C1573E3D-1FB4-BE46-A4B9-791D42FF77D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9353" y="704146"/>
            <a:ext cx="4173693" cy="40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9875" indent="-269875" defTabSz="360000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179388" algn="l"/>
              </a:tabLst>
              <a:defRPr sz="2000" b="0">
                <a:solidFill>
                  <a:schemeClr val="tx2"/>
                </a:solidFill>
              </a:defRPr>
            </a:lvl1pPr>
            <a:lvl2pPr marL="538163" indent="-179388" defTabSz="36000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360000" algn="l"/>
              </a:tabLst>
              <a:defRPr sz="1800">
                <a:solidFill>
                  <a:schemeClr val="tx2"/>
                </a:solidFill>
              </a:defRPr>
            </a:lvl2pPr>
            <a:lvl3pPr marL="808038" indent="-179388" defTabSz="360000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360000" algn="l"/>
              </a:tabLst>
              <a:defRPr sz="1600">
                <a:solidFill>
                  <a:schemeClr val="tx2"/>
                </a:solidFill>
              </a:defRPr>
            </a:lvl3pPr>
            <a:lvl4pPr marL="719137" indent="0"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None/>
              <a:defRPr sz="1800"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C1573E3D-1FB4-BE46-A4B9-791D42FF77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53783" y="704146"/>
            <a:ext cx="4173693" cy="40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9875" indent="-269875" defTabSz="360000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179388" algn="l"/>
              </a:tabLst>
              <a:defRPr sz="2000" b="0">
                <a:solidFill>
                  <a:schemeClr val="tx2"/>
                </a:solidFill>
              </a:defRPr>
            </a:lvl1pPr>
            <a:lvl2pPr marL="538163" indent="-179388" defTabSz="36000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360000" algn="l"/>
              </a:tabLst>
              <a:defRPr sz="1800">
                <a:solidFill>
                  <a:schemeClr val="tx2"/>
                </a:solidFill>
              </a:defRPr>
            </a:lvl2pPr>
            <a:lvl3pPr marL="808038" indent="-179388" defTabSz="360000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360000" algn="l"/>
              </a:tabLst>
              <a:defRPr sz="1600">
                <a:solidFill>
                  <a:schemeClr val="tx2"/>
                </a:solidFill>
              </a:defRPr>
            </a:lvl3pPr>
            <a:lvl4pPr marL="719137" indent="0"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None/>
              <a:defRPr sz="1800"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87059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mast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209600" y="1986681"/>
            <a:ext cx="8934400" cy="2950419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209600" y="986040"/>
            <a:ext cx="8934400" cy="976109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369707" y="1234721"/>
            <a:ext cx="8568000" cy="435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96000" y="2264070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PPAM 2022  |  Georg Hager</a:t>
            </a:r>
            <a:endParaRPr lang="de-DE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93058391-C183-EE40-A62E-127AF588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3" y="46047"/>
            <a:ext cx="8677902" cy="407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53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PPAM 2022  |  Georg Hager</a:t>
            </a:r>
            <a:endParaRPr lang="de-DE" dirty="0"/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BF719A62-1672-DA45-901A-6A0A1B4B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4" y="46047"/>
            <a:ext cx="6817803" cy="407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C1573E3D-1FB4-BE46-A4B9-791D42FF77D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9353" y="704147"/>
            <a:ext cx="8677902" cy="40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9868" indent="-269868" defTabSz="359991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179384" algn="l"/>
              </a:tabLst>
              <a:defRPr sz="2400" b="0">
                <a:solidFill>
                  <a:schemeClr val="tx2"/>
                </a:solidFill>
              </a:defRPr>
            </a:lvl1pPr>
            <a:lvl2pPr marL="538150" indent="-179384" defTabSz="359991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359991" algn="l"/>
              </a:tabLst>
              <a:defRPr sz="2000">
                <a:solidFill>
                  <a:schemeClr val="tx2"/>
                </a:solidFill>
              </a:defRPr>
            </a:lvl2pPr>
            <a:lvl3pPr marL="808018" indent="-179384" defTabSz="359991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359991" algn="l"/>
              </a:tabLst>
              <a:defRPr sz="1800">
                <a:solidFill>
                  <a:schemeClr val="tx2"/>
                </a:solidFill>
              </a:defRPr>
            </a:lvl3pPr>
            <a:lvl4pPr marL="719119" indent="0"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None/>
              <a:defRPr sz="1800"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11292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PPAM 2022  |  Georg Hager</a:t>
            </a:r>
            <a:endParaRPr lang="de-DE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93058391-C183-EE40-A62E-127AF588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4" y="46047"/>
            <a:ext cx="6817803" cy="407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59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Zwischenfolie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09601" y="986040"/>
            <a:ext cx="8934400" cy="395267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10" name="Grafik 9" descr="FAU-Siegel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4739" y="3609975"/>
            <a:ext cx="1295978" cy="1316922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1600" y="2864695"/>
            <a:ext cx="8589751" cy="19822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2"/>
            <a:ext cx="8568000" cy="17274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8155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-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idx="1"/>
          </p:nvPr>
        </p:nvSpPr>
        <p:spPr>
          <a:xfrm>
            <a:off x="394200" y="899584"/>
            <a:ext cx="8355600" cy="3622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buClr>
                <a:srgbClr val="474847"/>
              </a:buClr>
              <a:defRPr/>
            </a:lvl1pPr>
            <a:lvl2pPr>
              <a:lnSpc>
                <a:spcPct val="110000"/>
              </a:lnSpc>
              <a:buClr>
                <a:srgbClr val="474847"/>
              </a:buClr>
              <a:defRPr/>
            </a:lvl2pPr>
            <a:lvl3pPr>
              <a:lnSpc>
                <a:spcPct val="110000"/>
              </a:lnSpc>
              <a:buClr>
                <a:srgbClr val="474847"/>
              </a:buClr>
              <a:defRPr/>
            </a:lvl3pPr>
            <a:lvl4pPr>
              <a:lnSpc>
                <a:spcPct val="110000"/>
              </a:lnSpc>
              <a:buClr>
                <a:srgbClr val="474847"/>
              </a:buClr>
              <a:defRPr sz="1200"/>
            </a:lvl4pPr>
            <a:lvl5pPr marL="877500" marR="0" indent="-175500" algn="l" defTabSz="685800" rtl="0" eaLnBrk="1" fontAlgn="base" latinLnBrk="0" hangingPunct="1">
              <a:lnSpc>
                <a:spcPct val="110000"/>
              </a:lnSpc>
              <a:spcBef>
                <a:spcPts val="32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050"/>
            </a:lvl5pPr>
            <a:lvl6pPr marL="1053000" marR="0" indent="-171450" algn="l" defTabSz="6858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/>
            </a:lvl6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7" name="Title 6"/>
          <p:cNvSpPr>
            <a:spLocks noGrp="1" noChangeArrowheads="1"/>
          </p:cNvSpPr>
          <p:nvPr>
            <p:ph type="title"/>
          </p:nvPr>
        </p:nvSpPr>
        <p:spPr bwMode="auto">
          <a:xfrm>
            <a:off x="394200" y="144067"/>
            <a:ext cx="8355600" cy="58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6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977200" y="4860000"/>
            <a:ext cx="5389200" cy="162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nb-NO"/>
              <a:t>PPAM 2022  |  Georg Hager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1316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200" y="143099"/>
            <a:ext cx="8355600" cy="580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200" y="889001"/>
            <a:ext cx="8355600" cy="363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</a:pPr>
            <a:r>
              <a:rPr lang="nb-NO"/>
              <a:t>PPAM 2022  |  Georg Hager</a:t>
            </a:r>
            <a:endParaRPr lang="de-DE" dirty="0">
              <a:solidFill>
                <a:srgbClr val="012D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00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PPAM 2022  |  Georg Hager</a:t>
            </a:r>
            <a:endParaRPr lang="de-DE" dirty="0"/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BF719A62-1672-DA45-901A-6A0A1B4B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3" y="46047"/>
            <a:ext cx="8677902" cy="407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C1573E3D-1FB4-BE46-A4B9-791D42FF77D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9353" y="704146"/>
            <a:ext cx="8677902" cy="40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9875" indent="-269875" defTabSz="360000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179388" algn="l"/>
              </a:tabLst>
              <a:defRPr sz="2000" b="0">
                <a:solidFill>
                  <a:schemeClr val="tx2"/>
                </a:solidFill>
              </a:defRPr>
            </a:lvl1pPr>
            <a:lvl2pPr marL="538163" indent="-179388" defTabSz="36000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360000" algn="l"/>
              </a:tabLst>
              <a:defRPr sz="1800">
                <a:solidFill>
                  <a:schemeClr val="tx2"/>
                </a:solidFill>
              </a:defRPr>
            </a:lvl2pPr>
            <a:lvl3pPr marL="808038" indent="-179388" defTabSz="360000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360000" algn="l"/>
              </a:tabLst>
              <a:defRPr sz="1600">
                <a:solidFill>
                  <a:schemeClr val="tx2"/>
                </a:solidFill>
              </a:defRPr>
            </a:lvl3pPr>
            <a:lvl4pPr marL="719137" indent="0"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None/>
              <a:defRPr sz="1800"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722506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PPAM 2022  |  Georg Hager</a:t>
            </a:r>
            <a:endParaRPr lang="de-DE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93058391-C183-EE40-A62E-127AF588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3" y="46047"/>
            <a:ext cx="8677902" cy="407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879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seite le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016383-D495-FC48-8594-BE833DFA71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PPAM 2022  |  Georg Hager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007BE-E5D4-FC47-8A5D-F4024BE3ED2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DA382-3FE7-8349-AE77-311B2AEB0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2FEA85AB-3FC9-1A49-9DC6-1A91F59E8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67" y="27720"/>
            <a:ext cx="6817803" cy="43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80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60174" y="636373"/>
            <a:ext cx="8340387" cy="41784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05000" indent="-405000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 sz="2100" b="1">
                <a:solidFill>
                  <a:schemeClr val="tx2"/>
                </a:solidFill>
              </a:defRPr>
            </a:lvl1pPr>
            <a:lvl2pPr marL="810000" indent="-405000">
              <a:buFontTx/>
              <a:buNone/>
              <a:defRPr sz="1800">
                <a:solidFill>
                  <a:schemeClr val="tx2"/>
                </a:solidFill>
              </a:defRPr>
            </a:lvl2pPr>
            <a:lvl3pPr marL="1215000" indent="-405000">
              <a:buFontTx/>
              <a:buNone/>
              <a:defRPr sz="1500">
                <a:solidFill>
                  <a:schemeClr val="tx2"/>
                </a:solidFill>
              </a:defRPr>
            </a:lvl3pPr>
            <a:lvl4pPr>
              <a:buFontTx/>
              <a:buNone/>
              <a:defRPr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PPAM 2022  |  Georg Hager</a:t>
            </a:r>
            <a:endParaRPr lang="de-DE" dirty="0"/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97BA9AB4-EB54-7C4D-855C-EB00EDA9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67" y="27720"/>
            <a:ext cx="6817803" cy="43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02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master mit größerem Raum für Titel + Benzo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208800" y="2986088"/>
            <a:ext cx="8932069" cy="195101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208800" y="986040"/>
            <a:ext cx="8935200" cy="197147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381599" y="1047750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79832" y="2014236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265645" y="2299713"/>
            <a:ext cx="3115110" cy="29817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foli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08800" y="2986088"/>
            <a:ext cx="8932069" cy="195101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08800" y="986040"/>
            <a:ext cx="8935200" cy="197147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599" y="1047750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832" y="2014237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91387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master eigene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09600" y="1986682"/>
            <a:ext cx="8934400" cy="2950419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09600" y="986040"/>
            <a:ext cx="8934400" cy="976109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435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37386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21444"/>
            <a:ext cx="7297738" cy="3429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9713" y="590550"/>
            <a:ext cx="8509000" cy="4094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2022-09-13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/>
              <a:t>PPAM 2022  |  Georg Hager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53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master mit größerem Raum für Titel + HPC-Log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208800" y="2986088"/>
            <a:ext cx="8932069" cy="195101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208800" y="986040"/>
            <a:ext cx="8935200" cy="197147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381599" y="1047750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79832" y="2014236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841603" y="4247401"/>
            <a:ext cx="3129747" cy="5461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master mit größerem Raum fü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208800" y="2986088"/>
            <a:ext cx="8932069" cy="195101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208800" y="986040"/>
            <a:ext cx="8935200" cy="197147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381599" y="1047750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79832" y="2014236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Zwischenfolie + Benzo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209600" y="986039"/>
            <a:ext cx="8934400" cy="395267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81599" y="2864694"/>
            <a:ext cx="8589751" cy="19822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396000" y="1047751"/>
            <a:ext cx="8568000" cy="17274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265645" y="2299713"/>
            <a:ext cx="3115110" cy="29817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Zwischenfolie + HPC-Log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209600" y="986039"/>
            <a:ext cx="8934400" cy="395267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81599" y="2864694"/>
            <a:ext cx="8589751" cy="19822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396000" y="1047751"/>
            <a:ext cx="8568000" cy="17274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804652" y="4213173"/>
            <a:ext cx="3129747" cy="5461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Zwischen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209600" y="986039"/>
            <a:ext cx="8934400" cy="395267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81599" y="2864694"/>
            <a:ext cx="8589751" cy="19822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396000" y="1047751"/>
            <a:ext cx="8568000" cy="17274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Rechteck 55"/>
          <p:cNvSpPr/>
          <p:nvPr userDrawn="1"/>
        </p:nvSpPr>
        <p:spPr bwMode="auto">
          <a:xfrm>
            <a:off x="0" y="987573"/>
            <a:ext cx="190500" cy="972195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7" name="Rechteck 56"/>
          <p:cNvSpPr/>
          <p:nvPr userDrawn="1"/>
        </p:nvSpPr>
        <p:spPr bwMode="auto">
          <a:xfrm>
            <a:off x="-1" y="1984722"/>
            <a:ext cx="190800" cy="9720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5453687" y="140530"/>
            <a:ext cx="3458741" cy="67226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12"/>
          <a:srcRect t="42519" b="42515"/>
          <a:stretch/>
        </p:blipFill>
        <p:spPr bwMode="auto">
          <a:xfrm>
            <a:off x="-182057" y="140530"/>
            <a:ext cx="3174235" cy="6722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l" defTabSz="914400">
        <a:lnSpc>
          <a:spcPts val="3200"/>
        </a:lnSpc>
        <a:spcBef>
          <a:spcPts val="0"/>
        </a:spcBef>
        <a:buNone/>
        <a:defRPr sz="3200" b="1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>
        <a:spcBef>
          <a:spcPts val="0"/>
        </a:spcBef>
        <a:buFont typeface="+mj-lt"/>
        <a:buAutoNum type="arabicPeriod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18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18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18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 bwMode="auto">
          <a:xfrm>
            <a:off x="205970" y="4950000"/>
            <a:ext cx="6120000" cy="1443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pPr>
              <a:defRPr/>
            </a:pPr>
            <a:r>
              <a:rPr lang="de-DE"/>
              <a:t>PPAM 2022  |  Georg Hager</a:t>
            </a:r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 bwMode="auto">
          <a:xfrm>
            <a:off x="6809840" y="4950000"/>
            <a:ext cx="108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pPr>
              <a:defRPr/>
            </a:pPr>
            <a:r>
              <a:rPr lang="de-DE"/>
              <a:t>2022-09-13</a:t>
            </a:r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 bwMode="auto">
          <a:xfrm>
            <a:off x="8227255" y="4950000"/>
            <a:ext cx="72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pPr>
              <a:defRPr/>
            </a:pPr>
            <a:fld id="{0759437E-DD65-47AE-A718-65B9481C0A9E}" type="slidenum">
              <a:rPr lang="de-DE"/>
              <a:t>‹Nr.›</a:t>
            </a:fld>
            <a:endParaRPr lang="de-DE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 bwMode="auto">
          <a:xfrm>
            <a:off x="0" y="4868173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 bwMode="auto">
          <a:xfrm>
            <a:off x="0" y="50082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hdr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>
        <a:spcBef>
          <a:spcPts val="0"/>
        </a:spcBef>
        <a:buFont typeface="+mj-lt"/>
        <a:buAutoNum type="arabicPeriod"/>
        <a:defRPr lang="de-DE" sz="3200" b="1">
          <a:solidFill>
            <a:srgbClr val="003865"/>
          </a:solidFill>
          <a:latin typeface="+mn-lt"/>
          <a:ea typeface="+mn-ea"/>
          <a:cs typeface="+mn-cs"/>
        </a:defRPr>
      </a:lvl1pPr>
      <a:lvl2pPr marL="971550" indent="-514350" algn="l" defTabSz="914400">
        <a:spcBef>
          <a:spcPts val="0"/>
        </a:spcBef>
        <a:buFont typeface="+mj-lt"/>
        <a:buAutoNum type="arabicPeriod"/>
        <a:defRPr sz="2800">
          <a:solidFill>
            <a:srgbClr val="003865"/>
          </a:solidFill>
          <a:latin typeface="+mn-lt"/>
          <a:ea typeface="+mn-ea"/>
          <a:cs typeface="+mn-cs"/>
        </a:defRPr>
      </a:lvl2pPr>
      <a:lvl3pPr marL="1371600" indent="-457200" algn="l" defTabSz="914400">
        <a:spcBef>
          <a:spcPts val="0"/>
        </a:spcBef>
        <a:buFont typeface="+mj-lt"/>
        <a:buAutoNum type="arabicPeriod"/>
        <a:defRPr sz="2400">
          <a:solidFill>
            <a:srgbClr val="003865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rgbClr val="003865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rgbClr val="003865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05970" y="4950000"/>
            <a:ext cx="6120000" cy="1443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r>
              <a:rPr lang="en-US"/>
              <a:t>PPAM 2022  |  Georg Hager</a:t>
            </a:r>
            <a:endParaRPr lang="de-DE" dirty="0"/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>
          <a:xfrm>
            <a:off x="6809840" y="4950000"/>
            <a:ext cx="108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4950000"/>
            <a:ext cx="72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0D6D8-473C-0445-80D7-3C4076A2F372}"/>
              </a:ext>
            </a:extLst>
          </p:cNvPr>
          <p:cNvCxnSpPr>
            <a:cxnSpLocks/>
          </p:cNvCxnSpPr>
          <p:nvPr userDrawn="1"/>
        </p:nvCxnSpPr>
        <p:spPr>
          <a:xfrm>
            <a:off x="0" y="4868173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C028A7-0EB5-2B40-AD49-DB18B55EED5A}"/>
              </a:ext>
            </a:extLst>
          </p:cNvPr>
          <p:cNvCxnSpPr>
            <a:cxnSpLocks/>
          </p:cNvCxnSpPr>
          <p:nvPr userDrawn="1"/>
        </p:nvCxnSpPr>
        <p:spPr>
          <a:xfrm>
            <a:off x="0" y="50082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6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05970" y="4950001"/>
            <a:ext cx="6120000" cy="1443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r>
              <a:rPr lang="en-US"/>
              <a:t>PPAM 2022  |  Georg Hager</a:t>
            </a:r>
            <a:endParaRPr lang="de-DE" dirty="0"/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>
          <a:xfrm>
            <a:off x="6809840" y="4950000"/>
            <a:ext cx="108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4950000"/>
            <a:ext cx="72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0D6D8-473C-0445-80D7-3C4076A2F372}"/>
              </a:ext>
            </a:extLst>
          </p:cNvPr>
          <p:cNvCxnSpPr>
            <a:cxnSpLocks/>
          </p:cNvCxnSpPr>
          <p:nvPr/>
        </p:nvCxnSpPr>
        <p:spPr>
          <a:xfrm>
            <a:off x="0" y="4868173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C028A7-0EB5-2B40-AD49-DB18B55EED5A}"/>
              </a:ext>
            </a:extLst>
          </p:cNvPr>
          <p:cNvCxnSpPr>
            <a:cxnSpLocks/>
          </p:cNvCxnSpPr>
          <p:nvPr/>
        </p:nvCxnSpPr>
        <p:spPr>
          <a:xfrm>
            <a:off x="0" y="50082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7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37" indent="-514337" algn="l" defTabSz="914378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26" indent="-514337" algn="l" defTabSz="914378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566" indent="-457189" algn="l" defTabSz="914378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05970" y="4950001"/>
            <a:ext cx="6120000" cy="1443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r>
              <a:rPr lang="en-US"/>
              <a:t>PPAM 2022  |  Georg Hager</a:t>
            </a:r>
            <a:endParaRPr lang="de-DE" dirty="0"/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>
          <a:xfrm>
            <a:off x="6809840" y="4950000"/>
            <a:ext cx="108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4950000"/>
            <a:ext cx="72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0D6D8-473C-0445-80D7-3C4076A2F372}"/>
              </a:ext>
            </a:extLst>
          </p:cNvPr>
          <p:cNvCxnSpPr>
            <a:cxnSpLocks/>
          </p:cNvCxnSpPr>
          <p:nvPr/>
        </p:nvCxnSpPr>
        <p:spPr>
          <a:xfrm>
            <a:off x="0" y="4868173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C028A7-0EB5-2B40-AD49-DB18B55EED5A}"/>
              </a:ext>
            </a:extLst>
          </p:cNvPr>
          <p:cNvCxnSpPr>
            <a:cxnSpLocks/>
          </p:cNvCxnSpPr>
          <p:nvPr/>
        </p:nvCxnSpPr>
        <p:spPr>
          <a:xfrm>
            <a:off x="0" y="50082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62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37" indent="-514337" algn="l" defTabSz="914378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26" indent="-514337" algn="l" defTabSz="914378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566" indent="-457189" algn="l" defTabSz="914378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05970" y="4950000"/>
            <a:ext cx="6120000" cy="1443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r>
              <a:rPr lang="de-DE"/>
              <a:t>PPAM 2022  |  Georg Hager</a:t>
            </a:r>
            <a:endParaRPr lang="de-DE" dirty="0"/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>
          <a:xfrm>
            <a:off x="6809840" y="4950000"/>
            <a:ext cx="108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4950000"/>
            <a:ext cx="72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0D6D8-473C-0445-80D7-3C4076A2F372}"/>
              </a:ext>
            </a:extLst>
          </p:cNvPr>
          <p:cNvCxnSpPr>
            <a:cxnSpLocks/>
          </p:cNvCxnSpPr>
          <p:nvPr userDrawn="1"/>
        </p:nvCxnSpPr>
        <p:spPr>
          <a:xfrm>
            <a:off x="0" y="4868173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C028A7-0EB5-2B40-AD49-DB18B55EED5A}"/>
              </a:ext>
            </a:extLst>
          </p:cNvPr>
          <p:cNvCxnSpPr>
            <a:cxnSpLocks/>
          </p:cNvCxnSpPr>
          <p:nvPr userDrawn="1"/>
        </p:nvCxnSpPr>
        <p:spPr>
          <a:xfrm>
            <a:off x="0" y="50082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41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05970" y="4950001"/>
            <a:ext cx="6120000" cy="1443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r>
              <a:rPr lang="en-US"/>
              <a:t>PPAM 2022  |  Georg Hager</a:t>
            </a:r>
            <a:endParaRPr lang="de-DE" dirty="0"/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>
          <a:xfrm>
            <a:off x="6809840" y="4950000"/>
            <a:ext cx="108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4950000"/>
            <a:ext cx="72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0D6D8-473C-0445-80D7-3C4076A2F372}"/>
              </a:ext>
            </a:extLst>
          </p:cNvPr>
          <p:cNvCxnSpPr>
            <a:cxnSpLocks/>
          </p:cNvCxnSpPr>
          <p:nvPr/>
        </p:nvCxnSpPr>
        <p:spPr>
          <a:xfrm>
            <a:off x="0" y="4868173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C028A7-0EB5-2B40-AD49-DB18B55EED5A}"/>
              </a:ext>
            </a:extLst>
          </p:cNvPr>
          <p:cNvCxnSpPr>
            <a:cxnSpLocks/>
          </p:cNvCxnSpPr>
          <p:nvPr/>
        </p:nvCxnSpPr>
        <p:spPr>
          <a:xfrm>
            <a:off x="0" y="50082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21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hdr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37" indent="-514337" algn="l" defTabSz="914378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26" indent="-514337" algn="l" defTabSz="914378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566" indent="-457189" algn="l" defTabSz="914378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05970" y="4950000"/>
            <a:ext cx="6120000" cy="1443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r>
              <a:rPr lang="de-DE"/>
              <a:t>PPAM 2022  |  Georg Hager</a:t>
            </a:r>
            <a:endParaRPr lang="de-DE" dirty="0"/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>
          <a:xfrm>
            <a:off x="6809840" y="4950000"/>
            <a:ext cx="108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4950000"/>
            <a:ext cx="72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0D6D8-473C-0445-80D7-3C4076A2F372}"/>
              </a:ext>
            </a:extLst>
          </p:cNvPr>
          <p:cNvCxnSpPr>
            <a:cxnSpLocks/>
          </p:cNvCxnSpPr>
          <p:nvPr userDrawn="1"/>
        </p:nvCxnSpPr>
        <p:spPr>
          <a:xfrm>
            <a:off x="0" y="4868173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C028A7-0EB5-2B40-AD49-DB18B55EED5A}"/>
              </a:ext>
            </a:extLst>
          </p:cNvPr>
          <p:cNvCxnSpPr>
            <a:cxnSpLocks/>
          </p:cNvCxnSpPr>
          <p:nvPr userDrawn="1"/>
        </p:nvCxnSpPr>
        <p:spPr>
          <a:xfrm>
            <a:off x="0" y="50082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39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007/978-3-030-78713-4_19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arxiv.org/abs/2205.0419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CLUSTER.2019.8890995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007/978-3-030-78713-4_19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007/978-3-030-78713-4_19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007/978-3-030-78713-4_19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doi.org/10.1007/978-3-030-50743-5_2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7/978-3-030-50743-5_20" TargetMode="External"/><Relationship Id="rId3" Type="http://schemas.microsoft.com/office/2007/relationships/media" Target="../media/media2.mp4"/><Relationship Id="rId7" Type="http://schemas.openxmlformats.org/officeDocument/2006/relationships/image" Target="../media/image2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32.xml"/><Relationship Id="rId4" Type="http://schemas.openxmlformats.org/officeDocument/2006/relationships/video" Target="../media/media2.mp4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doi.org/10.1002/cpe.6816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x.doi.org/10.1007/978-3-030-78713-4_19" TargetMode="External"/><Relationship Id="rId3" Type="http://schemas.openxmlformats.org/officeDocument/2006/relationships/hyperlink" Target="https://doi.org/10.1109/CLUSTER.2019.8890995" TargetMode="External"/><Relationship Id="rId7" Type="http://schemas.openxmlformats.org/officeDocument/2006/relationships/hyperlink" Target="http://nhr.cms.rrze.uni-erlangen.de/wp-content/blogs.dir/757/files/2019/09/EuroMPI2019-AHW-Summary.pdf" TargetMode="External"/><Relationship Id="rId2" Type="http://schemas.openxmlformats.org/officeDocument/2006/relationships/hyperlink" Target="https://ieeexplore.ieee.org/xpl/conhome/8884608/proceedi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nhr.cms.rrze.uni-erlangen.de/wp-content/blogs.dir/757/files/2019/09/EuroMPI2019_AHW-Poster.pdf" TargetMode="External"/><Relationship Id="rId5" Type="http://schemas.openxmlformats.org/officeDocument/2006/relationships/hyperlink" Target="https://eurompi19.inf.ethz.ch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doi.org/10.1007/978-3-030-50743-5_20" TargetMode="External"/><Relationship Id="rId9" Type="http://schemas.openxmlformats.org/officeDocument/2006/relationships/hyperlink" Target="http://doi.org/10.1002/cpe.681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doi.org/10.1103/PhysRevE.91.013306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1307898" name="Titel 1"/>
          <p:cNvSpPr>
            <a:spLocks noGrp="1"/>
          </p:cNvSpPr>
          <p:nvPr>
            <p:ph type="ctrTitle"/>
          </p:nvPr>
        </p:nvSpPr>
        <p:spPr bwMode="auto">
          <a:xfrm>
            <a:off x="381598" y="1047749"/>
            <a:ext cx="8576962" cy="934515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pPr>
              <a:defRPr/>
            </a:pPr>
            <a:r>
              <a:rPr lang="en-US" dirty="0"/>
              <a:t>Spontaneous </a:t>
            </a:r>
            <a:r>
              <a:rPr lang="en-US" dirty="0" err="1"/>
              <a:t>Asynchronicity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Parallel Programs out of Lockstep</a:t>
            </a:r>
            <a:endParaRPr dirty="0"/>
          </a:p>
        </p:txBody>
      </p:sp>
      <p:sp>
        <p:nvSpPr>
          <p:cNvPr id="70931882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79831" y="2014236"/>
            <a:ext cx="8591518" cy="8568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 u="sng" dirty="0"/>
              <a:t>Georg Hager</a:t>
            </a:r>
            <a:r>
              <a:rPr lang="de-DE" dirty="0"/>
              <a:t>, Ayesha </a:t>
            </a:r>
            <a:r>
              <a:rPr lang="de-DE" dirty="0" err="1"/>
              <a:t>Afzal</a:t>
            </a:r>
            <a:br>
              <a:rPr lang="de-DE" dirty="0"/>
            </a:br>
            <a:r>
              <a:rPr lang="de-DE" sz="1800" dirty="0"/>
              <a:t>Erlangen National High Performance Computing Center (NHR@FAU)</a:t>
            </a:r>
            <a:endParaRPr sz="18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 bwMode="auto">
          <a:xfrm>
            <a:off x="379831" y="3219822"/>
            <a:ext cx="8591518" cy="12961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buFont typeface="+mj-lt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PPAM 2022</a:t>
            </a:r>
          </a:p>
          <a:p>
            <a:pPr>
              <a:defRPr/>
            </a:pPr>
            <a:r>
              <a:rPr lang="de-DE" sz="1800" dirty="0"/>
              <a:t>Gdansk, </a:t>
            </a:r>
            <a:r>
              <a:rPr lang="de-DE" sz="1800" dirty="0" err="1"/>
              <a:t>Poland</a:t>
            </a:r>
            <a:endParaRPr lang="de-DE" sz="1800" dirty="0"/>
          </a:p>
          <a:p>
            <a:pPr>
              <a:defRPr/>
            </a:pPr>
            <a:r>
              <a:rPr lang="de-DE" sz="1800" dirty="0"/>
              <a:t>September 13,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2022-09-13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59437E-DD65-47AE-A718-65B9481C0A9E}" type="slidenum"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PPAM 2022  |  Georg Hager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100" dirty="0"/>
              <a:t>Setting: </a:t>
            </a:r>
            <a:r>
              <a:rPr lang="en-US" sz="2100" dirty="0">
                <a:solidFill>
                  <a:srgbClr val="00B050"/>
                </a:solidFill>
              </a:rPr>
              <a:t>MPI</a:t>
            </a:r>
            <a:r>
              <a:rPr lang="en-US" sz="2100" dirty="0"/>
              <a:t>- or </a:t>
            </a:r>
            <a:r>
              <a:rPr lang="en-US" sz="2100" dirty="0">
                <a:solidFill>
                  <a:srgbClr val="00B050"/>
                </a:solidFill>
              </a:rPr>
              <a:t>hybrid</a:t>
            </a:r>
            <a:r>
              <a:rPr lang="en-US" sz="2100" dirty="0"/>
              <a:t>-parallel </a:t>
            </a:r>
            <a:r>
              <a:rPr lang="en-US" sz="2100" dirty="0">
                <a:solidFill>
                  <a:srgbClr val="00B050"/>
                </a:solidFill>
              </a:rPr>
              <a:t>bulk-synchronous barrier-free </a:t>
            </a:r>
            <a:r>
              <a:rPr lang="en-US" sz="2100" dirty="0"/>
              <a:t>programs</a:t>
            </a:r>
          </a:p>
          <a:p>
            <a:r>
              <a:rPr lang="en-US" sz="2100" dirty="0"/>
              <a:t>How do </a:t>
            </a:r>
            <a:r>
              <a:rPr lang="en-US" sz="2100" dirty="0">
                <a:solidFill>
                  <a:srgbClr val="00B050"/>
                </a:solidFill>
              </a:rPr>
              <a:t>“disturbances” propagate</a:t>
            </a:r>
            <a:r>
              <a:rPr lang="en-US" sz="2100" dirty="0"/>
              <a:t>?</a:t>
            </a:r>
          </a:p>
          <a:p>
            <a:pPr lvl="1"/>
            <a:r>
              <a:rPr lang="en-US" sz="1800" dirty="0"/>
              <a:t>Injected idle periods</a:t>
            </a:r>
          </a:p>
          <a:p>
            <a:pPr lvl="1"/>
            <a:r>
              <a:rPr lang="en-US" sz="1800" dirty="0"/>
              <a:t>Dependence on communication characteristics</a:t>
            </a:r>
          </a:p>
          <a:p>
            <a:r>
              <a:rPr lang="en-US" sz="2100" dirty="0"/>
              <a:t>How do </a:t>
            </a:r>
            <a:r>
              <a:rPr lang="en-US" sz="2100" dirty="0">
                <a:solidFill>
                  <a:srgbClr val="00B050"/>
                </a:solidFill>
              </a:rPr>
              <a:t>idle waves interact </a:t>
            </a:r>
            <a:r>
              <a:rPr lang="en-US" sz="2100" dirty="0"/>
              <a:t>with each other, with noise, and </a:t>
            </a:r>
            <a:br>
              <a:rPr lang="en-US" sz="2100" dirty="0"/>
            </a:br>
            <a:r>
              <a:rPr lang="en-US" sz="2100" dirty="0"/>
              <a:t>with the hardware?</a:t>
            </a:r>
          </a:p>
          <a:p>
            <a:pPr lvl="1"/>
            <a:r>
              <a:rPr lang="en-US" sz="1800" dirty="0"/>
              <a:t>Idle wave decay </a:t>
            </a:r>
            <a:br>
              <a:rPr lang="en-US" sz="1800" dirty="0"/>
            </a:br>
            <a:r>
              <a:rPr lang="en-US" sz="1800" dirty="0"/>
              <a:t>(noise-induced, bottleneck-induced, topology-induced)</a:t>
            </a:r>
          </a:p>
          <a:p>
            <a:r>
              <a:rPr lang="en-US" sz="2100" dirty="0"/>
              <a:t>How do </a:t>
            </a:r>
            <a:r>
              <a:rPr lang="en-US" sz="2100" dirty="0">
                <a:solidFill>
                  <a:srgbClr val="00B050"/>
                </a:solidFill>
              </a:rPr>
              <a:t>computational waves </a:t>
            </a:r>
            <a:r>
              <a:rPr lang="en-US" sz="2100" dirty="0"/>
              <a:t>form? </a:t>
            </a:r>
            <a:r>
              <a:rPr lang="en-US" sz="2100" dirty="0">
                <a:solidFill>
                  <a:srgbClr val="00B050"/>
                </a:solidFill>
              </a:rPr>
              <a:t>Instabilities</a:t>
            </a:r>
            <a:r>
              <a:rPr lang="en-US" sz="2100" dirty="0"/>
              <a:t>?</a:t>
            </a:r>
          </a:p>
          <a:p>
            <a:pPr lvl="1"/>
            <a:r>
              <a:rPr lang="en-US" sz="1800" dirty="0"/>
              <a:t>Core-bound vs. memory-bound</a:t>
            </a:r>
          </a:p>
          <a:p>
            <a:pPr lvl="1"/>
            <a:r>
              <a:rPr lang="en-US" sz="1800" dirty="0"/>
              <a:t>Amplitude of the computational wave?</a:t>
            </a:r>
          </a:p>
          <a:p>
            <a:r>
              <a:rPr lang="en-US" sz="2100" dirty="0">
                <a:solidFill>
                  <a:srgbClr val="00B050"/>
                </a:solidFill>
              </a:rPr>
              <a:t>Continuum description</a:t>
            </a:r>
            <a:r>
              <a:rPr lang="en-US" sz="2100" dirty="0"/>
              <a:t>?</a:t>
            </a:r>
          </a:p>
          <a:p>
            <a:pPr lvl="1"/>
            <a:endParaRPr lang="en-US" sz="1800" dirty="0"/>
          </a:p>
          <a:p>
            <a:endParaRPr lang="en-US" sz="21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r="1453"/>
          <a:stretch/>
        </p:blipFill>
        <p:spPr>
          <a:xfrm>
            <a:off x="6406061" y="1090247"/>
            <a:ext cx="1214202" cy="106408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386" y="1631120"/>
            <a:ext cx="1033342" cy="196786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280" y="3022223"/>
            <a:ext cx="1406334" cy="16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4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347A1-95A6-4343-AE7C-562584A97B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2022-09-13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F17A6F-BD2E-4392-8131-AA03E74725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59437E-DD65-47AE-A718-65B9481C0A9E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69817-04A8-4D55-9E3E-AED67F1A19A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PPAM 2022  |  Georg Hager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0B8A21-0DED-42CA-A571-45EEFFE3F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Idle</a:t>
            </a:r>
            <a:r>
              <a:rPr lang="de-DE" dirty="0"/>
              <a:t> </a:t>
            </a:r>
            <a:r>
              <a:rPr lang="de-DE" dirty="0" err="1"/>
              <a:t>wave</a:t>
            </a:r>
            <a:r>
              <a:rPr lang="de-DE" dirty="0"/>
              <a:t> </a:t>
            </a:r>
            <a:r>
              <a:rPr lang="de-DE" dirty="0" err="1"/>
              <a:t>propagation</a:t>
            </a:r>
            <a:r>
              <a:rPr lang="de-DE" dirty="0"/>
              <a:t> </a:t>
            </a:r>
            <a:r>
              <a:rPr lang="de-DE" dirty="0" err="1"/>
              <a:t>speed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scalable</a:t>
            </a:r>
            <a:r>
              <a:rPr lang="de-DE" dirty="0"/>
              <a:t> code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5966C1-BCF0-4F78-A3E6-B9E921179A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Assumptions:</a:t>
            </a:r>
          </a:p>
          <a:p>
            <a:r>
              <a:rPr lang="en-US" dirty="0"/>
              <a:t>Scalable code (on </a:t>
            </a:r>
            <a:r>
              <a:rPr lang="en-US" dirty="0" err="1"/>
              <a:t>ccNUMA</a:t>
            </a:r>
            <a:r>
              <a:rPr lang="en-US" dirty="0"/>
              <a:t> domain)</a:t>
            </a:r>
          </a:p>
          <a:p>
            <a:r>
              <a:rPr lang="en-US" dirty="0"/>
              <a:t>alternates between execution and communication phases</a:t>
            </a:r>
          </a:p>
          <a:p>
            <a:r>
              <a:rPr lang="en-US" dirty="0"/>
              <a:t>has inter-process dependencies via point-to-point communication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Simplest case: </a:t>
            </a:r>
            <a:r>
              <a:rPr lang="en-US" dirty="0">
                <a:solidFill>
                  <a:srgbClr val="00B050"/>
                </a:solidFill>
              </a:rPr>
              <a:t>Next-neighbor (e.g., 1-D halo) communication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Number of communication partners and details of communication grouping influence the speed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37B2B6-4729-4248-BC30-C10C84A04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10" y="2875496"/>
            <a:ext cx="6153150" cy="1123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1D6829-28A3-47E7-AA05-97471FEC1271}"/>
              </a:ext>
            </a:extLst>
          </p:cNvPr>
          <p:cNvSpPr/>
          <p:nvPr/>
        </p:nvSpPr>
        <p:spPr>
          <a:xfrm>
            <a:off x="5962415" y="4566157"/>
            <a:ext cx="31261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DOI: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10.1007/978-3-030-78713-4_19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161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BDE355-C3BB-413E-BA2B-66C527640A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2022-09-13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160830-28C5-4C5F-8696-31F40D6F066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59437E-DD65-47AE-A718-65B9481C0A9E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3DA5E-A2D2-4324-8229-9C309007E2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PPAM 2022  |  Georg Hager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D3809C4-5915-4526-99AD-A9549B357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4" y="46047"/>
            <a:ext cx="8610629" cy="407178"/>
          </a:xfrm>
        </p:spPr>
        <p:txBody>
          <a:bodyPr/>
          <a:lstStyle/>
          <a:p>
            <a:r>
              <a:rPr lang="en-US" dirty="0"/>
              <a:t>Communication topology and idle wave speed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89BCA9-EBDA-4CA0-85D8-9669E5AEFF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Long-distance point-to-point communication </a:t>
            </a:r>
            <a:r>
              <a:rPr lang="en-US" dirty="0">
                <a:sym typeface="Wingdings" panose="05000000000000000000" pitchFamily="2" charset="2"/>
              </a:rPr>
              <a:t> fast idle waves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C08DBF4-FA93-440B-95EE-FB2CB7DB1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45" y="1131590"/>
            <a:ext cx="5673789" cy="22248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4B9118-1C96-4C3C-A14A-C66EA5F75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699" y="2139702"/>
            <a:ext cx="4172229" cy="2580345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F9D0686-3724-4563-B1B2-5C9779861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282284"/>
              </p:ext>
            </p:extLst>
          </p:nvPr>
        </p:nvGraphicFramePr>
        <p:xfrm>
          <a:off x="6012160" y="1185589"/>
          <a:ext cx="1999134" cy="335280"/>
        </p:xfrm>
        <a:graphic>
          <a:graphicData uri="http://schemas.openxmlformats.org/drawingml/2006/table">
            <a:tbl>
              <a:tblPr/>
              <a:tblGrid>
                <a:gridCol w="1999134">
                  <a:extLst>
                    <a:ext uri="{9D8B030D-6E8A-4147-A177-3AD203B41FA5}">
                      <a16:colId xmlns:a16="http://schemas.microsoft.com/office/drawing/2014/main" val="959888878"/>
                    </a:ext>
                  </a:extLst>
                </a:gridCol>
              </a:tblGrid>
              <a:tr h="317410">
                <a:tc>
                  <a:txBody>
                    <a:bodyPr/>
                    <a:lstStyle/>
                    <a:p>
                      <a:pPr fontAlgn="t"/>
                      <a:r>
                        <a:rPr lang="de-DE" sz="1600" b="0" u="sng" dirty="0">
                          <a:effectLst/>
                          <a:hlinkClick r:id="rId4"/>
                        </a:rPr>
                        <a:t>arXiv:2205.04190</a:t>
                      </a:r>
                      <a:endParaRPr lang="de-DE" sz="1600" dirty="0">
                        <a:effectLst/>
                      </a:endParaRPr>
                    </a:p>
                  </a:txBody>
                  <a:tcPr marR="49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310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3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47AF532-43AE-483F-A7C7-15B08BD4B9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2022-09-13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02EC67F-B8FE-4AB0-896C-89F804DBEC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59437E-DD65-47AE-A718-65B9481C0A9E}" type="slidenum"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BCBEE4-4413-4D84-B5C2-D67CE91C46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PPAM 2022  |  Georg Hager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DAC4AB6-3BAC-405C-82B1-2C436D39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Idle waves interact nonlinearly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C4B5B12-B629-4708-BBE9-60097A5F9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314" y="865676"/>
            <a:ext cx="5995686" cy="3854370"/>
          </a:xfrm>
          <a:prstGeom prst="rect">
            <a:avLst/>
          </a:prstGeom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DE0F4C22-B17C-4BAB-8D72-E7969C9C63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9353" y="704147"/>
            <a:ext cx="3087996" cy="4015900"/>
          </a:xfrm>
        </p:spPr>
        <p:txBody>
          <a:bodyPr/>
          <a:lstStyle/>
          <a:p>
            <a:r>
              <a:rPr lang="en-US" dirty="0"/>
              <a:t>A wave-like description </a:t>
            </a:r>
            <a:r>
              <a:rPr lang="en-US" dirty="0">
                <a:solidFill>
                  <a:srgbClr val="00B050"/>
                </a:solidFill>
              </a:rPr>
              <a:t>cannot</a:t>
            </a:r>
            <a:r>
              <a:rPr lang="en-US" dirty="0"/>
              <a:t> be based on a </a:t>
            </a:r>
            <a:r>
              <a:rPr lang="en-US" dirty="0">
                <a:solidFill>
                  <a:srgbClr val="00B050"/>
                </a:solidFill>
              </a:rPr>
              <a:t>linear</a:t>
            </a:r>
            <a:r>
              <a:rPr lang="en-US" dirty="0"/>
              <a:t> model</a:t>
            </a:r>
          </a:p>
          <a:p>
            <a:endParaRPr lang="en-US" dirty="0"/>
          </a:p>
          <a:p>
            <a:r>
              <a:rPr lang="en-US" dirty="0"/>
              <a:t>Basis for </a:t>
            </a:r>
            <a:r>
              <a:rPr lang="en-US" dirty="0">
                <a:solidFill>
                  <a:srgbClr val="00B050"/>
                </a:solidFill>
              </a:rPr>
              <a:t>noise-induced decay </a:t>
            </a:r>
            <a:r>
              <a:rPr lang="en-US" dirty="0"/>
              <a:t>of idle waves</a:t>
            </a:r>
          </a:p>
          <a:p>
            <a:endParaRPr lang="en-US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3147FC8-243D-4C37-B9EC-9B4A4D8FF11A}"/>
              </a:ext>
            </a:extLst>
          </p:cNvPr>
          <p:cNvSpPr/>
          <p:nvPr/>
        </p:nvSpPr>
        <p:spPr>
          <a:xfrm>
            <a:off x="5891783" y="529290"/>
            <a:ext cx="3316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DOI: 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10.1109/CLUSTER.2019.8890995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708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554CDA-3720-4A45-8AF6-766E272782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2022-09-13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5F5060C-7700-427C-8B68-97CF6C9F52C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59437E-DD65-47AE-A718-65B9481C0A9E}" type="slidenum"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7C2161C-62DF-43B6-9ADA-3C3CDDA66E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PPAM 2022  |  Georg Hager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ED209E0-7191-4B03-B76F-42323B12C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Noise-induced idle wave decay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681E49EE-846E-44C8-BB9C-F99CCD33A95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100" dirty="0"/>
              <a:t>System or application noise “eats away” on the idle wave</a:t>
            </a:r>
          </a:p>
          <a:p>
            <a:r>
              <a:rPr lang="en-US" sz="2100" dirty="0"/>
              <a:t>Decay rate proportional to integrated noise power</a:t>
            </a:r>
          </a:p>
          <a:p>
            <a:r>
              <a:rPr lang="en-US" sz="2100" dirty="0">
                <a:solidFill>
                  <a:srgbClr val="00B050"/>
                </a:solidFill>
              </a:rPr>
              <a:t>Statistical details do not matter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CDC6A63-1979-44A9-A09E-CBAFB89C4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56" y="1839032"/>
            <a:ext cx="7212475" cy="295200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9AF18D5-E649-497F-B7EB-A698C8B58106}"/>
              </a:ext>
            </a:extLst>
          </p:cNvPr>
          <p:cNvSpPr/>
          <p:nvPr/>
        </p:nvSpPr>
        <p:spPr>
          <a:xfrm>
            <a:off x="6351565" y="4558025"/>
            <a:ext cx="27061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DOI: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10.1007/978-3-030-78713-4_19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012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70F4CF1-1C31-4D2A-96AB-BEFC8AC120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2022-09-13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60D9BBB-7924-46C6-A2B0-B0EC3A386A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59437E-DD65-47AE-A718-65B9481C0A9E}" type="slidenum"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65F0A4-63AC-42B6-BC17-172A03AAE94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PPAM 2022  |  Georg Hager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C62E003-FA58-490E-B8D9-DA5CA6C3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idle wave decay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1F82A73-45ED-4314-B120-82429EB32D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9354" y="704147"/>
            <a:ext cx="3238225" cy="4015900"/>
          </a:xfrm>
        </p:spPr>
        <p:txBody>
          <a:bodyPr/>
          <a:lstStyle/>
          <a:p>
            <a:r>
              <a:rPr lang="en-US" sz="2100" dirty="0">
                <a:solidFill>
                  <a:srgbClr val="00B050"/>
                </a:solidFill>
              </a:rPr>
              <a:t>Topological</a:t>
            </a:r>
            <a:r>
              <a:rPr lang="en-US" sz="2100" dirty="0"/>
              <a:t> boundaries (</a:t>
            </a:r>
            <a:r>
              <a:rPr lang="en-US" sz="2100" dirty="0" err="1"/>
              <a:t>ccNUMA</a:t>
            </a:r>
            <a:r>
              <a:rPr lang="en-US" sz="2100" dirty="0"/>
              <a:t> domains, sockets, nodes) cause </a:t>
            </a:r>
            <a:r>
              <a:rPr lang="en-US" sz="2100" dirty="0">
                <a:solidFill>
                  <a:srgbClr val="00B050"/>
                </a:solidFill>
              </a:rPr>
              <a:t>fine-grained</a:t>
            </a:r>
            <a:r>
              <a:rPr lang="en-US" sz="2100" dirty="0"/>
              <a:t> noise which </a:t>
            </a:r>
            <a:r>
              <a:rPr lang="en-US" sz="2100" dirty="0">
                <a:solidFill>
                  <a:srgbClr val="00B050"/>
                </a:solidFill>
              </a:rPr>
              <a:t>dampens</a:t>
            </a:r>
            <a:r>
              <a:rPr lang="en-US" sz="2100" dirty="0"/>
              <a:t> the idle </a:t>
            </a:r>
            <a:r>
              <a:rPr lang="en-US" sz="2100" dirty="0">
                <a:solidFill>
                  <a:srgbClr val="00B050"/>
                </a:solidFill>
              </a:rPr>
              <a:t>wave</a:t>
            </a:r>
          </a:p>
          <a:p>
            <a:r>
              <a:rPr lang="en-US" sz="2100" dirty="0"/>
              <a:t>Highly system dependent</a:t>
            </a:r>
          </a:p>
          <a:p>
            <a:endParaRPr lang="en-US" sz="2100" dirty="0"/>
          </a:p>
          <a:p>
            <a:r>
              <a:rPr lang="en-US" sz="2100" dirty="0"/>
              <a:t>No decay in homogeneous situation (round-robin placement)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F523498-BAC4-41C0-97C7-C8AC35C4C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579" y="733462"/>
            <a:ext cx="5493206" cy="337451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F6EC70A-B41C-4A72-98A2-EDF9AE7915F3}"/>
              </a:ext>
            </a:extLst>
          </p:cNvPr>
          <p:cNvSpPr/>
          <p:nvPr/>
        </p:nvSpPr>
        <p:spPr>
          <a:xfrm>
            <a:off x="6017824" y="4527246"/>
            <a:ext cx="31261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DOI: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10.1007/978-3-030-78713-4_19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529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96000" y="1275606"/>
            <a:ext cx="8568000" cy="1499566"/>
          </a:xfrm>
        </p:spPr>
        <p:txBody>
          <a:bodyPr/>
          <a:lstStyle/>
          <a:p>
            <a:r>
              <a:rPr lang="en-US" dirty="0"/>
              <a:t>Bandwidth-induced idle wave decay and computational waves</a:t>
            </a:r>
          </a:p>
        </p:txBody>
      </p:sp>
    </p:spTree>
    <p:extLst>
      <p:ext uri="{BB962C8B-B14F-4D97-AF65-F5344CB8AC3E}">
        <p14:creationId xmlns:p14="http://schemas.microsoft.com/office/powerpoint/2010/main" val="17858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D397AF-710D-4554-B13B-2D0F8DE48F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 rtl="0"/>
            <a:r>
              <a:rPr lang="de-DE" kern="1200">
                <a:latin typeface="Arial"/>
              </a:rPr>
              <a:t>2022-09-13</a:t>
            </a:r>
            <a:endParaRPr lang="de-DE" kern="1200" dirty="0">
              <a:latin typeface="Arial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638BC3-73F6-4453-AF5C-B22DDB8AB91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685800" rtl="0"/>
            <a:fld id="{0759437E-DD65-47AE-A718-65B9481C0A9E}" type="slidenum">
              <a:rPr lang="de-DE" kern="1200">
                <a:latin typeface="Arial"/>
              </a:rPr>
              <a:pPr defTabSz="685800" rtl="0"/>
              <a:t>17</a:t>
            </a:fld>
            <a:endParaRPr lang="de-DE" kern="1200" dirty="0">
              <a:latin typeface="Arial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870F1C-21B9-41F6-91BE-16CCD083646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685800" rtl="0"/>
            <a:r>
              <a:rPr lang="en-US" kern="1200">
                <a:latin typeface="Arial"/>
              </a:rPr>
              <a:t>PPAM 2022  |  Georg Hager</a:t>
            </a:r>
            <a:endParaRPr lang="de-DE" kern="1200" dirty="0">
              <a:latin typeface="Arial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F43187E-F799-4399-B5E8-D1F38570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3" y="46047"/>
            <a:ext cx="7462586" cy="407178"/>
          </a:xfrm>
        </p:spPr>
        <p:txBody>
          <a:bodyPr/>
          <a:lstStyle/>
          <a:p>
            <a:r>
              <a:rPr lang="en-US" sz="2400" dirty="0"/>
              <a:t>Idle wave propagation and bottleneck-induced decay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E05A0D5-5C16-4300-9836-25297FEA04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207"/>
          <a:stretch/>
        </p:blipFill>
        <p:spPr>
          <a:xfrm>
            <a:off x="346081" y="1324250"/>
            <a:ext cx="3361823" cy="331614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704D624-47CB-4B2B-AF76-C41807EF8187}"/>
              </a:ext>
            </a:extLst>
          </p:cNvPr>
          <p:cNvSpPr/>
          <p:nvPr/>
        </p:nvSpPr>
        <p:spPr>
          <a:xfrm>
            <a:off x="149461" y="552982"/>
            <a:ext cx="4317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rtl="0"/>
            <a:r>
              <a:rPr lang="en-US" sz="1200" kern="1200" dirty="0">
                <a:solidFill>
                  <a:prstClr val="black"/>
                </a:solidFill>
                <a:latin typeface="Arial"/>
              </a:rPr>
              <a:t>Analytical model for idle wave speed with </a:t>
            </a:r>
            <a:r>
              <a:rPr lang="en-US" sz="1200" kern="1200" dirty="0" err="1">
                <a:solidFill>
                  <a:prstClr val="black"/>
                </a:solidFill>
                <a:latin typeface="Arial"/>
              </a:rPr>
              <a:t>scalalble</a:t>
            </a:r>
            <a:r>
              <a:rPr lang="en-US" sz="1200" kern="1200" dirty="0">
                <a:solidFill>
                  <a:prstClr val="black"/>
                </a:solidFill>
                <a:latin typeface="Arial"/>
              </a:rPr>
              <a:t> workload:</a:t>
            </a:r>
            <a:br>
              <a:rPr lang="en-US" sz="1200" kern="1200" dirty="0">
                <a:solidFill>
                  <a:prstClr val="black"/>
                </a:solidFill>
                <a:latin typeface="Arial"/>
              </a:rPr>
            </a:br>
            <a:r>
              <a:rPr lang="en-US" sz="1200" kern="1200" dirty="0">
                <a:solidFill>
                  <a:prstClr val="black"/>
                </a:solidFill>
                <a:latin typeface="Arial"/>
              </a:rPr>
              <a:t>DOI: </a:t>
            </a:r>
            <a:r>
              <a:rPr lang="en-US" sz="1200" kern="1200" dirty="0">
                <a:solidFill>
                  <a:prstClr val="black"/>
                </a:solidFill>
                <a:latin typeface="Arial"/>
                <a:hlinkClick r:id="rId3"/>
              </a:rPr>
              <a:t>10.1007/978-3-030-78713-4_19</a:t>
            </a:r>
            <a:endParaRPr lang="de-DE" sz="1200" kern="1200" dirty="0">
              <a:solidFill>
                <a:srgbClr val="444444"/>
              </a:solidFill>
              <a:latin typeface="Arial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8B126CA3-AFD9-4313-B11C-0B77B68DCE24}"/>
              </a:ext>
            </a:extLst>
          </p:cNvPr>
          <p:cNvCxnSpPr/>
          <p:nvPr/>
        </p:nvCxnSpPr>
        <p:spPr>
          <a:xfrm>
            <a:off x="1603718" y="1014647"/>
            <a:ext cx="316523" cy="3639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A8646060-2E4A-46A8-AE49-554D840ABAA7}"/>
              </a:ext>
            </a:extLst>
          </p:cNvPr>
          <p:cNvSpPr/>
          <p:nvPr/>
        </p:nvSpPr>
        <p:spPr>
          <a:xfrm>
            <a:off x="5920925" y="552982"/>
            <a:ext cx="2706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 rtl="0"/>
            <a:r>
              <a:rPr lang="de-DE" sz="1200" kern="1200" dirty="0">
                <a:solidFill>
                  <a:prstClr val="black"/>
                </a:solidFill>
                <a:latin typeface="Arial"/>
              </a:rPr>
              <a:t>Decay </a:t>
            </a:r>
            <a:r>
              <a:rPr lang="de-DE" sz="1200" kern="1200" dirty="0" err="1">
                <a:solidFill>
                  <a:prstClr val="black"/>
                </a:solidFill>
                <a:latin typeface="Arial"/>
              </a:rPr>
              <a:t>even</a:t>
            </a:r>
            <a:r>
              <a:rPr lang="de-DE" sz="1200" kern="1200" dirty="0">
                <a:solidFill>
                  <a:prstClr val="black"/>
                </a:solidFill>
                <a:latin typeface="Arial"/>
              </a:rPr>
              <a:t> on </a:t>
            </a:r>
            <a:r>
              <a:rPr lang="de-DE" sz="1200" kern="1200" dirty="0" err="1">
                <a:solidFill>
                  <a:prstClr val="black"/>
                </a:solidFill>
                <a:latin typeface="Arial"/>
              </a:rPr>
              <a:t>silent</a:t>
            </a:r>
            <a:r>
              <a:rPr lang="de-DE" sz="1200" kern="12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200" kern="1200" dirty="0" err="1">
                <a:solidFill>
                  <a:prstClr val="black"/>
                </a:solidFill>
                <a:latin typeface="Arial"/>
              </a:rPr>
              <a:t>system</a:t>
            </a:r>
            <a:r>
              <a:rPr lang="de-DE" sz="1200" kern="1200" dirty="0">
                <a:solidFill>
                  <a:prstClr val="black"/>
                </a:solidFill>
                <a:latin typeface="Arial"/>
              </a:rPr>
              <a:t>:</a:t>
            </a:r>
          </a:p>
          <a:p>
            <a:pPr algn="r" defTabSz="685800" rtl="0"/>
            <a:r>
              <a:rPr lang="de-DE" sz="1200" kern="1200" dirty="0">
                <a:solidFill>
                  <a:prstClr val="black"/>
                </a:solidFill>
                <a:latin typeface="Arial"/>
              </a:rPr>
              <a:t>DOI: </a:t>
            </a:r>
            <a:r>
              <a:rPr lang="de-DE" sz="1200" kern="1200" dirty="0">
                <a:solidFill>
                  <a:prstClr val="black"/>
                </a:solidFill>
                <a:latin typeface="Arial"/>
                <a:hlinkClick r:id="rId4"/>
              </a:rPr>
              <a:t>10.1007/978-3-030-50743-5_20</a:t>
            </a:r>
            <a:endParaRPr lang="de-DE" sz="1200" kern="12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35CF0DE-E16A-459D-93C1-E7614DB99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91" r="30474"/>
          <a:stretch/>
        </p:blipFill>
        <p:spPr>
          <a:xfrm>
            <a:off x="3851920" y="1324250"/>
            <a:ext cx="2376264" cy="331614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DFE94DF-5F2E-4401-955D-60F64440C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24"/>
          <a:stretch/>
        </p:blipFill>
        <p:spPr>
          <a:xfrm>
            <a:off x="6343430" y="1315567"/>
            <a:ext cx="2519856" cy="3316147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B6610731-069B-4830-A263-29BA25941F5F}"/>
              </a:ext>
            </a:extLst>
          </p:cNvPr>
          <p:cNvCxnSpPr>
            <a:cxnSpLocks/>
          </p:cNvCxnSpPr>
          <p:nvPr/>
        </p:nvCxnSpPr>
        <p:spPr>
          <a:xfrm flipV="1">
            <a:off x="4678128" y="1405932"/>
            <a:ext cx="2088232" cy="193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30DC038-C067-4CDD-A38D-C5566B0FEB35}"/>
              </a:ext>
            </a:extLst>
          </p:cNvPr>
          <p:cNvCxnSpPr>
            <a:cxnSpLocks/>
          </p:cNvCxnSpPr>
          <p:nvPr/>
        </p:nvCxnSpPr>
        <p:spPr>
          <a:xfrm>
            <a:off x="4644008" y="2283718"/>
            <a:ext cx="2122352" cy="15202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10B0A3D-9BCD-4B0A-847C-3C8DCCBB1493}"/>
              </a:ext>
            </a:extLst>
          </p:cNvPr>
          <p:cNvCxnSpPr>
            <a:cxnSpLocks/>
          </p:cNvCxnSpPr>
          <p:nvPr/>
        </p:nvCxnSpPr>
        <p:spPr>
          <a:xfrm flipH="1">
            <a:off x="5227094" y="1014646"/>
            <a:ext cx="1424485" cy="363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3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1390C2-6B01-45DB-98C2-21EE046EB63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8EAB62-CBBA-4580-8CF8-65D34968F09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871101-8809-4919-A030-FF9FEA1FCD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PPAM 2022  |  Georg Hager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8A2D28C-7A10-487C-871D-356785476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4" y="46047"/>
            <a:ext cx="8677901" cy="407178"/>
          </a:xfrm>
        </p:spPr>
        <p:txBody>
          <a:bodyPr/>
          <a:lstStyle/>
          <a:p>
            <a:r>
              <a:rPr lang="en-US" sz="2400" dirty="0"/>
              <a:t>Intricate dynamics of bottleneck-driven idle wave decay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4CB586-E185-48FA-80EA-7049CDC09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24" b="8799"/>
          <a:stretch/>
        </p:blipFill>
        <p:spPr>
          <a:xfrm>
            <a:off x="755576" y="627534"/>
            <a:ext cx="3384376" cy="4061934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09E22B6-6480-42BF-8689-E24833C5EE06}"/>
              </a:ext>
            </a:extLst>
          </p:cNvPr>
          <p:cNvGrpSpPr/>
          <p:nvPr/>
        </p:nvGrpSpPr>
        <p:grpSpPr>
          <a:xfrm>
            <a:off x="4283968" y="627534"/>
            <a:ext cx="2015626" cy="1872208"/>
            <a:chOff x="4283968" y="627534"/>
            <a:chExt cx="2015626" cy="1872208"/>
          </a:xfrm>
        </p:grpSpPr>
        <p:sp>
          <p:nvSpPr>
            <p:cNvPr id="7" name="Geschweifte Klammer rechts 6">
              <a:extLst>
                <a:ext uri="{FF2B5EF4-FFF2-40B4-BE49-F238E27FC236}">
                  <a16:creationId xmlns:a16="http://schemas.microsoft.com/office/drawing/2014/main" id="{F2F26469-695D-4942-82AD-E0F24BCBFC22}"/>
                </a:ext>
              </a:extLst>
            </p:cNvPr>
            <p:cNvSpPr/>
            <p:nvPr/>
          </p:nvSpPr>
          <p:spPr>
            <a:xfrm>
              <a:off x="4283968" y="627534"/>
              <a:ext cx="288032" cy="1872208"/>
            </a:xfrm>
            <a:prstGeom prst="rightBrace">
              <a:avLst>
                <a:gd name="adj1" fmla="val 34143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DF354A5C-6A96-42A7-9A6C-EB265A95A6C0}"/>
                </a:ext>
              </a:extLst>
            </p:cNvPr>
            <p:cNvSpPr txBox="1"/>
            <p:nvPr/>
          </p:nvSpPr>
          <p:spPr>
            <a:xfrm>
              <a:off x="4643410" y="1312480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ccNUMA</a:t>
              </a:r>
              <a:r>
                <a:rPr lang="en-US" dirty="0"/>
                <a:t> domain #1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45DD60A-EC6D-4177-8DBA-D9B41EFB2DD0}"/>
              </a:ext>
            </a:extLst>
          </p:cNvPr>
          <p:cNvGrpSpPr/>
          <p:nvPr/>
        </p:nvGrpSpPr>
        <p:grpSpPr>
          <a:xfrm>
            <a:off x="4283102" y="2564904"/>
            <a:ext cx="2015626" cy="1728192"/>
            <a:chOff x="4283102" y="2564904"/>
            <a:chExt cx="2015626" cy="1728192"/>
          </a:xfrm>
        </p:grpSpPr>
        <p:sp>
          <p:nvSpPr>
            <p:cNvPr id="9" name="Geschweifte Klammer rechts 8">
              <a:extLst>
                <a:ext uri="{FF2B5EF4-FFF2-40B4-BE49-F238E27FC236}">
                  <a16:creationId xmlns:a16="http://schemas.microsoft.com/office/drawing/2014/main" id="{4FFFF2FC-B7F7-4F03-A831-7AC63A4D39BD}"/>
                </a:ext>
              </a:extLst>
            </p:cNvPr>
            <p:cNvSpPr/>
            <p:nvPr/>
          </p:nvSpPr>
          <p:spPr>
            <a:xfrm>
              <a:off x="4283102" y="2564904"/>
              <a:ext cx="288032" cy="1728192"/>
            </a:xfrm>
            <a:prstGeom prst="rightBrace">
              <a:avLst>
                <a:gd name="adj1" fmla="val 34143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E18035E0-A85F-47AD-9F3E-258E88412905}"/>
                </a:ext>
              </a:extLst>
            </p:cNvPr>
            <p:cNvSpPr txBox="1"/>
            <p:nvPr/>
          </p:nvSpPr>
          <p:spPr>
            <a:xfrm>
              <a:off x="4642544" y="3105834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ccNUMA</a:t>
              </a:r>
              <a:r>
                <a:rPr lang="en-US" dirty="0"/>
                <a:t> domain #2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07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6637FC2-C299-477A-82AE-20729167C01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EFB926-C381-4A1E-A342-57F399A36DF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20F75C-1B51-499E-AF73-01E181BCBE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PPAM 2022  |  Georg Hager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F2175AE-B393-4A34-9A3B-D2441B6DB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wave as an echo of an idle wave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2396026-3BBE-4B38-AC7E-0A5491F00E4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Decaying idle wave leaves many processes </a:t>
            </a:r>
            <a:r>
              <a:rPr lang="en-US" dirty="0">
                <a:solidFill>
                  <a:srgbClr val="00B050"/>
                </a:solidFill>
              </a:rPr>
              <a:t>desynchronized</a:t>
            </a:r>
          </a:p>
          <a:p>
            <a:endParaRPr lang="en-US" dirty="0"/>
          </a:p>
          <a:p>
            <a:r>
              <a:rPr lang="en-US" dirty="0"/>
              <a:t>Inter-process skew </a:t>
            </a:r>
            <a:r>
              <a:rPr lang="en-US" dirty="0">
                <a:sym typeface="Wingdings" panose="05000000000000000000" pitchFamily="2" charset="2"/>
              </a:rPr>
              <a:t> automatic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potential communication overlap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Computational </a:t>
            </a:r>
            <a:r>
              <a:rPr lang="en-US" dirty="0" err="1">
                <a:solidFill>
                  <a:srgbClr val="00B050"/>
                </a:solidFill>
                <a:sym typeface="Wingdings" panose="05000000000000000000" pitchFamily="2" charset="2"/>
              </a:rPr>
              <a:t>wavefront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== rank-time location of all processes at a given iteration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Memory boundedness is a prerequisite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2FD03FD-8B99-4E44-AC3C-0CE295D44B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91" r="30474" b="10161"/>
          <a:stretch/>
        </p:blipFill>
        <p:spPr>
          <a:xfrm>
            <a:off x="467543" y="820258"/>
            <a:ext cx="3062637" cy="3839724"/>
          </a:xfrm>
          <a:prstGeom prst="rect">
            <a:avLst/>
          </a:prstGeom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0329E81F-7D38-4296-9EC2-3265A94FD090}"/>
              </a:ext>
            </a:extLst>
          </p:cNvPr>
          <p:cNvSpPr/>
          <p:nvPr/>
        </p:nvSpPr>
        <p:spPr bwMode="auto">
          <a:xfrm>
            <a:off x="2973659" y="2691161"/>
            <a:ext cx="1568604" cy="364273"/>
          </a:xfrm>
          <a:custGeom>
            <a:avLst/>
            <a:gdLst>
              <a:gd name="connsiteX0" fmla="*/ 1568604 w 1568604"/>
              <a:gd name="connsiteY0" fmla="*/ 0 h 364273"/>
              <a:gd name="connsiteX1" fmla="*/ 0 w 1568604"/>
              <a:gd name="connsiteY1" fmla="*/ 364273 h 364273"/>
              <a:gd name="connsiteX2" fmla="*/ 0 w 1568604"/>
              <a:gd name="connsiteY2" fmla="*/ 364273 h 36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8604" h="364273">
                <a:moveTo>
                  <a:pt x="1568604" y="0"/>
                </a:moveTo>
                <a:lnTo>
                  <a:pt x="0" y="364273"/>
                </a:lnTo>
                <a:lnTo>
                  <a:pt x="0" y="364273"/>
                </a:ln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3D6AFFD5-C054-4753-9903-48F8522C5B53}"/>
              </a:ext>
            </a:extLst>
          </p:cNvPr>
          <p:cNvSpPr/>
          <p:nvPr/>
        </p:nvSpPr>
        <p:spPr bwMode="auto">
          <a:xfrm>
            <a:off x="2915816" y="1779663"/>
            <a:ext cx="1660417" cy="144352"/>
          </a:xfrm>
          <a:custGeom>
            <a:avLst/>
            <a:gdLst>
              <a:gd name="connsiteX0" fmla="*/ 1568604 w 1568604"/>
              <a:gd name="connsiteY0" fmla="*/ 0 h 364273"/>
              <a:gd name="connsiteX1" fmla="*/ 0 w 1568604"/>
              <a:gd name="connsiteY1" fmla="*/ 364273 h 364273"/>
              <a:gd name="connsiteX2" fmla="*/ 0 w 1568604"/>
              <a:gd name="connsiteY2" fmla="*/ 364273 h 36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8604" h="364273">
                <a:moveTo>
                  <a:pt x="1568604" y="0"/>
                </a:moveTo>
                <a:lnTo>
                  <a:pt x="0" y="364273"/>
                </a:lnTo>
                <a:lnTo>
                  <a:pt x="0" y="364273"/>
                </a:ln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F9CEF111-5850-4E73-9792-D572D5F8248E}"/>
              </a:ext>
            </a:extLst>
          </p:cNvPr>
          <p:cNvSpPr/>
          <p:nvPr/>
        </p:nvSpPr>
        <p:spPr bwMode="auto">
          <a:xfrm>
            <a:off x="2195737" y="868164"/>
            <a:ext cx="2375830" cy="1127521"/>
          </a:xfrm>
          <a:custGeom>
            <a:avLst/>
            <a:gdLst>
              <a:gd name="connsiteX0" fmla="*/ 1568604 w 1568604"/>
              <a:gd name="connsiteY0" fmla="*/ 0 h 364273"/>
              <a:gd name="connsiteX1" fmla="*/ 0 w 1568604"/>
              <a:gd name="connsiteY1" fmla="*/ 364273 h 364273"/>
              <a:gd name="connsiteX2" fmla="*/ 0 w 1568604"/>
              <a:gd name="connsiteY2" fmla="*/ 364273 h 36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8604" h="364273">
                <a:moveTo>
                  <a:pt x="1568604" y="0"/>
                </a:moveTo>
                <a:lnTo>
                  <a:pt x="0" y="364273"/>
                </a:lnTo>
                <a:lnTo>
                  <a:pt x="0" y="364273"/>
                </a:ln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Goals and </a:t>
            </a:r>
            <a:r>
              <a:rPr lang="en-US" dirty="0" err="1"/>
              <a:t>challanges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96000" y="1275606"/>
            <a:ext cx="8568000" cy="1499566"/>
          </a:xfrm>
        </p:spPr>
        <p:txBody>
          <a:bodyPr/>
          <a:lstStyle/>
          <a:p>
            <a:r>
              <a:rPr lang="en-US" dirty="0"/>
              <a:t>Analytic performance modeling</a:t>
            </a:r>
          </a:p>
        </p:txBody>
      </p:sp>
    </p:spTree>
    <p:extLst>
      <p:ext uri="{BB962C8B-B14F-4D97-AF65-F5344CB8AC3E}">
        <p14:creationId xmlns:p14="http://schemas.microsoft.com/office/powerpoint/2010/main" val="1922649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5270AD-5081-4CE4-BE8B-F4EB5B2FCC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2022-09-13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5B5225E-89F6-4D4C-AD9A-79368C33489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759437E-DD65-47AE-A718-65B9481C0A9E}" type="slidenum">
              <a:rPr lang="de-DE" smtClean="0"/>
              <a:t>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F4ED3F9-C0A0-4531-88E1-3CB13D002C8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PPAM 2022  |  Georg Hager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1C68803-0734-4EFA-A009-0C116F1C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Spontaneous </a:t>
            </a:r>
            <a:r>
              <a:rPr lang="en-US" dirty="0" err="1"/>
              <a:t>asynchronicity</a:t>
            </a:r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E629A7C-213D-4E94-9E50-38526A9C65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always idle waves, and they have consequences…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Opportunity for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automatic communication overlap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“Spontaneous symmetry breaking”?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5E1C3D-1639-4A90-9B31-8CEC7B55B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44" y="1203598"/>
            <a:ext cx="8756027" cy="252028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1F22D3F-E228-4B27-87DA-1BEA223155C3}"/>
              </a:ext>
            </a:extLst>
          </p:cNvPr>
          <p:cNvSpPr txBox="1"/>
          <p:nvPr/>
        </p:nvSpPr>
        <p:spPr>
          <a:xfrm>
            <a:off x="6156176" y="3568811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LBM D3Q19 flow solver, </a:t>
            </a:r>
          </a:p>
          <a:p>
            <a:pPr algn="r"/>
            <a:r>
              <a:rPr lang="en-US" sz="1400" dirty="0"/>
              <a:t>RRZE Emmy cluster,</a:t>
            </a:r>
          </a:p>
          <a:p>
            <a:pPr algn="r"/>
            <a:r>
              <a:rPr lang="en-US" sz="1400" dirty="0"/>
              <a:t>10 cores per NUMA domain</a:t>
            </a:r>
          </a:p>
        </p:txBody>
      </p:sp>
    </p:spTree>
    <p:extLst>
      <p:ext uri="{BB962C8B-B14F-4D97-AF65-F5344CB8AC3E}">
        <p14:creationId xmlns:p14="http://schemas.microsoft.com/office/powerpoint/2010/main" val="10537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5EBF582-A705-42B2-8300-BEB6A732CB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 rtl="0"/>
            <a:r>
              <a:rPr lang="de-DE" kern="1200">
                <a:latin typeface="Arial"/>
              </a:rPr>
              <a:t>2022-09-13</a:t>
            </a:r>
            <a:endParaRPr lang="de-DE" kern="1200" dirty="0">
              <a:latin typeface="Arial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8882805-F439-4C3C-AFBB-90E596D955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685800" rtl="0"/>
            <a:fld id="{0759437E-DD65-47AE-A718-65B9481C0A9E}" type="slidenum">
              <a:rPr lang="de-DE" kern="1200">
                <a:latin typeface="Arial"/>
              </a:rPr>
              <a:pPr defTabSz="685800" rtl="0"/>
              <a:t>21</a:t>
            </a:fld>
            <a:endParaRPr lang="de-DE" kern="1200" dirty="0">
              <a:latin typeface="Arial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BB8B0C-7549-46A0-91FF-B76759D282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685800" rtl="0"/>
            <a:r>
              <a:rPr lang="en-US" kern="1200">
                <a:latin typeface="Arial"/>
              </a:rPr>
              <a:t>PPAM 2022  |  Georg Hager</a:t>
            </a:r>
            <a:endParaRPr lang="de-DE" kern="1200" dirty="0">
              <a:latin typeface="Arial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2AD0221-3428-40E6-A949-206267B7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3" y="46047"/>
            <a:ext cx="8839151" cy="407178"/>
          </a:xfrm>
        </p:spPr>
        <p:txBody>
          <a:bodyPr/>
          <a:lstStyle/>
          <a:p>
            <a:r>
              <a:rPr lang="en-US" sz="2400" dirty="0"/>
              <a:t>Computational wave settles at the saturation point (sometimes)</a:t>
            </a:r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D24AC4DE-66D5-4193-A7B7-EA4A620CF588}"/>
              </a:ext>
            </a:extLst>
          </p:cNvPr>
          <p:cNvSpPr/>
          <p:nvPr/>
        </p:nvSpPr>
        <p:spPr>
          <a:xfrm>
            <a:off x="5590270" y="4706174"/>
            <a:ext cx="2871788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 defTabSz="685800" rtl="0"/>
            <a:endParaRPr lang="en-GB" sz="1000" kern="1200">
              <a:solidFill>
                <a:srgbClr val="1F497D"/>
              </a:solidFill>
              <a:latin typeface="Arial"/>
            </a:endParaRPr>
          </a:p>
        </p:txBody>
      </p:sp>
      <p:pic>
        <p:nvPicPr>
          <p:cNvPr id="10" name="stream.mp4" descr="stream.mp4">
            <a:hlinkClick r:id="" action="ppaction://media"/>
            <a:extLst>
              <a:ext uri="{FF2B5EF4-FFF2-40B4-BE49-F238E27FC236}">
                <a16:creationId xmlns:a16="http://schemas.microsoft.com/office/drawing/2014/main" id="{9D8907BF-A394-464D-896D-66A2E084C0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6667" t="3545" r="13375" b="5511"/>
          <a:stretch/>
        </p:blipFill>
        <p:spPr>
          <a:xfrm>
            <a:off x="5076056" y="1484870"/>
            <a:ext cx="2706190" cy="2638498"/>
          </a:xfrm>
          <a:prstGeom prst="rect">
            <a:avLst/>
          </a:prstGeom>
        </p:spPr>
      </p:pic>
      <p:pic>
        <p:nvPicPr>
          <p:cNvPr id="11" name="Div.mp4" descr="Div.mp4">
            <a:hlinkClick r:id="" action="ppaction://media"/>
            <a:extLst>
              <a:ext uri="{FF2B5EF4-FFF2-40B4-BE49-F238E27FC236}">
                <a16:creationId xmlns:a16="http://schemas.microsoft.com/office/drawing/2014/main" id="{5EFB2BEE-BF56-4EF0-B31B-3C8A11EEB60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16040" t="3546" r="13375" b="5510"/>
          <a:stretch/>
        </p:blipFill>
        <p:spPr>
          <a:xfrm>
            <a:off x="1123858" y="1484869"/>
            <a:ext cx="2706190" cy="2615095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96F9D3BB-A824-4634-8B06-E9D3C113C8FA}"/>
              </a:ext>
            </a:extLst>
          </p:cNvPr>
          <p:cNvSpPr/>
          <p:nvPr/>
        </p:nvSpPr>
        <p:spPr>
          <a:xfrm>
            <a:off x="269353" y="634832"/>
            <a:ext cx="27061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rtl="0"/>
            <a:r>
              <a:rPr lang="de-DE" sz="1200" kern="1200" dirty="0">
                <a:solidFill>
                  <a:prstClr val="black"/>
                </a:solidFill>
                <a:latin typeface="Arial"/>
              </a:rPr>
              <a:t>DOI: </a:t>
            </a:r>
            <a:r>
              <a:rPr lang="de-DE" sz="1200" kern="1200" dirty="0">
                <a:solidFill>
                  <a:prstClr val="black"/>
                </a:solidFill>
                <a:latin typeface="Arial"/>
                <a:hlinkClick r:id="rId8"/>
              </a:rPr>
              <a:t>10.1007/978-3-030-50743-5_20</a:t>
            </a:r>
            <a:endParaRPr lang="de-DE" sz="1200"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98D02F9-607E-4632-902E-1C102ABA9821}"/>
              </a:ext>
            </a:extLst>
          </p:cNvPr>
          <p:cNvSpPr txBox="1"/>
          <p:nvPr/>
        </p:nvSpPr>
        <p:spPr>
          <a:xfrm rot="16200000">
            <a:off x="-288035" y="2547724"/>
            <a:ext cx="2516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# of computing processes</a:t>
            </a:r>
          </a:p>
        </p:txBody>
      </p:sp>
    </p:spTree>
    <p:extLst>
      <p:ext uri="{BB962C8B-B14F-4D97-AF65-F5344CB8AC3E}">
        <p14:creationId xmlns:p14="http://schemas.microsoft.com/office/powerpoint/2010/main" val="21858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96000" y="1275606"/>
            <a:ext cx="8568000" cy="1499566"/>
          </a:xfrm>
        </p:spPr>
        <p:txBody>
          <a:bodyPr/>
          <a:lstStyle/>
          <a:p>
            <a:r>
              <a:rPr lang="en-US" dirty="0"/>
              <a:t>Further questions</a:t>
            </a:r>
          </a:p>
        </p:txBody>
      </p:sp>
    </p:spTree>
    <p:extLst>
      <p:ext uri="{BB962C8B-B14F-4D97-AF65-F5344CB8AC3E}">
        <p14:creationId xmlns:p14="http://schemas.microsoft.com/office/powerpoint/2010/main" val="11044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8844959-7055-4D50-B778-198B568645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2022-09-13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2E084C2-CD43-4FC1-8218-44055A23E3C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759437E-DD65-47AE-A718-65B9481C0A9E}" type="slidenum">
              <a:rPr lang="de-DE" smtClean="0"/>
              <a:t>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CFD75-7D18-4555-A396-3E40EA982CF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PPAM 2022  |  Georg Hager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446DA5D-D805-47EA-91A4-D50F3BE7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questions about desynchronized execution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384F9990-273C-49BE-A058-302F31EA54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Performance of different kernels running concurrently on one </a:t>
            </a:r>
            <a:r>
              <a:rPr lang="en-US" dirty="0" err="1"/>
              <a:t>ccNUMA</a:t>
            </a:r>
            <a:r>
              <a:rPr lang="en-US" dirty="0"/>
              <a:t> domain?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de-DE" dirty="0"/>
              <a:t>DOI: </a:t>
            </a:r>
            <a:r>
              <a:rPr lang="de-DE" dirty="0">
                <a:hlinkClick r:id="rId2"/>
              </a:rPr>
              <a:t>10.1002/cpe.6816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Decisive parameter: per-kernel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single-thread memory bandwidth fraction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(“memory pressure”)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B926074-8B7F-4670-AF93-659B46E13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039416"/>
            <a:ext cx="3585167" cy="368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10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42EFA2-CF77-4616-B5B7-1F9FD3F5424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4AFEF1B-8FF7-40C8-9979-530B268DA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E9A04C-9D6E-4DD5-A672-AB2F1211FF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PPAM 2022  |  Georg Hager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6E20E37-5FFF-4A36-ADA3-BDD8B3E93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4" y="46047"/>
            <a:ext cx="8677901" cy="407178"/>
          </a:xfrm>
        </p:spPr>
        <p:txBody>
          <a:bodyPr/>
          <a:lstStyle/>
          <a:p>
            <a:r>
              <a:rPr lang="en-US" dirty="0"/>
              <a:t>Further questions about desynchronized execution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85AF3BF-4F3F-4466-B61A-AB85F59AD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9353" y="555526"/>
            <a:ext cx="8677902" cy="4164521"/>
          </a:xfrm>
        </p:spPr>
        <p:txBody>
          <a:bodyPr/>
          <a:lstStyle/>
          <a:p>
            <a:r>
              <a:rPr lang="en-US" dirty="0"/>
              <a:t>Can </a:t>
            </a:r>
            <a:r>
              <a:rPr lang="en-US" dirty="0">
                <a:solidFill>
                  <a:srgbClr val="00B050"/>
                </a:solidFill>
              </a:rPr>
              <a:t>we inject a delay </a:t>
            </a:r>
            <a:r>
              <a:rPr lang="en-US" dirty="0"/>
              <a:t>to make a program faster?</a:t>
            </a:r>
          </a:p>
          <a:p>
            <a:pPr lvl="1"/>
            <a:r>
              <a:rPr lang="en-US" dirty="0"/>
              <a:t>Yes we can</a:t>
            </a:r>
          </a:p>
          <a:p>
            <a:r>
              <a:rPr lang="en-US" dirty="0"/>
              <a:t>Do we always have to </a:t>
            </a:r>
            <a:r>
              <a:rPr lang="en-US" dirty="0">
                <a:solidFill>
                  <a:srgbClr val="00B050"/>
                </a:solidFill>
              </a:rPr>
              <a:t>strictly balance </a:t>
            </a:r>
            <a:r>
              <a:rPr lang="en-US" dirty="0"/>
              <a:t>the load?</a:t>
            </a:r>
          </a:p>
          <a:p>
            <a:pPr lvl="1"/>
            <a:r>
              <a:rPr lang="en-US" dirty="0"/>
              <a:t>No, some variation may be good for performance</a:t>
            </a:r>
          </a:p>
          <a:p>
            <a:r>
              <a:rPr lang="en-US" dirty="0"/>
              <a:t>Is there a </a:t>
            </a:r>
            <a:r>
              <a:rPr lang="en-US" dirty="0">
                <a:solidFill>
                  <a:srgbClr val="00B050"/>
                </a:solidFill>
              </a:rPr>
              <a:t>more favorable pattern </a:t>
            </a:r>
            <a:r>
              <a:rPr lang="en-US" dirty="0"/>
              <a:t>than compute-communicate-repeat?</a:t>
            </a:r>
          </a:p>
          <a:p>
            <a:pPr lvl="1"/>
            <a:r>
              <a:rPr lang="en-US" dirty="0"/>
              <a:t>Yes: memory-bound compute – scalable compute – repeat</a:t>
            </a:r>
          </a:p>
          <a:p>
            <a:r>
              <a:rPr lang="en-US" dirty="0"/>
              <a:t>Can the system (</a:t>
            </a:r>
            <a:r>
              <a:rPr lang="en-US" dirty="0" err="1"/>
              <a:t>application,computer</a:t>
            </a:r>
            <a:r>
              <a:rPr lang="en-US" dirty="0"/>
              <a:t>) be described by </a:t>
            </a:r>
            <a:r>
              <a:rPr lang="en-US" dirty="0">
                <a:solidFill>
                  <a:srgbClr val="00B050"/>
                </a:solidFill>
              </a:rPr>
              <a:t>coupled oscillators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0B4CCBC1-A121-43B9-AADB-90426A788AD4}"/>
                  </a:ext>
                </a:extLst>
              </p:cNvPr>
              <p:cNvSpPr/>
              <p:nvPr/>
            </p:nvSpPr>
            <p:spPr>
              <a:xfrm>
                <a:off x="446045" y="4068900"/>
                <a:ext cx="8397235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de-DE" b="0" i="0" dirty="0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</m:e>
                      </m:groupCh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    </m:t>
                      </m:r>
                      <m:acc>
                        <m:accPr>
                          <m:chr m:val="̇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0B4CCBC1-A121-43B9-AADB-90426A788A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45" y="4068900"/>
                <a:ext cx="8397235" cy="7958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99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A11DBD2-31F7-46D7-A6D1-586C72309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000" y="2067694"/>
            <a:ext cx="8568000" cy="707478"/>
          </a:xfrm>
        </p:spPr>
        <p:txBody>
          <a:bodyPr/>
          <a:lstStyle/>
          <a:p>
            <a:r>
              <a:rPr lang="en-US" dirty="0"/>
              <a:t>Thank You.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76CA083-7E50-4F12-B200-E612228C1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0" y="2775172"/>
            <a:ext cx="2807824" cy="1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7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708468" y="1108079"/>
            <a:ext cx="5796329" cy="1236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r" defTabSz="685800" rtl="0"/>
            <a:endParaRPr lang="de-DE" sz="1350" kern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685800" rtl="0"/>
            <a:r>
              <a:rPr lang="nb-NO" kern="1200">
                <a:latin typeface="Arial"/>
              </a:rPr>
              <a:t>PPAM 2022  |  Georg Hager</a:t>
            </a:r>
            <a:endParaRPr lang="de-DE" kern="1200" dirty="0"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Analytic (first-principles) performance modeling:</a:t>
            </a:r>
          </a:p>
          <a:p>
            <a:pPr marL="0" indent="0" algn="ctr">
              <a:buNone/>
            </a:pPr>
            <a:br>
              <a:rPr lang="en-US" sz="1800" dirty="0"/>
            </a:br>
            <a:r>
              <a:rPr lang="en-US" sz="1800" dirty="0"/>
              <a:t>Constructing a simplified model for the interaction </a:t>
            </a:r>
            <a:br>
              <a:rPr lang="en-US" sz="1800" dirty="0"/>
            </a:br>
            <a:r>
              <a:rPr lang="en-US" sz="1800" dirty="0"/>
              <a:t>between software and hardware in order to understand </a:t>
            </a:r>
            <a:br>
              <a:rPr lang="en-US" sz="1800" dirty="0"/>
            </a:br>
            <a:r>
              <a:rPr lang="en-US" sz="1800" dirty="0"/>
              <a:t>lowest-order performance behavior</a:t>
            </a:r>
            <a:br>
              <a:rPr lang="en-US" sz="1800" dirty="0"/>
            </a:br>
            <a:endParaRPr lang="en-US" sz="1800" dirty="0"/>
          </a:p>
          <a:p>
            <a:pPr marL="204788" indent="-204788"/>
            <a:r>
              <a:rPr lang="en-US" sz="1800" dirty="0"/>
              <a:t>Basic questions addressed by </a:t>
            </a:r>
            <a:r>
              <a:rPr lang="en-US" sz="1800" dirty="0">
                <a:solidFill>
                  <a:srgbClr val="00B050"/>
                </a:solidFill>
              </a:rPr>
              <a:t>analytic performance models</a:t>
            </a:r>
          </a:p>
          <a:p>
            <a:pPr marL="467916" lvl="1" indent="-204788"/>
            <a:r>
              <a:rPr lang="en-US" sz="1500" dirty="0">
                <a:solidFill>
                  <a:srgbClr val="00B050"/>
                </a:solidFill>
              </a:rPr>
              <a:t>What is the bottleneck? </a:t>
            </a:r>
          </a:p>
          <a:p>
            <a:pPr marL="467916" lvl="1" indent="-204788"/>
            <a:r>
              <a:rPr lang="en-US" sz="1500" dirty="0">
                <a:solidFill>
                  <a:srgbClr val="00B050"/>
                </a:solidFill>
              </a:rPr>
              <a:t>What is the next bottleneck after optimization? </a:t>
            </a:r>
          </a:p>
          <a:p>
            <a:pPr marL="467916" lvl="1" indent="-204788"/>
            <a:r>
              <a:rPr lang="en-US" sz="1500" dirty="0">
                <a:sym typeface="Wingdings" panose="05000000000000000000" pitchFamily="2" charset="2"/>
              </a:rPr>
              <a:t>Impact of hardware features  </a:t>
            </a:r>
            <a:r>
              <a:rPr lang="en-US" sz="1500" dirty="0">
                <a:solidFill>
                  <a:srgbClr val="00B050"/>
                </a:solidFill>
                <a:sym typeface="Wingdings" panose="05000000000000000000" pitchFamily="2" charset="2"/>
              </a:rPr>
              <a:t>co-design, architectural exploration</a:t>
            </a:r>
          </a:p>
          <a:p>
            <a:pPr marL="467916" lvl="1" indent="-204788"/>
            <a:endParaRPr lang="en-US" sz="1500" dirty="0">
              <a:sym typeface="Wingdings" panose="05000000000000000000" pitchFamily="2" charset="2"/>
            </a:endParaRPr>
          </a:p>
          <a:p>
            <a:pPr marL="204788" indent="-204788"/>
            <a:r>
              <a:rPr lang="en-US" sz="1800" dirty="0">
                <a:sym typeface="Wingdings" panose="05000000000000000000" pitchFamily="2" charset="2"/>
              </a:rPr>
              <a:t>What if the </a:t>
            </a:r>
            <a:r>
              <a:rPr 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model fails</a:t>
            </a:r>
            <a:r>
              <a:rPr lang="en-US" sz="1800" dirty="0">
                <a:sym typeface="Wingdings" panose="05000000000000000000" pitchFamily="2" charset="2"/>
              </a:rPr>
              <a:t>?</a:t>
            </a:r>
          </a:p>
          <a:p>
            <a:pPr marL="467916" lvl="1" indent="-204788"/>
            <a:r>
              <a:rPr lang="en-US" sz="1500" dirty="0">
                <a:sym typeface="Wingdings" panose="05000000000000000000" pitchFamily="2" charset="2"/>
              </a:rPr>
              <a:t>We </a:t>
            </a:r>
            <a:r>
              <a:rPr lang="en-US" sz="1500" dirty="0">
                <a:solidFill>
                  <a:srgbClr val="00B050"/>
                </a:solidFill>
                <a:sym typeface="Wingdings" panose="05000000000000000000" pitchFamily="2" charset="2"/>
              </a:rPr>
              <a:t>learn something</a:t>
            </a:r>
          </a:p>
          <a:p>
            <a:pPr marL="467916" lvl="1" indent="-204788"/>
            <a:r>
              <a:rPr lang="en-US" sz="1500" dirty="0">
                <a:sym typeface="Wingdings" panose="05000000000000000000" pitchFamily="2" charset="2"/>
              </a:rPr>
              <a:t>We may still be able to use the model in </a:t>
            </a:r>
            <a:r>
              <a:rPr lang="en-US" sz="1500" dirty="0">
                <a:solidFill>
                  <a:srgbClr val="00B050"/>
                </a:solidFill>
                <a:sym typeface="Wingdings" panose="05000000000000000000" pitchFamily="2" charset="2"/>
              </a:rPr>
              <a:t>a less predictive way</a:t>
            </a:r>
            <a:endParaRPr lang="en-US" sz="1500" dirty="0">
              <a:solidFill>
                <a:srgbClr val="00B050"/>
              </a:solidFill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 rtl="0"/>
            <a:r>
              <a:rPr lang="de-DE" kern="1200">
                <a:latin typeface="Arial"/>
              </a:rPr>
              <a:t>2022-09-13</a:t>
            </a:r>
            <a:endParaRPr lang="de-DE" kern="1200" dirty="0">
              <a:latin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685800" rtl="0"/>
            <a:fld id="{0759437E-DD65-47AE-A718-65B9481C0A9E}" type="slidenum">
              <a:rPr lang="de-DE" kern="1200">
                <a:latin typeface="Arial"/>
              </a:rPr>
              <a:pPr defTabSz="685800" rtl="0"/>
              <a:t>3</a:t>
            </a:fld>
            <a:endParaRPr lang="de-DE" kern="1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06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685800" rtl="0"/>
            <a:r>
              <a:rPr lang="nb-NO" kern="1200">
                <a:latin typeface="Arial"/>
              </a:rPr>
              <a:t>PPAM 2022  |  Georg Hager</a:t>
            </a:r>
            <a:endParaRPr lang="de-DE" kern="1200" dirty="0">
              <a:solidFill>
                <a:srgbClr val="012D9A"/>
              </a:solidFill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Examples for white-/gray-box models in computing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00201" y="1175408"/>
                <a:ext cx="2072875" cy="648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50" i="1" kern="1200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de-DE" sz="135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350" i="1" kern="1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de-DE" sz="1350" i="1" kern="120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35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350" i="1" kern="1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350" i="1" kern="1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de-DE" sz="1350" i="1" kern="1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35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350" i="1" kern="12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de-DE" sz="1350" i="1" kern="12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de-DE" sz="1350" i="1" kern="12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r>
                            <a:rPr lang="de-DE" sz="1350" i="1" kern="1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de-DE" sz="1350" i="1" kern="1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de-DE" sz="1350" i="1" kern="1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350" i="1" kern="1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de-DE" sz="1350" i="1" kern="1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350" kern="1200" dirty="0">
                  <a:solidFill>
                    <a:prstClr val="black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1" y="1175408"/>
                <a:ext cx="2072875" cy="648960"/>
              </a:xfrm>
              <a:prstGeom prst="rect">
                <a:avLst/>
              </a:prstGeom>
              <a:blipFill>
                <a:blip r:embed="rId2"/>
                <a:stretch>
                  <a:fillRect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1771650" y="1801253"/>
            <a:ext cx="19033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rtl="0"/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Amdahl’s Law with communication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232384" y="1175408"/>
            <a:ext cx="1903365" cy="1341427"/>
            <a:chOff x="4119179" y="1567210"/>
            <a:chExt cx="2537820" cy="17885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/>
                <p:nvPr/>
              </p:nvSpPr>
              <p:spPr>
                <a:xfrm>
                  <a:off x="4572000" y="1567210"/>
                  <a:ext cx="1650879" cy="6399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𝑃𝑡𝑃</m:t>
                            </m:r>
                          </m:sub>
                        </m:sSub>
                        <m:r>
                          <a:rPr lang="de-DE" sz="1350" i="1" kern="120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de-DE" sz="1350" i="1" kern="120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𝐿</m:t>
                            </m:r>
                          </m:num>
                          <m:den>
                            <m: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den>
                        </m:f>
                      </m:oMath>
                    </m:oMathPara>
                  </a14:m>
                  <a:endParaRPr lang="en-US" sz="1350" kern="1200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1567210"/>
                  <a:ext cx="1650879" cy="639920"/>
                </a:xfrm>
                <a:prstGeom prst="rect">
                  <a:avLst/>
                </a:prstGeom>
                <a:blipFill>
                  <a:blip r:embed="rId3"/>
                  <a:stretch>
                    <a:fillRect b="-12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feld 9"/>
            <p:cNvSpPr txBox="1"/>
            <p:nvPr/>
          </p:nvSpPr>
          <p:spPr>
            <a:xfrm>
              <a:off x="4119179" y="2401670"/>
              <a:ext cx="2537820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rtl="0"/>
              <a:r>
                <a:rPr lang="en-US" sz="1350" kern="12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Hockney</a:t>
              </a:r>
              <a:r>
                <a:rPr 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model for message transmission time</a:t>
              </a:r>
            </a:p>
          </p:txBody>
        </p:sp>
      </p:grpSp>
      <p:sp>
        <p:nvSpPr>
          <p:cNvPr id="11" name="Freihandform 10"/>
          <p:cNvSpPr/>
          <p:nvPr/>
        </p:nvSpPr>
        <p:spPr>
          <a:xfrm>
            <a:off x="3534198" y="1512018"/>
            <a:ext cx="1128839" cy="303103"/>
          </a:xfrm>
          <a:custGeom>
            <a:avLst/>
            <a:gdLst>
              <a:gd name="connsiteX0" fmla="*/ 0 w 1505119"/>
              <a:gd name="connsiteY0" fmla="*/ 291313 h 404137"/>
              <a:gd name="connsiteX1" fmla="*/ 906308 w 1505119"/>
              <a:gd name="connsiteY1" fmla="*/ 388417 h 404137"/>
              <a:gd name="connsiteX2" fmla="*/ 1505119 w 1505119"/>
              <a:gd name="connsiteY2" fmla="*/ 0 h 40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5119" h="404137">
                <a:moveTo>
                  <a:pt x="0" y="291313"/>
                </a:moveTo>
                <a:cubicBezTo>
                  <a:pt x="327727" y="364141"/>
                  <a:pt x="655455" y="436969"/>
                  <a:pt x="906308" y="388417"/>
                </a:cubicBezTo>
                <a:cubicBezTo>
                  <a:pt x="1157161" y="339865"/>
                  <a:pt x="1331140" y="169932"/>
                  <a:pt x="1505119" y="0"/>
                </a:cubicBezTo>
              </a:path>
            </a:pathLst>
          </a:custGeom>
          <a:noFill/>
          <a:ln w="127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Legende mit Linie 1 (Markierungsleiste) 12"/>
          <p:cNvSpPr/>
          <p:nvPr/>
        </p:nvSpPr>
        <p:spPr>
          <a:xfrm>
            <a:off x="2749732" y="1000125"/>
            <a:ext cx="925283" cy="171450"/>
          </a:xfrm>
          <a:prstGeom prst="accentCallout1">
            <a:avLst>
              <a:gd name="adj1" fmla="val 22917"/>
              <a:gd name="adj2" fmla="val -3315"/>
              <a:gd name="adj3" fmla="val 303650"/>
              <a:gd name="adj4" fmla="val -40957"/>
            </a:avLst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en-US" sz="900" kern="1200" dirty="0">
                <a:solidFill>
                  <a:prstClr val="black"/>
                </a:solidFill>
                <a:latin typeface="Arial"/>
              </a:rPr>
              <a:t>serial fraction</a:t>
            </a:r>
          </a:p>
        </p:txBody>
      </p:sp>
      <p:sp>
        <p:nvSpPr>
          <p:cNvPr id="14" name="Legende mit Linie 1 (Markierungsleiste) 13"/>
          <p:cNvSpPr/>
          <p:nvPr/>
        </p:nvSpPr>
        <p:spPr>
          <a:xfrm>
            <a:off x="2228850" y="775900"/>
            <a:ext cx="1210283" cy="195650"/>
          </a:xfrm>
          <a:prstGeom prst="accentCallout1">
            <a:avLst>
              <a:gd name="adj1" fmla="val 22917"/>
              <a:gd name="adj2" fmla="val -3315"/>
              <a:gd name="adj3" fmla="val 264306"/>
              <a:gd name="adj4" fmla="val -34597"/>
            </a:avLst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en-US" sz="1000" kern="1200" dirty="0">
                <a:solidFill>
                  <a:prstClr val="black"/>
                </a:solidFill>
                <a:latin typeface="Arial"/>
              </a:rPr>
              <a:t>program speedup</a:t>
            </a:r>
          </a:p>
        </p:txBody>
      </p:sp>
      <p:sp>
        <p:nvSpPr>
          <p:cNvPr id="15" name="Legende mit Linie 1 (Markierungsleiste) 14"/>
          <p:cNvSpPr/>
          <p:nvPr/>
        </p:nvSpPr>
        <p:spPr>
          <a:xfrm>
            <a:off x="5671236" y="790575"/>
            <a:ext cx="925283" cy="171450"/>
          </a:xfrm>
          <a:prstGeom prst="accentCallout1">
            <a:avLst>
              <a:gd name="adj1" fmla="val 22917"/>
              <a:gd name="adj2" fmla="val -3315"/>
              <a:gd name="adj3" fmla="val 303650"/>
              <a:gd name="adj4" fmla="val -40957"/>
            </a:avLst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en-US" sz="1050" kern="1200" dirty="0">
                <a:solidFill>
                  <a:prstClr val="black"/>
                </a:solidFill>
                <a:latin typeface="Arial"/>
              </a:rPr>
              <a:t>latency</a:t>
            </a:r>
          </a:p>
        </p:txBody>
      </p:sp>
      <p:sp>
        <p:nvSpPr>
          <p:cNvPr id="16" name="Legende mit Linie 1 (Markierungsleiste) 15"/>
          <p:cNvSpPr/>
          <p:nvPr/>
        </p:nvSpPr>
        <p:spPr>
          <a:xfrm>
            <a:off x="6000750" y="1026182"/>
            <a:ext cx="925283" cy="171450"/>
          </a:xfrm>
          <a:prstGeom prst="accentCallout1">
            <a:avLst>
              <a:gd name="adj1" fmla="val 22917"/>
              <a:gd name="adj2" fmla="val -3315"/>
              <a:gd name="adj3" fmla="val 144391"/>
              <a:gd name="adj4" fmla="val -30663"/>
            </a:avLst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en-US" sz="1050" kern="1200" dirty="0">
                <a:solidFill>
                  <a:prstClr val="black"/>
                </a:solidFill>
                <a:latin typeface="Arial"/>
              </a:rPr>
              <a:t>msg. length</a:t>
            </a:r>
          </a:p>
        </p:txBody>
      </p:sp>
      <p:sp>
        <p:nvSpPr>
          <p:cNvPr id="17" name="Legende mit Linie 1 (Markierungsleiste) 16"/>
          <p:cNvSpPr/>
          <p:nvPr/>
        </p:nvSpPr>
        <p:spPr>
          <a:xfrm>
            <a:off x="6229350" y="1276351"/>
            <a:ext cx="925283" cy="171450"/>
          </a:xfrm>
          <a:prstGeom prst="accentCallout1">
            <a:avLst>
              <a:gd name="adj1" fmla="val 22917"/>
              <a:gd name="adj2" fmla="val -3315"/>
              <a:gd name="adj3" fmla="val 122169"/>
              <a:gd name="adj4" fmla="val -53996"/>
            </a:avLst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en-US" sz="1050" kern="1200" dirty="0">
                <a:solidFill>
                  <a:prstClr val="black"/>
                </a:solidFill>
                <a:latin typeface="Arial"/>
              </a:rPr>
              <a:t>bandwidth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1739809" y="2890452"/>
            <a:ext cx="2057012" cy="1139831"/>
            <a:chOff x="795745" y="3853934"/>
            <a:chExt cx="2742682" cy="1519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838200" y="3853934"/>
                  <a:ext cx="2700227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350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exec</m:t>
                            </m:r>
                            <m: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⁡</m:t>
                            </m:r>
                          </m:sub>
                        </m:sSub>
                        <m:r>
                          <a:rPr lang="de-DE" sz="1350" i="1" kern="120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de-DE" sz="1350" kern="1200">
                            <a:solidFill>
                              <a:prstClr val="black"/>
                            </a:solidFill>
                            <a:latin typeface="Cambria Math"/>
                          </a:rPr>
                          <m:t>max</m:t>
                        </m:r>
                        <m:r>
                          <a:rPr lang="de-DE" sz="1350" i="1" kern="1200">
                            <a:solidFill>
                              <a:prstClr val="black"/>
                            </a:solidFill>
                            <a:latin typeface="Cambria Math"/>
                          </a:rPr>
                          <m:t>⁡</m:t>
                        </m:r>
                        <m:d>
                          <m:dPr>
                            <m:ctrlP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135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50" i="1" kern="12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de-DE" sz="1350" kern="12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calc</m:t>
                                </m:r>
                                <m:r>
                                  <a:rPr lang="de-DE" sz="1350" i="1" kern="12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⁡</m:t>
                                </m:r>
                              </m:sub>
                            </m:sSub>
                            <m: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135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350" i="1" kern="12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de-DE" sz="1350" kern="12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data</m:t>
                                </m:r>
                                <m:r>
                                  <a:rPr lang="de-DE" sz="1350" i="1" kern="12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⁡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350" kern="1200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</mc:Choice>
          <mc:Fallback xmlns="">
            <p:sp>
              <p:nvSpPr>
                <p:cNvPr id="18" name="Textfeld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853934"/>
                  <a:ext cx="2700227" cy="40010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feld 18"/>
            <p:cNvSpPr txBox="1"/>
            <p:nvPr/>
          </p:nvSpPr>
          <p:spPr>
            <a:xfrm>
              <a:off x="795745" y="4419600"/>
              <a:ext cx="253781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rtl="0"/>
              <a:r>
                <a:rPr 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Roofline model for loop code execution time</a:t>
              </a: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3439134" y="2400300"/>
            <a:ext cx="1554848" cy="400050"/>
            <a:chOff x="3061510" y="3200400"/>
            <a:chExt cx="2073131" cy="533400"/>
          </a:xfrm>
        </p:grpSpPr>
        <p:sp>
          <p:nvSpPr>
            <p:cNvPr id="21" name="Legende mit Linie 1 (Markierungsleiste) 20"/>
            <p:cNvSpPr/>
            <p:nvPr/>
          </p:nvSpPr>
          <p:spPr>
            <a:xfrm>
              <a:off x="3061510" y="3200400"/>
              <a:ext cx="1758621" cy="228600"/>
            </a:xfrm>
            <a:prstGeom prst="accentCallout1">
              <a:avLst>
                <a:gd name="adj1" fmla="val 22917"/>
                <a:gd name="adj2" fmla="val -3315"/>
                <a:gd name="adj3" fmla="val 303650"/>
                <a:gd name="adj4" fmla="val -40957"/>
              </a:avLst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rtl="0"/>
              <a:r>
                <a:rPr lang="en-US" sz="900" kern="1200" dirty="0">
                  <a:solidFill>
                    <a:prstClr val="black"/>
                  </a:solidFill>
                  <a:latin typeface="Arial"/>
                </a:rPr>
                <a:t>time for computation</a:t>
              </a:r>
            </a:p>
          </p:txBody>
        </p:sp>
        <p:sp>
          <p:nvSpPr>
            <p:cNvPr id="22" name="Legende mit Linie 1 (Markierungsleiste) 21"/>
            <p:cNvSpPr/>
            <p:nvPr/>
          </p:nvSpPr>
          <p:spPr>
            <a:xfrm>
              <a:off x="3376020" y="3505200"/>
              <a:ext cx="1758621" cy="228600"/>
            </a:xfrm>
            <a:prstGeom prst="accentCallout1">
              <a:avLst>
                <a:gd name="adj1" fmla="val 22917"/>
                <a:gd name="adj2" fmla="val -3315"/>
                <a:gd name="adj3" fmla="val 181428"/>
                <a:gd name="adj4" fmla="val -26032"/>
              </a:avLst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rtl="0"/>
              <a:r>
                <a:rPr lang="en-US" sz="900" kern="1200" dirty="0">
                  <a:solidFill>
                    <a:prstClr val="black"/>
                  </a:solidFill>
                  <a:latin typeface="Arial"/>
                </a:rPr>
                <a:t>time for data transfer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4114800" y="3492756"/>
            <a:ext cx="2141633" cy="930879"/>
            <a:chOff x="5244910" y="3855535"/>
            <a:chExt cx="2855510" cy="1241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/>
                <p:cNvSpPr txBox="1"/>
                <p:nvPr/>
              </p:nvSpPr>
              <p:spPr>
                <a:xfrm>
                  <a:off x="5244910" y="3855535"/>
                  <a:ext cx="2846847" cy="40010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685800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350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exec</m:t>
                            </m:r>
                            <m: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⁡</m:t>
                            </m:r>
                          </m:sub>
                        </m:sSub>
                        <m:r>
                          <a:rPr lang="de-DE" sz="1350" i="1" kern="120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de-DE" sz="135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sz="1350" i="1" kern="1200">
                            <a:solidFill>
                              <a:prstClr val="black"/>
                            </a:solidFill>
                            <a:latin typeface="Cambria Math"/>
                          </a:rPr>
                          <m:t>⁡(</m:t>
                        </m:r>
                        <m:sSub>
                          <m:sSubPr>
                            <m:ctrlP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𝑛𝑂𝐿</m:t>
                            </m:r>
                          </m:sub>
                        </m:sSub>
                        <m:r>
                          <a:rPr lang="de-DE" sz="135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350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data</m:t>
                            </m:r>
                          </m:sub>
                        </m:sSub>
                        <m:r>
                          <a:rPr lang="de-DE" sz="1350" i="1" kern="120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sz="1350" i="1" kern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𝑂𝐿</m:t>
                            </m:r>
                          </m:sub>
                        </m:sSub>
                        <m:r>
                          <a:rPr lang="de-DE" sz="1350" i="1" kern="120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de-DE" sz="1350" kern="1200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</mc:Choice>
          <mc:Fallback xmlns="">
            <p:sp>
              <p:nvSpPr>
                <p:cNvPr id="25" name="Textfeld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910" y="3855535"/>
                  <a:ext cx="2846847" cy="400109"/>
                </a:xfrm>
                <a:prstGeom prst="rect">
                  <a:avLst/>
                </a:prstGeom>
                <a:blipFill>
                  <a:blip r:embed="rId5"/>
                  <a:stretch>
                    <a:fillRect b="-10204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feld 25"/>
            <p:cNvSpPr txBox="1"/>
            <p:nvPr/>
          </p:nvSpPr>
          <p:spPr>
            <a:xfrm>
              <a:off x="5562601" y="4419599"/>
              <a:ext cx="253781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rtl="0"/>
              <a:r>
                <a:rPr 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ECM model for loop code execution time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847899" y="3000375"/>
            <a:ext cx="2036525" cy="1057275"/>
            <a:chOff x="6273199" y="4000500"/>
            <a:chExt cx="2715366" cy="1409700"/>
          </a:xfrm>
        </p:grpSpPr>
        <p:sp>
          <p:nvSpPr>
            <p:cNvPr id="28" name="Legende mit Linie 1 (Markierungsleiste) 27"/>
            <p:cNvSpPr/>
            <p:nvPr/>
          </p:nvSpPr>
          <p:spPr>
            <a:xfrm>
              <a:off x="6273199" y="4000500"/>
              <a:ext cx="2250911" cy="228600"/>
            </a:xfrm>
            <a:prstGeom prst="accentCallout1">
              <a:avLst>
                <a:gd name="adj1" fmla="val 22917"/>
                <a:gd name="adj2" fmla="val -3315"/>
                <a:gd name="adj3" fmla="val 303650"/>
                <a:gd name="adj4" fmla="val -40957"/>
              </a:avLst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rtl="0"/>
              <a:r>
                <a:rPr lang="en-US" sz="900" kern="1200" dirty="0">
                  <a:solidFill>
                    <a:prstClr val="black"/>
                  </a:solidFill>
                  <a:latin typeface="Arial"/>
                </a:rPr>
                <a:t>non-overlapping execution</a:t>
              </a:r>
            </a:p>
          </p:txBody>
        </p:sp>
        <p:sp>
          <p:nvSpPr>
            <p:cNvPr id="29" name="Legende mit Linie 1 (Markierungsleiste) 28"/>
            <p:cNvSpPr/>
            <p:nvPr/>
          </p:nvSpPr>
          <p:spPr>
            <a:xfrm>
              <a:off x="6334562" y="4316399"/>
              <a:ext cx="1828799" cy="228600"/>
            </a:xfrm>
            <a:prstGeom prst="accentCallout1">
              <a:avLst>
                <a:gd name="adj1" fmla="val 22917"/>
                <a:gd name="adj2" fmla="val -3315"/>
                <a:gd name="adj3" fmla="val 170317"/>
                <a:gd name="adj4" fmla="val -21976"/>
              </a:avLst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rtl="0"/>
              <a:r>
                <a:rPr lang="en-US" sz="1000" kern="1200" dirty="0">
                  <a:solidFill>
                    <a:prstClr val="black"/>
                  </a:solidFill>
                  <a:latin typeface="Arial"/>
                </a:rPr>
                <a:t>time for data transfer</a:t>
              </a:r>
            </a:p>
          </p:txBody>
        </p:sp>
        <p:sp>
          <p:nvSpPr>
            <p:cNvPr id="30" name="Legende mit Linie 1 (Markierungsleiste) 29"/>
            <p:cNvSpPr/>
            <p:nvPr/>
          </p:nvSpPr>
          <p:spPr>
            <a:xfrm>
              <a:off x="7042455" y="5181600"/>
              <a:ext cx="1946110" cy="228600"/>
            </a:xfrm>
            <a:prstGeom prst="accentCallout1">
              <a:avLst>
                <a:gd name="adj1" fmla="val 22917"/>
                <a:gd name="adj2" fmla="val -3315"/>
                <a:gd name="adj3" fmla="val -70852"/>
                <a:gd name="adj4" fmla="val -30315"/>
              </a:avLst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rtl="0"/>
              <a:r>
                <a:rPr lang="en-US" sz="1000" kern="1200" dirty="0">
                  <a:solidFill>
                    <a:prstClr val="black"/>
                  </a:solidFill>
                  <a:latin typeface="Arial"/>
                </a:rPr>
                <a:t>overlapping execution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 rtl="0"/>
            <a:r>
              <a:rPr lang="de-DE" kern="1200">
                <a:latin typeface="Arial"/>
              </a:rPr>
              <a:t>2022-09-13</a:t>
            </a:r>
            <a:endParaRPr lang="de-DE" kern="1200" dirty="0"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685800" rtl="0"/>
            <a:fld id="{0759437E-DD65-47AE-A718-65B9481C0A9E}" type="slidenum">
              <a:rPr lang="de-DE" kern="1200">
                <a:latin typeface="Arial"/>
              </a:rPr>
              <a:pPr defTabSz="685800" rtl="0"/>
              <a:t>4</a:t>
            </a:fld>
            <a:endParaRPr lang="de-DE" kern="1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96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2022-09-13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PPAM 2022  |  Georg Hager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Courier New" panose="02070309020205020404" pitchFamily="49" charset="0"/>
              </a:rPr>
              <a:t>General application pattern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 rot="16200000">
            <a:off x="450038" y="1245806"/>
            <a:ext cx="1518138" cy="87923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</a:t>
            </a:r>
          </a:p>
        </p:txBody>
      </p:sp>
      <p:sp>
        <p:nvSpPr>
          <p:cNvPr id="7" name="Abgerundetes Rechteck 6"/>
          <p:cNvSpPr/>
          <p:nvPr/>
        </p:nvSpPr>
        <p:spPr>
          <a:xfrm rot="16200000">
            <a:off x="1137141" y="1442168"/>
            <a:ext cx="1518138" cy="486508"/>
          </a:xfrm>
          <a:prstGeom prst="roundRect">
            <a:avLst/>
          </a:prstGeom>
          <a:solidFill>
            <a:srgbClr val="C0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Communicate</a:t>
            </a:r>
          </a:p>
        </p:txBody>
      </p:sp>
      <p:sp>
        <p:nvSpPr>
          <p:cNvPr id="8" name="Abgerundetes Rechteck 7"/>
          <p:cNvSpPr/>
          <p:nvPr/>
        </p:nvSpPr>
        <p:spPr>
          <a:xfrm rot="16200000">
            <a:off x="1818057" y="1245809"/>
            <a:ext cx="1518138" cy="87923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</a:t>
            </a:r>
          </a:p>
        </p:txBody>
      </p:sp>
      <p:sp>
        <p:nvSpPr>
          <p:cNvPr id="9" name="Abgerundetes Rechteck 8"/>
          <p:cNvSpPr/>
          <p:nvPr/>
        </p:nvSpPr>
        <p:spPr>
          <a:xfrm rot="16200000">
            <a:off x="2521989" y="1416338"/>
            <a:ext cx="1518138" cy="53816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</a:t>
            </a:r>
          </a:p>
        </p:txBody>
      </p:sp>
      <p:sp>
        <p:nvSpPr>
          <p:cNvPr id="10" name="Abgerundetes Rechteck 9"/>
          <p:cNvSpPr/>
          <p:nvPr/>
        </p:nvSpPr>
        <p:spPr>
          <a:xfrm rot="16200000">
            <a:off x="2984506" y="1491994"/>
            <a:ext cx="1518138" cy="3868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</a:t>
            </a:r>
          </a:p>
        </p:txBody>
      </p:sp>
      <p:sp>
        <p:nvSpPr>
          <p:cNvPr id="11" name="Abgerundetes Rechteck 10"/>
          <p:cNvSpPr/>
          <p:nvPr/>
        </p:nvSpPr>
        <p:spPr>
          <a:xfrm rot="16200000">
            <a:off x="3421190" y="1442168"/>
            <a:ext cx="1518138" cy="486508"/>
          </a:xfrm>
          <a:prstGeom prst="roundRect">
            <a:avLst/>
          </a:prstGeom>
          <a:solidFill>
            <a:srgbClr val="C0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Communicate</a:t>
            </a:r>
          </a:p>
        </p:txBody>
      </p:sp>
      <p:sp>
        <p:nvSpPr>
          <p:cNvPr id="12" name="Abgerundetes Rechteck 11"/>
          <p:cNvSpPr/>
          <p:nvPr/>
        </p:nvSpPr>
        <p:spPr>
          <a:xfrm rot="16200000">
            <a:off x="4103200" y="1245803"/>
            <a:ext cx="1518138" cy="87923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</a:t>
            </a:r>
          </a:p>
        </p:txBody>
      </p:sp>
      <p:sp>
        <p:nvSpPr>
          <p:cNvPr id="13" name="Abgerundetes Rechteck 12"/>
          <p:cNvSpPr/>
          <p:nvPr/>
        </p:nvSpPr>
        <p:spPr>
          <a:xfrm rot="16200000">
            <a:off x="4790303" y="1442165"/>
            <a:ext cx="1518138" cy="486508"/>
          </a:xfrm>
          <a:prstGeom prst="roundRect">
            <a:avLst/>
          </a:prstGeom>
          <a:solidFill>
            <a:srgbClr val="C0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Communicate</a:t>
            </a:r>
          </a:p>
        </p:txBody>
      </p:sp>
      <p:sp>
        <p:nvSpPr>
          <p:cNvPr id="14" name="Abgerundetes Rechteck 13"/>
          <p:cNvSpPr/>
          <p:nvPr/>
        </p:nvSpPr>
        <p:spPr>
          <a:xfrm rot="16200000">
            <a:off x="5471219" y="1245806"/>
            <a:ext cx="1518138" cy="87923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</a:t>
            </a:r>
          </a:p>
        </p:txBody>
      </p:sp>
      <p:sp>
        <p:nvSpPr>
          <p:cNvPr id="15" name="Abgerundetes Rechteck 14"/>
          <p:cNvSpPr/>
          <p:nvPr/>
        </p:nvSpPr>
        <p:spPr>
          <a:xfrm rot="16200000">
            <a:off x="6175151" y="1416335"/>
            <a:ext cx="1518138" cy="53816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</a:t>
            </a:r>
          </a:p>
        </p:txBody>
      </p:sp>
      <p:sp>
        <p:nvSpPr>
          <p:cNvPr id="16" name="Abgerundetes Rechteck 15"/>
          <p:cNvSpPr/>
          <p:nvPr/>
        </p:nvSpPr>
        <p:spPr>
          <a:xfrm rot="16200000">
            <a:off x="6637668" y="1491991"/>
            <a:ext cx="1518138" cy="3868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</a:t>
            </a:r>
          </a:p>
        </p:txBody>
      </p:sp>
      <p:sp>
        <p:nvSpPr>
          <p:cNvPr id="17" name="Abgerundetes Rechteck 16"/>
          <p:cNvSpPr/>
          <p:nvPr/>
        </p:nvSpPr>
        <p:spPr>
          <a:xfrm rot="16200000">
            <a:off x="7074352" y="1442165"/>
            <a:ext cx="1518138" cy="486508"/>
          </a:xfrm>
          <a:prstGeom prst="roundRect">
            <a:avLst/>
          </a:prstGeom>
          <a:solidFill>
            <a:srgbClr val="C0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Communicate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749300" y="768350"/>
            <a:ext cx="1028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779636" y="537456"/>
            <a:ext cx="92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21" name="Freihandform 20"/>
          <p:cNvSpPr/>
          <p:nvPr/>
        </p:nvSpPr>
        <p:spPr>
          <a:xfrm>
            <a:off x="1126256" y="2437167"/>
            <a:ext cx="600945" cy="1003300"/>
          </a:xfrm>
          <a:custGeom>
            <a:avLst/>
            <a:gdLst>
              <a:gd name="connsiteX0" fmla="*/ 9971 w 556071"/>
              <a:gd name="connsiteY0" fmla="*/ 0 h 1003300"/>
              <a:gd name="connsiteX1" fmla="*/ 73471 w 556071"/>
              <a:gd name="connsiteY1" fmla="*/ 508000 h 1003300"/>
              <a:gd name="connsiteX2" fmla="*/ 556071 w 556071"/>
              <a:gd name="connsiteY2" fmla="*/ 1003300 h 1003300"/>
              <a:gd name="connsiteX0" fmla="*/ 3837 w 549937"/>
              <a:gd name="connsiteY0" fmla="*/ 0 h 1003300"/>
              <a:gd name="connsiteX1" fmla="*/ 102203 w 549937"/>
              <a:gd name="connsiteY1" fmla="*/ 541867 h 1003300"/>
              <a:gd name="connsiteX2" fmla="*/ 549937 w 549937"/>
              <a:gd name="connsiteY2" fmla="*/ 100330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9937" h="1003300">
                <a:moveTo>
                  <a:pt x="3837" y="0"/>
                </a:moveTo>
                <a:cubicBezTo>
                  <a:pt x="-9922" y="170391"/>
                  <a:pt x="11186" y="374650"/>
                  <a:pt x="102203" y="541867"/>
                </a:cubicBezTo>
                <a:cubicBezTo>
                  <a:pt x="193220" y="709084"/>
                  <a:pt x="354145" y="839258"/>
                  <a:pt x="549937" y="10033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eschweifte Klammer links 21"/>
          <p:cNvSpPr/>
          <p:nvPr/>
        </p:nvSpPr>
        <p:spPr>
          <a:xfrm>
            <a:off x="1778001" y="3075372"/>
            <a:ext cx="177800" cy="734422"/>
          </a:xfrm>
          <a:prstGeom prst="leftBrace">
            <a:avLst>
              <a:gd name="adj1" fmla="val 821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feld 22"/>
          <p:cNvSpPr txBox="1"/>
          <p:nvPr/>
        </p:nvSpPr>
        <p:spPr>
          <a:xfrm>
            <a:off x="1955800" y="3114499"/>
            <a:ext cx="34214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parallel(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=0..N) { // </a:t>
            </a: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N&gt;&gt;1</a:t>
            </a:r>
            <a:b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update(data);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1A3AB9A2-93B8-4ECF-A521-6588FFA9A7F6}"/>
                  </a:ext>
                </a:extLst>
              </p:cNvPr>
              <p:cNvSpPr/>
              <p:nvPr/>
            </p:nvSpPr>
            <p:spPr>
              <a:xfrm>
                <a:off x="524030" y="4309642"/>
                <a:ext cx="4715330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Runtime model:  </a:t>
                </a:r>
                <a14:m>
                  <m:oMath xmlns:m="http://schemas.openxmlformats.org/officeDocument/2006/math">
                    <m:r>
                      <a:rPr lang="de-DE" b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  <m:r>
                      <a:rPr lang="de-DE" b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de-DE" b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𝑓</m:t>
                    </m:r>
                    <m:r>
                      <a:rPr lang="de-DE" b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nor/>
                      </m:rPr>
                      <a:rPr lang="de-DE" b="1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$</m:t>
                    </m:r>
                    <m:r>
                      <m:rPr>
                        <m:nor/>
                      </m:rPr>
                      <a:rPr lang="de-DE" b="1" i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CODE</m:t>
                    </m:r>
                    <m:r>
                      <a:rPr lang="de-DE" b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m:rPr>
                        <m:nor/>
                      </m:rPr>
                      <a:rPr lang="de-DE" b="1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$</m:t>
                    </m:r>
                    <m:r>
                      <m:rPr>
                        <m:nor/>
                      </m:rPr>
                      <a:rPr lang="de-DE" b="1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HARDWARE</m:t>
                    </m:r>
                    <m:r>
                      <a:rPr lang="de-DE" b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1A3AB9A2-93B8-4ECF-A521-6588FFA9A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30" y="4309642"/>
                <a:ext cx="4715330" cy="369332"/>
              </a:xfrm>
              <a:prstGeom prst="rect">
                <a:avLst/>
              </a:prstGeom>
              <a:blipFill>
                <a:blip r:embed="rId2"/>
                <a:stretch>
                  <a:fillRect l="-1032" t="-11111" b="-190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4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analytic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Plausible assumption: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𝑒𝑥𝑒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𝑛𝑒𝑥𝑒𝑐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practice,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𝑒𝑥𝑒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𝑛𝑒𝑥𝑒𝑐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:r>
                  <a:rPr lang="en-US" dirty="0">
                    <a:solidFill>
                      <a:srgbClr val="00B050"/>
                    </a:solidFill>
                  </a:rPr>
                  <a:t>it can go in either direction</a:t>
                </a:r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756" t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978" y="2191680"/>
            <a:ext cx="5962651" cy="1510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563564" y="1433805"/>
                <a:ext cx="1790298" cy="595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e.g., </a:t>
                </a:r>
                <a:b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max</m:t>
                      </m:r>
                      <m:d>
                        <m:d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𝐵𝑊</m:t>
                              </m:r>
                            </m:sub>
                          </m:sSub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𝑓𝑙𝑜𝑝𝑠</m:t>
                              </m:r>
                            </m:sub>
                          </m:sSub>
                        </m:e>
                      </m:d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564" y="1433805"/>
                <a:ext cx="1790298" cy="595997"/>
              </a:xfrm>
              <a:prstGeom prst="rect">
                <a:avLst/>
              </a:prstGeom>
              <a:blipFill rotWithShape="0">
                <a:blip r:embed="rId4"/>
                <a:stretch>
                  <a:fillRect l="-7823" t="-13265" b="-13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921099" y="1334933"/>
                <a:ext cx="622543" cy="793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e.g., </a:t>
                </a:r>
                <a:b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𝜆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num>
                        <m:den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099" y="1334933"/>
                <a:ext cx="622543" cy="793743"/>
              </a:xfrm>
              <a:prstGeom prst="rect">
                <a:avLst/>
              </a:prstGeom>
              <a:blipFill rotWithShape="0">
                <a:blip r:embed="rId5"/>
                <a:stretch>
                  <a:fillRect l="-22549" t="-10000" r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2022-09-13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PPAM 2022  |  Georg Hager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59437E-DD65-47AE-A718-65B9481C0A9E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58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Idle wave propagation and (de)synchronization phenomena</a:t>
            </a:r>
          </a:p>
        </p:txBody>
      </p:sp>
      <p:sp>
        <p:nvSpPr>
          <p:cNvPr id="14" name="Untertitel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dirty="0"/>
              <a:t>A. </a:t>
            </a:r>
            <a:r>
              <a:rPr lang="de-DE" sz="1400" dirty="0" err="1"/>
              <a:t>Afzal</a:t>
            </a:r>
            <a:r>
              <a:rPr lang="de-DE" sz="1400" dirty="0"/>
              <a:t>, G. Hager, and G. </a:t>
            </a:r>
            <a:r>
              <a:rPr lang="de-DE" sz="1400" dirty="0" err="1"/>
              <a:t>Wellein</a:t>
            </a:r>
            <a:r>
              <a:rPr lang="de-DE" sz="1400" dirty="0"/>
              <a:t>: </a:t>
            </a:r>
            <a:r>
              <a:rPr lang="de-DE" sz="1400" i="1" dirty="0"/>
              <a:t>Propagation and Decay </a:t>
            </a:r>
            <a:r>
              <a:rPr lang="de-DE" sz="1400" i="1" dirty="0" err="1"/>
              <a:t>of</a:t>
            </a:r>
            <a:r>
              <a:rPr lang="de-DE" sz="1400" i="1" dirty="0"/>
              <a:t> </a:t>
            </a:r>
            <a:r>
              <a:rPr lang="de-DE" sz="1400" i="1" dirty="0" err="1"/>
              <a:t>Injected</a:t>
            </a:r>
            <a:r>
              <a:rPr lang="de-DE" sz="1400" i="1" dirty="0"/>
              <a:t> </a:t>
            </a:r>
            <a:r>
              <a:rPr lang="de-DE" sz="1400" i="1" dirty="0" err="1"/>
              <a:t>One</a:t>
            </a:r>
            <a:r>
              <a:rPr lang="de-DE" sz="1400" i="1" dirty="0"/>
              <a:t>-Off Delays on Clusters: A Case Study.</a:t>
            </a:r>
            <a:r>
              <a:rPr lang="de-DE" sz="1400" dirty="0"/>
              <a:t> </a:t>
            </a:r>
            <a:r>
              <a:rPr lang="de-DE" sz="1400" dirty="0" err="1"/>
              <a:t>Proc</a:t>
            </a:r>
            <a:r>
              <a:rPr lang="de-DE" sz="1400" dirty="0"/>
              <a:t>. </a:t>
            </a:r>
            <a:r>
              <a:rPr lang="de-DE" sz="1400" dirty="0">
                <a:hlinkClick r:id="rId2"/>
              </a:rPr>
              <a:t>2019 IEEE International Conference on Cluster Computing (CLUSTER)</a:t>
            </a:r>
            <a:r>
              <a:rPr lang="de-DE" sz="1400" dirty="0"/>
              <a:t>, Albuquerque, NM, September 23-26, 2019. DOI: </a:t>
            </a:r>
            <a:r>
              <a:rPr lang="de-DE" sz="1400" dirty="0">
                <a:hlinkClick r:id="rId3"/>
              </a:rPr>
              <a:t>10.1109/CLUSTER.2019.8890995</a:t>
            </a:r>
            <a:endParaRPr lang="de-DE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dirty="0"/>
              <a:t>A. </a:t>
            </a:r>
            <a:r>
              <a:rPr lang="de-DE" sz="1400" dirty="0" err="1"/>
              <a:t>Afzal</a:t>
            </a:r>
            <a:r>
              <a:rPr lang="de-DE" sz="1400" dirty="0"/>
              <a:t>, G. Hager, and G. </a:t>
            </a:r>
            <a:r>
              <a:rPr lang="de-DE" sz="1400" dirty="0" err="1"/>
              <a:t>Wellein</a:t>
            </a:r>
            <a:r>
              <a:rPr lang="de-DE" sz="1400" dirty="0"/>
              <a:t>: </a:t>
            </a:r>
            <a:r>
              <a:rPr lang="de-DE" sz="1400" i="1" dirty="0" err="1"/>
              <a:t>Desynchronization</a:t>
            </a:r>
            <a:r>
              <a:rPr lang="de-DE" sz="1400" i="1" dirty="0"/>
              <a:t> and Wave Pattern Formation in MPI-Parallel and Hybrid Memory-Bound </a:t>
            </a:r>
            <a:r>
              <a:rPr lang="de-DE" sz="1400" i="1" dirty="0" err="1"/>
              <a:t>Programs</a:t>
            </a:r>
            <a:r>
              <a:rPr lang="de-DE" sz="1400" dirty="0"/>
              <a:t>.  In: P. </a:t>
            </a:r>
            <a:r>
              <a:rPr lang="de-DE" sz="1400" dirty="0" err="1"/>
              <a:t>Sadayappan</a:t>
            </a:r>
            <a:r>
              <a:rPr lang="de-DE" sz="1400" dirty="0"/>
              <a:t>, B. Chamberlain, G. </a:t>
            </a:r>
            <a:r>
              <a:rPr lang="de-DE" sz="1400" dirty="0" err="1"/>
              <a:t>Juckeland</a:t>
            </a:r>
            <a:r>
              <a:rPr lang="de-DE" sz="1400" dirty="0"/>
              <a:t>, H. </a:t>
            </a:r>
            <a:r>
              <a:rPr lang="de-DE" sz="1400" dirty="0" err="1"/>
              <a:t>Ltaief</a:t>
            </a:r>
            <a:r>
              <a:rPr lang="de-DE" sz="1400" dirty="0"/>
              <a:t> (</a:t>
            </a:r>
            <a:r>
              <a:rPr lang="de-DE" sz="1400" dirty="0" err="1"/>
              <a:t>eds</a:t>
            </a:r>
            <a:r>
              <a:rPr lang="de-DE" sz="1400" dirty="0"/>
              <a:t>): High Performance Computing. ISC High Performance 2020. </a:t>
            </a:r>
            <a:r>
              <a:rPr lang="de-DE" sz="1400" dirty="0" err="1"/>
              <a:t>Lecture</a:t>
            </a:r>
            <a:r>
              <a:rPr lang="de-DE" sz="1400" dirty="0"/>
              <a:t> Notes in Computer Science, </a:t>
            </a:r>
            <a:r>
              <a:rPr lang="de-DE" sz="1400" dirty="0" err="1"/>
              <a:t>vol</a:t>
            </a:r>
            <a:r>
              <a:rPr lang="de-DE" sz="1400" dirty="0"/>
              <a:t> 12151. Springer, Cham. </a:t>
            </a:r>
            <a:r>
              <a:rPr lang="de-DE" sz="1400" b="1" dirty="0" err="1"/>
              <a:t>Available</a:t>
            </a:r>
            <a:r>
              <a:rPr lang="de-DE" sz="1400" b="1" dirty="0"/>
              <a:t> </a:t>
            </a:r>
            <a:r>
              <a:rPr lang="de-DE" sz="1400" b="1" dirty="0" err="1"/>
              <a:t>with</a:t>
            </a:r>
            <a:r>
              <a:rPr lang="de-DE" sz="1400" b="1" dirty="0"/>
              <a:t> Open Access.</a:t>
            </a:r>
            <a:r>
              <a:rPr lang="de-DE" sz="1400" dirty="0"/>
              <a:t> DOI: </a:t>
            </a:r>
            <a:r>
              <a:rPr lang="de-DE" sz="1400" dirty="0">
                <a:hlinkClick r:id="rId4"/>
              </a:rPr>
              <a:t>10.1007/978-3-030-50743-5_20</a:t>
            </a:r>
            <a:endParaRPr lang="de-DE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dirty="0"/>
              <a:t>A. </a:t>
            </a:r>
            <a:r>
              <a:rPr lang="de-DE" sz="1400" dirty="0" err="1"/>
              <a:t>Afzal</a:t>
            </a:r>
            <a:r>
              <a:rPr lang="de-DE" sz="1400" dirty="0"/>
              <a:t>, G. Hager, and G. </a:t>
            </a:r>
            <a:r>
              <a:rPr lang="de-DE" sz="1400" dirty="0" err="1"/>
              <a:t>Wellein</a:t>
            </a:r>
            <a:r>
              <a:rPr lang="de-DE" sz="1400" dirty="0"/>
              <a:t>: </a:t>
            </a:r>
            <a:r>
              <a:rPr lang="de-DE" sz="1400" i="1" dirty="0"/>
              <a:t>Delay Flow </a:t>
            </a:r>
            <a:r>
              <a:rPr lang="de-DE" sz="1400" i="1" dirty="0" err="1"/>
              <a:t>Mechanisms</a:t>
            </a:r>
            <a:r>
              <a:rPr lang="de-DE" sz="1400" i="1" dirty="0"/>
              <a:t> on Clusters</a:t>
            </a:r>
            <a:r>
              <a:rPr lang="de-DE" sz="1400" dirty="0"/>
              <a:t>. </a:t>
            </a:r>
            <a:br>
              <a:rPr lang="de-DE" sz="1400" dirty="0"/>
            </a:br>
            <a:r>
              <a:rPr lang="de-DE" sz="1400" dirty="0"/>
              <a:t>Poster at </a:t>
            </a:r>
            <a:r>
              <a:rPr lang="de-DE" sz="1400" u="sng" dirty="0" err="1">
                <a:hlinkClick r:id="rId5"/>
              </a:rPr>
              <a:t>EuroMPI</a:t>
            </a:r>
            <a:r>
              <a:rPr lang="de-DE" sz="1400" u="sng" dirty="0">
                <a:hlinkClick r:id="rId5"/>
              </a:rPr>
              <a:t> 2019</a:t>
            </a:r>
            <a:r>
              <a:rPr lang="de-DE" sz="1400" dirty="0"/>
              <a:t>. </a:t>
            </a:r>
            <a:r>
              <a:rPr lang="de-DE" sz="1400" u="sng" dirty="0">
                <a:hlinkClick r:id="rId6"/>
              </a:rPr>
              <a:t>EuroMPI2019_AHW-Poster.pdf</a:t>
            </a:r>
            <a:r>
              <a:rPr lang="de-DE" sz="1400" dirty="0"/>
              <a:t> </a:t>
            </a:r>
            <a:r>
              <a:rPr lang="de-DE" sz="1400" u="sng" dirty="0">
                <a:hlinkClick r:id="rId7"/>
              </a:rPr>
              <a:t>EuroMPI2019-AHW-Summary.pdf</a:t>
            </a:r>
            <a:endParaRPr lang="de-DE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400" dirty="0"/>
              <a:t>A. Afzal, G. Hager, and G. </a:t>
            </a:r>
            <a:r>
              <a:rPr lang="en-US" sz="1400" dirty="0" err="1"/>
              <a:t>Wellein</a:t>
            </a:r>
            <a:r>
              <a:rPr lang="en-US" sz="1400" dirty="0"/>
              <a:t>: </a:t>
            </a:r>
            <a:r>
              <a:rPr lang="en-US" sz="1400" i="1" dirty="0"/>
              <a:t>Analytic Modeling of Idle Waves in Parallel Programs: Communication, Cluster Topology, and Noise Impact</a:t>
            </a:r>
            <a:r>
              <a:rPr lang="en-US" sz="1400" dirty="0"/>
              <a:t>. ISC High Performance 2021 Digital, </a:t>
            </a:r>
            <a:br>
              <a:rPr lang="en-US" sz="1400" dirty="0"/>
            </a:br>
            <a:r>
              <a:rPr lang="en-US" sz="1400" dirty="0"/>
              <a:t>June 24 – July 2, 2021, Frankfurt, Germany. DOI: </a:t>
            </a:r>
            <a:r>
              <a:rPr lang="en-US" sz="1400" dirty="0">
                <a:hlinkClick r:id="rId8"/>
              </a:rPr>
              <a:t>10.1007/978-3-030-78713-4_19</a:t>
            </a:r>
            <a:endParaRPr lang="en-US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400" dirty="0"/>
              <a:t>A. Afzal, G. Hager, and G. </a:t>
            </a:r>
            <a:r>
              <a:rPr lang="en-US" sz="1400" dirty="0" err="1"/>
              <a:t>Wellein</a:t>
            </a:r>
            <a:r>
              <a:rPr lang="en-US" sz="1400" dirty="0"/>
              <a:t>: </a:t>
            </a:r>
            <a:r>
              <a:rPr lang="en-US" sz="1400" i="1" dirty="0"/>
              <a:t>An analytic performance model for overlapping execution </a:t>
            </a:r>
            <a:br>
              <a:rPr lang="en-US" sz="1400" i="1" dirty="0"/>
            </a:br>
            <a:r>
              <a:rPr lang="en-US" sz="1400" i="1" dirty="0"/>
              <a:t>of memory-bound loop kernels on multicore CPUs</a:t>
            </a:r>
            <a:r>
              <a:rPr lang="en-US" sz="1400" dirty="0"/>
              <a:t>. Concurrency and Computation: Practice </a:t>
            </a:r>
            <a:br>
              <a:rPr lang="en-US" sz="1400" dirty="0"/>
            </a:br>
            <a:r>
              <a:rPr lang="en-US" sz="1400" dirty="0"/>
              <a:t>and Experience </a:t>
            </a:r>
            <a:r>
              <a:rPr lang="en-US" sz="1400" b="1" dirty="0"/>
              <a:t>34</a:t>
            </a:r>
            <a:r>
              <a:rPr lang="en-US" sz="1400" dirty="0"/>
              <a:t>(10), e6816 (2022). </a:t>
            </a:r>
            <a:r>
              <a:rPr lang="en-US" sz="1400" b="1" dirty="0"/>
              <a:t>Available with Open Access. </a:t>
            </a:r>
            <a:r>
              <a:rPr lang="en-US" sz="1400" dirty="0"/>
              <a:t>DOI: </a:t>
            </a:r>
            <a:r>
              <a:rPr lang="en-US" sz="1400" dirty="0">
                <a:hlinkClick r:id="rId9"/>
              </a:rPr>
              <a:t>10.1002/cpe.681</a:t>
            </a:r>
            <a:endParaRPr lang="en-US" sz="14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9840" y="3075806"/>
            <a:ext cx="1094632" cy="145586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7884368" y="4541220"/>
            <a:ext cx="109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Ayesha Afzal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36A22B7-1C8A-48F0-9069-E6F243C29C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2022-09-13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351228-15B2-4814-8408-C545BC9A9D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PPAM 2022  |  Georg Hager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579A95-BCE4-4840-917E-328785AB29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59437E-DD65-47AE-A718-65B9481C0A9E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1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96000" y="1275606"/>
            <a:ext cx="8568000" cy="1499566"/>
          </a:xfrm>
        </p:spPr>
        <p:txBody>
          <a:bodyPr/>
          <a:lstStyle/>
          <a:p>
            <a:r>
              <a:rPr lang="en-US" dirty="0"/>
              <a:t>Idle wave propagation and decay</a:t>
            </a:r>
          </a:p>
        </p:txBody>
      </p:sp>
    </p:spTree>
    <p:extLst>
      <p:ext uri="{BB962C8B-B14F-4D97-AF65-F5344CB8AC3E}">
        <p14:creationId xmlns:p14="http://schemas.microsoft.com/office/powerpoint/2010/main" val="408120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2022-09-13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59437E-DD65-47AE-A718-65B9481C0A9E}" type="slidenum"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PPAM 2022  |  Georg Hager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Markidis</a:t>
            </a:r>
            <a:r>
              <a:rPr lang="en-US" dirty="0"/>
              <a:t> et al. (2015)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269354" y="704147"/>
            <a:ext cx="3564093" cy="33461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Simulator-based 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Idle waves </a:t>
            </a:r>
            <a:r>
              <a:rPr lang="en-US" dirty="0"/>
              <a:t>perceived as “damped linear waves”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Classical wave equation postulated for continuum description</a:t>
            </a:r>
          </a:p>
        </p:txBody>
      </p:sp>
      <p:sp>
        <p:nvSpPr>
          <p:cNvPr id="7" name="Rechteck 6"/>
          <p:cNvSpPr/>
          <p:nvPr/>
        </p:nvSpPr>
        <p:spPr>
          <a:xfrm>
            <a:off x="269353" y="4209707"/>
            <a:ext cx="8117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Markidis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al.: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Idle waves in high-performance computing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Phys. Rev. 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(1), 013306 (2015).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DOI: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10.1103/PhysRevE.91.013306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3833447" y="832340"/>
            <a:ext cx="5113809" cy="2989384"/>
            <a:chOff x="3607462" y="832339"/>
            <a:chExt cx="5339793" cy="308316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7462" y="832339"/>
              <a:ext cx="5339793" cy="2989384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3968262" y="3716215"/>
              <a:ext cx="463061" cy="199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485822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CC"/>
        </a:solidFill>
        <a:ln w="12700"/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5_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1307</Words>
  <Application>Microsoft Office PowerPoint</Application>
  <DocSecurity>0</DocSecurity>
  <PresentationFormat>Bildschirmpräsentation (16:9)</PresentationFormat>
  <Paragraphs>234</Paragraphs>
  <Slides>25</Slides>
  <Notes>1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25</vt:i4>
      </vt:variant>
    </vt:vector>
  </HeadingPairs>
  <TitlesOfParts>
    <vt:vector size="40" baseType="lpstr">
      <vt:lpstr>Arial</vt:lpstr>
      <vt:lpstr>Arial Black</vt:lpstr>
      <vt:lpstr>Calibri</vt:lpstr>
      <vt:lpstr>Cambria Math</vt:lpstr>
      <vt:lpstr>Courier New</vt:lpstr>
      <vt:lpstr>Lucida Grande</vt:lpstr>
      <vt:lpstr>Wingdings</vt:lpstr>
      <vt:lpstr>Titelfolienmaster</vt:lpstr>
      <vt:lpstr>Inhaltsseite</vt:lpstr>
      <vt:lpstr>1_Inhaltsseite</vt:lpstr>
      <vt:lpstr>2_Inhaltsseite</vt:lpstr>
      <vt:lpstr>3_Inhaltsseite</vt:lpstr>
      <vt:lpstr>4_Inhaltsseite</vt:lpstr>
      <vt:lpstr>5_Inhaltsseite</vt:lpstr>
      <vt:lpstr>6_Inhaltsseite</vt:lpstr>
      <vt:lpstr>Spontaneous Asynchronicity:  Parallel Programs out of Lockstep</vt:lpstr>
      <vt:lpstr>Analytic performance modeling</vt:lpstr>
      <vt:lpstr>Starting point</vt:lpstr>
      <vt:lpstr>Examples for white-/gray-box models in computing</vt:lpstr>
      <vt:lpstr>General application pattern</vt:lpstr>
      <vt:lpstr>Composite analytic models</vt:lpstr>
      <vt:lpstr>Idle wave propagation and (de)synchronization phenomena</vt:lpstr>
      <vt:lpstr>Idle wave propagation and decay</vt:lpstr>
      <vt:lpstr>Markidis et al. (2015)</vt:lpstr>
      <vt:lpstr>Research questions</vt:lpstr>
      <vt:lpstr>Idle wave propagation speed for scalable code</vt:lpstr>
      <vt:lpstr>Communication topology and idle wave speed</vt:lpstr>
      <vt:lpstr>Idle waves interact nonlinearly</vt:lpstr>
      <vt:lpstr>Noise-induced idle wave decay</vt:lpstr>
      <vt:lpstr>Topological idle wave decay</vt:lpstr>
      <vt:lpstr>Bandwidth-induced idle wave decay and computational waves</vt:lpstr>
      <vt:lpstr>Idle wave propagation and bottleneck-induced decay</vt:lpstr>
      <vt:lpstr>Intricate dynamics of bottleneck-driven idle wave decay</vt:lpstr>
      <vt:lpstr>Computational wave as an echo of an idle wave</vt:lpstr>
      <vt:lpstr>Spontaneous asynchronicity</vt:lpstr>
      <vt:lpstr>Computational wave settles at the saturation point (sometimes)</vt:lpstr>
      <vt:lpstr>Further questions</vt:lpstr>
      <vt:lpstr>Further questions about desynchronized execution</vt:lpstr>
      <vt:lpstr>Further questions about desynchronized execution</vt:lpstr>
      <vt:lpstr>Thank You.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FAU</dc:creator>
  <cp:keywords/>
  <dc:description/>
  <cp:lastModifiedBy>Hager, Georg (RRZE)</cp:lastModifiedBy>
  <cp:revision>418</cp:revision>
  <dcterms:created xsi:type="dcterms:W3CDTF">2014-02-08T08:57:37Z</dcterms:created>
  <dcterms:modified xsi:type="dcterms:W3CDTF">2022-09-13T09:35:53Z</dcterms:modified>
  <cp:category/>
  <dc:identifier/>
  <cp:contentStatus/>
  <dc:language/>
  <cp:version/>
</cp:coreProperties>
</file>