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8.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5"/>
    <p:sldMasterId id="2147483681" r:id="rId6"/>
    <p:sldMasterId id="2147483689" r:id="rId7"/>
    <p:sldMasterId id="2147483697" r:id="rId8"/>
    <p:sldMasterId id="2147483705" r:id="rId9"/>
    <p:sldMasterId id="2147483713" r:id="rId10"/>
    <p:sldMasterId id="2147483735" r:id="rId11"/>
    <p:sldMasterId id="2147483770" r:id="rId12"/>
    <p:sldMasterId id="2147483805" r:id="rId13"/>
  </p:sldMasterIdLst>
  <p:notesMasterIdLst>
    <p:notesMasterId r:id="rId58"/>
  </p:notesMasterIdLst>
  <p:sldIdLst>
    <p:sldId id="629" r:id="rId14"/>
    <p:sldId id="839" r:id="rId15"/>
    <p:sldId id="772" r:id="rId16"/>
    <p:sldId id="797" r:id="rId17"/>
    <p:sldId id="819" r:id="rId18"/>
    <p:sldId id="798" r:id="rId19"/>
    <p:sldId id="800" r:id="rId20"/>
    <p:sldId id="786" r:id="rId21"/>
    <p:sldId id="859" r:id="rId22"/>
    <p:sldId id="862" r:id="rId23"/>
    <p:sldId id="864" r:id="rId24"/>
    <p:sldId id="866" r:id="rId25"/>
    <p:sldId id="867" r:id="rId26"/>
    <p:sldId id="868" r:id="rId27"/>
    <p:sldId id="869" r:id="rId28"/>
    <p:sldId id="870" r:id="rId29"/>
    <p:sldId id="865" r:id="rId30"/>
    <p:sldId id="861" r:id="rId31"/>
    <p:sldId id="863" r:id="rId32"/>
    <p:sldId id="858" r:id="rId33"/>
    <p:sldId id="872" r:id="rId34"/>
    <p:sldId id="873" r:id="rId35"/>
    <p:sldId id="857" r:id="rId36"/>
    <p:sldId id="876" r:id="rId37"/>
    <p:sldId id="874" r:id="rId38"/>
    <p:sldId id="871" r:id="rId39"/>
    <p:sldId id="846" r:id="rId40"/>
    <p:sldId id="845" r:id="rId41"/>
    <p:sldId id="853" r:id="rId42"/>
    <p:sldId id="855" r:id="rId43"/>
    <p:sldId id="854" r:id="rId44"/>
    <p:sldId id="804" r:id="rId45"/>
    <p:sldId id="805" r:id="rId46"/>
    <p:sldId id="806" r:id="rId47"/>
    <p:sldId id="841" r:id="rId48"/>
    <p:sldId id="812" r:id="rId49"/>
    <p:sldId id="813" r:id="rId50"/>
    <p:sldId id="815" r:id="rId51"/>
    <p:sldId id="816" r:id="rId52"/>
    <p:sldId id="817" r:id="rId53"/>
    <p:sldId id="814" r:id="rId54"/>
    <p:sldId id="789" r:id="rId55"/>
    <p:sldId id="792" r:id="rId56"/>
    <p:sldId id="795" r:id="rId57"/>
  </p:sldIdLst>
  <p:sldSz cx="9144000" cy="6858000" type="screen4x3"/>
  <p:notesSz cx="6858000" cy="9144000"/>
  <p:custDataLst>
    <p:tags r:id="rId5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8455"/>
    <a:srgbClr val="3BCCFF"/>
    <a:srgbClr val="BDE2A2"/>
    <a:srgbClr val="8FF24C"/>
    <a:srgbClr val="69D8FF"/>
    <a:srgbClr val="E7E78D"/>
    <a:srgbClr val="B4DE94"/>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61" autoAdjust="0"/>
    <p:restoredTop sz="96086" autoAdjust="0"/>
  </p:normalViewPr>
  <p:slideViewPr>
    <p:cSldViewPr snapToGrid="0" snapToObjects="1">
      <p:cViewPr varScale="1">
        <p:scale>
          <a:sx n="75" d="100"/>
          <a:sy n="75" d="100"/>
        </p:scale>
        <p:origin x="138"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viewProps" Target="viewProps.xml"/><Relationship Id="rId10" Type="http://schemas.openxmlformats.org/officeDocument/2006/relationships/slideMaster" Target="slideMasters/slideMaster6.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8" Type="http://schemas.openxmlformats.org/officeDocument/2006/relationships/slideMaster" Target="slideMasters/slideMaster4.xml"/><Relationship Id="rId51" Type="http://schemas.openxmlformats.org/officeDocument/2006/relationships/slide" Target="slides/slide38.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9/8/2015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17176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its integrated services </a:t>
            </a:r>
            <a:r>
              <a:rPr lang="en-US" dirty="0" err="1" smtClean="0"/>
              <a:t>Cloudmesh</a:t>
            </a:r>
            <a:r>
              <a:rPr lang="en-US" dirty="0" smtClean="0"/>
              <a:t> provides the ability to be an onramp for other clouds.</a:t>
            </a:r>
          </a:p>
          <a:p>
            <a:r>
              <a:rPr lang="en-US" dirty="0" smtClean="0"/>
              <a:t>It provides information services to various system level sensors to give access to sensor and utilization data. Internally, it can be used to optimize the system usage.</a:t>
            </a:r>
          </a:p>
          <a:p>
            <a:r>
              <a:rPr lang="en-US" dirty="0" smtClean="0"/>
              <a:t>The provisioning experience from FutureGrid has taught us that we need to provide</a:t>
            </a:r>
          </a:p>
          <a:p>
            <a:pPr lvl="1"/>
            <a:r>
              <a:rPr lang="en-US" dirty="0" smtClean="0"/>
              <a:t>the creation of new clouds (rain)</a:t>
            </a:r>
          </a:p>
          <a:p>
            <a:pPr lvl="1"/>
            <a:r>
              <a:rPr lang="en-US" dirty="0" smtClean="0"/>
              <a:t>the repartitioning of resources between services (cloud shifting)</a:t>
            </a:r>
          </a:p>
          <a:p>
            <a:pPr lvl="1"/>
            <a:r>
              <a:rPr lang="en-US" dirty="0" smtClean="0"/>
              <a:t>and the integration of external cloud resources in case of over provisioning (cloud bursting)</a:t>
            </a:r>
          </a:p>
          <a:p>
            <a:r>
              <a:rPr lang="en-US" dirty="0" smtClean="0"/>
              <a:t>As we deal with many </a:t>
            </a:r>
            <a:r>
              <a:rPr lang="en-US" dirty="0" err="1" smtClean="0"/>
              <a:t>IaaS</a:t>
            </a:r>
            <a:r>
              <a:rPr lang="en-US" dirty="0" smtClean="0"/>
              <a:t> frameworks, we need an abstraction layer on top of the </a:t>
            </a:r>
            <a:r>
              <a:rPr lang="en-US" dirty="0" err="1" smtClean="0"/>
              <a:t>IaaS</a:t>
            </a:r>
            <a:r>
              <a:rPr lang="en-US" dirty="0" smtClean="0"/>
              <a:t> framework.</a:t>
            </a:r>
          </a:p>
          <a:p>
            <a:r>
              <a:rPr lang="en-US" dirty="0" smtClean="0"/>
              <a:t>Experiment management is conducted with workflows controlled in shells, Python/</a:t>
            </a:r>
            <a:r>
              <a:rPr lang="en-US" dirty="0" err="1" smtClean="0"/>
              <a:t>iPython</a:t>
            </a:r>
            <a:r>
              <a:rPr lang="en-US" dirty="0" smtClean="0"/>
              <a:t>, as well as systems such as </a:t>
            </a:r>
            <a:r>
              <a:rPr lang="en-US" dirty="0" err="1" smtClean="0"/>
              <a:t>OpenStack's</a:t>
            </a:r>
            <a:r>
              <a:rPr lang="en-US" dirty="0" smtClean="0"/>
              <a:t> Heat.</a:t>
            </a:r>
          </a:p>
          <a:p>
            <a:r>
              <a:rPr lang="en-US" dirty="0" smtClean="0"/>
              <a:t>Accounting is supported through additional services such as user management and charge rate management.</a:t>
            </a:r>
          </a:p>
          <a:p>
            <a:r>
              <a:rPr lang="en-US" dirty="0" smtClean="0"/>
              <a:t>Not all features are yet implemented. Figure shows the main functionality that we target at this time to implement.</a:t>
            </a:r>
          </a:p>
          <a:p>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43</a:t>
            </a:fld>
            <a:endParaRPr lang="en-US"/>
          </a:p>
        </p:txBody>
      </p:sp>
    </p:spTree>
    <p:extLst>
      <p:ext uri="{BB962C8B-B14F-4D97-AF65-F5344CB8AC3E}">
        <p14:creationId xmlns:p14="http://schemas.microsoft.com/office/powerpoint/2010/main" val="3930841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solidFill>
                  <a:srgbClr val="000000"/>
                </a:solidFill>
              </a:rPr>
              <a:pPr/>
              <a:t>22</a:t>
            </a:fld>
            <a:endParaRPr lang="en-US">
              <a:solidFill>
                <a:srgbClr val="000000"/>
              </a:solidFill>
            </a:endParaRPr>
          </a:p>
        </p:txBody>
      </p:sp>
    </p:spTree>
    <p:extLst>
      <p:ext uri="{BB962C8B-B14F-4D97-AF65-F5344CB8AC3E}">
        <p14:creationId xmlns:p14="http://schemas.microsoft.com/office/powerpoint/2010/main" val="1978529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D8143-D15D-4DF0-B208-8B2BDCDED102}"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82532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D8143-D15D-4DF0-B208-8B2BDCDED102}"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536550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9907C7-40ED-4802-A606-62D7C6F6F4DC}" type="slidenum">
              <a:rPr lang="en-US"/>
              <a:t>33</a:t>
            </a:fld>
            <a:endParaRPr lang="en-US"/>
          </a:p>
        </p:txBody>
      </p:sp>
    </p:spTree>
    <p:extLst>
      <p:ext uri="{BB962C8B-B14F-4D97-AF65-F5344CB8AC3E}">
        <p14:creationId xmlns:p14="http://schemas.microsoft.com/office/powerpoint/2010/main" val="999359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9907C7-40ED-4802-A606-62D7C6F6F4DC}" type="slidenum">
              <a:rPr lang="en-US"/>
              <a:t>34</a:t>
            </a:fld>
            <a:endParaRPr lang="en-US"/>
          </a:p>
        </p:txBody>
      </p:sp>
    </p:spTree>
    <p:extLst>
      <p:ext uri="{BB962C8B-B14F-4D97-AF65-F5344CB8AC3E}">
        <p14:creationId xmlns:p14="http://schemas.microsoft.com/office/powerpoint/2010/main" val="844084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9907C7-40ED-4802-A606-62D7C6F6F4DC}" type="slidenum">
              <a:rPr lang="en-US"/>
              <a:t>37</a:t>
            </a:fld>
            <a:endParaRPr lang="en-US"/>
          </a:p>
        </p:txBody>
      </p:sp>
    </p:spTree>
    <p:extLst>
      <p:ext uri="{BB962C8B-B14F-4D97-AF65-F5344CB8AC3E}">
        <p14:creationId xmlns:p14="http://schemas.microsoft.com/office/powerpoint/2010/main" val="2971688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9907C7-40ED-4802-A606-62D7C6F6F4DC}" type="slidenum">
              <a:rPr lang="en-US"/>
              <a:t>39</a:t>
            </a:fld>
            <a:endParaRPr lang="en-US"/>
          </a:p>
        </p:txBody>
      </p:sp>
    </p:spTree>
    <p:extLst>
      <p:ext uri="{BB962C8B-B14F-4D97-AF65-F5344CB8AC3E}">
        <p14:creationId xmlns:p14="http://schemas.microsoft.com/office/powerpoint/2010/main" val="944235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9907C7-40ED-4802-A606-62D7C6F6F4DC}" type="slidenum">
              <a:rPr lang="en-US"/>
              <a:t>40</a:t>
            </a:fld>
            <a:endParaRPr lang="en-US"/>
          </a:p>
        </p:txBody>
      </p:sp>
    </p:spTree>
    <p:extLst>
      <p:ext uri="{BB962C8B-B14F-4D97-AF65-F5344CB8AC3E}">
        <p14:creationId xmlns:p14="http://schemas.microsoft.com/office/powerpoint/2010/main" val="2436153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r>
              <a:rPr lang="en-US" smtClean="0">
                <a:solidFill>
                  <a:prstClr val="black">
                    <a:tint val="75000"/>
                  </a:prstClr>
                </a:solidFill>
              </a:rPr>
              <a:t>8/5/2015</a:t>
            </a:r>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r>
              <a:rPr lang="en-US" smtClean="0">
                <a:solidFill>
                  <a:prstClr val="black">
                    <a:tint val="75000"/>
                  </a:prstClr>
                </a:solidFill>
              </a:rPr>
              <a:t>8/5/2015</a:t>
            </a:r>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r>
              <a:rPr lang="en-US" smtClean="0">
                <a:solidFill>
                  <a:prstClr val="black">
                    <a:tint val="75000"/>
                  </a:prstClr>
                </a:solidFill>
              </a:rPr>
              <a:t>8/5/2015</a:t>
            </a:r>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r>
              <a:rPr lang="en-US" smtClean="0">
                <a:solidFill>
                  <a:prstClr val="black">
                    <a:tint val="75000"/>
                  </a:prstClr>
                </a:solidFill>
              </a:rPr>
              <a:t>8/5/2015</a:t>
            </a:r>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r>
              <a:rPr lang="en-US" smtClean="0">
                <a:solidFill>
                  <a:prstClr val="black">
                    <a:tint val="75000"/>
                  </a:prstClr>
                </a:solidFill>
              </a:rPr>
              <a:t>8/5/2015</a:t>
            </a:r>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r>
              <a:rPr lang="en-US" smtClean="0">
                <a:solidFill>
                  <a:prstClr val="black">
                    <a:tint val="75000"/>
                  </a:prstClr>
                </a:solidFill>
              </a:rPr>
              <a:t>8/5/2015</a:t>
            </a:r>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r>
              <a:rPr lang="en-US" smtClean="0">
                <a:solidFill>
                  <a:prstClr val="black">
                    <a:tint val="75000"/>
                  </a:prstClr>
                </a:solidFill>
              </a:rPr>
              <a:t>8/5/2015</a:t>
            </a:r>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r>
              <a:rPr lang="en-US" smtClean="0">
                <a:solidFill>
                  <a:prstClr val="black">
                    <a:tint val="75000"/>
                  </a:prstClr>
                </a:solidFill>
              </a:rPr>
              <a:t>8/5/2015</a:t>
            </a:r>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5" descr="Supercomputing-Background-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Supercomputing-Background-1.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srgbClr val="000000">
                    <a:tint val="75000"/>
                  </a:srgbClr>
                </a:solidFill>
              </a:rPr>
              <a:t>8/5/2015</a:t>
            </a:r>
            <a:endParaRPr lang="en-US">
              <a:solidFill>
                <a:srgbClr val="000000">
                  <a:tint val="75000"/>
                </a:srgbClr>
              </a:solidFill>
            </a:endParaRPr>
          </a:p>
        </p:txBody>
      </p:sp>
    </p:spTree>
    <p:extLst>
      <p:ext uri="{BB962C8B-B14F-4D97-AF65-F5344CB8AC3E}">
        <p14:creationId xmlns:p14="http://schemas.microsoft.com/office/powerpoint/2010/main" val="37364965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srgbClr val="000000">
                    <a:tint val="75000"/>
                  </a:srgbClr>
                </a:solidFill>
              </a:rPr>
              <a:t>8/5/2015</a:t>
            </a:r>
            <a:endParaRPr lang="en-US">
              <a:solidFill>
                <a:srgbClr val="000000">
                  <a:tint val="75000"/>
                </a:srgbClr>
              </a:solidFill>
            </a:endParaRPr>
          </a:p>
        </p:txBody>
      </p:sp>
    </p:spTree>
    <p:extLst>
      <p:ext uri="{BB962C8B-B14F-4D97-AF65-F5344CB8AC3E}">
        <p14:creationId xmlns:p14="http://schemas.microsoft.com/office/powerpoint/2010/main" val="1209012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srgbClr val="000000">
                    <a:tint val="75000"/>
                  </a:srgbClr>
                </a:solidFill>
              </a:rPr>
              <a:t>8/5/2015</a:t>
            </a:r>
            <a:endParaRPr lang="en-US">
              <a:solidFill>
                <a:srgbClr val="000000">
                  <a:tint val="75000"/>
                </a:srgbClr>
              </a:solidFill>
            </a:endParaRPr>
          </a:p>
        </p:txBody>
      </p:sp>
    </p:spTree>
    <p:extLst>
      <p:ext uri="{BB962C8B-B14F-4D97-AF65-F5344CB8AC3E}">
        <p14:creationId xmlns:p14="http://schemas.microsoft.com/office/powerpoint/2010/main" val="82661266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8"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srgbClr val="000000">
                    <a:tint val="75000"/>
                  </a:srgbClr>
                </a:solidFill>
              </a:rPr>
              <a:t>8/5/2015</a:t>
            </a:r>
            <a:endParaRPr lang="en-US">
              <a:solidFill>
                <a:srgbClr val="000000">
                  <a:tint val="75000"/>
                </a:srgbClr>
              </a:solidFill>
            </a:endParaRPr>
          </a:p>
        </p:txBody>
      </p:sp>
    </p:spTree>
    <p:extLst>
      <p:ext uri="{BB962C8B-B14F-4D97-AF65-F5344CB8AC3E}">
        <p14:creationId xmlns:p14="http://schemas.microsoft.com/office/powerpoint/2010/main" val="63083324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4"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srgbClr val="000000">
                    <a:tint val="75000"/>
                  </a:srgbClr>
                </a:solidFill>
              </a:rPr>
              <a:t>8/5/2015</a:t>
            </a:r>
            <a:endParaRPr lang="en-US">
              <a:solidFill>
                <a:srgbClr val="000000">
                  <a:tint val="75000"/>
                </a:srgbClr>
              </a:solidFill>
            </a:endParaRPr>
          </a:p>
        </p:txBody>
      </p:sp>
    </p:spTree>
    <p:extLst>
      <p:ext uri="{BB962C8B-B14F-4D97-AF65-F5344CB8AC3E}">
        <p14:creationId xmlns:p14="http://schemas.microsoft.com/office/powerpoint/2010/main" val="4106203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3"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srgbClr val="000000">
                    <a:tint val="75000"/>
                  </a:srgbClr>
                </a:solidFill>
              </a:rPr>
              <a:t>8/5/2015</a:t>
            </a:r>
            <a:endParaRPr lang="en-US">
              <a:solidFill>
                <a:srgbClr val="000000">
                  <a:tint val="75000"/>
                </a:srgbClr>
              </a:solidFill>
            </a:endParaRPr>
          </a:p>
        </p:txBody>
      </p:sp>
    </p:spTree>
    <p:extLst>
      <p:ext uri="{BB962C8B-B14F-4D97-AF65-F5344CB8AC3E}">
        <p14:creationId xmlns:p14="http://schemas.microsoft.com/office/powerpoint/2010/main" val="23242076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8/5/2015</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9591866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r>
              <a:rPr lang="en-US" smtClean="0">
                <a:solidFill>
                  <a:prstClr val="black">
                    <a:tint val="75000"/>
                  </a:prstClr>
                </a:solidFill>
              </a:rPr>
              <a:t>8/5/2015</a:t>
            </a:r>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2182106461"/>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8/5/2015</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3F674A4-B284-4C4B-91FD-CA6F4B8EBD3B}" type="slidenum">
              <a:rPr lang="en-US" smtClean="0"/>
              <a:t>‹#›</a:t>
            </a:fld>
            <a:endParaRPr lang="en-US"/>
          </a:p>
        </p:txBody>
      </p:sp>
    </p:spTree>
    <p:extLst>
      <p:ext uri="{BB962C8B-B14F-4D97-AF65-F5344CB8AC3E}">
        <p14:creationId xmlns:p14="http://schemas.microsoft.com/office/powerpoint/2010/main" val="28993754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8/5/2015</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FED7E6-5016-4859-A78B-1A011CDBB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47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8/5/2015</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FED7E6-5016-4859-A78B-1A011CDBB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621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8/5/2015</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FED7E6-5016-4859-A78B-1A011CDBB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1409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solidFill>
                  <a:prstClr val="black">
                    <a:tint val="75000"/>
                  </a:prstClr>
                </a:solidFill>
              </a:rPr>
              <a:t>8/5/2015</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FED7E6-5016-4859-A78B-1A011CDBB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4768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solidFill>
                  <a:prstClr val="black">
                    <a:tint val="75000"/>
                  </a:prstClr>
                </a:solidFill>
              </a:rPr>
              <a:t>8/5/2015</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BFED7E6-5016-4859-A78B-1A011CDBB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939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prstClr val="black">
                    <a:tint val="75000"/>
                  </a:prstClr>
                </a:solidFill>
              </a:rPr>
              <a:t>8/5/2015</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BFED7E6-5016-4859-A78B-1A011CDBB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694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8/5/2015</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BFED7E6-5016-4859-A78B-1A011CDBB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087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r>
              <a:rPr lang="en-US" smtClean="0">
                <a:solidFill>
                  <a:prstClr val="black">
                    <a:tint val="75000"/>
                  </a:prstClr>
                </a:solidFill>
              </a:rPr>
              <a:t>8/5/2015</a:t>
            </a:r>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8/5/2015</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FED7E6-5016-4859-A78B-1A011CDBB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1533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8/5/2015</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FED7E6-5016-4859-A78B-1A011CDBB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65040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8/5/2015</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FED7E6-5016-4859-A78B-1A011CDBB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6486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8/5/2015</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FED7E6-5016-4859-A78B-1A011CDBB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944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1.png"/><Relationship Id="rId5" Type="http://schemas.openxmlformats.org/officeDocument/2006/relationships/slideLayout" Target="../slideLayouts/slideLayout40.xml"/><Relationship Id="rId10" Type="http://schemas.openxmlformats.org/officeDocument/2006/relationships/theme" Target="../theme/theme6.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image" Target="../media/image1.png"/><Relationship Id="rId4" Type="http://schemas.openxmlformats.org/officeDocument/2006/relationships/slideLayout" Target="../slideLayouts/slideLayout48.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5.pn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image" Target="../media/image4.jpe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theme" Target="../theme/theme8.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Supercomputing-Background-2.jp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048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306388" y="1336675"/>
            <a:ext cx="838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9" name="Picture 2" descr="Supercomputing-Background-1.pn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358414" y="6260193"/>
            <a:ext cx="656771" cy="293913"/>
          </a:xfrm>
          <a:prstGeom prst="rect">
            <a:avLst/>
          </a:prstGeom>
        </p:spPr>
        <p:txBody>
          <a:bodyPr/>
          <a:lstStyle>
            <a:lvl1pPr>
              <a:defRPr sz="2000" b="0">
                <a:solidFill>
                  <a:schemeClr val="tx1"/>
                </a:solidFill>
                <a:latin typeface="Franklin Gothic Medium" pitchFamily="34" charset="0"/>
              </a:defRPr>
            </a:lvl1pPr>
          </a:lstStyle>
          <a:p>
            <a:pPr defTabSz="914400" eaLnBrk="0" fontAlgn="base" hangingPunct="0">
              <a:spcBef>
                <a:spcPct val="0"/>
              </a:spcBef>
              <a:spcAft>
                <a:spcPct val="0"/>
              </a:spcAft>
            </a:pPr>
            <a:fld id="{C4B85148-DB98-4269-ACE6-2DF49F9918C9}" type="slidenum">
              <a:rPr lang="en-US" i="1" smtClean="0">
                <a:solidFill>
                  <a:prstClr val="black"/>
                </a:solidFill>
              </a:rPr>
              <a:pPr defTabSz="914400" eaLnBrk="0" fontAlgn="base" hangingPunct="0">
                <a:spcBef>
                  <a:spcPct val="0"/>
                </a:spcBef>
                <a:spcAft>
                  <a:spcPct val="0"/>
                </a:spcAft>
              </a:pPr>
              <a:t>‹#›</a:t>
            </a:fld>
            <a:endParaRPr lang="en-US" i="1" dirty="0">
              <a:solidFill>
                <a:prstClr val="black"/>
              </a:solidFill>
            </a:endParaRPr>
          </a:p>
        </p:txBody>
      </p:sp>
      <p:sp>
        <p:nvSpPr>
          <p:cNvPr id="2"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eaLnBrk="0" fontAlgn="base" hangingPunct="0">
              <a:spcBef>
                <a:spcPct val="0"/>
              </a:spcBef>
              <a:spcAft>
                <a:spcPct val="0"/>
              </a:spcAft>
            </a:pPr>
            <a:r>
              <a:rPr lang="en-US" i="1" smtClean="0">
                <a:solidFill>
                  <a:srgbClr val="000000">
                    <a:tint val="75000"/>
                  </a:srgbClr>
                </a:solidFill>
              </a:rPr>
              <a:t>8/5/2015</a:t>
            </a:r>
            <a:endParaRPr lang="en-US" i="1">
              <a:solidFill>
                <a:srgbClr val="000000">
                  <a:tint val="75000"/>
                </a:srgbClr>
              </a:solidFill>
            </a:endParaRPr>
          </a:p>
        </p:txBody>
      </p:sp>
    </p:spTree>
    <p:extLst>
      <p:ext uri="{BB962C8B-B14F-4D97-AF65-F5344CB8AC3E}">
        <p14:creationId xmlns:p14="http://schemas.microsoft.com/office/powerpoint/2010/main" val="316498139"/>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89" r:id="rId7"/>
    <p:sldLayoutId id="2147483660" r:id="rId8"/>
    <p:sldLayoutId id="2147483745" r:id="rId9"/>
    <p:sldLayoutId id="2147483803" r:id="rId10"/>
  </p:sldLayoutIdLst>
  <p:hf hdr="0" ftr="0" dt="0"/>
  <p:txStyles>
    <p:titleStyle>
      <a:lvl1pPr algn="l" rtl="0" eaLnBrk="0" fontAlgn="base" hangingPunct="0">
        <a:spcBef>
          <a:spcPct val="0"/>
        </a:spcBef>
        <a:spcAft>
          <a:spcPct val="0"/>
        </a:spcAft>
        <a:defRPr sz="3400" b="1">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r>
              <a:rPr lang="en-US" smtClean="0">
                <a:solidFill>
                  <a:prstClr val="black">
                    <a:tint val="75000"/>
                  </a:prstClr>
                </a:solidFill>
                <a:ea typeface="ＭＳ Ｐゴシック" panose="020B0600070205080204" pitchFamily="34" charset="-128"/>
              </a:rPr>
              <a:t>8/5/2015</a:t>
            </a:r>
            <a:endParaRPr lang="en-US">
              <a:solidFill>
                <a:prstClr val="black">
                  <a:tint val="75000"/>
                </a:prstClr>
              </a:solidFill>
              <a:ea typeface="ＭＳ Ｐゴシック" panose="020B0600070205080204" pitchFamily="34" charset="-128"/>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a typeface="ＭＳ Ｐゴシック" panose="020B0600070205080204" pitchFamily="34" charset="-128"/>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BFED7E6-5016-4859-A78B-1A011CDBB251}" type="slidenum">
              <a:rPr lang="en-US" smtClean="0">
                <a:solidFill>
                  <a:prstClr val="black">
                    <a:tint val="75000"/>
                  </a:prstClr>
                </a:solidFill>
                <a:ea typeface="ＭＳ Ｐゴシック" panose="020B0600070205080204" pitchFamily="34" charset="-128"/>
              </a:rPr>
              <a:pPr defTabSz="914400"/>
              <a:t>‹#›</a:t>
            </a:fld>
            <a:endParaRPr lang="en-US">
              <a:solidFill>
                <a:prstClr val="black">
                  <a:tint val="75000"/>
                </a:prstClr>
              </a:solidFill>
              <a:ea typeface="ＭＳ Ｐゴシック" panose="020B0600070205080204" pitchFamily="34" charset="-128"/>
            </a:endParaRPr>
          </a:p>
        </p:txBody>
      </p:sp>
    </p:spTree>
    <p:extLst>
      <p:ext uri="{BB962C8B-B14F-4D97-AF65-F5344CB8AC3E}">
        <p14:creationId xmlns:p14="http://schemas.microsoft.com/office/powerpoint/2010/main" val="4143939403"/>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9.xml"/><Relationship Id="rId6" Type="http://schemas.openxmlformats.org/officeDocument/2006/relationships/hyperlink" Target="http://hpc-abds.org/kaleidoscope/" TargetMode="External"/><Relationship Id="rId5" Type="http://schemas.openxmlformats.org/officeDocument/2006/relationships/hyperlink" Target="http://spidal.org/" TargetMode="Externa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2" Type="http://schemas.openxmlformats.org/officeDocument/2006/relationships/hyperlink" Target="http://hpc-abds.org/kaleidoscope/survey" TargetMode="Externa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3" Type="http://schemas.openxmlformats.org/officeDocument/2006/relationships/hyperlink" Target="http://bigdatawg.nist.gov/usecases.php" TargetMode="External"/><Relationship Id="rId2" Type="http://schemas.openxmlformats.org/officeDocument/2006/relationships/notesSlide" Target="../notesSlides/notesSlide2.xml"/><Relationship Id="rId1" Type="http://schemas.openxmlformats.org/officeDocument/2006/relationships/slideLayout" Target="../slideLayouts/slideLayout54.xml"/><Relationship Id="rId4" Type="http://schemas.openxmlformats.org/officeDocument/2006/relationships/hyperlink" Target="https://bigdatacoursespring2014.appspot.com/cours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8" y="2006428"/>
            <a:ext cx="9144000" cy="862525"/>
          </a:xfrm>
        </p:spPr>
        <p:txBody>
          <a:bodyPr>
            <a:noAutofit/>
          </a:bodyPr>
          <a:lstStyle/>
          <a:p>
            <a:pPr algn="ctr"/>
            <a:r>
              <a:rPr lang="en-US" sz="3200" dirty="0"/>
              <a:t>Data Analytics with HPC and DevOps </a:t>
            </a:r>
            <a:endParaRPr lang="en-US" sz="4400" dirty="0">
              <a:solidFill>
                <a:schemeClr val="tx1"/>
              </a:solidFill>
            </a:endParaRPr>
          </a:p>
        </p:txBody>
      </p:sp>
      <p:sp>
        <p:nvSpPr>
          <p:cNvPr id="3" name="Subtitle 2"/>
          <p:cNvSpPr>
            <a:spLocks noGrp="1"/>
          </p:cNvSpPr>
          <p:nvPr>
            <p:ph type="subTitle" idx="1"/>
          </p:nvPr>
        </p:nvSpPr>
        <p:spPr>
          <a:xfrm>
            <a:off x="0" y="2760513"/>
            <a:ext cx="9144000" cy="838200"/>
          </a:xfrm>
        </p:spPr>
        <p:txBody>
          <a:bodyPr>
            <a:noAutofit/>
          </a:bodyPr>
          <a:lstStyle/>
          <a:p>
            <a:r>
              <a:rPr lang="en-US" sz="1600" b="1" dirty="0">
                <a:solidFill>
                  <a:schemeClr val="tx1"/>
                </a:solidFill>
              </a:rPr>
              <a:t>PPAM </a:t>
            </a:r>
            <a:r>
              <a:rPr lang="en-US" sz="1600" b="1" dirty="0" smtClean="0">
                <a:solidFill>
                  <a:schemeClr val="tx1"/>
                </a:solidFill>
              </a:rPr>
              <a:t>2015, 11th International Conference On Parallel Processing And Applied Mathematics</a:t>
            </a:r>
          </a:p>
          <a:p>
            <a:r>
              <a:rPr lang="en-US" sz="1600" b="1" dirty="0" smtClean="0">
                <a:solidFill>
                  <a:schemeClr val="tx1"/>
                </a:solidFill>
              </a:rPr>
              <a:t>Krakow, Poland, September 6-9, 2015</a:t>
            </a:r>
            <a:endParaRPr lang="en-US" sz="1600" b="1" dirty="0">
              <a:solidFill>
                <a:schemeClr val="tx1"/>
              </a:solidFill>
            </a:endParaRPr>
          </a:p>
        </p:txBody>
      </p:sp>
      <p:sp>
        <p:nvSpPr>
          <p:cNvPr id="10" name="Slide Number Placeholder 9"/>
          <p:cNvSpPr>
            <a:spLocks noGrp="1"/>
          </p:cNvSpPr>
          <p:nvPr>
            <p:ph type="sldNum" sz="quarter" idx="12"/>
          </p:nvPr>
        </p:nvSpPr>
        <p:spPr/>
        <p:txBody>
          <a:bodyPr/>
          <a:lstStyle/>
          <a:p>
            <a:fld id="{29CB78FB-1415-9B4D-996E-11F146E2B0ED}" type="slidenum">
              <a:rPr lang="en-US" smtClean="0"/>
              <a:t>1</a:t>
            </a:fld>
            <a:endParaRPr lang="en-US"/>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3426148"/>
            <a:ext cx="9144000" cy="2813078"/>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r>
              <a:rPr lang="en-US" sz="2000" b="1" dirty="0" smtClean="0">
                <a:solidFill>
                  <a:prstClr val="black"/>
                </a:solidFill>
                <a:cs typeface="Times New Roman" pitchFamily="18" charset="0"/>
              </a:rPr>
              <a:t>Judy </a:t>
            </a:r>
            <a:r>
              <a:rPr lang="en-US" sz="2000" b="1" dirty="0" err="1" smtClean="0">
                <a:solidFill>
                  <a:prstClr val="black"/>
                </a:solidFill>
                <a:cs typeface="Times New Roman" pitchFamily="18" charset="0"/>
              </a:rPr>
              <a:t>Qiu</a:t>
            </a:r>
            <a:r>
              <a:rPr lang="en-US" sz="2000" b="1" dirty="0" smtClean="0">
                <a:solidFill>
                  <a:prstClr val="black"/>
                </a:solidFill>
                <a:cs typeface="Times New Roman" pitchFamily="18" charset="0"/>
              </a:rPr>
              <a:t>, </a:t>
            </a:r>
            <a:r>
              <a:rPr lang="en-US" sz="2000" b="1" dirty="0" err="1" smtClean="0">
                <a:solidFill>
                  <a:prstClr val="black"/>
                </a:solidFill>
                <a:cs typeface="Times New Roman" pitchFamily="18" charset="0"/>
              </a:rPr>
              <a:t>Gregor</a:t>
            </a:r>
            <a:r>
              <a:rPr lang="en-US" sz="2000" b="1" dirty="0" smtClean="0">
                <a:solidFill>
                  <a:prstClr val="black"/>
                </a:solidFill>
                <a:cs typeface="Times New Roman" pitchFamily="18" charset="0"/>
              </a:rPr>
              <a:t> </a:t>
            </a:r>
            <a:r>
              <a:rPr lang="en-US" sz="2000" b="1" dirty="0">
                <a:solidFill>
                  <a:prstClr val="black"/>
                </a:solidFill>
                <a:cs typeface="Times New Roman" pitchFamily="18" charset="0"/>
              </a:rPr>
              <a:t>von </a:t>
            </a:r>
            <a:r>
              <a:rPr lang="en-US" sz="2000" b="1" dirty="0" err="1">
                <a:solidFill>
                  <a:prstClr val="black"/>
                </a:solidFill>
                <a:cs typeface="Times New Roman" pitchFamily="18" charset="0"/>
              </a:rPr>
              <a:t>Laszewski</a:t>
            </a:r>
            <a:r>
              <a:rPr lang="en-US" sz="2000" b="1" dirty="0">
                <a:solidFill>
                  <a:prstClr val="black"/>
                </a:solidFill>
                <a:cs typeface="Times New Roman" pitchFamily="18" charset="0"/>
              </a:rPr>
              <a:t>, </a:t>
            </a:r>
            <a:r>
              <a:rPr lang="en-US" sz="2000" b="1" dirty="0" err="1">
                <a:solidFill>
                  <a:prstClr val="black"/>
                </a:solidFill>
                <a:cs typeface="Times New Roman" pitchFamily="18" charset="0"/>
              </a:rPr>
              <a:t>Saliya</a:t>
            </a:r>
            <a:r>
              <a:rPr lang="en-US" sz="2000" b="1" dirty="0">
                <a:solidFill>
                  <a:prstClr val="black"/>
                </a:solidFill>
                <a:cs typeface="Times New Roman" pitchFamily="18" charset="0"/>
              </a:rPr>
              <a:t> </a:t>
            </a:r>
            <a:r>
              <a:rPr lang="en-US" sz="2000" b="1" dirty="0" err="1" smtClean="0">
                <a:solidFill>
                  <a:prstClr val="black"/>
                </a:solidFill>
                <a:cs typeface="Times New Roman" pitchFamily="18" charset="0"/>
              </a:rPr>
              <a:t>Ekanayake</a:t>
            </a:r>
            <a:r>
              <a:rPr lang="en-US" sz="2000" b="1" dirty="0" smtClean="0">
                <a:solidFill>
                  <a:prstClr val="black"/>
                </a:solidFill>
                <a:cs typeface="Times New Roman" pitchFamily="18" charset="0"/>
              </a:rPr>
              <a:t>, </a:t>
            </a:r>
            <a:r>
              <a:rPr lang="en-US" sz="2000" b="1" dirty="0" err="1" smtClean="0">
                <a:solidFill>
                  <a:prstClr val="black"/>
                </a:solidFill>
                <a:cs typeface="Times New Roman" pitchFamily="18" charset="0"/>
              </a:rPr>
              <a:t>Bingjing</a:t>
            </a:r>
            <a:r>
              <a:rPr lang="en-US" sz="2000" b="1" dirty="0" smtClean="0">
                <a:solidFill>
                  <a:prstClr val="black"/>
                </a:solidFill>
                <a:cs typeface="Times New Roman" pitchFamily="18" charset="0"/>
              </a:rPr>
              <a:t> Zhang, </a:t>
            </a:r>
            <a:r>
              <a:rPr lang="en-US" sz="2000" b="1" dirty="0" err="1" smtClean="0">
                <a:solidFill>
                  <a:prstClr val="black"/>
                </a:solidFill>
                <a:cs typeface="Times New Roman" pitchFamily="18" charset="0"/>
              </a:rPr>
              <a:t>Hyungro</a:t>
            </a:r>
            <a:r>
              <a:rPr lang="en-US" sz="2000" b="1" dirty="0" smtClean="0">
                <a:solidFill>
                  <a:prstClr val="black"/>
                </a:solidFill>
                <a:cs typeface="Times New Roman" pitchFamily="18" charset="0"/>
              </a:rPr>
              <a:t> </a:t>
            </a:r>
            <a:r>
              <a:rPr lang="en-US" sz="2000" b="1" dirty="0" smtClean="0">
                <a:solidFill>
                  <a:prstClr val="black"/>
                </a:solidFill>
                <a:cs typeface="Times New Roman" pitchFamily="18" charset="0"/>
              </a:rPr>
              <a:t>Lee, </a:t>
            </a:r>
            <a:r>
              <a:rPr lang="en-US" sz="2000" b="1" dirty="0" err="1">
                <a:solidFill>
                  <a:prstClr val="black"/>
                </a:solidFill>
                <a:cs typeface="Times New Roman" pitchFamily="18" charset="0"/>
              </a:rPr>
              <a:t>Fugang</a:t>
            </a:r>
            <a:r>
              <a:rPr lang="en-US" sz="2000" b="1" dirty="0">
                <a:solidFill>
                  <a:prstClr val="black"/>
                </a:solidFill>
                <a:cs typeface="Times New Roman" pitchFamily="18" charset="0"/>
              </a:rPr>
              <a:t> Wang, Abdul-Wahid </a:t>
            </a:r>
            <a:r>
              <a:rPr lang="en-US" sz="2000" b="1" dirty="0" err="1">
                <a:solidFill>
                  <a:prstClr val="black"/>
                </a:solidFill>
                <a:cs typeface="Times New Roman" pitchFamily="18" charset="0"/>
              </a:rPr>
              <a:t>Badi</a:t>
            </a:r>
            <a:endParaRPr lang="en-US" sz="2000" b="1" dirty="0">
              <a:solidFill>
                <a:prstClr val="black"/>
              </a:solidFill>
              <a:cs typeface="Times New Roman" pitchFamily="18" charset="0"/>
            </a:endParaRPr>
          </a:p>
          <a:p>
            <a:pPr algn="ctr">
              <a:spcBef>
                <a:spcPct val="20000"/>
              </a:spcBef>
              <a:defRPr/>
            </a:pPr>
            <a:r>
              <a:rPr lang="en-US" sz="2000" b="1" dirty="0" smtClean="0">
                <a:solidFill>
                  <a:prstClr val="black"/>
                </a:solidFill>
                <a:cs typeface="Times New Roman" pitchFamily="18" charset="0"/>
              </a:rPr>
              <a:t>Sept 8 2015</a:t>
            </a:r>
          </a:p>
          <a:p>
            <a:pPr algn="ctr">
              <a:spcBef>
                <a:spcPct val="20000"/>
              </a:spcBef>
              <a:buFont typeface="Arial" pitchFamily="34" charset="0"/>
              <a:buNone/>
              <a:defRPr/>
            </a:pPr>
            <a:r>
              <a:rPr lang="en-US" sz="2000" dirty="0" smtClean="0">
                <a:solidFill>
                  <a:prstClr val="black"/>
                </a:solidFill>
                <a:hlinkClick r:id="rId3"/>
              </a:rPr>
              <a:t>gcf@indiana.edu</a:t>
            </a:r>
            <a:r>
              <a:rPr lang="en-US" sz="2000" dirty="0" smtClean="0">
                <a:solidFill>
                  <a:prstClr val="black"/>
                </a:solidFill>
              </a:rPr>
              <a:t>            </a:t>
            </a:r>
            <a:endParaRPr lang="en-US" sz="2000" dirty="0">
              <a:solidFill>
                <a:prstClr val="black"/>
              </a:solidFill>
            </a:endParaRPr>
          </a:p>
          <a:p>
            <a:pPr algn="ctr">
              <a:spcBef>
                <a:spcPct val="20000"/>
              </a:spcBef>
              <a:defRPr/>
            </a:pPr>
            <a:r>
              <a:rPr lang="en-US" sz="2000" dirty="0">
                <a:solidFill>
                  <a:prstClr val="black"/>
                </a:solidFill>
              </a:rPr>
              <a:t> </a:t>
            </a:r>
            <a:r>
              <a:rPr lang="en-US" sz="2000" dirty="0">
                <a:solidFill>
                  <a:prstClr val="black"/>
                </a:solidFill>
                <a:hlinkClick r:id="rId4"/>
              </a:rPr>
              <a:t>http://</a:t>
            </a:r>
            <a:r>
              <a:rPr lang="en-US" sz="2000" dirty="0" smtClean="0">
                <a:solidFill>
                  <a:prstClr val="black"/>
                </a:solidFill>
                <a:hlinkClick r:id="rId4"/>
              </a:rPr>
              <a:t>www.infomall.org</a:t>
            </a:r>
            <a:r>
              <a:rPr lang="en-US" sz="2000" dirty="0">
                <a:solidFill>
                  <a:prstClr val="black"/>
                </a:solidFill>
              </a:rPr>
              <a:t>, </a:t>
            </a:r>
            <a:r>
              <a:rPr lang="en-US" sz="2000" dirty="0">
                <a:solidFill>
                  <a:prstClr val="black"/>
                </a:solidFill>
                <a:hlinkClick r:id="rId5"/>
              </a:rPr>
              <a:t>http://spidal.org</a:t>
            </a:r>
            <a:r>
              <a:rPr lang="en-US" sz="2000" dirty="0" smtClean="0">
                <a:solidFill>
                  <a:prstClr val="black"/>
                </a:solidFill>
                <a:hlinkClick r:id="rId5"/>
              </a:rPr>
              <a:t>/</a:t>
            </a:r>
            <a:r>
              <a:rPr lang="en-US" sz="2000" dirty="0" smtClean="0">
                <a:solidFill>
                  <a:prstClr val="black"/>
                </a:solidFill>
              </a:rPr>
              <a:t> </a:t>
            </a:r>
            <a:r>
              <a:rPr lang="en-US" sz="2000" dirty="0">
                <a:hlinkClick r:id="rId6"/>
              </a:rPr>
              <a:t>http://hpc-abds.org/kaleidoscope/</a:t>
            </a:r>
            <a:r>
              <a:rPr lang="en-US" sz="2000" dirty="0"/>
              <a:t> </a:t>
            </a:r>
            <a:endParaRPr lang="en-US" sz="2000" dirty="0">
              <a:solidFill>
                <a:prstClr val="black"/>
              </a:solidFill>
            </a:endParaRPr>
          </a:p>
          <a:p>
            <a:pPr algn="ctr">
              <a:spcBef>
                <a:spcPct val="20000"/>
              </a:spcBef>
            </a:pPr>
            <a:r>
              <a:rPr lang="en-US" b="1" dirty="0" smtClean="0">
                <a:solidFill>
                  <a:prstClr val="black"/>
                </a:solidFill>
                <a:cs typeface="Times New Roman" pitchFamily="18" charset="0"/>
              </a:rPr>
              <a:t>Department of Intelligent Systems Engineering</a:t>
            </a:r>
          </a:p>
          <a:p>
            <a:pPr algn="ctr">
              <a:spcBef>
                <a:spcPct val="20000"/>
              </a:spcBef>
            </a:pPr>
            <a:r>
              <a:rPr lang="en-US" dirty="0" smtClean="0">
                <a:solidFill>
                  <a:prstClr val="black"/>
                </a:solidFill>
                <a:cs typeface="Times New Roman" pitchFamily="18" charset="0"/>
              </a:rPr>
              <a:t>School </a:t>
            </a:r>
            <a:r>
              <a:rPr lang="en-US" dirty="0">
                <a:solidFill>
                  <a:prstClr val="black"/>
                </a:solidFill>
                <a:cs typeface="Times New Roman" pitchFamily="18" charset="0"/>
              </a:rPr>
              <a:t>of Informatics and </a:t>
            </a:r>
            <a:r>
              <a:rPr lang="en-US" dirty="0" smtClean="0">
                <a:solidFill>
                  <a:prstClr val="black"/>
                </a:solidFill>
                <a:cs typeface="Times New Roman" pitchFamily="18" charset="0"/>
              </a:rPr>
              <a:t>Computing, Digital </a:t>
            </a:r>
            <a:r>
              <a:rPr lang="en-US" dirty="0">
                <a:solidFill>
                  <a:prstClr val="black"/>
                </a:solidFill>
                <a:cs typeface="Times New Roman" pitchFamily="18" charset="0"/>
              </a:rPr>
              <a:t>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pic>
        <p:nvPicPr>
          <p:cNvPr id="6" name="Picture 5"/>
          <p:cNvPicPr>
            <a:picLocks noChangeAspect="1"/>
          </p:cNvPicPr>
          <p:nvPr/>
        </p:nvPicPr>
        <p:blipFill rotWithShape="1">
          <a:blip r:embed="rId7"/>
          <a:srcRect l="24253" t="8028" r="25140" b="63482"/>
          <a:stretch/>
        </p:blipFill>
        <p:spPr>
          <a:xfrm>
            <a:off x="1220599" y="14615"/>
            <a:ext cx="6686026" cy="2117268"/>
          </a:xfrm>
          <a:prstGeom prst="rect">
            <a:avLst/>
          </a:prstGeom>
        </p:spPr>
      </p:pic>
    </p:spTree>
    <p:extLst>
      <p:ext uri="{BB962C8B-B14F-4D97-AF65-F5344CB8AC3E}">
        <p14:creationId xmlns:p14="http://schemas.microsoft.com/office/powerpoint/2010/main" val="2870662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3999" cy="709295"/>
          </a:xfrm>
        </p:spPr>
        <p:txBody>
          <a:bodyPr/>
          <a:lstStyle/>
          <a:p>
            <a:pPr algn="ctr"/>
            <a:r>
              <a:rPr lang="en-US" sz="3000" dirty="0" smtClean="0"/>
              <a:t>DA-MDS Scaling MPI + Habanero Java (1 node)</a:t>
            </a:r>
            <a:endParaRPr lang="en-US" sz="3000" dirty="0"/>
          </a:p>
        </p:txBody>
      </p:sp>
      <p:sp>
        <p:nvSpPr>
          <p:cNvPr id="6" name="Content Placeholder 5"/>
          <p:cNvSpPr>
            <a:spLocks noGrp="1"/>
          </p:cNvSpPr>
          <p:nvPr>
            <p:ph idx="1"/>
          </p:nvPr>
        </p:nvSpPr>
        <p:spPr>
          <a:xfrm>
            <a:off x="0" y="674153"/>
            <a:ext cx="9144000" cy="564553"/>
          </a:xfrm>
        </p:spPr>
        <p:txBody>
          <a:bodyPr/>
          <a:lstStyle/>
          <a:p>
            <a:r>
              <a:rPr lang="en-US" dirty="0" err="1" smtClean="0"/>
              <a:t>TxP</a:t>
            </a:r>
            <a:r>
              <a:rPr lang="en-US" dirty="0" smtClean="0"/>
              <a:t> is # Threads x # MPI Processes on each Node</a:t>
            </a:r>
          </a:p>
          <a:p>
            <a:r>
              <a:rPr lang="en-US" dirty="0" smtClean="0"/>
              <a:t>On one node MPI better than threads</a:t>
            </a:r>
          </a:p>
          <a:p>
            <a:r>
              <a:rPr lang="en-US" dirty="0" smtClean="0"/>
              <a:t>DA-MDS is “best known” dimension reduction algorithm</a:t>
            </a:r>
          </a:p>
          <a:p>
            <a:r>
              <a:rPr lang="en-US" dirty="0" smtClean="0"/>
              <a:t>Juliet is a 96 24-core node </a:t>
            </a:r>
            <a:r>
              <a:rPr lang="en-US" dirty="0" err="1" smtClean="0"/>
              <a:t>Haswell</a:t>
            </a:r>
            <a:r>
              <a:rPr lang="en-US" dirty="0" smtClean="0"/>
              <a:t> + 32 36-core </a:t>
            </a:r>
            <a:r>
              <a:rPr lang="en-US" dirty="0" err="1" smtClean="0"/>
              <a:t>Haswell</a:t>
            </a:r>
            <a:r>
              <a:rPr lang="en-US" dirty="0" smtClean="0"/>
              <a:t> </a:t>
            </a:r>
            <a:r>
              <a:rPr lang="en-US" dirty="0" err="1" smtClean="0"/>
              <a:t>Infiniband</a:t>
            </a:r>
            <a:r>
              <a:rPr lang="en-US" dirty="0" smtClean="0"/>
              <a:t> Cluster</a:t>
            </a:r>
          </a:p>
          <a:p>
            <a:r>
              <a:rPr lang="en-US" dirty="0" smtClean="0"/>
              <a:t>Use JNI +</a:t>
            </a:r>
            <a:r>
              <a:rPr lang="en-US" dirty="0" err="1" smtClean="0"/>
              <a:t>OpenMPI</a:t>
            </a:r>
            <a:r>
              <a:rPr lang="en-US" dirty="0" smtClean="0"/>
              <a:t> usually gives similar MPI performance for Java and C</a:t>
            </a:r>
            <a:endParaRPr lang="en-US" dirty="0"/>
          </a:p>
        </p:txBody>
      </p:sp>
      <p:sp>
        <p:nvSpPr>
          <p:cNvPr id="4" name="Slide Number Placeholder 3"/>
          <p:cNvSpPr>
            <a:spLocks noGrp="1"/>
          </p:cNvSpPr>
          <p:nvPr>
            <p:ph type="sldNum" sz="quarter" idx="12"/>
          </p:nvPr>
        </p:nvSpPr>
        <p:spPr/>
        <p:txBody>
          <a:bodyPr/>
          <a:lstStyle/>
          <a:p>
            <a:fld id="{29CB78FB-1415-9B4D-996E-11F146E2B0ED}" type="slidenum">
              <a:rPr lang="en-US" smtClean="0"/>
              <a:t>10</a:t>
            </a:fld>
            <a:endParaRPr lang="en-US"/>
          </a:p>
        </p:txBody>
      </p:sp>
      <p:grpSp>
        <p:nvGrpSpPr>
          <p:cNvPr id="27" name="Group 26"/>
          <p:cNvGrpSpPr/>
          <p:nvPr/>
        </p:nvGrpSpPr>
        <p:grpSpPr>
          <a:xfrm>
            <a:off x="216887" y="2701454"/>
            <a:ext cx="7477970" cy="4027131"/>
            <a:chOff x="189728" y="2701454"/>
            <a:chExt cx="7477970" cy="4027131"/>
          </a:xfrm>
        </p:grpSpPr>
        <p:grpSp>
          <p:nvGrpSpPr>
            <p:cNvPr id="25" name="Group 24"/>
            <p:cNvGrpSpPr/>
            <p:nvPr/>
          </p:nvGrpSpPr>
          <p:grpSpPr>
            <a:xfrm>
              <a:off x="189728" y="2701454"/>
              <a:ext cx="7477970" cy="4027131"/>
              <a:chOff x="135994" y="2721687"/>
              <a:chExt cx="7477970" cy="4027131"/>
            </a:xfrm>
          </p:grpSpPr>
          <p:pic>
            <p:nvPicPr>
              <p:cNvPr id="2" name="Picture 1"/>
              <p:cNvPicPr>
                <a:picLocks noChangeAspect="1"/>
              </p:cNvPicPr>
              <p:nvPr/>
            </p:nvPicPr>
            <p:blipFill rotWithShape="1">
              <a:blip r:embed="rId2"/>
              <a:srcRect l="3548"/>
              <a:stretch/>
            </p:blipFill>
            <p:spPr>
              <a:xfrm>
                <a:off x="1412341" y="2721687"/>
                <a:ext cx="6201623" cy="4027131"/>
              </a:xfrm>
              <a:prstGeom prst="rect">
                <a:avLst/>
              </a:prstGeom>
            </p:spPr>
          </p:pic>
          <p:sp>
            <p:nvSpPr>
              <p:cNvPr id="3" name="TextBox 2"/>
              <p:cNvSpPr txBox="1"/>
              <p:nvPr/>
            </p:nvSpPr>
            <p:spPr>
              <a:xfrm>
                <a:off x="5931923" y="3304514"/>
                <a:ext cx="1358020" cy="646331"/>
              </a:xfrm>
              <a:prstGeom prst="rect">
                <a:avLst/>
              </a:prstGeom>
              <a:noFill/>
            </p:spPr>
            <p:txBody>
              <a:bodyPr wrap="square" rtlCol="0">
                <a:spAutoFit/>
              </a:bodyPr>
              <a:lstStyle/>
              <a:p>
                <a:r>
                  <a:rPr lang="en-US" dirty="0" smtClean="0"/>
                  <a:t>24 way parallel</a:t>
                </a:r>
                <a:endParaRPr lang="en-US" dirty="0"/>
              </a:p>
            </p:txBody>
          </p:sp>
          <p:cxnSp>
            <p:nvCxnSpPr>
              <p:cNvPr id="8" name="Straight Arrow Connector 7"/>
              <p:cNvCxnSpPr/>
              <p:nvPr/>
            </p:nvCxnSpPr>
            <p:spPr bwMode="auto">
              <a:xfrm>
                <a:off x="5576935" y="3950845"/>
                <a:ext cx="1783532" cy="0"/>
              </a:xfrm>
              <a:prstGeom prst="straightConnector1">
                <a:avLst/>
              </a:prstGeom>
              <a:solidFill>
                <a:schemeClr val="accent1"/>
              </a:solidFill>
              <a:ln w="28575" cap="flat" cmpd="sng" algn="ctr">
                <a:solidFill>
                  <a:schemeClr val="tx1"/>
                </a:solidFill>
                <a:prstDash val="solid"/>
                <a:round/>
                <a:headEnd type="triangle"/>
                <a:tailEnd type="triangle"/>
              </a:ln>
              <a:effectLst/>
            </p:spPr>
          </p:cxnSp>
          <p:sp>
            <p:nvSpPr>
              <p:cNvPr id="24" name="TextBox 23"/>
              <p:cNvSpPr txBox="1"/>
              <p:nvPr/>
            </p:nvSpPr>
            <p:spPr>
              <a:xfrm>
                <a:off x="135994" y="3755968"/>
                <a:ext cx="1358020" cy="369332"/>
              </a:xfrm>
              <a:prstGeom prst="rect">
                <a:avLst/>
              </a:prstGeom>
              <a:noFill/>
            </p:spPr>
            <p:txBody>
              <a:bodyPr wrap="square" rtlCol="0">
                <a:spAutoFit/>
              </a:bodyPr>
              <a:lstStyle/>
              <a:p>
                <a:r>
                  <a:rPr lang="en-US" dirty="0" smtClean="0"/>
                  <a:t>Efficiency</a:t>
                </a:r>
                <a:endParaRPr lang="en-US" dirty="0"/>
              </a:p>
            </p:txBody>
          </p:sp>
        </p:grpSp>
        <p:grpSp>
          <p:nvGrpSpPr>
            <p:cNvPr id="26" name="Group 25"/>
            <p:cNvGrpSpPr/>
            <p:nvPr/>
          </p:nvGrpSpPr>
          <p:grpSpPr>
            <a:xfrm>
              <a:off x="2203992" y="3706145"/>
              <a:ext cx="3262465" cy="1575849"/>
              <a:chOff x="2203992" y="3706145"/>
              <a:chExt cx="3262465" cy="1575849"/>
            </a:xfrm>
          </p:grpSpPr>
          <p:sp>
            <p:nvSpPr>
              <p:cNvPr id="9" name="TextBox 8"/>
              <p:cNvSpPr txBox="1"/>
              <p:nvPr/>
            </p:nvSpPr>
            <p:spPr>
              <a:xfrm>
                <a:off x="3422604" y="4912662"/>
                <a:ext cx="1358020" cy="369332"/>
              </a:xfrm>
              <a:prstGeom prst="rect">
                <a:avLst/>
              </a:prstGeom>
              <a:noFill/>
            </p:spPr>
            <p:txBody>
              <a:bodyPr wrap="square" rtlCol="0">
                <a:spAutoFit/>
              </a:bodyPr>
              <a:lstStyle/>
              <a:p>
                <a:r>
                  <a:rPr lang="en-US" dirty="0" smtClean="0">
                    <a:solidFill>
                      <a:srgbClr val="FF0000"/>
                    </a:solidFill>
                  </a:rPr>
                  <a:t>All MPI</a:t>
                </a:r>
                <a:endParaRPr lang="en-US" dirty="0">
                  <a:solidFill>
                    <a:srgbClr val="FF0000"/>
                  </a:solidFill>
                </a:endParaRPr>
              </a:p>
            </p:txBody>
          </p:sp>
          <p:cxnSp>
            <p:nvCxnSpPr>
              <p:cNvPr id="11" name="Straight Arrow Connector 10"/>
              <p:cNvCxnSpPr/>
              <p:nvPr/>
            </p:nvCxnSpPr>
            <p:spPr bwMode="auto">
              <a:xfrm flipH="1" flipV="1">
                <a:off x="3422604" y="4019739"/>
                <a:ext cx="126354" cy="787651"/>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2" name="Straight Arrow Connector 11"/>
              <p:cNvCxnSpPr/>
              <p:nvPr/>
            </p:nvCxnSpPr>
            <p:spPr bwMode="auto">
              <a:xfrm flipV="1">
                <a:off x="4182210" y="4134354"/>
                <a:ext cx="216889" cy="778308"/>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5" name="Straight Arrow Connector 14"/>
              <p:cNvCxnSpPr/>
              <p:nvPr/>
            </p:nvCxnSpPr>
            <p:spPr bwMode="auto">
              <a:xfrm flipV="1">
                <a:off x="4399099" y="4218915"/>
                <a:ext cx="1067358" cy="694037"/>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8" name="Straight Arrow Connector 17"/>
              <p:cNvCxnSpPr/>
              <p:nvPr/>
            </p:nvCxnSpPr>
            <p:spPr bwMode="auto">
              <a:xfrm flipH="1" flipV="1">
                <a:off x="2740004" y="3971842"/>
                <a:ext cx="588108" cy="835548"/>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20" name="Straight Arrow Connector 19"/>
              <p:cNvCxnSpPr/>
              <p:nvPr/>
            </p:nvCxnSpPr>
            <p:spPr bwMode="auto">
              <a:xfrm flipH="1" flipV="1">
                <a:off x="2203992" y="3706145"/>
                <a:ext cx="1202536" cy="1391183"/>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grpSp>
      </p:grpSp>
    </p:spTree>
    <p:extLst>
      <p:ext uri="{BB962C8B-B14F-4D97-AF65-F5344CB8AC3E}">
        <p14:creationId xmlns:p14="http://schemas.microsoft.com/office/powerpoint/2010/main" val="3053445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11</a:t>
            </a:fld>
            <a:endParaRPr lang="en-US"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8657" cy="7137933"/>
          </a:xfrm>
          <a:prstGeom prst="rect">
            <a:avLst/>
          </a:prstGeom>
          <a:noFill/>
          <a:ln>
            <a:noFill/>
          </a:ln>
        </p:spPr>
      </p:pic>
      <p:sp>
        <p:nvSpPr>
          <p:cNvPr id="2" name="Title 1"/>
          <p:cNvSpPr>
            <a:spLocks noGrp="1"/>
          </p:cNvSpPr>
          <p:nvPr>
            <p:ph type="title"/>
          </p:nvPr>
        </p:nvSpPr>
        <p:spPr>
          <a:xfrm>
            <a:off x="1029788" y="2570040"/>
            <a:ext cx="5703025" cy="425840"/>
          </a:xfrm>
        </p:spPr>
        <p:txBody>
          <a:bodyPr/>
          <a:lstStyle/>
          <a:p>
            <a:r>
              <a:rPr lang="en-US" dirty="0" err="1"/>
              <a:t>FastMPJ</a:t>
            </a:r>
            <a:r>
              <a:rPr lang="en-US" dirty="0"/>
              <a:t> </a:t>
            </a:r>
            <a:r>
              <a:rPr lang="en-US" dirty="0" smtClean="0"/>
              <a:t>(Pure Java) v. </a:t>
            </a:r>
            <a:br>
              <a:rPr lang="en-US" dirty="0" smtClean="0"/>
            </a:br>
            <a:r>
              <a:rPr lang="en-US" dirty="0" smtClean="0"/>
              <a:t>Java </a:t>
            </a:r>
            <a:r>
              <a:rPr lang="en-US" dirty="0"/>
              <a:t>on </a:t>
            </a:r>
            <a:r>
              <a:rPr lang="en-US" dirty="0" smtClean="0"/>
              <a:t>C </a:t>
            </a:r>
            <a:r>
              <a:rPr lang="en-US" dirty="0" err="1" smtClean="0"/>
              <a:t>OpenMPI</a:t>
            </a:r>
            <a:r>
              <a:rPr lang="en-US" dirty="0" smtClean="0"/>
              <a:t> </a:t>
            </a:r>
            <a:r>
              <a:rPr lang="en-US" dirty="0"/>
              <a:t>v. </a:t>
            </a:r>
            <a:r>
              <a:rPr lang="en-US" dirty="0" smtClean="0"/>
              <a:t/>
            </a:r>
            <a:br>
              <a:rPr lang="en-US" dirty="0" smtClean="0"/>
            </a:br>
            <a:r>
              <a:rPr lang="en-US" dirty="0" smtClean="0"/>
              <a:t>C </a:t>
            </a:r>
            <a:r>
              <a:rPr lang="en-US" dirty="0" err="1"/>
              <a:t>OpenMPI</a:t>
            </a:r>
            <a:endParaRPr lang="en-US" dirty="0"/>
          </a:p>
        </p:txBody>
      </p:sp>
    </p:spTree>
    <p:extLst>
      <p:ext uri="{BB962C8B-B14F-4D97-AF65-F5344CB8AC3E}">
        <p14:creationId xmlns:p14="http://schemas.microsoft.com/office/powerpoint/2010/main" val="2432729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
            <a:ext cx="9144000" cy="701040"/>
          </a:xfrm>
        </p:spPr>
        <p:txBody>
          <a:bodyPr/>
          <a:lstStyle/>
          <a:p>
            <a:pPr algn="ctr"/>
            <a:r>
              <a:rPr lang="en-US" sz="2800" dirty="0" smtClean="0"/>
              <a:t>Sometimes Java </a:t>
            </a:r>
            <a:r>
              <a:rPr lang="en-US" sz="2800" dirty="0" err="1" smtClean="0"/>
              <a:t>Allgather</a:t>
            </a:r>
            <a:r>
              <a:rPr lang="en-US" sz="2800" dirty="0" smtClean="0"/>
              <a:t> MPI performs poorly</a:t>
            </a:r>
            <a:endParaRPr lang="en-US" sz="28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12</a:t>
            </a:fld>
            <a:endParaRPr lang="en-US" dirty="0">
              <a:solidFill>
                <a:prstClr val="black"/>
              </a:solidFill>
            </a:endParaRPr>
          </a:p>
        </p:txBody>
      </p:sp>
      <p:pic>
        <p:nvPicPr>
          <p:cNvPr id="6" name="Picture 5"/>
          <p:cNvPicPr>
            <a:picLocks noChangeAspect="1"/>
          </p:cNvPicPr>
          <p:nvPr/>
        </p:nvPicPr>
        <p:blipFill>
          <a:blip r:embed="rId2"/>
          <a:stretch>
            <a:fillRect/>
          </a:stretch>
        </p:blipFill>
        <p:spPr>
          <a:xfrm>
            <a:off x="58223" y="1788160"/>
            <a:ext cx="9085777" cy="5069840"/>
          </a:xfrm>
          <a:prstGeom prst="rect">
            <a:avLst/>
          </a:prstGeom>
        </p:spPr>
      </p:pic>
      <p:sp>
        <p:nvSpPr>
          <p:cNvPr id="8" name="TextBox 7"/>
          <p:cNvSpPr txBox="1"/>
          <p:nvPr/>
        </p:nvSpPr>
        <p:spPr>
          <a:xfrm>
            <a:off x="223521" y="599274"/>
            <a:ext cx="8260080" cy="1200329"/>
          </a:xfrm>
          <a:prstGeom prst="rect">
            <a:avLst/>
          </a:prstGeom>
          <a:noFill/>
        </p:spPr>
        <p:txBody>
          <a:bodyPr wrap="square" rtlCol="0">
            <a:spAutoFit/>
          </a:bodyPr>
          <a:lstStyle/>
          <a:p>
            <a:r>
              <a:rPr lang="en-US" dirty="0" err="1" smtClean="0"/>
              <a:t>TxPxN</a:t>
            </a:r>
            <a:r>
              <a:rPr lang="en-US" dirty="0" smtClean="0"/>
              <a:t> where T=1 is threads per node and P is MPI processes per node and N is number of nodes</a:t>
            </a:r>
          </a:p>
          <a:p>
            <a:r>
              <a:rPr lang="en-US" dirty="0" smtClean="0"/>
              <a:t>Tempest is old Intel Cluster</a:t>
            </a:r>
          </a:p>
          <a:p>
            <a:r>
              <a:rPr lang="en-US" dirty="0" smtClean="0"/>
              <a:t>Bind processes to 1 or multiple cores</a:t>
            </a:r>
            <a:endParaRPr lang="en-US" dirty="0"/>
          </a:p>
        </p:txBody>
      </p:sp>
      <p:sp>
        <p:nvSpPr>
          <p:cNvPr id="9" name="TextBox 8"/>
          <p:cNvSpPr txBox="1"/>
          <p:nvPr/>
        </p:nvSpPr>
        <p:spPr>
          <a:xfrm>
            <a:off x="2042160" y="2183731"/>
            <a:ext cx="1005840" cy="369332"/>
          </a:xfrm>
          <a:prstGeom prst="rect">
            <a:avLst/>
          </a:prstGeom>
          <a:noFill/>
        </p:spPr>
        <p:txBody>
          <a:bodyPr wrap="square" rtlCol="0">
            <a:spAutoFit/>
          </a:bodyPr>
          <a:lstStyle/>
          <a:p>
            <a:r>
              <a:rPr lang="en-US" dirty="0" smtClean="0"/>
              <a:t>Juliet</a:t>
            </a:r>
            <a:endParaRPr lang="en-US" dirty="0"/>
          </a:p>
        </p:txBody>
      </p:sp>
      <p:sp>
        <p:nvSpPr>
          <p:cNvPr id="10" name="TextBox 9"/>
          <p:cNvSpPr txBox="1"/>
          <p:nvPr/>
        </p:nvSpPr>
        <p:spPr>
          <a:xfrm>
            <a:off x="6634480" y="1999065"/>
            <a:ext cx="1290320" cy="369332"/>
          </a:xfrm>
          <a:prstGeom prst="rect">
            <a:avLst/>
          </a:prstGeom>
          <a:noFill/>
        </p:spPr>
        <p:txBody>
          <a:bodyPr wrap="square" rtlCol="0">
            <a:spAutoFit/>
          </a:bodyPr>
          <a:lstStyle/>
          <a:p>
            <a:r>
              <a:rPr lang="en-US" dirty="0" smtClean="0"/>
              <a:t>100K Data</a:t>
            </a:r>
            <a:endParaRPr lang="en-US" dirty="0"/>
          </a:p>
        </p:txBody>
      </p:sp>
    </p:spTree>
    <p:extLst>
      <p:ext uri="{BB962C8B-B14F-4D97-AF65-F5344CB8AC3E}">
        <p14:creationId xmlns:p14="http://schemas.microsoft.com/office/powerpoint/2010/main" val="2992788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9823"/>
            <a:ext cx="9144000" cy="701040"/>
          </a:xfrm>
        </p:spPr>
        <p:txBody>
          <a:bodyPr/>
          <a:lstStyle/>
          <a:p>
            <a:pPr algn="ctr"/>
            <a:r>
              <a:rPr lang="en-US" sz="3200" dirty="0"/>
              <a:t>Compared to C </a:t>
            </a:r>
            <a:r>
              <a:rPr lang="en-US" sz="3200" dirty="0" err="1"/>
              <a:t>Allgather</a:t>
            </a:r>
            <a:r>
              <a:rPr lang="en-US" sz="3200" dirty="0"/>
              <a:t> MPI performing consistently</a:t>
            </a:r>
            <a:endParaRPr lang="en-US" sz="32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13</a:t>
            </a:fld>
            <a:endParaRPr lang="en-US" dirty="0">
              <a:solidFill>
                <a:prstClr val="black"/>
              </a:solidFill>
            </a:endParaRPr>
          </a:p>
        </p:txBody>
      </p:sp>
      <p:pic>
        <p:nvPicPr>
          <p:cNvPr id="3" name="Picture 2"/>
          <p:cNvPicPr>
            <a:picLocks noChangeAspect="1"/>
          </p:cNvPicPr>
          <p:nvPr/>
        </p:nvPicPr>
        <p:blipFill>
          <a:blip r:embed="rId2"/>
          <a:stretch>
            <a:fillRect/>
          </a:stretch>
        </p:blipFill>
        <p:spPr>
          <a:xfrm>
            <a:off x="0" y="1211509"/>
            <a:ext cx="9144000" cy="4699141"/>
          </a:xfrm>
          <a:prstGeom prst="rect">
            <a:avLst/>
          </a:prstGeom>
        </p:spPr>
      </p:pic>
      <p:sp>
        <p:nvSpPr>
          <p:cNvPr id="7" name="TextBox 6"/>
          <p:cNvSpPr txBox="1"/>
          <p:nvPr/>
        </p:nvSpPr>
        <p:spPr>
          <a:xfrm>
            <a:off x="2042160" y="1401411"/>
            <a:ext cx="1005840" cy="369332"/>
          </a:xfrm>
          <a:prstGeom prst="rect">
            <a:avLst/>
          </a:prstGeom>
          <a:noFill/>
        </p:spPr>
        <p:txBody>
          <a:bodyPr wrap="square" rtlCol="0">
            <a:spAutoFit/>
          </a:bodyPr>
          <a:lstStyle/>
          <a:p>
            <a:r>
              <a:rPr lang="en-US" dirty="0" smtClean="0"/>
              <a:t>Juliet</a:t>
            </a:r>
            <a:endParaRPr lang="en-US" dirty="0"/>
          </a:p>
        </p:txBody>
      </p:sp>
      <p:sp>
        <p:nvSpPr>
          <p:cNvPr id="8" name="TextBox 7"/>
          <p:cNvSpPr txBox="1"/>
          <p:nvPr/>
        </p:nvSpPr>
        <p:spPr>
          <a:xfrm>
            <a:off x="6634480" y="1429436"/>
            <a:ext cx="1290320" cy="369332"/>
          </a:xfrm>
          <a:prstGeom prst="rect">
            <a:avLst/>
          </a:prstGeom>
          <a:noFill/>
        </p:spPr>
        <p:txBody>
          <a:bodyPr wrap="square" rtlCol="0">
            <a:spAutoFit/>
          </a:bodyPr>
          <a:lstStyle/>
          <a:p>
            <a:r>
              <a:rPr lang="en-US" dirty="0" smtClean="0"/>
              <a:t>100K Data</a:t>
            </a:r>
            <a:endParaRPr lang="en-US" dirty="0"/>
          </a:p>
        </p:txBody>
      </p:sp>
    </p:spTree>
    <p:extLst>
      <p:ext uri="{BB962C8B-B14F-4D97-AF65-F5344CB8AC3E}">
        <p14:creationId xmlns:p14="http://schemas.microsoft.com/office/powerpoint/2010/main" val="1533353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200" dirty="0" smtClean="0"/>
              <a:t>No classic nearest neighbor communication</a:t>
            </a:r>
            <a:br>
              <a:rPr lang="en-US" sz="3200" dirty="0" smtClean="0"/>
            </a:br>
            <a:r>
              <a:rPr lang="en-US" sz="3200" dirty="0" smtClean="0"/>
              <a:t>All MPI collectives</a:t>
            </a:r>
            <a:endParaRPr lang="en-US" sz="32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14</a:t>
            </a:fld>
            <a:endParaRPr lang="en-US" dirty="0">
              <a:solidFill>
                <a:prstClr val="black"/>
              </a:solidFill>
            </a:endParaRPr>
          </a:p>
        </p:txBody>
      </p:sp>
      <p:grpSp>
        <p:nvGrpSpPr>
          <p:cNvPr id="3" name="Group 2"/>
          <p:cNvGrpSpPr/>
          <p:nvPr/>
        </p:nvGrpSpPr>
        <p:grpSpPr>
          <a:xfrm>
            <a:off x="0" y="1329343"/>
            <a:ext cx="9144000" cy="5528657"/>
            <a:chOff x="0" y="1329343"/>
            <a:chExt cx="9144000" cy="5528657"/>
          </a:xfrm>
        </p:grpSpPr>
        <p:pic>
          <p:nvPicPr>
            <p:cNvPr id="6" name="Picture 5"/>
            <p:cNvPicPr>
              <a:picLocks noChangeAspect="1"/>
            </p:cNvPicPr>
            <p:nvPr/>
          </p:nvPicPr>
          <p:blipFill>
            <a:blip r:embed="rId2"/>
            <a:stretch>
              <a:fillRect/>
            </a:stretch>
          </p:blipFill>
          <p:spPr>
            <a:xfrm>
              <a:off x="0" y="1329343"/>
              <a:ext cx="9144000" cy="5528657"/>
            </a:xfrm>
            <a:prstGeom prst="rect">
              <a:avLst/>
            </a:prstGeom>
          </p:spPr>
        </p:pic>
        <p:sp>
          <p:nvSpPr>
            <p:cNvPr id="7" name="TextBox 6"/>
            <p:cNvSpPr txBox="1"/>
            <p:nvPr/>
          </p:nvSpPr>
          <p:spPr>
            <a:xfrm>
              <a:off x="853440" y="2255520"/>
              <a:ext cx="1851789" cy="369332"/>
            </a:xfrm>
            <a:prstGeom prst="rect">
              <a:avLst/>
            </a:prstGeom>
            <a:noFill/>
          </p:spPr>
          <p:txBody>
            <a:bodyPr wrap="none" rtlCol="0">
              <a:spAutoFit/>
            </a:bodyPr>
            <a:lstStyle/>
            <a:p>
              <a:r>
                <a:rPr lang="en-US" dirty="0" smtClean="0"/>
                <a:t>All MPI on Node</a:t>
              </a:r>
              <a:endParaRPr lang="en-US" dirty="0"/>
            </a:p>
          </p:txBody>
        </p:sp>
        <p:sp>
          <p:nvSpPr>
            <p:cNvPr id="8" name="TextBox 7"/>
            <p:cNvSpPr txBox="1"/>
            <p:nvPr/>
          </p:nvSpPr>
          <p:spPr>
            <a:xfrm>
              <a:off x="7569108" y="4093671"/>
              <a:ext cx="1411605" cy="646331"/>
            </a:xfrm>
            <a:prstGeom prst="rect">
              <a:avLst/>
            </a:prstGeom>
            <a:noFill/>
          </p:spPr>
          <p:txBody>
            <a:bodyPr wrap="none" rtlCol="0">
              <a:spAutoFit/>
            </a:bodyPr>
            <a:lstStyle/>
            <a:p>
              <a:r>
                <a:rPr lang="en-US" dirty="0" smtClean="0"/>
                <a:t>All Threads </a:t>
              </a:r>
              <a:br>
                <a:rPr lang="en-US" dirty="0" smtClean="0"/>
              </a:br>
              <a:r>
                <a:rPr lang="en-US" dirty="0" smtClean="0"/>
                <a:t>on Node</a:t>
              </a:r>
              <a:endParaRPr lang="en-US" dirty="0"/>
            </a:p>
          </p:txBody>
        </p:sp>
      </p:grpSp>
    </p:spTree>
    <p:extLst>
      <p:ext uri="{BB962C8B-B14F-4D97-AF65-F5344CB8AC3E}">
        <p14:creationId xmlns:p14="http://schemas.microsoft.com/office/powerpoint/2010/main" val="1942861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200" dirty="0" smtClean="0"/>
              <a:t>No classic nearest neighbor communication</a:t>
            </a:r>
            <a:br>
              <a:rPr lang="en-US" sz="3200" dirty="0" smtClean="0"/>
            </a:br>
            <a:r>
              <a:rPr lang="en-US" sz="3200" dirty="0" smtClean="0"/>
              <a:t>All MPI collectives (</a:t>
            </a:r>
            <a:r>
              <a:rPr lang="en-US" sz="3200" dirty="0" err="1" smtClean="0"/>
              <a:t>allgather</a:t>
            </a:r>
            <a:r>
              <a:rPr lang="en-US" sz="3200" dirty="0" smtClean="0"/>
              <a:t>/scatter)</a:t>
            </a:r>
            <a:endParaRPr lang="en-US" sz="32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15</a:t>
            </a:fld>
            <a:endParaRPr lang="en-US" dirty="0">
              <a:solidFill>
                <a:prstClr val="black"/>
              </a:solidFill>
            </a:endParaRPr>
          </a:p>
        </p:txBody>
      </p:sp>
      <p:grpSp>
        <p:nvGrpSpPr>
          <p:cNvPr id="5" name="Group 4"/>
          <p:cNvGrpSpPr/>
          <p:nvPr/>
        </p:nvGrpSpPr>
        <p:grpSpPr>
          <a:xfrm>
            <a:off x="1" y="1304752"/>
            <a:ext cx="9184672" cy="5553248"/>
            <a:chOff x="1" y="1304752"/>
            <a:chExt cx="9184672" cy="5553248"/>
          </a:xfrm>
        </p:grpSpPr>
        <p:pic>
          <p:nvPicPr>
            <p:cNvPr id="3" name="Picture 2"/>
            <p:cNvPicPr>
              <a:picLocks noChangeAspect="1"/>
            </p:cNvPicPr>
            <p:nvPr/>
          </p:nvPicPr>
          <p:blipFill>
            <a:blip r:embed="rId2"/>
            <a:stretch>
              <a:fillRect/>
            </a:stretch>
          </p:blipFill>
          <p:spPr>
            <a:xfrm>
              <a:off x="1" y="1304752"/>
              <a:ext cx="9184672" cy="5553248"/>
            </a:xfrm>
            <a:prstGeom prst="rect">
              <a:avLst/>
            </a:prstGeom>
          </p:spPr>
        </p:pic>
        <p:sp>
          <p:nvSpPr>
            <p:cNvPr id="7" name="TextBox 6"/>
            <p:cNvSpPr txBox="1"/>
            <p:nvPr/>
          </p:nvSpPr>
          <p:spPr>
            <a:xfrm>
              <a:off x="751840" y="4521200"/>
              <a:ext cx="1056700" cy="646331"/>
            </a:xfrm>
            <a:prstGeom prst="rect">
              <a:avLst/>
            </a:prstGeom>
            <a:noFill/>
          </p:spPr>
          <p:txBody>
            <a:bodyPr wrap="none" rtlCol="0">
              <a:spAutoFit/>
            </a:bodyPr>
            <a:lstStyle/>
            <a:p>
              <a:r>
                <a:rPr lang="en-US" dirty="0" smtClean="0"/>
                <a:t>All MPI </a:t>
              </a:r>
              <a:br>
                <a:rPr lang="en-US" dirty="0" smtClean="0"/>
              </a:br>
              <a:r>
                <a:rPr lang="en-US" dirty="0" smtClean="0"/>
                <a:t>on Node</a:t>
              </a:r>
              <a:endParaRPr lang="en-US" dirty="0"/>
            </a:p>
          </p:txBody>
        </p:sp>
        <p:sp>
          <p:nvSpPr>
            <p:cNvPr id="8" name="TextBox 7"/>
            <p:cNvSpPr txBox="1"/>
            <p:nvPr/>
          </p:nvSpPr>
          <p:spPr>
            <a:xfrm>
              <a:off x="7618139" y="2644363"/>
              <a:ext cx="1411605" cy="646331"/>
            </a:xfrm>
            <a:prstGeom prst="rect">
              <a:avLst/>
            </a:prstGeom>
            <a:noFill/>
          </p:spPr>
          <p:txBody>
            <a:bodyPr wrap="none" rtlCol="0">
              <a:spAutoFit/>
            </a:bodyPr>
            <a:lstStyle/>
            <a:p>
              <a:r>
                <a:rPr lang="en-US" dirty="0" smtClean="0"/>
                <a:t>All Threads </a:t>
              </a:r>
              <a:br>
                <a:rPr lang="en-US" dirty="0" smtClean="0"/>
              </a:br>
              <a:r>
                <a:rPr lang="en-US" dirty="0" smtClean="0"/>
                <a:t>on Node</a:t>
              </a:r>
              <a:endParaRPr lang="en-US" dirty="0"/>
            </a:p>
          </p:txBody>
        </p:sp>
      </p:grpSp>
    </p:spTree>
    <p:extLst>
      <p:ext uri="{BB962C8B-B14F-4D97-AF65-F5344CB8AC3E}">
        <p14:creationId xmlns:p14="http://schemas.microsoft.com/office/powerpoint/2010/main" val="2163572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200" dirty="0" smtClean="0"/>
              <a:t>No classic nearest neighbor communication</a:t>
            </a:r>
            <a:br>
              <a:rPr lang="en-US" sz="3200" dirty="0" smtClean="0"/>
            </a:br>
            <a:r>
              <a:rPr lang="en-US" sz="3200" dirty="0" smtClean="0"/>
              <a:t>All MPI collectives (</a:t>
            </a:r>
            <a:r>
              <a:rPr lang="en-US" sz="3200" dirty="0" err="1" smtClean="0"/>
              <a:t>allgather</a:t>
            </a:r>
            <a:r>
              <a:rPr lang="en-US" sz="3200" dirty="0" smtClean="0"/>
              <a:t>/scatter)</a:t>
            </a:r>
            <a:endParaRPr lang="en-US" sz="32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16</a:t>
            </a:fld>
            <a:endParaRPr lang="en-US" dirty="0">
              <a:solidFill>
                <a:prstClr val="black"/>
              </a:solidFill>
            </a:endParaRPr>
          </a:p>
        </p:txBody>
      </p:sp>
      <p:grpSp>
        <p:nvGrpSpPr>
          <p:cNvPr id="3" name="Group 2"/>
          <p:cNvGrpSpPr/>
          <p:nvPr/>
        </p:nvGrpSpPr>
        <p:grpSpPr>
          <a:xfrm>
            <a:off x="0" y="1341121"/>
            <a:ext cx="9136233" cy="5516879"/>
            <a:chOff x="0" y="1341121"/>
            <a:chExt cx="9136233" cy="5516879"/>
          </a:xfrm>
        </p:grpSpPr>
        <p:pic>
          <p:nvPicPr>
            <p:cNvPr id="5" name="Picture 4"/>
            <p:cNvPicPr>
              <a:picLocks noChangeAspect="1"/>
            </p:cNvPicPr>
            <p:nvPr/>
          </p:nvPicPr>
          <p:blipFill>
            <a:blip r:embed="rId2"/>
            <a:stretch>
              <a:fillRect/>
            </a:stretch>
          </p:blipFill>
          <p:spPr>
            <a:xfrm>
              <a:off x="0" y="1341121"/>
              <a:ext cx="9136233" cy="5516879"/>
            </a:xfrm>
            <a:prstGeom prst="rect">
              <a:avLst/>
            </a:prstGeom>
          </p:spPr>
        </p:pic>
        <p:sp>
          <p:nvSpPr>
            <p:cNvPr id="7" name="TextBox 6"/>
            <p:cNvSpPr txBox="1"/>
            <p:nvPr/>
          </p:nvSpPr>
          <p:spPr>
            <a:xfrm>
              <a:off x="914400" y="5455920"/>
              <a:ext cx="1056700" cy="646331"/>
            </a:xfrm>
            <a:prstGeom prst="rect">
              <a:avLst/>
            </a:prstGeom>
            <a:noFill/>
          </p:spPr>
          <p:txBody>
            <a:bodyPr wrap="none" rtlCol="0">
              <a:spAutoFit/>
            </a:bodyPr>
            <a:lstStyle/>
            <a:p>
              <a:r>
                <a:rPr lang="en-US" dirty="0" smtClean="0"/>
                <a:t>All MPI </a:t>
              </a:r>
              <a:br>
                <a:rPr lang="en-US" dirty="0" smtClean="0"/>
              </a:br>
              <a:r>
                <a:rPr lang="en-US" dirty="0" smtClean="0"/>
                <a:t>on Node</a:t>
              </a:r>
              <a:endParaRPr lang="en-US" dirty="0"/>
            </a:p>
          </p:txBody>
        </p:sp>
        <p:sp>
          <p:nvSpPr>
            <p:cNvPr id="8" name="TextBox 7"/>
            <p:cNvSpPr txBox="1"/>
            <p:nvPr/>
          </p:nvSpPr>
          <p:spPr>
            <a:xfrm>
              <a:off x="7618139" y="3776394"/>
              <a:ext cx="1411605" cy="646331"/>
            </a:xfrm>
            <a:prstGeom prst="rect">
              <a:avLst/>
            </a:prstGeom>
            <a:noFill/>
          </p:spPr>
          <p:txBody>
            <a:bodyPr wrap="none" rtlCol="0">
              <a:spAutoFit/>
            </a:bodyPr>
            <a:lstStyle/>
            <a:p>
              <a:r>
                <a:rPr lang="en-US" dirty="0" smtClean="0"/>
                <a:t>All Threads </a:t>
              </a:r>
              <a:br>
                <a:rPr lang="en-US" dirty="0" smtClean="0"/>
              </a:br>
              <a:r>
                <a:rPr lang="en-US" dirty="0" smtClean="0"/>
                <a:t>on Node</a:t>
              </a:r>
              <a:endParaRPr lang="en-US" dirty="0"/>
            </a:p>
          </p:txBody>
        </p:sp>
        <p:sp>
          <p:nvSpPr>
            <p:cNvPr id="10" name="TextBox 9"/>
            <p:cNvSpPr txBox="1"/>
            <p:nvPr/>
          </p:nvSpPr>
          <p:spPr>
            <a:xfrm>
              <a:off x="2183092" y="2241436"/>
              <a:ext cx="1274708" cy="646331"/>
            </a:xfrm>
            <a:prstGeom prst="rect">
              <a:avLst/>
            </a:prstGeom>
            <a:noFill/>
          </p:spPr>
          <p:txBody>
            <a:bodyPr wrap="none" rtlCol="0">
              <a:spAutoFit/>
            </a:bodyPr>
            <a:lstStyle/>
            <a:p>
              <a:r>
                <a:rPr lang="en-US" dirty="0" smtClean="0"/>
                <a:t>Java</a:t>
              </a:r>
              <a:br>
                <a:rPr lang="en-US" dirty="0" smtClean="0"/>
              </a:br>
              <a:r>
                <a:rPr lang="en-US" dirty="0" smtClean="0"/>
                <a:t>MPI crazy!</a:t>
              </a:r>
              <a:endParaRPr lang="en-US" dirty="0"/>
            </a:p>
          </p:txBody>
        </p:sp>
      </p:grpSp>
    </p:spTree>
    <p:extLst>
      <p:ext uri="{BB962C8B-B14F-4D97-AF65-F5344CB8AC3E}">
        <p14:creationId xmlns:p14="http://schemas.microsoft.com/office/powerpoint/2010/main" val="2209135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27" y="40640"/>
            <a:ext cx="8382000" cy="1143000"/>
          </a:xfrm>
        </p:spPr>
        <p:txBody>
          <a:bodyPr/>
          <a:lstStyle/>
          <a:p>
            <a:r>
              <a:rPr lang="en-US" dirty="0" smtClean="0"/>
              <a:t>DA-PWC Clustering on old </a:t>
            </a:r>
            <a:r>
              <a:rPr lang="en-US" dirty="0" err="1" smtClean="0"/>
              <a:t>Infiniband</a:t>
            </a:r>
            <a:r>
              <a:rPr lang="en-US" dirty="0" smtClean="0"/>
              <a:t> cluster (FutureGrid India)</a:t>
            </a:r>
            <a:endParaRPr lang="en-US" dirty="0"/>
          </a:p>
        </p:txBody>
      </p:sp>
      <p:sp>
        <p:nvSpPr>
          <p:cNvPr id="3" name="Content Placeholder 2"/>
          <p:cNvSpPr>
            <a:spLocks noGrp="1"/>
          </p:cNvSpPr>
          <p:nvPr>
            <p:ph idx="1"/>
          </p:nvPr>
        </p:nvSpPr>
        <p:spPr>
          <a:xfrm>
            <a:off x="0" y="1134454"/>
            <a:ext cx="8980713" cy="1071547"/>
          </a:xfrm>
        </p:spPr>
        <p:txBody>
          <a:bodyPr/>
          <a:lstStyle/>
          <a:p>
            <a:r>
              <a:rPr lang="en-US" dirty="0" smtClean="0"/>
              <a:t>Results averaged over </a:t>
            </a:r>
            <a:r>
              <a:rPr lang="en-US" dirty="0" err="1" smtClean="0"/>
              <a:t>TxP</a:t>
            </a:r>
            <a:r>
              <a:rPr lang="en-US" dirty="0" smtClean="0"/>
              <a:t> choices with full 8 way parallelism per node up to 32 nodes</a:t>
            </a:r>
          </a:p>
          <a:p>
            <a:r>
              <a:rPr lang="en-US" dirty="0" smtClean="0"/>
              <a:t>Dominated by broadcast implemented as pipeline</a:t>
            </a:r>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17</a:t>
            </a:fld>
            <a:endParaRPr lang="en-US"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17418"/>
            <a:ext cx="9109165" cy="3628932"/>
          </a:xfrm>
          <a:prstGeom prst="rect">
            <a:avLst/>
          </a:prstGeom>
          <a:noFill/>
          <a:ln>
            <a:noFill/>
          </a:ln>
        </p:spPr>
      </p:pic>
    </p:spTree>
    <p:extLst>
      <p:ext uri="{BB962C8B-B14F-4D97-AF65-F5344CB8AC3E}">
        <p14:creationId xmlns:p14="http://schemas.microsoft.com/office/powerpoint/2010/main" val="42173033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4" y="0"/>
            <a:ext cx="4408713" cy="1143000"/>
          </a:xfrm>
        </p:spPr>
        <p:txBody>
          <a:bodyPr/>
          <a:lstStyle/>
          <a:p>
            <a:r>
              <a:rPr lang="en-US" dirty="0" smtClean="0"/>
              <a:t>Parallel LDA Latent Dirichlet Allocation</a:t>
            </a:r>
            <a:endParaRPr lang="en-US" dirty="0"/>
          </a:p>
        </p:txBody>
      </p:sp>
      <p:sp>
        <p:nvSpPr>
          <p:cNvPr id="3" name="Content Placeholder 2"/>
          <p:cNvSpPr>
            <a:spLocks noGrp="1"/>
          </p:cNvSpPr>
          <p:nvPr>
            <p:ph idx="1"/>
          </p:nvPr>
        </p:nvSpPr>
        <p:spPr>
          <a:xfrm>
            <a:off x="30971" y="1475097"/>
            <a:ext cx="4380999" cy="3497392"/>
          </a:xfrm>
        </p:spPr>
        <p:txBody>
          <a:bodyPr/>
          <a:lstStyle/>
          <a:p>
            <a:r>
              <a:rPr lang="en-US" dirty="0" smtClean="0"/>
              <a:t>Java code running under Harp – Hadoop plus HPC plugin</a:t>
            </a:r>
          </a:p>
          <a:p>
            <a:r>
              <a:rPr lang="en-US" dirty="0"/>
              <a:t>Corpus: 3,775,554 Wikipedia documents, Vocabulary: 1 million words; Topics: 10k topics; </a:t>
            </a:r>
            <a:endParaRPr lang="en-US" dirty="0" smtClean="0"/>
          </a:p>
          <a:p>
            <a:r>
              <a:rPr lang="en-US" dirty="0" smtClean="0"/>
              <a:t>BR II is Big Red II supercomputer with Cray Gemini interconnect</a:t>
            </a:r>
          </a:p>
          <a:p>
            <a:r>
              <a:rPr lang="en-US" dirty="0" smtClean="0"/>
              <a:t>Juliet is </a:t>
            </a:r>
            <a:r>
              <a:rPr lang="en-US" dirty="0" err="1" smtClean="0"/>
              <a:t>Haswell</a:t>
            </a:r>
            <a:r>
              <a:rPr lang="en-US" dirty="0" smtClean="0"/>
              <a:t> Cluster with Intel (switch) and </a:t>
            </a:r>
            <a:r>
              <a:rPr lang="en-US" dirty="0" err="1" smtClean="0"/>
              <a:t>Mellanox</a:t>
            </a:r>
            <a:r>
              <a:rPr lang="en-US" dirty="0" smtClean="0"/>
              <a:t> (node) </a:t>
            </a:r>
            <a:r>
              <a:rPr lang="en-US" dirty="0" err="1" smtClean="0"/>
              <a:t>infiniband</a:t>
            </a:r>
            <a:endParaRPr lang="en-US" dirty="0" smtClean="0"/>
          </a:p>
          <a:p>
            <a:pPr lvl="1"/>
            <a:r>
              <a:rPr lang="en-US" dirty="0" smtClean="0"/>
              <a:t>Will get 128 node Juliet results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18</a:t>
            </a:fld>
            <a:endParaRPr lang="en-US" dirty="0">
              <a:solidFill>
                <a:prstClr val="black"/>
              </a:solidFill>
            </a:endParaRPr>
          </a:p>
        </p:txBody>
      </p:sp>
      <p:pic>
        <p:nvPicPr>
          <p:cNvPr id="5" name="Picture 4"/>
          <p:cNvPicPr>
            <a:picLocks noChangeAspect="1"/>
          </p:cNvPicPr>
          <p:nvPr/>
        </p:nvPicPr>
        <p:blipFill>
          <a:blip r:embed="rId2"/>
          <a:stretch>
            <a:fillRect/>
          </a:stretch>
        </p:blipFill>
        <p:spPr>
          <a:xfrm>
            <a:off x="4571999" y="327791"/>
            <a:ext cx="4572000" cy="2696454"/>
          </a:xfrm>
          <a:prstGeom prst="rect">
            <a:avLst/>
          </a:prstGeom>
        </p:spPr>
      </p:pic>
      <p:pic>
        <p:nvPicPr>
          <p:cNvPr id="6" name="Picture 5"/>
          <p:cNvPicPr>
            <a:picLocks noChangeAspect="1"/>
          </p:cNvPicPr>
          <p:nvPr/>
        </p:nvPicPr>
        <p:blipFill>
          <a:blip r:embed="rId3"/>
          <a:stretch>
            <a:fillRect/>
          </a:stretch>
        </p:blipFill>
        <p:spPr>
          <a:xfrm>
            <a:off x="4571999" y="3000987"/>
            <a:ext cx="4572000" cy="2781300"/>
          </a:xfrm>
          <a:prstGeom prst="rect">
            <a:avLst/>
          </a:prstGeom>
        </p:spPr>
      </p:pic>
      <p:sp>
        <p:nvSpPr>
          <p:cNvPr id="7" name="Rectangle 6"/>
          <p:cNvSpPr/>
          <p:nvPr/>
        </p:nvSpPr>
        <p:spPr>
          <a:xfrm>
            <a:off x="4352633" y="5743957"/>
            <a:ext cx="5010731" cy="369332"/>
          </a:xfrm>
          <a:prstGeom prst="rect">
            <a:avLst/>
          </a:prstGeom>
        </p:spPr>
        <p:txBody>
          <a:bodyPr wrap="none">
            <a:spAutoFit/>
          </a:bodyPr>
          <a:lstStyle/>
          <a:p>
            <a:r>
              <a:rPr lang="en-US" b="1" dirty="0"/>
              <a:t>Harp LDA on </a:t>
            </a:r>
            <a:r>
              <a:rPr lang="en-US" b="1" dirty="0" smtClean="0"/>
              <a:t>Juliet (36 core </a:t>
            </a:r>
            <a:r>
              <a:rPr lang="en-US" b="1" dirty="0" err="1" smtClean="0"/>
              <a:t>Haswell</a:t>
            </a:r>
            <a:r>
              <a:rPr lang="en-US" b="1" dirty="0" smtClean="0"/>
              <a:t> nodes) </a:t>
            </a:r>
            <a:endParaRPr lang="en-US" dirty="0"/>
          </a:p>
        </p:txBody>
      </p:sp>
      <p:sp>
        <p:nvSpPr>
          <p:cNvPr id="8" name="Rectangle 7"/>
          <p:cNvSpPr/>
          <p:nvPr/>
        </p:nvSpPr>
        <p:spPr>
          <a:xfrm>
            <a:off x="4205982" y="2200"/>
            <a:ext cx="5002139" cy="369332"/>
          </a:xfrm>
          <a:prstGeom prst="rect">
            <a:avLst/>
          </a:prstGeom>
        </p:spPr>
        <p:txBody>
          <a:bodyPr wrap="none">
            <a:spAutoFit/>
          </a:bodyPr>
          <a:lstStyle/>
          <a:p>
            <a:r>
              <a:rPr lang="en-US" b="1" dirty="0"/>
              <a:t>Harp LDA on </a:t>
            </a:r>
            <a:r>
              <a:rPr lang="en-US" b="1" dirty="0" smtClean="0"/>
              <a:t>BR II (32 core old AMD nodes) </a:t>
            </a:r>
            <a:endParaRPr lang="en-US" dirty="0"/>
          </a:p>
        </p:txBody>
      </p:sp>
    </p:spTree>
    <p:extLst>
      <p:ext uri="{BB962C8B-B14F-4D97-AF65-F5344CB8AC3E}">
        <p14:creationId xmlns:p14="http://schemas.microsoft.com/office/powerpoint/2010/main" val="12807073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4" y="0"/>
            <a:ext cx="4408713" cy="697117"/>
          </a:xfrm>
        </p:spPr>
        <p:txBody>
          <a:bodyPr/>
          <a:lstStyle/>
          <a:p>
            <a:r>
              <a:rPr lang="en-US" dirty="0" smtClean="0"/>
              <a:t>Parallel Sparse LDA</a:t>
            </a:r>
            <a:endParaRPr lang="en-US" dirty="0"/>
          </a:p>
        </p:txBody>
      </p:sp>
      <p:sp>
        <p:nvSpPr>
          <p:cNvPr id="3" name="Content Placeholder 2"/>
          <p:cNvSpPr>
            <a:spLocks noGrp="1"/>
          </p:cNvSpPr>
          <p:nvPr>
            <p:ph idx="1"/>
          </p:nvPr>
        </p:nvSpPr>
        <p:spPr>
          <a:xfrm>
            <a:off x="-57413" y="846945"/>
            <a:ext cx="4639642" cy="3497392"/>
          </a:xfrm>
        </p:spPr>
        <p:txBody>
          <a:bodyPr/>
          <a:lstStyle/>
          <a:p>
            <a:r>
              <a:rPr lang="en-US" dirty="0" smtClean="0"/>
              <a:t>Original LDA (orange) compared to LDA exploiting sparseness (blue)</a:t>
            </a:r>
          </a:p>
          <a:p>
            <a:r>
              <a:rPr lang="en-US" dirty="0" smtClean="0"/>
              <a:t>Note data analytics making full use of </a:t>
            </a:r>
            <a:r>
              <a:rPr lang="en-US" dirty="0" err="1" smtClean="0"/>
              <a:t>Infiniband</a:t>
            </a:r>
            <a:r>
              <a:rPr lang="en-US" dirty="0" smtClean="0"/>
              <a:t> (i.e. limited by communication!)</a:t>
            </a:r>
          </a:p>
          <a:p>
            <a:r>
              <a:rPr lang="en-US" dirty="0" smtClean="0"/>
              <a:t>Java code running under Harp – Hadoop plus HPC plugin</a:t>
            </a:r>
          </a:p>
          <a:p>
            <a:r>
              <a:rPr lang="en-US" dirty="0"/>
              <a:t>Corpus: 3,775,554 Wikipedia documents, Vocabulary: 1 million words; Topics: 10k topics; </a:t>
            </a:r>
            <a:endParaRPr lang="en-US" dirty="0" smtClean="0"/>
          </a:p>
          <a:p>
            <a:r>
              <a:rPr lang="en-US" dirty="0" smtClean="0"/>
              <a:t>BR II is Big Red II supercomputer with Cray Gemini interconnect</a:t>
            </a:r>
          </a:p>
          <a:p>
            <a:r>
              <a:rPr lang="en-US" dirty="0" smtClean="0"/>
              <a:t>Juliet is </a:t>
            </a:r>
            <a:r>
              <a:rPr lang="en-US" dirty="0" err="1" smtClean="0"/>
              <a:t>Haswell</a:t>
            </a:r>
            <a:r>
              <a:rPr lang="en-US" dirty="0" smtClean="0"/>
              <a:t> Cluster with Intel (switch) and </a:t>
            </a:r>
            <a:r>
              <a:rPr lang="en-US" dirty="0" err="1" smtClean="0"/>
              <a:t>Mellanox</a:t>
            </a:r>
            <a:r>
              <a:rPr lang="en-US" dirty="0" smtClean="0"/>
              <a:t> (node) </a:t>
            </a:r>
            <a:r>
              <a:rPr lang="en-US" dirty="0" err="1" smtClean="0"/>
              <a:t>infiniband</a:t>
            </a: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19</a:t>
            </a:fld>
            <a:endParaRPr lang="en-US" dirty="0">
              <a:solidFill>
                <a:prstClr val="black"/>
              </a:solidFill>
            </a:endParaRPr>
          </a:p>
        </p:txBody>
      </p:sp>
      <p:sp>
        <p:nvSpPr>
          <p:cNvPr id="7" name="Rectangle 6"/>
          <p:cNvSpPr/>
          <p:nvPr/>
        </p:nvSpPr>
        <p:spPr>
          <a:xfrm>
            <a:off x="4352633" y="5743957"/>
            <a:ext cx="5010731" cy="369332"/>
          </a:xfrm>
          <a:prstGeom prst="rect">
            <a:avLst/>
          </a:prstGeom>
        </p:spPr>
        <p:txBody>
          <a:bodyPr wrap="none">
            <a:spAutoFit/>
          </a:bodyPr>
          <a:lstStyle/>
          <a:p>
            <a:r>
              <a:rPr lang="en-US" b="1" dirty="0"/>
              <a:t>Harp LDA on </a:t>
            </a:r>
            <a:r>
              <a:rPr lang="en-US" b="1" dirty="0" smtClean="0"/>
              <a:t>Juliet (36 core </a:t>
            </a:r>
            <a:r>
              <a:rPr lang="en-US" b="1" dirty="0" err="1" smtClean="0"/>
              <a:t>Haswell</a:t>
            </a:r>
            <a:r>
              <a:rPr lang="en-US" b="1" dirty="0" smtClean="0"/>
              <a:t> nodes) </a:t>
            </a:r>
            <a:endParaRPr lang="en-US" dirty="0"/>
          </a:p>
        </p:txBody>
      </p:sp>
      <p:sp>
        <p:nvSpPr>
          <p:cNvPr id="8" name="Rectangle 7"/>
          <p:cNvSpPr/>
          <p:nvPr/>
        </p:nvSpPr>
        <p:spPr>
          <a:xfrm>
            <a:off x="4205982" y="2200"/>
            <a:ext cx="5002139" cy="369332"/>
          </a:xfrm>
          <a:prstGeom prst="rect">
            <a:avLst/>
          </a:prstGeom>
        </p:spPr>
        <p:txBody>
          <a:bodyPr wrap="none">
            <a:spAutoFit/>
          </a:bodyPr>
          <a:lstStyle/>
          <a:p>
            <a:r>
              <a:rPr lang="en-US" b="1" dirty="0"/>
              <a:t>Harp LDA on </a:t>
            </a:r>
            <a:r>
              <a:rPr lang="en-US" b="1" dirty="0" smtClean="0"/>
              <a:t>BR II (32 core old AMD nodes) </a:t>
            </a:r>
            <a:endParaRPr lang="en-US" dirty="0"/>
          </a:p>
        </p:txBody>
      </p:sp>
      <p:pic>
        <p:nvPicPr>
          <p:cNvPr id="10" name="Picture 9"/>
          <p:cNvPicPr>
            <a:picLocks noChangeAspect="1"/>
          </p:cNvPicPr>
          <p:nvPr/>
        </p:nvPicPr>
        <p:blipFill>
          <a:blip r:embed="rId2"/>
          <a:stretch>
            <a:fillRect/>
          </a:stretch>
        </p:blipFill>
        <p:spPr>
          <a:xfrm>
            <a:off x="4670613" y="3362411"/>
            <a:ext cx="4310100" cy="2381546"/>
          </a:xfrm>
          <a:prstGeom prst="rect">
            <a:avLst/>
          </a:prstGeom>
        </p:spPr>
      </p:pic>
      <p:pic>
        <p:nvPicPr>
          <p:cNvPr id="12" name="Picture 11"/>
          <p:cNvPicPr>
            <a:picLocks noChangeAspect="1"/>
          </p:cNvPicPr>
          <p:nvPr/>
        </p:nvPicPr>
        <p:blipFill>
          <a:blip r:embed="rId3"/>
          <a:stretch>
            <a:fillRect/>
          </a:stretch>
        </p:blipFill>
        <p:spPr>
          <a:xfrm>
            <a:off x="4783459" y="571500"/>
            <a:ext cx="4084408" cy="2256842"/>
          </a:xfrm>
          <a:prstGeom prst="rect">
            <a:avLst/>
          </a:prstGeom>
        </p:spPr>
      </p:pic>
    </p:spTree>
    <p:extLst>
      <p:ext uri="{BB962C8B-B14F-4D97-AF65-F5344CB8AC3E}">
        <p14:creationId xmlns:p14="http://schemas.microsoft.com/office/powerpoint/2010/main" val="2089009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a:t>
            </a:fld>
            <a:endParaRPr lang="en-US" dirty="0">
              <a:solidFill>
                <a:prstClr val="black"/>
              </a:solidFill>
            </a:endParaRPr>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85354" y="43668"/>
            <a:ext cx="5147359" cy="549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0" y="-18107"/>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a:lstStyle>
          <a:p>
            <a:pPr defTabSz="914400"/>
            <a:r>
              <a:rPr lang="en-US" altLang="en-US" sz="3600" kern="0" smtClean="0"/>
              <a:t>ISE Structure</a:t>
            </a:r>
            <a:endParaRPr lang="en-US" altLang="en-US" kern="0" dirty="0" smtClean="0"/>
          </a:p>
        </p:txBody>
      </p:sp>
      <p:sp>
        <p:nvSpPr>
          <p:cNvPr id="9" name="Rectangle 8"/>
          <p:cNvSpPr/>
          <p:nvPr/>
        </p:nvSpPr>
        <p:spPr>
          <a:xfrm>
            <a:off x="-3560" y="914400"/>
            <a:ext cx="3505200" cy="4893391"/>
          </a:xfrm>
          <a:prstGeom prst="rect">
            <a:avLst/>
          </a:prstGeom>
        </p:spPr>
        <p:txBody>
          <a:bodyPr wrap="square">
            <a:spAutoFit/>
          </a:bodyPr>
          <a:lstStyle/>
          <a:p>
            <a:pPr marL="0" marR="0">
              <a:lnSpc>
                <a:spcPct val="107000"/>
              </a:lnSpc>
              <a:spcBef>
                <a:spcPts val="0"/>
              </a:spcBef>
              <a:spcAft>
                <a:spcPts val="800"/>
              </a:spcAft>
            </a:pPr>
            <a:r>
              <a:rPr lang="en-US" sz="2000" i="0" dirty="0" smtClean="0">
                <a:effectLst/>
                <a:latin typeface="Calibri" panose="020F0502020204030204" pitchFamily="34" charset="0"/>
                <a:ea typeface="Calibri" panose="020F0502020204030204" pitchFamily="34" charset="0"/>
                <a:cs typeface="Times New Roman" panose="02020603050405020304" pitchFamily="18" charset="0"/>
              </a:rPr>
              <a:t>The focus is on engineering of systems of small scale, often mobile devices that draw upon modern information technology techniques including intelligent systems, big data and user interface design.   The foundation of these devices include sensor and detector technologies, signal processing, and information and control theory.</a:t>
            </a:r>
          </a:p>
          <a:p>
            <a:pPr marL="0" marR="0">
              <a:lnSpc>
                <a:spcPct val="107000"/>
              </a:lnSpc>
              <a:spcBef>
                <a:spcPts val="0"/>
              </a:spcBef>
              <a:spcAft>
                <a:spcPts val="800"/>
              </a:spcAft>
            </a:pPr>
            <a:r>
              <a:rPr lang="en-US" sz="2000" i="0" dirty="0" smtClean="0">
                <a:latin typeface="Calibri" panose="020F0502020204030204" pitchFamily="34" charset="0"/>
                <a:ea typeface="Calibri" panose="020F0502020204030204" pitchFamily="34" charset="0"/>
                <a:cs typeface="Times New Roman" panose="02020603050405020304" pitchFamily="18" charset="0"/>
              </a:rPr>
              <a:t>End to end Engineering</a:t>
            </a:r>
            <a:endParaRPr lang="en-US" sz="2000" i="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i="0" dirty="0" smtClean="0">
                <a:effectLst/>
                <a:latin typeface="Calibri" panose="020F0502020204030204" pitchFamily="34" charset="0"/>
                <a:ea typeface="Calibri" panose="020F0502020204030204" pitchFamily="34" charset="0"/>
                <a:cs typeface="Times New Roman" panose="02020603050405020304" pitchFamily="18" charset="0"/>
              </a:rPr>
              <a:t>New faculty/Students Fall 2016</a:t>
            </a:r>
            <a:endParaRPr lang="en-US" sz="20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3501640" y="4897650"/>
            <a:ext cx="5569932" cy="707886"/>
          </a:xfrm>
          <a:prstGeom prst="rect">
            <a:avLst/>
          </a:prstGeom>
        </p:spPr>
        <p:txBody>
          <a:bodyPr wrap="square">
            <a:spAutoFit/>
          </a:bodyPr>
          <a:lstStyle/>
          <a:p>
            <a:endParaRPr lang="en-US" sz="2000" dirty="0">
              <a:solidFill>
                <a:srgbClr val="000000"/>
              </a:solidFill>
              <a:latin typeface="Calibri" panose="020F0502020204030204" pitchFamily="34" charset="0"/>
            </a:endParaRPr>
          </a:p>
          <a:p>
            <a:r>
              <a:rPr lang="en-US" sz="2000" dirty="0">
                <a:solidFill>
                  <a:srgbClr val="000000"/>
                </a:solidFill>
                <a:latin typeface="Calibri" panose="020F0502020204030204" pitchFamily="34" charset="0"/>
              </a:rPr>
              <a:t> </a:t>
            </a:r>
          </a:p>
        </p:txBody>
      </p:sp>
      <p:sp>
        <p:nvSpPr>
          <p:cNvPr id="3" name="Rectangle 2"/>
          <p:cNvSpPr/>
          <p:nvPr/>
        </p:nvSpPr>
        <p:spPr>
          <a:xfrm>
            <a:off x="3574069" y="5537386"/>
            <a:ext cx="5569931" cy="584775"/>
          </a:xfrm>
          <a:prstGeom prst="rect">
            <a:avLst/>
          </a:prstGeom>
        </p:spPr>
        <p:txBody>
          <a:bodyPr wrap="square">
            <a:spAutoFit/>
          </a:bodyPr>
          <a:lstStyle/>
          <a:p>
            <a:r>
              <a:rPr lang="en-US" sz="1600" dirty="0">
                <a:solidFill>
                  <a:srgbClr val="000000"/>
                </a:solidFill>
                <a:latin typeface="Calibri" panose="020F0502020204030204" pitchFamily="34" charset="0"/>
              </a:rPr>
              <a:t>IU Bloomington is the only university among AAU’s 62 member institutions that does not have any type of engineering program. </a:t>
            </a:r>
          </a:p>
        </p:txBody>
      </p:sp>
    </p:spTree>
    <p:extLst>
      <p:ext uri="{BB962C8B-B14F-4D97-AF65-F5344CB8AC3E}">
        <p14:creationId xmlns:p14="http://schemas.microsoft.com/office/powerpoint/2010/main" val="3530066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4775" y="2130425"/>
            <a:ext cx="8910410" cy="1470025"/>
          </a:xfrm>
        </p:spPr>
        <p:txBody>
          <a:bodyPr/>
          <a:lstStyle/>
          <a:p>
            <a:pPr algn="ctr"/>
            <a:r>
              <a:rPr lang="en-US" sz="3600" b="1" dirty="0" smtClean="0"/>
              <a:t>Classification of Big Data Applications</a:t>
            </a:r>
            <a:r>
              <a:rPr lang="en-US" sz="3600" dirty="0" smtClean="0"/>
              <a:t/>
            </a:r>
            <a:br>
              <a:rPr lang="en-US" sz="3600" dirty="0" smtClean="0"/>
            </a:br>
            <a:r>
              <a:rPr lang="en-US" sz="3600" dirty="0" smtClean="0"/>
              <a:t/>
            </a:r>
            <a:br>
              <a:rPr lang="en-US" sz="3600" dirty="0" smtClean="0"/>
            </a:br>
            <a:endParaRPr lang="en-US" sz="3600" b="1" dirty="0"/>
          </a:p>
        </p:txBody>
      </p:sp>
      <p:sp>
        <p:nvSpPr>
          <p:cNvPr id="3" name="Slide Number Placeholder 2"/>
          <p:cNvSpPr>
            <a:spLocks noGrp="1"/>
          </p:cNvSpPr>
          <p:nvPr>
            <p:ph type="sldNum" sz="quarter" idx="12"/>
          </p:nvPr>
        </p:nvSpPr>
        <p:spPr/>
        <p:txBody>
          <a:bodyPr/>
          <a:lstStyle/>
          <a:p>
            <a:fld id="{29CB78FB-1415-9B4D-996E-11F146E2B0ED}" type="slidenum">
              <a:rPr lang="en-US" smtClean="0"/>
              <a:t>20</a:t>
            </a:fld>
            <a:endParaRPr lang="en-US"/>
          </a:p>
        </p:txBody>
      </p:sp>
    </p:spTree>
    <p:extLst>
      <p:ext uri="{BB962C8B-B14F-4D97-AF65-F5344CB8AC3E}">
        <p14:creationId xmlns:p14="http://schemas.microsoft.com/office/powerpoint/2010/main" val="11683469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6388" y="10160"/>
            <a:ext cx="8382000" cy="904240"/>
          </a:xfrm>
        </p:spPr>
        <p:txBody>
          <a:bodyPr/>
          <a:lstStyle/>
          <a:p>
            <a:r>
              <a:rPr lang="en-US" dirty="0" smtClean="0"/>
              <a:t>Breadth of Big Data Problems</a:t>
            </a:r>
            <a:endParaRPr lang="en-US" dirty="0"/>
          </a:p>
        </p:txBody>
      </p:sp>
      <p:sp>
        <p:nvSpPr>
          <p:cNvPr id="6" name="Content Placeholder 5"/>
          <p:cNvSpPr>
            <a:spLocks noGrp="1"/>
          </p:cNvSpPr>
          <p:nvPr>
            <p:ph idx="1"/>
          </p:nvPr>
        </p:nvSpPr>
        <p:spPr>
          <a:xfrm>
            <a:off x="103188" y="1072515"/>
            <a:ext cx="9040812" cy="4038600"/>
          </a:xfrm>
        </p:spPr>
        <p:txBody>
          <a:bodyPr/>
          <a:lstStyle/>
          <a:p>
            <a:r>
              <a:rPr lang="en-US" sz="2400" dirty="0" smtClean="0"/>
              <a:t>Analysis of 51 Big Data use cases and current benchmark sets led to 50 features (facets) that described important features</a:t>
            </a:r>
          </a:p>
          <a:p>
            <a:pPr lvl="1"/>
            <a:r>
              <a:rPr lang="en-US" sz="2400" dirty="0" smtClean="0"/>
              <a:t>Generalize Berkeley Dwarves to Big Data</a:t>
            </a:r>
          </a:p>
          <a:p>
            <a:r>
              <a:rPr lang="en-US" sz="2400" dirty="0" smtClean="0"/>
              <a:t>Online survey </a:t>
            </a:r>
            <a:r>
              <a:rPr lang="en-US" sz="2400" dirty="0">
                <a:hlinkClick r:id="rId2"/>
              </a:rPr>
              <a:t>http://</a:t>
            </a:r>
            <a:r>
              <a:rPr lang="en-US" sz="2400" dirty="0" smtClean="0">
                <a:hlinkClick r:id="rId2"/>
              </a:rPr>
              <a:t>hpc-abds.org/kaleidoscope/survey</a:t>
            </a:r>
            <a:r>
              <a:rPr lang="en-US" sz="2400" dirty="0" smtClean="0"/>
              <a:t> for next set of use cases</a:t>
            </a:r>
          </a:p>
          <a:p>
            <a:r>
              <a:rPr lang="en-US" sz="2400" dirty="0" smtClean="0"/>
              <a:t>Catalog 6 different architectures</a:t>
            </a:r>
          </a:p>
          <a:p>
            <a:r>
              <a:rPr lang="en-US" sz="2400" dirty="0" smtClean="0"/>
              <a:t>Note streaming data very important (80% use cases) as are Map-Collective (50%) and Pleasingly Parallel (50%)</a:t>
            </a:r>
          </a:p>
          <a:p>
            <a:r>
              <a:rPr lang="en-US" sz="2400" dirty="0"/>
              <a:t>Identify “complete set” of benchmarks</a:t>
            </a:r>
          </a:p>
          <a:p>
            <a:r>
              <a:rPr lang="en-US" sz="2400" dirty="0" smtClean="0"/>
              <a:t>Submitted to ISO Big Data standards process</a:t>
            </a:r>
          </a:p>
          <a:p>
            <a:endParaRPr lang="en-US" sz="2400" dirty="0"/>
          </a:p>
        </p:txBody>
      </p:sp>
      <p:sp>
        <p:nvSpPr>
          <p:cNvPr id="4" name="Slide Number Placeholder 3"/>
          <p:cNvSpPr>
            <a:spLocks noGrp="1"/>
          </p:cNvSpPr>
          <p:nvPr>
            <p:ph type="sldNum" sz="quarter" idx="12"/>
          </p:nvPr>
        </p:nvSpPr>
        <p:spPr/>
        <p:txBody>
          <a:bodyPr/>
          <a:lstStyle/>
          <a:p>
            <a:fld id="{29CB78FB-1415-9B4D-996E-11F146E2B0ED}" type="slidenum">
              <a:rPr lang="en-US" smtClean="0"/>
              <a:t>21</a:t>
            </a:fld>
            <a:endParaRPr lang="en-US"/>
          </a:p>
        </p:txBody>
      </p:sp>
    </p:spTree>
    <p:extLst>
      <p:ext uri="{BB962C8B-B14F-4D97-AF65-F5344CB8AC3E}">
        <p14:creationId xmlns:p14="http://schemas.microsoft.com/office/powerpoint/2010/main" val="8851270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61"/>
            <a:ext cx="9144000" cy="718039"/>
          </a:xfrm>
        </p:spPr>
        <p:txBody>
          <a:bodyPr>
            <a:noAutofit/>
          </a:bodyPr>
          <a:lstStyle/>
          <a:p>
            <a:pPr algn="ctr"/>
            <a:r>
              <a:rPr lang="en-US" sz="2800" b="1" dirty="0" smtClean="0">
                <a:latin typeface="+mn-lt"/>
              </a:rPr>
              <a:t>51 Detailed Use Cases: </a:t>
            </a:r>
            <a:r>
              <a:rPr lang="en-US" sz="2400" b="1" dirty="0" smtClean="0">
                <a:latin typeface="+mn-lt"/>
              </a:rPr>
              <a:t>Contributed July-September 2013</a:t>
            </a:r>
            <a:br>
              <a:rPr lang="en-US" sz="2400" b="1" dirty="0" smtClean="0">
                <a:latin typeface="+mn-lt"/>
              </a:rPr>
            </a:br>
            <a:r>
              <a:rPr lang="en-US" sz="2400" b="1" dirty="0" smtClean="0">
                <a:latin typeface="+mn-lt"/>
              </a:rPr>
              <a:t>Covers goals, data features such as 3 V’s, software, hardware</a:t>
            </a:r>
            <a:endParaRPr lang="en-US" sz="2400" b="1" dirty="0">
              <a:latin typeface="+mn-lt"/>
            </a:endParaRPr>
          </a:p>
        </p:txBody>
      </p:sp>
      <p:sp>
        <p:nvSpPr>
          <p:cNvPr id="3" name="Content Placeholder 2"/>
          <p:cNvSpPr>
            <a:spLocks noGrp="1"/>
          </p:cNvSpPr>
          <p:nvPr>
            <p:ph idx="1"/>
          </p:nvPr>
        </p:nvSpPr>
        <p:spPr>
          <a:xfrm>
            <a:off x="0" y="958233"/>
            <a:ext cx="9144000" cy="5898036"/>
          </a:xfrm>
        </p:spPr>
        <p:txBody>
          <a:bodyPr>
            <a:noAutofit/>
          </a:bodyPr>
          <a:lstStyle/>
          <a:p>
            <a:pPr lvl="0"/>
            <a:r>
              <a:rPr lang="en-US" sz="1600" u="sng" dirty="0">
                <a:solidFill>
                  <a:srgbClr val="0070C0"/>
                </a:solidFill>
                <a:hlinkClick r:id="rId3"/>
              </a:rPr>
              <a:t>http://bigdatawg.nist.gov/usecases.php</a:t>
            </a:r>
            <a:endParaRPr lang="en-US" sz="1600" u="sng" dirty="0">
              <a:solidFill>
                <a:srgbClr val="0070C0"/>
              </a:solidFill>
            </a:endParaRPr>
          </a:p>
          <a:p>
            <a:r>
              <a:rPr lang="en-US" sz="1600" dirty="0">
                <a:hlinkClick r:id="rId4"/>
              </a:rPr>
              <a:t>https://</a:t>
            </a:r>
            <a:r>
              <a:rPr lang="en-US" sz="1600" dirty="0" smtClean="0">
                <a:hlinkClick r:id="rId4"/>
              </a:rPr>
              <a:t>bigdatacoursespring2014.appspot.com/course</a:t>
            </a:r>
            <a:r>
              <a:rPr lang="en-US" sz="1600" dirty="0" smtClean="0"/>
              <a:t> (Section 5)</a:t>
            </a:r>
          </a:p>
          <a:p>
            <a:r>
              <a:rPr lang="en-US" sz="1600" b="1" dirty="0" smtClean="0"/>
              <a:t>Government Operation(4): </a:t>
            </a:r>
            <a:r>
              <a:rPr lang="en-US" sz="1600" dirty="0"/>
              <a:t>National Archives and Records </a:t>
            </a:r>
            <a:r>
              <a:rPr lang="en-US" sz="1600" dirty="0" smtClean="0"/>
              <a:t>Administration, Census Bureau</a:t>
            </a:r>
          </a:p>
          <a:p>
            <a:r>
              <a:rPr lang="en-US" sz="1600" b="1" dirty="0" smtClean="0"/>
              <a:t>Commercial(8): </a:t>
            </a:r>
            <a:r>
              <a:rPr lang="en-US" sz="1600" dirty="0" smtClean="0"/>
              <a:t>Finance in Cloud, Cloud Backup, </a:t>
            </a:r>
            <a:r>
              <a:rPr lang="en-US" sz="1600" dirty="0" err="1" smtClean="0"/>
              <a:t>Mendeley</a:t>
            </a:r>
            <a:r>
              <a:rPr lang="en-US" sz="1600" dirty="0" smtClean="0"/>
              <a:t> (Citations), Netflix, Web Search, Digital Materials, Cargo shipping (as in UPS)</a:t>
            </a:r>
          </a:p>
          <a:p>
            <a:r>
              <a:rPr lang="en-US" sz="1600" b="1" dirty="0" smtClean="0"/>
              <a:t>Defense(3): </a:t>
            </a:r>
            <a:r>
              <a:rPr lang="en-US" sz="1600" dirty="0" smtClean="0"/>
              <a:t>Sensors, Image surveillance, Situation Assessment</a:t>
            </a:r>
          </a:p>
          <a:p>
            <a:r>
              <a:rPr lang="en-US" sz="1600" b="1" dirty="0" smtClean="0"/>
              <a:t>Healthcare and Life Sciences(10): </a:t>
            </a:r>
            <a:r>
              <a:rPr lang="en-US" sz="1600" dirty="0" smtClean="0"/>
              <a:t>Medical records, Graph and Probabilistic analysis, Pathology, </a:t>
            </a:r>
            <a:r>
              <a:rPr lang="en-US" sz="1600" dirty="0" err="1" smtClean="0"/>
              <a:t>Bioimaging</a:t>
            </a:r>
            <a:r>
              <a:rPr lang="en-US" sz="1600" dirty="0" smtClean="0"/>
              <a:t>, Genomics, Epidemiology, People Activity models, Biodiversity</a:t>
            </a:r>
          </a:p>
          <a:p>
            <a:r>
              <a:rPr lang="en-US" sz="1600" b="1" dirty="0"/>
              <a:t>Deep Learning and Social </a:t>
            </a:r>
            <a:r>
              <a:rPr lang="en-US" sz="1600" b="1" dirty="0" smtClean="0"/>
              <a:t>Media(6): </a:t>
            </a:r>
            <a:r>
              <a:rPr lang="en-US" sz="1600" dirty="0" smtClean="0"/>
              <a:t>Driving Car, </a:t>
            </a:r>
            <a:r>
              <a:rPr lang="en-US" sz="1600" dirty="0" err="1" smtClean="0"/>
              <a:t>Geolocate</a:t>
            </a:r>
            <a:r>
              <a:rPr lang="en-US" sz="1600" dirty="0" smtClean="0"/>
              <a:t> images/cameras, Twitter, Crowd Sourcing, Network Science, NIST benchmark datasets</a:t>
            </a:r>
          </a:p>
          <a:p>
            <a:r>
              <a:rPr lang="en-US" sz="1600" b="1" dirty="0"/>
              <a:t>The Ecosystem for </a:t>
            </a:r>
            <a:r>
              <a:rPr lang="en-US" sz="1600" b="1" dirty="0" smtClean="0"/>
              <a:t>Research(4): </a:t>
            </a:r>
            <a:r>
              <a:rPr lang="en-US" sz="1600" dirty="0" smtClean="0"/>
              <a:t>Metadata, Collaboration, Language Translation, Light source experiments</a:t>
            </a:r>
          </a:p>
          <a:p>
            <a:r>
              <a:rPr lang="en-US" sz="1600" b="1" dirty="0"/>
              <a:t>Astronomy and </a:t>
            </a:r>
            <a:r>
              <a:rPr lang="en-US" sz="1600" b="1" dirty="0" smtClean="0"/>
              <a:t>Physics(5): </a:t>
            </a:r>
            <a:r>
              <a:rPr lang="en-US" sz="1600" dirty="0" smtClean="0"/>
              <a:t>Sky Surveys including comparison to simulation, Large Hadron Collider at CERN, Belle Accelerator II in Japan</a:t>
            </a:r>
          </a:p>
          <a:p>
            <a:r>
              <a:rPr lang="en-US" sz="1600" b="1" dirty="0" smtClean="0"/>
              <a:t>Earth</a:t>
            </a:r>
            <a:r>
              <a:rPr lang="en-US" sz="1600" b="1" dirty="0"/>
              <a:t>, Environmental and Polar </a:t>
            </a:r>
            <a:r>
              <a:rPr lang="en-US" sz="1600" b="1" dirty="0" smtClean="0"/>
              <a:t>Science(10): </a:t>
            </a:r>
            <a:r>
              <a:rPr lang="en-US" sz="1600" dirty="0" smtClean="0"/>
              <a:t>Radar Scattering in Atmosphere, Earthquake, Ocean, Earth Observation, Ice sheet Radar scattering, Earth radar mapping, Climate simulation datasets, Atmospheric </a:t>
            </a:r>
            <a:r>
              <a:rPr lang="en-US" sz="1600" dirty="0"/>
              <a:t>turbulence identification, Subsurface </a:t>
            </a:r>
            <a:r>
              <a:rPr lang="en-US" sz="1600" dirty="0" smtClean="0"/>
              <a:t>Biogeochemistry (microbes </a:t>
            </a:r>
            <a:r>
              <a:rPr lang="en-US" sz="1600" dirty="0"/>
              <a:t>to watersheds), AmeriFlux and FLUXNET </a:t>
            </a:r>
            <a:r>
              <a:rPr lang="en-US" sz="1600" dirty="0" smtClean="0"/>
              <a:t>gas sensors</a:t>
            </a:r>
          </a:p>
          <a:p>
            <a:r>
              <a:rPr lang="en-US" sz="1600" b="1" dirty="0" smtClean="0"/>
              <a:t>                Energy(1): </a:t>
            </a:r>
            <a:r>
              <a:rPr lang="en-US" sz="1600" dirty="0" smtClean="0"/>
              <a:t>Smart grid</a:t>
            </a:r>
          </a:p>
          <a:p>
            <a:pPr marL="0" indent="0">
              <a:buNone/>
            </a:pPr>
            <a:endParaRPr lang="en-US" sz="1600" dirty="0"/>
          </a:p>
        </p:txBody>
      </p:sp>
      <p:sp>
        <p:nvSpPr>
          <p:cNvPr id="5" name="Slide Number Placeholder 4"/>
          <p:cNvSpPr>
            <a:spLocks noGrp="1"/>
          </p:cNvSpPr>
          <p:nvPr>
            <p:ph type="sldNum" sz="quarter" idx="12"/>
          </p:nvPr>
        </p:nvSpPr>
        <p:spPr/>
        <p:txBody>
          <a:bodyPr/>
          <a:lstStyle/>
          <a:p>
            <a:fld id="{C4B85148-DB98-4269-ACE6-2DF49F9918C9}" type="slidenum">
              <a:rPr lang="en-US" smtClean="0">
                <a:solidFill>
                  <a:srgbClr val="000000"/>
                </a:solidFill>
              </a:rPr>
              <a:pPr/>
              <a:t>22</a:t>
            </a:fld>
            <a:endParaRPr lang="en-US" dirty="0">
              <a:solidFill>
                <a:srgbClr val="000000"/>
              </a:solidFill>
            </a:endParaRPr>
          </a:p>
        </p:txBody>
      </p:sp>
      <p:sp>
        <p:nvSpPr>
          <p:cNvPr id="4" name="TextBox 3"/>
          <p:cNvSpPr txBox="1"/>
          <p:nvPr/>
        </p:nvSpPr>
        <p:spPr>
          <a:xfrm>
            <a:off x="5050715" y="793700"/>
            <a:ext cx="4114800" cy="707886"/>
          </a:xfrm>
          <a:prstGeom prst="rect">
            <a:avLst/>
          </a:prstGeom>
          <a:noFill/>
        </p:spPr>
        <p:txBody>
          <a:bodyPr wrap="square" rtlCol="0">
            <a:spAutoFit/>
          </a:bodyPr>
          <a:lstStyle/>
          <a:p>
            <a:pPr defTabSz="914400" eaLnBrk="0" fontAlgn="base" hangingPunct="0">
              <a:spcBef>
                <a:spcPct val="0"/>
              </a:spcBef>
              <a:spcAft>
                <a:spcPct val="0"/>
              </a:spcAft>
            </a:pPr>
            <a:r>
              <a:rPr lang="en-US" sz="2000" i="1" dirty="0" smtClean="0">
                <a:solidFill>
                  <a:srgbClr val="0070C0"/>
                </a:solidFill>
                <a:cs typeface="Times New Roman" panose="02020603050405020304" pitchFamily="18" charset="0"/>
              </a:rPr>
              <a:t>26 Features for each use case</a:t>
            </a:r>
          </a:p>
          <a:p>
            <a:pPr defTabSz="914400" eaLnBrk="0" fontAlgn="base" hangingPunct="0">
              <a:spcBef>
                <a:spcPct val="0"/>
              </a:spcBef>
              <a:spcAft>
                <a:spcPct val="0"/>
              </a:spcAft>
            </a:pPr>
            <a:r>
              <a:rPr lang="en-US" sz="2000" i="1" dirty="0" smtClean="0">
                <a:solidFill>
                  <a:srgbClr val="0070C0"/>
                </a:solidFill>
                <a:cs typeface="Times New Roman" panose="02020603050405020304" pitchFamily="18" charset="0"/>
              </a:rPr>
              <a:t>                         Biased to science</a:t>
            </a:r>
            <a:endParaRPr lang="en-US" sz="2000" i="1" dirty="0">
              <a:solidFill>
                <a:srgbClr val="0070C0"/>
              </a:solidFill>
              <a:cs typeface="Times New Roman" panose="02020603050405020304" pitchFamily="18" charset="0"/>
            </a:endParaRPr>
          </a:p>
        </p:txBody>
      </p:sp>
      <p:sp>
        <p:nvSpPr>
          <p:cNvPr id="6" name="Date Placeholder 5"/>
          <p:cNvSpPr>
            <a:spLocks noGrp="1"/>
          </p:cNvSpPr>
          <p:nvPr>
            <p:ph type="dt" sz="half" idx="2"/>
          </p:nvPr>
        </p:nvSpPr>
        <p:spPr>
          <a:xfrm>
            <a:off x="5715000" y="6226117"/>
            <a:ext cx="2133600" cy="365125"/>
          </a:xfrm>
          <a:prstGeom prst="rect">
            <a:avLst/>
          </a:prstGeom>
        </p:spPr>
        <p:txBody>
          <a:bodyPr/>
          <a:lstStyle/>
          <a:p>
            <a:r>
              <a:rPr lang="en-US" dirty="0" smtClean="0">
                <a:solidFill>
                  <a:srgbClr val="000000">
                    <a:tint val="75000"/>
                  </a:srgbClr>
                </a:solidFill>
              </a:rPr>
              <a:t>8/5/2015</a:t>
            </a:r>
            <a:endParaRPr lang="en-US" dirty="0">
              <a:solidFill>
                <a:srgbClr val="000000">
                  <a:tint val="75000"/>
                </a:srgbClr>
              </a:solidFill>
            </a:endParaRPr>
          </a:p>
        </p:txBody>
      </p:sp>
    </p:spTree>
    <p:extLst>
      <p:ext uri="{BB962C8B-B14F-4D97-AF65-F5344CB8AC3E}">
        <p14:creationId xmlns:p14="http://schemas.microsoft.com/office/powerpoint/2010/main" val="266550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 Box 265"/>
          <p:cNvSpPr txBox="1"/>
          <p:nvPr/>
        </p:nvSpPr>
        <p:spPr>
          <a:xfrm>
            <a:off x="3217241" y="5804762"/>
            <a:ext cx="1649102" cy="56811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defTabSz="914400" eaLnBrk="0" fontAlgn="base" hangingPunct="0">
              <a:spcBef>
                <a:spcPct val="0"/>
              </a:spcBef>
              <a:spcAft>
                <a:spcPct val="0"/>
              </a:spcAft>
            </a:pP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Problem </a:t>
            </a:r>
            <a:endPar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defTabSz="914400" eaLnBrk="0" fontAlgn="base" hangingPunct="0">
              <a:spcBef>
                <a:spcPct val="0"/>
              </a:spcBef>
              <a:spcAft>
                <a:spcPct val="0"/>
              </a:spcAft>
            </a:pP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Architecture </a:t>
            </a:r>
            <a:endParaRPr lang="en-US"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defTabSz="914400" eaLnBrk="0" fontAlgn="base" hangingPunct="0">
              <a:spcBef>
                <a:spcPct val="0"/>
              </a:spcBef>
              <a:spcAft>
                <a:spcPct val="0"/>
              </a:spcAft>
            </a:pPr>
            <a:r>
              <a:rPr lang="en-US"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View</a:t>
            </a:r>
            <a:endPar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rot="5400000">
            <a:off x="1044483" y="-1254344"/>
            <a:ext cx="7020356" cy="9244669"/>
          </a:xfrm>
          <a:prstGeom prst="rect">
            <a:avLst/>
          </a:prstGeom>
        </p:spPr>
      </p:sp>
      <p:cxnSp>
        <p:nvCxnSpPr>
          <p:cNvPr id="4" name="Straight Connector 3"/>
          <p:cNvCxnSpPr/>
          <p:nvPr/>
        </p:nvCxnSpPr>
        <p:spPr>
          <a:xfrm>
            <a:off x="4922234" y="3899735"/>
            <a:ext cx="0" cy="2902354"/>
          </a:xfrm>
          <a:prstGeom prst="line">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4929971" y="3908140"/>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4928623" y="4110046"/>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4928623" y="4326390"/>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4930229" y="4542278"/>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4930783" y="5009390"/>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4930783" y="5274129"/>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930783" y="5499030"/>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930783" y="5742139"/>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929970" y="5952996"/>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4921115" y="6203308"/>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4929970" y="6445058"/>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 Box 45"/>
          <p:cNvSpPr txBox="1"/>
          <p:nvPr/>
        </p:nvSpPr>
        <p:spPr>
          <a:xfrm rot="5400000">
            <a:off x="2657206" y="3013749"/>
            <a:ext cx="179599" cy="203986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Pleasingly Parallel</a:t>
            </a:r>
            <a:endPar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Text Box 63"/>
          <p:cNvSpPr txBox="1"/>
          <p:nvPr/>
        </p:nvSpPr>
        <p:spPr>
          <a:xfrm rot="5400000">
            <a:off x="2828969" y="3307680"/>
            <a:ext cx="184242" cy="18465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Classic </a:t>
            </a:r>
            <a:r>
              <a:rPr lang="en-US" sz="16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MapReduce</a:t>
            </a:r>
            <a:endPar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Text Box 63"/>
          <p:cNvSpPr txBox="1"/>
          <p:nvPr/>
        </p:nvSpPr>
        <p:spPr>
          <a:xfrm rot="5400000">
            <a:off x="2344101" y="3485151"/>
            <a:ext cx="285868" cy="204091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Map-Collective</a:t>
            </a:r>
            <a:endPar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Text Box 49"/>
          <p:cNvSpPr txBox="1"/>
          <p:nvPr/>
        </p:nvSpPr>
        <p:spPr>
          <a:xfrm rot="5400000">
            <a:off x="2543500" y="3563945"/>
            <a:ext cx="259658" cy="226269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Map Point-to-Point</a:t>
            </a:r>
            <a:endPar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Text Box 63"/>
          <p:cNvSpPr txBox="1"/>
          <p:nvPr/>
        </p:nvSpPr>
        <p:spPr>
          <a:xfrm rot="5400000">
            <a:off x="2562027" y="4191411"/>
            <a:ext cx="144397" cy="179763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Shared Memory</a:t>
            </a:r>
            <a:endPar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2" name="Text Box 63"/>
          <p:cNvSpPr txBox="1"/>
          <p:nvPr/>
        </p:nvSpPr>
        <p:spPr>
          <a:xfrm rot="5400000">
            <a:off x="3089683" y="3780052"/>
            <a:ext cx="137032" cy="301523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Single Program Multiple Data</a:t>
            </a:r>
            <a:endPar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3" name="Text Box 59"/>
          <p:cNvSpPr txBox="1"/>
          <p:nvPr/>
        </p:nvSpPr>
        <p:spPr>
          <a:xfrm rot="5400000">
            <a:off x="2854977" y="4168256"/>
            <a:ext cx="221569" cy="28441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Bulk Synchronous Parallel</a:t>
            </a:r>
            <a:endPar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4" name="Text Box 63"/>
          <p:cNvSpPr txBox="1"/>
          <p:nvPr/>
        </p:nvSpPr>
        <p:spPr>
          <a:xfrm rot="5400000">
            <a:off x="2296575" y="5454384"/>
            <a:ext cx="201938" cy="72612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Fusion</a:t>
            </a:r>
            <a:endPar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6" name="Text Box 62"/>
          <p:cNvSpPr txBox="1"/>
          <p:nvPr/>
        </p:nvSpPr>
        <p:spPr>
          <a:xfrm rot="5400000">
            <a:off x="2330161" y="5498838"/>
            <a:ext cx="189035" cy="10455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Dataflow</a:t>
            </a:r>
          </a:p>
        </p:txBody>
      </p:sp>
      <p:sp>
        <p:nvSpPr>
          <p:cNvPr id="27" name="Text Box 63"/>
          <p:cNvSpPr txBox="1"/>
          <p:nvPr/>
        </p:nvSpPr>
        <p:spPr>
          <a:xfrm rot="5400000">
            <a:off x="2339923" y="5935803"/>
            <a:ext cx="209061" cy="63809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Agents</a:t>
            </a:r>
          </a:p>
        </p:txBody>
      </p:sp>
      <p:sp>
        <p:nvSpPr>
          <p:cNvPr id="28" name="Text Box 63"/>
          <p:cNvSpPr txBox="1"/>
          <p:nvPr/>
        </p:nvSpPr>
        <p:spPr>
          <a:xfrm rot="5400000">
            <a:off x="2330553" y="5947088"/>
            <a:ext cx="225107" cy="110758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Workflow</a:t>
            </a:r>
            <a:endPar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29" name="Straight Connector 28"/>
          <p:cNvCxnSpPr/>
          <p:nvPr/>
        </p:nvCxnSpPr>
        <p:spPr>
          <a:xfrm rot="5400000">
            <a:off x="3593707" y="1385318"/>
            <a:ext cx="2655279" cy="0"/>
          </a:xfrm>
          <a:prstGeom prst="line">
            <a:avLst/>
          </a:prstGeom>
          <a:ln w="952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4927960" y="223747"/>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928842" y="439295"/>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929725" y="662113"/>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929727" y="902087"/>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929725" y="1142809"/>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4929724" y="1401373"/>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4928842" y="1688122"/>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928842" y="1987769"/>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4928842" y="2211178"/>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929768" y="2448072"/>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 Box 63"/>
          <p:cNvSpPr txBox="1"/>
          <p:nvPr/>
        </p:nvSpPr>
        <p:spPr>
          <a:xfrm rot="5400000">
            <a:off x="6358984" y="-1119207"/>
            <a:ext cx="206323" cy="281033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defTabSz="914400" eaLnBrk="0" fontAlgn="base" hangingPunct="0">
              <a:spcBef>
                <a:spcPct val="0"/>
              </a:spcBef>
              <a:spcAft>
                <a:spcPts val="400"/>
              </a:spcAft>
            </a:pPr>
            <a:r>
              <a:rPr lang="en-US" sz="1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Geospatial Information System</a:t>
            </a:r>
            <a:endPar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1" name="Text Box 85"/>
          <p:cNvSpPr txBox="1"/>
          <p:nvPr/>
        </p:nvSpPr>
        <p:spPr>
          <a:xfrm rot="5400000">
            <a:off x="5851725" y="-360887"/>
            <a:ext cx="156690" cy="1703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defTabSz="914400" eaLnBrk="0" fontAlgn="base" hangingPunct="0">
              <a:spcBef>
                <a:spcPct val="0"/>
              </a:spcBef>
              <a:spcAft>
                <a:spcPts val="400"/>
              </a:spcAft>
            </a:pPr>
            <a:r>
              <a:rPr lang="en-US" sz="16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HPC Simulations</a:t>
            </a:r>
          </a:p>
        </p:txBody>
      </p:sp>
      <p:sp>
        <p:nvSpPr>
          <p:cNvPr id="42" name="Text Box 63"/>
          <p:cNvSpPr txBox="1"/>
          <p:nvPr/>
        </p:nvSpPr>
        <p:spPr>
          <a:xfrm rot="5400000">
            <a:off x="5774275" y="-55134"/>
            <a:ext cx="197740" cy="160207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defTabSz="914400" eaLnBrk="0" fontAlgn="base" hangingPunct="0">
              <a:spcBef>
                <a:spcPct val="0"/>
              </a:spcBef>
              <a:spcAft>
                <a:spcPts val="400"/>
              </a:spcAft>
            </a:pPr>
            <a:r>
              <a:rPr lang="en-US" sz="1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Internet of Things</a:t>
            </a:r>
            <a:endPar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3" name="Text Box 63"/>
          <p:cNvSpPr txBox="1"/>
          <p:nvPr/>
        </p:nvSpPr>
        <p:spPr>
          <a:xfrm rot="5400000">
            <a:off x="6045101" y="-82733"/>
            <a:ext cx="166777" cy="2112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defTabSz="914400" eaLnBrk="0" fontAlgn="base" hangingPunct="0">
              <a:spcBef>
                <a:spcPct val="0"/>
              </a:spcBef>
              <a:spcAft>
                <a:spcPts val="400"/>
              </a:spcAft>
            </a:pPr>
            <a:r>
              <a:rPr lang="en-US" sz="16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Metadata/Provenance</a:t>
            </a:r>
          </a:p>
        </p:txBody>
      </p:sp>
      <p:sp>
        <p:nvSpPr>
          <p:cNvPr id="44" name="Text Box 88"/>
          <p:cNvSpPr txBox="1"/>
          <p:nvPr/>
        </p:nvSpPr>
        <p:spPr>
          <a:xfrm rot="5400000">
            <a:off x="6731960" y="-545623"/>
            <a:ext cx="424154" cy="372916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defTabSz="914400" eaLnBrk="0" fontAlgn="base" hangingPunct="0">
              <a:spcBef>
                <a:spcPct val="0"/>
              </a:spcBef>
              <a:spcAft>
                <a:spcPts val="400"/>
              </a:spcAft>
            </a:pPr>
            <a:r>
              <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Shared / Dedicated / Transient / Permanent</a:t>
            </a:r>
          </a:p>
        </p:txBody>
      </p:sp>
      <p:sp>
        <p:nvSpPr>
          <p:cNvPr id="45" name="Text Box 63"/>
          <p:cNvSpPr txBox="1"/>
          <p:nvPr/>
        </p:nvSpPr>
        <p:spPr>
          <a:xfrm rot="5400000">
            <a:off x="6362481" y="75158"/>
            <a:ext cx="214361" cy="27952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defTabSz="914400" eaLnBrk="0" fontAlgn="base" hangingPunct="0">
              <a:spcBef>
                <a:spcPct val="0"/>
              </a:spcBef>
              <a:spcAft>
                <a:spcPts val="400"/>
              </a:spcAft>
            </a:pPr>
            <a:r>
              <a:rPr lang="en-US" sz="1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Archived/Batched/Streaming</a:t>
            </a:r>
            <a:endPar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6" name="Text Box 63"/>
          <p:cNvSpPr txBox="1"/>
          <p:nvPr/>
        </p:nvSpPr>
        <p:spPr>
          <a:xfrm rot="5400000">
            <a:off x="5950374" y="799234"/>
            <a:ext cx="220882" cy="19775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defTabSz="914400" eaLnBrk="0" fontAlgn="base" hangingPunct="0">
              <a:spcBef>
                <a:spcPct val="0"/>
              </a:spcBef>
              <a:spcAft>
                <a:spcPts val="400"/>
              </a:spcAft>
            </a:pPr>
            <a:r>
              <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HDFS/</a:t>
            </a:r>
            <a:r>
              <a:rPr lang="en-US" sz="1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Lustre</a:t>
            </a:r>
            <a:r>
              <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/GPFS</a:t>
            </a:r>
          </a:p>
        </p:txBody>
      </p:sp>
      <p:sp>
        <p:nvSpPr>
          <p:cNvPr id="47" name="Text Box 91"/>
          <p:cNvSpPr txBox="1"/>
          <p:nvPr/>
        </p:nvSpPr>
        <p:spPr>
          <a:xfrm rot="5400000">
            <a:off x="5684319" y="1352689"/>
            <a:ext cx="182754" cy="140736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defTabSz="914400" eaLnBrk="0" fontAlgn="base" hangingPunct="0">
              <a:spcBef>
                <a:spcPct val="0"/>
              </a:spcBef>
              <a:spcAft>
                <a:spcPts val="400"/>
              </a:spcAft>
            </a:pPr>
            <a:r>
              <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Files/Objects</a:t>
            </a:r>
          </a:p>
        </p:txBody>
      </p:sp>
      <p:sp>
        <p:nvSpPr>
          <p:cNvPr id="48" name="Text Box 63"/>
          <p:cNvSpPr txBox="1"/>
          <p:nvPr/>
        </p:nvSpPr>
        <p:spPr>
          <a:xfrm rot="5400000">
            <a:off x="6016998" y="1233203"/>
            <a:ext cx="218155" cy="21248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defTabSz="914400" eaLnBrk="0" fontAlgn="base" hangingPunct="0">
              <a:spcBef>
                <a:spcPct val="0"/>
              </a:spcBef>
              <a:spcAft>
                <a:spcPts val="400"/>
              </a:spcAft>
            </a:pPr>
            <a:r>
              <a:rPr lang="en-US" sz="1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Enterprise Data Model</a:t>
            </a:r>
            <a:endPar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9" name="Text Box 63"/>
          <p:cNvSpPr txBox="1"/>
          <p:nvPr/>
        </p:nvSpPr>
        <p:spPr>
          <a:xfrm rot="5400000">
            <a:off x="6070616" y="1430429"/>
            <a:ext cx="241059" cy="221037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defTabSz="914400" eaLnBrk="0" fontAlgn="base" hangingPunct="0">
              <a:spcBef>
                <a:spcPct val="0"/>
              </a:spcBef>
              <a:spcAft>
                <a:spcPts val="400"/>
              </a:spcAft>
            </a:pPr>
            <a:r>
              <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SQL/</a:t>
            </a:r>
            <a:r>
              <a:rPr lang="en-US" sz="1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NoSQL</a:t>
            </a:r>
            <a:r>
              <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NewSQL</a:t>
            </a:r>
            <a:endPar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51" name="Straight Connector 50"/>
          <p:cNvCxnSpPr/>
          <p:nvPr/>
        </p:nvCxnSpPr>
        <p:spPr>
          <a:xfrm rot="5400000">
            <a:off x="7315201" y="1536418"/>
            <a:ext cx="0" cy="3563201"/>
          </a:xfrm>
          <a:prstGeom prst="line">
            <a:avLst/>
          </a:prstGeom>
          <a:ln w="952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a:off x="8927971" y="322444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0800000">
            <a:off x="8439469" y="3223610"/>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0800000">
            <a:off x="7945858" y="3223610"/>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0800000">
            <a:off x="7690889" y="322444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a:off x="7464985" y="3225281"/>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0800000">
            <a:off x="7224921" y="3225281"/>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0800000">
            <a:off x="6969050" y="3225281"/>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0800000">
            <a:off x="6709677" y="3225281"/>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0800000">
            <a:off x="6463063" y="322444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0800000">
            <a:off x="6212150" y="322444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0800000">
            <a:off x="5958098" y="322444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0800000">
            <a:off x="5688173" y="322444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 Box 159"/>
          <p:cNvSpPr txBox="1"/>
          <p:nvPr/>
        </p:nvSpPr>
        <p:spPr>
          <a:xfrm rot="5400000">
            <a:off x="4894420" y="4366542"/>
            <a:ext cx="1806984" cy="6114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Performance Metrics</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6" name="Text Box 161"/>
          <p:cNvSpPr txBox="1"/>
          <p:nvPr/>
        </p:nvSpPr>
        <p:spPr>
          <a:xfrm rot="5400000">
            <a:off x="4505942" y="4864928"/>
            <a:ext cx="2957713"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Flops per Byte; Memory I/O</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7" name="Text Box 162"/>
          <p:cNvSpPr txBox="1"/>
          <p:nvPr/>
        </p:nvSpPr>
        <p:spPr>
          <a:xfrm rot="5400000">
            <a:off x="4607399" y="5000837"/>
            <a:ext cx="3231736"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Execution Environment; Core libraries</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8" name="Text Box 163"/>
          <p:cNvSpPr txBox="1"/>
          <p:nvPr/>
        </p:nvSpPr>
        <p:spPr>
          <a:xfrm rot="5400000">
            <a:off x="5261419" y="4588029"/>
            <a:ext cx="2406120"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Volume</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9" name="Text Box 164"/>
          <p:cNvSpPr txBox="1"/>
          <p:nvPr/>
        </p:nvSpPr>
        <p:spPr>
          <a:xfrm rot="5400000">
            <a:off x="5505742" y="4588030"/>
            <a:ext cx="2406120"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Velocity</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0" name="Text Box 165"/>
          <p:cNvSpPr txBox="1"/>
          <p:nvPr/>
        </p:nvSpPr>
        <p:spPr>
          <a:xfrm rot="5400000">
            <a:off x="5756741" y="4588030"/>
            <a:ext cx="2406120"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Variety</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1" name="Text Box 166"/>
          <p:cNvSpPr txBox="1"/>
          <p:nvPr/>
        </p:nvSpPr>
        <p:spPr>
          <a:xfrm rot="5400000">
            <a:off x="5997552" y="4588030"/>
            <a:ext cx="2406120"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Veracity</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2" name="Text Box 167"/>
          <p:cNvSpPr txBox="1"/>
          <p:nvPr/>
        </p:nvSpPr>
        <p:spPr>
          <a:xfrm rot="5400000">
            <a:off x="6257238" y="4588030"/>
            <a:ext cx="2406120"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Communication Structure</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3" name="Text Box 168"/>
          <p:cNvSpPr txBox="1"/>
          <p:nvPr/>
        </p:nvSpPr>
        <p:spPr>
          <a:xfrm rot="5400000">
            <a:off x="7257898" y="4588030"/>
            <a:ext cx="2406120"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Data Abstraction</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5" name="Text Box 170"/>
          <p:cNvSpPr txBox="1"/>
          <p:nvPr/>
        </p:nvSpPr>
        <p:spPr>
          <a:xfrm rot="5400000">
            <a:off x="7445398" y="4669550"/>
            <a:ext cx="2588405"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Metric = M / Non-Metric = N</a:t>
            </a:r>
          </a:p>
        </p:txBody>
      </p:sp>
      <mc:AlternateContent xmlns:mc="http://schemas.openxmlformats.org/markup-compatibility/2006" xmlns:a14="http://schemas.microsoft.com/office/drawing/2010/main">
        <mc:Choice Requires="a14">
          <p:sp>
            <p:nvSpPr>
              <p:cNvPr id="76" name="Text Box 172"/>
              <p:cNvSpPr txBox="1"/>
              <p:nvPr/>
            </p:nvSpPr>
            <p:spPr>
              <a:xfrm rot="5400000">
                <a:off x="7790224" y="4578406"/>
                <a:ext cx="2406120"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14:m>
                  <m:oMath xmlns:m="http://schemas.openxmlformats.org/officeDocument/2006/math">
                    <m:r>
                      <m:rPr>
                        <m:sty m:val="p"/>
                      </m:rPr>
                      <a:rPr lang="en-US" sz="1600">
                        <a:solidFill>
                          <a:prstClr val="black"/>
                        </a:solidFill>
                        <a:latin typeface="Cambria Math" panose="02040503050406030204" pitchFamily="18" charset="0"/>
                        <a:ea typeface="Times New Roman" panose="02020603050405020304" pitchFamily="18" charset="0"/>
                      </a:rPr>
                      <m:t>O</m:t>
                    </m:r>
                    <m:d>
                      <m:dPr>
                        <m:ctrlPr>
                          <a:rPr lang="en-US" sz="1600" i="1">
                            <a:solidFill>
                              <a:prstClr val="black"/>
                            </a:solidFill>
                            <a:latin typeface="Cambria Math" panose="02040503050406030204" pitchFamily="18" charset="0"/>
                            <a:ea typeface="Times New Roman" panose="02020603050405020304" pitchFamily="18" charset="0"/>
                          </a:rPr>
                        </m:ctrlPr>
                      </m:dPr>
                      <m:e>
                        <m:sSup>
                          <m:sSupPr>
                            <m:ctrlPr>
                              <a:rPr lang="en-US" sz="1600" i="1">
                                <a:solidFill>
                                  <a:prstClr val="black"/>
                                </a:solidFill>
                                <a:latin typeface="Cambria Math" panose="02040503050406030204" pitchFamily="18" charset="0"/>
                                <a:ea typeface="Times New Roman" panose="02020603050405020304" pitchFamily="18" charset="0"/>
                              </a:rPr>
                            </m:ctrlPr>
                          </m:sSupPr>
                          <m:e>
                            <m:r>
                              <m:rPr>
                                <m:sty m:val="p"/>
                              </m:rPr>
                              <a:rPr lang="en-US" sz="1600">
                                <a:solidFill>
                                  <a:prstClr val="black"/>
                                </a:solidFill>
                                <a:latin typeface="Cambria Math" panose="02040503050406030204" pitchFamily="18" charset="0"/>
                                <a:ea typeface="Times New Roman" panose="02020603050405020304" pitchFamily="18" charset="0"/>
                              </a:rPr>
                              <m:t>N</m:t>
                            </m:r>
                          </m:e>
                          <m:sup>
                            <m:r>
                              <a:rPr lang="en-US" sz="1600">
                                <a:solidFill>
                                  <a:prstClr val="black"/>
                                </a:solidFill>
                                <a:latin typeface="Cambria Math" panose="02040503050406030204" pitchFamily="18" charset="0"/>
                                <a:ea typeface="Times New Roman" panose="02020603050405020304" pitchFamily="18" charset="0"/>
                              </a:rPr>
                              <m:t>2</m:t>
                            </m:r>
                          </m:sup>
                        </m:sSup>
                      </m:e>
                    </m:d>
                  </m:oMath>
                </a14:m>
                <a:r>
                  <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NN / </a:t>
                </a:r>
                <a14:m>
                  <m:oMath xmlns:m="http://schemas.openxmlformats.org/officeDocument/2006/math">
                    <m:r>
                      <m:rPr>
                        <m:sty m:val="p"/>
                      </m:rPr>
                      <a:rPr lang="en-US" sz="1600">
                        <a:solidFill>
                          <a:prstClr val="black"/>
                        </a:solidFill>
                        <a:latin typeface="Cambria Math" panose="02040503050406030204" pitchFamily="18" charset="0"/>
                        <a:ea typeface="Times New Roman" panose="02020603050405020304" pitchFamily="18" charset="0"/>
                      </a:rPr>
                      <m:t>O</m:t>
                    </m:r>
                    <m:r>
                      <a:rPr lang="en-US" sz="1600">
                        <a:solidFill>
                          <a:prstClr val="black"/>
                        </a:solidFill>
                        <a:latin typeface="Cambria Math" panose="02040503050406030204" pitchFamily="18" charset="0"/>
                        <a:ea typeface="Times New Roman" panose="02020603050405020304" pitchFamily="18" charset="0"/>
                      </a:rPr>
                      <m:t>(</m:t>
                    </m:r>
                    <m:r>
                      <m:rPr>
                        <m:sty m:val="p"/>
                      </m:rPr>
                      <a:rPr lang="en-US" sz="1600">
                        <a:solidFill>
                          <a:prstClr val="black"/>
                        </a:solidFill>
                        <a:latin typeface="Cambria Math" panose="02040503050406030204" pitchFamily="18" charset="0"/>
                        <a:ea typeface="Times New Roman" panose="02020603050405020304" pitchFamily="18" charset="0"/>
                      </a:rPr>
                      <m:t>N</m:t>
                    </m:r>
                    <m:r>
                      <a:rPr lang="en-US" sz="1600">
                        <a:solidFill>
                          <a:prstClr val="black"/>
                        </a:solidFill>
                        <a:latin typeface="Cambria Math" panose="02040503050406030204" pitchFamily="18" charset="0"/>
                        <a:ea typeface="Times New Roman" panose="02020603050405020304" pitchFamily="18" charset="0"/>
                      </a:rPr>
                      <m:t>)</m:t>
                    </m:r>
                  </m:oMath>
                </a14:m>
                <a:r>
                  <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N</a:t>
                </a:r>
              </a:p>
            </p:txBody>
          </p:sp>
        </mc:Choice>
        <mc:Fallback xmlns="">
          <p:sp>
            <p:nvSpPr>
              <p:cNvPr id="76" name="Text Box 172"/>
              <p:cNvSpPr txBox="1">
                <a:spLocks noRot="1" noChangeAspect="1" noMove="1" noResize="1" noEditPoints="1" noAdjustHandles="1" noChangeArrowheads="1" noChangeShapeType="1" noTextEdit="1"/>
              </p:cNvSpPr>
              <p:nvPr/>
            </p:nvSpPr>
            <p:spPr>
              <a:xfrm rot="5400000">
                <a:off x="7790224" y="4578406"/>
                <a:ext cx="2406120" cy="236546"/>
              </a:xfrm>
              <a:prstGeom prst="rect">
                <a:avLst/>
              </a:prstGeom>
              <a:blipFill rotWithShape="0">
                <a:blip r:embed="rId3"/>
                <a:stretch>
                  <a:fillRect l="-56410" t="-2785" r="-25641"/>
                </a:stretch>
              </a:blipFill>
              <a:ln w="6350">
                <a:noFill/>
              </a:ln>
              <a:effectLst/>
            </p:spPr>
            <p:txBody>
              <a:bodyPr/>
              <a:lstStyle/>
              <a:p>
                <a:r>
                  <a:rPr lang="en-US">
                    <a:noFill/>
                  </a:rPr>
                  <a:t> </a:t>
                </a:r>
              </a:p>
            </p:txBody>
          </p:sp>
        </mc:Fallback>
      </mc:AlternateContent>
      <p:sp>
        <p:nvSpPr>
          <p:cNvPr id="79" name="Text Box 189"/>
          <p:cNvSpPr txBox="1"/>
          <p:nvPr/>
        </p:nvSpPr>
        <p:spPr>
          <a:xfrm rot="5400000">
            <a:off x="6765992" y="4588030"/>
            <a:ext cx="2406120"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Regular = R / Irregular = I</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0" name="Text Box 190"/>
          <p:cNvSpPr txBox="1"/>
          <p:nvPr/>
        </p:nvSpPr>
        <p:spPr>
          <a:xfrm rot="5400000">
            <a:off x="6517735" y="4585747"/>
            <a:ext cx="2406120"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Dynamic = D / Static = S</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81" name="Straight Connector 80"/>
          <p:cNvCxnSpPr>
            <a:stCxn id="50" idx="1"/>
          </p:cNvCxnSpPr>
          <p:nvPr/>
        </p:nvCxnSpPr>
        <p:spPr>
          <a:xfrm flipH="1">
            <a:off x="84021" y="3314490"/>
            <a:ext cx="4179187" cy="6267"/>
          </a:xfrm>
          <a:prstGeom prst="line">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0800000">
            <a:off x="3514021" y="322718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0800000">
            <a:off x="3240899" y="3226351"/>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0800000">
            <a:off x="2924331" y="322718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10800000">
            <a:off x="2642386" y="3228022"/>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0800000">
            <a:off x="2365326" y="3228022"/>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10800000">
            <a:off x="2058615" y="3228022"/>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0800000">
            <a:off x="1767471" y="3228022"/>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0800000">
            <a:off x="1454178" y="322718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10800000">
            <a:off x="1194841" y="322718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10800000">
            <a:off x="916085" y="322718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0800000">
            <a:off x="639637" y="322718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 Box 171"/>
          <p:cNvSpPr txBox="1"/>
          <p:nvPr/>
        </p:nvSpPr>
        <p:spPr>
          <a:xfrm rot="5400000">
            <a:off x="-828955" y="1906678"/>
            <a:ext cx="2406120" cy="18254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Visualization</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5" name="Text Box 173"/>
          <p:cNvSpPr txBox="1"/>
          <p:nvPr/>
        </p:nvSpPr>
        <p:spPr>
          <a:xfrm rot="5400000">
            <a:off x="-555655" y="1883767"/>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Graph Algorithms</a:t>
            </a:r>
          </a:p>
        </p:txBody>
      </p:sp>
      <p:sp>
        <p:nvSpPr>
          <p:cNvPr id="96" name="Text Box 174"/>
          <p:cNvSpPr txBox="1"/>
          <p:nvPr/>
        </p:nvSpPr>
        <p:spPr>
          <a:xfrm rot="5400000">
            <a:off x="-250904" y="1895058"/>
            <a:ext cx="2406120" cy="23987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Linear Algebra Kernels</a:t>
            </a:r>
          </a:p>
          <a:p>
            <a:pPr algn="r" defTabSz="914400" eaLnBrk="0" fontAlgn="base" hangingPunct="0">
              <a:spcBef>
                <a:spcPct val="0"/>
              </a:spcBef>
              <a:spcAft>
                <a:spcPts val="400"/>
              </a:spcAft>
            </a:pP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7" name="Text Box 175"/>
          <p:cNvSpPr txBox="1"/>
          <p:nvPr/>
        </p:nvSpPr>
        <p:spPr>
          <a:xfrm rot="5400000">
            <a:off x="21005" y="1886200"/>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Alignment</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8" name="Text Box 176"/>
          <p:cNvSpPr txBox="1"/>
          <p:nvPr/>
        </p:nvSpPr>
        <p:spPr>
          <a:xfrm rot="5400000">
            <a:off x="296728" y="1894759"/>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Streaming</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9" name="Text Box 178"/>
          <p:cNvSpPr txBox="1"/>
          <p:nvPr/>
        </p:nvSpPr>
        <p:spPr>
          <a:xfrm rot="5400000">
            <a:off x="582145" y="1886238"/>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Optimization Methodology</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0" name="Text Box 179"/>
          <p:cNvSpPr txBox="1"/>
          <p:nvPr/>
        </p:nvSpPr>
        <p:spPr>
          <a:xfrm rot="5400000">
            <a:off x="873336" y="1886238"/>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Learning</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1" name="Text Box 180"/>
          <p:cNvSpPr txBox="1"/>
          <p:nvPr/>
        </p:nvSpPr>
        <p:spPr>
          <a:xfrm rot="5400000">
            <a:off x="1182756" y="1886238"/>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Classification</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2" name="Text Box 181"/>
          <p:cNvSpPr txBox="1"/>
          <p:nvPr/>
        </p:nvSpPr>
        <p:spPr>
          <a:xfrm rot="5400000">
            <a:off x="1485731" y="1838782"/>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Search / Query / </a:t>
            </a: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Index</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3" name="Text Box 182"/>
          <p:cNvSpPr txBox="1"/>
          <p:nvPr/>
        </p:nvSpPr>
        <p:spPr>
          <a:xfrm rot="5400000">
            <a:off x="2060115" y="1902385"/>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Base Statistics</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4" name="Text Box 184"/>
          <p:cNvSpPr txBox="1"/>
          <p:nvPr/>
        </p:nvSpPr>
        <p:spPr>
          <a:xfrm rot="5400000">
            <a:off x="2331397" y="1886238"/>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Global Analytics</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5" name="Text Box 185"/>
          <p:cNvSpPr txBox="1"/>
          <p:nvPr/>
        </p:nvSpPr>
        <p:spPr>
          <a:xfrm rot="5400000">
            <a:off x="2615050" y="1866988"/>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Local Analytics</a:t>
            </a:r>
          </a:p>
        </p:txBody>
      </p:sp>
      <p:sp>
        <p:nvSpPr>
          <p:cNvPr id="106" name="Text Box 186"/>
          <p:cNvSpPr txBox="1"/>
          <p:nvPr/>
        </p:nvSpPr>
        <p:spPr>
          <a:xfrm rot="5400000">
            <a:off x="2902192" y="1866988"/>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Micro-benchmarks</a:t>
            </a:r>
          </a:p>
        </p:txBody>
      </p:sp>
      <p:cxnSp>
        <p:nvCxnSpPr>
          <p:cNvPr id="107" name="Straight Connector 106"/>
          <p:cNvCxnSpPr/>
          <p:nvPr/>
        </p:nvCxnSpPr>
        <p:spPr>
          <a:xfrm rot="10800000">
            <a:off x="4079596" y="322718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0800000">
            <a:off x="3789695" y="3226351"/>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 Box 192"/>
          <p:cNvSpPr txBox="1"/>
          <p:nvPr/>
        </p:nvSpPr>
        <p:spPr>
          <a:xfrm rot="5400000">
            <a:off x="1747473" y="1894759"/>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11" name="Straight Connector 110"/>
          <p:cNvCxnSpPr/>
          <p:nvPr/>
        </p:nvCxnSpPr>
        <p:spPr>
          <a:xfrm rot="10800000">
            <a:off x="357425" y="3228022"/>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 Box 230"/>
          <p:cNvSpPr txBox="1"/>
          <p:nvPr/>
        </p:nvSpPr>
        <p:spPr>
          <a:xfrm>
            <a:off x="1079462" y="214823"/>
            <a:ext cx="2376363" cy="56727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defTabSz="914400" eaLnBrk="0" fontAlgn="base" hangingPunct="0">
              <a:spcBef>
                <a:spcPct val="0"/>
              </a:spcBef>
              <a:spcAft>
                <a:spcPct val="0"/>
              </a:spcAft>
            </a:pP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Data Source </a:t>
            </a:r>
            <a:r>
              <a:rPr lang="en-US"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and Style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View</a:t>
            </a:r>
            <a:endPar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6" name="Text Box 230"/>
          <p:cNvSpPr txBox="1"/>
          <p:nvPr/>
        </p:nvSpPr>
        <p:spPr>
          <a:xfrm>
            <a:off x="7331908" y="2603582"/>
            <a:ext cx="1443625" cy="27906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defTabSz="914400" eaLnBrk="0" fontAlgn="base" hangingPunct="0">
              <a:spcBef>
                <a:spcPct val="0"/>
              </a:spcBef>
              <a:spcAft>
                <a:spcPct val="0"/>
              </a:spcAft>
            </a:pPr>
            <a:r>
              <a:rPr lang="en-US"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Execution View</a:t>
            </a:r>
            <a:endParaRPr lang="en-US"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7" name="Text Box 230"/>
          <p:cNvSpPr txBox="1"/>
          <p:nvPr/>
        </p:nvSpPr>
        <p:spPr>
          <a:xfrm rot="10800000" flipH="1" flipV="1">
            <a:off x="179980" y="4060416"/>
            <a:ext cx="1493010" cy="2790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defTabSz="914400" eaLnBrk="0" fontAlgn="base" hangingPunct="0">
              <a:spcBef>
                <a:spcPct val="0"/>
              </a:spcBef>
              <a:spcAft>
                <a:spcPct val="0"/>
              </a:spcAft>
            </a:pPr>
            <a:r>
              <a:rPr lang="en-US"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Processing View</a:t>
            </a:r>
            <a:endParaRPr lang="en-US"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0" name="Text Box 298"/>
          <p:cNvSpPr txBox="1"/>
          <p:nvPr/>
        </p:nvSpPr>
        <p:spPr>
          <a:xfrm>
            <a:off x="5118796" y="4106445"/>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p>
        </p:txBody>
      </p:sp>
      <p:sp>
        <p:nvSpPr>
          <p:cNvPr id="121" name="Text Box 299"/>
          <p:cNvSpPr txBox="1"/>
          <p:nvPr/>
        </p:nvSpPr>
        <p:spPr>
          <a:xfrm>
            <a:off x="5124448" y="4344446"/>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a:t>
            </a:r>
          </a:p>
        </p:txBody>
      </p:sp>
      <p:sp>
        <p:nvSpPr>
          <p:cNvPr id="122" name="Text Box 300"/>
          <p:cNvSpPr txBox="1"/>
          <p:nvPr/>
        </p:nvSpPr>
        <p:spPr>
          <a:xfrm>
            <a:off x="5120725" y="4513204"/>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a:t>
            </a:r>
          </a:p>
        </p:txBody>
      </p:sp>
      <p:sp>
        <p:nvSpPr>
          <p:cNvPr id="123" name="Text Box 301"/>
          <p:cNvSpPr txBox="1"/>
          <p:nvPr/>
        </p:nvSpPr>
        <p:spPr>
          <a:xfrm>
            <a:off x="5115970" y="5001714"/>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6</a:t>
            </a:r>
          </a:p>
        </p:txBody>
      </p:sp>
      <p:sp>
        <p:nvSpPr>
          <p:cNvPr id="124" name="Text Box 302"/>
          <p:cNvSpPr txBox="1"/>
          <p:nvPr/>
        </p:nvSpPr>
        <p:spPr>
          <a:xfrm>
            <a:off x="5123302" y="5270159"/>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p>
        </p:txBody>
      </p:sp>
      <p:sp>
        <p:nvSpPr>
          <p:cNvPr id="125" name="Text Box 303"/>
          <p:cNvSpPr txBox="1"/>
          <p:nvPr/>
        </p:nvSpPr>
        <p:spPr>
          <a:xfrm>
            <a:off x="5136506" y="5505207"/>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p>
        </p:txBody>
      </p:sp>
      <p:sp>
        <p:nvSpPr>
          <p:cNvPr id="126" name="Text Box 304"/>
          <p:cNvSpPr txBox="1"/>
          <p:nvPr/>
        </p:nvSpPr>
        <p:spPr>
          <a:xfrm>
            <a:off x="5131859" y="5751941"/>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9</a:t>
            </a:r>
            <a:endParaRPr lang="en-US"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7" name="Text Box 305"/>
          <p:cNvSpPr txBox="1"/>
          <p:nvPr/>
        </p:nvSpPr>
        <p:spPr>
          <a:xfrm>
            <a:off x="5045132" y="5945221"/>
            <a:ext cx="424460"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10</a:t>
            </a:r>
            <a:endParaRPr lang="en-US"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8" name="Text Box 306"/>
          <p:cNvSpPr txBox="1"/>
          <p:nvPr/>
        </p:nvSpPr>
        <p:spPr>
          <a:xfrm>
            <a:off x="5046138" y="6193896"/>
            <a:ext cx="392821"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11</a:t>
            </a:r>
            <a:endParaRPr lang="en-US"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9" name="Text Box 307"/>
          <p:cNvSpPr txBox="1"/>
          <p:nvPr/>
        </p:nvSpPr>
        <p:spPr>
          <a:xfrm>
            <a:off x="5048232" y="6468833"/>
            <a:ext cx="382926" cy="1924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12</a:t>
            </a:r>
            <a:endParaRPr lang="en-US"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1" name="Text Box 310"/>
          <p:cNvSpPr txBox="1"/>
          <p:nvPr/>
        </p:nvSpPr>
        <p:spPr>
          <a:xfrm>
            <a:off x="4544798" y="246937"/>
            <a:ext cx="288239" cy="2404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10</a:t>
            </a:r>
          </a:p>
        </p:txBody>
      </p:sp>
      <p:sp>
        <p:nvSpPr>
          <p:cNvPr id="132" name="Text Box 311"/>
          <p:cNvSpPr txBox="1"/>
          <p:nvPr/>
        </p:nvSpPr>
        <p:spPr>
          <a:xfrm>
            <a:off x="4645480" y="482637"/>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9</a:t>
            </a:r>
          </a:p>
        </p:txBody>
      </p:sp>
      <p:sp>
        <p:nvSpPr>
          <p:cNvPr id="133" name="Text Box 312"/>
          <p:cNvSpPr txBox="1"/>
          <p:nvPr/>
        </p:nvSpPr>
        <p:spPr>
          <a:xfrm>
            <a:off x="4642654" y="700017"/>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p>
        </p:txBody>
      </p:sp>
      <p:sp>
        <p:nvSpPr>
          <p:cNvPr id="134" name="Text Box 313"/>
          <p:cNvSpPr txBox="1"/>
          <p:nvPr/>
        </p:nvSpPr>
        <p:spPr>
          <a:xfrm>
            <a:off x="4637005" y="909475"/>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p>
        </p:txBody>
      </p:sp>
      <p:sp>
        <p:nvSpPr>
          <p:cNvPr id="135" name="Text Box 315"/>
          <p:cNvSpPr txBox="1"/>
          <p:nvPr/>
        </p:nvSpPr>
        <p:spPr>
          <a:xfrm>
            <a:off x="4629671" y="1147923"/>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6</a:t>
            </a:r>
          </a:p>
        </p:txBody>
      </p:sp>
      <p:sp>
        <p:nvSpPr>
          <p:cNvPr id="136" name="Text Box 316"/>
          <p:cNvSpPr txBox="1"/>
          <p:nvPr/>
        </p:nvSpPr>
        <p:spPr>
          <a:xfrm>
            <a:off x="4625022" y="1399209"/>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a:t>
            </a:r>
          </a:p>
        </p:txBody>
      </p:sp>
      <p:sp>
        <p:nvSpPr>
          <p:cNvPr id="137" name="Text Box 317"/>
          <p:cNvSpPr txBox="1"/>
          <p:nvPr/>
        </p:nvSpPr>
        <p:spPr>
          <a:xfrm>
            <a:off x="4626843" y="1684410"/>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a:t>
            </a:r>
          </a:p>
        </p:txBody>
      </p:sp>
      <p:sp>
        <p:nvSpPr>
          <p:cNvPr id="138" name="Text Box 318"/>
          <p:cNvSpPr txBox="1"/>
          <p:nvPr/>
        </p:nvSpPr>
        <p:spPr>
          <a:xfrm>
            <a:off x="4630177" y="1998826"/>
            <a:ext cx="188704"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a:t>
            </a:r>
            <a:endPar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9" name="Text Box 319"/>
          <p:cNvSpPr txBox="1"/>
          <p:nvPr/>
        </p:nvSpPr>
        <p:spPr>
          <a:xfrm>
            <a:off x="4633129" y="2205949"/>
            <a:ext cx="135140" cy="19050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p>
        </p:txBody>
      </p:sp>
      <p:sp>
        <p:nvSpPr>
          <p:cNvPr id="140" name="Text Box 320"/>
          <p:cNvSpPr txBox="1"/>
          <p:nvPr/>
        </p:nvSpPr>
        <p:spPr>
          <a:xfrm>
            <a:off x="4634565" y="2429997"/>
            <a:ext cx="99202" cy="21823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p>
        </p:txBody>
      </p:sp>
      <p:sp>
        <p:nvSpPr>
          <p:cNvPr id="141" name="Text Box 321"/>
          <p:cNvSpPr txBox="1"/>
          <p:nvPr/>
        </p:nvSpPr>
        <p:spPr>
          <a:xfrm>
            <a:off x="5634841" y="3018436"/>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a:t>
            </a:r>
          </a:p>
        </p:txBody>
      </p:sp>
      <p:sp>
        <p:nvSpPr>
          <p:cNvPr id="142" name="Text Box 322"/>
          <p:cNvSpPr txBox="1"/>
          <p:nvPr/>
        </p:nvSpPr>
        <p:spPr>
          <a:xfrm>
            <a:off x="5897613" y="3018436"/>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a:t>
            </a:r>
          </a:p>
        </p:txBody>
      </p:sp>
      <p:sp>
        <p:nvSpPr>
          <p:cNvPr id="143" name="Text Box 323"/>
          <p:cNvSpPr txBox="1"/>
          <p:nvPr/>
        </p:nvSpPr>
        <p:spPr>
          <a:xfrm>
            <a:off x="6170539" y="3018436"/>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a:t>
            </a:r>
          </a:p>
        </p:txBody>
      </p:sp>
      <p:sp>
        <p:nvSpPr>
          <p:cNvPr id="144" name="Text Box 324"/>
          <p:cNvSpPr txBox="1"/>
          <p:nvPr/>
        </p:nvSpPr>
        <p:spPr>
          <a:xfrm>
            <a:off x="6433312" y="3018436"/>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4</a:t>
            </a:r>
          </a:p>
        </p:txBody>
      </p:sp>
      <p:sp>
        <p:nvSpPr>
          <p:cNvPr id="145" name="Text Box 325"/>
          <p:cNvSpPr txBox="1"/>
          <p:nvPr/>
        </p:nvSpPr>
        <p:spPr>
          <a:xfrm>
            <a:off x="6655434" y="3018436"/>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5</a:t>
            </a:r>
          </a:p>
        </p:txBody>
      </p:sp>
      <p:sp>
        <p:nvSpPr>
          <p:cNvPr id="146" name="Text Box 326"/>
          <p:cNvSpPr txBox="1"/>
          <p:nvPr/>
        </p:nvSpPr>
        <p:spPr>
          <a:xfrm>
            <a:off x="6932383" y="3018436"/>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6</a:t>
            </a:r>
          </a:p>
        </p:txBody>
      </p:sp>
      <p:sp>
        <p:nvSpPr>
          <p:cNvPr id="147" name="Text Box 327"/>
          <p:cNvSpPr txBox="1"/>
          <p:nvPr/>
        </p:nvSpPr>
        <p:spPr>
          <a:xfrm>
            <a:off x="7184588" y="3018436"/>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7</a:t>
            </a:r>
          </a:p>
        </p:txBody>
      </p:sp>
      <p:sp>
        <p:nvSpPr>
          <p:cNvPr id="148" name="Text Box 328"/>
          <p:cNvSpPr txBox="1"/>
          <p:nvPr/>
        </p:nvSpPr>
        <p:spPr>
          <a:xfrm>
            <a:off x="7422308" y="3018436"/>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8</a:t>
            </a:r>
          </a:p>
        </p:txBody>
      </p:sp>
      <p:sp>
        <p:nvSpPr>
          <p:cNvPr id="149" name="Text Box 329"/>
          <p:cNvSpPr txBox="1"/>
          <p:nvPr/>
        </p:nvSpPr>
        <p:spPr>
          <a:xfrm>
            <a:off x="7642807" y="3018436"/>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9</a:t>
            </a:r>
          </a:p>
        </p:txBody>
      </p:sp>
      <p:sp>
        <p:nvSpPr>
          <p:cNvPr id="150" name="Text Box 330"/>
          <p:cNvSpPr txBox="1"/>
          <p:nvPr/>
        </p:nvSpPr>
        <p:spPr>
          <a:xfrm>
            <a:off x="7811703" y="3030236"/>
            <a:ext cx="243470" cy="14286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defTabSz="914400" eaLnBrk="0" fontAlgn="base" hangingPunct="0">
              <a:spcBef>
                <a:spcPct val="0"/>
              </a:spcBef>
              <a:spcAft>
                <a:spcPts val="400"/>
              </a:spcAft>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10</a:t>
            </a:r>
          </a:p>
        </p:txBody>
      </p:sp>
      <p:sp>
        <p:nvSpPr>
          <p:cNvPr id="151" name="Text Box 335"/>
          <p:cNvSpPr txBox="1"/>
          <p:nvPr/>
        </p:nvSpPr>
        <p:spPr>
          <a:xfrm>
            <a:off x="8293840" y="3030236"/>
            <a:ext cx="246645" cy="1408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defTabSz="914400" eaLnBrk="0" fontAlgn="base" hangingPunct="0">
              <a:spcBef>
                <a:spcPct val="0"/>
              </a:spcBef>
              <a:spcAft>
                <a:spcPts val="400"/>
              </a:spcAft>
            </a:pPr>
            <a:r>
              <a:rPr lang="en-US" sz="14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12</a:t>
            </a:r>
            <a:endPar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2" name="Text Box 336"/>
          <p:cNvSpPr txBox="1"/>
          <p:nvPr/>
        </p:nvSpPr>
        <p:spPr>
          <a:xfrm>
            <a:off x="8803803" y="3030236"/>
            <a:ext cx="235089" cy="1504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defTabSz="914400" eaLnBrk="0" fontAlgn="base" hangingPunct="0">
              <a:spcBef>
                <a:spcPct val="0"/>
              </a:spcBef>
              <a:spcAft>
                <a:spcPts val="400"/>
              </a:spcAft>
            </a:pPr>
            <a:r>
              <a:rPr lang="en-US" sz="14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14</a:t>
            </a:r>
            <a:endPar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5" name="Text Box 340"/>
          <p:cNvSpPr txBox="1"/>
          <p:nvPr/>
        </p:nvSpPr>
        <p:spPr>
          <a:xfrm>
            <a:off x="1734332" y="3421369"/>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9</a:t>
            </a:r>
          </a:p>
        </p:txBody>
      </p:sp>
      <p:sp>
        <p:nvSpPr>
          <p:cNvPr id="156" name="Text Box 341"/>
          <p:cNvSpPr txBox="1"/>
          <p:nvPr/>
        </p:nvSpPr>
        <p:spPr>
          <a:xfrm>
            <a:off x="2045704" y="3421369"/>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8</a:t>
            </a:r>
          </a:p>
        </p:txBody>
      </p:sp>
      <p:sp>
        <p:nvSpPr>
          <p:cNvPr id="157" name="Text Box 342"/>
          <p:cNvSpPr txBox="1"/>
          <p:nvPr/>
        </p:nvSpPr>
        <p:spPr>
          <a:xfrm>
            <a:off x="2331028" y="3421369"/>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7</a:t>
            </a:r>
          </a:p>
        </p:txBody>
      </p:sp>
      <p:sp>
        <p:nvSpPr>
          <p:cNvPr id="158" name="Text Box 343"/>
          <p:cNvSpPr txBox="1"/>
          <p:nvPr/>
        </p:nvSpPr>
        <p:spPr>
          <a:xfrm>
            <a:off x="2857851" y="3421369"/>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5</a:t>
            </a:r>
          </a:p>
        </p:txBody>
      </p:sp>
      <p:sp>
        <p:nvSpPr>
          <p:cNvPr id="159" name="Text Box 344"/>
          <p:cNvSpPr txBox="1"/>
          <p:nvPr/>
        </p:nvSpPr>
        <p:spPr>
          <a:xfrm>
            <a:off x="3173257" y="3421369"/>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4</a:t>
            </a:r>
          </a:p>
        </p:txBody>
      </p:sp>
      <p:sp>
        <p:nvSpPr>
          <p:cNvPr id="160" name="Text Box 345"/>
          <p:cNvSpPr txBox="1"/>
          <p:nvPr/>
        </p:nvSpPr>
        <p:spPr>
          <a:xfrm>
            <a:off x="3467435" y="3421369"/>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a:t>
            </a:r>
          </a:p>
        </p:txBody>
      </p:sp>
      <p:sp>
        <p:nvSpPr>
          <p:cNvPr id="161" name="Text Box 346"/>
          <p:cNvSpPr txBox="1"/>
          <p:nvPr/>
        </p:nvSpPr>
        <p:spPr>
          <a:xfrm>
            <a:off x="3750530" y="3421369"/>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a:t>
            </a:r>
          </a:p>
        </p:txBody>
      </p:sp>
      <p:sp>
        <p:nvSpPr>
          <p:cNvPr id="162" name="Text Box 347"/>
          <p:cNvSpPr txBox="1"/>
          <p:nvPr/>
        </p:nvSpPr>
        <p:spPr>
          <a:xfrm>
            <a:off x="4035007" y="3421369"/>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a:t>
            </a:r>
          </a:p>
        </p:txBody>
      </p:sp>
      <p:sp>
        <p:nvSpPr>
          <p:cNvPr id="164" name="Text Box 349"/>
          <p:cNvSpPr txBox="1"/>
          <p:nvPr/>
        </p:nvSpPr>
        <p:spPr>
          <a:xfrm>
            <a:off x="265558" y="3416712"/>
            <a:ext cx="190484"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14</a:t>
            </a:r>
          </a:p>
        </p:txBody>
      </p:sp>
      <p:sp>
        <p:nvSpPr>
          <p:cNvPr id="165" name="Text Box 350"/>
          <p:cNvSpPr txBox="1"/>
          <p:nvPr/>
        </p:nvSpPr>
        <p:spPr>
          <a:xfrm>
            <a:off x="567132" y="3416712"/>
            <a:ext cx="190484"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13</a:t>
            </a:r>
          </a:p>
        </p:txBody>
      </p:sp>
      <p:sp>
        <p:nvSpPr>
          <p:cNvPr id="166" name="Text Box 351"/>
          <p:cNvSpPr txBox="1"/>
          <p:nvPr/>
        </p:nvSpPr>
        <p:spPr>
          <a:xfrm>
            <a:off x="861404" y="3416712"/>
            <a:ext cx="190484"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12</a:t>
            </a:r>
          </a:p>
        </p:txBody>
      </p:sp>
      <p:sp>
        <p:nvSpPr>
          <p:cNvPr id="167" name="Text Box 352"/>
          <p:cNvSpPr txBox="1"/>
          <p:nvPr/>
        </p:nvSpPr>
        <p:spPr>
          <a:xfrm>
            <a:off x="1115708" y="3416712"/>
            <a:ext cx="190484"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11</a:t>
            </a:r>
          </a:p>
        </p:txBody>
      </p:sp>
      <p:sp>
        <p:nvSpPr>
          <p:cNvPr id="168" name="Text Box 353"/>
          <p:cNvSpPr txBox="1"/>
          <p:nvPr/>
        </p:nvSpPr>
        <p:spPr>
          <a:xfrm>
            <a:off x="1394045" y="3411682"/>
            <a:ext cx="253979"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10</a:t>
            </a:r>
          </a:p>
        </p:txBody>
      </p:sp>
      <p:sp>
        <p:nvSpPr>
          <p:cNvPr id="173" name="Text Box 358"/>
          <p:cNvSpPr txBox="1"/>
          <p:nvPr/>
        </p:nvSpPr>
        <p:spPr>
          <a:xfrm>
            <a:off x="2609763" y="3421369"/>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6</a:t>
            </a:r>
          </a:p>
        </p:txBody>
      </p:sp>
      <p:cxnSp>
        <p:nvCxnSpPr>
          <p:cNvPr id="174" name="Straight Connector 173"/>
          <p:cNvCxnSpPr/>
          <p:nvPr/>
        </p:nvCxnSpPr>
        <p:spPr>
          <a:xfrm rot="10800000">
            <a:off x="8700572" y="3224447"/>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Text Box 361"/>
          <p:cNvSpPr txBox="1"/>
          <p:nvPr/>
        </p:nvSpPr>
        <p:spPr>
          <a:xfrm>
            <a:off x="8558703" y="3030238"/>
            <a:ext cx="256126" cy="1504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defTabSz="914400" eaLnBrk="0" fontAlgn="base" hangingPunct="0">
              <a:spcBef>
                <a:spcPct val="0"/>
              </a:spcBef>
              <a:spcAft>
                <a:spcPts val="400"/>
              </a:spcAft>
            </a:pPr>
            <a:r>
              <a:rPr lang="en-US" sz="14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13</a:t>
            </a:r>
            <a:endPar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78" name="Straight Connector 177"/>
          <p:cNvCxnSpPr/>
          <p:nvPr/>
        </p:nvCxnSpPr>
        <p:spPr>
          <a:xfrm rot="5400000">
            <a:off x="4930783" y="4765573"/>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9" name="Text Box 63"/>
          <p:cNvSpPr txBox="1"/>
          <p:nvPr/>
        </p:nvSpPr>
        <p:spPr>
          <a:xfrm rot="5400000">
            <a:off x="2515302" y="3973719"/>
            <a:ext cx="144397" cy="179763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Map Streaming</a:t>
            </a:r>
            <a:endPar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0" name="Text Box 301"/>
          <p:cNvSpPr txBox="1"/>
          <p:nvPr/>
        </p:nvSpPr>
        <p:spPr>
          <a:xfrm>
            <a:off x="5115970" y="4774676"/>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a:t>
            </a:r>
          </a:p>
        </p:txBody>
      </p:sp>
      <p:sp>
        <p:nvSpPr>
          <p:cNvPr id="50" name="Rectangle 49"/>
          <p:cNvSpPr/>
          <p:nvPr/>
        </p:nvSpPr>
        <p:spPr>
          <a:xfrm>
            <a:off x="4263207" y="2712960"/>
            <a:ext cx="1269896" cy="12030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400" eaLnBrk="0" fontAlgn="base" hangingPunct="0">
              <a:spcBef>
                <a:spcPct val="0"/>
              </a:spcBef>
              <a:spcAft>
                <a:spcPts val="400"/>
              </a:spcAft>
            </a:pPr>
            <a:r>
              <a:rPr lang="en-US"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 Ogre </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Views and </a:t>
            </a:r>
            <a:r>
              <a:rPr lang="en-US"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50 Facets</a:t>
            </a:r>
            <a:endParaRPr lang="en-US" b="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84" name="Straight Connector 183"/>
          <p:cNvCxnSpPr/>
          <p:nvPr/>
        </p:nvCxnSpPr>
        <p:spPr>
          <a:xfrm rot="10800000">
            <a:off x="8200979" y="3224711"/>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Text Box 168"/>
          <p:cNvSpPr txBox="1"/>
          <p:nvPr/>
        </p:nvSpPr>
        <p:spPr>
          <a:xfrm rot="5400000">
            <a:off x="7019408" y="4589131"/>
            <a:ext cx="2406120"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Iterative / Simple</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6" name="Text Box 335"/>
          <p:cNvSpPr txBox="1"/>
          <p:nvPr/>
        </p:nvSpPr>
        <p:spPr>
          <a:xfrm>
            <a:off x="8055351" y="3031338"/>
            <a:ext cx="246645" cy="1408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defTabSz="914400" eaLnBrk="0" fontAlgn="base" hangingPunct="0">
              <a:spcBef>
                <a:spcPct val="0"/>
              </a:spcBef>
              <a:spcAft>
                <a:spcPts val="400"/>
              </a:spcAft>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11</a:t>
            </a:r>
          </a:p>
        </p:txBody>
      </p:sp>
      <p:sp>
        <p:nvSpPr>
          <p:cNvPr id="169" name="Text Box 297"/>
          <p:cNvSpPr txBox="1"/>
          <p:nvPr/>
        </p:nvSpPr>
        <p:spPr>
          <a:xfrm>
            <a:off x="5121587" y="3920486"/>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p>
        </p:txBody>
      </p:sp>
      <p:sp>
        <p:nvSpPr>
          <p:cNvPr id="16" name="Slide Number Placeholder 15"/>
          <p:cNvSpPr>
            <a:spLocks noGrp="1"/>
          </p:cNvSpPr>
          <p:nvPr>
            <p:ph type="sldNum" sz="quarter" idx="12"/>
          </p:nvPr>
        </p:nvSpPr>
        <p:spPr/>
        <p:txBody>
          <a:bodyPr/>
          <a:lstStyle/>
          <a:p>
            <a:fld id="{EBFED7E6-5016-4859-A78B-1A011CDBB251}"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4675722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719" y="1028887"/>
            <a:ext cx="2177528" cy="1676400"/>
          </a:xfrm>
        </p:spPr>
        <p:txBody>
          <a:bodyPr/>
          <a:lstStyle/>
          <a:p>
            <a:r>
              <a:rPr lang="en-US" sz="2400" dirty="0" smtClean="0"/>
              <a:t>6 Forms of MapReduce</a:t>
            </a:r>
            <a:br>
              <a:rPr lang="en-US" sz="2400" dirty="0" smtClean="0"/>
            </a:br>
            <a:r>
              <a:rPr lang="en-US" sz="2400" b="0" dirty="0" smtClean="0">
                <a:solidFill>
                  <a:schemeClr val="tx1"/>
                </a:solidFill>
              </a:rPr>
              <a:t>cover “all” </a:t>
            </a:r>
            <a:r>
              <a:rPr lang="en-US" sz="2000" b="0" dirty="0" smtClean="0">
                <a:solidFill>
                  <a:schemeClr val="tx1"/>
                </a:solidFill>
              </a:rPr>
              <a:t>circumstances</a:t>
            </a:r>
            <a:br>
              <a:rPr lang="en-US" sz="2000" b="0" dirty="0" smtClean="0">
                <a:solidFill>
                  <a:schemeClr val="tx1"/>
                </a:solidFill>
              </a:rPr>
            </a:br>
            <a:r>
              <a:rPr lang="en-US" sz="2000" b="0" dirty="0">
                <a:solidFill>
                  <a:schemeClr val="tx1"/>
                </a:solidFill>
              </a:rPr>
              <a:t/>
            </a:r>
            <a:br>
              <a:rPr lang="en-US" sz="2000" b="0" dirty="0">
                <a:solidFill>
                  <a:schemeClr val="tx1"/>
                </a:solidFill>
              </a:rPr>
            </a:br>
            <a:r>
              <a:rPr lang="en-US" sz="2000" b="0" dirty="0" smtClean="0">
                <a:solidFill>
                  <a:schemeClr val="tx1"/>
                </a:solidFill>
              </a:rPr>
              <a:t>Also an interesting software (architecture) discussion</a:t>
            </a:r>
            <a:endParaRPr lang="en-US" sz="2000" b="0" dirty="0">
              <a:solidFill>
                <a:schemeClr val="tx1"/>
              </a:solidFill>
            </a:endParaRPr>
          </a:p>
        </p:txBody>
      </p:sp>
      <p:sp>
        <p:nvSpPr>
          <p:cNvPr id="4" name="Slide Number Placeholder 3"/>
          <p:cNvSpPr>
            <a:spLocks noGrp="1"/>
          </p:cNvSpPr>
          <p:nvPr>
            <p:ph type="sldNum" sz="quarter" idx="12"/>
          </p:nvPr>
        </p:nvSpPr>
        <p:spPr>
          <a:xfrm>
            <a:off x="8282214" y="6246813"/>
            <a:ext cx="656771" cy="293913"/>
          </a:xfrm>
        </p:spPr>
        <p:txBody>
          <a:bodyPr/>
          <a:lstStyle/>
          <a:p>
            <a:fld id="{C4B85148-DB98-4269-ACE6-2DF49F9918C9}" type="slidenum">
              <a:rPr lang="en-US" smtClean="0">
                <a:solidFill>
                  <a:prstClr val="black"/>
                </a:solidFill>
              </a:rPr>
              <a:pPr/>
              <a:t>24</a:t>
            </a:fld>
            <a:endParaRPr lang="en-US" dirty="0">
              <a:solidFill>
                <a:prstClr val="black"/>
              </a:solidFill>
            </a:endParaRPr>
          </a:p>
        </p:txBody>
      </p:sp>
      <p:sp>
        <p:nvSpPr>
          <p:cNvPr id="5" name="Date Placeholder 4"/>
          <p:cNvSpPr>
            <a:spLocks noGrp="1"/>
          </p:cNvSpPr>
          <p:nvPr>
            <p:ph type="dt" sz="half" idx="2"/>
          </p:nvPr>
        </p:nvSpPr>
        <p:spPr>
          <a:xfrm>
            <a:off x="7086600" y="6246813"/>
            <a:ext cx="2057400" cy="365125"/>
          </a:xfrm>
        </p:spPr>
        <p:txBody>
          <a:bodyPr/>
          <a:lstStyle/>
          <a:p>
            <a:r>
              <a:rPr lang="en-US" smtClean="0">
                <a:solidFill>
                  <a:srgbClr val="000000">
                    <a:tint val="75000"/>
                  </a:srgbClr>
                </a:solidFill>
              </a:rPr>
              <a:t>8/5/2015</a:t>
            </a:r>
            <a:endParaRPr lang="en-US">
              <a:solidFill>
                <a:srgbClr val="000000">
                  <a:tint val="75000"/>
                </a:srgbClr>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49916"/>
          <a:stretch/>
        </p:blipFill>
        <p:spPr bwMode="auto">
          <a:xfrm>
            <a:off x="2177528" y="-26894"/>
            <a:ext cx="6947646" cy="3227294"/>
          </a:xfrm>
          <a:prstGeom prst="rect">
            <a:avLst/>
          </a:prstGeom>
          <a:noFill/>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49277"/>
          <a:stretch/>
        </p:blipFill>
        <p:spPr bwMode="auto">
          <a:xfrm>
            <a:off x="2102089" y="3048000"/>
            <a:ext cx="7023085" cy="3221225"/>
          </a:xfrm>
          <a:prstGeom prst="rect">
            <a:avLst/>
          </a:prstGeom>
          <a:noFill/>
        </p:spPr>
      </p:pic>
    </p:spTree>
    <p:extLst>
      <p:ext uri="{BB962C8B-B14F-4D97-AF65-F5344CB8AC3E}">
        <p14:creationId xmlns:p14="http://schemas.microsoft.com/office/powerpoint/2010/main" val="8305293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28453"/>
            <a:ext cx="9143998" cy="792162"/>
          </a:xfrm>
        </p:spPr>
        <p:txBody>
          <a:bodyPr>
            <a:normAutofit/>
          </a:bodyPr>
          <a:lstStyle/>
          <a:p>
            <a:pPr algn="ctr"/>
            <a:r>
              <a:rPr lang="en-US" sz="3600" b="1" smtClean="0">
                <a:latin typeface="+mn-lt"/>
              </a:rPr>
              <a:t>Benchmarks/Mini-apps </a:t>
            </a:r>
            <a:r>
              <a:rPr lang="en-US" sz="3600" b="1" dirty="0" smtClean="0">
                <a:latin typeface="+mn-lt"/>
              </a:rPr>
              <a:t>spanning Facets</a:t>
            </a:r>
            <a:endParaRPr lang="en-US" sz="3600" b="1" dirty="0">
              <a:latin typeface="+mn-lt"/>
            </a:endParaRPr>
          </a:p>
        </p:txBody>
      </p:sp>
      <p:sp>
        <p:nvSpPr>
          <p:cNvPr id="3" name="Content Placeholder 2"/>
          <p:cNvSpPr>
            <a:spLocks noGrp="1"/>
          </p:cNvSpPr>
          <p:nvPr>
            <p:ph idx="1"/>
          </p:nvPr>
        </p:nvSpPr>
        <p:spPr>
          <a:xfrm>
            <a:off x="20619" y="685801"/>
            <a:ext cx="9143999" cy="5410200"/>
          </a:xfrm>
        </p:spPr>
        <p:txBody>
          <a:bodyPr>
            <a:normAutofit fontScale="85000" lnSpcReduction="10000"/>
          </a:bodyPr>
          <a:lstStyle/>
          <a:p>
            <a:r>
              <a:rPr lang="en-US" sz="2400" b="1" dirty="0" smtClean="0"/>
              <a:t>Look at </a:t>
            </a:r>
            <a:r>
              <a:rPr lang="en-US" sz="2400" dirty="0" smtClean="0"/>
              <a:t>NSF SPIDAL Project, NIST 51 use cases, </a:t>
            </a:r>
            <a:r>
              <a:rPr lang="en-US" sz="2400" dirty="0" err="1" smtClean="0"/>
              <a:t>Baru-Rabl</a:t>
            </a:r>
            <a:r>
              <a:rPr lang="en-US" sz="2400" dirty="0" smtClean="0"/>
              <a:t> review</a:t>
            </a:r>
          </a:p>
          <a:p>
            <a:r>
              <a:rPr lang="en-US" sz="2400" b="1" dirty="0" smtClean="0"/>
              <a:t>Catalog facets </a:t>
            </a:r>
            <a:r>
              <a:rPr lang="en-US" sz="2400" dirty="0" smtClean="0"/>
              <a:t>of benchmarks and choose entries to cover “all facets”</a:t>
            </a:r>
          </a:p>
          <a:p>
            <a:r>
              <a:rPr lang="en-US" sz="2400" b="1" dirty="0" smtClean="0"/>
              <a:t>Micro Benchmarks: </a:t>
            </a:r>
            <a:r>
              <a:rPr lang="en-US" sz="2400" dirty="0" smtClean="0"/>
              <a:t>SPEC, </a:t>
            </a:r>
            <a:r>
              <a:rPr lang="en-US" sz="2400" dirty="0" err="1" smtClean="0"/>
              <a:t>EnhancedDFSIO</a:t>
            </a:r>
            <a:r>
              <a:rPr lang="en-US" sz="2400" dirty="0"/>
              <a:t> </a:t>
            </a:r>
            <a:r>
              <a:rPr lang="en-US" sz="2400" dirty="0" smtClean="0"/>
              <a:t>(HDFS), </a:t>
            </a:r>
            <a:r>
              <a:rPr lang="en-US" sz="2400" dirty="0" err="1" smtClean="0"/>
              <a:t>Terasort</a:t>
            </a:r>
            <a:r>
              <a:rPr lang="en-US" sz="2400" dirty="0" smtClean="0"/>
              <a:t>, </a:t>
            </a:r>
            <a:r>
              <a:rPr lang="en-US" sz="2400" dirty="0" err="1" smtClean="0"/>
              <a:t>Wordcount</a:t>
            </a:r>
            <a:r>
              <a:rPr lang="en-US" sz="2400" dirty="0" smtClean="0"/>
              <a:t>, </a:t>
            </a:r>
            <a:r>
              <a:rPr lang="en-US" sz="2400" dirty="0" err="1" smtClean="0"/>
              <a:t>Grep</a:t>
            </a:r>
            <a:r>
              <a:rPr lang="en-US" sz="2400" dirty="0" smtClean="0"/>
              <a:t>, MPI, Basic Pub-Sub ….</a:t>
            </a:r>
          </a:p>
          <a:p>
            <a:r>
              <a:rPr lang="en-US" sz="2400" b="1" dirty="0" smtClean="0"/>
              <a:t>SQL and NoSQL Data systems, Search, Recommenders: </a:t>
            </a:r>
            <a:r>
              <a:rPr lang="en-US" sz="2400" dirty="0" smtClean="0"/>
              <a:t>TPC (-C to x–HS for Hadoop), </a:t>
            </a:r>
            <a:r>
              <a:rPr lang="en-US" sz="2400" dirty="0" err="1" smtClean="0"/>
              <a:t>BigBench</a:t>
            </a:r>
            <a:r>
              <a:rPr lang="en-US" sz="2400" dirty="0" smtClean="0"/>
              <a:t>, Yahoo Cloud Serving, Berkeley Big Data, </a:t>
            </a:r>
            <a:r>
              <a:rPr lang="en-US" sz="2400" dirty="0" err="1" smtClean="0"/>
              <a:t>HiBench</a:t>
            </a:r>
            <a:r>
              <a:rPr lang="en-US" sz="2400" dirty="0" smtClean="0"/>
              <a:t>, </a:t>
            </a:r>
            <a:r>
              <a:rPr lang="en-US" sz="2400" dirty="0" err="1" smtClean="0"/>
              <a:t>BigDataBench</a:t>
            </a:r>
            <a:r>
              <a:rPr lang="en-US" sz="2400" dirty="0" smtClean="0"/>
              <a:t>, </a:t>
            </a:r>
            <a:r>
              <a:rPr lang="en-US" sz="2400" dirty="0" err="1" smtClean="0"/>
              <a:t>Cloudsuite</a:t>
            </a:r>
            <a:r>
              <a:rPr lang="en-US" sz="2400" dirty="0" smtClean="0"/>
              <a:t>, </a:t>
            </a:r>
            <a:r>
              <a:rPr lang="en-US" sz="2400" dirty="0" err="1" smtClean="0"/>
              <a:t>Linkbench</a:t>
            </a:r>
            <a:r>
              <a:rPr lang="en-US" sz="2400" dirty="0" smtClean="0"/>
              <a:t> </a:t>
            </a:r>
          </a:p>
          <a:p>
            <a:pPr lvl="1"/>
            <a:r>
              <a:rPr lang="en-US" sz="2000" dirty="0" smtClean="0"/>
              <a:t>includes MapReduce cases Search, Bayes, Random Forests, Collaborative Filtering</a:t>
            </a:r>
          </a:p>
          <a:p>
            <a:r>
              <a:rPr lang="en-US" sz="2400" b="1" dirty="0" smtClean="0"/>
              <a:t>Spatial Query: </a:t>
            </a:r>
            <a:r>
              <a:rPr lang="en-US" sz="2400" dirty="0" smtClean="0"/>
              <a:t>select from image or earth data</a:t>
            </a:r>
            <a:endParaRPr lang="en-US" sz="2400" dirty="0"/>
          </a:p>
          <a:p>
            <a:r>
              <a:rPr lang="en-US" sz="2400" b="1" dirty="0" smtClean="0"/>
              <a:t>Alignment: </a:t>
            </a:r>
            <a:r>
              <a:rPr lang="en-US" sz="2400" dirty="0" smtClean="0"/>
              <a:t>Biology as in BLAST</a:t>
            </a:r>
          </a:p>
          <a:p>
            <a:r>
              <a:rPr lang="en-US" sz="2400" b="1" dirty="0" smtClean="0"/>
              <a:t>Streaming: </a:t>
            </a:r>
            <a:r>
              <a:rPr lang="en-US" sz="2400" dirty="0" smtClean="0"/>
              <a:t>Online classifiers, Cluster tweets, Robotics, Industrial Internet of Things, Astronomy; </a:t>
            </a:r>
            <a:r>
              <a:rPr lang="en-US" sz="2400" dirty="0" err="1" smtClean="0"/>
              <a:t>BGBenchmark</a:t>
            </a:r>
            <a:r>
              <a:rPr lang="en-US" sz="2400" dirty="0" smtClean="0"/>
              <a:t>.</a:t>
            </a:r>
          </a:p>
          <a:p>
            <a:r>
              <a:rPr lang="en-US" sz="2400" b="1" dirty="0" smtClean="0"/>
              <a:t>Pleasingly parallel (Local Analytics): </a:t>
            </a:r>
            <a:r>
              <a:rPr lang="en-US" sz="2400" dirty="0" smtClean="0"/>
              <a:t>as in initial  steps of LHC, Pathology, </a:t>
            </a:r>
            <a:r>
              <a:rPr lang="en-US" sz="2400" dirty="0" err="1" smtClean="0"/>
              <a:t>Bioimaging</a:t>
            </a:r>
            <a:r>
              <a:rPr lang="en-US" sz="2400" dirty="0" smtClean="0"/>
              <a:t> (differ in type of data analysis)</a:t>
            </a:r>
          </a:p>
          <a:p>
            <a:r>
              <a:rPr lang="en-US" sz="2400" b="1" dirty="0" smtClean="0"/>
              <a:t>Global Analytics: </a:t>
            </a:r>
            <a:r>
              <a:rPr lang="en-US" sz="2400" dirty="0" smtClean="0"/>
              <a:t>Outlier, Clustering, LDA, SVM, Deep Learning, MDS, </a:t>
            </a:r>
            <a:r>
              <a:rPr lang="en-US" sz="2400" dirty="0"/>
              <a:t>PageRank, </a:t>
            </a:r>
            <a:r>
              <a:rPr lang="en-US" sz="2400" dirty="0" err="1" smtClean="0"/>
              <a:t>Levenberg</a:t>
            </a:r>
            <a:r>
              <a:rPr lang="en-US" sz="2400" dirty="0" smtClean="0"/>
              <a:t>-Marquardt, Graph 500 entries</a:t>
            </a:r>
          </a:p>
          <a:p>
            <a:r>
              <a:rPr lang="en-US" sz="2400" b="1" dirty="0" smtClean="0"/>
              <a:t>Workflow</a:t>
            </a:r>
            <a:r>
              <a:rPr lang="en-US" sz="2400" dirty="0" smtClean="0"/>
              <a:t> and </a:t>
            </a:r>
            <a:r>
              <a:rPr lang="en-US" sz="2400" b="1" dirty="0" smtClean="0"/>
              <a:t>Composite</a:t>
            </a:r>
            <a:r>
              <a:rPr lang="en-US" sz="2400" dirty="0" smtClean="0"/>
              <a:t> (analytics on </a:t>
            </a:r>
            <a:r>
              <a:rPr lang="en-US" sz="2400" dirty="0" err="1" smtClean="0"/>
              <a:t>xSQL</a:t>
            </a:r>
            <a:r>
              <a:rPr lang="en-US" sz="2400" dirty="0" smtClean="0"/>
              <a:t>) linking above</a:t>
            </a:r>
          </a:p>
          <a:p>
            <a:endParaRPr lang="en-US" sz="2400" dirty="0"/>
          </a:p>
        </p:txBody>
      </p:sp>
      <p:sp>
        <p:nvSpPr>
          <p:cNvPr id="4" name="Date Placeholder 3"/>
          <p:cNvSpPr>
            <a:spLocks noGrp="1"/>
          </p:cNvSpPr>
          <p:nvPr>
            <p:ph type="dt" sz="half" idx="2"/>
          </p:nvPr>
        </p:nvSpPr>
        <p:spPr/>
        <p:txBody>
          <a:bodyPr/>
          <a:lstStyle/>
          <a:p>
            <a:r>
              <a:rPr lang="en-US" smtClean="0">
                <a:solidFill>
                  <a:srgbClr val="000000">
                    <a:tint val="75000"/>
                  </a:srgbClr>
                </a:solidFill>
              </a:rPr>
              <a:t>8/5/2015</a:t>
            </a:r>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4167096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4775" y="2130425"/>
            <a:ext cx="8910410" cy="1470025"/>
          </a:xfrm>
        </p:spPr>
        <p:txBody>
          <a:bodyPr/>
          <a:lstStyle/>
          <a:p>
            <a:pPr algn="ctr"/>
            <a:r>
              <a:rPr lang="en-US" sz="3600" b="1" dirty="0" err="1" smtClean="0"/>
              <a:t>SDDSaaS</a:t>
            </a:r>
            <a:r>
              <a:rPr lang="en-US" sz="3600" b="1" dirty="0" smtClean="0"/>
              <a:t/>
            </a:r>
            <a:br>
              <a:rPr lang="en-US" sz="3600" b="1" dirty="0" smtClean="0"/>
            </a:br>
            <a:r>
              <a:rPr lang="en-US" sz="3600" b="1" dirty="0" smtClean="0"/>
              <a:t>Software Defined Distributed Systems</a:t>
            </a:r>
            <a:br>
              <a:rPr lang="en-US" sz="3600" b="1" dirty="0" smtClean="0"/>
            </a:br>
            <a:r>
              <a:rPr lang="en-US" sz="3600" b="1" dirty="0" smtClean="0"/>
              <a:t>as a Service</a:t>
            </a:r>
            <a:br>
              <a:rPr lang="en-US" sz="3600" b="1" dirty="0" smtClean="0"/>
            </a:br>
            <a:r>
              <a:rPr lang="en-US" sz="3600" b="1" dirty="0" smtClean="0"/>
              <a:t/>
            </a:r>
            <a:br>
              <a:rPr lang="en-US" sz="3600" b="1" dirty="0" smtClean="0"/>
            </a:br>
            <a:r>
              <a:rPr lang="en-US" sz="3600" dirty="0" smtClean="0"/>
              <a:t>and Virtual Clusters</a:t>
            </a:r>
            <a:br>
              <a:rPr lang="en-US" sz="3600" dirty="0" smtClean="0"/>
            </a:br>
            <a:r>
              <a:rPr lang="en-US" sz="3600" dirty="0" smtClean="0"/>
              <a:t/>
            </a:r>
            <a:br>
              <a:rPr lang="en-US" sz="3600" dirty="0" smtClean="0"/>
            </a:br>
            <a:endParaRPr lang="en-US" sz="3600" b="1" dirty="0"/>
          </a:p>
        </p:txBody>
      </p:sp>
      <p:sp>
        <p:nvSpPr>
          <p:cNvPr id="3" name="Slide Number Placeholder 2"/>
          <p:cNvSpPr>
            <a:spLocks noGrp="1"/>
          </p:cNvSpPr>
          <p:nvPr>
            <p:ph type="sldNum" sz="quarter" idx="12"/>
          </p:nvPr>
        </p:nvSpPr>
        <p:spPr/>
        <p:txBody>
          <a:bodyPr/>
          <a:lstStyle/>
          <a:p>
            <a:fld id="{29CB78FB-1415-9B4D-996E-11F146E2B0ED}" type="slidenum">
              <a:rPr lang="en-US" smtClean="0"/>
              <a:t>26</a:t>
            </a:fld>
            <a:endParaRPr lang="en-US"/>
          </a:p>
        </p:txBody>
      </p:sp>
    </p:spTree>
    <p:extLst>
      <p:ext uri="{BB962C8B-B14F-4D97-AF65-F5344CB8AC3E}">
        <p14:creationId xmlns:p14="http://schemas.microsoft.com/office/powerpoint/2010/main" val="36909619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809204"/>
          </a:xfrm>
        </p:spPr>
        <p:txBody>
          <a:bodyPr/>
          <a:lstStyle/>
          <a:p>
            <a:r>
              <a:rPr lang="en-US" sz="3200" dirty="0" smtClean="0"/>
              <a:t>Supporting Evolving High Functionality ABDS </a:t>
            </a:r>
            <a:endParaRPr lang="en-US" sz="3200" dirty="0"/>
          </a:p>
        </p:txBody>
      </p:sp>
      <p:sp>
        <p:nvSpPr>
          <p:cNvPr id="7" name="Content Placeholder 6"/>
          <p:cNvSpPr>
            <a:spLocks noGrp="1"/>
          </p:cNvSpPr>
          <p:nvPr>
            <p:ph idx="1"/>
          </p:nvPr>
        </p:nvSpPr>
        <p:spPr>
          <a:xfrm>
            <a:off x="0" y="697404"/>
            <a:ext cx="9144000" cy="4038600"/>
          </a:xfrm>
        </p:spPr>
        <p:txBody>
          <a:bodyPr/>
          <a:lstStyle/>
          <a:p>
            <a:r>
              <a:rPr lang="en-US" dirty="0" smtClean="0"/>
              <a:t>Many software packages in HPC-ABDS.</a:t>
            </a:r>
          </a:p>
          <a:p>
            <a:r>
              <a:rPr lang="en-US" dirty="0" smtClean="0"/>
              <a:t>Many possible infrastructures</a:t>
            </a:r>
          </a:p>
          <a:p>
            <a:r>
              <a:rPr lang="en-US" dirty="0" smtClean="0"/>
              <a:t>Would like to support and compare easily many software systems on different infrastructures</a:t>
            </a:r>
          </a:p>
          <a:p>
            <a:r>
              <a:rPr lang="en-US" dirty="0" smtClean="0"/>
              <a:t>Would like to reduce system admin costs</a:t>
            </a:r>
          </a:p>
          <a:p>
            <a:pPr lvl="1"/>
            <a:r>
              <a:rPr lang="en-US" dirty="0" smtClean="0"/>
              <a:t>e.g. OpenStack very expensive to deploy properly</a:t>
            </a:r>
          </a:p>
          <a:p>
            <a:r>
              <a:rPr lang="en-US" dirty="0" smtClean="0"/>
              <a:t>Need to use Python and Java</a:t>
            </a:r>
          </a:p>
          <a:p>
            <a:pPr lvl="1"/>
            <a:r>
              <a:rPr lang="en-US" dirty="0" smtClean="0"/>
              <a:t>All we teach our students</a:t>
            </a:r>
          </a:p>
          <a:p>
            <a:pPr lvl="1"/>
            <a:r>
              <a:rPr lang="en-US" dirty="0" smtClean="0"/>
              <a:t>Dominant (together with R) in data science</a:t>
            </a:r>
          </a:p>
          <a:p>
            <a:r>
              <a:rPr lang="en-US" dirty="0" smtClean="0"/>
              <a:t>Formally characterize Big Data Ogres – extension of Berkeley dwarves – and benchmarks</a:t>
            </a:r>
          </a:p>
          <a:p>
            <a:r>
              <a:rPr lang="en-US" dirty="0" smtClean="0"/>
              <a:t>Should support convergence of HPC and Big Data</a:t>
            </a:r>
          </a:p>
          <a:p>
            <a:pPr lvl="1"/>
            <a:r>
              <a:rPr lang="en-US" dirty="0" smtClean="0"/>
              <a:t>Compare Spark, Hadoop, </a:t>
            </a:r>
            <a:r>
              <a:rPr lang="en-US" dirty="0" err="1" smtClean="0"/>
              <a:t>Giraph</a:t>
            </a:r>
            <a:r>
              <a:rPr lang="en-US" dirty="0" smtClean="0"/>
              <a:t>, Reef, </a:t>
            </a:r>
            <a:r>
              <a:rPr lang="en-US" dirty="0" err="1" smtClean="0"/>
              <a:t>Flink</a:t>
            </a:r>
            <a:r>
              <a:rPr lang="en-US" dirty="0" smtClean="0"/>
              <a:t>, Hama, MPI ….</a:t>
            </a:r>
          </a:p>
          <a:p>
            <a:r>
              <a:rPr lang="en-US" dirty="0" smtClean="0"/>
              <a:t>Use Automation (DevOps) but tools here are changing at least as fast as operational software</a:t>
            </a:r>
          </a:p>
          <a:p>
            <a:endParaRPr lang="en-US" dirty="0"/>
          </a:p>
          <a:p>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29CB78FB-1415-9B4D-996E-11F146E2B0ED}" type="slidenum">
              <a:rPr lang="en-US" smtClean="0"/>
              <a:t>27</a:t>
            </a:fld>
            <a:endParaRPr lang="en-US"/>
          </a:p>
        </p:txBody>
      </p:sp>
    </p:spTree>
    <p:extLst>
      <p:ext uri="{BB962C8B-B14F-4D97-AF65-F5344CB8AC3E}">
        <p14:creationId xmlns:p14="http://schemas.microsoft.com/office/powerpoint/2010/main" val="21461817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28</a:t>
            </a:fld>
            <a:endParaRPr lang="en-US" dirty="0">
              <a:solidFill>
                <a:prstClr val="black"/>
              </a:solidFill>
            </a:endParaRPr>
          </a:p>
        </p:txBody>
      </p:sp>
      <p:grpSp>
        <p:nvGrpSpPr>
          <p:cNvPr id="10" name="Group 9"/>
          <p:cNvGrpSpPr/>
          <p:nvPr/>
        </p:nvGrpSpPr>
        <p:grpSpPr>
          <a:xfrm>
            <a:off x="9058" y="475306"/>
            <a:ext cx="9144000" cy="6382694"/>
            <a:chOff x="0" y="556972"/>
            <a:chExt cx="9144000" cy="6382694"/>
          </a:xfrm>
        </p:grpSpPr>
        <p:pic>
          <p:nvPicPr>
            <p:cNvPr id="7" name="Picture 6"/>
            <p:cNvPicPr>
              <a:picLocks noChangeAspect="1"/>
            </p:cNvPicPr>
            <p:nvPr/>
          </p:nvPicPr>
          <p:blipFill rotWithShape="1">
            <a:blip r:embed="rId2"/>
            <a:srcRect l="13820" t="5003" r="13210" b="4447"/>
            <a:stretch/>
          </p:blipFill>
          <p:spPr>
            <a:xfrm>
              <a:off x="0" y="556972"/>
              <a:ext cx="9144000" cy="6382694"/>
            </a:xfrm>
            <a:prstGeom prst="rect">
              <a:avLst/>
            </a:prstGeom>
          </p:spPr>
        </p:pic>
        <p:sp>
          <p:nvSpPr>
            <p:cNvPr id="8" name="TextBox 7"/>
            <p:cNvSpPr txBox="1"/>
            <p:nvPr/>
          </p:nvSpPr>
          <p:spPr>
            <a:xfrm>
              <a:off x="7034537" y="1819747"/>
              <a:ext cx="1475725" cy="369332"/>
            </a:xfrm>
            <a:prstGeom prst="rect">
              <a:avLst/>
            </a:prstGeom>
            <a:noFill/>
          </p:spPr>
          <p:txBody>
            <a:bodyPr wrap="none" rtlCol="0">
              <a:spAutoFit/>
            </a:bodyPr>
            <a:lstStyle/>
            <a:p>
              <a:r>
                <a:rPr lang="en-US" dirty="0" smtClean="0"/>
                <a:t>Visualization</a:t>
              </a:r>
              <a:endParaRPr lang="en-US" dirty="0"/>
            </a:p>
          </p:txBody>
        </p:sp>
        <p:sp>
          <p:nvSpPr>
            <p:cNvPr id="9" name="TextBox 8"/>
            <p:cNvSpPr txBox="1"/>
            <p:nvPr/>
          </p:nvSpPr>
          <p:spPr>
            <a:xfrm>
              <a:off x="7034537" y="1238816"/>
              <a:ext cx="1069524" cy="369332"/>
            </a:xfrm>
            <a:prstGeom prst="rect">
              <a:avLst/>
            </a:prstGeom>
            <a:noFill/>
          </p:spPr>
          <p:txBody>
            <a:bodyPr wrap="none" rtlCol="0">
              <a:spAutoFit/>
            </a:bodyPr>
            <a:lstStyle/>
            <a:p>
              <a:r>
                <a:rPr lang="en-US" dirty="0" smtClean="0"/>
                <a:t>Libraries</a:t>
              </a:r>
              <a:endParaRPr lang="en-US" dirty="0"/>
            </a:p>
          </p:txBody>
        </p:sp>
      </p:grpSp>
      <p:sp>
        <p:nvSpPr>
          <p:cNvPr id="2" name="Title 1"/>
          <p:cNvSpPr>
            <a:spLocks noGrp="1"/>
          </p:cNvSpPr>
          <p:nvPr>
            <p:ph type="title"/>
          </p:nvPr>
        </p:nvSpPr>
        <p:spPr>
          <a:xfrm>
            <a:off x="187105" y="950614"/>
            <a:ext cx="3823580" cy="742384"/>
          </a:xfrm>
        </p:spPr>
        <p:txBody>
          <a:bodyPr/>
          <a:lstStyle/>
          <a:p>
            <a:r>
              <a:rPr lang="en-US" dirty="0" err="1" smtClean="0"/>
              <a:t>Mindmap</a:t>
            </a:r>
            <a:r>
              <a:rPr lang="en-US" dirty="0" smtClean="0"/>
              <a:t> of core Benchmarks</a:t>
            </a:r>
            <a:endParaRPr lang="en-US" dirty="0"/>
          </a:p>
        </p:txBody>
      </p:sp>
      <p:sp>
        <p:nvSpPr>
          <p:cNvPr id="11" name="Rectangle 10"/>
          <p:cNvSpPr/>
          <p:nvPr/>
        </p:nvSpPr>
        <p:spPr>
          <a:xfrm>
            <a:off x="0" y="6852"/>
            <a:ext cx="9144000" cy="369332"/>
          </a:xfrm>
          <a:prstGeom prst="rect">
            <a:avLst/>
          </a:prstGeom>
        </p:spPr>
        <p:txBody>
          <a:bodyPr wrap="square">
            <a:spAutoFit/>
          </a:bodyPr>
          <a:lstStyle/>
          <a:p>
            <a:r>
              <a:rPr lang="en-US" dirty="0"/>
              <a:t>http://cloudmesh.github.io/introduction_to_cloud_computing/class/lesson/projects.html</a:t>
            </a:r>
          </a:p>
        </p:txBody>
      </p:sp>
    </p:spTree>
    <p:extLst>
      <p:ext uri="{BB962C8B-B14F-4D97-AF65-F5344CB8AC3E}">
        <p14:creationId xmlns:p14="http://schemas.microsoft.com/office/powerpoint/2010/main" val="41286013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0"/>
            <a:ext cx="8523611" cy="1143000"/>
          </a:xfrm>
        </p:spPr>
        <p:txBody>
          <a:bodyPr/>
          <a:lstStyle/>
          <a:p>
            <a:pPr algn="ctr"/>
            <a:r>
              <a:rPr lang="en-US" dirty="0" smtClean="0"/>
              <a:t>Automation or</a:t>
            </a:r>
            <a:br>
              <a:rPr lang="en-US" dirty="0" smtClean="0"/>
            </a:br>
            <a:r>
              <a:rPr lang="en-US" dirty="0" smtClean="0"/>
              <a:t>“Software Defined Distributed Systems”</a:t>
            </a:r>
            <a:endParaRPr lang="en-US" dirty="0"/>
          </a:p>
        </p:txBody>
      </p:sp>
      <p:sp>
        <p:nvSpPr>
          <p:cNvPr id="3" name="Content Placeholder 2"/>
          <p:cNvSpPr>
            <a:spLocks noGrp="1"/>
          </p:cNvSpPr>
          <p:nvPr>
            <p:ph idx="1"/>
          </p:nvPr>
        </p:nvSpPr>
        <p:spPr>
          <a:xfrm>
            <a:off x="0" y="1143000"/>
            <a:ext cx="9079264" cy="4038600"/>
          </a:xfrm>
        </p:spPr>
        <p:txBody>
          <a:bodyPr/>
          <a:lstStyle/>
          <a:p>
            <a:r>
              <a:rPr lang="en-US" sz="1800" dirty="0" smtClean="0"/>
              <a:t>This means we specify </a:t>
            </a:r>
            <a:r>
              <a:rPr lang="en-US" sz="1800" b="1" dirty="0" smtClean="0"/>
              <a:t>Software</a:t>
            </a:r>
            <a:r>
              <a:rPr lang="en-US" sz="1800" dirty="0" smtClean="0"/>
              <a:t> (Application, Platform) in configuration file and/or scripts</a:t>
            </a:r>
          </a:p>
          <a:p>
            <a:r>
              <a:rPr lang="en-US" sz="1800" dirty="0" smtClean="0"/>
              <a:t>Specify </a:t>
            </a:r>
            <a:r>
              <a:rPr lang="en-US" sz="1800" b="1" dirty="0" smtClean="0"/>
              <a:t>Hardware </a:t>
            </a:r>
            <a:r>
              <a:rPr lang="en-US" sz="1800" b="1" dirty="0"/>
              <a:t>I</a:t>
            </a:r>
            <a:r>
              <a:rPr lang="en-US" sz="1800" b="1" dirty="0" smtClean="0"/>
              <a:t>nfrastructure </a:t>
            </a:r>
            <a:r>
              <a:rPr lang="en-US" sz="1800" dirty="0" smtClean="0"/>
              <a:t>in a similar way</a:t>
            </a:r>
          </a:p>
          <a:p>
            <a:pPr lvl="1"/>
            <a:r>
              <a:rPr lang="en-US" sz="1800" dirty="0" smtClean="0"/>
              <a:t>Could be very specific or just ask for N nodes</a:t>
            </a:r>
          </a:p>
          <a:p>
            <a:pPr lvl="1"/>
            <a:r>
              <a:rPr lang="en-US" sz="1800" dirty="0" smtClean="0"/>
              <a:t>Could be dynamic as in elastic clouds</a:t>
            </a:r>
          </a:p>
          <a:p>
            <a:pPr lvl="1"/>
            <a:r>
              <a:rPr lang="en-US" sz="1800" dirty="0" smtClean="0"/>
              <a:t>Could be distributed</a:t>
            </a:r>
          </a:p>
          <a:p>
            <a:r>
              <a:rPr lang="en-US" sz="1800" dirty="0" smtClean="0"/>
              <a:t>Specify </a:t>
            </a:r>
            <a:r>
              <a:rPr lang="en-US" sz="1800" b="1" dirty="0"/>
              <a:t>Operating </a:t>
            </a:r>
            <a:r>
              <a:rPr lang="en-US" sz="1800" b="1" dirty="0" smtClean="0"/>
              <a:t>Environment </a:t>
            </a:r>
            <a:r>
              <a:rPr lang="en-US" sz="1800" dirty="0" smtClean="0"/>
              <a:t>(Linux HPC, OpenStack, Docker)</a:t>
            </a:r>
          </a:p>
          <a:p>
            <a:r>
              <a:rPr lang="en-US" sz="1800" b="1" dirty="0" smtClean="0"/>
              <a:t>Virtual </a:t>
            </a:r>
            <a:r>
              <a:rPr lang="en-US" sz="1800" b="1" dirty="0"/>
              <a:t>Cluster </a:t>
            </a:r>
            <a:r>
              <a:rPr lang="en-US" sz="1800" dirty="0"/>
              <a:t>is Hardware + Operating environment</a:t>
            </a:r>
          </a:p>
          <a:p>
            <a:r>
              <a:rPr lang="en-US" sz="1800" b="1" dirty="0"/>
              <a:t>Grid</a:t>
            </a:r>
            <a:r>
              <a:rPr lang="en-US" sz="1800" dirty="0"/>
              <a:t> is perhaps a distributed </a:t>
            </a:r>
            <a:r>
              <a:rPr lang="en-US" sz="1800" dirty="0" smtClean="0"/>
              <a:t>SDDS but only ask tools to deliver “possible grids” where specification consistent with actual hardware and administrative rules</a:t>
            </a:r>
          </a:p>
          <a:p>
            <a:pPr lvl="1"/>
            <a:r>
              <a:rPr lang="en-US" sz="1800" dirty="0" smtClean="0"/>
              <a:t>Allowing O/S level </a:t>
            </a:r>
            <a:r>
              <a:rPr lang="en-US" sz="1800" dirty="0" err="1" smtClean="0"/>
              <a:t>reprovisioning</a:t>
            </a:r>
            <a:r>
              <a:rPr lang="en-US" sz="1800" dirty="0" smtClean="0"/>
              <a:t> makes it easier than yesterday’s grids</a:t>
            </a:r>
          </a:p>
          <a:p>
            <a:r>
              <a:rPr lang="en-US" sz="1800" dirty="0"/>
              <a:t>Have </a:t>
            </a:r>
            <a:r>
              <a:rPr lang="en-US" sz="1800" dirty="0" smtClean="0"/>
              <a:t>tools </a:t>
            </a:r>
            <a:r>
              <a:rPr lang="en-US" sz="1800" dirty="0"/>
              <a:t>that realize the deployment of </a:t>
            </a:r>
            <a:r>
              <a:rPr lang="en-US" sz="1800" dirty="0" smtClean="0"/>
              <a:t>application</a:t>
            </a:r>
          </a:p>
          <a:p>
            <a:pPr lvl="1"/>
            <a:r>
              <a:rPr lang="en-US" sz="1800" dirty="0" smtClean="0"/>
              <a:t>This capability is a subset of “system management” and includes DevOps</a:t>
            </a:r>
            <a:endParaRPr lang="en-US" sz="1800" dirty="0"/>
          </a:p>
          <a:p>
            <a:r>
              <a:rPr lang="en-US" sz="1800" dirty="0" smtClean="0"/>
              <a:t>Have a set of needed functionalities and a set of tools from various </a:t>
            </a:r>
            <a:r>
              <a:rPr lang="en-US" sz="1800" dirty="0" err="1" smtClean="0"/>
              <a:t>commuinies</a:t>
            </a:r>
            <a:endParaRPr lang="en-US" sz="18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404694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0327" y="314325"/>
            <a:ext cx="8382000" cy="847725"/>
          </a:xfrm>
        </p:spPr>
        <p:txBody>
          <a:bodyPr/>
          <a:lstStyle/>
          <a:p>
            <a:pPr algn="ctr"/>
            <a:r>
              <a:rPr lang="en-US" dirty="0" smtClean="0"/>
              <a:t>Abstract</a:t>
            </a:r>
            <a:endParaRPr lang="en-US" dirty="0"/>
          </a:p>
        </p:txBody>
      </p:sp>
      <p:sp>
        <p:nvSpPr>
          <p:cNvPr id="7" name="Content Placeholder 6"/>
          <p:cNvSpPr>
            <a:spLocks noGrp="1"/>
          </p:cNvSpPr>
          <p:nvPr>
            <p:ph idx="1"/>
          </p:nvPr>
        </p:nvSpPr>
        <p:spPr>
          <a:xfrm>
            <a:off x="0" y="1051449"/>
            <a:ext cx="9144000" cy="4534736"/>
          </a:xfrm>
        </p:spPr>
        <p:txBody>
          <a:bodyPr/>
          <a:lstStyle/>
          <a:p>
            <a:r>
              <a:rPr lang="en-US" sz="2400" dirty="0" smtClean="0"/>
              <a:t>There is a huge amount of big data software that we want to use and integrate with HPC systems</a:t>
            </a:r>
          </a:p>
          <a:p>
            <a:r>
              <a:rPr lang="en-US" sz="2400" dirty="0" smtClean="0"/>
              <a:t>Use Java and Python but face same challenges as large scale simulations to get good performance</a:t>
            </a:r>
          </a:p>
          <a:p>
            <a:r>
              <a:rPr lang="en-US" sz="2400" dirty="0" smtClean="0"/>
              <a:t>We </a:t>
            </a:r>
            <a:r>
              <a:rPr lang="en-US" sz="2400" dirty="0"/>
              <a:t>propose adoption of DevOps motivated scripts to support hosting of applications on the many different infrastructures like OpenStack, Docker, </a:t>
            </a:r>
            <a:r>
              <a:rPr lang="en-US" sz="2400" dirty="0" err="1"/>
              <a:t>OpenNebula</a:t>
            </a:r>
            <a:r>
              <a:rPr lang="en-US" sz="2400" dirty="0"/>
              <a:t>, Commercial clouds and HPC supercomputers</a:t>
            </a:r>
            <a:r>
              <a:rPr lang="en-US" sz="2400" dirty="0" smtClean="0"/>
              <a:t>.</a:t>
            </a:r>
          </a:p>
          <a:p>
            <a:r>
              <a:rPr lang="en-US" sz="2400" dirty="0" smtClean="0"/>
              <a:t>Virtual Clusters can be used in clouds and Supercomputers and seem a useful concept on which base approach</a:t>
            </a:r>
          </a:p>
          <a:p>
            <a:r>
              <a:rPr lang="en-US" sz="2400" dirty="0" smtClean="0"/>
              <a:t>Can also be thought of more generally as software defined distributed systems</a:t>
            </a:r>
            <a:endParaRPr lang="en-US" sz="2400" dirty="0"/>
          </a:p>
        </p:txBody>
      </p:sp>
      <p:sp>
        <p:nvSpPr>
          <p:cNvPr id="5" name="Slide Number Placeholder 4"/>
          <p:cNvSpPr>
            <a:spLocks noGrp="1"/>
          </p:cNvSpPr>
          <p:nvPr>
            <p:ph type="sldNum" sz="quarter" idx="12"/>
          </p:nvPr>
        </p:nvSpPr>
        <p:spPr/>
        <p:txBody>
          <a:bodyPr/>
          <a:lstStyle/>
          <a:p>
            <a:fld id="{29CB78FB-1415-9B4D-996E-11F146E2B0ED}" type="slidenum">
              <a:rPr lang="en-US" smtClean="0"/>
              <a:t>3</a:t>
            </a:fld>
            <a:endParaRPr lang="en-US"/>
          </a:p>
        </p:txBody>
      </p:sp>
    </p:spTree>
    <p:extLst>
      <p:ext uri="{BB962C8B-B14F-4D97-AF65-F5344CB8AC3E}">
        <p14:creationId xmlns:p14="http://schemas.microsoft.com/office/powerpoint/2010/main" val="35591638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312"/>
            <a:ext cx="8908610" cy="771525"/>
          </a:xfrm>
        </p:spPr>
        <p:txBody>
          <a:bodyPr/>
          <a:lstStyle/>
          <a:p>
            <a:pPr algn="ctr"/>
            <a:r>
              <a:rPr lang="en-US" dirty="0" smtClean="0"/>
              <a:t>“Communities” partially satisfying SDDS management requirements </a:t>
            </a:r>
            <a:endParaRPr lang="en-US" dirty="0"/>
          </a:p>
        </p:txBody>
      </p:sp>
      <p:sp>
        <p:nvSpPr>
          <p:cNvPr id="3" name="Content Placeholder 2"/>
          <p:cNvSpPr>
            <a:spLocks noGrp="1"/>
          </p:cNvSpPr>
          <p:nvPr>
            <p:ph idx="1"/>
          </p:nvPr>
        </p:nvSpPr>
        <p:spPr>
          <a:xfrm>
            <a:off x="0" y="1146174"/>
            <a:ext cx="9144000" cy="4787900"/>
          </a:xfrm>
        </p:spPr>
        <p:txBody>
          <a:bodyPr/>
          <a:lstStyle/>
          <a:p>
            <a:r>
              <a:rPr lang="en-US" b="1" dirty="0" smtClean="0"/>
              <a:t>IaaS: </a:t>
            </a:r>
            <a:r>
              <a:rPr lang="en-US" dirty="0" smtClean="0"/>
              <a:t>OpenStack</a:t>
            </a:r>
          </a:p>
          <a:p>
            <a:r>
              <a:rPr lang="en-US" b="1" dirty="0" smtClean="0"/>
              <a:t>DevOps Tools: </a:t>
            </a:r>
            <a:r>
              <a:rPr lang="en-US" dirty="0" smtClean="0"/>
              <a:t>Docker and tools (Swarm, Kubernetes, Centurion, </a:t>
            </a:r>
            <a:r>
              <a:rPr lang="en-US" dirty="0" err="1" smtClean="0"/>
              <a:t>Shutit</a:t>
            </a:r>
            <a:r>
              <a:rPr lang="en-US" dirty="0" smtClean="0"/>
              <a:t>), Chef, </a:t>
            </a:r>
            <a:r>
              <a:rPr lang="en-US" dirty="0" err="1" smtClean="0"/>
              <a:t>Ansible</a:t>
            </a:r>
            <a:r>
              <a:rPr lang="en-US" dirty="0" smtClean="0"/>
              <a:t>, Cobbler, OpenStack Ironic, Heat, Sahara</a:t>
            </a:r>
            <a:r>
              <a:rPr lang="en-US" dirty="0"/>
              <a:t>; AWS </a:t>
            </a:r>
            <a:r>
              <a:rPr lang="en-US" dirty="0" err="1"/>
              <a:t>OpsWorks</a:t>
            </a:r>
            <a:r>
              <a:rPr lang="en-US" dirty="0"/>
              <a:t>,</a:t>
            </a:r>
            <a:endParaRPr lang="en-US" dirty="0" smtClean="0"/>
          </a:p>
          <a:p>
            <a:r>
              <a:rPr lang="en-US" b="1" dirty="0" smtClean="0"/>
              <a:t>DevOps Standards: </a:t>
            </a:r>
            <a:r>
              <a:rPr lang="en-US" dirty="0" err="1" smtClean="0"/>
              <a:t>OpenTOSCA</a:t>
            </a:r>
            <a:r>
              <a:rPr lang="en-US" dirty="0" smtClean="0"/>
              <a:t>; Winery</a:t>
            </a:r>
          </a:p>
          <a:p>
            <a:r>
              <a:rPr lang="en-US" b="1" dirty="0" smtClean="0"/>
              <a:t>Monitoring: </a:t>
            </a:r>
            <a:r>
              <a:rPr lang="en-US" dirty="0" err="1" smtClean="0"/>
              <a:t>Hashicorp</a:t>
            </a:r>
            <a:r>
              <a:rPr lang="en-US" dirty="0" smtClean="0"/>
              <a:t> Consul, (Ganglia, Nagios)</a:t>
            </a:r>
          </a:p>
          <a:p>
            <a:r>
              <a:rPr lang="en-US" b="1" dirty="0" smtClean="0"/>
              <a:t>Cluster Control: </a:t>
            </a:r>
            <a:r>
              <a:rPr lang="en-US" dirty="0" smtClean="0"/>
              <a:t>Rocks, Marathon/</a:t>
            </a:r>
            <a:r>
              <a:rPr lang="en-US" dirty="0" err="1" smtClean="0"/>
              <a:t>Mesos</a:t>
            </a:r>
            <a:r>
              <a:rPr lang="en-US" dirty="0" smtClean="0"/>
              <a:t>, Docker Shipyard/citadel, CoreOS Fleet</a:t>
            </a:r>
          </a:p>
          <a:p>
            <a:r>
              <a:rPr lang="en-US" b="1" dirty="0" smtClean="0"/>
              <a:t>Orchestration/Workflow Standards: </a:t>
            </a:r>
            <a:r>
              <a:rPr lang="en-US" dirty="0" smtClean="0"/>
              <a:t>BPEL </a:t>
            </a:r>
          </a:p>
          <a:p>
            <a:r>
              <a:rPr lang="en-US" b="1" dirty="0" smtClean="0"/>
              <a:t>Orchestration/Workflow Tools: </a:t>
            </a:r>
            <a:r>
              <a:rPr lang="en-US" dirty="0" smtClean="0"/>
              <a:t>Pegasus, Kepler, Crunch, Docker Compose, Spotify Helios</a:t>
            </a:r>
          </a:p>
          <a:p>
            <a:r>
              <a:rPr lang="en-US" b="1" dirty="0" smtClean="0"/>
              <a:t>Data Integration and Management: </a:t>
            </a:r>
            <a:r>
              <a:rPr lang="en-US" dirty="0" err="1" smtClean="0"/>
              <a:t>Jitterbit</a:t>
            </a:r>
            <a:r>
              <a:rPr lang="en-US" dirty="0" smtClean="0"/>
              <a:t>, </a:t>
            </a:r>
            <a:r>
              <a:rPr lang="en-US" dirty="0" err="1" smtClean="0"/>
              <a:t>Talend</a:t>
            </a:r>
            <a:endParaRPr lang="en-US" dirty="0" smtClean="0"/>
          </a:p>
          <a:p>
            <a:r>
              <a:rPr lang="en-US" b="1" dirty="0" smtClean="0"/>
              <a:t>Platform As A Service: </a:t>
            </a:r>
            <a:r>
              <a:rPr lang="en-US" dirty="0" err="1" smtClean="0"/>
              <a:t>Heroku</a:t>
            </a:r>
            <a:r>
              <a:rPr lang="en-US" dirty="0" smtClean="0"/>
              <a:t>, </a:t>
            </a:r>
            <a:r>
              <a:rPr lang="en-US" dirty="0" err="1" smtClean="0"/>
              <a:t>Jelastic</a:t>
            </a:r>
            <a:r>
              <a:rPr lang="en-US" dirty="0" smtClean="0"/>
              <a:t>, </a:t>
            </a:r>
            <a:r>
              <a:rPr lang="en-US" dirty="0" err="1" smtClean="0"/>
              <a:t>Stackato</a:t>
            </a:r>
            <a:r>
              <a:rPr lang="en-US" dirty="0" smtClean="0"/>
              <a:t>, AWS </a:t>
            </a:r>
            <a:r>
              <a:rPr lang="en-US" dirty="0"/>
              <a:t>Elastic </a:t>
            </a:r>
            <a:r>
              <a:rPr lang="en-US" dirty="0" smtClean="0"/>
              <a:t>Beanstalk, </a:t>
            </a:r>
            <a:r>
              <a:rPr lang="en-US" dirty="0" err="1" smtClean="0"/>
              <a:t>Dokku</a:t>
            </a:r>
            <a:r>
              <a:rPr lang="en-US" dirty="0" smtClean="0"/>
              <a:t>, </a:t>
            </a:r>
            <a:r>
              <a:rPr lang="en-US" dirty="0" err="1" smtClean="0"/>
              <a:t>dotCloud</a:t>
            </a:r>
            <a:r>
              <a:rPr lang="en-US" dirty="0" smtClean="0"/>
              <a:t>, </a:t>
            </a:r>
            <a:r>
              <a:rPr lang="en-US" dirty="0" err="1" smtClean="0"/>
              <a:t>OpenShift</a:t>
            </a:r>
            <a:r>
              <a:rPr lang="en-US" dirty="0" smtClean="0"/>
              <a:t> (Origin)</a:t>
            </a:r>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7506210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847724"/>
          </a:xfrm>
        </p:spPr>
        <p:txBody>
          <a:bodyPr/>
          <a:lstStyle/>
          <a:p>
            <a:pPr algn="ctr"/>
            <a:r>
              <a:rPr lang="en-US" sz="2800" dirty="0" smtClean="0"/>
              <a:t>Functionalities needed in SDDS Management/Configuration Systems</a:t>
            </a:r>
            <a:endParaRPr lang="en-US" sz="2800" dirty="0"/>
          </a:p>
        </p:txBody>
      </p:sp>
      <p:sp>
        <p:nvSpPr>
          <p:cNvPr id="5" name="Content Placeholder 4"/>
          <p:cNvSpPr>
            <a:spLocks noGrp="1"/>
          </p:cNvSpPr>
          <p:nvPr>
            <p:ph idx="1"/>
          </p:nvPr>
        </p:nvSpPr>
        <p:spPr>
          <a:xfrm>
            <a:off x="209550" y="847724"/>
            <a:ext cx="7439025" cy="5029201"/>
          </a:xfrm>
        </p:spPr>
        <p:txBody>
          <a:bodyPr/>
          <a:lstStyle/>
          <a:p>
            <a:r>
              <a:rPr lang="en-US" sz="1800" dirty="0"/>
              <a:t>Planning job -- identifying nodes/cores to use</a:t>
            </a:r>
          </a:p>
          <a:p>
            <a:r>
              <a:rPr lang="en-US" sz="1800" dirty="0"/>
              <a:t>Preparing image</a:t>
            </a:r>
          </a:p>
          <a:p>
            <a:r>
              <a:rPr lang="en-US" sz="1800" dirty="0"/>
              <a:t>Booting machines</a:t>
            </a:r>
          </a:p>
          <a:p>
            <a:r>
              <a:rPr lang="en-US" sz="1800" dirty="0"/>
              <a:t>Deploying images on cores</a:t>
            </a:r>
          </a:p>
          <a:p>
            <a:r>
              <a:rPr lang="en-US" sz="1800" dirty="0"/>
              <a:t>Supporting </a:t>
            </a:r>
            <a:r>
              <a:rPr lang="en-US" sz="1800" dirty="0" smtClean="0"/>
              <a:t>parallel and distributed </a:t>
            </a:r>
            <a:r>
              <a:rPr lang="en-US" sz="1800" dirty="0"/>
              <a:t>deployment</a:t>
            </a:r>
          </a:p>
          <a:p>
            <a:r>
              <a:rPr lang="en-US" sz="1800" dirty="0" smtClean="0"/>
              <a:t>Execution including Scheduling inside and across nodes</a:t>
            </a:r>
            <a:endParaRPr lang="en-US" sz="1800" dirty="0"/>
          </a:p>
          <a:p>
            <a:r>
              <a:rPr lang="en-US" sz="1800" dirty="0" smtClean="0"/>
              <a:t>Monitoring</a:t>
            </a:r>
          </a:p>
          <a:p>
            <a:r>
              <a:rPr lang="en-US" sz="1800" dirty="0" smtClean="0"/>
              <a:t>Data Management</a:t>
            </a:r>
          </a:p>
          <a:p>
            <a:r>
              <a:rPr lang="en-US" sz="1800" dirty="0" smtClean="0"/>
              <a:t>Replication/failover/Elasticity/Bursting/Shifting</a:t>
            </a:r>
          </a:p>
          <a:p>
            <a:r>
              <a:rPr lang="en-US" sz="1800" dirty="0" smtClean="0"/>
              <a:t>Orchestration/Workflow</a:t>
            </a:r>
          </a:p>
          <a:p>
            <a:r>
              <a:rPr lang="en-US" sz="1800" dirty="0" smtClean="0"/>
              <a:t>Discovery</a:t>
            </a:r>
          </a:p>
          <a:p>
            <a:r>
              <a:rPr lang="en-US" sz="1800" dirty="0" smtClean="0"/>
              <a:t>Security</a:t>
            </a:r>
          </a:p>
          <a:p>
            <a:r>
              <a:rPr lang="en-US" sz="1800" dirty="0" smtClean="0"/>
              <a:t>Language to express systems of computers and software</a:t>
            </a:r>
          </a:p>
          <a:p>
            <a:r>
              <a:rPr lang="en-US" sz="1800" dirty="0" smtClean="0"/>
              <a:t>Available Ontologies</a:t>
            </a:r>
          </a:p>
          <a:p>
            <a:r>
              <a:rPr lang="en-US" sz="1800" dirty="0" smtClean="0"/>
              <a:t>Available Scripts (thousands?)</a:t>
            </a:r>
            <a:endParaRPr lang="en-US" sz="1800" dirty="0"/>
          </a:p>
        </p:txBody>
      </p:sp>
      <p:sp>
        <p:nvSpPr>
          <p:cNvPr id="2" name="Slide Number Placeholder 1"/>
          <p:cNvSpPr>
            <a:spLocks noGrp="1"/>
          </p:cNvSpPr>
          <p:nvPr>
            <p:ph type="sldNum" sz="quarter" idx="12"/>
          </p:nvPr>
        </p:nvSpPr>
        <p:spPr/>
        <p:txBody>
          <a:bodyPr/>
          <a:lstStyle/>
          <a:p>
            <a:fld id="{C4B85148-DB98-4269-ACE6-2DF49F9918C9}"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0725846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52381" y="2026156"/>
            <a:ext cx="8209931" cy="1362075"/>
          </a:xfrm>
        </p:spPr>
        <p:txBody>
          <a:bodyPr/>
          <a:lstStyle/>
          <a:p>
            <a:pPr algn="ctr"/>
            <a:r>
              <a:rPr lang="en-US" sz="4400" cap="none" dirty="0" smtClean="0"/>
              <a:t>Virtual Cluster Overview</a:t>
            </a:r>
            <a:endParaRPr lang="en-US" sz="4400" cap="none" dirty="0"/>
          </a:p>
        </p:txBody>
      </p:sp>
      <p:sp>
        <p:nvSpPr>
          <p:cNvPr id="2" name="Slide Number Placeholder 1"/>
          <p:cNvSpPr>
            <a:spLocks noGrp="1"/>
          </p:cNvSpPr>
          <p:nvPr>
            <p:ph type="sldNum" sz="quarter" idx="12"/>
          </p:nvPr>
        </p:nvSpPr>
        <p:spPr/>
        <p:txBody>
          <a:bodyPr/>
          <a:lstStyle/>
          <a:p>
            <a:fld id="{93F674A4-B284-4C4B-91FD-CA6F4B8EBD3B}" type="slidenum">
              <a:rPr lang="en-US" smtClean="0"/>
              <a:t>32</a:t>
            </a:fld>
            <a:endParaRPr lang="en-US"/>
          </a:p>
        </p:txBody>
      </p:sp>
    </p:spTree>
    <p:extLst>
      <p:ext uri="{BB962C8B-B14F-4D97-AF65-F5344CB8AC3E}">
        <p14:creationId xmlns:p14="http://schemas.microsoft.com/office/powerpoint/2010/main" val="16833052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Cluster</a:t>
            </a:r>
            <a:endParaRPr lang="en-US" dirty="0"/>
          </a:p>
        </p:txBody>
      </p:sp>
      <p:sp>
        <p:nvSpPr>
          <p:cNvPr id="3" name="Content Placeholder 2"/>
          <p:cNvSpPr>
            <a:spLocks noGrp="1"/>
          </p:cNvSpPr>
          <p:nvPr>
            <p:ph idx="1"/>
          </p:nvPr>
        </p:nvSpPr>
        <p:spPr>
          <a:xfrm>
            <a:off x="0" y="1325813"/>
            <a:ext cx="9144000" cy="4602112"/>
          </a:xfrm>
        </p:spPr>
        <p:txBody>
          <a:bodyPr>
            <a:normAutofit/>
          </a:bodyPr>
          <a:lstStyle/>
          <a:p>
            <a:r>
              <a:rPr lang="en-US" sz="2400" b="1" dirty="0" smtClean="0"/>
              <a:t>Definition:</a:t>
            </a:r>
            <a:r>
              <a:rPr lang="en-US" sz="2400" dirty="0" smtClean="0"/>
              <a:t> A set of (virtual) resources that constitute a cluster over which the user has full control. This includes virtual compute, network and storage resources.</a:t>
            </a:r>
            <a:endParaRPr lang="en-US" sz="2400" dirty="0"/>
          </a:p>
          <a:p>
            <a:endParaRPr lang="en-US" sz="2400" dirty="0"/>
          </a:p>
          <a:p>
            <a:r>
              <a:rPr lang="en-US" sz="2400" b="1" dirty="0" smtClean="0"/>
              <a:t>Variations: </a:t>
            </a:r>
          </a:p>
          <a:p>
            <a:pPr lvl="1"/>
            <a:r>
              <a:rPr lang="en-US" sz="2400" b="1" dirty="0" smtClean="0"/>
              <a:t>Bare metal cluster: </a:t>
            </a:r>
            <a:r>
              <a:rPr lang="en-US" sz="2400" dirty="0" smtClean="0"/>
              <a:t>A set of bare </a:t>
            </a:r>
            <a:r>
              <a:rPr lang="en-US" sz="2400" dirty="0" err="1" smtClean="0"/>
              <a:t>metel</a:t>
            </a:r>
            <a:r>
              <a:rPr lang="en-US" sz="2400" dirty="0" smtClean="0"/>
              <a:t> resources that can be used to build a cluster</a:t>
            </a:r>
          </a:p>
          <a:p>
            <a:pPr lvl="1"/>
            <a:r>
              <a:rPr lang="en-US" sz="2400" b="1" dirty="0" smtClean="0"/>
              <a:t>Virtual Platform Cluster: </a:t>
            </a:r>
            <a:r>
              <a:rPr lang="en-US" sz="2400" dirty="0" smtClean="0"/>
              <a:t>In addition to a virtual cluster with network, compute and disk resources a platform is deployed over them to provide the platform to the user</a:t>
            </a:r>
            <a:endParaRPr lang="en-US" sz="24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792010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726" y="190467"/>
            <a:ext cx="5537735" cy="1143000"/>
          </a:xfrm>
        </p:spPr>
        <p:txBody>
          <a:bodyPr/>
          <a:lstStyle/>
          <a:p>
            <a:r>
              <a:rPr lang="en-US" dirty="0" smtClean="0"/>
              <a:t>Virtual Cluster Examples</a:t>
            </a:r>
            <a:endParaRPr lang="en-US" dirty="0"/>
          </a:p>
        </p:txBody>
      </p:sp>
      <p:sp>
        <p:nvSpPr>
          <p:cNvPr id="3" name="Content Placeholder 2"/>
          <p:cNvSpPr>
            <a:spLocks noGrp="1"/>
          </p:cNvSpPr>
          <p:nvPr>
            <p:ph idx="1"/>
          </p:nvPr>
        </p:nvSpPr>
        <p:spPr/>
        <p:txBody>
          <a:bodyPr/>
          <a:lstStyle/>
          <a:p>
            <a:r>
              <a:rPr lang="en-US" sz="2800" dirty="0" smtClean="0"/>
              <a:t>Early examples: </a:t>
            </a:r>
          </a:p>
          <a:p>
            <a:pPr lvl="1"/>
            <a:r>
              <a:rPr lang="en-US" sz="2400" dirty="0" smtClean="0"/>
              <a:t>FutureGrid bare metal provisioned compute resources</a:t>
            </a:r>
          </a:p>
          <a:p>
            <a:r>
              <a:rPr lang="en-US" sz="2800" dirty="0" smtClean="0"/>
              <a:t>Platform Examples:</a:t>
            </a:r>
          </a:p>
          <a:p>
            <a:pPr lvl="1"/>
            <a:r>
              <a:rPr lang="en-US" sz="2400" dirty="0" smtClean="0"/>
              <a:t>Hadoop virtual cluster (OpenStack Sahara)</a:t>
            </a:r>
          </a:p>
          <a:p>
            <a:pPr lvl="1"/>
            <a:r>
              <a:rPr lang="en-US" sz="2400" dirty="0" err="1" smtClean="0"/>
              <a:t>Slurm</a:t>
            </a:r>
            <a:r>
              <a:rPr lang="en-US" sz="2400" dirty="0" smtClean="0"/>
              <a:t> virtual cluster</a:t>
            </a:r>
          </a:p>
          <a:p>
            <a:pPr lvl="1"/>
            <a:r>
              <a:rPr lang="en-US" sz="2400" dirty="0" smtClean="0"/>
              <a:t>HPC-ABDS (e.g. Machine Learning) virtual cluster</a:t>
            </a:r>
          </a:p>
          <a:p>
            <a:r>
              <a:rPr lang="en-US" sz="2800" dirty="0" smtClean="0"/>
              <a:t>Future examples:</a:t>
            </a:r>
          </a:p>
          <a:p>
            <a:pPr lvl="1"/>
            <a:r>
              <a:rPr lang="en-US" sz="2400" dirty="0" smtClean="0"/>
              <a:t>SDSC Comet virtual cluster; NSF resource that will offer virtual clusters based on </a:t>
            </a:r>
            <a:r>
              <a:rPr lang="en-US" sz="2400" dirty="0" err="1" smtClean="0"/>
              <a:t>KVM+Rocks+SR-IOV</a:t>
            </a:r>
            <a:r>
              <a:rPr lang="en-US" sz="2400" dirty="0" smtClean="0"/>
              <a:t> in next 6 months</a:t>
            </a:r>
            <a:endParaRPr lang="en-US" sz="24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6033275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0327" y="15089"/>
            <a:ext cx="8382000" cy="745402"/>
          </a:xfrm>
        </p:spPr>
        <p:txBody>
          <a:bodyPr/>
          <a:lstStyle/>
          <a:p>
            <a:r>
              <a:rPr lang="en-US" dirty="0" smtClean="0"/>
              <a:t>Comparison of Different Infrastructures</a:t>
            </a:r>
            <a:endParaRPr lang="en-US" dirty="0"/>
          </a:p>
        </p:txBody>
      </p:sp>
      <p:sp>
        <p:nvSpPr>
          <p:cNvPr id="8" name="Content Placeholder 7"/>
          <p:cNvSpPr>
            <a:spLocks noGrp="1"/>
          </p:cNvSpPr>
          <p:nvPr>
            <p:ph idx="1"/>
          </p:nvPr>
        </p:nvSpPr>
        <p:spPr>
          <a:xfrm>
            <a:off x="206799" y="775360"/>
            <a:ext cx="8773913" cy="4038600"/>
          </a:xfrm>
        </p:spPr>
        <p:txBody>
          <a:bodyPr/>
          <a:lstStyle/>
          <a:p>
            <a:r>
              <a:rPr lang="en-US" b="1" dirty="0" smtClean="0"/>
              <a:t>HPC</a:t>
            </a:r>
            <a:r>
              <a:rPr lang="en-US" dirty="0" smtClean="0"/>
              <a:t> is well understood for limited application scope; robust core services like security and scheduling</a:t>
            </a:r>
          </a:p>
          <a:p>
            <a:pPr lvl="1"/>
            <a:r>
              <a:rPr lang="en-US" dirty="0" smtClean="0"/>
              <a:t>Need to add DevOps to get good scripting coverage</a:t>
            </a:r>
          </a:p>
          <a:p>
            <a:r>
              <a:rPr lang="en-US" dirty="0" smtClean="0"/>
              <a:t>Hypervisors with management (</a:t>
            </a:r>
            <a:r>
              <a:rPr lang="en-US" b="1" dirty="0" smtClean="0"/>
              <a:t>OpenStack</a:t>
            </a:r>
            <a:r>
              <a:rPr lang="en-US" dirty="0" smtClean="0"/>
              <a:t>) are now well understood but high system overhead as changes every 6 months and complex to deploy optimally. </a:t>
            </a:r>
          </a:p>
          <a:p>
            <a:pPr lvl="1"/>
            <a:r>
              <a:rPr lang="en-US" dirty="0" smtClean="0"/>
              <a:t>Management models for networking non trivial to scale</a:t>
            </a:r>
          </a:p>
          <a:p>
            <a:pPr lvl="1"/>
            <a:r>
              <a:rPr lang="en-US" dirty="0" smtClean="0"/>
              <a:t>Performance overheads</a:t>
            </a:r>
          </a:p>
          <a:p>
            <a:pPr lvl="1"/>
            <a:r>
              <a:rPr lang="en-US" dirty="0" smtClean="0"/>
              <a:t>Won’t necessarily support custom networks</a:t>
            </a:r>
          </a:p>
          <a:p>
            <a:pPr lvl="1"/>
            <a:r>
              <a:rPr lang="en-US" dirty="0" smtClean="0"/>
              <a:t>Scripting good with Nova, </a:t>
            </a:r>
            <a:r>
              <a:rPr lang="en-US" dirty="0" err="1" smtClean="0"/>
              <a:t>Cloudinit</a:t>
            </a:r>
            <a:r>
              <a:rPr lang="en-US" dirty="0" smtClean="0"/>
              <a:t>, Heat, DevOps</a:t>
            </a:r>
          </a:p>
          <a:p>
            <a:r>
              <a:rPr lang="en-US" dirty="0" smtClean="0"/>
              <a:t>Containers (</a:t>
            </a:r>
            <a:r>
              <a:rPr lang="en-US" b="1" dirty="0" smtClean="0"/>
              <a:t>Docker</a:t>
            </a:r>
            <a:r>
              <a:rPr lang="en-US" dirty="0" smtClean="0"/>
              <a:t>) still maturing but fast in execution and installation. Security challenges especially at core level (better to assign nodes)</a:t>
            </a:r>
          </a:p>
          <a:p>
            <a:pPr lvl="1"/>
            <a:r>
              <a:rPr lang="en-US" dirty="0" smtClean="0"/>
              <a:t>Preferred choice if have full access to hardware and can chose</a:t>
            </a:r>
          </a:p>
          <a:p>
            <a:pPr lvl="1"/>
            <a:r>
              <a:rPr lang="en-US" dirty="0" smtClean="0"/>
              <a:t>Scripting good with machine, </a:t>
            </a:r>
            <a:r>
              <a:rPr lang="en-US" dirty="0" err="1" smtClean="0"/>
              <a:t>Dockerfile</a:t>
            </a:r>
            <a:r>
              <a:rPr lang="en-US" dirty="0" smtClean="0"/>
              <a:t>, compose, swarm</a:t>
            </a:r>
          </a:p>
          <a:p>
            <a:pPr lvl="1"/>
            <a:endParaRPr lang="en-US" dirty="0"/>
          </a:p>
        </p:txBody>
      </p:sp>
      <p:sp>
        <p:nvSpPr>
          <p:cNvPr id="2" name="Slide Number Placeholder 1"/>
          <p:cNvSpPr>
            <a:spLocks noGrp="1"/>
          </p:cNvSpPr>
          <p:nvPr>
            <p:ph type="sldNum" sz="quarter" idx="12"/>
          </p:nvPr>
        </p:nvSpPr>
        <p:spPr/>
        <p:txBody>
          <a:bodyPr/>
          <a:lstStyle/>
          <a:p>
            <a:fld id="{93F674A4-B284-4C4B-91FD-CA6F4B8EBD3B}" type="slidenum">
              <a:rPr lang="en-US" smtClean="0"/>
              <a:t>35</a:t>
            </a:fld>
            <a:endParaRPr lang="en-US"/>
          </a:p>
        </p:txBody>
      </p:sp>
    </p:spTree>
    <p:extLst>
      <p:ext uri="{BB962C8B-B14F-4D97-AF65-F5344CB8AC3E}">
        <p14:creationId xmlns:p14="http://schemas.microsoft.com/office/powerpoint/2010/main" val="38127923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185" y="2337469"/>
            <a:ext cx="8171430" cy="1362075"/>
          </a:xfrm>
        </p:spPr>
        <p:txBody>
          <a:bodyPr/>
          <a:lstStyle/>
          <a:p>
            <a:r>
              <a:rPr lang="en-US" cap="none" dirty="0" smtClean="0"/>
              <a:t>Tools To Create Virtual Clusters</a:t>
            </a:r>
            <a:endParaRPr lang="en-US" cap="none" dirty="0"/>
          </a:p>
        </p:txBody>
      </p:sp>
      <p:sp>
        <p:nvSpPr>
          <p:cNvPr id="3" name="Slide Number Placeholder 2"/>
          <p:cNvSpPr>
            <a:spLocks noGrp="1"/>
          </p:cNvSpPr>
          <p:nvPr>
            <p:ph type="sldNum" sz="quarter" idx="12"/>
          </p:nvPr>
        </p:nvSpPr>
        <p:spPr/>
        <p:txBody>
          <a:bodyPr/>
          <a:lstStyle/>
          <a:p>
            <a:fld id="{93F674A4-B284-4C4B-91FD-CA6F4B8EBD3B}" type="slidenum">
              <a:rPr lang="en-US" smtClean="0"/>
              <a:t>36</a:t>
            </a:fld>
            <a:endParaRPr lang="en-US"/>
          </a:p>
        </p:txBody>
      </p:sp>
    </p:spTree>
    <p:extLst>
      <p:ext uri="{BB962C8B-B14F-4D97-AF65-F5344CB8AC3E}">
        <p14:creationId xmlns:p14="http://schemas.microsoft.com/office/powerpoint/2010/main" val="32479219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446" y="139884"/>
            <a:ext cx="8229600" cy="775508"/>
          </a:xfrm>
        </p:spPr>
        <p:txBody>
          <a:bodyPr>
            <a:normAutofit fontScale="90000"/>
          </a:bodyPr>
          <a:lstStyle/>
          <a:p>
            <a:r>
              <a:rPr lang="en-US" dirty="0" smtClean="0"/>
              <a:t>From Bare metal Provisioning </a:t>
            </a:r>
            <a:r>
              <a:rPr lang="en-US" sz="2000" baseline="30000" dirty="0">
                <a:latin typeface="Wingdings"/>
                <a:ea typeface="Wingdings"/>
                <a:cs typeface="Wingdings"/>
                <a:sym typeface="Wingdings"/>
              </a:rPr>
              <a:t></a:t>
            </a:r>
            <a:r>
              <a:rPr lang="en-US" sz="2000" baseline="30000" dirty="0" smtClean="0">
                <a:latin typeface="Wingdings"/>
                <a:ea typeface="Wingdings"/>
                <a:cs typeface="Wingdings"/>
                <a:sym typeface="Wingdings"/>
              </a:rPr>
              <a:t> </a:t>
            </a:r>
            <a:r>
              <a:rPr lang="en-US" sz="2000" baseline="30000" dirty="0" smtClean="0">
                <a:sym typeface="Wingdings"/>
              </a:rPr>
              <a:t> </a:t>
            </a:r>
            <a:br>
              <a:rPr lang="en-US" sz="2000" baseline="30000" dirty="0" smtClean="0">
                <a:sym typeface="Wingdings"/>
              </a:rPr>
            </a:br>
            <a:r>
              <a:rPr lang="en-US" sz="2000" baseline="30000" dirty="0" smtClean="0"/>
              <a:t> </a:t>
            </a:r>
            <a:r>
              <a:rPr lang="en-US" dirty="0" smtClean="0">
                <a:sym typeface="Wingdings"/>
              </a:rPr>
              <a:t>to Application Workflow</a:t>
            </a:r>
            <a:endParaRPr lang="en-US" dirty="0"/>
          </a:p>
        </p:txBody>
      </p:sp>
      <p:graphicFrame>
        <p:nvGraphicFramePr>
          <p:cNvPr id="44" name="Table 43"/>
          <p:cNvGraphicFramePr>
            <a:graphicFrameLocks noGrp="1"/>
          </p:cNvGraphicFramePr>
          <p:nvPr>
            <p:extLst>
              <p:ext uri="{D42A27DB-BD31-4B8C-83A1-F6EECF244321}">
                <p14:modId xmlns:p14="http://schemas.microsoft.com/office/powerpoint/2010/main" val="2662705018"/>
              </p:ext>
            </p:extLst>
          </p:nvPr>
        </p:nvGraphicFramePr>
        <p:xfrm>
          <a:off x="322446" y="1075603"/>
          <a:ext cx="8229599" cy="4779113"/>
        </p:xfrm>
        <a:graphic>
          <a:graphicData uri="http://schemas.openxmlformats.org/drawingml/2006/table">
            <a:tbl>
              <a:tblPr firstRow="1" bandRow="1"/>
              <a:tblGrid>
                <a:gridCol w="1175657">
                  <a:extLst>
                    <a:ext uri="{9D8B030D-6E8A-4147-A177-3AD203B41FA5}">
                      <a16:colId xmlns:a16="http://schemas.microsoft.com/office/drawing/2014/main" xmlns="" val="20000"/>
                    </a:ext>
                  </a:extLst>
                </a:gridCol>
                <a:gridCol w="1175657">
                  <a:extLst>
                    <a:ext uri="{9D8B030D-6E8A-4147-A177-3AD203B41FA5}">
                      <a16:colId xmlns:a16="http://schemas.microsoft.com/office/drawing/2014/main" xmlns="" val="20001"/>
                    </a:ext>
                  </a:extLst>
                </a:gridCol>
                <a:gridCol w="1175657">
                  <a:extLst>
                    <a:ext uri="{9D8B030D-6E8A-4147-A177-3AD203B41FA5}">
                      <a16:colId xmlns:a16="http://schemas.microsoft.com/office/drawing/2014/main" xmlns="" val="20002"/>
                    </a:ext>
                  </a:extLst>
                </a:gridCol>
                <a:gridCol w="1175657">
                  <a:extLst>
                    <a:ext uri="{9D8B030D-6E8A-4147-A177-3AD203B41FA5}">
                      <a16:colId xmlns:a16="http://schemas.microsoft.com/office/drawing/2014/main" xmlns="" val="20003"/>
                    </a:ext>
                  </a:extLst>
                </a:gridCol>
                <a:gridCol w="1175657">
                  <a:extLst>
                    <a:ext uri="{9D8B030D-6E8A-4147-A177-3AD203B41FA5}">
                      <a16:colId xmlns:a16="http://schemas.microsoft.com/office/drawing/2014/main" xmlns="" val="20004"/>
                    </a:ext>
                  </a:extLst>
                </a:gridCol>
                <a:gridCol w="1175657">
                  <a:extLst>
                    <a:ext uri="{9D8B030D-6E8A-4147-A177-3AD203B41FA5}">
                      <a16:colId xmlns:a16="http://schemas.microsoft.com/office/drawing/2014/main" xmlns="" val="20005"/>
                    </a:ext>
                  </a:extLst>
                </a:gridCol>
                <a:gridCol w="1175657">
                  <a:extLst>
                    <a:ext uri="{9D8B030D-6E8A-4147-A177-3AD203B41FA5}">
                      <a16:colId xmlns:a16="http://schemas.microsoft.com/office/drawing/2014/main" xmlns="" val="20006"/>
                    </a:ext>
                  </a:extLst>
                </a:gridCol>
              </a:tblGrid>
              <a:tr h="516776">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sz="1200" dirty="0" smtClean="0"/>
                        <a:t>Baremetal</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sz="1200" dirty="0" smtClean="0"/>
                        <a:t>Provisioning</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sz="1200" dirty="0" smtClean="0"/>
                        <a:t>Software</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sz="1200" dirty="0" smtClean="0"/>
                        <a:t>Configuration</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sz="1200" dirty="0" smtClean="0"/>
                        <a:t>State</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sz="1200" dirty="0" smtClean="0"/>
                        <a:t>Service</a:t>
                      </a:r>
                      <a:br>
                        <a:rPr lang="en-US" sz="1200" dirty="0" smtClean="0"/>
                      </a:br>
                      <a:r>
                        <a:rPr lang="en-US" sz="1200" dirty="0" smtClean="0"/>
                        <a:t>Orchestration</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sz="1200" dirty="0" smtClean="0"/>
                        <a:t>Application</a:t>
                      </a:r>
                      <a:br>
                        <a:rPr lang="en-US" sz="1200" dirty="0" smtClean="0"/>
                      </a:br>
                      <a:r>
                        <a:rPr lang="en-US" sz="1200" dirty="0" smtClean="0"/>
                        <a:t>Workflow</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10000"/>
                  </a:ext>
                </a:extLst>
              </a:tr>
              <a:tr h="47359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extLst>
                  <a:ext uri="{0D108BD9-81ED-4DB2-BD59-A6C34878D82A}">
                    <a16:rowId xmlns:a16="http://schemas.microsoft.com/office/drawing/2014/main" xmlns="" val="10001"/>
                  </a:ext>
                </a:extLst>
              </a:tr>
              <a:tr h="47359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extLst>
                  <a:ext uri="{0D108BD9-81ED-4DB2-BD59-A6C34878D82A}">
                    <a16:rowId xmlns:a16="http://schemas.microsoft.com/office/drawing/2014/main" xmlns="" val="10002"/>
                  </a:ext>
                </a:extLst>
              </a:tr>
              <a:tr h="47359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extLst>
                  <a:ext uri="{0D108BD9-81ED-4DB2-BD59-A6C34878D82A}">
                    <a16:rowId xmlns:a16="http://schemas.microsoft.com/office/drawing/2014/main" xmlns="" val="10003"/>
                  </a:ext>
                </a:extLst>
              </a:tr>
              <a:tr h="47359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extLst>
                  <a:ext uri="{0D108BD9-81ED-4DB2-BD59-A6C34878D82A}">
                    <a16:rowId xmlns:a16="http://schemas.microsoft.com/office/drawing/2014/main" xmlns="" val="10004"/>
                  </a:ext>
                </a:extLst>
              </a:tr>
              <a:tr h="47359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extLst>
                  <a:ext uri="{0D108BD9-81ED-4DB2-BD59-A6C34878D82A}">
                    <a16:rowId xmlns:a16="http://schemas.microsoft.com/office/drawing/2014/main" xmlns="" val="10005"/>
                  </a:ext>
                </a:extLst>
              </a:tr>
              <a:tr h="47359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extLst>
                  <a:ext uri="{0D108BD9-81ED-4DB2-BD59-A6C34878D82A}">
                    <a16:rowId xmlns:a16="http://schemas.microsoft.com/office/drawing/2014/main" xmlns="" val="10006"/>
                  </a:ext>
                </a:extLst>
              </a:tr>
              <a:tr h="47359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extLst>
                  <a:ext uri="{0D108BD9-81ED-4DB2-BD59-A6C34878D82A}">
                    <a16:rowId xmlns:a16="http://schemas.microsoft.com/office/drawing/2014/main" xmlns="" val="10007"/>
                  </a:ext>
                </a:extLst>
              </a:tr>
              <a:tr h="47359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extLst>
                  <a:ext uri="{0D108BD9-81ED-4DB2-BD59-A6C34878D82A}">
                    <a16:rowId xmlns:a16="http://schemas.microsoft.com/office/drawing/2014/main" xmlns="" val="10008"/>
                  </a:ext>
                </a:extLst>
              </a:tr>
              <a:tr h="47359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extLst>
                  <a:ext uri="{0D108BD9-81ED-4DB2-BD59-A6C34878D82A}">
                    <a16:rowId xmlns:a16="http://schemas.microsoft.com/office/drawing/2014/main" xmlns="" val="10009"/>
                  </a:ext>
                </a:extLst>
              </a:tr>
            </a:tbl>
          </a:graphicData>
        </a:graphic>
      </p:graphicFrame>
      <p:sp>
        <p:nvSpPr>
          <p:cNvPr id="45" name="Rounded Rectangle 44"/>
          <p:cNvSpPr/>
          <p:nvPr/>
        </p:nvSpPr>
        <p:spPr>
          <a:xfrm>
            <a:off x="1562764" y="1662689"/>
            <a:ext cx="1038050" cy="366329"/>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Nova</a:t>
            </a:r>
          </a:p>
        </p:txBody>
      </p:sp>
      <p:sp>
        <p:nvSpPr>
          <p:cNvPr id="46" name="Rounded Rectangle 45"/>
          <p:cNvSpPr/>
          <p:nvPr/>
        </p:nvSpPr>
        <p:spPr>
          <a:xfrm>
            <a:off x="407930" y="1680768"/>
            <a:ext cx="996073" cy="366329"/>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Ironic</a:t>
            </a:r>
          </a:p>
        </p:txBody>
      </p:sp>
      <p:sp>
        <p:nvSpPr>
          <p:cNvPr id="47" name="Rounded Rectangle 46"/>
          <p:cNvSpPr/>
          <p:nvPr/>
        </p:nvSpPr>
        <p:spPr>
          <a:xfrm>
            <a:off x="407930" y="2538740"/>
            <a:ext cx="3341099" cy="366329"/>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smtClean="0">
                <a:ln>
                  <a:noFill/>
                </a:ln>
                <a:solidFill>
                  <a:prstClr val="black"/>
                </a:solidFill>
                <a:effectLst/>
                <a:uLnTx/>
                <a:uFillTx/>
                <a:latin typeface="Calibri"/>
                <a:ea typeface="+mn-ea"/>
                <a:cs typeface="+mn-cs"/>
              </a:rPr>
              <a:t>MaaS</a:t>
            </a:r>
            <a:endParaRPr kumimoji="0" lang="en-US" sz="14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48" name="Rounded Rectangle 47"/>
          <p:cNvSpPr/>
          <p:nvPr/>
        </p:nvSpPr>
        <p:spPr>
          <a:xfrm>
            <a:off x="3638772" y="4041632"/>
            <a:ext cx="3688132" cy="366329"/>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Chef, Puppet, </a:t>
            </a:r>
            <a:r>
              <a:rPr kumimoji="0" lang="en-US" sz="1400" b="0" i="0" u="none" strike="noStrike" kern="0" cap="none" spc="0" normalizeH="0" baseline="0" noProof="0" dirty="0" err="1" smtClean="0">
                <a:ln>
                  <a:noFill/>
                </a:ln>
                <a:solidFill>
                  <a:prstClr val="black"/>
                </a:solidFill>
                <a:effectLst/>
                <a:uLnTx/>
                <a:uFillTx/>
                <a:latin typeface="Calibri"/>
                <a:ea typeface="+mn-ea"/>
                <a:cs typeface="+mn-cs"/>
              </a:rPr>
              <a:t>ansible</a:t>
            </a:r>
            <a:r>
              <a:rPr kumimoji="0" lang="en-US" sz="1400" b="0" i="0" u="none" strike="noStrike" kern="0" cap="none" spc="0" normalizeH="0" baseline="0" noProof="0" dirty="0" smtClean="0">
                <a:ln>
                  <a:noFill/>
                </a:ln>
                <a:solidFill>
                  <a:prstClr val="black"/>
                </a:solidFill>
                <a:effectLst/>
                <a:uLnTx/>
                <a:uFillTx/>
                <a:latin typeface="Calibri"/>
                <a:ea typeface="+mn-ea"/>
                <a:cs typeface="+mn-cs"/>
              </a:rPr>
              <a:t>, salt, …</a:t>
            </a:r>
          </a:p>
        </p:txBody>
      </p:sp>
      <p:sp>
        <p:nvSpPr>
          <p:cNvPr id="49" name="Rounded Rectangle 48"/>
          <p:cNvSpPr/>
          <p:nvPr/>
        </p:nvSpPr>
        <p:spPr>
          <a:xfrm>
            <a:off x="2710633" y="3028850"/>
            <a:ext cx="4616271" cy="366329"/>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Juju</a:t>
            </a:r>
          </a:p>
        </p:txBody>
      </p:sp>
      <p:sp>
        <p:nvSpPr>
          <p:cNvPr id="50" name="Rounded Rectangle 49"/>
          <p:cNvSpPr/>
          <p:nvPr/>
        </p:nvSpPr>
        <p:spPr>
          <a:xfrm>
            <a:off x="3321341" y="3549473"/>
            <a:ext cx="4030078" cy="366329"/>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Packages</a:t>
            </a:r>
          </a:p>
        </p:txBody>
      </p:sp>
      <p:sp>
        <p:nvSpPr>
          <p:cNvPr id="51" name="Rounded Rectangle 50"/>
          <p:cNvSpPr/>
          <p:nvPr/>
        </p:nvSpPr>
        <p:spPr>
          <a:xfrm>
            <a:off x="3923532" y="2059993"/>
            <a:ext cx="1013881" cy="366329"/>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ea typeface="+mn-ea"/>
                <a:cs typeface="+mn-cs"/>
              </a:rPr>
              <a:t>OS </a:t>
            </a:r>
            <a:r>
              <a:rPr kumimoji="0" lang="en-US" sz="1200" b="0" i="0" u="none" strike="noStrike" kern="0" cap="none" spc="0" normalizeH="0" baseline="0" noProof="0" dirty="0" err="1" smtClean="0">
                <a:ln>
                  <a:noFill/>
                </a:ln>
                <a:solidFill>
                  <a:prstClr val="black"/>
                </a:solidFill>
                <a:effectLst/>
                <a:uLnTx/>
                <a:uFillTx/>
                <a:latin typeface="Calibri"/>
                <a:ea typeface="+mn-ea"/>
                <a:cs typeface="+mn-cs"/>
              </a:rPr>
              <a:t>config</a:t>
            </a: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52" name="Rounded Rectangle 51"/>
          <p:cNvSpPr/>
          <p:nvPr/>
        </p:nvSpPr>
        <p:spPr>
          <a:xfrm>
            <a:off x="5108041" y="2068949"/>
            <a:ext cx="1013881" cy="366329"/>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ea typeface="+mn-ea"/>
                <a:cs typeface="+mn-cs"/>
              </a:rPr>
              <a:t>OS state</a:t>
            </a:r>
          </a:p>
        </p:txBody>
      </p:sp>
      <p:sp>
        <p:nvSpPr>
          <p:cNvPr id="53" name="Rounded Rectangle 52"/>
          <p:cNvSpPr/>
          <p:nvPr/>
        </p:nvSpPr>
        <p:spPr>
          <a:xfrm>
            <a:off x="6240094" y="1662689"/>
            <a:ext cx="1111325" cy="366329"/>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Heat</a:t>
            </a:r>
          </a:p>
        </p:txBody>
      </p:sp>
      <p:sp>
        <p:nvSpPr>
          <p:cNvPr id="54" name="Rounded Rectangle 53"/>
          <p:cNvSpPr/>
          <p:nvPr/>
        </p:nvSpPr>
        <p:spPr>
          <a:xfrm>
            <a:off x="7089164" y="4968710"/>
            <a:ext cx="1172386" cy="366329"/>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ea typeface="+mn-ea"/>
                <a:cs typeface="+mn-cs"/>
              </a:rPr>
              <a:t>Pegasus</a:t>
            </a:r>
          </a:p>
        </p:txBody>
      </p:sp>
      <p:sp>
        <p:nvSpPr>
          <p:cNvPr id="55" name="Rounded Rectangle 54"/>
          <p:cNvSpPr/>
          <p:nvPr/>
        </p:nvSpPr>
        <p:spPr>
          <a:xfrm>
            <a:off x="6875136" y="4482290"/>
            <a:ext cx="1233449" cy="366329"/>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ea typeface="+mn-ea"/>
                <a:cs typeface="+mn-cs"/>
              </a:rPr>
              <a:t>SLURM</a:t>
            </a:r>
          </a:p>
        </p:txBody>
      </p:sp>
      <p:sp>
        <p:nvSpPr>
          <p:cNvPr id="56" name="Rounded Rectangle 55"/>
          <p:cNvSpPr/>
          <p:nvPr/>
        </p:nvSpPr>
        <p:spPr>
          <a:xfrm>
            <a:off x="7225165" y="5396570"/>
            <a:ext cx="1257875" cy="366329"/>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smtClean="0">
                <a:ln>
                  <a:noFill/>
                </a:ln>
                <a:solidFill>
                  <a:prstClr val="black"/>
                </a:solidFill>
                <a:effectLst/>
                <a:uLnTx/>
                <a:uFillTx/>
                <a:latin typeface="Calibri"/>
                <a:ea typeface="+mn-ea"/>
                <a:cs typeface="+mn-cs"/>
              </a:rPr>
              <a:t>Kepler</a:t>
            </a: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57" name="TextBox 56"/>
          <p:cNvSpPr txBox="1"/>
          <p:nvPr/>
        </p:nvSpPr>
        <p:spPr>
          <a:xfrm>
            <a:off x="5540722" y="5998244"/>
            <a:ext cx="3525788" cy="369332"/>
          </a:xfrm>
          <a:prstGeom prst="rect">
            <a:avLst/>
          </a:prstGeom>
          <a:solidFill>
            <a:schemeClr val="tx1"/>
          </a:solidFill>
        </p:spPr>
        <p:txBody>
          <a:bodyPr wrap="square" rtlCol="0">
            <a:spAutoFit/>
          </a:bodyPr>
          <a:lstStyle/>
          <a:p>
            <a:pPr algn="r"/>
            <a:r>
              <a:rPr lang="en-US" dirty="0" err="1" smtClean="0">
                <a:solidFill>
                  <a:schemeClr val="bg1"/>
                </a:solidFill>
                <a:latin typeface="Calibri"/>
              </a:rPr>
              <a:t>TripleO</a:t>
            </a:r>
            <a:r>
              <a:rPr lang="en-US" dirty="0" smtClean="0">
                <a:solidFill>
                  <a:schemeClr val="bg1"/>
                </a:solidFill>
                <a:latin typeface="Calibri"/>
              </a:rPr>
              <a:t> : deploys OpenStack</a:t>
            </a:r>
            <a:endParaRPr lang="en-US" dirty="0">
              <a:solidFill>
                <a:schemeClr val="bg1"/>
              </a:solidFill>
              <a:latin typeface="Calibri"/>
            </a:endParaRPr>
          </a:p>
        </p:txBody>
      </p:sp>
      <p:sp>
        <p:nvSpPr>
          <p:cNvPr id="58" name="Rounded Rectangle 57"/>
          <p:cNvSpPr/>
          <p:nvPr/>
        </p:nvSpPr>
        <p:spPr>
          <a:xfrm>
            <a:off x="5679886" y="6047708"/>
            <a:ext cx="394169" cy="207587"/>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59" name="Rounded Rectangle 58"/>
          <p:cNvSpPr/>
          <p:nvPr/>
        </p:nvSpPr>
        <p:spPr>
          <a:xfrm>
            <a:off x="2751491" y="2068949"/>
            <a:ext cx="1013881" cy="366329"/>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ea typeface="+mn-ea"/>
                <a:cs typeface="+mn-cs"/>
              </a:rPr>
              <a:t>disk-mage-</a:t>
            </a:r>
            <a:r>
              <a:rPr kumimoji="0" lang="en-US" sz="1200" b="0" i="0" u="none" strike="noStrike" kern="0" cap="none" spc="0" normalizeH="0" baseline="0" noProof="0" dirty="0" err="1" smtClean="0">
                <a:ln>
                  <a:noFill/>
                </a:ln>
                <a:solidFill>
                  <a:prstClr val="black"/>
                </a:solidFill>
                <a:effectLst/>
                <a:uLnTx/>
                <a:uFillTx/>
                <a:latin typeface="Calibri"/>
                <a:ea typeface="+mn-ea"/>
                <a:cs typeface="+mn-cs"/>
              </a:rPr>
              <a:t>bulder</a:t>
            </a: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189840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24" y="0"/>
            <a:ext cx="9306962" cy="1143000"/>
          </a:xfrm>
        </p:spPr>
        <p:txBody>
          <a:bodyPr/>
          <a:lstStyle/>
          <a:p>
            <a:r>
              <a:rPr lang="en-US" sz="3200" dirty="0" smtClean="0"/>
              <a:t>Phases needed for Virtual Cluster Management</a:t>
            </a:r>
            <a:endParaRPr lang="en-US" sz="3200" dirty="0"/>
          </a:p>
        </p:txBody>
      </p:sp>
      <p:sp>
        <p:nvSpPr>
          <p:cNvPr id="3" name="Content Placeholder 2"/>
          <p:cNvSpPr>
            <a:spLocks noGrp="1"/>
          </p:cNvSpPr>
          <p:nvPr>
            <p:ph idx="1"/>
          </p:nvPr>
        </p:nvSpPr>
        <p:spPr>
          <a:xfrm>
            <a:off x="0" y="884287"/>
            <a:ext cx="9144000" cy="4038600"/>
          </a:xfrm>
        </p:spPr>
        <p:txBody>
          <a:bodyPr>
            <a:noAutofit/>
          </a:bodyPr>
          <a:lstStyle/>
          <a:p>
            <a:r>
              <a:rPr lang="en-US" sz="1800" b="1" dirty="0"/>
              <a:t>Baremetal</a:t>
            </a:r>
          </a:p>
          <a:p>
            <a:pPr lvl="1"/>
            <a:r>
              <a:rPr lang="en-US" sz="1800" dirty="0"/>
              <a:t>Manage bare metal servers</a:t>
            </a:r>
          </a:p>
          <a:p>
            <a:r>
              <a:rPr lang="en-US" sz="1800" b="1" dirty="0"/>
              <a:t>Provisioning</a:t>
            </a:r>
          </a:p>
          <a:p>
            <a:pPr lvl="1"/>
            <a:r>
              <a:rPr lang="en-US" sz="1800" dirty="0"/>
              <a:t>Provision an image on bare metal </a:t>
            </a:r>
          </a:p>
          <a:p>
            <a:r>
              <a:rPr lang="en-US" sz="1800" b="1" dirty="0"/>
              <a:t>Software</a:t>
            </a:r>
          </a:p>
          <a:p>
            <a:pPr lvl="1"/>
            <a:r>
              <a:rPr lang="en-US" sz="1800" dirty="0"/>
              <a:t>Package management, software installation</a:t>
            </a:r>
          </a:p>
          <a:p>
            <a:r>
              <a:rPr lang="en-US" sz="1800" b="1" dirty="0"/>
              <a:t>Configuration</a:t>
            </a:r>
          </a:p>
          <a:p>
            <a:pPr lvl="1"/>
            <a:r>
              <a:rPr lang="en-US" sz="1800" dirty="0"/>
              <a:t>Configure packages and software</a:t>
            </a:r>
          </a:p>
          <a:p>
            <a:r>
              <a:rPr lang="en-US" sz="1800" b="1" dirty="0"/>
              <a:t>State</a:t>
            </a:r>
          </a:p>
          <a:p>
            <a:pPr lvl="1"/>
            <a:r>
              <a:rPr lang="en-US" sz="1800" dirty="0"/>
              <a:t>Report on the state of the install and services</a:t>
            </a:r>
          </a:p>
          <a:p>
            <a:r>
              <a:rPr lang="en-US" sz="1800" b="1" dirty="0"/>
              <a:t>Service Orchestration</a:t>
            </a:r>
          </a:p>
          <a:p>
            <a:pPr lvl="1"/>
            <a:r>
              <a:rPr lang="en-US" sz="1800" dirty="0"/>
              <a:t>Coordinate multiple services </a:t>
            </a:r>
          </a:p>
          <a:p>
            <a:r>
              <a:rPr lang="en-US" sz="1800" b="1" dirty="0"/>
              <a:t>Application Workflow</a:t>
            </a:r>
          </a:p>
          <a:p>
            <a:pPr lvl="1"/>
            <a:r>
              <a:rPr lang="en-US" sz="1800" dirty="0"/>
              <a:t>Coordinate the execution of an application including state and application experiment  management</a:t>
            </a:r>
          </a:p>
          <a:p>
            <a:pPr lvl="1"/>
            <a:endParaRPr lang="en-US" sz="18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5280446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04"/>
            <a:ext cx="8229600" cy="496668"/>
          </a:xfrm>
        </p:spPr>
        <p:txBody>
          <a:bodyPr>
            <a:normAutofit fontScale="90000"/>
          </a:bodyPr>
          <a:lstStyle/>
          <a:p>
            <a:r>
              <a:rPr lang="en-US" dirty="0" smtClean="0"/>
              <a:t>Some </a:t>
            </a:r>
            <a:r>
              <a:rPr lang="en-US" dirty="0"/>
              <a:t>Comparison of DevOps </a:t>
            </a:r>
            <a:r>
              <a:rPr lang="en-US" dirty="0" smtClean="0"/>
              <a:t>Tools</a:t>
            </a:r>
            <a:endParaRPr lang="en-US" dirty="0"/>
          </a:p>
        </p:txBody>
      </p:sp>
      <p:graphicFrame>
        <p:nvGraphicFramePr>
          <p:cNvPr id="9" name="Content Placeholder 3"/>
          <p:cNvGraphicFramePr>
            <a:graphicFrameLocks/>
          </p:cNvGraphicFramePr>
          <p:nvPr>
            <p:extLst>
              <p:ext uri="{D42A27DB-BD31-4B8C-83A1-F6EECF244321}">
                <p14:modId xmlns:p14="http://schemas.microsoft.com/office/powerpoint/2010/main" val="2185581528"/>
              </p:ext>
            </p:extLst>
          </p:nvPr>
        </p:nvGraphicFramePr>
        <p:xfrm>
          <a:off x="0" y="601997"/>
          <a:ext cx="9144000" cy="6263640"/>
        </p:xfrm>
        <a:graphic>
          <a:graphicData uri="http://schemas.openxmlformats.org/drawingml/2006/table">
            <a:tbl>
              <a:tblPr firstRow="1" bandRow="1"/>
              <a:tblGrid>
                <a:gridCol w="749765">
                  <a:extLst>
                    <a:ext uri="{9D8B030D-6E8A-4147-A177-3AD203B41FA5}">
                      <a16:colId xmlns:a16="http://schemas.microsoft.com/office/drawing/2014/main" xmlns="" val="20000"/>
                    </a:ext>
                  </a:extLst>
                </a:gridCol>
                <a:gridCol w="1040534">
                  <a:extLst>
                    <a:ext uri="{9D8B030D-6E8A-4147-A177-3AD203B41FA5}">
                      <a16:colId xmlns:a16="http://schemas.microsoft.com/office/drawing/2014/main" xmlns="" val="20001"/>
                    </a:ext>
                  </a:extLst>
                </a:gridCol>
                <a:gridCol w="702644">
                  <a:extLst>
                    <a:ext uri="{9D8B030D-6E8A-4147-A177-3AD203B41FA5}">
                      <a16:colId xmlns:a16="http://schemas.microsoft.com/office/drawing/2014/main" xmlns="" val="20002"/>
                    </a:ext>
                  </a:extLst>
                </a:gridCol>
                <a:gridCol w="1058779">
                  <a:extLst>
                    <a:ext uri="{9D8B030D-6E8A-4147-A177-3AD203B41FA5}">
                      <a16:colId xmlns:a16="http://schemas.microsoft.com/office/drawing/2014/main" xmlns="" val="20003"/>
                    </a:ext>
                  </a:extLst>
                </a:gridCol>
                <a:gridCol w="1164657">
                  <a:extLst>
                    <a:ext uri="{9D8B030D-6E8A-4147-A177-3AD203B41FA5}">
                      <a16:colId xmlns:a16="http://schemas.microsoft.com/office/drawing/2014/main" xmlns="" val="20004"/>
                    </a:ext>
                  </a:extLst>
                </a:gridCol>
                <a:gridCol w="4427621">
                  <a:extLst>
                    <a:ext uri="{9D8B030D-6E8A-4147-A177-3AD203B41FA5}">
                      <a16:colId xmlns:a16="http://schemas.microsoft.com/office/drawing/2014/main" xmlns="" val="20005"/>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200" dirty="0" smtClean="0">
                          <a:latin typeface="+mn-lt"/>
                        </a:rPr>
                        <a:t>Score</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200" dirty="0" smtClean="0">
                          <a:latin typeface="+mn-lt"/>
                        </a:rPr>
                        <a:t>Framework</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200" dirty="0" smtClean="0">
                          <a:latin typeface="+mn-lt"/>
                        </a:rPr>
                        <a:t>Open</a:t>
                      </a:r>
                    </a:p>
                    <a:p>
                      <a:r>
                        <a:rPr lang="en-US" sz="1200" dirty="0" smtClean="0">
                          <a:latin typeface="+mn-lt"/>
                        </a:rPr>
                        <a:t>Stack</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200" dirty="0" smtClean="0">
                          <a:latin typeface="+mn-lt"/>
                        </a:rPr>
                        <a:t>Language</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200" dirty="0" smtClean="0">
                          <a:latin typeface="+mn-lt"/>
                        </a:rPr>
                        <a:t>Effort</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200" dirty="0" smtClean="0">
                          <a:latin typeface="+mn-lt"/>
                        </a:rPr>
                        <a:t>Highlighted features</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10000"/>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smtClean="0">
                          <a:latin typeface="+mn-lt"/>
                        </a:rPr>
                        <a:t>+++</a:t>
                      </a:r>
                      <a:endParaRPr lang="en-US" sz="1200" b="1"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err="1" smtClean="0">
                          <a:latin typeface="+mn-lt"/>
                        </a:rPr>
                        <a:t>Ansible</a:t>
                      </a:r>
                      <a:endParaRPr lang="en-US" sz="1200" b="1"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x</a:t>
                      </a:r>
                      <a:endParaRPr lang="en-US" sz="1200"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python</a:t>
                      </a:r>
                      <a:endParaRPr lang="en-US" sz="1200"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low</a:t>
                      </a:r>
                      <a:endParaRPr lang="en-US" sz="1200"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u="sng" dirty="0" smtClean="0">
                          <a:solidFill>
                            <a:srgbClr val="FF0000"/>
                          </a:solidFill>
                          <a:latin typeface="+mn-lt"/>
                        </a:rPr>
                        <a:t>Low</a:t>
                      </a:r>
                      <a:r>
                        <a:rPr lang="en-US" sz="1100" u="sng" baseline="0" dirty="0" smtClean="0">
                          <a:solidFill>
                            <a:srgbClr val="FF0000"/>
                          </a:solidFill>
                          <a:latin typeface="+mn-lt"/>
                        </a:rPr>
                        <a:t> entry barrier</a:t>
                      </a:r>
                      <a:r>
                        <a:rPr lang="en-US" sz="1100" dirty="0" smtClean="0">
                          <a:latin typeface="+mn-lt"/>
                        </a:rPr>
                        <a:t>, push model, agentless via </a:t>
                      </a:r>
                      <a:r>
                        <a:rPr lang="en-US" sz="1100" dirty="0" err="1" smtClean="0">
                          <a:latin typeface="+mn-lt"/>
                        </a:rPr>
                        <a:t>ssh</a:t>
                      </a:r>
                      <a:r>
                        <a:rPr lang="en-US" sz="1100" dirty="0" smtClean="0">
                          <a:latin typeface="+mn-lt"/>
                        </a:rPr>
                        <a:t>, deployment, configuration, orchestration, can deploy onto windows but does not run on windows.</a:t>
                      </a:r>
                      <a:endParaRPr lang="en-US" sz="1100"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01"/>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smtClean="0">
                          <a:latin typeface="+mn-lt"/>
                        </a:rPr>
                        <a:t>+</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smtClean="0">
                          <a:latin typeface="+mn-lt"/>
                        </a:rPr>
                        <a:t>Chef</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x</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Ruby</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High</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smtClean="0">
                          <a:latin typeface="+mn-lt"/>
                        </a:rPr>
                        <a:t>Cookbooks, Client server based, roles</a:t>
                      </a:r>
                      <a:endParaRPr lang="en-US" sz="11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0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smtClean="0">
                          <a:latin typeface="+mn-lt"/>
                        </a:rPr>
                        <a:t>++</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smtClean="0">
                          <a:latin typeface="+mn-lt"/>
                        </a:rPr>
                        <a:t>Puppet</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x</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Puppet DSL / Ruby</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medium</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smtClean="0">
                          <a:latin typeface="+mn-lt"/>
                        </a:rPr>
                        <a:t>Declarative language,</a:t>
                      </a:r>
                      <a:r>
                        <a:rPr lang="en-US" sz="1100" baseline="0" dirty="0" smtClean="0">
                          <a:latin typeface="+mn-lt"/>
                        </a:rPr>
                        <a:t> client-server based, </a:t>
                      </a:r>
                      <a:endParaRPr lang="en-US" sz="11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0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smtClean="0">
                          <a:latin typeface="+mn-lt"/>
                        </a:rPr>
                        <a:t>(---)</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smtClean="0">
                          <a:latin typeface="+mn-lt"/>
                        </a:rPr>
                        <a:t>Crowbar</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x</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Ruby</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smtClean="0">
                          <a:latin typeface="+mn-lt"/>
                        </a:rPr>
                        <a:t>Cent OS</a:t>
                      </a:r>
                      <a:r>
                        <a:rPr lang="en-US" sz="1100" baseline="0" dirty="0" smtClean="0">
                          <a:latin typeface="+mn-lt"/>
                        </a:rPr>
                        <a:t> only, bare metal, focus on </a:t>
                      </a:r>
                      <a:r>
                        <a:rPr lang="en-US" sz="1100" baseline="0" dirty="0" err="1" smtClean="0">
                          <a:latin typeface="+mn-lt"/>
                        </a:rPr>
                        <a:t>openstack</a:t>
                      </a:r>
                      <a:r>
                        <a:rPr lang="en-US" sz="1100" baseline="0" dirty="0" smtClean="0">
                          <a:latin typeface="+mn-lt"/>
                        </a:rPr>
                        <a:t>, moved from Dell to SUSE</a:t>
                      </a:r>
                      <a:endParaRPr lang="en-US" sz="11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0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smtClean="0">
                          <a:latin typeface="+mn-lt"/>
                        </a:rPr>
                        <a:t>+++</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smtClean="0">
                          <a:latin typeface="+mn-lt"/>
                        </a:rPr>
                        <a:t>Cobbler</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Python</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Medium</a:t>
                      </a:r>
                      <a:r>
                        <a:rPr lang="en-US" sz="1200" baseline="0" dirty="0" smtClean="0">
                          <a:latin typeface="+mn-lt"/>
                        </a:rPr>
                        <a:t> - </a:t>
                      </a:r>
                      <a:r>
                        <a:rPr lang="en-US" sz="1200" dirty="0" smtClean="0">
                          <a:latin typeface="+mn-lt"/>
                        </a:rPr>
                        <a:t>high</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smtClean="0">
                          <a:latin typeface="+mn-lt"/>
                        </a:rPr>
                        <a:t>Networked</a:t>
                      </a:r>
                      <a:r>
                        <a:rPr lang="en-US" sz="1100" baseline="0" dirty="0" smtClean="0">
                          <a:latin typeface="+mn-lt"/>
                        </a:rPr>
                        <a:t> installations of clusters, provisioning, DNS, DHCP, package updates, power management, orchestration</a:t>
                      </a:r>
                      <a:endParaRPr lang="en-US" sz="11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05"/>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smtClean="0">
                          <a:latin typeface="+mn-lt"/>
                        </a:rPr>
                        <a:t>+++</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err="1" smtClean="0">
                          <a:latin typeface="+mn-lt"/>
                        </a:rPr>
                        <a:t>Docker</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Go</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very low</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u="sng" dirty="0" smtClean="0">
                          <a:solidFill>
                            <a:schemeClr val="accent2"/>
                          </a:solidFill>
                          <a:latin typeface="+mn-lt"/>
                        </a:rPr>
                        <a:t>Low</a:t>
                      </a:r>
                      <a:r>
                        <a:rPr lang="en-US" sz="1100" u="sng" baseline="0" dirty="0" smtClean="0">
                          <a:solidFill>
                            <a:schemeClr val="accent2"/>
                          </a:solidFill>
                          <a:latin typeface="+mn-lt"/>
                        </a:rPr>
                        <a:t> entry barrier</a:t>
                      </a:r>
                      <a:r>
                        <a:rPr lang="en-US" sz="1100" dirty="0" smtClean="0">
                          <a:latin typeface="+mn-lt"/>
                        </a:rPr>
                        <a:t>, Container management, </a:t>
                      </a:r>
                      <a:r>
                        <a:rPr lang="en-US" sz="1100" dirty="0" err="1" smtClean="0">
                          <a:latin typeface="+mn-lt"/>
                        </a:rPr>
                        <a:t>Dockerfile</a:t>
                      </a:r>
                      <a:endParaRPr lang="en-US" sz="11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06"/>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smtClean="0">
                          <a:latin typeface="+mn-lt"/>
                        </a:rPr>
                        <a:t>(--)</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smtClean="0">
                          <a:latin typeface="+mn-lt"/>
                        </a:rPr>
                        <a:t>Juju</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x</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Go</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low</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smtClean="0">
                          <a:latin typeface="+mn-lt"/>
                        </a:rPr>
                        <a:t>Manages services and applications</a:t>
                      </a:r>
                      <a:endParaRPr lang="en-US" sz="11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07"/>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smtClean="0">
                          <a:latin typeface="+mn-lt"/>
                        </a:rPr>
                        <a:t>++</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err="1" smtClean="0">
                          <a:latin typeface="+mn-lt"/>
                        </a:rPr>
                        <a:t>xcat</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20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Perl</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medium</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smtClean="0">
                          <a:latin typeface="+mn-lt"/>
                        </a:rPr>
                        <a:t>Diskless clusters, manage servers, setup of HPC stack, cloning of images</a:t>
                      </a:r>
                      <a:endParaRPr lang="en-US" sz="11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08"/>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smtClean="0">
                          <a:latin typeface="+mn-lt"/>
                        </a:rPr>
                        <a:t>+++</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smtClean="0">
                          <a:latin typeface="+mn-lt"/>
                        </a:rPr>
                        <a:t>Heat</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x</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Python</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a:latin typeface="+mn-lt"/>
                        </a:rPr>
                        <a:t>medium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smtClean="0">
                          <a:latin typeface="+mn-lt"/>
                        </a:rPr>
                        <a:t>Templates, relationship between resources, focuses on infrastructure</a:t>
                      </a:r>
                      <a:endParaRPr lang="en-US" sz="11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09"/>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smtClean="0">
                          <a:latin typeface="+mn-lt"/>
                        </a:rPr>
                        <a:t>+</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err="1" smtClean="0">
                          <a:latin typeface="+mn-lt"/>
                        </a:rPr>
                        <a:t>TripleO</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x</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Python</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high</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smtClean="0">
                          <a:latin typeface="+mn-lt"/>
                        </a:rPr>
                        <a:t>OpenStack focused, Install, upgrade OpenStack using OpenStack</a:t>
                      </a:r>
                      <a:r>
                        <a:rPr lang="en-US" sz="1100" baseline="0" dirty="0" smtClean="0">
                          <a:latin typeface="+mn-lt"/>
                        </a:rPr>
                        <a:t> functionality</a:t>
                      </a:r>
                      <a:endParaRPr lang="en-US" sz="11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10"/>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smtClean="0">
                          <a:latin typeface="+mn-lt"/>
                        </a:rPr>
                        <a:t>(+++)</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smtClean="0">
                          <a:latin typeface="+mn-lt"/>
                        </a:rPr>
                        <a:t>Foreman</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x</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Ruby, puppet</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low</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smtClean="0">
                          <a:latin typeface="+mn-lt"/>
                        </a:rPr>
                        <a:t>REST, very nice documentation of</a:t>
                      </a:r>
                      <a:r>
                        <a:rPr lang="en-US" sz="1100" baseline="0" dirty="0" smtClean="0">
                          <a:latin typeface="+mn-lt"/>
                        </a:rPr>
                        <a:t> REST </a:t>
                      </a:r>
                      <a:r>
                        <a:rPr lang="en-US" sz="1100" baseline="0" dirty="0" err="1" smtClean="0">
                          <a:latin typeface="+mn-lt"/>
                        </a:rPr>
                        <a:t>apis</a:t>
                      </a:r>
                      <a:endParaRPr lang="en-US" sz="11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11"/>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smtClean="0">
                          <a:latin typeface="+mn-lt"/>
                        </a:rPr>
                        <a:t>Puppet Razor</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Ruby, puppet</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smtClean="0">
                          <a:latin typeface="+mn-lt"/>
                        </a:rPr>
                        <a:t>Inventory, dynamic image selection, policy based provisioning</a:t>
                      </a:r>
                      <a:endParaRPr lang="en-US" sz="11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12"/>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smtClean="0">
                          <a:latin typeface="+mn-lt"/>
                        </a:rPr>
                        <a:t>+++</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smtClean="0">
                          <a:latin typeface="+mn-lt"/>
                        </a:rPr>
                        <a:t>Salt</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x</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Python</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low</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smtClean="0">
                          <a:latin typeface="+mn-lt"/>
                        </a:rPr>
                        <a:t>Salt Cloud, dynamic bus for orchestration,  remote execution and configuration management, faster than</a:t>
                      </a:r>
                      <a:r>
                        <a:rPr lang="en-US" sz="1100" baseline="0" dirty="0" smtClean="0">
                          <a:latin typeface="+mn-lt"/>
                        </a:rPr>
                        <a:t> </a:t>
                      </a:r>
                      <a:r>
                        <a:rPr lang="en-US" sz="1100" baseline="0" dirty="0" err="1" smtClean="0">
                          <a:latin typeface="+mn-lt"/>
                        </a:rPr>
                        <a:t>ansible</a:t>
                      </a:r>
                      <a:r>
                        <a:rPr lang="en-US" sz="1100" baseline="0" dirty="0" smtClean="0">
                          <a:latin typeface="+mn-lt"/>
                        </a:rPr>
                        <a:t> via </a:t>
                      </a:r>
                      <a:r>
                        <a:rPr lang="en-US" sz="1100" baseline="0" dirty="0" err="1" smtClean="0">
                          <a:latin typeface="+mn-lt"/>
                        </a:rPr>
                        <a:t>zeroMQ</a:t>
                      </a:r>
                      <a:r>
                        <a:rPr lang="en-US" sz="1100" baseline="0" dirty="0" smtClean="0">
                          <a:latin typeface="+mn-lt"/>
                        </a:rPr>
                        <a:t>, </a:t>
                      </a:r>
                      <a:r>
                        <a:rPr lang="en-US" sz="1100" baseline="0" dirty="0" err="1" smtClean="0">
                          <a:latin typeface="+mn-lt"/>
                        </a:rPr>
                        <a:t>ansible</a:t>
                      </a:r>
                      <a:r>
                        <a:rPr lang="en-US" sz="1100" baseline="0" dirty="0" smtClean="0">
                          <a:latin typeface="+mn-lt"/>
                        </a:rPr>
                        <a:t> is in some aspects easier to use</a:t>
                      </a:r>
                      <a:endParaRPr lang="en-US" sz="11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13"/>
                  </a:ext>
                </a:extLst>
              </a:tr>
            </a:tbl>
          </a:graphicData>
        </a:graphic>
      </p:graphicFrame>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021026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4775" y="2130425"/>
            <a:ext cx="8910410" cy="1470025"/>
          </a:xfrm>
        </p:spPr>
        <p:txBody>
          <a:bodyPr/>
          <a:lstStyle/>
          <a:p>
            <a:pPr algn="ctr"/>
            <a:r>
              <a:rPr lang="en-US" sz="3600" b="1" dirty="0" smtClean="0"/>
              <a:t>Big Data Software</a:t>
            </a:r>
            <a:endParaRPr lang="en-US" sz="3600" b="1" dirty="0"/>
          </a:p>
        </p:txBody>
      </p:sp>
      <p:sp>
        <p:nvSpPr>
          <p:cNvPr id="3" name="Slide Number Placeholder 2"/>
          <p:cNvSpPr>
            <a:spLocks noGrp="1"/>
          </p:cNvSpPr>
          <p:nvPr>
            <p:ph type="sldNum" sz="quarter" idx="12"/>
          </p:nvPr>
        </p:nvSpPr>
        <p:spPr/>
        <p:txBody>
          <a:bodyPr/>
          <a:lstStyle/>
          <a:p>
            <a:fld id="{29CB78FB-1415-9B4D-996E-11F146E2B0ED}" type="slidenum">
              <a:rPr lang="en-US" smtClean="0"/>
              <a:t>4</a:t>
            </a:fld>
            <a:endParaRPr lang="en-US"/>
          </a:p>
        </p:txBody>
      </p:sp>
    </p:spTree>
    <p:extLst>
      <p:ext uri="{BB962C8B-B14F-4D97-AF65-F5344CB8AC3E}">
        <p14:creationId xmlns:p14="http://schemas.microsoft.com/office/powerpoint/2010/main" val="34777219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697" y="120633"/>
            <a:ext cx="8229600" cy="496668"/>
          </a:xfrm>
        </p:spPr>
        <p:txBody>
          <a:bodyPr>
            <a:normAutofit fontScale="90000"/>
          </a:bodyPr>
          <a:lstStyle/>
          <a:p>
            <a:r>
              <a:rPr lang="en-US" dirty="0"/>
              <a:t>PaaS </a:t>
            </a:r>
            <a:r>
              <a:rPr lang="en-US" dirty="0" smtClean="0"/>
              <a:t>as seen by </a:t>
            </a:r>
            <a:r>
              <a:rPr lang="en-US" dirty="0"/>
              <a:t>Developers</a:t>
            </a:r>
          </a:p>
        </p:txBody>
      </p:sp>
      <p:graphicFrame>
        <p:nvGraphicFramePr>
          <p:cNvPr id="6" name="Content Placeholder 3"/>
          <p:cNvGraphicFramePr>
            <a:graphicFrameLocks/>
          </p:cNvGraphicFramePr>
          <p:nvPr>
            <p:extLst>
              <p:ext uri="{D42A27DB-BD31-4B8C-83A1-F6EECF244321}">
                <p14:modId xmlns:p14="http://schemas.microsoft.com/office/powerpoint/2010/main" val="739202107"/>
              </p:ext>
            </p:extLst>
          </p:nvPr>
        </p:nvGraphicFramePr>
        <p:xfrm>
          <a:off x="0" y="617301"/>
          <a:ext cx="9144000" cy="5765800"/>
        </p:xfrm>
        <a:graphic>
          <a:graphicData uri="http://schemas.openxmlformats.org/drawingml/2006/table">
            <a:tbl>
              <a:tblPr firstRow="1" bandRow="1"/>
              <a:tblGrid>
                <a:gridCol w="18288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0002"/>
                    </a:ext>
                  </a:extLst>
                </a:gridCol>
                <a:gridCol w="1828800">
                  <a:extLst>
                    <a:ext uri="{9D8B030D-6E8A-4147-A177-3AD203B41FA5}">
                      <a16:colId xmlns:a16="http://schemas.microsoft.com/office/drawing/2014/main" xmlns="" val="20003"/>
                    </a:ext>
                  </a:extLst>
                </a:gridCol>
                <a:gridCol w="1828800">
                  <a:extLst>
                    <a:ext uri="{9D8B030D-6E8A-4147-A177-3AD203B41FA5}">
                      <a16:colId xmlns:a16="http://schemas.microsoft.com/office/drawing/2014/main" xmlns="" val="20004"/>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dirty="0" smtClean="0"/>
                        <a:t>Platform</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dirty="0" smtClean="0"/>
                        <a:t>Languages</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dirty="0" smtClean="0"/>
                        <a:t>Application staging</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dirty="0" smtClean="0"/>
                        <a:t>Highlighted features</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dirty="0" smtClean="0"/>
                        <a:t>Focus</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10000"/>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smtClean="0"/>
                        <a:t>Heroku</a:t>
                      </a:r>
                      <a:endParaRPr lang="en-US" sz="16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smtClean="0">
                          <a:latin typeface="+mn-lt"/>
                        </a:rPr>
                        <a:t>Ruby, PHP, </a:t>
                      </a:r>
                      <a:r>
                        <a:rPr lang="en-US" sz="1100" dirty="0" err="1" smtClean="0">
                          <a:latin typeface="+mn-lt"/>
                        </a:rPr>
                        <a:t>Node.js</a:t>
                      </a:r>
                      <a:r>
                        <a:rPr lang="en-US" sz="1100" dirty="0" smtClean="0">
                          <a:latin typeface="+mn-lt"/>
                        </a:rPr>
                        <a:t>, Python, Java, Go, Closure, </a:t>
                      </a:r>
                      <a:r>
                        <a:rPr lang="en-US" sz="1100" dirty="0" err="1" smtClean="0">
                          <a:latin typeface="+mn-lt"/>
                        </a:rPr>
                        <a:t>Scala</a:t>
                      </a:r>
                      <a:endParaRPr lang="en-US" sz="1100"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Source code </a:t>
                      </a:r>
                      <a:r>
                        <a:rPr lang="en-US" sz="1200" dirty="0" err="1" smtClean="0">
                          <a:latin typeface="+mn-lt"/>
                        </a:rPr>
                        <a:t>syncronization</a:t>
                      </a:r>
                      <a:r>
                        <a:rPr lang="en-US" sz="1200" dirty="0" smtClean="0">
                          <a:latin typeface="+mn-lt"/>
                        </a:rPr>
                        <a:t>  via</a:t>
                      </a:r>
                      <a:r>
                        <a:rPr lang="en-US" sz="1200" baseline="0" dirty="0" smtClean="0">
                          <a:latin typeface="+mn-lt"/>
                        </a:rPr>
                        <a:t> </a:t>
                      </a:r>
                      <a:r>
                        <a:rPr lang="en-US" sz="1200" baseline="0" dirty="0" err="1" smtClean="0">
                          <a:latin typeface="+mn-lt"/>
                        </a:rPr>
                        <a:t>git</a:t>
                      </a:r>
                      <a:r>
                        <a:rPr lang="en-US" sz="1200" baseline="0" dirty="0" smtClean="0">
                          <a:latin typeface="+mn-lt"/>
                        </a:rPr>
                        <a:t>, </a:t>
                      </a:r>
                      <a:r>
                        <a:rPr lang="en-US" sz="1200" baseline="0" dirty="0" err="1" smtClean="0">
                          <a:latin typeface="+mn-lt"/>
                        </a:rPr>
                        <a:t>addons</a:t>
                      </a:r>
                      <a:endParaRPr lang="en-US" sz="1200"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kern="1200" dirty="0" smtClean="0">
                          <a:solidFill>
                            <a:schemeClr val="dk1"/>
                          </a:solidFill>
                          <a:latin typeface="+mn-lt"/>
                          <a:ea typeface="+mn-ea"/>
                          <a:cs typeface="+mn-cs"/>
                        </a:rPr>
                        <a:t>build, deliver, monitor and scale apps,</a:t>
                      </a:r>
                      <a:r>
                        <a:rPr lang="en-US" sz="1000" kern="1200" baseline="0" dirty="0" smtClean="0">
                          <a:solidFill>
                            <a:schemeClr val="dk1"/>
                          </a:solidFill>
                          <a:latin typeface="+mn-lt"/>
                          <a:ea typeface="+mn-ea"/>
                          <a:cs typeface="+mn-cs"/>
                        </a:rPr>
                        <a:t> data services, marketplace</a:t>
                      </a:r>
                      <a:endParaRPr lang="en-US" sz="1000"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Application</a:t>
                      </a:r>
                      <a:r>
                        <a:rPr lang="en-US" sz="1200" baseline="0" dirty="0" smtClean="0">
                          <a:latin typeface="+mn-lt"/>
                        </a:rPr>
                        <a:t> development</a:t>
                      </a:r>
                      <a:endParaRPr lang="en-US" sz="1200"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01"/>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err="1" smtClean="0"/>
                        <a:t>Jelastic</a:t>
                      </a:r>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kern="1200" dirty="0" smtClean="0">
                          <a:solidFill>
                            <a:schemeClr val="dk1"/>
                          </a:solidFill>
                          <a:latin typeface="+mn-lt"/>
                          <a:ea typeface="+mn-ea"/>
                          <a:cs typeface="+mn-cs"/>
                        </a:rPr>
                        <a:t>Java, PHP, Python, </a:t>
                      </a:r>
                      <a:r>
                        <a:rPr lang="en-US" sz="1100" kern="1200" dirty="0" err="1" smtClean="0">
                          <a:solidFill>
                            <a:schemeClr val="dk1"/>
                          </a:solidFill>
                          <a:latin typeface="+mn-lt"/>
                          <a:ea typeface="+mn-ea"/>
                          <a:cs typeface="+mn-cs"/>
                        </a:rPr>
                        <a:t>Node.js</a:t>
                      </a:r>
                      <a:r>
                        <a:rPr lang="en-US" sz="1100" kern="1200" dirty="0" smtClean="0">
                          <a:solidFill>
                            <a:schemeClr val="dk1"/>
                          </a:solidFill>
                          <a:latin typeface="+mn-lt"/>
                          <a:ea typeface="+mn-ea"/>
                          <a:cs typeface="+mn-cs"/>
                        </a:rPr>
                        <a:t>, Ruby and .NET</a:t>
                      </a:r>
                      <a:endParaRPr lang="en-US" sz="11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Source code </a:t>
                      </a:r>
                      <a:r>
                        <a:rPr lang="en-US" sz="1200" dirty="0" err="1" smtClean="0">
                          <a:latin typeface="+mn-lt"/>
                        </a:rPr>
                        <a:t>syncrhronization</a:t>
                      </a:r>
                      <a:r>
                        <a:rPr lang="en-US" sz="1200" dirty="0" smtClean="0">
                          <a:latin typeface="+mn-lt"/>
                        </a:rPr>
                        <a:t>: </a:t>
                      </a:r>
                      <a:r>
                        <a:rPr lang="en-US" sz="1200" dirty="0" err="1" smtClean="0">
                          <a:latin typeface="+mn-lt"/>
                        </a:rPr>
                        <a:t>git</a:t>
                      </a:r>
                      <a:r>
                        <a:rPr lang="en-US" sz="1200" dirty="0" smtClean="0">
                          <a:latin typeface="+mn-lt"/>
                        </a:rPr>
                        <a:t>, </a:t>
                      </a:r>
                      <a:r>
                        <a:rPr lang="en-US" sz="1200" dirty="0" err="1" smtClean="0">
                          <a:latin typeface="+mn-lt"/>
                        </a:rPr>
                        <a:t>svn</a:t>
                      </a:r>
                      <a:r>
                        <a:rPr lang="en-US" sz="1200" dirty="0" smtClean="0">
                          <a:latin typeface="+mn-lt"/>
                        </a:rPr>
                        <a:t>, </a:t>
                      </a:r>
                      <a:r>
                        <a:rPr lang="en-US" sz="1200" dirty="0" err="1" smtClean="0">
                          <a:latin typeface="+mn-lt"/>
                        </a:rPr>
                        <a:t>bitbucket</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dirty="0" err="1" smtClean="0">
                          <a:latin typeface="+mn-lt"/>
                        </a:rPr>
                        <a:t>PaaS</a:t>
                      </a:r>
                      <a:r>
                        <a:rPr lang="en-US" sz="1000" dirty="0" smtClean="0">
                          <a:latin typeface="+mn-lt"/>
                        </a:rPr>
                        <a:t> and container based</a:t>
                      </a:r>
                      <a:r>
                        <a:rPr lang="en-US" sz="1000" baseline="0" dirty="0" smtClean="0">
                          <a:latin typeface="+mn-lt"/>
                        </a:rPr>
                        <a:t> IaaS, Heterogeneous cloud support, plugin support for IDEs and builders such as maven, ant</a:t>
                      </a:r>
                      <a:endParaRPr lang="en-US" sz="10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Web server and database</a:t>
                      </a:r>
                      <a:r>
                        <a:rPr lang="en-US" sz="1200" baseline="0" dirty="0" smtClean="0">
                          <a:latin typeface="+mn-lt"/>
                        </a:rPr>
                        <a:t> development. Small number of available stacks</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0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smtClean="0"/>
                        <a:t>AWS</a:t>
                      </a:r>
                      <a:r>
                        <a:rPr lang="en-US" sz="1600" b="1" baseline="0" dirty="0" smtClean="0"/>
                        <a:t> Elastic Beanstalk</a:t>
                      </a:r>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smtClean="0">
                          <a:latin typeface="+mn-lt"/>
                        </a:rPr>
                        <a:t>Java, .NET, PHP, </a:t>
                      </a:r>
                      <a:r>
                        <a:rPr lang="en-US" sz="1100" dirty="0" err="1" smtClean="0">
                          <a:latin typeface="+mn-lt"/>
                        </a:rPr>
                        <a:t>Node.js</a:t>
                      </a:r>
                      <a:r>
                        <a:rPr lang="en-US" sz="1100" dirty="0" smtClean="0">
                          <a:latin typeface="+mn-lt"/>
                        </a:rPr>
                        <a:t>, Python, Ruby, Go, and </a:t>
                      </a:r>
                      <a:r>
                        <a:rPr lang="en-US" sz="1100" dirty="0" err="1" smtClean="0">
                          <a:latin typeface="+mn-lt"/>
                        </a:rPr>
                        <a:t>Docker</a:t>
                      </a:r>
                      <a:r>
                        <a:rPr lang="en-US" sz="1100" dirty="0" smtClean="0">
                          <a:latin typeface="+mn-lt"/>
                        </a:rPr>
                        <a:t> </a:t>
                      </a:r>
                      <a:endParaRPr lang="en-US" sz="11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Selection from Webpage/REST API, CLI</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dirty="0" smtClean="0">
                          <a:latin typeface="+mn-lt"/>
                        </a:rPr>
                        <a:t>deploying and scaling web applications</a:t>
                      </a:r>
                      <a:endParaRPr lang="en-US" sz="10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Apache, </a:t>
                      </a:r>
                      <a:r>
                        <a:rPr lang="en-US" sz="1200" dirty="0" err="1" smtClean="0">
                          <a:latin typeface="+mn-lt"/>
                        </a:rPr>
                        <a:t>Nginx</a:t>
                      </a:r>
                      <a:r>
                        <a:rPr lang="en-US" sz="1200" dirty="0" smtClean="0">
                          <a:latin typeface="+mn-lt"/>
                        </a:rPr>
                        <a:t>, Passenger, and IIS and self developed services</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0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smtClean="0"/>
                        <a:t>Dokku</a:t>
                      </a:r>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smtClean="0">
                          <a:latin typeface="+mn-lt"/>
                        </a:rPr>
                        <a:t>See </a:t>
                      </a:r>
                      <a:r>
                        <a:rPr lang="en-US" sz="1100" dirty="0" err="1" smtClean="0">
                          <a:latin typeface="+mn-lt"/>
                        </a:rPr>
                        <a:t>heroku</a:t>
                      </a:r>
                      <a:endParaRPr lang="en-US" sz="11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Source code </a:t>
                      </a:r>
                      <a:r>
                        <a:rPr lang="en-US" sz="1200" dirty="0" err="1" smtClean="0">
                          <a:latin typeface="+mn-lt"/>
                        </a:rPr>
                        <a:t>synchronisation</a:t>
                      </a:r>
                      <a:r>
                        <a:rPr lang="en-US" sz="1200" dirty="0" smtClean="0">
                          <a:latin typeface="+mn-lt"/>
                        </a:rPr>
                        <a:t>  via</a:t>
                      </a:r>
                      <a:r>
                        <a:rPr lang="en-US" sz="1200" baseline="0" dirty="0" smtClean="0">
                          <a:latin typeface="+mn-lt"/>
                        </a:rPr>
                        <a:t> </a:t>
                      </a:r>
                      <a:r>
                        <a:rPr lang="en-US" sz="1200" baseline="0" dirty="0" err="1" smtClean="0">
                          <a:latin typeface="+mn-lt"/>
                        </a:rPr>
                        <a:t>git</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dirty="0" smtClean="0">
                          <a:latin typeface="+mn-lt"/>
                        </a:rPr>
                        <a:t>Mini </a:t>
                      </a:r>
                      <a:r>
                        <a:rPr lang="en-US" sz="1000" dirty="0" err="1" smtClean="0">
                          <a:latin typeface="+mn-lt"/>
                        </a:rPr>
                        <a:t>Heroku</a:t>
                      </a:r>
                      <a:r>
                        <a:rPr lang="en-US" sz="1000" dirty="0" smtClean="0">
                          <a:latin typeface="+mn-lt"/>
                        </a:rPr>
                        <a:t> powered by </a:t>
                      </a:r>
                      <a:r>
                        <a:rPr lang="en-US" sz="1000" dirty="0" err="1" smtClean="0">
                          <a:latin typeface="+mn-lt"/>
                        </a:rPr>
                        <a:t>docker</a:t>
                      </a:r>
                      <a:r>
                        <a:rPr lang="en-US" sz="1000" dirty="0" smtClean="0">
                          <a:latin typeface="+mn-lt"/>
                        </a:rPr>
                        <a:t>, </a:t>
                      </a:r>
                      <a:r>
                        <a:rPr lang="en-US" sz="1000" baseline="0" dirty="0" err="1" smtClean="0">
                          <a:latin typeface="+mn-lt"/>
                        </a:rPr>
                        <a:t>docker</a:t>
                      </a:r>
                      <a:endParaRPr lang="en-US" sz="10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Your</a:t>
                      </a:r>
                      <a:r>
                        <a:rPr lang="en-US" sz="1200" baseline="0" dirty="0" smtClean="0">
                          <a:latin typeface="+mn-lt"/>
                        </a:rPr>
                        <a:t> own single-host local Heroku, </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0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err="1" smtClean="0"/>
                        <a:t>dotCloud</a:t>
                      </a:r>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smtClean="0">
                          <a:latin typeface="+mn-lt"/>
                        </a:rPr>
                        <a:t>Java, </a:t>
                      </a:r>
                      <a:r>
                        <a:rPr lang="en-US" sz="1100" dirty="0" err="1" smtClean="0">
                          <a:latin typeface="+mn-lt"/>
                        </a:rPr>
                        <a:t>Node.js</a:t>
                      </a:r>
                      <a:r>
                        <a:rPr lang="en-US" sz="1100" dirty="0" smtClean="0">
                          <a:latin typeface="+mn-lt"/>
                        </a:rPr>
                        <a:t> PHP, Python, Ruby,</a:t>
                      </a:r>
                      <a:r>
                        <a:rPr lang="en-US" sz="1100" baseline="0" dirty="0" smtClean="0">
                          <a:latin typeface="+mn-lt"/>
                        </a:rPr>
                        <a:t> (Go)</a:t>
                      </a:r>
                      <a:endParaRPr lang="en-US" sz="11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dirty="0" smtClean="0">
                          <a:latin typeface="+mn-lt"/>
                        </a:rPr>
                        <a:t>Sold</a:t>
                      </a:r>
                      <a:r>
                        <a:rPr lang="en-US" sz="1000" baseline="0" dirty="0" smtClean="0">
                          <a:latin typeface="+mn-lt"/>
                        </a:rPr>
                        <a:t> by Docker. </a:t>
                      </a:r>
                      <a:r>
                        <a:rPr lang="en-US" sz="1000" dirty="0" smtClean="0">
                          <a:latin typeface="+mn-lt"/>
                        </a:rPr>
                        <a:t>Small</a:t>
                      </a:r>
                      <a:r>
                        <a:rPr lang="en-US" sz="1000" baseline="0" dirty="0" smtClean="0">
                          <a:latin typeface="+mn-lt"/>
                        </a:rPr>
                        <a:t> </a:t>
                      </a:r>
                      <a:r>
                        <a:rPr lang="en-US" sz="1000" dirty="0" smtClean="0">
                          <a:latin typeface="+mn-lt"/>
                        </a:rPr>
                        <a:t>number of examples</a:t>
                      </a:r>
                      <a:endParaRPr lang="en-US" sz="10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kern="1200" dirty="0" smtClean="0">
                          <a:solidFill>
                            <a:schemeClr val="dk1"/>
                          </a:solidFill>
                          <a:latin typeface="+mn-lt"/>
                          <a:ea typeface="+mn-ea"/>
                          <a:cs typeface="+mn-cs"/>
                        </a:rPr>
                        <a:t>managed service for web developers</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05"/>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err="1" smtClean="0"/>
                        <a:t>Redhat</a:t>
                      </a:r>
                      <a:r>
                        <a:rPr lang="en-US" sz="1600" b="1" dirty="0" smtClean="0"/>
                        <a:t> </a:t>
                      </a:r>
                      <a:r>
                        <a:rPr lang="en-US" sz="1600" b="1" dirty="0" err="1" smtClean="0"/>
                        <a:t>Openshift</a:t>
                      </a:r>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1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Via </a:t>
                      </a:r>
                      <a:r>
                        <a:rPr lang="en-US" sz="1200" dirty="0" err="1" smtClean="0">
                          <a:latin typeface="+mn-lt"/>
                        </a:rPr>
                        <a:t>git</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kern="1200" dirty="0" smtClean="0">
                          <a:solidFill>
                            <a:schemeClr val="dk1"/>
                          </a:solidFill>
                          <a:latin typeface="+mn-lt"/>
                          <a:ea typeface="+mn-ea"/>
                          <a:cs typeface="+mn-cs"/>
                        </a:rPr>
                        <a:t>automates the provisioning, management and scaling of applications</a:t>
                      </a:r>
                      <a:endParaRPr lang="en-US" sz="10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err="1" smtClean="0">
                          <a:latin typeface="+mn-lt"/>
                        </a:rPr>
                        <a:t>Aplication</a:t>
                      </a:r>
                      <a:r>
                        <a:rPr lang="en-US" sz="1200" dirty="0" smtClean="0">
                          <a:latin typeface="+mn-lt"/>
                        </a:rPr>
                        <a:t> hosting in public cloud</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06"/>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smtClean="0"/>
                        <a:t>Pivotal Cloud Foundry</a:t>
                      </a:r>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smtClean="0">
                          <a:latin typeface="+mn-lt"/>
                        </a:rPr>
                        <a:t>Java, </a:t>
                      </a:r>
                      <a:r>
                        <a:rPr lang="en-US" sz="1100" dirty="0" err="1" smtClean="0">
                          <a:latin typeface="+mn-lt"/>
                        </a:rPr>
                        <a:t>Node.js</a:t>
                      </a:r>
                      <a:r>
                        <a:rPr lang="en-US" sz="1100" dirty="0" smtClean="0">
                          <a:latin typeface="+mn-lt"/>
                        </a:rPr>
                        <a:t> ,Ruby,</a:t>
                      </a:r>
                      <a:r>
                        <a:rPr lang="en-US" sz="1100" baseline="0" dirty="0" smtClean="0">
                          <a:latin typeface="+mn-lt"/>
                        </a:rPr>
                        <a:t> PHP, Python, Go</a:t>
                      </a:r>
                      <a:endParaRPr lang="en-US" sz="11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Command line</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0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kern="1200" dirty="0" smtClean="0">
                          <a:solidFill>
                            <a:schemeClr val="dk1"/>
                          </a:solidFill>
                          <a:latin typeface="+mn-lt"/>
                          <a:ea typeface="+mn-ea"/>
                          <a:cs typeface="+mn-cs"/>
                        </a:rPr>
                        <a:t>Integrates multiple clouds, develop and manage applications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07"/>
                  </a:ext>
                </a:extLst>
              </a:tr>
              <a:tr h="68665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err="1" smtClean="0"/>
                        <a:t>Cloudify</a:t>
                      </a:r>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smtClean="0">
                          <a:latin typeface="+mn-lt"/>
                        </a:rPr>
                        <a:t>Java, Python, REST</a:t>
                      </a:r>
                      <a:endParaRPr lang="en-US" sz="11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Command line, GUI, REST</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latin typeface="+mn-lt"/>
                        </a:rPr>
                        <a:t>open source TOSCA-based cloud orchestration software platform, can be installed locally</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 open source,</a:t>
                      </a:r>
                      <a:r>
                        <a:rPr lang="en-US" sz="1200" baseline="0" dirty="0" smtClean="0">
                          <a:latin typeface="+mn-lt"/>
                        </a:rPr>
                        <a:t> TOSCA, integrates with many cloud platforms</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08"/>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smtClean="0"/>
                        <a:t>Google App Engine</a:t>
                      </a:r>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smtClean="0">
                          <a:latin typeface="+mn-lt"/>
                        </a:rPr>
                        <a:t>Python, Java, PHP, Go</a:t>
                      </a:r>
                      <a:endParaRPr lang="en-US" sz="11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dirty="0" smtClean="0">
                          <a:latin typeface="+mn-lt"/>
                        </a:rPr>
                        <a:t>Many useful services from</a:t>
                      </a:r>
                      <a:r>
                        <a:rPr lang="en-US" sz="1000" baseline="0" dirty="0" smtClean="0">
                          <a:latin typeface="+mn-lt"/>
                        </a:rPr>
                        <a:t> OAUTH to MapReduce</a:t>
                      </a:r>
                      <a:endParaRPr lang="en-US" sz="10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kern="1200" dirty="0" smtClean="0">
                          <a:solidFill>
                            <a:schemeClr val="dk1"/>
                          </a:solidFill>
                          <a:latin typeface="+mn-lt"/>
                          <a:ea typeface="+mn-ea"/>
                          <a:cs typeface="+mn-cs"/>
                        </a:rPr>
                        <a:t>run applications on Google’s infrastructure</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09"/>
                  </a:ext>
                </a:extLst>
              </a:tr>
            </a:tbl>
          </a:graphicData>
        </a:graphic>
      </p:graphicFrame>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7968087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52381" y="2026156"/>
            <a:ext cx="8209931" cy="1362075"/>
          </a:xfrm>
        </p:spPr>
        <p:txBody>
          <a:bodyPr/>
          <a:lstStyle/>
          <a:p>
            <a:pPr algn="ctr"/>
            <a:r>
              <a:rPr lang="en-US" sz="4400" cap="none" dirty="0" err="1" smtClean="0"/>
              <a:t>Cloudmesh</a:t>
            </a:r>
            <a:endParaRPr lang="en-US" sz="4400" cap="none" dirty="0"/>
          </a:p>
        </p:txBody>
      </p:sp>
      <p:sp>
        <p:nvSpPr>
          <p:cNvPr id="2" name="Slide Number Placeholder 1"/>
          <p:cNvSpPr>
            <a:spLocks noGrp="1"/>
          </p:cNvSpPr>
          <p:nvPr>
            <p:ph type="sldNum" sz="quarter" idx="12"/>
          </p:nvPr>
        </p:nvSpPr>
        <p:spPr/>
        <p:txBody>
          <a:bodyPr/>
          <a:lstStyle/>
          <a:p>
            <a:fld id="{93F674A4-B284-4C4B-91FD-CA6F4B8EBD3B}" type="slidenum">
              <a:rPr lang="en-US" smtClean="0"/>
              <a:t>41</a:t>
            </a:fld>
            <a:endParaRPr lang="en-US"/>
          </a:p>
        </p:txBody>
      </p:sp>
    </p:spTree>
    <p:extLst>
      <p:ext uri="{BB962C8B-B14F-4D97-AF65-F5344CB8AC3E}">
        <p14:creationId xmlns:p14="http://schemas.microsoft.com/office/powerpoint/2010/main" val="1984173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20"/>
            <a:ext cx="8229600" cy="813383"/>
          </a:xfrm>
        </p:spPr>
        <p:txBody>
          <a:bodyPr/>
          <a:lstStyle/>
          <a:p>
            <a:r>
              <a:rPr lang="en-US" b="1" dirty="0" err="1" smtClean="0"/>
              <a:t>CloudMesh</a:t>
            </a:r>
            <a:r>
              <a:rPr lang="en-US" b="1" dirty="0" smtClean="0"/>
              <a:t> </a:t>
            </a:r>
            <a:r>
              <a:rPr lang="en-US" b="1" dirty="0" err="1" smtClean="0"/>
              <a:t>SDDSaaS</a:t>
            </a:r>
            <a:r>
              <a:rPr lang="en-US" b="1" dirty="0" smtClean="0"/>
              <a:t> Architecture</a:t>
            </a:r>
            <a:endParaRPr lang="en-US" b="1" dirty="0"/>
          </a:p>
        </p:txBody>
      </p:sp>
      <p:sp>
        <p:nvSpPr>
          <p:cNvPr id="3" name="Content Placeholder 2"/>
          <p:cNvSpPr>
            <a:spLocks noGrp="1"/>
          </p:cNvSpPr>
          <p:nvPr>
            <p:ph idx="1"/>
          </p:nvPr>
        </p:nvSpPr>
        <p:spPr>
          <a:xfrm>
            <a:off x="0" y="604979"/>
            <a:ext cx="9144000" cy="5984149"/>
          </a:xfrm>
        </p:spPr>
        <p:txBody>
          <a:bodyPr>
            <a:normAutofit fontScale="92500" lnSpcReduction="10000"/>
          </a:bodyPr>
          <a:lstStyle/>
          <a:p>
            <a:r>
              <a:rPr lang="en-US" dirty="0" err="1" smtClean="0"/>
              <a:t>Cloudmesh</a:t>
            </a:r>
            <a:r>
              <a:rPr lang="en-US" dirty="0" smtClean="0"/>
              <a:t> </a:t>
            </a:r>
            <a:r>
              <a:rPr lang="en-US" dirty="0"/>
              <a:t>is a </a:t>
            </a:r>
            <a:r>
              <a:rPr lang="en-US" dirty="0" smtClean="0"/>
              <a:t>open source http</a:t>
            </a:r>
            <a:r>
              <a:rPr lang="en-US" dirty="0"/>
              <a:t>://cloudmesh.github.io </a:t>
            </a:r>
            <a:r>
              <a:rPr lang="en-US" dirty="0" smtClean="0"/>
              <a:t>toolkit: </a:t>
            </a:r>
          </a:p>
          <a:p>
            <a:pPr lvl="1"/>
            <a:r>
              <a:rPr lang="en-US" dirty="0" smtClean="0"/>
              <a:t>A software-defined distributed system encompassing </a:t>
            </a:r>
            <a:r>
              <a:rPr lang="en-US" b="1" dirty="0" smtClean="0"/>
              <a:t>virtualized and bare-metal </a:t>
            </a:r>
            <a:r>
              <a:rPr lang="en-US" dirty="0" smtClean="0"/>
              <a:t>infrastructure, networks, application, systems and platform software with a unifying goal of providing Computing as a Service.</a:t>
            </a:r>
          </a:p>
          <a:p>
            <a:pPr lvl="1"/>
            <a:r>
              <a:rPr lang="en-US" dirty="0" smtClean="0"/>
              <a:t>The creation of a tightly integrated mesh of services targeting </a:t>
            </a:r>
            <a:r>
              <a:rPr lang="en-US" b="1" dirty="0" smtClean="0"/>
              <a:t>multiple </a:t>
            </a:r>
            <a:r>
              <a:rPr lang="en-US" b="1" dirty="0" err="1" smtClean="0"/>
              <a:t>IaaS</a:t>
            </a:r>
            <a:r>
              <a:rPr lang="en-US" b="1" dirty="0" smtClean="0"/>
              <a:t> </a:t>
            </a:r>
            <a:r>
              <a:rPr lang="en-US" dirty="0" smtClean="0"/>
              <a:t>frameworks</a:t>
            </a:r>
          </a:p>
          <a:p>
            <a:pPr lvl="1"/>
            <a:r>
              <a:rPr lang="en-US" dirty="0"/>
              <a:t>T</a:t>
            </a:r>
            <a:r>
              <a:rPr lang="en-US" dirty="0" smtClean="0"/>
              <a:t>he ability to </a:t>
            </a:r>
            <a:r>
              <a:rPr lang="en-US" b="1" dirty="0" smtClean="0"/>
              <a:t>federate</a:t>
            </a:r>
            <a:r>
              <a:rPr lang="en-US" dirty="0" smtClean="0"/>
              <a:t> a number of </a:t>
            </a:r>
            <a:r>
              <a:rPr lang="en-US" b="1" dirty="0" smtClean="0"/>
              <a:t>resources</a:t>
            </a:r>
            <a:r>
              <a:rPr lang="en-US" dirty="0" smtClean="0"/>
              <a:t> from academia and industry. This includes existing </a:t>
            </a:r>
            <a:r>
              <a:rPr lang="en-US" dirty="0" err="1" smtClean="0">
                <a:solidFill>
                  <a:srgbClr val="FF0000"/>
                </a:solidFill>
              </a:rPr>
              <a:t>FutureSystems</a:t>
            </a:r>
            <a:r>
              <a:rPr lang="en-US" dirty="0" smtClean="0">
                <a:solidFill>
                  <a:srgbClr val="FF0000"/>
                </a:solidFill>
              </a:rPr>
              <a:t> </a:t>
            </a:r>
            <a:r>
              <a:rPr lang="en-US" dirty="0" smtClean="0"/>
              <a:t>infrastructure</a:t>
            </a:r>
            <a:r>
              <a:rPr lang="en-US" dirty="0" smtClean="0">
                <a:solidFill>
                  <a:srgbClr val="FF0000"/>
                </a:solidFill>
              </a:rPr>
              <a:t>, Amazon Web Services, Azure, HP Cloud, Karlsruhe</a:t>
            </a:r>
            <a:r>
              <a:rPr lang="en-US" dirty="0" smtClean="0"/>
              <a:t> using several </a:t>
            </a:r>
            <a:r>
              <a:rPr lang="en-US" dirty="0" err="1" smtClean="0"/>
              <a:t>IaaS</a:t>
            </a:r>
            <a:r>
              <a:rPr lang="en-US" dirty="0" smtClean="0"/>
              <a:t> frameworks </a:t>
            </a:r>
          </a:p>
          <a:p>
            <a:pPr lvl="1"/>
            <a:r>
              <a:rPr lang="en-US" dirty="0" smtClean="0"/>
              <a:t>The creation of an environment in which it becomes easier to experiment with platforms and software services while </a:t>
            </a:r>
            <a:r>
              <a:rPr lang="en-US" b="1" dirty="0" smtClean="0"/>
              <a:t>assisting with their deployment </a:t>
            </a:r>
            <a:r>
              <a:rPr lang="en-US" dirty="0" smtClean="0"/>
              <a:t>and</a:t>
            </a:r>
            <a:r>
              <a:rPr lang="en-US" b="1" dirty="0" smtClean="0"/>
              <a:t> execution. </a:t>
            </a:r>
          </a:p>
          <a:p>
            <a:pPr lvl="1"/>
            <a:r>
              <a:rPr lang="en-US" dirty="0" smtClean="0"/>
              <a:t>The exposure of information to guide the efficient utilization of resources. (</a:t>
            </a:r>
            <a:r>
              <a:rPr lang="en-US" b="1" dirty="0" smtClean="0"/>
              <a:t>Monitoring</a:t>
            </a:r>
            <a:r>
              <a:rPr lang="en-US" dirty="0" smtClean="0"/>
              <a:t>)</a:t>
            </a:r>
          </a:p>
          <a:p>
            <a:pPr lvl="1"/>
            <a:r>
              <a:rPr lang="en-US" dirty="0" smtClean="0"/>
              <a:t>Support </a:t>
            </a:r>
            <a:r>
              <a:rPr lang="en-US" b="1" dirty="0" smtClean="0"/>
              <a:t>reproducible computing environments</a:t>
            </a:r>
          </a:p>
          <a:p>
            <a:pPr lvl="1"/>
            <a:r>
              <a:rPr lang="en-US" dirty="0" err="1" smtClean="0"/>
              <a:t>IPython</a:t>
            </a:r>
            <a:r>
              <a:rPr lang="en-US" dirty="0" smtClean="0"/>
              <a:t>-based </a:t>
            </a:r>
            <a:r>
              <a:rPr lang="en-US" b="1" dirty="0" smtClean="0"/>
              <a:t>workflow </a:t>
            </a:r>
            <a:r>
              <a:rPr lang="en-US" dirty="0" smtClean="0"/>
              <a:t>as an interoperable </a:t>
            </a:r>
            <a:r>
              <a:rPr lang="en-US" b="1" dirty="0" smtClean="0"/>
              <a:t>onramp</a:t>
            </a:r>
          </a:p>
          <a:p>
            <a:r>
              <a:rPr lang="en-US" b="1" dirty="0" err="1" smtClean="0"/>
              <a:t>Cloudmesh</a:t>
            </a:r>
            <a:r>
              <a:rPr lang="en-US" b="1" dirty="0" smtClean="0"/>
              <a:t> exposes both hypervisor-based and bare-metal provisioning to users and administrators</a:t>
            </a:r>
          </a:p>
          <a:p>
            <a:r>
              <a:rPr lang="en-US" dirty="0" smtClean="0"/>
              <a:t>           Access through </a:t>
            </a:r>
            <a:r>
              <a:rPr lang="en-US" b="1" dirty="0" smtClean="0"/>
              <a:t>command line, API, and Web interfaces</a:t>
            </a:r>
            <a:r>
              <a:rPr lang="en-US" dirty="0" smtClean="0"/>
              <a:t>.</a:t>
            </a:r>
          </a:p>
          <a:p>
            <a:pPr lvl="1"/>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1849025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205" y="19523"/>
            <a:ext cx="8229600" cy="642308"/>
          </a:xfrm>
        </p:spPr>
        <p:txBody>
          <a:bodyPr/>
          <a:lstStyle/>
          <a:p>
            <a:pPr algn="ctr"/>
            <a:r>
              <a:rPr lang="en-US" b="1" dirty="0" err="1" smtClean="0"/>
              <a:t>Cloudmesh</a:t>
            </a:r>
            <a:r>
              <a:rPr lang="en-US" b="1" dirty="0" smtClean="0"/>
              <a:t> Functionality</a:t>
            </a:r>
            <a:endParaRPr lang="en-US" b="1" dirty="0"/>
          </a:p>
        </p:txBody>
      </p:sp>
      <p:grpSp>
        <p:nvGrpSpPr>
          <p:cNvPr id="38" name="Diagram group"/>
          <p:cNvGrpSpPr/>
          <p:nvPr/>
        </p:nvGrpSpPr>
        <p:grpSpPr>
          <a:xfrm>
            <a:off x="2257141" y="4459074"/>
            <a:ext cx="4338236" cy="1788899"/>
            <a:chOff x="0" y="1338791"/>
            <a:chExt cx="6095999" cy="892527"/>
          </a:xfrm>
          <a:scene3d>
            <a:camera prst="perspectiveRelaxedModerately" zoom="92000"/>
            <a:lightRig rig="balanced" dir="t">
              <a:rot lat="0" lon="0" rev="12700000"/>
            </a:lightRig>
          </a:scene3d>
        </p:grpSpPr>
        <p:grpSp>
          <p:nvGrpSpPr>
            <p:cNvPr id="39" name="Group 38"/>
            <p:cNvGrpSpPr/>
            <p:nvPr/>
          </p:nvGrpSpPr>
          <p:grpSpPr>
            <a:xfrm>
              <a:off x="0" y="1338791"/>
              <a:ext cx="6095999" cy="892527"/>
              <a:chOff x="0" y="1338791"/>
              <a:chExt cx="6095999" cy="892527"/>
            </a:xfrm>
          </p:grpSpPr>
          <p:sp>
            <p:nvSpPr>
              <p:cNvPr id="40" name="Rounded Rectangle 39"/>
              <p:cNvSpPr/>
              <p:nvPr/>
            </p:nvSpPr>
            <p:spPr>
              <a:xfrm>
                <a:off x="0" y="1338791"/>
                <a:ext cx="6095999" cy="892527"/>
              </a:xfrm>
              <a:prstGeom prst="roundRect">
                <a:avLst>
                  <a:gd name="adj" fmla="val 10000"/>
                </a:avLst>
              </a:prstGeom>
              <a:solidFill>
                <a:srgbClr val="8064A2">
                  <a:alpha val="80000"/>
                  <a:hueOff val="0"/>
                  <a:satOff val="0"/>
                  <a:lumOff val="0"/>
                  <a:alphaOff val="0"/>
                </a:srgbClr>
              </a:solidFill>
              <a:ln>
                <a:noFill/>
              </a:ln>
              <a:effectLst>
                <a:outerShdw blurRad="40000" dist="23000" dir="5400000" rotWithShape="0">
                  <a:srgbClr val="000000">
                    <a:alpha val="35000"/>
                  </a:srgbClr>
                </a:outerShdw>
              </a:effectLst>
              <a:sp3d prstMaterial="plastic">
                <a:bevelT w="50800" h="50800"/>
                <a:bevelB w="50800" h="50800"/>
              </a:sp3d>
            </p:spPr>
          </p:sp>
          <p:sp>
            <p:nvSpPr>
              <p:cNvPr id="41" name="Rounded Rectangle 4"/>
              <p:cNvSpPr/>
              <p:nvPr/>
            </p:nvSpPr>
            <p:spPr>
              <a:xfrm>
                <a:off x="26141" y="1364932"/>
                <a:ext cx="6043717" cy="840245"/>
              </a:xfrm>
              <a:prstGeom prst="rect">
                <a:avLst/>
              </a:prstGeom>
              <a:noFill/>
              <a:ln>
                <a:noFill/>
              </a:ln>
              <a:effectLst/>
              <a:sp3d/>
            </p:spPr>
            <p:txBody>
              <a:bodyPr spcFirstLastPara="0" vert="horz" wrap="square" lIns="45720" tIns="30480" rIns="45720" bIns="30480" numCol="1" spcCol="1270" anchor="ctr" anchorCtr="0">
                <a:noAutofit/>
              </a:bodyPr>
              <a:lstStyle/>
              <a:p>
                <a:pPr marL="0" marR="0" lvl="0" indent="0" algn="ctr" defTabSz="1066800" eaLnBrk="1" fontAlgn="auto" latinLnBrk="0" hangingPunct="1">
                  <a:lnSpc>
                    <a:spcPct val="90000"/>
                  </a:lnSpc>
                  <a:spcBef>
                    <a:spcPct val="0"/>
                  </a:spcBef>
                  <a:spcAft>
                    <a:spcPct val="35000"/>
                  </a:spcAft>
                  <a:buClrTx/>
                  <a:buSzTx/>
                  <a:buFontTx/>
                  <a:buNone/>
                  <a:tabLst/>
                  <a:defRPr/>
                </a:pPr>
                <a:r>
                  <a:rPr kumimoji="0" lang="en-US" sz="2800" b="1" i="0" u="none" strike="noStrike" kern="0" cap="none" spc="0" normalizeH="0" baseline="0" noProof="0" dirty="0" smtClean="0">
                    <a:ln>
                      <a:noFill/>
                    </a:ln>
                    <a:solidFill>
                      <a:prstClr val="white"/>
                    </a:solidFill>
                    <a:effectLst/>
                    <a:uLnTx/>
                    <a:uFillTx/>
                    <a:latin typeface="Calibri"/>
                    <a:ea typeface="+mn-ea"/>
                    <a:cs typeface="+mn-cs"/>
                  </a:rPr>
                  <a:t>User On-Ramp</a:t>
                </a:r>
              </a:p>
              <a:p>
                <a:pPr marL="0" marR="0" lvl="0" indent="0" algn="ctr" defTabSz="1066800" eaLnBrk="1" fontAlgn="auto" latinLnBrk="0" hangingPunct="1">
                  <a:lnSpc>
                    <a:spcPct val="90000"/>
                  </a:lnSpc>
                  <a:spcBef>
                    <a:spcPct val="0"/>
                  </a:spcBef>
                  <a:spcAft>
                    <a:spcPct val="3500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a:ea typeface="+mn-ea"/>
                    <a:cs typeface="+mn-cs"/>
                  </a:rPr>
                  <a:t>Amazon, Azure, </a:t>
                </a:r>
                <a:r>
                  <a:rPr kumimoji="0" lang="en-US" sz="1800" b="1" i="0" u="none" strike="noStrike" kern="0" cap="none" spc="0" normalizeH="0" baseline="0" noProof="0" dirty="0" err="1" smtClean="0">
                    <a:ln>
                      <a:noFill/>
                    </a:ln>
                    <a:solidFill>
                      <a:prstClr val="white"/>
                    </a:solidFill>
                    <a:effectLst/>
                    <a:uLnTx/>
                    <a:uFillTx/>
                    <a:latin typeface="Calibri"/>
                    <a:ea typeface="+mn-ea"/>
                    <a:cs typeface="+mn-cs"/>
                  </a:rPr>
                  <a:t>FutureSystems</a:t>
                </a:r>
                <a:r>
                  <a:rPr kumimoji="0" lang="en-US" sz="1800" b="1" i="0" u="none" strike="noStrike" kern="0" cap="none" spc="0" normalizeH="0" baseline="0" noProof="0" dirty="0" smtClean="0">
                    <a:ln>
                      <a:noFill/>
                    </a:ln>
                    <a:solidFill>
                      <a:prstClr val="white"/>
                    </a:solidFill>
                    <a:effectLst/>
                    <a:uLnTx/>
                    <a:uFillTx/>
                    <a:latin typeface="Calibri"/>
                    <a:ea typeface="+mn-ea"/>
                    <a:cs typeface="+mn-cs"/>
                  </a:rPr>
                  <a:t>,  Comet, XSEDE,  </a:t>
                </a:r>
                <a:r>
                  <a:rPr kumimoji="0" lang="en-US" sz="1800" b="1" i="0" u="none" strike="noStrike" kern="0" cap="none" spc="0" normalizeH="0" baseline="0" noProof="0" dirty="0" err="1" smtClean="0">
                    <a:ln>
                      <a:noFill/>
                    </a:ln>
                    <a:solidFill>
                      <a:prstClr val="white"/>
                    </a:solidFill>
                    <a:effectLst/>
                    <a:uLnTx/>
                    <a:uFillTx/>
                    <a:latin typeface="Calibri"/>
                    <a:ea typeface="+mn-ea"/>
                    <a:cs typeface="+mn-cs"/>
                  </a:rPr>
                  <a:t>ExoGeni</a:t>
                </a:r>
                <a:r>
                  <a:rPr kumimoji="0" lang="en-US" sz="1800" b="1" i="0" u="none" strike="noStrike" kern="0" cap="none" spc="0" normalizeH="0" baseline="0" noProof="0" dirty="0" smtClean="0">
                    <a:ln>
                      <a:noFill/>
                    </a:ln>
                    <a:solidFill>
                      <a:prstClr val="white"/>
                    </a:solidFill>
                    <a:effectLst/>
                    <a:uLnTx/>
                    <a:uFillTx/>
                    <a:latin typeface="Calibri"/>
                    <a:ea typeface="+mn-ea"/>
                    <a:cs typeface="+mn-cs"/>
                  </a:rPr>
                  <a:t>, Other Science Clouds</a:t>
                </a:r>
              </a:p>
            </p:txBody>
          </p:sp>
        </p:grpSp>
      </p:grpSp>
      <p:grpSp>
        <p:nvGrpSpPr>
          <p:cNvPr id="42" name="Group 41"/>
          <p:cNvGrpSpPr/>
          <p:nvPr/>
        </p:nvGrpSpPr>
        <p:grpSpPr>
          <a:xfrm>
            <a:off x="229411" y="19523"/>
            <a:ext cx="8571187" cy="5165086"/>
            <a:chOff x="318157" y="423169"/>
            <a:chExt cx="8571187" cy="5237217"/>
          </a:xfrm>
          <a:scene3d>
            <a:camera prst="perspectiveRelaxedModerately" zoom="92000"/>
            <a:lightRig rig="balanced" dir="t">
              <a:rot lat="0" lon="0" rev="12700000"/>
            </a:lightRig>
          </a:scene3d>
        </p:grpSpPr>
        <p:sp>
          <p:nvSpPr>
            <p:cNvPr id="43" name="Freeform 42"/>
            <p:cNvSpPr/>
            <p:nvPr/>
          </p:nvSpPr>
          <p:spPr>
            <a:xfrm>
              <a:off x="3383822" y="4121834"/>
              <a:ext cx="2439857" cy="1400485"/>
            </a:xfrm>
            <a:custGeom>
              <a:avLst/>
              <a:gdLst>
                <a:gd name="connsiteX0" fmla="*/ 0 w 2439857"/>
                <a:gd name="connsiteY0" fmla="*/ 700243 h 1400485"/>
                <a:gd name="connsiteX1" fmla="*/ 1219929 w 2439857"/>
                <a:gd name="connsiteY1" fmla="*/ 0 h 1400485"/>
                <a:gd name="connsiteX2" fmla="*/ 2439858 w 2439857"/>
                <a:gd name="connsiteY2" fmla="*/ 700243 h 1400485"/>
                <a:gd name="connsiteX3" fmla="*/ 1219929 w 2439857"/>
                <a:gd name="connsiteY3" fmla="*/ 1400486 h 1400485"/>
                <a:gd name="connsiteX4" fmla="*/ 0 w 2439857"/>
                <a:gd name="connsiteY4" fmla="*/ 700243 h 1400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857" h="1400485">
                  <a:moveTo>
                    <a:pt x="0" y="700243"/>
                  </a:moveTo>
                  <a:cubicBezTo>
                    <a:pt x="0" y="313509"/>
                    <a:pt x="546181" y="0"/>
                    <a:pt x="1219929" y="0"/>
                  </a:cubicBezTo>
                  <a:cubicBezTo>
                    <a:pt x="1893677" y="0"/>
                    <a:pt x="2439858" y="313509"/>
                    <a:pt x="2439858" y="700243"/>
                  </a:cubicBezTo>
                  <a:cubicBezTo>
                    <a:pt x="2439858" y="1086977"/>
                    <a:pt x="1893677" y="1400486"/>
                    <a:pt x="1219929" y="1400486"/>
                  </a:cubicBezTo>
                  <a:cubicBezTo>
                    <a:pt x="546181" y="1400486"/>
                    <a:pt x="0" y="1086977"/>
                    <a:pt x="0" y="700243"/>
                  </a:cubicBezTo>
                  <a:close/>
                </a:path>
              </a:pathLst>
            </a:custGeom>
            <a:solidFill>
              <a:srgbClr val="9BBB59">
                <a:hueOff val="0"/>
                <a:satOff val="0"/>
                <a:lumOff val="0"/>
                <a:alphaOff val="0"/>
              </a:srgbClr>
            </a:solidFill>
            <a:ln>
              <a:noFill/>
            </a:ln>
            <a:effectLst>
              <a:outerShdw blurRad="40000" dist="23000" dir="5400000" rotWithShape="0">
                <a:srgbClr val="000000">
                  <a:alpha val="35000"/>
                </a:srgbClr>
              </a:outerShdw>
            </a:effectLst>
            <a:sp3d prstMaterial="plastic">
              <a:bevelT w="50800" h="50800"/>
              <a:bevelB w="50800" h="50800"/>
            </a:sp3d>
          </p:spPr>
          <p:txBody>
            <a:bodyPr spcFirstLastPara="0" vert="horz" wrap="square" lIns="372549" tIns="220336" rIns="372549" bIns="220336" numCol="1" spcCol="1270" anchor="ctr" anchorCtr="0">
              <a:noAutofit/>
            </a:bodyPr>
            <a:lstStyle/>
            <a:p>
              <a:pPr marL="0" marR="0" lvl="0" indent="0" algn="ctr" defTabSz="1066800" eaLnBrk="1" fontAlgn="auto" latinLnBrk="0" hangingPunct="1">
                <a:lnSpc>
                  <a:spcPct val="90000"/>
                </a:lnSpc>
                <a:spcBef>
                  <a:spcPct val="0"/>
                </a:spcBef>
                <a:spcAft>
                  <a:spcPct val="35000"/>
                </a:spcAft>
                <a:buClrTx/>
                <a:buSzTx/>
                <a:buFontTx/>
                <a:buNone/>
                <a:tabLst/>
                <a:defRPr/>
              </a:pPr>
              <a:r>
                <a:rPr kumimoji="0" lang="en-US" sz="2400" b="1" i="0" u="none" strike="noStrike" kern="0" cap="none" spc="0" normalizeH="0" baseline="0" noProof="0" dirty="0" err="1" smtClean="0">
                  <a:ln>
                    <a:noFill/>
                  </a:ln>
                  <a:solidFill>
                    <a:prstClr val="white"/>
                  </a:solidFill>
                  <a:effectLst/>
                  <a:uLnTx/>
                  <a:uFillTx/>
                  <a:latin typeface="Calibri"/>
                  <a:ea typeface="+mn-ea"/>
                  <a:cs typeface="Arial"/>
                </a:rPr>
                <a:t>Cloudmesh</a:t>
              </a:r>
              <a:endParaRPr kumimoji="0" lang="en-US" sz="2400" b="1" i="0" u="none" strike="noStrike" kern="0" cap="none" spc="0" normalizeH="0" baseline="0" noProof="0" dirty="0" smtClean="0">
                <a:ln>
                  <a:noFill/>
                </a:ln>
                <a:solidFill>
                  <a:prstClr val="white"/>
                </a:solidFill>
                <a:effectLst/>
                <a:uLnTx/>
                <a:uFillTx/>
                <a:latin typeface="Calibri"/>
                <a:ea typeface="+mn-ea"/>
                <a:cs typeface="Arial"/>
              </a:endParaRPr>
            </a:p>
          </p:txBody>
        </p:sp>
        <p:sp>
          <p:nvSpPr>
            <p:cNvPr id="44" name="Left Arrow 43"/>
            <p:cNvSpPr/>
            <p:nvPr/>
          </p:nvSpPr>
          <p:spPr>
            <a:xfrm rot="10800000">
              <a:off x="1366044" y="4507710"/>
              <a:ext cx="1906799" cy="628732"/>
            </a:xfrm>
            <a:prstGeom prst="leftArrow">
              <a:avLst>
                <a:gd name="adj1" fmla="val 60000"/>
                <a:gd name="adj2" fmla="val 50000"/>
              </a:avLst>
            </a:prstGeom>
            <a:solidFill>
              <a:srgbClr val="8064A2">
                <a:hueOff val="0"/>
                <a:satOff val="0"/>
                <a:lumOff val="0"/>
                <a:alphaOff val="0"/>
              </a:srgbClr>
            </a:solidFill>
            <a:ln w="9525" cap="flat" cmpd="sng" algn="ctr">
              <a:solidFill>
                <a:sysClr val="window" lastClr="FFFFFF">
                  <a:hueOff val="0"/>
                  <a:satOff val="0"/>
                  <a:lumOff val="0"/>
                  <a:alphaOff val="0"/>
                  <a:shade val="95000"/>
                  <a:satMod val="105000"/>
                </a:sysClr>
              </a:solidFill>
              <a:prstDash val="solid"/>
            </a:ln>
            <a:effectLst>
              <a:outerShdw blurRad="40000" dist="23000" dir="5400000" rotWithShape="0">
                <a:srgbClr val="000000">
                  <a:alpha val="35000"/>
                </a:srgbClr>
              </a:outerShdw>
            </a:effectLst>
            <a:sp3d z="-54080" prstMaterial="plastic">
              <a:bevelT w="25400" h="25400"/>
              <a:bevelB w="25400" h="25400"/>
            </a:sp3d>
          </p:spPr>
        </p:sp>
        <p:sp>
          <p:nvSpPr>
            <p:cNvPr id="45" name="Freeform 44"/>
            <p:cNvSpPr/>
            <p:nvPr/>
          </p:nvSpPr>
          <p:spPr>
            <a:xfrm>
              <a:off x="318157" y="3983766"/>
              <a:ext cx="2095775" cy="1676620"/>
            </a:xfrm>
            <a:custGeom>
              <a:avLst/>
              <a:gdLst>
                <a:gd name="connsiteX0" fmla="*/ 0 w 2095775"/>
                <a:gd name="connsiteY0" fmla="*/ 167662 h 1676620"/>
                <a:gd name="connsiteX1" fmla="*/ 167662 w 2095775"/>
                <a:gd name="connsiteY1" fmla="*/ 0 h 1676620"/>
                <a:gd name="connsiteX2" fmla="*/ 1928113 w 2095775"/>
                <a:gd name="connsiteY2" fmla="*/ 0 h 1676620"/>
                <a:gd name="connsiteX3" fmla="*/ 2095775 w 2095775"/>
                <a:gd name="connsiteY3" fmla="*/ 167662 h 1676620"/>
                <a:gd name="connsiteX4" fmla="*/ 2095775 w 2095775"/>
                <a:gd name="connsiteY4" fmla="*/ 1508958 h 1676620"/>
                <a:gd name="connsiteX5" fmla="*/ 1928113 w 2095775"/>
                <a:gd name="connsiteY5" fmla="*/ 1676620 h 1676620"/>
                <a:gd name="connsiteX6" fmla="*/ 167662 w 2095775"/>
                <a:gd name="connsiteY6" fmla="*/ 1676620 h 1676620"/>
                <a:gd name="connsiteX7" fmla="*/ 0 w 2095775"/>
                <a:gd name="connsiteY7" fmla="*/ 1508958 h 1676620"/>
                <a:gd name="connsiteX8" fmla="*/ 0 w 2095775"/>
                <a:gd name="connsiteY8" fmla="*/ 167662 h 167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775" h="1676620">
                  <a:moveTo>
                    <a:pt x="0" y="167662"/>
                  </a:moveTo>
                  <a:cubicBezTo>
                    <a:pt x="0" y="75065"/>
                    <a:pt x="75065" y="0"/>
                    <a:pt x="167662" y="0"/>
                  </a:cubicBezTo>
                  <a:lnTo>
                    <a:pt x="1928113" y="0"/>
                  </a:lnTo>
                  <a:cubicBezTo>
                    <a:pt x="2020710" y="0"/>
                    <a:pt x="2095775" y="75065"/>
                    <a:pt x="2095775" y="167662"/>
                  </a:cubicBezTo>
                  <a:lnTo>
                    <a:pt x="2095775" y="1508958"/>
                  </a:lnTo>
                  <a:cubicBezTo>
                    <a:pt x="2095775" y="1601555"/>
                    <a:pt x="2020710" y="1676620"/>
                    <a:pt x="1928113" y="1676620"/>
                  </a:cubicBezTo>
                  <a:lnTo>
                    <a:pt x="167662" y="1676620"/>
                  </a:lnTo>
                  <a:cubicBezTo>
                    <a:pt x="75065" y="1676620"/>
                    <a:pt x="0" y="1601555"/>
                    <a:pt x="0" y="1508958"/>
                  </a:cubicBezTo>
                  <a:lnTo>
                    <a:pt x="0" y="167662"/>
                  </a:lnTo>
                  <a:close/>
                </a:path>
              </a:pathLst>
            </a:custGeom>
            <a:solidFill>
              <a:srgbClr val="8064A2">
                <a:hueOff val="0"/>
                <a:satOff val="0"/>
                <a:lumOff val="0"/>
                <a:alphaOff val="0"/>
              </a:srgbClr>
            </a:solidFill>
            <a:ln>
              <a:noFill/>
            </a:ln>
            <a:effectLst>
              <a:outerShdw blurRad="40000" dist="23000" dir="5400000" rotWithShape="0">
                <a:srgbClr val="000000">
                  <a:alpha val="35000"/>
                </a:srgbClr>
              </a:outerShdw>
            </a:effectLst>
            <a:sp3d prstMaterial="plastic">
              <a:bevelT w="50800" h="50800"/>
              <a:bevelB w="50800" h="50800"/>
            </a:sp3d>
          </p:spPr>
          <p:txBody>
            <a:bodyPr spcFirstLastPara="0" vert="horz" wrap="square" lIns="94827" tIns="94827" rIns="94827" bIns="94827" numCol="1" spcCol="1270" anchor="t" anchorCtr="0">
              <a:noAutofit/>
            </a:bodyPr>
            <a:lstStyle/>
            <a:p>
              <a:pPr marL="0" marR="0" lvl="0" indent="0" defTabSz="1066800" eaLnBrk="1" fontAlgn="auto" latinLnBrk="0" hangingPunct="1">
                <a:lnSpc>
                  <a:spcPct val="90000"/>
                </a:lnSpc>
                <a:spcBef>
                  <a:spcPct val="0"/>
                </a:spcBef>
                <a:spcAft>
                  <a:spcPct val="3500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Calibri"/>
                  <a:ea typeface="+mn-ea"/>
                  <a:cs typeface="Arial"/>
                </a:rPr>
                <a:t>Information Services</a:t>
              </a:r>
            </a:p>
            <a:p>
              <a:pPr marL="171450" marR="0" lvl="1" indent="-171450" defTabSz="844550" eaLnBrk="1" fontAlgn="auto" latinLnBrk="0" hangingPunct="1">
                <a:lnSpc>
                  <a:spcPct val="90000"/>
                </a:lnSpc>
                <a:spcBef>
                  <a:spcPct val="0"/>
                </a:spcBef>
                <a:spcAft>
                  <a:spcPct val="15000"/>
                </a:spcAft>
                <a:buClrTx/>
                <a:buSzTx/>
                <a:buFontTx/>
                <a:buChar char="••"/>
                <a:tabLst/>
                <a:defRPr/>
              </a:pPr>
              <a:r>
                <a:rPr kumimoji="0" lang="en-US" sz="1900" b="1" i="0" u="none" strike="noStrike" kern="0" cap="none" spc="0" normalizeH="0" baseline="0" noProof="0" dirty="0" err="1" smtClean="0">
                  <a:ln>
                    <a:noFill/>
                  </a:ln>
                  <a:solidFill>
                    <a:prstClr val="white"/>
                  </a:solidFill>
                  <a:effectLst/>
                  <a:uLnTx/>
                  <a:uFillTx/>
                  <a:latin typeface="Calibri"/>
                  <a:ea typeface="+mn-ea"/>
                  <a:cs typeface="Arial"/>
                </a:rPr>
                <a:t>CloudMetrics</a:t>
              </a:r>
              <a:endParaRPr kumimoji="0" lang="en-US" sz="1900" b="1" i="0" u="none" strike="noStrike" kern="0" cap="none" spc="0" normalizeH="0" baseline="0" noProof="0" dirty="0" smtClean="0">
                <a:ln>
                  <a:noFill/>
                </a:ln>
                <a:solidFill>
                  <a:prstClr val="white"/>
                </a:solidFill>
                <a:effectLst/>
                <a:uLnTx/>
                <a:uFillTx/>
                <a:latin typeface="Calibri"/>
                <a:ea typeface="+mn-ea"/>
                <a:cs typeface="Arial"/>
              </a:endParaRPr>
            </a:p>
          </p:txBody>
        </p:sp>
        <p:sp>
          <p:nvSpPr>
            <p:cNvPr id="46" name="Left Arrow 45"/>
            <p:cNvSpPr/>
            <p:nvPr/>
          </p:nvSpPr>
          <p:spPr>
            <a:xfrm rot="13089708">
              <a:off x="1572278" y="3092967"/>
              <a:ext cx="2462373" cy="628732"/>
            </a:xfrm>
            <a:prstGeom prst="leftArrow">
              <a:avLst>
                <a:gd name="adj1" fmla="val 60000"/>
                <a:gd name="adj2" fmla="val 50000"/>
              </a:avLst>
            </a:prstGeom>
            <a:solidFill>
              <a:srgbClr val="8064A2">
                <a:hueOff val="-1116192"/>
                <a:satOff val="6725"/>
                <a:lumOff val="539"/>
                <a:alphaOff val="0"/>
              </a:srgbClr>
            </a:solidFill>
            <a:ln w="9525" cap="flat" cmpd="sng" algn="ctr">
              <a:solidFill>
                <a:sysClr val="window" lastClr="FFFFFF">
                  <a:hueOff val="0"/>
                  <a:satOff val="0"/>
                  <a:lumOff val="0"/>
                  <a:alphaOff val="0"/>
                  <a:shade val="95000"/>
                  <a:satMod val="105000"/>
                </a:sysClr>
              </a:solidFill>
              <a:prstDash val="solid"/>
            </a:ln>
            <a:effectLst>
              <a:outerShdw blurRad="40000" dist="23000" dir="5400000" rotWithShape="0">
                <a:srgbClr val="000000">
                  <a:alpha val="35000"/>
                </a:srgbClr>
              </a:outerShdw>
            </a:effectLst>
            <a:sp3d z="-54080" prstMaterial="plastic">
              <a:bevelT w="25400" h="25400"/>
              <a:bevelB w="25400" h="25400"/>
            </a:sp3d>
          </p:spPr>
        </p:sp>
        <p:sp>
          <p:nvSpPr>
            <p:cNvPr id="47" name="Freeform 46"/>
            <p:cNvSpPr/>
            <p:nvPr/>
          </p:nvSpPr>
          <p:spPr>
            <a:xfrm>
              <a:off x="531827" y="1808292"/>
              <a:ext cx="2607186" cy="1676620"/>
            </a:xfrm>
            <a:custGeom>
              <a:avLst/>
              <a:gdLst>
                <a:gd name="connsiteX0" fmla="*/ 0 w 2607186"/>
                <a:gd name="connsiteY0" fmla="*/ 167662 h 1676620"/>
                <a:gd name="connsiteX1" fmla="*/ 167662 w 2607186"/>
                <a:gd name="connsiteY1" fmla="*/ 0 h 1676620"/>
                <a:gd name="connsiteX2" fmla="*/ 2439524 w 2607186"/>
                <a:gd name="connsiteY2" fmla="*/ 0 h 1676620"/>
                <a:gd name="connsiteX3" fmla="*/ 2607186 w 2607186"/>
                <a:gd name="connsiteY3" fmla="*/ 167662 h 1676620"/>
                <a:gd name="connsiteX4" fmla="*/ 2607186 w 2607186"/>
                <a:gd name="connsiteY4" fmla="*/ 1508958 h 1676620"/>
                <a:gd name="connsiteX5" fmla="*/ 2439524 w 2607186"/>
                <a:gd name="connsiteY5" fmla="*/ 1676620 h 1676620"/>
                <a:gd name="connsiteX6" fmla="*/ 167662 w 2607186"/>
                <a:gd name="connsiteY6" fmla="*/ 1676620 h 1676620"/>
                <a:gd name="connsiteX7" fmla="*/ 0 w 2607186"/>
                <a:gd name="connsiteY7" fmla="*/ 1508958 h 1676620"/>
                <a:gd name="connsiteX8" fmla="*/ 0 w 2607186"/>
                <a:gd name="connsiteY8" fmla="*/ 167662 h 167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7186" h="1676620">
                  <a:moveTo>
                    <a:pt x="0" y="167662"/>
                  </a:moveTo>
                  <a:cubicBezTo>
                    <a:pt x="0" y="75065"/>
                    <a:pt x="75065" y="0"/>
                    <a:pt x="167662" y="0"/>
                  </a:cubicBezTo>
                  <a:lnTo>
                    <a:pt x="2439524" y="0"/>
                  </a:lnTo>
                  <a:cubicBezTo>
                    <a:pt x="2532121" y="0"/>
                    <a:pt x="2607186" y="75065"/>
                    <a:pt x="2607186" y="167662"/>
                  </a:cubicBezTo>
                  <a:lnTo>
                    <a:pt x="2607186" y="1508958"/>
                  </a:lnTo>
                  <a:cubicBezTo>
                    <a:pt x="2607186" y="1601555"/>
                    <a:pt x="2532121" y="1676620"/>
                    <a:pt x="2439524" y="1676620"/>
                  </a:cubicBezTo>
                  <a:lnTo>
                    <a:pt x="167662" y="1676620"/>
                  </a:lnTo>
                  <a:cubicBezTo>
                    <a:pt x="75065" y="1676620"/>
                    <a:pt x="0" y="1601555"/>
                    <a:pt x="0" y="1508958"/>
                  </a:cubicBezTo>
                  <a:lnTo>
                    <a:pt x="0" y="167662"/>
                  </a:lnTo>
                  <a:close/>
                </a:path>
              </a:pathLst>
            </a:custGeom>
            <a:solidFill>
              <a:srgbClr val="8064A2">
                <a:hueOff val="-1116192"/>
                <a:satOff val="6725"/>
                <a:lumOff val="539"/>
                <a:alphaOff val="0"/>
              </a:srgbClr>
            </a:solidFill>
            <a:ln>
              <a:noFill/>
            </a:ln>
            <a:effectLst>
              <a:outerShdw blurRad="40000" dist="23000" dir="5400000" rotWithShape="0">
                <a:srgbClr val="000000">
                  <a:alpha val="35000"/>
                </a:srgbClr>
              </a:outerShdw>
            </a:effectLst>
            <a:sp3d prstMaterial="plastic">
              <a:bevelT w="50800" h="50800"/>
              <a:bevelB w="50800" h="50800"/>
            </a:sp3d>
          </p:spPr>
          <p:txBody>
            <a:bodyPr spcFirstLastPara="0" vert="horz" wrap="square" lIns="94827" tIns="94827" rIns="94827" bIns="94827" numCol="1" spcCol="1270" anchor="t" anchorCtr="0">
              <a:noAutofit/>
            </a:bodyPr>
            <a:lstStyle/>
            <a:p>
              <a:pPr marL="0" marR="0" lvl="0" indent="0" defTabSz="1066800" eaLnBrk="1" fontAlgn="auto" latinLnBrk="0" hangingPunct="1">
                <a:lnSpc>
                  <a:spcPct val="90000"/>
                </a:lnSpc>
                <a:spcBef>
                  <a:spcPct val="0"/>
                </a:spcBef>
                <a:spcAft>
                  <a:spcPct val="35000"/>
                </a:spcAft>
                <a:buClrTx/>
                <a:buSzTx/>
                <a:buFontTx/>
                <a:buNone/>
                <a:tabLst/>
                <a:defRPr/>
              </a:pPr>
              <a:r>
                <a:rPr kumimoji="0" lang="en-US" sz="2000" b="1" i="0" u="none" strike="noStrike" kern="0" cap="none" spc="0" normalizeH="0" baseline="0" noProof="0" dirty="0" smtClean="0">
                  <a:ln>
                    <a:noFill/>
                  </a:ln>
                  <a:solidFill>
                    <a:prstClr val="white"/>
                  </a:solidFill>
                  <a:effectLst/>
                  <a:uLnTx/>
                  <a:uFillTx/>
                  <a:latin typeface="Calibri"/>
                  <a:ea typeface="+mn-ea"/>
                  <a:cs typeface="Arial"/>
                </a:rPr>
                <a:t>Provisioning Management</a:t>
              </a:r>
            </a:p>
            <a:p>
              <a:pPr marL="171450" marR="0" lvl="1" indent="-171450" defTabSz="844550" eaLnBrk="1" fontAlgn="auto" latinLnBrk="0" hangingPunct="1">
                <a:lnSpc>
                  <a:spcPct val="90000"/>
                </a:lnSpc>
                <a:spcBef>
                  <a:spcPct val="0"/>
                </a:spcBef>
                <a:spcAft>
                  <a:spcPct val="15000"/>
                </a:spcAft>
                <a:buClrTx/>
                <a:buSzTx/>
                <a:buFontTx/>
                <a:buChar char="••"/>
                <a:tabLst/>
                <a:defRPr/>
              </a:pPr>
              <a:r>
                <a:rPr kumimoji="0" lang="en-US" sz="1900" b="1" i="0" u="none" strike="noStrike" kern="0" cap="none" spc="0" normalizeH="0" baseline="0" noProof="0" dirty="0" smtClean="0">
                  <a:ln>
                    <a:noFill/>
                  </a:ln>
                  <a:solidFill>
                    <a:prstClr val="white"/>
                  </a:solidFill>
                  <a:effectLst/>
                  <a:uLnTx/>
                  <a:uFillTx/>
                  <a:latin typeface="Calibri"/>
                  <a:ea typeface="+mn-ea"/>
                  <a:cs typeface="Arial"/>
                </a:rPr>
                <a:t>Rain</a:t>
              </a:r>
            </a:p>
            <a:p>
              <a:pPr marL="171450" marR="0" lvl="1" indent="-171450" defTabSz="844550" eaLnBrk="1" fontAlgn="auto" latinLnBrk="0" hangingPunct="1">
                <a:lnSpc>
                  <a:spcPct val="90000"/>
                </a:lnSpc>
                <a:spcBef>
                  <a:spcPct val="0"/>
                </a:spcBef>
                <a:spcAft>
                  <a:spcPct val="15000"/>
                </a:spcAft>
                <a:buClrTx/>
                <a:buSzTx/>
                <a:buFontTx/>
                <a:buChar char="••"/>
                <a:tabLst/>
                <a:defRPr/>
              </a:pPr>
              <a:r>
                <a:rPr kumimoji="0" lang="en-US" sz="1900" b="1" i="0" u="none" strike="noStrike" kern="0" cap="none" spc="0" normalizeH="0" baseline="0" noProof="0" dirty="0" smtClean="0">
                  <a:ln>
                    <a:noFill/>
                  </a:ln>
                  <a:solidFill>
                    <a:prstClr val="white"/>
                  </a:solidFill>
                  <a:effectLst/>
                  <a:uLnTx/>
                  <a:uFillTx/>
                  <a:latin typeface="Calibri"/>
                  <a:ea typeface="+mn-ea"/>
                  <a:cs typeface="Arial"/>
                </a:rPr>
                <a:t>Cloud Shifting</a:t>
              </a:r>
            </a:p>
            <a:p>
              <a:pPr marL="171450" marR="0" lvl="1" indent="-171450" defTabSz="844550" eaLnBrk="1" fontAlgn="auto" latinLnBrk="0" hangingPunct="1">
                <a:lnSpc>
                  <a:spcPct val="90000"/>
                </a:lnSpc>
                <a:spcBef>
                  <a:spcPct val="0"/>
                </a:spcBef>
                <a:spcAft>
                  <a:spcPct val="15000"/>
                </a:spcAft>
                <a:buClrTx/>
                <a:buSzTx/>
                <a:buFontTx/>
                <a:buChar char="••"/>
                <a:tabLst/>
                <a:defRPr/>
              </a:pPr>
              <a:r>
                <a:rPr kumimoji="0" lang="en-US" sz="1900" b="1" i="0" u="none" strike="noStrike" kern="0" cap="none" spc="0" normalizeH="0" baseline="0" noProof="0" dirty="0" smtClean="0">
                  <a:ln>
                    <a:noFill/>
                  </a:ln>
                  <a:solidFill>
                    <a:prstClr val="white"/>
                  </a:solidFill>
                  <a:effectLst/>
                  <a:uLnTx/>
                  <a:uFillTx/>
                  <a:latin typeface="Calibri"/>
                  <a:ea typeface="+mn-ea"/>
                  <a:cs typeface="Arial"/>
                </a:rPr>
                <a:t>Cloud Bursting</a:t>
              </a:r>
            </a:p>
          </p:txBody>
        </p:sp>
        <p:sp>
          <p:nvSpPr>
            <p:cNvPr id="48" name="Left Arrow 47"/>
            <p:cNvSpPr/>
            <p:nvPr/>
          </p:nvSpPr>
          <p:spPr>
            <a:xfrm rot="16114334">
              <a:off x="3196720" y="2298664"/>
              <a:ext cx="2703942" cy="628732"/>
            </a:xfrm>
            <a:prstGeom prst="leftArrow">
              <a:avLst>
                <a:gd name="adj1" fmla="val 60000"/>
                <a:gd name="adj2" fmla="val 50000"/>
              </a:avLst>
            </a:prstGeom>
            <a:solidFill>
              <a:srgbClr val="8064A2">
                <a:hueOff val="-2232385"/>
                <a:satOff val="13449"/>
                <a:lumOff val="1078"/>
                <a:alphaOff val="0"/>
              </a:srgbClr>
            </a:solidFill>
            <a:ln w="9525" cap="flat" cmpd="sng" algn="ctr">
              <a:solidFill>
                <a:sysClr val="window" lastClr="FFFFFF">
                  <a:hueOff val="0"/>
                  <a:satOff val="0"/>
                  <a:lumOff val="0"/>
                  <a:alphaOff val="0"/>
                  <a:shade val="95000"/>
                  <a:satMod val="105000"/>
                </a:sysClr>
              </a:solidFill>
              <a:prstDash val="solid"/>
            </a:ln>
            <a:effectLst>
              <a:outerShdw blurRad="40000" dist="23000" dir="5400000" rotWithShape="0">
                <a:srgbClr val="000000">
                  <a:alpha val="35000"/>
                </a:srgbClr>
              </a:outerShdw>
            </a:effectLst>
            <a:sp3d z="-54080" prstMaterial="plastic">
              <a:bevelT w="25400" h="25400"/>
              <a:bevelB w="25400" h="25400"/>
            </a:sp3d>
          </p:spPr>
        </p:sp>
        <p:sp>
          <p:nvSpPr>
            <p:cNvPr id="49" name="Freeform 48"/>
            <p:cNvSpPr/>
            <p:nvPr/>
          </p:nvSpPr>
          <p:spPr>
            <a:xfrm>
              <a:off x="3250519" y="423169"/>
              <a:ext cx="2528972" cy="1676620"/>
            </a:xfrm>
            <a:custGeom>
              <a:avLst/>
              <a:gdLst>
                <a:gd name="connsiteX0" fmla="*/ 0 w 2528972"/>
                <a:gd name="connsiteY0" fmla="*/ 167662 h 1676620"/>
                <a:gd name="connsiteX1" fmla="*/ 167662 w 2528972"/>
                <a:gd name="connsiteY1" fmla="*/ 0 h 1676620"/>
                <a:gd name="connsiteX2" fmla="*/ 2361310 w 2528972"/>
                <a:gd name="connsiteY2" fmla="*/ 0 h 1676620"/>
                <a:gd name="connsiteX3" fmla="*/ 2528972 w 2528972"/>
                <a:gd name="connsiteY3" fmla="*/ 167662 h 1676620"/>
                <a:gd name="connsiteX4" fmla="*/ 2528972 w 2528972"/>
                <a:gd name="connsiteY4" fmla="*/ 1508958 h 1676620"/>
                <a:gd name="connsiteX5" fmla="*/ 2361310 w 2528972"/>
                <a:gd name="connsiteY5" fmla="*/ 1676620 h 1676620"/>
                <a:gd name="connsiteX6" fmla="*/ 167662 w 2528972"/>
                <a:gd name="connsiteY6" fmla="*/ 1676620 h 1676620"/>
                <a:gd name="connsiteX7" fmla="*/ 0 w 2528972"/>
                <a:gd name="connsiteY7" fmla="*/ 1508958 h 1676620"/>
                <a:gd name="connsiteX8" fmla="*/ 0 w 2528972"/>
                <a:gd name="connsiteY8" fmla="*/ 167662 h 167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8972" h="1676620">
                  <a:moveTo>
                    <a:pt x="0" y="167662"/>
                  </a:moveTo>
                  <a:cubicBezTo>
                    <a:pt x="0" y="75065"/>
                    <a:pt x="75065" y="0"/>
                    <a:pt x="167662" y="0"/>
                  </a:cubicBezTo>
                  <a:lnTo>
                    <a:pt x="2361310" y="0"/>
                  </a:lnTo>
                  <a:cubicBezTo>
                    <a:pt x="2453907" y="0"/>
                    <a:pt x="2528972" y="75065"/>
                    <a:pt x="2528972" y="167662"/>
                  </a:cubicBezTo>
                  <a:lnTo>
                    <a:pt x="2528972" y="1508958"/>
                  </a:lnTo>
                  <a:cubicBezTo>
                    <a:pt x="2528972" y="1601555"/>
                    <a:pt x="2453907" y="1676620"/>
                    <a:pt x="2361310" y="1676620"/>
                  </a:cubicBezTo>
                  <a:lnTo>
                    <a:pt x="167662" y="1676620"/>
                  </a:lnTo>
                  <a:cubicBezTo>
                    <a:pt x="75065" y="1676620"/>
                    <a:pt x="0" y="1601555"/>
                    <a:pt x="0" y="1508958"/>
                  </a:cubicBezTo>
                  <a:lnTo>
                    <a:pt x="0" y="167662"/>
                  </a:lnTo>
                  <a:close/>
                </a:path>
              </a:pathLst>
            </a:custGeom>
            <a:solidFill>
              <a:srgbClr val="8064A2">
                <a:hueOff val="-2232385"/>
                <a:satOff val="13449"/>
                <a:lumOff val="1078"/>
                <a:alphaOff val="0"/>
              </a:srgbClr>
            </a:solidFill>
            <a:ln>
              <a:noFill/>
            </a:ln>
            <a:effectLst>
              <a:outerShdw blurRad="40000" dist="23000" dir="5400000" rotWithShape="0">
                <a:srgbClr val="000000">
                  <a:alpha val="35000"/>
                </a:srgbClr>
              </a:outerShdw>
            </a:effectLst>
            <a:sp3d prstMaterial="plastic">
              <a:bevelT w="50800" h="50800"/>
              <a:bevelB w="50800" h="50800"/>
            </a:sp3d>
          </p:spPr>
          <p:txBody>
            <a:bodyPr spcFirstLastPara="0" vert="horz" wrap="square" lIns="94827" tIns="94827" rIns="94827" bIns="94827" numCol="1" spcCol="1270" anchor="t" anchorCtr="0">
              <a:noAutofit/>
            </a:bodyPr>
            <a:lstStyle/>
            <a:p>
              <a:pPr marL="0" marR="0" lvl="0" indent="0" defTabSz="1066800" eaLnBrk="1" fontAlgn="auto" latinLnBrk="0" hangingPunct="1">
                <a:lnSpc>
                  <a:spcPct val="90000"/>
                </a:lnSpc>
                <a:spcBef>
                  <a:spcPct val="0"/>
                </a:spcBef>
                <a:spcAft>
                  <a:spcPct val="3500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Calibri"/>
                  <a:ea typeface="+mn-ea"/>
                  <a:cs typeface="Arial"/>
                </a:rPr>
                <a:t>Virtual Machine</a:t>
              </a:r>
              <a:br>
                <a:rPr kumimoji="0" lang="en-US" sz="2400" b="1" i="0" u="none" strike="noStrike" kern="0" cap="none" spc="0" normalizeH="0" baseline="0" noProof="0" dirty="0" smtClean="0">
                  <a:ln>
                    <a:noFill/>
                  </a:ln>
                  <a:solidFill>
                    <a:prstClr val="white"/>
                  </a:solidFill>
                  <a:effectLst/>
                  <a:uLnTx/>
                  <a:uFillTx/>
                  <a:latin typeface="Calibri"/>
                  <a:ea typeface="+mn-ea"/>
                  <a:cs typeface="Arial"/>
                </a:rPr>
              </a:br>
              <a:r>
                <a:rPr kumimoji="0" lang="en-US" sz="2400" b="1" i="0" u="none" strike="noStrike" kern="0" cap="none" spc="0" normalizeH="0" baseline="0" noProof="0" dirty="0" smtClean="0">
                  <a:ln>
                    <a:noFill/>
                  </a:ln>
                  <a:solidFill>
                    <a:prstClr val="white"/>
                  </a:solidFill>
                  <a:effectLst/>
                  <a:uLnTx/>
                  <a:uFillTx/>
                  <a:latin typeface="Calibri"/>
                  <a:ea typeface="+mn-ea"/>
                  <a:cs typeface="Arial"/>
                </a:rPr>
                <a:t>Management</a:t>
              </a:r>
            </a:p>
            <a:p>
              <a:pPr marL="171450" marR="0" lvl="1" indent="-171450" defTabSz="844550" eaLnBrk="1" fontAlgn="auto" latinLnBrk="0" hangingPunct="1">
                <a:lnSpc>
                  <a:spcPct val="90000"/>
                </a:lnSpc>
                <a:spcBef>
                  <a:spcPct val="0"/>
                </a:spcBef>
                <a:spcAft>
                  <a:spcPct val="15000"/>
                </a:spcAft>
                <a:buClrTx/>
                <a:buSzTx/>
                <a:buFontTx/>
                <a:buChar char="••"/>
                <a:tabLst/>
                <a:defRPr/>
              </a:pPr>
              <a:r>
                <a:rPr kumimoji="0" lang="en-US" sz="1900" b="1" i="0" u="none" strike="noStrike" kern="0" cap="none" spc="0" normalizeH="0" baseline="0" noProof="0" dirty="0" err="1" smtClean="0">
                  <a:ln>
                    <a:noFill/>
                  </a:ln>
                  <a:solidFill>
                    <a:prstClr val="white"/>
                  </a:solidFill>
                  <a:effectLst/>
                  <a:uLnTx/>
                  <a:uFillTx/>
                  <a:latin typeface="Calibri"/>
                  <a:ea typeface="+mn-ea"/>
                  <a:cs typeface="Arial"/>
                </a:rPr>
                <a:t>IaaS</a:t>
              </a:r>
              <a:r>
                <a:rPr kumimoji="0" lang="en-US" sz="1900" b="1" i="0" u="none" strike="noStrike" kern="0" cap="none" spc="0" normalizeH="0" baseline="0" noProof="0" dirty="0" smtClean="0">
                  <a:ln>
                    <a:noFill/>
                  </a:ln>
                  <a:solidFill>
                    <a:prstClr val="white"/>
                  </a:solidFill>
                  <a:effectLst/>
                  <a:uLnTx/>
                  <a:uFillTx/>
                  <a:latin typeface="Calibri"/>
                  <a:ea typeface="+mn-ea"/>
                  <a:cs typeface="Arial"/>
                </a:rPr>
                <a:t> Abstraction</a:t>
              </a:r>
            </a:p>
          </p:txBody>
        </p:sp>
        <p:sp>
          <p:nvSpPr>
            <p:cNvPr id="50" name="Left Arrow 49"/>
            <p:cNvSpPr/>
            <p:nvPr/>
          </p:nvSpPr>
          <p:spPr>
            <a:xfrm rot="18900000">
              <a:off x="4974359" y="3013097"/>
              <a:ext cx="2248008" cy="628732"/>
            </a:xfrm>
            <a:prstGeom prst="leftArrow">
              <a:avLst>
                <a:gd name="adj1" fmla="val 60000"/>
                <a:gd name="adj2" fmla="val 50000"/>
              </a:avLst>
            </a:prstGeom>
            <a:solidFill>
              <a:srgbClr val="8064A2">
                <a:hueOff val="-3348577"/>
                <a:satOff val="20174"/>
                <a:lumOff val="1617"/>
                <a:alphaOff val="0"/>
              </a:srgbClr>
            </a:solidFill>
            <a:ln w="9525" cap="flat" cmpd="sng" algn="ctr">
              <a:solidFill>
                <a:sysClr val="window" lastClr="FFFFFF">
                  <a:hueOff val="0"/>
                  <a:satOff val="0"/>
                  <a:lumOff val="0"/>
                  <a:alphaOff val="0"/>
                  <a:shade val="95000"/>
                  <a:satMod val="105000"/>
                </a:sysClr>
              </a:solidFill>
              <a:prstDash val="solid"/>
            </a:ln>
            <a:effectLst>
              <a:outerShdw blurRad="40000" dist="23000" dir="5400000" rotWithShape="0">
                <a:srgbClr val="000000">
                  <a:alpha val="35000"/>
                </a:srgbClr>
              </a:outerShdw>
            </a:effectLst>
            <a:sp3d z="-54080" prstMaterial="plastic">
              <a:bevelT w="25400" h="25400"/>
              <a:bevelB w="25400" h="25400"/>
            </a:sp3d>
          </p:spPr>
        </p:sp>
        <p:sp>
          <p:nvSpPr>
            <p:cNvPr id="51" name="Freeform 50"/>
            <p:cNvSpPr/>
            <p:nvPr/>
          </p:nvSpPr>
          <p:spPr>
            <a:xfrm>
              <a:off x="5845267" y="1694362"/>
              <a:ext cx="2095775" cy="1676620"/>
            </a:xfrm>
            <a:custGeom>
              <a:avLst/>
              <a:gdLst>
                <a:gd name="connsiteX0" fmla="*/ 0 w 2095775"/>
                <a:gd name="connsiteY0" fmla="*/ 167662 h 1676620"/>
                <a:gd name="connsiteX1" fmla="*/ 167662 w 2095775"/>
                <a:gd name="connsiteY1" fmla="*/ 0 h 1676620"/>
                <a:gd name="connsiteX2" fmla="*/ 1928113 w 2095775"/>
                <a:gd name="connsiteY2" fmla="*/ 0 h 1676620"/>
                <a:gd name="connsiteX3" fmla="*/ 2095775 w 2095775"/>
                <a:gd name="connsiteY3" fmla="*/ 167662 h 1676620"/>
                <a:gd name="connsiteX4" fmla="*/ 2095775 w 2095775"/>
                <a:gd name="connsiteY4" fmla="*/ 1508958 h 1676620"/>
                <a:gd name="connsiteX5" fmla="*/ 1928113 w 2095775"/>
                <a:gd name="connsiteY5" fmla="*/ 1676620 h 1676620"/>
                <a:gd name="connsiteX6" fmla="*/ 167662 w 2095775"/>
                <a:gd name="connsiteY6" fmla="*/ 1676620 h 1676620"/>
                <a:gd name="connsiteX7" fmla="*/ 0 w 2095775"/>
                <a:gd name="connsiteY7" fmla="*/ 1508958 h 1676620"/>
                <a:gd name="connsiteX8" fmla="*/ 0 w 2095775"/>
                <a:gd name="connsiteY8" fmla="*/ 167662 h 167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775" h="1676620">
                  <a:moveTo>
                    <a:pt x="0" y="167662"/>
                  </a:moveTo>
                  <a:cubicBezTo>
                    <a:pt x="0" y="75065"/>
                    <a:pt x="75065" y="0"/>
                    <a:pt x="167662" y="0"/>
                  </a:cubicBezTo>
                  <a:lnTo>
                    <a:pt x="1928113" y="0"/>
                  </a:lnTo>
                  <a:cubicBezTo>
                    <a:pt x="2020710" y="0"/>
                    <a:pt x="2095775" y="75065"/>
                    <a:pt x="2095775" y="167662"/>
                  </a:cubicBezTo>
                  <a:lnTo>
                    <a:pt x="2095775" y="1508958"/>
                  </a:lnTo>
                  <a:cubicBezTo>
                    <a:pt x="2095775" y="1601555"/>
                    <a:pt x="2020710" y="1676620"/>
                    <a:pt x="1928113" y="1676620"/>
                  </a:cubicBezTo>
                  <a:lnTo>
                    <a:pt x="167662" y="1676620"/>
                  </a:lnTo>
                  <a:cubicBezTo>
                    <a:pt x="75065" y="1676620"/>
                    <a:pt x="0" y="1601555"/>
                    <a:pt x="0" y="1508958"/>
                  </a:cubicBezTo>
                  <a:lnTo>
                    <a:pt x="0" y="167662"/>
                  </a:lnTo>
                  <a:close/>
                </a:path>
              </a:pathLst>
            </a:custGeom>
            <a:solidFill>
              <a:srgbClr val="8064A2">
                <a:hueOff val="-3348577"/>
                <a:satOff val="20174"/>
                <a:lumOff val="1617"/>
                <a:alphaOff val="0"/>
              </a:srgbClr>
            </a:solidFill>
            <a:ln>
              <a:noFill/>
            </a:ln>
            <a:effectLst>
              <a:outerShdw blurRad="40000" dist="23000" dir="5400000" rotWithShape="0">
                <a:srgbClr val="000000">
                  <a:alpha val="35000"/>
                </a:srgbClr>
              </a:outerShdw>
            </a:effectLst>
            <a:sp3d prstMaterial="plastic">
              <a:bevelT w="50800" h="50800"/>
              <a:bevelB w="50800" h="50800"/>
            </a:sp3d>
          </p:spPr>
          <p:txBody>
            <a:bodyPr spcFirstLastPara="0" vert="horz" wrap="square" lIns="94827" tIns="94827" rIns="94827" bIns="94827" numCol="1" spcCol="1270" anchor="t" anchorCtr="0">
              <a:noAutofit/>
            </a:bodyPr>
            <a:lstStyle/>
            <a:p>
              <a:pPr marL="0" marR="0" lvl="0" indent="0" defTabSz="1066800" eaLnBrk="1" fontAlgn="auto" latinLnBrk="0" hangingPunct="1">
                <a:lnSpc>
                  <a:spcPct val="90000"/>
                </a:lnSpc>
                <a:spcBef>
                  <a:spcPct val="0"/>
                </a:spcBef>
                <a:spcAft>
                  <a:spcPct val="3500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Calibri"/>
                  <a:ea typeface="+mn-ea"/>
                  <a:cs typeface="Arial"/>
                </a:rPr>
                <a:t>Experiment</a:t>
              </a:r>
              <a:br>
                <a:rPr kumimoji="0" lang="en-US" sz="2400" b="1" i="0" u="none" strike="noStrike" kern="0" cap="none" spc="0" normalizeH="0" baseline="0" noProof="0" dirty="0" smtClean="0">
                  <a:ln>
                    <a:noFill/>
                  </a:ln>
                  <a:solidFill>
                    <a:prstClr val="white"/>
                  </a:solidFill>
                  <a:effectLst/>
                  <a:uLnTx/>
                  <a:uFillTx/>
                  <a:latin typeface="Calibri"/>
                  <a:ea typeface="+mn-ea"/>
                  <a:cs typeface="Arial"/>
                </a:rPr>
              </a:br>
              <a:r>
                <a:rPr kumimoji="0" lang="en-US" sz="2400" b="1" i="0" u="none" strike="noStrike" kern="0" cap="none" spc="0" normalizeH="0" baseline="0" noProof="0" dirty="0" smtClean="0">
                  <a:ln>
                    <a:noFill/>
                  </a:ln>
                  <a:solidFill>
                    <a:prstClr val="white"/>
                  </a:solidFill>
                  <a:effectLst/>
                  <a:uLnTx/>
                  <a:uFillTx/>
                  <a:latin typeface="Calibri"/>
                  <a:ea typeface="+mn-ea"/>
                  <a:cs typeface="Arial"/>
                </a:rPr>
                <a:t>Management</a:t>
              </a:r>
            </a:p>
            <a:p>
              <a:pPr marL="171450" marR="0" lvl="1" indent="-171450" defTabSz="844550" eaLnBrk="1" fontAlgn="auto" latinLnBrk="0" hangingPunct="1">
                <a:lnSpc>
                  <a:spcPct val="90000"/>
                </a:lnSpc>
                <a:spcBef>
                  <a:spcPct val="0"/>
                </a:spcBef>
                <a:spcAft>
                  <a:spcPct val="15000"/>
                </a:spcAft>
                <a:buClrTx/>
                <a:buSzTx/>
                <a:buFontTx/>
                <a:buChar char="••"/>
                <a:tabLst/>
                <a:defRPr/>
              </a:pPr>
              <a:r>
                <a:rPr kumimoji="0" lang="en-US" sz="1900" b="1" i="0" u="none" strike="noStrike" kern="0" cap="none" spc="0" normalizeH="0" baseline="0" noProof="0" dirty="0" smtClean="0">
                  <a:ln>
                    <a:noFill/>
                  </a:ln>
                  <a:solidFill>
                    <a:prstClr val="white"/>
                  </a:solidFill>
                  <a:effectLst/>
                  <a:uLnTx/>
                  <a:uFillTx/>
                  <a:latin typeface="Calibri"/>
                  <a:ea typeface="+mn-ea"/>
                  <a:cs typeface="Arial"/>
                </a:rPr>
                <a:t>Shell</a:t>
              </a:r>
            </a:p>
            <a:p>
              <a:pPr marL="171450" marR="0" lvl="1" indent="-171450" defTabSz="844550" eaLnBrk="1" fontAlgn="auto" latinLnBrk="0" hangingPunct="1">
                <a:lnSpc>
                  <a:spcPct val="90000"/>
                </a:lnSpc>
                <a:spcBef>
                  <a:spcPct val="0"/>
                </a:spcBef>
                <a:spcAft>
                  <a:spcPct val="15000"/>
                </a:spcAft>
                <a:buClrTx/>
                <a:buSzTx/>
                <a:buFontTx/>
                <a:buChar char="••"/>
                <a:tabLst/>
                <a:defRPr/>
              </a:pPr>
              <a:r>
                <a:rPr kumimoji="0" lang="en-US" sz="1900" b="1" i="0" u="none" strike="noStrike" kern="0" cap="none" spc="0" normalizeH="0" baseline="0" noProof="0" dirty="0" err="1" smtClean="0">
                  <a:ln>
                    <a:noFill/>
                  </a:ln>
                  <a:solidFill>
                    <a:prstClr val="white"/>
                  </a:solidFill>
                  <a:effectLst/>
                  <a:uLnTx/>
                  <a:uFillTx/>
                  <a:latin typeface="Calibri"/>
                  <a:ea typeface="+mn-ea"/>
                  <a:cs typeface="Arial"/>
                </a:rPr>
                <a:t>IPython</a:t>
              </a:r>
              <a:endParaRPr kumimoji="0" lang="en-US" sz="1900" b="1" i="0" u="none" strike="noStrike" kern="0" cap="none" spc="0" normalizeH="0" baseline="0" noProof="0" dirty="0" smtClean="0">
                <a:ln>
                  <a:noFill/>
                </a:ln>
                <a:solidFill>
                  <a:prstClr val="white"/>
                </a:solidFill>
                <a:effectLst/>
                <a:uLnTx/>
                <a:uFillTx/>
                <a:latin typeface="Calibri"/>
                <a:ea typeface="+mn-ea"/>
                <a:cs typeface="Arial"/>
              </a:endParaRPr>
            </a:p>
          </p:txBody>
        </p:sp>
        <p:sp>
          <p:nvSpPr>
            <p:cNvPr id="52" name="Left Arrow 51"/>
            <p:cNvSpPr/>
            <p:nvPr/>
          </p:nvSpPr>
          <p:spPr>
            <a:xfrm>
              <a:off x="5934657" y="4507710"/>
              <a:ext cx="1906799" cy="628732"/>
            </a:xfrm>
            <a:prstGeom prst="leftArrow">
              <a:avLst>
                <a:gd name="adj1" fmla="val 60000"/>
                <a:gd name="adj2" fmla="val 50000"/>
              </a:avLst>
            </a:prstGeom>
            <a:solidFill>
              <a:srgbClr val="8064A2">
                <a:hueOff val="-4464770"/>
                <a:satOff val="26899"/>
                <a:lumOff val="2156"/>
                <a:alphaOff val="0"/>
              </a:srgbClr>
            </a:solidFill>
            <a:ln w="9525" cap="flat" cmpd="sng" algn="ctr">
              <a:solidFill>
                <a:sysClr val="window" lastClr="FFFFFF">
                  <a:hueOff val="0"/>
                  <a:satOff val="0"/>
                  <a:lumOff val="0"/>
                  <a:alphaOff val="0"/>
                  <a:shade val="95000"/>
                  <a:satMod val="105000"/>
                </a:sysClr>
              </a:solidFill>
              <a:prstDash val="solid"/>
            </a:ln>
            <a:effectLst>
              <a:outerShdw blurRad="40000" dist="23000" dir="5400000" rotWithShape="0">
                <a:srgbClr val="000000">
                  <a:alpha val="35000"/>
                </a:srgbClr>
              </a:outerShdw>
            </a:effectLst>
            <a:sp3d z="-54080" prstMaterial="plastic">
              <a:bevelT w="25400" h="25400"/>
              <a:bevelB w="25400" h="25400"/>
            </a:sp3d>
          </p:spPr>
        </p:sp>
        <p:sp>
          <p:nvSpPr>
            <p:cNvPr id="53" name="Freeform 52"/>
            <p:cNvSpPr/>
            <p:nvPr/>
          </p:nvSpPr>
          <p:spPr>
            <a:xfrm>
              <a:off x="6793569" y="3983766"/>
              <a:ext cx="2095775" cy="1676620"/>
            </a:xfrm>
            <a:custGeom>
              <a:avLst/>
              <a:gdLst>
                <a:gd name="connsiteX0" fmla="*/ 0 w 2095775"/>
                <a:gd name="connsiteY0" fmla="*/ 167662 h 1676620"/>
                <a:gd name="connsiteX1" fmla="*/ 167662 w 2095775"/>
                <a:gd name="connsiteY1" fmla="*/ 0 h 1676620"/>
                <a:gd name="connsiteX2" fmla="*/ 1928113 w 2095775"/>
                <a:gd name="connsiteY2" fmla="*/ 0 h 1676620"/>
                <a:gd name="connsiteX3" fmla="*/ 2095775 w 2095775"/>
                <a:gd name="connsiteY3" fmla="*/ 167662 h 1676620"/>
                <a:gd name="connsiteX4" fmla="*/ 2095775 w 2095775"/>
                <a:gd name="connsiteY4" fmla="*/ 1508958 h 1676620"/>
                <a:gd name="connsiteX5" fmla="*/ 1928113 w 2095775"/>
                <a:gd name="connsiteY5" fmla="*/ 1676620 h 1676620"/>
                <a:gd name="connsiteX6" fmla="*/ 167662 w 2095775"/>
                <a:gd name="connsiteY6" fmla="*/ 1676620 h 1676620"/>
                <a:gd name="connsiteX7" fmla="*/ 0 w 2095775"/>
                <a:gd name="connsiteY7" fmla="*/ 1508958 h 1676620"/>
                <a:gd name="connsiteX8" fmla="*/ 0 w 2095775"/>
                <a:gd name="connsiteY8" fmla="*/ 167662 h 167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775" h="1676620">
                  <a:moveTo>
                    <a:pt x="0" y="167662"/>
                  </a:moveTo>
                  <a:cubicBezTo>
                    <a:pt x="0" y="75065"/>
                    <a:pt x="75065" y="0"/>
                    <a:pt x="167662" y="0"/>
                  </a:cubicBezTo>
                  <a:lnTo>
                    <a:pt x="1928113" y="0"/>
                  </a:lnTo>
                  <a:cubicBezTo>
                    <a:pt x="2020710" y="0"/>
                    <a:pt x="2095775" y="75065"/>
                    <a:pt x="2095775" y="167662"/>
                  </a:cubicBezTo>
                  <a:lnTo>
                    <a:pt x="2095775" y="1508958"/>
                  </a:lnTo>
                  <a:cubicBezTo>
                    <a:pt x="2095775" y="1601555"/>
                    <a:pt x="2020710" y="1676620"/>
                    <a:pt x="1928113" y="1676620"/>
                  </a:cubicBezTo>
                  <a:lnTo>
                    <a:pt x="167662" y="1676620"/>
                  </a:lnTo>
                  <a:cubicBezTo>
                    <a:pt x="75065" y="1676620"/>
                    <a:pt x="0" y="1601555"/>
                    <a:pt x="0" y="1508958"/>
                  </a:cubicBezTo>
                  <a:lnTo>
                    <a:pt x="0" y="167662"/>
                  </a:lnTo>
                  <a:close/>
                </a:path>
              </a:pathLst>
            </a:custGeom>
            <a:solidFill>
              <a:srgbClr val="8064A2">
                <a:hueOff val="-4464770"/>
                <a:satOff val="26899"/>
                <a:lumOff val="2156"/>
                <a:alphaOff val="0"/>
              </a:srgbClr>
            </a:solidFill>
            <a:ln>
              <a:noFill/>
            </a:ln>
            <a:effectLst>
              <a:outerShdw blurRad="40000" dist="23000" dir="5400000" rotWithShape="0">
                <a:srgbClr val="000000">
                  <a:alpha val="35000"/>
                </a:srgbClr>
              </a:outerShdw>
            </a:effectLst>
            <a:sp3d prstMaterial="plastic">
              <a:bevelT w="50800" h="50800"/>
              <a:bevelB w="50800" h="50800"/>
            </a:sp3d>
          </p:spPr>
          <p:txBody>
            <a:bodyPr spcFirstLastPara="0" vert="horz" wrap="square" lIns="94827" tIns="94827" rIns="94827" bIns="94827" numCol="1" spcCol="1270" anchor="t" anchorCtr="0">
              <a:noAutofit/>
            </a:bodyPr>
            <a:lstStyle/>
            <a:p>
              <a:pPr marL="0" marR="0" lvl="0" indent="0" defTabSz="1066800" eaLnBrk="1" fontAlgn="auto" latinLnBrk="0" hangingPunct="1">
                <a:lnSpc>
                  <a:spcPct val="90000"/>
                </a:lnSpc>
                <a:spcBef>
                  <a:spcPct val="0"/>
                </a:spcBef>
                <a:spcAft>
                  <a:spcPct val="3500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Calibri"/>
                  <a:ea typeface="+mn-ea"/>
                  <a:cs typeface="Arial"/>
                </a:rPr>
                <a:t>Accounting</a:t>
              </a:r>
            </a:p>
            <a:p>
              <a:pPr marL="171450" marR="0" lvl="1" indent="-171450" defTabSz="844550" eaLnBrk="1" fontAlgn="auto" latinLnBrk="0" hangingPunct="1">
                <a:lnSpc>
                  <a:spcPct val="90000"/>
                </a:lnSpc>
                <a:spcBef>
                  <a:spcPct val="0"/>
                </a:spcBef>
                <a:spcAft>
                  <a:spcPct val="15000"/>
                </a:spcAft>
                <a:buClrTx/>
                <a:buSzTx/>
                <a:buFontTx/>
                <a:buChar char="••"/>
                <a:tabLst/>
                <a:defRPr/>
              </a:pPr>
              <a:r>
                <a:rPr kumimoji="0" lang="en-US" sz="1900" b="1" i="0" u="none" strike="noStrike" kern="0" cap="none" spc="0" normalizeH="0" baseline="0" noProof="0" dirty="0" smtClean="0">
                  <a:ln>
                    <a:noFill/>
                  </a:ln>
                  <a:solidFill>
                    <a:prstClr val="white"/>
                  </a:solidFill>
                  <a:effectLst/>
                  <a:uLnTx/>
                  <a:uFillTx/>
                  <a:latin typeface="Calibri"/>
                  <a:ea typeface="+mn-ea"/>
                  <a:cs typeface="Arial"/>
                </a:rPr>
                <a:t>Internal</a:t>
              </a:r>
            </a:p>
            <a:p>
              <a:pPr marL="171450" marR="0" lvl="1" indent="-171450" defTabSz="844550" eaLnBrk="1" fontAlgn="auto" latinLnBrk="0" hangingPunct="1">
                <a:lnSpc>
                  <a:spcPct val="90000"/>
                </a:lnSpc>
                <a:spcBef>
                  <a:spcPct val="0"/>
                </a:spcBef>
                <a:spcAft>
                  <a:spcPct val="15000"/>
                </a:spcAft>
                <a:buClrTx/>
                <a:buSzTx/>
                <a:buFontTx/>
                <a:buChar char="••"/>
                <a:tabLst/>
                <a:defRPr/>
              </a:pPr>
              <a:r>
                <a:rPr kumimoji="0" lang="en-US" sz="1900" b="1" i="0" u="none" strike="noStrike" kern="0" cap="none" spc="0" normalizeH="0" baseline="0" noProof="0" dirty="0" smtClean="0">
                  <a:ln>
                    <a:noFill/>
                  </a:ln>
                  <a:solidFill>
                    <a:prstClr val="white"/>
                  </a:solidFill>
                  <a:effectLst/>
                  <a:uLnTx/>
                  <a:uFillTx/>
                  <a:latin typeface="Calibri"/>
                  <a:ea typeface="+mn-ea"/>
                  <a:cs typeface="Arial"/>
                </a:rPr>
                <a:t>External</a:t>
              </a:r>
            </a:p>
          </p:txBody>
        </p:sp>
      </p:grpSp>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3776172381"/>
      </p:ext>
    </p:extLst>
  </p:cSld>
  <p:clrMapOvr>
    <a:masterClrMapping/>
  </p:clrMapOvr>
  <mc:AlternateContent xmlns:mc="http://schemas.openxmlformats.org/markup-compatibility/2006" xmlns:p14="http://schemas.microsoft.com/office/powerpoint/2010/main">
    <mc:Choice Requires="p14">
      <p:transition spd="slow" p14:dur="2000" advTm="58097"/>
    </mc:Choice>
    <mc:Fallback xmlns="">
      <p:transition spd="slow" advTm="58097"/>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74638"/>
            <a:ext cx="8686800" cy="1143000"/>
          </a:xfrm>
        </p:spPr>
        <p:txBody>
          <a:bodyPr>
            <a:normAutofit/>
          </a:bodyPr>
          <a:lstStyle/>
          <a:p>
            <a:r>
              <a:rPr lang="en-US" b="1" dirty="0" smtClean="0"/>
              <a:t>… Working with VMs in </a:t>
            </a:r>
            <a:r>
              <a:rPr lang="en-US" b="1" dirty="0" err="1" smtClean="0"/>
              <a:t>Cloudmesh</a:t>
            </a:r>
            <a:endParaRPr lang="en-US" b="1" dirty="0"/>
          </a:p>
        </p:txBody>
      </p:sp>
      <p:pic>
        <p:nvPicPr>
          <p:cNvPr id="2" name="Content Placeholder 1" descr="Screen Shot 2014-09-30 at 3.44.58 PM.png"/>
          <p:cNvPicPr>
            <a:picLocks noGrp="1" noChangeAspect="1"/>
          </p:cNvPicPr>
          <p:nvPr>
            <p:ph idx="1"/>
          </p:nvPr>
        </p:nvPicPr>
        <p:blipFill>
          <a:blip r:embed="rId2" cstate="print">
            <a:extLst>
              <a:ext uri="{28A0092B-C50C-407E-A947-70E740481C1C}">
                <a14:useLocalDpi xmlns:a14="http://schemas.microsoft.com/office/drawing/2010/main" val="0"/>
              </a:ext>
            </a:extLst>
          </a:blip>
          <a:srcRect t="4891" b="4891"/>
          <a:stretch>
            <a:fillRect/>
          </a:stretch>
        </p:blipFill>
        <p:spPr>
          <a:xfrm>
            <a:off x="439679" y="1398588"/>
            <a:ext cx="8229600" cy="4525963"/>
          </a:xfrm>
        </p:spPr>
      </p:pic>
      <p:sp>
        <p:nvSpPr>
          <p:cNvPr id="5" name="Rounded Rectangular Callout 4"/>
          <p:cNvSpPr/>
          <p:nvPr/>
        </p:nvSpPr>
        <p:spPr>
          <a:xfrm>
            <a:off x="1447753" y="3268792"/>
            <a:ext cx="1228038" cy="502444"/>
          </a:xfrm>
          <a:prstGeom prst="wedgeRoundRectCallout">
            <a:avLst>
              <a:gd name="adj1" fmla="val -44877"/>
              <a:gd name="adj2" fmla="val 81019"/>
              <a:gd name="adj3" fmla="val 16667"/>
            </a:avLst>
          </a:prstGeom>
          <a:gradFill flip="none" rotWithShape="1">
            <a:gsLst>
              <a:gs pos="0">
                <a:schemeClr val="accent5">
                  <a:shade val="70000"/>
                  <a:satMod val="150000"/>
                  <a:alpha val="41000"/>
                </a:schemeClr>
              </a:gs>
              <a:gs pos="34000">
                <a:schemeClr val="accent5">
                  <a:shade val="70000"/>
                  <a:satMod val="140000"/>
                  <a:alpha val="41000"/>
                </a:schemeClr>
              </a:gs>
              <a:gs pos="70000">
                <a:schemeClr val="accent5">
                  <a:tint val="100000"/>
                  <a:shade val="90000"/>
                  <a:satMod val="140000"/>
                  <a:alpha val="41000"/>
                </a:schemeClr>
              </a:gs>
              <a:gs pos="100000">
                <a:schemeClr val="accent5">
                  <a:tint val="100000"/>
                  <a:shade val="100000"/>
                  <a:satMod val="100000"/>
                  <a:alpha val="41000"/>
                </a:schemeClr>
              </a:gs>
            </a:gsLst>
            <a:path path="circle">
              <a:fillToRect l="100000" t="100000" r="100000" b="100000"/>
            </a:path>
            <a:tileRec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schemeClr val="tx1"/>
                </a:solidFill>
              </a:rPr>
              <a:t>VMs</a:t>
            </a:r>
            <a:endParaRPr lang="en-US" dirty="0">
              <a:solidFill>
                <a:schemeClr val="tx1"/>
              </a:solidFill>
            </a:endParaRPr>
          </a:p>
        </p:txBody>
      </p:sp>
      <p:sp>
        <p:nvSpPr>
          <p:cNvPr id="6" name="Rounded Rectangular Callout 5"/>
          <p:cNvSpPr/>
          <p:nvPr/>
        </p:nvSpPr>
        <p:spPr>
          <a:xfrm>
            <a:off x="4450534" y="5488982"/>
            <a:ext cx="3266569" cy="502444"/>
          </a:xfrm>
          <a:prstGeom prst="wedgeRoundRectCallout">
            <a:avLst>
              <a:gd name="adj1" fmla="val -81345"/>
              <a:gd name="adj2" fmla="val -285647"/>
              <a:gd name="adj3" fmla="val 16667"/>
            </a:avLst>
          </a:prstGeom>
          <a:gradFill flip="none" rotWithShape="1">
            <a:gsLst>
              <a:gs pos="0">
                <a:schemeClr val="accent5">
                  <a:shade val="70000"/>
                  <a:satMod val="150000"/>
                  <a:alpha val="41000"/>
                </a:schemeClr>
              </a:gs>
              <a:gs pos="34000">
                <a:schemeClr val="accent5">
                  <a:shade val="70000"/>
                  <a:satMod val="140000"/>
                  <a:alpha val="41000"/>
                </a:schemeClr>
              </a:gs>
              <a:gs pos="70000">
                <a:schemeClr val="accent5">
                  <a:tint val="100000"/>
                  <a:shade val="90000"/>
                  <a:satMod val="140000"/>
                  <a:alpha val="41000"/>
                </a:schemeClr>
              </a:gs>
              <a:gs pos="100000">
                <a:schemeClr val="accent5">
                  <a:tint val="100000"/>
                  <a:shade val="100000"/>
                  <a:satMod val="100000"/>
                  <a:alpha val="41000"/>
                </a:schemeClr>
              </a:gs>
            </a:gsLst>
            <a:path path="circle">
              <a:fillToRect l="100000" t="100000" r="100000" b="100000"/>
            </a:path>
            <a:tileRec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schemeClr val="tx1"/>
                </a:solidFill>
              </a:rPr>
              <a:t>Panel with VM Table (HP)</a:t>
            </a:r>
            <a:endParaRPr lang="en-US" dirty="0">
              <a:solidFill>
                <a:schemeClr val="tx1"/>
              </a:solidFill>
            </a:endParaRPr>
          </a:p>
        </p:txBody>
      </p:sp>
      <p:sp>
        <p:nvSpPr>
          <p:cNvPr id="9" name="Rounded Rectangular Callout 8"/>
          <p:cNvSpPr/>
          <p:nvPr/>
        </p:nvSpPr>
        <p:spPr>
          <a:xfrm>
            <a:off x="6864243" y="2416650"/>
            <a:ext cx="1109018" cy="502444"/>
          </a:xfrm>
          <a:prstGeom prst="wedgeRoundRectCallout">
            <a:avLst>
              <a:gd name="adj1" fmla="val -44034"/>
              <a:gd name="adj2" fmla="val 114779"/>
              <a:gd name="adj3" fmla="val 16667"/>
            </a:avLst>
          </a:prstGeom>
          <a:gradFill flip="none" rotWithShape="1">
            <a:gsLst>
              <a:gs pos="0">
                <a:schemeClr val="accent5">
                  <a:shade val="70000"/>
                  <a:satMod val="150000"/>
                  <a:alpha val="41000"/>
                </a:schemeClr>
              </a:gs>
              <a:gs pos="34000">
                <a:schemeClr val="accent5">
                  <a:shade val="70000"/>
                  <a:satMod val="140000"/>
                  <a:alpha val="41000"/>
                </a:schemeClr>
              </a:gs>
              <a:gs pos="70000">
                <a:schemeClr val="accent5">
                  <a:tint val="100000"/>
                  <a:shade val="90000"/>
                  <a:satMod val="140000"/>
                  <a:alpha val="41000"/>
                </a:schemeClr>
              </a:gs>
              <a:gs pos="100000">
                <a:schemeClr val="accent5">
                  <a:tint val="100000"/>
                  <a:shade val="100000"/>
                  <a:satMod val="100000"/>
                  <a:alpha val="41000"/>
                </a:schemeClr>
              </a:gs>
            </a:gsLst>
            <a:path path="circle">
              <a:fillToRect l="100000" t="100000" r="100000" b="100000"/>
            </a:path>
            <a:tileRec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schemeClr val="tx1"/>
                </a:solidFill>
              </a:rPr>
              <a:t>Search</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400963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921" y="99738"/>
            <a:ext cx="8229600" cy="551481"/>
          </a:xfrm>
        </p:spPr>
        <p:txBody>
          <a:bodyPr>
            <a:normAutofit fontScale="90000"/>
          </a:bodyPr>
          <a:lstStyle/>
          <a:p>
            <a:pPr algn="ctr"/>
            <a:r>
              <a:rPr lang="en-US" dirty="0" smtClean="0"/>
              <a:t>Data Platforms</a:t>
            </a:r>
            <a:endParaRPr lang="en-US" dirty="0"/>
          </a:p>
        </p:txBody>
      </p:sp>
      <p:pic>
        <p:nvPicPr>
          <p:cNvPr id="8" name="Picture 7"/>
          <p:cNvPicPr>
            <a:picLocks noChangeAspect="1"/>
          </p:cNvPicPr>
          <p:nvPr/>
        </p:nvPicPr>
        <p:blipFill>
          <a:blip r:embed="rId2"/>
          <a:stretch>
            <a:fillRect/>
          </a:stretch>
        </p:blipFill>
        <p:spPr>
          <a:xfrm>
            <a:off x="0" y="651219"/>
            <a:ext cx="9144000" cy="5143500"/>
          </a:xfrm>
          <a:prstGeom prst="rect">
            <a:avLst/>
          </a:prstGeom>
        </p:spPr>
      </p:pic>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745848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CB78FB-1415-9B4D-996E-11F146E2B0ED}" type="slidenum">
              <a:rPr lang="en-US" smtClean="0">
                <a:solidFill>
                  <a:srgbClr val="000000"/>
                </a:solidFill>
              </a:rPr>
              <a:pPr/>
              <a:t>6</a:t>
            </a:fld>
            <a:endParaRPr lang="en-US" dirty="0">
              <a:solidFill>
                <a:srgbClr val="000000"/>
              </a:solidFill>
            </a:endParaRPr>
          </a:p>
        </p:txBody>
      </p:sp>
      <p:grpSp>
        <p:nvGrpSpPr>
          <p:cNvPr id="2" name="Group 1"/>
          <p:cNvGrpSpPr/>
          <p:nvPr/>
        </p:nvGrpSpPr>
        <p:grpSpPr>
          <a:xfrm>
            <a:off x="16745" y="209078"/>
            <a:ext cx="9144000" cy="6743700"/>
            <a:chOff x="-1361" y="200025"/>
            <a:chExt cx="9144000" cy="6743700"/>
          </a:xfrm>
        </p:grpSpPr>
        <p:pic>
          <p:nvPicPr>
            <p:cNvPr id="9" name="Picture 8"/>
            <p:cNvPicPr/>
            <p:nvPr/>
          </p:nvPicPr>
          <p:blipFill rotWithShape="1">
            <a:blip r:embed="rId2" cstate="print">
              <a:extLst>
                <a:ext uri="{28A0092B-C50C-407E-A947-70E740481C1C}">
                  <a14:useLocalDpi xmlns:a14="http://schemas.microsoft.com/office/drawing/2010/main" val="0"/>
                </a:ext>
              </a:extLst>
            </a:blip>
            <a:srcRect b="3430"/>
            <a:stretch/>
          </p:blipFill>
          <p:spPr bwMode="auto">
            <a:xfrm>
              <a:off x="-1361" y="200025"/>
              <a:ext cx="9144000" cy="6743700"/>
            </a:xfrm>
            <a:prstGeom prst="rect">
              <a:avLst/>
            </a:prstGeom>
            <a:noFill/>
            <a:ln>
              <a:noFill/>
            </a:ln>
            <a:extLst>
              <a:ext uri="{53640926-AAD7-44D8-BBD7-CCE9431645EC}">
                <a14:shadowObscured xmlns:a14="http://schemas.microsoft.com/office/drawing/2010/main"/>
              </a:ext>
            </a:extLst>
          </p:spPr>
        </p:pic>
        <p:sp>
          <p:nvSpPr>
            <p:cNvPr id="8" name="TextBox 7"/>
            <p:cNvSpPr txBox="1"/>
            <p:nvPr/>
          </p:nvSpPr>
          <p:spPr>
            <a:xfrm>
              <a:off x="6979103" y="5287743"/>
              <a:ext cx="2163536" cy="646331"/>
            </a:xfrm>
            <a:prstGeom prst="rect">
              <a:avLst/>
            </a:prstGeom>
            <a:solidFill>
              <a:srgbClr val="BDE2A2"/>
            </a:solidFill>
            <a:ln>
              <a:solidFill>
                <a:schemeClr val="tx1"/>
              </a:solidFill>
            </a:ln>
          </p:spPr>
          <p:txBody>
            <a:bodyPr wrap="square" rtlCol="0">
              <a:spAutoFit/>
            </a:bodyPr>
            <a:lstStyle/>
            <a:p>
              <a:r>
                <a:rPr lang="en-US" dirty="0" smtClean="0"/>
                <a:t>Green implies HPC </a:t>
              </a:r>
              <a:br>
                <a:rPr lang="en-US" dirty="0" smtClean="0"/>
              </a:br>
              <a:r>
                <a:rPr lang="en-US" dirty="0" smtClean="0"/>
                <a:t>Integration</a:t>
              </a:r>
              <a:endParaRPr lang="en-US" dirty="0"/>
            </a:p>
          </p:txBody>
        </p:sp>
      </p:grpSp>
    </p:spTree>
    <p:extLst>
      <p:ext uri="{BB962C8B-B14F-4D97-AF65-F5344CB8AC3E}">
        <p14:creationId xmlns:p14="http://schemas.microsoft.com/office/powerpoint/2010/main" val="1611626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rgbClr val="FFFEC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i="1" smtClean="0">
              <a:solidFill>
                <a:srgbClr val="000000"/>
              </a:solidFill>
            </a:endParaRPr>
          </a:p>
        </p:txBody>
      </p:sp>
      <p:sp>
        <p:nvSpPr>
          <p:cNvPr id="10" name="Slide Number Placeholder 9"/>
          <p:cNvSpPr>
            <a:spLocks noGrp="1"/>
          </p:cNvSpPr>
          <p:nvPr>
            <p:ph type="sldNum" sz="quarter" idx="4294967295"/>
          </p:nvPr>
        </p:nvSpPr>
        <p:spPr>
          <a:xfrm>
            <a:off x="8323943" y="6291943"/>
            <a:ext cx="613228" cy="293913"/>
          </a:xfrm>
          <a:prstGeom prst="rect">
            <a:avLst/>
          </a:prstGeom>
        </p:spPr>
        <p:txBody>
          <a:bodyPr/>
          <a:lstStyle/>
          <a:p>
            <a:fld id="{C4B85148-DB98-4269-ACE6-2DF49F9918C9}" type="slidenum">
              <a:rPr lang="en-US" smtClean="0">
                <a:solidFill>
                  <a:srgbClr val="000000"/>
                </a:solidFill>
              </a:rPr>
              <a:pPr/>
              <a:t>7</a:t>
            </a:fld>
            <a:endParaRPr lang="en-US" dirty="0">
              <a:solidFill>
                <a:srgbClr val="000000"/>
              </a:solidFill>
            </a:endParaRPr>
          </a:p>
        </p:txBody>
      </p:sp>
      <p:pic>
        <p:nvPicPr>
          <p:cNvPr id="5" name="Picture 4"/>
          <p:cNvPicPr>
            <a:picLocks noChangeAspect="1"/>
          </p:cNvPicPr>
          <p:nvPr/>
        </p:nvPicPr>
        <p:blipFill>
          <a:blip r:embed="rId2"/>
          <a:stretch>
            <a:fillRect/>
          </a:stretch>
        </p:blipFill>
        <p:spPr>
          <a:xfrm>
            <a:off x="14653" y="326012"/>
            <a:ext cx="9114693" cy="6205976"/>
          </a:xfrm>
          <a:prstGeom prst="rect">
            <a:avLst/>
          </a:prstGeom>
        </p:spPr>
      </p:pic>
    </p:spTree>
    <p:extLst>
      <p:ext uri="{BB962C8B-B14F-4D97-AF65-F5344CB8AC3E}">
        <p14:creationId xmlns:p14="http://schemas.microsoft.com/office/powerpoint/2010/main" val="2499246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765849"/>
            <a:ext cx="8910410" cy="1470025"/>
          </a:xfrm>
        </p:spPr>
        <p:txBody>
          <a:bodyPr/>
          <a:lstStyle/>
          <a:p>
            <a:pPr algn="ctr"/>
            <a:r>
              <a:rPr lang="en-US" sz="3600" b="1" dirty="0" smtClean="0"/>
              <a:t>Java Grande</a:t>
            </a:r>
            <a:br>
              <a:rPr lang="en-US" sz="3600" b="1" dirty="0" smtClean="0"/>
            </a:br>
            <a:r>
              <a:rPr lang="en-US" sz="3600" dirty="0"/>
              <a:t/>
            </a:r>
            <a:br>
              <a:rPr lang="en-US" sz="3600" dirty="0"/>
            </a:br>
            <a:r>
              <a:rPr lang="en-US" sz="3600" dirty="0" smtClean="0"/>
              <a:t>Revisited on 3 data analytics codes</a:t>
            </a:r>
            <a:br>
              <a:rPr lang="en-US" sz="3600" dirty="0" smtClean="0"/>
            </a:br>
            <a:r>
              <a:rPr lang="en-US" sz="3600" dirty="0" smtClean="0"/>
              <a:t>Clustering</a:t>
            </a:r>
            <a:br>
              <a:rPr lang="en-US" sz="3600" dirty="0" smtClean="0"/>
            </a:br>
            <a:r>
              <a:rPr lang="en-US" sz="3600" dirty="0" smtClean="0"/>
              <a:t>Multidimensional Scaling</a:t>
            </a:r>
            <a:br>
              <a:rPr lang="en-US" sz="3600" dirty="0" smtClean="0"/>
            </a:br>
            <a:r>
              <a:rPr lang="en-US" sz="3600" dirty="0" smtClean="0"/>
              <a:t>Latent Dirichlet Allocation</a:t>
            </a:r>
            <a:br>
              <a:rPr lang="en-US" sz="3600" dirty="0" smtClean="0"/>
            </a:br>
            <a:r>
              <a:rPr lang="en-US" sz="3600" dirty="0"/>
              <a:t/>
            </a:r>
            <a:br>
              <a:rPr lang="en-US" sz="3600" dirty="0"/>
            </a:br>
            <a:r>
              <a:rPr lang="en-US" sz="3600" dirty="0" smtClean="0"/>
              <a:t>all sophisticated algorithms</a:t>
            </a:r>
            <a:br>
              <a:rPr lang="en-US" sz="3600" dirty="0" smtClean="0"/>
            </a:br>
            <a:r>
              <a:rPr lang="en-US" sz="3600" dirty="0" smtClean="0"/>
              <a:t/>
            </a:r>
            <a:br>
              <a:rPr lang="en-US" sz="3600" dirty="0" smtClean="0"/>
            </a:br>
            <a:endParaRPr lang="en-US" sz="3600" b="1" dirty="0"/>
          </a:p>
        </p:txBody>
      </p:sp>
      <p:sp>
        <p:nvSpPr>
          <p:cNvPr id="3" name="Slide Number Placeholder 2"/>
          <p:cNvSpPr>
            <a:spLocks noGrp="1"/>
          </p:cNvSpPr>
          <p:nvPr>
            <p:ph type="sldNum" sz="quarter" idx="12"/>
          </p:nvPr>
        </p:nvSpPr>
        <p:spPr/>
        <p:txBody>
          <a:bodyPr/>
          <a:lstStyle/>
          <a:p>
            <a:fld id="{29CB78FB-1415-9B4D-996E-11F146E2B0ED}" type="slidenum">
              <a:rPr lang="en-US" smtClean="0"/>
              <a:t>8</a:t>
            </a:fld>
            <a:endParaRPr lang="en-US"/>
          </a:p>
        </p:txBody>
      </p:sp>
    </p:spTree>
    <p:extLst>
      <p:ext uri="{BB962C8B-B14F-4D97-AF65-F5344CB8AC3E}">
        <p14:creationId xmlns:p14="http://schemas.microsoft.com/office/powerpoint/2010/main" val="1935985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3999" cy="709295"/>
          </a:xfrm>
        </p:spPr>
        <p:txBody>
          <a:bodyPr/>
          <a:lstStyle/>
          <a:p>
            <a:r>
              <a:rPr lang="en-US" sz="2800" dirty="0" smtClean="0"/>
              <a:t>DA-MDS Scaling MPI + Habanero Java (22-88 nodes)</a:t>
            </a:r>
            <a:endParaRPr lang="en-US" sz="2800" dirty="0"/>
          </a:p>
        </p:txBody>
      </p:sp>
      <p:sp>
        <p:nvSpPr>
          <p:cNvPr id="6" name="Content Placeholder 5"/>
          <p:cNvSpPr>
            <a:spLocks noGrp="1"/>
          </p:cNvSpPr>
          <p:nvPr>
            <p:ph idx="1"/>
          </p:nvPr>
        </p:nvSpPr>
        <p:spPr>
          <a:xfrm>
            <a:off x="0" y="674153"/>
            <a:ext cx="9144000" cy="564553"/>
          </a:xfrm>
        </p:spPr>
        <p:txBody>
          <a:bodyPr/>
          <a:lstStyle/>
          <a:p>
            <a:r>
              <a:rPr lang="en-US" dirty="0" err="1" smtClean="0"/>
              <a:t>TxP</a:t>
            </a:r>
            <a:r>
              <a:rPr lang="en-US" dirty="0" smtClean="0"/>
              <a:t> is # Threads x # MPI Processes on each Node</a:t>
            </a:r>
          </a:p>
          <a:p>
            <a:r>
              <a:rPr lang="en-US" dirty="0" smtClean="0"/>
              <a:t>As number of nodes increases, using threads not MPI becomes better</a:t>
            </a:r>
          </a:p>
          <a:p>
            <a:r>
              <a:rPr lang="en-US" dirty="0" smtClean="0"/>
              <a:t>DA-MDS is “best general purpose” dimension reduction algorithm</a:t>
            </a:r>
          </a:p>
          <a:p>
            <a:r>
              <a:rPr lang="en-US" dirty="0" smtClean="0"/>
              <a:t>Juliet is a 96 24-core node </a:t>
            </a:r>
            <a:r>
              <a:rPr lang="en-US" dirty="0" err="1" smtClean="0"/>
              <a:t>Haswell</a:t>
            </a:r>
            <a:r>
              <a:rPr lang="en-US" dirty="0" smtClean="0"/>
              <a:t> + 32 36-core </a:t>
            </a:r>
            <a:r>
              <a:rPr lang="en-US" dirty="0" err="1" smtClean="0"/>
              <a:t>Haswell</a:t>
            </a:r>
            <a:r>
              <a:rPr lang="en-US" dirty="0" smtClean="0"/>
              <a:t> </a:t>
            </a:r>
            <a:r>
              <a:rPr lang="en-US" dirty="0" err="1" smtClean="0"/>
              <a:t>Infiniband</a:t>
            </a:r>
            <a:r>
              <a:rPr lang="en-US" dirty="0" smtClean="0"/>
              <a:t> Cluster</a:t>
            </a:r>
          </a:p>
          <a:p>
            <a:r>
              <a:rPr lang="en-US" dirty="0" smtClean="0"/>
              <a:t>Use JNI +</a:t>
            </a:r>
            <a:r>
              <a:rPr lang="en-US" dirty="0" err="1" smtClean="0"/>
              <a:t>OpenMPI</a:t>
            </a:r>
            <a:r>
              <a:rPr lang="en-US" dirty="0" smtClean="0"/>
              <a:t> gives similar MPI performance for Java and C</a:t>
            </a:r>
            <a:endParaRPr lang="en-US" dirty="0"/>
          </a:p>
        </p:txBody>
      </p:sp>
      <p:sp>
        <p:nvSpPr>
          <p:cNvPr id="4" name="Slide Number Placeholder 3"/>
          <p:cNvSpPr>
            <a:spLocks noGrp="1"/>
          </p:cNvSpPr>
          <p:nvPr>
            <p:ph type="sldNum" sz="quarter" idx="12"/>
          </p:nvPr>
        </p:nvSpPr>
        <p:spPr/>
        <p:txBody>
          <a:bodyPr/>
          <a:lstStyle/>
          <a:p>
            <a:fld id="{29CB78FB-1415-9B4D-996E-11F146E2B0ED}" type="slidenum">
              <a:rPr lang="en-US" smtClean="0"/>
              <a:t>9</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630" y="2581310"/>
            <a:ext cx="7369521" cy="4276690"/>
          </a:xfrm>
          <a:prstGeom prst="rect">
            <a:avLst/>
          </a:prstGeom>
        </p:spPr>
      </p:pic>
      <p:sp>
        <p:nvSpPr>
          <p:cNvPr id="8" name="TextBox 7"/>
          <p:cNvSpPr txBox="1"/>
          <p:nvPr/>
        </p:nvSpPr>
        <p:spPr>
          <a:xfrm>
            <a:off x="1595824" y="2807647"/>
            <a:ext cx="1056700" cy="646331"/>
          </a:xfrm>
          <a:prstGeom prst="rect">
            <a:avLst/>
          </a:prstGeom>
          <a:noFill/>
        </p:spPr>
        <p:txBody>
          <a:bodyPr wrap="none" rtlCol="0">
            <a:spAutoFit/>
          </a:bodyPr>
          <a:lstStyle/>
          <a:p>
            <a:r>
              <a:rPr lang="en-US" dirty="0" smtClean="0"/>
              <a:t>All MPI </a:t>
            </a:r>
          </a:p>
          <a:p>
            <a:r>
              <a:rPr lang="en-US" dirty="0" smtClean="0"/>
              <a:t>on Node</a:t>
            </a:r>
            <a:endParaRPr lang="en-US" dirty="0"/>
          </a:p>
        </p:txBody>
      </p:sp>
      <p:sp>
        <p:nvSpPr>
          <p:cNvPr id="9" name="TextBox 8"/>
          <p:cNvSpPr txBox="1"/>
          <p:nvPr/>
        </p:nvSpPr>
        <p:spPr>
          <a:xfrm>
            <a:off x="7786348" y="4303008"/>
            <a:ext cx="1411605" cy="646331"/>
          </a:xfrm>
          <a:prstGeom prst="rect">
            <a:avLst/>
          </a:prstGeom>
          <a:noFill/>
        </p:spPr>
        <p:txBody>
          <a:bodyPr wrap="none" rtlCol="0">
            <a:spAutoFit/>
          </a:bodyPr>
          <a:lstStyle/>
          <a:p>
            <a:r>
              <a:rPr lang="en-US" dirty="0" smtClean="0"/>
              <a:t>All Threads </a:t>
            </a:r>
            <a:br>
              <a:rPr lang="en-US" dirty="0" smtClean="0"/>
            </a:br>
            <a:r>
              <a:rPr lang="en-US" dirty="0" smtClean="0"/>
              <a:t>on Node</a:t>
            </a:r>
            <a:endParaRPr lang="en-US" dirty="0"/>
          </a:p>
        </p:txBody>
      </p:sp>
    </p:spTree>
    <p:extLst>
      <p:ext uri="{BB962C8B-B14F-4D97-AF65-F5344CB8AC3E}">
        <p14:creationId xmlns:p14="http://schemas.microsoft.com/office/powerpoint/2010/main" val="31770360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489746&quot;&gt;&lt;property id=&quot;20148&quot; value=&quot;5&quot;/&gt;&lt;property id=&quot;20300&quot; value=&quot;Slide 1 - &amp;quot;Data Analytics with HPC and DevOps &amp;quot;&quot;/&gt;&lt;property id=&quot;20307&quot; value=&quot;629&quot;/&gt;&lt;/object&gt;&lt;object type=&quot;3&quot; unique_id=&quot;538309&quot;&gt;&lt;property id=&quot;20148&quot; value=&quot;5&quot;/&gt;&lt;property id=&quot;20300&quot; value=&quot;Slide 3 - &amp;quot;Abstract&amp;quot;&quot;/&gt;&lt;property id=&quot;20307&quot; value=&quot;772&quot;/&gt;&lt;/object&gt;&lt;object type=&quot;3&quot; unique_id=&quot;543491&quot;&gt;&lt;property id=&quot;20148&quot; value=&quot;5&quot;/&gt;&lt;property id=&quot;20300&quot; value=&quot;Slide 4 - &amp;quot;Big Data Software&amp;quot;&quot;/&gt;&lt;property id=&quot;20307&quot; value=&quot;797&quot;/&gt;&lt;/object&gt;&lt;object type=&quot;3&quot; unique_id=&quot;543492&quot;&gt;&lt;property id=&quot;20148&quot; value=&quot;5&quot;/&gt;&lt;property id=&quot;20300&quot; value=&quot;Slide 6&quot;/&gt;&lt;property id=&quot;20307&quot; value=&quot;798&quot;/&gt;&lt;/object&gt;&lt;object type=&quot;3&quot; unique_id=&quot;543494&quot;&gt;&lt;property id=&quot;20148&quot; value=&quot;5&quot;/&gt;&lt;property id=&quot;20300&quot; value=&quot;Slide 7&quot;/&gt;&lt;property id=&quot;20307&quot; value=&quot;800&quot;/&gt;&lt;/object&gt;&lt;object type=&quot;3&quot; unique_id=&quot;543496&quot;&gt;&lt;property id=&quot;20148&quot; value=&quot;5&quot;/&gt;&lt;property id=&quot;20300&quot; value=&quot;Slide 8 - &amp;quot;Java Grande  Revisited on 3 data analytics codes Clustering Multidimensional Scaling Latent Dirichlet Allocation  a&quot;/&gt;&lt;property id=&quot;20307&quot; value=&quot;786&quot;/&gt;&lt;/object&gt;&lt;object type=&quot;3&quot; unique_id=&quot;543498&quot;&gt;&lt;property id=&quot;20148&quot; value=&quot;5&quot;/&gt;&lt;property id=&quot;20300&quot; value=&quot;Slide 32 - &amp;quot;Virtual Cluster Overview&amp;quot;&quot;/&gt;&lt;property id=&quot;20307&quot; value=&quot;804&quot;/&gt;&lt;/object&gt;&lt;object type=&quot;3&quot; unique_id=&quot;543499&quot;&gt;&lt;property id=&quot;20148&quot; value=&quot;5&quot;/&gt;&lt;property id=&quot;20300&quot; value=&quot;Slide 33 - &amp;quot;Virtual Cluster&amp;quot;&quot;/&gt;&lt;property id=&quot;20307&quot; value=&quot;805&quot;/&gt;&lt;/object&gt;&lt;object type=&quot;3&quot; unique_id=&quot;543500&quot;&gt;&lt;property id=&quot;20148&quot; value=&quot;5&quot;/&gt;&lt;property id=&quot;20300&quot; value=&quot;Slide 34 - &amp;quot;Virtual Cluster Examples&amp;quot;&quot;/&gt;&lt;property id=&quot;20307&quot; value=&quot;806&quot;/&gt;&lt;/object&gt;&lt;object type=&quot;3&quot; unique_id=&quot;543506&quot;&gt;&lt;property id=&quot;20148&quot; value=&quot;5&quot;/&gt;&lt;property id=&quot;20300&quot; value=&quot;Slide 36 - &amp;quot;Tools To Create Virtual Clusters&amp;quot;&quot;/&gt;&lt;property id=&quot;20307&quot; value=&quot;812&quot;/&gt;&lt;/object&gt;&lt;object type=&quot;3&quot; unique_id=&quot;543507&quot;&gt;&lt;property id=&quot;20148&quot; value=&quot;5&quot;/&gt;&lt;property id=&quot;20300&quot; value=&quot;Slide 37 - &amp;quot;From Bare metal Provisioning     to Application Workflow&amp;quot;&quot;/&gt;&lt;property id=&quot;20307&quot; value=&quot;813&quot;/&gt;&lt;/object&gt;&lt;object type=&quot;3&quot; unique_id=&quot;543508&quot;&gt;&lt;property id=&quot;20148&quot; value=&quot;5&quot;/&gt;&lt;property id=&quot;20300&quot; value=&quot;Slide 41 - &amp;quot;Cloudmesh&amp;quot;&quot;/&gt;&lt;property id=&quot;20307&quot; value=&quot;814&quot;/&gt;&lt;/object&gt;&lt;object type=&quot;3&quot; unique_id=&quot;543511&quot;&gt;&lt;property id=&quot;20148&quot; value=&quot;5&quot;/&gt;&lt;property id=&quot;20300&quot; value=&quot;Slide 42 - &amp;quot;CloudMesh SDDSaaS Architecture&amp;quot;&quot;/&gt;&lt;property id=&quot;20307&quot; value=&quot;789&quot;/&gt;&lt;/object&gt;&lt;object type=&quot;3&quot; unique_id=&quot;543514&quot;&gt;&lt;property id=&quot;20148&quot; value=&quot;5&quot;/&gt;&lt;property id=&quot;20300&quot; value=&quot;Slide 43 - &amp;quot;Cloudmesh Functionality&amp;quot;&quot;/&gt;&lt;property id=&quot;20307&quot; value=&quot;792&quot;/&gt;&lt;/object&gt;&lt;object type=&quot;3&quot; unique_id=&quot;543517&quot;&gt;&lt;property id=&quot;20148&quot; value=&quot;5&quot;/&gt;&lt;property id=&quot;20300&quot; value=&quot;Slide 44 - &amp;quot;… Working with VMs in Cloudmesh&amp;quot;&quot;/&gt;&lt;property id=&quot;20307&quot; value=&quot;795&quot;/&gt;&lt;/object&gt;&lt;object type=&quot;3&quot; unique_id=&quot;544895&quot;&gt;&lt;property id=&quot;20148&quot; value=&quot;5&quot;/&gt;&lt;property id=&quot;20300&quot; value=&quot;Slide 5 - &amp;quot;Data Platforms&amp;quot;&quot;/&gt;&lt;property id=&quot;20307&quot; value=&quot;819&quot;/&gt;&lt;/object&gt;&lt;object type=&quot;3&quot; unique_id=&quot;544896&quot;&gt;&lt;property id=&quot;20148&quot; value=&quot;5&quot;/&gt;&lt;property id=&quot;20300&quot; value=&quot;Slide 38 - &amp;quot;Phases needed for Virtual Cluster Management&amp;quot;&quot;/&gt;&lt;property id=&quot;20307&quot; value=&quot;815&quot;/&gt;&lt;/object&gt;&lt;object type=&quot;3&quot; unique_id=&quot;544897&quot;&gt;&lt;property id=&quot;20148&quot; value=&quot;5&quot;/&gt;&lt;property id=&quot;20300&quot; value=&quot;Slide 39 - &amp;quot;Some Comparison of DevOps Tools&amp;quot;&quot;/&gt;&lt;property id=&quot;20307&quot; value=&quot;816&quot;/&gt;&lt;/object&gt;&lt;object type=&quot;3&quot; unique_id=&quot;544898&quot;&gt;&lt;property id=&quot;20148&quot; value=&quot;5&quot;/&gt;&lt;property id=&quot;20300&quot; value=&quot;Slide 40 - &amp;quot;PaaS as seen by Developers&amp;quot;&quot;/&gt;&lt;property id=&quot;20307&quot; value=&quot;817&quot;/&gt;&lt;/object&gt;&lt;object type=&quot;3&quot; unique_id=&quot;548357&quot;&gt;&lt;property id=&quot;20148&quot; value=&quot;5&quot;/&gt;&lt;property id=&quot;20300&quot; value=&quot;Slide 2&quot;/&gt;&lt;property id=&quot;20307&quot; value=&quot;839&quot;/&gt;&lt;/object&gt;&lt;object type=&quot;3&quot; unique_id=&quot;549772&quot;&gt;&lt;property id=&quot;20148&quot; value=&quot;5&quot;/&gt;&lt;property id=&quot;20300&quot; value=&quot;Slide 28 - &amp;quot;Mindmap of core Benchmarks&amp;quot;&quot;/&gt;&lt;property id=&quot;20307&quot; value=&quot;845&quot;/&gt;&lt;/object&gt;&lt;object type=&quot;3&quot; unique_id=&quot;549773&quot;&gt;&lt;property id=&quot;20148&quot; value=&quot;5&quot;/&gt;&lt;property id=&quot;20300&quot; value=&quot;Slide 27 - &amp;quot;Supporting Evolving High Functionality ABDS &amp;quot;&quot;/&gt;&lt;property id=&quot;20307&quot; value=&quot;846&quot;/&gt;&lt;/object&gt;&lt;object type=&quot;3&quot; unique_id=&quot;549780&quot;&gt;&lt;property id=&quot;20148&quot; value=&quot;5&quot;/&gt;&lt;property id=&quot;20300&quot; value=&quot;Slide 35 - &amp;quot;Comparison of Different Infrastructures&amp;quot;&quot;/&gt;&lt;property id=&quot;20307&quot; value=&quot;841&quot;/&gt;&lt;/object&gt;&lt;object type=&quot;3&quot; unique_id=&quot;550275&quot;&gt;&lt;property id=&quot;20148&quot; value=&quot;5&quot;/&gt;&lt;property id=&quot;20300&quot; value=&quot;Slide 29 - &amp;quot;Automation or “Software Defined Distributed Systems”&amp;quot;&quot;/&gt;&lt;property id=&quot;20307&quot; value=&quot;853&quot;/&gt;&lt;/object&gt;&lt;object type=&quot;3&quot; unique_id=&quot;550276&quot;&gt;&lt;property id=&quot;20148&quot; value=&quot;5&quot;/&gt;&lt;property id=&quot;20300&quot; value=&quot;Slide 31 - &amp;quot;Functionalities needed in SDDS Management/Configuration Systems&amp;quot;&quot;/&gt;&lt;property id=&quot;20307&quot; value=&quot;854&quot;/&gt;&lt;/object&gt;&lt;object type=&quot;3&quot; unique_id=&quot;550277&quot;&gt;&lt;property id=&quot;20148&quot; value=&quot;5&quot;/&gt;&lt;property id=&quot;20300&quot; value=&quot;Slide 30 - &amp;quot;“Communities” partially satisfying SDDS management requirements &amp;quot;&quot;/&gt;&lt;property id=&quot;20307&quot; value=&quot;855&quot;/&gt;&lt;/object&gt;&lt;object type=&quot;3&quot; unique_id=&quot;550674&quot;&gt;&lt;property id=&quot;20148&quot; value=&quot;5&quot;/&gt;&lt;property id=&quot;20300&quot; value=&quot;Slide 23&quot;/&gt;&lt;property id=&quot;20307&quot; value=&quot;857&quot;/&gt;&lt;/object&gt;&lt;object type=&quot;3&quot; unique_id=&quot;552675&quot;&gt;&lt;property id=&quot;20148&quot; value=&quot;5&quot;/&gt;&lt;property id=&quot;20300&quot; value=&quot;Slide 9 - &amp;quot;DA-MDS Scaling MPI + Habanero Java (22-88 nodes)&amp;quot;&quot;/&gt;&lt;property id=&quot;20307&quot; value=&quot;859&quot;/&gt;&lt;/object&gt;&lt;object type=&quot;3&quot; unique_id=&quot;552676&quot;&gt;&lt;property id=&quot;20148&quot; value=&quot;5&quot;/&gt;&lt;property id=&quot;20300&quot; value=&quot;Slide 18 - &amp;quot;Parallel LDA Latent Dirichlet Allocation&amp;quot;&quot;/&gt;&lt;property id=&quot;20307&quot; value=&quot;861&quot;/&gt;&lt;/object&gt;&lt;object type=&quot;3&quot; unique_id=&quot;552678&quot;&gt;&lt;property id=&quot;20148&quot; value=&quot;5&quot;/&gt;&lt;property id=&quot;20300&quot; value=&quot;Slide 20 - &amp;quot;Classification of Big Data Applications  &amp;quot;&quot;/&gt;&lt;property id=&quot;20307&quot; value=&quot;858&quot;/&gt;&lt;/object&gt;&lt;object type=&quot;3&quot; unique_id=&quot;553281&quot;&gt;&lt;property id=&quot;20148&quot; value=&quot;5&quot;/&gt;&lt;property id=&quot;20300&quot; value=&quot;Slide 10 - &amp;quot;DA-MDS Scaling MPI + Habanero Java (1 node)&amp;quot;&quot;/&gt;&lt;property id=&quot;20307&quot; value=&quot;862&quot;/&gt;&lt;/object&gt;&lt;object type=&quot;3&quot; unique_id=&quot;553930&quot;&gt;&lt;property id=&quot;20148&quot; value=&quot;5&quot;/&gt;&lt;property id=&quot;20300&quot; value=&quot;Slide 11 - &amp;quot;FastMPJ (Pure Java) v.  Java on C OpenMPI v.  C OpenMPI&amp;quot;&quot;/&gt;&lt;property id=&quot;20307&quot; value=&quot;864&quot;/&gt;&lt;/object&gt;&lt;object type=&quot;3&quot; unique_id=&quot;553931&quot;&gt;&lt;property id=&quot;20148&quot; value=&quot;5&quot;/&gt;&lt;property id=&quot;20300&quot; value=&quot;Slide 12 - &amp;quot;Sometimes Java Allgather MPI performs poorly&amp;quot;&quot;/&gt;&lt;property id=&quot;20307&quot; value=&quot;866&quot;/&gt;&lt;/object&gt;&lt;object type=&quot;3&quot; unique_id=&quot;553932&quot;&gt;&lt;property id=&quot;20148&quot; value=&quot;5&quot;/&gt;&lt;property id=&quot;20300&quot; value=&quot;Slide 13 - &amp;quot;Compared to C Allgather MPI performing consistently&amp;quot;&quot;/&gt;&lt;property id=&quot;20307&quot; value=&quot;867&quot;/&gt;&lt;/object&gt;&lt;object type=&quot;3&quot; unique_id=&quot;553933&quot;&gt;&lt;property id=&quot;20148&quot; value=&quot;5&quot;/&gt;&lt;property id=&quot;20300&quot; value=&quot;Slide 14 - &amp;quot;No classic nearest neighbor communication All MPI collectives&amp;quot;&quot;/&gt;&lt;property id=&quot;20307&quot; value=&quot;868&quot;/&gt;&lt;/object&gt;&lt;object type=&quot;3&quot; unique_id=&quot;553934&quot;&gt;&lt;property id=&quot;20148&quot; value=&quot;5&quot;/&gt;&lt;property id=&quot;20300&quot; value=&quot;Slide 15 - &amp;quot;No classic nearest neighbor communication All MPI collectives (allgather/scatter)&amp;quot;&quot;/&gt;&lt;property id=&quot;20307&quot; value=&quot;869&quot;/&gt;&lt;/object&gt;&lt;object type=&quot;3&quot; unique_id=&quot;553935&quot;&gt;&lt;property id=&quot;20148&quot; value=&quot;5&quot;/&gt;&lt;property id=&quot;20300&quot; value=&quot;Slide 16 - &amp;quot;No classic nearest neighbor communication All MPI collectives (allgather/scatter)&amp;quot;&quot;/&gt;&lt;property id=&quot;20307&quot; value=&quot;870&quot;/&gt;&lt;/object&gt;&lt;object type=&quot;3&quot; unique_id=&quot;553936&quot;&gt;&lt;property id=&quot;20148&quot; value=&quot;5&quot;/&gt;&lt;property id=&quot;20300&quot; value=&quot;Slide 17 - &amp;quot;DA-PWC Clustering on old Infiniband cluster (FutureGrid India)&amp;quot;&quot;/&gt;&lt;property id=&quot;20307&quot; value=&quot;865&quot;/&gt;&lt;/object&gt;&lt;object type=&quot;3&quot; unique_id=&quot;553937&quot;&gt;&lt;property id=&quot;20148&quot; value=&quot;5&quot;/&gt;&lt;property id=&quot;20300&quot; value=&quot;Slide 19 - &amp;quot;Parallel Sparse LDA&amp;quot;&quot;/&gt;&lt;property id=&quot;20307&quot; value=&quot;863&quot;/&gt;&lt;/object&gt;&lt;object type=&quot;3&quot; unique_id=&quot;555196&quot;&gt;&lt;property id=&quot;20148&quot; value=&quot;5&quot;/&gt;&lt;property id=&quot;20300&quot; value=&quot;Slide 21 - &amp;quot;Breadth of Big Data Problems&amp;quot;&quot;/&gt;&lt;property id=&quot;20307&quot; value=&quot;872&quot;/&gt;&lt;/object&gt;&lt;object type=&quot;3&quot; unique_id=&quot;555197&quot;&gt;&lt;property id=&quot;20148&quot; value=&quot;5&quot;/&gt;&lt;property id=&quot;20300&quot; value=&quot;Slide 22 - &amp;quot;51 Detailed Use Cases: Contributed July-September 2013 Covers goals, data features such as 3 V’s, software, hardwa&quot;/&gt;&lt;property id=&quot;20307&quot; value=&quot;873&quot;/&gt;&lt;/object&gt;&lt;object type=&quot;3&quot; unique_id=&quot;555198&quot;&gt;&lt;property id=&quot;20148&quot; value=&quot;5&quot;/&gt;&lt;property id=&quot;20300&quot; value=&quot;Slide 24 - &amp;quot;6 Forms of MapReduce cover “all” circumstances  Also an interesting software (architecture) discussion&amp;quot;&quot;/&gt;&lt;property id=&quot;20307&quot; value=&quot;876&quot;/&gt;&lt;/object&gt;&lt;object type=&quot;3&quot; unique_id=&quot;555200&quot;&gt;&lt;property id=&quot;20148&quot; value=&quot;5&quot;/&gt;&lt;property id=&quot;20300&quot; value=&quot;Slide 25 - &amp;quot;Benchmarks/Mini-apps spanning Facets&amp;quot;&quot;/&gt;&lt;property id=&quot;20307&quot; value=&quot;874&quot;/&gt;&lt;/object&gt;&lt;object type=&quot;3&quot; unique_id=&quot;555201&quot;&gt;&lt;property id=&quot;20148&quot; value=&quot;5&quot;/&gt;&lt;property id=&quot;20300&quot; value=&quot;Slide 26 - &amp;quot;SDDSaaS Software Defined Distributed Systems as a Service  and Virtual Clusters  &amp;quot;&quot;/&gt;&lt;property id=&quot;20307&quot; value=&quot;871&quot;/&gt;&lt;/object&gt;&lt;/object&gt;&lt;object type=&quot;8&quot; unique_id=&quot;10016&quot;&gt;&lt;/object&gt;&lt;/object&gt;&lt;/database&gt;"/>
  <p:tag name="SECTOMILLISECCONVERTED" val="1"/>
</p:tagLst>
</file>

<file path=ppt/theme/theme1.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Blank Presentation">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athena xmlns="http://schemas.microsoft.com/edu/athena" version="0.1.1819.0"/>
</file>

<file path=customXml/item2.xml><?xml version="1.0" encoding="utf-8"?>
<athena xmlns="http://schemas.microsoft.com/edu/athena" version="0.1.1819.0"/>
</file>

<file path=customXml/item3.xml><?xml version="1.0" encoding="utf-8"?>
<athena xmlns="http://schemas.microsoft.com/edu/athena" version="0.1.1819.0"/>
</file>

<file path=customXml/item4.xml><?xml version="1.0" encoding="utf-8"?>
<athena xmlns="http://schemas.microsoft.com/edu/athena" version="0.1.1819.0"/>
</file>

<file path=customXml/itemProps1.xml><?xml version="1.0" encoding="utf-8"?>
<ds:datastoreItem xmlns:ds="http://schemas.openxmlformats.org/officeDocument/2006/customXml" ds:itemID="{83489A5D-7D4F-45E9-B9CE-A5881C1ADCA1}">
  <ds:schemaRefs>
    <ds:schemaRef ds:uri="http://schemas.microsoft.com/edu/athena"/>
  </ds:schemaRefs>
</ds:datastoreItem>
</file>

<file path=customXml/itemProps2.xml><?xml version="1.0" encoding="utf-8"?>
<ds:datastoreItem xmlns:ds="http://schemas.openxmlformats.org/officeDocument/2006/customXml" ds:itemID="{C85416F4-52BF-4112-B3A5-F0ED97AD92EE}">
  <ds:schemaRefs>
    <ds:schemaRef ds:uri="http://schemas.microsoft.com/edu/athena"/>
  </ds:schemaRefs>
</ds:datastoreItem>
</file>

<file path=customXml/itemProps3.xml><?xml version="1.0" encoding="utf-8"?>
<ds:datastoreItem xmlns:ds="http://schemas.openxmlformats.org/officeDocument/2006/customXml" ds:itemID="{6ED799BC-8176-4448-B4C2-B6D8D2FD89CB}">
  <ds:schemaRefs>
    <ds:schemaRef ds:uri="http://schemas.microsoft.com/edu/athena"/>
  </ds:schemaRefs>
</ds:datastoreItem>
</file>

<file path=customXml/itemProps4.xml><?xml version="1.0" encoding="utf-8"?>
<ds:datastoreItem xmlns:ds="http://schemas.openxmlformats.org/officeDocument/2006/customXml" ds:itemID="{8EB78B8A-8892-4EDF-8FBF-57B4F544245A}">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otalTime>34370</TotalTime>
  <Words>3190</Words>
  <Application>Microsoft Office PowerPoint</Application>
  <PresentationFormat>On-screen Show (4:3)</PresentationFormat>
  <Paragraphs>578</Paragraphs>
  <Slides>44</Slides>
  <Notes>10</Notes>
  <HiddenSlides>0</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44</vt:i4>
      </vt:variant>
    </vt:vector>
  </HeadingPairs>
  <TitlesOfParts>
    <vt:vector size="63" baseType="lpstr">
      <vt:lpstr>ＭＳ Ｐゴシック</vt:lpstr>
      <vt:lpstr>Arial</vt:lpstr>
      <vt:lpstr>Calibri</vt:lpstr>
      <vt:lpstr>Calibri Light</vt:lpstr>
      <vt:lpstr>Cambria Math</vt:lpstr>
      <vt:lpstr>Franklin Gothic Book</vt:lpstr>
      <vt:lpstr>Franklin Gothic Demi</vt:lpstr>
      <vt:lpstr>Franklin Gothic Medium</vt:lpstr>
      <vt:lpstr>Times New Roman</vt:lpstr>
      <vt:lpstr>Wingdings</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2_Blank Presentation</vt:lpstr>
      <vt:lpstr>2_Office Theme</vt:lpstr>
      <vt:lpstr>Data Analytics with HPC and DevOps </vt:lpstr>
      <vt:lpstr>PowerPoint Presentation</vt:lpstr>
      <vt:lpstr>Abstract</vt:lpstr>
      <vt:lpstr>Big Data Software</vt:lpstr>
      <vt:lpstr>Data Platforms</vt:lpstr>
      <vt:lpstr>PowerPoint Presentation</vt:lpstr>
      <vt:lpstr>PowerPoint Presentation</vt:lpstr>
      <vt:lpstr>Java Grande  Revisited on 3 data analytics codes Clustering Multidimensional Scaling Latent Dirichlet Allocation  all sophisticated algorithms  </vt:lpstr>
      <vt:lpstr>DA-MDS Scaling MPI + Habanero Java (22-88 nodes)</vt:lpstr>
      <vt:lpstr>DA-MDS Scaling MPI + Habanero Java (1 node)</vt:lpstr>
      <vt:lpstr>FastMPJ (Pure Java) v.  Java on C OpenMPI v.  C OpenMPI</vt:lpstr>
      <vt:lpstr>Sometimes Java Allgather MPI performs poorly</vt:lpstr>
      <vt:lpstr>Compared to C Allgather MPI performing consistently</vt:lpstr>
      <vt:lpstr>No classic nearest neighbor communication All MPI collectives</vt:lpstr>
      <vt:lpstr>No classic nearest neighbor communication All MPI collectives (allgather/scatter)</vt:lpstr>
      <vt:lpstr>No classic nearest neighbor communication All MPI collectives (allgather/scatter)</vt:lpstr>
      <vt:lpstr>DA-PWC Clustering on old Infiniband cluster (FutureGrid India)</vt:lpstr>
      <vt:lpstr>Parallel LDA Latent Dirichlet Allocation</vt:lpstr>
      <vt:lpstr>Parallel Sparse LDA</vt:lpstr>
      <vt:lpstr>Classification of Big Data Applications  </vt:lpstr>
      <vt:lpstr>Breadth of Big Data Problems</vt:lpstr>
      <vt:lpstr>51 Detailed Use Cases: Contributed July-September 2013 Covers goals, data features such as 3 V’s, software, hardware</vt:lpstr>
      <vt:lpstr>PowerPoint Presentation</vt:lpstr>
      <vt:lpstr>6 Forms of MapReduce cover “all” circumstances  Also an interesting software (architecture) discussion</vt:lpstr>
      <vt:lpstr>Benchmarks/Mini-apps spanning Facets</vt:lpstr>
      <vt:lpstr>SDDSaaS Software Defined Distributed Systems as a Service  and Virtual Clusters  </vt:lpstr>
      <vt:lpstr>Supporting Evolving High Functionality ABDS </vt:lpstr>
      <vt:lpstr>Mindmap of core Benchmarks</vt:lpstr>
      <vt:lpstr>Automation or “Software Defined Distributed Systems”</vt:lpstr>
      <vt:lpstr>“Communities” partially satisfying SDDS management requirements </vt:lpstr>
      <vt:lpstr>Functionalities needed in SDDS Management/Configuration Systems</vt:lpstr>
      <vt:lpstr>Virtual Cluster Overview</vt:lpstr>
      <vt:lpstr>Virtual Cluster</vt:lpstr>
      <vt:lpstr>Virtual Cluster Examples</vt:lpstr>
      <vt:lpstr>Comparison of Different Infrastructures</vt:lpstr>
      <vt:lpstr>Tools To Create Virtual Clusters</vt:lpstr>
      <vt:lpstr>From Bare metal Provisioning     to Application Workflow</vt:lpstr>
      <vt:lpstr>Phases needed for Virtual Cluster Management</vt:lpstr>
      <vt:lpstr>Some Comparison of DevOps Tools</vt:lpstr>
      <vt:lpstr>PaaS as seen by Developers</vt:lpstr>
      <vt:lpstr>Cloudmesh</vt:lpstr>
      <vt:lpstr>CloudMesh SDDSaaS Architecture</vt:lpstr>
      <vt:lpstr>Cloudmesh Functionality</vt:lpstr>
      <vt:lpstr>… Working with VMs in Cloudmesh</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718</cp:revision>
  <dcterms:created xsi:type="dcterms:W3CDTF">2014-02-25T01:32:12Z</dcterms:created>
  <dcterms:modified xsi:type="dcterms:W3CDTF">2015-09-08T14:56:56Z</dcterms:modified>
</cp:coreProperties>
</file>